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notesSlides/notesSlide17.xml" ContentType="application/vnd.openxmlformats-officedocument.presentationml.notesSlide+xml"/>
  <Override PartName="/ppt/charts/chart2.xml" ContentType="application/vnd.openxmlformats-officedocument.drawingml.chart+xml"/>
  <Override PartName="/ppt/drawings/drawing2.xml" ContentType="application/vnd.openxmlformats-officedocument.drawingml.chartshapes+xml"/>
  <Override PartName="/ppt/charts/chart3.xml" ContentType="application/vnd.openxmlformats-officedocument.drawingml.chart+xml"/>
  <Override PartName="/ppt/drawings/drawing3.xml" ContentType="application/vnd.openxmlformats-officedocument.drawingml.chartshapes+xml"/>
  <Override PartName="/ppt/notesSlides/notesSlide18.xml" ContentType="application/vnd.openxmlformats-officedocument.presentationml.notesSlide+xml"/>
  <Override PartName="/ppt/charts/chart4.xml" ContentType="application/vnd.openxmlformats-officedocument.drawingml.chart+xml"/>
  <Override PartName="/ppt/drawings/drawing4.xml" ContentType="application/vnd.openxmlformats-officedocument.drawingml.chartshapes+xml"/>
  <Override PartName="/ppt/charts/chart5.xml" ContentType="application/vnd.openxmlformats-officedocument.drawingml.chart+xml"/>
  <Override PartName="/ppt/drawings/drawing5.xml" ContentType="application/vnd.openxmlformats-officedocument.drawingml.chartshapes+xml"/>
  <Override PartName="/ppt/notesSlides/notesSlide19.xml" ContentType="application/vnd.openxmlformats-officedocument.presentationml.notesSlide+xml"/>
  <Override PartName="/ppt/charts/chart6.xml" ContentType="application/vnd.openxmlformats-officedocument.drawingml.chart+xml"/>
  <Override PartName="/ppt/drawings/drawing6.xml" ContentType="application/vnd.openxmlformats-officedocument.drawingml.chartshapes+xml"/>
  <Override PartName="/ppt/charts/chart7.xml" ContentType="application/vnd.openxmlformats-officedocument.drawingml.chart+xml"/>
  <Override PartName="/ppt/drawings/drawing7.xml" ContentType="application/vnd.openxmlformats-officedocument.drawingml.chartshapes+xml"/>
  <Override PartName="/ppt/notesSlides/notesSlide20.xml" ContentType="application/vnd.openxmlformats-officedocument.presentationml.notesSlide+xml"/>
  <Override PartName="/ppt/charts/chart8.xml" ContentType="application/vnd.openxmlformats-officedocument.drawingml.chart+xml"/>
  <Override PartName="/ppt/drawings/drawing8.xml" ContentType="application/vnd.openxmlformats-officedocument.drawingml.chartshapes+xml"/>
  <Override PartName="/ppt/charts/chart9.xml" ContentType="application/vnd.openxmlformats-officedocument.drawingml.chart+xml"/>
  <Override PartName="/ppt/drawings/drawing9.xml" ContentType="application/vnd.openxmlformats-officedocument.drawingml.chartshapes+xml"/>
  <Override PartName="/ppt/notesSlides/notesSlide21.xml" ContentType="application/vnd.openxmlformats-officedocument.presentationml.notesSlide+xml"/>
  <Override PartName="/ppt/charts/chart10.xml" ContentType="application/vnd.openxmlformats-officedocument.drawingml.chart+xml"/>
  <Override PartName="/ppt/drawings/drawing10.xml" ContentType="application/vnd.openxmlformats-officedocument.drawingml.chartshapes+xml"/>
  <Override PartName="/ppt/charts/chart11.xml" ContentType="application/vnd.openxmlformats-officedocument.drawingml.chart+xml"/>
  <Override PartName="/ppt/drawings/drawing11.xml" ContentType="application/vnd.openxmlformats-officedocument.drawingml.chartshape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rts/chart12.xml" ContentType="application/vnd.openxmlformats-officedocument.drawingml.chart+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charts/chart13.xml" ContentType="application/vnd.openxmlformats-officedocument.drawingml.chart+xml"/>
  <Override PartName="/ppt/notesSlides/notesSlide49.xml" ContentType="application/vnd.openxmlformats-officedocument.presentationml.notesSlide+xml"/>
  <Override PartName="/ppt/charts/chart14.xml" ContentType="application/vnd.openxmlformats-officedocument.drawingml.chart+xml"/>
  <Override PartName="/ppt/notesSlides/notesSlide50.xml" ContentType="application/vnd.openxmlformats-officedocument.presentationml.notesSlide+xml"/>
  <Override PartName="/ppt/charts/chart15.xml" ContentType="application/vnd.openxmlformats-officedocument.drawingml.chart+xml"/>
  <Override PartName="/ppt/notesSlides/notesSlide51.xml" ContentType="application/vnd.openxmlformats-officedocument.presentationml.notesSlide+xml"/>
  <Override PartName="/ppt/charts/chart16.xml" ContentType="application/vnd.openxmlformats-officedocument.drawingml.chart+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rts/colors1.xml" ContentType="application/vnd.ms-office.chartcolorstyle+xml"/>
  <Override PartName="/ppt/charts/style1.xml" ContentType="application/vnd.ms-office.chartstyle+xml"/>
  <Override PartName="/ppt/charts/colors2.xml" ContentType="application/vnd.ms-office.chartcolorstyle+xml"/>
  <Override PartName="/ppt/charts/style2.xml" ContentType="application/vnd.ms-office.chartstyle+xml"/>
  <Override PartName="/ppt/charts/colors3.xml" ContentType="application/vnd.ms-office.chartcolorstyle+xml"/>
  <Override PartName="/ppt/charts/style3.xml" ContentType="application/vnd.ms-office.chartstyle+xml"/>
  <Override PartName="/ppt/charts/colors4.xml" ContentType="application/vnd.ms-office.chartcolorstyle+xml"/>
  <Override PartName="/ppt/charts/style4.xml" ContentType="application/vnd.ms-office.chartstyle+xml"/>
  <Override PartName="/ppt/charts/colors5.xml" ContentType="application/vnd.ms-office.chartcolorstyle+xml"/>
  <Override PartName="/ppt/charts/style5.xml" ContentType="application/vnd.ms-office.chartstyle+xml"/>
  <Override PartName="/ppt/charts/colors6.xml" ContentType="application/vnd.ms-office.chartcolorstyle+xml"/>
  <Override PartName="/ppt/charts/style6.xml" ContentType="application/vnd.ms-office.chartstyle+xml"/>
  <Override PartName="/ppt/charts/colors7.xml" ContentType="application/vnd.ms-office.chartcolorstyle+xml"/>
  <Override PartName="/ppt/charts/style7.xml" ContentType="application/vnd.ms-office.chartstyle+xml"/>
  <Override PartName="/ppt/charts/colors8.xml" ContentType="application/vnd.ms-office.chartcolorstyle+xml"/>
  <Override PartName="/ppt/charts/style8.xml" ContentType="application/vnd.ms-office.chartstyle+xml"/>
  <Override PartName="/ppt/charts/colors9.xml" ContentType="application/vnd.ms-office.chartcolorstyle+xml"/>
  <Override PartName="/ppt/charts/style9.xml" ContentType="application/vnd.ms-office.chartstyle+xml"/>
  <Override PartName="/ppt/charts/colors10.xml" ContentType="application/vnd.ms-office.chartcolorstyle+xml"/>
  <Override PartName="/ppt/charts/style10.xml" ContentType="application/vnd.ms-office.chartstyle+xml"/>
  <Override PartName="/ppt/charts/colors11.xml" ContentType="application/vnd.ms-office.chartcolorstyle+xml"/>
  <Override PartName="/ppt/charts/style11.xml" ContentType="application/vnd.ms-office.chartstyle+xml"/>
  <Override PartName="/ppt/charts/style12.xml" ContentType="application/vnd.ms-office.chartstyle+xml"/>
  <Override PartName="/ppt/charts/colors12.xml" ContentType="application/vnd.ms-office.chartcolorstyle+xml"/>
  <Override PartName="/ppt/charts/style13.xml" ContentType="application/vnd.ms-office.chartstyle+xml"/>
  <Override PartName="/ppt/charts/colors13.xml" ContentType="application/vnd.ms-office.chartcolorstyle+xml"/>
  <Override PartName="/ppt/charts/style14.xml" ContentType="application/vnd.ms-office.chartstyle+xml"/>
  <Override PartName="/ppt/charts/colors14.xml" ContentType="application/vnd.ms-office.chartcolorstyle+xml"/>
  <Override PartName="/ppt/charts/style15.xml" ContentType="application/vnd.ms-office.chartstyle+xml"/>
  <Override PartName="/ppt/charts/colors15.xml" ContentType="application/vnd.ms-office.chartcolorstyle+xml"/>
  <Override PartName="/ppt/charts/style16.xml" ContentType="application/vnd.ms-office.chartstyle+xml"/>
  <Override PartName="/ppt/charts/colors16.xml" ContentType="application/vnd.ms-office.chartcolorstyl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4"/>
  </p:notesMasterIdLst>
  <p:handoutMasterIdLst>
    <p:handoutMasterId r:id="rId75"/>
  </p:handoutMasterIdLst>
  <p:sldIdLst>
    <p:sldId id="418" r:id="rId2"/>
    <p:sldId id="456" r:id="rId3"/>
    <p:sldId id="570" r:id="rId4"/>
    <p:sldId id="569" r:id="rId5"/>
    <p:sldId id="571" r:id="rId6"/>
    <p:sldId id="572" r:id="rId7"/>
    <p:sldId id="1018" r:id="rId8"/>
    <p:sldId id="1019" r:id="rId9"/>
    <p:sldId id="1020" r:id="rId10"/>
    <p:sldId id="574" r:id="rId11"/>
    <p:sldId id="1033" r:id="rId12"/>
    <p:sldId id="1034" r:id="rId13"/>
    <p:sldId id="1035" r:id="rId14"/>
    <p:sldId id="573" r:id="rId15"/>
    <p:sldId id="1022" r:id="rId16"/>
    <p:sldId id="1026" r:id="rId17"/>
    <p:sldId id="1078" r:id="rId18"/>
    <p:sldId id="1080" r:id="rId19"/>
    <p:sldId id="1081" r:id="rId20"/>
    <p:sldId id="1082" r:id="rId21"/>
    <p:sldId id="1083" r:id="rId22"/>
    <p:sldId id="1037" r:id="rId23"/>
    <p:sldId id="1069" r:id="rId24"/>
    <p:sldId id="1098" r:id="rId25"/>
    <p:sldId id="1070" r:id="rId26"/>
    <p:sldId id="1032" r:id="rId27"/>
    <p:sldId id="1085" r:id="rId28"/>
    <p:sldId id="1106" r:id="rId29"/>
    <p:sldId id="1071" r:id="rId30"/>
    <p:sldId id="1072" r:id="rId31"/>
    <p:sldId id="1073" r:id="rId32"/>
    <p:sldId id="1074" r:id="rId33"/>
    <p:sldId id="1088" r:id="rId34"/>
    <p:sldId id="1039" r:id="rId35"/>
    <p:sldId id="740" r:id="rId36"/>
    <p:sldId id="1040" r:id="rId37"/>
    <p:sldId id="606" r:id="rId38"/>
    <p:sldId id="1047" r:id="rId39"/>
    <p:sldId id="1048" r:id="rId40"/>
    <p:sldId id="1049" r:id="rId41"/>
    <p:sldId id="1050" r:id="rId42"/>
    <p:sldId id="1109" r:id="rId43"/>
    <p:sldId id="1052" r:id="rId44"/>
    <p:sldId id="1110" r:id="rId45"/>
    <p:sldId id="1053" r:id="rId46"/>
    <p:sldId id="1054" r:id="rId47"/>
    <p:sldId id="1075" r:id="rId48"/>
    <p:sldId id="1093" r:id="rId49"/>
    <p:sldId id="1094" r:id="rId50"/>
    <p:sldId id="1096" r:id="rId51"/>
    <p:sldId id="1097" r:id="rId52"/>
    <p:sldId id="1055" r:id="rId53"/>
    <p:sldId id="1056" r:id="rId54"/>
    <p:sldId id="1057" r:id="rId55"/>
    <p:sldId id="575" r:id="rId56"/>
    <p:sldId id="1059" r:id="rId57"/>
    <p:sldId id="1058" r:id="rId58"/>
    <p:sldId id="1060" r:id="rId59"/>
    <p:sldId id="1061" r:id="rId60"/>
    <p:sldId id="1062" r:id="rId61"/>
    <p:sldId id="1063" r:id="rId62"/>
    <p:sldId id="1095" r:id="rId63"/>
    <p:sldId id="1064" r:id="rId64"/>
    <p:sldId id="1065" r:id="rId65"/>
    <p:sldId id="1076" r:id="rId66"/>
    <p:sldId id="1077" r:id="rId67"/>
    <p:sldId id="424" r:id="rId68"/>
    <p:sldId id="1090" r:id="rId69"/>
    <p:sldId id="1091" r:id="rId70"/>
    <p:sldId id="1092" r:id="rId71"/>
    <p:sldId id="1038" r:id="rId72"/>
    <p:sldId id="455" r:id="rId73"/>
  </p:sldIdLst>
  <p:sldSz cx="9144000" cy="6858000" type="screen4x3"/>
  <p:notesSz cx="9874250" cy="672465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0F0"/>
    <a:srgbClr val="0000CC"/>
    <a:srgbClr val="003399"/>
    <a:srgbClr val="FFFFFF"/>
    <a:srgbClr val="FFFF99"/>
    <a:srgbClr val="2F618F"/>
    <a:srgbClr val="81ADD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249" autoAdjust="0"/>
    <p:restoredTop sz="76759" autoAdjust="0"/>
  </p:normalViewPr>
  <p:slideViewPr>
    <p:cSldViewPr>
      <p:cViewPr>
        <p:scale>
          <a:sx n="100" d="100"/>
          <a:sy n="100" d="100"/>
        </p:scale>
        <p:origin x="-402" y="84"/>
      </p:cViewPr>
      <p:guideLst>
        <p:guide orient="horz" pos="2160"/>
        <p:guide pos="2880"/>
      </p:guideLst>
    </p:cSldViewPr>
  </p:slideViewPr>
  <p:notesTextViewPr>
    <p:cViewPr>
      <p:scale>
        <a:sx n="200" d="100"/>
        <a:sy n="200" d="100"/>
      </p:scale>
      <p:origin x="0" y="0"/>
    </p:cViewPr>
  </p:notesTextViewPr>
  <p:sorterViewPr>
    <p:cViewPr>
      <p:scale>
        <a:sx n="100" d="100"/>
        <a:sy n="100" d="100"/>
      </p:scale>
      <p:origin x="0" y="1047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openxmlformats.org/officeDocument/2006/relationships/chartUserShapes" Target="../drawings/drawing1.xml"/><Relationship Id="rId1" Type="http://schemas.openxmlformats.org/officeDocument/2006/relationships/package" Target="../embeddings/Microsoft_Excel_Worksheet1.xlsx"/><Relationship Id="rId4"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microsoft.com/office/2011/relationships/chartColorStyle" Target="colors10.xml"/><Relationship Id="rId2" Type="http://schemas.openxmlformats.org/officeDocument/2006/relationships/chartUserShapes" Target="../drawings/drawing10.xml"/><Relationship Id="rId1" Type="http://schemas.openxmlformats.org/officeDocument/2006/relationships/package" Target="../embeddings/Microsoft_Excel_Worksheet10.xlsx"/><Relationship Id="rId4"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microsoft.com/office/2011/relationships/chartColorStyle" Target="colors11.xml"/><Relationship Id="rId2" Type="http://schemas.openxmlformats.org/officeDocument/2006/relationships/chartUserShapes" Target="../drawings/drawing11.xml"/><Relationship Id="rId1" Type="http://schemas.openxmlformats.org/officeDocument/2006/relationships/package" Target="../embeddings/Microsoft_Excel_Worksheet11.xlsx"/><Relationship Id="rId4"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microsoft.com/office/2011/relationships/chartStyle" Target="style12.xml"/><Relationship Id="rId2" Type="http://schemas.microsoft.com/office/2011/relationships/chartColorStyle" Target="colors12.xml"/><Relationship Id="rId1" Type="http://schemas.openxmlformats.org/officeDocument/2006/relationships/package" Target="../embeddings/Microsoft_Excel_Worksheet12.xlsx"/></Relationships>
</file>

<file path=ppt/charts/_rels/chart13.xml.rels><?xml version="1.0" encoding="UTF-8" standalone="yes"?>
<Relationships xmlns="http://schemas.openxmlformats.org/package/2006/relationships"><Relationship Id="rId3" Type="http://schemas.microsoft.com/office/2011/relationships/chartStyle" Target="style13.xml"/><Relationship Id="rId2" Type="http://schemas.microsoft.com/office/2011/relationships/chartColorStyle" Target="colors13.xml"/><Relationship Id="rId1" Type="http://schemas.openxmlformats.org/officeDocument/2006/relationships/package" Target="../embeddings/Microsoft_Excel_Worksheet13.xlsx"/></Relationships>
</file>

<file path=ppt/charts/_rels/chart14.xml.rels><?xml version="1.0" encoding="UTF-8" standalone="yes"?>
<Relationships xmlns="http://schemas.openxmlformats.org/package/2006/relationships"><Relationship Id="rId3" Type="http://schemas.microsoft.com/office/2011/relationships/chartStyle" Target="style14.xml"/><Relationship Id="rId2" Type="http://schemas.microsoft.com/office/2011/relationships/chartColorStyle" Target="colors14.xml"/><Relationship Id="rId1" Type="http://schemas.openxmlformats.org/officeDocument/2006/relationships/package" Target="../embeddings/Microsoft_Excel_Worksheet14.xlsx"/></Relationships>
</file>

<file path=ppt/charts/_rels/chart15.xml.rels><?xml version="1.0" encoding="UTF-8" standalone="yes"?>
<Relationships xmlns="http://schemas.openxmlformats.org/package/2006/relationships"><Relationship Id="rId3" Type="http://schemas.microsoft.com/office/2011/relationships/chartStyle" Target="style15.xml"/><Relationship Id="rId2" Type="http://schemas.microsoft.com/office/2011/relationships/chartColorStyle" Target="colors15.xml"/><Relationship Id="rId1" Type="http://schemas.openxmlformats.org/officeDocument/2006/relationships/package" Target="../embeddings/Microsoft_Excel_Worksheet15.xlsx"/></Relationships>
</file>

<file path=ppt/charts/_rels/chart16.xml.rels><?xml version="1.0" encoding="UTF-8" standalone="yes"?>
<Relationships xmlns="http://schemas.openxmlformats.org/package/2006/relationships"><Relationship Id="rId3" Type="http://schemas.microsoft.com/office/2011/relationships/chartStyle" Target="style16.xml"/><Relationship Id="rId2" Type="http://schemas.microsoft.com/office/2011/relationships/chartColorStyle" Target="colors16.xml"/><Relationship Id="rId1" Type="http://schemas.openxmlformats.org/officeDocument/2006/relationships/package" Target="../embeddings/Microsoft_Excel_Worksheet16.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openxmlformats.org/officeDocument/2006/relationships/chartUserShapes" Target="../drawings/drawing2.xml"/><Relationship Id="rId1" Type="http://schemas.openxmlformats.org/officeDocument/2006/relationships/package" Target="../embeddings/Microsoft_Excel_Worksheet2.xlsx"/><Relationship Id="rId4" Type="http://schemas.microsoft.com/office/2011/relationships/chartStyle" Target="style2.xml"/></Relationships>
</file>

<file path=ppt/charts/_rels/chart3.xml.rels><?xml version="1.0" encoding="UTF-8" standalone="yes"?>
<Relationships xmlns="http://schemas.openxmlformats.org/package/2006/relationships"><Relationship Id="rId3" Type="http://schemas.microsoft.com/office/2011/relationships/chartColorStyle" Target="colors3.xml"/><Relationship Id="rId2" Type="http://schemas.openxmlformats.org/officeDocument/2006/relationships/chartUserShapes" Target="../drawings/drawing3.xml"/><Relationship Id="rId1" Type="http://schemas.openxmlformats.org/officeDocument/2006/relationships/package" Target="../embeddings/Microsoft_Excel_Worksheet3.xlsx"/><Relationship Id="rId4" Type="http://schemas.microsoft.com/office/2011/relationships/chartStyle" Target="style3.xml"/></Relationships>
</file>

<file path=ppt/charts/_rels/chart4.xml.rels><?xml version="1.0" encoding="UTF-8" standalone="yes"?>
<Relationships xmlns="http://schemas.openxmlformats.org/package/2006/relationships"><Relationship Id="rId3" Type="http://schemas.microsoft.com/office/2011/relationships/chartColorStyle" Target="colors4.xml"/><Relationship Id="rId2" Type="http://schemas.openxmlformats.org/officeDocument/2006/relationships/chartUserShapes" Target="../drawings/drawing4.xml"/><Relationship Id="rId1" Type="http://schemas.openxmlformats.org/officeDocument/2006/relationships/package" Target="../embeddings/Microsoft_Excel_Worksheet4.xlsx"/><Relationship Id="rId4" Type="http://schemas.microsoft.com/office/2011/relationships/chartStyle" Target="style4.xml"/></Relationships>
</file>

<file path=ppt/charts/_rels/chart5.xml.rels><?xml version="1.0" encoding="UTF-8" standalone="yes"?>
<Relationships xmlns="http://schemas.openxmlformats.org/package/2006/relationships"><Relationship Id="rId3" Type="http://schemas.microsoft.com/office/2011/relationships/chartColorStyle" Target="colors5.xml"/><Relationship Id="rId2" Type="http://schemas.openxmlformats.org/officeDocument/2006/relationships/chartUserShapes" Target="../drawings/drawing5.xml"/><Relationship Id="rId1" Type="http://schemas.openxmlformats.org/officeDocument/2006/relationships/package" Target="../embeddings/Microsoft_Excel_Worksheet5.xlsx"/><Relationship Id="rId4" Type="http://schemas.microsoft.com/office/2011/relationships/chartStyle" Target="style5.xml"/></Relationships>
</file>

<file path=ppt/charts/_rels/chart6.xml.rels><?xml version="1.0" encoding="UTF-8" standalone="yes"?>
<Relationships xmlns="http://schemas.openxmlformats.org/package/2006/relationships"><Relationship Id="rId3" Type="http://schemas.microsoft.com/office/2011/relationships/chartColorStyle" Target="colors6.xml"/><Relationship Id="rId2" Type="http://schemas.openxmlformats.org/officeDocument/2006/relationships/chartUserShapes" Target="../drawings/drawing6.xml"/><Relationship Id="rId1" Type="http://schemas.openxmlformats.org/officeDocument/2006/relationships/package" Target="../embeddings/Microsoft_Excel_Worksheet6.xlsx"/><Relationship Id="rId4" Type="http://schemas.microsoft.com/office/2011/relationships/chartStyle" Target="style6.xml"/></Relationships>
</file>

<file path=ppt/charts/_rels/chart7.xml.rels><?xml version="1.0" encoding="UTF-8" standalone="yes"?>
<Relationships xmlns="http://schemas.openxmlformats.org/package/2006/relationships"><Relationship Id="rId3" Type="http://schemas.microsoft.com/office/2011/relationships/chartColorStyle" Target="colors7.xml"/><Relationship Id="rId2" Type="http://schemas.openxmlformats.org/officeDocument/2006/relationships/chartUserShapes" Target="../drawings/drawing7.xml"/><Relationship Id="rId1" Type="http://schemas.openxmlformats.org/officeDocument/2006/relationships/package" Target="../embeddings/Microsoft_Excel_Worksheet7.xlsx"/><Relationship Id="rId4" Type="http://schemas.microsoft.com/office/2011/relationships/chartStyle" Target="style7.xml"/></Relationships>
</file>

<file path=ppt/charts/_rels/chart8.xml.rels><?xml version="1.0" encoding="UTF-8" standalone="yes"?>
<Relationships xmlns="http://schemas.openxmlformats.org/package/2006/relationships"><Relationship Id="rId3" Type="http://schemas.microsoft.com/office/2011/relationships/chartColorStyle" Target="colors8.xml"/><Relationship Id="rId2" Type="http://schemas.openxmlformats.org/officeDocument/2006/relationships/chartUserShapes" Target="../drawings/drawing8.xml"/><Relationship Id="rId1" Type="http://schemas.openxmlformats.org/officeDocument/2006/relationships/package" Target="../embeddings/Microsoft_Excel_Worksheet8.xlsx"/><Relationship Id="rId4" Type="http://schemas.microsoft.com/office/2011/relationships/chartStyle" Target="style8.xml"/></Relationships>
</file>

<file path=ppt/charts/_rels/chart9.xml.rels><?xml version="1.0" encoding="UTF-8" standalone="yes"?>
<Relationships xmlns="http://schemas.openxmlformats.org/package/2006/relationships"><Relationship Id="rId3" Type="http://schemas.microsoft.com/office/2011/relationships/chartColorStyle" Target="colors9.xml"/><Relationship Id="rId2" Type="http://schemas.openxmlformats.org/officeDocument/2006/relationships/chartUserShapes" Target="../drawings/drawing9.xml"/><Relationship Id="rId1" Type="http://schemas.openxmlformats.org/officeDocument/2006/relationships/package" Target="../embeddings/Microsoft_Excel_Worksheet9.xlsx"/><Relationship Id="rId4"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   </c:v>
                </c:pt>
              </c:strCache>
            </c:strRef>
          </c:tx>
          <c:spPr>
            <a:solidFill>
              <a:schemeClr val="bg1"/>
            </a:solidFill>
            <a:ln>
              <a:solidFill>
                <a:schemeClr val="tx1"/>
              </a:solidFill>
            </a:ln>
          </c:spPr>
          <c:dPt>
            <c:idx val="0"/>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1-66EC-4B77-93A8-B43B14F94A98}"/>
              </c:ext>
            </c:extLst>
          </c:dPt>
          <c:dPt>
            <c:idx val="1"/>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3-66EC-4B77-93A8-B43B14F94A98}"/>
              </c:ext>
            </c:extLst>
          </c:dPt>
          <c:dPt>
            <c:idx val="2"/>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5-66EC-4B77-93A8-B43B14F94A98}"/>
              </c:ext>
            </c:extLst>
          </c:dPt>
          <c:dPt>
            <c:idx val="3"/>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7-66EC-4B77-93A8-B43B14F94A98}"/>
              </c:ext>
            </c:extLst>
          </c:dPt>
          <c:dPt>
            <c:idx val="4"/>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9-66EC-4B77-93A8-B43B14F94A98}"/>
              </c:ext>
            </c:extLst>
          </c:dPt>
          <c:dPt>
            <c:idx val="5"/>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B-7E1F-4135-90DC-2995BC5A3741}"/>
              </c:ext>
            </c:extLst>
          </c:dPt>
          <c:cat>
            <c:numRef>
              <c:f>Sheet1!$A$2:$A$7</c:f>
              <c:numCache>
                <c:formatCode>General</c:formatCode>
                <c:ptCount val="6"/>
              </c:numCache>
            </c:numRef>
          </c:cat>
          <c:val>
            <c:numRef>
              <c:f>Sheet1!$B$2:$B$7</c:f>
              <c:numCache>
                <c:formatCode>General</c:formatCode>
                <c:ptCount val="6"/>
                <c:pt idx="0">
                  <c:v>20</c:v>
                </c:pt>
                <c:pt idx="1">
                  <c:v>20</c:v>
                </c:pt>
                <c:pt idx="2">
                  <c:v>20</c:v>
                </c:pt>
                <c:pt idx="3">
                  <c:v>20</c:v>
                </c:pt>
                <c:pt idx="4">
                  <c:v>20</c:v>
                </c:pt>
                <c:pt idx="5">
                  <c:v>20</c:v>
                </c:pt>
              </c:numCache>
            </c:numRef>
          </c:val>
          <c:extLst xmlns:c16r2="http://schemas.microsoft.com/office/drawing/2015/06/chart">
            <c:ext xmlns:c16="http://schemas.microsoft.com/office/drawing/2014/chart" uri="{C3380CC4-5D6E-409C-BE32-E72D297353CC}">
              <c16:uniqueId val="{0000000A-66EC-4B77-93A8-B43B14F94A98}"/>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1">
    <c:autoUpdate val="0"/>
  </c:externalData>
  <c:userShapes r:id="rId2"/>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   </c:v>
                </c:pt>
              </c:strCache>
            </c:strRef>
          </c:tx>
          <c:spPr>
            <a:solidFill>
              <a:srgbClr val="FFFF00"/>
            </a:solidFill>
            <a:ln>
              <a:solidFill>
                <a:schemeClr val="tx1"/>
              </a:solidFill>
            </a:ln>
          </c:spPr>
          <c:dPt>
            <c:idx val="0"/>
            <c:bubble3D val="0"/>
            <c:spPr>
              <a:solidFill>
                <a:srgbClr val="FFFF00"/>
              </a:solidFill>
              <a:ln w="19050">
                <a:solidFill>
                  <a:schemeClr val="tx1"/>
                </a:solidFill>
              </a:ln>
              <a:effectLst/>
            </c:spPr>
            <c:extLst xmlns:c16r2="http://schemas.microsoft.com/office/drawing/2015/06/chart">
              <c:ext xmlns:c16="http://schemas.microsoft.com/office/drawing/2014/chart" uri="{C3380CC4-5D6E-409C-BE32-E72D297353CC}">
                <c16:uniqueId val="{00000001-954F-42ED-BE1C-67F2BBD51BDF}"/>
              </c:ext>
            </c:extLst>
          </c:dPt>
          <c:dPt>
            <c:idx val="1"/>
            <c:bubble3D val="0"/>
            <c:spPr>
              <a:solidFill>
                <a:srgbClr val="FFFF00"/>
              </a:solidFill>
              <a:ln w="19050">
                <a:solidFill>
                  <a:schemeClr val="tx1"/>
                </a:solidFill>
              </a:ln>
              <a:effectLst/>
            </c:spPr>
            <c:extLst xmlns:c16r2="http://schemas.microsoft.com/office/drawing/2015/06/chart">
              <c:ext xmlns:c16="http://schemas.microsoft.com/office/drawing/2014/chart" uri="{C3380CC4-5D6E-409C-BE32-E72D297353CC}">
                <c16:uniqueId val="{00000003-954F-42ED-BE1C-67F2BBD51BDF}"/>
              </c:ext>
            </c:extLst>
          </c:dPt>
          <c:dPt>
            <c:idx val="2"/>
            <c:bubble3D val="0"/>
            <c:spPr>
              <a:noFill/>
              <a:ln w="19050">
                <a:solidFill>
                  <a:schemeClr val="tx1"/>
                </a:solidFill>
              </a:ln>
              <a:effectLst/>
            </c:spPr>
            <c:extLst xmlns:c16r2="http://schemas.microsoft.com/office/drawing/2015/06/chart">
              <c:ext xmlns:c16="http://schemas.microsoft.com/office/drawing/2014/chart" uri="{C3380CC4-5D6E-409C-BE32-E72D297353CC}">
                <c16:uniqueId val="{00000005-954F-42ED-BE1C-67F2BBD51BDF}"/>
              </c:ext>
            </c:extLst>
          </c:dPt>
          <c:dPt>
            <c:idx val="3"/>
            <c:bubble3D val="0"/>
            <c:spPr>
              <a:solidFill>
                <a:srgbClr val="FFFF00"/>
              </a:solidFill>
              <a:ln w="19050">
                <a:solidFill>
                  <a:schemeClr val="tx1"/>
                </a:solidFill>
              </a:ln>
              <a:effectLst/>
            </c:spPr>
            <c:extLst xmlns:c16r2="http://schemas.microsoft.com/office/drawing/2015/06/chart">
              <c:ext xmlns:c16="http://schemas.microsoft.com/office/drawing/2014/chart" uri="{C3380CC4-5D6E-409C-BE32-E72D297353CC}">
                <c16:uniqueId val="{00000007-954F-42ED-BE1C-67F2BBD51BDF}"/>
              </c:ext>
            </c:extLst>
          </c:dPt>
          <c:dPt>
            <c:idx val="4"/>
            <c:bubble3D val="0"/>
            <c:spPr>
              <a:noFill/>
              <a:ln w="19050">
                <a:solidFill>
                  <a:schemeClr val="tx1"/>
                </a:solidFill>
              </a:ln>
              <a:effectLst/>
            </c:spPr>
            <c:extLst xmlns:c16r2="http://schemas.microsoft.com/office/drawing/2015/06/chart">
              <c:ext xmlns:c16="http://schemas.microsoft.com/office/drawing/2014/chart" uri="{C3380CC4-5D6E-409C-BE32-E72D297353CC}">
                <c16:uniqueId val="{00000009-954F-42ED-BE1C-67F2BBD51BDF}"/>
              </c:ext>
            </c:extLst>
          </c:dPt>
          <c:dPt>
            <c:idx val="5"/>
            <c:bubble3D val="0"/>
            <c:spPr>
              <a:solidFill>
                <a:srgbClr val="FFFF00"/>
              </a:solidFill>
              <a:ln w="19050">
                <a:solidFill>
                  <a:schemeClr val="tx1"/>
                </a:solidFill>
              </a:ln>
              <a:effectLst/>
            </c:spPr>
            <c:extLst xmlns:c16r2="http://schemas.microsoft.com/office/drawing/2015/06/chart">
              <c:ext xmlns:c16="http://schemas.microsoft.com/office/drawing/2014/chart" uri="{C3380CC4-5D6E-409C-BE32-E72D297353CC}">
                <c16:uniqueId val="{0000000B-954F-42ED-BE1C-67F2BBD51BDF}"/>
              </c:ext>
            </c:extLst>
          </c:dPt>
          <c:cat>
            <c:numRef>
              <c:f>Sheet1!$A$2:$A$7</c:f>
              <c:numCache>
                <c:formatCode>General</c:formatCode>
                <c:ptCount val="6"/>
              </c:numCache>
            </c:numRef>
          </c:cat>
          <c:val>
            <c:numRef>
              <c:f>Sheet1!$B$2:$B$7</c:f>
              <c:numCache>
                <c:formatCode>General</c:formatCode>
                <c:ptCount val="6"/>
                <c:pt idx="0">
                  <c:v>20</c:v>
                </c:pt>
                <c:pt idx="1">
                  <c:v>20</c:v>
                </c:pt>
                <c:pt idx="2">
                  <c:v>20</c:v>
                </c:pt>
                <c:pt idx="3">
                  <c:v>20</c:v>
                </c:pt>
                <c:pt idx="4">
                  <c:v>20</c:v>
                </c:pt>
                <c:pt idx="5">
                  <c:v>20</c:v>
                </c:pt>
              </c:numCache>
            </c:numRef>
          </c:val>
          <c:extLst xmlns:c16r2="http://schemas.microsoft.com/office/drawing/2015/06/chart">
            <c:ext xmlns:c16="http://schemas.microsoft.com/office/drawing/2014/chart" uri="{C3380CC4-5D6E-409C-BE32-E72D297353CC}">
              <c16:uniqueId val="{0000000C-954F-42ED-BE1C-67F2BBD51BDF}"/>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1">
    <c:autoUpdate val="0"/>
  </c:externalData>
  <c:userShapes r:id="rId2"/>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   </c:v>
                </c:pt>
              </c:strCache>
            </c:strRef>
          </c:tx>
          <c:spPr>
            <a:solidFill>
              <a:schemeClr val="bg1"/>
            </a:solidFill>
            <a:ln>
              <a:solidFill>
                <a:schemeClr val="tx1"/>
              </a:solidFill>
            </a:ln>
          </c:spPr>
          <c:dPt>
            <c:idx val="0"/>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1-66EC-4B77-93A8-B43B14F94A98}"/>
              </c:ext>
            </c:extLst>
          </c:dPt>
          <c:dPt>
            <c:idx val="1"/>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3-66EC-4B77-93A8-B43B14F94A98}"/>
              </c:ext>
            </c:extLst>
          </c:dPt>
          <c:dPt>
            <c:idx val="2"/>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5-66EC-4B77-93A8-B43B14F94A98}"/>
              </c:ext>
            </c:extLst>
          </c:dPt>
          <c:dPt>
            <c:idx val="3"/>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7-66EC-4B77-93A8-B43B14F94A98}"/>
              </c:ext>
            </c:extLst>
          </c:dPt>
          <c:dPt>
            <c:idx val="4"/>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9-66EC-4B77-93A8-B43B14F94A98}"/>
              </c:ext>
            </c:extLst>
          </c:dPt>
          <c:dPt>
            <c:idx val="5"/>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B-4E76-4D9A-B8C5-0099E87B223B}"/>
              </c:ext>
            </c:extLst>
          </c:dPt>
          <c:cat>
            <c:numRef>
              <c:f>Sheet1!$A$2:$A$7</c:f>
              <c:numCache>
                <c:formatCode>General</c:formatCode>
                <c:ptCount val="6"/>
              </c:numCache>
            </c:numRef>
          </c:cat>
          <c:val>
            <c:numRef>
              <c:f>Sheet1!$B$2:$B$7</c:f>
              <c:numCache>
                <c:formatCode>General</c:formatCode>
                <c:ptCount val="6"/>
                <c:pt idx="0">
                  <c:v>20</c:v>
                </c:pt>
                <c:pt idx="1">
                  <c:v>20</c:v>
                </c:pt>
                <c:pt idx="2">
                  <c:v>20</c:v>
                </c:pt>
                <c:pt idx="3">
                  <c:v>20</c:v>
                </c:pt>
                <c:pt idx="4">
                  <c:v>20</c:v>
                </c:pt>
                <c:pt idx="5">
                  <c:v>20</c:v>
                </c:pt>
              </c:numCache>
            </c:numRef>
          </c:val>
          <c:extLst xmlns:c16r2="http://schemas.microsoft.com/office/drawing/2015/06/chart">
            <c:ext xmlns:c16="http://schemas.microsoft.com/office/drawing/2014/chart" uri="{C3380CC4-5D6E-409C-BE32-E72D297353CC}">
              <c16:uniqueId val="{0000000A-66EC-4B77-93A8-B43B14F94A98}"/>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1">
    <c:autoUpdate val="0"/>
  </c:externalData>
  <c:userShapes r:id="rId2"/>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sr-Latn-RS" sz="2800" b="1" dirty="0" smtClean="0"/>
              <a:t>Države koje su koristile Budimpeštansku konvenciju kao smernicu</a:t>
            </a:r>
            <a:endParaRPr lang="en-US" sz="2800" b="1" dirty="0"/>
          </a:p>
        </c:rich>
      </c:tx>
      <c:layout/>
      <c:overlay val="0"/>
      <c:spPr>
        <a:noFill/>
        <a:ln>
          <a:noFill/>
        </a:ln>
        <a:effectLst/>
      </c:spPr>
    </c:title>
    <c:autoTitleDeleted val="0"/>
    <c:plotArea>
      <c:layout/>
      <c:pieChart>
        <c:varyColors val="1"/>
        <c:ser>
          <c:idx val="0"/>
          <c:order val="0"/>
          <c:tx>
            <c:strRef>
              <c:f>Sheet1!$B$1</c:f>
              <c:strCache>
                <c:ptCount val="1"/>
                <c:pt idx="0">
                  <c:v>Column1</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7AC6-4BE2-BD12-B9E7A3B7CB03}"/>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2-3AF3-4965-81FA-8A6F3F079208}"/>
              </c:ext>
            </c:extLst>
          </c:dPt>
          <c:dLbls>
            <c:spPr>
              <a:noFill/>
              <a:ln>
                <a:noFill/>
              </a:ln>
              <a:effectLst/>
            </c:spPr>
            <c:txPr>
              <a:bodyPr rot="0" spcFirstLastPara="1" vertOverflow="overflow" horzOverflow="overflow" vert="horz" wrap="square" lIns="38100" tIns="19050" rIns="38100" bIns="19050" anchor="ctr" anchorCtr="0">
                <a:spAutoFit/>
              </a:bodyPr>
              <a:lstStyle/>
              <a:p>
                <a:pPr>
                  <a:defRPr sz="20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15:spPr xmlns:c15="http://schemas.microsoft.com/office/drawing/2012/chart">
                  <a:prstGeom prst="rect">
                    <a:avLst/>
                  </a:prstGeom>
                  <a:noFill/>
                  <a:ln>
                    <a:noFill/>
                  </a:ln>
                </c15:spPr>
              </c:ext>
            </c:extLst>
          </c:dLbls>
          <c:cat>
            <c:strRef>
              <c:f>Sheet1!$A$2:$A$3</c:f>
              <c:strCache>
                <c:ptCount val="2"/>
                <c:pt idx="0">
                  <c:v>States which used BC as guideline for reform</c:v>
                </c:pt>
                <c:pt idx="1">
                  <c:v>States which did not use BC as guideline for reform</c:v>
                </c:pt>
              </c:strCache>
            </c:strRef>
          </c:cat>
          <c:val>
            <c:numRef>
              <c:f>Sheet1!$B$2:$B$3</c:f>
              <c:numCache>
                <c:formatCode>General</c:formatCode>
                <c:ptCount val="2"/>
                <c:pt idx="0">
                  <c:v>153</c:v>
                </c:pt>
                <c:pt idx="1">
                  <c:v>40</c:v>
                </c:pt>
              </c:numCache>
            </c:numRef>
          </c:val>
          <c:extLst xmlns:c16r2="http://schemas.microsoft.com/office/drawing/2015/06/chart">
            <c:ext xmlns:c16="http://schemas.microsoft.com/office/drawing/2014/chart" uri="{C3380CC4-5D6E-409C-BE32-E72D297353CC}">
              <c16:uniqueId val="{00000000-3AF3-4965-81FA-8A6F3F079208}"/>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23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spc="0" baseline="0">
                <a:solidFill>
                  <a:schemeClr val="tx1">
                    <a:lumMod val="65000"/>
                    <a:lumOff val="35000"/>
                  </a:schemeClr>
                </a:solidFill>
                <a:latin typeface="+mn-lt"/>
                <a:ea typeface="+mn-ea"/>
                <a:cs typeface="+mn-cs"/>
              </a:defRPr>
            </a:pPr>
            <a:r>
              <a:rPr lang="en-US" sz="2000" b="1" dirty="0" err="1" smtClean="0"/>
              <a:t>Facebookov</a:t>
            </a:r>
            <a:r>
              <a:rPr lang="en-US" sz="2000" b="1" dirty="0" smtClean="0"/>
              <a:t> </a:t>
            </a:r>
            <a:r>
              <a:rPr lang="sr-Latn-RS" sz="2000" b="1" dirty="0" smtClean="0"/>
              <a:t>izveštaj o transparentnosti </a:t>
            </a:r>
            <a:r>
              <a:rPr lang="sr-Latn-RS" sz="2000" b="1" dirty="0" smtClean="0">
                <a:solidFill>
                  <a:srgbClr val="FF0000"/>
                </a:solidFill>
              </a:rPr>
              <a:t>u prvoj polovini </a:t>
            </a:r>
            <a:r>
              <a:rPr lang="en-US" sz="2000" b="1" dirty="0" smtClean="0">
                <a:solidFill>
                  <a:srgbClr val="FF0000"/>
                </a:solidFill>
              </a:rPr>
              <a:t>2019</a:t>
            </a:r>
            <a:r>
              <a:rPr lang="sr-Latn-RS" sz="2000" b="1" dirty="0" smtClean="0">
                <a:solidFill>
                  <a:srgbClr val="FF0000"/>
                </a:solidFill>
              </a:rPr>
              <a:t>.</a:t>
            </a:r>
            <a:endParaRPr lang="en-US" sz="2000" b="1" dirty="0">
              <a:solidFill>
                <a:srgbClr val="FF0000"/>
              </a:solidFill>
            </a:endParaRPr>
          </a:p>
        </c:rich>
      </c:tx>
      <c:layout/>
      <c:overlay val="0"/>
      <c:spPr>
        <a:noFill/>
        <a:ln>
          <a:noFill/>
        </a:ln>
        <a:effectLst/>
      </c:spPr>
    </c:title>
    <c:autoTitleDeleted val="0"/>
    <c:plotArea>
      <c:layout/>
      <c:barChart>
        <c:barDir val="col"/>
        <c:grouping val="percentStacked"/>
        <c:varyColors val="0"/>
        <c:ser>
          <c:idx val="0"/>
          <c:order val="0"/>
          <c:tx>
            <c:strRef>
              <c:f>Sheet1!$B$1</c:f>
              <c:strCache>
                <c:ptCount val="1"/>
                <c:pt idx="0">
                  <c:v>Some data produced</c:v>
                </c:pt>
              </c:strCache>
            </c:strRef>
          </c:tx>
          <c:spPr>
            <a:solidFill>
              <a:schemeClr val="accent1"/>
            </a:solidFill>
            <a:ln>
              <a:noFill/>
            </a:ln>
            <a:effectLst/>
          </c:spPr>
          <c:invertIfNegative val="0"/>
          <c:cat>
            <c:strRef>
              <c:f>Sheet1!$A$2:$A$3</c:f>
              <c:strCache>
                <c:ptCount val="2"/>
                <c:pt idx="0">
                  <c:v>Parties to Budapest Convention</c:v>
                </c:pt>
                <c:pt idx="1">
                  <c:v>Other countries</c:v>
                </c:pt>
              </c:strCache>
            </c:strRef>
          </c:cat>
          <c:val>
            <c:numRef>
              <c:f>Sheet1!$B$2:$B$3</c:f>
              <c:numCache>
                <c:formatCode>General</c:formatCode>
                <c:ptCount val="2"/>
                <c:pt idx="0">
                  <c:v>74752</c:v>
                </c:pt>
                <c:pt idx="1">
                  <c:v>19568</c:v>
                </c:pt>
              </c:numCache>
            </c:numRef>
          </c:val>
          <c:extLst xmlns:c16r2="http://schemas.microsoft.com/office/drawing/2015/06/chart">
            <c:ext xmlns:c16="http://schemas.microsoft.com/office/drawing/2014/chart" uri="{C3380CC4-5D6E-409C-BE32-E72D297353CC}">
              <c16:uniqueId val="{00000000-F3D8-440D-9A52-34492E68BB14}"/>
            </c:ext>
          </c:extLst>
        </c:ser>
        <c:ser>
          <c:idx val="1"/>
          <c:order val="1"/>
          <c:tx>
            <c:strRef>
              <c:f>Sheet1!$C$1</c:f>
              <c:strCache>
                <c:ptCount val="1"/>
                <c:pt idx="0">
                  <c:v>No data produced</c:v>
                </c:pt>
              </c:strCache>
            </c:strRef>
          </c:tx>
          <c:spPr>
            <a:solidFill>
              <a:schemeClr val="accent2"/>
            </a:solidFill>
            <a:ln>
              <a:noFill/>
            </a:ln>
            <a:effectLst/>
          </c:spPr>
          <c:invertIfNegative val="0"/>
          <c:cat>
            <c:strRef>
              <c:f>Sheet1!$A$2:$A$3</c:f>
              <c:strCache>
                <c:ptCount val="2"/>
                <c:pt idx="0">
                  <c:v>Parties to Budapest Convention</c:v>
                </c:pt>
                <c:pt idx="1">
                  <c:v>Other countries</c:v>
                </c:pt>
              </c:strCache>
            </c:strRef>
          </c:cat>
          <c:val>
            <c:numRef>
              <c:f>Sheet1!$C$2:$C$3</c:f>
              <c:numCache>
                <c:formatCode>General</c:formatCode>
                <c:ptCount val="2"/>
                <c:pt idx="0">
                  <c:v>20622</c:v>
                </c:pt>
                <c:pt idx="1">
                  <c:v>15035</c:v>
                </c:pt>
              </c:numCache>
            </c:numRef>
          </c:val>
          <c:extLst xmlns:c16r2="http://schemas.microsoft.com/office/drawing/2015/06/chart">
            <c:ext xmlns:c16="http://schemas.microsoft.com/office/drawing/2014/chart" uri="{C3380CC4-5D6E-409C-BE32-E72D297353CC}">
              <c16:uniqueId val="{00000001-F3D8-440D-9A52-34492E68BB14}"/>
            </c:ext>
          </c:extLst>
        </c:ser>
        <c:dLbls>
          <c:showLegendKey val="0"/>
          <c:showVal val="0"/>
          <c:showCatName val="0"/>
          <c:showSerName val="0"/>
          <c:showPercent val="0"/>
          <c:showBubbleSize val="0"/>
        </c:dLbls>
        <c:gapWidth val="150"/>
        <c:overlap val="100"/>
        <c:axId val="133967872"/>
        <c:axId val="76575808"/>
      </c:barChart>
      <c:catAx>
        <c:axId val="1339678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en-US"/>
          </a:p>
        </c:txPr>
        <c:crossAx val="76575808"/>
        <c:crosses val="autoZero"/>
        <c:auto val="1"/>
        <c:lblAlgn val="ctr"/>
        <c:lblOffset val="100"/>
        <c:noMultiLvlLbl val="0"/>
      </c:catAx>
      <c:valAx>
        <c:axId val="76575808"/>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133967872"/>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spc="0" baseline="0">
                <a:solidFill>
                  <a:schemeClr val="tx1">
                    <a:lumMod val="65000"/>
                    <a:lumOff val="35000"/>
                  </a:schemeClr>
                </a:solidFill>
                <a:latin typeface="+mn-lt"/>
                <a:ea typeface="+mn-ea"/>
                <a:cs typeface="+mn-cs"/>
              </a:defRPr>
            </a:pPr>
            <a:r>
              <a:rPr lang="en-US" sz="2200" b="1" i="0" u="none" strike="noStrike" baseline="0" dirty="0" err="1" smtClean="0">
                <a:effectLst/>
              </a:rPr>
              <a:t>Facebookov</a:t>
            </a:r>
            <a:r>
              <a:rPr lang="en-US" sz="2200" b="1" i="0" u="none" strike="noStrike" baseline="0" dirty="0" smtClean="0">
                <a:effectLst/>
              </a:rPr>
              <a:t> </a:t>
            </a:r>
            <a:r>
              <a:rPr lang="sr-Latn-RS" sz="2200" b="1" i="0" u="none" strike="noStrike" baseline="0" dirty="0" smtClean="0">
                <a:effectLst/>
              </a:rPr>
              <a:t>izveštaj o transparentnosti u </a:t>
            </a:r>
            <a:r>
              <a:rPr lang="sr-Latn-RS" sz="2200" b="1" i="0" u="none" strike="noStrike" baseline="0" dirty="0" smtClean="0">
                <a:solidFill>
                  <a:srgbClr val="FF0000"/>
                </a:solidFill>
                <a:effectLst/>
              </a:rPr>
              <a:t>drugoj polovini </a:t>
            </a:r>
            <a:r>
              <a:rPr lang="en-US" sz="2200" b="1" dirty="0" smtClean="0">
                <a:solidFill>
                  <a:srgbClr val="FF0000"/>
                </a:solidFill>
              </a:rPr>
              <a:t>2019</a:t>
            </a:r>
            <a:r>
              <a:rPr lang="sr-Latn-RS" sz="2200" b="1" dirty="0" smtClean="0">
                <a:solidFill>
                  <a:srgbClr val="FF0000"/>
                </a:solidFill>
              </a:rPr>
              <a:t>.</a:t>
            </a:r>
            <a:endParaRPr lang="en-US" sz="2200" b="1" dirty="0">
              <a:solidFill>
                <a:srgbClr val="FF0000"/>
              </a:solidFill>
            </a:endParaRPr>
          </a:p>
        </c:rich>
      </c:tx>
      <c:layout>
        <c:manualLayout>
          <c:xMode val="edge"/>
          <c:yMode val="edge"/>
          <c:x val="0.12856328110435941"/>
          <c:y val="3.6379327948183396E-2"/>
        </c:manualLayout>
      </c:layout>
      <c:overlay val="0"/>
      <c:spPr>
        <a:noFill/>
        <a:ln>
          <a:noFill/>
        </a:ln>
        <a:effectLst/>
      </c:spPr>
    </c:title>
    <c:autoTitleDeleted val="0"/>
    <c:plotArea>
      <c:layout/>
      <c:barChart>
        <c:barDir val="col"/>
        <c:grouping val="percentStacked"/>
        <c:varyColors val="0"/>
        <c:ser>
          <c:idx val="0"/>
          <c:order val="0"/>
          <c:tx>
            <c:strRef>
              <c:f>Sheet1!$B$1</c:f>
              <c:strCache>
                <c:ptCount val="1"/>
                <c:pt idx="0">
                  <c:v>Some data produced</c:v>
                </c:pt>
              </c:strCache>
            </c:strRef>
          </c:tx>
          <c:spPr>
            <a:solidFill>
              <a:schemeClr val="accent1"/>
            </a:solidFill>
            <a:ln>
              <a:noFill/>
            </a:ln>
            <a:effectLst/>
          </c:spPr>
          <c:invertIfNegative val="0"/>
          <c:cat>
            <c:strRef>
              <c:f>Sheet1!$A$2:$A$3</c:f>
              <c:strCache>
                <c:ptCount val="2"/>
                <c:pt idx="0">
                  <c:v>Parties to Budapest Convention</c:v>
                </c:pt>
                <c:pt idx="1">
                  <c:v>Other countries</c:v>
                </c:pt>
              </c:strCache>
            </c:strRef>
          </c:cat>
          <c:val>
            <c:numRef>
              <c:f>Sheet1!$B$2:$B$3</c:f>
              <c:numCache>
                <c:formatCode>#,##0</c:formatCode>
                <c:ptCount val="2"/>
                <c:pt idx="0">
                  <c:v>80541</c:v>
                </c:pt>
                <c:pt idx="1">
                  <c:v>24272</c:v>
                </c:pt>
              </c:numCache>
            </c:numRef>
          </c:val>
          <c:extLst xmlns:c16r2="http://schemas.microsoft.com/office/drawing/2015/06/chart">
            <c:ext xmlns:c16="http://schemas.microsoft.com/office/drawing/2014/chart" uri="{C3380CC4-5D6E-409C-BE32-E72D297353CC}">
              <c16:uniqueId val="{00000000-F3D8-440D-9A52-34492E68BB14}"/>
            </c:ext>
          </c:extLst>
        </c:ser>
        <c:ser>
          <c:idx val="1"/>
          <c:order val="1"/>
          <c:tx>
            <c:strRef>
              <c:f>Sheet1!$C$1</c:f>
              <c:strCache>
                <c:ptCount val="1"/>
                <c:pt idx="0">
                  <c:v>No data produced</c:v>
                </c:pt>
              </c:strCache>
            </c:strRef>
          </c:tx>
          <c:spPr>
            <a:solidFill>
              <a:schemeClr val="accent2"/>
            </a:solidFill>
            <a:ln>
              <a:noFill/>
            </a:ln>
            <a:effectLst/>
          </c:spPr>
          <c:invertIfNegative val="0"/>
          <c:cat>
            <c:strRef>
              <c:f>Sheet1!$A$2:$A$3</c:f>
              <c:strCache>
                <c:ptCount val="2"/>
                <c:pt idx="0">
                  <c:v>Parties to Budapest Convention</c:v>
                </c:pt>
                <c:pt idx="1">
                  <c:v>Other countries</c:v>
                </c:pt>
              </c:strCache>
            </c:strRef>
          </c:cat>
          <c:val>
            <c:numRef>
              <c:f>Sheet1!$C$2:$C$3</c:f>
              <c:numCache>
                <c:formatCode>#,##0</c:formatCode>
                <c:ptCount val="2"/>
                <c:pt idx="0" formatCode="General">
                  <c:v>18899</c:v>
                </c:pt>
                <c:pt idx="1">
                  <c:v>17163</c:v>
                </c:pt>
              </c:numCache>
            </c:numRef>
          </c:val>
          <c:extLst xmlns:c16r2="http://schemas.microsoft.com/office/drawing/2015/06/chart">
            <c:ext xmlns:c16="http://schemas.microsoft.com/office/drawing/2014/chart" uri="{C3380CC4-5D6E-409C-BE32-E72D297353CC}">
              <c16:uniqueId val="{00000001-F3D8-440D-9A52-34492E68BB14}"/>
            </c:ext>
          </c:extLst>
        </c:ser>
        <c:dLbls>
          <c:showLegendKey val="0"/>
          <c:showVal val="0"/>
          <c:showCatName val="0"/>
          <c:showSerName val="0"/>
          <c:showPercent val="0"/>
          <c:showBubbleSize val="0"/>
        </c:dLbls>
        <c:gapWidth val="150"/>
        <c:overlap val="100"/>
        <c:axId val="138525696"/>
        <c:axId val="33639232"/>
      </c:barChart>
      <c:catAx>
        <c:axId val="1385256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en-US"/>
          </a:p>
        </c:txPr>
        <c:crossAx val="33639232"/>
        <c:crosses val="autoZero"/>
        <c:auto val="1"/>
        <c:lblAlgn val="ctr"/>
        <c:lblOffset val="100"/>
        <c:noMultiLvlLbl val="0"/>
      </c:catAx>
      <c:valAx>
        <c:axId val="33639232"/>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138525696"/>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2200" b="1" i="0" u="none" strike="noStrike" kern="1200" spc="0" baseline="0">
                <a:solidFill>
                  <a:prstClr val="black">
                    <a:lumMod val="65000"/>
                    <a:lumOff val="35000"/>
                  </a:prstClr>
                </a:solidFill>
                <a:latin typeface="+mn-lt"/>
                <a:ea typeface="+mn-ea"/>
                <a:cs typeface="+mn-cs"/>
              </a:defRPr>
            </a:pPr>
            <a:r>
              <a:rPr lang="en-US" sz="2200" b="1" i="0" u="none" strike="noStrike" baseline="0" dirty="0" err="1" smtClean="0">
                <a:effectLst/>
              </a:rPr>
              <a:t>Twitterov</a:t>
            </a:r>
            <a:r>
              <a:rPr lang="en-US" sz="2200" b="1" i="0" u="none" strike="noStrike" baseline="0" dirty="0" smtClean="0">
                <a:effectLst/>
              </a:rPr>
              <a:t> </a:t>
            </a:r>
            <a:r>
              <a:rPr lang="sr-Latn-RS" sz="2200" b="1" i="0" baseline="0" dirty="0" smtClean="0">
                <a:effectLst/>
              </a:rPr>
              <a:t>izveštaj o transparentnosti u </a:t>
            </a:r>
          </a:p>
          <a:p>
            <a:pPr marL="0" marR="0" indent="0" algn="ctr" defTabSz="914400" rtl="0" eaLnBrk="1" fontAlgn="auto" latinLnBrk="0" hangingPunct="1">
              <a:lnSpc>
                <a:spcPct val="100000"/>
              </a:lnSpc>
              <a:spcBef>
                <a:spcPts val="0"/>
              </a:spcBef>
              <a:spcAft>
                <a:spcPts val="0"/>
              </a:spcAft>
              <a:buClrTx/>
              <a:buSzTx/>
              <a:buFontTx/>
              <a:buNone/>
              <a:tabLst/>
              <a:defRPr sz="2200" b="1" i="0" u="none" strike="noStrike" kern="1200" spc="0" baseline="0">
                <a:solidFill>
                  <a:prstClr val="black">
                    <a:lumMod val="65000"/>
                    <a:lumOff val="35000"/>
                  </a:prstClr>
                </a:solidFill>
                <a:latin typeface="+mn-lt"/>
                <a:ea typeface="+mn-ea"/>
                <a:cs typeface="+mn-cs"/>
              </a:defRPr>
            </a:pPr>
            <a:r>
              <a:rPr lang="sr-Latn-RS" sz="2200" b="1" i="0" baseline="0" dirty="0" smtClean="0">
                <a:solidFill>
                  <a:srgbClr val="FF0000"/>
                </a:solidFill>
                <a:effectLst/>
              </a:rPr>
              <a:t>prvoj polovini </a:t>
            </a:r>
            <a:r>
              <a:rPr lang="en-US" sz="2200" b="1" i="0" baseline="0" dirty="0" smtClean="0">
                <a:solidFill>
                  <a:srgbClr val="FF0000"/>
                </a:solidFill>
                <a:effectLst/>
              </a:rPr>
              <a:t>2019</a:t>
            </a:r>
            <a:r>
              <a:rPr lang="sr-Latn-RS" sz="2200" b="1" i="0" baseline="0" dirty="0" smtClean="0">
                <a:solidFill>
                  <a:srgbClr val="FF0000"/>
                </a:solidFill>
                <a:effectLst/>
              </a:rPr>
              <a:t>.</a:t>
            </a:r>
            <a:endParaRPr lang="en-US" sz="2200" b="1" dirty="0">
              <a:solidFill>
                <a:srgbClr val="FF0000"/>
              </a:solidFill>
            </a:endParaRPr>
          </a:p>
        </c:rich>
      </c:tx>
      <c:layout/>
      <c:overlay val="0"/>
      <c:spPr>
        <a:noFill/>
        <a:ln>
          <a:noFill/>
        </a:ln>
        <a:effectLst/>
      </c:spPr>
    </c:title>
    <c:autoTitleDeleted val="0"/>
    <c:plotArea>
      <c:layout/>
      <c:barChart>
        <c:barDir val="col"/>
        <c:grouping val="percentStacked"/>
        <c:varyColors val="0"/>
        <c:ser>
          <c:idx val="0"/>
          <c:order val="0"/>
          <c:tx>
            <c:strRef>
              <c:f>Sheet1!$B$1</c:f>
              <c:strCache>
                <c:ptCount val="1"/>
                <c:pt idx="0">
                  <c:v>Data produced</c:v>
                </c:pt>
              </c:strCache>
            </c:strRef>
          </c:tx>
          <c:spPr>
            <a:solidFill>
              <a:schemeClr val="accent1"/>
            </a:solidFill>
            <a:ln>
              <a:noFill/>
            </a:ln>
            <a:effectLst/>
          </c:spPr>
          <c:invertIfNegative val="0"/>
          <c:cat>
            <c:strRef>
              <c:f>Sheet1!$A$2:$A$3</c:f>
              <c:strCache>
                <c:ptCount val="2"/>
                <c:pt idx="0">
                  <c:v>Parties to Budapest Convention</c:v>
                </c:pt>
                <c:pt idx="1">
                  <c:v>Other countries</c:v>
                </c:pt>
              </c:strCache>
            </c:strRef>
          </c:cat>
          <c:val>
            <c:numRef>
              <c:f>Sheet1!$B$2:$B$3</c:f>
              <c:numCache>
                <c:formatCode>#,##0</c:formatCode>
                <c:ptCount val="2"/>
                <c:pt idx="0">
                  <c:v>3372</c:v>
                </c:pt>
                <c:pt idx="1">
                  <c:v>83</c:v>
                </c:pt>
              </c:numCache>
            </c:numRef>
          </c:val>
          <c:extLst xmlns:c16r2="http://schemas.microsoft.com/office/drawing/2015/06/chart">
            <c:ext xmlns:c16="http://schemas.microsoft.com/office/drawing/2014/chart" uri="{C3380CC4-5D6E-409C-BE32-E72D297353CC}">
              <c16:uniqueId val="{00000000-F3D8-440D-9A52-34492E68BB14}"/>
            </c:ext>
          </c:extLst>
        </c:ser>
        <c:ser>
          <c:idx val="1"/>
          <c:order val="1"/>
          <c:tx>
            <c:strRef>
              <c:f>Sheet1!$C$1</c:f>
              <c:strCache>
                <c:ptCount val="1"/>
                <c:pt idx="0">
                  <c:v>No data produced</c:v>
                </c:pt>
              </c:strCache>
            </c:strRef>
          </c:tx>
          <c:spPr>
            <a:solidFill>
              <a:schemeClr val="accent2"/>
            </a:solidFill>
            <a:ln>
              <a:noFill/>
            </a:ln>
            <a:effectLst/>
          </c:spPr>
          <c:invertIfNegative val="0"/>
          <c:cat>
            <c:strRef>
              <c:f>Sheet1!$A$2:$A$3</c:f>
              <c:strCache>
                <c:ptCount val="2"/>
                <c:pt idx="0">
                  <c:v>Parties to Budapest Convention</c:v>
                </c:pt>
                <c:pt idx="1">
                  <c:v>Other countries</c:v>
                </c:pt>
              </c:strCache>
            </c:strRef>
          </c:cat>
          <c:val>
            <c:numRef>
              <c:f>Sheet1!$C$2:$C$3</c:f>
              <c:numCache>
                <c:formatCode>#,##0</c:formatCode>
                <c:ptCount val="2"/>
                <c:pt idx="0" formatCode="General">
                  <c:v>3078</c:v>
                </c:pt>
                <c:pt idx="1">
                  <c:v>767</c:v>
                </c:pt>
              </c:numCache>
            </c:numRef>
          </c:val>
          <c:extLst xmlns:c16r2="http://schemas.microsoft.com/office/drawing/2015/06/chart">
            <c:ext xmlns:c16="http://schemas.microsoft.com/office/drawing/2014/chart" uri="{C3380CC4-5D6E-409C-BE32-E72D297353CC}">
              <c16:uniqueId val="{00000001-F3D8-440D-9A52-34492E68BB14}"/>
            </c:ext>
          </c:extLst>
        </c:ser>
        <c:dLbls>
          <c:showLegendKey val="0"/>
          <c:showVal val="0"/>
          <c:showCatName val="0"/>
          <c:showSerName val="0"/>
          <c:showPercent val="0"/>
          <c:showBubbleSize val="0"/>
        </c:dLbls>
        <c:gapWidth val="150"/>
        <c:overlap val="100"/>
        <c:axId val="138909184"/>
        <c:axId val="33642688"/>
      </c:barChart>
      <c:catAx>
        <c:axId val="1389091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en-US"/>
          </a:p>
        </c:txPr>
        <c:crossAx val="33642688"/>
        <c:crosses val="autoZero"/>
        <c:auto val="1"/>
        <c:lblAlgn val="ctr"/>
        <c:lblOffset val="100"/>
        <c:noMultiLvlLbl val="0"/>
      </c:catAx>
      <c:valAx>
        <c:axId val="33642688"/>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138909184"/>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2200" b="1" i="0" u="none" strike="noStrike" kern="1200" spc="0" baseline="0">
                <a:solidFill>
                  <a:prstClr val="black">
                    <a:lumMod val="65000"/>
                    <a:lumOff val="35000"/>
                  </a:prstClr>
                </a:solidFill>
                <a:latin typeface="+mn-lt"/>
                <a:ea typeface="+mn-ea"/>
                <a:cs typeface="+mn-cs"/>
              </a:defRPr>
            </a:pPr>
            <a:r>
              <a:rPr lang="en-US" sz="2200" b="1" i="0" u="none" strike="noStrike" baseline="0" dirty="0" smtClean="0">
                <a:effectLst/>
              </a:rPr>
              <a:t>Twitter</a:t>
            </a:r>
            <a:r>
              <a:rPr lang="sr-Latn-RS" sz="2200" b="1" i="0" u="none" strike="noStrike" baseline="0" dirty="0" smtClean="0">
                <a:effectLst/>
              </a:rPr>
              <a:t>ov</a:t>
            </a:r>
            <a:r>
              <a:rPr lang="en-US" sz="2200" b="1" i="0" u="none" strike="noStrike" baseline="0" dirty="0" smtClean="0">
                <a:effectLst/>
              </a:rPr>
              <a:t> </a:t>
            </a:r>
            <a:r>
              <a:rPr lang="sr-Latn-RS" sz="2200" b="1" i="0" baseline="0" dirty="0" smtClean="0">
                <a:effectLst/>
              </a:rPr>
              <a:t>izveštaj o transparentnosti u </a:t>
            </a:r>
            <a:r>
              <a:rPr lang="sr-Latn-RS" sz="2200" b="1" i="0" baseline="0" dirty="0" smtClean="0">
                <a:solidFill>
                  <a:srgbClr val="FF0000"/>
                </a:solidFill>
                <a:effectLst/>
              </a:rPr>
              <a:t>drugoj polovini </a:t>
            </a:r>
            <a:r>
              <a:rPr lang="en-US" sz="2200" b="1" dirty="0" smtClean="0">
                <a:solidFill>
                  <a:srgbClr val="FF0000"/>
                </a:solidFill>
              </a:rPr>
              <a:t>2019</a:t>
            </a:r>
            <a:r>
              <a:rPr lang="sr-Latn-RS" sz="2200" b="1" dirty="0" smtClean="0">
                <a:solidFill>
                  <a:srgbClr val="FF0000"/>
                </a:solidFill>
              </a:rPr>
              <a:t>.</a:t>
            </a:r>
            <a:endParaRPr lang="en-US" sz="2200" b="1" dirty="0">
              <a:solidFill>
                <a:srgbClr val="FF0000"/>
              </a:solidFill>
            </a:endParaRPr>
          </a:p>
        </c:rich>
      </c:tx>
      <c:layout/>
      <c:overlay val="0"/>
      <c:spPr>
        <a:noFill/>
        <a:ln>
          <a:noFill/>
        </a:ln>
        <a:effectLst/>
      </c:spPr>
    </c:title>
    <c:autoTitleDeleted val="0"/>
    <c:plotArea>
      <c:layout/>
      <c:barChart>
        <c:barDir val="col"/>
        <c:grouping val="percentStacked"/>
        <c:varyColors val="0"/>
        <c:ser>
          <c:idx val="0"/>
          <c:order val="0"/>
          <c:tx>
            <c:strRef>
              <c:f>Sheet1!$B$1</c:f>
              <c:strCache>
                <c:ptCount val="1"/>
                <c:pt idx="0">
                  <c:v>Data produced</c:v>
                </c:pt>
              </c:strCache>
            </c:strRef>
          </c:tx>
          <c:spPr>
            <a:solidFill>
              <a:schemeClr val="accent1"/>
            </a:solidFill>
            <a:ln>
              <a:noFill/>
            </a:ln>
            <a:effectLst/>
          </c:spPr>
          <c:invertIfNegative val="0"/>
          <c:cat>
            <c:strRef>
              <c:f>Sheet1!$A$2:$A$3</c:f>
              <c:strCache>
                <c:ptCount val="2"/>
                <c:pt idx="0">
                  <c:v>Parties to Budapest Convention</c:v>
                </c:pt>
                <c:pt idx="1">
                  <c:v>Other countries</c:v>
                </c:pt>
              </c:strCache>
            </c:strRef>
          </c:cat>
          <c:val>
            <c:numRef>
              <c:f>Sheet1!$B$2:$B$3</c:f>
              <c:numCache>
                <c:formatCode>#,##0</c:formatCode>
                <c:ptCount val="2"/>
                <c:pt idx="0">
                  <c:v>3392</c:v>
                </c:pt>
                <c:pt idx="1">
                  <c:v>175</c:v>
                </c:pt>
              </c:numCache>
            </c:numRef>
          </c:val>
          <c:extLst xmlns:c16r2="http://schemas.microsoft.com/office/drawing/2015/06/chart">
            <c:ext xmlns:c16="http://schemas.microsoft.com/office/drawing/2014/chart" uri="{C3380CC4-5D6E-409C-BE32-E72D297353CC}">
              <c16:uniqueId val="{00000000-F3D8-440D-9A52-34492E68BB14}"/>
            </c:ext>
          </c:extLst>
        </c:ser>
        <c:ser>
          <c:idx val="1"/>
          <c:order val="1"/>
          <c:tx>
            <c:strRef>
              <c:f>Sheet1!$C$1</c:f>
              <c:strCache>
                <c:ptCount val="1"/>
                <c:pt idx="0">
                  <c:v>No data produced</c:v>
                </c:pt>
              </c:strCache>
            </c:strRef>
          </c:tx>
          <c:spPr>
            <a:solidFill>
              <a:schemeClr val="accent2"/>
            </a:solidFill>
            <a:ln>
              <a:noFill/>
            </a:ln>
            <a:effectLst/>
          </c:spPr>
          <c:invertIfNegative val="0"/>
          <c:cat>
            <c:strRef>
              <c:f>Sheet1!$A$2:$A$3</c:f>
              <c:strCache>
                <c:ptCount val="2"/>
                <c:pt idx="0">
                  <c:v>Parties to Budapest Convention</c:v>
                </c:pt>
                <c:pt idx="1">
                  <c:v>Other countries</c:v>
                </c:pt>
              </c:strCache>
            </c:strRef>
          </c:cat>
          <c:val>
            <c:numRef>
              <c:f>Sheet1!$C$2:$C$3</c:f>
              <c:numCache>
                <c:formatCode>#,##0</c:formatCode>
                <c:ptCount val="2"/>
                <c:pt idx="0" formatCode="General">
                  <c:v>3805</c:v>
                </c:pt>
                <c:pt idx="1">
                  <c:v>1447</c:v>
                </c:pt>
              </c:numCache>
            </c:numRef>
          </c:val>
          <c:extLst xmlns:c16r2="http://schemas.microsoft.com/office/drawing/2015/06/chart">
            <c:ext xmlns:c16="http://schemas.microsoft.com/office/drawing/2014/chart" uri="{C3380CC4-5D6E-409C-BE32-E72D297353CC}">
              <c16:uniqueId val="{00000001-F3D8-440D-9A52-34492E68BB14}"/>
            </c:ext>
          </c:extLst>
        </c:ser>
        <c:dLbls>
          <c:showLegendKey val="0"/>
          <c:showVal val="0"/>
          <c:showCatName val="0"/>
          <c:showSerName val="0"/>
          <c:showPercent val="0"/>
          <c:showBubbleSize val="0"/>
        </c:dLbls>
        <c:gapWidth val="150"/>
        <c:overlap val="100"/>
        <c:axId val="140593664"/>
        <c:axId val="33643264"/>
      </c:barChart>
      <c:catAx>
        <c:axId val="1405936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en-US"/>
          </a:p>
        </c:txPr>
        <c:crossAx val="33643264"/>
        <c:crosses val="autoZero"/>
        <c:auto val="1"/>
        <c:lblAlgn val="ctr"/>
        <c:lblOffset val="100"/>
        <c:noMultiLvlLbl val="0"/>
      </c:catAx>
      <c:valAx>
        <c:axId val="33643264"/>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140593664"/>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   </c:v>
                </c:pt>
              </c:strCache>
            </c:strRef>
          </c:tx>
          <c:spPr>
            <a:solidFill>
              <a:srgbClr val="FFFF00"/>
            </a:solidFill>
            <a:ln>
              <a:solidFill>
                <a:schemeClr val="tx1"/>
              </a:solidFill>
            </a:ln>
          </c:spPr>
          <c:dPt>
            <c:idx val="0"/>
            <c:bubble3D val="0"/>
            <c:spPr>
              <a:solidFill>
                <a:srgbClr val="FFFF00"/>
              </a:solidFill>
              <a:ln w="19050">
                <a:solidFill>
                  <a:schemeClr val="tx1"/>
                </a:solidFill>
              </a:ln>
              <a:effectLst/>
            </c:spPr>
            <c:extLst xmlns:c16r2="http://schemas.microsoft.com/office/drawing/2015/06/chart">
              <c:ext xmlns:c16="http://schemas.microsoft.com/office/drawing/2014/chart" uri="{C3380CC4-5D6E-409C-BE32-E72D297353CC}">
                <c16:uniqueId val="{00000001-954F-42ED-BE1C-67F2BBD51BDF}"/>
              </c:ext>
            </c:extLst>
          </c:dPt>
          <c:dPt>
            <c:idx val="1"/>
            <c:bubble3D val="0"/>
            <c:spPr>
              <a:solidFill>
                <a:srgbClr val="FFFF00"/>
              </a:solidFill>
              <a:ln w="19050">
                <a:solidFill>
                  <a:schemeClr val="tx1"/>
                </a:solidFill>
              </a:ln>
              <a:effectLst/>
            </c:spPr>
            <c:extLst xmlns:c16r2="http://schemas.microsoft.com/office/drawing/2015/06/chart">
              <c:ext xmlns:c16="http://schemas.microsoft.com/office/drawing/2014/chart" uri="{C3380CC4-5D6E-409C-BE32-E72D297353CC}">
                <c16:uniqueId val="{00000003-954F-42ED-BE1C-67F2BBD51BDF}"/>
              </c:ext>
            </c:extLst>
          </c:dPt>
          <c:dPt>
            <c:idx val="2"/>
            <c:bubble3D val="0"/>
            <c:spPr>
              <a:solidFill>
                <a:srgbClr val="FFFF00"/>
              </a:solidFill>
              <a:ln w="19050">
                <a:solidFill>
                  <a:schemeClr val="tx1"/>
                </a:solidFill>
              </a:ln>
              <a:effectLst/>
            </c:spPr>
            <c:extLst xmlns:c16r2="http://schemas.microsoft.com/office/drawing/2015/06/chart">
              <c:ext xmlns:c16="http://schemas.microsoft.com/office/drawing/2014/chart" uri="{C3380CC4-5D6E-409C-BE32-E72D297353CC}">
                <c16:uniqueId val="{00000005-954F-42ED-BE1C-67F2BBD51BDF}"/>
              </c:ext>
            </c:extLst>
          </c:dPt>
          <c:dPt>
            <c:idx val="3"/>
            <c:bubble3D val="0"/>
            <c:spPr>
              <a:solidFill>
                <a:srgbClr val="FFFF00"/>
              </a:solidFill>
              <a:ln w="19050">
                <a:solidFill>
                  <a:schemeClr val="tx1"/>
                </a:solidFill>
              </a:ln>
              <a:effectLst/>
            </c:spPr>
            <c:extLst xmlns:c16r2="http://schemas.microsoft.com/office/drawing/2015/06/chart">
              <c:ext xmlns:c16="http://schemas.microsoft.com/office/drawing/2014/chart" uri="{C3380CC4-5D6E-409C-BE32-E72D297353CC}">
                <c16:uniqueId val="{00000007-954F-42ED-BE1C-67F2BBD51BDF}"/>
              </c:ext>
            </c:extLst>
          </c:dPt>
          <c:dPt>
            <c:idx val="4"/>
            <c:bubble3D val="0"/>
            <c:spPr>
              <a:solidFill>
                <a:srgbClr val="FFFF00"/>
              </a:solidFill>
              <a:ln w="19050">
                <a:solidFill>
                  <a:schemeClr val="tx1"/>
                </a:solidFill>
              </a:ln>
              <a:effectLst/>
            </c:spPr>
            <c:extLst xmlns:c16r2="http://schemas.microsoft.com/office/drawing/2015/06/chart">
              <c:ext xmlns:c16="http://schemas.microsoft.com/office/drawing/2014/chart" uri="{C3380CC4-5D6E-409C-BE32-E72D297353CC}">
                <c16:uniqueId val="{00000009-954F-42ED-BE1C-67F2BBD51BDF}"/>
              </c:ext>
            </c:extLst>
          </c:dPt>
          <c:dPt>
            <c:idx val="5"/>
            <c:bubble3D val="0"/>
            <c:spPr>
              <a:solidFill>
                <a:srgbClr val="FFFF00"/>
              </a:solidFill>
              <a:ln w="19050">
                <a:solidFill>
                  <a:schemeClr val="tx1"/>
                </a:solidFill>
              </a:ln>
              <a:effectLst/>
            </c:spPr>
            <c:extLst xmlns:c16r2="http://schemas.microsoft.com/office/drawing/2015/06/chart">
              <c:ext xmlns:c16="http://schemas.microsoft.com/office/drawing/2014/chart" uri="{C3380CC4-5D6E-409C-BE32-E72D297353CC}">
                <c16:uniqueId val="{0000000B-954F-42ED-BE1C-67F2BBD51BDF}"/>
              </c:ext>
            </c:extLst>
          </c:dPt>
          <c:cat>
            <c:numRef>
              <c:f>Sheet1!$A$2:$A$7</c:f>
              <c:numCache>
                <c:formatCode>General</c:formatCode>
                <c:ptCount val="6"/>
              </c:numCache>
            </c:numRef>
          </c:cat>
          <c:val>
            <c:numRef>
              <c:f>Sheet1!$B$2:$B$7</c:f>
              <c:numCache>
                <c:formatCode>General</c:formatCode>
                <c:ptCount val="6"/>
                <c:pt idx="0">
                  <c:v>20</c:v>
                </c:pt>
                <c:pt idx="1">
                  <c:v>20</c:v>
                </c:pt>
                <c:pt idx="2">
                  <c:v>20</c:v>
                </c:pt>
                <c:pt idx="3">
                  <c:v>20</c:v>
                </c:pt>
                <c:pt idx="4">
                  <c:v>20</c:v>
                </c:pt>
                <c:pt idx="5">
                  <c:v>20</c:v>
                </c:pt>
              </c:numCache>
            </c:numRef>
          </c:val>
          <c:extLst xmlns:c16r2="http://schemas.microsoft.com/office/drawing/2015/06/chart">
            <c:ext xmlns:c16="http://schemas.microsoft.com/office/drawing/2014/chart" uri="{C3380CC4-5D6E-409C-BE32-E72D297353CC}">
              <c16:uniqueId val="{0000000C-954F-42ED-BE1C-67F2BBD51BDF}"/>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   </c:v>
                </c:pt>
              </c:strCache>
            </c:strRef>
          </c:tx>
          <c:spPr>
            <a:solidFill>
              <a:schemeClr val="bg1"/>
            </a:solidFill>
            <a:ln>
              <a:solidFill>
                <a:schemeClr val="tx1"/>
              </a:solidFill>
            </a:ln>
          </c:spPr>
          <c:dPt>
            <c:idx val="0"/>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1-66EC-4B77-93A8-B43B14F94A98}"/>
              </c:ext>
            </c:extLst>
          </c:dPt>
          <c:dPt>
            <c:idx val="1"/>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3-66EC-4B77-93A8-B43B14F94A98}"/>
              </c:ext>
            </c:extLst>
          </c:dPt>
          <c:dPt>
            <c:idx val="2"/>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5-66EC-4B77-93A8-B43B14F94A98}"/>
              </c:ext>
            </c:extLst>
          </c:dPt>
          <c:dPt>
            <c:idx val="3"/>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7-66EC-4B77-93A8-B43B14F94A98}"/>
              </c:ext>
            </c:extLst>
          </c:dPt>
          <c:dPt>
            <c:idx val="4"/>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9-66EC-4B77-93A8-B43B14F94A98}"/>
              </c:ext>
            </c:extLst>
          </c:dPt>
          <c:dPt>
            <c:idx val="5"/>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B-C372-4AC2-83D2-F174F61AA4A0}"/>
              </c:ext>
            </c:extLst>
          </c:dPt>
          <c:cat>
            <c:numRef>
              <c:f>Sheet1!$A$2:$A$7</c:f>
              <c:numCache>
                <c:formatCode>General</c:formatCode>
                <c:ptCount val="6"/>
              </c:numCache>
            </c:numRef>
          </c:cat>
          <c:val>
            <c:numRef>
              <c:f>Sheet1!$B$2:$B$7</c:f>
              <c:numCache>
                <c:formatCode>General</c:formatCode>
                <c:ptCount val="6"/>
                <c:pt idx="0">
                  <c:v>20</c:v>
                </c:pt>
                <c:pt idx="1">
                  <c:v>20</c:v>
                </c:pt>
                <c:pt idx="2">
                  <c:v>20</c:v>
                </c:pt>
                <c:pt idx="3">
                  <c:v>20</c:v>
                </c:pt>
                <c:pt idx="4">
                  <c:v>20</c:v>
                </c:pt>
                <c:pt idx="5">
                  <c:v>20</c:v>
                </c:pt>
              </c:numCache>
            </c:numRef>
          </c:val>
          <c:extLst xmlns:c16r2="http://schemas.microsoft.com/office/drawing/2015/06/chart">
            <c:ext xmlns:c16="http://schemas.microsoft.com/office/drawing/2014/chart" uri="{C3380CC4-5D6E-409C-BE32-E72D297353CC}">
              <c16:uniqueId val="{0000000A-66EC-4B77-93A8-B43B14F94A98}"/>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   </c:v>
                </c:pt>
              </c:strCache>
            </c:strRef>
          </c:tx>
          <c:spPr>
            <a:solidFill>
              <a:srgbClr val="FFFF00"/>
            </a:solidFill>
            <a:ln>
              <a:solidFill>
                <a:schemeClr val="tx1"/>
              </a:solidFill>
            </a:ln>
          </c:spPr>
          <c:dPt>
            <c:idx val="0"/>
            <c:bubble3D val="0"/>
            <c:spPr>
              <a:solidFill>
                <a:srgbClr val="FFFF00"/>
              </a:solidFill>
              <a:ln w="19050">
                <a:solidFill>
                  <a:schemeClr val="tx1"/>
                </a:solidFill>
              </a:ln>
              <a:effectLst/>
            </c:spPr>
            <c:extLst xmlns:c16r2="http://schemas.microsoft.com/office/drawing/2015/06/chart">
              <c:ext xmlns:c16="http://schemas.microsoft.com/office/drawing/2014/chart" uri="{C3380CC4-5D6E-409C-BE32-E72D297353CC}">
                <c16:uniqueId val="{00000001-954F-42ED-BE1C-67F2BBD51BDF}"/>
              </c:ext>
            </c:extLst>
          </c:dPt>
          <c:dPt>
            <c:idx val="1"/>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3-954F-42ED-BE1C-67F2BBD51BDF}"/>
              </c:ext>
            </c:extLst>
          </c:dPt>
          <c:dPt>
            <c:idx val="2"/>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5-954F-42ED-BE1C-67F2BBD51BDF}"/>
              </c:ext>
            </c:extLst>
          </c:dPt>
          <c:dPt>
            <c:idx val="3"/>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7-954F-42ED-BE1C-67F2BBD51BDF}"/>
              </c:ext>
            </c:extLst>
          </c:dPt>
          <c:dPt>
            <c:idx val="4"/>
            <c:bubble3D val="0"/>
            <c:spPr>
              <a:pattFill prst="ltDnDiag">
                <a:fgClr>
                  <a:schemeClr val="accent2"/>
                </a:fgClr>
                <a:bgClr>
                  <a:schemeClr val="bg1"/>
                </a:bgClr>
              </a:pattFill>
              <a:ln w="19050">
                <a:solidFill>
                  <a:schemeClr val="tx1"/>
                </a:solidFill>
              </a:ln>
              <a:effectLst/>
            </c:spPr>
            <c:extLst xmlns:c16r2="http://schemas.microsoft.com/office/drawing/2015/06/chart">
              <c:ext xmlns:c16="http://schemas.microsoft.com/office/drawing/2014/chart" uri="{C3380CC4-5D6E-409C-BE32-E72D297353CC}">
                <c16:uniqueId val="{00000009-954F-42ED-BE1C-67F2BBD51BDF}"/>
              </c:ext>
            </c:extLst>
          </c:dPt>
          <c:dPt>
            <c:idx val="5"/>
            <c:bubble3D val="0"/>
            <c:spPr>
              <a:solidFill>
                <a:srgbClr val="FFFF00"/>
              </a:solidFill>
              <a:ln w="19050">
                <a:solidFill>
                  <a:schemeClr val="tx1"/>
                </a:solidFill>
              </a:ln>
              <a:effectLst/>
            </c:spPr>
            <c:extLst xmlns:c16r2="http://schemas.microsoft.com/office/drawing/2015/06/chart">
              <c:ext xmlns:c16="http://schemas.microsoft.com/office/drawing/2014/chart" uri="{C3380CC4-5D6E-409C-BE32-E72D297353CC}">
                <c16:uniqueId val="{0000000B-954F-42ED-BE1C-67F2BBD51BDF}"/>
              </c:ext>
            </c:extLst>
          </c:dPt>
          <c:cat>
            <c:numRef>
              <c:f>Sheet1!$A$2:$A$7</c:f>
              <c:numCache>
                <c:formatCode>General</c:formatCode>
                <c:ptCount val="6"/>
              </c:numCache>
            </c:numRef>
          </c:cat>
          <c:val>
            <c:numRef>
              <c:f>Sheet1!$B$2:$B$7</c:f>
              <c:numCache>
                <c:formatCode>General</c:formatCode>
                <c:ptCount val="6"/>
                <c:pt idx="0">
                  <c:v>20</c:v>
                </c:pt>
                <c:pt idx="1">
                  <c:v>20</c:v>
                </c:pt>
                <c:pt idx="2">
                  <c:v>20</c:v>
                </c:pt>
                <c:pt idx="3">
                  <c:v>20</c:v>
                </c:pt>
                <c:pt idx="4">
                  <c:v>20</c:v>
                </c:pt>
                <c:pt idx="5">
                  <c:v>20</c:v>
                </c:pt>
              </c:numCache>
            </c:numRef>
          </c:val>
          <c:extLst xmlns:c16r2="http://schemas.microsoft.com/office/drawing/2015/06/chart">
            <c:ext xmlns:c16="http://schemas.microsoft.com/office/drawing/2014/chart" uri="{C3380CC4-5D6E-409C-BE32-E72D297353CC}">
              <c16:uniqueId val="{0000000C-954F-42ED-BE1C-67F2BBD51BDF}"/>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1">
    <c:autoUpdate val="0"/>
  </c:externalData>
  <c:userShapes r:id="rId2"/>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   </c:v>
                </c:pt>
              </c:strCache>
            </c:strRef>
          </c:tx>
          <c:spPr>
            <a:solidFill>
              <a:schemeClr val="bg1"/>
            </a:solidFill>
            <a:ln>
              <a:solidFill>
                <a:schemeClr val="tx1"/>
              </a:solidFill>
            </a:ln>
          </c:spPr>
          <c:dPt>
            <c:idx val="0"/>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1-66EC-4B77-93A8-B43B14F94A98}"/>
              </c:ext>
            </c:extLst>
          </c:dPt>
          <c:dPt>
            <c:idx val="1"/>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3-66EC-4B77-93A8-B43B14F94A98}"/>
              </c:ext>
            </c:extLst>
          </c:dPt>
          <c:dPt>
            <c:idx val="2"/>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5-66EC-4B77-93A8-B43B14F94A98}"/>
              </c:ext>
            </c:extLst>
          </c:dPt>
          <c:dPt>
            <c:idx val="3"/>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7-66EC-4B77-93A8-B43B14F94A98}"/>
              </c:ext>
            </c:extLst>
          </c:dPt>
          <c:dPt>
            <c:idx val="4"/>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9-66EC-4B77-93A8-B43B14F94A98}"/>
              </c:ext>
            </c:extLst>
          </c:dPt>
          <c:dPt>
            <c:idx val="5"/>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B-5629-4FF9-8B22-33842B680A12}"/>
              </c:ext>
            </c:extLst>
          </c:dPt>
          <c:cat>
            <c:numRef>
              <c:f>Sheet1!$A$2:$A$7</c:f>
              <c:numCache>
                <c:formatCode>General</c:formatCode>
                <c:ptCount val="6"/>
              </c:numCache>
            </c:numRef>
          </c:cat>
          <c:val>
            <c:numRef>
              <c:f>Sheet1!$B$2:$B$7</c:f>
              <c:numCache>
                <c:formatCode>General</c:formatCode>
                <c:ptCount val="6"/>
                <c:pt idx="0">
                  <c:v>20</c:v>
                </c:pt>
                <c:pt idx="1">
                  <c:v>20</c:v>
                </c:pt>
                <c:pt idx="2">
                  <c:v>20</c:v>
                </c:pt>
                <c:pt idx="3">
                  <c:v>20</c:v>
                </c:pt>
                <c:pt idx="4">
                  <c:v>20</c:v>
                </c:pt>
                <c:pt idx="5">
                  <c:v>20</c:v>
                </c:pt>
              </c:numCache>
            </c:numRef>
          </c:val>
          <c:extLst xmlns:c16r2="http://schemas.microsoft.com/office/drawing/2015/06/chart">
            <c:ext xmlns:c16="http://schemas.microsoft.com/office/drawing/2014/chart" uri="{C3380CC4-5D6E-409C-BE32-E72D297353CC}">
              <c16:uniqueId val="{0000000A-66EC-4B77-93A8-B43B14F94A98}"/>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1">
    <c:autoUpdate val="0"/>
  </c:externalData>
  <c:userShapes r:id="rId2"/>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   </c:v>
                </c:pt>
              </c:strCache>
            </c:strRef>
          </c:tx>
          <c:spPr>
            <a:solidFill>
              <a:srgbClr val="FFFF00"/>
            </a:solidFill>
            <a:ln>
              <a:solidFill>
                <a:schemeClr val="tx1"/>
              </a:solidFill>
            </a:ln>
          </c:spPr>
          <c:dPt>
            <c:idx val="0"/>
            <c:bubble3D val="0"/>
            <c:spPr>
              <a:solidFill>
                <a:srgbClr val="FFFF00"/>
              </a:solidFill>
              <a:ln w="19050">
                <a:solidFill>
                  <a:schemeClr val="tx1"/>
                </a:solidFill>
              </a:ln>
              <a:effectLst/>
            </c:spPr>
            <c:extLst xmlns:c16r2="http://schemas.microsoft.com/office/drawing/2015/06/chart">
              <c:ext xmlns:c16="http://schemas.microsoft.com/office/drawing/2014/chart" uri="{C3380CC4-5D6E-409C-BE32-E72D297353CC}">
                <c16:uniqueId val="{00000001-954F-42ED-BE1C-67F2BBD51BDF}"/>
              </c:ext>
            </c:extLst>
          </c:dPt>
          <c:dPt>
            <c:idx val="1"/>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3-954F-42ED-BE1C-67F2BBD51BDF}"/>
              </c:ext>
            </c:extLst>
          </c:dPt>
          <c:dPt>
            <c:idx val="2"/>
            <c:bubble3D val="0"/>
            <c:spPr>
              <a:solidFill>
                <a:srgbClr val="FFFF00"/>
              </a:solidFill>
              <a:ln w="19050">
                <a:solidFill>
                  <a:schemeClr val="tx1"/>
                </a:solidFill>
              </a:ln>
              <a:effectLst/>
            </c:spPr>
            <c:extLst xmlns:c16r2="http://schemas.microsoft.com/office/drawing/2015/06/chart">
              <c:ext xmlns:c16="http://schemas.microsoft.com/office/drawing/2014/chart" uri="{C3380CC4-5D6E-409C-BE32-E72D297353CC}">
                <c16:uniqueId val="{00000005-954F-42ED-BE1C-67F2BBD51BDF}"/>
              </c:ext>
            </c:extLst>
          </c:dPt>
          <c:dPt>
            <c:idx val="3"/>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7-954F-42ED-BE1C-67F2BBD51BDF}"/>
              </c:ext>
            </c:extLst>
          </c:dPt>
          <c:dPt>
            <c:idx val="4"/>
            <c:bubble3D val="0"/>
            <c:spPr>
              <a:pattFill prst="ltDnDiag">
                <a:fgClr>
                  <a:schemeClr val="accent2"/>
                </a:fgClr>
                <a:bgClr>
                  <a:schemeClr val="bg1"/>
                </a:bgClr>
              </a:pattFill>
              <a:ln w="19050">
                <a:solidFill>
                  <a:schemeClr val="tx1"/>
                </a:solidFill>
              </a:ln>
              <a:effectLst/>
            </c:spPr>
            <c:extLst xmlns:c16r2="http://schemas.microsoft.com/office/drawing/2015/06/chart">
              <c:ext xmlns:c16="http://schemas.microsoft.com/office/drawing/2014/chart" uri="{C3380CC4-5D6E-409C-BE32-E72D297353CC}">
                <c16:uniqueId val="{00000009-954F-42ED-BE1C-67F2BBD51BDF}"/>
              </c:ext>
            </c:extLst>
          </c:dPt>
          <c:dPt>
            <c:idx val="5"/>
            <c:bubble3D val="0"/>
            <c:spPr>
              <a:solidFill>
                <a:srgbClr val="FFFF00"/>
              </a:solidFill>
              <a:ln w="19050">
                <a:solidFill>
                  <a:schemeClr val="tx1"/>
                </a:solidFill>
              </a:ln>
              <a:effectLst/>
            </c:spPr>
            <c:extLst xmlns:c16r2="http://schemas.microsoft.com/office/drawing/2015/06/chart">
              <c:ext xmlns:c16="http://schemas.microsoft.com/office/drawing/2014/chart" uri="{C3380CC4-5D6E-409C-BE32-E72D297353CC}">
                <c16:uniqueId val="{0000000B-954F-42ED-BE1C-67F2BBD51BDF}"/>
              </c:ext>
            </c:extLst>
          </c:dPt>
          <c:cat>
            <c:numRef>
              <c:f>Sheet1!$A$2:$A$7</c:f>
              <c:numCache>
                <c:formatCode>General</c:formatCode>
                <c:ptCount val="6"/>
              </c:numCache>
            </c:numRef>
          </c:cat>
          <c:val>
            <c:numRef>
              <c:f>Sheet1!$B$2:$B$7</c:f>
              <c:numCache>
                <c:formatCode>General</c:formatCode>
                <c:ptCount val="6"/>
                <c:pt idx="0">
                  <c:v>20</c:v>
                </c:pt>
                <c:pt idx="1">
                  <c:v>20</c:v>
                </c:pt>
                <c:pt idx="2">
                  <c:v>20</c:v>
                </c:pt>
                <c:pt idx="3">
                  <c:v>20</c:v>
                </c:pt>
                <c:pt idx="4">
                  <c:v>20</c:v>
                </c:pt>
                <c:pt idx="5">
                  <c:v>20</c:v>
                </c:pt>
              </c:numCache>
            </c:numRef>
          </c:val>
          <c:extLst xmlns:c16r2="http://schemas.microsoft.com/office/drawing/2015/06/chart">
            <c:ext xmlns:c16="http://schemas.microsoft.com/office/drawing/2014/chart" uri="{C3380CC4-5D6E-409C-BE32-E72D297353CC}">
              <c16:uniqueId val="{0000000C-954F-42ED-BE1C-67F2BBD51BDF}"/>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1">
    <c:autoUpdate val="0"/>
  </c:externalData>
  <c:userShapes r:id="rId2"/>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   </c:v>
                </c:pt>
              </c:strCache>
            </c:strRef>
          </c:tx>
          <c:spPr>
            <a:solidFill>
              <a:schemeClr val="bg1"/>
            </a:solidFill>
            <a:ln>
              <a:solidFill>
                <a:schemeClr val="tx1"/>
              </a:solidFill>
            </a:ln>
          </c:spPr>
          <c:dPt>
            <c:idx val="0"/>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1-66EC-4B77-93A8-B43B14F94A98}"/>
              </c:ext>
            </c:extLst>
          </c:dPt>
          <c:dPt>
            <c:idx val="1"/>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3-66EC-4B77-93A8-B43B14F94A98}"/>
              </c:ext>
            </c:extLst>
          </c:dPt>
          <c:dPt>
            <c:idx val="2"/>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5-66EC-4B77-93A8-B43B14F94A98}"/>
              </c:ext>
            </c:extLst>
          </c:dPt>
          <c:dPt>
            <c:idx val="3"/>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7-66EC-4B77-93A8-B43B14F94A98}"/>
              </c:ext>
            </c:extLst>
          </c:dPt>
          <c:dPt>
            <c:idx val="4"/>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9-66EC-4B77-93A8-B43B14F94A98}"/>
              </c:ext>
            </c:extLst>
          </c:dPt>
          <c:dPt>
            <c:idx val="5"/>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B-EF19-49F1-B34C-B022FDA6C934}"/>
              </c:ext>
            </c:extLst>
          </c:dPt>
          <c:cat>
            <c:numRef>
              <c:f>Sheet1!$A$2:$A$7</c:f>
              <c:numCache>
                <c:formatCode>General</c:formatCode>
                <c:ptCount val="6"/>
              </c:numCache>
            </c:numRef>
          </c:cat>
          <c:val>
            <c:numRef>
              <c:f>Sheet1!$B$2:$B$7</c:f>
              <c:numCache>
                <c:formatCode>General</c:formatCode>
                <c:ptCount val="6"/>
                <c:pt idx="0">
                  <c:v>20</c:v>
                </c:pt>
                <c:pt idx="1">
                  <c:v>20</c:v>
                </c:pt>
                <c:pt idx="2">
                  <c:v>20</c:v>
                </c:pt>
                <c:pt idx="3">
                  <c:v>20</c:v>
                </c:pt>
                <c:pt idx="4">
                  <c:v>20</c:v>
                </c:pt>
                <c:pt idx="5">
                  <c:v>20</c:v>
                </c:pt>
              </c:numCache>
            </c:numRef>
          </c:val>
          <c:extLst xmlns:c16r2="http://schemas.microsoft.com/office/drawing/2015/06/chart">
            <c:ext xmlns:c16="http://schemas.microsoft.com/office/drawing/2014/chart" uri="{C3380CC4-5D6E-409C-BE32-E72D297353CC}">
              <c16:uniqueId val="{0000000A-66EC-4B77-93A8-B43B14F94A98}"/>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1">
    <c:autoUpdate val="0"/>
  </c:externalData>
  <c:userShapes r:id="rId2"/>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   </c:v>
                </c:pt>
              </c:strCache>
            </c:strRef>
          </c:tx>
          <c:spPr>
            <a:solidFill>
              <a:srgbClr val="FFFF00"/>
            </a:solidFill>
            <a:ln>
              <a:solidFill>
                <a:schemeClr val="tx1"/>
              </a:solidFill>
            </a:ln>
          </c:spPr>
          <c:dPt>
            <c:idx val="0"/>
            <c:bubble3D val="0"/>
            <c:spPr>
              <a:solidFill>
                <a:srgbClr val="FFFF00"/>
              </a:solidFill>
              <a:ln w="19050">
                <a:solidFill>
                  <a:schemeClr val="tx1"/>
                </a:solidFill>
              </a:ln>
              <a:effectLst/>
            </c:spPr>
            <c:extLst xmlns:c16r2="http://schemas.microsoft.com/office/drawing/2015/06/chart">
              <c:ext xmlns:c16="http://schemas.microsoft.com/office/drawing/2014/chart" uri="{C3380CC4-5D6E-409C-BE32-E72D297353CC}">
                <c16:uniqueId val="{00000001-954F-42ED-BE1C-67F2BBD51BDF}"/>
              </c:ext>
            </c:extLst>
          </c:dPt>
          <c:dPt>
            <c:idx val="1"/>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3-954F-42ED-BE1C-67F2BBD51BDF}"/>
              </c:ext>
            </c:extLst>
          </c:dPt>
          <c:dPt>
            <c:idx val="2"/>
            <c:bubble3D val="0"/>
            <c:spPr>
              <a:noFill/>
              <a:ln w="19050">
                <a:solidFill>
                  <a:schemeClr val="tx1"/>
                </a:solidFill>
              </a:ln>
              <a:effectLst/>
            </c:spPr>
            <c:extLst xmlns:c16r2="http://schemas.microsoft.com/office/drawing/2015/06/chart">
              <c:ext xmlns:c16="http://schemas.microsoft.com/office/drawing/2014/chart" uri="{C3380CC4-5D6E-409C-BE32-E72D297353CC}">
                <c16:uniqueId val="{00000005-954F-42ED-BE1C-67F2BBD51BDF}"/>
              </c:ext>
            </c:extLst>
          </c:dPt>
          <c:dPt>
            <c:idx val="3"/>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7-954F-42ED-BE1C-67F2BBD51BDF}"/>
              </c:ext>
            </c:extLst>
          </c:dPt>
          <c:dPt>
            <c:idx val="4"/>
            <c:bubble3D val="0"/>
            <c:spPr>
              <a:pattFill prst="ltDnDiag">
                <a:fgClr>
                  <a:schemeClr val="accent2"/>
                </a:fgClr>
                <a:bgClr>
                  <a:schemeClr val="bg1"/>
                </a:bgClr>
              </a:pattFill>
              <a:ln w="19050">
                <a:solidFill>
                  <a:schemeClr val="tx1"/>
                </a:solidFill>
              </a:ln>
              <a:effectLst/>
            </c:spPr>
            <c:extLst xmlns:c16r2="http://schemas.microsoft.com/office/drawing/2015/06/chart">
              <c:ext xmlns:c16="http://schemas.microsoft.com/office/drawing/2014/chart" uri="{C3380CC4-5D6E-409C-BE32-E72D297353CC}">
                <c16:uniqueId val="{00000009-954F-42ED-BE1C-67F2BBD51BDF}"/>
              </c:ext>
            </c:extLst>
          </c:dPt>
          <c:dPt>
            <c:idx val="5"/>
            <c:bubble3D val="0"/>
            <c:spPr>
              <a:solidFill>
                <a:srgbClr val="FFFF00"/>
              </a:solidFill>
              <a:ln w="19050">
                <a:solidFill>
                  <a:schemeClr val="tx1"/>
                </a:solidFill>
              </a:ln>
              <a:effectLst/>
            </c:spPr>
            <c:extLst xmlns:c16r2="http://schemas.microsoft.com/office/drawing/2015/06/chart">
              <c:ext xmlns:c16="http://schemas.microsoft.com/office/drawing/2014/chart" uri="{C3380CC4-5D6E-409C-BE32-E72D297353CC}">
                <c16:uniqueId val="{0000000B-954F-42ED-BE1C-67F2BBD51BDF}"/>
              </c:ext>
            </c:extLst>
          </c:dPt>
          <c:cat>
            <c:numRef>
              <c:f>Sheet1!$A$2:$A$7</c:f>
              <c:numCache>
                <c:formatCode>General</c:formatCode>
                <c:ptCount val="6"/>
              </c:numCache>
            </c:numRef>
          </c:cat>
          <c:val>
            <c:numRef>
              <c:f>Sheet1!$B$2:$B$7</c:f>
              <c:numCache>
                <c:formatCode>General</c:formatCode>
                <c:ptCount val="6"/>
                <c:pt idx="0">
                  <c:v>20</c:v>
                </c:pt>
                <c:pt idx="1">
                  <c:v>20</c:v>
                </c:pt>
                <c:pt idx="2">
                  <c:v>20</c:v>
                </c:pt>
                <c:pt idx="3">
                  <c:v>20</c:v>
                </c:pt>
                <c:pt idx="4">
                  <c:v>20</c:v>
                </c:pt>
                <c:pt idx="5">
                  <c:v>20</c:v>
                </c:pt>
              </c:numCache>
            </c:numRef>
          </c:val>
          <c:extLst xmlns:c16r2="http://schemas.microsoft.com/office/drawing/2015/06/chart">
            <c:ext xmlns:c16="http://schemas.microsoft.com/office/drawing/2014/chart" uri="{C3380CC4-5D6E-409C-BE32-E72D297353CC}">
              <c16:uniqueId val="{0000000C-954F-42ED-BE1C-67F2BBD51BDF}"/>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1">
    <c:autoUpdate val="0"/>
  </c:externalData>
  <c:userShapes r:id="rId2"/>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   </c:v>
                </c:pt>
              </c:strCache>
            </c:strRef>
          </c:tx>
          <c:spPr>
            <a:solidFill>
              <a:schemeClr val="bg1"/>
            </a:solidFill>
            <a:ln>
              <a:solidFill>
                <a:schemeClr val="tx1"/>
              </a:solidFill>
            </a:ln>
          </c:spPr>
          <c:dPt>
            <c:idx val="0"/>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1-66EC-4B77-93A8-B43B14F94A98}"/>
              </c:ext>
            </c:extLst>
          </c:dPt>
          <c:dPt>
            <c:idx val="1"/>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3-66EC-4B77-93A8-B43B14F94A98}"/>
              </c:ext>
            </c:extLst>
          </c:dPt>
          <c:dPt>
            <c:idx val="2"/>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5-66EC-4B77-93A8-B43B14F94A98}"/>
              </c:ext>
            </c:extLst>
          </c:dPt>
          <c:dPt>
            <c:idx val="3"/>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7-66EC-4B77-93A8-B43B14F94A98}"/>
              </c:ext>
            </c:extLst>
          </c:dPt>
          <c:dPt>
            <c:idx val="4"/>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9-66EC-4B77-93A8-B43B14F94A98}"/>
              </c:ext>
            </c:extLst>
          </c:dPt>
          <c:dPt>
            <c:idx val="5"/>
            <c:bubble3D val="0"/>
            <c:spPr>
              <a:solidFill>
                <a:schemeClr val="bg1"/>
              </a:solidFill>
              <a:ln w="19050">
                <a:solidFill>
                  <a:schemeClr val="tx1"/>
                </a:solidFill>
              </a:ln>
              <a:effectLst/>
            </c:spPr>
            <c:extLst xmlns:c16r2="http://schemas.microsoft.com/office/drawing/2015/06/chart">
              <c:ext xmlns:c16="http://schemas.microsoft.com/office/drawing/2014/chart" uri="{C3380CC4-5D6E-409C-BE32-E72D297353CC}">
                <c16:uniqueId val="{0000000B-A3C6-4615-BA8E-D8FF32CA46E1}"/>
              </c:ext>
            </c:extLst>
          </c:dPt>
          <c:cat>
            <c:numRef>
              <c:f>Sheet1!$A$2:$A$7</c:f>
              <c:numCache>
                <c:formatCode>General</c:formatCode>
                <c:ptCount val="6"/>
              </c:numCache>
            </c:numRef>
          </c:cat>
          <c:val>
            <c:numRef>
              <c:f>Sheet1!$B$2:$B$7</c:f>
              <c:numCache>
                <c:formatCode>General</c:formatCode>
                <c:ptCount val="6"/>
                <c:pt idx="0">
                  <c:v>20</c:v>
                </c:pt>
                <c:pt idx="1">
                  <c:v>20</c:v>
                </c:pt>
                <c:pt idx="2">
                  <c:v>20</c:v>
                </c:pt>
                <c:pt idx="3">
                  <c:v>20</c:v>
                </c:pt>
                <c:pt idx="4">
                  <c:v>20</c:v>
                </c:pt>
                <c:pt idx="5">
                  <c:v>20</c:v>
                </c:pt>
              </c:numCache>
            </c:numRef>
          </c:val>
          <c:extLst xmlns:c16r2="http://schemas.microsoft.com/office/drawing/2015/06/chart">
            <c:ext xmlns:c16="http://schemas.microsoft.com/office/drawing/2014/chart" uri="{C3380CC4-5D6E-409C-BE32-E72D297353CC}">
              <c16:uniqueId val="{0000000A-66EC-4B77-93A8-B43B14F94A98}"/>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1">
    <c:autoUpdate val="0"/>
  </c:externalData>
  <c:userShapes r:id="rId2"/>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0.50141</cdr:x>
      <cdr:y>0.25419</cdr:y>
    </cdr:from>
    <cdr:to>
      <cdr:x>0.69204</cdr:x>
      <cdr:y>0.40694</cdr:y>
    </cdr:to>
    <cdr:sp macro="" textlink="">
      <cdr:nvSpPr>
        <cdr:cNvPr id="2" name="TextBox 1">
          <a:extLst xmlns:a="http://schemas.openxmlformats.org/drawingml/2006/main">
            <a:ext uri="{FF2B5EF4-FFF2-40B4-BE49-F238E27FC236}">
              <a16:creationId xmlns:a16="http://schemas.microsoft.com/office/drawing/2014/main" xmlns="" id="{71950FD7-E5ED-469B-A51D-5724AB52A70D}"/>
            </a:ext>
          </a:extLst>
        </cdr:cNvPr>
        <cdr:cNvSpPr txBox="1"/>
      </cdr:nvSpPr>
      <cdr:spPr>
        <a:xfrm xmlns:a="http://schemas.openxmlformats.org/drawingml/2006/main">
          <a:off x="5264278" y="1521608"/>
          <a:ext cx="2001421" cy="91437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Ovlašćenja</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0.32168</cdr:x>
      <cdr:y>0.65115</cdr:y>
    </cdr:from>
    <cdr:to>
      <cdr:x>0.50038</cdr:x>
      <cdr:y>0.80391</cdr:y>
    </cdr:to>
    <cdr:sp macro="" textlink="">
      <cdr:nvSpPr>
        <cdr:cNvPr id="3" name="TextBox 1">
          <a:extLst xmlns:a="http://schemas.openxmlformats.org/drawingml/2006/main">
            <a:ext uri="{FF2B5EF4-FFF2-40B4-BE49-F238E27FC236}">
              <a16:creationId xmlns:a16="http://schemas.microsoft.com/office/drawing/2014/main" xmlns="" id="{5E2B0738-BB9C-412A-AFD5-5B501C088EEE}"/>
            </a:ext>
          </a:extLst>
        </cdr:cNvPr>
        <cdr:cNvSpPr txBox="1"/>
      </cdr:nvSpPr>
      <cdr:spPr>
        <a:xfrm xmlns:a="http://schemas.openxmlformats.org/drawingml/2006/main">
          <a:off x="3377280" y="3897878"/>
          <a:ext cx="1876163" cy="914437"/>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sr-Latn-RS" sz="2000" b="1" dirty="0">
              <a:solidFill>
                <a:schemeClr val="tx1"/>
              </a:solidFill>
              <a:latin typeface="Times New Roman" panose="02020603050405020304" pitchFamily="18" charset="0"/>
              <a:cs typeface="Times New Roman" panose="02020603050405020304" pitchFamily="18" charset="0"/>
            </a:rPr>
            <a:t>Operativan</a:t>
          </a:r>
          <a:r>
            <a:rPr lang="en-US" sz="2000" b="1" dirty="0">
              <a:solidFill>
                <a:schemeClr val="tx1"/>
              </a:solidFill>
              <a:latin typeface="Times New Roman" panose="02020603050405020304" pitchFamily="18" charset="0"/>
              <a:cs typeface="Times New Roman" panose="02020603050405020304" pitchFamily="18" charset="0"/>
            </a:rPr>
            <a:t/>
          </a:r>
          <a:br>
            <a:rPr lang="en-US" sz="2000" b="1" dirty="0">
              <a:solidFill>
                <a:schemeClr val="tx1"/>
              </a:solidFill>
              <a:latin typeface="Times New Roman" panose="02020603050405020304" pitchFamily="18" charset="0"/>
              <a:cs typeface="Times New Roman" panose="02020603050405020304" pitchFamily="18" charset="0"/>
            </a:rPr>
          </a:br>
          <a:r>
            <a:rPr lang="en-US" sz="2000" b="1" dirty="0">
              <a:solidFill>
                <a:schemeClr val="tx1"/>
              </a:solidFill>
              <a:latin typeface="Times New Roman" panose="02020603050405020304" pitchFamily="18" charset="0"/>
              <a:cs typeface="Times New Roman" panose="02020603050405020304" pitchFamily="18" charset="0"/>
            </a:rPr>
            <a:t>[24/7 </a:t>
          </a:r>
          <a:r>
            <a:rPr lang="en-US" sz="2000" b="1" i="1" dirty="0" err="1">
              <a:solidFill>
                <a:schemeClr val="tx1"/>
              </a:solidFill>
              <a:latin typeface="Times New Roman" panose="02020603050405020304" pitchFamily="18" charset="0"/>
              <a:cs typeface="Times New Roman" panose="02020603050405020304" pitchFamily="18" charset="0"/>
            </a:rPr>
            <a:t>PoC</a:t>
          </a:r>
          <a:r>
            <a:rPr lang="sr-Latn-RS" sz="2000" b="1" dirty="0">
              <a:solidFill>
                <a:schemeClr val="tx1"/>
              </a:solidFill>
              <a:latin typeface="Times New Roman" panose="02020603050405020304" pitchFamily="18" charset="0"/>
              <a:cs typeface="Times New Roman" panose="02020603050405020304" pitchFamily="18" charset="0"/>
            </a:rPr>
            <a:t> tačke za kontakt</a:t>
          </a:r>
          <a:r>
            <a:rPr lang="en-US" sz="2000" b="1" dirty="0">
              <a:solidFill>
                <a:schemeClr val="tx1"/>
              </a:solidFill>
              <a:latin typeface="Times New Roman" panose="02020603050405020304" pitchFamily="18" charset="0"/>
              <a:cs typeface="Times New Roman" panose="02020603050405020304" pitchFamily="18" charset="0"/>
            </a:rPr>
            <a:t>]</a:t>
          </a:r>
          <a:endParaRPr lang="en-GB" sz="20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0.3834</cdr:x>
      <cdr:y>0.25419</cdr:y>
    </cdr:from>
    <cdr:to>
      <cdr:x>0.47049</cdr:x>
      <cdr:y>0.40694</cdr:y>
    </cdr:to>
    <cdr:sp macro="" textlink="">
      <cdr:nvSpPr>
        <cdr:cNvPr id="4" name="TextBox 3">
          <a:extLst xmlns:a="http://schemas.openxmlformats.org/drawingml/2006/main">
            <a:ext uri="{FF2B5EF4-FFF2-40B4-BE49-F238E27FC236}">
              <a16:creationId xmlns:a16="http://schemas.microsoft.com/office/drawing/2014/main" xmlns="" id="{5B209A16-1774-4CDB-BF88-247BA4EDEAD1}"/>
            </a:ext>
          </a:extLst>
        </cdr:cNvPr>
        <cdr:cNvSpPr txBox="1"/>
      </cdr:nvSpPr>
      <cdr:spPr>
        <a:xfrm xmlns:a="http://schemas.openxmlformats.org/drawingml/2006/main">
          <a:off x="4025339" y="1521614"/>
          <a:ext cx="914354" cy="914377"/>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Delikti</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0.60288</cdr:x>
      <cdr:y>0.43463</cdr:y>
    </cdr:from>
    <cdr:to>
      <cdr:x>0.68998</cdr:x>
      <cdr:y>0.58738</cdr:y>
    </cdr:to>
    <cdr:sp macro="" textlink="">
      <cdr:nvSpPr>
        <cdr:cNvPr id="5" name="TextBox 4">
          <a:extLst xmlns:a="http://schemas.openxmlformats.org/drawingml/2006/main">
            <a:ext uri="{FF2B5EF4-FFF2-40B4-BE49-F238E27FC236}">
              <a16:creationId xmlns:a16="http://schemas.microsoft.com/office/drawing/2014/main" xmlns="" id="{79D46721-F5BE-469F-8982-9B2118CE880A}"/>
            </a:ext>
          </a:extLst>
        </cdr:cNvPr>
        <cdr:cNvSpPr txBox="1"/>
      </cdr:nvSpPr>
      <cdr:spPr>
        <a:xfrm xmlns:a="http://schemas.openxmlformats.org/drawingml/2006/main">
          <a:off x="6329595" y="2601734"/>
          <a:ext cx="914459"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Elektronski </a:t>
          </a:r>
          <a:br>
            <a:rPr lang="sr-Latn-RS" sz="2400" b="1" dirty="0" smtClean="0">
              <a:solidFill>
                <a:schemeClr val="tx1"/>
              </a:solidFill>
              <a:latin typeface="Times New Roman" panose="02020603050405020304" pitchFamily="18" charset="0"/>
              <a:cs typeface="Times New Roman" panose="02020603050405020304" pitchFamily="18" charset="0"/>
            </a:rPr>
          </a:br>
          <a:r>
            <a:rPr lang="sr-Latn-RS" sz="2400" b="1" dirty="0" smtClean="0">
              <a:solidFill>
                <a:schemeClr val="tx1"/>
              </a:solidFill>
              <a:latin typeface="Times New Roman" panose="02020603050405020304" pitchFamily="18" charset="0"/>
              <a:cs typeface="Times New Roman" panose="02020603050405020304" pitchFamily="18" charset="0"/>
            </a:rPr>
            <a:t>dokazi</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0.31482</cdr:x>
      <cdr:y>0.43463</cdr:y>
    </cdr:from>
    <cdr:to>
      <cdr:x>0.40191</cdr:x>
      <cdr:y>0.58738</cdr:y>
    </cdr:to>
    <cdr:sp macro="" textlink="">
      <cdr:nvSpPr>
        <cdr:cNvPr id="6" name="TextBox 5">
          <a:extLst xmlns:a="http://schemas.openxmlformats.org/drawingml/2006/main">
            <a:ext uri="{FF2B5EF4-FFF2-40B4-BE49-F238E27FC236}">
              <a16:creationId xmlns:a16="http://schemas.microsoft.com/office/drawing/2014/main" xmlns="" id="{9E61CD56-6E4B-43CB-955E-AC5C29467777}"/>
            </a:ext>
          </a:extLst>
        </cdr:cNvPr>
        <cdr:cNvSpPr txBox="1"/>
      </cdr:nvSpPr>
      <cdr:spPr>
        <a:xfrm xmlns:a="http://schemas.openxmlformats.org/drawingml/2006/main">
          <a:off x="3305259" y="2601734"/>
          <a:ext cx="914354"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Međunarodna</a:t>
          </a:r>
        </a:p>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saradnja</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0.53429</cdr:x>
      <cdr:y>0.63913</cdr:y>
    </cdr:from>
    <cdr:to>
      <cdr:x>0.65312</cdr:x>
      <cdr:y>0.79188</cdr:y>
    </cdr:to>
    <cdr:sp macro="" textlink="">
      <cdr:nvSpPr>
        <cdr:cNvPr id="7" name="TextBox 1">
          <a:extLst xmlns:a="http://schemas.openxmlformats.org/drawingml/2006/main">
            <a:ext uri="{FF2B5EF4-FFF2-40B4-BE49-F238E27FC236}">
              <a16:creationId xmlns:a16="http://schemas.microsoft.com/office/drawing/2014/main" xmlns="" id="{78048CEF-A938-4FC2-A86E-0C3FE4FC2002}"/>
            </a:ext>
          </a:extLst>
        </cdr:cNvPr>
        <cdr:cNvSpPr txBox="1"/>
      </cdr:nvSpPr>
      <cdr:spPr>
        <a:xfrm xmlns:a="http://schemas.openxmlformats.org/drawingml/2006/main">
          <a:off x="5609515" y="3825870"/>
          <a:ext cx="1247591" cy="914378"/>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sr-Latn-RS" sz="1800" b="1" dirty="0">
              <a:solidFill>
                <a:schemeClr val="tx1"/>
              </a:solidFill>
              <a:latin typeface="Times New Roman" panose="02020603050405020304" pitchFamily="18" charset="0"/>
              <a:cs typeface="Times New Roman" panose="02020603050405020304" pitchFamily="18" charset="0"/>
            </a:rPr>
            <a:t>Mere </a:t>
          </a:r>
          <a:r>
            <a:rPr lang="sr-Latn-RS" sz="1800" b="1" dirty="0" smtClean="0">
              <a:solidFill>
                <a:schemeClr val="tx1"/>
              </a:solidFill>
              <a:latin typeface="Times New Roman" panose="02020603050405020304" pitchFamily="18" charset="0"/>
              <a:cs typeface="Times New Roman" panose="02020603050405020304" pitchFamily="18" charset="0"/>
            </a:rPr>
            <a:t>zaštite/ </a:t>
          </a:r>
          <a:endParaRPr lang="sr-Latn-RS" sz="1800" b="1" dirty="0">
            <a:solidFill>
              <a:schemeClr val="tx1"/>
            </a:solidFill>
            <a:latin typeface="Times New Roman" panose="02020603050405020304" pitchFamily="18" charset="0"/>
            <a:cs typeface="Times New Roman" panose="02020603050405020304" pitchFamily="18" charset="0"/>
          </a:endParaRPr>
        </a:p>
        <a:p xmlns:a="http://schemas.openxmlformats.org/drawingml/2006/main">
          <a:pPr algn="ctr"/>
          <a:r>
            <a:rPr lang="sr-Latn-RS" sz="1800" b="1" spc="-40" dirty="0">
              <a:solidFill>
                <a:schemeClr val="tx1"/>
              </a:solidFill>
              <a:latin typeface="Times New Roman" panose="02020603050405020304" pitchFamily="18" charset="0"/>
              <a:cs typeface="Times New Roman" panose="02020603050405020304" pitchFamily="18" charset="0"/>
            </a:rPr>
            <a:t>građanske </a:t>
          </a:r>
          <a:r>
            <a:rPr lang="sr-Latn-RS" sz="1800" b="1" spc="-40" dirty="0" smtClean="0">
              <a:solidFill>
                <a:schemeClr val="tx1"/>
              </a:solidFill>
              <a:latin typeface="Times New Roman" panose="02020603050405020304" pitchFamily="18" charset="0"/>
              <a:cs typeface="Times New Roman" panose="02020603050405020304" pitchFamily="18" charset="0"/>
            </a:rPr>
            <a:t>slobode/ </a:t>
          </a:r>
          <a:endParaRPr lang="sr-Latn-RS" sz="1800" b="1" spc="-40" dirty="0">
            <a:solidFill>
              <a:schemeClr val="tx1"/>
            </a:solidFill>
            <a:latin typeface="Times New Roman" panose="02020603050405020304" pitchFamily="18" charset="0"/>
            <a:cs typeface="Times New Roman" panose="02020603050405020304" pitchFamily="18" charset="0"/>
          </a:endParaRPr>
        </a:p>
        <a:p xmlns:a="http://schemas.openxmlformats.org/drawingml/2006/main">
          <a:pPr algn="ctr"/>
          <a:r>
            <a:rPr lang="sr-Latn-RS" sz="1800" b="1" dirty="0">
              <a:solidFill>
                <a:schemeClr val="tx1"/>
              </a:solidFill>
              <a:latin typeface="Times New Roman" panose="02020603050405020304" pitchFamily="18" charset="0"/>
              <a:cs typeface="Times New Roman" panose="02020603050405020304" pitchFamily="18" charset="0"/>
            </a:rPr>
            <a:t>ljudska prava</a:t>
          </a:r>
          <a:endParaRPr lang="en-GB" sz="1800" b="1" dirty="0">
            <a:solidFill>
              <a:schemeClr val="tx1"/>
            </a:solidFill>
            <a:latin typeface="Times New Roman" panose="02020603050405020304" pitchFamily="18" charset="0"/>
            <a:cs typeface="Times New Roman" panose="02020603050405020304" pitchFamily="18" charset="0"/>
          </a:endParaRPr>
        </a:p>
      </cdr:txBody>
    </cdr:sp>
  </cdr:relSizeAnchor>
</c:userShapes>
</file>

<file path=ppt/drawings/drawing10.xml><?xml version="1.0" encoding="utf-8"?>
<c:userShapes xmlns:c="http://schemas.openxmlformats.org/drawingml/2006/chart">
  <cdr:relSizeAnchor xmlns:cdr="http://schemas.openxmlformats.org/drawingml/2006/chartDrawing">
    <cdr:from>
      <cdr:x>0.50141</cdr:x>
      <cdr:y>0.25419</cdr:y>
    </cdr:from>
    <cdr:to>
      <cdr:x>0.64891</cdr:x>
      <cdr:y>0.40694</cdr:y>
    </cdr:to>
    <cdr:sp macro="" textlink="">
      <cdr:nvSpPr>
        <cdr:cNvPr id="2" name="TextBox 1">
          <a:extLst xmlns:a="http://schemas.openxmlformats.org/drawingml/2006/main">
            <a:ext uri="{FF2B5EF4-FFF2-40B4-BE49-F238E27FC236}">
              <a16:creationId xmlns:a16="http://schemas.microsoft.com/office/drawing/2014/main" xmlns="" id="{71950FD7-E5ED-469B-A51D-5724AB52A70D}"/>
            </a:ext>
          </a:extLst>
        </cdr:cNvPr>
        <cdr:cNvSpPr txBox="1"/>
      </cdr:nvSpPr>
      <cdr:spPr>
        <a:xfrm xmlns:a="http://schemas.openxmlformats.org/drawingml/2006/main">
          <a:off x="5264242" y="1521614"/>
          <a:ext cx="1548595" cy="91437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Powers</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0.3213</cdr:x>
      <cdr:y>0.66188</cdr:y>
    </cdr:from>
    <cdr:to>
      <cdr:x>0.5</cdr:x>
      <cdr:y>0.81464</cdr:y>
    </cdr:to>
    <cdr:sp macro="" textlink="">
      <cdr:nvSpPr>
        <cdr:cNvPr id="3" name="TextBox 1">
          <a:extLst xmlns:a="http://schemas.openxmlformats.org/drawingml/2006/main">
            <a:ext uri="{FF2B5EF4-FFF2-40B4-BE49-F238E27FC236}">
              <a16:creationId xmlns:a16="http://schemas.microsoft.com/office/drawing/2014/main" xmlns="" id="{5E2B0738-BB9C-412A-AFD5-5B501C088EEE}"/>
            </a:ext>
          </a:extLst>
        </cdr:cNvPr>
        <cdr:cNvSpPr txBox="1"/>
      </cdr:nvSpPr>
      <cdr:spPr>
        <a:xfrm xmlns:a="http://schemas.openxmlformats.org/drawingml/2006/main">
          <a:off x="3373312" y="3962075"/>
          <a:ext cx="1876162" cy="914438"/>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Operational </a:t>
          </a:r>
          <a:br>
            <a:rPr lang="en-US" sz="2400" b="1" dirty="0">
              <a:solidFill>
                <a:schemeClr val="tx1"/>
              </a:solidFill>
              <a:latin typeface="Times New Roman" panose="02020603050405020304" pitchFamily="18" charset="0"/>
              <a:cs typeface="Times New Roman" panose="02020603050405020304" pitchFamily="18" charset="0"/>
            </a:rPr>
          </a:br>
          <a:r>
            <a:rPr lang="en-US" sz="2400" b="1" dirty="0">
              <a:solidFill>
                <a:schemeClr val="tx1"/>
              </a:solidFill>
              <a:latin typeface="Times New Roman" panose="02020603050405020304" pitchFamily="18" charset="0"/>
              <a:cs typeface="Times New Roman" panose="02020603050405020304" pitchFamily="18" charset="0"/>
            </a:rPr>
            <a:t>[24/7 </a:t>
          </a:r>
          <a:r>
            <a:rPr lang="en-US" sz="2400" b="1" dirty="0" err="1">
              <a:solidFill>
                <a:schemeClr val="tx1"/>
              </a:solidFill>
              <a:latin typeface="Times New Roman" panose="02020603050405020304" pitchFamily="18" charset="0"/>
              <a:cs typeface="Times New Roman" panose="02020603050405020304" pitchFamily="18" charset="0"/>
            </a:rPr>
            <a:t>PoC</a:t>
          </a:r>
          <a:r>
            <a:rPr lang="en-US" sz="2400" b="1" dirty="0">
              <a:solidFill>
                <a:schemeClr val="tx1"/>
              </a:solidFill>
              <a:latin typeface="Times New Roman" panose="02020603050405020304" pitchFamily="18" charset="0"/>
              <a:cs typeface="Times New Roman" panose="02020603050405020304" pitchFamily="18" charset="0"/>
            </a:rPr>
            <a:t>]</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0.3834</cdr:x>
      <cdr:y>0.25419</cdr:y>
    </cdr:from>
    <cdr:to>
      <cdr:x>0.47049</cdr:x>
      <cdr:y>0.40694</cdr:y>
    </cdr:to>
    <cdr:sp macro="" textlink="">
      <cdr:nvSpPr>
        <cdr:cNvPr id="4" name="TextBox 3">
          <a:extLst xmlns:a="http://schemas.openxmlformats.org/drawingml/2006/main">
            <a:ext uri="{FF2B5EF4-FFF2-40B4-BE49-F238E27FC236}">
              <a16:creationId xmlns:a16="http://schemas.microsoft.com/office/drawing/2014/main" xmlns="" id="{5B209A16-1774-4CDB-BF88-247BA4EDEAD1}"/>
            </a:ext>
          </a:extLst>
        </cdr:cNvPr>
        <cdr:cNvSpPr txBox="1"/>
      </cdr:nvSpPr>
      <cdr:spPr>
        <a:xfrm xmlns:a="http://schemas.openxmlformats.org/drawingml/2006/main">
          <a:off x="4025339" y="1521614"/>
          <a:ext cx="914354" cy="914377"/>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Offences</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0.60288</cdr:x>
      <cdr:y>0.43463</cdr:y>
    </cdr:from>
    <cdr:to>
      <cdr:x>0.68998</cdr:x>
      <cdr:y>0.58738</cdr:y>
    </cdr:to>
    <cdr:sp macro="" textlink="">
      <cdr:nvSpPr>
        <cdr:cNvPr id="5" name="TextBox 4">
          <a:extLst xmlns:a="http://schemas.openxmlformats.org/drawingml/2006/main">
            <a:ext uri="{FF2B5EF4-FFF2-40B4-BE49-F238E27FC236}">
              <a16:creationId xmlns:a16="http://schemas.microsoft.com/office/drawing/2014/main" xmlns="" id="{79D46721-F5BE-469F-8982-9B2118CE880A}"/>
            </a:ext>
          </a:extLst>
        </cdr:cNvPr>
        <cdr:cNvSpPr txBox="1"/>
      </cdr:nvSpPr>
      <cdr:spPr>
        <a:xfrm xmlns:a="http://schemas.openxmlformats.org/drawingml/2006/main">
          <a:off x="6329595" y="2601734"/>
          <a:ext cx="914459"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Electronic </a:t>
          </a:r>
        </a:p>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Evidence</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0.31482</cdr:x>
      <cdr:y>0.43463</cdr:y>
    </cdr:from>
    <cdr:to>
      <cdr:x>0.40191</cdr:x>
      <cdr:y>0.58738</cdr:y>
    </cdr:to>
    <cdr:sp macro="" textlink="">
      <cdr:nvSpPr>
        <cdr:cNvPr id="6" name="TextBox 5">
          <a:extLst xmlns:a="http://schemas.openxmlformats.org/drawingml/2006/main">
            <a:ext uri="{FF2B5EF4-FFF2-40B4-BE49-F238E27FC236}">
              <a16:creationId xmlns:a16="http://schemas.microsoft.com/office/drawing/2014/main" xmlns="" id="{9E61CD56-6E4B-43CB-955E-AC5C29467777}"/>
            </a:ext>
          </a:extLst>
        </cdr:cNvPr>
        <cdr:cNvSpPr txBox="1"/>
      </cdr:nvSpPr>
      <cdr:spPr>
        <a:xfrm xmlns:a="http://schemas.openxmlformats.org/drawingml/2006/main">
          <a:off x="3305259" y="2601734"/>
          <a:ext cx="914354"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International</a:t>
          </a:r>
        </a:p>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Cooperation</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0.53429</cdr:x>
      <cdr:y>0.63913</cdr:y>
    </cdr:from>
    <cdr:to>
      <cdr:x>0.65312</cdr:x>
      <cdr:y>0.79188</cdr:y>
    </cdr:to>
    <cdr:sp macro="" textlink="">
      <cdr:nvSpPr>
        <cdr:cNvPr id="7" name="TextBox 1">
          <a:extLst xmlns:a="http://schemas.openxmlformats.org/drawingml/2006/main">
            <a:ext uri="{FF2B5EF4-FFF2-40B4-BE49-F238E27FC236}">
              <a16:creationId xmlns:a16="http://schemas.microsoft.com/office/drawing/2014/main" xmlns="" id="{78048CEF-A938-4FC2-A86E-0C3FE4FC2002}"/>
            </a:ext>
          </a:extLst>
        </cdr:cNvPr>
        <cdr:cNvSpPr txBox="1"/>
      </cdr:nvSpPr>
      <cdr:spPr>
        <a:xfrm xmlns:a="http://schemas.openxmlformats.org/drawingml/2006/main">
          <a:off x="5609515" y="3825870"/>
          <a:ext cx="1247534" cy="914378"/>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2100" b="1" dirty="0">
              <a:solidFill>
                <a:schemeClr val="tx1"/>
              </a:solidFill>
              <a:latin typeface="Times New Roman" panose="02020603050405020304" pitchFamily="18" charset="0"/>
              <a:cs typeface="Times New Roman" panose="02020603050405020304" pitchFamily="18" charset="0"/>
            </a:rPr>
            <a:t>Safeguards/ </a:t>
          </a:r>
        </a:p>
        <a:p xmlns:a="http://schemas.openxmlformats.org/drawingml/2006/main">
          <a:pPr algn="ctr"/>
          <a:r>
            <a:rPr lang="en-US" sz="2100" b="1" dirty="0">
              <a:solidFill>
                <a:schemeClr val="tx1"/>
              </a:solidFill>
              <a:latin typeface="Times New Roman" panose="02020603050405020304" pitchFamily="18" charset="0"/>
              <a:cs typeface="Times New Roman" panose="02020603050405020304" pitchFamily="18" charset="0"/>
            </a:rPr>
            <a:t>Civil Liberties/ </a:t>
          </a:r>
        </a:p>
        <a:p xmlns:a="http://schemas.openxmlformats.org/drawingml/2006/main">
          <a:pPr algn="ctr"/>
          <a:r>
            <a:rPr lang="en-US" sz="2100" b="1" dirty="0">
              <a:solidFill>
                <a:schemeClr val="tx1"/>
              </a:solidFill>
              <a:latin typeface="Times New Roman" panose="02020603050405020304" pitchFamily="18" charset="0"/>
              <a:cs typeface="Times New Roman" panose="02020603050405020304" pitchFamily="18" charset="0"/>
            </a:rPr>
            <a:t>Human Rights</a:t>
          </a:r>
          <a:endParaRPr lang="en-GB" sz="2100" b="1" dirty="0">
            <a:solidFill>
              <a:schemeClr val="tx1"/>
            </a:solidFill>
            <a:latin typeface="Times New Roman" panose="02020603050405020304" pitchFamily="18" charset="0"/>
            <a:cs typeface="Times New Roman" panose="02020603050405020304" pitchFamily="18" charset="0"/>
          </a:endParaRPr>
        </a:p>
      </cdr:txBody>
    </cdr:sp>
  </cdr:relSizeAnchor>
</c:userShapes>
</file>

<file path=ppt/drawings/drawing11.xml><?xml version="1.0" encoding="utf-8"?>
<c:userShapes xmlns:c="http://schemas.openxmlformats.org/drawingml/2006/chart">
  <cdr:relSizeAnchor xmlns:cdr="http://schemas.openxmlformats.org/drawingml/2006/chartDrawing">
    <cdr:from>
      <cdr:x>0.50141</cdr:x>
      <cdr:y>0.25419</cdr:y>
    </cdr:from>
    <cdr:to>
      <cdr:x>0.66461</cdr:x>
      <cdr:y>0.40694</cdr:y>
    </cdr:to>
    <cdr:sp macro="" textlink="">
      <cdr:nvSpPr>
        <cdr:cNvPr id="2" name="TextBox 1">
          <a:extLst xmlns:a="http://schemas.openxmlformats.org/drawingml/2006/main">
            <a:ext uri="{FF2B5EF4-FFF2-40B4-BE49-F238E27FC236}">
              <a16:creationId xmlns:a16="http://schemas.microsoft.com/office/drawing/2014/main" xmlns="" id="{71950FD7-E5ED-469B-A51D-5724AB52A70D}"/>
            </a:ext>
          </a:extLst>
        </cdr:cNvPr>
        <cdr:cNvSpPr txBox="1"/>
      </cdr:nvSpPr>
      <cdr:spPr>
        <a:xfrm xmlns:a="http://schemas.openxmlformats.org/drawingml/2006/main">
          <a:off x="5264278" y="1521608"/>
          <a:ext cx="1713389" cy="91437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Ovlašćenja</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0.3213</cdr:x>
      <cdr:y>0.63913</cdr:y>
    </cdr:from>
    <cdr:to>
      <cdr:x>0.5</cdr:x>
      <cdr:y>0.79188</cdr:y>
    </cdr:to>
    <cdr:sp macro="" textlink="">
      <cdr:nvSpPr>
        <cdr:cNvPr id="3" name="TextBox 1">
          <a:extLst xmlns:a="http://schemas.openxmlformats.org/drawingml/2006/main">
            <a:ext uri="{FF2B5EF4-FFF2-40B4-BE49-F238E27FC236}">
              <a16:creationId xmlns:a16="http://schemas.microsoft.com/office/drawing/2014/main" xmlns="" id="{5E2B0738-BB9C-412A-AFD5-5B501C088EEE}"/>
            </a:ext>
          </a:extLst>
        </cdr:cNvPr>
        <cdr:cNvSpPr txBox="1"/>
      </cdr:nvSpPr>
      <cdr:spPr>
        <a:xfrm xmlns:a="http://schemas.openxmlformats.org/drawingml/2006/main">
          <a:off x="3373312" y="3825870"/>
          <a:ext cx="1876163" cy="914437"/>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sr-Latn-RS" sz="2000" b="1" dirty="0" smtClean="0">
              <a:solidFill>
                <a:schemeClr val="tx1"/>
              </a:solidFill>
              <a:latin typeface="Times New Roman" panose="02020603050405020304" pitchFamily="18" charset="0"/>
              <a:cs typeface="Times New Roman" panose="02020603050405020304" pitchFamily="18" charset="0"/>
            </a:rPr>
            <a:t>Operativan</a:t>
          </a:r>
          <a:r>
            <a:rPr lang="en-US" sz="2000" b="1" dirty="0">
              <a:solidFill>
                <a:schemeClr val="tx1"/>
              </a:solidFill>
              <a:latin typeface="Times New Roman" panose="02020603050405020304" pitchFamily="18" charset="0"/>
              <a:cs typeface="Times New Roman" panose="02020603050405020304" pitchFamily="18" charset="0"/>
            </a:rPr>
            <a:t/>
          </a:r>
          <a:br>
            <a:rPr lang="en-US" sz="2000" b="1" dirty="0">
              <a:solidFill>
                <a:schemeClr val="tx1"/>
              </a:solidFill>
              <a:latin typeface="Times New Roman" panose="02020603050405020304" pitchFamily="18" charset="0"/>
              <a:cs typeface="Times New Roman" panose="02020603050405020304" pitchFamily="18" charset="0"/>
            </a:rPr>
          </a:br>
          <a:r>
            <a:rPr lang="en-US" sz="2000" b="1" dirty="0">
              <a:solidFill>
                <a:schemeClr val="tx1"/>
              </a:solidFill>
              <a:latin typeface="Times New Roman" panose="02020603050405020304" pitchFamily="18" charset="0"/>
              <a:cs typeface="Times New Roman" panose="02020603050405020304" pitchFamily="18" charset="0"/>
            </a:rPr>
            <a:t>[24/7 </a:t>
          </a:r>
          <a:r>
            <a:rPr lang="en-US" sz="2000" b="1" i="1" dirty="0" err="1" smtClean="0">
              <a:solidFill>
                <a:schemeClr val="tx1"/>
              </a:solidFill>
              <a:latin typeface="Times New Roman" panose="02020603050405020304" pitchFamily="18" charset="0"/>
              <a:cs typeface="Times New Roman" panose="02020603050405020304" pitchFamily="18" charset="0"/>
            </a:rPr>
            <a:t>PoC</a:t>
          </a:r>
          <a:r>
            <a:rPr lang="sr-Latn-RS" sz="2000" b="1" dirty="0" smtClean="0">
              <a:solidFill>
                <a:schemeClr val="tx1"/>
              </a:solidFill>
              <a:latin typeface="Times New Roman" panose="02020603050405020304" pitchFamily="18" charset="0"/>
              <a:cs typeface="Times New Roman" panose="02020603050405020304" pitchFamily="18" charset="0"/>
            </a:rPr>
            <a:t> tačke za kontakt</a:t>
          </a:r>
          <a:r>
            <a:rPr lang="en-US" sz="2000" b="1" dirty="0">
              <a:solidFill>
                <a:schemeClr val="tx1"/>
              </a:solidFill>
              <a:latin typeface="Times New Roman" panose="02020603050405020304" pitchFamily="18" charset="0"/>
              <a:cs typeface="Times New Roman" panose="02020603050405020304" pitchFamily="18" charset="0"/>
            </a:rPr>
            <a:t>]</a:t>
          </a:r>
          <a:endParaRPr lang="en-GB" sz="20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0.3834</cdr:x>
      <cdr:y>0.25419</cdr:y>
    </cdr:from>
    <cdr:to>
      <cdr:x>0.47049</cdr:x>
      <cdr:y>0.40694</cdr:y>
    </cdr:to>
    <cdr:sp macro="" textlink="">
      <cdr:nvSpPr>
        <cdr:cNvPr id="4" name="TextBox 3">
          <a:extLst xmlns:a="http://schemas.openxmlformats.org/drawingml/2006/main">
            <a:ext uri="{FF2B5EF4-FFF2-40B4-BE49-F238E27FC236}">
              <a16:creationId xmlns:a16="http://schemas.microsoft.com/office/drawing/2014/main" xmlns="" id="{5B209A16-1774-4CDB-BF88-247BA4EDEAD1}"/>
            </a:ext>
          </a:extLst>
        </cdr:cNvPr>
        <cdr:cNvSpPr txBox="1"/>
      </cdr:nvSpPr>
      <cdr:spPr>
        <a:xfrm xmlns:a="http://schemas.openxmlformats.org/drawingml/2006/main">
          <a:off x="4025339" y="1521614"/>
          <a:ext cx="914354" cy="914377"/>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Delikti</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0.60288</cdr:x>
      <cdr:y>0.43463</cdr:y>
    </cdr:from>
    <cdr:to>
      <cdr:x>0.68998</cdr:x>
      <cdr:y>0.58738</cdr:y>
    </cdr:to>
    <cdr:sp macro="" textlink="">
      <cdr:nvSpPr>
        <cdr:cNvPr id="5" name="TextBox 4">
          <a:extLst xmlns:a="http://schemas.openxmlformats.org/drawingml/2006/main">
            <a:ext uri="{FF2B5EF4-FFF2-40B4-BE49-F238E27FC236}">
              <a16:creationId xmlns:a16="http://schemas.microsoft.com/office/drawing/2014/main" xmlns="" id="{79D46721-F5BE-469F-8982-9B2118CE880A}"/>
            </a:ext>
          </a:extLst>
        </cdr:cNvPr>
        <cdr:cNvSpPr txBox="1"/>
      </cdr:nvSpPr>
      <cdr:spPr>
        <a:xfrm xmlns:a="http://schemas.openxmlformats.org/drawingml/2006/main">
          <a:off x="6329595" y="2601734"/>
          <a:ext cx="914459"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Elektronski</a:t>
          </a:r>
        </a:p>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dokazi</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0.31482</cdr:x>
      <cdr:y>0.43463</cdr:y>
    </cdr:from>
    <cdr:to>
      <cdr:x>0.40191</cdr:x>
      <cdr:y>0.58738</cdr:y>
    </cdr:to>
    <cdr:sp macro="" textlink="">
      <cdr:nvSpPr>
        <cdr:cNvPr id="6" name="TextBox 5">
          <a:extLst xmlns:a="http://schemas.openxmlformats.org/drawingml/2006/main">
            <a:ext uri="{FF2B5EF4-FFF2-40B4-BE49-F238E27FC236}">
              <a16:creationId xmlns:a16="http://schemas.microsoft.com/office/drawing/2014/main" xmlns="" id="{9E61CD56-6E4B-43CB-955E-AC5C29467777}"/>
            </a:ext>
          </a:extLst>
        </cdr:cNvPr>
        <cdr:cNvSpPr txBox="1"/>
      </cdr:nvSpPr>
      <cdr:spPr>
        <a:xfrm xmlns:a="http://schemas.openxmlformats.org/drawingml/2006/main">
          <a:off x="3305259" y="2601734"/>
          <a:ext cx="914354"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Međunarodna</a:t>
          </a:r>
        </a:p>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saradnja</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0.54115</cdr:x>
      <cdr:y>0.6271</cdr:y>
    </cdr:from>
    <cdr:to>
      <cdr:x>0.65998</cdr:x>
      <cdr:y>0.77985</cdr:y>
    </cdr:to>
    <cdr:sp macro="" textlink="">
      <cdr:nvSpPr>
        <cdr:cNvPr id="7" name="TextBox 1">
          <a:extLst xmlns:a="http://schemas.openxmlformats.org/drawingml/2006/main">
            <a:ext uri="{FF2B5EF4-FFF2-40B4-BE49-F238E27FC236}">
              <a16:creationId xmlns:a16="http://schemas.microsoft.com/office/drawing/2014/main" xmlns="" id="{78048CEF-A938-4FC2-A86E-0C3FE4FC2002}"/>
            </a:ext>
          </a:extLst>
        </cdr:cNvPr>
        <cdr:cNvSpPr txBox="1"/>
      </cdr:nvSpPr>
      <cdr:spPr>
        <a:xfrm xmlns:a="http://schemas.openxmlformats.org/drawingml/2006/main">
          <a:off x="5681523" y="3753862"/>
          <a:ext cx="1247591" cy="914378"/>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sr-Latn-RS" sz="1800" b="1" dirty="0" smtClean="0">
              <a:solidFill>
                <a:schemeClr val="tx1"/>
              </a:solidFill>
              <a:latin typeface="Times New Roman" panose="02020603050405020304" pitchFamily="18" charset="0"/>
              <a:cs typeface="Times New Roman" panose="02020603050405020304" pitchFamily="18" charset="0"/>
            </a:rPr>
            <a:t>Mere zaštite/ </a:t>
          </a:r>
        </a:p>
        <a:p xmlns:a="http://schemas.openxmlformats.org/drawingml/2006/main">
          <a:pPr algn="ctr"/>
          <a:r>
            <a:rPr lang="sr-Latn-RS" sz="1800" b="1" dirty="0" smtClean="0">
              <a:solidFill>
                <a:schemeClr val="tx1"/>
              </a:solidFill>
              <a:latin typeface="Times New Roman" panose="02020603050405020304" pitchFamily="18" charset="0"/>
              <a:cs typeface="Times New Roman" panose="02020603050405020304" pitchFamily="18" charset="0"/>
            </a:rPr>
            <a:t>građanske slobode/ </a:t>
          </a:r>
        </a:p>
        <a:p xmlns:a="http://schemas.openxmlformats.org/drawingml/2006/main">
          <a:pPr algn="ctr"/>
          <a:r>
            <a:rPr lang="sr-Latn-RS" sz="1800" b="1" dirty="0" smtClean="0">
              <a:solidFill>
                <a:schemeClr val="tx1"/>
              </a:solidFill>
              <a:latin typeface="Times New Roman" panose="02020603050405020304" pitchFamily="18" charset="0"/>
              <a:cs typeface="Times New Roman" panose="02020603050405020304" pitchFamily="18" charset="0"/>
            </a:rPr>
            <a:t>ljudska prava</a:t>
          </a:r>
          <a:endParaRPr lang="en-GB" sz="1800" b="1" dirty="0">
            <a:solidFill>
              <a:schemeClr val="tx1"/>
            </a:solidFill>
            <a:latin typeface="Times New Roman" panose="02020603050405020304" pitchFamily="18" charset="0"/>
            <a:cs typeface="Times New Roman" panose="02020603050405020304" pitchFamily="18" charset="0"/>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0.50141</cdr:x>
      <cdr:y>0.25419</cdr:y>
    </cdr:from>
    <cdr:to>
      <cdr:x>0.64891</cdr:x>
      <cdr:y>0.40694</cdr:y>
    </cdr:to>
    <cdr:sp macro="" textlink="">
      <cdr:nvSpPr>
        <cdr:cNvPr id="2" name="TextBox 1">
          <a:extLst xmlns:a="http://schemas.openxmlformats.org/drawingml/2006/main">
            <a:ext uri="{FF2B5EF4-FFF2-40B4-BE49-F238E27FC236}">
              <a16:creationId xmlns:a16="http://schemas.microsoft.com/office/drawing/2014/main" xmlns="" id="{71950FD7-E5ED-469B-A51D-5724AB52A70D}"/>
            </a:ext>
          </a:extLst>
        </cdr:cNvPr>
        <cdr:cNvSpPr txBox="1"/>
      </cdr:nvSpPr>
      <cdr:spPr>
        <a:xfrm xmlns:a="http://schemas.openxmlformats.org/drawingml/2006/main">
          <a:off x="5264242" y="1521614"/>
          <a:ext cx="1548595" cy="91437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Powers</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0.3213</cdr:x>
      <cdr:y>0.66188</cdr:y>
    </cdr:from>
    <cdr:to>
      <cdr:x>0.5</cdr:x>
      <cdr:y>0.81464</cdr:y>
    </cdr:to>
    <cdr:sp macro="" textlink="">
      <cdr:nvSpPr>
        <cdr:cNvPr id="3" name="TextBox 1">
          <a:extLst xmlns:a="http://schemas.openxmlformats.org/drawingml/2006/main">
            <a:ext uri="{FF2B5EF4-FFF2-40B4-BE49-F238E27FC236}">
              <a16:creationId xmlns:a16="http://schemas.microsoft.com/office/drawing/2014/main" xmlns="" id="{5E2B0738-BB9C-412A-AFD5-5B501C088EEE}"/>
            </a:ext>
          </a:extLst>
        </cdr:cNvPr>
        <cdr:cNvSpPr txBox="1"/>
      </cdr:nvSpPr>
      <cdr:spPr>
        <a:xfrm xmlns:a="http://schemas.openxmlformats.org/drawingml/2006/main">
          <a:off x="3373312" y="3962075"/>
          <a:ext cx="1876162" cy="914438"/>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Operational </a:t>
          </a:r>
          <a:br>
            <a:rPr lang="en-US" sz="2400" b="1" dirty="0">
              <a:solidFill>
                <a:schemeClr val="tx1"/>
              </a:solidFill>
              <a:latin typeface="Times New Roman" panose="02020603050405020304" pitchFamily="18" charset="0"/>
              <a:cs typeface="Times New Roman" panose="02020603050405020304" pitchFamily="18" charset="0"/>
            </a:rPr>
          </a:br>
          <a:r>
            <a:rPr lang="en-US" sz="2400" b="1" dirty="0">
              <a:solidFill>
                <a:schemeClr val="tx1"/>
              </a:solidFill>
              <a:latin typeface="Times New Roman" panose="02020603050405020304" pitchFamily="18" charset="0"/>
              <a:cs typeface="Times New Roman" panose="02020603050405020304" pitchFamily="18" charset="0"/>
            </a:rPr>
            <a:t>[24/7 </a:t>
          </a:r>
          <a:r>
            <a:rPr lang="en-US" sz="2400" b="1" dirty="0" err="1">
              <a:solidFill>
                <a:schemeClr val="tx1"/>
              </a:solidFill>
              <a:latin typeface="Times New Roman" panose="02020603050405020304" pitchFamily="18" charset="0"/>
              <a:cs typeface="Times New Roman" panose="02020603050405020304" pitchFamily="18" charset="0"/>
            </a:rPr>
            <a:t>PoC</a:t>
          </a:r>
          <a:r>
            <a:rPr lang="en-US" sz="2400" b="1" dirty="0">
              <a:solidFill>
                <a:schemeClr val="tx1"/>
              </a:solidFill>
              <a:latin typeface="Times New Roman" panose="02020603050405020304" pitchFamily="18" charset="0"/>
              <a:cs typeface="Times New Roman" panose="02020603050405020304" pitchFamily="18" charset="0"/>
            </a:rPr>
            <a:t>]</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0.3834</cdr:x>
      <cdr:y>0.25419</cdr:y>
    </cdr:from>
    <cdr:to>
      <cdr:x>0.47049</cdr:x>
      <cdr:y>0.40694</cdr:y>
    </cdr:to>
    <cdr:sp macro="" textlink="">
      <cdr:nvSpPr>
        <cdr:cNvPr id="4" name="TextBox 3">
          <a:extLst xmlns:a="http://schemas.openxmlformats.org/drawingml/2006/main">
            <a:ext uri="{FF2B5EF4-FFF2-40B4-BE49-F238E27FC236}">
              <a16:creationId xmlns:a16="http://schemas.microsoft.com/office/drawing/2014/main" xmlns="" id="{5B209A16-1774-4CDB-BF88-247BA4EDEAD1}"/>
            </a:ext>
          </a:extLst>
        </cdr:cNvPr>
        <cdr:cNvSpPr txBox="1"/>
      </cdr:nvSpPr>
      <cdr:spPr>
        <a:xfrm xmlns:a="http://schemas.openxmlformats.org/drawingml/2006/main">
          <a:off x="4025339" y="1521614"/>
          <a:ext cx="914354" cy="914377"/>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Offences</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0.60288</cdr:x>
      <cdr:y>0.43463</cdr:y>
    </cdr:from>
    <cdr:to>
      <cdr:x>0.68998</cdr:x>
      <cdr:y>0.58738</cdr:y>
    </cdr:to>
    <cdr:sp macro="" textlink="">
      <cdr:nvSpPr>
        <cdr:cNvPr id="5" name="TextBox 4">
          <a:extLst xmlns:a="http://schemas.openxmlformats.org/drawingml/2006/main">
            <a:ext uri="{FF2B5EF4-FFF2-40B4-BE49-F238E27FC236}">
              <a16:creationId xmlns:a16="http://schemas.microsoft.com/office/drawing/2014/main" xmlns="" id="{79D46721-F5BE-469F-8982-9B2118CE880A}"/>
            </a:ext>
          </a:extLst>
        </cdr:cNvPr>
        <cdr:cNvSpPr txBox="1"/>
      </cdr:nvSpPr>
      <cdr:spPr>
        <a:xfrm xmlns:a="http://schemas.openxmlformats.org/drawingml/2006/main">
          <a:off x="6329595" y="2601734"/>
          <a:ext cx="914459"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Electronic </a:t>
          </a:r>
        </a:p>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Evidence</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0.31482</cdr:x>
      <cdr:y>0.43463</cdr:y>
    </cdr:from>
    <cdr:to>
      <cdr:x>0.40191</cdr:x>
      <cdr:y>0.58738</cdr:y>
    </cdr:to>
    <cdr:sp macro="" textlink="">
      <cdr:nvSpPr>
        <cdr:cNvPr id="6" name="TextBox 5">
          <a:extLst xmlns:a="http://schemas.openxmlformats.org/drawingml/2006/main">
            <a:ext uri="{FF2B5EF4-FFF2-40B4-BE49-F238E27FC236}">
              <a16:creationId xmlns:a16="http://schemas.microsoft.com/office/drawing/2014/main" xmlns="" id="{9E61CD56-6E4B-43CB-955E-AC5C29467777}"/>
            </a:ext>
          </a:extLst>
        </cdr:cNvPr>
        <cdr:cNvSpPr txBox="1"/>
      </cdr:nvSpPr>
      <cdr:spPr>
        <a:xfrm xmlns:a="http://schemas.openxmlformats.org/drawingml/2006/main">
          <a:off x="3305259" y="2601734"/>
          <a:ext cx="914354"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International</a:t>
          </a:r>
        </a:p>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Cooperation</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0.53429</cdr:x>
      <cdr:y>0.63913</cdr:y>
    </cdr:from>
    <cdr:to>
      <cdr:x>0.65312</cdr:x>
      <cdr:y>0.79188</cdr:y>
    </cdr:to>
    <cdr:sp macro="" textlink="">
      <cdr:nvSpPr>
        <cdr:cNvPr id="7" name="TextBox 1">
          <a:extLst xmlns:a="http://schemas.openxmlformats.org/drawingml/2006/main">
            <a:ext uri="{FF2B5EF4-FFF2-40B4-BE49-F238E27FC236}">
              <a16:creationId xmlns:a16="http://schemas.microsoft.com/office/drawing/2014/main" xmlns="" id="{78048CEF-A938-4FC2-A86E-0C3FE4FC2002}"/>
            </a:ext>
          </a:extLst>
        </cdr:cNvPr>
        <cdr:cNvSpPr txBox="1"/>
      </cdr:nvSpPr>
      <cdr:spPr>
        <a:xfrm xmlns:a="http://schemas.openxmlformats.org/drawingml/2006/main">
          <a:off x="5609515" y="3825870"/>
          <a:ext cx="1247534" cy="914378"/>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2100" b="1" dirty="0">
              <a:solidFill>
                <a:schemeClr val="tx1"/>
              </a:solidFill>
              <a:latin typeface="Times New Roman" panose="02020603050405020304" pitchFamily="18" charset="0"/>
              <a:cs typeface="Times New Roman" panose="02020603050405020304" pitchFamily="18" charset="0"/>
            </a:rPr>
            <a:t>Safeguards/ </a:t>
          </a:r>
        </a:p>
        <a:p xmlns:a="http://schemas.openxmlformats.org/drawingml/2006/main">
          <a:pPr algn="ctr"/>
          <a:r>
            <a:rPr lang="en-US" sz="2100" b="1" dirty="0">
              <a:solidFill>
                <a:schemeClr val="tx1"/>
              </a:solidFill>
              <a:latin typeface="Times New Roman" panose="02020603050405020304" pitchFamily="18" charset="0"/>
              <a:cs typeface="Times New Roman" panose="02020603050405020304" pitchFamily="18" charset="0"/>
            </a:rPr>
            <a:t>Civil Liberties/ </a:t>
          </a:r>
        </a:p>
        <a:p xmlns:a="http://schemas.openxmlformats.org/drawingml/2006/main">
          <a:pPr algn="ctr"/>
          <a:r>
            <a:rPr lang="en-US" sz="2100" b="1" dirty="0">
              <a:solidFill>
                <a:schemeClr val="tx1"/>
              </a:solidFill>
              <a:latin typeface="Times New Roman" panose="02020603050405020304" pitchFamily="18" charset="0"/>
              <a:cs typeface="Times New Roman" panose="02020603050405020304" pitchFamily="18" charset="0"/>
            </a:rPr>
            <a:t>Human Rights</a:t>
          </a:r>
          <a:endParaRPr lang="en-GB" sz="2100" b="1" dirty="0">
            <a:solidFill>
              <a:schemeClr val="tx1"/>
            </a:solidFill>
            <a:latin typeface="Times New Roman" panose="02020603050405020304" pitchFamily="18" charset="0"/>
            <a:cs typeface="Times New Roman" panose="02020603050405020304" pitchFamily="18" charset="0"/>
          </a:endParaRPr>
        </a:p>
      </cdr:txBody>
    </cdr:sp>
  </cdr:relSizeAnchor>
</c:userShapes>
</file>

<file path=ppt/drawings/drawing3.xml><?xml version="1.0" encoding="utf-8"?>
<c:userShapes xmlns:c="http://schemas.openxmlformats.org/drawingml/2006/chart">
  <cdr:relSizeAnchor xmlns:cdr="http://schemas.openxmlformats.org/drawingml/2006/chartDrawing">
    <cdr:from>
      <cdr:x>0.50141</cdr:x>
      <cdr:y>0.25419</cdr:y>
    </cdr:from>
    <cdr:to>
      <cdr:x>0.67832</cdr:x>
      <cdr:y>0.40694</cdr:y>
    </cdr:to>
    <cdr:sp macro="" textlink="">
      <cdr:nvSpPr>
        <cdr:cNvPr id="2" name="TextBox 1">
          <a:extLst xmlns:a="http://schemas.openxmlformats.org/drawingml/2006/main">
            <a:ext uri="{FF2B5EF4-FFF2-40B4-BE49-F238E27FC236}">
              <a16:creationId xmlns:a16="http://schemas.microsoft.com/office/drawing/2014/main" xmlns="" id="{71950FD7-E5ED-469B-A51D-5724AB52A70D}"/>
            </a:ext>
          </a:extLst>
        </cdr:cNvPr>
        <cdr:cNvSpPr txBox="1"/>
      </cdr:nvSpPr>
      <cdr:spPr>
        <a:xfrm xmlns:a="http://schemas.openxmlformats.org/drawingml/2006/main">
          <a:off x="5264278" y="1521608"/>
          <a:ext cx="1857405" cy="91437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Ovlašćenja</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0.32661</cdr:x>
      <cdr:y>0.65115</cdr:y>
    </cdr:from>
    <cdr:to>
      <cdr:x>0.50531</cdr:x>
      <cdr:y>0.80391</cdr:y>
    </cdr:to>
    <cdr:sp macro="" textlink="">
      <cdr:nvSpPr>
        <cdr:cNvPr id="3" name="TextBox 1">
          <a:extLst xmlns:a="http://schemas.openxmlformats.org/drawingml/2006/main">
            <a:ext uri="{FF2B5EF4-FFF2-40B4-BE49-F238E27FC236}">
              <a16:creationId xmlns:a16="http://schemas.microsoft.com/office/drawing/2014/main" xmlns="" id="{5E2B0738-BB9C-412A-AFD5-5B501C088EEE}"/>
            </a:ext>
          </a:extLst>
        </cdr:cNvPr>
        <cdr:cNvSpPr txBox="1"/>
      </cdr:nvSpPr>
      <cdr:spPr>
        <a:xfrm xmlns:a="http://schemas.openxmlformats.org/drawingml/2006/main">
          <a:off x="3429038" y="3897878"/>
          <a:ext cx="1876163" cy="914437"/>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sr-Latn-RS" sz="2000" b="1" dirty="0">
              <a:solidFill>
                <a:schemeClr val="tx1"/>
              </a:solidFill>
              <a:latin typeface="Times New Roman" panose="02020603050405020304" pitchFamily="18" charset="0"/>
              <a:cs typeface="Times New Roman" panose="02020603050405020304" pitchFamily="18" charset="0"/>
            </a:rPr>
            <a:t>Operativan</a:t>
          </a:r>
          <a:r>
            <a:rPr lang="en-US" sz="2000" b="1" dirty="0">
              <a:solidFill>
                <a:schemeClr val="tx1"/>
              </a:solidFill>
              <a:latin typeface="Times New Roman" panose="02020603050405020304" pitchFamily="18" charset="0"/>
              <a:cs typeface="Times New Roman" panose="02020603050405020304" pitchFamily="18" charset="0"/>
            </a:rPr>
            <a:t/>
          </a:r>
          <a:br>
            <a:rPr lang="en-US" sz="2000" b="1" dirty="0">
              <a:solidFill>
                <a:schemeClr val="tx1"/>
              </a:solidFill>
              <a:latin typeface="Times New Roman" panose="02020603050405020304" pitchFamily="18" charset="0"/>
              <a:cs typeface="Times New Roman" panose="02020603050405020304" pitchFamily="18" charset="0"/>
            </a:rPr>
          </a:br>
          <a:r>
            <a:rPr lang="en-US" sz="2000" b="1" dirty="0">
              <a:solidFill>
                <a:schemeClr val="tx1"/>
              </a:solidFill>
              <a:latin typeface="Times New Roman" panose="02020603050405020304" pitchFamily="18" charset="0"/>
              <a:cs typeface="Times New Roman" panose="02020603050405020304" pitchFamily="18" charset="0"/>
            </a:rPr>
            <a:t>[24/7 </a:t>
          </a:r>
          <a:r>
            <a:rPr lang="en-US" sz="2000" b="1" i="1" dirty="0" err="1">
              <a:solidFill>
                <a:schemeClr val="tx1"/>
              </a:solidFill>
              <a:latin typeface="Times New Roman" panose="02020603050405020304" pitchFamily="18" charset="0"/>
              <a:cs typeface="Times New Roman" panose="02020603050405020304" pitchFamily="18" charset="0"/>
            </a:rPr>
            <a:t>PoC</a:t>
          </a:r>
          <a:r>
            <a:rPr lang="sr-Latn-RS" sz="2000" b="1" dirty="0">
              <a:solidFill>
                <a:schemeClr val="tx1"/>
              </a:solidFill>
              <a:latin typeface="Times New Roman" panose="02020603050405020304" pitchFamily="18" charset="0"/>
              <a:cs typeface="Times New Roman" panose="02020603050405020304" pitchFamily="18" charset="0"/>
            </a:rPr>
            <a:t> tačke za kontakt</a:t>
          </a:r>
          <a:r>
            <a:rPr lang="en-US" sz="2000" b="1" dirty="0">
              <a:solidFill>
                <a:schemeClr val="tx1"/>
              </a:solidFill>
              <a:latin typeface="Times New Roman" panose="02020603050405020304" pitchFamily="18" charset="0"/>
              <a:cs typeface="Times New Roman" panose="02020603050405020304" pitchFamily="18" charset="0"/>
            </a:rPr>
            <a:t>]</a:t>
          </a:r>
          <a:endParaRPr lang="en-GB" sz="20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0.3834</cdr:x>
      <cdr:y>0.25419</cdr:y>
    </cdr:from>
    <cdr:to>
      <cdr:x>0.47049</cdr:x>
      <cdr:y>0.40694</cdr:y>
    </cdr:to>
    <cdr:sp macro="" textlink="">
      <cdr:nvSpPr>
        <cdr:cNvPr id="4" name="TextBox 3">
          <a:extLst xmlns:a="http://schemas.openxmlformats.org/drawingml/2006/main">
            <a:ext uri="{FF2B5EF4-FFF2-40B4-BE49-F238E27FC236}">
              <a16:creationId xmlns:a16="http://schemas.microsoft.com/office/drawing/2014/main" xmlns="" id="{5B209A16-1774-4CDB-BF88-247BA4EDEAD1}"/>
            </a:ext>
          </a:extLst>
        </cdr:cNvPr>
        <cdr:cNvSpPr txBox="1"/>
      </cdr:nvSpPr>
      <cdr:spPr>
        <a:xfrm xmlns:a="http://schemas.openxmlformats.org/drawingml/2006/main">
          <a:off x="4025339" y="1521614"/>
          <a:ext cx="914354" cy="914377"/>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Delikti</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0.60288</cdr:x>
      <cdr:y>0.43463</cdr:y>
    </cdr:from>
    <cdr:to>
      <cdr:x>0.68998</cdr:x>
      <cdr:y>0.58738</cdr:y>
    </cdr:to>
    <cdr:sp macro="" textlink="">
      <cdr:nvSpPr>
        <cdr:cNvPr id="5" name="TextBox 4">
          <a:extLst xmlns:a="http://schemas.openxmlformats.org/drawingml/2006/main">
            <a:ext uri="{FF2B5EF4-FFF2-40B4-BE49-F238E27FC236}">
              <a16:creationId xmlns:a16="http://schemas.microsoft.com/office/drawing/2014/main" xmlns="" id="{79D46721-F5BE-469F-8982-9B2118CE880A}"/>
            </a:ext>
          </a:extLst>
        </cdr:cNvPr>
        <cdr:cNvSpPr txBox="1"/>
      </cdr:nvSpPr>
      <cdr:spPr>
        <a:xfrm xmlns:a="http://schemas.openxmlformats.org/drawingml/2006/main">
          <a:off x="6329595" y="2601734"/>
          <a:ext cx="914459"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Elektronski</a:t>
          </a:r>
          <a:br>
            <a:rPr lang="sr-Latn-RS" sz="2400" b="1" dirty="0" smtClean="0">
              <a:solidFill>
                <a:schemeClr val="tx1"/>
              </a:solidFill>
              <a:latin typeface="Times New Roman" panose="02020603050405020304" pitchFamily="18" charset="0"/>
              <a:cs typeface="Times New Roman" panose="02020603050405020304" pitchFamily="18" charset="0"/>
            </a:rPr>
          </a:br>
          <a:r>
            <a:rPr lang="sr-Latn-RS" sz="2400" b="1" dirty="0" smtClean="0">
              <a:solidFill>
                <a:schemeClr val="tx1"/>
              </a:solidFill>
              <a:latin typeface="Times New Roman" panose="02020603050405020304" pitchFamily="18" charset="0"/>
              <a:cs typeface="Times New Roman" panose="02020603050405020304" pitchFamily="18" charset="0"/>
            </a:rPr>
            <a:t>dokazi</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0.31482</cdr:x>
      <cdr:y>0.43463</cdr:y>
    </cdr:from>
    <cdr:to>
      <cdr:x>0.40191</cdr:x>
      <cdr:y>0.58738</cdr:y>
    </cdr:to>
    <cdr:sp macro="" textlink="">
      <cdr:nvSpPr>
        <cdr:cNvPr id="6" name="TextBox 5">
          <a:extLst xmlns:a="http://schemas.openxmlformats.org/drawingml/2006/main">
            <a:ext uri="{FF2B5EF4-FFF2-40B4-BE49-F238E27FC236}">
              <a16:creationId xmlns:a16="http://schemas.microsoft.com/office/drawing/2014/main" xmlns="" id="{9E61CD56-6E4B-43CB-955E-AC5C29467777}"/>
            </a:ext>
          </a:extLst>
        </cdr:cNvPr>
        <cdr:cNvSpPr txBox="1"/>
      </cdr:nvSpPr>
      <cdr:spPr>
        <a:xfrm xmlns:a="http://schemas.openxmlformats.org/drawingml/2006/main">
          <a:off x="3305259" y="2601734"/>
          <a:ext cx="914354"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Međunarodna</a:t>
          </a:r>
        </a:p>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saradnja</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0.54115</cdr:x>
      <cdr:y>0.63913</cdr:y>
    </cdr:from>
    <cdr:to>
      <cdr:x>0.65998</cdr:x>
      <cdr:y>0.79188</cdr:y>
    </cdr:to>
    <cdr:sp macro="" textlink="">
      <cdr:nvSpPr>
        <cdr:cNvPr id="7" name="TextBox 1">
          <a:extLst xmlns:a="http://schemas.openxmlformats.org/drawingml/2006/main">
            <a:ext uri="{FF2B5EF4-FFF2-40B4-BE49-F238E27FC236}">
              <a16:creationId xmlns:a16="http://schemas.microsoft.com/office/drawing/2014/main" xmlns="" id="{78048CEF-A938-4FC2-A86E-0C3FE4FC2002}"/>
            </a:ext>
          </a:extLst>
        </cdr:cNvPr>
        <cdr:cNvSpPr txBox="1"/>
      </cdr:nvSpPr>
      <cdr:spPr>
        <a:xfrm xmlns:a="http://schemas.openxmlformats.org/drawingml/2006/main">
          <a:off x="5681523" y="3825870"/>
          <a:ext cx="1247590" cy="914378"/>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sr-Latn-RS" sz="1800" b="1" dirty="0">
              <a:solidFill>
                <a:schemeClr val="tx1"/>
              </a:solidFill>
              <a:latin typeface="Times New Roman" panose="02020603050405020304" pitchFamily="18" charset="0"/>
              <a:cs typeface="Times New Roman" panose="02020603050405020304" pitchFamily="18" charset="0"/>
            </a:rPr>
            <a:t>Mere </a:t>
          </a:r>
          <a:r>
            <a:rPr lang="sr-Latn-RS" sz="1800" b="1" dirty="0" smtClean="0">
              <a:solidFill>
                <a:schemeClr val="tx1"/>
              </a:solidFill>
              <a:latin typeface="Times New Roman" panose="02020603050405020304" pitchFamily="18" charset="0"/>
              <a:cs typeface="Times New Roman" panose="02020603050405020304" pitchFamily="18" charset="0"/>
            </a:rPr>
            <a:t>zaštite/ </a:t>
          </a:r>
          <a:endParaRPr lang="sr-Latn-RS" sz="1800" b="1" dirty="0">
            <a:solidFill>
              <a:schemeClr val="tx1"/>
            </a:solidFill>
            <a:latin typeface="Times New Roman" panose="02020603050405020304" pitchFamily="18" charset="0"/>
            <a:cs typeface="Times New Roman" panose="02020603050405020304" pitchFamily="18" charset="0"/>
          </a:endParaRPr>
        </a:p>
        <a:p xmlns:a="http://schemas.openxmlformats.org/drawingml/2006/main">
          <a:pPr algn="ctr"/>
          <a:r>
            <a:rPr lang="sr-Latn-RS" sz="1800" b="1" dirty="0">
              <a:solidFill>
                <a:schemeClr val="tx1"/>
              </a:solidFill>
              <a:latin typeface="Times New Roman" panose="02020603050405020304" pitchFamily="18" charset="0"/>
              <a:cs typeface="Times New Roman" panose="02020603050405020304" pitchFamily="18" charset="0"/>
            </a:rPr>
            <a:t>građanske </a:t>
          </a:r>
          <a:r>
            <a:rPr lang="sr-Latn-RS" sz="1800" b="1" dirty="0" smtClean="0">
              <a:solidFill>
                <a:schemeClr val="tx1"/>
              </a:solidFill>
              <a:latin typeface="Times New Roman" panose="02020603050405020304" pitchFamily="18" charset="0"/>
              <a:cs typeface="Times New Roman" panose="02020603050405020304" pitchFamily="18" charset="0"/>
            </a:rPr>
            <a:t>slobode/ </a:t>
          </a:r>
          <a:endParaRPr lang="sr-Latn-RS" sz="1800" b="1" dirty="0">
            <a:solidFill>
              <a:schemeClr val="tx1"/>
            </a:solidFill>
            <a:latin typeface="Times New Roman" panose="02020603050405020304" pitchFamily="18" charset="0"/>
            <a:cs typeface="Times New Roman" panose="02020603050405020304" pitchFamily="18" charset="0"/>
          </a:endParaRPr>
        </a:p>
        <a:p xmlns:a="http://schemas.openxmlformats.org/drawingml/2006/main">
          <a:pPr algn="ctr"/>
          <a:r>
            <a:rPr lang="sr-Latn-RS" sz="1800" b="1" dirty="0">
              <a:solidFill>
                <a:schemeClr val="tx1"/>
              </a:solidFill>
              <a:latin typeface="Times New Roman" panose="02020603050405020304" pitchFamily="18" charset="0"/>
              <a:cs typeface="Times New Roman" panose="02020603050405020304" pitchFamily="18" charset="0"/>
            </a:rPr>
            <a:t>ljudska prava</a:t>
          </a:r>
          <a:endParaRPr lang="en-GB" sz="1800" b="1" dirty="0">
            <a:solidFill>
              <a:schemeClr val="tx1"/>
            </a:solidFill>
            <a:latin typeface="Times New Roman" panose="02020603050405020304" pitchFamily="18" charset="0"/>
            <a:cs typeface="Times New Roman" panose="02020603050405020304" pitchFamily="18" charset="0"/>
          </a:endParaRPr>
        </a:p>
      </cdr:txBody>
    </cdr:sp>
  </cdr:relSizeAnchor>
</c:userShapes>
</file>

<file path=ppt/drawings/drawing4.xml><?xml version="1.0" encoding="utf-8"?>
<c:userShapes xmlns:c="http://schemas.openxmlformats.org/drawingml/2006/chart">
  <cdr:relSizeAnchor xmlns:cdr="http://schemas.openxmlformats.org/drawingml/2006/chartDrawing">
    <cdr:from>
      <cdr:x>0.50141</cdr:x>
      <cdr:y>0.25419</cdr:y>
    </cdr:from>
    <cdr:to>
      <cdr:x>0.64891</cdr:x>
      <cdr:y>0.40694</cdr:y>
    </cdr:to>
    <cdr:sp macro="" textlink="">
      <cdr:nvSpPr>
        <cdr:cNvPr id="2" name="TextBox 1">
          <a:extLst xmlns:a="http://schemas.openxmlformats.org/drawingml/2006/main">
            <a:ext uri="{FF2B5EF4-FFF2-40B4-BE49-F238E27FC236}">
              <a16:creationId xmlns:a16="http://schemas.microsoft.com/office/drawing/2014/main" xmlns="" id="{71950FD7-E5ED-469B-A51D-5724AB52A70D}"/>
            </a:ext>
          </a:extLst>
        </cdr:cNvPr>
        <cdr:cNvSpPr txBox="1"/>
      </cdr:nvSpPr>
      <cdr:spPr>
        <a:xfrm xmlns:a="http://schemas.openxmlformats.org/drawingml/2006/main">
          <a:off x="5264242" y="1521614"/>
          <a:ext cx="1548595" cy="91437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Powers</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0.3213</cdr:x>
      <cdr:y>0.66188</cdr:y>
    </cdr:from>
    <cdr:to>
      <cdr:x>0.5</cdr:x>
      <cdr:y>0.81464</cdr:y>
    </cdr:to>
    <cdr:sp macro="" textlink="">
      <cdr:nvSpPr>
        <cdr:cNvPr id="3" name="TextBox 1">
          <a:extLst xmlns:a="http://schemas.openxmlformats.org/drawingml/2006/main">
            <a:ext uri="{FF2B5EF4-FFF2-40B4-BE49-F238E27FC236}">
              <a16:creationId xmlns:a16="http://schemas.microsoft.com/office/drawing/2014/main" xmlns="" id="{5E2B0738-BB9C-412A-AFD5-5B501C088EEE}"/>
            </a:ext>
          </a:extLst>
        </cdr:cNvPr>
        <cdr:cNvSpPr txBox="1"/>
      </cdr:nvSpPr>
      <cdr:spPr>
        <a:xfrm xmlns:a="http://schemas.openxmlformats.org/drawingml/2006/main">
          <a:off x="3373312" y="3962075"/>
          <a:ext cx="1876162" cy="914438"/>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Operational </a:t>
          </a:r>
          <a:br>
            <a:rPr lang="en-US" sz="2400" b="1" dirty="0">
              <a:solidFill>
                <a:schemeClr val="tx1"/>
              </a:solidFill>
              <a:latin typeface="Times New Roman" panose="02020603050405020304" pitchFamily="18" charset="0"/>
              <a:cs typeface="Times New Roman" panose="02020603050405020304" pitchFamily="18" charset="0"/>
            </a:rPr>
          </a:br>
          <a:r>
            <a:rPr lang="en-US" sz="2400" b="1" dirty="0">
              <a:solidFill>
                <a:schemeClr val="tx1"/>
              </a:solidFill>
              <a:latin typeface="Times New Roman" panose="02020603050405020304" pitchFamily="18" charset="0"/>
              <a:cs typeface="Times New Roman" panose="02020603050405020304" pitchFamily="18" charset="0"/>
            </a:rPr>
            <a:t>[24/7 </a:t>
          </a:r>
          <a:r>
            <a:rPr lang="en-US" sz="2400" b="1" dirty="0" err="1">
              <a:solidFill>
                <a:schemeClr val="tx1"/>
              </a:solidFill>
              <a:latin typeface="Times New Roman" panose="02020603050405020304" pitchFamily="18" charset="0"/>
              <a:cs typeface="Times New Roman" panose="02020603050405020304" pitchFamily="18" charset="0"/>
            </a:rPr>
            <a:t>PoC</a:t>
          </a:r>
          <a:r>
            <a:rPr lang="en-US" sz="2400" b="1" dirty="0">
              <a:solidFill>
                <a:schemeClr val="tx1"/>
              </a:solidFill>
              <a:latin typeface="Times New Roman" panose="02020603050405020304" pitchFamily="18" charset="0"/>
              <a:cs typeface="Times New Roman" panose="02020603050405020304" pitchFamily="18" charset="0"/>
            </a:rPr>
            <a:t>]</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0.3834</cdr:x>
      <cdr:y>0.25419</cdr:y>
    </cdr:from>
    <cdr:to>
      <cdr:x>0.47049</cdr:x>
      <cdr:y>0.40694</cdr:y>
    </cdr:to>
    <cdr:sp macro="" textlink="">
      <cdr:nvSpPr>
        <cdr:cNvPr id="4" name="TextBox 3">
          <a:extLst xmlns:a="http://schemas.openxmlformats.org/drawingml/2006/main">
            <a:ext uri="{FF2B5EF4-FFF2-40B4-BE49-F238E27FC236}">
              <a16:creationId xmlns:a16="http://schemas.microsoft.com/office/drawing/2014/main" xmlns="" id="{5B209A16-1774-4CDB-BF88-247BA4EDEAD1}"/>
            </a:ext>
          </a:extLst>
        </cdr:cNvPr>
        <cdr:cNvSpPr txBox="1"/>
      </cdr:nvSpPr>
      <cdr:spPr>
        <a:xfrm xmlns:a="http://schemas.openxmlformats.org/drawingml/2006/main">
          <a:off x="4025339" y="1521614"/>
          <a:ext cx="914354" cy="914377"/>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Offences</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0.60288</cdr:x>
      <cdr:y>0.43463</cdr:y>
    </cdr:from>
    <cdr:to>
      <cdr:x>0.68998</cdr:x>
      <cdr:y>0.58738</cdr:y>
    </cdr:to>
    <cdr:sp macro="" textlink="">
      <cdr:nvSpPr>
        <cdr:cNvPr id="5" name="TextBox 4">
          <a:extLst xmlns:a="http://schemas.openxmlformats.org/drawingml/2006/main">
            <a:ext uri="{FF2B5EF4-FFF2-40B4-BE49-F238E27FC236}">
              <a16:creationId xmlns:a16="http://schemas.microsoft.com/office/drawing/2014/main" xmlns="" id="{79D46721-F5BE-469F-8982-9B2118CE880A}"/>
            </a:ext>
          </a:extLst>
        </cdr:cNvPr>
        <cdr:cNvSpPr txBox="1"/>
      </cdr:nvSpPr>
      <cdr:spPr>
        <a:xfrm xmlns:a="http://schemas.openxmlformats.org/drawingml/2006/main">
          <a:off x="6329595" y="2601734"/>
          <a:ext cx="914459"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Electronic </a:t>
          </a:r>
        </a:p>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Evidence</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0.31482</cdr:x>
      <cdr:y>0.43463</cdr:y>
    </cdr:from>
    <cdr:to>
      <cdr:x>0.40191</cdr:x>
      <cdr:y>0.58738</cdr:y>
    </cdr:to>
    <cdr:sp macro="" textlink="">
      <cdr:nvSpPr>
        <cdr:cNvPr id="6" name="TextBox 5">
          <a:extLst xmlns:a="http://schemas.openxmlformats.org/drawingml/2006/main">
            <a:ext uri="{FF2B5EF4-FFF2-40B4-BE49-F238E27FC236}">
              <a16:creationId xmlns:a16="http://schemas.microsoft.com/office/drawing/2014/main" xmlns="" id="{9E61CD56-6E4B-43CB-955E-AC5C29467777}"/>
            </a:ext>
          </a:extLst>
        </cdr:cNvPr>
        <cdr:cNvSpPr txBox="1"/>
      </cdr:nvSpPr>
      <cdr:spPr>
        <a:xfrm xmlns:a="http://schemas.openxmlformats.org/drawingml/2006/main">
          <a:off x="3305259" y="2601734"/>
          <a:ext cx="914354"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International</a:t>
          </a:r>
        </a:p>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Cooperation</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0.53429</cdr:x>
      <cdr:y>0.63913</cdr:y>
    </cdr:from>
    <cdr:to>
      <cdr:x>0.65312</cdr:x>
      <cdr:y>0.79188</cdr:y>
    </cdr:to>
    <cdr:sp macro="" textlink="">
      <cdr:nvSpPr>
        <cdr:cNvPr id="7" name="TextBox 1">
          <a:extLst xmlns:a="http://schemas.openxmlformats.org/drawingml/2006/main">
            <a:ext uri="{FF2B5EF4-FFF2-40B4-BE49-F238E27FC236}">
              <a16:creationId xmlns:a16="http://schemas.microsoft.com/office/drawing/2014/main" xmlns="" id="{78048CEF-A938-4FC2-A86E-0C3FE4FC2002}"/>
            </a:ext>
          </a:extLst>
        </cdr:cNvPr>
        <cdr:cNvSpPr txBox="1"/>
      </cdr:nvSpPr>
      <cdr:spPr>
        <a:xfrm xmlns:a="http://schemas.openxmlformats.org/drawingml/2006/main">
          <a:off x="5609515" y="3825870"/>
          <a:ext cx="1247534" cy="914378"/>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2100" b="1" dirty="0">
              <a:solidFill>
                <a:schemeClr val="tx1"/>
              </a:solidFill>
              <a:latin typeface="Times New Roman" panose="02020603050405020304" pitchFamily="18" charset="0"/>
              <a:cs typeface="Times New Roman" panose="02020603050405020304" pitchFamily="18" charset="0"/>
            </a:rPr>
            <a:t>Safeguards/ </a:t>
          </a:r>
        </a:p>
        <a:p xmlns:a="http://schemas.openxmlformats.org/drawingml/2006/main">
          <a:pPr algn="ctr"/>
          <a:r>
            <a:rPr lang="en-US" sz="2100" b="1" dirty="0">
              <a:solidFill>
                <a:schemeClr val="tx1"/>
              </a:solidFill>
              <a:latin typeface="Times New Roman" panose="02020603050405020304" pitchFamily="18" charset="0"/>
              <a:cs typeface="Times New Roman" panose="02020603050405020304" pitchFamily="18" charset="0"/>
            </a:rPr>
            <a:t>Civil Liberties/ </a:t>
          </a:r>
        </a:p>
        <a:p xmlns:a="http://schemas.openxmlformats.org/drawingml/2006/main">
          <a:pPr algn="ctr"/>
          <a:r>
            <a:rPr lang="en-US" sz="2100" b="1" dirty="0">
              <a:solidFill>
                <a:schemeClr val="tx1"/>
              </a:solidFill>
              <a:latin typeface="Times New Roman" panose="02020603050405020304" pitchFamily="18" charset="0"/>
              <a:cs typeface="Times New Roman" panose="02020603050405020304" pitchFamily="18" charset="0"/>
            </a:rPr>
            <a:t>Human Rights</a:t>
          </a:r>
          <a:endParaRPr lang="en-GB" sz="2100" b="1" dirty="0">
            <a:solidFill>
              <a:schemeClr val="tx1"/>
            </a:solidFill>
            <a:latin typeface="Times New Roman" panose="02020603050405020304" pitchFamily="18" charset="0"/>
            <a:cs typeface="Times New Roman" panose="02020603050405020304" pitchFamily="18" charset="0"/>
          </a:endParaRPr>
        </a:p>
      </cdr:txBody>
    </cdr:sp>
  </cdr:relSizeAnchor>
</c:userShapes>
</file>

<file path=ppt/drawings/drawing5.xml><?xml version="1.0" encoding="utf-8"?>
<c:userShapes xmlns:c="http://schemas.openxmlformats.org/drawingml/2006/chart">
  <cdr:relSizeAnchor xmlns:cdr="http://schemas.openxmlformats.org/drawingml/2006/chartDrawing">
    <cdr:from>
      <cdr:x>0.50141</cdr:x>
      <cdr:y>0.25419</cdr:y>
    </cdr:from>
    <cdr:to>
      <cdr:x>0.67832</cdr:x>
      <cdr:y>0.40694</cdr:y>
    </cdr:to>
    <cdr:sp macro="" textlink="">
      <cdr:nvSpPr>
        <cdr:cNvPr id="2" name="TextBox 1">
          <a:extLst xmlns:a="http://schemas.openxmlformats.org/drawingml/2006/main">
            <a:ext uri="{FF2B5EF4-FFF2-40B4-BE49-F238E27FC236}">
              <a16:creationId xmlns:a16="http://schemas.microsoft.com/office/drawing/2014/main" xmlns="" id="{71950FD7-E5ED-469B-A51D-5724AB52A70D}"/>
            </a:ext>
          </a:extLst>
        </cdr:cNvPr>
        <cdr:cNvSpPr txBox="1"/>
      </cdr:nvSpPr>
      <cdr:spPr>
        <a:xfrm xmlns:a="http://schemas.openxmlformats.org/drawingml/2006/main">
          <a:off x="5264278" y="1521608"/>
          <a:ext cx="1857405" cy="91437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Ovlašćenja</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0.32168</cdr:x>
      <cdr:y>0.65115</cdr:y>
    </cdr:from>
    <cdr:to>
      <cdr:x>0.50038</cdr:x>
      <cdr:y>0.80391</cdr:y>
    </cdr:to>
    <cdr:sp macro="" textlink="">
      <cdr:nvSpPr>
        <cdr:cNvPr id="3" name="TextBox 1">
          <a:extLst xmlns:a="http://schemas.openxmlformats.org/drawingml/2006/main">
            <a:ext uri="{FF2B5EF4-FFF2-40B4-BE49-F238E27FC236}">
              <a16:creationId xmlns:a16="http://schemas.microsoft.com/office/drawing/2014/main" xmlns="" id="{5E2B0738-BB9C-412A-AFD5-5B501C088EEE}"/>
            </a:ext>
          </a:extLst>
        </cdr:cNvPr>
        <cdr:cNvSpPr txBox="1"/>
      </cdr:nvSpPr>
      <cdr:spPr>
        <a:xfrm xmlns:a="http://schemas.openxmlformats.org/drawingml/2006/main">
          <a:off x="3377280" y="3897878"/>
          <a:ext cx="1876163" cy="914437"/>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sr-Latn-RS" sz="2000" b="1" dirty="0">
              <a:solidFill>
                <a:schemeClr val="tx1"/>
              </a:solidFill>
              <a:latin typeface="Times New Roman" panose="02020603050405020304" pitchFamily="18" charset="0"/>
              <a:cs typeface="Times New Roman" panose="02020603050405020304" pitchFamily="18" charset="0"/>
            </a:rPr>
            <a:t>Operativan</a:t>
          </a:r>
          <a:r>
            <a:rPr lang="en-US" sz="2000" b="1" dirty="0">
              <a:solidFill>
                <a:schemeClr val="tx1"/>
              </a:solidFill>
              <a:latin typeface="Times New Roman" panose="02020603050405020304" pitchFamily="18" charset="0"/>
              <a:cs typeface="Times New Roman" panose="02020603050405020304" pitchFamily="18" charset="0"/>
            </a:rPr>
            <a:t/>
          </a:r>
          <a:br>
            <a:rPr lang="en-US" sz="2000" b="1" dirty="0">
              <a:solidFill>
                <a:schemeClr val="tx1"/>
              </a:solidFill>
              <a:latin typeface="Times New Roman" panose="02020603050405020304" pitchFamily="18" charset="0"/>
              <a:cs typeface="Times New Roman" panose="02020603050405020304" pitchFamily="18" charset="0"/>
            </a:rPr>
          </a:br>
          <a:r>
            <a:rPr lang="en-US" sz="2000" b="1" dirty="0">
              <a:solidFill>
                <a:schemeClr val="tx1"/>
              </a:solidFill>
              <a:latin typeface="Times New Roman" panose="02020603050405020304" pitchFamily="18" charset="0"/>
              <a:cs typeface="Times New Roman" panose="02020603050405020304" pitchFamily="18" charset="0"/>
            </a:rPr>
            <a:t>[24/7 </a:t>
          </a:r>
          <a:r>
            <a:rPr lang="en-US" sz="2000" b="1" i="1" dirty="0" err="1">
              <a:solidFill>
                <a:schemeClr val="tx1"/>
              </a:solidFill>
              <a:latin typeface="Times New Roman" panose="02020603050405020304" pitchFamily="18" charset="0"/>
              <a:cs typeface="Times New Roman" panose="02020603050405020304" pitchFamily="18" charset="0"/>
            </a:rPr>
            <a:t>PoC</a:t>
          </a:r>
          <a:r>
            <a:rPr lang="sr-Latn-RS" sz="2000" b="1" dirty="0">
              <a:solidFill>
                <a:schemeClr val="tx1"/>
              </a:solidFill>
              <a:latin typeface="Times New Roman" panose="02020603050405020304" pitchFamily="18" charset="0"/>
              <a:cs typeface="Times New Roman" panose="02020603050405020304" pitchFamily="18" charset="0"/>
            </a:rPr>
            <a:t> tačke za kontakt</a:t>
          </a:r>
          <a:r>
            <a:rPr lang="en-US" sz="2000" b="1" dirty="0">
              <a:solidFill>
                <a:schemeClr val="tx1"/>
              </a:solidFill>
              <a:latin typeface="Times New Roman" panose="02020603050405020304" pitchFamily="18" charset="0"/>
              <a:cs typeface="Times New Roman" panose="02020603050405020304" pitchFamily="18" charset="0"/>
            </a:rPr>
            <a:t>]</a:t>
          </a:r>
          <a:endParaRPr lang="en-GB" sz="20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0.3834</cdr:x>
      <cdr:y>0.25419</cdr:y>
    </cdr:from>
    <cdr:to>
      <cdr:x>0.47049</cdr:x>
      <cdr:y>0.40694</cdr:y>
    </cdr:to>
    <cdr:sp macro="" textlink="">
      <cdr:nvSpPr>
        <cdr:cNvPr id="4" name="TextBox 3">
          <a:extLst xmlns:a="http://schemas.openxmlformats.org/drawingml/2006/main">
            <a:ext uri="{FF2B5EF4-FFF2-40B4-BE49-F238E27FC236}">
              <a16:creationId xmlns:a16="http://schemas.microsoft.com/office/drawing/2014/main" xmlns="" id="{5B209A16-1774-4CDB-BF88-247BA4EDEAD1}"/>
            </a:ext>
          </a:extLst>
        </cdr:cNvPr>
        <cdr:cNvSpPr txBox="1"/>
      </cdr:nvSpPr>
      <cdr:spPr>
        <a:xfrm xmlns:a="http://schemas.openxmlformats.org/drawingml/2006/main">
          <a:off x="4025339" y="1521614"/>
          <a:ext cx="914354" cy="914377"/>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Delikti</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0.60288</cdr:x>
      <cdr:y>0.43463</cdr:y>
    </cdr:from>
    <cdr:to>
      <cdr:x>0.68998</cdr:x>
      <cdr:y>0.58738</cdr:y>
    </cdr:to>
    <cdr:sp macro="" textlink="">
      <cdr:nvSpPr>
        <cdr:cNvPr id="5" name="TextBox 4">
          <a:extLst xmlns:a="http://schemas.openxmlformats.org/drawingml/2006/main">
            <a:ext uri="{FF2B5EF4-FFF2-40B4-BE49-F238E27FC236}">
              <a16:creationId xmlns:a16="http://schemas.microsoft.com/office/drawing/2014/main" xmlns="" id="{79D46721-F5BE-469F-8982-9B2118CE880A}"/>
            </a:ext>
          </a:extLst>
        </cdr:cNvPr>
        <cdr:cNvSpPr txBox="1"/>
      </cdr:nvSpPr>
      <cdr:spPr>
        <a:xfrm xmlns:a="http://schemas.openxmlformats.org/drawingml/2006/main">
          <a:off x="6329595" y="2601734"/>
          <a:ext cx="914459"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Elektronski</a:t>
          </a:r>
        </a:p>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dokazi</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0.31482</cdr:x>
      <cdr:y>0.43463</cdr:y>
    </cdr:from>
    <cdr:to>
      <cdr:x>0.40191</cdr:x>
      <cdr:y>0.58738</cdr:y>
    </cdr:to>
    <cdr:sp macro="" textlink="">
      <cdr:nvSpPr>
        <cdr:cNvPr id="6" name="TextBox 5">
          <a:extLst xmlns:a="http://schemas.openxmlformats.org/drawingml/2006/main">
            <a:ext uri="{FF2B5EF4-FFF2-40B4-BE49-F238E27FC236}">
              <a16:creationId xmlns:a16="http://schemas.microsoft.com/office/drawing/2014/main" xmlns="" id="{9E61CD56-6E4B-43CB-955E-AC5C29467777}"/>
            </a:ext>
          </a:extLst>
        </cdr:cNvPr>
        <cdr:cNvSpPr txBox="1"/>
      </cdr:nvSpPr>
      <cdr:spPr>
        <a:xfrm xmlns:a="http://schemas.openxmlformats.org/drawingml/2006/main">
          <a:off x="3305259" y="2601734"/>
          <a:ext cx="914354"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Međunarodna</a:t>
          </a:r>
        </a:p>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saradnja</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0.54115</cdr:x>
      <cdr:y>0.63913</cdr:y>
    </cdr:from>
    <cdr:to>
      <cdr:x>0.65998</cdr:x>
      <cdr:y>0.79188</cdr:y>
    </cdr:to>
    <cdr:sp macro="" textlink="">
      <cdr:nvSpPr>
        <cdr:cNvPr id="7" name="TextBox 1">
          <a:extLst xmlns:a="http://schemas.openxmlformats.org/drawingml/2006/main">
            <a:ext uri="{FF2B5EF4-FFF2-40B4-BE49-F238E27FC236}">
              <a16:creationId xmlns:a16="http://schemas.microsoft.com/office/drawing/2014/main" xmlns="" id="{78048CEF-A938-4FC2-A86E-0C3FE4FC2002}"/>
            </a:ext>
          </a:extLst>
        </cdr:cNvPr>
        <cdr:cNvSpPr txBox="1"/>
      </cdr:nvSpPr>
      <cdr:spPr>
        <a:xfrm xmlns:a="http://schemas.openxmlformats.org/drawingml/2006/main">
          <a:off x="5681523" y="3825870"/>
          <a:ext cx="1247591" cy="914378"/>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sr-Latn-RS" sz="1800" b="1" dirty="0">
              <a:solidFill>
                <a:schemeClr val="tx1"/>
              </a:solidFill>
              <a:latin typeface="Times New Roman" panose="02020603050405020304" pitchFamily="18" charset="0"/>
              <a:cs typeface="Times New Roman" panose="02020603050405020304" pitchFamily="18" charset="0"/>
            </a:rPr>
            <a:t>Mere </a:t>
          </a:r>
          <a:r>
            <a:rPr lang="sr-Latn-RS" sz="1800" b="1" dirty="0" smtClean="0">
              <a:solidFill>
                <a:schemeClr val="tx1"/>
              </a:solidFill>
              <a:latin typeface="Times New Roman" panose="02020603050405020304" pitchFamily="18" charset="0"/>
              <a:cs typeface="Times New Roman" panose="02020603050405020304" pitchFamily="18" charset="0"/>
            </a:rPr>
            <a:t>zaštite/</a:t>
          </a:r>
          <a:endParaRPr lang="sr-Latn-RS" sz="1800" b="1" dirty="0">
            <a:solidFill>
              <a:schemeClr val="tx1"/>
            </a:solidFill>
            <a:latin typeface="Times New Roman" panose="02020603050405020304" pitchFamily="18" charset="0"/>
            <a:cs typeface="Times New Roman" panose="02020603050405020304" pitchFamily="18" charset="0"/>
          </a:endParaRPr>
        </a:p>
        <a:p xmlns:a="http://schemas.openxmlformats.org/drawingml/2006/main">
          <a:pPr algn="ctr"/>
          <a:r>
            <a:rPr lang="sr-Latn-RS" sz="1800" b="1" dirty="0">
              <a:solidFill>
                <a:schemeClr val="tx1"/>
              </a:solidFill>
              <a:latin typeface="Times New Roman" panose="02020603050405020304" pitchFamily="18" charset="0"/>
              <a:cs typeface="Times New Roman" panose="02020603050405020304" pitchFamily="18" charset="0"/>
            </a:rPr>
            <a:t>građanske </a:t>
          </a:r>
          <a:r>
            <a:rPr lang="sr-Latn-RS" sz="1800" b="1" dirty="0" smtClean="0">
              <a:solidFill>
                <a:schemeClr val="tx1"/>
              </a:solidFill>
              <a:latin typeface="Times New Roman" panose="02020603050405020304" pitchFamily="18" charset="0"/>
              <a:cs typeface="Times New Roman" panose="02020603050405020304" pitchFamily="18" charset="0"/>
            </a:rPr>
            <a:t>slobode/ </a:t>
          </a:r>
          <a:endParaRPr lang="sr-Latn-RS" sz="1800" b="1" dirty="0">
            <a:solidFill>
              <a:schemeClr val="tx1"/>
            </a:solidFill>
            <a:latin typeface="Times New Roman" panose="02020603050405020304" pitchFamily="18" charset="0"/>
            <a:cs typeface="Times New Roman" panose="02020603050405020304" pitchFamily="18" charset="0"/>
          </a:endParaRPr>
        </a:p>
        <a:p xmlns:a="http://schemas.openxmlformats.org/drawingml/2006/main">
          <a:pPr algn="ctr"/>
          <a:r>
            <a:rPr lang="sr-Latn-RS" sz="1800" b="1" dirty="0">
              <a:solidFill>
                <a:schemeClr val="tx1"/>
              </a:solidFill>
              <a:latin typeface="Times New Roman" panose="02020603050405020304" pitchFamily="18" charset="0"/>
              <a:cs typeface="Times New Roman" panose="02020603050405020304" pitchFamily="18" charset="0"/>
            </a:rPr>
            <a:t>ljudska prava</a:t>
          </a:r>
          <a:endParaRPr lang="en-GB" sz="1800" b="1" dirty="0">
            <a:solidFill>
              <a:schemeClr val="tx1"/>
            </a:solidFill>
            <a:latin typeface="Times New Roman" panose="02020603050405020304" pitchFamily="18" charset="0"/>
            <a:cs typeface="Times New Roman" panose="02020603050405020304" pitchFamily="18" charset="0"/>
          </a:endParaRPr>
        </a:p>
      </cdr:txBody>
    </cdr:sp>
  </cdr:relSizeAnchor>
</c:userShapes>
</file>

<file path=ppt/drawings/drawing6.xml><?xml version="1.0" encoding="utf-8"?>
<c:userShapes xmlns:c="http://schemas.openxmlformats.org/drawingml/2006/chart">
  <cdr:relSizeAnchor xmlns:cdr="http://schemas.openxmlformats.org/drawingml/2006/chartDrawing">
    <cdr:from>
      <cdr:x>0.50141</cdr:x>
      <cdr:y>0.25419</cdr:y>
    </cdr:from>
    <cdr:to>
      <cdr:x>0.64891</cdr:x>
      <cdr:y>0.40694</cdr:y>
    </cdr:to>
    <cdr:sp macro="" textlink="">
      <cdr:nvSpPr>
        <cdr:cNvPr id="2" name="TextBox 1">
          <a:extLst xmlns:a="http://schemas.openxmlformats.org/drawingml/2006/main">
            <a:ext uri="{FF2B5EF4-FFF2-40B4-BE49-F238E27FC236}">
              <a16:creationId xmlns:a16="http://schemas.microsoft.com/office/drawing/2014/main" xmlns="" id="{71950FD7-E5ED-469B-A51D-5724AB52A70D}"/>
            </a:ext>
          </a:extLst>
        </cdr:cNvPr>
        <cdr:cNvSpPr txBox="1"/>
      </cdr:nvSpPr>
      <cdr:spPr>
        <a:xfrm xmlns:a="http://schemas.openxmlformats.org/drawingml/2006/main">
          <a:off x="5264242" y="1521614"/>
          <a:ext cx="1548595" cy="91437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Powers</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0.3213</cdr:x>
      <cdr:y>0.66188</cdr:y>
    </cdr:from>
    <cdr:to>
      <cdr:x>0.5</cdr:x>
      <cdr:y>0.81464</cdr:y>
    </cdr:to>
    <cdr:sp macro="" textlink="">
      <cdr:nvSpPr>
        <cdr:cNvPr id="3" name="TextBox 1">
          <a:extLst xmlns:a="http://schemas.openxmlformats.org/drawingml/2006/main">
            <a:ext uri="{FF2B5EF4-FFF2-40B4-BE49-F238E27FC236}">
              <a16:creationId xmlns:a16="http://schemas.microsoft.com/office/drawing/2014/main" xmlns="" id="{5E2B0738-BB9C-412A-AFD5-5B501C088EEE}"/>
            </a:ext>
          </a:extLst>
        </cdr:cNvPr>
        <cdr:cNvSpPr txBox="1"/>
      </cdr:nvSpPr>
      <cdr:spPr>
        <a:xfrm xmlns:a="http://schemas.openxmlformats.org/drawingml/2006/main">
          <a:off x="3373312" y="3962075"/>
          <a:ext cx="1876162" cy="914438"/>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Operational </a:t>
          </a:r>
          <a:br>
            <a:rPr lang="en-US" sz="2400" b="1" dirty="0">
              <a:solidFill>
                <a:schemeClr val="tx1"/>
              </a:solidFill>
              <a:latin typeface="Times New Roman" panose="02020603050405020304" pitchFamily="18" charset="0"/>
              <a:cs typeface="Times New Roman" panose="02020603050405020304" pitchFamily="18" charset="0"/>
            </a:rPr>
          </a:br>
          <a:r>
            <a:rPr lang="en-US" sz="2400" b="1" dirty="0">
              <a:solidFill>
                <a:schemeClr val="tx1"/>
              </a:solidFill>
              <a:latin typeface="Times New Roman" panose="02020603050405020304" pitchFamily="18" charset="0"/>
              <a:cs typeface="Times New Roman" panose="02020603050405020304" pitchFamily="18" charset="0"/>
            </a:rPr>
            <a:t>[24/7 </a:t>
          </a:r>
          <a:r>
            <a:rPr lang="en-US" sz="2400" b="1" dirty="0" err="1">
              <a:solidFill>
                <a:schemeClr val="tx1"/>
              </a:solidFill>
              <a:latin typeface="Times New Roman" panose="02020603050405020304" pitchFamily="18" charset="0"/>
              <a:cs typeface="Times New Roman" panose="02020603050405020304" pitchFamily="18" charset="0"/>
            </a:rPr>
            <a:t>PoC</a:t>
          </a:r>
          <a:r>
            <a:rPr lang="en-US" sz="2400" b="1" dirty="0">
              <a:solidFill>
                <a:schemeClr val="tx1"/>
              </a:solidFill>
              <a:latin typeface="Times New Roman" panose="02020603050405020304" pitchFamily="18" charset="0"/>
              <a:cs typeface="Times New Roman" panose="02020603050405020304" pitchFamily="18" charset="0"/>
            </a:rPr>
            <a:t>]</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0.3834</cdr:x>
      <cdr:y>0.25419</cdr:y>
    </cdr:from>
    <cdr:to>
      <cdr:x>0.47049</cdr:x>
      <cdr:y>0.40694</cdr:y>
    </cdr:to>
    <cdr:sp macro="" textlink="">
      <cdr:nvSpPr>
        <cdr:cNvPr id="4" name="TextBox 3">
          <a:extLst xmlns:a="http://schemas.openxmlformats.org/drawingml/2006/main">
            <a:ext uri="{FF2B5EF4-FFF2-40B4-BE49-F238E27FC236}">
              <a16:creationId xmlns:a16="http://schemas.microsoft.com/office/drawing/2014/main" xmlns="" id="{5B209A16-1774-4CDB-BF88-247BA4EDEAD1}"/>
            </a:ext>
          </a:extLst>
        </cdr:cNvPr>
        <cdr:cNvSpPr txBox="1"/>
      </cdr:nvSpPr>
      <cdr:spPr>
        <a:xfrm xmlns:a="http://schemas.openxmlformats.org/drawingml/2006/main">
          <a:off x="4025339" y="1521614"/>
          <a:ext cx="914354" cy="914377"/>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Offences</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0.60288</cdr:x>
      <cdr:y>0.43463</cdr:y>
    </cdr:from>
    <cdr:to>
      <cdr:x>0.68998</cdr:x>
      <cdr:y>0.58738</cdr:y>
    </cdr:to>
    <cdr:sp macro="" textlink="">
      <cdr:nvSpPr>
        <cdr:cNvPr id="5" name="TextBox 4">
          <a:extLst xmlns:a="http://schemas.openxmlformats.org/drawingml/2006/main">
            <a:ext uri="{FF2B5EF4-FFF2-40B4-BE49-F238E27FC236}">
              <a16:creationId xmlns:a16="http://schemas.microsoft.com/office/drawing/2014/main" xmlns="" id="{79D46721-F5BE-469F-8982-9B2118CE880A}"/>
            </a:ext>
          </a:extLst>
        </cdr:cNvPr>
        <cdr:cNvSpPr txBox="1"/>
      </cdr:nvSpPr>
      <cdr:spPr>
        <a:xfrm xmlns:a="http://schemas.openxmlformats.org/drawingml/2006/main">
          <a:off x="6329595" y="2601734"/>
          <a:ext cx="914459"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Electronic </a:t>
          </a:r>
        </a:p>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Evidence</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0.31482</cdr:x>
      <cdr:y>0.43463</cdr:y>
    </cdr:from>
    <cdr:to>
      <cdr:x>0.40191</cdr:x>
      <cdr:y>0.58738</cdr:y>
    </cdr:to>
    <cdr:sp macro="" textlink="">
      <cdr:nvSpPr>
        <cdr:cNvPr id="6" name="TextBox 5">
          <a:extLst xmlns:a="http://schemas.openxmlformats.org/drawingml/2006/main">
            <a:ext uri="{FF2B5EF4-FFF2-40B4-BE49-F238E27FC236}">
              <a16:creationId xmlns:a16="http://schemas.microsoft.com/office/drawing/2014/main" xmlns="" id="{9E61CD56-6E4B-43CB-955E-AC5C29467777}"/>
            </a:ext>
          </a:extLst>
        </cdr:cNvPr>
        <cdr:cNvSpPr txBox="1"/>
      </cdr:nvSpPr>
      <cdr:spPr>
        <a:xfrm xmlns:a="http://schemas.openxmlformats.org/drawingml/2006/main">
          <a:off x="3305259" y="2601734"/>
          <a:ext cx="914354"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International</a:t>
          </a:r>
        </a:p>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Cooperation</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0.53429</cdr:x>
      <cdr:y>0.63913</cdr:y>
    </cdr:from>
    <cdr:to>
      <cdr:x>0.65312</cdr:x>
      <cdr:y>0.79188</cdr:y>
    </cdr:to>
    <cdr:sp macro="" textlink="">
      <cdr:nvSpPr>
        <cdr:cNvPr id="7" name="TextBox 1">
          <a:extLst xmlns:a="http://schemas.openxmlformats.org/drawingml/2006/main">
            <a:ext uri="{FF2B5EF4-FFF2-40B4-BE49-F238E27FC236}">
              <a16:creationId xmlns:a16="http://schemas.microsoft.com/office/drawing/2014/main" xmlns="" id="{78048CEF-A938-4FC2-A86E-0C3FE4FC2002}"/>
            </a:ext>
          </a:extLst>
        </cdr:cNvPr>
        <cdr:cNvSpPr txBox="1"/>
      </cdr:nvSpPr>
      <cdr:spPr>
        <a:xfrm xmlns:a="http://schemas.openxmlformats.org/drawingml/2006/main">
          <a:off x="5609515" y="3825870"/>
          <a:ext cx="1247534" cy="914378"/>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2100" b="1" dirty="0">
              <a:solidFill>
                <a:schemeClr val="tx1"/>
              </a:solidFill>
              <a:latin typeface="Times New Roman" panose="02020603050405020304" pitchFamily="18" charset="0"/>
              <a:cs typeface="Times New Roman" panose="02020603050405020304" pitchFamily="18" charset="0"/>
            </a:rPr>
            <a:t>Safeguards/ </a:t>
          </a:r>
        </a:p>
        <a:p xmlns:a="http://schemas.openxmlformats.org/drawingml/2006/main">
          <a:pPr algn="ctr"/>
          <a:r>
            <a:rPr lang="en-US" sz="2100" b="1" dirty="0">
              <a:solidFill>
                <a:schemeClr val="tx1"/>
              </a:solidFill>
              <a:latin typeface="Times New Roman" panose="02020603050405020304" pitchFamily="18" charset="0"/>
              <a:cs typeface="Times New Roman" panose="02020603050405020304" pitchFamily="18" charset="0"/>
            </a:rPr>
            <a:t>Civil Liberties/ </a:t>
          </a:r>
        </a:p>
        <a:p xmlns:a="http://schemas.openxmlformats.org/drawingml/2006/main">
          <a:pPr algn="ctr"/>
          <a:r>
            <a:rPr lang="en-US" sz="2100" b="1" dirty="0">
              <a:solidFill>
                <a:schemeClr val="tx1"/>
              </a:solidFill>
              <a:latin typeface="Times New Roman" panose="02020603050405020304" pitchFamily="18" charset="0"/>
              <a:cs typeface="Times New Roman" panose="02020603050405020304" pitchFamily="18" charset="0"/>
            </a:rPr>
            <a:t>Human Rights</a:t>
          </a:r>
          <a:endParaRPr lang="en-GB" sz="2100" b="1" dirty="0">
            <a:solidFill>
              <a:schemeClr val="tx1"/>
            </a:solidFill>
            <a:latin typeface="Times New Roman" panose="02020603050405020304" pitchFamily="18" charset="0"/>
            <a:cs typeface="Times New Roman" panose="02020603050405020304" pitchFamily="18" charset="0"/>
          </a:endParaRPr>
        </a:p>
      </cdr:txBody>
    </cdr:sp>
  </cdr:relSizeAnchor>
</c:userShapes>
</file>

<file path=ppt/drawings/drawing7.xml><?xml version="1.0" encoding="utf-8"?>
<c:userShapes xmlns:c="http://schemas.openxmlformats.org/drawingml/2006/chart">
  <cdr:relSizeAnchor xmlns:cdr="http://schemas.openxmlformats.org/drawingml/2006/chartDrawing">
    <cdr:from>
      <cdr:x>0.50141</cdr:x>
      <cdr:y>0.25419</cdr:y>
    </cdr:from>
    <cdr:to>
      <cdr:x>0.67146</cdr:x>
      <cdr:y>0.40694</cdr:y>
    </cdr:to>
    <cdr:sp macro="" textlink="">
      <cdr:nvSpPr>
        <cdr:cNvPr id="2" name="TextBox 1">
          <a:extLst xmlns:a="http://schemas.openxmlformats.org/drawingml/2006/main">
            <a:ext uri="{FF2B5EF4-FFF2-40B4-BE49-F238E27FC236}">
              <a16:creationId xmlns:a16="http://schemas.microsoft.com/office/drawing/2014/main" xmlns="" id="{71950FD7-E5ED-469B-A51D-5724AB52A70D}"/>
            </a:ext>
          </a:extLst>
        </cdr:cNvPr>
        <cdr:cNvSpPr txBox="1"/>
      </cdr:nvSpPr>
      <cdr:spPr>
        <a:xfrm xmlns:a="http://schemas.openxmlformats.org/drawingml/2006/main">
          <a:off x="5264278" y="1521608"/>
          <a:ext cx="1785397" cy="91437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Ovlašćenja</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0.32168</cdr:x>
      <cdr:y>0.65115</cdr:y>
    </cdr:from>
    <cdr:to>
      <cdr:x>0.50038</cdr:x>
      <cdr:y>0.80391</cdr:y>
    </cdr:to>
    <cdr:sp macro="" textlink="">
      <cdr:nvSpPr>
        <cdr:cNvPr id="3" name="TextBox 1">
          <a:extLst xmlns:a="http://schemas.openxmlformats.org/drawingml/2006/main">
            <a:ext uri="{FF2B5EF4-FFF2-40B4-BE49-F238E27FC236}">
              <a16:creationId xmlns:a16="http://schemas.microsoft.com/office/drawing/2014/main" xmlns="" id="{5E2B0738-BB9C-412A-AFD5-5B501C088EEE}"/>
            </a:ext>
          </a:extLst>
        </cdr:cNvPr>
        <cdr:cNvSpPr txBox="1"/>
      </cdr:nvSpPr>
      <cdr:spPr>
        <a:xfrm xmlns:a="http://schemas.openxmlformats.org/drawingml/2006/main">
          <a:off x="3377280" y="3897878"/>
          <a:ext cx="1876163" cy="914437"/>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sr-Latn-RS" sz="2000" b="1" dirty="0">
              <a:solidFill>
                <a:schemeClr val="tx1"/>
              </a:solidFill>
              <a:latin typeface="Times New Roman" panose="02020603050405020304" pitchFamily="18" charset="0"/>
              <a:cs typeface="Times New Roman" panose="02020603050405020304" pitchFamily="18" charset="0"/>
            </a:rPr>
            <a:t>Operativan</a:t>
          </a:r>
          <a:r>
            <a:rPr lang="en-US" sz="2000" b="1" dirty="0">
              <a:solidFill>
                <a:schemeClr val="tx1"/>
              </a:solidFill>
              <a:latin typeface="Times New Roman" panose="02020603050405020304" pitchFamily="18" charset="0"/>
              <a:cs typeface="Times New Roman" panose="02020603050405020304" pitchFamily="18" charset="0"/>
            </a:rPr>
            <a:t/>
          </a:r>
          <a:br>
            <a:rPr lang="en-US" sz="2000" b="1" dirty="0">
              <a:solidFill>
                <a:schemeClr val="tx1"/>
              </a:solidFill>
              <a:latin typeface="Times New Roman" panose="02020603050405020304" pitchFamily="18" charset="0"/>
              <a:cs typeface="Times New Roman" panose="02020603050405020304" pitchFamily="18" charset="0"/>
            </a:rPr>
          </a:br>
          <a:r>
            <a:rPr lang="en-US" sz="2000" b="1" dirty="0">
              <a:solidFill>
                <a:schemeClr val="tx1"/>
              </a:solidFill>
              <a:latin typeface="Times New Roman" panose="02020603050405020304" pitchFamily="18" charset="0"/>
              <a:cs typeface="Times New Roman" panose="02020603050405020304" pitchFamily="18" charset="0"/>
            </a:rPr>
            <a:t>[24/7 </a:t>
          </a:r>
          <a:r>
            <a:rPr lang="en-US" sz="2000" b="1" i="1" dirty="0" err="1">
              <a:solidFill>
                <a:schemeClr val="tx1"/>
              </a:solidFill>
              <a:latin typeface="Times New Roman" panose="02020603050405020304" pitchFamily="18" charset="0"/>
              <a:cs typeface="Times New Roman" panose="02020603050405020304" pitchFamily="18" charset="0"/>
            </a:rPr>
            <a:t>PoC</a:t>
          </a:r>
          <a:r>
            <a:rPr lang="sr-Latn-RS" sz="2000" b="1" dirty="0">
              <a:solidFill>
                <a:schemeClr val="tx1"/>
              </a:solidFill>
              <a:latin typeface="Times New Roman" panose="02020603050405020304" pitchFamily="18" charset="0"/>
              <a:cs typeface="Times New Roman" panose="02020603050405020304" pitchFamily="18" charset="0"/>
            </a:rPr>
            <a:t> tačke za kontakt</a:t>
          </a:r>
          <a:r>
            <a:rPr lang="en-US" sz="2000" b="1" dirty="0">
              <a:solidFill>
                <a:schemeClr val="tx1"/>
              </a:solidFill>
              <a:latin typeface="Times New Roman" panose="02020603050405020304" pitchFamily="18" charset="0"/>
              <a:cs typeface="Times New Roman" panose="02020603050405020304" pitchFamily="18" charset="0"/>
            </a:rPr>
            <a:t>]</a:t>
          </a:r>
          <a:endParaRPr lang="en-GB" sz="20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0.3834</cdr:x>
      <cdr:y>0.25419</cdr:y>
    </cdr:from>
    <cdr:to>
      <cdr:x>0.47049</cdr:x>
      <cdr:y>0.40694</cdr:y>
    </cdr:to>
    <cdr:sp macro="" textlink="">
      <cdr:nvSpPr>
        <cdr:cNvPr id="4" name="TextBox 3">
          <a:extLst xmlns:a="http://schemas.openxmlformats.org/drawingml/2006/main">
            <a:ext uri="{FF2B5EF4-FFF2-40B4-BE49-F238E27FC236}">
              <a16:creationId xmlns:a16="http://schemas.microsoft.com/office/drawing/2014/main" xmlns="" id="{5B209A16-1774-4CDB-BF88-247BA4EDEAD1}"/>
            </a:ext>
          </a:extLst>
        </cdr:cNvPr>
        <cdr:cNvSpPr txBox="1"/>
      </cdr:nvSpPr>
      <cdr:spPr>
        <a:xfrm xmlns:a="http://schemas.openxmlformats.org/drawingml/2006/main">
          <a:off x="4025339" y="1521614"/>
          <a:ext cx="914354" cy="914377"/>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Delikti</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0.60288</cdr:x>
      <cdr:y>0.43463</cdr:y>
    </cdr:from>
    <cdr:to>
      <cdr:x>0.68998</cdr:x>
      <cdr:y>0.58738</cdr:y>
    </cdr:to>
    <cdr:sp macro="" textlink="">
      <cdr:nvSpPr>
        <cdr:cNvPr id="5" name="TextBox 4">
          <a:extLst xmlns:a="http://schemas.openxmlformats.org/drawingml/2006/main">
            <a:ext uri="{FF2B5EF4-FFF2-40B4-BE49-F238E27FC236}">
              <a16:creationId xmlns:a16="http://schemas.microsoft.com/office/drawing/2014/main" xmlns="" id="{79D46721-F5BE-469F-8982-9B2118CE880A}"/>
            </a:ext>
          </a:extLst>
        </cdr:cNvPr>
        <cdr:cNvSpPr txBox="1"/>
      </cdr:nvSpPr>
      <cdr:spPr>
        <a:xfrm xmlns:a="http://schemas.openxmlformats.org/drawingml/2006/main">
          <a:off x="6329595" y="2601734"/>
          <a:ext cx="914459"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Elektronski</a:t>
          </a:r>
        </a:p>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dokazi</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0.31482</cdr:x>
      <cdr:y>0.43463</cdr:y>
    </cdr:from>
    <cdr:to>
      <cdr:x>0.40191</cdr:x>
      <cdr:y>0.58738</cdr:y>
    </cdr:to>
    <cdr:sp macro="" textlink="">
      <cdr:nvSpPr>
        <cdr:cNvPr id="6" name="TextBox 5">
          <a:extLst xmlns:a="http://schemas.openxmlformats.org/drawingml/2006/main">
            <a:ext uri="{FF2B5EF4-FFF2-40B4-BE49-F238E27FC236}">
              <a16:creationId xmlns:a16="http://schemas.microsoft.com/office/drawing/2014/main" xmlns="" id="{9E61CD56-6E4B-43CB-955E-AC5C29467777}"/>
            </a:ext>
          </a:extLst>
        </cdr:cNvPr>
        <cdr:cNvSpPr txBox="1"/>
      </cdr:nvSpPr>
      <cdr:spPr>
        <a:xfrm xmlns:a="http://schemas.openxmlformats.org/drawingml/2006/main">
          <a:off x="3305259" y="2601734"/>
          <a:ext cx="914354"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Međunarodna</a:t>
          </a:r>
        </a:p>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saradnja</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0.54115</cdr:x>
      <cdr:y>0.63913</cdr:y>
    </cdr:from>
    <cdr:to>
      <cdr:x>0.65998</cdr:x>
      <cdr:y>0.79188</cdr:y>
    </cdr:to>
    <cdr:sp macro="" textlink="">
      <cdr:nvSpPr>
        <cdr:cNvPr id="7" name="TextBox 1">
          <a:extLst xmlns:a="http://schemas.openxmlformats.org/drawingml/2006/main">
            <a:ext uri="{FF2B5EF4-FFF2-40B4-BE49-F238E27FC236}">
              <a16:creationId xmlns:a16="http://schemas.microsoft.com/office/drawing/2014/main" xmlns="" id="{78048CEF-A938-4FC2-A86E-0C3FE4FC2002}"/>
            </a:ext>
          </a:extLst>
        </cdr:cNvPr>
        <cdr:cNvSpPr txBox="1"/>
      </cdr:nvSpPr>
      <cdr:spPr>
        <a:xfrm xmlns:a="http://schemas.openxmlformats.org/drawingml/2006/main">
          <a:off x="5681523" y="3825870"/>
          <a:ext cx="1247591" cy="914378"/>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sr-Latn-RS" sz="1800" b="1" dirty="0">
              <a:solidFill>
                <a:schemeClr val="tx1"/>
              </a:solidFill>
              <a:latin typeface="Times New Roman" panose="02020603050405020304" pitchFamily="18" charset="0"/>
              <a:cs typeface="Times New Roman" panose="02020603050405020304" pitchFamily="18" charset="0"/>
            </a:rPr>
            <a:t>Mere </a:t>
          </a:r>
          <a:r>
            <a:rPr lang="sr-Latn-RS" sz="1800" b="1" dirty="0" smtClean="0">
              <a:solidFill>
                <a:schemeClr val="tx1"/>
              </a:solidFill>
              <a:latin typeface="Times New Roman" panose="02020603050405020304" pitchFamily="18" charset="0"/>
              <a:cs typeface="Times New Roman" panose="02020603050405020304" pitchFamily="18" charset="0"/>
            </a:rPr>
            <a:t>zaštite/ </a:t>
          </a:r>
          <a:endParaRPr lang="sr-Latn-RS" sz="1800" b="1" dirty="0">
            <a:solidFill>
              <a:schemeClr val="tx1"/>
            </a:solidFill>
            <a:latin typeface="Times New Roman" panose="02020603050405020304" pitchFamily="18" charset="0"/>
            <a:cs typeface="Times New Roman" panose="02020603050405020304" pitchFamily="18" charset="0"/>
          </a:endParaRPr>
        </a:p>
        <a:p xmlns:a="http://schemas.openxmlformats.org/drawingml/2006/main">
          <a:pPr algn="ctr"/>
          <a:r>
            <a:rPr lang="sr-Latn-RS" sz="1800" b="1" dirty="0">
              <a:solidFill>
                <a:schemeClr val="tx1"/>
              </a:solidFill>
              <a:latin typeface="Times New Roman" panose="02020603050405020304" pitchFamily="18" charset="0"/>
              <a:cs typeface="Times New Roman" panose="02020603050405020304" pitchFamily="18" charset="0"/>
            </a:rPr>
            <a:t>građanske </a:t>
          </a:r>
          <a:r>
            <a:rPr lang="sr-Latn-RS" sz="1800" b="1" dirty="0" smtClean="0">
              <a:solidFill>
                <a:schemeClr val="tx1"/>
              </a:solidFill>
              <a:latin typeface="Times New Roman" panose="02020603050405020304" pitchFamily="18" charset="0"/>
              <a:cs typeface="Times New Roman" panose="02020603050405020304" pitchFamily="18" charset="0"/>
            </a:rPr>
            <a:t>slobode/ </a:t>
          </a:r>
          <a:endParaRPr lang="sr-Latn-RS" sz="1800" b="1" dirty="0">
            <a:solidFill>
              <a:schemeClr val="tx1"/>
            </a:solidFill>
            <a:latin typeface="Times New Roman" panose="02020603050405020304" pitchFamily="18" charset="0"/>
            <a:cs typeface="Times New Roman" panose="02020603050405020304" pitchFamily="18" charset="0"/>
          </a:endParaRPr>
        </a:p>
        <a:p xmlns:a="http://schemas.openxmlformats.org/drawingml/2006/main">
          <a:pPr algn="ctr"/>
          <a:r>
            <a:rPr lang="sr-Latn-RS" sz="1800" b="1" dirty="0">
              <a:solidFill>
                <a:schemeClr val="tx1"/>
              </a:solidFill>
              <a:latin typeface="Times New Roman" panose="02020603050405020304" pitchFamily="18" charset="0"/>
              <a:cs typeface="Times New Roman" panose="02020603050405020304" pitchFamily="18" charset="0"/>
            </a:rPr>
            <a:t>ljudska prava</a:t>
          </a:r>
          <a:endParaRPr lang="en-GB" sz="1800" b="1" dirty="0">
            <a:solidFill>
              <a:schemeClr val="tx1"/>
            </a:solidFill>
            <a:latin typeface="Times New Roman" panose="02020603050405020304" pitchFamily="18" charset="0"/>
            <a:cs typeface="Times New Roman" panose="02020603050405020304" pitchFamily="18" charset="0"/>
          </a:endParaRPr>
        </a:p>
      </cdr:txBody>
    </cdr:sp>
  </cdr:relSizeAnchor>
</c:userShapes>
</file>

<file path=ppt/drawings/drawing8.xml><?xml version="1.0" encoding="utf-8"?>
<c:userShapes xmlns:c="http://schemas.openxmlformats.org/drawingml/2006/chart">
  <cdr:relSizeAnchor xmlns:cdr="http://schemas.openxmlformats.org/drawingml/2006/chartDrawing">
    <cdr:from>
      <cdr:x>0.50141</cdr:x>
      <cdr:y>0.25419</cdr:y>
    </cdr:from>
    <cdr:to>
      <cdr:x>0.64891</cdr:x>
      <cdr:y>0.40694</cdr:y>
    </cdr:to>
    <cdr:sp macro="" textlink="">
      <cdr:nvSpPr>
        <cdr:cNvPr id="2" name="TextBox 1">
          <a:extLst xmlns:a="http://schemas.openxmlformats.org/drawingml/2006/main">
            <a:ext uri="{FF2B5EF4-FFF2-40B4-BE49-F238E27FC236}">
              <a16:creationId xmlns:a16="http://schemas.microsoft.com/office/drawing/2014/main" xmlns="" id="{71950FD7-E5ED-469B-A51D-5724AB52A70D}"/>
            </a:ext>
          </a:extLst>
        </cdr:cNvPr>
        <cdr:cNvSpPr txBox="1"/>
      </cdr:nvSpPr>
      <cdr:spPr>
        <a:xfrm xmlns:a="http://schemas.openxmlformats.org/drawingml/2006/main">
          <a:off x="5264242" y="1521614"/>
          <a:ext cx="1548595" cy="91437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Powers</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0.3213</cdr:x>
      <cdr:y>0.66188</cdr:y>
    </cdr:from>
    <cdr:to>
      <cdr:x>0.5</cdr:x>
      <cdr:y>0.81464</cdr:y>
    </cdr:to>
    <cdr:sp macro="" textlink="">
      <cdr:nvSpPr>
        <cdr:cNvPr id="3" name="TextBox 1">
          <a:extLst xmlns:a="http://schemas.openxmlformats.org/drawingml/2006/main">
            <a:ext uri="{FF2B5EF4-FFF2-40B4-BE49-F238E27FC236}">
              <a16:creationId xmlns:a16="http://schemas.microsoft.com/office/drawing/2014/main" xmlns="" id="{5E2B0738-BB9C-412A-AFD5-5B501C088EEE}"/>
            </a:ext>
          </a:extLst>
        </cdr:cNvPr>
        <cdr:cNvSpPr txBox="1"/>
      </cdr:nvSpPr>
      <cdr:spPr>
        <a:xfrm xmlns:a="http://schemas.openxmlformats.org/drawingml/2006/main">
          <a:off x="3373312" y="3962075"/>
          <a:ext cx="1876162" cy="914438"/>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Operational </a:t>
          </a:r>
          <a:br>
            <a:rPr lang="en-US" sz="2400" b="1" dirty="0">
              <a:solidFill>
                <a:schemeClr val="tx1"/>
              </a:solidFill>
              <a:latin typeface="Times New Roman" panose="02020603050405020304" pitchFamily="18" charset="0"/>
              <a:cs typeface="Times New Roman" panose="02020603050405020304" pitchFamily="18" charset="0"/>
            </a:rPr>
          </a:br>
          <a:r>
            <a:rPr lang="en-US" sz="2400" b="1" dirty="0">
              <a:solidFill>
                <a:schemeClr val="tx1"/>
              </a:solidFill>
              <a:latin typeface="Times New Roman" panose="02020603050405020304" pitchFamily="18" charset="0"/>
              <a:cs typeface="Times New Roman" panose="02020603050405020304" pitchFamily="18" charset="0"/>
            </a:rPr>
            <a:t>[24/7 </a:t>
          </a:r>
          <a:r>
            <a:rPr lang="en-US" sz="2400" b="1" dirty="0" err="1">
              <a:solidFill>
                <a:schemeClr val="tx1"/>
              </a:solidFill>
              <a:latin typeface="Times New Roman" panose="02020603050405020304" pitchFamily="18" charset="0"/>
              <a:cs typeface="Times New Roman" panose="02020603050405020304" pitchFamily="18" charset="0"/>
            </a:rPr>
            <a:t>PoC</a:t>
          </a:r>
          <a:r>
            <a:rPr lang="en-US" sz="2400" b="1" dirty="0">
              <a:solidFill>
                <a:schemeClr val="tx1"/>
              </a:solidFill>
              <a:latin typeface="Times New Roman" panose="02020603050405020304" pitchFamily="18" charset="0"/>
              <a:cs typeface="Times New Roman" panose="02020603050405020304" pitchFamily="18" charset="0"/>
            </a:rPr>
            <a:t>]</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0.3834</cdr:x>
      <cdr:y>0.25419</cdr:y>
    </cdr:from>
    <cdr:to>
      <cdr:x>0.47049</cdr:x>
      <cdr:y>0.40694</cdr:y>
    </cdr:to>
    <cdr:sp macro="" textlink="">
      <cdr:nvSpPr>
        <cdr:cNvPr id="4" name="TextBox 3">
          <a:extLst xmlns:a="http://schemas.openxmlformats.org/drawingml/2006/main">
            <a:ext uri="{FF2B5EF4-FFF2-40B4-BE49-F238E27FC236}">
              <a16:creationId xmlns:a16="http://schemas.microsoft.com/office/drawing/2014/main" xmlns="" id="{5B209A16-1774-4CDB-BF88-247BA4EDEAD1}"/>
            </a:ext>
          </a:extLst>
        </cdr:cNvPr>
        <cdr:cNvSpPr txBox="1"/>
      </cdr:nvSpPr>
      <cdr:spPr>
        <a:xfrm xmlns:a="http://schemas.openxmlformats.org/drawingml/2006/main">
          <a:off x="4025339" y="1521614"/>
          <a:ext cx="914354" cy="914377"/>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Offences</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0.60288</cdr:x>
      <cdr:y>0.43463</cdr:y>
    </cdr:from>
    <cdr:to>
      <cdr:x>0.68998</cdr:x>
      <cdr:y>0.58738</cdr:y>
    </cdr:to>
    <cdr:sp macro="" textlink="">
      <cdr:nvSpPr>
        <cdr:cNvPr id="5" name="TextBox 4">
          <a:extLst xmlns:a="http://schemas.openxmlformats.org/drawingml/2006/main">
            <a:ext uri="{FF2B5EF4-FFF2-40B4-BE49-F238E27FC236}">
              <a16:creationId xmlns:a16="http://schemas.microsoft.com/office/drawing/2014/main" xmlns="" id="{79D46721-F5BE-469F-8982-9B2118CE880A}"/>
            </a:ext>
          </a:extLst>
        </cdr:cNvPr>
        <cdr:cNvSpPr txBox="1"/>
      </cdr:nvSpPr>
      <cdr:spPr>
        <a:xfrm xmlns:a="http://schemas.openxmlformats.org/drawingml/2006/main">
          <a:off x="6329595" y="2601734"/>
          <a:ext cx="914459"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Electronic </a:t>
          </a:r>
        </a:p>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Evidence</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0.31482</cdr:x>
      <cdr:y>0.43463</cdr:y>
    </cdr:from>
    <cdr:to>
      <cdr:x>0.40191</cdr:x>
      <cdr:y>0.58738</cdr:y>
    </cdr:to>
    <cdr:sp macro="" textlink="">
      <cdr:nvSpPr>
        <cdr:cNvPr id="6" name="TextBox 5">
          <a:extLst xmlns:a="http://schemas.openxmlformats.org/drawingml/2006/main">
            <a:ext uri="{FF2B5EF4-FFF2-40B4-BE49-F238E27FC236}">
              <a16:creationId xmlns:a16="http://schemas.microsoft.com/office/drawing/2014/main" xmlns="" id="{9E61CD56-6E4B-43CB-955E-AC5C29467777}"/>
            </a:ext>
          </a:extLst>
        </cdr:cNvPr>
        <cdr:cNvSpPr txBox="1"/>
      </cdr:nvSpPr>
      <cdr:spPr>
        <a:xfrm xmlns:a="http://schemas.openxmlformats.org/drawingml/2006/main">
          <a:off x="3305259" y="2601734"/>
          <a:ext cx="914354"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International</a:t>
          </a:r>
        </a:p>
        <a:p xmlns:a="http://schemas.openxmlformats.org/drawingml/2006/main">
          <a:pPr algn="ctr"/>
          <a:r>
            <a:rPr lang="en-US" sz="2400" b="1" dirty="0">
              <a:solidFill>
                <a:schemeClr val="tx1"/>
              </a:solidFill>
              <a:latin typeface="Times New Roman" panose="02020603050405020304" pitchFamily="18" charset="0"/>
              <a:cs typeface="Times New Roman" panose="02020603050405020304" pitchFamily="18" charset="0"/>
            </a:rPr>
            <a:t>Cooperation</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0.53429</cdr:x>
      <cdr:y>0.63913</cdr:y>
    </cdr:from>
    <cdr:to>
      <cdr:x>0.65312</cdr:x>
      <cdr:y>0.79188</cdr:y>
    </cdr:to>
    <cdr:sp macro="" textlink="">
      <cdr:nvSpPr>
        <cdr:cNvPr id="7" name="TextBox 1">
          <a:extLst xmlns:a="http://schemas.openxmlformats.org/drawingml/2006/main">
            <a:ext uri="{FF2B5EF4-FFF2-40B4-BE49-F238E27FC236}">
              <a16:creationId xmlns:a16="http://schemas.microsoft.com/office/drawing/2014/main" xmlns="" id="{78048CEF-A938-4FC2-A86E-0C3FE4FC2002}"/>
            </a:ext>
          </a:extLst>
        </cdr:cNvPr>
        <cdr:cNvSpPr txBox="1"/>
      </cdr:nvSpPr>
      <cdr:spPr>
        <a:xfrm xmlns:a="http://schemas.openxmlformats.org/drawingml/2006/main">
          <a:off x="5609515" y="3825870"/>
          <a:ext cx="1247534" cy="914378"/>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2100" b="1" dirty="0">
              <a:solidFill>
                <a:schemeClr val="tx1"/>
              </a:solidFill>
              <a:latin typeface="Times New Roman" panose="02020603050405020304" pitchFamily="18" charset="0"/>
              <a:cs typeface="Times New Roman" panose="02020603050405020304" pitchFamily="18" charset="0"/>
            </a:rPr>
            <a:t>Safeguards/ </a:t>
          </a:r>
        </a:p>
        <a:p xmlns:a="http://schemas.openxmlformats.org/drawingml/2006/main">
          <a:pPr algn="ctr"/>
          <a:r>
            <a:rPr lang="en-US" sz="2100" b="1" dirty="0">
              <a:solidFill>
                <a:schemeClr val="tx1"/>
              </a:solidFill>
              <a:latin typeface="Times New Roman" panose="02020603050405020304" pitchFamily="18" charset="0"/>
              <a:cs typeface="Times New Roman" panose="02020603050405020304" pitchFamily="18" charset="0"/>
            </a:rPr>
            <a:t>Civil Liberties/ </a:t>
          </a:r>
        </a:p>
        <a:p xmlns:a="http://schemas.openxmlformats.org/drawingml/2006/main">
          <a:pPr algn="ctr"/>
          <a:r>
            <a:rPr lang="en-US" sz="2100" b="1" dirty="0">
              <a:solidFill>
                <a:schemeClr val="tx1"/>
              </a:solidFill>
              <a:latin typeface="Times New Roman" panose="02020603050405020304" pitchFamily="18" charset="0"/>
              <a:cs typeface="Times New Roman" panose="02020603050405020304" pitchFamily="18" charset="0"/>
            </a:rPr>
            <a:t>Human Rights</a:t>
          </a:r>
          <a:endParaRPr lang="en-GB" sz="2100" b="1" dirty="0">
            <a:solidFill>
              <a:schemeClr val="tx1"/>
            </a:solidFill>
            <a:latin typeface="Times New Roman" panose="02020603050405020304" pitchFamily="18" charset="0"/>
            <a:cs typeface="Times New Roman" panose="02020603050405020304" pitchFamily="18" charset="0"/>
          </a:endParaRPr>
        </a:p>
      </cdr:txBody>
    </cdr:sp>
  </cdr:relSizeAnchor>
</c:userShapes>
</file>

<file path=ppt/drawings/drawing9.xml><?xml version="1.0" encoding="utf-8"?>
<c:userShapes xmlns:c="http://schemas.openxmlformats.org/drawingml/2006/chart">
  <cdr:relSizeAnchor xmlns:cdr="http://schemas.openxmlformats.org/drawingml/2006/chartDrawing">
    <cdr:from>
      <cdr:x>0.50141</cdr:x>
      <cdr:y>0.25419</cdr:y>
    </cdr:from>
    <cdr:to>
      <cdr:x>0.67146</cdr:x>
      <cdr:y>0.40694</cdr:y>
    </cdr:to>
    <cdr:sp macro="" textlink="">
      <cdr:nvSpPr>
        <cdr:cNvPr id="2" name="TextBox 1">
          <a:extLst xmlns:a="http://schemas.openxmlformats.org/drawingml/2006/main">
            <a:ext uri="{FF2B5EF4-FFF2-40B4-BE49-F238E27FC236}">
              <a16:creationId xmlns:a16="http://schemas.microsoft.com/office/drawing/2014/main" xmlns="" id="{71950FD7-E5ED-469B-A51D-5724AB52A70D}"/>
            </a:ext>
          </a:extLst>
        </cdr:cNvPr>
        <cdr:cNvSpPr txBox="1"/>
      </cdr:nvSpPr>
      <cdr:spPr>
        <a:xfrm xmlns:a="http://schemas.openxmlformats.org/drawingml/2006/main">
          <a:off x="5264278" y="1521608"/>
          <a:ext cx="1785397" cy="91437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Ovlašćenja</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0.32268</cdr:x>
      <cdr:y>0.63913</cdr:y>
    </cdr:from>
    <cdr:to>
      <cdr:x>0.50138</cdr:x>
      <cdr:y>0.79188</cdr:y>
    </cdr:to>
    <cdr:sp macro="" textlink="">
      <cdr:nvSpPr>
        <cdr:cNvPr id="3" name="TextBox 1">
          <a:extLst xmlns:a="http://schemas.openxmlformats.org/drawingml/2006/main">
            <a:ext uri="{FF2B5EF4-FFF2-40B4-BE49-F238E27FC236}">
              <a16:creationId xmlns:a16="http://schemas.microsoft.com/office/drawing/2014/main" xmlns="" id="{5E2B0738-BB9C-412A-AFD5-5B501C088EEE}"/>
            </a:ext>
          </a:extLst>
        </cdr:cNvPr>
        <cdr:cNvSpPr txBox="1"/>
      </cdr:nvSpPr>
      <cdr:spPr>
        <a:xfrm xmlns:a="http://schemas.openxmlformats.org/drawingml/2006/main">
          <a:off x="3387812" y="3825870"/>
          <a:ext cx="1876163" cy="914437"/>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sr-Latn-RS" sz="2000" b="1" dirty="0">
              <a:solidFill>
                <a:schemeClr val="tx1"/>
              </a:solidFill>
              <a:latin typeface="Times New Roman" panose="02020603050405020304" pitchFamily="18" charset="0"/>
              <a:cs typeface="Times New Roman" panose="02020603050405020304" pitchFamily="18" charset="0"/>
            </a:rPr>
            <a:t>Operativan</a:t>
          </a:r>
          <a:r>
            <a:rPr lang="en-US" sz="2000" b="1" dirty="0">
              <a:solidFill>
                <a:schemeClr val="tx1"/>
              </a:solidFill>
              <a:latin typeface="Times New Roman" panose="02020603050405020304" pitchFamily="18" charset="0"/>
              <a:cs typeface="Times New Roman" panose="02020603050405020304" pitchFamily="18" charset="0"/>
            </a:rPr>
            <a:t/>
          </a:r>
          <a:br>
            <a:rPr lang="en-US" sz="2000" b="1" dirty="0">
              <a:solidFill>
                <a:schemeClr val="tx1"/>
              </a:solidFill>
              <a:latin typeface="Times New Roman" panose="02020603050405020304" pitchFamily="18" charset="0"/>
              <a:cs typeface="Times New Roman" panose="02020603050405020304" pitchFamily="18" charset="0"/>
            </a:rPr>
          </a:br>
          <a:r>
            <a:rPr lang="en-US" sz="2000" b="1" dirty="0">
              <a:solidFill>
                <a:schemeClr val="tx1"/>
              </a:solidFill>
              <a:latin typeface="Times New Roman" panose="02020603050405020304" pitchFamily="18" charset="0"/>
              <a:cs typeface="Times New Roman" panose="02020603050405020304" pitchFamily="18" charset="0"/>
            </a:rPr>
            <a:t>[24/7 </a:t>
          </a:r>
          <a:r>
            <a:rPr lang="en-US" sz="2000" b="1" i="1" dirty="0" err="1">
              <a:solidFill>
                <a:schemeClr val="tx1"/>
              </a:solidFill>
              <a:latin typeface="Times New Roman" panose="02020603050405020304" pitchFamily="18" charset="0"/>
              <a:cs typeface="Times New Roman" panose="02020603050405020304" pitchFamily="18" charset="0"/>
            </a:rPr>
            <a:t>PoC</a:t>
          </a:r>
          <a:r>
            <a:rPr lang="sr-Latn-RS" sz="2000" b="1" dirty="0">
              <a:solidFill>
                <a:schemeClr val="tx1"/>
              </a:solidFill>
              <a:latin typeface="Times New Roman" panose="02020603050405020304" pitchFamily="18" charset="0"/>
              <a:cs typeface="Times New Roman" panose="02020603050405020304" pitchFamily="18" charset="0"/>
            </a:rPr>
            <a:t> tačke za kontakt</a:t>
          </a:r>
          <a:r>
            <a:rPr lang="en-US" sz="2000" b="1" dirty="0">
              <a:solidFill>
                <a:schemeClr val="tx1"/>
              </a:solidFill>
              <a:latin typeface="Times New Roman" panose="02020603050405020304" pitchFamily="18" charset="0"/>
              <a:cs typeface="Times New Roman" panose="02020603050405020304" pitchFamily="18" charset="0"/>
            </a:rPr>
            <a:t>]</a:t>
          </a:r>
          <a:endParaRPr lang="en-GB" sz="20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0.3834</cdr:x>
      <cdr:y>0.25419</cdr:y>
    </cdr:from>
    <cdr:to>
      <cdr:x>0.47049</cdr:x>
      <cdr:y>0.40694</cdr:y>
    </cdr:to>
    <cdr:sp macro="" textlink="">
      <cdr:nvSpPr>
        <cdr:cNvPr id="4" name="TextBox 3">
          <a:extLst xmlns:a="http://schemas.openxmlformats.org/drawingml/2006/main">
            <a:ext uri="{FF2B5EF4-FFF2-40B4-BE49-F238E27FC236}">
              <a16:creationId xmlns:a16="http://schemas.microsoft.com/office/drawing/2014/main" xmlns="" id="{5B209A16-1774-4CDB-BF88-247BA4EDEAD1}"/>
            </a:ext>
          </a:extLst>
        </cdr:cNvPr>
        <cdr:cNvSpPr txBox="1"/>
      </cdr:nvSpPr>
      <cdr:spPr>
        <a:xfrm xmlns:a="http://schemas.openxmlformats.org/drawingml/2006/main">
          <a:off x="4025339" y="1521614"/>
          <a:ext cx="914354" cy="914377"/>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Delikti</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0.60288</cdr:x>
      <cdr:y>0.43463</cdr:y>
    </cdr:from>
    <cdr:to>
      <cdr:x>0.68998</cdr:x>
      <cdr:y>0.58738</cdr:y>
    </cdr:to>
    <cdr:sp macro="" textlink="">
      <cdr:nvSpPr>
        <cdr:cNvPr id="5" name="TextBox 4">
          <a:extLst xmlns:a="http://schemas.openxmlformats.org/drawingml/2006/main">
            <a:ext uri="{FF2B5EF4-FFF2-40B4-BE49-F238E27FC236}">
              <a16:creationId xmlns:a16="http://schemas.microsoft.com/office/drawing/2014/main" xmlns="" id="{79D46721-F5BE-469F-8982-9B2118CE880A}"/>
            </a:ext>
          </a:extLst>
        </cdr:cNvPr>
        <cdr:cNvSpPr txBox="1"/>
      </cdr:nvSpPr>
      <cdr:spPr>
        <a:xfrm xmlns:a="http://schemas.openxmlformats.org/drawingml/2006/main">
          <a:off x="6329595" y="2601734"/>
          <a:ext cx="914459"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Elektronski </a:t>
          </a:r>
        </a:p>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dokazi</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0.31482</cdr:x>
      <cdr:y>0.43463</cdr:y>
    </cdr:from>
    <cdr:to>
      <cdr:x>0.40191</cdr:x>
      <cdr:y>0.58738</cdr:y>
    </cdr:to>
    <cdr:sp macro="" textlink="">
      <cdr:nvSpPr>
        <cdr:cNvPr id="6" name="TextBox 5">
          <a:extLst xmlns:a="http://schemas.openxmlformats.org/drawingml/2006/main">
            <a:ext uri="{FF2B5EF4-FFF2-40B4-BE49-F238E27FC236}">
              <a16:creationId xmlns:a16="http://schemas.microsoft.com/office/drawing/2014/main" xmlns="" id="{9E61CD56-6E4B-43CB-955E-AC5C29467777}"/>
            </a:ext>
          </a:extLst>
        </cdr:cNvPr>
        <cdr:cNvSpPr txBox="1"/>
      </cdr:nvSpPr>
      <cdr:spPr>
        <a:xfrm xmlns:a="http://schemas.openxmlformats.org/drawingml/2006/main">
          <a:off x="3305259" y="2601734"/>
          <a:ext cx="914354" cy="91437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Međunarodna</a:t>
          </a:r>
        </a:p>
        <a:p xmlns:a="http://schemas.openxmlformats.org/drawingml/2006/main">
          <a:pPr algn="ctr"/>
          <a:r>
            <a:rPr lang="sr-Latn-RS" sz="2400" b="1" dirty="0" smtClean="0">
              <a:solidFill>
                <a:schemeClr val="tx1"/>
              </a:solidFill>
              <a:latin typeface="Times New Roman" panose="02020603050405020304" pitchFamily="18" charset="0"/>
              <a:cs typeface="Times New Roman" panose="02020603050405020304" pitchFamily="18" charset="0"/>
            </a:rPr>
            <a:t>saradnja</a:t>
          </a:r>
          <a:endParaRPr lang="en-GB" sz="2400" b="1" dirty="0">
            <a:solidFill>
              <a:schemeClr val="tx1"/>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0.54115</cdr:x>
      <cdr:y>0.63913</cdr:y>
    </cdr:from>
    <cdr:to>
      <cdr:x>0.65998</cdr:x>
      <cdr:y>0.79188</cdr:y>
    </cdr:to>
    <cdr:sp macro="" textlink="">
      <cdr:nvSpPr>
        <cdr:cNvPr id="7" name="TextBox 1">
          <a:extLst xmlns:a="http://schemas.openxmlformats.org/drawingml/2006/main">
            <a:ext uri="{FF2B5EF4-FFF2-40B4-BE49-F238E27FC236}">
              <a16:creationId xmlns:a16="http://schemas.microsoft.com/office/drawing/2014/main" xmlns="" id="{78048CEF-A938-4FC2-A86E-0C3FE4FC2002}"/>
            </a:ext>
          </a:extLst>
        </cdr:cNvPr>
        <cdr:cNvSpPr txBox="1"/>
      </cdr:nvSpPr>
      <cdr:spPr>
        <a:xfrm xmlns:a="http://schemas.openxmlformats.org/drawingml/2006/main">
          <a:off x="5681523" y="3825870"/>
          <a:ext cx="1247591" cy="914378"/>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sr-Latn-RS" sz="1800" b="1" dirty="0">
              <a:solidFill>
                <a:schemeClr val="tx1"/>
              </a:solidFill>
              <a:latin typeface="Times New Roman" panose="02020603050405020304" pitchFamily="18" charset="0"/>
              <a:cs typeface="Times New Roman" panose="02020603050405020304" pitchFamily="18" charset="0"/>
            </a:rPr>
            <a:t>Mere </a:t>
          </a:r>
          <a:r>
            <a:rPr lang="sr-Latn-RS" sz="1800" b="1" dirty="0" smtClean="0">
              <a:solidFill>
                <a:schemeClr val="tx1"/>
              </a:solidFill>
              <a:latin typeface="Times New Roman" panose="02020603050405020304" pitchFamily="18" charset="0"/>
              <a:cs typeface="Times New Roman" panose="02020603050405020304" pitchFamily="18" charset="0"/>
            </a:rPr>
            <a:t>zaštite/ </a:t>
          </a:r>
          <a:endParaRPr lang="sr-Latn-RS" sz="1800" b="1" dirty="0">
            <a:solidFill>
              <a:schemeClr val="tx1"/>
            </a:solidFill>
            <a:latin typeface="Times New Roman" panose="02020603050405020304" pitchFamily="18" charset="0"/>
            <a:cs typeface="Times New Roman" panose="02020603050405020304" pitchFamily="18" charset="0"/>
          </a:endParaRPr>
        </a:p>
        <a:p xmlns:a="http://schemas.openxmlformats.org/drawingml/2006/main">
          <a:pPr algn="ctr"/>
          <a:r>
            <a:rPr lang="sr-Latn-RS" sz="1800" b="1" dirty="0">
              <a:solidFill>
                <a:schemeClr val="tx1"/>
              </a:solidFill>
              <a:latin typeface="Times New Roman" panose="02020603050405020304" pitchFamily="18" charset="0"/>
              <a:cs typeface="Times New Roman" panose="02020603050405020304" pitchFamily="18" charset="0"/>
            </a:rPr>
            <a:t>građanske </a:t>
          </a:r>
          <a:r>
            <a:rPr lang="sr-Latn-RS" sz="1800" b="1" dirty="0" smtClean="0">
              <a:solidFill>
                <a:schemeClr val="tx1"/>
              </a:solidFill>
              <a:latin typeface="Times New Roman" panose="02020603050405020304" pitchFamily="18" charset="0"/>
              <a:cs typeface="Times New Roman" panose="02020603050405020304" pitchFamily="18" charset="0"/>
            </a:rPr>
            <a:t>slobode/ </a:t>
          </a:r>
          <a:endParaRPr lang="sr-Latn-RS" sz="1800" b="1" dirty="0">
            <a:solidFill>
              <a:schemeClr val="tx1"/>
            </a:solidFill>
            <a:latin typeface="Times New Roman" panose="02020603050405020304" pitchFamily="18" charset="0"/>
            <a:cs typeface="Times New Roman" panose="02020603050405020304" pitchFamily="18" charset="0"/>
          </a:endParaRPr>
        </a:p>
        <a:p xmlns:a="http://schemas.openxmlformats.org/drawingml/2006/main">
          <a:pPr algn="ctr"/>
          <a:r>
            <a:rPr lang="sr-Latn-RS" sz="1800" b="1" dirty="0">
              <a:solidFill>
                <a:schemeClr val="tx1"/>
              </a:solidFill>
              <a:latin typeface="Times New Roman" panose="02020603050405020304" pitchFamily="18" charset="0"/>
              <a:cs typeface="Times New Roman" panose="02020603050405020304" pitchFamily="18" charset="0"/>
            </a:rPr>
            <a:t>ljudska prava</a:t>
          </a:r>
          <a:endParaRPr lang="en-GB" sz="1800" b="1" dirty="0">
            <a:solidFill>
              <a:schemeClr val="tx1"/>
            </a:solidFill>
            <a:latin typeface="Times New Roman" panose="02020603050405020304" pitchFamily="18" charset="0"/>
            <a:cs typeface="Times New Roman" panose="02020603050405020304" pitchFamily="18" charset="0"/>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3E744589-360B-4B3F-8CA2-362DA03A842F}"/>
              </a:ext>
            </a:extLst>
          </p:cNvPr>
          <p:cNvSpPr>
            <a:spLocks noGrp="1"/>
          </p:cNvSpPr>
          <p:nvPr>
            <p:ph type="hdr" sz="quarter"/>
          </p:nvPr>
        </p:nvSpPr>
        <p:spPr>
          <a:xfrm>
            <a:off x="0" y="0"/>
            <a:ext cx="4278313" cy="336550"/>
          </a:xfrm>
          <a:prstGeom prst="rect">
            <a:avLst/>
          </a:prstGeom>
        </p:spPr>
        <p:txBody>
          <a:bodyPr vert="horz" lIns="91440" tIns="45720" rIns="91440" bIns="45720" rtlCol="0"/>
          <a:lstStyle>
            <a:lvl1pPr algn="l">
              <a:defRPr sz="1200">
                <a:latin typeface="Calibri" pitchFamily="34" charset="0"/>
                <a:ea typeface="MS PGothic" pitchFamily="34" charset="-128"/>
                <a:cs typeface="+mn-cs"/>
              </a:defRPr>
            </a:lvl1pPr>
          </a:lstStyle>
          <a:p>
            <a:pPr>
              <a:defRPr/>
            </a:pPr>
            <a:endParaRPr lang="en-US"/>
          </a:p>
        </p:txBody>
      </p:sp>
      <p:sp>
        <p:nvSpPr>
          <p:cNvPr id="3" name="Date Placeholder 2">
            <a:extLst>
              <a:ext uri="{FF2B5EF4-FFF2-40B4-BE49-F238E27FC236}">
                <a16:creationId xmlns:a16="http://schemas.microsoft.com/office/drawing/2014/main" xmlns="" id="{698DE5EF-6F04-48EB-A1E8-C127CB814479}"/>
              </a:ext>
            </a:extLst>
          </p:cNvPr>
          <p:cNvSpPr>
            <a:spLocks noGrp="1"/>
          </p:cNvSpPr>
          <p:nvPr>
            <p:ph type="dt" sz="quarter" idx="1"/>
          </p:nvPr>
        </p:nvSpPr>
        <p:spPr>
          <a:xfrm>
            <a:off x="5592763" y="0"/>
            <a:ext cx="4279900" cy="33655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charset="0"/>
                <a:ea typeface="MS PGothic" charset="0"/>
                <a:cs typeface="MS PGothic" charset="0"/>
              </a:defRPr>
            </a:lvl1pPr>
          </a:lstStyle>
          <a:p>
            <a:pPr>
              <a:defRPr/>
            </a:pPr>
            <a:fld id="{BF422C33-79E1-4CF3-B476-21DBF88730C6}" type="datetimeFigureOut">
              <a:rPr lang="en-US"/>
              <a:pPr>
                <a:defRPr/>
              </a:pPr>
              <a:t>3/31/2021</a:t>
            </a:fld>
            <a:endParaRPr lang="en-US"/>
          </a:p>
        </p:txBody>
      </p:sp>
      <p:sp>
        <p:nvSpPr>
          <p:cNvPr id="4" name="Footer Placeholder 3">
            <a:extLst>
              <a:ext uri="{FF2B5EF4-FFF2-40B4-BE49-F238E27FC236}">
                <a16:creationId xmlns:a16="http://schemas.microsoft.com/office/drawing/2014/main" xmlns="" id="{3A4834DF-8E5F-4967-BD1D-715D8D06A77D}"/>
              </a:ext>
            </a:extLst>
          </p:cNvPr>
          <p:cNvSpPr>
            <a:spLocks noGrp="1"/>
          </p:cNvSpPr>
          <p:nvPr>
            <p:ph type="ftr" sz="quarter" idx="2"/>
          </p:nvPr>
        </p:nvSpPr>
        <p:spPr>
          <a:xfrm>
            <a:off x="0" y="6386513"/>
            <a:ext cx="4278313" cy="336550"/>
          </a:xfrm>
          <a:prstGeom prst="rect">
            <a:avLst/>
          </a:prstGeom>
        </p:spPr>
        <p:txBody>
          <a:bodyPr vert="horz" lIns="91440" tIns="45720" rIns="91440" bIns="45720" rtlCol="0" anchor="b"/>
          <a:lstStyle>
            <a:lvl1pPr algn="l">
              <a:defRPr sz="1200">
                <a:latin typeface="Calibri" pitchFamily="34" charset="0"/>
                <a:ea typeface="MS PGothic" pitchFamily="34" charset="-128"/>
                <a:cs typeface="+mn-cs"/>
              </a:defRPr>
            </a:lvl1pPr>
          </a:lstStyle>
          <a:p>
            <a:pPr>
              <a:defRPr/>
            </a:pPr>
            <a:endParaRPr lang="en-US"/>
          </a:p>
        </p:txBody>
      </p:sp>
      <p:sp>
        <p:nvSpPr>
          <p:cNvPr id="5" name="Slide Number Placeholder 4">
            <a:extLst>
              <a:ext uri="{FF2B5EF4-FFF2-40B4-BE49-F238E27FC236}">
                <a16:creationId xmlns:a16="http://schemas.microsoft.com/office/drawing/2014/main" xmlns="" id="{BCAE1A58-4BA5-4E76-BCE7-DBD458E390C1}"/>
              </a:ext>
            </a:extLst>
          </p:cNvPr>
          <p:cNvSpPr>
            <a:spLocks noGrp="1"/>
          </p:cNvSpPr>
          <p:nvPr>
            <p:ph type="sldNum" sz="quarter" idx="3"/>
          </p:nvPr>
        </p:nvSpPr>
        <p:spPr>
          <a:xfrm>
            <a:off x="5592763" y="6386513"/>
            <a:ext cx="4279900" cy="33655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F096920E-427F-4707-9D4F-348ADB023D27}"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14581EAB-B754-4A1A-92C3-32CF711E7EBF}"/>
              </a:ext>
            </a:extLst>
          </p:cNvPr>
          <p:cNvSpPr>
            <a:spLocks noGrp="1"/>
          </p:cNvSpPr>
          <p:nvPr>
            <p:ph type="hdr" sz="quarter"/>
          </p:nvPr>
        </p:nvSpPr>
        <p:spPr>
          <a:xfrm>
            <a:off x="0" y="0"/>
            <a:ext cx="4278313" cy="336550"/>
          </a:xfrm>
          <a:prstGeom prst="rect">
            <a:avLst/>
          </a:prstGeom>
        </p:spPr>
        <p:txBody>
          <a:bodyPr vert="horz" lIns="91440" tIns="45720" rIns="91440" bIns="45720" rtlCol="0"/>
          <a:lstStyle>
            <a:lvl1pPr algn="l">
              <a:defRPr sz="1200">
                <a:latin typeface="Calibri" charset="0"/>
                <a:ea typeface="MS PGothic" charset="0"/>
                <a:cs typeface="MS PGothic" charset="0"/>
              </a:defRPr>
            </a:lvl1pPr>
          </a:lstStyle>
          <a:p>
            <a:pPr>
              <a:defRPr/>
            </a:pPr>
            <a:endParaRPr lang="en-US"/>
          </a:p>
        </p:txBody>
      </p:sp>
      <p:sp>
        <p:nvSpPr>
          <p:cNvPr id="3" name="Date Placeholder 2">
            <a:extLst>
              <a:ext uri="{FF2B5EF4-FFF2-40B4-BE49-F238E27FC236}">
                <a16:creationId xmlns:a16="http://schemas.microsoft.com/office/drawing/2014/main" xmlns="" id="{F7600B7E-D9F2-445E-AAA1-0B87261745A0}"/>
              </a:ext>
            </a:extLst>
          </p:cNvPr>
          <p:cNvSpPr>
            <a:spLocks noGrp="1"/>
          </p:cNvSpPr>
          <p:nvPr>
            <p:ph type="dt" idx="1"/>
          </p:nvPr>
        </p:nvSpPr>
        <p:spPr>
          <a:xfrm>
            <a:off x="5592763" y="0"/>
            <a:ext cx="4279900" cy="336550"/>
          </a:xfrm>
          <a:prstGeom prst="rect">
            <a:avLst/>
          </a:prstGeom>
        </p:spPr>
        <p:txBody>
          <a:bodyPr vert="horz" lIns="91440" tIns="45720" rIns="91440" bIns="45720" rtlCol="0"/>
          <a:lstStyle>
            <a:lvl1pPr algn="r">
              <a:defRPr sz="1200">
                <a:latin typeface="Calibri" charset="0"/>
                <a:ea typeface="MS PGothic" charset="0"/>
                <a:cs typeface="MS PGothic" charset="0"/>
              </a:defRPr>
            </a:lvl1pPr>
          </a:lstStyle>
          <a:p>
            <a:pPr>
              <a:defRPr/>
            </a:pPr>
            <a:fld id="{CC363FFB-3A2E-444A-91BE-DC94F01F997F}" type="datetimeFigureOut">
              <a:rPr lang="en-US"/>
              <a:pPr>
                <a:defRPr/>
              </a:pPr>
              <a:t>3/31/2021</a:t>
            </a:fld>
            <a:endParaRPr lang="en-US"/>
          </a:p>
        </p:txBody>
      </p:sp>
      <p:sp>
        <p:nvSpPr>
          <p:cNvPr id="4" name="Slide Image Placeholder 3">
            <a:extLst>
              <a:ext uri="{FF2B5EF4-FFF2-40B4-BE49-F238E27FC236}">
                <a16:creationId xmlns:a16="http://schemas.microsoft.com/office/drawing/2014/main" xmlns="" id="{6F2BF5BF-C2F8-406C-881E-ECB4B4841212}"/>
              </a:ext>
            </a:extLst>
          </p:cNvPr>
          <p:cNvSpPr>
            <a:spLocks noGrp="1" noRot="1" noChangeAspect="1"/>
          </p:cNvSpPr>
          <p:nvPr>
            <p:ph type="sldImg" idx="2"/>
          </p:nvPr>
        </p:nvSpPr>
        <p:spPr>
          <a:xfrm>
            <a:off x="3255963" y="504825"/>
            <a:ext cx="3362325" cy="25209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xmlns="" id="{70B515EE-0D7C-4D74-AEF2-0ECAD39E48F7}"/>
              </a:ext>
            </a:extLst>
          </p:cNvPr>
          <p:cNvSpPr>
            <a:spLocks noGrp="1"/>
          </p:cNvSpPr>
          <p:nvPr>
            <p:ph type="body" sz="quarter" idx="3"/>
          </p:nvPr>
        </p:nvSpPr>
        <p:spPr>
          <a:xfrm>
            <a:off x="987425" y="3194050"/>
            <a:ext cx="7899400" cy="3025775"/>
          </a:xfrm>
          <a:prstGeom prst="rect">
            <a:avLst/>
          </a:prstGeom>
        </p:spPr>
        <p:txBody>
          <a:bodyPr vert="horz" lIns="91440" tIns="45720" rIns="91440" bIns="45720" rtlCol="0"/>
          <a:lstStyle/>
          <a:p>
            <a:pPr lvl="0"/>
            <a:r>
              <a:rPr lang="it-IT" noProof="0"/>
              <a:t>Click to edit Master text styles</a:t>
            </a:r>
          </a:p>
          <a:p>
            <a:pPr lvl="1"/>
            <a:r>
              <a:rPr lang="it-IT" noProof="0"/>
              <a:t>Second level</a:t>
            </a:r>
          </a:p>
          <a:p>
            <a:pPr lvl="2"/>
            <a:r>
              <a:rPr lang="it-IT" noProof="0"/>
              <a:t>Third level</a:t>
            </a:r>
          </a:p>
          <a:p>
            <a:pPr lvl="3"/>
            <a:r>
              <a:rPr lang="it-IT" noProof="0"/>
              <a:t>Fourth level</a:t>
            </a:r>
          </a:p>
          <a:p>
            <a:pPr lvl="4"/>
            <a:r>
              <a:rPr lang="it-IT" noProof="0"/>
              <a:t>Fifth level</a:t>
            </a:r>
            <a:endParaRPr lang="en-US" noProof="0"/>
          </a:p>
        </p:txBody>
      </p:sp>
      <p:sp>
        <p:nvSpPr>
          <p:cNvPr id="6" name="Footer Placeholder 5">
            <a:extLst>
              <a:ext uri="{FF2B5EF4-FFF2-40B4-BE49-F238E27FC236}">
                <a16:creationId xmlns:a16="http://schemas.microsoft.com/office/drawing/2014/main" xmlns="" id="{87186DD0-24FA-4137-AA2A-4C074DE9F713}"/>
              </a:ext>
            </a:extLst>
          </p:cNvPr>
          <p:cNvSpPr>
            <a:spLocks noGrp="1"/>
          </p:cNvSpPr>
          <p:nvPr>
            <p:ph type="ftr" sz="quarter" idx="4"/>
          </p:nvPr>
        </p:nvSpPr>
        <p:spPr>
          <a:xfrm>
            <a:off x="0" y="6386513"/>
            <a:ext cx="4278313" cy="336550"/>
          </a:xfrm>
          <a:prstGeom prst="rect">
            <a:avLst/>
          </a:prstGeom>
        </p:spPr>
        <p:txBody>
          <a:bodyPr vert="horz" lIns="91440" tIns="45720" rIns="91440" bIns="45720" rtlCol="0" anchor="b"/>
          <a:lstStyle>
            <a:lvl1pPr algn="l">
              <a:defRPr sz="1200">
                <a:latin typeface="Calibri" charset="0"/>
                <a:ea typeface="MS PGothic" charset="0"/>
                <a:cs typeface="MS PGothic" charset="0"/>
              </a:defRPr>
            </a:lvl1pPr>
          </a:lstStyle>
          <a:p>
            <a:pPr>
              <a:defRPr/>
            </a:pPr>
            <a:endParaRPr lang="en-US"/>
          </a:p>
        </p:txBody>
      </p:sp>
      <p:sp>
        <p:nvSpPr>
          <p:cNvPr id="7" name="Slide Number Placeholder 6">
            <a:extLst>
              <a:ext uri="{FF2B5EF4-FFF2-40B4-BE49-F238E27FC236}">
                <a16:creationId xmlns:a16="http://schemas.microsoft.com/office/drawing/2014/main" xmlns="" id="{6C963AC3-BF7B-4940-B3BB-E221C26043BE}"/>
              </a:ext>
            </a:extLst>
          </p:cNvPr>
          <p:cNvSpPr>
            <a:spLocks noGrp="1"/>
          </p:cNvSpPr>
          <p:nvPr>
            <p:ph type="sldNum" sz="quarter" idx="5"/>
          </p:nvPr>
        </p:nvSpPr>
        <p:spPr>
          <a:xfrm>
            <a:off x="5592763" y="6386513"/>
            <a:ext cx="4279900" cy="33655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C517488A-2FD4-4187-AAA7-AE40009BFB6A}" type="slidenum">
              <a:rPr lang="en-US" altLang="en-US"/>
              <a:pPr/>
              <a:t>‹#›</a:t>
            </a:fld>
            <a:endParaRPr lang="en-US" altLang="en-US"/>
          </a:p>
        </p:txBody>
      </p:sp>
    </p:spTree>
    <p:extLst>
      <p:ext uri="{BB962C8B-B14F-4D97-AF65-F5344CB8AC3E}">
        <p14:creationId xmlns:p14="http://schemas.microsoft.com/office/powerpoint/2010/main" val="2262880721"/>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coe.int/en/web/cybercrime-staging/glacy"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www.coe.int/tcy" TargetMode="External"/><Relationship Id="rId2" Type="http://schemas.openxmlformats.org/officeDocument/2006/relationships/slide" Target="../slides/slide32.xml"/><Relationship Id="rId1" Type="http://schemas.openxmlformats.org/officeDocument/2006/relationships/notesMaster" Target="../notesMasters/notesMaster1.xml"/><Relationship Id="rId4" Type="http://schemas.openxmlformats.org/officeDocument/2006/relationships/hyperlink" Target="http://www.coe.int/en/web/cybercrime-staging/glacy" TargetMode="Externa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x-none"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a:t>
            </a:fld>
            <a:endParaRPr lang="en-US" altLang="en-US"/>
          </a:p>
        </p:txBody>
      </p:sp>
    </p:spTree>
    <p:extLst>
      <p:ext uri="{BB962C8B-B14F-4D97-AF65-F5344CB8AC3E}">
        <p14:creationId xmlns:p14="http://schemas.microsoft.com/office/powerpoint/2010/main" val="14353780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Ovaj slajd prikazuje trokraki pristup koji je Savet Evrope usvojio za svoj cilj koji je formulisao kao „zaštita vas i vaših prava u virtuelnom prostoru”. Predavač treba da objasni svaki od tih triju ciljeva:</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Prvi pristup odnosi se na promovisanje zajedničkih standarda za zakonodavstvo kojim se na globalnom planu uređuje pitanje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Predavač može da objasni da se to radi preko Budimpeštanske konvencije, koja utvrđuje minimum standarda koji služe kao smernice zemljama da na osnovu njih razvijaju usaglašeno zakonodavstvo u skladu s najboljom međunarodnom praksom. Zbog </a:t>
            </a:r>
            <a:r>
              <a:rPr lang="sr-Latn-RS" sz="1200" kern="1200" dirty="0" err="1" smtClean="0">
                <a:solidFill>
                  <a:schemeClr val="tx1"/>
                </a:solidFill>
                <a:effectLst/>
                <a:latin typeface="+mn-lt"/>
                <a:ea typeface="MS PGothic" pitchFamily="34" charset="-128"/>
                <a:cs typeface="ＭＳ Ｐゴシック" charset="0"/>
              </a:rPr>
              <a:t>transnacionalne</a:t>
            </a:r>
            <a:r>
              <a:rPr lang="sr-Latn-RS" sz="1200" kern="1200" dirty="0" smtClean="0">
                <a:solidFill>
                  <a:schemeClr val="tx1"/>
                </a:solidFill>
                <a:effectLst/>
                <a:latin typeface="+mn-lt"/>
                <a:ea typeface="MS PGothic" pitchFamily="34" charset="-128"/>
                <a:cs typeface="ＭＳ Ｐゴシック" charset="0"/>
              </a:rPr>
              <a:t> prirode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važno je da prihvate zajedničke standarde kako bi omogućile jedinstven pristup borbi protiv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Drugi pristup odnosi se na dalje praćenje i procenu. Tom aktivnošću rukovodi Komitet Konvencije za borbu protiv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a:t>
            </a:r>
            <a:r>
              <a:rPr lang="sr-Latn-RS" sz="1200" i="1" kern="1200" dirty="0" smtClean="0">
                <a:solidFill>
                  <a:schemeClr val="tx1"/>
                </a:solidFill>
                <a:effectLst/>
                <a:latin typeface="+mn-lt"/>
                <a:ea typeface="MS PGothic" pitchFamily="34" charset="-128"/>
                <a:cs typeface="ＭＳ Ｐゴシック" charset="0"/>
              </a:rPr>
              <a:t>T-CY</a:t>
            </a:r>
            <a:r>
              <a:rPr lang="sr-Latn-RS" sz="1200" kern="1200" dirty="0" smtClean="0">
                <a:solidFill>
                  <a:schemeClr val="tx1"/>
                </a:solidFill>
                <a:effectLst/>
                <a:latin typeface="+mn-lt"/>
                <a:ea typeface="MS PGothic" pitchFamily="34" charset="-128"/>
                <a:cs typeface="ＭＳ Ｐゴシック" charset="0"/>
              </a:rPr>
              <a:t>), koji ima važnu ulogu u ocenjivanju </a:t>
            </a:r>
            <a:r>
              <a:rPr lang="sr-Latn-RS" sz="1200" kern="1200" dirty="0" err="1" smtClean="0">
                <a:solidFill>
                  <a:schemeClr val="tx1"/>
                </a:solidFill>
                <a:effectLst/>
                <a:latin typeface="+mn-lt"/>
                <a:ea typeface="MS PGothic" pitchFamily="34" charset="-128"/>
                <a:cs typeface="ＭＳ Ｐゴシック" charset="0"/>
              </a:rPr>
              <a:t>delotvornosti</a:t>
            </a:r>
            <a:r>
              <a:rPr lang="sr-Latn-RS" sz="1200" kern="1200" dirty="0" smtClean="0">
                <a:solidFill>
                  <a:schemeClr val="tx1"/>
                </a:solidFill>
                <a:effectLst/>
                <a:latin typeface="+mn-lt"/>
                <a:ea typeface="MS PGothic" pitchFamily="34" charset="-128"/>
                <a:cs typeface="ＭＳ Ｐゴシック" charset="0"/>
              </a:rPr>
              <a:t> odredaba Budimpeštanske konvencije i radi na njenom poboljšanju. Predavač može da navede primere uloge koju je </a:t>
            </a:r>
            <a:r>
              <a:rPr lang="sr-Latn-RS" sz="1200" i="1" kern="1200" dirty="0" smtClean="0">
                <a:solidFill>
                  <a:schemeClr val="tx1"/>
                </a:solidFill>
                <a:effectLst/>
                <a:latin typeface="+mn-lt"/>
                <a:ea typeface="MS PGothic" pitchFamily="34" charset="-128"/>
                <a:cs typeface="ＭＳ Ｐゴシック" charset="0"/>
              </a:rPr>
              <a:t>T-CY</a:t>
            </a:r>
            <a:r>
              <a:rPr lang="sr-Latn-RS" sz="1200" kern="1200" dirty="0" smtClean="0">
                <a:solidFill>
                  <a:schemeClr val="tx1"/>
                </a:solidFill>
                <a:effectLst/>
                <a:latin typeface="+mn-lt"/>
                <a:ea typeface="MS PGothic" pitchFamily="34" charset="-128"/>
                <a:cs typeface="ＭＳ Ｐゴシック" charset="0"/>
              </a:rPr>
              <a:t> imao u formulisanju Dodatnog protokola uz Konvenciju o </a:t>
            </a:r>
            <a:r>
              <a:rPr lang="sr-Latn-RS" sz="1200" kern="1200" dirty="0" err="1" smtClean="0">
                <a:solidFill>
                  <a:schemeClr val="tx1"/>
                </a:solidFill>
                <a:effectLst/>
                <a:latin typeface="+mn-lt"/>
                <a:ea typeface="MS PGothic" pitchFamily="34" charset="-128"/>
                <a:cs typeface="ＭＳ Ｐゴシック" charset="0"/>
              </a:rPr>
              <a:t>visokotehnološkom</a:t>
            </a:r>
            <a:r>
              <a:rPr lang="sr-Latn-RS" sz="1200" kern="1200" dirty="0" smtClean="0">
                <a:solidFill>
                  <a:schemeClr val="tx1"/>
                </a:solidFill>
                <a:effectLst/>
                <a:latin typeface="+mn-lt"/>
                <a:ea typeface="MS PGothic" pitchFamily="34" charset="-128"/>
                <a:cs typeface="ＭＳ Ｐゴシック" charset="0"/>
              </a:rPr>
              <a:t> kriminalu, u vezi sa inkriminisanjem dela rasističke i </a:t>
            </a:r>
            <a:r>
              <a:rPr lang="sr-Latn-RS" sz="1200" kern="1200" dirty="0" err="1" smtClean="0">
                <a:solidFill>
                  <a:schemeClr val="tx1"/>
                </a:solidFill>
                <a:effectLst/>
                <a:latin typeface="+mn-lt"/>
                <a:ea typeface="MS PGothic" pitchFamily="34" charset="-128"/>
                <a:cs typeface="ＭＳ Ｐゴシック" charset="0"/>
              </a:rPr>
              <a:t>ksenofobne</a:t>
            </a:r>
            <a:r>
              <a:rPr lang="sr-Latn-RS" sz="1200" kern="1200" dirty="0" smtClean="0">
                <a:solidFill>
                  <a:schemeClr val="tx1"/>
                </a:solidFill>
                <a:effectLst/>
                <a:latin typeface="+mn-lt"/>
                <a:ea typeface="MS PGothic" pitchFamily="34" charset="-128"/>
                <a:cs typeface="ＭＳ Ｐゴシック" charset="0"/>
              </a:rPr>
              <a:t> prirode koja su izvršena preko računarskih sistema, kao i u pogledu aktuelnog rada na Drugom dodatnom protokolu o međunarodnoj saradnji. Predavač takođe može da navede primer različitih uputstava sa smernicama koje je izdao </a:t>
            </a:r>
            <a:r>
              <a:rPr lang="sr-Latn-RS" sz="1200" i="1" kern="1200" dirty="0" smtClean="0">
                <a:solidFill>
                  <a:schemeClr val="tx1"/>
                </a:solidFill>
                <a:effectLst/>
                <a:latin typeface="+mn-lt"/>
                <a:ea typeface="MS PGothic" pitchFamily="34" charset="-128"/>
                <a:cs typeface="ＭＳ Ｐゴシック" charset="0"/>
              </a:rPr>
              <a:t>T-CY</a:t>
            </a:r>
            <a:r>
              <a:rPr lang="sr-Latn-RS" sz="1200" kern="1200" dirty="0" smtClean="0">
                <a:solidFill>
                  <a:schemeClr val="tx1"/>
                </a:solidFill>
                <a:effectLst/>
                <a:latin typeface="+mn-lt"/>
                <a:ea typeface="MS PGothic" pitchFamily="34" charset="-128"/>
                <a:cs typeface="ＭＳ Ｐゴシック" charset="0"/>
              </a:rPr>
              <a:t>, konkretno: </a:t>
            </a:r>
            <a:endParaRPr lang="en-US" sz="1200" kern="1200" dirty="0" smtClean="0">
              <a:solidFill>
                <a:schemeClr val="tx1"/>
              </a:solidFill>
              <a:effectLst/>
              <a:latin typeface="+mn-lt"/>
              <a:ea typeface="MS PGothic" pitchFamily="34" charset="-128"/>
              <a:cs typeface="ＭＳ Ｐゴシック" charset="0"/>
            </a:endParaRPr>
          </a:p>
          <a:p>
            <a:pPr lvl="1" indent="457200"/>
            <a:r>
              <a:rPr lang="sr-Latn-RS" sz="1200" kern="1200" dirty="0" err="1" smtClean="0">
                <a:solidFill>
                  <a:schemeClr val="tx1"/>
                </a:solidFill>
                <a:effectLst/>
                <a:latin typeface="+mn-lt"/>
                <a:ea typeface="MS PGothic" pitchFamily="34" charset="-128"/>
                <a:cs typeface="+mn-cs"/>
              </a:rPr>
              <a:t>Upustvo</a:t>
            </a:r>
            <a:r>
              <a:rPr lang="sr-Latn-RS" sz="1200" kern="1200" dirty="0" smtClean="0">
                <a:solidFill>
                  <a:schemeClr val="tx1"/>
                </a:solidFill>
                <a:effectLst/>
                <a:latin typeface="+mn-lt"/>
                <a:ea typeface="MS PGothic" pitchFamily="34" charset="-128"/>
                <a:cs typeface="+mn-cs"/>
              </a:rPr>
              <a:t> # 1 o računarskom sistemu</a:t>
            </a:r>
            <a:endParaRPr lang="en-US" sz="1200" kern="1200" dirty="0" smtClean="0">
              <a:solidFill>
                <a:schemeClr val="tx1"/>
              </a:solidFill>
              <a:effectLst/>
              <a:latin typeface="+mn-lt"/>
              <a:ea typeface="MS PGothic" pitchFamily="34" charset="-128"/>
              <a:cs typeface="+mn-cs"/>
            </a:endParaRPr>
          </a:p>
          <a:p>
            <a:pPr lvl="1" indent="457200"/>
            <a:r>
              <a:rPr lang="sr-Latn-RS" sz="1200" kern="1200" dirty="0" err="1" smtClean="0">
                <a:solidFill>
                  <a:schemeClr val="tx1"/>
                </a:solidFill>
                <a:effectLst/>
                <a:latin typeface="+mn-lt"/>
                <a:ea typeface="MS PGothic" pitchFamily="34" charset="-128"/>
                <a:cs typeface="+mn-cs"/>
              </a:rPr>
              <a:t>Upustvo</a:t>
            </a:r>
            <a:r>
              <a:rPr lang="sr-Latn-RS" sz="1200" kern="1200" dirty="0" smtClean="0">
                <a:solidFill>
                  <a:schemeClr val="tx1"/>
                </a:solidFill>
                <a:effectLst/>
                <a:latin typeface="+mn-lt"/>
                <a:ea typeface="MS PGothic" pitchFamily="34" charset="-128"/>
                <a:cs typeface="+mn-cs"/>
              </a:rPr>
              <a:t> # 2 o </a:t>
            </a:r>
            <a:r>
              <a:rPr lang="sr-Latn-RS" sz="1200" kern="1200" dirty="0" err="1" smtClean="0">
                <a:solidFill>
                  <a:schemeClr val="tx1"/>
                </a:solidFill>
                <a:effectLst/>
                <a:latin typeface="+mn-lt"/>
                <a:ea typeface="MS PGothic" pitchFamily="34" charset="-128"/>
                <a:cs typeface="+mn-cs"/>
              </a:rPr>
              <a:t>botnetovima</a:t>
            </a:r>
            <a:endParaRPr lang="en-US" sz="1200" kern="1200" dirty="0" smtClean="0">
              <a:solidFill>
                <a:schemeClr val="tx1"/>
              </a:solidFill>
              <a:effectLst/>
              <a:latin typeface="+mn-lt"/>
              <a:ea typeface="MS PGothic" pitchFamily="34" charset="-128"/>
              <a:cs typeface="+mn-cs"/>
            </a:endParaRPr>
          </a:p>
          <a:p>
            <a:pPr lvl="1" indent="457200"/>
            <a:r>
              <a:rPr lang="sr-Latn-RS" sz="1200" kern="1200" dirty="0" smtClean="0">
                <a:solidFill>
                  <a:schemeClr val="tx1"/>
                </a:solidFill>
                <a:effectLst/>
                <a:latin typeface="+mn-lt"/>
                <a:ea typeface="MS PGothic" pitchFamily="34" charset="-128"/>
                <a:cs typeface="+mn-cs"/>
              </a:rPr>
              <a:t>Uputstvo # 3 o </a:t>
            </a:r>
            <a:r>
              <a:rPr lang="sr-Latn-RS" sz="1200" kern="1200" dirty="0" err="1" smtClean="0">
                <a:solidFill>
                  <a:schemeClr val="tx1"/>
                </a:solidFill>
                <a:effectLst/>
                <a:latin typeface="+mn-lt"/>
                <a:ea typeface="MS PGothic" pitchFamily="34" charset="-128"/>
                <a:cs typeface="+mn-cs"/>
              </a:rPr>
              <a:t>prekograničnom</a:t>
            </a:r>
            <a:r>
              <a:rPr lang="sr-Latn-RS" sz="1200" kern="1200" dirty="0" smtClean="0">
                <a:solidFill>
                  <a:schemeClr val="tx1"/>
                </a:solidFill>
                <a:effectLst/>
                <a:latin typeface="+mn-lt"/>
                <a:ea typeface="MS PGothic" pitchFamily="34" charset="-128"/>
                <a:cs typeface="+mn-cs"/>
              </a:rPr>
              <a:t> pristupu</a:t>
            </a:r>
            <a:endParaRPr lang="en-US" sz="1200" kern="1200" dirty="0" smtClean="0">
              <a:solidFill>
                <a:schemeClr val="tx1"/>
              </a:solidFill>
              <a:effectLst/>
              <a:latin typeface="+mn-lt"/>
              <a:ea typeface="MS PGothic" pitchFamily="34" charset="-128"/>
              <a:cs typeface="+mn-cs"/>
            </a:endParaRPr>
          </a:p>
          <a:p>
            <a:pPr lvl="1" indent="457200"/>
            <a:r>
              <a:rPr lang="sr-Latn-RS" sz="1200" kern="1200" dirty="0" smtClean="0">
                <a:solidFill>
                  <a:schemeClr val="tx1"/>
                </a:solidFill>
                <a:effectLst/>
                <a:latin typeface="+mn-lt"/>
                <a:ea typeface="MS PGothic" pitchFamily="34" charset="-128"/>
                <a:cs typeface="+mn-cs"/>
              </a:rPr>
              <a:t>Uputstvo # 4 o krađi identiteta</a:t>
            </a:r>
            <a:endParaRPr lang="en-US" sz="1200" kern="1200" dirty="0" smtClean="0">
              <a:solidFill>
                <a:schemeClr val="tx1"/>
              </a:solidFill>
              <a:effectLst/>
              <a:latin typeface="+mn-lt"/>
              <a:ea typeface="MS PGothic" pitchFamily="34" charset="-128"/>
              <a:cs typeface="+mn-cs"/>
            </a:endParaRPr>
          </a:p>
          <a:p>
            <a:pPr lvl="1" indent="457200"/>
            <a:r>
              <a:rPr lang="sr-Latn-RS" sz="1200" kern="1200" dirty="0" smtClean="0">
                <a:solidFill>
                  <a:schemeClr val="tx1"/>
                </a:solidFill>
                <a:effectLst/>
                <a:latin typeface="+mn-lt"/>
                <a:ea typeface="MS PGothic" pitchFamily="34" charset="-128"/>
                <a:cs typeface="+mn-cs"/>
              </a:rPr>
              <a:t>Uputstvo # 5 o </a:t>
            </a:r>
            <a:r>
              <a:rPr lang="sr-Latn-RS" sz="1200" i="1" kern="1200" dirty="0" err="1" smtClean="0">
                <a:solidFill>
                  <a:schemeClr val="tx1"/>
                </a:solidFill>
                <a:effectLst/>
                <a:latin typeface="+mn-lt"/>
                <a:ea typeface="MS PGothic" pitchFamily="34" charset="-128"/>
                <a:cs typeface="+mn-cs"/>
              </a:rPr>
              <a:t>DDoS</a:t>
            </a:r>
            <a:r>
              <a:rPr lang="sr-Latn-RS" sz="1200" kern="1200" dirty="0" smtClean="0">
                <a:solidFill>
                  <a:schemeClr val="tx1"/>
                </a:solidFill>
                <a:effectLst/>
                <a:latin typeface="+mn-lt"/>
                <a:ea typeface="MS PGothic" pitchFamily="34" charset="-128"/>
                <a:cs typeface="+mn-cs"/>
              </a:rPr>
              <a:t> napadima</a:t>
            </a:r>
            <a:endParaRPr lang="en-US" sz="1200" kern="1200" dirty="0" smtClean="0">
              <a:solidFill>
                <a:schemeClr val="tx1"/>
              </a:solidFill>
              <a:effectLst/>
              <a:latin typeface="+mn-lt"/>
              <a:ea typeface="MS PGothic" pitchFamily="34" charset="-128"/>
              <a:cs typeface="+mn-cs"/>
            </a:endParaRPr>
          </a:p>
          <a:p>
            <a:pPr lvl="1" indent="457200"/>
            <a:r>
              <a:rPr lang="sr-Latn-RS" sz="1200" kern="1200" dirty="0" smtClean="0">
                <a:solidFill>
                  <a:schemeClr val="tx1"/>
                </a:solidFill>
                <a:effectLst/>
                <a:latin typeface="+mn-lt"/>
                <a:ea typeface="MS PGothic" pitchFamily="34" charset="-128"/>
                <a:cs typeface="+mn-cs"/>
              </a:rPr>
              <a:t>Uputstvo # 6 o napadima na kritičnu infrastrukturu</a:t>
            </a:r>
            <a:endParaRPr lang="en-US" sz="1200" kern="1200" dirty="0" smtClean="0">
              <a:solidFill>
                <a:schemeClr val="tx1"/>
              </a:solidFill>
              <a:effectLst/>
              <a:latin typeface="+mn-lt"/>
              <a:ea typeface="MS PGothic" pitchFamily="34" charset="-128"/>
              <a:cs typeface="+mn-cs"/>
            </a:endParaRPr>
          </a:p>
          <a:p>
            <a:pPr lvl="1" indent="457200"/>
            <a:r>
              <a:rPr lang="sr-Latn-RS" sz="1200" kern="1200" dirty="0" smtClean="0">
                <a:solidFill>
                  <a:schemeClr val="tx1"/>
                </a:solidFill>
                <a:effectLst/>
                <a:latin typeface="+mn-lt"/>
                <a:ea typeface="MS PGothic" pitchFamily="34" charset="-128"/>
                <a:cs typeface="+mn-cs"/>
              </a:rPr>
              <a:t>Uputstvo # 7 o </a:t>
            </a:r>
            <a:r>
              <a:rPr lang="sr-Latn-RS" sz="1200" kern="1200" dirty="0" err="1" smtClean="0">
                <a:solidFill>
                  <a:schemeClr val="tx1"/>
                </a:solidFill>
                <a:effectLst/>
                <a:latin typeface="+mn-lt"/>
                <a:ea typeface="MS PGothic" pitchFamily="34" charset="-128"/>
                <a:cs typeface="+mn-cs"/>
              </a:rPr>
              <a:t>malveru</a:t>
            </a:r>
            <a:endParaRPr lang="en-US" sz="1200" kern="1200" dirty="0" smtClean="0">
              <a:solidFill>
                <a:schemeClr val="tx1"/>
              </a:solidFill>
              <a:effectLst/>
              <a:latin typeface="+mn-lt"/>
              <a:ea typeface="MS PGothic" pitchFamily="34" charset="-128"/>
              <a:cs typeface="+mn-cs"/>
            </a:endParaRPr>
          </a:p>
          <a:p>
            <a:pPr lvl="1" indent="457200"/>
            <a:r>
              <a:rPr lang="sr-Latn-RS" sz="1200" kern="1200" dirty="0" smtClean="0">
                <a:solidFill>
                  <a:schemeClr val="tx1"/>
                </a:solidFill>
                <a:effectLst/>
                <a:latin typeface="+mn-lt"/>
                <a:ea typeface="MS PGothic" pitchFamily="34" charset="-128"/>
                <a:cs typeface="+mn-cs"/>
              </a:rPr>
              <a:t>Uputstvo # 8 o </a:t>
            </a:r>
            <a:r>
              <a:rPr lang="sr-Latn-RS" sz="1200" kern="1200" dirty="0" err="1" smtClean="0">
                <a:solidFill>
                  <a:schemeClr val="tx1"/>
                </a:solidFill>
                <a:effectLst/>
                <a:latin typeface="+mn-lt"/>
                <a:ea typeface="MS PGothic" pitchFamily="34" charset="-128"/>
                <a:cs typeface="+mn-cs"/>
              </a:rPr>
              <a:t>spamu</a:t>
            </a:r>
            <a:endParaRPr lang="en-US" sz="1200" kern="1200" dirty="0" smtClean="0">
              <a:solidFill>
                <a:schemeClr val="tx1"/>
              </a:solidFill>
              <a:effectLst/>
              <a:latin typeface="+mn-lt"/>
              <a:ea typeface="MS PGothic" pitchFamily="34" charset="-128"/>
              <a:cs typeface="+mn-cs"/>
            </a:endParaRPr>
          </a:p>
          <a:p>
            <a:pPr lvl="1" indent="457200"/>
            <a:r>
              <a:rPr lang="sr-Latn-RS" sz="1200" kern="1200" dirty="0" smtClean="0">
                <a:solidFill>
                  <a:schemeClr val="tx1"/>
                </a:solidFill>
                <a:effectLst/>
                <a:latin typeface="+mn-lt"/>
                <a:ea typeface="MS PGothic" pitchFamily="34" charset="-128"/>
                <a:cs typeface="+mn-cs"/>
              </a:rPr>
              <a:t>Uputstvo # 9 o mešanju u izbore</a:t>
            </a:r>
            <a:endParaRPr lang="en-US" sz="1200" kern="1200" dirty="0" smtClean="0">
              <a:solidFill>
                <a:schemeClr val="tx1"/>
              </a:solidFill>
              <a:effectLst/>
              <a:latin typeface="+mn-lt"/>
              <a:ea typeface="MS PGothic" pitchFamily="34" charset="-128"/>
              <a:cs typeface="+mn-cs"/>
            </a:endParaRPr>
          </a:p>
          <a:p>
            <a:pPr lvl="1" indent="457200"/>
            <a:r>
              <a:rPr lang="sr-Latn-RS" sz="1200" kern="1200" dirty="0" smtClean="0">
                <a:solidFill>
                  <a:schemeClr val="tx1"/>
                </a:solidFill>
                <a:effectLst/>
                <a:latin typeface="+mn-lt"/>
                <a:ea typeface="MS PGothic" pitchFamily="34" charset="-128"/>
                <a:cs typeface="+mn-cs"/>
              </a:rPr>
              <a:t>Uputstvo # 10 o izdavanju naredbe za predaju podataka o pretplatniku</a:t>
            </a:r>
            <a:endParaRPr lang="en-US" sz="1200" kern="1200" dirty="0" smtClean="0">
              <a:solidFill>
                <a:schemeClr val="tx1"/>
              </a:solidFill>
              <a:effectLst/>
              <a:latin typeface="+mn-lt"/>
              <a:ea typeface="MS PGothic" pitchFamily="34" charset="-128"/>
              <a:cs typeface="+mn-cs"/>
            </a:endParaRPr>
          </a:p>
          <a:p>
            <a:pPr lvl="1" indent="457200"/>
            <a:r>
              <a:rPr lang="sr-Latn-RS" sz="1200" kern="1200" dirty="0" smtClean="0">
                <a:solidFill>
                  <a:schemeClr val="tx1"/>
                </a:solidFill>
                <a:effectLst/>
                <a:latin typeface="+mn-lt"/>
                <a:ea typeface="MS PGothic" pitchFamily="34" charset="-128"/>
                <a:cs typeface="+mn-cs"/>
              </a:rPr>
              <a:t>Uputstvo # 11 o terorizmu</a:t>
            </a:r>
            <a:endParaRPr lang="en-US" sz="1200" kern="1200" dirty="0" smtClean="0">
              <a:solidFill>
                <a:schemeClr val="tx1"/>
              </a:solidFill>
              <a:effectLst/>
              <a:latin typeface="+mn-lt"/>
              <a:ea typeface="MS PGothic" pitchFamily="34" charset="-128"/>
              <a:cs typeface="+mn-cs"/>
            </a:endParaRPr>
          </a:p>
          <a:p>
            <a:pPr lvl="0" indent="457200"/>
            <a:r>
              <a:rPr lang="sr-Latn-RS" sz="1200" kern="1200" dirty="0" smtClean="0">
                <a:solidFill>
                  <a:schemeClr val="tx1"/>
                </a:solidFill>
                <a:effectLst/>
                <a:latin typeface="+mn-lt"/>
                <a:ea typeface="MS PGothic" pitchFamily="34" charset="-128"/>
                <a:cs typeface="ＭＳ Ｐゴシック" charset="0"/>
              </a:rPr>
              <a:t>Treći pristup odnosi se na izgradnju kapaciteta. To predvodi Programska kancelarija za borbu protiv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a:t>
            </a:r>
            <a:r>
              <a:rPr lang="sr-Latn-RS" sz="1200" i="1" kern="1200" dirty="0" smtClean="0">
                <a:solidFill>
                  <a:schemeClr val="tx1"/>
                </a:solidFill>
                <a:effectLst/>
                <a:latin typeface="+mn-lt"/>
                <a:ea typeface="MS PGothic" pitchFamily="34" charset="-128"/>
                <a:cs typeface="ＭＳ Ｐゴシック" charset="0"/>
              </a:rPr>
              <a:t>C-PROC</a:t>
            </a:r>
            <a:r>
              <a:rPr lang="sr-Latn-RS" sz="1200" kern="1200" dirty="0" smtClean="0">
                <a:solidFill>
                  <a:schemeClr val="tx1"/>
                </a:solidFill>
                <a:effectLst/>
                <a:latin typeface="+mn-lt"/>
                <a:ea typeface="MS PGothic" pitchFamily="34" charset="-128"/>
                <a:cs typeface="ＭＳ Ｐゴシック" charset="0"/>
              </a:rPr>
              <a:t>) i izgradnja kapaciteta se ostvaruje kroz programe tehničke saradnje. Predavač može da pređe na sledeće </a:t>
            </a:r>
            <a:r>
              <a:rPr lang="sr-Latn-RS" sz="1200" kern="1200" dirty="0" err="1" smtClean="0">
                <a:solidFill>
                  <a:schemeClr val="tx1"/>
                </a:solidFill>
                <a:effectLst/>
                <a:latin typeface="+mn-lt"/>
                <a:ea typeface="MS PGothic" pitchFamily="34" charset="-128"/>
                <a:cs typeface="ＭＳ Ｐゴシック" charset="0"/>
              </a:rPr>
              <a:t>slajdove</a:t>
            </a:r>
            <a:r>
              <a:rPr lang="sr-Latn-RS" sz="1200" kern="1200" dirty="0" smtClean="0">
                <a:solidFill>
                  <a:schemeClr val="tx1"/>
                </a:solidFill>
                <a:effectLst/>
                <a:latin typeface="+mn-lt"/>
                <a:ea typeface="MS PGothic" pitchFamily="34" charset="-128"/>
                <a:cs typeface="ＭＳ Ｐゴシック" charset="0"/>
              </a:rPr>
              <a:t> u kojima će biti opisan rad </a:t>
            </a:r>
            <a:r>
              <a:rPr lang="sr-Latn-RS" sz="1200" i="1" kern="1200" dirty="0" smtClean="0">
                <a:solidFill>
                  <a:schemeClr val="tx1"/>
                </a:solidFill>
                <a:effectLst/>
                <a:latin typeface="+mn-lt"/>
                <a:ea typeface="MS PGothic" pitchFamily="34" charset="-128"/>
                <a:cs typeface="ＭＳ Ｐゴシック" charset="0"/>
              </a:rPr>
              <a:t>C-PROC</a:t>
            </a:r>
            <a:r>
              <a:rPr lang="sr-Latn-RS" sz="1200" kern="1200" dirty="0" smtClean="0">
                <a:solidFill>
                  <a:schemeClr val="tx1"/>
                </a:solidFill>
                <a:effectLst/>
                <a:latin typeface="+mn-lt"/>
                <a:ea typeface="MS PGothic" pitchFamily="34" charset="-128"/>
                <a:cs typeface="ＭＳ Ｐゴシック" charset="0"/>
              </a:rPr>
              <a:t> i njegovih različitih programa.</a:t>
            </a:r>
            <a:endParaRPr lang="en-US" sz="1200" kern="1200" dirty="0" smtClean="0">
              <a:solidFill>
                <a:schemeClr val="tx1"/>
              </a:solidFill>
              <a:effectLst/>
              <a:latin typeface="+mn-lt"/>
              <a:ea typeface="MS PGothic" pitchFamily="34" charset="-128"/>
              <a:cs typeface="ＭＳ Ｐゴシック" charset="0"/>
            </a:endParaRPr>
          </a:p>
          <a:p>
            <a:pPr indent="457200"/>
            <a:endParaRPr lang="en-GB" sz="1200" kern="1200" dirty="0">
              <a:solidFill>
                <a:schemeClr val="tx1"/>
              </a:solidFill>
              <a:latin typeface="+mn-lt"/>
              <a:ea typeface="MS PGothic" pitchFamily="34" charset="-128"/>
              <a:cs typeface="Verdana" panose="020B0604030504040204" pitchFamily="34"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a:t>
            </a:fld>
            <a:endParaRPr lang="en-US" altLang="en-US"/>
          </a:p>
        </p:txBody>
      </p:sp>
    </p:spTree>
    <p:extLst>
      <p:ext uri="{BB962C8B-B14F-4D97-AF65-F5344CB8AC3E}">
        <p14:creationId xmlns:p14="http://schemas.microsoft.com/office/powerpoint/2010/main" val="39030946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45720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Na ovom slajdu date su informacije o programskoj kancelariji za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a:t>
            </a:r>
            <a:r>
              <a:rPr lang="sr-Latn-RS" sz="1200" i="1" kern="1200" dirty="0" smtClean="0">
                <a:solidFill>
                  <a:schemeClr val="tx1"/>
                </a:solidFill>
                <a:effectLst/>
                <a:latin typeface="+mn-lt"/>
                <a:ea typeface="MS PGothic" pitchFamily="34" charset="-128"/>
                <a:cs typeface="ＭＳ Ｐゴシック" charset="0"/>
              </a:rPr>
              <a:t>C-PROC</a:t>
            </a:r>
            <a:r>
              <a:rPr lang="sr-Latn-RS" sz="1200" kern="1200" dirty="0" smtClean="0">
                <a:solidFill>
                  <a:schemeClr val="tx1"/>
                </a:solidFill>
                <a:effectLst/>
                <a:latin typeface="+mn-lt"/>
                <a:ea typeface="MS PGothic" pitchFamily="34" charset="-128"/>
                <a:cs typeface="ＭＳ Ｐゴシック" charset="0"/>
              </a:rPr>
              <a:t>). To je glavno telo koje je odgovorno za promovisanje pristupa Saveta Evrope pružanju podrške izgradnji kapaciteta krivičnopravnih sistema za borbu protiv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i za prikupljanje elektronskih dokaza. </a:t>
            </a:r>
            <a:endParaRPr lang="en-US" sz="1200" kern="1200" dirty="0" smtClean="0">
              <a:solidFill>
                <a:schemeClr val="tx1"/>
              </a:solidFill>
              <a:effectLst/>
              <a:latin typeface="+mn-lt"/>
              <a:ea typeface="MS PGothic" pitchFamily="34" charset="-128"/>
              <a:cs typeface="ＭＳ Ｐゴシック" charset="0"/>
            </a:endParaRPr>
          </a:p>
          <a:p>
            <a:pPr indent="457200"/>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a:t>
            </a:fld>
            <a:endParaRPr lang="en-US" altLang="en-US"/>
          </a:p>
        </p:txBody>
      </p:sp>
    </p:spTree>
    <p:extLst>
      <p:ext uri="{BB962C8B-B14F-4D97-AF65-F5344CB8AC3E}">
        <p14:creationId xmlns:p14="http://schemas.microsoft.com/office/powerpoint/2010/main" val="11823906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Na ovom slajdu pobrojani su različiti tekući programi kojima upravlja (</a:t>
            </a:r>
            <a:r>
              <a:rPr lang="sr-Latn-RS" sz="1200" i="1" kern="1200" dirty="0" smtClean="0">
                <a:solidFill>
                  <a:schemeClr val="tx1"/>
                </a:solidFill>
                <a:effectLst/>
                <a:latin typeface="+mn-lt"/>
                <a:ea typeface="MS PGothic" pitchFamily="34" charset="-128"/>
                <a:cs typeface="ＭＳ Ｐゴシック" charset="0"/>
              </a:rPr>
              <a:t>C-PROC</a:t>
            </a:r>
            <a:r>
              <a:rPr lang="sr-Latn-RS" sz="1200" kern="1200" dirty="0" smtClean="0">
                <a:solidFill>
                  <a:schemeClr val="tx1"/>
                </a:solidFill>
                <a:effectLst/>
                <a:latin typeface="+mn-lt"/>
                <a:ea typeface="MS PGothic" pitchFamily="34" charset="-128"/>
                <a:cs typeface="ＭＳ Ｐゴシック" charset="0"/>
              </a:rPr>
              <a:t>). Predavač može da objasni da je ta kancelarija otkako je postala operativna u aprilu 2014, inicirala izvestan broj projekata – od kojih su mnogi već zaključeni. Predavač može da objasni tekuće projekte i da navede izvesne detalje o programima koji su navedeni na slajdu:</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b="1" i="1" kern="1200" dirty="0" smtClean="0">
                <a:solidFill>
                  <a:schemeClr val="tx1"/>
                </a:solidFill>
                <a:effectLst/>
                <a:latin typeface="+mn-lt"/>
                <a:ea typeface="MS PGothic" pitchFamily="34" charset="-128"/>
                <a:cs typeface="ＭＳ Ｐゴシック" charset="0"/>
              </a:rPr>
              <a:t>GLACY+</a:t>
            </a:r>
            <a:r>
              <a:rPr lang="sr-Latn-RS" sz="1200" b="1"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je zajednički projekat EU (Instrument koji doprinosi miru i stabilnosti) i Saveta Evrope. </a:t>
            </a:r>
            <a:r>
              <a:rPr lang="sr-Latn-RS" sz="1200" i="1" kern="1200" dirty="0" smtClean="0">
                <a:solidFill>
                  <a:schemeClr val="tx1"/>
                </a:solidFill>
                <a:effectLst/>
                <a:latin typeface="+mn-lt"/>
                <a:ea typeface="MS PGothic" pitchFamily="34" charset="-128"/>
                <a:cs typeface="ＭＳ Ｐゴシック" charset="0"/>
              </a:rPr>
              <a:t>GLACY+</a:t>
            </a:r>
            <a:r>
              <a:rPr lang="sr-Latn-RS" sz="1200" kern="1200" dirty="0" smtClean="0">
                <a:solidFill>
                  <a:schemeClr val="tx1"/>
                </a:solidFill>
                <a:effectLst/>
                <a:latin typeface="+mn-lt"/>
                <a:ea typeface="MS PGothic" pitchFamily="34" charset="-128"/>
                <a:cs typeface="ＭＳ Ｐゴシック" charset="0"/>
              </a:rPr>
              <a:t> je tako koncipiran da proširi iskustvo </a:t>
            </a:r>
            <a:r>
              <a:rPr lang="sr-Latn-RS" sz="1200" u="sng" kern="1200" dirty="0" smtClean="0">
                <a:solidFill>
                  <a:schemeClr val="tx1"/>
                </a:solidFill>
                <a:effectLst/>
                <a:latin typeface="+mn-lt"/>
                <a:ea typeface="MS PGothic" pitchFamily="34" charset="-128"/>
                <a:cs typeface="ＭＳ Ｐゴシック" charset="0"/>
                <a:hlinkClick r:id="rId3"/>
              </a:rPr>
              <a:t>Projekta </a:t>
            </a:r>
            <a:r>
              <a:rPr lang="sr-Latn-RS" sz="1200" i="1" u="sng" kern="1200" dirty="0" smtClean="0">
                <a:solidFill>
                  <a:schemeClr val="tx1"/>
                </a:solidFill>
                <a:effectLst/>
                <a:latin typeface="+mn-lt"/>
                <a:ea typeface="MS PGothic" pitchFamily="34" charset="-128"/>
                <a:cs typeface="ＭＳ Ｐゴシック" charset="0"/>
                <a:hlinkClick r:id="rId3"/>
              </a:rPr>
              <a:t>GLACY</a:t>
            </a:r>
            <a:r>
              <a:rPr lang="sr-Latn-RS" sz="1200" u="sng" kern="1200" dirty="0" smtClean="0">
                <a:solidFill>
                  <a:schemeClr val="tx1"/>
                </a:solidFill>
                <a:effectLst/>
                <a:latin typeface="+mn-lt"/>
                <a:ea typeface="MS PGothic" pitchFamily="34" charset="-128"/>
                <a:cs typeface="ＭＳ Ｐゴシック" charset="0"/>
                <a:hlinkClick r:id="rId3"/>
              </a:rPr>
              <a:t> </a:t>
            </a:r>
            <a:r>
              <a:rPr lang="sr-Latn-RS" sz="1200" kern="1200" dirty="0" smtClean="0">
                <a:solidFill>
                  <a:schemeClr val="tx1"/>
                </a:solidFill>
                <a:effectLst/>
                <a:latin typeface="+mn-lt"/>
                <a:ea typeface="MS PGothic" pitchFamily="34" charset="-128"/>
                <a:cs typeface="ＭＳ Ｐゴシック" charset="0"/>
              </a:rPr>
              <a:t> (2013–2016) i pruža podršku za 15 prioritetnih zemalja i zemalja koje služe kao čvorišta u Africi, azijsko-pacifičkoj oblasti i Latinskoj Americi, kao i u </a:t>
            </a:r>
            <a:r>
              <a:rPr lang="sr-Latn-RS" sz="1200" kern="1200" dirty="0" err="1" smtClean="0">
                <a:solidFill>
                  <a:schemeClr val="tx1"/>
                </a:solidFill>
                <a:effectLst/>
                <a:latin typeface="+mn-lt"/>
                <a:ea typeface="MS PGothic" pitchFamily="34" charset="-128"/>
                <a:cs typeface="ＭＳ Ｐゴシック" charset="0"/>
              </a:rPr>
              <a:t>Karipskom</a:t>
            </a:r>
            <a:r>
              <a:rPr lang="sr-Latn-RS" sz="1200" kern="1200" dirty="0" smtClean="0">
                <a:solidFill>
                  <a:schemeClr val="tx1"/>
                </a:solidFill>
                <a:effectLst/>
                <a:latin typeface="+mn-lt"/>
                <a:ea typeface="MS PGothic" pitchFamily="34" charset="-128"/>
                <a:cs typeface="ＭＳ Ｐゴシック" charset="0"/>
              </a:rPr>
              <a:t> regionu – to su Benin, </a:t>
            </a:r>
            <a:r>
              <a:rPr lang="sr-Latn-RS" sz="1200" kern="1200" dirty="0" err="1" smtClean="0">
                <a:solidFill>
                  <a:schemeClr val="tx1"/>
                </a:solidFill>
                <a:effectLst/>
                <a:latin typeface="+mn-lt"/>
                <a:ea typeface="MS PGothic" pitchFamily="34" charset="-128"/>
                <a:cs typeface="ＭＳ Ｐゴシック" charset="0"/>
              </a:rPr>
              <a:t>Burkina</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Faso</a:t>
            </a:r>
            <a:r>
              <a:rPr lang="sr-Latn-RS" sz="1200" kern="1200" dirty="0" smtClean="0">
                <a:solidFill>
                  <a:schemeClr val="tx1"/>
                </a:solidFill>
                <a:effectLst/>
                <a:latin typeface="+mn-lt"/>
                <a:ea typeface="MS PGothic" pitchFamily="34" charset="-128"/>
                <a:cs typeface="ＭＳ Ｐゴシック" charset="0"/>
              </a:rPr>
              <a:t>, Zelenortska Ostrva, Čile, Kostarika, Dominikanska Republika, Gana, Mauricijus, Maroko, Nigerija, Paragvaj, Filipini, Senegal, Šri Lanka i Tonga. Te zemlje mogu služiti kao čvorišta koja će omogućiti razmenu iskustava u svojim regionima.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Ciljevi:</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Pojačati kapacitet država širom sveta za primenu zakonodavstva o </a:t>
            </a:r>
            <a:r>
              <a:rPr lang="sr-Latn-RS" sz="1200" kern="1200" dirty="0" err="1" smtClean="0">
                <a:solidFill>
                  <a:schemeClr val="tx1"/>
                </a:solidFill>
                <a:effectLst/>
                <a:latin typeface="+mn-lt"/>
                <a:ea typeface="MS PGothic" pitchFamily="34" charset="-128"/>
                <a:cs typeface="ＭＳ Ｐゴシック" charset="0"/>
              </a:rPr>
              <a:t>visokotehnološkom</a:t>
            </a:r>
            <a:r>
              <a:rPr lang="sr-Latn-RS" sz="1200" kern="1200" dirty="0" smtClean="0">
                <a:solidFill>
                  <a:schemeClr val="tx1"/>
                </a:solidFill>
                <a:effectLst/>
                <a:latin typeface="+mn-lt"/>
                <a:ea typeface="MS PGothic" pitchFamily="34" charset="-128"/>
                <a:cs typeface="ＭＳ Ｐゴシック" charset="0"/>
              </a:rPr>
              <a:t> kriminalu i elektronskim dokazima i osnažiti njihovu sposobnost za ostvarivanje delotvorne međunarodne saradnje u toj oblasti: </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 Promovisati konzistentno zakonodavstvo u oblasti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usklađene sektorske politike i strategije;</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 Osnažiti kapacitet policijskih organa za istragu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i angažovanje u delotvornoj uzajamnoj policijskoj saradnji, kao i saradnji sa jedinicama za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u Evropi i drugim regionima;</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 Omogućiti krivičnopravnim organima da primenjuju zakonodavstvo i krivično gone i presuđuju u slučajevima iz oblasti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i elektronskih dokaza i da se angažuju u međunarodnoj saradnji.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
            </a:r>
            <a:br>
              <a:rPr lang="sr-Latn-RS" sz="1200" kern="1200" dirty="0" smtClean="0">
                <a:solidFill>
                  <a:schemeClr val="tx1"/>
                </a:solidFill>
                <a:effectLst/>
                <a:latin typeface="+mn-lt"/>
                <a:ea typeface="MS PGothic" pitchFamily="34" charset="-128"/>
                <a:cs typeface="ＭＳ Ｐゴシック" charset="0"/>
              </a:rPr>
            </a:br>
            <a:r>
              <a:rPr lang="sr-Latn-RS" sz="1200" b="1" i="1" kern="1200" dirty="0" err="1" smtClean="0">
                <a:solidFill>
                  <a:schemeClr val="tx1"/>
                </a:solidFill>
                <a:effectLst/>
                <a:latin typeface="+mn-lt"/>
                <a:ea typeface="MS PGothic" pitchFamily="34" charset="-128"/>
                <a:cs typeface="ＭＳ Ｐゴシック" charset="0"/>
              </a:rPr>
              <a:t>CyberEast</a:t>
            </a:r>
            <a:r>
              <a:rPr lang="sr-Latn-RS" sz="1200" b="1"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je zajednički projekat EU i SE koji Savet Evrope sprovodi u regionu Istočnog partnerstva u sklopu Instrumenta evropskog susedstva na Istoku (</a:t>
            </a:r>
            <a:r>
              <a:rPr lang="sr-Latn-RS" sz="1200" i="1" kern="1200" dirty="0" smtClean="0">
                <a:solidFill>
                  <a:schemeClr val="tx1"/>
                </a:solidFill>
                <a:effectLst/>
                <a:latin typeface="+mn-lt"/>
                <a:ea typeface="MS PGothic" pitchFamily="34" charset="-128"/>
                <a:cs typeface="ＭＳ Ｐゴシック" charset="0"/>
              </a:rPr>
              <a:t>ENI</a:t>
            </a:r>
            <a:r>
              <a:rPr lang="sr-Latn-RS" sz="1200" kern="1200" dirty="0" smtClean="0">
                <a:solidFill>
                  <a:schemeClr val="tx1"/>
                </a:solidFill>
                <a:effectLst/>
                <a:latin typeface="+mn-lt"/>
                <a:ea typeface="MS PGothic" pitchFamily="34" charset="-128"/>
                <a:cs typeface="ＭＳ Ｐゴシック" charset="0"/>
              </a:rPr>
              <a:t>).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Zemlje učesnice: Jermenija, Azerbejdžan, Belorusija, </a:t>
            </a:r>
            <a:r>
              <a:rPr lang="sr-Latn-RS" sz="1200" kern="1200" dirty="0" err="1" smtClean="0">
                <a:solidFill>
                  <a:schemeClr val="tx1"/>
                </a:solidFill>
                <a:effectLst/>
                <a:latin typeface="+mn-lt"/>
                <a:ea typeface="MS PGothic" pitchFamily="34" charset="-128"/>
                <a:cs typeface="ＭＳ Ｐゴシック" charset="0"/>
              </a:rPr>
              <a:t>Gruzija</a:t>
            </a:r>
            <a:r>
              <a:rPr lang="sr-Latn-RS" sz="1200" kern="1200" dirty="0" smtClean="0">
                <a:solidFill>
                  <a:schemeClr val="tx1"/>
                </a:solidFill>
                <a:effectLst/>
                <a:latin typeface="+mn-lt"/>
                <a:ea typeface="MS PGothic" pitchFamily="34" charset="-128"/>
                <a:cs typeface="ＭＳ Ｐゴシック" charset="0"/>
              </a:rPr>
              <a:t>, Moldavija i Ukrajina.</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Projektu je cilj donošenje zakonodavnih i političkih okvira u skladu s Budimpeštanskom konvencijom i srodnim instrumentima, jačanje kapaciteta pravosudnih i policijskih organa i </a:t>
            </a:r>
            <a:r>
              <a:rPr lang="sr-Latn-RS" sz="1200" kern="1200" dirty="0" err="1" smtClean="0">
                <a:solidFill>
                  <a:schemeClr val="tx1"/>
                </a:solidFill>
                <a:effectLst/>
                <a:latin typeface="+mn-lt"/>
                <a:ea typeface="MS PGothic" pitchFamily="34" charset="-128"/>
                <a:cs typeface="ＭＳ Ｐゴシック" charset="0"/>
              </a:rPr>
              <a:t>međuagencijske</a:t>
            </a:r>
            <a:r>
              <a:rPr lang="sr-Latn-RS" sz="1200" kern="1200" dirty="0" smtClean="0">
                <a:solidFill>
                  <a:schemeClr val="tx1"/>
                </a:solidFill>
                <a:effectLst/>
                <a:latin typeface="+mn-lt"/>
                <a:ea typeface="MS PGothic" pitchFamily="34" charset="-128"/>
                <a:cs typeface="ＭＳ Ｐゴシック" charset="0"/>
              </a:rPr>
              <a:t> saradnje i produbljivanje delotvorne međunarodne saradnje i poverenja u oblasti krivičnog pravosuđa,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i elektronskih dokaza, uključujući saradnju između </a:t>
            </a:r>
            <a:r>
              <a:rPr lang="sr-Latn-RS" sz="1200" kern="1200" dirty="0" err="1" smtClean="0">
                <a:solidFill>
                  <a:schemeClr val="tx1"/>
                </a:solidFill>
                <a:effectLst/>
                <a:latin typeface="+mn-lt"/>
                <a:ea typeface="MS PGothic" pitchFamily="34" charset="-128"/>
                <a:cs typeface="ＭＳ Ｐゴシック" charset="0"/>
              </a:rPr>
              <a:t>pružalaca</a:t>
            </a:r>
            <a:r>
              <a:rPr lang="sr-Latn-RS" sz="1200" kern="1200" dirty="0" smtClean="0">
                <a:solidFill>
                  <a:schemeClr val="tx1"/>
                </a:solidFill>
                <a:effectLst/>
                <a:latin typeface="+mn-lt"/>
                <a:ea typeface="MS PGothic" pitchFamily="34" charset="-128"/>
                <a:cs typeface="ＭＳ Ｐゴシック" charset="0"/>
              </a:rPr>
              <a:t> usluga i organa reda. (PROVERI)</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b="1" i="1" kern="1200" dirty="0" err="1" smtClean="0">
                <a:solidFill>
                  <a:schemeClr val="tx1"/>
                </a:solidFill>
                <a:effectLst/>
                <a:latin typeface="+mn-lt"/>
                <a:ea typeface="MS PGothic" pitchFamily="34" charset="-128"/>
                <a:cs typeface="ＭＳ Ｐゴシック" charset="0"/>
              </a:rPr>
              <a:t>iPROCEEDS</a:t>
            </a:r>
            <a:r>
              <a:rPr lang="sr-Latn-RS" sz="1200" b="1" i="1" kern="1200" dirty="0" smtClean="0">
                <a:solidFill>
                  <a:schemeClr val="tx1"/>
                </a:solidFill>
                <a:effectLst/>
                <a:latin typeface="+mn-lt"/>
                <a:ea typeface="MS PGothic" pitchFamily="34" charset="-128"/>
                <a:cs typeface="ＭＳ Ｐゴシック" charset="0"/>
              </a:rPr>
              <a:t> – 2</a:t>
            </a:r>
            <a:r>
              <a:rPr lang="sr-Latn-RS" sz="1200" b="1"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Saradnja u borbi protiv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na osnovu instrumenta za </a:t>
            </a:r>
            <a:r>
              <a:rPr lang="sr-Latn-RS" sz="1200" kern="1200" dirty="0" err="1" smtClean="0">
                <a:solidFill>
                  <a:schemeClr val="tx1"/>
                </a:solidFill>
                <a:effectLst/>
                <a:latin typeface="+mn-lt"/>
                <a:ea typeface="MS PGothic" pitchFamily="34" charset="-128"/>
                <a:cs typeface="ＭＳ Ｐゴシック" charset="0"/>
              </a:rPr>
              <a:t>pretpristupnu</a:t>
            </a:r>
            <a:r>
              <a:rPr lang="sr-Latn-RS" sz="1200" kern="1200" dirty="0" smtClean="0">
                <a:solidFill>
                  <a:schemeClr val="tx1"/>
                </a:solidFill>
                <a:effectLst/>
                <a:latin typeface="+mn-lt"/>
                <a:ea typeface="MS PGothic" pitchFamily="34" charset="-128"/>
                <a:cs typeface="ＭＳ Ｐゴシック" charset="0"/>
              </a:rPr>
              <a:t> pomoć (</a:t>
            </a:r>
            <a:r>
              <a:rPr lang="sr-Latn-RS" sz="1200" i="1" kern="1200" dirty="0" smtClean="0">
                <a:solidFill>
                  <a:schemeClr val="tx1"/>
                </a:solidFill>
                <a:effectLst/>
                <a:latin typeface="+mn-lt"/>
                <a:ea typeface="MS PGothic" pitchFamily="34" charset="-128"/>
                <a:cs typeface="ＭＳ Ｐゴシック" charset="0"/>
              </a:rPr>
              <a:t>IPA</a:t>
            </a:r>
            <a:r>
              <a:rPr lang="sr-Latn-RS" sz="1200" kern="1200" dirty="0" smtClean="0">
                <a:solidFill>
                  <a:schemeClr val="tx1"/>
                </a:solidFill>
                <a:effectLst/>
                <a:latin typeface="+mn-lt"/>
                <a:ea typeface="MS PGothic" pitchFamily="34" charset="-128"/>
                <a:cs typeface="ＭＳ Ｐゴシック" charset="0"/>
              </a:rPr>
              <a:t>) – Zajednički projekat Evropske unije i Saveta Evrope. Zemlje/oblasti koje učestvuju: Albanija, Bosna i Hercegovina, Crna Gora, Severna Makedonija, Srbija, Turska i Kosovo.* Cilj: Dodatno osnažiti kapacitet organa vlasti u zemljama i oblastima koje učestvuju u Projektu da pronalaze, plene i konfiskuju dobit ostvarenu </a:t>
            </a:r>
            <a:r>
              <a:rPr lang="sr-Latn-RS" sz="1200" kern="1200" dirty="0" err="1" smtClean="0">
                <a:solidFill>
                  <a:schemeClr val="tx1"/>
                </a:solidFill>
                <a:effectLst/>
                <a:latin typeface="+mn-lt"/>
                <a:ea typeface="MS PGothic" pitchFamily="34" charset="-128"/>
                <a:cs typeface="ＭＳ Ｐゴシック" charset="0"/>
              </a:rPr>
              <a:t>visokotehnološkim</a:t>
            </a:r>
            <a:r>
              <a:rPr lang="sr-Latn-RS" sz="1200" kern="1200" dirty="0" smtClean="0">
                <a:solidFill>
                  <a:schemeClr val="tx1"/>
                </a:solidFill>
                <a:effectLst/>
                <a:latin typeface="+mn-lt"/>
                <a:ea typeface="MS PGothic" pitchFamily="34" charset="-128"/>
                <a:cs typeface="ＭＳ Ｐゴシック" charset="0"/>
              </a:rPr>
              <a:t> kriminalom i da sprečavaju pranje novca na internetu i da omoguće obezbeđivanje elektronskih dokaza.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*Ova odrednica ne prejudicira stavove o statusu i u skladu je sa Rezolucijom Saveta bezbednosti UN 1244. i Mišljenjem MSP o proglašenju nezavisnosti Kosova.</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b="1" i="1" kern="1200" dirty="0" err="1" smtClean="0">
                <a:solidFill>
                  <a:schemeClr val="tx1"/>
                </a:solidFill>
                <a:effectLst/>
                <a:latin typeface="+mn-lt"/>
                <a:ea typeface="MS PGothic" pitchFamily="34" charset="-128"/>
                <a:cs typeface="ＭＳ Ｐゴシック" charset="0"/>
              </a:rPr>
              <a:t>CyberSouth</a:t>
            </a:r>
            <a:r>
              <a:rPr lang="sr-Latn-RS" sz="1200" kern="1200" dirty="0" smtClean="0">
                <a:solidFill>
                  <a:schemeClr val="tx1"/>
                </a:solidFill>
                <a:effectLst/>
                <a:latin typeface="+mn-lt"/>
                <a:ea typeface="MS PGothic" pitchFamily="34" charset="-128"/>
                <a:cs typeface="ＭＳ Ｐゴシック" charset="0"/>
              </a:rPr>
              <a:t> je zajednički projekat EU (Instrument evropskog susedstva) i Saveta Evrope. Projektu je cilj jačanje zakonodavstva i institucionalnih kapaciteta za borbu protiv </a:t>
            </a:r>
            <a:r>
              <a:rPr lang="sr-Latn-RS" sz="1200" kern="1200" dirty="0" err="1" smtClean="0">
                <a:solidFill>
                  <a:schemeClr val="tx1"/>
                </a:solidFill>
                <a:effectLst/>
                <a:latin typeface="+mn-lt"/>
                <a:ea typeface="MS PGothic" pitchFamily="34" charset="-128"/>
                <a:cs typeface="ＭＳ Ｐゴシック" charset="0"/>
              </a:rPr>
              <a:t>visoktehnološkog</a:t>
            </a:r>
            <a:r>
              <a:rPr lang="sr-Latn-RS" sz="1200" kern="1200" dirty="0" smtClean="0">
                <a:solidFill>
                  <a:schemeClr val="tx1"/>
                </a:solidFill>
                <a:effectLst/>
                <a:latin typeface="+mn-lt"/>
                <a:ea typeface="MS PGothic" pitchFamily="34" charset="-128"/>
                <a:cs typeface="ＭＳ Ｐゴシック" charset="0"/>
              </a:rPr>
              <a:t> kriminala i prikupljanje elektronskih dokaza u oblasti južnog susedstva u skladu sa zahtevima zaštite ljudskih prava i vladavine prava. Projektna oblast: region južnog susedstva.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Početne prioritetne oblasti: Alžir, Jordan, Liban, Maroko i Tunis.</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Ciljevi: </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Zakonodavstvo</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Specijalizovane službe i </a:t>
            </a:r>
            <a:r>
              <a:rPr lang="sr-Latn-RS" sz="1200" kern="1200" dirty="0" err="1" smtClean="0">
                <a:solidFill>
                  <a:schemeClr val="tx1"/>
                </a:solidFill>
                <a:effectLst/>
                <a:latin typeface="+mn-lt"/>
                <a:ea typeface="MS PGothic" pitchFamily="34" charset="-128"/>
                <a:cs typeface="ＭＳ Ｐゴシック" charset="0"/>
              </a:rPr>
              <a:t>interagencijska</a:t>
            </a:r>
            <a:r>
              <a:rPr lang="sr-Latn-RS" sz="1200" kern="1200" dirty="0" smtClean="0">
                <a:solidFill>
                  <a:schemeClr val="tx1"/>
                </a:solidFill>
                <a:effectLst/>
                <a:latin typeface="+mn-lt"/>
                <a:ea typeface="MS PGothic" pitchFamily="34" charset="-128"/>
                <a:cs typeface="ＭＳ Ｐゴシック" charset="0"/>
              </a:rPr>
              <a:t> saradnja, kao i javno–privatna saradnja</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err="1" smtClean="0">
                <a:solidFill>
                  <a:schemeClr val="tx1"/>
                </a:solidFill>
                <a:effectLst/>
                <a:latin typeface="+mn-lt"/>
                <a:ea typeface="MS PGothic" pitchFamily="34" charset="-128"/>
                <a:cs typeface="ＭＳ Ｐゴシック" charset="0"/>
              </a:rPr>
              <a:t>Pravosudna</a:t>
            </a:r>
            <a:r>
              <a:rPr lang="sr-Latn-RS" sz="1200" kern="1200" dirty="0" smtClean="0">
                <a:solidFill>
                  <a:schemeClr val="tx1"/>
                </a:solidFill>
                <a:effectLst/>
                <a:latin typeface="+mn-lt"/>
                <a:ea typeface="MS PGothic" pitchFamily="34" charset="-128"/>
                <a:cs typeface="ＭＳ Ｐゴシック" charset="0"/>
              </a:rPr>
              <a:t> obuka</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Međunarodna saradnja</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Strateški prioriteti o </a:t>
            </a:r>
            <a:r>
              <a:rPr lang="sr-Latn-RS" sz="1200" kern="1200" dirty="0" err="1" smtClean="0">
                <a:solidFill>
                  <a:schemeClr val="tx1"/>
                </a:solidFill>
                <a:effectLst/>
                <a:latin typeface="+mn-lt"/>
                <a:ea typeface="MS PGothic" pitchFamily="34" charset="-128"/>
                <a:cs typeface="ＭＳ Ｐゴシック" charset="0"/>
              </a:rPr>
              <a:t>visokotehnološkom</a:t>
            </a:r>
            <a:r>
              <a:rPr lang="sr-Latn-RS" sz="1200" kern="1200" dirty="0" smtClean="0">
                <a:solidFill>
                  <a:schemeClr val="tx1"/>
                </a:solidFill>
                <a:effectLst/>
                <a:latin typeface="+mn-lt"/>
                <a:ea typeface="MS PGothic" pitchFamily="34" charset="-128"/>
                <a:cs typeface="ＭＳ Ｐゴシック" charset="0"/>
              </a:rPr>
              <a:t> kriminalu i elektronskim dokazima</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b="1" kern="1200" dirty="0" err="1" smtClean="0">
                <a:solidFill>
                  <a:schemeClr val="tx1"/>
                </a:solidFill>
                <a:effectLst/>
                <a:latin typeface="+mn-lt"/>
                <a:ea typeface="MS PGothic" pitchFamily="34" charset="-128"/>
                <a:cs typeface="ＭＳ Ｐゴシック" charset="0"/>
              </a:rPr>
              <a:t>End</a:t>
            </a:r>
            <a:r>
              <a:rPr lang="sr-Latn-RS" sz="1200" b="1" kern="1200" dirty="0" smtClean="0">
                <a:solidFill>
                  <a:schemeClr val="tx1"/>
                </a:solidFill>
                <a:effectLst/>
                <a:latin typeface="+mn-lt"/>
                <a:ea typeface="MS PGothic" pitchFamily="34" charset="-128"/>
                <a:cs typeface="ＭＳ Ｐゴシック" charset="0"/>
              </a:rPr>
              <a:t> </a:t>
            </a:r>
            <a:r>
              <a:rPr lang="sr-Latn-RS" sz="1200" b="1" kern="1200" dirty="0" err="1" smtClean="0">
                <a:solidFill>
                  <a:schemeClr val="tx1"/>
                </a:solidFill>
                <a:effectLst/>
                <a:latin typeface="+mn-lt"/>
                <a:ea typeface="MS PGothic" pitchFamily="34" charset="-128"/>
                <a:cs typeface="ＭＳ Ｐゴシック" charset="0"/>
              </a:rPr>
              <a:t>Online</a:t>
            </a:r>
            <a:r>
              <a:rPr lang="sr-Latn-RS" sz="1200" b="1" kern="1200" dirty="0" smtClean="0">
                <a:solidFill>
                  <a:schemeClr val="tx1"/>
                </a:solidFill>
                <a:effectLst/>
                <a:latin typeface="+mn-lt"/>
                <a:ea typeface="MS PGothic" pitchFamily="34" charset="-128"/>
                <a:cs typeface="ＭＳ Ｐゴシック" charset="0"/>
              </a:rPr>
              <a:t> </a:t>
            </a:r>
            <a:r>
              <a:rPr lang="sr-Latn-RS" sz="1200" b="1" kern="1200" dirty="0" err="1" smtClean="0">
                <a:solidFill>
                  <a:schemeClr val="tx1"/>
                </a:solidFill>
                <a:effectLst/>
                <a:latin typeface="+mn-lt"/>
                <a:ea typeface="MS PGothic" pitchFamily="34" charset="-128"/>
                <a:cs typeface="ＭＳ Ｐゴシック" charset="0"/>
              </a:rPr>
              <a:t>Child</a:t>
            </a:r>
            <a:r>
              <a:rPr lang="sr-Latn-RS" sz="1200" b="1" kern="1200" dirty="0" smtClean="0">
                <a:solidFill>
                  <a:schemeClr val="tx1"/>
                </a:solidFill>
                <a:effectLst/>
                <a:latin typeface="+mn-lt"/>
                <a:ea typeface="MS PGothic" pitchFamily="34" charset="-128"/>
                <a:cs typeface="ＭＳ Ｐゴシック" charset="0"/>
              </a:rPr>
              <a:t> </a:t>
            </a:r>
            <a:r>
              <a:rPr lang="sr-Latn-RS" sz="1200" b="1" kern="1200" dirty="0" err="1" smtClean="0">
                <a:solidFill>
                  <a:schemeClr val="tx1"/>
                </a:solidFill>
                <a:effectLst/>
                <a:latin typeface="+mn-lt"/>
                <a:ea typeface="MS PGothic" pitchFamily="34" charset="-128"/>
                <a:cs typeface="ＭＳ Ｐゴシック" charset="0"/>
              </a:rPr>
              <a:t>Sexual</a:t>
            </a:r>
            <a:r>
              <a:rPr lang="sr-Latn-RS" sz="1200" b="1" kern="1200" dirty="0" smtClean="0">
                <a:solidFill>
                  <a:schemeClr val="tx1"/>
                </a:solidFill>
                <a:effectLst/>
                <a:latin typeface="+mn-lt"/>
                <a:ea typeface="MS PGothic" pitchFamily="34" charset="-128"/>
                <a:cs typeface="ＭＳ Ｐゴシック" charset="0"/>
              </a:rPr>
              <a:t> </a:t>
            </a:r>
            <a:r>
              <a:rPr lang="sr-Latn-RS" sz="1200" b="1" kern="1200" dirty="0" err="1" smtClean="0">
                <a:solidFill>
                  <a:schemeClr val="tx1"/>
                </a:solidFill>
                <a:effectLst/>
                <a:latin typeface="+mn-lt"/>
                <a:ea typeface="MS PGothic" pitchFamily="34" charset="-128"/>
                <a:cs typeface="ＭＳ Ｐゴシック" charset="0"/>
              </a:rPr>
              <a:t>Exploitation</a:t>
            </a:r>
            <a:r>
              <a:rPr lang="sr-Latn-RS" sz="1200" b="1" kern="1200" dirty="0" smtClean="0">
                <a:solidFill>
                  <a:schemeClr val="tx1"/>
                </a:solidFill>
                <a:effectLst/>
                <a:latin typeface="+mn-lt"/>
                <a:ea typeface="MS PGothic" pitchFamily="34" charset="-128"/>
                <a:cs typeface="ＭＳ Ｐゴシック" charset="0"/>
              </a:rPr>
              <a:t> </a:t>
            </a:r>
            <a:r>
              <a:rPr lang="sr-Latn-RS" sz="1200" b="1" kern="1200" dirty="0" err="1" smtClean="0">
                <a:solidFill>
                  <a:schemeClr val="tx1"/>
                </a:solidFill>
                <a:effectLst/>
                <a:latin typeface="+mn-lt"/>
                <a:ea typeface="MS PGothic" pitchFamily="34" charset="-128"/>
                <a:cs typeface="ＭＳ Ｐゴシック" charset="0"/>
              </a:rPr>
              <a:t>and</a:t>
            </a:r>
            <a:r>
              <a:rPr lang="sr-Latn-RS" sz="1200" b="1" kern="1200" dirty="0" smtClean="0">
                <a:solidFill>
                  <a:schemeClr val="tx1"/>
                </a:solidFill>
                <a:effectLst/>
                <a:latin typeface="+mn-lt"/>
                <a:ea typeface="MS PGothic" pitchFamily="34" charset="-128"/>
                <a:cs typeface="ＭＳ Ｐゴシック" charset="0"/>
              </a:rPr>
              <a:t> </a:t>
            </a:r>
            <a:r>
              <a:rPr lang="sr-Latn-RS" sz="1200" b="1" kern="1200" dirty="0" err="1" smtClean="0">
                <a:solidFill>
                  <a:schemeClr val="tx1"/>
                </a:solidFill>
                <a:effectLst/>
                <a:latin typeface="+mn-lt"/>
                <a:ea typeface="MS PGothic" pitchFamily="34" charset="-128"/>
                <a:cs typeface="ＭＳ Ｐゴシック" charset="0"/>
              </a:rPr>
              <a:t>Abuse</a:t>
            </a:r>
            <a:r>
              <a:rPr lang="sr-Latn-RS" sz="1200" b="1" kern="1200" dirty="0" smtClean="0">
                <a:solidFill>
                  <a:schemeClr val="tx1"/>
                </a:solidFill>
                <a:effectLst/>
                <a:latin typeface="+mn-lt"/>
                <a:ea typeface="MS PGothic" pitchFamily="34" charset="-128"/>
                <a:cs typeface="ＭＳ Ｐゴシック" charset="0"/>
              </a:rPr>
              <a:t>@Europe (</a:t>
            </a:r>
            <a:r>
              <a:rPr lang="sr-Latn-RS" sz="1200" b="1" kern="1200" dirty="0" err="1" smtClean="0">
                <a:solidFill>
                  <a:schemeClr val="tx1"/>
                </a:solidFill>
                <a:effectLst/>
                <a:latin typeface="+mn-lt"/>
                <a:ea typeface="MS PGothic" pitchFamily="34" charset="-128"/>
                <a:cs typeface="ＭＳ Ｐゴシック" charset="0"/>
              </a:rPr>
              <a:t>EndOCSEA</a:t>
            </a:r>
            <a:r>
              <a:rPr lang="sr-Latn-RS" sz="1200" b="1" kern="1200" dirty="0" smtClean="0">
                <a:solidFill>
                  <a:schemeClr val="tx1"/>
                </a:solidFill>
                <a:effectLst/>
                <a:latin typeface="+mn-lt"/>
                <a:ea typeface="MS PGothic" pitchFamily="34" charset="-128"/>
                <a:cs typeface="ＭＳ Ｐゴシック" charset="0"/>
              </a:rPr>
              <a:t>@Europe) </a:t>
            </a:r>
            <a:r>
              <a:rPr lang="sr-Latn-RS" sz="1200" kern="1200" dirty="0" smtClean="0">
                <a:solidFill>
                  <a:schemeClr val="tx1"/>
                </a:solidFill>
                <a:effectLst/>
                <a:latin typeface="+mn-lt"/>
                <a:ea typeface="MS PGothic" pitchFamily="34" charset="-128"/>
                <a:cs typeface="ＭＳ Ｐゴシック" charset="0"/>
              </a:rPr>
              <a:t>primenjuje Odeljenje za ljudska prava Saveta Evrope u saradnji sa Programskom kancelarijom za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a:t>
            </a:r>
            <a:r>
              <a:rPr lang="sr-Latn-RS" sz="1200" i="1" kern="1200" dirty="0" smtClean="0">
                <a:solidFill>
                  <a:schemeClr val="tx1"/>
                </a:solidFill>
                <a:effectLst/>
                <a:latin typeface="+mn-lt"/>
                <a:ea typeface="MS PGothic" pitchFamily="34" charset="-128"/>
                <a:cs typeface="ＭＳ Ｐゴシック" charset="0"/>
              </a:rPr>
              <a:t>C-PROC</a:t>
            </a:r>
            <a:r>
              <a:rPr lang="sr-Latn-RS" sz="1200" kern="1200" dirty="0" smtClean="0">
                <a:solidFill>
                  <a:schemeClr val="tx1"/>
                </a:solidFill>
                <a:effectLst/>
                <a:latin typeface="+mn-lt"/>
                <a:ea typeface="MS PGothic" pitchFamily="34" charset="-128"/>
                <a:cs typeface="ＭＳ Ｐゴシック" charset="0"/>
              </a:rPr>
              <a:t>) u Bukureštu.</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Cilj: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Primarni cilj ovog projekta jeste da se obezbedi da dečja prava budu zaštićena kroz efikasnu multinacionalnu, interdisciplinarnu i </a:t>
            </a:r>
            <a:r>
              <a:rPr lang="sr-Latn-RS" sz="1200" kern="1200" dirty="0" err="1" smtClean="0">
                <a:solidFill>
                  <a:schemeClr val="tx1"/>
                </a:solidFill>
                <a:effectLst/>
                <a:latin typeface="+mn-lt"/>
                <a:ea typeface="MS PGothic" pitchFamily="34" charset="-128"/>
                <a:cs typeface="ＭＳ Ｐゴシック" charset="0"/>
              </a:rPr>
              <a:t>međuresornu</a:t>
            </a:r>
            <a:r>
              <a:rPr lang="sr-Latn-RS" sz="1200" kern="1200" dirty="0" smtClean="0">
                <a:solidFill>
                  <a:schemeClr val="tx1"/>
                </a:solidFill>
                <a:effectLst/>
                <a:latin typeface="+mn-lt"/>
                <a:ea typeface="MS PGothic" pitchFamily="34" charset="-128"/>
                <a:cs typeface="ＭＳ Ｐゴシック" charset="0"/>
              </a:rPr>
              <a:t> saradnju i preduzimanje mera po meri deteta radi sprečavanja seksualne eksploatacije i zlostavljanja dece i borbe protiv te seksualne eksploatacije i zlostavljanja, uz pomoć i posredovanje </a:t>
            </a:r>
            <a:r>
              <a:rPr lang="sr-Latn-RS" sz="1200" i="1" kern="1200" dirty="0" smtClean="0">
                <a:solidFill>
                  <a:schemeClr val="tx1"/>
                </a:solidFill>
                <a:effectLst/>
                <a:latin typeface="+mn-lt"/>
                <a:ea typeface="MS PGothic" pitchFamily="34" charset="-128"/>
                <a:cs typeface="ＭＳ Ｐゴシック" charset="0"/>
              </a:rPr>
              <a:t>ICT (OCSEA)</a:t>
            </a:r>
            <a:r>
              <a:rPr lang="sr-Latn-RS" sz="1200" kern="1200" dirty="0" smtClean="0">
                <a:solidFill>
                  <a:schemeClr val="tx1"/>
                </a:solidFill>
                <a:effectLst/>
                <a:latin typeface="+mn-lt"/>
                <a:ea typeface="MS PGothic" pitchFamily="34" charset="-128"/>
                <a:cs typeface="ＭＳ Ｐゴシック" charset="0"/>
              </a:rPr>
              <a:t> na </a:t>
            </a:r>
            <a:r>
              <a:rPr lang="sr-Latn-RS" sz="1200" kern="1200" dirty="0" err="1" smtClean="0">
                <a:solidFill>
                  <a:schemeClr val="tx1"/>
                </a:solidFill>
                <a:effectLst/>
                <a:latin typeface="+mn-lt"/>
                <a:ea typeface="MS PGothic" pitchFamily="34" charset="-128"/>
                <a:cs typeface="ＭＳ Ｐゴシック" charset="0"/>
              </a:rPr>
              <a:t>panevropskom</a:t>
            </a:r>
            <a:r>
              <a:rPr lang="sr-Latn-RS" sz="1200" kern="1200" dirty="0" smtClean="0">
                <a:solidFill>
                  <a:schemeClr val="tx1"/>
                </a:solidFill>
                <a:effectLst/>
                <a:latin typeface="+mn-lt"/>
                <a:ea typeface="MS PGothic" pitchFamily="34" charset="-128"/>
                <a:cs typeface="ＭＳ Ｐゴシック" charset="0"/>
              </a:rPr>
              <a:t> nivou.</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Projekat sadrži tri komponente koje se uzajamno osnažuju, a svaka ima sledeći cilj:</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uspostavljanje podsticajnog okruženja za </a:t>
            </a:r>
            <a:r>
              <a:rPr lang="sr-Latn-RS" sz="1200" kern="1200" dirty="0" err="1" smtClean="0">
                <a:solidFill>
                  <a:schemeClr val="tx1"/>
                </a:solidFill>
                <a:effectLst/>
                <a:latin typeface="+mn-lt"/>
                <a:ea typeface="MS PGothic" pitchFamily="34" charset="-128"/>
                <a:cs typeface="ＭＳ Ｐゴシック" charset="0"/>
              </a:rPr>
              <a:t>međuresornu</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multidisciplinarnu</a:t>
            </a:r>
            <a:r>
              <a:rPr lang="sr-Latn-RS" sz="1200" kern="1200" dirty="0" smtClean="0">
                <a:solidFill>
                  <a:schemeClr val="tx1"/>
                </a:solidFill>
                <a:effectLst/>
                <a:latin typeface="+mn-lt"/>
                <a:ea typeface="MS PGothic" pitchFamily="34" charset="-128"/>
                <a:cs typeface="ＭＳ Ｐゴシック" charset="0"/>
              </a:rPr>
              <a:t> saradnju na nacionalnom i regionalnom nivou kroz jačanje struktura nacionalnog upravljanja i sprovođenje situacione analize rizika </a:t>
            </a:r>
            <a:r>
              <a:rPr lang="sr-Latn-RS" sz="1200" i="1" kern="1200" dirty="0" smtClean="0">
                <a:solidFill>
                  <a:schemeClr val="tx1"/>
                </a:solidFill>
                <a:effectLst/>
                <a:latin typeface="+mn-lt"/>
                <a:ea typeface="MS PGothic" pitchFamily="34" charset="-128"/>
                <a:cs typeface="ＭＳ Ｐゴシック" charset="0"/>
              </a:rPr>
              <a:t>OCSEA</a:t>
            </a:r>
            <a:r>
              <a:rPr lang="sr-Latn-RS" sz="1200" kern="1200" dirty="0" smtClean="0">
                <a:solidFill>
                  <a:schemeClr val="tx1"/>
                </a:solidFill>
                <a:effectLst/>
                <a:latin typeface="+mn-lt"/>
                <a:ea typeface="MS PGothic" pitchFamily="34" charset="-128"/>
                <a:cs typeface="ＭＳ Ｐゴシック" charset="0"/>
              </a:rPr>
              <a:t> i odgovora u nacionalnom i </a:t>
            </a:r>
            <a:r>
              <a:rPr lang="sr-Latn-RS" sz="1200" kern="1200" dirty="0" err="1" smtClean="0">
                <a:solidFill>
                  <a:schemeClr val="tx1"/>
                </a:solidFill>
                <a:effectLst/>
                <a:latin typeface="+mn-lt"/>
                <a:ea typeface="MS PGothic" pitchFamily="34" charset="-128"/>
                <a:cs typeface="ＭＳ Ｐゴシック" charset="0"/>
              </a:rPr>
              <a:t>panevropskom</a:t>
            </a:r>
            <a:r>
              <a:rPr lang="sr-Latn-RS" sz="1200" kern="1200" dirty="0" smtClean="0">
                <a:solidFill>
                  <a:schemeClr val="tx1"/>
                </a:solidFill>
                <a:effectLst/>
                <a:latin typeface="+mn-lt"/>
                <a:ea typeface="MS PGothic" pitchFamily="34" charset="-128"/>
                <a:cs typeface="ＭＳ Ｐゴシック" charset="0"/>
              </a:rPr>
              <a:t> kontekstu;</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podrška zakonodavnim i procesnim reformama, obuka i poboljšanje kapaciteta policijskih službenika, sudija i tužilaca, kao i poboljšanje promovisanja multidisciplinarne </a:t>
            </a:r>
            <a:r>
              <a:rPr lang="sr-Latn-RS" sz="1200" kern="1200" dirty="0" err="1" smtClean="0">
                <a:solidFill>
                  <a:schemeClr val="tx1"/>
                </a:solidFill>
                <a:effectLst/>
                <a:latin typeface="+mn-lt"/>
                <a:ea typeface="MS PGothic" pitchFamily="34" charset="-128"/>
                <a:cs typeface="ＭＳ Ｐゴシック" charset="0"/>
              </a:rPr>
              <a:t>međuagencijske</a:t>
            </a:r>
            <a:r>
              <a:rPr lang="sr-Latn-RS" sz="1200" kern="1200" dirty="0" smtClean="0">
                <a:solidFill>
                  <a:schemeClr val="tx1"/>
                </a:solidFill>
                <a:effectLst/>
                <a:latin typeface="+mn-lt"/>
                <a:ea typeface="MS PGothic" pitchFamily="34" charset="-128"/>
                <a:cs typeface="ＭＳ Ｐゴシック" charset="0"/>
              </a:rPr>
              <a:t> saradnje kako bi se od početka do kraja pružala podrška žrtvama;</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bavljenje društvenim sposobnostima uz naglasak na podizanju nivoa svesti, obrazovanju ključnih ciljnih grupa i osnaživanje dece.</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Taj projekat koji se primenjuje u okviru Strategije Saveta Evrope za prava deteta (2016–2021), podržaće primenu relevantnih međunarodnih i evropskih standarda, pre svega Konvencije Saveta Evrope o zaštiti dece od seksualne eksploatacije i seksualnog zlostavljanja (</a:t>
            </a:r>
            <a:r>
              <a:rPr lang="sr-Latn-RS" sz="1200" kern="1200" dirty="0" err="1" smtClean="0">
                <a:solidFill>
                  <a:schemeClr val="tx1"/>
                </a:solidFill>
                <a:effectLst/>
                <a:latin typeface="+mn-lt"/>
                <a:ea typeface="MS PGothic" pitchFamily="34" charset="-128"/>
                <a:cs typeface="ＭＳ Ｐゴシック" charset="0"/>
              </a:rPr>
              <a:t>Lansarote</a:t>
            </a:r>
            <a:r>
              <a:rPr lang="sr-Latn-RS" sz="1200" kern="1200" dirty="0" smtClean="0">
                <a:solidFill>
                  <a:schemeClr val="tx1"/>
                </a:solidFill>
                <a:effectLst/>
                <a:latin typeface="+mn-lt"/>
                <a:ea typeface="MS PGothic" pitchFamily="34" charset="-128"/>
                <a:cs typeface="ＭＳ Ｐゴシック" charset="0"/>
              </a:rPr>
              <a:t> konvencija) i osam sposobnosti identifikovanih u Modelu nacionalnog odgovora </a:t>
            </a:r>
            <a:r>
              <a:rPr lang="sr-Latn-RS" sz="1200" i="1" kern="1200" dirty="0" err="1" smtClean="0">
                <a:solidFill>
                  <a:schemeClr val="tx1"/>
                </a:solidFill>
                <a:effectLst/>
                <a:latin typeface="+mn-lt"/>
                <a:ea typeface="MS PGothic" pitchFamily="34" charset="-128"/>
                <a:cs typeface="ＭＳ Ｐゴシック" charset="0"/>
              </a:rPr>
              <a:t>WePROTECT</a:t>
            </a:r>
            <a:r>
              <a:rPr lang="sr-Latn-RS"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Korisnici: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Svih 47 država članica Saveta Evrope, naročito Albanija, Jermenija, Azerbejdžan, Bosna i Hercegovina, </a:t>
            </a:r>
            <a:r>
              <a:rPr lang="sr-Latn-RS" sz="1200" kern="1200" dirty="0" err="1" smtClean="0">
                <a:solidFill>
                  <a:schemeClr val="tx1"/>
                </a:solidFill>
                <a:effectLst/>
                <a:latin typeface="+mn-lt"/>
                <a:ea typeface="MS PGothic" pitchFamily="34" charset="-128"/>
                <a:cs typeface="ＭＳ Ｐゴシック" charset="0"/>
              </a:rPr>
              <a:t>Gruzija</a:t>
            </a:r>
            <a:r>
              <a:rPr lang="sr-Latn-RS" sz="1200" kern="1200" dirty="0" smtClean="0">
                <a:solidFill>
                  <a:schemeClr val="tx1"/>
                </a:solidFill>
                <a:effectLst/>
                <a:latin typeface="+mn-lt"/>
                <a:ea typeface="MS PGothic" pitchFamily="34" charset="-128"/>
                <a:cs typeface="ＭＳ Ｐゴシック" charset="0"/>
              </a:rPr>
              <a:t>, Republika Moldavija, Crna Gora, Srbija, Turska, Ukrajina.</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b="1" kern="1200" dirty="0" err="1" smtClean="0">
                <a:solidFill>
                  <a:schemeClr val="tx1"/>
                </a:solidFill>
                <a:effectLst/>
                <a:latin typeface="+mn-lt"/>
                <a:ea typeface="MS PGothic" pitchFamily="34" charset="-128"/>
                <a:cs typeface="ＭＳ Ｐゴシック" charset="0"/>
              </a:rPr>
              <a:t>Cybercrime</a:t>
            </a:r>
            <a:r>
              <a:rPr lang="sr-Latn-RS" sz="1200" b="1" kern="1200" dirty="0" smtClean="0">
                <a:solidFill>
                  <a:schemeClr val="tx1"/>
                </a:solidFill>
                <a:effectLst/>
                <a:latin typeface="+mn-lt"/>
                <a:ea typeface="MS PGothic" pitchFamily="34" charset="-128"/>
                <a:cs typeface="ＭＳ Ｐゴシック" charset="0"/>
              </a:rPr>
              <a:t>@</a:t>
            </a:r>
            <a:r>
              <a:rPr lang="sr-Latn-RS" sz="1200" b="1" kern="1200" dirty="0" err="1" smtClean="0">
                <a:solidFill>
                  <a:schemeClr val="tx1"/>
                </a:solidFill>
                <a:effectLst/>
                <a:latin typeface="+mn-lt"/>
                <a:ea typeface="MS PGothic" pitchFamily="34" charset="-128"/>
                <a:cs typeface="ＭＳ Ｐゴシック" charset="0"/>
              </a:rPr>
              <a:t>Octopus</a:t>
            </a:r>
            <a:r>
              <a:rPr lang="sr-Latn-RS" sz="1200" b="1"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je projekat Saveta Evrope zasnovan na dobrovoljnim prilozima kojem je cilj pružanje pomoći zemljama širom sveta za sprovođenje Budimpeštanske konvencije o </a:t>
            </a:r>
            <a:r>
              <a:rPr lang="sr-Latn-RS" sz="1200" kern="1200" dirty="0" err="1" smtClean="0">
                <a:solidFill>
                  <a:schemeClr val="tx1"/>
                </a:solidFill>
                <a:effectLst/>
                <a:latin typeface="+mn-lt"/>
                <a:ea typeface="MS PGothic" pitchFamily="34" charset="-128"/>
                <a:cs typeface="ＭＳ Ｐゴシック" charset="0"/>
              </a:rPr>
              <a:t>visokotehnološkom</a:t>
            </a:r>
            <a:r>
              <a:rPr lang="sr-Latn-RS" sz="1200" kern="1200" dirty="0" smtClean="0">
                <a:solidFill>
                  <a:schemeClr val="tx1"/>
                </a:solidFill>
                <a:effectLst/>
                <a:latin typeface="+mn-lt"/>
                <a:ea typeface="MS PGothic" pitchFamily="34" charset="-128"/>
                <a:cs typeface="ＭＳ Ｐゴシック" charset="0"/>
              </a:rPr>
              <a:t> kriminalu i jačanje garancija u pogledu zaštite podataka o ličnosti i vladavine prava. Rezultati se očekuju u sledećim oblastima: </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Obezbediti organizaciju godišnjih konferencija </a:t>
            </a:r>
            <a:r>
              <a:rPr lang="sr-Latn-RS" sz="1200" i="1" kern="1200" dirty="0" err="1" smtClean="0">
                <a:solidFill>
                  <a:schemeClr val="tx1"/>
                </a:solidFill>
                <a:effectLst/>
                <a:latin typeface="+mn-lt"/>
                <a:ea typeface="MS PGothic" pitchFamily="34" charset="-128"/>
                <a:cs typeface="ＭＳ Ｐゴシック" charset="0"/>
              </a:rPr>
              <a:t>Octopus</a:t>
            </a:r>
            <a:r>
              <a:rPr lang="sr-Latn-RS"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err="1" smtClean="0">
                <a:solidFill>
                  <a:schemeClr val="tx1"/>
                </a:solidFill>
                <a:effectLst/>
                <a:latin typeface="+mn-lt"/>
                <a:ea typeface="MS PGothic" pitchFamily="34" charset="-128"/>
                <a:cs typeface="ＭＳ Ｐゴシック" charset="0"/>
              </a:rPr>
              <a:t>Sufinansirati</a:t>
            </a:r>
            <a:r>
              <a:rPr lang="sr-Latn-RS" sz="1200" kern="1200" dirty="0" smtClean="0">
                <a:solidFill>
                  <a:schemeClr val="tx1"/>
                </a:solidFill>
                <a:effectLst/>
                <a:latin typeface="+mn-lt"/>
                <a:ea typeface="MS PGothic" pitchFamily="34" charset="-128"/>
                <a:cs typeface="ＭＳ Ｐゴシック" charset="0"/>
              </a:rPr>
              <a:t> i podržati funkcionisanje Komiteta Konvencije o </a:t>
            </a:r>
            <a:r>
              <a:rPr lang="sr-Latn-RS" sz="1200" kern="1200" dirty="0" err="1" smtClean="0">
                <a:solidFill>
                  <a:schemeClr val="tx1"/>
                </a:solidFill>
                <a:effectLst/>
                <a:latin typeface="+mn-lt"/>
                <a:ea typeface="MS PGothic" pitchFamily="34" charset="-128"/>
                <a:cs typeface="ＭＳ Ｐゴシック" charset="0"/>
              </a:rPr>
              <a:t>visokotehnološkom</a:t>
            </a:r>
            <a:r>
              <a:rPr lang="sr-Latn-RS" sz="1200" kern="1200" dirty="0" smtClean="0">
                <a:solidFill>
                  <a:schemeClr val="tx1"/>
                </a:solidFill>
                <a:effectLst/>
                <a:latin typeface="+mn-lt"/>
                <a:ea typeface="MS PGothic" pitchFamily="34" charset="-128"/>
                <a:cs typeface="ＭＳ Ｐゴシック" charset="0"/>
              </a:rPr>
              <a:t> kriminalu s njegovim proširenim članstvom, funkcijama i brojem sastanaka; </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Davati savete i pružati drugu pomoć zemljama koje su spremne da sprovode Budimpeštansku konvenciju i srodne instrumente o zaštiti podataka i zaštiti dece.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Trajanje projekta: 1. januar 2014 – 31. decembar 2020.</a:t>
            </a:r>
            <a:endParaRPr lang="en-US"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12</a:t>
            </a:fld>
            <a:endParaRPr lang="en-US" altLang="en-US"/>
          </a:p>
        </p:txBody>
      </p:sp>
    </p:spTree>
    <p:extLst>
      <p:ext uri="{BB962C8B-B14F-4D97-AF65-F5344CB8AC3E}">
        <p14:creationId xmlns:p14="http://schemas.microsoft.com/office/powerpoint/2010/main" val="32147096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45720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Ovo je uvodni slajd za drugi deo ove sesije. Predavač treba da objasni kako će u ovom delu biti razmotreni osnovni elementi jednog ugovora o </a:t>
            </a:r>
            <a:r>
              <a:rPr lang="sr-Latn-RS" sz="1200" kern="1200" dirty="0" err="1" smtClean="0">
                <a:solidFill>
                  <a:schemeClr val="tx1"/>
                </a:solidFill>
                <a:effectLst/>
                <a:latin typeface="+mn-lt"/>
                <a:ea typeface="MS PGothic" pitchFamily="34" charset="-128"/>
                <a:cs typeface="ＭＳ Ｐゴシック" charset="0"/>
              </a:rPr>
              <a:t>visokotehnološkom</a:t>
            </a:r>
            <a:r>
              <a:rPr lang="sr-Latn-RS" sz="1200" kern="1200" dirty="0" smtClean="0">
                <a:solidFill>
                  <a:schemeClr val="tx1"/>
                </a:solidFill>
                <a:effectLst/>
                <a:latin typeface="+mn-lt"/>
                <a:ea typeface="MS PGothic" pitchFamily="34" charset="-128"/>
                <a:cs typeface="ＭＳ Ｐゴシック" charset="0"/>
              </a:rPr>
              <a:t> kriminalu. Nakon što se na </a:t>
            </a:r>
            <a:r>
              <a:rPr lang="sr-Latn-RS" sz="1200" kern="1200" dirty="0" err="1" smtClean="0">
                <a:solidFill>
                  <a:schemeClr val="tx1"/>
                </a:solidFill>
                <a:effectLst/>
                <a:latin typeface="+mn-lt"/>
                <a:ea typeface="MS PGothic" pitchFamily="34" charset="-128"/>
                <a:cs typeface="ＭＳ Ｐゴシック" charset="0"/>
              </a:rPr>
              <a:t>slajdovima</a:t>
            </a:r>
            <a:r>
              <a:rPr lang="sr-Latn-RS" sz="1200" kern="1200" dirty="0" smtClean="0">
                <a:solidFill>
                  <a:schemeClr val="tx1"/>
                </a:solidFill>
                <a:effectLst/>
                <a:latin typeface="+mn-lt"/>
                <a:ea typeface="MS PGothic" pitchFamily="34" charset="-128"/>
                <a:cs typeface="ＭＳ Ｐゴシック" charset="0"/>
              </a:rPr>
              <a:t> nabroje različiti elementi koji su neophodni za delotvoran ugovor o </a:t>
            </a:r>
            <a:r>
              <a:rPr lang="sr-Latn-RS" sz="1200" kern="1200" dirty="0" err="1" smtClean="0">
                <a:solidFill>
                  <a:schemeClr val="tx1"/>
                </a:solidFill>
                <a:effectLst/>
                <a:latin typeface="+mn-lt"/>
                <a:ea typeface="MS PGothic" pitchFamily="34" charset="-128"/>
                <a:cs typeface="ＭＳ Ｐゴシック" charset="0"/>
              </a:rPr>
              <a:t>visokotehnološkom</a:t>
            </a:r>
            <a:r>
              <a:rPr lang="sr-Latn-RS" sz="1200" kern="1200" dirty="0" smtClean="0">
                <a:solidFill>
                  <a:schemeClr val="tx1"/>
                </a:solidFill>
                <a:effectLst/>
                <a:latin typeface="+mn-lt"/>
                <a:ea typeface="MS PGothic" pitchFamily="34" charset="-128"/>
                <a:cs typeface="ＭＳ Ｐゴシック" charset="0"/>
              </a:rPr>
              <a:t> kriminalu, na njima će biti </a:t>
            </a:r>
            <a:r>
              <a:rPr lang="sr-Latn-RS" sz="1200" kern="1200" dirty="0" err="1" smtClean="0">
                <a:solidFill>
                  <a:schemeClr val="tx1"/>
                </a:solidFill>
                <a:effectLst/>
                <a:latin typeface="+mn-lt"/>
                <a:ea typeface="MS PGothic" pitchFamily="34" charset="-128"/>
                <a:cs typeface="ＭＳ Ｐゴシック" charset="0"/>
              </a:rPr>
              <a:t>upoređena</a:t>
            </a:r>
            <a:r>
              <a:rPr lang="sr-Latn-RS" sz="1200" kern="1200" dirty="0" smtClean="0">
                <a:solidFill>
                  <a:schemeClr val="tx1"/>
                </a:solidFill>
                <a:effectLst/>
                <a:latin typeface="+mn-lt"/>
                <a:ea typeface="MS PGothic" pitchFamily="34" charset="-128"/>
                <a:cs typeface="ＭＳ Ｐゴシック" charset="0"/>
              </a:rPr>
              <a:t> Budimpeštanska konvencija sa ostalim regionalnim ugovorima kako bi se dokazalo da je Budimpeštanska konvencija najefikasniji ugovor u odnosu na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a:t>
            </a:r>
            <a:endParaRPr lang="en-US" sz="1200" kern="1200" dirty="0" smtClean="0">
              <a:solidFill>
                <a:schemeClr val="tx1"/>
              </a:solidFill>
              <a:effectLst/>
              <a:latin typeface="+mn-lt"/>
              <a:ea typeface="MS PGothic" pitchFamily="34" charset="-128"/>
              <a:cs typeface="ＭＳ Ｐゴシック" charset="0"/>
            </a:endParaRPr>
          </a:p>
          <a:p>
            <a:pPr indent="457200"/>
            <a:endParaRPr lang="en-GB"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13</a:t>
            </a:fld>
            <a:endParaRPr lang="en-US" altLang="en-US"/>
          </a:p>
        </p:txBody>
      </p:sp>
    </p:spTree>
    <p:extLst>
      <p:ext uri="{BB962C8B-B14F-4D97-AF65-F5344CB8AC3E}">
        <p14:creationId xmlns:p14="http://schemas.microsoft.com/office/powerpoint/2010/main" val="27301371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Ovaj slajd nastoji da pruži informacije o međunarodnom pejzažu sa stanovišta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i međunarodne saradnje u borbi protiv njega. Na slajdu su prikazani sledeći </a:t>
            </a:r>
            <a:r>
              <a:rPr lang="sr-Latn-RS" sz="1200" kern="1200" dirty="0" err="1" smtClean="0">
                <a:solidFill>
                  <a:schemeClr val="tx1"/>
                </a:solidFill>
                <a:effectLst/>
                <a:latin typeface="+mn-lt"/>
                <a:ea typeface="MS PGothic" pitchFamily="34" charset="-128"/>
                <a:cs typeface="ＭＳ Ｐゴシック" charset="0"/>
              </a:rPr>
              <a:t>logotipi</a:t>
            </a:r>
            <a:r>
              <a:rPr lang="sr-Latn-RS"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Ujedinjene nacije / Kancelarija Ujedinjenih nacija za droge i kriminal (Konvencija Ujedinjenih nacija protiv </a:t>
            </a:r>
            <a:r>
              <a:rPr lang="sr-Latn-RS" sz="1200" kern="1200" dirty="0" err="1" smtClean="0">
                <a:solidFill>
                  <a:schemeClr val="tx1"/>
                </a:solidFill>
                <a:effectLst/>
                <a:latin typeface="+mn-lt"/>
                <a:ea typeface="MS PGothic" pitchFamily="34" charset="-128"/>
                <a:cs typeface="ＭＳ Ｐゴシック" charset="0"/>
              </a:rPr>
              <a:t>transnacionalnog</a:t>
            </a:r>
            <a:r>
              <a:rPr lang="sr-Latn-RS" sz="1200" kern="1200" dirty="0" smtClean="0">
                <a:solidFill>
                  <a:schemeClr val="tx1"/>
                </a:solidFill>
                <a:effectLst/>
                <a:latin typeface="+mn-lt"/>
                <a:ea typeface="MS PGothic" pitchFamily="34" charset="-128"/>
                <a:cs typeface="ＭＳ Ｐゴシック" charset="0"/>
              </a:rPr>
              <a:t> organizovanog kriminala, Konvencija Ujedinjenih nacija za borbu protiv korupcije); </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err="1" smtClean="0">
                <a:solidFill>
                  <a:schemeClr val="tx1"/>
                </a:solidFill>
                <a:effectLst/>
                <a:latin typeface="+mn-lt"/>
                <a:ea typeface="MS PGothic" pitchFamily="34" charset="-128"/>
                <a:cs typeface="ＭＳ Ｐゴシック" charset="0"/>
              </a:rPr>
              <a:t>Šangajska</a:t>
            </a:r>
            <a:r>
              <a:rPr lang="sr-Latn-RS" sz="1200" kern="1200" dirty="0" smtClean="0">
                <a:solidFill>
                  <a:schemeClr val="tx1"/>
                </a:solidFill>
                <a:effectLst/>
                <a:latin typeface="+mn-lt"/>
                <a:ea typeface="MS PGothic" pitchFamily="34" charset="-128"/>
                <a:cs typeface="ＭＳ Ｐゴシック" charset="0"/>
              </a:rPr>
              <a:t> organizacija za saradnju (Sporazum o </a:t>
            </a:r>
            <a:r>
              <a:rPr lang="sr-Latn-RS" sz="1200" kern="1200" dirty="0" err="1" smtClean="0">
                <a:solidFill>
                  <a:schemeClr val="tx1"/>
                </a:solidFill>
                <a:effectLst/>
                <a:latin typeface="+mn-lt"/>
                <a:ea typeface="MS PGothic" pitchFamily="34" charset="-128"/>
                <a:cs typeface="ＭＳ Ｐゴシック" charset="0"/>
              </a:rPr>
              <a:t>Šangajskoj</a:t>
            </a:r>
            <a:r>
              <a:rPr lang="sr-Latn-RS" sz="1200" kern="1200" dirty="0" smtClean="0">
                <a:solidFill>
                  <a:schemeClr val="tx1"/>
                </a:solidFill>
                <a:effectLst/>
                <a:latin typeface="+mn-lt"/>
                <a:ea typeface="MS PGothic" pitchFamily="34" charset="-128"/>
                <a:cs typeface="ＭＳ Ｐゴシック" charset="0"/>
              </a:rPr>
              <a:t> organizaciji za saradnju u oblasti informacione bezbednosti); </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err="1" smtClean="0">
                <a:solidFill>
                  <a:schemeClr val="tx1"/>
                </a:solidFill>
                <a:effectLst/>
                <a:latin typeface="+mn-lt"/>
                <a:ea typeface="MS PGothic" pitchFamily="34" charset="-128"/>
                <a:cs typeface="ＭＳ Ｐゴシック" charset="0"/>
              </a:rPr>
              <a:t>Komonvelt</a:t>
            </a:r>
            <a:r>
              <a:rPr lang="sr-Latn-RS" sz="1200" kern="1200" dirty="0" smtClean="0">
                <a:solidFill>
                  <a:schemeClr val="tx1"/>
                </a:solidFill>
                <a:effectLst/>
                <a:latin typeface="+mn-lt"/>
                <a:ea typeface="MS PGothic" pitchFamily="34" charset="-128"/>
                <a:cs typeface="ＭＳ Ｐゴシック" charset="0"/>
              </a:rPr>
              <a:t> (Model zakona o kompjuterskim krivičnim delima i krivičnim delima vezanim za kompjutere i Program Komonvelta u vezi sa uzajamnom pomoći u krivičnim stvarima unutar Komonvelta – Program iz </a:t>
            </a:r>
            <a:r>
              <a:rPr lang="sr-Latn-RS" sz="1200" kern="1200" dirty="0" err="1" smtClean="0">
                <a:solidFill>
                  <a:schemeClr val="tx1"/>
                </a:solidFill>
                <a:effectLst/>
                <a:latin typeface="+mn-lt"/>
                <a:ea typeface="MS PGothic" pitchFamily="34" charset="-128"/>
                <a:cs typeface="ＭＳ Ｐゴシック" charset="0"/>
              </a:rPr>
              <a:t>Hararea</a:t>
            </a:r>
            <a:r>
              <a:rPr lang="sr-Latn-RS"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Modeli </a:t>
            </a:r>
            <a:r>
              <a:rPr lang="sr-Latn-RS" sz="1200" i="1" kern="1200" dirty="0" smtClean="0">
                <a:solidFill>
                  <a:schemeClr val="tx1"/>
                </a:solidFill>
                <a:effectLst/>
                <a:latin typeface="+mn-lt"/>
                <a:ea typeface="MS PGothic" pitchFamily="34" charset="-128"/>
                <a:cs typeface="ＭＳ Ｐゴシック" charset="0"/>
              </a:rPr>
              <a:t>ITU</a:t>
            </a:r>
            <a:r>
              <a:rPr lang="sr-Latn-RS" sz="1200" kern="1200" dirty="0" smtClean="0">
                <a:solidFill>
                  <a:schemeClr val="tx1"/>
                </a:solidFill>
                <a:effectLst/>
                <a:latin typeface="+mn-lt"/>
                <a:ea typeface="MS PGothic" pitchFamily="34" charset="-128"/>
                <a:cs typeface="ＭＳ Ｐゴシック" charset="0"/>
              </a:rPr>
              <a:t> (</a:t>
            </a:r>
            <a:r>
              <a:rPr lang="sr-Latn-RS" sz="1200" i="1" kern="1200" dirty="0" smtClean="0">
                <a:solidFill>
                  <a:schemeClr val="tx1"/>
                </a:solidFill>
                <a:effectLst/>
                <a:latin typeface="+mn-lt"/>
                <a:ea typeface="MS PGothic" pitchFamily="34" charset="-128"/>
                <a:cs typeface="ＭＳ Ｐゴシック" charset="0"/>
              </a:rPr>
              <a:t>ICT4PAC/SADC/HIPCAR</a:t>
            </a:r>
            <a:r>
              <a:rPr lang="sr-Latn-RS" sz="1200" kern="1200" dirty="0" smtClean="0">
                <a:solidFill>
                  <a:schemeClr val="tx1"/>
                </a:solidFill>
                <a:effectLst/>
                <a:latin typeface="+mn-lt"/>
                <a:ea typeface="MS PGothic" pitchFamily="34" charset="-128"/>
                <a:cs typeface="ＭＳ Ｐゴシック" charset="0"/>
              </a:rPr>
              <a:t> modeli zakona);</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Afrička unija (Malabo konvencija o kibernetskoj bezbednosti i zaštiti podataka o ličnosti);</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Arapska liga (Konvencija o borbi protiv krivičnih dela iz oblasti informacione tehnologije).</a:t>
            </a:r>
            <a:endParaRPr lang="en-US" sz="1200" kern="1200" dirty="0" smtClean="0">
              <a:solidFill>
                <a:schemeClr val="tx1"/>
              </a:solidFill>
              <a:effectLst/>
              <a:latin typeface="+mn-lt"/>
              <a:ea typeface="MS PGothic" pitchFamily="34" charset="-128"/>
              <a:cs typeface="ＭＳ Ｐゴシック" charset="0"/>
            </a:endParaRPr>
          </a:p>
          <a:p>
            <a:pPr indent="457200"/>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14</a:t>
            </a:fld>
            <a:endParaRPr lang="en-US" altLang="en-US"/>
          </a:p>
        </p:txBody>
      </p:sp>
    </p:spTree>
    <p:extLst>
      <p:ext uri="{BB962C8B-B14F-4D97-AF65-F5344CB8AC3E}">
        <p14:creationId xmlns:p14="http://schemas.microsoft.com/office/powerpoint/2010/main" val="18956859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Na ovom slajdu pobrojani su svi osnovni elementi jednog modela ugovora iz oblasti borbe protiv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Predavač treba da objasni da će u odnosu na taj standard biti razmotreni različiti međunarodni i regionalni instrumenti koji se odnose na borbu protiv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i prikupljanja elektronskih dokaza.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Ugovor o </a:t>
            </a:r>
            <a:r>
              <a:rPr lang="sr-Latn-RS" sz="1200" kern="1200" dirty="0" err="1" smtClean="0">
                <a:solidFill>
                  <a:schemeClr val="tx1"/>
                </a:solidFill>
                <a:effectLst/>
                <a:latin typeface="+mn-lt"/>
                <a:ea typeface="MS PGothic" pitchFamily="34" charset="-128"/>
                <a:cs typeface="ＭＳ Ｐゴシック" charset="0"/>
              </a:rPr>
              <a:t>visokotehnološkom</a:t>
            </a:r>
            <a:r>
              <a:rPr lang="sr-Latn-RS" sz="1200" kern="1200" dirty="0" smtClean="0">
                <a:solidFill>
                  <a:schemeClr val="tx1"/>
                </a:solidFill>
                <a:effectLst/>
                <a:latin typeface="+mn-lt"/>
                <a:ea typeface="MS PGothic" pitchFamily="34" charset="-128"/>
                <a:cs typeface="ＭＳ Ｐゴシック" charset="0"/>
              </a:rPr>
              <a:t> kriminalu mora da bude globalni instrument zato što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i elektronski dokazi, po samoj svojoj prirodi, predstavljaju globalnu pojavu koja nije ograničena ni na jednu pojedinačnu zemlju. Globalni instrument koji ima operativan i funkcionalan okvir ne samo da obezbeđuje da se usklade zakonodavstva već obezbeđuje i međunarodnu saradnju na globalnom nivou.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Da bi jedan ugovor o borbi protiv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bio delotvoran, u njemu moraju učestvovati „zemlje sa infrastrukturom”. U kontekstu ovog slajda, taj izraz označava zemlje koje u svojoj nadležnosti imaju većinu uskladištenih svetskih podataka. To je važno jer delotvoran ugovor treba da sadrži pravno obavezujući mehanizam koji će obavezivati te jurisdikcije da dele elektronske dokaze zato što bi bez takvog mehanizma bio pravi izazov da bilo koji ugovor olakša istragu i gonjenje dela iz oblasti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i drugih </a:t>
            </a:r>
            <a:r>
              <a:rPr lang="sr-Latn-RS" sz="1200" kern="1200" dirty="0" err="1" smtClean="0">
                <a:solidFill>
                  <a:schemeClr val="tx1"/>
                </a:solidFill>
                <a:effectLst/>
                <a:latin typeface="+mn-lt"/>
                <a:ea typeface="MS PGothic" pitchFamily="34" charset="-128"/>
                <a:cs typeface="ＭＳ Ｐゴシック" charset="0"/>
              </a:rPr>
              <a:t>delikata</a:t>
            </a:r>
            <a:r>
              <a:rPr lang="sr-Latn-RS" sz="1200" kern="1200" dirty="0" smtClean="0">
                <a:solidFill>
                  <a:schemeClr val="tx1"/>
                </a:solidFill>
                <a:effectLst/>
                <a:latin typeface="+mn-lt"/>
                <a:ea typeface="MS PGothic" pitchFamily="34" charset="-128"/>
                <a:cs typeface="ＭＳ Ｐゴシック" charset="0"/>
              </a:rPr>
              <a:t> u kojima važnu ulogu imaju elektronski dokazi.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Ugovor takođe treba da sadrži sveobuhvatne definicije, kao i utvrđene delikte (</a:t>
            </a:r>
            <a:r>
              <a:rPr lang="sr-Latn-RS" sz="1200" kern="1200" dirty="0" err="1" smtClean="0">
                <a:solidFill>
                  <a:schemeClr val="tx1"/>
                </a:solidFill>
                <a:effectLst/>
                <a:latin typeface="+mn-lt"/>
                <a:ea typeface="MS PGothic" pitchFamily="34" charset="-128"/>
                <a:cs typeface="ＭＳ Ｐゴシック" charset="0"/>
              </a:rPr>
              <a:t>materijalnopravne</a:t>
            </a:r>
            <a:r>
              <a:rPr lang="sr-Latn-RS" sz="1200" kern="1200" dirty="0" smtClean="0">
                <a:solidFill>
                  <a:schemeClr val="tx1"/>
                </a:solidFill>
                <a:effectLst/>
                <a:latin typeface="+mn-lt"/>
                <a:ea typeface="MS PGothic" pitchFamily="34" charset="-128"/>
                <a:cs typeface="ＭＳ Ｐゴシック" charset="0"/>
              </a:rPr>
              <a:t> odredbe).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On takođe treba da sadrži procesna ovlašćenja (istražne mere) koje se, šire gledano, odnose na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i elektronske dokaze.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Što je najvažnije, ugovor mora da predviđa sveobuhvatan, pravno obavezujući mehanizam za međunarodnu saradnju koji će omogućiti zemljama da upute zahteve drugim jurisdikcijama koje su potpisnice tog ugovora. To se može ostvariti kroz saradnju koja će se zasnivati na mreži 24/7 i/ili na centralnim organima vlasti.</a:t>
            </a:r>
            <a:endParaRPr lang="en-US" sz="1200" kern="1200" dirty="0" smtClean="0">
              <a:solidFill>
                <a:schemeClr val="tx1"/>
              </a:solidFill>
              <a:effectLst/>
              <a:latin typeface="+mn-lt"/>
              <a:ea typeface="MS PGothic" pitchFamily="34" charset="-128"/>
              <a:cs typeface="ＭＳ Ｐゴシック" charset="0"/>
            </a:endParaRPr>
          </a:p>
          <a:p>
            <a:pPr indent="457200"/>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15</a:t>
            </a:fld>
            <a:endParaRPr lang="en-US" altLang="en-US"/>
          </a:p>
        </p:txBody>
      </p:sp>
    </p:spTree>
    <p:extLst>
      <p:ext uri="{BB962C8B-B14F-4D97-AF65-F5344CB8AC3E}">
        <p14:creationId xmlns:p14="http://schemas.microsoft.com/office/powerpoint/2010/main" val="28944513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Ovaj slajd pokazuje osnovne aspekte jednog ugovora o borbi protiv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u obliku pita-grafikona. To su sledeći elementi:</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Delikti (</a:t>
            </a:r>
            <a:r>
              <a:rPr lang="sr-Latn-RS" sz="1200" kern="1200" dirty="0" err="1" smtClean="0">
                <a:solidFill>
                  <a:schemeClr val="tx1"/>
                </a:solidFill>
                <a:effectLst/>
                <a:latin typeface="+mn-lt"/>
                <a:ea typeface="MS PGothic" pitchFamily="34" charset="-128"/>
                <a:cs typeface="ＭＳ Ｐゴシック" charset="0"/>
              </a:rPr>
              <a:t>materijalnopravne</a:t>
            </a:r>
            <a:r>
              <a:rPr lang="sr-Latn-RS" sz="1200" kern="1200" dirty="0" smtClean="0">
                <a:solidFill>
                  <a:schemeClr val="tx1"/>
                </a:solidFill>
                <a:effectLst/>
                <a:latin typeface="+mn-lt"/>
                <a:ea typeface="MS PGothic" pitchFamily="34" charset="-128"/>
                <a:cs typeface="ＭＳ Ｐゴシック" charset="0"/>
              </a:rPr>
              <a:t> odredbe)</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Ovlašćenja (procesno/istražne radnje u odnosu na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Elektronski dokazi (</a:t>
            </a:r>
            <a:r>
              <a:rPr lang="sr-Latn-RS" sz="1200" kern="1200" dirty="0" err="1" smtClean="0">
                <a:solidFill>
                  <a:schemeClr val="tx1"/>
                </a:solidFill>
                <a:effectLst/>
                <a:latin typeface="+mn-lt"/>
                <a:ea typeface="MS PGothic" pitchFamily="34" charset="-128"/>
                <a:cs typeface="ＭＳ Ｐゴシック" charset="0"/>
              </a:rPr>
              <a:t>primenljivost</a:t>
            </a:r>
            <a:r>
              <a:rPr lang="sr-Latn-RS" sz="1200" kern="1200" dirty="0" smtClean="0">
                <a:solidFill>
                  <a:schemeClr val="tx1"/>
                </a:solidFill>
                <a:effectLst/>
                <a:latin typeface="+mn-lt"/>
                <a:ea typeface="MS PGothic" pitchFamily="34" charset="-128"/>
                <a:cs typeface="ＭＳ Ｐゴシック" charset="0"/>
              </a:rPr>
              <a:t> ovlašćenja za prikupljanje elektronskih dokaza u vezi sa svim vrstama </a:t>
            </a:r>
            <a:r>
              <a:rPr lang="sr-Latn-RS" sz="1200" kern="1200" dirty="0" err="1" smtClean="0">
                <a:solidFill>
                  <a:schemeClr val="tx1"/>
                </a:solidFill>
                <a:effectLst/>
                <a:latin typeface="+mn-lt"/>
                <a:ea typeface="MS PGothic" pitchFamily="34" charset="-128"/>
                <a:cs typeface="ＭＳ Ｐゴシック" charset="0"/>
              </a:rPr>
              <a:t>delikata</a:t>
            </a:r>
            <a:r>
              <a:rPr lang="sr-Latn-RS" sz="1200" kern="1200" dirty="0" smtClean="0">
                <a:solidFill>
                  <a:schemeClr val="tx1"/>
                </a:solidFill>
                <a:effectLst/>
                <a:latin typeface="+mn-lt"/>
                <a:ea typeface="MS PGothic" pitchFamily="34" charset="-128"/>
                <a:cs typeface="ＭＳ Ｐゴシック" charset="0"/>
              </a:rPr>
              <a:t>, uključujući one delikte koji ne spadaju u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Mehanizmi zaštite/građanske slobode/ljudska prava (procesni uslovi i garancije)</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Operativno (24/7 tačke za kontakt)</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Odredbe o međunarodnoj saradnji</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Na narednim </a:t>
            </a:r>
            <a:r>
              <a:rPr lang="sr-Latn-RS" sz="1200" kern="1200" dirty="0" err="1" smtClean="0">
                <a:solidFill>
                  <a:schemeClr val="tx1"/>
                </a:solidFill>
                <a:effectLst/>
                <a:latin typeface="+mn-lt"/>
                <a:ea typeface="MS PGothic" pitchFamily="34" charset="-128"/>
                <a:cs typeface="ＭＳ Ｐゴシック" charset="0"/>
              </a:rPr>
              <a:t>slajdovima</a:t>
            </a:r>
            <a:r>
              <a:rPr lang="sr-Latn-RS" sz="1200" kern="1200" dirty="0" smtClean="0">
                <a:solidFill>
                  <a:schemeClr val="tx1"/>
                </a:solidFill>
                <a:effectLst/>
                <a:latin typeface="+mn-lt"/>
                <a:ea typeface="MS PGothic" pitchFamily="34" charset="-128"/>
                <a:cs typeface="ＭＳ Ｐゴシック" charset="0"/>
              </a:rPr>
              <a:t> prikazaćemo u kojoj meri različiti međunarodni i regionalni okviri poseduju sve te elemente. </a:t>
            </a:r>
            <a:endParaRPr lang="en-US" sz="1200" kern="1200" dirty="0" smtClean="0">
              <a:solidFill>
                <a:schemeClr val="tx1"/>
              </a:solidFill>
              <a:effectLst/>
              <a:latin typeface="+mn-lt"/>
              <a:ea typeface="MS PGothic" pitchFamily="34" charset="-128"/>
              <a:cs typeface="ＭＳ Ｐゴシック" charset="0"/>
            </a:endParaRPr>
          </a:p>
          <a:p>
            <a:pPr indent="457200"/>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16</a:t>
            </a:fld>
            <a:endParaRPr lang="en-US" altLang="en-US"/>
          </a:p>
        </p:txBody>
      </p:sp>
    </p:spTree>
    <p:extLst>
      <p:ext uri="{BB962C8B-B14F-4D97-AF65-F5344CB8AC3E}">
        <p14:creationId xmlns:p14="http://schemas.microsoft.com/office/powerpoint/2010/main" val="10288564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45720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Ovaj slajd prikazuje osnovne elemente ugovora o borbi protiv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u obliku pita-grafikona. Animacija na slajdu prikazuje da Budimpeštanska konvencija poseduje sve naznačene elemente. Pored toga, predavač može da naglasi kako je Budimpeštanska konvencija globalna i nema nikakva geografska ograničenja u pogledu članstva. </a:t>
            </a:r>
            <a:endParaRPr lang="en-US" sz="1200" kern="1200" dirty="0" smtClean="0">
              <a:solidFill>
                <a:schemeClr val="tx1"/>
              </a:solidFill>
              <a:effectLst/>
              <a:latin typeface="+mn-lt"/>
              <a:ea typeface="MS PGothic" pitchFamily="34" charset="-128"/>
              <a:cs typeface="ＭＳ Ｐゴシック" charset="0"/>
            </a:endParaRPr>
          </a:p>
          <a:p>
            <a:pPr marL="0" marR="0" lvl="0" indent="457200" algn="l" defTabSz="457200" rtl="0" eaLnBrk="0" fontAlgn="base" latinLnBrk="0" hangingPunct="0">
              <a:lnSpc>
                <a:spcPct val="100000"/>
              </a:lnSpc>
              <a:spcBef>
                <a:spcPct val="30000"/>
              </a:spcBef>
              <a:spcAft>
                <a:spcPct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17</a:t>
            </a:fld>
            <a:endParaRPr lang="en-US" altLang="en-US"/>
          </a:p>
        </p:txBody>
      </p:sp>
    </p:spTree>
    <p:extLst>
      <p:ext uri="{BB962C8B-B14F-4D97-AF65-F5344CB8AC3E}">
        <p14:creationId xmlns:p14="http://schemas.microsoft.com/office/powerpoint/2010/main" val="29099460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Na ovom slajdu prikazani su osnovni elementi jednog ugovora o </a:t>
            </a:r>
            <a:r>
              <a:rPr lang="sr-Latn-RS" sz="1200" kern="1200" dirty="0" err="1" smtClean="0">
                <a:solidFill>
                  <a:schemeClr val="tx1"/>
                </a:solidFill>
                <a:effectLst/>
                <a:latin typeface="+mn-lt"/>
                <a:ea typeface="MS PGothic" pitchFamily="34" charset="-128"/>
                <a:cs typeface="ＭＳ Ｐゴシック" charset="0"/>
              </a:rPr>
              <a:t>visokotehnološkom</a:t>
            </a:r>
            <a:r>
              <a:rPr lang="sr-Latn-RS" sz="1200" kern="1200" dirty="0" smtClean="0">
                <a:solidFill>
                  <a:schemeClr val="tx1"/>
                </a:solidFill>
                <a:effectLst/>
                <a:latin typeface="+mn-lt"/>
                <a:ea typeface="MS PGothic" pitchFamily="34" charset="-128"/>
                <a:cs typeface="ＭＳ Ｐゴシック" charset="0"/>
              </a:rPr>
              <a:t> kriminalu u obliku pita-grafikona. Iz animacije na slajdu vidi se u kojoj meri model zakona Komonvelta i Program iz </a:t>
            </a:r>
            <a:r>
              <a:rPr lang="sr-Latn-RS" sz="1200" kern="1200" dirty="0" err="1" smtClean="0">
                <a:solidFill>
                  <a:schemeClr val="tx1"/>
                </a:solidFill>
                <a:effectLst/>
                <a:latin typeface="+mn-lt"/>
                <a:ea typeface="MS PGothic" pitchFamily="34" charset="-128"/>
                <a:cs typeface="ＭＳ Ｐゴシック" charset="0"/>
              </a:rPr>
              <a:t>Hararea</a:t>
            </a:r>
            <a:r>
              <a:rPr lang="sr-Latn-RS" sz="1200" kern="1200" dirty="0" smtClean="0">
                <a:solidFill>
                  <a:schemeClr val="tx1"/>
                </a:solidFill>
                <a:effectLst/>
                <a:latin typeface="+mn-lt"/>
                <a:ea typeface="MS PGothic" pitchFamily="34" charset="-128"/>
                <a:cs typeface="ＭＳ Ｐゴシック" charset="0"/>
              </a:rPr>
              <a:t> zadovoljavaju osnovne zahteve jednog ugovora o borbi protiv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Na slajdu se vidi da Program iz </a:t>
            </a:r>
            <a:r>
              <a:rPr lang="sr-Latn-RS" sz="1200" kern="1200" dirty="0" err="1" smtClean="0">
                <a:solidFill>
                  <a:schemeClr val="tx1"/>
                </a:solidFill>
                <a:effectLst/>
                <a:latin typeface="+mn-lt"/>
                <a:ea typeface="MS PGothic" pitchFamily="34" charset="-128"/>
                <a:cs typeface="ＭＳ Ｐゴシック" charset="0"/>
              </a:rPr>
              <a:t>Hararea</a:t>
            </a:r>
            <a:r>
              <a:rPr lang="sr-Latn-RS" sz="1200" kern="1200" dirty="0" smtClean="0">
                <a:solidFill>
                  <a:schemeClr val="tx1"/>
                </a:solidFill>
                <a:effectLst/>
                <a:latin typeface="+mn-lt"/>
                <a:ea typeface="MS PGothic" pitchFamily="34" charset="-128"/>
                <a:cs typeface="ＭＳ Ｐゴシック" charset="0"/>
              </a:rPr>
              <a:t> utvrđuje delikte i procesno/istražne radnje u vezi sa </a:t>
            </a:r>
            <a:r>
              <a:rPr lang="sr-Latn-RS" sz="1200" kern="1200" dirty="0" err="1" smtClean="0">
                <a:solidFill>
                  <a:schemeClr val="tx1"/>
                </a:solidFill>
                <a:effectLst/>
                <a:latin typeface="+mn-lt"/>
                <a:ea typeface="MS PGothic" pitchFamily="34" charset="-128"/>
                <a:cs typeface="ＭＳ Ｐゴシック" charset="0"/>
              </a:rPr>
              <a:t>visokotehnološkim</a:t>
            </a:r>
            <a:r>
              <a:rPr lang="sr-Latn-RS" sz="1200" kern="1200" dirty="0" smtClean="0">
                <a:solidFill>
                  <a:schemeClr val="tx1"/>
                </a:solidFill>
                <a:effectLst/>
                <a:latin typeface="+mn-lt"/>
                <a:ea typeface="MS PGothic" pitchFamily="34" charset="-128"/>
                <a:cs typeface="ＭＳ Ｐゴシック" charset="0"/>
              </a:rPr>
              <a:t> kriminalom.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Međutim, taj dokument ne utvrđuje operativne mreže 24/7 niti sadrži odredbe u vezi sa elektronskim dokazima, a ne poseduje ni sveobuhvatan okvir za međunarodnu saradnju. </a:t>
            </a:r>
            <a:endParaRPr lang="en-US" sz="1200" kern="1200" dirty="0" smtClean="0">
              <a:solidFill>
                <a:schemeClr val="tx1"/>
              </a:solidFill>
              <a:effectLst/>
              <a:latin typeface="+mn-lt"/>
              <a:ea typeface="MS PGothic" pitchFamily="34" charset="-128"/>
              <a:cs typeface="ＭＳ Ｐゴシック" charset="0"/>
            </a:endParaRPr>
          </a:p>
          <a:p>
            <a:pPr marL="0" marR="0" lvl="0" indent="457200" algn="l" defTabSz="457200" rtl="0" eaLnBrk="0" fontAlgn="base" latinLnBrk="0" hangingPunct="0">
              <a:lnSpc>
                <a:spcPct val="100000"/>
              </a:lnSpc>
              <a:spcBef>
                <a:spcPct val="30000"/>
              </a:spcBef>
              <a:spcAft>
                <a:spcPct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18</a:t>
            </a:fld>
            <a:endParaRPr lang="en-US" altLang="en-US"/>
          </a:p>
        </p:txBody>
      </p:sp>
    </p:spTree>
    <p:extLst>
      <p:ext uri="{BB962C8B-B14F-4D97-AF65-F5344CB8AC3E}">
        <p14:creationId xmlns:p14="http://schemas.microsoft.com/office/powerpoint/2010/main" val="39203524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Na ovom slajdu su prikazani osnovni aspekti jednog ugovora o borbi protiv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u obliku pita-grafikona. Iz animacije na slajdu vidi se u kojoj meri model zakona </a:t>
            </a:r>
            <a:r>
              <a:rPr lang="sr-Latn-RS" sz="1200" i="1" kern="1200" dirty="0" smtClean="0">
                <a:solidFill>
                  <a:schemeClr val="tx1"/>
                </a:solidFill>
                <a:effectLst/>
                <a:latin typeface="+mn-lt"/>
                <a:ea typeface="MS PGothic" pitchFamily="34" charset="-128"/>
                <a:cs typeface="ＭＳ Ｐゴシック" charset="0"/>
              </a:rPr>
              <a:t>ITU</a:t>
            </a:r>
            <a:r>
              <a:rPr lang="sr-Latn-RS" sz="1200" kern="1200" dirty="0" smtClean="0">
                <a:solidFill>
                  <a:schemeClr val="tx1"/>
                </a:solidFill>
                <a:effectLst/>
                <a:latin typeface="+mn-lt"/>
                <a:ea typeface="MS PGothic" pitchFamily="34" charset="-128"/>
                <a:cs typeface="ＭＳ Ｐゴシック" charset="0"/>
              </a:rPr>
              <a:t> (</a:t>
            </a:r>
            <a:r>
              <a:rPr lang="sr-Latn-RS" sz="1200" i="1" kern="1200" dirty="0" smtClean="0">
                <a:solidFill>
                  <a:schemeClr val="tx1"/>
                </a:solidFill>
                <a:effectLst/>
                <a:latin typeface="+mn-lt"/>
                <a:ea typeface="MS PGothic" pitchFamily="34" charset="-128"/>
                <a:cs typeface="ＭＳ Ｐゴシック" charset="0"/>
              </a:rPr>
              <a:t>ICT4PAC/SADC/HIPCAR</a:t>
            </a:r>
            <a:r>
              <a:rPr lang="sr-Latn-RS" sz="1200" kern="1200" dirty="0" smtClean="0">
                <a:solidFill>
                  <a:schemeClr val="tx1"/>
                </a:solidFill>
                <a:effectLst/>
                <a:latin typeface="+mn-lt"/>
                <a:ea typeface="MS PGothic" pitchFamily="34" charset="-128"/>
                <a:cs typeface="ＭＳ Ｐゴシック" charset="0"/>
              </a:rPr>
              <a:t> modeli zakona) ispunjava te osnovne zahteve jednog ugovora o </a:t>
            </a:r>
            <a:r>
              <a:rPr lang="sr-Latn-RS" sz="1200" kern="1200" dirty="0" err="1" smtClean="0">
                <a:solidFill>
                  <a:schemeClr val="tx1"/>
                </a:solidFill>
                <a:effectLst/>
                <a:latin typeface="+mn-lt"/>
                <a:ea typeface="MS PGothic" pitchFamily="34" charset="-128"/>
                <a:cs typeface="ＭＳ Ｐゴシック" charset="0"/>
              </a:rPr>
              <a:t>visokotehnološkom</a:t>
            </a:r>
            <a:r>
              <a:rPr lang="sr-Latn-RS" sz="1200" kern="1200" dirty="0" smtClean="0">
                <a:solidFill>
                  <a:schemeClr val="tx1"/>
                </a:solidFill>
                <a:effectLst/>
                <a:latin typeface="+mn-lt"/>
                <a:ea typeface="MS PGothic" pitchFamily="34" charset="-128"/>
                <a:cs typeface="ＭＳ Ｐゴシック" charset="0"/>
              </a:rPr>
              <a:t> kriminalu.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Na slajdu se vidi da Program iz </a:t>
            </a:r>
            <a:r>
              <a:rPr lang="sr-Latn-RS" sz="1200" kern="1200" dirty="0" err="1" smtClean="0">
                <a:solidFill>
                  <a:schemeClr val="tx1"/>
                </a:solidFill>
                <a:effectLst/>
                <a:latin typeface="+mn-lt"/>
                <a:ea typeface="MS PGothic" pitchFamily="34" charset="-128"/>
                <a:cs typeface="ＭＳ Ｐゴシック" charset="0"/>
              </a:rPr>
              <a:t>Hararea</a:t>
            </a:r>
            <a:r>
              <a:rPr lang="sr-Latn-RS" sz="1200" kern="1200" dirty="0" smtClean="0">
                <a:solidFill>
                  <a:schemeClr val="tx1"/>
                </a:solidFill>
                <a:effectLst/>
                <a:latin typeface="+mn-lt"/>
                <a:ea typeface="MS PGothic" pitchFamily="34" charset="-128"/>
                <a:cs typeface="ＭＳ Ｐゴシック" charset="0"/>
              </a:rPr>
              <a:t> ima utvrđene delikte i procesno/istražne mere u odnosu na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Međutim, on ne utvrđuje operativne mreže 24/7 niti sadrži odredbe koje bi se odnosile na elektronske dokaze, kao što nema ni sveobuhvatan okvir za međunarodnu saradnju. </a:t>
            </a:r>
            <a:endParaRPr lang="en-US" sz="1200" kern="1200" dirty="0" smtClean="0">
              <a:solidFill>
                <a:schemeClr val="tx1"/>
              </a:solidFill>
              <a:effectLst/>
              <a:latin typeface="+mn-lt"/>
              <a:ea typeface="MS PGothic" pitchFamily="34" charset="-128"/>
              <a:cs typeface="ＭＳ Ｐゴシック" charset="0"/>
            </a:endParaRPr>
          </a:p>
          <a:p>
            <a:pPr marL="0" marR="0" lvl="0" indent="457200" algn="l" defTabSz="457200" rtl="0" eaLnBrk="0" fontAlgn="base" latinLnBrk="0" hangingPunct="0">
              <a:lnSpc>
                <a:spcPct val="100000"/>
              </a:lnSpc>
              <a:spcBef>
                <a:spcPct val="30000"/>
              </a:spcBef>
              <a:spcAft>
                <a:spcPct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19</a:t>
            </a:fld>
            <a:endParaRPr lang="en-US" altLang="en-US"/>
          </a:p>
        </p:txBody>
      </p:sp>
    </p:spTree>
    <p:extLst>
      <p:ext uri="{BB962C8B-B14F-4D97-AF65-F5344CB8AC3E}">
        <p14:creationId xmlns:p14="http://schemas.microsoft.com/office/powerpoint/2010/main" val="12562721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xmlns="" id="{B15714A6-B05B-47A5-B92B-D727BD3A45D0}"/>
              </a:ext>
            </a:extLst>
          </p:cNvPr>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Ova sesija će biti podeljena na četiri dela.</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U prvom delu sesije bavićemo se oblašću primene i dometom Budimpeštanske konvencije. Pre svega, </a:t>
            </a:r>
            <a:r>
              <a:rPr lang="sr-Latn-RS" sz="1200" kern="1200" dirty="0" err="1" smtClean="0">
                <a:solidFill>
                  <a:schemeClr val="tx1"/>
                </a:solidFill>
                <a:effectLst/>
                <a:latin typeface="+mn-lt"/>
                <a:ea typeface="MS PGothic" pitchFamily="34" charset="-128"/>
                <a:cs typeface="ＭＳ Ｐゴシック" charset="0"/>
              </a:rPr>
              <a:t>iznećemot</a:t>
            </a:r>
            <a:r>
              <a:rPr lang="sr-Latn-RS" sz="1200" kern="1200" dirty="0" smtClean="0">
                <a:solidFill>
                  <a:schemeClr val="tx1"/>
                </a:solidFill>
                <a:effectLst/>
                <a:latin typeface="+mn-lt"/>
                <a:ea typeface="MS PGothic" pitchFamily="34" charset="-128"/>
                <a:cs typeface="ＭＳ Ｐゴシック" charset="0"/>
              </a:rPr>
              <a:t> opšti pregled tri stuba Budimpeštanske konvencije – materijalnog prava, procesnog prava i međunarodne saradnje. Takođe će biti predočeni statistički podaci o broju strana </a:t>
            </a:r>
            <a:r>
              <a:rPr lang="sr-Latn-RS" sz="1200" kern="1200" dirty="0" err="1" smtClean="0">
                <a:solidFill>
                  <a:schemeClr val="tx1"/>
                </a:solidFill>
                <a:effectLst/>
                <a:latin typeface="+mn-lt"/>
                <a:ea typeface="MS PGothic" pitchFamily="34" charset="-128"/>
                <a:cs typeface="ＭＳ Ｐゴシック" charset="0"/>
              </a:rPr>
              <a:t>ugovornica</a:t>
            </a:r>
            <a:r>
              <a:rPr lang="sr-Latn-RS" sz="1200" kern="1200" dirty="0" smtClean="0">
                <a:solidFill>
                  <a:schemeClr val="tx1"/>
                </a:solidFill>
                <a:effectLst/>
                <a:latin typeface="+mn-lt"/>
                <a:ea typeface="MS PGothic" pitchFamily="34" charset="-128"/>
                <a:cs typeface="ＭＳ Ｐゴシック" charset="0"/>
              </a:rPr>
              <a:t> Budimpeštanske konvencije, broju zemalja potpisnica i broju zemalja koje su pozvane da toj konvenciji pristupe. U tom delu će takođe biti dat opšti pregled pristupa Saveta Evrope i različitih projekata za izgradnju kapaciteta čija je realizacija u toku.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U drugom delu sesije biće objašnjeni osnovni elementi ugovora o </a:t>
            </a:r>
            <a:r>
              <a:rPr lang="sr-Latn-RS" sz="1200" kern="1200" dirty="0" err="1" smtClean="0">
                <a:solidFill>
                  <a:schemeClr val="tx1"/>
                </a:solidFill>
                <a:effectLst/>
                <a:latin typeface="+mn-lt"/>
                <a:ea typeface="MS PGothic" pitchFamily="34" charset="-128"/>
                <a:cs typeface="ＭＳ Ｐゴシック" charset="0"/>
              </a:rPr>
              <a:t>visokotehnološkom</a:t>
            </a:r>
            <a:r>
              <a:rPr lang="sr-Latn-RS" sz="1200" kern="1200" dirty="0" smtClean="0">
                <a:solidFill>
                  <a:schemeClr val="tx1"/>
                </a:solidFill>
                <a:effectLst/>
                <a:latin typeface="+mn-lt"/>
                <a:ea typeface="MS PGothic" pitchFamily="34" charset="-128"/>
                <a:cs typeface="ＭＳ Ｐゴシック" charset="0"/>
              </a:rPr>
              <a:t> kriminalu. Pošto budu pobrojani različiti elementi koji su neophodni da bi jedan ugovor o </a:t>
            </a:r>
            <a:r>
              <a:rPr lang="sr-Latn-RS" sz="1200" kern="1200" dirty="0" err="1" smtClean="0">
                <a:solidFill>
                  <a:schemeClr val="tx1"/>
                </a:solidFill>
                <a:effectLst/>
                <a:latin typeface="+mn-lt"/>
                <a:ea typeface="MS PGothic" pitchFamily="34" charset="-128"/>
                <a:cs typeface="ＭＳ Ｐゴシック" charset="0"/>
              </a:rPr>
              <a:t>visokotehnološkom</a:t>
            </a:r>
            <a:r>
              <a:rPr lang="sr-Latn-RS" sz="1200" kern="1200" dirty="0" smtClean="0">
                <a:solidFill>
                  <a:schemeClr val="tx1"/>
                </a:solidFill>
                <a:effectLst/>
                <a:latin typeface="+mn-lt"/>
                <a:ea typeface="MS PGothic" pitchFamily="34" charset="-128"/>
                <a:cs typeface="ＭＳ Ｐゴシック" charset="0"/>
              </a:rPr>
              <a:t> kriminalu bio delotvoran, na </a:t>
            </a:r>
            <a:r>
              <a:rPr lang="sr-Latn-RS" sz="1200" kern="1200" dirty="0" err="1" smtClean="0">
                <a:solidFill>
                  <a:schemeClr val="tx1"/>
                </a:solidFill>
                <a:effectLst/>
                <a:latin typeface="+mn-lt"/>
                <a:ea typeface="MS PGothic" pitchFamily="34" charset="-128"/>
                <a:cs typeface="ＭＳ Ｐゴシック" charset="0"/>
              </a:rPr>
              <a:t>slajdovima</a:t>
            </a:r>
            <a:r>
              <a:rPr lang="sr-Latn-RS" sz="1200" kern="1200" dirty="0" smtClean="0">
                <a:solidFill>
                  <a:schemeClr val="tx1"/>
                </a:solidFill>
                <a:effectLst/>
                <a:latin typeface="+mn-lt"/>
                <a:ea typeface="MS PGothic" pitchFamily="34" charset="-128"/>
                <a:cs typeface="ＭＳ Ｐゴシック" charset="0"/>
              </a:rPr>
              <a:t> ćemo uporediti Budimpeštansku konvenciju sa ostalim regionalnim ugovorima kako bismo pokazali da je upravo Budimpeštanska konvencija </a:t>
            </a:r>
            <a:r>
              <a:rPr lang="sr-Latn-RS" sz="1200" kern="1200" dirty="0" err="1" smtClean="0">
                <a:solidFill>
                  <a:schemeClr val="tx1"/>
                </a:solidFill>
                <a:effectLst/>
                <a:latin typeface="+mn-lt"/>
                <a:ea typeface="MS PGothic" pitchFamily="34" charset="-128"/>
                <a:cs typeface="ＭＳ Ｐゴシック" charset="0"/>
              </a:rPr>
              <a:t>najdelotvorniji</a:t>
            </a:r>
            <a:r>
              <a:rPr lang="sr-Latn-RS" sz="1200" kern="1200" dirty="0" smtClean="0">
                <a:solidFill>
                  <a:schemeClr val="tx1"/>
                </a:solidFill>
                <a:effectLst/>
                <a:latin typeface="+mn-lt"/>
                <a:ea typeface="MS PGothic" pitchFamily="34" charset="-128"/>
                <a:cs typeface="ＭＳ Ｐゴシック" charset="0"/>
              </a:rPr>
              <a:t> ugovor kada je reč o </a:t>
            </a:r>
            <a:r>
              <a:rPr lang="sr-Latn-RS" sz="1200" kern="1200" dirty="0" err="1" smtClean="0">
                <a:solidFill>
                  <a:schemeClr val="tx1"/>
                </a:solidFill>
                <a:effectLst/>
                <a:latin typeface="+mn-lt"/>
                <a:ea typeface="MS PGothic" pitchFamily="34" charset="-128"/>
                <a:cs typeface="ＭＳ Ｐゴシック" charset="0"/>
              </a:rPr>
              <a:t>visokotehnološkom</a:t>
            </a:r>
            <a:r>
              <a:rPr lang="sr-Latn-RS" sz="1200" kern="1200" dirty="0" smtClean="0">
                <a:solidFill>
                  <a:schemeClr val="tx1"/>
                </a:solidFill>
                <a:effectLst/>
                <a:latin typeface="+mn-lt"/>
                <a:ea typeface="MS PGothic" pitchFamily="34" charset="-128"/>
                <a:cs typeface="ＭＳ Ｐゴシック" charset="0"/>
              </a:rPr>
              <a:t> kriminalu.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U trećem delu sesije bavićemo se koristima koje donosi Budimpeštanska konvencija i </a:t>
            </a:r>
            <a:r>
              <a:rPr lang="sr-Latn-RS" sz="1200" kern="1200" dirty="0" err="1" smtClean="0">
                <a:solidFill>
                  <a:schemeClr val="tx1"/>
                </a:solidFill>
                <a:effectLst/>
                <a:latin typeface="+mn-lt"/>
                <a:ea typeface="MS PGothic" pitchFamily="34" charset="-128"/>
                <a:cs typeface="ＭＳ Ｐゴシック" charset="0"/>
              </a:rPr>
              <a:t>pritom</a:t>
            </a:r>
            <a:r>
              <a:rPr lang="sr-Latn-RS" sz="1200" kern="1200" dirty="0" smtClean="0">
                <a:solidFill>
                  <a:schemeClr val="tx1"/>
                </a:solidFill>
                <a:effectLst/>
                <a:latin typeface="+mn-lt"/>
                <a:ea typeface="MS PGothic" pitchFamily="34" charset="-128"/>
                <a:cs typeface="ＭＳ Ｐゴシック" charset="0"/>
              </a:rPr>
              <a:t> ćemo se pozivati na nedavnu publikaciju </a:t>
            </a:r>
            <a:r>
              <a:rPr lang="sr-Latn-RS" sz="1200" i="1" kern="1200" dirty="0" smtClean="0">
                <a:solidFill>
                  <a:schemeClr val="tx1"/>
                </a:solidFill>
                <a:effectLst/>
                <a:latin typeface="+mn-lt"/>
                <a:ea typeface="MS PGothic" pitchFamily="34" charset="-128"/>
                <a:cs typeface="ＭＳ Ｐゴシック" charset="0"/>
              </a:rPr>
              <a:t>T-CY</a:t>
            </a:r>
            <a:r>
              <a:rPr lang="sr-Latn-RS"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U četvrtom delu sesije razmotrićemo nekoliko mitova koji postoje o Budimpeštanskoj konvenciji i nastojaćemo da se njima pozabavimo.</a:t>
            </a:r>
            <a:endParaRPr lang="en-GB" sz="3600"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Na ovom slajdu su prikazani osnovni aspekti jednog ugovora o borbi protiv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u obliku pita-grafikona. Iz animacije na slajdu vidi se u kojoj meri Konvencija Afričke unije o kibernetskoj bezbednosti i zaštiti podataka o ličnosti (Malabo konvencija) ispunjava osnovne zahteve jednog ugovora o </a:t>
            </a:r>
            <a:r>
              <a:rPr lang="sr-Latn-RS" sz="1200" kern="1200" dirty="0" err="1" smtClean="0">
                <a:solidFill>
                  <a:schemeClr val="tx1"/>
                </a:solidFill>
                <a:effectLst/>
                <a:latin typeface="+mn-lt"/>
                <a:ea typeface="MS PGothic" pitchFamily="34" charset="-128"/>
                <a:cs typeface="ＭＳ Ｐゴシック" charset="0"/>
              </a:rPr>
              <a:t>visokotehnološkom</a:t>
            </a:r>
            <a:r>
              <a:rPr lang="sr-Latn-RS" sz="1200" kern="1200" dirty="0" smtClean="0">
                <a:solidFill>
                  <a:schemeClr val="tx1"/>
                </a:solidFill>
                <a:effectLst/>
                <a:latin typeface="+mn-lt"/>
                <a:ea typeface="MS PGothic" pitchFamily="34" charset="-128"/>
                <a:cs typeface="ＭＳ Ｐゴシック" charset="0"/>
              </a:rPr>
              <a:t> kriminalu.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Na slajdu se vidi da Malabo konvencija utvrđuje nekoliko </a:t>
            </a:r>
            <a:r>
              <a:rPr lang="sr-Latn-RS" sz="1200" kern="1200" dirty="0" err="1" smtClean="0">
                <a:solidFill>
                  <a:schemeClr val="tx1"/>
                </a:solidFill>
                <a:effectLst/>
                <a:latin typeface="+mn-lt"/>
                <a:ea typeface="MS PGothic" pitchFamily="34" charset="-128"/>
                <a:cs typeface="ＭＳ Ｐゴシック" charset="0"/>
              </a:rPr>
              <a:t>delikata</a:t>
            </a:r>
            <a:r>
              <a:rPr lang="sr-Latn-RS" sz="1200" kern="1200" dirty="0" smtClean="0">
                <a:solidFill>
                  <a:schemeClr val="tx1"/>
                </a:solidFill>
                <a:effectLst/>
                <a:latin typeface="+mn-lt"/>
                <a:ea typeface="MS PGothic" pitchFamily="34" charset="-128"/>
                <a:cs typeface="ＭＳ Ｐゴシック" charset="0"/>
              </a:rPr>
              <a:t> i ovlašćenja koja su utvrđena Budimpeštanskom konvencijom. Međutim, Malabo konvencija ne sadrži obavezujuće odredbe o međunarodnoj saradnji, nema sveobuhvatne odredbe o elektronskim dokazima niti uređuje operativnu mrežu 24/7.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Predavač treba da naglasi da Konvencija Afričke unije nije nekonzistentna sa Budimpeštanskom konvencijom, već se pre može reći da ona dopunjuje odredbe Budimpeštanske konvencije. Ipak, samo po sebi, članstvo u Konvenciji Afričke unije ne bi moglo da pruži zemljama </a:t>
            </a:r>
            <a:r>
              <a:rPr lang="sr-Latn-RS" sz="1200" kern="1200" dirty="0" err="1" smtClean="0">
                <a:solidFill>
                  <a:schemeClr val="tx1"/>
                </a:solidFill>
                <a:effectLst/>
                <a:latin typeface="+mn-lt"/>
                <a:ea typeface="MS PGothic" pitchFamily="34" charset="-128"/>
                <a:cs typeface="ＭＳ Ｐゴシック" charset="0"/>
              </a:rPr>
              <a:t>ugovornicama</a:t>
            </a:r>
            <a:r>
              <a:rPr lang="sr-Latn-RS" sz="1200" kern="1200" dirty="0" smtClean="0">
                <a:solidFill>
                  <a:schemeClr val="tx1"/>
                </a:solidFill>
                <a:effectLst/>
                <a:latin typeface="+mn-lt"/>
                <a:ea typeface="MS PGothic" pitchFamily="34" charset="-128"/>
                <a:cs typeface="ＭＳ Ｐゴシック" charset="0"/>
              </a:rPr>
              <a:t> sve one koristi koje im pruža to što su strane </a:t>
            </a:r>
            <a:r>
              <a:rPr lang="sr-Latn-RS" sz="1200" kern="1200" dirty="0" err="1" smtClean="0">
                <a:solidFill>
                  <a:schemeClr val="tx1"/>
                </a:solidFill>
                <a:effectLst/>
                <a:latin typeface="+mn-lt"/>
                <a:ea typeface="MS PGothic" pitchFamily="34" charset="-128"/>
                <a:cs typeface="ＭＳ Ｐゴシック" charset="0"/>
              </a:rPr>
              <a:t>ugovornice</a:t>
            </a:r>
            <a:r>
              <a:rPr lang="sr-Latn-RS" sz="1200" kern="1200" dirty="0" smtClean="0">
                <a:solidFill>
                  <a:schemeClr val="tx1"/>
                </a:solidFill>
                <a:effectLst/>
                <a:latin typeface="+mn-lt"/>
                <a:ea typeface="MS PGothic" pitchFamily="34" charset="-128"/>
                <a:cs typeface="ＭＳ Ｐゴシック" charset="0"/>
              </a:rPr>
              <a:t> jednog sveobuhvatnog ugovora o </a:t>
            </a:r>
            <a:r>
              <a:rPr lang="sr-Latn-RS" sz="1200" kern="1200" dirty="0" err="1" smtClean="0">
                <a:solidFill>
                  <a:schemeClr val="tx1"/>
                </a:solidFill>
                <a:effectLst/>
                <a:latin typeface="+mn-lt"/>
                <a:ea typeface="MS PGothic" pitchFamily="34" charset="-128"/>
                <a:cs typeface="ＭＳ Ｐゴシック" charset="0"/>
              </a:rPr>
              <a:t>visokotehnološkom</a:t>
            </a:r>
            <a:r>
              <a:rPr lang="sr-Latn-RS" sz="1200" kern="1200" dirty="0" smtClean="0">
                <a:solidFill>
                  <a:schemeClr val="tx1"/>
                </a:solidFill>
                <a:effectLst/>
                <a:latin typeface="+mn-lt"/>
                <a:ea typeface="MS PGothic" pitchFamily="34" charset="-128"/>
                <a:cs typeface="ＭＳ Ｐゴシック" charset="0"/>
              </a:rPr>
              <a:t> kriminalu i elektronskim dokazima. </a:t>
            </a:r>
            <a:endParaRPr lang="en-US" sz="1200" kern="1200" dirty="0" smtClean="0">
              <a:solidFill>
                <a:schemeClr val="tx1"/>
              </a:solidFill>
              <a:effectLst/>
              <a:latin typeface="+mn-lt"/>
              <a:ea typeface="MS PGothic" pitchFamily="34" charset="-128"/>
              <a:cs typeface="ＭＳ Ｐゴシック" charset="0"/>
            </a:endParaRPr>
          </a:p>
          <a:p>
            <a:pPr marL="0" marR="0" lvl="0" indent="457200" algn="l" defTabSz="457200" rtl="0" eaLnBrk="0" fontAlgn="base" latinLnBrk="0" hangingPunct="0">
              <a:lnSpc>
                <a:spcPct val="100000"/>
              </a:lnSpc>
              <a:spcBef>
                <a:spcPct val="30000"/>
              </a:spcBef>
              <a:spcAft>
                <a:spcPct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20</a:t>
            </a:fld>
            <a:endParaRPr lang="en-US" altLang="en-US"/>
          </a:p>
        </p:txBody>
      </p:sp>
    </p:spTree>
    <p:extLst>
      <p:ext uri="{BB962C8B-B14F-4D97-AF65-F5344CB8AC3E}">
        <p14:creationId xmlns:p14="http://schemas.microsoft.com/office/powerpoint/2010/main" val="34836091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Na ovom slajdu su prikazani osnovni aspekti jednog ugovora o borbi protiv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u obliku pita-grafikona. Iz animacije na slici vidi se da Konvencija Arapske lige o borbi protiv krivičnih dela iz oblasti informacione tehnologije sadrži većinu tih aspekata – ali </a:t>
            </a:r>
            <a:r>
              <a:rPr lang="sr-Latn-RS" sz="1200" kern="1200" dirty="0" err="1" smtClean="0">
                <a:solidFill>
                  <a:schemeClr val="tx1"/>
                </a:solidFill>
                <a:effectLst/>
                <a:latin typeface="+mn-lt"/>
                <a:ea typeface="MS PGothic" pitchFamily="34" charset="-128"/>
                <a:cs typeface="ＭＳ Ｐゴシック" charset="0"/>
              </a:rPr>
              <a:t>pritom</a:t>
            </a:r>
            <a:r>
              <a:rPr lang="sr-Latn-RS" sz="1200" kern="1200" dirty="0" smtClean="0">
                <a:solidFill>
                  <a:schemeClr val="tx1"/>
                </a:solidFill>
                <a:effectLst/>
                <a:latin typeface="+mn-lt"/>
                <a:ea typeface="MS PGothic" pitchFamily="34" charset="-128"/>
                <a:cs typeface="ＭＳ Ｐゴシック" charset="0"/>
              </a:rPr>
              <a:t> treba objasniti da te odredbe ne predviđaju mnoga konkretna ovlašćenja koja su utvrđena Budimpeštanskom konvencijom, kao i da u Konvenciji Arapske lige nedostaje operativni okvir MEĐUNARODNE saradnje (iako se sama konvencija može koristiti za regionalnu saradnju među državama potpisnicama Konvencije Arapske lige).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Takođe treba pomenuti da je članstvo u Konvenciji ograničeno isključivo na pripadnike Arapske lige, i to stoga nije istinski globalni ugovor o </a:t>
            </a:r>
            <a:r>
              <a:rPr lang="sr-Latn-RS" sz="1200" kern="1200" dirty="0" err="1" smtClean="0">
                <a:solidFill>
                  <a:schemeClr val="tx1"/>
                </a:solidFill>
                <a:effectLst/>
                <a:latin typeface="+mn-lt"/>
                <a:ea typeface="MS PGothic" pitchFamily="34" charset="-128"/>
                <a:cs typeface="ＭＳ Ｐゴシック" charset="0"/>
              </a:rPr>
              <a:t>visokotehnološkom</a:t>
            </a:r>
            <a:r>
              <a:rPr lang="sr-Latn-RS" sz="1200" kern="1200" dirty="0" smtClean="0">
                <a:solidFill>
                  <a:schemeClr val="tx1"/>
                </a:solidFill>
                <a:effectLst/>
                <a:latin typeface="+mn-lt"/>
                <a:ea typeface="MS PGothic" pitchFamily="34" charset="-128"/>
                <a:cs typeface="ＭＳ Ｐゴシック" charset="0"/>
              </a:rPr>
              <a:t> kriminalu – što je suštinska odlika jednog sveobuhvatnog sporazuma, a to je bitno jer su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i elektronski dokazi po samoj svojoj prirodi </a:t>
            </a:r>
            <a:r>
              <a:rPr lang="sr-Latn-RS" sz="1200" kern="1200" dirty="0" err="1" smtClean="0">
                <a:solidFill>
                  <a:schemeClr val="tx1"/>
                </a:solidFill>
                <a:effectLst/>
                <a:latin typeface="+mn-lt"/>
                <a:ea typeface="MS PGothic" pitchFamily="34" charset="-128"/>
                <a:cs typeface="ＭＳ Ｐゴシック" charset="0"/>
              </a:rPr>
              <a:t>transnacionalni</a:t>
            </a:r>
            <a:r>
              <a:rPr lang="sr-Latn-RS" sz="1200" kern="1200" dirty="0" smtClean="0">
                <a:solidFill>
                  <a:schemeClr val="tx1"/>
                </a:solidFill>
                <a:effectLst/>
                <a:latin typeface="+mn-lt"/>
                <a:ea typeface="MS PGothic" pitchFamily="34" charset="-128"/>
                <a:cs typeface="ＭＳ Ｐゴシック" charset="0"/>
              </a:rPr>
              <a:t>. </a:t>
            </a:r>
            <a:endParaRPr lang="en-US" sz="1200" kern="1200" dirty="0" smtClean="0">
              <a:solidFill>
                <a:schemeClr val="tx1"/>
              </a:solidFill>
              <a:effectLst/>
              <a:latin typeface="+mn-lt"/>
              <a:ea typeface="MS PGothic" pitchFamily="34" charset="-128"/>
              <a:cs typeface="ＭＳ Ｐゴシック" charset="0"/>
            </a:endParaRPr>
          </a:p>
          <a:p>
            <a:pPr marL="0" marR="0" lvl="0" indent="457200" algn="l" defTabSz="457200" rtl="0" eaLnBrk="0" fontAlgn="base" latinLnBrk="0" hangingPunct="0">
              <a:lnSpc>
                <a:spcPct val="100000"/>
              </a:lnSpc>
              <a:spcBef>
                <a:spcPct val="30000"/>
              </a:spcBef>
              <a:spcAft>
                <a:spcPct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21</a:t>
            </a:fld>
            <a:endParaRPr lang="en-US" altLang="en-US"/>
          </a:p>
        </p:txBody>
      </p:sp>
    </p:spTree>
    <p:extLst>
      <p:ext uri="{BB962C8B-B14F-4D97-AF65-F5344CB8AC3E}">
        <p14:creationId xmlns:p14="http://schemas.microsoft.com/office/powerpoint/2010/main" val="6215405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45720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Ovo je uvodni slajd za treći deo sesije. Predavač treba da objasni da će se u ovom delu razmatrati prednosti Budimpeštanske konvencije na osnovu jedne nedavne publikacije </a:t>
            </a:r>
            <a:r>
              <a:rPr lang="sr-Latn-RS" sz="1200" i="1" kern="1200" dirty="0" smtClean="0">
                <a:solidFill>
                  <a:schemeClr val="tx1"/>
                </a:solidFill>
                <a:effectLst/>
                <a:latin typeface="+mn-lt"/>
                <a:ea typeface="MS PGothic" pitchFamily="34" charset="-128"/>
                <a:cs typeface="ＭＳ Ｐゴシック" charset="0"/>
              </a:rPr>
              <a:t>T-CY</a:t>
            </a:r>
            <a:r>
              <a:rPr lang="sr-Latn-RS"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pPr indent="457200"/>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22</a:t>
            </a:fld>
            <a:endParaRPr lang="en-US" altLang="en-US"/>
          </a:p>
        </p:txBody>
      </p:sp>
    </p:spTree>
    <p:extLst>
      <p:ext uri="{BB962C8B-B14F-4D97-AF65-F5344CB8AC3E}">
        <p14:creationId xmlns:p14="http://schemas.microsoft.com/office/powerpoint/2010/main" val="24260685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indent="457200"/>
            <a:r>
              <a:rPr lang="sr-Latn-RS" sz="1200" kern="1200" dirty="0" smtClean="0">
                <a:solidFill>
                  <a:schemeClr val="tx1"/>
                </a:solidFill>
                <a:effectLst/>
                <a:latin typeface="+mn-lt"/>
                <a:ea typeface="MS PGothic" pitchFamily="34" charset="-128"/>
                <a:cs typeface="ＭＳ Ｐゴシック" charset="0"/>
              </a:rPr>
              <a:t>Ovaj slajd sadrži naslovnu stranu Izveštaja Komiteta Konvencije o </a:t>
            </a:r>
            <a:r>
              <a:rPr lang="sr-Latn-RS" sz="1200" kern="1200" dirty="0" err="1" smtClean="0">
                <a:solidFill>
                  <a:schemeClr val="tx1"/>
                </a:solidFill>
                <a:effectLst/>
                <a:latin typeface="+mn-lt"/>
                <a:ea typeface="MS PGothic" pitchFamily="34" charset="-128"/>
                <a:cs typeface="ＭＳ Ｐゴシック" charset="0"/>
              </a:rPr>
              <a:t>visokotehnološkom</a:t>
            </a:r>
            <a:r>
              <a:rPr lang="sr-Latn-RS" sz="1200" kern="1200" dirty="0" smtClean="0">
                <a:solidFill>
                  <a:schemeClr val="tx1"/>
                </a:solidFill>
                <a:effectLst/>
                <a:latin typeface="+mn-lt"/>
                <a:ea typeface="MS PGothic" pitchFamily="34" charset="-128"/>
                <a:cs typeface="ＭＳ Ｐゴシック" charset="0"/>
              </a:rPr>
              <a:t> kriminalu (</a:t>
            </a:r>
            <a:r>
              <a:rPr lang="sr-Latn-RS" sz="1200" i="1" kern="1200" dirty="0" smtClean="0">
                <a:solidFill>
                  <a:schemeClr val="tx1"/>
                </a:solidFill>
                <a:effectLst/>
                <a:latin typeface="+mn-lt"/>
                <a:ea typeface="MS PGothic" pitchFamily="34" charset="-128"/>
                <a:cs typeface="ＭＳ Ｐゴシック" charset="0"/>
              </a:rPr>
              <a:t>T-CY</a:t>
            </a:r>
            <a:r>
              <a:rPr lang="sr-Latn-RS" sz="1200" kern="1200" dirty="0" smtClean="0">
                <a:solidFill>
                  <a:schemeClr val="tx1"/>
                </a:solidFill>
                <a:effectLst/>
                <a:latin typeface="+mn-lt"/>
                <a:ea typeface="MS PGothic" pitchFamily="34" charset="-128"/>
                <a:cs typeface="ＭＳ Ｐゴシック" charset="0"/>
              </a:rPr>
              <a:t>) o koristima od Budimpeštanske konvencije i uticaju koji je ona ostvarila.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Predavač može da objasni da će na narednih nekoliko slajdova biti sažete ključne prednosti Budimpeštanske konvencije onako kako su one razrađene u navedenom izveštaju.</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Ceo Izveštaj je dostupan ovde: https://www.coe.int/en/web/cybercrime/-/the-budapest-convention-on-cybercrime-in-operation-new-t-cy-report</a:t>
            </a:r>
            <a:endParaRPr lang="en-US" sz="1200" kern="1200" dirty="0" smtClean="0">
              <a:solidFill>
                <a:schemeClr val="tx1"/>
              </a:solidFill>
              <a:effectLst/>
              <a:latin typeface="+mn-lt"/>
              <a:ea typeface="MS PGothic" pitchFamily="34" charset="-128"/>
              <a:cs typeface="ＭＳ Ｐゴシック" charset="0"/>
            </a:endParaRPr>
          </a:p>
          <a:p>
            <a:pPr marL="0" indent="457200" eaLnBrk="1" hangingPunct="1">
              <a:spcBef>
                <a:spcPct val="0"/>
              </a:spcBef>
              <a:buFontTx/>
              <a:buNone/>
            </a:pPr>
            <a:endParaRPr lang="en-US" dirty="0"/>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23</a:t>
            </a:fld>
            <a:endParaRPr lang="fr-FR"/>
          </a:p>
        </p:txBody>
      </p:sp>
    </p:spTree>
    <p:extLst>
      <p:ext uri="{BB962C8B-B14F-4D97-AF65-F5344CB8AC3E}">
        <p14:creationId xmlns:p14="http://schemas.microsoft.com/office/powerpoint/2010/main" val="3222792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45720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Predavač treba da prikaže video na koji se odnosi ovaj slajd kako bi predstavio polaznicima sadržaj tog izveštaja, koji će biti detaljno razmotren na narednim </a:t>
            </a:r>
            <a:r>
              <a:rPr lang="sr-Latn-RS" sz="1200" kern="1200" dirty="0" err="1" smtClean="0">
                <a:solidFill>
                  <a:schemeClr val="tx1"/>
                </a:solidFill>
                <a:effectLst/>
                <a:latin typeface="+mn-lt"/>
                <a:ea typeface="MS PGothic" pitchFamily="34" charset="-128"/>
                <a:cs typeface="ＭＳ Ｐゴシック" charset="0"/>
              </a:rPr>
              <a:t>slajdovima</a:t>
            </a:r>
            <a:r>
              <a:rPr lang="sr-Latn-RS" sz="1200" kern="1200" dirty="0" smtClean="0">
                <a:solidFill>
                  <a:schemeClr val="tx1"/>
                </a:solidFill>
                <a:effectLst/>
                <a:latin typeface="+mn-lt"/>
                <a:ea typeface="MS PGothic" pitchFamily="34" charset="-128"/>
                <a:cs typeface="ＭＳ Ｐゴシック" charset="0"/>
              </a:rPr>
              <a:t>. </a:t>
            </a:r>
            <a:endParaRPr lang="en-US" sz="1200" kern="1200" dirty="0" smtClean="0">
              <a:solidFill>
                <a:schemeClr val="tx1"/>
              </a:solidFill>
              <a:effectLst/>
              <a:latin typeface="+mn-lt"/>
              <a:ea typeface="MS PGothic" pitchFamily="34" charset="-128"/>
              <a:cs typeface="ＭＳ Ｐゴシック" charset="0"/>
            </a:endParaRPr>
          </a:p>
          <a:p>
            <a:pPr indent="457200"/>
            <a:endParaRPr lang="x-none"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24</a:t>
            </a:fld>
            <a:endParaRPr lang="en-US" altLang="en-US"/>
          </a:p>
        </p:txBody>
      </p:sp>
    </p:spTree>
    <p:extLst>
      <p:ext uri="{BB962C8B-B14F-4D97-AF65-F5344CB8AC3E}">
        <p14:creationId xmlns:p14="http://schemas.microsoft.com/office/powerpoint/2010/main" val="39998560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0" indent="457200" eaLnBrk="1" hangingPunct="1">
              <a:spcBef>
                <a:spcPct val="0"/>
              </a:spcBef>
              <a:buFontTx/>
              <a:buNone/>
            </a:pPr>
            <a:r>
              <a:rPr lang="sr-Latn-RS" dirty="0" smtClean="0"/>
              <a:t>Ovaj slajd prikazuje uticaj koji je Budimpeštanska konvencija imala na domaće zakonodavstvo zemalja širom sveta. Važno je naglasiti da Budimpeštanska konvencija nije uticala samo na zakonodavstvo država </a:t>
            </a:r>
            <a:r>
              <a:rPr lang="sr-Latn-RS" dirty="0" err="1" smtClean="0"/>
              <a:t>ugovornica</a:t>
            </a:r>
            <a:r>
              <a:rPr lang="sr-Latn-RS" dirty="0" smtClean="0"/>
              <a:t> te konvencije, već i na one države koje nisu njene </a:t>
            </a:r>
            <a:r>
              <a:rPr lang="sr-Latn-RS" dirty="0" err="1" smtClean="0"/>
              <a:t>ugovornice</a:t>
            </a:r>
            <a:r>
              <a:rPr lang="sr-Latn-RS" dirty="0" smtClean="0"/>
              <a:t>, a koje u sve većoj meri koriste Budimpeštansku konvenciju kao smernicu za reformisanje sopstvenog zakonodavstva </a:t>
            </a:r>
          </a:p>
          <a:p>
            <a:pPr marL="0" indent="457200" eaLnBrk="1" hangingPunct="1">
              <a:spcBef>
                <a:spcPct val="0"/>
              </a:spcBef>
              <a:buFontTx/>
              <a:buNone/>
            </a:pPr>
            <a:endParaRPr lang="en-US" dirty="0"/>
          </a:p>
          <a:p>
            <a:pPr marL="0" indent="457200" eaLnBrk="1" hangingPunct="1">
              <a:spcBef>
                <a:spcPct val="0"/>
              </a:spcBef>
              <a:buFontTx/>
              <a:buNone/>
            </a:pPr>
            <a:r>
              <a:rPr lang="sr-Latn-RS" dirty="0" smtClean="0"/>
              <a:t>Slajd prikazuje statistiku iz izveštaja </a:t>
            </a:r>
            <a:r>
              <a:rPr lang="en-US" dirty="0" smtClean="0"/>
              <a:t>T-CY </a:t>
            </a:r>
            <a:r>
              <a:rPr lang="sr-Latn-RS" dirty="0" smtClean="0"/>
              <a:t>iz koje se vidi da </a:t>
            </a:r>
            <a:r>
              <a:rPr lang="en-US" dirty="0" smtClean="0"/>
              <a:t>39</a:t>
            </a:r>
            <a:r>
              <a:rPr lang="sr-Latn-RS" dirty="0" smtClean="0"/>
              <a:t> posto svih zemalja sveta ima neku vezu sa Budimpeštanskom konvencijom – ili su joj pristupile, ili su je potpisale, ili su pozvane da joj pristupe. </a:t>
            </a:r>
            <a:endParaRPr lang="en-US" dirty="0"/>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25</a:t>
            </a:fld>
            <a:endParaRPr lang="fr-FR"/>
          </a:p>
        </p:txBody>
      </p:sp>
    </p:spTree>
    <p:extLst>
      <p:ext uri="{BB962C8B-B14F-4D97-AF65-F5344CB8AC3E}">
        <p14:creationId xmlns:p14="http://schemas.microsoft.com/office/powerpoint/2010/main" val="1048285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dirty="0" smtClean="0"/>
              <a:t>Na ovom slajdu vide se različite zemlje koje su ratifikovale Budimpeštansku konvenciju,</a:t>
            </a:r>
            <a:r>
              <a:rPr lang="sr-Latn-RS" baseline="0" dirty="0" smtClean="0"/>
              <a:t> one koje su je potpisale, one koje su pozvane da joj pristupe i one koje su Budimpeštansku konvenciju </a:t>
            </a:r>
            <a:r>
              <a:rPr lang="sr-Latn-RS" baseline="0" dirty="0" err="1" smtClean="0"/>
              <a:t>iskoristile</a:t>
            </a:r>
            <a:r>
              <a:rPr lang="sr-Latn-RS" baseline="0" dirty="0" smtClean="0"/>
              <a:t> kao smernicu za razvoj domaćeg zakonodavstva. Predavač može da koristi ovaj slajd kako bi pokazao da je Budimpeštanska konvencija istinski globalni ugovor. </a:t>
            </a:r>
            <a:endParaRPr lang="x-none"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26</a:t>
            </a:fld>
            <a:endParaRPr lang="en-US" altLang="en-US"/>
          </a:p>
        </p:txBody>
      </p:sp>
    </p:spTree>
    <p:extLst>
      <p:ext uri="{BB962C8B-B14F-4D97-AF65-F5344CB8AC3E}">
        <p14:creationId xmlns:p14="http://schemas.microsoft.com/office/powerpoint/2010/main" val="428774444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0" indent="457200" eaLnBrk="1" hangingPunct="1">
              <a:spcBef>
                <a:spcPct val="0"/>
              </a:spcBef>
              <a:buFontTx/>
              <a:buNone/>
            </a:pPr>
            <a:r>
              <a:rPr lang="sr-Latn-RS" dirty="0" smtClean="0"/>
              <a:t>Ovaj slajd se zasniva na statističkim podacima iznetim u izveštaju </a:t>
            </a:r>
            <a:r>
              <a:rPr lang="en-US" dirty="0" smtClean="0"/>
              <a:t>T-CY. </a:t>
            </a:r>
            <a:r>
              <a:rPr lang="sr-Latn-RS" dirty="0" smtClean="0"/>
              <a:t>Predavač ga može iskoristiti da objasni kako je,</a:t>
            </a:r>
            <a:r>
              <a:rPr lang="sr-Latn-RS" baseline="0" dirty="0" smtClean="0"/>
              <a:t> kada je reč o </a:t>
            </a:r>
            <a:r>
              <a:rPr lang="sr-Latn-RS" baseline="0" dirty="0" err="1" smtClean="0"/>
              <a:t>materijalnopravnim</a:t>
            </a:r>
            <a:r>
              <a:rPr lang="sr-Latn-RS" baseline="0" dirty="0" smtClean="0"/>
              <a:t> i procesnim odredbama oko polovine svih zemalja sveta prihvatilo odredbe koje odgovaraju Budimpeštanskoj konvenciji. </a:t>
            </a:r>
            <a:endParaRPr lang="sr-Latn-RS" dirty="0" smtClean="0"/>
          </a:p>
          <a:p>
            <a:pPr marL="0" indent="457200" eaLnBrk="1" hangingPunct="1">
              <a:spcBef>
                <a:spcPct val="0"/>
              </a:spcBef>
              <a:buFontTx/>
              <a:buNone/>
            </a:pPr>
            <a:endParaRPr lang="en-US" dirty="0"/>
          </a:p>
          <a:p>
            <a:pPr marL="0" indent="457200" eaLnBrk="1" hangingPunct="1">
              <a:spcBef>
                <a:spcPct val="0"/>
              </a:spcBef>
              <a:buFontTx/>
              <a:buNone/>
            </a:pPr>
            <a:r>
              <a:rPr lang="sr-Latn-RS" dirty="0" smtClean="0"/>
              <a:t>Ukupno uzev</a:t>
            </a:r>
            <a:r>
              <a:rPr lang="en-US" dirty="0" smtClean="0"/>
              <a:t>, 79</a:t>
            </a:r>
            <a:r>
              <a:rPr lang="sr-Latn-RS" dirty="0" smtClean="0"/>
              <a:t> posto država iskoristilo je Budimpeštansku konvenciju kao smernicu ili idejni osnov za reformisanje svog zakonodavstva u oblasti </a:t>
            </a:r>
            <a:r>
              <a:rPr lang="sr-Latn-RS" dirty="0" err="1" smtClean="0"/>
              <a:t>visokotehnološkog</a:t>
            </a:r>
            <a:r>
              <a:rPr lang="sr-Latn-RS" dirty="0" smtClean="0"/>
              <a:t> kriminala. Ove </a:t>
            </a:r>
            <a:r>
              <a:rPr lang="sr-Latn-RS" dirty="0" err="1" smtClean="0"/>
              <a:t>slajdove</a:t>
            </a:r>
            <a:r>
              <a:rPr lang="sr-Latn-RS" dirty="0" smtClean="0"/>
              <a:t> predavač može iskoristiti da bi pokazao uticaj Budimpeštanske konvencije – i da ukaže na to da se taj uticaj ostvaruje i šire, a ne samo u onim državama koje su Konvenciji pristupile, koje su je potpisale ili koje su pozvane da joj pristupe. </a:t>
            </a:r>
            <a:endParaRPr lang="en-US" dirty="0"/>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27</a:t>
            </a:fld>
            <a:endParaRPr lang="fr-FR"/>
          </a:p>
        </p:txBody>
      </p:sp>
    </p:spTree>
    <p:extLst>
      <p:ext uri="{BB962C8B-B14F-4D97-AF65-F5344CB8AC3E}">
        <p14:creationId xmlns:p14="http://schemas.microsoft.com/office/powerpoint/2010/main" val="3375640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0" indent="457200" eaLnBrk="1" hangingPunct="1">
              <a:spcBef>
                <a:spcPct val="0"/>
              </a:spcBef>
              <a:buFontTx/>
              <a:buNone/>
            </a:pPr>
            <a:r>
              <a:rPr lang="sr-Latn-RS" dirty="0" smtClean="0"/>
              <a:t>Ovaj slajd se zasniva na statističkim podacima iznetim u izveštaju </a:t>
            </a:r>
            <a:r>
              <a:rPr lang="en-US" dirty="0" smtClean="0"/>
              <a:t>T-CY. </a:t>
            </a:r>
            <a:r>
              <a:rPr lang="sr-Latn-RS" dirty="0" smtClean="0"/>
              <a:t>Predavač ga može iskoristiti da objasni kako je, kada je reč o </a:t>
            </a:r>
            <a:r>
              <a:rPr lang="sr-Latn-RS" dirty="0" err="1" smtClean="0"/>
              <a:t>materijalnopravnim</a:t>
            </a:r>
            <a:r>
              <a:rPr lang="sr-Latn-RS" dirty="0" smtClean="0"/>
              <a:t> i procesnim odredbama,</a:t>
            </a:r>
            <a:r>
              <a:rPr lang="sr-Latn-RS" baseline="0" dirty="0" smtClean="0"/>
              <a:t> oko polovine zemalja sveta donelo propise koji odgovaraju Budimpeštanskoj konvenciji. </a:t>
            </a:r>
            <a:endParaRPr lang="sr-Latn-RS" dirty="0" smtClean="0"/>
          </a:p>
          <a:p>
            <a:pPr marL="0" indent="457200" eaLnBrk="1" hangingPunct="1">
              <a:spcBef>
                <a:spcPct val="0"/>
              </a:spcBef>
              <a:buFontTx/>
              <a:buNone/>
            </a:pPr>
            <a:endParaRPr lang="en-US" dirty="0"/>
          </a:p>
          <a:p>
            <a:pPr marL="0" marR="0" lvl="0" indent="457200" algn="l" defTabSz="457200" rtl="0" eaLnBrk="1" fontAlgn="base" latinLnBrk="0" hangingPunct="1">
              <a:lnSpc>
                <a:spcPct val="100000"/>
              </a:lnSpc>
              <a:spcBef>
                <a:spcPct val="0"/>
              </a:spcBef>
              <a:spcAft>
                <a:spcPct val="0"/>
              </a:spcAft>
              <a:buClrTx/>
              <a:buSzTx/>
              <a:buFontTx/>
              <a:buNone/>
              <a:tabLst/>
              <a:defRPr/>
            </a:pPr>
            <a:r>
              <a:rPr lang="sr-Latn-RS" dirty="0" smtClean="0"/>
              <a:t>Od toga je </a:t>
            </a:r>
            <a:r>
              <a:rPr lang="en-US" dirty="0" smtClean="0"/>
              <a:t>106 </a:t>
            </a:r>
            <a:r>
              <a:rPr lang="sr-Latn-RS" dirty="0" smtClean="0"/>
              <a:t>država </a:t>
            </a:r>
            <a:r>
              <a:rPr lang="en-US" dirty="0" smtClean="0"/>
              <a:t>(53</a:t>
            </a:r>
            <a:r>
              <a:rPr lang="sr-Latn-RS" dirty="0" smtClean="0"/>
              <a:t> posto</a:t>
            </a:r>
            <a:r>
              <a:rPr lang="en-US" dirty="0" smtClean="0"/>
              <a:t>) </a:t>
            </a:r>
            <a:r>
              <a:rPr lang="sr-Latn-RS" dirty="0" smtClean="0"/>
              <a:t>donelo konkretne </a:t>
            </a:r>
            <a:r>
              <a:rPr lang="sr-Latn-RS" dirty="0" err="1" smtClean="0"/>
              <a:t>materijalnopravne</a:t>
            </a:r>
            <a:r>
              <a:rPr lang="sr-Latn-RS" dirty="0" smtClean="0"/>
              <a:t> odredbe koje odgovaraju Poglavlju</a:t>
            </a:r>
            <a:r>
              <a:rPr lang="sr-Latn-RS" baseline="0" dirty="0" smtClean="0"/>
              <a:t> </a:t>
            </a:r>
            <a:r>
              <a:rPr lang="en-US" dirty="0" smtClean="0"/>
              <a:t>II</a:t>
            </a:r>
            <a:r>
              <a:rPr lang="en-US" dirty="0"/>
              <a:t>, </a:t>
            </a:r>
            <a:r>
              <a:rPr lang="sr-Latn-RS" dirty="0" smtClean="0"/>
              <a:t>Odeljku </a:t>
            </a:r>
            <a:r>
              <a:rPr lang="en-US" dirty="0" smtClean="0"/>
              <a:t>I </a:t>
            </a:r>
            <a:r>
              <a:rPr lang="sr-Latn-RS" dirty="0" smtClean="0"/>
              <a:t>Budimpeštanske konvencije.</a:t>
            </a:r>
          </a:p>
          <a:p>
            <a:pPr marL="0" marR="0" lvl="0" indent="457200" algn="l" defTabSz="457200" rtl="0" eaLnBrk="1" fontAlgn="base" latinLnBrk="0" hangingPunct="1">
              <a:lnSpc>
                <a:spcPct val="100000"/>
              </a:lnSpc>
              <a:spcBef>
                <a:spcPct val="0"/>
              </a:spcBef>
              <a:spcAft>
                <a:spcPct val="0"/>
              </a:spcAft>
              <a:buClrTx/>
              <a:buSzTx/>
              <a:buFontTx/>
              <a:buNone/>
              <a:tabLst/>
              <a:defRPr/>
            </a:pPr>
            <a:endParaRPr lang="en-US" dirty="0"/>
          </a:p>
          <a:p>
            <a:pPr marL="0" marR="0" lvl="0" indent="457200" algn="l" defTabSz="457200" rtl="0" eaLnBrk="1" fontAlgn="base" latinLnBrk="0" hangingPunct="1">
              <a:lnSpc>
                <a:spcPct val="100000"/>
              </a:lnSpc>
              <a:spcBef>
                <a:spcPct val="0"/>
              </a:spcBef>
              <a:spcAft>
                <a:spcPct val="0"/>
              </a:spcAft>
              <a:buClrTx/>
              <a:buSzTx/>
              <a:buFontTx/>
              <a:buNone/>
              <a:tabLst/>
              <a:defRPr/>
            </a:pPr>
            <a:r>
              <a:rPr lang="sr-Latn-RS" dirty="0" smtClean="0"/>
              <a:t>Od toga je </a:t>
            </a:r>
            <a:r>
              <a:rPr lang="en-US" dirty="0" smtClean="0"/>
              <a:t>82 </a:t>
            </a:r>
            <a:r>
              <a:rPr lang="sr-Latn-RS" dirty="0" smtClean="0"/>
              <a:t>posto država </a:t>
            </a:r>
            <a:r>
              <a:rPr lang="en-US" dirty="0" smtClean="0"/>
              <a:t>(42</a:t>
            </a:r>
            <a:r>
              <a:rPr lang="sr-Latn-RS" dirty="0" smtClean="0"/>
              <a:t> posto svih država</a:t>
            </a:r>
            <a:r>
              <a:rPr lang="en-US" dirty="0" smtClean="0"/>
              <a:t>) </a:t>
            </a:r>
            <a:r>
              <a:rPr lang="sr-Latn-RS" dirty="0" smtClean="0"/>
              <a:t>donelo konkretne procesno pravne propise koji odgovaraju Poglavlju II, Odeljku II Budimpeštanske konvencije. </a:t>
            </a:r>
            <a:endParaRPr lang="en-US" dirty="0"/>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28</a:t>
            </a:fld>
            <a:endParaRPr lang="fr-FR"/>
          </a:p>
        </p:txBody>
      </p:sp>
    </p:spTree>
    <p:extLst>
      <p:ext uri="{BB962C8B-B14F-4D97-AF65-F5344CB8AC3E}">
        <p14:creationId xmlns:p14="http://schemas.microsoft.com/office/powerpoint/2010/main" val="376213998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0" indent="457200" eaLnBrk="1" hangingPunct="1">
              <a:spcBef>
                <a:spcPct val="0"/>
              </a:spcBef>
              <a:buFontTx/>
              <a:buNone/>
            </a:pPr>
            <a:r>
              <a:rPr lang="sr-Latn-RS" dirty="0" smtClean="0"/>
              <a:t>Ovaj slajd</a:t>
            </a:r>
            <a:r>
              <a:rPr lang="sr-Latn-RS" baseline="0" dirty="0" smtClean="0"/>
              <a:t> objašnjava na koji način  činjenica da su pristupile Budimpeštanskoj konvenciji pomaže državama da sprovode domaće istrage dela iz oblasti </a:t>
            </a:r>
            <a:r>
              <a:rPr lang="sr-Latn-RS" baseline="0" dirty="0" err="1" smtClean="0"/>
              <a:t>visokotehnološkog</a:t>
            </a:r>
            <a:r>
              <a:rPr lang="sr-Latn-RS" baseline="0" dirty="0" smtClean="0"/>
              <a:t> kriminala. Budimpeštanska konvencija ne samo da osigurava da države </a:t>
            </a:r>
            <a:r>
              <a:rPr lang="sr-Latn-RS" baseline="0" dirty="0" err="1" smtClean="0"/>
              <a:t>ugovornice</a:t>
            </a:r>
            <a:r>
              <a:rPr lang="sr-Latn-RS" baseline="0" dirty="0" smtClean="0"/>
              <a:t> imaju sveobuhvatne </a:t>
            </a:r>
            <a:r>
              <a:rPr lang="sr-Latn-RS" baseline="0" dirty="0" err="1" smtClean="0"/>
              <a:t>unutrašnjepravne</a:t>
            </a:r>
            <a:r>
              <a:rPr lang="sr-Latn-RS" baseline="0" dirty="0" smtClean="0"/>
              <a:t> odredbe – već im takođe omogućuje pristup mehanizmu međunarodne saradnje koji pojačava njihovu sposobnost da istražuju dela iz oblasti </a:t>
            </a:r>
            <a:r>
              <a:rPr lang="sr-Latn-RS" baseline="0" dirty="0" err="1" smtClean="0"/>
              <a:t>visokotehnološkog</a:t>
            </a:r>
            <a:r>
              <a:rPr lang="sr-Latn-RS" baseline="0" dirty="0" smtClean="0"/>
              <a:t> kriminala. </a:t>
            </a:r>
            <a:r>
              <a:rPr lang="sr-Latn-RS" baseline="0" dirty="0" err="1" smtClean="0"/>
              <a:t>Transnacionalna</a:t>
            </a:r>
            <a:r>
              <a:rPr lang="sr-Latn-RS" baseline="0" dirty="0" smtClean="0"/>
              <a:t> priroda </a:t>
            </a:r>
            <a:r>
              <a:rPr lang="sr-Latn-RS" baseline="0" dirty="0" err="1" smtClean="0"/>
              <a:t>visokotehnološkog</a:t>
            </a:r>
            <a:r>
              <a:rPr lang="sr-Latn-RS" baseline="0" dirty="0" smtClean="0"/>
              <a:t> kriminala zahteva jedan takav mehanizam da bi strane </a:t>
            </a:r>
            <a:r>
              <a:rPr lang="sr-Latn-RS" baseline="0" dirty="0" err="1" smtClean="0"/>
              <a:t>ugovornice</a:t>
            </a:r>
            <a:r>
              <a:rPr lang="sr-Latn-RS" baseline="0" dirty="0" smtClean="0"/>
              <a:t> bile u stanju da sprovode domaće istrage. Predavač treba da naglasi da je to jedna od najvećih prednosti i koristi od Budimpeštanske konvencije. </a:t>
            </a:r>
            <a:endParaRPr lang="en-US" dirty="0"/>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29</a:t>
            </a:fld>
            <a:endParaRPr lang="fr-FR"/>
          </a:p>
        </p:txBody>
      </p:sp>
    </p:spTree>
    <p:extLst>
      <p:ext uri="{BB962C8B-B14F-4D97-AF65-F5344CB8AC3E}">
        <p14:creationId xmlns:p14="http://schemas.microsoft.com/office/powerpoint/2010/main" val="20303562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xmlns="" id="{B15714A6-B05B-47A5-B92B-D727BD3A45D0}"/>
              </a:ext>
            </a:extLst>
          </p:cNvPr>
          <p:cNvSpPr>
            <a:spLocks noGrp="1"/>
          </p:cNvSpPr>
          <p:nvPr>
            <p:ph type="body" idx="1"/>
          </p:nvPr>
        </p:nvSpPr>
        <p:spPr/>
        <p:txBody>
          <a:bodyPr/>
          <a:lstStyle/>
          <a:p>
            <a:pPr marL="0" marR="0" indent="45720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Svrha sesije jeste da polaznicima pruži opšti pregled Budimpeštanske konvencije, uključujući oblast njene primene i koristi koje država ima od toga što je strana </a:t>
            </a:r>
            <a:r>
              <a:rPr lang="sr-Latn-RS" sz="1200" kern="1200" dirty="0" err="1" smtClean="0">
                <a:solidFill>
                  <a:schemeClr val="tx1"/>
                </a:solidFill>
                <a:effectLst/>
                <a:latin typeface="+mn-lt"/>
                <a:ea typeface="MS PGothic" pitchFamily="34" charset="-128"/>
                <a:cs typeface="ＭＳ Ｐゴシック" charset="0"/>
              </a:rPr>
              <a:t>ugovornica</a:t>
            </a:r>
            <a:r>
              <a:rPr lang="sr-Latn-RS" sz="1200" kern="1200" dirty="0" smtClean="0">
                <a:solidFill>
                  <a:schemeClr val="tx1"/>
                </a:solidFill>
                <a:effectLst/>
                <a:latin typeface="+mn-lt"/>
                <a:ea typeface="MS PGothic" pitchFamily="34" charset="-128"/>
                <a:cs typeface="ＭＳ Ｐゴシック" charset="0"/>
              </a:rPr>
              <a:t> te konvencije. Predavač može da naglasi kako će se potonje sesije detaljnije baviti odredbama Budimpeštanske konvencije – pre svega njenim odredbama koje se odnose na materijalno i procesno, pravo kao i na međunarodnu saradnju. </a:t>
            </a:r>
            <a:endParaRPr lang="en-US" sz="1200" kern="1200" dirty="0" smtClean="0">
              <a:solidFill>
                <a:schemeClr val="tx1"/>
              </a:solidFill>
              <a:effectLst/>
              <a:latin typeface="+mn-lt"/>
              <a:ea typeface="MS PGothic" pitchFamily="34" charset="-128"/>
              <a:cs typeface="ＭＳ Ｐゴシック" charset="0"/>
            </a:endParaRPr>
          </a:p>
          <a:p>
            <a:pPr indent="457200"/>
            <a:endParaRPr lang="en-GB" sz="3600" dirty="0"/>
          </a:p>
        </p:txBody>
      </p:sp>
    </p:spTree>
    <p:extLst>
      <p:ext uri="{BB962C8B-B14F-4D97-AF65-F5344CB8AC3E}">
        <p14:creationId xmlns:p14="http://schemas.microsoft.com/office/powerpoint/2010/main" val="21578388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0" indent="457200" eaLnBrk="1" hangingPunct="1">
              <a:spcBef>
                <a:spcPct val="0"/>
              </a:spcBef>
              <a:buFontTx/>
              <a:buNone/>
            </a:pPr>
            <a:r>
              <a:rPr lang="sr-Latn-RS" dirty="0" smtClean="0"/>
              <a:t>Glavna prednost Budimpeštanske konvencije ogleda se u tome što ona služi kao multilateralni ugovor o uzajamnoj pomoći koji utvrđuje pravno obavezujući mehanizam međunarodne saradnje za strane </a:t>
            </a:r>
            <a:r>
              <a:rPr lang="sr-Latn-RS" dirty="0" err="1" smtClean="0"/>
              <a:t>ugovornice</a:t>
            </a:r>
            <a:r>
              <a:rPr lang="sr-Latn-RS" dirty="0" smtClean="0"/>
              <a:t>. </a:t>
            </a:r>
          </a:p>
          <a:p>
            <a:pPr marL="0" indent="457200" eaLnBrk="1" hangingPunct="1">
              <a:spcBef>
                <a:spcPct val="0"/>
              </a:spcBef>
              <a:buFontTx/>
              <a:buNone/>
            </a:pPr>
            <a:endParaRPr lang="en-US" dirty="0"/>
          </a:p>
          <a:p>
            <a:pPr marL="0" indent="457200" eaLnBrk="1" hangingPunct="1">
              <a:spcBef>
                <a:spcPct val="0"/>
              </a:spcBef>
              <a:buFontTx/>
              <a:buNone/>
            </a:pPr>
            <a:r>
              <a:rPr lang="sr-Latn-RS" dirty="0" smtClean="0"/>
              <a:t>Predavač treba da naglasi da se odredbe o međunarodnoj saradnji / uzajamnoj pomoći utvrđene u Budimpeštanskoj konvenciji ne primenjuju samo na </a:t>
            </a:r>
            <a:r>
              <a:rPr lang="sr-Latn-RS" dirty="0" err="1" smtClean="0"/>
              <a:t>visokotehnološki</a:t>
            </a:r>
            <a:r>
              <a:rPr lang="sr-Latn-RS" dirty="0" smtClean="0"/>
              <a:t> kriminal, niti samo na delikte utvrđene u skladu s Budimpeštanskom konvencijom. Pre bi se moglo reći da se oblast primene odredaba o međunarodnoj saradnji/uzajamnoj pomoći odnosi na razmenu dokaza u vezi sa SVAKIM krivičnim delom. </a:t>
            </a:r>
          </a:p>
          <a:p>
            <a:pPr marL="0" indent="457200" eaLnBrk="1" hangingPunct="1">
              <a:spcBef>
                <a:spcPct val="0"/>
              </a:spcBef>
              <a:buFontTx/>
              <a:buNone/>
            </a:pPr>
            <a:endParaRPr lang="en-US" dirty="0"/>
          </a:p>
          <a:p>
            <a:pPr marL="0" indent="457200" eaLnBrk="1" hangingPunct="1">
              <a:spcBef>
                <a:spcPct val="0"/>
              </a:spcBef>
              <a:buFontTx/>
              <a:buNone/>
            </a:pPr>
            <a:r>
              <a:rPr lang="sr-Latn-RS" dirty="0" smtClean="0"/>
              <a:t>Druga prednost ogleda se u tome što Budimpeštanska konvencija pruža zemljama mogućnost pristupa širokim mrežama eksperata – posebno onih koji učestvuju u Komitetu Konvencije za </a:t>
            </a:r>
            <a:r>
              <a:rPr lang="sr-Latn-RS" dirty="0" err="1" smtClean="0"/>
              <a:t>visokotehnološki</a:t>
            </a:r>
            <a:r>
              <a:rPr lang="sr-Latn-RS" dirty="0" smtClean="0"/>
              <a:t> kriminal. Budimpeštanska konvencija takođe omogućuje izgradnju kapaciteta u vezi s međunarodnom saradnjom, o čemu će biti više govora na narednim </a:t>
            </a:r>
            <a:r>
              <a:rPr lang="sr-Latn-RS" dirty="0" err="1" smtClean="0"/>
              <a:t>slajdovima</a:t>
            </a:r>
            <a:r>
              <a:rPr lang="sr-Latn-RS" dirty="0" smtClean="0"/>
              <a:t>.</a:t>
            </a:r>
            <a:endParaRPr lang="en-US" dirty="0"/>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30</a:t>
            </a:fld>
            <a:endParaRPr lang="fr-FR"/>
          </a:p>
        </p:txBody>
      </p:sp>
    </p:spTree>
    <p:extLst>
      <p:ext uri="{BB962C8B-B14F-4D97-AF65-F5344CB8AC3E}">
        <p14:creationId xmlns:p14="http://schemas.microsoft.com/office/powerpoint/2010/main" val="24844296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0" indent="457200" eaLnBrk="1" hangingPunct="1">
              <a:spcBef>
                <a:spcPct val="0"/>
              </a:spcBef>
              <a:buFontTx/>
              <a:buNone/>
            </a:pPr>
            <a:r>
              <a:rPr lang="sr-Latn-RS" dirty="0" smtClean="0"/>
              <a:t>Ovaj slajd govori o uticaju koji je Budimpeštanska konvencija ostvarila na međunarodnu saradnju. </a:t>
            </a:r>
          </a:p>
          <a:p>
            <a:pPr marL="0" indent="457200" eaLnBrk="1" hangingPunct="1">
              <a:spcBef>
                <a:spcPct val="0"/>
              </a:spcBef>
              <a:buFontTx/>
              <a:buNone/>
            </a:pPr>
            <a:r>
              <a:rPr lang="sr-Latn-RS" dirty="0" smtClean="0"/>
              <a:t>Član 35. Budimpeštanske konvencije zahteva od strana </a:t>
            </a:r>
            <a:r>
              <a:rPr lang="sr-Latn-RS" dirty="0" err="1" smtClean="0"/>
              <a:t>ugovornica</a:t>
            </a:r>
            <a:r>
              <a:rPr lang="sr-Latn-RS" dirty="0" smtClean="0"/>
              <a:t> da uspostave mrežu </a:t>
            </a:r>
            <a:r>
              <a:rPr lang="en-US" dirty="0" smtClean="0"/>
              <a:t>24/7. </a:t>
            </a:r>
            <a:r>
              <a:rPr lang="sr-Latn-RS" dirty="0" smtClean="0"/>
              <a:t>Izveštaj </a:t>
            </a:r>
            <a:r>
              <a:rPr lang="en-US" dirty="0" smtClean="0"/>
              <a:t>T-CY </a:t>
            </a:r>
            <a:r>
              <a:rPr lang="sr-Latn-RS" dirty="0" smtClean="0"/>
              <a:t>ukazuje na to da sada postoji obilato korišćenje tih mreža radi ostvarivanja međunarodne saradnje. </a:t>
            </a:r>
          </a:p>
          <a:p>
            <a:pPr marL="0" indent="457200" eaLnBrk="1" hangingPunct="1">
              <a:spcBef>
                <a:spcPct val="0"/>
              </a:spcBef>
              <a:buFontTx/>
              <a:buNone/>
            </a:pPr>
            <a:r>
              <a:rPr lang="sr-Latn-RS" dirty="0" smtClean="0"/>
              <a:t>Drugi važan uticaj Budimpeštanske konvencije jeste poboljšanje saradnje sa privatnim sektorom (davaoci usluga). To se naročito ostvaruje kroz član 18. stav 1. tačka  b Budimpeštanske</a:t>
            </a:r>
            <a:r>
              <a:rPr lang="sr-Latn-RS" baseline="0" dirty="0" smtClean="0"/>
              <a:t> konvencije, koji omogućuje </a:t>
            </a:r>
            <a:r>
              <a:rPr lang="sr-Latn-RS" dirty="0" smtClean="0"/>
              <a:t>stranama </a:t>
            </a:r>
            <a:r>
              <a:rPr lang="sr-Latn-RS" dirty="0" err="1" smtClean="0"/>
              <a:t>ugovornicama</a:t>
            </a:r>
            <a:r>
              <a:rPr lang="sr-Latn-RS" dirty="0" smtClean="0"/>
              <a:t> da direktno narede davaocima usluga koji svoje usluge pružaju na teritoriji te strane </a:t>
            </a:r>
            <a:r>
              <a:rPr lang="sr-Latn-RS" dirty="0" err="1" smtClean="0"/>
              <a:t>ugovornice</a:t>
            </a:r>
            <a:r>
              <a:rPr lang="sr-Latn-RS" dirty="0" smtClean="0"/>
              <a:t> da predaju podatke o pretplatniku (bez obzira na to da li taj davalac usluge ima lokalno sedište). To je identifikovano kao uticaj Budimpeštanske konvencije o </a:t>
            </a:r>
            <a:r>
              <a:rPr lang="sr-Latn-RS" dirty="0" err="1" smtClean="0"/>
              <a:t>visokotehnološkom</a:t>
            </a:r>
            <a:r>
              <a:rPr lang="sr-Latn-RS" dirty="0" smtClean="0"/>
              <a:t> kriminalu. </a:t>
            </a:r>
            <a:endParaRPr lang="en-US" dirty="0"/>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31</a:t>
            </a:fld>
            <a:endParaRPr lang="fr-FR"/>
          </a:p>
        </p:txBody>
      </p:sp>
    </p:spTree>
    <p:extLst>
      <p:ext uri="{BB962C8B-B14F-4D97-AF65-F5344CB8AC3E}">
        <p14:creationId xmlns:p14="http://schemas.microsoft.com/office/powerpoint/2010/main" val="238016632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25000" lnSpcReduction="20000"/>
          </a:bodyPr>
          <a:lstStyle/>
          <a:p>
            <a:pPr marL="0" indent="457200" eaLnBrk="1" hangingPunct="1">
              <a:spcBef>
                <a:spcPct val="0"/>
              </a:spcBef>
              <a:buFontTx/>
              <a:buNone/>
            </a:pPr>
            <a:r>
              <a:rPr lang="sr-Latn-RS" dirty="0" smtClean="0"/>
              <a:t>Jedna od glavnih prednosti koju pruža pristupanje Budimpeštanskoj konvenciji ili izražavanje interesovanja za to jeste pristup projektima za izgradnju kapaciteta koje omogućuje Savet Evrope. </a:t>
            </a:r>
          </a:p>
          <a:p>
            <a:pPr marL="0" indent="457200" eaLnBrk="1" hangingPunct="1">
              <a:spcBef>
                <a:spcPct val="0"/>
              </a:spcBef>
              <a:buFontTx/>
              <a:buNone/>
            </a:pPr>
            <a:endParaRPr lang="en-US" dirty="0"/>
          </a:p>
          <a:p>
            <a:pPr indent="457200" algn="l"/>
            <a:r>
              <a:rPr lang="sr-Latn-RS" b="0" i="0" dirty="0" smtClean="0">
                <a:solidFill>
                  <a:srgbClr val="161616"/>
                </a:solidFill>
                <a:effectLst/>
                <a:latin typeface="Open Sans"/>
              </a:rPr>
              <a:t>Programska kancelarija Saveta Evrope za borbu protiv </a:t>
            </a:r>
            <a:r>
              <a:rPr lang="sr-Latn-RS" b="0" i="0" dirty="0" err="1" smtClean="0">
                <a:solidFill>
                  <a:srgbClr val="161616"/>
                </a:solidFill>
                <a:effectLst/>
                <a:latin typeface="Open Sans"/>
              </a:rPr>
              <a:t>visokotehnološkog</a:t>
            </a:r>
            <a:r>
              <a:rPr lang="sr-Latn-RS" b="0" i="0" dirty="0" smtClean="0">
                <a:solidFill>
                  <a:srgbClr val="161616"/>
                </a:solidFill>
                <a:effectLst/>
                <a:latin typeface="Open Sans"/>
              </a:rPr>
              <a:t> kriminala (</a:t>
            </a:r>
            <a:r>
              <a:rPr lang="en-US" b="0" i="0" u="none" dirty="0" smtClean="0">
                <a:solidFill>
                  <a:schemeClr val="tx1"/>
                </a:solidFill>
                <a:effectLst/>
                <a:latin typeface="Open Sans"/>
              </a:rPr>
              <a:t>C-PROC)</a:t>
            </a:r>
            <a:r>
              <a:rPr lang="sr-Latn-RS" b="0" i="0" u="none" dirty="0" smtClean="0">
                <a:solidFill>
                  <a:schemeClr val="tx1"/>
                </a:solidFill>
                <a:effectLst/>
                <a:latin typeface="Open Sans"/>
              </a:rPr>
              <a:t> u Bukureštu, u Rumuniji, zadužena je za pružanje pomoći zemljama širom sveta u jačanju kapaciteta njihovih pravnih sistema da odgore na  izazove koje predstavljaju </a:t>
            </a:r>
            <a:r>
              <a:rPr lang="sr-Latn-RS" b="0" i="0" u="none" dirty="0" err="1" smtClean="0">
                <a:solidFill>
                  <a:schemeClr val="tx1"/>
                </a:solidFill>
                <a:effectLst/>
                <a:latin typeface="Open Sans"/>
              </a:rPr>
              <a:t>visokotehnološki</a:t>
            </a:r>
            <a:r>
              <a:rPr lang="sr-Latn-RS" b="0" i="0" u="none" dirty="0" smtClean="0">
                <a:solidFill>
                  <a:schemeClr val="tx1"/>
                </a:solidFill>
                <a:effectLst/>
                <a:latin typeface="Open Sans"/>
              </a:rPr>
              <a:t> kriminal i elektronski dokazi na osnovu standarda Budimpeštanske konvencije o </a:t>
            </a:r>
            <a:r>
              <a:rPr lang="sr-Latn-RS" b="0" i="0" u="none" dirty="0" err="1" smtClean="0">
                <a:solidFill>
                  <a:schemeClr val="tx1"/>
                </a:solidFill>
                <a:effectLst/>
                <a:latin typeface="Open Sans"/>
              </a:rPr>
              <a:t>visokotehnološkom</a:t>
            </a:r>
            <a:r>
              <a:rPr lang="sr-Latn-RS" b="0" i="0" u="none" dirty="0" smtClean="0">
                <a:solidFill>
                  <a:schemeClr val="tx1"/>
                </a:solidFill>
                <a:effectLst/>
                <a:latin typeface="Open Sans"/>
              </a:rPr>
              <a:t> kriminalu. To obuhvata podršku za:</a:t>
            </a:r>
          </a:p>
          <a:p>
            <a:pPr indent="457200" algn="l"/>
            <a:endParaRPr lang="en-US" b="0" i="0" dirty="0">
              <a:solidFill>
                <a:srgbClr val="161616"/>
              </a:solidFill>
              <a:effectLst/>
              <a:latin typeface="Open Sans"/>
            </a:endParaRPr>
          </a:p>
          <a:p>
            <a:pPr indent="457200" algn="l">
              <a:buFont typeface="Arial" panose="020B0604020202020204" pitchFamily="34" charset="0"/>
              <a:buChar char="•"/>
            </a:pPr>
            <a:r>
              <a:rPr lang="sr-Latn-RS" b="0" i="0" dirty="0" smtClean="0">
                <a:solidFill>
                  <a:srgbClr val="161616"/>
                </a:solidFill>
                <a:effectLst/>
                <a:latin typeface="Open Sans"/>
              </a:rPr>
              <a:t> Jačanje zakonodavstva o </a:t>
            </a:r>
            <a:r>
              <a:rPr lang="sr-Latn-RS" b="0" i="0" dirty="0" err="1" smtClean="0">
                <a:solidFill>
                  <a:srgbClr val="161616"/>
                </a:solidFill>
                <a:effectLst/>
                <a:latin typeface="Open Sans"/>
              </a:rPr>
              <a:t>visokotehnološkom</a:t>
            </a:r>
            <a:r>
              <a:rPr lang="sr-Latn-RS" b="0" i="0" dirty="0" smtClean="0">
                <a:solidFill>
                  <a:srgbClr val="161616"/>
                </a:solidFill>
                <a:effectLst/>
                <a:latin typeface="Open Sans"/>
              </a:rPr>
              <a:t> kriminalu i elektronskim dokazima u skladu sa standardima vladavine prava i zaštite ljudskih prava (uključujući zaštitu podataka) </a:t>
            </a:r>
          </a:p>
          <a:p>
            <a:pPr indent="457200" algn="l">
              <a:buFont typeface="Arial" panose="020B0604020202020204" pitchFamily="34" charset="0"/>
              <a:buChar char="•"/>
            </a:pPr>
            <a:r>
              <a:rPr lang="sr-Latn-RS" b="0" i="0" dirty="0" smtClean="0">
                <a:solidFill>
                  <a:srgbClr val="161616"/>
                </a:solidFill>
                <a:effectLst/>
                <a:latin typeface="Open Sans"/>
              </a:rPr>
              <a:t> Obuku sudija, tužilaca i policijskih službenika</a:t>
            </a:r>
          </a:p>
          <a:p>
            <a:pPr indent="457200" algn="l">
              <a:buFont typeface="Arial" panose="020B0604020202020204" pitchFamily="34" charset="0"/>
              <a:buChar char="•"/>
            </a:pPr>
            <a:r>
              <a:rPr lang="sr-Latn-RS" b="0" i="0" dirty="0" smtClean="0">
                <a:solidFill>
                  <a:srgbClr val="161616"/>
                </a:solidFill>
                <a:effectLst/>
                <a:latin typeface="Open Sans"/>
              </a:rPr>
              <a:t> Uspostavljanje specijalizovanih i jedinica za </a:t>
            </a:r>
            <a:r>
              <a:rPr lang="sr-Latn-RS" b="0" i="0" dirty="0" err="1" smtClean="0">
                <a:solidFill>
                  <a:srgbClr val="161616"/>
                </a:solidFill>
                <a:effectLst/>
                <a:latin typeface="Open Sans"/>
              </a:rPr>
              <a:t>visokotehnološki</a:t>
            </a:r>
            <a:r>
              <a:rPr lang="sr-Latn-RS" b="0" i="0" dirty="0" smtClean="0">
                <a:solidFill>
                  <a:srgbClr val="161616"/>
                </a:solidFill>
                <a:effectLst/>
                <a:latin typeface="Open Sans"/>
              </a:rPr>
              <a:t> kriminal i </a:t>
            </a:r>
            <a:r>
              <a:rPr lang="sr-Latn-RS" b="0" i="0" dirty="0" err="1" smtClean="0">
                <a:solidFill>
                  <a:srgbClr val="161616"/>
                </a:solidFill>
                <a:effectLst/>
                <a:latin typeface="Open Sans"/>
              </a:rPr>
              <a:t>forenzičkih</a:t>
            </a:r>
            <a:r>
              <a:rPr lang="sr-Latn-RS" b="0" i="0" dirty="0" smtClean="0">
                <a:solidFill>
                  <a:srgbClr val="161616"/>
                </a:solidFill>
                <a:effectLst/>
                <a:latin typeface="Open Sans"/>
              </a:rPr>
              <a:t> jedinica i poboljšanje </a:t>
            </a:r>
            <a:r>
              <a:rPr lang="sr-Latn-RS" b="0" i="0" dirty="0" err="1" smtClean="0">
                <a:solidFill>
                  <a:srgbClr val="161616"/>
                </a:solidFill>
                <a:effectLst/>
                <a:latin typeface="Open Sans"/>
              </a:rPr>
              <a:t>međuresorne</a:t>
            </a:r>
            <a:r>
              <a:rPr lang="sr-Latn-RS" b="0" i="0" dirty="0" smtClean="0">
                <a:solidFill>
                  <a:srgbClr val="161616"/>
                </a:solidFill>
                <a:effectLst/>
                <a:latin typeface="Open Sans"/>
              </a:rPr>
              <a:t> saradnje </a:t>
            </a:r>
          </a:p>
          <a:p>
            <a:pPr indent="457200" algn="l">
              <a:buFont typeface="Arial" panose="020B0604020202020204" pitchFamily="34" charset="0"/>
              <a:buChar char="•"/>
            </a:pPr>
            <a:r>
              <a:rPr lang="sr-Latn-RS" b="0" i="0" dirty="0" smtClean="0">
                <a:solidFill>
                  <a:srgbClr val="161616"/>
                </a:solidFill>
                <a:effectLst/>
                <a:latin typeface="Open Sans"/>
              </a:rPr>
              <a:t> Promovisanje </a:t>
            </a:r>
            <a:r>
              <a:rPr lang="sr-Latn-RS" b="0" i="0" dirty="0" err="1" smtClean="0">
                <a:solidFill>
                  <a:srgbClr val="161616"/>
                </a:solidFill>
                <a:effectLst/>
                <a:latin typeface="Open Sans"/>
              </a:rPr>
              <a:t>javnoprivatne</a:t>
            </a:r>
            <a:r>
              <a:rPr lang="sr-Latn-RS" b="0" i="0" dirty="0" smtClean="0">
                <a:solidFill>
                  <a:srgbClr val="161616"/>
                </a:solidFill>
                <a:effectLst/>
                <a:latin typeface="Open Sans"/>
              </a:rPr>
              <a:t> saradnje</a:t>
            </a:r>
          </a:p>
          <a:p>
            <a:pPr indent="457200" algn="l">
              <a:buFont typeface="Arial" panose="020B0604020202020204" pitchFamily="34" charset="0"/>
              <a:buChar char="•"/>
            </a:pPr>
            <a:r>
              <a:rPr lang="sr-Latn-RS" b="0" i="0" dirty="0" smtClean="0">
                <a:solidFill>
                  <a:srgbClr val="161616"/>
                </a:solidFill>
                <a:effectLst/>
                <a:latin typeface="Open Sans"/>
              </a:rPr>
              <a:t> Zaštita dece od seksualnog nasilja </a:t>
            </a:r>
            <a:r>
              <a:rPr lang="sr-Latn-RS" b="0" i="0" dirty="0" err="1" smtClean="0">
                <a:solidFill>
                  <a:srgbClr val="161616"/>
                </a:solidFill>
                <a:effectLst/>
                <a:latin typeface="Open Sans"/>
              </a:rPr>
              <a:t>onlajn</a:t>
            </a:r>
            <a:r>
              <a:rPr lang="sr-Latn-RS" b="0" i="0" dirty="0" smtClean="0">
                <a:solidFill>
                  <a:srgbClr val="161616"/>
                </a:solidFill>
                <a:effectLst/>
                <a:latin typeface="Open Sans"/>
              </a:rPr>
              <a:t> </a:t>
            </a:r>
          </a:p>
          <a:p>
            <a:pPr indent="457200" algn="l">
              <a:buFont typeface="Arial" panose="020B0604020202020204" pitchFamily="34" charset="0"/>
              <a:buChar char="•"/>
            </a:pPr>
            <a:r>
              <a:rPr lang="sr-Latn-RS" b="0" i="0" dirty="0" smtClean="0">
                <a:solidFill>
                  <a:srgbClr val="161616"/>
                </a:solidFill>
                <a:effectLst/>
                <a:latin typeface="Open Sans"/>
              </a:rPr>
              <a:t> Jačanje </a:t>
            </a:r>
            <a:r>
              <a:rPr lang="sr-Latn-RS" b="0" i="0" dirty="0" err="1" smtClean="0">
                <a:solidFill>
                  <a:srgbClr val="161616"/>
                </a:solidFill>
                <a:effectLst/>
                <a:latin typeface="Open Sans"/>
              </a:rPr>
              <a:t>delotvornosti</a:t>
            </a:r>
            <a:r>
              <a:rPr lang="sr-Latn-RS" b="0" i="0" dirty="0" smtClean="0">
                <a:solidFill>
                  <a:srgbClr val="161616"/>
                </a:solidFill>
                <a:effectLst/>
                <a:latin typeface="Open Sans"/>
              </a:rPr>
              <a:t> međunarodne saradnje</a:t>
            </a:r>
            <a:endParaRPr lang="en-US" b="0" i="0" dirty="0">
              <a:solidFill>
                <a:srgbClr val="161616"/>
              </a:solidFill>
              <a:effectLst/>
              <a:latin typeface="Open Sans"/>
            </a:endParaRPr>
          </a:p>
          <a:p>
            <a:pPr indent="457200" algn="l"/>
            <a:r>
              <a:rPr lang="en-US" b="0" i="0" dirty="0">
                <a:solidFill>
                  <a:srgbClr val="161616"/>
                </a:solidFill>
                <a:effectLst/>
                <a:latin typeface="Open Sans"/>
              </a:rPr>
              <a:t>C-PROC, </a:t>
            </a:r>
            <a:r>
              <a:rPr lang="sr-Latn-RS" b="0" i="0" dirty="0" smtClean="0">
                <a:solidFill>
                  <a:srgbClr val="161616"/>
                </a:solidFill>
                <a:effectLst/>
                <a:latin typeface="Open Sans"/>
              </a:rPr>
              <a:t>koji ima funkciju jačanja kapaciteta, dopunjuje rad Komiteta Konvencije o </a:t>
            </a:r>
            <a:r>
              <a:rPr lang="sr-Latn-RS" b="0" i="0" dirty="0" err="1" smtClean="0">
                <a:solidFill>
                  <a:srgbClr val="161616"/>
                </a:solidFill>
                <a:effectLst/>
                <a:latin typeface="Open Sans"/>
              </a:rPr>
              <a:t>visokotehnološkom</a:t>
            </a:r>
            <a:r>
              <a:rPr lang="sr-Latn-RS" b="0" i="0" dirty="0" smtClean="0">
                <a:solidFill>
                  <a:srgbClr val="161616"/>
                </a:solidFill>
                <a:effectLst/>
                <a:latin typeface="Open Sans"/>
              </a:rPr>
              <a:t> kriminalu (</a:t>
            </a:r>
            <a:r>
              <a:rPr lang="en-US" b="0" i="0" u="none" strike="noStrike" dirty="0" smtClean="0">
                <a:solidFill>
                  <a:srgbClr val="007BC8"/>
                </a:solidFill>
                <a:effectLst/>
                <a:latin typeface="Open Sans"/>
                <a:hlinkClick r:id="rId3"/>
              </a:rPr>
              <a:t>T-CY</a:t>
            </a:r>
            <a:r>
              <a:rPr lang="en-US" b="0" i="0" dirty="0">
                <a:solidFill>
                  <a:srgbClr val="161616"/>
                </a:solidFill>
                <a:effectLst/>
                <a:latin typeface="Open Sans"/>
              </a:rPr>
              <a:t>) </a:t>
            </a:r>
            <a:r>
              <a:rPr lang="sr-Latn-RS" b="0" i="0" dirty="0" smtClean="0">
                <a:solidFill>
                  <a:srgbClr val="161616"/>
                </a:solidFill>
                <a:effectLst/>
                <a:latin typeface="Open Sans"/>
              </a:rPr>
              <a:t>preko koje strane </a:t>
            </a:r>
            <a:r>
              <a:rPr lang="sr-Latn-RS" b="0" i="0" dirty="0" err="1" smtClean="0">
                <a:solidFill>
                  <a:srgbClr val="161616"/>
                </a:solidFill>
                <a:effectLst/>
                <a:latin typeface="Open Sans"/>
              </a:rPr>
              <a:t>ugovornice</a:t>
            </a:r>
            <a:r>
              <a:rPr lang="sr-Latn-RS" b="0" i="0" dirty="0" smtClean="0">
                <a:solidFill>
                  <a:srgbClr val="161616"/>
                </a:solidFill>
                <a:effectLst/>
                <a:latin typeface="Open Sans"/>
              </a:rPr>
              <a:t> prate sprovođenje Budimpeštanske konvencije</a:t>
            </a:r>
            <a:r>
              <a:rPr lang="en-US" b="0" i="0" dirty="0" smtClean="0">
                <a:solidFill>
                  <a:srgbClr val="161616"/>
                </a:solidFill>
                <a:effectLst/>
                <a:latin typeface="Open Sans"/>
              </a:rPr>
              <a:t>.</a:t>
            </a:r>
            <a:endParaRPr lang="en-US" b="0" i="0" dirty="0">
              <a:solidFill>
                <a:srgbClr val="161616"/>
              </a:solidFill>
              <a:effectLst/>
              <a:latin typeface="Open Sans"/>
            </a:endParaRPr>
          </a:p>
          <a:p>
            <a:pPr marL="0" indent="457200" eaLnBrk="1" hangingPunct="1">
              <a:spcBef>
                <a:spcPct val="0"/>
              </a:spcBef>
              <a:buFontTx/>
              <a:buNone/>
            </a:pPr>
            <a:endParaRPr lang="en-US" dirty="0"/>
          </a:p>
          <a:p>
            <a:pPr marL="0" indent="457200" eaLnBrk="1" hangingPunct="1">
              <a:spcBef>
                <a:spcPct val="0"/>
              </a:spcBef>
              <a:buFontTx/>
              <a:buNone/>
            </a:pPr>
            <a:r>
              <a:rPr lang="sr-Latn-RS" dirty="0" smtClean="0"/>
              <a:t>Savet Evrope je podržao</a:t>
            </a:r>
            <a:r>
              <a:rPr lang="sr-Latn-RS" baseline="0" dirty="0" smtClean="0"/>
              <a:t> više od hiljadu aktivnosti kroz sve protekle i aktuelne projekte. Detalji u vezi s tekućim projektima pobrojani su na slajdu. Te podrobnosti o svakom projektu reprodukujemo ovde u tekstu:</a:t>
            </a:r>
            <a:endParaRPr lang="en-US" dirty="0"/>
          </a:p>
          <a:p>
            <a:pPr indent="457200"/>
            <a:r>
              <a:rPr lang="en-US" b="1" dirty="0" smtClean="0">
                <a:effectLst/>
                <a:latin typeface="Open Sans"/>
              </a:rPr>
              <a:t>GLACY+ </a:t>
            </a:r>
            <a:r>
              <a:rPr lang="sr-Latn-RS" b="0" dirty="0" smtClean="0">
                <a:effectLst/>
                <a:latin typeface="Open Sans"/>
              </a:rPr>
              <a:t>je </a:t>
            </a:r>
            <a:r>
              <a:rPr lang="sr-Latn-RS" b="0" dirty="0" err="1" smtClean="0">
                <a:effectLst/>
                <a:latin typeface="Open Sans"/>
              </a:rPr>
              <a:t>zajedničk</a:t>
            </a:r>
            <a:r>
              <a:rPr lang="en-US" dirty="0" err="1" smtClean="0">
                <a:effectLst/>
                <a:latin typeface="Open Sans"/>
              </a:rPr>
              <a:t>i</a:t>
            </a:r>
            <a:r>
              <a:rPr lang="sr-Latn-RS" dirty="0" smtClean="0">
                <a:effectLst/>
                <a:latin typeface="Open Sans"/>
              </a:rPr>
              <a:t> projekat EU (Instrument koji doprinosi miru i stabilnosti) i Saveta Evrope. </a:t>
            </a:r>
            <a:r>
              <a:rPr lang="en-US" dirty="0" smtClean="0">
                <a:effectLst/>
                <a:latin typeface="Open Sans"/>
              </a:rPr>
              <a:t>GLACY+ </a:t>
            </a:r>
            <a:r>
              <a:rPr lang="sr-Latn-RS" dirty="0" smtClean="0">
                <a:effectLst/>
                <a:latin typeface="Open Sans"/>
              </a:rPr>
              <a:t>je tako koncipiran da proširi iskustvo </a:t>
            </a:r>
            <a:r>
              <a:rPr lang="en-US" u="none" strike="noStrike" dirty="0" err="1" smtClean="0">
                <a:solidFill>
                  <a:srgbClr val="007BC8"/>
                </a:solidFill>
                <a:effectLst/>
                <a:latin typeface="Open Sans"/>
                <a:hlinkClick r:id="rId4"/>
              </a:rPr>
              <a:t>proje</a:t>
            </a:r>
            <a:r>
              <a:rPr lang="sr-Latn-RS" u="none" strike="noStrike" dirty="0" smtClean="0">
                <a:solidFill>
                  <a:srgbClr val="007BC8"/>
                </a:solidFill>
                <a:effectLst/>
                <a:latin typeface="Open Sans"/>
                <a:hlinkClick r:id="rId4"/>
              </a:rPr>
              <a:t>kta </a:t>
            </a:r>
            <a:r>
              <a:rPr lang="en-US" u="none" strike="noStrike" dirty="0" smtClean="0">
                <a:solidFill>
                  <a:srgbClr val="007BC8"/>
                </a:solidFill>
                <a:effectLst/>
                <a:latin typeface="Open Sans"/>
                <a:hlinkClick r:id="rId4"/>
              </a:rPr>
              <a:t>GLACY </a:t>
            </a:r>
            <a:r>
              <a:rPr lang="en-US" dirty="0" smtClean="0">
                <a:effectLst/>
                <a:latin typeface="Open Sans"/>
              </a:rPr>
              <a:t> (2013–2016) </a:t>
            </a:r>
            <a:r>
              <a:rPr lang="sr-Latn-RS" dirty="0" smtClean="0">
                <a:effectLst/>
                <a:latin typeface="Open Sans"/>
              </a:rPr>
              <a:t>i pruža podršku za 15 prioritetnih zemalja i zemalja koje služe kao čvorišta u Africi, azijsko-pacifičkoj oblasti i Latinskoj</a:t>
            </a:r>
            <a:r>
              <a:rPr lang="sr-Latn-RS" baseline="0" dirty="0" smtClean="0">
                <a:effectLst/>
                <a:latin typeface="Open Sans"/>
              </a:rPr>
              <a:t> Americi, kao i u </a:t>
            </a:r>
            <a:r>
              <a:rPr lang="sr-Latn-RS" baseline="0" dirty="0" err="1" smtClean="0">
                <a:effectLst/>
                <a:latin typeface="Open Sans"/>
              </a:rPr>
              <a:t>Karipskom</a:t>
            </a:r>
            <a:r>
              <a:rPr lang="sr-Latn-RS" baseline="0" dirty="0" smtClean="0">
                <a:effectLst/>
                <a:latin typeface="Open Sans"/>
              </a:rPr>
              <a:t> regionu – to su Benin, </a:t>
            </a:r>
            <a:r>
              <a:rPr lang="sr-Latn-RS" baseline="0" dirty="0" err="1" smtClean="0">
                <a:effectLst/>
                <a:latin typeface="Open Sans"/>
              </a:rPr>
              <a:t>Burkina</a:t>
            </a:r>
            <a:r>
              <a:rPr lang="sr-Latn-RS" baseline="0" dirty="0" smtClean="0">
                <a:effectLst/>
                <a:latin typeface="Open Sans"/>
              </a:rPr>
              <a:t> </a:t>
            </a:r>
            <a:r>
              <a:rPr lang="sr-Latn-RS" baseline="0" dirty="0" err="1" smtClean="0">
                <a:effectLst/>
                <a:latin typeface="Open Sans"/>
              </a:rPr>
              <a:t>Faso</a:t>
            </a:r>
            <a:r>
              <a:rPr lang="sr-Latn-RS" baseline="0" dirty="0" smtClean="0">
                <a:effectLst/>
                <a:latin typeface="Open Sans"/>
              </a:rPr>
              <a:t>, Zelenortska Ostrva, Čile, Kostarika, Dominikanska Republika, Gana, Mauricijus, Maroko, Nigerija, Paragvaj, Filipini, Senegal, Šri Lanka i Tonga. Te zemlje mogu služiti kao </a:t>
            </a:r>
            <a:r>
              <a:rPr lang="sr-Latn-RS" dirty="0" smtClean="0">
                <a:effectLst/>
                <a:latin typeface="Open Sans"/>
              </a:rPr>
              <a:t>čvorišta koja će omogućiti razmenu iskustava u svojim regionima. </a:t>
            </a:r>
          </a:p>
          <a:p>
            <a:pPr indent="457200"/>
            <a:r>
              <a:rPr lang="sr-Latn-RS" dirty="0" smtClean="0">
                <a:effectLst/>
                <a:latin typeface="Open Sans"/>
              </a:rPr>
              <a:t>Ciljevi:</a:t>
            </a:r>
          </a:p>
          <a:p>
            <a:pPr indent="457200"/>
            <a:r>
              <a:rPr lang="sr-Latn-RS" dirty="0" smtClean="0">
                <a:effectLst/>
                <a:latin typeface="Open Sans"/>
              </a:rPr>
              <a:t>Pojačati kapacitet država širom sveta za primenu zakonodavstva o </a:t>
            </a:r>
            <a:r>
              <a:rPr lang="sr-Latn-RS" dirty="0" err="1" smtClean="0">
                <a:effectLst/>
                <a:latin typeface="Open Sans"/>
              </a:rPr>
              <a:t>visokotehnološkom</a:t>
            </a:r>
            <a:r>
              <a:rPr lang="sr-Latn-RS" dirty="0" smtClean="0">
                <a:effectLst/>
                <a:latin typeface="Open Sans"/>
              </a:rPr>
              <a:t> kriminalu i elektronskim dokazima i osnažiti njihovu sposobnost za ostvarivanje delotvorne međunarodne saradnje u toj oblasti. </a:t>
            </a:r>
          </a:p>
          <a:p>
            <a:pPr indent="457200">
              <a:buFont typeface="+mj-lt"/>
              <a:buAutoNum type="arabicPeriod"/>
            </a:pPr>
            <a:r>
              <a:rPr lang="sr-Latn-RS" dirty="0" smtClean="0">
                <a:effectLst/>
              </a:rPr>
              <a:t> Promovisati konzistentno zakonodavstvo</a:t>
            </a:r>
            <a:r>
              <a:rPr lang="sr-Latn-RS" baseline="0" dirty="0" smtClean="0">
                <a:effectLst/>
              </a:rPr>
              <a:t> </a:t>
            </a:r>
            <a:r>
              <a:rPr lang="sr-Latn-RS" dirty="0" smtClean="0">
                <a:effectLst/>
              </a:rPr>
              <a:t>u oblasti </a:t>
            </a:r>
            <a:r>
              <a:rPr lang="sr-Latn-RS" dirty="0" err="1" smtClean="0">
                <a:effectLst/>
              </a:rPr>
              <a:t>visokotehnološkog</a:t>
            </a:r>
            <a:r>
              <a:rPr lang="sr-Latn-RS" dirty="0" smtClean="0">
                <a:effectLst/>
              </a:rPr>
              <a:t> kriminala, usklađene sektorske politike i strategije;</a:t>
            </a:r>
          </a:p>
          <a:p>
            <a:pPr indent="457200">
              <a:buFont typeface="+mj-lt"/>
              <a:buAutoNum type="arabicPeriod"/>
            </a:pPr>
            <a:r>
              <a:rPr lang="sr-Latn-RS" dirty="0" smtClean="0">
                <a:effectLst/>
              </a:rPr>
              <a:t> Osnažiti kapacitet policijskih organa za istragu </a:t>
            </a:r>
            <a:r>
              <a:rPr lang="sr-Latn-RS" dirty="0" err="1" smtClean="0">
                <a:effectLst/>
              </a:rPr>
              <a:t>visokotehnološkog</a:t>
            </a:r>
            <a:r>
              <a:rPr lang="sr-Latn-RS" dirty="0" smtClean="0">
                <a:effectLst/>
              </a:rPr>
              <a:t> kriminala i angažovanje u delotvornoj uzajamnoj policijskoj saradnji kao i saradnji sa jedinicama za </a:t>
            </a:r>
            <a:r>
              <a:rPr lang="sr-Latn-RS" dirty="0" err="1" smtClean="0">
                <a:effectLst/>
              </a:rPr>
              <a:t>visokotehnološki</a:t>
            </a:r>
            <a:r>
              <a:rPr lang="sr-Latn-RS" baseline="0" dirty="0" smtClean="0">
                <a:effectLst/>
              </a:rPr>
              <a:t> kriminal u Evropi i drugim regionima;</a:t>
            </a:r>
            <a:endParaRPr lang="sr-Latn-RS" dirty="0" smtClean="0">
              <a:effectLst/>
            </a:endParaRPr>
          </a:p>
          <a:p>
            <a:pPr indent="457200">
              <a:buFont typeface="+mj-lt"/>
              <a:buAutoNum type="arabicPeriod"/>
            </a:pPr>
            <a:r>
              <a:rPr lang="sr-Latn-RS" dirty="0" smtClean="0">
                <a:effectLst/>
              </a:rPr>
              <a:t> Omogućiti krivičnopravnim organima da primenjuju zakonodavstvo i krivično gone i presuđuju u slučajevima iz oblasti </a:t>
            </a:r>
            <a:r>
              <a:rPr lang="sr-Latn-RS" dirty="0" err="1" smtClean="0">
                <a:effectLst/>
              </a:rPr>
              <a:t>visokotehnološkog</a:t>
            </a:r>
            <a:r>
              <a:rPr lang="sr-Latn-RS" dirty="0" smtClean="0">
                <a:effectLst/>
              </a:rPr>
              <a:t> kriminala i elektronskih dokaza i angažuju u međunarodnoj saradnji. </a:t>
            </a:r>
          </a:p>
          <a:p>
            <a:pPr indent="457200"/>
            <a:r>
              <a:rPr lang="en-US" b="0" i="0" dirty="0" smtClean="0">
                <a:solidFill>
                  <a:srgbClr val="161616"/>
                </a:solidFill>
                <a:effectLst/>
                <a:latin typeface="Open Sans"/>
              </a:rPr>
              <a:t/>
            </a:r>
            <a:br>
              <a:rPr lang="en-US" b="0" i="0" dirty="0" smtClean="0">
                <a:solidFill>
                  <a:srgbClr val="161616"/>
                </a:solidFill>
                <a:effectLst/>
                <a:latin typeface="Open Sans"/>
              </a:rPr>
            </a:br>
            <a:r>
              <a:rPr lang="en-US" sz="1200" b="1" kern="1200" dirty="0" err="1" smtClean="0">
                <a:solidFill>
                  <a:schemeClr val="tx1"/>
                </a:solidFill>
                <a:latin typeface="+mn-lt"/>
                <a:ea typeface="MS PGothic" pitchFamily="34" charset="-128"/>
                <a:cs typeface="ＭＳ Ｐゴシック" charset="0"/>
              </a:rPr>
              <a:t>CyberEast</a:t>
            </a:r>
            <a:r>
              <a:rPr lang="en-US" sz="1200" b="1" kern="1200" dirty="0" smtClean="0">
                <a:solidFill>
                  <a:schemeClr val="tx1"/>
                </a:solidFill>
                <a:latin typeface="+mn-lt"/>
                <a:ea typeface="MS PGothic" pitchFamily="34" charset="-128"/>
                <a:cs typeface="ＭＳ Ｐゴシック" charset="0"/>
              </a:rPr>
              <a:t> </a:t>
            </a:r>
            <a:r>
              <a:rPr lang="sr-Latn-RS" sz="1200" kern="1200" dirty="0" smtClean="0">
                <a:solidFill>
                  <a:schemeClr val="tx1"/>
                </a:solidFill>
                <a:latin typeface="+mn-lt"/>
                <a:ea typeface="MS PGothic" pitchFamily="34" charset="-128"/>
                <a:cs typeface="ＭＳ Ｐゴシック" charset="0"/>
              </a:rPr>
              <a:t>je zajednički projekat EU i SE koji  Savet Evrope sprovodi u regionu Istočnog partnerstva u sklopu Instrumenta evropskog susedstva na Istoku </a:t>
            </a:r>
            <a:r>
              <a:rPr lang="en-US" sz="1200" kern="1200" dirty="0" smtClean="0">
                <a:solidFill>
                  <a:schemeClr val="tx1"/>
                </a:solidFill>
                <a:latin typeface="+mn-lt"/>
                <a:ea typeface="MS PGothic" pitchFamily="34" charset="-128"/>
                <a:cs typeface="ＭＳ Ｐゴシック" charset="0"/>
              </a:rPr>
              <a:t>(ENI). </a:t>
            </a:r>
          </a:p>
          <a:p>
            <a:pPr indent="457200"/>
            <a:r>
              <a:rPr lang="sr-Latn-RS" sz="1200" kern="1200" dirty="0" smtClean="0">
                <a:solidFill>
                  <a:schemeClr val="tx1"/>
                </a:solidFill>
                <a:latin typeface="+mn-lt"/>
                <a:ea typeface="MS PGothic" pitchFamily="34" charset="-128"/>
                <a:cs typeface="ＭＳ Ｐゴシック" charset="0"/>
              </a:rPr>
              <a:t>Zemlje učesnice</a:t>
            </a:r>
            <a:r>
              <a:rPr lang="en-US" sz="1200" kern="1200" dirty="0" smtClean="0">
                <a:solidFill>
                  <a:schemeClr val="tx1"/>
                </a:solidFill>
                <a:latin typeface="+mn-lt"/>
                <a:ea typeface="MS PGothic" pitchFamily="34" charset="-128"/>
                <a:cs typeface="ＭＳ Ｐゴシック" charset="0"/>
              </a:rPr>
              <a:t>: </a:t>
            </a:r>
            <a:r>
              <a:rPr lang="sr-Latn-RS" sz="1200" kern="1200" dirty="0" smtClean="0">
                <a:solidFill>
                  <a:schemeClr val="tx1"/>
                </a:solidFill>
                <a:latin typeface="+mn-lt"/>
                <a:ea typeface="MS PGothic" pitchFamily="34" charset="-128"/>
                <a:cs typeface="ＭＳ Ｐゴシック" charset="0"/>
              </a:rPr>
              <a:t>Jermenija, Azerbejdžan, Belorusija, </a:t>
            </a:r>
            <a:r>
              <a:rPr lang="sr-Latn-RS" sz="1200" kern="1200" dirty="0" err="1" smtClean="0">
                <a:solidFill>
                  <a:schemeClr val="tx1"/>
                </a:solidFill>
                <a:latin typeface="+mn-lt"/>
                <a:ea typeface="MS PGothic" pitchFamily="34" charset="-128"/>
                <a:cs typeface="ＭＳ Ｐゴシック" charset="0"/>
              </a:rPr>
              <a:t>Gruzija</a:t>
            </a:r>
            <a:r>
              <a:rPr lang="sr-Latn-RS" sz="1200" kern="1200" dirty="0" smtClean="0">
                <a:solidFill>
                  <a:schemeClr val="tx1"/>
                </a:solidFill>
                <a:latin typeface="+mn-lt"/>
                <a:ea typeface="MS PGothic" pitchFamily="34" charset="-128"/>
                <a:cs typeface="ＭＳ Ｐゴシック" charset="0"/>
              </a:rPr>
              <a:t>, Moldavija i Ukrajina.</a:t>
            </a:r>
          </a:p>
          <a:p>
            <a:pPr indent="457200"/>
            <a:r>
              <a:rPr lang="sr-Latn-RS" sz="1200" kern="1200" dirty="0" smtClean="0">
                <a:solidFill>
                  <a:schemeClr val="tx1"/>
                </a:solidFill>
                <a:latin typeface="+mn-lt"/>
                <a:ea typeface="MS PGothic" pitchFamily="34" charset="-128"/>
                <a:cs typeface="ＭＳ Ｐゴシック" charset="0"/>
              </a:rPr>
              <a:t>Projekat ima za cilj donošenje zakonodavnih i političkih okvira u skladu s Budimpeštanskom konvencijom i srodnim instrumentima, jačanje kapaciteta pravosudnih i policijskih organa i </a:t>
            </a:r>
            <a:r>
              <a:rPr lang="sr-Latn-RS" sz="1200" kern="1200" dirty="0" err="1" smtClean="0">
                <a:solidFill>
                  <a:schemeClr val="tx1"/>
                </a:solidFill>
                <a:latin typeface="+mn-lt"/>
                <a:ea typeface="MS PGothic" pitchFamily="34" charset="-128"/>
                <a:cs typeface="ＭＳ Ｐゴシック" charset="0"/>
              </a:rPr>
              <a:t>međuagencijske</a:t>
            </a:r>
            <a:r>
              <a:rPr lang="sr-Latn-RS" sz="1200" kern="1200" dirty="0" smtClean="0">
                <a:solidFill>
                  <a:schemeClr val="tx1"/>
                </a:solidFill>
                <a:latin typeface="+mn-lt"/>
                <a:ea typeface="MS PGothic" pitchFamily="34" charset="-128"/>
                <a:cs typeface="ＭＳ Ｐゴシック" charset="0"/>
              </a:rPr>
              <a:t> saradnje i produbljivanje delotvorne međunarodne saradnje i poverenja u oblasti krivičnog pravosuđa, </a:t>
            </a:r>
            <a:r>
              <a:rPr lang="sr-Latn-RS" sz="1200" kern="1200" dirty="0" err="1" smtClean="0">
                <a:solidFill>
                  <a:schemeClr val="tx1"/>
                </a:solidFill>
                <a:latin typeface="+mn-lt"/>
                <a:ea typeface="MS PGothic" pitchFamily="34" charset="-128"/>
                <a:cs typeface="ＭＳ Ｐゴシック" charset="0"/>
              </a:rPr>
              <a:t>visokotehnološkog</a:t>
            </a:r>
            <a:r>
              <a:rPr lang="sr-Latn-RS" sz="1200" kern="1200" dirty="0" smtClean="0">
                <a:solidFill>
                  <a:schemeClr val="tx1"/>
                </a:solidFill>
                <a:latin typeface="+mn-lt"/>
                <a:ea typeface="MS PGothic" pitchFamily="34" charset="-128"/>
                <a:cs typeface="ＭＳ Ｐゴシック" charset="0"/>
              </a:rPr>
              <a:t> kriminala i elektronskih dokaza, uključujući tu saradnju između</a:t>
            </a:r>
            <a:r>
              <a:rPr lang="sr-Latn-RS" sz="1200" kern="1200" baseline="0" dirty="0" smtClean="0">
                <a:solidFill>
                  <a:schemeClr val="tx1"/>
                </a:solidFill>
                <a:latin typeface="+mn-lt"/>
                <a:ea typeface="MS PGothic" pitchFamily="34" charset="-128"/>
                <a:cs typeface="ＭＳ Ｐゴシック" charset="0"/>
              </a:rPr>
              <a:t> </a:t>
            </a:r>
            <a:r>
              <a:rPr lang="sr-Latn-RS" sz="1200" kern="1200" baseline="0" dirty="0" err="1" smtClean="0">
                <a:solidFill>
                  <a:schemeClr val="tx1"/>
                </a:solidFill>
                <a:latin typeface="+mn-lt"/>
                <a:ea typeface="MS PGothic" pitchFamily="34" charset="-128"/>
                <a:cs typeface="ＭＳ Ｐゴシック" charset="0"/>
              </a:rPr>
              <a:t>pružalaca</a:t>
            </a:r>
            <a:r>
              <a:rPr lang="sr-Latn-RS" sz="1200" kern="1200" baseline="0" dirty="0" smtClean="0">
                <a:solidFill>
                  <a:schemeClr val="tx1"/>
                </a:solidFill>
                <a:latin typeface="+mn-lt"/>
                <a:ea typeface="MS PGothic" pitchFamily="34" charset="-128"/>
                <a:cs typeface="ＭＳ Ｐゴシック" charset="0"/>
              </a:rPr>
              <a:t> usluga i organa reda. (PROVERI)</a:t>
            </a:r>
            <a:endParaRPr lang="en-US" sz="1200" kern="1200" dirty="0" smtClean="0">
              <a:solidFill>
                <a:schemeClr val="tx1"/>
              </a:solidFill>
              <a:latin typeface="+mn-lt"/>
              <a:ea typeface="MS PGothic" pitchFamily="34" charset="-128"/>
              <a:cs typeface="ＭＳ Ｐゴシック" charset="0"/>
            </a:endParaRPr>
          </a:p>
          <a:p>
            <a:pPr indent="457200"/>
            <a:endParaRPr lang="en-US" sz="1200" kern="1200" dirty="0" smtClean="0">
              <a:solidFill>
                <a:schemeClr val="tx1"/>
              </a:solidFill>
              <a:latin typeface="+mn-lt"/>
              <a:ea typeface="MS PGothic" pitchFamily="34" charset="-128"/>
              <a:cs typeface="ＭＳ Ｐゴシック" charset="0"/>
            </a:endParaRPr>
          </a:p>
          <a:p>
            <a:pPr indent="457200"/>
            <a:r>
              <a:rPr lang="en-US" sz="1200" b="1" kern="1200" dirty="0" err="1" smtClean="0">
                <a:solidFill>
                  <a:schemeClr val="tx1"/>
                </a:solidFill>
                <a:latin typeface="+mn-lt"/>
                <a:ea typeface="MS PGothic" pitchFamily="34" charset="-128"/>
                <a:cs typeface="ＭＳ Ｐゴシック" charset="0"/>
              </a:rPr>
              <a:t>iPROCEEDS</a:t>
            </a:r>
            <a:r>
              <a:rPr lang="en-US" sz="1200" b="1" kern="1200" dirty="0" smtClean="0">
                <a:solidFill>
                  <a:schemeClr val="tx1"/>
                </a:solidFill>
                <a:latin typeface="+mn-lt"/>
                <a:ea typeface="MS PGothic" pitchFamily="34" charset="-128"/>
                <a:cs typeface="ＭＳ Ｐゴシック" charset="0"/>
              </a:rPr>
              <a:t> – 2: </a:t>
            </a:r>
            <a:r>
              <a:rPr lang="sr-Latn-RS" sz="1200" kern="1200" dirty="0" smtClean="0">
                <a:solidFill>
                  <a:schemeClr val="tx1"/>
                </a:solidFill>
                <a:latin typeface="+mn-lt"/>
                <a:ea typeface="MS PGothic" pitchFamily="34" charset="-128"/>
                <a:cs typeface="ＭＳ Ｐゴシック" charset="0"/>
              </a:rPr>
              <a:t>Saradnja u borbi protiv </a:t>
            </a:r>
            <a:r>
              <a:rPr lang="sr-Latn-RS" sz="1200" kern="1200" dirty="0" err="1" smtClean="0">
                <a:solidFill>
                  <a:schemeClr val="tx1"/>
                </a:solidFill>
                <a:latin typeface="+mn-lt"/>
                <a:ea typeface="MS PGothic" pitchFamily="34" charset="-128"/>
                <a:cs typeface="ＭＳ Ｐゴシック" charset="0"/>
              </a:rPr>
              <a:t>visokotehnološkog</a:t>
            </a:r>
            <a:r>
              <a:rPr lang="sr-Latn-RS" sz="1200" kern="1200" dirty="0" smtClean="0">
                <a:solidFill>
                  <a:schemeClr val="tx1"/>
                </a:solidFill>
                <a:latin typeface="+mn-lt"/>
                <a:ea typeface="MS PGothic" pitchFamily="34" charset="-128"/>
                <a:cs typeface="ＭＳ Ｐゴシック" charset="0"/>
              </a:rPr>
              <a:t> kriminala na osnovu instrumenta za </a:t>
            </a:r>
            <a:r>
              <a:rPr lang="sr-Latn-RS" sz="1200" kern="1200" dirty="0" err="1" smtClean="0">
                <a:solidFill>
                  <a:schemeClr val="tx1"/>
                </a:solidFill>
                <a:latin typeface="+mn-lt"/>
                <a:ea typeface="MS PGothic" pitchFamily="34" charset="-128"/>
                <a:cs typeface="ＭＳ Ｐゴシック" charset="0"/>
              </a:rPr>
              <a:t>pretpristupnu</a:t>
            </a:r>
            <a:r>
              <a:rPr lang="sr-Latn-RS" sz="1200" kern="1200" dirty="0" smtClean="0">
                <a:solidFill>
                  <a:schemeClr val="tx1"/>
                </a:solidFill>
                <a:latin typeface="+mn-lt"/>
                <a:ea typeface="MS PGothic" pitchFamily="34" charset="-128"/>
                <a:cs typeface="ＭＳ Ｐゴシック" charset="0"/>
              </a:rPr>
              <a:t> pomoć (IPA) – Zajednički projekat Evropske unije i Saveta Evrope. Zemlje/oblasti koje učestvuju: Albanija, Bosna i Hercegovina, Crna Gora, Severna Makedonija, Turska i Kosovo</a:t>
            </a:r>
            <a:r>
              <a:rPr lang="en-US" sz="1200" kern="1200" dirty="0" smtClean="0">
                <a:solidFill>
                  <a:schemeClr val="tx1"/>
                </a:solidFill>
                <a:latin typeface="+mn-lt"/>
                <a:ea typeface="MS PGothic" pitchFamily="34" charset="-128"/>
                <a:cs typeface="ＭＳ Ｐゴシック" charset="0"/>
              </a:rPr>
              <a:t>*</a:t>
            </a:r>
            <a:r>
              <a:rPr lang="sr-Latn-RS" sz="1200" kern="1200" dirty="0" smtClean="0">
                <a:solidFill>
                  <a:schemeClr val="tx1"/>
                </a:solidFill>
                <a:latin typeface="+mn-lt"/>
                <a:ea typeface="MS PGothic" pitchFamily="34" charset="-128"/>
                <a:cs typeface="ＭＳ Ｐゴシック" charset="0"/>
              </a:rPr>
              <a:t>. Cilj: Dodatno osnažiti kapacitet organa vlasti u zemljama i oblastima koje učestvuju u projektu da pronalaze, plene i konfiskuju dobit ostvaren </a:t>
            </a:r>
            <a:r>
              <a:rPr lang="sr-Latn-RS" sz="1200" kern="1200" dirty="0" err="1" smtClean="0">
                <a:solidFill>
                  <a:schemeClr val="tx1"/>
                </a:solidFill>
                <a:latin typeface="+mn-lt"/>
                <a:ea typeface="MS PGothic" pitchFamily="34" charset="-128"/>
                <a:cs typeface="ＭＳ Ｐゴシック" charset="0"/>
              </a:rPr>
              <a:t>visokotehnološkim</a:t>
            </a:r>
            <a:r>
              <a:rPr lang="sr-Latn-RS" sz="1200" kern="1200" dirty="0" smtClean="0">
                <a:solidFill>
                  <a:schemeClr val="tx1"/>
                </a:solidFill>
                <a:latin typeface="+mn-lt"/>
                <a:ea typeface="MS PGothic" pitchFamily="34" charset="-128"/>
                <a:cs typeface="ＭＳ Ｐゴシック" charset="0"/>
              </a:rPr>
              <a:t> kriminalom i da sprečavaju pranje novca na internetu i da omoguće obezbeđivanje elektronskih dokaza. </a:t>
            </a:r>
            <a:r>
              <a:rPr lang="en-US" sz="1200" kern="1200" dirty="0" smtClean="0">
                <a:solidFill>
                  <a:schemeClr val="tx1"/>
                </a:solidFill>
                <a:latin typeface="+mn-lt"/>
                <a:ea typeface="MS PGothic" pitchFamily="34" charset="-128"/>
                <a:cs typeface="ＭＳ Ｐゴシック" charset="0"/>
              </a:rPr>
              <a:t>*</a:t>
            </a:r>
            <a:r>
              <a:rPr lang="sr-Latn-RS" sz="1200" kern="1200" dirty="0" smtClean="0">
                <a:solidFill>
                  <a:schemeClr val="tx1"/>
                </a:solidFill>
                <a:latin typeface="+mn-lt"/>
                <a:ea typeface="MS PGothic" pitchFamily="34" charset="-128"/>
                <a:cs typeface="ＭＳ Ｐゴシック" charset="0"/>
              </a:rPr>
              <a:t>Ova odrednica ne prejudicira stavove o statusu i u skladu je sa rezoluciju SB UN </a:t>
            </a:r>
            <a:r>
              <a:rPr lang="en-US" sz="1200" kern="1200" dirty="0" smtClean="0">
                <a:solidFill>
                  <a:schemeClr val="tx1"/>
                </a:solidFill>
                <a:latin typeface="+mn-lt"/>
                <a:ea typeface="MS PGothic" pitchFamily="34" charset="-128"/>
                <a:cs typeface="ＭＳ Ｐゴシック" charset="0"/>
              </a:rPr>
              <a:t>1244</a:t>
            </a:r>
            <a:r>
              <a:rPr lang="sr-Latn-RS" sz="1200" kern="1200" dirty="0" smtClean="0">
                <a:solidFill>
                  <a:schemeClr val="tx1"/>
                </a:solidFill>
                <a:latin typeface="+mn-lt"/>
                <a:ea typeface="MS PGothic" pitchFamily="34" charset="-128"/>
                <a:cs typeface="ＭＳ Ｐゴシック" charset="0"/>
              </a:rPr>
              <a:t>. i Mišljenjem MSP</a:t>
            </a:r>
            <a:r>
              <a:rPr lang="sr-Latn-RS" sz="1200" kern="1200" baseline="0" dirty="0" smtClean="0">
                <a:solidFill>
                  <a:schemeClr val="tx1"/>
                </a:solidFill>
                <a:latin typeface="+mn-lt"/>
                <a:ea typeface="MS PGothic" pitchFamily="34" charset="-128"/>
                <a:cs typeface="ＭＳ Ｐゴシック" charset="0"/>
              </a:rPr>
              <a:t> o proglašenju nezavisnosti Kosova.</a:t>
            </a:r>
            <a:endParaRPr lang="sr-Latn-RS" sz="1200" kern="1200" dirty="0" smtClean="0">
              <a:solidFill>
                <a:schemeClr val="tx1"/>
              </a:solidFill>
              <a:latin typeface="+mn-lt"/>
              <a:ea typeface="MS PGothic" pitchFamily="34" charset="-128"/>
              <a:cs typeface="ＭＳ Ｐゴシック" charset="0"/>
            </a:endParaRPr>
          </a:p>
          <a:p>
            <a:pPr indent="457200"/>
            <a:r>
              <a:rPr lang="en-US" sz="1200" kern="1200" dirty="0" smtClean="0">
                <a:solidFill>
                  <a:schemeClr val="tx1"/>
                </a:solidFill>
                <a:latin typeface="+mn-lt"/>
                <a:ea typeface="MS PGothic" pitchFamily="34" charset="-128"/>
                <a:cs typeface="ＭＳ Ｐゴシック" charset="0"/>
              </a:rPr>
              <a:t> </a:t>
            </a:r>
          </a:p>
          <a:p>
            <a:pPr indent="457200"/>
            <a:r>
              <a:rPr lang="en-US" sz="1200" b="1" kern="1200" dirty="0" err="1" smtClean="0">
                <a:solidFill>
                  <a:schemeClr val="tx1"/>
                </a:solidFill>
                <a:latin typeface="+mn-lt"/>
                <a:ea typeface="MS PGothic" pitchFamily="34" charset="-128"/>
                <a:cs typeface="ＭＳ Ｐゴシック" charset="0"/>
              </a:rPr>
              <a:t>CyberSouth</a:t>
            </a:r>
            <a:r>
              <a:rPr lang="en-US" sz="1200" b="0" kern="1200" dirty="0" smtClean="0">
                <a:solidFill>
                  <a:schemeClr val="tx1"/>
                </a:solidFill>
                <a:latin typeface="+mn-lt"/>
                <a:ea typeface="MS PGothic" pitchFamily="34" charset="-128"/>
                <a:cs typeface="ＭＳ Ｐゴシック" charset="0"/>
              </a:rPr>
              <a:t> </a:t>
            </a:r>
            <a:r>
              <a:rPr lang="sr-Latn-RS" sz="1200" b="0" kern="1200" dirty="0" smtClean="0">
                <a:solidFill>
                  <a:schemeClr val="tx1"/>
                </a:solidFill>
                <a:latin typeface="+mn-lt"/>
                <a:ea typeface="MS PGothic" pitchFamily="34" charset="-128"/>
                <a:cs typeface="ＭＳ Ｐゴシック" charset="0"/>
              </a:rPr>
              <a:t>je zajednički projekat EU (instrument evropskog susedstva) i Saveta Evrope. projekat ima za cilj jačanje zakonodavstva i institucionalnih kapaciteta</a:t>
            </a:r>
            <a:r>
              <a:rPr lang="sr-Latn-RS" sz="1200" b="0" kern="1200" baseline="0" dirty="0" smtClean="0">
                <a:solidFill>
                  <a:schemeClr val="tx1"/>
                </a:solidFill>
                <a:latin typeface="+mn-lt"/>
                <a:ea typeface="MS PGothic" pitchFamily="34" charset="-128"/>
                <a:cs typeface="ＭＳ Ｐゴシック" charset="0"/>
              </a:rPr>
              <a:t> za borbu protiv </a:t>
            </a:r>
            <a:r>
              <a:rPr lang="sr-Latn-RS" sz="1200" b="0" kern="1200" baseline="0" dirty="0" err="1" smtClean="0">
                <a:solidFill>
                  <a:schemeClr val="tx1"/>
                </a:solidFill>
                <a:latin typeface="+mn-lt"/>
                <a:ea typeface="MS PGothic" pitchFamily="34" charset="-128"/>
                <a:cs typeface="ＭＳ Ｐゴシック" charset="0"/>
              </a:rPr>
              <a:t>visoktehnološkog</a:t>
            </a:r>
            <a:r>
              <a:rPr lang="sr-Latn-RS" sz="1200" b="0" kern="1200" baseline="0" dirty="0" smtClean="0">
                <a:solidFill>
                  <a:schemeClr val="tx1"/>
                </a:solidFill>
                <a:latin typeface="+mn-lt"/>
                <a:ea typeface="MS PGothic" pitchFamily="34" charset="-128"/>
                <a:cs typeface="ＭＳ Ｐゴシック" charset="0"/>
              </a:rPr>
              <a:t> kriminala i prikupljanje elektronskih dokaza u oblasti južnog susedstva u skladu sa zahtevima zaštite ljudskih prava i vladavine prava. Projektna oblast: region južnog susedstva. </a:t>
            </a:r>
          </a:p>
          <a:p>
            <a:pPr indent="457200"/>
            <a:r>
              <a:rPr lang="sr-Latn-RS" sz="1200" b="0" kern="1200" baseline="0" dirty="0" smtClean="0">
                <a:solidFill>
                  <a:schemeClr val="tx1"/>
                </a:solidFill>
                <a:latin typeface="+mn-lt"/>
                <a:ea typeface="MS PGothic" pitchFamily="34" charset="-128"/>
                <a:cs typeface="ＭＳ Ｐゴシック" charset="0"/>
              </a:rPr>
              <a:t>Početne prioritetne oblasti: Alžir, Jordan, </a:t>
            </a:r>
            <a:r>
              <a:rPr lang="sr-Latn-RS" sz="1200" kern="1200" dirty="0" smtClean="0">
                <a:solidFill>
                  <a:schemeClr val="tx1"/>
                </a:solidFill>
                <a:latin typeface="+mn-lt"/>
                <a:ea typeface="MS PGothic" pitchFamily="34" charset="-128"/>
                <a:cs typeface="ＭＳ Ｐゴシック" charset="0"/>
              </a:rPr>
              <a:t>Liban, Maroko i Tunis.</a:t>
            </a:r>
          </a:p>
          <a:p>
            <a:pPr indent="457200"/>
            <a:r>
              <a:rPr lang="sr-Latn-RS" sz="1200" kern="1200" dirty="0" smtClean="0">
                <a:solidFill>
                  <a:schemeClr val="tx1"/>
                </a:solidFill>
                <a:latin typeface="+mn-lt"/>
                <a:ea typeface="MS PGothic" pitchFamily="34" charset="-128"/>
                <a:cs typeface="ＭＳ Ｐゴシック" charset="0"/>
              </a:rPr>
              <a:t>Ciljevi</a:t>
            </a:r>
            <a:r>
              <a:rPr lang="en-US" sz="1200" kern="1200" dirty="0" smtClean="0">
                <a:solidFill>
                  <a:schemeClr val="tx1"/>
                </a:solidFill>
                <a:latin typeface="+mn-lt"/>
                <a:ea typeface="MS PGothic" pitchFamily="34" charset="-128"/>
                <a:cs typeface="ＭＳ Ｐゴシック" charset="0"/>
              </a:rPr>
              <a:t>: </a:t>
            </a:r>
          </a:p>
          <a:p>
            <a:pPr marL="228600" indent="457200">
              <a:buAutoNum type="arabicPeriod"/>
            </a:pPr>
            <a:r>
              <a:rPr lang="sr-Latn-RS" sz="1200" kern="1200" dirty="0" smtClean="0">
                <a:solidFill>
                  <a:schemeClr val="tx1"/>
                </a:solidFill>
                <a:latin typeface="+mn-lt"/>
                <a:ea typeface="MS PGothic" pitchFamily="34" charset="-128"/>
                <a:cs typeface="ＭＳ Ｐゴシック" charset="0"/>
              </a:rPr>
              <a:t>Zakonodavstvo</a:t>
            </a:r>
            <a:endParaRPr lang="en-US" sz="1200" kern="1200" dirty="0" smtClean="0">
              <a:solidFill>
                <a:schemeClr val="tx1"/>
              </a:solidFill>
              <a:latin typeface="+mn-lt"/>
              <a:ea typeface="MS PGothic" pitchFamily="34" charset="-128"/>
              <a:cs typeface="ＭＳ Ｐゴシック" charset="0"/>
            </a:endParaRPr>
          </a:p>
          <a:p>
            <a:pPr marL="228600" indent="457200">
              <a:buAutoNum type="arabicPeriod"/>
            </a:pPr>
            <a:r>
              <a:rPr lang="sr-Latn-RS" sz="1200" kern="1200" dirty="0" smtClean="0">
                <a:solidFill>
                  <a:schemeClr val="tx1"/>
                </a:solidFill>
                <a:latin typeface="+mn-lt"/>
                <a:ea typeface="MS PGothic" pitchFamily="34" charset="-128"/>
                <a:cs typeface="ＭＳ Ｐゴシック" charset="0"/>
              </a:rPr>
              <a:t>Specijalizovane službe i </a:t>
            </a:r>
            <a:r>
              <a:rPr lang="sr-Latn-RS" sz="1200" kern="1200" dirty="0" err="1" smtClean="0">
                <a:solidFill>
                  <a:schemeClr val="tx1"/>
                </a:solidFill>
                <a:latin typeface="+mn-lt"/>
                <a:ea typeface="MS PGothic" pitchFamily="34" charset="-128"/>
                <a:cs typeface="ＭＳ Ｐゴシック" charset="0"/>
              </a:rPr>
              <a:t>interagencijska</a:t>
            </a:r>
            <a:r>
              <a:rPr lang="sr-Latn-RS" sz="1200" kern="1200" dirty="0" smtClean="0">
                <a:solidFill>
                  <a:schemeClr val="tx1"/>
                </a:solidFill>
                <a:latin typeface="+mn-lt"/>
                <a:ea typeface="MS PGothic" pitchFamily="34" charset="-128"/>
                <a:cs typeface="ＭＳ Ｐゴシック" charset="0"/>
              </a:rPr>
              <a:t> saradnja kao i </a:t>
            </a:r>
            <a:r>
              <a:rPr lang="sr-Latn-RS" sz="1200" kern="1200" dirty="0" err="1" smtClean="0">
                <a:solidFill>
                  <a:schemeClr val="tx1"/>
                </a:solidFill>
                <a:latin typeface="+mn-lt"/>
                <a:ea typeface="MS PGothic" pitchFamily="34" charset="-128"/>
                <a:cs typeface="ＭＳ Ｐゴシック" charset="0"/>
              </a:rPr>
              <a:t>javnoprivatna</a:t>
            </a:r>
            <a:r>
              <a:rPr lang="sr-Latn-RS" sz="1200" kern="1200" dirty="0" smtClean="0">
                <a:solidFill>
                  <a:schemeClr val="tx1"/>
                </a:solidFill>
                <a:latin typeface="+mn-lt"/>
                <a:ea typeface="MS PGothic" pitchFamily="34" charset="-128"/>
                <a:cs typeface="ＭＳ Ｐゴシック" charset="0"/>
              </a:rPr>
              <a:t> saradnja</a:t>
            </a:r>
          </a:p>
          <a:p>
            <a:pPr marL="228600" indent="457200">
              <a:buAutoNum type="arabicPeriod"/>
            </a:pPr>
            <a:r>
              <a:rPr lang="sr-Latn-RS" sz="1200" kern="1200" dirty="0" err="1" smtClean="0">
                <a:solidFill>
                  <a:schemeClr val="tx1"/>
                </a:solidFill>
                <a:latin typeface="+mn-lt"/>
                <a:ea typeface="MS PGothic" pitchFamily="34" charset="-128"/>
                <a:cs typeface="ＭＳ Ｐゴシック" charset="0"/>
              </a:rPr>
              <a:t>Pravosudna</a:t>
            </a:r>
            <a:r>
              <a:rPr lang="sr-Latn-RS" sz="1200" kern="1200" dirty="0" smtClean="0">
                <a:solidFill>
                  <a:schemeClr val="tx1"/>
                </a:solidFill>
                <a:latin typeface="+mn-lt"/>
                <a:ea typeface="MS PGothic" pitchFamily="34" charset="-128"/>
                <a:cs typeface="ＭＳ Ｐゴシック" charset="0"/>
              </a:rPr>
              <a:t> obuka</a:t>
            </a:r>
          </a:p>
          <a:p>
            <a:pPr marL="228600" indent="457200">
              <a:buAutoNum type="arabicPeriod"/>
            </a:pPr>
            <a:r>
              <a:rPr lang="sr-Latn-RS" sz="1200" kern="1200" dirty="0" smtClean="0">
                <a:solidFill>
                  <a:schemeClr val="tx1"/>
                </a:solidFill>
                <a:latin typeface="+mn-lt"/>
                <a:ea typeface="MS PGothic" pitchFamily="34" charset="-128"/>
                <a:cs typeface="ＭＳ Ｐゴシック" charset="0"/>
              </a:rPr>
              <a:t>Međunarodna saradnja</a:t>
            </a:r>
          </a:p>
          <a:p>
            <a:pPr marL="228600" indent="457200">
              <a:buAutoNum type="arabicPeriod"/>
            </a:pPr>
            <a:r>
              <a:rPr lang="sr-Latn-RS" sz="1200" kern="1200" dirty="0" smtClean="0">
                <a:solidFill>
                  <a:schemeClr val="tx1"/>
                </a:solidFill>
                <a:latin typeface="+mn-lt"/>
                <a:ea typeface="MS PGothic" pitchFamily="34" charset="-128"/>
                <a:cs typeface="ＭＳ Ｐゴシック" charset="0"/>
              </a:rPr>
              <a:t>Strateški prioriteti o </a:t>
            </a:r>
            <a:r>
              <a:rPr lang="sr-Latn-RS" sz="1200" kern="1200" dirty="0" err="1" smtClean="0">
                <a:solidFill>
                  <a:schemeClr val="tx1"/>
                </a:solidFill>
                <a:latin typeface="+mn-lt"/>
                <a:ea typeface="MS PGothic" pitchFamily="34" charset="-128"/>
                <a:cs typeface="ＭＳ Ｐゴシック" charset="0"/>
              </a:rPr>
              <a:t>visokotehnološkom</a:t>
            </a:r>
            <a:r>
              <a:rPr lang="sr-Latn-RS" sz="1200" kern="1200" dirty="0" smtClean="0">
                <a:solidFill>
                  <a:schemeClr val="tx1"/>
                </a:solidFill>
                <a:latin typeface="+mn-lt"/>
                <a:ea typeface="MS PGothic" pitchFamily="34" charset="-128"/>
                <a:cs typeface="ＭＳ Ｐゴシック" charset="0"/>
              </a:rPr>
              <a:t> kriminalu i elektronskim dokazima</a:t>
            </a:r>
            <a:endParaRPr lang="en-US" sz="1200" kern="1200" dirty="0" smtClean="0">
              <a:solidFill>
                <a:schemeClr val="tx1"/>
              </a:solidFill>
              <a:latin typeface="+mn-lt"/>
              <a:ea typeface="MS PGothic" pitchFamily="34" charset="-128"/>
              <a:cs typeface="ＭＳ Ｐゴシック" charset="0"/>
            </a:endParaRPr>
          </a:p>
          <a:p>
            <a:pPr marL="228600" indent="457200">
              <a:buAutoNum type="arabicPeriod"/>
            </a:pPr>
            <a:endParaRPr lang="en-US" sz="1200" kern="1200" dirty="0" smtClean="0">
              <a:solidFill>
                <a:schemeClr val="tx1"/>
              </a:solidFill>
              <a:latin typeface="+mn-lt"/>
              <a:ea typeface="MS PGothic" pitchFamily="34" charset="-128"/>
              <a:cs typeface="ＭＳ Ｐゴシック" charset="0"/>
            </a:endParaRPr>
          </a:p>
          <a:p>
            <a:pPr marL="0" indent="457200">
              <a:buNone/>
            </a:pPr>
            <a:r>
              <a:rPr lang="en-US" sz="1200" b="1" kern="1200" dirty="0" smtClean="0">
                <a:solidFill>
                  <a:schemeClr val="tx1"/>
                </a:solidFill>
                <a:latin typeface="+mn-lt"/>
                <a:ea typeface="MS PGothic" pitchFamily="34" charset="-128"/>
                <a:cs typeface="ＭＳ Ｐゴシック" charset="0"/>
              </a:rPr>
              <a:t>End Online Child Sexual Exploitation and </a:t>
            </a:r>
            <a:r>
              <a:rPr lang="en-US" sz="1200" b="1" kern="1200" dirty="0" err="1" smtClean="0">
                <a:solidFill>
                  <a:schemeClr val="tx1"/>
                </a:solidFill>
                <a:latin typeface="+mn-lt"/>
                <a:ea typeface="MS PGothic" pitchFamily="34" charset="-128"/>
                <a:cs typeface="ＭＳ Ｐゴシック" charset="0"/>
              </a:rPr>
              <a:t>Abuse@Europe</a:t>
            </a:r>
            <a:r>
              <a:rPr lang="en-US" sz="1200" b="1" kern="1200" dirty="0" smtClean="0">
                <a:solidFill>
                  <a:schemeClr val="tx1"/>
                </a:solidFill>
                <a:latin typeface="+mn-lt"/>
                <a:ea typeface="MS PGothic" pitchFamily="34" charset="-128"/>
                <a:cs typeface="ＭＳ Ｐゴシック" charset="0"/>
              </a:rPr>
              <a:t> (</a:t>
            </a:r>
            <a:r>
              <a:rPr lang="en-US" sz="1200" b="1" kern="1200" dirty="0" err="1" smtClean="0">
                <a:solidFill>
                  <a:schemeClr val="tx1"/>
                </a:solidFill>
                <a:latin typeface="+mn-lt"/>
                <a:ea typeface="MS PGothic" pitchFamily="34" charset="-128"/>
                <a:cs typeface="ＭＳ Ｐゴシック" charset="0"/>
              </a:rPr>
              <a:t>EndOCSEA@Europe</a:t>
            </a:r>
            <a:r>
              <a:rPr lang="en-US" sz="1200" b="1" kern="1200" dirty="0" smtClean="0">
                <a:solidFill>
                  <a:schemeClr val="tx1"/>
                </a:solidFill>
                <a:latin typeface="+mn-lt"/>
                <a:ea typeface="MS PGothic" pitchFamily="34" charset="-128"/>
                <a:cs typeface="ＭＳ Ｐゴシック" charset="0"/>
              </a:rPr>
              <a:t>) </a:t>
            </a:r>
            <a:r>
              <a:rPr lang="sr-Latn-RS" sz="1200" b="0" kern="1200" dirty="0" smtClean="0">
                <a:solidFill>
                  <a:schemeClr val="tx1"/>
                </a:solidFill>
                <a:latin typeface="+mn-lt"/>
                <a:ea typeface="MS PGothic" pitchFamily="34" charset="-128"/>
                <a:cs typeface="ＭＳ Ｐゴシック" charset="0"/>
              </a:rPr>
              <a:t>primenjuje</a:t>
            </a:r>
            <a:r>
              <a:rPr lang="sr-Latn-RS" sz="1200" b="0" kern="1200" baseline="0" dirty="0" smtClean="0">
                <a:solidFill>
                  <a:schemeClr val="tx1"/>
                </a:solidFill>
                <a:latin typeface="+mn-lt"/>
                <a:ea typeface="MS PGothic" pitchFamily="34" charset="-128"/>
                <a:cs typeface="ＭＳ Ｐゴシック" charset="0"/>
              </a:rPr>
              <a:t> Odeljenje za ljudska prava Saveta Evrope u saradnji sa Programskom kancelarijom za </a:t>
            </a:r>
            <a:r>
              <a:rPr lang="sr-Latn-RS" sz="1200" b="0" kern="1200" baseline="0" dirty="0" err="1" smtClean="0">
                <a:solidFill>
                  <a:schemeClr val="tx1"/>
                </a:solidFill>
                <a:latin typeface="+mn-lt"/>
                <a:ea typeface="MS PGothic" pitchFamily="34" charset="-128"/>
                <a:cs typeface="ＭＳ Ｐゴシック" charset="0"/>
              </a:rPr>
              <a:t>visokotehnološki</a:t>
            </a:r>
            <a:r>
              <a:rPr lang="sr-Latn-RS" sz="1200" b="0" kern="1200" baseline="0" dirty="0" smtClean="0">
                <a:solidFill>
                  <a:schemeClr val="tx1"/>
                </a:solidFill>
                <a:latin typeface="+mn-lt"/>
                <a:ea typeface="MS PGothic" pitchFamily="34" charset="-128"/>
                <a:cs typeface="ＭＳ Ｐゴシック" charset="0"/>
              </a:rPr>
              <a:t> kriminal </a:t>
            </a:r>
            <a:r>
              <a:rPr lang="en-US" sz="1200" b="0" kern="1200" dirty="0" smtClean="0">
                <a:solidFill>
                  <a:schemeClr val="tx1"/>
                </a:solidFill>
                <a:latin typeface="+mn-lt"/>
                <a:ea typeface="MS PGothic" pitchFamily="34" charset="-128"/>
                <a:cs typeface="ＭＳ Ｐゴシック" charset="0"/>
              </a:rPr>
              <a:t>(C-PROC) </a:t>
            </a:r>
            <a:r>
              <a:rPr lang="sr-Latn-RS" sz="1200" b="0" kern="1200" dirty="0" smtClean="0">
                <a:solidFill>
                  <a:schemeClr val="tx1"/>
                </a:solidFill>
                <a:latin typeface="+mn-lt"/>
                <a:ea typeface="MS PGothic" pitchFamily="34" charset="-128"/>
                <a:cs typeface="ＭＳ Ｐゴシック" charset="0"/>
              </a:rPr>
              <a:t>u Bukureštu.</a:t>
            </a:r>
          </a:p>
          <a:p>
            <a:pPr marL="0" indent="457200">
              <a:buNone/>
            </a:pPr>
            <a:r>
              <a:rPr lang="sr-Latn-RS" sz="1200" b="0" kern="1200" dirty="0" smtClean="0">
                <a:solidFill>
                  <a:schemeClr val="tx1"/>
                </a:solidFill>
                <a:latin typeface="+mn-lt"/>
                <a:ea typeface="MS PGothic" pitchFamily="34" charset="-128"/>
                <a:cs typeface="ＭＳ Ｐゴシック" charset="0"/>
              </a:rPr>
              <a:t>Cilj</a:t>
            </a:r>
            <a:r>
              <a:rPr lang="en-US" sz="1200" b="0" kern="1200" dirty="0" smtClean="0">
                <a:solidFill>
                  <a:schemeClr val="tx1"/>
                </a:solidFill>
                <a:latin typeface="+mn-lt"/>
                <a:ea typeface="MS PGothic" pitchFamily="34" charset="-128"/>
                <a:cs typeface="ＭＳ Ｐゴシック" charset="0"/>
              </a:rPr>
              <a:t>: </a:t>
            </a:r>
          </a:p>
          <a:p>
            <a:pPr marL="0" indent="457200">
              <a:buNone/>
            </a:pPr>
            <a:r>
              <a:rPr lang="sr-Latn-RS" sz="1200" b="0" kern="1200" dirty="0" smtClean="0">
                <a:solidFill>
                  <a:schemeClr val="tx1"/>
                </a:solidFill>
                <a:latin typeface="+mn-lt"/>
                <a:ea typeface="MS PGothic" pitchFamily="34" charset="-128"/>
                <a:cs typeface="ＭＳ Ｐゴシック" charset="0"/>
              </a:rPr>
              <a:t>Primarni cilj ovog projekta jeste da se obezbedi da dečja prava budu zaštićena</a:t>
            </a:r>
            <a:r>
              <a:rPr lang="sr-Latn-RS" sz="1200" b="0" kern="1200" baseline="0" dirty="0" smtClean="0">
                <a:solidFill>
                  <a:schemeClr val="tx1"/>
                </a:solidFill>
                <a:latin typeface="+mn-lt"/>
                <a:ea typeface="MS PGothic" pitchFamily="34" charset="-128"/>
                <a:cs typeface="ＭＳ Ｐゴシック" charset="0"/>
              </a:rPr>
              <a:t> kroz efikasnu multinacionalnu, interdisciplinarnu i </a:t>
            </a:r>
            <a:r>
              <a:rPr lang="sr-Latn-RS" sz="1200" b="0" kern="1200" baseline="0" dirty="0" err="1" smtClean="0">
                <a:solidFill>
                  <a:schemeClr val="tx1"/>
                </a:solidFill>
                <a:latin typeface="+mn-lt"/>
                <a:ea typeface="MS PGothic" pitchFamily="34" charset="-128"/>
                <a:cs typeface="ＭＳ Ｐゴシック" charset="0"/>
              </a:rPr>
              <a:t>međuresornu</a:t>
            </a:r>
            <a:r>
              <a:rPr lang="sr-Latn-RS" sz="1200" b="0" kern="1200" baseline="0" dirty="0" smtClean="0">
                <a:solidFill>
                  <a:schemeClr val="tx1"/>
                </a:solidFill>
                <a:latin typeface="+mn-lt"/>
                <a:ea typeface="MS PGothic" pitchFamily="34" charset="-128"/>
                <a:cs typeface="ＭＳ Ｐゴシック" charset="0"/>
              </a:rPr>
              <a:t> saradnju i preduzimanje mera po meri deteta radi sprečavanja seksualne eksploatacije i zlostavljanja dece i borbe protiv te seksualne eksploatacije i zlostavljanja, uz pomoć i posredovanje </a:t>
            </a:r>
            <a:r>
              <a:rPr lang="en-US" sz="1200" b="0" kern="1200" dirty="0" smtClean="0">
                <a:solidFill>
                  <a:schemeClr val="tx1"/>
                </a:solidFill>
                <a:latin typeface="+mn-lt"/>
                <a:ea typeface="MS PGothic" pitchFamily="34" charset="-128"/>
                <a:cs typeface="ＭＳ Ｐゴシック" charset="0"/>
              </a:rPr>
              <a:t>ICT (OCSEA) </a:t>
            </a:r>
            <a:r>
              <a:rPr lang="sr-Latn-RS" sz="1200" b="0" kern="1200" dirty="0" smtClean="0">
                <a:solidFill>
                  <a:schemeClr val="tx1"/>
                </a:solidFill>
                <a:latin typeface="+mn-lt"/>
                <a:ea typeface="MS PGothic" pitchFamily="34" charset="-128"/>
                <a:cs typeface="ＭＳ Ｐゴシック" charset="0"/>
              </a:rPr>
              <a:t>na </a:t>
            </a:r>
            <a:r>
              <a:rPr lang="sr-Latn-RS" sz="1200" b="0" kern="1200" dirty="0" err="1" smtClean="0">
                <a:solidFill>
                  <a:schemeClr val="tx1"/>
                </a:solidFill>
                <a:latin typeface="+mn-lt"/>
                <a:ea typeface="MS PGothic" pitchFamily="34" charset="-128"/>
                <a:cs typeface="ＭＳ Ｐゴシック" charset="0"/>
              </a:rPr>
              <a:t>panevropskom</a:t>
            </a:r>
            <a:r>
              <a:rPr lang="sr-Latn-RS" sz="1200" b="0" kern="1200" dirty="0" smtClean="0">
                <a:solidFill>
                  <a:schemeClr val="tx1"/>
                </a:solidFill>
                <a:latin typeface="+mn-lt"/>
                <a:ea typeface="MS PGothic" pitchFamily="34" charset="-128"/>
                <a:cs typeface="ＭＳ Ｐゴシック" charset="0"/>
              </a:rPr>
              <a:t> nivou.</a:t>
            </a:r>
          </a:p>
          <a:p>
            <a:pPr marL="0" indent="457200">
              <a:buNone/>
            </a:pPr>
            <a:r>
              <a:rPr lang="sr-Latn-RS" sz="1200" b="0" kern="1200" dirty="0" smtClean="0">
                <a:solidFill>
                  <a:schemeClr val="tx1"/>
                </a:solidFill>
                <a:latin typeface="+mn-lt"/>
                <a:ea typeface="MS PGothic" pitchFamily="34" charset="-128"/>
                <a:cs typeface="ＭＳ Ｐゴシック" charset="0"/>
              </a:rPr>
              <a:t>Projekat sadrži tri komponente koje se uzajamno osnažuju a svaka ima sledeći cilj:</a:t>
            </a:r>
          </a:p>
          <a:p>
            <a:pPr marL="228600" indent="457200">
              <a:buAutoNum type="arabicPeriod"/>
            </a:pPr>
            <a:r>
              <a:rPr lang="sr-Latn-RS" sz="1200" b="0" kern="1200" dirty="0" smtClean="0">
                <a:solidFill>
                  <a:schemeClr val="tx1"/>
                </a:solidFill>
                <a:latin typeface="+mn-lt"/>
                <a:ea typeface="MS PGothic" pitchFamily="34" charset="-128"/>
                <a:cs typeface="ＭＳ Ｐゴシック" charset="0"/>
              </a:rPr>
              <a:t>uspostavljanje podsticajnog okruženja za </a:t>
            </a:r>
            <a:r>
              <a:rPr lang="sr-Latn-RS" sz="1200" b="0" kern="1200" dirty="0" err="1" smtClean="0">
                <a:solidFill>
                  <a:schemeClr val="tx1"/>
                </a:solidFill>
                <a:latin typeface="+mn-lt"/>
                <a:ea typeface="MS PGothic" pitchFamily="34" charset="-128"/>
                <a:cs typeface="ＭＳ Ｐゴシック" charset="0"/>
              </a:rPr>
              <a:t>međuresornu</a:t>
            </a:r>
            <a:r>
              <a:rPr lang="sr-Latn-RS" sz="1200" b="0" kern="1200" dirty="0" smtClean="0">
                <a:solidFill>
                  <a:schemeClr val="tx1"/>
                </a:solidFill>
                <a:latin typeface="+mn-lt"/>
                <a:ea typeface="MS PGothic" pitchFamily="34" charset="-128"/>
                <a:cs typeface="ＭＳ Ｐゴシック" charset="0"/>
              </a:rPr>
              <a:t>, </a:t>
            </a:r>
            <a:r>
              <a:rPr lang="sr-Latn-RS" sz="1200" b="0" kern="1200" dirty="0" err="1" smtClean="0">
                <a:solidFill>
                  <a:schemeClr val="tx1"/>
                </a:solidFill>
                <a:latin typeface="+mn-lt"/>
                <a:ea typeface="MS PGothic" pitchFamily="34" charset="-128"/>
                <a:cs typeface="ＭＳ Ｐゴシック" charset="0"/>
              </a:rPr>
              <a:t>multidisciplinarnu</a:t>
            </a:r>
            <a:r>
              <a:rPr lang="sr-Latn-RS" sz="1200" b="0" kern="1200" dirty="0" smtClean="0">
                <a:solidFill>
                  <a:schemeClr val="tx1"/>
                </a:solidFill>
                <a:latin typeface="+mn-lt"/>
                <a:ea typeface="MS PGothic" pitchFamily="34" charset="-128"/>
                <a:cs typeface="ＭＳ Ｐゴシック" charset="0"/>
              </a:rPr>
              <a:t> saradnju na nacionalnom i regionalnom nivou, kroz jačanje struktura nacionalnog upravljanja i sprovođenje situacione analize rizika </a:t>
            </a:r>
            <a:r>
              <a:rPr lang="en-US" sz="1200" b="0" kern="1200" dirty="0" smtClean="0">
                <a:solidFill>
                  <a:schemeClr val="tx1"/>
                </a:solidFill>
                <a:latin typeface="+mn-lt"/>
                <a:ea typeface="MS PGothic" pitchFamily="34" charset="-128"/>
                <a:cs typeface="ＭＳ Ｐゴシック" charset="0"/>
              </a:rPr>
              <a:t>OCSEA </a:t>
            </a:r>
            <a:r>
              <a:rPr lang="sr-Latn-RS" sz="1200" b="0" kern="1200" dirty="0" smtClean="0">
                <a:solidFill>
                  <a:schemeClr val="tx1"/>
                </a:solidFill>
                <a:latin typeface="+mn-lt"/>
                <a:ea typeface="MS PGothic" pitchFamily="34" charset="-128"/>
                <a:cs typeface="ＭＳ Ｐゴシック" charset="0"/>
              </a:rPr>
              <a:t>i odgovora u nacionalnom i </a:t>
            </a:r>
            <a:r>
              <a:rPr lang="sr-Latn-RS" sz="1200" b="0" kern="1200" dirty="0" err="1" smtClean="0">
                <a:solidFill>
                  <a:schemeClr val="tx1"/>
                </a:solidFill>
                <a:latin typeface="+mn-lt"/>
                <a:ea typeface="MS PGothic" pitchFamily="34" charset="-128"/>
                <a:cs typeface="ＭＳ Ｐゴシック" charset="0"/>
              </a:rPr>
              <a:t>panevropskom</a:t>
            </a:r>
            <a:r>
              <a:rPr lang="sr-Latn-RS" sz="1200" b="0" kern="1200" dirty="0" smtClean="0">
                <a:solidFill>
                  <a:schemeClr val="tx1"/>
                </a:solidFill>
                <a:latin typeface="+mn-lt"/>
                <a:ea typeface="MS PGothic" pitchFamily="34" charset="-128"/>
                <a:cs typeface="ＭＳ Ｐゴシック" charset="0"/>
              </a:rPr>
              <a:t> kontekstu;</a:t>
            </a:r>
          </a:p>
          <a:p>
            <a:pPr marL="228600" indent="457200">
              <a:buAutoNum type="arabicPeriod"/>
            </a:pPr>
            <a:r>
              <a:rPr lang="sr-Latn-RS" sz="1200" b="0" kern="1200" dirty="0" smtClean="0">
                <a:solidFill>
                  <a:schemeClr val="tx1"/>
                </a:solidFill>
                <a:latin typeface="+mn-lt"/>
                <a:ea typeface="MS PGothic" pitchFamily="34" charset="-128"/>
                <a:cs typeface="ＭＳ Ｐゴシック" charset="0"/>
              </a:rPr>
              <a:t>podrška zakonodavnim i procesnim reformama, obuka i poboljšanje kapaciteta policijskih službenika, sudija i tužilaca i promovisanja multidisciplinarne </a:t>
            </a:r>
            <a:r>
              <a:rPr lang="sr-Latn-RS" sz="1200" b="0" kern="1200" dirty="0" err="1" smtClean="0">
                <a:solidFill>
                  <a:schemeClr val="tx1"/>
                </a:solidFill>
                <a:latin typeface="+mn-lt"/>
                <a:ea typeface="MS PGothic" pitchFamily="34" charset="-128"/>
                <a:cs typeface="ＭＳ Ｐゴシック" charset="0"/>
              </a:rPr>
              <a:t>međuagencijske</a:t>
            </a:r>
            <a:r>
              <a:rPr lang="sr-Latn-RS" sz="1200" b="0" kern="1200" dirty="0" smtClean="0">
                <a:solidFill>
                  <a:schemeClr val="tx1"/>
                </a:solidFill>
                <a:latin typeface="+mn-lt"/>
                <a:ea typeface="MS PGothic" pitchFamily="34" charset="-128"/>
                <a:cs typeface="ＭＳ Ｐゴシック" charset="0"/>
              </a:rPr>
              <a:t> saradnje kako bi se od početka do kraja pružala podrška žrtvama;</a:t>
            </a:r>
          </a:p>
          <a:p>
            <a:pPr marL="228600" indent="457200">
              <a:buAutoNum type="arabicPeriod"/>
            </a:pPr>
            <a:r>
              <a:rPr lang="sr-Latn-RS" sz="1200" b="0" kern="1200" dirty="0" smtClean="0">
                <a:solidFill>
                  <a:schemeClr val="tx1"/>
                </a:solidFill>
                <a:latin typeface="+mn-lt"/>
                <a:ea typeface="MS PGothic" pitchFamily="34" charset="-128"/>
                <a:cs typeface="ＭＳ Ｐゴシック" charset="0"/>
              </a:rPr>
              <a:t>bavljenje društvenim sposobnostima uz naglasak na podizanju nivoa svesti, obrazovanju ključnih ciljnih grupa i osnaživanje dece.</a:t>
            </a:r>
            <a:endParaRPr lang="en-US" sz="1200" b="0" kern="1200" dirty="0" smtClean="0">
              <a:solidFill>
                <a:schemeClr val="tx1"/>
              </a:solidFill>
              <a:latin typeface="+mn-lt"/>
              <a:ea typeface="MS PGothic" pitchFamily="34" charset="-128"/>
              <a:cs typeface="ＭＳ Ｐゴシック" charset="0"/>
            </a:endParaRPr>
          </a:p>
          <a:p>
            <a:pPr marL="0" indent="457200">
              <a:buNone/>
            </a:pPr>
            <a:r>
              <a:rPr lang="sr-Latn-RS" sz="1200" b="0" kern="1200" dirty="0" smtClean="0">
                <a:solidFill>
                  <a:schemeClr val="tx1"/>
                </a:solidFill>
                <a:latin typeface="+mn-lt"/>
                <a:ea typeface="MS PGothic" pitchFamily="34" charset="-128"/>
                <a:cs typeface="ＭＳ Ｐゴシック" charset="0"/>
              </a:rPr>
              <a:t>Taj projekat koji se primenjuje u okviru Strategije Saveta Evrope za prava deteta </a:t>
            </a:r>
            <a:r>
              <a:rPr lang="en-US" sz="1200" b="0" kern="1200" dirty="0" smtClean="0">
                <a:solidFill>
                  <a:schemeClr val="tx1"/>
                </a:solidFill>
                <a:latin typeface="+mn-lt"/>
                <a:ea typeface="MS PGothic" pitchFamily="34" charset="-128"/>
                <a:cs typeface="ＭＳ Ｐゴシック" charset="0"/>
              </a:rPr>
              <a:t>(2016-2021), </a:t>
            </a:r>
            <a:r>
              <a:rPr lang="sr-Latn-RS" sz="1200" b="0" kern="1200" dirty="0" smtClean="0">
                <a:solidFill>
                  <a:schemeClr val="tx1"/>
                </a:solidFill>
                <a:latin typeface="+mn-lt"/>
                <a:ea typeface="MS PGothic" pitchFamily="34" charset="-128"/>
                <a:cs typeface="ＭＳ Ｐゴシック" charset="0"/>
              </a:rPr>
              <a:t>podržaće primenu relevantnih međunarodnih i evropskih standarda, pre svega Konvencije Saveta Evrope o zaštiti dece od seksualne eksploatacije i seksualnog zlostavljanja (</a:t>
            </a:r>
            <a:r>
              <a:rPr lang="sr-Latn-RS" sz="1200" b="0" kern="1200" dirty="0" err="1" smtClean="0">
                <a:solidFill>
                  <a:schemeClr val="tx1"/>
                </a:solidFill>
                <a:latin typeface="+mn-lt"/>
                <a:ea typeface="MS PGothic" pitchFamily="34" charset="-128"/>
                <a:cs typeface="ＭＳ Ｐゴシック" charset="0"/>
              </a:rPr>
              <a:t>Lancarote</a:t>
            </a:r>
            <a:r>
              <a:rPr lang="sr-Latn-RS" sz="1200" b="0" kern="1200" dirty="0" smtClean="0">
                <a:solidFill>
                  <a:schemeClr val="tx1"/>
                </a:solidFill>
                <a:latin typeface="+mn-lt"/>
                <a:ea typeface="MS PGothic" pitchFamily="34" charset="-128"/>
                <a:cs typeface="ＭＳ Ｐゴシック" charset="0"/>
              </a:rPr>
              <a:t> konvencija) i osam sposobnosti identifikovanih u Modelu nacionalnog odgovora </a:t>
            </a:r>
            <a:r>
              <a:rPr lang="en-US" sz="1200" b="0" kern="1200" dirty="0" err="1" smtClean="0">
                <a:solidFill>
                  <a:schemeClr val="tx1"/>
                </a:solidFill>
                <a:latin typeface="+mn-lt"/>
                <a:ea typeface="MS PGothic" pitchFamily="34" charset="-128"/>
                <a:cs typeface="ＭＳ Ｐゴシック" charset="0"/>
              </a:rPr>
              <a:t>WePROTECT</a:t>
            </a:r>
            <a:r>
              <a:rPr lang="en-US" sz="1200" b="0" kern="1200" dirty="0" smtClean="0">
                <a:solidFill>
                  <a:schemeClr val="tx1"/>
                </a:solidFill>
                <a:latin typeface="+mn-lt"/>
                <a:ea typeface="MS PGothic" pitchFamily="34" charset="-128"/>
                <a:cs typeface="ＭＳ Ｐゴシック" charset="0"/>
              </a:rPr>
              <a:t>.</a:t>
            </a:r>
          </a:p>
          <a:p>
            <a:pPr marL="0" indent="457200">
              <a:buNone/>
            </a:pPr>
            <a:r>
              <a:rPr lang="sr-Latn-RS" sz="1200" b="0" kern="1200" dirty="0" smtClean="0">
                <a:solidFill>
                  <a:schemeClr val="tx1"/>
                </a:solidFill>
                <a:latin typeface="+mn-lt"/>
                <a:ea typeface="MS PGothic" pitchFamily="34" charset="-128"/>
                <a:cs typeface="ＭＳ Ｐゴシック" charset="0"/>
              </a:rPr>
              <a:t>Korisnici</a:t>
            </a:r>
            <a:r>
              <a:rPr lang="en-US" sz="1200" b="0" kern="1200" dirty="0" smtClean="0">
                <a:solidFill>
                  <a:schemeClr val="tx1"/>
                </a:solidFill>
                <a:latin typeface="+mn-lt"/>
                <a:ea typeface="MS PGothic" pitchFamily="34" charset="-128"/>
                <a:cs typeface="ＭＳ Ｐゴシック" charset="0"/>
              </a:rPr>
              <a:t>: </a:t>
            </a:r>
          </a:p>
          <a:p>
            <a:pPr marL="0" indent="457200">
              <a:buNone/>
            </a:pPr>
            <a:r>
              <a:rPr lang="sr-Latn-RS" sz="1200" b="0" kern="1200" dirty="0" smtClean="0">
                <a:solidFill>
                  <a:schemeClr val="tx1"/>
                </a:solidFill>
                <a:latin typeface="+mn-lt"/>
                <a:ea typeface="MS PGothic" pitchFamily="34" charset="-128"/>
                <a:cs typeface="ＭＳ Ｐゴシック" charset="0"/>
              </a:rPr>
              <a:t>Svih </a:t>
            </a:r>
            <a:r>
              <a:rPr lang="en-US" sz="1200" b="0" kern="1200" dirty="0" smtClean="0">
                <a:solidFill>
                  <a:schemeClr val="tx1"/>
                </a:solidFill>
                <a:latin typeface="+mn-lt"/>
                <a:ea typeface="MS PGothic" pitchFamily="34" charset="-128"/>
                <a:cs typeface="ＭＳ Ｐゴシック" charset="0"/>
              </a:rPr>
              <a:t>47 </a:t>
            </a:r>
            <a:r>
              <a:rPr lang="sr-Latn-RS" sz="1200" b="0" kern="1200" dirty="0" smtClean="0">
                <a:solidFill>
                  <a:schemeClr val="tx1"/>
                </a:solidFill>
                <a:latin typeface="+mn-lt"/>
                <a:ea typeface="MS PGothic" pitchFamily="34" charset="-128"/>
                <a:cs typeface="ＭＳ Ｐゴシック" charset="0"/>
              </a:rPr>
              <a:t>država članica Saveta Evrope, naročito Albanija, Jermenija, Azerbejdžan, Bosna i Hercegovina, </a:t>
            </a:r>
            <a:r>
              <a:rPr lang="sr-Latn-RS" sz="1200" b="0" kern="1200" dirty="0" err="1" smtClean="0">
                <a:solidFill>
                  <a:schemeClr val="tx1"/>
                </a:solidFill>
                <a:latin typeface="+mn-lt"/>
                <a:ea typeface="MS PGothic" pitchFamily="34" charset="-128"/>
                <a:cs typeface="ＭＳ Ｐゴシック" charset="0"/>
              </a:rPr>
              <a:t>Gruzija</a:t>
            </a:r>
            <a:r>
              <a:rPr lang="sr-Latn-RS" sz="1200" b="0" kern="1200" dirty="0" smtClean="0">
                <a:solidFill>
                  <a:schemeClr val="tx1"/>
                </a:solidFill>
                <a:latin typeface="+mn-lt"/>
                <a:ea typeface="MS PGothic" pitchFamily="34" charset="-128"/>
                <a:cs typeface="ＭＳ Ｐゴシック" charset="0"/>
              </a:rPr>
              <a:t>, Republika Moldavija, Crna Gora, Srbija, Turska, Ukrajina.</a:t>
            </a:r>
            <a:endParaRPr lang="en-US" sz="1200" b="0" kern="1200" dirty="0" smtClean="0">
              <a:solidFill>
                <a:schemeClr val="tx1"/>
              </a:solidFill>
              <a:latin typeface="+mn-lt"/>
              <a:ea typeface="MS PGothic" pitchFamily="34" charset="-128"/>
              <a:cs typeface="ＭＳ Ｐゴシック" charset="0"/>
            </a:endParaRPr>
          </a:p>
          <a:p>
            <a:pPr marL="0" indent="457200">
              <a:buNone/>
            </a:pPr>
            <a:endParaRPr lang="en-US" sz="1200" b="1" kern="1200" dirty="0" smtClean="0">
              <a:solidFill>
                <a:schemeClr val="tx1"/>
              </a:solidFill>
              <a:latin typeface="+mn-lt"/>
              <a:ea typeface="MS PGothic" pitchFamily="34" charset="-128"/>
              <a:cs typeface="ＭＳ Ｐゴシック" charset="0"/>
            </a:endParaRPr>
          </a:p>
          <a:p>
            <a:pPr marL="0" indent="457200">
              <a:buNone/>
            </a:pPr>
            <a:r>
              <a:rPr lang="en-US" sz="1200" b="1" kern="1200" dirty="0" err="1" smtClean="0">
                <a:solidFill>
                  <a:schemeClr val="tx1"/>
                </a:solidFill>
                <a:latin typeface="+mn-lt"/>
                <a:ea typeface="MS PGothic" pitchFamily="34" charset="-128"/>
                <a:cs typeface="ＭＳ Ｐゴシック" charset="0"/>
              </a:rPr>
              <a:t>Cybercrime@Octopus</a:t>
            </a:r>
            <a:r>
              <a:rPr lang="en-US" sz="1200" b="1" kern="1200" dirty="0" smtClean="0">
                <a:solidFill>
                  <a:schemeClr val="tx1"/>
                </a:solidFill>
                <a:latin typeface="+mn-lt"/>
                <a:ea typeface="MS PGothic" pitchFamily="34" charset="-128"/>
                <a:cs typeface="ＭＳ Ｐゴシック" charset="0"/>
              </a:rPr>
              <a:t> </a:t>
            </a:r>
            <a:r>
              <a:rPr lang="sr-Latn-RS" sz="1200" kern="1200" dirty="0" smtClean="0">
                <a:solidFill>
                  <a:schemeClr val="tx1"/>
                </a:solidFill>
                <a:latin typeface="+mn-lt"/>
                <a:ea typeface="MS PGothic" pitchFamily="34" charset="-128"/>
                <a:cs typeface="ＭＳ Ｐゴシック" charset="0"/>
              </a:rPr>
              <a:t>je projekat Saveta Evrope zasnovan na dobrovoljnim prilozima koji ima za cilj pružanje pomoći zemljama</a:t>
            </a:r>
            <a:r>
              <a:rPr lang="sr-Latn-RS" sz="1200" kern="1200" baseline="0" dirty="0" smtClean="0">
                <a:solidFill>
                  <a:schemeClr val="tx1"/>
                </a:solidFill>
                <a:latin typeface="+mn-lt"/>
                <a:ea typeface="MS PGothic" pitchFamily="34" charset="-128"/>
                <a:cs typeface="ＭＳ Ｐゴシック" charset="0"/>
              </a:rPr>
              <a:t> širom sveta za sprovođenje Budimpeštanske konvencije o </a:t>
            </a:r>
            <a:r>
              <a:rPr lang="sr-Latn-RS" sz="1200" kern="1200" baseline="0" dirty="0" err="1" smtClean="0">
                <a:solidFill>
                  <a:schemeClr val="tx1"/>
                </a:solidFill>
                <a:latin typeface="+mn-lt"/>
                <a:ea typeface="MS PGothic" pitchFamily="34" charset="-128"/>
                <a:cs typeface="ＭＳ Ｐゴシック" charset="0"/>
              </a:rPr>
              <a:t>visokotehnološkom</a:t>
            </a:r>
            <a:r>
              <a:rPr lang="sr-Latn-RS" sz="1200" kern="1200" baseline="0" dirty="0" smtClean="0">
                <a:solidFill>
                  <a:schemeClr val="tx1"/>
                </a:solidFill>
                <a:latin typeface="+mn-lt"/>
                <a:ea typeface="MS PGothic" pitchFamily="34" charset="-128"/>
                <a:cs typeface="ＭＳ Ｐゴシック" charset="0"/>
              </a:rPr>
              <a:t> kriminalu i jačanje garancija u pogledu zaštite podataka o ličnosti i vladavine prava. Rezultati se očekuju u sledećim oblastima:</a:t>
            </a:r>
            <a:r>
              <a:rPr lang="en-US" sz="1200" kern="1200" dirty="0" smtClean="0">
                <a:solidFill>
                  <a:schemeClr val="tx1"/>
                </a:solidFill>
                <a:latin typeface="+mn-lt"/>
                <a:ea typeface="MS PGothic" pitchFamily="34" charset="-128"/>
                <a:cs typeface="ＭＳ Ｐゴシック" charset="0"/>
              </a:rPr>
              <a:t> </a:t>
            </a:r>
          </a:p>
          <a:p>
            <a:pPr marL="228600" indent="457200">
              <a:buAutoNum type="arabicPeriod"/>
            </a:pPr>
            <a:r>
              <a:rPr lang="sr-Latn-RS" sz="1200" kern="1200" dirty="0" smtClean="0">
                <a:solidFill>
                  <a:schemeClr val="tx1"/>
                </a:solidFill>
                <a:latin typeface="+mn-lt"/>
                <a:ea typeface="MS PGothic" pitchFamily="34" charset="-128"/>
                <a:cs typeface="ＭＳ Ｐゴシック" charset="0"/>
              </a:rPr>
              <a:t>Obezbediti organizaciju godišnjih konferencija </a:t>
            </a:r>
            <a:r>
              <a:rPr lang="en-US" sz="1200" kern="1200" dirty="0" smtClean="0">
                <a:solidFill>
                  <a:schemeClr val="tx1"/>
                </a:solidFill>
                <a:latin typeface="+mn-lt"/>
                <a:ea typeface="MS PGothic" pitchFamily="34" charset="-128"/>
                <a:cs typeface="ＭＳ Ｐゴシック" charset="0"/>
              </a:rPr>
              <a:t>Octopus</a:t>
            </a:r>
          </a:p>
          <a:p>
            <a:pPr marL="228600" indent="457200">
              <a:buAutoNum type="arabicPeriod"/>
            </a:pPr>
            <a:r>
              <a:rPr lang="sr-Latn-RS" sz="1200" kern="1200" dirty="0" err="1" smtClean="0">
                <a:solidFill>
                  <a:schemeClr val="tx1"/>
                </a:solidFill>
                <a:latin typeface="+mn-lt"/>
                <a:ea typeface="MS PGothic" pitchFamily="34" charset="-128"/>
                <a:cs typeface="ＭＳ Ｐゴシック" charset="0"/>
              </a:rPr>
              <a:t>Sufinansirati</a:t>
            </a:r>
            <a:r>
              <a:rPr lang="sr-Latn-RS" sz="1200" kern="1200" dirty="0" smtClean="0">
                <a:solidFill>
                  <a:schemeClr val="tx1"/>
                </a:solidFill>
                <a:latin typeface="+mn-lt"/>
                <a:ea typeface="MS PGothic" pitchFamily="34" charset="-128"/>
                <a:cs typeface="ＭＳ Ｐゴシック" charset="0"/>
              </a:rPr>
              <a:t> i podržati funkcionisanje Komiteta Konvencije  o </a:t>
            </a:r>
            <a:r>
              <a:rPr lang="sr-Latn-RS" sz="1200" kern="1200" dirty="0" err="1" smtClean="0">
                <a:solidFill>
                  <a:schemeClr val="tx1"/>
                </a:solidFill>
                <a:latin typeface="+mn-lt"/>
                <a:ea typeface="MS PGothic" pitchFamily="34" charset="-128"/>
                <a:cs typeface="ＭＳ Ｐゴシック" charset="0"/>
              </a:rPr>
              <a:t>visokotehnološkom</a:t>
            </a:r>
            <a:r>
              <a:rPr lang="sr-Latn-RS" sz="1200" kern="1200" dirty="0" smtClean="0">
                <a:solidFill>
                  <a:schemeClr val="tx1"/>
                </a:solidFill>
                <a:latin typeface="+mn-lt"/>
                <a:ea typeface="MS PGothic" pitchFamily="34" charset="-128"/>
                <a:cs typeface="ＭＳ Ｐゴシック" charset="0"/>
              </a:rPr>
              <a:t> kriminalu s njegovim proširenim članstvom, funkcijama i brojem sastanaka. </a:t>
            </a:r>
          </a:p>
          <a:p>
            <a:pPr marL="228600" indent="457200">
              <a:buAutoNum type="arabicPeriod"/>
            </a:pPr>
            <a:r>
              <a:rPr lang="sr-Latn-RS" sz="1200" kern="1200" dirty="0" smtClean="0">
                <a:solidFill>
                  <a:schemeClr val="tx1"/>
                </a:solidFill>
                <a:latin typeface="+mn-lt"/>
                <a:ea typeface="MS PGothic" pitchFamily="34" charset="-128"/>
                <a:cs typeface="ＭＳ Ｐゴシック" charset="0"/>
              </a:rPr>
              <a:t>Davati savete i pružati drugu pomoć zemljama koje su spremne da sprovode Budimpeštansku konvenciju i srodne instrumente o zaštiti podataka i zaštiti dece. </a:t>
            </a:r>
            <a:endParaRPr lang="en-US" sz="1200" kern="1200" dirty="0" smtClean="0">
              <a:solidFill>
                <a:schemeClr val="tx1"/>
              </a:solidFill>
              <a:latin typeface="+mn-lt"/>
              <a:ea typeface="MS PGothic" pitchFamily="34" charset="-128"/>
              <a:cs typeface="ＭＳ Ｐゴシック" charset="0"/>
            </a:endParaRPr>
          </a:p>
          <a:p>
            <a:pPr marL="0" indent="457200">
              <a:buNone/>
            </a:pPr>
            <a:r>
              <a:rPr lang="sr-Latn-RS" sz="1200" kern="1200" dirty="0" smtClean="0">
                <a:solidFill>
                  <a:schemeClr val="tx1"/>
                </a:solidFill>
                <a:latin typeface="+mn-lt"/>
                <a:ea typeface="MS PGothic" pitchFamily="34" charset="-128"/>
                <a:cs typeface="ＭＳ Ｐゴシック" charset="0"/>
              </a:rPr>
              <a:t>Trajanje projekta</a:t>
            </a:r>
            <a:r>
              <a:rPr lang="en-US" sz="1200" kern="1200" dirty="0" smtClean="0">
                <a:solidFill>
                  <a:schemeClr val="tx1"/>
                </a:solidFill>
                <a:latin typeface="+mn-lt"/>
                <a:ea typeface="MS PGothic" pitchFamily="34" charset="-128"/>
                <a:cs typeface="ＭＳ Ｐゴシック" charset="0"/>
              </a:rPr>
              <a:t>: 1</a:t>
            </a:r>
            <a:r>
              <a:rPr lang="sr-Latn-RS" sz="1200" kern="1200" dirty="0" smtClean="0">
                <a:solidFill>
                  <a:schemeClr val="tx1"/>
                </a:solidFill>
                <a:latin typeface="+mn-lt"/>
                <a:ea typeface="MS PGothic" pitchFamily="34" charset="-128"/>
                <a:cs typeface="ＭＳ Ｐゴシック" charset="0"/>
              </a:rPr>
              <a:t>. januar </a:t>
            </a:r>
            <a:r>
              <a:rPr lang="en-US" sz="1200" kern="1200" dirty="0" smtClean="0">
                <a:solidFill>
                  <a:schemeClr val="tx1"/>
                </a:solidFill>
                <a:latin typeface="+mn-lt"/>
                <a:ea typeface="MS PGothic" pitchFamily="34" charset="-128"/>
                <a:cs typeface="ＭＳ Ｐゴシック" charset="0"/>
              </a:rPr>
              <a:t>2014</a:t>
            </a:r>
            <a:r>
              <a:rPr lang="sr-Latn-RS" sz="1200" kern="1200" dirty="0" smtClean="0">
                <a:solidFill>
                  <a:schemeClr val="tx1"/>
                </a:solidFill>
                <a:latin typeface="+mn-lt"/>
                <a:ea typeface="MS PGothic" pitchFamily="34" charset="-128"/>
                <a:cs typeface="ＭＳ Ｐゴシック" charset="0"/>
              </a:rPr>
              <a:t>. </a:t>
            </a:r>
            <a:r>
              <a:rPr lang="en-US" sz="1200" kern="1200" dirty="0" smtClean="0">
                <a:solidFill>
                  <a:schemeClr val="tx1"/>
                </a:solidFill>
                <a:latin typeface="+mn-lt"/>
                <a:ea typeface="MS PGothic" pitchFamily="34" charset="-128"/>
                <a:cs typeface="ＭＳ Ｐゴシック" charset="0"/>
              </a:rPr>
              <a:t>– 31</a:t>
            </a:r>
            <a:r>
              <a:rPr lang="sr-Latn-RS" sz="1200" kern="1200" dirty="0" smtClean="0">
                <a:solidFill>
                  <a:schemeClr val="tx1"/>
                </a:solidFill>
                <a:latin typeface="+mn-lt"/>
                <a:ea typeface="MS PGothic" pitchFamily="34" charset="-128"/>
                <a:cs typeface="ＭＳ Ｐゴシック" charset="0"/>
              </a:rPr>
              <a:t>. decembar </a:t>
            </a:r>
            <a:r>
              <a:rPr lang="en-US" sz="1200" kern="1200" dirty="0" smtClean="0">
                <a:solidFill>
                  <a:schemeClr val="tx1"/>
                </a:solidFill>
                <a:latin typeface="+mn-lt"/>
                <a:ea typeface="MS PGothic" pitchFamily="34" charset="-128"/>
                <a:cs typeface="ＭＳ Ｐゴシック" charset="0"/>
              </a:rPr>
              <a:t>2020.</a:t>
            </a:r>
            <a:endParaRPr lang="en-US" dirty="0"/>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32</a:t>
            </a:fld>
            <a:endParaRPr lang="fr-FR"/>
          </a:p>
        </p:txBody>
      </p:sp>
    </p:spTree>
    <p:extLst>
      <p:ext uri="{BB962C8B-B14F-4D97-AF65-F5344CB8AC3E}">
        <p14:creationId xmlns:p14="http://schemas.microsoft.com/office/powerpoint/2010/main" val="16716188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dirty="0" smtClean="0"/>
              <a:t>Ovo je uvodni slajd za četvrti deo sesije. Predavač treba da objasni da će se u ovom delu bliže razmotriti nekoliko mitova o Budimpeštanskoj konvenciji. </a:t>
            </a:r>
            <a:endParaRPr lang="en-GB" dirty="0"/>
          </a:p>
          <a:p>
            <a:pPr indent="457200"/>
            <a:endParaRPr lang="en-GB" dirty="0"/>
          </a:p>
          <a:p>
            <a:pPr indent="457200"/>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33</a:t>
            </a:fld>
            <a:endParaRPr lang="en-US" altLang="en-US"/>
          </a:p>
        </p:txBody>
      </p:sp>
    </p:spTree>
    <p:extLst>
      <p:ext uri="{BB962C8B-B14F-4D97-AF65-F5344CB8AC3E}">
        <p14:creationId xmlns:p14="http://schemas.microsoft.com/office/powerpoint/2010/main" val="254610861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457200" algn="l" defTabSz="457200" rtl="0" eaLnBrk="0" fontAlgn="base" latinLnBrk="0" hangingPunct="0">
              <a:lnSpc>
                <a:spcPct val="100000"/>
              </a:lnSpc>
              <a:spcBef>
                <a:spcPct val="30000"/>
              </a:spcBef>
              <a:spcAft>
                <a:spcPct val="0"/>
              </a:spcAft>
              <a:buClrTx/>
              <a:buSzTx/>
              <a:buFontTx/>
              <a:buNone/>
              <a:tabLst/>
              <a:defRPr/>
            </a:pPr>
            <a:r>
              <a:rPr lang="sr-Latn-RS" dirty="0" smtClean="0"/>
              <a:t>Ovaj slajd osvetljava mit o Budimpeštanskoj konvenciji, mit po kome je ona samo regionalna konvencija ili mit po kome je </a:t>
            </a:r>
            <a:r>
              <a:rPr lang="sr-Latn-RS" dirty="0" err="1" smtClean="0"/>
              <a:t>evrocentrična</a:t>
            </a:r>
            <a:r>
              <a:rPr lang="sr-Latn-RS" dirty="0" smtClean="0"/>
              <a:t>. Predavač može da upita koliko mnogo delegata deli tu</a:t>
            </a:r>
            <a:r>
              <a:rPr lang="sr-Latn-RS" baseline="0" dirty="0" smtClean="0"/>
              <a:t> pogrešnu predstavu o Konvenciji pre nego što pređe na sledeći slajd na kome će raspršiti tu pogrešnu predstavu. </a:t>
            </a:r>
            <a:endParaRPr lang="x-none"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34</a:t>
            </a:fld>
            <a:endParaRPr lang="en-US" altLang="en-US"/>
          </a:p>
        </p:txBody>
      </p:sp>
    </p:spTree>
    <p:extLst>
      <p:ext uri="{BB962C8B-B14F-4D97-AF65-F5344CB8AC3E}">
        <p14:creationId xmlns:p14="http://schemas.microsoft.com/office/powerpoint/2010/main" val="243709927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dirty="0" smtClean="0"/>
              <a:t>Na slajdu prikazana mapa sveta gde je Antarktik</a:t>
            </a:r>
            <a:r>
              <a:rPr lang="sr-Latn-RS" baseline="0" dirty="0" smtClean="0"/>
              <a:t> osenčen crvenom bojom. Svrha ovog slajda jeste da se pokaže da je Antarktik jedini kontinent koji nema nijednu stranu </a:t>
            </a:r>
            <a:r>
              <a:rPr lang="sr-Latn-RS" baseline="0" dirty="0" err="1" smtClean="0"/>
              <a:t>ugovornicu</a:t>
            </a:r>
            <a:r>
              <a:rPr lang="sr-Latn-RS" baseline="0" dirty="0" smtClean="0"/>
              <a:t> Budimpeštanske konvencije. Predavač može da iskoristi ovaj slajd da bi naglasio kako je Budimpeštanska konvencija istinski globalna, jer ima članstvo u Severnoj Americi, Južnoj Americi, Africi, Evropi, Aziji i Australiji. </a:t>
            </a:r>
            <a:endParaRPr lang="x-none"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35</a:t>
            </a:fld>
            <a:endParaRPr lang="en-US" altLang="en-US"/>
          </a:p>
        </p:txBody>
      </p:sp>
    </p:spTree>
    <p:extLst>
      <p:ext uri="{BB962C8B-B14F-4D97-AF65-F5344CB8AC3E}">
        <p14:creationId xmlns:p14="http://schemas.microsoft.com/office/powerpoint/2010/main" val="382496368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dirty="0" smtClean="0"/>
              <a:t>Ovaj slajd pokazuje da se tokom vremena povećala stopa pristupanja Budimpeštanskoj konvenciji. Na slajdu su pristupanja grupisana u četiri perioda: </a:t>
            </a:r>
          </a:p>
          <a:p>
            <a:pPr marL="228600" indent="457200">
              <a:buAutoNum type="arabicPeriod"/>
            </a:pPr>
            <a:r>
              <a:rPr lang="en-US" dirty="0" smtClean="0"/>
              <a:t>2001</a:t>
            </a:r>
            <a:r>
              <a:rPr lang="sr-Latn-RS" dirty="0" smtClean="0"/>
              <a:t>.</a:t>
            </a:r>
            <a:r>
              <a:rPr lang="en-US" dirty="0" smtClean="0"/>
              <a:t> </a:t>
            </a:r>
            <a:r>
              <a:rPr lang="en-US" dirty="0"/>
              <a:t>– </a:t>
            </a:r>
            <a:r>
              <a:rPr lang="en-US" dirty="0" smtClean="0"/>
              <a:t>2005</a:t>
            </a:r>
            <a:r>
              <a:rPr lang="sr-Latn-RS" dirty="0" smtClean="0"/>
              <a:t>.</a:t>
            </a:r>
            <a:r>
              <a:rPr lang="en-US" dirty="0" smtClean="0"/>
              <a:t> (</a:t>
            </a:r>
            <a:r>
              <a:rPr lang="sr-Latn-RS" dirty="0" smtClean="0"/>
              <a:t>plavo</a:t>
            </a:r>
            <a:r>
              <a:rPr lang="en-US" dirty="0" smtClean="0"/>
              <a:t>)</a:t>
            </a:r>
            <a:endParaRPr lang="en-US" dirty="0"/>
          </a:p>
          <a:p>
            <a:pPr marL="228600" indent="457200">
              <a:buAutoNum type="arabicPeriod"/>
            </a:pPr>
            <a:r>
              <a:rPr lang="en-US" dirty="0" smtClean="0"/>
              <a:t>2006</a:t>
            </a:r>
            <a:r>
              <a:rPr lang="sr-Latn-RS" dirty="0" smtClean="0"/>
              <a:t>.</a:t>
            </a:r>
            <a:r>
              <a:rPr lang="en-US" dirty="0" smtClean="0"/>
              <a:t> </a:t>
            </a:r>
            <a:r>
              <a:rPr lang="en-US" dirty="0"/>
              <a:t>– </a:t>
            </a:r>
            <a:r>
              <a:rPr lang="en-US" dirty="0" smtClean="0"/>
              <a:t>2010</a:t>
            </a:r>
            <a:r>
              <a:rPr lang="sr-Latn-RS" dirty="0" smtClean="0"/>
              <a:t>.</a:t>
            </a:r>
            <a:r>
              <a:rPr lang="en-US" dirty="0" smtClean="0"/>
              <a:t> (</a:t>
            </a:r>
            <a:r>
              <a:rPr lang="sr-Latn-RS" dirty="0" smtClean="0"/>
              <a:t>žuto</a:t>
            </a:r>
            <a:r>
              <a:rPr lang="en-US" dirty="0" smtClean="0"/>
              <a:t>)</a:t>
            </a:r>
            <a:endParaRPr lang="en-US" dirty="0"/>
          </a:p>
          <a:p>
            <a:pPr marL="228600" indent="457200">
              <a:buAutoNum type="arabicPeriod"/>
            </a:pPr>
            <a:r>
              <a:rPr lang="en-US" dirty="0" smtClean="0"/>
              <a:t>2011</a:t>
            </a:r>
            <a:r>
              <a:rPr lang="sr-Latn-RS" dirty="0" smtClean="0"/>
              <a:t>.</a:t>
            </a:r>
            <a:r>
              <a:rPr lang="en-US" dirty="0" smtClean="0"/>
              <a:t> </a:t>
            </a:r>
            <a:r>
              <a:rPr lang="en-US" dirty="0"/>
              <a:t>– </a:t>
            </a:r>
            <a:r>
              <a:rPr lang="en-US" dirty="0" smtClean="0"/>
              <a:t>2015</a:t>
            </a:r>
            <a:r>
              <a:rPr lang="sr-Latn-RS" dirty="0" smtClean="0"/>
              <a:t>.</a:t>
            </a:r>
            <a:r>
              <a:rPr lang="en-US" dirty="0" smtClean="0"/>
              <a:t> (</a:t>
            </a:r>
            <a:r>
              <a:rPr lang="sr-Latn-RS" dirty="0" smtClean="0"/>
              <a:t>zeleno</a:t>
            </a:r>
            <a:r>
              <a:rPr lang="en-US" dirty="0" smtClean="0"/>
              <a:t>)</a:t>
            </a:r>
            <a:endParaRPr lang="en-US" dirty="0"/>
          </a:p>
          <a:p>
            <a:pPr marL="228600" indent="457200">
              <a:buAutoNum type="arabicPeriod"/>
            </a:pPr>
            <a:r>
              <a:rPr lang="en-US" dirty="0" smtClean="0"/>
              <a:t>2016</a:t>
            </a:r>
            <a:r>
              <a:rPr lang="sr-Latn-RS" dirty="0" smtClean="0"/>
              <a:t>.</a:t>
            </a:r>
            <a:r>
              <a:rPr lang="en-US" dirty="0" smtClean="0"/>
              <a:t> </a:t>
            </a:r>
            <a:r>
              <a:rPr lang="en-US" dirty="0"/>
              <a:t>– </a:t>
            </a:r>
            <a:r>
              <a:rPr lang="en-US" dirty="0" smtClean="0"/>
              <a:t>2020</a:t>
            </a:r>
            <a:r>
              <a:rPr lang="sr-Latn-RS" dirty="0" smtClean="0"/>
              <a:t>.</a:t>
            </a:r>
            <a:r>
              <a:rPr lang="en-US" dirty="0" smtClean="0"/>
              <a:t>  (</a:t>
            </a:r>
            <a:r>
              <a:rPr lang="sr-Latn-RS" dirty="0" smtClean="0"/>
              <a:t>crveno</a:t>
            </a:r>
            <a:r>
              <a:rPr lang="en-US" dirty="0" smtClean="0"/>
              <a:t>)</a:t>
            </a:r>
            <a:endParaRPr lang="en-US" dirty="0"/>
          </a:p>
          <a:p>
            <a:pPr marL="228600" indent="457200">
              <a:buAutoNum type="arabicPeriod"/>
            </a:pPr>
            <a:endParaRPr lang="en-US" dirty="0"/>
          </a:p>
          <a:p>
            <a:pPr marL="0" indent="457200">
              <a:buNone/>
            </a:pPr>
            <a:r>
              <a:rPr lang="sr-Latn-RS" dirty="0" smtClean="0"/>
              <a:t>Animacije pokazuju koje su zemlje pristupile Budimpeštanskoj konvenciji u svakom od tih perioda. Ovaj slajd se može koristiti da bi se pokazao</a:t>
            </a:r>
            <a:r>
              <a:rPr lang="sr-Latn-RS" baseline="0" dirty="0" smtClean="0"/>
              <a:t> trend u pristupanju Budimpeštanskoj konvenciji – posebno povećanje koje je zabeleženo u celom svetu. </a:t>
            </a:r>
            <a:endParaRPr lang="x-none"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36</a:t>
            </a:fld>
            <a:endParaRPr lang="en-US" altLang="en-US"/>
          </a:p>
        </p:txBody>
      </p:sp>
    </p:spTree>
    <p:extLst>
      <p:ext uri="{BB962C8B-B14F-4D97-AF65-F5344CB8AC3E}">
        <p14:creationId xmlns:p14="http://schemas.microsoft.com/office/powerpoint/2010/main" val="214885753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0" indent="457200" eaLnBrk="1" hangingPunct="1">
              <a:spcBef>
                <a:spcPct val="0"/>
              </a:spcBef>
              <a:buFontTx/>
              <a:buNone/>
            </a:pPr>
            <a:r>
              <a:rPr lang="sr-Latn-RS" dirty="0" smtClean="0"/>
              <a:t>Ovaj slajd ukazuje na ključne odlike koje svedoče da Budimpeštanska konvencija NIJE regionalni ni </a:t>
            </a:r>
            <a:r>
              <a:rPr lang="sr-Latn-RS" dirty="0" err="1" smtClean="0"/>
              <a:t>evrocentrični</a:t>
            </a:r>
            <a:r>
              <a:rPr lang="sr-Latn-RS" dirty="0" smtClean="0"/>
              <a:t> instrument. Slajd pokazuje da je Budimpeštanska konvencija globalni ugovor i da se stopa</a:t>
            </a:r>
            <a:r>
              <a:rPr lang="sr-Latn-RS" baseline="0" dirty="0" smtClean="0"/>
              <a:t> pristupanja i dalje ubrzava. </a:t>
            </a:r>
            <a:endParaRPr lang="sr-Latn-RS" dirty="0" smtClean="0"/>
          </a:p>
          <a:p>
            <a:pPr marL="0" indent="457200" eaLnBrk="1" hangingPunct="1">
              <a:spcBef>
                <a:spcPct val="0"/>
              </a:spcBef>
              <a:buFontTx/>
              <a:buNone/>
            </a:pPr>
            <a:endParaRPr lang="en-US" dirty="0"/>
          </a:p>
          <a:p>
            <a:pPr marL="0" indent="457200" eaLnBrk="1" hangingPunct="1">
              <a:spcBef>
                <a:spcPct val="0"/>
              </a:spcBef>
              <a:buFontTx/>
              <a:buNone/>
            </a:pPr>
            <a:r>
              <a:rPr lang="sr-Latn-RS" dirty="0" smtClean="0"/>
              <a:t>S obzirom na količinu vremena koje je bilo potrebno da se </a:t>
            </a:r>
            <a:r>
              <a:rPr lang="sr-Latn-RS" dirty="0" err="1" smtClean="0"/>
              <a:t>ispregovara</a:t>
            </a:r>
            <a:r>
              <a:rPr lang="sr-Latn-RS" dirty="0" smtClean="0"/>
              <a:t> i formuliše Budimpeštanska konvencija (sve je počelo oko </a:t>
            </a:r>
            <a:r>
              <a:rPr lang="en-US" dirty="0" smtClean="0"/>
              <a:t>1996</a:t>
            </a:r>
            <a:r>
              <a:rPr lang="en-US" dirty="0"/>
              <a:t>), </a:t>
            </a:r>
            <a:r>
              <a:rPr lang="sr-Latn-RS" dirty="0" smtClean="0"/>
              <a:t>malo je verovatno da bi neki novi ugovor mogao biti formulisan za manje od 25 godina u najmanju ruku zato što postoje vrlo izražene razlike u mišljenjima o mnogim pitanjima kojima bi se bavila ta nova konvencija. </a:t>
            </a:r>
            <a:endParaRPr lang="en-US" dirty="0"/>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37</a:t>
            </a:fld>
            <a:endParaRPr lang="fr-FR"/>
          </a:p>
        </p:txBody>
      </p:sp>
    </p:spTree>
    <p:extLst>
      <p:ext uri="{BB962C8B-B14F-4D97-AF65-F5344CB8AC3E}">
        <p14:creationId xmlns:p14="http://schemas.microsoft.com/office/powerpoint/2010/main" val="199869064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457200" algn="l" defTabSz="457200" rtl="0" eaLnBrk="0" fontAlgn="base" latinLnBrk="0" hangingPunct="0">
              <a:lnSpc>
                <a:spcPct val="100000"/>
              </a:lnSpc>
              <a:spcBef>
                <a:spcPct val="30000"/>
              </a:spcBef>
              <a:spcAft>
                <a:spcPct val="0"/>
              </a:spcAft>
              <a:buClrTx/>
              <a:buSzTx/>
              <a:buFontTx/>
              <a:buNone/>
              <a:tabLst/>
              <a:defRPr/>
            </a:pPr>
            <a:r>
              <a:rPr lang="sr-Latn-RS" dirty="0" smtClean="0"/>
              <a:t>Ovaj slajd naglašava mit  po kome je Budimpeštanska konvencija zastarela. Predavač može da pita polaznike koliko njih  ima tu pogrešnu predstavu, pre nego što pređe na sledeći slajd kojim će raspršiti</a:t>
            </a:r>
            <a:r>
              <a:rPr lang="sr-Latn-RS" baseline="0" dirty="0" smtClean="0"/>
              <a:t> tu pogrešnu predstavu. </a:t>
            </a:r>
            <a:endParaRPr lang="x-none"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38</a:t>
            </a:fld>
            <a:endParaRPr lang="en-US" altLang="en-US"/>
          </a:p>
        </p:txBody>
      </p:sp>
    </p:spTree>
    <p:extLst>
      <p:ext uri="{BB962C8B-B14F-4D97-AF65-F5344CB8AC3E}">
        <p14:creationId xmlns:p14="http://schemas.microsoft.com/office/powerpoint/2010/main" val="169977829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77500" lnSpcReduction="20000"/>
          </a:bodyPr>
          <a:lstStyle/>
          <a:p>
            <a:pPr marL="0" marR="0" lvl="0" indent="457200" algn="l" defTabSz="457200" rtl="0" eaLnBrk="0" fontAlgn="base" latinLnBrk="0" hangingPunct="0">
              <a:lnSpc>
                <a:spcPct val="100000"/>
              </a:lnSpc>
              <a:spcBef>
                <a:spcPct val="30000"/>
              </a:spcBef>
              <a:spcAft>
                <a:spcPct val="0"/>
              </a:spcAft>
              <a:buClrTx/>
              <a:buSzTx/>
              <a:buFontTx/>
              <a:buNone/>
              <a:tabLst/>
              <a:defRPr/>
            </a:pPr>
            <a:r>
              <a:rPr lang="sr-Latn-RS" dirty="0" smtClean="0"/>
              <a:t>Ovaj slajd pokazuje da Budimpeštanska konvencija NIJE zastarela. Iako je njen nacrt sačinjen 2001. godine, njen jezik je tehnološki neutralan što znači da se organski proširuje na nova krivična dela i prihvata novi tehnološki razvoj. To je jedna od ključnih odlika Budimpeštanske konvencije koja obezbeđuje da taj dokument ostaje relevantan uprkos velikom napretku tehnologije otkako je ta konvencija napisana 2001. godine. Donet je i jedan broj uputstava i smernica kako bi se pokazalo na koji način se Budimpeštanska konvencija primenjuje na čitav niz krivičnih</a:t>
            </a:r>
            <a:r>
              <a:rPr lang="sr-Latn-RS" baseline="0" dirty="0" smtClean="0"/>
              <a:t> dela koja nisu izričito </a:t>
            </a:r>
            <a:r>
              <a:rPr lang="sr-Latn-RS" dirty="0" smtClean="0"/>
              <a:t>utvrđena u njoj, uključujući</a:t>
            </a:r>
            <a:r>
              <a:rPr lang="en-US" dirty="0" smtClean="0"/>
              <a:t>:</a:t>
            </a:r>
            <a:endParaRPr lang="en-US" dirty="0"/>
          </a:p>
          <a:p>
            <a:pPr marL="742950" lvl="0" indent="457200" algn="just" eaLnBrk="1" hangingPunct="1">
              <a:buFont typeface="+mj-lt"/>
              <a:buAutoNum type="arabicPeriod"/>
              <a:defRPr/>
            </a:pPr>
            <a:r>
              <a:rPr lang="sr-Latn-RS" sz="1200" dirty="0" err="1" smtClean="0">
                <a:latin typeface="Verdana" panose="020B0604030504040204" pitchFamily="34" charset="0"/>
                <a:ea typeface="Verdana" panose="020B0604030504040204" pitchFamily="34" charset="0"/>
                <a:cs typeface="Verdana" panose="020B0604030504040204" pitchFamily="34" charset="0"/>
              </a:rPr>
              <a:t>Botneti</a:t>
            </a:r>
            <a:endParaRPr lang="en-US" sz="1200" dirty="0">
              <a:latin typeface="Verdana" panose="020B0604030504040204" pitchFamily="34" charset="0"/>
              <a:ea typeface="Verdana" panose="020B0604030504040204" pitchFamily="34" charset="0"/>
              <a:cs typeface="Verdana" panose="020B0604030504040204" pitchFamily="34" charset="0"/>
            </a:endParaRPr>
          </a:p>
          <a:p>
            <a:pPr marL="742950" lvl="0" indent="457200" algn="just" eaLnBrk="1" hangingPunct="1">
              <a:buFont typeface="+mj-lt"/>
              <a:buAutoNum type="arabicPeriod"/>
              <a:defRPr/>
            </a:pPr>
            <a:r>
              <a:rPr lang="sr-Latn-RS" sz="1200" dirty="0" smtClean="0">
                <a:latin typeface="Verdana" panose="020B0604030504040204" pitchFamily="34" charset="0"/>
                <a:ea typeface="Verdana" panose="020B0604030504040204" pitchFamily="34" charset="0"/>
                <a:cs typeface="Verdana" panose="020B0604030504040204" pitchFamily="34" charset="0"/>
              </a:rPr>
              <a:t>Krađa identiteta</a:t>
            </a:r>
            <a:endParaRPr lang="en-US" sz="1200" dirty="0">
              <a:latin typeface="Verdana" panose="020B0604030504040204" pitchFamily="34" charset="0"/>
              <a:ea typeface="Verdana" panose="020B0604030504040204" pitchFamily="34" charset="0"/>
              <a:cs typeface="Verdana" panose="020B0604030504040204" pitchFamily="34" charset="0"/>
            </a:endParaRPr>
          </a:p>
          <a:p>
            <a:pPr marL="742950" lvl="0" indent="457200" algn="just" eaLnBrk="1" hangingPunct="1">
              <a:buFont typeface="+mj-lt"/>
              <a:buAutoNum type="arabicPeriod"/>
              <a:defRPr/>
            </a:pPr>
            <a:r>
              <a:rPr lang="en-US" sz="1200" dirty="0">
                <a:latin typeface="Verdana" panose="020B0604030504040204" pitchFamily="34" charset="0"/>
                <a:ea typeface="Verdana" panose="020B0604030504040204" pitchFamily="34" charset="0"/>
                <a:cs typeface="Verdana" panose="020B0604030504040204" pitchFamily="34" charset="0"/>
              </a:rPr>
              <a:t>DDOS </a:t>
            </a:r>
            <a:r>
              <a:rPr lang="sr-Latn-RS" sz="1200" dirty="0" smtClean="0">
                <a:latin typeface="Verdana" panose="020B0604030504040204" pitchFamily="34" charset="0"/>
                <a:ea typeface="Verdana" panose="020B0604030504040204" pitchFamily="34" charset="0"/>
                <a:cs typeface="Verdana" panose="020B0604030504040204" pitchFamily="34" charset="0"/>
              </a:rPr>
              <a:t>napadi</a:t>
            </a:r>
            <a:endParaRPr lang="en-US" sz="1200" dirty="0">
              <a:latin typeface="Verdana" panose="020B0604030504040204" pitchFamily="34" charset="0"/>
              <a:ea typeface="Verdana" panose="020B0604030504040204" pitchFamily="34" charset="0"/>
              <a:cs typeface="Verdana" panose="020B0604030504040204" pitchFamily="34" charset="0"/>
            </a:endParaRPr>
          </a:p>
          <a:p>
            <a:pPr marL="742950" lvl="0" indent="457200" algn="just" eaLnBrk="1" hangingPunct="1">
              <a:buFont typeface="+mj-lt"/>
              <a:buAutoNum type="arabicPeriod"/>
              <a:defRPr/>
            </a:pPr>
            <a:r>
              <a:rPr lang="sr-Latn-RS" sz="1200" dirty="0" smtClean="0">
                <a:latin typeface="Verdana" panose="020B0604030504040204" pitchFamily="34" charset="0"/>
                <a:ea typeface="Verdana" panose="020B0604030504040204" pitchFamily="34" charset="0"/>
                <a:cs typeface="Verdana" panose="020B0604030504040204" pitchFamily="34" charset="0"/>
              </a:rPr>
              <a:t>Napadi na kritičnu infrastrukturu</a:t>
            </a:r>
          </a:p>
          <a:p>
            <a:pPr marL="742950" lvl="0" indent="457200" algn="just" eaLnBrk="1" hangingPunct="1">
              <a:buFont typeface="+mj-lt"/>
              <a:buAutoNum type="arabicPeriod"/>
              <a:defRPr/>
            </a:pPr>
            <a:r>
              <a:rPr lang="sr-Latn-RS" sz="1200" dirty="0" err="1" smtClean="0">
                <a:latin typeface="Verdana" panose="020B0604030504040204" pitchFamily="34" charset="0"/>
                <a:ea typeface="Verdana" panose="020B0604030504040204" pitchFamily="34" charset="0"/>
                <a:cs typeface="Verdana" panose="020B0604030504040204" pitchFamily="34" charset="0"/>
              </a:rPr>
              <a:t>Malver</a:t>
            </a:r>
            <a:endParaRPr lang="en-US" sz="1200" dirty="0">
              <a:latin typeface="Verdana" panose="020B0604030504040204" pitchFamily="34" charset="0"/>
              <a:ea typeface="Verdana" panose="020B0604030504040204" pitchFamily="34" charset="0"/>
              <a:cs typeface="Verdana" panose="020B0604030504040204" pitchFamily="34" charset="0"/>
            </a:endParaRPr>
          </a:p>
          <a:p>
            <a:pPr marL="742950" lvl="0" indent="457200" algn="just" eaLnBrk="1" hangingPunct="1">
              <a:buFont typeface="+mj-lt"/>
              <a:buAutoNum type="arabicPeriod"/>
              <a:defRPr/>
            </a:pPr>
            <a:r>
              <a:rPr lang="en-US" sz="1200" dirty="0">
                <a:latin typeface="Verdana" panose="020B0604030504040204" pitchFamily="34" charset="0"/>
                <a:ea typeface="Verdana" panose="020B0604030504040204" pitchFamily="34" charset="0"/>
                <a:cs typeface="Verdana" panose="020B0604030504040204" pitchFamily="34" charset="0"/>
              </a:rPr>
              <a:t>Spam</a:t>
            </a:r>
          </a:p>
          <a:p>
            <a:pPr marL="742950" lvl="0" indent="457200" algn="just" eaLnBrk="1" hangingPunct="1">
              <a:buFont typeface="+mj-lt"/>
              <a:buAutoNum type="arabicPeriod"/>
              <a:defRPr/>
            </a:pPr>
            <a:r>
              <a:rPr lang="sr-Latn-RS" sz="1200" dirty="0" smtClean="0">
                <a:latin typeface="Verdana" panose="020B0604030504040204" pitchFamily="34" charset="0"/>
                <a:ea typeface="Verdana" panose="020B0604030504040204" pitchFamily="34" charset="0"/>
                <a:cs typeface="Verdana" panose="020B0604030504040204" pitchFamily="34" charset="0"/>
              </a:rPr>
              <a:t>Mešanje u izbore</a:t>
            </a:r>
          </a:p>
          <a:p>
            <a:pPr marL="742950" lvl="0" indent="457200" algn="just" eaLnBrk="1" hangingPunct="1">
              <a:buFont typeface="+mj-lt"/>
              <a:buAutoNum type="arabicPeriod"/>
              <a:defRPr/>
            </a:pPr>
            <a:r>
              <a:rPr lang="sr-Latn-RS" sz="1200" dirty="0" smtClean="0">
                <a:latin typeface="Verdana" panose="020B0604030504040204" pitchFamily="34" charset="0"/>
                <a:ea typeface="Verdana" panose="020B0604030504040204" pitchFamily="34" charset="0"/>
                <a:cs typeface="Verdana" panose="020B0604030504040204" pitchFamily="34" charset="0"/>
              </a:rPr>
              <a:t>Terorizam</a:t>
            </a:r>
            <a:endParaRPr lang="en-US" sz="1200" dirty="0">
              <a:latin typeface="Verdana" panose="020B0604030504040204" pitchFamily="34" charset="0"/>
              <a:ea typeface="Verdana" panose="020B0604030504040204" pitchFamily="34" charset="0"/>
              <a:cs typeface="Verdana" panose="020B0604030504040204" pitchFamily="34" charset="0"/>
            </a:endParaRPr>
          </a:p>
          <a:p>
            <a:pPr marL="0" marR="0" lvl="0" indent="457200" algn="l" defTabSz="457200" rtl="0" eaLnBrk="0" fontAlgn="base" latinLnBrk="0" hangingPunct="0">
              <a:lnSpc>
                <a:spcPct val="100000"/>
              </a:lnSpc>
              <a:spcBef>
                <a:spcPct val="30000"/>
              </a:spcBef>
              <a:spcAft>
                <a:spcPct val="0"/>
              </a:spcAft>
              <a:buClrTx/>
              <a:buSzTx/>
              <a:buFontTx/>
              <a:buNone/>
              <a:tabLst/>
              <a:defRPr/>
            </a:pPr>
            <a:r>
              <a:rPr lang="en-US" dirty="0"/>
              <a:t>	</a:t>
            </a:r>
          </a:p>
          <a:p>
            <a:pPr marL="0" marR="0" lvl="0" indent="457200" algn="l" defTabSz="457200" rtl="0" eaLnBrk="0" fontAlgn="base" latinLnBrk="0" hangingPunct="0">
              <a:lnSpc>
                <a:spcPct val="100000"/>
              </a:lnSpc>
              <a:spcBef>
                <a:spcPct val="30000"/>
              </a:spcBef>
              <a:spcAft>
                <a:spcPct val="0"/>
              </a:spcAft>
              <a:buClrTx/>
              <a:buSzTx/>
              <a:buFontTx/>
              <a:buNone/>
              <a:tabLst/>
              <a:defRPr/>
            </a:pPr>
            <a:r>
              <a:rPr lang="sr-Latn-RS" dirty="0" smtClean="0"/>
              <a:t>Tamo gde je jezik Budimpeštanske konvencije bio takav da  ne može na adekvatan način da prihvati sav taj razvoj i napredak, mogu se razmatrati Dodatni protokoli. Na primer, Dodatni protokol uz Konvenciju o </a:t>
            </a:r>
            <a:r>
              <a:rPr lang="sr-Latn-RS" dirty="0" err="1" smtClean="0"/>
              <a:t>visokotehnološkom</a:t>
            </a:r>
            <a:r>
              <a:rPr lang="sr-Latn-RS" dirty="0" smtClean="0"/>
              <a:t> kriminalu koji se odnosi na inkriminaciju dela rasističke i ksenofobične prirode počinjenih</a:t>
            </a:r>
            <a:r>
              <a:rPr lang="sr-Latn-RS" baseline="0" dirty="0" smtClean="0"/>
              <a:t> preko računarskih sistema koji je otvoren za potpisivanje 2003. godine. Osim toga, Drugi dodatni protokol (</a:t>
            </a:r>
            <a:r>
              <a:rPr lang="en-US" dirty="0" smtClean="0"/>
              <a:t>https</a:t>
            </a:r>
            <a:r>
              <a:rPr lang="en-US" dirty="0"/>
              <a:t>://www.coe.int/en/web/cybercrime/t-cy-drafting-group) </a:t>
            </a:r>
            <a:r>
              <a:rPr lang="sr-Latn-RS" dirty="0" smtClean="0"/>
              <a:t>koji se odnosi na pojačanu međunarodnu saradnju trenutno je predmet pregovora.</a:t>
            </a:r>
            <a:endParaRPr lang="en-US" dirty="0"/>
          </a:p>
          <a:p>
            <a:pPr marL="0" marR="0" lvl="0" indent="457200" algn="l" defTabSz="457200" rtl="0" eaLnBrk="0" fontAlgn="base" latinLnBrk="0" hangingPunct="0">
              <a:lnSpc>
                <a:spcPct val="100000"/>
              </a:lnSpc>
              <a:spcBef>
                <a:spcPct val="30000"/>
              </a:spcBef>
              <a:spcAft>
                <a:spcPct val="0"/>
              </a:spcAft>
              <a:buClrTx/>
              <a:buSzTx/>
              <a:buFontTx/>
              <a:buNone/>
              <a:tabLst/>
              <a:defRPr/>
            </a:pPr>
            <a:r>
              <a:rPr lang="sr-Latn-RS" dirty="0" smtClean="0"/>
              <a:t>To da Budimpeštanska konvencija nije zastarela verovatno se najbolje dokazuje činjenicom da se ona i dalje koristi kao osnov za različite ugovore, uključujući Arapsku konvenciju o borbi protiv krivičnih dela iz oblasti informacione tehnologije i Afričku konvenciju o kibernetskoj bezbednosti i zaštiti podataka o ličnosti. Osim toga, Budimpeštansku konvenciju zemlje širom sveta i dalje koriste kao smernicu za izradu sopstvenih  zakona. </a:t>
            </a:r>
            <a:endParaRPr lang="en-US" dirty="0"/>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39</a:t>
            </a:fld>
            <a:endParaRPr lang="fr-FR"/>
          </a:p>
        </p:txBody>
      </p:sp>
    </p:spTree>
    <p:extLst>
      <p:ext uri="{BB962C8B-B14F-4D97-AF65-F5344CB8AC3E}">
        <p14:creationId xmlns:p14="http://schemas.microsoft.com/office/powerpoint/2010/main" val="35394342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xmlns="" id="{B15714A6-B05B-47A5-B92B-D727BD3A45D0}"/>
              </a:ext>
            </a:extLst>
          </p:cNvPr>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Na ovom slajdu navedeni su ciljevi sesije. Tu se ističe šta polaznici mogu da očekuju da će naučiti sa slajdova. Polaznici mogu biti obavešteni da će se ovom slajdu vratiti kasnije, na samom kraju sesije kako bi procenili da su ti ciljevi ispunjeni.</a:t>
            </a:r>
            <a:endParaRPr lang="en-GB" sz="3600" dirty="0"/>
          </a:p>
        </p:txBody>
      </p:sp>
    </p:spTree>
    <p:extLst>
      <p:ext uri="{BB962C8B-B14F-4D97-AF65-F5344CB8AC3E}">
        <p14:creationId xmlns:p14="http://schemas.microsoft.com/office/powerpoint/2010/main" val="34239890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indent="457200"/>
            <a:r>
              <a:rPr lang="sr-Latn-RS" sz="1200" kern="1200" dirty="0" smtClean="0">
                <a:solidFill>
                  <a:schemeClr val="tx1"/>
                </a:solidFill>
                <a:effectLst/>
                <a:latin typeface="+mn-lt"/>
                <a:ea typeface="MS PGothic" pitchFamily="34" charset="-128"/>
                <a:cs typeface="ＭＳ Ｐゴシック" charset="0"/>
              </a:rPr>
              <a:t>Budimpeštansku konvenciju i dalje ratifikuju različite zemlje, što ukazuje na to da je ona i dalje relevantna kao vodeći globalni instrument u borbi protiv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Tvrdnja da je Budimpeštanska konvencija zastarela prvenstveno se bazira na činjenici da je njen tekst sačinjen 2001. godine. Međutim, mnoge zemlje imaju još starije zakonodavstvo o </a:t>
            </a:r>
            <a:r>
              <a:rPr lang="sr-Latn-RS" sz="1200" kern="1200" dirty="0" err="1" smtClean="0">
                <a:solidFill>
                  <a:schemeClr val="tx1"/>
                </a:solidFill>
                <a:effectLst/>
                <a:latin typeface="+mn-lt"/>
                <a:ea typeface="MS PGothic" pitchFamily="34" charset="-128"/>
                <a:cs typeface="ＭＳ Ｐゴシック" charset="0"/>
              </a:rPr>
              <a:t>visokotehnološkom</a:t>
            </a:r>
            <a:r>
              <a:rPr lang="sr-Latn-RS" sz="1200" kern="1200" dirty="0" smtClean="0">
                <a:solidFill>
                  <a:schemeClr val="tx1"/>
                </a:solidFill>
                <a:effectLst/>
                <a:latin typeface="+mn-lt"/>
                <a:ea typeface="MS PGothic" pitchFamily="34" charset="-128"/>
                <a:cs typeface="ＭＳ Ｐゴシック" charset="0"/>
              </a:rPr>
              <a:t> kriminalu pa je to zakonodavstvo i dalje delotvorno i relevantno. Na primer:</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Američki Zakon o prevari i zloupotrebi pomoću računara donet je 1986.</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Britanski Zakon o zloupotrebi računara donet je 1990.</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Australijski Zakon o </a:t>
            </a:r>
            <a:r>
              <a:rPr lang="sr-Latn-RS" sz="1200" kern="1200" dirty="0" err="1" smtClean="0">
                <a:solidFill>
                  <a:schemeClr val="tx1"/>
                </a:solidFill>
                <a:effectLst/>
                <a:latin typeface="+mn-lt"/>
                <a:ea typeface="MS PGothic" pitchFamily="34" charset="-128"/>
                <a:cs typeface="ＭＳ Ｐゴシック" charset="0"/>
              </a:rPr>
              <a:t>visokotehnološkom</a:t>
            </a:r>
            <a:r>
              <a:rPr lang="sr-Latn-RS" sz="1200" kern="1200" dirty="0" smtClean="0">
                <a:solidFill>
                  <a:schemeClr val="tx1"/>
                </a:solidFill>
                <a:effectLst/>
                <a:latin typeface="+mn-lt"/>
                <a:ea typeface="MS PGothic" pitchFamily="34" charset="-128"/>
                <a:cs typeface="ＭＳ Ｐゴシック" charset="0"/>
              </a:rPr>
              <a:t> kriminalu donet je 2001. godine</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Francuski Zakon br. 2004-575 o poverenju u digitalnu ekonomiju donet je 2004. godine.</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Sve dotle dokle jezik neke konvencije o </a:t>
            </a:r>
            <a:r>
              <a:rPr lang="sr-Latn-RS" sz="1200" kern="1200" dirty="0" err="1" smtClean="0">
                <a:solidFill>
                  <a:schemeClr val="tx1"/>
                </a:solidFill>
                <a:effectLst/>
                <a:latin typeface="+mn-lt"/>
                <a:ea typeface="MS PGothic" pitchFamily="34" charset="-128"/>
                <a:cs typeface="ＭＳ Ｐゴシック" charset="0"/>
              </a:rPr>
              <a:t>visokotehnološkom</a:t>
            </a:r>
            <a:r>
              <a:rPr lang="sr-Latn-RS" sz="1200" kern="1200" dirty="0" smtClean="0">
                <a:solidFill>
                  <a:schemeClr val="tx1"/>
                </a:solidFill>
                <a:effectLst/>
                <a:latin typeface="+mn-lt"/>
                <a:ea typeface="MS PGothic" pitchFamily="34" charset="-128"/>
                <a:cs typeface="ＭＳ Ｐゴシック" charset="0"/>
              </a:rPr>
              <a:t> kriminalu ostaje tehnološki neutralan, ona može dugo ostati relevantna. </a:t>
            </a:r>
            <a:endParaRPr lang="en-US" sz="1200" kern="1200" dirty="0" smtClean="0">
              <a:solidFill>
                <a:schemeClr val="tx1"/>
              </a:solidFill>
              <a:effectLst/>
              <a:latin typeface="+mn-lt"/>
              <a:ea typeface="MS PGothic" pitchFamily="34" charset="-128"/>
              <a:cs typeface="ＭＳ Ｐゴシック" charset="0"/>
            </a:endParaRPr>
          </a:p>
          <a:p>
            <a:pPr marL="0" indent="457200" eaLnBrk="1" hangingPunct="1">
              <a:spcBef>
                <a:spcPct val="0"/>
              </a:spcBef>
              <a:buFontTx/>
              <a:buNone/>
            </a:pPr>
            <a:endParaRPr lang="en-US" dirty="0"/>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40</a:t>
            </a:fld>
            <a:endParaRPr lang="fr-FR"/>
          </a:p>
        </p:txBody>
      </p:sp>
    </p:spTree>
    <p:extLst>
      <p:ext uri="{BB962C8B-B14F-4D97-AF65-F5344CB8AC3E}">
        <p14:creationId xmlns:p14="http://schemas.microsoft.com/office/powerpoint/2010/main" val="408325893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Ovaj slajd ukazuje na mit koji je o Budimpeštanskoj konvenciji razvijen posebno među zemljama u razvoju – tvrdi se da ju je sačinila jedna mala grupa država (određene zemlje sa infrastrukturom). Predavač može da pročita citat na dnu ekrana i onda da objasni da je to jedno od često postavljanih pitanja u vezi s Budimpeštanskom konvencijom.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Predavač može da pita koliko polaznika deli tu predstavu, pre nego što pređe na sledeći slajd pomoću koga će tu pogrešnu predstavu odagnati. </a:t>
            </a:r>
            <a:endParaRPr lang="en-US" sz="1200" kern="1200" dirty="0" smtClean="0">
              <a:solidFill>
                <a:schemeClr val="tx1"/>
              </a:solidFill>
              <a:effectLst/>
              <a:latin typeface="+mn-lt"/>
              <a:ea typeface="MS PGothic" pitchFamily="34" charset="-128"/>
              <a:cs typeface="ＭＳ Ｐゴシック" charset="0"/>
            </a:endParaRPr>
          </a:p>
          <a:p>
            <a:pPr marL="0" marR="0" lvl="0" indent="457200" algn="l" defTabSz="457200" rtl="0" eaLnBrk="0" fontAlgn="base" latinLnBrk="0" hangingPunct="0">
              <a:lnSpc>
                <a:spcPct val="100000"/>
              </a:lnSpc>
              <a:spcBef>
                <a:spcPct val="30000"/>
              </a:spcBef>
              <a:spcAft>
                <a:spcPct val="0"/>
              </a:spcAft>
              <a:buClrTx/>
              <a:buSzTx/>
              <a:buFontTx/>
              <a:buNone/>
              <a:tabLst/>
              <a:defRPr/>
            </a:pPr>
            <a:endParaRPr lang="x-none"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41</a:t>
            </a:fld>
            <a:endParaRPr lang="en-US" altLang="en-US"/>
          </a:p>
        </p:txBody>
      </p:sp>
    </p:spTree>
    <p:extLst>
      <p:ext uri="{BB962C8B-B14F-4D97-AF65-F5344CB8AC3E}">
        <p14:creationId xmlns:p14="http://schemas.microsoft.com/office/powerpoint/2010/main" val="377780778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r>
              <a:rPr lang="sr-Latn-RS" sz="1200" kern="1200" dirty="0" smtClean="0">
                <a:solidFill>
                  <a:schemeClr val="tx1"/>
                </a:solidFill>
                <a:effectLst/>
                <a:latin typeface="+mn-lt"/>
                <a:ea typeface="MS PGothic" pitchFamily="34" charset="-128"/>
                <a:cs typeface="ＭＳ Ｐゴシック" charset="0"/>
              </a:rPr>
              <a:t>Ovaj slajd objašnjava zbog čega su određene zemlje </a:t>
            </a:r>
            <a:r>
              <a:rPr lang="sr-Latn-RS" sz="1200" kern="1200" dirty="0" err="1" smtClean="0">
                <a:solidFill>
                  <a:schemeClr val="tx1"/>
                </a:solidFill>
                <a:effectLst/>
                <a:latin typeface="+mn-lt"/>
                <a:ea typeface="MS PGothic" pitchFamily="34" charset="-128"/>
                <a:cs typeface="ＭＳ Ｐゴシック" charset="0"/>
              </a:rPr>
              <a:t>predvodile</a:t>
            </a:r>
            <a:r>
              <a:rPr lang="sr-Latn-RS" sz="1200" kern="1200" dirty="0" smtClean="0">
                <a:solidFill>
                  <a:schemeClr val="tx1"/>
                </a:solidFill>
                <a:effectLst/>
                <a:latin typeface="+mn-lt"/>
                <a:ea typeface="MS PGothic" pitchFamily="34" charset="-128"/>
                <a:cs typeface="ＭＳ Ｐゴシック" charset="0"/>
              </a:rPr>
              <a:t> početno formulisanje Budimpeštanske konvencije.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Na primer, mnoge zemlje nisu 2001. godine videle prioritet u </a:t>
            </a:r>
            <a:r>
              <a:rPr lang="sr-Latn-RS" sz="1200" kern="1200" dirty="0" err="1" smtClean="0">
                <a:solidFill>
                  <a:schemeClr val="tx1"/>
                </a:solidFill>
                <a:effectLst/>
                <a:latin typeface="+mn-lt"/>
                <a:ea typeface="MS PGothic" pitchFamily="34" charset="-128"/>
                <a:cs typeface="ＭＳ Ｐゴシック" charset="0"/>
              </a:rPr>
              <a:t>visokotehnološkom</a:t>
            </a:r>
            <a:r>
              <a:rPr lang="sr-Latn-RS" sz="1200" kern="1200" dirty="0" smtClean="0">
                <a:solidFill>
                  <a:schemeClr val="tx1"/>
                </a:solidFill>
                <a:effectLst/>
                <a:latin typeface="+mn-lt"/>
                <a:ea typeface="MS PGothic" pitchFamily="34" charset="-128"/>
                <a:cs typeface="ＭＳ Ｐゴシック" charset="0"/>
              </a:rPr>
              <a:t> kriminalu. To je prvenstveno bilo posledica nedostatka tehnološkog napretka ili ograničene prirode tehnološkog napretka u tim zemljama u datom periodu.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Osim toga, važno je da politika, predrasude i strateški interesi ne zasene vrednosti, korisnost i nacionalni interes vezan za pristupanje nekom ugovoru. Budimpeštanska konvencija pruža neizmernu korist svim zemljama u njihovoj borbi protiv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i u nastojanju da razmenjuju elektronske dokaze.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Konačno, pretnje koje upućuju oni koji se bave </a:t>
            </a:r>
            <a:r>
              <a:rPr lang="sr-Latn-RS" sz="1200" kern="1200" dirty="0" err="1" smtClean="0">
                <a:solidFill>
                  <a:schemeClr val="tx1"/>
                </a:solidFill>
                <a:effectLst/>
                <a:latin typeface="+mn-lt"/>
                <a:ea typeface="MS PGothic" pitchFamily="34" charset="-128"/>
                <a:cs typeface="ＭＳ Ｐゴシック" charset="0"/>
              </a:rPr>
              <a:t>visokotehnološkim</a:t>
            </a:r>
            <a:r>
              <a:rPr lang="sr-Latn-RS" sz="1200" kern="1200" dirty="0" smtClean="0">
                <a:solidFill>
                  <a:schemeClr val="tx1"/>
                </a:solidFill>
                <a:effectLst/>
                <a:latin typeface="+mn-lt"/>
                <a:ea typeface="MS PGothic" pitchFamily="34" charset="-128"/>
                <a:cs typeface="ＭＳ Ｐゴシック" charset="0"/>
              </a:rPr>
              <a:t> kriminalom iste su svuda, bez obzira na teritorijalne granice i one prekoračuju te granice. Nema razlike između pretnji s kojima su suočavaju razvijene zemlje i zemlje u razvoju. U tom smislu Budimpeštanska konvencija izlazi u susret onome što brine zemlje u razvoju na isti način na koji izlazi u susret onome što brine razvijene zemlje</a:t>
            </a:r>
            <a:r>
              <a:rPr lang="sr-Latn-RS" dirty="0" smtClean="0"/>
              <a:t>. </a:t>
            </a:r>
            <a:endParaRPr lang="en-US" dirty="0"/>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42</a:t>
            </a:fld>
            <a:endParaRPr lang="fr-FR"/>
          </a:p>
        </p:txBody>
      </p:sp>
    </p:spTree>
    <p:extLst>
      <p:ext uri="{BB962C8B-B14F-4D97-AF65-F5344CB8AC3E}">
        <p14:creationId xmlns:p14="http://schemas.microsoft.com/office/powerpoint/2010/main" val="45527543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0" marR="0" lvl="0" indent="457200" algn="l" defTabSz="457200" rtl="0" eaLnBrk="1" fontAlgn="base" latinLnBrk="0" hangingPunct="1">
              <a:lnSpc>
                <a:spcPct val="100000"/>
              </a:lnSpc>
              <a:spcBef>
                <a:spcPct val="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Budimpeštanska konvencija nije jedini ugovor koji je sačinila grupa razvijenih zemalja, a kojem su kasnije pristupile i mnoge druge zemlje u razvoju. Mnogi ugovori, kao što su ugovori koji su pobrojani na slajdu, nastali su kao plod rada jedne grupe zemalja, ali su docnije bili prihvatani kao globalni ugovori. Budimpeštanska konvencija se ne razlikuje od tih drugih ugovora. </a:t>
            </a:r>
            <a:endParaRPr lang="en-US" sz="1200" kern="1200" dirty="0" smtClean="0">
              <a:solidFill>
                <a:schemeClr val="tx1"/>
              </a:solidFill>
              <a:effectLst/>
              <a:latin typeface="+mn-lt"/>
              <a:ea typeface="MS PGothic" pitchFamily="34" charset="-128"/>
              <a:cs typeface="ＭＳ Ｐゴシック" charset="0"/>
            </a:endParaRPr>
          </a:p>
          <a:p>
            <a:pPr marL="0" marR="0" lvl="0" indent="457200" algn="l" defTabSz="457200" rtl="0" eaLnBrk="1" fontAlgn="base" latinLnBrk="0" hangingPunct="1">
              <a:lnSpc>
                <a:spcPct val="100000"/>
              </a:lnSpc>
              <a:spcBef>
                <a:spcPct val="0"/>
              </a:spcBef>
              <a:spcAft>
                <a:spcPct val="0"/>
              </a:spcAft>
              <a:buClrTx/>
              <a:buSzTx/>
              <a:buFontTx/>
              <a:buNone/>
              <a:tabLst/>
              <a:defRPr/>
            </a:pPr>
            <a:endParaRPr lang="sr-Latn-RS" dirty="0" smtClean="0"/>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43</a:t>
            </a:fld>
            <a:endParaRPr lang="fr-FR"/>
          </a:p>
        </p:txBody>
      </p:sp>
    </p:spTree>
    <p:extLst>
      <p:ext uri="{BB962C8B-B14F-4D97-AF65-F5344CB8AC3E}">
        <p14:creationId xmlns:p14="http://schemas.microsoft.com/office/powerpoint/2010/main" val="324683237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0" marR="0" indent="457200" algn="l" defTabSz="457200" rtl="0" eaLnBrk="1" fontAlgn="base" latinLnBrk="0" hangingPunct="1">
              <a:lnSpc>
                <a:spcPct val="100000"/>
              </a:lnSpc>
              <a:spcBef>
                <a:spcPct val="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Ovaj slajd pokazuje primer zbog čega nije relevantno to da li je o nekoj konvenciji u početku pregovarala i njen nacrt sačinila jedna brojčano mala grupa država. Predavač može da objasni da je 1944, kada je potpisana </a:t>
            </a:r>
            <a:r>
              <a:rPr lang="sr-Latn-RS" sz="1200" kern="1200" dirty="0" err="1" smtClean="0">
                <a:solidFill>
                  <a:schemeClr val="tx1"/>
                </a:solidFill>
                <a:effectLst/>
                <a:latin typeface="+mn-lt"/>
                <a:ea typeface="MS PGothic" pitchFamily="34" charset="-128"/>
                <a:cs typeface="ＭＳ Ｐゴシック" charset="0"/>
              </a:rPr>
              <a:t>Čikaška</a:t>
            </a:r>
            <a:r>
              <a:rPr lang="sr-Latn-RS" sz="1200" kern="1200" dirty="0" smtClean="0">
                <a:solidFill>
                  <a:schemeClr val="tx1"/>
                </a:solidFill>
                <a:effectLst/>
                <a:latin typeface="+mn-lt"/>
                <a:ea typeface="MS PGothic" pitchFamily="34" charset="-128"/>
                <a:cs typeface="ＭＳ Ｐゴシック" charset="0"/>
              </a:rPr>
              <a:t> konvencija, to učinjeno na osnovu Nacrta i pregovaračkog procesa u kome su učestvovale samo 52 zemlje. Međutim, ta konvencija danas ima 193 države potpisnice. Predavač ovaj primer može da iskoristi da bi pokazao koliko je važno da se vrednost svake konvencije procenjuje sa stanovišta sopstvenog nacionalnog interesa. </a:t>
            </a:r>
            <a:endParaRPr lang="en-US" sz="1200" kern="1200" dirty="0" smtClean="0">
              <a:solidFill>
                <a:schemeClr val="tx1"/>
              </a:solidFill>
              <a:effectLst/>
              <a:latin typeface="+mn-lt"/>
              <a:ea typeface="MS PGothic" pitchFamily="34" charset="-128"/>
              <a:cs typeface="ＭＳ Ｐゴシック" charset="0"/>
            </a:endParaRPr>
          </a:p>
          <a:p>
            <a:pPr marL="0" indent="457200" eaLnBrk="1" hangingPunct="1">
              <a:spcBef>
                <a:spcPct val="0"/>
              </a:spcBef>
              <a:buFontTx/>
              <a:buNone/>
            </a:pPr>
            <a:endParaRPr lang="en-US" dirty="0"/>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44</a:t>
            </a:fld>
            <a:endParaRPr lang="fr-FR"/>
          </a:p>
        </p:txBody>
      </p:sp>
    </p:spTree>
    <p:extLst>
      <p:ext uri="{BB962C8B-B14F-4D97-AF65-F5344CB8AC3E}">
        <p14:creationId xmlns:p14="http://schemas.microsoft.com/office/powerpoint/2010/main" val="74590921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45720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Mit koji je o Budimpeštanskoj konvenciji posebno rasprostranjen među zemljama u razvoju – tvrdi se da ona favorizuje razvijene zemlje ili zemlje sa infrastrukturom. Predavač može da upita polaznike koliko njih ima istu predstavu pre nego što pređe na sledeći slajd, kojim će tu pogrešnu predstavu odagnati</a:t>
            </a:r>
            <a:r>
              <a:rPr lang="sr-Latn-RS" dirty="0" smtClean="0"/>
              <a:t>. </a:t>
            </a:r>
            <a:endParaRPr lang="en-US" dirty="0" smtClean="0"/>
          </a:p>
          <a:p>
            <a:pPr marL="0" marR="0" lvl="0" indent="457200" algn="l" defTabSz="457200" rtl="0" eaLnBrk="0" fontAlgn="base" latinLnBrk="0" hangingPunct="0">
              <a:lnSpc>
                <a:spcPct val="100000"/>
              </a:lnSpc>
              <a:spcBef>
                <a:spcPct val="30000"/>
              </a:spcBef>
              <a:spcAft>
                <a:spcPct val="0"/>
              </a:spcAft>
              <a:buClrTx/>
              <a:buSzTx/>
              <a:buFontTx/>
              <a:buNone/>
              <a:tabLst/>
              <a:defRPr/>
            </a:pPr>
            <a:endParaRPr lang="x-none"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45</a:t>
            </a:fld>
            <a:endParaRPr lang="en-US" altLang="en-US"/>
          </a:p>
        </p:txBody>
      </p:sp>
    </p:spTree>
    <p:extLst>
      <p:ext uri="{BB962C8B-B14F-4D97-AF65-F5344CB8AC3E}">
        <p14:creationId xmlns:p14="http://schemas.microsoft.com/office/powerpoint/2010/main" val="41921922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indent="457200"/>
            <a:r>
              <a:rPr lang="sr-Latn-RS" sz="1200" kern="1200" dirty="0" smtClean="0">
                <a:solidFill>
                  <a:schemeClr val="tx1"/>
                </a:solidFill>
                <a:effectLst/>
                <a:latin typeface="+mn-lt"/>
                <a:ea typeface="MS PGothic" pitchFamily="34" charset="-128"/>
                <a:cs typeface="ＭＳ Ｐゴシック" charset="0"/>
              </a:rPr>
              <a:t>Da nema Budimpeštanske konvencije ili nekog drugog obavezujućeg bilateralnog ili </a:t>
            </a:r>
            <a:r>
              <a:rPr lang="sr-Latn-RS" sz="1200" kern="1200" dirty="0" err="1" smtClean="0">
                <a:solidFill>
                  <a:schemeClr val="tx1"/>
                </a:solidFill>
                <a:effectLst/>
                <a:latin typeface="+mn-lt"/>
                <a:ea typeface="MS PGothic" pitchFamily="34" charset="-128"/>
                <a:cs typeface="ＭＳ Ｐゴシック" charset="0"/>
              </a:rPr>
              <a:t>multilateralnog</a:t>
            </a:r>
            <a:r>
              <a:rPr lang="sr-Latn-RS" sz="1200" kern="1200" dirty="0" smtClean="0">
                <a:solidFill>
                  <a:schemeClr val="tx1"/>
                </a:solidFill>
                <a:effectLst/>
                <a:latin typeface="+mn-lt"/>
                <a:ea typeface="MS PGothic" pitchFamily="34" charset="-128"/>
                <a:cs typeface="ＭＳ Ｐゴシック" charset="0"/>
              </a:rPr>
              <a:t> ugovora o uzajamnoj pomoći, zahtevi za predočavanje elektronskih dokaza koje upućuju zemlje u razvoju razvijenim zemljama ne bi uvek bili blagonaklono dočekani.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Budimpeštanska konvencija pruža veću korist zemljama u razvoju jer im trasira put za podnošenje pravno </a:t>
            </a:r>
            <a:r>
              <a:rPr lang="sr-Latn-RS" sz="1200" kern="1200" dirty="0" err="1" smtClean="0">
                <a:solidFill>
                  <a:schemeClr val="tx1"/>
                </a:solidFill>
                <a:effectLst/>
                <a:latin typeface="+mn-lt"/>
                <a:ea typeface="MS PGothic" pitchFamily="34" charset="-128"/>
                <a:cs typeface="ＭＳ Ｐゴシック" charset="0"/>
              </a:rPr>
              <a:t>obavezujućih</a:t>
            </a:r>
            <a:r>
              <a:rPr lang="sr-Latn-RS" sz="1200" kern="1200" dirty="0" smtClean="0">
                <a:solidFill>
                  <a:schemeClr val="tx1"/>
                </a:solidFill>
                <a:effectLst/>
                <a:latin typeface="+mn-lt"/>
                <a:ea typeface="MS PGothic" pitchFamily="34" charset="-128"/>
                <a:cs typeface="ＭＳ Ｐゴシック" charset="0"/>
              </a:rPr>
              <a:t> zahteva razvijenim zemljama, odnosno zemljama sa infrastrukturom (koje su mahom sve strane </a:t>
            </a:r>
            <a:r>
              <a:rPr lang="sr-Latn-RS" sz="1200" kern="1200" dirty="0" err="1" smtClean="0">
                <a:solidFill>
                  <a:schemeClr val="tx1"/>
                </a:solidFill>
                <a:effectLst/>
                <a:latin typeface="+mn-lt"/>
                <a:ea typeface="MS PGothic" pitchFamily="34" charset="-128"/>
                <a:cs typeface="ＭＳ Ｐゴシック" charset="0"/>
              </a:rPr>
              <a:t>ugovornice</a:t>
            </a:r>
            <a:r>
              <a:rPr lang="sr-Latn-RS" sz="1200" kern="1200" dirty="0" smtClean="0">
                <a:solidFill>
                  <a:schemeClr val="tx1"/>
                </a:solidFill>
                <a:effectLst/>
                <a:latin typeface="+mn-lt"/>
                <a:ea typeface="MS PGothic" pitchFamily="34" charset="-128"/>
                <a:cs typeface="ＭＳ Ｐゴシック" charset="0"/>
              </a:rPr>
              <a:t> Budimpeštanske konvencije). U tom smislu zemlje u razvoju imaju veliku korist od pristupanja Budimpeštanskoj konvenciji.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Osim toga, budući da Budimpeštanska konvencija dopušta da zahtev bude odbijen onda kada zamoljena strana smatra da se zahtev odnosi na politički delikt ili delo koje je povezano sa političkim deliktom, zemlje u razvoju obično imaju veću fleksibilnost u pogledu odbijanja zahteva zato što je u mnogim zemljama u razvoju polje dejstva političkog delikta šire. </a:t>
            </a:r>
            <a:endParaRPr lang="en-US" sz="1200" kern="1200" dirty="0" smtClean="0">
              <a:solidFill>
                <a:schemeClr val="tx1"/>
              </a:solidFill>
              <a:effectLst/>
              <a:latin typeface="+mn-lt"/>
              <a:ea typeface="MS PGothic" pitchFamily="34" charset="-128"/>
              <a:cs typeface="ＭＳ Ｐゴシック" charset="0"/>
            </a:endParaRPr>
          </a:p>
          <a:p>
            <a:pPr marL="0" indent="457200" eaLnBrk="1" hangingPunct="1">
              <a:spcBef>
                <a:spcPct val="0"/>
              </a:spcBef>
              <a:buFontTx/>
              <a:buNone/>
            </a:pPr>
            <a:endParaRPr lang="en-US" dirty="0"/>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46</a:t>
            </a:fld>
            <a:endParaRPr lang="fr-FR"/>
          </a:p>
        </p:txBody>
      </p:sp>
    </p:spTree>
    <p:extLst>
      <p:ext uri="{BB962C8B-B14F-4D97-AF65-F5344CB8AC3E}">
        <p14:creationId xmlns:p14="http://schemas.microsoft.com/office/powerpoint/2010/main" val="69861741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indent="457200"/>
            <a:r>
              <a:rPr lang="sr-Latn-RS" sz="1200" kern="1200" dirty="0" smtClean="0">
                <a:solidFill>
                  <a:schemeClr val="tx1"/>
                </a:solidFill>
                <a:effectLst/>
                <a:latin typeface="+mn-lt"/>
                <a:ea typeface="MS PGothic" pitchFamily="34" charset="-128"/>
                <a:cs typeface="ＭＳ Ｐゴシック" charset="0"/>
              </a:rPr>
              <a:t>Ključni način na koji zemlje u razvoju mogu imati koristi od Budimpeštanske konvencije jeste lakoća kojom mogu tražiti pomoć od američkih </a:t>
            </a:r>
            <a:r>
              <a:rPr lang="sr-Latn-RS" sz="1200" kern="1200" dirty="0" err="1" smtClean="0">
                <a:solidFill>
                  <a:schemeClr val="tx1"/>
                </a:solidFill>
                <a:effectLst/>
                <a:latin typeface="+mn-lt"/>
                <a:ea typeface="MS PGothic" pitchFamily="34" charset="-128"/>
                <a:cs typeface="ＭＳ Ｐゴシック" charset="0"/>
              </a:rPr>
              <a:t>pružalaca</a:t>
            </a:r>
            <a:r>
              <a:rPr lang="sr-Latn-RS" sz="1200" kern="1200" dirty="0" smtClean="0">
                <a:solidFill>
                  <a:schemeClr val="tx1"/>
                </a:solidFill>
                <a:effectLst/>
                <a:latin typeface="+mn-lt"/>
                <a:ea typeface="MS PGothic" pitchFamily="34" charset="-128"/>
                <a:cs typeface="ＭＳ Ｐゴシック" charset="0"/>
              </a:rPr>
              <a:t> usluga, posebno kada je reč o hitnoj zaštiti podataka i o primeni člana 18. stav 1. tačka b) Budimpeštanske konvencije, na osnovu koga mogu da upute direktno američkim davaocima usluga zahtev za podatke o korisniku. To omogućuje zemljama u razvoju da sačuvaju i pribave ključne dokaze, i to mnogo </a:t>
            </a:r>
            <a:r>
              <a:rPr lang="sr-Latn-RS" sz="1200" kern="1200" dirty="0" err="1" smtClean="0">
                <a:solidFill>
                  <a:schemeClr val="tx1"/>
                </a:solidFill>
                <a:effectLst/>
                <a:latin typeface="+mn-lt"/>
                <a:ea typeface="MS PGothic" pitchFamily="34" charset="-128"/>
                <a:cs typeface="ＭＳ Ｐゴシック" charset="0"/>
              </a:rPr>
              <a:t>ekspeditivnije</a:t>
            </a:r>
            <a:r>
              <a:rPr lang="sr-Latn-RS" sz="1200" kern="1200" dirty="0" smtClean="0">
                <a:solidFill>
                  <a:schemeClr val="tx1"/>
                </a:solidFill>
                <a:effectLst/>
                <a:latin typeface="+mn-lt"/>
                <a:ea typeface="MS PGothic" pitchFamily="34" charset="-128"/>
                <a:cs typeface="ＭＳ Ｐゴシック" charset="0"/>
              </a:rPr>
              <a:t> nego što bi to bilo moguće bez Budimpeštanske konvencije.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Ta korist je posebno naglašena u Izveštaju </a:t>
            </a:r>
            <a:r>
              <a:rPr lang="sr-Latn-RS" sz="1200" i="1" kern="1200" dirty="0" smtClean="0">
                <a:solidFill>
                  <a:schemeClr val="tx1"/>
                </a:solidFill>
                <a:effectLst/>
                <a:latin typeface="+mn-lt"/>
                <a:ea typeface="MS PGothic" pitchFamily="34" charset="-128"/>
                <a:cs typeface="ＭＳ Ｐゴシック" charset="0"/>
              </a:rPr>
              <a:t>T-CY</a:t>
            </a:r>
            <a:r>
              <a:rPr lang="sr-Latn-RS" sz="1200" kern="1200" dirty="0" smtClean="0">
                <a:solidFill>
                  <a:schemeClr val="tx1"/>
                </a:solidFill>
                <a:effectLst/>
                <a:latin typeface="+mn-lt"/>
                <a:ea typeface="MS PGothic" pitchFamily="34" charset="-128"/>
                <a:cs typeface="ＭＳ Ｐゴシック" charset="0"/>
              </a:rPr>
              <a:t> (https://rm.coe.int/t-cy-2020-16-bc-benefits-rep-provisional/16809ef6ac).</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Važno je ukazati na to da su davaoci usluga skloniji tome da se pre povinuju zahtevima koje dobiju od strana </a:t>
            </a:r>
            <a:r>
              <a:rPr lang="sr-Latn-RS" sz="1200" kern="1200" dirty="0" err="1" smtClean="0">
                <a:solidFill>
                  <a:schemeClr val="tx1"/>
                </a:solidFill>
                <a:effectLst/>
                <a:latin typeface="+mn-lt"/>
                <a:ea typeface="MS PGothic" pitchFamily="34" charset="-128"/>
                <a:cs typeface="ＭＳ Ｐゴシック" charset="0"/>
              </a:rPr>
              <a:t>ugovornica</a:t>
            </a:r>
            <a:r>
              <a:rPr lang="sr-Latn-RS" sz="1200" kern="1200" dirty="0" smtClean="0">
                <a:solidFill>
                  <a:schemeClr val="tx1"/>
                </a:solidFill>
                <a:effectLst/>
                <a:latin typeface="+mn-lt"/>
                <a:ea typeface="MS PGothic" pitchFamily="34" charset="-128"/>
                <a:cs typeface="ＭＳ Ｐゴシック" charset="0"/>
              </a:rPr>
              <a:t> Budimpeštanske konvencije – zato što mogu biti sigurni da te zemlje mogu imati odgovarajuće mehanizme zaštite i imaju zakonodavstvo zasnovano na najboljoj međunarodnoj praksi. </a:t>
            </a:r>
            <a:endParaRPr lang="en-US" sz="1200" kern="1200" dirty="0" smtClean="0">
              <a:solidFill>
                <a:schemeClr val="tx1"/>
              </a:solidFill>
              <a:effectLst/>
              <a:latin typeface="+mn-lt"/>
              <a:ea typeface="MS PGothic" pitchFamily="34" charset="-128"/>
              <a:cs typeface="ＭＳ Ｐゴシック" charset="0"/>
            </a:endParaRPr>
          </a:p>
          <a:p>
            <a:pPr marL="0" indent="457200" eaLnBrk="1" hangingPunct="1">
              <a:spcBef>
                <a:spcPct val="0"/>
              </a:spcBef>
              <a:buFontTx/>
              <a:buNone/>
            </a:pPr>
            <a:endParaRPr lang="en-US" dirty="0"/>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47</a:t>
            </a:fld>
            <a:endParaRPr lang="fr-FR"/>
          </a:p>
        </p:txBody>
      </p:sp>
    </p:spTree>
    <p:extLst>
      <p:ext uri="{BB962C8B-B14F-4D97-AF65-F5344CB8AC3E}">
        <p14:creationId xmlns:p14="http://schemas.microsoft.com/office/powerpoint/2010/main" val="225824368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lnSpcReduction="10000"/>
          </a:bodyPr>
          <a:lstStyle/>
          <a:p>
            <a:pPr indent="457200"/>
            <a:r>
              <a:rPr lang="sr-Latn-RS" sz="1200" kern="1200" dirty="0" smtClean="0">
                <a:solidFill>
                  <a:schemeClr val="tx1"/>
                </a:solidFill>
                <a:effectLst/>
                <a:latin typeface="+mn-lt"/>
                <a:ea typeface="MS PGothic" pitchFamily="34" charset="-128"/>
                <a:cs typeface="ＭＳ Ｐゴシック" charset="0"/>
              </a:rPr>
              <a:t>Na ovom slajdu vidi se poređenje kako je </a:t>
            </a:r>
            <a:r>
              <a:rPr lang="sr-Latn-RS" sz="1200" kern="1200" dirty="0" err="1" smtClean="0">
                <a:solidFill>
                  <a:schemeClr val="tx1"/>
                </a:solidFill>
                <a:effectLst/>
                <a:latin typeface="+mn-lt"/>
                <a:ea typeface="MS PGothic" pitchFamily="34" charset="-128"/>
                <a:cs typeface="ＭＳ Ｐゴシック" charset="0"/>
              </a:rPr>
              <a:t>Fejsbuk</a:t>
            </a:r>
            <a:r>
              <a:rPr lang="sr-Latn-RS" sz="1200" kern="1200" dirty="0" smtClean="0">
                <a:solidFill>
                  <a:schemeClr val="tx1"/>
                </a:solidFill>
                <a:effectLst/>
                <a:latin typeface="+mn-lt"/>
                <a:ea typeface="MS PGothic" pitchFamily="34" charset="-128"/>
                <a:cs typeface="ＭＳ Ｐゴシック" charset="0"/>
              </a:rPr>
              <a:t> odgovarao na zahteve zemalja koje su strane </a:t>
            </a:r>
            <a:r>
              <a:rPr lang="sr-Latn-RS" sz="1200" kern="1200" dirty="0" err="1" smtClean="0">
                <a:solidFill>
                  <a:schemeClr val="tx1"/>
                </a:solidFill>
                <a:effectLst/>
                <a:latin typeface="+mn-lt"/>
                <a:ea typeface="MS PGothic" pitchFamily="34" charset="-128"/>
                <a:cs typeface="ＭＳ Ｐゴシック" charset="0"/>
              </a:rPr>
              <a:t>ugovornice</a:t>
            </a:r>
            <a:r>
              <a:rPr lang="sr-Latn-RS" sz="1200" kern="1200" dirty="0" smtClean="0">
                <a:solidFill>
                  <a:schemeClr val="tx1"/>
                </a:solidFill>
                <a:effectLst/>
                <a:latin typeface="+mn-lt"/>
                <a:ea typeface="MS PGothic" pitchFamily="34" charset="-128"/>
                <a:cs typeface="ＭＳ Ｐゴシック" charset="0"/>
              </a:rPr>
              <a:t> Budimpeštanske konvencije i drugih zemalja u prvoj polovini 2019. Levi stubac označava odgovor </a:t>
            </a:r>
            <a:r>
              <a:rPr lang="sr-Latn-RS" sz="1200" kern="1200" dirty="0" err="1" smtClean="0">
                <a:solidFill>
                  <a:schemeClr val="tx1"/>
                </a:solidFill>
                <a:effectLst/>
                <a:latin typeface="+mn-lt"/>
                <a:ea typeface="MS PGothic" pitchFamily="34" charset="-128"/>
                <a:cs typeface="ＭＳ Ｐゴシック" charset="0"/>
              </a:rPr>
              <a:t>Fejsbuka</a:t>
            </a:r>
            <a:r>
              <a:rPr lang="sr-Latn-RS" sz="1200" kern="1200" dirty="0" smtClean="0">
                <a:solidFill>
                  <a:schemeClr val="tx1"/>
                </a:solidFill>
                <a:effectLst/>
                <a:latin typeface="+mn-lt"/>
                <a:ea typeface="MS PGothic" pitchFamily="34" charset="-128"/>
                <a:cs typeface="ＭＳ Ｐゴシック" charset="0"/>
              </a:rPr>
              <a:t> stranama </a:t>
            </a:r>
            <a:r>
              <a:rPr lang="sr-Latn-RS" sz="1200" kern="1200" dirty="0" err="1" smtClean="0">
                <a:solidFill>
                  <a:schemeClr val="tx1"/>
                </a:solidFill>
                <a:effectLst/>
                <a:latin typeface="+mn-lt"/>
                <a:ea typeface="MS PGothic" pitchFamily="34" charset="-128"/>
                <a:cs typeface="ＭＳ Ｐゴシック" charset="0"/>
              </a:rPr>
              <a:t>ugovornicama</a:t>
            </a:r>
            <a:r>
              <a:rPr lang="sr-Latn-RS" sz="1200" kern="1200" dirty="0" smtClean="0">
                <a:solidFill>
                  <a:schemeClr val="tx1"/>
                </a:solidFill>
                <a:effectLst/>
                <a:latin typeface="+mn-lt"/>
                <a:ea typeface="MS PGothic" pitchFamily="34" charset="-128"/>
                <a:cs typeface="ＭＳ Ｐゴシック" charset="0"/>
              </a:rPr>
              <a:t> Budimpeštanske konvencije, dok desni stubac označava odgovor </a:t>
            </a:r>
            <a:r>
              <a:rPr lang="sr-Latn-RS" sz="1200" kern="1200" dirty="0" err="1" smtClean="0">
                <a:solidFill>
                  <a:schemeClr val="tx1"/>
                </a:solidFill>
                <a:effectLst/>
                <a:latin typeface="+mn-lt"/>
                <a:ea typeface="MS PGothic" pitchFamily="34" charset="-128"/>
                <a:cs typeface="ＭＳ Ｐゴシック" charset="0"/>
              </a:rPr>
              <a:t>Fejsbuka</a:t>
            </a:r>
            <a:r>
              <a:rPr lang="sr-Latn-RS" sz="1200" kern="1200" dirty="0" smtClean="0">
                <a:solidFill>
                  <a:schemeClr val="tx1"/>
                </a:solidFill>
                <a:effectLst/>
                <a:latin typeface="+mn-lt"/>
                <a:ea typeface="MS PGothic" pitchFamily="34" charset="-128"/>
                <a:cs typeface="ＭＳ Ｐゴシック" charset="0"/>
              </a:rPr>
              <a:t> zemljama koje nisu strane </a:t>
            </a:r>
            <a:r>
              <a:rPr lang="sr-Latn-RS" sz="1200" kern="1200" dirty="0" err="1" smtClean="0">
                <a:solidFill>
                  <a:schemeClr val="tx1"/>
                </a:solidFill>
                <a:effectLst/>
                <a:latin typeface="+mn-lt"/>
                <a:ea typeface="MS PGothic" pitchFamily="34" charset="-128"/>
                <a:cs typeface="ＭＳ Ｐゴシック" charset="0"/>
              </a:rPr>
              <a:t>ugovornice</a:t>
            </a:r>
            <a:r>
              <a:rPr lang="sr-Latn-RS" sz="1200" kern="1200" dirty="0" smtClean="0">
                <a:solidFill>
                  <a:schemeClr val="tx1"/>
                </a:solidFill>
                <a:effectLst/>
                <a:latin typeface="+mn-lt"/>
                <a:ea typeface="MS PGothic" pitchFamily="34" charset="-128"/>
                <a:cs typeface="ＭＳ Ｐゴシック" charset="0"/>
              </a:rPr>
              <a:t> Budimpeštanske konvencije.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Predavač može da pokaže da su u tom periodu strane </a:t>
            </a:r>
            <a:r>
              <a:rPr lang="sr-Latn-RS" sz="1200" kern="1200" dirty="0" err="1" smtClean="0">
                <a:solidFill>
                  <a:schemeClr val="tx1"/>
                </a:solidFill>
                <a:effectLst/>
                <a:latin typeface="+mn-lt"/>
                <a:ea typeface="MS PGothic" pitchFamily="34" charset="-128"/>
                <a:cs typeface="ＭＳ Ｐゴシック" charset="0"/>
              </a:rPr>
              <a:t>ugovornice</a:t>
            </a:r>
            <a:r>
              <a:rPr lang="sr-Latn-RS" sz="1200" kern="1200" dirty="0" smtClean="0">
                <a:solidFill>
                  <a:schemeClr val="tx1"/>
                </a:solidFill>
                <a:effectLst/>
                <a:latin typeface="+mn-lt"/>
                <a:ea typeface="MS PGothic" pitchFamily="34" charset="-128"/>
                <a:cs typeface="ＭＳ Ｐゴシック" charset="0"/>
              </a:rPr>
              <a:t> Budimpeštanske konvencije </a:t>
            </a:r>
            <a:r>
              <a:rPr lang="sr-Latn-RS" sz="1200" kern="1200" dirty="0" err="1" smtClean="0">
                <a:solidFill>
                  <a:schemeClr val="tx1"/>
                </a:solidFill>
                <a:effectLst/>
                <a:latin typeface="+mn-lt"/>
                <a:ea typeface="MS PGothic" pitchFamily="34" charset="-128"/>
                <a:cs typeface="ＭＳ Ｐゴシック" charset="0"/>
              </a:rPr>
              <a:t>podnele</a:t>
            </a:r>
            <a:r>
              <a:rPr lang="sr-Latn-RS" sz="1200" kern="1200" dirty="0" smtClean="0">
                <a:solidFill>
                  <a:schemeClr val="tx1"/>
                </a:solidFill>
                <a:effectLst/>
                <a:latin typeface="+mn-lt"/>
                <a:ea typeface="MS PGothic" pitchFamily="34" charset="-128"/>
                <a:cs typeface="ＭＳ Ｐゴシック" charset="0"/>
              </a:rPr>
              <a:t> 94.320 zahteva za podatke </a:t>
            </a:r>
            <a:r>
              <a:rPr lang="sr-Latn-RS" sz="1200" kern="1200" dirty="0" err="1" smtClean="0">
                <a:solidFill>
                  <a:schemeClr val="tx1"/>
                </a:solidFill>
                <a:effectLst/>
                <a:latin typeface="+mn-lt"/>
                <a:ea typeface="MS PGothic" pitchFamily="34" charset="-128"/>
                <a:cs typeface="ＭＳ Ｐゴシック" charset="0"/>
              </a:rPr>
              <a:t>Fejsbuku</a:t>
            </a:r>
            <a:r>
              <a:rPr lang="sr-Latn-RS" sz="1200" kern="1200" dirty="0" smtClean="0">
                <a:solidFill>
                  <a:schemeClr val="tx1"/>
                </a:solidFill>
                <a:effectLst/>
                <a:latin typeface="+mn-lt"/>
                <a:ea typeface="MS PGothic" pitchFamily="34" charset="-128"/>
                <a:cs typeface="ＭＳ Ｐゴシック" charset="0"/>
              </a:rPr>
              <a:t>. On je predočio barem neke od traženih podataka u </a:t>
            </a:r>
            <a:r>
              <a:rPr lang="x-none" sz="1200" kern="1200" smtClean="0">
                <a:solidFill>
                  <a:schemeClr val="tx1"/>
                </a:solidFill>
                <a:effectLst/>
                <a:latin typeface="+mn-lt"/>
                <a:ea typeface="MS PGothic" pitchFamily="34" charset="-128"/>
                <a:cs typeface="ＭＳ Ｐゴシック" charset="0"/>
              </a:rPr>
              <a:t>74</a:t>
            </a:r>
            <a:r>
              <a:rPr lang="sr-Latn-RS" sz="1200" kern="1200" dirty="0" smtClean="0">
                <a:solidFill>
                  <a:schemeClr val="tx1"/>
                </a:solidFill>
                <a:effectLst/>
                <a:latin typeface="+mn-lt"/>
                <a:ea typeface="MS PGothic" pitchFamily="34" charset="-128"/>
                <a:cs typeface="ＭＳ Ｐゴシック" charset="0"/>
              </a:rPr>
              <a:t>.</a:t>
            </a:r>
            <a:r>
              <a:rPr lang="x-none" sz="1200" kern="1200" smtClean="0">
                <a:solidFill>
                  <a:schemeClr val="tx1"/>
                </a:solidFill>
                <a:effectLst/>
                <a:latin typeface="+mn-lt"/>
                <a:ea typeface="MS PGothic" pitchFamily="34" charset="-128"/>
                <a:cs typeface="ＭＳ Ｐゴシック" charset="0"/>
              </a:rPr>
              <a:t>752 </a:t>
            </a:r>
            <a:r>
              <a:rPr lang="sr-Latn-RS" sz="1200" kern="1200" dirty="0" smtClean="0">
                <a:solidFill>
                  <a:schemeClr val="tx1"/>
                </a:solidFill>
                <a:effectLst/>
                <a:latin typeface="+mn-lt"/>
                <a:ea typeface="MS PGothic" pitchFamily="34" charset="-128"/>
                <a:cs typeface="ＭＳ Ｐゴシック" charset="0"/>
              </a:rPr>
              <a:t>zahteva (otprilike 79%).</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Nasuprot tome, u istom periodu 2019. druge zemlje (koje nisu </a:t>
            </a:r>
            <a:r>
              <a:rPr lang="sr-Latn-RS" sz="1200" kern="1200" dirty="0" err="1" smtClean="0">
                <a:solidFill>
                  <a:schemeClr val="tx1"/>
                </a:solidFill>
                <a:effectLst/>
                <a:latin typeface="+mn-lt"/>
                <a:ea typeface="MS PGothic" pitchFamily="34" charset="-128"/>
                <a:cs typeface="ＭＳ Ｐゴシック" charset="0"/>
              </a:rPr>
              <a:t>ugovornice</a:t>
            </a:r>
            <a:r>
              <a:rPr lang="sr-Latn-RS" sz="1200" kern="1200" dirty="0" smtClean="0">
                <a:solidFill>
                  <a:schemeClr val="tx1"/>
                </a:solidFill>
                <a:effectLst/>
                <a:latin typeface="+mn-lt"/>
                <a:ea typeface="MS PGothic" pitchFamily="34" charset="-128"/>
                <a:cs typeface="ＭＳ Ｐゴシック" charset="0"/>
              </a:rPr>
              <a:t> Budimpeštanske konvencije) </a:t>
            </a:r>
            <a:r>
              <a:rPr lang="sr-Latn-RS" sz="1200" kern="1200" dirty="0" err="1" smtClean="0">
                <a:solidFill>
                  <a:schemeClr val="tx1"/>
                </a:solidFill>
                <a:effectLst/>
                <a:latin typeface="+mn-lt"/>
                <a:ea typeface="MS PGothic" pitchFamily="34" charset="-128"/>
                <a:cs typeface="ＭＳ Ｐゴシック" charset="0"/>
              </a:rPr>
              <a:t>podnele</a:t>
            </a:r>
            <a:r>
              <a:rPr lang="sr-Latn-RS" sz="1200" kern="1200" dirty="0" smtClean="0">
                <a:solidFill>
                  <a:schemeClr val="tx1"/>
                </a:solidFill>
                <a:effectLst/>
                <a:latin typeface="+mn-lt"/>
                <a:ea typeface="MS PGothic" pitchFamily="34" charset="-128"/>
                <a:cs typeface="ＭＳ Ｐゴシック" charset="0"/>
              </a:rPr>
              <a:t> su </a:t>
            </a:r>
            <a:r>
              <a:rPr lang="x-none" sz="1200" kern="1200" smtClean="0">
                <a:solidFill>
                  <a:schemeClr val="tx1"/>
                </a:solidFill>
                <a:effectLst/>
                <a:latin typeface="+mn-lt"/>
                <a:ea typeface="MS PGothic" pitchFamily="34" charset="-128"/>
                <a:cs typeface="ＭＳ Ｐゴシック" charset="0"/>
              </a:rPr>
              <a:t>35</a:t>
            </a:r>
            <a:r>
              <a:rPr lang="sr-Latn-RS" sz="1200" kern="1200" dirty="0" smtClean="0">
                <a:solidFill>
                  <a:schemeClr val="tx1"/>
                </a:solidFill>
                <a:effectLst/>
                <a:latin typeface="+mn-lt"/>
                <a:ea typeface="MS PGothic" pitchFamily="34" charset="-128"/>
                <a:cs typeface="ＭＳ Ｐゴシック" charset="0"/>
              </a:rPr>
              <a:t>.</a:t>
            </a:r>
            <a:r>
              <a:rPr lang="x-none" sz="1200" kern="1200" smtClean="0">
                <a:solidFill>
                  <a:schemeClr val="tx1"/>
                </a:solidFill>
                <a:effectLst/>
                <a:latin typeface="+mn-lt"/>
                <a:ea typeface="MS PGothic" pitchFamily="34" charset="-128"/>
                <a:cs typeface="ＭＳ Ｐゴシック" charset="0"/>
              </a:rPr>
              <a:t>657 </a:t>
            </a:r>
            <a:r>
              <a:rPr lang="sr-Latn-RS" sz="1200" kern="1200" dirty="0" smtClean="0">
                <a:solidFill>
                  <a:schemeClr val="tx1"/>
                </a:solidFill>
                <a:effectLst/>
                <a:latin typeface="+mn-lt"/>
                <a:ea typeface="MS PGothic" pitchFamily="34" charset="-128"/>
                <a:cs typeface="ＭＳ Ｐゴシック" charset="0"/>
              </a:rPr>
              <a:t>zahteva za podatke </a:t>
            </a:r>
            <a:r>
              <a:rPr lang="sr-Latn-RS" sz="1200" kern="1200" dirty="0" err="1" smtClean="0">
                <a:solidFill>
                  <a:schemeClr val="tx1"/>
                </a:solidFill>
                <a:effectLst/>
                <a:latin typeface="+mn-lt"/>
                <a:ea typeface="MS PGothic" pitchFamily="34" charset="-128"/>
                <a:cs typeface="ＭＳ Ｐゴシック" charset="0"/>
              </a:rPr>
              <a:t>Fejsbuku</a:t>
            </a:r>
            <a:r>
              <a:rPr lang="sr-Latn-RS" sz="1200" kern="1200" dirty="0" smtClean="0">
                <a:solidFill>
                  <a:schemeClr val="tx1"/>
                </a:solidFill>
                <a:effectLst/>
                <a:latin typeface="+mn-lt"/>
                <a:ea typeface="MS PGothic" pitchFamily="34" charset="-128"/>
                <a:cs typeface="ＭＳ Ｐゴシック" charset="0"/>
              </a:rPr>
              <a:t>, on je dostavio bar neke podatke </a:t>
            </a:r>
            <a:r>
              <a:rPr lang="sr-Latn-RS" sz="1200" kern="1200" dirty="0" err="1" smtClean="0">
                <a:solidFill>
                  <a:schemeClr val="tx1"/>
                </a:solidFill>
                <a:effectLst/>
                <a:latin typeface="+mn-lt"/>
                <a:ea typeface="MS PGothic" pitchFamily="34" charset="-128"/>
                <a:cs typeface="ＭＳ Ｐゴシック" charset="0"/>
              </a:rPr>
              <a:t>odonih</a:t>
            </a:r>
            <a:r>
              <a:rPr lang="sr-Latn-RS" sz="1200" kern="1200" dirty="0" smtClean="0">
                <a:solidFill>
                  <a:schemeClr val="tx1"/>
                </a:solidFill>
                <a:effectLst/>
                <a:latin typeface="+mn-lt"/>
                <a:ea typeface="MS PGothic" pitchFamily="34" charset="-128"/>
                <a:cs typeface="ＭＳ Ｐゴシック" charset="0"/>
              </a:rPr>
              <a:t> koji su traženi u </a:t>
            </a:r>
            <a:r>
              <a:rPr lang="x-none" sz="1200" kern="1200" smtClean="0">
                <a:solidFill>
                  <a:schemeClr val="tx1"/>
                </a:solidFill>
                <a:effectLst/>
                <a:latin typeface="+mn-lt"/>
                <a:ea typeface="MS PGothic" pitchFamily="34" charset="-128"/>
                <a:cs typeface="ＭＳ Ｐゴシック" charset="0"/>
              </a:rPr>
              <a:t>20</a:t>
            </a:r>
            <a:r>
              <a:rPr lang="sr-Latn-RS" sz="1200" kern="1200" dirty="0" smtClean="0">
                <a:solidFill>
                  <a:schemeClr val="tx1"/>
                </a:solidFill>
                <a:effectLst/>
                <a:latin typeface="+mn-lt"/>
                <a:ea typeface="MS PGothic" pitchFamily="34" charset="-128"/>
                <a:cs typeface="ＭＳ Ｐゴシック" charset="0"/>
              </a:rPr>
              <a:t>.</a:t>
            </a:r>
            <a:r>
              <a:rPr lang="x-none" sz="1200" kern="1200" smtClean="0">
                <a:solidFill>
                  <a:schemeClr val="tx1"/>
                </a:solidFill>
                <a:effectLst/>
                <a:latin typeface="+mn-lt"/>
                <a:ea typeface="MS PGothic" pitchFamily="34" charset="-128"/>
                <a:cs typeface="ＭＳ Ｐゴシック" charset="0"/>
              </a:rPr>
              <a:t>622 </a:t>
            </a:r>
            <a:r>
              <a:rPr lang="sr-Latn-RS" sz="1200" kern="1200" dirty="0" smtClean="0">
                <a:solidFill>
                  <a:schemeClr val="tx1"/>
                </a:solidFill>
                <a:effectLst/>
                <a:latin typeface="+mn-lt"/>
                <a:ea typeface="MS PGothic" pitchFamily="34" charset="-128"/>
                <a:cs typeface="ＭＳ Ｐゴシック" charset="0"/>
              </a:rPr>
              <a:t>zahteva (otprilike 58%).</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Ovo se može koristiti kao dokaz uticaja pristupanja Budimpeštanskoj konvenciji i načina na koji pristupanje Konvenciji može pomoći zemljama koje nisu zemlje sa infrastrukturom da traže podatke od davalaca usluga iz zemalja sa infrastrukturom. </a:t>
            </a:r>
            <a:endParaRPr lang="en-US" sz="1200" kern="1200" dirty="0" smtClean="0">
              <a:solidFill>
                <a:schemeClr val="tx1"/>
              </a:solidFill>
              <a:effectLst/>
              <a:latin typeface="+mn-lt"/>
              <a:ea typeface="MS PGothic" pitchFamily="34" charset="-128"/>
              <a:cs typeface="ＭＳ Ｐゴシック" charset="0"/>
            </a:endParaRPr>
          </a:p>
          <a:p>
            <a:pPr marL="0" indent="457200" eaLnBrk="1" hangingPunct="1">
              <a:spcBef>
                <a:spcPct val="0"/>
              </a:spcBef>
              <a:buFontTx/>
              <a:buNone/>
            </a:pPr>
            <a:endParaRPr lang="en-US" dirty="0"/>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48</a:t>
            </a:fld>
            <a:endParaRPr lang="fr-FR"/>
          </a:p>
        </p:txBody>
      </p:sp>
    </p:spTree>
    <p:extLst>
      <p:ext uri="{BB962C8B-B14F-4D97-AF65-F5344CB8AC3E}">
        <p14:creationId xmlns:p14="http://schemas.microsoft.com/office/powerpoint/2010/main" val="136791721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lnSpcReduction="10000"/>
          </a:bodyPr>
          <a:lstStyle/>
          <a:p>
            <a:pPr indent="457200"/>
            <a:r>
              <a:rPr lang="sr-Latn-RS" sz="1200" b="0" kern="1200" dirty="0" smtClean="0">
                <a:solidFill>
                  <a:schemeClr val="tx1"/>
                </a:solidFill>
                <a:effectLst/>
                <a:latin typeface="+mn-lt"/>
                <a:ea typeface="MS PGothic" pitchFamily="34" charset="-128"/>
                <a:cs typeface="ＭＳ Ｐゴシック" charset="0"/>
              </a:rPr>
              <a:t>Ovaj slajd pokazuje poređenje između načina na koji je </a:t>
            </a:r>
            <a:r>
              <a:rPr lang="sr-Latn-RS" sz="1200" b="0" kern="1200" dirty="0" err="1" smtClean="0">
                <a:solidFill>
                  <a:schemeClr val="tx1"/>
                </a:solidFill>
                <a:effectLst/>
                <a:latin typeface="+mn-lt"/>
                <a:ea typeface="MS PGothic" pitchFamily="34" charset="-128"/>
                <a:cs typeface="ＭＳ Ｐゴシック" charset="0"/>
              </a:rPr>
              <a:t>Fejsbuk</a:t>
            </a:r>
            <a:r>
              <a:rPr lang="sr-Latn-RS" sz="1200" b="0" kern="1200" dirty="0" smtClean="0">
                <a:solidFill>
                  <a:schemeClr val="tx1"/>
                </a:solidFill>
                <a:effectLst/>
                <a:latin typeface="+mn-lt"/>
                <a:ea typeface="MS PGothic" pitchFamily="34" charset="-128"/>
                <a:cs typeface="ＭＳ Ｐゴシック" charset="0"/>
              </a:rPr>
              <a:t> odgovorio na zahteve za otkrivanje podataka upućene iz zemalja koje su strane </a:t>
            </a:r>
            <a:r>
              <a:rPr lang="sr-Latn-RS" sz="1200" b="0" kern="1200" dirty="0" err="1" smtClean="0">
                <a:solidFill>
                  <a:schemeClr val="tx1"/>
                </a:solidFill>
                <a:effectLst/>
                <a:latin typeface="+mn-lt"/>
                <a:ea typeface="MS PGothic" pitchFamily="34" charset="-128"/>
                <a:cs typeface="ＭＳ Ｐゴシック" charset="0"/>
              </a:rPr>
              <a:t>ugovornice</a:t>
            </a:r>
            <a:r>
              <a:rPr lang="sr-Latn-RS" sz="1200" b="0" kern="1200" dirty="0" smtClean="0">
                <a:solidFill>
                  <a:schemeClr val="tx1"/>
                </a:solidFill>
                <a:effectLst/>
                <a:latin typeface="+mn-lt"/>
                <a:ea typeface="MS PGothic" pitchFamily="34" charset="-128"/>
                <a:cs typeface="ＭＳ Ｐゴシック" charset="0"/>
              </a:rPr>
              <a:t> Budimpeštanske konvencije i iz zemalja koje nisu </a:t>
            </a:r>
            <a:r>
              <a:rPr lang="sr-Latn-RS" sz="1200" b="0" kern="1200" dirty="0" err="1" smtClean="0">
                <a:solidFill>
                  <a:schemeClr val="tx1"/>
                </a:solidFill>
                <a:effectLst/>
                <a:latin typeface="+mn-lt"/>
                <a:ea typeface="MS PGothic" pitchFamily="34" charset="-128"/>
                <a:cs typeface="ＭＳ Ｐゴシック" charset="0"/>
              </a:rPr>
              <a:t>ugovornice</a:t>
            </a:r>
            <a:r>
              <a:rPr lang="sr-Latn-RS" sz="1200" b="0" kern="1200" dirty="0" smtClean="0">
                <a:solidFill>
                  <a:schemeClr val="tx1"/>
                </a:solidFill>
                <a:effectLst/>
                <a:latin typeface="+mn-lt"/>
                <a:ea typeface="MS PGothic" pitchFamily="34" charset="-128"/>
                <a:cs typeface="ＭＳ Ｐゴシック" charset="0"/>
              </a:rPr>
              <a:t> te konvencije u drugoj polovini 2019. Levi stubac označava odgovor </a:t>
            </a:r>
            <a:r>
              <a:rPr lang="sr-Latn-RS" sz="1200" b="0" kern="1200" dirty="0" err="1" smtClean="0">
                <a:solidFill>
                  <a:schemeClr val="tx1"/>
                </a:solidFill>
                <a:effectLst/>
                <a:latin typeface="+mn-lt"/>
                <a:ea typeface="MS PGothic" pitchFamily="34" charset="-128"/>
                <a:cs typeface="ＭＳ Ｐゴシック" charset="0"/>
              </a:rPr>
              <a:t>Fejsbuka</a:t>
            </a:r>
            <a:r>
              <a:rPr lang="sr-Latn-RS" sz="1200" b="0" kern="1200" dirty="0" smtClean="0">
                <a:solidFill>
                  <a:schemeClr val="tx1"/>
                </a:solidFill>
                <a:effectLst/>
                <a:latin typeface="+mn-lt"/>
                <a:ea typeface="MS PGothic" pitchFamily="34" charset="-128"/>
                <a:cs typeface="ＭＳ Ｐゴシック" charset="0"/>
              </a:rPr>
              <a:t> stranama </a:t>
            </a:r>
            <a:r>
              <a:rPr lang="sr-Latn-RS" sz="1200" b="0" kern="1200" dirty="0" err="1" smtClean="0">
                <a:solidFill>
                  <a:schemeClr val="tx1"/>
                </a:solidFill>
                <a:effectLst/>
                <a:latin typeface="+mn-lt"/>
                <a:ea typeface="MS PGothic" pitchFamily="34" charset="-128"/>
                <a:cs typeface="ＭＳ Ｐゴシック" charset="0"/>
              </a:rPr>
              <a:t>ugovornicama</a:t>
            </a:r>
            <a:r>
              <a:rPr lang="sr-Latn-RS" sz="1200" b="0" kern="1200" dirty="0" smtClean="0">
                <a:solidFill>
                  <a:schemeClr val="tx1"/>
                </a:solidFill>
                <a:effectLst/>
                <a:latin typeface="+mn-lt"/>
                <a:ea typeface="MS PGothic" pitchFamily="34" charset="-128"/>
                <a:cs typeface="ＭＳ Ｐゴシック" charset="0"/>
              </a:rPr>
              <a:t> Budimpeštanske konvencije, dok desni stubac označava odgovor </a:t>
            </a:r>
            <a:r>
              <a:rPr lang="sr-Latn-RS" sz="1200" b="0" kern="1200" dirty="0" err="1" smtClean="0">
                <a:solidFill>
                  <a:schemeClr val="tx1"/>
                </a:solidFill>
                <a:effectLst/>
                <a:latin typeface="+mn-lt"/>
                <a:ea typeface="MS PGothic" pitchFamily="34" charset="-128"/>
                <a:cs typeface="ＭＳ Ｐゴシック" charset="0"/>
              </a:rPr>
              <a:t>Fejsbuka</a:t>
            </a:r>
            <a:r>
              <a:rPr lang="sr-Latn-RS" sz="1200" b="0" kern="1200" dirty="0" smtClean="0">
                <a:solidFill>
                  <a:schemeClr val="tx1"/>
                </a:solidFill>
                <a:effectLst/>
                <a:latin typeface="+mn-lt"/>
                <a:ea typeface="MS PGothic" pitchFamily="34" charset="-128"/>
                <a:cs typeface="ＭＳ Ｐゴシック" charset="0"/>
              </a:rPr>
              <a:t> zemljama koje nisu strane </a:t>
            </a:r>
            <a:r>
              <a:rPr lang="sr-Latn-RS" sz="1200" b="0" kern="1200" dirty="0" err="1" smtClean="0">
                <a:solidFill>
                  <a:schemeClr val="tx1"/>
                </a:solidFill>
                <a:effectLst/>
                <a:latin typeface="+mn-lt"/>
                <a:ea typeface="MS PGothic" pitchFamily="34" charset="-128"/>
                <a:cs typeface="ＭＳ Ｐゴシック" charset="0"/>
              </a:rPr>
              <a:t>ugovornice</a:t>
            </a:r>
            <a:r>
              <a:rPr lang="sr-Latn-RS" sz="1200" b="0" kern="1200" dirty="0" smtClean="0">
                <a:solidFill>
                  <a:schemeClr val="tx1"/>
                </a:solidFill>
                <a:effectLst/>
                <a:latin typeface="+mn-lt"/>
                <a:ea typeface="MS PGothic" pitchFamily="34" charset="-128"/>
                <a:cs typeface="ＭＳ Ｐゴシック" charset="0"/>
              </a:rPr>
              <a:t> Budimpeštanske konvencije.</a:t>
            </a:r>
            <a:endParaRPr lang="en-US" sz="1200" b="0" kern="1200" dirty="0" smtClean="0">
              <a:solidFill>
                <a:schemeClr val="tx1"/>
              </a:solidFill>
              <a:effectLst/>
              <a:latin typeface="+mn-lt"/>
              <a:ea typeface="MS PGothic" pitchFamily="34" charset="-128"/>
              <a:cs typeface="ＭＳ Ｐゴシック" charset="0"/>
            </a:endParaRPr>
          </a:p>
          <a:p>
            <a:pPr indent="457200"/>
            <a:r>
              <a:rPr lang="sr-Latn-RS" sz="1200" b="0" kern="1200" dirty="0" smtClean="0">
                <a:solidFill>
                  <a:schemeClr val="tx1"/>
                </a:solidFill>
                <a:effectLst/>
                <a:latin typeface="+mn-lt"/>
                <a:ea typeface="MS PGothic" pitchFamily="34" charset="-128"/>
                <a:cs typeface="ＭＳ Ｐゴシック" charset="0"/>
              </a:rPr>
              <a:t>Predavač može da pokaže da su u drugoj polovini 2019. strane </a:t>
            </a:r>
            <a:r>
              <a:rPr lang="sr-Latn-RS" sz="1200" b="0" kern="1200" dirty="0" err="1" smtClean="0">
                <a:solidFill>
                  <a:schemeClr val="tx1"/>
                </a:solidFill>
                <a:effectLst/>
                <a:latin typeface="+mn-lt"/>
                <a:ea typeface="MS PGothic" pitchFamily="34" charset="-128"/>
                <a:cs typeface="ＭＳ Ｐゴシック" charset="0"/>
              </a:rPr>
              <a:t>ugovornice</a:t>
            </a:r>
            <a:r>
              <a:rPr lang="sr-Latn-RS" sz="1200" b="0" kern="1200" dirty="0" smtClean="0">
                <a:solidFill>
                  <a:schemeClr val="tx1"/>
                </a:solidFill>
                <a:effectLst/>
                <a:latin typeface="+mn-lt"/>
                <a:ea typeface="MS PGothic" pitchFamily="34" charset="-128"/>
                <a:cs typeface="ＭＳ Ｐゴシック" charset="0"/>
              </a:rPr>
              <a:t> Budimpeštanske konvencije </a:t>
            </a:r>
            <a:r>
              <a:rPr lang="sr-Latn-RS" sz="1200" b="0" kern="1200" dirty="0" err="1" smtClean="0">
                <a:solidFill>
                  <a:schemeClr val="tx1"/>
                </a:solidFill>
                <a:effectLst/>
                <a:latin typeface="+mn-lt"/>
                <a:ea typeface="MS PGothic" pitchFamily="34" charset="-128"/>
                <a:cs typeface="ＭＳ Ｐゴシック" charset="0"/>
              </a:rPr>
              <a:t>podnele</a:t>
            </a:r>
            <a:r>
              <a:rPr lang="sr-Latn-RS" sz="1200" b="0" kern="1200" dirty="0" smtClean="0">
                <a:solidFill>
                  <a:schemeClr val="tx1"/>
                </a:solidFill>
                <a:effectLst/>
                <a:latin typeface="+mn-lt"/>
                <a:ea typeface="MS PGothic" pitchFamily="34" charset="-128"/>
                <a:cs typeface="ＭＳ Ｐゴシック" charset="0"/>
              </a:rPr>
              <a:t> </a:t>
            </a:r>
            <a:r>
              <a:rPr lang="x-none" sz="1200" b="0" kern="1200" smtClean="0">
                <a:solidFill>
                  <a:schemeClr val="tx1"/>
                </a:solidFill>
                <a:effectLst/>
                <a:latin typeface="+mn-lt"/>
                <a:ea typeface="MS PGothic" pitchFamily="34" charset="-128"/>
                <a:cs typeface="ＭＳ Ｐゴシック" charset="0"/>
              </a:rPr>
              <a:t>99</a:t>
            </a:r>
            <a:r>
              <a:rPr lang="sr-Latn-RS" sz="1200" b="0" kern="1200" dirty="0" smtClean="0">
                <a:solidFill>
                  <a:schemeClr val="tx1"/>
                </a:solidFill>
                <a:effectLst/>
                <a:latin typeface="+mn-lt"/>
                <a:ea typeface="MS PGothic" pitchFamily="34" charset="-128"/>
                <a:cs typeface="ＭＳ Ｐゴシック" charset="0"/>
              </a:rPr>
              <a:t>.</a:t>
            </a:r>
            <a:r>
              <a:rPr lang="x-none" sz="1200" b="0" kern="1200" smtClean="0">
                <a:solidFill>
                  <a:schemeClr val="tx1"/>
                </a:solidFill>
                <a:effectLst/>
                <a:latin typeface="+mn-lt"/>
                <a:ea typeface="MS PGothic" pitchFamily="34" charset="-128"/>
                <a:cs typeface="ＭＳ Ｐゴシック" charset="0"/>
              </a:rPr>
              <a:t>440 </a:t>
            </a:r>
            <a:r>
              <a:rPr lang="sr-Latn-RS" sz="1200" b="0" kern="1200" dirty="0" smtClean="0">
                <a:solidFill>
                  <a:schemeClr val="tx1"/>
                </a:solidFill>
                <a:effectLst/>
                <a:latin typeface="+mn-lt"/>
                <a:ea typeface="MS PGothic" pitchFamily="34" charset="-128"/>
                <a:cs typeface="ＭＳ Ｐゴシック" charset="0"/>
              </a:rPr>
              <a:t>zahteva za otkrivanje podataka </a:t>
            </a:r>
            <a:r>
              <a:rPr lang="sr-Latn-RS" sz="1200" b="0" kern="1200" dirty="0" err="1" smtClean="0">
                <a:solidFill>
                  <a:schemeClr val="tx1"/>
                </a:solidFill>
                <a:effectLst/>
                <a:latin typeface="+mn-lt"/>
                <a:ea typeface="MS PGothic" pitchFamily="34" charset="-128"/>
                <a:cs typeface="ＭＳ Ｐゴシック" charset="0"/>
              </a:rPr>
              <a:t>Fejsbuku</a:t>
            </a:r>
            <a:r>
              <a:rPr lang="sr-Latn-RS" sz="1200" b="0" kern="1200" dirty="0" smtClean="0">
                <a:solidFill>
                  <a:schemeClr val="tx1"/>
                </a:solidFill>
                <a:effectLst/>
                <a:latin typeface="+mn-lt"/>
                <a:ea typeface="MS PGothic" pitchFamily="34" charset="-128"/>
                <a:cs typeface="ＭＳ Ｐゴシック" charset="0"/>
              </a:rPr>
              <a:t>. </a:t>
            </a:r>
            <a:r>
              <a:rPr lang="sr-Latn-RS" sz="1200" b="0" kern="1200" dirty="0" err="1" smtClean="0">
                <a:solidFill>
                  <a:schemeClr val="tx1"/>
                </a:solidFill>
                <a:effectLst/>
                <a:latin typeface="+mn-lt"/>
                <a:ea typeface="MS PGothic" pitchFamily="34" charset="-128"/>
                <a:cs typeface="ＭＳ Ｐゴシック" charset="0"/>
              </a:rPr>
              <a:t>Fejsbuk</a:t>
            </a:r>
            <a:r>
              <a:rPr lang="sr-Latn-RS" sz="1200" b="0" kern="1200" dirty="0" smtClean="0">
                <a:solidFill>
                  <a:schemeClr val="tx1"/>
                </a:solidFill>
                <a:effectLst/>
                <a:latin typeface="+mn-lt"/>
                <a:ea typeface="MS PGothic" pitchFamily="34" charset="-128"/>
                <a:cs typeface="ＭＳ Ｐゴシック" charset="0"/>
              </a:rPr>
              <a:t> je predočio bar neke podatke koji su traženi u </a:t>
            </a:r>
            <a:r>
              <a:rPr lang="x-none" sz="1200" b="0" kern="1200" smtClean="0">
                <a:solidFill>
                  <a:schemeClr val="tx1"/>
                </a:solidFill>
                <a:effectLst/>
                <a:latin typeface="+mn-lt"/>
                <a:ea typeface="MS PGothic" pitchFamily="34" charset="-128"/>
                <a:cs typeface="ＭＳ Ｐゴシック" charset="0"/>
              </a:rPr>
              <a:t>80</a:t>
            </a:r>
            <a:r>
              <a:rPr lang="sr-Latn-RS" sz="1200" b="0" kern="1200" dirty="0" smtClean="0">
                <a:solidFill>
                  <a:schemeClr val="tx1"/>
                </a:solidFill>
                <a:effectLst/>
                <a:latin typeface="+mn-lt"/>
                <a:ea typeface="MS PGothic" pitchFamily="34" charset="-128"/>
                <a:cs typeface="ＭＳ Ｐゴシック" charset="0"/>
              </a:rPr>
              <a:t>.</a:t>
            </a:r>
            <a:r>
              <a:rPr lang="x-none" sz="1200" b="0" kern="1200" smtClean="0">
                <a:solidFill>
                  <a:schemeClr val="tx1"/>
                </a:solidFill>
                <a:effectLst/>
                <a:latin typeface="+mn-lt"/>
                <a:ea typeface="MS PGothic" pitchFamily="34" charset="-128"/>
                <a:cs typeface="ＭＳ Ｐゴシック" charset="0"/>
              </a:rPr>
              <a:t>541 </a:t>
            </a:r>
            <a:r>
              <a:rPr lang="sr-Latn-RS" sz="1200" b="0" kern="1200" dirty="0" smtClean="0">
                <a:solidFill>
                  <a:schemeClr val="tx1"/>
                </a:solidFill>
                <a:effectLst/>
                <a:latin typeface="+mn-lt"/>
                <a:ea typeface="MS PGothic" pitchFamily="34" charset="-128"/>
                <a:cs typeface="ＭＳ Ｐゴシック" charset="0"/>
              </a:rPr>
              <a:t>zahtevu (otprilike 81%).</a:t>
            </a:r>
            <a:endParaRPr lang="en-US" sz="1200" b="0" kern="1200" dirty="0" smtClean="0">
              <a:solidFill>
                <a:schemeClr val="tx1"/>
              </a:solidFill>
              <a:effectLst/>
              <a:latin typeface="+mn-lt"/>
              <a:ea typeface="MS PGothic" pitchFamily="34" charset="-128"/>
              <a:cs typeface="ＭＳ Ｐゴシック" charset="0"/>
            </a:endParaRPr>
          </a:p>
          <a:p>
            <a:pPr indent="457200"/>
            <a:r>
              <a:rPr lang="sr-Latn-RS" sz="1200" b="0" kern="1200" dirty="0" smtClean="0">
                <a:solidFill>
                  <a:schemeClr val="tx1"/>
                </a:solidFill>
                <a:effectLst/>
                <a:latin typeface="+mn-lt"/>
                <a:ea typeface="MS PGothic" pitchFamily="34" charset="-128"/>
                <a:cs typeface="ＭＳ Ｐゴシック" charset="0"/>
              </a:rPr>
              <a:t>Nasuprot tome, u drugoj polovini 2019. ostale zemlje (koje nisu </a:t>
            </a:r>
            <a:r>
              <a:rPr lang="sr-Latn-RS" sz="1200" b="0" kern="1200" dirty="0" err="1" smtClean="0">
                <a:solidFill>
                  <a:schemeClr val="tx1"/>
                </a:solidFill>
                <a:effectLst/>
                <a:latin typeface="+mn-lt"/>
                <a:ea typeface="MS PGothic" pitchFamily="34" charset="-128"/>
                <a:cs typeface="ＭＳ Ｐゴシック" charset="0"/>
              </a:rPr>
              <a:t>ugovornice</a:t>
            </a:r>
            <a:r>
              <a:rPr lang="sr-Latn-RS" sz="1200" b="0" kern="1200" dirty="0" smtClean="0">
                <a:solidFill>
                  <a:schemeClr val="tx1"/>
                </a:solidFill>
                <a:effectLst/>
                <a:latin typeface="+mn-lt"/>
                <a:ea typeface="MS PGothic" pitchFamily="34" charset="-128"/>
                <a:cs typeface="ＭＳ Ｐゴシック" charset="0"/>
              </a:rPr>
              <a:t> Budimpeštanske konvencije) </a:t>
            </a:r>
            <a:r>
              <a:rPr lang="sr-Latn-RS" sz="1200" b="0" kern="1200" dirty="0" err="1" smtClean="0">
                <a:solidFill>
                  <a:schemeClr val="tx1"/>
                </a:solidFill>
                <a:effectLst/>
                <a:latin typeface="+mn-lt"/>
                <a:ea typeface="MS PGothic" pitchFamily="34" charset="-128"/>
                <a:cs typeface="ＭＳ Ｐゴシック" charset="0"/>
              </a:rPr>
              <a:t>podnele</a:t>
            </a:r>
            <a:r>
              <a:rPr lang="sr-Latn-RS" sz="1200" b="0" kern="1200" dirty="0" smtClean="0">
                <a:solidFill>
                  <a:schemeClr val="tx1"/>
                </a:solidFill>
                <a:effectLst/>
                <a:latin typeface="+mn-lt"/>
                <a:ea typeface="MS PGothic" pitchFamily="34" charset="-128"/>
                <a:cs typeface="ＭＳ Ｐゴシック" charset="0"/>
              </a:rPr>
              <a:t> su </a:t>
            </a:r>
            <a:r>
              <a:rPr lang="x-none" sz="1200" b="0" kern="1200" smtClean="0">
                <a:solidFill>
                  <a:schemeClr val="tx1"/>
                </a:solidFill>
                <a:effectLst/>
                <a:latin typeface="+mn-lt"/>
                <a:ea typeface="MS PGothic" pitchFamily="34" charset="-128"/>
                <a:cs typeface="ＭＳ Ｐゴシック" charset="0"/>
              </a:rPr>
              <a:t>41</a:t>
            </a:r>
            <a:r>
              <a:rPr lang="sr-Latn-RS" sz="1200" b="0" kern="1200" dirty="0" smtClean="0">
                <a:solidFill>
                  <a:schemeClr val="tx1"/>
                </a:solidFill>
                <a:effectLst/>
                <a:latin typeface="+mn-lt"/>
                <a:ea typeface="MS PGothic" pitchFamily="34" charset="-128"/>
                <a:cs typeface="ＭＳ Ｐゴシック" charset="0"/>
              </a:rPr>
              <a:t>.</a:t>
            </a:r>
            <a:r>
              <a:rPr lang="x-none" sz="1200" b="0" kern="1200" smtClean="0">
                <a:solidFill>
                  <a:schemeClr val="tx1"/>
                </a:solidFill>
                <a:effectLst/>
                <a:latin typeface="+mn-lt"/>
                <a:ea typeface="MS PGothic" pitchFamily="34" charset="-128"/>
                <a:cs typeface="ＭＳ Ｐゴシック" charset="0"/>
              </a:rPr>
              <a:t>435 </a:t>
            </a:r>
            <a:r>
              <a:rPr lang="sr-Latn-RS" sz="1200" b="0" kern="1200" dirty="0" smtClean="0">
                <a:solidFill>
                  <a:schemeClr val="tx1"/>
                </a:solidFill>
                <a:effectLst/>
                <a:latin typeface="+mn-lt"/>
                <a:ea typeface="MS PGothic" pitchFamily="34" charset="-128"/>
                <a:cs typeface="ＭＳ Ｐゴシック" charset="0"/>
              </a:rPr>
              <a:t>zahteva za otkrivanje podataka </a:t>
            </a:r>
            <a:r>
              <a:rPr lang="sr-Latn-RS" sz="1200" b="0" kern="1200" dirty="0" err="1" smtClean="0">
                <a:solidFill>
                  <a:schemeClr val="tx1"/>
                </a:solidFill>
                <a:effectLst/>
                <a:latin typeface="+mn-lt"/>
                <a:ea typeface="MS PGothic" pitchFamily="34" charset="-128"/>
                <a:cs typeface="ＭＳ Ｐゴシック" charset="0"/>
              </a:rPr>
              <a:t>Fejsbuku</a:t>
            </a:r>
            <a:r>
              <a:rPr lang="sr-Latn-RS" sz="1200" b="0" kern="1200" dirty="0" smtClean="0">
                <a:solidFill>
                  <a:schemeClr val="tx1"/>
                </a:solidFill>
                <a:effectLst/>
                <a:latin typeface="+mn-lt"/>
                <a:ea typeface="MS PGothic" pitchFamily="34" charset="-128"/>
                <a:cs typeface="ＭＳ Ｐゴシック" charset="0"/>
              </a:rPr>
              <a:t>. </a:t>
            </a:r>
            <a:r>
              <a:rPr lang="sr-Latn-RS" sz="1200" b="0" kern="1200" dirty="0" err="1" smtClean="0">
                <a:solidFill>
                  <a:schemeClr val="tx1"/>
                </a:solidFill>
                <a:effectLst/>
                <a:latin typeface="+mn-lt"/>
                <a:ea typeface="MS PGothic" pitchFamily="34" charset="-128"/>
                <a:cs typeface="ＭＳ Ｐゴシック" charset="0"/>
              </a:rPr>
              <a:t>Fejsbuk</a:t>
            </a:r>
            <a:r>
              <a:rPr lang="sr-Latn-RS" sz="1200" b="0" kern="1200" dirty="0" smtClean="0">
                <a:solidFill>
                  <a:schemeClr val="tx1"/>
                </a:solidFill>
                <a:effectLst/>
                <a:latin typeface="+mn-lt"/>
                <a:ea typeface="MS PGothic" pitchFamily="34" charset="-128"/>
                <a:cs typeface="ＭＳ Ｐゴシック" charset="0"/>
              </a:rPr>
              <a:t> je predočio bar neke podatke koji su traženi u </a:t>
            </a:r>
            <a:r>
              <a:rPr lang="x-none" sz="1200" b="0" kern="1200" smtClean="0">
                <a:solidFill>
                  <a:schemeClr val="tx1"/>
                </a:solidFill>
                <a:effectLst/>
                <a:latin typeface="+mn-lt"/>
                <a:ea typeface="MS PGothic" pitchFamily="34" charset="-128"/>
                <a:cs typeface="ＭＳ Ｐゴシック" charset="0"/>
              </a:rPr>
              <a:t>24</a:t>
            </a:r>
            <a:r>
              <a:rPr lang="sr-Latn-RS" sz="1200" b="0" kern="1200" dirty="0" smtClean="0">
                <a:solidFill>
                  <a:schemeClr val="tx1"/>
                </a:solidFill>
                <a:effectLst/>
                <a:latin typeface="+mn-lt"/>
                <a:ea typeface="MS PGothic" pitchFamily="34" charset="-128"/>
                <a:cs typeface="ＭＳ Ｐゴシック" charset="0"/>
              </a:rPr>
              <a:t>.</a:t>
            </a:r>
            <a:r>
              <a:rPr lang="x-none" sz="1200" b="0" kern="1200" smtClean="0">
                <a:solidFill>
                  <a:schemeClr val="tx1"/>
                </a:solidFill>
                <a:effectLst/>
                <a:latin typeface="+mn-lt"/>
                <a:ea typeface="MS PGothic" pitchFamily="34" charset="-128"/>
                <a:cs typeface="ＭＳ Ｐゴシック" charset="0"/>
              </a:rPr>
              <a:t>272 </a:t>
            </a:r>
            <a:r>
              <a:rPr lang="sr-Latn-RS" sz="1200" b="0" kern="1200" dirty="0" smtClean="0">
                <a:solidFill>
                  <a:schemeClr val="tx1"/>
                </a:solidFill>
                <a:effectLst/>
                <a:latin typeface="+mn-lt"/>
                <a:ea typeface="MS PGothic" pitchFamily="34" charset="-128"/>
                <a:cs typeface="ＭＳ Ｐゴシック" charset="0"/>
              </a:rPr>
              <a:t>zahteva (otprilike 58%).</a:t>
            </a:r>
            <a:endParaRPr lang="en-US" sz="1200" b="0" kern="1200" dirty="0" smtClean="0">
              <a:solidFill>
                <a:schemeClr val="tx1"/>
              </a:solidFill>
              <a:effectLst/>
              <a:latin typeface="+mn-lt"/>
              <a:ea typeface="MS PGothic" pitchFamily="34" charset="-128"/>
              <a:cs typeface="ＭＳ Ｐゴシック" charset="0"/>
            </a:endParaRPr>
          </a:p>
          <a:p>
            <a:pPr indent="457200"/>
            <a:r>
              <a:rPr lang="sr-Latn-RS" sz="1200" b="0" kern="1200" dirty="0" smtClean="0">
                <a:solidFill>
                  <a:schemeClr val="tx1"/>
                </a:solidFill>
                <a:effectLst/>
                <a:latin typeface="+mn-lt"/>
                <a:ea typeface="MS PGothic" pitchFamily="34" charset="-128"/>
                <a:cs typeface="ＭＳ Ｐゴシック" charset="0"/>
              </a:rPr>
              <a:t>Ovo se može koristiti kao dokaz uticaja pristupanja Budimpeštanskoj konvenciji i načina na koji to pristupanje može pomoći zemljama koje nisu zemlje sa infrastrukturom da traže podatke od davalaca usluga iz zemalja sa infrastrukturom. </a:t>
            </a:r>
            <a:endParaRPr lang="en-US" sz="1200" b="0" kern="1200" dirty="0" smtClean="0">
              <a:solidFill>
                <a:schemeClr val="tx1"/>
              </a:solidFill>
              <a:effectLst/>
              <a:latin typeface="+mn-lt"/>
              <a:ea typeface="MS PGothic" pitchFamily="34" charset="-128"/>
              <a:cs typeface="ＭＳ Ｐゴシック" charset="0"/>
            </a:endParaRPr>
          </a:p>
          <a:p>
            <a:pPr marL="0" indent="457200" eaLnBrk="1" hangingPunct="1">
              <a:spcBef>
                <a:spcPct val="0"/>
              </a:spcBef>
              <a:buFontTx/>
              <a:buNone/>
            </a:pPr>
            <a:endParaRPr lang="en-US" b="0" dirty="0"/>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49</a:t>
            </a:fld>
            <a:endParaRPr lang="fr-FR"/>
          </a:p>
        </p:txBody>
      </p:sp>
    </p:spTree>
    <p:extLst>
      <p:ext uri="{BB962C8B-B14F-4D97-AF65-F5344CB8AC3E}">
        <p14:creationId xmlns:p14="http://schemas.microsoft.com/office/powerpoint/2010/main" val="32822168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45720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Ovo je uvodni slajd za prvi deo sesije. Predavač treba da objasni da će u ovom delu biti predstavljena oblast primene i domet Budimpeštanske konvencije. Pre svega će biti iznet opšti pregled tri stuba Budimpeštanske konvencije – konkretno onoga što se odnosi na materijalno pravo, procesno pravo i međunarodnu saradnju. Takođe će biti predočeni statistički podaci o broju strana </a:t>
            </a:r>
            <a:r>
              <a:rPr lang="sr-Latn-RS" sz="1200" kern="1200" dirty="0" err="1" smtClean="0">
                <a:solidFill>
                  <a:schemeClr val="tx1"/>
                </a:solidFill>
                <a:effectLst/>
                <a:latin typeface="+mn-lt"/>
                <a:ea typeface="MS PGothic" pitchFamily="34" charset="-128"/>
                <a:cs typeface="ＭＳ Ｐゴシック" charset="0"/>
              </a:rPr>
              <a:t>ugovornica</a:t>
            </a:r>
            <a:r>
              <a:rPr lang="sr-Latn-RS" sz="1200" kern="1200" dirty="0" smtClean="0">
                <a:solidFill>
                  <a:schemeClr val="tx1"/>
                </a:solidFill>
                <a:effectLst/>
                <a:latin typeface="+mn-lt"/>
                <a:ea typeface="MS PGothic" pitchFamily="34" charset="-128"/>
                <a:cs typeface="ＭＳ Ｐゴシック" charset="0"/>
              </a:rPr>
              <a:t> Budimpeštanske konvencije, broju zemalja koje su je potpisale i broju zemalja koje su pozvane da joj pristupe. Osim toga, u ovom delu će biti iznet opšti pregled pristupa Saveta Evrope i biće ukazano na različite projekte za izgradnju kapaciteta čija je realizacija u toku. </a:t>
            </a:r>
            <a:endParaRPr lang="en-US" sz="1200" kern="1200" dirty="0" smtClean="0">
              <a:solidFill>
                <a:schemeClr val="tx1"/>
              </a:solidFill>
              <a:effectLst/>
              <a:latin typeface="+mn-lt"/>
              <a:ea typeface="MS PGothic" pitchFamily="34" charset="-128"/>
              <a:cs typeface="ＭＳ Ｐゴシック" charset="0"/>
            </a:endParaRPr>
          </a:p>
          <a:p>
            <a:pPr indent="457200"/>
            <a:endParaRPr lang="en-GB"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a:t>
            </a:fld>
            <a:endParaRPr lang="en-US" altLang="en-US"/>
          </a:p>
        </p:txBody>
      </p:sp>
    </p:spTree>
    <p:extLst>
      <p:ext uri="{BB962C8B-B14F-4D97-AF65-F5344CB8AC3E}">
        <p14:creationId xmlns:p14="http://schemas.microsoft.com/office/powerpoint/2010/main" val="44472697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indent="457200"/>
            <a:r>
              <a:rPr lang="sr-Latn-RS" sz="1200" b="0" kern="1200" dirty="0" smtClean="0">
                <a:solidFill>
                  <a:schemeClr val="tx1"/>
                </a:solidFill>
                <a:effectLst/>
                <a:latin typeface="+mn-lt"/>
                <a:ea typeface="MS PGothic" pitchFamily="34" charset="-128"/>
                <a:cs typeface="ＭＳ Ｐゴシック" charset="0"/>
              </a:rPr>
              <a:t>Ovaj slajd pokazuje poređenje između načina na koji je </a:t>
            </a:r>
            <a:r>
              <a:rPr lang="es-CL" sz="1200" b="0" kern="1200" dirty="0" err="1" smtClean="0">
                <a:solidFill>
                  <a:schemeClr val="tx1"/>
                </a:solidFill>
                <a:effectLst/>
                <a:latin typeface="+mn-lt"/>
                <a:ea typeface="MS PGothic" pitchFamily="34" charset="-128"/>
                <a:cs typeface="ＭＳ Ｐゴシック" charset="0"/>
              </a:rPr>
              <a:t>Tviter</a:t>
            </a:r>
            <a:r>
              <a:rPr lang="es-CL" sz="1200" b="0" kern="1200" dirty="0" smtClean="0">
                <a:solidFill>
                  <a:schemeClr val="tx1"/>
                </a:solidFill>
                <a:effectLst/>
                <a:latin typeface="+mn-lt"/>
                <a:ea typeface="MS PGothic" pitchFamily="34" charset="-128"/>
                <a:cs typeface="ＭＳ Ｐゴシック" charset="0"/>
              </a:rPr>
              <a:t> </a:t>
            </a:r>
            <a:r>
              <a:rPr lang="sr-Latn-RS" sz="1200" b="0" kern="1200" dirty="0" smtClean="0">
                <a:solidFill>
                  <a:schemeClr val="tx1"/>
                </a:solidFill>
                <a:effectLst/>
                <a:latin typeface="+mn-lt"/>
                <a:ea typeface="MS PGothic" pitchFamily="34" charset="-128"/>
                <a:cs typeface="ＭＳ Ｐゴシック" charset="0"/>
              </a:rPr>
              <a:t>odgovorio na zahteve za otkrivanje podataka iz zemalja koje su strane </a:t>
            </a:r>
            <a:r>
              <a:rPr lang="sr-Latn-RS" sz="1200" b="0" kern="1200" dirty="0" err="1" smtClean="0">
                <a:solidFill>
                  <a:schemeClr val="tx1"/>
                </a:solidFill>
                <a:effectLst/>
                <a:latin typeface="+mn-lt"/>
                <a:ea typeface="MS PGothic" pitchFamily="34" charset="-128"/>
                <a:cs typeface="ＭＳ Ｐゴシック" charset="0"/>
              </a:rPr>
              <a:t>ugovornice</a:t>
            </a:r>
            <a:r>
              <a:rPr lang="sr-Latn-RS" sz="1200" b="0" kern="1200" dirty="0" smtClean="0">
                <a:solidFill>
                  <a:schemeClr val="tx1"/>
                </a:solidFill>
                <a:effectLst/>
                <a:latin typeface="+mn-lt"/>
                <a:ea typeface="MS PGothic" pitchFamily="34" charset="-128"/>
                <a:cs typeface="ＭＳ Ｐゴシック" charset="0"/>
              </a:rPr>
              <a:t> Budimpeštanske konvencije i drugih zemalja u prvoj polovini 2019. Levi stubac pokazuje odgovor na zahteve strana </a:t>
            </a:r>
            <a:r>
              <a:rPr lang="sr-Latn-RS" sz="1200" b="0" kern="1200" dirty="0" err="1" smtClean="0">
                <a:solidFill>
                  <a:schemeClr val="tx1"/>
                </a:solidFill>
                <a:effectLst/>
                <a:latin typeface="+mn-lt"/>
                <a:ea typeface="MS PGothic" pitchFamily="34" charset="-128"/>
                <a:cs typeface="ＭＳ Ｐゴシック" charset="0"/>
              </a:rPr>
              <a:t>ugovornica</a:t>
            </a:r>
            <a:r>
              <a:rPr lang="sr-Latn-RS" sz="1200" b="0" kern="1200" dirty="0" smtClean="0">
                <a:solidFill>
                  <a:schemeClr val="tx1"/>
                </a:solidFill>
                <a:effectLst/>
                <a:latin typeface="+mn-lt"/>
                <a:ea typeface="MS PGothic" pitchFamily="34" charset="-128"/>
                <a:cs typeface="ＭＳ Ｐゴシック" charset="0"/>
              </a:rPr>
              <a:t> Budimpeštanske konvencije, dok desni stubac pokazuje odgovor </a:t>
            </a:r>
            <a:r>
              <a:rPr lang="sr-Latn-RS" sz="1200" b="0" kern="1200" dirty="0" err="1" smtClean="0">
                <a:solidFill>
                  <a:schemeClr val="tx1"/>
                </a:solidFill>
                <a:effectLst/>
                <a:latin typeface="+mn-lt"/>
                <a:ea typeface="MS PGothic" pitchFamily="34" charset="-128"/>
                <a:cs typeface="ＭＳ Ｐゴシック" charset="0"/>
              </a:rPr>
              <a:t>Tvitera</a:t>
            </a:r>
            <a:r>
              <a:rPr lang="sr-Latn-RS" sz="1200" b="0" kern="1200" dirty="0" smtClean="0">
                <a:solidFill>
                  <a:schemeClr val="tx1"/>
                </a:solidFill>
                <a:effectLst/>
                <a:latin typeface="+mn-lt"/>
                <a:ea typeface="MS PGothic" pitchFamily="34" charset="-128"/>
                <a:cs typeface="ＭＳ Ｐゴシック" charset="0"/>
              </a:rPr>
              <a:t> na zahteve zemalja koje nisu strane </a:t>
            </a:r>
            <a:r>
              <a:rPr lang="sr-Latn-RS" sz="1200" b="0" kern="1200" dirty="0" err="1" smtClean="0">
                <a:solidFill>
                  <a:schemeClr val="tx1"/>
                </a:solidFill>
                <a:effectLst/>
                <a:latin typeface="+mn-lt"/>
                <a:ea typeface="MS PGothic" pitchFamily="34" charset="-128"/>
                <a:cs typeface="ＭＳ Ｐゴシック" charset="0"/>
              </a:rPr>
              <a:t>ugovornice</a:t>
            </a:r>
            <a:r>
              <a:rPr lang="sr-Latn-RS" sz="1200" b="0" kern="1200" dirty="0" smtClean="0">
                <a:solidFill>
                  <a:schemeClr val="tx1"/>
                </a:solidFill>
                <a:effectLst/>
                <a:latin typeface="+mn-lt"/>
                <a:ea typeface="MS PGothic" pitchFamily="34" charset="-128"/>
                <a:cs typeface="ＭＳ Ｐゴシック" charset="0"/>
              </a:rPr>
              <a:t> Budimpeštanske konvencije. </a:t>
            </a:r>
            <a:endParaRPr lang="en-US" sz="1200" b="0" kern="1200" dirty="0" smtClean="0">
              <a:solidFill>
                <a:schemeClr val="tx1"/>
              </a:solidFill>
              <a:effectLst/>
              <a:latin typeface="+mn-lt"/>
              <a:ea typeface="MS PGothic" pitchFamily="34" charset="-128"/>
              <a:cs typeface="ＭＳ Ｐゴシック" charset="0"/>
            </a:endParaRPr>
          </a:p>
          <a:p>
            <a:pPr indent="457200"/>
            <a:r>
              <a:rPr lang="sr-Latn-RS" sz="1200" b="0" kern="1200" dirty="0" smtClean="0">
                <a:solidFill>
                  <a:schemeClr val="tx1"/>
                </a:solidFill>
                <a:effectLst/>
                <a:latin typeface="+mn-lt"/>
                <a:ea typeface="MS PGothic" pitchFamily="34" charset="-128"/>
                <a:cs typeface="ＭＳ Ｐゴシック" charset="0"/>
              </a:rPr>
              <a:t>Predavač može da pokaže da su u prvoj polovini 2019. strane </a:t>
            </a:r>
            <a:r>
              <a:rPr lang="sr-Latn-RS" sz="1200" b="0" kern="1200" dirty="0" err="1" smtClean="0">
                <a:solidFill>
                  <a:schemeClr val="tx1"/>
                </a:solidFill>
                <a:effectLst/>
                <a:latin typeface="+mn-lt"/>
                <a:ea typeface="MS PGothic" pitchFamily="34" charset="-128"/>
                <a:cs typeface="ＭＳ Ｐゴシック" charset="0"/>
              </a:rPr>
              <a:t>ugovornice</a:t>
            </a:r>
            <a:r>
              <a:rPr lang="sr-Latn-RS" sz="1200" b="0" kern="1200" dirty="0" smtClean="0">
                <a:solidFill>
                  <a:schemeClr val="tx1"/>
                </a:solidFill>
                <a:effectLst/>
                <a:latin typeface="+mn-lt"/>
                <a:ea typeface="MS PGothic" pitchFamily="34" charset="-128"/>
                <a:cs typeface="ＭＳ Ｐゴシック" charset="0"/>
              </a:rPr>
              <a:t> Budimpeštanske konvencije uputile 6.450 zahteva za otkrivanje podataka </a:t>
            </a:r>
            <a:r>
              <a:rPr lang="sr-Latn-RS" sz="1200" b="0" kern="1200" dirty="0" err="1" smtClean="0">
                <a:solidFill>
                  <a:schemeClr val="tx1"/>
                </a:solidFill>
                <a:effectLst/>
                <a:latin typeface="+mn-lt"/>
                <a:ea typeface="MS PGothic" pitchFamily="34" charset="-128"/>
                <a:cs typeface="ＭＳ Ｐゴシック" charset="0"/>
              </a:rPr>
              <a:t>Tviteru</a:t>
            </a:r>
            <a:r>
              <a:rPr lang="sr-Latn-RS" sz="1200" b="0" kern="1200" dirty="0" smtClean="0">
                <a:solidFill>
                  <a:schemeClr val="tx1"/>
                </a:solidFill>
                <a:effectLst/>
                <a:latin typeface="+mn-lt"/>
                <a:ea typeface="MS PGothic" pitchFamily="34" charset="-128"/>
                <a:cs typeface="ＭＳ Ｐゴシック" charset="0"/>
              </a:rPr>
              <a:t>. On je predočio barem neke podatke koji su traženi u 3.372 zahteva (otprilike 52%).</a:t>
            </a:r>
            <a:endParaRPr lang="en-US" sz="1200" b="0" kern="1200" dirty="0" smtClean="0">
              <a:solidFill>
                <a:schemeClr val="tx1"/>
              </a:solidFill>
              <a:effectLst/>
              <a:latin typeface="+mn-lt"/>
              <a:ea typeface="MS PGothic" pitchFamily="34" charset="-128"/>
              <a:cs typeface="ＭＳ Ｐゴシック" charset="0"/>
            </a:endParaRPr>
          </a:p>
          <a:p>
            <a:pPr indent="457200"/>
            <a:r>
              <a:rPr lang="sr-Latn-RS" sz="1200" b="0" kern="1200" dirty="0" smtClean="0">
                <a:solidFill>
                  <a:schemeClr val="tx1"/>
                </a:solidFill>
                <a:effectLst/>
                <a:latin typeface="+mn-lt"/>
                <a:ea typeface="MS PGothic" pitchFamily="34" charset="-128"/>
                <a:cs typeface="ＭＳ Ｐゴシック" charset="0"/>
              </a:rPr>
              <a:t>Nasuprot tome, u prvoj polovini 2019. ostale zemlje (koje nisu strane </a:t>
            </a:r>
            <a:r>
              <a:rPr lang="sr-Latn-RS" sz="1200" b="0" kern="1200" dirty="0" err="1" smtClean="0">
                <a:solidFill>
                  <a:schemeClr val="tx1"/>
                </a:solidFill>
                <a:effectLst/>
                <a:latin typeface="+mn-lt"/>
                <a:ea typeface="MS PGothic" pitchFamily="34" charset="-128"/>
                <a:cs typeface="ＭＳ Ｐゴシック" charset="0"/>
              </a:rPr>
              <a:t>ugovornice</a:t>
            </a:r>
            <a:r>
              <a:rPr lang="sr-Latn-RS" sz="1200" b="0" kern="1200" dirty="0" smtClean="0">
                <a:solidFill>
                  <a:schemeClr val="tx1"/>
                </a:solidFill>
                <a:effectLst/>
                <a:latin typeface="+mn-lt"/>
                <a:ea typeface="MS PGothic" pitchFamily="34" charset="-128"/>
                <a:cs typeface="ＭＳ Ｐゴシック" charset="0"/>
              </a:rPr>
              <a:t> Budimpeštanske konvencije) </a:t>
            </a:r>
            <a:r>
              <a:rPr lang="sr-Latn-RS" sz="1200" b="0" kern="1200" dirty="0" err="1" smtClean="0">
                <a:solidFill>
                  <a:schemeClr val="tx1"/>
                </a:solidFill>
                <a:effectLst/>
                <a:latin typeface="+mn-lt"/>
                <a:ea typeface="MS PGothic" pitchFamily="34" charset="-128"/>
                <a:cs typeface="ＭＳ Ｐゴシック" charset="0"/>
              </a:rPr>
              <a:t>podnele</a:t>
            </a:r>
            <a:r>
              <a:rPr lang="sr-Latn-RS" sz="1200" b="0" kern="1200" dirty="0" smtClean="0">
                <a:solidFill>
                  <a:schemeClr val="tx1"/>
                </a:solidFill>
                <a:effectLst/>
                <a:latin typeface="+mn-lt"/>
                <a:ea typeface="MS PGothic" pitchFamily="34" charset="-128"/>
                <a:cs typeface="ＭＳ Ｐゴシック" charset="0"/>
              </a:rPr>
              <a:t> su 850 zahteva </a:t>
            </a:r>
            <a:r>
              <a:rPr lang="sr-Latn-RS" sz="1200" b="0" kern="1200" dirty="0" err="1" smtClean="0">
                <a:solidFill>
                  <a:schemeClr val="tx1"/>
                </a:solidFill>
                <a:effectLst/>
                <a:latin typeface="+mn-lt"/>
                <a:ea typeface="MS PGothic" pitchFamily="34" charset="-128"/>
                <a:cs typeface="ＭＳ Ｐゴシック" charset="0"/>
              </a:rPr>
              <a:t>Tviteru</a:t>
            </a:r>
            <a:r>
              <a:rPr lang="sr-Latn-RS" sz="1200" b="0" kern="1200" dirty="0" smtClean="0">
                <a:solidFill>
                  <a:schemeClr val="tx1"/>
                </a:solidFill>
                <a:effectLst/>
                <a:latin typeface="+mn-lt"/>
                <a:ea typeface="MS PGothic" pitchFamily="34" charset="-128"/>
                <a:cs typeface="ＭＳ Ｐゴシック" charset="0"/>
              </a:rPr>
              <a:t> za otkrivanje podataka. Predočeni su podaci koji su traženi u 83 zahteva (otprilike 10%).</a:t>
            </a:r>
            <a:endParaRPr lang="en-US" sz="1200" b="0" kern="1200" dirty="0" smtClean="0">
              <a:solidFill>
                <a:schemeClr val="tx1"/>
              </a:solidFill>
              <a:effectLst/>
              <a:latin typeface="+mn-lt"/>
              <a:ea typeface="MS PGothic" pitchFamily="34" charset="-128"/>
              <a:cs typeface="ＭＳ Ｐゴシック" charset="0"/>
            </a:endParaRPr>
          </a:p>
          <a:p>
            <a:pPr indent="457200"/>
            <a:r>
              <a:rPr lang="sr-Latn-RS" sz="1200" b="0" kern="1200" dirty="0" smtClean="0">
                <a:solidFill>
                  <a:schemeClr val="tx1"/>
                </a:solidFill>
                <a:effectLst/>
                <a:latin typeface="+mn-lt"/>
                <a:ea typeface="MS PGothic" pitchFamily="34" charset="-128"/>
                <a:cs typeface="ＭＳ Ｐゴシック" charset="0"/>
              </a:rPr>
              <a:t>Ovo se može iskoristiti da se pokaže koliki je uticaj pristupanja Budimpeštanskoj konvenciji i na koji način to pristupanje može pomoći zemljama koje nisu zemlje sa infrastrukturom kada traže od davalaca usluga iz zemalja sa infrastrukturom da im otkriju podatke. </a:t>
            </a:r>
            <a:endParaRPr lang="en-US" sz="1200" b="0" kern="1200" dirty="0" smtClean="0">
              <a:solidFill>
                <a:schemeClr val="tx1"/>
              </a:solidFill>
              <a:effectLst/>
              <a:latin typeface="+mn-lt"/>
              <a:ea typeface="MS PGothic" pitchFamily="34" charset="-128"/>
              <a:cs typeface="ＭＳ Ｐゴシック" charset="0"/>
            </a:endParaRPr>
          </a:p>
          <a:p>
            <a:pPr marL="0" indent="457200" eaLnBrk="1" hangingPunct="1">
              <a:spcBef>
                <a:spcPct val="0"/>
              </a:spcBef>
              <a:buFontTx/>
              <a:buNone/>
            </a:pPr>
            <a:endParaRPr lang="en-US" b="0" dirty="0"/>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50</a:t>
            </a:fld>
            <a:endParaRPr lang="fr-FR"/>
          </a:p>
        </p:txBody>
      </p:sp>
    </p:spTree>
    <p:extLst>
      <p:ext uri="{BB962C8B-B14F-4D97-AF65-F5344CB8AC3E}">
        <p14:creationId xmlns:p14="http://schemas.microsoft.com/office/powerpoint/2010/main" val="337912903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indent="457200"/>
            <a:r>
              <a:rPr lang="sr-Latn-RS" sz="1200" kern="1200" dirty="0" smtClean="0">
                <a:solidFill>
                  <a:schemeClr val="tx1"/>
                </a:solidFill>
                <a:effectLst/>
                <a:latin typeface="+mn-lt"/>
                <a:ea typeface="MS PGothic" pitchFamily="34" charset="-128"/>
                <a:cs typeface="ＭＳ Ｐゴシック" charset="0"/>
              </a:rPr>
              <a:t>Ovaj slajd pokazuje poređenje između načina na koji je </a:t>
            </a:r>
            <a:r>
              <a:rPr lang="es-CL" sz="1200" kern="1200" dirty="0" smtClean="0">
                <a:solidFill>
                  <a:schemeClr val="tx1"/>
                </a:solidFill>
                <a:effectLst/>
                <a:latin typeface="+mn-lt"/>
                <a:ea typeface="MS PGothic" pitchFamily="34" charset="-128"/>
                <a:cs typeface="ＭＳ Ｐゴシック" charset="0"/>
              </a:rPr>
              <a:t>T</a:t>
            </a:r>
            <a:r>
              <a:rPr lang="sr-Latn-RS" sz="1200" kern="1200" dirty="0" smtClean="0">
                <a:solidFill>
                  <a:schemeClr val="tx1"/>
                </a:solidFill>
                <a:effectLst/>
                <a:latin typeface="+mn-lt"/>
                <a:ea typeface="MS PGothic" pitchFamily="34" charset="-128"/>
                <a:cs typeface="ＭＳ Ｐゴシック" charset="0"/>
              </a:rPr>
              <a:t>v</a:t>
            </a:r>
            <a:r>
              <a:rPr lang="es-CL" sz="1200" kern="1200" dirty="0" err="1" smtClean="0">
                <a:solidFill>
                  <a:schemeClr val="tx1"/>
                </a:solidFill>
                <a:effectLst/>
                <a:latin typeface="+mn-lt"/>
                <a:ea typeface="MS PGothic" pitchFamily="34" charset="-128"/>
                <a:cs typeface="ＭＳ Ｐゴシック" charset="0"/>
              </a:rPr>
              <a:t>iter</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odgovorio na zahteve za otkrivanje podataka iz zemalja koje su strane </a:t>
            </a:r>
            <a:r>
              <a:rPr lang="sr-Latn-RS" sz="1200" kern="1200" dirty="0" err="1" smtClean="0">
                <a:solidFill>
                  <a:schemeClr val="tx1"/>
                </a:solidFill>
                <a:effectLst/>
                <a:latin typeface="+mn-lt"/>
                <a:ea typeface="MS PGothic" pitchFamily="34" charset="-128"/>
                <a:cs typeface="ＭＳ Ｐゴシック" charset="0"/>
              </a:rPr>
              <a:t>ugovornice</a:t>
            </a:r>
            <a:r>
              <a:rPr lang="sr-Latn-RS" sz="1200" kern="1200" dirty="0" smtClean="0">
                <a:solidFill>
                  <a:schemeClr val="tx1"/>
                </a:solidFill>
                <a:effectLst/>
                <a:latin typeface="+mn-lt"/>
                <a:ea typeface="MS PGothic" pitchFamily="34" charset="-128"/>
                <a:cs typeface="ＭＳ Ｐゴシック" charset="0"/>
              </a:rPr>
              <a:t> Budimpeštanske konvencije i drugih zemalja u drugoj polovini 2019. Levi stubac pokazuje odgovor na zahteve strana </a:t>
            </a:r>
            <a:r>
              <a:rPr lang="sr-Latn-RS" sz="1200" kern="1200" dirty="0" err="1" smtClean="0">
                <a:solidFill>
                  <a:schemeClr val="tx1"/>
                </a:solidFill>
                <a:effectLst/>
                <a:latin typeface="+mn-lt"/>
                <a:ea typeface="MS PGothic" pitchFamily="34" charset="-128"/>
                <a:cs typeface="ＭＳ Ｐゴシック" charset="0"/>
              </a:rPr>
              <a:t>ugovornica</a:t>
            </a:r>
            <a:r>
              <a:rPr lang="sr-Latn-RS" sz="1200" kern="1200" dirty="0" smtClean="0">
                <a:solidFill>
                  <a:schemeClr val="tx1"/>
                </a:solidFill>
                <a:effectLst/>
                <a:latin typeface="+mn-lt"/>
                <a:ea typeface="MS PGothic" pitchFamily="34" charset="-128"/>
                <a:cs typeface="ＭＳ Ｐゴシック" charset="0"/>
              </a:rPr>
              <a:t> Budimpeštanske konvencije, dok desni stubac pokazuje odgovor </a:t>
            </a:r>
            <a:r>
              <a:rPr lang="sr-Latn-RS" sz="1200" kern="1200" dirty="0" err="1" smtClean="0">
                <a:solidFill>
                  <a:schemeClr val="tx1"/>
                </a:solidFill>
                <a:effectLst/>
                <a:latin typeface="+mn-lt"/>
                <a:ea typeface="MS PGothic" pitchFamily="34" charset="-128"/>
                <a:cs typeface="ＭＳ Ｐゴシック" charset="0"/>
              </a:rPr>
              <a:t>Tvitera</a:t>
            </a:r>
            <a:r>
              <a:rPr lang="sr-Latn-RS" sz="1200" kern="1200" dirty="0" smtClean="0">
                <a:solidFill>
                  <a:schemeClr val="tx1"/>
                </a:solidFill>
                <a:effectLst/>
                <a:latin typeface="+mn-lt"/>
                <a:ea typeface="MS PGothic" pitchFamily="34" charset="-128"/>
                <a:cs typeface="ＭＳ Ｐゴシック" charset="0"/>
              </a:rPr>
              <a:t> na zahteve zemalja koje nisu strane </a:t>
            </a:r>
            <a:r>
              <a:rPr lang="sr-Latn-RS" sz="1200" kern="1200" dirty="0" err="1" smtClean="0">
                <a:solidFill>
                  <a:schemeClr val="tx1"/>
                </a:solidFill>
                <a:effectLst/>
                <a:latin typeface="+mn-lt"/>
                <a:ea typeface="MS PGothic" pitchFamily="34" charset="-128"/>
                <a:cs typeface="ＭＳ Ｐゴシック" charset="0"/>
              </a:rPr>
              <a:t>ugovornice</a:t>
            </a:r>
            <a:r>
              <a:rPr lang="sr-Latn-RS" sz="1200" kern="1200" dirty="0" smtClean="0">
                <a:solidFill>
                  <a:schemeClr val="tx1"/>
                </a:solidFill>
                <a:effectLst/>
                <a:latin typeface="+mn-lt"/>
                <a:ea typeface="MS PGothic" pitchFamily="34" charset="-128"/>
                <a:cs typeface="ＭＳ Ｐゴシック" charset="0"/>
              </a:rPr>
              <a:t> Budimpeštanske konvencije.</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Predavač može da pokaže da su u drugoj polovini 2019. strane </a:t>
            </a:r>
            <a:r>
              <a:rPr lang="sr-Latn-RS" sz="1200" kern="1200" dirty="0" err="1" smtClean="0">
                <a:solidFill>
                  <a:schemeClr val="tx1"/>
                </a:solidFill>
                <a:effectLst/>
                <a:latin typeface="+mn-lt"/>
                <a:ea typeface="MS PGothic" pitchFamily="34" charset="-128"/>
                <a:cs typeface="ＭＳ Ｐゴシック" charset="0"/>
              </a:rPr>
              <a:t>ugovornice</a:t>
            </a:r>
            <a:r>
              <a:rPr lang="sr-Latn-RS" sz="1200" kern="1200" dirty="0" smtClean="0">
                <a:solidFill>
                  <a:schemeClr val="tx1"/>
                </a:solidFill>
                <a:effectLst/>
                <a:latin typeface="+mn-lt"/>
                <a:ea typeface="MS PGothic" pitchFamily="34" charset="-128"/>
                <a:cs typeface="ＭＳ Ｐゴシック" charset="0"/>
              </a:rPr>
              <a:t> Budimpeštanske konvencije </a:t>
            </a:r>
            <a:r>
              <a:rPr lang="sr-Latn-RS" sz="1200" kern="1200" dirty="0" err="1" smtClean="0">
                <a:solidFill>
                  <a:schemeClr val="tx1"/>
                </a:solidFill>
                <a:effectLst/>
                <a:latin typeface="+mn-lt"/>
                <a:ea typeface="MS PGothic" pitchFamily="34" charset="-128"/>
                <a:cs typeface="ＭＳ Ｐゴシック" charset="0"/>
              </a:rPr>
              <a:t>podnele</a:t>
            </a:r>
            <a:r>
              <a:rPr lang="sr-Latn-RS" sz="1200" kern="1200" dirty="0" smtClean="0">
                <a:solidFill>
                  <a:schemeClr val="tx1"/>
                </a:solidFill>
                <a:effectLst/>
                <a:latin typeface="+mn-lt"/>
                <a:ea typeface="MS PGothic" pitchFamily="34" charset="-128"/>
                <a:cs typeface="ＭＳ Ｐゴシック" charset="0"/>
              </a:rPr>
              <a:t> 7.194 zahteva za otkrivanje podataka </a:t>
            </a:r>
            <a:r>
              <a:rPr lang="sr-Latn-RS" sz="1200" kern="1200" dirty="0" err="1" smtClean="0">
                <a:solidFill>
                  <a:schemeClr val="tx1"/>
                </a:solidFill>
                <a:effectLst/>
                <a:latin typeface="+mn-lt"/>
                <a:ea typeface="MS PGothic" pitchFamily="34" charset="-128"/>
                <a:cs typeface="ＭＳ Ｐゴシック" charset="0"/>
              </a:rPr>
              <a:t>Tviteru</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Tviter</a:t>
            </a:r>
            <a:r>
              <a:rPr lang="sr-Latn-RS" sz="1200" kern="1200" dirty="0" smtClean="0">
                <a:solidFill>
                  <a:schemeClr val="tx1"/>
                </a:solidFill>
                <a:effectLst/>
                <a:latin typeface="+mn-lt"/>
                <a:ea typeface="MS PGothic" pitchFamily="34" charset="-128"/>
                <a:cs typeface="ＭＳ Ｐゴシック" charset="0"/>
              </a:rPr>
              <a:t> je predočio barem neke podatke koji su traženi u 3.392 zahteva (otprilike 47%).</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Nasuprot tome, u drugoj polovini 2019. ostale zemlje (koje nisu strane </a:t>
            </a:r>
            <a:r>
              <a:rPr lang="sr-Latn-RS" sz="1200" kern="1200" dirty="0" err="1" smtClean="0">
                <a:solidFill>
                  <a:schemeClr val="tx1"/>
                </a:solidFill>
                <a:effectLst/>
                <a:latin typeface="+mn-lt"/>
                <a:ea typeface="MS PGothic" pitchFamily="34" charset="-128"/>
                <a:cs typeface="ＭＳ Ｐゴシック" charset="0"/>
              </a:rPr>
              <a:t>ugovornice</a:t>
            </a:r>
            <a:r>
              <a:rPr lang="sr-Latn-RS" sz="1200" kern="1200" dirty="0" smtClean="0">
                <a:solidFill>
                  <a:schemeClr val="tx1"/>
                </a:solidFill>
                <a:effectLst/>
                <a:latin typeface="+mn-lt"/>
                <a:ea typeface="MS PGothic" pitchFamily="34" charset="-128"/>
                <a:cs typeface="ＭＳ Ｐゴシック" charset="0"/>
              </a:rPr>
              <a:t> Budimpeštanske konvencije) </a:t>
            </a:r>
            <a:r>
              <a:rPr lang="sr-Latn-RS" sz="1200" kern="1200" dirty="0" err="1" smtClean="0">
                <a:solidFill>
                  <a:schemeClr val="tx1"/>
                </a:solidFill>
                <a:effectLst/>
                <a:latin typeface="+mn-lt"/>
                <a:ea typeface="MS PGothic" pitchFamily="34" charset="-128"/>
                <a:cs typeface="ＭＳ Ｐゴシック" charset="0"/>
              </a:rPr>
              <a:t>podnele</a:t>
            </a:r>
            <a:r>
              <a:rPr lang="sr-Latn-RS" sz="1200" kern="1200" dirty="0" smtClean="0">
                <a:solidFill>
                  <a:schemeClr val="tx1"/>
                </a:solidFill>
                <a:effectLst/>
                <a:latin typeface="+mn-lt"/>
                <a:ea typeface="MS PGothic" pitchFamily="34" charset="-128"/>
                <a:cs typeface="ＭＳ Ｐゴシック" charset="0"/>
              </a:rPr>
              <a:t> su 1.644 zahteva za podatke </a:t>
            </a:r>
            <a:r>
              <a:rPr lang="sr-Latn-RS" sz="1200" kern="1200" dirty="0" err="1" smtClean="0">
                <a:solidFill>
                  <a:schemeClr val="tx1"/>
                </a:solidFill>
                <a:effectLst/>
                <a:latin typeface="+mn-lt"/>
                <a:ea typeface="MS PGothic" pitchFamily="34" charset="-128"/>
                <a:cs typeface="ＭＳ Ｐゴシック" charset="0"/>
              </a:rPr>
              <a:t>Tviteru</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Tviter</a:t>
            </a:r>
            <a:r>
              <a:rPr lang="sr-Latn-RS" sz="1200" kern="1200" dirty="0" smtClean="0">
                <a:solidFill>
                  <a:schemeClr val="tx1"/>
                </a:solidFill>
                <a:effectLst/>
                <a:latin typeface="+mn-lt"/>
                <a:ea typeface="MS PGothic" pitchFamily="34" charset="-128"/>
                <a:cs typeface="ＭＳ Ｐゴシック" charset="0"/>
              </a:rPr>
              <a:t> je predočio podatke koji su traženi u 175 zahteva (otprilike 10%).</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Ovo se može iskoristiti da se pokaže koliki je uticaj pristupanja Budimpeštanskoj konvenciji i na koji način to pristupanje može pomoći zemljama koje nisu zemlje sa infrastrukturom kada traže od davalaca usluga iz zemalja sa infrastrukturom da im otkriju podatke. </a:t>
            </a:r>
            <a:endParaRPr lang="en-US" sz="1200" kern="1200" dirty="0" smtClean="0">
              <a:solidFill>
                <a:schemeClr val="tx1"/>
              </a:solidFill>
              <a:effectLst/>
              <a:latin typeface="+mn-lt"/>
              <a:ea typeface="MS PGothic" pitchFamily="34" charset="-128"/>
              <a:cs typeface="ＭＳ Ｐゴシック" charset="0"/>
            </a:endParaRPr>
          </a:p>
          <a:p>
            <a:pPr marL="0" indent="457200" eaLnBrk="1" hangingPunct="1">
              <a:spcBef>
                <a:spcPct val="0"/>
              </a:spcBef>
              <a:buFontTx/>
              <a:buNone/>
            </a:pPr>
            <a:endParaRPr lang="en-US" dirty="0" smtClean="0"/>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51</a:t>
            </a:fld>
            <a:endParaRPr lang="fr-FR"/>
          </a:p>
        </p:txBody>
      </p:sp>
    </p:spTree>
    <p:extLst>
      <p:ext uri="{BB962C8B-B14F-4D97-AF65-F5344CB8AC3E}">
        <p14:creationId xmlns:p14="http://schemas.microsoft.com/office/powerpoint/2010/main" val="20678244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45720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Ovaj slajd objašnjava jedan mit koji postoji o Budimpeštanskoj konvenciji – da ona pruža neograničen, automatski i neometan pristup podacima u svakoj datoj zemlji. Predavač može da upita koliko polaznika ima tu predstavu pre nego što pređe na sledeći slajd koji će tu pogrešnu predstavu odagnati. </a:t>
            </a:r>
            <a:endParaRPr lang="x-none"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52</a:t>
            </a:fld>
            <a:endParaRPr lang="en-US" altLang="en-US"/>
          </a:p>
        </p:txBody>
      </p:sp>
    </p:spTree>
    <p:extLst>
      <p:ext uri="{BB962C8B-B14F-4D97-AF65-F5344CB8AC3E}">
        <p14:creationId xmlns:p14="http://schemas.microsoft.com/office/powerpoint/2010/main" val="232954746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0" indent="457200" eaLnBrk="1" hangingPunct="1">
              <a:spcBef>
                <a:spcPct val="0"/>
              </a:spcBef>
              <a:buFontTx/>
              <a:buNone/>
            </a:pPr>
            <a:r>
              <a:rPr lang="sr-Latn-RS" dirty="0" smtClean="0"/>
              <a:t>Budimpeštanska konvencija, kao i svaki drugi ugovor koji se odnosi na uzajamnu pomoć u krivičnim stvarima, ne omogućuje neograničeni pristup lokalnim podacima. U suštini, ona utvrđuje niz osnova za odbijanje zahteva za otkrivanje podataka, kao što su osnovi koji su istaknuti na gornjem slajdu. Po tom osnovu zemlja može da odbije svaki zahtev koji dobije na temelju Budimpeštanske konvencije. To se niukoliko ne razlikuje od ostalih ugovora u tom domenu.</a:t>
            </a:r>
          </a:p>
          <a:p>
            <a:pPr marL="0" indent="457200" eaLnBrk="1" hangingPunct="1">
              <a:spcBef>
                <a:spcPct val="0"/>
              </a:spcBef>
              <a:buFontTx/>
              <a:buNone/>
            </a:pPr>
            <a:endParaRPr lang="en-US" dirty="0" smtClean="0"/>
          </a:p>
          <a:p>
            <a:pPr marL="0" indent="457200" eaLnBrk="1" hangingPunct="1">
              <a:spcBef>
                <a:spcPct val="0"/>
              </a:spcBef>
              <a:buFontTx/>
              <a:buNone/>
            </a:pPr>
            <a:r>
              <a:rPr lang="sr-Latn-RS" dirty="0" smtClean="0"/>
              <a:t>Predavač takođe može poželeti da ukaže na obim dejstva člana 32. Budimpeštanske konvencije, koji strani ugovornici daje pravo da pristupi računarskim podacima u drugoj jurisdikciji bez podnošenja zahteva. Predavač treba da naglasi da je ta odredba ograničena na podatke koji su dostupni javnosti, ili samo na situacije u kojima je strana </a:t>
            </a:r>
            <a:r>
              <a:rPr lang="sr-Latn-RS" dirty="0" err="1" smtClean="0"/>
              <a:t>ugovornica</a:t>
            </a:r>
            <a:r>
              <a:rPr lang="sr-Latn-RS" dirty="0" smtClean="0"/>
              <a:t> pribavila zakonsku i dobrovoljnu saglasnost od lica koje ima zakonsko ovlašćenje da joj razotkrije podatke.</a:t>
            </a:r>
            <a:r>
              <a:rPr lang="sr-Latn-RS" baseline="0" dirty="0" smtClean="0"/>
              <a:t> </a:t>
            </a:r>
            <a:endParaRPr lang="en-US" dirty="0"/>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53</a:t>
            </a:fld>
            <a:endParaRPr lang="fr-FR"/>
          </a:p>
        </p:txBody>
      </p:sp>
    </p:spTree>
    <p:extLst>
      <p:ext uri="{BB962C8B-B14F-4D97-AF65-F5344CB8AC3E}">
        <p14:creationId xmlns:p14="http://schemas.microsoft.com/office/powerpoint/2010/main" val="218087675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45720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Ovaj slajd osvetljava jedan mit o Budimpeštanskoj konvenciji – onaj po kome ona obuhvata samo ograničen broj </a:t>
            </a:r>
            <a:r>
              <a:rPr lang="sr-Latn-RS" sz="1200" kern="1200" dirty="0" err="1" smtClean="0">
                <a:solidFill>
                  <a:schemeClr val="tx1"/>
                </a:solidFill>
                <a:effectLst/>
                <a:latin typeface="+mn-lt"/>
                <a:ea typeface="MS PGothic" pitchFamily="34" charset="-128"/>
                <a:cs typeface="ＭＳ Ｐゴシック" charset="0"/>
              </a:rPr>
              <a:t>delikata</a:t>
            </a:r>
            <a:r>
              <a:rPr lang="sr-Latn-RS" sz="1200" kern="1200" dirty="0" smtClean="0">
                <a:solidFill>
                  <a:schemeClr val="tx1"/>
                </a:solidFill>
                <a:effectLst/>
                <a:latin typeface="+mn-lt"/>
                <a:ea typeface="MS PGothic" pitchFamily="34" charset="-128"/>
                <a:cs typeface="ＭＳ Ｐゴシック" charset="0"/>
              </a:rPr>
              <a:t>. Predavač može da upita koliko polaznika deli tu predstavu pre nego što pređe na sledeći slajd kojim će tu pogrešnu predstavu odagnati. </a:t>
            </a:r>
            <a:endParaRPr lang="en-US" sz="1200" kern="1200" dirty="0" smtClean="0">
              <a:solidFill>
                <a:schemeClr val="tx1"/>
              </a:solidFill>
              <a:effectLst/>
              <a:latin typeface="+mn-lt"/>
              <a:ea typeface="MS PGothic" pitchFamily="34" charset="-128"/>
              <a:cs typeface="ＭＳ Ｐゴシック" charset="0"/>
            </a:endParaRPr>
          </a:p>
          <a:p>
            <a:pPr marL="0" marR="0" lvl="0" indent="457200" algn="l" defTabSz="457200" rtl="0" eaLnBrk="0" fontAlgn="base" latinLnBrk="0" hangingPunct="0">
              <a:lnSpc>
                <a:spcPct val="100000"/>
              </a:lnSpc>
              <a:spcBef>
                <a:spcPct val="30000"/>
              </a:spcBef>
              <a:spcAft>
                <a:spcPct val="0"/>
              </a:spcAft>
              <a:buClrTx/>
              <a:buSzTx/>
              <a:buFontTx/>
              <a:buNone/>
              <a:tabLst/>
              <a:defRPr/>
            </a:pPr>
            <a:endParaRPr lang="x-none"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54</a:t>
            </a:fld>
            <a:endParaRPr lang="en-US" altLang="en-US"/>
          </a:p>
        </p:txBody>
      </p:sp>
    </p:spTree>
    <p:extLst>
      <p:ext uri="{BB962C8B-B14F-4D97-AF65-F5344CB8AC3E}">
        <p14:creationId xmlns:p14="http://schemas.microsoft.com/office/powerpoint/2010/main" val="417635616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Opšte je mišljenje da Budimpeštanska konvencija obuhvata samo krivična dela nezakonitog pristupa, nezakonitog presretanja, ometanja podataka, ometanja sistema, zloupotrebe uređaja, falsifikovanja u vezi s računarima, prevara u vezi s računarima, dečje pornografije i dela koja su u vezi s kršenjem autorskih i srodnih prava pomoću računarskog sistema.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Međutim, oblast primene Budimpeštanske konvencije je znatno šira. To je razjašnjeno kroz čitav niz uputstava i smernica koje je izdao Komitet Konvencije o </a:t>
            </a:r>
            <a:r>
              <a:rPr lang="sr-Latn-RS" sz="1200" kern="1200" dirty="0" err="1" smtClean="0">
                <a:solidFill>
                  <a:schemeClr val="tx1"/>
                </a:solidFill>
                <a:effectLst/>
                <a:latin typeface="+mn-lt"/>
                <a:ea typeface="MS PGothic" pitchFamily="34" charset="-128"/>
                <a:cs typeface="ＭＳ Ｐゴシック" charset="0"/>
              </a:rPr>
              <a:t>visokotehnološkom</a:t>
            </a:r>
            <a:r>
              <a:rPr lang="sr-Latn-RS" sz="1200" kern="1200" dirty="0" smtClean="0">
                <a:solidFill>
                  <a:schemeClr val="tx1"/>
                </a:solidFill>
                <a:effectLst/>
                <a:latin typeface="+mn-lt"/>
                <a:ea typeface="MS PGothic" pitchFamily="34" charset="-128"/>
                <a:cs typeface="ＭＳ Ｐゴシック" charset="0"/>
              </a:rPr>
              <a:t> kriminalu. Do sada je </a:t>
            </a:r>
            <a:r>
              <a:rPr lang="sr-Latn-RS" sz="1200" i="1" kern="1200" dirty="0" smtClean="0">
                <a:solidFill>
                  <a:schemeClr val="tx1"/>
                </a:solidFill>
                <a:effectLst/>
                <a:latin typeface="+mn-lt"/>
                <a:ea typeface="MS PGothic" pitchFamily="34" charset="-128"/>
                <a:cs typeface="ＭＳ Ｐゴシック" charset="0"/>
              </a:rPr>
              <a:t>T-CY</a:t>
            </a:r>
            <a:r>
              <a:rPr lang="sr-Latn-RS" sz="1200" kern="1200" dirty="0" smtClean="0">
                <a:solidFill>
                  <a:schemeClr val="tx1"/>
                </a:solidFill>
                <a:effectLst/>
                <a:latin typeface="+mn-lt"/>
                <a:ea typeface="MS PGothic" pitchFamily="34" charset="-128"/>
                <a:cs typeface="ＭＳ Ｐゴシック" charset="0"/>
              </a:rPr>
              <a:t> izdao ukupno 11 uputstava koja svedoče da postoji čitav niz </a:t>
            </a:r>
            <a:r>
              <a:rPr lang="sr-Latn-RS" sz="1200" kern="1200" dirty="0" err="1" smtClean="0">
                <a:solidFill>
                  <a:schemeClr val="tx1"/>
                </a:solidFill>
                <a:effectLst/>
                <a:latin typeface="+mn-lt"/>
                <a:ea typeface="MS PGothic" pitchFamily="34" charset="-128"/>
                <a:cs typeface="ＭＳ Ｐゴシック" charset="0"/>
              </a:rPr>
              <a:t>delikata</a:t>
            </a:r>
            <a:r>
              <a:rPr lang="sr-Latn-RS" sz="1200" kern="1200" dirty="0" smtClean="0">
                <a:solidFill>
                  <a:schemeClr val="tx1"/>
                </a:solidFill>
                <a:effectLst/>
                <a:latin typeface="+mn-lt"/>
                <a:ea typeface="MS PGothic" pitchFamily="34" charset="-128"/>
                <a:cs typeface="ＭＳ Ｐゴシック" charset="0"/>
              </a:rPr>
              <a:t> za koje se nije smatralo da spadaju u polje dejstva Budimpeštanske konvencije, a u suštini predstavljaju dela inkriminisana na osnovu postojećih odredaba Budimpeštanske konvencije. </a:t>
            </a:r>
            <a:endParaRPr lang="en-US" sz="1200" kern="1200" dirty="0" smtClean="0">
              <a:solidFill>
                <a:schemeClr val="tx1"/>
              </a:solidFill>
              <a:effectLst/>
              <a:latin typeface="+mn-lt"/>
              <a:ea typeface="MS PGothic" pitchFamily="34" charset="-128"/>
              <a:cs typeface="ＭＳ Ｐゴシック" charset="0"/>
            </a:endParaRPr>
          </a:p>
          <a:p>
            <a:pPr indent="457200"/>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55</a:t>
            </a:fld>
            <a:endParaRPr lang="en-US" altLang="en-US"/>
          </a:p>
        </p:txBody>
      </p:sp>
    </p:spTree>
    <p:extLst>
      <p:ext uri="{BB962C8B-B14F-4D97-AF65-F5344CB8AC3E}">
        <p14:creationId xmlns:p14="http://schemas.microsoft.com/office/powerpoint/2010/main" val="422125299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Ovaj slajd pokazuje da postoji uvrežena pogrešna predstava o tome da Budimpeštanska konvencija ne inkriminiše upotrebu </a:t>
            </a:r>
            <a:r>
              <a:rPr lang="sr-Latn-RS" sz="1200" kern="1200" dirty="0" err="1" smtClean="0">
                <a:solidFill>
                  <a:schemeClr val="tx1"/>
                </a:solidFill>
                <a:effectLst/>
                <a:latin typeface="+mn-lt"/>
                <a:ea typeface="MS PGothic" pitchFamily="34" charset="-128"/>
                <a:cs typeface="ＭＳ Ｐゴシック" charset="0"/>
              </a:rPr>
              <a:t>botnetova</a:t>
            </a:r>
            <a:r>
              <a:rPr lang="sr-Latn-RS" sz="1200" kern="1200" dirty="0" smtClean="0">
                <a:solidFill>
                  <a:schemeClr val="tx1"/>
                </a:solidFill>
                <a:effectLst/>
                <a:latin typeface="+mn-lt"/>
                <a:ea typeface="MS PGothic" pitchFamily="34" charset="-128"/>
                <a:cs typeface="ＭＳ Ｐゴシック" charset="0"/>
              </a:rPr>
              <a:t> u kriminalne svrhe.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Definicija izraza „</a:t>
            </a:r>
            <a:r>
              <a:rPr lang="sr-Latn-RS" sz="1200" kern="1200" dirty="0" err="1" smtClean="0">
                <a:solidFill>
                  <a:schemeClr val="tx1"/>
                </a:solidFill>
                <a:effectLst/>
                <a:latin typeface="+mn-lt"/>
                <a:ea typeface="MS PGothic" pitchFamily="34" charset="-128"/>
                <a:cs typeface="ＭＳ Ｐゴシック" charset="0"/>
              </a:rPr>
              <a:t>botnet</a:t>
            </a:r>
            <a:r>
              <a:rPr lang="sr-Latn-RS" sz="1200" kern="1200" dirty="0" smtClean="0">
                <a:solidFill>
                  <a:schemeClr val="tx1"/>
                </a:solidFill>
                <a:effectLst/>
                <a:latin typeface="+mn-lt"/>
                <a:ea typeface="MS PGothic" pitchFamily="34" charset="-128"/>
                <a:cs typeface="ＭＳ Ｐゴシック" charset="0"/>
              </a:rPr>
              <a:t>” kako je usvojena u uputstvu </a:t>
            </a:r>
            <a:r>
              <a:rPr lang="sr-Latn-RS" sz="1200" i="1" kern="1200" dirty="0" smtClean="0">
                <a:solidFill>
                  <a:schemeClr val="tx1"/>
                </a:solidFill>
                <a:effectLst/>
                <a:latin typeface="+mn-lt"/>
                <a:ea typeface="MS PGothic" pitchFamily="34" charset="-128"/>
                <a:cs typeface="ＭＳ Ｐゴシック" charset="0"/>
              </a:rPr>
              <a:t>T-CY # 2</a:t>
            </a:r>
            <a:r>
              <a:rPr lang="sr-Latn-RS" sz="1200" kern="1200" dirty="0" smtClean="0">
                <a:solidFill>
                  <a:schemeClr val="tx1"/>
                </a:solidFill>
                <a:effectLst/>
                <a:latin typeface="+mn-lt"/>
                <a:ea typeface="MS PGothic" pitchFamily="34" charset="-128"/>
                <a:cs typeface="ＭＳ Ｐゴシック" charset="0"/>
              </a:rPr>
              <a:t> glasi kako sledi: „</a:t>
            </a:r>
            <a:r>
              <a:rPr lang="sr-Latn-RS" sz="1200" kern="1200" dirty="0" err="1" smtClean="0">
                <a:solidFill>
                  <a:schemeClr val="tx1"/>
                </a:solidFill>
                <a:effectLst/>
                <a:latin typeface="+mn-lt"/>
                <a:ea typeface="MS PGothic" pitchFamily="34" charset="-128"/>
                <a:cs typeface="ＭＳ Ｐゴシック" charset="0"/>
              </a:rPr>
              <a:t>Botnet</a:t>
            </a:r>
            <a:r>
              <a:rPr lang="sr-Latn-RS" sz="1200" kern="1200" dirty="0" smtClean="0">
                <a:solidFill>
                  <a:schemeClr val="tx1"/>
                </a:solidFill>
                <a:effectLst/>
                <a:latin typeface="+mn-lt"/>
                <a:ea typeface="MS PGothic" pitchFamily="34" charset="-128"/>
                <a:cs typeface="ＭＳ Ｐゴシック" charset="0"/>
              </a:rPr>
              <a:t> označava mrežu računara koji su inficirani zloćudnim softverom (računarski virus). Takva mreža kompromitovanih računara (’zombija’) može biti aktivirana radi obavljanja specifičnih radnji, kao što je napad na informacione sisteme (kibernetski napad). Te ’</a:t>
            </a:r>
            <a:r>
              <a:rPr lang="sr-Latn-RS" sz="1200" kern="1200" dirty="0" err="1" smtClean="0">
                <a:solidFill>
                  <a:schemeClr val="tx1"/>
                </a:solidFill>
                <a:effectLst/>
                <a:latin typeface="+mn-lt"/>
                <a:ea typeface="MS PGothic" pitchFamily="34" charset="-128"/>
                <a:cs typeface="ＭＳ Ｐゴシック" charset="0"/>
              </a:rPr>
              <a:t>zombije</a:t>
            </a:r>
            <a:r>
              <a:rPr lang="sr-Latn-RS" sz="1200" kern="1200" dirty="0" smtClean="0">
                <a:solidFill>
                  <a:schemeClr val="tx1"/>
                </a:solidFill>
                <a:effectLst/>
                <a:latin typeface="+mn-lt"/>
                <a:ea typeface="MS PGothic" pitchFamily="34" charset="-128"/>
                <a:cs typeface="ＭＳ Ｐゴシック" charset="0"/>
              </a:rPr>
              <a:t>’ može kontrolisati – često bez znanja korisnika kompromitovanih računara – neki drugi računar. Taj ’računar-kontrolor’ takođe se naziva i ’centar za komandu i kontrolu’.” </a:t>
            </a:r>
            <a:endParaRPr lang="en-US" sz="1200" kern="1200" dirty="0" smtClean="0">
              <a:solidFill>
                <a:schemeClr val="tx1"/>
              </a:solidFill>
              <a:effectLst/>
              <a:latin typeface="+mn-lt"/>
              <a:ea typeface="MS PGothic" pitchFamily="34" charset="-128"/>
              <a:cs typeface="ＭＳ Ｐゴシック" charset="0"/>
            </a:endParaRPr>
          </a:p>
          <a:p>
            <a:pPr indent="457200"/>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56</a:t>
            </a:fld>
            <a:endParaRPr lang="en-US" altLang="en-US"/>
          </a:p>
        </p:txBody>
      </p:sp>
    </p:spTree>
    <p:extLst>
      <p:ext uri="{BB962C8B-B14F-4D97-AF65-F5344CB8AC3E}">
        <p14:creationId xmlns:p14="http://schemas.microsoft.com/office/powerpoint/2010/main" val="91604250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Ovaj slajd pokazuje izvod iz uputstva </a:t>
            </a:r>
            <a:r>
              <a:rPr lang="sr-Latn-RS" sz="1200" i="1" kern="1200" dirty="0" smtClean="0">
                <a:solidFill>
                  <a:schemeClr val="tx1"/>
                </a:solidFill>
                <a:effectLst/>
                <a:latin typeface="+mn-lt"/>
                <a:ea typeface="MS PGothic" pitchFamily="34" charset="-128"/>
                <a:cs typeface="ＭＳ Ｐゴシック" charset="0"/>
              </a:rPr>
              <a:t>T-CY # 2</a:t>
            </a:r>
            <a:r>
              <a:rPr lang="sr-Latn-RS" sz="1200" kern="1200" dirty="0" smtClean="0">
                <a:solidFill>
                  <a:schemeClr val="tx1"/>
                </a:solidFill>
                <a:effectLst/>
                <a:latin typeface="+mn-lt"/>
                <a:ea typeface="MS PGothic" pitchFamily="34" charset="-128"/>
                <a:cs typeface="ＭＳ Ｐゴシック" charset="0"/>
              </a:rPr>
              <a:t> koji svedoči da korišćenje </a:t>
            </a:r>
            <a:r>
              <a:rPr lang="sr-Latn-RS" sz="1200" kern="1200" dirty="0" err="1" smtClean="0">
                <a:solidFill>
                  <a:schemeClr val="tx1"/>
                </a:solidFill>
                <a:effectLst/>
                <a:latin typeface="+mn-lt"/>
                <a:ea typeface="MS PGothic" pitchFamily="34" charset="-128"/>
                <a:cs typeface="ＭＳ Ｐゴシック" charset="0"/>
              </a:rPr>
              <a:t>botnetova</a:t>
            </a:r>
            <a:r>
              <a:rPr lang="sr-Latn-RS" sz="1200" kern="1200" dirty="0" smtClean="0">
                <a:solidFill>
                  <a:schemeClr val="tx1"/>
                </a:solidFill>
                <a:effectLst/>
                <a:latin typeface="+mn-lt"/>
                <a:ea typeface="MS PGothic" pitchFamily="34" charset="-128"/>
                <a:cs typeface="ＭＳ Ｐゴシック" charset="0"/>
              </a:rPr>
              <a:t> u kriminalne svrhe spada u polje dejstva sledećih odredaba Budimpeštanske konvencije:</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
            </a:r>
            <a:br>
              <a:rPr lang="sr-Latn-RS" sz="1200" kern="1200" dirty="0" smtClean="0">
                <a:solidFill>
                  <a:schemeClr val="tx1"/>
                </a:solidFill>
                <a:effectLst/>
                <a:latin typeface="+mn-lt"/>
                <a:ea typeface="MS PGothic" pitchFamily="34" charset="-128"/>
                <a:cs typeface="ＭＳ Ｐゴシック" charset="0"/>
              </a:rPr>
            </a:br>
            <a:r>
              <a:rPr lang="sr-Latn-RS" sz="1200" kern="1200" dirty="0" smtClean="0">
                <a:solidFill>
                  <a:schemeClr val="tx1"/>
                </a:solidFill>
                <a:effectLst/>
                <a:latin typeface="+mn-lt"/>
                <a:ea typeface="MS PGothic" pitchFamily="34" charset="-128"/>
                <a:cs typeface="ＭＳ Ｐゴシック" charset="0"/>
              </a:rPr>
              <a:t>1. Član 2. (Nezakonit pristup): Za kreiranje i funkcionisanje </a:t>
            </a:r>
            <a:r>
              <a:rPr lang="sr-Latn-RS" sz="1200" kern="1200" dirty="0" err="1" smtClean="0">
                <a:solidFill>
                  <a:schemeClr val="tx1"/>
                </a:solidFill>
                <a:effectLst/>
                <a:latin typeface="+mn-lt"/>
                <a:ea typeface="MS PGothic" pitchFamily="34" charset="-128"/>
                <a:cs typeface="ＭＳ Ｐゴシック" charset="0"/>
              </a:rPr>
              <a:t>botneta</a:t>
            </a:r>
            <a:r>
              <a:rPr lang="sr-Latn-RS" sz="1200" kern="1200" dirty="0" smtClean="0">
                <a:solidFill>
                  <a:schemeClr val="tx1"/>
                </a:solidFill>
                <a:effectLst/>
                <a:latin typeface="+mn-lt"/>
                <a:ea typeface="MS PGothic" pitchFamily="34" charset="-128"/>
                <a:cs typeface="ＭＳ Ｐゴシック" charset="0"/>
              </a:rPr>
              <a:t> potreban je nezakonit pristup računarskom sistemu. Štaviše, </a:t>
            </a:r>
            <a:r>
              <a:rPr lang="sr-Latn-RS" sz="1200" kern="1200" dirty="0" err="1" smtClean="0">
                <a:solidFill>
                  <a:schemeClr val="tx1"/>
                </a:solidFill>
                <a:effectLst/>
                <a:latin typeface="+mn-lt"/>
                <a:ea typeface="MS PGothic" pitchFamily="34" charset="-128"/>
                <a:cs typeface="ＭＳ Ｐゴシック" charset="0"/>
              </a:rPr>
              <a:t>botnetovi</a:t>
            </a:r>
            <a:r>
              <a:rPr lang="sr-Latn-RS" sz="1200" kern="1200" dirty="0" smtClean="0">
                <a:solidFill>
                  <a:schemeClr val="tx1"/>
                </a:solidFill>
                <a:effectLst/>
                <a:latin typeface="+mn-lt"/>
                <a:ea typeface="MS PGothic" pitchFamily="34" charset="-128"/>
                <a:cs typeface="ＭＳ Ｐゴシック" charset="0"/>
              </a:rPr>
              <a:t> se mogu koristiti za nezakonit pristup drugim računarskim sistemima.</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2. Član 3. (Nezakonito presretanje): </a:t>
            </a:r>
            <a:r>
              <a:rPr lang="sr-Latn-RS" sz="1200" kern="1200" dirty="0" err="1" smtClean="0">
                <a:solidFill>
                  <a:schemeClr val="tx1"/>
                </a:solidFill>
                <a:effectLst/>
                <a:latin typeface="+mn-lt"/>
                <a:ea typeface="MS PGothic" pitchFamily="34" charset="-128"/>
                <a:cs typeface="ＭＳ Ｐゴシック" charset="0"/>
              </a:rPr>
              <a:t>Botnetovi</a:t>
            </a:r>
            <a:r>
              <a:rPr lang="sr-Latn-RS" sz="1200" kern="1200" dirty="0" smtClean="0">
                <a:solidFill>
                  <a:schemeClr val="tx1"/>
                </a:solidFill>
                <a:effectLst/>
                <a:latin typeface="+mn-lt"/>
                <a:ea typeface="MS PGothic" pitchFamily="34" charset="-128"/>
                <a:cs typeface="ＭＳ Ｐゴシック" charset="0"/>
              </a:rPr>
              <a:t> mogu koristiti tehnička sredstva radi presretanja saobraćaja računarskih podataka iz sistema ili u računarski sistem.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3. Član 4. (Ometanje podataka): Stvaranje </a:t>
            </a:r>
            <a:r>
              <a:rPr lang="sr-Latn-RS" sz="1200" kern="1200" dirty="0" err="1" smtClean="0">
                <a:solidFill>
                  <a:schemeClr val="tx1"/>
                </a:solidFill>
                <a:effectLst/>
                <a:latin typeface="+mn-lt"/>
                <a:ea typeface="MS PGothic" pitchFamily="34" charset="-128"/>
                <a:cs typeface="ＭＳ Ｐゴシック" charset="0"/>
              </a:rPr>
              <a:t>botneta</a:t>
            </a:r>
            <a:r>
              <a:rPr lang="sr-Latn-RS" sz="1200" kern="1200" dirty="0" smtClean="0">
                <a:solidFill>
                  <a:schemeClr val="tx1"/>
                </a:solidFill>
                <a:effectLst/>
                <a:latin typeface="+mn-lt"/>
                <a:ea typeface="MS PGothic" pitchFamily="34" charset="-128"/>
                <a:cs typeface="ＭＳ Ｐゴシック" charset="0"/>
              </a:rPr>
              <a:t> uvek ometa računarske podatke, a može ih oštetiti, izbrisati, pogoršati ili prikriti. Sami </a:t>
            </a:r>
            <a:r>
              <a:rPr lang="sr-Latn-RS" sz="1200" kern="1200" dirty="0" err="1" smtClean="0">
                <a:solidFill>
                  <a:schemeClr val="tx1"/>
                </a:solidFill>
                <a:effectLst/>
                <a:latin typeface="+mn-lt"/>
                <a:ea typeface="MS PGothic" pitchFamily="34" charset="-128"/>
                <a:cs typeface="ＭＳ Ｐゴシック" charset="0"/>
              </a:rPr>
              <a:t>botnetovi</a:t>
            </a:r>
            <a:r>
              <a:rPr lang="sr-Latn-RS" sz="1200" kern="1200" dirty="0" smtClean="0">
                <a:solidFill>
                  <a:schemeClr val="tx1"/>
                </a:solidFill>
                <a:effectLst/>
                <a:latin typeface="+mn-lt"/>
                <a:ea typeface="MS PGothic" pitchFamily="34" charset="-128"/>
                <a:cs typeface="ＭＳ Ｐゴシック" charset="0"/>
              </a:rPr>
              <a:t> mogu da oštete, izbrišu, pogoršaju, izmene ili prikriju računarske podatke. </a:t>
            </a:r>
            <a:endParaRPr lang="en-US" sz="1200" kern="1200" dirty="0" smtClean="0">
              <a:solidFill>
                <a:schemeClr val="tx1"/>
              </a:solidFill>
              <a:effectLst/>
              <a:latin typeface="+mn-lt"/>
              <a:ea typeface="MS PGothic" pitchFamily="34" charset="-128"/>
              <a:cs typeface="ＭＳ Ｐゴシック" charset="0"/>
            </a:endParaRPr>
          </a:p>
          <a:p>
            <a:pPr indent="457200"/>
            <a:r>
              <a:rPr lang="es-CL" sz="1200" kern="1200" dirty="0" smtClean="0">
                <a:solidFill>
                  <a:schemeClr val="tx1"/>
                </a:solidFill>
                <a:effectLst/>
                <a:latin typeface="+mn-lt"/>
                <a:ea typeface="MS PGothic" pitchFamily="34" charset="-128"/>
                <a:cs typeface="ＭＳ Ｐゴシック" charset="0"/>
              </a:rPr>
              <a:t>4. </a:t>
            </a:r>
            <a:r>
              <a:rPr lang="sr-Latn-RS" sz="1200" kern="1200" dirty="0" smtClean="0">
                <a:solidFill>
                  <a:schemeClr val="tx1"/>
                </a:solidFill>
                <a:effectLst/>
                <a:latin typeface="+mn-lt"/>
                <a:ea typeface="MS PGothic" pitchFamily="34" charset="-128"/>
                <a:cs typeface="ＭＳ Ｐゴシック" charset="0"/>
              </a:rPr>
              <a:t>Član </a:t>
            </a:r>
            <a:r>
              <a:rPr lang="es-CL" sz="1200" kern="1200" dirty="0" smtClean="0">
                <a:solidFill>
                  <a:schemeClr val="tx1"/>
                </a:solidFill>
                <a:effectLst/>
                <a:latin typeface="+mn-lt"/>
                <a:ea typeface="MS PGothic" pitchFamily="34" charset="-128"/>
                <a:cs typeface="ＭＳ Ｐゴシック" charset="0"/>
              </a:rPr>
              <a:t>5</a:t>
            </a:r>
            <a:r>
              <a:rPr lang="sr-Latn-RS" sz="1200" kern="1200" dirty="0" smtClean="0">
                <a:solidFill>
                  <a:schemeClr val="tx1"/>
                </a:solidFill>
                <a:effectLst/>
                <a:latin typeface="+mn-lt"/>
                <a:ea typeface="MS PGothic" pitchFamily="34" charset="-128"/>
                <a:cs typeface="ＭＳ Ｐゴシック" charset="0"/>
              </a:rPr>
              <a:t>.</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Ometanje sistema</a:t>
            </a:r>
            <a:r>
              <a:rPr lang="es-CL" sz="1200" kern="1200" dirty="0" smtClean="0">
                <a:solidFill>
                  <a:schemeClr val="tx1"/>
                </a:solidFill>
                <a:effectLst/>
                <a:latin typeface="+mn-lt"/>
                <a:ea typeface="MS PGothic" pitchFamily="34" charset="-128"/>
                <a:cs typeface="ＭＳ Ｐゴシック" charset="0"/>
              </a:rPr>
              <a:t>): </a:t>
            </a:r>
            <a:r>
              <a:rPr lang="es-CL" sz="1200" kern="1200" dirty="0" err="1" smtClean="0">
                <a:solidFill>
                  <a:schemeClr val="tx1"/>
                </a:solidFill>
                <a:effectLst/>
                <a:latin typeface="+mn-lt"/>
                <a:ea typeface="MS PGothic" pitchFamily="34" charset="-128"/>
                <a:cs typeface="ＭＳ Ｐゴシック" charset="0"/>
              </a:rPr>
              <a:t>Botnet</a:t>
            </a:r>
            <a:r>
              <a:rPr lang="sr-Latn-RS" sz="1200" kern="1200" dirty="0" smtClean="0">
                <a:solidFill>
                  <a:schemeClr val="tx1"/>
                </a:solidFill>
                <a:effectLst/>
                <a:latin typeface="+mn-lt"/>
                <a:ea typeface="MS PGothic" pitchFamily="34" charset="-128"/>
                <a:cs typeface="ＭＳ Ｐゴシック" charset="0"/>
              </a:rPr>
              <a:t>ovi mogu </a:t>
            </a:r>
            <a:r>
              <a:rPr lang="sr-Latn-RS" sz="1200" kern="1200" dirty="0" err="1" smtClean="0">
                <a:solidFill>
                  <a:schemeClr val="tx1"/>
                </a:solidFill>
                <a:effectLst/>
                <a:latin typeface="+mn-lt"/>
                <a:ea typeface="MS PGothic" pitchFamily="34" charset="-128"/>
                <a:cs typeface="ＭＳ Ｐゴシック" charset="0"/>
              </a:rPr>
              <a:t>omesti</a:t>
            </a:r>
            <a:r>
              <a:rPr lang="sr-Latn-RS" sz="1200" kern="1200" dirty="0" smtClean="0">
                <a:solidFill>
                  <a:schemeClr val="tx1"/>
                </a:solidFill>
                <a:effectLst/>
                <a:latin typeface="+mn-lt"/>
                <a:ea typeface="MS PGothic" pitchFamily="34" charset="-128"/>
                <a:cs typeface="ＭＳ Ｐゴシック" charset="0"/>
              </a:rPr>
              <a:t> funkcionisanje računarskog sistema. To obuhvata i </a:t>
            </a:r>
            <a:r>
              <a:rPr lang="sr-Latn-RS" sz="1200" i="1" kern="1200" dirty="0" err="1" smtClean="0">
                <a:solidFill>
                  <a:schemeClr val="tx1"/>
                </a:solidFill>
                <a:effectLst/>
                <a:latin typeface="+mn-lt"/>
                <a:ea typeface="MS PGothic" pitchFamily="34" charset="-128"/>
                <a:cs typeface="ＭＳ Ｐゴシック" charset="0"/>
              </a:rPr>
              <a:t>DDoS</a:t>
            </a:r>
            <a:r>
              <a:rPr lang="sr-Latn-RS" sz="1200" i="1"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napade.</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5. Član 6. (Zloupotreba uređaja): </a:t>
            </a:r>
            <a:r>
              <a:rPr lang="sr-Latn-RS" sz="1200" kern="1200" dirty="0" err="1" smtClean="0">
                <a:solidFill>
                  <a:schemeClr val="tx1"/>
                </a:solidFill>
                <a:effectLst/>
                <a:latin typeface="+mn-lt"/>
                <a:ea typeface="MS PGothic" pitchFamily="34" charset="-128"/>
                <a:cs typeface="ＭＳ Ｐゴシック" charset="0"/>
              </a:rPr>
              <a:t>Botnetovi</a:t>
            </a:r>
            <a:r>
              <a:rPr lang="sr-Latn-RS" sz="1200" kern="1200" dirty="0" smtClean="0">
                <a:solidFill>
                  <a:schemeClr val="tx1"/>
                </a:solidFill>
                <a:effectLst/>
                <a:latin typeface="+mn-lt"/>
                <a:ea typeface="MS PGothic" pitchFamily="34" charset="-128"/>
                <a:cs typeface="ＭＳ Ｐゴシック" charset="0"/>
              </a:rPr>
              <a:t> spadaju u spektar uređaja utvrđenih članom 6. Budimpeštanske konvencije zato što su oni projektovani ili prilagođeni prvenstveno u svrhu izvršenja krivičnih dela utvrđenih u članovima 2–5. Programi koji se koriste za kreiranje i funkcionisanje </a:t>
            </a:r>
            <a:r>
              <a:rPr lang="sr-Latn-RS" sz="1200" kern="1200" dirty="0" err="1" smtClean="0">
                <a:solidFill>
                  <a:schemeClr val="tx1"/>
                </a:solidFill>
                <a:effectLst/>
                <a:latin typeface="+mn-lt"/>
                <a:ea typeface="MS PGothic" pitchFamily="34" charset="-128"/>
                <a:cs typeface="ＭＳ Ｐゴシック" charset="0"/>
              </a:rPr>
              <a:t>botnetova</a:t>
            </a:r>
            <a:r>
              <a:rPr lang="sr-Latn-RS" sz="1200" kern="1200" dirty="0" smtClean="0">
                <a:solidFill>
                  <a:schemeClr val="tx1"/>
                </a:solidFill>
                <a:effectLst/>
                <a:latin typeface="+mn-lt"/>
                <a:ea typeface="MS PGothic" pitchFamily="34" charset="-128"/>
                <a:cs typeface="ＭＳ Ｐゴシック" charset="0"/>
              </a:rPr>
              <a:t> takođe spadaju u oblast dejstva člana 6. Tako član 6. inkriminiše proizvodnju, prodaju, nabavljanje radi upotrebe, uvoz, distribuciju i druge oblike stavljanja na raspolaganje, kao i posedovanje </a:t>
            </a:r>
            <a:r>
              <a:rPr lang="sr-Latn-RS" sz="1200" kern="1200" dirty="0" err="1" smtClean="0">
                <a:solidFill>
                  <a:schemeClr val="tx1"/>
                </a:solidFill>
                <a:effectLst/>
                <a:latin typeface="+mn-lt"/>
                <a:ea typeface="MS PGothic" pitchFamily="34" charset="-128"/>
                <a:cs typeface="ＭＳ Ｐゴシック" charset="0"/>
              </a:rPr>
              <a:t>botnetova</a:t>
            </a:r>
            <a:r>
              <a:rPr lang="sr-Latn-RS" sz="1200" kern="1200" dirty="0" smtClean="0">
                <a:solidFill>
                  <a:schemeClr val="tx1"/>
                </a:solidFill>
                <a:effectLst/>
                <a:latin typeface="+mn-lt"/>
                <a:ea typeface="MS PGothic" pitchFamily="34" charset="-128"/>
                <a:cs typeface="ＭＳ Ｐゴシック" charset="0"/>
              </a:rPr>
              <a:t> ili programa koji služe za njihovo stvaranje ili funkcionisanje.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6. Član 7. (Falsifikovanje u vezi sa računarima): U zavisnosti od dizajna </a:t>
            </a:r>
            <a:r>
              <a:rPr lang="sr-Latn-RS" sz="1200" kern="1200" dirty="0" err="1" smtClean="0">
                <a:solidFill>
                  <a:schemeClr val="tx1"/>
                </a:solidFill>
                <a:effectLst/>
                <a:latin typeface="+mn-lt"/>
                <a:ea typeface="MS PGothic" pitchFamily="34" charset="-128"/>
                <a:cs typeface="ＭＳ Ｐゴシック" charset="0"/>
              </a:rPr>
              <a:t>botneta</a:t>
            </a:r>
            <a:r>
              <a:rPr lang="sr-Latn-RS" sz="1200" kern="1200" dirty="0" smtClean="0">
                <a:solidFill>
                  <a:schemeClr val="tx1"/>
                </a:solidFill>
                <a:effectLst/>
                <a:latin typeface="+mn-lt"/>
                <a:ea typeface="MS PGothic" pitchFamily="34" charset="-128"/>
                <a:cs typeface="ＭＳ Ｐゴシック" charset="0"/>
              </a:rPr>
              <a:t>, on može da unese, izmeni, izbriše ili prikrije računarske podatke na način koji za posledicu ima </a:t>
            </a:r>
            <a:r>
              <a:rPr lang="sr-Latn-RS" sz="1200" kern="1200" dirty="0" err="1" smtClean="0">
                <a:solidFill>
                  <a:schemeClr val="tx1"/>
                </a:solidFill>
                <a:effectLst/>
                <a:latin typeface="+mn-lt"/>
                <a:ea typeface="MS PGothic" pitchFamily="34" charset="-128"/>
                <a:cs typeface="ＭＳ Ｐゴシック" charset="0"/>
              </a:rPr>
              <a:t>neverodostojnost</a:t>
            </a:r>
            <a:r>
              <a:rPr lang="sr-Latn-RS" sz="1200" kern="1200" dirty="0" smtClean="0">
                <a:solidFill>
                  <a:schemeClr val="tx1"/>
                </a:solidFill>
                <a:effectLst/>
                <a:latin typeface="+mn-lt"/>
                <a:ea typeface="MS PGothic" pitchFamily="34" charset="-128"/>
                <a:cs typeface="ＭＳ Ｐゴシック" charset="0"/>
              </a:rPr>
              <a:t> podataka s ciljem da se oni smatraju verodostojnima i da se sa njima u pravnom saobraćaju postupa kao da su verodostojni.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7. Član 8. (Prevara u vezi s računarima): </a:t>
            </a:r>
            <a:r>
              <a:rPr lang="sr-Latn-RS" sz="1200" kern="1200" dirty="0" err="1" smtClean="0">
                <a:solidFill>
                  <a:schemeClr val="tx1"/>
                </a:solidFill>
                <a:effectLst/>
                <a:latin typeface="+mn-lt"/>
                <a:ea typeface="MS PGothic" pitchFamily="34" charset="-128"/>
                <a:cs typeface="ＭＳ Ｐゴシック" charset="0"/>
              </a:rPr>
              <a:t>Botnetovi</a:t>
            </a:r>
            <a:r>
              <a:rPr lang="sr-Latn-RS" sz="1200" kern="1200" dirty="0" smtClean="0">
                <a:solidFill>
                  <a:schemeClr val="tx1"/>
                </a:solidFill>
                <a:effectLst/>
                <a:latin typeface="+mn-lt"/>
                <a:ea typeface="MS PGothic" pitchFamily="34" charset="-128"/>
                <a:cs typeface="ＭＳ Ｐゴシック" charset="0"/>
              </a:rPr>
              <a:t> mogu izazvati nanošenje imovinske štete drugom licu ili omogućiti drugom licu da stekne ekonomsku korist od unošenja, menjanja, brisanja ili prikrivanja računarskih podataka i/ili ometanja rada računarskog sistema. </a:t>
            </a:r>
            <a:endParaRPr lang="en-US" sz="1200" kern="1200" dirty="0" smtClean="0">
              <a:solidFill>
                <a:schemeClr val="tx1"/>
              </a:solidFill>
              <a:effectLst/>
              <a:latin typeface="+mn-lt"/>
              <a:ea typeface="MS PGothic" pitchFamily="34" charset="-128"/>
              <a:cs typeface="ＭＳ Ｐゴシック" charset="0"/>
            </a:endParaRPr>
          </a:p>
          <a:p>
            <a:pPr indent="457200"/>
            <a:r>
              <a:rPr lang="es-CL" sz="1200" kern="1200" dirty="0" smtClean="0">
                <a:solidFill>
                  <a:schemeClr val="tx1"/>
                </a:solidFill>
                <a:effectLst/>
                <a:latin typeface="+mn-lt"/>
                <a:ea typeface="MS PGothic" pitchFamily="34" charset="-128"/>
                <a:cs typeface="ＭＳ Ｐゴシック" charset="0"/>
              </a:rPr>
              <a:t>8. </a:t>
            </a:r>
            <a:r>
              <a:rPr lang="sr-Latn-RS" sz="1200" kern="1200" dirty="0" smtClean="0">
                <a:solidFill>
                  <a:schemeClr val="tx1"/>
                </a:solidFill>
                <a:effectLst/>
                <a:latin typeface="+mn-lt"/>
                <a:ea typeface="MS PGothic" pitchFamily="34" charset="-128"/>
                <a:cs typeface="ＭＳ Ｐゴシック" charset="0"/>
              </a:rPr>
              <a:t>Član </a:t>
            </a:r>
            <a:r>
              <a:rPr lang="es-CL" sz="1200" kern="1200" dirty="0" smtClean="0">
                <a:solidFill>
                  <a:schemeClr val="tx1"/>
                </a:solidFill>
                <a:effectLst/>
                <a:latin typeface="+mn-lt"/>
                <a:ea typeface="MS PGothic" pitchFamily="34" charset="-128"/>
                <a:cs typeface="ＭＳ Ｐゴシック" charset="0"/>
              </a:rPr>
              <a:t>9</a:t>
            </a:r>
            <a:r>
              <a:rPr lang="sr-Latn-RS" sz="1200" kern="1200" dirty="0" smtClean="0">
                <a:solidFill>
                  <a:schemeClr val="tx1"/>
                </a:solidFill>
                <a:effectLst/>
                <a:latin typeface="+mn-lt"/>
                <a:ea typeface="MS PGothic" pitchFamily="34" charset="-128"/>
                <a:cs typeface="ＭＳ Ｐゴシック" charset="0"/>
              </a:rPr>
              <a:t>.</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Dečja pornografija</a:t>
            </a:r>
            <a:r>
              <a:rPr lang="es-CL"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Botnetovi</a:t>
            </a:r>
            <a:r>
              <a:rPr lang="sr-Latn-RS" sz="1200" kern="1200" dirty="0" smtClean="0">
                <a:solidFill>
                  <a:schemeClr val="tx1"/>
                </a:solidFill>
                <a:effectLst/>
                <a:latin typeface="+mn-lt"/>
                <a:ea typeface="MS PGothic" pitchFamily="34" charset="-128"/>
                <a:cs typeface="ＭＳ Ｐゴシック" charset="0"/>
              </a:rPr>
              <a:t> mogu distribuirati materijal o eksploataciji dece.</a:t>
            </a:r>
            <a:endParaRPr lang="en-US" sz="1200" kern="1200" dirty="0" smtClean="0">
              <a:solidFill>
                <a:schemeClr val="tx1"/>
              </a:solidFill>
              <a:effectLst/>
              <a:latin typeface="+mn-lt"/>
              <a:ea typeface="MS PGothic" pitchFamily="34" charset="-128"/>
              <a:cs typeface="ＭＳ Ｐゴシック" charset="0"/>
            </a:endParaRPr>
          </a:p>
          <a:p>
            <a:pPr indent="457200"/>
            <a:r>
              <a:rPr lang="es-CL" sz="1200" kern="1200" dirty="0" smtClean="0">
                <a:solidFill>
                  <a:schemeClr val="tx1"/>
                </a:solidFill>
                <a:effectLst/>
                <a:latin typeface="+mn-lt"/>
                <a:ea typeface="MS PGothic" pitchFamily="34" charset="-128"/>
                <a:cs typeface="ＭＳ Ｐゴシック" charset="0"/>
              </a:rPr>
              <a:t>9. </a:t>
            </a:r>
            <a:r>
              <a:rPr lang="sr-Latn-RS" sz="1200" kern="1200" dirty="0" smtClean="0">
                <a:solidFill>
                  <a:schemeClr val="tx1"/>
                </a:solidFill>
                <a:effectLst/>
                <a:latin typeface="+mn-lt"/>
                <a:ea typeface="MS PGothic" pitchFamily="34" charset="-128"/>
                <a:cs typeface="ＭＳ Ｐゴシック" charset="0"/>
              </a:rPr>
              <a:t>Član </a:t>
            </a:r>
            <a:r>
              <a:rPr lang="es-CL" sz="1200" kern="1200" dirty="0" smtClean="0">
                <a:solidFill>
                  <a:schemeClr val="tx1"/>
                </a:solidFill>
                <a:effectLst/>
                <a:latin typeface="+mn-lt"/>
                <a:ea typeface="MS PGothic" pitchFamily="34" charset="-128"/>
                <a:cs typeface="ＭＳ Ｐゴシック" charset="0"/>
              </a:rPr>
              <a:t>10</a:t>
            </a:r>
            <a:r>
              <a:rPr lang="sr-Latn-RS" sz="1200" kern="1200" dirty="0" smtClean="0">
                <a:solidFill>
                  <a:schemeClr val="tx1"/>
                </a:solidFill>
                <a:effectLst/>
                <a:latin typeface="+mn-lt"/>
                <a:ea typeface="MS PGothic" pitchFamily="34" charset="-128"/>
                <a:cs typeface="ＭＳ Ｐゴシック" charset="0"/>
              </a:rPr>
              <a:t>.</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Dela u vezi s kršenjem autorskih i srodnih prava): </a:t>
            </a:r>
            <a:r>
              <a:rPr lang="sr-Latn-RS" sz="1200" kern="1200" dirty="0" err="1" smtClean="0">
                <a:solidFill>
                  <a:schemeClr val="tx1"/>
                </a:solidFill>
                <a:effectLst/>
                <a:latin typeface="+mn-lt"/>
                <a:ea typeface="MS PGothic" pitchFamily="34" charset="-128"/>
                <a:cs typeface="ＭＳ Ｐゴシック" charset="0"/>
              </a:rPr>
              <a:t>botnetovi</a:t>
            </a:r>
            <a:r>
              <a:rPr lang="sr-Latn-RS" sz="1200" kern="1200" dirty="0" smtClean="0">
                <a:solidFill>
                  <a:schemeClr val="tx1"/>
                </a:solidFill>
                <a:effectLst/>
                <a:latin typeface="+mn-lt"/>
                <a:ea typeface="MS PGothic" pitchFamily="34" charset="-128"/>
                <a:cs typeface="ＭＳ Ｐゴシック" charset="0"/>
              </a:rPr>
              <a:t> mogu nezakonito distribuirati podatke koji su zaštićeni zakonima o zaštiti intelektualne svojine.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Ovo se može koristiti da bi se pokazalo kako tehnološki neutralan jezik Budimpeštanske konvencije može da se primeni na širok dijapazon različitih vidova konkretnog ponašanja. </a:t>
            </a:r>
            <a:endParaRPr lang="en-US" sz="1200" kern="1200" dirty="0" smtClean="0">
              <a:solidFill>
                <a:schemeClr val="tx1"/>
              </a:solidFill>
              <a:effectLst/>
              <a:latin typeface="+mn-lt"/>
              <a:ea typeface="MS PGothic" pitchFamily="34" charset="-128"/>
              <a:cs typeface="ＭＳ Ｐゴシック" charset="0"/>
            </a:endParaRPr>
          </a:p>
          <a:p>
            <a:pPr indent="457200"/>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57</a:t>
            </a:fld>
            <a:endParaRPr lang="en-US" altLang="en-US"/>
          </a:p>
        </p:txBody>
      </p:sp>
    </p:spTree>
    <p:extLst>
      <p:ext uri="{BB962C8B-B14F-4D97-AF65-F5344CB8AC3E}">
        <p14:creationId xmlns:p14="http://schemas.microsoft.com/office/powerpoint/2010/main" val="135582686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Ovaj slajd pokazuje kako postoji uvrežena pogrešna predstava o tome da Budimpeštanska konvencija ne inkriminiše „pecanje“ (</a:t>
            </a:r>
            <a:r>
              <a:rPr lang="sr-Latn-RS" sz="1200" i="1" kern="1200" dirty="0" err="1" smtClean="0">
                <a:solidFill>
                  <a:schemeClr val="tx1"/>
                </a:solidFill>
                <a:effectLst/>
                <a:latin typeface="+mn-lt"/>
                <a:ea typeface="MS PGothic" pitchFamily="34" charset="-128"/>
                <a:cs typeface="ＭＳ Ｐゴシック" charset="0"/>
              </a:rPr>
              <a:t>phishing</a:t>
            </a:r>
            <a:r>
              <a:rPr lang="sr-Latn-RS"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„Pecanje” podrazumeva pribavljanje </a:t>
            </a:r>
            <a:r>
              <a:rPr lang="sr-Latn-RS" sz="1200" kern="1200" dirty="0" err="1" smtClean="0">
                <a:solidFill>
                  <a:schemeClr val="tx1"/>
                </a:solidFill>
                <a:effectLst/>
                <a:latin typeface="+mn-lt"/>
                <a:ea typeface="MS PGothic" pitchFamily="34" charset="-128"/>
                <a:cs typeface="ＭＳ Ｐゴシック" charset="0"/>
              </a:rPr>
              <a:t>lozinki</a:t>
            </a:r>
            <a:r>
              <a:rPr lang="sr-Latn-RS" sz="1200" kern="1200" dirty="0" smtClean="0">
                <a:solidFill>
                  <a:schemeClr val="tx1"/>
                </a:solidFill>
                <a:effectLst/>
                <a:latin typeface="+mn-lt"/>
                <a:ea typeface="MS PGothic" pitchFamily="34" charset="-128"/>
                <a:cs typeface="ＭＳ Ｐゴシック" charset="0"/>
              </a:rPr>
              <a:t> i drugih identifikacionih podataka neophodnih za pristup, često pomoću </a:t>
            </a:r>
            <a:r>
              <a:rPr lang="sr-Latn-RS" sz="1200" kern="1200" dirty="0" err="1" smtClean="0">
                <a:solidFill>
                  <a:schemeClr val="tx1"/>
                </a:solidFill>
                <a:effectLst/>
                <a:latin typeface="+mn-lt"/>
                <a:ea typeface="MS PGothic" pitchFamily="34" charset="-128"/>
                <a:cs typeface="ＭＳ Ｐゴシック" charset="0"/>
              </a:rPr>
              <a:t>imejla</a:t>
            </a:r>
            <a:r>
              <a:rPr lang="sr-Latn-RS" sz="1200" kern="1200" dirty="0" smtClean="0">
                <a:solidFill>
                  <a:schemeClr val="tx1"/>
                </a:solidFill>
                <a:effectLst/>
                <a:latin typeface="+mn-lt"/>
                <a:ea typeface="MS PGothic" pitchFamily="34" charset="-128"/>
                <a:cs typeface="ＭＳ Ｐゴシック" charset="0"/>
              </a:rPr>
              <a:t> ili lažnih veb-sajtova. </a:t>
            </a:r>
            <a:endParaRPr lang="en-US" sz="1200" kern="1200" dirty="0" smtClean="0">
              <a:solidFill>
                <a:schemeClr val="tx1"/>
              </a:solidFill>
              <a:effectLst/>
              <a:latin typeface="+mn-lt"/>
              <a:ea typeface="MS PGothic" pitchFamily="34" charset="-128"/>
              <a:cs typeface="ＭＳ Ｐゴシック" charset="0"/>
            </a:endParaRPr>
          </a:p>
          <a:p>
            <a:pPr marL="0" marR="0" lvl="0" indent="457200" algn="l" defTabSz="457200" rtl="0" eaLnBrk="0" fontAlgn="base" latinLnBrk="0" hangingPunct="0">
              <a:lnSpc>
                <a:spcPct val="100000"/>
              </a:lnSpc>
              <a:spcBef>
                <a:spcPct val="30000"/>
              </a:spcBef>
              <a:spcAft>
                <a:spcPct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58</a:t>
            </a:fld>
            <a:endParaRPr lang="en-US" altLang="en-US"/>
          </a:p>
        </p:txBody>
      </p:sp>
    </p:spTree>
    <p:extLst>
      <p:ext uri="{BB962C8B-B14F-4D97-AF65-F5344CB8AC3E}">
        <p14:creationId xmlns:p14="http://schemas.microsoft.com/office/powerpoint/2010/main" val="33446588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Ovaj slajd pokazuje izvod iz uputstva </a:t>
            </a:r>
            <a:r>
              <a:rPr lang="sr-Latn-RS" sz="1200" i="1" kern="1200" dirty="0" smtClean="0">
                <a:solidFill>
                  <a:schemeClr val="tx1"/>
                </a:solidFill>
                <a:effectLst/>
                <a:latin typeface="+mn-lt"/>
                <a:ea typeface="MS PGothic" pitchFamily="34" charset="-128"/>
                <a:cs typeface="ＭＳ Ｐゴシック" charset="0"/>
              </a:rPr>
              <a:t>T-CY # 4</a:t>
            </a:r>
            <a:r>
              <a:rPr lang="sr-Latn-RS" sz="1200" kern="1200" dirty="0" smtClean="0">
                <a:solidFill>
                  <a:schemeClr val="tx1"/>
                </a:solidFill>
                <a:effectLst/>
                <a:latin typeface="+mn-lt"/>
                <a:ea typeface="MS PGothic" pitchFamily="34" charset="-128"/>
                <a:cs typeface="ＭＳ Ｐゴシック" charset="0"/>
              </a:rPr>
              <a:t>, iz koga se vidi da krivična primena „pecanja” spada u polje dejstva člana 7. Budimpeštanske konvencije. Ukazuje se na to da je „pecanje” možda najzastupljeniji vid falsifikovanja u vezi s računarima i najčešća nezakonita aktivnost pomoću koje se prikupljaju osetljive informacije, kao što su informacije koje su neophodne da se utvrdi nečiji identitet. Budući da može obuhvatiti unošenje, menjanje, brisanje ili prikrivanje računarskih podataka koje za posledicu ima </a:t>
            </a:r>
            <a:r>
              <a:rPr lang="sr-Latn-RS" sz="1200" kern="1200" dirty="0" err="1" smtClean="0">
                <a:solidFill>
                  <a:schemeClr val="tx1"/>
                </a:solidFill>
                <a:effectLst/>
                <a:latin typeface="+mn-lt"/>
                <a:ea typeface="MS PGothic" pitchFamily="34" charset="-128"/>
                <a:cs typeface="ＭＳ Ｐゴシック" charset="0"/>
              </a:rPr>
              <a:t>neverodostojnost</a:t>
            </a:r>
            <a:r>
              <a:rPr lang="sr-Latn-RS" sz="1200" kern="1200" dirty="0" smtClean="0">
                <a:solidFill>
                  <a:schemeClr val="tx1"/>
                </a:solidFill>
                <a:effectLst/>
                <a:latin typeface="+mn-lt"/>
                <a:ea typeface="MS PGothic" pitchFamily="34" charset="-128"/>
                <a:cs typeface="ＭＳ Ｐゴシック" charset="0"/>
              </a:rPr>
              <a:t> podataka s ciljem da se oni smatraju verodostojnima i da se sa njima u pravnom saobraćaju postupa kao da su verodostojni, „pecanje” može da spada u polje dejstva člana 7: falsifikovanje u vezi s računarima.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Pored člana 7. „pecanje” i krađa identiteta spadaju i u polje dejstva drugih odredaba Budimpeštanske konvencije. </a:t>
            </a:r>
            <a:endParaRPr lang="en-US" sz="1200" kern="1200" dirty="0" smtClean="0">
              <a:solidFill>
                <a:schemeClr val="tx1"/>
              </a:solidFill>
              <a:effectLst/>
              <a:latin typeface="+mn-lt"/>
              <a:ea typeface="MS PGothic" pitchFamily="34" charset="-128"/>
              <a:cs typeface="ＭＳ Ｐゴシック" charset="0"/>
            </a:endParaRPr>
          </a:p>
          <a:p>
            <a:pPr marL="0" marR="0" lvl="0" indent="457200" algn="l" defTabSz="457200" rtl="0" eaLnBrk="0" fontAlgn="base" latinLnBrk="0" hangingPunct="0">
              <a:lnSpc>
                <a:spcPct val="100000"/>
              </a:lnSpc>
              <a:spcBef>
                <a:spcPct val="30000"/>
              </a:spcBef>
              <a:spcAft>
                <a:spcPct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59</a:t>
            </a:fld>
            <a:endParaRPr lang="en-US" altLang="en-US"/>
          </a:p>
        </p:txBody>
      </p:sp>
    </p:spTree>
    <p:extLst>
      <p:ext uri="{BB962C8B-B14F-4D97-AF65-F5344CB8AC3E}">
        <p14:creationId xmlns:p14="http://schemas.microsoft.com/office/powerpoint/2010/main" val="321861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45720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Ovaj slajd prikazuje tri stuba Budimpeštanske konvencije – materijalno pravo, procesno pravo i međunarodnu saradnju. Na narednim </a:t>
            </a:r>
            <a:r>
              <a:rPr lang="sr-Latn-RS" sz="1200" kern="1200" dirty="0" err="1" smtClean="0">
                <a:solidFill>
                  <a:schemeClr val="tx1"/>
                </a:solidFill>
                <a:effectLst/>
                <a:latin typeface="+mn-lt"/>
                <a:ea typeface="MS PGothic" pitchFamily="34" charset="-128"/>
                <a:cs typeface="ＭＳ Ｐゴシック" charset="0"/>
              </a:rPr>
              <a:t>slajdovima</a:t>
            </a:r>
            <a:r>
              <a:rPr lang="sr-Latn-RS" sz="1200" kern="1200" dirty="0" smtClean="0">
                <a:solidFill>
                  <a:schemeClr val="tx1"/>
                </a:solidFill>
                <a:effectLst/>
                <a:latin typeface="+mn-lt"/>
                <a:ea typeface="MS PGothic" pitchFamily="34" charset="-128"/>
                <a:cs typeface="ＭＳ Ｐゴシック" charset="0"/>
              </a:rPr>
              <a:t> posebno ćemo osvetliti svaki od tih stubova.</a:t>
            </a:r>
            <a:endParaRPr lang="en-US" sz="1200" kern="1200" dirty="0" smtClean="0">
              <a:solidFill>
                <a:schemeClr val="tx1"/>
              </a:solidFill>
              <a:effectLst/>
              <a:latin typeface="+mn-lt"/>
              <a:ea typeface="MS PGothic" pitchFamily="34" charset="-128"/>
              <a:cs typeface="ＭＳ Ｐゴシック" charset="0"/>
            </a:endParaRPr>
          </a:p>
          <a:p>
            <a:pPr indent="457200"/>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a:t>
            </a:fld>
            <a:endParaRPr lang="en-US" altLang="en-US"/>
          </a:p>
        </p:txBody>
      </p:sp>
    </p:spTree>
    <p:extLst>
      <p:ext uri="{BB962C8B-B14F-4D97-AF65-F5344CB8AC3E}">
        <p14:creationId xmlns:p14="http://schemas.microsoft.com/office/powerpoint/2010/main" val="318218146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Ovaj slajd pokazuje da postoji uvrežena pogrešna predstava o tome da Budimpeštanska konvencija nije primenljiva na protokol za prenošenje glasa preko interneta (</a:t>
            </a:r>
            <a:r>
              <a:rPr lang="sr-Latn-RS" sz="1200" i="1" kern="1200" dirty="0" err="1" smtClean="0">
                <a:solidFill>
                  <a:schemeClr val="tx1"/>
                </a:solidFill>
                <a:effectLst/>
                <a:latin typeface="+mn-lt"/>
                <a:ea typeface="MS PGothic" pitchFamily="34" charset="-128"/>
                <a:cs typeface="ＭＳ Ｐゴシック" charset="0"/>
              </a:rPr>
              <a:t>VoIP</a:t>
            </a:r>
            <a:r>
              <a:rPr lang="sr-Latn-RS"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r>
              <a:rPr lang="sr-Latn-RS" sz="1200" i="1" kern="1200" dirty="0" err="1" smtClean="0">
                <a:solidFill>
                  <a:schemeClr val="tx1"/>
                </a:solidFill>
                <a:effectLst/>
                <a:latin typeface="+mn-lt"/>
                <a:ea typeface="MS PGothic" pitchFamily="34" charset="-128"/>
                <a:cs typeface="ＭＳ Ｐゴシック" charset="0"/>
              </a:rPr>
              <a:t>VoIP</a:t>
            </a:r>
            <a:r>
              <a:rPr lang="sr-Latn-RS" sz="1200" i="1"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je naročito važan s obzirom na sve izraženiju upotrebu takvih tehnologija kao medijuma za komunikaciju, naročito preko platformi kao što su </a:t>
            </a:r>
            <a:r>
              <a:rPr lang="sr-Latn-RS" sz="1200" i="1" kern="1200" dirty="0" err="1" smtClean="0">
                <a:solidFill>
                  <a:schemeClr val="tx1"/>
                </a:solidFill>
                <a:effectLst/>
                <a:latin typeface="+mn-lt"/>
                <a:ea typeface="MS PGothic" pitchFamily="34" charset="-128"/>
                <a:cs typeface="ＭＳ Ｐゴシック" charset="0"/>
              </a:rPr>
              <a:t>Skype</a:t>
            </a:r>
            <a:r>
              <a:rPr lang="sr-Latn-RS" sz="1200"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Viber</a:t>
            </a:r>
            <a:r>
              <a:rPr lang="sr-Latn-RS" sz="1200" kern="1200" dirty="0" smtClean="0">
                <a:solidFill>
                  <a:schemeClr val="tx1"/>
                </a:solidFill>
                <a:effectLst/>
                <a:latin typeface="+mn-lt"/>
                <a:ea typeface="MS PGothic" pitchFamily="34" charset="-128"/>
                <a:cs typeface="ＭＳ Ｐゴシック" charset="0"/>
              </a:rPr>
              <a:t> i </a:t>
            </a:r>
            <a:r>
              <a:rPr lang="sr-Latn-RS" sz="1200" i="1" kern="1200" dirty="0" err="1" smtClean="0">
                <a:solidFill>
                  <a:schemeClr val="tx1"/>
                </a:solidFill>
                <a:effectLst/>
                <a:latin typeface="+mn-lt"/>
                <a:ea typeface="MS PGothic" pitchFamily="34" charset="-128"/>
                <a:cs typeface="ＭＳ Ｐゴシック" charset="0"/>
              </a:rPr>
              <a:t>WhatsApp</a:t>
            </a:r>
            <a:r>
              <a:rPr lang="sr-Latn-RS" sz="1200"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WeChat</a:t>
            </a:r>
            <a:r>
              <a:rPr lang="sr-Latn-RS" sz="1200"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FaceTime</a:t>
            </a:r>
            <a:r>
              <a:rPr lang="sr-Latn-RS" sz="1200"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Google</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Voice</a:t>
            </a:r>
            <a:r>
              <a:rPr lang="sr-Latn-RS" sz="1200" kern="1200" dirty="0" smtClean="0">
                <a:solidFill>
                  <a:schemeClr val="tx1"/>
                </a:solidFill>
                <a:effectLst/>
                <a:latin typeface="+mn-lt"/>
                <a:ea typeface="MS PGothic" pitchFamily="34" charset="-128"/>
                <a:cs typeface="ＭＳ Ｐゴシック" charset="0"/>
              </a:rPr>
              <a:t> itd.</a:t>
            </a:r>
            <a:endParaRPr lang="en-US" sz="1200" kern="1200" dirty="0" smtClean="0">
              <a:solidFill>
                <a:schemeClr val="tx1"/>
              </a:solidFill>
              <a:effectLst/>
              <a:latin typeface="+mn-lt"/>
              <a:ea typeface="MS PGothic" pitchFamily="34" charset="-128"/>
              <a:cs typeface="ＭＳ Ｐゴシック" charset="0"/>
            </a:endParaRPr>
          </a:p>
          <a:p>
            <a:pPr marL="0" marR="0" lvl="0" indent="457200" algn="l" defTabSz="457200" rtl="0" eaLnBrk="0" fontAlgn="base" latinLnBrk="0" hangingPunct="0">
              <a:lnSpc>
                <a:spcPct val="100000"/>
              </a:lnSpc>
              <a:spcBef>
                <a:spcPct val="30000"/>
              </a:spcBef>
              <a:spcAft>
                <a:spcPct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60</a:t>
            </a:fld>
            <a:endParaRPr lang="en-US" altLang="en-US"/>
          </a:p>
        </p:txBody>
      </p:sp>
    </p:spTree>
    <p:extLst>
      <p:ext uri="{BB962C8B-B14F-4D97-AF65-F5344CB8AC3E}">
        <p14:creationId xmlns:p14="http://schemas.microsoft.com/office/powerpoint/2010/main" val="182082683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Ovaj slajd objašnjava da se odredbe Budimpeštanske konvencije podjednako primenjuju i na </a:t>
            </a:r>
            <a:r>
              <a:rPr lang="sr-Latn-RS" sz="1200" i="1" kern="1200" dirty="0" err="1" smtClean="0">
                <a:solidFill>
                  <a:schemeClr val="tx1"/>
                </a:solidFill>
                <a:effectLst/>
                <a:latin typeface="+mn-lt"/>
                <a:ea typeface="MS PGothic" pitchFamily="34" charset="-128"/>
                <a:cs typeface="ＭＳ Ｐゴシック" charset="0"/>
              </a:rPr>
              <a:t>VoIP</a:t>
            </a:r>
            <a:r>
              <a:rPr lang="sr-Latn-RS" sz="1200" kern="1200" dirty="0" smtClean="0">
                <a:solidFill>
                  <a:schemeClr val="tx1"/>
                </a:solidFill>
                <a:effectLst/>
                <a:latin typeface="+mn-lt"/>
                <a:ea typeface="MS PGothic" pitchFamily="34" charset="-128"/>
                <a:cs typeface="ＭＳ Ｐゴシック" charset="0"/>
              </a:rPr>
              <a:t> zato što su neutralne u odnosu na platformu. Na primer, član 21. (Presretanje podataka iz sadržaja) omogućuje da se presretne podatak iz sadržaja kakvog god da je oblika, uključujući one podatke koji se prenose preko </a:t>
            </a:r>
            <a:r>
              <a:rPr lang="sr-Latn-RS" sz="1200" i="1" kern="1200" dirty="0" err="1" smtClean="0">
                <a:solidFill>
                  <a:schemeClr val="tx1"/>
                </a:solidFill>
                <a:effectLst/>
                <a:latin typeface="+mn-lt"/>
                <a:ea typeface="MS PGothic" pitchFamily="34" charset="-128"/>
                <a:cs typeface="ＭＳ Ｐゴシック" charset="0"/>
              </a:rPr>
              <a:t>VoIP</a:t>
            </a:r>
            <a:r>
              <a:rPr lang="sr-Latn-RS" sz="1200" kern="1200" dirty="0" smtClean="0">
                <a:solidFill>
                  <a:schemeClr val="tx1"/>
                </a:solidFill>
                <a:effectLst/>
                <a:latin typeface="+mn-lt"/>
                <a:ea typeface="MS PGothic" pitchFamily="34" charset="-128"/>
                <a:cs typeface="ＭＳ Ｐゴシック" charset="0"/>
              </a:rPr>
              <a:t> usluge.</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Osim toga, definicija „davaoca usluge” koja obuhvata sve subjekte koji korisnicima svojih usluga omogućava da komuniciraju preko računarskog sistema takođe obuhvata i </a:t>
            </a:r>
            <a:r>
              <a:rPr lang="sr-Latn-RS" sz="1200" kern="1200" dirty="0" err="1" smtClean="0">
                <a:solidFill>
                  <a:schemeClr val="tx1"/>
                </a:solidFill>
                <a:effectLst/>
                <a:latin typeface="+mn-lt"/>
                <a:ea typeface="MS PGothic" pitchFamily="34" charset="-128"/>
                <a:cs typeface="ＭＳ Ｐゴシック" charset="0"/>
              </a:rPr>
              <a:t>pružaoce</a:t>
            </a:r>
            <a:r>
              <a:rPr lang="sr-Latn-RS" sz="1200"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VoIP</a:t>
            </a:r>
            <a:r>
              <a:rPr lang="sr-Latn-RS" sz="1200" kern="1200" dirty="0" smtClean="0">
                <a:solidFill>
                  <a:schemeClr val="tx1"/>
                </a:solidFill>
                <a:effectLst/>
                <a:latin typeface="+mn-lt"/>
                <a:ea typeface="MS PGothic" pitchFamily="34" charset="-128"/>
                <a:cs typeface="ＭＳ Ｐゴシック" charset="0"/>
              </a:rPr>
              <a:t> usluga. </a:t>
            </a:r>
            <a:endParaRPr lang="en-US" sz="1200" kern="1200" dirty="0" smtClean="0">
              <a:solidFill>
                <a:schemeClr val="tx1"/>
              </a:solidFill>
              <a:effectLst/>
              <a:latin typeface="+mn-lt"/>
              <a:ea typeface="MS PGothic" pitchFamily="34" charset="-128"/>
              <a:cs typeface="ＭＳ Ｐゴシック" charset="0"/>
            </a:endParaRPr>
          </a:p>
          <a:p>
            <a:pPr indent="457200"/>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61</a:t>
            </a:fld>
            <a:endParaRPr lang="en-US" altLang="en-US"/>
          </a:p>
        </p:txBody>
      </p:sp>
    </p:spTree>
    <p:extLst>
      <p:ext uri="{BB962C8B-B14F-4D97-AF65-F5344CB8AC3E}">
        <p14:creationId xmlns:p14="http://schemas.microsoft.com/office/powerpoint/2010/main" val="113909353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(Tekst na slici)</a:t>
            </a: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b="1" kern="1200" dirty="0" smtClean="0">
                <a:solidFill>
                  <a:schemeClr val="tx1"/>
                </a:solidFill>
                <a:effectLst/>
                <a:latin typeface="+mn-lt"/>
                <a:ea typeface="MS PGothic" pitchFamily="34" charset="-128"/>
                <a:cs typeface="ＭＳ Ｐゴシック" charset="0"/>
              </a:rPr>
              <a:t>Belgijski sud osudio Majkrosoft </a:t>
            </a:r>
            <a:r>
              <a:rPr lang="sr-Latn-RS" sz="1200" b="1" kern="1200" dirty="0" err="1" smtClean="0">
                <a:solidFill>
                  <a:schemeClr val="tx1"/>
                </a:solidFill>
                <a:effectLst/>
                <a:latin typeface="+mn-lt"/>
                <a:ea typeface="MS PGothic" pitchFamily="34" charset="-128"/>
                <a:cs typeface="ＭＳ Ｐゴシック" charset="0"/>
              </a:rPr>
              <a:t>Skajp</a:t>
            </a:r>
            <a:r>
              <a:rPr lang="sr-Latn-RS" sz="1200" b="1" kern="1200" dirty="0" smtClean="0">
                <a:solidFill>
                  <a:schemeClr val="tx1"/>
                </a:solidFill>
                <a:effectLst/>
                <a:latin typeface="+mn-lt"/>
                <a:ea typeface="MS PGothic" pitchFamily="34" charset="-128"/>
                <a:cs typeface="ＭＳ Ｐゴシック" charset="0"/>
              </a:rPr>
              <a:t> na novčanu kaznu</a:t>
            </a:r>
            <a:r>
              <a:rPr lang="sr-Latn-RS" sz="1200" b="1" kern="1200" baseline="0" dirty="0" smtClean="0">
                <a:solidFill>
                  <a:schemeClr val="tx1"/>
                </a:solidFill>
                <a:effectLst/>
                <a:latin typeface="+mn-lt"/>
                <a:ea typeface="MS PGothic" pitchFamily="34" charset="-128"/>
                <a:cs typeface="ＭＳ Ｐゴシック" charset="0"/>
              </a:rPr>
              <a:t> od 36.000 dolara</a:t>
            </a:r>
            <a:endParaRPr lang="sr-Latn-RS" sz="1200" b="1" kern="1200" dirty="0" smtClean="0">
              <a:solidFill>
                <a:schemeClr val="tx1"/>
              </a:solidFill>
              <a:effectLst/>
              <a:latin typeface="+mn-lt"/>
              <a:ea typeface="MS PGothic" pitchFamily="34" charset="-128"/>
              <a:cs typeface="ＭＳ Ｐゴシック" charset="0"/>
            </a:endParaRP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Kompanija </a:t>
            </a:r>
            <a:r>
              <a:rPr lang="sr-Latn-RS" sz="1200" kern="1200" dirty="0" err="1" smtClean="0">
                <a:solidFill>
                  <a:schemeClr val="tx1"/>
                </a:solidFill>
                <a:effectLst/>
                <a:latin typeface="+mn-lt"/>
                <a:ea typeface="MS PGothic" pitchFamily="34" charset="-128"/>
                <a:cs typeface="ＭＳ Ｐゴシック" charset="0"/>
              </a:rPr>
              <a:t>Skajp</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Skype</a:t>
            </a:r>
            <a:r>
              <a:rPr lang="sr-Latn-RS" sz="1200" kern="1200" dirty="0" smtClean="0">
                <a:solidFill>
                  <a:schemeClr val="tx1"/>
                </a:solidFill>
                <a:effectLst/>
                <a:latin typeface="+mn-lt"/>
                <a:ea typeface="MS PGothic" pitchFamily="34" charset="-128"/>
                <a:cs typeface="ＭＳ Ｐゴシック" charset="0"/>
              </a:rPr>
              <a:t>) je danas u žalbenom postupku izgubila spor pred jednim belgijskim sudom, koji ju je osudio zbog toga što nije predala korisničke poruke – za koje kompanija </a:t>
            </a:r>
            <a:r>
              <a:rPr lang="sr-Latn-RS" sz="1200" kern="1200" dirty="0" err="1" smtClean="0">
                <a:solidFill>
                  <a:schemeClr val="tx1"/>
                </a:solidFill>
                <a:effectLst/>
                <a:latin typeface="+mn-lt"/>
                <a:ea typeface="MS PGothic" pitchFamily="34" charset="-128"/>
                <a:cs typeface="ＭＳ Ｐゴシック" charset="0"/>
              </a:rPr>
              <a:t>Skajp</a:t>
            </a:r>
            <a:r>
              <a:rPr lang="sr-Latn-RS" sz="1200" kern="1200" dirty="0" smtClean="0">
                <a:solidFill>
                  <a:schemeClr val="tx1"/>
                </a:solidFill>
                <a:effectLst/>
                <a:latin typeface="+mn-lt"/>
                <a:ea typeface="MS PGothic" pitchFamily="34" charset="-128"/>
                <a:cs typeface="ＭＳ Ｐゴシック" charset="0"/>
              </a:rPr>
              <a:t> tvrdila da ih je praktično nemoguće predati.</a:t>
            </a:r>
          </a:p>
          <a:p>
            <a:pPr indent="457200"/>
            <a:r>
              <a:rPr lang="sr-Latn-RS" sz="1200" kern="1200" dirty="0" smtClean="0">
                <a:solidFill>
                  <a:schemeClr val="tx1"/>
                </a:solidFill>
                <a:effectLst/>
                <a:latin typeface="+mn-lt"/>
                <a:ea typeface="MS PGothic" pitchFamily="34" charset="-128"/>
                <a:cs typeface="ＭＳ Ｐゴシック" charset="0"/>
              </a:rPr>
              <a:t>Kako izveštava belgijski list Het </a:t>
            </a:r>
            <a:r>
              <a:rPr lang="sr-Latn-RS" sz="1200" kern="1200" dirty="0" err="1" smtClean="0">
                <a:solidFill>
                  <a:schemeClr val="tx1"/>
                </a:solidFill>
                <a:effectLst/>
                <a:latin typeface="+mn-lt"/>
                <a:ea typeface="MS PGothic" pitchFamily="34" charset="-128"/>
                <a:cs typeface="ＭＳ Ｐゴシック" charset="0"/>
              </a:rPr>
              <a:t>Belang</a:t>
            </a:r>
            <a:r>
              <a:rPr lang="sr-Latn-RS" sz="1200" kern="1200" dirty="0" smtClean="0">
                <a:solidFill>
                  <a:schemeClr val="tx1"/>
                </a:solidFill>
                <a:effectLst/>
                <a:latin typeface="+mn-lt"/>
                <a:ea typeface="MS PGothic" pitchFamily="34" charset="-128"/>
                <a:cs typeface="ＭＳ Ｐゴシック" charset="0"/>
              </a:rPr>
              <a:t> Van </a:t>
            </a:r>
            <a:r>
              <a:rPr lang="sr-Latn-RS" sz="1200" kern="1200" dirty="0" err="1" smtClean="0">
                <a:solidFill>
                  <a:schemeClr val="tx1"/>
                </a:solidFill>
                <a:effectLst/>
                <a:latin typeface="+mn-lt"/>
                <a:ea typeface="MS PGothic" pitchFamily="34" charset="-128"/>
                <a:cs typeface="ＭＳ Ｐゴシック" charset="0"/>
              </a:rPr>
              <a:t>Limburg</a:t>
            </a:r>
            <a:r>
              <a:rPr lang="sr-Latn-RS" sz="1200" kern="1200" dirty="0" smtClean="0">
                <a:solidFill>
                  <a:schemeClr val="tx1"/>
                </a:solidFill>
                <a:effectLst/>
                <a:latin typeface="+mn-lt"/>
                <a:ea typeface="MS PGothic" pitchFamily="34" charset="-128"/>
                <a:cs typeface="ＭＳ Ｐゴシック" charset="0"/>
              </a:rPr>
              <a:t>,</a:t>
            </a:r>
            <a:r>
              <a:rPr lang="sr-Latn-RS" sz="1200" kern="1200" baseline="0" dirty="0" smtClean="0">
                <a:solidFill>
                  <a:schemeClr val="tx1"/>
                </a:solidFill>
                <a:effectLst/>
                <a:latin typeface="+mn-lt"/>
                <a:ea typeface="MS PGothic" pitchFamily="34" charset="-128"/>
                <a:cs typeface="ＭＳ Ｐゴシック" charset="0"/>
              </a:rPr>
              <a:t> belgijske vlasti su u jednoj istrazi koju su vodile 2012. godine o kriminalnoj organizaciji koja je koristila </a:t>
            </a:r>
            <a:r>
              <a:rPr lang="sr-Latn-RS" sz="1200" kern="1200" baseline="0" dirty="0" err="1" smtClean="0">
                <a:solidFill>
                  <a:schemeClr val="tx1"/>
                </a:solidFill>
                <a:effectLst/>
                <a:latin typeface="+mn-lt"/>
                <a:ea typeface="MS PGothic" pitchFamily="34" charset="-128"/>
                <a:cs typeface="ＭＳ Ｐゴシック" charset="0"/>
              </a:rPr>
              <a:t>Skajp</a:t>
            </a:r>
            <a:r>
              <a:rPr lang="sr-Latn-RS" sz="1200" kern="1200" baseline="0" dirty="0" smtClean="0">
                <a:solidFill>
                  <a:schemeClr val="tx1"/>
                </a:solidFill>
                <a:effectLst/>
                <a:latin typeface="+mn-lt"/>
                <a:ea typeface="MS PGothic" pitchFamily="34" charset="-128"/>
                <a:cs typeface="ＭＳ Ｐゴシック" charset="0"/>
              </a:rPr>
              <a:t> za komunikaciju tražile podatke od te kompanije. </a:t>
            </a:r>
            <a:r>
              <a:rPr lang="sr-Latn-RS" sz="1200" kern="1200" baseline="0" dirty="0" err="1" smtClean="0">
                <a:solidFill>
                  <a:schemeClr val="tx1"/>
                </a:solidFill>
                <a:effectLst/>
                <a:latin typeface="+mn-lt"/>
                <a:ea typeface="MS PGothic" pitchFamily="34" charset="-128"/>
                <a:cs typeface="ＭＳ Ｐゴシック" charset="0"/>
              </a:rPr>
              <a:t>Skajp</a:t>
            </a:r>
            <a:r>
              <a:rPr lang="sr-Latn-RS" sz="1200" kern="1200" baseline="0" dirty="0" smtClean="0">
                <a:solidFill>
                  <a:schemeClr val="tx1"/>
                </a:solidFill>
                <a:effectLst/>
                <a:latin typeface="+mn-lt"/>
                <a:ea typeface="MS PGothic" pitchFamily="34" charset="-128"/>
                <a:cs typeface="ＭＳ Ｐゴシック" charset="0"/>
              </a:rPr>
              <a:t> je ponudio meta podatke, ali je tvrdio da ne može da pristupi konkretnim porukama kako bi ih predao policiji.</a:t>
            </a:r>
          </a:p>
          <a:p>
            <a:pPr indent="457200"/>
            <a:r>
              <a:rPr lang="sr-Latn-RS" sz="1200" kern="1200" baseline="0" dirty="0" smtClean="0">
                <a:solidFill>
                  <a:schemeClr val="tx1"/>
                </a:solidFill>
                <a:effectLst/>
                <a:latin typeface="+mn-lt"/>
                <a:ea typeface="MS PGothic" pitchFamily="34" charset="-128"/>
                <a:cs typeface="ＭＳ Ｐゴシック" charset="0"/>
              </a:rPr>
              <a:t>_____________________________________________________</a:t>
            </a:r>
            <a:endParaRPr lang="sr-Latn-RS" sz="1200" kern="1200" dirty="0" smtClean="0">
              <a:solidFill>
                <a:schemeClr val="tx1"/>
              </a:solidFill>
              <a:effectLst/>
              <a:latin typeface="+mn-lt"/>
              <a:ea typeface="MS PGothic" pitchFamily="34" charset="-128"/>
              <a:cs typeface="ＭＳ Ｐゴシック" charset="0"/>
            </a:endParaRP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Na </a:t>
            </a:r>
            <a:r>
              <a:rPr lang="sr-Latn-RS" sz="1200" kern="1200" dirty="0" smtClean="0">
                <a:solidFill>
                  <a:schemeClr val="tx1"/>
                </a:solidFill>
                <a:effectLst/>
                <a:latin typeface="+mn-lt"/>
                <a:ea typeface="MS PGothic" pitchFamily="34" charset="-128"/>
                <a:cs typeface="ＭＳ Ｐゴシック" charset="0"/>
              </a:rPr>
              <a:t>ovom slajdu vidi se stranica iz novinskog članka koji se odnosi na odluku jednog belgijskog suda iz 2017. godine, po kojoj je </a:t>
            </a:r>
            <a:r>
              <a:rPr lang="sr-Latn-RS" sz="1200" i="1" kern="1200" dirty="0" err="1" smtClean="0">
                <a:solidFill>
                  <a:schemeClr val="tx1"/>
                </a:solidFill>
                <a:effectLst/>
                <a:latin typeface="+mn-lt"/>
                <a:ea typeface="MS PGothic" pitchFamily="34" charset="-128"/>
                <a:cs typeface="ＭＳ Ｐゴシック" charset="0"/>
              </a:rPr>
              <a:t>Skype</a:t>
            </a:r>
            <a:r>
              <a:rPr lang="sr-Latn-RS" sz="1200" kern="1200" dirty="0" smtClean="0">
                <a:solidFill>
                  <a:schemeClr val="tx1"/>
                </a:solidFill>
                <a:effectLst/>
                <a:latin typeface="+mn-lt"/>
                <a:ea typeface="MS PGothic" pitchFamily="34" charset="-128"/>
                <a:cs typeface="ＭＳ Ｐゴシック" charset="0"/>
              </a:rPr>
              <a:t>, koji je omogućio </a:t>
            </a:r>
            <a:r>
              <a:rPr lang="sr-Latn-RS" sz="1200" i="1" kern="1200" dirty="0" err="1" smtClean="0">
                <a:solidFill>
                  <a:schemeClr val="tx1"/>
                </a:solidFill>
                <a:effectLst/>
                <a:latin typeface="+mn-lt"/>
                <a:ea typeface="MS PGothic" pitchFamily="34" charset="-128"/>
                <a:cs typeface="ＭＳ Ｐゴシック" charset="0"/>
              </a:rPr>
              <a:t>VoIP</a:t>
            </a:r>
            <a:r>
              <a:rPr lang="sr-Latn-RS" sz="1200" kern="1200" dirty="0" smtClean="0">
                <a:solidFill>
                  <a:schemeClr val="tx1"/>
                </a:solidFill>
                <a:effectLst/>
                <a:latin typeface="+mn-lt"/>
                <a:ea typeface="MS PGothic" pitchFamily="34" charset="-128"/>
                <a:cs typeface="ＭＳ Ｐゴシック" charset="0"/>
              </a:rPr>
              <a:t>, davalac usluge te je stoga dužan da se povinuje zakonitom zahtevu za mere presretanja. Predavač može da iskoristi taj primer kako bi pokazao kako se u nekim jurisdikcijama tumači Budimpeštanska konvencija u tom smislu da se primenjuje na tehnologije koje se danas sve češće koriste.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Više informacija o tom slučaju</a:t>
            </a:r>
            <a:r>
              <a:rPr lang="es-CL" sz="1200" kern="1200" dirty="0" smtClean="0">
                <a:solidFill>
                  <a:schemeClr val="tx1"/>
                </a:solidFill>
                <a:effectLst/>
                <a:latin typeface="+mn-lt"/>
                <a:ea typeface="MS PGothic" pitchFamily="34" charset="-128"/>
                <a:cs typeface="ＭＳ Ｐゴシック" charset="0"/>
              </a:rPr>
              <a:t>: https://www.businessinsider.com/a-belgian-court-fined-microsofts-skype-36000-2017-11 </a:t>
            </a:r>
            <a:endParaRPr lang="en-US" sz="1200" kern="1200" dirty="0" smtClean="0">
              <a:solidFill>
                <a:schemeClr val="tx1"/>
              </a:solidFill>
              <a:effectLst/>
              <a:latin typeface="+mn-lt"/>
              <a:ea typeface="MS PGothic" pitchFamily="34" charset="-128"/>
              <a:cs typeface="ＭＳ Ｐゴシック" charset="0"/>
            </a:endParaRPr>
          </a:p>
          <a:p>
            <a:pPr indent="457200"/>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62</a:t>
            </a:fld>
            <a:endParaRPr lang="en-US" altLang="en-US"/>
          </a:p>
        </p:txBody>
      </p:sp>
    </p:spTree>
    <p:extLst>
      <p:ext uri="{BB962C8B-B14F-4D97-AF65-F5344CB8AC3E}">
        <p14:creationId xmlns:p14="http://schemas.microsoft.com/office/powerpoint/2010/main" val="11279678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45720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Ovaj slajd prikazuje da postoji uvrežena pogrešna predstava o tome da Budimpeštanska konvencija ne inkriminiše terorizam na internetu (</a:t>
            </a:r>
            <a:r>
              <a:rPr lang="sr-Latn-RS" sz="1200" i="1" kern="1200" dirty="0" err="1" smtClean="0">
                <a:solidFill>
                  <a:schemeClr val="tx1"/>
                </a:solidFill>
                <a:effectLst/>
                <a:latin typeface="+mn-lt"/>
                <a:ea typeface="MS PGothic" pitchFamily="34" charset="-128"/>
                <a:cs typeface="ＭＳ Ｐゴシック" charset="0"/>
              </a:rPr>
              <a:t>cyberterrorism</a:t>
            </a:r>
            <a:r>
              <a:rPr lang="sr-Latn-RS"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pPr marL="0" marR="0" lvl="0" indent="457200" algn="l" defTabSz="457200" rtl="0" eaLnBrk="0" fontAlgn="base" latinLnBrk="0" hangingPunct="0">
              <a:lnSpc>
                <a:spcPct val="100000"/>
              </a:lnSpc>
              <a:spcBef>
                <a:spcPct val="30000"/>
              </a:spcBef>
              <a:spcAft>
                <a:spcPct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63</a:t>
            </a:fld>
            <a:endParaRPr lang="en-US" altLang="en-US"/>
          </a:p>
        </p:txBody>
      </p:sp>
    </p:spTree>
    <p:extLst>
      <p:ext uri="{BB962C8B-B14F-4D97-AF65-F5344CB8AC3E}">
        <p14:creationId xmlns:p14="http://schemas.microsoft.com/office/powerpoint/2010/main" val="272656102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Na slajdu se vidi naslovna stranica </a:t>
            </a:r>
            <a:r>
              <a:rPr lang="sr-Latn-RS" sz="1200" i="1" kern="1200" dirty="0" smtClean="0">
                <a:solidFill>
                  <a:schemeClr val="tx1"/>
                </a:solidFill>
                <a:effectLst/>
                <a:latin typeface="+mn-lt"/>
                <a:ea typeface="MS PGothic" pitchFamily="34" charset="-128"/>
                <a:cs typeface="ＭＳ Ｐゴシック" charset="0"/>
              </a:rPr>
              <a:t>Uputstva T-CY # 11</a:t>
            </a:r>
            <a:r>
              <a:rPr lang="sr-Latn-RS" sz="1200" kern="1200" dirty="0" smtClean="0">
                <a:solidFill>
                  <a:schemeClr val="tx1"/>
                </a:solidFill>
                <a:effectLst/>
                <a:latin typeface="+mn-lt"/>
                <a:ea typeface="MS PGothic" pitchFamily="34" charset="-128"/>
                <a:cs typeface="ＭＳ Ｐゴシック" charset="0"/>
              </a:rPr>
              <a:t> o aspektima terorizma koji su obuhvaćeni Budimpeštanskom konvencijom</a:t>
            </a:r>
            <a:r>
              <a:rPr lang="sr-Latn-RS" sz="1200" kern="1200" dirty="0" smtClean="0">
                <a:solidFill>
                  <a:schemeClr val="tx1"/>
                </a:solidFill>
                <a:latin typeface="+mn-lt"/>
                <a:ea typeface="MS PGothic" pitchFamily="34" charset="-128"/>
                <a:cs typeface="ＭＳ Ｐゴシック" charset="0"/>
              </a:rPr>
              <a:t>.</a:t>
            </a:r>
            <a:r>
              <a:rPr lang="en-GB" sz="1200" kern="1200" dirty="0" smtClean="0">
                <a:solidFill>
                  <a:schemeClr val="tx1"/>
                </a:solidFill>
                <a:latin typeface="+mn-lt"/>
                <a:ea typeface="MS PGothic" pitchFamily="34" charset="-128"/>
                <a:cs typeface="ＭＳ Ｐゴシック" charset="0"/>
              </a:rPr>
              <a:t> </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64</a:t>
            </a:fld>
            <a:endParaRPr lang="en-US" altLang="en-US"/>
          </a:p>
        </p:txBody>
      </p:sp>
    </p:spTree>
    <p:extLst>
      <p:ext uri="{BB962C8B-B14F-4D97-AF65-F5344CB8AC3E}">
        <p14:creationId xmlns:p14="http://schemas.microsoft.com/office/powerpoint/2010/main" val="49436930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	</a:t>
            </a:r>
            <a:r>
              <a:rPr lang="sr-Latn-RS" sz="1200" kern="1200" dirty="0" smtClean="0">
                <a:solidFill>
                  <a:schemeClr val="tx1"/>
                </a:solidFill>
                <a:effectLst/>
                <a:latin typeface="+mn-lt"/>
                <a:ea typeface="MS PGothic" pitchFamily="34" charset="-128"/>
                <a:cs typeface="ＭＳ Ｐゴシック" charset="0"/>
              </a:rPr>
              <a:t>Ovaj slajd naglašava jedan od mitova o Budimpeštanskoj konvenciji – onaj da je to ugovor koji se odnosi samo na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Predavač može da upita koliko polaznika deli tu predstavu pre nego što pređe na naredni slajd kojim će tu pogrešnu predstavu odagnati</a:t>
            </a:r>
            <a:r>
              <a:rPr lang="sr-Latn-RS" dirty="0" smtClean="0"/>
              <a:t>. </a:t>
            </a:r>
            <a:endParaRPr lang="x-none"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65</a:t>
            </a:fld>
            <a:endParaRPr lang="en-US" altLang="en-US"/>
          </a:p>
        </p:txBody>
      </p:sp>
    </p:spTree>
    <p:extLst>
      <p:ext uri="{BB962C8B-B14F-4D97-AF65-F5344CB8AC3E}">
        <p14:creationId xmlns:p14="http://schemas.microsoft.com/office/powerpoint/2010/main" val="27942041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indent="457200"/>
            <a:r>
              <a:rPr lang="sr-Latn-RS" sz="1200" kern="1200" dirty="0" smtClean="0">
                <a:solidFill>
                  <a:schemeClr val="tx1"/>
                </a:solidFill>
                <a:effectLst/>
                <a:latin typeface="+mn-lt"/>
                <a:ea typeface="MS PGothic" pitchFamily="34" charset="-128"/>
                <a:cs typeface="ＭＳ Ｐゴシック" charset="0"/>
              </a:rPr>
              <a:t>Ovaj slajd ukazuje na jednu od najvećih „tajni” Budimpeštanske konvencije – da ona nije samo i isključivo ugovor o </a:t>
            </a:r>
            <a:r>
              <a:rPr lang="sr-Latn-RS" sz="1200" kern="1200" dirty="0" err="1" smtClean="0">
                <a:solidFill>
                  <a:schemeClr val="tx1"/>
                </a:solidFill>
                <a:effectLst/>
                <a:latin typeface="+mn-lt"/>
                <a:ea typeface="MS PGothic" pitchFamily="34" charset="-128"/>
                <a:cs typeface="ＭＳ Ｐゴシック" charset="0"/>
              </a:rPr>
              <a:t>visokotehnološkom</a:t>
            </a:r>
            <a:r>
              <a:rPr lang="sr-Latn-RS" sz="1200" kern="1200" dirty="0" smtClean="0">
                <a:solidFill>
                  <a:schemeClr val="tx1"/>
                </a:solidFill>
                <a:effectLst/>
                <a:latin typeface="+mn-lt"/>
                <a:ea typeface="MS PGothic" pitchFamily="34" charset="-128"/>
                <a:cs typeface="ＭＳ Ｐゴシック" charset="0"/>
              </a:rPr>
              <a:t> kriminalu.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Budimpeštanska konvencija omogućuje da se izvršavanje procesnih odredaba (to su odredbe predviđene u Poglavlju 2. Odeljak 2) i odredaba o međunarodnoj saradnji (Poglavlje III) proširi na prikupljanje i razmenu dokaza u elektronskom obliku za svako krivično delo koje je izvršeno – to je omogućeno članovima 14, odnosno 23.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To znači da se procesne odredbe i odredbe Budimpeštanske konvencije i njene odredbe o međunarodnoj saradnji mogu koristiti u odnosu na sve delikte za koje postoje dokazi u elektronskom obliku.</a:t>
            </a:r>
            <a:endParaRPr lang="en-US" sz="1200" kern="1200" dirty="0" smtClean="0">
              <a:solidFill>
                <a:schemeClr val="tx1"/>
              </a:solidFill>
              <a:effectLst/>
              <a:latin typeface="+mn-lt"/>
              <a:ea typeface="MS PGothic" pitchFamily="34" charset="-128"/>
              <a:cs typeface="ＭＳ Ｐゴシック" charset="0"/>
            </a:endParaRPr>
          </a:p>
          <a:p>
            <a:pPr marL="0" indent="0" eaLnBrk="1" hangingPunct="1">
              <a:spcBef>
                <a:spcPct val="0"/>
              </a:spcBef>
              <a:buFontTx/>
              <a:buNone/>
            </a:pPr>
            <a:endParaRPr lang="en-US" dirty="0"/>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7F7D2884-E1E8-43FA-B792-FB9C64BFAB7C}" type="slidenum">
              <a:rPr lang="fr-FR"/>
              <a:pPr/>
              <a:t>66</a:t>
            </a:fld>
            <a:endParaRPr lang="fr-FR"/>
          </a:p>
        </p:txBody>
      </p:sp>
    </p:spTree>
    <p:extLst>
      <p:ext uri="{BB962C8B-B14F-4D97-AF65-F5344CB8AC3E}">
        <p14:creationId xmlns:p14="http://schemas.microsoft.com/office/powerpoint/2010/main" val="60327640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	Na ovom slajdu prikazan je deo teksta člana 14. Budimpeštanske konvencije. Na narednim </a:t>
            </a:r>
            <a:r>
              <a:rPr lang="sr-Latn-RS" sz="1200" kern="1200" dirty="0" err="1" smtClean="0">
                <a:solidFill>
                  <a:schemeClr val="tx1"/>
                </a:solidFill>
                <a:effectLst/>
                <a:latin typeface="+mn-lt"/>
                <a:ea typeface="MS PGothic" pitchFamily="34" charset="-128"/>
                <a:cs typeface="ＭＳ Ｐゴシック" charset="0"/>
              </a:rPr>
              <a:t>slajdovima</a:t>
            </a:r>
            <a:r>
              <a:rPr lang="sr-Latn-RS" sz="1200" kern="1200" dirty="0" smtClean="0">
                <a:solidFill>
                  <a:schemeClr val="tx1"/>
                </a:solidFill>
                <a:effectLst/>
                <a:latin typeface="+mn-lt"/>
                <a:ea typeface="MS PGothic" pitchFamily="34" charset="-128"/>
                <a:cs typeface="ＭＳ Ｐゴシック" charset="0"/>
              </a:rPr>
              <a:t> biće bliže objašnjeni osnovni elementi oblasti primene </a:t>
            </a:r>
            <a:r>
              <a:rPr lang="sr-Latn-RS" sz="1200" kern="1200" dirty="0" err="1" smtClean="0">
                <a:solidFill>
                  <a:schemeClr val="tx1"/>
                </a:solidFill>
                <a:effectLst/>
                <a:latin typeface="+mn-lt"/>
                <a:ea typeface="MS PGothic" pitchFamily="34" charset="-128"/>
                <a:cs typeface="ＭＳ Ｐゴシック" charset="0"/>
              </a:rPr>
              <a:t>procesnopravnih</a:t>
            </a:r>
            <a:r>
              <a:rPr lang="sr-Latn-RS" sz="1200" kern="1200" dirty="0" smtClean="0">
                <a:solidFill>
                  <a:schemeClr val="tx1"/>
                </a:solidFill>
                <a:effectLst/>
                <a:latin typeface="+mn-lt"/>
                <a:ea typeface="MS PGothic" pitchFamily="34" charset="-128"/>
                <a:cs typeface="ＭＳ Ｐゴシック" charset="0"/>
              </a:rPr>
              <a:t> odredaba Budimpeštanske konvencije. </a:t>
            </a:r>
            <a:endParaRPr lang="en-US" sz="1200" kern="1200" dirty="0" smtClean="0">
              <a:solidFill>
                <a:schemeClr val="tx1"/>
              </a:solidFill>
              <a:effectLst/>
              <a:latin typeface="+mn-lt"/>
              <a:ea typeface="MS PGothic" pitchFamily="34" charset="-128"/>
              <a:cs typeface="ＭＳ Ｐゴシック" charset="0"/>
            </a:endParaRPr>
          </a:p>
          <a:p>
            <a:endParaRPr lang="x-none"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67</a:t>
            </a:fld>
            <a:endParaRPr lang="en-US" altLang="en-US"/>
          </a:p>
        </p:txBody>
      </p:sp>
    </p:spTree>
    <p:extLst>
      <p:ext uri="{BB962C8B-B14F-4D97-AF65-F5344CB8AC3E}">
        <p14:creationId xmlns:p14="http://schemas.microsoft.com/office/powerpoint/2010/main" val="266666579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	Ovaj slajd prikazuje deo teksta člana 14. Budimpeštanske konvencije, gde je naglašen prvi element. Iz toga se vidi da se ovlašćenja i postupci utvrđeni u skladu sa Budimpeštanskom konvencijom mogu primenjivati u odnosu na krivična dela propisana u skladu s Budimpeštanskom konvencijom. </a:t>
            </a:r>
            <a:endParaRPr lang="en-US" sz="1200" kern="1200" dirty="0" smtClean="0">
              <a:solidFill>
                <a:schemeClr val="tx1"/>
              </a:solidFill>
              <a:effectLst/>
              <a:latin typeface="+mn-lt"/>
              <a:ea typeface="MS PGothic" pitchFamily="34" charset="-128"/>
              <a:cs typeface="ＭＳ Ｐゴシック"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x-none"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68</a:t>
            </a:fld>
            <a:endParaRPr lang="en-US" altLang="en-US"/>
          </a:p>
        </p:txBody>
      </p:sp>
    </p:spTree>
    <p:extLst>
      <p:ext uri="{BB962C8B-B14F-4D97-AF65-F5344CB8AC3E}">
        <p14:creationId xmlns:p14="http://schemas.microsoft.com/office/powerpoint/2010/main" val="258771555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	Ovaj slajd prikazuje deo teksta člana 14. Budimpeštanske konvencije, gde je naglašen jedan element. To pokazuje na koji način ovlašćenja i postupci koji su utvrđeni u skladu s Budimpeštanskom konvencijom mogu biti primenjeni u odnosu na druga krivična dela izvršena preko računarskog sistema. </a:t>
            </a:r>
            <a:endParaRPr lang="en-US" sz="1200" kern="1200" dirty="0" smtClean="0">
              <a:solidFill>
                <a:schemeClr val="tx1"/>
              </a:solidFill>
              <a:effectLst/>
              <a:latin typeface="+mn-lt"/>
              <a:ea typeface="MS PGothic" pitchFamily="34" charset="-128"/>
              <a:cs typeface="ＭＳ Ｐゴシック"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69</a:t>
            </a:fld>
            <a:endParaRPr lang="en-US" altLang="en-US"/>
          </a:p>
        </p:txBody>
      </p:sp>
    </p:spTree>
    <p:extLst>
      <p:ext uri="{BB962C8B-B14F-4D97-AF65-F5344CB8AC3E}">
        <p14:creationId xmlns:p14="http://schemas.microsoft.com/office/powerpoint/2010/main" val="31141176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Slajd prikazuje tri stuba Budimpeštanske konvencije – materijalno pravo, procesno pravo i međunarodnu saradnju. Osvetljeni stubac sadrži spisak različitih vidova ponašanja koji su inkriminisani na osnovu Budimpeštanske konvencije. Predavač može da razmotri spisak tih inkriminisanih radnji stavku po stavku. </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Nezakonit pristup (član 2)</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Nezakonito presretanje (član 3)</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Ometanje podataka (član 4)</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Ometanje sistema (član 5)</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Zloupotreba uređaja (član 6)</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Falsifikovanje u vezi s računarima (član 7)</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Prevara u vezi s računarima (član 8)</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Dečja pornografija (član 9)</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Dela u vezi s kršenjem autorskih i srodnih prava (član 10)</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Pokušaj, pomaganje ili </a:t>
            </a:r>
            <a:r>
              <a:rPr lang="sr-Latn-RS" sz="1200" kern="1200" dirty="0" err="1" smtClean="0">
                <a:solidFill>
                  <a:schemeClr val="tx1"/>
                </a:solidFill>
                <a:effectLst/>
                <a:latin typeface="+mn-lt"/>
                <a:ea typeface="MS PGothic" pitchFamily="34" charset="-128"/>
                <a:cs typeface="ＭＳ Ｐゴシック" charset="0"/>
              </a:rPr>
              <a:t>podstrekavanje</a:t>
            </a:r>
            <a:r>
              <a:rPr lang="sr-Latn-RS" sz="1200" kern="1200" dirty="0" smtClean="0">
                <a:solidFill>
                  <a:schemeClr val="tx1"/>
                </a:solidFill>
                <a:effectLst/>
                <a:latin typeface="+mn-lt"/>
                <a:ea typeface="MS PGothic" pitchFamily="34" charset="-128"/>
                <a:cs typeface="ＭＳ Ｐゴシック" charset="0"/>
              </a:rPr>
              <a:t> (član 11)</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Odgovornost pravnog lica (član 12)</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Predavač ne treba da ide u detalje u vezi sa svakom </a:t>
            </a:r>
            <a:r>
              <a:rPr lang="sr-Latn-RS" sz="1200" kern="1200" dirty="0" err="1" smtClean="0">
                <a:solidFill>
                  <a:schemeClr val="tx1"/>
                </a:solidFill>
                <a:effectLst/>
                <a:latin typeface="+mn-lt"/>
                <a:ea typeface="MS PGothic" pitchFamily="34" charset="-128"/>
                <a:cs typeface="ＭＳ Ｐゴシック" charset="0"/>
              </a:rPr>
              <a:t>materijalnopravnom</a:t>
            </a:r>
            <a:r>
              <a:rPr lang="sr-Latn-RS" sz="1200" kern="1200" dirty="0" smtClean="0">
                <a:solidFill>
                  <a:schemeClr val="tx1"/>
                </a:solidFill>
                <a:effectLst/>
                <a:latin typeface="+mn-lt"/>
                <a:ea typeface="MS PGothic" pitchFamily="34" charset="-128"/>
                <a:cs typeface="ＭＳ Ｐゴシック" charset="0"/>
              </a:rPr>
              <a:t> odredbom, ali bi trebalo da pomene da će sve te odredbe biti podrobnije razmatrane sutradan. </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a:t>
            </a:fld>
            <a:endParaRPr lang="en-US" altLang="en-US"/>
          </a:p>
        </p:txBody>
      </p:sp>
    </p:spTree>
    <p:extLst>
      <p:ext uri="{BB962C8B-B14F-4D97-AF65-F5344CB8AC3E}">
        <p14:creationId xmlns:p14="http://schemas.microsoft.com/office/powerpoint/2010/main" val="91629592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	Ovaj slajd prikazuje deo teksta člana 14. Budimpeštanske konvencije i u njemu je naglašen jedan element. Iz toga se vidi na koji način ovlašćenja i postupci koji su utvrđeni u skladu s Budimpeštanskom konvencijom mogu biti primenjeni u odnosu na prikupljanje dokaza u elektronskom obliku za svako krivično delo, čak i ako to delo nije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niti krivično delo propisano Budimpeštanskom konvencijom. Prema tome, Budimpeštanska konvencija nije konvencija o </a:t>
            </a:r>
            <a:r>
              <a:rPr lang="sr-Latn-RS" sz="1200" kern="1200" dirty="0" err="1" smtClean="0">
                <a:solidFill>
                  <a:schemeClr val="tx1"/>
                </a:solidFill>
                <a:effectLst/>
                <a:latin typeface="+mn-lt"/>
                <a:ea typeface="MS PGothic" pitchFamily="34" charset="-128"/>
                <a:cs typeface="ＭＳ Ｐゴシック" charset="0"/>
              </a:rPr>
              <a:t>visokotehnološkom</a:t>
            </a:r>
            <a:r>
              <a:rPr lang="sr-Latn-RS" sz="1200" kern="1200" dirty="0" smtClean="0">
                <a:solidFill>
                  <a:schemeClr val="tx1"/>
                </a:solidFill>
                <a:effectLst/>
                <a:latin typeface="+mn-lt"/>
                <a:ea typeface="MS PGothic" pitchFamily="34" charset="-128"/>
                <a:cs typeface="ＭＳ Ｐゴシック" charset="0"/>
              </a:rPr>
              <a:t> kriminalu nego je to konvencija o </a:t>
            </a:r>
            <a:r>
              <a:rPr lang="sr-Latn-RS" sz="1200" kern="1200" dirty="0" err="1" smtClean="0">
                <a:solidFill>
                  <a:schemeClr val="tx1"/>
                </a:solidFill>
                <a:effectLst/>
                <a:latin typeface="+mn-lt"/>
                <a:ea typeface="MS PGothic" pitchFamily="34" charset="-128"/>
                <a:cs typeface="ＭＳ Ｐゴシック" charset="0"/>
              </a:rPr>
              <a:t>visokotehnološkom</a:t>
            </a:r>
            <a:r>
              <a:rPr lang="sr-Latn-RS" sz="1200" kern="1200" dirty="0" smtClean="0">
                <a:solidFill>
                  <a:schemeClr val="tx1"/>
                </a:solidFill>
                <a:effectLst/>
                <a:latin typeface="+mn-lt"/>
                <a:ea typeface="MS PGothic" pitchFamily="34" charset="-128"/>
                <a:cs typeface="ＭＳ Ｐゴシック" charset="0"/>
              </a:rPr>
              <a:t> kriminalu I ELEKTRONSKIM DOKAZIMA. To je jedna od „tajni” Budimpeštanske konvencije. </a:t>
            </a:r>
            <a:endParaRPr lang="en-US" sz="1200" kern="1200" dirty="0" smtClean="0">
              <a:solidFill>
                <a:schemeClr val="tx1"/>
              </a:solidFill>
              <a:effectLst/>
              <a:latin typeface="+mn-lt"/>
              <a:ea typeface="MS PGothic" pitchFamily="34" charset="-128"/>
              <a:cs typeface="ＭＳ Ｐゴシック"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x-none"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70</a:t>
            </a:fld>
            <a:endParaRPr lang="en-US" altLang="en-US"/>
          </a:p>
        </p:txBody>
      </p:sp>
    </p:spTree>
    <p:extLst>
      <p:ext uri="{BB962C8B-B14F-4D97-AF65-F5344CB8AC3E}">
        <p14:creationId xmlns:p14="http://schemas.microsoft.com/office/powerpoint/2010/main" val="154513891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xmlns="" id="{B15714A6-B05B-47A5-B92B-D727BD3A45D0}"/>
              </a:ext>
            </a:extLst>
          </p:cNvPr>
          <p:cNvSpPr>
            <a:spLocks noGrp="1"/>
          </p:cNvSpPr>
          <p:nvPr>
            <p:ph type="body" idx="1"/>
          </p:nvPr>
        </p:nvSpPr>
        <p:spPr/>
        <p:txBody>
          <a:bodyPr/>
          <a:lstStyle/>
          <a:p>
            <a:r>
              <a:rPr lang="sr-Latn-RS" sz="3600" dirty="0" smtClean="0"/>
              <a:t>	</a:t>
            </a:r>
            <a:r>
              <a:rPr lang="sr-Latn-RS" sz="1200" kern="1200" dirty="0" smtClean="0">
                <a:solidFill>
                  <a:schemeClr val="tx1"/>
                </a:solidFill>
                <a:effectLst/>
                <a:latin typeface="+mn-lt"/>
                <a:ea typeface="MS PGothic" pitchFamily="34" charset="-128"/>
                <a:cs typeface="ＭＳ Ｐゴシック" charset="0"/>
              </a:rPr>
              <a:t>Na slajdu su rekapitulirani ciljevi ove sesije. Predavač može da prođe kroz sve te ciljeve kako bi bio siguran da su ti aspekti razmotreni u ovom modulu. </a:t>
            </a:r>
            <a:endParaRPr lang="en-US" sz="1200" kern="1200" dirty="0">
              <a:solidFill>
                <a:schemeClr val="tx1"/>
              </a:solidFill>
              <a:effectLst/>
              <a:latin typeface="+mn-lt"/>
              <a:ea typeface="MS PGothic" pitchFamily="34" charset="-128"/>
              <a:cs typeface="ＭＳ Ｐゴシック" charset="0"/>
            </a:endParaRPr>
          </a:p>
        </p:txBody>
      </p:sp>
    </p:spTree>
    <p:extLst>
      <p:ext uri="{BB962C8B-B14F-4D97-AF65-F5344CB8AC3E}">
        <p14:creationId xmlns:p14="http://schemas.microsoft.com/office/powerpoint/2010/main" val="146170064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17488A-2FD4-4187-AAA7-AE40009BFB6A}" type="slidenum">
              <a:rPr lang="en-US" altLang="en-US" smtClean="0"/>
              <a:pPr/>
              <a:t>72</a:t>
            </a:fld>
            <a:endParaRPr lang="en-US" altLang="en-US"/>
          </a:p>
        </p:txBody>
      </p:sp>
    </p:spTree>
    <p:extLst>
      <p:ext uri="{BB962C8B-B14F-4D97-AF65-F5344CB8AC3E}">
        <p14:creationId xmlns:p14="http://schemas.microsoft.com/office/powerpoint/2010/main" val="8739661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Slajd prikazuje tri stuba Budimpeštanske konvencije – materijalno pravo, procesno pravo i međunarodnu saradnju. Osvetljeni stubac sadrži spisak različitih vidova ponašanja koji su inkriminisani na osnovu Budimpeštanske konvencije. Predavač može da prođe stavku po stavku kroz spisak procesnih sredstava:</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Hitna zaštita sačuvanih računarskih podataka (član 16)</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Hitna zaštita i delimično otkrivanje podataka o saobraćaju (član 17)</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Izdavanje naredbe (član 18)</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Pretraživanje i zaplena sačuvanih računarskih podataka (član 19)</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Prikupljanje podataka o saobraćaju u realnom vremenu (član 20)</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Presretanje podataka iz sadržaja (član 21)</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Predavač ne treba da ide u detalje o svakom procesnom sredstvu, ali bi trebalo da pomene da će sve te odredbe biti podrobnije razmatrane sutradan. </a:t>
            </a:r>
            <a:endParaRPr lang="en-US" sz="1200" kern="1200" dirty="0" smtClean="0">
              <a:solidFill>
                <a:schemeClr val="tx1"/>
              </a:solidFill>
              <a:effectLst/>
              <a:latin typeface="+mn-lt"/>
              <a:ea typeface="MS PGothic" pitchFamily="34" charset="-128"/>
              <a:cs typeface="ＭＳ Ｐゴシック" charset="0"/>
            </a:endParaRPr>
          </a:p>
          <a:p>
            <a:pPr marL="0" marR="0" lvl="0" indent="457200" algn="l" defTabSz="457200" rtl="0" eaLnBrk="0" fontAlgn="base" latinLnBrk="0" hangingPunct="0">
              <a:lnSpc>
                <a:spcPct val="100000"/>
              </a:lnSpc>
              <a:spcBef>
                <a:spcPct val="30000"/>
              </a:spcBef>
              <a:spcAft>
                <a:spcPct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a:t>
            </a:fld>
            <a:endParaRPr lang="en-US" altLang="en-US"/>
          </a:p>
        </p:txBody>
      </p:sp>
    </p:spTree>
    <p:extLst>
      <p:ext uri="{BB962C8B-B14F-4D97-AF65-F5344CB8AC3E}">
        <p14:creationId xmlns:p14="http://schemas.microsoft.com/office/powerpoint/2010/main" val="33288900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Slajd prikazuje tri stuba Budimpeštanske konvencije – materijalno pravo, procesno pravo i međunarodnu saradnju. Osvetljeni stubac sadrži spisak različitih odredaba Budimpeštanske konvencije koje se odnose na međunarodnu saradnju. Predavač može da razmotri svaku od tih odredaba poimence:</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Opšta načela u vezi sa međunarodnom saradnjom (član 23)</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Ekstradicija (član 24) </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Opšta načela u vezi sa uzajamnom pomoći (član 25)</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Slučajne informacije (član 26)</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Postupci koji se odnose na uzajamnu pomoć u slučaju nepostojanja važećih međunarodnih sporazuma (član 27)</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Tajnost i ograničenja korišćenja</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Hitna zaštita sačuvanih računarskih podataka</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Hitno otkrivanje zaštićenih podataka o saobraćaju</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Uzajamna pomoć u odnosu na pristupanje sačuvanim računarskim podacima</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err="1" smtClean="0">
                <a:solidFill>
                  <a:schemeClr val="tx1"/>
                </a:solidFill>
                <a:effectLst/>
                <a:latin typeface="+mn-lt"/>
                <a:ea typeface="MS PGothic" pitchFamily="34" charset="-128"/>
                <a:cs typeface="ＭＳ Ｐゴシック" charset="0"/>
              </a:rPr>
              <a:t>Prekogranični</a:t>
            </a:r>
            <a:r>
              <a:rPr lang="sr-Latn-RS" sz="1200" kern="1200" dirty="0" smtClean="0">
                <a:solidFill>
                  <a:schemeClr val="tx1"/>
                </a:solidFill>
                <a:effectLst/>
                <a:latin typeface="+mn-lt"/>
                <a:ea typeface="MS PGothic" pitchFamily="34" charset="-128"/>
                <a:cs typeface="ＭＳ Ｐゴシック" charset="0"/>
              </a:rPr>
              <a:t> pristup sačuvanim računarskim podacima uz saglasnost ili kada su dostupni javnosti</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Uzajamna pomoć u prikupljanju podataka o saobraćaju u realnom vremenu</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Uzajamna pomoć u presretanju podataka iz sadržaja </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Mreža 24/7</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Predavač ne treba da ide u detalje u vezi sa svakom odredbom o međunarodnoj saradnji, ali bi trebalo da pomene da će te odredbe biti podrobno razmotrene trećeg dana kursa</a:t>
            </a:r>
            <a:endParaRPr lang="en-US" sz="1200" kern="1200" dirty="0" smtClean="0">
              <a:solidFill>
                <a:schemeClr val="tx1"/>
              </a:solidFill>
              <a:effectLst/>
              <a:latin typeface="+mn-lt"/>
              <a:ea typeface="MS PGothic" pitchFamily="34" charset="-128"/>
              <a:cs typeface="ＭＳ Ｐゴシック" charset="0"/>
            </a:endParaRPr>
          </a:p>
          <a:p>
            <a:pPr indent="457200"/>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a:t>
            </a:fld>
            <a:endParaRPr lang="en-US" altLang="en-US"/>
          </a:p>
        </p:txBody>
      </p:sp>
    </p:spTree>
    <p:extLst>
      <p:ext uri="{BB962C8B-B14F-4D97-AF65-F5344CB8AC3E}">
        <p14:creationId xmlns:p14="http://schemas.microsoft.com/office/powerpoint/2010/main" val="28802982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xmlns=""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31/03/2021</a:t>
            </a:fld>
            <a:endParaRPr lang="en-GB"/>
          </a:p>
        </p:txBody>
      </p:sp>
      <p:sp>
        <p:nvSpPr>
          <p:cNvPr id="5" name="Footer Placeholder 4">
            <a:extLst>
              <a:ext uri="{FF2B5EF4-FFF2-40B4-BE49-F238E27FC236}">
                <a16:creationId xmlns:a16="http://schemas.microsoft.com/office/drawing/2014/main" xmlns="" id="{F678A98B-0E09-4612-9346-46C6FC3C697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xmlns=""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Tree>
    <p:extLst>
      <p:ext uri="{BB962C8B-B14F-4D97-AF65-F5344CB8AC3E}">
        <p14:creationId xmlns:p14="http://schemas.microsoft.com/office/powerpoint/2010/main" val="41974564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xmlns=""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31/03/2021</a:t>
            </a:fld>
            <a:endParaRPr lang="en-GB"/>
          </a:p>
        </p:txBody>
      </p:sp>
      <p:sp>
        <p:nvSpPr>
          <p:cNvPr id="5" name="Footer Placeholder 4">
            <a:extLst>
              <a:ext uri="{FF2B5EF4-FFF2-40B4-BE49-F238E27FC236}">
                <a16:creationId xmlns:a16="http://schemas.microsoft.com/office/drawing/2014/main" xmlns="" id="{A1DEE2BA-BFE8-4B46-B335-6DCD2D482F73}"/>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xmlns=""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p14="http://schemas.microsoft.com/office/powerpoint/2010/main" val="4222722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31/03/2021</a:t>
            </a:fld>
            <a:endParaRPr lang="en-GB"/>
          </a:p>
        </p:txBody>
      </p:sp>
      <p:sp>
        <p:nvSpPr>
          <p:cNvPr id="5" name="Footer Placeholder 4">
            <a:extLst>
              <a:ext uri="{FF2B5EF4-FFF2-40B4-BE49-F238E27FC236}">
                <a16:creationId xmlns:a16="http://schemas.microsoft.com/office/drawing/2014/main" xmlns="" id="{31C8E76E-893D-43EC-B676-0EC06A67A462}"/>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xmlns=""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Tree>
    <p:extLst>
      <p:ext uri="{BB962C8B-B14F-4D97-AF65-F5344CB8AC3E}">
        <p14:creationId xmlns:p14="http://schemas.microsoft.com/office/powerpoint/2010/main" val="16562708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31/03/2021</a:t>
            </a:fld>
            <a:endParaRPr lang="en-GB"/>
          </a:p>
        </p:txBody>
      </p:sp>
      <p:sp>
        <p:nvSpPr>
          <p:cNvPr id="5" name="Footer Placeholder 4">
            <a:extLst>
              <a:ext uri="{FF2B5EF4-FFF2-40B4-BE49-F238E27FC236}">
                <a16:creationId xmlns:a16="http://schemas.microsoft.com/office/drawing/2014/main" xmlns="" id="{B041ED0F-3F4F-4191-95D9-03287ACFF4E3}"/>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xmlns=""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Tree>
    <p:extLst>
      <p:ext uri="{BB962C8B-B14F-4D97-AF65-F5344CB8AC3E}">
        <p14:creationId xmlns:p14="http://schemas.microsoft.com/office/powerpoint/2010/main" val="25868377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31/03/2021</a:t>
            </a:fld>
            <a:endParaRPr lang="en-GB"/>
          </a:p>
        </p:txBody>
      </p:sp>
      <p:sp>
        <p:nvSpPr>
          <p:cNvPr id="5" name="Footer Placeholder 4">
            <a:extLst>
              <a:ext uri="{FF2B5EF4-FFF2-40B4-BE49-F238E27FC236}">
                <a16:creationId xmlns:a16="http://schemas.microsoft.com/office/drawing/2014/main" xmlns="" id="{8A268102-AF15-496D-8BA6-68A51B185041}"/>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xmlns=""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Tree>
    <p:extLst>
      <p:ext uri="{BB962C8B-B14F-4D97-AF65-F5344CB8AC3E}">
        <p14:creationId xmlns:p14="http://schemas.microsoft.com/office/powerpoint/2010/main" val="12361333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xmlns=""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31/03/2021</a:t>
            </a:fld>
            <a:endParaRPr lang="en-GB"/>
          </a:p>
        </p:txBody>
      </p:sp>
      <p:sp>
        <p:nvSpPr>
          <p:cNvPr id="6" name="Footer Placeholder 4">
            <a:extLst>
              <a:ext uri="{FF2B5EF4-FFF2-40B4-BE49-F238E27FC236}">
                <a16:creationId xmlns:a16="http://schemas.microsoft.com/office/drawing/2014/main" xmlns="" id="{84FC7A3D-6216-4157-97A2-E55D98E64C4F}"/>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xmlns=""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Tree>
    <p:extLst>
      <p:ext uri="{BB962C8B-B14F-4D97-AF65-F5344CB8AC3E}">
        <p14:creationId xmlns:p14="http://schemas.microsoft.com/office/powerpoint/2010/main" val="15251672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xmlns=""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31/03/2021</a:t>
            </a:fld>
            <a:endParaRPr lang="en-GB"/>
          </a:p>
        </p:txBody>
      </p:sp>
      <p:sp>
        <p:nvSpPr>
          <p:cNvPr id="8" name="Footer Placeholder 4">
            <a:extLst>
              <a:ext uri="{FF2B5EF4-FFF2-40B4-BE49-F238E27FC236}">
                <a16:creationId xmlns:a16="http://schemas.microsoft.com/office/drawing/2014/main" xmlns="" id="{55DF5386-8042-47D5-8E50-6BCDD37A2A50}"/>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xmlns=""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Tree>
    <p:extLst>
      <p:ext uri="{BB962C8B-B14F-4D97-AF65-F5344CB8AC3E}">
        <p14:creationId xmlns:p14="http://schemas.microsoft.com/office/powerpoint/2010/main" val="42857078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xmlns=""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31/03/2021</a:t>
            </a:fld>
            <a:endParaRPr lang="en-GB"/>
          </a:p>
        </p:txBody>
      </p:sp>
      <p:sp>
        <p:nvSpPr>
          <p:cNvPr id="4" name="Footer Placeholder 4">
            <a:extLst>
              <a:ext uri="{FF2B5EF4-FFF2-40B4-BE49-F238E27FC236}">
                <a16:creationId xmlns:a16="http://schemas.microsoft.com/office/drawing/2014/main" xmlns="" id="{4CA0948E-F417-447C-AF17-F61E2B8D4239}"/>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xmlns=""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val="32279705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xmlns=""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31/03/2021</a:t>
            </a:fld>
            <a:endParaRPr lang="en-GB"/>
          </a:p>
        </p:txBody>
      </p:sp>
      <p:sp>
        <p:nvSpPr>
          <p:cNvPr id="3" name="Footer Placeholder 4">
            <a:extLst>
              <a:ext uri="{FF2B5EF4-FFF2-40B4-BE49-F238E27FC236}">
                <a16:creationId xmlns:a16="http://schemas.microsoft.com/office/drawing/2014/main" xmlns="" id="{39CE1A02-9C12-48FF-85B4-8F55C95EE835}"/>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xmlns=""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p14="http://schemas.microsoft.com/office/powerpoint/2010/main" val="4445677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xmlns=""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31/03/2021</a:t>
            </a:fld>
            <a:endParaRPr lang="en-GB"/>
          </a:p>
        </p:txBody>
      </p:sp>
      <p:sp>
        <p:nvSpPr>
          <p:cNvPr id="6" name="Footer Placeholder 4">
            <a:extLst>
              <a:ext uri="{FF2B5EF4-FFF2-40B4-BE49-F238E27FC236}">
                <a16:creationId xmlns:a16="http://schemas.microsoft.com/office/drawing/2014/main" xmlns="" id="{329AC9A5-E986-4516-BC71-1640C6D1A584}"/>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xmlns=""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Tree>
    <p:extLst>
      <p:ext uri="{BB962C8B-B14F-4D97-AF65-F5344CB8AC3E}">
        <p14:creationId xmlns:p14="http://schemas.microsoft.com/office/powerpoint/2010/main" val="38485281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xmlns=""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31/03/2021</a:t>
            </a:fld>
            <a:endParaRPr lang="en-GB"/>
          </a:p>
        </p:txBody>
      </p:sp>
      <p:sp>
        <p:nvSpPr>
          <p:cNvPr id="6" name="Footer Placeholder 4">
            <a:extLst>
              <a:ext uri="{FF2B5EF4-FFF2-40B4-BE49-F238E27FC236}">
                <a16:creationId xmlns:a16="http://schemas.microsoft.com/office/drawing/2014/main" xmlns="" id="{A313C3A8-FB62-4F8B-9C10-6891A464F708}"/>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xmlns=""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Tree>
    <p:extLst>
      <p:ext uri="{BB962C8B-B14F-4D97-AF65-F5344CB8AC3E}">
        <p14:creationId xmlns:p14="http://schemas.microsoft.com/office/powerpoint/2010/main" val="2969199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xmlns=""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xmlns=""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xmlns=""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a:defRPr/>
            </a:pPr>
            <a:fld id="{D8D012CA-83C7-43BF-AC9E-7461E7903907}" type="datetimeFigureOut">
              <a:rPr lang="en-GB"/>
              <a:pPr>
                <a:defRPr/>
              </a:pPr>
              <a:t>31/03/2021</a:t>
            </a:fld>
            <a:endParaRPr lang="en-GB"/>
          </a:p>
        </p:txBody>
      </p:sp>
      <p:sp>
        <p:nvSpPr>
          <p:cNvPr id="5" name="Footer Placeholder 4">
            <a:extLst>
              <a:ext uri="{FF2B5EF4-FFF2-40B4-BE49-F238E27FC236}">
                <a16:creationId xmlns:a16="http://schemas.microsoft.com/office/drawing/2014/main" xmlns=""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GB"/>
          </a:p>
        </p:txBody>
      </p:sp>
      <p:sp>
        <p:nvSpPr>
          <p:cNvPr id="6" name="Slide Number Placeholder 5">
            <a:extLst>
              <a:ext uri="{FF2B5EF4-FFF2-40B4-BE49-F238E27FC236}">
                <a16:creationId xmlns:a16="http://schemas.microsoft.com/office/drawing/2014/main" xmlns=""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E8953D8D-E641-4349-A400-3F0BD5E4150E}" type="slidenum">
              <a:rPr lang="en-GB" altLang="en-US"/>
              <a:pPr/>
              <a:t>‹#›</a:t>
            </a:fld>
            <a:endParaRPr lang="en-GB"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mailto:matteo.lucchetti@coe.int" TargetMode="Externa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5.jpeg"/><Relationship Id="rId7" Type="http://schemas.openxmlformats.org/officeDocument/2006/relationships/image" Target="../media/image8.jpe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1.png"/><Relationship Id="rId10" Type="http://schemas.openxmlformats.org/officeDocument/2006/relationships/image" Target="../media/image11.jpeg"/><Relationship Id="rId4" Type="http://schemas.openxmlformats.org/officeDocument/2006/relationships/image" Target="../media/image6.png"/><Relationship Id="rId9" Type="http://schemas.openxmlformats.org/officeDocument/2006/relationships/image" Target="../media/image10.jpe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chart" Target="../charts/chart1.xml"/></Relationships>
</file>

<file path=ppt/slides/_rels/slide1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chart" Target="../charts/chart3.xml"/><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1.png"/><Relationship Id="rId4" Type="http://schemas.openxmlformats.org/officeDocument/2006/relationships/chart" Target="../charts/chart5.xml"/></Relationships>
</file>

<file path=ppt/slides/_rels/slide1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1.png"/><Relationship Id="rId4" Type="http://schemas.openxmlformats.org/officeDocument/2006/relationships/chart" Target="../charts/chart7.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png"/><Relationship Id="rId4" Type="http://schemas.openxmlformats.org/officeDocument/2006/relationships/chart" Target="../charts/chart9.xml"/></Relationships>
</file>

<file path=ppt/slides/_rels/slide21.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png"/><Relationship Id="rId4" Type="http://schemas.openxmlformats.org/officeDocument/2006/relationships/chart" Target="../charts/chart11.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video" Target="https://www.youtube.com/embed/Ep8GATKESak?feature=oembed" TargetMode="External"/><Relationship Id="rId5" Type="http://schemas.openxmlformats.org/officeDocument/2006/relationships/image" Target="../media/image1.png"/><Relationship Id="rId4" Type="http://schemas.openxmlformats.org/officeDocument/2006/relationships/image" Target="../media/image15.jpe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chart" Target="../charts/chart12.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3.xml"/><Relationship Id="rId4" Type="http://schemas.openxmlformats.org/officeDocument/2006/relationships/image" Target="../media/image17.jpg"/></Relationships>
</file>

<file path=ppt/slides/_rels/slide3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5.xml"/><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20.png"/><Relationship Id="rId4" Type="http://schemas.openxmlformats.org/officeDocument/2006/relationships/image" Target="../media/image19.png"/></Relationships>
</file>

<file path=ppt/slides/_rels/slide3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8.xml"/><Relationship Id="rId1" Type="http://schemas.openxmlformats.org/officeDocument/2006/relationships/slideLayout" Target="../slideLayouts/slideLayout3.xml"/><Relationship Id="rId4" Type="http://schemas.openxmlformats.org/officeDocument/2006/relationships/image" Target="../media/image22.jpeg"/></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1.xml"/><Relationship Id="rId1" Type="http://schemas.openxmlformats.org/officeDocument/2006/relationships/slideLayout" Target="../slideLayouts/slideLayout3.xml"/><Relationship Id="rId4" Type="http://schemas.openxmlformats.org/officeDocument/2006/relationships/image" Target="../media/image23.jpeg"/></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4.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5.xml"/><Relationship Id="rId1" Type="http://schemas.openxmlformats.org/officeDocument/2006/relationships/slideLayout" Target="../slideLayouts/slideLayout3.xml"/><Relationship Id="rId4" Type="http://schemas.openxmlformats.org/officeDocument/2006/relationships/image" Target="../media/image25.jpeg"/></Relationships>
</file>

<file path=ppt/slides/_rels/slide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8.xml"/><Relationship Id="rId1" Type="http://schemas.openxmlformats.org/officeDocument/2006/relationships/slideLayout" Target="../slideLayouts/slideLayout7.xml"/><Relationship Id="rId4" Type="http://schemas.openxmlformats.org/officeDocument/2006/relationships/chart" Target="../charts/chart13.xml"/></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9.xml"/><Relationship Id="rId1" Type="http://schemas.openxmlformats.org/officeDocument/2006/relationships/slideLayout" Target="../slideLayouts/slideLayout7.xml"/><Relationship Id="rId4" Type="http://schemas.openxmlformats.org/officeDocument/2006/relationships/chart" Target="../charts/chart14.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0.xml"/><Relationship Id="rId1" Type="http://schemas.openxmlformats.org/officeDocument/2006/relationships/slideLayout" Target="../slideLayouts/slideLayout7.xml"/><Relationship Id="rId4" Type="http://schemas.openxmlformats.org/officeDocument/2006/relationships/chart" Target="../charts/chart15.xml"/></Relationships>
</file>

<file path=ppt/slides/_rels/slide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1.xml"/><Relationship Id="rId1" Type="http://schemas.openxmlformats.org/officeDocument/2006/relationships/slideLayout" Target="../slideLayouts/slideLayout7.xml"/><Relationship Id="rId4" Type="http://schemas.openxmlformats.org/officeDocument/2006/relationships/chart" Target="../charts/chart16.xml"/></Relationships>
</file>

<file path=ppt/slides/_rels/slide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2.xml"/><Relationship Id="rId1" Type="http://schemas.openxmlformats.org/officeDocument/2006/relationships/slideLayout" Target="../slideLayouts/slideLayout3.xml"/><Relationship Id="rId5" Type="http://schemas.openxmlformats.org/officeDocument/2006/relationships/image" Target="../media/image27.png"/><Relationship Id="rId4" Type="http://schemas.openxmlformats.org/officeDocument/2006/relationships/image" Target="../media/image26.jpeg"/></Relationships>
</file>

<file path=ppt/slides/_rels/slide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8.jpeg"/><Relationship Id="rId7" Type="http://schemas.openxmlformats.org/officeDocument/2006/relationships/image" Target="../media/image31.jpeg"/><Relationship Id="rId2" Type="http://schemas.openxmlformats.org/officeDocument/2006/relationships/notesSlide" Target="../notesSlides/notesSlide54.xml"/><Relationship Id="rId1" Type="http://schemas.openxmlformats.org/officeDocument/2006/relationships/slideLayout" Target="../slideLayouts/slideLayout3.xml"/><Relationship Id="rId6" Type="http://schemas.openxmlformats.org/officeDocument/2006/relationships/image" Target="../media/image30.png"/><Relationship Id="rId5" Type="http://schemas.openxmlformats.org/officeDocument/2006/relationships/image" Target="../media/image29.jpeg"/><Relationship Id="rId4" Type="http://schemas.openxmlformats.org/officeDocument/2006/relationships/image" Target="../media/image1.png"/></Relationships>
</file>

<file path=ppt/slides/_rels/slide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5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5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5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openxmlformats.org/officeDocument/2006/relationships/image" Target="../media/image37.jpeg"/></Relationships>
</file>

<file path=ppt/slides/_rels/slide6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3.xml"/><Relationship Id="rId1" Type="http://schemas.openxmlformats.org/officeDocument/2006/relationships/slideLayout" Target="../slideLayouts/slideLayout2.xml"/><Relationship Id="rId4" Type="http://schemas.openxmlformats.org/officeDocument/2006/relationships/image" Target="../media/image39.jpeg"/></Relationships>
</file>

<file path=ppt/slides/_rels/slide6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6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5.xml"/><Relationship Id="rId1" Type="http://schemas.openxmlformats.org/officeDocument/2006/relationships/slideLayout" Target="../slideLayouts/slideLayout3.xml"/><Relationship Id="rId4" Type="http://schemas.openxmlformats.org/officeDocument/2006/relationships/image" Target="../media/image41.jpeg"/></Relationships>
</file>

<file path=ppt/slides/_rels/slide6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2.xml"/><Relationship Id="rId1" Type="http://schemas.openxmlformats.org/officeDocument/2006/relationships/slideLayout" Target="../slideLayouts/slideLayout1.xml"/><Relationship Id="rId5" Type="http://schemas.openxmlformats.org/officeDocument/2006/relationships/hyperlink" Target="mailto:matteo.lucchetti@coe.int"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a:extLst>
              <a:ext uri="{FF2B5EF4-FFF2-40B4-BE49-F238E27FC236}">
                <a16:creationId xmlns:a16="http://schemas.microsoft.com/office/drawing/2014/main" xmlns="" id="{EDF64B36-81D9-458A-A194-0F302FFF98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pPr eaLnBrk="1" hangingPunct="1">
              <a:defRPr/>
            </a:pPr>
            <a:endParaRPr lang="en-GB" dirty="0">
              <a:latin typeface="Calibri" charset="0"/>
              <a:ea typeface="ＭＳ Ｐゴシック" charset="0"/>
            </a:endParaRPr>
          </a:p>
        </p:txBody>
      </p:sp>
      <p:sp>
        <p:nvSpPr>
          <p:cNvPr id="12" name="Rectangle 11">
            <a:extLst>
              <a:ext uri="{FF2B5EF4-FFF2-40B4-BE49-F238E27FC236}">
                <a16:creationId xmlns:a16="http://schemas.microsoft.com/office/drawing/2014/main" xmlns="" id="{F2E812E5-70E7-496A-A514-625E50D09C58}"/>
              </a:ext>
            </a:extLst>
          </p:cNvPr>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2" name="Picture 4">
            <a:extLst>
              <a:ext uri="{FF2B5EF4-FFF2-40B4-BE49-F238E27FC236}">
                <a16:creationId xmlns:a16="http://schemas.microsoft.com/office/drawing/2014/main" xmlns="" id="{15364E51-4F34-4DA1-8843-ADA973D0B8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53" name="TextBox 13">
            <a:extLst>
              <a:ext uri="{FF2B5EF4-FFF2-40B4-BE49-F238E27FC236}">
                <a16:creationId xmlns:a16="http://schemas.microsoft.com/office/drawing/2014/main" xmlns="" id="{033C52F9-475F-47F5-884A-9BD06B891C6A}"/>
              </a:ext>
            </a:extLst>
          </p:cNvPr>
          <p:cNvSpPr txBox="1">
            <a:spLocks noChangeArrowheads="1"/>
          </p:cNvSpPr>
          <p:nvPr/>
        </p:nvSpPr>
        <p:spPr bwMode="auto">
          <a:xfrm>
            <a:off x="1258888" y="-33338"/>
            <a:ext cx="4105275"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b="1" dirty="0">
                <a:solidFill>
                  <a:schemeClr val="bg1"/>
                </a:solidFill>
                <a:latin typeface="Arial Narrow" panose="020B0606020202030204" pitchFamily="34" charset="0"/>
              </a:rPr>
              <a:t>GLACY+ </a:t>
            </a:r>
          </a:p>
          <a:p>
            <a:pPr eaLnBrk="1" hangingPunct="1">
              <a:spcBef>
                <a:spcPct val="0"/>
              </a:spcBef>
              <a:buFontTx/>
              <a:buNone/>
            </a:pPr>
            <a:r>
              <a:rPr lang="en-GB" altLang="en-US" sz="1600" b="1" dirty="0">
                <a:solidFill>
                  <a:schemeClr val="bg1"/>
                </a:solidFill>
                <a:latin typeface="Arial Narrow" panose="020B0606020202030204" pitchFamily="34" charset="0"/>
              </a:rPr>
              <a:t>Global Action on Cybercrime Extended</a:t>
            </a:r>
          </a:p>
          <a:p>
            <a:pPr eaLnBrk="1" hangingPunct="1">
              <a:spcBef>
                <a:spcPct val="0"/>
              </a:spcBef>
              <a:buFontTx/>
              <a:buNone/>
            </a:pPr>
            <a:r>
              <a:rPr lang="en-GB" altLang="en-US" sz="1600" b="1" dirty="0">
                <a:solidFill>
                  <a:schemeClr val="bg1"/>
                </a:solidFill>
                <a:latin typeface="Arial Narrow" panose="020B0606020202030204" pitchFamily="34" charset="0"/>
              </a:rPr>
              <a:t>Action </a:t>
            </a:r>
            <a:r>
              <a:rPr lang="en-GB" altLang="en-US" sz="1600" b="1" dirty="0" err="1">
                <a:solidFill>
                  <a:schemeClr val="bg1"/>
                </a:solidFill>
                <a:latin typeface="Arial Narrow" panose="020B0606020202030204" pitchFamily="34" charset="0"/>
              </a:rPr>
              <a:t>globale</a:t>
            </a:r>
            <a:r>
              <a:rPr lang="en-GB" altLang="en-US" sz="1600" b="1" dirty="0">
                <a:solidFill>
                  <a:schemeClr val="bg1"/>
                </a:solidFill>
                <a:latin typeface="Arial Narrow" panose="020B0606020202030204" pitchFamily="34" charset="0"/>
              </a:rPr>
              <a:t> sur la </a:t>
            </a:r>
            <a:r>
              <a:rPr lang="en-GB" altLang="en-US" sz="1600" b="1" dirty="0" err="1">
                <a:solidFill>
                  <a:schemeClr val="bg1"/>
                </a:solidFill>
                <a:latin typeface="Arial Narrow" panose="020B0606020202030204" pitchFamily="34" charset="0"/>
              </a:rPr>
              <a:t>cybercriminalité</a:t>
            </a:r>
            <a:r>
              <a:rPr lang="en-GB" altLang="en-US" sz="1600" b="1" dirty="0">
                <a:solidFill>
                  <a:schemeClr val="bg1"/>
                </a:solidFill>
                <a:latin typeface="Arial Narrow" panose="020B0606020202030204" pitchFamily="34" charset="0"/>
              </a:rPr>
              <a:t> </a:t>
            </a:r>
            <a:r>
              <a:rPr lang="en-GB" altLang="en-US" sz="1600" b="1" dirty="0" err="1">
                <a:solidFill>
                  <a:schemeClr val="bg1"/>
                </a:solidFill>
                <a:latin typeface="Arial Narrow" panose="020B0606020202030204" pitchFamily="34" charset="0"/>
              </a:rPr>
              <a:t>elargie</a:t>
            </a:r>
            <a:endParaRPr lang="en-GB" altLang="en-US" sz="1600" b="1" dirty="0">
              <a:solidFill>
                <a:schemeClr val="bg1"/>
              </a:solidFill>
              <a:latin typeface="Arial Narrow" panose="020B0606020202030204" pitchFamily="34" charset="0"/>
            </a:endParaRPr>
          </a:p>
        </p:txBody>
      </p:sp>
      <p:pic>
        <p:nvPicPr>
          <p:cNvPr id="2054" name="Picture 8">
            <a:extLst>
              <a:ext uri="{FF2B5EF4-FFF2-40B4-BE49-F238E27FC236}">
                <a16:creationId xmlns:a16="http://schemas.microsoft.com/office/drawing/2014/main" xmlns="" id="{B2A2B581-F8BC-48D4-AF7E-AAF0CE808C6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a:extLst>
              <a:ext uri="{FF2B5EF4-FFF2-40B4-BE49-F238E27FC236}">
                <a16:creationId xmlns:a16="http://schemas.microsoft.com/office/drawing/2014/main" xmlns="" id="{4C53FF83-4B1D-4AE3-8AD4-F83CA631845F}"/>
              </a:ext>
            </a:extLst>
          </p:cNvPr>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056" name="Rectangle 11">
            <a:extLst>
              <a:ext uri="{FF2B5EF4-FFF2-40B4-BE49-F238E27FC236}">
                <a16:creationId xmlns:a16="http://schemas.microsoft.com/office/drawing/2014/main" xmlns="" id="{88C73A7D-5780-471E-8BE6-4A42E697E15C}"/>
              </a:ext>
            </a:extLst>
          </p:cNvPr>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b="1">
                <a:solidFill>
                  <a:srgbClr val="FFFFFF"/>
                </a:solidFill>
                <a:latin typeface="Verdana" panose="020B0604030504040204" pitchFamily="34" charset="0"/>
              </a:rPr>
              <a:t>www.coe.int/cybercrime						                        - </a:t>
            </a:r>
            <a:fld id="{B15B3F00-50C3-4AA7-B2CA-0E1FD701D3C5}" type="slidenum">
              <a:rPr lang="en-US" altLang="en-US" sz="1200" b="1">
                <a:solidFill>
                  <a:srgbClr val="FFFFFF"/>
                </a:solidFill>
                <a:latin typeface="Verdana" panose="020B0604030504040204" pitchFamily="34" charset="0"/>
              </a:rPr>
              <a:pPr>
                <a:spcBef>
                  <a:spcPct val="0"/>
                </a:spcBef>
                <a:buFontTx/>
                <a:buNone/>
              </a:pPr>
              <a:t>1</a:t>
            </a:fld>
            <a:r>
              <a:rPr lang="en-US" altLang="en-US" sz="1200" b="1">
                <a:solidFill>
                  <a:srgbClr val="FFFFFF"/>
                </a:solidFill>
                <a:latin typeface="Verdana" panose="020B0604030504040204" pitchFamily="34" charset="0"/>
              </a:rPr>
              <a:t> -</a:t>
            </a:r>
          </a:p>
        </p:txBody>
      </p:sp>
      <p:sp>
        <p:nvSpPr>
          <p:cNvPr id="2057" name="Rectangle 2">
            <a:extLst>
              <a:ext uri="{FF2B5EF4-FFF2-40B4-BE49-F238E27FC236}">
                <a16:creationId xmlns:a16="http://schemas.microsoft.com/office/drawing/2014/main" xmlns="" id="{D192EA30-54CE-4062-B518-E86D1D7BEC69}"/>
              </a:ext>
            </a:extLst>
          </p:cNvPr>
          <p:cNvSpPr>
            <a:spLocks noChangeArrowheads="1"/>
          </p:cNvSpPr>
          <p:nvPr/>
        </p:nvSpPr>
        <p:spPr bwMode="auto">
          <a:xfrm>
            <a:off x="290513" y="1844824"/>
            <a:ext cx="8599487" cy="4678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n-US" altLang="en-US" sz="3600" b="1" dirty="0" smtClean="0">
                <a:latin typeface="Verdana" panose="020B0604030504040204" pitchFamily="34" charset="0"/>
              </a:rPr>
              <a:t/>
            </a:r>
            <a:br>
              <a:rPr lang="en-US" altLang="en-US" sz="3600" b="1" dirty="0" smtClean="0">
                <a:latin typeface="Verdana" panose="020B0604030504040204" pitchFamily="34" charset="0"/>
              </a:rPr>
            </a:br>
            <a:r>
              <a:rPr lang="en-US" altLang="en-US" sz="3600" b="1" dirty="0" err="1" smtClean="0">
                <a:latin typeface="Verdana" panose="020B0604030504040204" pitchFamily="34" charset="0"/>
              </a:rPr>
              <a:t>Budimpe</a:t>
            </a:r>
            <a:r>
              <a:rPr lang="sr-Latn-RS" altLang="en-US" sz="3600" b="1" dirty="0" smtClean="0">
                <a:latin typeface="Verdana" panose="020B0604030504040204" pitchFamily="34" charset="0"/>
              </a:rPr>
              <a:t>š</a:t>
            </a:r>
            <a:r>
              <a:rPr lang="en-US" altLang="en-US" sz="3600" b="1" dirty="0" smtClean="0">
                <a:latin typeface="Verdana" panose="020B0604030504040204" pitchFamily="34" charset="0"/>
              </a:rPr>
              <a:t>tan</a:t>
            </a:r>
            <a:r>
              <a:rPr lang="sr-Latn-RS" altLang="en-US" sz="3600" b="1" dirty="0" err="1" smtClean="0">
                <a:latin typeface="Verdana" panose="020B0604030504040204" pitchFamily="34" charset="0"/>
              </a:rPr>
              <a:t>ska</a:t>
            </a:r>
            <a:r>
              <a:rPr lang="sr-Latn-RS" altLang="en-US" sz="3600" b="1" dirty="0" smtClean="0">
                <a:latin typeface="Verdana" panose="020B0604030504040204" pitchFamily="34" charset="0"/>
              </a:rPr>
              <a:t> konvencija: Opšti pregled</a:t>
            </a:r>
            <a:endParaRPr lang="sr-Latn-RS" altLang="en-US" sz="1600" b="1" dirty="0" smtClean="0">
              <a:latin typeface="Verdana" panose="020B0604030504040204" pitchFamily="34" charset="0"/>
            </a:endParaRPr>
          </a:p>
          <a:p>
            <a:pPr algn="ctr" eaLnBrk="1" hangingPunct="1">
              <a:spcBef>
                <a:spcPct val="0"/>
              </a:spcBef>
              <a:buFontTx/>
              <a:buNone/>
            </a:pPr>
            <a:endParaRPr lang="sr-Latn-RS" altLang="en-US" sz="1200" b="1" dirty="0" smtClean="0">
              <a:latin typeface="Verdana" panose="020B0604030504040204" pitchFamily="34" charset="0"/>
            </a:endParaRPr>
          </a:p>
          <a:p>
            <a:pPr algn="ctr" eaLnBrk="1" hangingPunct="1">
              <a:spcBef>
                <a:spcPct val="0"/>
              </a:spcBef>
              <a:buFontTx/>
              <a:buNone/>
            </a:pPr>
            <a:endParaRPr lang="sr-Latn-RS" altLang="en-US" sz="1200" b="1" dirty="0" smtClean="0">
              <a:latin typeface="Verdana" panose="020B0604030504040204" pitchFamily="34" charset="0"/>
            </a:endParaRPr>
          </a:p>
          <a:p>
            <a:pPr algn="ctr" eaLnBrk="1" hangingPunct="1">
              <a:spcBef>
                <a:spcPct val="0"/>
              </a:spcBef>
              <a:buFontTx/>
              <a:buNone/>
            </a:pPr>
            <a:endParaRPr lang="sr-Latn-RS" altLang="en-US" sz="1200" b="1" dirty="0" smtClean="0">
              <a:latin typeface="Verdana" panose="020B0604030504040204" pitchFamily="34" charset="0"/>
            </a:endParaRPr>
          </a:p>
          <a:p>
            <a:pPr algn="ctr" eaLnBrk="1" hangingPunct="1">
              <a:spcBef>
                <a:spcPct val="0"/>
              </a:spcBef>
              <a:buFontTx/>
              <a:buNone/>
            </a:pPr>
            <a:endParaRPr lang="sr-Latn-RS" altLang="en-US" sz="1200" b="1" dirty="0" smtClean="0">
              <a:latin typeface="Verdana" panose="020B0604030504040204" pitchFamily="34" charset="0"/>
            </a:endParaRPr>
          </a:p>
          <a:p>
            <a:pPr algn="ctr" eaLnBrk="1" hangingPunct="1">
              <a:spcBef>
                <a:spcPct val="0"/>
              </a:spcBef>
              <a:buFontTx/>
              <a:buNone/>
            </a:pPr>
            <a:endParaRPr lang="sr-Latn-RS" altLang="en-US" sz="1600" b="1" dirty="0" smtClean="0">
              <a:latin typeface="Verdana" panose="020B0604030504040204" pitchFamily="34" charset="0"/>
            </a:endParaRPr>
          </a:p>
          <a:p>
            <a:pPr algn="ctr" eaLnBrk="1" hangingPunct="1">
              <a:spcBef>
                <a:spcPct val="0"/>
              </a:spcBef>
              <a:buFontTx/>
              <a:buNone/>
            </a:pPr>
            <a:r>
              <a:rPr lang="sr-Latn-RS" altLang="en-US" sz="1800" b="1" dirty="0" err="1" smtClean="0">
                <a:latin typeface="Verdana" panose="020B0604030504040204" pitchFamily="34" charset="0"/>
              </a:rPr>
              <a:t>Xxxxx</a:t>
            </a:r>
            <a:r>
              <a:rPr lang="sr-Latn-RS" altLang="en-US" sz="1800" b="1" dirty="0" smtClean="0">
                <a:latin typeface="Verdana" panose="020B0604030504040204" pitchFamily="34" charset="0"/>
              </a:rPr>
              <a:t> XXXXXXXX</a:t>
            </a:r>
          </a:p>
          <a:p>
            <a:pPr algn="ctr" eaLnBrk="1" hangingPunct="1">
              <a:spcBef>
                <a:spcPct val="0"/>
              </a:spcBef>
              <a:buFontTx/>
              <a:buNone/>
            </a:pPr>
            <a:endParaRPr lang="sr-Latn-RS" altLang="en-US" sz="600" dirty="0" smtClean="0">
              <a:latin typeface="Verdana" panose="020B0604030504040204" pitchFamily="34" charset="0"/>
            </a:endParaRPr>
          </a:p>
          <a:p>
            <a:pPr algn="ctr" eaLnBrk="1" hangingPunct="1">
              <a:spcBef>
                <a:spcPct val="0"/>
              </a:spcBef>
              <a:buFontTx/>
              <a:buNone/>
            </a:pPr>
            <a:r>
              <a:rPr lang="sr-Latn-RS" altLang="en-US" sz="1400" i="1" dirty="0" smtClean="0">
                <a:latin typeface="Verdana" panose="020B0604030504040204" pitchFamily="34" charset="0"/>
              </a:rPr>
              <a:t>Savet Evrope</a:t>
            </a:r>
          </a:p>
          <a:p>
            <a:pPr algn="ctr" eaLnBrk="1" hangingPunct="1">
              <a:spcBef>
                <a:spcPct val="0"/>
              </a:spcBef>
              <a:buFontTx/>
              <a:buNone/>
            </a:pPr>
            <a:endParaRPr lang="sr-Latn-RS" altLang="en-US" sz="1400" b="1" dirty="0" smtClean="0">
              <a:solidFill>
                <a:srgbClr val="2F618F"/>
              </a:solidFill>
              <a:latin typeface="Verdana" panose="020B0604030504040204" pitchFamily="34" charset="0"/>
              <a:hlinkClick r:id="rId5"/>
            </a:endParaRPr>
          </a:p>
          <a:p>
            <a:pPr algn="ctr" eaLnBrk="1" hangingPunct="1">
              <a:spcBef>
                <a:spcPct val="0"/>
              </a:spcBef>
              <a:buFontTx/>
              <a:buNone/>
            </a:pPr>
            <a:r>
              <a:rPr lang="sr-Latn-RS" altLang="en-US" sz="1200" b="1" dirty="0" err="1" smtClean="0">
                <a:solidFill>
                  <a:srgbClr val="2F618F"/>
                </a:solidFill>
                <a:latin typeface="Verdana" panose="020B0604030504040204" pitchFamily="34" charset="0"/>
              </a:rPr>
              <a:t>imejl</a:t>
            </a:r>
            <a:endParaRPr lang="sr-Latn-RS" altLang="en-US" sz="1200" b="1" dirty="0" smtClean="0">
              <a:solidFill>
                <a:srgbClr val="2F618F"/>
              </a:solidFill>
              <a:latin typeface="Verdana" panose="020B0604030504040204" pitchFamily="34" charset="0"/>
            </a:endParaRPr>
          </a:p>
          <a:p>
            <a:pPr algn="ctr" eaLnBrk="1" hangingPunct="1">
              <a:spcBef>
                <a:spcPct val="0"/>
              </a:spcBef>
              <a:buFontTx/>
              <a:buNone/>
            </a:pPr>
            <a:endParaRPr lang="sr-Latn-RS" altLang="en-US" sz="1600" b="1" dirty="0" smtClean="0">
              <a:latin typeface="Verdana" panose="020B0604030504040204" pitchFamily="34" charset="0"/>
            </a:endParaRPr>
          </a:p>
          <a:p>
            <a:pPr algn="ctr" eaLnBrk="1" hangingPunct="1">
              <a:spcBef>
                <a:spcPct val="0"/>
              </a:spcBef>
              <a:buFontTx/>
              <a:buNone/>
            </a:pPr>
            <a:endParaRPr lang="sr-Latn-RS" altLang="en-US" sz="1600" b="1" dirty="0" smtClean="0">
              <a:latin typeface="Verdana" panose="020B0604030504040204" pitchFamily="34" charset="0"/>
            </a:endParaRPr>
          </a:p>
          <a:p>
            <a:pPr algn="ctr" eaLnBrk="1" hangingPunct="1">
              <a:spcBef>
                <a:spcPct val="0"/>
              </a:spcBef>
              <a:buFontTx/>
              <a:buNone/>
            </a:pPr>
            <a:endParaRPr lang="sr-Latn-RS" altLang="en-US" sz="1400" b="1" dirty="0" smtClean="0">
              <a:latin typeface="Verdana" panose="020B0604030504040204" pitchFamily="34" charset="0"/>
            </a:endParaRPr>
          </a:p>
          <a:p>
            <a:pPr algn="ctr" eaLnBrk="1" hangingPunct="1">
              <a:spcBef>
                <a:spcPct val="0"/>
              </a:spcBef>
              <a:buFontTx/>
              <a:buNone/>
            </a:pPr>
            <a:r>
              <a:rPr lang="sr-Latn-RS" altLang="en-US" sz="1600" b="1" dirty="0" smtClean="0">
                <a:latin typeface="Verdana" panose="020B0604030504040204" pitchFamily="34" charset="0"/>
              </a:rPr>
              <a:t>DD Mesec GGGG</a:t>
            </a:r>
            <a:endParaRPr lang="sr-Latn-RS" altLang="en-US" sz="1600" b="1" dirty="0">
              <a:latin typeface="Verdana" panose="020B0604030504040204" pitchFamily="34" charset="0"/>
            </a:endParaRPr>
          </a:p>
        </p:txBody>
      </p:sp>
      <p:sp>
        <p:nvSpPr>
          <p:cNvPr id="10" name="Rectangle 2">
            <a:extLst>
              <a:ext uri="{FF2B5EF4-FFF2-40B4-BE49-F238E27FC236}">
                <a16:creationId xmlns:a16="http://schemas.microsoft.com/office/drawing/2014/main" xmlns="" id="{DF1503B2-B0B3-4330-9439-3D5954CA1625}"/>
              </a:ext>
            </a:extLst>
          </p:cNvPr>
          <p:cNvSpPr>
            <a:spLocks noChangeArrowheads="1"/>
          </p:cNvSpPr>
          <p:nvPr/>
        </p:nvSpPr>
        <p:spPr bwMode="auto">
          <a:xfrm>
            <a:off x="365125" y="1177588"/>
            <a:ext cx="85994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n-US" altLang="en-US" sz="1400" b="1" dirty="0" err="1">
                <a:latin typeface="Verdana" panose="020B0604030504040204" pitchFamily="34" charset="0"/>
              </a:rPr>
              <a:t>Uvodni</a:t>
            </a:r>
            <a:r>
              <a:rPr lang="en-US" altLang="en-US" sz="1400" b="1" dirty="0">
                <a:latin typeface="Verdana" panose="020B0604030504040204" pitchFamily="34" charset="0"/>
              </a:rPr>
              <a:t> </a:t>
            </a:r>
            <a:r>
              <a:rPr lang="en-US" altLang="en-US" sz="1400" b="1" dirty="0" err="1">
                <a:latin typeface="Verdana" panose="020B0604030504040204" pitchFamily="34" charset="0"/>
              </a:rPr>
              <a:t>kurs</a:t>
            </a:r>
            <a:r>
              <a:rPr lang="en-US" altLang="en-US" sz="1400" b="1" dirty="0">
                <a:latin typeface="Verdana" panose="020B0604030504040204" pitchFamily="34" charset="0"/>
              </a:rPr>
              <a:t> </a:t>
            </a:r>
            <a:r>
              <a:rPr lang="sr-Latn-RS" altLang="en-US" sz="1400" b="1" dirty="0" err="1">
                <a:latin typeface="Verdana" panose="020B0604030504040204" pitchFamily="34" charset="0"/>
              </a:rPr>
              <a:t>P</a:t>
            </a:r>
            <a:r>
              <a:rPr lang="en-US" altLang="en-US" sz="1400" b="1" dirty="0" err="1" smtClean="0">
                <a:latin typeface="Verdana" panose="020B0604030504040204" pitchFamily="34" charset="0"/>
              </a:rPr>
              <a:t>ravosudne</a:t>
            </a:r>
            <a:r>
              <a:rPr lang="en-US" altLang="en-US" sz="1400" b="1" dirty="0" smtClean="0">
                <a:latin typeface="Verdana" panose="020B0604030504040204" pitchFamily="34" charset="0"/>
              </a:rPr>
              <a:t> </a:t>
            </a:r>
            <a:r>
              <a:rPr lang="en-US" altLang="en-US" sz="1400" b="1" dirty="0" err="1">
                <a:latin typeface="Verdana" panose="020B0604030504040204" pitchFamily="34" charset="0"/>
              </a:rPr>
              <a:t>obuke</a:t>
            </a:r>
            <a:r>
              <a:rPr lang="en-US" altLang="en-US" sz="1400" b="1" dirty="0">
                <a:latin typeface="Verdana" panose="020B0604030504040204" pitchFamily="34" charset="0"/>
              </a:rPr>
              <a:t> </a:t>
            </a:r>
            <a:r>
              <a:rPr lang="en-US" altLang="en-US" sz="1400" b="1" dirty="0" smtClean="0">
                <a:latin typeface="Verdana" panose="020B0604030504040204" pitchFamily="34" charset="0"/>
              </a:rPr>
              <a:t>u </a:t>
            </a:r>
            <a:r>
              <a:rPr lang="en-US" altLang="en-US" sz="1400" b="1" dirty="0" err="1" smtClean="0">
                <a:latin typeface="Verdana" panose="020B0604030504040204" pitchFamily="34" charset="0"/>
              </a:rPr>
              <a:t>oblasti</a:t>
            </a:r>
            <a:r>
              <a:rPr lang="en-US" altLang="en-US" sz="1400" b="1" dirty="0" smtClean="0">
                <a:latin typeface="Verdana" panose="020B0604030504040204" pitchFamily="34" charset="0"/>
              </a:rPr>
              <a:t> </a:t>
            </a:r>
            <a:r>
              <a:rPr lang="en-US" altLang="en-US" sz="1400" b="1" dirty="0" err="1">
                <a:latin typeface="Verdana" panose="020B0604030504040204" pitchFamily="34" charset="0"/>
              </a:rPr>
              <a:t>visokotehnolo</a:t>
            </a:r>
            <a:r>
              <a:rPr lang="sr-Latn-RS" altLang="en-US" sz="1400" b="1" dirty="0">
                <a:latin typeface="Verdana" panose="020B0604030504040204" pitchFamily="34" charset="0"/>
              </a:rPr>
              <a:t>š</a:t>
            </a:r>
            <a:r>
              <a:rPr lang="en-US" altLang="en-US" sz="1400" b="1" dirty="0" err="1" smtClean="0">
                <a:latin typeface="Verdana" panose="020B0604030504040204" pitchFamily="34" charset="0"/>
              </a:rPr>
              <a:t>kog</a:t>
            </a:r>
            <a:r>
              <a:rPr lang="en-US" altLang="en-US" sz="1400" b="1" dirty="0" smtClean="0">
                <a:latin typeface="Verdana" panose="020B0604030504040204" pitchFamily="34" charset="0"/>
              </a:rPr>
              <a:t> </a:t>
            </a:r>
            <a:r>
              <a:rPr lang="sr-Latn-RS" altLang="en-US" sz="1400" b="1" dirty="0" smtClean="0">
                <a:latin typeface="Verdana" panose="020B0604030504040204" pitchFamily="34" charset="0"/>
              </a:rPr>
              <a:t>kriminal</a:t>
            </a:r>
            <a:r>
              <a:rPr lang="en-US" altLang="en-US" sz="1400" b="1" dirty="0" smtClean="0">
                <a:latin typeface="Verdana" panose="020B0604030504040204" pitchFamily="34" charset="0"/>
              </a:rPr>
              <a:t>a</a:t>
            </a:r>
            <a:r>
              <a:rPr lang="sr-Latn-RS" altLang="en-US" sz="1400" b="1" dirty="0" smtClean="0">
                <a:latin typeface="Verdana" panose="020B0604030504040204" pitchFamily="34" charset="0"/>
              </a:rPr>
              <a:t> </a:t>
            </a:r>
            <a:r>
              <a:rPr lang="sr-Latn-RS" altLang="en-US" sz="1400" b="1" dirty="0">
                <a:latin typeface="Verdana" panose="020B0604030504040204" pitchFamily="34" charset="0"/>
              </a:rPr>
              <a:t>i </a:t>
            </a:r>
            <a:r>
              <a:rPr lang="sr-Latn-RS" altLang="en-US" sz="1400" b="1" dirty="0" smtClean="0">
                <a:latin typeface="Verdana" panose="020B0604030504040204" pitchFamily="34" charset="0"/>
              </a:rPr>
              <a:t>elektronski</a:t>
            </a:r>
            <a:r>
              <a:rPr lang="en-US" altLang="en-US" sz="1400" b="1" dirty="0" smtClean="0">
                <a:latin typeface="Verdana" panose="020B0604030504040204" pitchFamily="34" charset="0"/>
              </a:rPr>
              <a:t>h</a:t>
            </a:r>
            <a:r>
              <a:rPr lang="sr-Latn-RS" altLang="en-US" sz="1400" b="1" dirty="0" smtClean="0">
                <a:latin typeface="Verdana" panose="020B0604030504040204" pitchFamily="34" charset="0"/>
              </a:rPr>
              <a:t> dokaz</a:t>
            </a:r>
            <a:r>
              <a:rPr lang="en-US" altLang="en-US" sz="1400" b="1" dirty="0" smtClean="0">
                <a:latin typeface="Verdana" panose="020B0604030504040204" pitchFamily="34" charset="0"/>
              </a:rPr>
              <a:t>a</a:t>
            </a:r>
            <a:endParaRPr lang="en-GB" altLang="en-US" sz="1400" i="1" dirty="0">
              <a:latin typeface="Verdana" panose="020B060403050404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700" b="1" dirty="0" err="1" smtClean="0">
                <a:solidFill>
                  <a:schemeClr val="bg1"/>
                </a:solidFill>
                <a:latin typeface="Verdana" panose="020B0604030504040204" pitchFamily="34" charset="0"/>
                <a:ea typeface="Verdana" panose="020B0604030504040204" pitchFamily="34" charset="0"/>
                <a:cs typeface="Verdana" charset="0"/>
              </a:rPr>
              <a:t>Pristup</a:t>
            </a:r>
            <a:r>
              <a:rPr lang="en-GB" sz="2700" b="1" dirty="0" smtClean="0">
                <a:solidFill>
                  <a:schemeClr val="bg1"/>
                </a:solidFill>
                <a:latin typeface="Verdana" panose="020B0604030504040204" pitchFamily="34" charset="0"/>
                <a:ea typeface="Verdana" panose="020B0604030504040204" pitchFamily="34" charset="0"/>
                <a:cs typeface="Verdana" charset="0"/>
              </a:rPr>
              <a:t> </a:t>
            </a:r>
            <a:r>
              <a:rPr lang="en-GB" sz="2700" b="1" dirty="0" err="1" smtClean="0">
                <a:solidFill>
                  <a:schemeClr val="bg1"/>
                </a:solidFill>
                <a:latin typeface="Verdana" panose="020B0604030504040204" pitchFamily="34" charset="0"/>
                <a:ea typeface="Verdana" panose="020B0604030504040204" pitchFamily="34" charset="0"/>
                <a:cs typeface="Verdana" charset="0"/>
              </a:rPr>
              <a:t>Saveta</a:t>
            </a:r>
            <a:r>
              <a:rPr lang="en-GB" sz="2700" b="1" dirty="0" smtClean="0">
                <a:solidFill>
                  <a:schemeClr val="bg1"/>
                </a:solidFill>
                <a:latin typeface="Verdana" panose="020B0604030504040204" pitchFamily="34" charset="0"/>
                <a:ea typeface="Verdana" panose="020B0604030504040204" pitchFamily="34" charset="0"/>
                <a:cs typeface="Verdana" charset="0"/>
              </a:rPr>
              <a:t> </a:t>
            </a:r>
            <a:r>
              <a:rPr lang="en-GB" sz="2700" b="1" dirty="0" err="1" smtClean="0">
                <a:solidFill>
                  <a:schemeClr val="bg1"/>
                </a:solidFill>
                <a:latin typeface="Verdana" panose="020B0604030504040204" pitchFamily="34" charset="0"/>
                <a:ea typeface="Verdana" panose="020B0604030504040204" pitchFamily="34" charset="0"/>
                <a:cs typeface="Verdana" charset="0"/>
              </a:rPr>
              <a:t>Evrope</a:t>
            </a:r>
            <a:endParaRPr lang="en-GB" sz="2700" b="1" dirty="0">
              <a:solidFill>
                <a:schemeClr val="bg1"/>
              </a:solidFill>
              <a:latin typeface="Verdana" panose="020B0604030504040204" pitchFamily="34" charset="0"/>
              <a:ea typeface="Verdana" panose="020B0604030504040204" pitchFamily="34"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Isosceles Triangle 7">
            <a:extLst>
              <a:ext uri="{FF2B5EF4-FFF2-40B4-BE49-F238E27FC236}">
                <a16:creationId xmlns:a16="http://schemas.microsoft.com/office/drawing/2014/main" xmlns="" id="{5182123B-3127-448D-ABBE-8E5470B60FFB}"/>
              </a:ext>
            </a:extLst>
          </p:cNvPr>
          <p:cNvSpPr/>
          <p:nvPr/>
        </p:nvSpPr>
        <p:spPr>
          <a:xfrm>
            <a:off x="2484438" y="2017713"/>
            <a:ext cx="3948112" cy="3095625"/>
          </a:xfrm>
          <a:prstGeom prst="triangle">
            <a:avLst/>
          </a:prstGeom>
          <a:solidFill>
            <a:srgbClr val="2F618F"/>
          </a:solidFill>
          <a:ln>
            <a:solidFill>
              <a:srgbClr val="2F618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400">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xmlns="" id="{58EC46C7-9839-4125-A3E3-536B132E70E0}"/>
              </a:ext>
            </a:extLst>
          </p:cNvPr>
          <p:cNvSpPr txBox="1">
            <a:spLocks noChangeArrowheads="1"/>
          </p:cNvSpPr>
          <p:nvPr/>
        </p:nvSpPr>
        <p:spPr bwMode="auto">
          <a:xfrm>
            <a:off x="3317875" y="3544888"/>
            <a:ext cx="226218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ctr"/>
            <a:r>
              <a:rPr lang="sr-Latn-RS" sz="1800" b="1" dirty="0" smtClean="0">
                <a:solidFill>
                  <a:schemeClr val="bg1"/>
                </a:solidFill>
                <a:latin typeface="Arial" panose="020B0604020202020204" pitchFamily="34" charset="0"/>
                <a:cs typeface="Arial" panose="020B0604020202020204" pitchFamily="34" charset="0"/>
              </a:rPr>
              <a:t>„Štiti vas i vaša prava u virtuelnom prostoru“</a:t>
            </a:r>
            <a:endParaRPr lang="en-GB" sz="1800" b="1" dirty="0">
              <a:solidFill>
                <a:schemeClr val="bg1"/>
              </a:solidFill>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xmlns="" id="{0EC815FC-B81D-47F2-85CE-4939CE177F7B}"/>
              </a:ext>
            </a:extLst>
          </p:cNvPr>
          <p:cNvSpPr txBox="1">
            <a:spLocks noChangeArrowheads="1"/>
          </p:cNvSpPr>
          <p:nvPr/>
        </p:nvSpPr>
        <p:spPr bwMode="auto">
          <a:xfrm>
            <a:off x="1547813" y="1144588"/>
            <a:ext cx="583247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ctr"/>
            <a:r>
              <a:rPr lang="en-GB" sz="1800" b="1" dirty="0" smtClean="0">
                <a:latin typeface="Arial" panose="020B0604020202020204" pitchFamily="34" charset="0"/>
                <a:cs typeface="Arial" panose="020B0604020202020204" pitchFamily="34" charset="0"/>
              </a:rPr>
              <a:t>1. </a:t>
            </a:r>
            <a:r>
              <a:rPr lang="sr-Latn-RS" sz="1800" b="1" dirty="0">
                <a:latin typeface="+mn-lt"/>
              </a:rPr>
              <a:t>Zajednički standardi: Budimpeštanska konvencija o </a:t>
            </a:r>
            <a:r>
              <a:rPr lang="sr-Latn-RS" sz="1800" b="1" dirty="0" err="1">
                <a:latin typeface="+mn-lt"/>
              </a:rPr>
              <a:t>visokotehnološkom</a:t>
            </a:r>
            <a:r>
              <a:rPr lang="sr-Latn-RS" sz="1800" b="1" dirty="0">
                <a:latin typeface="+mn-lt"/>
              </a:rPr>
              <a:t> kriminalu i srodni standardi</a:t>
            </a:r>
            <a:endParaRPr lang="en-GB" sz="1800" b="1" dirty="0">
              <a:latin typeface="+mn-lt"/>
              <a:cs typeface="Arial" panose="020B0604020202020204" pitchFamily="34" charset="0"/>
            </a:endParaRPr>
          </a:p>
        </p:txBody>
      </p:sp>
      <p:sp>
        <p:nvSpPr>
          <p:cNvPr id="15" name="TextBox 15">
            <a:extLst>
              <a:ext uri="{FF2B5EF4-FFF2-40B4-BE49-F238E27FC236}">
                <a16:creationId xmlns:a16="http://schemas.microsoft.com/office/drawing/2014/main" xmlns="" id="{9252D9BB-F2E4-46C5-BC1C-E4EF64D38CC2}"/>
              </a:ext>
            </a:extLst>
          </p:cNvPr>
          <p:cNvSpPr txBox="1">
            <a:spLocks noChangeArrowheads="1"/>
          </p:cNvSpPr>
          <p:nvPr/>
        </p:nvSpPr>
        <p:spPr bwMode="auto">
          <a:xfrm>
            <a:off x="107950" y="4184873"/>
            <a:ext cx="2305050"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r>
              <a:rPr lang="en-GB" sz="1800" b="1" dirty="0" smtClean="0">
                <a:latin typeface="Arial" panose="020B0604020202020204" pitchFamily="34" charset="0"/>
                <a:cs typeface="Arial" panose="020B0604020202020204" pitchFamily="34" charset="0"/>
              </a:rPr>
              <a:t>2</a:t>
            </a:r>
            <a:r>
              <a:rPr lang="sr-Latn-RS" sz="1800" b="1" dirty="0" smtClean="0">
                <a:latin typeface="Arial" panose="020B0604020202020204" pitchFamily="34" charset="0"/>
                <a:cs typeface="Arial" panose="020B0604020202020204" pitchFamily="34" charset="0"/>
              </a:rPr>
              <a:t>.</a:t>
            </a:r>
            <a:r>
              <a:rPr lang="sr-Latn-RS" sz="1800" b="1" dirty="0" smtClean="0">
                <a:latin typeface="+mj-lt"/>
                <a:cs typeface="Arial" panose="020B0604020202020204" pitchFamily="34" charset="0"/>
              </a:rPr>
              <a:t> </a:t>
            </a:r>
            <a:r>
              <a:rPr lang="sr-Latn-RS" sz="1800" b="1" dirty="0">
                <a:latin typeface="+mj-lt"/>
              </a:rPr>
              <a:t>Dalji rad i procene: Komitet Konvencije za </a:t>
            </a:r>
            <a:r>
              <a:rPr lang="sr-Latn-RS" sz="1800" b="1" dirty="0" err="1">
                <a:latin typeface="+mj-lt"/>
              </a:rPr>
              <a:t>visokotehnološki</a:t>
            </a:r>
            <a:r>
              <a:rPr lang="sr-Latn-RS" sz="1800" b="1" dirty="0">
                <a:latin typeface="+mj-lt"/>
              </a:rPr>
              <a:t> kriminal (</a:t>
            </a:r>
            <a:r>
              <a:rPr lang="sr-Latn-RS" sz="1800" b="1" i="1" dirty="0">
                <a:latin typeface="+mj-lt"/>
              </a:rPr>
              <a:t>T-CY</a:t>
            </a:r>
            <a:r>
              <a:rPr lang="sr-Latn-RS" sz="1800" b="1" dirty="0">
                <a:latin typeface="+mj-lt"/>
              </a:rPr>
              <a:t>)</a:t>
            </a:r>
            <a:endParaRPr lang="en-GB" sz="1800" b="1" dirty="0">
              <a:latin typeface="+mj-lt"/>
              <a:cs typeface="Arial" panose="020B0604020202020204" pitchFamily="34" charset="0"/>
            </a:endParaRPr>
          </a:p>
        </p:txBody>
      </p:sp>
      <p:cxnSp>
        <p:nvCxnSpPr>
          <p:cNvPr id="16" name="Straight Arrow Connector 15">
            <a:extLst>
              <a:ext uri="{FF2B5EF4-FFF2-40B4-BE49-F238E27FC236}">
                <a16:creationId xmlns:a16="http://schemas.microsoft.com/office/drawing/2014/main" xmlns="" id="{E0C2FF9B-D897-4FA1-B04A-537949A93229}"/>
              </a:ext>
            </a:extLst>
          </p:cNvPr>
          <p:cNvCxnSpPr/>
          <p:nvPr/>
        </p:nvCxnSpPr>
        <p:spPr>
          <a:xfrm flipH="1">
            <a:off x="2268538" y="2076450"/>
            <a:ext cx="1871662" cy="2892425"/>
          </a:xfrm>
          <a:prstGeom prst="straightConnector1">
            <a:avLst/>
          </a:prstGeom>
          <a:ln w="76200">
            <a:solidFill>
              <a:schemeClr val="tx1">
                <a:lumMod val="50000"/>
                <a:lumOff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xmlns="" id="{F8666E47-CD8C-4A02-AD4D-CC81B81EFF80}"/>
              </a:ext>
            </a:extLst>
          </p:cNvPr>
          <p:cNvCxnSpPr/>
          <p:nvPr/>
        </p:nvCxnSpPr>
        <p:spPr>
          <a:xfrm flipH="1">
            <a:off x="2771775" y="5387975"/>
            <a:ext cx="3384550" cy="0"/>
          </a:xfrm>
          <a:prstGeom prst="straightConnector1">
            <a:avLst/>
          </a:prstGeom>
          <a:ln w="76200">
            <a:solidFill>
              <a:schemeClr val="tx1">
                <a:lumMod val="50000"/>
                <a:lumOff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xmlns="" id="{4B73F66C-1BDE-4BBE-ADF8-F0772BD77CFC}"/>
              </a:ext>
            </a:extLst>
          </p:cNvPr>
          <p:cNvCxnSpPr/>
          <p:nvPr/>
        </p:nvCxnSpPr>
        <p:spPr>
          <a:xfrm>
            <a:off x="4799013" y="2068513"/>
            <a:ext cx="1860550" cy="2892425"/>
          </a:xfrm>
          <a:prstGeom prst="straightConnector1">
            <a:avLst/>
          </a:prstGeom>
          <a:ln w="76200">
            <a:solidFill>
              <a:schemeClr val="tx1">
                <a:lumMod val="50000"/>
                <a:lumOff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9" name="TextBox 19">
            <a:extLst>
              <a:ext uri="{FF2B5EF4-FFF2-40B4-BE49-F238E27FC236}">
                <a16:creationId xmlns:a16="http://schemas.microsoft.com/office/drawing/2014/main" xmlns="" id="{CCB36F6E-1021-48B5-A13E-979F5CA743D7}"/>
              </a:ext>
            </a:extLst>
          </p:cNvPr>
          <p:cNvSpPr txBox="1">
            <a:spLocks noChangeArrowheads="1"/>
          </p:cNvSpPr>
          <p:nvPr/>
        </p:nvSpPr>
        <p:spPr bwMode="auto">
          <a:xfrm>
            <a:off x="6227763" y="5119688"/>
            <a:ext cx="2952750"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r>
              <a:rPr lang="sr-Latn-RS" sz="1800" b="1" dirty="0" smtClean="0">
                <a:latin typeface="+mj-lt"/>
              </a:rPr>
              <a:t>3. Izgradnja </a:t>
            </a:r>
            <a:r>
              <a:rPr lang="sr-Latn-RS" sz="1800" b="1" dirty="0">
                <a:latin typeface="+mj-lt"/>
              </a:rPr>
              <a:t>kapaciteta:</a:t>
            </a:r>
            <a:endParaRPr lang="en-US" sz="1800" dirty="0">
              <a:latin typeface="+mj-lt"/>
            </a:endParaRPr>
          </a:p>
          <a:p>
            <a:r>
              <a:rPr lang="sr-Latn-RS" sz="1800" b="1" i="1" dirty="0">
                <a:latin typeface="+mj-lt"/>
              </a:rPr>
              <a:t>C-PROC</a:t>
            </a:r>
            <a:r>
              <a:rPr lang="sr-Latn-RS" sz="1800" b="1" dirty="0">
                <a:latin typeface="+mj-lt"/>
              </a:rPr>
              <a:t> </a:t>
            </a:r>
            <a:r>
              <a:rPr lang="sr-Latn-RS" sz="1800" b="1" dirty="0">
                <a:latin typeface="+mj-lt"/>
                <a:sym typeface="Wingdings 3"/>
              </a:rPr>
              <a:t></a:t>
            </a:r>
            <a:endParaRPr lang="en-US" sz="1800" dirty="0">
              <a:latin typeface="+mj-lt"/>
            </a:endParaRPr>
          </a:p>
          <a:p>
            <a:r>
              <a:rPr lang="sr-Latn-RS" sz="1800" b="1" dirty="0">
                <a:latin typeface="+mj-lt"/>
              </a:rPr>
              <a:t>Programi tehničke saradnje</a:t>
            </a:r>
            <a:endParaRPr lang="en-US" sz="1800" dirty="0">
              <a:latin typeface="+mj-lt"/>
            </a:endParaRPr>
          </a:p>
        </p:txBody>
      </p:sp>
    </p:spTree>
    <p:extLst>
      <p:ext uri="{BB962C8B-B14F-4D97-AF65-F5344CB8AC3E}">
        <p14:creationId xmlns:p14="http://schemas.microsoft.com/office/powerpoint/2010/main" val="22978626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82268" y="38081"/>
            <a:ext cx="76327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800" b="1" dirty="0" smtClean="0">
                <a:solidFill>
                  <a:schemeClr val="bg1"/>
                </a:solidFill>
                <a:latin typeface="Arial" panose="020B0604020202020204" pitchFamily="34" charset="0"/>
                <a:cs typeface="Arial" panose="020B0604020202020204" pitchFamily="34" charset="0"/>
              </a:rPr>
              <a:t>Programska kancelarija Saveta Evrope za borbu protiv </a:t>
            </a:r>
            <a:r>
              <a:rPr lang="sr-Latn-RS" sz="2800" b="1" dirty="0" err="1" smtClean="0">
                <a:solidFill>
                  <a:schemeClr val="bg1"/>
                </a:solidFill>
                <a:latin typeface="Arial" panose="020B0604020202020204" pitchFamily="34" charset="0"/>
                <a:cs typeface="Arial" panose="020B0604020202020204" pitchFamily="34" charset="0"/>
              </a:rPr>
              <a:t>visokotehnološkog</a:t>
            </a:r>
            <a:r>
              <a:rPr lang="sr-Latn-RS" sz="2800" b="1" dirty="0" smtClean="0">
                <a:solidFill>
                  <a:schemeClr val="bg1"/>
                </a:solidFill>
                <a:latin typeface="Arial" panose="020B0604020202020204" pitchFamily="34" charset="0"/>
                <a:cs typeface="Arial" panose="020B0604020202020204" pitchFamily="34" charset="0"/>
              </a:rPr>
              <a:t> kriminala</a:t>
            </a:r>
            <a:r>
              <a:rPr lang="en-GB" sz="2800" b="1" dirty="0" smtClean="0">
                <a:solidFill>
                  <a:schemeClr val="bg1"/>
                </a:solidFill>
                <a:latin typeface="Arial" panose="020B0604020202020204" pitchFamily="34" charset="0"/>
                <a:cs typeface="Arial" panose="020B0604020202020204" pitchFamily="34" charset="0"/>
              </a:rPr>
              <a:t> </a:t>
            </a:r>
            <a:r>
              <a:rPr lang="en-GB" sz="2800" b="1" dirty="0">
                <a:solidFill>
                  <a:schemeClr val="accent1">
                    <a:lumMod val="75000"/>
                  </a:schemeClr>
                </a:solidFill>
                <a:latin typeface="Arial" panose="020B0604020202020204" pitchFamily="34" charset="0"/>
                <a:cs typeface="Arial" panose="020B0604020202020204" pitchFamily="34" charset="0"/>
              </a:rPr>
              <a:t>(C-PROC</a:t>
            </a:r>
            <a:r>
              <a:rPr lang="en-GB" sz="2800" b="1" dirty="0" smtClean="0">
                <a:solidFill>
                  <a:schemeClr val="accent1">
                    <a:lumMod val="75000"/>
                  </a:schemeClr>
                </a:solidFill>
                <a:latin typeface="Arial" panose="020B0604020202020204" pitchFamily="34" charset="0"/>
                <a:cs typeface="Arial" panose="020B0604020202020204" pitchFamily="34" charset="0"/>
              </a:rPr>
              <a:t>)</a:t>
            </a:r>
            <a:r>
              <a:rPr lang="sr-Latn-RS" sz="2800" b="1" dirty="0" smtClean="0">
                <a:solidFill>
                  <a:schemeClr val="accent1">
                    <a:lumMod val="75000"/>
                  </a:schemeClr>
                </a:solidFill>
                <a:latin typeface="Arial" panose="020B0604020202020204" pitchFamily="34" charset="0"/>
                <a:cs typeface="Arial" panose="020B0604020202020204" pitchFamily="34" charset="0"/>
              </a:rPr>
              <a:t> u Bukureštu</a:t>
            </a:r>
            <a:endParaRPr lang="en-GB" sz="1800" b="1" dirty="0">
              <a:solidFill>
                <a:schemeClr val="accent1">
                  <a:lumMod val="75000"/>
                </a:schemeClr>
              </a:solidFill>
              <a:latin typeface="Arial" panose="020B0604020202020204" pitchFamily="34" charset="0"/>
              <a:cs typeface="Arial" panose="020B0604020202020204" pitchFamily="34"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3">
            <a:extLst>
              <a:ext uri="{FF2B5EF4-FFF2-40B4-BE49-F238E27FC236}">
                <a16:creationId xmlns:a16="http://schemas.microsoft.com/office/drawing/2014/main" xmlns="" id="{B9BE7F87-B3D1-4976-A17F-00003EF51DAD}"/>
              </a:ext>
            </a:extLst>
          </p:cNvPr>
          <p:cNvSpPr txBox="1">
            <a:spLocks noChangeArrowheads="1"/>
          </p:cNvSpPr>
          <p:nvPr/>
        </p:nvSpPr>
        <p:spPr bwMode="auto">
          <a:xfrm>
            <a:off x="250825" y="1874812"/>
            <a:ext cx="8720138" cy="3323987"/>
          </a:xfrm>
          <a:prstGeom prst="rect">
            <a:avLst/>
          </a:prstGeom>
          <a:noFill/>
          <a:ln w="9525">
            <a:solidFill>
              <a:srgbClr val="2F618F"/>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42900" indent="-342900">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lvl="0">
              <a:buFont typeface="Arial" panose="020B0604020202020204" pitchFamily="34" charset="0"/>
              <a:buChar char="•"/>
            </a:pPr>
            <a:r>
              <a:rPr lang="sr-Latn-RS" sz="2000" b="1" dirty="0">
                <a:latin typeface="Arial" panose="020B0604020202020204" pitchFamily="34" charset="0"/>
                <a:cs typeface="Arial" panose="020B0604020202020204" pitchFamily="34" charset="0"/>
              </a:rPr>
              <a:t>Odluka Komiteta ministara, oktobar 2013.</a:t>
            </a:r>
            <a:endParaRPr lang="en-US" sz="2000" dirty="0">
              <a:latin typeface="Arial" panose="020B0604020202020204" pitchFamily="34" charset="0"/>
              <a:cs typeface="Arial" panose="020B0604020202020204" pitchFamily="34" charset="0"/>
            </a:endParaRPr>
          </a:p>
          <a:p>
            <a:pPr lvl="0">
              <a:buFont typeface="Arial" panose="020B0604020202020204" pitchFamily="34" charset="0"/>
              <a:buChar char="•"/>
            </a:pPr>
            <a:r>
              <a:rPr lang="sr-Latn-RS" sz="2000" b="1" dirty="0">
                <a:latin typeface="Arial" panose="020B0604020202020204" pitchFamily="34" charset="0"/>
                <a:cs typeface="Arial" panose="020B0604020202020204" pitchFamily="34" charset="0"/>
              </a:rPr>
              <a:t>Kancelarija operativna od aprila 2014.</a:t>
            </a:r>
            <a:endParaRPr lang="en-US" sz="2000" dirty="0">
              <a:latin typeface="Arial" panose="020B0604020202020204" pitchFamily="34" charset="0"/>
              <a:cs typeface="Arial" panose="020B0604020202020204" pitchFamily="34" charset="0"/>
            </a:endParaRPr>
          </a:p>
          <a:p>
            <a:pPr>
              <a:buFont typeface="Arial" panose="020B0604020202020204" pitchFamily="34" charset="0"/>
              <a:buChar char="•"/>
            </a:pPr>
            <a:r>
              <a:rPr lang="sr-Latn-RS" sz="2000" b="1" dirty="0">
                <a:latin typeface="Arial" panose="020B0604020202020204" pitchFamily="34" charset="0"/>
                <a:cs typeface="Arial" panose="020B0604020202020204" pitchFamily="34" charset="0"/>
              </a:rPr>
              <a:t>Trenutno šest projekata u fazi realizacije</a:t>
            </a:r>
            <a:endParaRPr lang="en-GB" sz="2000" b="1" dirty="0">
              <a:latin typeface="Arial" panose="020B0604020202020204" pitchFamily="34" charset="0"/>
              <a:cs typeface="Arial" panose="020B0604020202020204" pitchFamily="34" charset="0"/>
            </a:endParaRPr>
          </a:p>
          <a:p>
            <a:pPr>
              <a:spcAft>
                <a:spcPts val="1200"/>
              </a:spcAft>
              <a:buFont typeface="Wingdings" charset="0"/>
              <a:buChar char="§"/>
            </a:pPr>
            <a:endParaRPr lang="en-GB" sz="2800" b="1" dirty="0">
              <a:latin typeface="Arial" panose="020B0604020202020204" pitchFamily="34" charset="0"/>
              <a:cs typeface="Arial" panose="020B0604020202020204" pitchFamily="34" charset="0"/>
            </a:endParaRPr>
          </a:p>
          <a:p>
            <a:pPr>
              <a:spcAft>
                <a:spcPts val="1200"/>
              </a:spcAft>
              <a:buFont typeface="Wingdings" charset="0"/>
              <a:buChar char="§"/>
            </a:pPr>
            <a:r>
              <a:rPr lang="sr-Latn-RS" sz="2800" b="1" dirty="0">
                <a:latin typeface="Arial" panose="020B0604020202020204" pitchFamily="34" charset="0"/>
                <a:cs typeface="Arial" panose="020B0604020202020204" pitchFamily="34" charset="0"/>
              </a:rPr>
              <a:t>Zadatak: Podrška zemljama širom sveta u jačanju krivičnopravnih kapaciteta za borbu protiv </a:t>
            </a:r>
            <a:r>
              <a:rPr lang="sr-Latn-RS" sz="2800" b="1" dirty="0" err="1">
                <a:latin typeface="Arial" panose="020B0604020202020204" pitchFamily="34" charset="0"/>
                <a:cs typeface="Arial" panose="020B0604020202020204" pitchFamily="34" charset="0"/>
              </a:rPr>
              <a:t>visokotehnološkog</a:t>
            </a:r>
            <a:r>
              <a:rPr lang="sr-Latn-RS" sz="2800" b="1" dirty="0">
                <a:latin typeface="Arial" panose="020B0604020202020204" pitchFamily="34" charset="0"/>
                <a:cs typeface="Arial" panose="020B0604020202020204" pitchFamily="34" charset="0"/>
              </a:rPr>
              <a:t> kriminala i prikupljanje elektronskih dokaza</a:t>
            </a:r>
            <a:endParaRPr lang="en-GB" sz="2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206068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043608" y="251152"/>
            <a:ext cx="806879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Arial" panose="020B0604020202020204" pitchFamily="34" charset="0"/>
                <a:cs typeface="Arial" panose="020B0604020202020204" pitchFamily="34" charset="0"/>
              </a:rPr>
              <a:t>Tekući programi izgradnje kapaciteta</a:t>
            </a:r>
            <a:endParaRPr lang="en-GB" sz="3200" b="1" dirty="0">
              <a:solidFill>
                <a:schemeClr val="bg1"/>
              </a:solidFill>
              <a:latin typeface="Arial" panose="020B0604020202020204" pitchFamily="34" charset="0"/>
              <a:cs typeface="Arial" panose="020B0604020202020204" pitchFamily="34"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12">
            <a:extLst>
              <a:ext uri="{FF2B5EF4-FFF2-40B4-BE49-F238E27FC236}">
                <a16:creationId xmlns:a16="http://schemas.microsoft.com/office/drawing/2014/main" xmlns="" id="{0E638BCF-702B-41C5-839F-DC1370A04612}"/>
              </a:ext>
            </a:extLst>
          </p:cNvPr>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7360096" y="5157192"/>
            <a:ext cx="1182688" cy="1017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xmlns="" id="{B8CBA4D4-04D4-4B9F-A79C-A444211BD67F}"/>
              </a:ext>
            </a:extLst>
          </p:cNvPr>
          <p:cNvSpPr/>
          <p:nvPr/>
        </p:nvSpPr>
        <p:spPr>
          <a:xfrm>
            <a:off x="323850" y="1181100"/>
            <a:ext cx="8461375" cy="503323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Arial" panose="020B0604020202020204" pitchFamily="34" charset="0"/>
              <a:cs typeface="Arial" panose="020B0604020202020204" pitchFamily="34" charset="0"/>
            </a:endParaRPr>
          </a:p>
        </p:txBody>
      </p:sp>
      <p:sp>
        <p:nvSpPr>
          <p:cNvPr id="6" name="TextBox 14">
            <a:extLst>
              <a:ext uri="{FF2B5EF4-FFF2-40B4-BE49-F238E27FC236}">
                <a16:creationId xmlns:a16="http://schemas.microsoft.com/office/drawing/2014/main" xmlns="" id="{727DD9C2-7324-4D82-9AA6-571418FD8FF9}"/>
              </a:ext>
            </a:extLst>
          </p:cNvPr>
          <p:cNvSpPr txBox="1">
            <a:spLocks noChangeArrowheads="1"/>
          </p:cNvSpPr>
          <p:nvPr/>
        </p:nvSpPr>
        <p:spPr bwMode="auto">
          <a:xfrm>
            <a:off x="323850" y="2276872"/>
            <a:ext cx="7874000" cy="602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108000" bIns="108000">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nSpc>
                <a:spcPts val="3000"/>
              </a:lnSpc>
            </a:pPr>
            <a:r>
              <a:rPr lang="sr-Latn-RS" b="1" i="1" dirty="0"/>
              <a:t>GLACY+</a:t>
            </a:r>
            <a:r>
              <a:rPr lang="sr-Latn-RS" dirty="0"/>
              <a:t>  – </a:t>
            </a:r>
            <a:r>
              <a:rPr lang="sr-Latn-RS" sz="1400" dirty="0"/>
              <a:t>Zajednički projekat EU i SE za globalnu akciju protiv </a:t>
            </a:r>
            <a:r>
              <a:rPr lang="sr-Latn-RS" sz="1400" dirty="0" err="1"/>
              <a:t>visokotehnološkog</a:t>
            </a:r>
            <a:r>
              <a:rPr lang="sr-Latn-RS" sz="1400" dirty="0"/>
              <a:t> kriminala</a:t>
            </a:r>
            <a:endParaRPr lang="en-GB" sz="1400" dirty="0">
              <a:latin typeface="Arial" panose="020B0604020202020204" pitchFamily="34" charset="0"/>
              <a:cs typeface="Arial" panose="020B0604020202020204" pitchFamily="34" charset="0"/>
            </a:endParaRPr>
          </a:p>
        </p:txBody>
      </p:sp>
      <p:sp>
        <p:nvSpPr>
          <p:cNvPr id="8" name="TextBox 15">
            <a:extLst>
              <a:ext uri="{FF2B5EF4-FFF2-40B4-BE49-F238E27FC236}">
                <a16:creationId xmlns:a16="http://schemas.microsoft.com/office/drawing/2014/main" xmlns="" id="{75DCCF07-F68B-4BB3-A840-FA8983B0124E}"/>
              </a:ext>
            </a:extLst>
          </p:cNvPr>
          <p:cNvSpPr txBox="1">
            <a:spLocks noChangeArrowheads="1"/>
          </p:cNvSpPr>
          <p:nvPr/>
        </p:nvSpPr>
        <p:spPr bwMode="auto">
          <a:xfrm>
            <a:off x="323850" y="2852936"/>
            <a:ext cx="7789863" cy="587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108000" rIns="90000" bIns="108000">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r>
              <a:rPr lang="sr-Latn-RS" b="1" i="1" dirty="0" err="1"/>
              <a:t>CyberEast</a:t>
            </a:r>
            <a:r>
              <a:rPr lang="sr-Latn-RS" i="1" dirty="0"/>
              <a:t> – </a:t>
            </a:r>
            <a:r>
              <a:rPr lang="sr-Latn-RS" sz="1400" dirty="0"/>
              <a:t>Istočno partnerstvo EU i SE</a:t>
            </a:r>
            <a:endParaRPr lang="en-US" sz="1400" dirty="0"/>
          </a:p>
        </p:txBody>
      </p:sp>
      <p:sp>
        <p:nvSpPr>
          <p:cNvPr id="18" name="TextBox 17">
            <a:extLst>
              <a:ext uri="{FF2B5EF4-FFF2-40B4-BE49-F238E27FC236}">
                <a16:creationId xmlns:a16="http://schemas.microsoft.com/office/drawing/2014/main" xmlns="" id="{4ACA7BF1-61FD-4D66-A1DD-0EACE36D48FC}"/>
              </a:ext>
            </a:extLst>
          </p:cNvPr>
          <p:cNvSpPr txBox="1">
            <a:spLocks noChangeArrowheads="1"/>
          </p:cNvSpPr>
          <p:nvPr/>
        </p:nvSpPr>
        <p:spPr bwMode="auto">
          <a:xfrm>
            <a:off x="323850" y="3429000"/>
            <a:ext cx="8482013" cy="587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108000" bIns="108000">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r>
              <a:rPr lang="sr-Latn-RS" b="1" i="1" dirty="0" err="1"/>
              <a:t>iPROCEEDS</a:t>
            </a:r>
            <a:r>
              <a:rPr lang="sr-Latn-RS" b="1" i="1" dirty="0"/>
              <a:t>-2</a:t>
            </a:r>
            <a:r>
              <a:rPr lang="sr-Latn-RS" b="1" dirty="0"/>
              <a:t> EU i SE </a:t>
            </a:r>
            <a:r>
              <a:rPr lang="sr-Latn-RS" dirty="0"/>
              <a:t>– </a:t>
            </a:r>
            <a:r>
              <a:rPr lang="sr-Latn-RS" sz="1400" dirty="0"/>
              <a:t>Projekat otkrivanja prihoda od kriminala na internetu</a:t>
            </a:r>
            <a:endParaRPr lang="en-US" sz="1400" dirty="0"/>
          </a:p>
        </p:txBody>
      </p:sp>
      <p:sp>
        <p:nvSpPr>
          <p:cNvPr id="20" name="TextBox 18">
            <a:extLst>
              <a:ext uri="{FF2B5EF4-FFF2-40B4-BE49-F238E27FC236}">
                <a16:creationId xmlns:a16="http://schemas.microsoft.com/office/drawing/2014/main" xmlns="" id="{B3B30427-D205-4EE7-9AA1-4078EF8B8770}"/>
              </a:ext>
            </a:extLst>
          </p:cNvPr>
          <p:cNvSpPr txBox="1">
            <a:spLocks noChangeArrowheads="1"/>
          </p:cNvSpPr>
          <p:nvPr/>
        </p:nvSpPr>
        <p:spPr bwMode="auto">
          <a:xfrm>
            <a:off x="323850" y="5517232"/>
            <a:ext cx="7762875" cy="587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108000" bIns="108000">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r>
              <a:rPr lang="sr-Latn-RS" b="1" dirty="0" err="1"/>
              <a:t>CyberCrime</a:t>
            </a:r>
            <a:r>
              <a:rPr lang="sr-Latn-RS" b="1" dirty="0"/>
              <a:t>@</a:t>
            </a:r>
            <a:r>
              <a:rPr lang="sr-Latn-RS" b="1" dirty="0" err="1"/>
              <a:t>Octopus</a:t>
            </a:r>
            <a:r>
              <a:rPr lang="sr-Latn-RS" b="1" dirty="0"/>
              <a:t> </a:t>
            </a:r>
            <a:r>
              <a:rPr lang="sr-Latn-RS" sz="1400" dirty="0"/>
              <a:t>(finansiranje iz dobrovoljnih doprinosa država </a:t>
            </a:r>
            <a:r>
              <a:rPr lang="sr-Latn-RS" sz="1400" dirty="0" err="1"/>
              <a:t>ugovornica</a:t>
            </a:r>
            <a:r>
              <a:rPr lang="sr-Latn-RS" sz="1400" dirty="0"/>
              <a:t>) </a:t>
            </a:r>
            <a:endParaRPr lang="en-US" sz="1400" dirty="0"/>
          </a:p>
        </p:txBody>
      </p:sp>
      <p:pic>
        <p:nvPicPr>
          <p:cNvPr id="22" name="Picture 19">
            <a:extLst>
              <a:ext uri="{FF2B5EF4-FFF2-40B4-BE49-F238E27FC236}">
                <a16:creationId xmlns:a16="http://schemas.microsoft.com/office/drawing/2014/main" xmlns="" id="{0DF5DDB8-AE21-4C08-84EA-22EEBA8A9675}"/>
              </a:ext>
            </a:extLst>
          </p:cNvPr>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388169" y="1357685"/>
            <a:ext cx="4687887" cy="81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7">
            <a:extLst>
              <a:ext uri="{FF2B5EF4-FFF2-40B4-BE49-F238E27FC236}">
                <a16:creationId xmlns:a16="http://schemas.microsoft.com/office/drawing/2014/main" xmlns="" id="{2FC01A6F-0182-44A9-A3DE-CCDCE97CA75E}"/>
              </a:ext>
            </a:extLst>
          </p:cNvPr>
          <p:cNvSpPr txBox="1">
            <a:spLocks noChangeArrowheads="1"/>
          </p:cNvSpPr>
          <p:nvPr/>
        </p:nvSpPr>
        <p:spPr bwMode="auto">
          <a:xfrm>
            <a:off x="323528" y="3933056"/>
            <a:ext cx="8482013" cy="587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108000" bIns="108000">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r>
              <a:rPr lang="sr-Latn-RS" b="1" i="1" dirty="0" err="1"/>
              <a:t>CyberSouth</a:t>
            </a:r>
            <a:r>
              <a:rPr lang="sr-Latn-RS" dirty="0"/>
              <a:t> – </a:t>
            </a:r>
            <a:r>
              <a:rPr lang="sr-Latn-RS" sz="1400" dirty="0"/>
              <a:t>Zajednički projekat EU i SE o </a:t>
            </a:r>
            <a:r>
              <a:rPr lang="sr-Latn-RS" sz="1400" dirty="0" err="1"/>
              <a:t>visokotehnološkom</a:t>
            </a:r>
            <a:r>
              <a:rPr lang="sr-Latn-RS" sz="1400" dirty="0"/>
              <a:t> kriminalu i elektronskim dokazima</a:t>
            </a:r>
            <a:endParaRPr lang="en-US" sz="1400" dirty="0"/>
          </a:p>
        </p:txBody>
      </p:sp>
      <p:sp>
        <p:nvSpPr>
          <p:cNvPr id="2" name="TextBox 18">
            <a:extLst>
              <a:ext uri="{FF2B5EF4-FFF2-40B4-BE49-F238E27FC236}">
                <a16:creationId xmlns:a16="http://schemas.microsoft.com/office/drawing/2014/main" xmlns="" id="{80016FE9-AB9B-42EA-B13E-241A406A0F1A}"/>
              </a:ext>
            </a:extLst>
          </p:cNvPr>
          <p:cNvSpPr txBox="1">
            <a:spLocks noChangeArrowheads="1"/>
          </p:cNvSpPr>
          <p:nvPr/>
        </p:nvSpPr>
        <p:spPr bwMode="auto">
          <a:xfrm>
            <a:off x="323528" y="4437112"/>
            <a:ext cx="8057048" cy="1172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108000" bIns="108000">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r>
              <a:rPr lang="sr-Latn-RS" b="1" dirty="0" err="1"/>
              <a:t>End</a:t>
            </a:r>
            <a:r>
              <a:rPr lang="sr-Latn-RS" b="1" dirty="0"/>
              <a:t> </a:t>
            </a:r>
            <a:r>
              <a:rPr lang="sr-Latn-RS" b="1" dirty="0" err="1"/>
              <a:t>Online</a:t>
            </a:r>
            <a:r>
              <a:rPr lang="sr-Latn-RS" b="1" dirty="0"/>
              <a:t> </a:t>
            </a:r>
            <a:r>
              <a:rPr lang="sr-Latn-RS" b="1" dirty="0" err="1"/>
              <a:t>Child</a:t>
            </a:r>
            <a:r>
              <a:rPr lang="sr-Latn-RS" b="1" dirty="0"/>
              <a:t> </a:t>
            </a:r>
            <a:r>
              <a:rPr lang="sr-Latn-RS" b="1" dirty="0" err="1"/>
              <a:t>Sexual</a:t>
            </a:r>
            <a:r>
              <a:rPr lang="sr-Latn-RS" b="1" dirty="0"/>
              <a:t> </a:t>
            </a:r>
            <a:r>
              <a:rPr lang="sr-Latn-RS" b="1" dirty="0" err="1"/>
              <a:t>Exploitation</a:t>
            </a:r>
            <a:r>
              <a:rPr lang="sr-Latn-RS" b="1" dirty="0"/>
              <a:t> </a:t>
            </a:r>
            <a:r>
              <a:rPr lang="sr-Latn-RS" b="1" dirty="0" err="1"/>
              <a:t>and</a:t>
            </a:r>
            <a:r>
              <a:rPr lang="sr-Latn-RS" b="1" dirty="0"/>
              <a:t> </a:t>
            </a:r>
            <a:r>
              <a:rPr lang="sr-Latn-RS" b="1" dirty="0" err="1"/>
              <a:t>Abuse</a:t>
            </a:r>
            <a:r>
              <a:rPr lang="sr-Latn-RS" b="1" dirty="0"/>
              <a:t>@Europe (</a:t>
            </a:r>
            <a:r>
              <a:rPr lang="sr-Latn-RS" b="1" dirty="0" err="1"/>
              <a:t>EndOCSEA</a:t>
            </a:r>
            <a:r>
              <a:rPr lang="sr-Latn-RS" b="1" dirty="0"/>
              <a:t>@Europe</a:t>
            </a:r>
            <a:r>
              <a:rPr lang="sr-Latn-RS" dirty="0"/>
              <a:t>) </a:t>
            </a:r>
            <a:r>
              <a:rPr lang="sr-Latn-RS" sz="1400" dirty="0"/>
              <a:t>(</a:t>
            </a:r>
            <a:r>
              <a:rPr lang="sr-Latn-RS" sz="1400" dirty="0" err="1"/>
              <a:t>Fund</a:t>
            </a:r>
            <a:r>
              <a:rPr lang="sr-Latn-RS" sz="1400" dirty="0"/>
              <a:t> to </a:t>
            </a:r>
            <a:r>
              <a:rPr lang="sr-Latn-RS" sz="1400" dirty="0" err="1"/>
              <a:t>End</a:t>
            </a:r>
            <a:r>
              <a:rPr lang="sr-Latn-RS" sz="1400" dirty="0"/>
              <a:t> </a:t>
            </a:r>
            <a:r>
              <a:rPr lang="sr-Latn-RS" sz="1400" dirty="0" err="1"/>
              <a:t>Violence</a:t>
            </a:r>
            <a:r>
              <a:rPr lang="sr-Latn-RS" sz="1400" dirty="0"/>
              <a:t> </a:t>
            </a:r>
            <a:r>
              <a:rPr lang="sr-Latn-RS" sz="1400" dirty="0" err="1"/>
              <a:t>Against</a:t>
            </a:r>
            <a:r>
              <a:rPr lang="sr-Latn-RS" sz="1400" dirty="0"/>
              <a:t> </a:t>
            </a:r>
            <a:r>
              <a:rPr lang="sr-Latn-RS" sz="1400" dirty="0" err="1"/>
              <a:t>Children</a:t>
            </a:r>
            <a:r>
              <a:rPr lang="sr-Latn-RS" sz="1400" dirty="0"/>
              <a:t>.) (Fond za okončanje nasilja nad decom)</a:t>
            </a:r>
            <a:endParaRPr lang="en-US" sz="1400" dirty="0"/>
          </a:p>
        </p:txBody>
      </p:sp>
    </p:spTree>
    <p:extLst>
      <p:ext uri="{BB962C8B-B14F-4D97-AF65-F5344CB8AC3E}">
        <p14:creationId xmlns:p14="http://schemas.microsoft.com/office/powerpoint/2010/main" val="13405340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2BA244C-489D-417D-B8AB-CB954192CB36}"/>
              </a:ext>
            </a:extLst>
          </p:cNvPr>
          <p:cNvSpPr>
            <a:spLocks noGrp="1"/>
          </p:cNvSpPr>
          <p:nvPr>
            <p:ph type="title"/>
          </p:nvPr>
        </p:nvSpPr>
        <p:spPr>
          <a:xfrm>
            <a:off x="395536" y="3993083"/>
            <a:ext cx="8640514" cy="1362075"/>
          </a:xfrm>
        </p:spPr>
        <p:txBody>
          <a:bodyPr/>
          <a:lstStyle/>
          <a:p>
            <a:r>
              <a:rPr lang="sr-Latn-RS" sz="3200" spc="-60" dirty="0" smtClean="0">
                <a:latin typeface="Verdana" panose="020B0604030504040204" pitchFamily="34" charset="0"/>
                <a:ea typeface="Verdana" panose="020B0604030504040204" pitchFamily="34" charset="0"/>
              </a:rPr>
              <a:t>OSNOVNI ELEMENTI NEKOG UGOVORA O VISOKOTEHNOLOŠKOM KRIMINALU</a:t>
            </a:r>
            <a:endParaRPr lang="en-GB" sz="3200" spc="-60" dirty="0">
              <a:latin typeface="Verdana" panose="020B0604030504040204" pitchFamily="34" charset="0"/>
              <a:ea typeface="Verdana" panose="020B0604030504040204" pitchFamily="34" charset="0"/>
            </a:endParaRPr>
          </a:p>
        </p:txBody>
      </p:sp>
      <p:sp>
        <p:nvSpPr>
          <p:cNvPr id="3" name="Text Placeholder 2">
            <a:extLst>
              <a:ext uri="{FF2B5EF4-FFF2-40B4-BE49-F238E27FC236}">
                <a16:creationId xmlns:a16="http://schemas.microsoft.com/office/drawing/2014/main" xmlns="" id="{E380FE40-902C-48A0-8E4E-962AA387FB67}"/>
              </a:ext>
            </a:extLst>
          </p:cNvPr>
          <p:cNvSpPr>
            <a:spLocks noGrp="1"/>
          </p:cNvSpPr>
          <p:nvPr>
            <p:ph type="body" idx="1"/>
          </p:nvPr>
        </p:nvSpPr>
        <p:spPr>
          <a:xfrm>
            <a:off x="722313" y="2492896"/>
            <a:ext cx="7772400" cy="1500187"/>
          </a:xfrm>
        </p:spPr>
        <p:txBody>
          <a:bodyPr/>
          <a:lstStyle/>
          <a:p>
            <a:r>
              <a:rPr lang="sr-Latn-RS" dirty="0" smtClean="0">
                <a:latin typeface="Verdana" panose="020B0604030504040204" pitchFamily="34" charset="0"/>
                <a:ea typeface="Verdana" panose="020B0604030504040204" pitchFamily="34" charset="0"/>
              </a:rPr>
              <a:t>Budimpeštanska konvencija – Opšti pregled</a:t>
            </a:r>
            <a:endParaRPr lang="en-GB" dirty="0">
              <a:latin typeface="Verdana" panose="020B0604030504040204" pitchFamily="34" charset="0"/>
              <a:ea typeface="Verdana" panose="020B0604030504040204" pitchFamily="34" charset="0"/>
            </a:endParaRPr>
          </a:p>
        </p:txBody>
      </p:sp>
      <p:sp>
        <p:nvSpPr>
          <p:cNvPr id="5" name="Rectangle 11">
            <a:extLst>
              <a:ext uri="{FF2B5EF4-FFF2-40B4-BE49-F238E27FC236}">
                <a16:creationId xmlns:a16="http://schemas.microsoft.com/office/drawing/2014/main" xmlns=""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13</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6" name="Rectangle 5">
            <a:extLst>
              <a:ext uri="{FF2B5EF4-FFF2-40B4-BE49-F238E27FC236}">
                <a16:creationId xmlns:a16="http://schemas.microsoft.com/office/drawing/2014/main" xmlns=""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8" name="Rectangle 7">
            <a:extLst>
              <a:ext uri="{FF2B5EF4-FFF2-40B4-BE49-F238E27FC236}">
                <a16:creationId xmlns:a16="http://schemas.microsoft.com/office/drawing/2014/main" xmlns=""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9" name="TextBox 7">
            <a:extLst>
              <a:ext uri="{FF2B5EF4-FFF2-40B4-BE49-F238E27FC236}">
                <a16:creationId xmlns:a16="http://schemas.microsoft.com/office/drawing/2014/main" xmlns=""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Odeljak </a:t>
            </a:r>
            <a:r>
              <a:rPr lang="en-GB" sz="3200" b="1" dirty="0" smtClean="0">
                <a:solidFill>
                  <a:schemeClr val="bg1"/>
                </a:solidFill>
                <a:latin typeface="Verdana" panose="020B0604030504040204" pitchFamily="34" charset="0"/>
                <a:ea typeface="Verdana" panose="020B0604030504040204" pitchFamily="34" charset="0"/>
                <a:cs typeface="Verdana" charset="0"/>
              </a:rPr>
              <a:t>2</a:t>
            </a:r>
            <a:r>
              <a:rPr lang="sr-Latn-RS" sz="3200" b="1" dirty="0" smtClean="0">
                <a:solidFill>
                  <a:schemeClr val="bg1"/>
                </a:solidFill>
                <a:latin typeface="Verdana" panose="020B0604030504040204" pitchFamily="34" charset="0"/>
                <a:ea typeface="Verdana" panose="020B0604030504040204" pitchFamily="34" charset="0"/>
                <a:cs typeface="Verdana" charset="0"/>
              </a:rPr>
              <a:t>.</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0" name="Picture 4">
            <a:extLst>
              <a:ext uri="{FF2B5EF4-FFF2-40B4-BE49-F238E27FC236}">
                <a16:creationId xmlns:a16="http://schemas.microsoft.com/office/drawing/2014/main" xmlns=""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628850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Picture 2" descr="Image result for arab league logo">
            <a:extLst>
              <a:ext uri="{FF2B5EF4-FFF2-40B4-BE49-F238E27FC236}">
                <a16:creationId xmlns:a16="http://schemas.microsoft.com/office/drawing/2014/main" xmlns="" id="{D78A7F6B-4E28-4ECD-8C18-ACBAE26673B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40181" y="3068960"/>
            <a:ext cx="2559848" cy="1769495"/>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12" descr="ITU">
            <a:extLst>
              <a:ext uri="{FF2B5EF4-FFF2-40B4-BE49-F238E27FC236}">
                <a16:creationId xmlns:a16="http://schemas.microsoft.com/office/drawing/2014/main" xmlns="" id="{5DA9917B-E216-4A74-8859-D8085DE24C5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26360" y="2861282"/>
            <a:ext cx="2295647" cy="2295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Međunarodni pejzaž</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 name="Picture 2" descr="https://encrypted-tbn3.gstatic.com/images?q=tbn:ANd9GcS8kc6MxOjYbIoUYYIAChLtSjGs_gPhuFMYixWcIwOKi5JQADMlVg">
            <a:extLst>
              <a:ext uri="{FF2B5EF4-FFF2-40B4-BE49-F238E27FC236}">
                <a16:creationId xmlns:a16="http://schemas.microsoft.com/office/drawing/2014/main" xmlns="" id="{C81FB9E9-DE1A-4145-A1B6-10FBC83A3A6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3050" y="1217162"/>
            <a:ext cx="2358445" cy="1909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Picture 20" descr="UNODC_logo">
            <a:extLst>
              <a:ext uri="{FF2B5EF4-FFF2-40B4-BE49-F238E27FC236}">
                <a16:creationId xmlns:a16="http://schemas.microsoft.com/office/drawing/2014/main" xmlns="" id="{A1F5BCB3-BDA0-40A9-99F8-4384D505186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53948" y="1194871"/>
            <a:ext cx="2253399" cy="1584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Picture 6" descr="http://upload.wikimedia.org/wikipedia/en/thumb/4/44/Shanghai_Cooperation_Organisation_(logo).svg/1024px-Shanghai_Cooperation_Organisation_(logo).svg.png">
            <a:extLst>
              <a:ext uri="{FF2B5EF4-FFF2-40B4-BE49-F238E27FC236}">
                <a16:creationId xmlns:a16="http://schemas.microsoft.com/office/drawing/2014/main" xmlns="" id="{AA8D8512-25CD-44EF-AA2B-6ADF9CB7A7C1}"/>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532828" y="1227455"/>
            <a:ext cx="1755027" cy="1755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 name="Picture 6" descr="https://encrypted-tbn2.gstatic.com/images?q=tbn:ANd9GcS-47cvYfUBHhv_YFWyDi1gecyRzh5G7zQH_UfPj54XZop_gOeknA">
            <a:extLst>
              <a:ext uri="{FF2B5EF4-FFF2-40B4-BE49-F238E27FC236}">
                <a16:creationId xmlns:a16="http://schemas.microsoft.com/office/drawing/2014/main" xmlns="" id="{1E94690C-C8D8-4D48-ACAD-220B4B2A77E0}"/>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3168852"/>
            <a:ext cx="2896671" cy="1906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TextBox 49">
            <a:extLst>
              <a:ext uri="{FF2B5EF4-FFF2-40B4-BE49-F238E27FC236}">
                <a16:creationId xmlns:a16="http://schemas.microsoft.com/office/drawing/2014/main" xmlns="" id="{BCBA1499-AC44-4EF7-B09F-A083E25B5D8B}"/>
              </a:ext>
            </a:extLst>
          </p:cNvPr>
          <p:cNvSpPr txBox="1"/>
          <p:nvPr/>
        </p:nvSpPr>
        <p:spPr>
          <a:xfrm>
            <a:off x="161351" y="4869160"/>
            <a:ext cx="2543783" cy="1785104"/>
          </a:xfrm>
          <a:prstGeom prst="rect">
            <a:avLst/>
          </a:prstGeom>
          <a:noFill/>
        </p:spPr>
        <p:txBody>
          <a:bodyPr wrap="square" rtlCol="0">
            <a:spAutoFit/>
          </a:bodyPr>
          <a:lstStyle/>
          <a:p>
            <a:pPr algn="ctr"/>
            <a:r>
              <a:rPr lang="sr-Latn-RS" sz="2200" b="1" i="1" dirty="0" smtClean="0"/>
              <a:t>Model Zakona o kompjuterskom kriminalu</a:t>
            </a:r>
            <a:endParaRPr lang="en-US" sz="2200" b="1" i="1" dirty="0"/>
          </a:p>
          <a:p>
            <a:pPr algn="ctr"/>
            <a:endParaRPr lang="en-US" sz="2200" b="1" i="1" dirty="0"/>
          </a:p>
          <a:p>
            <a:pPr algn="ctr"/>
            <a:r>
              <a:rPr lang="sr-Latn-RS" sz="2200" b="1" i="1" dirty="0" smtClean="0"/>
              <a:t>Program iz </a:t>
            </a:r>
            <a:r>
              <a:rPr lang="sr-Latn-RS" sz="2200" b="1" i="1" dirty="0" err="1" smtClean="0"/>
              <a:t>Hararea</a:t>
            </a:r>
            <a:endParaRPr lang="en-US" sz="2200" b="1" i="1" dirty="0"/>
          </a:p>
        </p:txBody>
      </p:sp>
      <p:sp>
        <p:nvSpPr>
          <p:cNvPr id="52" name="TextBox 51">
            <a:extLst>
              <a:ext uri="{FF2B5EF4-FFF2-40B4-BE49-F238E27FC236}">
                <a16:creationId xmlns:a16="http://schemas.microsoft.com/office/drawing/2014/main" xmlns="" id="{4127EC5E-DEE0-4C52-9578-038BCC8A0668}"/>
              </a:ext>
            </a:extLst>
          </p:cNvPr>
          <p:cNvSpPr txBox="1"/>
          <p:nvPr/>
        </p:nvSpPr>
        <p:spPr>
          <a:xfrm>
            <a:off x="2808852" y="5066122"/>
            <a:ext cx="1828800" cy="1446550"/>
          </a:xfrm>
          <a:prstGeom prst="rect">
            <a:avLst/>
          </a:prstGeom>
          <a:noFill/>
        </p:spPr>
        <p:txBody>
          <a:bodyPr wrap="square" rtlCol="0">
            <a:spAutoFit/>
          </a:bodyPr>
          <a:lstStyle/>
          <a:p>
            <a:pPr algn="ctr"/>
            <a:r>
              <a:rPr lang="sr-Latn-RS" sz="2200" b="1" i="1" dirty="0" smtClean="0"/>
              <a:t>Modeli ITU</a:t>
            </a:r>
            <a:r>
              <a:rPr lang="en-US" sz="2200" b="1" i="1" dirty="0" smtClean="0"/>
              <a:t>:</a:t>
            </a:r>
            <a:endParaRPr lang="en-US" sz="2200" b="1" i="1" dirty="0"/>
          </a:p>
          <a:p>
            <a:pPr marL="285750" indent="-285750">
              <a:buFont typeface="Arial" panose="020B0604020202020204" pitchFamily="34" charset="0"/>
              <a:buChar char="•"/>
            </a:pPr>
            <a:r>
              <a:rPr lang="en-US" sz="2200" b="1" dirty="0"/>
              <a:t>ICT4PAC</a:t>
            </a:r>
          </a:p>
          <a:p>
            <a:pPr marL="285750" indent="-285750">
              <a:buFont typeface="Arial" panose="020B0604020202020204" pitchFamily="34" charset="0"/>
              <a:buChar char="•"/>
            </a:pPr>
            <a:r>
              <a:rPr lang="en-US" sz="2200" b="1" i="1" dirty="0"/>
              <a:t>SADC</a:t>
            </a:r>
          </a:p>
          <a:p>
            <a:pPr marL="285750" indent="-285750">
              <a:buFont typeface="Arial" panose="020B0604020202020204" pitchFamily="34" charset="0"/>
              <a:buChar char="•"/>
            </a:pPr>
            <a:r>
              <a:rPr lang="en-US" sz="2200" b="1" i="1" dirty="0"/>
              <a:t>HIPCAR</a:t>
            </a:r>
          </a:p>
        </p:txBody>
      </p:sp>
      <p:pic>
        <p:nvPicPr>
          <p:cNvPr id="53" name="Picture 2" descr="https://encrypted-tbn1.gstatic.com/images?q=tbn:ANd9GcS-PUjVyE7OlcLxkjo1Wa6hn7qRvVRkEanvr7qBiuskAJLteLjvXw">
            <a:extLst>
              <a:ext uri="{FF2B5EF4-FFF2-40B4-BE49-F238E27FC236}">
                <a16:creationId xmlns:a16="http://schemas.microsoft.com/office/drawing/2014/main" xmlns="" id="{7A4DF52E-8B7A-44B6-92AB-6D60DF6A936F}"/>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184406" y="3088897"/>
            <a:ext cx="1703469" cy="1989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 name="TextBox 53">
            <a:extLst>
              <a:ext uri="{FF2B5EF4-FFF2-40B4-BE49-F238E27FC236}">
                <a16:creationId xmlns:a16="http://schemas.microsoft.com/office/drawing/2014/main" xmlns="" id="{B6EF2088-2153-47AE-B58D-EBDD70CE0D38}"/>
              </a:ext>
            </a:extLst>
          </p:cNvPr>
          <p:cNvSpPr txBox="1"/>
          <p:nvPr/>
        </p:nvSpPr>
        <p:spPr>
          <a:xfrm>
            <a:off x="4747861" y="5149253"/>
            <a:ext cx="2279739" cy="1323439"/>
          </a:xfrm>
          <a:prstGeom prst="rect">
            <a:avLst/>
          </a:prstGeom>
          <a:noFill/>
        </p:spPr>
        <p:txBody>
          <a:bodyPr wrap="square" rtlCol="0">
            <a:spAutoFit/>
          </a:bodyPr>
          <a:lstStyle/>
          <a:p>
            <a:pPr algn="ctr"/>
            <a:r>
              <a:rPr lang="sr-Latn-RS" sz="2000" b="1" i="1" dirty="0" smtClean="0"/>
              <a:t>Konvencija o kibernetskoj bezbednosti i zaštiti podataka o ličnosti</a:t>
            </a:r>
            <a:endParaRPr lang="en-US" sz="2000" b="1" i="1" dirty="0"/>
          </a:p>
        </p:txBody>
      </p:sp>
      <p:sp>
        <p:nvSpPr>
          <p:cNvPr id="56" name="TextBox 55">
            <a:extLst>
              <a:ext uri="{FF2B5EF4-FFF2-40B4-BE49-F238E27FC236}">
                <a16:creationId xmlns:a16="http://schemas.microsoft.com/office/drawing/2014/main" xmlns="" id="{5092036A-613E-46C6-8C4A-FAF11957DF03}"/>
              </a:ext>
            </a:extLst>
          </p:cNvPr>
          <p:cNvSpPr txBox="1"/>
          <p:nvPr/>
        </p:nvSpPr>
        <p:spPr>
          <a:xfrm>
            <a:off x="7027600" y="4725144"/>
            <a:ext cx="2016124" cy="1938992"/>
          </a:xfrm>
          <a:prstGeom prst="rect">
            <a:avLst/>
          </a:prstGeom>
          <a:noFill/>
        </p:spPr>
        <p:txBody>
          <a:bodyPr wrap="square" rtlCol="0">
            <a:spAutoFit/>
          </a:bodyPr>
          <a:lstStyle/>
          <a:p>
            <a:pPr algn="ctr"/>
            <a:r>
              <a:rPr lang="sr-Latn-RS" sz="2000" b="1" i="1" dirty="0" smtClean="0"/>
              <a:t>Konvencija o borbi protiv krivičnih dela iz domena informacione tehnologije</a:t>
            </a:r>
            <a:endParaRPr lang="en-US" sz="2000" b="1" i="1" dirty="0"/>
          </a:p>
        </p:txBody>
      </p:sp>
    </p:spTree>
    <p:extLst>
      <p:ext uri="{BB962C8B-B14F-4D97-AF65-F5344CB8AC3E}">
        <p14:creationId xmlns:p14="http://schemas.microsoft.com/office/powerpoint/2010/main" val="34737925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700" b="1" dirty="0" smtClean="0">
                <a:solidFill>
                  <a:schemeClr val="bg1"/>
                </a:solidFill>
                <a:latin typeface="Verdana" panose="020B0604030504040204" pitchFamily="34" charset="0"/>
                <a:ea typeface="Verdana" panose="020B0604030504040204" pitchFamily="34" charset="0"/>
                <a:cs typeface="Verdana" charset="0"/>
              </a:rPr>
              <a:t>Osnovni elementi nekog Ugovora o </a:t>
            </a:r>
            <a:r>
              <a:rPr lang="sr-Latn-RS" sz="2700" b="1" spc="-30" dirty="0" err="1" smtClean="0">
                <a:solidFill>
                  <a:schemeClr val="bg1"/>
                </a:solidFill>
                <a:latin typeface="Verdana" panose="020B0604030504040204" pitchFamily="34" charset="0"/>
                <a:ea typeface="Verdana" panose="020B0604030504040204" pitchFamily="34" charset="0"/>
                <a:cs typeface="Verdana" charset="0"/>
              </a:rPr>
              <a:t>visokotehnološkom</a:t>
            </a:r>
            <a:r>
              <a:rPr lang="sr-Latn-RS" sz="2700" b="1" spc="-30" dirty="0" smtClean="0">
                <a:solidFill>
                  <a:schemeClr val="bg1"/>
                </a:solidFill>
                <a:latin typeface="Verdana" panose="020B0604030504040204" pitchFamily="34" charset="0"/>
                <a:ea typeface="Verdana" panose="020B0604030504040204" pitchFamily="34" charset="0"/>
                <a:cs typeface="Verdana" charset="0"/>
              </a:rPr>
              <a:t> kriminalu</a:t>
            </a:r>
            <a:endParaRPr lang="en-GB" sz="2700" b="1" dirty="0">
              <a:solidFill>
                <a:schemeClr val="bg1"/>
              </a:solidFill>
              <a:latin typeface="Verdana" panose="020B0604030504040204" pitchFamily="34" charset="0"/>
              <a:ea typeface="Verdana" panose="020B0604030504040204" pitchFamily="34"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2">
            <a:extLst>
              <a:ext uri="{FF2B5EF4-FFF2-40B4-BE49-F238E27FC236}">
                <a16:creationId xmlns:a16="http://schemas.microsoft.com/office/drawing/2014/main" xmlns="" id="{1239CC4E-6B81-41D5-8FBA-98E336DBC65F}"/>
              </a:ext>
            </a:extLst>
          </p:cNvPr>
          <p:cNvSpPr>
            <a:spLocks noChangeArrowheads="1"/>
          </p:cNvSpPr>
          <p:nvPr/>
        </p:nvSpPr>
        <p:spPr bwMode="auto">
          <a:xfrm>
            <a:off x="467544" y="1328059"/>
            <a:ext cx="7992888" cy="5201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marL="285750" indent="-285750" algn="just" eaLnBrk="1" hangingPunct="1">
              <a:buFont typeface="Arial" panose="020B0604020202020204" pitchFamily="34" charset="0"/>
              <a:buChar char="•"/>
              <a:defRPr/>
            </a:pPr>
            <a:r>
              <a:rPr lang="en-GB" b="1" dirty="0" smtClean="0">
                <a:latin typeface="Verdana" panose="020B0604030504040204" pitchFamily="34" charset="0"/>
                <a:ea typeface="Verdana" panose="020B0604030504040204" pitchFamily="34" charset="0"/>
                <a:cs typeface="Verdana" panose="020B0604030504040204" pitchFamily="34" charset="0"/>
              </a:rPr>
              <a:t>Global</a:t>
            </a:r>
            <a:r>
              <a:rPr lang="sr-Latn-RS" b="1" dirty="0" smtClean="0">
                <a:latin typeface="Verdana" panose="020B0604030504040204" pitchFamily="34" charset="0"/>
                <a:ea typeface="Verdana" panose="020B0604030504040204" pitchFamily="34" charset="0"/>
                <a:cs typeface="Verdana" panose="020B0604030504040204" pitchFamily="34" charset="0"/>
              </a:rPr>
              <a:t>ni</a:t>
            </a:r>
            <a:r>
              <a:rPr lang="en-GB" dirty="0" smtClean="0">
                <a:latin typeface="Verdana" panose="020B0604030504040204" pitchFamily="34" charset="0"/>
                <a:ea typeface="Verdana" panose="020B0604030504040204" pitchFamily="34" charset="0"/>
                <a:cs typeface="Verdana" panose="020B0604030504040204" pitchFamily="34" charset="0"/>
              </a:rPr>
              <a:t> </a:t>
            </a:r>
            <a:r>
              <a:rPr lang="sr-Latn-RS" dirty="0" smtClean="0">
                <a:latin typeface="Verdana" panose="020B0604030504040204" pitchFamily="34" charset="0"/>
                <a:ea typeface="Verdana" panose="020B0604030504040204" pitchFamily="34" charset="0"/>
                <a:cs typeface="Verdana" panose="020B0604030504040204" pitchFamily="34" charset="0"/>
              </a:rPr>
              <a:t>instrument</a:t>
            </a:r>
            <a:endParaRPr lang="en-GB" dirty="0">
              <a:latin typeface="Verdana" panose="020B0604030504040204" pitchFamily="34" charset="0"/>
              <a:ea typeface="Verdana" panose="020B0604030504040204" pitchFamily="34" charset="0"/>
              <a:cs typeface="Verdana" panose="020B0604030504040204" pitchFamily="34" charset="0"/>
            </a:endParaRPr>
          </a:p>
          <a:p>
            <a:pPr algn="just" eaLnBrk="1" hangingPunct="1">
              <a:defRPr/>
            </a:pPr>
            <a:r>
              <a:rPr lang="en-GB" sz="2000" b="1" dirty="0">
                <a:latin typeface="Verdana" panose="020B0604030504040204" pitchFamily="34" charset="0"/>
                <a:ea typeface="Verdana" panose="020B0604030504040204" pitchFamily="34" charset="0"/>
                <a:cs typeface="Verdana" panose="020B0604030504040204" pitchFamily="34" charset="0"/>
              </a:rPr>
              <a:t>	</a:t>
            </a:r>
            <a:r>
              <a:rPr lang="en-GB" sz="2000" b="1" dirty="0" smtClean="0">
                <a:latin typeface="Verdana" panose="020B0604030504040204" pitchFamily="34" charset="0"/>
                <a:ea typeface="Verdana" panose="020B0604030504040204" pitchFamily="34" charset="0"/>
                <a:cs typeface="Verdana" panose="020B0604030504040204" pitchFamily="34" charset="0"/>
              </a:rPr>
              <a:t>(</a:t>
            </a:r>
            <a:r>
              <a:rPr lang="sr-Latn-RS" sz="2000" b="1" dirty="0" smtClean="0">
                <a:latin typeface="Verdana" panose="020B0604030504040204" pitchFamily="34" charset="0"/>
                <a:ea typeface="Verdana" panose="020B0604030504040204" pitchFamily="34" charset="0"/>
                <a:cs typeface="Verdana" panose="020B0604030504040204" pitchFamily="34" charset="0"/>
              </a:rPr>
              <a:t>Operativni, funkcionalni okvir</a:t>
            </a:r>
            <a:r>
              <a:rPr lang="en-GB" sz="2000" b="1" dirty="0" smtClean="0">
                <a:latin typeface="Verdana" panose="020B0604030504040204" pitchFamily="34" charset="0"/>
                <a:ea typeface="Verdana" panose="020B0604030504040204" pitchFamily="34" charset="0"/>
                <a:cs typeface="Verdana" panose="020B0604030504040204" pitchFamily="34" charset="0"/>
              </a:rPr>
              <a:t>)</a:t>
            </a:r>
            <a:endParaRPr lang="en-GB" b="1" dirty="0">
              <a:latin typeface="Verdana" panose="020B0604030504040204" pitchFamily="34" charset="0"/>
              <a:ea typeface="Verdana" panose="020B0604030504040204" pitchFamily="34" charset="0"/>
              <a:cs typeface="Verdana" panose="020B0604030504040204" pitchFamily="34" charset="0"/>
            </a:endParaRPr>
          </a:p>
          <a:p>
            <a:pPr marL="285750" indent="-285750" algn="just" eaLnBrk="1" hangingPunct="1">
              <a:buFont typeface="Arial" panose="020B0604020202020204" pitchFamily="34" charset="0"/>
              <a:buChar char="•"/>
              <a:defRPr/>
            </a:pPr>
            <a:endParaRPr lang="en-GB" dirty="0">
              <a:latin typeface="Verdana" panose="020B0604030504040204" pitchFamily="34" charset="0"/>
              <a:ea typeface="Verdana" panose="020B0604030504040204" pitchFamily="34" charset="0"/>
              <a:cs typeface="Verdana" panose="020B0604030504040204" pitchFamily="34" charset="0"/>
            </a:endParaRPr>
          </a:p>
          <a:p>
            <a:pPr marL="285750" indent="-285750" algn="just" eaLnBrk="1" hangingPunct="1">
              <a:buFont typeface="Arial" panose="020B0604020202020204" pitchFamily="34" charset="0"/>
              <a:buChar char="•"/>
              <a:defRPr/>
            </a:pPr>
            <a:r>
              <a:rPr lang="sr-Latn-RS" dirty="0" smtClean="0">
                <a:latin typeface="Verdana" panose="020B0604030504040204" pitchFamily="34" charset="0"/>
                <a:ea typeface="Verdana" panose="020B0604030504040204" pitchFamily="34" charset="0"/>
                <a:cs typeface="Verdana" panose="020B0604030504040204" pitchFamily="34" charset="0"/>
              </a:rPr>
              <a:t>Članovi</a:t>
            </a:r>
            <a:r>
              <a:rPr lang="en-GB" dirty="0" smtClean="0">
                <a:latin typeface="Verdana" panose="020B0604030504040204" pitchFamily="34" charset="0"/>
                <a:ea typeface="Verdana" panose="020B0604030504040204" pitchFamily="34" charset="0"/>
                <a:cs typeface="Verdana" panose="020B0604030504040204" pitchFamily="34" charset="0"/>
              </a:rPr>
              <a:t>:</a:t>
            </a:r>
            <a:endParaRPr lang="en-GB" dirty="0">
              <a:latin typeface="Verdana" panose="020B0604030504040204" pitchFamily="34" charset="0"/>
              <a:ea typeface="Verdana" panose="020B0604030504040204" pitchFamily="34" charset="0"/>
              <a:cs typeface="Verdana" panose="020B0604030504040204" pitchFamily="34" charset="0"/>
            </a:endParaRPr>
          </a:p>
          <a:p>
            <a:pPr marL="855663" lvl="1" algn="just" eaLnBrk="1" hangingPunct="1">
              <a:buFont typeface="Arial" panose="020B0604020202020204" pitchFamily="34" charset="0"/>
              <a:buChar char="•"/>
              <a:defRPr/>
            </a:pPr>
            <a:r>
              <a:rPr lang="sr-Latn-RS" spc="-70" dirty="0" smtClean="0">
                <a:latin typeface="Verdana" panose="020B0604030504040204" pitchFamily="34" charset="0"/>
                <a:ea typeface="Verdana" panose="020B0604030504040204" pitchFamily="34" charset="0"/>
                <a:cs typeface="Verdana" panose="020B0604030504040204" pitchFamily="34" charset="0"/>
              </a:rPr>
              <a:t>treba da obuhvati </a:t>
            </a:r>
            <a:r>
              <a:rPr lang="sr-Latn-RS" b="1" spc="-70" dirty="0" smtClean="0">
                <a:latin typeface="Verdana" panose="020B0604030504040204" pitchFamily="34" charset="0"/>
                <a:ea typeface="Verdana" panose="020B0604030504040204" pitchFamily="34" charset="0"/>
                <a:cs typeface="Verdana" panose="020B0604030504040204" pitchFamily="34" charset="0"/>
              </a:rPr>
              <a:t>zemlje sa infrastrukturom</a:t>
            </a:r>
            <a:endParaRPr lang="en-GB" b="1" spc="-70" dirty="0">
              <a:latin typeface="Verdana" panose="020B0604030504040204" pitchFamily="34" charset="0"/>
              <a:ea typeface="Verdana" panose="020B0604030504040204" pitchFamily="34" charset="0"/>
              <a:cs typeface="Verdana" panose="020B0604030504040204" pitchFamily="34" charset="0"/>
            </a:endParaRPr>
          </a:p>
          <a:p>
            <a:pPr marL="285750" indent="-285750" algn="just" eaLnBrk="1" hangingPunct="1">
              <a:buFont typeface="Arial" panose="020B0604020202020204" pitchFamily="34" charset="0"/>
              <a:buChar char="•"/>
              <a:defRPr/>
            </a:pPr>
            <a:endParaRPr lang="en-GB" dirty="0">
              <a:latin typeface="Verdana" panose="020B0604030504040204" pitchFamily="34" charset="0"/>
              <a:ea typeface="Verdana" panose="020B0604030504040204" pitchFamily="34" charset="0"/>
              <a:cs typeface="Verdana" panose="020B0604030504040204" pitchFamily="34" charset="0"/>
            </a:endParaRPr>
          </a:p>
          <a:p>
            <a:pPr marL="285750" indent="-285750" algn="just" eaLnBrk="1" hangingPunct="1">
              <a:buFont typeface="Arial" panose="020B0604020202020204" pitchFamily="34" charset="0"/>
              <a:buChar char="•"/>
              <a:defRPr/>
            </a:pPr>
            <a:r>
              <a:rPr lang="sr-Latn-RS" dirty="0" smtClean="0">
                <a:latin typeface="Verdana" panose="020B0604030504040204" pitchFamily="34" charset="0"/>
                <a:ea typeface="Verdana" panose="020B0604030504040204" pitchFamily="34" charset="0"/>
                <a:cs typeface="Verdana" panose="020B0604030504040204" pitchFamily="34" charset="0"/>
              </a:rPr>
              <a:t>Definicije</a:t>
            </a:r>
            <a:endParaRPr lang="en-GB" dirty="0">
              <a:latin typeface="Verdana" panose="020B0604030504040204" pitchFamily="34" charset="0"/>
              <a:ea typeface="Verdana" panose="020B0604030504040204" pitchFamily="34" charset="0"/>
              <a:cs typeface="Verdana" panose="020B0604030504040204" pitchFamily="34" charset="0"/>
            </a:endParaRPr>
          </a:p>
          <a:p>
            <a:pPr marL="285750" indent="-285750" algn="just" eaLnBrk="1" hangingPunct="1">
              <a:buFont typeface="Arial" panose="020B0604020202020204" pitchFamily="34" charset="0"/>
              <a:buChar char="•"/>
              <a:defRPr/>
            </a:pPr>
            <a:endParaRPr lang="en-GB" dirty="0">
              <a:latin typeface="Verdana" panose="020B0604030504040204" pitchFamily="34" charset="0"/>
              <a:ea typeface="Verdana" panose="020B0604030504040204" pitchFamily="34" charset="0"/>
              <a:cs typeface="Verdana" panose="020B0604030504040204" pitchFamily="34" charset="0"/>
            </a:endParaRPr>
          </a:p>
          <a:p>
            <a:pPr marL="285750" indent="-285750" algn="just" eaLnBrk="1" hangingPunct="1">
              <a:buFont typeface="Arial" panose="020B0604020202020204" pitchFamily="34" charset="0"/>
              <a:buChar char="•"/>
              <a:defRPr/>
            </a:pPr>
            <a:r>
              <a:rPr lang="sr-Latn-RS" dirty="0" smtClean="0">
                <a:latin typeface="Verdana" panose="020B0604030504040204" pitchFamily="34" charset="0"/>
                <a:ea typeface="Verdana" panose="020B0604030504040204" pitchFamily="34" charset="0"/>
                <a:cs typeface="Verdana" panose="020B0604030504040204" pitchFamily="34" charset="0"/>
              </a:rPr>
              <a:t>Delikti</a:t>
            </a:r>
            <a:endParaRPr lang="en-GB" dirty="0">
              <a:latin typeface="Verdana" panose="020B0604030504040204" pitchFamily="34" charset="0"/>
              <a:ea typeface="Verdana" panose="020B0604030504040204" pitchFamily="34" charset="0"/>
              <a:cs typeface="Verdana" panose="020B0604030504040204" pitchFamily="34" charset="0"/>
            </a:endParaRPr>
          </a:p>
          <a:p>
            <a:pPr marL="285750" indent="-285750" algn="just" eaLnBrk="1" hangingPunct="1">
              <a:buFont typeface="Arial" panose="020B0604020202020204" pitchFamily="34" charset="0"/>
              <a:buChar char="•"/>
              <a:defRPr/>
            </a:pPr>
            <a:endParaRPr lang="en-GB" dirty="0">
              <a:latin typeface="Verdana" panose="020B0604030504040204" pitchFamily="34" charset="0"/>
              <a:ea typeface="Verdana" panose="020B0604030504040204" pitchFamily="34" charset="0"/>
              <a:cs typeface="Verdana" panose="020B0604030504040204" pitchFamily="34" charset="0"/>
            </a:endParaRPr>
          </a:p>
          <a:p>
            <a:pPr marL="285750" indent="-285750" algn="just" eaLnBrk="1" hangingPunct="1">
              <a:buFont typeface="Arial" panose="020B0604020202020204" pitchFamily="34" charset="0"/>
              <a:buChar char="•"/>
              <a:defRPr/>
            </a:pPr>
            <a:r>
              <a:rPr lang="sr-Latn-RS" dirty="0" smtClean="0">
                <a:latin typeface="Verdana" panose="020B0604030504040204" pitchFamily="34" charset="0"/>
                <a:ea typeface="Verdana" panose="020B0604030504040204" pitchFamily="34" charset="0"/>
                <a:cs typeface="Verdana" panose="020B0604030504040204" pitchFamily="34" charset="0"/>
              </a:rPr>
              <a:t>Procesna ovlašćenja</a:t>
            </a:r>
            <a:endParaRPr lang="en-GB" dirty="0">
              <a:latin typeface="Verdana" panose="020B0604030504040204" pitchFamily="34" charset="0"/>
              <a:ea typeface="Verdana" panose="020B0604030504040204" pitchFamily="34" charset="0"/>
              <a:cs typeface="Verdana" panose="020B0604030504040204" pitchFamily="34" charset="0"/>
            </a:endParaRPr>
          </a:p>
          <a:p>
            <a:pPr marL="285750" indent="-285750" algn="just" eaLnBrk="1" hangingPunct="1">
              <a:buFont typeface="Arial" panose="020B0604020202020204" pitchFamily="34" charset="0"/>
              <a:buChar char="•"/>
              <a:defRPr/>
            </a:pPr>
            <a:endParaRPr lang="en-GB" dirty="0">
              <a:latin typeface="Verdana" panose="020B0604030504040204" pitchFamily="34" charset="0"/>
              <a:ea typeface="Verdana" panose="020B0604030504040204" pitchFamily="34" charset="0"/>
              <a:cs typeface="Verdana" panose="020B0604030504040204" pitchFamily="34" charset="0"/>
            </a:endParaRPr>
          </a:p>
          <a:p>
            <a:pPr marL="285750" indent="-285750" algn="just" eaLnBrk="1" hangingPunct="1">
              <a:buFont typeface="Arial" panose="020B0604020202020204" pitchFamily="34" charset="0"/>
              <a:buChar char="•"/>
              <a:defRPr/>
            </a:pPr>
            <a:r>
              <a:rPr lang="sr-Latn-RS" dirty="0" smtClean="0">
                <a:latin typeface="Verdana" panose="020B0604030504040204" pitchFamily="34" charset="0"/>
                <a:ea typeface="Verdana" panose="020B0604030504040204" pitchFamily="34" charset="0"/>
                <a:cs typeface="Verdana" panose="020B0604030504040204" pitchFamily="34" charset="0"/>
              </a:rPr>
              <a:t>Sveobuhvatan</a:t>
            </a:r>
            <a:r>
              <a:rPr lang="en-GB" dirty="0" smtClean="0">
                <a:latin typeface="Verdana" panose="020B0604030504040204" pitchFamily="34" charset="0"/>
                <a:ea typeface="Verdana" panose="020B0604030504040204" pitchFamily="34" charset="0"/>
                <a:cs typeface="Verdana" panose="020B0604030504040204" pitchFamily="34" charset="0"/>
              </a:rPr>
              <a:t> </a:t>
            </a:r>
            <a:r>
              <a:rPr lang="sr-Latn-RS"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pravno obavezujući </a:t>
            </a:r>
            <a:r>
              <a:rPr lang="sr-Latn-RS" dirty="0" smtClean="0">
                <a:latin typeface="Verdana" panose="020B0604030504040204" pitchFamily="34" charset="0"/>
                <a:ea typeface="Verdana" panose="020B0604030504040204" pitchFamily="34" charset="0"/>
                <a:cs typeface="Verdana" panose="020B0604030504040204" pitchFamily="34" charset="0"/>
              </a:rPr>
              <a:t>mehanizam međunarodne saradnje</a:t>
            </a:r>
            <a:endParaRPr lang="en-GB"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184603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99392"/>
            <a:ext cx="76327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600" b="1" dirty="0">
                <a:solidFill>
                  <a:schemeClr val="bg1"/>
                </a:solidFill>
              </a:rPr>
              <a:t>Osnovni elementi nekog ugovora o </a:t>
            </a:r>
            <a:r>
              <a:rPr lang="sr-Latn-RS" sz="3600" b="1" dirty="0" err="1">
                <a:solidFill>
                  <a:schemeClr val="bg1"/>
                </a:solidFill>
              </a:rPr>
              <a:t>visokotehnološkom</a:t>
            </a:r>
            <a:r>
              <a:rPr lang="sr-Latn-RS" sz="3600" b="1" dirty="0">
                <a:solidFill>
                  <a:schemeClr val="bg1"/>
                </a:solidFill>
              </a:rPr>
              <a:t> kriminalu</a:t>
            </a:r>
            <a:endParaRPr lang="en-GB" sz="3600" b="1" dirty="0">
              <a:solidFill>
                <a:schemeClr val="bg1"/>
              </a:solidFill>
              <a:latin typeface="Verdana" panose="020B0604030504040204" pitchFamily="34" charset="0"/>
              <a:ea typeface="Verdana" panose="020B0604030504040204" pitchFamily="34"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2" name="Chart 1">
            <a:extLst>
              <a:ext uri="{FF2B5EF4-FFF2-40B4-BE49-F238E27FC236}">
                <a16:creationId xmlns:a16="http://schemas.microsoft.com/office/drawing/2014/main" xmlns="" id="{AC3B0D29-AEDF-43AE-A1BE-24943A245D6C}"/>
              </a:ext>
            </a:extLst>
          </p:cNvPr>
          <p:cNvGraphicFramePr/>
          <p:nvPr>
            <p:extLst>
              <p:ext uri="{D42A27DB-BD31-4B8C-83A1-F6EECF244321}">
                <p14:modId xmlns:p14="http://schemas.microsoft.com/office/powerpoint/2010/main" val="811600430"/>
              </p:ext>
            </p:extLst>
          </p:nvPr>
        </p:nvGraphicFramePr>
        <p:xfrm>
          <a:off x="-677475" y="827266"/>
          <a:ext cx="10498949" cy="5986106"/>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650215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xmlns="" id="{DBB539BB-6F7A-4A8A-9BEC-AD108539548D}"/>
              </a:ext>
            </a:extLst>
          </p:cNvPr>
          <p:cNvGraphicFramePr/>
          <p:nvPr>
            <p:extLst>
              <p:ext uri="{D42A27DB-BD31-4B8C-83A1-F6EECF244321}">
                <p14:modId xmlns:p14="http://schemas.microsoft.com/office/powerpoint/2010/main" val="3695746180"/>
              </p:ext>
            </p:extLst>
          </p:nvPr>
        </p:nvGraphicFramePr>
        <p:xfrm>
          <a:off x="-677475" y="818006"/>
          <a:ext cx="10498949" cy="5986106"/>
        </p:xfrm>
        <a:graphic>
          <a:graphicData uri="http://schemas.openxmlformats.org/drawingml/2006/chart">
            <c:chart xmlns:c="http://schemas.openxmlformats.org/drawingml/2006/chart" xmlns:r="http://schemas.openxmlformats.org/officeDocument/2006/relationships" r:id="rId3"/>
          </a:graphicData>
        </a:graphic>
      </p:graphicFrame>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700" b="1" dirty="0" smtClean="0">
                <a:solidFill>
                  <a:schemeClr val="bg1"/>
                </a:solidFill>
                <a:latin typeface="Verdana" panose="020B0604030504040204" pitchFamily="34" charset="0"/>
                <a:ea typeface="Verdana" panose="020B0604030504040204" pitchFamily="34" charset="0"/>
                <a:cs typeface="Verdana" charset="0"/>
              </a:rPr>
              <a:t>Budimpeštanska konvencija</a:t>
            </a:r>
            <a:r>
              <a:rPr lang="en-GB" sz="2700" b="1" dirty="0" smtClean="0">
                <a:solidFill>
                  <a:schemeClr val="bg1"/>
                </a:solidFill>
                <a:latin typeface="Verdana" panose="020B0604030504040204" pitchFamily="34" charset="0"/>
                <a:ea typeface="Verdana" panose="020B0604030504040204" pitchFamily="34" charset="0"/>
                <a:cs typeface="Verdana" charset="0"/>
              </a:rPr>
              <a:t> </a:t>
            </a:r>
            <a:endParaRPr lang="en-GB" sz="2700" b="1" dirty="0">
              <a:solidFill>
                <a:schemeClr val="bg1"/>
              </a:solidFill>
              <a:latin typeface="Verdana" panose="020B0604030504040204" pitchFamily="34" charset="0"/>
              <a:ea typeface="Verdana" panose="020B0604030504040204" pitchFamily="34"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2" name="Chart 1">
            <a:extLst>
              <a:ext uri="{FF2B5EF4-FFF2-40B4-BE49-F238E27FC236}">
                <a16:creationId xmlns:a16="http://schemas.microsoft.com/office/drawing/2014/main" xmlns="" id="{AC3B0D29-AEDF-43AE-A1BE-24943A245D6C}"/>
              </a:ext>
            </a:extLst>
          </p:cNvPr>
          <p:cNvGraphicFramePr/>
          <p:nvPr>
            <p:extLst>
              <p:ext uri="{D42A27DB-BD31-4B8C-83A1-F6EECF244321}">
                <p14:modId xmlns:p14="http://schemas.microsoft.com/office/powerpoint/2010/main" val="2450334473"/>
              </p:ext>
            </p:extLst>
          </p:nvPr>
        </p:nvGraphicFramePr>
        <p:xfrm>
          <a:off x="-677475" y="827266"/>
          <a:ext cx="10498949" cy="5986106"/>
        </p:xfrm>
        <a:graphic>
          <a:graphicData uri="http://schemas.openxmlformats.org/drawingml/2006/chart">
            <c:chart xmlns:c="http://schemas.openxmlformats.org/drawingml/2006/chart" xmlns:r="http://schemas.openxmlformats.org/officeDocument/2006/relationships" r:id="rId5"/>
          </a:graphicData>
        </a:graphic>
      </p:graphicFrame>
      <p:pic>
        <p:nvPicPr>
          <p:cNvPr id="3" name="Picture 2" descr="Image result for council of europe">
            <a:extLst>
              <a:ext uri="{FF2B5EF4-FFF2-40B4-BE49-F238E27FC236}">
                <a16:creationId xmlns:a16="http://schemas.microsoft.com/office/drawing/2014/main" xmlns="" id="{C6CC947F-AEC5-4BEE-BD5F-899A09EDBE3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89173" y="1292613"/>
            <a:ext cx="1941130" cy="15518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3147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
                                            <p:graphicEl>
                                              <a:chart seriesIdx="-4" categoryIdx="5" bldStep="category"/>
                                            </p:graphicEl>
                                          </p:spTgt>
                                        </p:tgtEl>
                                      </p:cBhvr>
                                    </p:animEffect>
                                    <p:set>
                                      <p:cBhvr>
                                        <p:cTn id="7" dur="1" fill="hold">
                                          <p:stCondLst>
                                            <p:cond delay="499"/>
                                          </p:stCondLst>
                                        </p:cTn>
                                        <p:tgtEl>
                                          <p:spTgt spid="2">
                                            <p:graphicEl>
                                              <a:chart seriesIdx="-4" categoryIdx="5" bldStep="category"/>
                                            </p:graphicEl>
                                          </p:spTgt>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
                                            <p:graphicEl>
                                              <a:chart seriesIdx="-4" categoryIdx="4" bldStep="category"/>
                                            </p:graphicEl>
                                          </p:spTgt>
                                        </p:tgtEl>
                                      </p:cBhvr>
                                    </p:animEffect>
                                    <p:set>
                                      <p:cBhvr>
                                        <p:cTn id="12" dur="1" fill="hold">
                                          <p:stCondLst>
                                            <p:cond delay="499"/>
                                          </p:stCondLst>
                                        </p:cTn>
                                        <p:tgtEl>
                                          <p:spTgt spid="2">
                                            <p:graphicEl>
                                              <a:chart seriesIdx="-4" categoryIdx="4" bldStep="category"/>
                                            </p:graphicEl>
                                          </p:spTgt>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2">
                                            <p:graphicEl>
                                              <a:chart seriesIdx="-4" categoryIdx="3" bldStep="category"/>
                                            </p:graphicEl>
                                          </p:spTgt>
                                        </p:tgtEl>
                                      </p:cBhvr>
                                    </p:animEffect>
                                    <p:set>
                                      <p:cBhvr>
                                        <p:cTn id="17" dur="1" fill="hold">
                                          <p:stCondLst>
                                            <p:cond delay="499"/>
                                          </p:stCondLst>
                                        </p:cTn>
                                        <p:tgtEl>
                                          <p:spTgt spid="2">
                                            <p:graphicEl>
                                              <a:chart seriesIdx="-4" categoryIdx="3" bldStep="category"/>
                                            </p:graphicEl>
                                          </p:spTgt>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2">
                                            <p:graphicEl>
                                              <a:chart seriesIdx="-4" categoryIdx="2" bldStep="category"/>
                                            </p:graphicEl>
                                          </p:spTgt>
                                        </p:tgtEl>
                                      </p:cBhvr>
                                    </p:animEffect>
                                    <p:set>
                                      <p:cBhvr>
                                        <p:cTn id="22" dur="1" fill="hold">
                                          <p:stCondLst>
                                            <p:cond delay="499"/>
                                          </p:stCondLst>
                                        </p:cTn>
                                        <p:tgtEl>
                                          <p:spTgt spid="2">
                                            <p:graphicEl>
                                              <a:chart seriesIdx="-4" categoryIdx="2" bldStep="category"/>
                                            </p:graphicEl>
                                          </p:spTgt>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2">
                                            <p:graphicEl>
                                              <a:chart seriesIdx="-4" categoryIdx="1" bldStep="category"/>
                                            </p:graphicEl>
                                          </p:spTgt>
                                        </p:tgtEl>
                                      </p:cBhvr>
                                    </p:animEffect>
                                    <p:set>
                                      <p:cBhvr>
                                        <p:cTn id="27" dur="1" fill="hold">
                                          <p:stCondLst>
                                            <p:cond delay="499"/>
                                          </p:stCondLst>
                                        </p:cTn>
                                        <p:tgtEl>
                                          <p:spTgt spid="2">
                                            <p:graphicEl>
                                              <a:chart seriesIdx="-4" categoryIdx="1" bldStep="category"/>
                                            </p:graphicEl>
                                          </p:spTgt>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2">
                                            <p:graphicEl>
                                              <a:chart seriesIdx="-4" categoryIdx="0" bldStep="category"/>
                                            </p:graphicEl>
                                          </p:spTgt>
                                        </p:tgtEl>
                                      </p:cBhvr>
                                    </p:animEffect>
                                    <p:set>
                                      <p:cBhvr>
                                        <p:cTn id="32" dur="1" fill="hold">
                                          <p:stCondLst>
                                            <p:cond delay="499"/>
                                          </p:stCondLst>
                                        </p:cTn>
                                        <p:tgtEl>
                                          <p:spTgt spid="2">
                                            <p:graphicEl>
                                              <a:chart seriesIdx="-4" categoryIdx="0" bldStep="category"/>
                                            </p:graphic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Chart bld="category" animBg="0"/>
        </p:bldSub>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xmlns="" id="{DBB539BB-6F7A-4A8A-9BEC-AD108539548D}"/>
              </a:ext>
            </a:extLst>
          </p:cNvPr>
          <p:cNvGraphicFramePr/>
          <p:nvPr>
            <p:extLst>
              <p:ext uri="{D42A27DB-BD31-4B8C-83A1-F6EECF244321}">
                <p14:modId xmlns:p14="http://schemas.microsoft.com/office/powerpoint/2010/main" val="1527237100"/>
              </p:ext>
            </p:extLst>
          </p:nvPr>
        </p:nvGraphicFramePr>
        <p:xfrm>
          <a:off x="-677475" y="818006"/>
          <a:ext cx="10498949" cy="598610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 name="Chart 1">
            <a:extLst>
              <a:ext uri="{FF2B5EF4-FFF2-40B4-BE49-F238E27FC236}">
                <a16:creationId xmlns:a16="http://schemas.microsoft.com/office/drawing/2014/main" xmlns="" id="{AC3B0D29-AEDF-43AE-A1BE-24943A245D6C}"/>
              </a:ext>
            </a:extLst>
          </p:cNvPr>
          <p:cNvGraphicFramePr/>
          <p:nvPr>
            <p:extLst>
              <p:ext uri="{D42A27DB-BD31-4B8C-83A1-F6EECF244321}">
                <p14:modId xmlns:p14="http://schemas.microsoft.com/office/powerpoint/2010/main" val="2949453015"/>
              </p:ext>
            </p:extLst>
          </p:nvPr>
        </p:nvGraphicFramePr>
        <p:xfrm>
          <a:off x="-677475" y="827266"/>
          <a:ext cx="10498949" cy="5986106"/>
        </p:xfrm>
        <a:graphic>
          <a:graphicData uri="http://schemas.openxmlformats.org/drawingml/2006/chart">
            <c:chart xmlns:c="http://schemas.openxmlformats.org/drawingml/2006/chart" xmlns:r="http://schemas.openxmlformats.org/officeDocument/2006/relationships" r:id="rId4"/>
          </a:graphicData>
        </a:graphic>
      </p:graphicFrame>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16632"/>
            <a:ext cx="76327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700" b="1" dirty="0" smtClean="0">
                <a:solidFill>
                  <a:schemeClr val="bg1"/>
                </a:solidFill>
                <a:latin typeface="Verdana" panose="020B0604030504040204" pitchFamily="34" charset="0"/>
                <a:ea typeface="Verdana" panose="020B0604030504040204" pitchFamily="34" charset="0"/>
                <a:cs typeface="Verdana" charset="0"/>
              </a:rPr>
              <a:t>Model zakona Komonvelta i program iz </a:t>
            </a:r>
            <a:r>
              <a:rPr lang="sr-Latn-RS" sz="2700" b="1" dirty="0" err="1" smtClean="0">
                <a:solidFill>
                  <a:schemeClr val="bg1"/>
                </a:solidFill>
                <a:latin typeface="Verdana" panose="020B0604030504040204" pitchFamily="34" charset="0"/>
                <a:ea typeface="Verdana" panose="020B0604030504040204" pitchFamily="34" charset="0"/>
                <a:cs typeface="Verdana" charset="0"/>
              </a:rPr>
              <a:t>Hararea</a:t>
            </a:r>
            <a:endParaRPr lang="en-GB" sz="2700" b="1" dirty="0">
              <a:solidFill>
                <a:schemeClr val="bg1"/>
              </a:solidFill>
              <a:latin typeface="Verdana" panose="020B0604030504040204" pitchFamily="34" charset="0"/>
              <a:ea typeface="Verdana" panose="020B0604030504040204" pitchFamily="34"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6" descr="https://encrypted-tbn2.gstatic.com/images?q=tbn:ANd9GcS-47cvYfUBHhv_YFWyDi1gecyRzh5G7zQH_UfPj54XZop_gOeknA">
            <a:extLst>
              <a:ext uri="{FF2B5EF4-FFF2-40B4-BE49-F238E27FC236}">
                <a16:creationId xmlns:a16="http://schemas.microsoft.com/office/drawing/2014/main" xmlns="" id="{748C9061-3FD7-42B9-ABAB-A97A16A958B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44011" y="1089029"/>
            <a:ext cx="2282531" cy="1290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39637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
                                            <p:graphicEl>
                                              <a:chart seriesIdx="-4" categoryIdx="5" bldStep="category"/>
                                            </p:graphicEl>
                                          </p:spTgt>
                                        </p:tgtEl>
                                      </p:cBhvr>
                                    </p:animEffect>
                                    <p:set>
                                      <p:cBhvr>
                                        <p:cTn id="7" dur="1" fill="hold">
                                          <p:stCondLst>
                                            <p:cond delay="499"/>
                                          </p:stCondLst>
                                        </p:cTn>
                                        <p:tgtEl>
                                          <p:spTgt spid="2">
                                            <p:graphicEl>
                                              <a:chart seriesIdx="-4" categoryIdx="5" bldStep="category"/>
                                            </p:graphicEl>
                                          </p:spTgt>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
                                            <p:graphicEl>
                                              <a:chart seriesIdx="-4" categoryIdx="4" bldStep="category"/>
                                            </p:graphicEl>
                                          </p:spTgt>
                                        </p:tgtEl>
                                      </p:cBhvr>
                                    </p:animEffect>
                                    <p:set>
                                      <p:cBhvr>
                                        <p:cTn id="12" dur="1" fill="hold">
                                          <p:stCondLst>
                                            <p:cond delay="499"/>
                                          </p:stCondLst>
                                        </p:cTn>
                                        <p:tgtEl>
                                          <p:spTgt spid="2">
                                            <p:graphicEl>
                                              <a:chart seriesIdx="-4" categoryIdx="4" bldStep="category"/>
                                            </p:graphicEl>
                                          </p:spTgt>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2">
                                            <p:graphicEl>
                                              <a:chart seriesIdx="-4" categoryIdx="0" bldStep="category"/>
                                            </p:graphicEl>
                                          </p:spTgt>
                                        </p:tgtEl>
                                      </p:cBhvr>
                                    </p:animEffect>
                                    <p:set>
                                      <p:cBhvr>
                                        <p:cTn id="17" dur="1" fill="hold">
                                          <p:stCondLst>
                                            <p:cond delay="499"/>
                                          </p:stCondLst>
                                        </p:cTn>
                                        <p:tgtEl>
                                          <p:spTgt spid="2">
                                            <p:graphicEl>
                                              <a:chart seriesIdx="-4" categoryIdx="0" bldStep="category"/>
                                            </p:graphic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uiExpand="1">
        <p:bldSub>
          <a:bldChart bld="category" animBg="0"/>
        </p:bldSub>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xmlns="" id="{DBB539BB-6F7A-4A8A-9BEC-AD108539548D}"/>
              </a:ext>
            </a:extLst>
          </p:cNvPr>
          <p:cNvGraphicFramePr/>
          <p:nvPr>
            <p:extLst>
              <p:ext uri="{D42A27DB-BD31-4B8C-83A1-F6EECF244321}">
                <p14:modId xmlns:p14="http://schemas.microsoft.com/office/powerpoint/2010/main" val="250020408"/>
              </p:ext>
            </p:extLst>
          </p:nvPr>
        </p:nvGraphicFramePr>
        <p:xfrm>
          <a:off x="-677475" y="818006"/>
          <a:ext cx="10498949" cy="598610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 name="Chart 1">
            <a:extLst>
              <a:ext uri="{FF2B5EF4-FFF2-40B4-BE49-F238E27FC236}">
                <a16:creationId xmlns:a16="http://schemas.microsoft.com/office/drawing/2014/main" xmlns="" id="{AC3B0D29-AEDF-43AE-A1BE-24943A245D6C}"/>
              </a:ext>
            </a:extLst>
          </p:cNvPr>
          <p:cNvGraphicFramePr/>
          <p:nvPr>
            <p:extLst>
              <p:ext uri="{D42A27DB-BD31-4B8C-83A1-F6EECF244321}">
                <p14:modId xmlns:p14="http://schemas.microsoft.com/office/powerpoint/2010/main" val="474126446"/>
              </p:ext>
            </p:extLst>
          </p:nvPr>
        </p:nvGraphicFramePr>
        <p:xfrm>
          <a:off x="-677475" y="827266"/>
          <a:ext cx="10498949" cy="5986106"/>
        </p:xfrm>
        <a:graphic>
          <a:graphicData uri="http://schemas.openxmlformats.org/drawingml/2006/chart">
            <c:chart xmlns:c="http://schemas.openxmlformats.org/drawingml/2006/chart" xmlns:r="http://schemas.openxmlformats.org/officeDocument/2006/relationships" r:id="rId4"/>
          </a:graphicData>
        </a:graphic>
      </p:graphicFrame>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700" b="1" dirty="0" smtClean="0">
                <a:solidFill>
                  <a:schemeClr val="bg1"/>
                </a:solidFill>
                <a:latin typeface="Verdana" panose="020B0604030504040204" pitchFamily="34" charset="0"/>
                <a:ea typeface="Verdana" panose="020B0604030504040204" pitchFamily="34" charset="0"/>
                <a:cs typeface="Verdana" charset="0"/>
              </a:rPr>
              <a:t>Modeli zakona </a:t>
            </a:r>
            <a:r>
              <a:rPr lang="en-GB" sz="2700" b="1" i="1" dirty="0" smtClean="0">
                <a:solidFill>
                  <a:schemeClr val="bg1"/>
                </a:solidFill>
                <a:latin typeface="Verdana" panose="020B0604030504040204" pitchFamily="34" charset="0"/>
                <a:ea typeface="Verdana" panose="020B0604030504040204" pitchFamily="34" charset="0"/>
                <a:cs typeface="Verdana" charset="0"/>
              </a:rPr>
              <a:t>ITU</a:t>
            </a:r>
            <a:endParaRPr lang="en-GB" sz="2700" b="1" i="1" dirty="0">
              <a:solidFill>
                <a:schemeClr val="bg1"/>
              </a:solidFill>
              <a:latin typeface="Verdana" panose="020B0604030504040204" pitchFamily="34" charset="0"/>
              <a:ea typeface="Verdana" panose="020B0604030504040204" pitchFamily="34"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12" descr="ITU">
            <a:extLst>
              <a:ext uri="{FF2B5EF4-FFF2-40B4-BE49-F238E27FC236}">
                <a16:creationId xmlns:a16="http://schemas.microsoft.com/office/drawing/2014/main" xmlns="" id="{129FE385-A644-4647-9C2F-73B329F75AB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57232" y="1079505"/>
            <a:ext cx="2005012" cy="200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02140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
                                            <p:graphicEl>
                                              <a:chart seriesIdx="-4" categoryIdx="5" bldStep="category"/>
                                            </p:graphicEl>
                                          </p:spTgt>
                                        </p:tgtEl>
                                      </p:cBhvr>
                                    </p:animEffect>
                                    <p:set>
                                      <p:cBhvr>
                                        <p:cTn id="7" dur="1" fill="hold">
                                          <p:stCondLst>
                                            <p:cond delay="499"/>
                                          </p:stCondLst>
                                        </p:cTn>
                                        <p:tgtEl>
                                          <p:spTgt spid="2">
                                            <p:graphicEl>
                                              <a:chart seriesIdx="-4" categoryIdx="5" bldStep="category"/>
                                            </p:graphicEl>
                                          </p:spTgt>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
                                            <p:graphicEl>
                                              <a:chart seriesIdx="-4" categoryIdx="0" bldStep="category"/>
                                            </p:graphicEl>
                                          </p:spTgt>
                                        </p:tgtEl>
                                      </p:cBhvr>
                                    </p:animEffect>
                                    <p:set>
                                      <p:cBhvr>
                                        <p:cTn id="12" dur="1" fill="hold">
                                          <p:stCondLst>
                                            <p:cond delay="499"/>
                                          </p:stCondLst>
                                        </p:cTn>
                                        <p:tgtEl>
                                          <p:spTgt spid="2">
                                            <p:graphicEl>
                                              <a:chart seriesIdx="-4" categoryIdx="0" bldStep="category"/>
                                            </p:graphic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uiExpand="1">
        <p:bldSub>
          <a:bldChart bld="category" animBg="0"/>
        </p:bldSub>
      </p:bldGraphic>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charset="0"/>
                <a:cs typeface="Verdana" charset="0"/>
              </a:rPr>
              <a:t>Sadržaj sesije</a:t>
            </a:r>
            <a:endParaRPr lang="en-GB" sz="2000" b="1" dirty="0">
              <a:solidFill>
                <a:schemeClr val="bg1"/>
              </a:solidFill>
              <a:latin typeface="Verdana" charset="0"/>
              <a:cs typeface="Verdana" charset="0"/>
            </a:endParaRPr>
          </a:p>
        </p:txBody>
      </p:sp>
      <p:pic>
        <p:nvPicPr>
          <p:cNvPr id="53252"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4" name="Rectangle 11"/>
          <p:cNvSpPr>
            <a:spLocks noChangeArrowheads="1"/>
          </p:cNvSpPr>
          <p:nvPr/>
        </p:nvSpPr>
        <p:spPr bwMode="auto">
          <a:xfrm>
            <a:off x="7937" y="6581001"/>
            <a:ext cx="92445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200" b="1" dirty="0">
                <a:solidFill>
                  <a:srgbClr val="FFFFFF"/>
                </a:solidFill>
                <a:latin typeface="Verdana" charset="0"/>
                <a:cs typeface="Verdana" charset="0"/>
              </a:rPr>
              <a:t>www.coe.int/cybercrime						</a:t>
            </a:r>
          </a:p>
        </p:txBody>
      </p:sp>
      <p:sp>
        <p:nvSpPr>
          <p:cNvPr id="3" name="Content Placeholder 2">
            <a:extLst>
              <a:ext uri="{FF2B5EF4-FFF2-40B4-BE49-F238E27FC236}">
                <a16:creationId xmlns:a16="http://schemas.microsoft.com/office/drawing/2014/main" xmlns="" id="{77B18497-BF37-4A20-ABA6-353886C26CA1}"/>
              </a:ext>
            </a:extLst>
          </p:cNvPr>
          <p:cNvSpPr>
            <a:spLocks noGrp="1"/>
          </p:cNvSpPr>
          <p:nvPr>
            <p:ph idx="1"/>
          </p:nvPr>
        </p:nvSpPr>
        <p:spPr>
          <a:xfrm>
            <a:off x="323528" y="1340767"/>
            <a:ext cx="8568952" cy="4969545"/>
          </a:xfrm>
        </p:spPr>
        <p:txBody>
          <a:bodyPr>
            <a:normAutofit/>
          </a:bodyPr>
          <a:lstStyle/>
          <a:p>
            <a:pPr marL="514350" lvl="0" indent="-514350">
              <a:lnSpc>
                <a:spcPct val="150000"/>
              </a:lnSpc>
              <a:buFont typeface="+mj-lt"/>
              <a:buAutoNum type="arabicPeriod"/>
            </a:pPr>
            <a:r>
              <a:rPr lang="sr-Latn-RS" dirty="0"/>
              <a:t>Oblast primene i domet Budimpeštanske konvencije</a:t>
            </a:r>
            <a:endParaRPr lang="en-US" dirty="0"/>
          </a:p>
          <a:p>
            <a:pPr marL="514350" lvl="0" indent="-514350">
              <a:lnSpc>
                <a:spcPct val="150000"/>
              </a:lnSpc>
              <a:buFont typeface="+mj-lt"/>
              <a:buAutoNum type="arabicPeriod"/>
            </a:pPr>
            <a:r>
              <a:rPr lang="sr-Latn-RS" dirty="0"/>
              <a:t>Osnovi ugovora o </a:t>
            </a:r>
            <a:r>
              <a:rPr lang="sr-Latn-RS" dirty="0" err="1"/>
              <a:t>visokotehnološkom</a:t>
            </a:r>
            <a:r>
              <a:rPr lang="sr-Latn-RS" dirty="0"/>
              <a:t> kriminalu</a:t>
            </a:r>
            <a:endParaRPr lang="en-US" dirty="0"/>
          </a:p>
          <a:p>
            <a:pPr marL="514350" lvl="0" indent="-514350">
              <a:lnSpc>
                <a:spcPct val="150000"/>
              </a:lnSpc>
              <a:buFont typeface="+mj-lt"/>
              <a:buAutoNum type="arabicPeriod"/>
            </a:pPr>
            <a:r>
              <a:rPr lang="sr-Latn-RS" dirty="0"/>
              <a:t>Koristi od Budimpeštanske konvencije</a:t>
            </a:r>
            <a:endParaRPr lang="en-US" dirty="0"/>
          </a:p>
          <a:p>
            <a:pPr marL="514350" indent="-514350">
              <a:lnSpc>
                <a:spcPct val="150000"/>
              </a:lnSpc>
              <a:buFont typeface="+mj-lt"/>
              <a:buAutoNum type="arabicPeriod"/>
            </a:pPr>
            <a:r>
              <a:rPr lang="sr-Latn-RS" dirty="0"/>
              <a:t>Rušenje mitova</a:t>
            </a:r>
            <a:endParaRPr lang="en-GB"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9860720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xmlns="" id="{DBB539BB-6F7A-4A8A-9BEC-AD108539548D}"/>
              </a:ext>
            </a:extLst>
          </p:cNvPr>
          <p:cNvGraphicFramePr/>
          <p:nvPr>
            <p:extLst>
              <p:ext uri="{D42A27DB-BD31-4B8C-83A1-F6EECF244321}">
                <p14:modId xmlns:p14="http://schemas.microsoft.com/office/powerpoint/2010/main" val="1595242602"/>
              </p:ext>
            </p:extLst>
          </p:nvPr>
        </p:nvGraphicFramePr>
        <p:xfrm>
          <a:off x="-677475" y="818006"/>
          <a:ext cx="10498949" cy="598610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 name="Chart 1">
            <a:extLst>
              <a:ext uri="{FF2B5EF4-FFF2-40B4-BE49-F238E27FC236}">
                <a16:creationId xmlns:a16="http://schemas.microsoft.com/office/drawing/2014/main" xmlns="" id="{AC3B0D29-AEDF-43AE-A1BE-24943A245D6C}"/>
              </a:ext>
            </a:extLst>
          </p:cNvPr>
          <p:cNvGraphicFramePr/>
          <p:nvPr>
            <p:extLst>
              <p:ext uri="{D42A27DB-BD31-4B8C-83A1-F6EECF244321}">
                <p14:modId xmlns:p14="http://schemas.microsoft.com/office/powerpoint/2010/main" val="692396990"/>
              </p:ext>
            </p:extLst>
          </p:nvPr>
        </p:nvGraphicFramePr>
        <p:xfrm>
          <a:off x="-677475" y="827266"/>
          <a:ext cx="10498949" cy="5986106"/>
        </p:xfrm>
        <a:graphic>
          <a:graphicData uri="http://schemas.openxmlformats.org/drawingml/2006/chart">
            <c:chart xmlns:c="http://schemas.openxmlformats.org/drawingml/2006/chart" xmlns:r="http://schemas.openxmlformats.org/officeDocument/2006/relationships" r:id="rId4"/>
          </a:graphicData>
        </a:graphic>
      </p:graphicFrame>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700" b="1" dirty="0" smtClean="0">
                <a:solidFill>
                  <a:schemeClr val="bg1"/>
                </a:solidFill>
                <a:latin typeface="Verdana" panose="020B0604030504040204" pitchFamily="34" charset="0"/>
                <a:ea typeface="Verdana" panose="020B0604030504040204" pitchFamily="34" charset="0"/>
                <a:cs typeface="Verdana" charset="0"/>
              </a:rPr>
              <a:t>Malabo</a:t>
            </a:r>
            <a:r>
              <a:rPr lang="sr-Latn-RS" sz="2700" b="1" dirty="0" smtClean="0">
                <a:solidFill>
                  <a:schemeClr val="bg1"/>
                </a:solidFill>
                <a:latin typeface="Verdana" panose="020B0604030504040204" pitchFamily="34" charset="0"/>
                <a:ea typeface="Verdana" panose="020B0604030504040204" pitchFamily="34" charset="0"/>
                <a:cs typeface="Verdana" charset="0"/>
              </a:rPr>
              <a:t> konvencija</a:t>
            </a:r>
            <a:endParaRPr lang="en-GB" sz="2700" b="1" dirty="0">
              <a:solidFill>
                <a:schemeClr val="bg1"/>
              </a:solidFill>
              <a:latin typeface="Verdana" panose="020B0604030504040204" pitchFamily="34" charset="0"/>
              <a:ea typeface="Verdana" panose="020B0604030504040204" pitchFamily="34"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descr="https://encrypted-tbn1.gstatic.com/images?q=tbn:ANd9GcS-PUjVyE7OlcLxkjo1Wa6hn7qRvVRkEanvr7qBiuskAJLteLjvXw">
            <a:extLst>
              <a:ext uri="{FF2B5EF4-FFF2-40B4-BE49-F238E27FC236}">
                <a16:creationId xmlns:a16="http://schemas.microsoft.com/office/drawing/2014/main" xmlns="" id="{367E9485-9BD9-4949-9A50-75B0C0B3CBB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64392" y="1074741"/>
            <a:ext cx="2016125" cy="2354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xmlns="" id="{165B15CD-84A7-4D5B-9DAB-70AE1E2EBD62}"/>
              </a:ext>
            </a:extLst>
          </p:cNvPr>
          <p:cNvSpPr txBox="1"/>
          <p:nvPr/>
        </p:nvSpPr>
        <p:spPr>
          <a:xfrm>
            <a:off x="179512" y="1209526"/>
            <a:ext cx="2232248" cy="1200329"/>
          </a:xfrm>
          <a:prstGeom prst="rect">
            <a:avLst/>
          </a:prstGeom>
          <a:noFill/>
        </p:spPr>
        <p:txBody>
          <a:bodyPr wrap="square" rtlCol="0">
            <a:spAutoFit/>
          </a:bodyPr>
          <a:lstStyle/>
          <a:p>
            <a:r>
              <a:rPr lang="en-US" b="1" dirty="0" smtClean="0">
                <a:latin typeface="Times New Roman" panose="02020603050405020304" pitchFamily="18" charset="0"/>
                <a:cs typeface="Times New Roman" panose="02020603050405020304" pitchFamily="18" charset="0"/>
              </a:rPr>
              <a:t>Malabo </a:t>
            </a:r>
            <a:r>
              <a:rPr lang="sr-Latn-RS" b="1" dirty="0" smtClean="0">
                <a:latin typeface="Times New Roman" panose="02020603050405020304" pitchFamily="18" charset="0"/>
                <a:cs typeface="Times New Roman" panose="02020603050405020304" pitchFamily="18" charset="0"/>
              </a:rPr>
              <a:t>konvencija i Budimpeštanska konvencija su komplementarne</a:t>
            </a:r>
            <a:endParaRPr lang="x-none"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74485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
                                            <p:graphicEl>
                                              <a:chart seriesIdx="-4" categoryIdx="5" bldStep="category"/>
                                            </p:graphicEl>
                                          </p:spTgt>
                                        </p:tgtEl>
                                      </p:cBhvr>
                                    </p:animEffect>
                                    <p:set>
                                      <p:cBhvr>
                                        <p:cTn id="7" dur="1" fill="hold">
                                          <p:stCondLst>
                                            <p:cond delay="499"/>
                                          </p:stCondLst>
                                        </p:cTn>
                                        <p:tgtEl>
                                          <p:spTgt spid="2">
                                            <p:graphicEl>
                                              <a:chart seriesIdx="-4" categoryIdx="5" bldStep="category"/>
                                            </p:graphicEl>
                                          </p:spTgt>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
                                            <p:graphicEl>
                                              <a:chart seriesIdx="-4" categoryIdx="4" bldStep="category"/>
                                            </p:graphicEl>
                                          </p:spTgt>
                                        </p:tgtEl>
                                      </p:cBhvr>
                                    </p:animEffect>
                                    <p:set>
                                      <p:cBhvr>
                                        <p:cTn id="12" dur="1" fill="hold">
                                          <p:stCondLst>
                                            <p:cond delay="499"/>
                                          </p:stCondLst>
                                        </p:cTn>
                                        <p:tgtEl>
                                          <p:spTgt spid="2">
                                            <p:graphicEl>
                                              <a:chart seriesIdx="-4" categoryIdx="4" bldStep="category"/>
                                            </p:graphicEl>
                                          </p:spTgt>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2">
                                            <p:graphicEl>
                                              <a:chart seriesIdx="-4" categoryIdx="0" bldStep="category"/>
                                            </p:graphicEl>
                                          </p:spTgt>
                                        </p:tgtEl>
                                      </p:cBhvr>
                                    </p:animEffect>
                                    <p:set>
                                      <p:cBhvr>
                                        <p:cTn id="17" dur="1" fill="hold">
                                          <p:stCondLst>
                                            <p:cond delay="499"/>
                                          </p:stCondLst>
                                        </p:cTn>
                                        <p:tgtEl>
                                          <p:spTgt spid="2">
                                            <p:graphicEl>
                                              <a:chart seriesIdx="-4" categoryIdx="0" bldStep="category"/>
                                            </p:graphic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uiExpand="1">
        <p:bldSub>
          <a:bldChart bld="category" animBg="0"/>
        </p:bldSub>
      </p:bldGraphic>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xmlns="" id="{DBB539BB-6F7A-4A8A-9BEC-AD108539548D}"/>
              </a:ext>
            </a:extLst>
          </p:cNvPr>
          <p:cNvGraphicFramePr/>
          <p:nvPr>
            <p:extLst>
              <p:ext uri="{D42A27DB-BD31-4B8C-83A1-F6EECF244321}">
                <p14:modId xmlns:p14="http://schemas.microsoft.com/office/powerpoint/2010/main" val="965226320"/>
              </p:ext>
            </p:extLst>
          </p:nvPr>
        </p:nvGraphicFramePr>
        <p:xfrm>
          <a:off x="-677475" y="818006"/>
          <a:ext cx="10498949" cy="598610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 name="Chart 1">
            <a:extLst>
              <a:ext uri="{FF2B5EF4-FFF2-40B4-BE49-F238E27FC236}">
                <a16:creationId xmlns:a16="http://schemas.microsoft.com/office/drawing/2014/main" xmlns="" id="{AC3B0D29-AEDF-43AE-A1BE-24943A245D6C}"/>
              </a:ext>
            </a:extLst>
          </p:cNvPr>
          <p:cNvGraphicFramePr/>
          <p:nvPr>
            <p:extLst>
              <p:ext uri="{D42A27DB-BD31-4B8C-83A1-F6EECF244321}">
                <p14:modId xmlns:p14="http://schemas.microsoft.com/office/powerpoint/2010/main" val="3417537759"/>
              </p:ext>
            </p:extLst>
          </p:nvPr>
        </p:nvGraphicFramePr>
        <p:xfrm>
          <a:off x="-677475" y="827266"/>
          <a:ext cx="10498949" cy="5986106"/>
        </p:xfrm>
        <a:graphic>
          <a:graphicData uri="http://schemas.openxmlformats.org/drawingml/2006/chart">
            <c:chart xmlns:c="http://schemas.openxmlformats.org/drawingml/2006/chart" xmlns:r="http://schemas.openxmlformats.org/officeDocument/2006/relationships" r:id="rId4"/>
          </a:graphicData>
        </a:graphic>
      </p:graphicFrame>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700" b="1" dirty="0" smtClean="0">
                <a:solidFill>
                  <a:schemeClr val="bg1"/>
                </a:solidFill>
                <a:latin typeface="Verdana" panose="020B0604030504040204" pitchFamily="34" charset="0"/>
                <a:ea typeface="Verdana" panose="020B0604030504040204" pitchFamily="34" charset="0"/>
                <a:cs typeface="Verdana" charset="0"/>
              </a:rPr>
              <a:t>Konvencija Arapske lige</a:t>
            </a:r>
            <a:endParaRPr lang="en-GB" sz="2700" b="1" dirty="0">
              <a:solidFill>
                <a:schemeClr val="bg1"/>
              </a:solidFill>
              <a:latin typeface="Verdana" panose="020B0604030504040204" pitchFamily="34" charset="0"/>
              <a:ea typeface="Verdana" panose="020B0604030504040204" pitchFamily="34"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a:extLst>
              <a:ext uri="{FF2B5EF4-FFF2-40B4-BE49-F238E27FC236}">
                <a16:creationId xmlns:a16="http://schemas.microsoft.com/office/drawing/2014/main" xmlns="" id="{165B15CD-84A7-4D5B-9DAB-70AE1E2EBD62}"/>
              </a:ext>
            </a:extLst>
          </p:cNvPr>
          <p:cNvSpPr txBox="1"/>
          <p:nvPr/>
        </p:nvSpPr>
        <p:spPr>
          <a:xfrm>
            <a:off x="179512" y="1209526"/>
            <a:ext cx="2592288" cy="1754326"/>
          </a:xfrm>
          <a:prstGeom prst="rect">
            <a:avLst/>
          </a:prstGeom>
          <a:noFill/>
        </p:spPr>
        <p:txBody>
          <a:bodyPr wrap="square" rtlCol="0">
            <a:spAutoFit/>
          </a:bodyPr>
          <a:lstStyle/>
          <a:p>
            <a:r>
              <a:rPr lang="sr-Latn-RS" b="1" dirty="0"/>
              <a:t>Konvencija Arapske lige u velikoj meri inkorporira odredbe Budimpeštanske konvencije – ali ta konvencija nije </a:t>
            </a:r>
            <a:br>
              <a:rPr lang="sr-Latn-RS" b="1" dirty="0"/>
            </a:br>
            <a:r>
              <a:rPr lang="sr-Latn-RS" b="1" dirty="0"/>
              <a:t>globalna</a:t>
            </a:r>
            <a:endParaRPr lang="x-none" b="1" dirty="0">
              <a:latin typeface="Times New Roman" panose="02020603050405020304" pitchFamily="18" charset="0"/>
              <a:cs typeface="Times New Roman" panose="02020603050405020304" pitchFamily="18" charset="0"/>
            </a:endParaRPr>
          </a:p>
        </p:txBody>
      </p:sp>
      <p:pic>
        <p:nvPicPr>
          <p:cNvPr id="3" name="Picture 2" descr="Image result for arab league logo">
            <a:extLst>
              <a:ext uri="{FF2B5EF4-FFF2-40B4-BE49-F238E27FC236}">
                <a16:creationId xmlns:a16="http://schemas.microsoft.com/office/drawing/2014/main" xmlns="" id="{2BFF9AD4-F555-40E2-843E-0AFA2C10E673}"/>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948264" y="1089026"/>
            <a:ext cx="2178274" cy="15057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2035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
                                            <p:graphicEl>
                                              <a:chart seriesIdx="-4" categoryIdx="5" bldStep="category"/>
                                            </p:graphicEl>
                                          </p:spTgt>
                                        </p:tgtEl>
                                      </p:cBhvr>
                                    </p:animEffect>
                                    <p:set>
                                      <p:cBhvr>
                                        <p:cTn id="7" dur="1" fill="hold">
                                          <p:stCondLst>
                                            <p:cond delay="499"/>
                                          </p:stCondLst>
                                        </p:cTn>
                                        <p:tgtEl>
                                          <p:spTgt spid="2">
                                            <p:graphicEl>
                                              <a:chart seriesIdx="-4" categoryIdx="5" bldStep="category"/>
                                            </p:graphicEl>
                                          </p:spTgt>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
                                            <p:graphicEl>
                                              <a:chart seriesIdx="-4" categoryIdx="4" bldStep="category"/>
                                            </p:graphicEl>
                                          </p:spTgt>
                                        </p:tgtEl>
                                      </p:cBhvr>
                                    </p:animEffect>
                                    <p:set>
                                      <p:cBhvr>
                                        <p:cTn id="12" dur="1" fill="hold">
                                          <p:stCondLst>
                                            <p:cond delay="499"/>
                                          </p:stCondLst>
                                        </p:cTn>
                                        <p:tgtEl>
                                          <p:spTgt spid="2">
                                            <p:graphicEl>
                                              <a:chart seriesIdx="-4" categoryIdx="4" bldStep="category"/>
                                            </p:graphicEl>
                                          </p:spTgt>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2">
                                            <p:graphicEl>
                                              <a:chart seriesIdx="-4" categoryIdx="3" bldStep="category"/>
                                            </p:graphicEl>
                                          </p:spTgt>
                                        </p:tgtEl>
                                      </p:cBhvr>
                                    </p:animEffect>
                                    <p:set>
                                      <p:cBhvr>
                                        <p:cTn id="17" dur="1" fill="hold">
                                          <p:stCondLst>
                                            <p:cond delay="499"/>
                                          </p:stCondLst>
                                        </p:cTn>
                                        <p:tgtEl>
                                          <p:spTgt spid="2">
                                            <p:graphicEl>
                                              <a:chart seriesIdx="-4" categoryIdx="3" bldStep="category"/>
                                            </p:graphicEl>
                                          </p:spTgt>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2">
                                            <p:graphicEl>
                                              <a:chart seriesIdx="-4" categoryIdx="2" bldStep="category"/>
                                            </p:graphicEl>
                                          </p:spTgt>
                                        </p:tgtEl>
                                      </p:cBhvr>
                                    </p:animEffect>
                                    <p:set>
                                      <p:cBhvr>
                                        <p:cTn id="22" dur="1" fill="hold">
                                          <p:stCondLst>
                                            <p:cond delay="499"/>
                                          </p:stCondLst>
                                        </p:cTn>
                                        <p:tgtEl>
                                          <p:spTgt spid="2">
                                            <p:graphicEl>
                                              <a:chart seriesIdx="-4" categoryIdx="2" bldStep="category"/>
                                            </p:graphicEl>
                                          </p:spTgt>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2">
                                            <p:graphicEl>
                                              <a:chart seriesIdx="-4" categoryIdx="1" bldStep="category"/>
                                            </p:graphicEl>
                                          </p:spTgt>
                                        </p:tgtEl>
                                      </p:cBhvr>
                                    </p:animEffect>
                                    <p:set>
                                      <p:cBhvr>
                                        <p:cTn id="27" dur="1" fill="hold">
                                          <p:stCondLst>
                                            <p:cond delay="499"/>
                                          </p:stCondLst>
                                        </p:cTn>
                                        <p:tgtEl>
                                          <p:spTgt spid="2">
                                            <p:graphicEl>
                                              <a:chart seriesIdx="-4" categoryIdx="1" bldStep="category"/>
                                            </p:graphicEl>
                                          </p:spTgt>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2">
                                            <p:graphicEl>
                                              <a:chart seriesIdx="-4" categoryIdx="0" bldStep="category"/>
                                            </p:graphicEl>
                                          </p:spTgt>
                                        </p:tgtEl>
                                      </p:cBhvr>
                                    </p:animEffect>
                                    <p:set>
                                      <p:cBhvr>
                                        <p:cTn id="32" dur="1" fill="hold">
                                          <p:stCondLst>
                                            <p:cond delay="499"/>
                                          </p:stCondLst>
                                        </p:cTn>
                                        <p:tgtEl>
                                          <p:spTgt spid="2">
                                            <p:graphicEl>
                                              <a:chart seriesIdx="-4" categoryIdx="0" bldStep="category"/>
                                            </p:graphic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uiExpand="1">
        <p:bldSub>
          <a:bldChart bld="category" animBg="0"/>
        </p:bldSub>
      </p:bldGraphic>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2BA244C-489D-417D-B8AB-CB954192CB36}"/>
              </a:ext>
            </a:extLst>
          </p:cNvPr>
          <p:cNvSpPr>
            <a:spLocks noGrp="1"/>
          </p:cNvSpPr>
          <p:nvPr>
            <p:ph type="title"/>
          </p:nvPr>
        </p:nvSpPr>
        <p:spPr>
          <a:xfrm>
            <a:off x="649288" y="4065091"/>
            <a:ext cx="7955160" cy="1362075"/>
          </a:xfrm>
        </p:spPr>
        <p:txBody>
          <a:bodyPr/>
          <a:lstStyle/>
          <a:p>
            <a:r>
              <a:rPr lang="sr-Latn-RS" dirty="0" smtClean="0">
                <a:latin typeface="Verdana" panose="020B0604030504040204" pitchFamily="34" charset="0"/>
                <a:ea typeface="Verdana" panose="020B0604030504040204" pitchFamily="34" charset="0"/>
              </a:rPr>
              <a:t>PREDNOSTI BUDIMPEŠTANSKE KONVENCIJE</a:t>
            </a:r>
            <a:endParaRPr lang="en-GB" dirty="0">
              <a:latin typeface="Verdana" panose="020B0604030504040204" pitchFamily="34" charset="0"/>
              <a:ea typeface="Verdana" panose="020B0604030504040204" pitchFamily="34" charset="0"/>
            </a:endParaRPr>
          </a:p>
        </p:txBody>
      </p:sp>
      <p:sp>
        <p:nvSpPr>
          <p:cNvPr id="3" name="Text Placeholder 2">
            <a:extLst>
              <a:ext uri="{FF2B5EF4-FFF2-40B4-BE49-F238E27FC236}">
                <a16:creationId xmlns:a16="http://schemas.microsoft.com/office/drawing/2014/main" xmlns="" id="{E380FE40-902C-48A0-8E4E-962AA387FB67}"/>
              </a:ext>
            </a:extLst>
          </p:cNvPr>
          <p:cNvSpPr>
            <a:spLocks noGrp="1"/>
          </p:cNvSpPr>
          <p:nvPr>
            <p:ph type="body" idx="1"/>
          </p:nvPr>
        </p:nvSpPr>
        <p:spPr>
          <a:xfrm>
            <a:off x="722313" y="2564904"/>
            <a:ext cx="7772400" cy="1500187"/>
          </a:xfrm>
        </p:spPr>
        <p:txBody>
          <a:bodyPr/>
          <a:lstStyle/>
          <a:p>
            <a:r>
              <a:rPr lang="sr-Latn-RS" dirty="0" smtClean="0">
                <a:latin typeface="Verdana" panose="020B0604030504040204" pitchFamily="34" charset="0"/>
                <a:ea typeface="Verdana" panose="020B0604030504040204" pitchFamily="34" charset="0"/>
              </a:rPr>
              <a:t>Budimpeštanska konvencija – Opšti pregled</a:t>
            </a:r>
            <a:endParaRPr lang="en-GB" dirty="0">
              <a:latin typeface="Verdana" panose="020B0604030504040204" pitchFamily="34" charset="0"/>
              <a:ea typeface="Verdana" panose="020B0604030504040204" pitchFamily="34" charset="0"/>
            </a:endParaRPr>
          </a:p>
        </p:txBody>
      </p:sp>
      <p:sp>
        <p:nvSpPr>
          <p:cNvPr id="5" name="Rectangle 11">
            <a:extLst>
              <a:ext uri="{FF2B5EF4-FFF2-40B4-BE49-F238E27FC236}">
                <a16:creationId xmlns:a16="http://schemas.microsoft.com/office/drawing/2014/main" xmlns=""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22</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6" name="Rectangle 5">
            <a:extLst>
              <a:ext uri="{FF2B5EF4-FFF2-40B4-BE49-F238E27FC236}">
                <a16:creationId xmlns:a16="http://schemas.microsoft.com/office/drawing/2014/main" xmlns=""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8" name="Rectangle 7">
            <a:extLst>
              <a:ext uri="{FF2B5EF4-FFF2-40B4-BE49-F238E27FC236}">
                <a16:creationId xmlns:a16="http://schemas.microsoft.com/office/drawing/2014/main" xmlns=""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9" name="TextBox 7">
            <a:extLst>
              <a:ext uri="{FF2B5EF4-FFF2-40B4-BE49-F238E27FC236}">
                <a16:creationId xmlns:a16="http://schemas.microsoft.com/office/drawing/2014/main" xmlns="" id="{7B9BC96D-6AC8-4249-9F3D-D92372DB1900}"/>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Odeljak </a:t>
            </a:r>
            <a:r>
              <a:rPr lang="en-GB" sz="3200" b="1" dirty="0" smtClean="0">
                <a:solidFill>
                  <a:schemeClr val="bg1"/>
                </a:solidFill>
                <a:latin typeface="Verdana" panose="020B0604030504040204" pitchFamily="34" charset="0"/>
                <a:ea typeface="Verdana" panose="020B0604030504040204" pitchFamily="34" charset="0"/>
                <a:cs typeface="Verdana" charset="0"/>
              </a:rPr>
              <a:t>3</a:t>
            </a:r>
            <a:r>
              <a:rPr lang="sr-Latn-RS" sz="3200" b="1" dirty="0" smtClean="0">
                <a:solidFill>
                  <a:schemeClr val="bg1"/>
                </a:solidFill>
                <a:latin typeface="Verdana" panose="020B0604030504040204" pitchFamily="34" charset="0"/>
                <a:ea typeface="Verdana" panose="020B0604030504040204" pitchFamily="34" charset="0"/>
                <a:cs typeface="Verdana" charset="0"/>
              </a:rPr>
              <a:t>.</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0" name="Picture 4">
            <a:extLst>
              <a:ext uri="{FF2B5EF4-FFF2-40B4-BE49-F238E27FC236}">
                <a16:creationId xmlns:a16="http://schemas.microsoft.com/office/drawing/2014/main" xmlns=""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834368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258888" y="-27384"/>
            <a:ext cx="7777162" cy="1046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sr-Latn-RS" sz="3100" b="1" dirty="0" smtClean="0">
                <a:solidFill>
                  <a:schemeClr val="bg1"/>
                </a:solidFill>
                <a:latin typeface="Verdana" panose="020B0604030504040204" pitchFamily="34" charset="0"/>
              </a:rPr>
              <a:t>Prednosti Budimpeštanske konvencije</a:t>
            </a:r>
            <a:endParaRPr lang="en-GB" sz="3100" b="1" dirty="0">
              <a:solidFill>
                <a:schemeClr val="bg1"/>
              </a:solidFill>
              <a:latin typeface="Verdana" panose="020B0604030504040204" pitchFamily="34" charset="0"/>
            </a:endParaRPr>
          </a:p>
        </p:txBody>
      </p:sp>
      <p:sp>
        <p:nvSpPr>
          <p:cNvPr id="2" name="Rectangle 1">
            <a:extLst>
              <a:ext uri="{FF2B5EF4-FFF2-40B4-BE49-F238E27FC236}">
                <a16:creationId xmlns:a16="http://schemas.microsoft.com/office/drawing/2014/main" xmlns=""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a16="http://schemas.microsoft.com/office/drawing/2014/main" xmlns=""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3">
            <a:extLst>
              <a:ext uri="{FF2B5EF4-FFF2-40B4-BE49-F238E27FC236}">
                <a16:creationId xmlns:a16="http://schemas.microsoft.com/office/drawing/2014/main" xmlns="" id="{8B527C83-5B8D-4395-A989-43BF2984B3E8}"/>
              </a:ext>
            </a:extLst>
          </p:cNvPr>
          <p:cNvPicPr>
            <a:picLocks noChangeAspect="1"/>
          </p:cNvPicPr>
          <p:nvPr/>
        </p:nvPicPr>
        <p:blipFill>
          <a:blip r:embed="rId4"/>
          <a:stretch>
            <a:fillRect/>
          </a:stretch>
        </p:blipFill>
        <p:spPr>
          <a:xfrm>
            <a:off x="842962" y="1358106"/>
            <a:ext cx="7458075" cy="4924425"/>
          </a:xfrm>
          <a:prstGeom prst="rect">
            <a:avLst/>
          </a:prstGeom>
        </p:spPr>
      </p:pic>
    </p:spTree>
    <p:extLst>
      <p:ext uri="{BB962C8B-B14F-4D97-AF65-F5344CB8AC3E}">
        <p14:creationId xmlns:p14="http://schemas.microsoft.com/office/powerpoint/2010/main" val="9241163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The benefits and impact of the Budapest Convention on cybercrime">
            <a:hlinkClick r:id="" action="ppaction://media"/>
            <a:extLst>
              <a:ext uri="{FF2B5EF4-FFF2-40B4-BE49-F238E27FC236}">
                <a16:creationId xmlns:a16="http://schemas.microsoft.com/office/drawing/2014/main" xmlns="" id="{071A6791-931A-459D-867E-324D333D3980}"/>
              </a:ext>
            </a:extLst>
          </p:cNvPr>
          <p:cNvPicPr>
            <a:picLocks noRot="1" noChangeAspect="1"/>
          </p:cNvPicPr>
          <p:nvPr>
            <a:videoFile r:link="rId1"/>
          </p:nvPr>
        </p:nvPicPr>
        <p:blipFill>
          <a:blip r:embed="rId4"/>
          <a:stretch>
            <a:fillRect/>
          </a:stretch>
        </p:blipFill>
        <p:spPr>
          <a:xfrm>
            <a:off x="0" y="1070469"/>
            <a:ext cx="9156041" cy="5517656"/>
          </a:xfrm>
          <a:prstGeom prst="rect">
            <a:avLst/>
          </a:prstGeom>
        </p:spPr>
      </p:pic>
      <p:sp>
        <p:nvSpPr>
          <p:cNvPr id="4" name="Rectangle 4">
            <a:extLst>
              <a:ext uri="{FF2B5EF4-FFF2-40B4-BE49-F238E27FC236}">
                <a16:creationId xmlns:a16="http://schemas.microsoft.com/office/drawing/2014/main" xmlns="" id="{1F66F396-ED76-4F97-86FD-925E2D131CA7}"/>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6" name="Rectangle 5">
            <a:extLst>
              <a:ext uri="{FF2B5EF4-FFF2-40B4-BE49-F238E27FC236}">
                <a16:creationId xmlns:a16="http://schemas.microsoft.com/office/drawing/2014/main" xmlns="" id="{1468B8B1-1E22-4B29-8E62-31DC7557123F}"/>
              </a:ext>
            </a:extLst>
          </p:cNvPr>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8" name="Rectangle 4">
            <a:extLst>
              <a:ext uri="{FF2B5EF4-FFF2-40B4-BE49-F238E27FC236}">
                <a16:creationId xmlns:a16="http://schemas.microsoft.com/office/drawing/2014/main" xmlns="" id="{0BEB8CEF-FC56-4CC0-9C26-1FE7C3FCE870}"/>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10" name="TextBox 15">
            <a:extLst>
              <a:ext uri="{FF2B5EF4-FFF2-40B4-BE49-F238E27FC236}">
                <a16:creationId xmlns:a16="http://schemas.microsoft.com/office/drawing/2014/main" xmlns="" id="{DBD15328-735F-4993-8F08-9DF5BEB05217}"/>
              </a:ext>
            </a:extLst>
          </p:cNvPr>
          <p:cNvSpPr txBox="1">
            <a:spLocks noChangeArrowheads="1"/>
          </p:cNvSpPr>
          <p:nvPr/>
        </p:nvSpPr>
        <p:spPr bwMode="auto">
          <a:xfrm>
            <a:off x="1258888" y="-27384"/>
            <a:ext cx="7777162" cy="1046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sr-Latn-RS" sz="3100" b="1" dirty="0" smtClean="0">
                <a:solidFill>
                  <a:schemeClr val="bg1"/>
                </a:solidFill>
                <a:latin typeface="Verdana" panose="020B0604030504040204" pitchFamily="34" charset="0"/>
              </a:rPr>
              <a:t>Prednosti Budimpeštanske konvencije</a:t>
            </a:r>
            <a:endParaRPr lang="en-GB" sz="3100" b="1" dirty="0">
              <a:solidFill>
                <a:schemeClr val="bg1"/>
              </a:solidFill>
              <a:latin typeface="Verdana" panose="020B0604030504040204" pitchFamily="34" charset="0"/>
            </a:endParaRPr>
          </a:p>
        </p:txBody>
      </p:sp>
      <p:sp>
        <p:nvSpPr>
          <p:cNvPr id="12" name="Rectangle 11">
            <a:extLst>
              <a:ext uri="{FF2B5EF4-FFF2-40B4-BE49-F238E27FC236}">
                <a16:creationId xmlns:a16="http://schemas.microsoft.com/office/drawing/2014/main" xmlns="" id="{12C71536-C1C3-4A85-B32F-FFA5BEB58D8D}"/>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14" name="Picture 4">
            <a:extLst>
              <a:ext uri="{FF2B5EF4-FFF2-40B4-BE49-F238E27FC236}">
                <a16:creationId xmlns:a16="http://schemas.microsoft.com/office/drawing/2014/main" xmlns="" id="{EB5633E2-AA6C-4992-A6E7-DD99723EC7C2}"/>
              </a:ext>
            </a:extLst>
          </p:cNvPr>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02438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178012" y="-68053"/>
            <a:ext cx="7777162" cy="1046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sr-Latn-RS" sz="3100" b="1" dirty="0" smtClean="0">
                <a:solidFill>
                  <a:schemeClr val="bg1"/>
                </a:solidFill>
                <a:latin typeface="Verdana" panose="020B0604030504040204" pitchFamily="34" charset="0"/>
              </a:rPr>
              <a:t>Poboljšanje domaćeg zakonodavstva</a:t>
            </a:r>
            <a:endParaRPr lang="en-GB" sz="3100" b="1" dirty="0">
              <a:solidFill>
                <a:schemeClr val="bg1"/>
              </a:solidFill>
              <a:latin typeface="Verdana" panose="020B0604030504040204" pitchFamily="34" charset="0"/>
            </a:endParaRPr>
          </a:p>
        </p:txBody>
      </p:sp>
      <p:sp>
        <p:nvSpPr>
          <p:cNvPr id="11" name="Rectangle 2"/>
          <p:cNvSpPr>
            <a:spLocks noChangeArrowheads="1"/>
          </p:cNvSpPr>
          <p:nvPr/>
        </p:nvSpPr>
        <p:spPr bwMode="auto">
          <a:xfrm>
            <a:off x="395536" y="1256108"/>
            <a:ext cx="8352928" cy="5175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marL="457200" lvl="0" indent="-457200">
              <a:lnSpc>
                <a:spcPct val="150000"/>
              </a:lnSpc>
              <a:buFont typeface="Arial" panose="020B0604020202020204" pitchFamily="34" charset="0"/>
              <a:buChar char="•"/>
            </a:pPr>
            <a:r>
              <a:rPr lang="sr-Latn-RS" sz="2800" dirty="0">
                <a:latin typeface="+mn-lt"/>
              </a:rPr>
              <a:t>Budimpeštanska konvencija je znatno uticala na usklađivanje zakonodavstava </a:t>
            </a:r>
            <a:endParaRPr lang="en-US" sz="2800" dirty="0">
              <a:latin typeface="+mn-lt"/>
            </a:endParaRPr>
          </a:p>
          <a:p>
            <a:pPr marL="457200" lvl="0" indent="-457200">
              <a:lnSpc>
                <a:spcPct val="150000"/>
              </a:lnSpc>
              <a:buFont typeface="Arial" panose="020B0604020202020204" pitchFamily="34" charset="0"/>
              <a:buChar char="•"/>
            </a:pPr>
            <a:r>
              <a:rPr lang="sr-Latn-RS" sz="2800" dirty="0">
                <a:latin typeface="+mn-lt"/>
              </a:rPr>
              <a:t>Taj uticaj izvršen i na države koje su strane </a:t>
            </a:r>
            <a:r>
              <a:rPr lang="sr-Latn-RS" sz="2800" dirty="0" err="1">
                <a:latin typeface="+mn-lt"/>
              </a:rPr>
              <a:t>ugovornice</a:t>
            </a:r>
            <a:r>
              <a:rPr lang="sr-Latn-RS" sz="2800" dirty="0">
                <a:latin typeface="+mn-lt"/>
              </a:rPr>
              <a:t> i na one države koje nisu strane </a:t>
            </a:r>
            <a:r>
              <a:rPr lang="sr-Latn-RS" sz="2800" dirty="0" err="1">
                <a:latin typeface="+mn-lt"/>
              </a:rPr>
              <a:t>ugovornice</a:t>
            </a:r>
            <a:r>
              <a:rPr lang="sr-Latn-RS" sz="2800" dirty="0">
                <a:latin typeface="+mn-lt"/>
              </a:rPr>
              <a:t> Konvencije </a:t>
            </a:r>
            <a:endParaRPr lang="en-US" sz="2800" dirty="0">
              <a:latin typeface="+mn-lt"/>
            </a:endParaRPr>
          </a:p>
          <a:p>
            <a:pPr marL="457200" indent="-457200">
              <a:lnSpc>
                <a:spcPct val="150000"/>
              </a:lnSpc>
              <a:buFont typeface="Arial" panose="020B0604020202020204" pitchFamily="34" charset="0"/>
              <a:buChar char="•"/>
            </a:pPr>
            <a:r>
              <a:rPr lang="sr-Latn-RS" sz="2800" dirty="0">
                <a:latin typeface="+mn-lt"/>
              </a:rPr>
              <a:t>Ukupno su razmatrane 193 države kako bi se procenio globalni uticaj Budimpeštanske konvencije</a:t>
            </a:r>
            <a:endParaRPr lang="en-US" sz="2600" dirty="0">
              <a:latin typeface="+mn-lt"/>
              <a:ea typeface="Verdana" panose="020B0604030504040204" pitchFamily="34" charset="0"/>
              <a:cs typeface="Verdana" panose="020B0604030504040204" pitchFamily="34" charset="0"/>
            </a:endParaRPr>
          </a:p>
        </p:txBody>
      </p:sp>
      <p:sp>
        <p:nvSpPr>
          <p:cNvPr id="2" name="Rectangle 1">
            <a:extLst>
              <a:ext uri="{FF2B5EF4-FFF2-40B4-BE49-F238E27FC236}">
                <a16:creationId xmlns:a16="http://schemas.microsoft.com/office/drawing/2014/main" xmlns=""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a16="http://schemas.microsoft.com/office/drawing/2014/main" xmlns=""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107968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Rectangle 144">
            <a:extLst>
              <a:ext uri="{FF2B5EF4-FFF2-40B4-BE49-F238E27FC236}">
                <a16:creationId xmlns:a16="http://schemas.microsoft.com/office/drawing/2014/main" xmlns="" id="{C35F155E-0823-437A-A020-47D0BD690D4B}"/>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47" name="Rectangle 146">
            <a:extLst>
              <a:ext uri="{FF2B5EF4-FFF2-40B4-BE49-F238E27FC236}">
                <a16:creationId xmlns:a16="http://schemas.microsoft.com/office/drawing/2014/main" xmlns="" id="{4BAB87DB-5437-4394-9B22-51E3E03D81C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49" name="TextBox 7">
            <a:extLst>
              <a:ext uri="{FF2B5EF4-FFF2-40B4-BE49-F238E27FC236}">
                <a16:creationId xmlns:a16="http://schemas.microsoft.com/office/drawing/2014/main" xmlns="" id="{07736E9A-7FBE-4865-B1C2-6D313232237E}"/>
              </a:ext>
            </a:extLst>
          </p:cNvPr>
          <p:cNvSpPr txBox="1">
            <a:spLocks noChangeArrowheads="1"/>
          </p:cNvSpPr>
          <p:nvPr/>
        </p:nvSpPr>
        <p:spPr bwMode="auto">
          <a:xfrm>
            <a:off x="1403350" y="116632"/>
            <a:ext cx="76327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000" b="1" dirty="0" smtClean="0">
                <a:solidFill>
                  <a:schemeClr val="bg1"/>
                </a:solidFill>
                <a:latin typeface="Verdana" panose="020B0604030504040204" pitchFamily="34" charset="0"/>
                <a:ea typeface="Verdana" panose="020B0604030504040204" pitchFamily="34" charset="0"/>
                <a:cs typeface="Verdana" charset="0"/>
              </a:rPr>
              <a:t>Domet budimpeštanske konvencije</a:t>
            </a:r>
            <a:endParaRPr lang="en-GB" sz="3000" b="1" dirty="0">
              <a:solidFill>
                <a:schemeClr val="bg1"/>
              </a:solidFill>
              <a:latin typeface="Verdana" panose="020B0604030504040204" pitchFamily="34" charset="0"/>
              <a:ea typeface="Verdana" panose="020B0604030504040204" pitchFamily="34" charset="0"/>
              <a:cs typeface="Verdana" charset="0"/>
            </a:endParaRPr>
          </a:p>
        </p:txBody>
      </p:sp>
      <p:pic>
        <p:nvPicPr>
          <p:cNvPr id="151" name="Picture 4">
            <a:extLst>
              <a:ext uri="{FF2B5EF4-FFF2-40B4-BE49-F238E27FC236}">
                <a16:creationId xmlns:a16="http://schemas.microsoft.com/office/drawing/2014/main" xmlns="" id="{B10BB37C-6B50-4990-91B5-11E730A1290C}"/>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90" name="TextBox 143">
            <a:extLst>
              <a:ext uri="{FF2B5EF4-FFF2-40B4-BE49-F238E27FC236}">
                <a16:creationId xmlns:a16="http://schemas.microsoft.com/office/drawing/2014/main" xmlns="" id="{77934F9D-D91F-4C44-A588-0147150AB2AB}"/>
              </a:ext>
            </a:extLst>
          </p:cNvPr>
          <p:cNvSpPr txBox="1">
            <a:spLocks noChangeArrowheads="1"/>
          </p:cNvSpPr>
          <p:nvPr/>
        </p:nvSpPr>
        <p:spPr bwMode="auto">
          <a:xfrm>
            <a:off x="288131" y="3622221"/>
            <a:ext cx="219551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r>
              <a:rPr lang="en-GB" sz="4800" b="1" dirty="0">
                <a:latin typeface="Verdana" charset="0"/>
                <a:cs typeface="Verdana" charset="0"/>
              </a:rPr>
              <a:t>130</a:t>
            </a:r>
            <a:r>
              <a:rPr lang="en-GB" sz="4000" b="1" dirty="0">
                <a:latin typeface="Verdana" charset="0"/>
                <a:cs typeface="Verdana" charset="0"/>
              </a:rPr>
              <a:t>+</a:t>
            </a:r>
          </a:p>
        </p:txBody>
      </p:sp>
      <p:grpSp>
        <p:nvGrpSpPr>
          <p:cNvPr id="291" name="Group 290">
            <a:extLst>
              <a:ext uri="{FF2B5EF4-FFF2-40B4-BE49-F238E27FC236}">
                <a16:creationId xmlns:a16="http://schemas.microsoft.com/office/drawing/2014/main" xmlns="" id="{433ECFEB-1EC9-4C08-B6F6-1927ABC06009}"/>
              </a:ext>
            </a:extLst>
          </p:cNvPr>
          <p:cNvGrpSpPr>
            <a:grpSpLocks/>
          </p:cNvGrpSpPr>
          <p:nvPr/>
        </p:nvGrpSpPr>
        <p:grpSpPr bwMode="auto">
          <a:xfrm>
            <a:off x="359569" y="1180646"/>
            <a:ext cx="8424862" cy="3757613"/>
            <a:chOff x="-30650" y="0"/>
            <a:chExt cx="9372924" cy="4653136"/>
          </a:xfrm>
        </p:grpSpPr>
        <p:pic>
          <p:nvPicPr>
            <p:cNvPr id="312" name="Picture 311">
              <a:extLst>
                <a:ext uri="{FF2B5EF4-FFF2-40B4-BE49-F238E27FC236}">
                  <a16:creationId xmlns:a16="http://schemas.microsoft.com/office/drawing/2014/main" xmlns="" id="{F9C1ECD3-BF22-44D9-B885-292ABB7626D9}"/>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0650" y="0"/>
              <a:ext cx="9372924" cy="4653136"/>
            </a:xfrm>
            <a:prstGeom prst="rect">
              <a:avLst/>
            </a:prstGeom>
            <a:solidFill>
              <a:srgbClr val="FFFFFF"/>
            </a:solidFill>
            <a:ln w="3175">
              <a:solidFill>
                <a:schemeClr val="tx1"/>
              </a:solidFill>
              <a:miter lim="800000"/>
              <a:headEnd/>
              <a:tailEnd/>
            </a:ln>
          </p:spPr>
        </p:pic>
        <p:sp>
          <p:nvSpPr>
            <p:cNvPr id="313" name="Oval 312">
              <a:extLst>
                <a:ext uri="{FF2B5EF4-FFF2-40B4-BE49-F238E27FC236}">
                  <a16:creationId xmlns:a16="http://schemas.microsoft.com/office/drawing/2014/main" xmlns="" id="{47755DDC-D63B-48DE-B6FB-75C07D124822}"/>
                </a:ext>
              </a:extLst>
            </p:cNvPr>
            <p:cNvSpPr/>
            <p:nvPr/>
          </p:nvSpPr>
          <p:spPr>
            <a:xfrm>
              <a:off x="3741833" y="1262067"/>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14" name="Oval 313">
              <a:extLst>
                <a:ext uri="{FF2B5EF4-FFF2-40B4-BE49-F238E27FC236}">
                  <a16:creationId xmlns:a16="http://schemas.microsoft.com/office/drawing/2014/main" xmlns="" id="{EF5CD548-4645-4837-96D0-F82C867B14C7}"/>
                </a:ext>
              </a:extLst>
            </p:cNvPr>
            <p:cNvSpPr/>
            <p:nvPr/>
          </p:nvSpPr>
          <p:spPr>
            <a:xfrm>
              <a:off x="3563452" y="1299419"/>
              <a:ext cx="72412"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15" name="Oval 314">
              <a:extLst>
                <a:ext uri="{FF2B5EF4-FFF2-40B4-BE49-F238E27FC236}">
                  <a16:creationId xmlns:a16="http://schemas.microsoft.com/office/drawing/2014/main" xmlns="" id="{EBD9667D-431E-431D-9A5B-DD8A24DD65FE}"/>
                </a:ext>
              </a:extLst>
            </p:cNvPr>
            <p:cNvSpPr/>
            <p:nvPr/>
          </p:nvSpPr>
          <p:spPr>
            <a:xfrm>
              <a:off x="3860164" y="1053688"/>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16" name="Oval 315">
              <a:extLst>
                <a:ext uri="{FF2B5EF4-FFF2-40B4-BE49-F238E27FC236}">
                  <a16:creationId xmlns:a16="http://schemas.microsoft.com/office/drawing/2014/main" xmlns="" id="{E306CBBB-637E-472D-820A-0C2B929732BC}"/>
                </a:ext>
              </a:extLst>
            </p:cNvPr>
            <p:cNvSpPr/>
            <p:nvPr/>
          </p:nvSpPr>
          <p:spPr>
            <a:xfrm>
              <a:off x="4087997" y="1171639"/>
              <a:ext cx="72411"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17" name="Oval 316">
              <a:extLst>
                <a:ext uri="{FF2B5EF4-FFF2-40B4-BE49-F238E27FC236}">
                  <a16:creationId xmlns:a16="http://schemas.microsoft.com/office/drawing/2014/main" xmlns="" id="{1A1CF357-B0F6-40FB-A6F6-623BB254CD99}"/>
                </a:ext>
              </a:extLst>
            </p:cNvPr>
            <p:cNvSpPr/>
            <p:nvPr/>
          </p:nvSpPr>
          <p:spPr>
            <a:xfrm>
              <a:off x="3743599" y="837446"/>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18" name="Oval 317">
              <a:extLst>
                <a:ext uri="{FF2B5EF4-FFF2-40B4-BE49-F238E27FC236}">
                  <a16:creationId xmlns:a16="http://schemas.microsoft.com/office/drawing/2014/main" xmlns="" id="{6483BEA5-C990-42FB-980E-04DF808A3642}"/>
                </a:ext>
              </a:extLst>
            </p:cNvPr>
            <p:cNvSpPr/>
            <p:nvPr/>
          </p:nvSpPr>
          <p:spPr>
            <a:xfrm>
              <a:off x="3420395" y="548469"/>
              <a:ext cx="70646"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19" name="Oval 318">
              <a:extLst>
                <a:ext uri="{FF2B5EF4-FFF2-40B4-BE49-F238E27FC236}">
                  <a16:creationId xmlns:a16="http://schemas.microsoft.com/office/drawing/2014/main" xmlns="" id="{38338B4C-956F-4614-8558-BED6AB4A7E06}"/>
                </a:ext>
              </a:extLst>
            </p:cNvPr>
            <p:cNvSpPr/>
            <p:nvPr/>
          </p:nvSpPr>
          <p:spPr>
            <a:xfrm>
              <a:off x="3923745" y="908217"/>
              <a:ext cx="72412"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20" name="Oval 319">
              <a:extLst>
                <a:ext uri="{FF2B5EF4-FFF2-40B4-BE49-F238E27FC236}">
                  <a16:creationId xmlns:a16="http://schemas.microsoft.com/office/drawing/2014/main" xmlns="" id="{39013724-FDA3-4553-B71C-AF7C53101510}"/>
                </a:ext>
              </a:extLst>
            </p:cNvPr>
            <p:cNvSpPr/>
            <p:nvPr/>
          </p:nvSpPr>
          <p:spPr>
            <a:xfrm>
              <a:off x="3895487" y="945568"/>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21" name="Oval 320">
              <a:extLst>
                <a:ext uri="{FF2B5EF4-FFF2-40B4-BE49-F238E27FC236}">
                  <a16:creationId xmlns:a16="http://schemas.microsoft.com/office/drawing/2014/main" xmlns="" id="{59EC2014-5F5D-4D45-B626-055D6F5C9C95}"/>
                </a:ext>
              </a:extLst>
            </p:cNvPr>
            <p:cNvSpPr/>
            <p:nvPr/>
          </p:nvSpPr>
          <p:spPr>
            <a:xfrm>
              <a:off x="4042077" y="908217"/>
              <a:ext cx="72411"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22" name="Oval 321">
              <a:extLst>
                <a:ext uri="{FF2B5EF4-FFF2-40B4-BE49-F238E27FC236}">
                  <a16:creationId xmlns:a16="http://schemas.microsoft.com/office/drawing/2014/main" xmlns="" id="{C6E85F30-60B5-49B2-98FE-563B103F190D}"/>
                </a:ext>
              </a:extLst>
            </p:cNvPr>
            <p:cNvSpPr/>
            <p:nvPr/>
          </p:nvSpPr>
          <p:spPr>
            <a:xfrm>
              <a:off x="3996158" y="1057620"/>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23" name="Oval 322">
              <a:extLst>
                <a:ext uri="{FF2B5EF4-FFF2-40B4-BE49-F238E27FC236}">
                  <a16:creationId xmlns:a16="http://schemas.microsoft.com/office/drawing/2014/main" xmlns="" id="{DC55B290-0213-42E1-9A8F-3FBA9A2A3B35}"/>
                </a:ext>
              </a:extLst>
            </p:cNvPr>
            <p:cNvSpPr/>
            <p:nvPr/>
          </p:nvSpPr>
          <p:spPr>
            <a:xfrm>
              <a:off x="4619606" y="1016338"/>
              <a:ext cx="72412"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24" name="Oval 323">
              <a:extLst>
                <a:ext uri="{FF2B5EF4-FFF2-40B4-BE49-F238E27FC236}">
                  <a16:creationId xmlns:a16="http://schemas.microsoft.com/office/drawing/2014/main" xmlns="" id="{CB6031B8-1B23-479C-A490-E95B74968F82}"/>
                </a:ext>
              </a:extLst>
            </p:cNvPr>
            <p:cNvSpPr/>
            <p:nvPr/>
          </p:nvSpPr>
          <p:spPr>
            <a:xfrm>
              <a:off x="5004625" y="1267965"/>
              <a:ext cx="70646"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25" name="Oval 324">
              <a:extLst>
                <a:ext uri="{FF2B5EF4-FFF2-40B4-BE49-F238E27FC236}">
                  <a16:creationId xmlns:a16="http://schemas.microsoft.com/office/drawing/2014/main" xmlns="" id="{78889D9F-7A26-4EA1-B106-1FA4C484E0E7}"/>
                </a:ext>
              </a:extLst>
            </p:cNvPr>
            <p:cNvSpPr/>
            <p:nvPr/>
          </p:nvSpPr>
          <p:spPr>
            <a:xfrm>
              <a:off x="4859801" y="1197195"/>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26" name="Oval 325">
              <a:extLst>
                <a:ext uri="{FF2B5EF4-FFF2-40B4-BE49-F238E27FC236}">
                  <a16:creationId xmlns:a16="http://schemas.microsoft.com/office/drawing/2014/main" xmlns="" id="{061A9F56-AC5E-4F3E-AC0B-D56C0A4F41EB}"/>
                </a:ext>
              </a:extLst>
            </p:cNvPr>
            <p:cNvSpPr/>
            <p:nvPr/>
          </p:nvSpPr>
          <p:spPr>
            <a:xfrm>
              <a:off x="4932214" y="1244375"/>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27" name="Oval 326">
              <a:extLst>
                <a:ext uri="{FF2B5EF4-FFF2-40B4-BE49-F238E27FC236}">
                  <a16:creationId xmlns:a16="http://schemas.microsoft.com/office/drawing/2014/main" xmlns="" id="{C90F2D22-C5A1-4685-96BF-5A859A4861A1}"/>
                </a:ext>
              </a:extLst>
            </p:cNvPr>
            <p:cNvSpPr/>
            <p:nvPr/>
          </p:nvSpPr>
          <p:spPr>
            <a:xfrm>
              <a:off x="4428862" y="1100869"/>
              <a:ext cx="70646"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28" name="Oval 327">
              <a:extLst>
                <a:ext uri="{FF2B5EF4-FFF2-40B4-BE49-F238E27FC236}">
                  <a16:creationId xmlns:a16="http://schemas.microsoft.com/office/drawing/2014/main" xmlns="" id="{359F0B34-3569-456B-8714-E3901005AD95}"/>
                </a:ext>
              </a:extLst>
            </p:cNvPr>
            <p:cNvSpPr/>
            <p:nvPr/>
          </p:nvSpPr>
          <p:spPr>
            <a:xfrm>
              <a:off x="4497742" y="1059587"/>
              <a:ext cx="70646"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29" name="Oval 328">
              <a:extLst>
                <a:ext uri="{FF2B5EF4-FFF2-40B4-BE49-F238E27FC236}">
                  <a16:creationId xmlns:a16="http://schemas.microsoft.com/office/drawing/2014/main" xmlns="" id="{C3008DBB-819C-479B-B237-2F0D08004B2F}"/>
                </a:ext>
              </a:extLst>
            </p:cNvPr>
            <p:cNvSpPr/>
            <p:nvPr/>
          </p:nvSpPr>
          <p:spPr>
            <a:xfrm>
              <a:off x="4421798" y="1195229"/>
              <a:ext cx="72412"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30" name="Oval 329">
              <a:extLst>
                <a:ext uri="{FF2B5EF4-FFF2-40B4-BE49-F238E27FC236}">
                  <a16:creationId xmlns:a16="http://schemas.microsoft.com/office/drawing/2014/main" xmlns="" id="{A5C2DCEE-924C-47E4-97AD-1E5581AFD238}"/>
                </a:ext>
              </a:extLst>
            </p:cNvPr>
            <p:cNvSpPr/>
            <p:nvPr/>
          </p:nvSpPr>
          <p:spPr>
            <a:xfrm>
              <a:off x="4349386" y="1224717"/>
              <a:ext cx="72411"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31" name="Oval 330">
              <a:extLst>
                <a:ext uri="{FF2B5EF4-FFF2-40B4-BE49-F238E27FC236}">
                  <a16:creationId xmlns:a16="http://schemas.microsoft.com/office/drawing/2014/main" xmlns="" id="{DF63BEB7-C812-4347-9D7D-011955075028}"/>
                </a:ext>
              </a:extLst>
            </p:cNvPr>
            <p:cNvSpPr/>
            <p:nvPr/>
          </p:nvSpPr>
          <p:spPr>
            <a:xfrm>
              <a:off x="4211627" y="1136254"/>
              <a:ext cx="72411"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32" name="Oval 331">
              <a:extLst>
                <a:ext uri="{FF2B5EF4-FFF2-40B4-BE49-F238E27FC236}">
                  <a16:creationId xmlns:a16="http://schemas.microsoft.com/office/drawing/2014/main" xmlns="" id="{AE2DF2B0-1F9E-4DC2-941C-069D6D762D46}"/>
                </a:ext>
              </a:extLst>
            </p:cNvPr>
            <p:cNvSpPr/>
            <p:nvPr/>
          </p:nvSpPr>
          <p:spPr>
            <a:xfrm>
              <a:off x="4148046" y="1093005"/>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33" name="Oval 332">
              <a:extLst>
                <a:ext uri="{FF2B5EF4-FFF2-40B4-BE49-F238E27FC236}">
                  <a16:creationId xmlns:a16="http://schemas.microsoft.com/office/drawing/2014/main" xmlns="" id="{9671C580-854E-4136-BEF7-FBB474337BA9}"/>
                </a:ext>
              </a:extLst>
            </p:cNvPr>
            <p:cNvSpPr/>
            <p:nvPr/>
          </p:nvSpPr>
          <p:spPr>
            <a:xfrm>
              <a:off x="4314063" y="1144117"/>
              <a:ext cx="72411"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34" name="Oval 333">
              <a:extLst>
                <a:ext uri="{FF2B5EF4-FFF2-40B4-BE49-F238E27FC236}">
                  <a16:creationId xmlns:a16="http://schemas.microsoft.com/office/drawing/2014/main" xmlns="" id="{65A6A9E9-1FF6-4442-9005-41FDB59E7BB1}"/>
                </a:ext>
              </a:extLst>
            </p:cNvPr>
            <p:cNvSpPr/>
            <p:nvPr/>
          </p:nvSpPr>
          <p:spPr>
            <a:xfrm>
              <a:off x="4125086" y="1051723"/>
              <a:ext cx="72412"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35" name="Oval 334">
              <a:extLst>
                <a:ext uri="{FF2B5EF4-FFF2-40B4-BE49-F238E27FC236}">
                  <a16:creationId xmlns:a16="http://schemas.microsoft.com/office/drawing/2014/main" xmlns="" id="{6C94FE8D-E630-47E4-AE31-2BF8F322531B}"/>
                </a:ext>
              </a:extLst>
            </p:cNvPr>
            <p:cNvSpPr/>
            <p:nvPr/>
          </p:nvSpPr>
          <p:spPr>
            <a:xfrm>
              <a:off x="4276974" y="992748"/>
              <a:ext cx="72412"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36" name="Oval 335">
              <a:extLst>
                <a:ext uri="{FF2B5EF4-FFF2-40B4-BE49-F238E27FC236}">
                  <a16:creationId xmlns:a16="http://schemas.microsoft.com/office/drawing/2014/main" xmlns="" id="{981E4949-7309-436F-BC2B-6585EDFE7FA3}"/>
                </a:ext>
              </a:extLst>
            </p:cNvPr>
            <p:cNvSpPr/>
            <p:nvPr/>
          </p:nvSpPr>
          <p:spPr>
            <a:xfrm>
              <a:off x="4276974" y="1053688"/>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37" name="Oval 336">
              <a:extLst>
                <a:ext uri="{FF2B5EF4-FFF2-40B4-BE49-F238E27FC236}">
                  <a16:creationId xmlns:a16="http://schemas.microsoft.com/office/drawing/2014/main" xmlns="" id="{80B9A2AC-5A42-4E5F-84F1-81D016822952}"/>
                </a:ext>
              </a:extLst>
            </p:cNvPr>
            <p:cNvSpPr/>
            <p:nvPr/>
          </p:nvSpPr>
          <p:spPr>
            <a:xfrm>
              <a:off x="4268144" y="1189332"/>
              <a:ext cx="72411"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38" name="Oval 337">
              <a:extLst>
                <a:ext uri="{FF2B5EF4-FFF2-40B4-BE49-F238E27FC236}">
                  <a16:creationId xmlns:a16="http://schemas.microsoft.com/office/drawing/2014/main" xmlns="" id="{76621665-2152-4083-9394-DC97BC5C3B19}"/>
                </a:ext>
              </a:extLst>
            </p:cNvPr>
            <p:cNvSpPr/>
            <p:nvPr/>
          </p:nvSpPr>
          <p:spPr>
            <a:xfrm>
              <a:off x="4308764" y="1244375"/>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39" name="Oval 338">
              <a:extLst>
                <a:ext uri="{FF2B5EF4-FFF2-40B4-BE49-F238E27FC236}">
                  <a16:creationId xmlns:a16="http://schemas.microsoft.com/office/drawing/2014/main" xmlns="" id="{4FE39DA1-A9A9-46B5-91CE-918787147064}"/>
                </a:ext>
              </a:extLst>
            </p:cNvPr>
            <p:cNvSpPr/>
            <p:nvPr/>
          </p:nvSpPr>
          <p:spPr>
            <a:xfrm>
              <a:off x="4020884" y="621204"/>
              <a:ext cx="70646"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40" name="Oval 339">
              <a:extLst>
                <a:ext uri="{FF2B5EF4-FFF2-40B4-BE49-F238E27FC236}">
                  <a16:creationId xmlns:a16="http://schemas.microsoft.com/office/drawing/2014/main" xmlns="" id="{E892D612-4F81-46F0-BF18-4F40FE405928}"/>
                </a:ext>
              </a:extLst>
            </p:cNvPr>
            <p:cNvSpPr/>
            <p:nvPr/>
          </p:nvSpPr>
          <p:spPr>
            <a:xfrm>
              <a:off x="4386475" y="613341"/>
              <a:ext cx="70646"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41" name="Oval 340">
              <a:extLst>
                <a:ext uri="{FF2B5EF4-FFF2-40B4-BE49-F238E27FC236}">
                  <a16:creationId xmlns:a16="http://schemas.microsoft.com/office/drawing/2014/main" xmlns="" id="{877ABA36-F250-4DEA-A4F7-8F535183675D}"/>
                </a:ext>
              </a:extLst>
            </p:cNvPr>
            <p:cNvSpPr/>
            <p:nvPr/>
          </p:nvSpPr>
          <p:spPr>
            <a:xfrm>
              <a:off x="4391774" y="699838"/>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42" name="Oval 341">
              <a:extLst>
                <a:ext uri="{FF2B5EF4-FFF2-40B4-BE49-F238E27FC236}">
                  <a16:creationId xmlns:a16="http://schemas.microsoft.com/office/drawing/2014/main" xmlns="" id="{6BAACC6C-94C1-4614-894C-8F43FBDA0B17}"/>
                </a:ext>
              </a:extLst>
            </p:cNvPr>
            <p:cNvSpPr/>
            <p:nvPr/>
          </p:nvSpPr>
          <p:spPr>
            <a:xfrm>
              <a:off x="4388242" y="760779"/>
              <a:ext cx="70646"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43" name="Oval 342">
              <a:extLst>
                <a:ext uri="{FF2B5EF4-FFF2-40B4-BE49-F238E27FC236}">
                  <a16:creationId xmlns:a16="http://schemas.microsoft.com/office/drawing/2014/main" xmlns="" id="{24708DC5-0520-4F7F-A11F-71BCB4873987}"/>
                </a:ext>
              </a:extLst>
            </p:cNvPr>
            <p:cNvSpPr/>
            <p:nvPr/>
          </p:nvSpPr>
          <p:spPr>
            <a:xfrm>
              <a:off x="4342322" y="780438"/>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44" name="Oval 343">
              <a:extLst>
                <a:ext uri="{FF2B5EF4-FFF2-40B4-BE49-F238E27FC236}">
                  <a16:creationId xmlns:a16="http://schemas.microsoft.com/office/drawing/2014/main" xmlns="" id="{1099D5C5-9110-416C-856C-D4C7544B1921}"/>
                </a:ext>
              </a:extLst>
            </p:cNvPr>
            <p:cNvSpPr/>
            <p:nvPr/>
          </p:nvSpPr>
          <p:spPr>
            <a:xfrm>
              <a:off x="4020884" y="770608"/>
              <a:ext cx="70646"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45" name="Oval 344">
              <a:extLst>
                <a:ext uri="{FF2B5EF4-FFF2-40B4-BE49-F238E27FC236}">
                  <a16:creationId xmlns:a16="http://schemas.microsoft.com/office/drawing/2014/main" xmlns="" id="{B68D6538-36B4-4FC3-85BE-6C058C9103D0}"/>
                </a:ext>
              </a:extLst>
            </p:cNvPr>
            <p:cNvSpPr/>
            <p:nvPr/>
          </p:nvSpPr>
          <p:spPr>
            <a:xfrm>
              <a:off x="4254015" y="872831"/>
              <a:ext cx="70646"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46" name="Oval 345">
              <a:extLst>
                <a:ext uri="{FF2B5EF4-FFF2-40B4-BE49-F238E27FC236}">
                  <a16:creationId xmlns:a16="http://schemas.microsoft.com/office/drawing/2014/main" xmlns="" id="{050FC20E-5CE2-43B4-BC44-A1008A55B474}"/>
                </a:ext>
              </a:extLst>
            </p:cNvPr>
            <p:cNvSpPr/>
            <p:nvPr/>
          </p:nvSpPr>
          <p:spPr>
            <a:xfrm>
              <a:off x="4163941" y="957363"/>
              <a:ext cx="72412"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47" name="Oval 346">
              <a:extLst>
                <a:ext uri="{FF2B5EF4-FFF2-40B4-BE49-F238E27FC236}">
                  <a16:creationId xmlns:a16="http://schemas.microsoft.com/office/drawing/2014/main" xmlns="" id="{513F8D11-2F04-45C4-80DD-A7FDFA048D8F}"/>
                </a:ext>
              </a:extLst>
            </p:cNvPr>
            <p:cNvSpPr/>
            <p:nvPr/>
          </p:nvSpPr>
          <p:spPr>
            <a:xfrm>
              <a:off x="4148046" y="648726"/>
              <a:ext cx="72411" cy="72737"/>
            </a:xfrm>
            <a:prstGeom prst="ellipse">
              <a:avLst/>
            </a:prstGeom>
            <a:solidFill>
              <a:srgbClr val="6699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48" name="Oval 347">
              <a:extLst>
                <a:ext uri="{FF2B5EF4-FFF2-40B4-BE49-F238E27FC236}">
                  <a16:creationId xmlns:a16="http://schemas.microsoft.com/office/drawing/2014/main" xmlns="" id="{5A22E7B2-7CE4-4D7B-AD19-CFB17BB654E5}"/>
                </a:ext>
              </a:extLst>
            </p:cNvPr>
            <p:cNvSpPr/>
            <p:nvPr/>
          </p:nvSpPr>
          <p:spPr>
            <a:xfrm>
              <a:off x="3600541" y="870866"/>
              <a:ext cx="70646" cy="72735"/>
            </a:xfrm>
            <a:prstGeom prst="ellipse">
              <a:avLst/>
            </a:prstGeom>
            <a:solidFill>
              <a:srgbClr val="6699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49" name="Oval 348">
              <a:extLst>
                <a:ext uri="{FF2B5EF4-FFF2-40B4-BE49-F238E27FC236}">
                  <a16:creationId xmlns:a16="http://schemas.microsoft.com/office/drawing/2014/main" xmlns="" id="{997FA1BE-9953-4589-A39D-20202248426D}"/>
                </a:ext>
              </a:extLst>
            </p:cNvPr>
            <p:cNvSpPr/>
            <p:nvPr/>
          </p:nvSpPr>
          <p:spPr>
            <a:xfrm>
              <a:off x="4658461" y="1317111"/>
              <a:ext cx="70646" cy="70770"/>
            </a:xfrm>
            <a:prstGeom prst="ellipse">
              <a:avLst/>
            </a:prstGeom>
            <a:solidFill>
              <a:srgbClr val="0000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50" name="Oval 349">
              <a:extLst>
                <a:ext uri="{FF2B5EF4-FFF2-40B4-BE49-F238E27FC236}">
                  <a16:creationId xmlns:a16="http://schemas.microsoft.com/office/drawing/2014/main" xmlns="" id="{5BBA3DE3-C067-487F-8932-3D46A422D9D4}"/>
                </a:ext>
              </a:extLst>
            </p:cNvPr>
            <p:cNvSpPr/>
            <p:nvPr/>
          </p:nvSpPr>
          <p:spPr>
            <a:xfrm>
              <a:off x="1115577" y="1317111"/>
              <a:ext cx="72412" cy="70770"/>
            </a:xfrm>
            <a:prstGeom prst="ellipse">
              <a:avLst/>
            </a:prstGeom>
            <a:solidFill>
              <a:srgbClr val="000099"/>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51" name="Oval 350">
              <a:extLst>
                <a:ext uri="{FF2B5EF4-FFF2-40B4-BE49-F238E27FC236}">
                  <a16:creationId xmlns:a16="http://schemas.microsoft.com/office/drawing/2014/main" xmlns="" id="{2E3F3368-AC49-408F-9813-7476552566AB}"/>
                </a:ext>
              </a:extLst>
            </p:cNvPr>
            <p:cNvSpPr/>
            <p:nvPr/>
          </p:nvSpPr>
          <p:spPr>
            <a:xfrm>
              <a:off x="1763752" y="1989427"/>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52" name="Oval 351">
              <a:extLst>
                <a:ext uri="{FF2B5EF4-FFF2-40B4-BE49-F238E27FC236}">
                  <a16:creationId xmlns:a16="http://schemas.microsoft.com/office/drawing/2014/main" xmlns="" id="{87DF7A96-5976-4EFA-8D96-13E2DA459949}"/>
                </a:ext>
              </a:extLst>
            </p:cNvPr>
            <p:cNvSpPr/>
            <p:nvPr/>
          </p:nvSpPr>
          <p:spPr>
            <a:xfrm>
              <a:off x="7452500" y="1413437"/>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53" name="Oval 352">
              <a:extLst>
                <a:ext uri="{FF2B5EF4-FFF2-40B4-BE49-F238E27FC236}">
                  <a16:creationId xmlns:a16="http://schemas.microsoft.com/office/drawing/2014/main" xmlns="" id="{694BAC02-E5B8-4F37-869C-35493E304227}"/>
                </a:ext>
              </a:extLst>
            </p:cNvPr>
            <p:cNvSpPr/>
            <p:nvPr/>
          </p:nvSpPr>
          <p:spPr>
            <a:xfrm>
              <a:off x="7480759" y="3357649"/>
              <a:ext cx="70646"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54" name="Oval 353">
              <a:extLst>
                <a:ext uri="{FF2B5EF4-FFF2-40B4-BE49-F238E27FC236}">
                  <a16:creationId xmlns:a16="http://schemas.microsoft.com/office/drawing/2014/main" xmlns="" id="{94BE3FAC-4B3F-44DB-B825-4262C4444187}"/>
                </a:ext>
              </a:extLst>
            </p:cNvPr>
            <p:cNvSpPr/>
            <p:nvPr/>
          </p:nvSpPr>
          <p:spPr>
            <a:xfrm>
              <a:off x="4428862" y="3501156"/>
              <a:ext cx="70646" cy="72735"/>
            </a:xfrm>
            <a:prstGeom prst="ellipse">
              <a:avLst/>
            </a:prstGeom>
            <a:solidFill>
              <a:srgbClr val="6699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55" name="Oval 354">
              <a:extLst>
                <a:ext uri="{FF2B5EF4-FFF2-40B4-BE49-F238E27FC236}">
                  <a16:creationId xmlns:a16="http://schemas.microsoft.com/office/drawing/2014/main" xmlns="" id="{D9A517A1-E51A-46B7-AF20-A36713E6F5F7}"/>
                </a:ext>
              </a:extLst>
            </p:cNvPr>
            <p:cNvSpPr/>
            <p:nvPr/>
          </p:nvSpPr>
          <p:spPr>
            <a:xfrm>
              <a:off x="1260400" y="796164"/>
              <a:ext cx="70646" cy="72735"/>
            </a:xfrm>
            <a:prstGeom prst="ellipse">
              <a:avLst/>
            </a:prstGeom>
            <a:solidFill>
              <a:srgbClr val="000099"/>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56" name="Oval 355">
              <a:extLst>
                <a:ext uri="{FF2B5EF4-FFF2-40B4-BE49-F238E27FC236}">
                  <a16:creationId xmlns:a16="http://schemas.microsoft.com/office/drawing/2014/main" xmlns="" id="{3F3EAC06-3276-45BB-A078-0AC52F847F51}"/>
                </a:ext>
              </a:extLst>
            </p:cNvPr>
            <p:cNvSpPr/>
            <p:nvPr/>
          </p:nvSpPr>
          <p:spPr>
            <a:xfrm>
              <a:off x="3932576" y="980953"/>
              <a:ext cx="72411" cy="72735"/>
            </a:xfrm>
            <a:prstGeom prst="ellipse">
              <a:avLst/>
            </a:prstGeom>
            <a:solidFill>
              <a:srgbClr val="0000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57" name="Oval 356">
              <a:extLst>
                <a:ext uri="{FF2B5EF4-FFF2-40B4-BE49-F238E27FC236}">
                  <a16:creationId xmlns:a16="http://schemas.microsoft.com/office/drawing/2014/main" xmlns="" id="{DDC7302A-8E18-4F8C-B91A-B29F15D694F3}"/>
                </a:ext>
              </a:extLst>
            </p:cNvPr>
            <p:cNvSpPr/>
            <p:nvPr/>
          </p:nvSpPr>
          <p:spPr>
            <a:xfrm>
              <a:off x="4359983" y="1317111"/>
              <a:ext cx="72411"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58" name="Oval 357">
              <a:extLst>
                <a:ext uri="{FF2B5EF4-FFF2-40B4-BE49-F238E27FC236}">
                  <a16:creationId xmlns:a16="http://schemas.microsoft.com/office/drawing/2014/main" xmlns="" id="{8FE0F9CF-BCDB-4263-9E24-B1B4E232060A}"/>
                </a:ext>
              </a:extLst>
            </p:cNvPr>
            <p:cNvSpPr/>
            <p:nvPr/>
          </p:nvSpPr>
          <p:spPr>
            <a:xfrm>
              <a:off x="970753" y="1952076"/>
              <a:ext cx="72412" cy="72735"/>
            </a:xfrm>
            <a:prstGeom prst="ellipse">
              <a:avLst/>
            </a:prstGeom>
            <a:solidFill>
              <a:srgbClr val="00B0F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59" name="Oval 358">
              <a:extLst>
                <a:ext uri="{FF2B5EF4-FFF2-40B4-BE49-F238E27FC236}">
                  <a16:creationId xmlns:a16="http://schemas.microsoft.com/office/drawing/2014/main" xmlns="" id="{76A9B482-4955-42C1-BE24-E5FEF07B87E5}"/>
                </a:ext>
              </a:extLst>
            </p:cNvPr>
            <p:cNvSpPr/>
            <p:nvPr/>
          </p:nvSpPr>
          <p:spPr>
            <a:xfrm>
              <a:off x="1475870" y="2290200"/>
              <a:ext cx="72412"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60" name="Oval 359">
              <a:extLst>
                <a:ext uri="{FF2B5EF4-FFF2-40B4-BE49-F238E27FC236}">
                  <a16:creationId xmlns:a16="http://schemas.microsoft.com/office/drawing/2014/main" xmlns="" id="{308494E0-4A82-40F3-BDAA-8A805310E43A}"/>
                </a:ext>
              </a:extLst>
            </p:cNvPr>
            <p:cNvSpPr/>
            <p:nvPr/>
          </p:nvSpPr>
          <p:spPr>
            <a:xfrm>
              <a:off x="1339878" y="2254815"/>
              <a:ext cx="72411"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61" name="Oval 360">
              <a:extLst>
                <a:ext uri="{FF2B5EF4-FFF2-40B4-BE49-F238E27FC236}">
                  <a16:creationId xmlns:a16="http://schemas.microsoft.com/office/drawing/2014/main" xmlns="" id="{3B7C08CA-36A6-470B-9ED9-E7607CD20137}"/>
                </a:ext>
              </a:extLst>
            </p:cNvPr>
            <p:cNvSpPr/>
            <p:nvPr/>
          </p:nvSpPr>
          <p:spPr>
            <a:xfrm>
              <a:off x="2051633" y="3788168"/>
              <a:ext cx="72412"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62" name="Oval 361">
              <a:extLst>
                <a:ext uri="{FF2B5EF4-FFF2-40B4-BE49-F238E27FC236}">
                  <a16:creationId xmlns:a16="http://schemas.microsoft.com/office/drawing/2014/main" xmlns="" id="{77F13FC9-F511-490D-BC7F-529CC32BD224}"/>
                </a:ext>
              </a:extLst>
            </p:cNvPr>
            <p:cNvSpPr/>
            <p:nvPr/>
          </p:nvSpPr>
          <p:spPr>
            <a:xfrm>
              <a:off x="1836163" y="3829450"/>
              <a:ext cx="72412" cy="72737"/>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63" name="Oval 362">
              <a:extLst>
                <a:ext uri="{FF2B5EF4-FFF2-40B4-BE49-F238E27FC236}">
                  <a16:creationId xmlns:a16="http://schemas.microsoft.com/office/drawing/2014/main" xmlns="" id="{CF224935-041D-4828-A5B7-B47DB594AE90}"/>
                </a:ext>
              </a:extLst>
            </p:cNvPr>
            <p:cNvSpPr/>
            <p:nvPr/>
          </p:nvSpPr>
          <p:spPr>
            <a:xfrm>
              <a:off x="3563452" y="1556943"/>
              <a:ext cx="72412" cy="72737"/>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64" name="Oval 363">
              <a:extLst>
                <a:ext uri="{FF2B5EF4-FFF2-40B4-BE49-F238E27FC236}">
                  <a16:creationId xmlns:a16="http://schemas.microsoft.com/office/drawing/2014/main" xmlns="" id="{B7A6143F-387D-4C7C-917A-B18B50F2C42A}"/>
                </a:ext>
              </a:extLst>
            </p:cNvPr>
            <p:cNvSpPr/>
            <p:nvPr/>
          </p:nvSpPr>
          <p:spPr>
            <a:xfrm>
              <a:off x="3275571" y="2132933"/>
              <a:ext cx="72411"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65" name="Oval 364">
              <a:extLst>
                <a:ext uri="{FF2B5EF4-FFF2-40B4-BE49-F238E27FC236}">
                  <a16:creationId xmlns:a16="http://schemas.microsoft.com/office/drawing/2014/main" xmlns="" id="{44AD594F-0BD6-4C1C-9F45-AA2624CD573A}"/>
                </a:ext>
              </a:extLst>
            </p:cNvPr>
            <p:cNvSpPr/>
            <p:nvPr/>
          </p:nvSpPr>
          <p:spPr>
            <a:xfrm>
              <a:off x="7164619" y="2097548"/>
              <a:ext cx="72411"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66" name="Oval 365">
              <a:extLst>
                <a:ext uri="{FF2B5EF4-FFF2-40B4-BE49-F238E27FC236}">
                  <a16:creationId xmlns:a16="http://schemas.microsoft.com/office/drawing/2014/main" xmlns="" id="{A3CE2AEF-4052-4832-B9E8-2A81E2DDA973}"/>
                </a:ext>
              </a:extLst>
            </p:cNvPr>
            <p:cNvSpPr/>
            <p:nvPr/>
          </p:nvSpPr>
          <p:spPr>
            <a:xfrm>
              <a:off x="1982754" y="2058232"/>
              <a:ext cx="72411" cy="72735"/>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67" name="Oval 366">
              <a:extLst>
                <a:ext uri="{FF2B5EF4-FFF2-40B4-BE49-F238E27FC236}">
                  <a16:creationId xmlns:a16="http://schemas.microsoft.com/office/drawing/2014/main" xmlns="" id="{1053138F-CA5E-4191-B2A5-EF0C5006B098}"/>
                </a:ext>
              </a:extLst>
            </p:cNvPr>
            <p:cNvSpPr/>
            <p:nvPr/>
          </p:nvSpPr>
          <p:spPr>
            <a:xfrm>
              <a:off x="1912108" y="1987461"/>
              <a:ext cx="70646" cy="72735"/>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68" name="Oval 367">
              <a:extLst>
                <a:ext uri="{FF2B5EF4-FFF2-40B4-BE49-F238E27FC236}">
                  <a16:creationId xmlns:a16="http://schemas.microsoft.com/office/drawing/2014/main" xmlns="" id="{946BF843-9733-4416-89BA-68472BC409B9}"/>
                </a:ext>
              </a:extLst>
            </p:cNvPr>
            <p:cNvSpPr/>
            <p:nvPr/>
          </p:nvSpPr>
          <p:spPr>
            <a:xfrm>
              <a:off x="1979222" y="2014983"/>
              <a:ext cx="72411" cy="72735"/>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69" name="Oval 368">
              <a:extLst>
                <a:ext uri="{FF2B5EF4-FFF2-40B4-BE49-F238E27FC236}">
                  <a16:creationId xmlns:a16="http://schemas.microsoft.com/office/drawing/2014/main" xmlns="" id="{4C14853B-254F-4DF0-9098-C3859A39ABB8}"/>
                </a:ext>
              </a:extLst>
            </p:cNvPr>
            <p:cNvSpPr/>
            <p:nvPr/>
          </p:nvSpPr>
          <p:spPr>
            <a:xfrm>
              <a:off x="5940681" y="1843955"/>
              <a:ext cx="70646" cy="7273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70" name="Oval 369">
              <a:extLst>
                <a:ext uri="{FF2B5EF4-FFF2-40B4-BE49-F238E27FC236}">
                  <a16:creationId xmlns:a16="http://schemas.microsoft.com/office/drawing/2014/main" xmlns="" id="{D15265D0-4BDA-472F-85F7-365BC701F563}"/>
                </a:ext>
              </a:extLst>
            </p:cNvPr>
            <p:cNvSpPr/>
            <p:nvPr/>
          </p:nvSpPr>
          <p:spPr>
            <a:xfrm>
              <a:off x="1982754" y="2138830"/>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71" name="Oval 370">
              <a:extLst>
                <a:ext uri="{FF2B5EF4-FFF2-40B4-BE49-F238E27FC236}">
                  <a16:creationId xmlns:a16="http://schemas.microsoft.com/office/drawing/2014/main" xmlns="" id="{4B105728-075C-4316-80D7-04084FBB2E93}"/>
                </a:ext>
              </a:extLst>
            </p:cNvPr>
            <p:cNvSpPr/>
            <p:nvPr/>
          </p:nvSpPr>
          <p:spPr>
            <a:xfrm>
              <a:off x="1551815" y="2022847"/>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72" name="Oval 371">
              <a:extLst>
                <a:ext uri="{FF2B5EF4-FFF2-40B4-BE49-F238E27FC236}">
                  <a16:creationId xmlns:a16="http://schemas.microsoft.com/office/drawing/2014/main" xmlns="" id="{2223DD33-6548-4990-B498-A1201D521494}"/>
                </a:ext>
              </a:extLst>
            </p:cNvPr>
            <p:cNvSpPr/>
            <p:nvPr/>
          </p:nvSpPr>
          <p:spPr>
            <a:xfrm>
              <a:off x="5652800" y="1627713"/>
              <a:ext cx="70646"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73" name="Oval 372">
              <a:extLst>
                <a:ext uri="{FF2B5EF4-FFF2-40B4-BE49-F238E27FC236}">
                  <a16:creationId xmlns:a16="http://schemas.microsoft.com/office/drawing/2014/main" xmlns="" id="{4ED6AB9B-5311-4292-8A66-8E5B7A0322D4}"/>
                </a:ext>
              </a:extLst>
            </p:cNvPr>
            <p:cNvSpPr/>
            <p:nvPr/>
          </p:nvSpPr>
          <p:spPr>
            <a:xfrm>
              <a:off x="7019796" y="2419946"/>
              <a:ext cx="72411" cy="72735"/>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74" name="Oval 373">
              <a:extLst>
                <a:ext uri="{FF2B5EF4-FFF2-40B4-BE49-F238E27FC236}">
                  <a16:creationId xmlns:a16="http://schemas.microsoft.com/office/drawing/2014/main" xmlns="" id="{CB345F13-2E1D-4D00-90F7-D3695F6AA00B}"/>
                </a:ext>
              </a:extLst>
            </p:cNvPr>
            <p:cNvSpPr/>
            <p:nvPr/>
          </p:nvSpPr>
          <p:spPr>
            <a:xfrm>
              <a:off x="2124045" y="3345854"/>
              <a:ext cx="72411"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75" name="Oval 374">
              <a:extLst>
                <a:ext uri="{FF2B5EF4-FFF2-40B4-BE49-F238E27FC236}">
                  <a16:creationId xmlns:a16="http://schemas.microsoft.com/office/drawing/2014/main" xmlns="" id="{01BD35D7-BAF9-4811-B174-DB4EC98025E0}"/>
                </a:ext>
              </a:extLst>
            </p:cNvPr>
            <p:cNvSpPr/>
            <p:nvPr/>
          </p:nvSpPr>
          <p:spPr>
            <a:xfrm>
              <a:off x="6731914" y="2708923"/>
              <a:ext cx="72412" cy="7273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76" name="Oval 375">
              <a:extLst>
                <a:ext uri="{FF2B5EF4-FFF2-40B4-BE49-F238E27FC236}">
                  <a16:creationId xmlns:a16="http://schemas.microsoft.com/office/drawing/2014/main" xmlns="" id="{F5E6495B-33C8-4910-B0EA-DC4C45A8D7FA}"/>
                </a:ext>
              </a:extLst>
            </p:cNvPr>
            <p:cNvSpPr/>
            <p:nvPr/>
          </p:nvSpPr>
          <p:spPr>
            <a:xfrm>
              <a:off x="4425330" y="3282947"/>
              <a:ext cx="72412"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77" name="Oval 376">
              <a:extLst>
                <a:ext uri="{FF2B5EF4-FFF2-40B4-BE49-F238E27FC236}">
                  <a16:creationId xmlns:a16="http://schemas.microsoft.com/office/drawing/2014/main" xmlns="" id="{2EC930CE-7E75-4E92-A8EF-725664A2D86E}"/>
                </a:ext>
              </a:extLst>
            </p:cNvPr>
            <p:cNvSpPr/>
            <p:nvPr/>
          </p:nvSpPr>
          <p:spPr>
            <a:xfrm>
              <a:off x="6083739" y="2341312"/>
              <a:ext cx="72411" cy="72735"/>
            </a:xfrm>
            <a:prstGeom prst="ellipse">
              <a:avLst/>
            </a:prstGeom>
            <a:solidFill>
              <a:srgbClr val="000099"/>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78" name="Oval 377">
              <a:extLst>
                <a:ext uri="{FF2B5EF4-FFF2-40B4-BE49-F238E27FC236}">
                  <a16:creationId xmlns:a16="http://schemas.microsoft.com/office/drawing/2014/main" xmlns="" id="{AAF9F541-2C27-48E3-A2CE-B75CDED64BC9}"/>
                </a:ext>
              </a:extLst>
            </p:cNvPr>
            <p:cNvSpPr/>
            <p:nvPr/>
          </p:nvSpPr>
          <p:spPr>
            <a:xfrm>
              <a:off x="6588857" y="2130967"/>
              <a:ext cx="70646"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79" name="Oval 378">
              <a:extLst>
                <a:ext uri="{FF2B5EF4-FFF2-40B4-BE49-F238E27FC236}">
                  <a16:creationId xmlns:a16="http://schemas.microsoft.com/office/drawing/2014/main" xmlns="" id="{64520768-64BA-4B50-91BC-A0C45C48754C}"/>
                </a:ext>
              </a:extLst>
            </p:cNvPr>
            <p:cNvSpPr/>
            <p:nvPr/>
          </p:nvSpPr>
          <p:spPr>
            <a:xfrm>
              <a:off x="6696591" y="2482852"/>
              <a:ext cx="72412" cy="72735"/>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80" name="Oval 379">
              <a:extLst>
                <a:ext uri="{FF2B5EF4-FFF2-40B4-BE49-F238E27FC236}">
                  <a16:creationId xmlns:a16="http://schemas.microsoft.com/office/drawing/2014/main" xmlns="" id="{6194C2AA-BB49-46C8-8B38-2966649F3923}"/>
                </a:ext>
              </a:extLst>
            </p:cNvPr>
            <p:cNvSpPr/>
            <p:nvPr/>
          </p:nvSpPr>
          <p:spPr>
            <a:xfrm>
              <a:off x="6659502" y="2394389"/>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81" name="Oval 380">
              <a:extLst>
                <a:ext uri="{FF2B5EF4-FFF2-40B4-BE49-F238E27FC236}">
                  <a16:creationId xmlns:a16="http://schemas.microsoft.com/office/drawing/2014/main" xmlns="" id="{0DC34C40-B8B9-4DB2-95DE-41390CCEC12A}"/>
                </a:ext>
              </a:extLst>
            </p:cNvPr>
            <p:cNvSpPr/>
            <p:nvPr/>
          </p:nvSpPr>
          <p:spPr>
            <a:xfrm>
              <a:off x="3729469" y="2321654"/>
              <a:ext cx="70646"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82" name="Oval 381">
              <a:extLst>
                <a:ext uri="{FF2B5EF4-FFF2-40B4-BE49-F238E27FC236}">
                  <a16:creationId xmlns:a16="http://schemas.microsoft.com/office/drawing/2014/main" xmlns="" id="{9120B361-B1A0-4D1C-B03C-29AFB83534AB}"/>
                </a:ext>
              </a:extLst>
            </p:cNvPr>
            <p:cNvSpPr/>
            <p:nvPr/>
          </p:nvSpPr>
          <p:spPr>
            <a:xfrm>
              <a:off x="8316145" y="3919878"/>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83" name="Oval 382">
              <a:extLst>
                <a:ext uri="{FF2B5EF4-FFF2-40B4-BE49-F238E27FC236}">
                  <a16:creationId xmlns:a16="http://schemas.microsoft.com/office/drawing/2014/main" xmlns="" id="{4BB7A3DE-2CB6-443C-85E2-2E8291F5581F}"/>
                </a:ext>
              </a:extLst>
            </p:cNvPr>
            <p:cNvSpPr/>
            <p:nvPr/>
          </p:nvSpPr>
          <p:spPr>
            <a:xfrm>
              <a:off x="4084465" y="2447467"/>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84" name="Oval 383">
              <a:extLst>
                <a:ext uri="{FF2B5EF4-FFF2-40B4-BE49-F238E27FC236}">
                  <a16:creationId xmlns:a16="http://schemas.microsoft.com/office/drawing/2014/main" xmlns="" id="{B5FC6500-B273-4796-B266-D120A4123722}"/>
                </a:ext>
              </a:extLst>
            </p:cNvPr>
            <p:cNvSpPr/>
            <p:nvPr/>
          </p:nvSpPr>
          <p:spPr>
            <a:xfrm>
              <a:off x="3948471" y="2087719"/>
              <a:ext cx="72412" cy="7273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85" name="Oval 384">
              <a:extLst>
                <a:ext uri="{FF2B5EF4-FFF2-40B4-BE49-F238E27FC236}">
                  <a16:creationId xmlns:a16="http://schemas.microsoft.com/office/drawing/2014/main" xmlns="" id="{E1C45B4D-048C-43FD-9397-3E9D090A20DA}"/>
                </a:ext>
              </a:extLst>
            </p:cNvPr>
            <p:cNvSpPr/>
            <p:nvPr/>
          </p:nvSpPr>
          <p:spPr>
            <a:xfrm>
              <a:off x="3842503" y="1594294"/>
              <a:ext cx="70646"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86" name="Oval 385">
              <a:extLst>
                <a:ext uri="{FF2B5EF4-FFF2-40B4-BE49-F238E27FC236}">
                  <a16:creationId xmlns:a16="http://schemas.microsoft.com/office/drawing/2014/main" xmlns="" id="{5C7AD38E-09E7-450A-9C98-CCB5AE167851}"/>
                </a:ext>
              </a:extLst>
            </p:cNvPr>
            <p:cNvSpPr/>
            <p:nvPr/>
          </p:nvSpPr>
          <p:spPr>
            <a:xfrm>
              <a:off x="6625945" y="1963871"/>
              <a:ext cx="70646"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87" name="Oval 386">
              <a:extLst>
                <a:ext uri="{FF2B5EF4-FFF2-40B4-BE49-F238E27FC236}">
                  <a16:creationId xmlns:a16="http://schemas.microsoft.com/office/drawing/2014/main" xmlns="" id="{55722DCE-1825-42C2-9F2D-62B176A1273C}"/>
                </a:ext>
              </a:extLst>
            </p:cNvPr>
            <p:cNvSpPr/>
            <p:nvPr/>
          </p:nvSpPr>
          <p:spPr>
            <a:xfrm>
              <a:off x="1703703" y="1963871"/>
              <a:ext cx="72411"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88" name="Oval 387">
              <a:extLst>
                <a:ext uri="{FF2B5EF4-FFF2-40B4-BE49-F238E27FC236}">
                  <a16:creationId xmlns:a16="http://schemas.microsoft.com/office/drawing/2014/main" xmlns="" id="{D06086BD-2C48-47C7-84F5-B41CBAB1E617}"/>
                </a:ext>
              </a:extLst>
            </p:cNvPr>
            <p:cNvSpPr/>
            <p:nvPr/>
          </p:nvSpPr>
          <p:spPr>
            <a:xfrm>
              <a:off x="8173087" y="2744308"/>
              <a:ext cx="70646"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89" name="Oval 388">
              <a:extLst>
                <a:ext uri="{FF2B5EF4-FFF2-40B4-BE49-F238E27FC236}">
                  <a16:creationId xmlns:a16="http://schemas.microsoft.com/office/drawing/2014/main" xmlns="" id="{2A2AB390-F74F-4E88-ADC4-90B2CD983DCB}"/>
                </a:ext>
              </a:extLst>
            </p:cNvPr>
            <p:cNvSpPr/>
            <p:nvPr/>
          </p:nvSpPr>
          <p:spPr>
            <a:xfrm>
              <a:off x="4580751" y="1698483"/>
              <a:ext cx="70646"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90" name="Oval 389">
              <a:extLst>
                <a:ext uri="{FF2B5EF4-FFF2-40B4-BE49-F238E27FC236}">
                  <a16:creationId xmlns:a16="http://schemas.microsoft.com/office/drawing/2014/main" xmlns="" id="{A809EDDB-5567-4273-ACA5-69E7C1946763}"/>
                </a:ext>
              </a:extLst>
            </p:cNvPr>
            <p:cNvSpPr/>
            <p:nvPr/>
          </p:nvSpPr>
          <p:spPr>
            <a:xfrm>
              <a:off x="1260400" y="2146694"/>
              <a:ext cx="72412"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91" name="Oval 390">
              <a:extLst>
                <a:ext uri="{FF2B5EF4-FFF2-40B4-BE49-F238E27FC236}">
                  <a16:creationId xmlns:a16="http://schemas.microsoft.com/office/drawing/2014/main" xmlns="" id="{35ADF61C-84B4-41BC-8B07-4A24FED95BB8}"/>
                </a:ext>
              </a:extLst>
            </p:cNvPr>
            <p:cNvSpPr/>
            <p:nvPr/>
          </p:nvSpPr>
          <p:spPr>
            <a:xfrm>
              <a:off x="1346942" y="2166352"/>
              <a:ext cx="70646"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92" name="Oval 391">
              <a:extLst>
                <a:ext uri="{FF2B5EF4-FFF2-40B4-BE49-F238E27FC236}">
                  <a16:creationId xmlns:a16="http://schemas.microsoft.com/office/drawing/2014/main" xmlns="" id="{5B89D9ED-16B6-4E6D-8B6A-9C1042B2E903}"/>
                </a:ext>
              </a:extLst>
            </p:cNvPr>
            <p:cNvSpPr/>
            <p:nvPr/>
          </p:nvSpPr>
          <p:spPr>
            <a:xfrm>
              <a:off x="2267102" y="3644661"/>
              <a:ext cx="72412"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93" name="Oval 392">
              <a:extLst>
                <a:ext uri="{FF2B5EF4-FFF2-40B4-BE49-F238E27FC236}">
                  <a16:creationId xmlns:a16="http://schemas.microsoft.com/office/drawing/2014/main" xmlns="" id="{7D61944F-1FDD-4202-AD7E-C5C8CD1805D3}"/>
                </a:ext>
              </a:extLst>
            </p:cNvPr>
            <p:cNvSpPr/>
            <p:nvPr/>
          </p:nvSpPr>
          <p:spPr>
            <a:xfrm>
              <a:off x="6371620" y="1089074"/>
              <a:ext cx="72412"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94" name="Oval 393">
              <a:extLst>
                <a:ext uri="{FF2B5EF4-FFF2-40B4-BE49-F238E27FC236}">
                  <a16:creationId xmlns:a16="http://schemas.microsoft.com/office/drawing/2014/main" xmlns="" id="{C7A33E5A-4939-4199-BCF4-80A9BE9174D2}"/>
                </a:ext>
              </a:extLst>
            </p:cNvPr>
            <p:cNvSpPr/>
            <p:nvPr/>
          </p:nvSpPr>
          <p:spPr>
            <a:xfrm>
              <a:off x="3588178" y="2341312"/>
              <a:ext cx="72412"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95" name="Oval 394">
              <a:extLst>
                <a:ext uri="{FF2B5EF4-FFF2-40B4-BE49-F238E27FC236}">
                  <a16:creationId xmlns:a16="http://schemas.microsoft.com/office/drawing/2014/main" xmlns="" id="{74795222-F457-466F-9A10-A6084E7B6837}"/>
                </a:ext>
              </a:extLst>
            </p:cNvPr>
            <p:cNvSpPr/>
            <p:nvPr/>
          </p:nvSpPr>
          <p:spPr>
            <a:xfrm>
              <a:off x="6094336" y="1663098"/>
              <a:ext cx="72411"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96" name="Oval 395">
              <a:extLst>
                <a:ext uri="{FF2B5EF4-FFF2-40B4-BE49-F238E27FC236}">
                  <a16:creationId xmlns:a16="http://schemas.microsoft.com/office/drawing/2014/main" xmlns="" id="{F9A2B96A-F6D8-4075-AAA9-88B265AC2AF9}"/>
                </a:ext>
              </a:extLst>
            </p:cNvPr>
            <p:cNvSpPr/>
            <p:nvPr/>
          </p:nvSpPr>
          <p:spPr>
            <a:xfrm>
              <a:off x="5239523" y="1800706"/>
              <a:ext cx="70646"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97" name="Oval 396">
              <a:extLst>
                <a:ext uri="{FF2B5EF4-FFF2-40B4-BE49-F238E27FC236}">
                  <a16:creationId xmlns:a16="http://schemas.microsoft.com/office/drawing/2014/main" xmlns="" id="{7C7DCFD7-B500-4312-BE0B-23717EFB54A1}"/>
                </a:ext>
              </a:extLst>
            </p:cNvPr>
            <p:cNvSpPr/>
            <p:nvPr/>
          </p:nvSpPr>
          <p:spPr>
            <a:xfrm>
              <a:off x="4967537" y="1529421"/>
              <a:ext cx="72411"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98" name="Oval 397">
              <a:extLst>
                <a:ext uri="{FF2B5EF4-FFF2-40B4-BE49-F238E27FC236}">
                  <a16:creationId xmlns:a16="http://schemas.microsoft.com/office/drawing/2014/main" xmlns="" id="{6D5D7BF0-4A80-46A5-BF8E-F5A2916C550F}"/>
                </a:ext>
              </a:extLst>
            </p:cNvPr>
            <p:cNvSpPr/>
            <p:nvPr/>
          </p:nvSpPr>
          <p:spPr>
            <a:xfrm>
              <a:off x="8243733" y="2862258"/>
              <a:ext cx="72412"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99" name="Oval 398">
              <a:extLst>
                <a:ext uri="{FF2B5EF4-FFF2-40B4-BE49-F238E27FC236}">
                  <a16:creationId xmlns:a16="http://schemas.microsoft.com/office/drawing/2014/main" xmlns="" id="{9B480DFE-46CC-46CE-961F-3EF7D44966C9}"/>
                </a:ext>
              </a:extLst>
            </p:cNvPr>
            <p:cNvSpPr/>
            <p:nvPr/>
          </p:nvSpPr>
          <p:spPr>
            <a:xfrm>
              <a:off x="8388556" y="2925165"/>
              <a:ext cx="72412"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00" name="Oval 399">
              <a:extLst>
                <a:ext uri="{FF2B5EF4-FFF2-40B4-BE49-F238E27FC236}">
                  <a16:creationId xmlns:a16="http://schemas.microsoft.com/office/drawing/2014/main" xmlns="" id="{56DA2085-5721-44B5-B1FD-BF18FE6D9D77}"/>
                </a:ext>
              </a:extLst>
            </p:cNvPr>
            <p:cNvSpPr/>
            <p:nvPr/>
          </p:nvSpPr>
          <p:spPr>
            <a:xfrm>
              <a:off x="4693784" y="2555588"/>
              <a:ext cx="72412"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01" name="Oval 400">
              <a:extLst>
                <a:ext uri="{FF2B5EF4-FFF2-40B4-BE49-F238E27FC236}">
                  <a16:creationId xmlns:a16="http://schemas.microsoft.com/office/drawing/2014/main" xmlns="" id="{C342566B-AA83-4E99-AC95-1EE57D907F60}"/>
                </a:ext>
              </a:extLst>
            </p:cNvPr>
            <p:cNvSpPr/>
            <p:nvPr/>
          </p:nvSpPr>
          <p:spPr>
            <a:xfrm>
              <a:off x="3397434" y="2231225"/>
              <a:ext cx="72412"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02" name="Oval 401">
              <a:extLst>
                <a:ext uri="{FF2B5EF4-FFF2-40B4-BE49-F238E27FC236}">
                  <a16:creationId xmlns:a16="http://schemas.microsoft.com/office/drawing/2014/main" xmlns="" id="{A92D0310-D084-4788-96D3-8D72066B5E4C}"/>
                </a:ext>
              </a:extLst>
            </p:cNvPr>
            <p:cNvSpPr/>
            <p:nvPr/>
          </p:nvSpPr>
          <p:spPr>
            <a:xfrm>
              <a:off x="8280822" y="2744308"/>
              <a:ext cx="72411"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03" name="Oval 402">
              <a:extLst>
                <a:ext uri="{FF2B5EF4-FFF2-40B4-BE49-F238E27FC236}">
                  <a16:creationId xmlns:a16="http://schemas.microsoft.com/office/drawing/2014/main" xmlns="" id="{1B02837C-0B68-44FF-B1FB-D764F277E00F}"/>
                </a:ext>
              </a:extLst>
            </p:cNvPr>
            <p:cNvSpPr/>
            <p:nvPr/>
          </p:nvSpPr>
          <p:spPr>
            <a:xfrm>
              <a:off x="4199264" y="3273119"/>
              <a:ext cx="70646"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04" name="Oval 403">
              <a:extLst>
                <a:ext uri="{FF2B5EF4-FFF2-40B4-BE49-F238E27FC236}">
                  <a16:creationId xmlns:a16="http://schemas.microsoft.com/office/drawing/2014/main" xmlns="" id="{95E33259-87EA-4711-A137-B79B2D9B43E4}"/>
                </a:ext>
              </a:extLst>
            </p:cNvPr>
            <p:cNvSpPr/>
            <p:nvPr/>
          </p:nvSpPr>
          <p:spPr>
            <a:xfrm>
              <a:off x="7878141" y="2791488"/>
              <a:ext cx="72411"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05" name="Oval 404">
              <a:extLst>
                <a:ext uri="{FF2B5EF4-FFF2-40B4-BE49-F238E27FC236}">
                  <a16:creationId xmlns:a16="http://schemas.microsoft.com/office/drawing/2014/main" xmlns="" id="{1373397B-D448-4100-AE11-C6479BDA0243}"/>
                </a:ext>
              </a:extLst>
            </p:cNvPr>
            <p:cNvSpPr/>
            <p:nvPr/>
          </p:nvSpPr>
          <p:spPr>
            <a:xfrm>
              <a:off x="6809624" y="2101480"/>
              <a:ext cx="72412"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06" name="Oval 405">
              <a:extLst>
                <a:ext uri="{FF2B5EF4-FFF2-40B4-BE49-F238E27FC236}">
                  <a16:creationId xmlns:a16="http://schemas.microsoft.com/office/drawing/2014/main" xmlns="" id="{AD7BA9C8-A86B-46C6-8149-BB76F3642E1A}"/>
                </a:ext>
              </a:extLst>
            </p:cNvPr>
            <p:cNvSpPr/>
            <p:nvPr/>
          </p:nvSpPr>
          <p:spPr>
            <a:xfrm>
              <a:off x="4838608" y="2590973"/>
              <a:ext cx="70646"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07" name="Oval 406">
              <a:extLst>
                <a:ext uri="{FF2B5EF4-FFF2-40B4-BE49-F238E27FC236}">
                  <a16:creationId xmlns:a16="http://schemas.microsoft.com/office/drawing/2014/main" xmlns="" id="{1FBF0EF1-DBB3-47ED-868A-DFA2CAC24DC1}"/>
                </a:ext>
              </a:extLst>
            </p:cNvPr>
            <p:cNvSpPr/>
            <p:nvPr/>
          </p:nvSpPr>
          <p:spPr>
            <a:xfrm>
              <a:off x="7812794" y="2172250"/>
              <a:ext cx="72412"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08" name="Oval 407">
              <a:extLst>
                <a:ext uri="{FF2B5EF4-FFF2-40B4-BE49-F238E27FC236}">
                  <a16:creationId xmlns:a16="http://schemas.microsoft.com/office/drawing/2014/main" xmlns="" id="{19BBF6A8-6F84-4A7B-8A00-D58B0A44923F}"/>
                </a:ext>
              </a:extLst>
            </p:cNvPr>
            <p:cNvSpPr/>
            <p:nvPr/>
          </p:nvSpPr>
          <p:spPr>
            <a:xfrm>
              <a:off x="4211627" y="1663098"/>
              <a:ext cx="72411"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09" name="Oval 408">
              <a:extLst>
                <a:ext uri="{FF2B5EF4-FFF2-40B4-BE49-F238E27FC236}">
                  <a16:creationId xmlns:a16="http://schemas.microsoft.com/office/drawing/2014/main" xmlns="" id="{563B952F-9FD6-460C-BD38-0EA501187DB3}"/>
                </a:ext>
              </a:extLst>
            </p:cNvPr>
            <p:cNvSpPr/>
            <p:nvPr/>
          </p:nvSpPr>
          <p:spPr>
            <a:xfrm>
              <a:off x="4766196" y="1492071"/>
              <a:ext cx="72411"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10" name="Oval 409">
              <a:extLst>
                <a:ext uri="{FF2B5EF4-FFF2-40B4-BE49-F238E27FC236}">
                  <a16:creationId xmlns:a16="http://schemas.microsoft.com/office/drawing/2014/main" xmlns="" id="{F06CDF92-572A-47FD-BEF6-A64C3CEEC00C}"/>
                </a:ext>
              </a:extLst>
            </p:cNvPr>
            <p:cNvSpPr/>
            <p:nvPr/>
          </p:nvSpPr>
          <p:spPr>
            <a:xfrm>
              <a:off x="5940681" y="2465159"/>
              <a:ext cx="70646"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11" name="Oval 410">
              <a:extLst>
                <a:ext uri="{FF2B5EF4-FFF2-40B4-BE49-F238E27FC236}">
                  <a16:creationId xmlns:a16="http://schemas.microsoft.com/office/drawing/2014/main" xmlns="" id="{AA8A0A2D-0AE8-4222-A751-CDCB5E1F9185}"/>
                </a:ext>
              </a:extLst>
            </p:cNvPr>
            <p:cNvSpPr/>
            <p:nvPr/>
          </p:nvSpPr>
          <p:spPr>
            <a:xfrm>
              <a:off x="7380089" y="2852430"/>
              <a:ext cx="72411"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12" name="Oval 411">
              <a:extLst>
                <a:ext uri="{FF2B5EF4-FFF2-40B4-BE49-F238E27FC236}">
                  <a16:creationId xmlns:a16="http://schemas.microsoft.com/office/drawing/2014/main" xmlns="" id="{B9577EA9-4F3F-4D66-AA3D-ED86817445A0}"/>
                </a:ext>
              </a:extLst>
            </p:cNvPr>
            <p:cNvSpPr/>
            <p:nvPr/>
          </p:nvSpPr>
          <p:spPr>
            <a:xfrm>
              <a:off x="4766196" y="1440959"/>
              <a:ext cx="72411"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13" name="Oval 412">
              <a:extLst>
                <a:ext uri="{FF2B5EF4-FFF2-40B4-BE49-F238E27FC236}">
                  <a16:creationId xmlns:a16="http://schemas.microsoft.com/office/drawing/2014/main" xmlns="" id="{97DD77EB-8B8F-48EF-858D-D7902122CA72}"/>
                </a:ext>
              </a:extLst>
            </p:cNvPr>
            <p:cNvSpPr/>
            <p:nvPr/>
          </p:nvSpPr>
          <p:spPr>
            <a:xfrm>
              <a:off x="9107377" y="3033287"/>
              <a:ext cx="72411"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14" name="Oval 413">
              <a:extLst>
                <a:ext uri="{FF2B5EF4-FFF2-40B4-BE49-F238E27FC236}">
                  <a16:creationId xmlns:a16="http://schemas.microsoft.com/office/drawing/2014/main" xmlns="" id="{F960D3E7-E7CF-4118-AA07-8D436F7B3BF9}"/>
                </a:ext>
              </a:extLst>
            </p:cNvPr>
            <p:cNvSpPr/>
            <p:nvPr/>
          </p:nvSpPr>
          <p:spPr>
            <a:xfrm>
              <a:off x="3805414" y="2317722"/>
              <a:ext cx="72411" cy="72735"/>
            </a:xfrm>
            <a:prstGeom prst="ellipse">
              <a:avLst/>
            </a:prstGeom>
            <a:solidFill>
              <a:srgbClr val="00B0F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15" name="Oval 414">
              <a:extLst>
                <a:ext uri="{FF2B5EF4-FFF2-40B4-BE49-F238E27FC236}">
                  <a16:creationId xmlns:a16="http://schemas.microsoft.com/office/drawing/2014/main" xmlns="" id="{BF3E3CB4-3035-41BB-B387-FFBCCE4858B9}"/>
                </a:ext>
              </a:extLst>
            </p:cNvPr>
            <p:cNvSpPr/>
            <p:nvPr/>
          </p:nvSpPr>
          <p:spPr>
            <a:xfrm>
              <a:off x="3959068" y="2296097"/>
              <a:ext cx="72412" cy="72737"/>
            </a:xfrm>
            <a:prstGeom prst="ellipse">
              <a:avLst/>
            </a:prstGeom>
            <a:solidFill>
              <a:srgbClr val="00B0F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16" name="Oval 415">
              <a:extLst>
                <a:ext uri="{FF2B5EF4-FFF2-40B4-BE49-F238E27FC236}">
                  <a16:creationId xmlns:a16="http://schemas.microsoft.com/office/drawing/2014/main" xmlns="" id="{43E56BFB-9FE3-43C2-A9F4-A74E3791E9CC}"/>
                </a:ext>
              </a:extLst>
            </p:cNvPr>
            <p:cNvSpPr/>
            <p:nvPr/>
          </p:nvSpPr>
          <p:spPr>
            <a:xfrm>
              <a:off x="1548282" y="2781659"/>
              <a:ext cx="70646"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17" name="Oval 416">
              <a:extLst>
                <a:ext uri="{FF2B5EF4-FFF2-40B4-BE49-F238E27FC236}">
                  <a16:creationId xmlns:a16="http://schemas.microsoft.com/office/drawing/2014/main" xmlns="" id="{458EDC6A-552E-40B6-BE59-09CB4421BA21}"/>
                </a:ext>
              </a:extLst>
            </p:cNvPr>
            <p:cNvSpPr/>
            <p:nvPr/>
          </p:nvSpPr>
          <p:spPr>
            <a:xfrm>
              <a:off x="5274846" y="1521558"/>
              <a:ext cx="72411"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18" name="Oval 417">
              <a:extLst>
                <a:ext uri="{FF2B5EF4-FFF2-40B4-BE49-F238E27FC236}">
                  <a16:creationId xmlns:a16="http://schemas.microsoft.com/office/drawing/2014/main" xmlns="" id="{51C611EC-FBB8-4A58-8CF0-F30A735692A3}"/>
                </a:ext>
              </a:extLst>
            </p:cNvPr>
            <p:cNvSpPr/>
            <p:nvPr/>
          </p:nvSpPr>
          <p:spPr>
            <a:xfrm>
              <a:off x="1276296" y="2073958"/>
              <a:ext cx="72411" cy="70770"/>
            </a:xfrm>
            <a:prstGeom prst="ellipse">
              <a:avLst/>
            </a:prstGeom>
            <a:solidFill>
              <a:srgbClr val="0000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19" name="Oval 418">
              <a:extLst>
                <a:ext uri="{FF2B5EF4-FFF2-40B4-BE49-F238E27FC236}">
                  <a16:creationId xmlns:a16="http://schemas.microsoft.com/office/drawing/2014/main" xmlns="" id="{A27726BC-A818-468A-9AA4-5349D4F0A5C2}"/>
                </a:ext>
              </a:extLst>
            </p:cNvPr>
            <p:cNvSpPr/>
            <p:nvPr/>
          </p:nvSpPr>
          <p:spPr>
            <a:xfrm>
              <a:off x="4464185" y="884626"/>
              <a:ext cx="72412"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20" name="Oval 419">
              <a:extLst>
                <a:ext uri="{FF2B5EF4-FFF2-40B4-BE49-F238E27FC236}">
                  <a16:creationId xmlns:a16="http://schemas.microsoft.com/office/drawing/2014/main" xmlns="" id="{26422255-D244-4B85-97EE-BA2AF86D14A3}"/>
                </a:ext>
              </a:extLst>
            </p:cNvPr>
            <p:cNvSpPr/>
            <p:nvPr/>
          </p:nvSpPr>
          <p:spPr>
            <a:xfrm>
              <a:off x="2411926" y="2997902"/>
              <a:ext cx="72412"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21" name="Oval 420">
              <a:extLst>
                <a:ext uri="{FF2B5EF4-FFF2-40B4-BE49-F238E27FC236}">
                  <a16:creationId xmlns:a16="http://schemas.microsoft.com/office/drawing/2014/main" xmlns="" id="{07510555-1C58-4910-9671-27443CA09957}"/>
                </a:ext>
              </a:extLst>
            </p:cNvPr>
            <p:cNvSpPr/>
            <p:nvPr/>
          </p:nvSpPr>
          <p:spPr>
            <a:xfrm>
              <a:off x="4591347" y="3237734"/>
              <a:ext cx="72412"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22" name="Oval 421">
              <a:extLst>
                <a:ext uri="{FF2B5EF4-FFF2-40B4-BE49-F238E27FC236}">
                  <a16:creationId xmlns:a16="http://schemas.microsoft.com/office/drawing/2014/main" xmlns="" id="{49107CF4-37E4-48D4-836C-B0C3745740B3}"/>
                </a:ext>
              </a:extLst>
            </p:cNvPr>
            <p:cNvSpPr/>
            <p:nvPr/>
          </p:nvSpPr>
          <p:spPr>
            <a:xfrm>
              <a:off x="3717107" y="2184045"/>
              <a:ext cx="70646"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23" name="Oval 422">
              <a:extLst>
                <a:ext uri="{FF2B5EF4-FFF2-40B4-BE49-F238E27FC236}">
                  <a16:creationId xmlns:a16="http://schemas.microsoft.com/office/drawing/2014/main" xmlns="" id="{854FA49A-82D1-4B6D-B79A-EE406CFF40F4}"/>
                </a:ext>
              </a:extLst>
            </p:cNvPr>
            <p:cNvSpPr/>
            <p:nvPr/>
          </p:nvSpPr>
          <p:spPr>
            <a:xfrm>
              <a:off x="4015585" y="1446856"/>
              <a:ext cx="72412" cy="72737"/>
            </a:xfrm>
            <a:prstGeom prst="ellipse">
              <a:avLst/>
            </a:prstGeom>
            <a:solidFill>
              <a:srgbClr val="00B0F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24" name="Oval 423">
              <a:extLst>
                <a:ext uri="{FF2B5EF4-FFF2-40B4-BE49-F238E27FC236}">
                  <a16:creationId xmlns:a16="http://schemas.microsoft.com/office/drawing/2014/main" xmlns="" id="{3985BA37-A1AE-4AC1-869F-5FD8EAA8949C}"/>
                </a:ext>
              </a:extLst>
            </p:cNvPr>
            <p:cNvSpPr/>
            <p:nvPr/>
          </p:nvSpPr>
          <p:spPr>
            <a:xfrm>
              <a:off x="3907850" y="2561486"/>
              <a:ext cx="72411"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25" name="Oval 424">
              <a:extLst>
                <a:ext uri="{FF2B5EF4-FFF2-40B4-BE49-F238E27FC236}">
                  <a16:creationId xmlns:a16="http://schemas.microsoft.com/office/drawing/2014/main" xmlns="" id="{0250F1FB-B200-473E-8E42-B14F523EEB23}"/>
                </a:ext>
              </a:extLst>
            </p:cNvPr>
            <p:cNvSpPr/>
            <p:nvPr/>
          </p:nvSpPr>
          <p:spPr>
            <a:xfrm>
              <a:off x="7199942" y="1413437"/>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26" name="Oval 425">
              <a:extLst>
                <a:ext uri="{FF2B5EF4-FFF2-40B4-BE49-F238E27FC236}">
                  <a16:creationId xmlns:a16="http://schemas.microsoft.com/office/drawing/2014/main" xmlns="" id="{E808343F-4187-4BE8-A7E0-FF1EF96B0A40}"/>
                </a:ext>
              </a:extLst>
            </p:cNvPr>
            <p:cNvSpPr/>
            <p:nvPr/>
          </p:nvSpPr>
          <p:spPr>
            <a:xfrm>
              <a:off x="8748850" y="3172860"/>
              <a:ext cx="72412"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27" name="Oval 426">
              <a:extLst>
                <a:ext uri="{FF2B5EF4-FFF2-40B4-BE49-F238E27FC236}">
                  <a16:creationId xmlns:a16="http://schemas.microsoft.com/office/drawing/2014/main" xmlns="" id="{EB4B0362-87EE-40B3-A39F-12F14AB91D69}"/>
                </a:ext>
              </a:extLst>
            </p:cNvPr>
            <p:cNvSpPr/>
            <p:nvPr/>
          </p:nvSpPr>
          <p:spPr>
            <a:xfrm>
              <a:off x="4218692" y="1444891"/>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28" name="Oval 427">
              <a:extLst>
                <a:ext uri="{FF2B5EF4-FFF2-40B4-BE49-F238E27FC236}">
                  <a16:creationId xmlns:a16="http://schemas.microsoft.com/office/drawing/2014/main" xmlns="" id="{D02000C8-7329-4F1B-822A-7BB86D8DD976}"/>
                </a:ext>
              </a:extLst>
            </p:cNvPr>
            <p:cNvSpPr/>
            <p:nvPr/>
          </p:nvSpPr>
          <p:spPr>
            <a:xfrm>
              <a:off x="4651396" y="1458651"/>
              <a:ext cx="72412"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29" name="Oval 428">
              <a:extLst>
                <a:ext uri="{FF2B5EF4-FFF2-40B4-BE49-F238E27FC236}">
                  <a16:creationId xmlns:a16="http://schemas.microsoft.com/office/drawing/2014/main" xmlns="" id="{D01E6C35-7520-4C59-AC29-DCBDD009F462}"/>
                </a:ext>
              </a:extLst>
            </p:cNvPr>
            <p:cNvSpPr/>
            <p:nvPr/>
          </p:nvSpPr>
          <p:spPr>
            <a:xfrm>
              <a:off x="3943173" y="1167707"/>
              <a:ext cx="72411" cy="7273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430" name="Oval 429">
              <a:extLst>
                <a:ext uri="{FF2B5EF4-FFF2-40B4-BE49-F238E27FC236}">
                  <a16:creationId xmlns:a16="http://schemas.microsoft.com/office/drawing/2014/main" xmlns="" id="{D1047FE8-418E-4597-BE8D-410D03902760}"/>
                </a:ext>
              </a:extLst>
            </p:cNvPr>
            <p:cNvSpPr/>
            <p:nvPr/>
          </p:nvSpPr>
          <p:spPr>
            <a:xfrm>
              <a:off x="3805414" y="1193263"/>
              <a:ext cx="72411"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grpSp>
      <p:sp>
        <p:nvSpPr>
          <p:cNvPr id="292" name="TextBox 134">
            <a:extLst>
              <a:ext uri="{FF2B5EF4-FFF2-40B4-BE49-F238E27FC236}">
                <a16:creationId xmlns:a16="http://schemas.microsoft.com/office/drawing/2014/main" xmlns="" id="{681CE40A-C76B-4B73-8F6B-37B3209EBE08}"/>
              </a:ext>
            </a:extLst>
          </p:cNvPr>
          <p:cNvSpPr txBox="1">
            <a:spLocks noChangeArrowheads="1"/>
          </p:cNvSpPr>
          <p:nvPr/>
        </p:nvSpPr>
        <p:spPr bwMode="auto">
          <a:xfrm>
            <a:off x="143669" y="5063671"/>
            <a:ext cx="275907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r>
              <a:rPr lang="sr-Latn-RS" sz="1400" b="1" spc="-70" dirty="0" smtClean="0">
                <a:latin typeface="Verdana" charset="0"/>
                <a:cs typeface="Verdana" charset="0"/>
              </a:rPr>
              <a:t>Budimpeštanska konvencija</a:t>
            </a:r>
            <a:endParaRPr lang="en-GB" sz="1400" b="1" spc="-70" dirty="0">
              <a:latin typeface="Verdana" charset="0"/>
              <a:cs typeface="Verdana" charset="0"/>
            </a:endParaRPr>
          </a:p>
          <a:p>
            <a:r>
              <a:rPr lang="sr-Latn-RS" sz="1400" b="1" dirty="0" err="1" smtClean="0">
                <a:latin typeface="Verdana" charset="0"/>
                <a:cs typeface="Verdana" charset="0"/>
              </a:rPr>
              <a:t>Ratifikovalo</a:t>
            </a:r>
            <a:r>
              <a:rPr lang="sr-Latn-RS" sz="1400" b="1" dirty="0" smtClean="0">
                <a:latin typeface="Verdana" charset="0"/>
                <a:cs typeface="Verdana" charset="0"/>
              </a:rPr>
              <a:t>/pristupilo</a:t>
            </a:r>
            <a:r>
              <a:rPr lang="en-GB" sz="1400" b="1" dirty="0" smtClean="0">
                <a:latin typeface="Verdana" charset="0"/>
                <a:cs typeface="Verdana" charset="0"/>
              </a:rPr>
              <a:t>: </a:t>
            </a:r>
            <a:r>
              <a:rPr lang="en-GB" sz="2800" b="1" dirty="0">
                <a:solidFill>
                  <a:srgbClr val="FF0000"/>
                </a:solidFill>
                <a:latin typeface="Verdana" charset="0"/>
                <a:cs typeface="Verdana" charset="0"/>
              </a:rPr>
              <a:t>65</a:t>
            </a:r>
          </a:p>
        </p:txBody>
      </p:sp>
      <p:sp>
        <p:nvSpPr>
          <p:cNvPr id="293" name="TextBox 135">
            <a:extLst>
              <a:ext uri="{FF2B5EF4-FFF2-40B4-BE49-F238E27FC236}">
                <a16:creationId xmlns:a16="http://schemas.microsoft.com/office/drawing/2014/main" xmlns="" id="{5A430D4F-C9EF-4E36-9F1C-92BCB8743F2A}"/>
              </a:ext>
            </a:extLst>
          </p:cNvPr>
          <p:cNvSpPr txBox="1">
            <a:spLocks noChangeArrowheads="1"/>
          </p:cNvSpPr>
          <p:nvPr/>
        </p:nvSpPr>
        <p:spPr bwMode="auto">
          <a:xfrm>
            <a:off x="143669" y="5857329"/>
            <a:ext cx="27590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r>
              <a:rPr lang="sr-Latn-RS" sz="1400" b="1" dirty="0" smtClean="0">
                <a:latin typeface="Verdana" charset="0"/>
                <a:cs typeface="Verdana" charset="0"/>
              </a:rPr>
              <a:t>Potpisale</a:t>
            </a:r>
            <a:r>
              <a:rPr lang="en-GB" sz="1400" b="1" dirty="0" smtClean="0">
                <a:latin typeface="Verdana" charset="0"/>
                <a:cs typeface="Verdana" charset="0"/>
              </a:rPr>
              <a:t>: </a:t>
            </a:r>
            <a:r>
              <a:rPr lang="en-GB" sz="1400" b="1" dirty="0">
                <a:latin typeface="Verdana" charset="0"/>
                <a:cs typeface="Verdana" charset="0"/>
              </a:rPr>
              <a:t>3</a:t>
            </a:r>
          </a:p>
        </p:txBody>
      </p:sp>
      <p:sp>
        <p:nvSpPr>
          <p:cNvPr id="294" name="TextBox 136">
            <a:extLst>
              <a:ext uri="{FF2B5EF4-FFF2-40B4-BE49-F238E27FC236}">
                <a16:creationId xmlns:a16="http://schemas.microsoft.com/office/drawing/2014/main" xmlns="" id="{4B4CE852-EE79-4A59-96C9-517BBC6E3DB1}"/>
              </a:ext>
            </a:extLst>
          </p:cNvPr>
          <p:cNvSpPr txBox="1">
            <a:spLocks noChangeArrowheads="1"/>
          </p:cNvSpPr>
          <p:nvPr/>
        </p:nvSpPr>
        <p:spPr bwMode="auto">
          <a:xfrm>
            <a:off x="143669" y="6213938"/>
            <a:ext cx="27590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r>
              <a:rPr lang="sr-Latn-RS" sz="1400" b="1" dirty="0" smtClean="0">
                <a:latin typeface="Verdana" charset="0"/>
                <a:cs typeface="Verdana" charset="0"/>
              </a:rPr>
              <a:t>Pozvane da pristupe</a:t>
            </a:r>
            <a:r>
              <a:rPr lang="en-GB" sz="1400" b="1" dirty="0" smtClean="0">
                <a:latin typeface="Verdana" charset="0"/>
                <a:cs typeface="Verdana" charset="0"/>
              </a:rPr>
              <a:t>:  </a:t>
            </a:r>
            <a:r>
              <a:rPr lang="en-GB" sz="1400" b="1" dirty="0">
                <a:latin typeface="Verdana" charset="0"/>
                <a:cs typeface="Verdana" charset="0"/>
              </a:rPr>
              <a:t>9</a:t>
            </a:r>
          </a:p>
        </p:txBody>
      </p:sp>
      <p:sp>
        <p:nvSpPr>
          <p:cNvPr id="295" name="TextBox 137">
            <a:extLst>
              <a:ext uri="{FF2B5EF4-FFF2-40B4-BE49-F238E27FC236}">
                <a16:creationId xmlns:a16="http://schemas.microsoft.com/office/drawing/2014/main" xmlns="" id="{FD2E9D87-C0AA-4036-B4D2-6BCB4E04865C}"/>
              </a:ext>
            </a:extLst>
          </p:cNvPr>
          <p:cNvSpPr txBox="1">
            <a:spLocks noChangeArrowheads="1"/>
          </p:cNvSpPr>
          <p:nvPr/>
        </p:nvSpPr>
        <p:spPr bwMode="auto">
          <a:xfrm>
            <a:off x="3635896" y="5206546"/>
            <a:ext cx="498157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r>
              <a:rPr lang="sr-Latn-RS" sz="1400" b="1" dirty="0" smtClean="0">
                <a:latin typeface="Verdana" charset="0"/>
                <a:cs typeface="Verdana" charset="0"/>
              </a:rPr>
              <a:t>Ostale države čiji su zakoni/predlozi zakona u velikoj meri u skladu s Budimpeštanskom konvencijom </a:t>
            </a:r>
            <a:r>
              <a:rPr lang="en-GB" sz="1400" b="1" dirty="0" smtClean="0">
                <a:latin typeface="Verdana" charset="0"/>
                <a:cs typeface="Verdana" charset="0"/>
              </a:rPr>
              <a:t>= </a:t>
            </a:r>
            <a:r>
              <a:rPr lang="en-GB" sz="1400" b="1" dirty="0">
                <a:latin typeface="Verdana" charset="0"/>
                <a:cs typeface="Verdana" charset="0"/>
              </a:rPr>
              <a:t>20</a:t>
            </a:r>
          </a:p>
        </p:txBody>
      </p:sp>
      <p:sp>
        <p:nvSpPr>
          <p:cNvPr id="296" name="Oval 295">
            <a:extLst>
              <a:ext uri="{FF2B5EF4-FFF2-40B4-BE49-F238E27FC236}">
                <a16:creationId xmlns:a16="http://schemas.microsoft.com/office/drawing/2014/main" xmlns="" id="{C677DEBE-4C73-40D0-88A1-139BEF4B9D9E}"/>
              </a:ext>
            </a:extLst>
          </p:cNvPr>
          <p:cNvSpPr/>
          <p:nvPr/>
        </p:nvSpPr>
        <p:spPr>
          <a:xfrm>
            <a:off x="2807494" y="5729627"/>
            <a:ext cx="360362" cy="360362"/>
          </a:xfrm>
          <a:prstGeom prst="ellipse">
            <a:avLst/>
          </a:prstGeom>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297" name="Oval 296">
            <a:extLst>
              <a:ext uri="{FF2B5EF4-FFF2-40B4-BE49-F238E27FC236}">
                <a16:creationId xmlns:a16="http://schemas.microsoft.com/office/drawing/2014/main" xmlns="" id="{03B34493-9D35-4638-AFCD-89C1F9CFE074}"/>
              </a:ext>
            </a:extLst>
          </p:cNvPr>
          <p:cNvSpPr/>
          <p:nvPr/>
        </p:nvSpPr>
        <p:spPr>
          <a:xfrm>
            <a:off x="2807494" y="5276619"/>
            <a:ext cx="360362" cy="381000"/>
          </a:xfrm>
          <a:prstGeom prst="ellips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298" name="Oval 297">
            <a:extLst>
              <a:ext uri="{FF2B5EF4-FFF2-40B4-BE49-F238E27FC236}">
                <a16:creationId xmlns:a16="http://schemas.microsoft.com/office/drawing/2014/main" xmlns="" id="{3F39E183-6DBB-48D4-B3AF-081128854310}"/>
              </a:ext>
            </a:extLst>
          </p:cNvPr>
          <p:cNvSpPr/>
          <p:nvPr/>
        </p:nvSpPr>
        <p:spPr>
          <a:xfrm>
            <a:off x="2807494" y="6161353"/>
            <a:ext cx="366712" cy="360362"/>
          </a:xfrm>
          <a:prstGeom prst="ellipse">
            <a:avLst/>
          </a:prstGeom>
          <a:solidFill>
            <a:srgbClr val="00B0F0"/>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299" name="Oval 298">
            <a:extLst>
              <a:ext uri="{FF2B5EF4-FFF2-40B4-BE49-F238E27FC236}">
                <a16:creationId xmlns:a16="http://schemas.microsoft.com/office/drawing/2014/main" xmlns="" id="{D530B04E-5701-426D-B405-8C958800E83F}"/>
              </a:ext>
            </a:extLst>
          </p:cNvPr>
          <p:cNvSpPr/>
          <p:nvPr/>
        </p:nvSpPr>
        <p:spPr>
          <a:xfrm>
            <a:off x="8352631" y="5314496"/>
            <a:ext cx="354013" cy="384175"/>
          </a:xfrm>
          <a:prstGeom prst="ellipse">
            <a:avLst/>
          </a:prstGeom>
          <a:solidFill>
            <a:srgbClr val="00B050"/>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00" name="TextBox 142">
            <a:extLst>
              <a:ext uri="{FF2B5EF4-FFF2-40B4-BE49-F238E27FC236}">
                <a16:creationId xmlns:a16="http://schemas.microsoft.com/office/drawing/2014/main" xmlns="" id="{2EA2A8EF-D705-4AE8-ACA4-D00DFE6067DC}"/>
              </a:ext>
            </a:extLst>
          </p:cNvPr>
          <p:cNvSpPr txBox="1">
            <a:spLocks noChangeArrowheads="1"/>
          </p:cNvSpPr>
          <p:nvPr/>
        </p:nvSpPr>
        <p:spPr bwMode="auto">
          <a:xfrm>
            <a:off x="3635896" y="5859041"/>
            <a:ext cx="498157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r>
              <a:rPr lang="sr-Latn-RS" sz="1400" b="1" dirty="0" smtClean="0">
                <a:latin typeface="Verdana" charset="0"/>
                <a:cs typeface="Verdana" charset="0"/>
              </a:rPr>
              <a:t>Druge države koje se ugledaju na Budimpeštansku konvenciju kod izrade svog zakonodavstva </a:t>
            </a:r>
            <a:r>
              <a:rPr lang="en-GB" sz="1400" b="1" dirty="0" smtClean="0">
                <a:latin typeface="Verdana" charset="0"/>
                <a:cs typeface="Verdana" charset="0"/>
              </a:rPr>
              <a:t>= </a:t>
            </a:r>
            <a:r>
              <a:rPr lang="en-GB" sz="1400" b="1" dirty="0">
                <a:latin typeface="Verdana" charset="0"/>
                <a:cs typeface="Verdana" charset="0"/>
              </a:rPr>
              <a:t>50+</a:t>
            </a:r>
          </a:p>
        </p:txBody>
      </p:sp>
      <p:sp>
        <p:nvSpPr>
          <p:cNvPr id="301" name="Oval 300">
            <a:extLst>
              <a:ext uri="{FF2B5EF4-FFF2-40B4-BE49-F238E27FC236}">
                <a16:creationId xmlns:a16="http://schemas.microsoft.com/office/drawing/2014/main" xmlns="" id="{243C1954-7E45-4734-B788-62B7FCC129DB}"/>
              </a:ext>
            </a:extLst>
          </p:cNvPr>
          <p:cNvSpPr/>
          <p:nvPr/>
        </p:nvSpPr>
        <p:spPr>
          <a:xfrm>
            <a:off x="8352631" y="5882821"/>
            <a:ext cx="354013" cy="358775"/>
          </a:xfrm>
          <a:prstGeom prst="ellipse">
            <a:avLst/>
          </a:prstGeom>
          <a:solidFill>
            <a:srgbClr val="FFFF00"/>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02" name="Oval 301">
            <a:extLst>
              <a:ext uri="{FF2B5EF4-FFF2-40B4-BE49-F238E27FC236}">
                <a16:creationId xmlns:a16="http://schemas.microsoft.com/office/drawing/2014/main" xmlns="" id="{9C88D6F5-6B56-4FAC-88E2-CC42461706B0}"/>
              </a:ext>
            </a:extLst>
          </p:cNvPr>
          <p:cNvSpPr/>
          <p:nvPr/>
        </p:nvSpPr>
        <p:spPr>
          <a:xfrm>
            <a:off x="1866106" y="2864984"/>
            <a:ext cx="65088" cy="57150"/>
          </a:xfrm>
          <a:prstGeom prst="ellipse">
            <a:avLst/>
          </a:prstGeom>
          <a:solidFill>
            <a:srgbClr val="9966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03" name="Oval 302">
            <a:extLst>
              <a:ext uri="{FF2B5EF4-FFF2-40B4-BE49-F238E27FC236}">
                <a16:creationId xmlns:a16="http://schemas.microsoft.com/office/drawing/2014/main" xmlns="" id="{8F95F77C-F19E-4539-A4A9-0EF5A4E01551}"/>
              </a:ext>
            </a:extLst>
          </p:cNvPr>
          <p:cNvSpPr/>
          <p:nvPr/>
        </p:nvSpPr>
        <p:spPr>
          <a:xfrm>
            <a:off x="5199856" y="3488871"/>
            <a:ext cx="63500" cy="57150"/>
          </a:xfrm>
          <a:prstGeom prst="ellipse">
            <a:avLst/>
          </a:prstGeom>
          <a:solidFill>
            <a:srgbClr val="000099"/>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04" name="Oval 303">
            <a:extLst>
              <a:ext uri="{FF2B5EF4-FFF2-40B4-BE49-F238E27FC236}">
                <a16:creationId xmlns:a16="http://schemas.microsoft.com/office/drawing/2014/main" xmlns="" id="{21E26E25-EC9F-469B-A03B-6CBE42B418E3}"/>
              </a:ext>
            </a:extLst>
          </p:cNvPr>
          <p:cNvSpPr/>
          <p:nvPr/>
        </p:nvSpPr>
        <p:spPr>
          <a:xfrm>
            <a:off x="4034631" y="1715634"/>
            <a:ext cx="63500" cy="5715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05" name="Oval 304">
            <a:extLst>
              <a:ext uri="{FF2B5EF4-FFF2-40B4-BE49-F238E27FC236}">
                <a16:creationId xmlns:a16="http://schemas.microsoft.com/office/drawing/2014/main" xmlns="" id="{C2C3B03A-3470-4C74-B027-530B545F5033}"/>
              </a:ext>
            </a:extLst>
          </p:cNvPr>
          <p:cNvSpPr/>
          <p:nvPr/>
        </p:nvSpPr>
        <p:spPr>
          <a:xfrm>
            <a:off x="4639469" y="2041071"/>
            <a:ext cx="63500" cy="57150"/>
          </a:xfrm>
          <a:prstGeom prst="ellipse">
            <a:avLst/>
          </a:prstGeom>
          <a:solidFill>
            <a:srgbClr val="9966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06" name="Oval 305">
            <a:extLst>
              <a:ext uri="{FF2B5EF4-FFF2-40B4-BE49-F238E27FC236}">
                <a16:creationId xmlns:a16="http://schemas.microsoft.com/office/drawing/2014/main" xmlns="" id="{5C1A10A9-F616-49B0-A30D-09464C874C53}"/>
              </a:ext>
            </a:extLst>
          </p:cNvPr>
          <p:cNvSpPr/>
          <p:nvPr/>
        </p:nvSpPr>
        <p:spPr>
          <a:xfrm>
            <a:off x="4831233" y="3088821"/>
            <a:ext cx="65088" cy="5715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07" name="Oval 306">
            <a:extLst>
              <a:ext uri="{FF2B5EF4-FFF2-40B4-BE49-F238E27FC236}">
                <a16:creationId xmlns:a16="http://schemas.microsoft.com/office/drawing/2014/main" xmlns="" id="{DD34706C-902C-473A-BE48-50ED2AEBE8D7}"/>
              </a:ext>
            </a:extLst>
          </p:cNvPr>
          <p:cNvSpPr/>
          <p:nvPr/>
        </p:nvSpPr>
        <p:spPr>
          <a:xfrm>
            <a:off x="6430169" y="2631621"/>
            <a:ext cx="65087" cy="5715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08" name="Oval 307">
            <a:extLst>
              <a:ext uri="{FF2B5EF4-FFF2-40B4-BE49-F238E27FC236}">
                <a16:creationId xmlns:a16="http://schemas.microsoft.com/office/drawing/2014/main" xmlns="" id="{7753A1B2-275B-4C16-AD60-F0B73E36D3AE}"/>
              </a:ext>
            </a:extLst>
          </p:cNvPr>
          <p:cNvSpPr/>
          <p:nvPr/>
        </p:nvSpPr>
        <p:spPr>
          <a:xfrm>
            <a:off x="5399881" y="2071234"/>
            <a:ext cx="65088" cy="58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09" name="Oval 308">
            <a:extLst>
              <a:ext uri="{FF2B5EF4-FFF2-40B4-BE49-F238E27FC236}">
                <a16:creationId xmlns:a16="http://schemas.microsoft.com/office/drawing/2014/main" xmlns="" id="{F640BBE8-5C10-41BA-A151-1ED5EC3688F4}"/>
              </a:ext>
            </a:extLst>
          </p:cNvPr>
          <p:cNvSpPr/>
          <p:nvPr/>
        </p:nvSpPr>
        <p:spPr bwMode="auto">
          <a:xfrm>
            <a:off x="3168129" y="2777299"/>
            <a:ext cx="65087" cy="58737"/>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10" name="Oval 309">
            <a:extLst>
              <a:ext uri="{FF2B5EF4-FFF2-40B4-BE49-F238E27FC236}">
                <a16:creationId xmlns:a16="http://schemas.microsoft.com/office/drawing/2014/main" xmlns="" id="{58C56CE0-C3EE-4C96-BAF2-638DCAA2929D}"/>
              </a:ext>
            </a:extLst>
          </p:cNvPr>
          <p:cNvSpPr/>
          <p:nvPr/>
        </p:nvSpPr>
        <p:spPr bwMode="auto">
          <a:xfrm>
            <a:off x="1878905" y="3137339"/>
            <a:ext cx="65088" cy="58737"/>
          </a:xfrm>
          <a:prstGeom prst="ellipse">
            <a:avLst/>
          </a:prstGeom>
          <a:solidFill>
            <a:srgbClr val="00B0F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311" name="Oval 310">
            <a:extLst>
              <a:ext uri="{FF2B5EF4-FFF2-40B4-BE49-F238E27FC236}">
                <a16:creationId xmlns:a16="http://schemas.microsoft.com/office/drawing/2014/main" xmlns="" id="{FAD3662E-FE05-4C0B-B1EA-B649ECF91815}"/>
              </a:ext>
            </a:extLst>
          </p:cNvPr>
          <p:cNvSpPr/>
          <p:nvPr/>
        </p:nvSpPr>
        <p:spPr bwMode="auto">
          <a:xfrm>
            <a:off x="4255170" y="3582658"/>
            <a:ext cx="65087" cy="58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GB" sz="1100">
              <a:latin typeface="Verdana"/>
              <a:cs typeface="Verdana"/>
            </a:endParaRPr>
          </a:p>
        </p:txBody>
      </p:sp>
      <p:sp>
        <p:nvSpPr>
          <p:cNvPr id="148" name="TextBox 282">
            <a:extLst>
              <a:ext uri="{FF2B5EF4-FFF2-40B4-BE49-F238E27FC236}">
                <a16:creationId xmlns:a16="http://schemas.microsoft.com/office/drawing/2014/main" xmlns="" id="{28D8B462-2EC8-403B-989D-CEFDA4724802}"/>
              </a:ext>
            </a:extLst>
          </p:cNvPr>
          <p:cNvSpPr txBox="1"/>
          <p:nvPr/>
        </p:nvSpPr>
        <p:spPr>
          <a:xfrm>
            <a:off x="291640" y="4233282"/>
            <a:ext cx="2328529" cy="70788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4000" b="1" dirty="0">
                <a:solidFill>
                  <a:schemeClr val="accent1">
                    <a:lumMod val="50000"/>
                  </a:schemeClr>
                </a:solidFill>
                <a:latin typeface="Verdana" panose="020B0604030504040204" pitchFamily="34" charset="0"/>
                <a:ea typeface="Verdana" panose="020B0604030504040204" pitchFamily="34" charset="0"/>
              </a:rPr>
              <a:t>150+</a:t>
            </a:r>
          </a:p>
        </p:txBody>
      </p:sp>
    </p:spTree>
    <p:extLst>
      <p:ext uri="{BB962C8B-B14F-4D97-AF65-F5344CB8AC3E}">
        <p14:creationId xmlns:p14="http://schemas.microsoft.com/office/powerpoint/2010/main" val="36817883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258888" y="-27384"/>
            <a:ext cx="7777162" cy="1046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sr-Latn-RS" sz="3100" b="1" dirty="0" smtClean="0">
                <a:solidFill>
                  <a:schemeClr val="bg1"/>
                </a:solidFill>
                <a:latin typeface="Verdana" panose="020B0604030504040204" pitchFamily="34" charset="0"/>
              </a:rPr>
              <a:t>Poboljšanje domaćeg zakonodavstva</a:t>
            </a:r>
            <a:endParaRPr lang="en-GB" sz="3100" b="1" dirty="0">
              <a:solidFill>
                <a:schemeClr val="bg1"/>
              </a:solidFill>
              <a:latin typeface="Verdana" panose="020B0604030504040204" pitchFamily="34" charset="0"/>
            </a:endParaRPr>
          </a:p>
        </p:txBody>
      </p:sp>
      <p:sp>
        <p:nvSpPr>
          <p:cNvPr id="2" name="Rectangle 1">
            <a:extLst>
              <a:ext uri="{FF2B5EF4-FFF2-40B4-BE49-F238E27FC236}">
                <a16:creationId xmlns:a16="http://schemas.microsoft.com/office/drawing/2014/main" xmlns=""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a16="http://schemas.microsoft.com/office/drawing/2014/main" xmlns=""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6" name="Chart 5">
            <a:extLst>
              <a:ext uri="{FF2B5EF4-FFF2-40B4-BE49-F238E27FC236}">
                <a16:creationId xmlns:a16="http://schemas.microsoft.com/office/drawing/2014/main" xmlns="" id="{7536ED66-B034-44E6-8F75-C7D926580617}"/>
              </a:ext>
            </a:extLst>
          </p:cNvPr>
          <p:cNvGraphicFramePr/>
          <p:nvPr>
            <p:extLst>
              <p:ext uri="{D42A27DB-BD31-4B8C-83A1-F6EECF244321}">
                <p14:modId xmlns:p14="http://schemas.microsoft.com/office/powerpoint/2010/main" val="1867069798"/>
              </p:ext>
            </p:extLst>
          </p:nvPr>
        </p:nvGraphicFramePr>
        <p:xfrm>
          <a:off x="0" y="1052513"/>
          <a:ext cx="9144000" cy="5502155"/>
        </p:xfrm>
        <a:graphic>
          <a:graphicData uri="http://schemas.openxmlformats.org/drawingml/2006/chart">
            <c:chart xmlns:c="http://schemas.openxmlformats.org/drawingml/2006/chart" xmlns:r="http://schemas.openxmlformats.org/officeDocument/2006/relationships" r:id="rId4"/>
          </a:graphicData>
        </a:graphic>
      </p:graphicFrame>
      <p:sp>
        <p:nvSpPr>
          <p:cNvPr id="4" name="TextBox 3">
            <a:extLst>
              <a:ext uri="{FF2B5EF4-FFF2-40B4-BE49-F238E27FC236}">
                <a16:creationId xmlns:a16="http://schemas.microsoft.com/office/drawing/2014/main" xmlns="" id="{55528148-1675-42D5-9D3B-08790F29F7BD}"/>
              </a:ext>
            </a:extLst>
          </p:cNvPr>
          <p:cNvSpPr txBox="1"/>
          <p:nvPr/>
        </p:nvSpPr>
        <p:spPr>
          <a:xfrm>
            <a:off x="5364088" y="3501008"/>
            <a:ext cx="4681330" cy="769441"/>
          </a:xfrm>
          <a:prstGeom prst="rect">
            <a:avLst/>
          </a:prstGeom>
          <a:noFill/>
        </p:spPr>
        <p:txBody>
          <a:bodyPr wrap="square">
            <a:spAutoFit/>
          </a:bodyPr>
          <a:lstStyle/>
          <a:p>
            <a:pPr algn="ctr" eaLnBrk="1" hangingPunct="1">
              <a:defRPr/>
            </a:pPr>
            <a:r>
              <a:rPr lang="sr-Latn-RS" sz="2200" b="1" dirty="0" smtClean="0">
                <a:latin typeface="Verdana" panose="020B0604030504040204" pitchFamily="34" charset="0"/>
                <a:ea typeface="Verdana" panose="020B0604030504040204" pitchFamily="34" charset="0"/>
                <a:cs typeface="Verdana" panose="020B0604030504040204" pitchFamily="34" charset="0"/>
              </a:rPr>
              <a:t>Prema stanju od </a:t>
            </a:r>
            <a:br>
              <a:rPr lang="sr-Latn-RS" sz="2200" b="1" dirty="0" smtClean="0">
                <a:latin typeface="Verdana" panose="020B0604030504040204" pitchFamily="34" charset="0"/>
                <a:ea typeface="Verdana" panose="020B0604030504040204" pitchFamily="34" charset="0"/>
                <a:cs typeface="Verdana" panose="020B0604030504040204" pitchFamily="34" charset="0"/>
              </a:rPr>
            </a:br>
            <a:r>
              <a:rPr lang="en-US" sz="2200" b="1" dirty="0" smtClean="0">
                <a:latin typeface="Verdana" panose="020B0604030504040204" pitchFamily="34" charset="0"/>
                <a:ea typeface="Verdana" panose="020B0604030504040204" pitchFamily="34" charset="0"/>
                <a:cs typeface="Verdana" panose="020B0604030504040204" pitchFamily="34" charset="0"/>
              </a:rPr>
              <a:t>30</a:t>
            </a:r>
            <a:r>
              <a:rPr lang="sr-Latn-RS" sz="2200" b="1" dirty="0" smtClean="0">
                <a:latin typeface="Verdana" panose="020B0604030504040204" pitchFamily="34" charset="0"/>
                <a:ea typeface="Verdana" panose="020B0604030504040204" pitchFamily="34" charset="0"/>
                <a:cs typeface="Verdana" panose="020B0604030504040204" pitchFamily="34" charset="0"/>
              </a:rPr>
              <a:t>. juna </a:t>
            </a:r>
            <a:r>
              <a:rPr lang="en-US" sz="2200" b="1" dirty="0" smtClean="0">
                <a:latin typeface="Verdana" panose="020B0604030504040204" pitchFamily="34" charset="0"/>
                <a:ea typeface="Verdana" panose="020B0604030504040204" pitchFamily="34" charset="0"/>
                <a:cs typeface="Verdana" panose="020B0604030504040204" pitchFamily="34" charset="0"/>
              </a:rPr>
              <a:t>2020</a:t>
            </a:r>
            <a:r>
              <a:rPr lang="sr-Latn-RS" sz="2200" b="1" dirty="0" smtClean="0">
                <a:latin typeface="Verdana" panose="020B0604030504040204" pitchFamily="34" charset="0"/>
                <a:ea typeface="Verdana" panose="020B0604030504040204" pitchFamily="34" charset="0"/>
                <a:cs typeface="Verdana" panose="020B0604030504040204" pitchFamily="34" charset="0"/>
              </a:rPr>
              <a:t>.</a:t>
            </a:r>
            <a:endParaRPr lang="en-US" sz="2200" b="1" dirty="0">
              <a:latin typeface="Verdana" panose="020B0604030504040204" pitchFamily="34" charset="0"/>
              <a:ea typeface="Verdana" panose="020B0604030504040204" pitchFamily="34" charset="0"/>
              <a:cs typeface="Verdana" panose="020B0604030504040204" pitchFamily="34" charset="0"/>
            </a:endParaRPr>
          </a:p>
        </p:txBody>
      </p:sp>
      <p:sp>
        <p:nvSpPr>
          <p:cNvPr id="11" name="Rectangle 10"/>
          <p:cNvSpPr/>
          <p:nvPr/>
        </p:nvSpPr>
        <p:spPr>
          <a:xfrm>
            <a:off x="4520565" y="3385502"/>
            <a:ext cx="102870" cy="86995"/>
          </a:xfrm>
          <a:prstGeom prst="rect">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3" name="Rectangle 12"/>
          <p:cNvSpPr/>
          <p:nvPr/>
        </p:nvSpPr>
        <p:spPr>
          <a:xfrm>
            <a:off x="4672965" y="3537902"/>
            <a:ext cx="102870" cy="86995"/>
          </a:xfrm>
          <a:prstGeom prst="rect">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Tree>
    <p:extLst>
      <p:ext uri="{BB962C8B-B14F-4D97-AF65-F5344CB8AC3E}">
        <p14:creationId xmlns:p14="http://schemas.microsoft.com/office/powerpoint/2010/main" val="28272286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258888" y="-27384"/>
            <a:ext cx="7777162" cy="1046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sr-Latn-RS" sz="3100" b="1" dirty="0" smtClean="0">
                <a:solidFill>
                  <a:schemeClr val="bg1"/>
                </a:solidFill>
                <a:latin typeface="Verdana" panose="020B0604030504040204" pitchFamily="34" charset="0"/>
              </a:rPr>
              <a:t>Poboljšanja domaćeg zakonodavstva</a:t>
            </a:r>
            <a:endParaRPr lang="en-GB" sz="3100" b="1" dirty="0">
              <a:solidFill>
                <a:schemeClr val="bg1"/>
              </a:solidFill>
              <a:latin typeface="Verdana" panose="020B0604030504040204" pitchFamily="34" charset="0"/>
            </a:endParaRPr>
          </a:p>
        </p:txBody>
      </p:sp>
      <p:sp>
        <p:nvSpPr>
          <p:cNvPr id="2" name="Rectangle 1">
            <a:extLst>
              <a:ext uri="{FF2B5EF4-FFF2-40B4-BE49-F238E27FC236}">
                <a16:creationId xmlns:a16="http://schemas.microsoft.com/office/drawing/2014/main" xmlns=""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a16="http://schemas.microsoft.com/office/drawing/2014/main" xmlns=""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4" name="Table 4">
            <a:extLst>
              <a:ext uri="{FF2B5EF4-FFF2-40B4-BE49-F238E27FC236}">
                <a16:creationId xmlns:a16="http://schemas.microsoft.com/office/drawing/2014/main" xmlns="" id="{2A77F352-8B54-4F2D-A7E1-90DF6262AF4F}"/>
              </a:ext>
            </a:extLst>
          </p:cNvPr>
          <p:cNvGraphicFramePr>
            <a:graphicFrameLocks noGrp="1"/>
          </p:cNvGraphicFramePr>
          <p:nvPr>
            <p:extLst>
              <p:ext uri="{D42A27DB-BD31-4B8C-83A1-F6EECF244321}">
                <p14:modId xmlns:p14="http://schemas.microsoft.com/office/powerpoint/2010/main" val="3976335831"/>
              </p:ext>
            </p:extLst>
          </p:nvPr>
        </p:nvGraphicFramePr>
        <p:xfrm>
          <a:off x="722308" y="1700808"/>
          <a:ext cx="7704856" cy="2468880"/>
        </p:xfrm>
        <a:graphic>
          <a:graphicData uri="http://schemas.openxmlformats.org/drawingml/2006/table">
            <a:tbl>
              <a:tblPr firstRow="1" bandRow="1">
                <a:tableStyleId>{5C22544A-7EE6-4342-B048-85BDC9FD1C3A}</a:tableStyleId>
              </a:tblPr>
              <a:tblGrid>
                <a:gridCol w="6192688">
                  <a:extLst>
                    <a:ext uri="{9D8B030D-6E8A-4147-A177-3AD203B41FA5}">
                      <a16:colId xmlns:a16="http://schemas.microsoft.com/office/drawing/2014/main" xmlns="" val="2029212424"/>
                    </a:ext>
                  </a:extLst>
                </a:gridCol>
                <a:gridCol w="1512168">
                  <a:extLst>
                    <a:ext uri="{9D8B030D-6E8A-4147-A177-3AD203B41FA5}">
                      <a16:colId xmlns:a16="http://schemas.microsoft.com/office/drawing/2014/main" xmlns="" val="953540140"/>
                    </a:ext>
                  </a:extLst>
                </a:gridCol>
              </a:tblGrid>
              <a:tr h="632832">
                <a:tc>
                  <a:txBody>
                    <a:bodyPr/>
                    <a:lstStyle/>
                    <a:p>
                      <a:pPr algn="ctr"/>
                      <a:r>
                        <a:rPr lang="sr-Latn-RS" dirty="0" smtClean="0"/>
                        <a:t>Kategorija</a:t>
                      </a:r>
                      <a:endParaRPr lang="x-none"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r-Latn-RS" dirty="0" smtClean="0"/>
                        <a:t>Broj država</a:t>
                      </a:r>
                      <a:endParaRPr lang="x-none" dirty="0"/>
                    </a:p>
                  </a:txBody>
                  <a:tcPr anchor="ctr"/>
                </a:tc>
                <a:extLst>
                  <a:ext uri="{0D108BD9-81ED-4DB2-BD59-A6C34878D82A}">
                    <a16:rowId xmlns:a16="http://schemas.microsoft.com/office/drawing/2014/main" xmlns="" val="4029965201"/>
                  </a:ext>
                </a:extLst>
              </a:tr>
              <a:tr h="893924">
                <a:tc>
                  <a:txBody>
                    <a:bodyPr/>
                    <a:lstStyle/>
                    <a:p>
                      <a:pPr algn="just"/>
                      <a:r>
                        <a:rPr lang="sr-Latn-RS" dirty="0" smtClean="0"/>
                        <a:t>Donele domaće odredbe koje odgovaraju </a:t>
                      </a:r>
                      <a:r>
                        <a:rPr lang="sr-Latn-RS" b="1" dirty="0" err="1" smtClean="0">
                          <a:solidFill>
                            <a:srgbClr val="FF0000"/>
                          </a:solidFill>
                        </a:rPr>
                        <a:t>materijalnopravnim</a:t>
                      </a:r>
                      <a:r>
                        <a:rPr lang="sr-Latn-RS" b="1" dirty="0" smtClean="0">
                          <a:solidFill>
                            <a:srgbClr val="FF0000"/>
                          </a:solidFill>
                        </a:rPr>
                        <a:t> </a:t>
                      </a:r>
                      <a:r>
                        <a:rPr lang="sr-Latn-RS" dirty="0" smtClean="0"/>
                        <a:t>odredbama Budimpeštanske konvencije</a:t>
                      </a:r>
                      <a:endParaRPr lang="x-none" dirty="0"/>
                    </a:p>
                  </a:txBody>
                  <a:tcPr anchor="ctr"/>
                </a:tc>
                <a:tc>
                  <a:txBody>
                    <a:bodyPr/>
                    <a:lstStyle/>
                    <a:p>
                      <a:pPr algn="ctr"/>
                      <a:r>
                        <a:rPr lang="en-US" dirty="0"/>
                        <a:t>106</a:t>
                      </a:r>
                      <a:endParaRPr lang="x-none" dirty="0"/>
                    </a:p>
                  </a:txBody>
                  <a:tcPr anchor="ctr"/>
                </a:tc>
                <a:extLst>
                  <a:ext uri="{0D108BD9-81ED-4DB2-BD59-A6C34878D82A}">
                    <a16:rowId xmlns:a16="http://schemas.microsoft.com/office/drawing/2014/main" xmlns="" val="2281499254"/>
                  </a:ext>
                </a:extLst>
              </a:tr>
              <a:tr h="362536">
                <a:tc>
                  <a:txBody>
                    <a:bodyPr/>
                    <a:lstStyle/>
                    <a:p>
                      <a:r>
                        <a:rPr lang="sr-Latn-RS" dirty="0" smtClean="0"/>
                        <a:t>Usvojile domaće odredbe koje odgovaraju </a:t>
                      </a:r>
                      <a:r>
                        <a:rPr lang="sr-Latn-RS" b="1" dirty="0" err="1" smtClean="0">
                          <a:solidFill>
                            <a:srgbClr val="FF0000"/>
                          </a:solidFill>
                        </a:rPr>
                        <a:t>procesnopravnim</a:t>
                      </a:r>
                      <a:r>
                        <a:rPr lang="sr-Latn-RS" dirty="0" smtClean="0"/>
                        <a:t> odredbama Budimpeštanske konvencije</a:t>
                      </a:r>
                      <a:endParaRPr lang="x-none" dirty="0"/>
                    </a:p>
                  </a:txBody>
                  <a:tcPr anchor="ctr"/>
                </a:tc>
                <a:tc>
                  <a:txBody>
                    <a:bodyPr/>
                    <a:lstStyle/>
                    <a:p>
                      <a:pPr algn="ctr"/>
                      <a:r>
                        <a:rPr lang="en-US" dirty="0"/>
                        <a:t>82</a:t>
                      </a:r>
                      <a:endParaRPr lang="x-none" dirty="0"/>
                    </a:p>
                  </a:txBody>
                  <a:tcPr anchor="ctr"/>
                </a:tc>
                <a:extLst>
                  <a:ext uri="{0D108BD9-81ED-4DB2-BD59-A6C34878D82A}">
                    <a16:rowId xmlns:a16="http://schemas.microsoft.com/office/drawing/2014/main" xmlns="" val="1281541693"/>
                  </a:ext>
                </a:extLst>
              </a:tr>
            </a:tbl>
          </a:graphicData>
        </a:graphic>
      </p:graphicFrame>
      <p:sp>
        <p:nvSpPr>
          <p:cNvPr id="5" name="TextBox 4">
            <a:extLst>
              <a:ext uri="{FF2B5EF4-FFF2-40B4-BE49-F238E27FC236}">
                <a16:creationId xmlns:a16="http://schemas.microsoft.com/office/drawing/2014/main" xmlns="" id="{507B3B33-FF9B-48EF-89A4-C267E9FBC669}"/>
              </a:ext>
            </a:extLst>
          </p:cNvPr>
          <p:cNvSpPr txBox="1"/>
          <p:nvPr/>
        </p:nvSpPr>
        <p:spPr>
          <a:xfrm>
            <a:off x="5292729" y="5517232"/>
            <a:ext cx="4681330" cy="769441"/>
          </a:xfrm>
          <a:prstGeom prst="rect">
            <a:avLst/>
          </a:prstGeom>
          <a:noFill/>
        </p:spPr>
        <p:txBody>
          <a:bodyPr wrap="square">
            <a:spAutoFit/>
          </a:bodyPr>
          <a:lstStyle/>
          <a:p>
            <a:pPr algn="ctr" eaLnBrk="1" hangingPunct="1">
              <a:defRPr/>
            </a:pPr>
            <a:r>
              <a:rPr lang="sr-Latn-RS" sz="2200" b="1" dirty="0" smtClean="0">
                <a:latin typeface="Verdana" panose="020B0604030504040204" pitchFamily="34" charset="0"/>
                <a:ea typeface="Verdana" panose="020B0604030504040204" pitchFamily="34" charset="0"/>
                <a:cs typeface="Verdana" panose="020B0604030504040204" pitchFamily="34" charset="0"/>
              </a:rPr>
              <a:t>Prema stanju od </a:t>
            </a:r>
            <a:br>
              <a:rPr lang="sr-Latn-RS" sz="2200" b="1" dirty="0" smtClean="0">
                <a:latin typeface="Verdana" panose="020B0604030504040204" pitchFamily="34" charset="0"/>
                <a:ea typeface="Verdana" panose="020B0604030504040204" pitchFamily="34" charset="0"/>
                <a:cs typeface="Verdana" panose="020B0604030504040204" pitchFamily="34" charset="0"/>
              </a:rPr>
            </a:br>
            <a:r>
              <a:rPr lang="en-US" sz="2200" b="1" dirty="0" smtClean="0">
                <a:latin typeface="Verdana" panose="020B0604030504040204" pitchFamily="34" charset="0"/>
                <a:ea typeface="Verdana" panose="020B0604030504040204" pitchFamily="34" charset="0"/>
                <a:cs typeface="Verdana" panose="020B0604030504040204" pitchFamily="34" charset="0"/>
              </a:rPr>
              <a:t>30</a:t>
            </a:r>
            <a:r>
              <a:rPr lang="sr-Latn-RS" sz="2200" b="1" dirty="0" smtClean="0">
                <a:latin typeface="Verdana" panose="020B0604030504040204" pitchFamily="34" charset="0"/>
                <a:ea typeface="Verdana" panose="020B0604030504040204" pitchFamily="34" charset="0"/>
                <a:cs typeface="Verdana" panose="020B0604030504040204" pitchFamily="34" charset="0"/>
              </a:rPr>
              <a:t>. juna </a:t>
            </a:r>
            <a:r>
              <a:rPr lang="en-US" sz="2200" b="1" dirty="0" smtClean="0">
                <a:latin typeface="Verdana" panose="020B0604030504040204" pitchFamily="34" charset="0"/>
                <a:ea typeface="Verdana" panose="020B0604030504040204" pitchFamily="34" charset="0"/>
                <a:cs typeface="Verdana" panose="020B0604030504040204" pitchFamily="34" charset="0"/>
              </a:rPr>
              <a:t>2020</a:t>
            </a:r>
            <a:r>
              <a:rPr lang="sr-Latn-RS" sz="2200" b="1" dirty="0" smtClean="0">
                <a:latin typeface="Verdana" panose="020B0604030504040204" pitchFamily="34" charset="0"/>
                <a:ea typeface="Verdana" panose="020B0604030504040204" pitchFamily="34" charset="0"/>
                <a:cs typeface="Verdana" panose="020B0604030504040204" pitchFamily="34" charset="0"/>
              </a:rPr>
              <a:t>.</a:t>
            </a:r>
            <a:endParaRPr lang="en-US" sz="2200" b="1"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53013358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258888" y="-27384"/>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sr-Latn-RS" sz="3100" b="1" dirty="0" smtClean="0">
                <a:solidFill>
                  <a:schemeClr val="bg1"/>
                </a:solidFill>
                <a:latin typeface="Verdana" panose="020B0604030504040204" pitchFamily="34" charset="0"/>
              </a:rPr>
              <a:t>Domaće istrage</a:t>
            </a:r>
            <a:endParaRPr lang="en-GB" sz="3100" b="1" dirty="0">
              <a:solidFill>
                <a:schemeClr val="bg1"/>
              </a:solidFill>
              <a:latin typeface="Verdana" panose="020B0604030504040204" pitchFamily="34" charset="0"/>
            </a:endParaRPr>
          </a:p>
        </p:txBody>
      </p:sp>
      <p:sp>
        <p:nvSpPr>
          <p:cNvPr id="11" name="Rectangle 2"/>
          <p:cNvSpPr>
            <a:spLocks noChangeArrowheads="1"/>
          </p:cNvSpPr>
          <p:nvPr/>
        </p:nvSpPr>
        <p:spPr bwMode="auto">
          <a:xfrm>
            <a:off x="467544" y="1513220"/>
            <a:ext cx="8352928" cy="369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marL="571500" indent="-571500" algn="just" eaLnBrk="1" hangingPunct="1">
              <a:buFont typeface="Arial" panose="020B0604020202020204" pitchFamily="34" charset="0"/>
              <a:buChar char="•"/>
              <a:defRPr/>
            </a:pPr>
            <a:r>
              <a:rPr lang="sr-Latn-RS" sz="2600" dirty="0" smtClean="0">
                <a:latin typeface="Verdana" panose="020B0604030504040204" pitchFamily="34" charset="0"/>
                <a:ea typeface="Verdana" panose="020B0604030504040204" pitchFamily="34" charset="0"/>
                <a:cs typeface="Verdana" panose="020B0604030504040204" pitchFamily="34" charset="0"/>
              </a:rPr>
              <a:t>Došlo je do povećanja ukupnog broja istraga koje strane </a:t>
            </a:r>
            <a:r>
              <a:rPr lang="sr-Latn-RS" sz="2600" dirty="0" err="1" smtClean="0">
                <a:latin typeface="Verdana" panose="020B0604030504040204" pitchFamily="34" charset="0"/>
                <a:ea typeface="Verdana" panose="020B0604030504040204" pitchFamily="34" charset="0"/>
                <a:cs typeface="Verdana" panose="020B0604030504040204" pitchFamily="34" charset="0"/>
              </a:rPr>
              <a:t>ugovornice</a:t>
            </a:r>
            <a:r>
              <a:rPr lang="sr-Latn-RS" sz="2600" dirty="0" smtClean="0">
                <a:latin typeface="Verdana" panose="020B0604030504040204" pitchFamily="34" charset="0"/>
                <a:ea typeface="Verdana" panose="020B0604030504040204" pitchFamily="34" charset="0"/>
                <a:cs typeface="Verdana" panose="020B0604030504040204" pitchFamily="34" charset="0"/>
              </a:rPr>
              <a:t> sprovode u oblasti </a:t>
            </a:r>
            <a:r>
              <a:rPr lang="sr-Latn-RS" sz="2600" dirty="0" err="1" smtClean="0">
                <a:latin typeface="Verdana" panose="020B0604030504040204" pitchFamily="34" charset="0"/>
                <a:ea typeface="Verdana" panose="020B0604030504040204" pitchFamily="34" charset="0"/>
                <a:cs typeface="Verdana" panose="020B0604030504040204" pitchFamily="34" charset="0"/>
              </a:rPr>
              <a:t>visokotehnološkog</a:t>
            </a:r>
            <a:r>
              <a:rPr lang="sr-Latn-RS" sz="2600" dirty="0" smtClean="0">
                <a:latin typeface="Verdana" panose="020B0604030504040204" pitchFamily="34" charset="0"/>
                <a:ea typeface="Verdana" panose="020B0604030504040204" pitchFamily="34" charset="0"/>
                <a:cs typeface="Verdana" panose="020B0604030504040204" pitchFamily="34" charset="0"/>
              </a:rPr>
              <a:t> kriminala</a:t>
            </a:r>
            <a:endParaRPr lang="en-US" sz="2600"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endParaRPr lang="en-US" sz="2600"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r>
              <a:rPr lang="sr-Latn-RS" sz="2600" dirty="0" smtClean="0">
                <a:latin typeface="Verdana" panose="020B0604030504040204" pitchFamily="34" charset="0"/>
                <a:ea typeface="Verdana" panose="020B0604030504040204" pitchFamily="34" charset="0"/>
                <a:cs typeface="Verdana" panose="020B0604030504040204" pitchFamily="34" charset="0"/>
              </a:rPr>
              <a:t>To je prvenstveno uslovljeno</a:t>
            </a:r>
            <a:endParaRPr lang="en-US" sz="2600" dirty="0">
              <a:latin typeface="Verdana" panose="020B0604030504040204" pitchFamily="34" charset="0"/>
              <a:ea typeface="Verdana" panose="020B0604030504040204" pitchFamily="34" charset="0"/>
              <a:cs typeface="Verdana" panose="020B0604030504040204" pitchFamily="34" charset="0"/>
            </a:endParaRPr>
          </a:p>
          <a:p>
            <a:pPr marL="1314450" lvl="1" indent="-571500" eaLnBrk="1" hangingPunct="1">
              <a:buFont typeface="Arial" panose="020B0604020202020204" pitchFamily="34" charset="0"/>
              <a:buChar char="•"/>
              <a:tabLst/>
              <a:defRPr/>
            </a:pPr>
            <a:r>
              <a:rPr lang="sr-Latn-RS" sz="2600" spc="-60" dirty="0" smtClean="0">
                <a:latin typeface="Verdana" panose="020B0604030504040204" pitchFamily="34" charset="0"/>
                <a:ea typeface="Verdana" panose="020B0604030504040204" pitchFamily="34" charset="0"/>
                <a:cs typeface="Verdana" panose="020B0604030504040204" pitchFamily="34" charset="0"/>
              </a:rPr>
              <a:t>poboljšanjem unutrašnjeg zakonodavstva</a:t>
            </a:r>
          </a:p>
          <a:p>
            <a:pPr marL="1314450" lvl="1" indent="-571500" algn="just" eaLnBrk="1" hangingPunct="1">
              <a:buFont typeface="Arial" panose="020B0604020202020204" pitchFamily="34" charset="0"/>
              <a:buChar char="•"/>
              <a:defRPr/>
            </a:pPr>
            <a:r>
              <a:rPr lang="sr-Latn-RS" sz="2600" dirty="0" err="1" smtClean="0">
                <a:latin typeface="Verdana" panose="020B0604030504040204" pitchFamily="34" charset="0"/>
                <a:ea typeface="Verdana" panose="020B0604030504040204" pitchFamily="34" charset="0"/>
                <a:cs typeface="Verdana" panose="020B0604030504040204" pitchFamily="34" charset="0"/>
              </a:rPr>
              <a:t>dostupnošću</a:t>
            </a:r>
            <a:r>
              <a:rPr lang="sr-Latn-RS" sz="2600" dirty="0" smtClean="0">
                <a:latin typeface="Verdana" panose="020B0604030504040204" pitchFamily="34" charset="0"/>
                <a:ea typeface="Verdana" panose="020B0604030504040204" pitchFamily="34" charset="0"/>
                <a:cs typeface="Verdana" panose="020B0604030504040204" pitchFamily="34" charset="0"/>
              </a:rPr>
              <a:t> funkcionalnog mehanizma međunarodne saradnje </a:t>
            </a:r>
          </a:p>
          <a:p>
            <a:pPr marL="1314450" lvl="1" indent="-571500" algn="just" eaLnBrk="1" hangingPunct="1">
              <a:buFont typeface="Arial" panose="020B0604020202020204" pitchFamily="34" charset="0"/>
              <a:buChar char="•"/>
              <a:defRPr/>
            </a:pPr>
            <a:r>
              <a:rPr lang="sr-Latn-RS" sz="2600" dirty="0" smtClean="0">
                <a:latin typeface="Verdana" panose="020B0604030504040204" pitchFamily="34" charset="0"/>
                <a:ea typeface="Verdana" panose="020B0604030504040204" pitchFamily="34" charset="0"/>
                <a:cs typeface="Verdana" panose="020B0604030504040204" pitchFamily="34" charset="0"/>
              </a:rPr>
              <a:t>pojačanim kapacitetom</a:t>
            </a:r>
            <a:endParaRPr lang="en-US" sz="2600" dirty="0">
              <a:latin typeface="Verdana" panose="020B0604030504040204" pitchFamily="34" charset="0"/>
              <a:ea typeface="Verdana" panose="020B0604030504040204" pitchFamily="34" charset="0"/>
              <a:cs typeface="Verdana" panose="020B0604030504040204" pitchFamily="34" charset="0"/>
            </a:endParaRPr>
          </a:p>
        </p:txBody>
      </p:sp>
      <p:sp>
        <p:nvSpPr>
          <p:cNvPr id="2" name="Rectangle 1">
            <a:extLst>
              <a:ext uri="{FF2B5EF4-FFF2-40B4-BE49-F238E27FC236}">
                <a16:creationId xmlns:a16="http://schemas.microsoft.com/office/drawing/2014/main" xmlns=""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a16="http://schemas.microsoft.com/office/drawing/2014/main" xmlns=""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497786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charset="0"/>
                <a:cs typeface="Verdana" charset="0"/>
              </a:rPr>
              <a:t>Svrha sesije</a:t>
            </a:r>
            <a:endParaRPr lang="en-GB" sz="2000" b="1" dirty="0">
              <a:solidFill>
                <a:schemeClr val="bg1"/>
              </a:solidFill>
              <a:latin typeface="Verdana" charset="0"/>
              <a:cs typeface="Verdana" charset="0"/>
            </a:endParaRPr>
          </a:p>
        </p:txBody>
      </p:sp>
      <p:pic>
        <p:nvPicPr>
          <p:cNvPr id="53252"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4" name="Rectangle 11"/>
          <p:cNvSpPr>
            <a:spLocks noChangeArrowheads="1"/>
          </p:cNvSpPr>
          <p:nvPr/>
        </p:nvSpPr>
        <p:spPr bwMode="auto">
          <a:xfrm>
            <a:off x="7937" y="6581001"/>
            <a:ext cx="92445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200" b="1" dirty="0">
                <a:solidFill>
                  <a:srgbClr val="FFFFFF"/>
                </a:solidFill>
                <a:latin typeface="Verdana" charset="0"/>
                <a:cs typeface="Verdana" charset="0"/>
              </a:rPr>
              <a:t>www.coe.int/cybercrime						</a:t>
            </a:r>
          </a:p>
        </p:txBody>
      </p:sp>
      <p:sp>
        <p:nvSpPr>
          <p:cNvPr id="3" name="Content Placeholder 2">
            <a:extLst>
              <a:ext uri="{FF2B5EF4-FFF2-40B4-BE49-F238E27FC236}">
                <a16:creationId xmlns:a16="http://schemas.microsoft.com/office/drawing/2014/main" xmlns="" id="{77B18497-BF37-4A20-ABA6-353886C26CA1}"/>
              </a:ext>
            </a:extLst>
          </p:cNvPr>
          <p:cNvSpPr>
            <a:spLocks noGrp="1"/>
          </p:cNvSpPr>
          <p:nvPr>
            <p:ph idx="1"/>
          </p:nvPr>
        </p:nvSpPr>
        <p:spPr>
          <a:xfrm>
            <a:off x="323528" y="1340767"/>
            <a:ext cx="8712522" cy="5240233"/>
          </a:xfrm>
        </p:spPr>
        <p:txBody>
          <a:bodyPr>
            <a:normAutofit/>
          </a:bodyPr>
          <a:lstStyle/>
          <a:p>
            <a:pPr marL="0" indent="0" algn="just">
              <a:buNone/>
            </a:pPr>
            <a:endParaRPr lang="sr-Latn-RS" dirty="0" smtClean="0"/>
          </a:p>
          <a:p>
            <a:pPr marL="0" indent="0" algn="just">
              <a:buNone/>
            </a:pPr>
            <a:r>
              <a:rPr lang="sr-Latn-RS" dirty="0" smtClean="0"/>
              <a:t>Svrha </a:t>
            </a:r>
            <a:r>
              <a:rPr lang="sr-Latn-RS" dirty="0"/>
              <a:t>sesije jeste da polaznicima pruži </a:t>
            </a:r>
            <a:r>
              <a:rPr lang="sr-Latn-RS" spc="-40" dirty="0"/>
              <a:t>opšti pregled Budimpeštanske konvencije,</a:t>
            </a:r>
            <a:r>
              <a:rPr lang="sr-Latn-RS" dirty="0"/>
              <a:t> uključujući oblast njene primene i koristi koje država ima od toga što je strana </a:t>
            </a:r>
            <a:r>
              <a:rPr lang="sr-Latn-RS" dirty="0" err="1"/>
              <a:t>ugovornica</a:t>
            </a:r>
            <a:r>
              <a:rPr lang="sr-Latn-RS" dirty="0"/>
              <a:t> te konvencije</a:t>
            </a:r>
            <a:r>
              <a:rPr lang="sr-Latn-RS" dirty="0" smtClean="0">
                <a:latin typeface="Verdana" panose="020B0604030504040204" pitchFamily="34" charset="0"/>
                <a:ea typeface="Verdana" panose="020B0604030504040204" pitchFamily="34" charset="0"/>
              </a:rPr>
              <a:t>. </a:t>
            </a:r>
            <a:endParaRPr lang="en-GB"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7865021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258888" y="-27384"/>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sr-Latn-RS" sz="3100" b="1" dirty="0" smtClean="0">
                <a:solidFill>
                  <a:schemeClr val="bg1"/>
                </a:solidFill>
                <a:latin typeface="Verdana" panose="020B0604030504040204" pitchFamily="34" charset="0"/>
              </a:rPr>
              <a:t>Međunarodna saradnja</a:t>
            </a:r>
            <a:endParaRPr lang="en-GB" sz="3100" b="1" dirty="0">
              <a:solidFill>
                <a:schemeClr val="bg1"/>
              </a:solidFill>
              <a:latin typeface="Verdana" panose="020B0604030504040204" pitchFamily="34" charset="0"/>
            </a:endParaRPr>
          </a:p>
        </p:txBody>
      </p:sp>
      <p:sp>
        <p:nvSpPr>
          <p:cNvPr id="11" name="Rectangle 2"/>
          <p:cNvSpPr>
            <a:spLocks noChangeArrowheads="1"/>
          </p:cNvSpPr>
          <p:nvPr/>
        </p:nvSpPr>
        <p:spPr bwMode="auto">
          <a:xfrm>
            <a:off x="467544" y="1513220"/>
            <a:ext cx="8352928" cy="4801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marL="571500" indent="-571500" algn="just" eaLnBrk="1" hangingPunct="1">
              <a:buFont typeface="Arial" panose="020B0604020202020204" pitchFamily="34" charset="0"/>
              <a:buChar char="•"/>
              <a:defRPr/>
            </a:pPr>
            <a:r>
              <a:rPr lang="sr-Latn-RS" sz="2600" spc="-70" dirty="0" smtClean="0">
                <a:latin typeface="Verdana" panose="020B0604030504040204" pitchFamily="34" charset="0"/>
                <a:ea typeface="Verdana" panose="020B0604030504040204" pitchFamily="34" charset="0"/>
                <a:cs typeface="Verdana" panose="020B0604030504040204" pitchFamily="34" charset="0"/>
              </a:rPr>
              <a:t>Obavezujući mehanizam međunarodne saradnje u oblasti </a:t>
            </a:r>
            <a:r>
              <a:rPr lang="sr-Latn-RS" sz="2600" spc="-70" dirty="0" err="1" smtClean="0">
                <a:latin typeface="Verdana" panose="020B0604030504040204" pitchFamily="34" charset="0"/>
                <a:ea typeface="Verdana" panose="020B0604030504040204" pitchFamily="34" charset="0"/>
                <a:cs typeface="Verdana" panose="020B0604030504040204" pitchFamily="34" charset="0"/>
              </a:rPr>
              <a:t>visokotehnološkog</a:t>
            </a:r>
            <a:r>
              <a:rPr lang="sr-Latn-RS" sz="2600" spc="-70" dirty="0" smtClean="0">
                <a:latin typeface="Verdana" panose="020B0604030504040204" pitchFamily="34" charset="0"/>
                <a:ea typeface="Verdana" panose="020B0604030504040204" pitchFamily="34" charset="0"/>
                <a:cs typeface="Verdana" panose="020B0604030504040204" pitchFamily="34" charset="0"/>
              </a:rPr>
              <a:t> kriminala i svakog drugog kriminala gde se dokazi nalaze na računaru</a:t>
            </a:r>
            <a:endParaRPr lang="en-US" sz="2600" spc="-70"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endParaRPr lang="en-US" sz="1000"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r>
              <a:rPr lang="sr-Latn-RS" sz="2600" dirty="0" smtClean="0">
                <a:latin typeface="Verdana" panose="020B0604030504040204" pitchFamily="34" charset="0"/>
                <a:ea typeface="Verdana" panose="020B0604030504040204" pitchFamily="34" charset="0"/>
                <a:cs typeface="Verdana" panose="020B0604030504040204" pitchFamily="34" charset="0"/>
              </a:rPr>
              <a:t>Pristup širokoj mreži eksperata koji učestvuju u Komitetu Konvencije za </a:t>
            </a:r>
            <a:r>
              <a:rPr lang="sr-Latn-RS" sz="2600" dirty="0" err="1" smtClean="0">
                <a:latin typeface="Verdana" panose="020B0604030504040204" pitchFamily="34" charset="0"/>
                <a:ea typeface="Verdana" panose="020B0604030504040204" pitchFamily="34" charset="0"/>
                <a:cs typeface="Verdana" panose="020B0604030504040204" pitchFamily="34" charset="0"/>
              </a:rPr>
              <a:t>visokotehnološki</a:t>
            </a:r>
            <a:r>
              <a:rPr lang="sr-Latn-RS" sz="2600" dirty="0" smtClean="0">
                <a:latin typeface="Verdana" panose="020B0604030504040204" pitchFamily="34" charset="0"/>
                <a:ea typeface="Verdana" panose="020B0604030504040204" pitchFamily="34" charset="0"/>
                <a:cs typeface="Verdana" panose="020B0604030504040204" pitchFamily="34" charset="0"/>
              </a:rPr>
              <a:t> kriminal </a:t>
            </a:r>
            <a:r>
              <a:rPr lang="en-US" sz="2600" dirty="0" smtClean="0">
                <a:latin typeface="Verdana" panose="020B0604030504040204" pitchFamily="34" charset="0"/>
                <a:ea typeface="Verdana" panose="020B0604030504040204" pitchFamily="34" charset="0"/>
                <a:cs typeface="Verdana" panose="020B0604030504040204" pitchFamily="34" charset="0"/>
              </a:rPr>
              <a:t>(</a:t>
            </a:r>
            <a:r>
              <a:rPr lang="en-US" sz="2600" dirty="0">
                <a:latin typeface="Verdana" panose="020B0604030504040204" pitchFamily="34" charset="0"/>
                <a:ea typeface="Verdana" panose="020B0604030504040204" pitchFamily="34" charset="0"/>
                <a:cs typeface="Verdana" panose="020B0604030504040204" pitchFamily="34" charset="0"/>
              </a:rPr>
              <a:t>T-CY) </a:t>
            </a:r>
            <a:r>
              <a:rPr lang="sr-Latn-RS" sz="2600" dirty="0" smtClean="0">
                <a:latin typeface="Verdana" panose="020B0604030504040204" pitchFamily="34" charset="0"/>
                <a:ea typeface="Verdana" panose="020B0604030504040204" pitchFamily="34" charset="0"/>
                <a:cs typeface="Verdana" panose="020B0604030504040204" pitchFamily="34" charset="0"/>
              </a:rPr>
              <a:t>i u izgradnji kapaciteta</a:t>
            </a:r>
            <a:endParaRPr lang="en-US" sz="2600"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endParaRPr lang="en-US" sz="1000"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r>
              <a:rPr lang="sr-Latn-RS" sz="2600" dirty="0" smtClean="0">
                <a:latin typeface="Verdana" panose="020B0604030504040204" pitchFamily="34" charset="0"/>
                <a:ea typeface="Verdana" panose="020B0604030504040204" pitchFamily="34" charset="0"/>
                <a:cs typeface="Verdana" panose="020B0604030504040204" pitchFamily="34" charset="0"/>
              </a:rPr>
              <a:t>T-CY promoviše reforme i jačanje zakona, procesnih pravila i mehanizama međunarodne saradnje kao i mera za izgradnju kapaciteta</a:t>
            </a:r>
            <a:endParaRPr lang="en-US" sz="2600" dirty="0">
              <a:latin typeface="Verdana" panose="020B0604030504040204" pitchFamily="34" charset="0"/>
              <a:ea typeface="Verdana" panose="020B0604030504040204" pitchFamily="34" charset="0"/>
              <a:cs typeface="Verdana" panose="020B0604030504040204" pitchFamily="34" charset="0"/>
            </a:endParaRPr>
          </a:p>
        </p:txBody>
      </p:sp>
      <p:sp>
        <p:nvSpPr>
          <p:cNvPr id="2" name="Rectangle 1">
            <a:extLst>
              <a:ext uri="{FF2B5EF4-FFF2-40B4-BE49-F238E27FC236}">
                <a16:creationId xmlns:a16="http://schemas.microsoft.com/office/drawing/2014/main" xmlns=""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a16="http://schemas.microsoft.com/office/drawing/2014/main" xmlns=""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868747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258888" y="-27384"/>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sr-Latn-RS" sz="3100" b="1" dirty="0" smtClean="0">
                <a:solidFill>
                  <a:schemeClr val="bg1"/>
                </a:solidFill>
                <a:latin typeface="Verdana" panose="020B0604030504040204" pitchFamily="34" charset="0"/>
              </a:rPr>
              <a:t>Međunarodna saradnja: uticaj</a:t>
            </a:r>
            <a:endParaRPr lang="en-GB" sz="3100" b="1" dirty="0">
              <a:solidFill>
                <a:schemeClr val="bg1"/>
              </a:solidFill>
              <a:latin typeface="Verdana" panose="020B0604030504040204" pitchFamily="34" charset="0"/>
            </a:endParaRPr>
          </a:p>
        </p:txBody>
      </p:sp>
      <p:sp>
        <p:nvSpPr>
          <p:cNvPr id="11" name="Rectangle 2"/>
          <p:cNvSpPr>
            <a:spLocks noChangeArrowheads="1"/>
          </p:cNvSpPr>
          <p:nvPr/>
        </p:nvSpPr>
        <p:spPr bwMode="auto">
          <a:xfrm>
            <a:off x="467544" y="1513220"/>
            <a:ext cx="8352928" cy="3293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marL="571500" indent="-571500" algn="just" eaLnBrk="1" hangingPunct="1">
              <a:buFont typeface="Arial" panose="020B0604020202020204" pitchFamily="34" charset="0"/>
              <a:buChar char="•"/>
              <a:defRPr/>
            </a:pPr>
            <a:r>
              <a:rPr lang="sr-Latn-RS" sz="2600" dirty="0" smtClean="0">
                <a:latin typeface="Verdana" panose="020B0604030504040204" pitchFamily="34" charset="0"/>
                <a:ea typeface="Verdana" panose="020B0604030504040204" pitchFamily="34" charset="0"/>
                <a:cs typeface="Verdana" panose="020B0604030504040204" pitchFamily="34" charset="0"/>
              </a:rPr>
              <a:t>Obilato korišćenje mreža </a:t>
            </a:r>
            <a:r>
              <a:rPr lang="en-US" sz="2600" dirty="0" smtClean="0">
                <a:latin typeface="Verdana" panose="020B0604030504040204" pitchFamily="34" charset="0"/>
                <a:ea typeface="Verdana" panose="020B0604030504040204" pitchFamily="34" charset="0"/>
                <a:cs typeface="Verdana" panose="020B0604030504040204" pitchFamily="34" charset="0"/>
              </a:rPr>
              <a:t>24/7</a:t>
            </a:r>
            <a:endParaRPr lang="en-US" sz="2600"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endParaRPr lang="en-US" sz="2600"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r>
              <a:rPr lang="sr-Latn-RS" sz="2600" dirty="0" smtClean="0">
                <a:latin typeface="Verdana" panose="020B0604030504040204" pitchFamily="34" charset="0"/>
                <a:ea typeface="Verdana" panose="020B0604030504040204" pitchFamily="34" charset="0"/>
                <a:cs typeface="Verdana" panose="020B0604030504040204" pitchFamily="34" charset="0"/>
              </a:rPr>
              <a:t>Poboljšanja u saradnji sa privatnim sektorom kroz članstvo u Budimpeštanskoj konvenciji – naročito u pogledu direktnih zahteva za dostavljanje podataka o pretplatniku</a:t>
            </a:r>
            <a:endParaRPr lang="en-US" sz="2600"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endParaRPr lang="en-US" sz="2600"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endParaRPr lang="en-US" sz="2600" dirty="0">
              <a:latin typeface="Verdana" panose="020B0604030504040204" pitchFamily="34" charset="0"/>
              <a:ea typeface="Verdana" panose="020B0604030504040204" pitchFamily="34" charset="0"/>
              <a:cs typeface="Verdana" panose="020B0604030504040204" pitchFamily="34" charset="0"/>
            </a:endParaRPr>
          </a:p>
        </p:txBody>
      </p:sp>
      <p:sp>
        <p:nvSpPr>
          <p:cNvPr id="2" name="Rectangle 1">
            <a:extLst>
              <a:ext uri="{FF2B5EF4-FFF2-40B4-BE49-F238E27FC236}">
                <a16:creationId xmlns:a16="http://schemas.microsoft.com/office/drawing/2014/main" xmlns=""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a16="http://schemas.microsoft.com/office/drawing/2014/main" xmlns=""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2430521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258888" y="-27384"/>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sr-Latn-RS" sz="3100" b="1" dirty="0" smtClean="0">
                <a:solidFill>
                  <a:schemeClr val="bg1"/>
                </a:solidFill>
                <a:latin typeface="Verdana" panose="020B0604030504040204" pitchFamily="34" charset="0"/>
              </a:rPr>
              <a:t>Izgradnja kapaciteta</a:t>
            </a:r>
            <a:endParaRPr lang="en-GB" sz="3100" b="1" dirty="0">
              <a:solidFill>
                <a:schemeClr val="bg1"/>
              </a:solidFill>
              <a:latin typeface="Verdana" panose="020B0604030504040204" pitchFamily="34" charset="0"/>
            </a:endParaRPr>
          </a:p>
        </p:txBody>
      </p:sp>
      <p:sp>
        <p:nvSpPr>
          <p:cNvPr id="11" name="Rectangle 2"/>
          <p:cNvSpPr>
            <a:spLocks noChangeArrowheads="1"/>
          </p:cNvSpPr>
          <p:nvPr/>
        </p:nvSpPr>
        <p:spPr bwMode="auto">
          <a:xfrm>
            <a:off x="467544" y="1513220"/>
            <a:ext cx="8352928" cy="4293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marL="571500" indent="-571500" algn="just" eaLnBrk="1" hangingPunct="1">
              <a:buFont typeface="Arial" panose="020B0604020202020204" pitchFamily="34" charset="0"/>
              <a:buChar char="•"/>
              <a:defRPr/>
            </a:pPr>
            <a:r>
              <a:rPr lang="sr-Latn-RS" sz="2500" dirty="0" smtClean="0">
                <a:latin typeface="Verdana" panose="020B0604030504040204" pitchFamily="34" charset="0"/>
                <a:ea typeface="Verdana" panose="020B0604030504040204" pitchFamily="34" charset="0"/>
                <a:cs typeface="Verdana" panose="020B0604030504040204" pitchFamily="34" charset="0"/>
              </a:rPr>
              <a:t>Budimpeštanska konvencija nije samo pravni dokument</a:t>
            </a:r>
            <a:endParaRPr lang="en-US" sz="2500"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endParaRPr lang="en-US" sz="2500"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r>
              <a:rPr lang="sr-Latn-RS" sz="2400" dirty="0" smtClean="0">
                <a:latin typeface="Verdana" panose="020B0604030504040204" pitchFamily="34" charset="0"/>
                <a:ea typeface="Verdana" panose="020B0604030504040204" pitchFamily="34" charset="0"/>
                <a:cs typeface="Verdana" panose="020B0604030504040204" pitchFamily="34" charset="0"/>
              </a:rPr>
              <a:t>Savet Evrope pruža mnogim zemljama tehničku pomoć za poboljšanje zakonodavstva</a:t>
            </a:r>
            <a:endParaRPr lang="en-US" sz="2400"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endParaRPr lang="en-US" sz="2500"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r>
              <a:rPr lang="sr-Latn-RS" sz="2500" dirty="0" smtClean="0">
                <a:latin typeface="Verdana" panose="020B0604030504040204" pitchFamily="34" charset="0"/>
                <a:ea typeface="Verdana" panose="020B0604030504040204" pitchFamily="34" charset="0"/>
                <a:cs typeface="Verdana" panose="020B0604030504040204" pitchFamily="34" charset="0"/>
              </a:rPr>
              <a:t>Programska kancelarija za borbu protiv </a:t>
            </a:r>
            <a:r>
              <a:rPr lang="sr-Latn-RS" sz="2500" dirty="0" err="1" smtClean="0">
                <a:latin typeface="Verdana" panose="020B0604030504040204" pitchFamily="34" charset="0"/>
                <a:ea typeface="Verdana" panose="020B0604030504040204" pitchFamily="34" charset="0"/>
                <a:cs typeface="Verdana" panose="020B0604030504040204" pitchFamily="34" charset="0"/>
              </a:rPr>
              <a:t>visokotehnološkog</a:t>
            </a:r>
            <a:r>
              <a:rPr lang="sr-Latn-RS" sz="2500" dirty="0" smtClean="0">
                <a:latin typeface="Verdana" panose="020B0604030504040204" pitchFamily="34" charset="0"/>
                <a:ea typeface="Verdana" panose="020B0604030504040204" pitchFamily="34" charset="0"/>
                <a:cs typeface="Verdana" panose="020B0604030504040204" pitchFamily="34" charset="0"/>
              </a:rPr>
              <a:t> kriminala </a:t>
            </a:r>
            <a:r>
              <a:rPr lang="en-US" sz="2500" dirty="0" smtClean="0">
                <a:latin typeface="Verdana" panose="020B0604030504040204" pitchFamily="34" charset="0"/>
                <a:ea typeface="Verdana" panose="020B0604030504040204" pitchFamily="34" charset="0"/>
                <a:cs typeface="Verdana" panose="020B0604030504040204" pitchFamily="34" charset="0"/>
              </a:rPr>
              <a:t>(</a:t>
            </a:r>
            <a:r>
              <a:rPr lang="en-US" sz="2500" dirty="0">
                <a:latin typeface="Verdana" panose="020B0604030504040204" pitchFamily="34" charset="0"/>
                <a:ea typeface="Verdana" panose="020B0604030504040204" pitchFamily="34" charset="0"/>
                <a:cs typeface="Verdana" panose="020B0604030504040204" pitchFamily="34" charset="0"/>
              </a:rPr>
              <a:t>C-PROC) </a:t>
            </a:r>
            <a:r>
              <a:rPr lang="sr-Latn-RS" sz="2500" dirty="0" smtClean="0">
                <a:latin typeface="Verdana" panose="020B0604030504040204" pitchFamily="34" charset="0"/>
                <a:ea typeface="Verdana" panose="020B0604030504040204" pitchFamily="34" charset="0"/>
                <a:cs typeface="Verdana" panose="020B0604030504040204" pitchFamily="34" charset="0"/>
              </a:rPr>
              <a:t>podržava više od hiljadu aktivnosti (</a:t>
            </a:r>
            <a:r>
              <a:rPr lang="en-US" sz="2500" dirty="0" smtClean="0">
                <a:latin typeface="Verdana" panose="020B0604030504040204" pitchFamily="34" charset="0"/>
                <a:ea typeface="Verdana" panose="020B0604030504040204" pitchFamily="34" charset="0"/>
                <a:cs typeface="Verdana" panose="020B0604030504040204" pitchFamily="34" charset="0"/>
              </a:rPr>
              <a:t>1000+</a:t>
            </a:r>
            <a:r>
              <a:rPr lang="sr-Latn-RS" sz="2500" dirty="0" smtClean="0">
                <a:latin typeface="Verdana" panose="020B0604030504040204" pitchFamily="34" charset="0"/>
                <a:ea typeface="Verdana" panose="020B0604030504040204" pitchFamily="34" charset="0"/>
                <a:cs typeface="Verdana" panose="020B0604030504040204" pitchFamily="34" charset="0"/>
              </a:rPr>
              <a:t>)</a:t>
            </a:r>
            <a:endParaRPr lang="en-US" sz="2500"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endParaRPr lang="en-US" sz="2500"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r>
              <a:rPr lang="sr-Latn-RS" sz="2500" dirty="0" smtClean="0">
                <a:latin typeface="Verdana" panose="020B0604030504040204" pitchFamily="34" charset="0"/>
                <a:ea typeface="Verdana" panose="020B0604030504040204" pitchFamily="34" charset="0"/>
                <a:cs typeface="Verdana" panose="020B0604030504040204" pitchFamily="34" charset="0"/>
              </a:rPr>
              <a:t>Trenutno je u toku rad na šest projekata</a:t>
            </a:r>
            <a:endParaRPr lang="en-US" sz="2500" dirty="0">
              <a:latin typeface="Verdana" panose="020B0604030504040204" pitchFamily="34" charset="0"/>
              <a:ea typeface="Verdana" panose="020B0604030504040204" pitchFamily="34" charset="0"/>
              <a:cs typeface="Verdana" panose="020B0604030504040204" pitchFamily="34" charset="0"/>
            </a:endParaRPr>
          </a:p>
        </p:txBody>
      </p:sp>
      <p:sp>
        <p:nvSpPr>
          <p:cNvPr id="2" name="Rectangle 1">
            <a:extLst>
              <a:ext uri="{FF2B5EF4-FFF2-40B4-BE49-F238E27FC236}">
                <a16:creationId xmlns:a16="http://schemas.microsoft.com/office/drawing/2014/main" xmlns=""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a16="http://schemas.microsoft.com/office/drawing/2014/main" xmlns=""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9884444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2BA244C-489D-417D-B8AB-CB954192CB36}"/>
              </a:ext>
            </a:extLst>
          </p:cNvPr>
          <p:cNvSpPr>
            <a:spLocks noGrp="1"/>
          </p:cNvSpPr>
          <p:nvPr>
            <p:ph type="title"/>
          </p:nvPr>
        </p:nvSpPr>
        <p:spPr>
          <a:xfrm>
            <a:off x="649288" y="4406900"/>
            <a:ext cx="7955160" cy="1362075"/>
          </a:xfrm>
        </p:spPr>
        <p:txBody>
          <a:bodyPr/>
          <a:lstStyle/>
          <a:p>
            <a:r>
              <a:rPr lang="sr-Latn-RS" dirty="0" smtClean="0">
                <a:latin typeface="Verdana" panose="020B0604030504040204" pitchFamily="34" charset="0"/>
                <a:ea typeface="Verdana" panose="020B0604030504040204" pitchFamily="34" charset="0"/>
              </a:rPr>
              <a:t>RUŠENJE MITOVA</a:t>
            </a:r>
            <a:endParaRPr lang="en-GB" dirty="0">
              <a:latin typeface="Verdana" panose="020B0604030504040204" pitchFamily="34" charset="0"/>
              <a:ea typeface="Verdana" panose="020B0604030504040204" pitchFamily="34" charset="0"/>
            </a:endParaRPr>
          </a:p>
        </p:txBody>
      </p:sp>
      <p:sp>
        <p:nvSpPr>
          <p:cNvPr id="3" name="Text Placeholder 2">
            <a:extLst>
              <a:ext uri="{FF2B5EF4-FFF2-40B4-BE49-F238E27FC236}">
                <a16:creationId xmlns:a16="http://schemas.microsoft.com/office/drawing/2014/main" xmlns="" id="{E380FE40-902C-48A0-8E4E-962AA387FB67}"/>
              </a:ext>
            </a:extLst>
          </p:cNvPr>
          <p:cNvSpPr>
            <a:spLocks noGrp="1"/>
          </p:cNvSpPr>
          <p:nvPr>
            <p:ph type="body" idx="1"/>
          </p:nvPr>
        </p:nvSpPr>
        <p:spPr/>
        <p:txBody>
          <a:bodyPr/>
          <a:lstStyle/>
          <a:p>
            <a:r>
              <a:rPr lang="sr-Latn-RS" dirty="0" smtClean="0">
                <a:latin typeface="Verdana" panose="020B0604030504040204" pitchFamily="34" charset="0"/>
                <a:ea typeface="Verdana" panose="020B0604030504040204" pitchFamily="34" charset="0"/>
              </a:rPr>
              <a:t>Budimpeštanska konvencija – Opšti pregled</a:t>
            </a:r>
            <a:endParaRPr lang="en-GB" dirty="0">
              <a:latin typeface="Verdana" panose="020B0604030504040204" pitchFamily="34" charset="0"/>
              <a:ea typeface="Verdana" panose="020B0604030504040204" pitchFamily="34" charset="0"/>
            </a:endParaRPr>
          </a:p>
        </p:txBody>
      </p:sp>
      <p:sp>
        <p:nvSpPr>
          <p:cNvPr id="5" name="Rectangle 11">
            <a:extLst>
              <a:ext uri="{FF2B5EF4-FFF2-40B4-BE49-F238E27FC236}">
                <a16:creationId xmlns:a16="http://schemas.microsoft.com/office/drawing/2014/main" xmlns=""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33</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6" name="Rectangle 5">
            <a:extLst>
              <a:ext uri="{FF2B5EF4-FFF2-40B4-BE49-F238E27FC236}">
                <a16:creationId xmlns:a16="http://schemas.microsoft.com/office/drawing/2014/main" xmlns=""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8" name="Rectangle 7">
            <a:extLst>
              <a:ext uri="{FF2B5EF4-FFF2-40B4-BE49-F238E27FC236}">
                <a16:creationId xmlns:a16="http://schemas.microsoft.com/office/drawing/2014/main" xmlns=""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9" name="TextBox 7">
            <a:extLst>
              <a:ext uri="{FF2B5EF4-FFF2-40B4-BE49-F238E27FC236}">
                <a16:creationId xmlns:a16="http://schemas.microsoft.com/office/drawing/2014/main" xmlns="" id="{7B9BC96D-6AC8-4249-9F3D-D92372DB1900}"/>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Odeljak </a:t>
            </a:r>
            <a:r>
              <a:rPr lang="en-GB" sz="3200" b="1" dirty="0" smtClean="0">
                <a:solidFill>
                  <a:schemeClr val="bg1"/>
                </a:solidFill>
                <a:latin typeface="Verdana" panose="020B0604030504040204" pitchFamily="34" charset="0"/>
                <a:ea typeface="Verdana" panose="020B0604030504040204" pitchFamily="34" charset="0"/>
                <a:cs typeface="Verdana" charset="0"/>
              </a:rPr>
              <a:t>4</a:t>
            </a:r>
            <a:r>
              <a:rPr lang="sr-Latn-RS" sz="3200" b="1" dirty="0" smtClean="0">
                <a:solidFill>
                  <a:schemeClr val="bg1"/>
                </a:solidFill>
                <a:latin typeface="Verdana" panose="020B0604030504040204" pitchFamily="34" charset="0"/>
                <a:ea typeface="Verdana" panose="020B0604030504040204" pitchFamily="34" charset="0"/>
                <a:cs typeface="Verdana" charset="0"/>
              </a:rPr>
              <a:t>.</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0" name="Picture 4">
            <a:extLst>
              <a:ext uri="{FF2B5EF4-FFF2-40B4-BE49-F238E27FC236}">
                <a16:creationId xmlns:a16="http://schemas.microsoft.com/office/drawing/2014/main" xmlns=""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7288801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xmlns="" id="{4D27D9AC-4ADB-45D9-AFA6-8E0CDEC5466B}"/>
              </a:ext>
            </a:extLst>
          </p:cNvPr>
          <p:cNvSpPr>
            <a:spLocks noChangeArrowheads="1"/>
          </p:cNvSpPr>
          <p:nvPr/>
        </p:nvSpPr>
        <p:spPr bwMode="auto">
          <a:xfrm>
            <a:off x="251520" y="1231904"/>
            <a:ext cx="8640960" cy="2000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algn="ctr" eaLnBrk="1" hangingPunct="1">
              <a:defRPr/>
            </a:pPr>
            <a:r>
              <a:rPr lang="sr-Latn-RS" sz="4200"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MIT</a:t>
            </a:r>
            <a:r>
              <a:rPr lang="en-US" sz="4200"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 </a:t>
            </a:r>
            <a:endParaRPr lang="en-US" sz="4200" b="1" dirty="0">
              <a:solidFill>
                <a:srgbClr val="FF0000"/>
              </a:solidFill>
              <a:latin typeface="Verdana" panose="020B0604030504040204" pitchFamily="34" charset="0"/>
              <a:ea typeface="Verdana" panose="020B0604030504040204" pitchFamily="34" charset="0"/>
              <a:cs typeface="Verdana" panose="020B0604030504040204" pitchFamily="34" charset="0"/>
            </a:endParaRPr>
          </a:p>
          <a:p>
            <a:pPr algn="ctr" eaLnBrk="1" hangingPunct="1">
              <a:tabLst/>
              <a:defRPr/>
            </a:pPr>
            <a:r>
              <a:rPr lang="sr-Latn-RS" sz="4000" spc="-100" dirty="0" smtClean="0">
                <a:latin typeface="Verdana" panose="020B0604030504040204" pitchFamily="34" charset="0"/>
                <a:ea typeface="Verdana" panose="020B0604030504040204" pitchFamily="34" charset="0"/>
                <a:cs typeface="Verdana" panose="020B0604030504040204" pitchFamily="34" charset="0"/>
              </a:rPr>
              <a:t>Budimpeštanska konvencija je </a:t>
            </a:r>
            <a:r>
              <a:rPr lang="sr-Latn-RS" sz="4200" b="1" dirty="0" smtClean="0">
                <a:latin typeface="Verdana" panose="020B0604030504040204" pitchFamily="34" charset="0"/>
                <a:ea typeface="Verdana" panose="020B0604030504040204" pitchFamily="34" charset="0"/>
                <a:cs typeface="Verdana" panose="020B0604030504040204" pitchFamily="34" charset="0"/>
              </a:rPr>
              <a:t>regionalna i </a:t>
            </a:r>
            <a:r>
              <a:rPr lang="sr-Latn-RS" sz="4200" b="1" dirty="0" err="1" smtClean="0">
                <a:latin typeface="Verdana" panose="020B0604030504040204" pitchFamily="34" charset="0"/>
                <a:ea typeface="Verdana" panose="020B0604030504040204" pitchFamily="34" charset="0"/>
                <a:cs typeface="Verdana" panose="020B0604030504040204" pitchFamily="34" charset="0"/>
              </a:rPr>
              <a:t>evrocentrična</a:t>
            </a:r>
            <a:endParaRPr lang="en-GB" sz="2800" b="1" dirty="0">
              <a:latin typeface="Verdana" panose="020B0604030504040204" pitchFamily="34" charset="0"/>
              <a:ea typeface="Verdana" panose="020B0604030504040204" pitchFamily="34" charset="0"/>
              <a:cs typeface="Verdana" panose="020B0604030504040204" pitchFamily="34" charset="0"/>
            </a:endParaRPr>
          </a:p>
        </p:txBody>
      </p:sp>
      <p:sp>
        <p:nvSpPr>
          <p:cNvPr id="9" name="Rectangle 8">
            <a:extLst>
              <a:ext uri="{FF2B5EF4-FFF2-40B4-BE49-F238E27FC236}">
                <a16:creationId xmlns:a16="http://schemas.microsoft.com/office/drawing/2014/main" xmlns="" id="{74AFFC74-60C3-4BE7-86F0-8405A57003F9}"/>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1" name="Rectangle 10">
            <a:extLst>
              <a:ext uri="{FF2B5EF4-FFF2-40B4-BE49-F238E27FC236}">
                <a16:creationId xmlns:a16="http://schemas.microsoft.com/office/drawing/2014/main" xmlns="" id="{6E0EF5B3-1C7F-4660-A6D1-6B02E941038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3" name="TextBox 7">
            <a:extLst>
              <a:ext uri="{FF2B5EF4-FFF2-40B4-BE49-F238E27FC236}">
                <a16:creationId xmlns:a16="http://schemas.microsoft.com/office/drawing/2014/main" xmlns="" id="{A440D332-1417-4A98-BC4A-09D5E690C999}"/>
              </a:ext>
            </a:extLst>
          </p:cNvPr>
          <p:cNvSpPr txBox="1">
            <a:spLocks noChangeArrowheads="1"/>
          </p:cNvSpPr>
          <p:nvPr/>
        </p:nvSpPr>
        <p:spPr bwMode="auto">
          <a:xfrm>
            <a:off x="1403350" y="190500"/>
            <a:ext cx="76327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700" b="1" dirty="0" smtClean="0">
                <a:solidFill>
                  <a:schemeClr val="bg1"/>
                </a:solidFill>
                <a:latin typeface="Verdana" panose="020B0604030504040204" pitchFamily="34" charset="0"/>
                <a:ea typeface="Verdana" panose="020B0604030504040204" pitchFamily="34" charset="0"/>
                <a:cs typeface="Verdana" charset="0"/>
              </a:rPr>
              <a:t>Mit</a:t>
            </a:r>
            <a:endParaRPr lang="en-GB" sz="2700" b="1" dirty="0">
              <a:solidFill>
                <a:schemeClr val="bg1"/>
              </a:solidFill>
              <a:latin typeface="Verdana" panose="020B0604030504040204" pitchFamily="34" charset="0"/>
              <a:ea typeface="Verdana" panose="020B0604030504040204" pitchFamily="34" charset="0"/>
              <a:cs typeface="Verdana" charset="0"/>
            </a:endParaRPr>
          </a:p>
        </p:txBody>
      </p:sp>
      <p:pic>
        <p:nvPicPr>
          <p:cNvPr id="15" name="Picture 4">
            <a:extLst>
              <a:ext uri="{FF2B5EF4-FFF2-40B4-BE49-F238E27FC236}">
                <a16:creationId xmlns:a16="http://schemas.microsoft.com/office/drawing/2014/main" xmlns="" id="{8CE0265E-029E-4219-8F02-A929EAF20918}"/>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2" descr="Map&#10;&#10;Description automatically generated">
            <a:extLst>
              <a:ext uri="{FF2B5EF4-FFF2-40B4-BE49-F238E27FC236}">
                <a16:creationId xmlns:a16="http://schemas.microsoft.com/office/drawing/2014/main" xmlns="" id="{36851BCD-5857-4F9C-8149-10E185678E2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77924" y="3442620"/>
            <a:ext cx="6778452" cy="2993353"/>
          </a:xfrm>
          <a:prstGeom prst="rect">
            <a:avLst/>
          </a:prstGeom>
        </p:spPr>
      </p:pic>
    </p:spTree>
    <p:extLst>
      <p:ext uri="{BB962C8B-B14F-4D97-AF65-F5344CB8AC3E}">
        <p14:creationId xmlns:p14="http://schemas.microsoft.com/office/powerpoint/2010/main" val="29438021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D3EFAA99-241D-4027-A641-49F4A9A9D679}"/>
              </a:ext>
            </a:extLst>
          </p:cNvPr>
          <p:cNvSpPr>
            <a:spLocks noGrp="1"/>
          </p:cNvSpPr>
          <p:nvPr>
            <p:ph type="sldNum" sz="quarter" idx="12"/>
          </p:nvPr>
        </p:nvSpPr>
        <p:spPr/>
        <p:txBody>
          <a:bodyPr/>
          <a:lstStyle/>
          <a:p>
            <a:pPr>
              <a:defRPr/>
            </a:pPr>
            <a:fld id="{660D1ACE-C798-4152-BAA2-F98E2F4CEDC5}" type="slidenum">
              <a:rPr lang="en-US" altLang="en-US" smtClean="0"/>
              <a:pPr>
                <a:defRPr/>
              </a:pPr>
              <a:t>35</a:t>
            </a:fld>
            <a:endParaRPr lang="en-US" altLang="en-US"/>
          </a:p>
        </p:txBody>
      </p:sp>
      <p:grpSp>
        <p:nvGrpSpPr>
          <p:cNvPr id="11" name="Group 10">
            <a:extLst>
              <a:ext uri="{FF2B5EF4-FFF2-40B4-BE49-F238E27FC236}">
                <a16:creationId xmlns:a16="http://schemas.microsoft.com/office/drawing/2014/main" xmlns="" id="{A0ECBCCE-6606-4C17-9177-C043EA0125C5}"/>
              </a:ext>
            </a:extLst>
          </p:cNvPr>
          <p:cNvGrpSpPr/>
          <p:nvPr/>
        </p:nvGrpSpPr>
        <p:grpSpPr>
          <a:xfrm>
            <a:off x="0" y="1640241"/>
            <a:ext cx="9144000" cy="4966325"/>
            <a:chOff x="0" y="1056409"/>
            <a:chExt cx="9154216" cy="5546954"/>
          </a:xfrm>
        </p:grpSpPr>
        <p:pic>
          <p:nvPicPr>
            <p:cNvPr id="1026" name="Picture 2" descr="Image result for antarctica on world map">
              <a:extLst>
                <a:ext uri="{FF2B5EF4-FFF2-40B4-BE49-F238E27FC236}">
                  <a16:creationId xmlns:a16="http://schemas.microsoft.com/office/drawing/2014/main" xmlns="" id="{135F21CB-2628-4F41-9293-80E3F532571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056409"/>
              <a:ext cx="9144000" cy="4586287"/>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xmlns="" id="{0B47180C-D0B2-42CD-A949-93803277EE1C}"/>
                </a:ext>
              </a:extLst>
            </p:cNvPr>
            <p:cNvPicPr>
              <a:picLocks noChangeAspect="1"/>
            </p:cNvPicPr>
            <p:nvPr/>
          </p:nvPicPr>
          <p:blipFill>
            <a:blip r:embed="rId4"/>
            <a:stretch>
              <a:fillRect/>
            </a:stretch>
          </p:blipFill>
          <p:spPr>
            <a:xfrm>
              <a:off x="4949777" y="5946779"/>
              <a:ext cx="561975" cy="409575"/>
            </a:xfrm>
            <a:prstGeom prst="rect">
              <a:avLst/>
            </a:prstGeom>
          </p:spPr>
        </p:pic>
        <p:pic>
          <p:nvPicPr>
            <p:cNvPr id="5" name="Picture 4">
              <a:extLst>
                <a:ext uri="{FF2B5EF4-FFF2-40B4-BE49-F238E27FC236}">
                  <a16:creationId xmlns:a16="http://schemas.microsoft.com/office/drawing/2014/main" xmlns="" id="{BD6052EA-0699-42CE-B654-8E3D562FB3A3}"/>
                </a:ext>
              </a:extLst>
            </p:cNvPr>
            <p:cNvPicPr>
              <a:picLocks noChangeAspect="1"/>
            </p:cNvPicPr>
            <p:nvPr/>
          </p:nvPicPr>
          <p:blipFill>
            <a:blip r:embed="rId5"/>
            <a:stretch>
              <a:fillRect/>
            </a:stretch>
          </p:blipFill>
          <p:spPr>
            <a:xfrm>
              <a:off x="363179" y="5927729"/>
              <a:ext cx="571500" cy="428625"/>
            </a:xfrm>
            <a:prstGeom prst="rect">
              <a:avLst/>
            </a:prstGeom>
          </p:spPr>
        </p:pic>
        <p:sp>
          <p:nvSpPr>
            <p:cNvPr id="7" name="TextBox 6">
              <a:extLst>
                <a:ext uri="{FF2B5EF4-FFF2-40B4-BE49-F238E27FC236}">
                  <a16:creationId xmlns:a16="http://schemas.microsoft.com/office/drawing/2014/main" xmlns="" id="{E2F12405-B2EE-44B7-AD97-D53CE32562AE}"/>
                </a:ext>
              </a:extLst>
            </p:cNvPr>
            <p:cNvSpPr txBox="1"/>
            <p:nvPr/>
          </p:nvSpPr>
          <p:spPr>
            <a:xfrm>
              <a:off x="918931" y="5881467"/>
              <a:ext cx="4030846" cy="721896"/>
            </a:xfrm>
            <a:prstGeom prst="rect">
              <a:avLst/>
            </a:prstGeom>
            <a:noFill/>
          </p:spPr>
          <p:txBody>
            <a:bodyPr wrap="square" rtlCol="0">
              <a:spAutoFit/>
            </a:bodyPr>
            <a:lstStyle/>
            <a:p>
              <a:r>
                <a:rPr lang="sr-Latn-RS" dirty="0" smtClean="0"/>
                <a:t>Kontinent sa stranama </a:t>
              </a:r>
              <a:r>
                <a:rPr lang="sr-Latn-RS" dirty="0" err="1" smtClean="0"/>
                <a:t>ugovornicama</a:t>
              </a:r>
              <a:r>
                <a:rPr lang="sr-Latn-RS" dirty="0" smtClean="0"/>
                <a:t> Budimpeštanske konvencije</a:t>
              </a:r>
              <a:endParaRPr lang="en-GB" dirty="0"/>
            </a:p>
          </p:txBody>
        </p:sp>
        <p:sp>
          <p:nvSpPr>
            <p:cNvPr id="9" name="TextBox 8">
              <a:extLst>
                <a:ext uri="{FF2B5EF4-FFF2-40B4-BE49-F238E27FC236}">
                  <a16:creationId xmlns:a16="http://schemas.microsoft.com/office/drawing/2014/main" xmlns="" id="{1937C62A-68FB-46C0-AD89-47A4B6A0D141}"/>
                </a:ext>
              </a:extLst>
            </p:cNvPr>
            <p:cNvSpPr txBox="1"/>
            <p:nvPr/>
          </p:nvSpPr>
          <p:spPr>
            <a:xfrm>
              <a:off x="5644100" y="5876347"/>
              <a:ext cx="3510116" cy="721896"/>
            </a:xfrm>
            <a:prstGeom prst="rect">
              <a:avLst/>
            </a:prstGeom>
            <a:noFill/>
          </p:spPr>
          <p:txBody>
            <a:bodyPr wrap="square" rtlCol="0">
              <a:spAutoFit/>
            </a:bodyPr>
            <a:lstStyle/>
            <a:p>
              <a:r>
                <a:rPr lang="sr-Latn-RS" dirty="0" smtClean="0"/>
                <a:t>Jedini kontinent koji nema nijednu članica Budimpeštanske konvencije</a:t>
              </a:r>
              <a:endParaRPr lang="en-GB" dirty="0"/>
            </a:p>
          </p:txBody>
        </p:sp>
      </p:grpSp>
      <p:sp>
        <p:nvSpPr>
          <p:cNvPr id="10" name="TextBox 15">
            <a:extLst>
              <a:ext uri="{FF2B5EF4-FFF2-40B4-BE49-F238E27FC236}">
                <a16:creationId xmlns:a16="http://schemas.microsoft.com/office/drawing/2014/main" xmlns="" id="{32A64ED8-B574-405F-A140-A79EF694329F}"/>
              </a:ext>
            </a:extLst>
          </p:cNvPr>
          <p:cNvSpPr txBox="1">
            <a:spLocks noChangeArrowheads="1"/>
          </p:cNvSpPr>
          <p:nvPr/>
        </p:nvSpPr>
        <p:spPr bwMode="auto">
          <a:xfrm>
            <a:off x="1258888" y="179392"/>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en-GB" sz="3100" b="1" dirty="0">
                <a:solidFill>
                  <a:schemeClr val="bg1"/>
                </a:solidFill>
                <a:latin typeface="Verdana" panose="020B0604030504040204" pitchFamily="34" charset="0"/>
              </a:rPr>
              <a:t>REALITY</a:t>
            </a:r>
          </a:p>
        </p:txBody>
      </p:sp>
      <p:sp>
        <p:nvSpPr>
          <p:cNvPr id="3" name="Rectangle 4">
            <a:extLst>
              <a:ext uri="{FF2B5EF4-FFF2-40B4-BE49-F238E27FC236}">
                <a16:creationId xmlns:a16="http://schemas.microsoft.com/office/drawing/2014/main" xmlns="" id="{726A9327-6A23-4313-8BB1-613F77E46B66}"/>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6" name="Rectangle 5">
            <a:extLst>
              <a:ext uri="{FF2B5EF4-FFF2-40B4-BE49-F238E27FC236}">
                <a16:creationId xmlns:a16="http://schemas.microsoft.com/office/drawing/2014/main" xmlns="" id="{DFAD50B4-E5AA-4263-9905-2DA217E299F5}"/>
              </a:ext>
            </a:extLst>
          </p:cNvPr>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8" name="Rectangle 4">
            <a:extLst>
              <a:ext uri="{FF2B5EF4-FFF2-40B4-BE49-F238E27FC236}">
                <a16:creationId xmlns:a16="http://schemas.microsoft.com/office/drawing/2014/main" xmlns="" id="{A89FEEF6-81F3-4D27-9487-3A311DA50A7D}"/>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14" name="TextBox 15">
            <a:extLst>
              <a:ext uri="{FF2B5EF4-FFF2-40B4-BE49-F238E27FC236}">
                <a16:creationId xmlns:a16="http://schemas.microsoft.com/office/drawing/2014/main" xmlns="" id="{9FC6632B-1272-49EC-977E-9377F7120B2F}"/>
              </a:ext>
            </a:extLst>
          </p:cNvPr>
          <p:cNvSpPr txBox="1">
            <a:spLocks noChangeArrowheads="1"/>
          </p:cNvSpPr>
          <p:nvPr/>
        </p:nvSpPr>
        <p:spPr bwMode="auto">
          <a:xfrm>
            <a:off x="1258888" y="179392"/>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sr-Latn-RS" sz="3100" b="1" dirty="0" smtClean="0">
                <a:solidFill>
                  <a:schemeClr val="bg1"/>
                </a:solidFill>
                <a:latin typeface="Verdana" panose="020B0604030504040204" pitchFamily="34" charset="0"/>
              </a:rPr>
              <a:t>Globalna konvencija</a:t>
            </a:r>
            <a:endParaRPr lang="en-GB" sz="3100" b="1" dirty="0">
              <a:solidFill>
                <a:schemeClr val="bg1"/>
              </a:solidFill>
              <a:latin typeface="Verdana" panose="020B0604030504040204" pitchFamily="34" charset="0"/>
            </a:endParaRPr>
          </a:p>
        </p:txBody>
      </p:sp>
      <p:sp>
        <p:nvSpPr>
          <p:cNvPr id="16" name="Rectangle 15">
            <a:extLst>
              <a:ext uri="{FF2B5EF4-FFF2-40B4-BE49-F238E27FC236}">
                <a16:creationId xmlns:a16="http://schemas.microsoft.com/office/drawing/2014/main" xmlns="" id="{9417385E-EA38-4656-8F88-370963785E57}"/>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18" name="Picture 4">
            <a:extLst>
              <a:ext uri="{FF2B5EF4-FFF2-40B4-BE49-F238E27FC236}">
                <a16:creationId xmlns:a16="http://schemas.microsoft.com/office/drawing/2014/main" xmlns="" id="{BF70B3C5-A778-462F-A755-0228F47F3433}"/>
              </a:ext>
            </a:extLst>
          </p:cNvPr>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TextBox 16">
            <a:extLst>
              <a:ext uri="{FF2B5EF4-FFF2-40B4-BE49-F238E27FC236}">
                <a16:creationId xmlns:a16="http://schemas.microsoft.com/office/drawing/2014/main" xmlns="" id="{4F6BEF15-7AFA-4B6C-8368-C786214F4AC6}"/>
              </a:ext>
            </a:extLst>
          </p:cNvPr>
          <p:cNvSpPr txBox="1"/>
          <p:nvPr/>
        </p:nvSpPr>
        <p:spPr>
          <a:xfrm>
            <a:off x="1837791" y="1117021"/>
            <a:ext cx="5431906" cy="523220"/>
          </a:xfrm>
          <a:prstGeom prst="rect">
            <a:avLst/>
          </a:prstGeom>
          <a:noFill/>
        </p:spPr>
        <p:txBody>
          <a:bodyPr wrap="square">
            <a:spAutoFit/>
          </a:bodyPr>
          <a:lstStyle/>
          <a:p>
            <a:pPr algn="ctr" eaLnBrk="1" hangingPunct="1">
              <a:defRPr/>
            </a:pPr>
            <a:r>
              <a:rPr lang="sr-Latn-RS" sz="2800"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STVARNOST JE OVAKVA</a:t>
            </a:r>
            <a:r>
              <a:rPr lang="en-US" sz="2800" b="1" dirty="0" smtClean="0">
                <a:latin typeface="Verdana" panose="020B0604030504040204" pitchFamily="34" charset="0"/>
                <a:ea typeface="Verdana" panose="020B0604030504040204" pitchFamily="34" charset="0"/>
                <a:cs typeface="Verdana" panose="020B0604030504040204" pitchFamily="34" charset="0"/>
              </a:rPr>
              <a:t>:</a:t>
            </a:r>
            <a:endParaRPr lang="en-US" sz="2800" b="1"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5548607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9030F96A-DDC6-4D4F-825A-0D5D01DAAC7B}"/>
              </a:ext>
            </a:extLst>
          </p:cNvPr>
          <p:cNvGrpSpPr/>
          <p:nvPr/>
        </p:nvGrpSpPr>
        <p:grpSpPr>
          <a:xfrm>
            <a:off x="-19595" y="548680"/>
            <a:ext cx="9167063" cy="6333035"/>
            <a:chOff x="-19595" y="-23716"/>
            <a:chExt cx="9167063" cy="6905431"/>
          </a:xfrm>
        </p:grpSpPr>
        <p:pic>
          <p:nvPicPr>
            <p:cNvPr id="3" name="Picture 2" descr="Image result for antarctica on world map">
              <a:extLst>
                <a:ext uri="{FF2B5EF4-FFF2-40B4-BE49-F238E27FC236}">
                  <a16:creationId xmlns:a16="http://schemas.microsoft.com/office/drawing/2014/main" xmlns="" id="{08DC9669-B11A-4390-886F-7839B802365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16333"/>
            <a:stretch/>
          </p:blipFill>
          <p:spPr bwMode="auto">
            <a:xfrm>
              <a:off x="-19595" y="-23716"/>
              <a:ext cx="9167063" cy="6905431"/>
            </a:xfrm>
            <a:prstGeom prst="rect">
              <a:avLst/>
            </a:prstGeom>
            <a:noFill/>
            <a:extLst>
              <a:ext uri="{909E8E84-426E-40DD-AFC4-6F175D3DCCD1}">
                <a14:hiddenFill xmlns:a14="http://schemas.microsoft.com/office/drawing/2010/main">
                  <a:solidFill>
                    <a:srgbClr val="FFFFFF"/>
                  </a:solidFill>
                </a14:hiddenFill>
              </a:ext>
            </a:extLst>
          </p:spPr>
        </p:pic>
        <p:sp>
          <p:nvSpPr>
            <p:cNvPr id="10" name="Oval 9">
              <a:extLst>
                <a:ext uri="{FF2B5EF4-FFF2-40B4-BE49-F238E27FC236}">
                  <a16:creationId xmlns:a16="http://schemas.microsoft.com/office/drawing/2014/main" xmlns="" id="{06DC0CF4-3AFE-4C9F-BB33-391ED7E31669}"/>
                </a:ext>
              </a:extLst>
            </p:cNvPr>
            <p:cNvSpPr/>
            <p:nvPr/>
          </p:nvSpPr>
          <p:spPr bwMode="auto">
            <a:xfrm>
              <a:off x="4782465" y="2173260"/>
              <a:ext cx="63660" cy="10284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1" name="Oval 10">
              <a:extLst>
                <a:ext uri="{FF2B5EF4-FFF2-40B4-BE49-F238E27FC236}">
                  <a16:creationId xmlns:a16="http://schemas.microsoft.com/office/drawing/2014/main" xmlns="" id="{717E9150-B89D-41C3-807E-8A7CBE3F53A9}"/>
                </a:ext>
              </a:extLst>
            </p:cNvPr>
            <p:cNvSpPr/>
            <p:nvPr/>
          </p:nvSpPr>
          <p:spPr bwMode="auto">
            <a:xfrm>
              <a:off x="4683367" y="2002495"/>
              <a:ext cx="63660" cy="10284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2" name="Oval 11">
              <a:extLst>
                <a:ext uri="{FF2B5EF4-FFF2-40B4-BE49-F238E27FC236}">
                  <a16:creationId xmlns:a16="http://schemas.microsoft.com/office/drawing/2014/main" xmlns="" id="{D365DE9F-7EF4-423F-8F9C-513816C4DF02}"/>
                </a:ext>
              </a:extLst>
            </p:cNvPr>
            <p:cNvSpPr/>
            <p:nvPr/>
          </p:nvSpPr>
          <p:spPr bwMode="auto">
            <a:xfrm>
              <a:off x="4942665" y="1365484"/>
              <a:ext cx="63660" cy="10284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3" name="Oval 12">
              <a:extLst>
                <a:ext uri="{FF2B5EF4-FFF2-40B4-BE49-F238E27FC236}">
                  <a16:creationId xmlns:a16="http://schemas.microsoft.com/office/drawing/2014/main" xmlns="" id="{4EBC6F73-D1AB-4CE3-9EFA-37F8C3EE7F1C}"/>
                </a:ext>
              </a:extLst>
            </p:cNvPr>
            <p:cNvSpPr/>
            <p:nvPr/>
          </p:nvSpPr>
          <p:spPr bwMode="auto">
            <a:xfrm>
              <a:off x="4772492" y="1899647"/>
              <a:ext cx="63660" cy="10284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4" name="Oval 13">
              <a:extLst>
                <a:ext uri="{FF2B5EF4-FFF2-40B4-BE49-F238E27FC236}">
                  <a16:creationId xmlns:a16="http://schemas.microsoft.com/office/drawing/2014/main" xmlns="" id="{246FFDE8-D231-4DA1-B7D4-4AD281E635E4}"/>
                </a:ext>
              </a:extLst>
            </p:cNvPr>
            <p:cNvSpPr/>
            <p:nvPr/>
          </p:nvSpPr>
          <p:spPr bwMode="auto">
            <a:xfrm>
              <a:off x="4922936" y="1468330"/>
              <a:ext cx="63660" cy="10284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5" name="Oval 14">
              <a:extLst>
                <a:ext uri="{FF2B5EF4-FFF2-40B4-BE49-F238E27FC236}">
                  <a16:creationId xmlns:a16="http://schemas.microsoft.com/office/drawing/2014/main" xmlns="" id="{64D5C4A4-56A1-41E5-BB9F-220C8658EC56}"/>
                </a:ext>
              </a:extLst>
            </p:cNvPr>
            <p:cNvSpPr/>
            <p:nvPr/>
          </p:nvSpPr>
          <p:spPr bwMode="auto">
            <a:xfrm>
              <a:off x="4910834" y="1964136"/>
              <a:ext cx="63660" cy="10284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6" name="Oval 15">
              <a:extLst>
                <a:ext uri="{FF2B5EF4-FFF2-40B4-BE49-F238E27FC236}">
                  <a16:creationId xmlns:a16="http://schemas.microsoft.com/office/drawing/2014/main" xmlns="" id="{2875BB6A-F296-40BF-9E01-877B89D30EB7}"/>
                </a:ext>
              </a:extLst>
            </p:cNvPr>
            <p:cNvSpPr/>
            <p:nvPr/>
          </p:nvSpPr>
          <p:spPr bwMode="auto">
            <a:xfrm>
              <a:off x="4638805" y="1964136"/>
              <a:ext cx="63660" cy="10284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7" name="Oval 16">
              <a:extLst>
                <a:ext uri="{FF2B5EF4-FFF2-40B4-BE49-F238E27FC236}">
                  <a16:creationId xmlns:a16="http://schemas.microsoft.com/office/drawing/2014/main" xmlns="" id="{4BAD5A95-9C9A-421A-B92C-3549BA7C77A0}"/>
                </a:ext>
              </a:extLst>
            </p:cNvPr>
            <p:cNvSpPr/>
            <p:nvPr/>
          </p:nvSpPr>
          <p:spPr bwMode="auto">
            <a:xfrm>
              <a:off x="4837346" y="2161310"/>
              <a:ext cx="63660" cy="10284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8" name="Oval 17">
              <a:extLst>
                <a:ext uri="{FF2B5EF4-FFF2-40B4-BE49-F238E27FC236}">
                  <a16:creationId xmlns:a16="http://schemas.microsoft.com/office/drawing/2014/main" xmlns="" id="{7B957BD8-5E34-400F-9D30-A7EE10C33DC1}"/>
                </a:ext>
              </a:extLst>
            </p:cNvPr>
            <p:cNvSpPr/>
            <p:nvPr/>
          </p:nvSpPr>
          <p:spPr bwMode="auto">
            <a:xfrm>
              <a:off x="4913743" y="2109886"/>
              <a:ext cx="63660" cy="10284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9" name="Oval 18">
              <a:extLst>
                <a:ext uri="{FF2B5EF4-FFF2-40B4-BE49-F238E27FC236}">
                  <a16:creationId xmlns:a16="http://schemas.microsoft.com/office/drawing/2014/main" xmlns="" id="{BF2742C2-A986-418F-A9C1-2DEFB8F17A9A}"/>
                </a:ext>
              </a:extLst>
            </p:cNvPr>
            <p:cNvSpPr/>
            <p:nvPr/>
          </p:nvSpPr>
          <p:spPr bwMode="auto">
            <a:xfrm>
              <a:off x="5127279" y="2457907"/>
              <a:ext cx="63660" cy="102847"/>
            </a:xfrm>
            <a:prstGeom prst="ellipse">
              <a:avLst/>
            </a:prstGeom>
            <a:solidFill>
              <a:srgbClr val="0000CC"/>
            </a:solidFill>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a:solidFill>
                  <a:sysClr val="windowText" lastClr="000000"/>
                </a:solidFill>
              </a:endParaRPr>
            </a:p>
          </p:txBody>
        </p:sp>
        <p:sp>
          <p:nvSpPr>
            <p:cNvPr id="20" name="Oval 19">
              <a:extLst>
                <a:ext uri="{FF2B5EF4-FFF2-40B4-BE49-F238E27FC236}">
                  <a16:creationId xmlns:a16="http://schemas.microsoft.com/office/drawing/2014/main" xmlns="" id="{40B109B6-7E06-4F6E-81CB-0C2882E976F7}"/>
                </a:ext>
              </a:extLst>
            </p:cNvPr>
            <p:cNvSpPr/>
            <p:nvPr/>
          </p:nvSpPr>
          <p:spPr bwMode="auto">
            <a:xfrm>
              <a:off x="4500279" y="1485473"/>
              <a:ext cx="63660" cy="10284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1" name="Oval 20">
              <a:extLst>
                <a:ext uri="{FF2B5EF4-FFF2-40B4-BE49-F238E27FC236}">
                  <a16:creationId xmlns:a16="http://schemas.microsoft.com/office/drawing/2014/main" xmlns="" id="{C4AB0F4D-1132-43A1-AF8E-7369BA98AD82}"/>
                </a:ext>
              </a:extLst>
            </p:cNvPr>
            <p:cNvSpPr/>
            <p:nvPr/>
          </p:nvSpPr>
          <p:spPr bwMode="auto">
            <a:xfrm>
              <a:off x="5409014" y="2212733"/>
              <a:ext cx="63660" cy="10284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dirty="0">
                <a:latin typeface="Verdana"/>
                <a:cs typeface="Verdana"/>
              </a:endParaRPr>
            </a:p>
          </p:txBody>
        </p:sp>
        <p:sp>
          <p:nvSpPr>
            <p:cNvPr id="22" name="Oval 21">
              <a:extLst>
                <a:ext uri="{FF2B5EF4-FFF2-40B4-BE49-F238E27FC236}">
                  <a16:creationId xmlns:a16="http://schemas.microsoft.com/office/drawing/2014/main" xmlns="" id="{FAB9EA64-FE6F-47A3-9E63-1050418206BE}"/>
                </a:ext>
              </a:extLst>
            </p:cNvPr>
            <p:cNvSpPr/>
            <p:nvPr/>
          </p:nvSpPr>
          <p:spPr bwMode="auto">
            <a:xfrm>
              <a:off x="4338487" y="1912712"/>
              <a:ext cx="63660" cy="10284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3" name="Oval 22">
              <a:extLst>
                <a:ext uri="{FF2B5EF4-FFF2-40B4-BE49-F238E27FC236}">
                  <a16:creationId xmlns:a16="http://schemas.microsoft.com/office/drawing/2014/main" xmlns="" id="{760E6D6F-FC60-48EC-A22E-0393218717B9}"/>
                </a:ext>
              </a:extLst>
            </p:cNvPr>
            <p:cNvSpPr/>
            <p:nvPr/>
          </p:nvSpPr>
          <p:spPr bwMode="auto">
            <a:xfrm>
              <a:off x="4420625" y="1664349"/>
              <a:ext cx="63660" cy="10284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4" name="Oval 23">
              <a:extLst>
                <a:ext uri="{FF2B5EF4-FFF2-40B4-BE49-F238E27FC236}">
                  <a16:creationId xmlns:a16="http://schemas.microsoft.com/office/drawing/2014/main" xmlns="" id="{4B107AB2-CB02-4895-81EA-B90A8C85226D}"/>
                </a:ext>
              </a:extLst>
            </p:cNvPr>
            <p:cNvSpPr/>
            <p:nvPr/>
          </p:nvSpPr>
          <p:spPr bwMode="auto">
            <a:xfrm>
              <a:off x="4520008" y="1262636"/>
              <a:ext cx="63660" cy="10284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5" name="Oval 24">
              <a:extLst>
                <a:ext uri="{FF2B5EF4-FFF2-40B4-BE49-F238E27FC236}">
                  <a16:creationId xmlns:a16="http://schemas.microsoft.com/office/drawing/2014/main" xmlns="" id="{31F0D971-7875-412F-9EAD-194AB8D7154D}"/>
                </a:ext>
              </a:extLst>
            </p:cNvPr>
            <p:cNvSpPr/>
            <p:nvPr/>
          </p:nvSpPr>
          <p:spPr bwMode="auto">
            <a:xfrm>
              <a:off x="5077199" y="1809865"/>
              <a:ext cx="63660" cy="10284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6" name="Oval 25">
              <a:extLst>
                <a:ext uri="{FF2B5EF4-FFF2-40B4-BE49-F238E27FC236}">
                  <a16:creationId xmlns:a16="http://schemas.microsoft.com/office/drawing/2014/main" xmlns="" id="{28690180-1687-422F-AE79-369B709F6AC5}"/>
                </a:ext>
              </a:extLst>
            </p:cNvPr>
            <p:cNvSpPr/>
            <p:nvPr/>
          </p:nvSpPr>
          <p:spPr bwMode="auto">
            <a:xfrm>
              <a:off x="1702387" y="2212733"/>
              <a:ext cx="63660" cy="10284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7" name="Oval 26">
              <a:extLst>
                <a:ext uri="{FF2B5EF4-FFF2-40B4-BE49-F238E27FC236}">
                  <a16:creationId xmlns:a16="http://schemas.microsoft.com/office/drawing/2014/main" xmlns="" id="{04F306DD-F7C2-4E04-9D6D-B43FA0A27ECE}"/>
                </a:ext>
              </a:extLst>
            </p:cNvPr>
            <p:cNvSpPr/>
            <p:nvPr/>
          </p:nvSpPr>
          <p:spPr bwMode="auto">
            <a:xfrm>
              <a:off x="4974495" y="1151864"/>
              <a:ext cx="63660" cy="10284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8" name="Oval 27">
              <a:extLst>
                <a:ext uri="{FF2B5EF4-FFF2-40B4-BE49-F238E27FC236}">
                  <a16:creationId xmlns:a16="http://schemas.microsoft.com/office/drawing/2014/main" xmlns="" id="{E4F2D5EE-C44B-4431-84B4-545F8D61861A}"/>
                </a:ext>
              </a:extLst>
            </p:cNvPr>
            <p:cNvSpPr/>
            <p:nvPr/>
          </p:nvSpPr>
          <p:spPr bwMode="auto">
            <a:xfrm>
              <a:off x="3814059" y="1097585"/>
              <a:ext cx="63660" cy="10284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9" name="Oval 28">
              <a:extLst>
                <a:ext uri="{FF2B5EF4-FFF2-40B4-BE49-F238E27FC236}">
                  <a16:creationId xmlns:a16="http://schemas.microsoft.com/office/drawing/2014/main" xmlns="" id="{6B5B3D4C-FB9B-4E2B-9A0E-DFABD48BF048}"/>
                </a:ext>
              </a:extLst>
            </p:cNvPr>
            <p:cNvSpPr/>
            <p:nvPr/>
          </p:nvSpPr>
          <p:spPr bwMode="auto">
            <a:xfrm>
              <a:off x="4882628" y="1540511"/>
              <a:ext cx="63660" cy="10284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0" name="Oval 29">
              <a:extLst>
                <a:ext uri="{FF2B5EF4-FFF2-40B4-BE49-F238E27FC236}">
                  <a16:creationId xmlns:a16="http://schemas.microsoft.com/office/drawing/2014/main" xmlns="" id="{BA340C83-8FAC-4C4E-BB00-56CA2CE9F31E}"/>
                </a:ext>
              </a:extLst>
            </p:cNvPr>
            <p:cNvSpPr/>
            <p:nvPr/>
          </p:nvSpPr>
          <p:spPr bwMode="auto">
            <a:xfrm>
              <a:off x="4602448" y="2105342"/>
              <a:ext cx="63660" cy="10284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1" name="Oval 30">
              <a:extLst>
                <a:ext uri="{FF2B5EF4-FFF2-40B4-BE49-F238E27FC236}">
                  <a16:creationId xmlns:a16="http://schemas.microsoft.com/office/drawing/2014/main" xmlns="" id="{12955F30-2D45-406F-9EA7-CF3A309E7FF3}"/>
                </a:ext>
              </a:extLst>
            </p:cNvPr>
            <p:cNvSpPr/>
            <p:nvPr/>
          </p:nvSpPr>
          <p:spPr bwMode="auto">
            <a:xfrm>
              <a:off x="4772492" y="1811155"/>
              <a:ext cx="63660" cy="10284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2" name="Oval 31">
              <a:extLst>
                <a:ext uri="{FF2B5EF4-FFF2-40B4-BE49-F238E27FC236}">
                  <a16:creationId xmlns:a16="http://schemas.microsoft.com/office/drawing/2014/main" xmlns="" id="{D632C5D0-7D21-40EA-BFF1-F84D49EDA62F}"/>
                </a:ext>
              </a:extLst>
            </p:cNvPr>
            <p:cNvSpPr/>
            <p:nvPr/>
          </p:nvSpPr>
          <p:spPr bwMode="auto">
            <a:xfrm>
              <a:off x="4520008" y="1715773"/>
              <a:ext cx="63660" cy="10284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3" name="Oval 32">
              <a:extLst>
                <a:ext uri="{FF2B5EF4-FFF2-40B4-BE49-F238E27FC236}">
                  <a16:creationId xmlns:a16="http://schemas.microsoft.com/office/drawing/2014/main" xmlns="" id="{8878C58B-8D69-404F-9602-2A793D31CE10}"/>
                </a:ext>
              </a:extLst>
            </p:cNvPr>
            <p:cNvSpPr/>
            <p:nvPr/>
          </p:nvSpPr>
          <p:spPr bwMode="auto">
            <a:xfrm>
              <a:off x="4999959" y="1899647"/>
              <a:ext cx="63660" cy="10284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4" name="Oval 33">
              <a:extLst>
                <a:ext uri="{FF2B5EF4-FFF2-40B4-BE49-F238E27FC236}">
                  <a16:creationId xmlns:a16="http://schemas.microsoft.com/office/drawing/2014/main" xmlns="" id="{E8B5609B-46C3-40DE-A303-735B206C0829}"/>
                </a:ext>
              </a:extLst>
            </p:cNvPr>
            <p:cNvSpPr/>
            <p:nvPr/>
          </p:nvSpPr>
          <p:spPr bwMode="auto">
            <a:xfrm>
              <a:off x="4804321" y="2028542"/>
              <a:ext cx="63660" cy="10284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5" name="Oval 34">
              <a:extLst>
                <a:ext uri="{FF2B5EF4-FFF2-40B4-BE49-F238E27FC236}">
                  <a16:creationId xmlns:a16="http://schemas.microsoft.com/office/drawing/2014/main" xmlns="" id="{F866685F-FE11-45C9-BE1C-EDD96DA1AA4E}"/>
                </a:ext>
              </a:extLst>
            </p:cNvPr>
            <p:cNvSpPr/>
            <p:nvPr/>
          </p:nvSpPr>
          <p:spPr bwMode="auto">
            <a:xfrm>
              <a:off x="5490272" y="2224684"/>
              <a:ext cx="63660" cy="10284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6" name="Oval 35">
              <a:extLst>
                <a:ext uri="{FF2B5EF4-FFF2-40B4-BE49-F238E27FC236}">
                  <a16:creationId xmlns:a16="http://schemas.microsoft.com/office/drawing/2014/main" xmlns="" id="{2B539C91-04D2-4319-B225-9FD9C5A29913}"/>
                </a:ext>
              </a:extLst>
            </p:cNvPr>
            <p:cNvSpPr/>
            <p:nvPr/>
          </p:nvSpPr>
          <p:spPr bwMode="auto">
            <a:xfrm>
              <a:off x="4736342" y="2115862"/>
              <a:ext cx="63660" cy="10284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7" name="Oval 36">
              <a:extLst>
                <a:ext uri="{FF2B5EF4-FFF2-40B4-BE49-F238E27FC236}">
                  <a16:creationId xmlns:a16="http://schemas.microsoft.com/office/drawing/2014/main" xmlns="" id="{EA4EC791-D7EE-4DE0-A02E-B774843F6B3A}"/>
                </a:ext>
              </a:extLst>
            </p:cNvPr>
            <p:cNvSpPr/>
            <p:nvPr/>
          </p:nvSpPr>
          <p:spPr bwMode="auto">
            <a:xfrm>
              <a:off x="4076946" y="2224684"/>
              <a:ext cx="63660" cy="10284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8" name="Oval 37">
              <a:extLst>
                <a:ext uri="{FF2B5EF4-FFF2-40B4-BE49-F238E27FC236}">
                  <a16:creationId xmlns:a16="http://schemas.microsoft.com/office/drawing/2014/main" xmlns="" id="{469C5715-A649-4B50-9A5E-FFAFB6C20B28}"/>
                </a:ext>
              </a:extLst>
            </p:cNvPr>
            <p:cNvSpPr/>
            <p:nvPr/>
          </p:nvSpPr>
          <p:spPr bwMode="auto">
            <a:xfrm>
              <a:off x="4195487" y="2216508"/>
              <a:ext cx="63660" cy="10284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9" name="Oval 38">
              <a:extLst>
                <a:ext uri="{FF2B5EF4-FFF2-40B4-BE49-F238E27FC236}">
                  <a16:creationId xmlns:a16="http://schemas.microsoft.com/office/drawing/2014/main" xmlns="" id="{18F2E601-E3E6-4931-AC70-E9C6FA01717E}"/>
                </a:ext>
              </a:extLst>
            </p:cNvPr>
            <p:cNvSpPr/>
            <p:nvPr/>
          </p:nvSpPr>
          <p:spPr bwMode="auto">
            <a:xfrm>
              <a:off x="4484286" y="1912712"/>
              <a:ext cx="63660" cy="10284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dirty="0">
                <a:latin typeface="Verdana"/>
                <a:cs typeface="Verdana"/>
              </a:endParaRPr>
            </a:p>
          </p:txBody>
        </p:sp>
        <p:sp>
          <p:nvSpPr>
            <p:cNvPr id="40" name="Oval 39">
              <a:extLst>
                <a:ext uri="{FF2B5EF4-FFF2-40B4-BE49-F238E27FC236}">
                  <a16:creationId xmlns:a16="http://schemas.microsoft.com/office/drawing/2014/main" xmlns="" id="{84944DFF-F3F8-407D-BA19-2E71EEDB1010}"/>
                </a:ext>
              </a:extLst>
            </p:cNvPr>
            <p:cNvSpPr/>
            <p:nvPr/>
          </p:nvSpPr>
          <p:spPr bwMode="auto">
            <a:xfrm>
              <a:off x="4227317" y="1600715"/>
              <a:ext cx="63660" cy="10284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1" name="Oval 40">
              <a:extLst>
                <a:ext uri="{FF2B5EF4-FFF2-40B4-BE49-F238E27FC236}">
                  <a16:creationId xmlns:a16="http://schemas.microsoft.com/office/drawing/2014/main" xmlns="" id="{F5A833C8-907F-459B-AFDA-9C5A6E29EBD7}"/>
                </a:ext>
              </a:extLst>
            </p:cNvPr>
            <p:cNvSpPr/>
            <p:nvPr/>
          </p:nvSpPr>
          <p:spPr bwMode="auto">
            <a:xfrm>
              <a:off x="4645595" y="1868493"/>
              <a:ext cx="63660" cy="102847"/>
            </a:xfrm>
            <a:prstGeom prst="ellipse">
              <a:avLst/>
            </a:prstGeom>
            <a:solidFill>
              <a:srgbClr val="FF00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2" name="Oval 41">
              <a:extLst>
                <a:ext uri="{FF2B5EF4-FFF2-40B4-BE49-F238E27FC236}">
                  <a16:creationId xmlns:a16="http://schemas.microsoft.com/office/drawing/2014/main" xmlns="" id="{410336FC-E889-45F3-86D7-AEC1260385DA}"/>
                </a:ext>
              </a:extLst>
            </p:cNvPr>
            <p:cNvSpPr/>
            <p:nvPr/>
          </p:nvSpPr>
          <p:spPr bwMode="auto">
            <a:xfrm>
              <a:off x="4388795" y="1747647"/>
              <a:ext cx="63660" cy="10284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dirty="0">
                <a:latin typeface="Verdana"/>
                <a:cs typeface="Verdana"/>
              </a:endParaRPr>
            </a:p>
          </p:txBody>
        </p:sp>
        <p:sp>
          <p:nvSpPr>
            <p:cNvPr id="43" name="Oval 42">
              <a:extLst>
                <a:ext uri="{FF2B5EF4-FFF2-40B4-BE49-F238E27FC236}">
                  <a16:creationId xmlns:a16="http://schemas.microsoft.com/office/drawing/2014/main" xmlns="" id="{3A0868F6-D9F2-476E-8F37-6BE5D362AD8C}"/>
                </a:ext>
              </a:extLst>
            </p:cNvPr>
            <p:cNvSpPr/>
            <p:nvPr/>
          </p:nvSpPr>
          <p:spPr bwMode="auto">
            <a:xfrm>
              <a:off x="5375989" y="2113661"/>
              <a:ext cx="63660" cy="10284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4" name="Oval 43">
              <a:extLst>
                <a:ext uri="{FF2B5EF4-FFF2-40B4-BE49-F238E27FC236}">
                  <a16:creationId xmlns:a16="http://schemas.microsoft.com/office/drawing/2014/main" xmlns="" id="{F2E9341D-5052-4857-A130-E51A6C606D86}"/>
                </a:ext>
              </a:extLst>
            </p:cNvPr>
            <p:cNvSpPr/>
            <p:nvPr/>
          </p:nvSpPr>
          <p:spPr bwMode="auto">
            <a:xfrm>
              <a:off x="4638805" y="2446810"/>
              <a:ext cx="63660" cy="10284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5" name="Oval 44">
              <a:extLst>
                <a:ext uri="{FF2B5EF4-FFF2-40B4-BE49-F238E27FC236}">
                  <a16:creationId xmlns:a16="http://schemas.microsoft.com/office/drawing/2014/main" xmlns="" id="{C4CB932F-4034-45FB-A29B-B0DE21E50825}"/>
                </a:ext>
              </a:extLst>
            </p:cNvPr>
            <p:cNvSpPr/>
            <p:nvPr/>
          </p:nvSpPr>
          <p:spPr bwMode="auto">
            <a:xfrm>
              <a:off x="7680474" y="5157722"/>
              <a:ext cx="63660" cy="10284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6" name="Oval 45">
              <a:extLst>
                <a:ext uri="{FF2B5EF4-FFF2-40B4-BE49-F238E27FC236}">
                  <a16:creationId xmlns:a16="http://schemas.microsoft.com/office/drawing/2014/main" xmlns="" id="{1CA3AF48-7E52-4B55-A4EC-D0D519E8C533}"/>
                </a:ext>
              </a:extLst>
            </p:cNvPr>
            <p:cNvSpPr/>
            <p:nvPr/>
          </p:nvSpPr>
          <p:spPr bwMode="auto">
            <a:xfrm>
              <a:off x="7811914" y="2355058"/>
              <a:ext cx="63660" cy="10284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7" name="Oval 46">
              <a:extLst>
                <a:ext uri="{FF2B5EF4-FFF2-40B4-BE49-F238E27FC236}">
                  <a16:creationId xmlns:a16="http://schemas.microsoft.com/office/drawing/2014/main" xmlns="" id="{5D0C46BE-E6E1-4AF8-AC15-7D11FF39E167}"/>
                </a:ext>
              </a:extLst>
            </p:cNvPr>
            <p:cNvSpPr/>
            <p:nvPr/>
          </p:nvSpPr>
          <p:spPr bwMode="auto">
            <a:xfrm>
              <a:off x="4666108" y="1767197"/>
              <a:ext cx="63660" cy="10284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8" name="Oval 47">
              <a:extLst>
                <a:ext uri="{FF2B5EF4-FFF2-40B4-BE49-F238E27FC236}">
                  <a16:creationId xmlns:a16="http://schemas.microsoft.com/office/drawing/2014/main" xmlns="" id="{E76DCBC6-C720-47D7-833F-E665B8DB7EBD}"/>
                </a:ext>
              </a:extLst>
            </p:cNvPr>
            <p:cNvSpPr/>
            <p:nvPr/>
          </p:nvSpPr>
          <p:spPr bwMode="auto">
            <a:xfrm>
              <a:off x="2594191" y="3215929"/>
              <a:ext cx="63660" cy="10284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9" name="Oval 48">
              <a:extLst>
                <a:ext uri="{FF2B5EF4-FFF2-40B4-BE49-F238E27FC236}">
                  <a16:creationId xmlns:a16="http://schemas.microsoft.com/office/drawing/2014/main" xmlns="" id="{450F72B9-1038-4E9E-8064-3D251309388E}"/>
                </a:ext>
              </a:extLst>
            </p:cNvPr>
            <p:cNvSpPr/>
            <p:nvPr/>
          </p:nvSpPr>
          <p:spPr bwMode="auto">
            <a:xfrm>
              <a:off x="5757394" y="4952027"/>
              <a:ext cx="63660" cy="10284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0" name="Oval 49">
              <a:extLst>
                <a:ext uri="{FF2B5EF4-FFF2-40B4-BE49-F238E27FC236}">
                  <a16:creationId xmlns:a16="http://schemas.microsoft.com/office/drawing/2014/main" xmlns="" id="{2E93CE86-7F92-4862-BEB6-63E43F020119}"/>
                </a:ext>
              </a:extLst>
            </p:cNvPr>
            <p:cNvSpPr/>
            <p:nvPr/>
          </p:nvSpPr>
          <p:spPr bwMode="auto">
            <a:xfrm>
              <a:off x="4449558" y="1796800"/>
              <a:ext cx="63660" cy="10284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1" name="Oval 50">
              <a:extLst>
                <a:ext uri="{FF2B5EF4-FFF2-40B4-BE49-F238E27FC236}">
                  <a16:creationId xmlns:a16="http://schemas.microsoft.com/office/drawing/2014/main" xmlns="" id="{5CEEF314-B8D7-4941-AABB-2B2D025C5A7A}"/>
                </a:ext>
              </a:extLst>
            </p:cNvPr>
            <p:cNvSpPr/>
            <p:nvPr/>
          </p:nvSpPr>
          <p:spPr bwMode="auto">
            <a:xfrm>
              <a:off x="5160700" y="2252213"/>
              <a:ext cx="63660" cy="10284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2" name="Oval 51">
              <a:extLst>
                <a:ext uri="{FF2B5EF4-FFF2-40B4-BE49-F238E27FC236}">
                  <a16:creationId xmlns:a16="http://schemas.microsoft.com/office/drawing/2014/main" xmlns="" id="{F26FE65F-2F64-4E45-B071-5ED63AD61232}"/>
                </a:ext>
              </a:extLst>
            </p:cNvPr>
            <p:cNvSpPr/>
            <p:nvPr/>
          </p:nvSpPr>
          <p:spPr bwMode="auto">
            <a:xfrm>
              <a:off x="2256345" y="3644701"/>
              <a:ext cx="63660" cy="10284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3" name="Oval 52">
              <a:extLst>
                <a:ext uri="{FF2B5EF4-FFF2-40B4-BE49-F238E27FC236}">
                  <a16:creationId xmlns:a16="http://schemas.microsoft.com/office/drawing/2014/main" xmlns="" id="{F0762A13-9C78-45BD-A2CE-0A7D0DF594BD}"/>
                </a:ext>
              </a:extLst>
            </p:cNvPr>
            <p:cNvSpPr/>
            <p:nvPr/>
          </p:nvSpPr>
          <p:spPr bwMode="auto">
            <a:xfrm>
              <a:off x="4752804" y="1662905"/>
              <a:ext cx="63660" cy="10284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4" name="Oval 53">
              <a:extLst>
                <a:ext uri="{FF2B5EF4-FFF2-40B4-BE49-F238E27FC236}">
                  <a16:creationId xmlns:a16="http://schemas.microsoft.com/office/drawing/2014/main" xmlns="" id="{B6C503BA-DB87-4240-AA5F-3DA47E694D85}"/>
                </a:ext>
              </a:extLst>
            </p:cNvPr>
            <p:cNvSpPr/>
            <p:nvPr/>
          </p:nvSpPr>
          <p:spPr bwMode="auto">
            <a:xfrm>
              <a:off x="1470903" y="1314060"/>
              <a:ext cx="63660" cy="10284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5" name="Oval 54">
              <a:extLst>
                <a:ext uri="{FF2B5EF4-FFF2-40B4-BE49-F238E27FC236}">
                  <a16:creationId xmlns:a16="http://schemas.microsoft.com/office/drawing/2014/main" xmlns="" id="{9D55458C-BDDA-4F26-80AF-EA6094AA09FB}"/>
                </a:ext>
              </a:extLst>
            </p:cNvPr>
            <p:cNvSpPr/>
            <p:nvPr/>
          </p:nvSpPr>
          <p:spPr bwMode="auto">
            <a:xfrm>
              <a:off x="6334101" y="3733575"/>
              <a:ext cx="63660" cy="10284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6" name="Oval 55">
              <a:extLst>
                <a:ext uri="{FF2B5EF4-FFF2-40B4-BE49-F238E27FC236}">
                  <a16:creationId xmlns:a16="http://schemas.microsoft.com/office/drawing/2014/main" xmlns="" id="{9104EBD6-241E-495C-A74F-B89BB26CFF27}"/>
                </a:ext>
              </a:extLst>
            </p:cNvPr>
            <p:cNvSpPr/>
            <p:nvPr/>
          </p:nvSpPr>
          <p:spPr bwMode="auto">
            <a:xfrm>
              <a:off x="4307484" y="2091921"/>
              <a:ext cx="63660" cy="102847"/>
            </a:xfrm>
            <a:prstGeom prst="ellipse">
              <a:avLst/>
            </a:prstGeom>
            <a:solidFill>
              <a:srgbClr val="FF00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7" name="Oval 56">
              <a:extLst>
                <a:ext uri="{FF2B5EF4-FFF2-40B4-BE49-F238E27FC236}">
                  <a16:creationId xmlns:a16="http://schemas.microsoft.com/office/drawing/2014/main" xmlns="" id="{D16E3A3B-DFEE-4925-9D2C-1ECFB4B115DF}"/>
                </a:ext>
              </a:extLst>
            </p:cNvPr>
            <p:cNvSpPr/>
            <p:nvPr/>
          </p:nvSpPr>
          <p:spPr bwMode="auto">
            <a:xfrm>
              <a:off x="4575357" y="1883184"/>
              <a:ext cx="63660" cy="10284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8" name="Oval 57">
              <a:extLst>
                <a:ext uri="{FF2B5EF4-FFF2-40B4-BE49-F238E27FC236}">
                  <a16:creationId xmlns:a16="http://schemas.microsoft.com/office/drawing/2014/main" xmlns="" id="{30F1693E-DA18-444B-9EBF-15842C610A6A}"/>
                </a:ext>
              </a:extLst>
            </p:cNvPr>
            <p:cNvSpPr/>
            <p:nvPr/>
          </p:nvSpPr>
          <p:spPr bwMode="auto">
            <a:xfrm>
              <a:off x="4023628" y="2776035"/>
              <a:ext cx="63660" cy="102847"/>
            </a:xfrm>
            <a:prstGeom prst="ellipse">
              <a:avLst/>
            </a:prstGeom>
            <a:solidFill>
              <a:srgbClr val="FF00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9" name="Oval 58">
              <a:extLst>
                <a:ext uri="{FF2B5EF4-FFF2-40B4-BE49-F238E27FC236}">
                  <a16:creationId xmlns:a16="http://schemas.microsoft.com/office/drawing/2014/main" xmlns="" id="{42B2F7EC-6C06-4977-A70C-32BAC40D61EA}"/>
                </a:ext>
              </a:extLst>
            </p:cNvPr>
            <p:cNvSpPr/>
            <p:nvPr/>
          </p:nvSpPr>
          <p:spPr bwMode="auto">
            <a:xfrm>
              <a:off x="4828589" y="2276108"/>
              <a:ext cx="63660" cy="102847"/>
            </a:xfrm>
            <a:prstGeom prst="ellipse">
              <a:avLst/>
            </a:prstGeom>
            <a:solidFill>
              <a:srgbClr val="FF00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0" name="Oval 59">
              <a:extLst>
                <a:ext uri="{FF2B5EF4-FFF2-40B4-BE49-F238E27FC236}">
                  <a16:creationId xmlns:a16="http://schemas.microsoft.com/office/drawing/2014/main" xmlns="" id="{AB65CE54-D07A-4207-A3FB-050AF62AE847}"/>
                </a:ext>
              </a:extLst>
            </p:cNvPr>
            <p:cNvSpPr/>
            <p:nvPr/>
          </p:nvSpPr>
          <p:spPr bwMode="auto">
            <a:xfrm>
              <a:off x="4427376" y="2071126"/>
              <a:ext cx="63660" cy="102847"/>
            </a:xfrm>
            <a:prstGeom prst="ellipse">
              <a:avLst/>
            </a:prstGeom>
            <a:solidFill>
              <a:srgbClr val="FF00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1" name="Oval 60">
              <a:extLst>
                <a:ext uri="{FF2B5EF4-FFF2-40B4-BE49-F238E27FC236}">
                  <a16:creationId xmlns:a16="http://schemas.microsoft.com/office/drawing/2014/main" xmlns="" id="{6D7B88E8-B359-4694-B996-AA7E1CEC7945}"/>
                </a:ext>
              </a:extLst>
            </p:cNvPr>
            <p:cNvSpPr/>
            <p:nvPr/>
          </p:nvSpPr>
          <p:spPr bwMode="auto">
            <a:xfrm>
              <a:off x="2520636" y="5150908"/>
              <a:ext cx="63660" cy="102847"/>
            </a:xfrm>
            <a:prstGeom prst="ellipse">
              <a:avLst/>
            </a:prstGeom>
            <a:solidFill>
              <a:srgbClr val="FF00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2" name="Oval 61">
              <a:extLst>
                <a:ext uri="{FF2B5EF4-FFF2-40B4-BE49-F238E27FC236}">
                  <a16:creationId xmlns:a16="http://schemas.microsoft.com/office/drawing/2014/main" xmlns="" id="{45816F6C-9147-473E-B06E-4F49CE15C02A}"/>
                </a:ext>
              </a:extLst>
            </p:cNvPr>
            <p:cNvSpPr/>
            <p:nvPr/>
          </p:nvSpPr>
          <p:spPr bwMode="auto">
            <a:xfrm>
              <a:off x="2144993" y="3596553"/>
              <a:ext cx="63660" cy="102847"/>
            </a:xfrm>
            <a:prstGeom prst="ellipse">
              <a:avLst/>
            </a:prstGeom>
            <a:solidFill>
              <a:srgbClr val="FF00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3" name="Oval 62">
              <a:extLst>
                <a:ext uri="{FF2B5EF4-FFF2-40B4-BE49-F238E27FC236}">
                  <a16:creationId xmlns:a16="http://schemas.microsoft.com/office/drawing/2014/main" xmlns="" id="{198F3CC6-514C-4B0D-933F-76A269E6B4DD}"/>
                </a:ext>
              </a:extLst>
            </p:cNvPr>
            <p:cNvSpPr/>
            <p:nvPr/>
          </p:nvSpPr>
          <p:spPr bwMode="auto">
            <a:xfrm>
              <a:off x="8950734" y="5099484"/>
              <a:ext cx="63660" cy="102847"/>
            </a:xfrm>
            <a:prstGeom prst="ellipse">
              <a:avLst/>
            </a:prstGeom>
            <a:solidFill>
              <a:srgbClr val="FF00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4" name="Oval 63">
              <a:extLst>
                <a:ext uri="{FF2B5EF4-FFF2-40B4-BE49-F238E27FC236}">
                  <a16:creationId xmlns:a16="http://schemas.microsoft.com/office/drawing/2014/main" xmlns="" id="{B74B218A-5FCD-437D-B0EB-6D3293216630}"/>
                </a:ext>
              </a:extLst>
            </p:cNvPr>
            <p:cNvSpPr/>
            <p:nvPr/>
          </p:nvSpPr>
          <p:spPr bwMode="auto">
            <a:xfrm>
              <a:off x="2641590" y="5595498"/>
              <a:ext cx="63660" cy="102847"/>
            </a:xfrm>
            <a:prstGeom prst="ellipse">
              <a:avLst/>
            </a:prstGeom>
            <a:solidFill>
              <a:srgbClr val="FF00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5" name="Oval 64">
              <a:extLst>
                <a:ext uri="{FF2B5EF4-FFF2-40B4-BE49-F238E27FC236}">
                  <a16:creationId xmlns:a16="http://schemas.microsoft.com/office/drawing/2014/main" xmlns="" id="{50EEF776-63BC-45E0-AFD6-F4A19C680FCF}"/>
                </a:ext>
              </a:extLst>
            </p:cNvPr>
            <p:cNvSpPr/>
            <p:nvPr/>
          </p:nvSpPr>
          <p:spPr bwMode="auto">
            <a:xfrm>
              <a:off x="3737296" y="3327716"/>
              <a:ext cx="63660" cy="102847"/>
            </a:xfrm>
            <a:prstGeom prst="ellipse">
              <a:avLst/>
            </a:prstGeom>
            <a:solidFill>
              <a:srgbClr val="FF00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6" name="Oval 65">
              <a:extLst>
                <a:ext uri="{FF2B5EF4-FFF2-40B4-BE49-F238E27FC236}">
                  <a16:creationId xmlns:a16="http://schemas.microsoft.com/office/drawing/2014/main" xmlns="" id="{2CC0E5B2-40DD-45AE-8AA9-28B9C0272832}"/>
                </a:ext>
              </a:extLst>
            </p:cNvPr>
            <p:cNvSpPr/>
            <p:nvPr/>
          </p:nvSpPr>
          <p:spPr bwMode="auto">
            <a:xfrm>
              <a:off x="3890081" y="3601976"/>
              <a:ext cx="63660" cy="102847"/>
            </a:xfrm>
            <a:prstGeom prst="ellipse">
              <a:avLst/>
            </a:prstGeom>
            <a:solidFill>
              <a:srgbClr val="FF00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7" name="Oval 66">
              <a:extLst>
                <a:ext uri="{FF2B5EF4-FFF2-40B4-BE49-F238E27FC236}">
                  <a16:creationId xmlns:a16="http://schemas.microsoft.com/office/drawing/2014/main" xmlns="" id="{72EC5986-B8EF-41E7-84FD-2D4E550BD160}"/>
                </a:ext>
              </a:extLst>
            </p:cNvPr>
            <p:cNvSpPr/>
            <p:nvPr/>
          </p:nvSpPr>
          <p:spPr bwMode="auto">
            <a:xfrm>
              <a:off x="2762544" y="5054875"/>
              <a:ext cx="63660" cy="102847"/>
            </a:xfrm>
            <a:prstGeom prst="ellipse">
              <a:avLst/>
            </a:prstGeom>
            <a:solidFill>
              <a:srgbClr val="FF00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8" name="Arrow: Right 67">
              <a:extLst>
                <a:ext uri="{FF2B5EF4-FFF2-40B4-BE49-F238E27FC236}">
                  <a16:creationId xmlns:a16="http://schemas.microsoft.com/office/drawing/2014/main" xmlns="" id="{1928258C-94CA-46D7-ABCF-BDBE5B4B2AD9}"/>
                </a:ext>
              </a:extLst>
            </p:cNvPr>
            <p:cNvSpPr/>
            <p:nvPr/>
          </p:nvSpPr>
          <p:spPr>
            <a:xfrm rot="5400000">
              <a:off x="-523" y="2130808"/>
              <a:ext cx="1108357" cy="958423"/>
            </a:xfrm>
            <a:prstGeom prst="rightArrow">
              <a:avLst>
                <a:gd name="adj1" fmla="val 50000"/>
                <a:gd name="adj2" fmla="val 0"/>
              </a:avLst>
            </a:prstGeom>
            <a:solidFill>
              <a:schemeClr val="bg1"/>
            </a:solidFill>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500" dirty="0">
                  <a:solidFill>
                    <a:sysClr val="windowText" lastClr="000000"/>
                  </a:solidFill>
                </a:rPr>
                <a:t>2001 - 2005</a:t>
              </a:r>
              <a:endParaRPr lang="en-GB" sz="1500" dirty="0">
                <a:solidFill>
                  <a:sysClr val="windowText" lastClr="000000"/>
                </a:solidFill>
              </a:endParaRPr>
            </a:p>
          </p:txBody>
        </p:sp>
        <p:sp>
          <p:nvSpPr>
            <p:cNvPr id="69" name="Oval 68">
              <a:extLst>
                <a:ext uri="{FF2B5EF4-FFF2-40B4-BE49-F238E27FC236}">
                  <a16:creationId xmlns:a16="http://schemas.microsoft.com/office/drawing/2014/main" xmlns="" id="{8A305F5C-5255-4BBA-9C66-3963C1B7A8B6}"/>
                </a:ext>
              </a:extLst>
            </p:cNvPr>
            <p:cNvSpPr/>
            <p:nvPr/>
          </p:nvSpPr>
          <p:spPr bwMode="auto">
            <a:xfrm>
              <a:off x="7450142" y="3591953"/>
              <a:ext cx="63660" cy="102847"/>
            </a:xfrm>
            <a:prstGeom prst="ellipse">
              <a:avLst/>
            </a:prstGeom>
            <a:solidFill>
              <a:srgbClr val="FF00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0" name="Arrow: Right 69">
              <a:extLst>
                <a:ext uri="{FF2B5EF4-FFF2-40B4-BE49-F238E27FC236}">
                  <a16:creationId xmlns:a16="http://schemas.microsoft.com/office/drawing/2014/main" xmlns="" id="{03FD68C0-E355-4FD2-A5FB-FFFA26863AD3}"/>
                </a:ext>
              </a:extLst>
            </p:cNvPr>
            <p:cNvSpPr/>
            <p:nvPr/>
          </p:nvSpPr>
          <p:spPr>
            <a:xfrm rot="5400000">
              <a:off x="25645" y="4520586"/>
              <a:ext cx="1108357" cy="902963"/>
            </a:xfrm>
            <a:prstGeom prst="rightArrow">
              <a:avLst>
                <a:gd name="adj1" fmla="val 50000"/>
                <a:gd name="adj2" fmla="val 0"/>
              </a:avLst>
            </a:prstGeom>
            <a:solidFill>
              <a:schemeClr val="bg1"/>
            </a:solidFill>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500" dirty="0">
                  <a:solidFill>
                    <a:sysClr val="windowText" lastClr="000000"/>
                  </a:solidFill>
                </a:rPr>
                <a:t>2011 – 2015 </a:t>
              </a:r>
              <a:endParaRPr lang="en-GB" sz="1500" dirty="0">
                <a:solidFill>
                  <a:sysClr val="windowText" lastClr="000000"/>
                </a:solidFill>
              </a:endParaRPr>
            </a:p>
          </p:txBody>
        </p:sp>
        <p:sp>
          <p:nvSpPr>
            <p:cNvPr id="71" name="Arrow: Right 70">
              <a:extLst>
                <a:ext uri="{FF2B5EF4-FFF2-40B4-BE49-F238E27FC236}">
                  <a16:creationId xmlns:a16="http://schemas.microsoft.com/office/drawing/2014/main" xmlns="" id="{764C6BBF-7A91-4F6A-A4D6-E12D4761CC54}"/>
                </a:ext>
              </a:extLst>
            </p:cNvPr>
            <p:cNvSpPr/>
            <p:nvPr/>
          </p:nvSpPr>
          <p:spPr>
            <a:xfrm rot="5400000">
              <a:off x="-4509" y="3352500"/>
              <a:ext cx="1108359" cy="902961"/>
            </a:xfrm>
            <a:prstGeom prst="rightArrow">
              <a:avLst>
                <a:gd name="adj1" fmla="val 50000"/>
                <a:gd name="adj2" fmla="val 0"/>
              </a:avLst>
            </a:prstGeom>
            <a:solidFill>
              <a:schemeClr val="bg1"/>
            </a:solidFill>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500" dirty="0">
                  <a:solidFill>
                    <a:sysClr val="windowText" lastClr="000000"/>
                  </a:solidFill>
                </a:rPr>
                <a:t>2006 – 2010</a:t>
              </a:r>
              <a:endParaRPr lang="en-GB" sz="1500" dirty="0">
                <a:solidFill>
                  <a:sysClr val="windowText" lastClr="000000"/>
                </a:solidFill>
              </a:endParaRPr>
            </a:p>
          </p:txBody>
        </p:sp>
        <p:sp>
          <p:nvSpPr>
            <p:cNvPr id="72" name="Arrow: Right 71">
              <a:extLst>
                <a:ext uri="{FF2B5EF4-FFF2-40B4-BE49-F238E27FC236}">
                  <a16:creationId xmlns:a16="http://schemas.microsoft.com/office/drawing/2014/main" xmlns="" id="{257D1F93-A6B5-472B-A6BD-A837313809EE}"/>
                </a:ext>
              </a:extLst>
            </p:cNvPr>
            <p:cNvSpPr/>
            <p:nvPr/>
          </p:nvSpPr>
          <p:spPr>
            <a:xfrm rot="5400000">
              <a:off x="-16735" y="5731884"/>
              <a:ext cx="1108357" cy="899140"/>
            </a:xfrm>
            <a:prstGeom prst="rightArrow">
              <a:avLst>
                <a:gd name="adj1" fmla="val 50000"/>
                <a:gd name="adj2" fmla="val 0"/>
              </a:avLst>
            </a:prstGeom>
            <a:solidFill>
              <a:schemeClr val="bg1"/>
            </a:solidFill>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500" dirty="0">
                  <a:solidFill>
                    <a:sysClr val="windowText" lastClr="000000"/>
                  </a:solidFill>
                </a:rPr>
                <a:t>2016 – 2020</a:t>
              </a:r>
              <a:endParaRPr lang="en-GB" sz="1500" dirty="0">
                <a:solidFill>
                  <a:sysClr val="windowText" lastClr="000000"/>
                </a:solidFill>
              </a:endParaRPr>
            </a:p>
          </p:txBody>
        </p:sp>
        <p:sp>
          <p:nvSpPr>
            <p:cNvPr id="73" name="Oval 72">
              <a:extLst>
                <a:ext uri="{FF2B5EF4-FFF2-40B4-BE49-F238E27FC236}">
                  <a16:creationId xmlns:a16="http://schemas.microsoft.com/office/drawing/2014/main" xmlns="" id="{294901A1-7408-45BC-82FC-968E06417E0C}"/>
                </a:ext>
              </a:extLst>
            </p:cNvPr>
            <p:cNvSpPr/>
            <p:nvPr/>
          </p:nvSpPr>
          <p:spPr bwMode="auto">
            <a:xfrm>
              <a:off x="4742989" y="2014445"/>
              <a:ext cx="63660" cy="10284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4" name="Oval 73">
              <a:extLst>
                <a:ext uri="{FF2B5EF4-FFF2-40B4-BE49-F238E27FC236}">
                  <a16:creationId xmlns:a16="http://schemas.microsoft.com/office/drawing/2014/main" xmlns="" id="{45A69DA2-3210-42AA-AA3A-6BCD7B986956}"/>
                </a:ext>
              </a:extLst>
            </p:cNvPr>
            <p:cNvSpPr/>
            <p:nvPr/>
          </p:nvSpPr>
          <p:spPr bwMode="auto">
            <a:xfrm>
              <a:off x="5165582" y="2528655"/>
              <a:ext cx="63660" cy="102847"/>
            </a:xfrm>
            <a:prstGeom prst="ellipse">
              <a:avLst/>
            </a:prstGeom>
            <a:solidFill>
              <a:srgbClr val="FF00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5" name="Oval 74">
              <a:extLst>
                <a:ext uri="{FF2B5EF4-FFF2-40B4-BE49-F238E27FC236}">
                  <a16:creationId xmlns:a16="http://schemas.microsoft.com/office/drawing/2014/main" xmlns="" id="{154FE352-8DF2-4E85-B426-62E77B968B3C}"/>
                </a:ext>
              </a:extLst>
            </p:cNvPr>
            <p:cNvSpPr/>
            <p:nvPr/>
          </p:nvSpPr>
          <p:spPr bwMode="auto">
            <a:xfrm>
              <a:off x="4253746" y="3716352"/>
              <a:ext cx="63660" cy="102847"/>
            </a:xfrm>
            <a:prstGeom prst="ellipse">
              <a:avLst/>
            </a:prstGeom>
            <a:solidFill>
              <a:srgbClr val="FF00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6" name="Oval 75">
              <a:extLst>
                <a:ext uri="{FF2B5EF4-FFF2-40B4-BE49-F238E27FC236}">
                  <a16:creationId xmlns:a16="http://schemas.microsoft.com/office/drawing/2014/main" xmlns="" id="{92F5866C-0B30-4AB7-9137-A1C894175BD9}"/>
                </a:ext>
              </a:extLst>
            </p:cNvPr>
            <p:cNvSpPr/>
            <p:nvPr/>
          </p:nvSpPr>
          <p:spPr bwMode="auto">
            <a:xfrm>
              <a:off x="4581267" y="1997839"/>
              <a:ext cx="63660" cy="102847"/>
            </a:xfrm>
            <a:prstGeom prst="ellipse">
              <a:avLst/>
            </a:prstGeom>
            <a:solidFill>
              <a:srgbClr val="FF00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7" name="Oval 76">
              <a:extLst>
                <a:ext uri="{FF2B5EF4-FFF2-40B4-BE49-F238E27FC236}">
                  <a16:creationId xmlns:a16="http://schemas.microsoft.com/office/drawing/2014/main" xmlns="" id="{608EE7DC-86BC-4301-936E-8B917F5BD667}"/>
                </a:ext>
              </a:extLst>
            </p:cNvPr>
            <p:cNvSpPr/>
            <p:nvPr/>
          </p:nvSpPr>
          <p:spPr bwMode="auto">
            <a:xfrm>
              <a:off x="2339752" y="4437112"/>
              <a:ext cx="63660" cy="102847"/>
            </a:xfrm>
            <a:prstGeom prst="ellipse">
              <a:avLst/>
            </a:prstGeom>
            <a:solidFill>
              <a:srgbClr val="FF00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8" name="Oval 77">
              <a:extLst>
                <a:ext uri="{FF2B5EF4-FFF2-40B4-BE49-F238E27FC236}">
                  <a16:creationId xmlns:a16="http://schemas.microsoft.com/office/drawing/2014/main" xmlns="" id="{51C19D58-E8AC-4B22-8F3E-FCDAC2FEEAAD}"/>
                </a:ext>
              </a:extLst>
            </p:cNvPr>
            <p:cNvSpPr/>
            <p:nvPr/>
          </p:nvSpPr>
          <p:spPr bwMode="auto">
            <a:xfrm>
              <a:off x="2424194" y="3855246"/>
              <a:ext cx="63660" cy="102847"/>
            </a:xfrm>
            <a:prstGeom prst="ellipse">
              <a:avLst/>
            </a:prstGeom>
            <a:solidFill>
              <a:srgbClr val="FF00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grpSp>
      <p:sp>
        <p:nvSpPr>
          <p:cNvPr id="4" name="TextBox 15">
            <a:extLst>
              <a:ext uri="{FF2B5EF4-FFF2-40B4-BE49-F238E27FC236}">
                <a16:creationId xmlns:a16="http://schemas.microsoft.com/office/drawing/2014/main" xmlns="" id="{2ED47D1E-B4A2-41CE-BB4E-B6CE4051AF5D}"/>
              </a:ext>
            </a:extLst>
          </p:cNvPr>
          <p:cNvSpPr txBox="1">
            <a:spLocks noChangeArrowheads="1"/>
          </p:cNvSpPr>
          <p:nvPr/>
        </p:nvSpPr>
        <p:spPr bwMode="auto">
          <a:xfrm>
            <a:off x="1258888" y="179392"/>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en-GB" sz="3100" b="1" dirty="0">
                <a:solidFill>
                  <a:schemeClr val="bg1"/>
                </a:solidFill>
                <a:latin typeface="Verdana" panose="020B0604030504040204" pitchFamily="34" charset="0"/>
              </a:rPr>
              <a:t>REALITY</a:t>
            </a:r>
          </a:p>
        </p:txBody>
      </p:sp>
      <p:sp>
        <p:nvSpPr>
          <p:cNvPr id="5" name="Rectangle 4">
            <a:extLst>
              <a:ext uri="{FF2B5EF4-FFF2-40B4-BE49-F238E27FC236}">
                <a16:creationId xmlns:a16="http://schemas.microsoft.com/office/drawing/2014/main" xmlns="" id="{74CE0073-A6FE-4E04-B574-BBA1E9D47D04}"/>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6" name="Rectangle 5">
            <a:extLst>
              <a:ext uri="{FF2B5EF4-FFF2-40B4-BE49-F238E27FC236}">
                <a16:creationId xmlns:a16="http://schemas.microsoft.com/office/drawing/2014/main" xmlns="" id="{BF267F71-EE2B-4425-8C5C-BC396D429E4E}"/>
              </a:ext>
            </a:extLst>
          </p:cNvPr>
          <p:cNvSpPr/>
          <p:nvPr/>
        </p:nvSpPr>
        <p:spPr>
          <a:xfrm>
            <a:off x="-36512" y="-26765"/>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7" name="Rectangle 4">
            <a:extLst>
              <a:ext uri="{FF2B5EF4-FFF2-40B4-BE49-F238E27FC236}">
                <a16:creationId xmlns:a16="http://schemas.microsoft.com/office/drawing/2014/main" xmlns="" id="{80D9A0A3-5506-4A5D-9D71-ABEC89F65583}"/>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8" name="TextBox 15">
            <a:extLst>
              <a:ext uri="{FF2B5EF4-FFF2-40B4-BE49-F238E27FC236}">
                <a16:creationId xmlns:a16="http://schemas.microsoft.com/office/drawing/2014/main" xmlns="" id="{7F8D08D3-348E-410C-A4A8-91AE255C5295}"/>
              </a:ext>
            </a:extLst>
          </p:cNvPr>
          <p:cNvSpPr txBox="1">
            <a:spLocks noChangeArrowheads="1"/>
          </p:cNvSpPr>
          <p:nvPr/>
        </p:nvSpPr>
        <p:spPr bwMode="auto">
          <a:xfrm>
            <a:off x="1258888" y="44624"/>
            <a:ext cx="7777162" cy="1046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sr-Latn-RS" sz="3100" b="1" dirty="0" smtClean="0">
                <a:solidFill>
                  <a:schemeClr val="bg1"/>
                </a:solidFill>
                <a:latin typeface="Verdana" panose="020B0604030504040204" pitchFamily="34" charset="0"/>
              </a:rPr>
              <a:t>Ukupan broj pristupanja u određenom periodu</a:t>
            </a:r>
            <a:endParaRPr lang="en-GB" sz="3100" b="1" dirty="0">
              <a:solidFill>
                <a:schemeClr val="bg1"/>
              </a:solidFill>
              <a:latin typeface="Verdana" panose="020B0604030504040204" pitchFamily="34" charset="0"/>
            </a:endParaRPr>
          </a:p>
        </p:txBody>
      </p:sp>
      <p:pic>
        <p:nvPicPr>
          <p:cNvPr id="9" name="Picture 4">
            <a:extLst>
              <a:ext uri="{FF2B5EF4-FFF2-40B4-BE49-F238E27FC236}">
                <a16:creationId xmlns:a16="http://schemas.microsoft.com/office/drawing/2014/main" xmlns="" id="{5B12D585-9CA3-4236-A6B7-999B8CE47C38}"/>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7461465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258888" y="179392"/>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sr-Latn-RS" sz="3100" b="1" dirty="0" smtClean="0">
                <a:solidFill>
                  <a:schemeClr val="bg1"/>
                </a:solidFill>
                <a:latin typeface="Verdana" panose="020B0604030504040204" pitchFamily="34" charset="0"/>
              </a:rPr>
              <a:t>Stvarnost</a:t>
            </a:r>
            <a:endParaRPr lang="en-GB" sz="3100" b="1" dirty="0">
              <a:solidFill>
                <a:schemeClr val="bg1"/>
              </a:solidFill>
              <a:latin typeface="Verdana" panose="020B0604030504040204" pitchFamily="34" charset="0"/>
            </a:endParaRPr>
          </a:p>
        </p:txBody>
      </p:sp>
      <p:sp>
        <p:nvSpPr>
          <p:cNvPr id="11" name="Rectangle 2"/>
          <p:cNvSpPr>
            <a:spLocks noChangeArrowheads="1"/>
          </p:cNvSpPr>
          <p:nvPr/>
        </p:nvSpPr>
        <p:spPr bwMode="auto">
          <a:xfrm>
            <a:off x="588962" y="1205746"/>
            <a:ext cx="8352928" cy="5093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algn="ctr" eaLnBrk="1" hangingPunct="1">
              <a:defRPr/>
            </a:pPr>
            <a:r>
              <a:rPr lang="sr-Latn-RS" sz="2500" b="1" dirty="0" smtClean="0">
                <a:latin typeface="Verdana" panose="020B0604030504040204" pitchFamily="34" charset="0"/>
                <a:ea typeface="Verdana" panose="020B0604030504040204" pitchFamily="34" charset="0"/>
                <a:cs typeface="Verdana" panose="020B0604030504040204" pitchFamily="34" charset="0"/>
              </a:rPr>
              <a:t>OVO JE </a:t>
            </a:r>
            <a:r>
              <a:rPr lang="sr-Latn-RS" sz="3500"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STVARNOST</a:t>
            </a:r>
            <a:r>
              <a:rPr lang="en-US" sz="2500" b="1" dirty="0" smtClean="0">
                <a:latin typeface="Verdana" panose="020B0604030504040204" pitchFamily="34" charset="0"/>
                <a:ea typeface="Verdana" panose="020B0604030504040204" pitchFamily="34" charset="0"/>
                <a:cs typeface="Verdana" panose="020B0604030504040204" pitchFamily="34" charset="0"/>
              </a:rPr>
              <a:t>:</a:t>
            </a:r>
            <a:endParaRPr lang="en-US" sz="2500" b="1" dirty="0">
              <a:latin typeface="Verdana" panose="020B0604030504040204" pitchFamily="34" charset="0"/>
              <a:ea typeface="Verdana" panose="020B0604030504040204" pitchFamily="34" charset="0"/>
              <a:cs typeface="Verdana" panose="020B0604030504040204" pitchFamily="34" charset="0"/>
            </a:endParaRPr>
          </a:p>
          <a:p>
            <a:pPr algn="just" eaLnBrk="1" hangingPunct="1">
              <a:defRPr/>
            </a:pPr>
            <a:endParaRPr lang="en-US" sz="2500"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r>
              <a:rPr lang="sr-Latn-RS" dirty="0" smtClean="0">
                <a:latin typeface="Verdana" panose="020B0604030504040204" pitchFamily="34" charset="0"/>
                <a:ea typeface="Verdana" panose="020B0604030504040204" pitchFamily="34" charset="0"/>
                <a:cs typeface="Verdana" panose="020B0604030504040204" pitchFamily="34" charset="0"/>
              </a:rPr>
              <a:t>Budimpeštanska konvencija je globalni ugovor o čemu svedoče strane </a:t>
            </a:r>
            <a:r>
              <a:rPr lang="sr-Latn-RS" dirty="0" err="1" smtClean="0">
                <a:latin typeface="Verdana" panose="020B0604030504040204" pitchFamily="34" charset="0"/>
                <a:ea typeface="Verdana" panose="020B0604030504040204" pitchFamily="34" charset="0"/>
                <a:cs typeface="Verdana" panose="020B0604030504040204" pitchFamily="34" charset="0"/>
              </a:rPr>
              <a:t>ugovornice</a:t>
            </a:r>
            <a:endParaRPr lang="en-US"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r>
              <a:rPr lang="sr-Latn-RS" dirty="0" smtClean="0">
                <a:latin typeface="Verdana" panose="020B0604030504040204" pitchFamily="34" charset="0"/>
                <a:ea typeface="Verdana" panose="020B0604030504040204" pitchFamily="34" charset="0"/>
                <a:cs typeface="Verdana" panose="020B0604030504040204" pitchFamily="34" charset="0"/>
              </a:rPr>
              <a:t>Stopa pristupanja širom sveta i dalje se ubrzava</a:t>
            </a:r>
            <a:endParaRPr lang="en-US"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r>
              <a:rPr lang="sr-Latn-RS" dirty="0" smtClean="0">
                <a:latin typeface="Verdana" panose="020B0604030504040204" pitchFamily="34" charset="0"/>
                <a:ea typeface="Verdana" panose="020B0604030504040204" pitchFamily="34" charset="0"/>
                <a:cs typeface="Verdana" panose="020B0604030504040204" pitchFamily="34" charset="0"/>
              </a:rPr>
              <a:t>Svakom novom ugovoru bi u sadašnjim okolnostima bilo potrebno </a:t>
            </a:r>
            <a:r>
              <a:rPr lang="en-US" dirty="0" smtClean="0">
                <a:latin typeface="Verdana" panose="020B0604030504040204" pitchFamily="34" charset="0"/>
                <a:ea typeface="Verdana" panose="020B0604030504040204" pitchFamily="34" charset="0"/>
                <a:cs typeface="Verdana" panose="020B0604030504040204" pitchFamily="34" charset="0"/>
              </a:rPr>
              <a:t>25</a:t>
            </a:r>
            <a:r>
              <a:rPr lang="en-US" dirty="0">
                <a:latin typeface="Verdana" panose="020B0604030504040204" pitchFamily="34" charset="0"/>
                <a:ea typeface="Verdana" panose="020B0604030504040204" pitchFamily="34" charset="0"/>
                <a:cs typeface="Verdana" panose="020B0604030504040204" pitchFamily="34" charset="0"/>
              </a:rPr>
              <a:t>+ </a:t>
            </a:r>
            <a:r>
              <a:rPr lang="sr-Latn-RS" dirty="0" smtClean="0">
                <a:latin typeface="Verdana" panose="020B0604030504040204" pitchFamily="34" charset="0"/>
                <a:ea typeface="Verdana" panose="020B0604030504040204" pitchFamily="34" charset="0"/>
                <a:cs typeface="Verdana" panose="020B0604030504040204" pitchFamily="34" charset="0"/>
              </a:rPr>
              <a:t>godina da dostigne Budimpeštansku konvenciju</a:t>
            </a:r>
            <a:r>
              <a:rPr lang="en-US" dirty="0" smtClean="0">
                <a:latin typeface="Verdana" panose="020B0604030504040204" pitchFamily="34" charset="0"/>
                <a:ea typeface="Verdana" panose="020B0604030504040204" pitchFamily="34" charset="0"/>
                <a:cs typeface="Verdana" panose="020B0604030504040204" pitchFamily="34" charset="0"/>
              </a:rPr>
              <a:t>:</a:t>
            </a:r>
            <a:endParaRPr lang="en-US" dirty="0">
              <a:latin typeface="Verdana" panose="020B0604030504040204" pitchFamily="34" charset="0"/>
              <a:ea typeface="Verdana" panose="020B0604030504040204" pitchFamily="34" charset="0"/>
              <a:cs typeface="Verdana" panose="020B0604030504040204" pitchFamily="34" charset="0"/>
            </a:endParaRPr>
          </a:p>
          <a:p>
            <a:pPr marL="1314450" lvl="1" indent="-571500" algn="just" eaLnBrk="1" hangingPunct="1">
              <a:buFont typeface="Arial" panose="020B0604020202020204" pitchFamily="34" charset="0"/>
              <a:buChar char="•"/>
              <a:defRPr/>
            </a:pPr>
            <a:r>
              <a:rPr lang="sr-Latn-RS" dirty="0" smtClean="0">
                <a:latin typeface="Verdana" panose="020B0604030504040204" pitchFamily="34" charset="0"/>
                <a:ea typeface="Verdana" panose="020B0604030504040204" pitchFamily="34" charset="0"/>
                <a:cs typeface="Verdana" panose="020B0604030504040204" pitchFamily="34" charset="0"/>
              </a:rPr>
              <a:t>Početni rad na Budimpeštanskoj konvenciji počeo je </a:t>
            </a:r>
            <a:r>
              <a:rPr lang="en-US" dirty="0" smtClean="0">
                <a:latin typeface="Verdana" panose="020B0604030504040204" pitchFamily="34" charset="0"/>
                <a:ea typeface="Verdana" panose="020B0604030504040204" pitchFamily="34" charset="0"/>
                <a:cs typeface="Verdana" panose="020B0604030504040204" pitchFamily="34" charset="0"/>
              </a:rPr>
              <a:t>1996</a:t>
            </a:r>
            <a:r>
              <a:rPr lang="sr-Latn-RS" dirty="0" smtClean="0">
                <a:latin typeface="Verdana" panose="020B0604030504040204" pitchFamily="34" charset="0"/>
                <a:ea typeface="Verdana" panose="020B0604030504040204" pitchFamily="34" charset="0"/>
                <a:cs typeface="Verdana" panose="020B0604030504040204" pitchFamily="34" charset="0"/>
              </a:rPr>
              <a:t>. i trebalo je 24 godine da bi se stiglo do sadašnje faze</a:t>
            </a:r>
            <a:endParaRPr lang="en-US" dirty="0">
              <a:latin typeface="Verdana" panose="020B0604030504040204" pitchFamily="34" charset="0"/>
              <a:ea typeface="Verdana" panose="020B0604030504040204" pitchFamily="34" charset="0"/>
              <a:cs typeface="Verdana" panose="020B0604030504040204" pitchFamily="34" charset="0"/>
            </a:endParaRPr>
          </a:p>
          <a:p>
            <a:pPr marL="1314450" lvl="1" indent="-571500" algn="just" eaLnBrk="1" hangingPunct="1">
              <a:buFont typeface="Arial" panose="020B0604020202020204" pitchFamily="34" charset="0"/>
              <a:buChar char="•"/>
              <a:defRPr/>
            </a:pPr>
            <a:r>
              <a:rPr lang="sr-Latn-RS" dirty="0" smtClean="0">
                <a:latin typeface="Verdana" panose="020B0604030504040204" pitchFamily="34" charset="0"/>
                <a:ea typeface="Verdana" panose="020B0604030504040204" pitchFamily="34" charset="0"/>
                <a:cs typeface="Verdana" panose="020B0604030504040204" pitchFamily="34" charset="0"/>
              </a:rPr>
              <a:t>Razmimoilaženje u vezi s pojedinim pitanjima</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2" name="Rectangle 1">
            <a:extLst>
              <a:ext uri="{FF2B5EF4-FFF2-40B4-BE49-F238E27FC236}">
                <a16:creationId xmlns:a16="http://schemas.microsoft.com/office/drawing/2014/main" xmlns=""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a16="http://schemas.microsoft.com/office/drawing/2014/main" xmlns=""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1319321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B9A5032-5BD8-4AA3-99F0-476BA7DC21F8}"/>
              </a:ext>
            </a:extLst>
          </p:cNvPr>
          <p:cNvSpPr>
            <a:spLocks noGrp="1"/>
          </p:cNvSpPr>
          <p:nvPr>
            <p:ph type="title"/>
          </p:nvPr>
        </p:nvSpPr>
        <p:spPr/>
        <p:txBody>
          <a:bodyPr/>
          <a:lstStyle/>
          <a:p>
            <a:endParaRPr lang="x-none"/>
          </a:p>
        </p:txBody>
      </p:sp>
      <p:sp>
        <p:nvSpPr>
          <p:cNvPr id="3" name="Text Placeholder 2">
            <a:extLst>
              <a:ext uri="{FF2B5EF4-FFF2-40B4-BE49-F238E27FC236}">
                <a16:creationId xmlns:a16="http://schemas.microsoft.com/office/drawing/2014/main" xmlns="" id="{7996FEB4-35B3-49E3-BD57-43E4114A76DC}"/>
              </a:ext>
            </a:extLst>
          </p:cNvPr>
          <p:cNvSpPr>
            <a:spLocks noGrp="1"/>
          </p:cNvSpPr>
          <p:nvPr>
            <p:ph type="body" idx="1"/>
          </p:nvPr>
        </p:nvSpPr>
        <p:spPr/>
        <p:txBody>
          <a:bodyPr/>
          <a:lstStyle/>
          <a:p>
            <a:endParaRPr lang="x-none"/>
          </a:p>
        </p:txBody>
      </p:sp>
      <p:sp>
        <p:nvSpPr>
          <p:cNvPr id="5" name="Rectangle 2">
            <a:extLst>
              <a:ext uri="{FF2B5EF4-FFF2-40B4-BE49-F238E27FC236}">
                <a16:creationId xmlns:a16="http://schemas.microsoft.com/office/drawing/2014/main" xmlns="" id="{4D27D9AC-4ADB-45D9-AFA6-8E0CDEC5466B}"/>
              </a:ext>
            </a:extLst>
          </p:cNvPr>
          <p:cNvSpPr>
            <a:spLocks noChangeArrowheads="1"/>
          </p:cNvSpPr>
          <p:nvPr/>
        </p:nvSpPr>
        <p:spPr bwMode="auto">
          <a:xfrm>
            <a:off x="722312" y="893619"/>
            <a:ext cx="7565590"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algn="ctr" eaLnBrk="1" hangingPunct="1">
              <a:defRPr/>
            </a:pPr>
            <a:r>
              <a:rPr lang="sr-Latn-RS" sz="4200"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MIT</a:t>
            </a:r>
            <a:r>
              <a:rPr lang="en-US" sz="4200"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a:t>
            </a:r>
            <a:endParaRPr lang="en-US" sz="4200" b="1" dirty="0">
              <a:solidFill>
                <a:srgbClr val="FF0000"/>
              </a:solidFill>
              <a:latin typeface="Verdana" panose="020B0604030504040204" pitchFamily="34" charset="0"/>
              <a:ea typeface="Verdana" panose="020B0604030504040204" pitchFamily="34" charset="0"/>
              <a:cs typeface="Verdana" panose="020B0604030504040204" pitchFamily="34" charset="0"/>
            </a:endParaRPr>
          </a:p>
          <a:p>
            <a:pPr algn="ctr" eaLnBrk="1" hangingPunct="1">
              <a:defRPr/>
            </a:pPr>
            <a:r>
              <a:rPr lang="sr-Latn-RS" sz="4200" b="1" dirty="0" smtClean="0">
                <a:latin typeface="Verdana" panose="020B0604030504040204" pitchFamily="34" charset="0"/>
                <a:ea typeface="Verdana" panose="020B0604030504040204" pitchFamily="34" charset="0"/>
                <a:cs typeface="Verdana" panose="020B0604030504040204" pitchFamily="34" charset="0"/>
              </a:rPr>
              <a:t>Budimpeštanska konvencija je</a:t>
            </a:r>
            <a:endParaRPr lang="en-GB" sz="4200" b="1" dirty="0">
              <a:latin typeface="Verdana" panose="020B0604030504040204" pitchFamily="34" charset="0"/>
              <a:ea typeface="Verdana" panose="020B0604030504040204" pitchFamily="34" charset="0"/>
              <a:cs typeface="Verdana" panose="020B0604030504040204" pitchFamily="34" charset="0"/>
            </a:endParaRPr>
          </a:p>
        </p:txBody>
      </p:sp>
      <p:sp>
        <p:nvSpPr>
          <p:cNvPr id="9" name="Rectangle 8">
            <a:extLst>
              <a:ext uri="{FF2B5EF4-FFF2-40B4-BE49-F238E27FC236}">
                <a16:creationId xmlns:a16="http://schemas.microsoft.com/office/drawing/2014/main" xmlns="" id="{74AFFC74-60C3-4BE7-86F0-8405A57003F9}"/>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1" name="Rectangle 10">
            <a:extLst>
              <a:ext uri="{FF2B5EF4-FFF2-40B4-BE49-F238E27FC236}">
                <a16:creationId xmlns:a16="http://schemas.microsoft.com/office/drawing/2014/main" xmlns="" id="{6E0EF5B3-1C7F-4660-A6D1-6B02E941038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3" name="TextBox 7">
            <a:extLst>
              <a:ext uri="{FF2B5EF4-FFF2-40B4-BE49-F238E27FC236}">
                <a16:creationId xmlns:a16="http://schemas.microsoft.com/office/drawing/2014/main" xmlns="" id="{A440D332-1417-4A98-BC4A-09D5E690C999}"/>
              </a:ext>
            </a:extLst>
          </p:cNvPr>
          <p:cNvSpPr txBox="1">
            <a:spLocks noChangeArrowheads="1"/>
          </p:cNvSpPr>
          <p:nvPr/>
        </p:nvSpPr>
        <p:spPr bwMode="auto">
          <a:xfrm>
            <a:off x="1403350" y="190500"/>
            <a:ext cx="76327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700" b="1" dirty="0" smtClean="0">
                <a:solidFill>
                  <a:schemeClr val="bg1"/>
                </a:solidFill>
                <a:latin typeface="Verdana" panose="020B0604030504040204" pitchFamily="34" charset="0"/>
                <a:ea typeface="Verdana" panose="020B0604030504040204" pitchFamily="34" charset="0"/>
                <a:cs typeface="Verdana" charset="0"/>
              </a:rPr>
              <a:t>Mit</a:t>
            </a:r>
            <a:endParaRPr lang="en-GB" sz="2700" b="1" dirty="0">
              <a:solidFill>
                <a:schemeClr val="bg1"/>
              </a:solidFill>
              <a:latin typeface="Verdana" panose="020B0604030504040204" pitchFamily="34" charset="0"/>
              <a:ea typeface="Verdana" panose="020B0604030504040204" pitchFamily="34" charset="0"/>
              <a:cs typeface="Verdana" charset="0"/>
            </a:endParaRPr>
          </a:p>
        </p:txBody>
      </p:sp>
      <p:pic>
        <p:nvPicPr>
          <p:cNvPr id="15" name="Picture 4">
            <a:extLst>
              <a:ext uri="{FF2B5EF4-FFF2-40B4-BE49-F238E27FC236}">
                <a16:creationId xmlns:a16="http://schemas.microsoft.com/office/drawing/2014/main" xmlns="" id="{8CE0265E-029E-4219-8F02-A929EAF20918}"/>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descr="Image result for evolution of technology">
            <a:extLst>
              <a:ext uri="{FF2B5EF4-FFF2-40B4-BE49-F238E27FC236}">
                <a16:creationId xmlns:a16="http://schemas.microsoft.com/office/drawing/2014/main" xmlns="" id="{4BDCF68D-0CB9-438A-AEB4-33011F5C821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5074" y="2868037"/>
            <a:ext cx="8813851" cy="36355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750272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258888" y="179392"/>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sr-Latn-RS" sz="3100" b="1" dirty="0" smtClean="0">
                <a:solidFill>
                  <a:schemeClr val="bg1"/>
                </a:solidFill>
                <a:latin typeface="Verdana" panose="020B0604030504040204" pitchFamily="34" charset="0"/>
              </a:rPr>
              <a:t>Stvarnost</a:t>
            </a:r>
            <a:endParaRPr lang="en-GB" sz="3100" b="1" dirty="0">
              <a:solidFill>
                <a:schemeClr val="bg1"/>
              </a:solidFill>
              <a:latin typeface="Verdana" panose="020B0604030504040204" pitchFamily="34" charset="0"/>
            </a:endParaRPr>
          </a:p>
        </p:txBody>
      </p:sp>
      <p:sp>
        <p:nvSpPr>
          <p:cNvPr id="11" name="Rectangle 2"/>
          <p:cNvSpPr>
            <a:spLocks noChangeArrowheads="1"/>
          </p:cNvSpPr>
          <p:nvPr/>
        </p:nvSpPr>
        <p:spPr bwMode="auto">
          <a:xfrm>
            <a:off x="395536" y="1266869"/>
            <a:ext cx="8352928" cy="580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lvl="0" algn="ctr" eaLnBrk="1" hangingPunct="1">
              <a:tabLst/>
              <a:defRPr/>
            </a:pPr>
            <a:r>
              <a:rPr lang="sr-Latn-RS" sz="2500" b="1" cap="all" dirty="0">
                <a:solidFill>
                  <a:prstClr val="black"/>
                </a:solidFill>
                <a:latin typeface="Verdana" panose="020B0604030504040204" pitchFamily="34" charset="0"/>
                <a:ea typeface="Verdana" panose="020B0604030504040204" pitchFamily="34" charset="0"/>
                <a:cs typeface="Verdana" panose="020B0604030504040204" pitchFamily="34" charset="0"/>
              </a:rPr>
              <a:t>ovo je </a:t>
            </a:r>
            <a:r>
              <a:rPr kumimoji="0" lang="sr-Latn-RS" sz="3500" b="1" i="0" u="none" strike="noStrike" kern="1200" cap="none" spc="0" normalizeH="0" baseline="0" noProof="0" dirty="0" smtClean="0">
                <a:ln>
                  <a:noFill/>
                </a:ln>
                <a:solidFill>
                  <a:srgbClr val="FF0000"/>
                </a:solidFill>
                <a:effectLst/>
                <a:uLnTx/>
                <a:uFillTx/>
                <a:latin typeface="Verdana" panose="020B0604030504040204" pitchFamily="34" charset="0"/>
                <a:ea typeface="Verdana" panose="020B0604030504040204" pitchFamily="34" charset="0"/>
                <a:cs typeface="Verdana" panose="020B0604030504040204" pitchFamily="34" charset="0"/>
              </a:rPr>
              <a:t>STVARNOST</a:t>
            </a:r>
            <a:r>
              <a:rPr kumimoji="0" lang="en-US" sz="2500" b="1" i="0" u="none" strike="noStrike" kern="1200" cap="none" spc="0" normalizeH="0" baseline="0" noProof="0" dirty="0" smtClean="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a:t>
            </a:r>
            <a:endParaRPr kumimoji="0" lang="en-US" sz="2500" b="1"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endParaRPr>
          </a:p>
          <a:p>
            <a:pPr eaLnBrk="1" hangingPunct="1">
              <a:defRPr/>
            </a:pPr>
            <a:endParaRPr lang="en-GB" sz="2400" dirty="0">
              <a:latin typeface="Verdana" panose="020B0604030504040204" pitchFamily="34" charset="0"/>
              <a:ea typeface="Verdana" panose="020B0604030504040204" pitchFamily="34" charset="0"/>
              <a:cs typeface="Verdana" panose="020B0604030504040204" pitchFamily="34" charset="0"/>
            </a:endParaRPr>
          </a:p>
          <a:p>
            <a:pPr marL="571500" indent="-571500" eaLnBrk="1" hangingPunct="1">
              <a:buFont typeface="Arial" panose="020B0604020202020204" pitchFamily="34" charset="0"/>
              <a:buChar char="•"/>
              <a:defRPr/>
            </a:pPr>
            <a:r>
              <a:rPr lang="sr-Latn-RS" sz="2400" dirty="0" smtClean="0">
                <a:latin typeface="Verdana" panose="020B0604030504040204" pitchFamily="34" charset="0"/>
                <a:ea typeface="Verdana" panose="020B0604030504040204" pitchFamily="34" charset="0"/>
                <a:cs typeface="Verdana" panose="020B0604030504040204" pitchFamily="34" charset="0"/>
              </a:rPr>
              <a:t>Nacrt </a:t>
            </a:r>
            <a:r>
              <a:rPr lang="en-GB" sz="2400" dirty="0" smtClean="0">
                <a:latin typeface="Verdana" panose="020B0604030504040204" pitchFamily="34" charset="0"/>
                <a:ea typeface="Verdana" panose="020B0604030504040204" pitchFamily="34" charset="0"/>
                <a:cs typeface="Verdana" panose="020B0604030504040204" pitchFamily="34" charset="0"/>
              </a:rPr>
              <a:t>2001</a:t>
            </a:r>
            <a:r>
              <a:rPr lang="sr-Latn-RS" sz="2400" dirty="0" smtClean="0">
                <a:latin typeface="Verdana" panose="020B0604030504040204" pitchFamily="34" charset="0"/>
                <a:ea typeface="Verdana" panose="020B0604030504040204" pitchFamily="34" charset="0"/>
                <a:cs typeface="Verdana" panose="020B0604030504040204" pitchFamily="34" charset="0"/>
              </a:rPr>
              <a:t>. godine</a:t>
            </a:r>
            <a:endParaRPr lang="en-GB" sz="2400" dirty="0">
              <a:latin typeface="Verdana" panose="020B0604030504040204" pitchFamily="34" charset="0"/>
              <a:ea typeface="Verdana" panose="020B0604030504040204" pitchFamily="34" charset="0"/>
              <a:cs typeface="Verdana" panose="020B0604030504040204" pitchFamily="34" charset="0"/>
            </a:endParaRPr>
          </a:p>
          <a:p>
            <a:pPr marL="571500" indent="-571500" eaLnBrk="1" hangingPunct="1">
              <a:buFont typeface="Arial" panose="020B0604020202020204" pitchFamily="34" charset="0"/>
              <a:buChar char="•"/>
              <a:defRPr/>
            </a:pPr>
            <a:endParaRPr lang="en-US" sz="2400" dirty="0">
              <a:latin typeface="Verdana" panose="020B0604030504040204" pitchFamily="34" charset="0"/>
              <a:ea typeface="Verdana" panose="020B0604030504040204" pitchFamily="34" charset="0"/>
              <a:cs typeface="Verdana" panose="020B0604030504040204" pitchFamily="34" charset="0"/>
            </a:endParaRPr>
          </a:p>
          <a:p>
            <a:pPr marL="571500" indent="-571500" eaLnBrk="1" hangingPunct="1">
              <a:buFont typeface="Arial" panose="020B0604020202020204" pitchFamily="34" charset="0"/>
              <a:buChar char="•"/>
              <a:defRPr/>
            </a:pPr>
            <a:r>
              <a:rPr lang="sr-Latn-RS" sz="2400" dirty="0" smtClean="0">
                <a:latin typeface="Verdana" panose="020B0604030504040204" pitchFamily="34" charset="0"/>
                <a:ea typeface="Verdana" panose="020B0604030504040204" pitchFamily="34" charset="0"/>
                <a:cs typeface="Verdana" panose="020B0604030504040204" pitchFamily="34" charset="0"/>
              </a:rPr>
              <a:t>Dodatni protokoli</a:t>
            </a:r>
            <a:endParaRPr lang="en-US" sz="2400" dirty="0">
              <a:latin typeface="Verdana" panose="020B0604030504040204" pitchFamily="34" charset="0"/>
              <a:ea typeface="Verdana" panose="020B0604030504040204" pitchFamily="34" charset="0"/>
              <a:cs typeface="Verdana" panose="020B0604030504040204" pitchFamily="34" charset="0"/>
            </a:endParaRPr>
          </a:p>
          <a:p>
            <a:pPr marL="571500" indent="-571500" eaLnBrk="1" hangingPunct="1">
              <a:buFont typeface="Arial" panose="020B0604020202020204" pitchFamily="34" charset="0"/>
              <a:buChar char="•"/>
              <a:defRPr/>
            </a:pPr>
            <a:endParaRPr lang="en-US" sz="2400" dirty="0">
              <a:latin typeface="Verdana" panose="020B0604030504040204" pitchFamily="34" charset="0"/>
              <a:ea typeface="Verdana" panose="020B0604030504040204" pitchFamily="34" charset="0"/>
              <a:cs typeface="Verdana" panose="020B0604030504040204" pitchFamily="34" charset="0"/>
            </a:endParaRPr>
          </a:p>
          <a:p>
            <a:pPr marL="571500" indent="-571500" eaLnBrk="1" hangingPunct="1">
              <a:buFont typeface="Arial" panose="020B0604020202020204" pitchFamily="34" charset="0"/>
              <a:buChar char="•"/>
              <a:defRPr/>
            </a:pPr>
            <a:r>
              <a:rPr lang="sr-Latn-RS" sz="2400" dirty="0" smtClean="0">
                <a:latin typeface="Verdana" panose="020B0604030504040204" pitchFamily="34" charset="0"/>
                <a:ea typeface="Verdana" panose="020B0604030504040204" pitchFamily="34" charset="0"/>
                <a:cs typeface="Verdana" panose="020B0604030504040204" pitchFamily="34" charset="0"/>
              </a:rPr>
              <a:t>Smernice i uputstva</a:t>
            </a:r>
            <a:endParaRPr lang="en-US" sz="2400" dirty="0">
              <a:latin typeface="Verdana" panose="020B0604030504040204" pitchFamily="34" charset="0"/>
              <a:ea typeface="Verdana" panose="020B0604030504040204" pitchFamily="34" charset="0"/>
              <a:cs typeface="Verdana" panose="020B0604030504040204" pitchFamily="34" charset="0"/>
            </a:endParaRPr>
          </a:p>
          <a:p>
            <a:pPr marL="571500" indent="-571500" eaLnBrk="1" hangingPunct="1">
              <a:buFont typeface="Arial" panose="020B0604020202020204" pitchFamily="34" charset="0"/>
              <a:buChar char="•"/>
              <a:defRPr/>
            </a:pPr>
            <a:endParaRPr lang="en-US" sz="2400" dirty="0">
              <a:latin typeface="Verdana" panose="020B0604030504040204" pitchFamily="34" charset="0"/>
              <a:ea typeface="Verdana" panose="020B0604030504040204" pitchFamily="34" charset="0"/>
              <a:cs typeface="Verdana" panose="020B0604030504040204" pitchFamily="34" charset="0"/>
            </a:endParaRPr>
          </a:p>
          <a:p>
            <a:pPr marL="571500" indent="-571500" eaLnBrk="1" hangingPunct="1">
              <a:buFont typeface="Arial" panose="020B0604020202020204" pitchFamily="34" charset="0"/>
              <a:buChar char="•"/>
              <a:defRPr/>
            </a:pPr>
            <a:r>
              <a:rPr lang="sr-Latn-RS" sz="2400" dirty="0" smtClean="0">
                <a:latin typeface="Verdana" panose="020B0604030504040204" pitchFamily="34" charset="0"/>
                <a:ea typeface="Verdana" panose="020B0604030504040204" pitchFamily="34" charset="0"/>
                <a:cs typeface="Verdana" panose="020B0604030504040204" pitchFamily="34" charset="0"/>
              </a:rPr>
              <a:t>I dalje se koristi kao osnov za druge ugovore</a:t>
            </a:r>
            <a:r>
              <a:rPr lang="en-US" sz="2400" dirty="0" smtClean="0">
                <a:latin typeface="Verdana" panose="020B0604030504040204" pitchFamily="34" charset="0"/>
                <a:ea typeface="Verdana" panose="020B0604030504040204" pitchFamily="34" charset="0"/>
                <a:cs typeface="Verdana" panose="020B0604030504040204" pitchFamily="34" charset="0"/>
              </a:rPr>
              <a:t> (</a:t>
            </a:r>
            <a:r>
              <a:rPr lang="sr-Latn-RS" sz="2400" dirty="0" smtClean="0">
                <a:latin typeface="Verdana" panose="020B0604030504040204" pitchFamily="34" charset="0"/>
                <a:ea typeface="Verdana" panose="020B0604030504040204" pitchFamily="34" charset="0"/>
                <a:cs typeface="Verdana" panose="020B0604030504040204" pitchFamily="34" charset="0"/>
              </a:rPr>
              <a:t>Arapska konvencija, Konvencija Afričke unije</a:t>
            </a:r>
            <a:r>
              <a:rPr lang="en-US" sz="2400" dirty="0" smtClean="0">
                <a:latin typeface="Verdana" panose="020B0604030504040204" pitchFamily="34" charset="0"/>
                <a:ea typeface="Verdana" panose="020B0604030504040204" pitchFamily="34" charset="0"/>
                <a:cs typeface="Verdana" panose="020B0604030504040204" pitchFamily="34" charset="0"/>
              </a:rPr>
              <a:t>) </a:t>
            </a:r>
            <a:r>
              <a:rPr lang="sr-Latn-RS" sz="2400" dirty="0" smtClean="0">
                <a:latin typeface="Verdana" panose="020B0604030504040204" pitchFamily="34" charset="0"/>
                <a:ea typeface="Verdana" panose="020B0604030504040204" pitchFamily="34" charset="0"/>
                <a:cs typeface="Verdana" panose="020B0604030504040204" pitchFamily="34" charset="0"/>
              </a:rPr>
              <a:t>i domaće zakonodavstvo</a:t>
            </a:r>
            <a:endParaRPr lang="en-US" sz="2400" dirty="0">
              <a:latin typeface="Verdana" panose="020B0604030504040204" pitchFamily="34" charset="0"/>
              <a:ea typeface="Verdana" panose="020B0604030504040204" pitchFamily="34" charset="0"/>
              <a:cs typeface="Verdana" panose="020B0604030504040204" pitchFamily="34" charset="0"/>
            </a:endParaRPr>
          </a:p>
          <a:p>
            <a:pPr marL="571500" indent="-571500" eaLnBrk="1" hangingPunct="1">
              <a:buFont typeface="Arial" panose="020B0604020202020204" pitchFamily="34" charset="0"/>
              <a:buChar char="•"/>
              <a:defRPr/>
            </a:pPr>
            <a:endParaRPr lang="en-US" dirty="0">
              <a:latin typeface="Verdana" panose="020B0604030504040204" pitchFamily="34" charset="0"/>
              <a:ea typeface="Verdana" panose="020B0604030504040204" pitchFamily="34" charset="0"/>
              <a:cs typeface="Verdana" panose="020B0604030504040204" pitchFamily="34" charset="0"/>
            </a:endParaRPr>
          </a:p>
          <a:p>
            <a:pPr marL="571500" indent="-571500" eaLnBrk="1" hangingPunct="1">
              <a:buFont typeface="Arial" panose="020B0604020202020204" pitchFamily="34" charset="0"/>
              <a:buChar char="•"/>
              <a:defRPr/>
            </a:pPr>
            <a:r>
              <a:rPr lang="sr-Latn-RS" dirty="0" smtClean="0">
                <a:latin typeface="Verdana" panose="020B0604030504040204" pitchFamily="34" charset="0"/>
                <a:ea typeface="Verdana" panose="020B0604030504040204" pitchFamily="34" charset="0"/>
                <a:cs typeface="Verdana" panose="020B0604030504040204" pitchFamily="34" charset="0"/>
              </a:rPr>
              <a:t>Zemlje je i dalje ratifikuju</a:t>
            </a:r>
            <a:endParaRPr lang="en-US" dirty="0">
              <a:latin typeface="Verdana" panose="020B0604030504040204" pitchFamily="34" charset="0"/>
              <a:ea typeface="Verdana" panose="020B0604030504040204" pitchFamily="34" charset="0"/>
              <a:cs typeface="Verdana" panose="020B0604030504040204" pitchFamily="34" charset="0"/>
            </a:endParaRPr>
          </a:p>
          <a:p>
            <a:pPr marL="571500" indent="-571500" eaLnBrk="1" hangingPunct="1">
              <a:buFont typeface="Arial" panose="020B0604020202020204" pitchFamily="34" charset="0"/>
              <a:buChar char="•"/>
              <a:defRPr/>
            </a:pPr>
            <a:endParaRPr lang="en-US" dirty="0">
              <a:latin typeface="Verdana" panose="020B0604030504040204" pitchFamily="34" charset="0"/>
              <a:ea typeface="Verdana" panose="020B0604030504040204" pitchFamily="34" charset="0"/>
              <a:cs typeface="Verdana" panose="020B0604030504040204" pitchFamily="34" charset="0"/>
            </a:endParaRPr>
          </a:p>
          <a:p>
            <a:pPr marL="571500" indent="-571500" eaLnBrk="1" hangingPunct="1">
              <a:buFont typeface="Arial" panose="020B0604020202020204" pitchFamily="34" charset="0"/>
              <a:buChar char="•"/>
              <a:defRPr/>
            </a:pPr>
            <a:endParaRPr lang="en-US" sz="2400" dirty="0">
              <a:latin typeface="Verdana" panose="020B0604030504040204" pitchFamily="34" charset="0"/>
              <a:ea typeface="Verdana" panose="020B0604030504040204" pitchFamily="34" charset="0"/>
              <a:cs typeface="Verdana" panose="020B0604030504040204" pitchFamily="34" charset="0"/>
            </a:endParaRPr>
          </a:p>
        </p:txBody>
      </p:sp>
      <p:sp>
        <p:nvSpPr>
          <p:cNvPr id="2" name="Rectangle 1">
            <a:extLst>
              <a:ext uri="{FF2B5EF4-FFF2-40B4-BE49-F238E27FC236}">
                <a16:creationId xmlns:a16="http://schemas.microsoft.com/office/drawing/2014/main" xmlns=""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a16="http://schemas.microsoft.com/office/drawing/2014/main" xmlns=""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095964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charset="0"/>
                <a:cs typeface="Verdana" charset="0"/>
              </a:rPr>
              <a:t>Ciljevi sesije</a:t>
            </a:r>
            <a:endParaRPr lang="en-GB" sz="2000" b="1" dirty="0">
              <a:solidFill>
                <a:schemeClr val="bg1"/>
              </a:solidFill>
              <a:latin typeface="Verdana" charset="0"/>
              <a:cs typeface="Verdana" charset="0"/>
            </a:endParaRPr>
          </a:p>
        </p:txBody>
      </p:sp>
      <p:pic>
        <p:nvPicPr>
          <p:cNvPr id="53252"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4" name="Rectangle 11"/>
          <p:cNvSpPr>
            <a:spLocks noChangeArrowheads="1"/>
          </p:cNvSpPr>
          <p:nvPr/>
        </p:nvSpPr>
        <p:spPr bwMode="auto">
          <a:xfrm>
            <a:off x="7937" y="6581001"/>
            <a:ext cx="92445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200" b="1" dirty="0">
                <a:solidFill>
                  <a:srgbClr val="FFFFFF"/>
                </a:solidFill>
                <a:latin typeface="Verdana" charset="0"/>
                <a:cs typeface="Verdana" charset="0"/>
              </a:rPr>
              <a:t>www.coe.int/cybercrime						</a:t>
            </a:r>
          </a:p>
        </p:txBody>
      </p:sp>
      <p:sp>
        <p:nvSpPr>
          <p:cNvPr id="3" name="Content Placeholder 2">
            <a:extLst>
              <a:ext uri="{FF2B5EF4-FFF2-40B4-BE49-F238E27FC236}">
                <a16:creationId xmlns:a16="http://schemas.microsoft.com/office/drawing/2014/main" xmlns="" id="{77B18497-BF37-4A20-ABA6-353886C26CA1}"/>
              </a:ext>
            </a:extLst>
          </p:cNvPr>
          <p:cNvSpPr>
            <a:spLocks noGrp="1"/>
          </p:cNvSpPr>
          <p:nvPr>
            <p:ph idx="1"/>
          </p:nvPr>
        </p:nvSpPr>
        <p:spPr>
          <a:xfrm>
            <a:off x="323528" y="1340767"/>
            <a:ext cx="8712522" cy="5240233"/>
          </a:xfrm>
        </p:spPr>
        <p:txBody>
          <a:bodyPr>
            <a:normAutofit lnSpcReduction="10000"/>
          </a:bodyPr>
          <a:lstStyle/>
          <a:p>
            <a:pPr marL="0" indent="0" algn="just">
              <a:buNone/>
            </a:pPr>
            <a:r>
              <a:rPr lang="sr-Latn-RS" dirty="0" smtClean="0">
                <a:latin typeface="Verdana" panose="020B0604030504040204" pitchFamily="34" charset="0"/>
                <a:ea typeface="Verdana" panose="020B0604030504040204" pitchFamily="34" charset="0"/>
              </a:rPr>
              <a:t>Do kraja ove sesije polaznici će</a:t>
            </a:r>
            <a:r>
              <a:rPr lang="en-GB" dirty="0" smtClean="0">
                <a:latin typeface="Verdana" panose="020B0604030504040204" pitchFamily="34" charset="0"/>
                <a:ea typeface="Verdana" panose="020B0604030504040204" pitchFamily="34" charset="0"/>
              </a:rPr>
              <a:t>:</a:t>
            </a:r>
            <a:endParaRPr lang="en-GB" dirty="0">
              <a:latin typeface="Verdana" panose="020B0604030504040204" pitchFamily="34" charset="0"/>
              <a:ea typeface="Verdana" panose="020B0604030504040204" pitchFamily="34" charset="0"/>
            </a:endParaRPr>
          </a:p>
          <a:p>
            <a:pPr lvl="0"/>
            <a:r>
              <a:rPr lang="sr-Latn-RS" sz="2800" dirty="0"/>
              <a:t>Shvatiti oblast primene Budimpeštanske konvencije;</a:t>
            </a:r>
            <a:endParaRPr lang="en-US" sz="2800" dirty="0"/>
          </a:p>
          <a:p>
            <a:pPr lvl="0"/>
            <a:r>
              <a:rPr lang="sr-Latn-RS" sz="2800" dirty="0"/>
              <a:t>Saznati koliko strana </a:t>
            </a:r>
            <a:r>
              <a:rPr lang="sr-Latn-RS" sz="2800" dirty="0" err="1"/>
              <a:t>ugovornica</a:t>
            </a:r>
            <a:r>
              <a:rPr lang="sr-Latn-RS" sz="2800" dirty="0"/>
              <a:t> ima Budimpeštanska konvencija;</a:t>
            </a:r>
            <a:endParaRPr lang="en-US" sz="2800" dirty="0"/>
          </a:p>
          <a:p>
            <a:pPr lvl="0"/>
            <a:r>
              <a:rPr lang="sr-Latn-RS" sz="2800" dirty="0"/>
              <a:t>Upoznati osnove jednog ugovora o </a:t>
            </a:r>
            <a:r>
              <a:rPr lang="sr-Latn-RS" sz="2800" dirty="0" err="1"/>
              <a:t>visokotehnološkom</a:t>
            </a:r>
            <a:r>
              <a:rPr lang="sr-Latn-RS" sz="2800" dirty="0"/>
              <a:t> kriminalu; </a:t>
            </a:r>
            <a:endParaRPr lang="en-US" sz="2800" dirty="0"/>
          </a:p>
          <a:p>
            <a:r>
              <a:rPr lang="sr-Latn-RS" sz="2800" dirty="0"/>
              <a:t>Shvatiti sve prednosti Budimpeštanske konvencije i biti u stanju da se uhvate </a:t>
            </a:r>
            <a:r>
              <a:rPr lang="sr-Latn-RS" sz="2800" dirty="0" err="1"/>
              <a:t>ukoštac</a:t>
            </a:r>
            <a:r>
              <a:rPr lang="sr-Latn-RS" sz="2800" dirty="0"/>
              <a:t> sa najčešćim pogrešnim predstavama o Budimpeštanskoj konvenciji</a:t>
            </a:r>
            <a:endParaRPr lang="en-GB"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54346278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258888" y="179392"/>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sr-Latn-RS" sz="3100" b="1" dirty="0">
                <a:solidFill>
                  <a:schemeClr val="bg1"/>
                </a:solidFill>
                <a:latin typeface="Verdana" panose="020B0604030504040204" pitchFamily="34" charset="0"/>
              </a:rPr>
              <a:t>Stvarnost</a:t>
            </a:r>
            <a:endParaRPr lang="en-GB" sz="3100" b="1" dirty="0">
              <a:solidFill>
                <a:schemeClr val="bg1"/>
              </a:solidFill>
              <a:latin typeface="Verdana" panose="020B0604030504040204" pitchFamily="34" charset="0"/>
            </a:endParaRPr>
          </a:p>
        </p:txBody>
      </p:sp>
      <p:sp>
        <p:nvSpPr>
          <p:cNvPr id="11" name="Rectangle 2"/>
          <p:cNvSpPr>
            <a:spLocks noChangeArrowheads="1"/>
          </p:cNvSpPr>
          <p:nvPr/>
        </p:nvSpPr>
        <p:spPr bwMode="auto">
          <a:xfrm>
            <a:off x="467544" y="1268760"/>
            <a:ext cx="8352928" cy="5062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sr-Latn-RS" sz="2500" b="1" i="0" u="none" strike="noStrike" kern="1200" cap="all" spc="0" normalizeH="0" noProof="0" dirty="0" smtClean="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ovo je </a:t>
            </a:r>
            <a:r>
              <a:rPr kumimoji="0" lang="sr-Latn-RS" sz="3500" b="1" i="0" u="none" strike="noStrike" kern="1200" cap="none" spc="0" normalizeH="0" baseline="0" noProof="0" dirty="0" smtClean="0">
                <a:ln>
                  <a:noFill/>
                </a:ln>
                <a:solidFill>
                  <a:srgbClr val="FF0000"/>
                </a:solidFill>
                <a:effectLst/>
                <a:uLnTx/>
                <a:uFillTx/>
                <a:latin typeface="Verdana" panose="020B0604030504040204" pitchFamily="34" charset="0"/>
                <a:ea typeface="Verdana" panose="020B0604030504040204" pitchFamily="34" charset="0"/>
                <a:cs typeface="Verdana" panose="020B0604030504040204" pitchFamily="34" charset="0"/>
              </a:rPr>
              <a:t>STVARNOST</a:t>
            </a:r>
            <a:r>
              <a:rPr kumimoji="0" lang="en-US" sz="2500" b="1" i="0" u="none" strike="noStrike" kern="1200" cap="none" spc="0" normalizeH="0" baseline="0" noProof="0" dirty="0" smtClean="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a:t>
            </a:r>
            <a:endParaRPr kumimoji="0" lang="en-US" sz="2500" b="1"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endParaRPr>
          </a:p>
          <a:p>
            <a:pPr marL="571500" indent="-571500" eaLnBrk="1" hangingPunct="1">
              <a:buFont typeface="Arial" panose="020B0604020202020204" pitchFamily="34" charset="0"/>
              <a:buChar char="•"/>
              <a:defRPr/>
            </a:pPr>
            <a:endParaRPr lang="en-US" dirty="0">
              <a:latin typeface="Verdana" panose="020B0604030504040204" pitchFamily="34" charset="0"/>
              <a:ea typeface="Verdana" panose="020B0604030504040204" pitchFamily="34" charset="0"/>
              <a:cs typeface="Verdana" panose="020B0604030504040204" pitchFamily="34" charset="0"/>
            </a:endParaRPr>
          </a:p>
          <a:p>
            <a:pPr marL="571500" indent="-571500" eaLnBrk="1" hangingPunct="1">
              <a:buFont typeface="Arial" panose="020B0604020202020204" pitchFamily="34" charset="0"/>
              <a:buChar char="•"/>
              <a:defRPr/>
            </a:pPr>
            <a:r>
              <a:rPr lang="sr-Latn-RS" dirty="0">
                <a:latin typeface="+mj-lt"/>
              </a:rPr>
              <a:t>Mnoge razvijene zemlje imaju staro, ali delotvorno zakonodavstvo o </a:t>
            </a:r>
            <a:r>
              <a:rPr lang="sr-Latn-RS" dirty="0" err="1">
                <a:latin typeface="+mj-lt"/>
              </a:rPr>
              <a:t>visokotehnološkom</a:t>
            </a:r>
            <a:r>
              <a:rPr lang="sr-Latn-RS" dirty="0">
                <a:latin typeface="+mj-lt"/>
              </a:rPr>
              <a:t> kriminalu</a:t>
            </a:r>
            <a:endParaRPr lang="en-US" dirty="0">
              <a:latin typeface="+mj-lt"/>
              <a:ea typeface="Verdana" panose="020B0604030504040204" pitchFamily="34" charset="0"/>
              <a:cs typeface="Verdana" panose="020B0604030504040204" pitchFamily="34" charset="0"/>
            </a:endParaRPr>
          </a:p>
          <a:p>
            <a:pPr marL="1314450" lvl="1" indent="-571500" eaLnBrk="1" hangingPunct="1">
              <a:buFont typeface="Arial" panose="020B0604020202020204" pitchFamily="34" charset="0"/>
              <a:buChar char="•"/>
              <a:defRPr/>
            </a:pPr>
            <a:r>
              <a:rPr lang="sr-Latn-RS" dirty="0" smtClean="0">
                <a:latin typeface="Verdana" panose="020B0604030504040204" pitchFamily="34" charset="0"/>
                <a:ea typeface="Verdana" panose="020B0604030504040204" pitchFamily="34" charset="0"/>
                <a:cs typeface="Verdana" panose="020B0604030504040204" pitchFamily="34" charset="0"/>
              </a:rPr>
              <a:t>SAD</a:t>
            </a:r>
            <a:r>
              <a:rPr lang="en-US" dirty="0" smtClean="0">
                <a:latin typeface="Verdana" panose="020B0604030504040204" pitchFamily="34" charset="0"/>
                <a:ea typeface="Verdana" panose="020B0604030504040204" pitchFamily="34" charset="0"/>
                <a:cs typeface="Verdana" panose="020B0604030504040204" pitchFamily="34" charset="0"/>
              </a:rPr>
              <a:t> </a:t>
            </a:r>
            <a:r>
              <a:rPr lang="en-US" dirty="0">
                <a:latin typeface="Verdana" panose="020B0604030504040204" pitchFamily="34" charset="0"/>
                <a:ea typeface="Verdana" panose="020B0604030504040204" pitchFamily="34" charset="0"/>
                <a:cs typeface="Verdana" panose="020B0604030504040204" pitchFamily="34" charset="0"/>
              </a:rPr>
              <a:t>– </a:t>
            </a:r>
            <a:r>
              <a:rPr lang="en-US" dirty="0" smtClean="0">
                <a:latin typeface="Verdana" panose="020B0604030504040204" pitchFamily="34" charset="0"/>
                <a:ea typeface="Verdana" panose="020B0604030504040204" pitchFamily="34" charset="0"/>
                <a:cs typeface="Verdana" panose="020B0604030504040204" pitchFamily="34" charset="0"/>
              </a:rPr>
              <a:t>1986</a:t>
            </a:r>
            <a:r>
              <a:rPr lang="sr-Latn-RS" dirty="0" smtClean="0">
                <a:latin typeface="Verdana" panose="020B0604030504040204" pitchFamily="34" charset="0"/>
                <a:ea typeface="Verdana" panose="020B0604030504040204" pitchFamily="34" charset="0"/>
                <a:cs typeface="Verdana" panose="020B0604030504040204" pitchFamily="34" charset="0"/>
              </a:rPr>
              <a:t>.</a:t>
            </a:r>
            <a:endParaRPr lang="en-US" dirty="0">
              <a:latin typeface="Verdana" panose="020B0604030504040204" pitchFamily="34" charset="0"/>
              <a:ea typeface="Verdana" panose="020B0604030504040204" pitchFamily="34" charset="0"/>
              <a:cs typeface="Verdana" panose="020B0604030504040204" pitchFamily="34" charset="0"/>
            </a:endParaRPr>
          </a:p>
          <a:p>
            <a:pPr marL="1314450" lvl="1" indent="-571500" eaLnBrk="1" hangingPunct="1">
              <a:buFont typeface="Arial" panose="020B0604020202020204" pitchFamily="34" charset="0"/>
              <a:buChar char="•"/>
              <a:defRPr/>
            </a:pPr>
            <a:r>
              <a:rPr lang="en-US" dirty="0">
                <a:latin typeface="Verdana" panose="020B0604030504040204" pitchFamily="34" charset="0"/>
                <a:ea typeface="Verdana" panose="020B0604030504040204" pitchFamily="34" charset="0"/>
                <a:cs typeface="Verdana" panose="020B0604030504040204" pitchFamily="34" charset="0"/>
              </a:rPr>
              <a:t>UK – </a:t>
            </a:r>
            <a:r>
              <a:rPr lang="en-US" dirty="0" smtClean="0">
                <a:latin typeface="Verdana" panose="020B0604030504040204" pitchFamily="34" charset="0"/>
                <a:ea typeface="Verdana" panose="020B0604030504040204" pitchFamily="34" charset="0"/>
                <a:cs typeface="Verdana" panose="020B0604030504040204" pitchFamily="34" charset="0"/>
              </a:rPr>
              <a:t>1990</a:t>
            </a:r>
            <a:r>
              <a:rPr lang="sr-Latn-RS" dirty="0" smtClean="0">
                <a:latin typeface="Verdana" panose="020B0604030504040204" pitchFamily="34" charset="0"/>
                <a:ea typeface="Verdana" panose="020B0604030504040204" pitchFamily="34" charset="0"/>
                <a:cs typeface="Verdana" panose="020B0604030504040204" pitchFamily="34" charset="0"/>
              </a:rPr>
              <a:t>.</a:t>
            </a:r>
            <a:endParaRPr lang="en-US" dirty="0">
              <a:latin typeface="Verdana" panose="020B0604030504040204" pitchFamily="34" charset="0"/>
              <a:ea typeface="Verdana" panose="020B0604030504040204" pitchFamily="34" charset="0"/>
              <a:cs typeface="Verdana" panose="020B0604030504040204" pitchFamily="34" charset="0"/>
            </a:endParaRPr>
          </a:p>
          <a:p>
            <a:pPr marL="1314450" lvl="1" indent="-571500" eaLnBrk="1" hangingPunct="1">
              <a:buFont typeface="Arial" panose="020B0604020202020204" pitchFamily="34" charset="0"/>
              <a:buChar char="•"/>
              <a:defRPr/>
            </a:pPr>
            <a:r>
              <a:rPr lang="sr-Latn-RS" dirty="0" smtClean="0">
                <a:latin typeface="Verdana" panose="020B0604030504040204" pitchFamily="34" charset="0"/>
                <a:ea typeface="Verdana" panose="020B0604030504040204" pitchFamily="34" charset="0"/>
                <a:cs typeface="Verdana" panose="020B0604030504040204" pitchFamily="34" charset="0"/>
              </a:rPr>
              <a:t>Australija </a:t>
            </a:r>
            <a:r>
              <a:rPr lang="en-US" dirty="0" smtClean="0">
                <a:latin typeface="Verdana" panose="020B0604030504040204" pitchFamily="34" charset="0"/>
                <a:ea typeface="Verdana" panose="020B0604030504040204" pitchFamily="34" charset="0"/>
                <a:cs typeface="Verdana" panose="020B0604030504040204" pitchFamily="34" charset="0"/>
              </a:rPr>
              <a:t>– 2001</a:t>
            </a:r>
            <a:r>
              <a:rPr lang="sr-Latn-RS" dirty="0" smtClean="0">
                <a:latin typeface="Verdana" panose="020B0604030504040204" pitchFamily="34" charset="0"/>
                <a:ea typeface="Verdana" panose="020B0604030504040204" pitchFamily="34" charset="0"/>
                <a:cs typeface="Verdana" panose="020B0604030504040204" pitchFamily="34" charset="0"/>
              </a:rPr>
              <a:t>.</a:t>
            </a:r>
            <a:endParaRPr lang="en-US" dirty="0">
              <a:latin typeface="Verdana" panose="020B0604030504040204" pitchFamily="34" charset="0"/>
              <a:ea typeface="Verdana" panose="020B0604030504040204" pitchFamily="34" charset="0"/>
              <a:cs typeface="Verdana" panose="020B0604030504040204" pitchFamily="34" charset="0"/>
            </a:endParaRPr>
          </a:p>
          <a:p>
            <a:pPr marL="1314450" lvl="1" indent="-571500" eaLnBrk="1" hangingPunct="1">
              <a:buFont typeface="Arial" panose="020B0604020202020204" pitchFamily="34" charset="0"/>
              <a:buChar char="•"/>
              <a:defRPr/>
            </a:pPr>
            <a:r>
              <a:rPr lang="sr-Latn-RS" dirty="0" smtClean="0">
                <a:latin typeface="Verdana" panose="020B0604030504040204" pitchFamily="34" charset="0"/>
                <a:ea typeface="Verdana" panose="020B0604030504040204" pitchFamily="34" charset="0"/>
                <a:cs typeface="Verdana" panose="020B0604030504040204" pitchFamily="34" charset="0"/>
              </a:rPr>
              <a:t>Francuska </a:t>
            </a:r>
            <a:r>
              <a:rPr lang="en-US" dirty="0" smtClean="0">
                <a:latin typeface="Verdana" panose="020B0604030504040204" pitchFamily="34" charset="0"/>
                <a:ea typeface="Verdana" panose="020B0604030504040204" pitchFamily="34" charset="0"/>
                <a:cs typeface="Verdana" panose="020B0604030504040204" pitchFamily="34" charset="0"/>
              </a:rPr>
              <a:t>– 2004</a:t>
            </a:r>
            <a:r>
              <a:rPr lang="sr-Latn-RS" dirty="0" smtClean="0">
                <a:latin typeface="Verdana" panose="020B0604030504040204" pitchFamily="34" charset="0"/>
                <a:ea typeface="Verdana" panose="020B0604030504040204" pitchFamily="34" charset="0"/>
                <a:cs typeface="Verdana" panose="020B0604030504040204" pitchFamily="34" charset="0"/>
              </a:rPr>
              <a:t>.</a:t>
            </a:r>
            <a:r>
              <a:rPr lang="en-US" dirty="0" smtClean="0">
                <a:latin typeface="Verdana" panose="020B0604030504040204" pitchFamily="34" charset="0"/>
                <a:ea typeface="Verdana" panose="020B0604030504040204" pitchFamily="34" charset="0"/>
                <a:cs typeface="Verdana" panose="020B0604030504040204" pitchFamily="34" charset="0"/>
              </a:rPr>
              <a:t> </a:t>
            </a:r>
            <a:endParaRPr lang="en-US" dirty="0">
              <a:latin typeface="Verdana" panose="020B0604030504040204" pitchFamily="34" charset="0"/>
              <a:ea typeface="Verdana" panose="020B0604030504040204" pitchFamily="34" charset="0"/>
              <a:cs typeface="Verdana" panose="020B0604030504040204" pitchFamily="34" charset="0"/>
            </a:endParaRPr>
          </a:p>
          <a:p>
            <a:pPr marL="571500" indent="-571500" eaLnBrk="1" hangingPunct="1">
              <a:buFont typeface="Arial" panose="020B0604020202020204" pitchFamily="34" charset="0"/>
              <a:buChar char="•"/>
              <a:defRPr/>
            </a:pPr>
            <a:endParaRPr lang="en-US" dirty="0">
              <a:latin typeface="Verdana" panose="020B0604030504040204" pitchFamily="34" charset="0"/>
              <a:ea typeface="Verdana" panose="020B0604030504040204" pitchFamily="34" charset="0"/>
              <a:cs typeface="Verdana" panose="020B0604030504040204" pitchFamily="34" charset="0"/>
            </a:endParaRPr>
          </a:p>
          <a:p>
            <a:pPr marL="571500" indent="-571500" eaLnBrk="1" hangingPunct="1">
              <a:buFont typeface="Arial" panose="020B0604020202020204" pitchFamily="34" charset="0"/>
              <a:buChar char="•"/>
              <a:defRPr/>
            </a:pPr>
            <a:r>
              <a:rPr lang="sr-Latn-RS" dirty="0">
                <a:latin typeface="+mn-lt"/>
              </a:rPr>
              <a:t>Tajna te dugovečnosti leži u tehnološki neutralnom jeziku – on se organski proširuje na nova krivična dela i tehnologije</a:t>
            </a:r>
            <a:endParaRPr lang="en-US" dirty="0">
              <a:latin typeface="+mn-lt"/>
              <a:ea typeface="Verdana" panose="020B0604030504040204" pitchFamily="34" charset="0"/>
              <a:cs typeface="Verdana" panose="020B0604030504040204" pitchFamily="34" charset="0"/>
            </a:endParaRPr>
          </a:p>
        </p:txBody>
      </p:sp>
      <p:sp>
        <p:nvSpPr>
          <p:cNvPr id="2" name="Rectangle 1">
            <a:extLst>
              <a:ext uri="{FF2B5EF4-FFF2-40B4-BE49-F238E27FC236}">
                <a16:creationId xmlns:a16="http://schemas.microsoft.com/office/drawing/2014/main" xmlns=""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a16="http://schemas.microsoft.com/office/drawing/2014/main" xmlns=""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2745110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xmlns="" id="{4D27D9AC-4ADB-45D9-AFA6-8E0CDEC5466B}"/>
              </a:ext>
            </a:extLst>
          </p:cNvPr>
          <p:cNvSpPr>
            <a:spLocks noChangeArrowheads="1"/>
          </p:cNvSpPr>
          <p:nvPr/>
        </p:nvSpPr>
        <p:spPr bwMode="auto">
          <a:xfrm>
            <a:off x="395536" y="1231904"/>
            <a:ext cx="8208912" cy="4816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algn="ctr" eaLnBrk="1" hangingPunct="1">
              <a:defRPr/>
            </a:pPr>
            <a:r>
              <a:rPr lang="sr-Latn-RS" sz="3900"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MIT</a:t>
            </a:r>
            <a:r>
              <a:rPr lang="en-US" sz="3900"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 </a:t>
            </a:r>
            <a:endParaRPr lang="en-US" sz="3900" b="1" dirty="0">
              <a:solidFill>
                <a:srgbClr val="FF0000"/>
              </a:solidFill>
              <a:latin typeface="Verdana" panose="020B0604030504040204" pitchFamily="34" charset="0"/>
              <a:ea typeface="Verdana" panose="020B0604030504040204" pitchFamily="34" charset="0"/>
              <a:cs typeface="Verdana" panose="020B0604030504040204" pitchFamily="34" charset="0"/>
            </a:endParaRPr>
          </a:p>
          <a:p>
            <a:pPr algn="ctr" eaLnBrk="1" hangingPunct="1">
              <a:defRPr/>
            </a:pPr>
            <a:r>
              <a:rPr lang="sr-Latn-RS" sz="3900" dirty="0" smtClean="0">
                <a:latin typeface="Verdana" panose="020B0604030504040204" pitchFamily="34" charset="0"/>
                <a:ea typeface="Verdana" panose="020B0604030504040204" pitchFamily="34" charset="0"/>
                <a:cs typeface="Verdana" panose="020B0604030504040204" pitchFamily="34" charset="0"/>
              </a:rPr>
              <a:t>Budimpeštansku konvenciju je </a:t>
            </a:r>
            <a:r>
              <a:rPr lang="sr-Latn-RS" sz="3900" b="1" dirty="0" smtClean="0">
                <a:latin typeface="Verdana" panose="020B0604030504040204" pitchFamily="34" charset="0"/>
                <a:ea typeface="Verdana" panose="020B0604030504040204" pitchFamily="34" charset="0"/>
                <a:cs typeface="Verdana" panose="020B0604030504040204" pitchFamily="34" charset="0"/>
              </a:rPr>
              <a:t>sačinila mala grupa zemalja</a:t>
            </a:r>
            <a:endParaRPr lang="en-US" sz="3900" b="1" dirty="0">
              <a:latin typeface="Verdana" panose="020B0604030504040204" pitchFamily="34" charset="0"/>
              <a:ea typeface="Verdana" panose="020B0604030504040204" pitchFamily="34" charset="0"/>
              <a:cs typeface="Verdana" panose="020B0604030504040204" pitchFamily="34" charset="0"/>
            </a:endParaRPr>
          </a:p>
          <a:p>
            <a:pPr algn="ctr" eaLnBrk="1" hangingPunct="1">
              <a:defRPr/>
            </a:pPr>
            <a:endParaRPr lang="en-US" sz="3900" b="1" dirty="0">
              <a:latin typeface="Verdana" panose="020B0604030504040204" pitchFamily="34" charset="0"/>
              <a:ea typeface="Verdana" panose="020B0604030504040204" pitchFamily="34" charset="0"/>
              <a:cs typeface="Verdana" panose="020B0604030504040204" pitchFamily="34" charset="0"/>
            </a:endParaRPr>
          </a:p>
          <a:p>
            <a:pPr algn="ctr" eaLnBrk="1" hangingPunct="1">
              <a:defRPr/>
            </a:pPr>
            <a:endParaRPr lang="en-US" sz="3900" b="1" dirty="0">
              <a:latin typeface="Verdana" panose="020B0604030504040204" pitchFamily="34" charset="0"/>
              <a:ea typeface="Verdana" panose="020B0604030504040204" pitchFamily="34" charset="0"/>
              <a:cs typeface="Verdana" panose="020B0604030504040204" pitchFamily="34" charset="0"/>
            </a:endParaRPr>
          </a:p>
          <a:p>
            <a:pPr algn="ctr" eaLnBrk="1" hangingPunct="1">
              <a:defRPr/>
            </a:pPr>
            <a:r>
              <a:rPr lang="sr-Latn-RS" sz="2500" b="1" dirty="0" smtClean="0">
                <a:latin typeface="Verdana" panose="020B0604030504040204" pitchFamily="34" charset="0"/>
                <a:ea typeface="Verdana" panose="020B0604030504040204" pitchFamily="34" charset="0"/>
                <a:cs typeface="Verdana" panose="020B0604030504040204" pitchFamily="34" charset="0"/>
              </a:rPr>
              <a:t>„</a:t>
            </a:r>
            <a:r>
              <a:rPr lang="sr-Latn-RS" sz="2800" b="1" dirty="0"/>
              <a:t>Moja zemlja nije učestvovala u </a:t>
            </a:r>
            <a:br>
              <a:rPr lang="sr-Latn-RS" sz="2800" b="1" dirty="0"/>
            </a:br>
            <a:r>
              <a:rPr lang="sr-Latn-RS" sz="2800" b="1" dirty="0"/>
              <a:t>procesu pregovora i izradi teksta – </a:t>
            </a:r>
            <a:br>
              <a:rPr lang="sr-Latn-RS" sz="2800" b="1" dirty="0"/>
            </a:br>
            <a:r>
              <a:rPr lang="sr-Latn-RS" sz="2800" b="1" dirty="0"/>
              <a:t>zašto bi onda moja zemlja postala </a:t>
            </a:r>
            <a:br>
              <a:rPr lang="sr-Latn-RS" sz="2800" b="1" dirty="0"/>
            </a:br>
            <a:r>
              <a:rPr lang="sr-Latn-RS" sz="2800" b="1" dirty="0"/>
              <a:t>strana </a:t>
            </a:r>
            <a:r>
              <a:rPr lang="sr-Latn-RS" sz="2800" b="1" dirty="0" err="1"/>
              <a:t>ugovornica</a:t>
            </a:r>
            <a:r>
              <a:rPr lang="en-US" sz="2500" b="1" dirty="0" smtClean="0">
                <a:latin typeface="Verdana" panose="020B0604030504040204" pitchFamily="34" charset="0"/>
                <a:ea typeface="Verdana" panose="020B0604030504040204" pitchFamily="34" charset="0"/>
                <a:cs typeface="Verdana" panose="020B0604030504040204" pitchFamily="34" charset="0"/>
              </a:rPr>
              <a:t>?”</a:t>
            </a:r>
            <a:endParaRPr lang="en-GB" sz="2500" b="1" dirty="0">
              <a:latin typeface="Verdana" panose="020B0604030504040204" pitchFamily="34" charset="0"/>
              <a:ea typeface="Verdana" panose="020B0604030504040204" pitchFamily="34" charset="0"/>
              <a:cs typeface="Verdana" panose="020B0604030504040204" pitchFamily="34" charset="0"/>
            </a:endParaRPr>
          </a:p>
        </p:txBody>
      </p:sp>
      <p:sp>
        <p:nvSpPr>
          <p:cNvPr id="9" name="Rectangle 8">
            <a:extLst>
              <a:ext uri="{FF2B5EF4-FFF2-40B4-BE49-F238E27FC236}">
                <a16:creationId xmlns:a16="http://schemas.microsoft.com/office/drawing/2014/main" xmlns="" id="{74AFFC74-60C3-4BE7-86F0-8405A57003F9}"/>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1" name="Rectangle 10">
            <a:extLst>
              <a:ext uri="{FF2B5EF4-FFF2-40B4-BE49-F238E27FC236}">
                <a16:creationId xmlns:a16="http://schemas.microsoft.com/office/drawing/2014/main" xmlns="" id="{6E0EF5B3-1C7F-4660-A6D1-6B02E941038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3" name="TextBox 7">
            <a:extLst>
              <a:ext uri="{FF2B5EF4-FFF2-40B4-BE49-F238E27FC236}">
                <a16:creationId xmlns:a16="http://schemas.microsoft.com/office/drawing/2014/main" xmlns="" id="{A440D332-1417-4A98-BC4A-09D5E690C999}"/>
              </a:ext>
            </a:extLst>
          </p:cNvPr>
          <p:cNvSpPr txBox="1">
            <a:spLocks noChangeArrowheads="1"/>
          </p:cNvSpPr>
          <p:nvPr/>
        </p:nvSpPr>
        <p:spPr bwMode="auto">
          <a:xfrm>
            <a:off x="1403350" y="190500"/>
            <a:ext cx="76327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700" b="1" dirty="0" smtClean="0">
                <a:solidFill>
                  <a:schemeClr val="bg1"/>
                </a:solidFill>
                <a:latin typeface="Verdana" panose="020B0604030504040204" pitchFamily="34" charset="0"/>
                <a:ea typeface="Verdana" panose="020B0604030504040204" pitchFamily="34" charset="0"/>
                <a:cs typeface="Verdana" charset="0"/>
              </a:rPr>
              <a:t>Mit</a:t>
            </a:r>
            <a:endParaRPr lang="en-GB" sz="2700" b="1" dirty="0">
              <a:solidFill>
                <a:schemeClr val="bg1"/>
              </a:solidFill>
              <a:latin typeface="Verdana" panose="020B0604030504040204" pitchFamily="34" charset="0"/>
              <a:ea typeface="Verdana" panose="020B0604030504040204" pitchFamily="34" charset="0"/>
              <a:cs typeface="Verdana" charset="0"/>
            </a:endParaRPr>
          </a:p>
        </p:txBody>
      </p:sp>
      <p:pic>
        <p:nvPicPr>
          <p:cNvPr id="15" name="Picture 4">
            <a:extLst>
              <a:ext uri="{FF2B5EF4-FFF2-40B4-BE49-F238E27FC236}">
                <a16:creationId xmlns:a16="http://schemas.microsoft.com/office/drawing/2014/main" xmlns="" id="{8CE0265E-029E-4219-8F02-A929EAF20918}"/>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6" descr="Image result for treaty writing">
            <a:extLst>
              <a:ext uri="{FF2B5EF4-FFF2-40B4-BE49-F238E27FC236}">
                <a16:creationId xmlns:a16="http://schemas.microsoft.com/office/drawing/2014/main" xmlns="" id="{21E5C267-DC10-4138-8E75-B0319161731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87170" y="3068960"/>
            <a:ext cx="1763688" cy="17558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424365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258888" y="179392"/>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sr-Latn-RS" sz="3100" b="1" dirty="0">
                <a:solidFill>
                  <a:schemeClr val="bg1"/>
                </a:solidFill>
                <a:latin typeface="Verdana" panose="020B0604030504040204" pitchFamily="34" charset="0"/>
              </a:rPr>
              <a:t>Stvarnost</a:t>
            </a:r>
            <a:endParaRPr lang="en-GB" sz="3100" b="1" dirty="0">
              <a:solidFill>
                <a:schemeClr val="bg1"/>
              </a:solidFill>
              <a:latin typeface="Verdana" panose="020B0604030504040204" pitchFamily="34" charset="0"/>
            </a:endParaRPr>
          </a:p>
        </p:txBody>
      </p:sp>
      <p:sp>
        <p:nvSpPr>
          <p:cNvPr id="11" name="Rectangle 2"/>
          <p:cNvSpPr>
            <a:spLocks noChangeArrowheads="1"/>
          </p:cNvSpPr>
          <p:nvPr/>
        </p:nvSpPr>
        <p:spPr bwMode="auto">
          <a:xfrm>
            <a:off x="467544" y="1083796"/>
            <a:ext cx="8352928" cy="5555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algn="ctr" eaLnBrk="1" hangingPunct="1">
              <a:defRPr/>
            </a:pPr>
            <a:r>
              <a:rPr lang="sr-Latn-RS" sz="2500" b="1" cap="all" dirty="0">
                <a:solidFill>
                  <a:prstClr val="black"/>
                </a:solidFill>
                <a:latin typeface="Verdana" panose="020B0604030504040204" pitchFamily="34" charset="0"/>
                <a:ea typeface="Verdana" panose="020B0604030504040204" pitchFamily="34" charset="0"/>
                <a:cs typeface="Verdana" panose="020B0604030504040204" pitchFamily="34" charset="0"/>
              </a:rPr>
              <a:t>ovo je </a:t>
            </a:r>
            <a:r>
              <a:rPr lang="sr-Latn-RS" sz="3200" b="1" dirty="0">
                <a:solidFill>
                  <a:srgbClr val="FF0000"/>
                </a:solidFill>
                <a:latin typeface="Verdana" panose="020B0604030504040204" pitchFamily="34" charset="0"/>
                <a:ea typeface="Verdana" panose="020B0604030504040204" pitchFamily="34" charset="0"/>
                <a:cs typeface="Verdana" panose="020B0604030504040204" pitchFamily="34" charset="0"/>
              </a:rPr>
              <a:t>STVARNOST </a:t>
            </a:r>
            <a:r>
              <a:rPr kumimoji="0" lang="en-US" sz="3200" b="1" i="0" u="none" strike="noStrike" kern="1200" cap="none" spc="0" normalizeH="0" baseline="0" noProof="0" dirty="0" smtClean="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a:t>
            </a:r>
            <a:endParaRPr lang="en-US" sz="3200"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endParaRPr lang="en-US" dirty="0">
              <a:latin typeface="Verdana" panose="020B0604030504040204" pitchFamily="34" charset="0"/>
              <a:ea typeface="Verdana" panose="020B0604030504040204" pitchFamily="34" charset="0"/>
              <a:cs typeface="Verdana" panose="020B0604030504040204" pitchFamily="34" charset="0"/>
            </a:endParaRPr>
          </a:p>
          <a:p>
            <a:pPr marL="342900" lvl="0" indent="-342900">
              <a:buFont typeface="Arial" panose="020B0604020202020204" pitchFamily="34" charset="0"/>
              <a:buChar char="•"/>
            </a:pPr>
            <a:r>
              <a:rPr lang="sr-Latn-RS" sz="2300" dirty="0">
                <a:latin typeface="+mn-lt"/>
              </a:rPr>
              <a:t>Mnoge zemlje nisu 2001. godine videle prioritet u </a:t>
            </a:r>
            <a:r>
              <a:rPr lang="sr-Latn-RS" sz="2300" dirty="0" err="1">
                <a:latin typeface="+mn-lt"/>
              </a:rPr>
              <a:t>visokotehnološkom</a:t>
            </a:r>
            <a:r>
              <a:rPr lang="sr-Latn-RS" sz="2300" dirty="0">
                <a:latin typeface="+mn-lt"/>
              </a:rPr>
              <a:t> kriminalu</a:t>
            </a:r>
            <a:endParaRPr lang="en-US" sz="2300" dirty="0">
              <a:latin typeface="+mn-lt"/>
            </a:endParaRPr>
          </a:p>
          <a:p>
            <a:pPr marL="342900" lvl="0" indent="-342900">
              <a:buFont typeface="Arial" panose="020B0604020202020204" pitchFamily="34" charset="0"/>
              <a:buChar char="•"/>
            </a:pPr>
            <a:r>
              <a:rPr lang="sr-Latn-RS" sz="2300" dirty="0">
                <a:latin typeface="+mn-lt"/>
              </a:rPr>
              <a:t>Ugovorima se mora pristupati na osnovu njihovog kvaliteta, korisnosti i svog </a:t>
            </a:r>
            <a:r>
              <a:rPr lang="sr-Latn-RS" sz="2300" b="1" dirty="0">
                <a:solidFill>
                  <a:srgbClr val="FF0000"/>
                </a:solidFill>
                <a:latin typeface="+mn-lt"/>
              </a:rPr>
              <a:t>nacionalnog interesa</a:t>
            </a:r>
            <a:r>
              <a:rPr lang="sr-Latn-RS" sz="2300" b="1" dirty="0">
                <a:latin typeface="+mn-lt"/>
              </a:rPr>
              <a:t>, </a:t>
            </a:r>
            <a:r>
              <a:rPr lang="sr-Latn-RS" sz="2300" dirty="0">
                <a:latin typeface="+mn-lt"/>
              </a:rPr>
              <a:t>a ne na osnovu politike, predrasuda i strateških interesa drugih</a:t>
            </a:r>
            <a:endParaRPr lang="en-US" sz="2300" dirty="0">
              <a:latin typeface="+mn-lt"/>
            </a:endParaRPr>
          </a:p>
          <a:p>
            <a:pPr marL="342900" lvl="0" indent="-342900">
              <a:buFont typeface="Arial" panose="020B0604020202020204" pitchFamily="34" charset="0"/>
              <a:buChar char="•"/>
            </a:pPr>
            <a:r>
              <a:rPr lang="sr-Latn-RS" sz="2300" dirty="0">
                <a:latin typeface="+mn-lt"/>
              </a:rPr>
              <a:t>Ako ugovori služe vašem </a:t>
            </a:r>
            <a:r>
              <a:rPr lang="sr-Latn-RS" sz="2300" b="1" dirty="0">
                <a:solidFill>
                  <a:srgbClr val="FF0000"/>
                </a:solidFill>
                <a:latin typeface="+mn-lt"/>
              </a:rPr>
              <a:t>nacionalnom interesu</a:t>
            </a:r>
            <a:r>
              <a:rPr lang="sr-Latn-RS" sz="2300" dirty="0">
                <a:latin typeface="+mn-lt"/>
              </a:rPr>
              <a:t>, onda ništa ne znači to ko je o tim ugovorima pregovarao</a:t>
            </a:r>
            <a:endParaRPr lang="en-US" sz="2300" dirty="0">
              <a:latin typeface="+mn-lt"/>
            </a:endParaRPr>
          </a:p>
          <a:p>
            <a:pPr marL="342900" indent="-342900">
              <a:buFont typeface="Arial" panose="020B0604020202020204" pitchFamily="34" charset="0"/>
              <a:buChar char="•"/>
            </a:pPr>
            <a:r>
              <a:rPr lang="sr-Latn-RS" sz="2300" dirty="0">
                <a:latin typeface="+mn-lt"/>
              </a:rPr>
              <a:t>Pretnje korisnicima interneta i tehnička/pravna sredstva za istragu i gonjenje krivičnih dela iz oblasti </a:t>
            </a:r>
            <a:r>
              <a:rPr lang="sr-Latn-RS" sz="2300" dirty="0" err="1">
                <a:latin typeface="+mn-lt"/>
              </a:rPr>
              <a:t>visokotehnološkog</a:t>
            </a:r>
            <a:r>
              <a:rPr lang="sr-Latn-RS" sz="2300" dirty="0">
                <a:latin typeface="+mn-lt"/>
              </a:rPr>
              <a:t> kriminala identični su u svim zemljama</a:t>
            </a:r>
            <a:endParaRPr lang="en-US" sz="2300" dirty="0">
              <a:latin typeface="+mn-lt"/>
              <a:ea typeface="Verdana" panose="020B0604030504040204" pitchFamily="34" charset="0"/>
              <a:cs typeface="Verdana" panose="020B0604030504040204" pitchFamily="34" charset="0"/>
            </a:endParaRPr>
          </a:p>
        </p:txBody>
      </p:sp>
      <p:sp>
        <p:nvSpPr>
          <p:cNvPr id="2" name="Rectangle 1">
            <a:extLst>
              <a:ext uri="{FF2B5EF4-FFF2-40B4-BE49-F238E27FC236}">
                <a16:creationId xmlns:a16="http://schemas.microsoft.com/office/drawing/2014/main" xmlns=""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a16="http://schemas.microsoft.com/office/drawing/2014/main" xmlns=""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9395998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258888" y="179392"/>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sr-Latn-RS" sz="3100" b="1" dirty="0">
                <a:solidFill>
                  <a:schemeClr val="bg1"/>
                </a:solidFill>
                <a:latin typeface="Verdana" panose="020B0604030504040204" pitchFamily="34" charset="0"/>
              </a:rPr>
              <a:t>Stvarnost</a:t>
            </a:r>
            <a:endParaRPr lang="en-GB" sz="3100" b="1" dirty="0">
              <a:solidFill>
                <a:schemeClr val="bg1"/>
              </a:solidFill>
              <a:latin typeface="Verdana" panose="020B0604030504040204" pitchFamily="34" charset="0"/>
            </a:endParaRPr>
          </a:p>
        </p:txBody>
      </p:sp>
      <p:sp>
        <p:nvSpPr>
          <p:cNvPr id="11" name="Rectangle 2"/>
          <p:cNvSpPr>
            <a:spLocks noChangeArrowheads="1"/>
          </p:cNvSpPr>
          <p:nvPr/>
        </p:nvSpPr>
        <p:spPr bwMode="auto">
          <a:xfrm>
            <a:off x="408328" y="1952649"/>
            <a:ext cx="8196119" cy="4108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marL="342900" lvl="0" indent="-342900">
              <a:buFont typeface="Arial" panose="020B0604020202020204" pitchFamily="34" charset="0"/>
              <a:buChar char="•"/>
            </a:pPr>
            <a:r>
              <a:rPr lang="sr-Latn-RS" sz="2000" dirty="0">
                <a:latin typeface="+mn-lt"/>
              </a:rPr>
              <a:t>Mnogim drugim ugovorima koji se bave tehničkim pitanjima, a koje su </a:t>
            </a:r>
            <a:r>
              <a:rPr lang="sr-Latn-RS" sz="2000" dirty="0" err="1">
                <a:latin typeface="+mn-lt"/>
              </a:rPr>
              <a:t>sačinile</a:t>
            </a:r>
            <a:r>
              <a:rPr lang="sr-Latn-RS" sz="2000" dirty="0">
                <a:latin typeface="+mn-lt"/>
              </a:rPr>
              <a:t> određene zemlje pristupile su docnije i neke druge zemlje</a:t>
            </a:r>
            <a:endParaRPr lang="en-US" sz="2000" dirty="0">
              <a:latin typeface="+mn-lt"/>
            </a:endParaRPr>
          </a:p>
          <a:p>
            <a:pPr marL="342900" indent="-342900">
              <a:buFont typeface="Arial" panose="020B0604020202020204" pitchFamily="34" charset="0"/>
              <a:buChar char="•"/>
            </a:pPr>
            <a:r>
              <a:rPr lang="sr-Latn-RS" sz="2000" dirty="0">
                <a:latin typeface="+mn-lt"/>
              </a:rPr>
              <a:t>Primeri ugovora koji su sada postali globalni, a izvorno ih je sačinilo nekoliko zemalja</a:t>
            </a:r>
            <a:r>
              <a:rPr lang="en-US" sz="2100" dirty="0" smtClean="0">
                <a:latin typeface="Verdana" panose="020B0604030504040204" pitchFamily="34" charset="0"/>
                <a:ea typeface="Verdana" panose="020B0604030504040204" pitchFamily="34" charset="0"/>
                <a:cs typeface="Verdana" panose="020B0604030504040204" pitchFamily="34" charset="0"/>
              </a:rPr>
              <a:t>:</a:t>
            </a:r>
            <a:endParaRPr lang="en-US" sz="2100" dirty="0">
              <a:latin typeface="Verdana" panose="020B0604030504040204" pitchFamily="34" charset="0"/>
              <a:ea typeface="Verdana" panose="020B0604030504040204" pitchFamily="34" charset="0"/>
              <a:cs typeface="Verdana" panose="020B0604030504040204" pitchFamily="34" charset="0"/>
            </a:endParaRPr>
          </a:p>
          <a:p>
            <a:pPr marL="800100" lvl="1" indent="-342900" algn="just">
              <a:buFont typeface="Arial" panose="020B0604020202020204" pitchFamily="34" charset="0"/>
              <a:buChar char="•"/>
            </a:pPr>
            <a:r>
              <a:rPr lang="sr-Latn-RS" sz="2000" dirty="0">
                <a:latin typeface="+mj-lt"/>
              </a:rPr>
              <a:t>Haška pravila iz 1924. i Haška-</a:t>
            </a:r>
            <a:r>
              <a:rPr lang="sr-Latn-RS" sz="2000" dirty="0" err="1">
                <a:latin typeface="+mj-lt"/>
              </a:rPr>
              <a:t>Visby</a:t>
            </a:r>
            <a:r>
              <a:rPr lang="sr-Latn-RS" sz="2000" dirty="0">
                <a:latin typeface="+mj-lt"/>
              </a:rPr>
              <a:t> pravila iz 1968. o tovarnom listu za prevoz robe morem</a:t>
            </a:r>
            <a:endParaRPr lang="en-US" sz="2000" dirty="0">
              <a:latin typeface="+mj-lt"/>
            </a:endParaRPr>
          </a:p>
          <a:p>
            <a:pPr marL="800100" lvl="1" indent="-342900" algn="just">
              <a:buFont typeface="Arial" panose="020B0604020202020204" pitchFamily="34" charset="0"/>
              <a:buChar char="•"/>
            </a:pPr>
            <a:r>
              <a:rPr lang="sr-Latn-RS" sz="2000" dirty="0">
                <a:latin typeface="+mj-lt"/>
              </a:rPr>
              <a:t>Pariska konvencija iz 1919. kojom je uspostavljena Međunarodna komisija za vazdušnu plovidbu</a:t>
            </a:r>
            <a:endParaRPr lang="en-US" sz="2000" dirty="0">
              <a:latin typeface="+mj-lt"/>
            </a:endParaRPr>
          </a:p>
          <a:p>
            <a:pPr marL="800100" lvl="1" indent="-342900" algn="just">
              <a:buFont typeface="Arial" panose="020B0604020202020204" pitchFamily="34" charset="0"/>
              <a:buChar char="•"/>
            </a:pPr>
            <a:r>
              <a:rPr lang="sr-Latn-RS" sz="2000" dirty="0" err="1">
                <a:latin typeface="+mj-lt"/>
              </a:rPr>
              <a:t>Čikaška</a:t>
            </a:r>
            <a:r>
              <a:rPr lang="sr-Latn-RS" sz="2000" dirty="0">
                <a:latin typeface="+mj-lt"/>
              </a:rPr>
              <a:t> konvencija o međunarodnoj taksi u civilnom </a:t>
            </a:r>
            <a:r>
              <a:rPr lang="sr-Latn-RS" sz="2000" dirty="0" smtClean="0">
                <a:latin typeface="+mj-lt"/>
              </a:rPr>
              <a:t>vazduhoplovstvu</a:t>
            </a:r>
            <a:endParaRPr lang="en-US" sz="2000" dirty="0" smtClean="0">
              <a:latin typeface="+mj-lt"/>
            </a:endParaRPr>
          </a:p>
          <a:p>
            <a:pPr marL="800100" lvl="1" indent="-342900" algn="just">
              <a:buFont typeface="Arial" panose="020B0604020202020204" pitchFamily="34" charset="0"/>
              <a:buChar char="•"/>
            </a:pPr>
            <a:r>
              <a:rPr lang="sr-Latn-RS" sz="2000" dirty="0" smtClean="0">
                <a:latin typeface="+mj-lt"/>
              </a:rPr>
              <a:t>Konvencija </a:t>
            </a:r>
            <a:r>
              <a:rPr lang="sr-Latn-RS" sz="2000" dirty="0">
                <a:latin typeface="+mj-lt"/>
              </a:rPr>
              <a:t>o uzajamnoj upravnoj pomoći u poreskim pitanjima</a:t>
            </a:r>
            <a:endParaRPr lang="en-US" sz="2000" dirty="0">
              <a:latin typeface="+mj-lt"/>
              <a:ea typeface="Verdana" panose="020B0604030504040204" pitchFamily="34" charset="0"/>
              <a:cs typeface="Verdana" panose="020B0604030504040204" pitchFamily="34" charset="0"/>
            </a:endParaRPr>
          </a:p>
        </p:txBody>
      </p:sp>
      <p:sp>
        <p:nvSpPr>
          <p:cNvPr id="2" name="Rectangle 1">
            <a:extLst>
              <a:ext uri="{FF2B5EF4-FFF2-40B4-BE49-F238E27FC236}">
                <a16:creationId xmlns:a16="http://schemas.microsoft.com/office/drawing/2014/main" xmlns=""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a16="http://schemas.microsoft.com/office/drawing/2014/main" xmlns=""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a:extLst>
              <a:ext uri="{FF2B5EF4-FFF2-40B4-BE49-F238E27FC236}">
                <a16:creationId xmlns:a16="http://schemas.microsoft.com/office/drawing/2014/main" xmlns="" id="{C7028FC3-C01E-4776-8906-0A14C8241D7E}"/>
              </a:ext>
            </a:extLst>
          </p:cNvPr>
          <p:cNvSpPr txBox="1"/>
          <p:nvPr/>
        </p:nvSpPr>
        <p:spPr>
          <a:xfrm>
            <a:off x="2555776" y="1124744"/>
            <a:ext cx="4896544" cy="584775"/>
          </a:xfrm>
          <a:prstGeom prst="rect">
            <a:avLst/>
          </a:prstGeom>
          <a:noFill/>
        </p:spPr>
        <p:txBody>
          <a:bodyPr wrap="square">
            <a:spAutoFit/>
          </a:bodyPr>
          <a:lstStyle/>
          <a:p>
            <a:pPr algn="ctr" eaLnBrk="1" hangingPunct="1">
              <a:defRPr/>
            </a:pPr>
            <a:r>
              <a:rPr lang="sr-Latn-RS" sz="2400" b="1" cap="all" dirty="0">
                <a:solidFill>
                  <a:prstClr val="black"/>
                </a:solidFill>
                <a:latin typeface="Verdana" panose="020B0604030504040204" pitchFamily="34" charset="0"/>
                <a:ea typeface="Verdana" panose="020B0604030504040204" pitchFamily="34" charset="0"/>
                <a:cs typeface="Verdana" panose="020B0604030504040204" pitchFamily="34" charset="0"/>
              </a:rPr>
              <a:t>ovo je </a:t>
            </a:r>
            <a:r>
              <a:rPr lang="sr-Latn-RS" sz="3200" b="1" dirty="0">
                <a:solidFill>
                  <a:srgbClr val="FF0000"/>
                </a:solidFill>
                <a:latin typeface="Verdana" panose="020B0604030504040204" pitchFamily="34" charset="0"/>
                <a:ea typeface="Verdana" panose="020B0604030504040204" pitchFamily="34" charset="0"/>
                <a:cs typeface="Verdana" panose="020B0604030504040204" pitchFamily="34" charset="0"/>
              </a:rPr>
              <a:t>STVARNOST </a:t>
            </a:r>
            <a:r>
              <a:rPr lang="en-US" sz="3200" b="1" dirty="0" smtClean="0">
                <a:latin typeface="Verdana" panose="020B0604030504040204" pitchFamily="34" charset="0"/>
                <a:ea typeface="Verdana" panose="020B0604030504040204" pitchFamily="34" charset="0"/>
                <a:cs typeface="Verdana" panose="020B0604030504040204" pitchFamily="34" charset="0"/>
              </a:rPr>
              <a:t>:</a:t>
            </a:r>
            <a:endParaRPr lang="en-US" sz="3200" b="1"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89719274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258888" y="179392"/>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sr-Latn-RS" sz="3100" b="1" dirty="0">
                <a:solidFill>
                  <a:schemeClr val="bg1"/>
                </a:solidFill>
                <a:latin typeface="Verdana" panose="020B0604030504040204" pitchFamily="34" charset="0"/>
              </a:rPr>
              <a:t>Stvarnost</a:t>
            </a:r>
            <a:endParaRPr lang="en-GB" sz="3100" b="1" dirty="0">
              <a:solidFill>
                <a:schemeClr val="bg1"/>
              </a:solidFill>
              <a:latin typeface="Verdana" panose="020B0604030504040204" pitchFamily="34" charset="0"/>
            </a:endParaRPr>
          </a:p>
        </p:txBody>
      </p:sp>
      <p:sp>
        <p:nvSpPr>
          <p:cNvPr id="11" name="Rectangle 2"/>
          <p:cNvSpPr>
            <a:spLocks noChangeArrowheads="1"/>
          </p:cNvSpPr>
          <p:nvPr/>
        </p:nvSpPr>
        <p:spPr bwMode="auto">
          <a:xfrm>
            <a:off x="467544" y="1200989"/>
            <a:ext cx="835292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algn="ctr" eaLnBrk="1" hangingPunct="1">
              <a:defRPr/>
            </a:pPr>
            <a:r>
              <a:rPr kumimoji="0" lang="sr-Latn-RS" sz="3200" b="1" i="0" u="none" strike="noStrike" kern="1200" cap="none" spc="0" normalizeH="0" baseline="0" noProof="0" dirty="0" smtClean="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Primer</a:t>
            </a:r>
            <a:r>
              <a:rPr kumimoji="0" lang="en-US" sz="3200" b="1" i="0" u="none" strike="noStrike" kern="1200" cap="none" spc="0" normalizeH="0" baseline="0" noProof="0" dirty="0" smtClean="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a:t>
            </a:r>
            <a:endParaRPr kumimoji="0" lang="en-US" sz="2300" b="1"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sp>
        <p:nvSpPr>
          <p:cNvPr id="2" name="Rectangle 1">
            <a:extLst>
              <a:ext uri="{FF2B5EF4-FFF2-40B4-BE49-F238E27FC236}">
                <a16:creationId xmlns:a16="http://schemas.microsoft.com/office/drawing/2014/main" xmlns=""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a16="http://schemas.microsoft.com/office/drawing/2014/main" xmlns=""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ICAO Logo Vector (.EPS) Free Download">
            <a:extLst>
              <a:ext uri="{FF2B5EF4-FFF2-40B4-BE49-F238E27FC236}">
                <a16:creationId xmlns:a16="http://schemas.microsoft.com/office/drawing/2014/main" xmlns="" id="{E919E2C1-D3FC-4BE2-9388-7FF0634A57F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37130" y="2739652"/>
            <a:ext cx="2219082" cy="1819647"/>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2">
            <a:extLst>
              <a:ext uri="{FF2B5EF4-FFF2-40B4-BE49-F238E27FC236}">
                <a16:creationId xmlns:a16="http://schemas.microsoft.com/office/drawing/2014/main" xmlns="" id="{CFE2EB8A-39EA-4DA7-A381-1ECB3055CA00}"/>
              </a:ext>
            </a:extLst>
          </p:cNvPr>
          <p:cNvSpPr>
            <a:spLocks noChangeArrowheads="1"/>
          </p:cNvSpPr>
          <p:nvPr/>
        </p:nvSpPr>
        <p:spPr bwMode="auto">
          <a:xfrm>
            <a:off x="482426" y="1507783"/>
            <a:ext cx="6354703" cy="4278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algn="ctr" eaLnBrk="1" hangingPunct="1">
              <a:defRPr/>
            </a:pPr>
            <a:endParaRPr lang="en-US" sz="3200" dirty="0">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endParaRPr lang="en-US" dirty="0">
              <a:latin typeface="Verdana" panose="020B0604030504040204" pitchFamily="34" charset="0"/>
              <a:ea typeface="Verdana" panose="020B0604030504040204" pitchFamily="34" charset="0"/>
              <a:cs typeface="Verdana" panose="020B0604030504040204" pitchFamily="34" charset="0"/>
            </a:endParaRPr>
          </a:p>
          <a:p>
            <a:pPr marL="342900" lvl="0" indent="-342900">
              <a:buFont typeface="Arial" panose="020B0604020202020204" pitchFamily="34" charset="0"/>
              <a:buChar char="•"/>
            </a:pPr>
            <a:r>
              <a:rPr lang="sr-Latn-RS" dirty="0" err="1">
                <a:latin typeface="+mn-lt"/>
              </a:rPr>
              <a:t>Čikaška</a:t>
            </a:r>
            <a:r>
              <a:rPr lang="sr-Latn-RS" dirty="0">
                <a:latin typeface="+mn-lt"/>
              </a:rPr>
              <a:t> konvencija o međunarodnom civilnom vazduhoplovstvu</a:t>
            </a:r>
            <a:endParaRPr lang="en-US" dirty="0">
              <a:latin typeface="+mn-lt"/>
            </a:endParaRPr>
          </a:p>
          <a:p>
            <a:pPr marL="342900" lvl="0" indent="-342900">
              <a:buFont typeface="Arial" panose="020B0604020202020204" pitchFamily="34" charset="0"/>
              <a:buChar char="•"/>
            </a:pPr>
            <a:r>
              <a:rPr lang="sr-Latn-RS" dirty="0">
                <a:latin typeface="+mn-lt"/>
              </a:rPr>
              <a:t>Da li je vaša zemlja država potpisnica? </a:t>
            </a:r>
            <a:endParaRPr lang="en-US" dirty="0">
              <a:latin typeface="+mn-lt"/>
            </a:endParaRPr>
          </a:p>
          <a:p>
            <a:pPr marL="342900" lvl="0" indent="-342900">
              <a:buFont typeface="Arial" panose="020B0604020202020204" pitchFamily="34" charset="0"/>
              <a:buChar char="•"/>
            </a:pPr>
            <a:r>
              <a:rPr lang="sr-Latn-RS" dirty="0">
                <a:latin typeface="+mn-lt"/>
              </a:rPr>
              <a:t>Ako nije, da li je važno biti država potpisnica? </a:t>
            </a:r>
            <a:endParaRPr lang="en-US" dirty="0">
              <a:latin typeface="+mn-lt"/>
            </a:endParaRPr>
          </a:p>
          <a:p>
            <a:pPr marL="342900" indent="-342900">
              <a:buFont typeface="Arial" panose="020B0604020202020204" pitchFamily="34" charset="0"/>
              <a:buChar char="•"/>
            </a:pPr>
            <a:r>
              <a:rPr lang="sr-Latn-RS" dirty="0">
                <a:latin typeface="+mn-lt"/>
              </a:rPr>
              <a:t>U proces izrade nacrta i pregovora o njemu bile su uključene samo 52 države</a:t>
            </a:r>
            <a:endParaRPr lang="en-US" dirty="0">
              <a:latin typeface="+mn-lt"/>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24167521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xmlns="" id="{4D27D9AC-4ADB-45D9-AFA6-8E0CDEC5466B}"/>
              </a:ext>
            </a:extLst>
          </p:cNvPr>
          <p:cNvSpPr>
            <a:spLocks noChangeArrowheads="1"/>
          </p:cNvSpPr>
          <p:nvPr/>
        </p:nvSpPr>
        <p:spPr bwMode="auto">
          <a:xfrm>
            <a:off x="722312" y="1231904"/>
            <a:ext cx="7738120" cy="2708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algn="ctr" eaLnBrk="1" hangingPunct="1">
              <a:defRPr/>
            </a:pPr>
            <a:r>
              <a:rPr lang="sr-Latn-RS" sz="4400"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MIT</a:t>
            </a:r>
            <a:r>
              <a:rPr lang="en-US" sz="4400"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 </a:t>
            </a:r>
            <a:endParaRPr lang="en-US" sz="4400" b="1" dirty="0">
              <a:solidFill>
                <a:srgbClr val="FF0000"/>
              </a:solidFill>
              <a:latin typeface="Verdana" panose="020B0604030504040204" pitchFamily="34" charset="0"/>
              <a:ea typeface="Verdana" panose="020B0604030504040204" pitchFamily="34" charset="0"/>
              <a:cs typeface="Verdana" panose="020B0604030504040204" pitchFamily="34" charset="0"/>
            </a:endParaRPr>
          </a:p>
          <a:p>
            <a:pPr algn="ctr" eaLnBrk="1" hangingPunct="1">
              <a:defRPr/>
            </a:pPr>
            <a:r>
              <a:rPr lang="sr-Latn-RS" sz="4200" dirty="0" smtClean="0">
                <a:latin typeface="Verdana" panose="020B0604030504040204" pitchFamily="34" charset="0"/>
                <a:ea typeface="Verdana" panose="020B0604030504040204" pitchFamily="34" charset="0"/>
                <a:cs typeface="Verdana" panose="020B0604030504040204" pitchFamily="34" charset="0"/>
              </a:rPr>
              <a:t>Budimpeštanska konvencija</a:t>
            </a:r>
            <a:r>
              <a:rPr lang="en-US" sz="4200" dirty="0" smtClean="0">
                <a:latin typeface="Verdana" panose="020B0604030504040204" pitchFamily="34" charset="0"/>
                <a:ea typeface="Verdana" panose="020B0604030504040204" pitchFamily="34" charset="0"/>
                <a:cs typeface="Verdana" panose="020B0604030504040204" pitchFamily="34" charset="0"/>
              </a:rPr>
              <a:t> </a:t>
            </a:r>
            <a:endParaRPr lang="sr-Latn-RS" sz="4200" dirty="0" smtClean="0">
              <a:latin typeface="Verdana" panose="020B0604030504040204" pitchFamily="34" charset="0"/>
              <a:ea typeface="Verdana" panose="020B0604030504040204" pitchFamily="34" charset="0"/>
              <a:cs typeface="Verdana" panose="020B0604030504040204" pitchFamily="34" charset="0"/>
            </a:endParaRPr>
          </a:p>
          <a:p>
            <a:pPr algn="ctr" eaLnBrk="1" hangingPunct="1">
              <a:defRPr/>
            </a:pPr>
            <a:r>
              <a:rPr lang="sr-Latn-RS" sz="4200" b="1" dirty="0" smtClean="0">
                <a:latin typeface="Verdana" panose="020B0604030504040204" pitchFamily="34" charset="0"/>
                <a:ea typeface="Verdana" panose="020B0604030504040204" pitchFamily="34" charset="0"/>
                <a:cs typeface="Verdana" panose="020B0604030504040204" pitchFamily="34" charset="0"/>
              </a:rPr>
              <a:t>favorizuje zemlje sa infrastrukturom</a:t>
            </a:r>
            <a:endParaRPr lang="en-GB" sz="2800" b="1" dirty="0">
              <a:latin typeface="Verdana" panose="020B0604030504040204" pitchFamily="34" charset="0"/>
              <a:ea typeface="Verdana" panose="020B0604030504040204" pitchFamily="34" charset="0"/>
              <a:cs typeface="Verdana" panose="020B0604030504040204" pitchFamily="34" charset="0"/>
            </a:endParaRPr>
          </a:p>
        </p:txBody>
      </p:sp>
      <p:sp>
        <p:nvSpPr>
          <p:cNvPr id="9" name="Rectangle 8">
            <a:extLst>
              <a:ext uri="{FF2B5EF4-FFF2-40B4-BE49-F238E27FC236}">
                <a16:creationId xmlns:a16="http://schemas.microsoft.com/office/drawing/2014/main" xmlns="" id="{74AFFC74-60C3-4BE7-86F0-8405A57003F9}"/>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1" name="Rectangle 10">
            <a:extLst>
              <a:ext uri="{FF2B5EF4-FFF2-40B4-BE49-F238E27FC236}">
                <a16:creationId xmlns:a16="http://schemas.microsoft.com/office/drawing/2014/main" xmlns="" id="{6E0EF5B3-1C7F-4660-A6D1-6B02E941038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3" name="TextBox 7">
            <a:extLst>
              <a:ext uri="{FF2B5EF4-FFF2-40B4-BE49-F238E27FC236}">
                <a16:creationId xmlns:a16="http://schemas.microsoft.com/office/drawing/2014/main" xmlns="" id="{A440D332-1417-4A98-BC4A-09D5E690C999}"/>
              </a:ext>
            </a:extLst>
          </p:cNvPr>
          <p:cNvSpPr txBox="1">
            <a:spLocks noChangeArrowheads="1"/>
          </p:cNvSpPr>
          <p:nvPr/>
        </p:nvSpPr>
        <p:spPr bwMode="auto">
          <a:xfrm>
            <a:off x="1403350" y="190500"/>
            <a:ext cx="76327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700" b="1" dirty="0" smtClean="0">
                <a:solidFill>
                  <a:schemeClr val="bg1"/>
                </a:solidFill>
                <a:latin typeface="Verdana" panose="020B0604030504040204" pitchFamily="34" charset="0"/>
                <a:ea typeface="Verdana" panose="020B0604030504040204" pitchFamily="34" charset="0"/>
                <a:cs typeface="Verdana" charset="0"/>
              </a:rPr>
              <a:t>Mit</a:t>
            </a:r>
            <a:endParaRPr lang="en-GB" sz="2700" b="1" dirty="0">
              <a:solidFill>
                <a:schemeClr val="bg1"/>
              </a:solidFill>
              <a:latin typeface="Verdana" panose="020B0604030504040204" pitchFamily="34" charset="0"/>
              <a:ea typeface="Verdana" panose="020B0604030504040204" pitchFamily="34" charset="0"/>
              <a:cs typeface="Verdana" charset="0"/>
            </a:endParaRPr>
          </a:p>
        </p:txBody>
      </p:sp>
      <p:pic>
        <p:nvPicPr>
          <p:cNvPr id="15" name="Picture 4">
            <a:extLst>
              <a:ext uri="{FF2B5EF4-FFF2-40B4-BE49-F238E27FC236}">
                <a16:creationId xmlns:a16="http://schemas.microsoft.com/office/drawing/2014/main" xmlns="" id="{8CE0265E-029E-4219-8F02-A929EAF20918}"/>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4" descr="Image result for silicon valley map with logo">
            <a:extLst>
              <a:ext uri="{FF2B5EF4-FFF2-40B4-BE49-F238E27FC236}">
                <a16:creationId xmlns:a16="http://schemas.microsoft.com/office/drawing/2014/main" xmlns="" id="{EBD15251-7726-4E79-A24B-C85C3301034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75656" y="3952152"/>
            <a:ext cx="5832648" cy="25004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048498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258888" y="179392"/>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sr-Latn-RS" sz="3100" b="1" dirty="0">
                <a:solidFill>
                  <a:schemeClr val="bg1"/>
                </a:solidFill>
                <a:latin typeface="Verdana" panose="020B0604030504040204" pitchFamily="34" charset="0"/>
              </a:rPr>
              <a:t>Stvarnost</a:t>
            </a:r>
            <a:endParaRPr lang="en-GB" sz="3100" b="1" dirty="0">
              <a:solidFill>
                <a:schemeClr val="bg1"/>
              </a:solidFill>
              <a:latin typeface="Verdana" panose="020B0604030504040204" pitchFamily="34" charset="0"/>
            </a:endParaRPr>
          </a:p>
        </p:txBody>
      </p:sp>
      <p:sp>
        <p:nvSpPr>
          <p:cNvPr id="11" name="Rectangle 2"/>
          <p:cNvSpPr>
            <a:spLocks noChangeArrowheads="1"/>
          </p:cNvSpPr>
          <p:nvPr/>
        </p:nvSpPr>
        <p:spPr bwMode="auto">
          <a:xfrm>
            <a:off x="467544" y="1124744"/>
            <a:ext cx="8352928" cy="5416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lvl="0" algn="ctr" eaLnBrk="1" hangingPunct="1">
              <a:tabLst/>
              <a:defRPr/>
            </a:pPr>
            <a:r>
              <a:rPr lang="sr-Latn-RS" sz="3500" b="1" cap="all" dirty="0">
                <a:solidFill>
                  <a:prstClr val="black"/>
                </a:solidFill>
                <a:latin typeface="Verdana" panose="020B0604030504040204" pitchFamily="34" charset="0"/>
                <a:ea typeface="Verdana" panose="020B0604030504040204" pitchFamily="34" charset="0"/>
                <a:cs typeface="Verdana" panose="020B0604030504040204" pitchFamily="34" charset="0"/>
              </a:rPr>
              <a:t>ovo je </a:t>
            </a:r>
            <a:r>
              <a:rPr lang="sr-Latn-RS" sz="3600"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STVARNOST</a:t>
            </a:r>
            <a:r>
              <a:rPr kumimoji="0" lang="en-US" sz="3500" b="1" i="0" u="none" strike="noStrike" kern="1200" cap="none" spc="0" normalizeH="0" baseline="0" noProof="0" dirty="0" smtClean="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a:t>
            </a:r>
            <a:endParaRPr kumimoji="0" lang="en-US" sz="35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endParaRPr>
          </a:p>
          <a:p>
            <a:pPr algn="just" eaLnBrk="1" hangingPunct="1">
              <a:defRPr/>
            </a:pPr>
            <a:endParaRPr lang="en-US" sz="2400" dirty="0">
              <a:latin typeface="Verdana" panose="020B0604030504040204" pitchFamily="34" charset="0"/>
              <a:ea typeface="Verdana" panose="020B0604030504040204" pitchFamily="34" charset="0"/>
              <a:cs typeface="Verdana" panose="020B0604030504040204" pitchFamily="34" charset="0"/>
            </a:endParaRPr>
          </a:p>
          <a:p>
            <a:pPr marL="342900" lvl="0" indent="-342900">
              <a:buFont typeface="Arial" panose="020B0604020202020204" pitchFamily="34" charset="0"/>
              <a:buChar char="•"/>
            </a:pPr>
            <a:r>
              <a:rPr lang="sr-Latn-RS" sz="2600" dirty="0">
                <a:latin typeface="+mn-lt"/>
              </a:rPr>
              <a:t>Zahtevi zemalja u razvoju upućeni razvijenim zemljama ili zemljama sa infrastrukturom nisu uvek blagonaklono dočekani</a:t>
            </a:r>
            <a:endParaRPr lang="en-US" sz="2600" dirty="0">
              <a:latin typeface="+mn-lt"/>
            </a:endParaRPr>
          </a:p>
          <a:p>
            <a:pPr marL="342900" lvl="0" indent="-342900">
              <a:buFont typeface="Arial" panose="020B0604020202020204" pitchFamily="34" charset="0"/>
              <a:buChar char="•"/>
            </a:pPr>
            <a:r>
              <a:rPr lang="sr-Latn-RS" sz="2600" dirty="0">
                <a:latin typeface="+mn-lt"/>
              </a:rPr>
              <a:t>Budimpeštanska konvencija je jedini pravno obavezujući mehanizam pomoću koga zemlje u razvoju mogu da dobiju elektronske dokaze od zemalja sa infrastrukturom</a:t>
            </a:r>
            <a:endParaRPr lang="en-US" sz="2600" dirty="0">
              <a:latin typeface="+mn-lt"/>
            </a:endParaRPr>
          </a:p>
          <a:p>
            <a:pPr marL="342900" indent="-342900">
              <a:buFont typeface="Arial" panose="020B0604020202020204" pitchFamily="34" charset="0"/>
              <a:buChar char="•"/>
            </a:pPr>
            <a:r>
              <a:rPr lang="sr-Latn-RS" sz="2600" dirty="0">
                <a:latin typeface="+mn-lt"/>
              </a:rPr>
              <a:t>Zemlje u razvoju obično imaju veću fleksibilnost kada je reč o mogućnosti da odbiju zahtev u slučaju političkih </a:t>
            </a:r>
            <a:r>
              <a:rPr lang="sr-Latn-RS" sz="2600" dirty="0" err="1">
                <a:latin typeface="+mn-lt"/>
              </a:rPr>
              <a:t>delikata</a:t>
            </a:r>
            <a:r>
              <a:rPr lang="sr-Latn-RS" sz="2600" dirty="0">
                <a:latin typeface="+mn-lt"/>
              </a:rPr>
              <a:t> nego SAD, UK i druge</a:t>
            </a:r>
            <a:endParaRPr lang="en-US" sz="2600" dirty="0">
              <a:latin typeface="+mn-lt"/>
              <a:ea typeface="Verdana" panose="020B0604030504040204" pitchFamily="34" charset="0"/>
              <a:cs typeface="Verdana" panose="020B0604030504040204" pitchFamily="34" charset="0"/>
            </a:endParaRPr>
          </a:p>
        </p:txBody>
      </p:sp>
      <p:sp>
        <p:nvSpPr>
          <p:cNvPr id="2" name="Rectangle 1">
            <a:extLst>
              <a:ext uri="{FF2B5EF4-FFF2-40B4-BE49-F238E27FC236}">
                <a16:creationId xmlns:a16="http://schemas.microsoft.com/office/drawing/2014/main" xmlns=""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a16="http://schemas.microsoft.com/office/drawing/2014/main" xmlns=""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9537793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258888" y="179392"/>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sr-Latn-RS" sz="3100" b="1" dirty="0">
                <a:solidFill>
                  <a:schemeClr val="bg1"/>
                </a:solidFill>
                <a:latin typeface="Verdana" panose="020B0604030504040204" pitchFamily="34" charset="0"/>
              </a:rPr>
              <a:t>Stvarnost</a:t>
            </a:r>
            <a:endParaRPr lang="en-GB" sz="3100" b="1" dirty="0">
              <a:solidFill>
                <a:schemeClr val="bg1"/>
              </a:solidFill>
              <a:latin typeface="Verdana" panose="020B0604030504040204" pitchFamily="34" charset="0"/>
            </a:endParaRPr>
          </a:p>
        </p:txBody>
      </p:sp>
      <p:sp>
        <p:nvSpPr>
          <p:cNvPr id="11" name="Rectangle 2"/>
          <p:cNvSpPr>
            <a:spLocks noChangeArrowheads="1"/>
          </p:cNvSpPr>
          <p:nvPr/>
        </p:nvSpPr>
        <p:spPr bwMode="auto">
          <a:xfrm>
            <a:off x="467544" y="1124744"/>
            <a:ext cx="8352928" cy="5062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lvl="0" algn="ctr" eaLnBrk="1" hangingPunct="1">
              <a:tabLst/>
              <a:defRPr/>
            </a:pPr>
            <a:r>
              <a:rPr lang="sr-Latn-RS" sz="3200" b="1" cap="all" dirty="0">
                <a:solidFill>
                  <a:prstClr val="black"/>
                </a:solidFill>
                <a:latin typeface="Verdana" panose="020B0604030504040204" pitchFamily="34" charset="0"/>
                <a:ea typeface="Verdana" panose="020B0604030504040204" pitchFamily="34" charset="0"/>
                <a:cs typeface="Verdana" panose="020B0604030504040204" pitchFamily="34" charset="0"/>
              </a:rPr>
              <a:t>ovo je </a:t>
            </a:r>
            <a:r>
              <a:rPr lang="sr-Latn-RS" sz="3200"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STVARNOST</a:t>
            </a:r>
            <a:r>
              <a:rPr kumimoji="0" lang="en-US" sz="3500" b="1" i="0" u="none" strike="noStrike" kern="1200" cap="none" spc="0" normalizeH="0" baseline="0" noProof="0" dirty="0" smtClean="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a:t>
            </a:r>
            <a:endParaRPr kumimoji="0" lang="en-US" sz="35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endParaRPr>
          </a:p>
          <a:p>
            <a:pPr algn="just" eaLnBrk="1" hangingPunct="1">
              <a:defRPr/>
            </a:pPr>
            <a:endParaRPr lang="en-US" sz="2400" dirty="0">
              <a:latin typeface="Verdana" panose="020B0604030504040204" pitchFamily="34" charset="0"/>
              <a:ea typeface="Verdana" panose="020B0604030504040204" pitchFamily="34" charset="0"/>
              <a:cs typeface="Verdana" panose="020B0604030504040204" pitchFamily="34" charset="0"/>
            </a:endParaRPr>
          </a:p>
          <a:p>
            <a:pPr marL="342900" lvl="0" indent="-342900">
              <a:buFont typeface="Arial" panose="020B0604020202020204" pitchFamily="34" charset="0"/>
              <a:buChar char="•"/>
            </a:pPr>
            <a:r>
              <a:rPr lang="sr-Latn-RS" dirty="0">
                <a:latin typeface="+mn-lt"/>
              </a:rPr>
              <a:t>Budimpeštanska konvencija pruža stranama </a:t>
            </a:r>
            <a:r>
              <a:rPr lang="sr-Latn-RS" dirty="0" err="1">
                <a:latin typeface="+mn-lt"/>
              </a:rPr>
              <a:t>ugovornicama</a:t>
            </a:r>
            <a:r>
              <a:rPr lang="sr-Latn-RS" dirty="0">
                <a:latin typeface="+mn-lt"/>
              </a:rPr>
              <a:t> mogućnost da direktno ili preko vlade SAD traže hitnu zaštitu podataka američkih davalaca usluga</a:t>
            </a:r>
            <a:endParaRPr lang="en-US" dirty="0">
              <a:latin typeface="+mn-lt"/>
            </a:endParaRPr>
          </a:p>
          <a:p>
            <a:pPr marL="342900" lvl="0" indent="-342900">
              <a:buFont typeface="Arial" panose="020B0604020202020204" pitchFamily="34" charset="0"/>
              <a:buChar char="•"/>
            </a:pPr>
            <a:r>
              <a:rPr lang="sr-Latn-RS" dirty="0">
                <a:latin typeface="+mn-lt"/>
              </a:rPr>
              <a:t>Ona takođe pruža zemljama mogućnost da direktno traže od američkih davalaca usluga podatke o pretplatniku</a:t>
            </a:r>
            <a:endParaRPr lang="en-US" dirty="0">
              <a:latin typeface="+mn-lt"/>
            </a:endParaRPr>
          </a:p>
          <a:p>
            <a:pPr marL="342900" indent="-342900">
              <a:buFont typeface="Arial" panose="020B0604020202020204" pitchFamily="34" charset="0"/>
              <a:buChar char="•"/>
            </a:pPr>
            <a:r>
              <a:rPr lang="sr-Latn-RS" dirty="0">
                <a:latin typeface="+mn-lt"/>
              </a:rPr>
              <a:t>Veća je verovatnoća da će davaoci usluga sarađivati sa stranama </a:t>
            </a:r>
            <a:r>
              <a:rPr lang="sr-Latn-RS" dirty="0" err="1">
                <a:latin typeface="+mn-lt"/>
              </a:rPr>
              <a:t>ugovornicama</a:t>
            </a:r>
            <a:r>
              <a:rPr lang="sr-Latn-RS" dirty="0">
                <a:latin typeface="+mn-lt"/>
              </a:rPr>
              <a:t> Budimpeštanske konvencije zato što te strane </a:t>
            </a:r>
            <a:r>
              <a:rPr lang="sr-Latn-RS" dirty="0" err="1">
                <a:latin typeface="+mn-lt"/>
              </a:rPr>
              <a:t>ugovornice</a:t>
            </a:r>
            <a:r>
              <a:rPr lang="sr-Latn-RS" dirty="0">
                <a:latin typeface="+mn-lt"/>
              </a:rPr>
              <a:t> imaju odgovarajuće mehanizme zaštite</a:t>
            </a:r>
            <a:endParaRPr lang="en-US" sz="2400" dirty="0">
              <a:latin typeface="+mn-lt"/>
              <a:ea typeface="Verdana" panose="020B0604030504040204" pitchFamily="34" charset="0"/>
              <a:cs typeface="Verdana" panose="020B0604030504040204" pitchFamily="34" charset="0"/>
            </a:endParaRPr>
          </a:p>
        </p:txBody>
      </p:sp>
      <p:sp>
        <p:nvSpPr>
          <p:cNvPr id="2" name="Rectangle 1">
            <a:extLst>
              <a:ext uri="{FF2B5EF4-FFF2-40B4-BE49-F238E27FC236}">
                <a16:creationId xmlns:a16="http://schemas.microsoft.com/office/drawing/2014/main" xmlns=""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a16="http://schemas.microsoft.com/office/drawing/2014/main" xmlns=""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2013062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258888" y="179392"/>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sr-Latn-RS" sz="3100" b="1" dirty="0">
                <a:solidFill>
                  <a:schemeClr val="bg1"/>
                </a:solidFill>
                <a:latin typeface="Verdana" panose="020B0604030504040204" pitchFamily="34" charset="0"/>
              </a:rPr>
              <a:t>Stvarnost</a:t>
            </a:r>
            <a:endParaRPr lang="en-GB" sz="3100" b="1" dirty="0">
              <a:solidFill>
                <a:schemeClr val="bg1"/>
              </a:solidFill>
              <a:latin typeface="Verdana" panose="020B0604030504040204" pitchFamily="34" charset="0"/>
            </a:endParaRPr>
          </a:p>
        </p:txBody>
      </p:sp>
      <p:sp>
        <p:nvSpPr>
          <p:cNvPr id="2" name="Rectangle 1">
            <a:extLst>
              <a:ext uri="{FF2B5EF4-FFF2-40B4-BE49-F238E27FC236}">
                <a16:creationId xmlns:a16="http://schemas.microsoft.com/office/drawing/2014/main" xmlns=""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a16="http://schemas.microsoft.com/office/drawing/2014/main" xmlns=""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9" name="Chart 8">
            <a:extLst>
              <a:ext uri="{FF2B5EF4-FFF2-40B4-BE49-F238E27FC236}">
                <a16:creationId xmlns:a16="http://schemas.microsoft.com/office/drawing/2014/main" xmlns="" id="{A66B01F5-B315-4227-8CF2-EE4D16932C95}"/>
              </a:ext>
            </a:extLst>
          </p:cNvPr>
          <p:cNvGraphicFramePr/>
          <p:nvPr>
            <p:extLst>
              <p:ext uri="{D42A27DB-BD31-4B8C-83A1-F6EECF244321}">
                <p14:modId xmlns:p14="http://schemas.microsoft.com/office/powerpoint/2010/main" val="3843013251"/>
              </p:ext>
            </p:extLst>
          </p:nvPr>
        </p:nvGraphicFramePr>
        <p:xfrm>
          <a:off x="395536" y="1412777"/>
          <a:ext cx="8496944" cy="5184576"/>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39606198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258888" y="179392"/>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sr-Latn-RS" sz="3100" b="1" dirty="0">
                <a:solidFill>
                  <a:schemeClr val="bg1"/>
                </a:solidFill>
                <a:latin typeface="Verdana" panose="020B0604030504040204" pitchFamily="34" charset="0"/>
              </a:rPr>
              <a:t>Stvarnost</a:t>
            </a:r>
            <a:endParaRPr lang="en-GB" sz="3100" b="1" dirty="0">
              <a:solidFill>
                <a:schemeClr val="bg1"/>
              </a:solidFill>
              <a:latin typeface="Verdana" panose="020B0604030504040204" pitchFamily="34" charset="0"/>
            </a:endParaRPr>
          </a:p>
        </p:txBody>
      </p:sp>
      <p:sp>
        <p:nvSpPr>
          <p:cNvPr id="2" name="Rectangle 1">
            <a:extLst>
              <a:ext uri="{FF2B5EF4-FFF2-40B4-BE49-F238E27FC236}">
                <a16:creationId xmlns:a16="http://schemas.microsoft.com/office/drawing/2014/main" xmlns=""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a16="http://schemas.microsoft.com/office/drawing/2014/main" xmlns=""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9" name="Chart 8">
            <a:extLst>
              <a:ext uri="{FF2B5EF4-FFF2-40B4-BE49-F238E27FC236}">
                <a16:creationId xmlns:a16="http://schemas.microsoft.com/office/drawing/2014/main" xmlns="" id="{A66B01F5-B315-4227-8CF2-EE4D16932C95}"/>
              </a:ext>
            </a:extLst>
          </p:cNvPr>
          <p:cNvGraphicFramePr/>
          <p:nvPr>
            <p:extLst>
              <p:ext uri="{D42A27DB-BD31-4B8C-83A1-F6EECF244321}">
                <p14:modId xmlns:p14="http://schemas.microsoft.com/office/powerpoint/2010/main" val="890757467"/>
              </p:ext>
            </p:extLst>
          </p:nvPr>
        </p:nvGraphicFramePr>
        <p:xfrm>
          <a:off x="395536" y="1396999"/>
          <a:ext cx="8496944" cy="4887391"/>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009058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2BA244C-489D-417D-B8AB-CB954192CB36}"/>
              </a:ext>
            </a:extLst>
          </p:cNvPr>
          <p:cNvSpPr>
            <a:spLocks noGrp="1"/>
          </p:cNvSpPr>
          <p:nvPr>
            <p:ph type="title"/>
          </p:nvPr>
        </p:nvSpPr>
        <p:spPr>
          <a:xfrm>
            <a:off x="722312" y="3993083"/>
            <a:ext cx="7882135" cy="1362075"/>
          </a:xfrm>
        </p:spPr>
        <p:txBody>
          <a:bodyPr/>
          <a:lstStyle/>
          <a:p>
            <a:r>
              <a:rPr lang="sr-Latn-RS" dirty="0" smtClean="0">
                <a:latin typeface="Verdana" panose="020B0604030504040204" pitchFamily="34" charset="0"/>
                <a:ea typeface="Verdana" panose="020B0604030504040204" pitchFamily="34" charset="0"/>
              </a:rPr>
              <a:t>OBLAST PRIMENE I DOMET BUDIMPEŠTANSKE KONVENCIJE</a:t>
            </a:r>
            <a:endParaRPr lang="en-GB" dirty="0">
              <a:latin typeface="Verdana" panose="020B0604030504040204" pitchFamily="34" charset="0"/>
              <a:ea typeface="Verdana" panose="020B0604030504040204" pitchFamily="34" charset="0"/>
            </a:endParaRPr>
          </a:p>
        </p:txBody>
      </p:sp>
      <p:sp>
        <p:nvSpPr>
          <p:cNvPr id="3" name="Text Placeholder 2">
            <a:extLst>
              <a:ext uri="{FF2B5EF4-FFF2-40B4-BE49-F238E27FC236}">
                <a16:creationId xmlns:a16="http://schemas.microsoft.com/office/drawing/2014/main" xmlns="" id="{E380FE40-902C-48A0-8E4E-962AA387FB67}"/>
              </a:ext>
            </a:extLst>
          </p:cNvPr>
          <p:cNvSpPr>
            <a:spLocks noGrp="1"/>
          </p:cNvSpPr>
          <p:nvPr>
            <p:ph type="body" idx="1"/>
          </p:nvPr>
        </p:nvSpPr>
        <p:spPr>
          <a:xfrm>
            <a:off x="722313" y="2492896"/>
            <a:ext cx="7772400" cy="1500187"/>
          </a:xfrm>
        </p:spPr>
        <p:txBody>
          <a:bodyPr/>
          <a:lstStyle/>
          <a:p>
            <a:r>
              <a:rPr lang="sr-Latn-RS" dirty="0" smtClean="0">
                <a:latin typeface="Verdana" panose="020B0604030504040204" pitchFamily="34" charset="0"/>
                <a:ea typeface="Verdana" panose="020B0604030504040204" pitchFamily="34" charset="0"/>
              </a:rPr>
              <a:t>Budimpeštanska konvencija – Opšti pregled</a:t>
            </a:r>
            <a:endParaRPr lang="en-GB" dirty="0">
              <a:latin typeface="Verdana" panose="020B0604030504040204" pitchFamily="34" charset="0"/>
              <a:ea typeface="Verdana" panose="020B0604030504040204" pitchFamily="34" charset="0"/>
            </a:endParaRPr>
          </a:p>
        </p:txBody>
      </p:sp>
      <p:sp>
        <p:nvSpPr>
          <p:cNvPr id="5" name="Rectangle 11">
            <a:extLst>
              <a:ext uri="{FF2B5EF4-FFF2-40B4-BE49-F238E27FC236}">
                <a16:creationId xmlns:a16="http://schemas.microsoft.com/office/drawing/2014/main" xmlns=""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5</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6" name="Rectangle 5">
            <a:extLst>
              <a:ext uri="{FF2B5EF4-FFF2-40B4-BE49-F238E27FC236}">
                <a16:creationId xmlns:a16="http://schemas.microsoft.com/office/drawing/2014/main" xmlns=""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8" name="Rectangle 7">
            <a:extLst>
              <a:ext uri="{FF2B5EF4-FFF2-40B4-BE49-F238E27FC236}">
                <a16:creationId xmlns:a16="http://schemas.microsoft.com/office/drawing/2014/main" xmlns=""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9" name="TextBox 7">
            <a:extLst>
              <a:ext uri="{FF2B5EF4-FFF2-40B4-BE49-F238E27FC236}">
                <a16:creationId xmlns:a16="http://schemas.microsoft.com/office/drawing/2014/main" xmlns=""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Odeljak </a:t>
            </a:r>
            <a:r>
              <a:rPr lang="en-GB" sz="3200" b="1" dirty="0" smtClean="0">
                <a:solidFill>
                  <a:schemeClr val="bg1"/>
                </a:solidFill>
                <a:latin typeface="Verdana" panose="020B0604030504040204" pitchFamily="34" charset="0"/>
                <a:ea typeface="Verdana" panose="020B0604030504040204" pitchFamily="34" charset="0"/>
                <a:cs typeface="Verdana" charset="0"/>
              </a:rPr>
              <a:t>1</a:t>
            </a:r>
            <a:r>
              <a:rPr lang="sr-Latn-RS" sz="3200" b="1" dirty="0" smtClean="0">
                <a:solidFill>
                  <a:schemeClr val="bg1"/>
                </a:solidFill>
                <a:latin typeface="Verdana" panose="020B0604030504040204" pitchFamily="34" charset="0"/>
                <a:ea typeface="Verdana" panose="020B0604030504040204" pitchFamily="34" charset="0"/>
                <a:cs typeface="Verdana" charset="0"/>
              </a:rPr>
              <a:t>.</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0" name="Picture 4">
            <a:extLst>
              <a:ext uri="{FF2B5EF4-FFF2-40B4-BE49-F238E27FC236}">
                <a16:creationId xmlns:a16="http://schemas.microsoft.com/office/drawing/2014/main" xmlns=""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0481753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258888" y="179392"/>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sr-Latn-RS" sz="3100" b="1" dirty="0" smtClean="0">
                <a:solidFill>
                  <a:schemeClr val="bg1"/>
                </a:solidFill>
                <a:latin typeface="Verdana" panose="020B0604030504040204" pitchFamily="34" charset="0"/>
              </a:rPr>
              <a:t>Stvarnost</a:t>
            </a:r>
            <a:endParaRPr lang="en-GB" sz="3100" b="1" dirty="0">
              <a:solidFill>
                <a:schemeClr val="bg1"/>
              </a:solidFill>
              <a:latin typeface="Verdana" panose="020B0604030504040204" pitchFamily="34" charset="0"/>
            </a:endParaRPr>
          </a:p>
        </p:txBody>
      </p:sp>
      <p:sp>
        <p:nvSpPr>
          <p:cNvPr id="2" name="Rectangle 1">
            <a:extLst>
              <a:ext uri="{FF2B5EF4-FFF2-40B4-BE49-F238E27FC236}">
                <a16:creationId xmlns:a16="http://schemas.microsoft.com/office/drawing/2014/main" xmlns=""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a16="http://schemas.microsoft.com/office/drawing/2014/main" xmlns=""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9" name="Chart 8">
            <a:extLst>
              <a:ext uri="{FF2B5EF4-FFF2-40B4-BE49-F238E27FC236}">
                <a16:creationId xmlns:a16="http://schemas.microsoft.com/office/drawing/2014/main" xmlns="" id="{A66B01F5-B315-4227-8CF2-EE4D16932C95}"/>
              </a:ext>
            </a:extLst>
          </p:cNvPr>
          <p:cNvGraphicFramePr/>
          <p:nvPr>
            <p:extLst>
              <p:ext uri="{D42A27DB-BD31-4B8C-83A1-F6EECF244321}">
                <p14:modId xmlns:p14="http://schemas.microsoft.com/office/powerpoint/2010/main" val="1439299372"/>
              </p:ext>
            </p:extLst>
          </p:nvPr>
        </p:nvGraphicFramePr>
        <p:xfrm>
          <a:off x="395536" y="1396999"/>
          <a:ext cx="8496944" cy="4887391"/>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425511203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258888" y="179392"/>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sr-Latn-RS" sz="3100" b="1" dirty="0" smtClean="0">
                <a:solidFill>
                  <a:schemeClr val="bg1"/>
                </a:solidFill>
                <a:latin typeface="Verdana" panose="020B0604030504040204" pitchFamily="34" charset="0"/>
              </a:rPr>
              <a:t>Stvarnost</a:t>
            </a:r>
            <a:endParaRPr lang="en-GB" sz="3100" b="1" dirty="0">
              <a:solidFill>
                <a:schemeClr val="bg1"/>
              </a:solidFill>
              <a:latin typeface="Verdana" panose="020B0604030504040204" pitchFamily="34" charset="0"/>
            </a:endParaRPr>
          </a:p>
        </p:txBody>
      </p:sp>
      <p:sp>
        <p:nvSpPr>
          <p:cNvPr id="2" name="Rectangle 1">
            <a:extLst>
              <a:ext uri="{FF2B5EF4-FFF2-40B4-BE49-F238E27FC236}">
                <a16:creationId xmlns:a16="http://schemas.microsoft.com/office/drawing/2014/main" xmlns=""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a16="http://schemas.microsoft.com/office/drawing/2014/main" xmlns=""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9" name="Chart 8">
            <a:extLst>
              <a:ext uri="{FF2B5EF4-FFF2-40B4-BE49-F238E27FC236}">
                <a16:creationId xmlns:a16="http://schemas.microsoft.com/office/drawing/2014/main" xmlns="" id="{A66B01F5-B315-4227-8CF2-EE4D16932C95}"/>
              </a:ext>
            </a:extLst>
          </p:cNvPr>
          <p:cNvGraphicFramePr/>
          <p:nvPr>
            <p:extLst>
              <p:ext uri="{D42A27DB-BD31-4B8C-83A1-F6EECF244321}">
                <p14:modId xmlns:p14="http://schemas.microsoft.com/office/powerpoint/2010/main" val="2646873224"/>
              </p:ext>
            </p:extLst>
          </p:nvPr>
        </p:nvGraphicFramePr>
        <p:xfrm>
          <a:off x="395536" y="1396999"/>
          <a:ext cx="8496944" cy="4887391"/>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1696996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xmlns="" id="{4D27D9AC-4ADB-45D9-AFA6-8E0CDEC5466B}"/>
              </a:ext>
            </a:extLst>
          </p:cNvPr>
          <p:cNvSpPr>
            <a:spLocks noChangeArrowheads="1"/>
          </p:cNvSpPr>
          <p:nvPr/>
        </p:nvSpPr>
        <p:spPr bwMode="auto">
          <a:xfrm>
            <a:off x="722312" y="908720"/>
            <a:ext cx="7565590" cy="4001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algn="ctr" eaLnBrk="1" hangingPunct="1">
              <a:defRPr/>
            </a:pPr>
            <a:r>
              <a:rPr lang="sr-Latn-RS" sz="4400"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MIT</a:t>
            </a:r>
            <a:r>
              <a:rPr lang="en-US" sz="4400"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 </a:t>
            </a:r>
            <a:endParaRPr lang="en-US" sz="4400" b="1" dirty="0">
              <a:solidFill>
                <a:srgbClr val="FF0000"/>
              </a:solidFill>
              <a:latin typeface="Verdana" panose="020B0604030504040204" pitchFamily="34" charset="0"/>
              <a:ea typeface="Verdana" panose="020B0604030504040204" pitchFamily="34" charset="0"/>
              <a:cs typeface="Verdana" panose="020B0604030504040204" pitchFamily="34" charset="0"/>
            </a:endParaRPr>
          </a:p>
          <a:p>
            <a:pPr algn="ctr" eaLnBrk="1" hangingPunct="1">
              <a:defRPr/>
            </a:pPr>
            <a:r>
              <a:rPr lang="sr-Latn-RS" sz="4200" dirty="0" smtClean="0">
                <a:latin typeface="Verdana" panose="020B0604030504040204" pitchFamily="34" charset="0"/>
                <a:ea typeface="Verdana" panose="020B0604030504040204" pitchFamily="34" charset="0"/>
                <a:cs typeface="Verdana" panose="020B0604030504040204" pitchFamily="34" charset="0"/>
              </a:rPr>
              <a:t>Budimpeštanska konvencija pruža </a:t>
            </a:r>
            <a:r>
              <a:rPr lang="sr-Latn-RS" sz="4200" b="1" dirty="0" smtClean="0">
                <a:latin typeface="Verdana" panose="020B0604030504040204" pitchFamily="34" charset="0"/>
                <a:ea typeface="Verdana" panose="020B0604030504040204" pitchFamily="34" charset="0"/>
                <a:cs typeface="Verdana" panose="020B0604030504040204" pitchFamily="34" charset="0"/>
              </a:rPr>
              <a:t>neograničen i</a:t>
            </a:r>
            <a:r>
              <a:rPr lang="en-US" sz="4200" b="1" dirty="0" smtClean="0">
                <a:latin typeface="Verdana" panose="020B0604030504040204" pitchFamily="34" charset="0"/>
                <a:ea typeface="Verdana" panose="020B0604030504040204" pitchFamily="34" charset="0"/>
                <a:cs typeface="Verdana" panose="020B0604030504040204" pitchFamily="34" charset="0"/>
              </a:rPr>
              <a:t> </a:t>
            </a:r>
            <a:r>
              <a:rPr lang="sr-Latn-RS" sz="4200" b="1" dirty="0" smtClean="0">
                <a:latin typeface="Verdana" panose="020B0604030504040204" pitchFamily="34" charset="0"/>
                <a:ea typeface="Verdana" panose="020B0604030504040204" pitchFamily="34" charset="0"/>
                <a:cs typeface="Verdana" panose="020B0604030504040204" pitchFamily="34" charset="0"/>
              </a:rPr>
              <a:t>automatski pristup podacima</a:t>
            </a:r>
            <a:endParaRPr lang="en-GB" sz="2800" b="1" dirty="0">
              <a:latin typeface="Verdana" panose="020B0604030504040204" pitchFamily="34" charset="0"/>
              <a:ea typeface="Verdana" panose="020B0604030504040204" pitchFamily="34" charset="0"/>
              <a:cs typeface="Verdana" panose="020B0604030504040204" pitchFamily="34" charset="0"/>
            </a:endParaRPr>
          </a:p>
        </p:txBody>
      </p:sp>
      <p:sp>
        <p:nvSpPr>
          <p:cNvPr id="9" name="Rectangle 8">
            <a:extLst>
              <a:ext uri="{FF2B5EF4-FFF2-40B4-BE49-F238E27FC236}">
                <a16:creationId xmlns:a16="http://schemas.microsoft.com/office/drawing/2014/main" xmlns="" id="{74AFFC74-60C3-4BE7-86F0-8405A57003F9}"/>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1" name="Rectangle 10">
            <a:extLst>
              <a:ext uri="{FF2B5EF4-FFF2-40B4-BE49-F238E27FC236}">
                <a16:creationId xmlns:a16="http://schemas.microsoft.com/office/drawing/2014/main" xmlns="" id="{6E0EF5B3-1C7F-4660-A6D1-6B02E941038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3" name="TextBox 7">
            <a:extLst>
              <a:ext uri="{FF2B5EF4-FFF2-40B4-BE49-F238E27FC236}">
                <a16:creationId xmlns:a16="http://schemas.microsoft.com/office/drawing/2014/main" xmlns="" id="{A440D332-1417-4A98-BC4A-09D5E690C999}"/>
              </a:ext>
            </a:extLst>
          </p:cNvPr>
          <p:cNvSpPr txBox="1">
            <a:spLocks noChangeArrowheads="1"/>
          </p:cNvSpPr>
          <p:nvPr/>
        </p:nvSpPr>
        <p:spPr bwMode="auto">
          <a:xfrm>
            <a:off x="1403350" y="190500"/>
            <a:ext cx="76327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700" b="1" dirty="0" smtClean="0">
                <a:solidFill>
                  <a:schemeClr val="bg1"/>
                </a:solidFill>
                <a:latin typeface="Verdana" panose="020B0604030504040204" pitchFamily="34" charset="0"/>
                <a:ea typeface="Verdana" panose="020B0604030504040204" pitchFamily="34" charset="0"/>
                <a:cs typeface="Verdana" charset="0"/>
              </a:rPr>
              <a:t>Mit</a:t>
            </a:r>
            <a:endParaRPr lang="en-GB" sz="2700" b="1" dirty="0">
              <a:solidFill>
                <a:schemeClr val="bg1"/>
              </a:solidFill>
              <a:latin typeface="Verdana" panose="020B0604030504040204" pitchFamily="34" charset="0"/>
              <a:ea typeface="Verdana" panose="020B0604030504040204" pitchFamily="34" charset="0"/>
              <a:cs typeface="Verdana" charset="0"/>
            </a:endParaRPr>
          </a:p>
        </p:txBody>
      </p:sp>
      <p:pic>
        <p:nvPicPr>
          <p:cNvPr id="15" name="Picture 4">
            <a:extLst>
              <a:ext uri="{FF2B5EF4-FFF2-40B4-BE49-F238E27FC236}">
                <a16:creationId xmlns:a16="http://schemas.microsoft.com/office/drawing/2014/main" xmlns="" id="{8CE0265E-029E-4219-8F02-A929EAF20918}"/>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2" descr="Image result for &quot;open access&quot;">
            <a:extLst>
              <a:ext uri="{FF2B5EF4-FFF2-40B4-BE49-F238E27FC236}">
                <a16:creationId xmlns:a16="http://schemas.microsoft.com/office/drawing/2014/main" xmlns="" id="{C8186523-39EB-4B8A-9BDC-C4178C99CE7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2496" y="4888560"/>
            <a:ext cx="4016385" cy="144966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xmlns="" id="{81066EA7-C2EF-4F6A-A311-EE291D9CAF15}"/>
              </a:ext>
            </a:extLst>
          </p:cNvPr>
          <p:cNvPicPr>
            <a:picLocks noChangeAspect="1"/>
          </p:cNvPicPr>
          <p:nvPr/>
        </p:nvPicPr>
        <p:blipFill>
          <a:blip r:embed="rId5"/>
          <a:stretch>
            <a:fillRect/>
          </a:stretch>
        </p:blipFill>
        <p:spPr>
          <a:xfrm>
            <a:off x="4714317" y="4690147"/>
            <a:ext cx="4429683" cy="1871898"/>
          </a:xfrm>
          <a:prstGeom prst="rect">
            <a:avLst/>
          </a:prstGeom>
        </p:spPr>
      </p:pic>
    </p:spTree>
    <p:extLst>
      <p:ext uri="{BB962C8B-B14F-4D97-AF65-F5344CB8AC3E}">
        <p14:creationId xmlns:p14="http://schemas.microsoft.com/office/powerpoint/2010/main" val="86411476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258888" y="179392"/>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sr-Latn-RS" sz="3100" b="1" dirty="0" smtClean="0">
                <a:solidFill>
                  <a:schemeClr val="bg1"/>
                </a:solidFill>
                <a:latin typeface="Verdana" panose="020B0604030504040204" pitchFamily="34" charset="0"/>
              </a:rPr>
              <a:t>Stvarnost</a:t>
            </a:r>
            <a:endParaRPr lang="en-GB" sz="3100" b="1" dirty="0">
              <a:solidFill>
                <a:schemeClr val="bg1"/>
              </a:solidFill>
              <a:latin typeface="Verdana" panose="020B0604030504040204" pitchFamily="34" charset="0"/>
            </a:endParaRPr>
          </a:p>
        </p:txBody>
      </p:sp>
      <p:sp>
        <p:nvSpPr>
          <p:cNvPr id="11" name="Rectangle 2"/>
          <p:cNvSpPr>
            <a:spLocks noChangeArrowheads="1"/>
          </p:cNvSpPr>
          <p:nvPr/>
        </p:nvSpPr>
        <p:spPr bwMode="auto">
          <a:xfrm>
            <a:off x="467544" y="1333792"/>
            <a:ext cx="8352928" cy="433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lvl="0" algn="ctr" eaLnBrk="1" hangingPunct="1">
              <a:tabLst/>
              <a:defRPr/>
            </a:pPr>
            <a:r>
              <a:rPr lang="sr-Latn-RS" sz="3600" b="1" cap="all" dirty="0">
                <a:solidFill>
                  <a:prstClr val="black"/>
                </a:solidFill>
                <a:latin typeface="Verdana" panose="020B0604030504040204" pitchFamily="34" charset="0"/>
                <a:ea typeface="Verdana" panose="020B0604030504040204" pitchFamily="34" charset="0"/>
                <a:cs typeface="Verdana" panose="020B0604030504040204" pitchFamily="34" charset="0"/>
              </a:rPr>
              <a:t>ovo je </a:t>
            </a:r>
            <a:r>
              <a:rPr lang="sr-Latn-RS" sz="3600" b="1" dirty="0">
                <a:solidFill>
                  <a:srgbClr val="FF0000"/>
                </a:solidFill>
                <a:latin typeface="Verdana" panose="020B0604030504040204" pitchFamily="34" charset="0"/>
                <a:ea typeface="Verdana" panose="020B0604030504040204" pitchFamily="34" charset="0"/>
                <a:cs typeface="Verdana" panose="020B0604030504040204" pitchFamily="34" charset="0"/>
              </a:rPr>
              <a:t>STVARNOST </a:t>
            </a:r>
            <a:r>
              <a:rPr kumimoji="0" lang="en-US" sz="3500" b="1" i="0" u="none" strike="noStrike" kern="1200" cap="none" spc="0" normalizeH="0" baseline="0" noProof="0" dirty="0" smtClean="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a:t>
            </a:r>
            <a:endParaRPr kumimoji="0" lang="en-US" sz="35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endParaRPr>
          </a:p>
          <a:p>
            <a:pPr marL="571500" indent="-571500" algn="just" eaLnBrk="1" hangingPunct="1">
              <a:buFont typeface="Arial" panose="020B0604020202020204" pitchFamily="34" charset="0"/>
              <a:buChar char="•"/>
              <a:defRPr/>
            </a:pPr>
            <a:endParaRPr lang="en-US" dirty="0">
              <a:latin typeface="Verdana" panose="020B0604030504040204" pitchFamily="34" charset="0"/>
              <a:ea typeface="Verdana" panose="020B0604030504040204" pitchFamily="34" charset="0"/>
              <a:cs typeface="Verdana" panose="020B0604030504040204" pitchFamily="34" charset="0"/>
            </a:endParaRPr>
          </a:p>
          <a:p>
            <a:pPr marL="342900" lvl="0" indent="-342900">
              <a:buFont typeface="Arial" panose="020B0604020202020204" pitchFamily="34" charset="0"/>
              <a:buChar char="•"/>
            </a:pPr>
            <a:r>
              <a:rPr lang="sr-Latn-RS" dirty="0">
                <a:latin typeface="+mn-lt"/>
              </a:rPr>
              <a:t>Ne postoji neograničen pristup lokalnim </a:t>
            </a:r>
            <a:r>
              <a:rPr lang="sr-Latn-RS" dirty="0" smtClean="0">
                <a:latin typeface="+mn-lt"/>
              </a:rPr>
              <a:t>podacima</a:t>
            </a:r>
          </a:p>
          <a:p>
            <a:pPr marL="342900" lvl="0" indent="-342900">
              <a:buFont typeface="Arial" panose="020B0604020202020204" pitchFamily="34" charset="0"/>
              <a:buChar char="•"/>
            </a:pPr>
            <a:endParaRPr lang="en-US" dirty="0">
              <a:latin typeface="+mn-lt"/>
            </a:endParaRPr>
          </a:p>
          <a:p>
            <a:pPr marL="342900" indent="-342900">
              <a:buFont typeface="Arial" panose="020B0604020202020204" pitchFamily="34" charset="0"/>
              <a:buChar char="•"/>
            </a:pPr>
            <a:r>
              <a:rPr lang="sr-Latn-RS" dirty="0">
                <a:latin typeface="+mn-lt"/>
              </a:rPr>
              <a:t>Osnovi za odbijanje obuhvataju</a:t>
            </a:r>
            <a:r>
              <a:rPr lang="en-US" dirty="0" smtClean="0">
                <a:latin typeface="Verdana" panose="020B0604030504040204" pitchFamily="34" charset="0"/>
                <a:ea typeface="Verdana" panose="020B0604030504040204" pitchFamily="34" charset="0"/>
                <a:cs typeface="Verdana" panose="020B0604030504040204" pitchFamily="34" charset="0"/>
              </a:rPr>
              <a:t>:</a:t>
            </a:r>
            <a:endParaRPr lang="en-US" dirty="0">
              <a:latin typeface="Verdana" panose="020B0604030504040204" pitchFamily="34" charset="0"/>
              <a:ea typeface="Verdana" panose="020B0604030504040204" pitchFamily="34" charset="0"/>
              <a:cs typeface="Verdana" panose="020B0604030504040204" pitchFamily="34" charset="0"/>
            </a:endParaRPr>
          </a:p>
          <a:p>
            <a:pPr marL="800100" lvl="1" indent="-342900">
              <a:buFont typeface="Arial" panose="020B0604020202020204" pitchFamily="34" charset="0"/>
              <a:buChar char="•"/>
            </a:pPr>
            <a:r>
              <a:rPr lang="sr-Latn-RS" dirty="0">
                <a:latin typeface="+mn-lt"/>
              </a:rPr>
              <a:t>Nepostojanje dvostrane </a:t>
            </a:r>
            <a:r>
              <a:rPr lang="sr-Latn-RS" dirty="0" err="1">
                <a:latin typeface="+mn-lt"/>
              </a:rPr>
              <a:t>kažnjivosti</a:t>
            </a:r>
            <a:r>
              <a:rPr lang="sr-Latn-RS" dirty="0">
                <a:latin typeface="+mn-lt"/>
              </a:rPr>
              <a:t> </a:t>
            </a:r>
            <a:endParaRPr lang="en-US" dirty="0">
              <a:latin typeface="+mn-lt"/>
            </a:endParaRPr>
          </a:p>
          <a:p>
            <a:pPr marL="800100" lvl="1" indent="-342900">
              <a:buFont typeface="Arial" panose="020B0604020202020204" pitchFamily="34" charset="0"/>
              <a:buChar char="•"/>
            </a:pPr>
            <a:r>
              <a:rPr lang="sr-Latn-RS" dirty="0">
                <a:latin typeface="+mn-lt"/>
              </a:rPr>
              <a:t>Politički delikt</a:t>
            </a:r>
            <a:endParaRPr lang="en-US" dirty="0">
              <a:latin typeface="+mn-lt"/>
            </a:endParaRPr>
          </a:p>
          <a:p>
            <a:pPr marL="800100" lvl="1" indent="-342900">
              <a:buFont typeface="Arial" panose="020B0604020202020204" pitchFamily="34" charset="0"/>
              <a:buChar char="•"/>
            </a:pPr>
            <a:r>
              <a:rPr lang="sr-Latn-RS" dirty="0">
                <a:latin typeface="+mn-lt"/>
              </a:rPr>
              <a:t>Ugrožavanje suvereniteta</a:t>
            </a:r>
            <a:endParaRPr lang="en-US" dirty="0">
              <a:latin typeface="+mn-lt"/>
            </a:endParaRPr>
          </a:p>
          <a:p>
            <a:pPr marL="800100" lvl="1" indent="-342900">
              <a:buFont typeface="Arial" panose="020B0604020202020204" pitchFamily="34" charset="0"/>
              <a:buChar char="•"/>
            </a:pPr>
            <a:r>
              <a:rPr lang="sr-Latn-RS" dirty="0">
                <a:latin typeface="+mn-lt"/>
              </a:rPr>
              <a:t>Ugrožavanje bezbednosti</a:t>
            </a:r>
            <a:endParaRPr lang="en-US" dirty="0">
              <a:latin typeface="+mn-lt"/>
            </a:endParaRPr>
          </a:p>
          <a:p>
            <a:pPr marL="800100" lvl="1" indent="-342900">
              <a:buFont typeface="Arial" panose="020B0604020202020204" pitchFamily="34" charset="0"/>
              <a:buChar char="•"/>
            </a:pPr>
            <a:r>
              <a:rPr lang="sr-Latn-RS" dirty="0">
                <a:latin typeface="+mn-lt"/>
              </a:rPr>
              <a:t>Ugrožavanje javnog </a:t>
            </a:r>
            <a:r>
              <a:rPr lang="sr-Latn-RS" dirty="0" smtClean="0">
                <a:latin typeface="+mn-lt"/>
              </a:rPr>
              <a:t>poretka</a:t>
            </a:r>
          </a:p>
          <a:p>
            <a:pPr marL="800100" lvl="1" indent="-342900">
              <a:buFont typeface="Arial" panose="020B0604020202020204" pitchFamily="34" charset="0"/>
              <a:buChar char="•"/>
            </a:pPr>
            <a:r>
              <a:rPr lang="sr-Latn-RS" dirty="0" smtClean="0">
                <a:latin typeface="+mn-lt"/>
              </a:rPr>
              <a:t>Ugrožavanje </a:t>
            </a:r>
            <a:r>
              <a:rPr lang="sr-Latn-RS" dirty="0">
                <a:latin typeface="+mn-lt"/>
              </a:rPr>
              <a:t>drugih bitnih interesa</a:t>
            </a:r>
            <a:endParaRPr lang="en-US" dirty="0">
              <a:latin typeface="+mn-lt"/>
              <a:ea typeface="Verdana" panose="020B0604030504040204" pitchFamily="34" charset="0"/>
              <a:cs typeface="Verdana" panose="020B0604030504040204" pitchFamily="34" charset="0"/>
            </a:endParaRPr>
          </a:p>
        </p:txBody>
      </p:sp>
      <p:sp>
        <p:nvSpPr>
          <p:cNvPr id="2" name="Rectangle 1">
            <a:extLst>
              <a:ext uri="{FF2B5EF4-FFF2-40B4-BE49-F238E27FC236}">
                <a16:creationId xmlns:a16="http://schemas.microsoft.com/office/drawing/2014/main" xmlns=""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a16="http://schemas.microsoft.com/office/drawing/2014/main" xmlns=""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910441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10" descr="Image result for social media">
            <a:extLst>
              <a:ext uri="{FF2B5EF4-FFF2-40B4-BE49-F238E27FC236}">
                <a16:creationId xmlns:a16="http://schemas.microsoft.com/office/drawing/2014/main" xmlns="" id="{749E07E6-F504-4E85-B4CB-50BBF64EDA6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0019" y="3204899"/>
            <a:ext cx="2486181" cy="166004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xmlns="" id="{EB9A5032-5BD8-4AA3-99F0-476BA7DC21F8}"/>
              </a:ext>
            </a:extLst>
          </p:cNvPr>
          <p:cNvSpPr>
            <a:spLocks noGrp="1"/>
          </p:cNvSpPr>
          <p:nvPr>
            <p:ph type="title"/>
          </p:nvPr>
        </p:nvSpPr>
        <p:spPr/>
        <p:txBody>
          <a:bodyPr/>
          <a:lstStyle/>
          <a:p>
            <a:endParaRPr lang="x-none" dirty="0"/>
          </a:p>
        </p:txBody>
      </p:sp>
      <p:sp>
        <p:nvSpPr>
          <p:cNvPr id="5" name="Rectangle 2">
            <a:extLst>
              <a:ext uri="{FF2B5EF4-FFF2-40B4-BE49-F238E27FC236}">
                <a16:creationId xmlns:a16="http://schemas.microsoft.com/office/drawing/2014/main" xmlns="" id="{4D27D9AC-4ADB-45D9-AFA6-8E0CDEC5466B}"/>
              </a:ext>
            </a:extLst>
          </p:cNvPr>
          <p:cNvSpPr>
            <a:spLocks noChangeArrowheads="1"/>
          </p:cNvSpPr>
          <p:nvPr/>
        </p:nvSpPr>
        <p:spPr bwMode="auto">
          <a:xfrm>
            <a:off x="395536" y="864582"/>
            <a:ext cx="8160955" cy="2708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algn="ctr" eaLnBrk="1" hangingPunct="1">
              <a:defRPr/>
            </a:pPr>
            <a:r>
              <a:rPr lang="en-US" sz="4400"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MIT: </a:t>
            </a:r>
            <a:endParaRPr lang="en-US" sz="4400" b="1" dirty="0">
              <a:solidFill>
                <a:srgbClr val="FF0000"/>
              </a:solidFill>
              <a:latin typeface="Verdana" panose="020B0604030504040204" pitchFamily="34" charset="0"/>
              <a:ea typeface="Verdana" panose="020B0604030504040204" pitchFamily="34" charset="0"/>
              <a:cs typeface="Verdana" panose="020B0604030504040204" pitchFamily="34" charset="0"/>
            </a:endParaRPr>
          </a:p>
          <a:p>
            <a:pPr algn="ctr" eaLnBrk="1" hangingPunct="1">
              <a:defRPr/>
            </a:pPr>
            <a:r>
              <a:rPr lang="en-US" sz="4000" dirty="0" err="1" smtClean="0">
                <a:latin typeface="Verdana" panose="020B0604030504040204" pitchFamily="34" charset="0"/>
                <a:ea typeface="Verdana" panose="020B0604030504040204" pitchFamily="34" charset="0"/>
                <a:cs typeface="Verdana" panose="020B0604030504040204" pitchFamily="34" charset="0"/>
              </a:rPr>
              <a:t>Budimpe</a:t>
            </a:r>
            <a:r>
              <a:rPr lang="sr-Latn-RS" sz="4000" dirty="0" smtClean="0">
                <a:latin typeface="Verdana" panose="020B0604030504040204" pitchFamily="34" charset="0"/>
                <a:ea typeface="Verdana" panose="020B0604030504040204" pitchFamily="34" charset="0"/>
                <a:cs typeface="Verdana" panose="020B0604030504040204" pitchFamily="34" charset="0"/>
              </a:rPr>
              <a:t>š</a:t>
            </a:r>
            <a:r>
              <a:rPr lang="en-US" sz="4000" dirty="0" err="1" smtClean="0">
                <a:latin typeface="Verdana" panose="020B0604030504040204" pitchFamily="34" charset="0"/>
                <a:ea typeface="Verdana" panose="020B0604030504040204" pitchFamily="34" charset="0"/>
                <a:cs typeface="Verdana" panose="020B0604030504040204" pitchFamily="34" charset="0"/>
              </a:rPr>
              <a:t>tanska</a:t>
            </a:r>
            <a:r>
              <a:rPr lang="en-US" sz="4000" dirty="0" smtClean="0">
                <a:latin typeface="Verdana" panose="020B0604030504040204" pitchFamily="34" charset="0"/>
                <a:ea typeface="Verdana" panose="020B0604030504040204" pitchFamily="34" charset="0"/>
                <a:cs typeface="Verdana" panose="020B0604030504040204" pitchFamily="34" charset="0"/>
              </a:rPr>
              <a:t> </a:t>
            </a:r>
            <a:r>
              <a:rPr lang="en-US" sz="4000" dirty="0" err="1" smtClean="0">
                <a:latin typeface="Verdana" panose="020B0604030504040204" pitchFamily="34" charset="0"/>
                <a:ea typeface="Verdana" panose="020B0604030504040204" pitchFamily="34" charset="0"/>
                <a:cs typeface="Verdana" panose="020B0604030504040204" pitchFamily="34" charset="0"/>
              </a:rPr>
              <a:t>ko</a:t>
            </a:r>
            <a:r>
              <a:rPr lang="sr-Latn-RS" sz="4000" dirty="0" err="1" smtClean="0">
                <a:latin typeface="Verdana" panose="020B0604030504040204" pitchFamily="34" charset="0"/>
                <a:ea typeface="Verdana" panose="020B0604030504040204" pitchFamily="34" charset="0"/>
                <a:cs typeface="Verdana" panose="020B0604030504040204" pitchFamily="34" charset="0"/>
              </a:rPr>
              <a:t>nvencij</a:t>
            </a:r>
            <a:r>
              <a:rPr lang="en-US" sz="4000" dirty="0" smtClean="0">
                <a:latin typeface="Verdana" panose="020B0604030504040204" pitchFamily="34" charset="0"/>
                <a:ea typeface="Verdana" panose="020B0604030504040204" pitchFamily="34" charset="0"/>
                <a:cs typeface="Verdana" panose="020B0604030504040204" pitchFamily="34" charset="0"/>
              </a:rPr>
              <a:t>a</a:t>
            </a:r>
            <a:r>
              <a:rPr lang="sr-Latn-RS" sz="4000" dirty="0" smtClean="0">
                <a:latin typeface="Verdana" panose="020B0604030504040204" pitchFamily="34" charset="0"/>
                <a:ea typeface="Verdana" panose="020B0604030504040204" pitchFamily="34" charset="0"/>
                <a:cs typeface="Verdana" panose="020B0604030504040204" pitchFamily="34" charset="0"/>
              </a:rPr>
              <a:t> obuhvata</a:t>
            </a:r>
            <a:r>
              <a:rPr lang="en-US" sz="4000" dirty="0" smtClean="0">
                <a:latin typeface="Verdana" panose="020B0604030504040204" pitchFamily="34" charset="0"/>
                <a:ea typeface="Verdana" panose="020B0604030504040204" pitchFamily="34" charset="0"/>
                <a:cs typeface="Verdana" panose="020B0604030504040204" pitchFamily="34" charset="0"/>
              </a:rPr>
              <a:t> </a:t>
            </a:r>
            <a:r>
              <a:rPr lang="sr-Latn-RS" sz="4000" b="1" dirty="0" smtClean="0">
                <a:latin typeface="Verdana" panose="020B0604030504040204" pitchFamily="34" charset="0"/>
                <a:ea typeface="Verdana" panose="020B0604030504040204" pitchFamily="34" charset="0"/>
                <a:cs typeface="Verdana" panose="020B0604030504040204" pitchFamily="34" charset="0"/>
              </a:rPr>
              <a:t>ograničeni dijapazon </a:t>
            </a:r>
            <a:r>
              <a:rPr lang="sr-Latn-RS" sz="4000" b="1" dirty="0" err="1" smtClean="0">
                <a:latin typeface="Verdana" panose="020B0604030504040204" pitchFamily="34" charset="0"/>
                <a:ea typeface="Verdana" panose="020B0604030504040204" pitchFamily="34" charset="0"/>
                <a:cs typeface="Verdana" panose="020B0604030504040204" pitchFamily="34" charset="0"/>
              </a:rPr>
              <a:t>delikata</a:t>
            </a:r>
            <a:endParaRPr lang="en-GB" sz="4000" b="1" dirty="0">
              <a:latin typeface="Verdana" panose="020B0604030504040204" pitchFamily="34" charset="0"/>
              <a:ea typeface="Verdana" panose="020B0604030504040204" pitchFamily="34" charset="0"/>
              <a:cs typeface="Verdana" panose="020B0604030504040204" pitchFamily="34" charset="0"/>
            </a:endParaRPr>
          </a:p>
        </p:txBody>
      </p:sp>
      <p:sp>
        <p:nvSpPr>
          <p:cNvPr id="9" name="Rectangle 8">
            <a:extLst>
              <a:ext uri="{FF2B5EF4-FFF2-40B4-BE49-F238E27FC236}">
                <a16:creationId xmlns:a16="http://schemas.microsoft.com/office/drawing/2014/main" xmlns="" id="{74AFFC74-60C3-4BE7-86F0-8405A57003F9}"/>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1" name="Rectangle 10">
            <a:extLst>
              <a:ext uri="{FF2B5EF4-FFF2-40B4-BE49-F238E27FC236}">
                <a16:creationId xmlns:a16="http://schemas.microsoft.com/office/drawing/2014/main" xmlns="" id="{6E0EF5B3-1C7F-4660-A6D1-6B02E941038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3" name="TextBox 7">
            <a:extLst>
              <a:ext uri="{FF2B5EF4-FFF2-40B4-BE49-F238E27FC236}">
                <a16:creationId xmlns:a16="http://schemas.microsoft.com/office/drawing/2014/main" xmlns="" id="{A440D332-1417-4A98-BC4A-09D5E690C999}"/>
              </a:ext>
            </a:extLst>
          </p:cNvPr>
          <p:cNvSpPr txBox="1">
            <a:spLocks noChangeArrowheads="1"/>
          </p:cNvSpPr>
          <p:nvPr/>
        </p:nvSpPr>
        <p:spPr bwMode="auto">
          <a:xfrm>
            <a:off x="1403350" y="190500"/>
            <a:ext cx="76327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700" b="1" dirty="0" err="1" smtClean="0">
                <a:solidFill>
                  <a:schemeClr val="bg1"/>
                </a:solidFill>
                <a:latin typeface="Verdana" panose="020B0604030504040204" pitchFamily="34" charset="0"/>
                <a:ea typeface="Verdana" panose="020B0604030504040204" pitchFamily="34" charset="0"/>
                <a:cs typeface="Verdana" charset="0"/>
              </a:rPr>
              <a:t>Mit</a:t>
            </a:r>
            <a:endParaRPr lang="en-GB" sz="2700" b="1" dirty="0">
              <a:solidFill>
                <a:schemeClr val="bg1"/>
              </a:solidFill>
              <a:latin typeface="Verdana" panose="020B0604030504040204" pitchFamily="34" charset="0"/>
              <a:ea typeface="Verdana" panose="020B0604030504040204" pitchFamily="34" charset="0"/>
              <a:cs typeface="Verdana" charset="0"/>
            </a:endParaRPr>
          </a:p>
        </p:txBody>
      </p:sp>
      <p:pic>
        <p:nvPicPr>
          <p:cNvPr id="15" name="Picture 4">
            <a:extLst>
              <a:ext uri="{FF2B5EF4-FFF2-40B4-BE49-F238E27FC236}">
                <a16:creationId xmlns:a16="http://schemas.microsoft.com/office/drawing/2014/main" xmlns="" id="{8CE0265E-029E-4219-8F02-A929EAF20918}"/>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2">
            <a:extLst>
              <a:ext uri="{FF2B5EF4-FFF2-40B4-BE49-F238E27FC236}">
                <a16:creationId xmlns:a16="http://schemas.microsoft.com/office/drawing/2014/main" xmlns="" id="{464D82E8-103A-4A98-AC6E-E2BDA0F202DC}"/>
              </a:ext>
            </a:extLst>
          </p:cNvPr>
          <p:cNvSpPr>
            <a:spLocks noChangeArrowheads="1"/>
          </p:cNvSpPr>
          <p:nvPr/>
        </p:nvSpPr>
        <p:spPr bwMode="auto">
          <a:xfrm>
            <a:off x="4067036" y="2343341"/>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pic>
        <p:nvPicPr>
          <p:cNvPr id="8" name="Picture 2" descr="Image result for voip">
            <a:extLst>
              <a:ext uri="{FF2B5EF4-FFF2-40B4-BE49-F238E27FC236}">
                <a16:creationId xmlns:a16="http://schemas.microsoft.com/office/drawing/2014/main" xmlns="" id="{F4C38198-BACA-4B28-AC90-A6963EF4912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76162" y="3893995"/>
            <a:ext cx="3594183" cy="285709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Image result for voip">
            <a:extLst>
              <a:ext uri="{FF2B5EF4-FFF2-40B4-BE49-F238E27FC236}">
                <a16:creationId xmlns:a16="http://schemas.microsoft.com/office/drawing/2014/main" xmlns="" id="{B37C25F2-9B62-44FF-913D-2DAA11DCA17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29748" y="3413771"/>
            <a:ext cx="3314252" cy="2247477"/>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6" descr="Image result for botnets">
            <a:extLst>
              <a:ext uri="{FF2B5EF4-FFF2-40B4-BE49-F238E27FC236}">
                <a16:creationId xmlns:a16="http://schemas.microsoft.com/office/drawing/2014/main" xmlns="" id="{C81DA781-2986-4F08-B68E-385F862795EB}"/>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494322" y="5287112"/>
            <a:ext cx="2681398" cy="1545964"/>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8" descr="Image result for deep web">
            <a:extLst>
              <a:ext uri="{FF2B5EF4-FFF2-40B4-BE49-F238E27FC236}">
                <a16:creationId xmlns:a16="http://schemas.microsoft.com/office/drawing/2014/main" xmlns="" id="{02144AF9-F5AD-4884-82E3-025A68FDEC35}"/>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0153" y="4986411"/>
            <a:ext cx="2895664" cy="19196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59236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700" b="1" dirty="0" smtClean="0">
                <a:solidFill>
                  <a:schemeClr val="bg1"/>
                </a:solidFill>
                <a:latin typeface="Verdana" panose="020B0604030504040204" pitchFamily="34" charset="0"/>
                <a:ea typeface="Verdana" panose="020B0604030504040204" pitchFamily="34" charset="0"/>
                <a:cs typeface="Verdana" charset="0"/>
              </a:rPr>
              <a:t>Stvarnost</a:t>
            </a:r>
            <a:endParaRPr lang="en-GB" sz="2700" b="1" dirty="0">
              <a:solidFill>
                <a:schemeClr val="bg1"/>
              </a:solidFill>
              <a:latin typeface="Verdana" panose="020B0604030504040204" pitchFamily="34" charset="0"/>
              <a:ea typeface="Verdana" panose="020B0604030504040204" pitchFamily="34"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2">
            <a:extLst>
              <a:ext uri="{FF2B5EF4-FFF2-40B4-BE49-F238E27FC236}">
                <a16:creationId xmlns:a16="http://schemas.microsoft.com/office/drawing/2014/main" xmlns="" id="{1239CC4E-6B81-41D5-8FBA-98E336DBC65F}"/>
              </a:ext>
            </a:extLst>
          </p:cNvPr>
          <p:cNvSpPr>
            <a:spLocks noChangeArrowheads="1"/>
          </p:cNvSpPr>
          <p:nvPr/>
        </p:nvSpPr>
        <p:spPr bwMode="auto">
          <a:xfrm>
            <a:off x="467544" y="1328059"/>
            <a:ext cx="7992888" cy="2646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lvl="0" algn="ctr" eaLnBrk="1" hangingPunct="1">
              <a:tabLst/>
              <a:defRPr/>
            </a:pPr>
            <a:r>
              <a:rPr lang="sr-Latn-RS" sz="3600" b="1" cap="all" dirty="0">
                <a:solidFill>
                  <a:prstClr val="black"/>
                </a:solidFill>
                <a:latin typeface="Verdana" panose="020B0604030504040204" pitchFamily="34" charset="0"/>
                <a:ea typeface="Verdana" panose="020B0604030504040204" pitchFamily="34" charset="0"/>
                <a:cs typeface="Verdana" panose="020B0604030504040204" pitchFamily="34" charset="0"/>
              </a:rPr>
              <a:t>ovo je </a:t>
            </a:r>
            <a:r>
              <a:rPr lang="sr-Latn-RS" sz="3600" b="1" dirty="0">
                <a:solidFill>
                  <a:srgbClr val="FF0000"/>
                </a:solidFill>
                <a:latin typeface="Verdana" panose="020B0604030504040204" pitchFamily="34" charset="0"/>
                <a:ea typeface="Verdana" panose="020B0604030504040204" pitchFamily="34" charset="0"/>
                <a:cs typeface="Verdana" panose="020B0604030504040204" pitchFamily="34" charset="0"/>
              </a:rPr>
              <a:t>STVARNOST </a:t>
            </a:r>
            <a:r>
              <a:rPr kumimoji="0" lang="en-US" sz="3500" b="1" i="0" u="none" strike="noStrike" kern="1200" cap="none" spc="0" normalizeH="0" baseline="0" noProof="0" dirty="0" smtClean="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a:t>
            </a:r>
            <a:endParaRPr kumimoji="0" lang="en-US" sz="35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endParaRPr>
          </a:p>
          <a:p>
            <a:pPr marL="285750" indent="-285750" algn="just" eaLnBrk="1" hangingPunct="1">
              <a:buFont typeface="Arial" panose="020B0604020202020204" pitchFamily="34" charset="0"/>
              <a:buChar char="•"/>
              <a:defRPr/>
            </a:pPr>
            <a:endParaRPr lang="en-US" sz="2000" dirty="0">
              <a:latin typeface="Verdana" panose="020B0604030504040204" pitchFamily="34" charset="0"/>
              <a:ea typeface="Verdana" panose="020B0604030504040204" pitchFamily="34" charset="0"/>
              <a:cs typeface="Verdana" panose="020B0604030504040204" pitchFamily="34" charset="0"/>
            </a:endParaRPr>
          </a:p>
          <a:p>
            <a:pPr marL="342900" lvl="0" indent="-342900">
              <a:buFont typeface="Arial" panose="020B0604020202020204" pitchFamily="34" charset="0"/>
              <a:buChar char="•"/>
            </a:pPr>
            <a:r>
              <a:rPr lang="es-CL" sz="2200" i="1" dirty="0">
                <a:latin typeface="+mn-lt"/>
              </a:rPr>
              <a:t>T-CY</a:t>
            </a:r>
            <a:r>
              <a:rPr lang="es-CL" sz="2200" dirty="0">
                <a:latin typeface="+mn-lt"/>
              </a:rPr>
              <a:t> </a:t>
            </a:r>
            <a:r>
              <a:rPr lang="sr-Latn-RS" sz="2200" dirty="0">
                <a:latin typeface="+mn-lt"/>
              </a:rPr>
              <a:t>objavljuje uputstva kako bi olakšao delotvornu primenu i sprovođenje Budimpeštanske konvencije</a:t>
            </a:r>
            <a:endParaRPr lang="en-US" sz="2200" dirty="0">
              <a:latin typeface="+mn-lt"/>
            </a:endParaRPr>
          </a:p>
          <a:p>
            <a:pPr marL="342900" lvl="0" indent="-342900">
              <a:buFont typeface="Arial" panose="020B0604020202020204" pitchFamily="34" charset="0"/>
              <a:buChar char="•"/>
            </a:pPr>
            <a:r>
              <a:rPr lang="sr-Latn-RS" sz="2200" dirty="0">
                <a:latin typeface="+mn-lt"/>
              </a:rPr>
              <a:t>Uputstva se odnose na pitanja pravnog, političkog i tehnološkog razvoja</a:t>
            </a:r>
            <a:endParaRPr lang="en-US" sz="2200" dirty="0">
              <a:latin typeface="+mn-lt"/>
            </a:endParaRPr>
          </a:p>
          <a:p>
            <a:pPr marL="342900" indent="-342900">
              <a:buFont typeface="Arial" panose="020B0604020202020204" pitchFamily="34" charset="0"/>
              <a:buChar char="•"/>
            </a:pPr>
            <a:r>
              <a:rPr lang="sr-Latn-RS" sz="2200" dirty="0">
                <a:latin typeface="+mn-lt"/>
              </a:rPr>
              <a:t>Uputstva</a:t>
            </a:r>
            <a:r>
              <a:rPr lang="en-US" sz="2000" dirty="0" smtClean="0">
                <a:latin typeface="Verdana" panose="020B0604030504040204" pitchFamily="34" charset="0"/>
                <a:ea typeface="Verdana" panose="020B0604030504040204" pitchFamily="34" charset="0"/>
                <a:cs typeface="Verdana" panose="020B0604030504040204" pitchFamily="34" charset="0"/>
              </a:rPr>
              <a:t>:</a:t>
            </a:r>
            <a:endParaRPr lang="en-US" sz="2000" dirty="0">
              <a:latin typeface="Verdana" panose="020B0604030504040204" pitchFamily="34" charset="0"/>
              <a:ea typeface="Verdana" panose="020B0604030504040204" pitchFamily="34" charset="0"/>
              <a:cs typeface="Verdana" panose="020B0604030504040204" pitchFamily="34" charset="0"/>
            </a:endParaRPr>
          </a:p>
        </p:txBody>
      </p:sp>
      <p:sp>
        <p:nvSpPr>
          <p:cNvPr id="2" name="TextBox 1">
            <a:extLst>
              <a:ext uri="{FF2B5EF4-FFF2-40B4-BE49-F238E27FC236}">
                <a16:creationId xmlns:a16="http://schemas.microsoft.com/office/drawing/2014/main" xmlns="" id="{F7AFA12F-C9B5-4131-AAF2-C81E968C85E8}"/>
              </a:ext>
            </a:extLst>
          </p:cNvPr>
          <p:cNvSpPr txBox="1"/>
          <p:nvPr/>
        </p:nvSpPr>
        <p:spPr>
          <a:xfrm>
            <a:off x="319759" y="4457181"/>
            <a:ext cx="3816424" cy="2031325"/>
          </a:xfrm>
          <a:prstGeom prst="rect">
            <a:avLst/>
          </a:prstGeom>
          <a:noFill/>
        </p:spPr>
        <p:txBody>
          <a:bodyPr wrap="square" rtlCol="0">
            <a:spAutoFit/>
          </a:bodyPr>
          <a:lstStyle/>
          <a:p>
            <a:pPr marL="1027113" lvl="1" indent="-457200" eaLnBrk="1" hangingPunct="1">
              <a:buFont typeface="+mj-lt"/>
              <a:buAutoNum type="arabicPeriod"/>
              <a:defRPr/>
            </a:pPr>
            <a:r>
              <a:rPr lang="sr-Latn-RS" sz="1800" dirty="0" smtClean="0">
                <a:latin typeface="Verdana" panose="020B0604030504040204" pitchFamily="34" charset="0"/>
                <a:ea typeface="Verdana" panose="020B0604030504040204" pitchFamily="34" charset="0"/>
                <a:cs typeface="Verdana" panose="020B0604030504040204" pitchFamily="34" charset="0"/>
              </a:rPr>
              <a:t>Računarski sistem</a:t>
            </a:r>
            <a:endParaRPr lang="en-US" sz="1800" dirty="0" smtClean="0">
              <a:latin typeface="Verdana" panose="020B0604030504040204" pitchFamily="34" charset="0"/>
              <a:ea typeface="Verdana" panose="020B0604030504040204" pitchFamily="34" charset="0"/>
              <a:cs typeface="Verdana" panose="020B0604030504040204" pitchFamily="34" charset="0"/>
            </a:endParaRPr>
          </a:p>
          <a:p>
            <a:pPr marL="1027113" lvl="1" indent="-457200" eaLnBrk="1" hangingPunct="1">
              <a:buFont typeface="+mj-lt"/>
              <a:buAutoNum type="arabicPeriod"/>
              <a:defRPr/>
            </a:pPr>
            <a:r>
              <a:rPr lang="sr-Latn-RS" sz="1800" dirty="0" err="1" smtClean="0">
                <a:latin typeface="Verdana" panose="020B0604030504040204" pitchFamily="34" charset="0"/>
                <a:ea typeface="Verdana" panose="020B0604030504040204" pitchFamily="34" charset="0"/>
                <a:cs typeface="Verdana" panose="020B0604030504040204" pitchFamily="34" charset="0"/>
              </a:rPr>
              <a:t>Botnet</a:t>
            </a:r>
            <a:endParaRPr lang="en-US" sz="1800" dirty="0" smtClean="0">
              <a:latin typeface="Verdana" panose="020B0604030504040204" pitchFamily="34" charset="0"/>
              <a:ea typeface="Verdana" panose="020B0604030504040204" pitchFamily="34" charset="0"/>
              <a:cs typeface="Verdana" panose="020B0604030504040204" pitchFamily="34" charset="0"/>
            </a:endParaRPr>
          </a:p>
          <a:p>
            <a:pPr marL="1027113" lvl="1" indent="-457200" eaLnBrk="1" hangingPunct="1">
              <a:buFont typeface="+mj-lt"/>
              <a:buAutoNum type="arabicPeriod"/>
              <a:defRPr/>
            </a:pPr>
            <a:r>
              <a:rPr lang="sr-Latn-RS" sz="1800" dirty="0" err="1" smtClean="0">
                <a:latin typeface="Verdana" panose="020B0604030504040204" pitchFamily="34" charset="0"/>
                <a:ea typeface="Verdana" panose="020B0604030504040204" pitchFamily="34" charset="0"/>
                <a:cs typeface="Verdana" panose="020B0604030504040204" pitchFamily="34" charset="0"/>
              </a:rPr>
              <a:t>Prekogranični</a:t>
            </a:r>
            <a:r>
              <a:rPr lang="sr-Latn-RS" sz="1800" dirty="0" smtClean="0">
                <a:latin typeface="Verdana" panose="020B0604030504040204" pitchFamily="34" charset="0"/>
                <a:ea typeface="Verdana" panose="020B0604030504040204" pitchFamily="34" charset="0"/>
                <a:cs typeface="Verdana" panose="020B0604030504040204" pitchFamily="34" charset="0"/>
              </a:rPr>
              <a:t> pristup</a:t>
            </a:r>
            <a:endParaRPr lang="en-US" sz="1800" dirty="0" smtClean="0">
              <a:latin typeface="Verdana" panose="020B0604030504040204" pitchFamily="34" charset="0"/>
              <a:ea typeface="Verdana" panose="020B0604030504040204" pitchFamily="34" charset="0"/>
              <a:cs typeface="Verdana" panose="020B0604030504040204" pitchFamily="34" charset="0"/>
            </a:endParaRPr>
          </a:p>
          <a:p>
            <a:pPr marL="1027113" lvl="1" indent="-457200" eaLnBrk="1" hangingPunct="1">
              <a:buFont typeface="+mj-lt"/>
              <a:buAutoNum type="arabicPeriod"/>
              <a:defRPr/>
            </a:pPr>
            <a:r>
              <a:rPr lang="sr-Latn-RS" sz="1800" dirty="0" smtClean="0">
                <a:latin typeface="Verdana" panose="020B0604030504040204" pitchFamily="34" charset="0"/>
                <a:ea typeface="Verdana" panose="020B0604030504040204" pitchFamily="34" charset="0"/>
                <a:cs typeface="Verdana" panose="020B0604030504040204" pitchFamily="34" charset="0"/>
              </a:rPr>
              <a:t>Krađa identiteta</a:t>
            </a:r>
            <a:endParaRPr lang="en-US" sz="1800" dirty="0" smtClean="0">
              <a:latin typeface="Verdana" panose="020B0604030504040204" pitchFamily="34" charset="0"/>
              <a:ea typeface="Verdana" panose="020B0604030504040204" pitchFamily="34" charset="0"/>
              <a:cs typeface="Verdana" panose="020B0604030504040204" pitchFamily="34" charset="0"/>
            </a:endParaRPr>
          </a:p>
          <a:p>
            <a:pPr marL="1027113" lvl="1" indent="-457200" eaLnBrk="1" hangingPunct="1">
              <a:buFont typeface="+mj-lt"/>
              <a:buAutoNum type="arabicPeriod"/>
              <a:defRPr/>
            </a:pPr>
            <a:r>
              <a:rPr lang="en-US" sz="1800" dirty="0" smtClean="0">
                <a:latin typeface="Verdana" panose="020B0604030504040204" pitchFamily="34" charset="0"/>
                <a:ea typeface="Verdana" panose="020B0604030504040204" pitchFamily="34" charset="0"/>
                <a:cs typeface="Verdana" panose="020B0604030504040204" pitchFamily="34" charset="0"/>
              </a:rPr>
              <a:t>DD</a:t>
            </a:r>
            <a:r>
              <a:rPr lang="sr-Latn-RS" sz="1800" dirty="0" smtClean="0">
                <a:latin typeface="Verdana" panose="020B0604030504040204" pitchFamily="34" charset="0"/>
                <a:ea typeface="Verdana" panose="020B0604030504040204" pitchFamily="34" charset="0"/>
                <a:cs typeface="Verdana" panose="020B0604030504040204" pitchFamily="34" charset="0"/>
              </a:rPr>
              <a:t>o</a:t>
            </a:r>
            <a:r>
              <a:rPr lang="en-US" sz="1800" dirty="0" smtClean="0">
                <a:latin typeface="Verdana" panose="020B0604030504040204" pitchFamily="34" charset="0"/>
                <a:ea typeface="Verdana" panose="020B0604030504040204" pitchFamily="34" charset="0"/>
                <a:cs typeface="Verdana" panose="020B0604030504040204" pitchFamily="34" charset="0"/>
              </a:rPr>
              <a:t>S </a:t>
            </a:r>
            <a:r>
              <a:rPr lang="sr-Latn-RS" dirty="0" smtClean="0">
                <a:latin typeface="Verdana" panose="020B0604030504040204" pitchFamily="34" charset="0"/>
                <a:ea typeface="Verdana" panose="020B0604030504040204" pitchFamily="34" charset="0"/>
                <a:cs typeface="Verdana" panose="020B0604030504040204" pitchFamily="34" charset="0"/>
              </a:rPr>
              <a:t>napadi</a:t>
            </a:r>
            <a:endParaRPr lang="en-US" sz="1800" dirty="0" smtClean="0">
              <a:latin typeface="Verdana" panose="020B0604030504040204" pitchFamily="34" charset="0"/>
              <a:ea typeface="Verdana" panose="020B0604030504040204" pitchFamily="34" charset="0"/>
              <a:cs typeface="Verdana" panose="020B0604030504040204" pitchFamily="34" charset="0"/>
            </a:endParaRPr>
          </a:p>
          <a:p>
            <a:pPr marL="1027113" lvl="1" indent="-457200" eaLnBrk="1" hangingPunct="1">
              <a:buFont typeface="+mj-lt"/>
              <a:buAutoNum type="arabicPeriod"/>
              <a:defRPr/>
            </a:pPr>
            <a:r>
              <a:rPr lang="sr-Latn-RS" sz="1800" dirty="0" smtClean="0">
                <a:latin typeface="Verdana" panose="020B0604030504040204" pitchFamily="34" charset="0"/>
                <a:ea typeface="Verdana" panose="020B0604030504040204" pitchFamily="34" charset="0"/>
                <a:cs typeface="Verdana" panose="020B0604030504040204" pitchFamily="34" charset="0"/>
              </a:rPr>
              <a:t>Napadi na kritičnu infrastrukturu</a:t>
            </a:r>
            <a:endParaRPr lang="en-US" sz="1800" dirty="0">
              <a:latin typeface="Verdana" panose="020B0604030504040204" pitchFamily="34" charset="0"/>
              <a:ea typeface="Verdana" panose="020B0604030504040204" pitchFamily="34" charset="0"/>
              <a:cs typeface="Verdana" panose="020B0604030504040204" pitchFamily="34" charset="0"/>
            </a:endParaRPr>
          </a:p>
        </p:txBody>
      </p:sp>
      <p:sp>
        <p:nvSpPr>
          <p:cNvPr id="3" name="TextBox 2">
            <a:extLst>
              <a:ext uri="{FF2B5EF4-FFF2-40B4-BE49-F238E27FC236}">
                <a16:creationId xmlns:a16="http://schemas.microsoft.com/office/drawing/2014/main" xmlns="" id="{C390B884-A72F-46D9-93E7-1958E493B9E8}"/>
              </a:ext>
            </a:extLst>
          </p:cNvPr>
          <p:cNvSpPr txBox="1"/>
          <p:nvPr/>
        </p:nvSpPr>
        <p:spPr>
          <a:xfrm>
            <a:off x="4788024" y="4457181"/>
            <a:ext cx="4036217" cy="2031325"/>
          </a:xfrm>
          <a:prstGeom prst="rect">
            <a:avLst/>
          </a:prstGeom>
          <a:noFill/>
        </p:spPr>
        <p:txBody>
          <a:bodyPr wrap="square" rtlCol="0">
            <a:spAutoFit/>
          </a:bodyPr>
          <a:lstStyle/>
          <a:p>
            <a:pPr marL="1200150" marR="0" lvl="1" indent="-457200" algn="just" defTabSz="914400" rtl="0" eaLnBrk="1" fontAlgn="base" latinLnBrk="0" hangingPunct="1">
              <a:lnSpc>
                <a:spcPct val="100000"/>
              </a:lnSpc>
              <a:spcBef>
                <a:spcPct val="0"/>
              </a:spcBef>
              <a:spcAft>
                <a:spcPct val="0"/>
              </a:spcAft>
              <a:buClrTx/>
              <a:buSzTx/>
              <a:buFont typeface="+mj-lt"/>
              <a:buAutoNum type="arabicPeriod" startAt="7"/>
              <a:tabLst/>
              <a:defRPr/>
            </a:pPr>
            <a:r>
              <a:rPr kumimoji="0" lang="sr-Latn-RS" sz="1800" b="0" i="0" u="none" strike="noStrike" kern="1200" cap="none" spc="0" normalizeH="0" baseline="0" noProof="0" dirty="0" err="1" smtClean="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Malver</a:t>
            </a:r>
            <a:endParaRPr kumimoji="0" lang="en-US" sz="18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endParaRPr>
          </a:p>
          <a:p>
            <a:pPr marL="1200150" marR="0" lvl="1" indent="-457200" algn="just" defTabSz="914400" rtl="0" eaLnBrk="1" fontAlgn="base" latinLnBrk="0" hangingPunct="1">
              <a:lnSpc>
                <a:spcPct val="100000"/>
              </a:lnSpc>
              <a:spcBef>
                <a:spcPct val="0"/>
              </a:spcBef>
              <a:spcAft>
                <a:spcPct val="0"/>
              </a:spcAft>
              <a:buClrTx/>
              <a:buSzTx/>
              <a:buFont typeface="+mj-lt"/>
              <a:buAutoNum type="arabicPeriod" startAt="7"/>
              <a:tabLst/>
              <a:defRPr/>
            </a:pPr>
            <a:r>
              <a:rPr kumimoji="0" lang="en-US" sz="18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Spam</a:t>
            </a:r>
          </a:p>
          <a:p>
            <a:pPr marL="1200150" marR="0" lvl="1" indent="-457200" algn="just" defTabSz="914400" rtl="0" eaLnBrk="1" fontAlgn="base" latinLnBrk="0" hangingPunct="1">
              <a:lnSpc>
                <a:spcPct val="100000"/>
              </a:lnSpc>
              <a:spcBef>
                <a:spcPct val="0"/>
              </a:spcBef>
              <a:spcAft>
                <a:spcPct val="0"/>
              </a:spcAft>
              <a:buClrTx/>
              <a:buSzTx/>
              <a:buFont typeface="+mj-lt"/>
              <a:buAutoNum type="arabicPeriod" startAt="7"/>
              <a:tabLst/>
              <a:defRPr/>
            </a:pPr>
            <a:r>
              <a:rPr kumimoji="0" lang="sr-Latn-RS" sz="1800" b="0" i="0" u="none" strike="noStrike" kern="1200" cap="none" spc="0" normalizeH="0" baseline="0" noProof="0" dirty="0" smtClean="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Mešanje u izbore</a:t>
            </a:r>
            <a:endParaRPr kumimoji="0" lang="en-US" sz="18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endParaRPr>
          </a:p>
          <a:p>
            <a:pPr marL="1200150" marR="0" lvl="1" indent="-457200" algn="just" defTabSz="914400" rtl="0" eaLnBrk="1" fontAlgn="base" latinLnBrk="0" hangingPunct="1">
              <a:lnSpc>
                <a:spcPct val="100000"/>
              </a:lnSpc>
              <a:spcBef>
                <a:spcPct val="0"/>
              </a:spcBef>
              <a:spcAft>
                <a:spcPct val="0"/>
              </a:spcAft>
              <a:buClrTx/>
              <a:buSzTx/>
              <a:buFont typeface="+mj-lt"/>
              <a:buAutoNum type="arabicPeriod" startAt="7"/>
              <a:tabLst/>
              <a:defRPr/>
            </a:pPr>
            <a:r>
              <a:rPr kumimoji="0" lang="sr-Latn-RS" sz="1800" b="0" i="0" u="none" strike="noStrike" kern="1200" cap="none" spc="0" normalizeH="0" baseline="0" noProof="0" dirty="0" smtClean="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Izdavanje naredbe za otkrivanje podataka o pretplatniku</a:t>
            </a:r>
            <a:endParaRPr kumimoji="0" lang="en-US" sz="18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endParaRPr>
          </a:p>
          <a:p>
            <a:pPr marL="1200150" marR="0" lvl="1" indent="-457200" algn="just" defTabSz="914400" rtl="0" eaLnBrk="1" fontAlgn="base" latinLnBrk="0" hangingPunct="1">
              <a:lnSpc>
                <a:spcPct val="100000"/>
              </a:lnSpc>
              <a:spcBef>
                <a:spcPct val="0"/>
              </a:spcBef>
              <a:spcAft>
                <a:spcPct val="0"/>
              </a:spcAft>
              <a:buClrTx/>
              <a:buSzTx/>
              <a:buFont typeface="+mj-lt"/>
              <a:buAutoNum type="arabicPeriod" startAt="7"/>
              <a:tabLst/>
              <a:defRPr/>
            </a:pPr>
            <a:r>
              <a:rPr kumimoji="0" lang="sr-Latn-RS" sz="1800" b="0" i="0" u="none" strike="noStrike" kern="1200" cap="none" spc="0" normalizeH="0" baseline="0" noProof="0" dirty="0" smtClean="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rPr>
              <a:t>Terorizam</a:t>
            </a:r>
            <a:endParaRPr kumimoji="0" lang="en-US" sz="1800" b="0" i="0" u="none" strike="noStrike" kern="1200" cap="none" spc="0" normalizeH="0" baseline="0" noProof="0" dirty="0">
              <a:ln>
                <a:noFill/>
              </a:ln>
              <a:solidFill>
                <a:prstClr val="black"/>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46766561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2">
            <a:extLst>
              <a:ext uri="{FF2B5EF4-FFF2-40B4-BE49-F238E27FC236}">
                <a16:creationId xmlns:a16="http://schemas.microsoft.com/office/drawing/2014/main" xmlns="" id="{1239CC4E-6B81-41D5-8FBA-98E336DBC65F}"/>
              </a:ext>
            </a:extLst>
          </p:cNvPr>
          <p:cNvSpPr>
            <a:spLocks noChangeArrowheads="1"/>
          </p:cNvSpPr>
          <p:nvPr/>
        </p:nvSpPr>
        <p:spPr bwMode="auto">
          <a:xfrm>
            <a:off x="467544" y="1328059"/>
            <a:ext cx="7992888" cy="5293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marL="285750" indent="-285750" algn="just" eaLnBrk="1" hangingPunct="1">
              <a:buFont typeface="Arial" panose="020B0604020202020204" pitchFamily="34" charset="0"/>
              <a:buChar char="•"/>
              <a:defRPr/>
            </a:pPr>
            <a:r>
              <a:rPr lang="en-US" sz="2000" dirty="0">
                <a:latin typeface="Verdana" panose="020B0604030504040204" pitchFamily="34" charset="0"/>
                <a:ea typeface="Verdana" panose="020B0604030504040204" pitchFamily="34" charset="0"/>
                <a:cs typeface="Verdana" panose="020B0604030504040204" pitchFamily="34" charset="0"/>
              </a:rPr>
              <a:t>T-CY issues Guidance Notes to facilitate effective use and implementation of Budapest Convention </a:t>
            </a:r>
          </a:p>
          <a:p>
            <a:pPr marL="285750" indent="-285750" algn="just" eaLnBrk="1" hangingPunct="1">
              <a:buFont typeface="Arial" panose="020B0604020202020204" pitchFamily="34" charset="0"/>
              <a:buChar char="•"/>
              <a:defRPr/>
            </a:pPr>
            <a:endParaRPr lang="en-US" sz="2000" dirty="0">
              <a:latin typeface="Verdana" panose="020B0604030504040204" pitchFamily="34" charset="0"/>
              <a:ea typeface="Verdana" panose="020B0604030504040204" pitchFamily="34" charset="0"/>
              <a:cs typeface="Verdana" panose="020B0604030504040204" pitchFamily="34" charset="0"/>
            </a:endParaRPr>
          </a:p>
          <a:p>
            <a:pPr marL="285750" indent="-285750" algn="just" eaLnBrk="1" hangingPunct="1">
              <a:buFont typeface="Arial" panose="020B0604020202020204" pitchFamily="34" charset="0"/>
              <a:buChar char="•"/>
              <a:defRPr/>
            </a:pPr>
            <a:r>
              <a:rPr lang="en-US" sz="2000" dirty="0">
                <a:latin typeface="Verdana" panose="020B0604030504040204" pitchFamily="34" charset="0"/>
                <a:ea typeface="Verdana" panose="020B0604030504040204" pitchFamily="34" charset="0"/>
                <a:cs typeface="Verdana" panose="020B0604030504040204" pitchFamily="34" charset="0"/>
              </a:rPr>
              <a:t>Guidance Notes prepared considering legal, policy &amp; technological developments</a:t>
            </a:r>
          </a:p>
          <a:p>
            <a:pPr marL="285750" indent="-285750" algn="just" eaLnBrk="1" hangingPunct="1">
              <a:buFont typeface="Arial" panose="020B0604020202020204" pitchFamily="34" charset="0"/>
              <a:buChar char="•"/>
              <a:defRPr/>
            </a:pPr>
            <a:endParaRPr lang="en-US" sz="2000" dirty="0">
              <a:latin typeface="Verdana" panose="020B0604030504040204" pitchFamily="34" charset="0"/>
              <a:ea typeface="Verdana" panose="020B0604030504040204" pitchFamily="34" charset="0"/>
              <a:cs typeface="Verdana" panose="020B0604030504040204" pitchFamily="34" charset="0"/>
            </a:endParaRPr>
          </a:p>
          <a:p>
            <a:pPr marL="285750" indent="-285750" algn="just" eaLnBrk="1" hangingPunct="1">
              <a:buFont typeface="Arial" panose="020B0604020202020204" pitchFamily="34" charset="0"/>
              <a:buChar char="•"/>
              <a:defRPr/>
            </a:pPr>
            <a:r>
              <a:rPr lang="en-US" sz="2000" dirty="0">
                <a:latin typeface="Verdana" panose="020B0604030504040204" pitchFamily="34" charset="0"/>
                <a:ea typeface="Verdana" panose="020B0604030504040204" pitchFamily="34" charset="0"/>
                <a:cs typeface="Verdana" panose="020B0604030504040204" pitchFamily="34" charset="0"/>
              </a:rPr>
              <a:t>Guidance Note:</a:t>
            </a:r>
          </a:p>
          <a:p>
            <a:pPr marL="1200150" lvl="1" indent="-457200" algn="just" eaLnBrk="1" hangingPunct="1">
              <a:buFont typeface="+mj-lt"/>
              <a:buAutoNum type="arabicPeriod"/>
              <a:defRPr/>
            </a:pPr>
            <a:r>
              <a:rPr lang="en-US" sz="1800" dirty="0">
                <a:latin typeface="Verdana" panose="020B0604030504040204" pitchFamily="34" charset="0"/>
                <a:ea typeface="Verdana" panose="020B0604030504040204" pitchFamily="34" charset="0"/>
                <a:cs typeface="Verdana" panose="020B0604030504040204" pitchFamily="34" charset="0"/>
              </a:rPr>
              <a:t>Computer system</a:t>
            </a:r>
          </a:p>
          <a:p>
            <a:pPr marL="1200150" lvl="1" indent="-457200" algn="just" eaLnBrk="1" hangingPunct="1">
              <a:buFont typeface="+mj-lt"/>
              <a:buAutoNum type="arabicPeriod"/>
              <a:defRPr/>
            </a:pPr>
            <a:r>
              <a:rPr lang="en-US" sz="1800" dirty="0">
                <a:latin typeface="Verdana" panose="020B0604030504040204" pitchFamily="34" charset="0"/>
                <a:ea typeface="Verdana" panose="020B0604030504040204" pitchFamily="34" charset="0"/>
                <a:cs typeface="Verdana" panose="020B0604030504040204" pitchFamily="34" charset="0"/>
              </a:rPr>
              <a:t>Botnets</a:t>
            </a:r>
          </a:p>
          <a:p>
            <a:pPr marL="1200150" lvl="1" indent="-457200" algn="just" eaLnBrk="1" hangingPunct="1">
              <a:buFont typeface="+mj-lt"/>
              <a:buAutoNum type="arabicPeriod"/>
              <a:defRPr/>
            </a:pPr>
            <a:r>
              <a:rPr lang="en-US" sz="1800" dirty="0">
                <a:latin typeface="Verdana" panose="020B0604030504040204" pitchFamily="34" charset="0"/>
                <a:ea typeface="Verdana" panose="020B0604030504040204" pitchFamily="34" charset="0"/>
                <a:cs typeface="Verdana" panose="020B0604030504040204" pitchFamily="34" charset="0"/>
              </a:rPr>
              <a:t>Transborder access</a:t>
            </a:r>
          </a:p>
          <a:p>
            <a:pPr marL="1200150" lvl="1" indent="-457200" algn="just" eaLnBrk="1" hangingPunct="1">
              <a:buFont typeface="+mj-lt"/>
              <a:buAutoNum type="arabicPeriod"/>
              <a:defRPr/>
            </a:pPr>
            <a:r>
              <a:rPr lang="en-US" sz="1800" dirty="0">
                <a:latin typeface="Verdana" panose="020B0604030504040204" pitchFamily="34" charset="0"/>
                <a:ea typeface="Verdana" panose="020B0604030504040204" pitchFamily="34" charset="0"/>
                <a:cs typeface="Verdana" panose="020B0604030504040204" pitchFamily="34" charset="0"/>
              </a:rPr>
              <a:t>Identity theft </a:t>
            </a:r>
          </a:p>
          <a:p>
            <a:pPr marL="1200150" lvl="1" indent="-457200" algn="just" eaLnBrk="1" hangingPunct="1">
              <a:buFont typeface="+mj-lt"/>
              <a:buAutoNum type="arabicPeriod"/>
              <a:defRPr/>
            </a:pPr>
            <a:r>
              <a:rPr lang="en-US" sz="1800" dirty="0">
                <a:latin typeface="Verdana" panose="020B0604030504040204" pitchFamily="34" charset="0"/>
                <a:ea typeface="Verdana" panose="020B0604030504040204" pitchFamily="34" charset="0"/>
                <a:cs typeface="Verdana" panose="020B0604030504040204" pitchFamily="34" charset="0"/>
              </a:rPr>
              <a:t>DDOS attacks</a:t>
            </a:r>
          </a:p>
          <a:p>
            <a:pPr marL="1200150" lvl="1" indent="-457200" algn="just" eaLnBrk="1" hangingPunct="1">
              <a:buFont typeface="+mj-lt"/>
              <a:buAutoNum type="arabicPeriod"/>
              <a:defRPr/>
            </a:pPr>
            <a:r>
              <a:rPr lang="en-US" sz="1800" dirty="0">
                <a:latin typeface="Verdana" panose="020B0604030504040204" pitchFamily="34" charset="0"/>
                <a:ea typeface="Verdana" panose="020B0604030504040204" pitchFamily="34" charset="0"/>
                <a:cs typeface="Verdana" panose="020B0604030504040204" pitchFamily="34" charset="0"/>
              </a:rPr>
              <a:t>Critical infrastructure attacks</a:t>
            </a:r>
          </a:p>
          <a:p>
            <a:pPr marL="1200150" lvl="1" indent="-457200" algn="just" eaLnBrk="1" hangingPunct="1">
              <a:buFont typeface="+mj-lt"/>
              <a:buAutoNum type="arabicPeriod"/>
              <a:defRPr/>
            </a:pPr>
            <a:r>
              <a:rPr lang="en-US" sz="1800" dirty="0">
                <a:latin typeface="Verdana" panose="020B0604030504040204" pitchFamily="34" charset="0"/>
                <a:ea typeface="Verdana" panose="020B0604030504040204" pitchFamily="34" charset="0"/>
                <a:cs typeface="Verdana" panose="020B0604030504040204" pitchFamily="34" charset="0"/>
              </a:rPr>
              <a:t>Malware </a:t>
            </a:r>
          </a:p>
          <a:p>
            <a:pPr marL="1200150" lvl="1" indent="-457200" algn="just" eaLnBrk="1" hangingPunct="1">
              <a:buFont typeface="+mj-lt"/>
              <a:buAutoNum type="arabicPeriod"/>
              <a:defRPr/>
            </a:pPr>
            <a:r>
              <a:rPr lang="en-US" sz="1800" dirty="0">
                <a:latin typeface="Verdana" panose="020B0604030504040204" pitchFamily="34" charset="0"/>
                <a:ea typeface="Verdana" panose="020B0604030504040204" pitchFamily="34" charset="0"/>
                <a:cs typeface="Verdana" panose="020B0604030504040204" pitchFamily="34" charset="0"/>
              </a:rPr>
              <a:t>Spam</a:t>
            </a:r>
          </a:p>
          <a:p>
            <a:pPr marL="1200150" lvl="1" indent="-457200" algn="just" eaLnBrk="1" hangingPunct="1">
              <a:buFont typeface="+mj-lt"/>
              <a:buAutoNum type="arabicPeriod"/>
              <a:defRPr/>
            </a:pPr>
            <a:r>
              <a:rPr lang="en-US" sz="1800" dirty="0">
                <a:latin typeface="Verdana" panose="020B0604030504040204" pitchFamily="34" charset="0"/>
                <a:ea typeface="Verdana" panose="020B0604030504040204" pitchFamily="34" charset="0"/>
                <a:cs typeface="Verdana" panose="020B0604030504040204" pitchFamily="34" charset="0"/>
              </a:rPr>
              <a:t>Election Interference </a:t>
            </a:r>
          </a:p>
          <a:p>
            <a:pPr marL="1200150" lvl="1" indent="-457200" algn="just" eaLnBrk="1" hangingPunct="1">
              <a:buFont typeface="+mj-lt"/>
              <a:buAutoNum type="arabicPeriod"/>
              <a:defRPr/>
            </a:pPr>
            <a:r>
              <a:rPr lang="en-US" sz="1800" dirty="0">
                <a:latin typeface="Verdana" panose="020B0604030504040204" pitchFamily="34" charset="0"/>
                <a:ea typeface="Verdana" panose="020B0604030504040204" pitchFamily="34" charset="0"/>
                <a:cs typeface="Verdana" panose="020B0604030504040204" pitchFamily="34" charset="0"/>
              </a:rPr>
              <a:t>Production orders for subscriber information</a:t>
            </a:r>
          </a:p>
          <a:p>
            <a:pPr marL="1200150" lvl="1" indent="-457200" algn="just" eaLnBrk="1" hangingPunct="1">
              <a:buFont typeface="+mj-lt"/>
              <a:buAutoNum type="arabicPeriod"/>
              <a:defRPr/>
            </a:pPr>
            <a:r>
              <a:rPr lang="en-US" sz="1800" dirty="0">
                <a:latin typeface="Verdana" panose="020B0604030504040204" pitchFamily="34" charset="0"/>
                <a:ea typeface="Verdana" panose="020B0604030504040204" pitchFamily="34" charset="0"/>
                <a:cs typeface="Verdana" panose="020B0604030504040204" pitchFamily="34" charset="0"/>
              </a:rPr>
              <a:t>Terrorism </a:t>
            </a:r>
          </a:p>
        </p:txBody>
      </p:sp>
      <p:sp>
        <p:nvSpPr>
          <p:cNvPr id="2" name="Rectangle 4">
            <a:extLst>
              <a:ext uri="{FF2B5EF4-FFF2-40B4-BE49-F238E27FC236}">
                <a16:creationId xmlns:a16="http://schemas.microsoft.com/office/drawing/2014/main" xmlns="" id="{BA3CBE44-0951-4620-BE84-8E2D4559326C}"/>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3" name="Rectangle 4">
            <a:extLst>
              <a:ext uri="{FF2B5EF4-FFF2-40B4-BE49-F238E27FC236}">
                <a16:creationId xmlns:a16="http://schemas.microsoft.com/office/drawing/2014/main" xmlns="" id="{41257CA0-4A24-400C-9D91-210100996373}"/>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 name="TextBox 15">
            <a:extLst>
              <a:ext uri="{FF2B5EF4-FFF2-40B4-BE49-F238E27FC236}">
                <a16:creationId xmlns:a16="http://schemas.microsoft.com/office/drawing/2014/main" xmlns="" id="{EC126C15-E7BE-45E4-B914-E392617C3B26}"/>
              </a:ext>
            </a:extLst>
          </p:cNvPr>
          <p:cNvSpPr txBox="1">
            <a:spLocks noChangeArrowheads="1"/>
          </p:cNvSpPr>
          <p:nvPr/>
        </p:nvSpPr>
        <p:spPr bwMode="auto">
          <a:xfrm>
            <a:off x="1258888" y="195317"/>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sr-Latn-RS" sz="3100" b="1" dirty="0" smtClean="0">
                <a:solidFill>
                  <a:schemeClr val="bg1"/>
                </a:solidFill>
                <a:latin typeface="Verdana" panose="020B0604030504040204" pitchFamily="34" charset="0"/>
              </a:rPr>
              <a:t>Npr. </a:t>
            </a:r>
            <a:r>
              <a:rPr lang="sr-Latn-RS" sz="3100" b="1" dirty="0" err="1" smtClean="0">
                <a:solidFill>
                  <a:schemeClr val="bg1"/>
                </a:solidFill>
                <a:latin typeface="Verdana" panose="020B0604030504040204" pitchFamily="34" charset="0"/>
              </a:rPr>
              <a:t>primenljivost</a:t>
            </a:r>
            <a:r>
              <a:rPr lang="sr-Latn-RS" sz="3100" b="1" dirty="0" smtClean="0">
                <a:solidFill>
                  <a:schemeClr val="bg1"/>
                </a:solidFill>
                <a:latin typeface="Verdana" panose="020B0604030504040204" pitchFamily="34" charset="0"/>
              </a:rPr>
              <a:t> na </a:t>
            </a:r>
            <a:r>
              <a:rPr lang="sr-Latn-RS" sz="3100" b="1" dirty="0" err="1" smtClean="0">
                <a:solidFill>
                  <a:schemeClr val="bg1"/>
                </a:solidFill>
                <a:latin typeface="Verdana" panose="020B0604030504040204" pitchFamily="34" charset="0"/>
              </a:rPr>
              <a:t>botnetove</a:t>
            </a:r>
            <a:endParaRPr lang="en-GB" sz="3100" b="1" dirty="0">
              <a:solidFill>
                <a:schemeClr val="bg1"/>
              </a:solidFill>
              <a:latin typeface="Verdana" panose="020B0604030504040204" pitchFamily="34" charset="0"/>
            </a:endParaRPr>
          </a:p>
        </p:txBody>
      </p:sp>
      <p:pic>
        <p:nvPicPr>
          <p:cNvPr id="6" name="Picture 2" descr="Image result for botnet">
            <a:extLst>
              <a:ext uri="{FF2B5EF4-FFF2-40B4-BE49-F238E27FC236}">
                <a16:creationId xmlns:a16="http://schemas.microsoft.com/office/drawing/2014/main" xmlns="" id="{614AE55E-F1CF-4E95-A714-322B3623AFA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641" y="1060856"/>
            <a:ext cx="9139179" cy="55272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008736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700" b="1" dirty="0" smtClean="0">
                <a:solidFill>
                  <a:schemeClr val="bg1"/>
                </a:solidFill>
                <a:latin typeface="Verdana" panose="020B0604030504040204" pitchFamily="34" charset="0"/>
                <a:ea typeface="Verdana" panose="020B0604030504040204" pitchFamily="34" charset="0"/>
                <a:cs typeface="Verdana" charset="0"/>
              </a:rPr>
              <a:t>Stvarnost</a:t>
            </a:r>
            <a:endParaRPr lang="en-GB" sz="2700" b="1" dirty="0">
              <a:solidFill>
                <a:schemeClr val="bg1"/>
              </a:solidFill>
              <a:latin typeface="Verdana" panose="020B0604030504040204" pitchFamily="34" charset="0"/>
              <a:ea typeface="Verdana" panose="020B0604030504040204" pitchFamily="34"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1">
            <a:extLst>
              <a:ext uri="{FF2B5EF4-FFF2-40B4-BE49-F238E27FC236}">
                <a16:creationId xmlns:a16="http://schemas.microsoft.com/office/drawing/2014/main" xmlns="" id="{9F2FF4C3-D1CE-4CD6-B3AF-33BCF6461DF1}"/>
              </a:ext>
            </a:extLst>
          </p:cNvPr>
          <p:cNvPicPr>
            <a:picLocks noChangeAspect="1"/>
          </p:cNvPicPr>
          <p:nvPr/>
        </p:nvPicPr>
        <p:blipFill rotWithShape="1">
          <a:blip r:embed="rId4"/>
          <a:srcRect b="26710"/>
          <a:stretch/>
        </p:blipFill>
        <p:spPr>
          <a:xfrm>
            <a:off x="-6067" y="927232"/>
            <a:ext cx="9150068" cy="5670849"/>
          </a:xfrm>
          <a:prstGeom prst="rect">
            <a:avLst/>
          </a:prstGeom>
        </p:spPr>
      </p:pic>
    </p:spTree>
    <p:extLst>
      <p:ext uri="{BB962C8B-B14F-4D97-AF65-F5344CB8AC3E}">
        <p14:creationId xmlns:p14="http://schemas.microsoft.com/office/powerpoint/2010/main" val="53772740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spcBef>
                <a:spcPct val="0"/>
              </a:spcBef>
              <a:buFontTx/>
              <a:buNone/>
            </a:pPr>
            <a:r>
              <a:rPr lang="sr-Latn-RS" sz="2800" b="1" dirty="0" smtClean="0">
                <a:solidFill>
                  <a:schemeClr val="bg1"/>
                </a:solidFill>
                <a:latin typeface="Verdana" panose="020B0604030504040204" pitchFamily="34" charset="0"/>
              </a:rPr>
              <a:t>Npr. </a:t>
            </a:r>
            <a:r>
              <a:rPr lang="sr-Latn-RS" sz="2800" b="1" dirty="0" err="1" smtClean="0">
                <a:solidFill>
                  <a:schemeClr val="bg1"/>
                </a:solidFill>
                <a:latin typeface="Verdana" panose="020B0604030504040204" pitchFamily="34" charset="0"/>
              </a:rPr>
              <a:t>primenljivost</a:t>
            </a:r>
            <a:r>
              <a:rPr lang="sr-Latn-RS" sz="2800" b="1" dirty="0" smtClean="0">
                <a:solidFill>
                  <a:schemeClr val="bg1"/>
                </a:solidFill>
                <a:latin typeface="Verdana" panose="020B0604030504040204" pitchFamily="34" charset="0"/>
              </a:rPr>
              <a:t> na „pecanje“</a:t>
            </a:r>
            <a:endParaRPr lang="en-GB" sz="2800" b="1" dirty="0">
              <a:solidFill>
                <a:schemeClr val="bg1"/>
              </a:solidFill>
              <a:latin typeface="Verdana" panose="020B0604030504040204" pitchFamily="34"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4">
            <a:extLst>
              <a:ext uri="{FF2B5EF4-FFF2-40B4-BE49-F238E27FC236}">
                <a16:creationId xmlns:a16="http://schemas.microsoft.com/office/drawing/2014/main" xmlns="" id="{BA3CBE44-0951-4620-BE84-8E2D4559326C}"/>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3" name="Rectangle 4">
            <a:extLst>
              <a:ext uri="{FF2B5EF4-FFF2-40B4-BE49-F238E27FC236}">
                <a16:creationId xmlns:a16="http://schemas.microsoft.com/office/drawing/2014/main" xmlns="" id="{41257CA0-4A24-400C-9D91-210100996373}"/>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pic>
        <p:nvPicPr>
          <p:cNvPr id="7" name="Picture 2" descr="Related image">
            <a:extLst>
              <a:ext uri="{FF2B5EF4-FFF2-40B4-BE49-F238E27FC236}">
                <a16:creationId xmlns:a16="http://schemas.microsoft.com/office/drawing/2014/main" xmlns="" id="{94037595-D565-40A5-9250-0F29D353A6D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1039065"/>
            <a:ext cx="9144001" cy="55490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893044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spcBef>
                <a:spcPct val="0"/>
              </a:spcBef>
              <a:buFontTx/>
              <a:buNone/>
            </a:pPr>
            <a:r>
              <a:rPr lang="sr-Latn-RS" sz="2800" b="1" dirty="0" smtClean="0">
                <a:solidFill>
                  <a:schemeClr val="bg1"/>
                </a:solidFill>
                <a:latin typeface="Verdana" panose="020B0604030504040204" pitchFamily="34" charset="0"/>
              </a:rPr>
              <a:t>Npr. </a:t>
            </a:r>
            <a:r>
              <a:rPr lang="sr-Latn-RS" sz="2800" b="1" dirty="0" err="1" smtClean="0">
                <a:solidFill>
                  <a:schemeClr val="bg1"/>
                </a:solidFill>
                <a:latin typeface="Verdana" panose="020B0604030504040204" pitchFamily="34" charset="0"/>
              </a:rPr>
              <a:t>primenljivost</a:t>
            </a:r>
            <a:r>
              <a:rPr lang="sr-Latn-RS" sz="2800" b="1" dirty="0" smtClean="0">
                <a:solidFill>
                  <a:schemeClr val="bg1"/>
                </a:solidFill>
                <a:latin typeface="Verdana" panose="020B0604030504040204" pitchFamily="34" charset="0"/>
              </a:rPr>
              <a:t> na „pecanje“</a:t>
            </a:r>
            <a:endParaRPr lang="en-GB" sz="2800" b="1" dirty="0">
              <a:solidFill>
                <a:schemeClr val="bg1"/>
              </a:solidFill>
              <a:latin typeface="Verdana" panose="020B0604030504040204" pitchFamily="34"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4">
            <a:extLst>
              <a:ext uri="{FF2B5EF4-FFF2-40B4-BE49-F238E27FC236}">
                <a16:creationId xmlns:a16="http://schemas.microsoft.com/office/drawing/2014/main" xmlns="" id="{BA3CBE44-0951-4620-BE84-8E2D4559326C}"/>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3" name="Rectangle 4">
            <a:extLst>
              <a:ext uri="{FF2B5EF4-FFF2-40B4-BE49-F238E27FC236}">
                <a16:creationId xmlns:a16="http://schemas.microsoft.com/office/drawing/2014/main" xmlns="" id="{41257CA0-4A24-400C-9D91-210100996373}"/>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pic>
        <p:nvPicPr>
          <p:cNvPr id="4" name="Picture 3">
            <a:extLst>
              <a:ext uri="{FF2B5EF4-FFF2-40B4-BE49-F238E27FC236}">
                <a16:creationId xmlns:a16="http://schemas.microsoft.com/office/drawing/2014/main" xmlns="" id="{AA777CBA-8FA0-49AA-8458-C89FB2ED9057}"/>
              </a:ext>
            </a:extLst>
          </p:cNvPr>
          <p:cNvPicPr>
            <a:picLocks noChangeAspect="1"/>
          </p:cNvPicPr>
          <p:nvPr/>
        </p:nvPicPr>
        <p:blipFill rotWithShape="1">
          <a:blip r:embed="rId4"/>
          <a:srcRect l="23427" t="22652" r="26855" b="17133"/>
          <a:stretch/>
        </p:blipFill>
        <p:spPr>
          <a:xfrm>
            <a:off x="0" y="1052513"/>
            <a:ext cx="9136062" cy="5535612"/>
          </a:xfrm>
          <a:prstGeom prst="rect">
            <a:avLst/>
          </a:prstGeom>
        </p:spPr>
      </p:pic>
    </p:spTree>
    <p:extLst>
      <p:ext uri="{BB962C8B-B14F-4D97-AF65-F5344CB8AC3E}">
        <p14:creationId xmlns:p14="http://schemas.microsoft.com/office/powerpoint/2010/main" val="8063270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16632"/>
            <a:ext cx="76327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000" b="1" dirty="0" smtClean="0">
                <a:solidFill>
                  <a:schemeClr val="bg1"/>
                </a:solidFill>
                <a:latin typeface="Verdana" panose="020B0604030504040204" pitchFamily="34" charset="0"/>
                <a:ea typeface="Verdana" panose="020B0604030504040204" pitchFamily="34" charset="0"/>
                <a:cs typeface="Verdana" charset="0"/>
              </a:rPr>
              <a:t>Budimpeštanska konvencija: Oblast primene</a:t>
            </a:r>
            <a:endParaRPr lang="en-GB" sz="3000" b="1" dirty="0">
              <a:solidFill>
                <a:schemeClr val="bg1"/>
              </a:solidFill>
              <a:latin typeface="Verdana" panose="020B0604030504040204" pitchFamily="34" charset="0"/>
              <a:ea typeface="Verdana" panose="020B0604030504040204" pitchFamily="34"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 name="Textfeld 12">
            <a:extLst>
              <a:ext uri="{FF2B5EF4-FFF2-40B4-BE49-F238E27FC236}">
                <a16:creationId xmlns:a16="http://schemas.microsoft.com/office/drawing/2014/main" xmlns="" id="{122F3459-C909-4A75-8C50-90D04D3C4B22}"/>
              </a:ext>
            </a:extLst>
          </p:cNvPr>
          <p:cNvSpPr txBox="1"/>
          <p:nvPr/>
        </p:nvSpPr>
        <p:spPr>
          <a:xfrm>
            <a:off x="157142" y="1206554"/>
            <a:ext cx="2786062" cy="4570482"/>
          </a:xfrm>
          <a:prstGeom prst="rect">
            <a:avLst/>
          </a:prstGeom>
          <a:solidFill>
            <a:schemeClr val="bg1"/>
          </a:solidFill>
          <a:ln>
            <a:solidFill>
              <a:schemeClr val="bg1">
                <a:lumMod val="50000"/>
              </a:schemeClr>
            </a:solidFill>
          </a:ln>
        </p:spPr>
        <p:txBody>
          <a:bodyPr>
            <a:spAutoFit/>
          </a:bodyPr>
          <a:lstStyle/>
          <a:p>
            <a:pPr fontAlgn="auto">
              <a:spcBef>
                <a:spcPts val="0"/>
              </a:spcBef>
              <a:spcAft>
                <a:spcPts val="0"/>
              </a:spcAft>
              <a:defRPr/>
            </a:pPr>
            <a:r>
              <a:rPr lang="sr-Latn-RS" b="1" spc="-50" dirty="0" smtClean="0">
                <a:latin typeface="Verdana"/>
                <a:cs typeface="Verdana"/>
              </a:rPr>
              <a:t>Inkriminiše ponašanje</a:t>
            </a:r>
            <a:endParaRPr lang="en-GB" b="1" spc="-50" dirty="0">
              <a:latin typeface="Verdana"/>
              <a:cs typeface="Verdana"/>
            </a:endParaRPr>
          </a:p>
          <a:p>
            <a:pPr marL="285750" lvl="0" indent="-285750">
              <a:buFont typeface="Wingdings" panose="05000000000000000000" pitchFamily="2" charset="2"/>
              <a:buChar char="§"/>
            </a:pPr>
            <a:r>
              <a:rPr lang="sr-Latn-RS" sz="1700" dirty="0">
                <a:latin typeface="+mn-lt"/>
              </a:rPr>
              <a:t>Nezakonit pristup</a:t>
            </a:r>
            <a:endParaRPr lang="en-US" sz="1700" dirty="0">
              <a:latin typeface="+mn-lt"/>
            </a:endParaRPr>
          </a:p>
          <a:p>
            <a:pPr marL="285750" lvl="0" indent="-285750">
              <a:buFont typeface="Wingdings" panose="05000000000000000000" pitchFamily="2" charset="2"/>
              <a:buChar char="§"/>
            </a:pPr>
            <a:r>
              <a:rPr lang="sr-Latn-RS" sz="1700" dirty="0">
                <a:latin typeface="+mn-lt"/>
              </a:rPr>
              <a:t>Nezakonito presretanje</a:t>
            </a:r>
            <a:endParaRPr lang="en-US" sz="1700" dirty="0">
              <a:latin typeface="+mn-lt"/>
            </a:endParaRPr>
          </a:p>
          <a:p>
            <a:pPr marL="285750" lvl="0" indent="-285750">
              <a:buFont typeface="Wingdings" panose="05000000000000000000" pitchFamily="2" charset="2"/>
              <a:buChar char="§"/>
            </a:pPr>
            <a:r>
              <a:rPr lang="sr-Latn-RS" sz="1700" dirty="0">
                <a:latin typeface="+mn-lt"/>
              </a:rPr>
              <a:t>Ometanje podataka</a:t>
            </a:r>
            <a:endParaRPr lang="en-US" sz="1700" dirty="0">
              <a:latin typeface="+mn-lt"/>
            </a:endParaRPr>
          </a:p>
          <a:p>
            <a:pPr marL="285750" lvl="0" indent="-285750">
              <a:buFont typeface="Wingdings" panose="05000000000000000000" pitchFamily="2" charset="2"/>
              <a:buChar char="§"/>
            </a:pPr>
            <a:r>
              <a:rPr lang="sr-Latn-RS" sz="1700" dirty="0">
                <a:latin typeface="+mn-lt"/>
              </a:rPr>
              <a:t>Ometanje sistema</a:t>
            </a:r>
            <a:endParaRPr lang="en-US" sz="1700" dirty="0">
              <a:latin typeface="+mn-lt"/>
            </a:endParaRPr>
          </a:p>
          <a:p>
            <a:pPr marL="285750" lvl="0" indent="-285750">
              <a:buFont typeface="Wingdings" panose="05000000000000000000" pitchFamily="2" charset="2"/>
              <a:buChar char="§"/>
            </a:pPr>
            <a:r>
              <a:rPr lang="sr-Latn-RS" sz="1700" dirty="0">
                <a:latin typeface="+mn-lt"/>
              </a:rPr>
              <a:t>Zloupotreba uređaja</a:t>
            </a:r>
            <a:endParaRPr lang="en-US" sz="1700" dirty="0">
              <a:latin typeface="+mn-lt"/>
            </a:endParaRPr>
          </a:p>
          <a:p>
            <a:pPr marL="285750" lvl="0" indent="-285750">
              <a:buFont typeface="Wingdings" panose="05000000000000000000" pitchFamily="2" charset="2"/>
              <a:buChar char="§"/>
            </a:pPr>
            <a:r>
              <a:rPr lang="sr-Latn-RS" sz="1700" dirty="0">
                <a:latin typeface="+mn-lt"/>
              </a:rPr>
              <a:t>Falsifikovanje i prevara</a:t>
            </a:r>
            <a:endParaRPr lang="en-US" sz="1700" dirty="0">
              <a:latin typeface="+mn-lt"/>
            </a:endParaRPr>
          </a:p>
          <a:p>
            <a:pPr marL="285750" lvl="0" indent="-285750">
              <a:buFont typeface="Wingdings" panose="05000000000000000000" pitchFamily="2" charset="2"/>
              <a:buChar char="§"/>
            </a:pPr>
            <a:r>
              <a:rPr lang="sr-Latn-RS" sz="1700" dirty="0">
                <a:latin typeface="+mn-lt"/>
              </a:rPr>
              <a:t>Dečja pornografija</a:t>
            </a:r>
            <a:endParaRPr lang="en-US" sz="1700" dirty="0">
              <a:latin typeface="+mn-lt"/>
            </a:endParaRPr>
          </a:p>
          <a:p>
            <a:pPr marL="285750" lvl="0" indent="-285750">
              <a:buFont typeface="Wingdings" panose="05000000000000000000" pitchFamily="2" charset="2"/>
              <a:buChar char="§"/>
            </a:pPr>
            <a:r>
              <a:rPr lang="sr-Latn-RS" sz="1700" dirty="0">
                <a:latin typeface="+mn-lt"/>
              </a:rPr>
              <a:t>Kršenje autorskih i srodnih prava</a:t>
            </a:r>
            <a:endParaRPr lang="en-US" sz="1700" dirty="0">
              <a:latin typeface="+mn-lt"/>
            </a:endParaRPr>
          </a:p>
          <a:p>
            <a:pPr marL="285750" lvl="0" indent="-285750">
              <a:buFont typeface="Wingdings" panose="05000000000000000000" pitchFamily="2" charset="2"/>
              <a:buChar char="§"/>
            </a:pPr>
            <a:r>
              <a:rPr lang="sr-Latn-RS" sz="1700" dirty="0">
                <a:latin typeface="+mn-lt"/>
              </a:rPr>
              <a:t>Pokušaj, pomaganje i </a:t>
            </a:r>
            <a:r>
              <a:rPr lang="sr-Latn-RS" sz="1700" dirty="0" err="1">
                <a:latin typeface="+mn-lt"/>
              </a:rPr>
              <a:t>podstrekavanje</a:t>
            </a:r>
            <a:endParaRPr lang="en-US" sz="1700" dirty="0">
              <a:latin typeface="+mn-lt"/>
            </a:endParaRPr>
          </a:p>
          <a:p>
            <a:pPr marL="285750" indent="-285750">
              <a:buFont typeface="Wingdings" panose="05000000000000000000" pitchFamily="2" charset="2"/>
              <a:buChar char="§"/>
            </a:pPr>
            <a:r>
              <a:rPr lang="sr-Latn-RS" sz="1700" dirty="0">
                <a:latin typeface="+mn-lt"/>
              </a:rPr>
              <a:t>Odgovornost pravnog lica</a:t>
            </a:r>
            <a:endParaRPr lang="en-US" sz="1700" dirty="0">
              <a:latin typeface="+mn-lt"/>
              <a:cs typeface="Verdana"/>
            </a:endParaRPr>
          </a:p>
        </p:txBody>
      </p:sp>
      <p:sp>
        <p:nvSpPr>
          <p:cNvPr id="21" name="Textfeld 4">
            <a:extLst>
              <a:ext uri="{FF2B5EF4-FFF2-40B4-BE49-F238E27FC236}">
                <a16:creationId xmlns:a16="http://schemas.microsoft.com/office/drawing/2014/main" xmlns="" id="{816E88E6-EA52-4247-B5D5-047E57E73689}"/>
              </a:ext>
            </a:extLst>
          </p:cNvPr>
          <p:cNvSpPr txBox="1"/>
          <p:nvPr/>
        </p:nvSpPr>
        <p:spPr>
          <a:xfrm>
            <a:off x="6372201" y="1142663"/>
            <a:ext cx="2570163" cy="5293757"/>
          </a:xfrm>
          <a:prstGeom prst="rect">
            <a:avLst/>
          </a:prstGeom>
          <a:noFill/>
          <a:ln>
            <a:solidFill>
              <a:schemeClr val="bg1">
                <a:lumMod val="50000"/>
              </a:schemeClr>
            </a:solidFill>
          </a:ln>
        </p:spPr>
        <p:txBody>
          <a:bodyPr wrap="square">
            <a:spAutoFit/>
          </a:bodyPr>
          <a:lstStyle/>
          <a:p>
            <a:pPr fontAlgn="auto">
              <a:spcBef>
                <a:spcPts val="0"/>
              </a:spcBef>
              <a:spcAft>
                <a:spcPts val="0"/>
              </a:spcAft>
              <a:defRPr/>
            </a:pPr>
            <a:r>
              <a:rPr lang="sr-Latn-RS" sz="1600" b="1" dirty="0" smtClean="0">
                <a:latin typeface="Verdana"/>
                <a:cs typeface="Verdana"/>
              </a:rPr>
              <a:t>Međunarodna saradnja</a:t>
            </a:r>
            <a:endParaRPr lang="en-GB" sz="1600" b="1" dirty="0">
              <a:latin typeface="Verdana"/>
              <a:cs typeface="Verdana"/>
            </a:endParaRPr>
          </a:p>
          <a:p>
            <a:pPr marL="285750" lvl="0" indent="-285750">
              <a:buFont typeface="Arial" panose="020B0604020202020204" pitchFamily="34" charset="0"/>
              <a:buChar char="•"/>
            </a:pPr>
            <a:r>
              <a:rPr lang="sr-Latn-RS" sz="1700" dirty="0">
                <a:latin typeface="+mj-lt"/>
              </a:rPr>
              <a:t>Ekstradicija</a:t>
            </a:r>
            <a:endParaRPr lang="en-US" sz="1700" dirty="0">
              <a:latin typeface="+mj-lt"/>
            </a:endParaRPr>
          </a:p>
          <a:p>
            <a:pPr marL="285750" lvl="0" indent="-285750">
              <a:buFont typeface="Arial" panose="020B0604020202020204" pitchFamily="34" charset="0"/>
              <a:buChar char="•"/>
            </a:pPr>
            <a:r>
              <a:rPr lang="sr-Latn-RS" sz="1700" dirty="0">
                <a:latin typeface="+mj-lt"/>
              </a:rPr>
              <a:t>Uzajamna pravna pomoć (UPP)</a:t>
            </a:r>
            <a:endParaRPr lang="en-US" sz="1700" dirty="0">
              <a:latin typeface="+mj-lt"/>
            </a:endParaRPr>
          </a:p>
          <a:p>
            <a:pPr marL="285750" lvl="0" indent="-285750">
              <a:buFont typeface="Arial" panose="020B0604020202020204" pitchFamily="34" charset="0"/>
              <a:buChar char="•"/>
            </a:pPr>
            <a:r>
              <a:rPr lang="sr-Latn-RS" sz="1700" dirty="0">
                <a:latin typeface="+mj-lt"/>
              </a:rPr>
              <a:t>Slučajne informacije</a:t>
            </a:r>
            <a:endParaRPr lang="en-US" sz="1700" dirty="0">
              <a:latin typeface="+mj-lt"/>
            </a:endParaRPr>
          </a:p>
          <a:p>
            <a:pPr marL="285750" lvl="0" indent="-285750">
              <a:buFont typeface="Arial" panose="020B0604020202020204" pitchFamily="34" charset="0"/>
              <a:buChar char="•"/>
            </a:pPr>
            <a:r>
              <a:rPr lang="sr-Latn-RS" sz="1700" dirty="0">
                <a:latin typeface="+mj-lt"/>
              </a:rPr>
              <a:t>Hitna zaštita</a:t>
            </a:r>
            <a:endParaRPr lang="en-US" sz="1700" dirty="0">
              <a:latin typeface="+mj-lt"/>
            </a:endParaRPr>
          </a:p>
          <a:p>
            <a:pPr marL="285750" lvl="0" indent="-285750">
              <a:buFont typeface="Arial" panose="020B0604020202020204" pitchFamily="34" charset="0"/>
              <a:buChar char="•"/>
            </a:pPr>
            <a:r>
              <a:rPr lang="sr-Latn-RS" sz="1700" dirty="0">
                <a:latin typeface="+mj-lt"/>
              </a:rPr>
              <a:t>Hitno otkrivanje podataka o saobraćaju</a:t>
            </a:r>
            <a:endParaRPr lang="en-US" sz="1700" dirty="0">
              <a:latin typeface="+mj-lt"/>
            </a:endParaRPr>
          </a:p>
          <a:p>
            <a:pPr marL="285750" lvl="0" indent="-285750">
              <a:buFont typeface="Arial" panose="020B0604020202020204" pitchFamily="34" charset="0"/>
              <a:buChar char="•"/>
            </a:pPr>
            <a:r>
              <a:rPr lang="sr-Latn-RS" sz="1700" dirty="0">
                <a:latin typeface="+mj-lt"/>
              </a:rPr>
              <a:t>UPP u odnosu na pristupanje</a:t>
            </a:r>
            <a:endParaRPr lang="en-US" sz="1700" dirty="0">
              <a:latin typeface="+mj-lt"/>
            </a:endParaRPr>
          </a:p>
          <a:p>
            <a:pPr marL="285750" lvl="0" indent="-285750">
              <a:buFont typeface="Arial" panose="020B0604020202020204" pitchFamily="34" charset="0"/>
              <a:buChar char="•"/>
            </a:pPr>
            <a:r>
              <a:rPr lang="sr-Latn-RS" sz="1700" dirty="0">
                <a:latin typeface="+mj-lt"/>
              </a:rPr>
              <a:t>UPP za prikupljanje podataka o saobraćaju u realnom vremenu</a:t>
            </a:r>
            <a:endParaRPr lang="en-US" sz="1700" dirty="0">
              <a:latin typeface="+mj-lt"/>
            </a:endParaRPr>
          </a:p>
          <a:p>
            <a:pPr marL="285750" lvl="0" indent="-285750">
              <a:buFont typeface="Arial" panose="020B0604020202020204" pitchFamily="34" charset="0"/>
              <a:buChar char="•"/>
            </a:pPr>
            <a:r>
              <a:rPr lang="sr-Latn-RS" sz="1700" dirty="0">
                <a:latin typeface="+mj-lt"/>
              </a:rPr>
              <a:t>UPP u presretanju </a:t>
            </a:r>
            <a:endParaRPr lang="en-US" sz="1700" dirty="0">
              <a:latin typeface="+mj-lt"/>
            </a:endParaRPr>
          </a:p>
          <a:p>
            <a:pPr marL="285750" indent="-285750">
              <a:buFont typeface="Arial" panose="020B0604020202020204" pitchFamily="34" charset="0"/>
              <a:buChar char="•"/>
            </a:pPr>
            <a:r>
              <a:rPr lang="sr-Latn-RS" sz="1700" dirty="0">
                <a:latin typeface="+mj-lt"/>
              </a:rPr>
              <a:t>Mreža 24/7</a:t>
            </a:r>
            <a:endParaRPr lang="en-GB" sz="1700" dirty="0">
              <a:latin typeface="+mj-lt"/>
              <a:cs typeface="Verdana"/>
            </a:endParaRPr>
          </a:p>
        </p:txBody>
      </p:sp>
      <p:sp>
        <p:nvSpPr>
          <p:cNvPr id="22" name="Textfeld 16">
            <a:extLst>
              <a:ext uri="{FF2B5EF4-FFF2-40B4-BE49-F238E27FC236}">
                <a16:creationId xmlns:a16="http://schemas.microsoft.com/office/drawing/2014/main" xmlns="" id="{BE61849B-3968-42A3-875B-C76348F5A712}"/>
              </a:ext>
            </a:extLst>
          </p:cNvPr>
          <p:cNvSpPr txBox="1">
            <a:spLocks noChangeArrowheads="1"/>
          </p:cNvSpPr>
          <p:nvPr/>
        </p:nvSpPr>
        <p:spPr bwMode="auto">
          <a:xfrm>
            <a:off x="2871766" y="1536011"/>
            <a:ext cx="642937"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de-DE" sz="4400" b="1" dirty="0">
                <a:latin typeface="Verdana" charset="0"/>
                <a:cs typeface="Verdana" charset="0"/>
              </a:rPr>
              <a:t>+</a:t>
            </a:r>
          </a:p>
        </p:txBody>
      </p:sp>
      <p:sp>
        <p:nvSpPr>
          <p:cNvPr id="23" name="Textfeld 17">
            <a:extLst>
              <a:ext uri="{FF2B5EF4-FFF2-40B4-BE49-F238E27FC236}">
                <a16:creationId xmlns:a16="http://schemas.microsoft.com/office/drawing/2014/main" xmlns="" id="{26F4C5A9-43A7-4D33-9D55-625FFF7AB735}"/>
              </a:ext>
            </a:extLst>
          </p:cNvPr>
          <p:cNvSpPr txBox="1">
            <a:spLocks noChangeArrowheads="1"/>
          </p:cNvSpPr>
          <p:nvPr/>
        </p:nvSpPr>
        <p:spPr bwMode="auto">
          <a:xfrm>
            <a:off x="5800703" y="1536011"/>
            <a:ext cx="642938"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de-DE" sz="4400" b="1">
                <a:latin typeface="Verdana" charset="0"/>
                <a:cs typeface="Verdana" charset="0"/>
              </a:rPr>
              <a:t>+</a:t>
            </a:r>
          </a:p>
        </p:txBody>
      </p:sp>
      <p:cxnSp>
        <p:nvCxnSpPr>
          <p:cNvPr id="24" name="Form 20">
            <a:extLst>
              <a:ext uri="{FF2B5EF4-FFF2-40B4-BE49-F238E27FC236}">
                <a16:creationId xmlns:a16="http://schemas.microsoft.com/office/drawing/2014/main" xmlns="" id="{2AD0CD19-4C49-4F41-86A9-7B7448FB4058}"/>
              </a:ext>
            </a:extLst>
          </p:cNvPr>
          <p:cNvCxnSpPr/>
          <p:nvPr/>
        </p:nvCxnSpPr>
        <p:spPr>
          <a:xfrm rot="16200000" flipH="1">
            <a:off x="3960426" y="3395012"/>
            <a:ext cx="1524" cy="4822030"/>
          </a:xfrm>
          <a:prstGeom prst="bentConnector2">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25" name="Gerade Verbindung 27">
            <a:extLst>
              <a:ext uri="{FF2B5EF4-FFF2-40B4-BE49-F238E27FC236}">
                <a16:creationId xmlns:a16="http://schemas.microsoft.com/office/drawing/2014/main" xmlns="" id="{954E8C3C-7E2E-48EF-B26C-3D675EC5669B}"/>
              </a:ext>
            </a:extLst>
          </p:cNvPr>
          <p:cNvCxnSpPr/>
          <p:nvPr/>
        </p:nvCxnSpPr>
        <p:spPr>
          <a:xfrm>
            <a:off x="4586266" y="4176023"/>
            <a:ext cx="0" cy="2003425"/>
          </a:xfrm>
          <a:prstGeom prst="line">
            <a:avLst/>
          </a:prstGeom>
        </p:spPr>
        <p:style>
          <a:lnRef idx="1">
            <a:schemeClr val="accent1"/>
          </a:lnRef>
          <a:fillRef idx="0">
            <a:schemeClr val="accent1"/>
          </a:fillRef>
          <a:effectRef idx="0">
            <a:schemeClr val="accent1"/>
          </a:effectRef>
          <a:fontRef idx="minor">
            <a:schemeClr val="tx1"/>
          </a:fontRef>
        </p:style>
      </p:cxnSp>
      <p:sp>
        <p:nvSpPr>
          <p:cNvPr id="26" name="Textfeld 3">
            <a:extLst>
              <a:ext uri="{FF2B5EF4-FFF2-40B4-BE49-F238E27FC236}">
                <a16:creationId xmlns:a16="http://schemas.microsoft.com/office/drawing/2014/main" xmlns="" id="{FE098AA4-0D98-4207-94EB-43432807C98D}"/>
              </a:ext>
            </a:extLst>
          </p:cNvPr>
          <p:cNvSpPr txBox="1"/>
          <p:nvPr/>
        </p:nvSpPr>
        <p:spPr>
          <a:xfrm>
            <a:off x="3443265" y="1594242"/>
            <a:ext cx="2428875" cy="4355038"/>
          </a:xfrm>
          <a:prstGeom prst="rect">
            <a:avLst/>
          </a:prstGeom>
          <a:solidFill>
            <a:srgbClr val="FFFFFF"/>
          </a:solidFill>
          <a:ln>
            <a:solidFill>
              <a:schemeClr val="bg1">
                <a:lumMod val="50000"/>
              </a:schemeClr>
            </a:solidFill>
          </a:ln>
        </p:spPr>
        <p:txBody>
          <a:bodyPr wrap="square">
            <a:spAutoFit/>
          </a:bodyPr>
          <a:lstStyle/>
          <a:p>
            <a:pPr fontAlgn="auto">
              <a:spcBef>
                <a:spcPts val="0"/>
              </a:spcBef>
              <a:spcAft>
                <a:spcPts val="0"/>
              </a:spcAft>
              <a:defRPr/>
            </a:pPr>
            <a:r>
              <a:rPr lang="sr-Latn-RS" sz="1700" b="1" dirty="0" smtClean="0">
                <a:latin typeface="Verdana"/>
                <a:cs typeface="Verdana"/>
              </a:rPr>
              <a:t>Procesna sredstva</a:t>
            </a:r>
            <a:endParaRPr lang="en-GB" sz="1700" b="1" dirty="0">
              <a:latin typeface="Verdana"/>
              <a:cs typeface="Verdana"/>
            </a:endParaRPr>
          </a:p>
          <a:p>
            <a:pPr marL="342900" lvl="0" indent="-342900">
              <a:buFont typeface="Arial" panose="020B0604020202020204" pitchFamily="34" charset="0"/>
              <a:buChar char="•"/>
            </a:pPr>
            <a:r>
              <a:rPr lang="sr-Latn-RS" sz="2000" dirty="0"/>
              <a:t>Hitna zaštita</a:t>
            </a:r>
            <a:endParaRPr lang="en-US" sz="2000" dirty="0"/>
          </a:p>
          <a:p>
            <a:pPr marL="342900" lvl="0" indent="-342900">
              <a:buFont typeface="Arial" panose="020B0604020202020204" pitchFamily="34" charset="0"/>
              <a:buChar char="•"/>
            </a:pPr>
            <a:r>
              <a:rPr lang="sr-Latn-RS" sz="2000" dirty="0"/>
              <a:t>Otkrivanje podataka o saobraćaju</a:t>
            </a:r>
            <a:endParaRPr lang="en-US" sz="2000" dirty="0"/>
          </a:p>
          <a:p>
            <a:pPr marL="342900" lvl="0" indent="-342900">
              <a:buFont typeface="Arial" panose="020B0604020202020204" pitchFamily="34" charset="0"/>
              <a:buChar char="•"/>
            </a:pPr>
            <a:r>
              <a:rPr lang="sr-Latn-RS" sz="2000" dirty="0"/>
              <a:t>Pretraživanje i zaplena</a:t>
            </a:r>
            <a:endParaRPr lang="en-US" sz="2000" dirty="0"/>
          </a:p>
          <a:p>
            <a:pPr marL="342900" lvl="0" indent="-342900">
              <a:buFont typeface="Arial" panose="020B0604020202020204" pitchFamily="34" charset="0"/>
              <a:buChar char="•"/>
            </a:pPr>
            <a:r>
              <a:rPr lang="sr-Latn-RS" sz="2000" dirty="0"/>
              <a:t>Izdavanje naredbe</a:t>
            </a:r>
            <a:endParaRPr lang="en-US" sz="2000" dirty="0"/>
          </a:p>
          <a:p>
            <a:pPr marL="342900" lvl="0" indent="-342900">
              <a:buFont typeface="Arial" panose="020B0604020202020204" pitchFamily="34" charset="0"/>
              <a:buChar char="•"/>
            </a:pPr>
            <a:r>
              <a:rPr lang="sr-Latn-RS" sz="2000" dirty="0"/>
              <a:t>Prikupljanje podataka u realnom vremenu</a:t>
            </a:r>
            <a:endParaRPr lang="en-US" sz="2000" dirty="0"/>
          </a:p>
          <a:p>
            <a:pPr marL="342900" indent="-342900">
              <a:buFont typeface="Arial" panose="020B0604020202020204" pitchFamily="34" charset="0"/>
              <a:buChar char="•"/>
            </a:pPr>
            <a:r>
              <a:rPr lang="sr-Latn-RS" sz="2000" dirty="0"/>
              <a:t>Presretanje računarskih podataka</a:t>
            </a:r>
            <a:endParaRPr lang="en-US" sz="1900" dirty="0">
              <a:latin typeface="Verdana"/>
              <a:cs typeface="Verdana"/>
            </a:endParaRPr>
          </a:p>
        </p:txBody>
      </p:sp>
      <p:sp>
        <p:nvSpPr>
          <p:cNvPr id="27" name="Textfeld 18">
            <a:extLst>
              <a:ext uri="{FF2B5EF4-FFF2-40B4-BE49-F238E27FC236}">
                <a16:creationId xmlns:a16="http://schemas.microsoft.com/office/drawing/2014/main" xmlns="" id="{B2A85D97-2DC4-4488-9B4C-A36ECD208C47}"/>
              </a:ext>
            </a:extLst>
          </p:cNvPr>
          <p:cNvSpPr txBox="1"/>
          <p:nvPr/>
        </p:nvSpPr>
        <p:spPr>
          <a:xfrm>
            <a:off x="3472358" y="6210287"/>
            <a:ext cx="1963738" cy="339725"/>
          </a:xfrm>
          <a:prstGeom prst="rect">
            <a:avLst/>
          </a:prstGeom>
          <a:noFill/>
        </p:spPr>
        <p:txBody>
          <a:bodyPr>
            <a:spAutoFit/>
          </a:bodyPr>
          <a:lstStyle/>
          <a:p>
            <a:pPr fontAlgn="auto">
              <a:spcBef>
                <a:spcPts val="0"/>
              </a:spcBef>
              <a:spcAft>
                <a:spcPts val="0"/>
              </a:spcAft>
              <a:defRPr/>
            </a:pPr>
            <a:r>
              <a:rPr lang="sr-Latn-RS" sz="1600" b="1" dirty="0" smtClean="0">
                <a:solidFill>
                  <a:schemeClr val="tx1">
                    <a:lumMod val="65000"/>
                    <a:lumOff val="35000"/>
                  </a:schemeClr>
                </a:solidFill>
                <a:latin typeface="Verdana"/>
                <a:cs typeface="Verdana"/>
              </a:rPr>
              <a:t>Usklađivanje</a:t>
            </a:r>
            <a:endParaRPr lang="en-GB" sz="1600" b="1" dirty="0">
              <a:solidFill>
                <a:schemeClr val="tx1">
                  <a:lumMod val="65000"/>
                  <a:lumOff val="35000"/>
                </a:schemeClr>
              </a:solidFill>
              <a:latin typeface="Verdana"/>
              <a:cs typeface="Verdana"/>
            </a:endParaRPr>
          </a:p>
        </p:txBody>
      </p:sp>
    </p:spTree>
    <p:extLst>
      <p:ext uri="{BB962C8B-B14F-4D97-AF65-F5344CB8AC3E}">
        <p14:creationId xmlns:p14="http://schemas.microsoft.com/office/powerpoint/2010/main" val="61027523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spcBef>
                <a:spcPct val="0"/>
              </a:spcBef>
              <a:buFontTx/>
              <a:buNone/>
            </a:pPr>
            <a:r>
              <a:rPr lang="sr-Latn-RS" sz="2800" b="1" dirty="0" smtClean="0">
                <a:solidFill>
                  <a:schemeClr val="bg1"/>
                </a:solidFill>
                <a:latin typeface="Verdana" panose="020B0604030504040204" pitchFamily="34" charset="0"/>
              </a:rPr>
              <a:t>Npr. </a:t>
            </a:r>
            <a:r>
              <a:rPr lang="sr-Latn-RS" sz="2800" b="1" dirty="0" err="1" smtClean="0">
                <a:solidFill>
                  <a:schemeClr val="bg1"/>
                </a:solidFill>
                <a:latin typeface="Verdana" panose="020B0604030504040204" pitchFamily="34" charset="0"/>
              </a:rPr>
              <a:t>primenljivost</a:t>
            </a:r>
            <a:r>
              <a:rPr lang="sr-Latn-RS" sz="2800" b="1" dirty="0" smtClean="0">
                <a:solidFill>
                  <a:schemeClr val="bg1"/>
                </a:solidFill>
                <a:latin typeface="Verdana" panose="020B0604030504040204" pitchFamily="34" charset="0"/>
              </a:rPr>
              <a:t> na </a:t>
            </a:r>
            <a:r>
              <a:rPr lang="en-GB" sz="2800" b="1" dirty="0" smtClean="0">
                <a:solidFill>
                  <a:schemeClr val="bg1"/>
                </a:solidFill>
                <a:latin typeface="Verdana" panose="020B0604030504040204" pitchFamily="34" charset="0"/>
              </a:rPr>
              <a:t>VoIP</a:t>
            </a:r>
            <a:endParaRPr lang="en-GB" sz="2800" b="1" dirty="0">
              <a:solidFill>
                <a:schemeClr val="bg1"/>
              </a:solidFill>
              <a:latin typeface="Verdana" panose="020B0604030504040204" pitchFamily="34"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4">
            <a:extLst>
              <a:ext uri="{FF2B5EF4-FFF2-40B4-BE49-F238E27FC236}">
                <a16:creationId xmlns:a16="http://schemas.microsoft.com/office/drawing/2014/main" xmlns="" id="{BA3CBE44-0951-4620-BE84-8E2D4559326C}"/>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3" name="Rectangle 4">
            <a:extLst>
              <a:ext uri="{FF2B5EF4-FFF2-40B4-BE49-F238E27FC236}">
                <a16:creationId xmlns:a16="http://schemas.microsoft.com/office/drawing/2014/main" xmlns="" id="{41257CA0-4A24-400C-9D91-210100996373}"/>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pic>
        <p:nvPicPr>
          <p:cNvPr id="4" name="Picture 2" descr="Image result for voice over ip crime">
            <a:extLst>
              <a:ext uri="{FF2B5EF4-FFF2-40B4-BE49-F238E27FC236}">
                <a16:creationId xmlns:a16="http://schemas.microsoft.com/office/drawing/2014/main" xmlns="" id="{FB1BD058-45E9-43D5-956C-5209B4D285C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5242" r="13536"/>
          <a:stretch/>
        </p:blipFill>
        <p:spPr bwMode="auto">
          <a:xfrm>
            <a:off x="0" y="1052513"/>
            <a:ext cx="9144000" cy="5418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379506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spcBef>
                <a:spcPct val="0"/>
              </a:spcBef>
              <a:buFontTx/>
              <a:buNone/>
            </a:pPr>
            <a:r>
              <a:rPr lang="sr-Latn-RS" sz="2400" b="1" dirty="0" smtClean="0">
                <a:solidFill>
                  <a:schemeClr val="bg1"/>
                </a:solidFill>
                <a:latin typeface="Verdana" panose="020B0604030504040204" pitchFamily="34" charset="0"/>
              </a:rPr>
              <a:t>Npr. </a:t>
            </a:r>
            <a:r>
              <a:rPr lang="sr-Latn-RS" sz="2400" b="1" dirty="0" err="1" smtClean="0">
                <a:solidFill>
                  <a:schemeClr val="bg1"/>
                </a:solidFill>
                <a:latin typeface="Verdana" panose="020B0604030504040204" pitchFamily="34" charset="0"/>
              </a:rPr>
              <a:t>primenljivost</a:t>
            </a:r>
            <a:r>
              <a:rPr lang="sr-Latn-RS" sz="2400" b="1" dirty="0" smtClean="0">
                <a:solidFill>
                  <a:schemeClr val="bg1"/>
                </a:solidFill>
                <a:latin typeface="Verdana" panose="020B0604030504040204" pitchFamily="34" charset="0"/>
              </a:rPr>
              <a:t> na </a:t>
            </a:r>
            <a:r>
              <a:rPr lang="en-GB" sz="2400" b="1" dirty="0" smtClean="0">
                <a:solidFill>
                  <a:schemeClr val="bg1"/>
                </a:solidFill>
                <a:latin typeface="Verdana" panose="020B0604030504040204" pitchFamily="34" charset="0"/>
              </a:rPr>
              <a:t>VoIP</a:t>
            </a:r>
            <a:endParaRPr lang="en-GB" sz="2400" b="1" dirty="0">
              <a:solidFill>
                <a:schemeClr val="bg1"/>
              </a:solidFill>
              <a:latin typeface="Verdana" panose="020B0604030504040204" pitchFamily="34"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2">
            <a:extLst>
              <a:ext uri="{FF2B5EF4-FFF2-40B4-BE49-F238E27FC236}">
                <a16:creationId xmlns:a16="http://schemas.microsoft.com/office/drawing/2014/main" xmlns="" id="{1239CC4E-6B81-41D5-8FBA-98E336DBC65F}"/>
              </a:ext>
            </a:extLst>
          </p:cNvPr>
          <p:cNvSpPr>
            <a:spLocks noChangeArrowheads="1"/>
          </p:cNvSpPr>
          <p:nvPr/>
        </p:nvSpPr>
        <p:spPr bwMode="auto">
          <a:xfrm>
            <a:off x="467544" y="2082328"/>
            <a:ext cx="7992888"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marL="342900" lvl="0" indent="-342900">
              <a:buFont typeface="Arial" panose="020B0604020202020204" pitchFamily="34" charset="0"/>
              <a:buChar char="•"/>
            </a:pPr>
            <a:r>
              <a:rPr lang="sr-Latn-RS" dirty="0">
                <a:latin typeface="+mn-lt"/>
              </a:rPr>
              <a:t>Delikti utvrđeni Budimpeštanskom konvencijom i procesne odredbe su neutralni u odnosu na </a:t>
            </a:r>
            <a:r>
              <a:rPr lang="sr-Latn-RS" dirty="0" smtClean="0">
                <a:latin typeface="+mn-lt"/>
              </a:rPr>
              <a:t>platformu</a:t>
            </a:r>
          </a:p>
          <a:p>
            <a:pPr marL="342900" lvl="0" indent="-342900">
              <a:buFont typeface="Arial" panose="020B0604020202020204" pitchFamily="34" charset="0"/>
              <a:buChar char="•"/>
            </a:pPr>
            <a:endParaRPr lang="en-US" dirty="0">
              <a:latin typeface="+mn-lt"/>
            </a:endParaRPr>
          </a:p>
          <a:p>
            <a:pPr marL="342900" lvl="0" indent="-342900">
              <a:buFont typeface="Arial" panose="020B0604020202020204" pitchFamily="34" charset="0"/>
              <a:buChar char="•"/>
            </a:pPr>
            <a:r>
              <a:rPr lang="sr-Latn-RS" dirty="0">
                <a:latin typeface="+mn-lt"/>
              </a:rPr>
              <a:t>Član 21. (Presretanje podataka iz sadržaja) omogućuje da se presreću podaci iz sadržaja bez obzira u kakvom su obliku tako da obuhvata i podatke iz </a:t>
            </a:r>
            <a:r>
              <a:rPr lang="sr-Latn-RS" i="1" dirty="0" err="1" smtClean="0">
                <a:latin typeface="+mn-lt"/>
              </a:rPr>
              <a:t>VoIP</a:t>
            </a:r>
            <a:endParaRPr lang="sr-Latn-RS" i="1" dirty="0" smtClean="0">
              <a:latin typeface="+mn-lt"/>
            </a:endParaRPr>
          </a:p>
          <a:p>
            <a:pPr marL="342900" lvl="0" indent="-342900">
              <a:buFont typeface="Arial" panose="020B0604020202020204" pitchFamily="34" charset="0"/>
              <a:buChar char="•"/>
            </a:pPr>
            <a:endParaRPr lang="en-US" dirty="0">
              <a:latin typeface="+mn-lt"/>
            </a:endParaRPr>
          </a:p>
          <a:p>
            <a:pPr marL="342900" indent="-342900">
              <a:buFont typeface="Arial" panose="020B0604020202020204" pitchFamily="34" charset="0"/>
              <a:buChar char="•"/>
            </a:pPr>
            <a:r>
              <a:rPr lang="sr-Latn-RS" dirty="0">
                <a:latin typeface="+mn-lt"/>
              </a:rPr>
              <a:t>Definicija „davaoca usluga” obuhvata i davaoce </a:t>
            </a:r>
            <a:r>
              <a:rPr lang="es-CL" i="1" dirty="0" err="1">
                <a:latin typeface="+mn-lt"/>
              </a:rPr>
              <a:t>VoIP</a:t>
            </a:r>
            <a:r>
              <a:rPr lang="es-CL" i="1" dirty="0">
                <a:latin typeface="+mn-lt"/>
              </a:rPr>
              <a:t> </a:t>
            </a:r>
            <a:r>
              <a:rPr lang="sr-Latn-RS" dirty="0">
                <a:latin typeface="+mn-lt"/>
              </a:rPr>
              <a:t>usluge</a:t>
            </a:r>
            <a:endParaRPr lang="en-US" dirty="0">
              <a:latin typeface="+mn-lt"/>
              <a:ea typeface="Verdana" panose="020B0604030504040204" pitchFamily="34" charset="0"/>
              <a:cs typeface="Verdana" panose="020B0604030504040204" pitchFamily="34" charset="0"/>
            </a:endParaRPr>
          </a:p>
        </p:txBody>
      </p:sp>
      <p:sp>
        <p:nvSpPr>
          <p:cNvPr id="13" name="TextBox 12">
            <a:extLst>
              <a:ext uri="{FF2B5EF4-FFF2-40B4-BE49-F238E27FC236}">
                <a16:creationId xmlns:a16="http://schemas.microsoft.com/office/drawing/2014/main" xmlns="" id="{C7028FC3-C01E-4776-8906-0A14C8241D7E}"/>
              </a:ext>
            </a:extLst>
          </p:cNvPr>
          <p:cNvSpPr txBox="1"/>
          <p:nvPr/>
        </p:nvSpPr>
        <p:spPr>
          <a:xfrm>
            <a:off x="1979712" y="1417131"/>
            <a:ext cx="5324624" cy="630942"/>
          </a:xfrm>
          <a:prstGeom prst="rect">
            <a:avLst/>
          </a:prstGeom>
          <a:noFill/>
        </p:spPr>
        <p:txBody>
          <a:bodyPr wrap="square">
            <a:spAutoFit/>
          </a:bodyPr>
          <a:lstStyle/>
          <a:p>
            <a:pPr algn="ctr" eaLnBrk="1" hangingPunct="1">
              <a:defRPr/>
            </a:pPr>
            <a:r>
              <a:rPr lang="sr-Latn-RS" sz="3500" b="1" cap="all" dirty="0">
                <a:solidFill>
                  <a:prstClr val="black"/>
                </a:solidFill>
                <a:latin typeface="Verdana" panose="020B0604030504040204" pitchFamily="34" charset="0"/>
                <a:ea typeface="Verdana" panose="020B0604030504040204" pitchFamily="34" charset="0"/>
                <a:cs typeface="Verdana" panose="020B0604030504040204" pitchFamily="34" charset="0"/>
              </a:rPr>
              <a:t>ovo je </a:t>
            </a:r>
            <a:r>
              <a:rPr lang="sr-Latn-RS" sz="3200" b="1" dirty="0">
                <a:solidFill>
                  <a:srgbClr val="FF0000"/>
                </a:solidFill>
                <a:latin typeface="Verdana" panose="020B0604030504040204" pitchFamily="34" charset="0"/>
                <a:ea typeface="Verdana" panose="020B0604030504040204" pitchFamily="34" charset="0"/>
                <a:cs typeface="Verdana" panose="020B0604030504040204" pitchFamily="34" charset="0"/>
              </a:rPr>
              <a:t>STVARNOST </a:t>
            </a:r>
            <a:r>
              <a:rPr lang="en-US" sz="3200" b="1" dirty="0" smtClean="0">
                <a:latin typeface="Verdana" panose="020B0604030504040204" pitchFamily="34" charset="0"/>
                <a:ea typeface="Verdana" panose="020B0604030504040204" pitchFamily="34" charset="0"/>
                <a:cs typeface="Verdana" panose="020B0604030504040204" pitchFamily="34" charset="0"/>
              </a:rPr>
              <a:t>:</a:t>
            </a:r>
            <a:endParaRPr lang="en-US" sz="3200" b="1"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13584386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spcBef>
                <a:spcPct val="0"/>
              </a:spcBef>
              <a:buFontTx/>
              <a:buNone/>
            </a:pPr>
            <a:r>
              <a:rPr lang="sr-Latn-RS" sz="2400" b="1" dirty="0" smtClean="0">
                <a:solidFill>
                  <a:schemeClr val="bg1"/>
                </a:solidFill>
                <a:latin typeface="Verdana" panose="020B0604030504040204" pitchFamily="34" charset="0"/>
              </a:rPr>
              <a:t>Npr. </a:t>
            </a:r>
            <a:r>
              <a:rPr lang="sr-Latn-RS" sz="2400" b="1" dirty="0" err="1" smtClean="0">
                <a:solidFill>
                  <a:schemeClr val="bg1"/>
                </a:solidFill>
                <a:latin typeface="Verdana" panose="020B0604030504040204" pitchFamily="34" charset="0"/>
              </a:rPr>
              <a:t>primenljivost</a:t>
            </a:r>
            <a:r>
              <a:rPr lang="sr-Latn-RS" sz="2400" b="1" dirty="0" smtClean="0">
                <a:solidFill>
                  <a:schemeClr val="bg1"/>
                </a:solidFill>
                <a:latin typeface="Verdana" panose="020B0604030504040204" pitchFamily="34" charset="0"/>
              </a:rPr>
              <a:t> na </a:t>
            </a:r>
            <a:r>
              <a:rPr lang="en-GB" sz="2400" b="1" dirty="0" smtClean="0">
                <a:solidFill>
                  <a:schemeClr val="bg1"/>
                </a:solidFill>
                <a:latin typeface="Verdana" panose="020B0604030504040204" pitchFamily="34" charset="0"/>
              </a:rPr>
              <a:t>VoIP</a:t>
            </a:r>
            <a:endParaRPr lang="en-GB" sz="2400" b="1" dirty="0">
              <a:solidFill>
                <a:schemeClr val="bg1"/>
              </a:solidFill>
              <a:latin typeface="Verdana" panose="020B0604030504040204" pitchFamily="34"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5">
            <a:extLst>
              <a:ext uri="{FF2B5EF4-FFF2-40B4-BE49-F238E27FC236}">
                <a16:creationId xmlns:a16="http://schemas.microsoft.com/office/drawing/2014/main" xmlns="" id="{A422A5B6-C445-43E8-BA20-F364E6F573B6}"/>
              </a:ext>
            </a:extLst>
          </p:cNvPr>
          <p:cNvPicPr>
            <a:picLocks noChangeAspect="1"/>
          </p:cNvPicPr>
          <p:nvPr/>
        </p:nvPicPr>
        <p:blipFill>
          <a:blip r:embed="rId4"/>
          <a:stretch>
            <a:fillRect/>
          </a:stretch>
        </p:blipFill>
        <p:spPr>
          <a:xfrm>
            <a:off x="-7937" y="1045270"/>
            <a:ext cx="9144000" cy="5622229"/>
          </a:xfrm>
          <a:prstGeom prst="rect">
            <a:avLst/>
          </a:prstGeom>
        </p:spPr>
      </p:pic>
    </p:spTree>
    <p:extLst>
      <p:ext uri="{BB962C8B-B14F-4D97-AF65-F5344CB8AC3E}">
        <p14:creationId xmlns:p14="http://schemas.microsoft.com/office/powerpoint/2010/main" val="415985833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spcBef>
                <a:spcPct val="0"/>
              </a:spcBef>
              <a:buFontTx/>
              <a:buNone/>
            </a:pPr>
            <a:r>
              <a:rPr lang="sr-Latn-RS" sz="2800" b="1" dirty="0" smtClean="0">
                <a:solidFill>
                  <a:schemeClr val="bg1"/>
                </a:solidFill>
                <a:latin typeface="Verdana" panose="020B0604030504040204" pitchFamily="34" charset="0"/>
              </a:rPr>
              <a:t>Npr. </a:t>
            </a:r>
            <a:r>
              <a:rPr lang="sr-Latn-RS" sz="2800" b="1" dirty="0" err="1" smtClean="0">
                <a:solidFill>
                  <a:schemeClr val="bg1"/>
                </a:solidFill>
                <a:latin typeface="Verdana" panose="020B0604030504040204" pitchFamily="34" charset="0"/>
              </a:rPr>
              <a:t>primenljivost</a:t>
            </a:r>
            <a:r>
              <a:rPr lang="sr-Latn-RS" sz="2800" b="1" dirty="0" smtClean="0">
                <a:solidFill>
                  <a:schemeClr val="bg1"/>
                </a:solidFill>
                <a:latin typeface="Verdana" panose="020B0604030504040204" pitchFamily="34" charset="0"/>
              </a:rPr>
              <a:t> na terorizam  </a:t>
            </a:r>
            <a:endParaRPr lang="en-GB" sz="2800" b="1" dirty="0">
              <a:solidFill>
                <a:schemeClr val="bg1"/>
              </a:solidFill>
              <a:latin typeface="Verdana" panose="020B0604030504040204" pitchFamily="34"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4">
            <a:extLst>
              <a:ext uri="{FF2B5EF4-FFF2-40B4-BE49-F238E27FC236}">
                <a16:creationId xmlns:a16="http://schemas.microsoft.com/office/drawing/2014/main" xmlns="" id="{BA3CBE44-0951-4620-BE84-8E2D4559326C}"/>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3" name="Rectangle 4">
            <a:extLst>
              <a:ext uri="{FF2B5EF4-FFF2-40B4-BE49-F238E27FC236}">
                <a16:creationId xmlns:a16="http://schemas.microsoft.com/office/drawing/2014/main" xmlns="" id="{41257CA0-4A24-400C-9D91-210100996373}"/>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pic>
        <p:nvPicPr>
          <p:cNvPr id="5" name="Picture 2" descr="Image result for cyber terrorism">
            <a:extLst>
              <a:ext uri="{FF2B5EF4-FFF2-40B4-BE49-F238E27FC236}">
                <a16:creationId xmlns:a16="http://schemas.microsoft.com/office/drawing/2014/main" xmlns="" id="{D037C83C-599A-4F72-B917-49AEE0222F9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052513"/>
            <a:ext cx="9179221" cy="55356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123806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90500"/>
            <a:ext cx="76327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spcBef>
                <a:spcPct val="0"/>
              </a:spcBef>
              <a:buFontTx/>
              <a:buNone/>
            </a:pPr>
            <a:r>
              <a:rPr lang="sr-Latn-RS" sz="2800" b="1" dirty="0" smtClean="0">
                <a:solidFill>
                  <a:schemeClr val="bg1"/>
                </a:solidFill>
                <a:latin typeface="Verdana" panose="020B0604030504040204" pitchFamily="34" charset="0"/>
              </a:rPr>
              <a:t>Npr. </a:t>
            </a:r>
            <a:r>
              <a:rPr lang="sr-Latn-RS" sz="2800" b="1" dirty="0" err="1" smtClean="0">
                <a:solidFill>
                  <a:schemeClr val="bg1"/>
                </a:solidFill>
                <a:latin typeface="Verdana" panose="020B0604030504040204" pitchFamily="34" charset="0"/>
              </a:rPr>
              <a:t>primenljivost</a:t>
            </a:r>
            <a:r>
              <a:rPr lang="sr-Latn-RS" sz="2800" b="1" dirty="0" smtClean="0">
                <a:solidFill>
                  <a:schemeClr val="bg1"/>
                </a:solidFill>
                <a:latin typeface="Verdana" panose="020B0604030504040204" pitchFamily="34" charset="0"/>
              </a:rPr>
              <a:t> na terorizam</a:t>
            </a:r>
            <a:endParaRPr lang="en-GB" sz="2800" b="1" dirty="0">
              <a:solidFill>
                <a:schemeClr val="bg1"/>
              </a:solidFill>
              <a:latin typeface="Verdana" panose="020B0604030504040204" pitchFamily="34"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4">
            <a:extLst>
              <a:ext uri="{FF2B5EF4-FFF2-40B4-BE49-F238E27FC236}">
                <a16:creationId xmlns:a16="http://schemas.microsoft.com/office/drawing/2014/main" xmlns="" id="{BA3CBE44-0951-4620-BE84-8E2D4559326C}"/>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3" name="Rectangle 4">
            <a:extLst>
              <a:ext uri="{FF2B5EF4-FFF2-40B4-BE49-F238E27FC236}">
                <a16:creationId xmlns:a16="http://schemas.microsoft.com/office/drawing/2014/main" xmlns="" id="{41257CA0-4A24-400C-9D91-210100996373}"/>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pic>
        <p:nvPicPr>
          <p:cNvPr id="4" name="Picture 3">
            <a:extLst>
              <a:ext uri="{FF2B5EF4-FFF2-40B4-BE49-F238E27FC236}">
                <a16:creationId xmlns:a16="http://schemas.microsoft.com/office/drawing/2014/main" xmlns="" id="{64165451-7A65-4E6A-9754-09456F7B9E28}"/>
              </a:ext>
            </a:extLst>
          </p:cNvPr>
          <p:cNvPicPr>
            <a:picLocks noChangeAspect="1"/>
          </p:cNvPicPr>
          <p:nvPr/>
        </p:nvPicPr>
        <p:blipFill>
          <a:blip r:embed="rId4"/>
          <a:stretch>
            <a:fillRect/>
          </a:stretch>
        </p:blipFill>
        <p:spPr>
          <a:xfrm>
            <a:off x="648931" y="1112324"/>
            <a:ext cx="8037871" cy="5426589"/>
          </a:xfrm>
          <a:prstGeom prst="rect">
            <a:avLst/>
          </a:prstGeom>
        </p:spPr>
      </p:pic>
    </p:spTree>
    <p:extLst>
      <p:ext uri="{BB962C8B-B14F-4D97-AF65-F5344CB8AC3E}">
        <p14:creationId xmlns:p14="http://schemas.microsoft.com/office/powerpoint/2010/main" val="50309780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xmlns="" id="{4D27D9AC-4ADB-45D9-AFA6-8E0CDEC5466B}"/>
              </a:ext>
            </a:extLst>
          </p:cNvPr>
          <p:cNvSpPr>
            <a:spLocks noChangeArrowheads="1"/>
          </p:cNvSpPr>
          <p:nvPr/>
        </p:nvSpPr>
        <p:spPr bwMode="auto">
          <a:xfrm>
            <a:off x="467544" y="980728"/>
            <a:ext cx="8136904" cy="2431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algn="ctr" eaLnBrk="1" hangingPunct="1">
              <a:defRPr/>
            </a:pPr>
            <a:r>
              <a:rPr lang="sr-Latn-RS" sz="4400"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MIT</a:t>
            </a:r>
            <a:r>
              <a:rPr lang="en-US" sz="4400"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 </a:t>
            </a:r>
            <a:endParaRPr lang="en-US" sz="4400" b="1" dirty="0">
              <a:solidFill>
                <a:srgbClr val="FF0000"/>
              </a:solidFill>
              <a:latin typeface="Verdana" panose="020B0604030504040204" pitchFamily="34" charset="0"/>
              <a:ea typeface="Verdana" panose="020B0604030504040204" pitchFamily="34" charset="0"/>
              <a:cs typeface="Verdana" panose="020B0604030504040204" pitchFamily="34" charset="0"/>
            </a:endParaRPr>
          </a:p>
          <a:p>
            <a:pPr algn="ctr" eaLnBrk="1" hangingPunct="1">
              <a:defRPr/>
            </a:pPr>
            <a:r>
              <a:rPr lang="sr-Latn-RS" sz="3600" dirty="0" smtClean="0">
                <a:latin typeface="Verdana" panose="020B0604030504040204" pitchFamily="34" charset="0"/>
                <a:ea typeface="Verdana" panose="020B0604030504040204" pitchFamily="34" charset="0"/>
                <a:cs typeface="Verdana" panose="020B0604030504040204" pitchFamily="34" charset="0"/>
              </a:rPr>
              <a:t>Budimpeštanska konvencija je </a:t>
            </a:r>
            <a:r>
              <a:rPr lang="sr-Latn-RS" sz="3600" b="1" dirty="0" smtClean="0">
                <a:latin typeface="Verdana" panose="020B0604030504040204" pitchFamily="34" charset="0"/>
                <a:ea typeface="Verdana" panose="020B0604030504040204" pitchFamily="34" charset="0"/>
                <a:cs typeface="Verdana" panose="020B0604030504040204" pitchFamily="34" charset="0"/>
              </a:rPr>
              <a:t>ugovor koji se odnosi samo na </a:t>
            </a:r>
            <a:r>
              <a:rPr lang="sr-Latn-RS" sz="3600" b="1" dirty="0" err="1" smtClean="0">
                <a:latin typeface="Verdana" panose="020B0604030504040204" pitchFamily="34" charset="0"/>
                <a:ea typeface="Verdana" panose="020B0604030504040204" pitchFamily="34" charset="0"/>
                <a:cs typeface="Verdana" panose="020B0604030504040204" pitchFamily="34" charset="0"/>
              </a:rPr>
              <a:t>visokotehnološki</a:t>
            </a:r>
            <a:r>
              <a:rPr lang="sr-Latn-RS" sz="3600" b="1" dirty="0" smtClean="0">
                <a:latin typeface="Verdana" panose="020B0604030504040204" pitchFamily="34" charset="0"/>
                <a:ea typeface="Verdana" panose="020B0604030504040204" pitchFamily="34" charset="0"/>
                <a:cs typeface="Verdana" panose="020B0604030504040204" pitchFamily="34" charset="0"/>
              </a:rPr>
              <a:t> kriminal</a:t>
            </a:r>
            <a:endParaRPr lang="en-GB" sz="3600" b="1" dirty="0">
              <a:latin typeface="Verdana" panose="020B0604030504040204" pitchFamily="34" charset="0"/>
              <a:ea typeface="Verdana" panose="020B0604030504040204" pitchFamily="34" charset="0"/>
              <a:cs typeface="Verdana" panose="020B0604030504040204" pitchFamily="34" charset="0"/>
            </a:endParaRPr>
          </a:p>
        </p:txBody>
      </p:sp>
      <p:sp>
        <p:nvSpPr>
          <p:cNvPr id="9" name="Rectangle 8">
            <a:extLst>
              <a:ext uri="{FF2B5EF4-FFF2-40B4-BE49-F238E27FC236}">
                <a16:creationId xmlns:a16="http://schemas.microsoft.com/office/drawing/2014/main" xmlns="" id="{74AFFC74-60C3-4BE7-86F0-8405A57003F9}"/>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1" name="Rectangle 10">
            <a:extLst>
              <a:ext uri="{FF2B5EF4-FFF2-40B4-BE49-F238E27FC236}">
                <a16:creationId xmlns:a16="http://schemas.microsoft.com/office/drawing/2014/main" xmlns="" id="{6E0EF5B3-1C7F-4660-A6D1-6B02E941038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3" name="TextBox 7">
            <a:extLst>
              <a:ext uri="{FF2B5EF4-FFF2-40B4-BE49-F238E27FC236}">
                <a16:creationId xmlns:a16="http://schemas.microsoft.com/office/drawing/2014/main" xmlns="" id="{A440D332-1417-4A98-BC4A-09D5E690C999}"/>
              </a:ext>
            </a:extLst>
          </p:cNvPr>
          <p:cNvSpPr txBox="1">
            <a:spLocks noChangeArrowheads="1"/>
          </p:cNvSpPr>
          <p:nvPr/>
        </p:nvSpPr>
        <p:spPr bwMode="auto">
          <a:xfrm>
            <a:off x="1403350" y="190500"/>
            <a:ext cx="76327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700" b="1" dirty="0" smtClean="0">
                <a:solidFill>
                  <a:schemeClr val="bg1"/>
                </a:solidFill>
                <a:latin typeface="Verdana" panose="020B0604030504040204" pitchFamily="34" charset="0"/>
                <a:ea typeface="Verdana" panose="020B0604030504040204" pitchFamily="34" charset="0"/>
                <a:cs typeface="Verdana" charset="0"/>
              </a:rPr>
              <a:t>Mit</a:t>
            </a:r>
            <a:endParaRPr lang="en-GB" sz="2700" b="1" dirty="0">
              <a:solidFill>
                <a:schemeClr val="bg1"/>
              </a:solidFill>
              <a:latin typeface="Verdana" panose="020B0604030504040204" pitchFamily="34" charset="0"/>
              <a:ea typeface="Verdana" panose="020B0604030504040204" pitchFamily="34" charset="0"/>
              <a:cs typeface="Verdana" charset="0"/>
            </a:endParaRPr>
          </a:p>
        </p:txBody>
      </p:sp>
      <p:pic>
        <p:nvPicPr>
          <p:cNvPr id="15" name="Picture 4">
            <a:extLst>
              <a:ext uri="{FF2B5EF4-FFF2-40B4-BE49-F238E27FC236}">
                <a16:creationId xmlns:a16="http://schemas.microsoft.com/office/drawing/2014/main" xmlns="" id="{8CE0265E-029E-4219-8F02-A929EAF20918}"/>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Big loopholes lurk in African cybercrime law – where it even exists">
            <a:extLst>
              <a:ext uri="{FF2B5EF4-FFF2-40B4-BE49-F238E27FC236}">
                <a16:creationId xmlns:a16="http://schemas.microsoft.com/office/drawing/2014/main" xmlns="" id="{3253D5C2-773C-4E80-B62C-02145852DB2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95636" y="3356992"/>
            <a:ext cx="6552728" cy="31397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17951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27" name="Rectangle 26"/>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125" name="Rectangle 4"/>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5130" name="Rectangle 2"/>
          <p:cNvSpPr>
            <a:spLocks noChangeArrowheads="1"/>
          </p:cNvSpPr>
          <p:nvPr/>
        </p:nvSpPr>
        <p:spPr bwMode="auto">
          <a:xfrm>
            <a:off x="5292729" y="2068513"/>
            <a:ext cx="3128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just" eaLnBrk="1" hangingPunct="1">
              <a:spcBef>
                <a:spcPct val="0"/>
              </a:spcBef>
            </a:pPr>
            <a:endParaRPr lang="en-GB" sz="2400">
              <a:latin typeface="Verdana" panose="020B0604030504040204" pitchFamily="34" charset="0"/>
            </a:endParaRPr>
          </a:p>
        </p:txBody>
      </p:sp>
      <p:sp>
        <p:nvSpPr>
          <p:cNvPr id="12" name="TextBox 15"/>
          <p:cNvSpPr txBox="1">
            <a:spLocks noChangeArrowheads="1"/>
          </p:cNvSpPr>
          <p:nvPr/>
        </p:nvSpPr>
        <p:spPr bwMode="auto">
          <a:xfrm>
            <a:off x="1258888" y="179392"/>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sr-Latn-RS" sz="3100" b="1" dirty="0" smtClean="0">
                <a:solidFill>
                  <a:schemeClr val="bg1"/>
                </a:solidFill>
                <a:latin typeface="Verdana" panose="020B0604030504040204" pitchFamily="34" charset="0"/>
              </a:rPr>
              <a:t>Stvarnost </a:t>
            </a:r>
            <a:endParaRPr lang="en-GB" sz="3100" b="1" dirty="0">
              <a:solidFill>
                <a:schemeClr val="bg1"/>
              </a:solidFill>
              <a:latin typeface="Verdana" panose="020B0604030504040204" pitchFamily="34" charset="0"/>
            </a:endParaRPr>
          </a:p>
        </p:txBody>
      </p:sp>
      <p:sp>
        <p:nvSpPr>
          <p:cNvPr id="11" name="Rectangle 2"/>
          <p:cNvSpPr>
            <a:spLocks noChangeArrowheads="1"/>
          </p:cNvSpPr>
          <p:nvPr/>
        </p:nvSpPr>
        <p:spPr bwMode="auto">
          <a:xfrm>
            <a:off x="467544" y="1988840"/>
            <a:ext cx="8352928"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066925" algn="l"/>
              </a:tabLst>
              <a:defRPr sz="2400">
                <a:solidFill>
                  <a:schemeClr val="tx1"/>
                </a:solidFill>
                <a:latin typeface="Calibri" panose="020F0502020204030204" pitchFamily="34" charset="0"/>
                <a:ea typeface="MS PGothic" panose="020B0600070205080204" pitchFamily="34" charset="-128"/>
              </a:defRPr>
            </a:lvl1pPr>
            <a:lvl2pPr marL="742950" indent="-285750">
              <a:tabLst>
                <a:tab pos="2066925" algn="l"/>
              </a:tabLst>
              <a:defRPr sz="2400">
                <a:solidFill>
                  <a:schemeClr val="tx1"/>
                </a:solidFill>
                <a:latin typeface="Calibri" panose="020F0502020204030204" pitchFamily="34" charset="0"/>
                <a:ea typeface="MS PGothic" panose="020B0600070205080204" pitchFamily="34" charset="-128"/>
              </a:defRPr>
            </a:lvl2pPr>
            <a:lvl3pPr marL="1143000" indent="-228600">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tabLst>
                <a:tab pos="2066925" algn="l"/>
              </a:tabLst>
              <a:defRPr sz="2400">
                <a:solidFill>
                  <a:schemeClr val="tx1"/>
                </a:solidFill>
                <a:latin typeface="Calibri" panose="020F0502020204030204" pitchFamily="34" charset="0"/>
                <a:ea typeface="MS PGothic" panose="020B0600070205080204" pitchFamily="34" charset="-128"/>
              </a:defRPr>
            </a:lvl4pPr>
            <a:lvl5pPr marL="2057400" indent="-228600">
              <a:tabLst>
                <a:tab pos="2066925" algn="l"/>
              </a:tabLst>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tabLst>
                <a:tab pos="2066925" algn="l"/>
              </a:tabLst>
              <a:defRPr sz="2400">
                <a:solidFill>
                  <a:schemeClr val="tx1"/>
                </a:solidFill>
                <a:latin typeface="Calibri" panose="020F0502020204030204" pitchFamily="34" charset="0"/>
                <a:ea typeface="MS PGothic" panose="020B0600070205080204" pitchFamily="34" charset="-128"/>
              </a:defRPr>
            </a:lvl9pPr>
          </a:lstStyle>
          <a:p>
            <a:pPr marL="342900" lvl="0" indent="-342900">
              <a:buFont typeface="Arial" panose="020B0604020202020204" pitchFamily="34" charset="0"/>
              <a:buChar char="•"/>
            </a:pPr>
            <a:r>
              <a:rPr lang="sr-Latn-RS" dirty="0">
                <a:latin typeface="+mn-lt"/>
              </a:rPr>
              <a:t>Budimpeštanska konvencija nije samo ugovor o </a:t>
            </a:r>
            <a:r>
              <a:rPr lang="sr-Latn-RS" dirty="0" err="1">
                <a:latin typeface="+mn-lt"/>
              </a:rPr>
              <a:t>visokotehnološkom</a:t>
            </a:r>
            <a:r>
              <a:rPr lang="sr-Latn-RS" dirty="0">
                <a:latin typeface="+mn-lt"/>
              </a:rPr>
              <a:t> kriminalu</a:t>
            </a:r>
            <a:endParaRPr lang="en-US" dirty="0">
              <a:latin typeface="+mn-lt"/>
            </a:endParaRPr>
          </a:p>
          <a:p>
            <a:pPr marL="342900" indent="-342900">
              <a:buFont typeface="Arial" panose="020B0604020202020204" pitchFamily="34" charset="0"/>
              <a:buChar char="•"/>
            </a:pPr>
            <a:r>
              <a:rPr lang="sr-Latn-RS" dirty="0">
                <a:latin typeface="+mn-lt"/>
              </a:rPr>
              <a:t>Ona omogućuje izvršavanje procesnih odredaba i sprovođenje mehanizma međunarodne saradnje u odnosu na</a:t>
            </a:r>
            <a:r>
              <a:rPr lang="en-US" dirty="0" smtClean="0">
                <a:latin typeface="Verdana" panose="020B0604030504040204" pitchFamily="34" charset="0"/>
                <a:ea typeface="Verdana" panose="020B0604030504040204" pitchFamily="34" charset="0"/>
                <a:cs typeface="Verdana" panose="020B0604030504040204" pitchFamily="34" charset="0"/>
              </a:rPr>
              <a:t>:</a:t>
            </a:r>
            <a:endParaRPr lang="en-US" dirty="0">
              <a:latin typeface="Verdana" panose="020B0604030504040204" pitchFamily="34" charset="0"/>
              <a:ea typeface="Verdana" panose="020B0604030504040204" pitchFamily="34" charset="0"/>
              <a:cs typeface="Verdana" panose="020B0604030504040204" pitchFamily="34" charset="0"/>
            </a:endParaRPr>
          </a:p>
          <a:p>
            <a:pPr marL="800100" lvl="1" indent="-342900">
              <a:buFont typeface="Arial" panose="020B0604020202020204" pitchFamily="34" charset="0"/>
              <a:buChar char="•"/>
            </a:pPr>
            <a:r>
              <a:rPr lang="sr-Latn-RS" dirty="0">
                <a:latin typeface="+mj-lt"/>
              </a:rPr>
              <a:t>Delikte utvrđene u skladu s Budimpeštanskom konvencijom</a:t>
            </a:r>
            <a:endParaRPr lang="en-US" dirty="0">
              <a:latin typeface="+mj-lt"/>
            </a:endParaRPr>
          </a:p>
          <a:p>
            <a:pPr marL="800100" lvl="1" indent="-342900">
              <a:buFont typeface="Arial" panose="020B0604020202020204" pitchFamily="34" charset="0"/>
              <a:buChar char="•"/>
            </a:pPr>
            <a:r>
              <a:rPr lang="sr-Latn-RS" dirty="0">
                <a:latin typeface="+mj-lt"/>
              </a:rPr>
              <a:t>Druge delikte izvršene pomoću računarskog sistema </a:t>
            </a:r>
            <a:endParaRPr lang="sr-Latn-RS" dirty="0" smtClean="0">
              <a:latin typeface="+mj-lt"/>
            </a:endParaRPr>
          </a:p>
          <a:p>
            <a:pPr marL="800100" lvl="1" indent="-342900">
              <a:buFont typeface="Arial" panose="020B0604020202020204" pitchFamily="34" charset="0"/>
              <a:buChar char="•"/>
            </a:pPr>
            <a:r>
              <a:rPr lang="sr-Latn-RS" dirty="0" smtClean="0">
                <a:latin typeface="+mj-lt"/>
              </a:rPr>
              <a:t>Prikupljanje </a:t>
            </a:r>
            <a:r>
              <a:rPr lang="sr-Latn-RS" dirty="0">
                <a:latin typeface="+mj-lt"/>
              </a:rPr>
              <a:t>i razmenu dokaza za bilo koje krivično delo kada su ti dokazi u elektronskom obliku</a:t>
            </a:r>
            <a:endParaRPr lang="en-US" dirty="0">
              <a:latin typeface="+mj-lt"/>
              <a:ea typeface="Verdana" panose="020B0604030504040204" pitchFamily="34" charset="0"/>
              <a:cs typeface="Verdana" panose="020B0604030504040204" pitchFamily="34" charset="0"/>
            </a:endParaRPr>
          </a:p>
        </p:txBody>
      </p:sp>
      <p:sp>
        <p:nvSpPr>
          <p:cNvPr id="2" name="Rectangle 1">
            <a:extLst>
              <a:ext uri="{FF2B5EF4-FFF2-40B4-BE49-F238E27FC236}">
                <a16:creationId xmlns:a16="http://schemas.microsoft.com/office/drawing/2014/main" xmlns="" id="{4A580EAA-39E5-4FB3-8738-54ECA3A8EE7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3" name="Picture 4">
            <a:extLst>
              <a:ext uri="{FF2B5EF4-FFF2-40B4-BE49-F238E27FC236}">
                <a16:creationId xmlns:a16="http://schemas.microsoft.com/office/drawing/2014/main" xmlns="" id="{3748FD3D-C588-431C-BB03-2C251EC6530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TextBox 12">
            <a:extLst>
              <a:ext uri="{FF2B5EF4-FFF2-40B4-BE49-F238E27FC236}">
                <a16:creationId xmlns:a16="http://schemas.microsoft.com/office/drawing/2014/main" xmlns="" id="{C7028FC3-C01E-4776-8906-0A14C8241D7E}"/>
              </a:ext>
            </a:extLst>
          </p:cNvPr>
          <p:cNvSpPr txBox="1"/>
          <p:nvPr/>
        </p:nvSpPr>
        <p:spPr>
          <a:xfrm>
            <a:off x="1979712" y="1268760"/>
            <a:ext cx="5324624" cy="630942"/>
          </a:xfrm>
          <a:prstGeom prst="rect">
            <a:avLst/>
          </a:prstGeom>
          <a:noFill/>
        </p:spPr>
        <p:txBody>
          <a:bodyPr wrap="square">
            <a:spAutoFit/>
          </a:bodyPr>
          <a:lstStyle/>
          <a:p>
            <a:pPr algn="ctr" eaLnBrk="1" hangingPunct="1">
              <a:defRPr/>
            </a:pPr>
            <a:r>
              <a:rPr lang="sr-Latn-RS" sz="3500" b="1" cap="all" dirty="0">
                <a:solidFill>
                  <a:prstClr val="black"/>
                </a:solidFill>
                <a:latin typeface="Verdana" panose="020B0604030504040204" pitchFamily="34" charset="0"/>
                <a:ea typeface="Verdana" panose="020B0604030504040204" pitchFamily="34" charset="0"/>
                <a:cs typeface="Verdana" panose="020B0604030504040204" pitchFamily="34" charset="0"/>
              </a:rPr>
              <a:t>ovo je </a:t>
            </a:r>
            <a:r>
              <a:rPr lang="sr-Latn-RS" sz="3200" b="1" dirty="0">
                <a:solidFill>
                  <a:srgbClr val="FF0000"/>
                </a:solidFill>
                <a:latin typeface="Verdana" panose="020B0604030504040204" pitchFamily="34" charset="0"/>
                <a:ea typeface="Verdana" panose="020B0604030504040204" pitchFamily="34" charset="0"/>
                <a:cs typeface="Verdana" panose="020B0604030504040204" pitchFamily="34" charset="0"/>
              </a:rPr>
              <a:t>STVARNOST </a:t>
            </a:r>
            <a:r>
              <a:rPr lang="en-US" sz="3200" b="1" dirty="0" smtClean="0">
                <a:latin typeface="Verdana" panose="020B0604030504040204" pitchFamily="34" charset="0"/>
                <a:ea typeface="Verdana" panose="020B0604030504040204" pitchFamily="34" charset="0"/>
                <a:cs typeface="Verdana" panose="020B0604030504040204" pitchFamily="34" charset="0"/>
              </a:rPr>
              <a:t>:</a:t>
            </a:r>
            <a:endParaRPr lang="en-US" sz="3200" b="1"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51684579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txBox="1">
            <a:spLocks noChangeArrowheads="1"/>
          </p:cNvSpPr>
          <p:nvPr/>
        </p:nvSpPr>
        <p:spPr bwMode="auto">
          <a:xfrm>
            <a:off x="287016" y="171105"/>
            <a:ext cx="8856984" cy="5819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gn="ctr">
              <a:lnSpc>
                <a:spcPct val="90000"/>
              </a:lnSpc>
              <a:buNone/>
              <a:defRPr/>
            </a:pPr>
            <a:endParaRPr lang="en-GB" sz="2200" kern="0" dirty="0">
              <a:solidFill>
                <a:srgbClr val="000000"/>
              </a:solidFill>
              <a:latin typeface="+mj-lt"/>
              <a:cs typeface="Arial" panose="020B0604020202020204" pitchFamily="34" charset="0"/>
            </a:endParaRPr>
          </a:p>
          <a:p>
            <a:pPr marL="0" indent="0" algn="ctr">
              <a:lnSpc>
                <a:spcPct val="90000"/>
              </a:lnSpc>
              <a:buNone/>
              <a:defRPr/>
            </a:pPr>
            <a:endParaRPr lang="en-GB" sz="2200" kern="0" dirty="0">
              <a:solidFill>
                <a:srgbClr val="000000"/>
              </a:solidFill>
              <a:latin typeface="+mj-lt"/>
              <a:cs typeface="Arial" panose="020B0604020202020204" pitchFamily="34" charset="0"/>
            </a:endParaRPr>
          </a:p>
          <a:p>
            <a:pPr marL="0" indent="0" algn="just">
              <a:lnSpc>
                <a:spcPct val="90000"/>
              </a:lnSpc>
              <a:buNone/>
              <a:defRPr/>
            </a:pPr>
            <a:endParaRPr lang="en-GB" sz="2200" kern="0" dirty="0">
              <a:solidFill>
                <a:srgbClr val="000000"/>
              </a:solidFill>
              <a:latin typeface="+mj-lt"/>
              <a:cs typeface="Arial" panose="020B0604020202020204" pitchFamily="34" charset="0"/>
            </a:endParaRPr>
          </a:p>
          <a:p>
            <a:pPr marL="0" indent="0" algn="ctr">
              <a:lnSpc>
                <a:spcPct val="90000"/>
              </a:lnSpc>
              <a:buNone/>
              <a:defRPr/>
            </a:pPr>
            <a:r>
              <a:rPr lang="sr-Latn-RS" sz="2200" b="1" kern="0" dirty="0" smtClean="0">
                <a:solidFill>
                  <a:srgbClr val="000000"/>
                </a:solidFill>
                <a:latin typeface="+mj-lt"/>
                <a:cs typeface="Arial" panose="020B0604020202020204" pitchFamily="34" charset="0"/>
              </a:rPr>
              <a:t>Član </a:t>
            </a:r>
            <a:r>
              <a:rPr lang="en-GB" sz="2200" b="1" kern="0" dirty="0" smtClean="0">
                <a:solidFill>
                  <a:srgbClr val="000000"/>
                </a:solidFill>
                <a:latin typeface="+mj-lt"/>
                <a:cs typeface="Arial" panose="020B0604020202020204" pitchFamily="34" charset="0"/>
              </a:rPr>
              <a:t>14</a:t>
            </a:r>
            <a:r>
              <a:rPr lang="sr-Latn-RS" sz="2200" b="1" kern="0" dirty="0" smtClean="0">
                <a:solidFill>
                  <a:srgbClr val="000000"/>
                </a:solidFill>
                <a:latin typeface="+mj-lt"/>
                <a:cs typeface="Arial" panose="020B0604020202020204" pitchFamily="34" charset="0"/>
              </a:rPr>
              <a:t>.</a:t>
            </a:r>
            <a:r>
              <a:rPr lang="en-GB" sz="2200" b="1" kern="0" dirty="0" smtClean="0">
                <a:solidFill>
                  <a:srgbClr val="000000"/>
                </a:solidFill>
                <a:latin typeface="+mj-lt"/>
                <a:cs typeface="Arial" panose="020B0604020202020204" pitchFamily="34" charset="0"/>
              </a:rPr>
              <a:t> – </a:t>
            </a:r>
            <a:r>
              <a:rPr lang="sr-Latn-RS" sz="2200" b="1" kern="0" dirty="0" smtClean="0">
                <a:solidFill>
                  <a:srgbClr val="000000"/>
                </a:solidFill>
                <a:latin typeface="+mj-lt"/>
                <a:cs typeface="Arial" panose="020B0604020202020204" pitchFamily="34" charset="0"/>
              </a:rPr>
              <a:t>Prikupljanje dokaza</a:t>
            </a:r>
            <a:endParaRPr lang="en-GB" sz="2200" b="1" kern="0" dirty="0">
              <a:solidFill>
                <a:srgbClr val="000000"/>
              </a:solidFill>
              <a:latin typeface="+mj-lt"/>
              <a:cs typeface="Arial" panose="020B0604020202020204" pitchFamily="34" charset="0"/>
            </a:endParaRPr>
          </a:p>
          <a:p>
            <a:pPr marL="0" indent="0" algn="just">
              <a:buNone/>
            </a:pPr>
            <a:endParaRPr lang="en-GB" sz="2200" dirty="0">
              <a:latin typeface="+mj-lt"/>
              <a:cs typeface="Arial" panose="020B0604020202020204" pitchFamily="34" charset="0"/>
            </a:endParaRPr>
          </a:p>
          <a:p>
            <a:pPr marL="0" indent="0" algn="just">
              <a:buNone/>
            </a:pPr>
            <a:r>
              <a:rPr lang="sr-Latn-RS" sz="2200" dirty="0" smtClean="0">
                <a:latin typeface="+mj-lt"/>
                <a:cs typeface="Arial" panose="020B0604020202020204" pitchFamily="34" charset="0"/>
              </a:rPr>
              <a:t>2. </a:t>
            </a:r>
            <a:r>
              <a:rPr lang="sr-Latn-RS" sz="2200" dirty="0"/>
              <a:t>Izuzev ako članom 21. nije drukčije predviđeno, svaka strana </a:t>
            </a:r>
            <a:r>
              <a:rPr lang="sr-Latn-RS" sz="2200" dirty="0" err="1"/>
              <a:t>ugovornica</a:t>
            </a:r>
            <a:r>
              <a:rPr lang="sr-Latn-RS" sz="2200" dirty="0"/>
              <a:t> ovlašćenja i postupke navedene u stavu 1. ovog člana primenjuje na</a:t>
            </a:r>
            <a:r>
              <a:rPr lang="sr-Latn-RS" sz="2200" dirty="0" smtClean="0">
                <a:latin typeface="+mj-lt"/>
                <a:cs typeface="Arial" panose="020B0604020202020204" pitchFamily="34" charset="0"/>
              </a:rPr>
              <a:t>:</a:t>
            </a:r>
          </a:p>
          <a:p>
            <a:pPr marL="0" indent="0" algn="just">
              <a:buNone/>
            </a:pPr>
            <a:endParaRPr lang="en-GB" sz="2200" dirty="0" smtClean="0">
              <a:latin typeface="+mj-lt"/>
              <a:cs typeface="Arial" panose="020B0604020202020204" pitchFamily="34" charset="0"/>
            </a:endParaRPr>
          </a:p>
          <a:p>
            <a:pPr marL="0" indent="0">
              <a:buNone/>
            </a:pPr>
            <a:r>
              <a:rPr lang="en-GB" sz="2200" dirty="0" smtClean="0">
                <a:latin typeface="+mj-lt"/>
                <a:cs typeface="Arial" panose="020B0604020202020204" pitchFamily="34" charset="0"/>
              </a:rPr>
              <a:t>a</a:t>
            </a:r>
            <a:r>
              <a:rPr lang="en-GB" sz="2200" dirty="0">
                <a:latin typeface="+mj-lt"/>
                <a:cs typeface="Arial" panose="020B0604020202020204" pitchFamily="34" charset="0"/>
              </a:rPr>
              <a:t>) </a:t>
            </a:r>
            <a:r>
              <a:rPr lang="sr-Latn-RS" sz="2200" dirty="0"/>
              <a:t>krivična dela propisana u skladu sa članovima 2–11. ove konvencije</a:t>
            </a:r>
            <a:r>
              <a:rPr lang="sr-Latn-RS" sz="2200" dirty="0" smtClean="0"/>
              <a:t>;</a:t>
            </a:r>
          </a:p>
          <a:p>
            <a:pPr marL="0" indent="0">
              <a:buNone/>
            </a:pPr>
            <a:endParaRPr lang="en-US" sz="1000" dirty="0"/>
          </a:p>
          <a:p>
            <a:pPr marL="0" indent="0">
              <a:buNone/>
            </a:pPr>
            <a:r>
              <a:rPr lang="es-CL" sz="2200" dirty="0"/>
              <a:t>b) </a:t>
            </a:r>
            <a:r>
              <a:rPr lang="sr-Latn-RS" sz="2200" dirty="0"/>
              <a:t>ostala krivična dela izvršena preko računarskog sistema</a:t>
            </a:r>
            <a:r>
              <a:rPr lang="sr-Latn-RS" sz="2200" dirty="0" smtClean="0"/>
              <a:t>;</a:t>
            </a:r>
          </a:p>
          <a:p>
            <a:pPr marL="0" indent="0">
              <a:buNone/>
            </a:pPr>
            <a:r>
              <a:rPr lang="sr-Latn-RS" sz="2200" dirty="0" smtClean="0"/>
              <a:t> </a:t>
            </a:r>
            <a:endParaRPr lang="en-US" sz="2200" dirty="0"/>
          </a:p>
          <a:p>
            <a:pPr marL="0" indent="0">
              <a:buNone/>
            </a:pPr>
            <a:r>
              <a:rPr lang="es-CL" sz="2200" dirty="0"/>
              <a:t>c) </a:t>
            </a:r>
            <a:r>
              <a:rPr lang="sr-Latn-RS" sz="2200" dirty="0"/>
              <a:t>prikupljanje dokaza za krivična dela u elektronskom obliku</a:t>
            </a:r>
            <a:r>
              <a:rPr lang="en-GB" sz="2200" dirty="0" smtClean="0">
                <a:latin typeface="+mj-lt"/>
                <a:cs typeface="Arial" panose="020B0604020202020204" pitchFamily="34" charset="0"/>
              </a:rPr>
              <a:t>.</a:t>
            </a:r>
            <a:endParaRPr lang="en-US" sz="2200" dirty="0">
              <a:latin typeface="+mj-lt"/>
              <a:cs typeface="Arial" panose="020B0604020202020204" pitchFamily="34" charset="0"/>
            </a:endParaRPr>
          </a:p>
        </p:txBody>
      </p:sp>
      <p:sp>
        <p:nvSpPr>
          <p:cNvPr id="2" name="Rectangle 4">
            <a:extLst>
              <a:ext uri="{FF2B5EF4-FFF2-40B4-BE49-F238E27FC236}">
                <a16:creationId xmlns:a16="http://schemas.microsoft.com/office/drawing/2014/main" xmlns="" id="{B35E22EF-33BF-41C2-84F4-B2B815E2FB6D}"/>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4" name="Rectangle 3">
            <a:extLst>
              <a:ext uri="{FF2B5EF4-FFF2-40B4-BE49-F238E27FC236}">
                <a16:creationId xmlns:a16="http://schemas.microsoft.com/office/drawing/2014/main" xmlns="" id="{E48FFE28-FECE-4786-A60E-4AD7045402A0}"/>
              </a:ext>
            </a:extLst>
          </p:cNvPr>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Rectangle 4">
            <a:extLst>
              <a:ext uri="{FF2B5EF4-FFF2-40B4-BE49-F238E27FC236}">
                <a16:creationId xmlns:a16="http://schemas.microsoft.com/office/drawing/2014/main" xmlns="" id="{6F4F8A37-9926-4C9F-A81F-934766344CC0}"/>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8" name="TextBox 15">
            <a:extLst>
              <a:ext uri="{FF2B5EF4-FFF2-40B4-BE49-F238E27FC236}">
                <a16:creationId xmlns:a16="http://schemas.microsoft.com/office/drawing/2014/main" xmlns="" id="{C12E78C0-96B6-48A3-A63B-942BCF568F78}"/>
              </a:ext>
            </a:extLst>
          </p:cNvPr>
          <p:cNvSpPr txBox="1">
            <a:spLocks noChangeArrowheads="1"/>
          </p:cNvSpPr>
          <p:nvPr/>
        </p:nvSpPr>
        <p:spPr bwMode="auto">
          <a:xfrm>
            <a:off x="1258888" y="179392"/>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sr-Latn-RS" sz="3100" b="1" dirty="0" smtClean="0">
                <a:solidFill>
                  <a:schemeClr val="bg1"/>
                </a:solidFill>
                <a:latin typeface="Verdana" panose="020B0604030504040204" pitchFamily="34" charset="0"/>
              </a:rPr>
              <a:t>Stvarnost</a:t>
            </a:r>
            <a:endParaRPr lang="en-GB" sz="3100" b="1" dirty="0">
              <a:solidFill>
                <a:schemeClr val="bg1"/>
              </a:solidFill>
              <a:latin typeface="Verdana" panose="020B0604030504040204" pitchFamily="34" charset="0"/>
            </a:endParaRPr>
          </a:p>
        </p:txBody>
      </p:sp>
      <p:sp>
        <p:nvSpPr>
          <p:cNvPr id="12" name="Rectangle 11">
            <a:extLst>
              <a:ext uri="{FF2B5EF4-FFF2-40B4-BE49-F238E27FC236}">
                <a16:creationId xmlns:a16="http://schemas.microsoft.com/office/drawing/2014/main" xmlns="" id="{0CCD6085-5E5D-457A-BDC6-88F7480BD3CA}"/>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14" name="Picture 4">
            <a:extLst>
              <a:ext uri="{FF2B5EF4-FFF2-40B4-BE49-F238E27FC236}">
                <a16:creationId xmlns:a16="http://schemas.microsoft.com/office/drawing/2014/main" xmlns="" id="{D0A56C8B-1EB2-45A6-A142-5D40F1682E12}"/>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2083565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txBox="1">
            <a:spLocks noChangeArrowheads="1"/>
          </p:cNvSpPr>
          <p:nvPr/>
        </p:nvSpPr>
        <p:spPr bwMode="auto">
          <a:xfrm>
            <a:off x="287016" y="171105"/>
            <a:ext cx="8856984" cy="5819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gn="ctr">
              <a:lnSpc>
                <a:spcPct val="90000"/>
              </a:lnSpc>
              <a:buNone/>
              <a:defRPr/>
            </a:pPr>
            <a:endParaRPr lang="en-GB" sz="2200" kern="0" dirty="0">
              <a:solidFill>
                <a:srgbClr val="000000"/>
              </a:solidFill>
              <a:latin typeface="+mj-lt"/>
              <a:cs typeface="Arial" panose="020B0604020202020204" pitchFamily="34" charset="0"/>
            </a:endParaRPr>
          </a:p>
          <a:p>
            <a:pPr marL="0" indent="0" algn="ctr">
              <a:lnSpc>
                <a:spcPct val="90000"/>
              </a:lnSpc>
              <a:buNone/>
              <a:defRPr/>
            </a:pPr>
            <a:endParaRPr lang="en-GB" sz="2200" kern="0" dirty="0">
              <a:solidFill>
                <a:srgbClr val="000000"/>
              </a:solidFill>
              <a:latin typeface="+mj-lt"/>
              <a:cs typeface="Arial" panose="020B0604020202020204" pitchFamily="34" charset="0"/>
            </a:endParaRPr>
          </a:p>
          <a:p>
            <a:pPr marL="0" indent="0" algn="just">
              <a:lnSpc>
                <a:spcPct val="90000"/>
              </a:lnSpc>
              <a:buNone/>
              <a:defRPr/>
            </a:pPr>
            <a:endParaRPr lang="en-GB" sz="2200" kern="0" dirty="0">
              <a:solidFill>
                <a:srgbClr val="000000"/>
              </a:solidFill>
              <a:latin typeface="+mj-lt"/>
              <a:cs typeface="Arial" panose="020B0604020202020204" pitchFamily="34" charset="0"/>
            </a:endParaRPr>
          </a:p>
          <a:p>
            <a:pPr marL="0" indent="0" algn="ctr">
              <a:lnSpc>
                <a:spcPct val="90000"/>
              </a:lnSpc>
              <a:buNone/>
              <a:defRPr/>
            </a:pPr>
            <a:r>
              <a:rPr lang="sr-Latn-RS" sz="2200" b="1" kern="0" dirty="0" smtClean="0">
                <a:solidFill>
                  <a:srgbClr val="000000"/>
                </a:solidFill>
                <a:cs typeface="Arial" panose="020B0604020202020204" pitchFamily="34" charset="0"/>
              </a:rPr>
              <a:t>Član </a:t>
            </a:r>
            <a:r>
              <a:rPr lang="en-GB" sz="2200" b="1" kern="0" dirty="0">
                <a:solidFill>
                  <a:srgbClr val="000000"/>
                </a:solidFill>
                <a:cs typeface="Arial" panose="020B0604020202020204" pitchFamily="34" charset="0"/>
              </a:rPr>
              <a:t>14</a:t>
            </a:r>
            <a:r>
              <a:rPr lang="sr-Latn-RS" sz="2200" b="1" kern="0" dirty="0">
                <a:solidFill>
                  <a:srgbClr val="000000"/>
                </a:solidFill>
                <a:cs typeface="Arial" panose="020B0604020202020204" pitchFamily="34" charset="0"/>
              </a:rPr>
              <a:t>.</a:t>
            </a:r>
            <a:r>
              <a:rPr lang="en-GB" sz="2200" b="1" kern="0" dirty="0">
                <a:solidFill>
                  <a:srgbClr val="000000"/>
                </a:solidFill>
                <a:cs typeface="Arial" panose="020B0604020202020204" pitchFamily="34" charset="0"/>
              </a:rPr>
              <a:t> – </a:t>
            </a:r>
            <a:r>
              <a:rPr lang="sr-Latn-RS" sz="2200" b="1" kern="0" dirty="0">
                <a:solidFill>
                  <a:srgbClr val="000000"/>
                </a:solidFill>
                <a:cs typeface="Arial" panose="020B0604020202020204" pitchFamily="34" charset="0"/>
              </a:rPr>
              <a:t>Prikupljanje dokaza</a:t>
            </a:r>
            <a:endParaRPr lang="en-GB" sz="2200" b="1" kern="0" dirty="0">
              <a:solidFill>
                <a:srgbClr val="000000"/>
              </a:solidFill>
              <a:cs typeface="Arial" panose="020B0604020202020204" pitchFamily="34" charset="0"/>
            </a:endParaRPr>
          </a:p>
          <a:p>
            <a:pPr marL="0" indent="0" algn="just">
              <a:buNone/>
            </a:pPr>
            <a:endParaRPr lang="en-GB" sz="2200" dirty="0">
              <a:cs typeface="Arial" panose="020B0604020202020204" pitchFamily="34" charset="0"/>
            </a:endParaRPr>
          </a:p>
          <a:p>
            <a:pPr marL="0" indent="0" algn="just">
              <a:buNone/>
            </a:pPr>
            <a:r>
              <a:rPr lang="sr-Latn-RS" sz="2200" dirty="0">
                <a:cs typeface="Arial" panose="020B0604020202020204" pitchFamily="34" charset="0"/>
              </a:rPr>
              <a:t>2. </a:t>
            </a:r>
            <a:r>
              <a:rPr lang="sr-Latn-RS" sz="2200" dirty="0"/>
              <a:t>Izuzev ako članom 21. nije drukčije predviđeno, svaka strana </a:t>
            </a:r>
            <a:r>
              <a:rPr lang="sr-Latn-RS" sz="2200" dirty="0" err="1"/>
              <a:t>ugovornica</a:t>
            </a:r>
            <a:r>
              <a:rPr lang="sr-Latn-RS" sz="2200" dirty="0"/>
              <a:t> ovlašćenja i postupke navedene u stavu 1. ovog člana primenjuje na</a:t>
            </a:r>
            <a:r>
              <a:rPr lang="sr-Latn-RS" sz="2200" dirty="0" smtClean="0">
                <a:cs typeface="Arial" panose="020B0604020202020204" pitchFamily="34" charset="0"/>
              </a:rPr>
              <a:t>:</a:t>
            </a:r>
            <a:endParaRPr lang="en-GB" sz="2200" dirty="0">
              <a:cs typeface="Arial" panose="020B0604020202020204" pitchFamily="34" charset="0"/>
            </a:endParaRPr>
          </a:p>
          <a:p>
            <a:pPr marL="0" indent="0" algn="just">
              <a:buNone/>
            </a:pPr>
            <a:endParaRPr lang="en-US" sz="2200" dirty="0">
              <a:cs typeface="Arial" panose="020B0604020202020204" pitchFamily="34" charset="0"/>
            </a:endParaRPr>
          </a:p>
          <a:p>
            <a:pPr marL="0" indent="0" algn="just">
              <a:buNone/>
            </a:pPr>
            <a:r>
              <a:rPr lang="en-GB" sz="2200" dirty="0">
                <a:cs typeface="Arial" panose="020B0604020202020204" pitchFamily="34" charset="0"/>
              </a:rPr>
              <a:t>a) </a:t>
            </a:r>
            <a:r>
              <a:rPr lang="sr-Latn-RS" sz="2200" dirty="0">
                <a:solidFill>
                  <a:srgbClr val="FF0000"/>
                </a:solidFill>
              </a:rPr>
              <a:t>krivična dela propisana </a:t>
            </a:r>
            <a:r>
              <a:rPr lang="sr-Latn-RS" sz="2200" dirty="0">
                <a:solidFill>
                  <a:sysClr val="windowText" lastClr="000000"/>
                </a:solidFill>
              </a:rPr>
              <a:t>u skladu sa </a:t>
            </a:r>
            <a:r>
              <a:rPr lang="sr-Latn-RS" sz="2200" dirty="0">
                <a:solidFill>
                  <a:srgbClr val="FF0000"/>
                </a:solidFill>
              </a:rPr>
              <a:t>članovima 2–11. ove konvencije</a:t>
            </a:r>
            <a:r>
              <a:rPr lang="sr-Latn-RS" sz="2200" dirty="0" smtClean="0">
                <a:solidFill>
                  <a:srgbClr val="FF0000"/>
                </a:solidFill>
                <a:cs typeface="Arial" panose="020B0604020202020204" pitchFamily="34" charset="0"/>
              </a:rPr>
              <a:t>;</a:t>
            </a:r>
            <a:endParaRPr lang="en-US" sz="2200" dirty="0">
              <a:solidFill>
                <a:srgbClr val="FF0000"/>
              </a:solidFill>
              <a:cs typeface="Arial" panose="020B0604020202020204" pitchFamily="34" charset="0"/>
            </a:endParaRPr>
          </a:p>
          <a:p>
            <a:pPr marL="0" indent="0" algn="just">
              <a:buNone/>
            </a:pPr>
            <a:r>
              <a:rPr lang="en-GB" sz="2200" dirty="0">
                <a:cs typeface="Arial" panose="020B0604020202020204" pitchFamily="34" charset="0"/>
              </a:rPr>
              <a:t> </a:t>
            </a:r>
            <a:endParaRPr lang="en-US" sz="2200" dirty="0">
              <a:cs typeface="Arial" panose="020B0604020202020204" pitchFamily="34" charset="0"/>
            </a:endParaRPr>
          </a:p>
          <a:p>
            <a:pPr marL="0" indent="0" algn="just">
              <a:buNone/>
            </a:pPr>
            <a:r>
              <a:rPr lang="en-GB" sz="2200" dirty="0">
                <a:cs typeface="Arial" panose="020B0604020202020204" pitchFamily="34" charset="0"/>
              </a:rPr>
              <a:t>b) </a:t>
            </a:r>
            <a:r>
              <a:rPr lang="sr-Latn-RS" sz="2200" dirty="0"/>
              <a:t>ostala krivična dela izvršena preko računarskog sistema</a:t>
            </a:r>
            <a:r>
              <a:rPr lang="sr-Latn-RS" sz="2200" dirty="0" smtClean="0">
                <a:cs typeface="Arial" panose="020B0604020202020204" pitchFamily="34" charset="0"/>
              </a:rPr>
              <a:t>; </a:t>
            </a:r>
            <a:r>
              <a:rPr lang="sr-Latn-RS" sz="2200" dirty="0">
                <a:cs typeface="Arial" panose="020B0604020202020204" pitchFamily="34" charset="0"/>
              </a:rPr>
              <a:t>i</a:t>
            </a:r>
            <a:endParaRPr lang="en-US" sz="2200" dirty="0">
              <a:cs typeface="Arial" panose="020B0604020202020204" pitchFamily="34" charset="0"/>
            </a:endParaRPr>
          </a:p>
          <a:p>
            <a:pPr marL="0" indent="0" algn="just">
              <a:buNone/>
            </a:pPr>
            <a:endParaRPr lang="en-GB" sz="2200" dirty="0">
              <a:cs typeface="Arial" panose="020B0604020202020204" pitchFamily="34" charset="0"/>
            </a:endParaRPr>
          </a:p>
          <a:p>
            <a:pPr marL="0" indent="0" algn="just">
              <a:buNone/>
            </a:pPr>
            <a:r>
              <a:rPr lang="en-GB" sz="2200" dirty="0">
                <a:cs typeface="Arial" panose="020B0604020202020204" pitchFamily="34" charset="0"/>
              </a:rPr>
              <a:t>c)</a:t>
            </a:r>
            <a:r>
              <a:rPr lang="en-GB" sz="2200" spc="-40" dirty="0">
                <a:cs typeface="Arial" panose="020B0604020202020204" pitchFamily="34" charset="0"/>
              </a:rPr>
              <a:t> </a:t>
            </a:r>
            <a:r>
              <a:rPr lang="sr-Latn-RS" sz="2200" spc="-40" dirty="0"/>
              <a:t>prikupljanje dokaza za krivična dela u elektronskom obliku</a:t>
            </a:r>
            <a:r>
              <a:rPr lang="en-GB" sz="2200" dirty="0" smtClean="0">
                <a:cs typeface="Arial" panose="020B0604020202020204" pitchFamily="34" charset="0"/>
              </a:rPr>
              <a:t>.</a:t>
            </a:r>
            <a:endParaRPr lang="en-US" sz="2200" dirty="0">
              <a:cs typeface="Arial" panose="020B0604020202020204" pitchFamily="34" charset="0"/>
            </a:endParaRPr>
          </a:p>
        </p:txBody>
      </p:sp>
      <p:sp>
        <p:nvSpPr>
          <p:cNvPr id="2" name="Rectangle 4">
            <a:extLst>
              <a:ext uri="{FF2B5EF4-FFF2-40B4-BE49-F238E27FC236}">
                <a16:creationId xmlns:a16="http://schemas.microsoft.com/office/drawing/2014/main" xmlns="" id="{B35E22EF-33BF-41C2-84F4-B2B815E2FB6D}"/>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4" name="Rectangle 3">
            <a:extLst>
              <a:ext uri="{FF2B5EF4-FFF2-40B4-BE49-F238E27FC236}">
                <a16:creationId xmlns:a16="http://schemas.microsoft.com/office/drawing/2014/main" xmlns="" id="{E48FFE28-FECE-4786-A60E-4AD7045402A0}"/>
              </a:ext>
            </a:extLst>
          </p:cNvPr>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Rectangle 4">
            <a:extLst>
              <a:ext uri="{FF2B5EF4-FFF2-40B4-BE49-F238E27FC236}">
                <a16:creationId xmlns:a16="http://schemas.microsoft.com/office/drawing/2014/main" xmlns="" id="{6F4F8A37-9926-4C9F-A81F-934766344CC0}"/>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8" name="TextBox 15">
            <a:extLst>
              <a:ext uri="{FF2B5EF4-FFF2-40B4-BE49-F238E27FC236}">
                <a16:creationId xmlns:a16="http://schemas.microsoft.com/office/drawing/2014/main" xmlns="" id="{C12E78C0-96B6-48A3-A63B-942BCF568F78}"/>
              </a:ext>
            </a:extLst>
          </p:cNvPr>
          <p:cNvSpPr txBox="1">
            <a:spLocks noChangeArrowheads="1"/>
          </p:cNvSpPr>
          <p:nvPr/>
        </p:nvSpPr>
        <p:spPr bwMode="auto">
          <a:xfrm>
            <a:off x="1258888" y="179392"/>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sr-Latn-RS" sz="3100" b="1" dirty="0" smtClean="0">
                <a:solidFill>
                  <a:schemeClr val="bg1"/>
                </a:solidFill>
                <a:latin typeface="Verdana" panose="020B0604030504040204" pitchFamily="34" charset="0"/>
              </a:rPr>
              <a:t>Stvarnost</a:t>
            </a:r>
            <a:endParaRPr lang="en-GB" sz="3100" b="1" dirty="0">
              <a:solidFill>
                <a:schemeClr val="bg1"/>
              </a:solidFill>
              <a:latin typeface="Verdana" panose="020B0604030504040204" pitchFamily="34" charset="0"/>
            </a:endParaRPr>
          </a:p>
        </p:txBody>
      </p:sp>
      <p:sp>
        <p:nvSpPr>
          <p:cNvPr id="12" name="Rectangle 11">
            <a:extLst>
              <a:ext uri="{FF2B5EF4-FFF2-40B4-BE49-F238E27FC236}">
                <a16:creationId xmlns:a16="http://schemas.microsoft.com/office/drawing/2014/main" xmlns="" id="{0CCD6085-5E5D-457A-BDC6-88F7480BD3CA}"/>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14" name="Picture 4">
            <a:extLst>
              <a:ext uri="{FF2B5EF4-FFF2-40B4-BE49-F238E27FC236}">
                <a16:creationId xmlns:a16="http://schemas.microsoft.com/office/drawing/2014/main" xmlns="" id="{D0A56C8B-1EB2-45A6-A142-5D40F1682E12}"/>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8487125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txBox="1">
            <a:spLocks noChangeArrowheads="1"/>
          </p:cNvSpPr>
          <p:nvPr/>
        </p:nvSpPr>
        <p:spPr bwMode="auto">
          <a:xfrm>
            <a:off x="287016" y="171105"/>
            <a:ext cx="8856984" cy="5819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gn="ctr">
              <a:lnSpc>
                <a:spcPct val="90000"/>
              </a:lnSpc>
              <a:buNone/>
              <a:defRPr/>
            </a:pPr>
            <a:endParaRPr lang="en-GB" sz="2200" kern="0" dirty="0">
              <a:solidFill>
                <a:srgbClr val="000000"/>
              </a:solidFill>
              <a:latin typeface="+mj-lt"/>
              <a:cs typeface="Arial" panose="020B0604020202020204" pitchFamily="34" charset="0"/>
            </a:endParaRPr>
          </a:p>
          <a:p>
            <a:pPr marL="0" indent="0" algn="ctr">
              <a:lnSpc>
                <a:spcPct val="90000"/>
              </a:lnSpc>
              <a:buNone/>
              <a:defRPr/>
            </a:pPr>
            <a:endParaRPr lang="en-GB" sz="2200" kern="0" dirty="0">
              <a:solidFill>
                <a:srgbClr val="000000"/>
              </a:solidFill>
              <a:latin typeface="+mj-lt"/>
              <a:cs typeface="Arial" panose="020B0604020202020204" pitchFamily="34" charset="0"/>
            </a:endParaRPr>
          </a:p>
          <a:p>
            <a:pPr marL="0" indent="0" algn="just">
              <a:lnSpc>
                <a:spcPct val="90000"/>
              </a:lnSpc>
              <a:buNone/>
              <a:defRPr/>
            </a:pPr>
            <a:endParaRPr lang="en-GB" sz="2200" kern="0" dirty="0">
              <a:solidFill>
                <a:srgbClr val="000000"/>
              </a:solidFill>
              <a:cs typeface="Arial" panose="020B0604020202020204" pitchFamily="34" charset="0"/>
            </a:endParaRPr>
          </a:p>
          <a:p>
            <a:pPr marL="0" indent="0" algn="ctr">
              <a:lnSpc>
                <a:spcPct val="90000"/>
              </a:lnSpc>
              <a:buNone/>
              <a:defRPr/>
            </a:pPr>
            <a:r>
              <a:rPr lang="sr-Latn-RS" sz="2200" b="1" kern="0" dirty="0">
                <a:solidFill>
                  <a:srgbClr val="000000"/>
                </a:solidFill>
                <a:cs typeface="Arial" panose="020B0604020202020204" pitchFamily="34" charset="0"/>
              </a:rPr>
              <a:t>Član </a:t>
            </a:r>
            <a:r>
              <a:rPr lang="en-GB" sz="2200" b="1" kern="0" dirty="0">
                <a:solidFill>
                  <a:srgbClr val="000000"/>
                </a:solidFill>
                <a:cs typeface="Arial" panose="020B0604020202020204" pitchFamily="34" charset="0"/>
              </a:rPr>
              <a:t>14</a:t>
            </a:r>
            <a:r>
              <a:rPr lang="sr-Latn-RS" sz="2200" b="1" kern="0" dirty="0">
                <a:solidFill>
                  <a:srgbClr val="000000"/>
                </a:solidFill>
                <a:cs typeface="Arial" panose="020B0604020202020204" pitchFamily="34" charset="0"/>
              </a:rPr>
              <a:t>.</a:t>
            </a:r>
            <a:r>
              <a:rPr lang="en-GB" sz="2200" b="1" kern="0" dirty="0">
                <a:solidFill>
                  <a:srgbClr val="000000"/>
                </a:solidFill>
                <a:cs typeface="Arial" panose="020B0604020202020204" pitchFamily="34" charset="0"/>
              </a:rPr>
              <a:t> – </a:t>
            </a:r>
            <a:r>
              <a:rPr lang="sr-Latn-RS" sz="2200" b="1" kern="0" dirty="0">
                <a:solidFill>
                  <a:srgbClr val="000000"/>
                </a:solidFill>
                <a:cs typeface="Arial" panose="020B0604020202020204" pitchFamily="34" charset="0"/>
              </a:rPr>
              <a:t>Prikupljanje dokaza</a:t>
            </a:r>
            <a:endParaRPr lang="en-GB" sz="2200" b="1" kern="0" dirty="0">
              <a:solidFill>
                <a:srgbClr val="000000"/>
              </a:solidFill>
              <a:cs typeface="Arial" panose="020B0604020202020204" pitchFamily="34" charset="0"/>
            </a:endParaRPr>
          </a:p>
          <a:p>
            <a:pPr marL="0" indent="0" algn="just">
              <a:buNone/>
            </a:pPr>
            <a:endParaRPr lang="en-GB" sz="2200" dirty="0">
              <a:cs typeface="Arial" panose="020B0604020202020204" pitchFamily="34" charset="0"/>
            </a:endParaRPr>
          </a:p>
          <a:p>
            <a:pPr marL="0" indent="0">
              <a:buNone/>
            </a:pPr>
            <a:r>
              <a:rPr lang="sr-Latn-RS" sz="2200" dirty="0">
                <a:cs typeface="Arial" panose="020B0604020202020204" pitchFamily="34" charset="0"/>
              </a:rPr>
              <a:t>2. </a:t>
            </a:r>
            <a:r>
              <a:rPr lang="sr-Latn-RS" sz="2200" dirty="0"/>
              <a:t>Izuzev ako članom 21. nije drukčije predviđeno, svaka strana </a:t>
            </a:r>
            <a:r>
              <a:rPr lang="sr-Latn-RS" sz="2200" dirty="0" err="1"/>
              <a:t>ugovornica</a:t>
            </a:r>
            <a:r>
              <a:rPr lang="sr-Latn-RS" sz="2200" dirty="0"/>
              <a:t> ovlašćenja i postupke navedene u stavu 1. ovog člana primenjuje na</a:t>
            </a:r>
            <a:r>
              <a:rPr lang="sr-Latn-RS" sz="2200" dirty="0" smtClean="0"/>
              <a:t>:</a:t>
            </a:r>
          </a:p>
          <a:p>
            <a:pPr marL="0" indent="0">
              <a:buNone/>
            </a:pPr>
            <a:endParaRPr lang="en-US" sz="2200" dirty="0"/>
          </a:p>
          <a:p>
            <a:pPr marL="0" indent="0">
              <a:buNone/>
            </a:pPr>
            <a:r>
              <a:rPr lang="es-CL" sz="2200" dirty="0"/>
              <a:t>a) </a:t>
            </a:r>
            <a:r>
              <a:rPr lang="sr-Latn-RS" sz="2200" dirty="0"/>
              <a:t>krivična dela propisana u skladu sa članovima 2–11. ove konvencije</a:t>
            </a:r>
            <a:r>
              <a:rPr lang="sr-Latn-RS" sz="2200" dirty="0" smtClean="0"/>
              <a:t>;</a:t>
            </a:r>
          </a:p>
          <a:p>
            <a:pPr marL="0" indent="0">
              <a:buNone/>
            </a:pPr>
            <a:endParaRPr lang="en-US" sz="1000" dirty="0"/>
          </a:p>
          <a:p>
            <a:pPr marL="0" indent="0">
              <a:buNone/>
            </a:pPr>
            <a:r>
              <a:rPr lang="es-CL" sz="2200" dirty="0"/>
              <a:t>b) </a:t>
            </a:r>
            <a:r>
              <a:rPr lang="sr-Latn-RS" sz="2200" dirty="0">
                <a:solidFill>
                  <a:srgbClr val="FF0000"/>
                </a:solidFill>
              </a:rPr>
              <a:t>ostala krivična dela izvršena preko računarskog sistema</a:t>
            </a:r>
            <a:r>
              <a:rPr lang="sr-Latn-RS" sz="2200" dirty="0"/>
              <a:t>; </a:t>
            </a:r>
            <a:endParaRPr lang="sr-Latn-RS" sz="2200" dirty="0" smtClean="0"/>
          </a:p>
          <a:p>
            <a:pPr marL="0" indent="0">
              <a:buNone/>
            </a:pPr>
            <a:endParaRPr lang="en-US" sz="1000" dirty="0"/>
          </a:p>
          <a:p>
            <a:pPr marL="0" indent="0">
              <a:buNone/>
            </a:pPr>
            <a:r>
              <a:rPr lang="es-CL" sz="2200" dirty="0"/>
              <a:t>c) </a:t>
            </a:r>
            <a:r>
              <a:rPr lang="sr-Latn-RS" sz="2200" dirty="0"/>
              <a:t>prikupljanje dokaza za krivična dela u elektronskom obliku</a:t>
            </a:r>
            <a:r>
              <a:rPr lang="en-GB" sz="2200" dirty="0" smtClean="0">
                <a:cs typeface="Arial" panose="020B0604020202020204" pitchFamily="34" charset="0"/>
              </a:rPr>
              <a:t>.</a:t>
            </a:r>
            <a:endParaRPr lang="en-US" sz="2200" dirty="0">
              <a:cs typeface="Arial" panose="020B0604020202020204" pitchFamily="34" charset="0"/>
            </a:endParaRPr>
          </a:p>
        </p:txBody>
      </p:sp>
      <p:sp>
        <p:nvSpPr>
          <p:cNvPr id="2" name="Rectangle 4">
            <a:extLst>
              <a:ext uri="{FF2B5EF4-FFF2-40B4-BE49-F238E27FC236}">
                <a16:creationId xmlns:a16="http://schemas.microsoft.com/office/drawing/2014/main" xmlns="" id="{B35E22EF-33BF-41C2-84F4-B2B815E2FB6D}"/>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4" name="Rectangle 3">
            <a:extLst>
              <a:ext uri="{FF2B5EF4-FFF2-40B4-BE49-F238E27FC236}">
                <a16:creationId xmlns:a16="http://schemas.microsoft.com/office/drawing/2014/main" xmlns="" id="{E48FFE28-FECE-4786-A60E-4AD7045402A0}"/>
              </a:ext>
            </a:extLst>
          </p:cNvPr>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Rectangle 4">
            <a:extLst>
              <a:ext uri="{FF2B5EF4-FFF2-40B4-BE49-F238E27FC236}">
                <a16:creationId xmlns:a16="http://schemas.microsoft.com/office/drawing/2014/main" xmlns="" id="{6F4F8A37-9926-4C9F-A81F-934766344CC0}"/>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8" name="TextBox 15">
            <a:extLst>
              <a:ext uri="{FF2B5EF4-FFF2-40B4-BE49-F238E27FC236}">
                <a16:creationId xmlns:a16="http://schemas.microsoft.com/office/drawing/2014/main" xmlns="" id="{C12E78C0-96B6-48A3-A63B-942BCF568F78}"/>
              </a:ext>
            </a:extLst>
          </p:cNvPr>
          <p:cNvSpPr txBox="1">
            <a:spLocks noChangeArrowheads="1"/>
          </p:cNvSpPr>
          <p:nvPr/>
        </p:nvSpPr>
        <p:spPr bwMode="auto">
          <a:xfrm>
            <a:off x="1258888" y="179392"/>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sr-Latn-RS" sz="3100" b="1" dirty="0" smtClean="0">
                <a:solidFill>
                  <a:schemeClr val="bg1"/>
                </a:solidFill>
                <a:latin typeface="Verdana" panose="020B0604030504040204" pitchFamily="34" charset="0"/>
              </a:rPr>
              <a:t>Stvarnost</a:t>
            </a:r>
            <a:endParaRPr lang="en-GB" sz="3100" b="1" dirty="0">
              <a:solidFill>
                <a:schemeClr val="bg1"/>
              </a:solidFill>
              <a:latin typeface="Verdana" panose="020B0604030504040204" pitchFamily="34" charset="0"/>
            </a:endParaRPr>
          </a:p>
        </p:txBody>
      </p:sp>
      <p:sp>
        <p:nvSpPr>
          <p:cNvPr id="12" name="Rectangle 11">
            <a:extLst>
              <a:ext uri="{FF2B5EF4-FFF2-40B4-BE49-F238E27FC236}">
                <a16:creationId xmlns:a16="http://schemas.microsoft.com/office/drawing/2014/main" xmlns="" id="{0CCD6085-5E5D-457A-BDC6-88F7480BD3CA}"/>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14" name="Picture 4">
            <a:extLst>
              <a:ext uri="{FF2B5EF4-FFF2-40B4-BE49-F238E27FC236}">
                <a16:creationId xmlns:a16="http://schemas.microsoft.com/office/drawing/2014/main" xmlns="" id="{D0A56C8B-1EB2-45A6-A142-5D40F1682E12}"/>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016893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16632"/>
            <a:ext cx="76327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000" b="1" dirty="0">
                <a:solidFill>
                  <a:schemeClr val="bg1"/>
                </a:solidFill>
                <a:latin typeface="Verdana" panose="020B0604030504040204" pitchFamily="34" charset="0"/>
                <a:ea typeface="Verdana" panose="020B0604030504040204" pitchFamily="34" charset="0"/>
                <a:cs typeface="Verdana" charset="0"/>
              </a:rPr>
              <a:t>Budimpeštanska konvencija: Oblast primene</a:t>
            </a:r>
            <a:endParaRPr lang="en-GB" sz="3000" b="1" dirty="0">
              <a:solidFill>
                <a:schemeClr val="bg1"/>
              </a:solidFill>
              <a:latin typeface="Verdana" panose="020B0604030504040204" pitchFamily="34" charset="0"/>
              <a:ea typeface="Verdana" panose="020B0604030504040204" pitchFamily="34"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 name="Textfeld 12">
            <a:extLst>
              <a:ext uri="{FF2B5EF4-FFF2-40B4-BE49-F238E27FC236}">
                <a16:creationId xmlns:a16="http://schemas.microsoft.com/office/drawing/2014/main" xmlns="" id="{122F3459-C909-4A75-8C50-90D04D3C4B22}"/>
              </a:ext>
            </a:extLst>
          </p:cNvPr>
          <p:cNvSpPr txBox="1"/>
          <p:nvPr/>
        </p:nvSpPr>
        <p:spPr>
          <a:xfrm>
            <a:off x="157142" y="1206554"/>
            <a:ext cx="2786062" cy="4801314"/>
          </a:xfrm>
          <a:prstGeom prst="rect">
            <a:avLst/>
          </a:prstGeom>
          <a:solidFill>
            <a:srgbClr val="FFFF00"/>
          </a:solidFill>
          <a:ln>
            <a:solidFill>
              <a:schemeClr val="bg1">
                <a:lumMod val="50000"/>
              </a:schemeClr>
            </a:solidFill>
          </a:ln>
        </p:spPr>
        <p:txBody>
          <a:bodyPr>
            <a:spAutoFit/>
          </a:bodyPr>
          <a:lstStyle/>
          <a:p>
            <a:pPr fontAlgn="auto">
              <a:spcBef>
                <a:spcPts val="0"/>
              </a:spcBef>
              <a:spcAft>
                <a:spcPts val="0"/>
              </a:spcAft>
              <a:defRPr/>
            </a:pPr>
            <a:r>
              <a:rPr lang="sr-Latn-RS" b="1" spc="-50" dirty="0">
                <a:latin typeface="Verdana"/>
                <a:cs typeface="Verdana"/>
              </a:rPr>
              <a:t>Inkriminiše ponašanje</a:t>
            </a:r>
            <a:endParaRPr lang="en-GB" b="1" spc="-50" dirty="0">
              <a:latin typeface="Verdana"/>
              <a:cs typeface="Verdana"/>
            </a:endParaRPr>
          </a:p>
          <a:p>
            <a:pPr marL="285750" lvl="0" indent="-285750">
              <a:buFont typeface="Arial" panose="020B0604020202020204" pitchFamily="34" charset="0"/>
              <a:buChar char="•"/>
            </a:pPr>
            <a:r>
              <a:rPr lang="sr-Latn-RS" spc="-30" dirty="0">
                <a:latin typeface="+mn-lt"/>
              </a:rPr>
              <a:t>Nezakonit pristup</a:t>
            </a:r>
            <a:endParaRPr lang="en-US" spc="-30" dirty="0">
              <a:latin typeface="+mn-lt"/>
            </a:endParaRPr>
          </a:p>
          <a:p>
            <a:pPr marL="285750" lvl="0" indent="-285750">
              <a:buFont typeface="Arial" panose="020B0604020202020204" pitchFamily="34" charset="0"/>
              <a:buChar char="•"/>
            </a:pPr>
            <a:r>
              <a:rPr lang="sr-Latn-RS" spc="-30" dirty="0">
                <a:latin typeface="+mn-lt"/>
              </a:rPr>
              <a:t>Nezakonito presretanje</a:t>
            </a:r>
            <a:endParaRPr lang="en-US" spc="-30" dirty="0">
              <a:latin typeface="+mn-lt"/>
            </a:endParaRPr>
          </a:p>
          <a:p>
            <a:pPr marL="285750" lvl="0" indent="-285750">
              <a:buFont typeface="Arial" panose="020B0604020202020204" pitchFamily="34" charset="0"/>
              <a:buChar char="•"/>
            </a:pPr>
            <a:r>
              <a:rPr lang="sr-Latn-RS" spc="-30" dirty="0">
                <a:latin typeface="+mn-lt"/>
              </a:rPr>
              <a:t>Ometanje podataka</a:t>
            </a:r>
            <a:endParaRPr lang="en-US" spc="-30" dirty="0">
              <a:latin typeface="+mn-lt"/>
            </a:endParaRPr>
          </a:p>
          <a:p>
            <a:pPr marL="285750" lvl="0" indent="-285750">
              <a:buFont typeface="Arial" panose="020B0604020202020204" pitchFamily="34" charset="0"/>
              <a:buChar char="•"/>
            </a:pPr>
            <a:r>
              <a:rPr lang="sr-Latn-RS" spc="-30" dirty="0">
                <a:latin typeface="+mn-lt"/>
              </a:rPr>
              <a:t>Ometanje sistema</a:t>
            </a:r>
            <a:endParaRPr lang="en-US" spc="-30" dirty="0">
              <a:latin typeface="+mn-lt"/>
            </a:endParaRPr>
          </a:p>
          <a:p>
            <a:pPr marL="285750" lvl="0" indent="-285750">
              <a:buFont typeface="Arial" panose="020B0604020202020204" pitchFamily="34" charset="0"/>
              <a:buChar char="•"/>
            </a:pPr>
            <a:r>
              <a:rPr lang="sr-Latn-RS" spc="-30" dirty="0">
                <a:latin typeface="+mn-lt"/>
              </a:rPr>
              <a:t>Zloupotreba uređaja</a:t>
            </a:r>
            <a:endParaRPr lang="en-US" spc="-30" dirty="0">
              <a:latin typeface="+mn-lt"/>
            </a:endParaRPr>
          </a:p>
          <a:p>
            <a:pPr marL="285750" lvl="0" indent="-285750">
              <a:buFont typeface="Arial" panose="020B0604020202020204" pitchFamily="34" charset="0"/>
              <a:buChar char="•"/>
            </a:pPr>
            <a:r>
              <a:rPr lang="sr-Latn-RS" spc="-30" dirty="0">
                <a:latin typeface="+mn-lt"/>
              </a:rPr>
              <a:t>Falsifikovanje i prevara</a:t>
            </a:r>
            <a:endParaRPr lang="en-US" spc="-30" dirty="0">
              <a:latin typeface="+mn-lt"/>
            </a:endParaRPr>
          </a:p>
          <a:p>
            <a:pPr marL="285750" lvl="0" indent="-285750">
              <a:buFont typeface="Arial" panose="020B0604020202020204" pitchFamily="34" charset="0"/>
              <a:buChar char="•"/>
            </a:pPr>
            <a:r>
              <a:rPr lang="sr-Latn-RS" spc="-30" dirty="0">
                <a:latin typeface="+mn-lt"/>
              </a:rPr>
              <a:t>Dečja pornografija</a:t>
            </a:r>
            <a:endParaRPr lang="en-US" spc="-30" dirty="0">
              <a:latin typeface="+mn-lt"/>
            </a:endParaRPr>
          </a:p>
          <a:p>
            <a:pPr marL="285750" lvl="0" indent="-285750">
              <a:buFont typeface="Arial" panose="020B0604020202020204" pitchFamily="34" charset="0"/>
              <a:buChar char="•"/>
            </a:pPr>
            <a:r>
              <a:rPr lang="sr-Latn-RS" spc="-30" dirty="0">
                <a:latin typeface="+mn-lt"/>
              </a:rPr>
              <a:t>Kršenje autorskih i srodnih prava</a:t>
            </a:r>
            <a:endParaRPr lang="en-US" spc="-30" dirty="0">
              <a:latin typeface="+mn-lt"/>
            </a:endParaRPr>
          </a:p>
          <a:p>
            <a:pPr marL="285750" lvl="0" indent="-285750">
              <a:buFont typeface="Arial" panose="020B0604020202020204" pitchFamily="34" charset="0"/>
              <a:buChar char="•"/>
            </a:pPr>
            <a:r>
              <a:rPr lang="sr-Latn-RS" spc="-30" dirty="0">
                <a:latin typeface="+mn-lt"/>
              </a:rPr>
              <a:t>Pokušaj, pomaganje i </a:t>
            </a:r>
            <a:r>
              <a:rPr lang="sr-Latn-RS" spc="-30" dirty="0" err="1">
                <a:latin typeface="+mn-lt"/>
              </a:rPr>
              <a:t>podstrekavanje</a:t>
            </a:r>
            <a:endParaRPr lang="en-US" spc="-30" dirty="0">
              <a:latin typeface="+mn-lt"/>
            </a:endParaRPr>
          </a:p>
          <a:p>
            <a:pPr marL="285750" indent="-285750">
              <a:buFont typeface="Arial" panose="020B0604020202020204" pitchFamily="34" charset="0"/>
              <a:buChar char="•"/>
            </a:pPr>
            <a:r>
              <a:rPr lang="sr-Latn-RS" spc="-30" dirty="0">
                <a:latin typeface="+mn-lt"/>
              </a:rPr>
              <a:t>Odgovornost pravnog lica</a:t>
            </a:r>
            <a:endParaRPr lang="en-US" spc="-30" dirty="0">
              <a:latin typeface="+mn-lt"/>
              <a:cs typeface="Verdana"/>
            </a:endParaRPr>
          </a:p>
        </p:txBody>
      </p:sp>
      <p:sp>
        <p:nvSpPr>
          <p:cNvPr id="21" name="Textfeld 4">
            <a:extLst>
              <a:ext uri="{FF2B5EF4-FFF2-40B4-BE49-F238E27FC236}">
                <a16:creationId xmlns:a16="http://schemas.microsoft.com/office/drawing/2014/main" xmlns="" id="{816E88E6-EA52-4247-B5D5-047E57E73689}"/>
              </a:ext>
            </a:extLst>
          </p:cNvPr>
          <p:cNvSpPr txBox="1"/>
          <p:nvPr/>
        </p:nvSpPr>
        <p:spPr>
          <a:xfrm>
            <a:off x="6372201" y="1142663"/>
            <a:ext cx="2570163" cy="5324535"/>
          </a:xfrm>
          <a:prstGeom prst="rect">
            <a:avLst/>
          </a:prstGeom>
          <a:noFill/>
          <a:ln>
            <a:solidFill>
              <a:schemeClr val="bg1">
                <a:lumMod val="50000"/>
              </a:schemeClr>
            </a:solidFill>
          </a:ln>
        </p:spPr>
        <p:txBody>
          <a:bodyPr wrap="square">
            <a:spAutoFit/>
          </a:bodyPr>
          <a:lstStyle/>
          <a:p>
            <a:pPr fontAlgn="auto">
              <a:spcBef>
                <a:spcPts val="0"/>
              </a:spcBef>
              <a:spcAft>
                <a:spcPts val="0"/>
              </a:spcAft>
              <a:defRPr/>
            </a:pPr>
            <a:r>
              <a:rPr lang="sr-Latn-RS" sz="1700" b="1" dirty="0">
                <a:latin typeface="Verdana"/>
                <a:cs typeface="Verdana"/>
              </a:rPr>
              <a:t>Međunarodna saradnja</a:t>
            </a:r>
            <a:endParaRPr lang="en-GB" sz="1700" b="1" dirty="0">
              <a:latin typeface="Verdana"/>
              <a:cs typeface="Verdana"/>
            </a:endParaRPr>
          </a:p>
          <a:p>
            <a:pPr marL="285750" lvl="0" indent="-285750">
              <a:buFont typeface="Arial" panose="020B0604020202020204" pitchFamily="34" charset="0"/>
              <a:buChar char="•"/>
            </a:pPr>
            <a:r>
              <a:rPr lang="sr-Latn-RS" sz="1700" dirty="0">
                <a:latin typeface="+mj-lt"/>
              </a:rPr>
              <a:t>Ekstradicija</a:t>
            </a:r>
            <a:endParaRPr lang="en-US" sz="1700" dirty="0">
              <a:latin typeface="+mj-lt"/>
            </a:endParaRPr>
          </a:p>
          <a:p>
            <a:pPr marL="285750" lvl="0" indent="-285750">
              <a:buFont typeface="Arial" panose="020B0604020202020204" pitchFamily="34" charset="0"/>
              <a:buChar char="•"/>
            </a:pPr>
            <a:r>
              <a:rPr lang="sr-Latn-RS" sz="1700" dirty="0">
                <a:latin typeface="+mj-lt"/>
              </a:rPr>
              <a:t>Uzajamna pravna pomoć (UPP)</a:t>
            </a:r>
            <a:endParaRPr lang="en-US" sz="1700" dirty="0">
              <a:latin typeface="+mj-lt"/>
            </a:endParaRPr>
          </a:p>
          <a:p>
            <a:pPr marL="285750" lvl="0" indent="-285750">
              <a:buFont typeface="Arial" panose="020B0604020202020204" pitchFamily="34" charset="0"/>
              <a:buChar char="•"/>
            </a:pPr>
            <a:r>
              <a:rPr lang="sr-Latn-RS" sz="1700" dirty="0">
                <a:latin typeface="+mj-lt"/>
              </a:rPr>
              <a:t>Slučajne informacije</a:t>
            </a:r>
            <a:endParaRPr lang="en-US" sz="1700" dirty="0">
              <a:latin typeface="+mj-lt"/>
            </a:endParaRPr>
          </a:p>
          <a:p>
            <a:pPr marL="285750" lvl="0" indent="-285750">
              <a:buFont typeface="Arial" panose="020B0604020202020204" pitchFamily="34" charset="0"/>
              <a:buChar char="•"/>
            </a:pPr>
            <a:r>
              <a:rPr lang="sr-Latn-RS" sz="1700" dirty="0">
                <a:latin typeface="+mj-lt"/>
              </a:rPr>
              <a:t>Hitna zaštita</a:t>
            </a:r>
            <a:endParaRPr lang="en-US" sz="1700" dirty="0">
              <a:latin typeface="+mj-lt"/>
            </a:endParaRPr>
          </a:p>
          <a:p>
            <a:pPr marL="285750" lvl="0" indent="-285750">
              <a:buFont typeface="Arial" panose="020B0604020202020204" pitchFamily="34" charset="0"/>
              <a:buChar char="•"/>
            </a:pPr>
            <a:r>
              <a:rPr lang="sr-Latn-RS" sz="1700" dirty="0">
                <a:latin typeface="+mj-lt"/>
              </a:rPr>
              <a:t>Hitno otkrivanje podataka o saobraćaju</a:t>
            </a:r>
            <a:endParaRPr lang="en-US" sz="1700" dirty="0">
              <a:latin typeface="+mj-lt"/>
            </a:endParaRPr>
          </a:p>
          <a:p>
            <a:pPr marL="285750" lvl="0" indent="-285750">
              <a:buFont typeface="Arial" panose="020B0604020202020204" pitchFamily="34" charset="0"/>
              <a:buChar char="•"/>
            </a:pPr>
            <a:r>
              <a:rPr lang="sr-Latn-RS" sz="1700" dirty="0">
                <a:latin typeface="+mj-lt"/>
              </a:rPr>
              <a:t>UPP u odnosu na pristupanje</a:t>
            </a:r>
            <a:endParaRPr lang="en-US" sz="1700" dirty="0">
              <a:latin typeface="+mj-lt"/>
            </a:endParaRPr>
          </a:p>
          <a:p>
            <a:pPr marL="285750" lvl="0" indent="-285750">
              <a:buFont typeface="Arial" panose="020B0604020202020204" pitchFamily="34" charset="0"/>
              <a:buChar char="•"/>
            </a:pPr>
            <a:r>
              <a:rPr lang="sr-Latn-RS" sz="1700" dirty="0">
                <a:latin typeface="+mj-lt"/>
              </a:rPr>
              <a:t>UPP za prikupljanje podataka o saobraćaju u realnom vremenu</a:t>
            </a:r>
            <a:endParaRPr lang="en-US" sz="1700" dirty="0">
              <a:latin typeface="+mj-lt"/>
            </a:endParaRPr>
          </a:p>
          <a:p>
            <a:pPr marL="285750" lvl="0" indent="-285750">
              <a:buFont typeface="Arial" panose="020B0604020202020204" pitchFamily="34" charset="0"/>
              <a:buChar char="•"/>
            </a:pPr>
            <a:r>
              <a:rPr lang="sr-Latn-RS" sz="1700" dirty="0">
                <a:latin typeface="+mj-lt"/>
              </a:rPr>
              <a:t>UPP u presretanju </a:t>
            </a:r>
            <a:endParaRPr lang="en-US" sz="1700" dirty="0">
              <a:latin typeface="+mj-lt"/>
            </a:endParaRPr>
          </a:p>
          <a:p>
            <a:pPr marL="285750" indent="-285750">
              <a:buFont typeface="Arial" panose="020B0604020202020204" pitchFamily="34" charset="0"/>
              <a:buChar char="•"/>
            </a:pPr>
            <a:r>
              <a:rPr lang="sr-Latn-RS" sz="1700" dirty="0">
                <a:latin typeface="+mj-lt"/>
              </a:rPr>
              <a:t>Mreža 24/7</a:t>
            </a:r>
            <a:endParaRPr lang="en-GB" sz="1700" dirty="0">
              <a:latin typeface="+mj-lt"/>
              <a:cs typeface="Verdana"/>
            </a:endParaRPr>
          </a:p>
        </p:txBody>
      </p:sp>
      <p:sp>
        <p:nvSpPr>
          <p:cNvPr id="22" name="Textfeld 16">
            <a:extLst>
              <a:ext uri="{FF2B5EF4-FFF2-40B4-BE49-F238E27FC236}">
                <a16:creationId xmlns:a16="http://schemas.microsoft.com/office/drawing/2014/main" xmlns="" id="{BE61849B-3968-42A3-875B-C76348F5A712}"/>
              </a:ext>
            </a:extLst>
          </p:cNvPr>
          <p:cNvSpPr txBox="1">
            <a:spLocks noChangeArrowheads="1"/>
          </p:cNvSpPr>
          <p:nvPr/>
        </p:nvSpPr>
        <p:spPr bwMode="auto">
          <a:xfrm>
            <a:off x="2871766" y="1536011"/>
            <a:ext cx="642937"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de-DE" sz="4400" b="1" dirty="0">
                <a:latin typeface="Verdana" charset="0"/>
                <a:cs typeface="Verdana" charset="0"/>
              </a:rPr>
              <a:t>+</a:t>
            </a:r>
          </a:p>
        </p:txBody>
      </p:sp>
      <p:sp>
        <p:nvSpPr>
          <p:cNvPr id="23" name="Textfeld 17">
            <a:extLst>
              <a:ext uri="{FF2B5EF4-FFF2-40B4-BE49-F238E27FC236}">
                <a16:creationId xmlns:a16="http://schemas.microsoft.com/office/drawing/2014/main" xmlns="" id="{26F4C5A9-43A7-4D33-9D55-625FFF7AB735}"/>
              </a:ext>
            </a:extLst>
          </p:cNvPr>
          <p:cNvSpPr txBox="1">
            <a:spLocks noChangeArrowheads="1"/>
          </p:cNvSpPr>
          <p:nvPr/>
        </p:nvSpPr>
        <p:spPr bwMode="auto">
          <a:xfrm>
            <a:off x="5800703" y="1536011"/>
            <a:ext cx="642938"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de-DE" sz="4400" b="1">
                <a:latin typeface="Verdana" charset="0"/>
                <a:cs typeface="Verdana" charset="0"/>
              </a:rPr>
              <a:t>+</a:t>
            </a:r>
          </a:p>
        </p:txBody>
      </p:sp>
      <p:cxnSp>
        <p:nvCxnSpPr>
          <p:cNvPr id="24" name="Form 20">
            <a:extLst>
              <a:ext uri="{FF2B5EF4-FFF2-40B4-BE49-F238E27FC236}">
                <a16:creationId xmlns:a16="http://schemas.microsoft.com/office/drawing/2014/main" xmlns="" id="{2AD0CD19-4C49-4F41-86A9-7B7448FB4058}"/>
              </a:ext>
            </a:extLst>
          </p:cNvPr>
          <p:cNvCxnSpPr>
            <a:stCxn id="20" idx="2"/>
          </p:cNvCxnSpPr>
          <p:nvPr/>
        </p:nvCxnSpPr>
        <p:spPr>
          <a:xfrm rot="5400000" flipH="1" flipV="1">
            <a:off x="3846536" y="3482201"/>
            <a:ext cx="229304" cy="4822030"/>
          </a:xfrm>
          <a:prstGeom prst="bentConnector4">
            <a:avLst>
              <a:gd name="adj1" fmla="val -99693"/>
              <a:gd name="adj2" fmla="val 64444"/>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25" name="Gerade Verbindung 27">
            <a:extLst>
              <a:ext uri="{FF2B5EF4-FFF2-40B4-BE49-F238E27FC236}">
                <a16:creationId xmlns:a16="http://schemas.microsoft.com/office/drawing/2014/main" xmlns="" id="{954E8C3C-7E2E-48EF-B26C-3D675EC5669B}"/>
              </a:ext>
            </a:extLst>
          </p:cNvPr>
          <p:cNvCxnSpPr/>
          <p:nvPr/>
        </p:nvCxnSpPr>
        <p:spPr>
          <a:xfrm>
            <a:off x="4586266" y="4176023"/>
            <a:ext cx="0" cy="2003425"/>
          </a:xfrm>
          <a:prstGeom prst="line">
            <a:avLst/>
          </a:prstGeom>
        </p:spPr>
        <p:style>
          <a:lnRef idx="1">
            <a:schemeClr val="accent1"/>
          </a:lnRef>
          <a:fillRef idx="0">
            <a:schemeClr val="accent1"/>
          </a:fillRef>
          <a:effectRef idx="0">
            <a:schemeClr val="accent1"/>
          </a:effectRef>
          <a:fontRef idx="minor">
            <a:schemeClr val="tx1"/>
          </a:fontRef>
        </p:style>
      </p:cxnSp>
      <p:sp>
        <p:nvSpPr>
          <p:cNvPr id="26" name="Textfeld 3">
            <a:extLst>
              <a:ext uri="{FF2B5EF4-FFF2-40B4-BE49-F238E27FC236}">
                <a16:creationId xmlns:a16="http://schemas.microsoft.com/office/drawing/2014/main" xmlns="" id="{FE098AA4-0D98-4207-94EB-43432807C98D}"/>
              </a:ext>
            </a:extLst>
          </p:cNvPr>
          <p:cNvSpPr txBox="1"/>
          <p:nvPr/>
        </p:nvSpPr>
        <p:spPr>
          <a:xfrm>
            <a:off x="3443265" y="1271008"/>
            <a:ext cx="2428875" cy="3554819"/>
          </a:xfrm>
          <a:prstGeom prst="rect">
            <a:avLst/>
          </a:prstGeom>
          <a:solidFill>
            <a:srgbClr val="FFFFFF"/>
          </a:solidFill>
          <a:ln>
            <a:solidFill>
              <a:schemeClr val="bg1">
                <a:lumMod val="50000"/>
              </a:schemeClr>
            </a:solidFill>
          </a:ln>
        </p:spPr>
        <p:txBody>
          <a:bodyPr wrap="square">
            <a:spAutoFit/>
          </a:bodyPr>
          <a:lstStyle/>
          <a:p>
            <a:pPr fontAlgn="auto">
              <a:spcBef>
                <a:spcPts val="0"/>
              </a:spcBef>
              <a:spcAft>
                <a:spcPts val="0"/>
              </a:spcAft>
              <a:defRPr/>
            </a:pPr>
            <a:r>
              <a:rPr lang="sr-Latn-RS" sz="1700" b="1" dirty="0">
                <a:latin typeface="Verdana"/>
                <a:cs typeface="Verdana"/>
              </a:rPr>
              <a:t>Procesna sredstva</a:t>
            </a:r>
            <a:endParaRPr lang="en-GB" sz="1700" b="1" dirty="0">
              <a:latin typeface="Verdana"/>
              <a:cs typeface="Verdana"/>
            </a:endParaRPr>
          </a:p>
          <a:p>
            <a:pPr marL="285750" lvl="0" indent="-285750">
              <a:buFont typeface="Arial" panose="020B0604020202020204" pitchFamily="34" charset="0"/>
              <a:buChar char="•"/>
            </a:pPr>
            <a:r>
              <a:rPr lang="sr-Latn-RS" sz="1600" dirty="0">
                <a:latin typeface="+mn-lt"/>
              </a:rPr>
              <a:t>Hitna zaštita</a:t>
            </a:r>
            <a:endParaRPr lang="en-US" sz="1600" dirty="0">
              <a:latin typeface="+mn-lt"/>
            </a:endParaRPr>
          </a:p>
          <a:p>
            <a:pPr marL="285750" lvl="0" indent="-285750">
              <a:buFont typeface="Arial" panose="020B0604020202020204" pitchFamily="34" charset="0"/>
              <a:buChar char="•"/>
            </a:pPr>
            <a:r>
              <a:rPr lang="sr-Latn-RS" sz="1600" dirty="0">
                <a:latin typeface="+mn-lt"/>
              </a:rPr>
              <a:t>Otkrivanje podataka o saobraćaju</a:t>
            </a:r>
            <a:endParaRPr lang="en-US" sz="1600" dirty="0">
              <a:latin typeface="+mn-lt"/>
            </a:endParaRPr>
          </a:p>
          <a:p>
            <a:pPr marL="285750" lvl="0" indent="-285750">
              <a:buFont typeface="Arial" panose="020B0604020202020204" pitchFamily="34" charset="0"/>
              <a:buChar char="•"/>
            </a:pPr>
            <a:r>
              <a:rPr lang="sr-Latn-RS" sz="1600" dirty="0">
                <a:latin typeface="+mn-lt"/>
              </a:rPr>
              <a:t>Pretraživanje i zaplena</a:t>
            </a:r>
            <a:endParaRPr lang="en-US" sz="1600" dirty="0">
              <a:latin typeface="+mn-lt"/>
            </a:endParaRPr>
          </a:p>
          <a:p>
            <a:pPr marL="285750" lvl="0" indent="-285750">
              <a:buFont typeface="Arial" panose="020B0604020202020204" pitchFamily="34" charset="0"/>
              <a:buChar char="•"/>
            </a:pPr>
            <a:r>
              <a:rPr lang="sr-Latn-RS" sz="1600" dirty="0">
                <a:latin typeface="+mn-lt"/>
              </a:rPr>
              <a:t>Izdavanje naredbe</a:t>
            </a:r>
            <a:endParaRPr lang="en-US" sz="1600" dirty="0">
              <a:latin typeface="+mn-lt"/>
            </a:endParaRPr>
          </a:p>
          <a:p>
            <a:pPr marL="285750" lvl="0" indent="-285750">
              <a:buFont typeface="Arial" panose="020B0604020202020204" pitchFamily="34" charset="0"/>
              <a:buChar char="•"/>
            </a:pPr>
            <a:r>
              <a:rPr lang="sr-Latn-RS" sz="1600" dirty="0">
                <a:latin typeface="+mn-lt"/>
              </a:rPr>
              <a:t>Prikupljanje podataka u realnom vremenu</a:t>
            </a:r>
            <a:endParaRPr lang="en-US" sz="1600" dirty="0">
              <a:latin typeface="+mn-lt"/>
            </a:endParaRPr>
          </a:p>
          <a:p>
            <a:pPr marL="285750" indent="-285750">
              <a:buFont typeface="Arial" panose="020B0604020202020204" pitchFamily="34" charset="0"/>
              <a:buChar char="•"/>
            </a:pPr>
            <a:r>
              <a:rPr lang="sr-Latn-RS" sz="1600" dirty="0">
                <a:latin typeface="+mn-lt"/>
              </a:rPr>
              <a:t>Presretanje računarskih podataka</a:t>
            </a:r>
            <a:endParaRPr lang="en-US" sz="1700" dirty="0">
              <a:latin typeface="+mn-lt"/>
              <a:cs typeface="Verdana"/>
            </a:endParaRPr>
          </a:p>
        </p:txBody>
      </p:sp>
      <p:sp>
        <p:nvSpPr>
          <p:cNvPr id="27" name="Textfeld 18">
            <a:extLst>
              <a:ext uri="{FF2B5EF4-FFF2-40B4-BE49-F238E27FC236}">
                <a16:creationId xmlns:a16="http://schemas.microsoft.com/office/drawing/2014/main" xmlns="" id="{B2A85D97-2DC4-4488-9B4C-A36ECD208C47}"/>
              </a:ext>
            </a:extLst>
          </p:cNvPr>
          <p:cNvSpPr txBox="1"/>
          <p:nvPr/>
        </p:nvSpPr>
        <p:spPr>
          <a:xfrm>
            <a:off x="2833803" y="6210287"/>
            <a:ext cx="1963738" cy="339725"/>
          </a:xfrm>
          <a:prstGeom prst="rect">
            <a:avLst/>
          </a:prstGeom>
          <a:noFill/>
        </p:spPr>
        <p:txBody>
          <a:bodyPr>
            <a:spAutoFit/>
          </a:bodyPr>
          <a:lstStyle/>
          <a:p>
            <a:pPr fontAlgn="auto">
              <a:spcBef>
                <a:spcPts val="0"/>
              </a:spcBef>
              <a:spcAft>
                <a:spcPts val="0"/>
              </a:spcAft>
              <a:defRPr/>
            </a:pPr>
            <a:r>
              <a:rPr lang="sr-Latn-RS" sz="1600" b="1" dirty="0">
                <a:solidFill>
                  <a:schemeClr val="tx1">
                    <a:lumMod val="65000"/>
                    <a:lumOff val="35000"/>
                  </a:schemeClr>
                </a:solidFill>
                <a:latin typeface="Verdana"/>
                <a:cs typeface="Verdana"/>
              </a:rPr>
              <a:t>Usklađivanje</a:t>
            </a:r>
            <a:endParaRPr lang="en-GB" sz="1600" b="1" dirty="0">
              <a:solidFill>
                <a:schemeClr val="tx1">
                  <a:lumMod val="65000"/>
                  <a:lumOff val="35000"/>
                </a:schemeClr>
              </a:solidFill>
              <a:latin typeface="Verdana"/>
              <a:cs typeface="Verdana"/>
            </a:endParaRPr>
          </a:p>
        </p:txBody>
      </p:sp>
    </p:spTree>
    <p:extLst>
      <p:ext uri="{BB962C8B-B14F-4D97-AF65-F5344CB8AC3E}">
        <p14:creationId xmlns:p14="http://schemas.microsoft.com/office/powerpoint/2010/main" val="25737114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txBox="1">
            <a:spLocks noChangeArrowheads="1"/>
          </p:cNvSpPr>
          <p:nvPr/>
        </p:nvSpPr>
        <p:spPr bwMode="auto">
          <a:xfrm>
            <a:off x="287016" y="171105"/>
            <a:ext cx="8856984" cy="5819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gn="ctr">
              <a:lnSpc>
                <a:spcPct val="90000"/>
              </a:lnSpc>
              <a:buNone/>
              <a:defRPr/>
            </a:pPr>
            <a:endParaRPr lang="en-GB" sz="2200" kern="0" dirty="0">
              <a:solidFill>
                <a:srgbClr val="000000"/>
              </a:solidFill>
              <a:latin typeface="+mj-lt"/>
              <a:cs typeface="Arial" panose="020B0604020202020204" pitchFamily="34" charset="0"/>
            </a:endParaRPr>
          </a:p>
          <a:p>
            <a:pPr marL="0" indent="0" algn="ctr">
              <a:lnSpc>
                <a:spcPct val="90000"/>
              </a:lnSpc>
              <a:buNone/>
              <a:defRPr/>
            </a:pPr>
            <a:endParaRPr lang="en-GB" sz="2200" kern="0" dirty="0">
              <a:solidFill>
                <a:srgbClr val="000000"/>
              </a:solidFill>
              <a:latin typeface="+mj-lt"/>
              <a:cs typeface="Arial" panose="020B0604020202020204" pitchFamily="34" charset="0"/>
            </a:endParaRPr>
          </a:p>
          <a:p>
            <a:pPr marL="0" indent="0" algn="just">
              <a:lnSpc>
                <a:spcPct val="90000"/>
              </a:lnSpc>
              <a:buNone/>
              <a:defRPr/>
            </a:pPr>
            <a:endParaRPr lang="en-GB" sz="2200" kern="0" dirty="0">
              <a:solidFill>
                <a:srgbClr val="000000"/>
              </a:solidFill>
              <a:cs typeface="Arial" panose="020B0604020202020204" pitchFamily="34" charset="0"/>
            </a:endParaRPr>
          </a:p>
          <a:p>
            <a:pPr marL="0" indent="0" algn="ctr">
              <a:lnSpc>
                <a:spcPct val="90000"/>
              </a:lnSpc>
              <a:buNone/>
              <a:defRPr/>
            </a:pPr>
            <a:r>
              <a:rPr lang="sr-Latn-RS" sz="2200" b="1" kern="0" dirty="0">
                <a:solidFill>
                  <a:srgbClr val="000000"/>
                </a:solidFill>
                <a:cs typeface="Arial" panose="020B0604020202020204" pitchFamily="34" charset="0"/>
              </a:rPr>
              <a:t>Član </a:t>
            </a:r>
            <a:r>
              <a:rPr lang="en-GB" sz="2200" b="1" kern="0" dirty="0">
                <a:solidFill>
                  <a:srgbClr val="000000"/>
                </a:solidFill>
                <a:cs typeface="Arial" panose="020B0604020202020204" pitchFamily="34" charset="0"/>
              </a:rPr>
              <a:t>14</a:t>
            </a:r>
            <a:r>
              <a:rPr lang="sr-Latn-RS" sz="2200" b="1" kern="0" dirty="0">
                <a:solidFill>
                  <a:srgbClr val="000000"/>
                </a:solidFill>
                <a:cs typeface="Arial" panose="020B0604020202020204" pitchFamily="34" charset="0"/>
              </a:rPr>
              <a:t>.</a:t>
            </a:r>
            <a:r>
              <a:rPr lang="en-GB" sz="2200" b="1" kern="0" dirty="0">
                <a:solidFill>
                  <a:srgbClr val="000000"/>
                </a:solidFill>
                <a:cs typeface="Arial" panose="020B0604020202020204" pitchFamily="34" charset="0"/>
              </a:rPr>
              <a:t> – </a:t>
            </a:r>
            <a:r>
              <a:rPr lang="sr-Latn-RS" sz="2200" b="1" kern="0" dirty="0">
                <a:solidFill>
                  <a:srgbClr val="000000"/>
                </a:solidFill>
                <a:cs typeface="Arial" panose="020B0604020202020204" pitchFamily="34" charset="0"/>
              </a:rPr>
              <a:t>Prikupljanje dokaza</a:t>
            </a:r>
            <a:endParaRPr lang="en-GB" sz="2200" b="1" kern="0" dirty="0">
              <a:solidFill>
                <a:srgbClr val="000000"/>
              </a:solidFill>
              <a:cs typeface="Arial" panose="020B0604020202020204" pitchFamily="34" charset="0"/>
            </a:endParaRPr>
          </a:p>
          <a:p>
            <a:pPr marL="0" indent="0" algn="just">
              <a:buNone/>
            </a:pPr>
            <a:endParaRPr lang="en-GB" sz="2200" dirty="0">
              <a:cs typeface="Arial" panose="020B0604020202020204" pitchFamily="34" charset="0"/>
            </a:endParaRPr>
          </a:p>
          <a:p>
            <a:pPr marL="0" indent="0">
              <a:buNone/>
            </a:pPr>
            <a:r>
              <a:rPr lang="sr-Latn-RS" sz="2200" dirty="0">
                <a:cs typeface="Arial" panose="020B0604020202020204" pitchFamily="34" charset="0"/>
              </a:rPr>
              <a:t>2. </a:t>
            </a:r>
            <a:r>
              <a:rPr lang="sr-Latn-RS" sz="2200" dirty="0"/>
              <a:t>Izuzev ako članom 21. nije drukčije predviđeno, svaka strana </a:t>
            </a:r>
            <a:r>
              <a:rPr lang="sr-Latn-RS" sz="2200" dirty="0" err="1"/>
              <a:t>ugovornica</a:t>
            </a:r>
            <a:r>
              <a:rPr lang="sr-Latn-RS" sz="2200" dirty="0"/>
              <a:t> ovlašćenja i postupke navedene u stavu 1. ovog člana primenjuje na</a:t>
            </a:r>
            <a:r>
              <a:rPr lang="sr-Latn-RS" sz="2200" dirty="0" smtClean="0"/>
              <a:t>:</a:t>
            </a:r>
          </a:p>
          <a:p>
            <a:pPr marL="0" indent="0">
              <a:buNone/>
            </a:pPr>
            <a:endParaRPr lang="en-US" sz="2200" dirty="0"/>
          </a:p>
          <a:p>
            <a:pPr marL="0" indent="0">
              <a:buNone/>
            </a:pPr>
            <a:r>
              <a:rPr lang="es-CL" sz="2200" dirty="0"/>
              <a:t>a) </a:t>
            </a:r>
            <a:r>
              <a:rPr lang="sr-Latn-RS" sz="2200" dirty="0"/>
              <a:t>krivična dela propisana u skladu sa članovima 2–11. ove konvencije</a:t>
            </a:r>
            <a:r>
              <a:rPr lang="sr-Latn-RS" sz="2200" dirty="0" smtClean="0"/>
              <a:t>;</a:t>
            </a:r>
          </a:p>
          <a:p>
            <a:pPr marL="0" indent="0">
              <a:buNone/>
            </a:pPr>
            <a:endParaRPr lang="en-US" sz="1000" dirty="0"/>
          </a:p>
          <a:p>
            <a:pPr marL="0" indent="0">
              <a:buNone/>
            </a:pPr>
            <a:r>
              <a:rPr lang="es-CL" sz="2200" dirty="0"/>
              <a:t>b) </a:t>
            </a:r>
            <a:r>
              <a:rPr lang="sr-Latn-RS" sz="2200" dirty="0"/>
              <a:t>ostala krivična dela izvršena preko računarskog sistema; </a:t>
            </a:r>
            <a:endParaRPr lang="sr-Latn-RS" sz="2200" dirty="0" smtClean="0"/>
          </a:p>
          <a:p>
            <a:pPr marL="0" indent="0">
              <a:buNone/>
            </a:pPr>
            <a:endParaRPr lang="en-US" sz="1000" dirty="0"/>
          </a:p>
          <a:p>
            <a:pPr marL="0" indent="0">
              <a:buNone/>
            </a:pPr>
            <a:r>
              <a:rPr lang="es-CL" sz="2200" dirty="0"/>
              <a:t>c) </a:t>
            </a:r>
            <a:r>
              <a:rPr lang="sr-Latn-RS" sz="2200" dirty="0"/>
              <a:t>prikupljanje dokaza za krivična dela u elektronskom obliku</a:t>
            </a:r>
            <a:r>
              <a:rPr lang="en-GB" sz="2200" dirty="0" smtClean="0">
                <a:cs typeface="Arial" panose="020B0604020202020204" pitchFamily="34" charset="0"/>
              </a:rPr>
              <a:t>.</a:t>
            </a:r>
            <a:endParaRPr lang="en-US" sz="2200" dirty="0">
              <a:cs typeface="Arial" panose="020B0604020202020204" pitchFamily="34" charset="0"/>
            </a:endParaRPr>
          </a:p>
          <a:p>
            <a:pPr marL="0" indent="0" algn="just">
              <a:buNone/>
            </a:pPr>
            <a:endParaRPr lang="en-US" sz="2200" dirty="0">
              <a:latin typeface="+mj-lt"/>
              <a:cs typeface="Arial" panose="020B0604020202020204" pitchFamily="34" charset="0"/>
            </a:endParaRPr>
          </a:p>
        </p:txBody>
      </p:sp>
      <p:sp>
        <p:nvSpPr>
          <p:cNvPr id="2" name="Rectangle 4">
            <a:extLst>
              <a:ext uri="{FF2B5EF4-FFF2-40B4-BE49-F238E27FC236}">
                <a16:creationId xmlns:a16="http://schemas.microsoft.com/office/drawing/2014/main" xmlns="" id="{B35E22EF-33BF-41C2-84F4-B2B815E2FB6D}"/>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4" name="Rectangle 3">
            <a:extLst>
              <a:ext uri="{FF2B5EF4-FFF2-40B4-BE49-F238E27FC236}">
                <a16:creationId xmlns:a16="http://schemas.microsoft.com/office/drawing/2014/main" xmlns="" id="{E48FFE28-FECE-4786-A60E-4AD7045402A0}"/>
              </a:ext>
            </a:extLst>
          </p:cNvPr>
          <p:cNvSpPr/>
          <p:nvPr/>
        </p:nvSpPr>
        <p:spPr>
          <a:xfrm>
            <a:off x="-36512"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Rectangle 4">
            <a:extLst>
              <a:ext uri="{FF2B5EF4-FFF2-40B4-BE49-F238E27FC236}">
                <a16:creationId xmlns:a16="http://schemas.microsoft.com/office/drawing/2014/main" xmlns="" id="{6F4F8A37-9926-4C9F-A81F-934766344CC0}"/>
              </a:ext>
            </a:extLst>
          </p:cNvPr>
          <p:cNvSpPr>
            <a:spLocks noChangeArrowheads="1"/>
          </p:cNvSpPr>
          <p:nvPr/>
        </p:nvSpPr>
        <p:spPr bwMode="auto">
          <a:xfrm>
            <a:off x="2"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GB" sz="1800"/>
          </a:p>
        </p:txBody>
      </p:sp>
      <p:sp>
        <p:nvSpPr>
          <p:cNvPr id="8" name="TextBox 15">
            <a:extLst>
              <a:ext uri="{FF2B5EF4-FFF2-40B4-BE49-F238E27FC236}">
                <a16:creationId xmlns:a16="http://schemas.microsoft.com/office/drawing/2014/main" xmlns="" id="{C12E78C0-96B6-48A3-A63B-942BCF568F78}"/>
              </a:ext>
            </a:extLst>
          </p:cNvPr>
          <p:cNvSpPr txBox="1">
            <a:spLocks noChangeArrowheads="1"/>
          </p:cNvSpPr>
          <p:nvPr/>
        </p:nvSpPr>
        <p:spPr bwMode="auto">
          <a:xfrm>
            <a:off x="1258888" y="179392"/>
            <a:ext cx="7777162" cy="5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a:spcBef>
                <a:spcPct val="0"/>
              </a:spcBef>
              <a:buFontTx/>
              <a:buNone/>
            </a:pPr>
            <a:r>
              <a:rPr lang="sr-Latn-RS" sz="3100" b="1" dirty="0" smtClean="0">
                <a:solidFill>
                  <a:schemeClr val="bg1"/>
                </a:solidFill>
                <a:latin typeface="Verdana" panose="020B0604030504040204" pitchFamily="34" charset="0"/>
              </a:rPr>
              <a:t>Stvarnost</a:t>
            </a:r>
            <a:endParaRPr lang="en-GB" sz="3100" b="1" dirty="0">
              <a:solidFill>
                <a:schemeClr val="bg1"/>
              </a:solidFill>
              <a:latin typeface="Verdana" panose="020B0604030504040204" pitchFamily="34" charset="0"/>
            </a:endParaRPr>
          </a:p>
        </p:txBody>
      </p:sp>
      <p:sp>
        <p:nvSpPr>
          <p:cNvPr id="12" name="Rectangle 11">
            <a:extLst>
              <a:ext uri="{FF2B5EF4-FFF2-40B4-BE49-F238E27FC236}">
                <a16:creationId xmlns:a16="http://schemas.microsoft.com/office/drawing/2014/main" xmlns="" id="{0CCD6085-5E5D-457A-BDC6-88F7480BD3CA}"/>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14" name="Picture 4">
            <a:extLst>
              <a:ext uri="{FF2B5EF4-FFF2-40B4-BE49-F238E27FC236}">
                <a16:creationId xmlns:a16="http://schemas.microsoft.com/office/drawing/2014/main" xmlns="" id="{D0A56C8B-1EB2-45A6-A142-5D40F1682E12}"/>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7687045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charset="0"/>
                <a:cs typeface="Verdana" charset="0"/>
              </a:rPr>
              <a:t>Ciljevi sesije</a:t>
            </a:r>
            <a:endParaRPr lang="en-GB" sz="2000" b="1" dirty="0">
              <a:solidFill>
                <a:schemeClr val="bg1"/>
              </a:solidFill>
              <a:latin typeface="Verdana" charset="0"/>
              <a:cs typeface="Verdana" charset="0"/>
            </a:endParaRPr>
          </a:p>
        </p:txBody>
      </p:sp>
      <p:pic>
        <p:nvPicPr>
          <p:cNvPr id="53252"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4" name="Rectangle 11"/>
          <p:cNvSpPr>
            <a:spLocks noChangeArrowheads="1"/>
          </p:cNvSpPr>
          <p:nvPr/>
        </p:nvSpPr>
        <p:spPr bwMode="auto">
          <a:xfrm>
            <a:off x="7937" y="6581001"/>
            <a:ext cx="92445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200" b="1" dirty="0">
                <a:solidFill>
                  <a:srgbClr val="FFFFFF"/>
                </a:solidFill>
                <a:latin typeface="Verdana" charset="0"/>
                <a:cs typeface="Verdana" charset="0"/>
              </a:rPr>
              <a:t>www.coe.int/cybercrime						</a:t>
            </a:r>
          </a:p>
        </p:txBody>
      </p:sp>
      <p:sp>
        <p:nvSpPr>
          <p:cNvPr id="3" name="Content Placeholder 2">
            <a:extLst>
              <a:ext uri="{FF2B5EF4-FFF2-40B4-BE49-F238E27FC236}">
                <a16:creationId xmlns:a16="http://schemas.microsoft.com/office/drawing/2014/main" xmlns="" id="{77B18497-BF37-4A20-ABA6-353886C26CA1}"/>
              </a:ext>
            </a:extLst>
          </p:cNvPr>
          <p:cNvSpPr>
            <a:spLocks noGrp="1"/>
          </p:cNvSpPr>
          <p:nvPr>
            <p:ph idx="1"/>
          </p:nvPr>
        </p:nvSpPr>
        <p:spPr>
          <a:xfrm>
            <a:off x="323528" y="1340767"/>
            <a:ext cx="8712522" cy="5240233"/>
          </a:xfrm>
        </p:spPr>
        <p:txBody>
          <a:bodyPr>
            <a:normAutofit lnSpcReduction="10000"/>
          </a:bodyPr>
          <a:lstStyle/>
          <a:p>
            <a:pPr marL="0" indent="0" algn="just">
              <a:buNone/>
            </a:pPr>
            <a:r>
              <a:rPr lang="sr-Latn-RS" dirty="0" smtClean="0">
                <a:latin typeface="Verdana" panose="020B0604030504040204" pitchFamily="34" charset="0"/>
                <a:ea typeface="Verdana" panose="020B0604030504040204" pitchFamily="34" charset="0"/>
              </a:rPr>
              <a:t>Do kraja ove sesije polaznici će</a:t>
            </a:r>
            <a:r>
              <a:rPr lang="en-GB" dirty="0" smtClean="0">
                <a:latin typeface="Verdana" panose="020B0604030504040204" pitchFamily="34" charset="0"/>
                <a:ea typeface="Verdana" panose="020B0604030504040204" pitchFamily="34" charset="0"/>
              </a:rPr>
              <a:t>:</a:t>
            </a:r>
            <a:endParaRPr lang="sr-Latn-RS" dirty="0" smtClean="0">
              <a:latin typeface="Verdana" panose="020B0604030504040204" pitchFamily="34" charset="0"/>
              <a:ea typeface="Verdana" panose="020B0604030504040204" pitchFamily="34" charset="0"/>
            </a:endParaRPr>
          </a:p>
          <a:p>
            <a:pPr lvl="0">
              <a:lnSpc>
                <a:spcPct val="110000"/>
              </a:lnSpc>
            </a:pPr>
            <a:r>
              <a:rPr lang="sr-Latn-RS" sz="2600" dirty="0" smtClean="0"/>
              <a:t>Shvatiti </a:t>
            </a:r>
            <a:r>
              <a:rPr lang="sr-Latn-RS" sz="2600" dirty="0"/>
              <a:t>oblast primene Budimpeštanske konvencije; </a:t>
            </a:r>
            <a:endParaRPr lang="en-US" sz="2600" dirty="0"/>
          </a:p>
          <a:p>
            <a:pPr lvl="0">
              <a:lnSpc>
                <a:spcPct val="110000"/>
              </a:lnSpc>
            </a:pPr>
            <a:r>
              <a:rPr lang="sr-Latn-RS" sz="2600" dirty="0"/>
              <a:t>Saznati koliko strana </a:t>
            </a:r>
            <a:r>
              <a:rPr lang="sr-Latn-RS" sz="2600" dirty="0" err="1"/>
              <a:t>ugovornica</a:t>
            </a:r>
            <a:r>
              <a:rPr lang="sr-Latn-RS" sz="2600" dirty="0"/>
              <a:t> ima Budimpeštanska konvencija;</a:t>
            </a:r>
            <a:endParaRPr lang="en-US" sz="2600" dirty="0"/>
          </a:p>
          <a:p>
            <a:pPr lvl="0">
              <a:lnSpc>
                <a:spcPct val="110000"/>
              </a:lnSpc>
            </a:pPr>
            <a:r>
              <a:rPr lang="sr-Latn-RS" sz="2600" dirty="0"/>
              <a:t>Upoznati osnove jednog ugovora o </a:t>
            </a:r>
            <a:r>
              <a:rPr lang="sr-Latn-RS" sz="2600" dirty="0" err="1"/>
              <a:t>visokotehnološkom</a:t>
            </a:r>
            <a:r>
              <a:rPr lang="sr-Latn-RS" sz="2600" dirty="0"/>
              <a:t> kriminalu;</a:t>
            </a:r>
            <a:endParaRPr lang="en-US" sz="2600" dirty="0"/>
          </a:p>
          <a:p>
            <a:pPr>
              <a:lnSpc>
                <a:spcPct val="110000"/>
              </a:lnSpc>
            </a:pPr>
            <a:r>
              <a:rPr lang="sr-Latn-RS" sz="2600" dirty="0"/>
              <a:t>Shvatiti sve prednosti Budimpeštanske konvencije i biti u stanju da se uhvate se </a:t>
            </a:r>
            <a:r>
              <a:rPr lang="sr-Latn-RS" sz="2600" dirty="0" err="1"/>
              <a:t>ukoštac</a:t>
            </a:r>
            <a:r>
              <a:rPr lang="sr-Latn-RS" sz="2600" dirty="0"/>
              <a:t> s najčešćim pogrešnim predstavama o Budimpeštanskoj konvenciji</a:t>
            </a:r>
            <a:endParaRPr lang="en-GB" sz="2600"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12555356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a:extLst>
              <a:ext uri="{FF2B5EF4-FFF2-40B4-BE49-F238E27FC236}">
                <a16:creationId xmlns:a16="http://schemas.microsoft.com/office/drawing/2014/main" xmlns="" id="{EDF64B36-81D9-458A-A194-0F302FFF98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pPr eaLnBrk="1" hangingPunct="1">
              <a:defRPr/>
            </a:pPr>
            <a:endParaRPr lang="en-GB" dirty="0">
              <a:latin typeface="Calibri" charset="0"/>
              <a:ea typeface="ＭＳ Ｐゴシック" charset="0"/>
            </a:endParaRPr>
          </a:p>
        </p:txBody>
      </p:sp>
      <p:sp>
        <p:nvSpPr>
          <p:cNvPr id="12" name="Rectangle 11">
            <a:extLst>
              <a:ext uri="{FF2B5EF4-FFF2-40B4-BE49-F238E27FC236}">
                <a16:creationId xmlns:a16="http://schemas.microsoft.com/office/drawing/2014/main" xmlns="" id="{F2E812E5-70E7-496A-A514-625E50D09C58}"/>
              </a:ext>
            </a:extLst>
          </p:cNvPr>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2" name="Picture 4">
            <a:extLst>
              <a:ext uri="{FF2B5EF4-FFF2-40B4-BE49-F238E27FC236}">
                <a16:creationId xmlns:a16="http://schemas.microsoft.com/office/drawing/2014/main" xmlns="" id="{15364E51-4F34-4DA1-8843-ADA973D0B8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53" name="TextBox 13">
            <a:extLst>
              <a:ext uri="{FF2B5EF4-FFF2-40B4-BE49-F238E27FC236}">
                <a16:creationId xmlns:a16="http://schemas.microsoft.com/office/drawing/2014/main" xmlns="" id="{033C52F9-475F-47F5-884A-9BD06B891C6A}"/>
              </a:ext>
            </a:extLst>
          </p:cNvPr>
          <p:cNvSpPr txBox="1">
            <a:spLocks noChangeArrowheads="1"/>
          </p:cNvSpPr>
          <p:nvPr/>
        </p:nvSpPr>
        <p:spPr bwMode="auto">
          <a:xfrm>
            <a:off x="1258888" y="-33338"/>
            <a:ext cx="4105275"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b="1" dirty="0">
                <a:solidFill>
                  <a:schemeClr val="bg1"/>
                </a:solidFill>
                <a:latin typeface="Arial Narrow" panose="020B0606020202030204" pitchFamily="34" charset="0"/>
              </a:rPr>
              <a:t>GLACY+ </a:t>
            </a:r>
          </a:p>
          <a:p>
            <a:pPr eaLnBrk="1" hangingPunct="1">
              <a:spcBef>
                <a:spcPct val="0"/>
              </a:spcBef>
              <a:buFontTx/>
              <a:buNone/>
            </a:pPr>
            <a:r>
              <a:rPr lang="en-GB" altLang="en-US" sz="1600" b="1" dirty="0">
                <a:solidFill>
                  <a:schemeClr val="bg1"/>
                </a:solidFill>
                <a:latin typeface="Arial Narrow" panose="020B0606020202030204" pitchFamily="34" charset="0"/>
              </a:rPr>
              <a:t>Global Action on Cybercrime Extended</a:t>
            </a:r>
          </a:p>
          <a:p>
            <a:pPr eaLnBrk="1" hangingPunct="1">
              <a:spcBef>
                <a:spcPct val="0"/>
              </a:spcBef>
              <a:buFontTx/>
              <a:buNone/>
            </a:pPr>
            <a:r>
              <a:rPr lang="en-GB" altLang="en-US" sz="1600" b="1" dirty="0">
                <a:solidFill>
                  <a:schemeClr val="bg1"/>
                </a:solidFill>
                <a:latin typeface="Arial Narrow" panose="020B0606020202030204" pitchFamily="34" charset="0"/>
              </a:rPr>
              <a:t>Action </a:t>
            </a:r>
            <a:r>
              <a:rPr lang="en-GB" altLang="en-US" sz="1600" b="1" dirty="0" err="1">
                <a:solidFill>
                  <a:schemeClr val="bg1"/>
                </a:solidFill>
                <a:latin typeface="Arial Narrow" panose="020B0606020202030204" pitchFamily="34" charset="0"/>
              </a:rPr>
              <a:t>globale</a:t>
            </a:r>
            <a:r>
              <a:rPr lang="en-GB" altLang="en-US" sz="1600" b="1" dirty="0">
                <a:solidFill>
                  <a:schemeClr val="bg1"/>
                </a:solidFill>
                <a:latin typeface="Arial Narrow" panose="020B0606020202030204" pitchFamily="34" charset="0"/>
              </a:rPr>
              <a:t> sur la </a:t>
            </a:r>
            <a:r>
              <a:rPr lang="en-GB" altLang="en-US" sz="1600" b="1" dirty="0" err="1">
                <a:solidFill>
                  <a:schemeClr val="bg1"/>
                </a:solidFill>
                <a:latin typeface="Arial Narrow" panose="020B0606020202030204" pitchFamily="34" charset="0"/>
              </a:rPr>
              <a:t>cybercriminalité</a:t>
            </a:r>
            <a:r>
              <a:rPr lang="en-GB" altLang="en-US" sz="1600" b="1" dirty="0">
                <a:solidFill>
                  <a:schemeClr val="bg1"/>
                </a:solidFill>
                <a:latin typeface="Arial Narrow" panose="020B0606020202030204" pitchFamily="34" charset="0"/>
              </a:rPr>
              <a:t> </a:t>
            </a:r>
            <a:r>
              <a:rPr lang="en-GB" altLang="en-US" sz="1600" b="1" dirty="0" err="1">
                <a:solidFill>
                  <a:schemeClr val="bg1"/>
                </a:solidFill>
                <a:latin typeface="Arial Narrow" panose="020B0606020202030204" pitchFamily="34" charset="0"/>
              </a:rPr>
              <a:t>elargie</a:t>
            </a:r>
            <a:endParaRPr lang="en-GB" altLang="en-US" sz="1600" b="1" dirty="0">
              <a:solidFill>
                <a:schemeClr val="bg1"/>
              </a:solidFill>
              <a:latin typeface="Arial Narrow" panose="020B0606020202030204" pitchFamily="34" charset="0"/>
            </a:endParaRPr>
          </a:p>
        </p:txBody>
      </p:sp>
      <p:pic>
        <p:nvPicPr>
          <p:cNvPr id="2054" name="Picture 8">
            <a:extLst>
              <a:ext uri="{FF2B5EF4-FFF2-40B4-BE49-F238E27FC236}">
                <a16:creationId xmlns:a16="http://schemas.microsoft.com/office/drawing/2014/main" xmlns="" id="{B2A2B581-F8BC-48D4-AF7E-AAF0CE808C6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a:extLst>
              <a:ext uri="{FF2B5EF4-FFF2-40B4-BE49-F238E27FC236}">
                <a16:creationId xmlns:a16="http://schemas.microsoft.com/office/drawing/2014/main" xmlns="" id="{4C53FF83-4B1D-4AE3-8AD4-F83CA631845F}"/>
              </a:ext>
            </a:extLst>
          </p:cNvPr>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056" name="Rectangle 11">
            <a:extLst>
              <a:ext uri="{FF2B5EF4-FFF2-40B4-BE49-F238E27FC236}">
                <a16:creationId xmlns:a16="http://schemas.microsoft.com/office/drawing/2014/main" xmlns="" id="{88C73A7D-5780-471E-8BE6-4A42E697E15C}"/>
              </a:ext>
            </a:extLst>
          </p:cNvPr>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b="1">
                <a:solidFill>
                  <a:srgbClr val="FFFFFF"/>
                </a:solidFill>
                <a:latin typeface="Verdana" panose="020B0604030504040204" pitchFamily="34" charset="0"/>
              </a:rPr>
              <a:t>www.coe.int/cybercrime						                        - </a:t>
            </a:r>
            <a:fld id="{B15B3F00-50C3-4AA7-B2CA-0E1FD701D3C5}" type="slidenum">
              <a:rPr lang="en-US" altLang="en-US" sz="1200" b="1">
                <a:solidFill>
                  <a:srgbClr val="FFFFFF"/>
                </a:solidFill>
                <a:latin typeface="Verdana" panose="020B0604030504040204" pitchFamily="34" charset="0"/>
              </a:rPr>
              <a:pPr>
                <a:spcBef>
                  <a:spcPct val="0"/>
                </a:spcBef>
                <a:buFontTx/>
                <a:buNone/>
              </a:pPr>
              <a:t>72</a:t>
            </a:fld>
            <a:r>
              <a:rPr lang="en-US" altLang="en-US" sz="1200" b="1">
                <a:solidFill>
                  <a:srgbClr val="FFFFFF"/>
                </a:solidFill>
                <a:latin typeface="Verdana" panose="020B0604030504040204" pitchFamily="34" charset="0"/>
              </a:rPr>
              <a:t> -</a:t>
            </a:r>
          </a:p>
        </p:txBody>
      </p:sp>
      <p:sp>
        <p:nvSpPr>
          <p:cNvPr id="2057" name="Rectangle 2">
            <a:extLst>
              <a:ext uri="{FF2B5EF4-FFF2-40B4-BE49-F238E27FC236}">
                <a16:creationId xmlns:a16="http://schemas.microsoft.com/office/drawing/2014/main" xmlns="" id="{D192EA30-54CE-4062-B518-E86D1D7BEC69}"/>
              </a:ext>
            </a:extLst>
          </p:cNvPr>
          <p:cNvSpPr>
            <a:spLocks noChangeArrowheads="1"/>
          </p:cNvSpPr>
          <p:nvPr/>
        </p:nvSpPr>
        <p:spPr bwMode="auto">
          <a:xfrm>
            <a:off x="290513" y="2352650"/>
            <a:ext cx="8599487" cy="3754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sr-Latn-RS" altLang="en-US" sz="3600" b="1" dirty="0" smtClean="0">
                <a:latin typeface="Verdana" panose="020B0604030504040204" pitchFamily="34" charset="0"/>
              </a:rPr>
              <a:t>Hvala</a:t>
            </a:r>
            <a:endParaRPr lang="en-GB" altLang="en-US" sz="16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r>
              <a:rPr lang="en-GB" altLang="en-US" sz="1800" b="1" dirty="0" err="1">
                <a:latin typeface="Verdana" panose="020B0604030504040204" pitchFamily="34" charset="0"/>
              </a:rPr>
              <a:t>Xxxxx</a:t>
            </a:r>
            <a:r>
              <a:rPr lang="en-GB" altLang="en-US" sz="1800" b="1" dirty="0">
                <a:latin typeface="Verdana" panose="020B0604030504040204" pitchFamily="34" charset="0"/>
              </a:rPr>
              <a:t> XXXXXXXX</a:t>
            </a:r>
          </a:p>
          <a:p>
            <a:pPr algn="ctr" eaLnBrk="1" hangingPunct="1">
              <a:spcBef>
                <a:spcPct val="0"/>
              </a:spcBef>
              <a:buFontTx/>
              <a:buNone/>
            </a:pPr>
            <a:endParaRPr lang="en-GB" altLang="en-US" sz="600" dirty="0">
              <a:latin typeface="Verdana" panose="020B0604030504040204" pitchFamily="34" charset="0"/>
            </a:endParaRPr>
          </a:p>
          <a:p>
            <a:pPr algn="ctr" eaLnBrk="1" hangingPunct="1">
              <a:spcBef>
                <a:spcPct val="0"/>
              </a:spcBef>
              <a:buFontTx/>
              <a:buNone/>
            </a:pPr>
            <a:r>
              <a:rPr lang="sr-Latn-RS" altLang="en-US" sz="1400" i="1" dirty="0" smtClean="0">
                <a:latin typeface="Verdana" panose="020B0604030504040204" pitchFamily="34" charset="0"/>
              </a:rPr>
              <a:t>Savet Evrope</a:t>
            </a:r>
            <a:endParaRPr lang="en-GB" altLang="en-US" sz="1400" i="1" dirty="0">
              <a:latin typeface="Verdana" panose="020B0604030504040204" pitchFamily="34" charset="0"/>
            </a:endParaRPr>
          </a:p>
          <a:p>
            <a:pPr algn="ctr" eaLnBrk="1" hangingPunct="1">
              <a:spcBef>
                <a:spcPct val="0"/>
              </a:spcBef>
              <a:buFontTx/>
              <a:buNone/>
            </a:pPr>
            <a:endParaRPr lang="en-GB" altLang="en-US" sz="1400" b="1" dirty="0">
              <a:solidFill>
                <a:srgbClr val="2F618F"/>
              </a:solidFill>
              <a:latin typeface="Verdana" panose="020B0604030504040204" pitchFamily="34" charset="0"/>
              <a:hlinkClick r:id="rId5"/>
            </a:endParaRPr>
          </a:p>
          <a:p>
            <a:pPr algn="ctr" eaLnBrk="1" hangingPunct="1">
              <a:spcBef>
                <a:spcPct val="0"/>
              </a:spcBef>
              <a:buFontTx/>
              <a:buNone/>
            </a:pPr>
            <a:r>
              <a:rPr lang="sr-Latn-RS" altLang="en-US" sz="1200" b="1" dirty="0" err="1" smtClean="0">
                <a:solidFill>
                  <a:srgbClr val="2F618F"/>
                </a:solidFill>
                <a:latin typeface="Verdana" panose="020B0604030504040204" pitchFamily="34" charset="0"/>
              </a:rPr>
              <a:t>imejl</a:t>
            </a:r>
            <a:r>
              <a:rPr lang="sr-Latn-RS" altLang="en-US" sz="1200" b="1" dirty="0" smtClean="0">
                <a:solidFill>
                  <a:srgbClr val="2F618F"/>
                </a:solidFill>
                <a:latin typeface="Verdana" panose="020B0604030504040204" pitchFamily="34" charset="0"/>
              </a:rPr>
              <a:t> </a:t>
            </a:r>
            <a:endParaRPr lang="en-GB" altLang="en-US" sz="1200" b="1" dirty="0">
              <a:solidFill>
                <a:srgbClr val="2F618F"/>
              </a:solidFill>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400" b="1" dirty="0">
              <a:latin typeface="Verdana" panose="020B0604030504040204" pitchFamily="34" charset="0"/>
            </a:endParaRPr>
          </a:p>
          <a:p>
            <a:pPr algn="ctr" eaLnBrk="1" hangingPunct="1">
              <a:spcBef>
                <a:spcPct val="0"/>
              </a:spcBef>
              <a:buFontTx/>
              <a:buNone/>
            </a:pPr>
            <a:r>
              <a:rPr lang="en-GB" altLang="en-US" sz="1600" b="1" dirty="0">
                <a:latin typeface="Verdana" panose="020B0604030504040204" pitchFamily="34" charset="0"/>
              </a:rPr>
              <a:t>DD </a:t>
            </a:r>
            <a:r>
              <a:rPr lang="sr-Latn-RS" altLang="en-US" sz="1600" b="1" dirty="0" smtClean="0">
                <a:latin typeface="Verdana" panose="020B0604030504040204" pitchFamily="34" charset="0"/>
              </a:rPr>
              <a:t>Mesec GGGG</a:t>
            </a:r>
            <a:endParaRPr lang="en-GB" altLang="en-US" sz="1600" b="1" dirty="0">
              <a:latin typeface="Verdana" panose="020B0604030504040204" pitchFamily="34" charset="0"/>
            </a:endParaRPr>
          </a:p>
        </p:txBody>
      </p:sp>
      <p:sp>
        <p:nvSpPr>
          <p:cNvPr id="10" name="Rectangle 2">
            <a:extLst>
              <a:ext uri="{FF2B5EF4-FFF2-40B4-BE49-F238E27FC236}">
                <a16:creationId xmlns:a16="http://schemas.microsoft.com/office/drawing/2014/main" xmlns="" id="{DF1503B2-B0B3-4330-9439-3D5954CA1625}"/>
              </a:ext>
            </a:extLst>
          </p:cNvPr>
          <p:cNvSpPr>
            <a:spLocks noChangeArrowheads="1"/>
          </p:cNvSpPr>
          <p:nvPr/>
        </p:nvSpPr>
        <p:spPr bwMode="auto">
          <a:xfrm>
            <a:off x="365125" y="1177588"/>
            <a:ext cx="85994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sr-Latn-RS" sz="1400" b="1" dirty="0">
                <a:latin typeface="+mn-lt"/>
              </a:rPr>
              <a:t>Uvodni kurs </a:t>
            </a:r>
            <a:r>
              <a:rPr lang="sr-Latn-RS" sz="1400" b="1" dirty="0" err="1">
                <a:latin typeface="+mn-lt"/>
              </a:rPr>
              <a:t>Pravosudne</a:t>
            </a:r>
            <a:r>
              <a:rPr lang="sr-Latn-RS" sz="1400" b="1" dirty="0">
                <a:latin typeface="+mn-lt"/>
              </a:rPr>
              <a:t> obuke o </a:t>
            </a:r>
            <a:r>
              <a:rPr lang="sr-Latn-RS" sz="1400" b="1" dirty="0" err="1">
                <a:latin typeface="+mn-lt"/>
              </a:rPr>
              <a:t>visokotehnološkom</a:t>
            </a:r>
            <a:r>
              <a:rPr lang="sr-Latn-RS" sz="1400" b="1" dirty="0">
                <a:latin typeface="+mn-lt"/>
              </a:rPr>
              <a:t> kriminalu i elektronskim dokazima</a:t>
            </a:r>
            <a:endParaRPr lang="en-GB" altLang="en-US" sz="1400" i="1" dirty="0">
              <a:latin typeface="+mn-lt"/>
            </a:endParaRPr>
          </a:p>
        </p:txBody>
      </p:sp>
    </p:spTree>
    <p:extLst>
      <p:ext uri="{BB962C8B-B14F-4D97-AF65-F5344CB8AC3E}">
        <p14:creationId xmlns:p14="http://schemas.microsoft.com/office/powerpoint/2010/main" val="10643097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16632"/>
            <a:ext cx="76327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000" b="1" dirty="0">
                <a:solidFill>
                  <a:schemeClr val="bg1"/>
                </a:solidFill>
                <a:latin typeface="Verdana" panose="020B0604030504040204" pitchFamily="34" charset="0"/>
                <a:ea typeface="Verdana" panose="020B0604030504040204" pitchFamily="34" charset="0"/>
                <a:cs typeface="Verdana" charset="0"/>
              </a:rPr>
              <a:t>Budimpeštanska konvencija: Oblast primene</a:t>
            </a:r>
            <a:endParaRPr lang="en-GB" sz="3000" b="1" dirty="0">
              <a:solidFill>
                <a:schemeClr val="bg1"/>
              </a:solidFill>
              <a:latin typeface="Verdana" panose="020B0604030504040204" pitchFamily="34" charset="0"/>
              <a:ea typeface="Verdana" panose="020B0604030504040204" pitchFamily="34"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 name="Textfeld 12">
            <a:extLst>
              <a:ext uri="{FF2B5EF4-FFF2-40B4-BE49-F238E27FC236}">
                <a16:creationId xmlns:a16="http://schemas.microsoft.com/office/drawing/2014/main" xmlns="" id="{122F3459-C909-4A75-8C50-90D04D3C4B22}"/>
              </a:ext>
            </a:extLst>
          </p:cNvPr>
          <p:cNvSpPr txBox="1"/>
          <p:nvPr/>
        </p:nvSpPr>
        <p:spPr>
          <a:xfrm>
            <a:off x="157142" y="1206554"/>
            <a:ext cx="2786062" cy="4570482"/>
          </a:xfrm>
          <a:prstGeom prst="rect">
            <a:avLst/>
          </a:prstGeom>
          <a:solidFill>
            <a:schemeClr val="bg1"/>
          </a:solidFill>
          <a:ln>
            <a:solidFill>
              <a:schemeClr val="bg1">
                <a:lumMod val="50000"/>
              </a:schemeClr>
            </a:solidFill>
          </a:ln>
        </p:spPr>
        <p:txBody>
          <a:bodyPr>
            <a:spAutoFit/>
          </a:bodyPr>
          <a:lstStyle/>
          <a:p>
            <a:pPr fontAlgn="auto">
              <a:spcBef>
                <a:spcPts val="0"/>
              </a:spcBef>
              <a:spcAft>
                <a:spcPts val="0"/>
              </a:spcAft>
              <a:defRPr/>
            </a:pPr>
            <a:r>
              <a:rPr lang="sr-Latn-RS" b="1" spc="-50" dirty="0">
                <a:latin typeface="Verdana"/>
                <a:cs typeface="Verdana"/>
              </a:rPr>
              <a:t>Inkriminiše ponašanje</a:t>
            </a:r>
            <a:endParaRPr lang="en-GB" b="1" spc="-50" dirty="0">
              <a:latin typeface="Verdana"/>
              <a:cs typeface="Verdana"/>
            </a:endParaRPr>
          </a:p>
          <a:p>
            <a:pPr marL="285750" lvl="0" indent="-285750">
              <a:buFont typeface="Arial" panose="020B0604020202020204" pitchFamily="34" charset="0"/>
              <a:buChar char="•"/>
            </a:pPr>
            <a:r>
              <a:rPr lang="sr-Latn-RS" sz="1700" dirty="0">
                <a:latin typeface="+mj-lt"/>
              </a:rPr>
              <a:t>Nezakonit pristup</a:t>
            </a:r>
            <a:endParaRPr lang="en-US" sz="1700" dirty="0">
              <a:latin typeface="+mj-lt"/>
            </a:endParaRPr>
          </a:p>
          <a:p>
            <a:pPr marL="285750" lvl="0" indent="-285750">
              <a:buFont typeface="Arial" panose="020B0604020202020204" pitchFamily="34" charset="0"/>
              <a:buChar char="•"/>
            </a:pPr>
            <a:r>
              <a:rPr lang="sr-Latn-RS" sz="1700" dirty="0">
                <a:latin typeface="+mj-lt"/>
              </a:rPr>
              <a:t>Nezakonito presretanje</a:t>
            </a:r>
            <a:endParaRPr lang="en-US" sz="1700" dirty="0">
              <a:latin typeface="+mj-lt"/>
            </a:endParaRPr>
          </a:p>
          <a:p>
            <a:pPr marL="285750" lvl="0" indent="-285750">
              <a:buFont typeface="Arial" panose="020B0604020202020204" pitchFamily="34" charset="0"/>
              <a:buChar char="•"/>
            </a:pPr>
            <a:r>
              <a:rPr lang="sr-Latn-RS" sz="1700" dirty="0">
                <a:latin typeface="+mj-lt"/>
              </a:rPr>
              <a:t>Ometanje podataka</a:t>
            </a:r>
            <a:endParaRPr lang="en-US" sz="1700" dirty="0">
              <a:latin typeface="+mj-lt"/>
            </a:endParaRPr>
          </a:p>
          <a:p>
            <a:pPr marL="285750" lvl="0" indent="-285750">
              <a:buFont typeface="Arial" panose="020B0604020202020204" pitchFamily="34" charset="0"/>
              <a:buChar char="•"/>
            </a:pPr>
            <a:r>
              <a:rPr lang="sr-Latn-RS" sz="1700" dirty="0">
                <a:latin typeface="+mj-lt"/>
              </a:rPr>
              <a:t>Ometanje sistema</a:t>
            </a:r>
            <a:endParaRPr lang="en-US" sz="1700" dirty="0">
              <a:latin typeface="+mj-lt"/>
            </a:endParaRPr>
          </a:p>
          <a:p>
            <a:pPr marL="285750" lvl="0" indent="-285750">
              <a:buFont typeface="Arial" panose="020B0604020202020204" pitchFamily="34" charset="0"/>
              <a:buChar char="•"/>
            </a:pPr>
            <a:r>
              <a:rPr lang="sr-Latn-RS" sz="1700" dirty="0">
                <a:latin typeface="+mj-lt"/>
              </a:rPr>
              <a:t>Zloupotreba uređaja</a:t>
            </a:r>
            <a:endParaRPr lang="en-US" sz="1700" dirty="0">
              <a:latin typeface="+mj-lt"/>
            </a:endParaRPr>
          </a:p>
          <a:p>
            <a:pPr marL="285750" lvl="0" indent="-285750">
              <a:buFont typeface="Arial" panose="020B0604020202020204" pitchFamily="34" charset="0"/>
              <a:buChar char="•"/>
            </a:pPr>
            <a:r>
              <a:rPr lang="sr-Latn-RS" sz="1700" dirty="0">
                <a:latin typeface="+mj-lt"/>
              </a:rPr>
              <a:t>Falsifikovanje i prevara</a:t>
            </a:r>
            <a:endParaRPr lang="en-US" sz="1700" dirty="0">
              <a:latin typeface="+mj-lt"/>
            </a:endParaRPr>
          </a:p>
          <a:p>
            <a:pPr marL="285750" lvl="0" indent="-285750">
              <a:buFont typeface="Arial" panose="020B0604020202020204" pitchFamily="34" charset="0"/>
              <a:buChar char="•"/>
            </a:pPr>
            <a:r>
              <a:rPr lang="sr-Latn-RS" sz="1700" dirty="0">
                <a:latin typeface="+mj-lt"/>
              </a:rPr>
              <a:t>Dečja pornografija</a:t>
            </a:r>
            <a:endParaRPr lang="en-US" sz="1700" dirty="0">
              <a:latin typeface="+mj-lt"/>
            </a:endParaRPr>
          </a:p>
          <a:p>
            <a:pPr marL="285750" lvl="0" indent="-285750">
              <a:buFont typeface="Arial" panose="020B0604020202020204" pitchFamily="34" charset="0"/>
              <a:buChar char="•"/>
            </a:pPr>
            <a:r>
              <a:rPr lang="sr-Latn-RS" sz="1700" dirty="0">
                <a:latin typeface="+mj-lt"/>
              </a:rPr>
              <a:t>Kršenje autorskih i srodnih prava</a:t>
            </a:r>
            <a:endParaRPr lang="en-US" sz="1700" dirty="0">
              <a:latin typeface="+mj-lt"/>
            </a:endParaRPr>
          </a:p>
          <a:p>
            <a:pPr marL="285750" lvl="0" indent="-285750">
              <a:buFont typeface="Arial" panose="020B0604020202020204" pitchFamily="34" charset="0"/>
              <a:buChar char="•"/>
            </a:pPr>
            <a:r>
              <a:rPr lang="sr-Latn-RS" sz="1700" dirty="0">
                <a:latin typeface="+mj-lt"/>
              </a:rPr>
              <a:t>Pokušaj, pomaganje i </a:t>
            </a:r>
            <a:r>
              <a:rPr lang="sr-Latn-RS" sz="1700" dirty="0" err="1">
                <a:latin typeface="+mj-lt"/>
              </a:rPr>
              <a:t>podstrekavanje</a:t>
            </a:r>
            <a:endParaRPr lang="en-US" sz="1700" dirty="0">
              <a:latin typeface="+mj-lt"/>
            </a:endParaRPr>
          </a:p>
          <a:p>
            <a:pPr marL="285750" indent="-285750">
              <a:buFont typeface="Arial" panose="020B0604020202020204" pitchFamily="34" charset="0"/>
              <a:buChar char="•"/>
            </a:pPr>
            <a:r>
              <a:rPr lang="sr-Latn-RS" sz="1700" dirty="0">
                <a:latin typeface="+mj-lt"/>
              </a:rPr>
              <a:t>Odgovornost pravnog lica</a:t>
            </a:r>
            <a:endParaRPr lang="en-US" sz="1700" dirty="0">
              <a:latin typeface="+mj-lt"/>
              <a:cs typeface="Verdana"/>
            </a:endParaRPr>
          </a:p>
        </p:txBody>
      </p:sp>
      <p:sp>
        <p:nvSpPr>
          <p:cNvPr id="21" name="Textfeld 4">
            <a:extLst>
              <a:ext uri="{FF2B5EF4-FFF2-40B4-BE49-F238E27FC236}">
                <a16:creationId xmlns:a16="http://schemas.microsoft.com/office/drawing/2014/main" xmlns="" id="{816E88E6-EA52-4247-B5D5-047E57E73689}"/>
              </a:ext>
            </a:extLst>
          </p:cNvPr>
          <p:cNvSpPr txBox="1"/>
          <p:nvPr/>
        </p:nvSpPr>
        <p:spPr>
          <a:xfrm>
            <a:off x="6372201" y="1142663"/>
            <a:ext cx="2570163" cy="5293757"/>
          </a:xfrm>
          <a:prstGeom prst="rect">
            <a:avLst/>
          </a:prstGeom>
          <a:noFill/>
          <a:ln>
            <a:solidFill>
              <a:schemeClr val="bg1">
                <a:lumMod val="50000"/>
              </a:schemeClr>
            </a:solidFill>
          </a:ln>
        </p:spPr>
        <p:txBody>
          <a:bodyPr wrap="square">
            <a:spAutoFit/>
          </a:bodyPr>
          <a:lstStyle/>
          <a:p>
            <a:pPr fontAlgn="auto">
              <a:spcBef>
                <a:spcPts val="0"/>
              </a:spcBef>
              <a:spcAft>
                <a:spcPts val="0"/>
              </a:spcAft>
              <a:defRPr/>
            </a:pPr>
            <a:r>
              <a:rPr lang="sr-Latn-RS" sz="1600" b="1" dirty="0">
                <a:latin typeface="Verdana"/>
                <a:cs typeface="Verdana"/>
              </a:rPr>
              <a:t>Međunarodna saradnja</a:t>
            </a:r>
            <a:endParaRPr lang="en-GB" sz="1600" b="1" dirty="0">
              <a:latin typeface="Verdana"/>
              <a:cs typeface="Verdana"/>
            </a:endParaRPr>
          </a:p>
          <a:p>
            <a:pPr marL="285750" lvl="0" indent="-285750">
              <a:buFont typeface="Arial" panose="020B0604020202020204" pitchFamily="34" charset="0"/>
              <a:buChar char="•"/>
            </a:pPr>
            <a:r>
              <a:rPr lang="sr-Latn-RS" sz="1700" dirty="0">
                <a:latin typeface="+mn-lt"/>
              </a:rPr>
              <a:t>Ekstradicija</a:t>
            </a:r>
            <a:endParaRPr lang="en-US" sz="1700" dirty="0">
              <a:latin typeface="+mn-lt"/>
            </a:endParaRPr>
          </a:p>
          <a:p>
            <a:pPr marL="285750" lvl="0" indent="-285750">
              <a:buFont typeface="Arial" panose="020B0604020202020204" pitchFamily="34" charset="0"/>
              <a:buChar char="•"/>
            </a:pPr>
            <a:r>
              <a:rPr lang="sr-Latn-RS" sz="1700" dirty="0">
                <a:latin typeface="+mn-lt"/>
              </a:rPr>
              <a:t>Uzajamna pravna pomoć (UPP)</a:t>
            </a:r>
            <a:endParaRPr lang="en-US" sz="1700" dirty="0">
              <a:latin typeface="+mn-lt"/>
            </a:endParaRPr>
          </a:p>
          <a:p>
            <a:pPr marL="285750" lvl="0" indent="-285750">
              <a:buFont typeface="Arial" panose="020B0604020202020204" pitchFamily="34" charset="0"/>
              <a:buChar char="•"/>
            </a:pPr>
            <a:r>
              <a:rPr lang="sr-Latn-RS" sz="1700" dirty="0">
                <a:latin typeface="+mn-lt"/>
              </a:rPr>
              <a:t>Slučajne informacije</a:t>
            </a:r>
            <a:endParaRPr lang="en-US" sz="1700" dirty="0">
              <a:latin typeface="+mn-lt"/>
            </a:endParaRPr>
          </a:p>
          <a:p>
            <a:pPr marL="285750" lvl="0" indent="-285750">
              <a:buFont typeface="Arial" panose="020B0604020202020204" pitchFamily="34" charset="0"/>
              <a:buChar char="•"/>
            </a:pPr>
            <a:r>
              <a:rPr lang="sr-Latn-RS" sz="1700" dirty="0">
                <a:latin typeface="+mn-lt"/>
              </a:rPr>
              <a:t>Hitna zaštita</a:t>
            </a:r>
            <a:endParaRPr lang="en-US" sz="1700" dirty="0">
              <a:latin typeface="+mn-lt"/>
            </a:endParaRPr>
          </a:p>
          <a:p>
            <a:pPr marL="285750" lvl="0" indent="-285750">
              <a:buFont typeface="Arial" panose="020B0604020202020204" pitchFamily="34" charset="0"/>
              <a:buChar char="•"/>
            </a:pPr>
            <a:r>
              <a:rPr lang="sr-Latn-RS" sz="1700" dirty="0">
                <a:latin typeface="+mn-lt"/>
              </a:rPr>
              <a:t>Hitno otkrivanje podataka o saobraćaju</a:t>
            </a:r>
            <a:endParaRPr lang="en-US" sz="1700" dirty="0">
              <a:latin typeface="+mn-lt"/>
            </a:endParaRPr>
          </a:p>
          <a:p>
            <a:pPr marL="285750" lvl="0" indent="-285750">
              <a:buFont typeface="Arial" panose="020B0604020202020204" pitchFamily="34" charset="0"/>
              <a:buChar char="•"/>
            </a:pPr>
            <a:r>
              <a:rPr lang="sr-Latn-RS" sz="1700" dirty="0">
                <a:latin typeface="+mn-lt"/>
              </a:rPr>
              <a:t>UPP u odnosu na pristupanje</a:t>
            </a:r>
            <a:endParaRPr lang="en-US" sz="1700" dirty="0">
              <a:latin typeface="+mn-lt"/>
            </a:endParaRPr>
          </a:p>
          <a:p>
            <a:pPr marL="285750" lvl="0" indent="-285750">
              <a:buFont typeface="Arial" panose="020B0604020202020204" pitchFamily="34" charset="0"/>
              <a:buChar char="•"/>
            </a:pPr>
            <a:r>
              <a:rPr lang="sr-Latn-RS" sz="1700" dirty="0">
                <a:latin typeface="+mn-lt"/>
              </a:rPr>
              <a:t>UPP za prikupljanje podataka o saobraćaju u realnom vremenu</a:t>
            </a:r>
            <a:endParaRPr lang="en-US" sz="1700" dirty="0">
              <a:latin typeface="+mn-lt"/>
            </a:endParaRPr>
          </a:p>
          <a:p>
            <a:pPr marL="285750" lvl="0" indent="-285750">
              <a:buFont typeface="Arial" panose="020B0604020202020204" pitchFamily="34" charset="0"/>
              <a:buChar char="•"/>
            </a:pPr>
            <a:r>
              <a:rPr lang="sr-Latn-RS" sz="1700" dirty="0">
                <a:latin typeface="+mn-lt"/>
              </a:rPr>
              <a:t>UPP u presretanju </a:t>
            </a:r>
            <a:endParaRPr lang="en-US" sz="1700" dirty="0">
              <a:latin typeface="+mn-lt"/>
            </a:endParaRPr>
          </a:p>
          <a:p>
            <a:pPr marL="285750" lvl="0" indent="-285750">
              <a:buFont typeface="Arial" panose="020B0604020202020204" pitchFamily="34" charset="0"/>
              <a:buChar char="•"/>
            </a:pPr>
            <a:r>
              <a:rPr lang="sr-Latn-RS" sz="1700" dirty="0">
                <a:latin typeface="+mn-lt"/>
              </a:rPr>
              <a:t>Mreža 24/7</a:t>
            </a:r>
            <a:endParaRPr lang="en-US" sz="1700" dirty="0">
              <a:latin typeface="+mn-lt"/>
            </a:endParaRPr>
          </a:p>
        </p:txBody>
      </p:sp>
      <p:sp>
        <p:nvSpPr>
          <p:cNvPr id="22" name="Textfeld 16">
            <a:extLst>
              <a:ext uri="{FF2B5EF4-FFF2-40B4-BE49-F238E27FC236}">
                <a16:creationId xmlns:a16="http://schemas.microsoft.com/office/drawing/2014/main" xmlns="" id="{BE61849B-3968-42A3-875B-C76348F5A712}"/>
              </a:ext>
            </a:extLst>
          </p:cNvPr>
          <p:cNvSpPr txBox="1">
            <a:spLocks noChangeArrowheads="1"/>
          </p:cNvSpPr>
          <p:nvPr/>
        </p:nvSpPr>
        <p:spPr bwMode="auto">
          <a:xfrm>
            <a:off x="2871766" y="1536011"/>
            <a:ext cx="642937"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de-DE" sz="4400" b="1" dirty="0">
                <a:latin typeface="Verdana" charset="0"/>
                <a:cs typeface="Verdana" charset="0"/>
              </a:rPr>
              <a:t>+</a:t>
            </a:r>
          </a:p>
        </p:txBody>
      </p:sp>
      <p:sp>
        <p:nvSpPr>
          <p:cNvPr id="23" name="Textfeld 17">
            <a:extLst>
              <a:ext uri="{FF2B5EF4-FFF2-40B4-BE49-F238E27FC236}">
                <a16:creationId xmlns:a16="http://schemas.microsoft.com/office/drawing/2014/main" xmlns="" id="{26F4C5A9-43A7-4D33-9D55-625FFF7AB735}"/>
              </a:ext>
            </a:extLst>
          </p:cNvPr>
          <p:cNvSpPr txBox="1">
            <a:spLocks noChangeArrowheads="1"/>
          </p:cNvSpPr>
          <p:nvPr/>
        </p:nvSpPr>
        <p:spPr bwMode="auto">
          <a:xfrm>
            <a:off x="5800703" y="1536011"/>
            <a:ext cx="642938"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de-DE" sz="4400" b="1">
                <a:latin typeface="Verdana" charset="0"/>
                <a:cs typeface="Verdana" charset="0"/>
              </a:rPr>
              <a:t>+</a:t>
            </a:r>
          </a:p>
        </p:txBody>
      </p:sp>
      <p:cxnSp>
        <p:nvCxnSpPr>
          <p:cNvPr id="24" name="Form 20">
            <a:extLst>
              <a:ext uri="{FF2B5EF4-FFF2-40B4-BE49-F238E27FC236}">
                <a16:creationId xmlns:a16="http://schemas.microsoft.com/office/drawing/2014/main" xmlns="" id="{2AD0CD19-4C49-4F41-86A9-7B7448FB4058}"/>
              </a:ext>
            </a:extLst>
          </p:cNvPr>
          <p:cNvCxnSpPr>
            <a:stCxn id="20" idx="2"/>
          </p:cNvCxnSpPr>
          <p:nvPr/>
        </p:nvCxnSpPr>
        <p:spPr>
          <a:xfrm rot="16200000" flipH="1">
            <a:off x="3960424" y="3366785"/>
            <a:ext cx="1528" cy="4822030"/>
          </a:xfrm>
          <a:prstGeom prst="bentConnector2">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25" name="Gerade Verbindung 27">
            <a:extLst>
              <a:ext uri="{FF2B5EF4-FFF2-40B4-BE49-F238E27FC236}">
                <a16:creationId xmlns:a16="http://schemas.microsoft.com/office/drawing/2014/main" xmlns="" id="{954E8C3C-7E2E-48EF-B26C-3D675EC5669B}"/>
              </a:ext>
            </a:extLst>
          </p:cNvPr>
          <p:cNvCxnSpPr/>
          <p:nvPr/>
        </p:nvCxnSpPr>
        <p:spPr>
          <a:xfrm>
            <a:off x="4586266" y="4176023"/>
            <a:ext cx="0" cy="2003425"/>
          </a:xfrm>
          <a:prstGeom prst="line">
            <a:avLst/>
          </a:prstGeom>
        </p:spPr>
        <p:style>
          <a:lnRef idx="1">
            <a:schemeClr val="accent1"/>
          </a:lnRef>
          <a:fillRef idx="0">
            <a:schemeClr val="accent1"/>
          </a:fillRef>
          <a:effectRef idx="0">
            <a:schemeClr val="accent1"/>
          </a:effectRef>
          <a:fontRef idx="minor">
            <a:schemeClr val="tx1"/>
          </a:fontRef>
        </p:style>
      </p:cxnSp>
      <p:sp>
        <p:nvSpPr>
          <p:cNvPr id="26" name="Textfeld 3">
            <a:extLst>
              <a:ext uri="{FF2B5EF4-FFF2-40B4-BE49-F238E27FC236}">
                <a16:creationId xmlns:a16="http://schemas.microsoft.com/office/drawing/2014/main" xmlns="" id="{FE098AA4-0D98-4207-94EB-43432807C98D}"/>
              </a:ext>
            </a:extLst>
          </p:cNvPr>
          <p:cNvSpPr txBox="1"/>
          <p:nvPr/>
        </p:nvSpPr>
        <p:spPr>
          <a:xfrm>
            <a:off x="3443265" y="1271008"/>
            <a:ext cx="2428875" cy="3554819"/>
          </a:xfrm>
          <a:prstGeom prst="rect">
            <a:avLst/>
          </a:prstGeom>
          <a:solidFill>
            <a:srgbClr val="FFFF00"/>
          </a:solidFill>
          <a:ln>
            <a:solidFill>
              <a:schemeClr val="bg1">
                <a:lumMod val="50000"/>
              </a:schemeClr>
            </a:solidFill>
          </a:ln>
        </p:spPr>
        <p:txBody>
          <a:bodyPr wrap="square">
            <a:spAutoFit/>
          </a:bodyPr>
          <a:lstStyle/>
          <a:p>
            <a:pPr fontAlgn="auto">
              <a:spcBef>
                <a:spcPts val="0"/>
              </a:spcBef>
              <a:spcAft>
                <a:spcPts val="0"/>
              </a:spcAft>
              <a:defRPr/>
            </a:pPr>
            <a:r>
              <a:rPr lang="sr-Latn-RS" sz="1700" b="1" dirty="0">
                <a:latin typeface="Verdana"/>
                <a:cs typeface="Verdana"/>
              </a:rPr>
              <a:t>Procesna sredstva</a:t>
            </a:r>
            <a:endParaRPr lang="en-GB" sz="1700" b="1" dirty="0">
              <a:latin typeface="Verdana"/>
              <a:cs typeface="Verdana"/>
            </a:endParaRPr>
          </a:p>
          <a:p>
            <a:pPr marL="285750" lvl="0" indent="-285750">
              <a:buFont typeface="Arial" panose="020B0604020202020204" pitchFamily="34" charset="0"/>
              <a:buChar char="•"/>
            </a:pPr>
            <a:r>
              <a:rPr lang="sr-Latn-RS" sz="1600" dirty="0">
                <a:latin typeface="+mn-lt"/>
              </a:rPr>
              <a:t>Hitna zaštita</a:t>
            </a:r>
            <a:endParaRPr lang="en-US" sz="1600" dirty="0">
              <a:latin typeface="+mn-lt"/>
            </a:endParaRPr>
          </a:p>
          <a:p>
            <a:pPr marL="285750" lvl="0" indent="-285750">
              <a:buFont typeface="Arial" panose="020B0604020202020204" pitchFamily="34" charset="0"/>
              <a:buChar char="•"/>
            </a:pPr>
            <a:r>
              <a:rPr lang="sr-Latn-RS" sz="1600" dirty="0">
                <a:latin typeface="+mn-lt"/>
              </a:rPr>
              <a:t>Otkrivanje podataka o saobraćaju</a:t>
            </a:r>
            <a:endParaRPr lang="en-US" sz="1600" dirty="0">
              <a:latin typeface="+mn-lt"/>
            </a:endParaRPr>
          </a:p>
          <a:p>
            <a:pPr marL="285750" lvl="0" indent="-285750">
              <a:buFont typeface="Arial" panose="020B0604020202020204" pitchFamily="34" charset="0"/>
              <a:buChar char="•"/>
            </a:pPr>
            <a:r>
              <a:rPr lang="sr-Latn-RS" sz="1600" dirty="0">
                <a:latin typeface="+mn-lt"/>
              </a:rPr>
              <a:t>Pretraživanje i zaplena</a:t>
            </a:r>
            <a:endParaRPr lang="en-US" sz="1600" dirty="0">
              <a:latin typeface="+mn-lt"/>
            </a:endParaRPr>
          </a:p>
          <a:p>
            <a:pPr marL="285750" lvl="0" indent="-285750">
              <a:buFont typeface="Arial" panose="020B0604020202020204" pitchFamily="34" charset="0"/>
              <a:buChar char="•"/>
            </a:pPr>
            <a:r>
              <a:rPr lang="sr-Latn-RS" sz="1600" dirty="0">
                <a:latin typeface="+mn-lt"/>
              </a:rPr>
              <a:t>Izdavanje naredbe</a:t>
            </a:r>
            <a:endParaRPr lang="en-US" sz="1600" dirty="0">
              <a:latin typeface="+mn-lt"/>
            </a:endParaRPr>
          </a:p>
          <a:p>
            <a:pPr marL="285750" lvl="0" indent="-285750">
              <a:buFont typeface="Arial" panose="020B0604020202020204" pitchFamily="34" charset="0"/>
              <a:buChar char="•"/>
            </a:pPr>
            <a:r>
              <a:rPr lang="sr-Latn-RS" sz="1600" dirty="0">
                <a:latin typeface="+mn-lt"/>
              </a:rPr>
              <a:t>Prikupljanje podataka u realnom vremenu</a:t>
            </a:r>
            <a:endParaRPr lang="en-US" sz="1600" dirty="0">
              <a:latin typeface="+mn-lt"/>
            </a:endParaRPr>
          </a:p>
          <a:p>
            <a:pPr marL="285750" indent="-285750">
              <a:buFont typeface="Arial" panose="020B0604020202020204" pitchFamily="34" charset="0"/>
              <a:buChar char="•"/>
            </a:pPr>
            <a:r>
              <a:rPr lang="sr-Latn-RS" sz="1600" dirty="0">
                <a:latin typeface="+mn-lt"/>
              </a:rPr>
              <a:t>Presretanje računarskih podataka</a:t>
            </a:r>
            <a:endParaRPr lang="en-US" sz="1700" dirty="0">
              <a:latin typeface="+mn-lt"/>
              <a:cs typeface="Verdana"/>
            </a:endParaRPr>
          </a:p>
        </p:txBody>
      </p:sp>
      <p:sp>
        <p:nvSpPr>
          <p:cNvPr id="27" name="Textfeld 18">
            <a:extLst>
              <a:ext uri="{FF2B5EF4-FFF2-40B4-BE49-F238E27FC236}">
                <a16:creationId xmlns:a16="http://schemas.microsoft.com/office/drawing/2014/main" xmlns="" id="{B2A85D97-2DC4-4488-9B4C-A36ECD208C47}"/>
              </a:ext>
            </a:extLst>
          </p:cNvPr>
          <p:cNvSpPr txBox="1"/>
          <p:nvPr/>
        </p:nvSpPr>
        <p:spPr>
          <a:xfrm>
            <a:off x="2833803" y="6210287"/>
            <a:ext cx="1963738" cy="339725"/>
          </a:xfrm>
          <a:prstGeom prst="rect">
            <a:avLst/>
          </a:prstGeom>
          <a:noFill/>
        </p:spPr>
        <p:txBody>
          <a:bodyPr>
            <a:spAutoFit/>
          </a:bodyPr>
          <a:lstStyle/>
          <a:p>
            <a:pPr fontAlgn="auto">
              <a:spcBef>
                <a:spcPts val="0"/>
              </a:spcBef>
              <a:spcAft>
                <a:spcPts val="0"/>
              </a:spcAft>
              <a:defRPr/>
            </a:pPr>
            <a:r>
              <a:rPr lang="sr-Latn-RS" sz="1600" b="1" dirty="0">
                <a:solidFill>
                  <a:schemeClr val="tx1">
                    <a:lumMod val="65000"/>
                    <a:lumOff val="35000"/>
                  </a:schemeClr>
                </a:solidFill>
                <a:latin typeface="Verdana"/>
                <a:cs typeface="Verdana"/>
              </a:rPr>
              <a:t>Usklađivanje</a:t>
            </a:r>
            <a:endParaRPr lang="en-GB" sz="1600" b="1" dirty="0">
              <a:solidFill>
                <a:schemeClr val="tx1">
                  <a:lumMod val="65000"/>
                  <a:lumOff val="35000"/>
                </a:schemeClr>
              </a:solidFill>
              <a:latin typeface="Verdana"/>
              <a:cs typeface="Verdana"/>
            </a:endParaRPr>
          </a:p>
        </p:txBody>
      </p:sp>
    </p:spTree>
    <p:extLst>
      <p:ext uri="{BB962C8B-B14F-4D97-AF65-F5344CB8AC3E}">
        <p14:creationId xmlns:p14="http://schemas.microsoft.com/office/powerpoint/2010/main" val="34859682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a16="http://schemas.microsoft.com/office/drawing/2014/main" xmlns=""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1" name="TextBox 7">
            <a:extLst>
              <a:ext uri="{FF2B5EF4-FFF2-40B4-BE49-F238E27FC236}">
                <a16:creationId xmlns:a16="http://schemas.microsoft.com/office/drawing/2014/main" xmlns="" id="{1424B29E-7F3A-4F27-BF43-CB0589A5871C}"/>
              </a:ext>
            </a:extLst>
          </p:cNvPr>
          <p:cNvSpPr txBox="1">
            <a:spLocks noChangeArrowheads="1"/>
          </p:cNvSpPr>
          <p:nvPr/>
        </p:nvSpPr>
        <p:spPr bwMode="auto">
          <a:xfrm>
            <a:off x="1403350" y="116632"/>
            <a:ext cx="76327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000" b="1" dirty="0">
                <a:solidFill>
                  <a:schemeClr val="bg1"/>
                </a:solidFill>
                <a:latin typeface="Verdana" panose="020B0604030504040204" pitchFamily="34" charset="0"/>
                <a:ea typeface="Verdana" panose="020B0604030504040204" pitchFamily="34" charset="0"/>
                <a:cs typeface="Verdana" charset="0"/>
              </a:rPr>
              <a:t>Budimpeštanska konvencija: Oblast primene</a:t>
            </a:r>
            <a:endParaRPr lang="en-GB" sz="3000" b="1" dirty="0">
              <a:solidFill>
                <a:schemeClr val="bg1"/>
              </a:solidFill>
              <a:latin typeface="Verdana" panose="020B0604030504040204" pitchFamily="34" charset="0"/>
              <a:ea typeface="Verdana" panose="020B0604030504040204" pitchFamily="34" charset="0"/>
              <a:cs typeface="Verdana" charset="0"/>
            </a:endParaRPr>
          </a:p>
        </p:txBody>
      </p:sp>
      <p:pic>
        <p:nvPicPr>
          <p:cNvPr id="12" name="Picture 4">
            <a:extLst>
              <a:ext uri="{FF2B5EF4-FFF2-40B4-BE49-F238E27FC236}">
                <a16:creationId xmlns:a16="http://schemas.microsoft.com/office/drawing/2014/main" xmlns=""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 name="Textfeld 12">
            <a:extLst>
              <a:ext uri="{FF2B5EF4-FFF2-40B4-BE49-F238E27FC236}">
                <a16:creationId xmlns:a16="http://schemas.microsoft.com/office/drawing/2014/main" xmlns="" id="{122F3459-C909-4A75-8C50-90D04D3C4B22}"/>
              </a:ext>
            </a:extLst>
          </p:cNvPr>
          <p:cNvSpPr txBox="1"/>
          <p:nvPr/>
        </p:nvSpPr>
        <p:spPr>
          <a:xfrm>
            <a:off x="157142" y="1206554"/>
            <a:ext cx="2786062" cy="4047262"/>
          </a:xfrm>
          <a:prstGeom prst="rect">
            <a:avLst/>
          </a:prstGeom>
          <a:solidFill>
            <a:schemeClr val="bg1"/>
          </a:solidFill>
          <a:ln>
            <a:solidFill>
              <a:schemeClr val="bg1">
                <a:lumMod val="50000"/>
              </a:schemeClr>
            </a:solidFill>
          </a:ln>
        </p:spPr>
        <p:txBody>
          <a:bodyPr>
            <a:spAutoFit/>
          </a:bodyPr>
          <a:lstStyle/>
          <a:p>
            <a:pPr fontAlgn="auto">
              <a:spcBef>
                <a:spcPts val="0"/>
              </a:spcBef>
              <a:spcAft>
                <a:spcPts val="0"/>
              </a:spcAft>
              <a:defRPr/>
            </a:pPr>
            <a:r>
              <a:rPr lang="sr-Latn-RS" sz="1700" b="1" spc="-50" dirty="0">
                <a:latin typeface="Verdana"/>
                <a:cs typeface="Verdana"/>
              </a:rPr>
              <a:t>Inkriminiše ponašanje</a:t>
            </a:r>
            <a:endParaRPr lang="en-GB" sz="1700" b="1" spc="-50" dirty="0">
              <a:latin typeface="Verdana"/>
              <a:cs typeface="Verdana"/>
            </a:endParaRPr>
          </a:p>
          <a:p>
            <a:pPr marL="285750" lvl="0" indent="-285750">
              <a:buFont typeface="Arial" panose="020B0604020202020204" pitchFamily="34" charset="0"/>
              <a:buChar char="•"/>
            </a:pPr>
            <a:r>
              <a:rPr lang="sr-Latn-RS" sz="1600" dirty="0">
                <a:latin typeface="+mn-lt"/>
              </a:rPr>
              <a:t>Nezakonit pristup</a:t>
            </a:r>
            <a:endParaRPr lang="en-US" sz="1600" dirty="0">
              <a:latin typeface="+mn-lt"/>
            </a:endParaRPr>
          </a:p>
          <a:p>
            <a:pPr marL="285750" lvl="0" indent="-285750">
              <a:buFont typeface="Arial" panose="020B0604020202020204" pitchFamily="34" charset="0"/>
              <a:buChar char="•"/>
            </a:pPr>
            <a:r>
              <a:rPr lang="sr-Latn-RS" sz="1600" dirty="0">
                <a:latin typeface="+mn-lt"/>
              </a:rPr>
              <a:t>Nezakonito presretanje</a:t>
            </a:r>
            <a:endParaRPr lang="en-US" sz="1600" dirty="0">
              <a:latin typeface="+mn-lt"/>
            </a:endParaRPr>
          </a:p>
          <a:p>
            <a:pPr marL="285750" lvl="0" indent="-285750">
              <a:buFont typeface="Arial" panose="020B0604020202020204" pitchFamily="34" charset="0"/>
              <a:buChar char="•"/>
            </a:pPr>
            <a:r>
              <a:rPr lang="sr-Latn-RS" sz="1600" dirty="0">
                <a:latin typeface="+mn-lt"/>
              </a:rPr>
              <a:t>Ometanje podataka</a:t>
            </a:r>
            <a:endParaRPr lang="en-US" sz="1600" dirty="0">
              <a:latin typeface="+mn-lt"/>
            </a:endParaRPr>
          </a:p>
          <a:p>
            <a:pPr marL="285750" lvl="0" indent="-285750">
              <a:buFont typeface="Arial" panose="020B0604020202020204" pitchFamily="34" charset="0"/>
              <a:buChar char="•"/>
            </a:pPr>
            <a:r>
              <a:rPr lang="sr-Latn-RS" sz="1600" dirty="0">
                <a:latin typeface="+mn-lt"/>
              </a:rPr>
              <a:t>Ometanje sistema</a:t>
            </a:r>
            <a:endParaRPr lang="en-US" sz="1600" dirty="0">
              <a:latin typeface="+mn-lt"/>
            </a:endParaRPr>
          </a:p>
          <a:p>
            <a:pPr marL="285750" lvl="0" indent="-285750">
              <a:buFont typeface="Arial" panose="020B0604020202020204" pitchFamily="34" charset="0"/>
              <a:buChar char="•"/>
            </a:pPr>
            <a:r>
              <a:rPr lang="sr-Latn-RS" sz="1600" dirty="0">
                <a:latin typeface="+mn-lt"/>
              </a:rPr>
              <a:t>Zloupotreba uređaja</a:t>
            </a:r>
            <a:endParaRPr lang="en-US" sz="1600" dirty="0">
              <a:latin typeface="+mn-lt"/>
            </a:endParaRPr>
          </a:p>
          <a:p>
            <a:pPr marL="285750" lvl="0" indent="-285750">
              <a:buFont typeface="Arial" panose="020B0604020202020204" pitchFamily="34" charset="0"/>
              <a:buChar char="•"/>
            </a:pPr>
            <a:r>
              <a:rPr lang="sr-Latn-RS" sz="1600" dirty="0">
                <a:latin typeface="+mn-lt"/>
              </a:rPr>
              <a:t>Falsifikovanje i prevara</a:t>
            </a:r>
            <a:endParaRPr lang="en-US" sz="1600" dirty="0">
              <a:latin typeface="+mn-lt"/>
            </a:endParaRPr>
          </a:p>
          <a:p>
            <a:pPr marL="285750" lvl="0" indent="-285750">
              <a:buFont typeface="Arial" panose="020B0604020202020204" pitchFamily="34" charset="0"/>
              <a:buChar char="•"/>
            </a:pPr>
            <a:r>
              <a:rPr lang="sr-Latn-RS" sz="1600" dirty="0">
                <a:latin typeface="+mn-lt"/>
              </a:rPr>
              <a:t>Dečja pornografija</a:t>
            </a:r>
            <a:endParaRPr lang="en-US" sz="1600" dirty="0">
              <a:latin typeface="+mn-lt"/>
            </a:endParaRPr>
          </a:p>
          <a:p>
            <a:pPr marL="285750" lvl="0" indent="-285750">
              <a:buFont typeface="Arial" panose="020B0604020202020204" pitchFamily="34" charset="0"/>
              <a:buChar char="•"/>
            </a:pPr>
            <a:r>
              <a:rPr lang="sr-Latn-RS" sz="1600" dirty="0">
                <a:latin typeface="+mn-lt"/>
              </a:rPr>
              <a:t>Kršenje autorskih i srodnih prava</a:t>
            </a:r>
            <a:endParaRPr lang="en-US" sz="1600" dirty="0">
              <a:latin typeface="+mn-lt"/>
            </a:endParaRPr>
          </a:p>
          <a:p>
            <a:pPr marL="285750" lvl="0" indent="-285750">
              <a:buFont typeface="Arial" panose="020B0604020202020204" pitchFamily="34" charset="0"/>
              <a:buChar char="•"/>
            </a:pPr>
            <a:r>
              <a:rPr lang="sr-Latn-RS" sz="1600" dirty="0">
                <a:latin typeface="+mn-lt"/>
              </a:rPr>
              <a:t>Pokušaj, pomaganje i </a:t>
            </a:r>
            <a:r>
              <a:rPr lang="sr-Latn-RS" sz="1600" dirty="0" err="1">
                <a:latin typeface="+mn-lt"/>
              </a:rPr>
              <a:t>podstrekavanje</a:t>
            </a:r>
            <a:endParaRPr lang="en-US" sz="1600" dirty="0">
              <a:latin typeface="+mn-lt"/>
            </a:endParaRPr>
          </a:p>
          <a:p>
            <a:pPr marL="285750" indent="-285750">
              <a:buFont typeface="Arial" panose="020B0604020202020204" pitchFamily="34" charset="0"/>
              <a:buChar char="•"/>
            </a:pPr>
            <a:r>
              <a:rPr lang="sr-Latn-RS" sz="1600" dirty="0">
                <a:latin typeface="+mn-lt"/>
              </a:rPr>
              <a:t>Odgovornost pravnog lica</a:t>
            </a:r>
            <a:endParaRPr lang="en-US" sz="1700" dirty="0">
              <a:latin typeface="+mn-lt"/>
              <a:cs typeface="Verdana"/>
            </a:endParaRPr>
          </a:p>
        </p:txBody>
      </p:sp>
      <p:sp>
        <p:nvSpPr>
          <p:cNvPr id="21" name="Textfeld 4">
            <a:extLst>
              <a:ext uri="{FF2B5EF4-FFF2-40B4-BE49-F238E27FC236}">
                <a16:creationId xmlns:a16="http://schemas.microsoft.com/office/drawing/2014/main" xmlns="" id="{816E88E6-EA52-4247-B5D5-047E57E73689}"/>
              </a:ext>
            </a:extLst>
          </p:cNvPr>
          <p:cNvSpPr txBox="1"/>
          <p:nvPr/>
        </p:nvSpPr>
        <p:spPr>
          <a:xfrm>
            <a:off x="6372201" y="1322179"/>
            <a:ext cx="2570163" cy="4555093"/>
          </a:xfrm>
          <a:prstGeom prst="rect">
            <a:avLst/>
          </a:prstGeom>
          <a:solidFill>
            <a:srgbClr val="FFFF00"/>
          </a:solidFill>
          <a:ln>
            <a:solidFill>
              <a:schemeClr val="bg1">
                <a:lumMod val="50000"/>
              </a:schemeClr>
            </a:solidFill>
          </a:ln>
        </p:spPr>
        <p:txBody>
          <a:bodyPr wrap="square">
            <a:spAutoFit/>
          </a:bodyPr>
          <a:lstStyle/>
          <a:p>
            <a:pPr fontAlgn="auto">
              <a:spcBef>
                <a:spcPts val="0"/>
              </a:spcBef>
              <a:spcAft>
                <a:spcPts val="0"/>
              </a:spcAft>
              <a:defRPr/>
            </a:pPr>
            <a:r>
              <a:rPr lang="sr-Latn-RS" sz="1700" b="1" dirty="0">
                <a:latin typeface="Verdana"/>
                <a:cs typeface="Verdana"/>
              </a:rPr>
              <a:t>Međunarodna saradnja</a:t>
            </a:r>
            <a:endParaRPr lang="en-GB" sz="1700" b="1" dirty="0">
              <a:latin typeface="Verdana"/>
              <a:cs typeface="Verdana"/>
            </a:endParaRPr>
          </a:p>
          <a:p>
            <a:pPr marL="285750" lvl="0" indent="-285750">
              <a:buFont typeface="Arial" panose="020B0604020202020204" pitchFamily="34" charset="0"/>
              <a:buChar char="•"/>
            </a:pPr>
            <a:r>
              <a:rPr lang="sr-Latn-RS" sz="1600" dirty="0">
                <a:latin typeface="+mn-lt"/>
              </a:rPr>
              <a:t>Ekstradicija</a:t>
            </a:r>
            <a:endParaRPr lang="en-US" sz="1600" dirty="0">
              <a:latin typeface="+mn-lt"/>
            </a:endParaRPr>
          </a:p>
          <a:p>
            <a:pPr marL="285750" lvl="0" indent="-285750">
              <a:buFont typeface="Arial" panose="020B0604020202020204" pitchFamily="34" charset="0"/>
              <a:buChar char="•"/>
            </a:pPr>
            <a:r>
              <a:rPr lang="sr-Latn-RS" sz="1600" dirty="0">
                <a:latin typeface="+mn-lt"/>
              </a:rPr>
              <a:t>Uzajamna pravna pomoć (UPP)</a:t>
            </a:r>
            <a:endParaRPr lang="en-US" sz="1600" dirty="0">
              <a:latin typeface="+mn-lt"/>
            </a:endParaRPr>
          </a:p>
          <a:p>
            <a:pPr marL="285750" lvl="0" indent="-285750">
              <a:buFont typeface="Arial" panose="020B0604020202020204" pitchFamily="34" charset="0"/>
              <a:buChar char="•"/>
            </a:pPr>
            <a:r>
              <a:rPr lang="sr-Latn-RS" sz="1600" dirty="0">
                <a:latin typeface="+mn-lt"/>
              </a:rPr>
              <a:t>Slučajne informacije</a:t>
            </a:r>
            <a:endParaRPr lang="en-US" sz="1600" dirty="0">
              <a:latin typeface="+mn-lt"/>
            </a:endParaRPr>
          </a:p>
          <a:p>
            <a:pPr marL="285750" lvl="0" indent="-285750">
              <a:buFont typeface="Arial" panose="020B0604020202020204" pitchFamily="34" charset="0"/>
              <a:buChar char="•"/>
            </a:pPr>
            <a:r>
              <a:rPr lang="sr-Latn-RS" sz="1600" dirty="0">
                <a:latin typeface="+mn-lt"/>
              </a:rPr>
              <a:t>Hitna zaštita</a:t>
            </a:r>
            <a:endParaRPr lang="en-US" sz="1600" dirty="0">
              <a:latin typeface="+mn-lt"/>
            </a:endParaRPr>
          </a:p>
          <a:p>
            <a:pPr marL="285750" lvl="0" indent="-285750">
              <a:buFont typeface="Arial" panose="020B0604020202020204" pitchFamily="34" charset="0"/>
              <a:buChar char="•"/>
            </a:pPr>
            <a:r>
              <a:rPr lang="sr-Latn-RS" sz="1600" dirty="0">
                <a:latin typeface="+mn-lt"/>
              </a:rPr>
              <a:t>Hitno otkrivanje podataka o saobraćaju</a:t>
            </a:r>
            <a:endParaRPr lang="en-US" sz="1600" dirty="0">
              <a:latin typeface="+mn-lt"/>
            </a:endParaRPr>
          </a:p>
          <a:p>
            <a:pPr marL="285750" lvl="0" indent="-285750">
              <a:buFont typeface="Arial" panose="020B0604020202020204" pitchFamily="34" charset="0"/>
              <a:buChar char="•"/>
            </a:pPr>
            <a:r>
              <a:rPr lang="sr-Latn-RS" sz="1600" dirty="0">
                <a:latin typeface="+mn-lt"/>
              </a:rPr>
              <a:t>UPP u odnosu na pristupanje</a:t>
            </a:r>
            <a:endParaRPr lang="en-US" sz="1600" dirty="0">
              <a:latin typeface="+mn-lt"/>
            </a:endParaRPr>
          </a:p>
          <a:p>
            <a:pPr marL="285750" lvl="0" indent="-285750">
              <a:buFont typeface="Arial" panose="020B0604020202020204" pitchFamily="34" charset="0"/>
              <a:buChar char="•"/>
            </a:pPr>
            <a:r>
              <a:rPr lang="sr-Latn-RS" sz="1600" dirty="0">
                <a:latin typeface="+mn-lt"/>
              </a:rPr>
              <a:t>UPP za prikupljanje podataka o saobraćaju u realnom vremenu</a:t>
            </a:r>
            <a:endParaRPr lang="en-US" sz="1600" dirty="0">
              <a:latin typeface="+mn-lt"/>
            </a:endParaRPr>
          </a:p>
          <a:p>
            <a:pPr marL="285750" lvl="0" indent="-285750">
              <a:buFont typeface="Arial" panose="020B0604020202020204" pitchFamily="34" charset="0"/>
              <a:buChar char="•"/>
            </a:pPr>
            <a:r>
              <a:rPr lang="sr-Latn-RS" sz="1600" dirty="0">
                <a:latin typeface="+mn-lt"/>
              </a:rPr>
              <a:t>UPP u presretanju </a:t>
            </a:r>
            <a:endParaRPr lang="en-US" sz="1600" dirty="0">
              <a:latin typeface="+mn-lt"/>
            </a:endParaRPr>
          </a:p>
          <a:p>
            <a:pPr marL="285750" indent="-285750">
              <a:buFont typeface="Arial" panose="020B0604020202020204" pitchFamily="34" charset="0"/>
              <a:buChar char="•"/>
            </a:pPr>
            <a:r>
              <a:rPr lang="sr-Latn-RS" sz="1600" dirty="0">
                <a:latin typeface="+mn-lt"/>
              </a:rPr>
              <a:t>Mreža 24/7</a:t>
            </a:r>
            <a:endParaRPr lang="en-GB" sz="1700" dirty="0">
              <a:latin typeface="+mn-lt"/>
              <a:cs typeface="Verdana"/>
            </a:endParaRPr>
          </a:p>
        </p:txBody>
      </p:sp>
      <p:sp>
        <p:nvSpPr>
          <p:cNvPr id="22" name="Textfeld 16">
            <a:extLst>
              <a:ext uri="{FF2B5EF4-FFF2-40B4-BE49-F238E27FC236}">
                <a16:creationId xmlns:a16="http://schemas.microsoft.com/office/drawing/2014/main" xmlns="" id="{BE61849B-3968-42A3-875B-C76348F5A712}"/>
              </a:ext>
            </a:extLst>
          </p:cNvPr>
          <p:cNvSpPr txBox="1">
            <a:spLocks noChangeArrowheads="1"/>
          </p:cNvSpPr>
          <p:nvPr/>
        </p:nvSpPr>
        <p:spPr bwMode="auto">
          <a:xfrm>
            <a:off x="2871766" y="1536011"/>
            <a:ext cx="642937"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de-DE" sz="4400" b="1" dirty="0">
                <a:latin typeface="Verdana" charset="0"/>
                <a:cs typeface="Verdana" charset="0"/>
              </a:rPr>
              <a:t>+</a:t>
            </a:r>
          </a:p>
        </p:txBody>
      </p:sp>
      <p:sp>
        <p:nvSpPr>
          <p:cNvPr id="23" name="Textfeld 17">
            <a:extLst>
              <a:ext uri="{FF2B5EF4-FFF2-40B4-BE49-F238E27FC236}">
                <a16:creationId xmlns:a16="http://schemas.microsoft.com/office/drawing/2014/main" xmlns="" id="{26F4C5A9-43A7-4D33-9D55-625FFF7AB735}"/>
              </a:ext>
            </a:extLst>
          </p:cNvPr>
          <p:cNvSpPr txBox="1">
            <a:spLocks noChangeArrowheads="1"/>
          </p:cNvSpPr>
          <p:nvPr/>
        </p:nvSpPr>
        <p:spPr bwMode="auto">
          <a:xfrm>
            <a:off x="5800703" y="1536011"/>
            <a:ext cx="642938"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de-DE" sz="4400" b="1">
                <a:latin typeface="Verdana" charset="0"/>
                <a:cs typeface="Verdana" charset="0"/>
              </a:rPr>
              <a:t>+</a:t>
            </a:r>
          </a:p>
        </p:txBody>
      </p:sp>
      <p:cxnSp>
        <p:nvCxnSpPr>
          <p:cNvPr id="24" name="Form 20">
            <a:extLst>
              <a:ext uri="{FF2B5EF4-FFF2-40B4-BE49-F238E27FC236}">
                <a16:creationId xmlns:a16="http://schemas.microsoft.com/office/drawing/2014/main" xmlns="" id="{2AD0CD19-4C49-4F41-86A9-7B7448FB4058}"/>
              </a:ext>
            </a:extLst>
          </p:cNvPr>
          <p:cNvCxnSpPr>
            <a:stCxn id="20" idx="2"/>
          </p:cNvCxnSpPr>
          <p:nvPr/>
        </p:nvCxnSpPr>
        <p:spPr>
          <a:xfrm rot="16200000" flipH="1">
            <a:off x="3698816" y="3105173"/>
            <a:ext cx="524745" cy="4822030"/>
          </a:xfrm>
          <a:prstGeom prst="bentConnector2">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25" name="Gerade Verbindung 27">
            <a:extLst>
              <a:ext uri="{FF2B5EF4-FFF2-40B4-BE49-F238E27FC236}">
                <a16:creationId xmlns:a16="http://schemas.microsoft.com/office/drawing/2014/main" xmlns="" id="{954E8C3C-7E2E-48EF-B26C-3D675EC5669B}"/>
              </a:ext>
            </a:extLst>
          </p:cNvPr>
          <p:cNvCxnSpPr/>
          <p:nvPr/>
        </p:nvCxnSpPr>
        <p:spPr>
          <a:xfrm>
            <a:off x="4586266" y="4176023"/>
            <a:ext cx="0" cy="2003425"/>
          </a:xfrm>
          <a:prstGeom prst="line">
            <a:avLst/>
          </a:prstGeom>
        </p:spPr>
        <p:style>
          <a:lnRef idx="1">
            <a:schemeClr val="accent1"/>
          </a:lnRef>
          <a:fillRef idx="0">
            <a:schemeClr val="accent1"/>
          </a:fillRef>
          <a:effectRef idx="0">
            <a:schemeClr val="accent1"/>
          </a:effectRef>
          <a:fontRef idx="minor">
            <a:schemeClr val="tx1"/>
          </a:fontRef>
        </p:style>
      </p:cxnSp>
      <p:sp>
        <p:nvSpPr>
          <p:cNvPr id="26" name="Textfeld 3">
            <a:extLst>
              <a:ext uri="{FF2B5EF4-FFF2-40B4-BE49-F238E27FC236}">
                <a16:creationId xmlns:a16="http://schemas.microsoft.com/office/drawing/2014/main" xmlns="" id="{FE098AA4-0D98-4207-94EB-43432807C98D}"/>
              </a:ext>
            </a:extLst>
          </p:cNvPr>
          <p:cNvSpPr txBox="1"/>
          <p:nvPr/>
        </p:nvSpPr>
        <p:spPr>
          <a:xfrm>
            <a:off x="3443265" y="1271008"/>
            <a:ext cx="2428875" cy="3554819"/>
          </a:xfrm>
          <a:prstGeom prst="rect">
            <a:avLst/>
          </a:prstGeom>
          <a:solidFill>
            <a:srgbClr val="FFFFFF"/>
          </a:solidFill>
          <a:ln>
            <a:solidFill>
              <a:schemeClr val="bg1">
                <a:lumMod val="50000"/>
              </a:schemeClr>
            </a:solidFill>
          </a:ln>
        </p:spPr>
        <p:txBody>
          <a:bodyPr wrap="square">
            <a:spAutoFit/>
          </a:bodyPr>
          <a:lstStyle/>
          <a:p>
            <a:pPr fontAlgn="auto">
              <a:spcBef>
                <a:spcPts val="0"/>
              </a:spcBef>
              <a:spcAft>
                <a:spcPts val="0"/>
              </a:spcAft>
              <a:defRPr/>
            </a:pPr>
            <a:r>
              <a:rPr lang="sr-Latn-RS" sz="1700" b="1" dirty="0">
                <a:latin typeface="Verdana"/>
                <a:cs typeface="Verdana"/>
              </a:rPr>
              <a:t>Procesna sredstva</a:t>
            </a:r>
            <a:endParaRPr lang="en-GB" sz="1700" b="1" dirty="0">
              <a:latin typeface="Verdana"/>
              <a:cs typeface="Verdana"/>
            </a:endParaRPr>
          </a:p>
          <a:p>
            <a:pPr marL="285750" lvl="0" indent="-285750">
              <a:buFont typeface="Arial" panose="020B0604020202020204" pitchFamily="34" charset="0"/>
              <a:buChar char="•"/>
            </a:pPr>
            <a:r>
              <a:rPr lang="sr-Latn-RS" sz="1600" dirty="0">
                <a:latin typeface="+mn-lt"/>
              </a:rPr>
              <a:t>Hitna zaštita</a:t>
            </a:r>
            <a:endParaRPr lang="en-US" sz="1600" dirty="0">
              <a:latin typeface="+mn-lt"/>
            </a:endParaRPr>
          </a:p>
          <a:p>
            <a:pPr marL="285750" lvl="0" indent="-285750">
              <a:buFont typeface="Arial" panose="020B0604020202020204" pitchFamily="34" charset="0"/>
              <a:buChar char="•"/>
            </a:pPr>
            <a:r>
              <a:rPr lang="sr-Latn-RS" sz="1600" dirty="0">
                <a:latin typeface="+mn-lt"/>
              </a:rPr>
              <a:t>Otkrivanje podataka o saobraćaju</a:t>
            </a:r>
            <a:endParaRPr lang="en-US" sz="1600" dirty="0">
              <a:latin typeface="+mn-lt"/>
            </a:endParaRPr>
          </a:p>
          <a:p>
            <a:pPr marL="285750" lvl="0" indent="-285750">
              <a:buFont typeface="Arial" panose="020B0604020202020204" pitchFamily="34" charset="0"/>
              <a:buChar char="•"/>
            </a:pPr>
            <a:r>
              <a:rPr lang="sr-Latn-RS" sz="1600" dirty="0">
                <a:latin typeface="+mn-lt"/>
              </a:rPr>
              <a:t>Pretraživanje i zaplena</a:t>
            </a:r>
            <a:endParaRPr lang="en-US" sz="1600" dirty="0">
              <a:latin typeface="+mn-lt"/>
            </a:endParaRPr>
          </a:p>
          <a:p>
            <a:pPr marL="285750" lvl="0" indent="-285750">
              <a:buFont typeface="Arial" panose="020B0604020202020204" pitchFamily="34" charset="0"/>
              <a:buChar char="•"/>
            </a:pPr>
            <a:r>
              <a:rPr lang="sr-Latn-RS" sz="1600" dirty="0">
                <a:latin typeface="+mn-lt"/>
              </a:rPr>
              <a:t>Izdavanje naredbe</a:t>
            </a:r>
            <a:endParaRPr lang="en-US" sz="1600" dirty="0">
              <a:latin typeface="+mn-lt"/>
            </a:endParaRPr>
          </a:p>
          <a:p>
            <a:pPr marL="285750" lvl="0" indent="-285750">
              <a:buFont typeface="Arial" panose="020B0604020202020204" pitchFamily="34" charset="0"/>
              <a:buChar char="•"/>
            </a:pPr>
            <a:r>
              <a:rPr lang="sr-Latn-RS" sz="1600" dirty="0">
                <a:latin typeface="+mn-lt"/>
              </a:rPr>
              <a:t>Prikupljanje podataka u realnom vremenu</a:t>
            </a:r>
            <a:endParaRPr lang="en-US" sz="1600" dirty="0">
              <a:latin typeface="+mn-lt"/>
            </a:endParaRPr>
          </a:p>
          <a:p>
            <a:pPr marL="285750" indent="-285750">
              <a:buFont typeface="Arial" panose="020B0604020202020204" pitchFamily="34" charset="0"/>
              <a:buChar char="•"/>
            </a:pPr>
            <a:r>
              <a:rPr lang="sr-Latn-RS" sz="1600" dirty="0">
                <a:latin typeface="+mn-lt"/>
              </a:rPr>
              <a:t>Presretanje računarskih podataka</a:t>
            </a:r>
            <a:endParaRPr lang="en-US" sz="1700" dirty="0">
              <a:latin typeface="+mn-lt"/>
              <a:cs typeface="Verdana"/>
            </a:endParaRPr>
          </a:p>
        </p:txBody>
      </p:sp>
      <p:sp>
        <p:nvSpPr>
          <p:cNvPr id="27" name="Textfeld 18">
            <a:extLst>
              <a:ext uri="{FF2B5EF4-FFF2-40B4-BE49-F238E27FC236}">
                <a16:creationId xmlns:a16="http://schemas.microsoft.com/office/drawing/2014/main" xmlns="" id="{B2A85D97-2DC4-4488-9B4C-A36ECD208C47}"/>
              </a:ext>
            </a:extLst>
          </p:cNvPr>
          <p:cNvSpPr txBox="1"/>
          <p:nvPr/>
        </p:nvSpPr>
        <p:spPr>
          <a:xfrm>
            <a:off x="2833803" y="6210287"/>
            <a:ext cx="1963738" cy="339725"/>
          </a:xfrm>
          <a:prstGeom prst="rect">
            <a:avLst/>
          </a:prstGeom>
          <a:noFill/>
        </p:spPr>
        <p:txBody>
          <a:bodyPr>
            <a:spAutoFit/>
          </a:bodyPr>
          <a:lstStyle/>
          <a:p>
            <a:pPr fontAlgn="auto">
              <a:spcBef>
                <a:spcPts val="0"/>
              </a:spcBef>
              <a:spcAft>
                <a:spcPts val="0"/>
              </a:spcAft>
              <a:defRPr/>
            </a:pPr>
            <a:r>
              <a:rPr lang="sr-Latn-RS" sz="1600" b="1" dirty="0">
                <a:solidFill>
                  <a:schemeClr val="tx1">
                    <a:lumMod val="65000"/>
                    <a:lumOff val="35000"/>
                  </a:schemeClr>
                </a:solidFill>
                <a:latin typeface="Verdana"/>
                <a:cs typeface="Verdana"/>
              </a:rPr>
              <a:t>Usklađivanje</a:t>
            </a:r>
            <a:endParaRPr lang="en-GB" sz="1600" b="1" dirty="0">
              <a:solidFill>
                <a:schemeClr val="tx1">
                  <a:lumMod val="65000"/>
                  <a:lumOff val="35000"/>
                </a:schemeClr>
              </a:solidFill>
              <a:latin typeface="Verdana"/>
              <a:cs typeface="Verdana"/>
            </a:endParaRPr>
          </a:p>
        </p:txBody>
      </p:sp>
    </p:spTree>
    <p:extLst>
      <p:ext uri="{BB962C8B-B14F-4D97-AF65-F5344CB8AC3E}">
        <p14:creationId xmlns:p14="http://schemas.microsoft.com/office/powerpoint/2010/main" val="76902563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2">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47422</TotalTime>
  <Words>9466</Words>
  <Application>Microsoft Office PowerPoint</Application>
  <PresentationFormat>On-screen Show (4:3)</PresentationFormat>
  <Paragraphs>1116</Paragraphs>
  <Slides>72</Slides>
  <Notes>72</Notes>
  <HiddenSlides>0</HiddenSlides>
  <MMClips>1</MMClips>
  <ScaleCrop>false</ScaleCrop>
  <HeadingPairs>
    <vt:vector size="4" baseType="variant">
      <vt:variant>
        <vt:lpstr>Theme</vt:lpstr>
      </vt:variant>
      <vt:variant>
        <vt:i4>1</vt:i4>
      </vt:variant>
      <vt:variant>
        <vt:lpstr>Slide Titles</vt:lpstr>
      </vt:variant>
      <vt:variant>
        <vt:i4>72</vt:i4>
      </vt:variant>
    </vt:vector>
  </HeadingPairs>
  <TitlesOfParts>
    <vt:vector size="73" baseType="lpstr">
      <vt:lpstr>Office Theme</vt:lpstr>
      <vt:lpstr>PowerPoint Presentation</vt:lpstr>
      <vt:lpstr>PowerPoint Presentation</vt:lpstr>
      <vt:lpstr>PowerPoint Presentation</vt:lpstr>
      <vt:lpstr>PowerPoint Presentation</vt:lpstr>
      <vt:lpstr>OBLAST PRIMENE I DOMET BUDIMPEŠTANSKE KONVENCIJE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OSNOVNI ELEMENTI NEKOG UGOVORA O VISOKOTEHNOLOŠKOM KRIMINALU</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PREDNOSTI BUDIMPEŠTANSKE KONVENCIJE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RUŠENJE MITOVA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Council of Europe</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matteo</dc:creator>
  <cp:lastModifiedBy>Elizabeta</cp:lastModifiedBy>
  <cp:revision>1299</cp:revision>
  <cp:lastPrinted>2016-05-18T07:38:13Z</cp:lastPrinted>
  <dcterms:created xsi:type="dcterms:W3CDTF">2013-06-24T06:40:18Z</dcterms:created>
  <dcterms:modified xsi:type="dcterms:W3CDTF">2021-03-31T21:10:10Z</dcterms:modified>
</cp:coreProperties>
</file>