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0"/>
  </p:notesMasterIdLst>
  <p:handoutMasterIdLst>
    <p:handoutMasterId r:id="rId141"/>
  </p:handoutMasterIdLst>
  <p:sldIdLst>
    <p:sldId id="418" r:id="rId2"/>
    <p:sldId id="454" r:id="rId3"/>
    <p:sldId id="570" r:id="rId4"/>
    <p:sldId id="569" r:id="rId5"/>
    <p:sldId id="456" r:id="rId6"/>
    <p:sldId id="689" r:id="rId7"/>
    <p:sldId id="690" r:id="rId8"/>
    <p:sldId id="289" r:id="rId9"/>
    <p:sldId id="572" r:id="rId10"/>
    <p:sldId id="573" r:id="rId11"/>
    <p:sldId id="576" r:id="rId12"/>
    <p:sldId id="577" r:id="rId13"/>
    <p:sldId id="580" r:id="rId14"/>
    <p:sldId id="581" r:id="rId15"/>
    <p:sldId id="582" r:id="rId16"/>
    <p:sldId id="644" r:id="rId17"/>
    <p:sldId id="457" r:id="rId18"/>
    <p:sldId id="583" r:id="rId19"/>
    <p:sldId id="584" r:id="rId20"/>
    <p:sldId id="585" r:id="rId21"/>
    <p:sldId id="586" r:id="rId22"/>
    <p:sldId id="587" r:id="rId23"/>
    <p:sldId id="645" r:id="rId24"/>
    <p:sldId id="458" r:id="rId25"/>
    <p:sldId id="271" r:id="rId26"/>
    <p:sldId id="270" r:id="rId27"/>
    <p:sldId id="272" r:id="rId28"/>
    <p:sldId id="692" r:id="rId29"/>
    <p:sldId id="274" r:id="rId30"/>
    <p:sldId id="275" r:id="rId31"/>
    <p:sldId id="278" r:id="rId32"/>
    <p:sldId id="279" r:id="rId33"/>
    <p:sldId id="646" r:id="rId34"/>
    <p:sldId id="459" r:id="rId35"/>
    <p:sldId id="693" r:id="rId36"/>
    <p:sldId id="739" r:id="rId37"/>
    <p:sldId id="735" r:id="rId38"/>
    <p:sldId id="694" r:id="rId39"/>
    <p:sldId id="574" r:id="rId40"/>
    <p:sldId id="575" r:id="rId41"/>
    <p:sldId id="695" r:id="rId42"/>
    <p:sldId id="733" r:id="rId43"/>
    <p:sldId id="734" r:id="rId44"/>
    <p:sldId id="579" r:id="rId45"/>
    <p:sldId id="736" r:id="rId46"/>
    <p:sldId id="741" r:id="rId47"/>
    <p:sldId id="737" r:id="rId48"/>
    <p:sldId id="738" r:id="rId49"/>
    <p:sldId id="740" r:id="rId50"/>
    <p:sldId id="742" r:id="rId51"/>
    <p:sldId id="647" r:id="rId52"/>
    <p:sldId id="571" r:id="rId53"/>
    <p:sldId id="649" r:id="rId54"/>
    <p:sldId id="616" r:id="rId55"/>
    <p:sldId id="625" r:id="rId56"/>
    <p:sldId id="691" r:id="rId57"/>
    <p:sldId id="650" r:id="rId58"/>
    <p:sldId id="651" r:id="rId59"/>
    <p:sldId id="620" r:id="rId60"/>
    <p:sldId id="652" r:id="rId61"/>
    <p:sldId id="617" r:id="rId62"/>
    <p:sldId id="626" r:id="rId63"/>
    <p:sldId id="653" r:id="rId64"/>
    <p:sldId id="654" r:id="rId65"/>
    <p:sldId id="655" r:id="rId66"/>
    <p:sldId id="656" r:id="rId67"/>
    <p:sldId id="657" r:id="rId68"/>
    <p:sldId id="659" r:id="rId69"/>
    <p:sldId id="660" r:id="rId70"/>
    <p:sldId id="658" r:id="rId71"/>
    <p:sldId id="662" r:id="rId72"/>
    <p:sldId id="661" r:id="rId73"/>
    <p:sldId id="663" r:id="rId74"/>
    <p:sldId id="664" r:id="rId75"/>
    <p:sldId id="665" r:id="rId76"/>
    <p:sldId id="666" r:id="rId77"/>
    <p:sldId id="668" r:id="rId78"/>
    <p:sldId id="667" r:id="rId79"/>
    <p:sldId id="669" r:id="rId80"/>
    <p:sldId id="670" r:id="rId81"/>
    <p:sldId id="672" r:id="rId82"/>
    <p:sldId id="671" r:id="rId83"/>
    <p:sldId id="673" r:id="rId84"/>
    <p:sldId id="674" r:id="rId85"/>
    <p:sldId id="675" r:id="rId86"/>
    <p:sldId id="677" r:id="rId87"/>
    <p:sldId id="679" r:id="rId88"/>
    <p:sldId id="678" r:id="rId89"/>
    <p:sldId id="681" r:id="rId90"/>
    <p:sldId id="682" r:id="rId91"/>
    <p:sldId id="680" r:id="rId92"/>
    <p:sldId id="683" r:id="rId93"/>
    <p:sldId id="684" r:id="rId94"/>
    <p:sldId id="685" r:id="rId95"/>
    <p:sldId id="688" r:id="rId96"/>
    <p:sldId id="686" r:id="rId97"/>
    <p:sldId id="687" r:id="rId98"/>
    <p:sldId id="648" r:id="rId99"/>
    <p:sldId id="643" r:id="rId100"/>
    <p:sldId id="455" r:id="rId101"/>
    <p:sldId id="676" r:id="rId102"/>
    <p:sldId id="603" r:id="rId103"/>
    <p:sldId id="613" r:id="rId104"/>
    <p:sldId id="614" r:id="rId105"/>
    <p:sldId id="621" r:id="rId106"/>
    <p:sldId id="622" r:id="rId107"/>
    <p:sldId id="604" r:id="rId108"/>
    <p:sldId id="605" r:id="rId109"/>
    <p:sldId id="606" r:id="rId110"/>
    <p:sldId id="607" r:id="rId111"/>
    <p:sldId id="608" r:id="rId112"/>
    <p:sldId id="609" r:id="rId113"/>
    <p:sldId id="610" r:id="rId114"/>
    <p:sldId id="623" r:id="rId115"/>
    <p:sldId id="611" r:id="rId116"/>
    <p:sldId id="624" r:id="rId117"/>
    <p:sldId id="612" r:id="rId118"/>
    <p:sldId id="615" r:id="rId119"/>
    <p:sldId id="618" r:id="rId120"/>
    <p:sldId id="619" r:id="rId121"/>
    <p:sldId id="627" r:id="rId122"/>
    <p:sldId id="628" r:id="rId123"/>
    <p:sldId id="633" r:id="rId124"/>
    <p:sldId id="629" r:id="rId125"/>
    <p:sldId id="635" r:id="rId126"/>
    <p:sldId id="630" r:id="rId127"/>
    <p:sldId id="636" r:id="rId128"/>
    <p:sldId id="631" r:id="rId129"/>
    <p:sldId id="637" r:id="rId130"/>
    <p:sldId id="632" r:id="rId131"/>
    <p:sldId id="639" r:id="rId132"/>
    <p:sldId id="634" r:id="rId133"/>
    <p:sldId id="638" r:id="rId134"/>
    <p:sldId id="640" r:id="rId135"/>
    <p:sldId id="641" r:id="rId136"/>
    <p:sldId id="642" r:id="rId137"/>
    <p:sldId id="578" r:id="rId138"/>
    <p:sldId id="380" r:id="rId13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FFFF99"/>
    <a:srgbClr val="003399"/>
    <a:srgbClr val="FFFFFF"/>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765" autoAdjust="0"/>
    <p:restoredTop sz="91829" autoAdjust="0"/>
  </p:normalViewPr>
  <p:slideViewPr>
    <p:cSldViewPr>
      <p:cViewPr>
        <p:scale>
          <a:sx n="60" d="100"/>
          <a:sy n="60" d="100"/>
        </p:scale>
        <p:origin x="-1320" y="-162"/>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4704"/>
    </p:cViewPr>
  </p:sorterViewPr>
  <p:notesViewPr>
    <p:cSldViewPr>
      <p:cViewPr varScale="1">
        <p:scale>
          <a:sx n="72" d="100"/>
          <a:sy n="72" d="100"/>
        </p:scale>
        <p:origin x="-1734" y="-102"/>
      </p:cViewPr>
      <p:guideLst>
        <p:guide orient="horz" pos="2118"/>
        <p:guide pos="311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notesMaster" Target="notesMasters/notesMaster1.xml"/><Relationship Id="rId14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4/2/2021</a:t>
            </a:fld>
            <a:endParaRPr lang="en-US"/>
          </a:p>
        </p:txBody>
      </p:sp>
      <p:sp>
        <p:nvSpPr>
          <p:cNvPr id="4" name="Footer Placeholder 3">
            <a:extLst>
              <a:ext uri="{FF2B5EF4-FFF2-40B4-BE49-F238E27FC236}">
                <a16:creationId xmlns=""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4/2/2021</a:t>
            </a:fld>
            <a:endParaRPr lang="en-US"/>
          </a:p>
        </p:txBody>
      </p:sp>
      <p:sp>
        <p:nvSpPr>
          <p:cNvPr id="4" name="Slide Image Placeholder 3">
            <a:extLst>
              <a:ext uri="{FF2B5EF4-FFF2-40B4-BE49-F238E27FC236}">
                <a16:creationId xmlns=""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196163796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s://en.wikipedia.org/wiki/Spyware" TargetMode="External"/><Relationship Id="rId2" Type="http://schemas.openxmlformats.org/officeDocument/2006/relationships/slide" Target="../slides/slide117.xml"/><Relationship Id="rId1" Type="http://schemas.openxmlformats.org/officeDocument/2006/relationships/notesMaster" Target="../notesMasters/notesMaster1.xml"/><Relationship Id="rId4" Type="http://schemas.openxmlformats.org/officeDocument/2006/relationships/hyperlink" Target="https://en.wikipedia.org/wiki/Adware" TargetMode="Externa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s://blog.malwarebytes.com/glossary/adware/" TargetMode="External"/><Relationship Id="rId2" Type="http://schemas.openxmlformats.org/officeDocument/2006/relationships/slide" Target="../slides/slide118.xml"/><Relationship Id="rId1" Type="http://schemas.openxmlformats.org/officeDocument/2006/relationships/notesMaster" Target="../notesMasters/notesMaster1.xml"/><Relationship Id="rId4" Type="http://schemas.openxmlformats.org/officeDocument/2006/relationships/hyperlink" Target="https://blog.malwarebytes.com/glossary/pup/" TargetMode="Externa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s://www.bankmycell.com/blog/how-many-phones-are-in-the-world"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3" Type="http://schemas.openxmlformats.org/officeDocument/2006/relationships/hyperlink" Target="https://www.rsa.com/content/dam/premium/en/white-paper/2018-current-state-of-cybercrime.pdf"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www.ey.com/en_gl/advisory/global-information-security-survey-2018-2019"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3" Type="http://schemas.openxmlformats.org/officeDocument/2006/relationships/hyperlink" Target="https://www.getsafeonline.org/business-blog/five-notable-examples-of-advanced-persistent-threat-apt-attacks/"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www.unodc.org/unodc/en/cybercrime/global-programme-cybercrime.html"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8" Type="http://schemas.openxmlformats.org/officeDocument/2006/relationships/hyperlink" Target="https://ec.europa.eu/home-affairs/what-we-do/policies/organized-crime-and-human-trafficking/e-evidence_en" TargetMode="External"/><Relationship Id="rId3" Type="http://schemas.openxmlformats.org/officeDocument/2006/relationships/hyperlink" Target="https://ec.europa.eu/home-affairs/what-we-do/policies/cybercrime_en" TargetMode="External"/><Relationship Id="rId7" Type="http://schemas.openxmlformats.org/officeDocument/2006/relationships/hyperlink" Target="http://eur-lex.europa.eu/LexUriServ/LexUriServ.do?uri=OJ:L:2013:218:0008:0014:EN:PDF" TargetMode="External"/><Relationship Id="rId12" Type="http://schemas.openxmlformats.org/officeDocument/2006/relationships/hyperlink" Target="https://gac.icann.org/working-group/gac-public-safety-working-group-pswg"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eur-lex.europa.eu/legal-content/EN/TXT/?qid=1486726102713&amp;uri=CELEX:52016DC0872" TargetMode="External"/><Relationship Id="rId11" Type="http://schemas.openxmlformats.org/officeDocument/2006/relationships/hyperlink" Target="https://ec.europa.eu/home-affairs/what-we-do/policies/organized-crime-and-human-trafficking/global-alliance-against-child-abuse_en" TargetMode="External"/><Relationship Id="rId5" Type="http://schemas.openxmlformats.org/officeDocument/2006/relationships/hyperlink" Target="http://eur-lex.europa.eu/legal-content/EN/TXT/?qid=1486726102713&amp;uri=CELEX:52016DC0871" TargetMode="External"/><Relationship Id="rId10" Type="http://schemas.openxmlformats.org/officeDocument/2006/relationships/hyperlink" Target="https://www.europol.europa.eu/about-europol/european-cybercrime-centre-ec3" TargetMode="External"/><Relationship Id="rId4" Type="http://schemas.openxmlformats.org/officeDocument/2006/relationships/hyperlink" Target="http://eur-lex.europa.eu/legal-content/EN/TXT/?uri=CELEX:32011L0093" TargetMode="External"/><Relationship Id="rId9" Type="http://schemas.openxmlformats.org/officeDocument/2006/relationships/hyperlink" Target="https://eur-lex.europa.eu/legal-content/EN/TXT/?uri=uriserv:OJ.L_.2019.123.01.0018.01.ENG"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conventions.coe.int/Treaty/Commun/QueVoulezVous.asp?NT=185&amp;CM=8&amp;DF=&amp;CL=ENG"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www.coe.int/tcy"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combattingcybercrime.org/"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8" Type="http://schemas.openxmlformats.org/officeDocument/2006/relationships/hyperlink" Target="https://en.wikipedia.org/wiki/Web_server"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Internet" TargetMode="External"/><Relationship Id="rId2" Type="http://schemas.openxmlformats.org/officeDocument/2006/relationships/slide" Target="../slides/slide59.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Activism"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Credit_card" TargetMode="External"/></Relationships>
</file>

<file path=ppt/notesSlides/_rels/notesSlide57.xml.rels><?xml version="1.0" encoding="UTF-8" standalone="yes"?>
<Relationships xmlns="http://schemas.openxmlformats.org/package/2006/relationships"><Relationship Id="rId8" Type="http://schemas.openxmlformats.org/officeDocument/2006/relationships/hyperlink" Target="https://en.wikipedia.org/wiki/Web_server" TargetMode="External"/><Relationship Id="rId3" Type="http://schemas.openxmlformats.org/officeDocument/2006/relationships/hyperlink" Target="https://en.wikipedia.org/wiki/Computing" TargetMode="External"/><Relationship Id="rId7" Type="http://schemas.openxmlformats.org/officeDocument/2006/relationships/hyperlink" Target="https://en.wikipedia.org/wiki/Internet" TargetMode="External"/><Relationship Id="rId2" Type="http://schemas.openxmlformats.org/officeDocument/2006/relationships/slide" Target="../slides/slide60.xml"/><Relationship Id="rId1" Type="http://schemas.openxmlformats.org/officeDocument/2006/relationships/notesMaster" Target="../notesMasters/notesMaster1.xml"/><Relationship Id="rId6" Type="http://schemas.openxmlformats.org/officeDocument/2006/relationships/hyperlink" Target="https://en.wikipedia.org/wiki/Network_service" TargetMode="External"/><Relationship Id="rId5" Type="http://schemas.openxmlformats.org/officeDocument/2006/relationships/hyperlink" Target="https://en.wikipedia.org/wiki/User_(computing)" TargetMode="External"/><Relationship Id="rId10" Type="http://schemas.openxmlformats.org/officeDocument/2006/relationships/hyperlink" Target="https://en.wikipedia.org/wiki/Activism" TargetMode="External"/><Relationship Id="rId4" Type="http://schemas.openxmlformats.org/officeDocument/2006/relationships/hyperlink" Target="https://en.wikipedia.org/wiki/Cyber-attack" TargetMode="External"/><Relationship Id="rId9" Type="http://schemas.openxmlformats.org/officeDocument/2006/relationships/hyperlink" Target="https://en.wikipedia.org/wiki/Credit_card"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community.norton.com/en/blogs/norton-protection-blog/what-are-malicious-websites-and-drive-downloads"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s://community.norton.com/en/blogs/norton-protection-blog/what-social-engineering"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noProof="0" dirty="0" smtClean="0"/>
              <a:t>	Ova sesija traje 90 minuta.</a:t>
            </a:r>
            <a:endParaRPr lang="sr-Latn-RS" noProof="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Informaciono društvo, socijalni i ekonomski model razvoja, zasnovan na sakupljanju i širenju informacija pomoću komunikacionih mreža, proželo je svakodnevni život građana, </a:t>
            </a:r>
            <a:r>
              <a:rPr lang="sr-Latn-RS" sz="1200" kern="1200" dirty="0" err="1" smtClean="0">
                <a:solidFill>
                  <a:schemeClr val="tx1"/>
                </a:solidFill>
                <a:effectLst/>
                <a:latin typeface="+mn-lt"/>
                <a:ea typeface="MS PGothic" pitchFamily="34" charset="-128"/>
                <a:cs typeface="ＭＳ Ｐゴシック" charset="0"/>
              </a:rPr>
              <a:t>prodrlo</a:t>
            </a:r>
            <a:r>
              <a:rPr lang="sr-Latn-RS" sz="1200" kern="1200" dirty="0" smtClean="0">
                <a:solidFill>
                  <a:schemeClr val="tx1"/>
                </a:solidFill>
                <a:effectLst/>
                <a:latin typeface="+mn-lt"/>
                <a:ea typeface="MS PGothic" pitchFamily="34" charset="-128"/>
                <a:cs typeface="ＭＳ Ｐゴシック" charset="0"/>
              </a:rPr>
              <a:t> na njihova radna mesta, u njihove domove i u mnoge aktivnosti kojima se oni bave u dokolici.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takvom socijalnom i ekonomskom okruženju ne postoji fizička distanca između ljudi koji se nalaze na različitim mestima u svetu. Uz neke veoma dobro poznate izuzetke, u tom novom „otvorenom svetu”, potencijalno, nema političkih granica (državnih granica), između onih koji krstare (</a:t>
            </a:r>
            <a:r>
              <a:rPr lang="sr-Latn-RS" sz="1200" kern="1200" dirty="0" err="1" smtClean="0">
                <a:solidFill>
                  <a:schemeClr val="tx1"/>
                </a:solidFill>
                <a:effectLst/>
                <a:latin typeface="+mn-lt"/>
                <a:ea typeface="MS PGothic" pitchFamily="34" charset="-128"/>
                <a:cs typeface="ＭＳ Ｐゴシック" charset="0"/>
              </a:rPr>
              <a:t>surfuju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Tu svako može demokratski da dobije informacije i znanje, gde god da su te informacije i to znanje uskladišteni. To takođe znači konkurenciju između svih ekonomskih aktera.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Fizičke distance su ukinute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Političke granice su beznačajne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se pribavljaju demokratski i slobodno, bez naknade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Konkurencija između ekonomskih aktera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su otvorene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Kibernetički prostor je nezavisan</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 je anarhičan i ne podleže upravljanju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Ljudi mogu da se izraze</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2883158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DJOSSA DAVID &lt;</a:t>
            </a:r>
            <a:r>
              <a:rPr lang="sr-Latn-RS" sz="1200" kern="1200" dirty="0" err="1" smtClean="0">
                <a:solidFill>
                  <a:schemeClr val="tx1"/>
                </a:solidFill>
                <a:effectLst/>
                <a:latin typeface="+mn-lt"/>
                <a:ea typeface="MS PGothic" pitchFamily="34" charset="-128"/>
                <a:cs typeface="ＭＳ Ｐゴシック" charset="0"/>
              </a:rPr>
              <a:t>djossadavid</a:t>
            </a:r>
            <a:r>
              <a:rPr lang="en-U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aol.com</a:t>
            </a:r>
            <a:r>
              <a:rPr lang="sr-Latn-RS" sz="1200" kern="1200" dirty="0" smtClean="0">
                <a:solidFill>
                  <a:schemeClr val="tx1"/>
                </a:solidFill>
                <a:effectLst/>
                <a:latin typeface="+mn-lt"/>
                <a:ea typeface="MS PGothic" pitchFamily="34" charset="-128"/>
                <a:cs typeface="ＭＳ Ｐゴシック" charset="0"/>
              </a:rPr>
              <a:t>&gt;</a:t>
            </a:r>
          </a:p>
          <a:p>
            <a:pPr indent="457200"/>
            <a:r>
              <a:rPr lang="sr-Latn-RS" sz="1200" b="1" kern="1200" dirty="0" smtClean="0">
                <a:solidFill>
                  <a:schemeClr val="tx1"/>
                </a:solidFill>
                <a:effectLst/>
                <a:latin typeface="+mn-lt"/>
                <a:ea typeface="MS PGothic" pitchFamily="34" charset="-128"/>
                <a:cs typeface="ＭＳ Ｐゴシック" charset="0"/>
              </a:rPr>
              <a:t>OBRATITE PAŽNJU</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Dragi </a:t>
            </a:r>
            <a:r>
              <a:rPr lang="sr-Latn-RS" sz="1200" b="0" kern="1200" dirty="0" err="1" smtClean="0">
                <a:solidFill>
                  <a:schemeClr val="tx1"/>
                </a:solidFill>
                <a:effectLst/>
                <a:latin typeface="+mn-lt"/>
                <a:ea typeface="MS PGothic" pitchFamily="34" charset="-128"/>
                <a:cs typeface="ＭＳ Ｐゴシック" charset="0"/>
              </a:rPr>
              <a:t>primaoče</a:t>
            </a:r>
            <a:r>
              <a:rPr lang="sr-Latn-RS" sz="1200" b="0" kern="1200" dirty="0" smtClean="0">
                <a:solidFill>
                  <a:schemeClr val="tx1"/>
                </a:solidFill>
                <a:effectLst/>
                <a:latin typeface="+mn-lt"/>
                <a:ea typeface="MS PGothic" pitchFamily="34" charset="-128"/>
                <a:cs typeface="ＭＳ Ｐゴシック" charset="0"/>
              </a:rPr>
              <a:t>;</a:t>
            </a:r>
          </a:p>
          <a:p>
            <a:pPr indent="457200"/>
            <a:r>
              <a:rPr lang="sr-Latn-RS" sz="1200" b="0" kern="1200" dirty="0" smtClean="0">
                <a:solidFill>
                  <a:schemeClr val="tx1"/>
                </a:solidFill>
                <a:effectLst/>
                <a:latin typeface="+mn-lt"/>
                <a:ea typeface="MS PGothic" pitchFamily="34" charset="-128"/>
                <a:cs typeface="ＭＳ Ｐゴシック" charset="0"/>
              </a:rPr>
              <a:t>Molim ovaj predlog nije prevara/imitacija ili lažni. On sigurno nije prevara/imitacija ili lažni. Molim i molim možete li sarađivati sa</a:t>
            </a:r>
            <a:r>
              <a:rPr lang="sr-Latn-RS" sz="1200" b="0" kern="1200" baseline="0" dirty="0" smtClean="0">
                <a:solidFill>
                  <a:schemeClr val="tx1"/>
                </a:solidFill>
                <a:effectLst/>
                <a:latin typeface="+mn-lt"/>
                <a:ea typeface="MS PGothic" pitchFamily="34" charset="-128"/>
                <a:cs typeface="ＭＳ Ｐゴシック" charset="0"/>
              </a:rPr>
              <a:t> mnom da organizujemo posao koji će donositi 10 miliona dolara dnevno do 02-2021? Vi ćete zarađivati pet hiljada (US$5.000) „dolara Sjedinjenih Država“ svakog dana i to će biti vaš lični udeo do 02-2021. Možemo li da budemo </a:t>
            </a:r>
            <a:r>
              <a:rPr lang="sr-Latn-RS" sz="1200" b="0" kern="1200" baseline="0" dirty="0" err="1" smtClean="0">
                <a:solidFill>
                  <a:schemeClr val="tx1"/>
                </a:solidFill>
                <a:effectLst/>
                <a:latin typeface="+mn-lt"/>
                <a:ea typeface="MS PGothic" pitchFamily="34" charset="-128"/>
                <a:cs typeface="ＭＳ Ｐゴシック" charset="0"/>
              </a:rPr>
              <a:t>ortaci</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Ja sam Direktor u jednoj finansijskoj instituciji koji uskoro odlazi u penziju. Zato mi je potrebna pomoć stranog partnera da  sprovedem ovaj posao i onda da se penzionišem. Molim ako ste zainteresovani kontaktirajte me da biste dobili sve detalje o poslu i izvorima novčanih sredstava. Ponavljam ovo sigurno nije prevara/imitacija ili lažni.</a:t>
            </a:r>
          </a:p>
          <a:p>
            <a:pPr indent="457200"/>
            <a:r>
              <a:rPr lang="sr-Latn-RS" sz="1200" b="0" kern="1200" baseline="0" dirty="0" smtClean="0">
                <a:solidFill>
                  <a:schemeClr val="tx1"/>
                </a:solidFill>
                <a:effectLst/>
                <a:latin typeface="+mn-lt"/>
                <a:ea typeface="MS PGothic" pitchFamily="34" charset="-128"/>
                <a:cs typeface="ＭＳ Ｐゴシック" charset="0"/>
              </a:rPr>
              <a:t>Napomena: Možda dobijete ovu poruku u svoj </a:t>
            </a:r>
            <a:r>
              <a:rPr lang="sr-Latn-RS" sz="1200" b="0" kern="1200" baseline="0" dirty="0" err="1" smtClean="0">
                <a:solidFill>
                  <a:schemeClr val="tx1"/>
                </a:solidFill>
                <a:effectLst/>
                <a:latin typeface="+mn-lt"/>
                <a:ea typeface="MS PGothic" pitchFamily="34" charset="-128"/>
                <a:cs typeface="ＭＳ Ｐゴシック" charset="0"/>
              </a:rPr>
              <a:t>inboks</a:t>
            </a:r>
            <a:r>
              <a:rPr lang="sr-Latn-RS" sz="1200" b="0" kern="1200" baseline="0" dirty="0" smtClean="0">
                <a:solidFill>
                  <a:schemeClr val="tx1"/>
                </a:solidFill>
                <a:effectLst/>
                <a:latin typeface="+mn-lt"/>
                <a:ea typeface="MS PGothic" pitchFamily="34" charset="-128"/>
                <a:cs typeface="ＭＳ Ｐゴシック" charset="0"/>
              </a:rPr>
              <a:t> ili u </a:t>
            </a:r>
            <a:r>
              <a:rPr lang="sr-Latn-RS" sz="1200" b="0" kern="1200" baseline="0" dirty="0" err="1" smtClean="0">
                <a:solidFill>
                  <a:schemeClr val="tx1"/>
                </a:solidFill>
                <a:effectLst/>
                <a:latin typeface="+mn-lt"/>
                <a:ea typeface="MS PGothic" pitchFamily="34" charset="-128"/>
                <a:cs typeface="ＭＳ Ｐゴシック" charset="0"/>
              </a:rPr>
              <a:t>spam</a:t>
            </a:r>
            <a:r>
              <a:rPr lang="sr-Latn-RS" sz="1200" b="0" kern="1200" baseline="0" dirty="0" smtClean="0">
                <a:solidFill>
                  <a:schemeClr val="tx1"/>
                </a:solidFill>
                <a:effectLst/>
                <a:latin typeface="+mn-lt"/>
                <a:ea typeface="MS PGothic" pitchFamily="34" charset="-128"/>
                <a:cs typeface="ＭＳ Ｐゴシック" charset="0"/>
              </a:rPr>
              <a:t> ili </a:t>
            </a:r>
            <a:r>
              <a:rPr lang="sr-Latn-RS" sz="1200" b="0" kern="1200" baseline="0" dirty="0" err="1" smtClean="0">
                <a:solidFill>
                  <a:schemeClr val="tx1"/>
                </a:solidFill>
                <a:effectLst/>
                <a:latin typeface="+mn-lt"/>
                <a:ea typeface="MS PGothic" pitchFamily="34" charset="-128"/>
                <a:cs typeface="ＭＳ Ｐゴシック" charset="0"/>
              </a:rPr>
              <a:t>džank</a:t>
            </a:r>
            <a:r>
              <a:rPr lang="sr-Latn-RS" sz="1200" b="0" kern="1200" baseline="0" dirty="0" smtClean="0">
                <a:solidFill>
                  <a:schemeClr val="tx1"/>
                </a:solidFill>
                <a:effectLst/>
                <a:latin typeface="+mn-lt"/>
                <a:ea typeface="MS PGothic" pitchFamily="34" charset="-128"/>
                <a:cs typeface="ＭＳ Ｐゴシック" charset="0"/>
              </a:rPr>
              <a:t> folder zavisno od vašeg </a:t>
            </a:r>
            <a:r>
              <a:rPr lang="sr-Latn-RS" sz="1200" b="0" kern="1200" baseline="0" dirty="0" err="1" smtClean="0">
                <a:solidFill>
                  <a:schemeClr val="tx1"/>
                </a:solidFill>
                <a:effectLst/>
                <a:latin typeface="+mn-lt"/>
                <a:ea typeface="MS PGothic" pitchFamily="34" charset="-128"/>
                <a:cs typeface="ＭＳ Ｐゴシック" charset="0"/>
              </a:rPr>
              <a:t>hosta</a:t>
            </a:r>
            <a:r>
              <a:rPr lang="sr-Latn-RS" sz="1200" b="0" kern="1200" baseline="0" dirty="0" smtClean="0">
                <a:solidFill>
                  <a:schemeClr val="tx1"/>
                </a:solidFill>
                <a:effectLst/>
                <a:latin typeface="+mn-lt"/>
                <a:ea typeface="MS PGothic" pitchFamily="34" charset="-128"/>
                <a:cs typeface="ＭＳ Ｐゴシック" charset="0"/>
              </a:rPr>
              <a:t> ili mreže vašeg servera. Čekam da odgovorite  na telefon broj +00_________________ za SMS ili tekstualne poruke</a:t>
            </a:r>
          </a:p>
          <a:p>
            <a:pPr indent="457200"/>
            <a:r>
              <a:rPr lang="sr-Latn-RS" sz="1200" b="0" kern="1200" baseline="0" dirty="0" smtClean="0">
                <a:solidFill>
                  <a:schemeClr val="tx1"/>
                </a:solidFill>
                <a:effectLst/>
                <a:latin typeface="+mn-lt"/>
                <a:ea typeface="MS PGothic" pitchFamily="34" charset="-128"/>
                <a:cs typeface="ＭＳ Ｐゴシック" charset="0"/>
              </a:rPr>
              <a:t>Pozdrav</a:t>
            </a:r>
          </a:p>
          <a:p>
            <a:pPr indent="457200"/>
            <a:r>
              <a:rPr lang="sr-Latn-RS" sz="1200" b="0" kern="1200" baseline="0" dirty="0" smtClean="0">
                <a:solidFill>
                  <a:schemeClr val="tx1"/>
                </a:solidFill>
                <a:effectLst/>
                <a:latin typeface="+mn-lt"/>
                <a:ea typeface="MS PGothic" pitchFamily="34" charset="-128"/>
                <a:cs typeface="ＭＳ Ｐゴシック" charset="0"/>
              </a:rPr>
              <a:t>G. DAVID DJOSSA</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je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koji je poslat autoru – jedan od mnogih sličnih </a:t>
            </a:r>
            <a:r>
              <a:rPr lang="sr-Latn-RS" sz="1200" kern="1200" dirty="0" err="1" smtClean="0">
                <a:solidFill>
                  <a:schemeClr val="tx1"/>
                </a:solidFill>
                <a:effectLst/>
                <a:latin typeface="+mn-lt"/>
                <a:ea typeface="MS PGothic" pitchFamily="34" charset="-128"/>
                <a:cs typeface="ＭＳ Ｐゴシック" charset="0"/>
              </a:rPr>
              <a:t>mejlova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adresa je dobijena sa nekog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spiska – verovatno je kupljena sa interneta ili možda, što je verovatnije, sa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Poruka nije lična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Gramatika je loša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deluje suviše dobro da bi bilo istinito – a ako je tako, onda nije istinito!</a:t>
            </a:r>
            <a:r>
              <a:rPr lang="es-CL"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408816502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Znam da je scott74 jedna od vaših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a:t>
            </a:r>
          </a:p>
          <a:p>
            <a:pPr indent="457200"/>
            <a:r>
              <a:rPr lang="sr-Latn-RS" sz="1200" kern="1200" dirty="0" smtClean="0">
                <a:solidFill>
                  <a:schemeClr val="tx1"/>
                </a:solidFill>
                <a:effectLst/>
                <a:latin typeface="+mn-lt"/>
                <a:ea typeface="MS PGothic" pitchFamily="34" charset="-128"/>
                <a:cs typeface="ＭＳ Ｐゴシック" charset="0"/>
              </a:rPr>
              <a:t>Da vam kažem, postavio sam</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malver</a:t>
            </a:r>
            <a:r>
              <a:rPr lang="sr-Latn-RS" sz="1200" kern="1200" baseline="0" dirty="0" smtClean="0">
                <a:solidFill>
                  <a:schemeClr val="tx1"/>
                </a:solidFill>
                <a:effectLst/>
                <a:latin typeface="+mn-lt"/>
                <a:ea typeface="MS PGothic" pitchFamily="34" charset="-128"/>
                <a:cs typeface="ＭＳ Ｐゴシック" charset="0"/>
              </a:rPr>
              <a:t> na </a:t>
            </a:r>
            <a:r>
              <a:rPr lang="sr-Latn-RS" sz="1200" kern="1200" baseline="0" dirty="0" err="1" smtClean="0">
                <a:solidFill>
                  <a:schemeClr val="tx1"/>
                </a:solidFill>
                <a:effectLst/>
                <a:latin typeface="+mn-lt"/>
                <a:ea typeface="MS PGothic" pitchFamily="34" charset="-128"/>
                <a:cs typeface="ＭＳ Ｐゴシック" charset="0"/>
              </a:rPr>
              <a:t>xxx</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striming</a:t>
            </a:r>
            <a:r>
              <a:rPr lang="sr-Latn-RS" sz="1200" kern="1200" baseline="0" dirty="0" smtClean="0">
                <a:solidFill>
                  <a:schemeClr val="tx1"/>
                </a:solidFill>
                <a:effectLst/>
                <a:latin typeface="+mn-lt"/>
                <a:ea typeface="MS PGothic" pitchFamily="34" charset="-128"/>
                <a:cs typeface="ＭＳ Ｐゴシック" charset="0"/>
              </a:rPr>
              <a:t> (pornografski) sajt a imate toga još.</a:t>
            </a:r>
          </a:p>
          <a:p>
            <a:pPr indent="457200"/>
            <a:r>
              <a:rPr lang="sr-Latn-RS" sz="1200" kern="1200" baseline="0" dirty="0" smtClean="0">
                <a:solidFill>
                  <a:schemeClr val="tx1"/>
                </a:solidFill>
                <a:effectLst/>
                <a:latin typeface="+mn-lt"/>
                <a:ea typeface="MS PGothic" pitchFamily="34" charset="-128"/>
                <a:cs typeface="ＭＳ Ｐゴシック" charset="0"/>
              </a:rPr>
              <a:t>Udaljeni desktop sa digitalnim prisluškivanjem (beleži se udar svake tipke na tastaturi)</a:t>
            </a:r>
          </a:p>
          <a:p>
            <a:pPr indent="457200"/>
            <a:r>
              <a:rPr lang="sr-Latn-RS" sz="1200" kern="1200" baseline="0" dirty="0" smtClean="0">
                <a:solidFill>
                  <a:schemeClr val="tx1"/>
                </a:solidFill>
                <a:effectLst/>
                <a:latin typeface="+mn-lt"/>
                <a:ea typeface="MS PGothic" pitchFamily="34" charset="-128"/>
                <a:cs typeface="ＭＳ Ｐゴシック" charset="0"/>
              </a:rPr>
              <a:t>Sledeći put ću napraviti dvostruki video</a:t>
            </a:r>
          </a:p>
          <a:p>
            <a:pPr indent="457200"/>
            <a:r>
              <a:rPr lang="sr-Latn-RS" sz="1200" kern="1200" baseline="0" dirty="0" smtClean="0">
                <a:solidFill>
                  <a:schemeClr val="tx1"/>
                </a:solidFill>
                <a:effectLst/>
                <a:latin typeface="+mn-lt"/>
                <a:ea typeface="MS PGothic" pitchFamily="34" charset="-128"/>
                <a:cs typeface="ＭＳ Ｐゴシック" charset="0"/>
              </a:rPr>
              <a:t>poslaću vaš snimljeni materijal svakom od vaših ličnih kontakata</a:t>
            </a:r>
          </a:p>
          <a:p>
            <a:pPr indent="457200"/>
            <a:r>
              <a:rPr lang="sr-Latn-RS" sz="1200" kern="1200" dirty="0" smtClean="0">
                <a:solidFill>
                  <a:schemeClr val="tx1"/>
                </a:solidFill>
                <a:effectLst/>
                <a:latin typeface="+mn-lt"/>
                <a:ea typeface="MS PGothic" pitchFamily="34" charset="-128"/>
                <a:cs typeface="ＭＳ Ｐゴシック" charset="0"/>
              </a:rPr>
              <a:t>Druga mogućnost je da mi date 1.000 dolara.	Uplatu izvršite preko </a:t>
            </a:r>
            <a:r>
              <a:rPr lang="sr-Latn-RS" sz="1200" kern="1200" dirty="0" err="1" smtClean="0">
                <a:solidFill>
                  <a:schemeClr val="tx1"/>
                </a:solidFill>
                <a:effectLst/>
                <a:latin typeface="+mn-lt"/>
                <a:ea typeface="MS PGothic" pitchFamily="34" charset="-128"/>
                <a:cs typeface="ＭＳ Ｐゴシック" charset="0"/>
              </a:rPr>
              <a:t>bitkoina</a:t>
            </a:r>
            <a:r>
              <a:rPr lang="sr-Latn-RS" sz="1200" kern="1200" dirty="0" smtClean="0">
                <a:solidFill>
                  <a:schemeClr val="tx1"/>
                </a:solidFill>
                <a:effectLst/>
                <a:latin typeface="+mn-lt"/>
                <a:ea typeface="MS PGothic" pitchFamily="34" charset="-128"/>
                <a:cs typeface="ＭＳ Ｐゴシック" charset="0"/>
              </a:rPr>
              <a:t>.</a:t>
            </a: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koji se šalje radi iznude – ponovo je reč o </a:t>
            </a:r>
            <a:r>
              <a:rPr lang="sr-Latn-RS" sz="1200" kern="1200" dirty="0" err="1" smtClean="0">
                <a:solidFill>
                  <a:schemeClr val="tx1"/>
                </a:solidFill>
                <a:effectLst/>
                <a:latin typeface="+mn-lt"/>
                <a:ea typeface="MS PGothic" pitchFamily="34" charset="-128"/>
                <a:cs typeface="ＭＳ Ｐゴシック" charset="0"/>
              </a:rPr>
              <a:t>imejlu</a:t>
            </a:r>
            <a:r>
              <a:rPr lang="sr-Latn-RS" sz="1200" kern="1200" dirty="0" smtClean="0">
                <a:solidFill>
                  <a:schemeClr val="tx1"/>
                </a:solidFill>
                <a:effectLst/>
                <a:latin typeface="+mn-lt"/>
                <a:ea typeface="MS PGothic" pitchFamily="34" charset="-128"/>
                <a:cs typeface="ＭＳ Ｐゴシック" charset="0"/>
              </a:rPr>
              <a:t> koji je poslat autoru ove prezentacije. Tekst je tako napisan da je sama priča u </a:t>
            </a:r>
            <a:r>
              <a:rPr lang="sr-Latn-RS" sz="1200" kern="1200" dirty="0" err="1" smtClean="0">
                <a:solidFill>
                  <a:schemeClr val="tx1"/>
                </a:solidFill>
                <a:effectLst/>
                <a:latin typeface="+mn-lt"/>
                <a:ea typeface="MS PGothic" pitchFamily="34" charset="-128"/>
                <a:cs typeface="ＭＳ Ｐゴシック" charset="0"/>
              </a:rPr>
              <a:t>imejlu</a:t>
            </a:r>
            <a:r>
              <a:rPr lang="sr-Latn-RS" sz="1200" kern="1200" dirty="0" smtClean="0">
                <a:solidFill>
                  <a:schemeClr val="tx1"/>
                </a:solidFill>
                <a:effectLst/>
                <a:latin typeface="+mn-lt"/>
                <a:ea typeface="MS PGothic" pitchFamily="34" charset="-128"/>
                <a:cs typeface="ＭＳ Ｐゴシック" charset="0"/>
              </a:rPr>
              <a:t> gotovo eksplozivna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Nešto brine u vezi sa ovim </a:t>
            </a:r>
            <a:r>
              <a:rPr lang="sr-Latn-RS" sz="1200" kern="1200" dirty="0" err="1" smtClean="0">
                <a:solidFill>
                  <a:schemeClr val="tx1"/>
                </a:solidFill>
                <a:effectLst/>
                <a:latin typeface="+mn-lt"/>
                <a:ea typeface="MS PGothic" pitchFamily="34" charset="-128"/>
                <a:cs typeface="ＭＳ Ｐゴシック" charset="0"/>
              </a:rPr>
              <a:t>imejlom</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Naslov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mgcameron</a:t>
            </a:r>
            <a:r>
              <a:rPr lang="es-CL" sz="1200" kern="1200" dirty="0" smtClean="0">
                <a:solidFill>
                  <a:schemeClr val="tx1"/>
                </a:solidFill>
                <a:effectLst/>
                <a:latin typeface="+mn-lt"/>
                <a:ea typeface="MS PGothic" pitchFamily="34" charset="-128"/>
                <a:cs typeface="ＭＳ Ｐゴシック" charset="0"/>
              </a:rPr>
              <a:t> – scott74</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je tačna lozinka koju je za neke svoje naloge autor koristio pre desetak godina – sve te lozinke su sada promenjene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Lozinka je dobijena pomoću neke provale podataka ili nekog curenja podataka na internet – verovatno se opet radilo o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UPOZORENJE </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KORISTITE JAKE LOZINKE I RAZLIČITE LOZINKE ZA ONLAJN NALOGE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Ovaj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pokušava da iznudi </a:t>
            </a:r>
            <a:r>
              <a:rPr lang="sr-Latn-RS" sz="1200" kern="1200" dirty="0" err="1" smtClean="0">
                <a:solidFill>
                  <a:schemeClr val="tx1"/>
                </a:solidFill>
                <a:effectLst/>
                <a:latin typeface="+mn-lt"/>
                <a:ea typeface="MS PGothic" pitchFamily="34" charset="-128"/>
                <a:cs typeface="ＭＳ Ｐゴシック" charset="0"/>
              </a:rPr>
              <a:t>kriptovalutu</a:t>
            </a:r>
            <a:r>
              <a:rPr lang="sr-Latn-RS" sz="1200" kern="1200" dirty="0" smtClean="0">
                <a:solidFill>
                  <a:schemeClr val="tx1"/>
                </a:solidFill>
                <a:effectLst/>
                <a:latin typeface="+mn-lt"/>
                <a:ea typeface="MS PGothic" pitchFamily="34" charset="-128"/>
                <a:cs typeface="ＭＳ Ｐゴシック" charset="0"/>
              </a:rPr>
              <a:t> – zato što se tvrdi da je autor posetio neki porno sajt i najavljuje se da će biti poslat ne samo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u kome je evidentirano šta je pregledano – nego i snimak koji je napravljen pomoću veb-kamere.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Pošiljalac </a:t>
            </a:r>
            <a:r>
              <a:rPr lang="sr-Latn-RS" sz="1200" kern="1200" dirty="0" err="1" smtClean="0">
                <a:solidFill>
                  <a:schemeClr val="tx1"/>
                </a:solidFill>
                <a:effectLst/>
                <a:latin typeface="+mn-lt"/>
                <a:ea typeface="MS PGothic" pitchFamily="34" charset="-128"/>
                <a:cs typeface="ＭＳ Ｐゴシック" charset="0"/>
              </a:rPr>
              <a:t>mejla</a:t>
            </a:r>
            <a:r>
              <a:rPr lang="sr-Latn-RS" sz="1200" kern="1200" dirty="0" smtClean="0">
                <a:solidFill>
                  <a:schemeClr val="tx1"/>
                </a:solidFill>
                <a:effectLst/>
                <a:latin typeface="+mn-lt"/>
                <a:ea typeface="MS PGothic" pitchFamily="34" charset="-128"/>
                <a:cs typeface="ＭＳ Ｐゴシック" charset="0"/>
              </a:rPr>
              <a:t> kaže da će to poslati svim prijateljima autora prezentacije.</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303201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420033205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4163109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Spajanjem reči „maliciozan</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 „</a:t>
            </a:r>
            <a:r>
              <a:rPr lang="en-GB" sz="1200" kern="1200" dirty="0" smtClean="0">
                <a:solidFill>
                  <a:schemeClr val="tx1"/>
                </a:solidFill>
                <a:effectLst/>
                <a:latin typeface="+mn-lt"/>
                <a:ea typeface="MS PGothic" pitchFamily="34" charset="-128"/>
                <a:cs typeface="ＭＳ Ｐゴシック" charset="0"/>
              </a:rPr>
              <a:t>soft</a:t>
            </a:r>
            <a:r>
              <a:rPr lang="sr-Latn-RS" sz="1200" kern="1200" dirty="0" err="1" smtClean="0">
                <a:solidFill>
                  <a:schemeClr val="tx1"/>
                </a:solidFill>
                <a:effectLst/>
                <a:latin typeface="+mn-lt"/>
                <a:ea typeface="MS PGothic" pitchFamily="34" charset="-128"/>
                <a:cs typeface="ＭＳ Ｐゴシック" charset="0"/>
              </a:rPr>
              <a:t>ver</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nastala je kovanica „</a:t>
            </a:r>
            <a:r>
              <a:rPr lang="en-GB" sz="1200" kern="1200" dirty="0" smtClean="0">
                <a:solidFill>
                  <a:schemeClr val="tx1"/>
                </a:solidFill>
                <a:effectLst/>
                <a:latin typeface="+mn-lt"/>
                <a:ea typeface="MS PGothic" pitchFamily="34" charset="-128"/>
                <a:cs typeface="ＭＳ Ｐゴシック" charset="0"/>
              </a:rPr>
              <a:t>mal</a:t>
            </a:r>
            <a:r>
              <a:rPr lang="sr-Latn-RS" sz="1200" kern="1200" dirty="0" err="1" smtClean="0">
                <a:solidFill>
                  <a:schemeClr val="tx1"/>
                </a:solidFill>
                <a:effectLst/>
                <a:latin typeface="+mn-lt"/>
                <a:ea typeface="MS PGothic" pitchFamily="34" charset="-128"/>
                <a:cs typeface="ＭＳ Ｐゴシック" charset="0"/>
              </a:rPr>
              <a:t>ver</a:t>
            </a:r>
            <a:r>
              <a:rPr lang="sr-Latn-RS" sz="1200" kern="1200" dirty="0" smtClean="0">
                <a:solidFill>
                  <a:schemeClr val="tx1"/>
                </a:solidFill>
                <a:effectLst/>
                <a:latin typeface="+mn-lt"/>
                <a:ea typeface="MS PGothic" pitchFamily="34" charset="-128"/>
                <a:cs typeface="ＭＳ Ｐゴシック" charset="0"/>
              </a:rPr>
              <a:t>”, termin koji generalno označava softver koji je tako projektovan da se pomoću njega uđe u računarski sistem bez pristanka vlasnika ili korisnika, ili da bi se nanela šteta tom sistemu. Žrtva može i ne znajući da dobije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u vidu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atačmenta</a:t>
            </a:r>
            <a:r>
              <a:rPr lang="sr-Latn-RS" sz="1200" kern="1200" dirty="0" smtClean="0">
                <a:solidFill>
                  <a:schemeClr val="tx1"/>
                </a:solidFill>
                <a:effectLst/>
                <a:latin typeface="+mn-lt"/>
                <a:ea typeface="MS PGothic" pitchFamily="34" charset="-128"/>
                <a:cs typeface="ＭＳ Ｐゴシック" charset="0"/>
              </a:rPr>
              <a:t> ili slika u porukama.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Taj softver je obično neprijateljski softver koji se ubacuje u kompjuter žrtve bez njenog pristanka i tako je konstruisan da obavlja neprijateljske funkcije ili radnje.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Komitet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es-CL" sz="1200" kern="1200" dirty="0" smtClean="0">
                <a:solidFill>
                  <a:schemeClr val="tx1"/>
                </a:solidFill>
                <a:effectLst/>
                <a:latin typeface="+mn-lt"/>
                <a:ea typeface="MS PGothic" pitchFamily="34" charset="-128"/>
                <a:cs typeface="ＭＳ Ｐゴシック" charset="0"/>
              </a:rPr>
              <a:t>(</a:t>
            </a:r>
            <a:r>
              <a:rPr lang="es-CL" sz="1200" i="1" kern="1200" dirty="0" smtClean="0">
                <a:solidFill>
                  <a:schemeClr val="tx1"/>
                </a:solidFill>
                <a:effectLst/>
                <a:latin typeface="+mn-lt"/>
                <a:ea typeface="MS PGothic" pitchFamily="34" charset="-128"/>
                <a:cs typeface="ＭＳ Ｐゴシック" charset="0"/>
              </a:rPr>
              <a:t>T-CY</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izdao je uputstvo br. 7. o </a:t>
            </a:r>
            <a:r>
              <a:rPr lang="sr-Latn-RS" sz="1200" kern="1200" dirty="0" err="1" smtClean="0">
                <a:solidFill>
                  <a:schemeClr val="tx1"/>
                </a:solidFill>
                <a:effectLst/>
                <a:latin typeface="+mn-lt"/>
                <a:ea typeface="MS PGothic" pitchFamily="34" charset="-128"/>
                <a:cs typeface="ＭＳ Ｐゴシック" charset="0"/>
              </a:rPr>
              <a:t>malveru</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https://rm.coe.int/CoERMPublicCommonSearchServices/DisplayDCTMContent?documentId=09000016802e70b4</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delokruga </a:t>
            </a:r>
            <a:r>
              <a:rPr lang="sr-Latn-RS" sz="1200" kern="1200" dirty="0" err="1" smtClean="0">
                <a:solidFill>
                  <a:schemeClr val="tx1"/>
                </a:solidFill>
                <a:effectLst/>
                <a:latin typeface="+mn-lt"/>
                <a:ea typeface="MS PGothic" pitchFamily="34" charset="-128"/>
                <a:cs typeface="ＭＳ Ｐゴシック" charset="0"/>
              </a:rPr>
              <a:t>malvera</a:t>
            </a:r>
            <a:r>
              <a:rPr lang="pt-PT"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http://techliveinfo.com/wp-content/uploads/2015/09/How-to-identify-Malware-from-computer.jpg</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28004694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Virusi su specifičan primer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(zlonamernog softvera). Uobičajeno je da je virus softver koji je sposoban da se replicira iz jednog fajla u drugi i da se smesti u određenom sistemu – na hard disku ili na nekom drugom medijumu za skladištenje podataka. Uobičajeno da se virusi šire samo onda kada se inficirani fajl kopira ili kada se primenjuje. Razume se, sve se to obavlja bez pristanka, čak i bez znanja žrtve, a u nameri da se naudi računarskom sistemu.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Virus</a:t>
            </a:r>
            <a:r>
              <a:rPr lang="sr-Latn-RS" sz="1200" kern="1200" dirty="0" smtClean="0">
                <a:solidFill>
                  <a:schemeClr val="tx1"/>
                </a:solidFill>
                <a:effectLst/>
                <a:latin typeface="+mn-lt"/>
                <a:ea typeface="MS PGothic" pitchFamily="34" charset="-128"/>
                <a:cs typeface="ＭＳ Ｐゴシック" charset="0"/>
              </a:rPr>
              <a:t>i su s nama već čitav niz godina i postoje u mnogo različitih varijanti. Virus stiže na računar i replicira se na tom kompjuteru tako što se širi na sve ostale programe u memoriji koji se mogu realizovati. Virusi mogu da brišu fajlove, da menjaju podatke, između ostalog mogu i da sprečavaju pristup mreži. </a:t>
            </a:r>
            <a:r>
              <a:rPr lang="sr-Latn-RS" sz="1200" kern="1200" dirty="0" err="1" smtClean="0">
                <a:solidFill>
                  <a:schemeClr val="tx1"/>
                </a:solidFill>
                <a:effectLst/>
                <a:latin typeface="+mn-lt"/>
                <a:ea typeface="MS PGothic" pitchFamily="34" charset="-128"/>
                <a:cs typeface="ＭＳ Ｐゴシック" charset="0"/>
              </a:rPr>
              <a:t>Makrovirusi</a:t>
            </a:r>
            <a:r>
              <a:rPr lang="sr-Latn-RS" sz="1200" kern="1200" dirty="0" smtClean="0">
                <a:solidFill>
                  <a:schemeClr val="tx1"/>
                </a:solidFill>
                <a:effectLst/>
                <a:latin typeface="+mn-lt"/>
                <a:ea typeface="MS PGothic" pitchFamily="34" charset="-128"/>
                <a:cs typeface="ＭＳ Ｐゴシック" charset="0"/>
              </a:rPr>
              <a:t> napadaju fajlove koji su, po pravilu, kreirani pomoću </a:t>
            </a:r>
            <a:r>
              <a:rPr lang="sr-Latn-RS" sz="1200" i="1" kern="1200" dirty="0" smtClean="0">
                <a:solidFill>
                  <a:schemeClr val="tx1"/>
                </a:solidFill>
                <a:effectLst/>
                <a:latin typeface="+mn-lt"/>
                <a:ea typeface="MS PGothic" pitchFamily="34" charset="-128"/>
                <a:cs typeface="ＭＳ Ｐゴシック" charset="0"/>
              </a:rPr>
              <a:t>Microsoft Office</a:t>
            </a:r>
            <a:r>
              <a:rPr lang="sr-Latn-RS" sz="1200" kern="1200" dirty="0" smtClean="0">
                <a:solidFill>
                  <a:schemeClr val="tx1"/>
                </a:solidFill>
                <a:effectLst/>
                <a:latin typeface="+mn-lt"/>
                <a:ea typeface="MS PGothic" pitchFamily="34" charset="-128"/>
                <a:cs typeface="ＭＳ Ｐゴシック" charset="0"/>
              </a:rPr>
              <a:t> aplikacija kao što su </a:t>
            </a:r>
            <a:r>
              <a:rPr lang="sr-Latn-RS" sz="1200" i="1" kern="1200" dirty="0" smtClean="0">
                <a:solidFill>
                  <a:schemeClr val="tx1"/>
                </a:solidFill>
                <a:effectLst/>
                <a:latin typeface="+mn-lt"/>
                <a:ea typeface="MS PGothic" pitchFamily="34" charset="-128"/>
                <a:cs typeface="ＭＳ Ｐゴシック" charset="0"/>
              </a:rPr>
              <a:t>Word</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smtClean="0">
                <a:solidFill>
                  <a:schemeClr val="tx1"/>
                </a:solidFill>
                <a:effectLst/>
                <a:latin typeface="+mn-lt"/>
                <a:ea typeface="MS PGothic" pitchFamily="34" charset="-128"/>
                <a:cs typeface="ＭＳ Ｐゴシック" charset="0"/>
              </a:rPr>
              <a:t>Excel.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Virusi </a:t>
            </a:r>
            <a:r>
              <a:rPr lang="sr-Latn-RS" sz="1200" i="1" kern="1200" dirty="0" smtClean="0">
                <a:solidFill>
                  <a:schemeClr val="tx1"/>
                </a:solidFill>
                <a:effectLst/>
                <a:latin typeface="+mn-lt"/>
                <a:ea typeface="MS PGothic" pitchFamily="34" charset="-128"/>
                <a:cs typeface="ＭＳ Ｐゴシック" charset="0"/>
              </a:rPr>
              <a:t>b</a:t>
            </a:r>
            <a:r>
              <a:rPr lang="en-GB" sz="1200" i="1" kern="1200" dirty="0" err="1" smtClean="0">
                <a:solidFill>
                  <a:schemeClr val="tx1"/>
                </a:solidFill>
                <a:effectLst/>
                <a:latin typeface="+mn-lt"/>
                <a:ea typeface="MS PGothic" pitchFamily="34" charset="-128"/>
                <a:cs typeface="ＭＳ Ｐゴシック" charset="0"/>
              </a:rPr>
              <a:t>oot</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sektora modifikuju </a:t>
            </a:r>
            <a:r>
              <a:rPr lang="en-GB" sz="1200" i="1" kern="1200" dirty="0" smtClean="0">
                <a:solidFill>
                  <a:schemeClr val="tx1"/>
                </a:solidFill>
                <a:effectLst/>
                <a:latin typeface="+mn-lt"/>
                <a:ea typeface="MS PGothic" pitchFamily="34" charset="-128"/>
                <a:cs typeface="ＭＳ Ｐゴシック" charset="0"/>
              </a:rPr>
              <a:t>boot</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sektor na hard disku.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Polimorfni virusi menjaju svoj pojavni oblik posle svake infekcije kako bi izbegli antivirusne programe.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Metamorfni virusi se mutiraju posle svake infekcije da bi izbegli da budu otkriveni.</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776546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Trojanci (trojanski konji) čuveni džinovski drveni konj ponuđen na poklon Trojancima, pomoću koga je Odisej na prevaru uveo grčke vojnike u Troju, kako bi iznutra otvorili kapiju grada. To je takođe ime zlonamernog softvera koji obavlja funkcije koje korisnik ne želi i to bez njegovog znanja. Takva vrsta softvera može da dovede do uništenja podataka, da onesposobi bezbednosni softver, da olakša pristup računaru na daljinu (kako bi se na taj način nekome omogućio neovlašćeni pristup računaru) ili može da preuzme i instalira druge zlonamerne softverske pakete.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Kao i mitski trojanski konj, ovaj softver je tako projektovan da iznutra otvori kompjuter kako bi se u njega moglo prodreti spolja.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31288477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4477841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Računarski crvi mogu se preneti pomoću slabosti softvera. Isto tako, računarski crvi mogu stići kao </a:t>
            </a:r>
            <a:r>
              <a:rPr lang="sr-Latn-RS" sz="1200" kern="1200" dirty="0" err="1" smtClean="0">
                <a:solidFill>
                  <a:schemeClr val="tx1"/>
                </a:solidFill>
                <a:effectLst/>
                <a:latin typeface="+mn-lt"/>
                <a:ea typeface="MS PGothic" pitchFamily="34" charset="-128"/>
                <a:cs typeface="ＭＳ Ｐゴシック" charset="0"/>
              </a:rPr>
              <a:t>atačmenti</a:t>
            </a:r>
            <a:r>
              <a:rPr lang="sr-Latn-RS" sz="1200" kern="1200" dirty="0" smtClean="0">
                <a:solidFill>
                  <a:schemeClr val="tx1"/>
                </a:solidFill>
                <a:effectLst/>
                <a:latin typeface="+mn-lt"/>
                <a:ea typeface="MS PGothic" pitchFamily="34" charset="-128"/>
                <a:cs typeface="ＭＳ Ｐゴシック" charset="0"/>
              </a:rPr>
              <a:t> u </a:t>
            </a:r>
            <a:r>
              <a:rPr lang="sr-Latn-RS" sz="1200" kern="1200" dirty="0" err="1"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porukama ili instant porukama (</a:t>
            </a:r>
            <a:r>
              <a:rPr lang="sr-Latn-RS" sz="1200" i="1" kern="1200" dirty="0" smtClean="0">
                <a:solidFill>
                  <a:schemeClr val="tx1"/>
                </a:solidFill>
                <a:effectLst/>
                <a:latin typeface="+mn-lt"/>
                <a:ea typeface="MS PGothic" pitchFamily="34" charset="-128"/>
                <a:cs typeface="ＭＳ Ｐゴシック" charset="0"/>
              </a:rPr>
              <a:t>IM</a:t>
            </a:r>
            <a:r>
              <a:rPr lang="sr-Latn-RS" sz="1200" kern="1200" dirty="0" smtClean="0">
                <a:solidFill>
                  <a:schemeClr val="tx1"/>
                </a:solidFill>
                <a:effectLst/>
                <a:latin typeface="+mn-lt"/>
                <a:ea typeface="MS PGothic" pitchFamily="34" charset="-128"/>
                <a:cs typeface="ＭＳ Ｐゴシック" charset="0"/>
              </a:rPr>
              <a:t>). Kada se ti </a:t>
            </a:r>
            <a:r>
              <a:rPr lang="sr-Latn-RS" sz="1200" kern="1200" dirty="0" err="1" smtClean="0">
                <a:solidFill>
                  <a:schemeClr val="tx1"/>
                </a:solidFill>
                <a:effectLst/>
                <a:latin typeface="+mn-lt"/>
                <a:ea typeface="MS PGothic" pitchFamily="34" charset="-128"/>
                <a:cs typeface="ＭＳ Ｐゴシック" charset="0"/>
              </a:rPr>
              <a:t>atačmenti</a:t>
            </a:r>
            <a:r>
              <a:rPr lang="sr-Latn-RS" sz="1200" kern="1200" dirty="0" smtClean="0">
                <a:solidFill>
                  <a:schemeClr val="tx1"/>
                </a:solidFill>
                <a:effectLst/>
                <a:latin typeface="+mn-lt"/>
                <a:ea typeface="MS PGothic" pitchFamily="34" charset="-128"/>
                <a:cs typeface="ＭＳ Ｐゴシック" charset="0"/>
              </a:rPr>
              <a:t> otvore, fajlovi o kojima je reč mogu pružiti link do nekog zlonamernog veb-sajta ili automatski preuzeti računarski crv. Čim je instaliran, crv tiho počinje da radi i inficira računar bez znanja korisnika.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Računarski crvi mogu da modifikuju i brišu fajlove, pa čak mogu i da unesu novi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u kompjuter. Ponekad je jedina svrha računarskog crva to da se neprestano iznova replicira – iscrpljujući na taj način resurse sistema, kao što su prostor na hard disku ili protok, tako što preopterećuje zajedničku mrežu. Pored toga što izaziva haos u računarskim resursima, crv takođe može i da ukrade podatke, instalira zadnji ulaz i omogući hakeru da stekne kontrolu nad računarom i načinom na koji je on postavljen kao sistem.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julu 2010. godine dvojica istraživača specijalizovanih za računarsku bezbednost otkrila su prvi računarski crv koji je korišćen kao kibernetsko oružje, posle čitavog niza incidenata koji su se dogodili u Iranu. Taj crv, koji je dobio naziv „</a:t>
            </a:r>
            <a:r>
              <a:rPr lang="sr-Latn-RS" sz="1200"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bio je, kako se ispostavilo, znatno složeniji od crva koje su stručnjaci ranije imali prilike da vide. To je privuklo pažnju poznatih stručnjaka za računarsku bezbednost širom sveta, uključujući Lijama </a:t>
            </a:r>
            <a:r>
              <a:rPr lang="sr-Latn-RS" sz="1200" kern="1200" dirty="0" err="1" smtClean="0">
                <a:solidFill>
                  <a:schemeClr val="tx1"/>
                </a:solidFill>
                <a:effectLst/>
                <a:latin typeface="+mn-lt"/>
                <a:ea typeface="MS PGothic" pitchFamily="34" charset="-128"/>
                <a:cs typeface="ＭＳ Ｐゴシック" charset="0"/>
              </a:rPr>
              <a:t>O’Marčua</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Liam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O’Murchu</a:t>
            </a:r>
            <a:r>
              <a:rPr lang="sr-Latn-RS" sz="1200" kern="1200" dirty="0" smtClean="0">
                <a:solidFill>
                  <a:schemeClr val="tx1"/>
                </a:solidFill>
                <a:effectLst/>
                <a:latin typeface="+mn-lt"/>
                <a:ea typeface="MS PGothic" pitchFamily="34" charset="-128"/>
                <a:cs typeface="ＭＳ Ｐゴシック" charset="0"/>
              </a:rPr>
              <a:t>) i Erika </a:t>
            </a:r>
            <a:r>
              <a:rPr lang="sr-Latn-RS" sz="1200" kern="1200" dirty="0" err="1" smtClean="0">
                <a:solidFill>
                  <a:schemeClr val="tx1"/>
                </a:solidFill>
                <a:effectLst/>
                <a:latin typeface="+mn-lt"/>
                <a:ea typeface="MS PGothic" pitchFamily="34" charset="-128"/>
                <a:cs typeface="ＭＳ Ｐゴシック" charset="0"/>
              </a:rPr>
              <a:t>Čijena</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Eric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Chien</a:t>
            </a:r>
            <a:r>
              <a:rPr lang="sr-Latn-RS" sz="1200" kern="1200" dirty="0" smtClean="0">
                <a:solidFill>
                  <a:schemeClr val="tx1"/>
                </a:solidFill>
                <a:effectLst/>
                <a:latin typeface="+mn-lt"/>
                <a:ea typeface="MS PGothic" pitchFamily="34" charset="-128"/>
                <a:cs typeface="ＭＳ Ｐゴシック" charset="0"/>
              </a:rPr>
              <a:t>) iz STAR (Bezbednosna tehnologija i odgovor) u kompaniji „</a:t>
            </a:r>
            <a:r>
              <a:rPr lang="sr-Latn-RS" sz="1200" kern="1200" dirty="0" err="1" smtClean="0">
                <a:solidFill>
                  <a:schemeClr val="tx1"/>
                </a:solidFill>
                <a:effectLst/>
                <a:latin typeface="+mn-lt"/>
                <a:ea typeface="MS PGothic" pitchFamily="34" charset="-128"/>
                <a:cs typeface="ＭＳ Ｐゴシック" charset="0"/>
              </a:rPr>
              <a:t>Symantec</a:t>
            </a:r>
            <a:r>
              <a:rPr lang="sr-Latn-RS" sz="1200" kern="1200" dirty="0" smtClean="0">
                <a:solidFill>
                  <a:schemeClr val="tx1"/>
                </a:solidFill>
                <a:effectLst/>
                <a:latin typeface="+mn-lt"/>
                <a:ea typeface="MS PGothic" pitchFamily="34" charset="-128"/>
                <a:cs typeface="ＭＳ Ｐゴシック" charset="0"/>
              </a:rPr>
              <a:t>”. Njih dvojica su sproveli opsežno istraživanje i zaključili da je taj crv korišćen za napad na jednu iransku elektranu, sa osnovnim ciljem da se sabotira proizvodnja nuklearnog oružja u Iranu. Iako se napad na kraju pokazao bezuspešnim, taj računarski crv je još uvek aktivan među raznim bezbednosnim pretnjama s kojima se danas suočavamo u računarstvu.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48445409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sr-Latn-RS" sz="1200" kern="1200" dirty="0" smtClean="0">
                <a:solidFill>
                  <a:schemeClr val="tx1"/>
                </a:solidFill>
                <a:latin typeface="+mn-lt"/>
                <a:ea typeface="MS PGothic" pitchFamily="34" charset="-128"/>
                <a:cs typeface="ＭＳ Ｐゴシック" charset="0"/>
              </a:rPr>
              <a:t>	(Tekst na slici)</a:t>
            </a:r>
          </a:p>
          <a:p>
            <a:pPr marL="0" indent="0">
              <a:buFont typeface="Arial" panose="020B0604020202020204" pitchFamily="34" charset="0"/>
              <a:buNone/>
            </a:pPr>
            <a:r>
              <a:rPr lang="sr-Latn-RS" sz="1200" kern="1200" dirty="0" smtClean="0">
                <a:solidFill>
                  <a:schemeClr val="tx1"/>
                </a:solidFill>
                <a:latin typeface="+mn-lt"/>
                <a:ea typeface="MS PGothic" pitchFamily="34" charset="-128"/>
                <a:cs typeface="ＭＳ Ｐゴシック" charset="0"/>
              </a:rPr>
              <a:t>	</a:t>
            </a:r>
          </a:p>
          <a:p>
            <a:pPr marL="0" indent="0">
              <a:buFont typeface="Arial" panose="020B0604020202020204" pitchFamily="34" charset="0"/>
              <a:buNone/>
            </a:pPr>
            <a:r>
              <a:rPr lang="sr-Latn-RS" sz="1200" kern="1200" dirty="0" smtClean="0">
                <a:solidFill>
                  <a:schemeClr val="tx1"/>
                </a:solidFill>
                <a:latin typeface="+mn-lt"/>
                <a:ea typeface="MS PGothic" pitchFamily="34" charset="-128"/>
                <a:cs typeface="ＭＳ Ｐゴシック" charset="0"/>
              </a:rPr>
              <a:t>	Računari u mreži koji imaju slabe lozinke i nemaju najnovije bezbednosne inovacije / antivirusni softver zaraženi su računarskim crvom</a:t>
            </a:r>
          </a:p>
          <a:p>
            <a:pPr marL="0" indent="0">
              <a:buFont typeface="Arial" panose="020B0604020202020204" pitchFamily="34" charset="0"/>
              <a:buNone/>
            </a:pPr>
            <a:endParaRPr lang="sr-Latn-RS" sz="1200" kern="1200" dirty="0" smtClean="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r-Latn-RS" sz="1200" kern="1200" dirty="0" smtClean="0">
                <a:solidFill>
                  <a:schemeClr val="tx1"/>
                </a:solidFill>
                <a:latin typeface="+mn-lt"/>
                <a:ea typeface="MS PGothic" pitchFamily="34" charset="-128"/>
                <a:cs typeface="ＭＳ Ｐゴシック" charset="0"/>
              </a:rPr>
              <a:t>	Računari koji imaju neobezbeđene foldere ili foldere koji se otvoreno </a:t>
            </a:r>
            <a:r>
              <a:rPr lang="sr-Latn-RS" sz="1200" kern="1200" dirty="0" err="1" smtClean="0">
                <a:solidFill>
                  <a:schemeClr val="tx1"/>
                </a:solidFill>
                <a:latin typeface="+mn-lt"/>
                <a:ea typeface="MS PGothic" pitchFamily="34" charset="-128"/>
                <a:cs typeface="ＭＳ Ｐゴシック" charset="0"/>
              </a:rPr>
              <a:t>šeruju</a:t>
            </a:r>
            <a:r>
              <a:rPr lang="sr-Latn-RS" sz="1200" kern="1200" dirty="0" smtClean="0">
                <a:solidFill>
                  <a:schemeClr val="tx1"/>
                </a:solidFill>
                <a:latin typeface="+mn-lt"/>
                <a:ea typeface="MS PGothic" pitchFamily="34" charset="-128"/>
                <a:cs typeface="ＭＳ Ｐゴシック" charset="0"/>
              </a:rPr>
              <a:t> bez najnovijih bezbednosnih inovacija/antivirusnog softvera zaraženi su računarskim crvom.</a:t>
            </a:r>
          </a:p>
          <a:p>
            <a:pPr marL="0" indent="0">
              <a:buFont typeface="Arial" panose="020B0604020202020204" pitchFamily="34" charset="0"/>
              <a:buNone/>
            </a:pPr>
            <a:endParaRPr lang="sr-Latn-RS" sz="1200" kern="1200" dirty="0" smtClean="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r-Latn-RS" sz="1200" kern="1200" dirty="0" smtClean="0">
                <a:solidFill>
                  <a:schemeClr val="tx1"/>
                </a:solidFill>
                <a:latin typeface="+mn-lt"/>
                <a:ea typeface="MS PGothic" pitchFamily="34" charset="-128"/>
                <a:cs typeface="ＭＳ Ｐゴシック" charset="0"/>
              </a:rPr>
              <a:t>	Računar</a:t>
            </a:r>
            <a:r>
              <a:rPr lang="sr-Latn-RS" sz="1200" kern="1200" baseline="0" dirty="0" smtClean="0">
                <a:solidFill>
                  <a:schemeClr val="tx1"/>
                </a:solidFill>
                <a:latin typeface="+mn-lt"/>
                <a:ea typeface="MS PGothic" pitchFamily="34" charset="-128"/>
                <a:cs typeface="ＭＳ Ｐゴシック" charset="0"/>
              </a:rPr>
              <a:t> koji nema jaku lozinku,  obezbeđeni folder za </a:t>
            </a:r>
            <a:r>
              <a:rPr lang="sr-Latn-RS" sz="1200" kern="1200" baseline="0" dirty="0" err="1" smtClean="0">
                <a:solidFill>
                  <a:schemeClr val="tx1"/>
                </a:solidFill>
                <a:latin typeface="+mn-lt"/>
                <a:ea typeface="MS PGothic" pitchFamily="34" charset="-128"/>
                <a:cs typeface="ＭＳ Ｐゴシック" charset="0"/>
              </a:rPr>
              <a:t>šerovanje</a:t>
            </a:r>
            <a:r>
              <a:rPr lang="sr-Latn-RS" sz="1200" kern="1200" baseline="0" dirty="0" smtClean="0">
                <a:solidFill>
                  <a:schemeClr val="tx1"/>
                </a:solidFill>
                <a:latin typeface="+mn-lt"/>
                <a:ea typeface="MS PGothic" pitchFamily="34" charset="-128"/>
                <a:cs typeface="ＭＳ Ｐゴシック" charset="0"/>
              </a:rPr>
              <a:t>, najnovije bezbednosne inovacije ili antivirusni softver zaražen je računarskim crvom.</a:t>
            </a:r>
          </a:p>
          <a:p>
            <a:pPr marL="0" indent="0">
              <a:buFont typeface="Arial" panose="020B0604020202020204" pitchFamily="34" charset="0"/>
              <a:buNone/>
            </a:pPr>
            <a:endParaRPr lang="sr-Latn-RS" sz="1200" kern="1200" baseline="0" dirty="0" smtClean="0">
              <a:solidFill>
                <a:schemeClr val="tx1"/>
              </a:solidFill>
              <a:latin typeface="+mn-lt"/>
              <a:ea typeface="MS PGothic" pitchFamily="34" charset="-128"/>
              <a:cs typeface="ＭＳ Ｐゴシック" charset="0"/>
            </a:endParaRPr>
          </a:p>
          <a:p>
            <a:pPr marL="0" indent="0">
              <a:buFont typeface="Arial" panose="020B0604020202020204" pitchFamily="34" charset="0"/>
              <a:buNone/>
            </a:pPr>
            <a:r>
              <a:rPr lang="sr-Latn-RS" sz="1200" kern="1200" baseline="0" dirty="0" smtClean="0">
                <a:solidFill>
                  <a:schemeClr val="tx1"/>
                </a:solidFill>
                <a:latin typeface="+mn-lt"/>
                <a:ea typeface="MS PGothic" pitchFamily="34" charset="-128"/>
                <a:cs typeface="ＭＳ Ｐゴシック" charset="0"/>
              </a:rPr>
              <a:t>	Računar koji ima jaku lozinku, obezbeđeni folder za </a:t>
            </a:r>
            <a:r>
              <a:rPr lang="sr-Latn-RS" sz="1200" kern="1200" baseline="0" dirty="0" err="1" smtClean="0">
                <a:solidFill>
                  <a:schemeClr val="tx1"/>
                </a:solidFill>
                <a:latin typeface="+mn-lt"/>
                <a:ea typeface="MS PGothic" pitchFamily="34" charset="-128"/>
                <a:cs typeface="ＭＳ Ｐゴシック" charset="0"/>
              </a:rPr>
              <a:t>šerovanje</a:t>
            </a:r>
            <a:r>
              <a:rPr lang="sr-Latn-RS" sz="1200" kern="1200" baseline="0" dirty="0" smtClean="0">
                <a:solidFill>
                  <a:schemeClr val="tx1"/>
                </a:solidFill>
                <a:latin typeface="+mn-lt"/>
                <a:ea typeface="MS PGothic" pitchFamily="34" charset="-128"/>
                <a:cs typeface="ＭＳ Ｐゴシック" charset="0"/>
              </a:rPr>
              <a:t>, najnovije bezbednosne inovacije i antivirusni softver zaštićen je od računarskih crva.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1910937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 Toj temi ćemo se vratiti na sledećoj sesiji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Kako upotreba interneta stiže na svako mesto i do svakog čoveka u svetu, kriminal se povećava, a kriminalci otkrivaju nove moguće ilegalne aktivnosti. Krivična dela počinjena pomoću mreža predstavljaju onaj vid kriminala koji je ponajviše </a:t>
            </a:r>
            <a:r>
              <a:rPr lang="sr-Latn-RS" sz="1200" kern="1200" dirty="0" err="1" smtClean="0">
                <a:solidFill>
                  <a:schemeClr val="tx1"/>
                </a:solidFill>
                <a:effectLst/>
                <a:latin typeface="+mn-lt"/>
                <a:ea typeface="MS PGothic" pitchFamily="34" charset="-128"/>
                <a:cs typeface="ＭＳ Ｐゴシック" charset="0"/>
              </a:rPr>
              <a:t>transnacionalan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Takva priroda izaziva naročite teškoće za sve one koji istražuju te kriminalne aktivnosti: na jednoj strani sveta dokazi mogu nestati ako se ne sačuvaju smesta, u istom trenutku, a pripadnici organa reda moraju poštovati političke granice. Osim toga, oni moraju da slede zakonske procedure i javne kanale da traže međunarodnu pomoć u krivičnopravnim istragama.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tokom poslednjih godina postalo je više nego jasno da novi oblici ekspeditivne i brze, neometane uzajamne pravne pomoći u krivičnim stvarima predstavljaju imperativ kada je reč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2179341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S PGothic" pitchFamily="34" charset="-128"/>
                <a:cs typeface="ＭＳ Ｐゴシック" charset="0"/>
              </a:rPr>
              <a:t>Spyware</a:t>
            </a:r>
            <a:r>
              <a:rPr lang="sr-Latn-RS" sz="1200" kern="1200" dirty="0" smtClean="0">
                <a:solidFill>
                  <a:schemeClr val="tx1"/>
                </a:solidFill>
                <a:effectLst/>
                <a:latin typeface="+mn-lt"/>
                <a:ea typeface="MS PGothic" pitchFamily="34" charset="-128"/>
                <a:cs typeface="ＭＳ Ｐゴシック" charset="0"/>
              </a:rPr>
              <a:t> – Neki od najranijih vidova </a:t>
            </a:r>
            <a:r>
              <a:rPr lang="sr-Latn-RS" sz="1200" kern="1200" dirty="0" err="1" smtClean="0">
                <a:solidFill>
                  <a:schemeClr val="tx1"/>
                </a:solidFill>
                <a:effectLst/>
                <a:latin typeface="+mn-lt"/>
                <a:ea typeface="MS PGothic" pitchFamily="34" charset="-128"/>
                <a:cs typeface="ＭＳ Ｐゴシック" charset="0"/>
              </a:rPr>
              <a:t>spajvera</a:t>
            </a:r>
            <a:r>
              <a:rPr lang="sr-Latn-RS" sz="1200" kern="1200" dirty="0" smtClean="0">
                <a:solidFill>
                  <a:schemeClr val="tx1"/>
                </a:solidFill>
                <a:effectLst/>
                <a:latin typeface="+mn-lt"/>
                <a:ea typeface="MS PGothic" pitchFamily="34" charset="-128"/>
                <a:cs typeface="ＭＳ Ｐゴシック" charset="0"/>
              </a:rPr>
              <a:t> nisu radili ništa drugo osim što su svoje tvorce obaveštavali kad god bi se koristio program.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je prvobitno koncipiran kao marketinško pomagalo ili instrument za praćenje korišćenja u svrhu poštovanja pravila o licencama.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 funkcije i dalje postoje, ali danas je mnogo </a:t>
            </a:r>
            <a:r>
              <a:rPr lang="sr-Latn-RS" sz="1200" kern="1200" dirty="0" err="1" smtClean="0">
                <a:solidFill>
                  <a:schemeClr val="tx1"/>
                </a:solidFill>
                <a:effectLst/>
                <a:latin typeface="+mn-lt"/>
                <a:ea typeface="MS PGothic" pitchFamily="34" charset="-128"/>
                <a:cs typeface="ＭＳ Ｐゴシック" charset="0"/>
              </a:rPr>
              <a:t>spajvera</a:t>
            </a:r>
            <a:r>
              <a:rPr lang="sr-Latn-RS" sz="1200" kern="1200" dirty="0" smtClean="0">
                <a:solidFill>
                  <a:schemeClr val="tx1"/>
                </a:solidFill>
                <a:effectLst/>
                <a:latin typeface="+mn-lt"/>
                <a:ea typeface="MS PGothic" pitchFamily="34" charset="-128"/>
                <a:cs typeface="ＭＳ Ｐゴシック" charset="0"/>
              </a:rPr>
              <a:t> tako koncipirano da krade poverljive informacije – korisnička imena ili lozinke za bankarske sajtove,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naloge, podatke neophodne za ulazak na društvene mreže 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igrice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Nikada ne možete biti sigurni da li imate zlonamerni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na svom kompjuteru jer on radi veoma tiho u pozadini i njegove otvorene funkcije i kvalitet programa mogu delovati veoma privlačno. Često se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distribuira kao „shareware” ili „</a:t>
            </a:r>
            <a:r>
              <a:rPr lang="sr-Latn-RS" sz="1200" kern="1200" dirty="0" err="1" smtClean="0">
                <a:solidFill>
                  <a:schemeClr val="tx1"/>
                </a:solidFill>
                <a:effectLst/>
                <a:latin typeface="+mn-lt"/>
                <a:ea typeface="MS PGothic" pitchFamily="34" charset="-128"/>
                <a:cs typeface="ＭＳ Ｐゴシック" charset="0"/>
              </a:rPr>
              <a:t>freeware</a:t>
            </a:r>
            <a:r>
              <a:rPr lang="sr-Latn-RS" sz="1200" kern="1200" dirty="0" smtClean="0">
                <a:solidFill>
                  <a:schemeClr val="tx1"/>
                </a:solidFill>
                <a:effectLst/>
                <a:latin typeface="+mn-lt"/>
                <a:ea typeface="MS PGothic" pitchFamily="34" charset="-128"/>
                <a:cs typeface="ＭＳ Ｐゴシック" charset="0"/>
              </a:rPr>
              <a:t>” uz minimalna </a:t>
            </a:r>
            <a:r>
              <a:rPr lang="sr-Latn-RS" sz="1200" kern="1200" dirty="0" err="1" smtClean="0">
                <a:solidFill>
                  <a:schemeClr val="tx1"/>
                </a:solidFill>
                <a:effectLst/>
                <a:latin typeface="+mn-lt"/>
                <a:ea typeface="MS PGothic" pitchFamily="34" charset="-128"/>
                <a:cs typeface="ＭＳ Ｐゴシック" charset="0"/>
              </a:rPr>
              <a:t>licencna</a:t>
            </a:r>
            <a:r>
              <a:rPr lang="sr-Latn-RS" sz="1200" kern="1200" dirty="0" smtClean="0">
                <a:solidFill>
                  <a:schemeClr val="tx1"/>
                </a:solidFill>
                <a:effectLst/>
                <a:latin typeface="+mn-lt"/>
                <a:ea typeface="MS PGothic" pitchFamily="34" charset="-128"/>
                <a:cs typeface="ＭＳ Ｐゴシック" charset="0"/>
              </a:rPr>
              <a:t> ograničenja kako bi se na taj mamac uhvatilo što je moguće više ljudi.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02925700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0" kern="1200" dirty="0" smtClean="0">
                <a:solidFill>
                  <a:schemeClr val="tx1"/>
                </a:solidFill>
                <a:effectLst/>
                <a:latin typeface="+mn-lt"/>
                <a:ea typeface="MS PGothic" pitchFamily="34" charset="-128"/>
                <a:cs typeface="ＭＳ Ｐゴシック" charset="0"/>
              </a:rPr>
              <a:t>(tekst na slici)</a:t>
            </a:r>
          </a:p>
          <a:p>
            <a:pPr indent="457200"/>
            <a:endParaRPr lang="sr-Latn-RS" sz="1200" i="1" kern="1200" dirty="0" smtClean="0">
              <a:solidFill>
                <a:schemeClr val="tx1"/>
              </a:solidFill>
              <a:effectLst/>
              <a:latin typeface="+mn-lt"/>
              <a:ea typeface="MS PGothic" pitchFamily="34" charset="-128"/>
              <a:cs typeface="ＭＳ Ｐゴシック" charset="0"/>
            </a:endParaRPr>
          </a:p>
          <a:p>
            <a:pPr indent="457200"/>
            <a:r>
              <a:rPr lang="sr-Latn-RS" sz="1200" i="0" kern="1200" dirty="0" smtClean="0">
                <a:solidFill>
                  <a:schemeClr val="tx1"/>
                </a:solidFill>
                <a:effectLst/>
                <a:latin typeface="+mn-lt"/>
                <a:ea typeface="MS PGothic" pitchFamily="34" charset="-128"/>
                <a:cs typeface="ＭＳ Ｐゴシック" charset="0"/>
              </a:rPr>
              <a:t>Uzbuna – </a:t>
            </a:r>
            <a:r>
              <a:rPr lang="sr-Latn-RS" sz="1200" i="0" kern="1200" dirty="0" err="1" smtClean="0">
                <a:solidFill>
                  <a:schemeClr val="tx1"/>
                </a:solidFill>
                <a:effectLst/>
                <a:latin typeface="+mn-lt"/>
                <a:ea typeface="MS PGothic" pitchFamily="34" charset="-128"/>
                <a:cs typeface="ＭＳ Ｐゴシック" charset="0"/>
              </a:rPr>
              <a:t>spajver</a:t>
            </a:r>
            <a:r>
              <a:rPr lang="sr-Latn-RS" sz="1200" i="0" kern="1200" dirty="0" smtClean="0">
                <a:solidFill>
                  <a:schemeClr val="tx1"/>
                </a:solidFill>
                <a:effectLst/>
                <a:latin typeface="+mn-lt"/>
                <a:ea typeface="MS PGothic" pitchFamily="34" charset="-128"/>
                <a:cs typeface="ＭＳ Ｐゴシック" charset="0"/>
              </a:rPr>
              <a:t>!</a:t>
            </a:r>
          </a:p>
          <a:p>
            <a:pPr indent="457200"/>
            <a:endParaRPr lang="sr-Latn-RS" sz="1200" i="0" kern="1200" dirty="0" smtClean="0">
              <a:solidFill>
                <a:schemeClr val="tx1"/>
              </a:solidFill>
              <a:effectLst/>
              <a:latin typeface="+mn-lt"/>
              <a:ea typeface="MS PGothic" pitchFamily="34" charset="-128"/>
              <a:cs typeface="ＭＳ Ｐゴシック" charset="0"/>
            </a:endParaRPr>
          </a:p>
          <a:p>
            <a:pPr indent="457200"/>
            <a:r>
              <a:rPr lang="sr-Latn-RS" sz="1200" i="0" kern="1200" dirty="0" smtClean="0">
                <a:solidFill>
                  <a:schemeClr val="tx1"/>
                </a:solidFill>
                <a:effectLst/>
                <a:latin typeface="+mn-lt"/>
                <a:ea typeface="MS PGothic" pitchFamily="34" charset="-128"/>
                <a:cs typeface="ＭＳ Ｐゴシック" charset="0"/>
              </a:rPr>
              <a:t>Utvrđene </a:t>
            </a:r>
            <a:r>
              <a:rPr lang="sr-Latn-RS" sz="1200" i="0" kern="1200" dirty="0" err="1" smtClean="0">
                <a:solidFill>
                  <a:schemeClr val="tx1"/>
                </a:solidFill>
                <a:effectLst/>
                <a:latin typeface="+mn-lt"/>
                <a:ea typeface="MS PGothic" pitchFamily="34" charset="-128"/>
                <a:cs typeface="ＭＳ Ｐゴシック" charset="0"/>
              </a:rPr>
              <a:t>ranjivosti</a:t>
            </a:r>
            <a:endParaRPr lang="sr-Latn-RS" sz="1200" i="0" kern="1200" dirty="0" smtClean="0">
              <a:solidFill>
                <a:schemeClr val="tx1"/>
              </a:solidFill>
              <a:effectLst/>
              <a:latin typeface="+mn-lt"/>
              <a:ea typeface="MS PGothic" pitchFamily="34" charset="-128"/>
              <a:cs typeface="ＭＳ Ｐゴシック" charset="0"/>
            </a:endParaRPr>
          </a:p>
          <a:p>
            <a:pPr indent="457200"/>
            <a:r>
              <a:rPr lang="sr-Latn-RS" sz="1200" i="0" kern="1200" dirty="0" smtClean="0">
                <a:solidFill>
                  <a:schemeClr val="tx1"/>
                </a:solidFill>
                <a:effectLst/>
                <a:latin typeface="+mn-lt"/>
                <a:ea typeface="MS PGothic" pitchFamily="34" charset="-128"/>
                <a:cs typeface="ＭＳ Ｐゴシック" charset="0"/>
              </a:rPr>
              <a:t>Vaš računar je zaražen </a:t>
            </a:r>
            <a:r>
              <a:rPr lang="sr-Latn-RS" sz="1200" i="0" kern="1200" dirty="0" err="1" smtClean="0">
                <a:solidFill>
                  <a:schemeClr val="tx1"/>
                </a:solidFill>
                <a:effectLst/>
                <a:latin typeface="+mn-lt"/>
                <a:ea typeface="MS PGothic" pitchFamily="34" charset="-128"/>
                <a:cs typeface="ＭＳ Ｐゴシック" charset="0"/>
              </a:rPr>
              <a:t>spajverom</a:t>
            </a:r>
            <a:r>
              <a:rPr lang="sr-Latn-RS" sz="1200" i="0" kern="1200" dirty="0" smtClean="0">
                <a:solidFill>
                  <a:schemeClr val="tx1"/>
                </a:solidFill>
                <a:effectLst/>
                <a:latin typeface="+mn-lt"/>
                <a:ea typeface="MS PGothic" pitchFamily="34" charset="-128"/>
                <a:cs typeface="ＭＳ Ｐゴシック" charset="0"/>
              </a:rPr>
              <a:t> – prilikom skeniranja vaših fajlova i registra ustanovljene su 34 ozbiljne pretnje. Odlučno preporučujemo da očistite računar i aktivirate bezbednu zaštitu u realnom vremenu od budućih napada.</a:t>
            </a:r>
          </a:p>
          <a:p>
            <a:pPr indent="457200"/>
            <a:endParaRPr lang="sr-Latn-RS" sz="1200" i="0" kern="1200" dirty="0" smtClean="0">
              <a:solidFill>
                <a:schemeClr val="tx1"/>
              </a:solidFill>
              <a:effectLst/>
              <a:latin typeface="+mn-lt"/>
              <a:ea typeface="MS PGothic" pitchFamily="34" charset="-128"/>
              <a:cs typeface="ＭＳ Ｐゴシック" charset="0"/>
            </a:endParaRPr>
          </a:p>
          <a:p>
            <a:pPr indent="457200"/>
            <a:r>
              <a:rPr lang="sr-Latn-RS" sz="1200" i="0" u="sng" kern="1200" dirty="0" smtClean="0">
                <a:solidFill>
                  <a:schemeClr val="tx1"/>
                </a:solidFill>
                <a:effectLst/>
                <a:latin typeface="+mn-lt"/>
                <a:ea typeface="MS PGothic" pitchFamily="34" charset="-128"/>
                <a:cs typeface="ＭＳ Ｐゴシック" charset="0"/>
              </a:rPr>
              <a:t>Zašto vam je potrebna zaštita od </a:t>
            </a:r>
            <a:r>
              <a:rPr lang="sr-Latn-RS" sz="1200" i="0" u="sng" kern="1200" dirty="0" err="1" smtClean="0">
                <a:solidFill>
                  <a:schemeClr val="tx1"/>
                </a:solidFill>
                <a:effectLst/>
                <a:latin typeface="+mn-lt"/>
                <a:ea typeface="MS PGothic" pitchFamily="34" charset="-128"/>
                <a:cs typeface="ＭＳ Ｐゴシック" charset="0"/>
              </a:rPr>
              <a:t>spajvera</a:t>
            </a:r>
            <a:r>
              <a:rPr lang="sr-Latn-RS" sz="1200" i="0" u="sng" kern="1200" dirty="0" smtClean="0">
                <a:solidFill>
                  <a:schemeClr val="tx1"/>
                </a:solidFill>
                <a:effectLst/>
                <a:latin typeface="+mn-lt"/>
                <a:ea typeface="MS PGothic" pitchFamily="34" charset="-128"/>
                <a:cs typeface="ＭＳ Ｐゴシック" charset="0"/>
              </a:rPr>
              <a:t>?</a:t>
            </a:r>
          </a:p>
          <a:p>
            <a:pPr indent="457200"/>
            <a:endParaRPr lang="sr-Latn-RS" sz="1200" i="0" u="sng" kern="1200" dirty="0" smtClean="0">
              <a:solidFill>
                <a:schemeClr val="tx1"/>
              </a:solidFill>
              <a:effectLst/>
              <a:latin typeface="+mn-lt"/>
              <a:ea typeface="MS PGothic" pitchFamily="34" charset="-128"/>
              <a:cs typeface="ＭＳ Ｐゴシック" charset="0"/>
            </a:endParaRPr>
          </a:p>
          <a:p>
            <a:pPr indent="457200"/>
            <a:r>
              <a:rPr lang="sr-Latn-RS" sz="1200" i="0" u="none" kern="1200" dirty="0" smtClean="0">
                <a:solidFill>
                  <a:schemeClr val="tx1"/>
                </a:solidFill>
                <a:effectLst/>
                <a:latin typeface="+mn-lt"/>
                <a:ea typeface="MS PGothic" pitchFamily="34" charset="-128"/>
                <a:cs typeface="ＭＳ Ｐゴシック" charset="0"/>
              </a:rPr>
              <a:t>Unaprediti</a:t>
            </a:r>
            <a:r>
              <a:rPr lang="sr-Latn-RS" sz="1200" i="0" u="none" kern="1200" baseline="0" dirty="0" smtClean="0">
                <a:solidFill>
                  <a:schemeClr val="tx1"/>
                </a:solidFill>
                <a:effectLst/>
                <a:latin typeface="+mn-lt"/>
                <a:ea typeface="MS PGothic" pitchFamily="34" charset="-128"/>
                <a:cs typeface="ＭＳ Ｐゴシック" charset="0"/>
              </a:rPr>
              <a:t> do pune verzije antivirusnog bezbednosnog sistema kako bi se očistio vaš računar i kako bi se sprečili novi napadi na bezbednost i privatnost. Moći ćete svakodnevno da dobijate inovacije sistema i da  koristite </a:t>
            </a:r>
            <a:r>
              <a:rPr lang="sr-Latn-RS" sz="1200" i="0" u="none" kern="1200" baseline="0" dirty="0" err="1" smtClean="0">
                <a:solidFill>
                  <a:schemeClr val="tx1"/>
                </a:solidFill>
                <a:effectLst/>
                <a:latin typeface="+mn-lt"/>
                <a:ea typeface="MS PGothic" pitchFamily="34" charset="-128"/>
                <a:cs typeface="ＭＳ Ｐゴシック" charset="0"/>
              </a:rPr>
              <a:t>onlajn</a:t>
            </a:r>
            <a:r>
              <a:rPr lang="sr-Latn-RS" sz="1200" i="0" u="none" kern="1200" baseline="0" dirty="0" smtClean="0">
                <a:solidFill>
                  <a:schemeClr val="tx1"/>
                </a:solidFill>
                <a:effectLst/>
                <a:latin typeface="+mn-lt"/>
                <a:ea typeface="MS PGothic" pitchFamily="34" charset="-128"/>
                <a:cs typeface="ＭＳ Ｐゴシック" charset="0"/>
              </a:rPr>
              <a:t> zaštitu od internet napada.</a:t>
            </a:r>
          </a:p>
          <a:p>
            <a:pPr indent="457200"/>
            <a:endParaRPr lang="sr-Latn-RS" sz="1200" i="0" u="none" kern="1200" baseline="0" dirty="0" smtClean="0">
              <a:solidFill>
                <a:schemeClr val="tx1"/>
              </a:solidFill>
              <a:effectLst/>
              <a:latin typeface="+mn-lt"/>
              <a:ea typeface="MS PGothic" pitchFamily="34" charset="-128"/>
              <a:cs typeface="ＭＳ Ｐゴシック" charset="0"/>
            </a:endParaRPr>
          </a:p>
          <a:p>
            <a:pPr indent="457200"/>
            <a:r>
              <a:rPr lang="sr-Latn-RS" sz="1200" i="0" u="none" kern="1200" baseline="0" dirty="0" err="1" smtClean="0">
                <a:solidFill>
                  <a:schemeClr val="tx1"/>
                </a:solidFill>
                <a:effectLst/>
                <a:latin typeface="+mn-lt"/>
                <a:ea typeface="MS PGothic" pitchFamily="34" charset="-128"/>
                <a:cs typeface="ＭＳ Ｐゴシック" charset="0"/>
              </a:rPr>
              <a:t>Aktivirajteantivirus</a:t>
            </a:r>
            <a:r>
              <a:rPr lang="sr-Latn-RS" sz="1200" i="0" u="none" kern="1200" baseline="0" dirty="0" smtClean="0">
                <a:solidFill>
                  <a:schemeClr val="tx1"/>
                </a:solidFill>
                <a:effectLst/>
                <a:latin typeface="+mn-lt"/>
                <a:ea typeface="MS PGothic" pitchFamily="34" charset="-128"/>
                <a:cs typeface="ＭＳ Ｐゴシック" charset="0"/>
              </a:rPr>
              <a:t>  Sistem </a:t>
            </a:r>
            <a:r>
              <a:rPr lang="sr-Latn-RS" sz="1200" i="0" u="none" kern="1200" baseline="0" dirty="0" err="1" smtClean="0">
                <a:solidFill>
                  <a:schemeClr val="tx1"/>
                </a:solidFill>
                <a:effectLst/>
                <a:latin typeface="+mn-lt"/>
                <a:ea typeface="MS PGothic" pitchFamily="34" charset="-128"/>
                <a:cs typeface="ＭＳ Ｐゴシック" charset="0"/>
              </a:rPr>
              <a:t>Pro	Ostanite</a:t>
            </a:r>
            <a:r>
              <a:rPr lang="sr-Latn-RS" sz="1200" i="0" u="none" kern="1200" baseline="0" dirty="0" smtClean="0">
                <a:solidFill>
                  <a:schemeClr val="tx1"/>
                </a:solidFill>
                <a:effectLst/>
                <a:latin typeface="+mn-lt"/>
                <a:ea typeface="MS PGothic" pitchFamily="34" charset="-128"/>
                <a:cs typeface="ＭＳ Ｐゴシック" charset="0"/>
              </a:rPr>
              <a:t> nezaštićeni</a:t>
            </a:r>
          </a:p>
          <a:p>
            <a:pPr indent="457200"/>
            <a:r>
              <a:rPr lang="sr-Latn-RS" sz="1200" i="0" u="none" kern="1200" baseline="0" dirty="0" smtClean="0">
                <a:solidFill>
                  <a:schemeClr val="tx1"/>
                </a:solidFill>
                <a:effectLst/>
                <a:latin typeface="+mn-lt"/>
                <a:ea typeface="MS PGothic" pitchFamily="34" charset="-128"/>
                <a:cs typeface="ＭＳ Ｐゴシック" charset="0"/>
              </a:rPr>
              <a:t>_______________________________________________________________________</a:t>
            </a:r>
            <a:endParaRPr lang="sr-Latn-RS" sz="1200" i="0" u="none" kern="1200" dirty="0" smtClean="0">
              <a:solidFill>
                <a:schemeClr val="tx1"/>
              </a:solidFill>
              <a:effectLst/>
              <a:latin typeface="+mn-lt"/>
              <a:ea typeface="MS PGothic" pitchFamily="34" charset="-128"/>
              <a:cs typeface="ＭＳ Ｐゴシック" charset="0"/>
            </a:endParaRPr>
          </a:p>
          <a:p>
            <a:pPr indent="457200"/>
            <a:endParaRPr lang="sr-Latn-RS" sz="1200" i="1" kern="1200" dirty="0" smtClean="0">
              <a:solidFill>
                <a:schemeClr val="tx1"/>
              </a:solidFill>
              <a:effectLst/>
              <a:latin typeface="+mn-lt"/>
              <a:ea typeface="MS PGothic" pitchFamily="34" charset="-128"/>
              <a:cs typeface="ＭＳ Ｐゴシック" charset="0"/>
            </a:endParaRPr>
          </a:p>
          <a:p>
            <a:pPr indent="457200"/>
            <a:endParaRPr lang="sr-Latn-RS" sz="1200" i="1"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Spyware</a:t>
            </a:r>
            <a:r>
              <a:rPr lang="sr-Latn-RS" sz="1200" kern="1200" dirty="0" smtClean="0">
                <a:solidFill>
                  <a:schemeClr val="tx1"/>
                </a:solidFill>
                <a:effectLst/>
                <a:latin typeface="+mn-lt"/>
                <a:ea typeface="MS PGothic" pitchFamily="34" charset="-128"/>
                <a:cs typeface="ＭＳ Ｐゴシック" charset="0"/>
              </a:rPr>
              <a:t> – Neki od najranijih vidova </a:t>
            </a:r>
            <a:r>
              <a:rPr lang="sr-Latn-RS" sz="1200" kern="1200" dirty="0" err="1" smtClean="0">
                <a:solidFill>
                  <a:schemeClr val="tx1"/>
                </a:solidFill>
                <a:effectLst/>
                <a:latin typeface="+mn-lt"/>
                <a:ea typeface="MS PGothic" pitchFamily="34" charset="-128"/>
                <a:cs typeface="ＭＳ Ｐゴシック" charset="0"/>
              </a:rPr>
              <a:t>spajvera</a:t>
            </a:r>
            <a:r>
              <a:rPr lang="sr-Latn-RS" sz="1200" kern="1200" dirty="0" smtClean="0">
                <a:solidFill>
                  <a:schemeClr val="tx1"/>
                </a:solidFill>
                <a:effectLst/>
                <a:latin typeface="+mn-lt"/>
                <a:ea typeface="MS PGothic" pitchFamily="34" charset="-128"/>
                <a:cs typeface="ＭＳ Ｐゴシック" charset="0"/>
              </a:rPr>
              <a:t> nisu radili ništa više nego što su svoje autore obaveštavali kad god bi se koristio program.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je prvobitno koncipiran kao marketinško pomagalo ili instrument za praćenje korišćenja u svrhu poštovanja pravila o licencama.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 funkcije i dalje postoje, ali danas je mnogo </a:t>
            </a:r>
            <a:r>
              <a:rPr lang="sr-Latn-RS" sz="1200" kern="1200" dirty="0" err="1" smtClean="0">
                <a:solidFill>
                  <a:schemeClr val="tx1"/>
                </a:solidFill>
                <a:effectLst/>
                <a:latin typeface="+mn-lt"/>
                <a:ea typeface="MS PGothic" pitchFamily="34" charset="-128"/>
                <a:cs typeface="ＭＳ Ｐゴシック" charset="0"/>
              </a:rPr>
              <a:t>spajvera</a:t>
            </a:r>
            <a:r>
              <a:rPr lang="sr-Latn-RS" sz="1200" kern="1200" dirty="0" smtClean="0">
                <a:solidFill>
                  <a:schemeClr val="tx1"/>
                </a:solidFill>
                <a:effectLst/>
                <a:latin typeface="+mn-lt"/>
                <a:ea typeface="MS PGothic" pitchFamily="34" charset="-128"/>
                <a:cs typeface="ＭＳ Ｐゴシック" charset="0"/>
              </a:rPr>
              <a:t> tako koncipirano da krade poverljive informacije – korisnička imena ili lozinke za bankarske sajtove,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naloge, podatke neophodne za ulazak na društvene mreže 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igrice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Nikada ne možete biti sigurni da li imate zlonamerni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na svom kompjuteru jer on radi veoma tiho u pozadini i njegove otvorene funkcije i kvalitet programa mogu delovati veoma privlačno. Često se </a:t>
            </a:r>
            <a:r>
              <a:rPr lang="sr-Latn-RS" sz="1200" kern="1200" dirty="0" err="1" smtClean="0">
                <a:solidFill>
                  <a:schemeClr val="tx1"/>
                </a:solidFill>
                <a:effectLst/>
                <a:latin typeface="+mn-lt"/>
                <a:ea typeface="MS PGothic" pitchFamily="34" charset="-128"/>
                <a:cs typeface="ＭＳ Ｐゴシック" charset="0"/>
              </a:rPr>
              <a:t>spajver</a:t>
            </a:r>
            <a:r>
              <a:rPr lang="sr-Latn-RS" sz="1200" kern="1200" dirty="0" smtClean="0">
                <a:solidFill>
                  <a:schemeClr val="tx1"/>
                </a:solidFill>
                <a:effectLst/>
                <a:latin typeface="+mn-lt"/>
                <a:ea typeface="MS PGothic" pitchFamily="34" charset="-128"/>
                <a:cs typeface="ＭＳ Ｐゴシック" charset="0"/>
              </a:rPr>
              <a:t> distribuira kao „shareware” ili „</a:t>
            </a:r>
            <a:r>
              <a:rPr lang="sr-Latn-RS" sz="1200" kern="1200" dirty="0" err="1" smtClean="0">
                <a:solidFill>
                  <a:schemeClr val="tx1"/>
                </a:solidFill>
                <a:effectLst/>
                <a:latin typeface="+mn-lt"/>
                <a:ea typeface="MS PGothic" pitchFamily="34" charset="-128"/>
                <a:cs typeface="ＭＳ Ｐゴシック" charset="0"/>
              </a:rPr>
              <a:t>freeware</a:t>
            </a:r>
            <a:r>
              <a:rPr lang="sr-Latn-RS" sz="1200" kern="1200" dirty="0" smtClean="0">
                <a:solidFill>
                  <a:schemeClr val="tx1"/>
                </a:solidFill>
                <a:effectLst/>
                <a:latin typeface="+mn-lt"/>
                <a:ea typeface="MS PGothic" pitchFamily="34" charset="-128"/>
                <a:cs typeface="ＭＳ Ｐゴシック" charset="0"/>
              </a:rPr>
              <a:t>” uz minimalna </a:t>
            </a:r>
            <a:r>
              <a:rPr lang="sr-Latn-RS" sz="1200" kern="1200" dirty="0" err="1" smtClean="0">
                <a:solidFill>
                  <a:schemeClr val="tx1"/>
                </a:solidFill>
                <a:effectLst/>
                <a:latin typeface="+mn-lt"/>
                <a:ea typeface="MS PGothic" pitchFamily="34" charset="-128"/>
                <a:cs typeface="ＭＳ Ｐゴシック" charset="0"/>
              </a:rPr>
              <a:t>licencna</a:t>
            </a:r>
            <a:r>
              <a:rPr lang="sr-Latn-RS" sz="1200" kern="1200" dirty="0" smtClean="0">
                <a:solidFill>
                  <a:schemeClr val="tx1"/>
                </a:solidFill>
                <a:effectLst/>
                <a:latin typeface="+mn-lt"/>
                <a:ea typeface="MS PGothic" pitchFamily="34" charset="-128"/>
                <a:cs typeface="ＭＳ Ｐゴシック" charset="0"/>
              </a:rPr>
              <a:t> ograničenja kako bi se na taj mamac uhvatilo što je moguće više ljudi.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116</a:t>
            </a:fld>
            <a:endParaRPr lang="en-US" altLang="en-US"/>
          </a:p>
        </p:txBody>
      </p:sp>
    </p:spTree>
    <p:extLst>
      <p:ext uri="{BB962C8B-B14F-4D97-AF65-F5344CB8AC3E}">
        <p14:creationId xmlns:p14="http://schemas.microsoft.com/office/powerpoint/2010/main" val="305077150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Zlonamerni </a:t>
            </a:r>
            <a:r>
              <a:rPr lang="sr-Latn-RS" sz="1200" kern="1200" dirty="0" err="1" smtClean="0">
                <a:solidFill>
                  <a:schemeClr val="tx1"/>
                </a:solidFill>
                <a:effectLst/>
                <a:latin typeface="+mn-lt"/>
                <a:ea typeface="MS PGothic" pitchFamily="34" charset="-128"/>
                <a:cs typeface="ＭＳ Ｐゴシック" charset="0"/>
              </a:rPr>
              <a:t>softveri</a:t>
            </a:r>
            <a:r>
              <a:rPr lang="sr-Latn-RS" sz="1200" kern="1200" dirty="0" smtClean="0">
                <a:solidFill>
                  <a:schemeClr val="tx1"/>
                </a:solidFill>
                <a:effectLst/>
                <a:latin typeface="+mn-lt"/>
                <a:ea typeface="MS PGothic" pitchFamily="34" charset="-128"/>
                <a:cs typeface="ＭＳ Ｐゴシック" charset="0"/>
              </a:rPr>
              <a:t> stare škole koji su bili kreirani za slavu ustupili su mesto „kriminalnim </a:t>
            </a:r>
            <a:r>
              <a:rPr lang="sr-Latn-RS" sz="1200" kern="1200" dirty="0" err="1" smtClean="0">
                <a:solidFill>
                  <a:schemeClr val="tx1"/>
                </a:solidFill>
                <a:effectLst/>
                <a:latin typeface="+mn-lt"/>
                <a:ea typeface="MS PGothic" pitchFamily="34" charset="-128"/>
                <a:cs typeface="ＭＳ Ｐゴシック" charset="0"/>
              </a:rPr>
              <a:t>softverima</a:t>
            </a:r>
            <a:r>
              <a:rPr lang="sr-Latn-RS" sz="1200" kern="1200" dirty="0" smtClean="0">
                <a:solidFill>
                  <a:schemeClr val="tx1"/>
                </a:solidFill>
                <a:effectLst/>
                <a:latin typeface="+mn-lt"/>
                <a:ea typeface="MS PGothic" pitchFamily="34" charset="-128"/>
                <a:cs typeface="ＭＳ Ｐゴシック" charset="0"/>
              </a:rPr>
              <a:t>” nove epohe kojima je osnovna svrha </a:t>
            </a:r>
            <a:r>
              <a:rPr lang="sr-Latn-RS" sz="1200" kern="1200" dirty="0" err="1" smtClean="0">
                <a:solidFill>
                  <a:schemeClr val="tx1"/>
                </a:solidFill>
                <a:effectLst/>
                <a:latin typeface="+mn-lt"/>
                <a:ea typeface="MS PGothic" pitchFamily="34" charset="-128"/>
                <a:cs typeface="ＭＳ Ｐゴシック" charset="0"/>
              </a:rPr>
              <a:t>spamovanje</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err="1" smtClean="0">
                <a:solidFill>
                  <a:schemeClr val="tx1"/>
                </a:solidFill>
                <a:effectLst/>
                <a:latin typeface="+mn-lt"/>
                <a:ea typeface="MS PGothic" pitchFamily="34" charset="-128"/>
                <a:cs typeface="ＭＳ Ｐゴシック" charset="0"/>
              </a:rPr>
              <a:t>Crimeware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razlikuje se od</a:t>
            </a:r>
            <a:r>
              <a:rPr lang="es-CL" sz="1200" kern="1200" dirty="0" smtClean="0">
                <a:solidFill>
                  <a:schemeClr val="tx1"/>
                </a:solidFill>
                <a:effectLst/>
                <a:latin typeface="+mn-lt"/>
                <a:ea typeface="MS PGothic" pitchFamily="34" charset="-128"/>
                <a:cs typeface="ＭＳ Ｐゴシック" charset="0"/>
              </a:rPr>
              <a:t> </a:t>
            </a:r>
            <a:r>
              <a:rPr lang="es-CL" sz="1200" u="sng" kern="1200" dirty="0" smtClean="0">
                <a:solidFill>
                  <a:schemeClr val="tx1"/>
                </a:solidFill>
                <a:effectLst/>
                <a:latin typeface="+mn-lt"/>
                <a:ea typeface="MS PGothic" pitchFamily="34" charset="-128"/>
                <a:cs typeface="ＭＳ Ｐゴシック" charset="0"/>
                <a:hlinkClick r:id="rId3"/>
              </a:rPr>
              <a:t>spyware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a:t>
            </a:r>
            <a:r>
              <a:rPr lang="es-CL" sz="1200" kern="1200" dirty="0" smtClean="0">
                <a:solidFill>
                  <a:schemeClr val="tx1"/>
                </a:solidFill>
                <a:effectLst/>
                <a:latin typeface="+mn-lt"/>
                <a:ea typeface="MS PGothic" pitchFamily="34" charset="-128"/>
                <a:cs typeface="ＭＳ Ｐゴシック" charset="0"/>
              </a:rPr>
              <a:t> </a:t>
            </a:r>
            <a:r>
              <a:rPr lang="es-CL" sz="1200" u="sng" kern="1200" dirty="0" err="1" smtClean="0">
                <a:solidFill>
                  <a:schemeClr val="tx1"/>
                </a:solidFill>
                <a:effectLst/>
                <a:latin typeface="+mn-lt"/>
                <a:ea typeface="MS PGothic" pitchFamily="34" charset="-128"/>
                <a:cs typeface="ＭＳ Ｐゴシック" charset="0"/>
                <a:hlinkClick r:id="rId4"/>
              </a:rPr>
              <a:t>adware</a:t>
            </a:r>
            <a:r>
              <a:rPr lang="sr-Latn-RS" sz="1200" kern="1200" dirty="0" smtClean="0">
                <a:solidFill>
                  <a:schemeClr val="tx1"/>
                </a:solidFill>
                <a:effectLst/>
                <a:latin typeface="+mn-lt"/>
                <a:ea typeface="MS PGothic" pitchFamily="34" charset="-128"/>
                <a:cs typeface="ＭＳ Ｐゴシック" charset="0"/>
              </a:rPr>
              <a:t> – reklamni softver</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projektovan je tako da pomoću socijalnog inženjeringa ili tehničkog skrivanja ukrade identitet da bi pristupio finansijskim i maloprodajnim podacima nekog računarskog sistema i preuzeo novac sa tih računa ili obavio neovlašćene transakcije koje će doneti dobit kibernetskom lopovu. Alternativno, kriminalni softver može ukrasti poverljive ili osetljive korporativne informacije. Ta vrsta zlonamernog softvera predstavlja sve veći problem mrežne bezbednosti jer se pojavljuju mnoge šifrovane pretnje u vezi s krađom poverljivih informacija ili iznudom.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117</a:t>
            </a:fld>
            <a:endParaRPr lang="en-US" altLang="en-US"/>
          </a:p>
        </p:txBody>
      </p:sp>
    </p:spTree>
    <p:extLst>
      <p:ext uri="{BB962C8B-B14F-4D97-AF65-F5344CB8AC3E}">
        <p14:creationId xmlns:p14="http://schemas.microsoft.com/office/powerpoint/2010/main" val="422723707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GB" sz="1200" i="1" u="sng" kern="1200" dirty="0" smtClean="0">
                <a:solidFill>
                  <a:schemeClr val="tx1"/>
                </a:solidFill>
                <a:effectLst/>
                <a:latin typeface="+mn-lt"/>
                <a:ea typeface="MS PGothic" pitchFamily="34" charset="-128"/>
                <a:cs typeface="ＭＳ Ｐゴシック" charset="0"/>
                <a:hlinkClick r:id="rId3"/>
              </a:rPr>
              <a:t>Adware</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neželjeni softver koji je tako kreiran da vam ubacuje reklame na ekran, najčešće u </a:t>
            </a:r>
            <a:r>
              <a:rPr lang="sr-Latn-RS" sz="1200" kern="1200" dirty="0" err="1" smtClean="0">
                <a:solidFill>
                  <a:schemeClr val="tx1"/>
                </a:solidFill>
                <a:effectLst/>
                <a:latin typeface="+mn-lt"/>
                <a:ea typeface="MS PGothic" pitchFamily="34" charset="-128"/>
                <a:cs typeface="ＭＳ Ｐゴシック" charset="0"/>
              </a:rPr>
              <a:t>brauzeru</a:t>
            </a:r>
            <a:r>
              <a:rPr lang="sr-Latn-RS" sz="1200" kern="1200" dirty="0" smtClean="0">
                <a:solidFill>
                  <a:schemeClr val="tx1"/>
                </a:solidFill>
                <a:effectLst/>
                <a:latin typeface="+mn-lt"/>
                <a:ea typeface="MS PGothic" pitchFamily="34" charset="-128"/>
                <a:cs typeface="ＭＳ Ｐゴシック" charset="0"/>
              </a:rPr>
              <a:t>. Neki stručnjaci za računarsku bezbednost smatraju da </a:t>
            </a:r>
            <a:r>
              <a:rPr lang="sr-Latn-RS" sz="1200" kern="1200" dirty="0" err="1" smtClean="0">
                <a:solidFill>
                  <a:schemeClr val="tx1"/>
                </a:solidFill>
                <a:effectLst/>
                <a:latin typeface="+mn-lt"/>
                <a:ea typeface="MS PGothic" pitchFamily="34" charset="-128"/>
                <a:cs typeface="ＭＳ Ｐゴシック" charset="0"/>
              </a:rPr>
              <a:t>advare</a:t>
            </a:r>
            <a:r>
              <a:rPr lang="sr-Latn-RS" sz="1200" kern="1200" dirty="0" smtClean="0">
                <a:solidFill>
                  <a:schemeClr val="tx1"/>
                </a:solidFill>
                <a:effectLst/>
                <a:latin typeface="+mn-lt"/>
                <a:ea typeface="MS PGothic" pitchFamily="34" charset="-128"/>
                <a:cs typeface="ＭＳ Ｐゴシック" charset="0"/>
              </a:rPr>
              <a:t> predstavlja preteču savremenog </a:t>
            </a:r>
            <a:r>
              <a:rPr lang="sr-Latn-RS" sz="1200" i="1" u="sng" kern="1200" dirty="0" smtClean="0">
                <a:solidFill>
                  <a:schemeClr val="tx1"/>
                </a:solidFill>
                <a:effectLst/>
                <a:latin typeface="+mn-lt"/>
                <a:ea typeface="MS PGothic" pitchFamily="34" charset="-128"/>
                <a:cs typeface="ＭＳ Ｐゴシック" charset="0"/>
                <a:hlinkClick r:id="rId4"/>
              </a:rPr>
              <a:t>PUP</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potentially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unwanted</a:t>
            </a:r>
            <a:r>
              <a:rPr lang="sr-Latn-RS" sz="1200" i="1" kern="1200" dirty="0" smtClean="0">
                <a:solidFill>
                  <a:schemeClr val="tx1"/>
                </a:solidFill>
                <a:effectLst/>
                <a:latin typeface="+mn-lt"/>
                <a:ea typeface="MS PGothic" pitchFamily="34" charset="-128"/>
                <a:cs typeface="ＭＳ Ｐゴシック" charset="0"/>
              </a:rPr>
              <a:t> program</a:t>
            </a:r>
            <a:r>
              <a:rPr lang="sr-Latn-RS" sz="1200" kern="1200" dirty="0" smtClean="0">
                <a:solidFill>
                  <a:schemeClr val="tx1"/>
                </a:solidFill>
                <a:effectLst/>
                <a:latin typeface="+mn-lt"/>
                <a:ea typeface="MS PGothic" pitchFamily="34" charset="-128"/>
                <a:cs typeface="ＭＳ Ｐゴシック" charset="0"/>
              </a:rPr>
              <a:t> – potencijalno neželjenog programa). Tipično je da koristi neki tajni metod pomoću koga se ili lažno predstavlja kao legitiman ili se kači za neki drugi program kako bi vas prevario da ga instalirate na svoj računar, </a:t>
            </a:r>
            <a:r>
              <a:rPr lang="sr-Latn-RS" sz="1200" kern="1200" dirty="0" err="1" smtClean="0">
                <a:solidFill>
                  <a:schemeClr val="tx1"/>
                </a:solidFill>
                <a:effectLst/>
                <a:latin typeface="+mn-lt"/>
                <a:ea typeface="MS PGothic" pitchFamily="34" charset="-128"/>
                <a:cs typeface="ＭＳ Ｐゴシック" charset="0"/>
              </a:rPr>
              <a:t>tablet</a:t>
            </a:r>
            <a:r>
              <a:rPr lang="sr-Latn-RS" sz="1200" kern="1200" dirty="0" smtClean="0">
                <a:solidFill>
                  <a:schemeClr val="tx1"/>
                </a:solidFill>
                <a:effectLst/>
                <a:latin typeface="+mn-lt"/>
                <a:ea typeface="MS PGothic" pitchFamily="34" charset="-128"/>
                <a:cs typeface="ＭＳ Ｐゴシック" charset="0"/>
              </a:rPr>
              <a:t> ili mobilni uređaj.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118</a:t>
            </a:fld>
            <a:endParaRPr lang="en-US" altLang="en-US"/>
          </a:p>
        </p:txBody>
      </p:sp>
    </p:spTree>
    <p:extLst>
      <p:ext uri="{BB962C8B-B14F-4D97-AF65-F5344CB8AC3E}">
        <p14:creationId xmlns:p14="http://schemas.microsoft.com/office/powerpoint/2010/main" val="101133816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„Zadnja vrata” odnose se usluge koje se koriste ili </a:t>
            </a:r>
            <a:r>
              <a:rPr lang="sr-Latn-RS" sz="1200" kern="1200" dirty="0" err="1" smtClean="0">
                <a:solidFill>
                  <a:schemeClr val="tx1"/>
                </a:solidFill>
                <a:effectLst/>
                <a:latin typeface="+mn-lt"/>
                <a:ea typeface="MS PGothic" pitchFamily="34" charset="-128"/>
                <a:cs typeface="ＭＳ Ｐゴシック" charset="0"/>
              </a:rPr>
              <a:t>portove</a:t>
            </a:r>
            <a:r>
              <a:rPr lang="sr-Latn-RS" sz="1200" kern="1200" dirty="0" smtClean="0">
                <a:solidFill>
                  <a:schemeClr val="tx1"/>
                </a:solidFill>
                <a:effectLst/>
                <a:latin typeface="+mn-lt"/>
                <a:ea typeface="MS PGothic" pitchFamily="34" charset="-128"/>
                <a:cs typeface="ＭＳ Ｐゴシック" charset="0"/>
              </a:rPr>
              <a:t> koji su otvoreni i koji omogućuju korisniku sa daljine da se </a:t>
            </a:r>
            <a:r>
              <a:rPr lang="sr-Latn-RS" sz="1200" kern="1200" dirty="0" err="1" smtClean="0">
                <a:solidFill>
                  <a:schemeClr val="tx1"/>
                </a:solidFill>
                <a:effectLst/>
                <a:latin typeface="+mn-lt"/>
                <a:ea typeface="MS PGothic" pitchFamily="34" charset="-128"/>
                <a:cs typeface="ＭＳ Ｐゴシック" charset="0"/>
              </a:rPr>
              <a:t>konektuje</a:t>
            </a:r>
            <a:r>
              <a:rPr lang="sr-Latn-RS" sz="1200" kern="1200" dirty="0" smtClean="0">
                <a:solidFill>
                  <a:schemeClr val="tx1"/>
                </a:solidFill>
                <a:effectLst/>
                <a:latin typeface="+mn-lt"/>
                <a:ea typeface="MS PGothic" pitchFamily="34" charset="-128"/>
                <a:cs typeface="ＭＳ Ｐゴシック" charset="0"/>
              </a:rPr>
              <a:t> sa računarom i da zaobiđe standardne mehanizme provere identiteta.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Prvobitno su ga koristili programeri i pisci programa kako bi im se omogućio pristup neophodan za </a:t>
            </a:r>
            <a:r>
              <a:rPr lang="sr-Latn-RS" sz="1200" kern="1200" dirty="0" err="1" smtClean="0">
                <a:solidFill>
                  <a:schemeClr val="tx1"/>
                </a:solidFill>
                <a:effectLst/>
                <a:latin typeface="+mn-lt"/>
                <a:ea typeface="MS PGothic" pitchFamily="34" charset="-128"/>
                <a:cs typeface="ＭＳ Ｐゴシック" charset="0"/>
              </a:rPr>
              <a:t>debagovanje</a:t>
            </a:r>
            <a:r>
              <a:rPr lang="sr-Latn-RS" sz="1200" kern="1200" dirty="0" smtClean="0">
                <a:solidFill>
                  <a:schemeClr val="tx1"/>
                </a:solidFill>
                <a:effectLst/>
                <a:latin typeface="+mn-lt"/>
                <a:ea typeface="MS PGothic" pitchFamily="34" charset="-128"/>
                <a:cs typeface="ＭＳ Ｐゴシック" charset="0"/>
              </a:rPr>
              <a:t> novih aplikacija.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Programi tipa „zadnjih vrata” kao što je </a:t>
            </a:r>
            <a:r>
              <a:rPr lang="es-CL" sz="1200" i="1" kern="1200" dirty="0" err="1" smtClean="0">
                <a:solidFill>
                  <a:schemeClr val="tx1"/>
                </a:solidFill>
                <a:effectLst/>
                <a:latin typeface="+mn-lt"/>
                <a:ea typeface="MS PGothic" pitchFamily="34" charset="-128"/>
                <a:cs typeface="ＭＳ Ｐゴシック" charset="0"/>
              </a:rPr>
              <a:t>Netcat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sada omogućuju konektovanje na daljinu pomoću koga zlonamerni korisnik može da uradi sve što želi na nekom kompjuteru bez </a:t>
            </a:r>
            <a:r>
              <a:rPr lang="sr-Latn-RS" sz="1200" kern="1200" dirty="0" err="1" smtClean="0">
                <a:solidFill>
                  <a:schemeClr val="tx1"/>
                </a:solidFill>
                <a:effectLst/>
                <a:latin typeface="+mn-lt"/>
                <a:ea typeface="MS PGothic" pitchFamily="34" charset="-128"/>
                <a:cs typeface="ＭＳ Ｐゴシック" charset="0"/>
              </a:rPr>
              <a:t>logovanja</a:t>
            </a:r>
            <a:r>
              <a:rPr lang="sr-Latn-RS" sz="1200" kern="1200" dirty="0" smtClean="0">
                <a:solidFill>
                  <a:schemeClr val="tx1"/>
                </a:solidFill>
                <a:effectLst/>
                <a:latin typeface="+mn-lt"/>
                <a:ea typeface="MS PGothic" pitchFamily="34" charset="-128"/>
                <a:cs typeface="ＭＳ Ｐゴシック" charset="0"/>
              </a:rPr>
              <a:t> i to tako da korisnik uopšte ne primeti da je neko drugi pristupio njegovom računaru.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Ovo je metod koji tipično koriste hakeri da bi se vratili u neki računar nakon što su prethodno sebi već omogućili ulaz u taj sistem.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119</a:t>
            </a:fld>
            <a:endParaRPr lang="en-US" altLang="en-US"/>
          </a:p>
        </p:txBody>
      </p:sp>
    </p:spTree>
    <p:extLst>
      <p:ext uri="{BB962C8B-B14F-4D97-AF65-F5344CB8AC3E}">
        <p14:creationId xmlns:p14="http://schemas.microsoft.com/office/powerpoint/2010/main" val="148099334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120</a:t>
            </a:fld>
            <a:endParaRPr lang="en-US" altLang="en-US"/>
          </a:p>
        </p:txBody>
      </p:sp>
    </p:spTree>
    <p:extLst>
      <p:ext uri="{BB962C8B-B14F-4D97-AF65-F5344CB8AC3E}">
        <p14:creationId xmlns:p14="http://schemas.microsoft.com/office/powerpoint/2010/main" val="90748335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grafikon ilustruje uređaje koji se koriste za pristup internetu – objavljen 25. maja 2020. – podaci za Ujedinjeno Kraljevstvo.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Ako razmotrimo druge zemlje, videćemo da kod njih postoje slični trendovi kada je reč o korišćenju.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Prema tome, pametni telefoni su najviše na meti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OD OVE TAČKE PREDAVAČ JE POZVAN DA PRIKAZUJE SOPSTVENE STUDIJE SLUČAJA / DA OBJAŠNJAVA SOPSTVENA ISKUSTVA KAKO BI POJAČAO EFEKAT UČENJA KOD POLAZNIKA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121</a:t>
            </a:fld>
            <a:endParaRPr lang="en-US" altLang="en-US"/>
          </a:p>
        </p:txBody>
      </p:sp>
    </p:spTree>
    <p:extLst>
      <p:ext uri="{BB962C8B-B14F-4D97-AF65-F5344CB8AC3E}">
        <p14:creationId xmlns:p14="http://schemas.microsoft.com/office/powerpoint/2010/main" val="39329691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svetu danas postoji </a:t>
            </a:r>
            <a:r>
              <a:rPr lang="es-CL" sz="1200" b="1" kern="1200" dirty="0" smtClean="0">
                <a:solidFill>
                  <a:schemeClr val="tx1"/>
                </a:solidFill>
                <a:effectLst/>
                <a:latin typeface="+mn-lt"/>
                <a:ea typeface="MS PGothic" pitchFamily="34" charset="-128"/>
                <a:cs typeface="ＭＳ Ｐゴシック" charset="0"/>
              </a:rPr>
              <a:t>5</a:t>
            </a:r>
            <a:r>
              <a:rPr lang="sr-Latn-RS" sz="1200" b="1" kern="1200" dirty="0" smtClean="0">
                <a:solidFill>
                  <a:schemeClr val="tx1"/>
                </a:solidFill>
                <a:effectLst/>
                <a:latin typeface="+mn-lt"/>
                <a:ea typeface="MS PGothic" pitchFamily="34" charset="-128"/>
                <a:cs typeface="ＭＳ Ｐゴシック" charset="0"/>
              </a:rPr>
              <a:t>,</a:t>
            </a:r>
            <a:r>
              <a:rPr lang="es-CL" sz="1200" b="1" kern="1200" dirty="0" smtClean="0">
                <a:solidFill>
                  <a:schemeClr val="tx1"/>
                </a:solidFill>
                <a:effectLst/>
                <a:latin typeface="+mn-lt"/>
                <a:ea typeface="MS PGothic" pitchFamily="34" charset="-128"/>
                <a:cs typeface="ＭＳ Ｐゴシック" charset="0"/>
              </a:rPr>
              <a:t>15 </a:t>
            </a:r>
            <a:r>
              <a:rPr lang="sr-Latn-RS" sz="1200" b="1" kern="1200" dirty="0" smtClean="0">
                <a:solidFill>
                  <a:schemeClr val="tx1"/>
                </a:solidFill>
                <a:effectLst/>
                <a:latin typeface="+mn-lt"/>
                <a:ea typeface="MS PGothic" pitchFamily="34" charset="-128"/>
                <a:cs typeface="ＭＳ Ｐゴシック" charset="0"/>
              </a:rPr>
              <a:t>milijardi</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korisnika mobilnih telefona, prema najnovijim podacima „</a:t>
            </a:r>
            <a:r>
              <a:rPr lang="es-CL" sz="1200" kern="1200" dirty="0" smtClean="0">
                <a:solidFill>
                  <a:schemeClr val="tx1"/>
                </a:solidFill>
                <a:effectLst/>
                <a:latin typeface="+mn-lt"/>
                <a:ea typeface="MS PGothic" pitchFamily="34" charset="-128"/>
                <a:cs typeface="ＭＳ Ｐゴシック" charset="0"/>
              </a:rPr>
              <a:t>GSMA </a:t>
            </a:r>
            <a:r>
              <a:rPr lang="es-CL" sz="1200" kern="1200" dirty="0" err="1" smtClean="0">
                <a:solidFill>
                  <a:schemeClr val="tx1"/>
                </a:solidFill>
                <a:effectLst/>
                <a:latin typeface="+mn-lt"/>
                <a:ea typeface="MS PGothic" pitchFamily="34" charset="-128"/>
                <a:cs typeface="ＭＳ Ｐゴシック" charset="0"/>
              </a:rPr>
              <a:t>Intelligence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Ukupan broj jedinstvenih korisnika mobilnih telefona u svetu u poslednjih 12 meseci povećan je za 121 milion – </a:t>
            </a:r>
            <a:r>
              <a:rPr lang="es-CL" sz="1200" kern="1200" dirty="0" smtClean="0">
                <a:solidFill>
                  <a:schemeClr val="tx1"/>
                </a:solidFill>
                <a:effectLst/>
                <a:latin typeface="+mn-lt"/>
                <a:ea typeface="MS PGothic" pitchFamily="34" charset="-128"/>
                <a:cs typeface="ＭＳ Ｐゴシック" charset="0"/>
              </a:rPr>
              <a:t>datareportal.com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Prema podacima „</a:t>
            </a:r>
            <a:r>
              <a:rPr lang="es-CL" sz="1200" kern="1200" dirty="0" err="1" smtClean="0">
                <a:solidFill>
                  <a:schemeClr val="tx1"/>
                </a:solidFill>
                <a:effectLst/>
                <a:latin typeface="+mn-lt"/>
                <a:ea typeface="MS PGothic" pitchFamily="34" charset="-128"/>
                <a:cs typeface="ＭＳ Ｐゴシック" charset="0"/>
              </a:rPr>
              <a:t>Statista</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sadašnji broj korisnika pametnih telefona u svetu iznosi 3,5 milijardi, što znači da 44,85% svetskog stanovništva poseduje pametni telefon. To je znatno povećanje u odnosu na 2016. godinu kada je u svetu bilo samo 2,5 milijardi korisnika pametnih telefona, što je u toj godini činilo 33,58% svetske populacije. (Izvor: </a:t>
            </a:r>
            <a:r>
              <a:rPr lang="sr-Latn-RS" sz="1200" u="sng" kern="1200" dirty="0" smtClean="0">
                <a:solidFill>
                  <a:schemeClr val="tx1"/>
                </a:solidFill>
                <a:effectLst/>
                <a:latin typeface="+mn-lt"/>
                <a:ea typeface="MS PGothic" pitchFamily="34" charset="-128"/>
                <a:cs typeface="ＭＳ Ｐゴシック" charset="0"/>
                <a:hlinkClick r:id="rId3"/>
              </a:rPr>
              <a:t>https://www.bankmycell.com/blog/how-many-phones-are-in-the-world</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Instaliranje neproverenih aplikacija sa nezvaničnih tržišta (primer na slici) lako može dovesti do toga da se na taj način instalira zlonamerni softver u mobilni telefon, a taj zlonamerni softver se onda može koristiti na različite načine (za ubacivanje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za špijuniranje podataka o ličnosti, za presretanje identifikacionih podataka u mobilnom bankarstvu, za audio ili video snimanje vlasnika bez njegovog pristanka, za pokretanje napada na druge uređaje, odnosno računarske sisteme itd.)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122</a:t>
            </a:fld>
            <a:endParaRPr lang="en-US" altLang="en-US"/>
          </a:p>
        </p:txBody>
      </p:sp>
    </p:spTree>
    <p:extLst>
      <p:ext uri="{BB962C8B-B14F-4D97-AF65-F5344CB8AC3E}">
        <p14:creationId xmlns:p14="http://schemas.microsoft.com/office/powerpoint/2010/main" val="140114958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1.</a:t>
            </a:r>
            <a:r>
              <a:rPr lang="sr-Latn-RS" sz="1200" b="1" kern="1200" baseline="0" dirty="0" smtClean="0">
                <a:solidFill>
                  <a:schemeClr val="tx1"/>
                </a:solidFill>
                <a:effectLst/>
                <a:latin typeface="+mn-lt"/>
                <a:ea typeface="MS PGothic" pitchFamily="34" charset="-128"/>
                <a:cs typeface="ＭＳ Ｐゴシック" charset="0"/>
              </a:rPr>
              <a:t> Mobilne platforme</a:t>
            </a:r>
          </a:p>
          <a:p>
            <a:pPr indent="457200"/>
            <a:r>
              <a:rPr lang="sr-Latn-RS" sz="1200" b="0" kern="1200" baseline="0" dirty="0" smtClean="0">
                <a:solidFill>
                  <a:schemeClr val="tx1"/>
                </a:solidFill>
                <a:effectLst/>
                <a:latin typeface="+mn-lt"/>
                <a:ea typeface="MS PGothic" pitchFamily="34" charset="-128"/>
                <a:cs typeface="ＭＳ Ｐゴシック" charset="0"/>
              </a:rPr>
              <a:t>Globalni izveštaj o informatičkoj bezbednosti 2018-2019.</a:t>
            </a:r>
          </a:p>
          <a:p>
            <a:pPr marL="171450" indent="171450">
              <a:buFont typeface="Arial" panose="020B0604020202020204" pitchFamily="34" charset="0"/>
              <a:buChar char="•"/>
            </a:pPr>
            <a:endParaRPr lang="sr-Latn-RS" sz="1200" b="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Najveća</a:t>
            </a:r>
            <a:r>
              <a:rPr lang="sr-Latn-RS" sz="1200" b="0" kern="1200" baseline="0" dirty="0" smtClean="0">
                <a:solidFill>
                  <a:schemeClr val="tx1"/>
                </a:solidFill>
                <a:effectLst/>
                <a:latin typeface="+mn-lt"/>
                <a:ea typeface="MS PGothic" pitchFamily="34" charset="-128"/>
                <a:cs typeface="ＭＳ Ｐゴシック" charset="0"/>
              </a:rPr>
              <a:t> količina mobilnog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 nađena je u prodavnicama aplikacija trećih lica; glavnina mobilnog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 nađena je u kategoriji „Stil života“ (27%) i Muzika i </a:t>
            </a:r>
            <a:r>
              <a:rPr lang="sr-Latn-RS" sz="1200" b="0" kern="1200" baseline="0" dirty="0" err="1" smtClean="0">
                <a:solidFill>
                  <a:schemeClr val="tx1"/>
                </a:solidFill>
                <a:effectLst/>
                <a:latin typeface="+mn-lt"/>
                <a:ea typeface="MS PGothic" pitchFamily="34" charset="-128"/>
                <a:cs typeface="ＭＳ Ｐゴシック" charset="0"/>
              </a:rPr>
              <a:t>Auidio</a:t>
            </a:r>
            <a:r>
              <a:rPr lang="sr-Latn-RS" sz="1200" b="0" kern="1200" baseline="0" dirty="0" smtClean="0">
                <a:solidFill>
                  <a:schemeClr val="tx1"/>
                </a:solidFill>
                <a:effectLst/>
                <a:latin typeface="+mn-lt"/>
                <a:ea typeface="MS PGothic" pitchFamily="34" charset="-128"/>
                <a:cs typeface="ＭＳ Ｐゴシック" charset="0"/>
              </a:rPr>
              <a:t> (20%) (ENISA Izveštaj o globalnim pretnjama 2018)</a:t>
            </a:r>
          </a:p>
          <a:p>
            <a:pPr marL="171450" indent="171450">
              <a:buFont typeface="Arial" panose="020B0604020202020204" pitchFamily="34" charset="0"/>
              <a:buChar char="•"/>
            </a:pPr>
            <a:r>
              <a:rPr lang="sr-Latn-RS" sz="1200" b="1" kern="1200" baseline="0" dirty="0" smtClean="0">
                <a:solidFill>
                  <a:schemeClr val="tx1"/>
                </a:solidFill>
                <a:effectLst/>
                <a:latin typeface="+mn-lt"/>
                <a:ea typeface="MS PGothic" pitchFamily="34" charset="-128"/>
                <a:cs typeface="ＭＳ Ｐゴシック" charset="0"/>
              </a:rPr>
              <a:t>Prevare pomoću mobilnih telefona po svojoj brojnosti potiskuju prevare preko interneta. Čak 65% svih </a:t>
            </a:r>
            <a:r>
              <a:rPr lang="sr-Latn-RS" sz="1200" b="1" kern="1200" baseline="0" dirty="0" err="1" smtClean="0">
                <a:solidFill>
                  <a:schemeClr val="tx1"/>
                </a:solidFill>
                <a:effectLst/>
                <a:latin typeface="+mn-lt"/>
                <a:ea typeface="MS PGothic" pitchFamily="34" charset="-128"/>
                <a:cs typeface="ＭＳ Ｐゴシック" charset="0"/>
              </a:rPr>
              <a:t>prevarnih</a:t>
            </a:r>
            <a:r>
              <a:rPr lang="sr-Latn-RS" sz="1200" b="1" kern="1200" baseline="0" dirty="0" smtClean="0">
                <a:solidFill>
                  <a:schemeClr val="tx1"/>
                </a:solidFill>
                <a:effectLst/>
                <a:latin typeface="+mn-lt"/>
                <a:ea typeface="MS PGothic" pitchFamily="34" charset="-128"/>
                <a:cs typeface="ＭＳ Ｐゴシック" charset="0"/>
              </a:rPr>
              <a:t> transakcija počinje na mobilnim uređajima </a:t>
            </a:r>
            <a:r>
              <a:rPr lang="sr-Latn-RS" sz="1200" b="0" kern="1200" baseline="0" dirty="0" smtClean="0">
                <a:solidFill>
                  <a:schemeClr val="tx1"/>
                </a:solidFill>
                <a:effectLst/>
                <a:latin typeface="+mn-lt"/>
                <a:ea typeface="MS PGothic" pitchFamily="34" charset="-128"/>
                <a:cs typeface="ＭＳ Ｐゴシック" charset="0"/>
              </a:rPr>
              <a:t>(trenutno stanje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Izveštaj RSA za 2018)</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Od 2015. godine, </a:t>
            </a:r>
            <a:r>
              <a:rPr lang="sr-Latn-RS" sz="1200" b="1" kern="1200" baseline="0" dirty="0" smtClean="0">
                <a:solidFill>
                  <a:schemeClr val="tx1"/>
                </a:solidFill>
                <a:effectLst/>
                <a:latin typeface="+mn-lt"/>
                <a:ea typeface="MS PGothic" pitchFamily="34" charset="-128"/>
                <a:cs typeface="ＭＳ Ｐゴシック" charset="0"/>
              </a:rPr>
              <a:t>broj prevara preko mobilnih aplikacija povećan je za 600% </a:t>
            </a:r>
            <a:r>
              <a:rPr lang="sr-Latn-RS" sz="1200" b="0" kern="1200" baseline="0" dirty="0" smtClean="0">
                <a:solidFill>
                  <a:schemeClr val="tx1"/>
                </a:solidFill>
                <a:effectLst/>
                <a:latin typeface="+mn-lt"/>
                <a:ea typeface="MS PGothic" pitchFamily="34" charset="-128"/>
                <a:cs typeface="ＭＳ Ｐゴシック" charset="0"/>
              </a:rPr>
              <a:t>(trenutno stanje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izveštaj RSA za 2018)</a:t>
            </a:r>
          </a:p>
          <a:p>
            <a:pPr marL="171450" indent="171450">
              <a:buFont typeface="Arial" panose="020B0604020202020204" pitchFamily="34" charset="0"/>
              <a:buChar char="•"/>
            </a:pPr>
            <a:r>
              <a:rPr lang="sr-Latn-RS" sz="1200" b="1" kern="1200" baseline="0" dirty="0" err="1" smtClean="0">
                <a:solidFill>
                  <a:schemeClr val="tx1"/>
                </a:solidFill>
                <a:effectLst/>
                <a:latin typeface="+mn-lt"/>
                <a:ea typeface="MS PGothic" pitchFamily="34" charset="-128"/>
                <a:cs typeface="ＭＳ Ｐゴシック" charset="0"/>
              </a:rPr>
              <a:t>Psihing</a:t>
            </a:r>
            <a:r>
              <a:rPr lang="sr-Latn-RS" sz="1200" b="1" kern="1200" baseline="0" dirty="0" smtClean="0">
                <a:solidFill>
                  <a:schemeClr val="tx1"/>
                </a:solidFill>
                <a:effectLst/>
                <a:latin typeface="+mn-lt"/>
                <a:ea typeface="MS PGothic" pitchFamily="34" charset="-128"/>
                <a:cs typeface="ＭＳ Ｐゴシック" charset="0"/>
              </a:rPr>
              <a:t> napadi na mobilne uređaje povećani su u proseku za 85% mereno godina na godinu </a:t>
            </a:r>
            <a:r>
              <a:rPr lang="sr-Latn-RS" sz="1200" b="0" kern="1200" baseline="0" dirty="0" smtClean="0">
                <a:solidFill>
                  <a:schemeClr val="tx1"/>
                </a:solidFill>
                <a:effectLst/>
                <a:latin typeface="+mn-lt"/>
                <a:ea typeface="MS PGothic" pitchFamily="34" charset="-128"/>
                <a:cs typeface="ＭＳ Ｐゴシック" charset="0"/>
              </a:rPr>
              <a:t>od 2011. (Izveštaj ENISA o pretnjama 2018)</a:t>
            </a: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Samo u 2018. godini na američke telefone upućeno je više od 26 milijardi automatskih snimljenih telefonskih poruka (</a:t>
            </a:r>
            <a:r>
              <a:rPr lang="sr-Latn-RS" sz="1200" b="0" kern="1200" dirty="0" err="1" smtClean="0">
                <a:solidFill>
                  <a:schemeClr val="tx1"/>
                </a:solidFill>
                <a:effectLst/>
                <a:latin typeface="+mn-lt"/>
                <a:ea typeface="MS PGothic" pitchFamily="34" charset="-128"/>
                <a:cs typeface="ＭＳ Ｐゴシック" charset="0"/>
              </a:rPr>
              <a:t>robocalls</a:t>
            </a:r>
            <a:r>
              <a:rPr lang="sr-Latn-RS" sz="1200" b="0" kern="1200" dirty="0" smtClean="0">
                <a:solidFill>
                  <a:schemeClr val="tx1"/>
                </a:solidFill>
                <a:effectLst/>
                <a:latin typeface="+mn-lt"/>
                <a:ea typeface="MS PGothic" pitchFamily="34" charset="-128"/>
                <a:cs typeface="ＭＳ Ｐゴシック" charset="0"/>
              </a:rPr>
              <a:t>), što je povećanje od 46% mereno godina na godinu (</a:t>
            </a:r>
            <a:r>
              <a:rPr lang="sr-Latn-RS" sz="1200" b="0" kern="1200" dirty="0" err="1" smtClean="0">
                <a:solidFill>
                  <a:schemeClr val="tx1"/>
                </a:solidFill>
                <a:effectLst/>
                <a:latin typeface="+mn-lt"/>
                <a:ea typeface="MS PGothic" pitchFamily="34" charset="-128"/>
                <a:cs typeface="ＭＳ Ｐゴシック" charset="0"/>
              </a:rPr>
              <a:t>Hiya</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Robocall</a:t>
            </a:r>
            <a:r>
              <a:rPr lang="sr-Latn-RS" sz="1200" b="0" kern="1200" dirty="0" smtClean="0">
                <a:solidFill>
                  <a:schemeClr val="tx1"/>
                </a:solidFill>
                <a:effectLst/>
                <a:latin typeface="+mn-lt"/>
                <a:ea typeface="MS PGothic" pitchFamily="34" charset="-128"/>
                <a:cs typeface="ＭＳ Ｐゴシック" charset="0"/>
              </a:rPr>
              <a:t> Radar, Izveštaj</a:t>
            </a:r>
            <a:r>
              <a:rPr lang="sr-Latn-RS" sz="1200" b="0" kern="1200" baseline="0" dirty="0" smtClean="0">
                <a:solidFill>
                  <a:schemeClr val="tx1"/>
                </a:solidFill>
                <a:effectLst/>
                <a:latin typeface="+mn-lt"/>
                <a:ea typeface="MS PGothic" pitchFamily="34" charset="-128"/>
                <a:cs typeface="ＭＳ Ｐゴシック" charset="0"/>
              </a:rPr>
              <a:t> za 2018)</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Jedan od najčešćih napadačkih vektora za pametne telefone vezan je za </a:t>
            </a:r>
            <a:r>
              <a:rPr lang="sr-Latn-RS" sz="1200" kern="1200" dirty="0" err="1" smtClean="0">
                <a:solidFill>
                  <a:schemeClr val="tx1"/>
                </a:solidFill>
                <a:effectLst/>
                <a:latin typeface="+mn-lt"/>
                <a:ea typeface="MS PGothic" pitchFamily="34" charset="-128"/>
                <a:cs typeface="ＭＳ Ｐゴシック" charset="0"/>
              </a:rPr>
              <a:t>nebezbedni</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brauzing</a:t>
            </a:r>
            <a:r>
              <a:rPr lang="sr-Latn-RS" sz="1200" kern="1200" dirty="0" smtClean="0">
                <a:solidFill>
                  <a:schemeClr val="tx1"/>
                </a:solidFill>
                <a:effectLst/>
                <a:latin typeface="+mn-lt"/>
                <a:ea typeface="MS PGothic" pitchFamily="34" charset="-128"/>
                <a:cs typeface="ＭＳ Ｐゴシック" charset="0"/>
              </a:rPr>
              <a:t> („pecanje”, „ciljano pecanje”,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Više od 60% svih prevara koje se odvijaju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odvija se pomoću mobilnih platformi, prema podacima RSA, a </a:t>
            </a:r>
            <a:r>
              <a:rPr lang="sr-Latn-RS" sz="1200" u="sng" kern="1200" dirty="0" smtClean="0">
                <a:solidFill>
                  <a:schemeClr val="tx1"/>
                </a:solidFill>
                <a:effectLst/>
                <a:latin typeface="+mn-lt"/>
                <a:ea typeface="MS PGothic" pitchFamily="34" charset="-128"/>
                <a:cs typeface="ＭＳ Ｐゴシック" charset="0"/>
                <a:hlinkClick r:id="rId3"/>
              </a:rPr>
              <a:t>80% svih mobilnih prevara</a:t>
            </a:r>
            <a:r>
              <a:rPr lang="sr-Latn-RS" sz="1200" kern="1200" dirty="0" smtClean="0">
                <a:solidFill>
                  <a:schemeClr val="tx1"/>
                </a:solidFill>
                <a:effectLst/>
                <a:latin typeface="+mn-lt"/>
                <a:ea typeface="MS PGothic" pitchFamily="34" charset="-128"/>
                <a:cs typeface="ＭＳ Ｐゴシック" charset="0"/>
              </a:rPr>
              <a:t> obavlja se pomoću mobilnih aplikacija umesto mobilnih veb-</a:t>
            </a:r>
            <a:r>
              <a:rPr lang="sr-Latn-RS" sz="1200" kern="1200" dirty="0" err="1" smtClean="0">
                <a:solidFill>
                  <a:schemeClr val="tx1"/>
                </a:solidFill>
                <a:effectLst/>
                <a:latin typeface="+mn-lt"/>
                <a:ea typeface="MS PGothic" pitchFamily="34" charset="-128"/>
                <a:cs typeface="ＭＳ Ｐゴシック" charset="0"/>
              </a:rPr>
              <a:t>brauzera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Budući da većina ljudi koristi svoje mobilne telefone za obavljanje finansijskih transakcija ili obradu osetljivih podataka van bezbednosti koju pruža kućna mreža, to postaje sve istaknutija pretnja. Činjenica da korisnici tipično drže sve informacije na svom telefonu, kao i da se pametni telefoni sada koriste za proveru identiteta na osnovu dva faktora – što je jedan od najčešćih alata za postizanje kibernetske bezbednosti – povećava bezbednosni rizik ako se uređaj izgubi ili bude ukraden.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123</a:t>
            </a:fld>
            <a:endParaRPr lang="en-US" altLang="en-US"/>
          </a:p>
        </p:txBody>
      </p:sp>
    </p:spTree>
    <p:extLst>
      <p:ext uri="{BB962C8B-B14F-4D97-AF65-F5344CB8AC3E}">
        <p14:creationId xmlns:p14="http://schemas.microsoft.com/office/powerpoint/2010/main" val="24296675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Prevare pomoću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predstavljaju jedan od najčešćih metoda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Koliko su vam se puta </a:t>
            </a:r>
            <a:r>
              <a:rPr lang="sr-Latn-RS" sz="1200" kern="1200" dirty="0" err="1" smtClean="0">
                <a:solidFill>
                  <a:schemeClr val="tx1"/>
                </a:solidFill>
                <a:effectLst/>
                <a:latin typeface="+mn-lt"/>
                <a:ea typeface="MS PGothic" pitchFamily="34" charset="-128"/>
                <a:cs typeface="ＭＳ Ｐゴシック" charset="0"/>
              </a:rPr>
              <a:t>obratile</a:t>
            </a:r>
            <a:r>
              <a:rPr lang="sr-Latn-RS" sz="1200" kern="1200" dirty="0" smtClean="0">
                <a:solidFill>
                  <a:schemeClr val="tx1"/>
                </a:solidFill>
                <a:effectLst/>
                <a:latin typeface="+mn-lt"/>
                <a:ea typeface="MS PGothic" pitchFamily="34" charset="-128"/>
                <a:cs typeface="ＭＳ Ｐゴシック" charset="0"/>
              </a:rPr>
              <a:t> udovice iz Nigerije tražeći pomoć? Koliko su vam se dosad puta </a:t>
            </a:r>
            <a:r>
              <a:rPr lang="sr-Latn-RS" sz="1200" kern="1200" dirty="0" err="1" smtClean="0">
                <a:solidFill>
                  <a:schemeClr val="tx1"/>
                </a:solidFill>
                <a:effectLst/>
                <a:latin typeface="+mn-lt"/>
                <a:ea typeface="MS PGothic" pitchFamily="34" charset="-128"/>
                <a:cs typeface="ＭＳ Ｐゴシック" charset="0"/>
              </a:rPr>
              <a:t>obratile</a:t>
            </a:r>
            <a:r>
              <a:rPr lang="sr-Latn-RS" sz="1200" kern="1200" dirty="0" smtClean="0">
                <a:solidFill>
                  <a:schemeClr val="tx1"/>
                </a:solidFill>
                <a:effectLst/>
                <a:latin typeface="+mn-lt"/>
                <a:ea typeface="MS PGothic" pitchFamily="34" charset="-128"/>
                <a:cs typeface="ＭＳ Ｐゴシック" charset="0"/>
              </a:rPr>
              <a:t>? Upravo o tome govorimo. Prema </a:t>
            </a:r>
            <a:r>
              <a:rPr lang="en-GB" sz="1200" u="sng" kern="1200" dirty="0" smtClean="0">
                <a:solidFill>
                  <a:schemeClr val="tx1"/>
                </a:solidFill>
                <a:effectLst/>
                <a:latin typeface="+mn-lt"/>
                <a:ea typeface="MS PGothic" pitchFamily="34" charset="-128"/>
                <a:cs typeface="ＭＳ Ｐゴシック" charset="0"/>
                <a:hlinkClick r:id="rId3"/>
              </a:rPr>
              <a:t>EY cyber stats and facts</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oko </a:t>
            </a:r>
            <a:r>
              <a:rPr lang="en-GB" sz="1200" kern="1200" dirty="0" smtClean="0">
                <a:solidFill>
                  <a:schemeClr val="tx1"/>
                </a:solidFill>
                <a:effectLst/>
                <a:latin typeface="+mn-lt"/>
                <a:ea typeface="MS PGothic" pitchFamily="34" charset="-128"/>
                <a:cs typeface="ＭＳ Ｐゴシック" charset="0"/>
              </a:rPr>
              <a:t>6</a:t>
            </a:r>
            <a:r>
              <a:rPr lang="sr-Latn-RS" sz="1200" kern="1200" dirty="0" smtClean="0">
                <a:solidFill>
                  <a:schemeClr val="tx1"/>
                </a:solidFill>
                <a:effectLst/>
                <a:latin typeface="+mn-lt"/>
                <a:ea typeface="MS PGothic" pitchFamily="34" charset="-128"/>
                <a:cs typeface="ＭＳ Ｐゴシック" charset="0"/>
              </a:rPr>
              <a:t>,</a:t>
            </a:r>
            <a:r>
              <a:rPr lang="en-GB" sz="1200" kern="1200" dirty="0" smtClean="0">
                <a:solidFill>
                  <a:schemeClr val="tx1"/>
                </a:solidFill>
                <a:effectLst/>
                <a:latin typeface="+mn-lt"/>
                <a:ea typeface="MS PGothic" pitchFamily="34" charset="-128"/>
                <a:cs typeface="ＭＳ Ｐゴシック" charset="0"/>
              </a:rPr>
              <a:t>5 </a:t>
            </a:r>
            <a:r>
              <a:rPr lang="sr-Latn-RS" sz="1200" kern="1200" dirty="0" smtClean="0">
                <a:solidFill>
                  <a:schemeClr val="tx1"/>
                </a:solidFill>
                <a:effectLst/>
                <a:latin typeface="+mn-lt"/>
                <a:ea typeface="MS PGothic" pitchFamily="34" charset="-128"/>
                <a:cs typeface="ＭＳ Ｐゴシック" charset="0"/>
              </a:rPr>
              <a:t>milijardi </a:t>
            </a:r>
            <a:r>
              <a:rPr lang="sr-Latn-RS" sz="1200" kern="1200" dirty="0" err="1"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mejlova</a:t>
            </a:r>
            <a:r>
              <a:rPr lang="sr-Latn-RS" sz="1200" kern="1200" dirty="0" smtClean="0">
                <a:solidFill>
                  <a:schemeClr val="tx1"/>
                </a:solidFill>
                <a:effectLst/>
                <a:latin typeface="+mn-lt"/>
                <a:ea typeface="MS PGothic" pitchFamily="34" charset="-128"/>
                <a:cs typeface="ＭＳ Ｐゴシック" charset="0"/>
              </a:rPr>
              <a:t> šalje se svakog dana.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Lako je organizovati kampanje „pecanja”, što objašnjava njihovu učestalost. U Izveštaju o istrazi curenja podataka u 2018. godini kompanija </a:t>
            </a:r>
            <a:r>
              <a:rPr lang="sr-Latn-RS" sz="1200" kern="1200" dirty="0" err="1" smtClean="0">
                <a:solidFill>
                  <a:schemeClr val="tx1"/>
                </a:solidFill>
                <a:effectLst/>
                <a:latin typeface="+mn-lt"/>
                <a:ea typeface="MS PGothic" pitchFamily="34" charset="-128"/>
                <a:cs typeface="ＭＳ Ｐゴシック" charset="0"/>
              </a:rPr>
              <a:t>Verajzon</a:t>
            </a:r>
            <a:r>
              <a:rPr lang="sr-Latn-RS" sz="1200" kern="1200" dirty="0" smtClean="0">
                <a:solidFill>
                  <a:schemeClr val="tx1"/>
                </a:solidFill>
                <a:effectLst/>
                <a:latin typeface="+mn-lt"/>
                <a:ea typeface="MS PGothic" pitchFamily="34" charset="-128"/>
                <a:cs typeface="ＭＳ Ｐゴシック" charset="0"/>
              </a:rPr>
              <a:t> (</a:t>
            </a:r>
            <a:r>
              <a:rPr lang="es-CL" sz="1200" i="1" kern="1200" dirty="0" err="1" smtClean="0">
                <a:solidFill>
                  <a:schemeClr val="tx1"/>
                </a:solidFill>
                <a:effectLst/>
                <a:latin typeface="+mn-lt"/>
                <a:ea typeface="MS PGothic" pitchFamily="34" charset="-128"/>
                <a:cs typeface="ＭＳ Ｐゴシック" charset="0"/>
              </a:rPr>
              <a:t>Verizon</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objašnjava da „pecanje” predstavlja jedan od najčešćih metoda napada.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124</a:t>
            </a:fld>
            <a:endParaRPr lang="en-US" altLang="en-US"/>
          </a:p>
        </p:txBody>
      </p:sp>
    </p:spTree>
    <p:extLst>
      <p:ext uri="{BB962C8B-B14F-4D97-AF65-F5344CB8AC3E}">
        <p14:creationId xmlns:p14="http://schemas.microsoft.com/office/powerpoint/2010/main" val="4246427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tom kontekstu suštinski je važan međunarodni pristup. Multinacionalni ili internacionalni pristup je bogatiji od pukog nacionalnog, pa čak i od regionalnog pristupa, a globalno poimanje pojave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pruža jednu širu perspektivu. Međunarodna saradnja između raznih službi organa reda – unutar policije ili unutar tužilaštava – presudno je važna za ostvarivanje rezultata u krivičnim istragama.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Savremena društva zavise od informacionih tehnologija. Države, građani i privrede trenutno su povezani preko interneta. To je veoma plodno tle za pojavu novih nezakonitih aktivnosti unutar komunikacionih mreža, uz korišćenje tih mreža ili je pak reč o aktivnostima koje su usmerene protiv tih mreža.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hr-HR" alt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9973317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Zaključci Izveštaja NETSCOUT o bezbednosnim pretnjama u drugoj polovini 2019.</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Phishing</a:t>
            </a:r>
            <a:r>
              <a:rPr lang="sr-Latn-RS" sz="1200" b="1" kern="1200" dirty="0" smtClean="0">
                <a:solidFill>
                  <a:schemeClr val="tx1"/>
                </a:solidFill>
                <a:effectLst/>
                <a:latin typeface="+mn-lt"/>
                <a:ea typeface="MS PGothic" pitchFamily="34" charset="-128"/>
                <a:cs typeface="ＭＳ Ｐゴシック" charset="0"/>
              </a:rPr>
              <a:t> napadi dosegli najviši nivo u periodu od tri godine</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Zlonamerni hakeri i prevaranti koji kradu podatke sa  kartica postaju sve veštiji u kreiranju i slanju </a:t>
            </a:r>
            <a:r>
              <a:rPr lang="sr-Latn-RS" sz="1200" b="0" kern="1200" dirty="0" err="1" smtClean="0">
                <a:solidFill>
                  <a:schemeClr val="tx1"/>
                </a:solidFill>
                <a:effectLst/>
                <a:latin typeface="+mn-lt"/>
                <a:ea typeface="MS PGothic" pitchFamily="34" charset="-128"/>
                <a:cs typeface="ＭＳ Ｐゴシック" charset="0"/>
              </a:rPr>
              <a:t>mejlova</a:t>
            </a:r>
            <a:r>
              <a:rPr lang="sr-Latn-RS" sz="1200" b="0" kern="1200" dirty="0" smtClean="0">
                <a:solidFill>
                  <a:schemeClr val="tx1"/>
                </a:solidFill>
                <a:effectLst/>
                <a:latin typeface="+mn-lt"/>
                <a:ea typeface="MS PGothic" pitchFamily="34" charset="-128"/>
                <a:cs typeface="ＭＳ Ｐゴシック" charset="0"/>
              </a:rPr>
              <a:t> pomoću kojih pokušavaju da „upecaju“ podatke,</a:t>
            </a:r>
            <a:r>
              <a:rPr lang="sr-Latn-RS" sz="1200" b="0" kern="1200" baseline="0" dirty="0" smtClean="0">
                <a:solidFill>
                  <a:schemeClr val="tx1"/>
                </a:solidFill>
                <a:effectLst/>
                <a:latin typeface="+mn-lt"/>
                <a:ea typeface="MS PGothic" pitchFamily="34" charset="-128"/>
                <a:cs typeface="ＭＳ Ｐゴシック" charset="0"/>
              </a:rPr>
              <a:t> varajući čak i </a:t>
            </a:r>
            <a:r>
              <a:rPr lang="sr-Latn-RS" sz="1200" b="0" kern="1200" baseline="0" dirty="0" err="1" smtClean="0">
                <a:solidFill>
                  <a:schemeClr val="tx1"/>
                </a:solidFill>
                <a:effectLst/>
                <a:latin typeface="+mn-lt"/>
                <a:ea typeface="MS PGothic" pitchFamily="34" charset="-128"/>
                <a:cs typeface="ＭＳ Ｐゴシック" charset="0"/>
              </a:rPr>
              <a:t>najopreznije</a:t>
            </a:r>
            <a:r>
              <a:rPr lang="sr-Latn-RS" sz="1200" b="0" kern="1200" baseline="0" dirty="0" smtClean="0">
                <a:solidFill>
                  <a:schemeClr val="tx1"/>
                </a:solidFill>
                <a:effectLst/>
                <a:latin typeface="+mn-lt"/>
                <a:ea typeface="MS PGothic" pitchFamily="34" charset="-128"/>
                <a:cs typeface="ＭＳ Ｐゴシック" charset="0"/>
              </a:rPr>
              <a:t> korisnike. Podaci pokazuju da je to stalni uzrok zabrinutosti da nema nikakvih znakova da se  efikasnost takvih napada uopšte smanjuje.</a:t>
            </a: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U trećem tromesečju 2019. APWG je uočio više od 260.000 „pecaroških“ napada. (Izveštaj</a:t>
            </a:r>
            <a:r>
              <a:rPr lang="sr-Latn-RS" sz="1200" b="0" kern="1200" baseline="0" dirty="0" smtClean="0">
                <a:solidFill>
                  <a:schemeClr val="tx1"/>
                </a:solidFill>
                <a:effectLst/>
                <a:latin typeface="+mn-lt"/>
                <a:ea typeface="MS PGothic" pitchFamily="34" charset="-128"/>
                <a:cs typeface="ＭＳ Ｐゴシック" charset="0"/>
              </a:rPr>
              <a:t> o trendovima u </a:t>
            </a:r>
            <a:r>
              <a:rPr lang="sr-Latn-RS" sz="1200" b="0" kern="1200" baseline="0" dirty="0" err="1" smtClean="0">
                <a:solidFill>
                  <a:schemeClr val="tx1"/>
                </a:solidFill>
                <a:effectLst/>
                <a:latin typeface="+mn-lt"/>
                <a:ea typeface="MS PGothic" pitchFamily="34" charset="-128"/>
                <a:cs typeface="ＭＳ Ｐゴシック" charset="0"/>
              </a:rPr>
              <a:t>Phishing</a:t>
            </a:r>
            <a:r>
              <a:rPr lang="sr-Latn-RS" sz="1200" b="0" kern="1200" baseline="0" dirty="0" smtClean="0">
                <a:solidFill>
                  <a:schemeClr val="tx1"/>
                </a:solidFill>
                <a:effectLst/>
                <a:latin typeface="+mn-lt"/>
                <a:ea typeface="MS PGothic" pitchFamily="34" charset="-128"/>
                <a:cs typeface="ＭＳ Ｐゴシック" charset="0"/>
              </a:rPr>
              <a:t> aktivnosti u trećem tromesečju 2019)</a:t>
            </a:r>
          </a:p>
          <a:p>
            <a:pPr marL="171450" indent="171450">
              <a:buFont typeface="Arial" panose="020B0604020202020204" pitchFamily="34" charset="0"/>
              <a:buChar char="•"/>
            </a:pPr>
            <a:r>
              <a:rPr lang="sr-Latn-RS" sz="1200" b="1" kern="1200" baseline="0" dirty="0" smtClean="0">
                <a:solidFill>
                  <a:schemeClr val="tx1"/>
                </a:solidFill>
                <a:effectLst/>
                <a:latin typeface="+mn-lt"/>
                <a:ea typeface="MS PGothic" pitchFamily="34" charset="-128"/>
                <a:cs typeface="ＭＳ Ｐゴシック" charset="0"/>
              </a:rPr>
              <a:t>Gotovo 74% svih takvih napada odnosi se na pecanje identifikacionih podataka</a:t>
            </a:r>
            <a:r>
              <a:rPr lang="sr-Latn-RS" sz="1200" b="0" kern="1200" baseline="0" dirty="0" smtClean="0">
                <a:solidFill>
                  <a:schemeClr val="tx1"/>
                </a:solidFill>
                <a:effectLst/>
                <a:latin typeface="+mn-lt"/>
                <a:ea typeface="MS PGothic" pitchFamily="34" charset="-128"/>
                <a:cs typeface="ＭＳ Ｐゴシック" charset="0"/>
              </a:rPr>
              <a:t>. (Pregled pretnji i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 u 2019. godini)</a:t>
            </a: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Najčešće</a:t>
            </a:r>
            <a:r>
              <a:rPr lang="sr-Latn-RS" sz="1200" b="0" kern="1200" baseline="0" dirty="0" smtClean="0">
                <a:solidFill>
                  <a:schemeClr val="tx1"/>
                </a:solidFill>
                <a:effectLst/>
                <a:latin typeface="+mn-lt"/>
                <a:ea typeface="MS PGothic" pitchFamily="34" charset="-128"/>
                <a:cs typeface="ＭＳ Ｐゴシック" charset="0"/>
              </a:rPr>
              <a:t> korišćeni vektor za napade je ciljano pecanje (</a:t>
            </a:r>
            <a:r>
              <a:rPr lang="sr-Latn-RS" sz="1200" b="0" kern="1200" baseline="0" dirty="0" err="1" smtClean="0">
                <a:solidFill>
                  <a:schemeClr val="tx1"/>
                </a:solidFill>
                <a:effectLst/>
                <a:latin typeface="+mn-lt"/>
                <a:ea typeface="MS PGothic" pitchFamily="34" charset="-128"/>
                <a:cs typeface="ＭＳ Ｐゴシック" charset="0"/>
              </a:rPr>
              <a:t>spear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phishing</a:t>
            </a:r>
            <a:r>
              <a:rPr lang="sr-Latn-RS" sz="1200" b="0" kern="1200" baseline="0" dirty="0" smtClean="0">
                <a:solidFill>
                  <a:schemeClr val="tx1"/>
                </a:solidFill>
                <a:effectLst/>
                <a:latin typeface="+mn-lt"/>
                <a:ea typeface="MS PGothic" pitchFamily="34" charset="-128"/>
                <a:cs typeface="ＭＳ Ｐゴシック" charset="0"/>
              </a:rPr>
              <a:t>). (Izveštaj kompanije </a:t>
            </a:r>
            <a:r>
              <a:rPr lang="sr-Latn-RS" sz="1200" b="0" kern="1200" baseline="0" dirty="0" err="1" smtClean="0">
                <a:solidFill>
                  <a:schemeClr val="tx1"/>
                </a:solidFill>
                <a:effectLst/>
                <a:latin typeface="+mn-lt"/>
                <a:ea typeface="MS PGothic" pitchFamily="34" charset="-128"/>
                <a:cs typeface="ＭＳ Ｐゴシック" charset="0"/>
              </a:rPr>
              <a:t>Symanetc</a:t>
            </a:r>
            <a:r>
              <a:rPr lang="sr-Latn-RS" sz="1200" b="0" kern="1200" baseline="0" dirty="0" smtClean="0">
                <a:solidFill>
                  <a:schemeClr val="tx1"/>
                </a:solidFill>
                <a:effectLst/>
                <a:latin typeface="+mn-lt"/>
                <a:ea typeface="MS PGothic" pitchFamily="34" charset="-128"/>
                <a:cs typeface="ＭＳ Ｐゴシック" charset="0"/>
              </a:rPr>
              <a:t> o bezbednosnim pretnjama u 2019)</a:t>
            </a: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____________________________________________________________________________</a:t>
            </a:r>
          </a:p>
          <a:p>
            <a:pPr marL="171450" indent="0">
              <a:buFont typeface="Arial" panose="020B0604020202020204" pitchFamily="34" charset="0"/>
              <a:buNone/>
            </a:pP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Prevare pomoću </a:t>
            </a:r>
            <a:r>
              <a:rPr lang="sr-Latn-RS" sz="1200" kern="1200" dirty="0" err="1" smtClean="0">
                <a:solidFill>
                  <a:schemeClr val="tx1"/>
                </a:solidFill>
                <a:effectLst/>
                <a:latin typeface="+mn-lt"/>
                <a:ea typeface="MS PGothic" pitchFamily="34" charset="-128"/>
                <a:cs typeface="ＭＳ Ｐゴシック" charset="0"/>
              </a:rPr>
              <a:t>imejla</a:t>
            </a:r>
            <a:r>
              <a:rPr lang="sr-Latn-RS" sz="1200" kern="1200" dirty="0" smtClean="0">
                <a:solidFill>
                  <a:schemeClr val="tx1"/>
                </a:solidFill>
                <a:effectLst/>
                <a:latin typeface="+mn-lt"/>
                <a:ea typeface="MS PGothic" pitchFamily="34" charset="-128"/>
                <a:cs typeface="ＭＳ Ｐゴシック" charset="0"/>
              </a:rPr>
              <a:t> predstavljaju jedan od najčešćih metoda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Koliko su vam se puta </a:t>
            </a:r>
            <a:r>
              <a:rPr lang="sr-Latn-RS" sz="1200" kern="1200" dirty="0" err="1" smtClean="0">
                <a:solidFill>
                  <a:schemeClr val="tx1"/>
                </a:solidFill>
                <a:effectLst/>
                <a:latin typeface="+mn-lt"/>
                <a:ea typeface="MS PGothic" pitchFamily="34" charset="-128"/>
                <a:cs typeface="ＭＳ Ｐゴシック" charset="0"/>
              </a:rPr>
              <a:t>obratile</a:t>
            </a:r>
            <a:r>
              <a:rPr lang="sr-Latn-RS" sz="1200" kern="1200" dirty="0" smtClean="0">
                <a:solidFill>
                  <a:schemeClr val="tx1"/>
                </a:solidFill>
                <a:effectLst/>
                <a:latin typeface="+mn-lt"/>
                <a:ea typeface="MS PGothic" pitchFamily="34" charset="-128"/>
                <a:cs typeface="ＭＳ Ｐゴシック" charset="0"/>
              </a:rPr>
              <a:t> udovice iz Nigerije tražeći pomoć? Koliko su vam se dosad puta </a:t>
            </a:r>
            <a:r>
              <a:rPr lang="sr-Latn-RS" sz="1200" kern="1200" dirty="0" err="1" smtClean="0">
                <a:solidFill>
                  <a:schemeClr val="tx1"/>
                </a:solidFill>
                <a:effectLst/>
                <a:latin typeface="+mn-lt"/>
                <a:ea typeface="MS PGothic" pitchFamily="34" charset="-128"/>
                <a:cs typeface="ＭＳ Ｐゴシック" charset="0"/>
              </a:rPr>
              <a:t>obratile</a:t>
            </a:r>
            <a:r>
              <a:rPr lang="sr-Latn-RS" sz="1200" kern="1200" dirty="0" smtClean="0">
                <a:solidFill>
                  <a:schemeClr val="tx1"/>
                </a:solidFill>
                <a:effectLst/>
                <a:latin typeface="+mn-lt"/>
                <a:ea typeface="MS PGothic" pitchFamily="34" charset="-128"/>
                <a:cs typeface="ＭＳ Ｐゴシック" charset="0"/>
              </a:rPr>
              <a:t>? Upravo o tome govorimo. Prema </a:t>
            </a:r>
            <a:r>
              <a:rPr lang="en-GB" sz="1200" u="sng" kern="1200" dirty="0" smtClean="0">
                <a:solidFill>
                  <a:schemeClr val="tx1"/>
                </a:solidFill>
                <a:effectLst/>
                <a:latin typeface="+mn-lt"/>
                <a:ea typeface="MS PGothic" pitchFamily="34" charset="-128"/>
                <a:cs typeface="ＭＳ Ｐゴシック" charset="0"/>
                <a:hlinkClick r:id="rId3"/>
              </a:rPr>
              <a:t>EY cyber stats and facts</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oko </a:t>
            </a:r>
            <a:r>
              <a:rPr lang="en-GB" sz="1200" kern="1200" dirty="0" smtClean="0">
                <a:solidFill>
                  <a:schemeClr val="tx1"/>
                </a:solidFill>
                <a:effectLst/>
                <a:latin typeface="+mn-lt"/>
                <a:ea typeface="MS PGothic" pitchFamily="34" charset="-128"/>
                <a:cs typeface="ＭＳ Ｐゴシック" charset="0"/>
              </a:rPr>
              <a:t>6</a:t>
            </a:r>
            <a:r>
              <a:rPr lang="sr-Latn-RS" sz="1200" kern="1200" dirty="0" smtClean="0">
                <a:solidFill>
                  <a:schemeClr val="tx1"/>
                </a:solidFill>
                <a:effectLst/>
                <a:latin typeface="+mn-lt"/>
                <a:ea typeface="MS PGothic" pitchFamily="34" charset="-128"/>
                <a:cs typeface="ＭＳ Ｐゴシック" charset="0"/>
              </a:rPr>
              <a:t>,</a:t>
            </a:r>
            <a:r>
              <a:rPr lang="en-GB" sz="1200" kern="1200" dirty="0" smtClean="0">
                <a:solidFill>
                  <a:schemeClr val="tx1"/>
                </a:solidFill>
                <a:effectLst/>
                <a:latin typeface="+mn-lt"/>
                <a:ea typeface="MS PGothic" pitchFamily="34" charset="-128"/>
                <a:cs typeface="ＭＳ Ｐゴシック" charset="0"/>
              </a:rPr>
              <a:t>5 </a:t>
            </a:r>
            <a:r>
              <a:rPr lang="sr-Latn-RS" sz="1200" kern="1200" dirty="0" smtClean="0">
                <a:solidFill>
                  <a:schemeClr val="tx1"/>
                </a:solidFill>
                <a:effectLst/>
                <a:latin typeface="+mn-lt"/>
                <a:ea typeface="MS PGothic" pitchFamily="34" charset="-128"/>
                <a:cs typeface="ＭＳ Ｐゴシック" charset="0"/>
              </a:rPr>
              <a:t>milijardi </a:t>
            </a:r>
            <a:r>
              <a:rPr lang="sr-Latn-RS" sz="1200" kern="1200" dirty="0" err="1"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mejlova</a:t>
            </a:r>
            <a:r>
              <a:rPr lang="sr-Latn-RS" sz="1200" kern="1200" dirty="0" smtClean="0">
                <a:solidFill>
                  <a:schemeClr val="tx1"/>
                </a:solidFill>
                <a:effectLst/>
                <a:latin typeface="+mn-lt"/>
                <a:ea typeface="MS PGothic" pitchFamily="34" charset="-128"/>
                <a:cs typeface="ＭＳ Ｐゴシック" charset="0"/>
              </a:rPr>
              <a:t> šalje se svakog dana.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Lako je organizovati kampanje „pecanja”, što objašnjava njihovu učestalost. U Izveštaju o istrazi curenja podataka u 2018. godini kompanija </a:t>
            </a:r>
            <a:r>
              <a:rPr lang="sr-Latn-RS" sz="1200" kern="1200" dirty="0" err="1" smtClean="0">
                <a:solidFill>
                  <a:schemeClr val="tx1"/>
                </a:solidFill>
                <a:effectLst/>
                <a:latin typeface="+mn-lt"/>
                <a:ea typeface="MS PGothic" pitchFamily="34" charset="-128"/>
                <a:cs typeface="ＭＳ Ｐゴシック" charset="0"/>
              </a:rPr>
              <a:t>Verajzon</a:t>
            </a:r>
            <a:r>
              <a:rPr lang="sr-Latn-RS"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Verizon</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objašnjava da „pecanje” predstavlja jedan od najčešćih metoda napada. </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125</a:t>
            </a:fld>
            <a:endParaRPr lang="en-US" altLang="en-US"/>
          </a:p>
        </p:txBody>
      </p:sp>
    </p:spTree>
    <p:extLst>
      <p:ext uri="{BB962C8B-B14F-4D97-AF65-F5344CB8AC3E}">
        <p14:creationId xmlns:p14="http://schemas.microsoft.com/office/powerpoint/2010/main" val="3850942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Bankarski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i trojanci imaju veliki udeo u savremenim vektorima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 nekima od prethodnih slajdova ukazali smo na to.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navedene su porodice nekih od najpoznatijih bankarskih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(Zevs, Citadela, </a:t>
            </a:r>
            <a:r>
              <a:rPr lang="sr-Latn-RS" sz="1200" i="1" kern="1200" dirty="0" err="1" smtClean="0">
                <a:solidFill>
                  <a:schemeClr val="tx1"/>
                </a:solidFill>
                <a:effectLst/>
                <a:latin typeface="+mn-lt"/>
                <a:ea typeface="MS PGothic" pitchFamily="34" charset="-128"/>
                <a:cs typeface="ＭＳ Ｐゴシック" charset="0"/>
              </a:rPr>
              <a:t>SpyEye</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Ransomvare</a:t>
            </a:r>
            <a:r>
              <a:rPr lang="sr-Latn-RS" sz="1200" kern="1200" dirty="0" smtClean="0">
                <a:solidFill>
                  <a:schemeClr val="tx1"/>
                </a:solidFill>
                <a:effectLst/>
                <a:latin typeface="+mn-lt"/>
                <a:ea typeface="MS PGothic" pitchFamily="34" charset="-128"/>
                <a:cs typeface="ＭＳ Ｐゴシック" charset="0"/>
              </a:rPr>
              <a:t> je već ranije objašnjen</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Prevare sa kreditnim karticama moraju biti na samom početku koncipirane kao </a:t>
            </a:r>
            <a:r>
              <a:rPr lang="sr-Latn-RS" sz="1200" kern="1200" dirty="0" err="1" smtClean="0">
                <a:solidFill>
                  <a:schemeClr val="tx1"/>
                </a:solidFill>
                <a:effectLst/>
                <a:latin typeface="+mn-lt"/>
                <a:ea typeface="MS PGothic" pitchFamily="34" charset="-128"/>
                <a:cs typeface="ＭＳ Ｐゴシック" charset="0"/>
              </a:rPr>
              <a:t>prevarno</a:t>
            </a:r>
            <a:r>
              <a:rPr lang="sr-Latn-RS" sz="1200" kern="1200" dirty="0" smtClean="0">
                <a:solidFill>
                  <a:schemeClr val="tx1"/>
                </a:solidFill>
                <a:effectLst/>
                <a:latin typeface="+mn-lt"/>
                <a:ea typeface="MS PGothic" pitchFamily="34" charset="-128"/>
                <a:cs typeface="ＭＳ Ｐゴシック" charset="0"/>
              </a:rPr>
              <a:t> prikupljanje informacija o kreditnim karticama preko interneta, što se može ostvariti ili primenom tehnike socijalnog inženjeringa (tako što će se korisnik namamiti da otkrije svoje podatke reagujući na lažni zahtev koji mu je upućen) ili instaliranjem pogodne zlonamerne šifre i potonjim njenim neovlašćenim korišćenjem na internetu radi nabavke dobara i usluga.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poslovnih </a:t>
            </a:r>
            <a:r>
              <a:rPr lang="sr-Latn-RS" sz="1200" kern="1200" dirty="0" err="1" smtClean="0">
                <a:solidFill>
                  <a:schemeClr val="tx1"/>
                </a:solidFill>
                <a:effectLst/>
                <a:latin typeface="+mn-lt"/>
                <a:ea typeface="MS PGothic" pitchFamily="34" charset="-128"/>
                <a:cs typeface="ＭＳ Ｐゴシック" charset="0"/>
              </a:rPr>
              <a:t>mejlova</a:t>
            </a:r>
            <a:r>
              <a:rPr lang="sr-Latn-RS" sz="1200" kern="1200" dirty="0" smtClean="0">
                <a:solidFill>
                  <a:schemeClr val="tx1"/>
                </a:solidFill>
                <a:effectLst/>
                <a:latin typeface="+mn-lt"/>
                <a:ea typeface="MS PGothic" pitchFamily="34" charset="-128"/>
                <a:cs typeface="ＭＳ Ｐゴシック" charset="0"/>
              </a:rPr>
              <a:t> – napadač koristi identitet nekog lica sa korporativne mreže da bi poslao lažni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i prevario metu ili mete da mu uplate novac na njegov račun. </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alt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126</a:t>
            </a:fld>
            <a:endParaRPr lang="en-US" altLang="en-US"/>
          </a:p>
        </p:txBody>
      </p:sp>
    </p:spTree>
    <p:extLst>
      <p:ext uri="{BB962C8B-B14F-4D97-AF65-F5344CB8AC3E}">
        <p14:creationId xmlns:p14="http://schemas.microsoft.com/office/powerpoint/2010/main" val="196526801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Izveštaj o </a:t>
            </a:r>
            <a:r>
              <a:rPr lang="sr-Latn-RS" sz="1200" kern="1200" dirty="0" err="1" smtClean="0">
                <a:solidFill>
                  <a:schemeClr val="tx1"/>
                </a:solidFill>
                <a:effectLst/>
                <a:latin typeface="+mn-lt"/>
                <a:ea typeface="MS PGothic" pitchFamily="34" charset="-128"/>
                <a:cs typeface="ＭＳ Ｐゴシック" charset="0"/>
              </a:rPr>
              <a:t>ucenjivačkim</a:t>
            </a:r>
            <a:r>
              <a:rPr lang="sr-Latn-RS" sz="1200" kern="1200" dirty="0" smtClean="0">
                <a:solidFill>
                  <a:schemeClr val="tx1"/>
                </a:solidFill>
                <a:effectLst/>
                <a:latin typeface="+mn-lt"/>
                <a:ea typeface="MS PGothic" pitchFamily="34" charset="-128"/>
                <a:cs typeface="ＭＳ Ｐゴシック" charset="0"/>
              </a:rPr>
              <a:t> napadima u četvrtom tromesečju 2019. – </a:t>
            </a:r>
            <a:r>
              <a:rPr lang="sr-Latn-RS" sz="1200" kern="1200" dirty="0" err="1" smtClean="0">
                <a:solidFill>
                  <a:schemeClr val="tx1"/>
                </a:solidFill>
                <a:effectLst/>
                <a:latin typeface="+mn-lt"/>
                <a:ea typeface="MS PGothic" pitchFamily="34" charset="-128"/>
                <a:cs typeface="ＭＳ Ｐゴシック" charset="0"/>
              </a:rPr>
              <a:t>Coveware</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napadi (</a:t>
            </a:r>
            <a:r>
              <a:rPr lang="sr-Latn-RS" sz="1200" kern="1200" dirty="0" err="1" smtClean="0">
                <a:solidFill>
                  <a:schemeClr val="tx1"/>
                </a:solidFill>
                <a:effectLst/>
                <a:latin typeface="+mn-lt"/>
                <a:ea typeface="MS PGothic" pitchFamily="34" charset="-128"/>
                <a:cs typeface="ＭＳ Ｐゴシック" charset="0"/>
              </a:rPr>
              <a:t>ransomware</a:t>
            </a:r>
            <a:r>
              <a:rPr lang="sr-Latn-RS" sz="1200" kern="1200" dirty="0" smtClean="0">
                <a:solidFill>
                  <a:schemeClr val="tx1"/>
                </a:solidFill>
                <a:effectLst/>
                <a:latin typeface="+mn-lt"/>
                <a:ea typeface="MS PGothic" pitchFamily="34" charset="-128"/>
                <a:cs typeface="ＭＳ Ｐゴシック" charset="0"/>
              </a:rPr>
              <a:t>) mogu biti izuzetno skupi. Na primer,  napad u kome je korišćen </a:t>
            </a:r>
            <a:r>
              <a:rPr lang="sr-Latn-RS" sz="1200" kern="1200" dirty="0" err="1" smtClean="0">
                <a:solidFill>
                  <a:schemeClr val="tx1"/>
                </a:solidFill>
                <a:effectLst/>
                <a:latin typeface="+mn-lt"/>
                <a:ea typeface="MS PGothic" pitchFamily="34" charset="-128"/>
                <a:cs typeface="ＭＳ Ｐゴシック" charset="0"/>
              </a:rPr>
              <a:t>NotPetya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softver koštao je brodarsku kompaniju </a:t>
            </a:r>
            <a:r>
              <a:rPr lang="sr-Latn-RS" sz="1200" kern="1200" dirty="0" err="1" smtClean="0">
                <a:solidFill>
                  <a:schemeClr val="tx1"/>
                </a:solidFill>
                <a:effectLst/>
                <a:latin typeface="+mn-lt"/>
                <a:ea typeface="MS PGothic" pitchFamily="34" charset="-128"/>
                <a:cs typeface="ＭＳ Ｐゴシック" charset="0"/>
              </a:rPr>
              <a:t>Maersk</a:t>
            </a:r>
            <a:r>
              <a:rPr lang="sr-Latn-RS" sz="1200" kern="1200" dirty="0" smtClean="0">
                <a:solidFill>
                  <a:schemeClr val="tx1"/>
                </a:solidFill>
                <a:effectLst/>
                <a:latin typeface="+mn-lt"/>
                <a:ea typeface="MS PGothic" pitchFamily="34" charset="-128"/>
                <a:cs typeface="ＭＳ Ｐゴシック" charset="0"/>
              </a:rPr>
              <a:t> više od 200 miliona dolara.</a:t>
            </a: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 2018. godini takvi napadi na preduzeća povećani su za 12%, i to je činilo 81% svih uspešnih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napada, odnosno zaražavanja </a:t>
            </a:r>
            <a:r>
              <a:rPr lang="sr-Latn-RS" sz="1200" kern="1200" dirty="0" err="1" smtClean="0">
                <a:solidFill>
                  <a:schemeClr val="tx1"/>
                </a:solidFill>
                <a:effectLst/>
                <a:latin typeface="+mn-lt"/>
                <a:ea typeface="MS PGothic" pitchFamily="34" charset="-128"/>
                <a:cs typeface="ＭＳ Ｐゴシック" charset="0"/>
              </a:rPr>
              <a:t>ucenjivačkim</a:t>
            </a:r>
            <a:r>
              <a:rPr lang="sr-Latn-RS" sz="1200" kern="1200" dirty="0" smtClean="0">
                <a:solidFill>
                  <a:schemeClr val="tx1"/>
                </a:solidFill>
                <a:effectLst/>
                <a:latin typeface="+mn-lt"/>
                <a:ea typeface="MS PGothic" pitchFamily="34" charset="-128"/>
                <a:cs typeface="ＭＳ Ｐゴシック" charset="0"/>
              </a:rPr>
              <a:t> virusom (izveštaj kompanije </a:t>
            </a:r>
            <a:r>
              <a:rPr lang="sr-Latn-RS" sz="1200" kern="1200" dirty="0" err="1" smtClean="0">
                <a:solidFill>
                  <a:schemeClr val="tx1"/>
                </a:solidFill>
                <a:effectLst/>
                <a:latin typeface="+mn-lt"/>
                <a:ea typeface="MS PGothic" pitchFamily="34" charset="-128"/>
                <a:cs typeface="ＭＳ Ｐゴシック" charset="0"/>
              </a:rPr>
              <a:t>Symantec</a:t>
            </a:r>
            <a:r>
              <a:rPr lang="sr-Latn-RS" sz="1200" kern="1200" dirty="0" smtClean="0">
                <a:solidFill>
                  <a:schemeClr val="tx1"/>
                </a:solidFill>
                <a:effectLst/>
                <a:latin typeface="+mn-lt"/>
                <a:ea typeface="MS PGothic" pitchFamily="34" charset="-128"/>
                <a:cs typeface="ＭＳ Ｐゴシック" charset="0"/>
              </a:rPr>
              <a:t> o bezbednosnim pretnjama internetu 2019. godini)</a:t>
            </a: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SAD, Brazil, Indija, Vijetnam</a:t>
            </a:r>
            <a:r>
              <a:rPr lang="sr-Latn-RS" sz="1200" kern="1200" baseline="0" dirty="0" smtClean="0">
                <a:solidFill>
                  <a:schemeClr val="tx1"/>
                </a:solidFill>
                <a:effectLst/>
                <a:latin typeface="+mn-lt"/>
                <a:ea typeface="MS PGothic" pitchFamily="34" charset="-128"/>
                <a:cs typeface="ＭＳ Ｐゴシック" charset="0"/>
              </a:rPr>
              <a:t> i Turska su zemlje u kojima se događa najviše </a:t>
            </a:r>
            <a:r>
              <a:rPr lang="sr-Latn-RS" sz="1200" kern="1200" baseline="0" dirty="0" err="1" smtClean="0">
                <a:solidFill>
                  <a:schemeClr val="tx1"/>
                </a:solidFill>
                <a:effectLst/>
                <a:latin typeface="+mn-lt"/>
                <a:ea typeface="MS PGothic" pitchFamily="34" charset="-128"/>
                <a:cs typeface="ＭＳ Ｐゴシック" charset="0"/>
              </a:rPr>
              <a:t>ucenjivačkih</a:t>
            </a:r>
            <a:r>
              <a:rPr lang="sr-Latn-RS" sz="1200" kern="1200" baseline="0" dirty="0" smtClean="0">
                <a:solidFill>
                  <a:schemeClr val="tx1"/>
                </a:solidFill>
                <a:effectLst/>
                <a:latin typeface="+mn-lt"/>
                <a:ea typeface="MS PGothic" pitchFamily="34" charset="-128"/>
                <a:cs typeface="ＭＳ Ｐゴシック" charset="0"/>
              </a:rPr>
              <a:t> napada. (Trend </a:t>
            </a:r>
            <a:r>
              <a:rPr lang="sr-Latn-RS" sz="1200" kern="1200" baseline="0" dirty="0" err="1" smtClean="0">
                <a:solidFill>
                  <a:schemeClr val="tx1"/>
                </a:solidFill>
                <a:effectLst/>
                <a:latin typeface="+mn-lt"/>
                <a:ea typeface="MS PGothic" pitchFamily="34" charset="-128"/>
                <a:cs typeface="ＭＳ Ｐゴシック" charset="0"/>
              </a:rPr>
              <a:t>Micro</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Fast</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Facts</a:t>
            </a:r>
            <a:r>
              <a:rPr lang="sr-Latn-RS" sz="1200" kern="1200" baseline="0" dirty="0" smtClean="0">
                <a:solidFill>
                  <a:schemeClr val="tx1"/>
                </a:solidFill>
                <a:effectLst/>
                <a:latin typeface="+mn-lt"/>
                <a:ea typeface="MS PGothic" pitchFamily="34" charset="-128"/>
                <a:cs typeface="ＭＳ Ｐゴシック" charset="0"/>
              </a:rPr>
              <a:t> izveštaj)</a:t>
            </a:r>
          </a:p>
          <a:p>
            <a:pPr marL="171450" indent="171450">
              <a:buFont typeface="Arial" panose="020B0604020202020204" pitchFamily="34" charset="0"/>
              <a:buChar char="•"/>
            </a:pPr>
            <a:r>
              <a:rPr lang="sr-Latn-RS" sz="1200" kern="1200" baseline="0" dirty="0" smtClean="0">
                <a:solidFill>
                  <a:schemeClr val="tx1"/>
                </a:solidFill>
                <a:effectLst/>
                <a:latin typeface="+mn-lt"/>
                <a:ea typeface="MS PGothic" pitchFamily="34" charset="-128"/>
                <a:cs typeface="ＭＳ Ｐゴシック" charset="0"/>
              </a:rPr>
              <a:t>Broj novih </a:t>
            </a:r>
            <a:r>
              <a:rPr lang="sr-Latn-RS" sz="1200" kern="1200" baseline="0" dirty="0" err="1" smtClean="0">
                <a:solidFill>
                  <a:schemeClr val="tx1"/>
                </a:solidFill>
                <a:effectLst/>
                <a:latin typeface="+mn-lt"/>
                <a:ea typeface="MS PGothic" pitchFamily="34" charset="-128"/>
                <a:cs typeface="ＭＳ Ｐゴシック" charset="0"/>
              </a:rPr>
              <a:t>ucenjivačkih</a:t>
            </a:r>
            <a:r>
              <a:rPr lang="sr-Latn-RS" sz="1200" kern="1200" baseline="0" dirty="0" smtClean="0">
                <a:solidFill>
                  <a:schemeClr val="tx1"/>
                </a:solidFill>
                <a:effectLst/>
                <a:latin typeface="+mn-lt"/>
                <a:ea typeface="MS PGothic" pitchFamily="34" charset="-128"/>
                <a:cs typeface="ＭＳ Ｐゴシック" charset="0"/>
              </a:rPr>
              <a:t> trojanaca za mobilne uređaje neznatno je povećan u 2019. u odnosu na 2018. godinu, ali se tokom 2019. postepeno smanjivao (podaci laboratorija </a:t>
            </a:r>
            <a:r>
              <a:rPr lang="sr-Latn-RS" sz="1200" kern="1200" baseline="0" dirty="0" err="1" smtClean="0">
                <a:solidFill>
                  <a:schemeClr val="tx1"/>
                </a:solidFill>
                <a:effectLst/>
                <a:latin typeface="+mn-lt"/>
                <a:ea typeface="MS PGothic" pitchFamily="34" charset="-128"/>
                <a:cs typeface="ＭＳ Ｐゴシック" charset="0"/>
              </a:rPr>
              <a:t>Kaspersky</a:t>
            </a:r>
            <a:r>
              <a:rPr lang="sr-Latn-RS" sz="1200" kern="1200" baseline="0" dirty="0" smtClean="0">
                <a:solidFill>
                  <a:schemeClr val="tx1"/>
                </a:solidFill>
                <a:effectLst/>
                <a:latin typeface="+mn-lt"/>
                <a:ea typeface="MS PGothic" pitchFamily="34" charset="-128"/>
                <a:cs typeface="ＭＳ Ｐゴシック" charset="0"/>
              </a:rPr>
              <a:t>)</a:t>
            </a:r>
          </a:p>
          <a:p>
            <a:pPr marL="171450" indent="171450">
              <a:buFont typeface="Arial" panose="020B0604020202020204" pitchFamily="34" charset="0"/>
              <a:buChar char="•"/>
            </a:pPr>
            <a:r>
              <a:rPr lang="sr-Latn-RS" sz="1200" kern="1200" baseline="0" dirty="0" smtClean="0">
                <a:solidFill>
                  <a:schemeClr val="tx1"/>
                </a:solidFill>
                <a:effectLst/>
                <a:latin typeface="+mn-lt"/>
                <a:ea typeface="MS PGothic" pitchFamily="34" charset="-128"/>
                <a:cs typeface="ＭＳ Ｐゴシック" charset="0"/>
              </a:rPr>
              <a:t>Prvi na listi zemalja u kojima  se vrši najviše </a:t>
            </a:r>
            <a:r>
              <a:rPr lang="sr-Latn-RS" sz="1200" kern="1200" baseline="0" dirty="0" err="1" smtClean="0">
                <a:solidFill>
                  <a:schemeClr val="tx1"/>
                </a:solidFill>
                <a:effectLst/>
                <a:latin typeface="+mn-lt"/>
                <a:ea typeface="MS PGothic" pitchFamily="34" charset="-128"/>
                <a:cs typeface="ＭＳ Ｐゴシック" charset="0"/>
              </a:rPr>
              <a:t>ucenjivačkih</a:t>
            </a:r>
            <a:r>
              <a:rPr lang="sr-Latn-RS" sz="1200" kern="1200" baseline="0" dirty="0" smtClean="0">
                <a:solidFill>
                  <a:schemeClr val="tx1"/>
                </a:solidFill>
                <a:effectLst/>
                <a:latin typeface="+mn-lt"/>
                <a:ea typeface="MS PGothic" pitchFamily="34" charset="-128"/>
                <a:cs typeface="ＭＳ Ｐゴシック" charset="0"/>
              </a:rPr>
              <a:t> napada na mobilnoj mreži kada je reč o broju pogođenih korisnika jesu SAD, </a:t>
            </a:r>
            <a:r>
              <a:rPr lang="sr-Latn-RS" sz="1200" kern="1200" baseline="0" dirty="0" err="1" smtClean="0">
                <a:solidFill>
                  <a:schemeClr val="tx1"/>
                </a:solidFill>
                <a:effectLst/>
                <a:latin typeface="+mn-lt"/>
                <a:ea typeface="MS PGothic" pitchFamily="34" charset="-128"/>
                <a:cs typeface="ＭＳ Ｐゴシック" charset="0"/>
              </a:rPr>
              <a:t>Kazahstan</a:t>
            </a:r>
            <a:r>
              <a:rPr lang="sr-Latn-RS" sz="1200" kern="1200" baseline="0" dirty="0" smtClean="0">
                <a:solidFill>
                  <a:schemeClr val="tx1"/>
                </a:solidFill>
                <a:effectLst/>
                <a:latin typeface="+mn-lt"/>
                <a:ea typeface="MS PGothic" pitchFamily="34" charset="-128"/>
                <a:cs typeface="ＭＳ Ｐゴシック" charset="0"/>
              </a:rPr>
              <a:t> i Iran (laboratorije </a:t>
            </a:r>
            <a:r>
              <a:rPr lang="sr-Latn-RS" sz="1200" kern="1200" baseline="0" dirty="0" err="1" smtClean="0">
                <a:solidFill>
                  <a:schemeClr val="tx1"/>
                </a:solidFill>
                <a:effectLst/>
                <a:latin typeface="+mn-lt"/>
                <a:ea typeface="MS PGothic" pitchFamily="34" charset="-128"/>
                <a:cs typeface="ＭＳ Ｐゴシック" charset="0"/>
              </a:rPr>
              <a:t>Kaspersky</a:t>
            </a:r>
            <a:r>
              <a:rPr lang="sr-Latn-RS" sz="1200" kern="1200" baseline="0" dirty="0" smtClean="0">
                <a:solidFill>
                  <a:schemeClr val="tx1"/>
                </a:solidFill>
                <a:effectLst/>
                <a:latin typeface="+mn-lt"/>
                <a:ea typeface="MS PGothic" pitchFamily="34" charset="-128"/>
                <a:cs typeface="ＭＳ Ｐゴシック" charset="0"/>
              </a:rPr>
              <a:t>)</a:t>
            </a:r>
          </a:p>
          <a:p>
            <a:pPr marL="171450" indent="0">
              <a:buFont typeface="Arial" panose="020B0604020202020204" pitchFamily="34" charset="0"/>
              <a:buNone/>
            </a:pPr>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Bankarski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i trojanci imaju veliki udeo u savremenim vektorima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 nekima od prethodnih slajdova ukazali smo na to.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navedene su porodice nekih od najpoznatijih bankarskih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(Zevs, Citadela, </a:t>
            </a:r>
            <a:r>
              <a:rPr lang="sr-Latn-RS" sz="1200" i="1" kern="1200" dirty="0" err="1" smtClean="0">
                <a:solidFill>
                  <a:schemeClr val="tx1"/>
                </a:solidFill>
                <a:effectLst/>
                <a:latin typeface="+mn-lt"/>
                <a:ea typeface="MS PGothic" pitchFamily="34" charset="-128"/>
                <a:cs typeface="ＭＳ Ｐゴシック" charset="0"/>
              </a:rPr>
              <a:t>SpyEye</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Ransomvare</a:t>
            </a:r>
            <a:r>
              <a:rPr lang="sr-Latn-RS" sz="1200" kern="1200" dirty="0" smtClean="0">
                <a:solidFill>
                  <a:schemeClr val="tx1"/>
                </a:solidFill>
                <a:effectLst/>
                <a:latin typeface="+mn-lt"/>
                <a:ea typeface="MS PGothic" pitchFamily="34" charset="-128"/>
                <a:cs typeface="ＭＳ Ｐゴシック" charset="0"/>
              </a:rPr>
              <a:t> je već ranije objašnjen</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Prevare sa kreditnim karticama moraju biti na samom početku koncipirane kao </a:t>
            </a:r>
            <a:r>
              <a:rPr lang="sr-Latn-RS" sz="1200" kern="1200" dirty="0" err="1" smtClean="0">
                <a:solidFill>
                  <a:schemeClr val="tx1"/>
                </a:solidFill>
                <a:effectLst/>
                <a:latin typeface="+mn-lt"/>
                <a:ea typeface="MS PGothic" pitchFamily="34" charset="-128"/>
                <a:cs typeface="ＭＳ Ｐゴシック" charset="0"/>
              </a:rPr>
              <a:t>prevarno</a:t>
            </a:r>
            <a:r>
              <a:rPr lang="sr-Latn-RS" sz="1200" kern="1200" dirty="0" smtClean="0">
                <a:solidFill>
                  <a:schemeClr val="tx1"/>
                </a:solidFill>
                <a:effectLst/>
                <a:latin typeface="+mn-lt"/>
                <a:ea typeface="MS PGothic" pitchFamily="34" charset="-128"/>
                <a:cs typeface="ＭＳ Ｐゴシック" charset="0"/>
              </a:rPr>
              <a:t> prikupljanje informacija o kreditnim karticama preko interneta, što se može ostvariti ili primenom tehnike socijalnog inženjeringa (tako što će se korisnik namamiti da otkrije svoje podatke reagujući na lažni zahtev koji mu je upućen) ili instaliranjem pogodne zlonamerne šifre i potonjim njenim neovlašćenim korišćenjem na internetu radi nabavke dobara i usluga.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poslovnih </a:t>
            </a:r>
            <a:r>
              <a:rPr lang="sr-Latn-RS" sz="1200" kern="1200" dirty="0" err="1" smtClean="0">
                <a:solidFill>
                  <a:schemeClr val="tx1"/>
                </a:solidFill>
                <a:effectLst/>
                <a:latin typeface="+mn-lt"/>
                <a:ea typeface="MS PGothic" pitchFamily="34" charset="-128"/>
                <a:cs typeface="ＭＳ Ｐゴシック" charset="0"/>
              </a:rPr>
              <a:t>mejlova</a:t>
            </a:r>
            <a:r>
              <a:rPr lang="sr-Latn-RS" sz="1200" kern="1200" dirty="0" smtClean="0">
                <a:solidFill>
                  <a:schemeClr val="tx1"/>
                </a:solidFill>
                <a:effectLst/>
                <a:latin typeface="+mn-lt"/>
                <a:ea typeface="MS PGothic" pitchFamily="34" charset="-128"/>
                <a:cs typeface="ＭＳ Ｐゴシック" charset="0"/>
              </a:rPr>
              <a:t> – napadač koristi identitet nekog lica sa korporativne mreže da bi poslao lažni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i prevario metu ili mete da mu uplate novac na njegov račun. </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altLang="en-US"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127</a:t>
            </a:fld>
            <a:endParaRPr lang="en-US" altLang="en-US"/>
          </a:p>
        </p:txBody>
      </p:sp>
    </p:spTree>
    <p:extLst>
      <p:ext uri="{BB962C8B-B14F-4D97-AF65-F5344CB8AC3E}">
        <p14:creationId xmlns:p14="http://schemas.microsoft.com/office/powerpoint/2010/main" val="370156639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internet </a:t>
            </a:r>
            <a:r>
              <a:rPr lang="sr-Latn-RS" sz="1200" kern="1200" dirty="0" err="1" smtClean="0">
                <a:solidFill>
                  <a:schemeClr val="tx1"/>
                </a:solidFill>
                <a:effectLst/>
                <a:latin typeface="+mn-lt"/>
                <a:ea typeface="MS PGothic" pitchFamily="34" charset="-128"/>
                <a:cs typeface="ＭＳ Ｐゴシック" charset="0"/>
              </a:rPr>
              <a:t>aktivizmu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haktivizam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hacktivism</a:t>
            </a:r>
            <a:r>
              <a:rPr lang="sr-Latn-RS" sz="1200" i="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(kovanica nastala od reči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i aktivizam) predstavlja subverzivno korišćenje računara i računarskih mreža za promovisanje neke političke agende. </a:t>
            </a:r>
            <a:r>
              <a:rPr lang="sr-Latn-RS" sz="1200" kern="1200" dirty="0" err="1" smtClean="0">
                <a:solidFill>
                  <a:schemeClr val="tx1"/>
                </a:solidFill>
                <a:effectLst/>
                <a:latin typeface="+mn-lt"/>
                <a:ea typeface="MS PGothic" pitchFamily="34" charset="-128"/>
                <a:cs typeface="ＭＳ Ｐゴシック" charset="0"/>
              </a:rPr>
              <a:t>Haktivizam</a:t>
            </a:r>
            <a:r>
              <a:rPr lang="sr-Latn-RS" sz="1200" kern="1200" dirty="0" smtClean="0">
                <a:solidFill>
                  <a:schemeClr val="tx1"/>
                </a:solidFill>
                <a:effectLst/>
                <a:latin typeface="+mn-lt"/>
                <a:ea typeface="MS PGothic" pitchFamily="34" charset="-128"/>
                <a:cs typeface="ＭＳ Ｐゴシック" charset="0"/>
              </a:rPr>
              <a:t> koji vodi poreklo iz hakerske kulture i hakerske etike često je vezan za pokrete koji zastupaju slobodu govora, zaštitu ljudskih prava ili slobodu informisanja.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Anonymous</a:t>
            </a:r>
            <a:r>
              <a:rPr lang="sr-Latn-RS" sz="1200" kern="1200" dirty="0" smtClean="0">
                <a:solidFill>
                  <a:schemeClr val="tx1"/>
                </a:solidFill>
                <a:effectLst/>
                <a:latin typeface="+mn-lt"/>
                <a:ea typeface="MS PGothic" pitchFamily="34" charset="-128"/>
                <a:cs typeface="ＭＳ Ｐゴシック" charset="0"/>
              </a:rPr>
              <a:t>” je poznato ime grupe </a:t>
            </a:r>
            <a:r>
              <a:rPr lang="sr-Latn-RS" sz="1200" kern="1200" dirty="0" err="1" smtClean="0">
                <a:solidFill>
                  <a:schemeClr val="tx1"/>
                </a:solidFill>
                <a:effectLst/>
                <a:latin typeface="+mn-lt"/>
                <a:ea typeface="MS PGothic" pitchFamily="34" charset="-128"/>
                <a:cs typeface="ＭＳ Ｐゴシック" charset="0"/>
              </a:rPr>
              <a:t>haktivista</a:t>
            </a:r>
            <a:r>
              <a:rPr lang="sr-Latn-RS" sz="1200" kern="1200" dirty="0" smtClean="0">
                <a:solidFill>
                  <a:schemeClr val="tx1"/>
                </a:solidFill>
                <a:effectLst/>
                <a:latin typeface="+mn-lt"/>
                <a:ea typeface="MS PGothic" pitchFamily="34" charset="-128"/>
                <a:cs typeface="ＭＳ Ｐゴシック" charset="0"/>
              </a:rPr>
              <a:t> koji se </a:t>
            </a:r>
            <a:r>
              <a:rPr lang="sr-Latn-RS" sz="1200" kern="1200" dirty="0" err="1" smtClean="0">
                <a:solidFill>
                  <a:schemeClr val="tx1"/>
                </a:solidFill>
                <a:effectLst/>
                <a:latin typeface="+mn-lt"/>
                <a:ea typeface="MS PGothic" pitchFamily="34" charset="-128"/>
                <a:cs typeface="ＭＳ Ｐゴシック" charset="0"/>
              </a:rPr>
              <a:t>maskiraju</a:t>
            </a:r>
            <a:r>
              <a:rPr lang="sr-Latn-RS" sz="1200" kern="1200" dirty="0" smtClean="0">
                <a:solidFill>
                  <a:schemeClr val="tx1"/>
                </a:solidFill>
                <a:effectLst/>
                <a:latin typeface="+mn-lt"/>
                <a:ea typeface="MS PGothic" pitchFamily="34" charset="-128"/>
                <a:cs typeface="ＭＳ Ｐゴシック" charset="0"/>
              </a:rPr>
              <a:t> i tako organizuju niz demonstrativnih akcija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uglavnom tako što usluge koje meta inače pruža onesposobe, tj. učine nedostupnima.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Doxing</a:t>
            </a:r>
            <a:r>
              <a:rPr lang="sr-Latn-RS" sz="1200" kern="1200" dirty="0" smtClean="0">
                <a:solidFill>
                  <a:schemeClr val="tx1"/>
                </a:solidFill>
                <a:effectLst/>
                <a:latin typeface="+mn-lt"/>
                <a:ea typeface="MS PGothic" pitchFamily="34" charset="-128"/>
                <a:cs typeface="ＭＳ Ｐゴシック" charset="0"/>
              </a:rPr>
              <a:t> (izvedeno od skraćenice </a:t>
            </a:r>
            <a:r>
              <a:rPr lang="sr-Latn-RS" sz="1200" i="1" kern="1200" dirty="0" err="1" smtClean="0">
                <a:solidFill>
                  <a:schemeClr val="tx1"/>
                </a:solidFill>
                <a:effectLst/>
                <a:latin typeface="+mn-lt"/>
                <a:ea typeface="MS PGothic" pitchFamily="34" charset="-128"/>
                <a:cs typeface="ＭＳ Ｐゴシック" charset="0"/>
              </a:rPr>
              <a:t>dox</a:t>
            </a:r>
            <a:r>
              <a:rPr lang="sr-Latn-RS" sz="1200" kern="1200" dirty="0" smtClean="0">
                <a:solidFill>
                  <a:schemeClr val="tx1"/>
                </a:solidFill>
                <a:effectLst/>
                <a:latin typeface="+mn-lt"/>
                <a:ea typeface="MS PGothic" pitchFamily="34" charset="-128"/>
                <a:cs typeface="ＭＳ Ｐゴシック" charset="0"/>
              </a:rPr>
              <a:t>, koja se koristi da označi dokumentaciju) ili </a:t>
            </a:r>
            <a:r>
              <a:rPr lang="sr-Latn-RS" sz="1200" i="1" kern="1200" dirty="0" err="1" smtClean="0">
                <a:solidFill>
                  <a:schemeClr val="tx1"/>
                </a:solidFill>
                <a:effectLst/>
                <a:latin typeface="+mn-lt"/>
                <a:ea typeface="MS PGothic" pitchFamily="34" charset="-128"/>
                <a:cs typeface="ＭＳ Ｐゴシック" charset="0"/>
              </a:rPr>
              <a:t>doxxing</a:t>
            </a:r>
            <a:r>
              <a:rPr lang="sr-Latn-RS" sz="1200" kern="1200" dirty="0" smtClean="0">
                <a:solidFill>
                  <a:schemeClr val="tx1"/>
                </a:solidFill>
                <a:effectLst/>
                <a:latin typeface="+mn-lt"/>
                <a:ea typeface="MS PGothic" pitchFamily="34" charset="-128"/>
                <a:cs typeface="ＭＳ Ｐゴシック" charset="0"/>
              </a:rPr>
              <a:t> je praksa istraživanja na internetu i emitovanja privatnih informacija ili informacija na osnovu kojih se neko može identifikovati (posebno informacija koje omogućuju ličnu identifikaciju) o pojedincu ili organizaciji.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128</a:t>
            </a:fld>
            <a:endParaRPr lang="en-US" altLang="en-US"/>
          </a:p>
        </p:txBody>
      </p:sp>
    </p:spTree>
    <p:extLst>
      <p:ext uri="{BB962C8B-B14F-4D97-AF65-F5344CB8AC3E}">
        <p14:creationId xmlns:p14="http://schemas.microsoft.com/office/powerpoint/2010/main" val="3792303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 2019. godini bilo je ukupno 1.473 slučaja povrede podataka  američkih potrošača. To je za oko 200 više nego 2018. godine, kada je takvih napada bilo 1.257 (Centar za  istraživanje krađa podataka o identitetu).</a:t>
            </a: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Najveća krađa podataka u 2020. godini odnosila se na curenje 120 miliona evidentiranih podataka iz </a:t>
            </a:r>
            <a:r>
              <a:rPr lang="sr-Latn-RS" sz="1200" kern="1200" dirty="0" err="1" smtClean="0">
                <a:solidFill>
                  <a:schemeClr val="tx1"/>
                </a:solidFill>
                <a:effectLst/>
                <a:latin typeface="+mn-lt"/>
                <a:ea typeface="MS PGothic" pitchFamily="34" charset="-128"/>
                <a:cs typeface="ＭＳ Ｐゴシック" charset="0"/>
              </a:rPr>
              <a:t>Tetre</a:t>
            </a:r>
            <a:r>
              <a:rPr lang="sr-Latn-RS" sz="1200" kern="1200" dirty="0" smtClean="0">
                <a:solidFill>
                  <a:schemeClr val="tx1"/>
                </a:solidFill>
                <a:effectLst/>
                <a:latin typeface="+mn-lt"/>
                <a:ea typeface="MS PGothic" pitchFamily="34" charset="-128"/>
                <a:cs typeface="ＭＳ Ｐゴシック" charset="0"/>
              </a:rPr>
              <a:t>, kompanije za marketinške analize (</a:t>
            </a:r>
            <a:r>
              <a:rPr lang="sr-Latn-RS" sz="1200" kern="1200" dirty="0" err="1" smtClean="0">
                <a:solidFill>
                  <a:schemeClr val="tx1"/>
                </a:solidFill>
                <a:effectLst/>
                <a:latin typeface="+mn-lt"/>
                <a:ea typeface="MS PGothic" pitchFamily="34" charset="-128"/>
                <a:cs typeface="ＭＳ Ｐゴシック" charset="0"/>
              </a:rPr>
              <a:t>Upguard</a:t>
            </a:r>
            <a:r>
              <a:rPr lang="sr-Latn-RS" sz="1200" kern="1200" dirty="0" smtClean="0">
                <a:solidFill>
                  <a:schemeClr val="tx1"/>
                </a:solidFill>
                <a:effectLst/>
                <a:latin typeface="+mn-lt"/>
                <a:ea typeface="MS PGothic" pitchFamily="34" charset="-128"/>
                <a:cs typeface="ＭＳ Ｐゴシック" charset="0"/>
              </a:rPr>
              <a:t>)</a:t>
            </a: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Drugi</a:t>
            </a:r>
            <a:r>
              <a:rPr lang="sr-Latn-RS" sz="1200" kern="1200" baseline="0" dirty="0" smtClean="0">
                <a:solidFill>
                  <a:schemeClr val="tx1"/>
                </a:solidFill>
                <a:effectLst/>
                <a:latin typeface="+mn-lt"/>
                <a:ea typeface="MS PGothic" pitchFamily="34" charset="-128"/>
                <a:cs typeface="ＭＳ Ｐゴシック" charset="0"/>
              </a:rPr>
              <a:t> veliki napadi tog tipa pogodili su kompaniju </a:t>
            </a:r>
            <a:r>
              <a:rPr lang="sr-Latn-RS" sz="1200" kern="1200" baseline="0" dirty="0" err="1" smtClean="0">
                <a:solidFill>
                  <a:schemeClr val="tx1"/>
                </a:solidFill>
                <a:effectLst/>
                <a:latin typeface="+mn-lt"/>
                <a:ea typeface="MS PGothic" pitchFamily="34" charset="-128"/>
                <a:cs typeface="ＭＳ Ｐゴシック" charset="0"/>
              </a:rPr>
              <a:t>LimeLeads</a:t>
            </a:r>
            <a:r>
              <a:rPr lang="sr-Latn-RS" sz="1200" kern="1200" baseline="0" dirty="0" smtClean="0">
                <a:solidFill>
                  <a:schemeClr val="tx1"/>
                </a:solidFill>
                <a:effectLst/>
                <a:latin typeface="+mn-lt"/>
                <a:ea typeface="MS PGothic" pitchFamily="34" charset="-128"/>
                <a:cs typeface="ＭＳ Ｐゴシック" charset="0"/>
              </a:rPr>
              <a:t> (49 miliona dosijea), </a:t>
            </a:r>
            <a:r>
              <a:rPr lang="sr-Latn-RS" sz="1200" kern="1200" baseline="0" dirty="0" err="1" smtClean="0">
                <a:solidFill>
                  <a:schemeClr val="tx1"/>
                </a:solidFill>
                <a:effectLst/>
                <a:latin typeface="+mn-lt"/>
                <a:ea typeface="MS PGothic" pitchFamily="34" charset="-128"/>
                <a:cs typeface="ＭＳ Ｐゴシック" charset="0"/>
              </a:rPr>
              <a:t>Wawe</a:t>
            </a:r>
            <a:r>
              <a:rPr lang="sr-Latn-RS" sz="1200" kern="1200" baseline="0" dirty="0" smtClean="0">
                <a:solidFill>
                  <a:schemeClr val="tx1"/>
                </a:solidFill>
                <a:effectLst/>
                <a:latin typeface="+mn-lt"/>
                <a:ea typeface="MS PGothic" pitchFamily="34" charset="-128"/>
                <a:cs typeface="ＭＳ Ｐゴシック" charset="0"/>
              </a:rPr>
              <a:t> (30 </a:t>
            </a:r>
            <a:r>
              <a:rPr lang="sr-Latn-RS" sz="1200" kern="1200" baseline="0" dirty="0" err="1" smtClean="0">
                <a:solidFill>
                  <a:schemeClr val="tx1"/>
                </a:solidFill>
                <a:effectLst/>
                <a:latin typeface="+mn-lt"/>
                <a:ea typeface="MS PGothic" pitchFamily="34" charset="-128"/>
                <a:cs typeface="ＭＳ Ｐゴシック" charset="0"/>
              </a:rPr>
              <a:t>milionadosijea</a:t>
            </a:r>
            <a:r>
              <a:rPr lang="sr-Latn-RS" sz="1200" kern="1200" baseline="0" dirty="0" smtClean="0">
                <a:solidFill>
                  <a:schemeClr val="tx1"/>
                </a:solidFill>
                <a:effectLst/>
                <a:latin typeface="+mn-lt"/>
                <a:ea typeface="MS PGothic" pitchFamily="34" charset="-128"/>
                <a:cs typeface="ＭＳ Ｐゴシック" charset="0"/>
              </a:rPr>
              <a:t>) i MGM (10,6 miliona dosijea). (</a:t>
            </a:r>
            <a:r>
              <a:rPr lang="sr-Latn-RS" sz="1200" kern="1200" baseline="0" dirty="0" err="1" smtClean="0">
                <a:solidFill>
                  <a:schemeClr val="tx1"/>
                </a:solidFill>
                <a:effectLst/>
                <a:latin typeface="+mn-lt"/>
                <a:ea typeface="MS PGothic" pitchFamily="34" charset="-128"/>
                <a:cs typeface="ＭＳ Ｐゴシック" charset="0"/>
              </a:rPr>
              <a:t>Comparitech</a:t>
            </a:r>
            <a:r>
              <a:rPr lang="sr-Latn-RS" sz="1200" kern="1200" baseline="0" dirty="0" smtClean="0">
                <a:solidFill>
                  <a:schemeClr val="tx1"/>
                </a:solidFill>
                <a:effectLst/>
                <a:latin typeface="+mn-lt"/>
                <a:ea typeface="MS PGothic" pitchFamily="34" charset="-128"/>
                <a:cs typeface="ＭＳ Ｐゴシック" charset="0"/>
              </a:rPr>
              <a:t>)</a:t>
            </a:r>
          </a:p>
          <a:p>
            <a:pPr marL="171450" indent="171450">
              <a:buFont typeface="Arial" panose="020B0604020202020204" pitchFamily="34" charset="0"/>
              <a:buChar char="•"/>
            </a:pPr>
            <a:r>
              <a:rPr lang="sr-Latn-RS" sz="1200" kern="1200" baseline="0" dirty="0" smtClean="0">
                <a:solidFill>
                  <a:schemeClr val="tx1"/>
                </a:solidFill>
                <a:effectLst/>
                <a:latin typeface="+mn-lt"/>
                <a:ea typeface="MS PGothic" pitchFamily="34" charset="-128"/>
                <a:cs typeface="ＭＳ Ｐゴシック" charset="0"/>
              </a:rPr>
              <a:t>„Masovne prevare s podacima i krađa podataka“  </a:t>
            </a:r>
            <a:r>
              <a:rPr lang="sr-Latn-RS" sz="1200" b="1" kern="1200" baseline="0" dirty="0" smtClean="0">
                <a:solidFill>
                  <a:schemeClr val="tx1"/>
                </a:solidFill>
                <a:effectLst/>
                <a:latin typeface="+mn-lt"/>
                <a:ea typeface="MS PGothic" pitchFamily="34" charset="-128"/>
                <a:cs typeface="ＭＳ Ｐゴシック" charset="0"/>
              </a:rPr>
              <a:t>nalaze se na četvrtom mestu među najvažnijim globalnim rizicima u narednoj deceniji </a:t>
            </a:r>
            <a:r>
              <a:rPr lang="sr-Latn-RS" sz="1200" b="0" kern="1200" baseline="0" dirty="0" smtClean="0">
                <a:solidFill>
                  <a:schemeClr val="tx1"/>
                </a:solidFill>
                <a:effectLst/>
                <a:latin typeface="+mn-lt"/>
                <a:ea typeface="MS PGothic" pitchFamily="34" charset="-128"/>
                <a:cs typeface="ＭＳ Ｐゴシック" charset="0"/>
              </a:rPr>
              <a:t>a posle njih na petom mestu slede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napadi (Svetski ekonomski forum – Izveštaj o globalnim rizicima u 2019)</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Kompanija RSA specijalizovana za </a:t>
            </a:r>
            <a:r>
              <a:rPr lang="sr-Latn-RS" sz="1200" b="0" kern="1200" baseline="0" dirty="0" err="1" smtClean="0">
                <a:solidFill>
                  <a:schemeClr val="tx1"/>
                </a:solidFill>
                <a:effectLst/>
                <a:latin typeface="+mn-lt"/>
                <a:ea typeface="MS PGothic" pitchFamily="34" charset="-128"/>
                <a:cs typeface="ＭＳ Ｐゴシック" charset="0"/>
              </a:rPr>
              <a:t>visokotehnološku</a:t>
            </a:r>
            <a:r>
              <a:rPr lang="sr-Latn-RS" sz="1200" b="0" kern="1200" baseline="0" dirty="0" smtClean="0">
                <a:solidFill>
                  <a:schemeClr val="tx1"/>
                </a:solidFill>
                <a:effectLst/>
                <a:latin typeface="+mn-lt"/>
                <a:ea typeface="MS PGothic" pitchFamily="34" charset="-128"/>
                <a:cs typeface="ＭＳ Ｐゴシック" charset="0"/>
              </a:rPr>
              <a:t> bezbednost predviđa da će </a:t>
            </a:r>
            <a:r>
              <a:rPr lang="sr-Latn-RS" sz="1200" b="1" kern="1200" baseline="0" dirty="0" smtClean="0">
                <a:solidFill>
                  <a:schemeClr val="tx1"/>
                </a:solidFill>
                <a:effectLst/>
                <a:latin typeface="+mn-lt"/>
                <a:ea typeface="MS PGothic" pitchFamily="34" charset="-128"/>
                <a:cs typeface="ＭＳ Ｐゴシック" charset="0"/>
              </a:rPr>
              <a:t>masovne krađe i curenja podataka i dalje imati veliku ulogu među svim pretnjama u oblasti </a:t>
            </a:r>
            <a:r>
              <a:rPr lang="sr-Latn-RS" sz="1200" b="1" kern="1200" baseline="0" dirty="0" err="1" smtClean="0">
                <a:solidFill>
                  <a:schemeClr val="tx1"/>
                </a:solidFill>
                <a:effectLst/>
                <a:latin typeface="+mn-lt"/>
                <a:ea typeface="MS PGothic" pitchFamily="34" charset="-128"/>
                <a:cs typeface="ＭＳ Ｐゴシック" charset="0"/>
              </a:rPr>
              <a:t>visokotehnološkog</a:t>
            </a:r>
            <a:r>
              <a:rPr lang="sr-Latn-RS" sz="1200" b="1" kern="1200" baseline="0" dirty="0" smtClean="0">
                <a:solidFill>
                  <a:schemeClr val="tx1"/>
                </a:solidFill>
                <a:effectLst/>
                <a:latin typeface="+mn-lt"/>
                <a:ea typeface="MS PGothic" pitchFamily="34" charset="-128"/>
                <a:cs typeface="ＭＳ Ｐゴシック" charset="0"/>
              </a:rPr>
              <a:t> kriminala. </a:t>
            </a:r>
            <a:r>
              <a:rPr lang="sr-Latn-RS" sz="1200" b="0" kern="1200" baseline="0" dirty="0" smtClean="0">
                <a:solidFill>
                  <a:schemeClr val="tx1"/>
                </a:solidFill>
                <a:effectLst/>
                <a:latin typeface="+mn-lt"/>
                <a:ea typeface="MS PGothic" pitchFamily="34" charset="-128"/>
                <a:cs typeface="ＭＳ Ｐゴシック" charset="0"/>
              </a:rPr>
              <a:t>(RSA)</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Mala preduzeća čine 28% žrtava  krađi i curenja podataka (Izveštaj o istragama povreda podataka kompanije  </a:t>
            </a:r>
            <a:r>
              <a:rPr lang="sr-Latn-RS" sz="1200" b="0" kern="1200" baseline="0" dirty="0" err="1" smtClean="0">
                <a:solidFill>
                  <a:schemeClr val="tx1"/>
                </a:solidFill>
                <a:effectLst/>
                <a:latin typeface="+mn-lt"/>
                <a:ea typeface="MS PGothic" pitchFamily="34" charset="-128"/>
                <a:cs typeface="ＭＳ Ｐゴシック" charset="0"/>
              </a:rPr>
              <a:t>Verizon</a:t>
            </a:r>
            <a:r>
              <a:rPr lang="sr-Latn-RS" sz="1200" b="0" kern="1200" baseline="0" dirty="0" smtClean="0">
                <a:solidFill>
                  <a:schemeClr val="tx1"/>
                </a:solidFill>
                <a:effectLst/>
                <a:latin typeface="+mn-lt"/>
                <a:ea typeface="MS PGothic" pitchFamily="34" charset="-128"/>
                <a:cs typeface="ＭＳ Ｐゴシック" charset="0"/>
              </a:rPr>
              <a:t> u 2020)</a:t>
            </a:r>
          </a:p>
          <a:p>
            <a:pPr marL="171450" indent="171450">
              <a:buFont typeface="Arial" panose="020B0604020202020204" pitchFamily="34" charset="0"/>
              <a:buChar char="•"/>
            </a:pPr>
            <a:r>
              <a:rPr lang="sr-Latn-RS" sz="1200" b="1" kern="1200" dirty="0" smtClean="0">
                <a:solidFill>
                  <a:schemeClr val="tx1"/>
                </a:solidFill>
                <a:effectLst/>
                <a:latin typeface="+mn-lt"/>
                <a:ea typeface="MS PGothic" pitchFamily="34" charset="-128"/>
                <a:cs typeface="ＭＳ Ｐゴシック" charset="0"/>
              </a:rPr>
              <a:t>U 22% takvih napada radilo se o socijalnom inženjeringu, </a:t>
            </a:r>
            <a:r>
              <a:rPr lang="sr-Latn-RS" sz="1200" b="0" kern="1200" dirty="0" smtClean="0">
                <a:solidFill>
                  <a:schemeClr val="tx1"/>
                </a:solidFill>
                <a:effectLst/>
                <a:latin typeface="+mn-lt"/>
                <a:ea typeface="MS PGothic" pitchFamily="34" charset="-128"/>
                <a:cs typeface="ＭＳ Ｐゴシック" charset="0"/>
              </a:rPr>
              <a:t>a</a:t>
            </a:r>
            <a:r>
              <a:rPr lang="sr-Latn-RS" sz="1200" b="0" kern="1200" baseline="0" dirty="0" smtClean="0">
                <a:solidFill>
                  <a:schemeClr val="tx1"/>
                </a:solidFill>
                <a:effectLst/>
                <a:latin typeface="+mn-lt"/>
                <a:ea typeface="MS PGothic" pitchFamily="34" charset="-128"/>
                <a:cs typeface="ＭＳ Ｐゴシック" charset="0"/>
              </a:rPr>
              <a:t> najčešće zlonamerne radnje koje su preduzete bile su pecanje podataka, ucenjivanje i </a:t>
            </a:r>
            <a:r>
              <a:rPr lang="sr-Latn-RS" sz="1200" b="0" kern="1200" baseline="0" dirty="0" err="1" smtClean="0">
                <a:solidFill>
                  <a:schemeClr val="tx1"/>
                </a:solidFill>
                <a:effectLst/>
                <a:latin typeface="+mn-lt"/>
                <a:ea typeface="MS PGothic" pitchFamily="34" charset="-128"/>
                <a:cs typeface="ＭＳ Ｐゴシック" charset="0"/>
              </a:rPr>
              <a:t>pretexting</a:t>
            </a:r>
            <a:r>
              <a:rPr lang="sr-Latn-RS" sz="1200" b="0" kern="1200" baseline="0" dirty="0" smtClean="0">
                <a:solidFill>
                  <a:schemeClr val="tx1"/>
                </a:solidFill>
                <a:effectLst/>
                <a:latin typeface="+mn-lt"/>
                <a:ea typeface="MS PGothic" pitchFamily="34" charset="-128"/>
                <a:cs typeface="ＭＳ Ｐゴシック" charset="0"/>
              </a:rPr>
              <a:t> (vid socijalnog inženjeringa u kome se napadač pretvara a već poseduje neke podatke o žrtvi i pokušava da je ubedi da mu oda važne </a:t>
            </a:r>
            <a:r>
              <a:rPr lang="sr-Latn-RS" sz="1200" b="0" kern="1200" baseline="0" smtClean="0">
                <a:solidFill>
                  <a:schemeClr val="tx1"/>
                </a:solidFill>
                <a:effectLst/>
                <a:latin typeface="+mn-lt"/>
                <a:ea typeface="MS PGothic" pitchFamily="34" charset="-128"/>
                <a:cs typeface="ＭＳ Ｐゴシック" charset="0"/>
              </a:rPr>
              <a:t>podatke)</a:t>
            </a:r>
            <a:endParaRPr lang="sr-Latn-RS" sz="1200" b="0" kern="1200" baseline="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b="1" kern="1200" baseline="0" dirty="0" smtClean="0">
                <a:solidFill>
                  <a:schemeClr val="tx1"/>
                </a:solidFill>
                <a:effectLst/>
                <a:latin typeface="+mn-lt"/>
                <a:ea typeface="MS PGothic" pitchFamily="34" charset="-128"/>
                <a:cs typeface="ＭＳ Ｐゴシック" charset="0"/>
              </a:rPr>
              <a:t>86 posto takvih napada bili su finansijski motivisani </a:t>
            </a:r>
            <a:r>
              <a:rPr lang="sr-Latn-RS" sz="1200" b="0" kern="1200" baseline="0" dirty="0" smtClean="0">
                <a:solidFill>
                  <a:schemeClr val="tx1"/>
                </a:solidFill>
                <a:effectLst/>
                <a:latin typeface="+mn-lt"/>
                <a:ea typeface="MS PGothic" pitchFamily="34" charset="-128"/>
                <a:cs typeface="ＭＳ Ｐゴシック" charset="0"/>
              </a:rPr>
              <a:t>(Izveštaj kompanije </a:t>
            </a:r>
            <a:r>
              <a:rPr lang="sr-Latn-RS" sz="1200" b="0" kern="1200" baseline="0" dirty="0" err="1" smtClean="0">
                <a:solidFill>
                  <a:schemeClr val="tx1"/>
                </a:solidFill>
                <a:effectLst/>
                <a:latin typeface="+mn-lt"/>
                <a:ea typeface="MS PGothic" pitchFamily="34" charset="-128"/>
                <a:cs typeface="ＭＳ Ｐゴシック" charset="0"/>
              </a:rPr>
              <a:t>Verajzon</a:t>
            </a:r>
            <a:r>
              <a:rPr lang="sr-Latn-RS" sz="1200" b="0" kern="1200" baseline="0" dirty="0" smtClean="0">
                <a:solidFill>
                  <a:schemeClr val="tx1"/>
                </a:solidFill>
                <a:effectLst/>
                <a:latin typeface="+mn-lt"/>
                <a:ea typeface="MS PGothic" pitchFamily="34" charset="-128"/>
                <a:cs typeface="ＭＳ Ｐゴシック" charset="0"/>
              </a:rPr>
              <a:t> za 2020. o istragama povreda podataka)</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22% povreda podataka u 2018. godini nastalo je zbog greške (Izveštaj kompanije </a:t>
            </a:r>
            <a:r>
              <a:rPr lang="sr-Latn-RS" sz="1200" b="0" kern="1200" baseline="0" dirty="0" err="1" smtClean="0">
                <a:solidFill>
                  <a:schemeClr val="tx1"/>
                </a:solidFill>
                <a:effectLst/>
                <a:latin typeface="+mn-lt"/>
                <a:ea typeface="MS PGothic" pitchFamily="34" charset="-128"/>
                <a:cs typeface="ＭＳ Ｐゴシック" charset="0"/>
              </a:rPr>
              <a:t>Verajzon</a:t>
            </a:r>
            <a:r>
              <a:rPr lang="sr-Latn-RS" sz="1200" b="0" kern="1200" baseline="0" dirty="0" smtClean="0">
                <a:solidFill>
                  <a:schemeClr val="tx1"/>
                </a:solidFill>
                <a:effectLst/>
                <a:latin typeface="+mn-lt"/>
                <a:ea typeface="MS PGothic" pitchFamily="34" charset="-128"/>
                <a:cs typeface="ＭＳ Ｐゴシック" charset="0"/>
              </a:rPr>
              <a:t> o istragama povreda podataka u 2020)</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Najčešće kompromitovani podaci bile su </a:t>
            </a:r>
            <a:r>
              <a:rPr lang="sr-Latn-RS" sz="1200" b="1" kern="1200" baseline="0" dirty="0" smtClean="0">
                <a:solidFill>
                  <a:schemeClr val="tx1"/>
                </a:solidFill>
                <a:effectLst/>
                <a:latin typeface="+mn-lt"/>
                <a:ea typeface="MS PGothic" pitchFamily="34" charset="-128"/>
                <a:cs typeface="ＭＳ Ｐゴシック" charset="0"/>
              </a:rPr>
              <a:t>interne informacije, identifikacioni podaci, lični podaci, medicinske informacije i podaci o plaćanjima </a:t>
            </a:r>
            <a:r>
              <a:rPr lang="sr-Latn-RS" sz="1200" b="0" kern="1200" baseline="0" dirty="0" smtClean="0">
                <a:solidFill>
                  <a:schemeClr val="tx1"/>
                </a:solidFill>
                <a:effectLst/>
                <a:latin typeface="+mn-lt"/>
                <a:ea typeface="MS PGothic" pitchFamily="34" charset="-128"/>
                <a:cs typeface="ＭＳ Ｐゴシック" charset="0"/>
              </a:rPr>
              <a:t>(Izveštaj kompanije </a:t>
            </a:r>
            <a:r>
              <a:rPr lang="sr-Latn-RS" sz="1200" b="0" kern="1200" baseline="0" dirty="0" err="1" smtClean="0">
                <a:solidFill>
                  <a:schemeClr val="tx1"/>
                </a:solidFill>
                <a:effectLst/>
                <a:latin typeface="+mn-lt"/>
                <a:ea typeface="MS PGothic" pitchFamily="34" charset="-128"/>
                <a:cs typeface="ＭＳ Ｐゴシック" charset="0"/>
              </a:rPr>
              <a:t>Verajzon</a:t>
            </a:r>
            <a:r>
              <a:rPr lang="sr-Latn-RS" sz="1200" b="0" kern="1200" baseline="0" dirty="0" smtClean="0">
                <a:solidFill>
                  <a:schemeClr val="tx1"/>
                </a:solidFill>
                <a:effectLst/>
                <a:latin typeface="+mn-lt"/>
                <a:ea typeface="MS PGothic" pitchFamily="34" charset="-128"/>
                <a:cs typeface="ＭＳ Ｐゴシック" charset="0"/>
              </a:rPr>
              <a:t> o istragama povreda podataka u 2019)</a:t>
            </a: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a:t>
            </a:r>
          </a:p>
          <a:p>
            <a:pPr marL="171450" indent="171450">
              <a:buFont typeface="Arial" panose="020B0604020202020204" pitchFamily="34" charset="0"/>
              <a:buChar char="•"/>
            </a:pPr>
            <a:endParaRPr lang="sr-Latn-RS" sz="1200" b="1"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internet </a:t>
            </a:r>
            <a:r>
              <a:rPr lang="sr-Latn-RS" sz="1200" kern="1200" dirty="0" err="1" smtClean="0">
                <a:solidFill>
                  <a:schemeClr val="tx1"/>
                </a:solidFill>
                <a:effectLst/>
                <a:latin typeface="+mn-lt"/>
                <a:ea typeface="MS PGothic" pitchFamily="34" charset="-128"/>
                <a:cs typeface="ＭＳ Ｐゴシック" charset="0"/>
              </a:rPr>
              <a:t>aktivizmu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haktivizam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hacktivism</a:t>
            </a:r>
            <a:r>
              <a:rPr lang="sr-Latn-RS" sz="1200" i="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(kovanica nastala od reči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i aktivizam) predstavlja subverzivno korišćenje računara i računarskih mreža za promovisanje neke političke agende. </a:t>
            </a:r>
            <a:r>
              <a:rPr lang="sr-Latn-RS" sz="1200" kern="1200" dirty="0" err="1" smtClean="0">
                <a:solidFill>
                  <a:schemeClr val="tx1"/>
                </a:solidFill>
                <a:effectLst/>
                <a:latin typeface="+mn-lt"/>
                <a:ea typeface="MS PGothic" pitchFamily="34" charset="-128"/>
                <a:cs typeface="ＭＳ Ｐゴシック" charset="0"/>
              </a:rPr>
              <a:t>Haktivizam</a:t>
            </a:r>
            <a:r>
              <a:rPr lang="sr-Latn-RS" sz="1200" kern="1200" dirty="0" smtClean="0">
                <a:solidFill>
                  <a:schemeClr val="tx1"/>
                </a:solidFill>
                <a:effectLst/>
                <a:latin typeface="+mn-lt"/>
                <a:ea typeface="MS PGothic" pitchFamily="34" charset="-128"/>
                <a:cs typeface="ＭＳ Ｐゴシック" charset="0"/>
              </a:rPr>
              <a:t> koji vodi poreklo iz hakerske kulture i hakerske etike često je vezan za pokrete koji zastupaju slobodu govora, zaštitu ljudskih prava ili slobodu informisanja.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Anonymous</a:t>
            </a:r>
            <a:r>
              <a:rPr lang="sr-Latn-RS" sz="1200" kern="1200" dirty="0" smtClean="0">
                <a:solidFill>
                  <a:schemeClr val="tx1"/>
                </a:solidFill>
                <a:effectLst/>
                <a:latin typeface="+mn-lt"/>
                <a:ea typeface="MS PGothic" pitchFamily="34" charset="-128"/>
                <a:cs typeface="ＭＳ Ｐゴシック" charset="0"/>
              </a:rPr>
              <a:t>” je poznato ime grupe </a:t>
            </a:r>
            <a:r>
              <a:rPr lang="sr-Latn-RS" sz="1200" kern="1200" dirty="0" err="1" smtClean="0">
                <a:solidFill>
                  <a:schemeClr val="tx1"/>
                </a:solidFill>
                <a:effectLst/>
                <a:latin typeface="+mn-lt"/>
                <a:ea typeface="MS PGothic" pitchFamily="34" charset="-128"/>
                <a:cs typeface="ＭＳ Ｐゴシック" charset="0"/>
              </a:rPr>
              <a:t>haktivista</a:t>
            </a:r>
            <a:r>
              <a:rPr lang="sr-Latn-RS" sz="1200" kern="1200" dirty="0" smtClean="0">
                <a:solidFill>
                  <a:schemeClr val="tx1"/>
                </a:solidFill>
                <a:effectLst/>
                <a:latin typeface="+mn-lt"/>
                <a:ea typeface="MS PGothic" pitchFamily="34" charset="-128"/>
                <a:cs typeface="ＭＳ Ｐゴシック" charset="0"/>
              </a:rPr>
              <a:t> koji se </a:t>
            </a:r>
            <a:r>
              <a:rPr lang="sr-Latn-RS" sz="1200" kern="1200" dirty="0" err="1" smtClean="0">
                <a:solidFill>
                  <a:schemeClr val="tx1"/>
                </a:solidFill>
                <a:effectLst/>
                <a:latin typeface="+mn-lt"/>
                <a:ea typeface="MS PGothic" pitchFamily="34" charset="-128"/>
                <a:cs typeface="ＭＳ Ｐゴシック" charset="0"/>
              </a:rPr>
              <a:t>maskiraju</a:t>
            </a:r>
            <a:r>
              <a:rPr lang="sr-Latn-RS" sz="1200" kern="1200" dirty="0" smtClean="0">
                <a:solidFill>
                  <a:schemeClr val="tx1"/>
                </a:solidFill>
                <a:effectLst/>
                <a:latin typeface="+mn-lt"/>
                <a:ea typeface="MS PGothic" pitchFamily="34" charset="-128"/>
                <a:cs typeface="ＭＳ Ｐゴシック" charset="0"/>
              </a:rPr>
              <a:t> i tako organizuju niz demonstrativnih akcija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uglavnom tako što usluge koje meta inače pruža onesposobe, tj. učine nedostupnima.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Doxing</a:t>
            </a:r>
            <a:r>
              <a:rPr lang="sr-Latn-RS" sz="1200" kern="1200" dirty="0" smtClean="0">
                <a:solidFill>
                  <a:schemeClr val="tx1"/>
                </a:solidFill>
                <a:effectLst/>
                <a:latin typeface="+mn-lt"/>
                <a:ea typeface="MS PGothic" pitchFamily="34" charset="-128"/>
                <a:cs typeface="ＭＳ Ｐゴシック" charset="0"/>
              </a:rPr>
              <a:t> (izvedeno od skraćenice </a:t>
            </a:r>
            <a:r>
              <a:rPr lang="sr-Latn-RS" sz="1200" i="1" kern="1200" dirty="0" err="1" smtClean="0">
                <a:solidFill>
                  <a:schemeClr val="tx1"/>
                </a:solidFill>
                <a:effectLst/>
                <a:latin typeface="+mn-lt"/>
                <a:ea typeface="MS PGothic" pitchFamily="34" charset="-128"/>
                <a:cs typeface="ＭＳ Ｐゴシック" charset="0"/>
              </a:rPr>
              <a:t>dox</a:t>
            </a:r>
            <a:r>
              <a:rPr lang="sr-Latn-RS" sz="1200" kern="1200" dirty="0" smtClean="0">
                <a:solidFill>
                  <a:schemeClr val="tx1"/>
                </a:solidFill>
                <a:effectLst/>
                <a:latin typeface="+mn-lt"/>
                <a:ea typeface="MS PGothic" pitchFamily="34" charset="-128"/>
                <a:cs typeface="ＭＳ Ｐゴシック" charset="0"/>
              </a:rPr>
              <a:t>, koja se koristi da označi dokumentaciju) ili </a:t>
            </a:r>
            <a:r>
              <a:rPr lang="sr-Latn-RS" sz="1200" i="1" kern="1200" dirty="0" err="1" smtClean="0">
                <a:solidFill>
                  <a:schemeClr val="tx1"/>
                </a:solidFill>
                <a:effectLst/>
                <a:latin typeface="+mn-lt"/>
                <a:ea typeface="MS PGothic" pitchFamily="34" charset="-128"/>
                <a:cs typeface="ＭＳ Ｐゴシック" charset="0"/>
              </a:rPr>
              <a:t>doxxing</a:t>
            </a:r>
            <a:r>
              <a:rPr lang="sr-Latn-RS" sz="1200" kern="1200" dirty="0" smtClean="0">
                <a:solidFill>
                  <a:schemeClr val="tx1"/>
                </a:solidFill>
                <a:effectLst/>
                <a:latin typeface="+mn-lt"/>
                <a:ea typeface="MS PGothic" pitchFamily="34" charset="-128"/>
                <a:cs typeface="ＭＳ Ｐゴシック" charset="0"/>
              </a:rPr>
              <a:t> je praksa istraživanja na internetu i emitovanja privatnih informacija ili informacija na osnovu kojih se neko može identifikovati (posebno informacija koje omogućuju ličnu identifikaciju) o pojedincu ili organizaciji.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129</a:t>
            </a:fld>
            <a:endParaRPr lang="en-US" altLang="en-US"/>
          </a:p>
        </p:txBody>
      </p:sp>
    </p:spTree>
    <p:extLst>
      <p:ext uri="{BB962C8B-B14F-4D97-AF65-F5344CB8AC3E}">
        <p14:creationId xmlns:p14="http://schemas.microsoft.com/office/powerpoint/2010/main" val="183839995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internet </a:t>
            </a:r>
            <a:r>
              <a:rPr lang="sr-Latn-RS" sz="1200" kern="1200" dirty="0" err="1" smtClean="0">
                <a:solidFill>
                  <a:schemeClr val="tx1"/>
                </a:solidFill>
                <a:effectLst/>
                <a:latin typeface="+mn-lt"/>
                <a:ea typeface="MS PGothic" pitchFamily="34" charset="-128"/>
                <a:cs typeface="ＭＳ Ｐゴシック" charset="0"/>
              </a:rPr>
              <a:t>aktivizmu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haktivizam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hacktivism</a:t>
            </a:r>
            <a:r>
              <a:rPr lang="sr-Latn-RS" sz="1200" i="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(kovanica nastala od reči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i aktivizam) predstavlja subverzivno korišćenje računara i računarskih mreža za promovisanje neke političke agende. </a:t>
            </a:r>
            <a:r>
              <a:rPr lang="sr-Latn-RS" sz="1200" kern="1200" dirty="0" err="1" smtClean="0">
                <a:solidFill>
                  <a:schemeClr val="tx1"/>
                </a:solidFill>
                <a:effectLst/>
                <a:latin typeface="+mn-lt"/>
                <a:ea typeface="MS PGothic" pitchFamily="34" charset="-128"/>
                <a:cs typeface="ＭＳ Ｐゴシック" charset="0"/>
              </a:rPr>
              <a:t>Haktivizam</a:t>
            </a:r>
            <a:r>
              <a:rPr lang="sr-Latn-RS" sz="1200" kern="1200" dirty="0" smtClean="0">
                <a:solidFill>
                  <a:schemeClr val="tx1"/>
                </a:solidFill>
                <a:effectLst/>
                <a:latin typeface="+mn-lt"/>
                <a:ea typeface="MS PGothic" pitchFamily="34" charset="-128"/>
                <a:cs typeface="ＭＳ Ｐゴシック" charset="0"/>
              </a:rPr>
              <a:t> koji vodi poreklo iz hakerske kulture i hakerske etike često je vezan za pokrete koji zastupaju slobodu govora, zaštitu ljudskih prava ili slobodu informisanja.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Anonymous</a:t>
            </a:r>
            <a:r>
              <a:rPr lang="sr-Latn-RS" sz="1200" kern="1200" dirty="0" smtClean="0">
                <a:solidFill>
                  <a:schemeClr val="tx1"/>
                </a:solidFill>
                <a:effectLst/>
                <a:latin typeface="+mn-lt"/>
                <a:ea typeface="MS PGothic" pitchFamily="34" charset="-128"/>
                <a:cs typeface="ＭＳ Ｐゴシック" charset="0"/>
              </a:rPr>
              <a:t>” je poznato ime grupe </a:t>
            </a:r>
            <a:r>
              <a:rPr lang="sr-Latn-RS" sz="1200" kern="1200" dirty="0" err="1" smtClean="0">
                <a:solidFill>
                  <a:schemeClr val="tx1"/>
                </a:solidFill>
                <a:effectLst/>
                <a:latin typeface="+mn-lt"/>
                <a:ea typeface="MS PGothic" pitchFamily="34" charset="-128"/>
                <a:cs typeface="ＭＳ Ｐゴシック" charset="0"/>
              </a:rPr>
              <a:t>haktivista</a:t>
            </a:r>
            <a:r>
              <a:rPr lang="sr-Latn-RS" sz="1200" kern="1200" dirty="0" smtClean="0">
                <a:solidFill>
                  <a:schemeClr val="tx1"/>
                </a:solidFill>
                <a:effectLst/>
                <a:latin typeface="+mn-lt"/>
                <a:ea typeface="MS PGothic" pitchFamily="34" charset="-128"/>
                <a:cs typeface="ＭＳ Ｐゴシック" charset="0"/>
              </a:rPr>
              <a:t> koji se </a:t>
            </a:r>
            <a:r>
              <a:rPr lang="sr-Latn-RS" sz="1200" kern="1200" dirty="0" err="1" smtClean="0">
                <a:solidFill>
                  <a:schemeClr val="tx1"/>
                </a:solidFill>
                <a:effectLst/>
                <a:latin typeface="+mn-lt"/>
                <a:ea typeface="MS PGothic" pitchFamily="34" charset="-128"/>
                <a:cs typeface="ＭＳ Ｐゴシック" charset="0"/>
              </a:rPr>
              <a:t>maskiraju</a:t>
            </a:r>
            <a:r>
              <a:rPr lang="sr-Latn-RS" sz="1200" kern="1200" dirty="0" smtClean="0">
                <a:solidFill>
                  <a:schemeClr val="tx1"/>
                </a:solidFill>
                <a:effectLst/>
                <a:latin typeface="+mn-lt"/>
                <a:ea typeface="MS PGothic" pitchFamily="34" charset="-128"/>
                <a:cs typeface="ＭＳ Ｐゴシック" charset="0"/>
              </a:rPr>
              <a:t> i tako organizuju niz demonstrativnih akcija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uglavnom tako što usluge koje meta inače pruža onesposobe, tj. učine nedostupnima.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Doxing</a:t>
            </a:r>
            <a:r>
              <a:rPr lang="sr-Latn-RS" sz="1200" kern="1200" dirty="0" smtClean="0">
                <a:solidFill>
                  <a:schemeClr val="tx1"/>
                </a:solidFill>
                <a:effectLst/>
                <a:latin typeface="+mn-lt"/>
                <a:ea typeface="MS PGothic" pitchFamily="34" charset="-128"/>
                <a:cs typeface="ＭＳ Ｐゴシック" charset="0"/>
              </a:rPr>
              <a:t> (izvedeno od skraćenice </a:t>
            </a:r>
            <a:r>
              <a:rPr lang="sr-Latn-RS" sz="1200" i="1" kern="1200" dirty="0" err="1" smtClean="0">
                <a:solidFill>
                  <a:schemeClr val="tx1"/>
                </a:solidFill>
                <a:effectLst/>
                <a:latin typeface="+mn-lt"/>
                <a:ea typeface="MS PGothic" pitchFamily="34" charset="-128"/>
                <a:cs typeface="ＭＳ Ｐゴシック" charset="0"/>
              </a:rPr>
              <a:t>dox</a:t>
            </a:r>
            <a:r>
              <a:rPr lang="sr-Latn-RS" sz="1200" kern="1200" dirty="0" smtClean="0">
                <a:solidFill>
                  <a:schemeClr val="tx1"/>
                </a:solidFill>
                <a:effectLst/>
                <a:latin typeface="+mn-lt"/>
                <a:ea typeface="MS PGothic" pitchFamily="34" charset="-128"/>
                <a:cs typeface="ＭＳ Ｐゴシック" charset="0"/>
              </a:rPr>
              <a:t>, koja se koristi da označi dokumentaciju) ili </a:t>
            </a:r>
            <a:r>
              <a:rPr lang="sr-Latn-RS" sz="1200" i="1" kern="1200" dirty="0" err="1" smtClean="0">
                <a:solidFill>
                  <a:schemeClr val="tx1"/>
                </a:solidFill>
                <a:effectLst/>
                <a:latin typeface="+mn-lt"/>
                <a:ea typeface="MS PGothic" pitchFamily="34" charset="-128"/>
                <a:cs typeface="ＭＳ Ｐゴシック" charset="0"/>
              </a:rPr>
              <a:t>doxxing</a:t>
            </a:r>
            <a:r>
              <a:rPr lang="sr-Latn-RS" sz="1200" kern="1200" dirty="0" smtClean="0">
                <a:solidFill>
                  <a:schemeClr val="tx1"/>
                </a:solidFill>
                <a:effectLst/>
                <a:latin typeface="+mn-lt"/>
                <a:ea typeface="MS PGothic" pitchFamily="34" charset="-128"/>
                <a:cs typeface="ＭＳ Ｐゴシック" charset="0"/>
              </a:rPr>
              <a:t> je praksa istraživanja na internetu i emitovanja privatnih informacija ili informacija na osnovu kojih se neko može identifikovati (posebno informacija koje omogućuju ličnu identifikaciju) o pojedincu ili organizaciji. </a:t>
            </a:r>
            <a:endParaRPr lang="en-US" sz="1200" kern="1200" dirty="0" smtClean="0">
              <a:solidFill>
                <a:schemeClr val="tx1"/>
              </a:solidFill>
              <a:effectLst/>
              <a:latin typeface="+mn-lt"/>
              <a:ea typeface="MS PGothic" pitchFamily="34" charset="-128"/>
              <a:cs typeface="ＭＳ Ｐゴシック" charset="0"/>
            </a:endParaRPr>
          </a:p>
          <a:p>
            <a:pPr lvl="1" indent="457200"/>
            <a:endParaRPr lang="en-GB" sz="1200" kern="1200" dirty="0" smtClean="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130</a:t>
            </a:fld>
            <a:endParaRPr lang="en-US" altLang="en-US"/>
          </a:p>
        </p:txBody>
      </p:sp>
    </p:spTree>
    <p:extLst>
      <p:ext uri="{BB962C8B-B14F-4D97-AF65-F5344CB8AC3E}">
        <p14:creationId xmlns:p14="http://schemas.microsoft.com/office/powerpoint/2010/main" val="40965396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altLang="en-US" dirty="0" smtClean="0"/>
              <a:t>	(Tekst sa slike)</a:t>
            </a:r>
          </a:p>
          <a:p>
            <a:endParaRPr lang="sr-Latn-RS" altLang="en-US" dirty="0" smtClean="0"/>
          </a:p>
          <a:p>
            <a:r>
              <a:rPr lang="sr-Latn-RS" altLang="en-US" dirty="0" smtClean="0"/>
              <a:t>	</a:t>
            </a:r>
            <a:r>
              <a:rPr lang="sr-Latn-RS" altLang="en-US" b="1" dirty="0" smtClean="0"/>
              <a:t>Najboljih</a:t>
            </a:r>
            <a:r>
              <a:rPr lang="sr-Latn-RS" altLang="en-US" b="1" baseline="0" dirty="0" smtClean="0"/>
              <a:t> 12 sajtova za kupovinu odličnih falsifikata (torbe i tašne/odeća/ cipele)</a:t>
            </a:r>
            <a:endParaRPr lang="sr-Latn-RS" altLang="en-US" dirty="0" smtClean="0"/>
          </a:p>
          <a:p>
            <a:r>
              <a:rPr lang="sr-Latn-RS" altLang="en-US" dirty="0" smtClean="0"/>
              <a:t>_________________________________________________________________________</a:t>
            </a:r>
          </a:p>
          <a:p>
            <a:endParaRPr lang="sr-Latn-RS" altLang="en-US" dirty="0" smtClean="0"/>
          </a:p>
          <a:p>
            <a:r>
              <a:rPr lang="sr-Latn-RS" altLang="en-US" dirty="0" smtClean="0"/>
              <a:t>	Preuzeto sa </a:t>
            </a:r>
            <a:r>
              <a:rPr lang="sr-Latn-RS" altLang="en-US" dirty="0" err="1" smtClean="0"/>
              <a:t>vebsajta</a:t>
            </a:r>
            <a:r>
              <a:rPr lang="sr-Latn-RS" altLang="en-US" dirty="0" smtClean="0"/>
              <a:t> </a:t>
            </a:r>
            <a:r>
              <a:rPr lang="en-GB" altLang="en-US" i="1" dirty="0" smtClean="0"/>
              <a:t>China Brand</a:t>
            </a:r>
            <a:endParaRPr lang="en-GB" altLang="en-US" i="1" dirty="0"/>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131</a:t>
            </a:fld>
            <a:endParaRPr lang="en-US" altLang="en-US"/>
          </a:p>
        </p:txBody>
      </p:sp>
    </p:spTree>
    <p:extLst>
      <p:ext uri="{BB962C8B-B14F-4D97-AF65-F5344CB8AC3E}">
        <p14:creationId xmlns:p14="http://schemas.microsoft.com/office/powerpoint/2010/main" val="365258035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S PGothic" pitchFamily="34" charset="-128"/>
                <a:cs typeface="ＭＳ Ｐゴシック" charset="0"/>
              </a:rPr>
              <a:t>Napredna uporna pretnja </a:t>
            </a:r>
            <a:r>
              <a:rPr lang="sr-Latn-RS" sz="1200" kern="1200" dirty="0" smtClean="0">
                <a:solidFill>
                  <a:schemeClr val="tx1"/>
                </a:solidFill>
                <a:effectLst/>
                <a:latin typeface="+mn-lt"/>
                <a:ea typeface="MS PGothic" pitchFamily="34" charset="-128"/>
                <a:cs typeface="ＭＳ Ｐゴシック" charset="0"/>
              </a:rPr>
              <a:t>(</a:t>
            </a:r>
            <a:r>
              <a:rPr lang="sr-Latn-RS" sz="1200" i="1" kern="1200" dirty="0" smtClean="0">
                <a:solidFill>
                  <a:schemeClr val="tx1"/>
                </a:solidFill>
                <a:effectLst/>
                <a:latin typeface="+mn-lt"/>
                <a:ea typeface="MS PGothic" pitchFamily="34" charset="-128"/>
                <a:cs typeface="ＭＳ Ｐゴシック" charset="0"/>
              </a:rPr>
              <a:t>APT</a:t>
            </a:r>
            <a:r>
              <a:rPr lang="sr-Latn-RS" sz="1200" kern="1200" dirty="0" smtClean="0">
                <a:solidFill>
                  <a:schemeClr val="tx1"/>
                </a:solidFill>
                <a:effectLst/>
                <a:latin typeface="+mn-lt"/>
                <a:ea typeface="MS PGothic" pitchFamily="34" charset="-128"/>
                <a:cs typeface="ＭＳ Ｐゴシック" charset="0"/>
              </a:rPr>
              <a:t>) – mrežni napad u kome neovlašćeno lice stiče pristup mreži i tu dugo ostaje potpuno neotkriveno. Cilj</a:t>
            </a:r>
            <a:r>
              <a:rPr lang="sr-Latn-RS" sz="1200" i="1" kern="1200" dirty="0" smtClean="0">
                <a:solidFill>
                  <a:schemeClr val="tx1"/>
                </a:solidFill>
                <a:effectLst/>
                <a:latin typeface="+mn-lt"/>
                <a:ea typeface="MS PGothic" pitchFamily="34" charset="-128"/>
                <a:cs typeface="ＭＳ Ｐゴシック" charset="0"/>
              </a:rPr>
              <a:t> APT</a:t>
            </a:r>
            <a:r>
              <a:rPr lang="sr-Latn-RS" sz="1200" kern="1200" dirty="0" smtClean="0">
                <a:solidFill>
                  <a:schemeClr val="tx1"/>
                </a:solidFill>
                <a:effectLst/>
                <a:latin typeface="+mn-lt"/>
                <a:ea typeface="MS PGothic" pitchFamily="34" charset="-128"/>
                <a:cs typeface="ＭＳ Ｐゴシック" charset="0"/>
              </a:rPr>
              <a:t> napada pre je krađa podataka nego nanošenje štete mreži ili organizaciji.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Ako postoji jedna stvar koja nikako ne da mira profesionalcima u oblasti korporativne kibernetske bezbednosti i drži ih budnima po celu noć, to je sama pomisao na napad u kome bi bio primenjen čitav niz sofisticiranih tehnika kako bi se </a:t>
            </a:r>
            <a:r>
              <a:rPr lang="sr-Latn-RS" sz="1200" kern="1200" dirty="0" err="1" smtClean="0">
                <a:solidFill>
                  <a:schemeClr val="tx1"/>
                </a:solidFill>
                <a:effectLst/>
                <a:latin typeface="+mn-lt"/>
                <a:ea typeface="MS PGothic" pitchFamily="34" charset="-128"/>
                <a:cs typeface="ＭＳ Ｐゴシック" charset="0"/>
              </a:rPr>
              <a:t>ukrale</a:t>
            </a:r>
            <a:r>
              <a:rPr lang="sr-Latn-RS" sz="1200" kern="1200" dirty="0" smtClean="0">
                <a:solidFill>
                  <a:schemeClr val="tx1"/>
                </a:solidFill>
                <a:effectLst/>
                <a:latin typeface="+mn-lt"/>
                <a:ea typeface="MS PGothic" pitchFamily="34" charset="-128"/>
                <a:cs typeface="ＭＳ Ｐゴシック" charset="0"/>
              </a:rPr>
              <a:t> dragocene informacije koje kompanija poseduje.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Kao što se može videti iz same reči „napredno” u imenu, „napredna uporna pretnja” je napad tokom koga se koriste kontinuirane, ilegalne i sofisticirane tehnike </a:t>
            </a:r>
            <a:r>
              <a:rPr lang="sr-Latn-RS" sz="1200" kern="1200" dirty="0" err="1" smtClean="0">
                <a:solidFill>
                  <a:schemeClr val="tx1"/>
                </a:solidFill>
                <a:effectLst/>
                <a:latin typeface="+mn-lt"/>
                <a:ea typeface="MS PGothic" pitchFamily="34" charset="-128"/>
                <a:cs typeface="ＭＳ Ｐゴシック" charset="0"/>
              </a:rPr>
              <a:t>hakovanja</a:t>
            </a:r>
            <a:r>
              <a:rPr lang="sr-Latn-RS" sz="1200" kern="1200" dirty="0" smtClean="0">
                <a:solidFill>
                  <a:schemeClr val="tx1"/>
                </a:solidFill>
                <a:effectLst/>
                <a:latin typeface="+mn-lt"/>
                <a:ea typeface="MS PGothic" pitchFamily="34" charset="-128"/>
                <a:cs typeface="ＭＳ Ｐゴシック" charset="0"/>
              </a:rPr>
              <a:t> da bi se stekao pristup sistemu i da bi se u tom sistemu ostalo veoma dugo, izazivajući potencijalno razorne posledice.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Osnovne mete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Zbog nivoa napora koje valja preduzeti da bi se sproveo jedan takav napad, </a:t>
            </a:r>
            <a:r>
              <a:rPr lang="sr-Latn-RS" sz="1200" i="1" kern="1200" dirty="0" smtClean="0">
                <a:solidFill>
                  <a:schemeClr val="tx1"/>
                </a:solidFill>
                <a:effectLst/>
                <a:latin typeface="+mn-lt"/>
                <a:ea typeface="MS PGothic" pitchFamily="34" charset="-128"/>
                <a:cs typeface="ＭＳ Ｐゴシック" charset="0"/>
              </a:rPr>
              <a:t>APT</a:t>
            </a:r>
            <a:r>
              <a:rPr lang="sr-Latn-RS" sz="1200" kern="1200" dirty="0" smtClean="0">
                <a:solidFill>
                  <a:schemeClr val="tx1"/>
                </a:solidFill>
                <a:effectLst/>
                <a:latin typeface="+mn-lt"/>
                <a:ea typeface="MS PGothic" pitchFamily="34" charset="-128"/>
                <a:cs typeface="ＭＳ Ｐゴシック" charset="0"/>
              </a:rPr>
              <a:t> se obično preduzima protiv izuzetno vrednih meta, kao što su suverene države i velike korporacije i velike korporacije, što se sve radi kako bi se informacije mogle dugo krasti umesto da se samo jednom „zaroni” i brzo napusti sistem, što rade mnogi „crni” hakeri kada izvode kibernetske napade nižeg nivoa (</a:t>
            </a:r>
            <a:r>
              <a:rPr lang="sr-Latn-RS" sz="1200" i="1" kern="1200" dirty="0" err="1" smtClean="0">
                <a:solidFill>
                  <a:schemeClr val="tx1"/>
                </a:solidFill>
                <a:effectLst/>
                <a:latin typeface="+mn-lt"/>
                <a:ea typeface="MS PGothic" pitchFamily="34" charset="-128"/>
                <a:cs typeface="ＭＳ Ｐゴシック" charset="0"/>
              </a:rPr>
              <a:t>Black</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Hat</a:t>
            </a:r>
            <a:r>
              <a:rPr lang="sr-Latn-RS" sz="1200" kern="1200" dirty="0" smtClean="0">
                <a:solidFill>
                  <a:schemeClr val="tx1"/>
                </a:solidFill>
                <a:effectLst/>
                <a:latin typeface="+mn-lt"/>
                <a:ea typeface="MS PGothic" pitchFamily="34" charset="-128"/>
                <a:cs typeface="ＭＳ Ｐゴシック" charset="0"/>
              </a:rPr>
              <a:t> hakeri – oni koji </a:t>
            </a:r>
            <a:r>
              <a:rPr lang="sr-Latn-RS" sz="1200" kern="1200" dirty="0" err="1" smtClean="0">
                <a:solidFill>
                  <a:schemeClr val="tx1"/>
                </a:solidFill>
                <a:effectLst/>
                <a:latin typeface="+mn-lt"/>
                <a:ea typeface="MS PGothic" pitchFamily="34" charset="-128"/>
                <a:cs typeface="ＭＳ Ｐゴシック" charset="0"/>
              </a:rPr>
              <a:t>hakuju</a:t>
            </a:r>
            <a:r>
              <a:rPr lang="sr-Latn-RS" sz="1200" kern="1200" dirty="0" smtClean="0">
                <a:solidFill>
                  <a:schemeClr val="tx1"/>
                </a:solidFill>
                <a:effectLst/>
                <a:latin typeface="+mn-lt"/>
                <a:ea typeface="MS PGothic" pitchFamily="34" charset="-128"/>
                <a:cs typeface="ＭＳ Ｐゴシック" charset="0"/>
              </a:rPr>
              <a:t> radi sticanja lične koristi).</a:t>
            </a:r>
            <a:endParaRPr lang="en-US" sz="1200" kern="1200" dirty="0" smtClean="0">
              <a:solidFill>
                <a:schemeClr val="tx1"/>
              </a:solidFill>
              <a:effectLst/>
              <a:latin typeface="+mn-lt"/>
              <a:ea typeface="MS PGothic" pitchFamily="34" charset="-128"/>
              <a:cs typeface="ＭＳ Ｐゴシック" charset="0"/>
            </a:endParaRPr>
          </a:p>
          <a:p>
            <a:pPr indent="457200"/>
            <a:r>
              <a:rPr lang="en-GB" sz="1200" i="1" kern="1200" dirty="0" smtClean="0">
                <a:solidFill>
                  <a:schemeClr val="tx1"/>
                </a:solidFill>
                <a:effectLst/>
                <a:latin typeface="+mn-lt"/>
                <a:ea typeface="MS PGothic" pitchFamily="34" charset="-128"/>
                <a:cs typeface="ＭＳ Ｐゴシック" charset="0"/>
              </a:rPr>
              <a:t>APT</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metod napada koji velike poslovne kompanije širom sveta uvek moraju imati na umu. Međutim, to ne znači da mala i srednja preduzeća smeju da ignorišu tu vrstu napada.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smtClean="0">
                <a:solidFill>
                  <a:schemeClr val="tx1"/>
                </a:solidFill>
                <a:effectLst/>
                <a:latin typeface="+mn-lt"/>
                <a:ea typeface="MS PGothic" pitchFamily="34" charset="-128"/>
                <a:cs typeface="ＭＳ Ｐゴシック" charset="0"/>
              </a:rPr>
              <a:t>APT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napadači u sve većoj meri koriste male kompanije kako bi pomoću lanca isporuke stigli do svoje krajnje mete, velike kompanije, odnosno organizacije. U tom smislu oni koriste manje kompanije, koje obično imaju slabije razvijenu kibernetsku odbranu, kao odskočnu dasku.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Pretnja koja se razvija</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132</a:t>
            </a:fld>
            <a:endParaRPr lang="en-US" altLang="en-US"/>
          </a:p>
        </p:txBody>
      </p:sp>
    </p:spTree>
    <p:extLst>
      <p:ext uri="{BB962C8B-B14F-4D97-AF65-F5344CB8AC3E}">
        <p14:creationId xmlns:p14="http://schemas.microsoft.com/office/powerpoint/2010/main" val="281389488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Dobri primeri</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err="1" smtClean="0">
                <a:solidFill>
                  <a:schemeClr val="tx1"/>
                </a:solidFill>
                <a:effectLst/>
                <a:latin typeface="+mn-lt"/>
                <a:ea typeface="MS PGothic" pitchFamily="34" charset="-128"/>
                <a:cs typeface="ＭＳ Ｐゴシック" charset="0"/>
              </a:rPr>
              <a:t>Stuxnet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crv </a:t>
            </a:r>
            <a:r>
              <a:rPr lang="es-CL" sz="1200" kern="1200" dirty="0" smtClean="0">
                <a:solidFill>
                  <a:schemeClr val="tx1"/>
                </a:solidFill>
                <a:effectLst/>
                <a:latin typeface="+mn-lt"/>
                <a:ea typeface="MS PGothic" pitchFamily="34" charset="-128"/>
                <a:cs typeface="ＭＳ Ｐゴシック" charset="0"/>
              </a:rPr>
              <a:t>2010.</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Svojevremeno smatran jednim od </a:t>
            </a:r>
            <a:r>
              <a:rPr lang="sr-Latn-RS" sz="1200" kern="1200" dirty="0" err="1" smtClean="0">
                <a:solidFill>
                  <a:schemeClr val="tx1"/>
                </a:solidFill>
                <a:effectLst/>
                <a:latin typeface="+mn-lt"/>
                <a:ea typeface="MS PGothic" pitchFamily="34" charset="-128"/>
                <a:cs typeface="ＭＳ Ｐゴシック" charset="0"/>
              </a:rPr>
              <a:t>najsofisticiranijih</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koji je ikad otkriven, računarski crv </a:t>
            </a:r>
            <a:r>
              <a:rPr lang="es-CL" sz="1200" i="1" kern="1200" dirty="0" err="1" smtClean="0">
                <a:solidFill>
                  <a:schemeClr val="tx1"/>
                </a:solidFill>
                <a:effectLst/>
                <a:latin typeface="+mn-lt"/>
                <a:ea typeface="MS PGothic" pitchFamily="34" charset="-128"/>
                <a:cs typeface="ＭＳ Ｐゴシック" charset="0"/>
              </a:rPr>
              <a:t>Stuxnet</a:t>
            </a:r>
            <a:r>
              <a:rPr lang="es-CL"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korišćen je u operacijama protiv Irana </a:t>
            </a:r>
            <a:r>
              <a:rPr lang="es-CL" sz="1200" kern="1200" dirty="0" smtClean="0">
                <a:solidFill>
                  <a:schemeClr val="tx1"/>
                </a:solidFill>
                <a:effectLst/>
                <a:latin typeface="+mn-lt"/>
                <a:ea typeface="MS PGothic" pitchFamily="34" charset="-128"/>
                <a:cs typeface="ＭＳ Ｐゴシック" charset="0"/>
              </a:rPr>
              <a:t>2010. </a:t>
            </a:r>
            <a:r>
              <a:rPr lang="sr-Latn-RS" sz="1200" kern="1200" dirty="0" smtClean="0">
                <a:solidFill>
                  <a:schemeClr val="tx1"/>
                </a:solidFill>
                <a:effectLst/>
                <a:latin typeface="+mn-lt"/>
                <a:ea typeface="MS PGothic" pitchFamily="34" charset="-128"/>
                <a:cs typeface="ＭＳ Ｐゴシック" charset="0"/>
              </a:rPr>
              <a:t>godine. Složenost tog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ukazivala je na to da su se njegovim razvojem i primenom mogle baviti samo akteri na nivou suverenih država. Ključno po čemu se </a:t>
            </a:r>
            <a:r>
              <a:rPr lang="sr-Latn-RS" sz="1200" i="1"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razlikuje od većine virusa, ogleda se u tome što taj računarski crv napada sisteme koji tradicionalno nisu povezani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iz razloga bezbednosti. Umesto toga, on napada uređaje koji koriste </a:t>
            </a:r>
            <a:r>
              <a:rPr lang="sr-Latn-RS" sz="1200" i="1" kern="1200" dirty="0" smtClean="0">
                <a:solidFill>
                  <a:schemeClr val="tx1"/>
                </a:solidFill>
                <a:effectLst/>
                <a:latin typeface="+mn-lt"/>
                <a:ea typeface="MS PGothic" pitchFamily="34" charset="-128"/>
                <a:cs typeface="ＭＳ Ｐゴシック" charset="0"/>
              </a:rPr>
              <a:t>Windows</a:t>
            </a:r>
            <a:r>
              <a:rPr lang="sr-Latn-RS" sz="1200" kern="1200" dirty="0" smtClean="0">
                <a:solidFill>
                  <a:schemeClr val="tx1"/>
                </a:solidFill>
                <a:effectLst/>
                <a:latin typeface="+mn-lt"/>
                <a:ea typeface="MS PGothic" pitchFamily="34" charset="-128"/>
                <a:cs typeface="ＭＳ Ｐゴシック" charset="0"/>
              </a:rPr>
              <a:t> preko </a:t>
            </a:r>
            <a:r>
              <a:rPr lang="sr-Latn-RS" sz="1200" u="sng" kern="1200" dirty="0" smtClean="0">
                <a:solidFill>
                  <a:schemeClr val="tx1"/>
                </a:solidFill>
                <a:effectLst/>
                <a:latin typeface="+mn-lt"/>
                <a:ea typeface="MS PGothic" pitchFamily="34" charset="-128"/>
                <a:cs typeface="ＭＳ Ｐゴシック" charset="0"/>
                <a:hlinkClick r:id="rId3"/>
              </a:rPr>
              <a:t>USB</a:t>
            </a:r>
            <a:r>
              <a:rPr lang="sr-Latn-RS" sz="1200" kern="1200" dirty="0" smtClean="0">
                <a:solidFill>
                  <a:schemeClr val="tx1"/>
                </a:solidFill>
                <a:effectLst/>
                <a:latin typeface="+mn-lt"/>
                <a:ea typeface="MS PGothic" pitchFamily="34" charset="-128"/>
                <a:cs typeface="ＭＳ Ｐゴシック" charset="0"/>
              </a:rPr>
              <a:t>-a i onda se širi kroz mrežu, </a:t>
            </a:r>
            <a:r>
              <a:rPr lang="sr-Latn-RS" sz="1200" kern="1200" dirty="0" err="1" smtClean="0">
                <a:solidFill>
                  <a:schemeClr val="tx1"/>
                </a:solidFill>
                <a:effectLst/>
                <a:latin typeface="+mn-lt"/>
                <a:ea typeface="MS PGothic" pitchFamily="34" charset="-128"/>
                <a:cs typeface="ＭＳ Ｐゴシック" charset="0"/>
              </a:rPr>
              <a:t>skenirajući</a:t>
            </a:r>
            <a:r>
              <a:rPr lang="sr-Latn-RS" sz="1200" kern="1200" dirty="0" smtClean="0">
                <a:solidFill>
                  <a:schemeClr val="tx1"/>
                </a:solidFill>
                <a:effectLst/>
                <a:latin typeface="+mn-lt"/>
                <a:ea typeface="MS PGothic" pitchFamily="34" charset="-128"/>
                <a:cs typeface="ＭＳ Ｐゴシック" charset="0"/>
              </a:rPr>
              <a:t> je da bi došao do softvera </a:t>
            </a:r>
            <a:r>
              <a:rPr lang="sr-Latn-RS" sz="1200" i="1" kern="1200" dirty="0" err="1" smtClean="0">
                <a:solidFill>
                  <a:schemeClr val="tx1"/>
                </a:solidFill>
                <a:effectLst/>
                <a:latin typeface="+mn-lt"/>
                <a:ea typeface="MS PGothic" pitchFamily="34" charset="-128"/>
                <a:cs typeface="ＭＳ Ｐゴシック" charset="0"/>
              </a:rPr>
              <a:t>Siemens</a:t>
            </a:r>
            <a:r>
              <a:rPr lang="sr-Latn-RS" sz="1200" i="1" kern="1200" dirty="0" smtClean="0">
                <a:solidFill>
                  <a:schemeClr val="tx1"/>
                </a:solidFill>
                <a:effectLst/>
                <a:latin typeface="+mn-lt"/>
                <a:ea typeface="MS PGothic" pitchFamily="34" charset="-128"/>
                <a:cs typeface="ＭＳ Ｐゴシック" charset="0"/>
              </a:rPr>
              <a:t> Step7</a:t>
            </a:r>
            <a:r>
              <a:rPr lang="sr-Latn-RS" sz="1200" kern="1200" dirty="0" smtClean="0">
                <a:solidFill>
                  <a:schemeClr val="tx1"/>
                </a:solidFill>
                <a:effectLst/>
                <a:latin typeface="+mn-lt"/>
                <a:ea typeface="MS PGothic" pitchFamily="34" charset="-128"/>
                <a:cs typeface="ＭＳ Ｐゴシック" charset="0"/>
              </a:rPr>
              <a:t> na računarima koji kontrolišu </a:t>
            </a:r>
            <a:r>
              <a:rPr lang="sr-Latn-RS" sz="1200" i="1" kern="1200" dirty="0" smtClean="0">
                <a:solidFill>
                  <a:schemeClr val="tx1"/>
                </a:solidFill>
                <a:effectLst/>
                <a:latin typeface="+mn-lt"/>
                <a:ea typeface="MS PGothic" pitchFamily="34" charset="-128"/>
                <a:cs typeface="ＭＳ Ｐゴシック" charset="0"/>
              </a:rPr>
              <a:t>PLC </a:t>
            </a:r>
            <a:r>
              <a:rPr lang="sr-Latn-RS" sz="1200" kern="1200" dirty="0" smtClean="0">
                <a:solidFill>
                  <a:schemeClr val="tx1"/>
                </a:solidFill>
                <a:effectLst/>
                <a:latin typeface="+mn-lt"/>
                <a:ea typeface="MS PGothic" pitchFamily="34" charset="-128"/>
                <a:cs typeface="ＭＳ Ｐゴシック" charset="0"/>
              </a:rPr>
              <a:t>(logički kontrolori koji se mogu programirati). Operacije su bile tako projektovane da hakerima omoguće spoznaju osetljivih informacija o industrijskoj infrastrukturi Irana.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smtClean="0">
                <a:solidFill>
                  <a:schemeClr val="tx1"/>
                </a:solidFill>
                <a:effectLst/>
                <a:latin typeface="+mn-lt"/>
                <a:ea typeface="MS PGothic" pitchFamily="34" charset="-128"/>
                <a:cs typeface="ＭＳ Ｐゴシック" charset="0"/>
              </a:rPr>
              <a:t>Deep Panda</a:t>
            </a:r>
            <a:r>
              <a:rPr lang="es-CL" sz="1200" kern="1200" dirty="0" smtClean="0">
                <a:solidFill>
                  <a:schemeClr val="tx1"/>
                </a:solidFill>
                <a:effectLst/>
                <a:latin typeface="+mn-lt"/>
                <a:ea typeface="MS PGothic" pitchFamily="34" charset="-128"/>
                <a:cs typeface="ＭＳ Ｐゴシック" charset="0"/>
              </a:rPr>
              <a:t> 2015.</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Nedavno otkriveni </a:t>
            </a:r>
            <a:r>
              <a:rPr lang="es-CL" sz="1200" i="1" kern="1200" dirty="0" smtClean="0">
                <a:solidFill>
                  <a:schemeClr val="tx1"/>
                </a:solidFill>
                <a:effectLst/>
                <a:latin typeface="+mn-lt"/>
                <a:ea typeface="MS PGothic" pitchFamily="34" charset="-128"/>
                <a:cs typeface="ＭＳ Ｐゴシック" charset="0"/>
              </a:rPr>
              <a:t>APT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 koji je pogodio Kancelariju američke vlade za upravljanje kadrovskim poslovima pripisan je onome što je opisano kao tekuće </a:t>
            </a:r>
            <a:r>
              <a:rPr lang="sr-Latn-RS" sz="1200" kern="1200" dirty="0" err="1" smtClean="0">
                <a:solidFill>
                  <a:schemeClr val="tx1"/>
                </a:solidFill>
                <a:effectLst/>
                <a:latin typeface="+mn-lt"/>
                <a:ea typeface="MS PGothic" pitchFamily="34" charset="-128"/>
                <a:cs typeface="ＭＳ Ｐゴシック" charset="0"/>
              </a:rPr>
              <a:t>visokotehnološko</a:t>
            </a:r>
            <a:r>
              <a:rPr lang="sr-Latn-RS" sz="1200" kern="1200" dirty="0" smtClean="0">
                <a:solidFill>
                  <a:schemeClr val="tx1"/>
                </a:solidFill>
                <a:effectLst/>
                <a:latin typeface="+mn-lt"/>
                <a:ea typeface="MS PGothic" pitchFamily="34" charset="-128"/>
                <a:cs typeface="ＭＳ Ｐゴシック" charset="0"/>
              </a:rPr>
              <a:t> ratovanje između Kine i SAD. Poslednjim rundama tih napada dato je mnoštvo različitih šifrovanih naziva, a jedan od najčešćih je </a:t>
            </a:r>
            <a:r>
              <a:rPr lang="sr-Latn-RS" sz="1200" i="1" kern="1200" dirty="0" err="1" smtClean="0">
                <a:solidFill>
                  <a:schemeClr val="tx1"/>
                </a:solidFill>
                <a:effectLst/>
                <a:latin typeface="+mn-lt"/>
                <a:ea typeface="MS PGothic" pitchFamily="34" charset="-128"/>
                <a:cs typeface="ＭＳ Ｐゴシック" charset="0"/>
              </a:rPr>
              <a:t>Deep</a:t>
            </a:r>
            <a:r>
              <a:rPr lang="sr-Latn-RS" sz="1200" i="1" kern="1200" dirty="0" smtClean="0">
                <a:solidFill>
                  <a:schemeClr val="tx1"/>
                </a:solidFill>
                <a:effectLst/>
                <a:latin typeface="+mn-lt"/>
                <a:ea typeface="MS PGothic" pitchFamily="34" charset="-128"/>
                <a:cs typeface="ＭＳ Ｐゴシック" charset="0"/>
              </a:rPr>
              <a:t> Panda</a:t>
            </a:r>
            <a:r>
              <a:rPr lang="sr-Latn-RS" sz="1200" kern="1200" dirty="0" smtClean="0">
                <a:solidFill>
                  <a:schemeClr val="tx1"/>
                </a:solidFill>
                <a:effectLst/>
                <a:latin typeface="+mn-lt"/>
                <a:ea typeface="MS PGothic" pitchFamily="34" charset="-128"/>
                <a:cs typeface="ＭＳ Ｐゴシック" charset="0"/>
              </a:rPr>
              <a:t> („duboka panda”). Smatra se da je taj napad u maju 2015. doveo do curenja više od četiri miliona ličnih kadrovskih dosijea u SAD, što je podstaklo strahovanja da su možda procurili i podaci vezani za lica angažovana u tajnim službama.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133</a:t>
            </a:fld>
            <a:endParaRPr lang="en-US" altLang="en-US"/>
          </a:p>
        </p:txBody>
      </p:sp>
    </p:spTree>
    <p:extLst>
      <p:ext uri="{BB962C8B-B14F-4D97-AF65-F5344CB8AC3E}">
        <p14:creationId xmlns:p14="http://schemas.microsoft.com/office/powerpoint/2010/main" val="3243834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Prema bazi podataka o obaveštajnim pretnjama, napadi kojima se obezbeđuje pristup na daljinu predstavljaju jednu od najčešćih vrsta napada u domovima u kojima su svi IT uređaji povezani. Hakeri napadaju računare, pametne telefone, internet protokole (</a:t>
            </a:r>
            <a:r>
              <a:rPr lang="sr-Latn-RS" sz="1200" i="1" kern="1200" dirty="0" smtClean="0">
                <a:solidFill>
                  <a:schemeClr val="tx1"/>
                </a:solidFill>
                <a:effectLst/>
                <a:latin typeface="+mn-lt"/>
                <a:ea typeface="MS PGothic" pitchFamily="34" charset="-128"/>
                <a:cs typeface="ＭＳ Ｐゴシック" charset="0"/>
              </a:rPr>
              <a:t>IP</a:t>
            </a:r>
            <a:r>
              <a:rPr lang="sr-Latn-RS" sz="1200" kern="1200" dirty="0" smtClean="0">
                <a:solidFill>
                  <a:schemeClr val="tx1"/>
                </a:solidFill>
                <a:effectLst/>
                <a:latin typeface="+mn-lt"/>
                <a:ea typeface="MS PGothic" pitchFamily="34" charset="-128"/>
                <a:cs typeface="ＭＳ Ｐゴシック" charset="0"/>
              </a:rPr>
              <a:t>), kamere i sve uređaje vezane za mrežu pošto ti uređaji obično moraju imati otvorene </a:t>
            </a:r>
            <a:r>
              <a:rPr lang="sr-Latn-RS" sz="1200" kern="1200" dirty="0" err="1" smtClean="0">
                <a:solidFill>
                  <a:schemeClr val="tx1"/>
                </a:solidFill>
                <a:effectLst/>
                <a:latin typeface="+mn-lt"/>
                <a:ea typeface="MS PGothic" pitchFamily="34" charset="-128"/>
                <a:cs typeface="ＭＳ Ｐゴシック" charset="0"/>
              </a:rPr>
              <a:t>portove</a:t>
            </a:r>
            <a:r>
              <a:rPr lang="sr-Latn-RS" sz="1200" kern="1200" dirty="0" smtClean="0">
                <a:solidFill>
                  <a:schemeClr val="tx1"/>
                </a:solidFill>
                <a:effectLst/>
                <a:latin typeface="+mn-lt"/>
                <a:ea typeface="MS PGothic" pitchFamily="34" charset="-128"/>
                <a:cs typeface="ＭＳ Ｐゴシック" charset="0"/>
              </a:rPr>
              <a:t>, a onda podatke koje na taj način prikupe šalju eksternim mrežama ili na internet. </a:t>
            </a:r>
            <a:endParaRPr lang="en-US" sz="1200" kern="1200" dirty="0" smtClean="0">
              <a:solidFill>
                <a:schemeClr val="tx1"/>
              </a:solidFill>
              <a:effectLst/>
              <a:latin typeface="+mn-lt"/>
              <a:ea typeface="MS PGothic" pitchFamily="34" charset="-128"/>
              <a:cs typeface="ＭＳ Ｐゴシック" charset="0"/>
            </a:endParaRPr>
          </a:p>
          <a:p>
            <a:pPr indent="457200"/>
            <a:endParaRPr lang="sr-Latn-RS" sz="1200" b="0" i="0" kern="1200" dirty="0" smtClean="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134</a:t>
            </a:fld>
            <a:endParaRPr lang="en-US" altLang="en-US"/>
          </a:p>
        </p:txBody>
      </p:sp>
    </p:spTree>
    <p:extLst>
      <p:ext uri="{BB962C8B-B14F-4D97-AF65-F5344CB8AC3E}">
        <p14:creationId xmlns:p14="http://schemas.microsoft.com/office/powerpoint/2010/main" val="3900888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*Biće kasnije objašnjeno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Svuda se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identifikuje s takvim pojavama kao što je </a:t>
            </a:r>
            <a:r>
              <a:rPr lang="sr-Latn-RS" sz="1200" i="1" kern="1200" dirty="0" err="1" smtClean="0">
                <a:solidFill>
                  <a:schemeClr val="tx1"/>
                </a:solidFill>
                <a:effectLst/>
                <a:latin typeface="+mn-lt"/>
                <a:ea typeface="MS PGothic" pitchFamily="34" charset="-128"/>
                <a:cs typeface="ＭＳ Ｐゴシック" charset="0"/>
              </a:rPr>
              <a:t>hakovanje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 širenje </a:t>
            </a:r>
            <a:r>
              <a:rPr lang="sr-Latn-RS" sz="1200" i="1" kern="1200" dirty="0" err="1" smtClean="0">
                <a:solidFill>
                  <a:schemeClr val="tx1"/>
                </a:solidFill>
                <a:effectLst/>
                <a:latin typeface="+mn-lt"/>
                <a:ea typeface="MS PGothic" pitchFamily="34" charset="-128"/>
                <a:cs typeface="ＭＳ Ｐゴシック" charset="0"/>
              </a:rPr>
              <a:t>malvera</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(uglavnom zlonamernih virusa ili računarskih crva) ili sa kompjuterskim napadima koji uživaju medijsku popularnost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Međutim, danas je i običan građanin svestan mnogih drugih kriminalnih aktivnosti na mrežama, koje se većinom obavljaju radi sticanja profita (kao što su standardne prevare i kompjuterske prevare). Isto tako, svako zna da postoje velike mogućnosti za korišćenje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okruženja ili kibernetičkog </a:t>
            </a:r>
            <a:r>
              <a:rPr lang="sr-Latn-RS" sz="1200" kern="1200" dirty="0" err="1" smtClean="0">
                <a:solidFill>
                  <a:schemeClr val="tx1"/>
                </a:solidFill>
                <a:effectLst/>
                <a:latin typeface="+mn-lt"/>
                <a:ea typeface="MS PGothic" pitchFamily="34" charset="-128"/>
                <a:cs typeface="ＭＳ Ｐゴシック" charset="0"/>
              </a:rPr>
              <a:t>ekosistema</a:t>
            </a:r>
            <a:r>
              <a:rPr lang="sr-Latn-RS" sz="1200" kern="1200" dirty="0" smtClean="0">
                <a:solidFill>
                  <a:schemeClr val="tx1"/>
                </a:solidFill>
                <a:effectLst/>
                <a:latin typeface="+mn-lt"/>
                <a:ea typeface="MS PGothic" pitchFamily="34" charset="-128"/>
                <a:cs typeface="ＭＳ Ｐゴシック" charset="0"/>
              </a:rPr>
              <a:t> za izvršenje običnih krivičnih dela ili omogućavanje njihovog izvršenja.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poslovnih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(o čemu će kasnije biti govora) – napadač koristi identitet nekog lica u korporativnoj mreži da pošalje falsifikovani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i prevari metu ili mete tako da oni na kraju pošalju novac na račun napadača.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Ransomware</a:t>
            </a:r>
            <a:r>
              <a:rPr lang="sr-Latn-RS" sz="1200" kern="1200" dirty="0" smtClean="0">
                <a:solidFill>
                  <a:schemeClr val="tx1"/>
                </a:solidFill>
                <a:effectLst/>
                <a:latin typeface="+mn-lt"/>
                <a:ea typeface="MS PGothic" pitchFamily="34" charset="-128"/>
                <a:cs typeface="ＭＳ Ｐゴシック" charset="0"/>
              </a:rPr>
              <a:t> (biće objašnjeno kasnije) – Specifična zlonamerna šifra koja šifrira sadržaj kompjutera i traži da se isplati ucena kako bi se ti šifrovani podaci ponovo dobili u dešifrovanom vidu.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9506605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Prema bazi podataka o obaveštajnim pretnjama, napadi kojima se obezbeđuje pristup na daljinu predstavljaju jednu od najčešćih vrsta napada u domovima u kojima su svi IT uređaji povezani. Hakeri napadaju računare, pametne telefone, internet protokole (</a:t>
            </a:r>
            <a:r>
              <a:rPr lang="sr-Latn-RS" sz="1200" i="1" kern="1200" dirty="0" smtClean="0">
                <a:solidFill>
                  <a:schemeClr val="tx1"/>
                </a:solidFill>
                <a:effectLst/>
                <a:latin typeface="+mn-lt"/>
                <a:ea typeface="MS PGothic" pitchFamily="34" charset="-128"/>
                <a:cs typeface="ＭＳ Ｐゴシック" charset="0"/>
              </a:rPr>
              <a:t>IP</a:t>
            </a:r>
            <a:r>
              <a:rPr lang="sr-Latn-RS" sz="1200" kern="1200" dirty="0" smtClean="0">
                <a:solidFill>
                  <a:schemeClr val="tx1"/>
                </a:solidFill>
                <a:effectLst/>
                <a:latin typeface="+mn-lt"/>
                <a:ea typeface="MS PGothic" pitchFamily="34" charset="-128"/>
                <a:cs typeface="ＭＳ Ｐゴシック" charset="0"/>
              </a:rPr>
              <a:t>), kamere i sve uređaje vezane za mrežu pošto ti uređaji obično moraju imati otvorene </a:t>
            </a:r>
            <a:r>
              <a:rPr lang="sr-Latn-RS" sz="1200" kern="1200" dirty="0" err="1" smtClean="0">
                <a:solidFill>
                  <a:schemeClr val="tx1"/>
                </a:solidFill>
                <a:effectLst/>
                <a:latin typeface="+mn-lt"/>
                <a:ea typeface="MS PGothic" pitchFamily="34" charset="-128"/>
                <a:cs typeface="ＭＳ Ｐゴシック" charset="0"/>
              </a:rPr>
              <a:t>portove</a:t>
            </a:r>
            <a:r>
              <a:rPr lang="sr-Latn-RS" sz="1200" kern="1200" dirty="0" smtClean="0">
                <a:solidFill>
                  <a:schemeClr val="tx1"/>
                </a:solidFill>
                <a:effectLst/>
                <a:latin typeface="+mn-lt"/>
                <a:ea typeface="MS PGothic" pitchFamily="34" charset="-128"/>
                <a:cs typeface="ＭＳ Ｐゴシック" charset="0"/>
              </a:rPr>
              <a:t>, a onda podatke koje na taj način prikupe šalju eksternim mrežama ili na internet. </a:t>
            </a:r>
            <a:endParaRPr lang="en-U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b="0" i="0" kern="1200" dirty="0" smtClean="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135</a:t>
            </a:fld>
            <a:endParaRPr lang="en-US" altLang="en-US"/>
          </a:p>
        </p:txBody>
      </p:sp>
    </p:spTree>
    <p:extLst>
      <p:ext uri="{BB962C8B-B14F-4D97-AF65-F5344CB8AC3E}">
        <p14:creationId xmlns:p14="http://schemas.microsoft.com/office/powerpoint/2010/main" val="31981159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0" kern="1200" dirty="0" smtClean="0">
                <a:solidFill>
                  <a:schemeClr val="tx1"/>
                </a:solidFill>
                <a:effectLst/>
                <a:latin typeface="+mn-lt"/>
                <a:ea typeface="MS PGothic" pitchFamily="34" charset="-128"/>
                <a:cs typeface="ＭＳ Ｐゴシック" charset="0"/>
              </a:rPr>
              <a:t>(Tekst na slici)</a:t>
            </a:r>
          </a:p>
          <a:p>
            <a:pPr indent="457200"/>
            <a:endParaRPr lang="sr-Latn-RS" sz="1200" i="0" kern="1200" dirty="0" smtClean="0">
              <a:solidFill>
                <a:schemeClr val="tx1"/>
              </a:solidFill>
              <a:effectLst/>
              <a:latin typeface="+mn-lt"/>
              <a:ea typeface="MS PGothic" pitchFamily="34" charset="-128"/>
              <a:cs typeface="ＭＳ Ｐゴシック" charset="0"/>
            </a:endParaRPr>
          </a:p>
          <a:p>
            <a:pPr indent="457200"/>
            <a:r>
              <a:rPr lang="sr-Latn-RS" sz="1200" i="0" kern="1200" dirty="0" smtClean="0">
                <a:solidFill>
                  <a:schemeClr val="tx1"/>
                </a:solidFill>
                <a:effectLst/>
                <a:latin typeface="+mn-lt"/>
                <a:ea typeface="MS PGothic" pitchFamily="34" charset="-128"/>
                <a:cs typeface="ＭＳ Ｐゴシック" charset="0"/>
              </a:rPr>
              <a:t>Usled</a:t>
            </a:r>
            <a:r>
              <a:rPr lang="sr-Latn-RS" sz="1200" i="0" kern="1200" baseline="0" dirty="0" smtClean="0">
                <a:solidFill>
                  <a:schemeClr val="tx1"/>
                </a:solidFill>
                <a:effectLst/>
                <a:latin typeface="+mn-lt"/>
                <a:ea typeface="MS PGothic" pitchFamily="34" charset="-128"/>
                <a:cs typeface="ＭＳ Ｐゴシック" charset="0"/>
              </a:rPr>
              <a:t> kriminalnih radnji u vezi s </a:t>
            </a:r>
            <a:r>
              <a:rPr lang="sr-Latn-RS" sz="1200" i="0" kern="1200" baseline="0" dirty="0" err="1" smtClean="0">
                <a:solidFill>
                  <a:schemeClr val="tx1"/>
                </a:solidFill>
                <a:effectLst/>
                <a:latin typeface="+mn-lt"/>
                <a:ea typeface="MS PGothic" pitchFamily="34" charset="-128"/>
                <a:cs typeface="ＭＳ Ｐゴシック" charset="0"/>
              </a:rPr>
              <a:t>kriptovalutama</a:t>
            </a:r>
            <a:r>
              <a:rPr lang="sr-Latn-RS" sz="1200" i="0" kern="1200" baseline="0" dirty="0" smtClean="0">
                <a:solidFill>
                  <a:schemeClr val="tx1"/>
                </a:solidFill>
                <a:effectLst/>
                <a:latin typeface="+mn-lt"/>
                <a:ea typeface="MS PGothic" pitchFamily="34" charset="-128"/>
                <a:cs typeface="ＭＳ Ｐゴシック" charset="0"/>
              </a:rPr>
              <a:t> gubici u 2019. su više nego udvostručeni i porasli su na 4,5 milijardi dolara, utvrđuje se u izveštaju</a:t>
            </a:r>
          </a:p>
          <a:p>
            <a:pPr indent="457200"/>
            <a:endParaRPr lang="sr-Latn-RS" sz="1200" i="0" kern="1200" baseline="0" dirty="0" smtClean="0">
              <a:solidFill>
                <a:schemeClr val="tx1"/>
              </a:solidFill>
              <a:effectLst/>
              <a:latin typeface="+mn-lt"/>
              <a:ea typeface="MS PGothic" pitchFamily="34" charset="-128"/>
              <a:cs typeface="ＭＳ Ｐゴシック" charset="0"/>
            </a:endParaRPr>
          </a:p>
          <a:p>
            <a:pPr indent="457200"/>
            <a:r>
              <a:rPr lang="sr-Latn-RS" sz="1200" i="0" kern="1200" baseline="0" dirty="0" smtClean="0">
                <a:solidFill>
                  <a:schemeClr val="tx1"/>
                </a:solidFill>
                <a:effectLst/>
                <a:latin typeface="+mn-lt"/>
                <a:ea typeface="MS PGothic" pitchFamily="34" charset="-128"/>
                <a:cs typeface="ＭＳ Ｐゴシック" charset="0"/>
              </a:rPr>
              <a:t>NJUJORK (</a:t>
            </a:r>
            <a:r>
              <a:rPr lang="sr-Latn-RS" sz="1200" i="0" kern="1200" baseline="0" dirty="0" err="1" smtClean="0">
                <a:solidFill>
                  <a:schemeClr val="tx1"/>
                </a:solidFill>
                <a:effectLst/>
                <a:latin typeface="+mn-lt"/>
                <a:ea typeface="MS PGothic" pitchFamily="34" charset="-128"/>
                <a:cs typeface="ＭＳ Ｐゴシック" charset="0"/>
              </a:rPr>
              <a:t>Rojters</a:t>
            </a:r>
            <a:r>
              <a:rPr lang="sr-Latn-RS" sz="1200" i="0" kern="1200" baseline="0" dirty="0" smtClean="0">
                <a:solidFill>
                  <a:schemeClr val="tx1"/>
                </a:solidFill>
                <a:effectLst/>
                <a:latin typeface="+mn-lt"/>
                <a:ea typeface="MS PGothic" pitchFamily="34" charset="-128"/>
                <a:cs typeface="ＭＳ Ｐゴシック" charset="0"/>
              </a:rPr>
              <a:t>) – Gubici usled kriminalnih radnji u vezi s </a:t>
            </a:r>
            <a:r>
              <a:rPr lang="sr-Latn-RS" sz="1200" i="0" kern="1200" baseline="0" dirty="0" err="1" smtClean="0">
                <a:solidFill>
                  <a:schemeClr val="tx1"/>
                </a:solidFill>
                <a:effectLst/>
                <a:latin typeface="+mn-lt"/>
                <a:ea typeface="MS PGothic" pitchFamily="34" charset="-128"/>
                <a:cs typeface="ＭＳ Ｐゴシック" charset="0"/>
              </a:rPr>
              <a:t>kriptovalutama</a:t>
            </a:r>
            <a:r>
              <a:rPr lang="sr-Latn-RS" sz="1200" i="0" kern="1200" baseline="0" dirty="0" smtClean="0">
                <a:solidFill>
                  <a:schemeClr val="tx1"/>
                </a:solidFill>
                <a:effectLst/>
                <a:latin typeface="+mn-lt"/>
                <a:ea typeface="MS PGothic" pitchFamily="34" charset="-128"/>
                <a:cs typeface="ＭＳ Ｐゴシック" charset="0"/>
              </a:rPr>
              <a:t> povećani su na 4,52 milijarde dolara prošle godine, jer je </a:t>
            </a:r>
            <a:r>
              <a:rPr lang="sr-Latn-RS" sz="1200" i="0" kern="1200" baseline="0" dirty="0" err="1" smtClean="0">
                <a:solidFill>
                  <a:schemeClr val="tx1"/>
                </a:solidFill>
                <a:effectLst/>
                <a:latin typeface="+mn-lt"/>
                <a:ea typeface="MS PGothic" pitchFamily="34" charset="-128"/>
                <a:cs typeface="ＭＳ Ｐゴシック" charset="0"/>
              </a:rPr>
              <a:t>insajderska</a:t>
            </a:r>
            <a:r>
              <a:rPr lang="sr-Latn-RS" sz="1200" i="0" kern="1200" baseline="0" dirty="0" smtClean="0">
                <a:solidFill>
                  <a:schemeClr val="tx1"/>
                </a:solidFill>
                <a:effectLst/>
                <a:latin typeface="+mn-lt"/>
                <a:ea typeface="MS PGothic" pitchFamily="34" charset="-128"/>
                <a:cs typeface="ＭＳ Ｐゴシック" charset="0"/>
              </a:rPr>
              <a:t> krađa  doživela ogroman uspon, uprkos tome što su smanjeni gubici od </a:t>
            </a:r>
            <a:r>
              <a:rPr lang="sr-Latn-RS" sz="1200" i="0" kern="1200" baseline="0" dirty="0" err="1" smtClean="0">
                <a:solidFill>
                  <a:schemeClr val="tx1"/>
                </a:solidFill>
                <a:effectLst/>
                <a:latin typeface="+mn-lt"/>
                <a:ea typeface="MS PGothic" pitchFamily="34" charset="-128"/>
                <a:cs typeface="ＭＳ Ｐゴシック" charset="0"/>
              </a:rPr>
              <a:t>hakovanja</a:t>
            </a:r>
            <a:r>
              <a:rPr lang="sr-Latn-RS" sz="1200" i="0" kern="1200" baseline="0" dirty="0" smtClean="0">
                <a:solidFill>
                  <a:schemeClr val="tx1"/>
                </a:solidFill>
                <a:effectLst/>
                <a:latin typeface="+mn-lt"/>
                <a:ea typeface="MS PGothic" pitchFamily="34" charset="-128"/>
                <a:cs typeface="ＭＳ Ｐゴシック" charset="0"/>
              </a:rPr>
              <a:t>, navodi se u izveštaju </a:t>
            </a:r>
            <a:r>
              <a:rPr lang="sr-Latn-RS" sz="1200" i="0" kern="1200" baseline="0" dirty="0" err="1" smtClean="0">
                <a:solidFill>
                  <a:schemeClr val="tx1"/>
                </a:solidFill>
                <a:effectLst/>
                <a:latin typeface="+mn-lt"/>
                <a:ea typeface="MS PGothic" pitchFamily="34" charset="-128"/>
                <a:cs typeface="ＭＳ Ｐゴシック" charset="0"/>
              </a:rPr>
              <a:t>blokčejn</a:t>
            </a:r>
            <a:r>
              <a:rPr lang="sr-Latn-RS" sz="1200" i="0" kern="1200" baseline="0" dirty="0" smtClean="0">
                <a:solidFill>
                  <a:schemeClr val="tx1"/>
                </a:solidFill>
                <a:effectLst/>
                <a:latin typeface="+mn-lt"/>
                <a:ea typeface="MS PGothic" pitchFamily="34" charset="-128"/>
                <a:cs typeface="ＭＳ Ｐゴシック" charset="0"/>
              </a:rPr>
              <a:t> </a:t>
            </a:r>
            <a:r>
              <a:rPr lang="sr-Latn-RS" sz="1200" i="0" kern="1200" baseline="0" dirty="0" err="1" smtClean="0">
                <a:solidFill>
                  <a:schemeClr val="tx1"/>
                </a:solidFill>
                <a:effectLst/>
                <a:latin typeface="+mn-lt"/>
                <a:ea typeface="MS PGothic" pitchFamily="34" charset="-128"/>
                <a:cs typeface="ＭＳ Ｐゴシック" charset="0"/>
              </a:rPr>
              <a:t>forenzičke</a:t>
            </a:r>
            <a:r>
              <a:rPr lang="sr-Latn-RS" sz="1200" i="0" kern="1200" baseline="0" dirty="0" smtClean="0">
                <a:solidFill>
                  <a:schemeClr val="tx1"/>
                </a:solidFill>
                <a:effectLst/>
                <a:latin typeface="+mn-lt"/>
                <a:ea typeface="MS PGothic" pitchFamily="34" charset="-128"/>
                <a:cs typeface="ＭＳ Ｐゴシック" charset="0"/>
              </a:rPr>
              <a:t> kompanije </a:t>
            </a:r>
            <a:r>
              <a:rPr lang="sr-Latn-RS" sz="1200" i="0" kern="1200" baseline="0" dirty="0" err="1" smtClean="0">
                <a:solidFill>
                  <a:schemeClr val="tx1"/>
                </a:solidFill>
                <a:effectLst/>
                <a:latin typeface="+mn-lt"/>
                <a:ea typeface="MS PGothic" pitchFamily="34" charset="-128"/>
                <a:cs typeface="ＭＳ Ｐゴシック" charset="0"/>
              </a:rPr>
              <a:t>CipherTrace</a:t>
            </a:r>
            <a:r>
              <a:rPr lang="sr-Latn-RS" sz="1200" i="0" kern="1200" baseline="0" dirty="0" smtClean="0">
                <a:solidFill>
                  <a:schemeClr val="tx1"/>
                </a:solidFill>
                <a:effectLst/>
                <a:latin typeface="+mn-lt"/>
                <a:ea typeface="MS PGothic" pitchFamily="34" charset="-128"/>
                <a:cs typeface="ＭＳ Ｐゴシック" charset="0"/>
              </a:rPr>
              <a:t> u koji je agencija </a:t>
            </a:r>
            <a:r>
              <a:rPr lang="sr-Latn-RS" sz="1200" i="0" kern="1200" baseline="0" dirty="0" err="1" smtClean="0">
                <a:solidFill>
                  <a:schemeClr val="tx1"/>
                </a:solidFill>
                <a:effectLst/>
                <a:latin typeface="+mn-lt"/>
                <a:ea typeface="MS PGothic" pitchFamily="34" charset="-128"/>
                <a:cs typeface="ＭＳ Ｐゴシック" charset="0"/>
              </a:rPr>
              <a:t>Rojters</a:t>
            </a:r>
            <a:r>
              <a:rPr lang="sr-Latn-RS" sz="1200" i="0" kern="1200" baseline="0" dirty="0" smtClean="0">
                <a:solidFill>
                  <a:schemeClr val="tx1"/>
                </a:solidFill>
                <a:effectLst/>
                <a:latin typeface="+mn-lt"/>
                <a:ea typeface="MS PGothic" pitchFamily="34" charset="-128"/>
                <a:cs typeface="ＭＳ Ｐゴシック" charset="0"/>
              </a:rPr>
              <a:t> imala uvid.</a:t>
            </a:r>
          </a:p>
          <a:p>
            <a:pPr indent="457200"/>
            <a:r>
              <a:rPr lang="sr-Latn-RS" sz="1200" i="0" kern="1200" baseline="0" dirty="0" smtClean="0">
                <a:solidFill>
                  <a:schemeClr val="tx1"/>
                </a:solidFill>
                <a:effectLst/>
                <a:latin typeface="+mn-lt"/>
                <a:ea typeface="MS PGothic" pitchFamily="34" charset="-128"/>
                <a:cs typeface="ＭＳ Ｐゴシック" charset="0"/>
              </a:rPr>
              <a:t>_______________________________________________________________________</a:t>
            </a:r>
            <a:endParaRPr lang="sr-Latn-RS" sz="1200" i="0" kern="1200" dirty="0" smtClean="0">
              <a:solidFill>
                <a:schemeClr val="tx1"/>
              </a:solidFill>
              <a:effectLst/>
              <a:latin typeface="+mn-lt"/>
              <a:ea typeface="MS PGothic" pitchFamily="34" charset="-128"/>
              <a:cs typeface="ＭＳ Ｐゴシック" charset="0"/>
            </a:endParaRPr>
          </a:p>
          <a:p>
            <a:pPr indent="457200"/>
            <a:endParaRPr lang="sr-Latn-RS" sz="1200" i="1" kern="1200" dirty="0" smtClean="0">
              <a:solidFill>
                <a:schemeClr val="tx1"/>
              </a:solidFill>
              <a:effectLst/>
              <a:latin typeface="+mn-lt"/>
              <a:ea typeface="MS PGothic" pitchFamily="34" charset="-128"/>
              <a:cs typeface="ＭＳ Ｐゴシック" charset="0"/>
            </a:endParaRPr>
          </a:p>
          <a:p>
            <a:pPr indent="457200"/>
            <a:endParaRPr lang="sr-Latn-RS" sz="1200" i="1" kern="1200" dirty="0" smtClean="0">
              <a:solidFill>
                <a:schemeClr val="tx1"/>
              </a:solidFill>
              <a:effectLst/>
              <a:latin typeface="+mn-lt"/>
              <a:ea typeface="MS PGothic" pitchFamily="34" charset="-128"/>
              <a:cs typeface="ＭＳ Ｐゴシック" charset="0"/>
            </a:endParaRPr>
          </a:p>
          <a:p>
            <a:pPr indent="457200"/>
            <a:r>
              <a:rPr lang="en-GB" sz="1200" i="1" kern="1200" dirty="0" err="1" smtClean="0">
                <a:solidFill>
                  <a:schemeClr val="tx1"/>
                </a:solidFill>
                <a:effectLst/>
                <a:latin typeface="+mn-lt"/>
                <a:ea typeface="MS PGothic" pitchFamily="34" charset="-128"/>
                <a:cs typeface="ＭＳ Ｐゴシック" charset="0"/>
              </a:rPr>
              <a:t>Cryptojacking</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neovlašćeno korišćenje nečijeg računara za „</a:t>
            </a:r>
            <a:r>
              <a:rPr lang="sr-Latn-RS" sz="1200" kern="1200" dirty="0" err="1" smtClean="0">
                <a:solidFill>
                  <a:schemeClr val="tx1"/>
                </a:solidFill>
                <a:effectLst/>
                <a:latin typeface="+mn-lt"/>
                <a:ea typeface="MS PGothic" pitchFamily="34" charset="-128"/>
                <a:cs typeface="ＭＳ Ｐゴシック" charset="0"/>
              </a:rPr>
              <a:t>rudarenje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Hakeri to rade ili tako što prevare žrtvu da pritisne na </a:t>
            </a:r>
            <a:r>
              <a:rPr lang="sr-Latn-RS" sz="1200" kern="1200" dirty="0" err="1" smtClean="0">
                <a:solidFill>
                  <a:schemeClr val="tx1"/>
                </a:solidFill>
                <a:effectLst/>
                <a:latin typeface="+mn-lt"/>
                <a:ea typeface="MS PGothic" pitchFamily="34" charset="-128"/>
                <a:cs typeface="ＭＳ Ｐゴシック" charset="0"/>
              </a:rPr>
              <a:t>zloćudan</a:t>
            </a:r>
            <a:r>
              <a:rPr lang="sr-Latn-RS" sz="1200" kern="1200" dirty="0" smtClean="0">
                <a:solidFill>
                  <a:schemeClr val="tx1"/>
                </a:solidFill>
                <a:effectLst/>
                <a:latin typeface="+mn-lt"/>
                <a:ea typeface="MS PGothic" pitchFamily="34" charset="-128"/>
                <a:cs typeface="ＭＳ Ｐゴシック" charset="0"/>
              </a:rPr>
              <a:t> link u </a:t>
            </a:r>
            <a:r>
              <a:rPr lang="sr-Latn-RS" sz="1200" kern="1200" dirty="0" err="1" smtClean="0">
                <a:solidFill>
                  <a:schemeClr val="tx1"/>
                </a:solidFill>
                <a:effectLst/>
                <a:latin typeface="+mn-lt"/>
                <a:ea typeface="MS PGothic" pitchFamily="34" charset="-128"/>
                <a:cs typeface="ＭＳ Ｐゴシック" charset="0"/>
              </a:rPr>
              <a:t>imejlu</a:t>
            </a:r>
            <a:r>
              <a:rPr lang="sr-Latn-RS" sz="1200" kern="1200" dirty="0" smtClean="0">
                <a:solidFill>
                  <a:schemeClr val="tx1"/>
                </a:solidFill>
                <a:effectLst/>
                <a:latin typeface="+mn-lt"/>
                <a:ea typeface="MS PGothic" pitchFamily="34" charset="-128"/>
                <a:cs typeface="ＭＳ Ｐゴシック" charset="0"/>
              </a:rPr>
              <a:t> koji ubacuje šifru </a:t>
            </a:r>
            <a:r>
              <a:rPr lang="sr-Latn-RS" sz="1200" kern="1200" dirty="0" err="1" smtClean="0">
                <a:solidFill>
                  <a:schemeClr val="tx1"/>
                </a:solidFill>
                <a:effectLst/>
                <a:latin typeface="+mn-lt"/>
                <a:ea typeface="MS PGothic" pitchFamily="34" charset="-128"/>
                <a:cs typeface="ＭＳ Ｐゴシック" charset="0"/>
              </a:rPr>
              <a:t>kriptorudarenja</a:t>
            </a:r>
            <a:r>
              <a:rPr lang="sr-Latn-RS" sz="1200" kern="1200" dirty="0" smtClean="0">
                <a:solidFill>
                  <a:schemeClr val="tx1"/>
                </a:solidFill>
                <a:effectLst/>
                <a:latin typeface="+mn-lt"/>
                <a:ea typeface="MS PGothic" pitchFamily="34" charset="-128"/>
                <a:cs typeface="ＭＳ Ｐゴシック" charset="0"/>
              </a:rPr>
              <a:t> na taj računar ili tako što sam računar inficiraju ili ubacuju </a:t>
            </a:r>
            <a:r>
              <a:rPr lang="sr-Latn-RS" sz="1200" i="1" kern="1200" dirty="0" err="1" smtClean="0">
                <a:solidFill>
                  <a:schemeClr val="tx1"/>
                </a:solidFill>
                <a:effectLst/>
                <a:latin typeface="+mn-lt"/>
                <a:ea typeface="MS PGothic" pitchFamily="34" charset="-128"/>
                <a:cs typeface="ＭＳ Ｐゴシック" charset="0"/>
              </a:rPr>
              <a:t>JavaScript</a:t>
            </a:r>
            <a:r>
              <a:rPr lang="sr-Latn-RS" sz="1200" kern="1200" dirty="0" smtClean="0">
                <a:solidFill>
                  <a:schemeClr val="tx1"/>
                </a:solidFill>
                <a:effectLst/>
                <a:latin typeface="+mn-lt"/>
                <a:ea typeface="MS PGothic" pitchFamily="34" charset="-128"/>
                <a:cs typeface="ＭＳ Ｐゴシック" charset="0"/>
              </a:rPr>
              <a:t> šifru koja omogućuje da se program dalje realizuje kada je unet u </a:t>
            </a:r>
            <a:r>
              <a:rPr lang="sr-Latn-RS" sz="1200" kern="1200" dirty="0" err="1" smtClean="0">
                <a:solidFill>
                  <a:schemeClr val="tx1"/>
                </a:solidFill>
                <a:effectLst/>
                <a:latin typeface="+mn-lt"/>
                <a:ea typeface="MS PGothic" pitchFamily="34" charset="-128"/>
                <a:cs typeface="ＭＳ Ｐゴシック" charset="0"/>
              </a:rPr>
              <a:t>brauzer</a:t>
            </a:r>
            <a:r>
              <a:rPr lang="sr-Latn-RS" sz="1200" kern="1200" dirty="0" smtClean="0">
                <a:solidFill>
                  <a:schemeClr val="tx1"/>
                </a:solidFill>
                <a:effectLst/>
                <a:latin typeface="+mn-lt"/>
                <a:ea typeface="MS PGothic" pitchFamily="34" charset="-128"/>
                <a:cs typeface="ＭＳ Ｐゴシック" charset="0"/>
              </a:rPr>
              <a:t> žrtve.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svakom slučaju, šifra za </a:t>
            </a:r>
            <a:r>
              <a:rPr lang="sr-Latn-RS" sz="1200" kern="1200" dirty="0" err="1" smtClean="0">
                <a:solidFill>
                  <a:schemeClr val="tx1"/>
                </a:solidFill>
                <a:effectLst/>
                <a:latin typeface="+mn-lt"/>
                <a:ea typeface="MS PGothic" pitchFamily="34" charset="-128"/>
                <a:cs typeface="ＭＳ Ｐゴシック" charset="0"/>
              </a:rPr>
              <a:t>kriptorudarenje</a:t>
            </a:r>
            <a:r>
              <a:rPr lang="sr-Latn-RS" sz="1200" kern="1200" dirty="0" smtClean="0">
                <a:solidFill>
                  <a:schemeClr val="tx1"/>
                </a:solidFill>
                <a:effectLst/>
                <a:latin typeface="+mn-lt"/>
                <a:ea typeface="MS PGothic" pitchFamily="34" charset="-128"/>
                <a:cs typeface="ＭＳ Ｐゴシック" charset="0"/>
              </a:rPr>
              <a:t> onda funkcioniše u pozadini računara čiji vlasnik ne sumnja da se to događa i on normalno koristi svoj računar. Jedini znak koji se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može uočiti je nešto sporiji rad računara i sporije reagovanje na komande.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Kako funkcioniše </a:t>
            </a:r>
            <a:r>
              <a:rPr lang="sr-Latn-RS" sz="1200" b="1" i="1" kern="1200" dirty="0" err="1" smtClean="0">
                <a:solidFill>
                  <a:schemeClr val="tx1"/>
                </a:solidFill>
                <a:effectLst/>
                <a:latin typeface="+mn-lt"/>
                <a:ea typeface="MS PGothic" pitchFamily="34" charset="-128"/>
                <a:cs typeface="ＭＳ Ｐゴシック" charset="0"/>
              </a:rPr>
              <a:t>cryptojacking</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Hakeri imaju dva osnovna načina da uđu u računar žrtve da bi tajno „</a:t>
            </a:r>
            <a:r>
              <a:rPr lang="sr-Latn-RS" sz="1200" kern="1200" dirty="0" err="1" smtClean="0">
                <a:solidFill>
                  <a:schemeClr val="tx1"/>
                </a:solidFill>
                <a:effectLst/>
                <a:latin typeface="+mn-lt"/>
                <a:ea typeface="MS PGothic" pitchFamily="34" charset="-128"/>
                <a:cs typeface="ＭＳ Ｐゴシック" charset="0"/>
              </a:rPr>
              <a:t>rudarili</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Jedan do tih načina podrazumeva da se žrtva na prevaru podstakne da u svoj računar ubaci šifru za „</a:t>
            </a:r>
            <a:r>
              <a:rPr lang="sr-Latn-RS" sz="1200" kern="1200" dirty="0" err="1" smtClean="0">
                <a:solidFill>
                  <a:schemeClr val="tx1"/>
                </a:solidFill>
                <a:effectLst/>
                <a:latin typeface="+mn-lt"/>
                <a:ea typeface="MS PGothic" pitchFamily="34" charset="-128"/>
                <a:cs typeface="ＭＳ Ｐゴシック" charset="0"/>
              </a:rPr>
              <a:t>rudarenje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se koristi taktika nalik na „pecanje”: žrtva dobije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koji deluje sasvim legitimno i koji ga podstiče da pritisne neki link. Na tom </a:t>
            </a:r>
            <a:r>
              <a:rPr lang="sr-Latn-RS" sz="1200" kern="1200" dirty="0" err="1" smtClean="0">
                <a:solidFill>
                  <a:schemeClr val="tx1"/>
                </a:solidFill>
                <a:effectLst/>
                <a:latin typeface="+mn-lt"/>
                <a:ea typeface="MS PGothic" pitchFamily="34" charset="-128"/>
                <a:cs typeface="ＭＳ Ｐゴシック" charset="0"/>
              </a:rPr>
              <a:t>linku</a:t>
            </a:r>
            <a:r>
              <a:rPr lang="sr-Latn-RS" sz="1200" kern="1200" dirty="0" smtClean="0">
                <a:solidFill>
                  <a:schemeClr val="tx1"/>
                </a:solidFill>
                <a:effectLst/>
                <a:latin typeface="+mn-lt"/>
                <a:ea typeface="MS PGothic" pitchFamily="34" charset="-128"/>
                <a:cs typeface="ＭＳ Ｐゴシック" charset="0"/>
              </a:rPr>
              <a:t> nalazi se šifra koja ubacuje program za „</a:t>
            </a:r>
            <a:r>
              <a:rPr lang="sr-Latn-RS" sz="1200" kern="1200" dirty="0" err="1" smtClean="0">
                <a:solidFill>
                  <a:schemeClr val="tx1"/>
                </a:solidFill>
                <a:effectLst/>
                <a:latin typeface="+mn-lt"/>
                <a:ea typeface="MS PGothic" pitchFamily="34" charset="-128"/>
                <a:cs typeface="ＭＳ Ｐゴシック" charset="0"/>
              </a:rPr>
              <a:t>rudarenje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u računar. Potom taj program radi sve vreme dok računar normalno funkcioniše.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136</a:t>
            </a:fld>
            <a:endParaRPr lang="en-US" altLang="en-US"/>
          </a:p>
        </p:txBody>
      </p:sp>
    </p:spTree>
    <p:extLst>
      <p:ext uri="{BB962C8B-B14F-4D97-AF65-F5344CB8AC3E}">
        <p14:creationId xmlns:p14="http://schemas.microsoft.com/office/powerpoint/2010/main" val="42361149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Primer</a:t>
            </a:r>
            <a:r>
              <a:rPr lang="es-CL" sz="1200" kern="1200" dirty="0" smtClean="0">
                <a:solidFill>
                  <a:schemeClr val="tx1"/>
                </a:solidFill>
                <a:effectLst/>
                <a:latin typeface="+mn-lt"/>
                <a:ea typeface="MS PGothic" pitchFamily="34" charset="-128"/>
                <a:cs typeface="ＭＳ Ｐゴシック" charset="0"/>
              </a:rPr>
              <a:t>1: </a:t>
            </a:r>
            <a:r>
              <a:rPr lang="es-CL" sz="1200" i="1" kern="1200" dirty="0" err="1" smtClean="0">
                <a:solidFill>
                  <a:schemeClr val="tx1"/>
                </a:solidFill>
                <a:effectLst/>
                <a:latin typeface="+mn-lt"/>
                <a:ea typeface="MS PGothic" pitchFamily="34" charset="-128"/>
                <a:cs typeface="ＭＳ Ｐゴシック" charset="0"/>
              </a:rPr>
              <a:t>DDoS</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Transnacionalan</a:t>
            </a:r>
            <a:r>
              <a:rPr lang="sr-Latn-RS" sz="1200" kern="1200" dirty="0" smtClean="0">
                <a:solidFill>
                  <a:schemeClr val="tx1"/>
                </a:solidFill>
                <a:effectLst/>
                <a:latin typeface="+mn-lt"/>
                <a:ea typeface="MS PGothic" pitchFamily="34" charset="-128"/>
                <a:cs typeface="ＭＳ Ｐゴシック" charset="0"/>
              </a:rPr>
              <a:t> od porekla do mete. Obuhvata napadača, „pastira </a:t>
            </a:r>
            <a:r>
              <a:rPr lang="sr-Latn-RS" sz="1200" kern="1200" dirty="0" err="1" smtClean="0">
                <a:solidFill>
                  <a:schemeClr val="tx1"/>
                </a:solidFill>
                <a:effectLst/>
                <a:latin typeface="+mn-lt"/>
                <a:ea typeface="MS PGothic" pitchFamily="34" charset="-128"/>
                <a:cs typeface="ＭＳ Ｐゴシック" charset="0"/>
              </a:rPr>
              <a:t>botova</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bot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herder</a:t>
            </a:r>
            <a:r>
              <a:rPr lang="sr-Latn-RS" sz="1200" kern="1200" dirty="0" smtClean="0">
                <a:solidFill>
                  <a:schemeClr val="tx1"/>
                </a:solidFill>
                <a:effectLst/>
                <a:latin typeface="+mn-lt"/>
                <a:ea typeface="MS PGothic" pitchFamily="34" charset="-128"/>
                <a:cs typeface="ＭＳ Ｐゴシック" charset="0"/>
              </a:rPr>
              <a:t>) i zombi računar i metu (žrtvu) napada, što su najčešće korišćeni računarski sistemi širom sveta.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slika</a:t>
            </a:r>
            <a:r>
              <a:rPr lang="en-US" sz="1200" kern="1200" dirty="0" smtClean="0">
                <a:solidFill>
                  <a:schemeClr val="tx1"/>
                </a:solidFill>
                <a:effectLst/>
                <a:latin typeface="+mn-lt"/>
                <a:ea typeface="MS PGothic" pitchFamily="34" charset="-128"/>
                <a:cs typeface="ＭＳ Ｐゴシック" charset="0"/>
              </a:rPr>
              <a:t>: http://westendsolution.com/wp-content/uploads/2013/04/DDoS-network-map.jpg</a:t>
            </a:r>
          </a:p>
          <a:p>
            <a:pPr indent="457200"/>
            <a:r>
              <a:rPr lang="sr-Latn-RS" sz="1200" kern="1200" dirty="0" smtClean="0">
                <a:solidFill>
                  <a:schemeClr val="tx1"/>
                </a:solidFill>
                <a:effectLst/>
                <a:latin typeface="+mn-lt"/>
                <a:ea typeface="MS PGothic" pitchFamily="34" charset="-128"/>
                <a:cs typeface="ＭＳ Ｐゴシック" charset="0"/>
              </a:rPr>
              <a:t>Kako funkcioniše </a:t>
            </a:r>
            <a:r>
              <a:rPr lang="en-US" sz="1200" i="1" kern="1200" dirty="0" err="1" smtClean="0">
                <a:solidFill>
                  <a:schemeClr val="tx1"/>
                </a:solidFill>
                <a:effectLst/>
                <a:latin typeface="+mn-lt"/>
                <a:ea typeface="MS PGothic" pitchFamily="34" charset="-128"/>
                <a:cs typeface="ＭＳ Ｐゴシック" charset="0"/>
              </a:rPr>
              <a:t>DDoS</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 </a:t>
            </a:r>
            <a:r>
              <a:rPr lang="sr-Latn-RS" sz="1200" kern="1200" dirty="0" err="1" smtClean="0">
                <a:solidFill>
                  <a:schemeClr val="tx1"/>
                </a:solidFill>
                <a:effectLst/>
                <a:latin typeface="+mn-lt"/>
                <a:ea typeface="MS PGothic" pitchFamily="34" charset="-128"/>
                <a:cs typeface="ＭＳ Ｐゴシック" charset="0"/>
              </a:rPr>
              <a:t>objasnićemo</a:t>
            </a:r>
            <a:r>
              <a:rPr lang="sr-Latn-RS" sz="1200" kern="1200" dirty="0" smtClean="0">
                <a:solidFill>
                  <a:schemeClr val="tx1"/>
                </a:solidFill>
                <a:effectLst/>
                <a:latin typeface="+mn-lt"/>
                <a:ea typeface="MS PGothic" pitchFamily="34" charset="-128"/>
                <a:cs typeface="ＭＳ Ｐゴシック" charset="0"/>
              </a:rPr>
              <a:t> kasnije tokom kursa, a ovim primerom samo želimo da ukažemo na međunarodnu dimenziju koju takav napad može imati.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137</a:t>
            </a:fld>
            <a:endParaRPr lang="en-US" altLang="en-US"/>
          </a:p>
        </p:txBody>
      </p:sp>
    </p:spTree>
    <p:extLst>
      <p:ext uri="{BB962C8B-B14F-4D97-AF65-F5344CB8AC3E}">
        <p14:creationId xmlns:p14="http://schemas.microsoft.com/office/powerpoint/2010/main" val="93755154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Čuvar mesta za sliku na slajdu 1">
            <a:extLst>
              <a:ext uri="{FF2B5EF4-FFF2-40B4-BE49-F238E27FC236}">
                <a16:creationId xmlns="" xmlns:a16="http://schemas.microsoft.com/office/drawing/2014/main" id="{1290D13F-DD68-444F-99DE-5F40C9185D0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Čuvar mesta za napomene 2">
            <a:extLst>
              <a:ext uri="{FF2B5EF4-FFF2-40B4-BE49-F238E27FC236}">
                <a16:creationId xmlns="" xmlns:a16="http://schemas.microsoft.com/office/drawing/2014/main" id="{D1283059-AEDF-44BD-B0AF-B857D28559A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a:t>
            </a: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1" kern="1200" dirty="0" err="1" smtClean="0">
                <a:solidFill>
                  <a:schemeClr val="tx1"/>
                </a:solidFill>
                <a:effectLst/>
                <a:latin typeface="+mn-lt"/>
                <a:ea typeface="MS PGothic" pitchFamily="34" charset="-128"/>
                <a:cs typeface="ＭＳ Ｐゴシック" charset="0"/>
              </a:rPr>
              <a:t>Bankomat</a:t>
            </a:r>
            <a:r>
              <a:rPr lang="sr-Latn-RS" sz="1200" b="1" kern="1200" dirty="0" smtClean="0">
                <a:solidFill>
                  <a:schemeClr val="tx1"/>
                </a:solidFill>
                <a:effectLst/>
                <a:latin typeface="+mn-lt"/>
                <a:ea typeface="MS PGothic" pitchFamily="34" charset="-128"/>
                <a:cs typeface="ＭＳ Ｐゴシック" charset="0"/>
              </a:rPr>
              <a:t>: Kako su kibernetički kriminalci navodno izvukli milione dolara iz američkih banaka</a:t>
            </a: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b="1"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1. Kriminalci iz Istočne Evrope šalju naizgled nevine </a:t>
            </a:r>
            <a:r>
              <a:rPr lang="sr-Latn-RS" sz="1200" b="0" kern="1200" dirty="0" err="1" smtClean="0">
                <a:solidFill>
                  <a:schemeClr val="tx1"/>
                </a:solidFill>
                <a:effectLst/>
                <a:latin typeface="+mn-lt"/>
                <a:ea typeface="MS PGothic" pitchFamily="34" charset="-128"/>
                <a:cs typeface="ＭＳ Ｐゴシック" charset="0"/>
              </a:rPr>
              <a:t>imejlove</a:t>
            </a:r>
            <a:r>
              <a:rPr lang="sr-Latn-RS" sz="1200" b="0" kern="1200" dirty="0" smtClean="0">
                <a:solidFill>
                  <a:schemeClr val="tx1"/>
                </a:solidFill>
                <a:effectLst/>
                <a:latin typeface="+mn-lt"/>
                <a:ea typeface="MS PGothic" pitchFamily="34" charset="-128"/>
                <a:cs typeface="ＭＳ Ｐゴシック" charset="0"/>
              </a:rPr>
              <a:t> malim preduzećima i opštinama u SAD.</a:t>
            </a: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2. Svi ti </a:t>
            </a:r>
            <a:r>
              <a:rPr lang="sr-Latn-RS" sz="1200" b="0" kern="1200" dirty="0" err="1" smtClean="0">
                <a:solidFill>
                  <a:schemeClr val="tx1"/>
                </a:solidFill>
                <a:effectLst/>
                <a:latin typeface="+mn-lt"/>
                <a:ea typeface="MS PGothic" pitchFamily="34" charset="-128"/>
                <a:cs typeface="ＭＳ Ｐゴシック" charset="0"/>
              </a:rPr>
              <a:t>mejlovi</a:t>
            </a:r>
            <a:r>
              <a:rPr lang="sr-Latn-RS" sz="1200" b="0" kern="1200" dirty="0" smtClean="0">
                <a:solidFill>
                  <a:schemeClr val="tx1"/>
                </a:solidFill>
                <a:effectLst/>
                <a:latin typeface="+mn-lt"/>
                <a:ea typeface="MS PGothic" pitchFamily="34" charset="-128"/>
                <a:cs typeface="ＭＳ Ｐゴシック" charset="0"/>
              </a:rPr>
              <a:t> sadrže računarski </a:t>
            </a:r>
            <a:r>
              <a:rPr lang="sr-Latn-RS" sz="1200" b="0" kern="1200" dirty="0" err="1" smtClean="0">
                <a:solidFill>
                  <a:schemeClr val="tx1"/>
                </a:solidFill>
                <a:effectLst/>
                <a:latin typeface="+mn-lt"/>
                <a:ea typeface="MS PGothic" pitchFamily="34" charset="-128"/>
                <a:cs typeface="ＭＳ Ｐゴシック" charset="0"/>
              </a:rPr>
              <a:t>trojanac</a:t>
            </a:r>
            <a:r>
              <a:rPr lang="sr-Latn-RS" sz="1200" b="0" kern="1200" dirty="0" smtClean="0">
                <a:solidFill>
                  <a:schemeClr val="tx1"/>
                </a:solidFill>
                <a:effectLst/>
                <a:latin typeface="+mn-lt"/>
                <a:ea typeface="MS PGothic" pitchFamily="34" charset="-128"/>
                <a:cs typeface="ＭＳ Ｐゴシック" charset="0"/>
              </a:rPr>
              <a:t> Zevs. Kada se takvi </a:t>
            </a:r>
            <a:r>
              <a:rPr lang="sr-Latn-RS" sz="1200" b="0" kern="1200" dirty="0" err="1" smtClean="0">
                <a:solidFill>
                  <a:schemeClr val="tx1"/>
                </a:solidFill>
                <a:effectLst/>
                <a:latin typeface="+mn-lt"/>
                <a:ea typeface="MS PGothic" pitchFamily="34" charset="-128"/>
                <a:cs typeface="ＭＳ Ｐゴシック" charset="0"/>
              </a:rPr>
              <a:t>imejlovi</a:t>
            </a:r>
            <a:r>
              <a:rPr lang="sr-Latn-RS" sz="1200" b="0" kern="1200" dirty="0" smtClean="0">
                <a:solidFill>
                  <a:schemeClr val="tx1"/>
                </a:solidFill>
                <a:effectLst/>
                <a:latin typeface="+mn-lt"/>
                <a:ea typeface="MS PGothic" pitchFamily="34" charset="-128"/>
                <a:cs typeface="ＭＳ Ｐゴシック" charset="0"/>
              </a:rPr>
              <a:t>  otvore, </a:t>
            </a:r>
            <a:r>
              <a:rPr lang="sr-Latn-RS" sz="1200" b="0" kern="1200" dirty="0" err="1" smtClean="0">
                <a:solidFill>
                  <a:schemeClr val="tx1"/>
                </a:solidFill>
                <a:effectLst/>
                <a:latin typeface="+mn-lt"/>
                <a:ea typeface="MS PGothic" pitchFamily="34" charset="-128"/>
                <a:cs typeface="ＭＳ Ｐゴシック" charset="0"/>
              </a:rPr>
              <a:t>malver</a:t>
            </a:r>
            <a:r>
              <a:rPr lang="sr-Latn-RS" sz="1200" b="0" kern="1200" dirty="0" smtClean="0">
                <a:solidFill>
                  <a:schemeClr val="tx1"/>
                </a:solidFill>
                <a:effectLst/>
                <a:latin typeface="+mn-lt"/>
                <a:ea typeface="MS PGothic" pitchFamily="34" charset="-128"/>
                <a:cs typeface="ＭＳ Ｐゴシック" charset="0"/>
              </a:rPr>
              <a:t> se unese u računare žrtve.</a:t>
            </a: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3. Taj zlonamerni softver beleži otkucaje na tastaturi žrtve, što kriminalcima omogućuje pristup brojevima računa, lozinkama i drugim podacima o ličnosti.</a:t>
            </a: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4. Kriminalac koristi te informacije da preuzme bankovne račune žrtve.</a:t>
            </a: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5. Kriminalac prebacuje  novac na račune otvorene pomoću lažnih isprava; te račune su otvorile „mule“, ljudi koji putuju u SAD ili putuju po zemlji na osnovu studentskih viza.</a:t>
            </a: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b="0" kern="1200" dirty="0" smtClean="0">
                <a:solidFill>
                  <a:schemeClr val="tx1"/>
                </a:solidFill>
                <a:effectLst/>
                <a:latin typeface="+mn-lt"/>
                <a:ea typeface="MS PGothic" pitchFamily="34" charset="-128"/>
                <a:cs typeface="ＭＳ Ｐゴシック" charset="0"/>
              </a:rPr>
              <a:t>6. Mule zadržavaju jedan procenat novca –</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dirty="0" smtClean="0">
                <a:solidFill>
                  <a:schemeClr val="tx1"/>
                </a:solidFill>
                <a:effectLst/>
                <a:latin typeface="+mn-lt"/>
                <a:ea typeface="MS PGothic" pitchFamily="34" charset="-128"/>
                <a:cs typeface="ＭＳ Ｐゴシック" charset="0"/>
              </a:rPr>
              <a:t>obično 10 posto – a ostatak novca prebacuju na </a:t>
            </a:r>
            <a:r>
              <a:rPr lang="sr-Latn-RS" sz="1200" b="0" kern="1200" smtClean="0">
                <a:solidFill>
                  <a:schemeClr val="tx1"/>
                </a:solidFill>
                <a:effectLst/>
                <a:latin typeface="+mn-lt"/>
                <a:ea typeface="MS PGothic" pitchFamily="34" charset="-128"/>
                <a:cs typeface="ＭＳ Ｐゴシック" charset="0"/>
              </a:rPr>
              <a:t>račune kriminalaca.</a:t>
            </a:r>
            <a:endParaRPr lang="sr-Latn-RS" sz="1200" b="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Primer </a:t>
            </a:r>
            <a:r>
              <a:rPr lang="es-CL" sz="1200" kern="1200" dirty="0" smtClean="0">
                <a:solidFill>
                  <a:schemeClr val="tx1"/>
                </a:solidFill>
                <a:effectLst/>
                <a:latin typeface="+mn-lt"/>
                <a:ea typeface="MS PGothic" pitchFamily="34" charset="-128"/>
                <a:cs typeface="ＭＳ Ｐゴシック" charset="0"/>
              </a:rPr>
              <a:t>2: </a:t>
            </a:r>
            <a:r>
              <a:rPr lang="sr-Latn-RS" sz="1200" kern="1200" dirty="0" smtClean="0">
                <a:solidFill>
                  <a:schemeClr val="tx1"/>
                </a:solidFill>
                <a:effectLst/>
                <a:latin typeface="+mn-lt"/>
                <a:ea typeface="MS PGothic" pitchFamily="34" charset="-128"/>
                <a:cs typeface="ＭＳ Ｐゴシック" charset="0"/>
              </a:rPr>
              <a:t>Primena zlonamernog softvera Zevs da bi se proneverila sredstva sa bankovnog računa. Shema sadrži šest koraka: slanje velikog broja inficiranih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otvaranja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i aktiviranje </a:t>
            </a:r>
            <a:r>
              <a:rPr lang="sr-Latn-RS" sz="1200" kern="1200" dirty="0" err="1" smtClean="0">
                <a:solidFill>
                  <a:schemeClr val="tx1"/>
                </a:solidFill>
                <a:effectLst/>
                <a:latin typeface="+mn-lt"/>
                <a:ea typeface="MS PGothic" pitchFamily="34" charset="-128"/>
                <a:cs typeface="ＭＳ Ｐゴシック" charset="0"/>
              </a:rPr>
              <a:t>malvera</a:t>
            </a:r>
            <a:r>
              <a:rPr lang="sr-Latn-RS" sz="1200" kern="1200" dirty="0" smtClean="0">
                <a:solidFill>
                  <a:schemeClr val="tx1"/>
                </a:solidFill>
                <a:effectLst/>
                <a:latin typeface="+mn-lt"/>
                <a:ea typeface="MS PGothic" pitchFamily="34" charset="-128"/>
                <a:cs typeface="ＭＳ Ｐゴシック" charset="0"/>
              </a:rPr>
              <a:t>, snimanje podataka sa bankovnog računa, preuzimanje stvarnog računa, novčani transfer i povlačenje novca koje obavljaju takozvane „novčane mule” i predaju nezakonito stečene dobiti organizatorima, uz zadržavanje određenog procenta koji predstavlja mulin honorar. </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altLang="en-US" dirty="0"/>
          </a:p>
        </p:txBody>
      </p:sp>
      <p:sp>
        <p:nvSpPr>
          <p:cNvPr id="113668" name="Čuvar mesta za broj slajda 3">
            <a:extLst>
              <a:ext uri="{FF2B5EF4-FFF2-40B4-BE49-F238E27FC236}">
                <a16:creationId xmlns="" xmlns:a16="http://schemas.microsoft.com/office/drawing/2014/main" id="{2D40CC75-20BE-46B0-9156-D34D65A11A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eaLnBrk="1" hangingPunct="1">
              <a:spcBef>
                <a:spcPct val="0"/>
              </a:spcBef>
            </a:pPr>
            <a:fld id="{F025BACD-728E-4C70-B172-4D59918B5BAA}" type="slidenum">
              <a:rPr lang="en-US" altLang="en-US"/>
              <a:pPr eaLnBrk="1" hangingPunct="1">
                <a:spcBef>
                  <a:spcPct val="0"/>
                </a:spcBef>
              </a:pPr>
              <a:t>138</a:t>
            </a:fld>
            <a:endParaRPr lang="en-US" altLang="en-US"/>
          </a:p>
        </p:txBody>
      </p:sp>
    </p:spTree>
    <p:extLst>
      <p:ext uri="{BB962C8B-B14F-4D97-AF65-F5344CB8AC3E}">
        <p14:creationId xmlns:p14="http://schemas.microsoft.com/office/powerpoint/2010/main" val="4080272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r-Latn-RS" sz="1200" kern="1200" dirty="0" smtClean="0">
                <a:solidFill>
                  <a:schemeClr val="tx1"/>
                </a:solidFill>
                <a:effectLst/>
                <a:latin typeface="+mn-lt"/>
                <a:ea typeface="MS PGothic" pitchFamily="34" charset="-128"/>
                <a:cs typeface="ＭＳ Ｐゴシック" charset="0"/>
              </a:rPr>
              <a:t>Kibernetički prostor postaje sve komplikovaniji kako se pojavljuju tendencije da se kibernetička bezbednost preklapa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Važno je da se ta dva sveta drže na rastojanju, ali se mora biti svestan činjenice da se neka pitanja kibernetičke bezbednosti mogu na kraju ispostaviti kao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01563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(Tekst na slici na slajdu)</a:t>
            </a:r>
          </a:p>
          <a:p>
            <a:endParaRPr lang="sr-Latn-R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2010</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Konstruisano je prvo autentično kibernetičko oružje koje je tako koncipirano da nanese fizičku štetu</a:t>
            </a:r>
          </a:p>
          <a:p>
            <a:endParaRPr lang="sr-Latn-R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Mart 2014</a:t>
            </a:r>
            <a:r>
              <a:rPr lang="sr-Latn-RS" sz="1200" kern="1200" dirty="0" smtClean="0">
                <a:solidFill>
                  <a:schemeClr val="tx1"/>
                </a:solidFill>
                <a:effectLst/>
                <a:latin typeface="+mn-lt"/>
                <a:ea typeface="MS PGothic" pitchFamily="34" charset="-128"/>
                <a:cs typeface="ＭＳ Ｐゴシック" charset="0"/>
              </a:rPr>
              <a:t>: Ruski </a:t>
            </a:r>
            <a:r>
              <a:rPr lang="sr-Latn-RS" sz="1200"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 na Ukrajinu</a:t>
            </a:r>
          </a:p>
          <a:p>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Mart 2014</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Hakerska</a:t>
            </a:r>
            <a:r>
              <a:rPr lang="sr-Latn-RS" sz="1200" kern="1200" dirty="0" smtClean="0">
                <a:solidFill>
                  <a:schemeClr val="tx1"/>
                </a:solidFill>
                <a:effectLst/>
                <a:latin typeface="+mn-lt"/>
                <a:ea typeface="MS PGothic" pitchFamily="34" charset="-128"/>
                <a:cs typeface="ＭＳ Ｐゴシック" charset="0"/>
              </a:rPr>
              <a:t> grupa bazirana u Rusiji oborila je (sajt) Izborne komisije Ukrajine</a:t>
            </a:r>
          </a:p>
          <a:p>
            <a:endParaRPr lang="sr-Latn-R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Jun 2015: </a:t>
            </a:r>
            <a:r>
              <a:rPr lang="sr-Latn-RS" sz="1200" b="0" kern="1200" dirty="0" smtClean="0">
                <a:solidFill>
                  <a:schemeClr val="tx1"/>
                </a:solidFill>
                <a:effectLst/>
                <a:latin typeface="+mn-lt"/>
                <a:ea typeface="MS PGothic" pitchFamily="34" charset="-128"/>
                <a:cs typeface="ＭＳ Ｐゴシック" charset="0"/>
              </a:rPr>
              <a:t>Ruski hakeri infiltrirali su se u računarsku mrežu </a:t>
            </a:r>
            <a:r>
              <a:rPr lang="sr-Latn-RS" sz="1200" b="0" kern="1200" dirty="0" err="1" smtClean="0">
                <a:solidFill>
                  <a:schemeClr val="tx1"/>
                </a:solidFill>
                <a:effectLst/>
                <a:latin typeface="+mn-lt"/>
                <a:ea typeface="MS PGothic" pitchFamily="34" charset="-128"/>
                <a:cs typeface="ＭＳ Ｐゴシック" charset="0"/>
              </a:rPr>
              <a:t>Bundestaga</a:t>
            </a:r>
            <a:endParaRPr lang="sr-Latn-RS" sz="1200" b="0" kern="1200" dirty="0" smtClean="0">
              <a:solidFill>
                <a:schemeClr val="tx1"/>
              </a:solidFill>
              <a:effectLst/>
              <a:latin typeface="+mn-lt"/>
              <a:ea typeface="MS PGothic" pitchFamily="34" charset="-128"/>
              <a:cs typeface="ＭＳ Ｐゴシック" charset="0"/>
            </a:endParaRPr>
          </a:p>
          <a:p>
            <a:r>
              <a:rPr lang="sr-Latn-RS" sz="1200" b="1" kern="1200" dirty="0" smtClean="0">
                <a:solidFill>
                  <a:schemeClr val="tx1"/>
                </a:solidFill>
                <a:effectLst/>
                <a:latin typeface="+mn-lt"/>
                <a:ea typeface="MS PGothic" pitchFamily="34" charset="-128"/>
                <a:cs typeface="ＭＳ Ｐゴシック" charset="0"/>
              </a:rPr>
              <a:t>	Jun 2015: </a:t>
            </a:r>
            <a:r>
              <a:rPr lang="sr-Latn-RS" sz="1200" b="0" kern="1200" dirty="0" smtClean="0">
                <a:solidFill>
                  <a:schemeClr val="tx1"/>
                </a:solidFill>
                <a:effectLst/>
                <a:latin typeface="+mn-lt"/>
                <a:ea typeface="MS PGothic" pitchFamily="34" charset="-128"/>
                <a:cs typeface="ＭＳ Ｐゴシック" charset="0"/>
              </a:rPr>
              <a:t>Kineski hakeri ukrali 21,5 miliona evidencijskih podataka iz  američke</a:t>
            </a:r>
            <a:r>
              <a:rPr lang="sr-Latn-RS" sz="1200" b="0" kern="1200" baseline="0" dirty="0" smtClean="0">
                <a:solidFill>
                  <a:schemeClr val="tx1"/>
                </a:solidFill>
                <a:effectLst/>
                <a:latin typeface="+mn-lt"/>
                <a:ea typeface="MS PGothic" pitchFamily="34" charset="-128"/>
                <a:cs typeface="ＭＳ Ｐゴシック" charset="0"/>
              </a:rPr>
              <a:t> Kancelarije za upravljanje kadrovima</a:t>
            </a:r>
          </a:p>
          <a:p>
            <a:endParaRPr lang="sr-Latn-RS" sz="1200" b="0" kern="1200" baseline="0" dirty="0" smtClean="0">
              <a:solidFill>
                <a:schemeClr val="tx1"/>
              </a:solidFill>
              <a:effectLst/>
              <a:latin typeface="+mn-lt"/>
              <a:ea typeface="MS PGothic" pitchFamily="34" charset="-128"/>
              <a:cs typeface="ＭＳ Ｐゴシック" charset="0"/>
            </a:endParaRPr>
          </a:p>
          <a:p>
            <a:r>
              <a:rPr lang="sr-Latn-RS" sz="1200" b="0" kern="1200" baseline="0" dirty="0" smtClean="0">
                <a:solidFill>
                  <a:schemeClr val="tx1"/>
                </a:solidFill>
                <a:effectLst/>
                <a:latin typeface="+mn-lt"/>
                <a:ea typeface="MS PGothic" pitchFamily="34" charset="-128"/>
                <a:cs typeface="ＭＳ Ｐゴシック" charset="0"/>
              </a:rPr>
              <a:t>	</a:t>
            </a:r>
            <a:r>
              <a:rPr lang="sr-Latn-RS" sz="1200" b="1" kern="1200" baseline="0" dirty="0" smtClean="0">
                <a:solidFill>
                  <a:schemeClr val="tx1"/>
                </a:solidFill>
                <a:effectLst/>
                <a:latin typeface="+mn-lt"/>
                <a:ea typeface="MS PGothic" pitchFamily="34" charset="-128"/>
                <a:cs typeface="ＭＳ Ｐゴシック" charset="0"/>
              </a:rPr>
              <a:t>Decembar 2016: </a:t>
            </a:r>
            <a:r>
              <a:rPr lang="sr-Latn-RS" sz="1200" b="0" kern="1200" baseline="0" dirty="0" smtClean="0">
                <a:solidFill>
                  <a:schemeClr val="tx1"/>
                </a:solidFill>
                <a:effectLst/>
                <a:latin typeface="+mn-lt"/>
                <a:ea typeface="MS PGothic" pitchFamily="34" charset="-128"/>
                <a:cs typeface="ＭＳ Ｐゴシック" charset="0"/>
              </a:rPr>
              <a:t>Drugi nestanak struje u Ukrajini koji su izazvali Rusi</a:t>
            </a:r>
          </a:p>
          <a:p>
            <a:endParaRPr lang="sr-Latn-RS" sz="1200" b="0" kern="1200" baseline="0" dirty="0" smtClean="0">
              <a:solidFill>
                <a:schemeClr val="tx1"/>
              </a:solidFill>
              <a:effectLst/>
              <a:latin typeface="+mn-lt"/>
              <a:ea typeface="MS PGothic" pitchFamily="34" charset="-128"/>
              <a:cs typeface="ＭＳ Ｐゴシック" charset="0"/>
            </a:endParaRPr>
          </a:p>
          <a:p>
            <a:r>
              <a:rPr lang="sr-Latn-RS" sz="1200" b="0" kern="1200" baseline="0" dirty="0" smtClean="0">
                <a:solidFill>
                  <a:schemeClr val="tx1"/>
                </a:solidFill>
                <a:effectLst/>
                <a:latin typeface="+mn-lt"/>
                <a:ea typeface="MS PGothic" pitchFamily="34" charset="-128"/>
                <a:cs typeface="ＭＳ Ｐゴシック" charset="0"/>
              </a:rPr>
              <a:t>	</a:t>
            </a:r>
            <a:r>
              <a:rPr lang="sr-Latn-RS" sz="1200" b="1" kern="1200" baseline="0" dirty="0" smtClean="0">
                <a:solidFill>
                  <a:schemeClr val="tx1"/>
                </a:solidFill>
                <a:effectLst/>
                <a:latin typeface="+mn-lt"/>
                <a:ea typeface="MS PGothic" pitchFamily="34" charset="-128"/>
                <a:cs typeface="ＭＳ Ｐゴシック" charset="0"/>
              </a:rPr>
              <a:t>Maj 2017: </a:t>
            </a:r>
            <a:r>
              <a:rPr lang="sr-Latn-RS" sz="1200" b="0" kern="1200" baseline="0" dirty="0" err="1" smtClean="0">
                <a:solidFill>
                  <a:schemeClr val="tx1"/>
                </a:solidFill>
                <a:effectLst/>
                <a:latin typeface="+mn-lt"/>
                <a:ea typeface="MS PGothic" pitchFamily="34" charset="-128"/>
                <a:cs typeface="ＭＳ Ｐゴシック" charset="0"/>
              </a:rPr>
              <a:t>WannaCry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Ransomware</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Cryptowarm</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kripto</a:t>
            </a:r>
            <a:r>
              <a:rPr lang="sr-Latn-RS" sz="1200" b="0" kern="1200" baseline="0" dirty="0" smtClean="0">
                <a:solidFill>
                  <a:schemeClr val="tx1"/>
                </a:solidFill>
                <a:effectLst/>
                <a:latin typeface="+mn-lt"/>
                <a:ea typeface="MS PGothic" pitchFamily="34" charset="-128"/>
                <a:cs typeface="ＭＳ Ｐゴシック" charset="0"/>
              </a:rPr>
              <a:t> crv za </a:t>
            </a:r>
            <a:r>
              <a:rPr lang="sr-Latn-RS" sz="1200" b="0" kern="1200" baseline="0" dirty="0" err="1" smtClean="0">
                <a:solidFill>
                  <a:schemeClr val="tx1"/>
                </a:solidFill>
                <a:effectLst/>
                <a:latin typeface="+mn-lt"/>
                <a:ea typeface="MS PGothic" pitchFamily="34" charset="-128"/>
                <a:cs typeface="ＭＳ Ｐゴシック" charset="0"/>
              </a:rPr>
              <a:t>ucenjivački</a:t>
            </a:r>
            <a:r>
              <a:rPr lang="sr-Latn-RS" sz="1200" b="0" kern="1200" baseline="0" dirty="0" smtClean="0">
                <a:solidFill>
                  <a:schemeClr val="tx1"/>
                </a:solidFill>
                <a:effectLst/>
                <a:latin typeface="+mn-lt"/>
                <a:ea typeface="MS PGothic" pitchFamily="34" charset="-128"/>
                <a:cs typeface="ＭＳ Ｐゴシック" charset="0"/>
              </a:rPr>
              <a:t> napad)</a:t>
            </a:r>
          </a:p>
          <a:p>
            <a:r>
              <a:rPr lang="sr-Latn-RS" sz="1200" b="1" kern="1200" baseline="0" dirty="0" smtClean="0">
                <a:solidFill>
                  <a:schemeClr val="tx1"/>
                </a:solidFill>
                <a:effectLst/>
                <a:latin typeface="+mn-lt"/>
                <a:ea typeface="MS PGothic" pitchFamily="34" charset="-128"/>
                <a:cs typeface="ＭＳ Ｐゴシック" charset="0"/>
              </a:rPr>
              <a:t>	June 2017: </a:t>
            </a:r>
            <a:r>
              <a:rPr lang="sr-Latn-RS" sz="1200" b="0" kern="1200" baseline="0" dirty="0" err="1" smtClean="0">
                <a:solidFill>
                  <a:schemeClr val="tx1"/>
                </a:solidFill>
                <a:effectLst/>
                <a:latin typeface="+mn-lt"/>
                <a:ea typeface="MS PGothic" pitchFamily="34" charset="-128"/>
                <a:cs typeface="ＭＳ Ｐゴシック" charset="0"/>
              </a:rPr>
              <a:t>NotPetya</a:t>
            </a:r>
            <a:r>
              <a:rPr lang="sr-Latn-RS" sz="1200" b="0" kern="1200" baseline="0" dirty="0" smtClean="0">
                <a:solidFill>
                  <a:schemeClr val="tx1"/>
                </a:solidFill>
                <a:effectLst/>
                <a:latin typeface="+mn-lt"/>
                <a:ea typeface="MS PGothic" pitchFamily="34" charset="-128"/>
                <a:cs typeface="ＭＳ Ｐゴシック" charset="0"/>
              </a:rPr>
              <a:t> – prvi krupni napad u kome je </a:t>
            </a:r>
            <a:r>
              <a:rPr lang="sr-Latn-RS" sz="1200" b="0" kern="1200" baseline="0" dirty="0" err="1" smtClean="0">
                <a:solidFill>
                  <a:schemeClr val="tx1"/>
                </a:solidFill>
                <a:effectLst/>
                <a:latin typeface="+mn-lt"/>
                <a:ea typeface="MS PGothic" pitchFamily="34" charset="-128"/>
                <a:cs typeface="ＭＳ Ｐゴシック" charset="0"/>
              </a:rPr>
              <a:t>ucenjivački</a:t>
            </a:r>
            <a:r>
              <a:rPr lang="sr-Latn-RS" sz="1200" b="0" kern="1200" baseline="0" dirty="0" smtClean="0">
                <a:solidFill>
                  <a:schemeClr val="tx1"/>
                </a:solidFill>
                <a:effectLst/>
                <a:latin typeface="+mn-lt"/>
                <a:ea typeface="MS PGothic" pitchFamily="34" charset="-128"/>
                <a:cs typeface="ＭＳ Ｐゴシック" charset="0"/>
              </a:rPr>
              <a:t> softver korišćen kao oružje.</a:t>
            </a:r>
          </a:p>
          <a:p>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endParaRPr lang="sr-Latn-RS" sz="1200" kern="1200" dirty="0" smtClean="0">
              <a:solidFill>
                <a:schemeClr val="tx1"/>
              </a:solidFill>
              <a:effectLst/>
              <a:latin typeface="+mn-lt"/>
              <a:ea typeface="MS PGothic" pitchFamily="34" charset="-128"/>
              <a:cs typeface="ＭＳ Ｐゴシック" charset="0"/>
            </a:endParaRPr>
          </a:p>
          <a:p>
            <a:endParaRPr lang="sr-Latn-RS" sz="1200" kern="1200" dirty="0" smtClean="0">
              <a:solidFill>
                <a:schemeClr val="tx1"/>
              </a:solidFill>
              <a:effectLst/>
              <a:latin typeface="+mn-lt"/>
              <a:ea typeface="MS PGothic" pitchFamily="34" charset="-128"/>
              <a:cs typeface="ＭＳ Ｐゴシック" charset="0"/>
            </a:endParaRPr>
          </a:p>
          <a:p>
            <a:endParaRPr lang="sr-Latn-R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Grafički prikaz svetskih događaja koji se povezuju sa događajima iz oblasti kibernetičkog ratovanja</a:t>
            </a:r>
            <a:endParaRPr lang="en-US" sz="1200" kern="1200" dirty="0" smtClean="0">
              <a:solidFill>
                <a:schemeClr val="tx1"/>
              </a:solidFill>
              <a:effectLst/>
              <a:latin typeface="+mn-lt"/>
              <a:ea typeface="MS PGothic" pitchFamily="34" charset="-128"/>
              <a:cs typeface="ＭＳ Ｐゴシック" charset="0"/>
            </a:endParaRPr>
          </a:p>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1800443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u celoj grupi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1699370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S PGothic" pitchFamily="34" charset="-128"/>
                <a:cs typeface="ＭＳ Ｐゴシック" charset="0"/>
              </a:rPr>
              <a:t>Važno je objasniti na samom početku da postoje mnogi izrazi koji se koriste da bi se opisalo kriminalno korišćenje tehnologije </a:t>
            </a:r>
            <a:r>
              <a:rPr lang="sr-Latn-RS" sz="1200" kern="1200" dirty="0" smtClean="0">
                <a:solidFill>
                  <a:schemeClr val="tx1"/>
                </a:solidFill>
                <a:effectLst/>
                <a:latin typeface="+mn-lt"/>
                <a:ea typeface="MS PGothic" pitchFamily="34" charset="-128"/>
                <a:cs typeface="ＭＳ Ｐゴシック" charset="0"/>
              </a:rPr>
              <a:t>i čitaocu može biti od pomoći ako mu se pruži kratko objašnjenje.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Izrazi „kompjuterski kriminal”, „</a:t>
            </a:r>
            <a:r>
              <a:rPr lang="sr-Latn-RS" sz="1200" b="1" kern="1200" dirty="0" err="1" smtClean="0">
                <a:solidFill>
                  <a:schemeClr val="tx1"/>
                </a:solidFill>
                <a:effectLst/>
                <a:latin typeface="+mn-lt"/>
                <a:ea typeface="MS PGothic" pitchFamily="34" charset="-128"/>
                <a:cs typeface="ＭＳ Ｐゴシック" charset="0"/>
              </a:rPr>
              <a:t>visokotehnološki</a:t>
            </a:r>
            <a:r>
              <a:rPr lang="sr-Latn-RS" sz="1200" b="1" kern="1200" dirty="0" smtClean="0">
                <a:solidFill>
                  <a:schemeClr val="tx1"/>
                </a:solidFill>
                <a:effectLst/>
                <a:latin typeface="+mn-lt"/>
                <a:ea typeface="MS PGothic" pitchFamily="34" charset="-128"/>
                <a:cs typeface="ＭＳ Ｐゴシック" charset="0"/>
              </a:rPr>
              <a:t> kriminal”, „IT kriminal” i „</a:t>
            </a:r>
            <a:r>
              <a:rPr lang="sr-Latn-RS" sz="1200" b="1" kern="1200" dirty="0" err="1" smtClean="0">
                <a:solidFill>
                  <a:schemeClr val="tx1"/>
                </a:solidFill>
                <a:effectLst/>
                <a:latin typeface="+mn-lt"/>
                <a:ea typeface="MS PGothic" pitchFamily="34" charset="-128"/>
                <a:cs typeface="ＭＳ Ｐゴシック" charset="0"/>
              </a:rPr>
              <a:t>sajber</a:t>
            </a:r>
            <a:r>
              <a:rPr lang="sr-Latn-RS" sz="1200" b="1" kern="1200" dirty="0" smtClean="0">
                <a:solidFill>
                  <a:schemeClr val="tx1"/>
                </a:solidFill>
                <a:effectLst/>
                <a:latin typeface="+mn-lt"/>
                <a:ea typeface="MS PGothic" pitchFamily="34" charset="-128"/>
                <a:cs typeface="ＭＳ Ｐゴシック" charset="0"/>
              </a:rPr>
              <a:t> kriminal” </a:t>
            </a:r>
            <a:r>
              <a:rPr lang="sr-Latn-RS" sz="1200" kern="1200" dirty="0" smtClean="0">
                <a:solidFill>
                  <a:schemeClr val="tx1"/>
                </a:solidFill>
                <a:effectLst/>
                <a:latin typeface="+mn-lt"/>
                <a:ea typeface="MS PGothic" pitchFamily="34" charset="-128"/>
                <a:cs typeface="ＭＳ Ｐゴシック" charset="0"/>
              </a:rPr>
              <a:t>često se upotrebljavaju naizmenično, kao sinonimi, i izazivaju zbrku i nerazumevanje.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Načini na koje kriminalci upotrebljavaju računare i druge uređaje </a:t>
            </a:r>
            <a:r>
              <a:rPr lang="sr-Latn-RS" sz="1200" kern="1200" dirty="0" smtClean="0">
                <a:solidFill>
                  <a:schemeClr val="tx1"/>
                </a:solidFill>
                <a:effectLst/>
                <a:latin typeface="+mn-lt"/>
                <a:ea typeface="MS PGothic" pitchFamily="34" charset="-128"/>
                <a:cs typeface="ＭＳ Ｐゴシック" charset="0"/>
              </a:rPr>
              <a:t>i dokazna vrednost podataka za policijskog istražitelja mogu se razvrstati na sledeći način:</a:t>
            </a:r>
            <a:endParaRPr lang="en-GB" altLang="sr-Latn-R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346570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S PGothic" pitchFamily="34" charset="-128"/>
                <a:cs typeface="ＭＳ Ｐゴシック" charset="0"/>
              </a:rPr>
              <a:t>Tehnologija kao žrtva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meta kriminala – </a:t>
            </a:r>
            <a:r>
              <a:rPr lang="sr-Latn-RS" sz="1200" b="1" kern="1200" dirty="0" smtClean="0">
                <a:solidFill>
                  <a:schemeClr val="tx1"/>
                </a:solidFill>
                <a:effectLst/>
                <a:latin typeface="+mn-lt"/>
                <a:ea typeface="MS PGothic" pitchFamily="34" charset="-128"/>
                <a:cs typeface="ＭＳ Ｐゴシック" charset="0"/>
              </a:rPr>
              <a:t>ovo se tradicionalno smatra pravim „računarskim kriminalom” </a:t>
            </a:r>
            <a:r>
              <a:rPr lang="sr-Latn-RS" sz="1200" kern="1200" dirty="0" smtClean="0">
                <a:solidFill>
                  <a:schemeClr val="tx1"/>
                </a:solidFill>
                <a:effectLst/>
                <a:latin typeface="+mn-lt"/>
                <a:ea typeface="MS PGothic" pitchFamily="34" charset="-128"/>
                <a:cs typeface="ＭＳ Ｐゴシック" charset="0"/>
              </a:rPr>
              <a:t>i obuhvata krivična dela kao što su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napadi i širenje virusa.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pomoć u kriminalu: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kompjuteri i ostali uređaji koriste se za pomoć u izvršenju tradicionalnih krivičnih dela</a:t>
            </a:r>
            <a:r>
              <a:rPr lang="sr-Latn-RS" sz="1200" kern="1200" dirty="0" smtClean="0">
                <a:solidFill>
                  <a:schemeClr val="tx1"/>
                </a:solidFill>
                <a:effectLst/>
                <a:latin typeface="+mn-lt"/>
                <a:ea typeface="MS PGothic" pitchFamily="34" charset="-128"/>
                <a:cs typeface="ＭＳ Ｐゴシック" charset="0"/>
              </a:rPr>
              <a:t>, na primer za izradu falsifikovanih dokumenata, slanje pretnji smrću ili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zahteva ili stvaranje i distribuciju ilegalnog materijala kao što su fotografije zlostavljanja dece.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sredstvo za komunikaciju: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kada kriminalci koriste tehnologiju za uzajamnu komunikaciju na način koji im omogućuje da smanje šanse da budu otkriveni, </a:t>
            </a:r>
            <a:r>
              <a:rPr lang="sr-Latn-RS" sz="1200" kern="1200" dirty="0" smtClean="0">
                <a:solidFill>
                  <a:schemeClr val="tx1"/>
                </a:solidFill>
                <a:effectLst/>
                <a:latin typeface="+mn-lt"/>
                <a:ea typeface="MS PGothic" pitchFamily="34" charset="-128"/>
                <a:cs typeface="ＭＳ Ｐゴシック" charset="0"/>
              </a:rPr>
              <a:t>na primer tako što koriste tehnologiju za šifrovanje.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medijum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namerno ili nenamerno skladištenje informacija na uređajima koji se koriste </a:t>
            </a:r>
            <a:r>
              <a:rPr lang="sr-Latn-RS" sz="1200" kern="1200" dirty="0" smtClean="0">
                <a:solidFill>
                  <a:schemeClr val="tx1"/>
                </a:solidFill>
                <a:effectLst/>
                <a:latin typeface="+mn-lt"/>
                <a:ea typeface="MS PGothic" pitchFamily="34" charset="-128"/>
                <a:cs typeface="ＭＳ Ｐゴシック" charset="0"/>
              </a:rPr>
              <a:t>u nekoj drugoj kategoriji i tipično obuhvataju podatke koji se čuvaju na računarskim sistemima žrtava, svedoka ili osumnjičenih.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Tehnologija kao svedok zločina: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 </a:t>
            </a:r>
            <a:r>
              <a:rPr lang="sr-Latn-RS" sz="1200" b="1" kern="1200" dirty="0" smtClean="0">
                <a:solidFill>
                  <a:schemeClr val="tx1"/>
                </a:solidFill>
                <a:effectLst/>
                <a:latin typeface="+mn-lt"/>
                <a:ea typeface="MS PGothic" pitchFamily="34" charset="-128"/>
                <a:cs typeface="ＭＳ Ｐゴシック" charset="0"/>
              </a:rPr>
              <a:t>može se naći onda kada se dokazi koji se nalaze na IT uređajima mogu koristiti da potkrepe dokaze na koje se ne odnose sasvim očigledno</a:t>
            </a:r>
            <a:r>
              <a:rPr lang="sr-Latn-RS" sz="1200" kern="1200" dirty="0" smtClean="0">
                <a:solidFill>
                  <a:schemeClr val="tx1"/>
                </a:solidFill>
                <a:effectLst/>
                <a:latin typeface="+mn-lt"/>
                <a:ea typeface="MS PGothic" pitchFamily="34" charset="-128"/>
                <a:cs typeface="ＭＳ Ｐゴシック" charset="0"/>
              </a:rPr>
              <a:t>, na primer da potvrde ili pobiju alibi nekog osumnjičenog ili tvrdnju </a:t>
            </a:r>
            <a:r>
              <a:rPr lang="sr-Latn-RS" sz="1200" kern="1200" dirty="0" err="1" smtClean="0">
                <a:solidFill>
                  <a:schemeClr val="tx1"/>
                </a:solidFill>
                <a:effectLst/>
                <a:latin typeface="+mn-lt"/>
                <a:ea typeface="MS PGothic" pitchFamily="34" charset="-128"/>
                <a:cs typeface="ＭＳ Ｐゴシック" charset="0"/>
              </a:rPr>
              <a:t>iznetu</a:t>
            </a:r>
            <a:r>
              <a:rPr lang="sr-Latn-RS" sz="1200" kern="1200" dirty="0" smtClean="0">
                <a:solidFill>
                  <a:schemeClr val="tx1"/>
                </a:solidFill>
                <a:effectLst/>
                <a:latin typeface="+mn-lt"/>
                <a:ea typeface="MS PGothic" pitchFamily="34" charset="-128"/>
                <a:cs typeface="ＭＳ Ｐゴシック" charset="0"/>
              </a:rPr>
              <a:t> u iskazu svedoka.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3215890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pet delova da bi se omogućile prirodne pauze. Zamisao je da se polaznicima opiše šta je računar – ili uređaj koji može da se poveže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 svi ti uređaji imaju određene sličnosti.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Potom ćemo opisati šta je internet i kako on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Onda ćemo preći na to kako se računar povezuje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 onda ćemo pogledati šta se može naći na samom internetu.</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Od 1984, kada je romanopisac Vilijem Gibson prvi put upotrebio reč </a:t>
            </a:r>
            <a:r>
              <a:rPr lang="sr-Latn-RS" sz="1200" i="1" kern="1200" dirty="0" err="1" smtClean="0">
                <a:solidFill>
                  <a:schemeClr val="tx1"/>
                </a:solidFill>
                <a:effectLst/>
                <a:latin typeface="+mn-lt"/>
                <a:ea typeface="MS PGothic" pitchFamily="34" charset="-128"/>
                <a:cs typeface="ＭＳ Ｐゴシック" charset="0"/>
              </a:rPr>
              <a:t>cyberspace</a:t>
            </a:r>
            <a:r>
              <a:rPr lang="sr-Latn-RS" sz="1200" kern="1200" dirty="0" smtClean="0">
                <a:solidFill>
                  <a:schemeClr val="tx1"/>
                </a:solidFill>
                <a:effectLst/>
                <a:latin typeface="+mn-lt"/>
                <a:ea typeface="MS PGothic" pitchFamily="34" charset="-128"/>
                <a:cs typeface="ＭＳ Ｐゴシック" charset="0"/>
              </a:rPr>
              <a:t>, u naučnofantastičnom romanu </a:t>
            </a:r>
            <a:r>
              <a:rPr lang="sr-Latn-RS" sz="1200" i="1" kern="1200" dirty="0" err="1" smtClean="0">
                <a:solidFill>
                  <a:schemeClr val="tx1"/>
                </a:solidFill>
                <a:effectLst/>
                <a:latin typeface="+mn-lt"/>
                <a:ea typeface="MS PGothic" pitchFamily="34" charset="-128"/>
                <a:cs typeface="ＭＳ Ｐゴシック" charset="0"/>
              </a:rPr>
              <a:t>Neuromancer</a:t>
            </a:r>
            <a:r>
              <a:rPr lang="sr-Latn-RS" sz="1200" kern="1200" dirty="0" smtClean="0">
                <a:solidFill>
                  <a:schemeClr val="tx1"/>
                </a:solidFill>
                <a:effectLst/>
                <a:latin typeface="+mn-lt"/>
                <a:ea typeface="MS PGothic" pitchFamily="34" charset="-128"/>
                <a:cs typeface="ＭＳ Ｐゴシック" charset="0"/>
              </a:rPr>
              <a:t>, označavajući njome internet i druge mreže, pojavio se veći broj sličnih izraza sa istim prefiksom. Među njima je, razume se, reč </a:t>
            </a:r>
            <a:r>
              <a:rPr lang="sr-Latn-RS" sz="1200" i="1" kern="1200" dirty="0" err="1" smtClean="0">
                <a:solidFill>
                  <a:schemeClr val="tx1"/>
                </a:solidFill>
                <a:effectLst/>
                <a:latin typeface="+mn-lt"/>
                <a:ea typeface="MS PGothic" pitchFamily="34" charset="-128"/>
                <a:cs typeface="ＭＳ Ｐゴシック" charset="0"/>
              </a:rPr>
              <a:t>cybercrime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ili kibernetički, odnosno </a:t>
            </a:r>
            <a:r>
              <a:rPr lang="sr-Latn-RS" sz="1200" kern="1200" dirty="0" err="1" smtClean="0">
                <a:solidFill>
                  <a:schemeClr val="tx1"/>
                </a:solidFill>
                <a:effectLst/>
                <a:latin typeface="+mn-lt"/>
                <a:ea typeface="MS PGothic" pitchFamily="34" charset="-128"/>
                <a:cs typeface="ＭＳ Ｐゴシック" charset="0"/>
              </a:rPr>
              <a:t>sajber</a:t>
            </a:r>
            <a:r>
              <a:rPr lang="sr-Latn-RS" sz="1200" kern="1200" dirty="0" smtClean="0">
                <a:solidFill>
                  <a:schemeClr val="tx1"/>
                </a:solidFill>
                <a:effectLst/>
                <a:latin typeface="+mn-lt"/>
                <a:ea typeface="MS PGothic" pitchFamily="34" charset="-128"/>
                <a:cs typeface="ＭＳ Ｐゴシック" charset="0"/>
              </a:rPr>
              <a:t> kriminal). Gotovo tri decenije kasnije autori još nisu postigli konsenzus o preciznoj definiciji tog izraza, uprkos sve </a:t>
            </a:r>
            <a:r>
              <a:rPr lang="sr-Latn-RS" sz="1200" kern="1200" dirty="0" err="1" smtClean="0">
                <a:solidFill>
                  <a:schemeClr val="tx1"/>
                </a:solidFill>
                <a:effectLst/>
                <a:latin typeface="+mn-lt"/>
                <a:ea typeface="MS PGothic" pitchFamily="34" charset="-128"/>
                <a:cs typeface="ＭＳ Ｐゴシック" charset="0"/>
              </a:rPr>
              <a:t>bogatijoj</a:t>
            </a:r>
            <a:r>
              <a:rPr lang="sr-Latn-RS" sz="1200" kern="1200" dirty="0" smtClean="0">
                <a:solidFill>
                  <a:schemeClr val="tx1"/>
                </a:solidFill>
                <a:effectLst/>
                <a:latin typeface="+mn-lt"/>
                <a:ea typeface="MS PGothic" pitchFamily="34" charset="-128"/>
                <a:cs typeface="ＭＳ Ｐゴシック" charset="0"/>
              </a:rPr>
              <a:t> literaturi posvećenoj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Isto tako, ne postoji saglasnost o tome da li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predstavlja novu i zasebnu oblast krivičnog prava ili je to samo niz individualnih krivičnopravnih odredaba koje se odnose na digitalno okruženje. </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381311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sr-Latn-RS" sz="1200" kern="1200" dirty="0" smtClean="0">
                <a:solidFill>
                  <a:schemeClr val="tx1"/>
                </a:solidFill>
                <a:effectLst/>
                <a:latin typeface="+mn-lt"/>
                <a:ea typeface="MS PGothic" pitchFamily="34" charset="-128"/>
                <a:cs typeface="ＭＳ Ｐゴシック" charset="0"/>
              </a:rPr>
              <a:t>	Međutim, sociološki govoreći, kriminal u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okruženju već predstavlja važnu i autonomnu stvarnost. Širom Evrope i u većini zemalja u ostalim delovima sveta postoje posebne istražne jedinice u policiji, a postoje i neka specijalna tužilaštva. Međunarodne javne organizacije i privatne kompanije stalno sve više brinu o posledicama nezakonitih i štetnih radnji, počinjenih pomoću komunikacionih mreža ili unutar tih mreža.</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10556261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se obično definiše i u užem i u širem smislu: uobičajeno je da se taj izraz koristi u užem vidu kako bi se opisala kriminalna aktivnost u kojoj računar ili računarska mreža predstavljaju suštinsku komponentu krivičnog dela; međutim, izraz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takođe se koristi da se označe druga tradicionalna krivična dela u kojima se isti ti računari ili mreže koriste da bi omogućili nezakonitu aktivnost.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U dokumentu Procena pretnje za 2019. </a:t>
            </a:r>
            <a:r>
              <a:rPr lang="sr-Latn-RS" sz="1200" b="1" i="1" kern="1200" dirty="0" smtClean="0">
                <a:solidFill>
                  <a:schemeClr val="tx1"/>
                </a:solidFill>
                <a:effectLst/>
                <a:latin typeface="+mn-lt"/>
                <a:ea typeface="MS PGothic" pitchFamily="34" charset="-128"/>
                <a:cs typeface="ＭＳ Ｐゴシック" charset="0"/>
              </a:rPr>
              <a:t>IOCTA </a:t>
            </a:r>
            <a:r>
              <a:rPr lang="sr-Latn-RS" sz="1200" b="1" kern="1200" dirty="0" smtClean="0">
                <a:solidFill>
                  <a:schemeClr val="tx1"/>
                </a:solidFill>
                <a:effectLst/>
                <a:latin typeface="+mn-lt"/>
                <a:ea typeface="MS PGothic" pitchFamily="34" charset="-128"/>
                <a:cs typeface="ＭＳ Ｐゴシック" charset="0"/>
              </a:rPr>
              <a:t>(</a:t>
            </a:r>
            <a:r>
              <a:rPr lang="sr-Latn-RS" sz="1200" b="1" kern="1200" dirty="0" err="1" smtClean="0">
                <a:solidFill>
                  <a:schemeClr val="tx1"/>
                </a:solidFill>
                <a:effectLst/>
                <a:latin typeface="+mn-lt"/>
                <a:ea typeface="MS PGothic" pitchFamily="34" charset="-128"/>
                <a:cs typeface="ＭＳ Ｐゴシック" charset="0"/>
              </a:rPr>
              <a:t>Evropolova</a:t>
            </a:r>
            <a:r>
              <a:rPr lang="sr-Latn-RS" sz="1200" b="1" kern="1200" dirty="0" smtClean="0">
                <a:solidFill>
                  <a:schemeClr val="tx1"/>
                </a:solidFill>
                <a:effectLst/>
                <a:latin typeface="+mn-lt"/>
                <a:ea typeface="MS PGothic" pitchFamily="34" charset="-128"/>
                <a:cs typeface="ＭＳ Ｐゴシック" charset="0"/>
              </a:rPr>
              <a:t> procena pretnje organizovanog kriminala na internetu) citirana je ta definicija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Visokotehnološki</a:t>
            </a:r>
            <a:r>
              <a:rPr lang="sr-Latn-RS" sz="1200" b="1" kern="1200" dirty="0" smtClean="0">
                <a:solidFill>
                  <a:schemeClr val="tx1"/>
                </a:solidFill>
                <a:effectLst/>
                <a:latin typeface="+mn-lt"/>
                <a:ea typeface="MS PGothic" pitchFamily="34" charset="-128"/>
                <a:cs typeface="ＭＳ Ｐゴシック" charset="0"/>
              </a:rPr>
              <a:t> kriminal: Pregled dokaza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Izveštaj o istraživanju 75</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Poglavlje 1: Krivična dela zavisna od visoke tehnologije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Dr Majk </a:t>
            </a:r>
            <a:r>
              <a:rPr lang="sr-Latn-RS" sz="1200" kern="1200" dirty="0" err="1" smtClean="0">
                <a:solidFill>
                  <a:schemeClr val="tx1"/>
                </a:solidFill>
                <a:effectLst/>
                <a:latin typeface="+mn-lt"/>
                <a:ea typeface="MS PGothic" pitchFamily="34" charset="-128"/>
                <a:cs typeface="ＭＳ Ｐゴシック" charset="0"/>
              </a:rPr>
              <a:t>Makgvajer</a:t>
            </a:r>
            <a:r>
              <a:rPr lang="sr-Latn-RS" sz="1200" kern="1200" dirty="0" smtClean="0">
                <a:solidFill>
                  <a:schemeClr val="tx1"/>
                </a:solidFill>
                <a:effectLst/>
                <a:latin typeface="+mn-lt"/>
                <a:ea typeface="MS PGothic" pitchFamily="34" charset="-128"/>
                <a:cs typeface="ＭＳ Ｐゴシック" charset="0"/>
              </a:rPr>
              <a:t> (Mike </a:t>
            </a:r>
            <a:r>
              <a:rPr lang="sr-Latn-RS" sz="1200" kern="1200" dirty="0" err="1" smtClean="0">
                <a:solidFill>
                  <a:schemeClr val="tx1"/>
                </a:solidFill>
                <a:effectLst/>
                <a:latin typeface="+mn-lt"/>
                <a:ea typeface="MS PGothic" pitchFamily="34" charset="-128"/>
                <a:cs typeface="ＭＳ Ｐゴシック" charset="0"/>
              </a:rPr>
              <a:t>McGuire</a:t>
            </a:r>
            <a:r>
              <a:rPr lang="sr-Latn-RS" sz="1200" kern="1200" dirty="0" smtClean="0">
                <a:solidFill>
                  <a:schemeClr val="tx1"/>
                </a:solidFill>
                <a:effectLst/>
                <a:latin typeface="+mn-lt"/>
                <a:ea typeface="MS PGothic" pitchFamily="34" charset="-128"/>
                <a:cs typeface="ＭＳ Ｐゴシック" charset="0"/>
              </a:rPr>
              <a:t>) (Univerzitet „</a:t>
            </a:r>
            <a:r>
              <a:rPr lang="sr-Latn-RS" sz="1200" kern="1200" dirty="0" err="1" smtClean="0">
                <a:solidFill>
                  <a:schemeClr val="tx1"/>
                </a:solidFill>
                <a:effectLst/>
                <a:latin typeface="+mn-lt"/>
                <a:ea typeface="MS PGothic" pitchFamily="34" charset="-128"/>
                <a:cs typeface="ＭＳ Ｐゴシック" charset="0"/>
              </a:rPr>
              <a:t>Sarej</a:t>
            </a:r>
            <a:r>
              <a:rPr lang="sr-Latn-RS" sz="1200" kern="1200" dirty="0" smtClean="0">
                <a:solidFill>
                  <a:schemeClr val="tx1"/>
                </a:solidFill>
                <a:effectLst/>
                <a:latin typeface="+mn-lt"/>
                <a:ea typeface="MS PGothic" pitchFamily="34" charset="-128"/>
                <a:cs typeface="ＭＳ Ｐゴシック" charset="0"/>
              </a:rPr>
              <a:t>”) 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Samanta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Dauling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Samantha</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Dowling</a:t>
            </a:r>
            <a:r>
              <a:rPr lang="sr-Latn-RS" sz="1200" kern="1200" dirty="0" smtClean="0">
                <a:solidFill>
                  <a:schemeClr val="tx1"/>
                </a:solidFill>
                <a:effectLst/>
                <a:latin typeface="+mn-lt"/>
                <a:ea typeface="MS PGothic" pitchFamily="34" charset="-128"/>
                <a:cs typeface="ＭＳ Ｐゴシック" charset="0"/>
              </a:rPr>
              <a:t>) (Naučno odeljenje Ministarstva unutrašnjih poslova)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Oktobar 2013.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619508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14580669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25</a:t>
            </a:fld>
            <a:endParaRPr lang="en-US"/>
          </a:p>
        </p:txBody>
      </p:sp>
    </p:spTree>
    <p:extLst>
      <p:ext uri="{BB962C8B-B14F-4D97-AF65-F5344CB8AC3E}">
        <p14:creationId xmlns:p14="http://schemas.microsoft.com/office/powerpoint/2010/main" val="1163534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eaLnBrk="1" hangingPunct="1">
              <a:spcBef>
                <a:spcPct val="0"/>
              </a:spcBef>
              <a:buFontTx/>
              <a:buNone/>
            </a:pP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26</a:t>
            </a:fld>
            <a:endParaRPr lang="fr-FR"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Pristup celom uređaju ili delovima uređaja bez prava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Prenos računarskih podataka u računarski sistem, iz njega i unutar njega kada taj prenos nije javni</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Oštećenje, brisanje, pogoršanje, menjanje ili prikrivanje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Ometanje rada računarskog sistema unošenjem, prenošenjem, oštećenjem, brisanjem, pogoršanjem, menjanjem ili prikrivanjem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Proizvodnja i posedovanje računarskih sistema koji rade sve gore navedeno</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Posedovanje </a:t>
            </a:r>
            <a:r>
              <a:rPr lang="sr-Latn-RS" sz="1200" kern="1200" dirty="0" err="1" smtClean="0">
                <a:solidFill>
                  <a:schemeClr val="tx1"/>
                </a:solidFill>
                <a:effectLst/>
                <a:latin typeface="+mn-lt"/>
                <a:ea typeface="MS PGothic" pitchFamily="34" charset="-128"/>
                <a:cs typeface="ＭＳ Ｐゴシック" charset="0"/>
              </a:rPr>
              <a:t>neverodostojnih</a:t>
            </a:r>
            <a:r>
              <a:rPr lang="sr-Latn-RS" sz="1200" kern="1200" dirty="0" smtClean="0">
                <a:solidFill>
                  <a:schemeClr val="tx1"/>
                </a:solidFill>
                <a:effectLst/>
                <a:latin typeface="+mn-lt"/>
                <a:ea typeface="MS PGothic" pitchFamily="34" charset="-128"/>
                <a:cs typeface="ＭＳ Ｐゴシック" charset="0"/>
              </a:rPr>
              <a:t> podataka u nameri da se oni smatraju verodostojnima i da se s njima u pravnom saobraćaju postupa kao da su verodostojni</a:t>
            </a: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Unošenje podataka, ometanje rada u nečasnoj nameri da se neovlašćeno pribavi protivpravna imovinska korist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Proizvodnja, </a:t>
            </a:r>
            <a:r>
              <a:rPr lang="sr-Latn-RS" sz="1200" kern="1200" dirty="0" err="1" smtClean="0">
                <a:solidFill>
                  <a:schemeClr val="tx1"/>
                </a:solidFill>
                <a:effectLst/>
                <a:latin typeface="+mn-lt"/>
                <a:ea typeface="MS PGothic" pitchFamily="34" charset="-128"/>
                <a:cs typeface="ＭＳ Ｐゴシック" charset="0"/>
              </a:rPr>
              <a:t>nuđenje</a:t>
            </a:r>
            <a:r>
              <a:rPr lang="sr-Latn-RS" sz="1200" kern="1200" dirty="0" smtClean="0">
                <a:solidFill>
                  <a:schemeClr val="tx1"/>
                </a:solidFill>
                <a:effectLst/>
                <a:latin typeface="+mn-lt"/>
                <a:ea typeface="MS PGothic" pitchFamily="34" charset="-128"/>
                <a:cs typeface="ＭＳ Ｐゴシック" charset="0"/>
              </a:rPr>
              <a:t>, distribucija, nabavljanje i posedovanje (dečje pornografije)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Kršenje autorskih i srodnih prava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Hitna zaštita sačuvanih računarskih podataka i podataka o saobraćaju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Delimično otkrivanje podataka o saobraćaju kako bi se identifikovali </a:t>
            </a:r>
            <a:r>
              <a:rPr lang="sr-Latn-RS" sz="1200" kern="1200" dirty="0" err="1" smtClean="0">
                <a:solidFill>
                  <a:schemeClr val="tx1"/>
                </a:solidFill>
                <a:effectLst/>
                <a:latin typeface="+mn-lt"/>
                <a:ea typeface="MS PGothic" pitchFamily="34" charset="-128"/>
                <a:cs typeface="ＭＳ Ｐゴシック" charset="0"/>
              </a:rPr>
              <a:t>pružalac</a:t>
            </a:r>
            <a:r>
              <a:rPr lang="sr-Latn-RS" sz="1200" kern="1200" dirty="0" smtClean="0">
                <a:solidFill>
                  <a:schemeClr val="tx1"/>
                </a:solidFill>
                <a:effectLst/>
                <a:latin typeface="+mn-lt"/>
                <a:ea typeface="MS PGothic" pitchFamily="34" charset="-128"/>
                <a:cs typeface="ＭＳ Ｐゴシック" charset="0"/>
              </a:rPr>
              <a:t> usluga i putanja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Izdavanje naredbe u vezi sa licima (računarski podaci) i davaocima usluga (podaci o pretplatniku)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Pretraživanje i zaplena računarskih podataka (odnosi se na računar i na svaki vid skladištenja)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Prikupljanje podataka o saobraćaju u realnom vremenu i presretanje računarskih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Krivična dela za koja se smatra da spadaju u dela koja podležu ekstradiciji</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Uzajamna pravna pomoć –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pružaju uzajamnu pravnu pomoć u najširem mogućem obimu u istragama ili postupcima koji se odnose na krivična dela u vezi s računarskim sistemima i podacima ili u prikupljanju elektronskih dokaza o krivičnom delu. </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Dobrovoljno obelodanjivanje podataka</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Hitna zaštita računarskih podataka, obelodanjivanje sačuvanih podataka o saobraćaju</a:t>
            </a:r>
            <a:endParaRPr lang="en-US" sz="1200" kern="1200" dirty="0" smtClean="0">
              <a:solidFill>
                <a:schemeClr val="tx1"/>
              </a:solidFill>
              <a:effectLst/>
              <a:latin typeface="+mn-lt"/>
              <a:ea typeface="MS PGothic" pitchFamily="34" charset="-128"/>
              <a:cs typeface="ＭＳ Ｐゴシック" charset="0"/>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Uzajamna pomoć kod traženja zaplene podataka, bez ovlašćenja za pristup računarskom sistemu iz domena domaćeg prava (član 32)</a:t>
            </a:r>
            <a:endParaRPr lang="en-US" sz="1200" kern="1200" dirty="0" smtClean="0">
              <a:solidFill>
                <a:schemeClr val="tx1"/>
              </a:solidFill>
              <a:effectLst/>
              <a:latin typeface="+mn-lt"/>
              <a:ea typeface="MS PGothic" pitchFamily="34" charset="-128"/>
              <a:cs typeface="ＭＳ Ｐゴシック" charset="0"/>
            </a:endParaRPr>
          </a:p>
          <a:p>
            <a:pPr marL="171450" indent="45720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24/7 mesta za kontakt (jedno mesto u istražne svrhe, 24/7, hitna saradnja i spremnost da se odmah odgovori na zahteve, obučeno osoblje)</a:t>
            </a:r>
            <a:endParaRPr lang="en-US" dirty="0">
              <a:latin typeface="Calibri"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fld id="{AF832C6B-BDA8-DE4D-980B-63A4BC844782}" type="slidenum">
              <a:rPr lang="fr-FR" sz="1200"/>
              <a:pPr/>
              <a:t>27</a:t>
            </a:fld>
            <a:endParaRPr lang="fr-FR"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Otvorena za potpisivanje u novembru 2001. u Budimpešti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Posle toga usledilo formiranje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Otvoreno za pristupanje svih zemalja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Prema današnjem stanju, jedini </a:t>
            </a:r>
            <a:r>
              <a:rPr lang="sr-Latn-RS" sz="1200" b="1" kern="1200" dirty="0" smtClean="0">
                <a:solidFill>
                  <a:schemeClr val="tx1"/>
                </a:solidFill>
                <a:effectLst/>
                <a:latin typeface="+mn-lt"/>
                <a:ea typeface="MS PGothic" pitchFamily="34" charset="-128"/>
                <a:cs typeface="ＭＳ Ｐゴシック" charset="0"/>
              </a:rPr>
              <a:t>međunarodni ugovor o </a:t>
            </a:r>
            <a:r>
              <a:rPr lang="sr-Latn-RS" sz="1200" b="1" kern="1200" dirty="0" err="1" smtClean="0">
                <a:solidFill>
                  <a:schemeClr val="tx1"/>
                </a:solidFill>
                <a:effectLst/>
                <a:latin typeface="+mn-lt"/>
                <a:ea typeface="MS PGothic" pitchFamily="34" charset="-128"/>
                <a:cs typeface="ＭＳ Ｐゴシック" charset="0"/>
              </a:rPr>
              <a:t>visokotehnološkom</a:t>
            </a:r>
            <a:r>
              <a:rPr lang="sr-Latn-RS" sz="1200" b="1" kern="1200" dirty="0" smtClean="0">
                <a:solidFill>
                  <a:schemeClr val="tx1"/>
                </a:solidFill>
                <a:effectLst/>
                <a:latin typeface="+mn-lt"/>
                <a:ea typeface="MS PGothic" pitchFamily="34" charset="-128"/>
                <a:cs typeface="ＭＳ Ｐゴシック" charset="0"/>
              </a:rPr>
              <a:t> kriminalu i elektronskim dokazima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Konvencija sadrži definicije </a:t>
            </a:r>
            <a:r>
              <a:rPr lang="sr-Latn-RS" sz="1200" kern="1200" dirty="0" err="1" smtClean="0">
                <a:solidFill>
                  <a:schemeClr val="tx1"/>
                </a:solidFill>
                <a:effectLst/>
                <a:latin typeface="+mn-lt"/>
                <a:ea typeface="MS PGothic" pitchFamily="34" charset="-128"/>
                <a:cs typeface="ＭＳ Ｐゴシック" charset="0"/>
              </a:rPr>
              <a:t>visokotehnoloških</a:t>
            </a:r>
            <a:r>
              <a:rPr lang="sr-Latn-RS" sz="1200" kern="1200" dirty="0" smtClean="0">
                <a:solidFill>
                  <a:schemeClr val="tx1"/>
                </a:solidFill>
                <a:effectLst/>
                <a:latin typeface="+mn-lt"/>
                <a:ea typeface="MS PGothic" pitchFamily="34" charset="-128"/>
                <a:cs typeface="ＭＳ Ｐゴシック" charset="0"/>
              </a:rPr>
              <a:t> krivičnih dela utvrđene na visokom nivou znanja koje su tehnološki neutralne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Ona sadrži standardne procedure za istragu i krivično gonjenje na nacionalnom nivou i utvrđuje relevantne obaveze svih zainteresovanih strana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Konvencija utvrđuje proceduralne odredbe za međunarodnu saradnju, </a:t>
            </a:r>
            <a:r>
              <a:rPr lang="sr-Latn-RS" sz="1200" kern="1200" dirty="0" err="1" smtClean="0">
                <a:solidFill>
                  <a:schemeClr val="tx1"/>
                </a:solidFill>
                <a:effectLst/>
                <a:latin typeface="+mn-lt"/>
                <a:ea typeface="MS PGothic" pitchFamily="34" charset="-128"/>
                <a:cs typeface="ＭＳ Ｐゴシック" charset="0"/>
              </a:rPr>
              <a:t>međupolicijsku</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pravosudnu</a:t>
            </a:r>
            <a:r>
              <a:rPr lang="sr-Latn-RS" sz="1200" kern="1200" dirty="0" smtClean="0">
                <a:solidFill>
                  <a:schemeClr val="tx1"/>
                </a:solidFill>
                <a:effectLst/>
                <a:latin typeface="+mn-lt"/>
                <a:ea typeface="MS PGothic" pitchFamily="34" charset="-128"/>
                <a:cs typeface="ＭＳ Ｐゴシック" charset="0"/>
              </a:rPr>
              <a:t> saradnju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objavljuje smernice i uputstva za tumačenje odredaba Budimpeštanske konvencije u svetlu novih pretnji i novih tehnoloških paradigmi</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28</a:t>
            </a:fld>
            <a:endParaRPr lang="en-US"/>
          </a:p>
        </p:txBody>
      </p:sp>
    </p:spTree>
    <p:extLst>
      <p:ext uri="{BB962C8B-B14F-4D97-AF65-F5344CB8AC3E}">
        <p14:creationId xmlns:p14="http://schemas.microsoft.com/office/powerpoint/2010/main" val="640663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30</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31</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Svrha je veoma široka – predočiti polaznicima informativni opšti pregled,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ne zapasti u </a:t>
            </a:r>
            <a:r>
              <a:rPr lang="sr-Latn-RS" sz="1200" kern="1200" dirty="0" err="1" smtClean="0">
                <a:solidFill>
                  <a:schemeClr val="tx1"/>
                </a:solidFill>
                <a:effectLst/>
                <a:latin typeface="+mn-lt"/>
                <a:ea typeface="MS PGothic" pitchFamily="34" charset="-128"/>
                <a:cs typeface="ＭＳ Ｐゴシック" charset="0"/>
              </a:rPr>
              <a:t>visokotehnološke</a:t>
            </a:r>
            <a:r>
              <a:rPr lang="sr-Latn-RS" sz="1200" kern="1200" dirty="0" smtClean="0">
                <a:solidFill>
                  <a:schemeClr val="tx1"/>
                </a:solidFill>
                <a:effectLst/>
                <a:latin typeface="+mn-lt"/>
                <a:ea typeface="MS PGothic" pitchFamily="34" charset="-128"/>
                <a:cs typeface="ＭＳ Ｐゴシック" charset="0"/>
              </a:rPr>
              <a:t> opise.</a:t>
            </a:r>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32</a:t>
            </a:fld>
            <a:endParaRPr lang="en-US"/>
          </a:p>
        </p:txBody>
      </p:sp>
    </p:spTree>
    <p:extLst>
      <p:ext uri="{BB962C8B-B14F-4D97-AF65-F5344CB8AC3E}">
        <p14:creationId xmlns:p14="http://schemas.microsoft.com/office/powerpoint/2010/main" val="28087148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utvrdi predmet proučavanja.</a:t>
            </a:r>
            <a:endParaRPr lang="en-GB"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669065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Međuvladina ekspertska grupa UN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a:t>
            </a:r>
            <a:r>
              <a:rPr lang="sr-Latn-RS" sz="1200" i="1" kern="1200" dirty="0" smtClean="0">
                <a:solidFill>
                  <a:schemeClr val="tx1"/>
                </a:solidFill>
                <a:effectLst/>
                <a:latin typeface="+mn-lt"/>
                <a:ea typeface="MS PGothic" pitchFamily="34" charset="-128"/>
                <a:cs typeface="ＭＳ Ｐゴシック" charset="0"/>
              </a:rPr>
              <a:t>IEG</a:t>
            </a:r>
            <a:r>
              <a:rPr lang="sr-Latn-RS" sz="1200" kern="1200" dirty="0" smtClean="0">
                <a:solidFill>
                  <a:schemeClr val="tx1"/>
                </a:solidFill>
                <a:effectLst/>
                <a:latin typeface="+mn-lt"/>
                <a:ea typeface="MS PGothic" pitchFamily="34" charset="-128"/>
                <a:cs typeface="ＭＳ Ｐゴシック" charset="0"/>
              </a:rPr>
              <a:t>) osnovana je 2010. godine „da bi sprovela sveobuhvatnu studiju o problemu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o odgovorima država članica, međunarodne zajednice i privatnog sektora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uključujući razmenu informacija o unutrašnjem zakonodavstvu, primerima najbolje prakse, tehničkoj pomoći i međunarodnoj saradnji, sve da bi se </a:t>
            </a:r>
            <a:r>
              <a:rPr lang="sr-Latn-RS" sz="1200" kern="1200" dirty="0" err="1" smtClean="0">
                <a:solidFill>
                  <a:schemeClr val="tx1"/>
                </a:solidFill>
                <a:effectLst/>
                <a:latin typeface="+mn-lt"/>
                <a:ea typeface="MS PGothic" pitchFamily="34" charset="-128"/>
                <a:cs typeface="ＭＳ Ｐゴシック" charset="0"/>
              </a:rPr>
              <a:t>razmotrile</a:t>
            </a:r>
            <a:r>
              <a:rPr lang="sr-Latn-RS" sz="1200" kern="1200" dirty="0" smtClean="0">
                <a:solidFill>
                  <a:schemeClr val="tx1"/>
                </a:solidFill>
                <a:effectLst/>
                <a:latin typeface="+mn-lt"/>
                <a:ea typeface="MS PGothic" pitchFamily="34" charset="-128"/>
                <a:cs typeface="ＭＳ Ｐゴシック" charset="0"/>
              </a:rPr>
              <a:t> opcije za jačanje postojećih i predlaganje novih nacionalnih i međunarodnih pravnih i drugih odgovora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Tokom 2020. </a:t>
            </a:r>
            <a:r>
              <a:rPr lang="sr-Latn-RS" sz="1200" i="1" kern="1200" dirty="0" smtClean="0">
                <a:solidFill>
                  <a:schemeClr val="tx1"/>
                </a:solidFill>
                <a:effectLst/>
                <a:latin typeface="+mn-lt"/>
                <a:ea typeface="MS PGothic" pitchFamily="34" charset="-128"/>
                <a:cs typeface="ＭＳ Ｐゴシック" charset="0"/>
              </a:rPr>
              <a:t>IEG</a:t>
            </a:r>
            <a:r>
              <a:rPr lang="sr-Latn-RS" sz="1200" kern="1200" dirty="0" smtClean="0">
                <a:solidFill>
                  <a:schemeClr val="tx1"/>
                </a:solidFill>
                <a:effectLst/>
                <a:latin typeface="+mn-lt"/>
                <a:ea typeface="MS PGothic" pitchFamily="34" charset="-128"/>
                <a:cs typeface="ＭＳ Ｐゴシック" charset="0"/>
              </a:rPr>
              <a:t> treba da razmatra poglavlja o međunarodnoj saradnji i prevenciji sadržana u Nacrtu sveobuhvatne studije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kako je to utvrđeno u Planu rada Ekspertske grupe za period 2018–2021.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decembru 2019. Generalna skupština UN je usvojila rezoluciju A/RES/74/247, kojom je inicirala jedan novi, paralelni proces. Rezolucija obavezuje na osnivanje </a:t>
            </a:r>
            <a:r>
              <a:rPr lang="sr-Latn-RS" sz="1200" kern="1200" dirty="0" err="1" smtClean="0">
                <a:solidFill>
                  <a:schemeClr val="tx1"/>
                </a:solidFill>
                <a:effectLst/>
                <a:latin typeface="+mn-lt"/>
                <a:ea typeface="MS PGothic" pitchFamily="34" charset="-128"/>
                <a:cs typeface="ＭＳ Ｐゴシック" charset="0"/>
              </a:rPr>
              <a:t>neoročenog</a:t>
            </a:r>
            <a:r>
              <a:rPr lang="sr-Latn-RS" sz="1200" kern="1200" dirty="0" smtClean="0">
                <a:solidFill>
                  <a:schemeClr val="tx1"/>
                </a:solidFill>
                <a:effectLst/>
                <a:latin typeface="+mn-lt"/>
                <a:ea typeface="MS PGothic" pitchFamily="34" charset="-128"/>
                <a:cs typeface="ＭＳ Ｐゴシック" charset="0"/>
              </a:rPr>
              <a:t> ad hok Međuvladinog komiteta eksperata, predstavnika svih regiona, zaduženog za izradu sveobuhvatne međunarodne konvencije o „suprotstavljanju upotrebi informacione i komunikacione tehnologije u kriminalne svrhe”. Taj proces će započeti 2021. godine.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UNODC</a:t>
            </a:r>
            <a:r>
              <a:rPr lang="sr-Latn-RS" sz="1200" kern="1200" dirty="0" smtClean="0">
                <a:solidFill>
                  <a:schemeClr val="tx1"/>
                </a:solidFill>
                <a:effectLst/>
                <a:latin typeface="+mn-lt"/>
                <a:ea typeface="MS PGothic" pitchFamily="34" charset="-128"/>
                <a:cs typeface="ＭＳ Ｐゴシック" charset="0"/>
              </a:rPr>
              <a:t> – Globalni program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u="sng" kern="1200" dirty="0" smtClean="0">
                <a:solidFill>
                  <a:schemeClr val="tx1"/>
                </a:solidFill>
                <a:effectLst/>
                <a:latin typeface="+mn-lt"/>
                <a:ea typeface="MS PGothic" pitchFamily="34" charset="-128"/>
                <a:cs typeface="ＭＳ Ｐゴシック" charset="0"/>
                <a:hlinkClick r:id="rId3"/>
              </a:rPr>
              <a:t>https://www.unodc.org/unodc/en/cybercrime/global-programme-cybercrime.html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Globalni program je tako koncipiran da fleksibilno odgovori na promene koje su identifikovane u zemljama u razvoju tako što će pružiti podršku državama članicama da spreče da na holistički način </a:t>
            </a:r>
            <a:r>
              <a:rPr lang="sr-Latn-RS" sz="1200" kern="1200" dirty="0" err="1" smtClean="0">
                <a:solidFill>
                  <a:schemeClr val="tx1"/>
                </a:solidFill>
                <a:effectLst/>
                <a:latin typeface="+mn-lt"/>
                <a:ea typeface="MS PGothic" pitchFamily="34" charset="-128"/>
                <a:cs typeface="ＭＳ Ｐゴシック" charset="0"/>
              </a:rPr>
              <a:t>preveniraju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bore se protiv njega. Glavno geografsko čvorište Programa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2017. godini jesu Centralna Amerika, Istočna Afrika, MENA (Bliski istok i Severna Afrika) i Jugoistočna Azija i Pacifik, a ključni ciljevi su sledeći: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Pojačana efikasnost i delotvornost istraga, krivičnog gonjenja i presuđivanja u delima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naročito seksualne eksploatacije i zlostavljanja dece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unutar snažnog okvira zaštite ljudskih prava;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Efikasan i delotvoran dugoročan odgovor celokupnog aparata vlasti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uključujući nacionalnu koordinaciju, prikupljanje podataka i delotvorne pravne okvire, što sve vodi ka održivom odgovoru i širem odvraćanju; </a:t>
            </a:r>
            <a:endParaRPr lang="en-U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Pojačana nacionalna i međunarodna komunikacija između vlada, organa reda i privatnog sektora uz povišen nivo znanja javnosti o svim rizicima u vezi sa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a:t>
            </a:r>
            <a:endParaRPr lang="en-US" sz="2800" b="0" i="0" dirty="0">
              <a:solidFill>
                <a:srgbClr val="212529"/>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409576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https://www.un.org/press/en/2000/20001204.ga9842.doc.html</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34863007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Zlonamerni domen. </a:t>
            </a:r>
            <a:r>
              <a:rPr lang="sr-Latn-RS" sz="1200" i="1" kern="1200" dirty="0" err="1" smtClean="0">
                <a:solidFill>
                  <a:schemeClr val="tx1"/>
                </a:solidFill>
                <a:effectLst/>
                <a:latin typeface="+mn-lt"/>
                <a:ea typeface="MS PGothic" pitchFamily="34" charset="-128"/>
                <a:cs typeface="ＭＳ Ｐゴシック" charset="0"/>
              </a:rPr>
              <a:t>Ransomware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za prikupljanje podataka.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Cryptojacking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Darknet</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kao usluga.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Reči i fraze koje jedva da su postojale pre samo jedne decenije danas su deo jezika naše svakodnevice, otkako kriminalci koriste nove tehnologije za izvršenje </a:t>
            </a:r>
            <a:r>
              <a:rPr lang="sr-Latn-RS" sz="1200" kern="1200" dirty="0" err="1" smtClean="0">
                <a:solidFill>
                  <a:schemeClr val="tx1"/>
                </a:solidFill>
                <a:effectLst/>
                <a:latin typeface="+mn-lt"/>
                <a:ea typeface="MS PGothic" pitchFamily="34" charset="-128"/>
                <a:cs typeface="ＭＳ Ｐゴシック" charset="0"/>
              </a:rPr>
              <a:t>visokotehnoloških</a:t>
            </a:r>
            <a:r>
              <a:rPr lang="sr-Latn-RS" sz="1200" kern="1200" dirty="0" smtClean="0">
                <a:solidFill>
                  <a:schemeClr val="tx1"/>
                </a:solidFill>
                <a:effectLst/>
                <a:latin typeface="+mn-lt"/>
                <a:ea typeface="MS PGothic" pitchFamily="34" charset="-128"/>
                <a:cs typeface="ＭＳ Ｐゴシック" charset="0"/>
              </a:rPr>
              <a:t> napada na vlade, poslovni svet i pojedince. Ta krivična dela ne znaju za granice, ni fizičke ni virtuelne, nanose veliku štetu i predstavljaju sasvim realnu opasnost za žrtve širom sveta.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napreduje neverovatno brzo, tako da se neprestano pojavljuju nove tendencije. Kriminalci koji se njime bave postaju sve </a:t>
            </a:r>
            <a:r>
              <a:rPr lang="sr-Latn-RS" sz="1200" kern="1200" dirty="0" err="1" smtClean="0">
                <a:solidFill>
                  <a:schemeClr val="tx1"/>
                </a:solidFill>
                <a:effectLst/>
                <a:latin typeface="+mn-lt"/>
                <a:ea typeface="MS PGothic" pitchFamily="34" charset="-128"/>
                <a:cs typeface="ＭＳ Ｐゴシック" charset="0"/>
              </a:rPr>
              <a:t>agilniji</a:t>
            </a:r>
            <a:r>
              <a:rPr lang="sr-Latn-RS" sz="1200" kern="1200" dirty="0" smtClean="0">
                <a:solidFill>
                  <a:schemeClr val="tx1"/>
                </a:solidFill>
                <a:effectLst/>
                <a:latin typeface="+mn-lt"/>
                <a:ea typeface="MS PGothic" pitchFamily="34" charset="-128"/>
                <a:cs typeface="ＭＳ Ｐゴシック" charset="0"/>
              </a:rPr>
              <a:t>, eksploatišući nove tehnologije svetlosnom brzinom, prilagođavajući svoje napade primeni novih metoda i sarađujući međusobno na načine kakve ranije nismo nikada videli.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Složene kriminalne mreže funkcionišu širom sveta, </a:t>
            </a:r>
            <a:r>
              <a:rPr lang="sr-Latn-RS" sz="1200" kern="1200" dirty="0" err="1" smtClean="0">
                <a:solidFill>
                  <a:schemeClr val="tx1"/>
                </a:solidFill>
                <a:effectLst/>
                <a:latin typeface="+mn-lt"/>
                <a:ea typeface="MS PGothic" pitchFamily="34" charset="-128"/>
                <a:cs typeface="ＭＳ Ｐゴシック" charset="0"/>
              </a:rPr>
              <a:t>koordinišući</a:t>
            </a:r>
            <a:r>
              <a:rPr lang="sr-Latn-RS" sz="1200" kern="1200" dirty="0" smtClean="0">
                <a:solidFill>
                  <a:schemeClr val="tx1"/>
                </a:solidFill>
                <a:effectLst/>
                <a:latin typeface="+mn-lt"/>
                <a:ea typeface="MS PGothic" pitchFamily="34" charset="-128"/>
                <a:cs typeface="ＭＳ Ｐゴシック" charset="0"/>
              </a:rPr>
              <a:t> komplikovane napade u roku od svega nekoliko minuta.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Stoga policija mora držati korak sa novim tehnologijama kako bi shvatila mogućnosti koje te nove tehnologije pružaju kriminalcima i način na koji se one mogu koristiti kao instrumenti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2255856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l"/>
            <a:r>
              <a:rPr lang="en-GB" sz="1800" u="sng" dirty="0">
                <a:solidFill>
                  <a:srgbClr val="0000FF"/>
                </a:solidFill>
                <a:effectLst/>
                <a:latin typeface="Calibri" panose="020F0502020204030204" pitchFamily="34" charset="0"/>
                <a:ea typeface="Times New Roman" panose="02020603050405020304" pitchFamily="18" charset="0"/>
                <a:hlinkClick r:id="rId3"/>
              </a:rPr>
              <a:t>https://ec.europa.eu/home-affairs/what-we-do/policies/cybercrime_en</a:t>
            </a:r>
            <a:endParaRPr lang="en-US" b="0" i="0" dirty="0">
              <a:solidFill>
                <a:srgbClr val="333333"/>
              </a:solidFill>
              <a:effectLst/>
              <a:latin typeface="Arial" panose="020B0604020202020204" pitchFamily="34" charset="0"/>
            </a:endParaRPr>
          </a:p>
          <a:p>
            <a:pPr indent="457200"/>
            <a:r>
              <a:rPr lang="sr-Latn-RS" sz="1200" kern="1200" dirty="0" smtClean="0">
                <a:solidFill>
                  <a:schemeClr val="tx1"/>
                </a:solidFill>
                <a:effectLst/>
                <a:latin typeface="+mn-lt"/>
                <a:ea typeface="MS PGothic" pitchFamily="34" charset="-128"/>
                <a:cs typeface="ＭＳ Ｐゴシック" charset="0"/>
              </a:rPr>
              <a:t>Pravo – Monitoring i ažuriranje propisa EU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2011. – </a:t>
            </a:r>
            <a:r>
              <a:rPr lang="sr-Latn-RS" sz="1200" u="sng" kern="1200" dirty="0" smtClean="0">
                <a:solidFill>
                  <a:schemeClr val="tx1"/>
                </a:solidFill>
                <a:effectLst/>
                <a:latin typeface="+mn-lt"/>
                <a:ea typeface="MS PGothic" pitchFamily="34" charset="-128"/>
                <a:cs typeface="ＭＳ Ｐゴシック" charset="0"/>
                <a:hlinkClick r:id="rId4"/>
              </a:rPr>
              <a:t>Direktiva o borbi protiv seksualne eksploatacije dece </a:t>
            </a:r>
            <a:r>
              <a:rPr lang="sr-Latn-RS" sz="1200" u="sng" kern="1200" dirty="0" err="1" smtClean="0">
                <a:solidFill>
                  <a:schemeClr val="tx1"/>
                </a:solidFill>
                <a:effectLst/>
                <a:latin typeface="+mn-lt"/>
                <a:ea typeface="MS PGothic" pitchFamily="34" charset="-128"/>
                <a:cs typeface="ＭＳ Ｐゴシック" charset="0"/>
                <a:hlinkClick r:id="rId4"/>
              </a:rPr>
              <a:t>onlajn</a:t>
            </a:r>
            <a:r>
              <a:rPr lang="sr-Latn-RS" sz="1200" u="sng" kern="1200" dirty="0" smtClean="0">
                <a:solidFill>
                  <a:schemeClr val="tx1"/>
                </a:solidFill>
                <a:effectLst/>
                <a:latin typeface="+mn-lt"/>
                <a:ea typeface="MS PGothic" pitchFamily="34" charset="-128"/>
                <a:cs typeface="ＭＳ Ｐゴシック" charset="0"/>
                <a:hlinkClick r:id="rId4"/>
              </a:rPr>
              <a:t> i dečije pornografije</a:t>
            </a:r>
            <a:r>
              <a:rPr lang="sr-Latn-RS" sz="1200" kern="1200" dirty="0" smtClean="0">
                <a:solidFill>
                  <a:schemeClr val="tx1"/>
                </a:solidFill>
                <a:effectLst/>
                <a:latin typeface="+mn-lt"/>
                <a:ea typeface="MS PGothic" pitchFamily="34" charset="-128"/>
                <a:cs typeface="ＭＳ Ｐゴシック" charset="0"/>
              </a:rPr>
              <a:t>, koja se na bolji način bavi novim zbivanjima 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okruženju, kao što je „</a:t>
            </a:r>
            <a:r>
              <a:rPr lang="sr-Latn-RS" sz="1200" kern="1200" dirty="0" err="1" smtClean="0">
                <a:solidFill>
                  <a:schemeClr val="tx1"/>
                </a:solidFill>
                <a:effectLst/>
                <a:latin typeface="+mn-lt"/>
                <a:ea typeface="MS PGothic" pitchFamily="34" charset="-128"/>
                <a:cs typeface="ＭＳ Ｐゴシック" charset="0"/>
              </a:rPr>
              <a:t>grooming</a:t>
            </a:r>
            <a:r>
              <a:rPr lang="sr-Latn-RS" sz="1200" kern="1200" dirty="0" smtClean="0">
                <a:solidFill>
                  <a:schemeClr val="tx1"/>
                </a:solidFill>
                <a:effectLst/>
                <a:latin typeface="+mn-lt"/>
                <a:ea typeface="MS PGothic" pitchFamily="34" charset="-128"/>
                <a:cs typeface="ＭＳ Ｐゴシック" charset="0"/>
              </a:rPr>
              <a:t>” – učinioci krivičnih dela predstavljaju se kao deca da bi na prevaru privukli maloletnike i seksualno ih zloupotrebili. Komisija je 2016. godine objavila dva izveštaja o merama koje su preduzele države članice da bi se </a:t>
            </a:r>
            <a:r>
              <a:rPr lang="sr-Latn-RS" sz="1200" kern="1200" dirty="0" err="1" smtClean="0">
                <a:solidFill>
                  <a:schemeClr val="tx1"/>
                </a:solidFill>
                <a:effectLst/>
                <a:latin typeface="+mn-lt"/>
                <a:ea typeface="MS PGothic" pitchFamily="34" charset="-128"/>
                <a:cs typeface="ＭＳ Ｐゴシック" charset="0"/>
              </a:rPr>
              <a:t>uskladile</a:t>
            </a:r>
            <a:r>
              <a:rPr lang="sr-Latn-RS" sz="1200" kern="1200" dirty="0" smtClean="0">
                <a:solidFill>
                  <a:schemeClr val="tx1"/>
                </a:solidFill>
                <a:effectLst/>
                <a:latin typeface="+mn-lt"/>
                <a:ea typeface="MS PGothic" pitchFamily="34" charset="-128"/>
                <a:cs typeface="ＭＳ Ｐゴシック" charset="0"/>
              </a:rPr>
              <a:t> s Direktivom (</a:t>
            </a:r>
            <a:r>
              <a:rPr lang="sr-Latn-RS" sz="1200" u="sng" kern="1200" dirty="0" smtClean="0">
                <a:solidFill>
                  <a:schemeClr val="tx1"/>
                </a:solidFill>
                <a:effectLst/>
                <a:latin typeface="+mn-lt"/>
                <a:ea typeface="MS PGothic" pitchFamily="34" charset="-128"/>
                <a:cs typeface="ＭＳ Ｐゴシック" charset="0"/>
                <a:hlinkClick r:id="rId5"/>
              </a:rPr>
              <a:t>jedan izveštaj o celoj Direktivi</a:t>
            </a:r>
            <a:r>
              <a:rPr lang="sr-Latn-RS" sz="1200" kern="1200" dirty="0" smtClean="0">
                <a:solidFill>
                  <a:schemeClr val="tx1"/>
                </a:solidFill>
                <a:effectLst/>
                <a:latin typeface="+mn-lt"/>
                <a:ea typeface="MS PGothic" pitchFamily="34" charset="-128"/>
                <a:cs typeface="ＭＳ Ｐゴシック" charset="0"/>
              </a:rPr>
              <a:t> i drugi </a:t>
            </a:r>
            <a:r>
              <a:rPr lang="sr-Latn-RS" sz="1200" u="sng" kern="1200" dirty="0" smtClean="0">
                <a:solidFill>
                  <a:schemeClr val="tx1"/>
                </a:solidFill>
                <a:effectLst/>
                <a:latin typeface="+mn-lt"/>
                <a:ea typeface="MS PGothic" pitchFamily="34" charset="-128"/>
                <a:cs typeface="ＭＳ Ｐゴシック" charset="0"/>
                <a:hlinkClick r:id="rId6"/>
              </a:rPr>
              <a:t>usredsređen na mere koje se preduzimaju protiv veb-sajtova sa dečjom pornografijom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2013. – </a:t>
            </a:r>
            <a:r>
              <a:rPr lang="sr-Latn-RS" sz="1200" u="sng" kern="1200" dirty="0" smtClean="0">
                <a:solidFill>
                  <a:schemeClr val="tx1"/>
                </a:solidFill>
                <a:effectLst/>
                <a:latin typeface="+mn-lt"/>
                <a:ea typeface="MS PGothic" pitchFamily="34" charset="-128"/>
                <a:cs typeface="ＭＳ Ｐゴシック" charset="0"/>
                <a:hlinkClick r:id="rId7"/>
              </a:rPr>
              <a:t>Direktiva o napadima na informacione sisteme</a:t>
            </a:r>
            <a:r>
              <a:rPr lang="sr-Latn-RS" sz="1200" kern="1200" dirty="0" smtClean="0">
                <a:solidFill>
                  <a:schemeClr val="tx1"/>
                </a:solidFill>
                <a:effectLst/>
                <a:latin typeface="+mn-lt"/>
                <a:ea typeface="MS PGothic" pitchFamily="34" charset="-128"/>
                <a:cs typeface="ＭＳ Ｐゴシック" charset="0"/>
              </a:rPr>
              <a:t> Traganje za dostupnim prevodima prethodnog </a:t>
            </a:r>
            <a:r>
              <a:rPr lang="sr-Latn-RS" sz="1200" kern="1200" dirty="0" err="1" smtClean="0">
                <a:solidFill>
                  <a:schemeClr val="tx1"/>
                </a:solidFill>
                <a:effectLst/>
                <a:latin typeface="+mn-lt"/>
                <a:ea typeface="MS PGothic" pitchFamily="34" charset="-128"/>
                <a:cs typeface="ＭＳ Ｐゴシック" charset="0"/>
              </a:rPr>
              <a:t>linkEN</a:t>
            </a:r>
            <a:r>
              <a:rPr lang="sr-Latn-RS" sz="1200" b="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kojem je cilj hvatanje u koštac sa obimnim kibernetskim napadima na taj način što se od država članica traži da pojačaju svoje zakone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uvedu strože krivične sankcije. Godine 2017. Komisija je objavila Izveštaj, u kome je procenila u kom su stepenu države članice preduzele neophodne mere kako bi </a:t>
            </a:r>
            <a:r>
              <a:rPr lang="sr-Latn-RS" sz="1200" kern="1200" dirty="0" err="1" smtClean="0">
                <a:solidFill>
                  <a:schemeClr val="tx1"/>
                </a:solidFill>
                <a:effectLst/>
                <a:latin typeface="+mn-lt"/>
                <a:ea typeface="MS PGothic" pitchFamily="34" charset="-128"/>
                <a:cs typeface="ＭＳ Ｐゴシック" charset="0"/>
              </a:rPr>
              <a:t>ispunile</a:t>
            </a:r>
            <a:r>
              <a:rPr lang="sr-Latn-RS" sz="1200" kern="1200" dirty="0" smtClean="0">
                <a:solidFill>
                  <a:schemeClr val="tx1"/>
                </a:solidFill>
                <a:effectLst/>
                <a:latin typeface="+mn-lt"/>
                <a:ea typeface="MS PGothic" pitchFamily="34" charset="-128"/>
                <a:cs typeface="ＭＳ Ｐゴシック" charset="0"/>
              </a:rPr>
              <a:t> zahteve Direktive.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2018. – Komisija je predložila uredbu i direktivu kojom se </a:t>
            </a:r>
            <a:r>
              <a:rPr lang="sr-Latn-RS" sz="1200" u="sng" kern="1200" dirty="0" smtClean="0">
                <a:solidFill>
                  <a:schemeClr val="tx1"/>
                </a:solidFill>
                <a:effectLst/>
                <a:latin typeface="+mn-lt"/>
                <a:ea typeface="MS PGothic" pitchFamily="34" charset="-128"/>
                <a:cs typeface="ＭＳ Ｐゴシック" charset="0"/>
                <a:hlinkClick r:id="rId8"/>
              </a:rPr>
              <a:t>olakšava </a:t>
            </a:r>
            <a:r>
              <a:rPr lang="sr-Latn-RS" sz="1200" u="sng" kern="1200" dirty="0" err="1" smtClean="0">
                <a:solidFill>
                  <a:schemeClr val="tx1"/>
                </a:solidFill>
                <a:effectLst/>
                <a:latin typeface="+mn-lt"/>
                <a:ea typeface="MS PGothic" pitchFamily="34" charset="-128"/>
                <a:cs typeface="ＭＳ Ｐゴシック" charset="0"/>
                <a:hlinkClick r:id="rId8"/>
              </a:rPr>
              <a:t>prekogranični</a:t>
            </a:r>
            <a:r>
              <a:rPr lang="sr-Latn-RS" sz="1200" u="sng" kern="1200" dirty="0" smtClean="0">
                <a:solidFill>
                  <a:schemeClr val="tx1"/>
                </a:solidFill>
                <a:effectLst/>
                <a:latin typeface="+mn-lt"/>
                <a:ea typeface="MS PGothic" pitchFamily="34" charset="-128"/>
                <a:cs typeface="ＭＳ Ｐゴシック" charset="0"/>
                <a:hlinkClick r:id="rId8"/>
              </a:rPr>
              <a:t> pristup elektronskim dokazima u krivičnim istragama.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2019. – Nova </a:t>
            </a:r>
            <a:r>
              <a:rPr lang="sr-Latn-RS" sz="1200" u="sng" kern="1200" dirty="0" smtClean="0">
                <a:solidFill>
                  <a:schemeClr val="tx1"/>
                </a:solidFill>
                <a:effectLst/>
                <a:latin typeface="+mn-lt"/>
                <a:ea typeface="MS PGothic" pitchFamily="34" charset="-128"/>
                <a:cs typeface="ＭＳ Ｐゴシック" charset="0"/>
                <a:hlinkClick r:id="rId9"/>
              </a:rPr>
              <a:t>Direktiva o bezgotovinskim sredstvima plaćanja</a:t>
            </a:r>
            <a:r>
              <a:rPr lang="sr-Latn-RS" sz="1200" kern="1200" dirty="0" smtClean="0">
                <a:solidFill>
                  <a:schemeClr val="tx1"/>
                </a:solidFill>
                <a:effectLst/>
                <a:latin typeface="+mn-lt"/>
                <a:ea typeface="MS PGothic" pitchFamily="34" charset="-128"/>
                <a:cs typeface="ＭＳ Ｐゴシック" charset="0"/>
              </a:rPr>
              <a:t>, kojom se ažurira pravni okvir, uklanjaju prepreke na putu operativne saradnje i pojačavaju preventivne mere i pomoć žrtvama kako bi policijske akcije protiv prevara i falsifikovanja bezgotovinskih sredstava plaćanja bile što delotvornije.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Koordinacija – Podrška agencijama: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10"/>
              </a:rPr>
              <a:t>Evropski centar za borbu protiv </a:t>
            </a:r>
            <a:r>
              <a:rPr lang="sr-Latn-RS" sz="1200" u="sng" kern="1200" dirty="0" err="1" smtClean="0">
                <a:solidFill>
                  <a:schemeClr val="tx1"/>
                </a:solidFill>
                <a:effectLst/>
                <a:latin typeface="+mn-lt"/>
                <a:ea typeface="MS PGothic" pitchFamily="34" charset="-128"/>
                <a:cs typeface="ＭＳ Ｐゴシック" charset="0"/>
                <a:hlinkClick r:id="rId10"/>
              </a:rPr>
              <a:t>visokotehnološkog</a:t>
            </a:r>
            <a:r>
              <a:rPr lang="sr-Latn-RS" sz="1200" u="sng" kern="1200" dirty="0" smtClean="0">
                <a:solidFill>
                  <a:schemeClr val="tx1"/>
                </a:solidFill>
                <a:effectLst/>
                <a:latin typeface="+mn-lt"/>
                <a:ea typeface="MS PGothic" pitchFamily="34" charset="-128"/>
                <a:cs typeface="ＭＳ Ｐゴシック" charset="0"/>
                <a:hlinkClick r:id="rId10"/>
              </a:rPr>
              <a:t> kriminala</a:t>
            </a:r>
            <a:r>
              <a:rPr lang="sr-Latn-RS" sz="1200" kern="1200" dirty="0" smtClean="0">
                <a:solidFill>
                  <a:schemeClr val="tx1"/>
                </a:solidFill>
                <a:effectLst/>
                <a:latin typeface="+mn-lt"/>
                <a:ea typeface="MS PGothic" pitchFamily="34" charset="-128"/>
                <a:cs typeface="ＭＳ Ｐゴシック" charset="0"/>
              </a:rPr>
              <a:t> u </a:t>
            </a:r>
            <a:r>
              <a:rPr lang="sr-Latn-RS" sz="1200" kern="1200" dirty="0" err="1" smtClean="0">
                <a:solidFill>
                  <a:schemeClr val="tx1"/>
                </a:solidFill>
                <a:effectLst/>
                <a:latin typeface="+mn-lt"/>
                <a:ea typeface="MS PGothic" pitchFamily="34" charset="-128"/>
                <a:cs typeface="ＭＳ Ｐゴシック" charset="0"/>
              </a:rPr>
              <a:t>Evropolu</a:t>
            </a:r>
            <a:r>
              <a:rPr lang="sr-Latn-RS" sz="1200" kern="1200" dirty="0" smtClean="0">
                <a:solidFill>
                  <a:schemeClr val="tx1"/>
                </a:solidFill>
                <a:effectLst/>
                <a:latin typeface="+mn-lt"/>
                <a:ea typeface="MS PGothic" pitchFamily="34" charset="-128"/>
                <a:cs typeface="ＭＳ Ｐゴシック" charset="0"/>
              </a:rPr>
              <a:t> – deluje kao </a:t>
            </a:r>
            <a:r>
              <a:rPr lang="sr-Latn-RS" sz="1200" kern="1200" dirty="0" err="1" smtClean="0">
                <a:solidFill>
                  <a:schemeClr val="tx1"/>
                </a:solidFill>
                <a:effectLst/>
                <a:latin typeface="+mn-lt"/>
                <a:ea typeface="MS PGothic" pitchFamily="34" charset="-128"/>
                <a:cs typeface="ＭＳ Ｐゴシック" charset="0"/>
              </a:rPr>
              <a:t>žarišna</a:t>
            </a:r>
            <a:r>
              <a:rPr lang="sr-Latn-RS" sz="1200" kern="1200" dirty="0" smtClean="0">
                <a:solidFill>
                  <a:schemeClr val="tx1"/>
                </a:solidFill>
                <a:effectLst/>
                <a:latin typeface="+mn-lt"/>
                <a:ea typeface="MS PGothic" pitchFamily="34" charset="-128"/>
                <a:cs typeface="ＭＳ Ｐゴシック" charset="0"/>
              </a:rPr>
              <a:t> tačka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EU, okupljajući svu evropsku ekspertizu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da bi se pružila podrška istragama u državama članicama i da bi se obezbedilo da evropski istražitelji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policiji i pravosuđu govore zajedničkim glasom. Komisija se stara o usklađivanju rada Evropskog centra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r>
              <a:rPr lang="sr-Latn-RS" sz="1200" i="1" kern="1200" dirty="0" smtClean="0">
                <a:solidFill>
                  <a:schemeClr val="tx1"/>
                </a:solidFill>
                <a:effectLst/>
                <a:latin typeface="+mn-lt"/>
                <a:ea typeface="MS PGothic" pitchFamily="34" charset="-128"/>
                <a:cs typeface="ＭＳ Ｐゴシック" charset="0"/>
              </a:rPr>
              <a:t>EC3</a:t>
            </a:r>
            <a:r>
              <a:rPr lang="sr-Latn-RS" sz="1200" kern="1200" dirty="0" smtClean="0">
                <a:solidFill>
                  <a:schemeClr val="tx1"/>
                </a:solidFill>
                <a:effectLst/>
                <a:latin typeface="+mn-lt"/>
                <a:ea typeface="MS PGothic" pitchFamily="34" charset="-128"/>
                <a:cs typeface="ＭＳ Ｐゴシック" charset="0"/>
              </a:rPr>
              <a:t>) sa sektorskom politikom EU u toj oblasti, obezbeđuje da </a:t>
            </a:r>
            <a:r>
              <a:rPr lang="sr-Latn-RS" sz="1200" i="1" kern="1200" dirty="0" smtClean="0">
                <a:solidFill>
                  <a:schemeClr val="tx1"/>
                </a:solidFill>
                <a:effectLst/>
                <a:latin typeface="+mn-lt"/>
                <a:ea typeface="MS PGothic" pitchFamily="34" charset="-128"/>
                <a:cs typeface="ＭＳ Ｐゴシック" charset="0"/>
              </a:rPr>
              <a:t>EC3</a:t>
            </a:r>
            <a:r>
              <a:rPr lang="sr-Latn-RS" sz="1200" kern="1200" dirty="0" smtClean="0">
                <a:solidFill>
                  <a:schemeClr val="tx1"/>
                </a:solidFill>
                <a:effectLst/>
                <a:latin typeface="+mn-lt"/>
                <a:ea typeface="MS PGothic" pitchFamily="34" charset="-128"/>
                <a:cs typeface="ＭＳ Ｐゴシック" charset="0"/>
              </a:rPr>
              <a:t> raspolaže dovoljnim resursima i promoviše njegov rad.</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Javno–privatna saradnja, na primer </a:t>
            </a:r>
            <a:r>
              <a:rPr lang="sr-Latn-RS" sz="1200" u="sng" kern="1200" dirty="0" smtClean="0">
                <a:solidFill>
                  <a:schemeClr val="tx1"/>
                </a:solidFill>
                <a:effectLst/>
                <a:latin typeface="+mn-lt"/>
                <a:ea typeface="MS PGothic" pitchFamily="34" charset="-128"/>
                <a:cs typeface="ＭＳ Ｐゴシック" charset="0"/>
                <a:hlinkClick r:id="rId11"/>
              </a:rPr>
              <a:t>Globalni savez </a:t>
            </a:r>
            <a:r>
              <a:rPr lang="sr-Latn-RS" sz="1200" u="sng" kern="1200" dirty="0" err="1" smtClean="0">
                <a:solidFill>
                  <a:schemeClr val="tx1"/>
                </a:solidFill>
                <a:effectLst/>
                <a:latin typeface="+mn-lt"/>
                <a:ea typeface="MS PGothic" pitchFamily="34" charset="-128"/>
                <a:cs typeface="ＭＳ Ｐゴシック" charset="0"/>
                <a:hlinkClick r:id="rId11"/>
              </a:rPr>
              <a:t>WePROTECT</a:t>
            </a:r>
            <a:r>
              <a:rPr lang="sr-Latn-RS" sz="1200" kern="1200" dirty="0" smtClean="0">
                <a:solidFill>
                  <a:schemeClr val="tx1"/>
                </a:solidFill>
                <a:effectLst/>
                <a:latin typeface="+mn-lt"/>
                <a:ea typeface="MS PGothic" pitchFamily="34" charset="-128"/>
                <a:cs typeface="ＭＳ Ｐゴシック" charset="0"/>
              </a:rPr>
              <a:t> (seksualna eksploatacija dece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Upravljanje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npr. </a:t>
            </a:r>
            <a:r>
              <a:rPr lang="sr-Latn-RS" sz="1200" u="sng" kern="1200" dirty="0" smtClean="0">
                <a:solidFill>
                  <a:schemeClr val="tx1"/>
                </a:solidFill>
                <a:effectLst/>
                <a:latin typeface="+mn-lt"/>
                <a:ea typeface="MS PGothic" pitchFamily="34" charset="-128"/>
                <a:cs typeface="ＭＳ Ｐゴシック" charset="0"/>
                <a:hlinkClick r:id="rId12"/>
              </a:rPr>
              <a:t>Radna grupa za javnu bezbednost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PSWG</a:t>
            </a:r>
            <a:r>
              <a:rPr lang="sr-Latn-RS" sz="1200" kern="1200" dirty="0" smtClean="0">
                <a:solidFill>
                  <a:schemeClr val="tx1"/>
                </a:solidFill>
                <a:effectLst/>
                <a:latin typeface="+mn-lt"/>
                <a:ea typeface="MS PGothic" pitchFamily="34" charset="-128"/>
                <a:cs typeface="ＭＳ Ｐゴシック" charset="0"/>
              </a:rPr>
              <a:t>) savetodavnog vladinog odbora Internet korporacije za dodeljivanje imena i brojeva (</a:t>
            </a:r>
            <a:r>
              <a:rPr lang="sr-Latn-RS" sz="1200" i="1" kern="1200" dirty="0" smtClean="0">
                <a:solidFill>
                  <a:schemeClr val="tx1"/>
                </a:solidFill>
                <a:effectLst/>
                <a:latin typeface="+mn-lt"/>
                <a:ea typeface="MS PGothic" pitchFamily="34" charset="-128"/>
                <a:cs typeface="ＭＳ Ｐゴシック" charset="0"/>
              </a:rPr>
              <a:t>ICANN</a:t>
            </a:r>
            <a:r>
              <a:rPr lang="sr-Latn-RS" sz="1200" kern="1200" dirty="0" smtClean="0">
                <a:solidFill>
                  <a:schemeClr val="tx1"/>
                </a:solidFill>
                <a:effectLst/>
                <a:latin typeface="+mn-lt"/>
                <a:ea typeface="MS PGothic" pitchFamily="34" charset="-128"/>
                <a:cs typeface="ＭＳ Ｐゴシック" charset="0"/>
              </a:rPr>
              <a:t>)</a:t>
            </a:r>
            <a:endParaRPr lang="en-US" b="0" i="0" dirty="0">
              <a:solidFill>
                <a:srgbClr val="333333"/>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27703172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https://www.europol.europa.eu/about-europol/european-cybercrime-centre-ec3</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8396178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2678854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pet delova da bi se omogućile prirodne pauze. Zamisao je da se polaznicima opiše šta je računar – ili uređaj koji može da se poveže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 svi ti uređaji imaju određene sličnosti.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Potom ćemo opisati šta je internet i kako on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Onda ćemo preći na to kako se računar povezuje sa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 onda ćemo pogledati šta se može naći na samom internetu</a:t>
            </a:r>
            <a:endParaRPr lang="en-GB" sz="3600" dirty="0" smtClean="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20603917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l"/>
            <a:r>
              <a:rPr lang="en-GB" sz="1800" dirty="0">
                <a:effectLst/>
                <a:latin typeface="Calibri" panose="020F0502020204030204" pitchFamily="34" charset="0"/>
                <a:ea typeface="Calibri" panose="020F0502020204030204" pitchFamily="34" charset="0"/>
              </a:rPr>
              <a:t>https://www.coe.int/en/web/cybercrime/cybercrime-office-c-proc</a:t>
            </a:r>
            <a:endParaRPr lang="en-US" b="0" i="0" dirty="0">
              <a:solidFill>
                <a:srgbClr val="161616"/>
              </a:solidFill>
              <a:effectLst/>
              <a:latin typeface="Open Sans" panose="020B0606030504020204" pitchFamily="34" charset="0"/>
            </a:endParaRPr>
          </a:p>
          <a:p>
            <a:pPr indent="457200" algn="l"/>
            <a:endParaRPr lang="sr-Latn-RS" b="0" i="0" dirty="0" smtClean="0">
              <a:solidFill>
                <a:srgbClr val="161616"/>
              </a:solidFill>
              <a:effectLst/>
              <a:latin typeface="Open Sans" panose="020B0606030504020204" pitchFamily="34" charset="0"/>
            </a:endParaRPr>
          </a:p>
          <a:p>
            <a:pPr indent="457200"/>
            <a:r>
              <a:rPr lang="sr-Latn-RS" sz="1200" b="1" kern="1200" dirty="0" smtClean="0">
                <a:solidFill>
                  <a:schemeClr val="tx1"/>
                </a:solidFill>
                <a:effectLst/>
                <a:latin typeface="+mn-lt"/>
                <a:ea typeface="MS PGothic" pitchFamily="34" charset="-128"/>
                <a:cs typeface="ＭＳ Ｐゴシック" charset="0"/>
              </a:rPr>
              <a:t>Konvencija o </a:t>
            </a:r>
            <a:r>
              <a:rPr lang="sr-Latn-RS" sz="1200" b="1" kern="1200" dirty="0" err="1" smtClean="0">
                <a:solidFill>
                  <a:schemeClr val="tx1"/>
                </a:solidFill>
                <a:effectLst/>
                <a:latin typeface="+mn-lt"/>
                <a:ea typeface="MS PGothic" pitchFamily="34" charset="-128"/>
                <a:cs typeface="ＭＳ Ｐゴシック" charset="0"/>
              </a:rPr>
              <a:t>visokotehnološkom</a:t>
            </a:r>
            <a:r>
              <a:rPr lang="sr-Latn-RS" sz="1200" b="1" kern="1200" dirty="0" smtClean="0">
                <a:solidFill>
                  <a:schemeClr val="tx1"/>
                </a:solidFill>
                <a:effectLst/>
                <a:latin typeface="+mn-lt"/>
                <a:ea typeface="MS PGothic" pitchFamily="34" charset="-128"/>
                <a:cs typeface="ＭＳ Ｐゴシック" charset="0"/>
              </a:rPr>
              <a:t> kriminalu </a:t>
            </a:r>
            <a:r>
              <a:rPr lang="sr-Latn-RS" sz="1200" kern="1200" dirty="0" smtClean="0">
                <a:solidFill>
                  <a:schemeClr val="tx1"/>
                </a:solidFill>
                <a:effectLst/>
                <a:latin typeface="+mn-lt"/>
                <a:ea typeface="MS PGothic" pitchFamily="34" charset="-128"/>
                <a:cs typeface="ＭＳ Ｐゴシック" charset="0"/>
              </a:rPr>
              <a:t>Saveta Evrope (CETS br. 185), poznata kao Budimpeštanska konvencija, jedini je obavezujući </a:t>
            </a:r>
            <a:r>
              <a:rPr lang="sr-Latn-RS" sz="1200" kern="1200" dirty="0" err="1" smtClean="0">
                <a:solidFill>
                  <a:schemeClr val="tx1"/>
                </a:solidFill>
                <a:effectLst/>
                <a:latin typeface="+mn-lt"/>
                <a:ea typeface="MS PGothic" pitchFamily="34" charset="-128"/>
                <a:cs typeface="ＭＳ Ｐゴシック" charset="0"/>
              </a:rPr>
              <a:t>međunarodnopravni</a:t>
            </a:r>
            <a:r>
              <a:rPr lang="sr-Latn-RS" sz="1200" kern="1200" dirty="0" smtClean="0">
                <a:solidFill>
                  <a:schemeClr val="tx1"/>
                </a:solidFill>
                <a:effectLst/>
                <a:latin typeface="+mn-lt"/>
                <a:ea typeface="MS PGothic" pitchFamily="34" charset="-128"/>
                <a:cs typeface="ＭＳ Ｐゴシック" charset="0"/>
              </a:rPr>
              <a:t> instrument o tom pitanju. Konvencija služi kao skup smernica za svaku zemlju koja razvija sveobuhvatno nacionalno zakonodavstvo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kao okvir za međunarodnu saradnju između država potpisnica tog ugovora.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Budimpeštanska konvencija je dopunjena </a:t>
            </a:r>
            <a:r>
              <a:rPr lang="sr-Latn-RS" sz="1200" b="1" kern="1200" dirty="0" smtClean="0">
                <a:solidFill>
                  <a:schemeClr val="tx1"/>
                </a:solidFill>
                <a:effectLst/>
                <a:latin typeface="+mn-lt"/>
                <a:ea typeface="MS PGothic" pitchFamily="34" charset="-128"/>
                <a:cs typeface="ＭＳ Ｐゴシック" charset="0"/>
              </a:rPr>
              <a:t>Protokolom o ksenofobiji i rasizmu </a:t>
            </a:r>
            <a:r>
              <a:rPr lang="sr-Latn-RS" sz="1200" kern="1200" dirty="0" smtClean="0">
                <a:solidFill>
                  <a:schemeClr val="tx1"/>
                </a:solidFill>
                <a:effectLst/>
                <a:latin typeface="+mn-lt"/>
                <a:ea typeface="MS PGothic" pitchFamily="34" charset="-128"/>
                <a:cs typeface="ＭＳ Ｐゴシック" charset="0"/>
              </a:rPr>
              <a:t>izvršenim preko računarskih sistema.</a:t>
            </a:r>
            <a:endParaRPr lang="en-US" sz="1200" kern="1200" dirty="0" smtClean="0">
              <a:solidFill>
                <a:schemeClr val="tx1"/>
              </a:solidFill>
              <a:effectLst/>
              <a:latin typeface="+mn-lt"/>
              <a:ea typeface="MS PGothic" pitchFamily="34" charset="-128"/>
              <a:cs typeface="ＭＳ Ｐゴシック" charset="0"/>
            </a:endParaRP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Kancelarija Saveta Evrope za programe u oblasti borbe protiv </a:t>
            </a:r>
            <a:r>
              <a:rPr lang="sr-Latn-RS" sz="1200" b="1" kern="1200" dirty="0" err="1" smtClean="0">
                <a:solidFill>
                  <a:schemeClr val="tx1"/>
                </a:solidFill>
                <a:effectLst/>
                <a:latin typeface="+mn-lt"/>
                <a:ea typeface="MS PGothic" pitchFamily="34" charset="-128"/>
                <a:cs typeface="ＭＳ Ｐゴシック" charset="0"/>
              </a:rPr>
              <a:t>visokotehnološkog</a:t>
            </a:r>
            <a:r>
              <a:rPr lang="sr-Latn-RS" sz="1200" b="1" kern="1200" dirty="0" smtClean="0">
                <a:solidFill>
                  <a:schemeClr val="tx1"/>
                </a:solidFill>
                <a:effectLst/>
                <a:latin typeface="+mn-lt"/>
                <a:ea typeface="MS PGothic" pitchFamily="34" charset="-128"/>
                <a:cs typeface="ＭＳ Ｐゴシック" charset="0"/>
              </a:rPr>
              <a:t> kriminala (</a:t>
            </a:r>
            <a:r>
              <a:rPr lang="sr-Latn-RS" sz="1200" b="1" i="1" kern="1200" dirty="0" smtClean="0">
                <a:solidFill>
                  <a:schemeClr val="tx1"/>
                </a:solidFill>
                <a:effectLst/>
                <a:latin typeface="+mn-lt"/>
                <a:ea typeface="MS PGothic" pitchFamily="34" charset="-128"/>
                <a:cs typeface="ＭＳ Ｐゴシック" charset="0"/>
              </a:rPr>
              <a:t>C-PROC</a:t>
            </a:r>
            <a:r>
              <a:rPr lang="sr-Latn-RS" sz="1200" b="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koja se nalazi u Bukureštu, u Rumuniji, nadležna je za pružanje pomoći zemljama širom sveta u jačanju kapaciteta njihovih pravnih sistema da odgovore na izazove koje predstavljaju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elektronski dokazi na osnovu standarda utvrđenih u </a:t>
            </a:r>
            <a:r>
              <a:rPr lang="sr-Latn-RS" sz="1200" u="sng" kern="1200" dirty="0" smtClean="0">
                <a:solidFill>
                  <a:schemeClr val="tx1"/>
                </a:solidFill>
                <a:effectLst/>
                <a:latin typeface="+mn-lt"/>
                <a:ea typeface="MS PGothic" pitchFamily="34" charset="-128"/>
                <a:cs typeface="ＭＳ Ｐゴシック" charset="0"/>
                <a:hlinkClick r:id="rId3"/>
              </a:rPr>
              <a:t>Budimpeštanskoj konvenciji o </a:t>
            </a:r>
            <a:r>
              <a:rPr lang="sr-Latn-RS" sz="1200" u="sng" kern="1200" dirty="0" err="1" smtClean="0">
                <a:solidFill>
                  <a:schemeClr val="tx1"/>
                </a:solidFill>
                <a:effectLst/>
                <a:latin typeface="+mn-lt"/>
                <a:ea typeface="MS PGothic" pitchFamily="34" charset="-128"/>
                <a:cs typeface="ＭＳ Ｐゴシック" charset="0"/>
                <a:hlinkClick r:id="rId3"/>
              </a:rPr>
              <a:t>visokotehnološkom</a:t>
            </a:r>
            <a:r>
              <a:rPr lang="sr-Latn-RS" sz="1200" u="sng" kern="1200" dirty="0" smtClean="0">
                <a:solidFill>
                  <a:schemeClr val="tx1"/>
                </a:solidFill>
                <a:effectLst/>
                <a:latin typeface="+mn-lt"/>
                <a:ea typeface="MS PGothic" pitchFamily="34" charset="-128"/>
                <a:cs typeface="ＭＳ Ｐゴシック" charset="0"/>
                <a:hlinkClick r:id="rId3"/>
              </a:rPr>
              <a:t> kriminalu</a:t>
            </a:r>
            <a:r>
              <a:rPr lang="sr-Latn-RS" sz="1200" kern="1200" dirty="0" smtClean="0">
                <a:solidFill>
                  <a:schemeClr val="tx1"/>
                </a:solidFill>
                <a:effectLst/>
                <a:latin typeface="+mn-lt"/>
                <a:ea typeface="MS PGothic" pitchFamily="34" charset="-128"/>
                <a:cs typeface="ＭＳ Ｐゴシック" charset="0"/>
              </a:rPr>
              <a:t>. To obuhvata podršku za: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Jačanje zakonodavstva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elektronskih dokaza u skladu sa vladavinom prava i standardima ljudskih prava (uključujući standarde o zaštiti podataka); </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Obuku sudija, tužilaca i pripadnika organa reda;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Formiranje specijalizovanih jedinica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a:t>
            </a:r>
            <a:r>
              <a:rPr lang="sr-Latn-RS" sz="1200" kern="1200" dirty="0" err="1" smtClean="0">
                <a:solidFill>
                  <a:schemeClr val="tx1"/>
                </a:solidFill>
                <a:effectLst/>
                <a:latin typeface="+mn-lt"/>
                <a:ea typeface="MS PGothic" pitchFamily="34" charset="-128"/>
                <a:cs typeface="ＭＳ Ｐゴシック" charset="0"/>
              </a:rPr>
              <a:t>forenzičkih</a:t>
            </a:r>
            <a:r>
              <a:rPr lang="sr-Latn-RS" sz="1200" kern="1200" dirty="0" smtClean="0">
                <a:solidFill>
                  <a:schemeClr val="tx1"/>
                </a:solidFill>
                <a:effectLst/>
                <a:latin typeface="+mn-lt"/>
                <a:ea typeface="MS PGothic" pitchFamily="34" charset="-128"/>
                <a:cs typeface="ＭＳ Ｐゴシック" charset="0"/>
              </a:rPr>
              <a:t> jedinica i poboljšanje </a:t>
            </a:r>
            <a:r>
              <a:rPr lang="sr-Latn-RS" sz="1200" kern="1200" dirty="0" err="1" smtClean="0">
                <a:solidFill>
                  <a:schemeClr val="tx1"/>
                </a:solidFill>
                <a:effectLst/>
                <a:latin typeface="+mn-lt"/>
                <a:ea typeface="MS PGothic" pitchFamily="34" charset="-128"/>
                <a:cs typeface="ＭＳ Ｐゴシック" charset="0"/>
              </a:rPr>
              <a:t>međuagencijske</a:t>
            </a:r>
            <a:r>
              <a:rPr lang="sr-Latn-RS" sz="1200" kern="1200" dirty="0" smtClean="0">
                <a:solidFill>
                  <a:schemeClr val="tx1"/>
                </a:solidFill>
                <a:effectLst/>
                <a:latin typeface="+mn-lt"/>
                <a:ea typeface="MS PGothic" pitchFamily="34" charset="-128"/>
                <a:cs typeface="ＭＳ Ｐゴシック" charset="0"/>
              </a:rPr>
              <a:t> saradnje;</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Unapređenje javno–privatne saradnje;</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Zaštitu dece od seksualnog nasilja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Jačanje </a:t>
            </a:r>
            <a:r>
              <a:rPr lang="sr-Latn-RS" sz="1200" kern="1200" dirty="0" err="1" smtClean="0">
                <a:solidFill>
                  <a:schemeClr val="tx1"/>
                </a:solidFill>
                <a:effectLst/>
                <a:latin typeface="+mn-lt"/>
                <a:ea typeface="MS PGothic" pitchFamily="34" charset="-128"/>
                <a:cs typeface="ＭＳ Ｐゴシック" charset="0"/>
              </a:rPr>
              <a:t>delotvornosti</a:t>
            </a:r>
            <a:r>
              <a:rPr lang="sr-Latn-RS" sz="1200" kern="1200" dirty="0" smtClean="0">
                <a:solidFill>
                  <a:schemeClr val="tx1"/>
                </a:solidFill>
                <a:effectLst/>
                <a:latin typeface="+mn-lt"/>
                <a:ea typeface="MS PGothic" pitchFamily="34" charset="-128"/>
                <a:cs typeface="ＭＳ Ｐゴシック" charset="0"/>
              </a:rPr>
              <a:t> međunarodne saradnje.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smtClean="0">
                <a:solidFill>
                  <a:schemeClr val="tx1"/>
                </a:solidFill>
                <a:effectLst/>
                <a:latin typeface="+mn-lt"/>
                <a:ea typeface="MS PGothic" pitchFamily="34" charset="-128"/>
                <a:cs typeface="ＭＳ Ｐゴシック" charset="0"/>
              </a:rPr>
              <a:t>C-PROC</a:t>
            </a:r>
            <a:r>
              <a:rPr lang="sr-Latn-RS" sz="1200" kern="1200" dirty="0" smtClean="0">
                <a:solidFill>
                  <a:schemeClr val="tx1"/>
                </a:solidFill>
                <a:effectLst/>
                <a:latin typeface="+mn-lt"/>
                <a:ea typeface="MS PGothic" pitchFamily="34" charset="-128"/>
                <a:cs typeface="ＭＳ Ｐゴシック" charset="0"/>
              </a:rPr>
              <a:t>, kancelarija koja ima funkciju jačanja kapaciteta, dopunjuje rad Komiteta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u="sng" kern="1200" dirty="0" smtClean="0">
                <a:solidFill>
                  <a:schemeClr val="tx1"/>
                </a:solidFill>
                <a:effectLst/>
                <a:latin typeface="+mn-lt"/>
                <a:ea typeface="MS PGothic" pitchFamily="34" charset="-128"/>
                <a:cs typeface="ＭＳ Ｐゴシック" charset="0"/>
                <a:hlinkClick r:id="rId4"/>
              </a:rPr>
              <a:t>T-CY</a:t>
            </a:r>
            <a:r>
              <a:rPr lang="sr-Latn-RS" sz="1200" kern="1200" dirty="0" smtClean="0">
                <a:solidFill>
                  <a:schemeClr val="tx1"/>
                </a:solidFill>
                <a:effectLst/>
                <a:latin typeface="+mn-lt"/>
                <a:ea typeface="MS PGothic" pitchFamily="34" charset="-128"/>
                <a:cs typeface="ＭＳ Ｐゴシック" charset="0"/>
              </a:rPr>
              <a:t>) preko koga države potpisnice prate sprovođenje Budimpeštanske konvencije.</a:t>
            </a:r>
            <a:endParaRPr lang="en-US" b="0" i="0" dirty="0">
              <a:solidFill>
                <a:srgbClr val="161616"/>
              </a:solidFill>
              <a:effectLst/>
              <a:latin typeface="Open Sans" panose="020B060603050402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1103670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predstavljaju nove izazove za organe reda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istragama kompjuterskih mreža često je presudno važno da tehnički pismeni istražitelji deluju neviđenom brzinom da bi sačuvali elektronske podatke i locirali osumnjičene.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često obuhvata i zahtev koji se upućuje </a:t>
            </a:r>
            <a:r>
              <a:rPr lang="sr-Latn-RS" sz="1200" kern="1200" dirty="0" err="1" smtClean="0">
                <a:solidFill>
                  <a:schemeClr val="tx1"/>
                </a:solidFill>
                <a:effectLst/>
                <a:latin typeface="+mn-lt"/>
                <a:ea typeface="MS PGothic" pitchFamily="34" charset="-128"/>
                <a:cs typeface="ＭＳ Ｐゴシック" charset="0"/>
              </a:rPr>
              <a:t>pružaocima</a:t>
            </a:r>
            <a:r>
              <a:rPr lang="sr-Latn-RS" sz="1200" kern="1200" dirty="0" smtClean="0">
                <a:solidFill>
                  <a:schemeClr val="tx1"/>
                </a:solidFill>
                <a:effectLst/>
                <a:latin typeface="+mn-lt"/>
                <a:ea typeface="MS PGothic" pitchFamily="34" charset="-128"/>
                <a:cs typeface="ＭＳ Ｐゴシック" charset="0"/>
              </a:rPr>
              <a:t> internet usluga (</a:t>
            </a:r>
            <a:r>
              <a:rPr lang="sr-Latn-RS" sz="1200" i="1" kern="1200" dirty="0" smtClean="0">
                <a:solidFill>
                  <a:schemeClr val="tx1"/>
                </a:solidFill>
                <a:effectLst/>
                <a:latin typeface="+mn-lt"/>
                <a:ea typeface="MS PGothic" pitchFamily="34" charset="-128"/>
                <a:cs typeface="ＭＳ Ｐゴシック" charset="0"/>
              </a:rPr>
              <a:t>ISP</a:t>
            </a:r>
            <a:r>
              <a:rPr lang="sr-Latn-RS" sz="1200" kern="1200" dirty="0" smtClean="0">
                <a:solidFill>
                  <a:schemeClr val="tx1"/>
                </a:solidFill>
                <a:effectLst/>
                <a:latin typeface="+mn-lt"/>
                <a:ea typeface="MS PGothic" pitchFamily="34" charset="-128"/>
                <a:cs typeface="ＭＳ Ｐゴシック" charset="0"/>
              </a:rPr>
              <a:t>) da pomognu u čuvanju podataka.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Potrebno je da se saradnja u istrazi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terorizma odvija 24 časa dnevno.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Organi reda koji traže pomoć od nekog stranog učesnika mogu stupiti u kontakt sa osobom za kontakt u svojoj zemlji, i to 24 časa dnevno.</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 lica za kontakt će, ako je to primereno, stupiti u kontakt sa svojim kolegama u stranoj državi učesnici.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Obaveza koju donosi samo članstvo – Obezbediti tačku za kontakt koja je dostupna 24 sata dnevno, sedam dana u nedelji, i koja je dužna da prima informacije i/ili zahteve za uzajamnu pomoć iz drugih zemalja u sklopu mreže.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ne nalaže da se osnuje zvanična jedinica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nekim jurisdikcijama tačku za kontakt čini po nekoliko istražitelja zainteresovanih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u drugim zemljama tačka za kontakt je deo neke zvanične jedinice.</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4860415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indent="45720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Odeljenje</a:t>
            </a:r>
            <a:r>
              <a:rPr lang="sr-Latn-RS" sz="1200" kern="1200" baseline="0" dirty="0" smtClean="0">
                <a:solidFill>
                  <a:schemeClr val="tx1"/>
                </a:solidFill>
                <a:effectLst/>
                <a:latin typeface="+mn-lt"/>
                <a:ea typeface="MS PGothic" pitchFamily="34" charset="-128"/>
                <a:cs typeface="ＭＳ Ｐゴシック" charset="0"/>
              </a:rPr>
              <a:t> za pravnu saradnju 				Organizacija američkih država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								Sekretarijat za pravna pitanja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	</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1" kern="1200" baseline="0" dirty="0" smtClean="0">
                <a:solidFill>
                  <a:schemeClr val="tx1"/>
                </a:solidFill>
                <a:effectLst/>
                <a:latin typeface="+mn-lt"/>
                <a:ea typeface="MS PGothic" pitchFamily="34" charset="-128"/>
                <a:cs typeface="ＭＳ Ｐゴシック" charset="0"/>
              </a:rPr>
              <a:t>	</a:t>
            </a:r>
            <a:r>
              <a:rPr lang="sr-Latn-RS" sz="1200" b="1" kern="1200" baseline="0" dirty="0" err="1" smtClean="0">
                <a:solidFill>
                  <a:schemeClr val="tx1"/>
                </a:solidFill>
                <a:effectLst/>
                <a:latin typeface="+mn-lt"/>
                <a:ea typeface="MS PGothic" pitchFamily="34" charset="-128"/>
                <a:cs typeface="ＭＳ Ｐゴシック" charset="0"/>
              </a:rPr>
              <a:t>Interamerički</a:t>
            </a:r>
            <a:r>
              <a:rPr lang="sr-Latn-RS" sz="1200" b="1" kern="1200" baseline="0" dirty="0" smtClean="0">
                <a:solidFill>
                  <a:schemeClr val="tx1"/>
                </a:solidFill>
                <a:effectLst/>
                <a:latin typeface="+mn-lt"/>
                <a:ea typeface="MS PGothic" pitchFamily="34" charset="-128"/>
                <a:cs typeface="ＭＳ Ｐゴシック" charset="0"/>
              </a:rPr>
              <a:t> portal za saradnju u borbi protiv </a:t>
            </a:r>
            <a:r>
              <a:rPr lang="sr-Latn-RS" sz="1200" b="1" kern="1200" baseline="0" dirty="0" err="1" smtClean="0">
                <a:solidFill>
                  <a:schemeClr val="tx1"/>
                </a:solidFill>
                <a:effectLst/>
                <a:latin typeface="+mn-lt"/>
                <a:ea typeface="MS PGothic" pitchFamily="34" charset="-128"/>
                <a:cs typeface="ＭＳ Ｐゴシック" charset="0"/>
              </a:rPr>
              <a:t>visokotehnološkog</a:t>
            </a:r>
            <a:r>
              <a:rPr lang="sr-Latn-RS" sz="1200" b="1"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b="0" kern="1200" baseline="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Dobrodošli na </a:t>
            </a:r>
            <a:r>
              <a:rPr lang="sr-Latn-RS" sz="1200" b="0" kern="1200" baseline="0" dirty="0" err="1" smtClean="0">
                <a:solidFill>
                  <a:schemeClr val="tx1"/>
                </a:solidFill>
                <a:effectLst/>
                <a:latin typeface="+mn-lt"/>
                <a:ea typeface="MS PGothic" pitchFamily="34" charset="-128"/>
                <a:cs typeface="ＭＳ Ｐゴシック" charset="0"/>
              </a:rPr>
              <a:t>interamerički</a:t>
            </a:r>
            <a:r>
              <a:rPr lang="sr-Latn-RS" sz="1200" b="0" kern="1200" baseline="0" dirty="0" smtClean="0">
                <a:solidFill>
                  <a:schemeClr val="tx1"/>
                </a:solidFill>
                <a:effectLst/>
                <a:latin typeface="+mn-lt"/>
                <a:ea typeface="MS PGothic" pitchFamily="34" charset="-128"/>
                <a:cs typeface="ＭＳ Ｐゴシック" charset="0"/>
              </a:rPr>
              <a:t> portal za saradnju u borbi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b="0" kern="1200" baseline="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Interamerički</a:t>
            </a:r>
            <a:r>
              <a:rPr lang="sr-Latn-RS" sz="1200" b="0" kern="1200" baseline="0" dirty="0" smtClean="0">
                <a:solidFill>
                  <a:schemeClr val="tx1"/>
                </a:solidFill>
                <a:effectLst/>
                <a:latin typeface="+mn-lt"/>
                <a:ea typeface="MS PGothic" pitchFamily="34" charset="-128"/>
                <a:cs typeface="ＭＳ Ｐゴシック" charset="0"/>
              </a:rPr>
              <a:t> portal za saradnju u borbi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 Radna grupa predstavljaju dva glavna ishod procesa Sastanaka ministara pravde ili drugih ministara ili državnih tužilaca Organizacija američkih država (proces REMJA) koji ima za cilj jačanje saradnje u tom delu sveta u istrazi i gonjenju takvih vidova krivičnih dela.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Ovaj portal je kreiran prvenstveno zato da bi olakšao i pojednostavio saradnju i razmenu informacija između vladinih eksperata iz zemalja članica Organizacije američkih država koji su nadležni za oblast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ili za međunarodnu pravnu saradnju u istrazi i gonjenju tih vidova krivičnih dela.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	U međuvremenu REMJA je 1999. osnovala radnu grupu na glavnom forumu namenjenom jačanju međunarodne saradnje u suzbijanju, istrazi i gonjenju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Forum je takođe namenjen omogućavanju razmene informacija i iskustava među svojim članovima i od njega se očekuje da iznese neophodne preporuke u cilju unapređenja i </a:t>
            </a:r>
            <a:r>
              <a:rPr lang="sr-Latn-RS" sz="1200" b="0" kern="1200" baseline="0" dirty="0" err="1" smtClean="0">
                <a:solidFill>
                  <a:schemeClr val="tx1"/>
                </a:solidFill>
                <a:effectLst/>
                <a:latin typeface="+mn-lt"/>
                <a:ea typeface="MS PGothic" pitchFamily="34" charset="-128"/>
                <a:cs typeface="ＭＳ Ｐゴシック" charset="0"/>
              </a:rPr>
              <a:t>snaženja</a:t>
            </a:r>
            <a:r>
              <a:rPr lang="sr-Latn-RS" sz="1200" b="0" kern="1200" baseline="0" dirty="0" smtClean="0">
                <a:solidFill>
                  <a:schemeClr val="tx1"/>
                </a:solidFill>
                <a:effectLst/>
                <a:latin typeface="+mn-lt"/>
                <a:ea typeface="MS PGothic" pitchFamily="34" charset="-128"/>
                <a:cs typeface="ＭＳ Ｐゴシック" charset="0"/>
              </a:rPr>
              <a:t> saradnje članica Organizacija američkih država sa međunarodnim organizacijama i mehanizmima u oblasti borbe protiv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poseti sajt pre prezentacije kako bi stekao određeni utisak o toj organizaciji</a:t>
            </a:r>
          </a:p>
          <a:p>
            <a:pPr indent="457200"/>
            <a:endParaRPr lang="en-GB" dirty="0"/>
          </a:p>
          <a:p>
            <a:pPr indent="457200"/>
            <a:r>
              <a:rPr lang="en-GB" dirty="0"/>
              <a:t>http://www.oas.org/juridico/english/cyber.htm</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0219313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Predavač treba da poseti sajt pre prezentacije kako bi stekao određeni utisak o toj organizaciji</a:t>
            </a:r>
            <a:endParaRPr lang="en-GB" dirty="0" smtClean="0"/>
          </a:p>
          <a:p>
            <a:endParaRPr lang="en-GB" dirty="0"/>
          </a:p>
          <a:p>
            <a:r>
              <a:rPr lang="sr-Latn-RS" dirty="0" smtClean="0"/>
              <a:t>	</a:t>
            </a:r>
            <a:r>
              <a:rPr lang="en-GB" dirty="0" smtClean="0"/>
              <a:t>https</a:t>
            </a:r>
            <a:r>
              <a:rPr lang="en-GB" dirty="0"/>
              <a:t>://au.int/en/treaties/african-union-convention-cyber-security-and-personal-data-protection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0400054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https://thecommonwealth.org/sites/default/files/key_reform_pdfs/P15370_13_ROL_Schemes_Int_Cooperation.pdf</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21539036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Resursima koji su ovde dostupni cilj je izgradnja kapaciteta među subjektima političkog odlučivanja, zakonodavcima, javnim tužiocima i istražiteljima, kao i predstavnicima civilnog društva u zemljama u razvoju u oblasti političkih, pravnih i krivičnopravnih aspekata sredine koja je podsticajna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Ti resursi obuhvataju: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Alat (</a:t>
            </a:r>
            <a:r>
              <a:rPr lang="sr-Latn-RS" sz="1200" u="sng" kern="1200" dirty="0" err="1" smtClean="0">
                <a:solidFill>
                  <a:schemeClr val="tx1"/>
                </a:solidFill>
                <a:effectLst/>
                <a:latin typeface="+mn-lt"/>
                <a:ea typeface="MS PGothic" pitchFamily="34" charset="-128"/>
                <a:cs typeface="ＭＳ Ｐゴシック" charset="0"/>
                <a:hlinkClick r:id="rId3"/>
              </a:rPr>
              <a:t>toolkit</a:t>
            </a:r>
            <a:r>
              <a:rPr lang="sr-Latn-RS" sz="1200" u="sng" kern="1200" dirty="0" smtClean="0">
                <a:solidFill>
                  <a:schemeClr val="tx1"/>
                </a:solidFill>
                <a:effectLst/>
                <a:latin typeface="+mn-lt"/>
                <a:ea typeface="MS PGothic" pitchFamily="34" charset="-128"/>
                <a:cs typeface="ＭＳ Ｐゴシック" charset="0"/>
                <a:hlinkClick r:id="rId3"/>
              </a:rPr>
              <a:t>)</a:t>
            </a:r>
            <a:r>
              <a:rPr lang="sr-Latn-RS" sz="1200" kern="1200" dirty="0" smtClean="0">
                <a:solidFill>
                  <a:schemeClr val="tx1"/>
                </a:solidFill>
                <a:effectLst/>
                <a:latin typeface="+mn-lt"/>
                <a:ea typeface="MS PGothic" pitchFamily="34" charset="-128"/>
                <a:cs typeface="ＭＳ Ｐゴシック" charset="0"/>
              </a:rPr>
              <a:t> koji sintetiše dobru međunarodnu praksu u borbi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Sredstvo za procenu</a:t>
            </a:r>
            <a:r>
              <a:rPr lang="sr-Latn-RS" sz="1200" kern="1200" dirty="0" smtClean="0">
                <a:solidFill>
                  <a:schemeClr val="tx1"/>
                </a:solidFill>
                <a:effectLst/>
                <a:latin typeface="+mn-lt"/>
                <a:ea typeface="MS PGothic" pitchFamily="34" charset="-128"/>
                <a:cs typeface="ＭＳ Ｐゴシック" charset="0"/>
              </a:rPr>
              <a:t> koje omogućuje zemljama da procene svoje trenutne sposobnosti za borbu protiv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identifikuju prioritete u oblasti izgradnje kapaciteta;</a:t>
            </a:r>
            <a:endParaRPr lang="en-US" sz="1200" kern="1200" dirty="0" smtClean="0">
              <a:solidFill>
                <a:schemeClr val="tx1"/>
              </a:solidFill>
              <a:effectLst/>
              <a:latin typeface="+mn-lt"/>
              <a:ea typeface="MS PGothic" pitchFamily="34" charset="-128"/>
              <a:cs typeface="ＭＳ Ｐゴシック" charset="0"/>
            </a:endParaRPr>
          </a:p>
          <a:p>
            <a:pPr marL="171450" indent="171450">
              <a:buFont typeface="Arial" panose="020B0604020202020204" pitchFamily="34" charset="0"/>
              <a:buChar char="•"/>
            </a:pPr>
            <a:r>
              <a:rPr lang="sr-Latn-RS" sz="1200" u="sng" kern="1200" dirty="0" smtClean="0">
                <a:solidFill>
                  <a:schemeClr val="tx1"/>
                </a:solidFill>
                <a:effectLst/>
                <a:latin typeface="+mn-lt"/>
                <a:ea typeface="MS PGothic" pitchFamily="34" charset="-128"/>
                <a:cs typeface="ＭＳ Ｐゴシック" charset="0"/>
                <a:hlinkClick r:id="rId3"/>
              </a:rPr>
              <a:t>Virtuelnu biblioteku</a:t>
            </a:r>
            <a:r>
              <a:rPr lang="sr-Latn-RS" sz="1200" kern="1200" dirty="0" smtClean="0">
                <a:solidFill>
                  <a:schemeClr val="tx1"/>
                </a:solidFill>
                <a:effectLst/>
                <a:latin typeface="+mn-lt"/>
                <a:ea typeface="MS PGothic" pitchFamily="34" charset="-128"/>
                <a:cs typeface="ＭＳ Ｐゴシック" charset="0"/>
              </a:rPr>
              <a:t> s materijalima koje dostavljaju organizacije i ostali koji učestvuju u Projektu.</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5208704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2800" b="0" i="0" dirty="0">
                <a:solidFill>
                  <a:srgbClr val="D8DADD"/>
                </a:solidFill>
                <a:effectLst/>
                <a:latin typeface="Source Sans Pro" panose="020B0503030403020204" pitchFamily="34" charset="0"/>
              </a:rPr>
              <a:t>http://pilonsec.org/strategicplan/cybercrime-pilon</a:t>
            </a:r>
            <a:endParaRPr lang="en-GB" sz="18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7282806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sagledamo u perspektivi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3797609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Osnovni niz slučajeva u ovom delu sesije potiče iz Izveštaja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(Procena pretnje organizovanog kriminala na internetu) za 2019. godinu – i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sledimo njihove obrasce analize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bi trebalo unapred da se upozna sa tim izveštajem koji sadrži izvanredne opise – neke od tih opisa ovde reprodukujemo, a neki se pojavljuju u beleškama</a:t>
            </a:r>
            <a:endParaRPr lang="sr-Latn-RS" noProof="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0115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Svrha ove sesije jeste da se iz opšte perspektive ili kao uvod predstave stvari koje se odnose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Biće objašnjen pojam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biće razmotreni razlozi za zabrinutost.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Ovde ćemo razmotriti neke od najvećih pretnji, tendencija i instrumenata koje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koristi, kao i neke odgovore na tu pojavu.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Biće dat opšti pregled onoga što se obuhvata izrazom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Osim toga, biće dodatno opisani neki pojmovi koji se smatraju vrstama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 većini zakonodavstava i u skladu sa međunarodnim standardima i onda će ti pojmovi biti razmotreni.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Jedna od najvažnijih tema koje ćemo razmotriti odnosi se na materijalne </a:t>
            </a:r>
            <a:r>
              <a:rPr lang="sr-Latn-RS" sz="1200" kern="1200" dirty="0" err="1" smtClean="0">
                <a:solidFill>
                  <a:schemeClr val="tx1"/>
                </a:solidFill>
                <a:effectLst/>
                <a:latin typeface="+mn-lt"/>
                <a:ea typeface="MS PGothic" pitchFamily="34" charset="-128"/>
                <a:cs typeface="ＭＳ Ｐゴシック" charset="0"/>
              </a:rPr>
              <a:t>krivičnopravne</a:t>
            </a:r>
            <a:r>
              <a:rPr lang="sr-Latn-RS" sz="1200" kern="1200" dirty="0" smtClean="0">
                <a:solidFill>
                  <a:schemeClr val="tx1"/>
                </a:solidFill>
                <a:effectLst/>
                <a:latin typeface="+mn-lt"/>
                <a:ea typeface="MS PGothic" pitchFamily="34" charset="-128"/>
                <a:cs typeface="ＭＳ Ｐゴシック" charset="0"/>
              </a:rPr>
              <a:t> odredbe i na neke od ključnih činilaca koji se koriste za opisivanje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 koji su zasnovani na Budimpeštanskoj konvenciji i relevantnim pravnim okvirima Evropske unije.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Takođe će biti potrebno naglasiti potrebu i prednost usaglašavanja nacionalnih zakonodavstava s međunarodnim instrumentima, naročito s Budimpeštanskom konvencijom.</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350415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S PGothic" pitchFamily="34" charset="-128"/>
                <a:cs typeface="ＭＳ Ｐゴシック" charset="0"/>
              </a:rPr>
              <a:t>Ransomware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a:t>
            </a: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napadi tipično se sprovode pomoću trojanca koji se u sistem uvede na primer pomoću fajla koji je preuzet (</a:t>
            </a:r>
            <a:r>
              <a:rPr lang="sr-Latn-RS" sz="1200" i="1" kern="1200" dirty="0" err="1" smtClean="0">
                <a:solidFill>
                  <a:schemeClr val="tx1"/>
                </a:solidFill>
                <a:effectLst/>
                <a:latin typeface="+mn-lt"/>
                <a:ea typeface="MS PGothic" pitchFamily="34" charset="-128"/>
                <a:cs typeface="ＭＳ Ｐゴシック" charset="0"/>
              </a:rPr>
              <a:t>downloaded</a:t>
            </a:r>
            <a:r>
              <a:rPr lang="sr-Latn-RS" sz="1200" i="1"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ili ako je uočena slabost u mrežnoj usluzi. Program tada aktivira svoj „korisni teret” koji na neki način zaključa sistem ili tvrdi da može da zaključa sistem, ali to još ne čini (npr. program zastrašivanja).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Može se pojaviti lažno upozorenje nekoga ko se predstavlja kao, na primer, lokalni sekretarijat za obrazovanje u kome se tvrdi da se računarski sistem koristi za protivzakonite aktivnosti, da sadrži zabranjene sadržaje, kao što je pornografija i povreda intelektualne svojine.</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https://en.wikipedia.org/wiki/Ransomware </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b="1" i="1" kern="1200" dirty="0" err="1" smtClean="0">
                <a:solidFill>
                  <a:schemeClr val="tx1"/>
                </a:solidFill>
                <a:effectLst/>
                <a:latin typeface="+mn-lt"/>
                <a:ea typeface="MS PGothic" pitchFamily="34" charset="-128"/>
                <a:cs typeface="ＭＳ Ｐゴシック" charset="0"/>
              </a:rPr>
              <a:t>Ransomware</a:t>
            </a:r>
            <a:r>
              <a:rPr lang="es-CL"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se razvija istovremeno ostajući </a:t>
            </a:r>
            <a:r>
              <a:rPr lang="sr-Latn-RS" sz="1200" b="1" kern="1200" dirty="0" err="1" smtClean="0">
                <a:solidFill>
                  <a:schemeClr val="tx1"/>
                </a:solidFill>
                <a:effectLst/>
                <a:latin typeface="+mn-lt"/>
                <a:ea typeface="MS PGothic" pitchFamily="34" charset="-128"/>
                <a:cs typeface="ＭＳ Ｐゴシック" charset="0"/>
              </a:rPr>
              <a:t>najzastupljenija</a:t>
            </a:r>
            <a:r>
              <a:rPr lang="sr-Latn-RS" sz="1200" b="1" kern="1200" dirty="0" smtClean="0">
                <a:solidFill>
                  <a:schemeClr val="tx1"/>
                </a:solidFill>
                <a:effectLst/>
                <a:latin typeface="+mn-lt"/>
                <a:ea typeface="MS PGothic" pitchFamily="34" charset="-128"/>
                <a:cs typeface="ＭＳ Ｐゴシック" charset="0"/>
              </a:rPr>
              <a:t> pretnja u Izveštaju </a:t>
            </a:r>
            <a:r>
              <a:rPr lang="es-CL" sz="1200" b="1" i="1" kern="1200" dirty="0" smtClean="0">
                <a:solidFill>
                  <a:schemeClr val="tx1"/>
                </a:solidFill>
                <a:effectLst/>
                <a:latin typeface="+mn-lt"/>
                <a:ea typeface="MS PGothic" pitchFamily="34" charset="-128"/>
                <a:cs typeface="ＭＳ Ｐゴシック" charset="0"/>
              </a:rPr>
              <a:t>IOCTA</a:t>
            </a:r>
            <a:r>
              <a:rPr lang="es-CL"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za </a:t>
            </a:r>
            <a:r>
              <a:rPr lang="es-CL" sz="1200" b="1" kern="1200" dirty="0" smtClean="0">
                <a:solidFill>
                  <a:schemeClr val="tx1"/>
                </a:solidFill>
                <a:effectLst/>
                <a:latin typeface="+mn-lt"/>
                <a:ea typeface="MS PGothic" pitchFamily="34" charset="-128"/>
                <a:cs typeface="ＭＳ Ｐゴシック" charset="0"/>
              </a:rPr>
              <a:t>2019</a:t>
            </a:r>
            <a:r>
              <a:rPr lang="sr-Latn-RS" sz="1200" b="1" kern="1200" dirty="0" smtClean="0">
                <a:solidFill>
                  <a:schemeClr val="tx1"/>
                </a:solidFill>
                <a:effectLst/>
                <a:latin typeface="+mn-lt"/>
                <a:ea typeface="MS PGothic" pitchFamily="34" charset="-128"/>
                <a:cs typeface="ＭＳ Ｐゴシック" charset="0"/>
              </a:rPr>
              <a:t>. godinu.</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Većini izveštaja koji se odnose na privatni sektor ukazuje se na to da je broj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napada znatno opao tokom 2018. To se može pripisati čitavom nizu činilaca: pojačanoj svesti među potencijalnim žrtvama – što je rezultat delovanja industrije i inicijativa organa reda da ublaže pretnju (kao što je </a:t>
            </a:r>
            <a:r>
              <a:rPr lang="sr-Latn-RS" sz="1200" i="1" kern="1200" dirty="0" err="1" smtClean="0">
                <a:solidFill>
                  <a:schemeClr val="tx1"/>
                </a:solidFill>
                <a:effectLst/>
                <a:latin typeface="+mn-lt"/>
                <a:ea typeface="MS PGothic" pitchFamily="34" charset="-128"/>
                <a:cs typeface="ＭＳ Ｐゴシック" charset="0"/>
              </a:rPr>
              <a:t>NoMoreRansom</a:t>
            </a:r>
            <a:r>
              <a:rPr lang="sr-Latn-RS" sz="1200" kern="1200" dirty="0" smtClean="0">
                <a:solidFill>
                  <a:schemeClr val="tx1"/>
                </a:solidFill>
                <a:effectLst/>
                <a:latin typeface="+mn-lt"/>
                <a:ea typeface="MS PGothic" pitchFamily="34" charset="-128"/>
                <a:cs typeface="ＭＳ Ｐゴシック" charset="0"/>
              </a:rPr>
              <a:t> – „Dosta ucena”); pojačanoj upotrebi mobilnih uređaja među potrošačima (jer je većina </a:t>
            </a:r>
            <a:r>
              <a:rPr lang="sr-Latn-RS" sz="1200" kern="1200" dirty="0" err="1" smtClean="0">
                <a:solidFill>
                  <a:schemeClr val="tx1"/>
                </a:solidFill>
                <a:effectLst/>
                <a:latin typeface="+mn-lt"/>
                <a:ea typeface="MS PGothic" pitchFamily="34" charset="-128"/>
                <a:cs typeface="ＭＳ Ｐゴシック" charset="0"/>
              </a:rPr>
              <a:t>ucenjivačkih</a:t>
            </a:r>
            <a:r>
              <a:rPr lang="sr-Latn-RS" sz="1200" kern="1200" dirty="0" smtClean="0">
                <a:solidFill>
                  <a:schemeClr val="tx1"/>
                </a:solidFill>
                <a:effectLst/>
                <a:latin typeface="+mn-lt"/>
                <a:ea typeface="MS PGothic" pitchFamily="34" charset="-128"/>
                <a:cs typeface="ＭＳ Ｐゴシック" charset="0"/>
              </a:rPr>
              <a:t> napada usmerena na uređaje koji koriste </a:t>
            </a:r>
            <a:r>
              <a:rPr lang="sr-Latn-RS" sz="1200" i="1" kern="1200" dirty="0" smtClean="0">
                <a:solidFill>
                  <a:schemeClr val="tx1"/>
                </a:solidFill>
                <a:effectLst/>
                <a:latin typeface="+mn-lt"/>
                <a:ea typeface="MS PGothic" pitchFamily="34" charset="-128"/>
                <a:cs typeface="ＭＳ Ｐゴシック" charset="0"/>
              </a:rPr>
              <a:t>Windows</a:t>
            </a:r>
            <a:r>
              <a:rPr lang="sr-Latn-RS" sz="1200" kern="1200" dirty="0" smtClean="0">
                <a:solidFill>
                  <a:schemeClr val="tx1"/>
                </a:solidFill>
                <a:effectLst/>
                <a:latin typeface="+mn-lt"/>
                <a:ea typeface="MS PGothic" pitchFamily="34" charset="-128"/>
                <a:cs typeface="ＭＳ Ｐゴシック" charset="0"/>
              </a:rPr>
              <a:t>); treba ukazati i na smanjeno korišćenje „eksploatacionih kompleta” (</a:t>
            </a:r>
            <a:r>
              <a:rPr lang="sr-Latn-RS" sz="1200" i="1" kern="1200" dirty="0" err="1" smtClean="0">
                <a:solidFill>
                  <a:schemeClr val="tx1"/>
                </a:solidFill>
                <a:effectLst/>
                <a:latin typeface="+mn-lt"/>
                <a:ea typeface="MS PGothic" pitchFamily="34" charset="-128"/>
                <a:cs typeface="ＭＳ Ｐゴシック" charset="0"/>
              </a:rPr>
              <a:t>exploit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kits</a:t>
            </a:r>
            <a:r>
              <a:rPr lang="sr-Latn-RS" sz="1200" kern="1200" dirty="0" smtClean="0">
                <a:solidFill>
                  <a:schemeClr val="tx1"/>
                </a:solidFill>
                <a:effectLst/>
                <a:latin typeface="+mn-lt"/>
                <a:ea typeface="MS PGothic" pitchFamily="34" charset="-128"/>
                <a:cs typeface="ＭＳ Ｐゴシック" charset="0"/>
              </a:rPr>
              <a:t> – zlonamerni </a:t>
            </a:r>
            <a:r>
              <a:rPr lang="sr-Latn-RS" sz="1200" kern="1200" dirty="0" err="1" smtClean="0">
                <a:solidFill>
                  <a:schemeClr val="tx1"/>
                </a:solidFill>
                <a:effectLst/>
                <a:latin typeface="+mn-lt"/>
                <a:ea typeface="MS PGothic" pitchFamily="34" charset="-128"/>
                <a:cs typeface="ＭＳ Ｐゴシック" charset="0"/>
              </a:rPr>
              <a:t>softveri</a:t>
            </a:r>
            <a:r>
              <a:rPr lang="sr-Latn-RS" sz="1200" kern="1200" dirty="0" smtClean="0">
                <a:solidFill>
                  <a:schemeClr val="tx1"/>
                </a:solidFill>
                <a:effectLst/>
                <a:latin typeface="+mn-lt"/>
                <a:ea typeface="MS PGothic" pitchFamily="34" charset="-128"/>
                <a:cs typeface="ＭＳ Ｐゴシック" charset="0"/>
              </a:rPr>
              <a:t> koji su najčešće korišćeni kao metod).</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31326230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 na slajdu)</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(levi okvir)</a:t>
            </a:r>
          </a:p>
          <a:p>
            <a:pPr indent="457200"/>
            <a:r>
              <a:rPr lang="sr-Latn-RS" sz="1200" b="1" kern="1200" dirty="0" err="1" smtClean="0">
                <a:solidFill>
                  <a:schemeClr val="tx1"/>
                </a:solidFill>
                <a:effectLst/>
                <a:latin typeface="+mn-lt"/>
                <a:ea typeface="MS PGothic" pitchFamily="34" charset="-128"/>
                <a:cs typeface="ＭＳ Ｐゴシック" charset="0"/>
              </a:rPr>
              <a:t>Ucenjivački</a:t>
            </a:r>
            <a:r>
              <a:rPr lang="sr-Latn-RS" sz="1200" b="1" kern="1200" dirty="0" smtClean="0">
                <a:solidFill>
                  <a:schemeClr val="tx1"/>
                </a:solidFill>
                <a:effectLst/>
                <a:latin typeface="+mn-lt"/>
                <a:ea typeface="MS PGothic" pitchFamily="34" charset="-128"/>
                <a:cs typeface="ＭＳ Ｐゴシック" charset="0"/>
              </a:rPr>
              <a:t> napad </a:t>
            </a:r>
            <a:r>
              <a:rPr lang="sr-Latn-RS" sz="1200" b="1" kern="1200" dirty="0" err="1" smtClean="0">
                <a:solidFill>
                  <a:schemeClr val="tx1"/>
                </a:solidFill>
                <a:effectLst/>
                <a:latin typeface="+mn-lt"/>
                <a:ea typeface="MS PGothic" pitchFamily="34" charset="-128"/>
                <a:cs typeface="ＭＳ Ｐゴシック" charset="0"/>
              </a:rPr>
              <a:t>WannaCry</a:t>
            </a:r>
            <a:r>
              <a:rPr lang="sr-Latn-RS" sz="1200" b="1" kern="1200" dirty="0" smtClean="0">
                <a:solidFill>
                  <a:schemeClr val="tx1"/>
                </a:solidFill>
                <a:effectLst/>
                <a:latin typeface="+mn-lt"/>
                <a:ea typeface="MS PGothic" pitchFamily="34" charset="-128"/>
                <a:cs typeface="ＭＳ Ｐゴシック" charset="0"/>
              </a:rPr>
              <a:t> doneo je Nacionalnom zdravstvenom fondu račun od 73 miliona funti na ime  IT troškova</a:t>
            </a:r>
          </a:p>
          <a:p>
            <a:pPr indent="457200"/>
            <a:r>
              <a:rPr lang="sr-Latn-RS" sz="1200" b="0" kern="1200" dirty="0" smtClean="0">
                <a:solidFill>
                  <a:schemeClr val="tx1"/>
                </a:solidFill>
                <a:effectLst/>
                <a:latin typeface="+mn-lt"/>
                <a:ea typeface="MS PGothic" pitchFamily="34" charset="-128"/>
                <a:cs typeface="ＭＳ Ｐゴシック" charset="0"/>
              </a:rPr>
              <a:t>12. oktobar 2018.</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Napad </a:t>
            </a:r>
            <a:r>
              <a:rPr lang="sr-Latn-RS" sz="1200" b="0" kern="1200" dirty="0" err="1" smtClean="0">
                <a:solidFill>
                  <a:schemeClr val="tx1"/>
                </a:solidFill>
                <a:effectLst/>
                <a:latin typeface="+mn-lt"/>
                <a:ea typeface="MS PGothic" pitchFamily="34" charset="-128"/>
                <a:cs typeface="ＭＳ Ｐゴシック" charset="0"/>
              </a:rPr>
              <a:t>WannaCry</a:t>
            </a:r>
            <a:r>
              <a:rPr lang="sr-Latn-RS" sz="1200" b="0" kern="1200" dirty="0" smtClean="0">
                <a:solidFill>
                  <a:schemeClr val="tx1"/>
                </a:solidFill>
                <a:effectLst/>
                <a:latin typeface="+mn-lt"/>
                <a:ea typeface="MS PGothic" pitchFamily="34" charset="-128"/>
                <a:cs typeface="ＭＳ Ｐゴシック" charset="0"/>
              </a:rPr>
              <a:t> koji je poput talasa zapljusnuo desetine bolnica širom</a:t>
            </a:r>
            <a:r>
              <a:rPr lang="sr-Latn-RS" sz="1200" b="0" kern="1200" baseline="0" dirty="0" smtClean="0">
                <a:solidFill>
                  <a:schemeClr val="tx1"/>
                </a:solidFill>
                <a:effectLst/>
                <a:latin typeface="+mn-lt"/>
                <a:ea typeface="MS PGothic" pitchFamily="34" charset="-128"/>
                <a:cs typeface="ＭＳ Ｐゴシック" charset="0"/>
              </a:rPr>
              <a:t> zemlje prošle godine ukupno je koštao NHS (Nacionalni zdravstveni fond) 92 miliona funti, utvrđeno je u najnovijem istraživanju.</a:t>
            </a:r>
          </a:p>
          <a:p>
            <a:pPr indent="457200"/>
            <a:r>
              <a:rPr lang="sr-Latn-RS" sz="1200" b="0" kern="1200" baseline="0" dirty="0" smtClean="0">
                <a:solidFill>
                  <a:schemeClr val="tx1"/>
                </a:solidFill>
                <a:effectLst/>
                <a:latin typeface="+mn-lt"/>
                <a:ea typeface="MS PGothic" pitchFamily="34" charset="-128"/>
                <a:cs typeface="ＭＳ Ｐゴシック" charset="0"/>
              </a:rPr>
              <a:t>U izveštaju koji je vlada saopštila procenjuje se da je </a:t>
            </a:r>
            <a:r>
              <a:rPr lang="sr-Latn-RS" sz="1200" b="0" kern="1200" baseline="0" dirty="0" err="1" smtClean="0">
                <a:solidFill>
                  <a:schemeClr val="tx1"/>
                </a:solidFill>
                <a:effectLst/>
                <a:latin typeface="+mn-lt"/>
                <a:ea typeface="MS PGothic" pitchFamily="34" charset="-128"/>
                <a:cs typeface="ＭＳ Ｐゴシック" charset="0"/>
              </a:rPr>
              <a:t>ransomware</a:t>
            </a:r>
            <a:r>
              <a:rPr lang="sr-Latn-RS" sz="1200" b="0" kern="1200" baseline="0" dirty="0" smtClean="0">
                <a:solidFill>
                  <a:schemeClr val="tx1"/>
                </a:solidFill>
                <a:effectLst/>
                <a:latin typeface="+mn-lt"/>
                <a:ea typeface="MS PGothic" pitchFamily="34" charset="-128"/>
                <a:cs typeface="ＭＳ Ｐゴシック" charset="0"/>
              </a:rPr>
              <a:t> virus izazvao  direktan gubitak  prihoda od 19 miliona funti uz dodatne IT troškove u visini od 73 miliona funti. Oko 72 miliona funti potrošeno je na popravku sistema i ponovno unošenje podataka koje je potrajalo nekoliko nedelja po izvršenom napadu. Lekari i sestre su bili primorani da otkažu 19.000 zakazanih pregleda nakon što je  virus „zaključao“ kompjutere u 80 teško pogođenih objekata u maju 2017. godine UK i SAD su  pripisali napad Severnoj Koreji, ali je alat </a:t>
            </a:r>
            <a:r>
              <a:rPr lang="sr-Latn-RS" sz="1200" b="0" kern="1200" baseline="0" dirty="0" err="1" smtClean="0">
                <a:solidFill>
                  <a:schemeClr val="tx1"/>
                </a:solidFill>
                <a:effectLst/>
                <a:latin typeface="+mn-lt"/>
                <a:ea typeface="MS PGothic" pitchFamily="34" charset="-128"/>
                <a:cs typeface="ＭＳ Ｐゴシック" charset="0"/>
              </a:rPr>
              <a:t>EternalBlue</a:t>
            </a:r>
            <a:r>
              <a:rPr lang="sr-Latn-RS" sz="1200" b="0" kern="1200" baseline="0" dirty="0" smtClean="0">
                <a:solidFill>
                  <a:schemeClr val="tx1"/>
                </a:solidFill>
                <a:effectLst/>
                <a:latin typeface="+mn-lt"/>
                <a:ea typeface="MS PGothic" pitchFamily="34" charset="-128"/>
                <a:cs typeface="ＭＳ Ｐゴシック" charset="0"/>
              </a:rPr>
              <a:t> koji su hakeri iskoristili izvorno nastao u NSA (NSA – </a:t>
            </a:r>
            <a:r>
              <a:rPr lang="sr-Latn-RS" sz="1200" b="0" kern="1200" baseline="0" dirty="0" err="1" smtClean="0">
                <a:solidFill>
                  <a:schemeClr val="tx1"/>
                </a:solidFill>
                <a:effectLst/>
                <a:latin typeface="+mn-lt"/>
                <a:ea typeface="MS PGothic" pitchFamily="34" charset="-128"/>
                <a:cs typeface="ＭＳ Ｐゴシック" charset="0"/>
              </a:rPr>
              <a:t>National</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Security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Agency</a:t>
            </a:r>
            <a:r>
              <a:rPr lang="sr-Latn-RS" sz="1200" b="0" kern="1200" baseline="0" dirty="0" smtClean="0">
                <a:solidFill>
                  <a:schemeClr val="tx1"/>
                </a:solidFill>
                <a:effectLst/>
                <a:latin typeface="+mn-lt"/>
                <a:ea typeface="MS PGothic" pitchFamily="34" charset="-128"/>
                <a:cs typeface="ＭＳ Ｐゴシック" charset="0"/>
              </a:rPr>
              <a:t> – Nacionalna agencija za bezbednost, SAD).</a:t>
            </a:r>
          </a:p>
          <a:p>
            <a:pPr indent="457200"/>
            <a:r>
              <a:rPr lang="sr-Latn-RS" sz="1200" b="0" kern="1200" dirty="0" smtClean="0">
                <a:solidFill>
                  <a:schemeClr val="tx1"/>
                </a:solidFill>
                <a:effectLst/>
                <a:latin typeface="+mn-lt"/>
                <a:ea typeface="MS PGothic" pitchFamily="34" charset="-128"/>
                <a:cs typeface="ＭＳ Ｐゴシック" charset="0"/>
              </a:rPr>
              <a:t>Agencija je odlučila da ne obavesti kompaniju Microsoft o uočenoj </a:t>
            </a:r>
            <a:r>
              <a:rPr lang="sr-Latn-RS" sz="1200" b="0" kern="1200" dirty="0" err="1" smtClean="0">
                <a:solidFill>
                  <a:schemeClr val="tx1"/>
                </a:solidFill>
                <a:effectLst/>
                <a:latin typeface="+mn-lt"/>
                <a:ea typeface="MS PGothic" pitchFamily="34" charset="-128"/>
                <a:cs typeface="ＭＳ Ｐゴシック" charset="0"/>
              </a:rPr>
              <a:t>ranjivosti</a:t>
            </a:r>
            <a:r>
              <a:rPr lang="sr-Latn-RS" sz="1200" b="0" kern="1200" dirty="0" smtClean="0">
                <a:solidFill>
                  <a:schemeClr val="tx1"/>
                </a:solidFill>
                <a:effectLst/>
                <a:latin typeface="+mn-lt"/>
                <a:ea typeface="MS PGothic" pitchFamily="34" charset="-128"/>
                <a:cs typeface="ＭＳ Ｐゴシック" charset="0"/>
              </a:rPr>
              <a:t> sve dok taj alat nisu ukrali hakeri, što je otvorilo pitanja u vezi sa etičkim aspektom situacije u kojoj suverene države gomilaju </a:t>
            </a:r>
            <a:r>
              <a:rPr lang="sr-Latn-RS" sz="1200" b="0" kern="1200" dirty="0" err="1" smtClean="0">
                <a:solidFill>
                  <a:schemeClr val="tx1"/>
                </a:solidFill>
                <a:effectLst/>
                <a:latin typeface="+mn-lt"/>
                <a:ea typeface="MS PGothic" pitchFamily="34" charset="-128"/>
                <a:cs typeface="ＭＳ Ｐゴシック" charset="0"/>
              </a:rPr>
              <a:t>zero</a:t>
            </a:r>
            <a:r>
              <a:rPr lang="sr-Latn-RS" sz="1200" b="0" kern="1200" dirty="0" smtClean="0">
                <a:solidFill>
                  <a:schemeClr val="tx1"/>
                </a:solidFill>
                <a:effectLst/>
                <a:latin typeface="+mn-lt"/>
                <a:ea typeface="MS PGothic" pitchFamily="34" charset="-128"/>
                <a:cs typeface="ＭＳ Ｐゴシック" charset="0"/>
              </a:rPr>
              <a:t>-</a:t>
            </a:r>
            <a:r>
              <a:rPr lang="sr-Latn-RS" sz="1200" b="0" kern="1200" dirty="0" err="1" smtClean="0">
                <a:solidFill>
                  <a:schemeClr val="tx1"/>
                </a:solidFill>
                <a:effectLst/>
                <a:latin typeface="+mn-lt"/>
                <a:ea typeface="MS PGothic" pitchFamily="34" charset="-128"/>
                <a:cs typeface="ＭＳ Ｐゴシック" charset="0"/>
              </a:rPr>
              <a:t>day</a:t>
            </a:r>
            <a:r>
              <a:rPr lang="sr-Latn-RS" sz="1200" b="0" kern="1200" dirty="0" smtClean="0">
                <a:solidFill>
                  <a:schemeClr val="tx1"/>
                </a:solidFill>
                <a:effectLst/>
                <a:latin typeface="+mn-lt"/>
                <a:ea typeface="MS PGothic" pitchFamily="34" charset="-128"/>
                <a:cs typeface="ＭＳ Ｐゴシック" charset="0"/>
              </a:rPr>
              <a:t> ranjivost.</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(desni okvir)</a:t>
            </a:r>
          </a:p>
          <a:p>
            <a:pPr indent="457200"/>
            <a:r>
              <a:rPr lang="sr-Latn-RS" sz="1200" b="1" kern="1200" dirty="0" smtClean="0">
                <a:solidFill>
                  <a:schemeClr val="tx1"/>
                </a:solidFill>
                <a:effectLst/>
                <a:latin typeface="+mn-lt"/>
                <a:ea typeface="MS PGothic" pitchFamily="34" charset="-128"/>
                <a:cs typeface="ＭＳ Ｐゴシック" charset="0"/>
              </a:rPr>
              <a:t>Podaci kompanije Kanon pušteni da procure </a:t>
            </a:r>
            <a:r>
              <a:rPr lang="sr-Latn-RS" sz="1200" b="1" kern="1200" dirty="0" err="1" smtClean="0">
                <a:solidFill>
                  <a:schemeClr val="tx1"/>
                </a:solidFill>
                <a:effectLst/>
                <a:latin typeface="+mn-lt"/>
                <a:ea typeface="MS PGothic" pitchFamily="34" charset="-128"/>
                <a:cs typeface="ＭＳ Ｐゴシック" charset="0"/>
              </a:rPr>
              <a:t>onlajn</a:t>
            </a:r>
            <a:r>
              <a:rPr lang="sr-Latn-RS" sz="1200" b="1" kern="1200" dirty="0" smtClean="0">
                <a:solidFill>
                  <a:schemeClr val="tx1"/>
                </a:solidFill>
                <a:effectLst/>
                <a:latin typeface="+mn-lt"/>
                <a:ea typeface="MS PGothic" pitchFamily="34" charset="-128"/>
                <a:cs typeface="ＭＳ Ｐゴシック" charset="0"/>
              </a:rPr>
              <a:t> nakon što je ta kompanija odbila da pregovara sa napadačima</a:t>
            </a:r>
          </a:p>
          <a:p>
            <a:pPr indent="457200"/>
            <a:r>
              <a:rPr lang="sr-Latn-RS" sz="1200" b="0" kern="1200" dirty="0" smtClean="0">
                <a:solidFill>
                  <a:schemeClr val="tx1"/>
                </a:solidFill>
                <a:effectLst/>
                <a:latin typeface="+mn-lt"/>
                <a:ea typeface="MS PGothic" pitchFamily="34" charset="-128"/>
                <a:cs typeface="ＭＳ Ｐゴシック" charset="0"/>
              </a:rPr>
              <a:t>14.</a:t>
            </a:r>
            <a:r>
              <a:rPr lang="sr-Latn-RS" sz="1200" b="0" kern="1200" baseline="0" dirty="0" smtClean="0">
                <a:solidFill>
                  <a:schemeClr val="tx1"/>
                </a:solidFill>
                <a:effectLst/>
                <a:latin typeface="+mn-lt"/>
                <a:ea typeface="MS PGothic" pitchFamily="34" charset="-128"/>
                <a:cs typeface="ＭＳ Ｐゴシック" charset="0"/>
              </a:rPr>
              <a:t> avgust 2020.</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 svemu sudeći, Kanon još nije pristao da ispuni zahteve ucenjivača</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Podaci koji pripadaju proizvođaču kamera Kanon objavljeni su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nakon što je ta kompanija bila izložena </a:t>
            </a:r>
            <a:r>
              <a:rPr lang="sr-Latn-RS" sz="1200" b="0" kern="1200" baseline="0" dirty="0" err="1" smtClean="0">
                <a:solidFill>
                  <a:schemeClr val="tx1"/>
                </a:solidFill>
                <a:effectLst/>
                <a:latin typeface="+mn-lt"/>
                <a:ea typeface="MS PGothic" pitchFamily="34" charset="-128"/>
                <a:cs typeface="ＭＳ Ｐゴシック" charset="0"/>
              </a:rPr>
              <a:t>ucenjivačkom</a:t>
            </a:r>
            <a:r>
              <a:rPr lang="sr-Latn-RS" sz="1200" b="0" kern="1200" baseline="0" dirty="0" smtClean="0">
                <a:solidFill>
                  <a:schemeClr val="tx1"/>
                </a:solidFill>
                <a:effectLst/>
                <a:latin typeface="+mn-lt"/>
                <a:ea typeface="MS PGothic" pitchFamily="34" charset="-128"/>
                <a:cs typeface="ＭＳ Ｐゴシック" charset="0"/>
              </a:rPr>
              <a:t> napadu koji je tokom prošle nedelje oborio nekoliko njenih računarskih sistema.</a:t>
            </a:r>
          </a:p>
          <a:p>
            <a:pPr indent="457200"/>
            <a:r>
              <a:rPr lang="sr-Latn-RS" sz="1200" b="0" kern="1200" baseline="0" dirty="0" smtClean="0">
                <a:solidFill>
                  <a:schemeClr val="tx1"/>
                </a:solidFill>
                <a:effectLst/>
                <a:latin typeface="+mn-lt"/>
                <a:ea typeface="MS PGothic" pitchFamily="34" charset="-128"/>
                <a:cs typeface="ＭＳ Ｐゴシック" charset="0"/>
              </a:rPr>
              <a:t>Napadači koji se predstavljaju </a:t>
            </a:r>
            <a:r>
              <a:rPr lang="sr-Latn-RS" sz="1200" b="0" kern="1200" baseline="0" dirty="0" err="1" smtClean="0">
                <a:solidFill>
                  <a:schemeClr val="tx1"/>
                </a:solidFill>
                <a:effectLst/>
                <a:latin typeface="+mn-lt"/>
                <a:ea typeface="MS PGothic" pitchFamily="34" charset="-128"/>
                <a:cs typeface="ＭＳ Ｐゴシック" charset="0"/>
              </a:rPr>
              <a:t>Mejz</a:t>
            </a:r>
            <a:r>
              <a:rPr lang="sr-Latn-RS" sz="1200" b="0" kern="1200" baseline="0" dirty="0" smtClean="0">
                <a:solidFill>
                  <a:schemeClr val="tx1"/>
                </a:solidFill>
                <a:effectLst/>
                <a:latin typeface="+mn-lt"/>
                <a:ea typeface="MS PGothic" pitchFamily="34" charset="-128"/>
                <a:cs typeface="ＭＳ Ｐゴシック" charset="0"/>
              </a:rPr>
              <a:t> (Maze) prvobitno su dali kompaniji rok od sedam dana da ispuni njihove zahteve, ali činjenica da su </a:t>
            </a:r>
            <a:r>
              <a:rPr lang="sr-Latn-RS" sz="1200" b="0" kern="1200" baseline="0" dirty="0" err="1" smtClean="0">
                <a:solidFill>
                  <a:schemeClr val="tx1"/>
                </a:solidFill>
                <a:effectLst/>
                <a:latin typeface="+mn-lt"/>
                <a:ea typeface="MS PGothic" pitchFamily="34" charset="-128"/>
                <a:cs typeface="ＭＳ Ｐゴシック" charset="0"/>
              </a:rPr>
              <a:t>procureli</a:t>
            </a:r>
            <a:r>
              <a:rPr lang="sr-Latn-RS" sz="1200" b="0" kern="1200" baseline="0" dirty="0" smtClean="0">
                <a:solidFill>
                  <a:schemeClr val="tx1"/>
                </a:solidFill>
                <a:effectLst/>
                <a:latin typeface="+mn-lt"/>
                <a:ea typeface="MS PGothic" pitchFamily="34" charset="-128"/>
                <a:cs typeface="ＭＳ Ｐゴシック" charset="0"/>
              </a:rPr>
              <a:t> podaci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ukazuje na to da Kanon nije spreman da plati traženi iznos.</a:t>
            </a:r>
          </a:p>
          <a:p>
            <a:pPr indent="457200"/>
            <a:r>
              <a:rPr lang="sr-Latn-RS" sz="1200" b="0" kern="1200" baseline="0" dirty="0" smtClean="0">
                <a:solidFill>
                  <a:schemeClr val="tx1"/>
                </a:solidFill>
                <a:effectLst/>
                <a:latin typeface="+mn-lt"/>
                <a:ea typeface="MS PGothic" pitchFamily="34" charset="-128"/>
                <a:cs typeface="ＭＳ Ｐゴシック" charset="0"/>
              </a:rPr>
              <a:t>Napadači koji se predstavljaju kao </a:t>
            </a:r>
            <a:r>
              <a:rPr lang="sr-Latn-RS" sz="1200" b="0" kern="1200" baseline="0" dirty="0" err="1" smtClean="0">
                <a:solidFill>
                  <a:schemeClr val="tx1"/>
                </a:solidFill>
                <a:effectLst/>
                <a:latin typeface="+mn-lt"/>
                <a:ea typeface="MS PGothic" pitchFamily="34" charset="-128"/>
                <a:cs typeface="ＭＳ Ｐゴシック" charset="0"/>
              </a:rPr>
              <a:t>Mejz</a:t>
            </a:r>
            <a:r>
              <a:rPr lang="sr-Latn-RS" sz="1200" b="0" kern="1200" baseline="0" dirty="0" smtClean="0">
                <a:solidFill>
                  <a:schemeClr val="tx1"/>
                </a:solidFill>
                <a:effectLst/>
                <a:latin typeface="+mn-lt"/>
                <a:ea typeface="MS PGothic" pitchFamily="34" charset="-128"/>
                <a:cs typeface="ＭＳ Ｐゴシック" charset="0"/>
              </a:rPr>
              <a:t> dosad su objavili 2,2 GB ukradenih podataka i tvrde da to iznosi oko pet posto ukupne ukradene arhive, što znači da je ovo signal </a:t>
            </a:r>
            <a:r>
              <a:rPr lang="sr-Latn-RS" sz="1200" b="0" kern="1200" baseline="0" dirty="0" err="1" smtClean="0">
                <a:solidFill>
                  <a:schemeClr val="tx1"/>
                </a:solidFill>
                <a:effectLst/>
                <a:latin typeface="+mn-lt"/>
                <a:ea typeface="MS PGothic" pitchFamily="34" charset="-128"/>
                <a:cs typeface="ＭＳ Ｐゴシック" charset="0"/>
              </a:rPr>
              <a:t>upoozorenja</a:t>
            </a:r>
            <a:r>
              <a:rPr lang="sr-Latn-RS" sz="1200" b="0" kern="1200" baseline="0" dirty="0" smtClean="0">
                <a:solidFill>
                  <a:schemeClr val="tx1"/>
                </a:solidFill>
                <a:effectLst/>
                <a:latin typeface="+mn-lt"/>
                <a:ea typeface="MS PGothic" pitchFamily="34" charset="-128"/>
                <a:cs typeface="ＭＳ Ｐゴシック" charset="0"/>
              </a:rPr>
              <a:t> kojim žele da primoraju kompaniju da pregovara sa njima.</a:t>
            </a:r>
          </a:p>
          <a:p>
            <a:pPr marL="171450" indent="171450">
              <a:buFont typeface="Arial" panose="020B0604020202020204" pitchFamily="34" charset="0"/>
              <a:buChar char="•"/>
            </a:pPr>
            <a:r>
              <a:rPr lang="sr-Latn-RS" sz="1200" b="0" kern="1200" dirty="0" smtClean="0">
                <a:solidFill>
                  <a:schemeClr val="tx1"/>
                </a:solidFill>
                <a:effectLst/>
                <a:latin typeface="+mn-lt"/>
                <a:ea typeface="MS PGothic" pitchFamily="34" charset="-128"/>
                <a:cs typeface="ＭＳ Ｐゴシック" charset="0"/>
              </a:rPr>
              <a:t>Proverite spisak najbolje</a:t>
            </a:r>
            <a:r>
              <a:rPr lang="sr-Latn-RS" sz="1200" b="0" kern="1200" baseline="0" dirty="0" smtClean="0">
                <a:solidFill>
                  <a:schemeClr val="tx1"/>
                </a:solidFill>
                <a:effectLst/>
                <a:latin typeface="+mn-lt"/>
                <a:ea typeface="MS PGothic" pitchFamily="34" charset="-128"/>
                <a:cs typeface="ＭＳ Ｐゴシック" charset="0"/>
              </a:rPr>
              <a:t> zaštite od </a:t>
            </a:r>
            <a:r>
              <a:rPr lang="sr-Latn-RS" sz="1200" b="0" kern="1200" baseline="0" dirty="0" err="1" smtClean="0">
                <a:solidFill>
                  <a:schemeClr val="tx1"/>
                </a:solidFill>
                <a:effectLst/>
                <a:latin typeface="+mn-lt"/>
                <a:ea typeface="MS PGothic" pitchFamily="34" charset="-128"/>
                <a:cs typeface="ＭＳ Ｐゴシック" charset="0"/>
              </a:rPr>
              <a:t>ucenjivačkih</a:t>
            </a:r>
            <a:r>
              <a:rPr lang="sr-Latn-RS" sz="1200" b="0" kern="1200" baseline="0" dirty="0" smtClean="0">
                <a:solidFill>
                  <a:schemeClr val="tx1"/>
                </a:solidFill>
                <a:effectLst/>
                <a:latin typeface="+mn-lt"/>
                <a:ea typeface="MS PGothic" pitchFamily="34" charset="-128"/>
                <a:cs typeface="ＭＳ Ｐゴシック" charset="0"/>
              </a:rPr>
              <a:t> napada</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Spisak najboljih sistema za upravljanje lozinkama na tržištu</a:t>
            </a:r>
          </a:p>
          <a:p>
            <a:pPr marL="171450" indent="171450">
              <a:buFont typeface="Arial" panose="020B0604020202020204" pitchFamily="34" charset="0"/>
              <a:buChar char="•"/>
            </a:pPr>
            <a:r>
              <a:rPr lang="sr-Latn-RS" sz="1200" b="0" kern="1200" baseline="0" dirty="0" smtClean="0">
                <a:solidFill>
                  <a:schemeClr val="tx1"/>
                </a:solidFill>
                <a:effectLst/>
                <a:latin typeface="+mn-lt"/>
                <a:ea typeface="MS PGothic" pitchFamily="34" charset="-128"/>
                <a:cs typeface="ＭＳ Ｐゴシック" charset="0"/>
              </a:rPr>
              <a:t>Sačinili smo spisak najboljih softverskih paketa za uklanjanje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a:t>
            </a:r>
          </a:p>
          <a:p>
            <a:pPr marL="171450" indent="171450">
              <a:buFont typeface="Arial" panose="020B0604020202020204" pitchFamily="34" charset="0"/>
              <a:buChar char="•"/>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Kako se navodi, podaci koji su se pojavili sadrže marketinški materijal, ali ne neke informacije o ličnostima niti finansijske informacije – mada je moguće da napadači zasad zadržavaju kod sebe one najosetljivije podatke kako bi ih koristili kao sredstvo za ucenu.</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(tekst u pozadini)</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171450" indent="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Šta se dogodilo sa mojim računarom?</a:t>
            </a:r>
          </a:p>
          <a:p>
            <a:pPr marL="171450" indent="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Vaši važni fajlovi su šifrovani</a:t>
            </a:r>
          </a:p>
          <a:p>
            <a:pPr marL="171450" indent="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Mnogi vaši dokumenti, fotografije, video zapisi, baze podataka i drugi fajlovi više nisu dostupni zato što su šifrovani. Koliko god da žurite da što pre nađete način da ponovo dođete do svojih fajlova, nemojte gubiti vreme. Bez naše usluge dešifrovanja  niko vam ne može vratiti te fajlove.</a:t>
            </a:r>
          </a:p>
          <a:p>
            <a:pPr marL="0" indent="45720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Mogu li da vratim svoje fajlove?</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Naravno. Garantujemo da ćete vratiti sve svoje fajlove i to bezbedno i jednostavno. Međutim,  nemate dovoljno vremena za to. Neke fajlove možete vratiti besplatno. </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Pokušajte već sada tako što ćete kliknuti na &lt;</a:t>
            </a:r>
            <a:r>
              <a:rPr lang="sr-Latn-RS" sz="1200" b="0" kern="1200" baseline="0" dirty="0" err="1" smtClean="0">
                <a:solidFill>
                  <a:schemeClr val="tx1"/>
                </a:solidFill>
                <a:effectLst/>
                <a:latin typeface="+mn-lt"/>
                <a:ea typeface="MS PGothic" pitchFamily="34" charset="-128"/>
                <a:cs typeface="ＭＳ Ｐゴシック" charset="0"/>
              </a:rPr>
              <a:t>Decrypt</a:t>
            </a:r>
            <a:r>
              <a:rPr lang="sr-Latn-RS" sz="1200" b="0" kern="1200" baseline="0" dirty="0" smtClean="0">
                <a:solidFill>
                  <a:schemeClr val="tx1"/>
                </a:solidFill>
                <a:effectLst/>
                <a:latin typeface="+mn-lt"/>
                <a:ea typeface="MS PGothic" pitchFamily="34" charset="-128"/>
                <a:cs typeface="ＭＳ Ｐゴシック" charset="0"/>
              </a:rPr>
              <a:t>&gt;. </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Međutim, ako želite da dešifrujete sve svoje fajlove, za to morate da platite.  Imate samo tri dana da izvršite uplatu. posle toga cena će biti udvostručena.</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Isto tako, ako ne platite u roku od sedam dana, nikada više nećete moći da vratite svoje fajlove. Imaćemo besplatne događaje za korisnike koji su  toliko siromašni da nisu mogli da plate ni u roku od šest meseci.</a:t>
            </a:r>
          </a:p>
          <a:p>
            <a:pPr marL="0" indent="457200">
              <a:buFont typeface="Arial" panose="020B0604020202020204" pitchFamily="34" charset="0"/>
              <a:buNone/>
            </a:pPr>
            <a:endParaRPr lang="sr-Latn-RS" sz="1200" b="0" kern="1200" baseline="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r>
              <a:rPr lang="sr-Latn-RS" sz="1200" b="1" kern="1200" baseline="0" dirty="0" smtClean="0">
                <a:solidFill>
                  <a:schemeClr val="tx1"/>
                </a:solidFill>
                <a:effectLst/>
                <a:latin typeface="+mn-lt"/>
                <a:ea typeface="MS PGothic" pitchFamily="34" charset="-128"/>
                <a:cs typeface="ＭＳ Ｐゴシック" charset="0"/>
              </a:rPr>
              <a:t>Kako da platim</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Uplata se prihvata samo u </a:t>
            </a:r>
            <a:r>
              <a:rPr lang="sr-Latn-RS" sz="1200" b="0" kern="1200" baseline="0" dirty="0" err="1" smtClean="0">
                <a:solidFill>
                  <a:schemeClr val="tx1"/>
                </a:solidFill>
                <a:effectLst/>
                <a:latin typeface="+mn-lt"/>
                <a:ea typeface="MS PGothic" pitchFamily="34" charset="-128"/>
                <a:cs typeface="ＭＳ Ｐゴシック" charset="0"/>
              </a:rPr>
              <a:t>bitkoinima</a:t>
            </a:r>
            <a:r>
              <a:rPr lang="sr-Latn-RS" sz="1200" b="0" kern="1200" baseline="0" dirty="0" smtClean="0">
                <a:solidFill>
                  <a:schemeClr val="tx1"/>
                </a:solidFill>
                <a:effectLst/>
                <a:latin typeface="+mn-lt"/>
                <a:ea typeface="MS PGothic" pitchFamily="34" charset="-128"/>
                <a:cs typeface="ＭＳ Ｐゴシック" charset="0"/>
              </a:rPr>
              <a:t>. Za više informacija, kliknite na &lt;</a:t>
            </a:r>
            <a:r>
              <a:rPr lang="sr-Latn-RS" sz="1200" b="0" kern="1200" baseline="0" dirty="0" err="1" smtClean="0">
                <a:solidFill>
                  <a:schemeClr val="tx1"/>
                </a:solidFill>
                <a:effectLst/>
                <a:latin typeface="+mn-lt"/>
                <a:ea typeface="MS PGothic" pitchFamily="34" charset="-128"/>
                <a:cs typeface="ＭＳ Ｐゴシック" charset="0"/>
              </a:rPr>
              <a:t>About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bitcoin</a:t>
            </a:r>
            <a:r>
              <a:rPr lang="sr-Latn-RS" sz="1200" b="0" kern="1200" baseline="0" dirty="0" smtClean="0">
                <a:solidFill>
                  <a:schemeClr val="tx1"/>
                </a:solidFill>
                <a:effectLst/>
                <a:latin typeface="+mn-lt"/>
                <a:ea typeface="MS PGothic" pitchFamily="34" charset="-128"/>
                <a:cs typeface="ＭＳ Ｐゴシック" charset="0"/>
              </a:rPr>
              <a:t>&gt; (o </a:t>
            </a:r>
            <a:r>
              <a:rPr lang="sr-Latn-RS" sz="1200" b="0" kern="1200" baseline="0" dirty="0" err="1" smtClean="0">
                <a:solidFill>
                  <a:schemeClr val="tx1"/>
                </a:solidFill>
                <a:effectLst/>
                <a:latin typeface="+mn-lt"/>
                <a:ea typeface="MS PGothic" pitchFamily="34" charset="-128"/>
                <a:cs typeface="ＭＳ Ｐゴシック" charset="0"/>
              </a:rPr>
              <a:t>bitkoinu</a:t>
            </a:r>
            <a:r>
              <a:rPr lang="sr-Latn-RS" sz="1200" b="0" kern="1200" baseline="0" dirty="0" smtClean="0">
                <a:solidFill>
                  <a:schemeClr val="tx1"/>
                </a:solidFill>
                <a:effectLst/>
                <a:latin typeface="+mn-lt"/>
                <a:ea typeface="MS PGothic" pitchFamily="34" charset="-128"/>
                <a:cs typeface="ＭＳ Ｐゴシック" charset="0"/>
              </a:rPr>
              <a:t>).</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Molimo vas da proverite sadašnju cenu </a:t>
            </a:r>
            <a:r>
              <a:rPr lang="sr-Latn-RS" sz="1200" b="0" kern="1200" baseline="0" dirty="0" err="1" smtClean="0">
                <a:solidFill>
                  <a:schemeClr val="tx1"/>
                </a:solidFill>
                <a:effectLst/>
                <a:latin typeface="+mn-lt"/>
                <a:ea typeface="MS PGothic" pitchFamily="34" charset="-128"/>
                <a:cs typeface="ＭＳ Ｐゴシック" charset="0"/>
              </a:rPr>
              <a:t>bitkoina</a:t>
            </a:r>
            <a:r>
              <a:rPr lang="sr-Latn-RS" sz="1200" b="0" kern="1200" baseline="0" dirty="0" smtClean="0">
                <a:solidFill>
                  <a:schemeClr val="tx1"/>
                </a:solidFill>
                <a:effectLst/>
                <a:latin typeface="+mn-lt"/>
                <a:ea typeface="MS PGothic" pitchFamily="34" charset="-128"/>
                <a:cs typeface="ＭＳ Ｐゴシック" charset="0"/>
              </a:rPr>
              <a:t> i da kupite neke </a:t>
            </a:r>
            <a:r>
              <a:rPr lang="sr-Latn-RS" sz="1200" b="0" kern="1200" baseline="0" dirty="0" err="1" smtClean="0">
                <a:solidFill>
                  <a:schemeClr val="tx1"/>
                </a:solidFill>
                <a:effectLst/>
                <a:latin typeface="+mn-lt"/>
                <a:ea typeface="MS PGothic" pitchFamily="34" charset="-128"/>
                <a:cs typeface="ＭＳ Ｐゴシック" charset="0"/>
              </a:rPr>
              <a:t>bitkoine</a:t>
            </a:r>
            <a:r>
              <a:rPr lang="sr-Latn-RS" sz="1200" b="0" kern="1200" baseline="0" dirty="0" smtClean="0">
                <a:solidFill>
                  <a:schemeClr val="tx1"/>
                </a:solidFill>
                <a:effectLst/>
                <a:latin typeface="+mn-lt"/>
                <a:ea typeface="MS PGothic" pitchFamily="34" charset="-128"/>
                <a:cs typeface="ＭＳ Ｐゴシック" charset="0"/>
              </a:rPr>
              <a:t>. Za više informacija o tome, kliknite na &lt;</a:t>
            </a:r>
            <a:r>
              <a:rPr lang="sr-Latn-RS" sz="1200" b="0" kern="1200" baseline="0" dirty="0" err="1" smtClean="0">
                <a:solidFill>
                  <a:schemeClr val="tx1"/>
                </a:solidFill>
                <a:effectLst/>
                <a:latin typeface="+mn-lt"/>
                <a:ea typeface="MS PGothic" pitchFamily="34" charset="-128"/>
                <a:cs typeface="ＭＳ Ｐゴシック" charset="0"/>
              </a:rPr>
              <a:t>How</a:t>
            </a:r>
            <a:r>
              <a:rPr lang="sr-Latn-RS" sz="1200" b="0" kern="1200" baseline="0" dirty="0" smtClean="0">
                <a:solidFill>
                  <a:schemeClr val="tx1"/>
                </a:solidFill>
                <a:effectLst/>
                <a:latin typeface="+mn-lt"/>
                <a:ea typeface="MS PGothic" pitchFamily="34" charset="-128"/>
                <a:cs typeface="ＭＳ Ｐゴシック" charset="0"/>
              </a:rPr>
              <a:t> to </a:t>
            </a:r>
            <a:r>
              <a:rPr lang="sr-Latn-RS" sz="1200" b="0" kern="1200" baseline="0" dirty="0" err="1" smtClean="0">
                <a:solidFill>
                  <a:schemeClr val="tx1"/>
                </a:solidFill>
                <a:effectLst/>
                <a:latin typeface="+mn-lt"/>
                <a:ea typeface="MS PGothic" pitchFamily="34" charset="-128"/>
                <a:cs typeface="ＭＳ Ｐゴシック" charset="0"/>
              </a:rPr>
              <a:t>buy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bitcoins</a:t>
            </a:r>
            <a:r>
              <a:rPr lang="sr-Latn-RS" sz="1200" b="0" kern="1200" baseline="0" dirty="0" smtClean="0">
                <a:solidFill>
                  <a:schemeClr val="tx1"/>
                </a:solidFill>
                <a:effectLst/>
                <a:latin typeface="+mn-lt"/>
                <a:ea typeface="MS PGothic" pitchFamily="34" charset="-128"/>
                <a:cs typeface="ＭＳ Ｐゴシック" charset="0"/>
              </a:rPr>
              <a:t>&gt; („kako da kupim </a:t>
            </a:r>
            <a:r>
              <a:rPr lang="sr-Latn-RS" sz="1200" b="0" kern="1200" baseline="0" dirty="0" err="1" smtClean="0">
                <a:solidFill>
                  <a:schemeClr val="tx1"/>
                </a:solidFill>
                <a:effectLst/>
                <a:latin typeface="+mn-lt"/>
                <a:ea typeface="MS PGothic" pitchFamily="34" charset="-128"/>
                <a:cs typeface="ＭＳ Ｐゴシック" charset="0"/>
              </a:rPr>
              <a:t>bitkoine</a:t>
            </a:r>
            <a:r>
              <a:rPr lang="sr-Latn-RS" sz="1200" b="0" kern="1200" baseline="0" dirty="0" smtClean="0">
                <a:solidFill>
                  <a:schemeClr val="tx1"/>
                </a:solidFill>
                <a:effectLst/>
                <a:latin typeface="+mn-lt"/>
                <a:ea typeface="MS PGothic" pitchFamily="34" charset="-128"/>
                <a:cs typeface="ＭＳ Ｐゴシック" charset="0"/>
              </a:rPr>
              <a:t>).</a:t>
            </a:r>
          </a:p>
          <a:p>
            <a:pPr marL="0" indent="457200">
              <a:buFont typeface="Arial" panose="020B0604020202020204" pitchFamily="34" charset="0"/>
              <a:buNone/>
            </a:pPr>
            <a:r>
              <a:rPr lang="sr-Latn-RS" sz="1200" b="0" kern="1200" dirty="0" smtClean="0">
                <a:solidFill>
                  <a:schemeClr val="tx1"/>
                </a:solidFill>
                <a:effectLst/>
                <a:latin typeface="+mn-lt"/>
                <a:ea typeface="MS PGothic" pitchFamily="34" charset="-128"/>
                <a:cs typeface="ＭＳ Ｐゴシック" charset="0"/>
              </a:rPr>
              <a:t>Uplatite tačan iznos na adresu koja je naznačena u ovom polju.</a:t>
            </a:r>
          </a:p>
          <a:p>
            <a:pPr marL="0" indent="457200">
              <a:buFont typeface="Arial" panose="020B0604020202020204" pitchFamily="34" charset="0"/>
              <a:buNone/>
            </a:pPr>
            <a:r>
              <a:rPr lang="sr-Latn-RS" sz="1200" b="0" kern="1200" dirty="0" smtClean="0">
                <a:solidFill>
                  <a:schemeClr val="tx1"/>
                </a:solidFill>
                <a:effectLst/>
                <a:latin typeface="+mn-lt"/>
                <a:ea typeface="MS PGothic" pitchFamily="34" charset="-128"/>
                <a:cs typeface="ＭＳ Ｐゴシック" charset="0"/>
              </a:rPr>
              <a:t>Nakon što izvršite uplatu, kliknite na </a:t>
            </a:r>
            <a:r>
              <a:rPr lang="sr-Latn-RS" sz="1200" b="0" kern="1200" baseline="0" dirty="0" smtClean="0">
                <a:solidFill>
                  <a:schemeClr val="tx1"/>
                </a:solidFill>
                <a:effectLst/>
                <a:latin typeface="+mn-lt"/>
                <a:ea typeface="MS PGothic" pitchFamily="34" charset="-128"/>
                <a:cs typeface="ＭＳ Ｐゴシック" charset="0"/>
              </a:rPr>
              <a:t>&lt;</a:t>
            </a:r>
            <a:r>
              <a:rPr lang="sr-Latn-RS" sz="1200" b="0" kern="1200" baseline="0" dirty="0" err="1" smtClean="0">
                <a:solidFill>
                  <a:schemeClr val="tx1"/>
                </a:solidFill>
                <a:effectLst/>
                <a:latin typeface="+mn-lt"/>
                <a:ea typeface="MS PGothic" pitchFamily="34" charset="-128"/>
                <a:cs typeface="ＭＳ Ｐゴシック" charset="0"/>
              </a:rPr>
              <a:t>Check</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Payment</a:t>
            </a:r>
            <a:r>
              <a:rPr lang="sr-Latn-RS" sz="1200" b="0" kern="1200" baseline="0" dirty="0" smtClean="0">
                <a:solidFill>
                  <a:schemeClr val="tx1"/>
                </a:solidFill>
                <a:effectLst/>
                <a:latin typeface="+mn-lt"/>
                <a:ea typeface="MS PGothic" pitchFamily="34" charset="-128"/>
                <a:cs typeface="ＭＳ Ｐゴシック" charset="0"/>
              </a:rPr>
              <a:t>&gt; (proveri uplatu). Najbolje vreme za proveru je od 9.00 do 11.00...</a:t>
            </a:r>
          </a:p>
          <a:p>
            <a:pPr marL="0" indent="457200">
              <a:buFont typeface="Arial" panose="020B0604020202020204" pitchFamily="34" charset="0"/>
              <a:buNone/>
            </a:pPr>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savremenog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napada</a:t>
            </a:r>
            <a:r>
              <a:rPr lang="pt-PT"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en-US" sz="1200" b="1" i="1" kern="1200" dirty="0" err="1" smtClean="0">
                <a:solidFill>
                  <a:schemeClr val="tx1"/>
                </a:solidFill>
                <a:effectLst/>
                <a:latin typeface="+mn-lt"/>
                <a:ea typeface="MS PGothic" pitchFamily="34" charset="-128"/>
                <a:cs typeface="ＭＳ Ｐゴシック" charset="0"/>
              </a:rPr>
              <a:t>WannaCry</a:t>
            </a:r>
            <a:r>
              <a:rPr lang="en-U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ucenjivački</a:t>
            </a:r>
            <a:r>
              <a:rPr lang="sr-Latn-RS" sz="1200" b="1" kern="1200" dirty="0" smtClean="0">
                <a:solidFill>
                  <a:schemeClr val="tx1"/>
                </a:solidFill>
                <a:effectLst/>
                <a:latin typeface="+mn-lt"/>
                <a:ea typeface="MS PGothic" pitchFamily="34" charset="-128"/>
                <a:cs typeface="ＭＳ Ｐゴシック" charset="0"/>
              </a:rPr>
              <a:t> napad</a:t>
            </a:r>
            <a:r>
              <a:rPr lang="sr-Latn-RS" sz="1200" kern="1200" dirty="0" smtClean="0">
                <a:solidFill>
                  <a:schemeClr val="tx1"/>
                </a:solidFill>
                <a:effectLst/>
                <a:latin typeface="+mn-lt"/>
                <a:ea typeface="MS PGothic" pitchFamily="34" charset="-128"/>
                <a:cs typeface="ＭＳ Ｐゴシック" charset="0"/>
              </a:rPr>
              <a:t> bio je globalni kibernetski napad pomoću </a:t>
            </a:r>
            <a:r>
              <a:rPr lang="sr-Latn-RS" sz="1200" kern="1200" dirty="0" err="1" smtClean="0">
                <a:solidFill>
                  <a:schemeClr val="tx1"/>
                </a:solidFill>
                <a:effectLst/>
                <a:latin typeface="+mn-lt"/>
                <a:ea typeface="MS PGothic" pitchFamily="34" charset="-128"/>
                <a:cs typeface="ＭＳ Ｐゴシック" charset="0"/>
              </a:rPr>
              <a:t>kriptocrva</a:t>
            </a:r>
            <a:r>
              <a:rPr lang="sr-Latn-RS" sz="1200" kern="1200" dirty="0" smtClean="0">
                <a:solidFill>
                  <a:schemeClr val="tx1"/>
                </a:solidFill>
                <a:effectLst/>
                <a:latin typeface="+mn-lt"/>
                <a:ea typeface="MS PGothic" pitchFamily="34" charset="-128"/>
                <a:cs typeface="ＭＳ Ｐゴシック" charset="0"/>
              </a:rPr>
              <a:t> </a:t>
            </a:r>
            <a:r>
              <a:rPr lang="en-US" sz="1200" b="1" i="1" kern="1200" dirty="0" err="1" smtClean="0">
                <a:solidFill>
                  <a:schemeClr val="tx1"/>
                </a:solidFill>
                <a:effectLst/>
                <a:latin typeface="+mn-lt"/>
                <a:ea typeface="MS PGothic" pitchFamily="34" charset="-128"/>
                <a:cs typeface="ＭＳ Ｐゴシック" charset="0"/>
              </a:rPr>
              <a:t>WannaCry</a:t>
            </a:r>
            <a:r>
              <a:rPr lang="en-US" sz="1200" kern="1200" baseline="300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(„hoćeš da zaplačeš”), gde su na meti bili računari koji koriste </a:t>
            </a:r>
            <a:r>
              <a:rPr lang="en-US" sz="1200" i="1" kern="1200" dirty="0" smtClean="0">
                <a:solidFill>
                  <a:schemeClr val="tx1"/>
                </a:solidFill>
                <a:effectLst/>
                <a:latin typeface="+mn-lt"/>
                <a:ea typeface="MS PGothic" pitchFamily="34" charset="-128"/>
                <a:cs typeface="ＭＳ Ｐゴシック" charset="0"/>
              </a:rPr>
              <a:t>MS Windows</a:t>
            </a:r>
            <a:r>
              <a:rPr lang="en-US" sz="1200" kern="1200" dirty="0" smtClean="0">
                <a:solidFill>
                  <a:schemeClr val="tx1"/>
                </a:solidFill>
                <a:effectLst/>
                <a:latin typeface="+mn-lt"/>
                <a:ea typeface="MS PGothic" pitchFamily="34" charset="-128"/>
                <a:cs typeface="ＭＳ Ｐゴシック" charset="0"/>
              </a:rPr>
              <a:t> </a:t>
            </a:r>
            <a:r>
              <a:rPr lang="en-US" sz="1200" kern="1200" dirty="0" err="1" smtClean="0">
                <a:solidFill>
                  <a:schemeClr val="tx1"/>
                </a:solidFill>
                <a:effectLst/>
                <a:latin typeface="+mn-lt"/>
                <a:ea typeface="MS PGothic" pitchFamily="34" charset="-128"/>
                <a:cs typeface="ＭＳ Ｐゴシック" charset="0"/>
              </a:rPr>
              <a:t>operativni</a:t>
            </a:r>
            <a:r>
              <a:rPr lang="en-US" sz="1200" kern="1200" dirty="0" smtClean="0">
                <a:solidFill>
                  <a:schemeClr val="tx1"/>
                </a:solidFill>
                <a:effectLst/>
                <a:latin typeface="+mn-lt"/>
                <a:ea typeface="MS PGothic" pitchFamily="34" charset="-128"/>
                <a:cs typeface="ＭＳ Ｐゴシック" charset="0"/>
              </a:rPr>
              <a:t> </a:t>
            </a:r>
            <a:r>
              <a:rPr lang="en-US" sz="1200" kern="1200" dirty="0" err="1" smtClean="0">
                <a:solidFill>
                  <a:schemeClr val="tx1"/>
                </a:solidFill>
                <a:effectLst/>
                <a:latin typeface="+mn-lt"/>
                <a:ea typeface="MS PGothic" pitchFamily="34" charset="-128"/>
                <a:cs typeface="ＭＳ Ｐゴシック" charset="0"/>
              </a:rPr>
              <a:t>sistem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kojima su napadači šifrovali podatke i zahtevali isplatu „otkupa” u </a:t>
            </a:r>
            <a:r>
              <a:rPr lang="sr-Latn-RS" sz="1200" kern="1200" dirty="0" err="1" smtClean="0">
                <a:solidFill>
                  <a:schemeClr val="tx1"/>
                </a:solidFill>
                <a:effectLst/>
                <a:latin typeface="+mn-lt"/>
                <a:ea typeface="MS PGothic" pitchFamily="34" charset="-128"/>
                <a:cs typeface="ＭＳ Ｐゴシック" charset="0"/>
              </a:rPr>
              <a:t>bitkoinima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Napad je počeo u petak </a:t>
            </a:r>
            <a:r>
              <a:rPr lang="es-CL" sz="1200" kern="1200" dirty="0" smtClean="0">
                <a:solidFill>
                  <a:schemeClr val="tx1"/>
                </a:solidFill>
                <a:effectLst/>
                <a:latin typeface="+mn-lt"/>
                <a:ea typeface="MS PGothic" pitchFamily="34" charset="-128"/>
                <a:cs typeface="ＭＳ Ｐゴシック" charset="0"/>
              </a:rPr>
              <a:t>12</a:t>
            </a:r>
            <a:r>
              <a:rPr lang="sr-Latn-RS" sz="1200" kern="1200" dirty="0" smtClean="0">
                <a:solidFill>
                  <a:schemeClr val="tx1"/>
                </a:solidFill>
                <a:effectLst/>
                <a:latin typeface="+mn-lt"/>
                <a:ea typeface="MS PGothic" pitchFamily="34" charset="-128"/>
                <a:cs typeface="ＭＳ Ｐゴシック" charset="0"/>
              </a:rPr>
              <a:t>. maja </a:t>
            </a:r>
            <a:r>
              <a:rPr lang="es-CL" sz="1200" kern="1200" dirty="0" smtClean="0">
                <a:solidFill>
                  <a:schemeClr val="tx1"/>
                </a:solidFill>
                <a:effectLst/>
                <a:latin typeface="+mn-lt"/>
                <a:ea typeface="MS PGothic" pitchFamily="34" charset="-128"/>
                <a:cs typeface="ＭＳ Ｐゴシック" charset="0"/>
              </a:rPr>
              <a:t>2017</a:t>
            </a:r>
            <a:r>
              <a:rPr lang="sr-Latn-RS" sz="1200" kern="1200" dirty="0" smtClean="0">
                <a:solidFill>
                  <a:schemeClr val="tx1"/>
                </a:solidFill>
                <a:effectLst/>
                <a:latin typeface="+mn-lt"/>
                <a:ea typeface="MS PGothic" pitchFamily="34" charset="-128"/>
                <a:cs typeface="ＭＳ Ｐゴシック" charset="0"/>
              </a:rPr>
              <a:t>. i u roku od jednog dana saopšteno je da je inficirano više od 230.000 računara u preko 150 zemalja. Ubrzo pošto je napad počeo, jedan istraživač internet bezbednosti koji vodi </a:t>
            </a:r>
            <a:r>
              <a:rPr lang="sr-Latn-RS" sz="1200" kern="1200" dirty="0" err="1" smtClean="0">
                <a:solidFill>
                  <a:schemeClr val="tx1"/>
                </a:solidFill>
                <a:effectLst/>
                <a:latin typeface="+mn-lt"/>
                <a:ea typeface="MS PGothic" pitchFamily="34" charset="-128"/>
                <a:cs typeface="ＭＳ Ｐゴシック" charset="0"/>
              </a:rPr>
              <a:t>blog</a:t>
            </a:r>
            <a:r>
              <a:rPr lang="sr-Latn-RS" sz="1200" kern="1200" dirty="0" smtClean="0">
                <a:solidFill>
                  <a:schemeClr val="tx1"/>
                </a:solidFill>
                <a:effectLst/>
                <a:latin typeface="+mn-lt"/>
                <a:ea typeface="MS PGothic" pitchFamily="34" charset="-128"/>
                <a:cs typeface="ＭＳ Ｐゴシック" charset="0"/>
              </a:rPr>
              <a:t> potpisujući se kao „</a:t>
            </a:r>
            <a:r>
              <a:rPr lang="sr-Latn-RS" sz="1200" kern="1200" dirty="0" err="1" smtClean="0">
                <a:solidFill>
                  <a:schemeClr val="tx1"/>
                </a:solidFill>
                <a:effectLst/>
                <a:latin typeface="+mn-lt"/>
                <a:ea typeface="MS PGothic" pitchFamily="34" charset="-128"/>
                <a:cs typeface="ＭＳ Ｐゴシック" charset="0"/>
              </a:rPr>
              <a:t>MalwareTech</a:t>
            </a:r>
            <a:r>
              <a:rPr lang="sr-Latn-RS" sz="1200" kern="1200" dirty="0" smtClean="0">
                <a:solidFill>
                  <a:schemeClr val="tx1"/>
                </a:solidFill>
                <a:effectLst/>
                <a:latin typeface="+mn-lt"/>
                <a:ea typeface="MS PGothic" pitchFamily="34" charset="-128"/>
                <a:cs typeface="ＭＳ Ｐゴシック" charset="0"/>
              </a:rPr>
              <a:t>” otkrio je efikasno sredstvo za uništavanje tog računarskog crva tako što je registrovao domen pod imenom koje je našao u šifri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To je znatno usporilo širenje infekcije, praktično zaustavivši inicijalni napad u ponedeljak, 15. maja 2017, ali su otada otkrivene nove verzije koje nisu sadržale to efikasno sredstvo za zaustavljanje u samoj šifri. Istraživači su takođe otkrili načine pomoću kojih su vratili podatke sa inficiranih računara, pod određenim okolnostima.</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https://en.wikipedia.org/wiki/WannaCry_ransomware_attack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levoj slici prikazan je ekran koji su videli korisnici čiji su podaci bili šifrovani protiv njihove volje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desnoj slici vidi se jedno od mnogih saopštenja za štampu objavljenih u vezi s tim događajem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Čini se da </a:t>
            </a:r>
            <a:r>
              <a:rPr lang="pt-PT" sz="1200" kern="1200" dirty="0" smtClean="0">
                <a:solidFill>
                  <a:schemeClr val="tx1"/>
                </a:solidFill>
                <a:effectLst/>
                <a:latin typeface="+mn-lt"/>
                <a:ea typeface="MS PGothic" pitchFamily="34" charset="-128"/>
                <a:cs typeface="ＭＳ Ｐゴシック" charset="0"/>
              </a:rPr>
              <a:t>300 </a:t>
            </a:r>
            <a:r>
              <a:rPr lang="sr-Latn-RS" sz="1200" kern="1200" dirty="0" smtClean="0">
                <a:solidFill>
                  <a:schemeClr val="tx1"/>
                </a:solidFill>
                <a:effectLst/>
                <a:latin typeface="+mn-lt"/>
                <a:ea typeface="MS PGothic" pitchFamily="34" charset="-128"/>
                <a:cs typeface="ＭＳ Ｐゴシック" charset="0"/>
              </a:rPr>
              <a:t>dolara nije velika svota – ali tvorci tog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i prevaranti koji su ga primenili oslanjaju se na to da će mnogo ljudi platiti male iznose – i da će podaci početi da se vraćaju u </a:t>
            </a:r>
            <a:r>
              <a:rPr lang="sr-Latn-RS" sz="1200" kern="1200" dirty="0" err="1" smtClean="0">
                <a:solidFill>
                  <a:schemeClr val="tx1"/>
                </a:solidFill>
                <a:effectLst/>
                <a:latin typeface="+mn-lt"/>
                <a:ea typeface="MS PGothic" pitchFamily="34" charset="-128"/>
                <a:cs typeface="ＭＳ Ｐゴシック" charset="0"/>
              </a:rPr>
              <a:t>nešifrovanom</a:t>
            </a:r>
            <a:r>
              <a:rPr lang="sr-Latn-RS" sz="1200" kern="1200" dirty="0" smtClean="0">
                <a:solidFill>
                  <a:schemeClr val="tx1"/>
                </a:solidFill>
                <a:effectLst/>
                <a:latin typeface="+mn-lt"/>
                <a:ea typeface="MS PGothic" pitchFamily="34" charset="-128"/>
                <a:cs typeface="ＭＳ Ｐゴシック" charset="0"/>
              </a:rPr>
              <a:t> vidu. Ako se ne bi vraćali, vest o tome bi se brzo proširila i znalo bi se da plaćanje ne znači da će podaci biti dešifrovani – a onda ljudi više ne bi plaćali. Ako tražite preveliku svotu novca, to ljudi to sebi neće moći da priušte – zato su oni pristali na kompromis da bi ostvarili svoj cilj.</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18183582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18417760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37705761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Izveštaj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 – Kriminalna grupa </a:t>
            </a:r>
            <a:r>
              <a:rPr lang="sr-Latn-RS" sz="1200" i="1" kern="1200" dirty="0" err="1" smtClean="0">
                <a:solidFill>
                  <a:schemeClr val="tx1"/>
                </a:solidFill>
                <a:effectLst/>
                <a:latin typeface="+mn-lt"/>
                <a:ea typeface="MS PGothic" pitchFamily="34" charset="-128"/>
                <a:cs typeface="ＭＳ Ｐゴシック" charset="0"/>
              </a:rPr>
              <a:t>Magecart</a:t>
            </a:r>
            <a:r>
              <a:rPr lang="sr-Latn-RS" sz="1200" kern="1200" dirty="0" smtClean="0">
                <a:solidFill>
                  <a:schemeClr val="tx1"/>
                </a:solidFill>
                <a:effectLst/>
                <a:latin typeface="+mn-lt"/>
                <a:ea typeface="MS PGothic" pitchFamily="34" charset="-128"/>
                <a:cs typeface="ＭＳ Ｐゴシック" charset="0"/>
              </a:rPr>
              <a:t>, koja se, u stvari, sastoji od najmanje šest odvojenih grupa koje funkcionišu nezavisno jedna od druge, aktivna je otprilike od 2015. godine. Postala je posebno poznata 2018, kada je izvestan broj istaknutih kompanija pretrpeo masovne napade vezane za krađu podataka i curenje podataka. Samo jedan takav napad doveo je do kompromitovanja podataka sa više od 380.000 kreditnih kartica zbog čega je kompanija morala da plati novčanu kaznu od preko 183 miliona funti sterlinga na osnovu Opšte uredbe o zaštiti podataka – </a:t>
            </a:r>
            <a:r>
              <a:rPr lang="sr-Latn-RS" sz="1200" i="1" kern="1200" dirty="0" smtClean="0">
                <a:solidFill>
                  <a:schemeClr val="tx1"/>
                </a:solidFill>
                <a:effectLst/>
                <a:latin typeface="+mn-lt"/>
                <a:ea typeface="MS PGothic" pitchFamily="34" charset="-128"/>
                <a:cs typeface="ＭＳ Ｐゴシック" charset="0"/>
              </a:rPr>
              <a:t>GDPR14</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Napadi na lance snabdevanja – Jasna i sve izraženija zabrinutost kod partnera </a:t>
            </a:r>
            <a:r>
              <a:rPr lang="sr-Latn-RS" sz="1200" kern="1200" dirty="0" err="1" smtClean="0">
                <a:solidFill>
                  <a:schemeClr val="tx1"/>
                </a:solidFill>
                <a:effectLst/>
                <a:latin typeface="+mn-lt"/>
                <a:ea typeface="MS PGothic" pitchFamily="34" charset="-128"/>
                <a:cs typeface="ＭＳ Ｐゴシック" charset="0"/>
              </a:rPr>
              <a:t>Evropola</a:t>
            </a:r>
            <a:r>
              <a:rPr lang="sr-Latn-RS" sz="1200" kern="1200" dirty="0" smtClean="0">
                <a:solidFill>
                  <a:schemeClr val="tx1"/>
                </a:solidFill>
                <a:effectLst/>
                <a:latin typeface="+mn-lt"/>
                <a:ea typeface="MS PGothic" pitchFamily="34" charset="-128"/>
                <a:cs typeface="ＭＳ Ｐゴシック" charset="0"/>
              </a:rPr>
              <a:t> iz privatnog sektora odnosila se na napade koji su na njih usmereni preko lanca za snabdevanje, tj. korišćenje kompromitovanih trećih lica kao instrumenta za infiltriranje njihove mreže. Često se tu radi o isporučiocima softvera ili hardvera, ali i o </a:t>
            </a:r>
            <a:r>
              <a:rPr lang="sr-Latn-RS" sz="1200" kern="1200" dirty="0" err="1" smtClean="0">
                <a:solidFill>
                  <a:schemeClr val="tx1"/>
                </a:solidFill>
                <a:effectLst/>
                <a:latin typeface="+mn-lt"/>
                <a:ea typeface="MS PGothic" pitchFamily="34" charset="-128"/>
                <a:cs typeface="ＭＳ Ｐゴシック" charset="0"/>
              </a:rPr>
              <a:t>pružaocima</a:t>
            </a:r>
            <a:r>
              <a:rPr lang="sr-Latn-RS" sz="1200" kern="1200" dirty="0" smtClean="0">
                <a:solidFill>
                  <a:schemeClr val="tx1"/>
                </a:solidFill>
                <a:effectLst/>
                <a:latin typeface="+mn-lt"/>
                <a:ea typeface="MS PGothic" pitchFamily="34" charset="-128"/>
                <a:cs typeface="ＭＳ Ｐゴシック" charset="0"/>
              </a:rPr>
              <a:t> drugih poslovnih usluga. Velike kompanije imaju mnoštvo trećih lica koje koriste kao snabdevače i podizvođače i sa nekima od njih imaju visok stepen povezanosti,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svako od njih nosi sopstveni rizik. Slični rizici postoje i kada neka velika kompanija preuzme manju kompaniju koja možda ima niži stepen zrelosti u pogledu </a:t>
            </a:r>
            <a:r>
              <a:rPr lang="sr-Latn-RS" sz="1200" kern="1200" dirty="0" err="1" smtClean="0">
                <a:solidFill>
                  <a:schemeClr val="tx1"/>
                </a:solidFill>
                <a:effectLst/>
                <a:latin typeface="+mn-lt"/>
                <a:ea typeface="MS PGothic" pitchFamily="34" charset="-128"/>
                <a:cs typeface="ＭＳ Ｐゴシック" charset="0"/>
              </a:rPr>
              <a:t>visokotehnološke</a:t>
            </a:r>
            <a:r>
              <a:rPr lang="sr-Latn-RS" sz="1200" kern="1200" dirty="0" smtClean="0">
                <a:solidFill>
                  <a:schemeClr val="tx1"/>
                </a:solidFill>
                <a:effectLst/>
                <a:latin typeface="+mn-lt"/>
                <a:ea typeface="MS PGothic" pitchFamily="34" charset="-128"/>
                <a:cs typeface="ＭＳ Ｐゴシック" charset="0"/>
              </a:rPr>
              <a:t> bezbednosti. To se dogodilo sa </a:t>
            </a:r>
            <a:r>
              <a:rPr lang="sr-Latn-RS" sz="1200" kern="1200" dirty="0" err="1" smtClean="0">
                <a:solidFill>
                  <a:schemeClr val="tx1"/>
                </a:solidFill>
                <a:effectLst/>
                <a:latin typeface="+mn-lt"/>
                <a:ea typeface="MS PGothic" pitchFamily="34" charset="-128"/>
                <a:cs typeface="ＭＳ Ｐゴシック" charset="0"/>
              </a:rPr>
              <a:t>curenjem</a:t>
            </a:r>
            <a:r>
              <a:rPr lang="sr-Latn-RS" sz="1200" kern="1200" dirty="0" smtClean="0">
                <a:solidFill>
                  <a:schemeClr val="tx1"/>
                </a:solidFill>
                <a:effectLst/>
                <a:latin typeface="+mn-lt"/>
                <a:ea typeface="MS PGothic" pitchFamily="34" charset="-128"/>
                <a:cs typeface="ＭＳ Ｐゴシック" charset="0"/>
              </a:rPr>
              <a:t> podataka iz kompanije „</a:t>
            </a:r>
            <a:r>
              <a:rPr lang="sr-Latn-RS" sz="1200" kern="1200" dirty="0" err="1" smtClean="0">
                <a:solidFill>
                  <a:schemeClr val="tx1"/>
                </a:solidFill>
                <a:effectLst/>
                <a:latin typeface="+mn-lt"/>
                <a:ea typeface="MS PGothic" pitchFamily="34" charset="-128"/>
                <a:cs typeface="ＭＳ Ｐゴシック" charset="0"/>
              </a:rPr>
              <a:t>Marriot</a:t>
            </a:r>
            <a:r>
              <a:rPr lang="sr-Latn-RS" sz="1200" kern="1200" dirty="0" smtClean="0">
                <a:solidFill>
                  <a:schemeClr val="tx1"/>
                </a:solidFill>
                <a:effectLst/>
                <a:latin typeface="+mn-lt"/>
                <a:ea typeface="MS PGothic" pitchFamily="34" charset="-128"/>
                <a:cs typeface="ＭＳ Ｐゴシック" charset="0"/>
              </a:rPr>
              <a:t> International”.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Operacija </a:t>
            </a:r>
            <a:r>
              <a:rPr lang="sr-Latn-RS" sz="1200" i="1" kern="1200" dirty="0" err="1" smtClean="0">
                <a:solidFill>
                  <a:schemeClr val="tx1"/>
                </a:solidFill>
                <a:effectLst/>
                <a:latin typeface="+mn-lt"/>
                <a:ea typeface="MS PGothic" pitchFamily="34" charset="-128"/>
                <a:cs typeface="ＭＳ Ｐゴシック" charset="0"/>
              </a:rPr>
              <a:t>ShadowHammer</a:t>
            </a:r>
            <a:r>
              <a:rPr lang="sr-Latn-RS" sz="1200" kern="1200" dirty="0" smtClean="0">
                <a:solidFill>
                  <a:schemeClr val="tx1"/>
                </a:solidFill>
                <a:effectLst/>
                <a:latin typeface="+mn-lt"/>
                <a:ea typeface="MS PGothic" pitchFamily="34" charset="-128"/>
                <a:cs typeface="ＭＳ Ｐゴシック" charset="0"/>
              </a:rPr>
              <a:t> („Čekić iz senke”) – U januaru 2019. godine laboratorija „</a:t>
            </a:r>
            <a:r>
              <a:rPr lang="sr-Latn-RS" sz="1200" kern="1200" dirty="0" err="1" smtClean="0">
                <a:solidFill>
                  <a:schemeClr val="tx1"/>
                </a:solidFill>
                <a:effectLst/>
                <a:latin typeface="+mn-lt"/>
                <a:ea typeface="MS PGothic" pitchFamily="34" charset="-128"/>
                <a:cs typeface="ＭＳ Ｐゴシック" charset="0"/>
              </a:rPr>
              <a:t>Kaspersky</a:t>
            </a:r>
            <a:r>
              <a:rPr lang="sr-Latn-RS" sz="1200" kern="1200" dirty="0" smtClean="0">
                <a:solidFill>
                  <a:schemeClr val="tx1"/>
                </a:solidFill>
                <a:effectLst/>
                <a:latin typeface="+mn-lt"/>
                <a:ea typeface="MS PGothic" pitchFamily="34" charset="-128"/>
                <a:cs typeface="ＭＳ Ｐゴシック" charset="0"/>
              </a:rPr>
              <a:t>” otkrila je da je jedan server za ažuriranje softvera namenjen korisnicima </a:t>
            </a:r>
            <a:r>
              <a:rPr lang="sr-Latn-RS" sz="1200" i="1" kern="1200" dirty="0" smtClean="0">
                <a:solidFill>
                  <a:schemeClr val="tx1"/>
                </a:solidFill>
                <a:effectLst/>
                <a:latin typeface="+mn-lt"/>
                <a:ea typeface="MS PGothic" pitchFamily="34" charset="-128"/>
                <a:cs typeface="ＭＳ Ｐゴシック" charset="0"/>
              </a:rPr>
              <a:t>ASUS</a:t>
            </a:r>
            <a:r>
              <a:rPr lang="sr-Latn-RS" sz="1200" kern="1200" dirty="0" smtClean="0">
                <a:solidFill>
                  <a:schemeClr val="tx1"/>
                </a:solidFill>
                <a:effectLst/>
                <a:latin typeface="+mn-lt"/>
                <a:ea typeface="MS PGothic" pitchFamily="34" charset="-128"/>
                <a:cs typeface="ＭＳ Ｐゴシック" charset="0"/>
              </a:rPr>
              <a:t> proizvoda kompromitovan tako što je bio izložen napadima mnogih napadača i da je, kako je procenjeno, oko 500.000 računara </a:t>
            </a:r>
            <a:r>
              <a:rPr lang="sr-Latn-RS" sz="1200" i="1" kern="1200" dirty="0" smtClean="0">
                <a:solidFill>
                  <a:schemeClr val="tx1"/>
                </a:solidFill>
                <a:effectLst/>
                <a:latin typeface="+mn-lt"/>
                <a:ea typeface="MS PGothic" pitchFamily="34" charset="-128"/>
                <a:cs typeface="ＭＳ Ｐゴシック" charset="0"/>
              </a:rPr>
              <a:t>Windows</a:t>
            </a:r>
            <a:r>
              <a:rPr lang="sr-Latn-RS" sz="1200" kern="1200" dirty="0" smtClean="0">
                <a:solidFill>
                  <a:schemeClr val="tx1"/>
                </a:solidFill>
                <a:effectLst/>
                <a:latin typeface="+mn-lt"/>
                <a:ea typeface="MS PGothic" pitchFamily="34" charset="-128"/>
                <a:cs typeface="ＭＳ Ｐゴシック" charset="0"/>
              </a:rPr>
              <a:t> dobilo kompromitovani fajl koji je u suštini delovao kao „kapija” za instrumente napadača. Taj zlonamerni fajl je imao na sebi legitimni </a:t>
            </a:r>
            <a:r>
              <a:rPr lang="sr-Latn-RS" sz="1200" i="1" kern="1200" dirty="0" smtClean="0">
                <a:solidFill>
                  <a:schemeClr val="tx1"/>
                </a:solidFill>
                <a:effectLst/>
                <a:latin typeface="+mn-lt"/>
                <a:ea typeface="MS PGothic" pitchFamily="34" charset="-128"/>
                <a:cs typeface="ＭＳ Ｐゴシック" charset="0"/>
              </a:rPr>
              <a:t>ASUS</a:t>
            </a:r>
            <a:r>
              <a:rPr lang="sr-Latn-RS" sz="1200" kern="1200" dirty="0" smtClean="0">
                <a:solidFill>
                  <a:schemeClr val="tx1"/>
                </a:solidFill>
                <a:effectLst/>
                <a:latin typeface="+mn-lt"/>
                <a:ea typeface="MS PGothic" pitchFamily="34" charset="-128"/>
                <a:cs typeface="ＭＳ Ｐゴシック" charset="0"/>
              </a:rPr>
              <a:t> digitalni certifikat pa se činilo da je reč o autentičnom softveru za ažuriranje poteklom iz same kompanije. Međutim, taj zlonamerni softver je bio tako projektovan da aktivira samo oko 600 jedinstvenih uređaja, na osnovu njihovih </a:t>
            </a:r>
            <a:r>
              <a:rPr lang="sr-Latn-RS" sz="1200" i="1" kern="1200" dirty="0" smtClean="0">
                <a:solidFill>
                  <a:schemeClr val="tx1"/>
                </a:solidFill>
                <a:effectLst/>
                <a:latin typeface="+mn-lt"/>
                <a:ea typeface="MS PGothic" pitchFamily="34" charset="-128"/>
                <a:cs typeface="ＭＳ Ｐゴシック" charset="0"/>
              </a:rPr>
              <a:t>MAC</a:t>
            </a:r>
            <a:r>
              <a:rPr lang="sr-Latn-RS" sz="1200" kern="1200" dirty="0" smtClean="0">
                <a:solidFill>
                  <a:schemeClr val="tx1"/>
                </a:solidFill>
                <a:effectLst/>
                <a:latin typeface="+mn-lt"/>
                <a:ea typeface="MS PGothic" pitchFamily="34" charset="-128"/>
                <a:cs typeface="ＭＳ Ｐゴシック" charset="0"/>
              </a:rPr>
              <a:t> adresa, što ukazuje da je uprkos ogromnom broju pogođenih računara, sam napad bio izuzetno usko ciljan.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23127964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 </a:t>
            </a:r>
            <a:r>
              <a:rPr lang="sr-Latn-RS" sz="1200" u="sng" kern="1200" dirty="0" smtClean="0">
                <a:solidFill>
                  <a:schemeClr val="tx1"/>
                </a:solidFill>
                <a:effectLst/>
                <a:latin typeface="+mn-lt"/>
                <a:ea typeface="MS PGothic" pitchFamily="34" charset="-128"/>
                <a:cs typeface="ＭＳ Ｐゴシック" charset="0"/>
                <a:hlinkClick r:id="rId3"/>
              </a:rPr>
              <a:t>računarstvu</a:t>
            </a:r>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 uskraćivanjem, odnosno sprečavanjem usluge</a:t>
            </a:r>
            <a:r>
              <a:rPr lang="sr-Latn-RS" sz="1200" kern="1200" dirty="0" smtClean="0">
                <a:solidFill>
                  <a:schemeClr val="tx1"/>
                </a:solidFill>
                <a:effectLst/>
                <a:latin typeface="+mn-lt"/>
                <a:ea typeface="MS PGothic" pitchFamily="34" charset="-128"/>
                <a:cs typeface="ＭＳ Ｐゴシック" charset="0"/>
              </a:rPr>
              <a:t> (</a:t>
            </a:r>
            <a:r>
              <a:rPr lang="sr-Latn-RS" sz="1200" b="1" i="1" kern="1200" dirty="0" err="1" smtClean="0">
                <a:solidFill>
                  <a:schemeClr val="tx1"/>
                </a:solidFill>
                <a:effectLst/>
                <a:latin typeface="+mn-lt"/>
                <a:ea typeface="MS PGothic" pitchFamily="34" charset="-128"/>
                <a:cs typeface="ＭＳ Ｐゴシック" charset="0"/>
              </a:rPr>
              <a:t>DoS</a:t>
            </a:r>
            <a:r>
              <a:rPr lang="sr-Latn-RS" sz="1200" b="1" kern="1200" dirty="0" smtClean="0">
                <a:solidFill>
                  <a:schemeClr val="tx1"/>
                </a:solidFill>
                <a:effectLst/>
                <a:latin typeface="+mn-lt"/>
                <a:ea typeface="MS PGothic" pitchFamily="34" charset="-128"/>
                <a:cs typeface="ＭＳ Ｐゴシック" charset="0"/>
              </a:rPr>
              <a:t> napad</a:t>
            </a:r>
            <a:r>
              <a:rPr lang="sr-Latn-RS" sz="1200" kern="1200" dirty="0" smtClean="0">
                <a:solidFill>
                  <a:schemeClr val="tx1"/>
                </a:solidFill>
                <a:effectLst/>
                <a:latin typeface="+mn-lt"/>
                <a:ea typeface="MS PGothic" pitchFamily="34" charset="-128"/>
                <a:cs typeface="ＭＳ Ｐゴシック" charset="0"/>
              </a:rPr>
              <a:t>) predstavlja </a:t>
            </a:r>
            <a:r>
              <a:rPr lang="sr-Latn-RS" sz="1200" u="sng" kern="1200" dirty="0" smtClean="0">
                <a:solidFill>
                  <a:schemeClr val="tx1"/>
                </a:solidFill>
                <a:effectLst/>
                <a:latin typeface="+mn-lt"/>
                <a:ea typeface="MS PGothic" pitchFamily="34" charset="-128"/>
                <a:cs typeface="ＭＳ Ｐゴシック" charset="0"/>
                <a:hlinkClick r:id="rId4"/>
              </a:rPr>
              <a:t>kibernetski napad</a:t>
            </a:r>
            <a:r>
              <a:rPr lang="sr-Latn-RS" sz="1200" kern="1200" dirty="0" smtClean="0">
                <a:solidFill>
                  <a:schemeClr val="tx1"/>
                </a:solidFill>
                <a:effectLst/>
                <a:latin typeface="+mn-lt"/>
                <a:ea typeface="MS PGothic" pitchFamily="34" charset="-128"/>
                <a:cs typeface="ＭＳ Ｐゴシック" charset="0"/>
              </a:rPr>
              <a:t> u kome počinilac nastoji da neki računar ili mrežu učini nedostupnim </a:t>
            </a:r>
            <a:r>
              <a:rPr lang="sr-Latn-RS" sz="1200" u="sng" kern="1200" dirty="0" smtClean="0">
                <a:solidFill>
                  <a:schemeClr val="tx1"/>
                </a:solidFill>
                <a:effectLst/>
                <a:latin typeface="+mn-lt"/>
                <a:ea typeface="MS PGothic" pitchFamily="34" charset="-128"/>
                <a:cs typeface="ＭＳ Ｐゴシック" charset="0"/>
                <a:hlinkClick r:id="rId5"/>
              </a:rPr>
              <a:t>korisnicima</a:t>
            </a:r>
            <a:r>
              <a:rPr lang="sr-Latn-RS" sz="1200" kern="1200" dirty="0" smtClean="0">
                <a:solidFill>
                  <a:schemeClr val="tx1"/>
                </a:solidFill>
                <a:effectLst/>
                <a:latin typeface="+mn-lt"/>
                <a:ea typeface="MS PGothic" pitchFamily="34" charset="-128"/>
                <a:cs typeface="ＭＳ Ｐゴシック" charset="0"/>
              </a:rPr>
              <a:t> tako što privremeno ili trajno remeti </a:t>
            </a:r>
            <a:r>
              <a:rPr lang="sr-Latn-RS" sz="1200" u="sng" kern="1200" dirty="0" smtClean="0">
                <a:solidFill>
                  <a:schemeClr val="tx1"/>
                </a:solidFill>
                <a:effectLst/>
                <a:latin typeface="+mn-lt"/>
                <a:ea typeface="MS PGothic" pitchFamily="34" charset="-128"/>
                <a:cs typeface="ＭＳ Ｐゴシック" charset="0"/>
                <a:hlinkClick r:id="rId6"/>
              </a:rPr>
              <a:t>usluge</a:t>
            </a:r>
            <a:r>
              <a:rPr lang="sr-Latn-RS" sz="1200" kern="1200" dirty="0" smtClean="0">
                <a:solidFill>
                  <a:schemeClr val="tx1"/>
                </a:solidFill>
                <a:effectLst/>
                <a:latin typeface="+mn-lt"/>
                <a:ea typeface="MS PGothic" pitchFamily="34" charset="-128"/>
                <a:cs typeface="ＭＳ Ｐゴシック" charset="0"/>
              </a:rPr>
              <a:t> host računara povezanog sa </a:t>
            </a:r>
            <a:r>
              <a:rPr lang="sr-Latn-RS" sz="1200" u="sng" kern="1200" dirty="0" err="1" smtClean="0">
                <a:solidFill>
                  <a:schemeClr val="tx1"/>
                </a:solidFill>
                <a:effectLst/>
                <a:latin typeface="+mn-lt"/>
                <a:ea typeface="MS PGothic" pitchFamily="34" charset="-128"/>
                <a:cs typeface="ＭＳ Ｐゴシック" charset="0"/>
                <a:hlinkClick r:id="rId7"/>
              </a:rPr>
              <a:t>internetom</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 se, po pravilu, vrši zatrpavanjem ciljane mašine ili resursa izlišnim zahtevima u nastojanju da se pretovari sistem i da se spreči da on ispuni neke legitimne zahteve.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Kod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dolazni saobraćaj koji preplavljuje žrtvu potiče iz mnogih različitih izvora. Zbog toga je praktično nemoguće zaustaviti napad samo tako što će se blokirati jedan izvor.</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 analogan je situaciji u kojoj grupa ljudi svojim mnoštvom blokira ulaz u neku prodavnicu, otežavajući legitimnim kupcima da u nju uđu i na taj način poremeti trgovanje.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Kriminalni izvršioci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napada često za metu svojih napada uzimaju sajtove ili usluge na istaknutim </a:t>
            </a:r>
            <a:r>
              <a:rPr lang="sr-Latn-RS" sz="1200" u="sng" kern="1200" dirty="0" smtClean="0">
                <a:solidFill>
                  <a:schemeClr val="tx1"/>
                </a:solidFill>
                <a:effectLst/>
                <a:latin typeface="+mn-lt"/>
                <a:ea typeface="MS PGothic" pitchFamily="34" charset="-128"/>
                <a:cs typeface="ＭＳ Ｐゴシック" charset="0"/>
                <a:hlinkClick r:id="rId8"/>
              </a:rPr>
              <a:t>veb serverima</a:t>
            </a:r>
            <a:r>
              <a:rPr lang="sr-Latn-RS" sz="1200" u="sng"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kao što su banke ili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usluga za plaćanje po </a:t>
            </a:r>
            <a:r>
              <a:rPr lang="sr-Latn-RS" sz="1200" u="sng" kern="1200" dirty="0" smtClean="0">
                <a:solidFill>
                  <a:schemeClr val="tx1"/>
                </a:solidFill>
                <a:effectLst/>
                <a:latin typeface="+mn-lt"/>
                <a:ea typeface="MS PGothic" pitchFamily="34" charset="-128"/>
                <a:cs typeface="ＭＳ Ｐゴシック" charset="0"/>
                <a:hlinkClick r:id="rId9"/>
              </a:rPr>
              <a:t>kreditnim karticama. Motivi za takve napade mogu biti osveta, ucena</a:t>
            </a:r>
            <a:r>
              <a:rPr lang="sr-Latn-RS" sz="1200" kern="1200" dirty="0" smtClean="0">
                <a:solidFill>
                  <a:schemeClr val="tx1"/>
                </a:solidFill>
                <a:effectLst/>
                <a:latin typeface="+mn-lt"/>
                <a:ea typeface="MS PGothic" pitchFamily="34" charset="-128"/>
                <a:cs typeface="ＭＳ Ｐゴシック" charset="0"/>
              </a:rPr>
              <a:t> i </a:t>
            </a:r>
            <a:r>
              <a:rPr lang="sr-Latn-RS" sz="1200" u="sng" kern="1200" dirty="0" smtClean="0">
                <a:solidFill>
                  <a:schemeClr val="tx1"/>
                </a:solidFill>
                <a:effectLst/>
                <a:latin typeface="+mn-lt"/>
                <a:ea typeface="MS PGothic" pitchFamily="34" charset="-128"/>
                <a:cs typeface="ＭＳ Ｐゴシック" charset="0"/>
                <a:hlinkClick r:id="rId10"/>
              </a:rPr>
              <a:t>aktivizam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4126858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a:t>
            </a:r>
            <a:r>
              <a:rPr lang="en-GB"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3"/>
              </a:rPr>
              <a:t>računarstvu</a:t>
            </a:r>
            <a:r>
              <a:rPr lang="sr-Latn-RS" sz="1200"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 uskraćivanjem usluge</a:t>
            </a:r>
            <a:r>
              <a:rPr lang="en-GB" sz="1200" kern="1200" dirty="0" smtClean="0">
                <a:solidFill>
                  <a:schemeClr val="tx1"/>
                </a:solidFill>
                <a:effectLst/>
                <a:latin typeface="+mn-lt"/>
                <a:ea typeface="MS PGothic" pitchFamily="34" charset="-128"/>
                <a:cs typeface="ＭＳ Ｐゴシック" charset="0"/>
              </a:rPr>
              <a:t> (</a:t>
            </a:r>
            <a:r>
              <a:rPr lang="en-GB" sz="1200" b="1" i="1" kern="1200" dirty="0" err="1" smtClean="0">
                <a:solidFill>
                  <a:schemeClr val="tx1"/>
                </a:solidFill>
                <a:effectLst/>
                <a:latin typeface="+mn-lt"/>
                <a:ea typeface="MS PGothic" pitchFamily="34" charset="-128"/>
                <a:cs typeface="ＭＳ Ｐゴシック" charset="0"/>
              </a:rPr>
              <a:t>DoS</a:t>
            </a:r>
            <a:r>
              <a:rPr lang="en-GB" sz="1200" b="1" kern="1200" dirty="0" smtClean="0">
                <a:solidFill>
                  <a:schemeClr val="tx1"/>
                </a:solidFill>
                <a:effectLst/>
                <a:latin typeface="+mn-lt"/>
                <a:ea typeface="MS PGothic" pitchFamily="34" charset="-128"/>
                <a:cs typeface="ＭＳ Ｐゴシック" charset="0"/>
              </a:rPr>
              <a:t> </a:t>
            </a:r>
            <a:r>
              <a:rPr lang="sr-Latn-RS" sz="1200" b="1" kern="1200" dirty="0" smtClean="0">
                <a:solidFill>
                  <a:schemeClr val="tx1"/>
                </a:solidFill>
                <a:effectLst/>
                <a:latin typeface="+mn-lt"/>
                <a:ea typeface="MS PGothic" pitchFamily="34" charset="-128"/>
                <a:cs typeface="ＭＳ Ｐゴシック" charset="0"/>
              </a:rPr>
              <a:t>napad</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predstavlja</a:t>
            </a:r>
            <a:r>
              <a:rPr lang="en-GB"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4"/>
              </a:rPr>
              <a:t>kibernetski napad</a:t>
            </a:r>
            <a:r>
              <a:rPr lang="en-GB"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 kome počinilac nastoji da neki računar ili mrežu učini nedostupnim </a:t>
            </a:r>
            <a:r>
              <a:rPr lang="sr-Latn-RS" sz="1200" u="sng" kern="1200" dirty="0" smtClean="0">
                <a:solidFill>
                  <a:schemeClr val="tx1"/>
                </a:solidFill>
                <a:effectLst/>
                <a:latin typeface="+mn-lt"/>
                <a:ea typeface="MS PGothic" pitchFamily="34" charset="-128"/>
                <a:cs typeface="ＭＳ Ｐゴシック" charset="0"/>
                <a:hlinkClick r:id="rId5"/>
              </a:rPr>
              <a:t>korisnicima</a:t>
            </a:r>
            <a:r>
              <a:rPr lang="sr-Latn-RS" sz="1200" kern="1200" dirty="0" smtClean="0">
                <a:solidFill>
                  <a:schemeClr val="tx1"/>
                </a:solidFill>
                <a:effectLst/>
                <a:latin typeface="+mn-lt"/>
                <a:ea typeface="MS PGothic" pitchFamily="34" charset="-128"/>
                <a:cs typeface="ＭＳ Ｐゴシック" charset="0"/>
              </a:rPr>
              <a:t> tako što privremeno ili trajno remeti </a:t>
            </a:r>
            <a:r>
              <a:rPr lang="sr-Latn-RS" sz="1200" u="sng" kern="1200" dirty="0" smtClean="0">
                <a:solidFill>
                  <a:schemeClr val="tx1"/>
                </a:solidFill>
                <a:effectLst/>
                <a:latin typeface="+mn-lt"/>
                <a:ea typeface="MS PGothic" pitchFamily="34" charset="-128"/>
                <a:cs typeface="ＭＳ Ｐゴシック" charset="0"/>
                <a:hlinkClick r:id="rId6"/>
              </a:rPr>
              <a:t>usluge</a:t>
            </a:r>
            <a:r>
              <a:rPr lang="sr-Latn-RS" sz="1200" kern="1200" dirty="0" smtClean="0">
                <a:solidFill>
                  <a:schemeClr val="tx1"/>
                </a:solidFill>
                <a:effectLst/>
                <a:latin typeface="+mn-lt"/>
                <a:ea typeface="MS PGothic" pitchFamily="34" charset="-128"/>
                <a:cs typeface="ＭＳ Ｐゴシック" charset="0"/>
              </a:rPr>
              <a:t> host računara povezanog sa </a:t>
            </a:r>
            <a:r>
              <a:rPr lang="sr-Latn-RS" sz="1200" u="sng" kern="1200" dirty="0" smtClean="0">
                <a:solidFill>
                  <a:schemeClr val="tx1"/>
                </a:solidFill>
                <a:effectLst/>
                <a:latin typeface="+mn-lt"/>
                <a:ea typeface="MS PGothic" pitchFamily="34" charset="-128"/>
                <a:cs typeface="ＭＳ Ｐゴシック" charset="0"/>
                <a:hlinkClick r:id="rId7"/>
              </a:rPr>
              <a:t>i</a:t>
            </a:r>
            <a:r>
              <a:rPr lang="en-GB" sz="1200" u="sng" kern="1200" dirty="0" err="1" smtClean="0">
                <a:solidFill>
                  <a:schemeClr val="tx1"/>
                </a:solidFill>
                <a:effectLst/>
                <a:latin typeface="+mn-lt"/>
                <a:ea typeface="MS PGothic" pitchFamily="34" charset="-128"/>
                <a:cs typeface="ＭＳ Ｐゴシック" charset="0"/>
                <a:hlinkClick r:id="rId7"/>
              </a:rPr>
              <a:t>nterne</a:t>
            </a:r>
            <a:r>
              <a:rPr lang="sr-Latn-RS" sz="1200" u="sng" kern="1200" dirty="0" smtClean="0">
                <a:solidFill>
                  <a:schemeClr val="tx1"/>
                </a:solidFill>
                <a:effectLst/>
                <a:latin typeface="+mn-lt"/>
                <a:ea typeface="MS PGothic" pitchFamily="34" charset="-128"/>
                <a:cs typeface="ＭＳ Ｐゴシック" charset="0"/>
                <a:hlinkClick r:id="rId7"/>
              </a:rPr>
              <a:t>tom</a:t>
            </a:r>
            <a:r>
              <a:rPr lang="en-GB"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napad se, po pravilu, vrši zatrpavanjem ciljane mašine ili resursa izlišnim zahtevima u nastojanju da se pretovari sistem i da se spreči da on ispuni neke legitimne zahteve.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Kod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dolazni saobraćaj koji preplavljuje žrtvu potiče iz mnogih različitih izvora. Zbog toga je praktično nemoguće zaustaviti napad samo tako što će se blokirati jedan izvor.</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DoS</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 analogan je situaciji u kojoj grupa ljudi svojim mnoštvom blokira ulaz u neku prodavnicu i tako otežava legitimnim kupcima da u nju uđu i na taj način poremeti trgovanje.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Kriminalni izvršioci </a:t>
            </a:r>
            <a:r>
              <a:rPr lang="sr-Latn-RS" sz="1200" i="1" kern="1200" dirty="0" err="1" smtClean="0">
                <a:solidFill>
                  <a:schemeClr val="tx1"/>
                </a:solidFill>
                <a:effectLst/>
                <a:latin typeface="+mn-lt"/>
                <a:ea typeface="MS PGothic" pitchFamily="34" charset="-128"/>
                <a:cs typeface="ＭＳ Ｐゴシック" charset="0"/>
              </a:rPr>
              <a:t>DoS</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napada često za metu svojih napada uzimaju sajtove ili usluge na istaknutim </a:t>
            </a:r>
            <a:r>
              <a:rPr lang="sr-Latn-RS" sz="1200" u="sng" kern="1200" dirty="0" smtClean="0">
                <a:solidFill>
                  <a:schemeClr val="tx1"/>
                </a:solidFill>
                <a:effectLst/>
                <a:latin typeface="+mn-lt"/>
                <a:ea typeface="MS PGothic" pitchFamily="34" charset="-128"/>
                <a:cs typeface="ＭＳ Ｐゴシック" charset="0"/>
                <a:hlinkClick r:id="rId8"/>
              </a:rPr>
              <a:t>veb-serverima</a:t>
            </a:r>
            <a:r>
              <a:rPr lang="sr-Latn-RS" sz="1200" u="sng"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 kao što su banke ili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usluga za plaćanje po </a:t>
            </a:r>
            <a:r>
              <a:rPr lang="sr-Latn-RS" sz="1200" u="sng" kern="1200" dirty="0" smtClean="0">
                <a:solidFill>
                  <a:schemeClr val="tx1"/>
                </a:solidFill>
                <a:effectLst/>
                <a:latin typeface="+mn-lt"/>
                <a:ea typeface="MS PGothic" pitchFamily="34" charset="-128"/>
                <a:cs typeface="ＭＳ Ｐゴシック" charset="0"/>
                <a:hlinkClick r:id="rId9"/>
              </a:rPr>
              <a:t>kreditnim karticama. Motivi za takve napade mogu biti osveta, ucena</a:t>
            </a:r>
            <a:r>
              <a:rPr lang="sr-Latn-RS" sz="1200" kern="1200" dirty="0" smtClean="0">
                <a:solidFill>
                  <a:schemeClr val="tx1"/>
                </a:solidFill>
                <a:effectLst/>
                <a:latin typeface="+mn-lt"/>
                <a:ea typeface="MS PGothic" pitchFamily="34" charset="-128"/>
                <a:cs typeface="ＭＳ Ｐゴシック" charset="0"/>
              </a:rPr>
              <a:t> i </a:t>
            </a:r>
            <a:r>
              <a:rPr lang="sr-Latn-RS" sz="1200" u="sng" kern="1200" dirty="0" smtClean="0">
                <a:solidFill>
                  <a:schemeClr val="tx1"/>
                </a:solidFill>
                <a:effectLst/>
                <a:latin typeface="+mn-lt"/>
                <a:ea typeface="MS PGothic" pitchFamily="34" charset="-128"/>
                <a:cs typeface="ＭＳ Ｐゴシック" charset="0"/>
                <a:hlinkClick r:id="rId10"/>
              </a:rPr>
              <a:t>aktivizam</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b="0" i="0" dirty="0" smtClean="0">
              <a:solidFill>
                <a:srgbClr val="202122"/>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8758457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n-US" sz="1200" kern="1200" dirty="0"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(„mreža </a:t>
            </a:r>
            <a:r>
              <a:rPr lang="sr-Latn-RS" sz="1200" kern="1200" dirty="0" err="1" smtClean="0">
                <a:solidFill>
                  <a:schemeClr val="tx1"/>
                </a:solidFill>
                <a:effectLst/>
                <a:latin typeface="+mn-lt"/>
                <a:ea typeface="MS PGothic" pitchFamily="34" charset="-128"/>
                <a:cs typeface="ＭＳ Ｐゴシック" charset="0"/>
              </a:rPr>
              <a:t>botova</a:t>
            </a:r>
            <a:r>
              <a:rPr lang="sr-Latn-RS" sz="1200" kern="1200" dirty="0" smtClean="0">
                <a:solidFill>
                  <a:schemeClr val="tx1"/>
                </a:solidFill>
                <a:effectLst/>
                <a:latin typeface="+mn-lt"/>
                <a:ea typeface="MS PGothic" pitchFamily="34" charset="-128"/>
                <a:cs typeface="ＭＳ Ｐゴシック" charset="0"/>
              </a:rPr>
              <a:t>”) – to je radna snaga interneta. </a:t>
            </a:r>
            <a:r>
              <a:rPr lang="sr-Latn-RS" sz="1200" kern="1200" dirty="0" err="1" smtClean="0">
                <a:solidFill>
                  <a:schemeClr val="tx1"/>
                </a:solidFill>
                <a:effectLst/>
                <a:latin typeface="+mn-lt"/>
                <a:ea typeface="MS PGothic" pitchFamily="34" charset="-128"/>
                <a:cs typeface="ＭＳ Ｐゴシック" charset="0"/>
              </a:rPr>
              <a:t>Botovi</a:t>
            </a:r>
            <a:r>
              <a:rPr lang="sr-Latn-RS" sz="1200" kern="1200" dirty="0" smtClean="0">
                <a:solidFill>
                  <a:schemeClr val="tx1"/>
                </a:solidFill>
                <a:effectLst/>
                <a:latin typeface="+mn-lt"/>
                <a:ea typeface="MS PGothic" pitchFamily="34" charset="-128"/>
                <a:cs typeface="ＭＳ Ｐゴシック" charset="0"/>
              </a:rPr>
              <a:t> su povezani računarima koji obavljaju izvestan broj </a:t>
            </a:r>
            <a:r>
              <a:rPr lang="sr-Latn-RS" sz="1200" kern="1200" dirty="0" err="1" smtClean="0">
                <a:solidFill>
                  <a:schemeClr val="tx1"/>
                </a:solidFill>
                <a:effectLst/>
                <a:latin typeface="+mn-lt"/>
                <a:ea typeface="MS PGothic" pitchFamily="34" charset="-128"/>
                <a:cs typeface="ＭＳ Ｐゴシック" charset="0"/>
              </a:rPr>
              <a:t>repetitivnih</a:t>
            </a:r>
            <a:r>
              <a:rPr lang="sr-Latn-RS" sz="1200" kern="1200" dirty="0" smtClean="0">
                <a:solidFill>
                  <a:schemeClr val="tx1"/>
                </a:solidFill>
                <a:effectLst/>
                <a:latin typeface="+mn-lt"/>
                <a:ea typeface="MS PGothic" pitchFamily="34" charset="-128"/>
                <a:cs typeface="ＭＳ Ｐゴシック" charset="0"/>
              </a:rPr>
              <a:t> zadataka da bi ti veb-sajtovi funkcionisali. Najčešće se koriste u vezi sa </a:t>
            </a:r>
            <a:r>
              <a:rPr lang="sr-Latn-RS" sz="1200" i="1" kern="1200" dirty="0" smtClean="0">
                <a:solidFill>
                  <a:schemeClr val="tx1"/>
                </a:solidFill>
                <a:effectLst/>
                <a:latin typeface="+mn-lt"/>
                <a:ea typeface="MS PGothic" pitchFamily="34" charset="-128"/>
                <a:cs typeface="ＭＳ Ｐゴシック" charset="0"/>
              </a:rPr>
              <a:t>Internet </a:t>
            </a:r>
            <a:r>
              <a:rPr lang="sr-Latn-RS" sz="1200" i="1" kern="1200" dirty="0" err="1" smtClean="0">
                <a:solidFill>
                  <a:schemeClr val="tx1"/>
                </a:solidFill>
                <a:effectLst/>
                <a:latin typeface="+mn-lt"/>
                <a:ea typeface="MS PGothic" pitchFamily="34" charset="-128"/>
                <a:cs typeface="ＭＳ Ｐゴシック" charset="0"/>
              </a:rPr>
              <a:t>Relay</a:t>
            </a:r>
            <a:r>
              <a:rPr lang="sr-Latn-RS" sz="1200" i="1" kern="1200" dirty="0" smtClean="0">
                <a:solidFill>
                  <a:schemeClr val="tx1"/>
                </a:solidFill>
                <a:effectLst/>
                <a:latin typeface="+mn-lt"/>
                <a:ea typeface="MS PGothic" pitchFamily="34" charset="-128"/>
                <a:cs typeface="ＭＳ Ｐゴシック" charset="0"/>
              </a:rPr>
              <a:t> Chat</a:t>
            </a:r>
            <a:r>
              <a:rPr lang="sr-Latn-RS" sz="1200" kern="1200" dirty="0" smtClean="0">
                <a:solidFill>
                  <a:schemeClr val="tx1"/>
                </a:solidFill>
                <a:effectLst/>
                <a:latin typeface="+mn-lt"/>
                <a:ea typeface="MS PGothic" pitchFamily="34" charset="-128"/>
                <a:cs typeface="ＭＳ Ｐゴシック" charset="0"/>
              </a:rPr>
              <a:t>. Ta vrsta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je potpuno legalna i čak je korisna za sticanje povoljnih korisničkih iskustava na internetu.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treba biti oprezan i voditi računa o ilegalnim ili zlonamernim </a:t>
            </a:r>
            <a:r>
              <a:rPr lang="sr-Latn-RS" sz="1200" kern="1200" dirty="0" err="1" smtClean="0">
                <a:solidFill>
                  <a:schemeClr val="tx1"/>
                </a:solidFill>
                <a:effectLst/>
                <a:latin typeface="+mn-lt"/>
                <a:ea typeface="MS PGothic" pitchFamily="34" charset="-128"/>
                <a:cs typeface="ＭＳ Ｐゴシック" charset="0"/>
              </a:rPr>
              <a:t>botnetima</a:t>
            </a:r>
            <a:r>
              <a:rPr lang="sr-Latn-RS" sz="1200" kern="1200" dirty="0" smtClean="0">
                <a:solidFill>
                  <a:schemeClr val="tx1"/>
                </a:solidFill>
                <a:effectLst/>
                <a:latin typeface="+mn-lt"/>
                <a:ea typeface="MS PGothic" pitchFamily="34" charset="-128"/>
                <a:cs typeface="ＭＳ Ｐゴシック" charset="0"/>
              </a:rPr>
              <a:t>. Događa se da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stekne pristup vašem računaru preko neke vrste zlonamernog šifrovanja. U nekim slučajevima vaš uređaj je direktno </a:t>
            </a:r>
            <a:r>
              <a:rPr lang="sr-Latn-RS" sz="1200" kern="1200" dirty="0" err="1" smtClean="0">
                <a:solidFill>
                  <a:schemeClr val="tx1"/>
                </a:solidFill>
                <a:effectLst/>
                <a:latin typeface="+mn-lt"/>
                <a:ea typeface="MS PGothic" pitchFamily="34" charset="-128"/>
                <a:cs typeface="ＭＳ Ｐゴシック" charset="0"/>
              </a:rPr>
              <a:t>hakovan</a:t>
            </a:r>
            <a:r>
              <a:rPr lang="sr-Latn-RS" sz="1200" kern="1200" dirty="0" smtClean="0">
                <a:solidFill>
                  <a:schemeClr val="tx1"/>
                </a:solidFill>
                <a:effectLst/>
                <a:latin typeface="+mn-lt"/>
                <a:ea typeface="MS PGothic" pitchFamily="34" charset="-128"/>
                <a:cs typeface="ＭＳ Ｐゴシック" charset="0"/>
              </a:rPr>
              <a:t>, dok se u drugim situacijama koristi nešto što je poznato pod nazivom „pauk” (to je program koji se prikrada </a:t>
            </a:r>
            <a:r>
              <a:rPr lang="sr-Latn-RS" sz="1200" kern="1200" dirty="0" err="1" smtClean="0">
                <a:solidFill>
                  <a:schemeClr val="tx1"/>
                </a:solidFill>
                <a:effectLst/>
                <a:latin typeface="+mn-lt"/>
                <a:ea typeface="MS PGothic" pitchFamily="34" charset="-128"/>
                <a:cs typeface="ＭＳ Ｐゴシック" charset="0"/>
              </a:rPr>
              <a:t>internetom</a:t>
            </a:r>
            <a:r>
              <a:rPr lang="sr-Latn-RS" sz="1200" kern="1200" dirty="0" smtClean="0">
                <a:solidFill>
                  <a:schemeClr val="tx1"/>
                </a:solidFill>
                <a:effectLst/>
                <a:latin typeface="+mn-lt"/>
                <a:ea typeface="MS PGothic" pitchFamily="34" charset="-128"/>
                <a:cs typeface="ＭＳ Ｐゴシック" charset="0"/>
              </a:rPr>
              <a:t> tražeći rupe u bezbednosti koje može da iskoristi) i on automatski </a:t>
            </a:r>
            <a:r>
              <a:rPr lang="sr-Latn-RS" sz="1200" kern="1200" dirty="0" err="1" smtClean="0">
                <a:solidFill>
                  <a:schemeClr val="tx1"/>
                </a:solidFill>
                <a:effectLst/>
                <a:latin typeface="+mn-lt"/>
                <a:ea typeface="MS PGothic" pitchFamily="34" charset="-128"/>
                <a:cs typeface="ＭＳ Ｐゴシック" charset="0"/>
              </a:rPr>
              <a:t>hakuje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Najčešće se dešava da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nastoje da vaš računar dodaju svojoj mreži. To se obično dešava pomoću </a:t>
            </a:r>
            <a:r>
              <a:rPr lang="es-CL" sz="1200" u="sng" kern="1200" dirty="0" smtClean="0">
                <a:solidFill>
                  <a:schemeClr val="tx1"/>
                </a:solidFill>
                <a:effectLst/>
                <a:latin typeface="+mn-lt"/>
                <a:ea typeface="MS PGothic" pitchFamily="34" charset="-128"/>
                <a:cs typeface="ＭＳ Ｐゴシック" charset="0"/>
                <a:hlinkClick r:id="rId3"/>
              </a:rPr>
              <a:t>drive-</a:t>
            </a:r>
            <a:r>
              <a:rPr lang="es-CL" sz="1200" u="sng" kern="1200" dirty="0" err="1" smtClean="0">
                <a:solidFill>
                  <a:schemeClr val="tx1"/>
                </a:solidFill>
                <a:effectLst/>
                <a:latin typeface="+mn-lt"/>
                <a:ea typeface="MS PGothic" pitchFamily="34" charset="-128"/>
                <a:cs typeface="ＭＳ Ｐゴシック" charset="0"/>
                <a:hlinkClick r:id="rId3"/>
              </a:rPr>
              <a:t>by</a:t>
            </a:r>
            <a:r>
              <a:rPr lang="es-CL" sz="1200" u="sng" kern="1200" dirty="0" smtClean="0">
                <a:solidFill>
                  <a:schemeClr val="tx1"/>
                </a:solidFill>
                <a:effectLst/>
                <a:latin typeface="+mn-lt"/>
                <a:ea typeface="MS PGothic" pitchFamily="34" charset="-128"/>
                <a:cs typeface="ＭＳ Ｐゴシック" charset="0"/>
                <a:hlinkClick r:id="rId3"/>
              </a:rPr>
              <a:t> </a:t>
            </a:r>
            <a:r>
              <a:rPr lang="es-CL" sz="1200" u="sng" kern="1200" dirty="0" err="1" smtClean="0">
                <a:solidFill>
                  <a:schemeClr val="tx1"/>
                </a:solidFill>
                <a:effectLst/>
                <a:latin typeface="+mn-lt"/>
                <a:ea typeface="MS PGothic" pitchFamily="34" charset="-128"/>
                <a:cs typeface="ＭＳ Ｐゴシック" charset="0"/>
                <a:hlinkClick r:id="rId3"/>
              </a:rPr>
              <a:t>download</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ili</a:t>
            </a:r>
            <a:r>
              <a:rPr lang="es-CL" sz="1200" kern="1200" dirty="0" smtClean="0">
                <a:solidFill>
                  <a:schemeClr val="tx1"/>
                </a:solidFill>
                <a:effectLst/>
                <a:latin typeface="+mn-lt"/>
                <a:ea typeface="MS PGothic" pitchFamily="34" charset="-128"/>
                <a:cs typeface="ＭＳ Ｐゴシック" charset="0"/>
              </a:rPr>
              <a:t> </a:t>
            </a:r>
            <a:r>
              <a:rPr lang="sr-Latn-RS" sz="1200" u="sng" kern="1200" dirty="0" smtClean="0">
                <a:solidFill>
                  <a:schemeClr val="tx1"/>
                </a:solidFill>
                <a:effectLst/>
                <a:latin typeface="+mn-lt"/>
                <a:ea typeface="MS PGothic" pitchFamily="34" charset="-128"/>
                <a:cs typeface="ＭＳ Ｐゴシック" charset="0"/>
                <a:hlinkClick r:id="rId4"/>
              </a:rPr>
              <a:t>tako što vas prevare da instalirate trojanca</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 svoj računar</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Kada je jednom taj softver preuzet (</a:t>
            </a:r>
            <a:r>
              <a:rPr lang="es-CL" sz="1200" i="1" kern="1200" dirty="0" err="1" smtClean="0">
                <a:solidFill>
                  <a:schemeClr val="tx1"/>
                </a:solidFill>
                <a:effectLst/>
                <a:latin typeface="+mn-lt"/>
                <a:ea typeface="MS PGothic" pitchFamily="34" charset="-128"/>
                <a:cs typeface="ＭＳ Ｐゴシック" charset="0"/>
              </a:rPr>
              <a:t>downloaded</a:t>
            </a:r>
            <a:r>
              <a:rPr lang="sr-Latn-RS" sz="1200" kern="1200" dirty="0" smtClean="0">
                <a:solidFill>
                  <a:schemeClr val="tx1"/>
                </a:solidFill>
                <a:effectLst/>
                <a:latin typeface="+mn-lt"/>
                <a:ea typeface="MS PGothic" pitchFamily="34" charset="-128"/>
                <a:cs typeface="ＭＳ Ｐゴシック" charset="0"/>
              </a:rPr>
              <a:t>)</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kontaktira svoj </a:t>
            </a:r>
            <a:r>
              <a:rPr lang="sr-Latn-RS" sz="1200" kern="1200" dirty="0" err="1" smtClean="0">
                <a:solidFill>
                  <a:schemeClr val="tx1"/>
                </a:solidFill>
                <a:effectLst/>
                <a:latin typeface="+mn-lt"/>
                <a:ea typeface="MS PGothic" pitchFamily="34" charset="-128"/>
                <a:cs typeface="ＭＳ Ｐゴシック" charset="0"/>
              </a:rPr>
              <a:t>master</a:t>
            </a:r>
            <a:r>
              <a:rPr lang="sr-Latn-RS" sz="1200" kern="1200" dirty="0" smtClean="0">
                <a:solidFill>
                  <a:schemeClr val="tx1"/>
                </a:solidFill>
                <a:effectLst/>
                <a:latin typeface="+mn-lt"/>
                <a:ea typeface="MS PGothic" pitchFamily="34" charset="-128"/>
                <a:cs typeface="ＭＳ Ｐゴシック" charset="0"/>
              </a:rPr>
              <a:t> kompjuter i obaveštava ga da je sve spremno. Sada je vaš računar, telefon ili </a:t>
            </a:r>
            <a:r>
              <a:rPr lang="sr-Latn-RS" sz="1200" kern="1200" dirty="0" err="1" smtClean="0">
                <a:solidFill>
                  <a:schemeClr val="tx1"/>
                </a:solidFill>
                <a:effectLst/>
                <a:latin typeface="+mn-lt"/>
                <a:ea typeface="MS PGothic" pitchFamily="34" charset="-128"/>
                <a:cs typeface="ＭＳ Ｐゴシック" charset="0"/>
              </a:rPr>
              <a:t>tablet</a:t>
            </a:r>
            <a:r>
              <a:rPr lang="sr-Latn-RS" sz="1200" kern="1200" dirty="0" smtClean="0">
                <a:solidFill>
                  <a:schemeClr val="tx1"/>
                </a:solidFill>
                <a:effectLst/>
                <a:latin typeface="+mn-lt"/>
                <a:ea typeface="MS PGothic" pitchFamily="34" charset="-128"/>
                <a:cs typeface="ＭＳ Ｐゴシック" charset="0"/>
              </a:rPr>
              <a:t> u potpunosti pod kontrolom lica koje je stvorilo taj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Kada vlasnik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stekne kontrolu nad vašim računarom, on obično koristi vaš uređaj da bi obavio neke druge podle zadatke. Obično takvi zadaci koje obavljaju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obuhvataju:</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Korišćenje snage vašeg računara za pomoć 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napadima kako bi se zatvorili veb-sajtovi.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Slanje </a:t>
            </a:r>
            <a:r>
              <a:rPr lang="sr-Latn-RS" sz="1200" kern="1200" dirty="0" err="1" smtClean="0">
                <a:solidFill>
                  <a:schemeClr val="tx1"/>
                </a:solidFill>
                <a:effectLst/>
                <a:latin typeface="+mn-lt"/>
                <a:ea typeface="MS PGothic" pitchFamily="34" charset="-128"/>
                <a:cs typeface="ＭＳ Ｐゴシック" charset="0"/>
              </a:rPr>
              <a:t>imejlom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spamova</a:t>
            </a:r>
            <a:r>
              <a:rPr lang="sr-Latn-RS" sz="1200" kern="1200" dirty="0" smtClean="0">
                <a:solidFill>
                  <a:schemeClr val="tx1"/>
                </a:solidFill>
                <a:effectLst/>
                <a:latin typeface="+mn-lt"/>
                <a:ea typeface="MS PGothic" pitchFamily="34" charset="-128"/>
                <a:cs typeface="ＭＳ Ｐゴシック" charset="0"/>
              </a:rPr>
              <a:t> milionima korisnika interneta.</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Generisanje lažnog internet saobraćaja na veb-sajtu nekog trećeg lica radi sticanja finansijske dobiti.</a:t>
            </a:r>
            <a:endParaRPr lang="en-US" sz="1200" kern="1200" dirty="0" smtClean="0">
              <a:solidFill>
                <a:schemeClr val="tx1"/>
              </a:solidFill>
              <a:effectLst/>
              <a:latin typeface="+mn-lt"/>
              <a:ea typeface="MS PGothic" pitchFamily="34" charset="-128"/>
              <a:cs typeface="ＭＳ Ｐゴシック" charset="0"/>
            </a:endParaRPr>
          </a:p>
          <a:p>
            <a:pPr marL="171450" lvl="0" indent="171450">
              <a:buFont typeface="Arial" panose="020B0604020202020204" pitchFamily="34" charset="0"/>
              <a:buChar char="•"/>
            </a:pPr>
            <a:r>
              <a:rPr lang="sr-Latn-RS" sz="1200" kern="1200" dirty="0" smtClean="0">
                <a:solidFill>
                  <a:schemeClr val="tx1"/>
                </a:solidFill>
                <a:effectLst/>
                <a:latin typeface="+mn-lt"/>
                <a:ea typeface="MS PGothic" pitchFamily="34" charset="-128"/>
                <a:cs typeface="ＭＳ Ｐゴシック" charset="0"/>
              </a:rPr>
              <a:t>Zamena oglasa koji su u vidu </a:t>
            </a:r>
            <a:r>
              <a:rPr lang="sr-Latn-RS" sz="1200" kern="1200" dirty="0" err="1" smtClean="0">
                <a:solidFill>
                  <a:schemeClr val="tx1"/>
                </a:solidFill>
                <a:effectLst/>
                <a:latin typeface="+mn-lt"/>
                <a:ea typeface="MS PGothic" pitchFamily="34" charset="-128"/>
                <a:cs typeface="ＭＳ Ｐゴシック" charset="0"/>
              </a:rPr>
              <a:t>banera</a:t>
            </a:r>
            <a:r>
              <a:rPr lang="sr-Latn-RS" sz="1200" kern="1200" dirty="0" smtClean="0">
                <a:solidFill>
                  <a:schemeClr val="tx1"/>
                </a:solidFill>
                <a:effectLst/>
                <a:latin typeface="+mn-lt"/>
                <a:ea typeface="MS PGothic" pitchFamily="34" charset="-128"/>
                <a:cs typeface="ＭＳ Ｐゴシック" charset="0"/>
              </a:rPr>
              <a:t> na vašem veb-</a:t>
            </a:r>
            <a:r>
              <a:rPr lang="sr-Latn-RS" sz="1200" kern="1200" dirty="0" err="1" smtClean="0">
                <a:solidFill>
                  <a:schemeClr val="tx1"/>
                </a:solidFill>
                <a:effectLst/>
                <a:latin typeface="+mn-lt"/>
                <a:ea typeface="MS PGothic" pitchFamily="34" charset="-128"/>
                <a:cs typeface="ＭＳ Ｐゴシック" charset="0"/>
              </a:rPr>
              <a:t>brauzeru</a:t>
            </a:r>
            <a:r>
              <a:rPr lang="sr-Latn-RS" sz="1200" kern="1200" dirty="0" smtClean="0">
                <a:solidFill>
                  <a:schemeClr val="tx1"/>
                </a:solidFill>
                <a:effectLst/>
                <a:latin typeface="+mn-lt"/>
                <a:ea typeface="MS PGothic" pitchFamily="34" charset="-128"/>
                <a:cs typeface="ＭＳ Ｐゴシック" charset="0"/>
              </a:rPr>
              <a:t>, a namenjeni su upravo vama.</a:t>
            </a:r>
            <a:endParaRPr lang="en-US" sz="1200" kern="1200" dirty="0" smtClean="0">
              <a:solidFill>
                <a:schemeClr val="tx1"/>
              </a:solidFill>
              <a:effectLst/>
              <a:latin typeface="+mn-lt"/>
              <a:ea typeface="MS PGothic" pitchFamily="34" charset="-128"/>
              <a:cs typeface="ＭＳ Ｐゴシック" charset="0"/>
            </a:endParaRPr>
          </a:p>
          <a:p>
            <a:pPr lvl="0" indent="457200"/>
            <a:r>
              <a:rPr lang="sr-Latn-RS" sz="1200" kern="1200" dirty="0" smtClean="0">
                <a:solidFill>
                  <a:schemeClr val="tx1"/>
                </a:solidFill>
                <a:effectLst/>
                <a:latin typeface="+mn-lt"/>
                <a:ea typeface="MS PGothic" pitchFamily="34" charset="-128"/>
                <a:cs typeface="ＭＳ Ｐゴシック" charset="0"/>
              </a:rPr>
              <a:t>Ubacivanje </a:t>
            </a:r>
            <a:r>
              <a:rPr lang="sr-Latn-RS" sz="1200" i="1" kern="1200" dirty="0" smtClean="0">
                <a:solidFill>
                  <a:schemeClr val="tx1"/>
                </a:solidFill>
                <a:effectLst/>
                <a:latin typeface="+mn-lt"/>
                <a:ea typeface="MS PGothic" pitchFamily="34" charset="-128"/>
                <a:cs typeface="ＭＳ Ｐゴシック" charset="0"/>
              </a:rPr>
              <a:t>p</a:t>
            </a:r>
            <a:r>
              <a:rPr lang="es-CL" sz="1200" i="1" kern="1200" dirty="0" err="1" smtClean="0">
                <a:solidFill>
                  <a:schemeClr val="tx1"/>
                </a:solidFill>
                <a:effectLst/>
                <a:latin typeface="+mn-lt"/>
                <a:ea typeface="MS PGothic" pitchFamily="34" charset="-128"/>
                <a:cs typeface="ＭＳ Ｐゴシック" charset="0"/>
              </a:rPr>
              <a:t>op</a:t>
            </a:r>
            <a:r>
              <a:rPr lang="es-CL" sz="1200" i="1" kern="1200" dirty="0" smtClean="0">
                <a:solidFill>
                  <a:schemeClr val="tx1"/>
                </a:solidFill>
                <a:effectLst/>
                <a:latin typeface="+mn-lt"/>
                <a:ea typeface="MS PGothic" pitchFamily="34" charset="-128"/>
                <a:cs typeface="ＭＳ Ｐゴシック" charset="0"/>
              </a:rPr>
              <a:t>-up</a:t>
            </a:r>
            <a:r>
              <a:rPr lang="sr-Latn-RS" sz="1200" kern="1200" dirty="0" smtClean="0">
                <a:solidFill>
                  <a:schemeClr val="tx1"/>
                </a:solidFill>
                <a:effectLst/>
                <a:latin typeface="+mn-lt"/>
                <a:ea typeface="MS PGothic" pitchFamily="34" charset="-128"/>
                <a:cs typeface="ＭＳ Ｐゴシック" charset="0"/>
              </a:rPr>
              <a:t> oglasa koji su tako koncipirani da vas ubede da platite za uklanjanje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pomoću nekog lažnog paketa za oslobađanje od špijunskog softvera.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Kratak odgovor glasio bi da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otima vaš kompjuter da bi uradio ono što </a:t>
            </a:r>
            <a:r>
              <a:rPr lang="sr-Latn-RS" sz="1200" kern="1200" dirty="0" err="1" smtClean="0">
                <a:solidFill>
                  <a:schemeClr val="tx1"/>
                </a:solidFill>
                <a:effectLst/>
                <a:latin typeface="+mn-lt"/>
                <a:ea typeface="MS PGothic" pitchFamily="34" charset="-128"/>
                <a:cs typeface="ＭＳ Ｐゴシック" charset="0"/>
              </a:rPr>
              <a:t>botneti</a:t>
            </a:r>
            <a:r>
              <a:rPr lang="sr-Latn-RS" sz="1200" kern="1200" dirty="0" smtClean="0">
                <a:solidFill>
                  <a:schemeClr val="tx1"/>
                </a:solidFill>
                <a:effectLst/>
                <a:latin typeface="+mn-lt"/>
                <a:ea typeface="MS PGothic" pitchFamily="34" charset="-128"/>
                <a:cs typeface="ＭＳ Ｐゴシック" charset="0"/>
              </a:rPr>
              <a:t> rade – brže i bolje obavio profane zadatke.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822964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Grafičko objašnjenje načina na koji se uspostavlja mreža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i kako se ona može predstaviti kao ugovorena usluga u vidu ciljanih napada na metu.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1</a:t>
            </a:r>
            <a:r>
              <a:rPr lang="sr-Latn-RS" sz="1200" kern="1200" dirty="0" smtClean="0">
                <a:solidFill>
                  <a:schemeClr val="tx1"/>
                </a:solidFill>
                <a:effectLst/>
                <a:latin typeface="+mn-lt"/>
                <a:ea typeface="MS PGothic" pitchFamily="34" charset="-128"/>
                <a:cs typeface="ＭＳ Ｐゴシック" charset="0"/>
              </a:rPr>
              <a:t>. Haker utvrđuje metod za </a:t>
            </a:r>
            <a:r>
              <a:rPr lang="sr-Latn-RS" sz="1200" kern="1200" dirty="0" err="1" smtClean="0">
                <a:solidFill>
                  <a:schemeClr val="tx1"/>
                </a:solidFill>
                <a:effectLst/>
                <a:latin typeface="+mn-lt"/>
                <a:ea typeface="MS PGothic" pitchFamily="34" charset="-128"/>
                <a:cs typeface="ＭＳ Ｐゴシック" charset="0"/>
              </a:rPr>
              <a:t>implantiranje</a:t>
            </a:r>
            <a:r>
              <a:rPr lang="sr-Latn-RS" sz="1200" kern="1200" dirty="0" smtClean="0">
                <a:solidFill>
                  <a:schemeClr val="tx1"/>
                </a:solidFill>
                <a:effectLst/>
                <a:latin typeface="+mn-lt"/>
                <a:ea typeface="MS PGothic" pitchFamily="34" charset="-128"/>
                <a:cs typeface="ＭＳ Ｐゴシック" charset="0"/>
              </a:rPr>
              <a:t> zlonamernog softvera u jedan broj uređaja – to mogu biti hiljade ili milioni. Korisnici praktično ne znaju da je taj zlonamerni softver ugrađen – uobičajeno se napadaju loše zaštićeni ili „krpljeni” računari.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2</a:t>
            </a:r>
            <a:r>
              <a:rPr lang="sr-Latn-RS" sz="1200" kern="1200" dirty="0" smtClean="0">
                <a:solidFill>
                  <a:schemeClr val="tx1"/>
                </a:solidFill>
                <a:effectLst/>
                <a:latin typeface="+mn-lt"/>
                <a:ea typeface="MS PGothic" pitchFamily="34" charset="-128"/>
                <a:cs typeface="ＭＳ Ｐゴシック" charset="0"/>
              </a:rPr>
              <a:t>. Kada 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ugrađen, on može, onda kada to bude potrebno, da kontroliše te računare. Neki računari mogu preći u </a:t>
            </a:r>
            <a:r>
              <a:rPr lang="sr-Latn-RS" sz="1200" kern="1200" dirty="0" err="1" smtClean="0">
                <a:solidFill>
                  <a:schemeClr val="tx1"/>
                </a:solidFill>
                <a:effectLst/>
                <a:latin typeface="+mn-lt"/>
                <a:ea typeface="MS PGothic" pitchFamily="34" charset="-128"/>
                <a:cs typeface="ＭＳ Ｐゴシック" charset="0"/>
              </a:rPr>
              <a:t>oflajn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mod</a:t>
            </a:r>
            <a:r>
              <a:rPr lang="sr-Latn-RS" sz="1200" kern="1200" dirty="0" smtClean="0">
                <a:solidFill>
                  <a:schemeClr val="tx1"/>
                </a:solidFill>
                <a:effectLst/>
                <a:latin typeface="+mn-lt"/>
                <a:ea typeface="MS PGothic" pitchFamily="34" charset="-128"/>
                <a:cs typeface="ＭＳ Ｐゴシック" charset="0"/>
              </a:rPr>
              <a:t> i tako postati beskorisni – međutim, razmere operacije su takve da čak i ako izgube 25–50%, oni i dalje raspolažu sa hiljadama računara koje mogu da iskoriste.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3</a:t>
            </a:r>
            <a:r>
              <a:rPr lang="sr-Latn-RS" sz="1200" kern="1200" dirty="0" smtClean="0">
                <a:solidFill>
                  <a:schemeClr val="tx1"/>
                </a:solidFill>
                <a:effectLst/>
                <a:latin typeface="+mn-lt"/>
                <a:ea typeface="MS PGothic" pitchFamily="34" charset="-128"/>
                <a:cs typeface="ＭＳ Ｐゴシック" charset="0"/>
              </a:rPr>
              <a:t>. Upućuju zahtev krajnjem korisniku – to može biti banka, neka kompanija ili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kockarnica ili kladionica – čiji sistemi moraju biti prisutni na mreži i raditi 24 sata dnevno, sedam dana u nedelji. Hakeri prete da će iskoristiti </a:t>
            </a:r>
            <a:r>
              <a:rPr lang="sr-Latn-RS" sz="1200" kern="1200" dirty="0" err="1" smtClean="0">
                <a:solidFill>
                  <a:schemeClr val="tx1"/>
                </a:solidFill>
                <a:effectLst/>
                <a:latin typeface="+mn-lt"/>
                <a:ea typeface="MS PGothic" pitchFamily="34" charset="-128"/>
                <a:cs typeface="ＭＳ Ｐゴシック" charset="0"/>
              </a:rPr>
              <a:t>botnet</a:t>
            </a:r>
            <a:r>
              <a:rPr lang="sr-Latn-RS" sz="1200" kern="1200" dirty="0" smtClean="0">
                <a:solidFill>
                  <a:schemeClr val="tx1"/>
                </a:solidFill>
                <a:effectLst/>
                <a:latin typeface="+mn-lt"/>
                <a:ea typeface="MS PGothic" pitchFamily="34" charset="-128"/>
                <a:cs typeface="ＭＳ Ｐゴシック" charset="0"/>
              </a:rPr>
              <a:t> da „skinu” resurs ili veb-sajt – čime bi zaustavili rad te kompanije, pa samim tim i onemogućili da ona dalje zarađuje. Isto tako, tim napadom bi bio prouzrokovan gubitak poverenja klijenata u samu kompaniju.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4</a:t>
            </a:r>
            <a:r>
              <a:rPr lang="sr-Latn-RS" sz="1200" kern="1200" dirty="0" smtClean="0">
                <a:solidFill>
                  <a:schemeClr val="tx1"/>
                </a:solidFill>
                <a:effectLst/>
                <a:latin typeface="+mn-lt"/>
                <a:ea typeface="MS PGothic" pitchFamily="34" charset="-128"/>
                <a:cs typeface="ＭＳ Ｐゴシック" charset="0"/>
              </a:rPr>
              <a:t>. Ako ne dobiju šta žele, hakeri šalju komandu zombi kompjuterima da obave određenu akciju – to može biti slanje hiljada </a:t>
            </a:r>
            <a:r>
              <a:rPr lang="sr-Latn-RS" sz="1200" kern="1200" dirty="0" err="1"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ili upućivanje stvarnih zahteva veb-serveru u tolikim količinama da se on zaguši i uruši. </a:t>
            </a:r>
            <a:endParaRPr lang="en-US" sz="1200" kern="1200" dirty="0" smtClean="0">
              <a:solidFill>
                <a:schemeClr val="tx1"/>
              </a:solidFill>
              <a:effectLst/>
              <a:latin typeface="+mn-lt"/>
              <a:ea typeface="MS PGothic" pitchFamily="34" charset="-128"/>
              <a:cs typeface="ＭＳ Ｐゴシック" charset="0"/>
            </a:endParaRPr>
          </a:p>
          <a:p>
            <a:pPr indent="457200"/>
            <a:r>
              <a:rPr lang="pt-PT" sz="1200" kern="1200" dirty="0" smtClean="0">
                <a:solidFill>
                  <a:schemeClr val="tx1"/>
                </a:solidFill>
                <a:effectLst/>
                <a:latin typeface="+mn-lt"/>
                <a:ea typeface="MS PGothic" pitchFamily="34" charset="-128"/>
                <a:cs typeface="ＭＳ Ｐゴシック" charset="0"/>
              </a:rPr>
              <a:t>T</a:t>
            </a:r>
            <a:r>
              <a:rPr lang="sr-Latn-RS" sz="1200" kern="1200" dirty="0" smtClean="0">
                <a:solidFill>
                  <a:schemeClr val="tx1"/>
                </a:solidFill>
                <a:effectLst/>
                <a:latin typeface="+mn-lt"/>
                <a:ea typeface="MS PGothic" pitchFamily="34" charset="-128"/>
                <a:cs typeface="ＭＳ Ｐゴシック" charset="0"/>
              </a:rPr>
              <a:t>o su hakeri možda već i uradili u nekom manje kritičnom trenutku kako bi pokazali koliko su sposobni, pre nego što su uputili onaj stvarni, konačni zahtev.</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777118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APRIL 2020.</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DIGITALNA SITUACIJA U SVETU U APRILU 2020.</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BITNI OSNOVNI PODACI KOJI SU VAM POTREBNI DA BISTE RAZUMELI UPOTREBU MOBILNIH</a:t>
            </a:r>
            <a:r>
              <a:rPr lang="sr-Latn-RS" sz="1200" kern="1200" baseline="0" dirty="0" smtClean="0">
                <a:solidFill>
                  <a:schemeClr val="tx1"/>
                </a:solidFill>
                <a:effectLst/>
                <a:latin typeface="+mn-lt"/>
                <a:ea typeface="MS PGothic" pitchFamily="34" charset="-128"/>
                <a:cs typeface="ＭＳ Ｐゴシック" charset="0"/>
              </a:rPr>
              <a:t> TELEFONA, INTERNETA I DRUŠTVENIH MREŽA</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UKUPNI BROJ STANOVNIKA – 7,77 milijardi / URBANIZACIJA 55%</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KORISTE SAMO MOBILNI TELEFON 5,16 milijardi / PRODOR 66%</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INTERNET KORISNICI 4,57 milijardi / PRODOR 59%</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AKTIVNI KORISNICI DRUŠTVENIH MREŽA 3,81 milijarda /PRODOR 49%</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Informaciono društvo je društvo u kome kreiranje, distribucija, korišćenje, integrisanje i manipulisanje informacijama predstavlja važnu ekonomsku, političku i kulturnu aktivnost. Njegovi glavni pokretači su digitalna informaciona i komunikaciona tehnologija, koje su omogućile informatičku eksploziju i suštinski su promenile sve aspekte društvene organizacije, uključujući privredu, obrazovanje, zdravstvo, ratovanje, državnu upravu i demokratiju. Ljudi, građani koji imaju sredstva da učestvuju u takvom obliku društva ponekad se nazivaju digitalnim građanima. Ovo je jedna od mnogobrojnih oznaka koje su identifikovane kao oznake koje upućuju na to da ljudski rod ulazi u novu fazu društva. (</a:t>
            </a:r>
            <a:r>
              <a:rPr lang="sr-Latn-RS" sz="1200" i="1" kern="1200" dirty="0" err="1" smtClean="0">
                <a:solidFill>
                  <a:schemeClr val="tx1"/>
                </a:solidFill>
                <a:effectLst/>
                <a:latin typeface="+mn-lt"/>
                <a:ea typeface="MS PGothic" pitchFamily="34" charset="-128"/>
                <a:cs typeface="ＭＳ Ｐゴシック" charset="0"/>
              </a:rPr>
              <a:t>Hilbert</a:t>
            </a:r>
            <a:r>
              <a:rPr lang="sr-Latn-RS" sz="1200" i="1" kern="1200" dirty="0" smtClean="0">
                <a:solidFill>
                  <a:schemeClr val="tx1"/>
                </a:solidFill>
                <a:effectLst/>
                <a:latin typeface="+mn-lt"/>
                <a:ea typeface="MS PGothic" pitchFamily="34" charset="-128"/>
                <a:cs typeface="ＭＳ Ｐゴシック" charset="0"/>
              </a:rPr>
              <a:t>, M. (2015). Digital </a:t>
            </a:r>
            <a:r>
              <a:rPr lang="sr-Latn-RS" sz="1200" i="1" kern="1200" dirty="0" err="1" smtClean="0">
                <a:solidFill>
                  <a:schemeClr val="tx1"/>
                </a:solidFill>
                <a:effectLst/>
                <a:latin typeface="+mn-lt"/>
                <a:ea typeface="MS PGothic" pitchFamily="34" charset="-128"/>
                <a:cs typeface="ＭＳ Ｐゴシック" charset="0"/>
              </a:rPr>
              <a:t>Technology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Change</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Beniger</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James</a:t>
            </a:r>
            <a:r>
              <a:rPr lang="sr-Latn-RS" sz="1200" i="1" kern="1200" dirty="0" smtClean="0">
                <a:solidFill>
                  <a:schemeClr val="tx1"/>
                </a:solidFill>
                <a:effectLst/>
                <a:latin typeface="+mn-lt"/>
                <a:ea typeface="MS PGothic" pitchFamily="34" charset="-128"/>
                <a:cs typeface="ＭＳ Ｐゴシック" charset="0"/>
              </a:rPr>
              <a:t> R. (1986). The </a:t>
            </a:r>
            <a:r>
              <a:rPr lang="sr-Latn-RS" sz="1200" i="1" kern="1200" dirty="0" err="1" smtClean="0">
                <a:solidFill>
                  <a:schemeClr val="tx1"/>
                </a:solidFill>
                <a:effectLst/>
                <a:latin typeface="+mn-lt"/>
                <a:ea typeface="MS PGothic" pitchFamily="34" charset="-128"/>
                <a:cs typeface="ＭＳ Ｐゴシック" charset="0"/>
              </a:rPr>
              <a:t>Control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Revolution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Technological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Economic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Origins</a:t>
            </a:r>
            <a:r>
              <a:rPr lang="sr-Latn-RS" sz="1200" i="1" kern="1200" dirty="0" smtClean="0">
                <a:solidFill>
                  <a:schemeClr val="tx1"/>
                </a:solidFill>
                <a:effectLst/>
                <a:latin typeface="+mn-lt"/>
                <a:ea typeface="MS PGothic" pitchFamily="34" charset="-128"/>
                <a:cs typeface="ＭＳ Ｐゴシック" charset="0"/>
              </a:rPr>
              <a:t> of the </a:t>
            </a:r>
            <a:r>
              <a:rPr lang="sr-Latn-RS" sz="1200" i="1" kern="1200" dirty="0" err="1" smtClean="0">
                <a:solidFill>
                  <a:schemeClr val="tx1"/>
                </a:solidFill>
                <a:effectLst/>
                <a:latin typeface="+mn-lt"/>
                <a:ea typeface="MS PGothic" pitchFamily="34" charset="-128"/>
                <a:cs typeface="ＭＳ Ｐゴシック" charset="0"/>
              </a:rPr>
              <a:t>Information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Society</a:t>
            </a:r>
            <a:r>
              <a:rPr lang="sr-Latn-RS" sz="1200" kern="1200" dirty="0" smtClean="0">
                <a:solidFill>
                  <a:schemeClr val="tx1"/>
                </a:solidFill>
                <a:effectLst/>
                <a:latin typeface="+mn-lt"/>
                <a:ea typeface="MS PGothic" pitchFamily="34" charset="-128"/>
                <a:cs typeface="ＭＳ Ｐゴシック" charset="0"/>
              </a:rPr>
              <a:t>).</a:t>
            </a:r>
            <a:endParaRPr lang="hr-HR" alt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8426333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Ovaj slajd je ilustracija razmera problema – u 2018. bili smo svedoci dva dosad najveća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za koje je korišćena tehnika uvećanja koja nikada ranije nije bila primenjena.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Memcache</a:t>
            </a:r>
            <a:r>
              <a:rPr lang="sr-Latn-RS" sz="1200" kern="1200" dirty="0" smtClean="0">
                <a:solidFill>
                  <a:schemeClr val="tx1"/>
                </a:solidFill>
                <a:effectLst/>
                <a:latin typeface="+mn-lt"/>
                <a:ea typeface="MS PGothic" pitchFamily="34" charset="-128"/>
                <a:cs typeface="ＭＳ Ｐゴシック" charset="0"/>
              </a:rPr>
              <a:t> je softver otvorenog koda koji se može primeniti za skladištenje manjih paketa proizvoljno odabranih podataka; njegova je svrha da pruži pomoć veb-sajtovima i aplikacijama kako bi brže preuzeli sadržaj. Društvene mreže i drugi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resursi koriste taj softver – </a:t>
            </a:r>
            <a:r>
              <a:rPr lang="sr-Latn-RS" sz="1200" i="1" kern="1200" dirty="0" err="1" smtClean="0">
                <a:solidFill>
                  <a:schemeClr val="tx1"/>
                </a:solidFill>
                <a:effectLst/>
                <a:latin typeface="+mn-lt"/>
                <a:ea typeface="MS PGothic" pitchFamily="34" charset="-128"/>
                <a:cs typeface="ＭＳ Ｐゴシック" charset="0"/>
              </a:rPr>
              <a:t>GitHub</a:t>
            </a:r>
            <a:r>
              <a:rPr lang="sr-Latn-RS" sz="1200" kern="1200" dirty="0" smtClean="0">
                <a:solidFill>
                  <a:schemeClr val="tx1"/>
                </a:solidFill>
                <a:effectLst/>
                <a:latin typeface="+mn-lt"/>
                <a:ea typeface="MS PGothic" pitchFamily="34" charset="-128"/>
                <a:cs typeface="ＭＳ Ｐゴシック" charset="0"/>
              </a:rPr>
              <a:t> je najveća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zajednica kreatora softvera.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Facebook</a:t>
            </a:r>
            <a:r>
              <a:rPr lang="sr-Latn-RS" sz="1200" kern="1200" dirty="0" smtClean="0">
                <a:solidFill>
                  <a:schemeClr val="tx1"/>
                </a:solidFill>
                <a:effectLst/>
                <a:latin typeface="+mn-lt"/>
                <a:ea typeface="MS PGothic" pitchFamily="34" charset="-128"/>
                <a:cs typeface="ＭＳ Ｐゴシック" charset="0"/>
              </a:rPr>
              <a:t> (najveća društvena mreža u svetu guta 500+ terabajta dnevno (2017) – oko 21 terabajt na sat – oko 0,35 terabajta u minutu)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 imaju teške posledice zato što parališu organizacije, uključujući delove kritično važne infrastrukture, kao što su banke, i neprestano ih primoravaju da povećavaju svoje kapacitete za ublažavanje i </a:t>
            </a:r>
            <a:r>
              <a:rPr lang="sr-Latn-RS" sz="1200" kern="1200" dirty="0" err="1" smtClean="0">
                <a:solidFill>
                  <a:schemeClr val="tx1"/>
                </a:solidFill>
                <a:effectLst/>
                <a:latin typeface="+mn-lt"/>
                <a:ea typeface="MS PGothic" pitchFamily="34" charset="-128"/>
                <a:cs typeface="ＭＳ Ｐゴシック" charset="0"/>
              </a:rPr>
              <a:t>preveniranje</a:t>
            </a:r>
            <a:r>
              <a:rPr lang="sr-Latn-RS" sz="1200" kern="1200" dirty="0" smtClean="0">
                <a:solidFill>
                  <a:schemeClr val="tx1"/>
                </a:solidFill>
                <a:effectLst/>
                <a:latin typeface="+mn-lt"/>
                <a:ea typeface="MS PGothic" pitchFamily="34" charset="-128"/>
                <a:cs typeface="ＭＳ Ｐゴシック" charset="0"/>
              </a:rPr>
              <a:t> tih napada ne bi li obezbedili kontinuitet poslovanja. Ostali </a:t>
            </a:r>
            <a:r>
              <a:rPr lang="sr-Latn-RS" sz="1200" kern="1200" dirty="0" err="1" smtClean="0">
                <a:solidFill>
                  <a:schemeClr val="tx1"/>
                </a:solidFill>
                <a:effectLst/>
                <a:latin typeface="+mn-lt"/>
                <a:ea typeface="MS PGothic" pitchFamily="34" charset="-128"/>
                <a:cs typeface="ＭＳ Ｐゴシック" charset="0"/>
              </a:rPr>
              <a:t>pružaoci</a:t>
            </a:r>
            <a:r>
              <a:rPr lang="sr-Latn-RS" sz="1200" kern="1200" dirty="0" smtClean="0">
                <a:solidFill>
                  <a:schemeClr val="tx1"/>
                </a:solidFill>
                <a:effectLst/>
                <a:latin typeface="+mn-lt"/>
                <a:ea typeface="MS PGothic" pitchFamily="34" charset="-128"/>
                <a:cs typeface="ＭＳ Ｐゴシック" charset="0"/>
              </a:rPr>
              <a:t> sadržaja to obično koriste.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19833467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Nacionalnu infrastrukturu čine oni objekti, sistemi, lokacije, informacije, ljudi, mreže i procesi koji su neophodni za funkcionisanje države i od kojih zavisi svakodnevni život u njoj. To takođe obuhvata izvesne funkcije, mesta i organizacije koji nisu presudno važni za održavanje osnovnih usluga i službi, ali moraju biti zaštićeni zato što postoji potencijalna opasnost za javnost (na primer, civilni nuklearni i hemijski objekti).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Kao što se moglo i predvideti, postoji izvesno preklapanje između tih napada i nekih sredstava za napad koje smo objasnili ranije u ovom poglavlju, tj. ti napadi su mogli obuhvatiti 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cryptoware</a:t>
            </a:r>
            <a:r>
              <a:rPr lang="sr-Latn-RS" sz="1200" kern="1200" dirty="0" smtClean="0">
                <a:solidFill>
                  <a:schemeClr val="tx1"/>
                </a:solidFill>
                <a:effectLst/>
                <a:latin typeface="+mn-lt"/>
                <a:ea typeface="MS PGothic" pitchFamily="34" charset="-128"/>
                <a:cs typeface="ＭＳ Ｐゴシック" charset="0"/>
              </a:rPr>
              <a:t>, ali su ovi slučajevi o kojima ovde govorimo usredsređeni na napade u kojima je primarni motiv bio napad na samu infrastrukturu.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Malo su verovatni napadi na ove infrastrukturne objekte čiji bi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bili finansijski motivisani kriminalci zato što takvi napadi privlače pažnju različitih organa vlasti i usled toga predstavljaju nesrazmeran rizik.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Najverovatniji potencijalni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takvih napada su druge države i </a:t>
            </a:r>
            <a:r>
              <a:rPr lang="sr-Latn-RS" sz="1200" i="1" kern="1200" dirty="0" err="1" smtClean="0">
                <a:solidFill>
                  <a:schemeClr val="tx1"/>
                </a:solidFill>
                <a:effectLst/>
                <a:latin typeface="+mn-lt"/>
                <a:ea typeface="MS PGothic" pitchFamily="34" charset="-128"/>
                <a:cs typeface="ＭＳ Ｐゴシック" charset="0"/>
              </a:rPr>
              <a:t>script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kiddies</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Sama dostupnost kriminalnih radnji kao usluge omogućuje takvim napadačima da izvedu potencijalno razorne napade.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15119781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(Tekst na slici na slajdu)</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1. Rano otkrivanje i identifikacija velikog kibernetičkog napada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2. Klasifikacija (</a:t>
            </a:r>
            <a:r>
              <a:rPr lang="sr-Latn-RS" sz="1200" kern="1200" dirty="0" err="1" smtClean="0">
                <a:solidFill>
                  <a:schemeClr val="tx1"/>
                </a:solidFill>
                <a:effectLst/>
                <a:latin typeface="+mn-lt"/>
                <a:ea typeface="MS PGothic" pitchFamily="34" charset="-128"/>
                <a:cs typeface="ＭＳ Ｐゴシック" charset="0"/>
              </a:rPr>
              <a:t>kategorizacija</a:t>
            </a:r>
            <a:r>
              <a:rPr lang="sr-Latn-RS" sz="1200" kern="1200" dirty="0" smtClean="0">
                <a:solidFill>
                  <a:schemeClr val="tx1"/>
                </a:solidFill>
                <a:effectLst/>
                <a:latin typeface="+mn-lt"/>
                <a:ea typeface="MS PGothic" pitchFamily="34" charset="-128"/>
                <a:cs typeface="ＭＳ Ｐゴシック" charset="0"/>
              </a:rPr>
              <a:t>) pretnje</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3. Centar za koordinaciju hitnog odgovora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4. Rano upozorenje</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5. Operativni akcioni plan organa za sprovođenje zakona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6. Istraga i analiza u više nivoa</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7. protokol o zaključivanju odgovora na vanrednu situaciju</a:t>
            </a: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OSINT i tehnička koordinacija</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sr-Latn-RS" sz="1200" kern="1200" dirty="0" smtClean="0">
              <a:solidFill>
                <a:schemeClr val="tx1"/>
              </a:solidFill>
              <a:effectLst/>
              <a:latin typeface="+mn-lt"/>
              <a:ea typeface="MS PGothic"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Hvatanje </a:t>
            </a:r>
            <a:r>
              <a:rPr lang="sr-Latn-RS" sz="1200" kern="1200" dirty="0" err="1" smtClean="0">
                <a:solidFill>
                  <a:schemeClr val="tx1"/>
                </a:solidFill>
                <a:effectLst/>
                <a:latin typeface="+mn-lt"/>
                <a:ea typeface="MS PGothic" pitchFamily="34" charset="-128"/>
                <a:cs typeface="ＭＳ Ｐゴシック" charset="0"/>
              </a:rPr>
              <a:t>ukoštac</a:t>
            </a:r>
            <a:r>
              <a:rPr lang="sr-Latn-RS" sz="1200" kern="1200" dirty="0" smtClean="0">
                <a:solidFill>
                  <a:schemeClr val="tx1"/>
                </a:solidFill>
                <a:effectLst/>
                <a:latin typeface="+mn-lt"/>
                <a:ea typeface="MS PGothic" pitchFamily="34" charset="-128"/>
                <a:cs typeface="ＭＳ Ｐゴシック" charset="0"/>
              </a:rPr>
              <a:t> s takvim napadima lako može značiti da dokazi budu poslednja briga nadležnima – prvo se pristupa odbrani i ublažavanju da bi se obustavio napad</a:t>
            </a:r>
            <a:endParaRPr lang="en-US" sz="1200" kern="1200" dirty="0" smtClean="0">
              <a:solidFill>
                <a:schemeClr val="tx1"/>
              </a:solidFill>
              <a:effectLst/>
              <a:latin typeface="+mn-lt"/>
              <a:ea typeface="MS PGothic" pitchFamily="34" charset="-128"/>
              <a:cs typeface="ＭＳ Ｐゴシック" charset="0"/>
            </a:endParaRPr>
          </a:p>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8082263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16.</a:t>
            </a:r>
            <a:r>
              <a:rPr lang="sr-Latn-RS" sz="1200" kern="1200" baseline="0" dirty="0" smtClean="0">
                <a:solidFill>
                  <a:schemeClr val="tx1"/>
                </a:solidFill>
                <a:effectLst/>
                <a:latin typeface="+mn-lt"/>
                <a:ea typeface="MS PGothic" pitchFamily="34" charset="-128"/>
                <a:cs typeface="ＭＳ Ｐゴシック" charset="0"/>
              </a:rPr>
              <a:t> mart 2020. CYBERSCOOP</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baseline="0" dirty="0" smtClean="0">
                <a:solidFill>
                  <a:schemeClr val="tx1"/>
                </a:solidFill>
                <a:effectLst/>
                <a:latin typeface="+mn-lt"/>
                <a:ea typeface="MS PGothic" pitchFamily="34" charset="-128"/>
                <a:cs typeface="ＭＳ Ｐゴシック" charset="0"/>
              </a:rPr>
              <a:t>Prošla jedna godina otkako je zlonamernim napadom razbijena računarska mreža velike norveške aluminijumske kompanije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kojom je taj proizvodni gigant bio primoran da jedan deo svojih poslovnih operacija prebaci na ručno upravljanje, čime mu je bila naneta šteta od nekoliko desetina miliona dolara.</a:t>
            </a:r>
          </a:p>
          <a:p>
            <a:pPr indent="457200"/>
            <a:r>
              <a:rPr lang="sr-Latn-RS" sz="1200" kern="1200" baseline="0" dirty="0" err="1" smtClean="0">
                <a:solidFill>
                  <a:schemeClr val="tx1"/>
                </a:solidFill>
                <a:effectLst/>
                <a:latin typeface="+mn-lt"/>
                <a:ea typeface="MS PGothic" pitchFamily="34" charset="-128"/>
                <a:cs typeface="ＭＳ Ｐゴシック" charset="0"/>
              </a:rPr>
              <a:t>Ucenjivački</a:t>
            </a:r>
            <a:r>
              <a:rPr lang="sr-Latn-RS" sz="1200" kern="1200" baseline="0" dirty="0" smtClean="0">
                <a:solidFill>
                  <a:schemeClr val="tx1"/>
                </a:solidFill>
                <a:effectLst/>
                <a:latin typeface="+mn-lt"/>
                <a:ea typeface="MS PGothic" pitchFamily="34" charset="-128"/>
                <a:cs typeface="ＭＳ Ｐゴシック" charset="0"/>
              </a:rPr>
              <a:t> napad je bacio na kolena tu globalno značajnu proizvodnu kompaniju, a mnogobrojna pitanja u vezi sa motivima hakera i dalje su ostala bez odgovora. Napadači su izvršili napad na kompaniju koja ima dobru bezbednosnu praksu, ali su upotrebili takvu šifru da je i sama naplata bila otežana. Kompanija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nikada nije isplatila taj novac, saopštio je njen zvanični predstavnik.</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a:t>
            </a:r>
          </a:p>
          <a:p>
            <a:pPr indent="457200"/>
            <a:r>
              <a:rPr lang="sr-Latn-RS" sz="1200" kern="1200" dirty="0" smtClean="0">
                <a:solidFill>
                  <a:schemeClr val="tx1"/>
                </a:solidFill>
                <a:effectLst/>
                <a:latin typeface="+mn-lt"/>
                <a:ea typeface="MS PGothic" pitchFamily="34" charset="-128"/>
                <a:cs typeface="ＭＳ Ｐゴシック" charset="0"/>
              </a:rPr>
              <a:t>U rezultatima istrage koji su objavljeni u ponedeljak sada se navodi da  je </a:t>
            </a:r>
            <a:r>
              <a:rPr lang="sr-Latn-RS" sz="1200" kern="1200" dirty="0" err="1" smtClean="0">
                <a:solidFill>
                  <a:schemeClr val="tx1"/>
                </a:solidFill>
                <a:effectLst/>
                <a:latin typeface="+mn-lt"/>
                <a:ea typeface="MS PGothic" pitchFamily="34" charset="-128"/>
                <a:cs typeface="ＭＳ Ｐゴシック" charset="0"/>
              </a:rPr>
              <a:t>malver</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LockerGoga</a:t>
            </a:r>
            <a:r>
              <a:rPr lang="sr-Latn-RS" sz="1200" kern="1200" dirty="0" smtClean="0">
                <a:solidFill>
                  <a:schemeClr val="tx1"/>
                </a:solidFill>
                <a:effectLst/>
                <a:latin typeface="+mn-lt"/>
                <a:ea typeface="MS PGothic" pitchFamily="34" charset="-128"/>
                <a:cs typeface="ＭＳ Ｐゴシック" charset="0"/>
              </a:rPr>
              <a:t> koji je</a:t>
            </a:r>
            <a:r>
              <a:rPr lang="sr-Latn-RS" sz="1200" kern="1200" baseline="0" dirty="0" smtClean="0">
                <a:solidFill>
                  <a:schemeClr val="tx1"/>
                </a:solidFill>
                <a:effectLst/>
                <a:latin typeface="+mn-lt"/>
                <a:ea typeface="MS PGothic" pitchFamily="34" charset="-128"/>
                <a:cs typeface="ＭＳ Ｐゴシック" charset="0"/>
              </a:rPr>
              <a:t> upotrebljen za taj </a:t>
            </a:r>
            <a:r>
              <a:rPr lang="sr-Latn-RS" sz="1200" kern="1200" baseline="0" dirty="0" err="1" smtClean="0">
                <a:solidFill>
                  <a:schemeClr val="tx1"/>
                </a:solidFill>
                <a:effectLst/>
                <a:latin typeface="+mn-lt"/>
                <a:ea typeface="MS PGothic" pitchFamily="34" charset="-128"/>
                <a:cs typeface="ＭＳ Ｐゴシック" charset="0"/>
              </a:rPr>
              <a:t>ucenjivački</a:t>
            </a:r>
            <a:r>
              <a:rPr lang="sr-Latn-RS" sz="1200" kern="1200" baseline="0" dirty="0" smtClean="0">
                <a:solidFill>
                  <a:schemeClr val="tx1"/>
                </a:solidFill>
                <a:effectLst/>
                <a:latin typeface="+mn-lt"/>
                <a:ea typeface="MS PGothic" pitchFamily="34" charset="-128"/>
                <a:cs typeface="ＭＳ Ｐゴシック" charset="0"/>
              </a:rPr>
              <a:t> napad možda u ovoj varijanti bio tako koncipiran da poremeti rad kompanije a ne da iznudi sredstva od nje – prosto kao da je neko želeo da zatvori preduzeće i da „baci ključ“.</a:t>
            </a:r>
          </a:p>
          <a:p>
            <a:pPr indent="457200"/>
            <a:r>
              <a:rPr lang="sr-Latn-RS" sz="1200" kern="1200" baseline="0" dirty="0" smtClean="0">
                <a:solidFill>
                  <a:schemeClr val="tx1"/>
                </a:solidFill>
                <a:effectLst/>
                <a:latin typeface="+mn-lt"/>
                <a:ea typeface="MS PGothic" pitchFamily="34" charset="-128"/>
                <a:cs typeface="ＭＳ Ｐゴシック" charset="0"/>
              </a:rPr>
              <a:t>---------------------------</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kern="1200" baseline="0" dirty="0" smtClean="0">
                <a:solidFill>
                  <a:schemeClr val="tx1"/>
                </a:solidFill>
                <a:effectLst/>
                <a:latin typeface="+mn-lt"/>
                <a:ea typeface="MS PGothic" pitchFamily="34" charset="-128"/>
                <a:cs typeface="ＭＳ Ｐゴシック" charset="0"/>
              </a:rPr>
              <a:t>Bez obzira na to ko stoji iza napada na kompaniju </a:t>
            </a:r>
            <a:r>
              <a:rPr lang="sr-Latn-RS" sz="1200" kern="1200" baseline="0" dirty="0" err="1" smtClean="0">
                <a:solidFill>
                  <a:schemeClr val="tx1"/>
                </a:solidFill>
                <a:effectLst/>
                <a:latin typeface="+mn-lt"/>
                <a:ea typeface="MS PGothic" pitchFamily="34" charset="-128"/>
                <a:cs typeface="ＭＳ Ｐゴシック" charset="0"/>
              </a:rPr>
              <a:t>Norsk</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Hydro</a:t>
            </a:r>
            <a:r>
              <a:rPr lang="sr-Latn-RS" sz="1200" kern="1200" baseline="0" dirty="0" smtClean="0">
                <a:solidFill>
                  <a:schemeClr val="tx1"/>
                </a:solidFill>
                <a:effectLst/>
                <a:latin typeface="+mn-lt"/>
                <a:ea typeface="MS PGothic" pitchFamily="34" charset="-128"/>
                <a:cs typeface="ＭＳ Ｐゴシック" charset="0"/>
              </a:rPr>
              <a:t>, to je, kako se navodi, „zabrinjavajuće efikasan plan“ koji mogu da koriste razni hakeri koji uživaju podršku svojih država da se povežu sa kriminalcima i tako vrše napade na određene mete u nastojanju da ostvare svoje ciljeve. To je ocena </a:t>
            </a:r>
            <a:r>
              <a:rPr lang="sr-Latn-RS" sz="1200" kern="1200" baseline="0" dirty="0" err="1" smtClean="0">
                <a:solidFill>
                  <a:schemeClr val="tx1"/>
                </a:solidFill>
                <a:effectLst/>
                <a:latin typeface="+mn-lt"/>
                <a:ea typeface="MS PGothic" pitchFamily="34" charset="-128"/>
                <a:cs typeface="ＭＳ Ｐゴシック" charset="0"/>
              </a:rPr>
              <a:t>Džoa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Slovika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Joe</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Slowik</a:t>
            </a:r>
            <a:r>
              <a:rPr lang="sr-Latn-RS" sz="1200" kern="1200" baseline="0" dirty="0" smtClean="0">
                <a:solidFill>
                  <a:schemeClr val="tx1"/>
                </a:solidFill>
                <a:effectLst/>
                <a:latin typeface="+mn-lt"/>
                <a:ea typeface="MS PGothic" pitchFamily="34" charset="-128"/>
                <a:cs typeface="ＭＳ Ｐゴシック" charset="0"/>
              </a:rPr>
              <a:t>),  „lovca na neprijatelje“ u Odeljenju za </a:t>
            </a:r>
            <a:r>
              <a:rPr lang="sr-Latn-RS" sz="1200" kern="1200" baseline="0" dirty="0" err="1" smtClean="0">
                <a:solidFill>
                  <a:schemeClr val="tx1"/>
                </a:solidFill>
                <a:effectLst/>
                <a:latin typeface="+mn-lt"/>
                <a:ea typeface="MS PGothic" pitchFamily="34" charset="-128"/>
                <a:cs typeface="ＭＳ Ｐゴシック" charset="0"/>
              </a:rPr>
              <a:t>visokotehnološku</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bezbedost</a:t>
            </a:r>
            <a:r>
              <a:rPr lang="sr-Latn-RS" sz="1200" kern="1200" baseline="0" dirty="0" smtClean="0">
                <a:solidFill>
                  <a:schemeClr val="tx1"/>
                </a:solidFill>
                <a:effectLst/>
                <a:latin typeface="+mn-lt"/>
                <a:ea typeface="MS PGothic" pitchFamily="34" charset="-128"/>
                <a:cs typeface="ＭＳ Ｐゴシック" charset="0"/>
              </a:rPr>
              <a:t> te kompanije.</a:t>
            </a:r>
          </a:p>
          <a:p>
            <a:pPr indent="457200"/>
            <a:r>
              <a:rPr lang="sr-Latn-RS" sz="120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Hvatanje </a:t>
            </a:r>
            <a:r>
              <a:rPr lang="sr-Latn-RS" sz="1200" kern="1200" dirty="0" err="1" smtClean="0">
                <a:solidFill>
                  <a:schemeClr val="tx1"/>
                </a:solidFill>
                <a:effectLst/>
                <a:latin typeface="+mn-lt"/>
                <a:ea typeface="MS PGothic" pitchFamily="34" charset="-128"/>
                <a:cs typeface="ＭＳ Ｐゴシック" charset="0"/>
              </a:rPr>
              <a:t>ukoštac</a:t>
            </a:r>
            <a:r>
              <a:rPr lang="sr-Latn-RS" sz="1200" kern="1200" dirty="0" smtClean="0">
                <a:solidFill>
                  <a:schemeClr val="tx1"/>
                </a:solidFill>
                <a:effectLst/>
                <a:latin typeface="+mn-lt"/>
                <a:ea typeface="MS PGothic" pitchFamily="34" charset="-128"/>
                <a:cs typeface="ＭＳ Ｐゴシック" charset="0"/>
              </a:rPr>
              <a:t> s takvim napadima lako može značiti da dokazi budu poslednja briga nadležnima – prvo se pristupa odbrani i ublažavanju da bi se obustavio napad</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naveden na levoj strani slajda upućuje na napad pomoću </a:t>
            </a:r>
            <a:r>
              <a:rPr lang="sr-Latn-RS" sz="1200" kern="1200" dirty="0" err="1" smtClean="0">
                <a:solidFill>
                  <a:schemeClr val="tx1"/>
                </a:solidFill>
                <a:effectLst/>
                <a:latin typeface="+mn-lt"/>
                <a:ea typeface="MS PGothic" pitchFamily="34" charset="-128"/>
                <a:cs typeface="ＭＳ Ｐゴシック" charset="0"/>
              </a:rPr>
              <a:t>ucenjivačkog</a:t>
            </a:r>
            <a:r>
              <a:rPr lang="sr-Latn-RS" sz="1200" kern="1200" dirty="0" smtClean="0">
                <a:solidFill>
                  <a:schemeClr val="tx1"/>
                </a:solidFill>
                <a:effectLst/>
                <a:latin typeface="+mn-lt"/>
                <a:ea typeface="MS PGothic" pitchFamily="34" charset="-128"/>
                <a:cs typeface="ＭＳ Ｐゴシック" charset="0"/>
              </a:rPr>
              <a:t> softvera, koji je verovatno bio tako koncipiran da se njime ne ostvari zarada, nego da se onemogući poslovanje – tako što će se zaključati fajlovi kompanije i ključ jednostavno baciti.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Primer na desnoj strani – </a:t>
            </a:r>
            <a:r>
              <a:rPr lang="es-CL" sz="1200" i="1"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je bio jedan od </a:t>
            </a:r>
            <a:r>
              <a:rPr lang="sr-Latn-RS" sz="1200" kern="1200" dirty="0" err="1" smtClean="0">
                <a:solidFill>
                  <a:schemeClr val="tx1"/>
                </a:solidFill>
                <a:effectLst/>
                <a:latin typeface="+mn-lt"/>
                <a:ea typeface="MS PGothic" pitchFamily="34" charset="-128"/>
                <a:cs typeface="ＭＳ Ｐゴシック" charset="0"/>
              </a:rPr>
              <a:t>najsofisticiranijih</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malverskih</a:t>
            </a:r>
            <a:r>
              <a:rPr lang="sr-Latn-RS" sz="1200" kern="1200" dirty="0" smtClean="0">
                <a:solidFill>
                  <a:schemeClr val="tx1"/>
                </a:solidFill>
                <a:effectLst/>
                <a:latin typeface="+mn-lt"/>
                <a:ea typeface="MS PGothic" pitchFamily="34" charset="-128"/>
                <a:cs typeface="ＭＳ Ｐゴシック" charset="0"/>
              </a:rPr>
              <a:t> napada u istoriji. </a:t>
            </a:r>
            <a:r>
              <a:rPr lang="sr-Latn-RS" sz="1200" i="1" kern="1200" dirty="0" err="1" smtClean="0">
                <a:solidFill>
                  <a:schemeClr val="tx1"/>
                </a:solidFill>
                <a:effectLst/>
                <a:latin typeface="+mn-lt"/>
                <a:ea typeface="MS PGothic" pitchFamily="34" charset="-128"/>
                <a:cs typeface="ＭＳ Ｐゴシック" charset="0"/>
              </a:rPr>
              <a:t>Stuxnet</a:t>
            </a:r>
            <a:r>
              <a:rPr lang="sr-Latn-RS" sz="1200" kern="1200" dirty="0" smtClean="0">
                <a:solidFill>
                  <a:schemeClr val="tx1"/>
                </a:solidFill>
                <a:effectLst/>
                <a:latin typeface="+mn-lt"/>
                <a:ea typeface="MS PGothic" pitchFamily="34" charset="-128"/>
                <a:cs typeface="ＭＳ Ｐゴシック" charset="0"/>
              </a:rPr>
              <a:t> je računarski crv koji je tako projektovan da poremeti funkcionisanje kontrolora logike koji se mogu programirati (</a:t>
            </a:r>
            <a:r>
              <a:rPr lang="sr-Latn-RS" sz="1200" i="1" kern="1200" dirty="0" smtClean="0">
                <a:solidFill>
                  <a:schemeClr val="tx1"/>
                </a:solidFill>
                <a:effectLst/>
                <a:latin typeface="+mn-lt"/>
                <a:ea typeface="MS PGothic" pitchFamily="34" charset="-128"/>
                <a:cs typeface="ＭＳ Ｐゴシック" charset="0"/>
              </a:rPr>
              <a:t>PLC</a:t>
            </a:r>
            <a:r>
              <a:rPr lang="sr-Latn-RS" sz="1200" kern="1200" dirty="0" smtClean="0">
                <a:solidFill>
                  <a:schemeClr val="tx1"/>
                </a:solidFill>
                <a:effectLst/>
                <a:latin typeface="+mn-lt"/>
                <a:ea typeface="MS PGothic" pitchFamily="34" charset="-128"/>
                <a:cs typeface="ＭＳ Ｐゴシック" charset="0"/>
              </a:rPr>
              <a:t>). Otkriven je 2010. i opšte je uverenje da je taj računarski crv plod zajedničkog napora SAD i Izraela, mada nijedna zemlja to ne priznaje. Ostatak je na slajdu.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 dalje je vrlo moguće da jedna država na ovaj način napadne druge države.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6131649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579207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Upotrebiti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Izveštaju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Većina napada oslanja se na postojeće </a:t>
            </a:r>
            <a:r>
              <a:rPr lang="es-CL" sz="1200" i="1" kern="1200" dirty="0" err="1" smtClean="0">
                <a:solidFill>
                  <a:schemeClr val="tx1"/>
                </a:solidFill>
                <a:effectLst/>
                <a:latin typeface="+mn-lt"/>
                <a:ea typeface="MS PGothic" pitchFamily="34" charset="-128"/>
                <a:cs typeface="ＭＳ Ｐゴシック" charset="0"/>
              </a:rPr>
              <a:t>modi</a:t>
            </a:r>
            <a:r>
              <a:rPr lang="es-CL" sz="1200" i="1" kern="1200" dirty="0" smtClean="0">
                <a:solidFill>
                  <a:schemeClr val="tx1"/>
                </a:solidFill>
                <a:effectLst/>
                <a:latin typeface="+mn-lt"/>
                <a:ea typeface="MS PGothic" pitchFamily="34" charset="-128"/>
                <a:cs typeface="ＭＳ Ｐゴシック" charset="0"/>
              </a:rPr>
              <a:t> operandi </a:t>
            </a:r>
            <a:r>
              <a:rPr lang="sr-Latn-RS" sz="1200" kern="1200" dirty="0" smtClean="0">
                <a:solidFill>
                  <a:schemeClr val="tx1"/>
                </a:solidFill>
                <a:effectLst/>
                <a:latin typeface="+mn-lt"/>
                <a:ea typeface="MS PGothic" pitchFamily="34" charset="-128"/>
                <a:cs typeface="ＭＳ Ｐゴシック" charset="0"/>
              </a:rPr>
              <a:t>i koristi poznate slabosti. Često će se postojeći napadi širiti tako da se na meti nađu oni koji ranije nisu bili žrtve, tako da se mogu očekivati </a:t>
            </a:r>
            <a:r>
              <a:rPr lang="sr-Latn-RS" sz="1200" kern="1200" dirty="0" err="1" smtClean="0">
                <a:solidFill>
                  <a:schemeClr val="tx1"/>
                </a:solidFill>
                <a:effectLst/>
                <a:latin typeface="+mn-lt"/>
                <a:ea typeface="MS PGothic" pitchFamily="34" charset="-128"/>
                <a:cs typeface="ＭＳ Ｐゴシック" charset="0"/>
              </a:rPr>
              <a:t>ucenjivački</a:t>
            </a:r>
            <a:r>
              <a:rPr lang="sr-Latn-RS" sz="1200" kern="1200" dirty="0" smtClean="0">
                <a:solidFill>
                  <a:schemeClr val="tx1"/>
                </a:solidFill>
                <a:effectLst/>
                <a:latin typeface="+mn-lt"/>
                <a:ea typeface="MS PGothic" pitchFamily="34" charset="-128"/>
                <a:cs typeface="ＭＳ Ｐゴシック" charset="0"/>
              </a:rPr>
              <a:t> napadi na centre za čuvanje podataka ili </a:t>
            </a:r>
            <a:r>
              <a:rPr lang="sr-Latn-RS" sz="1200" i="1" kern="1200" dirty="0" smtClean="0">
                <a:solidFill>
                  <a:schemeClr val="tx1"/>
                </a:solidFill>
                <a:effectLst/>
                <a:latin typeface="+mn-lt"/>
                <a:ea typeface="MS PGothic" pitchFamily="34" charset="-128"/>
                <a:cs typeface="ＭＳ Ｐゴシック" charset="0"/>
              </a:rPr>
              <a:t>backup</a:t>
            </a:r>
            <a:r>
              <a:rPr lang="sr-Latn-RS" sz="1200" kern="1200" dirty="0" smtClean="0">
                <a:solidFill>
                  <a:schemeClr val="tx1"/>
                </a:solidFill>
                <a:effectLst/>
                <a:latin typeface="+mn-lt"/>
                <a:ea typeface="MS PGothic" pitchFamily="34" charset="-128"/>
                <a:cs typeface="ＭＳ Ｐゴシック" charset="0"/>
              </a:rPr>
              <a:t> servere, a postojeći instrumenti za izvršenje napada razvijaće se i dalje, tako da se može očekivati da bankarski trojanci rutinski sadrže u sebi funkciju računarskog crva koji se sam </a:t>
            </a:r>
            <a:r>
              <a:rPr lang="sr-Latn-RS" sz="1200" kern="1200" dirty="0" err="1" smtClean="0">
                <a:solidFill>
                  <a:schemeClr val="tx1"/>
                </a:solidFill>
                <a:effectLst/>
                <a:latin typeface="+mn-lt"/>
                <a:ea typeface="MS PGothic" pitchFamily="34" charset="-128"/>
                <a:cs typeface="ＭＳ Ｐゴシック" charset="0"/>
              </a:rPr>
              <a:t>razmnožava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0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2853276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Upotrebiti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Izveštaju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es-CL" sz="1200" i="1" kern="1200" dirty="0" smtClean="0">
                <a:solidFill>
                  <a:schemeClr val="tx1"/>
                </a:solidFill>
                <a:effectLst/>
                <a:latin typeface="+mn-lt"/>
                <a:ea typeface="MS PGothic" pitchFamily="34" charset="-128"/>
                <a:cs typeface="ＭＳ Ｐゴシック" charset="0"/>
              </a:rPr>
              <a:t>Fiat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novac je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koji izdaju nadležne vlasti, ali koji nema pokriće u zlatu ili nečem sličnom (uspostavlja se vladinom uredbom).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daje centralnim bankama veću kontrolu nad privredom zato što mogu da uređuju štampanje novca. Većina modernih papirnih valuta predstavlja </a:t>
            </a:r>
            <a:r>
              <a:rPr lang="sr-Latn-RS" sz="1200" kern="1200" dirty="0" err="1" smtClean="0">
                <a:solidFill>
                  <a:schemeClr val="tx1"/>
                </a:solidFill>
                <a:effectLst/>
                <a:latin typeface="+mn-lt"/>
                <a:ea typeface="MS PGothic" pitchFamily="34" charset="-128"/>
                <a:cs typeface="ＭＳ Ｐゴシック" charset="0"/>
              </a:rPr>
              <a:t>dekretni</a:t>
            </a:r>
            <a:r>
              <a:rPr lang="sr-Latn-RS" sz="1200" kern="1200" dirty="0" smtClean="0">
                <a:solidFill>
                  <a:schemeClr val="tx1"/>
                </a:solidFill>
                <a:effectLst/>
                <a:latin typeface="+mn-lt"/>
                <a:ea typeface="MS PGothic" pitchFamily="34" charset="-128"/>
                <a:cs typeface="ＭＳ Ｐゴシック" charset="0"/>
              </a:rPr>
              <a:t> novac.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Početkom 2019. Internet korporacija za dodeljivanje imena i brojeva (</a:t>
            </a:r>
            <a:r>
              <a:rPr lang="sr-Latn-RS" sz="1200" i="1" kern="1200" dirty="0" smtClean="0">
                <a:solidFill>
                  <a:schemeClr val="tx1"/>
                </a:solidFill>
                <a:effectLst/>
                <a:latin typeface="+mn-lt"/>
                <a:ea typeface="MS PGothic" pitchFamily="34" charset="-128"/>
                <a:cs typeface="ＭＳ Ｐゴシック" charset="0"/>
              </a:rPr>
              <a:t>ICANN</a:t>
            </a:r>
            <a:r>
              <a:rPr lang="sr-Latn-RS" sz="1200" kern="1200" dirty="0" smtClean="0">
                <a:solidFill>
                  <a:schemeClr val="tx1"/>
                </a:solidFill>
                <a:effectLst/>
                <a:latin typeface="+mn-lt"/>
                <a:ea typeface="MS PGothic" pitchFamily="34" charset="-128"/>
                <a:cs typeface="ＭＳ Ｐゴシック" charset="0"/>
              </a:rPr>
              <a:t>) izdala je upozorenje zbog „aktuelnog i značajnog rizika za ključne delove infrastrukture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Upozorenje se odnosi na napade koji imaju potencijal da, kada njihovi učinioci vide podatke u tranzitu, preusmere saobraćaj što onda napadačima omogućava da na određene veb-sajtove ubace lažni sadržaj (</a:t>
            </a:r>
            <a:r>
              <a:rPr lang="sr-Latn-RS" sz="1200" i="1" kern="1200" dirty="0" err="1" smtClean="0">
                <a:solidFill>
                  <a:schemeClr val="tx1"/>
                </a:solidFill>
                <a:effectLst/>
                <a:latin typeface="+mn-lt"/>
                <a:ea typeface="MS PGothic" pitchFamily="34" charset="-128"/>
                <a:cs typeface="ＭＳ Ｐゴシック" charset="0"/>
              </a:rPr>
              <a:t>spoofing</a:t>
            </a:r>
            <a:r>
              <a:rPr lang="sr-Latn-RS" sz="1200" kern="1200" dirty="0" smtClean="0">
                <a:solidFill>
                  <a:schemeClr val="tx1"/>
                </a:solidFill>
                <a:effectLst/>
                <a:latin typeface="+mn-lt"/>
                <a:ea typeface="MS PGothic" pitchFamily="34" charset="-128"/>
                <a:cs typeface="ＭＳ Ｐゴシック" charset="0"/>
              </a:rPr>
              <a:t>). Postoji verovatnoća da će se ili obelodaniti neki postojeći, tekući napad na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infrastrukturu ili da će se desiti neki novi incident.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9394288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Mnoge od ovih slučajeva razmatrale su sudije i njima su se bavili tužioci specijalizovani za probleme seksualne eksploatacije i zlostavljanja dece.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ovom odeljku ćemo razmotriti šta se događa u toj oblasti i kojih ćemo sve tendencija verovatno biti svedoci narednih godina.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10580938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10973160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Informacije iz </a:t>
            </a:r>
            <a:r>
              <a:rPr lang="en-US" sz="1200" kern="1200" dirty="0" smtClean="0">
                <a:solidFill>
                  <a:schemeClr val="tx1"/>
                </a:solidFill>
                <a:latin typeface="+mn-lt"/>
                <a:ea typeface="MS PGothic" pitchFamily="34" charset="-128"/>
                <a:cs typeface="ＭＳ Ｐゴシック" charset="0"/>
              </a:rPr>
              <a:t>IOCTA 2019</a:t>
            </a:r>
            <a:r>
              <a:rPr lang="sr-Latn-RS" sz="1200" kern="1200" dirty="0" smtClean="0">
                <a:solidFill>
                  <a:schemeClr val="tx1"/>
                </a:solidFill>
                <a:latin typeface="+mn-lt"/>
                <a:ea typeface="MS PGothic" pitchFamily="34" charset="-128"/>
                <a:cs typeface="ＭＳ Ｐゴシック" charset="0"/>
              </a:rPr>
              <a:t>.</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4005750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(Tekst na slici na slajdu)</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APRIL  2020.</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KORIŠĆENJE  DRUŠTVENIH MREŽA ŠIROM SVETA</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latin typeface="+mn-lt"/>
                <a:ea typeface="MS PGothic" pitchFamily="34" charset="-128"/>
                <a:cs typeface="ＭＳ Ｐゴシック" charset="0"/>
              </a:rPr>
              <a:t>	NA OSNOVU BROJA MESEČNIH</a:t>
            </a:r>
            <a:r>
              <a:rPr lang="sr-Latn-RS" sz="1200" kern="1200" baseline="0" dirty="0" smtClean="0">
                <a:solidFill>
                  <a:schemeClr val="tx1"/>
                </a:solidFill>
                <a:latin typeface="+mn-lt"/>
                <a:ea typeface="MS PGothic" pitchFamily="34" charset="-128"/>
                <a:cs typeface="ＭＳ Ｐゴシック" charset="0"/>
              </a:rPr>
              <a:t> AKTIVNIH KORISNIKA NAJPOPULARNIJIH DRUŠTVENIH MEDIJSKIH PLATFORMI U SVAKOJ ZEMLJI ILI NA TERITORIJI</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UKUPNI BROJ AKTIVNIH KORISNIKA DRUŠTVENIH MREŽA 3,81 milijarda</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PRODOR DRUŠTVENIH MREŽA (BROJ KORISNIKA U ODNOSU NA UKUPNO STANOVNIŠTVO) 49%</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GODIŠNJI RAST UKUPNOG BROJA KORISNIKA DRUŠTVENIH MREŽA +8,7% / +304 miliona</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UKUPNI BROJ KORISNIKA DRUŠTVENIH MREŽA KOJI PRISTUPAJU PREKO MOBILNIH TELEFONA 3,76 milijardi</a:t>
            </a:r>
          </a:p>
          <a:p>
            <a:pPr marL="0" marR="0" lvl="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dirty="0" smtClean="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PROCENAT UKUPNOG BROJA KORISNIKA DRUŠTVENIH MREŽA KOJI PRISTUPAJU PREKO MOBILNIH TELEFONA 99%</a:t>
            </a:r>
          </a:p>
          <a:p>
            <a:pPr marL="0" marR="0" lvl="0" indent="0" algn="l" defTabSz="4572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latin typeface="+mn-lt"/>
                <a:ea typeface="MS PGothic" pitchFamily="34" charset="-128"/>
                <a:cs typeface="ＭＳ Ｐゴシック" charset="0"/>
              </a:rPr>
              <a:t>_____________________________________________________________________________</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5860947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i="1" kern="1200" dirty="0" smtClean="0">
                <a:solidFill>
                  <a:schemeClr val="tx1"/>
                </a:solidFill>
                <a:effectLst/>
                <a:latin typeface="+mn-lt"/>
                <a:ea typeface="MS PGothic" pitchFamily="34" charset="-128"/>
                <a:cs typeface="ＭＳ Ｐゴシック" charset="0"/>
              </a:rPr>
              <a:t>M</a:t>
            </a:r>
            <a:r>
              <a:rPr lang="en-US" sz="1200" i="1" kern="1200" dirty="0" err="1" smtClean="0">
                <a:solidFill>
                  <a:schemeClr val="tx1"/>
                </a:solidFill>
                <a:effectLst/>
                <a:latin typeface="+mn-lt"/>
                <a:ea typeface="MS PGothic" pitchFamily="34" charset="-128"/>
                <a:cs typeface="ＭＳ Ｐゴシック" charset="0"/>
              </a:rPr>
              <a:t>odus</a:t>
            </a:r>
            <a:r>
              <a:rPr lang="en-US" sz="1200" i="1" kern="1200" dirty="0" smtClean="0">
                <a:solidFill>
                  <a:schemeClr val="tx1"/>
                </a:solidFill>
                <a:effectLst/>
                <a:latin typeface="+mn-lt"/>
                <a:ea typeface="MS PGothic" pitchFamily="34" charset="-128"/>
                <a:cs typeface="ＭＳ Ｐゴシック" charset="0"/>
              </a:rPr>
              <a:t> operandi </a:t>
            </a:r>
            <a:r>
              <a:rPr lang="sr-Latn-RS" sz="1200" kern="1200" dirty="0" smtClean="0">
                <a:solidFill>
                  <a:schemeClr val="tx1"/>
                </a:solidFill>
                <a:effectLst/>
                <a:latin typeface="+mn-lt"/>
                <a:ea typeface="MS PGothic" pitchFamily="34" charset="-128"/>
                <a:cs typeface="ＭＳ Ｐゴシック" charset="0"/>
              </a:rPr>
              <a:t>ove kriminalne aktivnosti uglavnom je nepromenjen.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obično koriste otvorenu mrežu jer je jednostavno znatno lakše stupiti na taj način u kontakt s decom nego na „tamnoj mreži”. Stupaju u kontakt s potencijalnim žrtvama preko različitih usluga na društvenim medijima tako što stvaraju lažne profile i često se pretvaraju da su vršnjaci. To se može dogoditi na mnogim različitim platformama, od </a:t>
            </a:r>
            <a:r>
              <a:rPr lang="sr-Latn-RS" sz="1200" i="1" kern="1200" dirty="0" err="1" smtClean="0">
                <a:solidFill>
                  <a:schemeClr val="tx1"/>
                </a:solidFill>
                <a:effectLst/>
                <a:latin typeface="+mn-lt"/>
                <a:ea typeface="MS PGothic" pitchFamily="34" charset="-128"/>
                <a:cs typeface="ＭＳ Ｐゴシック" charset="0"/>
              </a:rPr>
              <a:t>Facebooka</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Instagrama</a:t>
            </a:r>
            <a:r>
              <a:rPr lang="sr-Latn-RS" sz="1200" kern="1200" dirty="0" smtClean="0">
                <a:solidFill>
                  <a:schemeClr val="tx1"/>
                </a:solidFill>
                <a:effectLst/>
                <a:latin typeface="+mn-lt"/>
                <a:ea typeface="MS PGothic" pitchFamily="34" charset="-128"/>
                <a:cs typeface="ＭＳ Ｐゴシック" charset="0"/>
              </a:rPr>
              <a:t> do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gejminga</a:t>
            </a:r>
            <a:r>
              <a:rPr lang="sr-Latn-RS" sz="1200" kern="1200" dirty="0" smtClean="0">
                <a:solidFill>
                  <a:schemeClr val="tx1"/>
                </a:solidFill>
                <a:effectLst/>
                <a:latin typeface="+mn-lt"/>
                <a:ea typeface="MS PGothic" pitchFamily="34" charset="-128"/>
                <a:cs typeface="ＭＳ Ｐゴシック" charset="0"/>
              </a:rPr>
              <a:t>. Maloletnici takođe ponekad pristupaju i živim video-platformama. Kada se uspostavi poverenje, komunikacija brzo prelazi na aplikaciju u kojima se koriste šifrovane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poruke, kao što je </a:t>
            </a:r>
            <a:r>
              <a:rPr lang="sr-Latn-RS" sz="1200" i="1" kern="1200" dirty="0" err="1" smtClean="0">
                <a:solidFill>
                  <a:schemeClr val="tx1"/>
                </a:solidFill>
                <a:effectLst/>
                <a:latin typeface="+mn-lt"/>
                <a:ea typeface="MS PGothic" pitchFamily="34" charset="-128"/>
                <a:cs typeface="ＭＳ Ｐゴシック" charset="0"/>
              </a:rPr>
              <a:t>WhatsApp</a:t>
            </a:r>
            <a:r>
              <a:rPr lang="sr-Latn-RS" sz="1200" kern="1200" dirty="0" smtClean="0">
                <a:solidFill>
                  <a:schemeClr val="tx1"/>
                </a:solidFill>
                <a:effectLst/>
                <a:latin typeface="+mn-lt"/>
                <a:ea typeface="MS PGothic" pitchFamily="34" charset="-128"/>
                <a:cs typeface="ＭＳ Ｐゴシック" charset="0"/>
              </a:rPr>
              <a:t> ili </a:t>
            </a:r>
            <a:r>
              <a:rPr lang="sr-Latn-RS" sz="1200" i="1" kern="1200" dirty="0" err="1" smtClean="0">
                <a:solidFill>
                  <a:schemeClr val="tx1"/>
                </a:solidFill>
                <a:effectLst/>
                <a:latin typeface="+mn-lt"/>
                <a:ea typeface="MS PGothic" pitchFamily="34" charset="-128"/>
                <a:cs typeface="ＭＳ Ｐゴシック" charset="0"/>
              </a:rPr>
              <a:t>Viber</a:t>
            </a:r>
            <a:r>
              <a:rPr lang="sr-Latn-RS" sz="1200" kern="1200" dirty="0" smtClean="0">
                <a:solidFill>
                  <a:schemeClr val="tx1"/>
                </a:solidFill>
                <a:effectLst/>
                <a:latin typeface="+mn-lt"/>
                <a:ea typeface="MS PGothic" pitchFamily="34" charset="-128"/>
                <a:cs typeface="ＭＳ Ｐゴシック" charset="0"/>
              </a:rPr>
              <a:t>. Dok se eksplicitni materijal u početku dobrovoljno razmenjuje, učinioci kasnije koriste taj materijal za dalju prinudu i iznudu novog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 nekim slučajevima osumnjičeni uznemiravaju svoje žrtve tako da se one ne usuđuju da podnesu prijavu.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Žrtve su mahom mladi tinejdžeri, i devojčice i dečaci. Neki učinioci namerno ciljaju profile koji imaju veliki broj prijatelja, jer su uvereni da to znači da imaju veće izglede za uspešno uspostavljanje kontakta.</a:t>
            </a:r>
            <a:endParaRPr lang="en-GB" sz="1800" b="0" i="0" u="none" strike="noStrike" kern="1200" baseline="0" dirty="0">
              <a:solidFill>
                <a:srgbClr val="3D3D5F"/>
              </a:solidFill>
              <a:latin typeface="Roboto-Ligh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5845573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martu 2019. jedan nemački sud je osudio četvoricu muškaraca na kazne zatvora u trajanju od četiri do deset godina zbog toga što su uspostavili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platormu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Elysium</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Jelisej</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darknetu</a:t>
            </a:r>
            <a:r>
              <a:rPr lang="sr-Latn-RS" sz="1200" kern="1200" dirty="0" smtClean="0">
                <a:solidFill>
                  <a:schemeClr val="tx1"/>
                </a:solidFill>
                <a:effectLst/>
                <a:latin typeface="+mn-lt"/>
                <a:ea typeface="MS PGothic" pitchFamily="34" charset="-128"/>
                <a:cs typeface="ＭＳ Ｐゴシック" charset="0"/>
              </a:rPr>
              <a:t>. Osnovali su, administrirali i moderirali jedan od najvećih foruma te vrste, sa više od 11.000 registrovanih korisnika iz celog sveta. Jedan od tih muškaraca osuđen je i za seksualno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dvoje male dece. Njih četvorica se međusobno uopšte nisu lično poznavali. Forum je imao širok spektar različitih kategorija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uključujući i teške oblike nasilja i veoma malu decu.</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Jedan muškarac u Švedskoj osuđen je na deset godina zatvora zbog toga što je decu, svu mlađu od 15 godina, prvenstveno iz Severne Amerike i Ujedinjenog Kraljevstva, primoravao na seksualni čin pred kamerom ili veb-kamerom. Uprkos činjenici da on nikada nije bio fizički prisutan na mestu događaja, sud ga je osudio kao učinioca na daljinu pozivajući se na pojam „virtuelnog silovanja”. To je bilo prvi put da je jedan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učinilac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osuđen kao </a:t>
            </a:r>
            <a:r>
              <a:rPr lang="sr-Latn-RS" sz="1200" kern="1200" dirty="0" err="1" smtClean="0">
                <a:solidFill>
                  <a:schemeClr val="tx1"/>
                </a:solidFill>
                <a:effectLst/>
                <a:latin typeface="+mn-lt"/>
                <a:ea typeface="MS PGothic" pitchFamily="34" charset="-128"/>
                <a:cs typeface="ＭＳ Ｐゴシック" charset="0"/>
              </a:rPr>
              <a:t>zlostavljač</a:t>
            </a:r>
            <a:r>
              <a:rPr lang="sr-Latn-RS" sz="1200" kern="1200" dirty="0" smtClean="0">
                <a:solidFill>
                  <a:schemeClr val="tx1"/>
                </a:solidFill>
                <a:effectLst/>
                <a:latin typeface="+mn-lt"/>
                <a:ea typeface="MS PGothic" pitchFamily="34" charset="-128"/>
                <a:cs typeface="ＭＳ Ｐゴシック" charset="0"/>
              </a:rPr>
              <a:t> koji nije fizički dotakao žrtvu.</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4158546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Može se utvrditi razlika između </a:t>
            </a:r>
            <a:r>
              <a:rPr lang="en-US" sz="1200" i="1" kern="1200" dirty="0" smtClean="0">
                <a:solidFill>
                  <a:schemeClr val="tx1"/>
                </a:solidFill>
                <a:effectLst/>
                <a:latin typeface="+mn-lt"/>
                <a:ea typeface="MS PGothic" pitchFamily="34" charset="-128"/>
                <a:cs typeface="ＭＳ Ｐゴシック" charset="0"/>
              </a:rPr>
              <a:t>SGEM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neko snimi dobrovoljno i </a:t>
            </a:r>
            <a:r>
              <a:rPr lang="en-US" sz="1200" i="1" kern="1200" dirty="0" smtClean="0">
                <a:solidFill>
                  <a:schemeClr val="tx1"/>
                </a:solidFill>
                <a:effectLst/>
                <a:latin typeface="+mn-lt"/>
                <a:ea typeface="MS PGothic" pitchFamily="34" charset="-128"/>
                <a:cs typeface="ＭＳ Ｐゴシック" charset="0"/>
              </a:rPr>
              <a:t>SGEM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nastane pod prinudom ili iznudom izvršioca seksualnog delikta. Kada je reč o prvoj kategoriji, sve je veći broj maloletnika koji sa svojim vršnjacima razmenjuju slike ili video-snimke seksualnog sadržaja. Deca na taj način samu sebe čine ranjivom na više različitih nivoa, između ostalog, i u kontekstu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podsticanja na prostituciju koje sprovode izvršioci seksualnih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Osim toga, u mnogim slučajevima fotografije ili video-snimci mogu se dalje širiti, prvo između drugih vršnjaka, ali sve to na kraju može završiti u zbirci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seksualnih prestupnika koji na meti imaju decu. Takvi slučajevi mogu kasnije dovesti do toga da maloletnici postanu žrtve seksualne prinude ili iznude tako što će im izvršioci seksualnih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nad decom tražiti novi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ili materijal u kome će se pored njih nalaziti i njihovi najbliži srodnici ili prijatelji.</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151250445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Iako se seksualna prinuda i iznuda u odnosu na maloletnike dešava i radi finansijske dobiti, u većini slučajeva cilj je obično da se nabavi novi </a:t>
            </a:r>
            <a:r>
              <a:rPr lang="en-US" sz="1200" i="1" kern="1200" dirty="0" smtClean="0">
                <a:solidFill>
                  <a:schemeClr val="tx1"/>
                </a:solidFill>
                <a:effectLst/>
                <a:latin typeface="+mn-lt"/>
                <a:ea typeface="MS PGothic" pitchFamily="34" charset="-128"/>
                <a:cs typeface="ＭＳ Ｐゴシック" charset="0"/>
              </a:rPr>
              <a:t>CSEM</a:t>
            </a:r>
            <a:r>
              <a:rPr lang="en-US"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Učinioci uglavnom koriste postojeće eksplicitne fotografije ili video-snimke žrtve i prete da će to objaviti na mreži žrtve ili na nekom društvenom mediju ako ne dobiju još takvog materijala. Te postojeće slike ili video-zapisi mogu poticati iz dva izvora: ili iz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traženja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od maloletnika ili zato što su učinioci našli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 uspeli su da identifikuju žrtvu i stupe u kontakt s njom.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Neki prestupnici će slati eksplicitne slike i poruke maloletniku. Čak i ako nisu dobili nijednu eksplicitnu sliku, oni koriste </a:t>
            </a:r>
            <a:r>
              <a:rPr lang="sr-Latn-RS" sz="1200" kern="1200" dirty="0" err="1" smtClean="0">
                <a:solidFill>
                  <a:schemeClr val="tx1"/>
                </a:solidFill>
                <a:effectLst/>
                <a:latin typeface="+mn-lt"/>
                <a:ea typeface="MS PGothic" pitchFamily="34" charset="-128"/>
                <a:cs typeface="ＭＳ Ｐゴシック" charset="0"/>
              </a:rPr>
              <a:t>skrinšotove</a:t>
            </a:r>
            <a:r>
              <a:rPr lang="sr-Latn-RS" sz="1200" kern="1200" dirty="0" smtClean="0">
                <a:solidFill>
                  <a:schemeClr val="tx1"/>
                </a:solidFill>
                <a:effectLst/>
                <a:latin typeface="+mn-lt"/>
                <a:ea typeface="MS PGothic" pitchFamily="34" charset="-128"/>
                <a:cs typeface="ＭＳ Ｐゴシック" charset="0"/>
              </a:rPr>
              <a:t> razgovora da bi sproveli prinudu. Kao što je gore već navedeno, takva prinuda može da obuhvati izradu materijala na kome se nalaze ta deca ili ona zajedno s drugom decom u porodici ili van nje. Uticaj je veliki zato što seksualna iznuda (</a:t>
            </a:r>
            <a:r>
              <a:rPr lang="sr-Latn-RS" sz="1200" i="1" kern="1200" dirty="0" err="1" smtClean="0">
                <a:solidFill>
                  <a:schemeClr val="tx1"/>
                </a:solidFill>
                <a:effectLst/>
                <a:latin typeface="+mn-lt"/>
                <a:ea typeface="MS PGothic" pitchFamily="34" charset="-128"/>
                <a:cs typeface="ＭＳ Ｐゴシック" charset="0"/>
              </a:rPr>
              <a:t>sextortion</a:t>
            </a:r>
            <a:r>
              <a:rPr lang="sr-Latn-RS" sz="1200" kern="1200" dirty="0" smtClean="0">
                <a:solidFill>
                  <a:schemeClr val="tx1"/>
                </a:solidFill>
                <a:effectLst/>
                <a:latin typeface="+mn-lt"/>
                <a:ea typeface="MS PGothic" pitchFamily="34" charset="-128"/>
                <a:cs typeface="ＭＳ Ｐゴシック" charset="0"/>
              </a:rPr>
              <a:t>) može dovesti do velike traume za žrtvu i u nekim slučajevima čak žrtvu može naterati na samoubistvo. To znači da treba obrazovati decu u pogledu rizika od seksualne ucene i iznude i da ih treba uveriti da je presudno važno da potraže pomoć ako su žrtva takve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u jednom manjem broju slučajeva čini se da prestupnici izvlače i finansijsku korist od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Jedan metod podrazumeva da se koriste legitimni oglasi za „plaćanje po kliku” na veb-sajtovima na kojima se može naći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Naročito onda kada je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sakriven, time se povećava brzina poseta toj platformi i samim tim i potencijalni profit po kliku.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Zbog rastuće brzine interneta u mnogim trećim zemljama prestupnici mogu da posmatraju prenose uživo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iz drugih delova sveta. U mnogim slučajevima učinioci plaćaju da bi posmatrali takvu vrstu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Filipini su i dalje najpoznatija zemlja u smislu lokacije žrtava, iako ima naznaka da se to događa u većem broju zemalja. Kontakti se uspostavljaju na različite načine. U nekim slučajevima prvi kontakt se odvija na komercijalnim pornografskim veb-sajtovima za odrasle, posle čega dolazi do razgovora na platformama za slanje i razmenu šifrovanih poruka. U većini slučajeva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se prenosi uživo 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platformama uz mogućnost da se održava video-konferencija. Učinioci često imaju priliku da orkestriraju i usmeravaju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u realnom vremenu. Prestupnici uglavnom plaćaju koristeći za to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metode plaćanja, ali se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i dalje retko koristi u ovom segmentu. Neki učinioci takođe putuju u treće zemlje da bi se i neposredno uključili 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31915219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Pet godina zatvora i zabrana putovanja po svetu za britanskog nastavnika koji je želeo da </a:t>
            </a:r>
            <a:r>
              <a:rPr lang="sr-Latn-RS" sz="1200" b="1" kern="1200" dirty="0" err="1" smtClean="0">
                <a:solidFill>
                  <a:schemeClr val="tx1"/>
                </a:solidFill>
                <a:effectLst/>
                <a:latin typeface="+mn-lt"/>
                <a:ea typeface="MS PGothic" pitchFamily="34" charset="-128"/>
                <a:cs typeface="ＭＳ Ｐゴシック" charset="0"/>
              </a:rPr>
              <a:t>zlostavlja</a:t>
            </a:r>
            <a:r>
              <a:rPr lang="sr-Latn-RS" sz="1200" b="1" kern="1200" dirty="0" smtClean="0">
                <a:solidFill>
                  <a:schemeClr val="tx1"/>
                </a:solidFill>
                <a:effectLst/>
                <a:latin typeface="+mn-lt"/>
                <a:ea typeface="MS PGothic" pitchFamily="34" charset="-128"/>
                <a:cs typeface="ＭＳ Ｐゴシック" charset="0"/>
              </a:rPr>
              <a:t> filipinsku decu</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Jedan nastavnik muzike osuđen je na pet godina zatvora.</a:t>
            </a:r>
          </a:p>
          <a:p>
            <a:pPr indent="457200"/>
            <a:r>
              <a:rPr lang="sr-Latn-RS" sz="1200" b="0" kern="1200" dirty="0" smtClean="0">
                <a:solidFill>
                  <a:schemeClr val="tx1"/>
                </a:solidFill>
                <a:effectLst/>
                <a:latin typeface="+mn-lt"/>
                <a:ea typeface="MS PGothic" pitchFamily="34" charset="-128"/>
                <a:cs typeface="ＭＳ Ｐゴシック" charset="0"/>
              </a:rPr>
              <a:t>Nastavnik muzike je osuđen na pet godina zatvora zato što je kovao zaveru da seksualno </a:t>
            </a:r>
            <a:r>
              <a:rPr lang="sr-Latn-RS" sz="1200" b="0" kern="1200" dirty="0" err="1" smtClean="0">
                <a:solidFill>
                  <a:schemeClr val="tx1"/>
                </a:solidFill>
                <a:effectLst/>
                <a:latin typeface="+mn-lt"/>
                <a:ea typeface="MS PGothic" pitchFamily="34" charset="-128"/>
                <a:cs typeface="ＭＳ Ｐゴシック" charset="0"/>
              </a:rPr>
              <a:t>zlostavlja</a:t>
            </a:r>
            <a:r>
              <a:rPr lang="sr-Latn-RS" sz="1200" b="0" kern="1200" dirty="0" smtClean="0">
                <a:solidFill>
                  <a:schemeClr val="tx1"/>
                </a:solidFill>
                <a:effectLst/>
                <a:latin typeface="+mn-lt"/>
                <a:ea typeface="MS PGothic" pitchFamily="34" charset="-128"/>
                <a:cs typeface="ＭＳ Ｐゴシック" charset="0"/>
              </a:rPr>
              <a:t> devojčice na Filipinima.</a:t>
            </a:r>
          </a:p>
          <a:p>
            <a:pPr indent="457200"/>
            <a:r>
              <a:rPr lang="sr-Latn-RS" sz="1200" b="0" kern="1200" dirty="0" smtClean="0">
                <a:solidFill>
                  <a:schemeClr val="tx1"/>
                </a:solidFill>
                <a:effectLst/>
                <a:latin typeface="+mn-lt"/>
                <a:ea typeface="MS PGothic" pitchFamily="34" charset="-128"/>
                <a:cs typeface="ＭＳ Ｐゴシック" charset="0"/>
              </a:rPr>
              <a:t>Džejms </a:t>
            </a:r>
            <a:r>
              <a:rPr lang="sr-Latn-RS" sz="1200" b="0" kern="120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James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Alexander</a:t>
            </a:r>
            <a:r>
              <a:rPr lang="sr-Latn-RS" sz="1200" b="0" kern="1200" baseline="0" dirty="0" smtClean="0">
                <a:solidFill>
                  <a:schemeClr val="tx1"/>
                </a:solidFill>
                <a:effectLst/>
                <a:latin typeface="+mn-lt"/>
                <a:ea typeface="MS PGothic" pitchFamily="34" charset="-128"/>
                <a:cs typeface="ＭＳ Ｐゴシック" charset="0"/>
              </a:rPr>
              <a:t>), star 42 godine,  uhapšen je u akciji Nacionalne službe za borbu protiv kriminala nakon što je poslao novac posrednicima koji su organizovali direktan prenos seksualnog zlostavljanja deteta iz </a:t>
            </a:r>
            <a:r>
              <a:rPr lang="sr-Latn-RS" sz="1200" b="0" kern="1200" baseline="0" dirty="0" err="1" smtClean="0">
                <a:solidFill>
                  <a:schemeClr val="tx1"/>
                </a:solidFill>
                <a:effectLst/>
                <a:latin typeface="+mn-lt"/>
                <a:ea typeface="MS PGothic" pitchFamily="34" charset="-128"/>
                <a:cs typeface="ＭＳ Ｐゴシック" charset="0"/>
              </a:rPr>
              <a:t>Iligana</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Uhapšen je 30. juna 2018. na aerodromu u Mančesteru kada je  doleteo u Ujedinjeno Kraljevstvo iz Tajlanda gde je živeo od 2017. godine.</a:t>
            </a:r>
          </a:p>
          <a:p>
            <a:pPr indent="457200"/>
            <a:r>
              <a:rPr lang="sr-Latn-RS" sz="1200" b="0" kern="1200" baseline="0" dirty="0" smtClean="0">
                <a:solidFill>
                  <a:schemeClr val="tx1"/>
                </a:solidFill>
                <a:effectLst/>
                <a:latin typeface="+mn-lt"/>
                <a:ea typeface="MS PGothic" pitchFamily="34" charset="-128"/>
                <a:cs typeface="ＭＳ Ｐゴシック" charset="0"/>
              </a:rPr>
              <a:t>Istražitelji NCA su zaplenili njegove elektronske uređaje.</a:t>
            </a:r>
          </a:p>
          <a:p>
            <a:pPr indent="457200"/>
            <a:r>
              <a:rPr lang="sr-Latn-RS" sz="1200" b="0" kern="1200" baseline="0" dirty="0" err="1" smtClean="0">
                <a:solidFill>
                  <a:schemeClr val="tx1"/>
                </a:solidFill>
                <a:effectLst/>
                <a:latin typeface="+mn-lt"/>
                <a:ea typeface="MS PGothic" pitchFamily="34" charset="-128"/>
                <a:cs typeface="ＭＳ Ｐゴシック" charset="0"/>
              </a:rPr>
              <a:t>Forenzička</a:t>
            </a:r>
            <a:r>
              <a:rPr lang="sr-Latn-RS" sz="1200" b="0" kern="1200" baseline="0" dirty="0" smtClean="0">
                <a:solidFill>
                  <a:schemeClr val="tx1"/>
                </a:solidFill>
                <a:effectLst/>
                <a:latin typeface="+mn-lt"/>
                <a:ea typeface="MS PGothic" pitchFamily="34" charset="-128"/>
                <a:cs typeface="ＭＳ Ｐゴシック" charset="0"/>
              </a:rPr>
              <a:t> analiza je pokazala da je Džejms </a:t>
            </a:r>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rodom iz </a:t>
            </a:r>
            <a:r>
              <a:rPr lang="sr-Latn-RS" sz="1200" b="0" kern="1200" baseline="0" dirty="0" err="1" smtClean="0">
                <a:solidFill>
                  <a:schemeClr val="tx1"/>
                </a:solidFill>
                <a:effectLst/>
                <a:latin typeface="+mn-lt"/>
                <a:ea typeface="MS PGothic" pitchFamily="34" charset="-128"/>
                <a:cs typeface="ＭＳ Ｐゴシック" charset="0"/>
              </a:rPr>
              <a:t>Bistona</a:t>
            </a:r>
            <a:r>
              <a:rPr lang="sr-Latn-RS" sz="1200" b="0" kern="1200" baseline="0" dirty="0" smtClean="0">
                <a:solidFill>
                  <a:schemeClr val="tx1"/>
                </a:solidFill>
                <a:effectLst/>
                <a:latin typeface="+mn-lt"/>
                <a:ea typeface="MS PGothic" pitchFamily="34" charset="-128"/>
                <a:cs typeface="ＭＳ Ｐゴシック" charset="0"/>
              </a:rPr>
              <a:t>, u Lidsu, poslao najmanje 15 novčanih uplata posrednicima od avgusta 2017. do juna 2018. godine.</a:t>
            </a:r>
          </a:p>
          <a:p>
            <a:pPr indent="457200"/>
            <a:r>
              <a:rPr lang="sr-Latn-RS" sz="1200" b="0" kern="1200" baseline="0" dirty="0" smtClean="0">
                <a:solidFill>
                  <a:schemeClr val="tx1"/>
                </a:solidFill>
                <a:effectLst/>
                <a:latin typeface="+mn-lt"/>
                <a:ea typeface="MS PGothic" pitchFamily="34" charset="-128"/>
                <a:cs typeface="ＭＳ Ｐゴシック" charset="0"/>
              </a:rPr>
              <a:t>Takođe se pokazalo da je </a:t>
            </a:r>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koji je od 1999. do 2003. bio rezervista u </a:t>
            </a:r>
            <a:r>
              <a:rPr lang="sr-Latn-RS" sz="1200" b="0" kern="1200" baseline="0" dirty="0" err="1" smtClean="0">
                <a:solidFill>
                  <a:schemeClr val="tx1"/>
                </a:solidFill>
                <a:effectLst/>
                <a:latin typeface="+mn-lt"/>
                <a:ea typeface="MS PGothic" pitchFamily="34" charset="-128"/>
                <a:cs typeface="ＭＳ Ｐゴシック" charset="0"/>
              </a:rPr>
              <a:t>Vazduhplovnom</a:t>
            </a:r>
            <a:r>
              <a:rPr lang="sr-Latn-RS" sz="1200" b="0" kern="1200" baseline="0" dirty="0" smtClean="0">
                <a:solidFill>
                  <a:schemeClr val="tx1"/>
                </a:solidFill>
                <a:effectLst/>
                <a:latin typeface="+mn-lt"/>
                <a:ea typeface="MS PGothic" pitchFamily="34" charset="-128"/>
                <a:cs typeface="ＭＳ Ｐゴシック" charset="0"/>
              </a:rPr>
              <a:t> puku, pokušao da ugovori sa posrednicima preko </a:t>
            </a:r>
            <a:r>
              <a:rPr lang="sr-Latn-RS" sz="1200" b="0" kern="1200" baseline="0" dirty="0" err="1" smtClean="0">
                <a:solidFill>
                  <a:schemeClr val="tx1"/>
                </a:solidFill>
                <a:effectLst/>
                <a:latin typeface="+mn-lt"/>
                <a:ea typeface="MS PGothic" pitchFamily="34" charset="-128"/>
                <a:cs typeface="ＭＳ Ｐゴシック" charset="0"/>
              </a:rPr>
              <a:t>Skypa</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WhatsAppa</a:t>
            </a:r>
            <a:r>
              <a:rPr lang="sr-Latn-RS" sz="1200" b="0" kern="1200" baseline="0" dirty="0" smtClean="0">
                <a:solidFill>
                  <a:schemeClr val="tx1"/>
                </a:solidFill>
                <a:effectLst/>
                <a:latin typeface="+mn-lt"/>
                <a:ea typeface="MS PGothic" pitchFamily="34" charset="-128"/>
                <a:cs typeface="ＭＳ Ｐゴシック" charset="0"/>
              </a:rPr>
              <a:t> putovanje na Filipine gde bi sam mogao da </a:t>
            </a:r>
            <a:r>
              <a:rPr lang="sr-Latn-RS" sz="1200" b="0" kern="1200" baseline="0" dirty="0" err="1" smtClean="0">
                <a:solidFill>
                  <a:schemeClr val="tx1"/>
                </a:solidFill>
                <a:effectLst/>
                <a:latin typeface="+mn-lt"/>
                <a:ea typeface="MS PGothic" pitchFamily="34" charset="-128"/>
                <a:cs typeface="ＭＳ Ｐゴシック" charset="0"/>
              </a:rPr>
              <a:t>zlostavlja</a:t>
            </a:r>
            <a:r>
              <a:rPr lang="sr-Latn-RS" sz="1200" b="0" kern="1200" baseline="0" dirty="0" smtClean="0">
                <a:solidFill>
                  <a:schemeClr val="tx1"/>
                </a:solidFill>
                <a:effectLst/>
                <a:latin typeface="+mn-lt"/>
                <a:ea typeface="MS PGothic" pitchFamily="34" charset="-128"/>
                <a:cs typeface="ＭＳ Ｐゴシック" charset="0"/>
              </a:rPr>
              <a:t> devojčice.</a:t>
            </a:r>
          </a:p>
          <a:p>
            <a:pPr indent="457200"/>
            <a:r>
              <a:rPr lang="sr-Latn-RS" sz="1200" b="0" kern="1200" baseline="0" dirty="0" err="1" smtClean="0">
                <a:solidFill>
                  <a:schemeClr val="tx1"/>
                </a:solidFill>
                <a:effectLst/>
                <a:latin typeface="+mn-lt"/>
                <a:ea typeface="MS PGothic" pitchFamily="34" charset="-128"/>
                <a:cs typeface="ＭＳ Ｐゴシック" charset="0"/>
              </a:rPr>
              <a:t>Aleksander</a:t>
            </a:r>
            <a:r>
              <a:rPr lang="sr-Latn-RS" sz="1200" b="0" kern="1200" baseline="0" dirty="0" smtClean="0">
                <a:solidFill>
                  <a:schemeClr val="tx1"/>
                </a:solidFill>
                <a:effectLst/>
                <a:latin typeface="+mn-lt"/>
                <a:ea typeface="MS PGothic" pitchFamily="34" charset="-128"/>
                <a:cs typeface="ＭＳ Ｐゴシック" charset="0"/>
              </a:rPr>
              <a:t> je vodio razgovore sa jednom posrednicom o trinaestogodišnjoj devojčici i u tom razgovoru je, između ostalog, rekao: „Ako se upoznam još sa nekim, voleo bih da to bude mlađa osoba“.</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se seksualna prinuda i iznuda u odnosu na maloletnike dešava i radi finansijske dobiti, u većini slučajeva cilj je obično da se nabavi novi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Učinioci uglavnom koriste postojeće eksplicitne fotografije ili video-snimke žrtve i prete da će to objaviti na mreži žrtve ili na nekom društvenom mediju ako ne dobiju još takvog materijala. Te postojeće slike ili video-zapisi mogu poticati iz dva izvora: ili iz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traženja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od maloletnika ili zato što su učinioci našli </a:t>
            </a:r>
            <a:r>
              <a:rPr lang="sr-Latn-RS" sz="1200" i="1" kern="1200" dirty="0" smtClean="0">
                <a:solidFill>
                  <a:schemeClr val="tx1"/>
                </a:solidFill>
                <a:effectLst/>
                <a:latin typeface="+mn-lt"/>
                <a:ea typeface="MS PGothic" pitchFamily="34" charset="-128"/>
                <a:cs typeface="ＭＳ Ｐゴシック" charset="0"/>
              </a:rPr>
              <a:t>SGEM</a:t>
            </a:r>
            <a:r>
              <a:rPr lang="sr-Latn-RS" sz="1200" kern="1200" dirty="0" smtClean="0">
                <a:solidFill>
                  <a:schemeClr val="tx1"/>
                </a:solidFill>
                <a:effectLst/>
                <a:latin typeface="+mn-lt"/>
                <a:ea typeface="MS PGothic" pitchFamily="34" charset="-128"/>
                <a:cs typeface="ＭＳ Ｐゴシック" charset="0"/>
              </a:rPr>
              <a:t> i uspeli su da identifikuju žrtvu i stupe u kontakt s njom.</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Neki prestupnici će slati eksplicitne slike i poruke maloletniku. Čak i ako nisu dobili nijednu eksplicitnu sliku, oni koriste </a:t>
            </a:r>
            <a:r>
              <a:rPr lang="sr-Latn-RS" sz="1200" kern="1200" dirty="0" err="1" smtClean="0">
                <a:solidFill>
                  <a:schemeClr val="tx1"/>
                </a:solidFill>
                <a:effectLst/>
                <a:latin typeface="+mn-lt"/>
                <a:ea typeface="MS PGothic" pitchFamily="34" charset="-128"/>
                <a:cs typeface="ＭＳ Ｐゴシック" charset="0"/>
              </a:rPr>
              <a:t>skrinšotove</a:t>
            </a:r>
            <a:r>
              <a:rPr lang="sr-Latn-RS" sz="1200" kern="1200" dirty="0" smtClean="0">
                <a:solidFill>
                  <a:schemeClr val="tx1"/>
                </a:solidFill>
                <a:effectLst/>
                <a:latin typeface="+mn-lt"/>
                <a:ea typeface="MS PGothic" pitchFamily="34" charset="-128"/>
                <a:cs typeface="ＭＳ Ｐゴシック" charset="0"/>
              </a:rPr>
              <a:t> razgovora da bi sproveli prinudu. Kao što je gore već navedeno, takva prinuda može da obuhvati izradu materijala na kome se nalaze ta deca ili ona zajedno s drugom decom u porodici ili van nje. Uticaj je veliki zato što seksualna iznuda (</a:t>
            </a:r>
            <a:r>
              <a:rPr lang="sr-Latn-RS" sz="1200" i="1" kern="1200" dirty="0" err="1" smtClean="0">
                <a:solidFill>
                  <a:schemeClr val="tx1"/>
                </a:solidFill>
                <a:effectLst/>
                <a:latin typeface="+mn-lt"/>
                <a:ea typeface="MS PGothic" pitchFamily="34" charset="-128"/>
                <a:cs typeface="ＭＳ Ｐゴシック" charset="0"/>
              </a:rPr>
              <a:t>sextortion</a:t>
            </a:r>
            <a:r>
              <a:rPr lang="sr-Latn-RS" sz="1200" kern="1200" dirty="0" smtClean="0">
                <a:solidFill>
                  <a:schemeClr val="tx1"/>
                </a:solidFill>
                <a:effectLst/>
                <a:latin typeface="+mn-lt"/>
                <a:ea typeface="MS PGothic" pitchFamily="34" charset="-128"/>
                <a:cs typeface="ＭＳ Ｐゴシック" charset="0"/>
              </a:rPr>
              <a:t>) može dovesti do velike traume za žrtvu i u nekim slučajevima čak žrtvu može naterati na samoubistvo. To znači da treba obrazovati decu u pogledu rizika od seksualne ucene i iznude i da ih treba uveriti da je presudno važno da potraže pomoć ako su žrtva takve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u jednom manjem broju slučajeva čini se da prestupnici izvlače i finansijsku korist od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Jedan metod podrazumeva da se koriste legitimni oglasi za „plaćanje po kliku” na veb-sajtovima na kojima se može naći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Naročito onda kada je </a:t>
            </a:r>
            <a:r>
              <a:rPr lang="es-CL" sz="1200" i="1" kern="1200" dirty="0" smtClean="0">
                <a:solidFill>
                  <a:schemeClr val="tx1"/>
                </a:solidFill>
                <a:effectLst/>
                <a:latin typeface="+mn-lt"/>
                <a:ea typeface="MS PGothic" pitchFamily="34" charset="-128"/>
                <a:cs typeface="ＭＳ Ｐゴシック" charset="0"/>
              </a:rPr>
              <a:t>CSEM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sakriven, time se povećava brzina poseta toj platformi i samim tim i potencijalni profit po kliku.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Zbog rastuće brzine interneta u mnogim trećim zemljama prestupnici mogu da posmatraju prenose uživo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iz drugih delova sveta. U mnogim slučajevima učinioci plaćaju da bi posmatrali takvu vrstu </a:t>
            </a:r>
            <a:r>
              <a:rPr lang="es-CL" sz="1200" i="1" kern="1200" dirty="0" smtClean="0">
                <a:solidFill>
                  <a:schemeClr val="tx1"/>
                </a:solidFill>
                <a:effectLst/>
                <a:latin typeface="+mn-lt"/>
                <a:ea typeface="MS PGothic" pitchFamily="34" charset="-128"/>
                <a:cs typeface="ＭＳ Ｐゴシック" charset="0"/>
              </a:rPr>
              <a:t>CSE</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Filipini su i dalje najpoznatija zemlja u smislu lokacije žrtava, iako ima naznaka da se to događa u većem broju zemalja. Kontakti se uspostavljaju na različite načine. U nekim slučajevima prvi kontakt se odvija na komercijalnim pornografskim veb-sajtovima za odrasle, posle čega dolazi do razgovora na platformama za slanje i razmenu šifrovanih poruka. U većini slučajeva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se prenosi uživo 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platformama uz mogućnost da se održava video-konferencija. Učinioci često imaju priliku da orkestriraju i usmeravaju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u realnom vremenu. Prestupnici uglavnom plaćaju koristeći za to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metode plaćanja, ali se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i dalje retko koristi u ovom segmentu. Neki učinioci takođe putuju u treće zemlje da bi se i neposredno uključili u </a:t>
            </a:r>
            <a:r>
              <a:rPr lang="sr-Latn-RS" sz="1200" kern="1200" dirty="0" err="1" smtClean="0">
                <a:solidFill>
                  <a:schemeClr val="tx1"/>
                </a:solidFill>
                <a:effectLst/>
                <a:latin typeface="+mn-lt"/>
                <a:ea typeface="MS PGothic" pitchFamily="34" charset="-128"/>
                <a:cs typeface="ＭＳ Ｐゴシック" charset="0"/>
              </a:rPr>
              <a:t>zlostavljanje</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800" b="0" i="0" u="none" strike="noStrike" kern="1200" baseline="0" dirty="0">
              <a:solidFill>
                <a:srgbClr val="F36F78"/>
              </a:solidFill>
              <a:latin typeface="Roboto-Regular"/>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369934705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Koristite kristalnu kuglu</a:t>
            </a:r>
            <a:r>
              <a:rPr lang="es-CL"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Zasnovano na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Jedna stvar koja bi mogla da izazove veliku </a:t>
            </a:r>
            <a:r>
              <a:rPr lang="sr-Latn-RS" sz="1200" kern="1200" dirty="0" err="1" smtClean="0">
                <a:solidFill>
                  <a:schemeClr val="tx1"/>
                </a:solidFill>
                <a:effectLst/>
                <a:latin typeface="+mn-lt"/>
                <a:ea typeface="MS PGothic" pitchFamily="34" charset="-128"/>
                <a:cs typeface="ＭＳ Ｐゴシック" charset="0"/>
              </a:rPr>
              <a:t>zbrinutost</a:t>
            </a:r>
            <a:r>
              <a:rPr lang="sr-Latn-RS" sz="1200" kern="1200" dirty="0" smtClean="0">
                <a:solidFill>
                  <a:schemeClr val="tx1"/>
                </a:solidFill>
                <a:effectLst/>
                <a:latin typeface="+mn-lt"/>
                <a:ea typeface="MS PGothic" pitchFamily="34" charset="-128"/>
                <a:cs typeface="ＭＳ Ｐゴシック" charset="0"/>
              </a:rPr>
              <a:t> u pogledu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jesu sve bolje takozvane duboke prevare (</a:t>
            </a:r>
            <a:r>
              <a:rPr lang="sr-Latn-RS" sz="1200" i="1" kern="1200" dirty="0" smtClean="0">
                <a:solidFill>
                  <a:schemeClr val="tx1"/>
                </a:solidFill>
                <a:effectLst/>
                <a:latin typeface="+mn-lt"/>
                <a:ea typeface="MS PGothic" pitchFamily="34" charset="-128"/>
                <a:cs typeface="ＭＳ Ｐゴシック" charset="0"/>
              </a:rPr>
              <a:t>d</a:t>
            </a:r>
            <a:r>
              <a:rPr lang="es-CL" sz="1200" i="1" kern="1200" dirty="0" err="1" smtClean="0">
                <a:solidFill>
                  <a:schemeClr val="tx1"/>
                </a:solidFill>
                <a:effectLst/>
                <a:latin typeface="+mn-lt"/>
                <a:ea typeface="MS PGothic" pitchFamily="34" charset="-128"/>
                <a:cs typeface="ＭＳ Ｐゴシック" charset="0"/>
              </a:rPr>
              <a:t>eepfakes</a:t>
            </a:r>
            <a:r>
              <a:rPr lang="sr-Latn-RS" sz="1200" kern="1200" dirty="0" smtClean="0">
                <a:solidFill>
                  <a:schemeClr val="tx1"/>
                </a:solidFill>
                <a:effectLst/>
                <a:latin typeface="+mn-lt"/>
                <a:ea typeface="MS PGothic" pitchFamily="34" charset="-128"/>
                <a:cs typeface="ＭＳ Ｐゴシック" charset="0"/>
              </a:rPr>
              <a:t>). Ta tehnologija je zasnovana na veštačkoj inteligencija i ona omogućuje da se slike ili video-snimci montiraju na druge slike ili video-snimke. To se već koristi za zamenu i montiranje lica slavnih ličnosti na postojeće pornografske snimke. Mada je sama ta tehnologija još relativno nova, ona se brzo poboljšava i postaje sve dostupnija i sve jednostavnija za korišćenje. Samo je pitanje vremena pre no što se pojave prvi </a:t>
            </a:r>
            <a:r>
              <a:rPr lang="sr-Latn-RS" sz="1200" i="1" kern="1200" dirty="0" err="1" smtClean="0">
                <a:solidFill>
                  <a:schemeClr val="tx1"/>
                </a:solidFill>
                <a:effectLst/>
                <a:latin typeface="+mn-lt"/>
                <a:ea typeface="MS PGothic" pitchFamily="34" charset="-128"/>
                <a:cs typeface="ＭＳ Ｐゴシック" charset="0"/>
              </a:rPr>
              <a:t>deepfakes</a:t>
            </a:r>
            <a:r>
              <a:rPr lang="sr-Latn-RS" sz="1200" kern="1200" dirty="0" smtClean="0">
                <a:solidFill>
                  <a:schemeClr val="tx1"/>
                </a:solidFill>
                <a:effectLst/>
                <a:latin typeface="+mn-lt"/>
                <a:ea typeface="MS PGothic" pitchFamily="34" charset="-128"/>
                <a:cs typeface="ＭＳ Ｐゴシック" charset="0"/>
              </a:rPr>
              <a:t> snimci u vidu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CSE</a:t>
            </a:r>
            <a:r>
              <a:rPr lang="sr-Latn-RS" sz="1200" kern="1200" dirty="0" smtClean="0">
                <a:solidFill>
                  <a:schemeClr val="tx1"/>
                </a:solidFill>
                <a:effectLst/>
                <a:latin typeface="+mn-lt"/>
                <a:ea typeface="MS PGothic" pitchFamily="34" charset="-128"/>
                <a:cs typeface="ＭＳ Ｐゴシック" charset="0"/>
              </a:rPr>
              <a:t>, što će dovesti do nastanka novih „personalizovanih” </a:t>
            </a:r>
            <a:r>
              <a:rPr lang="sr-Latn-RS" sz="1200" i="1" kern="1200" dirty="0" smtClean="0">
                <a:solidFill>
                  <a:schemeClr val="tx1"/>
                </a:solidFill>
                <a:effectLst/>
                <a:latin typeface="+mn-lt"/>
                <a:ea typeface="MS PGothic" pitchFamily="34" charset="-128"/>
                <a:cs typeface="ＭＳ Ｐゴシック" charset="0"/>
              </a:rPr>
              <a:t>CSEM</a:t>
            </a:r>
            <a:r>
              <a:rPr lang="sr-Latn-RS" sz="1200" kern="1200" dirty="0" smtClean="0">
                <a:solidFill>
                  <a:schemeClr val="tx1"/>
                </a:solidFill>
                <a:effectLst/>
                <a:latin typeface="+mn-lt"/>
                <a:ea typeface="MS PGothic" pitchFamily="34" charset="-128"/>
                <a:cs typeface="ＭＳ Ｐゴシック" charset="0"/>
              </a:rPr>
              <a:t>. To može imati teške posledice za rad organa reda jer se mogu otvoriti pitanja autentičnosti dokaza i sve to može znatno iskomplikovati istrage.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Međutim, opasnost leži u tome da se „tehnologija može koristiti da bi se ljudi </a:t>
            </a:r>
            <a:r>
              <a:rPr lang="sr-Latn-RS" sz="1200" kern="1200" dirty="0" err="1" smtClean="0">
                <a:solidFill>
                  <a:schemeClr val="tx1"/>
                </a:solidFill>
                <a:effectLst/>
                <a:latin typeface="+mn-lt"/>
                <a:ea typeface="MS PGothic" pitchFamily="34" charset="-128"/>
                <a:cs typeface="ＭＳ Ｐゴシック" charset="0"/>
              </a:rPr>
              <a:t>podstakli</a:t>
            </a:r>
            <a:r>
              <a:rPr lang="sr-Latn-RS" sz="1200" kern="1200" dirty="0" smtClean="0">
                <a:solidFill>
                  <a:schemeClr val="tx1"/>
                </a:solidFill>
                <a:effectLst/>
                <a:latin typeface="+mn-lt"/>
                <a:ea typeface="MS PGothic" pitchFamily="34" charset="-128"/>
                <a:cs typeface="ＭＳ Ｐゴシック" charset="0"/>
              </a:rPr>
              <a:t> da poveruju da je stvarno nešto što uopšte nije stvarno”, kako je rekao Piter Singer (</a:t>
            </a:r>
            <a:r>
              <a:rPr lang="sr-Latn-RS" sz="1200" i="1" kern="1200" dirty="0" smtClean="0">
                <a:solidFill>
                  <a:schemeClr val="tx1"/>
                </a:solidFill>
                <a:effectLst/>
                <a:latin typeface="+mn-lt"/>
                <a:ea typeface="MS PGothic" pitchFamily="34" charset="-128"/>
                <a:cs typeface="ＭＳ Ｐゴシック" charset="0"/>
              </a:rPr>
              <a:t>Peter Singer</a:t>
            </a:r>
            <a:r>
              <a:rPr lang="sr-Latn-RS" sz="1200" kern="1200" dirty="0" smtClean="0">
                <a:solidFill>
                  <a:schemeClr val="tx1"/>
                </a:solidFill>
                <a:effectLst/>
                <a:latin typeface="+mn-lt"/>
                <a:ea typeface="MS PGothic" pitchFamily="34" charset="-128"/>
                <a:cs typeface="ＭＳ Ｐゴシック" charset="0"/>
              </a:rPr>
              <a:t>), specijalista za kibernetsku bezbednost i odbranu, viši naučni saradnik u ekspertskoj organizaciji „</a:t>
            </a:r>
            <a:r>
              <a:rPr lang="sr-Latn-RS" sz="1200" kern="1200" dirty="0" err="1" smtClean="0">
                <a:solidFill>
                  <a:schemeClr val="tx1"/>
                </a:solidFill>
                <a:effectLst/>
                <a:latin typeface="+mn-lt"/>
                <a:ea typeface="MS PGothic" pitchFamily="34" charset="-128"/>
                <a:cs typeface="ＭＳ Ｐゴシック" charset="0"/>
              </a:rPr>
              <a:t>New</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America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1619568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33399773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članice pominju kupovinu (veoma vrednih) elektronskih uređaja, kao što su mobilni telefoni, laptopovi i tableti. Jedna druga država članica konkretno ukazuje na to da u ovoj oblasti </a:t>
            </a:r>
            <a:r>
              <a:rPr lang="sr-Latn-RS" sz="1200" i="1" kern="1200" dirty="0" smtClean="0">
                <a:solidFill>
                  <a:schemeClr val="tx1"/>
                </a:solidFill>
                <a:effectLst/>
                <a:latin typeface="+mn-lt"/>
                <a:ea typeface="MS PGothic" pitchFamily="34" charset="-128"/>
                <a:cs typeface="ＭＳ Ｐゴシック" charset="0"/>
              </a:rPr>
              <a:t>modi </a:t>
            </a:r>
            <a:r>
              <a:rPr lang="sr-Latn-RS" sz="1200" i="1" kern="1200" dirty="0" err="1" smtClean="0">
                <a:solidFill>
                  <a:schemeClr val="tx1"/>
                </a:solidFill>
                <a:effectLst/>
                <a:latin typeface="+mn-lt"/>
                <a:ea typeface="MS PGothic" pitchFamily="34" charset="-128"/>
                <a:cs typeface="ＭＳ Ｐゴシック" charset="0"/>
              </a:rPr>
              <a:t>operandi</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tokom prošle godine nisu uočene nikakve bitne novine. Iako nije bilo nekih velikih pomaka 2018. godine, prema podacima iz privatnog sektora,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sve više prelazi u druge sektore, kao što su sektor putovanja (hoteli, rentiranje automobila itd.), poštanske usluge, poklon </a:t>
            </a:r>
            <a:r>
              <a:rPr lang="sr-Latn-RS" sz="1200" kern="1200" dirty="0" err="1" smtClean="0">
                <a:solidFill>
                  <a:schemeClr val="tx1"/>
                </a:solidFill>
                <a:effectLst/>
                <a:latin typeface="+mn-lt"/>
                <a:ea typeface="MS PGothic" pitchFamily="34" charset="-128"/>
                <a:cs typeface="ＭＳ Ｐゴシック" charset="0"/>
              </a:rPr>
              <a:t>kuponi</a:t>
            </a:r>
            <a:r>
              <a:rPr lang="sr-Latn-RS" sz="1200" kern="1200" dirty="0" smtClean="0">
                <a:solidFill>
                  <a:schemeClr val="tx1"/>
                </a:solidFill>
                <a:effectLst/>
                <a:latin typeface="+mn-lt"/>
                <a:ea typeface="MS PGothic" pitchFamily="34" charset="-128"/>
                <a:cs typeface="ＭＳ Ｐゴシック" charset="0"/>
              </a:rPr>
              <a:t> itd. Organima reda je prijavljeno manje slučajeva nego ranije zato što još ne postoji onaj nivo svesti kakav, na primer, postoji kada je reč o e-trgovini.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podataka – Kriminalci su u stanju da iskoriste slabosti koje se pojavljuju onda kada vlasnici veb-sajtova nesmotreno pogrešno </a:t>
            </a:r>
            <a:r>
              <a:rPr lang="sr-Latn-RS" sz="1200" kern="1200" dirty="0" err="1" smtClean="0">
                <a:solidFill>
                  <a:schemeClr val="tx1"/>
                </a:solidFill>
                <a:effectLst/>
                <a:latin typeface="+mn-lt"/>
                <a:ea typeface="MS PGothic" pitchFamily="34" charset="-128"/>
                <a:cs typeface="ＭＳ Ｐゴシック" charset="0"/>
              </a:rPr>
              <a:t>konfigurišu</a:t>
            </a:r>
            <a:r>
              <a:rPr lang="sr-Latn-RS" sz="1200" kern="1200" dirty="0" smtClean="0">
                <a:solidFill>
                  <a:schemeClr val="tx1"/>
                </a:solidFill>
                <a:effectLst/>
                <a:latin typeface="+mn-lt"/>
                <a:ea typeface="MS PGothic" pitchFamily="34" charset="-128"/>
                <a:cs typeface="ＭＳ Ｐゴシック" charset="0"/>
              </a:rPr>
              <a:t> svoj </a:t>
            </a:r>
            <a:r>
              <a:rPr lang="sr-Latn-RS" sz="1200" i="1" kern="1200" dirty="0" smtClean="0">
                <a:solidFill>
                  <a:schemeClr val="tx1"/>
                </a:solidFill>
                <a:effectLst/>
                <a:latin typeface="+mn-lt"/>
                <a:ea typeface="MS PGothic" pitchFamily="34" charset="-128"/>
                <a:cs typeface="ＭＳ Ｐゴシック" charset="0"/>
              </a:rPr>
              <a:t>Amazon </a:t>
            </a:r>
            <a:r>
              <a:rPr lang="sr-Latn-RS" sz="1200" i="1" kern="1200" dirty="0" err="1" smtClean="0">
                <a:solidFill>
                  <a:schemeClr val="tx1"/>
                </a:solidFill>
                <a:effectLst/>
                <a:latin typeface="+mn-lt"/>
                <a:ea typeface="MS PGothic" pitchFamily="34" charset="-128"/>
                <a:cs typeface="ＭＳ Ｐゴシック" charset="0"/>
              </a:rPr>
              <a:t>webserver</a:t>
            </a:r>
            <a:r>
              <a:rPr lang="sr-Latn-RS" sz="1200"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AWS</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sa</a:t>
            </a:r>
            <a:r>
              <a:rPr lang="es-CL" sz="1200" kern="1200" dirty="0" smtClean="0">
                <a:solidFill>
                  <a:schemeClr val="tx1"/>
                </a:solidFill>
                <a:effectLst/>
                <a:latin typeface="+mn-lt"/>
                <a:ea typeface="MS PGothic" pitchFamily="34" charset="-128"/>
                <a:cs typeface="ＭＳ Ｐゴシック" charset="0"/>
              </a:rPr>
              <a:t> S3 </a:t>
            </a:r>
            <a:r>
              <a:rPr lang="sr-Latn-RS" sz="1200" kern="1200" dirty="0" smtClean="0">
                <a:solidFill>
                  <a:schemeClr val="tx1"/>
                </a:solidFill>
                <a:effectLst/>
                <a:latin typeface="+mn-lt"/>
                <a:ea typeface="MS PGothic" pitchFamily="34" charset="-128"/>
                <a:cs typeface="ＭＳ Ｐゴシック" charset="0"/>
              </a:rPr>
              <a:t>serverima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mi često razmatramo </a:t>
            </a:r>
            <a:r>
              <a:rPr lang="es-CL" sz="1200" i="1" kern="1200" dirty="0" smtClean="0">
                <a:solidFill>
                  <a:schemeClr val="tx1"/>
                </a:solidFill>
                <a:effectLst/>
                <a:latin typeface="+mn-lt"/>
                <a:ea typeface="MS PGothic" pitchFamily="34" charset="-128"/>
                <a:cs typeface="ＭＳ Ｐゴシック" charset="0"/>
              </a:rPr>
              <a:t>CNP</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prevaru</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(transakcija bez kartice) </a:t>
            </a:r>
            <a:r>
              <a:rPr lang="es-CL" sz="1200" kern="1200" dirty="0" err="1" smtClean="0">
                <a:solidFill>
                  <a:schemeClr val="tx1"/>
                </a:solidFill>
                <a:effectLst/>
                <a:latin typeface="+mn-lt"/>
                <a:ea typeface="MS PGothic" pitchFamily="34" charset="-128"/>
                <a:cs typeface="ＭＳ Ｐゴシック" charset="0"/>
              </a:rPr>
              <a:t>isključivo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iz</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finansijske perspektive, ta vrsta krivičnog dela takođe priprema teren za druge vrste protivzakonite aktivnosti. Primeri obuhvataju omogućavanje ilegalne imigracije i, konkretnije, trgovinu ljudima (</a:t>
            </a:r>
            <a:r>
              <a:rPr lang="sr-Latn-RS" sz="1200" i="1" kern="1200" dirty="0" smtClean="0">
                <a:solidFill>
                  <a:schemeClr val="tx1"/>
                </a:solidFill>
                <a:effectLst/>
                <a:latin typeface="+mn-lt"/>
                <a:ea typeface="MS PGothic" pitchFamily="34" charset="-128"/>
                <a:cs typeface="ＭＳ Ｐゴシック" charset="0"/>
              </a:rPr>
              <a:t>THB</a:t>
            </a:r>
            <a:r>
              <a:rPr lang="sr-Latn-RS" sz="1200" kern="1200" dirty="0" smtClean="0">
                <a:solidFill>
                  <a:schemeClr val="tx1"/>
                </a:solidFill>
                <a:effectLst/>
                <a:latin typeface="+mn-lt"/>
                <a:ea typeface="MS PGothic" pitchFamily="34" charset="-128"/>
                <a:cs typeface="ＭＳ Ｐゴシック" charset="0"/>
              </a:rPr>
              <a:t>). Kriminalci to rade tako što kupuju avionske karte pomoću kompromitovanih podataka sa kreditnih kartica, na isti način rezervišu hotele, rentiraju automobile itd. Oni to rade preko </a:t>
            </a:r>
            <a:r>
              <a:rPr lang="sr-Latn-RS" sz="1200" i="1" kern="1200" dirty="0" smtClean="0">
                <a:solidFill>
                  <a:schemeClr val="tx1"/>
                </a:solidFill>
                <a:effectLst/>
                <a:latin typeface="+mn-lt"/>
                <a:ea typeface="MS PGothic" pitchFamily="34" charset="-128"/>
                <a:cs typeface="ＭＳ Ｐゴシック" charset="0"/>
              </a:rPr>
              <a:t>CNP </a:t>
            </a:r>
            <a:r>
              <a:rPr lang="sr-Latn-RS" sz="1200" kern="1200" dirty="0" smtClean="0">
                <a:solidFill>
                  <a:schemeClr val="tx1"/>
                </a:solidFill>
                <a:effectLst/>
                <a:latin typeface="+mn-lt"/>
                <a:ea typeface="MS PGothic" pitchFamily="34" charset="-128"/>
                <a:cs typeface="ＭＳ Ｐゴシック" charset="0"/>
              </a:rPr>
              <a:t>prevare u kombinaciji sa falsifikovanim ispravama.</a:t>
            </a:r>
            <a:endParaRPr lang="en-US" sz="1200" kern="1200" dirty="0" smtClean="0">
              <a:solidFill>
                <a:schemeClr val="tx1"/>
              </a:solidFill>
              <a:effectLst/>
              <a:latin typeface="+mn-lt"/>
              <a:ea typeface="MS PGothic" pitchFamily="34" charset="-128"/>
              <a:cs typeface="ＭＳ Ｐゴシック" charset="0"/>
            </a:endParaRPr>
          </a:p>
          <a:p>
            <a:pPr indent="457200"/>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394896162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NEMAČKA I ŠVEDSKA PREDUZIMAJU AKCIJU PROTIV BANDE KOJA SE BAVI PREVARAMA U OBLASTI VISOKOTEHNOLOŠKOG KRIMINALA</a:t>
            </a:r>
          </a:p>
          <a:p>
            <a:pPr indent="457200"/>
            <a:r>
              <a:rPr lang="sr-Latn-RS" sz="1200" b="0" kern="1200" dirty="0" smtClean="0">
                <a:solidFill>
                  <a:schemeClr val="tx1"/>
                </a:solidFill>
                <a:effectLst/>
                <a:latin typeface="+mn-lt"/>
                <a:ea typeface="MS PGothic" pitchFamily="34" charset="-128"/>
                <a:cs typeface="ＭＳ Ｐゴシック" charset="0"/>
              </a:rPr>
              <a:t>14. septembar 2018.</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Uz</a:t>
            </a:r>
            <a:r>
              <a:rPr lang="sr-Latn-RS" sz="1200" b="0" kern="1200" baseline="0" dirty="0" smtClean="0">
                <a:solidFill>
                  <a:schemeClr val="tx1"/>
                </a:solidFill>
                <a:effectLst/>
                <a:latin typeface="+mn-lt"/>
                <a:ea typeface="MS PGothic" pitchFamily="34" charset="-128"/>
                <a:cs typeface="ＭＳ Ｐゴシック" charset="0"/>
              </a:rPr>
              <a:t> podršku </a:t>
            </a:r>
            <a:r>
              <a:rPr lang="sr-Latn-RS" sz="1200" b="0" kern="1200" baseline="0" dirty="0" err="1" smtClean="0">
                <a:solidFill>
                  <a:schemeClr val="tx1"/>
                </a:solidFill>
                <a:effectLst/>
                <a:latin typeface="+mn-lt"/>
                <a:ea typeface="MS PGothic" pitchFamily="34" charset="-128"/>
                <a:cs typeface="ＭＳ Ｐゴシック" charset="0"/>
              </a:rPr>
              <a:t>Europola</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Fronteksa</a:t>
            </a:r>
            <a:r>
              <a:rPr lang="sr-Latn-RS" sz="1200" b="0" kern="1200" baseline="0" dirty="0" smtClean="0">
                <a:solidFill>
                  <a:schemeClr val="tx1"/>
                </a:solidFill>
                <a:effectLst/>
                <a:latin typeface="+mn-lt"/>
                <a:ea typeface="MS PGothic" pitchFamily="34" charset="-128"/>
                <a:cs typeface="ＭＳ Ｐゴシック" charset="0"/>
              </a:rPr>
              <a:t> dvojica osumnjičenih su uhapšeni 12. septembra u nizu </a:t>
            </a:r>
            <a:r>
              <a:rPr lang="sr-Latn-RS" sz="1200" b="0" kern="1200" baseline="0" dirty="0" err="1" smtClean="0">
                <a:solidFill>
                  <a:schemeClr val="tx1"/>
                </a:solidFill>
                <a:effectLst/>
                <a:latin typeface="+mn-lt"/>
                <a:ea typeface="MS PGothic" pitchFamily="34" charset="-128"/>
                <a:cs typeface="ＭＳ Ｐゴシック" charset="0"/>
              </a:rPr>
              <a:t>koordinisanih</a:t>
            </a:r>
            <a:r>
              <a:rPr lang="sr-Latn-RS" sz="1200" b="0" kern="1200" baseline="0" dirty="0" smtClean="0">
                <a:solidFill>
                  <a:schemeClr val="tx1"/>
                </a:solidFill>
                <a:effectLst/>
                <a:latin typeface="+mn-lt"/>
                <a:ea typeface="MS PGothic" pitchFamily="34" charset="-128"/>
                <a:cs typeface="ＭＳ Ｐゴシック" charset="0"/>
              </a:rPr>
              <a:t> akcija u Nemačkoj i Švedskoj u sklopu istrage protiv jedne sirijske grupe pripadnika organizovanog kriminala koji se sumnjiče za prevaru pomoću računara. U Ahenu, </a:t>
            </a:r>
            <a:r>
              <a:rPr lang="sr-Latn-RS" sz="1200" b="0" kern="1200" baseline="0" dirty="0" err="1" smtClean="0">
                <a:solidFill>
                  <a:schemeClr val="tx1"/>
                </a:solidFill>
                <a:effectLst/>
                <a:latin typeface="+mn-lt"/>
                <a:ea typeface="MS PGothic" pitchFamily="34" charset="-128"/>
                <a:cs typeface="ＭＳ Ｐゴシック" charset="0"/>
              </a:rPr>
              <a:t>Dortmundu</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Esenu</a:t>
            </a:r>
            <a:r>
              <a:rPr lang="sr-Latn-RS" sz="1200" b="0" kern="1200" baseline="0" dirty="0" smtClean="0">
                <a:solidFill>
                  <a:schemeClr val="tx1"/>
                </a:solidFill>
                <a:effectLst/>
                <a:latin typeface="+mn-lt"/>
                <a:ea typeface="MS PGothic" pitchFamily="34" charset="-128"/>
                <a:cs typeface="ＭＳ Ｐゴシック" charset="0"/>
              </a:rPr>
              <a:t> u Nemačkoj, kao i u </a:t>
            </a:r>
            <a:r>
              <a:rPr lang="sr-Latn-RS" sz="1200" b="0" kern="1200" baseline="0" dirty="0" err="1" smtClean="0">
                <a:solidFill>
                  <a:schemeClr val="tx1"/>
                </a:solidFill>
                <a:effectLst/>
                <a:latin typeface="+mn-lt"/>
                <a:ea typeface="MS PGothic" pitchFamily="34" charset="-128"/>
                <a:cs typeface="ＭＳ Ｐゴシック" charset="0"/>
              </a:rPr>
              <a:t>Norčepingu</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Malmeu</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Helsingborgu</a:t>
            </a:r>
            <a:r>
              <a:rPr lang="sr-Latn-RS" sz="1200" b="0" kern="1200" baseline="0" dirty="0" smtClean="0">
                <a:solidFill>
                  <a:schemeClr val="tx1"/>
                </a:solidFill>
                <a:effectLst/>
                <a:latin typeface="+mn-lt"/>
                <a:ea typeface="MS PGothic" pitchFamily="34" charset="-128"/>
                <a:cs typeface="ＭＳ Ｐゴシック" charset="0"/>
              </a:rPr>
              <a:t> u švedskoj izvršeni su pretresi stanova u kojima je policija zaplenila oko 54.000 evra i 55.000 dolara. Smatra se da su lica koja su uhapšena  glavni organizatori te bande računarskih prevaranata.</a:t>
            </a:r>
          </a:p>
          <a:p>
            <a:pPr indent="457200"/>
            <a:r>
              <a:rPr lang="sr-Latn-RS" sz="1200" b="0" kern="1200" baseline="0" dirty="0" smtClean="0">
                <a:solidFill>
                  <a:schemeClr val="tx1"/>
                </a:solidFill>
                <a:effectLst/>
                <a:latin typeface="+mn-lt"/>
                <a:ea typeface="MS PGothic" pitchFamily="34" charset="-128"/>
                <a:cs typeface="ＭＳ Ｐゴシック" charset="0"/>
              </a:rPr>
              <a:t>Nemačka Savezna policija je u oktobru  2017. pokrenula operaciju GOLDRING (Zlatan prsten). Na osnovu obaveštajnih podataka otkrili su grupu pripadnika organizovanog kriminala, sirijskih državljana, koji su na prevaru kupovali avionske i železničke karte. Prema informacijama iz Nemačke, identifikovana su više od 493 lažna  </a:t>
            </a:r>
            <a:r>
              <a:rPr lang="sr-Latn-RS" sz="1200" b="0" kern="1200" baseline="0" dirty="0" err="1" smtClean="0">
                <a:solidFill>
                  <a:schemeClr val="tx1"/>
                </a:solidFill>
                <a:effectLst/>
                <a:latin typeface="+mn-lt"/>
                <a:ea typeface="MS PGothic" pitchFamily="34" charset="-128"/>
                <a:cs typeface="ＭＳ Ｐゴシック" charset="0"/>
              </a:rPr>
              <a:t>bukinga</a:t>
            </a:r>
            <a:r>
              <a:rPr lang="sr-Latn-RS" sz="1200" b="0" kern="1200" baseline="0" dirty="0" smtClean="0">
                <a:solidFill>
                  <a:schemeClr val="tx1"/>
                </a:solidFill>
                <a:effectLst/>
                <a:latin typeface="+mn-lt"/>
                <a:ea typeface="MS PGothic" pitchFamily="34" charset="-128"/>
                <a:cs typeface="ＭＳ Ｐゴシック" charset="0"/>
              </a:rPr>
              <a:t>. U većini slučajeva, bile su to karte za putovanje u jednom smeru iz Bejruta do država članica EU. Krijumčari vešti u računarskoj tehnici uspevali su da izbegnu da ih otkriju jer su koristili korporativne kreditne kartice i podatke o ličnosti koje su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kupovali od drugih kriminalaca (vidi: </a:t>
            </a:r>
            <a:r>
              <a:rPr lang="sr-Latn-RS" sz="1200" b="1" kern="1200" baseline="0" dirty="0" smtClean="0">
                <a:solidFill>
                  <a:schemeClr val="tx1"/>
                </a:solidFill>
                <a:effectLst/>
                <a:latin typeface="+mn-lt"/>
                <a:ea typeface="MS PGothic" pitchFamily="34" charset="-128"/>
                <a:cs typeface="ＭＳ Ｐゴシック" charset="0"/>
              </a:rPr>
              <a:t>poslovni model kriminal kao usluga</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Zemlje članice pominju kupovinu (veoma vrednih) elektronskih uređaja, kao što su mobilni telefoni, laptopovi i tableti. Jedna druga država članica konkretno ukazuje na to da u ovoj oblasti </a:t>
            </a:r>
            <a:r>
              <a:rPr lang="sr-Latn-RS" sz="1200" i="1" kern="1200" dirty="0" smtClean="0">
                <a:solidFill>
                  <a:schemeClr val="tx1"/>
                </a:solidFill>
                <a:effectLst/>
                <a:latin typeface="+mn-lt"/>
                <a:ea typeface="MS PGothic" pitchFamily="34" charset="-128"/>
                <a:cs typeface="ＭＳ Ｐゴシック" charset="0"/>
              </a:rPr>
              <a:t>modi </a:t>
            </a:r>
            <a:r>
              <a:rPr lang="sr-Latn-RS" sz="1200" i="1" kern="1200" dirty="0" err="1" smtClean="0">
                <a:solidFill>
                  <a:schemeClr val="tx1"/>
                </a:solidFill>
                <a:effectLst/>
                <a:latin typeface="+mn-lt"/>
                <a:ea typeface="MS PGothic" pitchFamily="34" charset="-128"/>
                <a:cs typeface="ＭＳ Ｐゴシック" charset="0"/>
              </a:rPr>
              <a:t>operandi</a:t>
            </a:r>
            <a:r>
              <a:rPr lang="sr-Latn-RS" sz="1200" kern="1200" dirty="0" smtClean="0">
                <a:solidFill>
                  <a:schemeClr val="tx1"/>
                </a:solidFill>
                <a:effectLst/>
                <a:latin typeface="+mn-lt"/>
                <a:ea typeface="MS PGothic" pitchFamily="34" charset="-128"/>
                <a:cs typeface="ＭＳ Ｐゴシック" charset="0"/>
              </a:rPr>
              <a:t> tokom prošle godine nisu uočene nikakve bitne novine. Iako nije bilo nekih velikih pomaka 2018. godine, prema podacima iz privatnog sektora,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sve više prelazi u druge sektore, kao što su sektor putovanja (hoteli, rentiranje automobila itd.), poštanske usluge, poklon </a:t>
            </a:r>
            <a:r>
              <a:rPr lang="sr-Latn-RS" sz="1200" kern="1200" dirty="0" err="1" smtClean="0">
                <a:solidFill>
                  <a:schemeClr val="tx1"/>
                </a:solidFill>
                <a:effectLst/>
                <a:latin typeface="+mn-lt"/>
                <a:ea typeface="MS PGothic" pitchFamily="34" charset="-128"/>
                <a:cs typeface="ＭＳ Ｐゴシック" charset="0"/>
              </a:rPr>
              <a:t>kuponi</a:t>
            </a:r>
            <a:r>
              <a:rPr lang="sr-Latn-RS" sz="1200" kern="1200" dirty="0" smtClean="0">
                <a:solidFill>
                  <a:schemeClr val="tx1"/>
                </a:solidFill>
                <a:effectLst/>
                <a:latin typeface="+mn-lt"/>
                <a:ea typeface="MS PGothic" pitchFamily="34" charset="-128"/>
                <a:cs typeface="ＭＳ Ｐゴシック" charset="0"/>
              </a:rPr>
              <a:t> itd. Organima reda je prijavljeno manje slučajeva nego ranije zato što još ne postoji onaj nivo svesti kakav, na primer, postoji kada je reč o e-trgovini.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Kompromitovanje podataka – Kriminalci su u stanju da iskoriste slabosti koje se pojavljuju onda kada vlasnici veb-sajtova nesmotreno pogrešno </a:t>
            </a:r>
            <a:r>
              <a:rPr lang="sr-Latn-RS" sz="1200" kern="1200" dirty="0" err="1" smtClean="0">
                <a:solidFill>
                  <a:schemeClr val="tx1"/>
                </a:solidFill>
                <a:effectLst/>
                <a:latin typeface="+mn-lt"/>
                <a:ea typeface="MS PGothic" pitchFamily="34" charset="-128"/>
                <a:cs typeface="ＭＳ Ｐゴシック" charset="0"/>
              </a:rPr>
              <a:t>konfigurišu</a:t>
            </a:r>
            <a:r>
              <a:rPr lang="sr-Latn-RS" sz="1200" kern="1200" dirty="0" smtClean="0">
                <a:solidFill>
                  <a:schemeClr val="tx1"/>
                </a:solidFill>
                <a:effectLst/>
                <a:latin typeface="+mn-lt"/>
                <a:ea typeface="MS PGothic" pitchFamily="34" charset="-128"/>
                <a:cs typeface="ＭＳ Ｐゴシック" charset="0"/>
              </a:rPr>
              <a:t> svoj </a:t>
            </a:r>
            <a:r>
              <a:rPr lang="sr-Latn-RS" sz="1200" i="1" kern="1200" dirty="0" smtClean="0">
                <a:solidFill>
                  <a:schemeClr val="tx1"/>
                </a:solidFill>
                <a:effectLst/>
                <a:latin typeface="+mn-lt"/>
                <a:ea typeface="MS PGothic" pitchFamily="34" charset="-128"/>
                <a:cs typeface="ＭＳ Ｐゴシック" charset="0"/>
              </a:rPr>
              <a:t>Amazon </a:t>
            </a:r>
            <a:r>
              <a:rPr lang="sr-Latn-RS" sz="1200" i="1" kern="1200" dirty="0" err="1" smtClean="0">
                <a:solidFill>
                  <a:schemeClr val="tx1"/>
                </a:solidFill>
                <a:effectLst/>
                <a:latin typeface="+mn-lt"/>
                <a:ea typeface="MS PGothic" pitchFamily="34" charset="-128"/>
                <a:cs typeface="ＭＳ Ｐゴシック" charset="0"/>
              </a:rPr>
              <a:t>webserver</a:t>
            </a:r>
            <a:r>
              <a:rPr lang="sr-Latn-RS" sz="1200"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AWS</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sa</a:t>
            </a:r>
            <a:r>
              <a:rPr lang="es-CL" sz="1200" kern="1200" dirty="0" smtClean="0">
                <a:solidFill>
                  <a:schemeClr val="tx1"/>
                </a:solidFill>
                <a:effectLst/>
                <a:latin typeface="+mn-lt"/>
                <a:ea typeface="MS PGothic" pitchFamily="34" charset="-128"/>
                <a:cs typeface="ＭＳ Ｐゴシック" charset="0"/>
              </a:rPr>
              <a:t> S3 </a:t>
            </a:r>
            <a:r>
              <a:rPr lang="sr-Latn-RS" sz="1200" kern="1200" dirty="0" smtClean="0">
                <a:solidFill>
                  <a:schemeClr val="tx1"/>
                </a:solidFill>
                <a:effectLst/>
                <a:latin typeface="+mn-lt"/>
                <a:ea typeface="MS PGothic" pitchFamily="34" charset="-128"/>
                <a:cs typeface="ＭＳ Ｐゴシック" charset="0"/>
              </a:rPr>
              <a:t>serverima za skladištenje.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mi često razmatramo </a:t>
            </a:r>
            <a:r>
              <a:rPr lang="es-CL" sz="1200" i="1" kern="1200" dirty="0" smtClean="0">
                <a:solidFill>
                  <a:schemeClr val="tx1"/>
                </a:solidFill>
                <a:effectLst/>
                <a:latin typeface="+mn-lt"/>
                <a:ea typeface="MS PGothic" pitchFamily="34" charset="-128"/>
                <a:cs typeface="ＭＳ Ｐゴシック" charset="0"/>
              </a:rPr>
              <a:t>CNP</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prevaru</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(transakcija bez kartice) </a:t>
            </a:r>
            <a:r>
              <a:rPr lang="es-CL" sz="1200" kern="1200" dirty="0" err="1" smtClean="0">
                <a:solidFill>
                  <a:schemeClr val="tx1"/>
                </a:solidFill>
                <a:effectLst/>
                <a:latin typeface="+mn-lt"/>
                <a:ea typeface="MS PGothic" pitchFamily="34" charset="-128"/>
                <a:cs typeface="ＭＳ Ｐゴシック" charset="0"/>
              </a:rPr>
              <a:t>isključivo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iz</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finansijske perspektive, ta vrsta krivičnog dela takođe priprema teren za druge vrste protivzakonite aktivnosti. Primeri obuhvataju omogućavanje ilegalne imigracije i, konkretnije, trgovinu ljudima (</a:t>
            </a:r>
            <a:r>
              <a:rPr lang="sr-Latn-RS" sz="1200" i="1" kern="1200" dirty="0" smtClean="0">
                <a:solidFill>
                  <a:schemeClr val="tx1"/>
                </a:solidFill>
                <a:effectLst/>
                <a:latin typeface="+mn-lt"/>
                <a:ea typeface="MS PGothic" pitchFamily="34" charset="-128"/>
                <a:cs typeface="ＭＳ Ｐゴシック" charset="0"/>
              </a:rPr>
              <a:t>THB</a:t>
            </a:r>
            <a:r>
              <a:rPr lang="sr-Latn-RS" sz="1200" kern="1200" dirty="0" smtClean="0">
                <a:solidFill>
                  <a:schemeClr val="tx1"/>
                </a:solidFill>
                <a:effectLst/>
                <a:latin typeface="+mn-lt"/>
                <a:ea typeface="MS PGothic" pitchFamily="34" charset="-128"/>
                <a:cs typeface="ＭＳ Ｐゴシック" charset="0"/>
              </a:rPr>
              <a:t>). Kriminalci to rade tako što kupuju avionske karte pomoću kompromitovanih podataka sa kreditnih kartica, na isti način rezervišu hotele, rentiraju automobile itd. Oni to rade preko </a:t>
            </a:r>
            <a:r>
              <a:rPr lang="sr-Latn-RS" sz="1200" i="1" kern="1200" dirty="0" smtClean="0">
                <a:solidFill>
                  <a:schemeClr val="tx1"/>
                </a:solidFill>
                <a:effectLst/>
                <a:latin typeface="+mn-lt"/>
                <a:ea typeface="MS PGothic" pitchFamily="34" charset="-128"/>
                <a:cs typeface="ＭＳ Ｐゴシック" charset="0"/>
              </a:rPr>
              <a:t>CNP</a:t>
            </a:r>
            <a:r>
              <a:rPr lang="sr-Latn-RS" sz="1200" kern="1200" dirty="0" smtClean="0">
                <a:solidFill>
                  <a:schemeClr val="tx1"/>
                </a:solidFill>
                <a:effectLst/>
                <a:latin typeface="+mn-lt"/>
                <a:ea typeface="MS PGothic" pitchFamily="34" charset="-128"/>
                <a:cs typeface="ＭＳ Ｐゴシック" charset="0"/>
              </a:rPr>
              <a:t> prevare u kombinaciji sa falsifikovanim ispravama.</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18127417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Pretnja „</a:t>
            </a:r>
            <a:r>
              <a:rPr lang="sr-Latn-RS" sz="1200" kern="1200" dirty="0" err="1" smtClean="0">
                <a:solidFill>
                  <a:schemeClr val="tx1"/>
                </a:solidFill>
                <a:effectLst/>
                <a:latin typeface="+mn-lt"/>
                <a:ea typeface="MS PGothic" pitchFamily="34" charset="-128"/>
                <a:cs typeface="ＭＳ Ｐゴシック" charset="0"/>
              </a:rPr>
              <a:t>skiminga</a:t>
            </a:r>
            <a:r>
              <a:rPr lang="sr-Latn-RS" sz="1200" kern="1200" dirty="0" smtClean="0">
                <a:solidFill>
                  <a:schemeClr val="tx1"/>
                </a:solidFill>
                <a:effectLst/>
                <a:latin typeface="+mn-lt"/>
                <a:ea typeface="MS PGothic" pitchFamily="34" charset="-128"/>
                <a:cs typeface="ＭＳ Ｐゴシック" charset="0"/>
              </a:rPr>
              <a:t>” koja i dalje postoji neposredno proističe iz činjenice da ne sadrže svi platni terminali ni </a:t>
            </a:r>
            <a:r>
              <a:rPr lang="sr-Latn-RS" sz="1200" kern="1200" dirty="0" err="1" smtClean="0">
                <a:solidFill>
                  <a:schemeClr val="tx1"/>
                </a:solidFill>
                <a:effectLst/>
                <a:latin typeface="+mn-lt"/>
                <a:ea typeface="MS PGothic" pitchFamily="34" charset="-128"/>
                <a:cs typeface="ＭＳ Ｐゴシック" charset="0"/>
              </a:rPr>
              <a:t>bankomati</a:t>
            </a:r>
            <a:r>
              <a:rPr lang="sr-Latn-RS" sz="1200" kern="1200" dirty="0" smtClean="0">
                <a:solidFill>
                  <a:schemeClr val="tx1"/>
                </a:solidFill>
                <a:effectLst/>
                <a:latin typeface="+mn-lt"/>
                <a:ea typeface="MS PGothic" pitchFamily="34" charset="-128"/>
                <a:cs typeface="ＭＳ Ｐゴシック" charset="0"/>
              </a:rPr>
              <a:t> u Evropi neophodne uređaje za sprečavanje „</a:t>
            </a:r>
            <a:r>
              <a:rPr lang="sr-Latn-RS" sz="1200" kern="1200" dirty="0" err="1" smtClean="0">
                <a:solidFill>
                  <a:schemeClr val="tx1"/>
                </a:solidFill>
                <a:effectLst/>
                <a:latin typeface="+mn-lt"/>
                <a:ea typeface="MS PGothic" pitchFamily="34" charset="-128"/>
                <a:cs typeface="ＭＳ Ｐゴシック" charset="0"/>
              </a:rPr>
              <a:t>skiminga</a:t>
            </a:r>
            <a:r>
              <a:rPr lang="sr-Latn-RS" sz="1200" kern="1200" dirty="0" smtClean="0">
                <a:solidFill>
                  <a:schemeClr val="tx1"/>
                </a:solidFill>
                <a:effectLst/>
                <a:latin typeface="+mn-lt"/>
                <a:ea typeface="MS PGothic" pitchFamily="34" charset="-128"/>
                <a:cs typeface="ＭＳ Ｐゴシック" charset="0"/>
              </a:rPr>
              <a:t>”. Zbog toga je i dalje moguće kopirati podatke sa magnetne trake na terminalima za prodaju i </a:t>
            </a:r>
            <a:r>
              <a:rPr lang="sr-Latn-RS" sz="1200" kern="1200" dirty="0" err="1" smtClean="0">
                <a:solidFill>
                  <a:schemeClr val="tx1"/>
                </a:solidFill>
                <a:effectLst/>
                <a:latin typeface="+mn-lt"/>
                <a:ea typeface="MS PGothic" pitchFamily="34" charset="-128"/>
                <a:cs typeface="ＭＳ Ｐゴシック" charset="0"/>
              </a:rPr>
              <a:t>bankomatima</a:t>
            </a:r>
            <a:r>
              <a:rPr lang="sr-Latn-RS" sz="1200" kern="1200" dirty="0" smtClean="0">
                <a:solidFill>
                  <a:schemeClr val="tx1"/>
                </a:solidFill>
                <a:effectLst/>
                <a:latin typeface="+mn-lt"/>
                <a:ea typeface="MS PGothic" pitchFamily="34" charset="-128"/>
                <a:cs typeface="ＭＳ Ｐゴシック" charset="0"/>
              </a:rPr>
              <a:t> i to je još uvek dominantna vrsta prevare u Evropi. Potonje korišćenje klonirane magnetske trake sa kreditne kartice teško da je moguće u Evropi zato što je industrija obezbedila kartice pomoću tehnologije </a:t>
            </a:r>
            <a:r>
              <a:rPr lang="sr-Latn-RS" sz="1200" kern="1200" dirty="0" err="1" smtClean="0">
                <a:solidFill>
                  <a:schemeClr val="tx1"/>
                </a:solidFill>
                <a:effectLst/>
                <a:latin typeface="+mn-lt"/>
                <a:ea typeface="MS PGothic" pitchFamily="34" charset="-128"/>
                <a:cs typeface="ＭＳ Ｐゴシック" charset="0"/>
              </a:rPr>
              <a:t>čipovanja</a:t>
            </a:r>
            <a:r>
              <a:rPr lang="sr-Latn-RS" sz="1200" kern="1200" dirty="0" smtClean="0">
                <a:solidFill>
                  <a:schemeClr val="tx1"/>
                </a:solidFill>
                <a:effectLst/>
                <a:latin typeface="+mn-lt"/>
                <a:ea typeface="MS PGothic" pitchFamily="34" charset="-128"/>
                <a:cs typeface="ＭＳ Ｐゴシック" charset="0"/>
              </a:rPr>
              <a:t> karakteristične za </a:t>
            </a:r>
            <a:r>
              <a:rPr lang="sr-Latn-RS" sz="1200" i="1" kern="1200" dirty="0" err="1" smtClean="0">
                <a:solidFill>
                  <a:schemeClr val="tx1"/>
                </a:solidFill>
                <a:effectLst/>
                <a:latin typeface="+mn-lt"/>
                <a:ea typeface="MS PGothic" pitchFamily="34" charset="-128"/>
                <a:cs typeface="ＭＳ Ｐゴシック" charset="0"/>
              </a:rPr>
              <a:t>Europay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MasterCard</a:t>
            </a:r>
            <a:r>
              <a:rPr lang="sr-Latn-RS" sz="1200" i="1" kern="1200" dirty="0" smtClean="0">
                <a:solidFill>
                  <a:schemeClr val="tx1"/>
                </a:solidFill>
                <a:effectLst/>
                <a:latin typeface="+mn-lt"/>
                <a:ea typeface="MS PGothic" pitchFamily="34" charset="-128"/>
                <a:cs typeface="ＭＳ Ｐゴシック" charset="0"/>
              </a:rPr>
              <a:t> i Visa (EMV).</a:t>
            </a:r>
            <a:r>
              <a:rPr lang="sr-Latn-RS" sz="1200" kern="1200" dirty="0" smtClean="0">
                <a:solidFill>
                  <a:schemeClr val="tx1"/>
                </a:solidFill>
                <a:effectLst/>
                <a:latin typeface="+mn-lt"/>
                <a:ea typeface="MS PGothic" pitchFamily="34" charset="-128"/>
                <a:cs typeface="ＭＳ Ｐゴシック" charset="0"/>
              </a:rPr>
              <a:t> Na globalnom nivou, situacija se razlikuje posebno kada je reč o onim zemljama koje tek treba da uvedu usklađenost sa </a:t>
            </a:r>
            <a:r>
              <a:rPr lang="sr-Latn-RS" sz="1200" i="1" kern="1200" dirty="0" smtClean="0">
                <a:solidFill>
                  <a:schemeClr val="tx1"/>
                </a:solidFill>
                <a:effectLst/>
                <a:latin typeface="+mn-lt"/>
                <a:ea typeface="MS PGothic" pitchFamily="34" charset="-128"/>
                <a:cs typeface="ＭＳ Ｐゴシック" charset="0"/>
              </a:rPr>
              <a:t>EMV</a:t>
            </a:r>
            <a:r>
              <a:rPr lang="sr-Latn-RS" sz="1200" kern="1200" dirty="0" smtClean="0">
                <a:solidFill>
                  <a:schemeClr val="tx1"/>
                </a:solidFill>
                <a:effectLst/>
                <a:latin typeface="+mn-lt"/>
                <a:ea typeface="MS PGothic" pitchFamily="34" charset="-128"/>
                <a:cs typeface="ＭＳ Ｐゴシック" charset="0"/>
              </a:rPr>
              <a:t>. Usled toga to je i dalje razlog velike zabrinutosti za evropske </a:t>
            </a:r>
            <a:r>
              <a:rPr lang="sr-Latn-RS" sz="1200" kern="1200" dirty="0" err="1" smtClean="0">
                <a:solidFill>
                  <a:schemeClr val="tx1"/>
                </a:solidFill>
                <a:effectLst/>
                <a:latin typeface="+mn-lt"/>
                <a:ea typeface="MS PGothic" pitchFamily="34" charset="-128"/>
                <a:cs typeface="ＭＳ Ｐゴシック" charset="0"/>
              </a:rPr>
              <a:t>kartičare</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1403192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pPr>
                <a:defRPr/>
              </a:pPr>
              <a:t>8</a:t>
            </a:fld>
            <a:endParaRPr lang="en-US"/>
          </a:p>
        </p:txBody>
      </p:sp>
    </p:spTree>
    <p:extLst>
      <p:ext uri="{BB962C8B-B14F-4D97-AF65-F5344CB8AC3E}">
        <p14:creationId xmlns:p14="http://schemas.microsoft.com/office/powerpoint/2010/main" val="40794970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Najrasprostranjeniji tip logičkog napada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 jeste napad koji podrazumeva pražnjenje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Kriminalci sprovode </a:t>
            </a:r>
            <a:r>
              <a:rPr lang="sr-Latn-RS" sz="1200" kern="1200" dirty="0" err="1" smtClean="0">
                <a:solidFill>
                  <a:schemeClr val="tx1"/>
                </a:solidFill>
                <a:effectLst/>
                <a:latin typeface="+mn-lt"/>
                <a:ea typeface="MS PGothic" pitchFamily="34" charset="-128"/>
                <a:cs typeface="ＭＳ Ｐゴシック" charset="0"/>
              </a:rPr>
              <a:t>džekpotovanje</a:t>
            </a:r>
            <a:r>
              <a:rPr lang="sr-Latn-RS" sz="1200" kern="1200" dirty="0" smtClean="0">
                <a:solidFill>
                  <a:schemeClr val="tx1"/>
                </a:solidFill>
                <a:effectLst/>
                <a:latin typeface="+mn-lt"/>
                <a:ea typeface="MS PGothic" pitchFamily="34" charset="-128"/>
                <a:cs typeface="ＭＳ Ｐゴシック" charset="0"/>
              </a:rPr>
              <a:t> na jedan od dva moguća načina,  ili koriste zlonamerni softver koji šalje komandu </a:t>
            </a:r>
            <a:r>
              <a:rPr lang="sr-Latn-RS" sz="1200" kern="1200" dirty="0" err="1" smtClean="0">
                <a:solidFill>
                  <a:schemeClr val="tx1"/>
                </a:solidFill>
                <a:effectLst/>
                <a:latin typeface="+mn-lt"/>
                <a:ea typeface="MS PGothic" pitchFamily="34" charset="-128"/>
                <a:cs typeface="ＭＳ Ｐゴシック" charset="0"/>
              </a:rPr>
              <a:t>bankomatu</a:t>
            </a:r>
            <a:r>
              <a:rPr lang="sr-Latn-RS" sz="1200" kern="1200" dirty="0" smtClean="0">
                <a:solidFill>
                  <a:schemeClr val="tx1"/>
                </a:solidFill>
                <a:effectLst/>
                <a:latin typeface="+mn-lt"/>
                <a:ea typeface="MS PGothic" pitchFamily="34" charset="-128"/>
                <a:cs typeface="ＭＳ Ｐゴシック" charset="0"/>
              </a:rPr>
              <a:t> da isprazni kasetu za novac ili koriste sopstvenu „crnu kutiju”, tj. hardverski uređaj koji direktno vezuju za kasetu za novac da bi izvukli svu gotovinu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Ti napadi se mogu izvršiti samo na neke „starije” </a:t>
            </a:r>
            <a:r>
              <a:rPr lang="sr-Latn-RS" sz="1200" kern="1200" dirty="0" err="1" smtClean="0">
                <a:solidFill>
                  <a:schemeClr val="tx1"/>
                </a:solidFill>
                <a:effectLst/>
                <a:latin typeface="+mn-lt"/>
                <a:ea typeface="MS PGothic" pitchFamily="34" charset="-128"/>
                <a:cs typeface="ＭＳ Ｐゴシック" charset="0"/>
              </a:rPr>
              <a:t>bankomate</a:t>
            </a:r>
            <a:r>
              <a:rPr lang="sr-Latn-RS" sz="1200" kern="1200" dirty="0" smtClean="0">
                <a:solidFill>
                  <a:schemeClr val="tx1"/>
                </a:solidFill>
                <a:effectLst/>
                <a:latin typeface="+mn-lt"/>
                <a:ea typeface="MS PGothic" pitchFamily="34" charset="-128"/>
                <a:cs typeface="ＭＳ Ｐゴシック" charset="0"/>
              </a:rPr>
              <a:t> koji su usled nižih standarda bezbednosti osetljivi na tu vrstu napada.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26468737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Kompanija „</a:t>
            </a:r>
            <a:r>
              <a:rPr lang="sr-Latn-RS" sz="1200" kern="1200" dirty="0" err="1" smtClean="0">
                <a:solidFill>
                  <a:schemeClr val="tx1"/>
                </a:solidFill>
                <a:effectLst/>
                <a:latin typeface="+mn-lt"/>
                <a:ea typeface="MS PGothic" pitchFamily="34" charset="-128"/>
                <a:cs typeface="ＭＳ Ｐゴシック" charset="0"/>
              </a:rPr>
              <a:t>Diebold</a:t>
            </a:r>
            <a:r>
              <a:rPr lang="sr-Latn-RS" sz="1200" kern="1200" dirty="0" smtClean="0">
                <a:solidFill>
                  <a:schemeClr val="tx1"/>
                </a:solidFill>
                <a:effectLst/>
                <a:latin typeface="+mn-lt"/>
                <a:ea typeface="MS PGothic" pitchFamily="34" charset="-128"/>
                <a:cs typeface="ＭＳ Ｐゴシック" charset="0"/>
              </a:rPr>
              <a:t>” je proizvođač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 njihova šifra za funkcionisanje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kompromitovana je tako da je postala dostupna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 da bi potom bila iskorišćena za organizovanje krađe.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i="1" kern="1200" dirty="0" err="1" smtClean="0">
                <a:solidFill>
                  <a:schemeClr val="tx1"/>
                </a:solidFill>
                <a:effectLst/>
                <a:latin typeface="+mn-lt"/>
                <a:ea typeface="MS PGothic" pitchFamily="34" charset="-128"/>
                <a:cs typeface="ＭＳ Ｐゴシック" charset="0"/>
              </a:rPr>
              <a:t>WinPot</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Cutlet</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Maker</a:t>
            </a:r>
            <a:r>
              <a:rPr lang="sr-Latn-RS" sz="1200" kern="1200" dirty="0" smtClean="0">
                <a:solidFill>
                  <a:schemeClr val="tx1"/>
                </a:solidFill>
                <a:effectLst/>
                <a:latin typeface="+mn-lt"/>
                <a:ea typeface="MS PGothic" pitchFamily="34" charset="-128"/>
                <a:cs typeface="ＭＳ Ｐゴシック" charset="0"/>
              </a:rPr>
              <a:t> su dve vrste zlonamernog softvera razvijenog i konstruisanog za protivzakonito izvlačenje novca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25862144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Najrasprostranjeniji tip logičkog napada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 jeste napad koji podrazumeva pražnjenje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Kriminalci sprovode </a:t>
            </a:r>
            <a:r>
              <a:rPr lang="sr-Latn-RS" sz="1200" kern="1200" dirty="0" err="1" smtClean="0">
                <a:solidFill>
                  <a:schemeClr val="tx1"/>
                </a:solidFill>
                <a:effectLst/>
                <a:latin typeface="+mn-lt"/>
                <a:ea typeface="MS PGothic" pitchFamily="34" charset="-128"/>
                <a:cs typeface="ＭＳ Ｐゴシック" charset="0"/>
              </a:rPr>
              <a:t>džekpotovanje</a:t>
            </a:r>
            <a:r>
              <a:rPr lang="sr-Latn-RS" sz="1200" kern="1200" dirty="0" smtClean="0">
                <a:solidFill>
                  <a:schemeClr val="tx1"/>
                </a:solidFill>
                <a:effectLst/>
                <a:latin typeface="+mn-lt"/>
                <a:ea typeface="MS PGothic" pitchFamily="34" charset="-128"/>
                <a:cs typeface="ＭＳ Ｐゴシック" charset="0"/>
              </a:rPr>
              <a:t> na jedan od dva moguća načina, ili koriste zlonamerni softver koji šalje komandu </a:t>
            </a:r>
            <a:r>
              <a:rPr lang="sr-Latn-RS" sz="1200" kern="1200" dirty="0" err="1" smtClean="0">
                <a:solidFill>
                  <a:schemeClr val="tx1"/>
                </a:solidFill>
                <a:effectLst/>
                <a:latin typeface="+mn-lt"/>
                <a:ea typeface="MS PGothic" pitchFamily="34" charset="-128"/>
                <a:cs typeface="ＭＳ Ｐゴシック" charset="0"/>
              </a:rPr>
              <a:t>bankomatu</a:t>
            </a:r>
            <a:r>
              <a:rPr lang="sr-Latn-RS" sz="1200" kern="1200" dirty="0" smtClean="0">
                <a:solidFill>
                  <a:schemeClr val="tx1"/>
                </a:solidFill>
                <a:effectLst/>
                <a:latin typeface="+mn-lt"/>
                <a:ea typeface="MS PGothic" pitchFamily="34" charset="-128"/>
                <a:cs typeface="ＭＳ Ｐゴシック" charset="0"/>
              </a:rPr>
              <a:t> da isprazni kasetu za novac ili koriste sopstvenu „crnu kutiju”, tj. hardverski uređaj koji direktno vezuju za kasetu za novac da bi izvukli svu gotovinu iz </a:t>
            </a:r>
            <a:r>
              <a:rPr lang="sr-Latn-RS" sz="1200" kern="1200" dirty="0" err="1" smtClean="0">
                <a:solidFill>
                  <a:schemeClr val="tx1"/>
                </a:solidFill>
                <a:effectLst/>
                <a:latin typeface="+mn-lt"/>
                <a:ea typeface="MS PGothic" pitchFamily="34" charset="-128"/>
                <a:cs typeface="ＭＳ Ｐゴシック" charset="0"/>
              </a:rPr>
              <a:t>bankomata</a:t>
            </a:r>
            <a:r>
              <a:rPr lang="sr-Latn-RS" sz="1200" kern="1200" dirty="0" smtClean="0">
                <a:solidFill>
                  <a:schemeClr val="tx1"/>
                </a:solidFill>
                <a:effectLst/>
                <a:latin typeface="+mn-lt"/>
                <a:ea typeface="MS PGothic" pitchFamily="34" charset="-128"/>
                <a:cs typeface="ＭＳ Ｐゴシック" charset="0"/>
              </a:rPr>
              <a:t>. Ti napadi se mogu izvršiti samo na neke „starije” </a:t>
            </a:r>
            <a:r>
              <a:rPr lang="sr-Latn-RS" sz="1200" kern="1200" dirty="0" err="1" smtClean="0">
                <a:solidFill>
                  <a:schemeClr val="tx1"/>
                </a:solidFill>
                <a:effectLst/>
                <a:latin typeface="+mn-lt"/>
                <a:ea typeface="MS PGothic" pitchFamily="34" charset="-128"/>
                <a:cs typeface="ＭＳ Ｐゴシック" charset="0"/>
              </a:rPr>
              <a:t>bankomate</a:t>
            </a:r>
            <a:r>
              <a:rPr lang="sr-Latn-RS" sz="1200" kern="1200" dirty="0" smtClean="0">
                <a:solidFill>
                  <a:schemeClr val="tx1"/>
                </a:solidFill>
                <a:effectLst/>
                <a:latin typeface="+mn-lt"/>
                <a:ea typeface="MS PGothic" pitchFamily="34" charset="-128"/>
                <a:cs typeface="ＭＳ Ｐゴシック" charset="0"/>
              </a:rPr>
              <a:t> koji su usled nižih standarda bezbednosti osetljivi na tu vrstu napada.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26474762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Sledeći </a:t>
            </a:r>
            <a:r>
              <a:rPr lang="sr-Latn-RS" sz="1200" kern="1200" dirty="0" err="1" smtClean="0">
                <a:solidFill>
                  <a:schemeClr val="tx1"/>
                </a:solidFill>
                <a:effectLst/>
                <a:latin typeface="+mn-lt"/>
                <a:ea typeface="MS PGothic" pitchFamily="34" charset="-128"/>
                <a:cs typeface="ＭＳ Ｐゴシック" charset="0"/>
              </a:rPr>
              <a:t>slajdovi</a:t>
            </a:r>
            <a:r>
              <a:rPr lang="sr-Latn-RS" sz="1200" kern="1200" dirty="0" smtClean="0">
                <a:solidFill>
                  <a:schemeClr val="tx1"/>
                </a:solidFill>
                <a:effectLst/>
                <a:latin typeface="+mn-lt"/>
                <a:ea typeface="MS PGothic" pitchFamily="34" charset="-128"/>
                <a:cs typeface="ＭＳ Ｐゴシック" charset="0"/>
              </a:rPr>
              <a:t> odnose se na </a:t>
            </a:r>
            <a:r>
              <a:rPr lang="sr-Latn-RS" sz="1200" i="1" kern="1200" dirty="0" err="1" smtClean="0">
                <a:solidFill>
                  <a:schemeClr val="tx1"/>
                </a:solidFill>
                <a:effectLst/>
                <a:latin typeface="+mn-lt"/>
                <a:ea typeface="MS PGothic" pitchFamily="34" charset="-128"/>
                <a:cs typeface="ＭＳ Ｐゴシック" charset="0"/>
              </a:rPr>
              <a:t>dark</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web</a:t>
            </a:r>
            <a:r>
              <a:rPr lang="sr-Latn-RS" sz="1200" kern="1200" dirty="0" smtClean="0">
                <a:solidFill>
                  <a:schemeClr val="tx1"/>
                </a:solidFill>
                <a:effectLst/>
                <a:latin typeface="+mn-lt"/>
                <a:ea typeface="MS PGothic" pitchFamily="34" charset="-128"/>
                <a:cs typeface="ＭＳ Ｐゴシック" charset="0"/>
              </a:rPr>
              <a:t>. Predavač ima punu slobodu da objasni polaznicima način funkcionisanja i pojmove vezane za „tamnu mrežu”.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Teško je napisati scenario za tu temu, a da se ne ispiše gotovo cela knjiga – zato predavačevo poznavanje „tamne mreže” treba da bude na dovoljno visokom nivou da on bude u stanju da objasni tu temu – koja je obuhvaćena na pet slajdova – uključujući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 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se </a:t>
            </a:r>
            <a:r>
              <a:rPr lang="sr-Latn-RS" sz="1200" kern="1200" dirty="0" err="1" smtClean="0">
                <a:solidFill>
                  <a:schemeClr val="tx1"/>
                </a:solidFill>
                <a:effectLst/>
                <a:latin typeface="+mn-lt"/>
                <a:ea typeface="MS PGothic" pitchFamily="34" charset="-128"/>
                <a:cs typeface="ＭＳ Ｐゴシック" charset="0"/>
              </a:rPr>
              <a:t>slajdovi</a:t>
            </a:r>
            <a:r>
              <a:rPr lang="sr-Latn-RS" sz="1200" kern="1200" dirty="0" smtClean="0">
                <a:solidFill>
                  <a:schemeClr val="tx1"/>
                </a:solidFill>
                <a:effectLst/>
                <a:latin typeface="+mn-lt"/>
                <a:ea typeface="MS PGothic" pitchFamily="34" charset="-128"/>
                <a:cs typeface="ＭＳ Ｐゴシック" charset="0"/>
              </a:rPr>
              <a:t> donekle pozivaju i na Izveštaj</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237440867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n-US" sz="1200" i="1" kern="1200" dirty="0" smtClean="0">
                <a:solidFill>
                  <a:schemeClr val="tx1"/>
                </a:solidFill>
                <a:effectLst/>
                <a:latin typeface="+mn-lt"/>
                <a:ea typeface="MS PGothic" pitchFamily="34" charset="-128"/>
                <a:cs typeface="ＭＳ Ｐゴシック" charset="0"/>
              </a:rPr>
              <a:t>IOCTA</a:t>
            </a:r>
            <a:r>
              <a:rPr lang="en-US" sz="1200" kern="1200" dirty="0" smtClean="0">
                <a:solidFill>
                  <a:schemeClr val="tx1"/>
                </a:solidFill>
                <a:effectLst/>
                <a:latin typeface="+mn-lt"/>
                <a:ea typeface="MS PGothic" pitchFamily="34" charset="-128"/>
                <a:cs typeface="ＭＳ Ｐゴシック" charset="0"/>
              </a:rPr>
              <a:t> 2019.</a:t>
            </a:r>
          </a:p>
          <a:p>
            <a:pPr indent="457200"/>
            <a:r>
              <a:rPr lang="sr-Latn-RS" sz="1200" kern="1200" dirty="0" smtClean="0">
                <a:solidFill>
                  <a:schemeClr val="tx1"/>
                </a:solidFill>
                <a:effectLst/>
                <a:latin typeface="+mn-lt"/>
                <a:ea typeface="MS PGothic" pitchFamily="34" charset="-128"/>
                <a:cs typeface="ＭＳ Ｐゴシック" charset="0"/>
              </a:rPr>
              <a:t>Svake godine se posebno naglašava </a:t>
            </a:r>
            <a:r>
              <a:rPr lang="sr-Latn-RS" sz="1200" kern="1200" dirty="0" err="1" smtClean="0">
                <a:solidFill>
                  <a:schemeClr val="tx1"/>
                </a:solidFill>
                <a:effectLst/>
                <a:latin typeface="+mn-lt"/>
                <a:ea typeface="MS PGothic" pitchFamily="34" charset="-128"/>
                <a:cs typeface="ＭＳ Ｐゴシック" charset="0"/>
              </a:rPr>
              <a:t>volatilnost</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ekosistema</a:t>
            </a:r>
            <a:r>
              <a:rPr lang="sr-Latn-RS" sz="1200" kern="1200" dirty="0" smtClean="0">
                <a:solidFill>
                  <a:schemeClr val="tx1"/>
                </a:solidFill>
                <a:effectLst/>
                <a:latin typeface="+mn-lt"/>
                <a:ea typeface="MS PGothic" pitchFamily="34" charset="-128"/>
                <a:cs typeface="ＭＳ Ｐゴシック" charset="0"/>
              </a:rPr>
              <a:t> „tamne mreže”. Ta situacija traje i dalje, dodatno pojačana delotvornom </a:t>
            </a:r>
            <a:r>
              <a:rPr lang="sr-Latn-RS" sz="1200" kern="1200" dirty="0" err="1" smtClean="0">
                <a:solidFill>
                  <a:schemeClr val="tx1"/>
                </a:solidFill>
                <a:effectLst/>
                <a:latin typeface="+mn-lt"/>
                <a:ea typeface="MS PGothic" pitchFamily="34" charset="-128"/>
                <a:cs typeface="ＭＳ Ｐゴシック" charset="0"/>
              </a:rPr>
              <a:t>koordinisanom</a:t>
            </a:r>
            <a:r>
              <a:rPr lang="sr-Latn-RS" sz="1200" kern="1200" dirty="0" smtClean="0">
                <a:solidFill>
                  <a:schemeClr val="tx1"/>
                </a:solidFill>
                <a:effectLst/>
                <a:latin typeface="+mn-lt"/>
                <a:ea typeface="MS PGothic" pitchFamily="34" charset="-128"/>
                <a:cs typeface="ＭＳ Ｐゴシック" charset="0"/>
              </a:rPr>
              <a:t> policijskom aktivnošću preduzetom na početku 2019. godine. Vlasti su pokrenule globalnu akciju protiv prodavaca na </a:t>
            </a:r>
            <a:r>
              <a:rPr lang="sr-Latn-RS" sz="1200" kern="1200" dirty="0" err="1" smtClean="0">
                <a:solidFill>
                  <a:schemeClr val="tx1"/>
                </a:solidFill>
                <a:effectLst/>
                <a:latin typeface="+mn-lt"/>
                <a:ea typeface="MS PGothic" pitchFamily="34" charset="-128"/>
                <a:cs typeface="ＭＳ Ｐゴシック" charset="0"/>
              </a:rPr>
              <a:t>darknetu</a:t>
            </a:r>
            <a:r>
              <a:rPr lang="sr-Latn-RS" sz="1200" kern="1200" dirty="0" smtClean="0">
                <a:solidFill>
                  <a:schemeClr val="tx1"/>
                </a:solidFill>
                <a:effectLst/>
                <a:latin typeface="+mn-lt"/>
                <a:ea typeface="MS PGothic" pitchFamily="34" charset="-128"/>
                <a:cs typeface="ＭＳ Ｐゴシック" charset="0"/>
              </a:rPr>
              <a:t> u februaru i posle toga se dobrovoljno zatvorio </a:t>
            </a:r>
            <a:r>
              <a:rPr lang="sr-Latn-RS" sz="1200" i="1" kern="1200" dirty="0" err="1" smtClean="0">
                <a:solidFill>
                  <a:schemeClr val="tx1"/>
                </a:solidFill>
                <a:effectLst/>
                <a:latin typeface="+mn-lt"/>
                <a:ea typeface="MS PGothic" pitchFamily="34" charset="-128"/>
                <a:cs typeface="ＭＳ Ｐゴシック" charset="0"/>
              </a:rPr>
              <a:t>Dream</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Market</a:t>
            </a:r>
            <a:r>
              <a:rPr lang="sr-Latn-RS" sz="1200" kern="1200" dirty="0" smtClean="0">
                <a:solidFill>
                  <a:schemeClr val="tx1"/>
                </a:solidFill>
                <a:effectLst/>
                <a:latin typeface="+mn-lt"/>
                <a:ea typeface="MS PGothic" pitchFamily="34" charset="-128"/>
                <a:cs typeface="ＭＳ Ｐゴシック" charset="0"/>
              </a:rPr>
              <a:t> („Tržište snova”), u tom trenutku verovatno najveće takvo tržište.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je trebalo da bude odgovor na dugotrajni i uporni </a:t>
            </a:r>
            <a:r>
              <a:rPr lang="es-CL" sz="1200" i="1" kern="1200" dirty="0" err="1" smtClean="0">
                <a:solidFill>
                  <a:schemeClr val="tx1"/>
                </a:solidFill>
                <a:effectLst/>
                <a:latin typeface="+mn-lt"/>
                <a:ea typeface="MS PGothic" pitchFamily="34" charset="-128"/>
                <a:cs typeface="ＭＳ Ｐゴシック" charset="0"/>
              </a:rPr>
              <a:t>DDoS</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napad o kome smo govorili ranije u odeljku </a:t>
            </a:r>
            <a:r>
              <a:rPr lang="es-CL" sz="1200" kern="1200" dirty="0" smtClean="0">
                <a:solidFill>
                  <a:schemeClr val="tx1"/>
                </a:solidFill>
                <a:effectLst/>
                <a:latin typeface="+mn-lt"/>
                <a:ea typeface="MS PGothic" pitchFamily="34" charset="-128"/>
                <a:cs typeface="ＭＳ Ｐゴシック" charset="0"/>
              </a:rPr>
              <a:t>4.4. </a:t>
            </a:r>
            <a:r>
              <a:rPr lang="sr-Latn-RS" sz="1200" kern="1200" dirty="0" smtClean="0">
                <a:solidFill>
                  <a:schemeClr val="tx1"/>
                </a:solidFill>
                <a:effectLst/>
                <a:latin typeface="+mn-lt"/>
                <a:ea typeface="MS PGothic" pitchFamily="34" charset="-128"/>
                <a:cs typeface="ＭＳ Ｐゴシック" charset="0"/>
              </a:rPr>
              <a:t>Ubrzo potom organi reda su saopštili da su zatvorena dva vodeća preostala tržišta na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vebu, </a:t>
            </a:r>
            <a:r>
              <a:rPr lang="es-CL" sz="1200" i="1" kern="1200" dirty="0" smtClean="0">
                <a:solidFill>
                  <a:schemeClr val="tx1"/>
                </a:solidFill>
                <a:effectLst/>
                <a:latin typeface="+mn-lt"/>
                <a:ea typeface="MS PGothic" pitchFamily="34" charset="-128"/>
                <a:cs typeface="ＭＳ Ｐゴシック" charset="0"/>
              </a:rPr>
              <a:t>Wall Street </a:t>
            </a:r>
            <a:r>
              <a:rPr lang="es-CL" sz="1200" i="1" kern="1200" dirty="0" err="1" smtClean="0">
                <a:solidFill>
                  <a:schemeClr val="tx1"/>
                </a:solidFill>
                <a:effectLst/>
                <a:latin typeface="+mn-lt"/>
                <a:ea typeface="MS PGothic" pitchFamily="34" charset="-128"/>
                <a:cs typeface="ＭＳ Ｐゴシック" charset="0"/>
              </a:rPr>
              <a:t>Market</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 </a:t>
            </a:r>
            <a:r>
              <a:rPr lang="es-CL" sz="1200" i="1" kern="1200" dirty="0" err="1" smtClean="0">
                <a:solidFill>
                  <a:schemeClr val="tx1"/>
                </a:solidFill>
                <a:effectLst/>
                <a:latin typeface="+mn-lt"/>
                <a:ea typeface="MS PGothic" pitchFamily="34" charset="-128"/>
                <a:cs typeface="ＭＳ Ｐゴシック" charset="0"/>
              </a:rPr>
              <a:t>Valhalla</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da bi potom bio zatvoren i </a:t>
            </a:r>
            <a:r>
              <a:rPr lang="es-CL" sz="1200" i="1" kern="1200" dirty="0" err="1" smtClean="0">
                <a:solidFill>
                  <a:schemeClr val="tx1"/>
                </a:solidFill>
                <a:effectLst/>
                <a:latin typeface="+mn-lt"/>
                <a:ea typeface="MS PGothic" pitchFamily="34" charset="-128"/>
                <a:cs typeface="ＭＳ Ｐゴシック" charset="0"/>
              </a:rPr>
              <a:t>Bestmixer</a:t>
            </a:r>
            <a:r>
              <a:rPr lang="es-CL"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pružalac</a:t>
            </a:r>
            <a:r>
              <a:rPr lang="sr-Latn-RS" sz="1200" kern="1200" dirty="0" smtClean="0">
                <a:solidFill>
                  <a:schemeClr val="tx1"/>
                </a:solidFill>
                <a:effectLst/>
                <a:latin typeface="+mn-lt"/>
                <a:ea typeface="MS PGothic" pitchFamily="34" charset="-128"/>
                <a:cs typeface="ＭＳ Ｐゴシック" charset="0"/>
              </a:rPr>
              <a:t> usluga </a:t>
            </a:r>
            <a:r>
              <a:rPr lang="sr-Latn-RS" sz="1200" kern="1200" dirty="0" err="1" smtClean="0">
                <a:solidFill>
                  <a:schemeClr val="tx1"/>
                </a:solidFill>
                <a:effectLst/>
                <a:latin typeface="+mn-lt"/>
                <a:ea typeface="MS PGothic" pitchFamily="34" charset="-128"/>
                <a:cs typeface="ＭＳ Ｐゴシック" charset="0"/>
              </a:rPr>
              <a:t>miksovanja</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tamblovanja</a:t>
            </a:r>
            <a:r>
              <a:rPr lang="sr-Latn-RS" sz="1200" kern="1200" dirty="0" smtClean="0">
                <a:solidFill>
                  <a:schemeClr val="tx1"/>
                </a:solidFill>
                <a:effectLst/>
                <a:latin typeface="+mn-lt"/>
                <a:ea typeface="MS PGothic" pitchFamily="34" charset="-128"/>
                <a:cs typeface="ＭＳ Ｐゴシック" charset="0"/>
              </a:rPr>
              <a:t> (cepkanje većih iznosa </a:t>
            </a:r>
            <a:r>
              <a:rPr lang="sr-Latn-RS" sz="1200" kern="1200" dirty="0" err="1" smtClean="0">
                <a:solidFill>
                  <a:schemeClr val="tx1"/>
                </a:solidFill>
                <a:effectLst/>
                <a:latin typeface="+mn-lt"/>
                <a:ea typeface="MS PGothic" pitchFamily="34" charset="-128"/>
                <a:cs typeface="ＭＳ Ｐゴシック" charset="0"/>
              </a:rPr>
              <a:t>kriptovaluta</a:t>
            </a:r>
            <a:r>
              <a:rPr lang="sr-Latn-RS" sz="1200" kern="1200" dirty="0" smtClean="0">
                <a:solidFill>
                  <a:schemeClr val="tx1"/>
                </a:solidFill>
                <a:effectLst/>
                <a:latin typeface="+mn-lt"/>
                <a:ea typeface="MS PGothic" pitchFamily="34" charset="-128"/>
                <a:cs typeface="ＭＳ Ｐゴシック" charset="0"/>
              </a:rPr>
              <a:t> na veliki broj manjih apoena koji „nemaju poreklo” pa ih je teže uočiti u istrazi) koji je jednim delom imao </a:t>
            </a:r>
            <a:r>
              <a:rPr lang="sr-Latn-RS" sz="1200" kern="1200" dirty="0" err="1" smtClean="0">
                <a:solidFill>
                  <a:schemeClr val="tx1"/>
                </a:solidFill>
                <a:effectLst/>
                <a:latin typeface="+mn-lt"/>
                <a:ea typeface="MS PGothic" pitchFamily="34" charset="-128"/>
                <a:cs typeface="ＭＳ Ｐゴシック" charset="0"/>
              </a:rPr>
              <a:t>hosting</a:t>
            </a:r>
            <a:r>
              <a:rPr lang="sr-Latn-RS" sz="1200" kern="1200" dirty="0" smtClean="0">
                <a:solidFill>
                  <a:schemeClr val="tx1"/>
                </a:solidFill>
                <a:effectLst/>
                <a:latin typeface="+mn-lt"/>
                <a:ea typeface="MS PGothic" pitchFamily="34" charset="-128"/>
                <a:cs typeface="ＭＳ Ｐゴシック" charset="0"/>
              </a:rPr>
              <a:t> na „tamnoj mreži”.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526681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a:t>
            </a:r>
          </a:p>
          <a:p>
            <a:pPr algn="l"/>
            <a:r>
              <a:rPr lang="sr-Latn-RS" sz="1200" kern="1200" dirty="0" smtClean="0">
                <a:solidFill>
                  <a:schemeClr val="tx1"/>
                </a:solidFill>
                <a:latin typeface="+mn-lt"/>
                <a:ea typeface="MS PGothic" pitchFamily="34" charset="-128"/>
                <a:cs typeface="ＭＳ Ｐゴシック" charset="0"/>
              </a:rPr>
              <a:t>	(Tekst na slici)</a:t>
            </a:r>
          </a:p>
          <a:p>
            <a:pPr algn="l"/>
            <a:endParaRPr lang="sr-Latn-RS" sz="1200" kern="1200" dirty="0" smtClean="0">
              <a:solidFill>
                <a:schemeClr val="tx1"/>
              </a:solidFill>
              <a:latin typeface="+mn-lt"/>
              <a:ea typeface="MS PGothic" pitchFamily="34" charset="-128"/>
              <a:cs typeface="ＭＳ Ｐゴシック" charset="0"/>
            </a:endParaRPr>
          </a:p>
          <a:p>
            <a:pPr algn="l"/>
            <a:r>
              <a:rPr lang="sr-Latn-RS" sz="1200" b="1" kern="1200" dirty="0" smtClean="0">
                <a:solidFill>
                  <a:schemeClr val="tx1"/>
                </a:solidFill>
                <a:latin typeface="+mn-lt"/>
                <a:ea typeface="MS PGothic" pitchFamily="34" charset="-128"/>
                <a:cs typeface="ＭＳ Ｐゴシック" charset="0"/>
              </a:rPr>
              <a:t>Komercijalne usluge</a:t>
            </a:r>
          </a:p>
          <a:p>
            <a:pPr algn="l"/>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DarkWebHackers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Hakeri sa tamne mreže nude usluge u najam</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Mobile</a:t>
            </a:r>
            <a:r>
              <a:rPr lang="sr-Latn-RS" sz="1200" b="1" kern="1200" dirty="0" smtClean="0">
                <a:solidFill>
                  <a:schemeClr val="tx1"/>
                </a:solidFill>
                <a:latin typeface="+mn-lt"/>
                <a:ea typeface="MS PGothic" pitchFamily="34" charset="-128"/>
                <a:cs typeface="ＭＳ Ｐゴシック" charset="0"/>
              </a:rPr>
              <a:t> Store – </a:t>
            </a:r>
            <a:r>
              <a:rPr lang="sr-Latn-RS" sz="1200" b="0" kern="1200" dirty="0" smtClean="0">
                <a:solidFill>
                  <a:schemeClr val="tx1"/>
                </a:solidFill>
                <a:latin typeface="+mn-lt"/>
                <a:ea typeface="MS PGothic" pitchFamily="34" charset="-128"/>
                <a:cs typeface="ＭＳ Ｐゴシック" charset="0"/>
              </a:rPr>
              <a:t>Najbolji prodavac otključanih celularnih telefona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Kamagra</a:t>
            </a:r>
            <a:r>
              <a:rPr lang="sr-Latn-RS" sz="1200" b="1" kern="1200" dirty="0" smtClean="0">
                <a:solidFill>
                  <a:schemeClr val="tx1"/>
                </a:solidFill>
                <a:latin typeface="+mn-lt"/>
                <a:ea typeface="MS PGothic" pitchFamily="34" charset="-128"/>
                <a:cs typeface="ＭＳ Ｐゴシック" charset="0"/>
              </a:rPr>
              <a:t> 4 </a:t>
            </a:r>
            <a:r>
              <a:rPr lang="sr-Latn-RS" sz="1200" b="1" kern="1200" dirty="0" err="1" smtClean="0">
                <a:solidFill>
                  <a:schemeClr val="tx1"/>
                </a:solidFill>
                <a:latin typeface="+mn-lt"/>
                <a:ea typeface="MS PGothic" pitchFamily="34" charset="-128"/>
                <a:cs typeface="ＭＳ Ｐゴシック" charset="0"/>
              </a:rPr>
              <a:t>Bitcoin</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Kao </a:t>
            </a:r>
            <a:r>
              <a:rPr lang="sr-Latn-RS" sz="1200" b="0" kern="1200" dirty="0" err="1" smtClean="0">
                <a:solidFill>
                  <a:schemeClr val="tx1"/>
                </a:solidFill>
                <a:latin typeface="+mn-lt"/>
                <a:ea typeface="MS PGothic" pitchFamily="34" charset="-128"/>
                <a:cs typeface="ＭＳ Ｐゴシック" charset="0"/>
              </a:rPr>
              <a:t>vijagra</a:t>
            </a:r>
            <a:r>
              <a:rPr lang="sr-Latn-RS" sz="1200" b="0" kern="1200" dirty="0" smtClean="0">
                <a:solidFill>
                  <a:schemeClr val="tx1"/>
                </a:solidFill>
                <a:latin typeface="+mn-lt"/>
                <a:ea typeface="MS PGothic" pitchFamily="34" charset="-128"/>
                <a:cs typeface="ＭＳ Ｐゴシック" charset="0"/>
              </a:rPr>
              <a:t> ali jeftinije (za </a:t>
            </a:r>
            <a:r>
              <a:rPr lang="sr-Latn-RS" sz="1200" b="0" kern="1200" dirty="0" err="1" smtClean="0">
                <a:solidFill>
                  <a:schemeClr val="tx1"/>
                </a:solidFill>
                <a:latin typeface="+mn-lt"/>
                <a:ea typeface="MS PGothic" pitchFamily="34" charset="-128"/>
                <a:cs typeface="ＭＳ Ｐゴシック" charset="0"/>
              </a:rPr>
              <a:t>bitkoine</a:t>
            </a:r>
            <a:r>
              <a:rPr lang="sr-Latn-RS" sz="1200" b="0" kern="1200" dirty="0" smtClean="0">
                <a:solidFill>
                  <a:schemeClr val="tx1"/>
                </a:solidFill>
                <a:latin typeface="+mn-lt"/>
                <a:ea typeface="MS PGothic" pitchFamily="34" charset="-128"/>
                <a:cs typeface="ＭＳ Ｐゴシック" charset="0"/>
              </a:rPr>
              <a:t>)</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OnionldentityServices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Lažni pasoši i lične karte za </a:t>
            </a:r>
            <a:r>
              <a:rPr lang="sr-Latn-RS" sz="1200" b="0" kern="120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UkGunsAndAmmo</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Prodavnica oružja i municije u Ujedinjenom Kraljevstvu</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USfakeIDs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Američka prodavnica lažnih isprava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EuroGuns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Vaš najbolji evropski trgovac oružjem</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Apples4Bitcoin – </a:t>
            </a:r>
            <a:r>
              <a:rPr lang="sr-Latn-RS" sz="1200" b="0" kern="1200" dirty="0" err="1" smtClean="0">
                <a:solidFill>
                  <a:schemeClr val="tx1"/>
                </a:solidFill>
                <a:latin typeface="+mn-lt"/>
                <a:ea typeface="MS PGothic" pitchFamily="34" charset="-128"/>
                <a:cs typeface="ＭＳ Ｐゴシック" charset="0"/>
              </a:rPr>
              <a:t>Ajfoni</a:t>
            </a:r>
            <a:r>
              <a:rPr lang="sr-Latn-RS" sz="1200" b="0" kern="1200" dirty="0" smtClean="0">
                <a:solidFill>
                  <a:schemeClr val="tx1"/>
                </a:solidFill>
                <a:latin typeface="+mn-lt"/>
                <a:ea typeface="MS PGothic" pitchFamily="34" charset="-128"/>
                <a:cs typeface="ＭＳ Ｐゴシック" charset="0"/>
              </a:rPr>
              <a:t>,</a:t>
            </a:r>
            <a:r>
              <a:rPr lang="sr-Latn-RS" sz="1200" b="0" kern="1200" baseline="0" dirty="0" smtClean="0">
                <a:solidFill>
                  <a:schemeClr val="tx1"/>
                </a:solidFill>
                <a:latin typeface="+mn-lt"/>
                <a:ea typeface="MS PGothic" pitchFamily="34" charset="-128"/>
                <a:cs typeface="ＭＳ Ｐゴシック" charset="0"/>
              </a:rPr>
              <a:t> </a:t>
            </a:r>
            <a:r>
              <a:rPr lang="sr-Latn-RS" sz="1200" b="0" kern="1200" baseline="0" dirty="0" err="1" smtClean="0">
                <a:solidFill>
                  <a:schemeClr val="tx1"/>
                </a:solidFill>
                <a:latin typeface="+mn-lt"/>
                <a:ea typeface="MS PGothic" pitchFamily="34" charset="-128"/>
                <a:cs typeface="ＭＳ Ｐゴシック" charset="0"/>
              </a:rPr>
              <a:t>ajpedi</a:t>
            </a:r>
            <a:r>
              <a:rPr lang="sr-Latn-RS" sz="1200" b="0" kern="1200" baseline="0" dirty="0" smtClean="0">
                <a:solidFill>
                  <a:schemeClr val="tx1"/>
                </a:solidFill>
                <a:latin typeface="+mn-lt"/>
                <a:ea typeface="MS PGothic" pitchFamily="34" charset="-128"/>
                <a:cs typeface="ＭＳ Ｐゴシック" charset="0"/>
              </a:rPr>
              <a:t> i drugo za </a:t>
            </a:r>
            <a:r>
              <a:rPr lang="sr-Latn-RS" sz="1200" b="0" kern="1200" baseline="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UKpassports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Pravi britanski pasoši</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USAcitizenship</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Postanite državljanin SAD</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Rent-A-</a:t>
            </a:r>
            <a:r>
              <a:rPr lang="sr-Latn-RS" sz="1200" b="1" kern="1200" dirty="0" err="1" smtClean="0">
                <a:solidFill>
                  <a:schemeClr val="tx1"/>
                </a:solidFill>
                <a:latin typeface="+mn-lt"/>
                <a:ea typeface="MS PGothic" pitchFamily="34" charset="-128"/>
                <a:cs typeface="ＭＳ Ｐゴシック" charset="0"/>
              </a:rPr>
              <a:t>Hacker</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Iznajmite hakera za </a:t>
            </a:r>
            <a:r>
              <a:rPr lang="sr-Latn-RS" sz="1200" b="0" kern="1200" dirty="0" err="1" smtClean="0">
                <a:solidFill>
                  <a:schemeClr val="tx1"/>
                </a:solidFill>
                <a:latin typeface="+mn-lt"/>
                <a:ea typeface="MS PGothic" pitchFamily="34" charset="-128"/>
                <a:cs typeface="ＭＳ Ｐゴシック" charset="0"/>
              </a:rPr>
              <a:t>bitkoine</a:t>
            </a:r>
            <a:endParaRPr lang="sr-Latn-RS" sz="1200" b="1" kern="1200" dirty="0" smtClean="0">
              <a:solidFill>
                <a:schemeClr val="tx1"/>
              </a:solidFill>
              <a:latin typeface="+mn-lt"/>
              <a:ea typeface="MS PGothic" pitchFamily="34" charset="-128"/>
              <a:cs typeface="ＭＳ Ｐゴシック" charset="0"/>
            </a:endParaRPr>
          </a:p>
          <a:p>
            <a:pPr algn="l"/>
            <a:endParaRPr lang="sr-Latn-RS" sz="1200" b="1" kern="1200" dirty="0" smtClean="0">
              <a:solidFill>
                <a:schemeClr val="tx1"/>
              </a:solidFill>
              <a:latin typeface="+mn-lt"/>
              <a:ea typeface="MS PGothic" pitchFamily="34" charset="-128"/>
              <a:cs typeface="ＭＳ Ｐゴシック" charset="0"/>
            </a:endParaRPr>
          </a:p>
          <a:p>
            <a:pPr algn="l"/>
            <a:r>
              <a:rPr lang="sr-Latn-RS" sz="1200" b="1" kern="1200" dirty="0" smtClean="0">
                <a:solidFill>
                  <a:schemeClr val="tx1"/>
                </a:solidFill>
                <a:latin typeface="+mn-lt"/>
                <a:ea typeface="MS PGothic" pitchFamily="34" charset="-128"/>
                <a:cs typeface="ＭＳ Ｐゴシック" charset="0"/>
              </a:rPr>
              <a:t>Droga</a:t>
            </a:r>
          </a:p>
          <a:p>
            <a:pPr algn="l"/>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DCdutchconnectionUK</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Holandska veza za UK</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DrChronic</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Trava pravo sa izvora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Tom </a:t>
            </a:r>
            <a:r>
              <a:rPr lang="sr-Latn-RS" sz="1200" b="1" kern="1200" dirty="0" err="1" smtClean="0">
                <a:solidFill>
                  <a:schemeClr val="tx1"/>
                </a:solidFill>
                <a:latin typeface="+mn-lt"/>
                <a:ea typeface="MS PGothic" pitchFamily="34" charset="-128"/>
                <a:cs typeface="ＭＳ Ｐゴシック" charset="0"/>
              </a:rPr>
              <a:t>AndJerry</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Kokain, heroin, MDMA i LSD iz Holandije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smtClean="0">
                <a:solidFill>
                  <a:schemeClr val="tx1"/>
                </a:solidFill>
                <a:latin typeface="+mn-lt"/>
                <a:ea typeface="MS PGothic" pitchFamily="34" charset="-128"/>
                <a:cs typeface="ＭＳ Ｐゴシック" charset="0"/>
              </a:rPr>
              <a:t>420prime – </a:t>
            </a:r>
            <a:r>
              <a:rPr lang="sr-Latn-RS" sz="1200" b="0" kern="1200" dirty="0" smtClean="0">
                <a:solidFill>
                  <a:schemeClr val="tx1"/>
                </a:solidFill>
                <a:latin typeface="+mn-lt"/>
                <a:ea typeface="MS PGothic" pitchFamily="34" charset="-128"/>
                <a:cs typeface="ＭＳ Ｐゴシック" charset="0"/>
              </a:rPr>
              <a:t>Marihuana vrhunskog kvaliteta iz UK</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Bitpharma</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Najveća evropska prodavnica narkotika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EUCanna</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Prvoklasna marihuana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Smokeables</a:t>
            </a:r>
            <a:r>
              <a:rPr lang="sr-Latn-RS" sz="1200" b="1" kern="1200" dirty="0" smtClean="0">
                <a:solidFill>
                  <a:schemeClr val="tx1"/>
                </a:solidFill>
                <a:latin typeface="+mn-lt"/>
                <a:ea typeface="MS PGothic" pitchFamily="34" charset="-128"/>
                <a:cs typeface="ＭＳ Ｐゴシック" charset="0"/>
              </a:rPr>
              <a:t> – </a:t>
            </a:r>
            <a:r>
              <a:rPr lang="sr-Latn-RS" sz="1200" b="0" kern="1200" dirty="0" err="1" smtClean="0">
                <a:solidFill>
                  <a:schemeClr val="tx1"/>
                </a:solidFill>
                <a:latin typeface="+mn-lt"/>
                <a:ea typeface="MS PGothic" pitchFamily="34" charset="-128"/>
                <a:cs typeface="ＭＳ Ｐゴシック" charset="0"/>
              </a:rPr>
              <a:t>Najfinija</a:t>
            </a:r>
            <a:r>
              <a:rPr lang="sr-Latn-RS" sz="1200" b="0" kern="1200" dirty="0" smtClean="0">
                <a:solidFill>
                  <a:schemeClr val="tx1"/>
                </a:solidFill>
                <a:latin typeface="+mn-lt"/>
                <a:ea typeface="MS PGothic" pitchFamily="34" charset="-128"/>
                <a:cs typeface="ＭＳ Ｐゴシック" charset="0"/>
              </a:rPr>
              <a:t> organska marihuana iz SAD</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CannabisUK</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Britanski snabdevač marihuanom na veliko</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Brainmagic</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Najbolje psihodelične supstance sa </a:t>
            </a:r>
            <a:r>
              <a:rPr lang="sr-Latn-RS" sz="1200" b="0" kern="1200" dirty="0" err="1" smtClean="0">
                <a:solidFill>
                  <a:schemeClr val="tx1"/>
                </a:solidFill>
                <a:latin typeface="+mn-lt"/>
                <a:ea typeface="MS PGothic" pitchFamily="34" charset="-128"/>
                <a:cs typeface="ＭＳ Ｐゴシック" charset="0"/>
              </a:rPr>
              <a:t>darkveba</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NLGrowers</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Holandska marihuana za specijalizovane</a:t>
            </a:r>
            <a:r>
              <a:rPr lang="sr-Latn-RS" sz="1200" b="0" kern="1200" baseline="0" dirty="0" smtClean="0">
                <a:solidFill>
                  <a:schemeClr val="tx1"/>
                </a:solidFill>
                <a:latin typeface="+mn-lt"/>
                <a:ea typeface="MS PGothic" pitchFamily="34" charset="-128"/>
                <a:cs typeface="ＭＳ Ｐゴシック" charset="0"/>
              </a:rPr>
              <a:t> čajdžinice</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Peoples</a:t>
            </a:r>
            <a:r>
              <a:rPr lang="sr-Latn-RS" sz="1200" b="1" kern="1200" dirty="0" smtClean="0">
                <a:solidFill>
                  <a:schemeClr val="tx1"/>
                </a:solidFill>
                <a:latin typeface="+mn-lt"/>
                <a:ea typeface="MS PGothic" pitchFamily="34" charset="-128"/>
                <a:cs typeface="ＭＳ Ｐゴシック" charset="0"/>
              </a:rPr>
              <a:t> Drug Store – </a:t>
            </a:r>
            <a:r>
              <a:rPr lang="sr-Latn-RS" sz="1200" b="0" kern="1200" dirty="0" smtClean="0">
                <a:solidFill>
                  <a:schemeClr val="tx1"/>
                </a:solidFill>
                <a:latin typeface="+mn-lt"/>
                <a:ea typeface="MS PGothic" pitchFamily="34" charset="-128"/>
                <a:cs typeface="ＭＳ Ｐゴシック" charset="0"/>
              </a:rPr>
              <a:t>Najbolji isporučilac droga na </a:t>
            </a:r>
            <a:r>
              <a:rPr lang="sr-Latn-RS" sz="1200" b="0" kern="1200" dirty="0" err="1" smtClean="0">
                <a:solidFill>
                  <a:schemeClr val="tx1"/>
                </a:solidFill>
                <a:latin typeface="+mn-lt"/>
                <a:ea typeface="MS PGothic" pitchFamily="34" charset="-128"/>
                <a:cs typeface="ＭＳ Ｐゴシック" charset="0"/>
              </a:rPr>
              <a:t>darkvebu</a:t>
            </a:r>
            <a:endParaRPr lang="sr-Latn-RS" sz="1200" b="1" kern="1200" dirty="0" smtClean="0">
              <a:solidFill>
                <a:schemeClr val="tx1"/>
              </a:solidFill>
              <a:latin typeface="+mn-lt"/>
              <a:ea typeface="MS PGothic" pitchFamily="34" charset="-128"/>
              <a:cs typeface="ＭＳ Ｐゴシック" charset="0"/>
            </a:endParaRPr>
          </a:p>
          <a:p>
            <a:pPr marL="171450" indent="-171450" algn="l">
              <a:buFont typeface="Arial" panose="020B0604020202020204" pitchFamily="34" charset="0"/>
              <a:buChar char="•"/>
            </a:pPr>
            <a:r>
              <a:rPr lang="sr-Latn-RS" sz="1200" b="1" kern="1200" dirty="0" err="1" smtClean="0">
                <a:solidFill>
                  <a:schemeClr val="tx1"/>
                </a:solidFill>
                <a:latin typeface="+mn-lt"/>
                <a:ea typeface="MS PGothic" pitchFamily="34" charset="-128"/>
                <a:cs typeface="ＭＳ Ｐゴシック" charset="0"/>
              </a:rPr>
              <a:t>DeDope</a:t>
            </a:r>
            <a:r>
              <a:rPr lang="sr-Latn-RS" sz="1200" b="1" kern="1200" dirty="0" smtClean="0">
                <a:solidFill>
                  <a:schemeClr val="tx1"/>
                </a:solidFill>
                <a:latin typeface="+mn-lt"/>
                <a:ea typeface="MS PGothic" pitchFamily="34" charset="-128"/>
                <a:cs typeface="ＭＳ Ｐゴシック" charset="0"/>
              </a:rPr>
              <a:t> – </a:t>
            </a:r>
            <a:r>
              <a:rPr lang="sr-Latn-RS" sz="1200" b="0" kern="1200" dirty="0" smtClean="0">
                <a:solidFill>
                  <a:schemeClr val="tx1"/>
                </a:solidFill>
                <a:latin typeface="+mn-lt"/>
                <a:ea typeface="MS PGothic" pitchFamily="34" charset="-128"/>
                <a:cs typeface="ＭＳ Ｐゴシック" charset="0"/>
              </a:rPr>
              <a:t>Prodavnica nemačke marihuane</a:t>
            </a:r>
            <a:endParaRPr lang="sr-Latn-RS" sz="1200" b="1" kern="1200" dirty="0" smtClean="0">
              <a:solidFill>
                <a:schemeClr val="tx1"/>
              </a:solidFill>
              <a:latin typeface="+mn-lt"/>
              <a:ea typeface="MS PGothic" pitchFamily="34" charset="-128"/>
              <a:cs typeface="ＭＳ Ｐゴシック" charset="0"/>
            </a:endParaRPr>
          </a:p>
          <a:p>
            <a:pPr algn="l"/>
            <a:r>
              <a:rPr lang="sr-Latn-RS" sz="1200" b="0" kern="1200" dirty="0" smtClean="0">
                <a:solidFill>
                  <a:schemeClr val="tx1"/>
                </a:solidFill>
                <a:latin typeface="+mn-lt"/>
                <a:ea typeface="MS PGothic" pitchFamily="34" charset="-128"/>
                <a:cs typeface="ＭＳ Ｐゴシック" charset="0"/>
              </a:rPr>
              <a:t>_____________________________________________________________________________</a:t>
            </a:r>
          </a:p>
          <a:p>
            <a:pPr algn="l"/>
            <a:endParaRPr lang="sr-Latn-RS" sz="1200" b="1" kern="1200" dirty="0" smtClean="0">
              <a:solidFill>
                <a:schemeClr val="tx1"/>
              </a:solidFill>
              <a:latin typeface="+mn-lt"/>
              <a:ea typeface="MS PGothic" pitchFamily="34" charset="-128"/>
              <a:cs typeface="ＭＳ Ｐゴシック" charset="0"/>
            </a:endParaRPr>
          </a:p>
          <a:p>
            <a:pPr algn="l"/>
            <a:endParaRPr lang="sr-Latn-RS" sz="1200" b="1" kern="1200" dirty="0" smtClean="0">
              <a:solidFill>
                <a:schemeClr val="tx1"/>
              </a:solidFill>
              <a:latin typeface="+mn-lt"/>
              <a:ea typeface="MS PGothic" pitchFamily="34" charset="-128"/>
              <a:cs typeface="ＭＳ Ｐゴシック" charset="0"/>
            </a:endParaRPr>
          </a:p>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a:t>
            </a:r>
            <a:r>
              <a:rPr lang="en-US" sz="1200" kern="1200" dirty="0" smtClean="0">
                <a:solidFill>
                  <a:schemeClr val="tx1"/>
                </a:solidFill>
                <a:latin typeface="+mn-lt"/>
                <a:ea typeface="MS PGothic" pitchFamily="34" charset="-128"/>
                <a:cs typeface="ＭＳ Ｐゴシック" charset="0"/>
              </a:rPr>
              <a:t> 2019</a:t>
            </a:r>
            <a:r>
              <a:rPr lang="sr-Latn-RS" sz="1200" kern="1200" dirty="0" smtClean="0">
                <a:solidFill>
                  <a:schemeClr val="tx1"/>
                </a:solidFill>
                <a:latin typeface="+mn-lt"/>
                <a:ea typeface="MS PGothic" pitchFamily="34" charset="-128"/>
                <a:cs typeface="ＭＳ Ｐゴシック" charset="0"/>
              </a:rPr>
              <a:t>.</a:t>
            </a:r>
            <a:endParaRPr lang="en-US" sz="1200" kern="1200" dirty="0" smtClean="0">
              <a:solidFill>
                <a:schemeClr val="tx1"/>
              </a:solidFill>
              <a:latin typeface="+mn-lt"/>
              <a:ea typeface="MS PGothic" pitchFamily="34" charset="-128"/>
              <a:cs typeface="ＭＳ Ｐゴシック" charset="0"/>
            </a:endParaRPr>
          </a:p>
          <a:p>
            <a:pPr algn="l"/>
            <a:endParaRPr lang="en-US" sz="1200" b="0" i="0" u="none" strike="noStrike" kern="1200" baseline="0" dirty="0" smtClean="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366694281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a:t>
            </a:r>
            <a:r>
              <a:rPr lang="en-US" sz="1200" kern="1200" dirty="0" smtClean="0">
                <a:solidFill>
                  <a:schemeClr val="tx1"/>
                </a:solidFill>
                <a:latin typeface="+mn-lt"/>
                <a:ea typeface="MS PGothic" pitchFamily="34" charset="-128"/>
                <a:cs typeface="ＭＳ Ｐゴシック" charset="0"/>
              </a:rPr>
              <a:t> 2019</a:t>
            </a:r>
            <a:r>
              <a:rPr lang="sr-Latn-RS" sz="1200" kern="1200" dirty="0" smtClean="0">
                <a:solidFill>
                  <a:schemeClr val="tx1"/>
                </a:solidFill>
                <a:latin typeface="+mn-lt"/>
                <a:ea typeface="MS PGothic" pitchFamily="34" charset="-128"/>
                <a:cs typeface="ＭＳ Ｐゴシック" charset="0"/>
              </a:rPr>
              <a:t>.</a:t>
            </a:r>
            <a:endParaRPr lang="en-US" sz="1200" kern="120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21976008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IOCTA</a:t>
            </a:r>
            <a:r>
              <a:rPr lang="es-CL"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je privatnost veoma tražena osobina u virtuelnom svetu, ona sobom nosi i opasnost od izraženog kriminalnog elementa. Svi oni koji posluju </a:t>
            </a:r>
            <a:r>
              <a:rPr lang="sr-Latn-RS" sz="1200" kern="1200" dirty="0" err="1" smtClean="0">
                <a:solidFill>
                  <a:schemeClr val="tx1"/>
                </a:solidFill>
                <a:effectLst/>
                <a:latin typeface="+mn-lt"/>
                <a:ea typeface="MS PGothic" pitchFamily="34" charset="-128"/>
                <a:cs typeface="ＭＳ Ｐゴシック" charset="0"/>
              </a:rPr>
              <a:t>kriptovalutama</a:t>
            </a:r>
            <a:r>
              <a:rPr lang="sr-Latn-RS" sz="1200" kern="1200" dirty="0" smtClean="0">
                <a:solidFill>
                  <a:schemeClr val="tx1"/>
                </a:solidFill>
                <a:effectLst/>
                <a:latin typeface="+mn-lt"/>
                <a:ea typeface="MS PGothic" pitchFamily="34" charset="-128"/>
                <a:cs typeface="ＭＳ Ｐゴシック" charset="0"/>
              </a:rPr>
              <a:t> moraju da se brane od mnogobrojnih pokušaja zlonamernog </a:t>
            </a:r>
            <a:r>
              <a:rPr lang="sr-Latn-RS" sz="1200" kern="1200" dirty="0" err="1" smtClean="0">
                <a:solidFill>
                  <a:schemeClr val="tx1"/>
                </a:solidFill>
                <a:effectLst/>
                <a:latin typeface="+mn-lt"/>
                <a:ea typeface="MS PGothic" pitchFamily="34" charset="-128"/>
                <a:cs typeface="ＭＳ Ｐゴシック" charset="0"/>
              </a:rPr>
              <a:t>hakovanja</a:t>
            </a:r>
            <a:r>
              <a:rPr lang="sr-Latn-RS" sz="1200" kern="1200" dirty="0" smtClean="0">
                <a:solidFill>
                  <a:schemeClr val="tx1"/>
                </a:solidFill>
                <a:effectLst/>
                <a:latin typeface="+mn-lt"/>
                <a:ea typeface="MS PGothic" pitchFamily="34" charset="-128"/>
                <a:cs typeface="ＭＳ Ｐゴシック" charset="0"/>
              </a:rPr>
              <a:t>. Policijske službe i nadležni državni organi takođe pokazuju veću sklonost da istražuju lica koja obavljaju velike transakcije. Iako je </a:t>
            </a:r>
            <a:r>
              <a:rPr lang="sr-Latn-RS" sz="1200" kern="1200" dirty="0" err="1" smtClean="0">
                <a:solidFill>
                  <a:schemeClr val="tx1"/>
                </a:solidFill>
                <a:effectLst/>
                <a:latin typeface="+mn-lt"/>
                <a:ea typeface="MS PGothic" pitchFamily="34" charset="-128"/>
                <a:cs typeface="ＭＳ Ｐゴシック" charset="0"/>
              </a:rPr>
              <a:t>bitkoin</a:t>
            </a:r>
            <a:r>
              <a:rPr lang="sr-Latn-RS" sz="1200" kern="1200" dirty="0" smtClean="0">
                <a:solidFill>
                  <a:schemeClr val="tx1"/>
                </a:solidFill>
                <a:effectLst/>
                <a:latin typeface="+mn-lt"/>
                <a:ea typeface="MS PGothic" pitchFamily="34" charset="-128"/>
                <a:cs typeface="ＭＳ Ｐゴシック" charset="0"/>
              </a:rPr>
              <a:t> i dalje najpopularniji izbor među svim </a:t>
            </a:r>
            <a:r>
              <a:rPr lang="sr-Latn-RS" sz="1200" kern="1200" dirty="0" err="1" smtClean="0">
                <a:solidFill>
                  <a:schemeClr val="tx1"/>
                </a:solidFill>
                <a:effectLst/>
                <a:latin typeface="+mn-lt"/>
                <a:ea typeface="MS PGothic" pitchFamily="34" charset="-128"/>
                <a:cs typeface="ＭＳ Ｐゴシック" charset="0"/>
              </a:rPr>
              <a:t>kriptovalutama</a:t>
            </a:r>
            <a:r>
              <a:rPr lang="sr-Latn-RS" sz="1200" kern="1200" dirty="0" smtClean="0">
                <a:solidFill>
                  <a:schemeClr val="tx1"/>
                </a:solidFill>
                <a:effectLst/>
                <a:latin typeface="+mn-lt"/>
                <a:ea typeface="MS PGothic" pitchFamily="34" charset="-128"/>
                <a:cs typeface="ＭＳ Ｐゴシック" charset="0"/>
              </a:rPr>
              <a:t>, nadležne službe ga neprestano imaju na meti. One su postale prilično uspešne u ulaženju u trag transakcijama u </a:t>
            </a:r>
            <a:r>
              <a:rPr lang="sr-Latn-RS" sz="1200" kern="1200" dirty="0" err="1" smtClean="0">
                <a:solidFill>
                  <a:schemeClr val="tx1"/>
                </a:solidFill>
                <a:effectLst/>
                <a:latin typeface="+mn-lt"/>
                <a:ea typeface="MS PGothic" pitchFamily="34" charset="-128"/>
                <a:cs typeface="ＭＳ Ｐゴシック" charset="0"/>
              </a:rPr>
              <a:t>bitkoinima</a:t>
            </a:r>
            <a:r>
              <a:rPr lang="sr-Latn-RS" sz="1200" kern="1200" dirty="0" smtClean="0">
                <a:solidFill>
                  <a:schemeClr val="tx1"/>
                </a:solidFill>
                <a:effectLst/>
                <a:latin typeface="+mn-lt"/>
                <a:ea typeface="MS PGothic" pitchFamily="34" charset="-128"/>
                <a:cs typeface="ＭＳ Ｐゴシック" charset="0"/>
              </a:rPr>
              <a:t>, što dovodi do podsticaja da se pređe na neke druge </a:t>
            </a:r>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kod kojih je </a:t>
            </a:r>
            <a:r>
              <a:rPr lang="sr-Latn-RS" sz="1200" kern="1200" dirty="0" err="1" smtClean="0">
                <a:solidFill>
                  <a:schemeClr val="tx1"/>
                </a:solidFill>
                <a:effectLst/>
                <a:latin typeface="+mn-lt"/>
                <a:ea typeface="MS PGothic" pitchFamily="34" charset="-128"/>
                <a:cs typeface="ＭＳ Ｐゴシック" charset="0"/>
              </a:rPr>
              <a:t>zastupljenija</a:t>
            </a:r>
            <a:r>
              <a:rPr lang="sr-Latn-RS" sz="1200" kern="1200" dirty="0" smtClean="0">
                <a:solidFill>
                  <a:schemeClr val="tx1"/>
                </a:solidFill>
                <a:effectLst/>
                <a:latin typeface="+mn-lt"/>
                <a:ea typeface="MS PGothic" pitchFamily="34" charset="-128"/>
                <a:cs typeface="ＭＳ Ｐゴシック" charset="0"/>
              </a:rPr>
              <a:t> privatnost.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34093696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Organi reda neprestano ciljaju tržišta nastojeći da sa njih uklone i uhapse, odnosno krivično gone lica koja upravljaju tim tržištima (na „tamnoj mreži”).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„Put svile” je prvo takvo crno tržište koje je steklo međunarodnu </a:t>
            </a:r>
            <a:r>
              <a:rPr lang="sr-Latn-RS" sz="1200" kern="1200" dirty="0" err="1" smtClean="0">
                <a:solidFill>
                  <a:schemeClr val="tx1"/>
                </a:solidFill>
                <a:effectLst/>
                <a:latin typeface="+mn-lt"/>
                <a:ea typeface="MS PGothic" pitchFamily="34" charset="-128"/>
                <a:cs typeface="ＭＳ Ｐゴシック" charset="0"/>
              </a:rPr>
              <a:t>poznatost</a:t>
            </a:r>
            <a:r>
              <a:rPr lang="sr-Latn-RS" sz="1200" kern="1200" dirty="0" smtClean="0">
                <a:solidFill>
                  <a:schemeClr val="tx1"/>
                </a:solidFill>
                <a:effectLst/>
                <a:latin typeface="+mn-lt"/>
                <a:ea typeface="MS PGothic" pitchFamily="34" charset="-128"/>
                <a:cs typeface="ＭＳ Ｐゴシック" charset="0"/>
              </a:rPr>
              <a:t> – počelo je 2011. da bi bilo zatvoreno posle dve godine (2013) u akciji FBI. Sajt je bio najpoznatiji po prometu droge. Započeo ga je </a:t>
            </a:r>
            <a:r>
              <a:rPr lang="sr-Latn-RS" sz="1200" kern="1200" dirty="0" err="1" smtClean="0">
                <a:solidFill>
                  <a:schemeClr val="tx1"/>
                </a:solidFill>
                <a:effectLst/>
                <a:latin typeface="+mn-lt"/>
                <a:ea typeface="MS PGothic" pitchFamily="34" charset="-128"/>
                <a:cs typeface="ＭＳ Ｐゴシック" charset="0"/>
              </a:rPr>
              <a:t>Ros</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Ulbriht</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Ross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Ulbricht</a:t>
            </a:r>
            <a:r>
              <a:rPr lang="sr-Latn-RS" sz="1200" kern="1200" dirty="0" smtClean="0">
                <a:solidFill>
                  <a:schemeClr val="tx1"/>
                </a:solidFill>
                <a:effectLst/>
                <a:latin typeface="+mn-lt"/>
                <a:ea typeface="MS PGothic" pitchFamily="34" charset="-128"/>
                <a:cs typeface="ＭＳ Ｐゴシック" charset="0"/>
              </a:rPr>
              <a:t>) – Strašni Pirat </a:t>
            </a:r>
            <a:r>
              <a:rPr lang="sr-Latn-RS" sz="1200" kern="1200" dirty="0" err="1" smtClean="0">
                <a:solidFill>
                  <a:schemeClr val="tx1"/>
                </a:solidFill>
                <a:effectLst/>
                <a:latin typeface="+mn-lt"/>
                <a:ea typeface="MS PGothic" pitchFamily="34" charset="-128"/>
                <a:cs typeface="ＭＳ Ｐゴシック" charset="0"/>
              </a:rPr>
              <a:t>Roberts</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Ulbriht</a:t>
            </a:r>
            <a:r>
              <a:rPr lang="sr-Latn-RS" sz="1200" kern="1200" dirty="0" smtClean="0">
                <a:solidFill>
                  <a:schemeClr val="tx1"/>
                </a:solidFill>
                <a:effectLst/>
                <a:latin typeface="+mn-lt"/>
                <a:ea typeface="MS PGothic" pitchFamily="34" charset="-128"/>
                <a:cs typeface="ＭＳ Ｐゴシック" charset="0"/>
              </a:rPr>
              <a:t> je osuđen na doživotni zatvor bez mogućnosti uslovnog otpusta.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Dok je funkcionisao, sajt „Put svile” su koristile hiljade </a:t>
            </a:r>
            <a:r>
              <a:rPr lang="sr-Latn-RS" sz="1200" kern="1200" dirty="0" err="1" smtClean="0">
                <a:solidFill>
                  <a:schemeClr val="tx1"/>
                </a:solidFill>
                <a:effectLst/>
                <a:latin typeface="+mn-lt"/>
                <a:ea typeface="MS PGothic" pitchFamily="34" charset="-128"/>
                <a:cs typeface="ＭＳ Ｐゴシック" charset="0"/>
              </a:rPr>
              <a:t>narko</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dilera</a:t>
            </a:r>
            <a:r>
              <a:rPr lang="sr-Latn-RS" sz="1200" kern="1200" dirty="0" smtClean="0">
                <a:solidFill>
                  <a:schemeClr val="tx1"/>
                </a:solidFill>
                <a:effectLst/>
                <a:latin typeface="+mn-lt"/>
                <a:ea typeface="MS PGothic" pitchFamily="34" charset="-128"/>
                <a:cs typeface="ＭＳ Ｐゴシック" charset="0"/>
              </a:rPr>
              <a:t> i drugih ilegalnih prodavaca droge kako bi distribuirali stotine kilograma </a:t>
            </a:r>
            <a:r>
              <a:rPr lang="sr-Latn-RS" sz="1200" kern="1200" dirty="0" err="1" smtClean="0">
                <a:solidFill>
                  <a:schemeClr val="tx1"/>
                </a:solidFill>
                <a:effectLst/>
                <a:latin typeface="+mn-lt"/>
                <a:ea typeface="MS PGothic" pitchFamily="34" charset="-128"/>
                <a:cs typeface="ＭＳ Ｐゴシック" charset="0"/>
              </a:rPr>
              <a:t>psihotropnih</a:t>
            </a:r>
            <a:r>
              <a:rPr lang="sr-Latn-RS" sz="1200" kern="1200" dirty="0" smtClean="0">
                <a:solidFill>
                  <a:schemeClr val="tx1"/>
                </a:solidFill>
                <a:effectLst/>
                <a:latin typeface="+mn-lt"/>
                <a:ea typeface="MS PGothic" pitchFamily="34" charset="-128"/>
                <a:cs typeface="ＭＳ Ｐゴシック" charset="0"/>
              </a:rPr>
              <a:t> supstanci i ostale ilegalne robe i usluga za preko 100.000 kupaca i kako bi oprali stotine miliona dolara proisteklih iz tih nezakonitih transakcija.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„Put svile </a:t>
            </a:r>
            <a:r>
              <a:rPr lang="es-CL" sz="1200" kern="1200" dirty="0" smtClean="0">
                <a:solidFill>
                  <a:schemeClr val="tx1"/>
                </a:solidFill>
                <a:effectLst/>
                <a:latin typeface="+mn-lt"/>
                <a:ea typeface="MS PGothic" pitchFamily="34" charset="-128"/>
                <a:cs typeface="ＭＳ Ｐゴシック" charset="0"/>
              </a:rPr>
              <a:t>2</a:t>
            </a:r>
            <a:r>
              <a:rPr lang="sr-Latn-RS" sz="1200" kern="1200" dirty="0" smtClean="0">
                <a:solidFill>
                  <a:schemeClr val="tx1"/>
                </a:solidFill>
                <a:effectLst/>
                <a:latin typeface="+mn-lt"/>
                <a:ea typeface="MS PGothic" pitchFamily="34" charset="-128"/>
                <a:cs typeface="ＭＳ Ｐゴシック" charset="0"/>
              </a:rPr>
              <a:t>” i „Put svile</a:t>
            </a:r>
            <a:r>
              <a:rPr lang="es-CL" sz="1200" kern="1200" dirty="0" smtClean="0">
                <a:solidFill>
                  <a:schemeClr val="tx1"/>
                </a:solidFill>
                <a:effectLst/>
                <a:latin typeface="+mn-lt"/>
                <a:ea typeface="MS PGothic" pitchFamily="34" charset="-128"/>
                <a:cs typeface="ＭＳ Ｐゴシック" charset="0"/>
              </a:rPr>
              <a:t> 3</a:t>
            </a:r>
            <a:r>
              <a:rPr lang="sr-Latn-RS" sz="1200" kern="1200" dirty="0" smtClean="0">
                <a:solidFill>
                  <a:schemeClr val="tx1"/>
                </a:solidFill>
                <a:effectLst/>
                <a:latin typeface="+mn-lt"/>
                <a:ea typeface="MS PGothic" pitchFamily="34" charset="-128"/>
                <a:cs typeface="ＭＳ Ｐゴシック" charset="0"/>
              </a:rPr>
              <a:t>” su postojali, a potom su bili ili zatvoreni ili su prestali da rade zbog gubitka novčanih sredstava. Mnoga takva tržišta su se zatvorila na sopstvenu inicijativu – uglavnom onda ako su njihovi vlasnici postali svesni mogućnosti za policijsku aktivnost u toj oblasti.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desnoj slici vidi se jedan nedavni izveštaj o merama preduzetim protiv takvih tržišta na </a:t>
            </a:r>
            <a:r>
              <a:rPr lang="sr-Latn-RS" sz="1200" kern="1200" dirty="0" err="1" smtClean="0">
                <a:solidFill>
                  <a:schemeClr val="tx1"/>
                </a:solidFill>
                <a:effectLst/>
                <a:latin typeface="+mn-lt"/>
                <a:ea typeface="MS PGothic" pitchFamily="34" charset="-128"/>
                <a:cs typeface="ＭＳ Ｐゴシック" charset="0"/>
              </a:rPr>
              <a:t>dark</a:t>
            </a:r>
            <a:r>
              <a:rPr lang="sr-Latn-RS" sz="1200" kern="1200" dirty="0" smtClean="0">
                <a:solidFill>
                  <a:schemeClr val="tx1"/>
                </a:solidFill>
                <a:effectLst/>
                <a:latin typeface="+mn-lt"/>
                <a:ea typeface="MS PGothic" pitchFamily="34" charset="-128"/>
                <a:cs typeface="ＭＳ Ｐゴシック" charset="0"/>
              </a:rPr>
              <a:t> vebu.</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282720477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672227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Informaciono društvo je društvo u kome kreiranje, distribucija, korišćenje, integrisanje i manipulisanje informacijama predstavlja važnu ekonomsku, političku i kulturnu aktivnost. Njegovi glavni pokretači su digitalna informaciona i komunikaciona tehnologija, koje su omogućile informatičku eksploziju i suštinski su promenile sve aspekte društvene organizacije, uključujući privredu, obrazovanje, zdravstvo, ratovanje, državnu upravu i demokratiju. Ljudi, građani koji imaju sredstva da učestvuju u takvom obliku društva ponekad se nazivaju digitalnim građanima. Ovo je jedna od mnogobrojnih oznaka koje su identifikovane kao oznake koje upućuju na to da ljudski rod ulazi u novu fazu društva. (</a:t>
            </a:r>
            <a:r>
              <a:rPr lang="sr-Latn-RS" sz="1200" i="1" kern="1200" dirty="0" err="1" smtClean="0">
                <a:solidFill>
                  <a:schemeClr val="tx1"/>
                </a:solidFill>
                <a:effectLst/>
                <a:latin typeface="+mn-lt"/>
                <a:ea typeface="MS PGothic" pitchFamily="34" charset="-128"/>
                <a:cs typeface="ＭＳ Ｐゴシック" charset="0"/>
              </a:rPr>
              <a:t>Hilbert</a:t>
            </a:r>
            <a:r>
              <a:rPr lang="sr-Latn-RS" sz="1200" i="1" kern="1200" dirty="0" smtClean="0">
                <a:solidFill>
                  <a:schemeClr val="tx1"/>
                </a:solidFill>
                <a:effectLst/>
                <a:latin typeface="+mn-lt"/>
                <a:ea typeface="MS PGothic" pitchFamily="34" charset="-128"/>
                <a:cs typeface="ＭＳ Ｐゴシック" charset="0"/>
              </a:rPr>
              <a:t>, M. (2015). Digital </a:t>
            </a:r>
            <a:r>
              <a:rPr lang="sr-Latn-RS" sz="1200" i="1" kern="1200" dirty="0" err="1" smtClean="0">
                <a:solidFill>
                  <a:schemeClr val="tx1"/>
                </a:solidFill>
                <a:effectLst/>
                <a:latin typeface="+mn-lt"/>
                <a:ea typeface="MS PGothic" pitchFamily="34" charset="-128"/>
                <a:cs typeface="ＭＳ Ｐゴシック" charset="0"/>
              </a:rPr>
              <a:t>Technology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Change</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Beniger</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James</a:t>
            </a:r>
            <a:r>
              <a:rPr lang="sr-Latn-RS" sz="1200" i="1" kern="1200" dirty="0" smtClean="0">
                <a:solidFill>
                  <a:schemeClr val="tx1"/>
                </a:solidFill>
                <a:effectLst/>
                <a:latin typeface="+mn-lt"/>
                <a:ea typeface="MS PGothic" pitchFamily="34" charset="-128"/>
                <a:cs typeface="ＭＳ Ｐゴシック" charset="0"/>
              </a:rPr>
              <a:t> R. (1986). The </a:t>
            </a:r>
            <a:r>
              <a:rPr lang="sr-Latn-RS" sz="1200" i="1" kern="1200" dirty="0" err="1" smtClean="0">
                <a:solidFill>
                  <a:schemeClr val="tx1"/>
                </a:solidFill>
                <a:effectLst/>
                <a:latin typeface="+mn-lt"/>
                <a:ea typeface="MS PGothic" pitchFamily="34" charset="-128"/>
                <a:cs typeface="ＭＳ Ｐゴシック" charset="0"/>
              </a:rPr>
              <a:t>Control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Revolution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Technological</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Economic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Origins</a:t>
            </a:r>
            <a:r>
              <a:rPr lang="sr-Latn-RS" sz="1200" i="1" kern="1200" dirty="0" smtClean="0">
                <a:solidFill>
                  <a:schemeClr val="tx1"/>
                </a:solidFill>
                <a:effectLst/>
                <a:latin typeface="+mn-lt"/>
                <a:ea typeface="MS PGothic" pitchFamily="34" charset="-128"/>
                <a:cs typeface="ＭＳ Ｐゴシック" charset="0"/>
              </a:rPr>
              <a:t> of the </a:t>
            </a:r>
            <a:r>
              <a:rPr lang="sr-Latn-RS" sz="1200" i="1" kern="1200" dirty="0" err="1" smtClean="0">
                <a:solidFill>
                  <a:schemeClr val="tx1"/>
                </a:solidFill>
                <a:effectLst/>
                <a:latin typeface="+mn-lt"/>
                <a:ea typeface="MS PGothic" pitchFamily="34" charset="-128"/>
                <a:cs typeface="ＭＳ Ｐゴシック" charset="0"/>
              </a:rPr>
              <a:t>Information</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Society</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hr-HR" altLang="en-US" dirty="0" smtClean="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12415738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Suočen sa propašću projekta izgradnje države i sve </a:t>
            </a:r>
            <a:r>
              <a:rPr lang="sr-Latn-RS" sz="1200" kern="1200" dirty="0" err="1" smtClean="0">
                <a:solidFill>
                  <a:schemeClr val="tx1"/>
                </a:solidFill>
                <a:effectLst/>
                <a:latin typeface="+mn-lt"/>
                <a:ea typeface="MS PGothic" pitchFamily="34" charset="-128"/>
                <a:cs typeface="ＭＳ Ｐゴシック" charset="0"/>
              </a:rPr>
              <a:t>neprijateljskijim</a:t>
            </a:r>
            <a:r>
              <a:rPr lang="sr-Latn-RS" sz="1200" kern="1200" dirty="0" smtClean="0">
                <a:solidFill>
                  <a:schemeClr val="tx1"/>
                </a:solidFill>
                <a:effectLst/>
                <a:latin typeface="+mn-lt"/>
                <a:ea typeface="MS PGothic" pitchFamily="34" charset="-128"/>
                <a:cs typeface="ＭＳ Ｐゴシック" charset="0"/>
              </a:rPr>
              <a:t> stavom prema njegovoj propagandnoj mašineriji, ISIS nastavlja da </a:t>
            </a:r>
            <a:r>
              <a:rPr lang="sr-Latn-RS" sz="1200" kern="1200" dirty="0" err="1" smtClean="0">
                <a:solidFill>
                  <a:schemeClr val="tx1"/>
                </a:solidFill>
                <a:effectLst/>
                <a:latin typeface="+mn-lt"/>
                <a:ea typeface="MS PGothic" pitchFamily="34" charset="-128"/>
                <a:cs typeface="ＭＳ Ｐゴシック" charset="0"/>
              </a:rPr>
              <a:t>konfiguriše</a:t>
            </a:r>
            <a:r>
              <a:rPr lang="sr-Latn-RS" sz="1200" kern="1200" dirty="0" smtClean="0">
                <a:solidFill>
                  <a:schemeClr val="tx1"/>
                </a:solidFill>
                <a:effectLst/>
                <a:latin typeface="+mn-lt"/>
                <a:ea typeface="MS PGothic" pitchFamily="34" charset="-128"/>
                <a:cs typeface="ＭＳ Ｐゴシック" charset="0"/>
              </a:rPr>
              <a:t> svoju taktiku nastojeći da ostane relevantan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Uprkos pojačanim kampanjama za rušenje ISIS-a u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formatu koji su 2018. godine sproveli organi reda i društvene mreže – uključujući </a:t>
            </a:r>
            <a:r>
              <a:rPr lang="sr-Latn-RS" sz="1200" i="1" kern="1200" dirty="0" smtClean="0">
                <a:solidFill>
                  <a:schemeClr val="tx1"/>
                </a:solidFill>
                <a:effectLst/>
                <a:latin typeface="+mn-lt"/>
                <a:ea typeface="MS PGothic" pitchFamily="34" charset="-128"/>
                <a:cs typeface="ＭＳ Ｐゴシック" charset="0"/>
              </a:rPr>
              <a:t>Telegram</a:t>
            </a:r>
            <a:r>
              <a:rPr lang="sr-Latn-RS" sz="1200" kern="1200" dirty="0" smtClean="0">
                <a:solidFill>
                  <a:schemeClr val="tx1"/>
                </a:solidFill>
                <a:effectLst/>
                <a:latin typeface="+mn-lt"/>
                <a:ea typeface="MS PGothic" pitchFamily="34" charset="-128"/>
                <a:cs typeface="ＭＳ Ｐゴシック" charset="0"/>
              </a:rPr>
              <a:t> – ta grupa i dalje ima veoma </a:t>
            </a:r>
            <a:r>
              <a:rPr lang="sr-Latn-RS" sz="1200" kern="1200" dirty="0" err="1" smtClean="0">
                <a:solidFill>
                  <a:schemeClr val="tx1"/>
                </a:solidFill>
                <a:effectLst/>
                <a:latin typeface="+mn-lt"/>
                <a:ea typeface="MS PGothic" pitchFamily="34" charset="-128"/>
                <a:cs typeface="ＭＳ Ｐゴシック" charset="0"/>
              </a:rPr>
              <a:t>diverzifikovanu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infrastrukturu za širenje propagandnog materijala i insistira na objavljivanju širokog spektra različitih medija i sajtova za razmenu fajlova, naročito manjih platformi koje imaju smanjen kapacitet za </a:t>
            </a:r>
            <a:r>
              <a:rPr lang="sr-Latn-RS" sz="1200" kern="1200" dirty="0" err="1" smtClean="0">
                <a:solidFill>
                  <a:schemeClr val="tx1"/>
                </a:solidFill>
                <a:effectLst/>
                <a:latin typeface="+mn-lt"/>
                <a:ea typeface="MS PGothic" pitchFamily="34" charset="-128"/>
                <a:cs typeface="ＭＳ Ｐゴシック" charset="0"/>
              </a:rPr>
              <a:t>remetilačke</a:t>
            </a:r>
            <a:r>
              <a:rPr lang="sr-Latn-RS" sz="1200" kern="1200" dirty="0" smtClean="0">
                <a:solidFill>
                  <a:schemeClr val="tx1"/>
                </a:solidFill>
                <a:effectLst/>
                <a:latin typeface="+mn-lt"/>
                <a:ea typeface="MS PGothic" pitchFamily="34" charset="-128"/>
                <a:cs typeface="ＭＳ Ｐゴシック" charset="0"/>
              </a:rPr>
              <a:t> akcije.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Mediji koji su pro-ISIS nastrojeni, uključujući </a:t>
            </a:r>
            <a:r>
              <a:rPr lang="sr-Latn-RS" sz="1200" i="1" kern="1200" dirty="0" smtClean="0">
                <a:solidFill>
                  <a:schemeClr val="tx1"/>
                </a:solidFill>
                <a:effectLst/>
                <a:latin typeface="+mn-lt"/>
                <a:ea typeface="MS PGothic" pitchFamily="34" charset="-128"/>
                <a:cs typeface="ＭＳ Ｐゴシック" charset="0"/>
              </a:rPr>
              <a:t>al-</a:t>
            </a:r>
            <a:r>
              <a:rPr lang="sr-Latn-RS" sz="1200" i="1" kern="1200" dirty="0" err="1" smtClean="0">
                <a:solidFill>
                  <a:schemeClr val="tx1"/>
                </a:solidFill>
                <a:effectLst/>
                <a:latin typeface="+mn-lt"/>
                <a:ea typeface="MS PGothic" pitchFamily="34" charset="-128"/>
                <a:cs typeface="ＭＳ Ｐゴシック" charset="0"/>
              </a:rPr>
              <a:t>Saqri</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Corporation</a:t>
            </a:r>
            <a:r>
              <a:rPr lang="sr-Latn-RS" sz="1200" i="1" kern="1200" dirty="0" smtClean="0">
                <a:solidFill>
                  <a:schemeClr val="tx1"/>
                </a:solidFill>
                <a:effectLst/>
                <a:latin typeface="+mn-lt"/>
                <a:ea typeface="MS PGothic" pitchFamily="34" charset="-128"/>
                <a:cs typeface="ＭＳ Ｐゴシック" charset="0"/>
              </a:rPr>
              <a:t> for </a:t>
            </a:r>
            <a:r>
              <a:rPr lang="sr-Latn-RS" sz="1200" i="1" kern="1200" dirty="0" err="1" smtClean="0">
                <a:solidFill>
                  <a:schemeClr val="tx1"/>
                </a:solidFill>
                <a:effectLst/>
                <a:latin typeface="+mn-lt"/>
                <a:ea typeface="MS PGothic" pitchFamily="34" charset="-128"/>
                <a:cs typeface="ＭＳ Ｐゴシック" charset="0"/>
              </a:rPr>
              <a:t>Military</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Sciences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Horizons</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Electronic</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Foundation</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 </a:t>
            </a:r>
            <a:r>
              <a:rPr lang="sr-Latn-RS" sz="1200" i="1" kern="1200" dirty="0" err="1" smtClean="0">
                <a:solidFill>
                  <a:schemeClr val="tx1"/>
                </a:solidFill>
                <a:effectLst/>
                <a:latin typeface="+mn-lt"/>
                <a:ea typeface="MS PGothic" pitchFamily="34" charset="-128"/>
                <a:cs typeface="ＭＳ Ｐゴシック" charset="0"/>
              </a:rPr>
              <a:t>United</a:t>
            </a:r>
            <a:r>
              <a:rPr lang="sr-Latn-RS" sz="1200" i="1" kern="1200" dirty="0" smtClean="0">
                <a:solidFill>
                  <a:schemeClr val="tx1"/>
                </a:solidFill>
                <a:effectLst/>
                <a:latin typeface="+mn-lt"/>
                <a:ea typeface="MS PGothic" pitchFamily="34" charset="-128"/>
                <a:cs typeface="ＭＳ Ｐゴシック" charset="0"/>
              </a:rPr>
              <a:t> Cyber </a:t>
            </a:r>
            <a:r>
              <a:rPr lang="sr-Latn-RS" sz="1200" i="1" kern="1200" dirty="0" err="1" smtClean="0">
                <a:solidFill>
                  <a:schemeClr val="tx1"/>
                </a:solidFill>
                <a:effectLst/>
                <a:latin typeface="+mn-lt"/>
                <a:ea typeface="MS PGothic" pitchFamily="34" charset="-128"/>
                <a:cs typeface="ＭＳ Ｐゴシック" charset="0"/>
              </a:rPr>
              <a:t>Caliphate</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postali su aktivniji u objavljivanju smernica i uputstava za kibernetsku i operativnu bezbednost. Uputstva se kreću od preporučivanja bezbednih </a:t>
            </a:r>
            <a:r>
              <a:rPr lang="sr-Latn-RS" sz="1200" kern="1200" dirty="0" err="1" smtClean="0">
                <a:solidFill>
                  <a:schemeClr val="tx1"/>
                </a:solidFill>
                <a:effectLst/>
                <a:latin typeface="+mn-lt"/>
                <a:ea typeface="MS PGothic" pitchFamily="34" charset="-128"/>
                <a:cs typeface="ＭＳ Ｐゴシック" charset="0"/>
              </a:rPr>
              <a:t>brauzera</a:t>
            </a:r>
            <a:r>
              <a:rPr lang="sr-Latn-RS" sz="1200" kern="1200" dirty="0" smtClean="0">
                <a:solidFill>
                  <a:schemeClr val="tx1"/>
                </a:solidFill>
                <a:effectLst/>
                <a:latin typeface="+mn-lt"/>
                <a:ea typeface="MS PGothic" pitchFamily="34" charset="-128"/>
                <a:cs typeface="ＭＳ Ｐゴシック" charset="0"/>
              </a:rPr>
              <a:t> i aplikacija koje čuvaju privatnost do promovisanja korišćenja </a:t>
            </a:r>
            <a:r>
              <a:rPr lang="sr-Latn-RS" sz="1200" i="1" kern="1200" dirty="0" smtClean="0">
                <a:solidFill>
                  <a:schemeClr val="tx1"/>
                </a:solidFill>
                <a:effectLst/>
                <a:latin typeface="+mn-lt"/>
                <a:ea typeface="MS PGothic" pitchFamily="34" charset="-128"/>
                <a:cs typeface="ＭＳ Ｐゴシック" charset="0"/>
              </a:rPr>
              <a:t>TOR</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brauzera</a:t>
            </a:r>
            <a:r>
              <a:rPr lang="sr-Latn-RS" sz="1200" kern="1200" dirty="0" smtClean="0">
                <a:solidFill>
                  <a:schemeClr val="tx1"/>
                </a:solidFill>
                <a:effectLst/>
                <a:latin typeface="+mn-lt"/>
                <a:ea typeface="MS PGothic" pitchFamily="34" charset="-128"/>
                <a:cs typeface="ＭＳ Ｐゴシック" charset="0"/>
              </a:rPr>
              <a:t> i decentralizovanih platformi. Ti nezvanični, ali u sve većoj meri specijalizovani mediji takođe objavljuju savete o tome kako izbeći zatvaranje naloga, kao i preporuke koje između ostalog upućuju na korišćenje naziva kanala i slika profila koji se ne mogu ni na koji način dovesti u vezu sa Islamskom državom.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241625975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levoj slici)</a:t>
            </a:r>
          </a:p>
          <a:p>
            <a:pPr indent="457200"/>
            <a:r>
              <a:rPr lang="sr-Latn-RS" sz="1200" b="1" kern="1200" dirty="0" smtClean="0">
                <a:solidFill>
                  <a:schemeClr val="tx1"/>
                </a:solidFill>
                <a:effectLst/>
                <a:latin typeface="+mn-lt"/>
                <a:ea typeface="MS PGothic" pitchFamily="34" charset="-128"/>
                <a:cs typeface="ＭＳ Ｐゴシック" charset="0"/>
              </a:rPr>
              <a:t>Napadi u </a:t>
            </a:r>
            <a:r>
              <a:rPr lang="sr-Latn-RS" sz="1200" b="1" kern="1200" dirty="0" err="1" smtClean="0">
                <a:solidFill>
                  <a:schemeClr val="tx1"/>
                </a:solidFill>
                <a:effectLst/>
                <a:latin typeface="+mn-lt"/>
                <a:ea typeface="MS PGothic" pitchFamily="34" charset="-128"/>
                <a:cs typeface="ＭＳ Ｐゴシック" charset="0"/>
              </a:rPr>
              <a:t>Krajstčerču</a:t>
            </a:r>
            <a:r>
              <a:rPr lang="sr-Latn-RS" sz="1200" b="1" kern="1200" dirty="0" smtClean="0">
                <a:solidFill>
                  <a:schemeClr val="tx1"/>
                </a:solidFill>
                <a:effectLst/>
                <a:latin typeface="+mn-lt"/>
                <a:ea typeface="MS PGothic" pitchFamily="34" charset="-128"/>
                <a:cs typeface="ＭＳ Ｐゴシック" charset="0"/>
              </a:rPr>
              <a:t>: Teror prenošen uživo u </a:t>
            </a:r>
            <a:r>
              <a:rPr lang="sr-Latn-RS" sz="1200" b="1" kern="1200" dirty="0" err="1" smtClean="0">
                <a:solidFill>
                  <a:schemeClr val="tx1"/>
                </a:solidFill>
                <a:effectLst/>
                <a:latin typeface="+mn-lt"/>
                <a:ea typeface="MS PGothic" pitchFamily="34" charset="-128"/>
                <a:cs typeface="ＭＳ Ｐゴシック" charset="0"/>
              </a:rPr>
              <a:t>viralnom</a:t>
            </a:r>
            <a:r>
              <a:rPr lang="sr-Latn-RS" sz="1200" b="1" kern="1200" dirty="0" smtClean="0">
                <a:solidFill>
                  <a:schemeClr val="tx1"/>
                </a:solidFill>
                <a:effectLst/>
                <a:latin typeface="+mn-lt"/>
                <a:ea typeface="MS PGothic" pitchFamily="34" charset="-128"/>
                <a:cs typeface="ＭＳ Ｐゴシック" charset="0"/>
              </a:rPr>
              <a:t> video dobu</a:t>
            </a:r>
          </a:p>
          <a:p>
            <a:pPr indent="457200"/>
            <a:r>
              <a:rPr lang="sr-Latn-RS" sz="1200" b="0" kern="1200" dirty="0" smtClean="0">
                <a:solidFill>
                  <a:schemeClr val="tx1"/>
                </a:solidFill>
                <a:effectLst/>
                <a:latin typeface="+mn-lt"/>
                <a:ea typeface="MS PGothic" pitchFamily="34" charset="-128"/>
                <a:cs typeface="ＭＳ Ｐゴシック" charset="0"/>
              </a:rPr>
              <a:t>Jul 2019, T. 12, br. 6.</a:t>
            </a:r>
          </a:p>
          <a:p>
            <a:pPr indent="457200"/>
            <a:r>
              <a:rPr lang="sr-Latn-RS" sz="1200" b="0" kern="1200" dirty="0" smtClean="0">
                <a:solidFill>
                  <a:schemeClr val="tx1"/>
                </a:solidFill>
                <a:effectLst/>
                <a:latin typeface="+mn-lt"/>
                <a:ea typeface="MS PGothic" pitchFamily="34" charset="-128"/>
                <a:cs typeface="ＭＳ Ｐゴシック" charset="0"/>
              </a:rPr>
              <a:t>Autor:</a:t>
            </a:r>
          </a:p>
          <a:p>
            <a:pPr indent="457200"/>
            <a:r>
              <a:rPr lang="sr-Latn-RS" sz="1200" b="0" kern="1200" dirty="0" smtClean="0">
                <a:solidFill>
                  <a:schemeClr val="tx1"/>
                </a:solidFill>
                <a:effectLst/>
                <a:latin typeface="+mn-lt"/>
                <a:ea typeface="MS PGothic" pitchFamily="34" charset="-128"/>
                <a:cs typeface="ＭＳ Ｐゴシック" charset="0"/>
              </a:rPr>
              <a:t>Grejem </a:t>
            </a:r>
            <a:r>
              <a:rPr lang="sr-Latn-RS" sz="1200" b="0" kern="1200" dirty="0" err="1" smtClean="0">
                <a:solidFill>
                  <a:schemeClr val="tx1"/>
                </a:solidFill>
                <a:effectLst/>
                <a:latin typeface="+mn-lt"/>
                <a:ea typeface="MS PGothic" pitchFamily="34" charset="-128"/>
                <a:cs typeface="ＭＳ Ｐゴシック" charset="0"/>
              </a:rPr>
              <a:t>Maklin</a:t>
            </a:r>
            <a:r>
              <a:rPr lang="sr-Latn-RS" sz="1200" b="0" kern="1200" dirty="0" smtClean="0">
                <a:solidFill>
                  <a:schemeClr val="tx1"/>
                </a:solidFill>
                <a:effectLst/>
                <a:latin typeface="+mn-lt"/>
                <a:ea typeface="MS PGothic" pitchFamily="34" charset="-128"/>
                <a:cs typeface="ＭＳ Ｐゴシック" charset="0"/>
              </a:rPr>
              <a:t> (Graham </a:t>
            </a:r>
            <a:r>
              <a:rPr lang="sr-Latn-RS" sz="1200" b="0" kern="1200" dirty="0" err="1" smtClean="0">
                <a:solidFill>
                  <a:schemeClr val="tx1"/>
                </a:solidFill>
                <a:effectLst/>
                <a:latin typeface="+mn-lt"/>
                <a:ea typeface="MS PGothic" pitchFamily="34" charset="-128"/>
                <a:cs typeface="ＭＳ Ｐゴシック" charset="0"/>
              </a:rPr>
              <a:t>Acklin</a:t>
            </a:r>
            <a:r>
              <a:rPr lang="sr-Latn-RS" sz="1200" b="0" kern="1200" dirty="0" smtClean="0">
                <a:solidFill>
                  <a:schemeClr val="tx1"/>
                </a:solidFill>
                <a:effectLst/>
                <a:latin typeface="+mn-lt"/>
                <a:ea typeface="MS PGothic" pitchFamily="34" charset="-128"/>
                <a:cs typeface="ＭＳ Ｐゴシック" charset="0"/>
              </a:rPr>
              <a:t>)</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Kategorije:</a:t>
            </a:r>
          </a:p>
          <a:p>
            <a:pPr indent="457200"/>
            <a:r>
              <a:rPr lang="sr-Latn-RS" sz="1200" b="0" kern="1200" dirty="0" smtClean="0">
                <a:solidFill>
                  <a:schemeClr val="tx1"/>
                </a:solidFill>
                <a:effectLst/>
                <a:latin typeface="+mn-lt"/>
                <a:ea typeface="MS PGothic" pitchFamily="34" charset="-128"/>
                <a:cs typeface="ＭＳ Ｐゴシック" charset="0"/>
              </a:rPr>
              <a:t>NOVI ZELAND / INOVACIJE I TEHNOLOGIJA / MEDIJI I KOMUNIKACIJE / OPERACIJE, ZAVERE I NAPADI / VRBOVANJE I RADIKALIZACIJA / NACILNI TERORIZAM EKSTREMNE DESNICE</a:t>
            </a:r>
          </a:p>
          <a:p>
            <a:pPr indent="457200"/>
            <a:r>
              <a:rPr lang="sr-Latn-RS" sz="1200" b="0" kern="1200" dirty="0" smtClean="0">
                <a:solidFill>
                  <a:schemeClr val="tx1"/>
                </a:solidFill>
                <a:effectLst/>
                <a:latin typeface="+mn-lt"/>
                <a:ea typeface="MS PGothic" pitchFamily="34" charset="-128"/>
                <a:cs typeface="ＭＳ Ｐゴシック" charset="0"/>
              </a:rPr>
              <a:t>PODELIKO PREKO: </a:t>
            </a:r>
            <a:r>
              <a:rPr lang="sr-Latn-RS" sz="1200" b="0" kern="1200" dirty="0" err="1" smtClean="0">
                <a:solidFill>
                  <a:schemeClr val="tx1"/>
                </a:solidFill>
                <a:effectLst/>
                <a:latin typeface="+mn-lt"/>
                <a:ea typeface="MS PGothic" pitchFamily="34" charset="-128"/>
                <a:cs typeface="ＭＳ Ｐゴシック" charset="0"/>
              </a:rPr>
              <a:t>Facebook</a:t>
            </a:r>
            <a:r>
              <a:rPr lang="sr-Latn-RS" sz="1200" b="0" kern="1200" dirty="0" smtClean="0">
                <a:solidFill>
                  <a:schemeClr val="tx1"/>
                </a:solidFill>
                <a:effectLst/>
                <a:latin typeface="+mn-lt"/>
                <a:ea typeface="MS PGothic" pitchFamily="34" charset="-128"/>
                <a:cs typeface="ＭＳ Ｐゴシック" charset="0"/>
              </a:rPr>
              <a: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Tviter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mejl</a:t>
            </a:r>
            <a:endParaRPr lang="sr-Latn-RS" sz="1200" b="0" kern="1200" baseline="0" dirty="0" smtClean="0">
              <a:solidFill>
                <a:schemeClr val="tx1"/>
              </a:solidFill>
              <a:effectLst/>
              <a:latin typeface="+mn-lt"/>
              <a:ea typeface="MS PGothic" pitchFamily="34" charset="-128"/>
              <a:cs typeface="ＭＳ Ｐゴシック" charset="0"/>
            </a:endParaRP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Sažetak: </a:t>
            </a:r>
            <a:r>
              <a:rPr lang="sr-Latn-RS" sz="1200" b="0" i="1" kern="1200" baseline="0" dirty="0" smtClean="0">
                <a:solidFill>
                  <a:schemeClr val="tx1"/>
                </a:solidFill>
                <a:effectLst/>
                <a:latin typeface="+mn-lt"/>
                <a:ea typeface="MS PGothic" pitchFamily="34" charset="-128"/>
                <a:cs typeface="ＭＳ Ｐゴシック" charset="0"/>
              </a:rPr>
              <a:t>Navodi se da u roku od svega 36 minuta 15. marta 2019. australijski desničarski ekstremista </a:t>
            </a:r>
            <a:r>
              <a:rPr lang="sr-Latn-RS" sz="1200" b="0" i="1" kern="1200" baseline="0" dirty="0" err="1" smtClean="0">
                <a:solidFill>
                  <a:schemeClr val="tx1"/>
                </a:solidFill>
                <a:effectLst/>
                <a:latin typeface="+mn-lt"/>
                <a:ea typeface="MS PGothic" pitchFamily="34" charset="-128"/>
                <a:cs typeface="ＭＳ Ｐゴシック" charset="0"/>
              </a:rPr>
              <a:t>Brenton</a:t>
            </a:r>
            <a:r>
              <a:rPr lang="sr-Latn-RS" sz="1200" b="0" i="1" kern="1200" baseline="0" dirty="0" smtClean="0">
                <a:solidFill>
                  <a:schemeClr val="tx1"/>
                </a:solidFill>
                <a:effectLst/>
                <a:latin typeface="+mn-lt"/>
                <a:ea typeface="MS PGothic" pitchFamily="34" charset="-128"/>
                <a:cs typeface="ＭＳ Ｐゴシック" charset="0"/>
              </a:rPr>
              <a:t> </a:t>
            </a:r>
            <a:r>
              <a:rPr lang="sr-Latn-RS" sz="1200" b="0" i="1" kern="1200" baseline="0" dirty="0" err="1" smtClean="0">
                <a:solidFill>
                  <a:schemeClr val="tx1"/>
                </a:solidFill>
                <a:effectLst/>
                <a:latin typeface="+mn-lt"/>
                <a:ea typeface="MS PGothic" pitchFamily="34" charset="-128"/>
                <a:cs typeface="ＭＳ Ｐゴシック" charset="0"/>
              </a:rPr>
              <a:t>Tarant</a:t>
            </a:r>
            <a:r>
              <a:rPr lang="sr-Latn-RS" sz="1200" b="0" i="1" kern="1200" baseline="0" dirty="0" smtClean="0">
                <a:solidFill>
                  <a:schemeClr val="tx1"/>
                </a:solidFill>
                <a:effectLst/>
                <a:latin typeface="+mn-lt"/>
                <a:ea typeface="MS PGothic" pitchFamily="34" charset="-128"/>
                <a:cs typeface="ＭＳ Ｐゴシック" charset="0"/>
              </a:rPr>
              <a:t> (</a:t>
            </a:r>
            <a:r>
              <a:rPr lang="sr-Latn-RS" sz="1200" b="0" i="1" kern="1200" baseline="0" dirty="0" err="1" smtClean="0">
                <a:solidFill>
                  <a:schemeClr val="tx1"/>
                </a:solidFill>
                <a:effectLst/>
                <a:latin typeface="+mn-lt"/>
                <a:ea typeface="MS PGothic" pitchFamily="34" charset="-128"/>
                <a:cs typeface="ＭＳ Ｐゴシック" charset="0"/>
              </a:rPr>
              <a:t>Tarrant</a:t>
            </a:r>
            <a:r>
              <a:rPr lang="sr-Latn-RS" sz="1200" b="0" i="1" kern="1200" baseline="0" dirty="0" smtClean="0">
                <a:solidFill>
                  <a:schemeClr val="tx1"/>
                </a:solidFill>
                <a:effectLst/>
                <a:latin typeface="+mn-lt"/>
                <a:ea typeface="MS PGothic" pitchFamily="34" charset="-128"/>
                <a:cs typeface="ＭＳ Ｐゴシック" charset="0"/>
              </a:rPr>
              <a:t>) ubio 51 lice u dvema džamijama u </a:t>
            </a:r>
            <a:r>
              <a:rPr lang="sr-Latn-RS" sz="1200" b="0" i="1" kern="1200" baseline="0" dirty="0" err="1" smtClean="0">
                <a:solidFill>
                  <a:schemeClr val="tx1"/>
                </a:solidFill>
                <a:effectLst/>
                <a:latin typeface="+mn-lt"/>
                <a:ea typeface="MS PGothic" pitchFamily="34" charset="-128"/>
                <a:cs typeface="ＭＳ Ｐゴシック" charset="0"/>
              </a:rPr>
              <a:t>Krajstčerču</a:t>
            </a:r>
            <a:r>
              <a:rPr lang="sr-Latn-RS" sz="1200" b="0" i="1" kern="1200" baseline="0" dirty="0" smtClean="0">
                <a:solidFill>
                  <a:schemeClr val="tx1"/>
                </a:solidFill>
                <a:effectLst/>
                <a:latin typeface="+mn-lt"/>
                <a:ea typeface="MS PGothic" pitchFamily="34" charset="-128"/>
                <a:cs typeface="ＭＳ Ｐゴシック" charset="0"/>
              </a:rPr>
              <a:t>, u najžešćem terorističkom napadu u istoriji Novog Zelanda. Ono što je jedinstveno za taj teroristički napad – barem kada je reč o napadima ekstremne desnice – jeste činjenica da je on sva svoja zlodela uživo prenosio preko </a:t>
            </a:r>
            <a:r>
              <a:rPr lang="sr-Latn-RS" sz="1200" b="0" i="1" kern="1200" baseline="0" dirty="0" err="1" smtClean="0">
                <a:solidFill>
                  <a:schemeClr val="tx1"/>
                </a:solidFill>
                <a:effectLst/>
                <a:latin typeface="+mn-lt"/>
                <a:ea typeface="MS PGothic" pitchFamily="34" charset="-128"/>
                <a:cs typeface="ＭＳ Ｐゴシック" charset="0"/>
              </a:rPr>
              <a:t>Facebook</a:t>
            </a:r>
            <a:r>
              <a:rPr lang="sr-Latn-RS" sz="1200" b="0" i="1" kern="1200" baseline="0" dirty="0" smtClean="0">
                <a:solidFill>
                  <a:schemeClr val="tx1"/>
                </a:solidFill>
                <a:effectLst/>
                <a:latin typeface="+mn-lt"/>
                <a:ea typeface="MS PGothic" pitchFamily="34" charset="-128"/>
                <a:cs typeface="ＭＳ Ｐゴシック" charset="0"/>
              </a:rPr>
              <a:t>-a i time je ukazao na Ahilovu petu takvih platformi u </a:t>
            </a:r>
            <a:r>
              <a:rPr lang="sr-Latn-RS" sz="1200" b="0" i="1" kern="1200" baseline="0" dirty="0" err="1" smtClean="0">
                <a:solidFill>
                  <a:schemeClr val="tx1"/>
                </a:solidFill>
                <a:effectLst/>
                <a:latin typeface="+mn-lt"/>
                <a:ea typeface="MS PGothic" pitchFamily="34" charset="-128"/>
                <a:cs typeface="ＭＳ Ｐゴシック" charset="0"/>
              </a:rPr>
              <a:t>suočenosti</a:t>
            </a:r>
            <a:r>
              <a:rPr lang="sr-Latn-RS" sz="1200" b="0" i="1" kern="1200" baseline="0" dirty="0" smtClean="0">
                <a:solidFill>
                  <a:schemeClr val="tx1"/>
                </a:solidFill>
                <a:effectLst/>
                <a:latin typeface="+mn-lt"/>
                <a:ea typeface="MS PGothic" pitchFamily="34" charset="-128"/>
                <a:cs typeface="ＭＳ Ｐゴシック" charset="0"/>
              </a:rPr>
              <a:t> sa </a:t>
            </a:r>
            <a:r>
              <a:rPr lang="sr-Latn-RS" sz="1200" b="0" i="1" kern="1200" baseline="0" dirty="0" err="1" smtClean="0">
                <a:solidFill>
                  <a:schemeClr val="tx1"/>
                </a:solidFill>
                <a:effectLst/>
                <a:latin typeface="+mn-lt"/>
                <a:ea typeface="MS PGothic" pitchFamily="34" charset="-128"/>
                <a:cs typeface="ＭＳ Ｐゴシック" charset="0"/>
              </a:rPr>
              <a:t>viralnim</a:t>
            </a:r>
            <a:r>
              <a:rPr lang="sr-Latn-RS" sz="1200" b="0" i="1" kern="1200" baseline="0" dirty="0" smtClean="0">
                <a:solidFill>
                  <a:schemeClr val="tx1"/>
                </a:solidFill>
                <a:effectLst/>
                <a:latin typeface="+mn-lt"/>
                <a:ea typeface="MS PGothic" pitchFamily="34" charset="-128"/>
                <a:cs typeface="ＭＳ Ｐゴシック" charset="0"/>
              </a:rPr>
              <a:t> širenjem krajnje nasilnih sadržaja.</a:t>
            </a:r>
          </a:p>
          <a:p>
            <a:pPr indent="457200"/>
            <a:endParaRPr lang="sr-Latn-RS" sz="1200" b="0" i="0" kern="1200" baseline="0" dirty="0" smtClean="0">
              <a:solidFill>
                <a:schemeClr val="tx1"/>
              </a:solidFill>
              <a:effectLst/>
              <a:latin typeface="+mn-lt"/>
              <a:ea typeface="MS PGothic" pitchFamily="34" charset="-128"/>
              <a:cs typeface="ＭＳ Ｐゴシック" charset="0"/>
            </a:endParaRPr>
          </a:p>
          <a:p>
            <a:pPr indent="457200"/>
            <a:r>
              <a:rPr lang="sr-Latn-RS" sz="1200" b="0" i="0" kern="1200" baseline="0" dirty="0" smtClean="0">
                <a:solidFill>
                  <a:schemeClr val="tx1"/>
                </a:solidFill>
                <a:effectLst/>
                <a:latin typeface="+mn-lt"/>
                <a:ea typeface="MS PGothic" pitchFamily="34" charset="-128"/>
                <a:cs typeface="ＭＳ Ｐゴシック" charset="0"/>
              </a:rPr>
              <a:t>(tekst na levoj slici)</a:t>
            </a:r>
          </a:p>
          <a:p>
            <a:pPr indent="457200"/>
            <a:r>
              <a:rPr lang="sr-Latn-RS" sz="1200" b="1" i="0" kern="1200" baseline="0" dirty="0" smtClean="0">
                <a:solidFill>
                  <a:schemeClr val="tx1"/>
                </a:solidFill>
                <a:effectLst/>
                <a:latin typeface="+mn-lt"/>
                <a:ea typeface="MS PGothic" pitchFamily="34" charset="-128"/>
                <a:cs typeface="ＭＳ Ｐゴシック" charset="0"/>
              </a:rPr>
              <a:t>Društvene mreže žure da uklone video-snimke napada u džamijama u </a:t>
            </a:r>
            <a:r>
              <a:rPr lang="sr-Latn-RS" sz="1200" b="1" i="0" kern="1200" baseline="0" dirty="0" err="1" smtClean="0">
                <a:solidFill>
                  <a:schemeClr val="tx1"/>
                </a:solidFill>
                <a:effectLst/>
                <a:latin typeface="+mn-lt"/>
                <a:ea typeface="MS PGothic" pitchFamily="34" charset="-128"/>
                <a:cs typeface="ＭＳ Ｐゴシック" charset="0"/>
              </a:rPr>
              <a:t>Krajstčerču</a:t>
            </a:r>
            <a:r>
              <a:rPr lang="sr-Latn-RS" sz="1200" b="1" i="0" kern="1200" baseline="0" dirty="0" smtClean="0">
                <a:solidFill>
                  <a:schemeClr val="tx1"/>
                </a:solidFill>
                <a:effectLst/>
                <a:latin typeface="+mn-lt"/>
                <a:ea typeface="MS PGothic" pitchFamily="34" charset="-128"/>
                <a:cs typeface="ＭＳ Ｐゴシック" charset="0"/>
              </a:rPr>
              <a:t> na Novom Zelandu</a:t>
            </a:r>
          </a:p>
          <a:p>
            <a:pPr indent="457200"/>
            <a:r>
              <a:rPr lang="sr-Latn-RS" sz="1200" b="0" i="0" kern="1200" dirty="0" smtClean="0">
                <a:solidFill>
                  <a:schemeClr val="tx1"/>
                </a:solidFill>
                <a:effectLst/>
                <a:latin typeface="+mn-lt"/>
                <a:ea typeface="MS PGothic" pitchFamily="34" charset="-128"/>
                <a:cs typeface="ＭＳ Ｐゴシック" charset="0"/>
              </a:rPr>
              <a:t>USA TODAY</a:t>
            </a:r>
          </a:p>
          <a:p>
            <a:pPr indent="457200"/>
            <a:r>
              <a:rPr lang="sr-Latn-RS" sz="1200" b="0" i="0" kern="1200" dirty="0" err="1" smtClean="0">
                <a:solidFill>
                  <a:schemeClr val="tx1"/>
                </a:solidFill>
                <a:effectLst/>
                <a:latin typeface="+mn-lt"/>
                <a:ea typeface="MS PGothic" pitchFamily="34" charset="-128"/>
                <a:cs typeface="ＭＳ Ｐゴシック" charset="0"/>
              </a:rPr>
              <a:t>Kristin</a:t>
            </a:r>
            <a:r>
              <a:rPr lang="sr-Latn-RS" sz="1200" b="0" i="0" kern="1200" dirty="0" smtClean="0">
                <a:solidFill>
                  <a:schemeClr val="tx1"/>
                </a:solidFill>
                <a:effectLst/>
                <a:latin typeface="+mn-lt"/>
                <a:ea typeface="MS PGothic" pitchFamily="34" charset="-128"/>
                <a:cs typeface="ＭＳ Ｐゴシック" charset="0"/>
              </a:rPr>
              <a:t> </a:t>
            </a:r>
            <a:r>
              <a:rPr lang="sr-Latn-RS" sz="1200" b="0" i="0" kern="1200" dirty="0" err="1" smtClean="0">
                <a:solidFill>
                  <a:schemeClr val="tx1"/>
                </a:solidFill>
                <a:effectLst/>
                <a:latin typeface="+mn-lt"/>
                <a:ea typeface="MS PGothic" pitchFamily="34" charset="-128"/>
                <a:cs typeface="ＭＳ Ｐゴシック" charset="0"/>
              </a:rPr>
              <a:t>Lam</a:t>
            </a:r>
            <a:r>
              <a:rPr lang="sr-Latn-RS" sz="1200" b="0" i="0" kern="1200" dirty="0" smtClean="0">
                <a:solidFill>
                  <a:schemeClr val="tx1"/>
                </a:solidFill>
                <a:effectLst/>
                <a:latin typeface="+mn-lt"/>
                <a:ea typeface="MS PGothic" pitchFamily="34" charset="-128"/>
                <a:cs typeface="ＭＳ Ｐゴシック" charset="0"/>
              </a:rPr>
              <a:t>, 15. decembar 2019.</a:t>
            </a:r>
          </a:p>
          <a:p>
            <a:pPr indent="457200"/>
            <a:endParaRPr lang="sr-Latn-RS" sz="1200" b="0" i="0" kern="1200" dirty="0" smtClean="0">
              <a:solidFill>
                <a:schemeClr val="tx1"/>
              </a:solidFill>
              <a:effectLst/>
              <a:latin typeface="+mn-lt"/>
              <a:ea typeface="MS PGothic" pitchFamily="34" charset="-128"/>
              <a:cs typeface="ＭＳ Ｐゴシック" charset="0"/>
            </a:endParaRPr>
          </a:p>
          <a:p>
            <a:pPr indent="457200"/>
            <a:r>
              <a:rPr lang="sr-Latn-RS" sz="1200" b="0" i="0" kern="1200" dirty="0" err="1" smtClean="0">
                <a:solidFill>
                  <a:schemeClr val="tx1"/>
                </a:solidFill>
                <a:effectLst/>
                <a:latin typeface="+mn-lt"/>
                <a:ea typeface="MS PGothic" pitchFamily="34" charset="-128"/>
                <a:cs typeface="ＭＳ Ｐゴシック" charset="0"/>
              </a:rPr>
              <a:t>Facebook</a:t>
            </a:r>
            <a:r>
              <a:rPr lang="sr-Latn-RS" sz="1200" b="0" i="0" kern="1200" dirty="0" smtClean="0">
                <a:solidFill>
                  <a:schemeClr val="tx1"/>
                </a:solidFill>
                <a:effectLst/>
                <a:latin typeface="+mn-lt"/>
                <a:ea typeface="MS PGothic" pitchFamily="34" charset="-128"/>
                <a:cs typeface="ＭＳ Ｐゴシック" charset="0"/>
              </a:rPr>
              <a:t> je saopštio da je hitro uklonio video zapise naoružanog čoveka koji otvara vatru na prisutne u jednoj novozelandskoj džamiji u petak; napadač je, kako se ispostavilo, živo prenosio svoj napad u video</a:t>
            </a:r>
            <a:r>
              <a:rPr lang="sr-Latn-RS" sz="1200" b="0" i="0" kern="1200" baseline="0" dirty="0" smtClean="0">
                <a:solidFill>
                  <a:schemeClr val="tx1"/>
                </a:solidFill>
                <a:effectLst/>
                <a:latin typeface="+mn-lt"/>
                <a:ea typeface="MS PGothic" pitchFamily="34" charset="-128"/>
                <a:cs typeface="ＭＳ Ｐゴシック" charset="0"/>
              </a:rPr>
              <a:t> zapisu koji je trajao 17 minuta i koji je napravljen kamerom postavljenom na šlemu samog napadača.</a:t>
            </a:r>
          </a:p>
          <a:p>
            <a:pPr indent="457200"/>
            <a:r>
              <a:rPr lang="sr-Latn-RS" sz="1200" b="0" i="0" kern="1200" baseline="0" dirty="0" smtClean="0">
                <a:solidFill>
                  <a:schemeClr val="tx1"/>
                </a:solidFill>
                <a:effectLst/>
                <a:latin typeface="+mn-lt"/>
                <a:ea typeface="MS PGothic" pitchFamily="34" charset="-128"/>
                <a:cs typeface="ＭＳ Ｐゴシック" charset="0"/>
              </a:rPr>
              <a:t>Video-snimak koji je objavljen na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-u počinje slikom čoveka koji se dovezao do džamije </a:t>
            </a:r>
            <a:r>
              <a:rPr lang="sr-Latn-RS" sz="1200" b="0" i="0" kern="1200" baseline="0" dirty="0" err="1" smtClean="0">
                <a:solidFill>
                  <a:schemeClr val="tx1"/>
                </a:solidFill>
                <a:effectLst/>
                <a:latin typeface="+mn-lt"/>
                <a:ea typeface="MS PGothic" pitchFamily="34" charset="-128"/>
                <a:cs typeface="ＭＳ Ｐゴシック" charset="0"/>
              </a:rPr>
              <a:t>Maždžid</a:t>
            </a:r>
            <a:r>
              <a:rPr lang="sr-Latn-RS" sz="1200" b="0" i="0" kern="1200" baseline="0" dirty="0" smtClean="0">
                <a:solidFill>
                  <a:schemeClr val="tx1"/>
                </a:solidFill>
                <a:effectLst/>
                <a:latin typeface="+mn-lt"/>
                <a:ea typeface="MS PGothic" pitchFamily="34" charset="-128"/>
                <a:cs typeface="ＭＳ Ｐゴシック" charset="0"/>
              </a:rPr>
              <a:t> al </a:t>
            </a:r>
            <a:r>
              <a:rPr lang="sr-Latn-RS" sz="1200" b="0" i="0" kern="1200" baseline="0" dirty="0" err="1" smtClean="0">
                <a:solidFill>
                  <a:schemeClr val="tx1"/>
                </a:solidFill>
                <a:effectLst/>
                <a:latin typeface="+mn-lt"/>
                <a:ea typeface="MS PGothic" pitchFamily="34" charset="-128"/>
                <a:cs typeface="ＭＳ Ｐゴシック" charset="0"/>
              </a:rPr>
              <a:t>Nur</a:t>
            </a:r>
            <a:r>
              <a:rPr lang="sr-Latn-RS" sz="1200" b="0" i="0" kern="1200" baseline="0" dirty="0" smtClean="0">
                <a:solidFill>
                  <a:schemeClr val="tx1"/>
                </a:solidFill>
                <a:effectLst/>
                <a:latin typeface="+mn-lt"/>
                <a:ea typeface="MS PGothic" pitchFamily="34" charset="-128"/>
                <a:cs typeface="ＭＳ Ｐゴシック" charset="0"/>
              </a:rPr>
              <a:t> u </a:t>
            </a:r>
            <a:r>
              <a:rPr lang="sr-Latn-RS" sz="1200" b="0" i="0" kern="1200" baseline="0" dirty="0" err="1" smtClean="0">
                <a:solidFill>
                  <a:schemeClr val="tx1"/>
                </a:solidFill>
                <a:effectLst/>
                <a:latin typeface="+mn-lt"/>
                <a:ea typeface="MS PGothic" pitchFamily="34" charset="-128"/>
                <a:cs typeface="ＭＳ Ｐゴシック" charset="0"/>
              </a:rPr>
              <a:t>Krajstčerču</a:t>
            </a:r>
            <a:r>
              <a:rPr lang="sr-Latn-RS" sz="1200" b="0" i="0" kern="1200" baseline="0" dirty="0" smtClean="0">
                <a:solidFill>
                  <a:schemeClr val="tx1"/>
                </a:solidFill>
                <a:effectLst/>
                <a:latin typeface="+mn-lt"/>
                <a:ea typeface="MS PGothic" pitchFamily="34" charset="-128"/>
                <a:cs typeface="ＭＳ Ｐゴシック" charset="0"/>
              </a:rPr>
              <a:t>. Parkirao je automobil, onda se naoružao barem jednim komadom oružja i ušao u džamiju, u kojoj je prvo pucao u čoveka na samom ulazu.</a:t>
            </a:r>
          </a:p>
          <a:p>
            <a:pPr indent="457200"/>
            <a:r>
              <a:rPr lang="sr-Latn-RS" sz="1200" b="0" i="0" kern="1200" baseline="0" dirty="0" smtClean="0">
                <a:solidFill>
                  <a:schemeClr val="tx1"/>
                </a:solidFill>
                <a:effectLst/>
                <a:latin typeface="+mn-lt"/>
                <a:ea typeface="MS PGothic" pitchFamily="34" charset="-128"/>
                <a:cs typeface="ＭＳ Ｐゴシック" charset="0"/>
              </a:rPr>
              <a:t>U saopštenju objavljenom na </a:t>
            </a:r>
            <a:r>
              <a:rPr lang="sr-Latn-RS" sz="1200" b="0" i="0" kern="1200" baseline="0" dirty="0" err="1" smtClean="0">
                <a:solidFill>
                  <a:schemeClr val="tx1"/>
                </a:solidFill>
                <a:effectLst/>
                <a:latin typeface="+mn-lt"/>
                <a:ea typeface="MS PGothic" pitchFamily="34" charset="-128"/>
                <a:cs typeface="ＭＳ Ｐゴシック" charset="0"/>
              </a:rPr>
              <a:t>Tviteru</a:t>
            </a:r>
            <a:r>
              <a:rPr lang="sr-Latn-RS" sz="1200" b="0" i="0" kern="1200" baseline="0" dirty="0" smtClean="0">
                <a:solidFill>
                  <a:schemeClr val="tx1"/>
                </a:solidFill>
                <a:effectLst/>
                <a:latin typeface="+mn-lt"/>
                <a:ea typeface="MS PGothic" pitchFamily="34" charset="-128"/>
                <a:cs typeface="ＭＳ Ｐゴシック" charset="0"/>
              </a:rPr>
              <a:t> kompanija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 je saopštila da ih je policija upozorila na video-snimak neposredno nakon što je taj prenos uživo počeo i oni su  uklonili i sam video zapis i </a:t>
            </a:r>
            <a:r>
              <a:rPr lang="sr-Latn-RS" sz="1200" b="0" i="0" kern="1200" baseline="0" dirty="0" err="1" smtClean="0">
                <a:solidFill>
                  <a:schemeClr val="tx1"/>
                </a:solidFill>
                <a:effectLst/>
                <a:latin typeface="+mn-lt"/>
                <a:ea typeface="MS PGothic" pitchFamily="34" charset="-128"/>
                <a:cs typeface="ＭＳ Ｐゴシック" charset="0"/>
              </a:rPr>
              <a:t>Facebook</a:t>
            </a:r>
            <a:r>
              <a:rPr lang="sr-Latn-RS" sz="1200" b="0" i="0" kern="1200" baseline="0" dirty="0" smtClean="0">
                <a:solidFill>
                  <a:schemeClr val="tx1"/>
                </a:solidFill>
                <a:effectLst/>
                <a:latin typeface="+mn-lt"/>
                <a:ea typeface="MS PGothic" pitchFamily="34" charset="-128"/>
                <a:cs typeface="ＭＳ Ｐゴシック" charset="0"/>
              </a:rPr>
              <a:t> i </a:t>
            </a:r>
            <a:r>
              <a:rPr lang="sr-Latn-RS" sz="1200" b="0" i="0" kern="1200" baseline="0" dirty="0" err="1" smtClean="0">
                <a:solidFill>
                  <a:schemeClr val="tx1"/>
                </a:solidFill>
                <a:effectLst/>
                <a:latin typeface="+mn-lt"/>
                <a:ea typeface="MS PGothic" pitchFamily="34" charset="-128"/>
                <a:cs typeface="ＭＳ Ｐゴシック" charset="0"/>
              </a:rPr>
              <a:t>Instagram</a:t>
            </a:r>
            <a:r>
              <a:rPr lang="sr-Latn-RS" sz="1200" b="0" i="0" kern="1200" baseline="0" dirty="0" smtClean="0">
                <a:solidFill>
                  <a:schemeClr val="tx1"/>
                </a:solidFill>
                <a:effectLst/>
                <a:latin typeface="+mn-lt"/>
                <a:ea typeface="MS PGothic" pitchFamily="34" charset="-128"/>
                <a:cs typeface="ＭＳ Ｐゴシック" charset="0"/>
              </a:rPr>
              <a:t> profil napadača.</a:t>
            </a:r>
            <a:endParaRPr lang="sr-Latn-RS" sz="1200" b="0" i="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Informacije iz Izveštaja</a:t>
            </a:r>
            <a:r>
              <a:rPr lang="sr-Latn-RS" sz="1200" i="1" kern="1200" dirty="0" smtClean="0">
                <a:solidFill>
                  <a:schemeClr val="tx1"/>
                </a:solidFill>
                <a:effectLst/>
                <a:latin typeface="+mn-lt"/>
                <a:ea typeface="MS PGothic" pitchFamily="34" charset="-128"/>
                <a:cs typeface="ＭＳ Ｐゴシック" charset="0"/>
              </a:rPr>
              <a:t> 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Jedan od </a:t>
            </a:r>
            <a:r>
              <a:rPr lang="sr-Latn-RS" sz="1200" kern="1200" dirty="0" err="1" smtClean="0">
                <a:solidFill>
                  <a:schemeClr val="tx1"/>
                </a:solidFill>
                <a:effectLst/>
                <a:latin typeface="+mn-lt"/>
                <a:ea typeface="MS PGothic" pitchFamily="34" charset="-128"/>
                <a:cs typeface="ＭＳ Ｐゴシック" charset="0"/>
              </a:rPr>
              <a:t>najsvežijih</a:t>
            </a:r>
            <a:r>
              <a:rPr lang="sr-Latn-RS" sz="1200" kern="1200" dirty="0" smtClean="0">
                <a:solidFill>
                  <a:schemeClr val="tx1"/>
                </a:solidFill>
                <a:effectLst/>
                <a:latin typeface="+mn-lt"/>
                <a:ea typeface="MS PGothic" pitchFamily="34" charset="-128"/>
                <a:cs typeface="ＭＳ Ｐゴシック" charset="0"/>
              </a:rPr>
              <a:t> incidenata koji je privukao izuzetno veliku pažnju javnosti bili su napadi u </a:t>
            </a:r>
            <a:r>
              <a:rPr lang="sr-Latn-RS" sz="1200" kern="1200" dirty="0" err="1" smtClean="0">
                <a:solidFill>
                  <a:schemeClr val="tx1"/>
                </a:solidFill>
                <a:effectLst/>
                <a:latin typeface="+mn-lt"/>
                <a:ea typeface="MS PGothic" pitchFamily="34" charset="-128"/>
                <a:cs typeface="ＭＳ Ｐゴシック" charset="0"/>
              </a:rPr>
              <a:t>Krajstčerču</a:t>
            </a:r>
            <a:r>
              <a:rPr lang="sr-Latn-RS" sz="1200" kern="1200" dirty="0" smtClean="0">
                <a:solidFill>
                  <a:schemeClr val="tx1"/>
                </a:solidFill>
                <a:effectLst/>
                <a:latin typeface="+mn-lt"/>
                <a:ea typeface="MS PGothic" pitchFamily="34" charset="-128"/>
                <a:cs typeface="ＭＳ Ｐゴシック" charset="0"/>
              </a:rPr>
              <a:t> (Novi Zeland), koji su uglavnom prenošeni na internetu.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Iako je to bio izraz napora da se prida publicitet celoj akciji, mnoge terorističke organizacije koristiće tehnologiju za skrivanje i šifrovanje svojih poruka sledbenicima i borcima. </a:t>
            </a:r>
            <a:endParaRPr lang="en-US" sz="1200" kern="1200" dirty="0" smtClean="0">
              <a:solidFill>
                <a:schemeClr val="tx1"/>
              </a:solidFill>
              <a:effectLst/>
              <a:latin typeface="+mn-lt"/>
              <a:ea typeface="MS PGothic" pitchFamily="34" charset="-128"/>
              <a:cs typeface="ＭＳ Ｐゴシック" charset="0"/>
            </a:endParaRPr>
          </a:p>
          <a:p>
            <a:pPr indent="457200"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64008824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sr-Latn-RS" sz="1200" kern="1200" dirty="0" smtClean="0">
                <a:solidFill>
                  <a:schemeClr val="tx1"/>
                </a:solidFill>
                <a:latin typeface="+mn-lt"/>
                <a:ea typeface="MS PGothic" pitchFamily="34" charset="-128"/>
                <a:cs typeface="ＭＳ Ｐゴシック" charset="0"/>
              </a:rPr>
              <a:t>	(tekst na</a:t>
            </a:r>
            <a:r>
              <a:rPr lang="sr-Latn-RS" sz="1200" kern="1200" baseline="0" dirty="0" smtClean="0">
                <a:solidFill>
                  <a:schemeClr val="tx1"/>
                </a:solidFill>
                <a:latin typeface="+mn-lt"/>
                <a:ea typeface="MS PGothic" pitchFamily="34" charset="-128"/>
                <a:cs typeface="ＭＳ Ｐゴシック" charset="0"/>
              </a:rPr>
              <a:t> slici)</a:t>
            </a:r>
          </a:p>
          <a:p>
            <a:pPr algn="l"/>
            <a:endParaRPr lang="sr-Latn-RS" sz="1200" kern="1200" baseline="0" dirty="0" smtClean="0">
              <a:solidFill>
                <a:schemeClr val="tx1"/>
              </a:solidFill>
              <a:latin typeface="+mn-lt"/>
              <a:ea typeface="MS PGothic" pitchFamily="34" charset="-128"/>
              <a:cs typeface="ＭＳ Ｐゴシック" charset="0"/>
            </a:endParaRPr>
          </a:p>
          <a:p>
            <a:pPr algn="l"/>
            <a:r>
              <a:rPr lang="sr-Latn-RS" sz="1200" kern="1200" baseline="0" dirty="0" smtClean="0">
                <a:solidFill>
                  <a:schemeClr val="tx1"/>
                </a:solidFill>
                <a:latin typeface="+mn-lt"/>
                <a:ea typeface="MS PGothic" pitchFamily="34" charset="-128"/>
                <a:cs typeface="ＭＳ Ｐゴシック" charset="0"/>
              </a:rPr>
              <a:t>	4. septembar 2020.</a:t>
            </a:r>
          </a:p>
          <a:p>
            <a:pPr algn="l"/>
            <a:r>
              <a:rPr lang="sr-Latn-RS" sz="1200" kern="1200" baseline="0" dirty="0" smtClean="0">
                <a:solidFill>
                  <a:schemeClr val="tx1"/>
                </a:solidFill>
                <a:latin typeface="+mn-lt"/>
                <a:ea typeface="MS PGothic" pitchFamily="34" charset="-128"/>
                <a:cs typeface="ＭＳ Ｐゴシック" charset="0"/>
              </a:rPr>
              <a:t>	</a:t>
            </a:r>
          </a:p>
          <a:p>
            <a:pPr algn="l"/>
            <a:r>
              <a:rPr lang="sr-Latn-RS" sz="1200" kern="1200" baseline="0" dirty="0" smtClean="0">
                <a:solidFill>
                  <a:schemeClr val="tx1"/>
                </a:solidFill>
                <a:latin typeface="+mn-lt"/>
                <a:ea typeface="MS PGothic" pitchFamily="34" charset="-128"/>
                <a:cs typeface="ＭＳ Ｐゴシック" charset="0"/>
              </a:rPr>
              <a:t>	Islamska Država: Otkrivena džinovska biblioteka </a:t>
            </a:r>
            <a:r>
              <a:rPr lang="sr-Latn-RS" sz="1200" kern="1200" baseline="0" dirty="0" err="1" smtClean="0">
                <a:solidFill>
                  <a:schemeClr val="tx1"/>
                </a:solidFill>
                <a:latin typeface="+mn-lt"/>
                <a:ea typeface="MS PGothic" pitchFamily="34" charset="-128"/>
                <a:cs typeface="ＭＳ Ｐゴシック" charset="0"/>
              </a:rPr>
              <a:t>onlajn</a:t>
            </a:r>
            <a:r>
              <a:rPr lang="sr-Latn-RS" sz="1200" kern="1200" baseline="0" dirty="0" smtClean="0">
                <a:solidFill>
                  <a:schemeClr val="tx1"/>
                </a:solidFill>
                <a:latin typeface="+mn-lt"/>
                <a:ea typeface="MS PGothic" pitchFamily="34" charset="-128"/>
                <a:cs typeface="ＭＳ Ｐゴシック" charset="0"/>
              </a:rPr>
              <a:t> propagande te grupe.</a:t>
            </a:r>
          </a:p>
          <a:p>
            <a:pPr algn="l"/>
            <a:endParaRPr lang="sr-Latn-RS" sz="1200" kern="1200" baseline="0" dirty="0" smtClean="0">
              <a:solidFill>
                <a:schemeClr val="tx1"/>
              </a:solidFill>
              <a:latin typeface="+mn-lt"/>
              <a:ea typeface="MS PGothic" pitchFamily="34" charset="-128"/>
              <a:cs typeface="ＭＳ Ｐゴシック" charset="0"/>
            </a:endParaRPr>
          </a:p>
          <a:p>
            <a:pPr algn="l"/>
            <a:r>
              <a:rPr lang="sr-Latn-RS" sz="1200" kern="1200" baseline="0" dirty="0" smtClean="0">
                <a:solidFill>
                  <a:schemeClr val="tx1"/>
                </a:solidFill>
                <a:latin typeface="+mn-lt"/>
                <a:ea typeface="MS PGothic" pitchFamily="34" charset="-128"/>
                <a:cs typeface="ＭＳ Ｐゴシック" charset="0"/>
              </a:rPr>
              <a:t>	Jedna od najvećih zbirki </a:t>
            </a:r>
            <a:r>
              <a:rPr lang="sr-Latn-RS" sz="1200" kern="1200" baseline="0" dirty="0" err="1" smtClean="0">
                <a:solidFill>
                  <a:schemeClr val="tx1"/>
                </a:solidFill>
                <a:latin typeface="+mn-lt"/>
                <a:ea typeface="MS PGothic" pitchFamily="34" charset="-128"/>
                <a:cs typeface="ＭＳ Ｐゴシック" charset="0"/>
              </a:rPr>
              <a:t>onlajn</a:t>
            </a:r>
            <a:r>
              <a:rPr lang="sr-Latn-RS" sz="1200" kern="1200" baseline="0" dirty="0" smtClean="0">
                <a:solidFill>
                  <a:schemeClr val="tx1"/>
                </a:solidFill>
                <a:latin typeface="+mn-lt"/>
                <a:ea typeface="MS PGothic" pitchFamily="34" charset="-128"/>
                <a:cs typeface="ＭＳ Ｐゴシック" charset="0"/>
              </a:rPr>
              <a:t> materijala koji pripada  grupi koja se predstavlja kao Islamska  Država otkrili su istraživači Instituta za strateški dijalog (ISD).</a:t>
            </a:r>
          </a:p>
          <a:p>
            <a:pPr algn="l"/>
            <a:r>
              <a:rPr lang="sr-Latn-RS" sz="1200" kern="1200" baseline="0" dirty="0" smtClean="0">
                <a:solidFill>
                  <a:schemeClr val="tx1"/>
                </a:solidFill>
                <a:latin typeface="+mn-lt"/>
                <a:ea typeface="MS PGothic" pitchFamily="34" charset="-128"/>
                <a:cs typeface="ＭＳ Ｐゴシック" charset="0"/>
              </a:rPr>
              <a:t>____________________________________________________________________________</a:t>
            </a:r>
            <a:endParaRPr lang="sr-Latn-RS" sz="1200" kern="1200" dirty="0" smtClean="0">
              <a:solidFill>
                <a:schemeClr val="tx1"/>
              </a:solidFill>
              <a:latin typeface="+mn-lt"/>
              <a:ea typeface="MS PGothic" pitchFamily="34" charset="-128"/>
              <a:cs typeface="ＭＳ Ｐゴシック" charset="0"/>
            </a:endParaRPr>
          </a:p>
          <a:p>
            <a:pPr algn="l"/>
            <a:endParaRPr lang="sr-Latn-RS" sz="1200" kern="1200" dirty="0" smtClean="0">
              <a:solidFill>
                <a:schemeClr val="tx1"/>
              </a:solidFill>
              <a:latin typeface="+mn-lt"/>
              <a:ea typeface="MS PGothic" pitchFamily="34" charset="-128"/>
              <a:cs typeface="ＭＳ Ｐゴシック" charset="0"/>
            </a:endParaRPr>
          </a:p>
          <a:p>
            <a:pPr algn="l"/>
            <a:r>
              <a:rPr lang="sr-Latn-RS" sz="1200" kern="1200" dirty="0" smtClean="0">
                <a:solidFill>
                  <a:schemeClr val="tx1"/>
                </a:solidFill>
                <a:latin typeface="+mn-lt"/>
                <a:ea typeface="MS PGothic" pitchFamily="34" charset="-128"/>
                <a:cs typeface="ＭＳ Ｐゴシック" charset="0"/>
              </a:rPr>
              <a:t>Informacije iz </a:t>
            </a:r>
            <a:r>
              <a:rPr lang="en-US" sz="1200" i="1" kern="1200" dirty="0" smtClean="0">
                <a:solidFill>
                  <a:schemeClr val="tx1"/>
                </a:solidFill>
                <a:latin typeface="+mn-lt"/>
                <a:ea typeface="MS PGothic" pitchFamily="34" charset="-128"/>
                <a:cs typeface="ＭＳ Ｐゴシック" charset="0"/>
              </a:rPr>
              <a:t>IOCTA </a:t>
            </a:r>
            <a:r>
              <a:rPr lang="en-US" sz="1200" kern="1200" dirty="0" smtClean="0">
                <a:solidFill>
                  <a:schemeClr val="tx1"/>
                </a:solidFill>
                <a:latin typeface="+mn-lt"/>
                <a:ea typeface="MS PGothic" pitchFamily="34" charset="-128"/>
                <a:cs typeface="ＭＳ Ｐゴシック" charset="0"/>
              </a:rPr>
              <a:t>2019</a:t>
            </a:r>
            <a:r>
              <a:rPr lang="sr-Latn-RS" sz="1200" kern="1200" dirty="0" smtClean="0">
                <a:solidFill>
                  <a:schemeClr val="tx1"/>
                </a:solidFill>
                <a:latin typeface="+mn-lt"/>
                <a:ea typeface="MS PGothic" pitchFamily="34" charset="-128"/>
                <a:cs typeface="ＭＳ Ｐゴシック" charset="0"/>
              </a:rPr>
              <a:t>.</a:t>
            </a:r>
            <a:endParaRPr lang="en-US" sz="1200" kern="1200" dirty="0">
              <a:solidFill>
                <a:schemeClr val="tx1"/>
              </a:solidFill>
              <a:latin typeface="+mn-lt"/>
              <a:ea typeface="MS PGothic" pitchFamily="34" charset="-128"/>
              <a:cs typeface="ＭＳ Ｐゴシック" charset="0"/>
            </a:endParaRPr>
          </a:p>
          <a:p>
            <a:pPr algn="l"/>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3628536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Izveštaj IOCTA 2019.</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Činioci koji se ukrštaju i podstiču kriminal su oni činioci koji omogućuju ili na neki drugi način doprinose razvoju mnogih oblasti kriminala, ali ne moraju nužno sami po sebi biti kriminalni</a:t>
            </a:r>
            <a:endParaRPr lang="en-US" sz="1200" kern="1200" dirty="0" smtClean="0">
              <a:solidFill>
                <a:schemeClr val="tx1"/>
              </a:solidFill>
              <a:effectLst/>
              <a:latin typeface="+mn-lt"/>
              <a:ea typeface="MS PGothic" pitchFamily="34" charset="-128"/>
              <a:cs typeface="ＭＳ Ｐゴシック" charset="0"/>
            </a:endParaRPr>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336106163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Informacije iz Izveštaja </a:t>
            </a:r>
            <a:r>
              <a:rPr lang="sr-Latn-RS" sz="1200" i="1" kern="1200" dirty="0" smtClean="0">
                <a:solidFill>
                  <a:schemeClr val="tx1"/>
                </a:solidFill>
                <a:effectLst/>
                <a:latin typeface="+mn-lt"/>
                <a:ea typeface="MS PGothic" pitchFamily="34" charset="-128"/>
                <a:cs typeface="ＭＳ Ｐゴシック" charset="0"/>
              </a:rPr>
              <a:t>IOCTA</a:t>
            </a:r>
            <a:r>
              <a:rPr lang="sr-Latn-RS" sz="1200" kern="1200" dirty="0" smtClean="0">
                <a:solidFill>
                  <a:schemeClr val="tx1"/>
                </a:solidFill>
                <a:effectLst/>
                <a:latin typeface="+mn-lt"/>
                <a:ea typeface="MS PGothic" pitchFamily="34" charset="-128"/>
                <a:cs typeface="ＭＳ Ｐゴシック" charset="0"/>
              </a:rPr>
              <a:t> 2019.</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su prvenstveno koristili „pecanje” (</a:t>
            </a:r>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 da bi prikupljali lične bankarske podatke građana, podatke sa platnih kartica ili druge akreditive za </a:t>
            </a:r>
            <a:r>
              <a:rPr lang="sr-Latn-RS" sz="1200" kern="1200" dirty="0" err="1" smtClean="0">
                <a:solidFill>
                  <a:schemeClr val="tx1"/>
                </a:solidFill>
                <a:effectLst/>
                <a:latin typeface="+mn-lt"/>
                <a:ea typeface="MS PGothic" pitchFamily="34" charset="-128"/>
                <a:cs typeface="ＭＳ Ｐゴシック" charset="0"/>
              </a:rPr>
              <a:t>logovanje</a:t>
            </a:r>
            <a:r>
              <a:rPr lang="sr-Latn-RS" sz="1200" kern="1200" dirty="0" smtClean="0">
                <a:solidFill>
                  <a:schemeClr val="tx1"/>
                </a:solidFill>
                <a:effectLst/>
                <a:latin typeface="+mn-lt"/>
                <a:ea typeface="MS PGothic" pitchFamily="34" charset="-128"/>
                <a:cs typeface="ＭＳ Ｐゴシック" charset="0"/>
              </a:rPr>
              <a:t>. Kriminalci takve podatke ili prodaju na ilegalnom tržištu ili ih neposredno koriste radi izvršenja krivičnog dela prevare.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Novčane mule su korišćene kao podrška u svim aspektima dela iz oblasti finansijskog 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To se odnosi na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i na prevare u domenu bezgotovinskog plaćanja. Ljudi su plaćali prenos nezakonitih novčanih sredstava i „pranje” tih sredstava i uvođenje u normalne finansijske tokove.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err="1" smtClean="0">
                <a:solidFill>
                  <a:schemeClr val="tx1"/>
                </a:solidFill>
                <a:effectLst/>
                <a:latin typeface="+mn-lt"/>
                <a:ea typeface="MS PGothic" pitchFamily="34" charset="-128"/>
                <a:cs typeface="ＭＳ Ｐゴシック" charset="0"/>
              </a:rPr>
              <a:t>Kriptovalute</a:t>
            </a:r>
            <a:r>
              <a:rPr lang="sr-Latn-RS" sz="1200" kern="1200" dirty="0" smtClean="0">
                <a:solidFill>
                  <a:schemeClr val="tx1"/>
                </a:solidFill>
                <a:effectLst/>
                <a:latin typeface="+mn-lt"/>
                <a:ea typeface="MS PGothic" pitchFamily="34" charset="-128"/>
                <a:cs typeface="ＭＳ Ｐゴシック" charset="0"/>
              </a:rPr>
              <a:t> </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pomenute su ranije u ovom odeljku, ali su uvrštene i ovde radi potpunosti</a:t>
            </a:r>
            <a:endParaRPr lang="en-US" sz="1200" b="0" i="0" u="none" strike="noStrike" kern="1200" baseline="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31528673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Pre nego što pređemo na internet, treba barem donekle da bliže sagledamo šta je mreža i šta čini jednu mrežu – što je važno da bi bilo mogućno shvatiti kako internet funkcioniše</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treba da počne ovu sesiju postavljajući polaznicima otvoreno pitanje – to jest treba da utroši malo vremena kako bi pokušao da ih podstakne da opišu šta, po njima, predstavlja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To se može uraditi plenarno, sa celom grupom – ili u manjim grupama. Zamisao je da se laički  definiše predmet proučavanja</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278950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238009930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i="1" kern="1200" dirty="0" smtClean="0">
                <a:solidFill>
                  <a:schemeClr val="tx1"/>
                </a:solidFill>
                <a:effectLst/>
                <a:latin typeface="+mn-lt"/>
                <a:ea typeface="MS PGothic" pitchFamily="34" charset="-128"/>
                <a:cs typeface="ＭＳ Ｐゴシック" charset="0"/>
              </a:rPr>
              <a:t>SPAM</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 problem koji je veoma rasprostranjen. Reč je o slanju </a:t>
            </a:r>
            <a:r>
              <a:rPr lang="sr-Latn-RS" sz="1200" kern="1200" dirty="0" err="1" smtClean="0">
                <a:solidFill>
                  <a:schemeClr val="tx1"/>
                </a:solidFill>
                <a:effectLst/>
                <a:latin typeface="+mn-lt"/>
                <a:ea typeface="MS PGothic" pitchFamily="34" charset="-128"/>
                <a:cs typeface="ＭＳ Ｐゴシック" charset="0"/>
              </a:rPr>
              <a:t>netraženih</a:t>
            </a:r>
            <a:r>
              <a:rPr lang="sr-Latn-RS" sz="1200" kern="1200" dirty="0" smtClean="0">
                <a:solidFill>
                  <a:schemeClr val="tx1"/>
                </a:solidFill>
                <a:effectLst/>
                <a:latin typeface="+mn-lt"/>
                <a:ea typeface="MS PGothic" pitchFamily="34" charset="-128"/>
                <a:cs typeface="ＭＳ Ｐゴシック" charset="0"/>
              </a:rPr>
              <a:t> i neželjenih </a:t>
            </a:r>
            <a:r>
              <a:rPr lang="sr-Latn-RS" sz="1200" kern="1200" dirty="0" err="1" smtClean="0">
                <a:solidFill>
                  <a:schemeClr val="tx1"/>
                </a:solidFill>
                <a:effectLst/>
                <a:latin typeface="+mn-lt"/>
                <a:ea typeface="MS PGothic" pitchFamily="34" charset="-128"/>
                <a:cs typeface="ＭＳ Ｐゴシック" charset="0"/>
              </a:rPr>
              <a:t>imejlova</a:t>
            </a:r>
            <a:r>
              <a:rPr lang="sr-Latn-RS" sz="1200" kern="1200" dirty="0" smtClean="0">
                <a:solidFill>
                  <a:schemeClr val="tx1"/>
                </a:solidFill>
                <a:effectLst/>
                <a:latin typeface="+mn-lt"/>
                <a:ea typeface="MS PGothic" pitchFamily="34" charset="-128"/>
                <a:cs typeface="ＭＳ Ｐゴシック" charset="0"/>
              </a:rPr>
              <a:t> koji se upućuju na milione adresa. Oni koji te poruke dobijaju ne mogu da ih izbegnu. Ponekad poruke imaju isključivo marketinšku svrhu. Međutim, one često služe kao vektori za zlonamerni softver kojim se inficiraju računari.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Obično je pošiljalac neko koga žrtva ne poznaje i od koga nije tražila da joj pošalje poruku niti ga je </a:t>
            </a:r>
            <a:r>
              <a:rPr lang="sr-Latn-RS" sz="1200" kern="1200" dirty="0" err="1" smtClean="0">
                <a:solidFill>
                  <a:schemeClr val="tx1"/>
                </a:solidFill>
                <a:effectLst/>
                <a:latin typeface="+mn-lt"/>
                <a:ea typeface="MS PGothic" pitchFamily="34" charset="-128"/>
                <a:cs typeface="ＭＳ Ｐゴシック" charset="0"/>
              </a:rPr>
              <a:t>ovlastila</a:t>
            </a:r>
            <a:r>
              <a:rPr lang="sr-Latn-RS" sz="1200" kern="1200" dirty="0" smtClean="0">
                <a:solidFill>
                  <a:schemeClr val="tx1"/>
                </a:solidFill>
                <a:effectLst/>
                <a:latin typeface="+mn-lt"/>
                <a:ea typeface="MS PGothic" pitchFamily="34" charset="-128"/>
                <a:cs typeface="ＭＳ Ｐゴシック" charset="0"/>
              </a:rPr>
              <a:t> da joj šalje poruke.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Komitet Konvencije o </a:t>
            </a:r>
            <a:r>
              <a:rPr lang="sr-Latn-RS" sz="1200" kern="1200" dirty="0" err="1" smtClean="0">
                <a:solidFill>
                  <a:schemeClr val="tx1"/>
                </a:solidFill>
                <a:effectLst/>
                <a:latin typeface="+mn-lt"/>
                <a:ea typeface="MS PGothic" pitchFamily="34" charset="-128"/>
                <a:cs typeface="ＭＳ Ｐゴシック" charset="0"/>
              </a:rPr>
              <a:t>visokotehnološkom</a:t>
            </a:r>
            <a:r>
              <a:rPr lang="sr-Latn-RS" sz="1200" kern="1200" dirty="0" smtClean="0">
                <a:solidFill>
                  <a:schemeClr val="tx1"/>
                </a:solidFill>
                <a:effectLst/>
                <a:latin typeface="+mn-lt"/>
                <a:ea typeface="MS PGothic" pitchFamily="34" charset="-128"/>
                <a:cs typeface="ＭＳ Ｐゴシック" charset="0"/>
              </a:rPr>
              <a:t> kriminalu (</a:t>
            </a:r>
            <a:r>
              <a:rPr lang="sr-Latn-RS" sz="1200" i="1" kern="1200" dirty="0" smtClean="0">
                <a:solidFill>
                  <a:schemeClr val="tx1"/>
                </a:solidFill>
                <a:effectLst/>
                <a:latin typeface="+mn-lt"/>
                <a:ea typeface="MS PGothic" pitchFamily="34" charset="-128"/>
                <a:cs typeface="ＭＳ Ｐゴシック" charset="0"/>
              </a:rPr>
              <a:t>T-CY</a:t>
            </a:r>
            <a:r>
              <a:rPr lang="sr-Latn-RS" sz="1200" kern="1200" dirty="0" smtClean="0">
                <a:solidFill>
                  <a:schemeClr val="tx1"/>
                </a:solidFill>
                <a:effectLst/>
                <a:latin typeface="+mn-lt"/>
                <a:ea typeface="MS PGothic" pitchFamily="34" charset="-128"/>
                <a:cs typeface="ＭＳ Ｐゴシック" charset="0"/>
              </a:rPr>
              <a:t>) izdao je Uputstvo br. 8, koje se odnosi na </a:t>
            </a:r>
            <a:r>
              <a:rPr lang="sr-Latn-RS" sz="1200" i="1" kern="1200" dirty="0" smtClean="0">
                <a:solidFill>
                  <a:schemeClr val="tx1"/>
                </a:solidFill>
                <a:effectLst/>
                <a:latin typeface="+mn-lt"/>
                <a:ea typeface="MS PGothic" pitchFamily="34" charset="-128"/>
                <a:cs typeface="ＭＳ Ｐゴシック" charset="0"/>
              </a:rPr>
              <a:t>SPAM</a:t>
            </a:r>
            <a:r>
              <a:rPr lang="sr-Latn-RS" sz="1200" kern="1200" dirty="0" smtClean="0">
                <a:solidFill>
                  <a:schemeClr val="tx1"/>
                </a:solidFill>
                <a:effectLst/>
                <a:latin typeface="+mn-lt"/>
                <a:ea typeface="MS PGothic" pitchFamily="34" charset="-128"/>
                <a:cs typeface="ＭＳ Ｐゴシック" charset="0"/>
              </a:rPr>
              <a:t>: https://rm.coe.int/CoERMPublicCommonSearchServices/DisplayDCTMContent?documentId=09000016802e7268</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102</a:t>
            </a:fld>
            <a:endParaRPr lang="en-US" altLang="en-US"/>
          </a:p>
        </p:txBody>
      </p:sp>
    </p:spTree>
    <p:extLst>
      <p:ext uri="{BB962C8B-B14F-4D97-AF65-F5344CB8AC3E}">
        <p14:creationId xmlns:p14="http://schemas.microsoft.com/office/powerpoint/2010/main" val="394664241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fishing</a:t>
            </a:r>
            <a:r>
              <a:rPr lang="sr-Latn-RS" sz="1200" kern="1200" dirty="0" smtClean="0">
                <a:solidFill>
                  <a:schemeClr val="tx1"/>
                </a:solidFill>
                <a:effectLst/>
                <a:latin typeface="+mn-lt"/>
                <a:ea typeface="MS PGothic" pitchFamily="34" charset="-128"/>
                <a:cs typeface="ＭＳ Ｐゴシック" charset="0"/>
              </a:rPr>
              <a:t>” ili „pecanje”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jeste tehnika koja se koristi u nastojanju da se neko ubedi da pošalje lične podatke drugim ljudima. Te informacije se kasnije mogu koristiti za krađu ili prevaru.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obično koriste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poruke da bi prevarili žrtve, od kojih nastoje da pribave podatke o ličnosti, uključujući lozinke i druge podatke neophodne za pristup. Ponekad se ta tehnika koristi i za </a:t>
            </a:r>
            <a:r>
              <a:rPr lang="sr-Latn-RS" sz="1200" kern="1200" dirty="0" err="1" smtClean="0">
                <a:solidFill>
                  <a:schemeClr val="tx1"/>
                </a:solidFill>
                <a:effectLst/>
                <a:latin typeface="+mn-lt"/>
                <a:ea typeface="MS PGothic" pitchFamily="34" charset="-128"/>
                <a:cs typeface="ＭＳ Ｐゴシック" charset="0"/>
              </a:rPr>
              <a:t>preusmeravanje</a:t>
            </a:r>
            <a:r>
              <a:rPr lang="sr-Latn-RS" sz="1200" kern="1200" dirty="0" smtClean="0">
                <a:solidFill>
                  <a:schemeClr val="tx1"/>
                </a:solidFill>
                <a:effectLst/>
                <a:latin typeface="+mn-lt"/>
                <a:ea typeface="MS PGothic" pitchFamily="34" charset="-128"/>
                <a:cs typeface="ＭＳ Ｐゴシック" charset="0"/>
              </a:rPr>
              <a:t> korisnika na zlonamerni ili lažni veb-sajt. </a:t>
            </a:r>
            <a:endParaRPr lang="en-US" sz="1200" kern="1200" dirty="0" smtClean="0">
              <a:solidFill>
                <a:schemeClr val="tx1"/>
              </a:solidFill>
              <a:effectLst/>
              <a:latin typeface="+mn-lt"/>
              <a:ea typeface="MS PGothic" pitchFamily="34" charset="-128"/>
              <a:cs typeface="ＭＳ Ｐゴシック" charset="0"/>
            </a:endParaRPr>
          </a:p>
          <a:p>
            <a:pPr indent="457200"/>
            <a:r>
              <a:rPr lang="hr-HR" sz="1200" kern="1200" dirty="0" smtClean="0">
                <a:solidFill>
                  <a:schemeClr val="tx1"/>
                </a:solidFill>
                <a:effectLst/>
                <a:latin typeface="+mn-lt"/>
                <a:ea typeface="MS PGothic" pitchFamily="34" charset="-128"/>
                <a:cs typeface="ＭＳ Ｐゴシック" charset="0"/>
              </a:rPr>
              <a:t>https://en.wikipedia.org/wiki/Phishing</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137066731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S PGothic" pitchFamily="34" charset="-128"/>
                <a:cs typeface="ＭＳ Ｐゴシック" charset="0"/>
              </a:rPr>
              <a:t>Phishing</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fishing</a:t>
            </a:r>
            <a:r>
              <a:rPr lang="sr-Latn-RS" sz="1200" kern="1200" dirty="0" smtClean="0">
                <a:solidFill>
                  <a:schemeClr val="tx1"/>
                </a:solidFill>
                <a:effectLst/>
                <a:latin typeface="+mn-lt"/>
                <a:ea typeface="MS PGothic" pitchFamily="34" charset="-128"/>
                <a:cs typeface="ＭＳ Ｐゴシック" charset="0"/>
              </a:rPr>
              <a:t>” ili „pecanje”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 tehnika koja se koristi u nastojanju da se neko ubedi da pošalje lične podatke drugim ljudima. Te informacije se kasnije mogu koristiti za krađu ili prevaru. </a:t>
            </a:r>
            <a:r>
              <a:rPr lang="sr-Latn-RS" sz="1200" kern="1200" dirty="0" err="1" smtClean="0">
                <a:solidFill>
                  <a:schemeClr val="tx1"/>
                </a:solidFill>
                <a:effectLst/>
                <a:latin typeface="+mn-lt"/>
                <a:ea typeface="MS PGothic" pitchFamily="34" charset="-128"/>
                <a:cs typeface="ＭＳ Ｐゴシック" charset="0"/>
              </a:rPr>
              <a:t>Počinioci</a:t>
            </a:r>
            <a:r>
              <a:rPr lang="sr-Latn-RS" sz="1200" kern="1200" dirty="0" smtClean="0">
                <a:solidFill>
                  <a:schemeClr val="tx1"/>
                </a:solidFill>
                <a:effectLst/>
                <a:latin typeface="+mn-lt"/>
                <a:ea typeface="MS PGothic" pitchFamily="34" charset="-128"/>
                <a:cs typeface="ＭＳ Ｐゴシック" charset="0"/>
              </a:rPr>
              <a:t> obično koriste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poruke da bi prevarili potencijalne žrtve, od kojih nastoje da pribave podatke o ličnosti, uključujući lozinke i druge podatke neophodne za pristup. Ponekad se ta tehnika koristi i za </a:t>
            </a:r>
            <a:r>
              <a:rPr lang="sr-Latn-RS" sz="1200" kern="1200" dirty="0" err="1" smtClean="0">
                <a:solidFill>
                  <a:schemeClr val="tx1"/>
                </a:solidFill>
                <a:effectLst/>
                <a:latin typeface="+mn-lt"/>
                <a:ea typeface="MS PGothic" pitchFamily="34" charset="-128"/>
                <a:cs typeface="ＭＳ Ｐゴシック" charset="0"/>
              </a:rPr>
              <a:t>preusmeravanje</a:t>
            </a:r>
            <a:r>
              <a:rPr lang="sr-Latn-RS" sz="1200" kern="1200" dirty="0" smtClean="0">
                <a:solidFill>
                  <a:schemeClr val="tx1"/>
                </a:solidFill>
                <a:effectLst/>
                <a:latin typeface="+mn-lt"/>
                <a:ea typeface="MS PGothic" pitchFamily="34" charset="-128"/>
                <a:cs typeface="ＭＳ Ｐゴシック" charset="0"/>
              </a:rPr>
              <a:t> korisnika na zlonamerni ili lažni veb-sajt. </a:t>
            </a:r>
            <a:endParaRPr lang="en-US" sz="1200" kern="1200" dirty="0" smtClean="0">
              <a:solidFill>
                <a:schemeClr val="tx1"/>
              </a:solidFill>
              <a:effectLst/>
              <a:latin typeface="+mn-lt"/>
              <a:ea typeface="MS PGothic" pitchFamily="34" charset="-128"/>
              <a:cs typeface="ＭＳ Ｐゴシック" charset="0"/>
            </a:endParaRPr>
          </a:p>
          <a:p>
            <a:pPr indent="457200"/>
            <a:r>
              <a:rPr lang="hr-HR" sz="1200" kern="1200" dirty="0" smtClean="0">
                <a:solidFill>
                  <a:schemeClr val="tx1"/>
                </a:solidFill>
                <a:effectLst/>
                <a:latin typeface="+mn-lt"/>
                <a:ea typeface="MS PGothic" pitchFamily="34" charset="-128"/>
                <a:cs typeface="ＭＳ Ｐゴシック" charset="0"/>
              </a:rPr>
              <a:t>https://en.wikipedia.org/wiki/Phishing</a:t>
            </a:r>
            <a:endParaRPr lang="en-US" sz="1200" kern="1200" dirty="0" smtClean="0">
              <a:solidFill>
                <a:schemeClr val="tx1"/>
              </a:solidFill>
              <a:effectLst/>
              <a:latin typeface="+mn-lt"/>
              <a:ea typeface="MS PGothic" pitchFamily="34" charset="-128"/>
              <a:cs typeface="ＭＳ Ｐゴシック" charset="0"/>
            </a:endParaRPr>
          </a:p>
          <a:p>
            <a:pPr marL="0" indent="457200">
              <a:buFont typeface="Arial" panose="020B0604020202020204" pitchFamily="34" charset="0"/>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3658271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02/04/2021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02/04/2021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02/04/2021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02/04/2021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02/04/2021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5.png"/><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0.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5.png"/></Relationships>
</file>

<file path=ppt/slides/_rels/slide10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1.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5.png"/><Relationship Id="rId9" Type="http://schemas.openxmlformats.org/officeDocument/2006/relationships/image" Target="../media/image84.png"/></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jpeg"/></Relationships>
</file>

<file path=ppt/slides/_rels/slide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99.jpeg"/></Relationships>
</file>

<file path=ppt/slides/_rels/slide1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8.xml"/><Relationship Id="rId1" Type="http://schemas.openxmlformats.org/officeDocument/2006/relationships/slideLayout" Target="../slideLayouts/slideLayout2.xml"/><Relationship Id="rId4" Type="http://schemas.openxmlformats.org/officeDocument/2006/relationships/image" Target="../media/image102.tiff"/></Relationships>
</file>

<file path=ppt/slides/_rels/slide1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1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5.tiff"/></Relationships>
</file>

<file path=ppt/slides/_rels/slide1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2.xml"/><Relationship Id="rId1" Type="http://schemas.openxmlformats.org/officeDocument/2006/relationships/slideLayout" Target="../slideLayouts/slideLayout2.xml"/><Relationship Id="rId4" Type="http://schemas.openxmlformats.org/officeDocument/2006/relationships/image" Target="../media/image106.tiff"/></Relationships>
</file>

<file path=ppt/slides/_rels/slide1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107.jpeg"/></Relationships>
</file>

<file path=ppt/slides/_rels/slide1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08.tiff"/></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09.jpeg"/></Relationships>
</file>

<file path=ppt/slides/_rels/slide1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0.tiff"/></Relationships>
</file>

<file path=ppt/slides/_rels/slide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8.xml"/><Relationship Id="rId1" Type="http://schemas.openxmlformats.org/officeDocument/2006/relationships/slideLayout" Target="../slideLayouts/slideLayout2.xml"/><Relationship Id="rId5" Type="http://schemas.openxmlformats.org/officeDocument/2006/relationships/image" Target="../media/image113.tiff"/><Relationship Id="rId4" Type="http://schemas.openxmlformats.org/officeDocument/2006/relationships/image" Target="../media/image112.tiff"/></Relationships>
</file>

<file path=ppt/slides/_rels/slide1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114.tiff"/></Relationships>
</file>

<file path=ppt/slides/_rels/slide1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15.tiff"/></Relationships>
</file>

<file path=ppt/slides/_rels/slide1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1.xml"/><Relationship Id="rId1" Type="http://schemas.openxmlformats.org/officeDocument/2006/relationships/slideLayout" Target="../slideLayouts/slideLayout2.xml"/><Relationship Id="rId5" Type="http://schemas.openxmlformats.org/officeDocument/2006/relationships/image" Target="../media/image117.tiff"/><Relationship Id="rId4" Type="http://schemas.openxmlformats.org/officeDocument/2006/relationships/image" Target="../media/image116.tiff"/></Relationships>
</file>

<file path=ppt/slides/_rels/slide13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hyperlink" Target="https://www.unodc.org/unodc/en/cybercrime/global-programme-cybercrime.html" TargetMode="Externa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hyperlink" Target="https://www.un.org/press/en/2000/20001204.ga9842.doc.html" TargetMode="External"/><Relationship Id="rId4" Type="http://schemas.openxmlformats.org/officeDocument/2006/relationships/image" Target="../media/image21.jpe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hyperlink" Target="https://www.interpol.int/en/Crimes/Cybercrime" TargetMode="External"/><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hyperlink" Target="https://ec.europa.eu/home-affairs/what-we-do/policies/cybercrime_en" TargetMode="Externa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hyperlink" Target="https://www.europol.europa.eu/about-europol/european-cybercrime-centre-ec3" TargetMode="Externa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hyperlink" Target="http://www.eurojust.europa.eu/pages/home.aspx" TargetMode="Externa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6.jpeg"/></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hyperlink" Target="https://www.ejn-crimjust.europa.eu/ejn/Ejn_Home/EN" TargetMode="External"/><Relationship Id="rId4" Type="http://schemas.openxmlformats.org/officeDocument/2006/relationships/image" Target="../media/image27.jpeg"/></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hyperlink" Target="https://www.coe.int/en/web/cybercrime/cybercrime-office-c-proc" TargetMode="External"/><Relationship Id="rId4" Type="http://schemas.openxmlformats.org/officeDocument/2006/relationships/image" Target="../media/image28.jpeg"/></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hyperlink" Target="http://www.oas.org/juridico/english/cyber.htm"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hyperlink" Target="https://au.int/en/treaties/african-union-convention-cyber-security-and-personal-data-protection" TargetMode="Externa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hyperlink" Target="http://www.combattingcybercrime.org/" TargetMode="External"/><Relationship Id="rId5" Type="http://schemas.openxmlformats.org/officeDocument/2006/relationships/image" Target="../media/image33.png"/><Relationship Id="rId4" Type="http://schemas.openxmlformats.org/officeDocument/2006/relationships/image" Target="../media/image3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hyperlink" Target="http://pilonsec.org/strategicplan/cybercrime-pilon" TargetMode="External"/><Relationship Id="rId4" Type="http://schemas.openxmlformats.org/officeDocument/2006/relationships/image" Target="../media/image34.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3.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jpe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3.jpe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forbes.com/sites/bernardmarr/2018/05/21/how-much-data-do-we-create-every-day-the-mind-blowing-stats-everyone-should-read/"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jpeg"/></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1.pn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7.jpeg"/></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jpeg"/></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2.jpeg"/></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9.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2.jpeg"/></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3.xml"/><Relationship Id="rId4" Type="http://schemas.openxmlformats.org/officeDocument/2006/relationships/image" Target="../media/image9.jpeg"/></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Sesija </a:t>
            </a:r>
            <a:r>
              <a:rPr lang="en-GB" altLang="en-US" sz="3600" b="1" dirty="0" smtClean="0">
                <a:latin typeface="Verdana" panose="020B0604030504040204" pitchFamily="34" charset="0"/>
              </a:rPr>
              <a:t>1.5</a:t>
            </a:r>
            <a:endParaRPr lang="en-GB" altLang="en-US" sz="3600" b="1" dirty="0">
              <a:latin typeface="Verdana" panose="020B0604030504040204" pitchFamily="34" charset="0"/>
            </a:endParaRPr>
          </a:p>
          <a:p>
            <a:pPr algn="ctr" eaLnBrk="1" hangingPunct="1">
              <a:spcBef>
                <a:spcPct val="0"/>
              </a:spcBef>
              <a:buFontTx/>
              <a:buNone/>
            </a:pPr>
            <a:r>
              <a:rPr lang="sr-Latn-RS" altLang="en-US" sz="3600" b="1" dirty="0" smtClean="0">
                <a:latin typeface="Verdana" panose="020B0604030504040204" pitchFamily="34" charset="0"/>
              </a:rPr>
              <a:t>Osnovni podaci o </a:t>
            </a:r>
            <a:r>
              <a:rPr lang="sr-Latn-RS" altLang="en-US" sz="3600" b="1" dirty="0" err="1" smtClean="0">
                <a:latin typeface="Verdana" panose="020B0604030504040204" pitchFamily="34" charset="0"/>
              </a:rPr>
              <a:t>visokotehnološkom</a:t>
            </a:r>
            <a:r>
              <a:rPr lang="sr-Latn-RS" altLang="en-US" sz="3600" b="1" dirty="0" smtClean="0">
                <a:latin typeface="Verdana" panose="020B0604030504040204" pitchFamily="34" charset="0"/>
              </a:rPr>
              <a:t> kriminalu</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sr-Latn-RS" altLang="en-US" sz="1600" b="1" dirty="0" smtClean="0">
              <a:latin typeface="Verdana" panose="020B0604030504040204" pitchFamily="34" charset="0"/>
            </a:endParaRPr>
          </a:p>
          <a:p>
            <a:pPr algn="ctr" eaLnBrk="1" hangingPunct="1">
              <a:spcBef>
                <a:spcPct val="0"/>
              </a:spcBef>
              <a:buFontTx/>
              <a:buNone/>
            </a:pPr>
            <a:r>
              <a:rPr lang="en-GB" altLang="en-US" sz="1800" b="1" dirty="0" err="1" smtClean="0">
                <a:latin typeface="Verdana" panose="020B0604030504040204" pitchFamily="34" charset="0"/>
              </a:rPr>
              <a:t>Xxxxx</a:t>
            </a:r>
            <a:r>
              <a:rPr lang="en-GB" altLang="en-US" sz="1800" b="1" dirty="0" smtClean="0">
                <a:latin typeface="Verdana" panose="020B0604030504040204" pitchFamily="34" charset="0"/>
              </a:rPr>
              <a:t> </a:t>
            </a:r>
            <a:r>
              <a:rPr lang="en-GB" altLang="en-US" sz="1800" b="1" dirty="0">
                <a:latin typeface="Verdana" panose="020B0604030504040204" pitchFamily="34" charset="0"/>
              </a:rPr>
              <a:t>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en-GB"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sz="1400" b="1" dirty="0">
                <a:latin typeface="Verdana" panose="020B0604030504040204" pitchFamily="34" charset="0"/>
                <a:ea typeface="Verdana" panose="020B0604030504040204" pitchFamily="34" charset="0"/>
                <a:cs typeface="Verdana" panose="020B0604030504040204" pitchFamily="34" charset="0"/>
              </a:rPr>
              <a:t>Uvodni kurs </a:t>
            </a:r>
            <a:r>
              <a:rPr lang="sr-Latn-RS" sz="1400" b="1" dirty="0" err="1">
                <a:latin typeface="Verdana" panose="020B0604030504040204" pitchFamily="34" charset="0"/>
                <a:ea typeface="Verdana" panose="020B0604030504040204" pitchFamily="34" charset="0"/>
                <a:cs typeface="Verdana" panose="020B0604030504040204" pitchFamily="34" charset="0"/>
              </a:rPr>
              <a:t>Pravosudne</a:t>
            </a:r>
            <a:r>
              <a:rPr lang="sr-Latn-RS" sz="1400" b="1" dirty="0">
                <a:latin typeface="Verdana" panose="020B0604030504040204" pitchFamily="34" charset="0"/>
                <a:ea typeface="Verdana" panose="020B0604030504040204" pitchFamily="34" charset="0"/>
                <a:cs typeface="Verdana" panose="020B0604030504040204" pitchFamily="34" charset="0"/>
              </a:rPr>
              <a:t> obuke o </a:t>
            </a:r>
            <a:r>
              <a:rPr lang="sr-Latn-RS" sz="14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400" b="1" dirty="0">
                <a:latin typeface="Verdana" panose="020B0604030504040204" pitchFamily="34" charset="0"/>
                <a:ea typeface="Verdana" panose="020B0604030504040204" pitchFamily="34" charset="0"/>
                <a:cs typeface="Verdana" panose="020B0604030504040204" pitchFamily="34" charset="0"/>
              </a:rPr>
              <a:t> kriminalu i elektronskim dokazima</a:t>
            </a:r>
            <a:endParaRPr lang="en-GB" altLang="en-US" sz="1400" i="1"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Informaciono društvo</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altLang="en-US" dirty="0" smtClean="0"/>
              <a:t>Da li se to svet menja</a:t>
            </a:r>
            <a:r>
              <a:rPr lang="en-US" altLang="en-US" dirty="0" smtClean="0"/>
              <a:t>?</a:t>
            </a:r>
            <a:endParaRPr lang="en-US" altLang="en-US" dirty="0"/>
          </a:p>
          <a:p>
            <a:pPr lvl="1" eaLnBrk="1" hangingPunct="1"/>
            <a:r>
              <a:rPr lang="sr-Latn-RS" dirty="0"/>
              <a:t>Ekonomija, obrazovanje, zdravstvo, socijalna zaštita, ratovanje, državna uprava i demokratija</a:t>
            </a:r>
            <a:endParaRPr lang="en-US" dirty="0"/>
          </a:p>
          <a:p>
            <a:pPr marL="0" indent="0" eaLnBrk="1" hangingPunct="1">
              <a:buNone/>
            </a:pPr>
            <a:r>
              <a:rPr lang="sr-Latn-RS" altLang="en-US" dirty="0" smtClean="0"/>
              <a:t>Promena ljudskih života</a:t>
            </a:r>
            <a:endParaRPr lang="en-US" altLang="en-US" dirty="0"/>
          </a:p>
          <a:p>
            <a:pPr marL="0" indent="0" eaLnBrk="1" hangingPunct="1">
              <a:buNone/>
            </a:pPr>
            <a:r>
              <a:rPr lang="sr-Latn-RS" altLang="en-US" dirty="0" smtClean="0"/>
              <a:t>Stvaranje „digitalnog građanina“</a:t>
            </a:r>
            <a:endParaRPr lang="en-US" altLang="en-US" dirty="0"/>
          </a:p>
          <a:p>
            <a:pPr lvl="1" eaLnBrk="1" hangingPunct="1"/>
            <a:r>
              <a:rPr lang="sr-Latn-RS" altLang="sr-Latn-RS" dirty="0" smtClean="0"/>
              <a:t>radno mesto</a:t>
            </a:r>
            <a:endParaRPr lang="en-GB" altLang="sr-Latn-RS" dirty="0"/>
          </a:p>
          <a:p>
            <a:pPr lvl="1" eaLnBrk="1" hangingPunct="1"/>
            <a:r>
              <a:rPr lang="sr-Latn-RS" altLang="sr-Latn-RS" dirty="0" smtClean="0"/>
              <a:t>dom</a:t>
            </a:r>
            <a:endParaRPr lang="en-GB" altLang="sr-Latn-RS" dirty="0"/>
          </a:p>
          <a:p>
            <a:pPr lvl="1" eaLnBrk="1" hangingPunct="1"/>
            <a:r>
              <a:rPr lang="sr-Latn-RS" altLang="sr-Latn-RS" dirty="0" smtClean="0"/>
              <a:t>većina trenutaka provedenih u </a:t>
            </a:r>
            <a:br>
              <a:rPr lang="sr-Latn-RS" altLang="sr-Latn-RS" dirty="0" smtClean="0"/>
            </a:br>
            <a:r>
              <a:rPr lang="sr-Latn-RS" altLang="sr-Latn-RS" dirty="0" smtClean="0"/>
              <a:t>dokolici</a:t>
            </a:r>
            <a:endParaRPr lang="pt-PT" altLang="sr-Latn-RS"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2275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a:t>
            </a:r>
            <a:r>
              <a:rPr lang="en-GB" altLang="en-US" sz="1600" b="1" dirty="0" smtClean="0">
                <a:latin typeface="Verdana" panose="020B0604030504040204" pitchFamily="34" charset="0"/>
              </a:rPr>
              <a:t> </a:t>
            </a:r>
            <a:r>
              <a:rPr lang="sr-Latn-RS" altLang="en-US" sz="1600" b="1" dirty="0" smtClean="0">
                <a:latin typeface="Verdana" panose="020B0604030504040204" pitchFamily="34" charset="0"/>
              </a:rPr>
              <a:t>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dirty="0" err="1">
                <a:latin typeface="Verdana" panose="020B0604030504040204" pitchFamily="34" charset="0"/>
              </a:rPr>
              <a:t>Uvodni</a:t>
            </a:r>
            <a:r>
              <a:rPr lang="en-US" altLang="en-US" sz="1400" b="1" dirty="0">
                <a:latin typeface="Verdana" panose="020B0604030504040204" pitchFamily="34" charset="0"/>
              </a:rPr>
              <a:t> </a:t>
            </a:r>
            <a:r>
              <a:rPr lang="en-US" altLang="en-US" sz="1400" b="1" dirty="0" err="1">
                <a:latin typeface="Verdana" panose="020B0604030504040204" pitchFamily="34" charset="0"/>
              </a:rPr>
              <a:t>kurs</a:t>
            </a:r>
            <a:r>
              <a:rPr lang="en-US" altLang="en-US" sz="1400" b="1" dirty="0">
                <a:latin typeface="Verdana" panose="020B0604030504040204" pitchFamily="34" charset="0"/>
              </a:rPr>
              <a:t> </a:t>
            </a:r>
            <a:r>
              <a:rPr lang="sr-Latn-RS" altLang="en-US" sz="1400" b="1" dirty="0" err="1">
                <a:latin typeface="Verdana" panose="020B0604030504040204" pitchFamily="34" charset="0"/>
              </a:rPr>
              <a:t>P</a:t>
            </a:r>
            <a:r>
              <a:rPr lang="en-US" altLang="en-US" sz="1400" b="1" dirty="0" err="1" smtClean="0">
                <a:latin typeface="Verdana" panose="020B0604030504040204" pitchFamily="34" charset="0"/>
              </a:rPr>
              <a:t>ravosudne</a:t>
            </a:r>
            <a:r>
              <a:rPr lang="en-US" altLang="en-US" sz="1400" b="1" dirty="0" smtClean="0">
                <a:latin typeface="Verdana" panose="020B0604030504040204" pitchFamily="34" charset="0"/>
              </a:rPr>
              <a:t> </a:t>
            </a:r>
            <a:r>
              <a:rPr lang="en-US" altLang="en-US" sz="1400" b="1" dirty="0" err="1">
                <a:latin typeface="Verdana" panose="020B0604030504040204" pitchFamily="34" charset="0"/>
              </a:rPr>
              <a:t>obuke</a:t>
            </a:r>
            <a:r>
              <a:rPr lang="en-US" altLang="en-US" sz="1400" b="1" dirty="0">
                <a:latin typeface="Verdana" panose="020B0604030504040204" pitchFamily="34" charset="0"/>
              </a:rPr>
              <a:t> </a:t>
            </a:r>
            <a:r>
              <a:rPr lang="sr-Latn-RS" altLang="en-US" sz="1400" b="1" dirty="0" smtClean="0">
                <a:latin typeface="Verdana" panose="020B0604030504040204" pitchFamily="34" charset="0"/>
              </a:rPr>
              <a:t>u oblasti </a:t>
            </a:r>
            <a:r>
              <a:rPr lang="en-US" altLang="en-US" sz="1400" b="1" dirty="0" err="1" smtClean="0">
                <a:latin typeface="Verdana" panose="020B0604030504040204" pitchFamily="34" charset="0"/>
              </a:rPr>
              <a:t>visokotehnolo</a:t>
            </a:r>
            <a:r>
              <a:rPr lang="sr-Latn-RS" altLang="en-US" sz="1400" b="1" dirty="0">
                <a:latin typeface="Verdana" panose="020B0604030504040204" pitchFamily="34" charset="0"/>
              </a:rPr>
              <a:t>š</a:t>
            </a:r>
            <a:r>
              <a:rPr lang="en-US" altLang="en-US" sz="1400" b="1" dirty="0" err="1" smtClean="0">
                <a:latin typeface="Verdana" panose="020B0604030504040204" pitchFamily="34" charset="0"/>
              </a:rPr>
              <a:t>ko</a:t>
            </a:r>
            <a:r>
              <a:rPr lang="sr-Latn-RS" altLang="en-US" sz="1400" b="1" dirty="0" smtClean="0">
                <a:latin typeface="Verdana" panose="020B0604030504040204" pitchFamily="34" charset="0"/>
              </a:rPr>
              <a:t>g</a:t>
            </a:r>
            <a:r>
              <a:rPr lang="en-US" altLang="en-US" sz="1400" b="1" dirty="0" smtClean="0">
                <a:latin typeface="Verdana" panose="020B0604030504040204" pitchFamily="34" charset="0"/>
              </a:rPr>
              <a:t> </a:t>
            </a:r>
            <a:r>
              <a:rPr lang="sr-Latn-RS" altLang="en-US" sz="1400" b="1" dirty="0" smtClean="0">
                <a:latin typeface="Verdana" panose="020B0604030504040204" pitchFamily="34" charset="0"/>
              </a:rPr>
              <a:t>kriminala </a:t>
            </a:r>
            <a:br>
              <a:rPr lang="sr-Latn-RS" altLang="en-US" sz="1400" b="1" dirty="0" smtClean="0">
                <a:latin typeface="Verdana" panose="020B0604030504040204" pitchFamily="34" charset="0"/>
              </a:rPr>
            </a:br>
            <a:r>
              <a:rPr lang="sr-Latn-RS" altLang="en-US" sz="1400" b="1" dirty="0" smtClean="0">
                <a:latin typeface="Verdana" panose="020B0604030504040204" pitchFamily="34" charset="0"/>
              </a:rPr>
              <a:t>i elektronskih dokaza</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269D33C-4A8E-4552-8162-49F5A76E76FA}"/>
              </a:ext>
            </a:extLst>
          </p:cNvPr>
          <p:cNvSpPr>
            <a:spLocks noGrp="1"/>
          </p:cNvSpPr>
          <p:nvPr>
            <p:ph type="title"/>
          </p:nvPr>
        </p:nvSpPr>
        <p:spPr/>
        <p:txBody>
          <a:bodyPr/>
          <a:lstStyle/>
          <a:p>
            <a:r>
              <a:rPr lang="sr-Latn-RS" dirty="0" smtClean="0"/>
              <a:t>PREBAČENO I SAČUVANO ZA REFERENCE</a:t>
            </a:r>
            <a:endParaRPr lang="en-GB" dirty="0"/>
          </a:p>
        </p:txBody>
      </p:sp>
      <p:sp>
        <p:nvSpPr>
          <p:cNvPr id="3" name="Text Placeholder 2">
            <a:extLst>
              <a:ext uri="{FF2B5EF4-FFF2-40B4-BE49-F238E27FC236}">
                <a16:creationId xmlns="" xmlns:a16="http://schemas.microsoft.com/office/drawing/2014/main" id="{AE8E0ED3-4745-4810-948D-46E81F068D8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32434054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Spam</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sr-Latn-RS" dirty="0" err="1"/>
              <a:t>Netražene</a:t>
            </a:r>
            <a:r>
              <a:rPr lang="sr-Latn-RS" dirty="0"/>
              <a:t> </a:t>
            </a:r>
            <a:r>
              <a:rPr lang="sr-Latn-RS" dirty="0" err="1"/>
              <a:t>imejl</a:t>
            </a:r>
            <a:r>
              <a:rPr lang="sr-Latn-RS" dirty="0"/>
              <a:t> poruke koje se šalju u milionima primeraka</a:t>
            </a:r>
            <a:endParaRPr lang="en-GB" altLang="sr-Latn-RS" dirty="0"/>
          </a:p>
          <a:p>
            <a:pPr lvl="1"/>
            <a:r>
              <a:rPr lang="sr-Latn-RS" altLang="sr-Latn-RS" sz="2400" dirty="0" smtClean="0"/>
              <a:t>Često se nazivaju </a:t>
            </a:r>
            <a:r>
              <a:rPr lang="sr-Latn-RS" altLang="sr-Latn-RS" sz="2400" i="1" dirty="0"/>
              <a:t>j</a:t>
            </a:r>
            <a:r>
              <a:rPr lang="en-GB" altLang="sr-Latn-RS" sz="2400" i="1" dirty="0" err="1" smtClean="0"/>
              <a:t>unk</a:t>
            </a:r>
            <a:endParaRPr lang="en-GB" altLang="sr-Latn-RS" sz="2400" i="1" dirty="0"/>
          </a:p>
          <a:p>
            <a:pPr lvl="1"/>
            <a:r>
              <a:rPr lang="sr-Latn-RS" altLang="sr-Latn-RS" sz="2400" spc="-60" dirty="0" smtClean="0"/>
              <a:t>Mogu se koristiti u marketinške </a:t>
            </a:r>
            <a:br>
              <a:rPr lang="sr-Latn-RS" altLang="sr-Latn-RS" sz="2400" spc="-60" dirty="0" smtClean="0"/>
            </a:br>
            <a:r>
              <a:rPr lang="sr-Latn-RS" altLang="sr-Latn-RS" sz="2400" dirty="0" smtClean="0"/>
              <a:t>svrhe</a:t>
            </a:r>
            <a:endParaRPr lang="en-GB" altLang="sr-Latn-RS" sz="2400" dirty="0"/>
          </a:p>
          <a:p>
            <a:pPr lvl="1"/>
            <a:r>
              <a:rPr lang="sr-Latn-RS" altLang="sr-Latn-RS" sz="2400" dirty="0" smtClean="0"/>
              <a:t>Često skrivaju </a:t>
            </a:r>
            <a:r>
              <a:rPr lang="sr-Latn-RS" altLang="sr-Latn-RS" sz="2400" dirty="0" err="1" smtClean="0"/>
              <a:t>malver</a:t>
            </a:r>
            <a:endParaRPr lang="en-GB" altLang="sr-Latn-RS" sz="2400" dirty="0"/>
          </a:p>
          <a:p>
            <a:pPr lvl="2"/>
            <a:r>
              <a:rPr lang="sr-Latn-RS" altLang="sr-Latn-RS" sz="2000" dirty="0" smtClean="0"/>
              <a:t>Verovatno u </a:t>
            </a:r>
            <a:r>
              <a:rPr lang="sr-Latn-RS" altLang="sr-Latn-RS" sz="2000" dirty="0" err="1" smtClean="0"/>
              <a:t>atačmentima</a:t>
            </a:r>
            <a:endParaRPr lang="en-GB" altLang="sr-Latn-RS" sz="2000" dirty="0"/>
          </a:p>
          <a:p>
            <a:pPr lvl="1"/>
            <a:r>
              <a:rPr lang="sr-Latn-RS" altLang="sr-Latn-RS" sz="2400" dirty="0" smtClean="0"/>
              <a:t>Obično se ne zna ko je </a:t>
            </a:r>
            <a:br>
              <a:rPr lang="sr-Latn-RS" altLang="sr-Latn-RS" sz="2400" dirty="0" smtClean="0"/>
            </a:br>
            <a:r>
              <a:rPr lang="sr-Latn-RS" altLang="sr-Latn-RS" sz="2400" dirty="0" smtClean="0"/>
              <a:t>pošiljalac</a:t>
            </a:r>
            <a:endParaRPr lang="en-GB" altLang="sr-Latn-RS" sz="2400" dirty="0"/>
          </a:p>
          <a:p>
            <a:pPr marL="0" indent="0">
              <a:buNone/>
            </a:pPr>
            <a:endParaRPr lang="en-GB" altLang="sr-Latn-RS" dirty="0"/>
          </a:p>
        </p:txBody>
      </p:sp>
      <p:grpSp>
        <p:nvGrpSpPr>
          <p:cNvPr id="7" name="Group 6">
            <a:extLst>
              <a:ext uri="{FF2B5EF4-FFF2-40B4-BE49-F238E27FC236}">
                <a16:creationId xmlns="" xmlns:a16="http://schemas.microsoft.com/office/drawing/2014/main" id="{C8250FE4-0F1F-4A01-BEC1-6D36CB15DDC5}"/>
              </a:ext>
            </a:extLst>
          </p:cNvPr>
          <p:cNvGrpSpPr/>
          <p:nvPr/>
        </p:nvGrpSpPr>
        <p:grpSpPr>
          <a:xfrm>
            <a:off x="4769503" y="2276872"/>
            <a:ext cx="4122977" cy="3678191"/>
            <a:chOff x="4769503" y="2276872"/>
            <a:chExt cx="4122977" cy="3678191"/>
          </a:xfrm>
        </p:grpSpPr>
        <p:pic>
          <p:nvPicPr>
            <p:cNvPr id="5" name="Picture 4">
              <a:extLst>
                <a:ext uri="{FF2B5EF4-FFF2-40B4-BE49-F238E27FC236}">
                  <a16:creationId xmlns="" xmlns:a16="http://schemas.microsoft.com/office/drawing/2014/main" id="{3F62D3D5-327B-4698-9397-EA2433BF83C8}"/>
                </a:ext>
              </a:extLst>
            </p:cNvPr>
            <p:cNvPicPr>
              <a:picLocks noChangeAspect="1"/>
            </p:cNvPicPr>
            <p:nvPr/>
          </p:nvPicPr>
          <p:blipFill>
            <a:blip r:embed="rId4"/>
            <a:stretch>
              <a:fillRect/>
            </a:stretch>
          </p:blipFill>
          <p:spPr>
            <a:xfrm>
              <a:off x="4769503" y="2276872"/>
              <a:ext cx="4122977" cy="3678191"/>
            </a:xfrm>
            <a:prstGeom prst="rect">
              <a:avLst/>
            </a:prstGeom>
            <a:ln>
              <a:solidFill>
                <a:schemeClr val="accent1"/>
              </a:solidFill>
            </a:ln>
          </p:spPr>
        </p:pic>
        <p:sp>
          <p:nvSpPr>
            <p:cNvPr id="6" name="Rectangle 5">
              <a:extLst>
                <a:ext uri="{FF2B5EF4-FFF2-40B4-BE49-F238E27FC236}">
                  <a16:creationId xmlns="" xmlns:a16="http://schemas.microsoft.com/office/drawing/2014/main" id="{660F23E6-D759-437E-A629-254C6E331F22}"/>
                </a:ext>
              </a:extLst>
            </p:cNvPr>
            <p:cNvSpPr/>
            <p:nvPr/>
          </p:nvSpPr>
          <p:spPr>
            <a:xfrm>
              <a:off x="5904592" y="3789040"/>
              <a:ext cx="648072"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5058929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Phishing</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57150" indent="0">
              <a:buNone/>
            </a:pPr>
            <a:r>
              <a:rPr lang="sr-Latn-RS" sz="2800" dirty="0"/>
              <a:t>Pokušaj da se pribave osetljive informacije kroz odgovor</a:t>
            </a:r>
            <a:endParaRPr lang="en-US" altLang="en-US" sz="2800" dirty="0"/>
          </a:p>
          <a:p>
            <a:pPr lvl="2"/>
            <a:r>
              <a:rPr lang="sr-Latn-RS" altLang="en-US" dirty="0" smtClean="0"/>
              <a:t>ime korisnika, lozinka i detalji o kreditnoj kartici</a:t>
            </a:r>
            <a:endParaRPr lang="en-US" altLang="en-US" dirty="0"/>
          </a:p>
          <a:p>
            <a:pPr lvl="2"/>
            <a:r>
              <a:rPr lang="en-US" altLang="en-US" dirty="0" smtClean="0"/>
              <a:t>(</a:t>
            </a:r>
            <a:r>
              <a:rPr lang="sr-Latn-RS" altLang="en-US" dirty="0" smtClean="0"/>
              <a:t>i, posredno, novac</a:t>
            </a:r>
            <a:r>
              <a:rPr lang="en-US" altLang="en-US" dirty="0" smtClean="0"/>
              <a:t>)</a:t>
            </a:r>
            <a:endParaRPr lang="en-US" altLang="en-US" dirty="0"/>
          </a:p>
          <a:p>
            <a:pPr lvl="1"/>
            <a:r>
              <a:rPr lang="sr-Latn-RS" sz="2400" dirty="0"/>
              <a:t>To se često čini iz zlonamernih razloga, tako što se učinilac u elektronskoj komunikaciji predstavlja kao neko u koga se može imati poverenja</a:t>
            </a:r>
            <a:endParaRPr lang="en-US" altLang="en-US" sz="2600" dirty="0"/>
          </a:p>
          <a:p>
            <a:pPr lvl="2"/>
            <a:r>
              <a:rPr lang="sr-Latn-RS" dirty="0" smtClean="0"/>
              <a:t>Društveni </a:t>
            </a:r>
            <a:r>
              <a:rPr lang="sr-Latn-RS" dirty="0"/>
              <a:t>veb-sajtovi, aukcioni sajtovi, banke, uređaji za </a:t>
            </a:r>
            <a:r>
              <a:rPr lang="sr-Latn-RS" dirty="0" err="1"/>
              <a:t>onlajn</a:t>
            </a:r>
            <a:r>
              <a:rPr lang="sr-Latn-RS" dirty="0"/>
              <a:t> plaćanje, infrastrukturne kompanije, kompanije koje se bave pružanjem kurirskih usluga, vladine službe ili IT administratori</a:t>
            </a:r>
            <a:endParaRPr lang="en-US" dirty="0"/>
          </a:p>
          <a:p>
            <a:pPr lvl="2"/>
            <a:r>
              <a:rPr lang="sr-Latn-RS" dirty="0"/>
              <a:t>Linkovi do veb-sajtova sadrže zlonamerni </a:t>
            </a:r>
            <a:r>
              <a:rPr lang="sr-Latn-RS" dirty="0" smtClean="0"/>
              <a:t>softver</a:t>
            </a:r>
          </a:p>
          <a:p>
            <a:pPr lvl="2"/>
            <a:r>
              <a:rPr lang="sr-Latn-RS" dirty="0" smtClean="0"/>
              <a:t>Često </a:t>
            </a:r>
            <a:r>
              <a:rPr lang="sr-Latn-RS" dirty="0"/>
              <a:t>ih odaju loša gramatika i pravopisne greške</a:t>
            </a:r>
            <a:r>
              <a:rPr lang="sr-Latn-RS" altLang="en-US" dirty="0" smtClean="0"/>
              <a:t> </a:t>
            </a:r>
            <a:endParaRPr lang="en-US" altLang="en-US" dirty="0"/>
          </a:p>
        </p:txBody>
      </p:sp>
      <p:pic>
        <p:nvPicPr>
          <p:cNvPr id="4098" name="Picture 2" descr="Off the hook: 6 Tips to avoid Phishing scams">
            <a:extLst>
              <a:ext uri="{FF2B5EF4-FFF2-40B4-BE49-F238E27FC236}">
                <a16:creationId xmlns=""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44646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Phishing</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a:extLst>
              <a:ext uri="{FF2B5EF4-FFF2-40B4-BE49-F238E27FC236}">
                <a16:creationId xmlns="" xmlns:a16="http://schemas.microsoft.com/office/drawing/2014/main" id="{F6D9EA34-F57B-43A3-B385-2291BF6A6C96}"/>
              </a:ext>
            </a:extLst>
          </p:cNvPr>
          <p:cNvGrpSpPr/>
          <p:nvPr/>
        </p:nvGrpSpPr>
        <p:grpSpPr>
          <a:xfrm>
            <a:off x="235167" y="1242507"/>
            <a:ext cx="2464625" cy="5183335"/>
            <a:chOff x="235167" y="1242507"/>
            <a:chExt cx="2464625" cy="5183335"/>
          </a:xfrm>
        </p:grpSpPr>
        <p:pic>
          <p:nvPicPr>
            <p:cNvPr id="4" name="Picture 3">
              <a:extLst>
                <a:ext uri="{FF2B5EF4-FFF2-40B4-BE49-F238E27FC236}">
                  <a16:creationId xmlns="" xmlns:a16="http://schemas.microsoft.com/office/drawing/2014/main" id="{796B0A7B-BBFE-4652-AB80-29AE2C215B65}"/>
                </a:ext>
              </a:extLst>
            </p:cNvPr>
            <p:cNvPicPr>
              <a:picLocks noChangeAspect="1"/>
            </p:cNvPicPr>
            <p:nvPr/>
          </p:nvPicPr>
          <p:blipFill>
            <a:blip r:embed="rId4"/>
            <a:stretch>
              <a:fillRect/>
            </a:stretch>
          </p:blipFill>
          <p:spPr>
            <a:xfrm>
              <a:off x="235167" y="1242507"/>
              <a:ext cx="2464625" cy="5183335"/>
            </a:xfrm>
            <a:prstGeom prst="rect">
              <a:avLst/>
            </a:prstGeom>
            <a:ln>
              <a:solidFill>
                <a:srgbClr val="0070C0"/>
              </a:solidFill>
            </a:ln>
          </p:spPr>
        </p:pic>
        <p:sp>
          <p:nvSpPr>
            <p:cNvPr id="6" name="Rectangle 5">
              <a:extLst>
                <a:ext uri="{FF2B5EF4-FFF2-40B4-BE49-F238E27FC236}">
                  <a16:creationId xmlns="" xmlns:a16="http://schemas.microsoft.com/office/drawing/2014/main" id="{BB0FD525-DCB5-4430-A1DD-0F8F8C1C1FDA}"/>
                </a:ext>
              </a:extLst>
            </p:cNvPr>
            <p:cNvSpPr/>
            <p:nvPr/>
          </p:nvSpPr>
          <p:spPr>
            <a:xfrm>
              <a:off x="804560" y="1628800"/>
              <a:ext cx="959127" cy="144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a:extLst>
              <a:ext uri="{FF2B5EF4-FFF2-40B4-BE49-F238E27FC236}">
                <a16:creationId xmlns="" xmlns:a16="http://schemas.microsoft.com/office/drawing/2014/main" id="{93CCE083-07AA-4C67-B35A-8FEFC70FFDBC}"/>
              </a:ext>
            </a:extLst>
          </p:cNvPr>
          <p:cNvPicPr>
            <a:picLocks noChangeAspect="1"/>
          </p:cNvPicPr>
          <p:nvPr/>
        </p:nvPicPr>
        <p:blipFill>
          <a:blip r:embed="rId5"/>
          <a:stretch>
            <a:fillRect/>
          </a:stretch>
        </p:blipFill>
        <p:spPr>
          <a:xfrm>
            <a:off x="1619672" y="1242507"/>
            <a:ext cx="4849221" cy="4228579"/>
          </a:xfrm>
          <a:prstGeom prst="rect">
            <a:avLst/>
          </a:prstGeom>
          <a:ln>
            <a:solidFill>
              <a:schemeClr val="accent5">
                <a:lumMod val="75000"/>
              </a:schemeClr>
            </a:solidFill>
          </a:ln>
        </p:spPr>
      </p:pic>
      <p:pic>
        <p:nvPicPr>
          <p:cNvPr id="3" name="Picture 4">
            <a:extLst>
              <a:ext uri="{FF2B5EF4-FFF2-40B4-BE49-F238E27FC236}">
                <a16:creationId xmlns="" xmlns:a16="http://schemas.microsoft.com/office/drawing/2014/main" id="{8A61148F-183B-443D-8230-A8CD836FBE3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1567409"/>
            <a:ext cx="4234011" cy="409121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 xmlns:a16="http://schemas.microsoft.com/office/drawing/2014/main" id="{2E08B5A3-E603-418F-99F7-FD313750CC7E}"/>
              </a:ext>
            </a:extLst>
          </p:cNvPr>
          <p:cNvSpPr txBox="1"/>
          <p:nvPr/>
        </p:nvSpPr>
        <p:spPr>
          <a:xfrm>
            <a:off x="2987824" y="4725144"/>
            <a:ext cx="5862288" cy="1569660"/>
          </a:xfrm>
          <a:prstGeom prst="rect">
            <a:avLst/>
          </a:prstGeom>
          <a:solidFill>
            <a:srgbClr val="F08A34"/>
          </a:solidFill>
        </p:spPr>
        <p:txBody>
          <a:bodyPr wrap="square" rtlCol="0">
            <a:spAutoFit/>
          </a:bodyPr>
          <a:lstStyle/>
          <a:p>
            <a:r>
              <a:rPr lang="sr-Latn-RS" sz="1600" dirty="0" err="1">
                <a:solidFill>
                  <a:schemeClr val="bg1"/>
                </a:solidFill>
              </a:rPr>
              <a:t>Imejlovi</a:t>
            </a:r>
            <a:r>
              <a:rPr lang="sr-Latn-RS" sz="1600" dirty="0">
                <a:solidFill>
                  <a:schemeClr val="bg1"/>
                </a:solidFill>
              </a:rPr>
              <a:t> kojima se ljudi pokušavaju ljudi ubediti da kliknu na već unete linkove</a:t>
            </a:r>
            <a:endParaRPr lang="en-GB" sz="1600" dirty="0">
              <a:solidFill>
                <a:schemeClr val="bg1"/>
              </a:solidFill>
              <a:latin typeface="+mj-lt"/>
            </a:endParaRPr>
          </a:p>
          <a:p>
            <a:pPr marL="285750" lvl="0" indent="-285750">
              <a:buFont typeface="Arial" panose="020B0604020202020204" pitchFamily="34" charset="0"/>
              <a:buChar char="•"/>
            </a:pPr>
            <a:r>
              <a:rPr lang="sr-Latn-RS" sz="1600" dirty="0">
                <a:solidFill>
                  <a:schemeClr val="bg1"/>
                </a:solidFill>
              </a:rPr>
              <a:t>Da li ste razmotrili pitanje gramatike i pravopisa?</a:t>
            </a:r>
            <a:endParaRPr lang="en-US" sz="1600" dirty="0">
              <a:solidFill>
                <a:schemeClr val="bg1"/>
              </a:solidFill>
            </a:endParaRPr>
          </a:p>
          <a:p>
            <a:pPr marL="285750" lvl="0" indent="-285750">
              <a:buFont typeface="Arial" panose="020B0604020202020204" pitchFamily="34" charset="0"/>
              <a:buChar char="•"/>
            </a:pPr>
            <a:r>
              <a:rPr lang="sr-Latn-RS" sz="1600" dirty="0">
                <a:solidFill>
                  <a:schemeClr val="bg1"/>
                </a:solidFill>
              </a:rPr>
              <a:t>Koliko mnogo kompanija koje se bave komunalnom infrastrukturom počinje svoju komunikaciju sa „Zdravo”?</a:t>
            </a:r>
            <a:endParaRPr lang="en-US" sz="1600" dirty="0">
              <a:solidFill>
                <a:schemeClr val="bg1"/>
              </a:solidFill>
            </a:endParaRPr>
          </a:p>
          <a:p>
            <a:pPr marL="285750" indent="-285750">
              <a:buFont typeface="Arial" panose="020B0604020202020204" pitchFamily="34" charset="0"/>
              <a:buChar char="•"/>
            </a:pPr>
            <a:r>
              <a:rPr lang="sr-Latn-RS" sz="1600" dirty="0">
                <a:solidFill>
                  <a:schemeClr val="bg1"/>
                </a:solidFill>
              </a:rPr>
              <a:t>Pređite ovlaš preko tog linka da biste videli kuda će vas odvesti</a:t>
            </a:r>
            <a:endParaRPr lang="en-GB" sz="1600" dirty="0">
              <a:solidFill>
                <a:schemeClr val="bg1"/>
              </a:solidFill>
              <a:latin typeface="+mj-lt"/>
            </a:endParaRPr>
          </a:p>
        </p:txBody>
      </p:sp>
      <p:sp>
        <p:nvSpPr>
          <p:cNvPr id="16" name="Rectangle 15">
            <a:extLst>
              <a:ext uri="{FF2B5EF4-FFF2-40B4-BE49-F238E27FC236}">
                <a16:creationId xmlns="" xmlns:a16="http://schemas.microsoft.com/office/drawing/2014/main" id="{8BF92FFC-8899-4603-9669-E3C5A6995C13}"/>
              </a:ext>
            </a:extLst>
          </p:cNvPr>
          <p:cNvSpPr/>
          <p:nvPr/>
        </p:nvSpPr>
        <p:spPr>
          <a:xfrm>
            <a:off x="3131840" y="4437112"/>
            <a:ext cx="648072" cy="288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 xmlns:a16="http://schemas.microsoft.com/office/drawing/2014/main" id="{11FF1AF4-2E38-4CCC-B858-F704E3255D42}"/>
              </a:ext>
            </a:extLst>
          </p:cNvPr>
          <p:cNvSpPr/>
          <p:nvPr/>
        </p:nvSpPr>
        <p:spPr>
          <a:xfrm>
            <a:off x="6891216" y="3439584"/>
            <a:ext cx="1655078" cy="49347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2" descr="Off the hook: 6 Tips to avoid Phishing scams">
            <a:extLst>
              <a:ext uri="{FF2B5EF4-FFF2-40B4-BE49-F238E27FC236}">
                <a16:creationId xmlns="" xmlns:a16="http://schemas.microsoft.com/office/drawing/2014/main" id="{B3024642-9F90-43AC-9B39-0AA3B282081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0719" r="23380" b="20102"/>
          <a:stretch/>
        </p:blipFill>
        <p:spPr bwMode="auto">
          <a:xfrm>
            <a:off x="7933904" y="1101995"/>
            <a:ext cx="1151682" cy="102590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 xmlns:a16="http://schemas.microsoft.com/office/drawing/2014/main" id="{5EBFD9CF-3F34-49B5-BF33-93B7D37107CE}"/>
              </a:ext>
            </a:extLst>
          </p:cNvPr>
          <p:cNvSpPr/>
          <p:nvPr/>
        </p:nvSpPr>
        <p:spPr>
          <a:xfrm>
            <a:off x="154660" y="3140968"/>
            <a:ext cx="1465011" cy="9361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F6FB7DCC-A0F0-4C70-8BB8-4462F4DFC875}"/>
              </a:ext>
            </a:extLst>
          </p:cNvPr>
          <p:cNvSpPr/>
          <p:nvPr/>
        </p:nvSpPr>
        <p:spPr>
          <a:xfrm>
            <a:off x="5270896" y="3793354"/>
            <a:ext cx="1101304" cy="28371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0124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8" grpId="0" animBg="1"/>
      <p:bldP spid="19" grpId="0" animBg="1"/>
      <p:bldP spid="2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Phishing</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4">
            <a:extLst>
              <a:ext uri="{FF2B5EF4-FFF2-40B4-BE49-F238E27FC236}">
                <a16:creationId xmlns="" xmlns:a16="http://schemas.microsoft.com/office/drawing/2014/main" id="{6AA898E5-144D-4709-9F55-D9CA15DACE49}"/>
              </a:ext>
            </a:extLst>
          </p:cNvPr>
          <p:cNvPicPr>
            <a:picLocks noGrp="1" noChangeAspect="1"/>
          </p:cNvPicPr>
          <p:nvPr>
            <p:ph idx="1"/>
          </p:nvPr>
        </p:nvPicPr>
        <p:blipFill>
          <a:blip r:embed="rId5">
            <a:extLst>
              <a:ext uri="{28A0092B-C50C-407E-A947-70E740481C1C}">
                <a14:useLocalDpi xmlns:a14="http://schemas.microsoft.com/office/drawing/2010/main" val="0"/>
              </a:ext>
            </a:extLst>
          </a:blip>
          <a:srcRect/>
          <a:stretch>
            <a:fillRect/>
          </a:stretch>
        </p:blipFill>
        <p:spPr>
          <a:xfrm>
            <a:off x="1775953" y="1270001"/>
            <a:ext cx="5592093" cy="5136922"/>
          </a:xfrm>
          <a:ln>
            <a:solidFill>
              <a:schemeClr val="accent1"/>
            </a:solidFill>
            <a:miter lim="800000"/>
            <a:headEnd/>
            <a:tailEnd/>
          </a:ln>
        </p:spPr>
      </p:pic>
    </p:spTree>
    <p:extLst>
      <p:ext uri="{BB962C8B-B14F-4D97-AF65-F5344CB8AC3E}">
        <p14:creationId xmlns:p14="http://schemas.microsoft.com/office/powerpoint/2010/main" val="36367889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Phishing</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descr="Off the hook: 6 Tips to avoid Phishing scams">
            <a:extLst>
              <a:ext uri="{FF2B5EF4-FFF2-40B4-BE49-F238E27FC236}">
                <a16:creationId xmlns="" xmlns:a16="http://schemas.microsoft.com/office/drawing/2014/main" id="{DF498DD1-A25E-441A-AEC0-EB1ACCD6E8A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pic>
        <p:nvPicPr>
          <p:cNvPr id="14" name="Content Placeholder 4">
            <a:extLst>
              <a:ext uri="{FF2B5EF4-FFF2-40B4-BE49-F238E27FC236}">
                <a16:creationId xmlns="" xmlns:a16="http://schemas.microsoft.com/office/drawing/2014/main" id="{5F4B612E-8548-4584-877D-0B796AD706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7638" y="1484784"/>
            <a:ext cx="8848725" cy="4104456"/>
          </a:xfrm>
          <a:prstGeom prst="rect">
            <a:avLst/>
          </a:prstGeom>
          <a:noFill/>
          <a:ln>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 xmlns:a16="http://schemas.microsoft.com/office/drawing/2014/main" id="{EF23AC8D-7607-4B3A-A987-C7217BB3B09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465263" y="1876425"/>
            <a:ext cx="6213475" cy="6683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 xmlns:a16="http://schemas.microsoft.com/office/drawing/2014/main" id="{CD1A5597-91F9-491C-8C2B-04F8640BA25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7788" y="2700338"/>
            <a:ext cx="8988425" cy="34925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16">
            <a:extLst>
              <a:ext uri="{FF2B5EF4-FFF2-40B4-BE49-F238E27FC236}">
                <a16:creationId xmlns="" xmlns:a16="http://schemas.microsoft.com/office/drawing/2014/main" id="{F9ED2870-6CFE-4FA0-A815-A5A4A7637544}"/>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28788" y="3205163"/>
            <a:ext cx="5686425" cy="509587"/>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 xmlns:a16="http://schemas.microsoft.com/office/drawing/2014/main" id="{88C761F2-10D2-46D2-BCC0-790426C8D03C}"/>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2540000" y="3941325"/>
            <a:ext cx="4064000" cy="51117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 xmlns:a16="http://schemas.microsoft.com/office/drawing/2014/main" id="{5553CEDB-8C6B-417C-88D5-DD94A234FEDC}"/>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7788" y="4533900"/>
            <a:ext cx="8988425"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 xmlns:a16="http://schemas.microsoft.com/office/drawing/2014/main" id="{98CCF7F5-17BC-46D9-97C7-0E6259F64C26}"/>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28650" y="5153025"/>
            <a:ext cx="3079750" cy="373063"/>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 xmlns:a16="http://schemas.microsoft.com/office/drawing/2014/main" id="{FF6CB220-2F8A-408A-9780-687B6D75F40D}"/>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203700" y="5111750"/>
            <a:ext cx="4311650" cy="427038"/>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 xmlns:a16="http://schemas.microsoft.com/office/drawing/2014/main" id="{B77E2DB5-B886-449D-A783-8CA477B3C9E2}"/>
              </a:ext>
            </a:extLst>
          </p:cNvPr>
          <p:cNvSpPr/>
          <p:nvPr/>
        </p:nvSpPr>
        <p:spPr>
          <a:xfrm>
            <a:off x="323528" y="2060848"/>
            <a:ext cx="792088" cy="1440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4471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Varijante „pecanja“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eaLnBrk="1" hangingPunct="1">
              <a:lnSpc>
                <a:spcPct val="90000"/>
              </a:lnSpc>
            </a:pPr>
            <a:r>
              <a:rPr lang="en-GB" b="1" i="1" dirty="0">
                <a:solidFill>
                  <a:srgbClr val="0070C0"/>
                </a:solidFill>
              </a:rPr>
              <a:t>Spear phishing </a:t>
            </a:r>
            <a:r>
              <a:rPr lang="sr-Latn-RS" b="1" dirty="0" smtClean="0">
                <a:solidFill>
                  <a:srgbClr val="0070C0"/>
                </a:solidFill>
              </a:rPr>
              <a:t>(„pecanje kopljem“) </a:t>
            </a:r>
            <a:r>
              <a:rPr lang="en-GB" dirty="0" smtClean="0"/>
              <a:t>– </a:t>
            </a:r>
            <a:r>
              <a:rPr lang="sr-Latn-RS" sz="2400" dirty="0"/>
              <a:t>na meti su konkretni pojedinci ili grupe u nekoj organizaciji</a:t>
            </a:r>
            <a:endParaRPr lang="en-GB" sz="2400" dirty="0"/>
          </a:p>
          <a:p>
            <a:pPr eaLnBrk="1" hangingPunct="1">
              <a:lnSpc>
                <a:spcPct val="90000"/>
              </a:lnSpc>
            </a:pPr>
            <a:r>
              <a:rPr lang="en-GB" b="1" i="1" dirty="0" err="1" smtClean="0">
                <a:solidFill>
                  <a:srgbClr val="0070C0"/>
                </a:solidFill>
              </a:rPr>
              <a:t>Whalin</a:t>
            </a:r>
            <a:r>
              <a:rPr lang="sr-Latn-RS" b="1" dirty="0" smtClean="0">
                <a:solidFill>
                  <a:srgbClr val="0070C0"/>
                </a:solidFill>
              </a:rPr>
              <a:t>g („</a:t>
            </a:r>
            <a:r>
              <a:rPr lang="sr-Latn-RS" b="1" dirty="0" err="1" smtClean="0">
                <a:solidFill>
                  <a:srgbClr val="0070C0"/>
                </a:solidFill>
              </a:rPr>
              <a:t>kitolovstvo</a:t>
            </a:r>
            <a:r>
              <a:rPr lang="sr-Latn-RS" b="1" dirty="0" smtClean="0">
                <a:solidFill>
                  <a:srgbClr val="0070C0"/>
                </a:solidFill>
              </a:rPr>
              <a:t>“) </a:t>
            </a:r>
            <a:r>
              <a:rPr lang="en-GB" dirty="0" smtClean="0"/>
              <a:t>– </a:t>
            </a:r>
            <a:r>
              <a:rPr lang="sr-Latn-RS" sz="2400" dirty="0"/>
              <a:t>slanje </a:t>
            </a:r>
            <a:r>
              <a:rPr lang="sr-Latn-RS" sz="2400" dirty="0" err="1"/>
              <a:t>imejlova</a:t>
            </a:r>
            <a:r>
              <a:rPr lang="sr-Latn-RS" sz="2400" dirty="0"/>
              <a:t> da bi se „</a:t>
            </a:r>
            <a:r>
              <a:rPr lang="sr-Latn-RS" sz="2400" dirty="0" err="1"/>
              <a:t>upecali</a:t>
            </a:r>
            <a:r>
              <a:rPr lang="sr-Latn-RS" sz="2400" dirty="0"/>
              <a:t>” posebno visoko </a:t>
            </a:r>
            <a:r>
              <a:rPr lang="sr-Latn-RS" sz="2400" dirty="0" err="1"/>
              <a:t>pozicionirani</a:t>
            </a:r>
            <a:r>
              <a:rPr lang="sr-Latn-RS" sz="2400" dirty="0"/>
              <a:t> rukovodioci kao mete u organizaciji</a:t>
            </a:r>
            <a:endParaRPr lang="en-GB" sz="2400" dirty="0"/>
          </a:p>
          <a:p>
            <a:pPr eaLnBrk="1" hangingPunct="1">
              <a:lnSpc>
                <a:spcPct val="90000"/>
              </a:lnSpc>
            </a:pPr>
            <a:r>
              <a:rPr lang="en-GB" b="1" i="1" dirty="0" err="1" smtClean="0">
                <a:solidFill>
                  <a:srgbClr val="0070C0"/>
                </a:solidFill>
              </a:rPr>
              <a:t>Vishing</a:t>
            </a:r>
            <a:r>
              <a:rPr lang="en-GB" dirty="0" smtClean="0"/>
              <a:t> – </a:t>
            </a:r>
            <a:r>
              <a:rPr lang="sr-Latn-RS" sz="2400" dirty="0"/>
              <a:t>korišćenje </a:t>
            </a:r>
            <a:r>
              <a:rPr lang="es-CL" sz="2400" i="1" dirty="0" err="1"/>
              <a:t>VoIP</a:t>
            </a:r>
            <a:r>
              <a:rPr lang="es-CL" sz="2400" dirty="0"/>
              <a:t> </a:t>
            </a:r>
            <a:r>
              <a:rPr lang="sr-Latn-RS" sz="2400" dirty="0"/>
              <a:t>mreže za upućivanje </a:t>
            </a:r>
            <a:r>
              <a:rPr lang="sr-Latn-RS" sz="2400" dirty="0" err="1"/>
              <a:t>netraženih</a:t>
            </a:r>
            <a:r>
              <a:rPr lang="sr-Latn-RS" sz="2400" dirty="0"/>
              <a:t> i neželjenih telefonskih poziva kako bi se došlo do određenih informacija</a:t>
            </a:r>
            <a:endParaRPr lang="en-GB" sz="2400" dirty="0"/>
          </a:p>
          <a:p>
            <a:pPr eaLnBrk="1" hangingPunct="1">
              <a:lnSpc>
                <a:spcPct val="90000"/>
              </a:lnSpc>
            </a:pPr>
            <a:r>
              <a:rPr lang="en-GB" b="1" i="1" dirty="0" smtClean="0">
                <a:solidFill>
                  <a:srgbClr val="0070C0"/>
                </a:solidFill>
              </a:rPr>
              <a:t>Pharming</a:t>
            </a:r>
            <a:r>
              <a:rPr lang="en-GB" dirty="0" smtClean="0"/>
              <a:t> – </a:t>
            </a:r>
            <a:r>
              <a:rPr lang="sr-Latn-RS" sz="2400" dirty="0" err="1"/>
              <a:t>preusmeravanje</a:t>
            </a:r>
            <a:r>
              <a:rPr lang="sr-Latn-RS" sz="2400" dirty="0"/>
              <a:t> na lažni veb-sajt koji po svemu deluje kao pravi</a:t>
            </a:r>
            <a:endParaRPr lang="en-GB" sz="2400" dirty="0"/>
          </a:p>
        </p:txBody>
      </p:sp>
      <p:pic>
        <p:nvPicPr>
          <p:cNvPr id="3" name="Picture 2" descr="Off the hook: 6 Tips to avoid Phishing scams">
            <a:extLst>
              <a:ext uri="{FF2B5EF4-FFF2-40B4-BE49-F238E27FC236}">
                <a16:creationId xmlns="" xmlns:a16="http://schemas.microsoft.com/office/drawing/2014/main" id="{B1977995-43A3-4377-9057-9B7FD64F9E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719" r="23380" b="20102"/>
          <a:stretch/>
        </p:blipFill>
        <p:spPr bwMode="auto">
          <a:xfrm>
            <a:off x="7884368" y="5494829"/>
            <a:ext cx="1151682" cy="1025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188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Ostale vrste napada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107504" y="1270001"/>
            <a:ext cx="9036496" cy="5183335"/>
          </a:xfrm>
        </p:spPr>
        <p:txBody>
          <a:bodyPr/>
          <a:lstStyle/>
          <a:p>
            <a:pPr marL="571500" indent="-457200">
              <a:defRPr/>
            </a:pPr>
            <a:r>
              <a:rPr lang="en-GB" b="1" i="1" dirty="0">
                <a:solidFill>
                  <a:srgbClr val="0070C0"/>
                </a:solidFill>
              </a:rPr>
              <a:t>Privilege </a:t>
            </a:r>
            <a:r>
              <a:rPr lang="en-GB" b="1" i="1" dirty="0" smtClean="0">
                <a:solidFill>
                  <a:srgbClr val="0070C0"/>
                </a:solidFill>
              </a:rPr>
              <a:t>Escalation</a:t>
            </a:r>
            <a:r>
              <a:rPr lang="sr-Latn-RS" b="1" i="1" dirty="0" smtClean="0">
                <a:solidFill>
                  <a:srgbClr val="0070C0"/>
                </a:solidFill>
              </a:rPr>
              <a:t> </a:t>
            </a:r>
            <a:r>
              <a:rPr lang="sr-Latn-RS" b="1" dirty="0" smtClean="0">
                <a:solidFill>
                  <a:srgbClr val="0070C0"/>
                </a:solidFill>
              </a:rPr>
              <a:t>(„eskalacija povlastica“)</a:t>
            </a:r>
            <a:r>
              <a:rPr lang="en-GB" b="1" dirty="0" smtClean="0">
                <a:solidFill>
                  <a:srgbClr val="0070C0"/>
                </a:solidFill>
              </a:rPr>
              <a:t> </a:t>
            </a:r>
            <a:r>
              <a:rPr lang="en-GB" dirty="0" smtClean="0"/>
              <a:t>– </a:t>
            </a:r>
            <a:r>
              <a:rPr lang="sr-Latn-RS" sz="2400" dirty="0"/>
              <a:t>pošto se </a:t>
            </a:r>
            <a:r>
              <a:rPr lang="sr-Latn-RS" sz="2400" dirty="0" err="1"/>
              <a:t>domogao</a:t>
            </a:r>
            <a:r>
              <a:rPr lang="sr-Latn-RS" sz="2400" dirty="0"/>
              <a:t> pristupa, haker povećava svoje korisničke povlastice u odnosu na administratora</a:t>
            </a:r>
            <a:endParaRPr lang="en-GB" sz="2400" dirty="0"/>
          </a:p>
          <a:p>
            <a:pPr marL="571500" indent="-457200">
              <a:defRPr/>
            </a:pPr>
            <a:r>
              <a:rPr lang="en-GB" b="1" i="1" dirty="0">
                <a:solidFill>
                  <a:srgbClr val="0070C0"/>
                </a:solidFill>
              </a:rPr>
              <a:t>DNS </a:t>
            </a:r>
            <a:r>
              <a:rPr lang="en-GB" b="1" i="1" dirty="0" smtClean="0">
                <a:solidFill>
                  <a:srgbClr val="0070C0"/>
                </a:solidFill>
              </a:rPr>
              <a:t>Poisoning</a:t>
            </a:r>
            <a:r>
              <a:rPr lang="sr-Latn-RS" b="1" i="1" dirty="0" smtClean="0">
                <a:solidFill>
                  <a:srgbClr val="0070C0"/>
                </a:solidFill>
              </a:rPr>
              <a:t> </a:t>
            </a:r>
            <a:r>
              <a:rPr lang="sr-Latn-RS" b="1" dirty="0" smtClean="0">
                <a:solidFill>
                  <a:srgbClr val="0070C0"/>
                </a:solidFill>
              </a:rPr>
              <a:t>(„trovanje </a:t>
            </a:r>
            <a:r>
              <a:rPr lang="sr-Latn-RS" b="1" i="1" dirty="0" smtClean="0">
                <a:solidFill>
                  <a:srgbClr val="0070C0"/>
                </a:solidFill>
              </a:rPr>
              <a:t>DNS“</a:t>
            </a:r>
            <a:r>
              <a:rPr lang="sr-Latn-RS" b="1" dirty="0" smtClean="0">
                <a:solidFill>
                  <a:srgbClr val="0070C0"/>
                </a:solidFill>
              </a:rPr>
              <a:t>)</a:t>
            </a:r>
            <a:r>
              <a:rPr lang="en-GB" b="1" dirty="0" smtClean="0">
                <a:solidFill>
                  <a:srgbClr val="0070C0"/>
                </a:solidFill>
              </a:rPr>
              <a:t> </a:t>
            </a:r>
            <a:r>
              <a:rPr lang="en-GB" dirty="0" smtClean="0"/>
              <a:t>– </a:t>
            </a:r>
            <a:r>
              <a:rPr lang="sr-Latn-RS" sz="2400" dirty="0"/>
              <a:t>promena lokalnog </a:t>
            </a:r>
            <a:r>
              <a:rPr lang="es-CL" sz="2400" i="1" dirty="0"/>
              <a:t>DNS</a:t>
            </a:r>
            <a:r>
              <a:rPr lang="es-CL" sz="2400" dirty="0"/>
              <a:t> </a:t>
            </a:r>
            <a:r>
              <a:rPr lang="sr-Latn-RS" sz="2400" dirty="0"/>
              <a:t>okruženja kako bi se usmerili internet zahtevi ka lažnim kopijama veb-sajtova</a:t>
            </a:r>
            <a:endParaRPr lang="en-GB" sz="2400" dirty="0" smtClean="0"/>
          </a:p>
          <a:p>
            <a:pPr marL="571500" indent="-457200">
              <a:defRPr/>
            </a:pPr>
            <a:r>
              <a:rPr lang="en-GB" b="1" i="1" dirty="0" smtClean="0">
                <a:solidFill>
                  <a:srgbClr val="0070C0"/>
                </a:solidFill>
              </a:rPr>
              <a:t>ARP Poisoning</a:t>
            </a:r>
            <a:r>
              <a:rPr lang="sr-Latn-RS" b="1" i="1" dirty="0" smtClean="0">
                <a:solidFill>
                  <a:srgbClr val="0070C0"/>
                </a:solidFill>
              </a:rPr>
              <a:t> </a:t>
            </a:r>
            <a:r>
              <a:rPr lang="sr-Latn-RS" b="1" dirty="0" smtClean="0">
                <a:solidFill>
                  <a:srgbClr val="0070C0"/>
                </a:solidFill>
              </a:rPr>
              <a:t>(„trovanje </a:t>
            </a:r>
            <a:r>
              <a:rPr lang="sr-Latn-RS" b="1" i="1" dirty="0" smtClean="0">
                <a:solidFill>
                  <a:srgbClr val="0070C0"/>
                </a:solidFill>
              </a:rPr>
              <a:t>ARP“</a:t>
            </a:r>
            <a:r>
              <a:rPr lang="sr-Latn-RS" b="1" dirty="0" smtClean="0">
                <a:solidFill>
                  <a:srgbClr val="0070C0"/>
                </a:solidFill>
              </a:rPr>
              <a:t>)</a:t>
            </a:r>
            <a:r>
              <a:rPr lang="en-GB" b="1" dirty="0" smtClean="0">
                <a:solidFill>
                  <a:srgbClr val="0070C0"/>
                </a:solidFill>
              </a:rPr>
              <a:t> </a:t>
            </a:r>
            <a:r>
              <a:rPr lang="en-GB" dirty="0" smtClean="0"/>
              <a:t>- </a:t>
            </a:r>
            <a:r>
              <a:rPr lang="en-GB" sz="2400" dirty="0" smtClean="0"/>
              <a:t>(</a:t>
            </a:r>
            <a:r>
              <a:rPr lang="en-GB" sz="2400" i="1" dirty="0" smtClean="0"/>
              <a:t>Address </a:t>
            </a:r>
            <a:r>
              <a:rPr lang="en-GB" sz="2400" i="1" dirty="0"/>
              <a:t>Resolution Protocol</a:t>
            </a:r>
            <a:r>
              <a:rPr lang="sr-Latn-RS" sz="2400" dirty="0"/>
              <a:t> – protokol koji definiše metode nalaženja fizičke adrese, tj. </a:t>
            </a:r>
            <a:r>
              <a:rPr lang="sr-Latn-RS" sz="2400" i="1" dirty="0"/>
              <a:t>MAC</a:t>
            </a:r>
            <a:r>
              <a:rPr lang="sr-Latn-RS" sz="2400" dirty="0"/>
              <a:t> adrese mrežnog adaptera). „Trovanje </a:t>
            </a:r>
            <a:r>
              <a:rPr lang="sr-Latn-RS" sz="2400" i="1" dirty="0"/>
              <a:t>ARP</a:t>
            </a:r>
            <a:r>
              <a:rPr lang="sr-Latn-RS" sz="2400" dirty="0"/>
              <a:t>” je vrsta </a:t>
            </a:r>
            <a:r>
              <a:rPr lang="sr-Latn-RS" sz="2400" dirty="0" err="1"/>
              <a:t>MiTM</a:t>
            </a:r>
            <a:r>
              <a:rPr lang="sr-Latn-RS" sz="2400" dirty="0"/>
              <a:t> napada pomoću koga se može zaustaviti mrežni saobraćaj, da bi se onda taj saobraćaj preusmerio preko kompjutera napadača</a:t>
            </a:r>
            <a:r>
              <a:rPr lang="sr-Latn-RS" sz="2400" dirty="0" smtClean="0"/>
              <a:t>.</a:t>
            </a:r>
            <a:endParaRPr lang="en-GB" sz="2400" dirty="0"/>
          </a:p>
        </p:txBody>
      </p:sp>
    </p:spTree>
    <p:extLst>
      <p:ext uri="{BB962C8B-B14F-4D97-AF65-F5344CB8AC3E}">
        <p14:creationId xmlns:p14="http://schemas.microsoft.com/office/powerpoint/2010/main" val="235799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Malware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i="1" dirty="0">
                <a:solidFill>
                  <a:srgbClr val="0070C0"/>
                </a:solidFill>
              </a:rPr>
              <a:t>Mal</a:t>
            </a:r>
            <a:r>
              <a:rPr lang="en-GB" i="1" dirty="0"/>
              <a:t>icious </a:t>
            </a:r>
            <a:r>
              <a:rPr lang="en-GB" i="1" dirty="0" smtClean="0"/>
              <a:t>Soft</a:t>
            </a:r>
            <a:r>
              <a:rPr lang="en-GB" b="1" i="1" dirty="0" smtClean="0">
                <a:solidFill>
                  <a:srgbClr val="0070C0"/>
                </a:solidFill>
              </a:rPr>
              <a:t>ware</a:t>
            </a:r>
            <a:r>
              <a:rPr lang="sr-Latn-RS" b="1" i="1" dirty="0" smtClean="0">
                <a:solidFill>
                  <a:srgbClr val="0070C0"/>
                </a:solidFill>
              </a:rPr>
              <a:t> </a:t>
            </a:r>
            <a:r>
              <a:rPr lang="sr-Latn-RS" b="1" dirty="0" smtClean="0">
                <a:solidFill>
                  <a:srgbClr val="0070C0"/>
                </a:solidFill>
              </a:rPr>
              <a:t>(</a:t>
            </a:r>
            <a:r>
              <a:rPr lang="sr-Latn-RS" b="1" dirty="0">
                <a:solidFill>
                  <a:srgbClr val="0070C0"/>
                </a:solidFill>
              </a:rPr>
              <a:t>kovanica nastala od spoja reči zlonamerni i softver</a:t>
            </a:r>
            <a:r>
              <a:rPr lang="sr-Latn-RS" b="1" dirty="0" smtClean="0">
                <a:solidFill>
                  <a:srgbClr val="0070C0"/>
                </a:solidFill>
              </a:rPr>
              <a:t>)</a:t>
            </a:r>
            <a:endParaRPr lang="en-GB" b="1" dirty="0">
              <a:solidFill>
                <a:srgbClr val="0070C0"/>
              </a:solidFill>
            </a:endParaRPr>
          </a:p>
          <a:p>
            <a:pPr eaLnBrk="1" hangingPunct="1">
              <a:lnSpc>
                <a:spcPct val="90000"/>
              </a:lnSpc>
            </a:pPr>
            <a:r>
              <a:rPr lang="sr-Latn-RS" sz="2800" dirty="0"/>
              <a:t>Kreiran u cilju pristupanja računarskom sistemu ili kompromitovanja računarskog sistema bez pristanka vlasnika</a:t>
            </a:r>
            <a:r>
              <a:rPr lang="en-GB" sz="2800" dirty="0" smtClean="0"/>
              <a:t>r </a:t>
            </a:r>
            <a:r>
              <a:rPr lang="en-GB" sz="2800" dirty="0"/>
              <a:t>system with consent of the owner</a:t>
            </a:r>
          </a:p>
        </p:txBody>
      </p:sp>
      <p:pic>
        <p:nvPicPr>
          <p:cNvPr id="3" name="Picture 5" descr="C:\Users\B.Stam\Desktop\How-to-identify-Malware-from-computer.jpg">
            <a:extLst>
              <a:ext uri="{FF2B5EF4-FFF2-40B4-BE49-F238E27FC236}">
                <a16:creationId xmlns="" xmlns:a16="http://schemas.microsoft.com/office/drawing/2014/main" id="{EED085A3-B15C-480B-9247-F2F1AD4842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9919" y="3128893"/>
            <a:ext cx="5512098" cy="3396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136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altLang="sr-Latn-RS" dirty="0" smtClean="0"/>
              <a:t>U čemu je problem sa svim ovim</a:t>
            </a:r>
            <a:r>
              <a:rPr lang="en-GB" altLang="sr-Latn-RS" dirty="0" smtClean="0"/>
              <a:t>?</a:t>
            </a:r>
            <a:endParaRPr lang="en-GB" altLang="sr-Latn-RS" dirty="0"/>
          </a:p>
          <a:p>
            <a:pPr eaLnBrk="1" hangingPunct="1"/>
            <a:r>
              <a:rPr lang="sr-Latn-RS" altLang="sr-Latn-RS" dirty="0" smtClean="0"/>
              <a:t>Internet pruža kriminalcima više mogućnosti</a:t>
            </a:r>
            <a:endParaRPr lang="en-GB" altLang="sr-Latn-RS" dirty="0"/>
          </a:p>
          <a:p>
            <a:pPr lvl="1" eaLnBrk="1" hangingPunct="1"/>
            <a:r>
              <a:rPr lang="sr-Latn-RS" altLang="sr-Latn-RS" sz="2600" dirty="0" smtClean="0"/>
              <a:t>Krivična dela mogu biti počinjena na daljinu</a:t>
            </a:r>
            <a:endParaRPr lang="en-GB" altLang="sr-Latn-RS" sz="2600" dirty="0"/>
          </a:p>
          <a:p>
            <a:pPr lvl="1" eaLnBrk="1" hangingPunct="1"/>
            <a:r>
              <a:rPr lang="sr-Latn-RS" altLang="sr-Latn-RS" sz="2600" dirty="0" smtClean="0"/>
              <a:t>Dokazi su nestalni</a:t>
            </a:r>
            <a:r>
              <a:rPr lang="en-GB" altLang="sr-Latn-RS" sz="2600" dirty="0" smtClean="0"/>
              <a:t> </a:t>
            </a:r>
            <a:r>
              <a:rPr lang="en-GB" altLang="sr-Latn-RS" sz="2600" dirty="0"/>
              <a:t>*</a:t>
            </a:r>
          </a:p>
          <a:p>
            <a:pPr lvl="1" eaLnBrk="1" hangingPunct="1"/>
            <a:r>
              <a:rPr lang="sr-Latn-RS" altLang="sr-Latn-RS" sz="2600" dirty="0" smtClean="0"/>
              <a:t>Sprovođenje zakona na nacionalnom nivou upravlja se prema geografiji</a:t>
            </a:r>
          </a:p>
          <a:p>
            <a:pPr lvl="1" eaLnBrk="1" hangingPunct="1"/>
            <a:endParaRPr lang="pt-PT" altLang="sr-Latn-RS"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
            <a:extLst>
              <a:ext uri="{FF2B5EF4-FFF2-40B4-BE49-F238E27FC236}">
                <a16:creationId xmlns="" xmlns:a16="http://schemas.microsoft.com/office/drawing/2014/main" id="{CFBBC59A-B2C5-40B0-A6F4-B33B9E9CA788}"/>
              </a:ext>
            </a:extLst>
          </p:cNvPr>
          <p:cNvSpPr txBox="1">
            <a:spLocks/>
          </p:cNvSpPr>
          <p:nvPr/>
        </p:nvSpPr>
        <p:spPr bwMode="auto">
          <a:xfrm>
            <a:off x="253772" y="4221212"/>
            <a:ext cx="5458926" cy="252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sr-Latn-RS" altLang="sr-Latn-RS" sz="2600" spc="-20" dirty="0" smtClean="0"/>
              <a:t>Za međunarodnu pomoć potrebni </a:t>
            </a:r>
            <a:r>
              <a:rPr lang="sr-Latn-RS" altLang="sr-Latn-RS" sz="2600" dirty="0" smtClean="0"/>
              <a:t>su propisni zakonski kanali</a:t>
            </a:r>
          </a:p>
          <a:p>
            <a:pPr lvl="1" eaLnBrk="1" hangingPunct="1"/>
            <a:r>
              <a:rPr lang="sr-Latn-RS" sz="2400" dirty="0"/>
              <a:t>Saradnja se ostvaruje među različitim zemljama koje imaju različite pravne okvire</a:t>
            </a:r>
            <a:endParaRPr lang="pt-PT" altLang="sr-Latn-RS" sz="2600" dirty="0"/>
          </a:p>
        </p:txBody>
      </p:sp>
      <p:sp>
        <p:nvSpPr>
          <p:cNvPr id="14" name="TextBox 13">
            <a:extLst>
              <a:ext uri="{FF2B5EF4-FFF2-40B4-BE49-F238E27FC236}">
                <a16:creationId xmlns="" xmlns:a16="http://schemas.microsoft.com/office/drawing/2014/main" id="{64302D4D-6AB3-41B2-A892-4F6A15D543D3}"/>
              </a:ext>
            </a:extLst>
          </p:cNvPr>
          <p:cNvSpPr txBox="1"/>
          <p:nvPr/>
        </p:nvSpPr>
        <p:spPr>
          <a:xfrm>
            <a:off x="1547664" y="2420888"/>
            <a:ext cx="5639392" cy="2308324"/>
          </a:xfrm>
          <a:prstGeom prst="rect">
            <a:avLst/>
          </a:prstGeom>
          <a:solidFill>
            <a:srgbClr val="F08A34"/>
          </a:solidFill>
        </p:spPr>
        <p:txBody>
          <a:bodyPr wrap="square" rtlCol="0">
            <a:spAutoFit/>
          </a:bodyPr>
          <a:lstStyle/>
          <a:p>
            <a:pPr algn="ctr"/>
            <a:r>
              <a:rPr lang="sr-Latn-RS" sz="3600" dirty="0">
                <a:solidFill>
                  <a:schemeClr val="bg1"/>
                </a:solidFill>
              </a:rPr>
              <a:t>Ekspeditivna uzajamna pravna pomoć je činjenica u savremenoj borbi protiv </a:t>
            </a:r>
            <a:r>
              <a:rPr lang="sr-Latn-RS" sz="3600" dirty="0" err="1">
                <a:solidFill>
                  <a:schemeClr val="bg1"/>
                </a:solidFill>
              </a:rPr>
              <a:t>visokotehnološkog</a:t>
            </a:r>
            <a:r>
              <a:rPr lang="sr-Latn-RS" sz="3600" dirty="0">
                <a:solidFill>
                  <a:schemeClr val="bg1"/>
                </a:solidFill>
              </a:rPr>
              <a:t> kriminala</a:t>
            </a:r>
            <a:endParaRPr lang="en-GB" sz="3600" dirty="0">
              <a:solidFill>
                <a:schemeClr val="bg1"/>
              </a:solidFill>
              <a:latin typeface="+mj-lt"/>
            </a:endParaRPr>
          </a:p>
        </p:txBody>
      </p:sp>
    </p:spTree>
    <p:extLst>
      <p:ext uri="{BB962C8B-B14F-4D97-AF65-F5344CB8AC3E}">
        <p14:creationId xmlns:p14="http://schemas.microsoft.com/office/powerpoint/2010/main" val="2770167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Virus</a:t>
            </a:r>
            <a:r>
              <a:rPr lang="sr-Latn-RS" sz="3200" dirty="0" smtClean="0">
                <a:solidFill>
                  <a:schemeClr val="bg1"/>
                </a:solidFill>
                <a:latin typeface="Verdana" charset="0"/>
                <a:cs typeface="Verdana" charset="0"/>
              </a:rPr>
              <a: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sr-Latn-RS" dirty="0" err="1"/>
              <a:t>Softveri</a:t>
            </a:r>
            <a:r>
              <a:rPr lang="sr-Latn-RS" dirty="0"/>
              <a:t> koji imaju sposobnost da se repliciraju iz jednog fajla u drugi i da se smeste u određeni sistem</a:t>
            </a:r>
            <a:endParaRPr lang="en-GB" altLang="sr-Latn-RS" dirty="0" smtClean="0"/>
          </a:p>
          <a:p>
            <a:pPr lvl="1"/>
            <a:r>
              <a:rPr lang="sr-Latn-RS" dirty="0"/>
              <a:t>bez pristanka (ili znanja) korisnika/administratora tog </a:t>
            </a:r>
            <a:r>
              <a:rPr lang="sr-Latn-RS" dirty="0" smtClean="0"/>
              <a:t>sistema</a:t>
            </a:r>
          </a:p>
          <a:p>
            <a:pPr lvl="1"/>
            <a:r>
              <a:rPr lang="sr-Latn-RS" dirty="0" smtClean="0"/>
              <a:t>da </a:t>
            </a:r>
            <a:r>
              <a:rPr lang="sr-Latn-RS" dirty="0"/>
              <a:t>bi svojom aktivnošću naudili tom sistemu</a:t>
            </a:r>
            <a:endParaRPr lang="en-GB" altLang="sr-Latn-RS" dirty="0"/>
          </a:p>
        </p:txBody>
      </p:sp>
      <p:pic>
        <p:nvPicPr>
          <p:cNvPr id="3" name="Picture 5" descr="C:\Users\B.Stam\Desktop\AV7-virus.jpg">
            <a:extLst>
              <a:ext uri="{FF2B5EF4-FFF2-40B4-BE49-F238E27FC236}">
                <a16:creationId xmlns="" xmlns:a16="http://schemas.microsoft.com/office/drawing/2014/main" id="{931F4001-E9CB-464F-8D4F-47ED9F03AA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688" y="3861048"/>
            <a:ext cx="4208623" cy="2470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4805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Trojan</a:t>
            </a:r>
            <a:r>
              <a:rPr lang="sr-Latn-RS" sz="3200" dirty="0" err="1" smtClean="0">
                <a:solidFill>
                  <a:schemeClr val="bg1"/>
                </a:solidFill>
                <a:latin typeface="Verdana" charset="0"/>
                <a:cs typeface="Verdana" charset="0"/>
              </a:rPr>
              <a:t>ci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892480" cy="5183335"/>
          </a:xfrm>
        </p:spPr>
        <p:txBody>
          <a:bodyPr/>
          <a:lstStyle/>
          <a:p>
            <a:pPr marL="0" indent="0">
              <a:buNone/>
            </a:pPr>
            <a:r>
              <a:rPr lang="sr-Latn-RS" dirty="0"/>
              <a:t>Softver koji obavlja funkcije nepoželjne za korisnika i bez njegovog znanja</a:t>
            </a:r>
            <a:endParaRPr lang="en-GB" altLang="sr-Latn-RS" dirty="0"/>
          </a:p>
          <a:p>
            <a:pPr lvl="1"/>
            <a:r>
              <a:rPr lang="sr-Latn-RS" dirty="0"/>
              <a:t>dobio ime po grčkom trojanskom konju</a:t>
            </a:r>
            <a:endParaRPr lang="en-US" dirty="0"/>
          </a:p>
          <a:p>
            <a:pPr lvl="1"/>
            <a:r>
              <a:rPr lang="sr-Latn-RS" dirty="0"/>
              <a:t>uništava podatke</a:t>
            </a:r>
            <a:endParaRPr lang="en-US" dirty="0"/>
          </a:p>
          <a:p>
            <a:pPr lvl="1"/>
            <a:r>
              <a:rPr lang="sr-Latn-RS" dirty="0"/>
              <a:t>onesposobljava bezbednosni softver</a:t>
            </a:r>
            <a:endParaRPr lang="en-US" dirty="0"/>
          </a:p>
          <a:p>
            <a:pPr lvl="1"/>
            <a:r>
              <a:rPr lang="sr-Latn-RS" dirty="0"/>
              <a:t>omogućuje pristup sa daljine/ stvara „zadnja vrata” (</a:t>
            </a:r>
            <a:r>
              <a:rPr lang="en-GB" dirty="0"/>
              <a:t>backdoors</a:t>
            </a:r>
            <a:r>
              <a:rPr lang="sr-Latn-RS" dirty="0"/>
              <a:t>) </a:t>
            </a:r>
            <a:r>
              <a:rPr lang="en-GB" dirty="0"/>
              <a:t>(</a:t>
            </a:r>
            <a:r>
              <a:rPr lang="sr-Latn-RS" dirty="0"/>
              <a:t>kako bi nekome omogućio neovlašćeni pristup računaru</a:t>
            </a:r>
            <a:r>
              <a:rPr lang="en-GB" dirty="0"/>
              <a:t>) </a:t>
            </a:r>
            <a:endParaRPr lang="en-US" dirty="0"/>
          </a:p>
          <a:p>
            <a:pPr lvl="1"/>
            <a:r>
              <a:rPr lang="sr-Latn-RS" dirty="0"/>
              <a:t>preuzima (</a:t>
            </a:r>
            <a:r>
              <a:rPr lang="en-GB" dirty="0"/>
              <a:t>download</a:t>
            </a:r>
            <a:r>
              <a:rPr lang="sr-Latn-RS" dirty="0"/>
              <a:t>) i instalira ostale </a:t>
            </a:r>
            <a:br>
              <a:rPr lang="sr-Latn-RS" dirty="0"/>
            </a:br>
            <a:r>
              <a:rPr lang="sr-Latn-RS" dirty="0"/>
              <a:t>zlonamerne </a:t>
            </a:r>
            <a:r>
              <a:rPr lang="sr-Latn-RS" dirty="0" err="1" smtClean="0"/>
              <a:t>softvere</a:t>
            </a:r>
            <a:endParaRPr lang="sr-Latn-RS" dirty="0" smtClean="0"/>
          </a:p>
          <a:p>
            <a:pPr lvl="1"/>
            <a:r>
              <a:rPr lang="sr-Latn-RS" dirty="0" smtClean="0"/>
              <a:t>šalje </a:t>
            </a:r>
            <a:r>
              <a:rPr lang="sr-Latn-RS" dirty="0"/>
              <a:t>podatke iz računara</a:t>
            </a:r>
            <a:endParaRPr lang="en-GB" altLang="sr-Latn-RS" sz="6000" dirty="0"/>
          </a:p>
          <a:p>
            <a:pPr marL="114300" indent="0">
              <a:buNone/>
              <a:defRPr/>
            </a:pPr>
            <a:endParaRPr lang="en-GB" dirty="0"/>
          </a:p>
        </p:txBody>
      </p:sp>
      <p:pic>
        <p:nvPicPr>
          <p:cNvPr id="6146" name="Picture 2" descr="The Greek Myth of Odysseus and the Trojan Horse">
            <a:extLst>
              <a:ext uri="{FF2B5EF4-FFF2-40B4-BE49-F238E27FC236}">
                <a16:creationId xmlns="" xmlns:a16="http://schemas.microsoft.com/office/drawing/2014/main" id="{DE959E93-C7DA-4204-ACBB-DCB2E6234E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20" y="5338081"/>
            <a:ext cx="1578898" cy="118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14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Rootkits</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sr-Latn-RS" dirty="0" err="1"/>
              <a:t>Rutkit</a:t>
            </a:r>
            <a:r>
              <a:rPr lang="sr-Latn-RS" dirty="0"/>
              <a:t> je softver koji se skriva u osnovnim delovima operativnom sistema koji nisu dostupni ili nisu vidljivi za korisnika</a:t>
            </a:r>
            <a:r>
              <a:rPr lang="sr-Latn-RS" dirty="0" smtClean="0"/>
              <a:t>:</a:t>
            </a:r>
            <a:endParaRPr lang="en-GB" dirty="0" smtClean="0"/>
          </a:p>
          <a:p>
            <a:pPr lvl="1"/>
            <a:r>
              <a:rPr lang="sr-Latn-RS" dirty="0"/>
              <a:t>skriva se u „</a:t>
            </a:r>
            <a:r>
              <a:rPr lang="sr-Latn-RS" dirty="0" err="1"/>
              <a:t>kernelu</a:t>
            </a:r>
            <a:r>
              <a:rPr lang="sr-Latn-RS" dirty="0"/>
              <a:t>” ili glavnom delu operativnog sistema</a:t>
            </a:r>
            <a:endParaRPr lang="en-US" dirty="0"/>
          </a:p>
          <a:p>
            <a:pPr lvl="1"/>
            <a:r>
              <a:rPr lang="sr-Latn-RS" dirty="0"/>
              <a:t>ne mogu ga uočiti programi poput </a:t>
            </a:r>
            <a:r>
              <a:rPr lang="sr-Latn-RS" i="1" dirty="0" err="1"/>
              <a:t>task</a:t>
            </a:r>
            <a:r>
              <a:rPr lang="sr-Latn-RS" i="1" dirty="0"/>
              <a:t> </a:t>
            </a:r>
            <a:r>
              <a:rPr lang="sr-Latn-RS" i="1" dirty="0" err="1"/>
              <a:t>managera</a:t>
            </a:r>
            <a:endParaRPr lang="en-US" dirty="0"/>
          </a:p>
          <a:p>
            <a:pPr lvl="1"/>
            <a:r>
              <a:rPr lang="sr-Latn-RS" dirty="0"/>
              <a:t>može da blokira ključne poteze ili da presretne sistemske pozive – i te pozive može da preusmeri ili da na osnovu njih omogući pristup računaru iz </a:t>
            </a:r>
            <a:r>
              <a:rPr lang="sr-Latn-RS" dirty="0" smtClean="0"/>
              <a:t>daljine</a:t>
            </a:r>
          </a:p>
          <a:p>
            <a:pPr lvl="1"/>
            <a:r>
              <a:rPr lang="sr-Latn-RS" dirty="0" smtClean="0"/>
              <a:t>teško </a:t>
            </a:r>
            <a:r>
              <a:rPr lang="sr-Latn-RS" dirty="0"/>
              <a:t>ga je detektovati i ukloniti</a:t>
            </a:r>
            <a:endParaRPr lang="en-GB" dirty="0"/>
          </a:p>
        </p:txBody>
      </p:sp>
      <p:pic>
        <p:nvPicPr>
          <p:cNvPr id="7170" name="Picture 2" descr="How Does Rootkit Work? | SolarWinds MSP">
            <a:extLst>
              <a:ext uri="{FF2B5EF4-FFF2-40B4-BE49-F238E27FC236}">
                <a16:creationId xmlns="" xmlns:a16="http://schemas.microsoft.com/office/drawing/2014/main" id="{61864584-3C58-4599-8887-2A41BD0A6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758" y="5622031"/>
            <a:ext cx="1810004" cy="896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866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crvi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sr-Latn-RS" dirty="0" smtClean="0"/>
              <a:t>Softver koji širi sopstvene kopije iz računara u računar</a:t>
            </a:r>
            <a:endParaRPr lang="en-GB" dirty="0"/>
          </a:p>
          <a:p>
            <a:pPr lvl="1"/>
            <a:r>
              <a:rPr lang="sr-Latn-RS" dirty="0"/>
              <a:t>replicira se bez ljudske interakcije ili znanja</a:t>
            </a:r>
            <a:endParaRPr lang="en-US" dirty="0"/>
          </a:p>
          <a:p>
            <a:pPr lvl="1"/>
            <a:r>
              <a:rPr lang="sr-Latn-RS" dirty="0"/>
              <a:t>može da stigne u računar kao </a:t>
            </a:r>
            <a:r>
              <a:rPr lang="sr-Latn-RS" dirty="0" err="1"/>
              <a:t>atačment</a:t>
            </a:r>
            <a:r>
              <a:rPr lang="sr-Latn-RS" dirty="0"/>
              <a:t> uz </a:t>
            </a:r>
            <a:r>
              <a:rPr lang="sr-Latn-RS" dirty="0" err="1"/>
              <a:t>spam</a:t>
            </a:r>
            <a:r>
              <a:rPr lang="sr-Latn-RS" dirty="0"/>
              <a:t> </a:t>
            </a:r>
            <a:r>
              <a:rPr lang="sr-Latn-RS" dirty="0" err="1"/>
              <a:t>mejl</a:t>
            </a:r>
            <a:r>
              <a:rPr lang="sr-Latn-RS" dirty="0"/>
              <a:t> ili poruku</a:t>
            </a:r>
            <a:endParaRPr lang="en-US" dirty="0"/>
          </a:p>
          <a:p>
            <a:pPr lvl="1"/>
            <a:r>
              <a:rPr lang="sr-Latn-RS" dirty="0"/>
              <a:t>ne mora da se veže ni za kakav softverski program da bi izazvao štetu</a:t>
            </a:r>
            <a:endParaRPr lang="en-US" dirty="0"/>
          </a:p>
          <a:p>
            <a:pPr lvl="1"/>
            <a:r>
              <a:rPr lang="sr-Latn-RS" dirty="0"/>
              <a:t>može da modifikuje i briše </a:t>
            </a:r>
            <a:r>
              <a:rPr lang="sr-Latn-RS" dirty="0" smtClean="0"/>
              <a:t>fajlove</a:t>
            </a:r>
          </a:p>
          <a:p>
            <a:pPr lvl="1"/>
            <a:r>
              <a:rPr lang="sr-Latn-RS" dirty="0" smtClean="0"/>
              <a:t>svojim </a:t>
            </a:r>
            <a:r>
              <a:rPr lang="sr-Latn-RS" dirty="0"/>
              <a:t>umnožavanjem iscrpljuje resurse sistema</a:t>
            </a:r>
            <a:endParaRPr lang="en-GB" dirty="0"/>
          </a:p>
          <a:p>
            <a:pPr marL="1371600" lvl="2" indent="-457200">
              <a:defRPr/>
            </a:pPr>
            <a:r>
              <a:rPr lang="sr-Latn-RS" dirty="0"/>
              <a:t>Zauzima prostor na hard disku, remeti protok,</a:t>
            </a:r>
            <a:br>
              <a:rPr lang="sr-Latn-RS" dirty="0"/>
            </a:br>
            <a:r>
              <a:rPr lang="sr-Latn-RS" dirty="0"/>
              <a:t>preopterećuje mrežu</a:t>
            </a:r>
            <a:endParaRPr lang="en-GB" dirty="0"/>
          </a:p>
        </p:txBody>
      </p:sp>
      <p:pic>
        <p:nvPicPr>
          <p:cNvPr id="1026" name="Picture 2" descr="Revealed: How a secret Dutch mole aided the U.S.-Israeli Stuxnet ...">
            <a:extLst>
              <a:ext uri="{FF2B5EF4-FFF2-40B4-BE49-F238E27FC236}">
                <a16:creationId xmlns=""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4465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crvi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Revealed: How a secret Dutch mole aided the U.S.-Israeli Stuxnet ...">
            <a:extLst>
              <a:ext uri="{FF2B5EF4-FFF2-40B4-BE49-F238E27FC236}">
                <a16:creationId xmlns="" xmlns:a16="http://schemas.microsoft.com/office/drawing/2014/main" id="{CC566FC6-C93C-43F8-AC51-FF8E4FF25B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09186" y="5805264"/>
            <a:ext cx="1326864" cy="7154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a:extLst>
              <a:ext uri="{FF2B5EF4-FFF2-40B4-BE49-F238E27FC236}">
                <a16:creationId xmlns="" xmlns:a16="http://schemas.microsoft.com/office/drawing/2014/main" id="{C4E513DD-0ACF-4DA5-98F8-EC26E85FA08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09439" y="1547003"/>
            <a:ext cx="6725121" cy="4757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43421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Spyware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sr-Latn-RS" dirty="0"/>
              <a:t>Špijunski softver koji omogućuje prenos poverljivih informacija</a:t>
            </a:r>
            <a:endParaRPr lang="en-GB" dirty="0"/>
          </a:p>
          <a:p>
            <a:pPr marL="971550" lvl="1" indent="-457200">
              <a:defRPr/>
            </a:pPr>
            <a:r>
              <a:rPr lang="sr-Latn-RS" dirty="0" smtClean="0"/>
              <a:t>može se koristiti u marketinške svrhe</a:t>
            </a:r>
          </a:p>
          <a:p>
            <a:pPr marL="971550" lvl="1" indent="-457200">
              <a:defRPr/>
            </a:pPr>
            <a:r>
              <a:rPr lang="sr-Latn-RS" dirty="0" smtClean="0"/>
              <a:t>većina tih softvera je zlonamerna</a:t>
            </a:r>
            <a:endParaRPr lang="en-GB" dirty="0"/>
          </a:p>
          <a:p>
            <a:pPr lvl="2"/>
            <a:r>
              <a:rPr lang="sr-Latn-RS" dirty="0"/>
              <a:t>prikuplja lozinke</a:t>
            </a:r>
            <a:endParaRPr lang="en-US" dirty="0"/>
          </a:p>
          <a:p>
            <a:pPr lvl="2"/>
            <a:r>
              <a:rPr lang="sr-Latn-RS" dirty="0"/>
              <a:t>prikuplja i evidentira bankarske </a:t>
            </a:r>
            <a:r>
              <a:rPr lang="sr-Latn-RS" dirty="0" smtClean="0"/>
              <a:t>podatke</a:t>
            </a:r>
          </a:p>
          <a:p>
            <a:pPr lvl="2"/>
            <a:r>
              <a:rPr lang="sr-Latn-RS" dirty="0" smtClean="0"/>
              <a:t>prikuplja </a:t>
            </a:r>
            <a:r>
              <a:rPr lang="sr-Latn-RS" dirty="0"/>
              <a:t>podatke o kreditnim karticama</a:t>
            </a:r>
            <a:endParaRPr lang="en-GB" dirty="0"/>
          </a:p>
          <a:p>
            <a:pPr marL="971550" lvl="1" indent="-457200">
              <a:defRPr/>
            </a:pPr>
            <a:r>
              <a:rPr lang="sr-Latn-RS" dirty="0" smtClean="0"/>
              <a:t>i šalje ih prevarantima</a:t>
            </a:r>
            <a:endParaRPr lang="en-GB" dirty="0"/>
          </a:p>
        </p:txBody>
      </p:sp>
      <p:pic>
        <p:nvPicPr>
          <p:cNvPr id="2050" name="Picture 2" descr="A pair of binoculars sat next to a laptop computer ">
            <a:extLst>
              <a:ext uri="{FF2B5EF4-FFF2-40B4-BE49-F238E27FC236}">
                <a16:creationId xmlns=""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433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Spyware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descr="A pair of binoculars sat next to a laptop computer ">
            <a:extLst>
              <a:ext uri="{FF2B5EF4-FFF2-40B4-BE49-F238E27FC236}">
                <a16:creationId xmlns="" xmlns:a16="http://schemas.microsoft.com/office/drawing/2014/main" id="{EE1B6EF2-24A2-45AD-9FBB-503CD8DA6C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6296" y="5508369"/>
            <a:ext cx="1799754" cy="101236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5" descr="C:\Users\B.Stam\Desktop\spyware-alert.jpg">
            <a:extLst>
              <a:ext uri="{FF2B5EF4-FFF2-40B4-BE49-F238E27FC236}">
                <a16:creationId xmlns="" xmlns:a16="http://schemas.microsoft.com/office/drawing/2014/main" id="{46CE91A8-9A8B-487F-BC38-DAEED1F557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664" y="1153680"/>
            <a:ext cx="6156672" cy="4279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20828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Crimeware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sr-Latn-RS" dirty="0"/>
              <a:t>Termin kojim se označava softver projektovan za obavljanje ili omogućavanje i automatsku realizaciju protivzakonitih radnji </a:t>
            </a:r>
            <a:r>
              <a:rPr lang="sr-Latn-RS" dirty="0" err="1"/>
              <a:t>onlajn</a:t>
            </a:r>
            <a:endParaRPr lang="en-GB" dirty="0"/>
          </a:p>
          <a:p>
            <a:pPr marL="971550" lvl="1" indent="-457200">
              <a:defRPr/>
            </a:pPr>
            <a:r>
              <a:rPr lang="sr-Latn-RS" dirty="0"/>
              <a:t>krađe identiteta pomoću socijalnog inženjeringa</a:t>
            </a:r>
            <a:endParaRPr lang="en-GB" dirty="0"/>
          </a:p>
          <a:p>
            <a:pPr marL="1371600" lvl="2" indent="-457200">
              <a:defRPr/>
            </a:pPr>
            <a:r>
              <a:rPr lang="sr-Latn-RS" dirty="0"/>
              <a:t>potencijalno </a:t>
            </a:r>
            <a:r>
              <a:rPr lang="en-GB" i="1" dirty="0" err="1"/>
              <a:t>keylogger</a:t>
            </a:r>
            <a:r>
              <a:rPr lang="sr-Latn-RS" dirty="0"/>
              <a:t> </a:t>
            </a:r>
            <a:r>
              <a:rPr lang="sr-Latn-RS" sz="1800" dirty="0" smtClean="0"/>
              <a:t>(softver </a:t>
            </a:r>
            <a:r>
              <a:rPr lang="sr-Latn-RS" sz="1800" dirty="0"/>
              <a:t>koji beleži svaki otkucaj </a:t>
            </a:r>
            <a:r>
              <a:rPr lang="sr-Latn-RS" sz="1800" dirty="0" smtClean="0"/>
              <a:t>tastature)</a:t>
            </a:r>
            <a:endParaRPr lang="en-GB" sz="1800" dirty="0"/>
          </a:p>
          <a:p>
            <a:pPr marL="971550" lvl="1" indent="-457200">
              <a:defRPr/>
            </a:pPr>
            <a:r>
              <a:rPr lang="sr-Latn-RS" dirty="0" smtClean="0"/>
              <a:t>pristup finansijskoj i maloprodajnoj evidenciji</a:t>
            </a:r>
            <a:endParaRPr lang="en-GB" dirty="0"/>
          </a:p>
          <a:p>
            <a:pPr marL="971550" lvl="1" indent="-457200">
              <a:defRPr/>
            </a:pPr>
            <a:r>
              <a:rPr lang="sr-Latn-RS" dirty="0" smtClean="0"/>
              <a:t>stvara mogućnost  za </a:t>
            </a:r>
            <a:r>
              <a:rPr lang="en-GB" dirty="0" smtClean="0"/>
              <a:t> </a:t>
            </a:r>
            <a:r>
              <a:rPr lang="sr-Latn-RS" dirty="0" smtClean="0"/>
              <a:t>neovlašćene transakcije</a:t>
            </a:r>
            <a:endParaRPr lang="en-GB" dirty="0"/>
          </a:p>
          <a:p>
            <a:pPr marL="1371600" lvl="2" indent="-457200">
              <a:defRPr/>
            </a:pPr>
            <a:r>
              <a:rPr lang="sr-Latn-RS" dirty="0" err="1" smtClean="0"/>
              <a:t>preusmerava</a:t>
            </a:r>
            <a:r>
              <a:rPr lang="sr-Latn-RS" dirty="0" smtClean="0"/>
              <a:t> na lažni ili falsifikovani veb-sajt</a:t>
            </a:r>
            <a:endParaRPr lang="en-GB" dirty="0"/>
          </a:p>
        </p:txBody>
      </p:sp>
      <p:pic>
        <p:nvPicPr>
          <p:cNvPr id="3074" name="Picture 2" descr="Ransomware and Crimeware: A Troubling Evolution of Malware ...">
            <a:extLst>
              <a:ext uri="{FF2B5EF4-FFF2-40B4-BE49-F238E27FC236}">
                <a16:creationId xmlns="" xmlns:a16="http://schemas.microsoft.com/office/drawing/2014/main" id="{437F2170-F0FB-4C85-BBF2-70C8FD08DA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0588" y="5587999"/>
            <a:ext cx="1865462" cy="932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7757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Adware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sr-Latn-RS" dirty="0"/>
              <a:t>Softver (namenjen reklami) koji automatski prikazuje ili preuzima reklamni materijal kada je računar u </a:t>
            </a:r>
            <a:r>
              <a:rPr lang="sr-Latn-RS" dirty="0" err="1"/>
              <a:t>onlajn</a:t>
            </a:r>
            <a:r>
              <a:rPr lang="sr-Latn-RS" dirty="0"/>
              <a:t> modu</a:t>
            </a:r>
            <a:endParaRPr lang="en-GB" dirty="0"/>
          </a:p>
          <a:p>
            <a:pPr marL="971550" lvl="1" indent="-457200">
              <a:defRPr/>
            </a:pPr>
            <a:r>
              <a:rPr lang="sr-Latn-RS" dirty="0" err="1" smtClean="0"/>
              <a:t>baneri</a:t>
            </a:r>
            <a:endParaRPr lang="en-GB" dirty="0"/>
          </a:p>
          <a:p>
            <a:pPr marL="971550" lvl="1" indent="-457200">
              <a:defRPr/>
            </a:pPr>
            <a:r>
              <a:rPr lang="sr-Latn-RS" i="1" dirty="0" smtClean="0"/>
              <a:t>pop-</a:t>
            </a:r>
            <a:r>
              <a:rPr lang="sr-Latn-RS" i="1" dirty="0" err="1" smtClean="0"/>
              <a:t>ups</a:t>
            </a:r>
            <a:endParaRPr lang="en-GB" i="1" dirty="0"/>
          </a:p>
          <a:p>
            <a:pPr marL="971550" lvl="1" indent="-457200">
              <a:defRPr/>
            </a:pPr>
            <a:r>
              <a:rPr lang="sr-Latn-RS" dirty="0" smtClean="0"/>
              <a:t>obezbeđuje prihod svome autoru</a:t>
            </a:r>
            <a:endParaRPr lang="en-GB" dirty="0"/>
          </a:p>
        </p:txBody>
      </p:sp>
      <p:pic>
        <p:nvPicPr>
          <p:cNvPr id="4" name="Picture 3">
            <a:extLst>
              <a:ext uri="{FF2B5EF4-FFF2-40B4-BE49-F238E27FC236}">
                <a16:creationId xmlns="" xmlns:a16="http://schemas.microsoft.com/office/drawing/2014/main" id="{0DDFDE76-8920-44E6-A15F-FC75BC5DE603}"/>
              </a:ext>
            </a:extLst>
          </p:cNvPr>
          <p:cNvPicPr>
            <a:picLocks noChangeAspect="1"/>
          </p:cNvPicPr>
          <p:nvPr/>
        </p:nvPicPr>
        <p:blipFill>
          <a:blip r:embed="rId4"/>
          <a:stretch>
            <a:fillRect/>
          </a:stretch>
        </p:blipFill>
        <p:spPr>
          <a:xfrm>
            <a:off x="7368110" y="5733257"/>
            <a:ext cx="1703882" cy="787474"/>
          </a:xfrm>
          <a:prstGeom prst="rect">
            <a:avLst/>
          </a:prstGeom>
        </p:spPr>
      </p:pic>
    </p:spTree>
    <p:extLst>
      <p:ext uri="{BB962C8B-B14F-4D97-AF65-F5344CB8AC3E}">
        <p14:creationId xmlns:p14="http://schemas.microsoft.com/office/powerpoint/2010/main" val="242321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Ostale vrste </a:t>
            </a:r>
            <a:r>
              <a:rPr lang="sr-Latn-RS" sz="3200" dirty="0" err="1" smtClean="0">
                <a:solidFill>
                  <a:schemeClr val="bg1"/>
                </a:solidFill>
                <a:latin typeface="Verdana" charset="0"/>
                <a:cs typeface="Verdana" charset="0"/>
              </a:rPr>
              <a:t>malvera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pPr>
            <a:r>
              <a:rPr lang="es-CL" b="1" i="1" dirty="0">
                <a:solidFill>
                  <a:srgbClr val="0070C0"/>
                </a:solidFill>
              </a:rPr>
              <a:t>Back </a:t>
            </a:r>
            <a:r>
              <a:rPr lang="es-CL" b="1" i="1" dirty="0" err="1">
                <a:solidFill>
                  <a:srgbClr val="0070C0"/>
                </a:solidFill>
              </a:rPr>
              <a:t>Door</a:t>
            </a:r>
            <a:r>
              <a:rPr lang="es-CL" b="1" dirty="0">
                <a:solidFill>
                  <a:srgbClr val="0070C0"/>
                </a:solidFill>
              </a:rPr>
              <a:t> </a:t>
            </a:r>
            <a:r>
              <a:rPr lang="sr-Latn-RS" b="1" dirty="0">
                <a:solidFill>
                  <a:srgbClr val="0070C0"/>
                </a:solidFill>
              </a:rPr>
              <a:t>(„zadnja vrata”) </a:t>
            </a:r>
            <a:r>
              <a:rPr lang="es-CL" dirty="0"/>
              <a:t>– </a:t>
            </a:r>
            <a:r>
              <a:rPr lang="es-CL" dirty="0" err="1"/>
              <a:t>metod</a:t>
            </a:r>
            <a:r>
              <a:rPr lang="es-CL" dirty="0"/>
              <a:t> </a:t>
            </a:r>
            <a:r>
              <a:rPr lang="sr-Latn-RS" dirty="0"/>
              <a:t>koji omogućuje da sistemi i </a:t>
            </a:r>
            <a:r>
              <a:rPr lang="sr-Latn-RS" dirty="0" err="1"/>
              <a:t>portovi</a:t>
            </a:r>
            <a:r>
              <a:rPr lang="sr-Latn-RS" dirty="0"/>
              <a:t> ostanu otvoreni da bi se obezbedio pristup na daljinu i da bi se zaobišla standardna provera identiteta.</a:t>
            </a:r>
            <a:endParaRPr lang="en-US" dirty="0"/>
          </a:p>
          <a:p>
            <a:pPr marL="0" indent="0">
              <a:buNone/>
            </a:pPr>
            <a:r>
              <a:rPr lang="es-CL" b="1" i="1" dirty="0" err="1">
                <a:solidFill>
                  <a:srgbClr val="0070C0"/>
                </a:solidFill>
              </a:rPr>
              <a:t>Logic</a:t>
            </a:r>
            <a:r>
              <a:rPr lang="es-CL" b="1" i="1" dirty="0">
                <a:solidFill>
                  <a:srgbClr val="0070C0"/>
                </a:solidFill>
              </a:rPr>
              <a:t> </a:t>
            </a:r>
            <a:r>
              <a:rPr lang="es-CL" b="1" i="1" dirty="0" err="1">
                <a:solidFill>
                  <a:srgbClr val="0070C0"/>
                </a:solidFill>
              </a:rPr>
              <a:t>Bomb</a:t>
            </a:r>
            <a:r>
              <a:rPr lang="es-CL" b="1" dirty="0">
                <a:solidFill>
                  <a:srgbClr val="0070C0"/>
                </a:solidFill>
              </a:rPr>
              <a:t> </a:t>
            </a:r>
            <a:r>
              <a:rPr lang="sr-Latn-RS" b="1" dirty="0">
                <a:solidFill>
                  <a:srgbClr val="0070C0"/>
                </a:solidFill>
              </a:rPr>
              <a:t>(„logička bomba”) </a:t>
            </a:r>
            <a:r>
              <a:rPr lang="es-CL" dirty="0"/>
              <a:t>– </a:t>
            </a:r>
            <a:r>
              <a:rPr lang="sr-Latn-RS" dirty="0"/>
              <a:t>softver koji „spava” i aktivira se samo kada je na to podstaknut nekim događajem – na određeni datum ili onda kada se uključi određeni program</a:t>
            </a:r>
            <a:endParaRPr lang="en-GB" sz="2800" dirty="0"/>
          </a:p>
        </p:txBody>
      </p:sp>
      <p:pic>
        <p:nvPicPr>
          <p:cNvPr id="9218" name="Picture 2" descr="A logic bomb: What is it and how to prevent it | NordVPN">
            <a:extLst>
              <a:ext uri="{FF2B5EF4-FFF2-40B4-BE49-F238E27FC236}">
                <a16:creationId xmlns="" xmlns:a16="http://schemas.microsoft.com/office/drawing/2014/main" id="{B489CD13-7573-4D04-B420-89DCBC7B428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724" r="19309"/>
          <a:stretch/>
        </p:blipFill>
        <p:spPr bwMode="auto">
          <a:xfrm>
            <a:off x="7309017" y="4874581"/>
            <a:ext cx="1800200" cy="154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66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altLang="sr-Latn-RS" dirty="0" smtClean="0"/>
              <a:t>Globalni kriminal</a:t>
            </a:r>
            <a:endParaRPr lang="en-GB" altLang="sr-Latn-RS" dirty="0"/>
          </a:p>
          <a:p>
            <a:pPr eaLnBrk="1" hangingPunct="1"/>
            <a:r>
              <a:rPr lang="sr-Latn-RS" dirty="0"/>
              <a:t>Potreban je međunarodni fokus u sve većem broju slučajeva</a:t>
            </a:r>
            <a:endParaRPr lang="en-GB" altLang="sr-Latn-RS" dirty="0"/>
          </a:p>
          <a:p>
            <a:pPr eaLnBrk="1" hangingPunct="1"/>
            <a:r>
              <a:rPr lang="sr-Latn-RS" dirty="0"/>
              <a:t>To je jedini adekvatan pristup prirodi kriminala koji ne poznaje i ne priznaje granice</a:t>
            </a:r>
            <a:endParaRPr lang="pt-PT" altLang="sr-Latn-RS"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 xmlns:a16="http://schemas.microsoft.com/office/drawing/2014/main" id="{B64D8914-222E-486F-9670-4F9C5B04919D}"/>
              </a:ext>
            </a:extLst>
          </p:cNvPr>
          <p:cNvSpPr txBox="1">
            <a:spLocks/>
          </p:cNvSpPr>
          <p:nvPr/>
        </p:nvSpPr>
        <p:spPr bwMode="auto">
          <a:xfrm>
            <a:off x="251520" y="3993634"/>
            <a:ext cx="5400600"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sr-Latn-RS" dirty="0"/>
              <a:t>Međunarodna saradnja može učiniti domaće napore </a:t>
            </a:r>
            <a:r>
              <a:rPr lang="sr-Latn-RS" dirty="0" err="1"/>
              <a:t>delotvornijima</a:t>
            </a:r>
            <a:endParaRPr lang="en-GB" altLang="sr-Latn-RS" dirty="0"/>
          </a:p>
          <a:p>
            <a:pPr lvl="1" eaLnBrk="1" hangingPunct="1"/>
            <a:r>
              <a:rPr lang="sr-Latn-RS" altLang="sr-Latn-RS" dirty="0" smtClean="0"/>
              <a:t>Ili ih može oblikovati</a:t>
            </a:r>
            <a:r>
              <a:rPr lang="en-GB" altLang="sr-Latn-RS" dirty="0" smtClean="0"/>
              <a:t>!  </a:t>
            </a:r>
            <a:endParaRPr lang="pt-PT" altLang="sr-Latn-RS" dirty="0"/>
          </a:p>
        </p:txBody>
      </p:sp>
    </p:spTree>
    <p:extLst>
      <p:ext uri="{BB962C8B-B14F-4D97-AF65-F5344CB8AC3E}">
        <p14:creationId xmlns:p14="http://schemas.microsoft.com/office/powerpoint/2010/main" val="397606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Man in the </a:t>
            </a:r>
            <a:r>
              <a:rPr lang="en-GB" sz="3200" i="1" dirty="0" smtClean="0">
                <a:solidFill>
                  <a:schemeClr val="bg1"/>
                </a:solidFill>
                <a:latin typeface="Verdana" charset="0"/>
                <a:cs typeface="Verdana" charset="0"/>
              </a:rPr>
              <a:t>Middle</a:t>
            </a:r>
            <a:r>
              <a:rPr lang="sr-Latn-RS" sz="3200" i="1"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
            </a:r>
            <a:br>
              <a:rPr lang="sr-Latn-RS" sz="3200" dirty="0" smtClean="0">
                <a:solidFill>
                  <a:schemeClr val="bg1"/>
                </a:solidFill>
                <a:latin typeface="Verdana" charset="0"/>
                <a:cs typeface="Verdana" charset="0"/>
              </a:rPr>
            </a:br>
            <a:r>
              <a:rPr lang="sr-Latn-RS" sz="2000" dirty="0" smtClean="0">
                <a:solidFill>
                  <a:schemeClr val="bg1"/>
                </a:solidFill>
                <a:latin typeface="Verdana" charset="0"/>
                <a:cs typeface="Verdana" charset="0"/>
              </a:rPr>
              <a:t>(„čovek u sredini“)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spcBef>
                <a:spcPts val="0"/>
              </a:spcBef>
              <a:buNone/>
              <a:defRPr/>
            </a:pPr>
            <a:r>
              <a:rPr lang="sr-Latn-RS" dirty="0" smtClean="0"/>
              <a:t>Čest napad pomoću mobilne i bežične mreže</a:t>
            </a:r>
            <a:endParaRPr lang="en-GB" dirty="0"/>
          </a:p>
          <a:p>
            <a:pPr lvl="1"/>
            <a:r>
              <a:rPr lang="sr-Latn-RS" sz="2400" dirty="0"/>
              <a:t>napadač se ubacuje između dva sistema – mete i interneta/servera</a:t>
            </a:r>
            <a:endParaRPr lang="en-US" sz="2400" dirty="0"/>
          </a:p>
          <a:p>
            <a:pPr lvl="1"/>
            <a:r>
              <a:rPr lang="sr-Latn-RS" sz="2400" dirty="0"/>
              <a:t>bežični ulaz obezbeđen na prevaru</a:t>
            </a:r>
            <a:r>
              <a:rPr lang="es-CL" sz="2400" dirty="0"/>
              <a:t>?</a:t>
            </a:r>
            <a:endParaRPr lang="en-US" sz="2400" dirty="0"/>
          </a:p>
          <a:p>
            <a:pPr lvl="1"/>
            <a:r>
              <a:rPr lang="sr-Latn-RS" sz="2400" dirty="0"/>
              <a:t>žrtva nije svesna</a:t>
            </a:r>
            <a:endParaRPr lang="en-US" sz="2400" dirty="0"/>
          </a:p>
          <a:p>
            <a:pPr lvl="1"/>
            <a:r>
              <a:rPr lang="sr-Latn-RS" sz="2400" dirty="0"/>
              <a:t>sve se nastavlja kao da </a:t>
            </a:r>
            <a:br>
              <a:rPr lang="sr-Latn-RS" sz="2400" dirty="0"/>
            </a:br>
            <a:r>
              <a:rPr lang="sr-Latn-RS" sz="2400" dirty="0"/>
              <a:t>je stanje </a:t>
            </a:r>
            <a:r>
              <a:rPr lang="sr-Latn-RS" sz="2400" dirty="0" smtClean="0"/>
              <a:t>normalno</a:t>
            </a:r>
          </a:p>
          <a:p>
            <a:pPr lvl="1"/>
            <a:r>
              <a:rPr lang="sr-Latn-RS" sz="2400" dirty="0" smtClean="0"/>
              <a:t>prenosi </a:t>
            </a:r>
            <a:r>
              <a:rPr lang="sr-Latn-RS" sz="2400" dirty="0"/>
              <a:t>podatke</a:t>
            </a:r>
            <a:endParaRPr lang="en-GB" sz="2400" dirty="0"/>
          </a:p>
          <a:p>
            <a:pPr marL="1371600" lvl="2" indent="-457200">
              <a:spcBef>
                <a:spcPts val="0"/>
              </a:spcBef>
              <a:defRPr/>
            </a:pPr>
            <a:r>
              <a:rPr lang="sr-Latn-RS" dirty="0" smtClean="0"/>
              <a:t>identifikacioni podaci za </a:t>
            </a:r>
            <a:br>
              <a:rPr lang="sr-Latn-RS" dirty="0" smtClean="0"/>
            </a:br>
            <a:r>
              <a:rPr lang="sr-Latn-RS" dirty="0" err="1" smtClean="0"/>
              <a:t>logovanje</a:t>
            </a:r>
            <a:endParaRPr lang="en-GB" dirty="0"/>
          </a:p>
          <a:p>
            <a:pPr marL="1371600" lvl="2" indent="-457200">
              <a:spcBef>
                <a:spcPts val="0"/>
              </a:spcBef>
              <a:defRPr/>
            </a:pPr>
            <a:r>
              <a:rPr lang="sr-Latn-RS" dirty="0" smtClean="0"/>
              <a:t>podaci sa kartice</a:t>
            </a:r>
            <a:endParaRPr lang="en-GB" dirty="0"/>
          </a:p>
          <a:p>
            <a:pPr marL="971550" lvl="1" indent="-457200">
              <a:defRPr/>
            </a:pPr>
            <a:r>
              <a:rPr lang="sr-Latn-RS" sz="2400" dirty="0"/>
              <a:t>napadač čita i skladišti te podatke – da bi ih potom zloupotrebio</a:t>
            </a:r>
            <a:endParaRPr lang="en-GB" sz="2400" dirty="0"/>
          </a:p>
        </p:txBody>
      </p:sp>
      <p:pic>
        <p:nvPicPr>
          <p:cNvPr id="3" name="Picture 6">
            <a:extLst>
              <a:ext uri="{FF2B5EF4-FFF2-40B4-BE49-F238E27FC236}">
                <a16:creationId xmlns="" xmlns:a16="http://schemas.microsoft.com/office/drawing/2014/main" id="{C65477E4-393E-40FB-A550-87F580CCD7E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16462" y="3342053"/>
            <a:ext cx="4176018" cy="231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7931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4462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Trendovi u </a:t>
            </a:r>
            <a:r>
              <a:rPr lang="sr-Latn-RS" sz="3200" dirty="0" err="1" smtClean="0">
                <a:solidFill>
                  <a:schemeClr val="bg1"/>
                </a:solidFill>
                <a:latin typeface="Verdana" charset="0"/>
                <a:cs typeface="Verdana" charset="0"/>
              </a:rPr>
              <a:t>visokotehnološkom</a:t>
            </a:r>
            <a:r>
              <a:rPr lang="sr-Latn-RS" sz="3200" dirty="0" smtClean="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 xmlns:a16="http://schemas.microsoft.com/office/drawing/2014/main" id="{00A72575-92C4-438D-A04D-C060F251B860}"/>
              </a:ext>
            </a:extLst>
          </p:cNvPr>
          <p:cNvPicPr>
            <a:picLocks noChangeAspect="1"/>
          </p:cNvPicPr>
          <p:nvPr/>
        </p:nvPicPr>
        <p:blipFill>
          <a:blip r:embed="rId4"/>
          <a:stretch>
            <a:fillRect/>
          </a:stretch>
        </p:blipFill>
        <p:spPr>
          <a:xfrm>
            <a:off x="917848" y="1494893"/>
            <a:ext cx="7308304" cy="4793359"/>
          </a:xfrm>
          <a:prstGeom prst="rect">
            <a:avLst/>
          </a:prstGeom>
        </p:spPr>
      </p:pic>
    </p:spTree>
    <p:extLst>
      <p:ext uri="{BB962C8B-B14F-4D97-AF65-F5344CB8AC3E}">
        <p14:creationId xmlns:p14="http://schemas.microsoft.com/office/powerpoint/2010/main" val="374630175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Trendovi u </a:t>
            </a:r>
            <a:r>
              <a:rPr lang="sr-Latn-RS" sz="3200" dirty="0" err="1" smtClean="0">
                <a:solidFill>
                  <a:schemeClr val="bg1"/>
                </a:solidFill>
                <a:latin typeface="Verdana" charset="0"/>
                <a:cs typeface="Verdana" charset="0"/>
              </a:rPr>
              <a:t>visokotehnološkom</a:t>
            </a:r>
            <a:r>
              <a:rPr lang="sr-Latn-RS" sz="3200" dirty="0" smtClean="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892480" cy="5183335"/>
          </a:xfrm>
        </p:spPr>
        <p:txBody>
          <a:bodyPr/>
          <a:lstStyle/>
          <a:p>
            <a:pPr marL="628650" indent="-514350">
              <a:spcBef>
                <a:spcPts val="0"/>
              </a:spcBef>
              <a:buAutoNum type="arabicPeriod"/>
              <a:defRPr/>
            </a:pPr>
            <a:r>
              <a:rPr lang="sr-Latn-RS" b="1" dirty="0" smtClean="0">
                <a:solidFill>
                  <a:srgbClr val="0070C0"/>
                </a:solidFill>
              </a:rPr>
              <a:t>Mobilne platforme</a:t>
            </a:r>
            <a:endParaRPr lang="en-GB" b="1" dirty="0">
              <a:solidFill>
                <a:srgbClr val="0070C0"/>
              </a:solidFill>
            </a:endParaRPr>
          </a:p>
          <a:p>
            <a:pPr marL="628650" indent="-514350">
              <a:spcBef>
                <a:spcPts val="0"/>
              </a:spcBef>
              <a:defRPr/>
            </a:pPr>
            <a:r>
              <a:rPr lang="en-GB" dirty="0" smtClean="0"/>
              <a:t>5</a:t>
            </a:r>
            <a:r>
              <a:rPr lang="sr-Latn-RS" dirty="0" smtClean="0"/>
              <a:t>,</a:t>
            </a:r>
            <a:r>
              <a:rPr lang="en-GB" dirty="0" smtClean="0"/>
              <a:t>15 </a:t>
            </a:r>
            <a:r>
              <a:rPr lang="sr-Latn-RS" dirty="0" smtClean="0"/>
              <a:t>milijardi mobilnih uređaja</a:t>
            </a:r>
          </a:p>
          <a:p>
            <a:pPr marL="628650" indent="-514350">
              <a:spcBef>
                <a:spcPts val="0"/>
              </a:spcBef>
              <a:defRPr/>
            </a:pPr>
            <a:r>
              <a:rPr lang="sr-Latn-RS" dirty="0" smtClean="0"/>
              <a:t>od toga </a:t>
            </a:r>
            <a:r>
              <a:rPr lang="en-GB" dirty="0" smtClean="0"/>
              <a:t>3</a:t>
            </a:r>
            <a:r>
              <a:rPr lang="sr-Latn-RS" dirty="0" smtClean="0"/>
              <a:t>,</a:t>
            </a:r>
            <a:r>
              <a:rPr lang="en-GB" dirty="0" smtClean="0"/>
              <a:t>50 </a:t>
            </a:r>
            <a:r>
              <a:rPr lang="sr-Latn-RS" dirty="0" smtClean="0"/>
              <a:t>milijardi čine pametni </a:t>
            </a:r>
            <a:br>
              <a:rPr lang="sr-Latn-RS" dirty="0" smtClean="0"/>
            </a:br>
            <a:r>
              <a:rPr lang="sr-Latn-RS" dirty="0" smtClean="0"/>
              <a:t>telefoni</a:t>
            </a:r>
            <a:endParaRPr lang="en-GB" dirty="0"/>
          </a:p>
          <a:p>
            <a:pPr lvl="1"/>
            <a:r>
              <a:rPr lang="sr-Latn-RS" dirty="0"/>
              <a:t>sve veći broj mobilnih transakcija</a:t>
            </a:r>
            <a:endParaRPr lang="en-US" dirty="0"/>
          </a:p>
          <a:p>
            <a:pPr lvl="1"/>
            <a:r>
              <a:rPr lang="sr-Latn-RS" dirty="0"/>
              <a:t>mobilne aplikacije</a:t>
            </a:r>
            <a:endParaRPr lang="en-US" dirty="0"/>
          </a:p>
          <a:p>
            <a:pPr lvl="1"/>
            <a:r>
              <a:rPr lang="sr-Latn-RS" dirty="0"/>
              <a:t>mobilni korisnici društvenih </a:t>
            </a:r>
            <a:r>
              <a:rPr lang="sr-Latn-RS" dirty="0" smtClean="0"/>
              <a:t>mreža</a:t>
            </a:r>
          </a:p>
          <a:p>
            <a:pPr lvl="1"/>
            <a:r>
              <a:rPr lang="sr-Latn-RS" dirty="0" smtClean="0"/>
              <a:t>korporativno </a:t>
            </a:r>
            <a:r>
              <a:rPr lang="sr-Latn-RS" dirty="0"/>
              <a:t>korišćenje uređaja u privatnom vlasništvu</a:t>
            </a:r>
          </a:p>
          <a:p>
            <a:pPr marL="628650" indent="-514350">
              <a:spcBef>
                <a:spcPts val="0"/>
              </a:spcBef>
              <a:defRPr/>
            </a:pPr>
            <a:r>
              <a:rPr lang="sr-Latn-RS" dirty="0" smtClean="0"/>
              <a:t>Neproverene aplikacije označavaju potencijalno zlonamerne šifre</a:t>
            </a:r>
            <a:endParaRPr lang="en-GB" dirty="0"/>
          </a:p>
          <a:p>
            <a:pPr marL="1028700" lvl="1" indent="-514350">
              <a:spcBef>
                <a:spcPts val="0"/>
              </a:spcBef>
              <a:defRPr/>
            </a:pPr>
            <a:r>
              <a:rPr lang="sr-Latn-RS" dirty="0" err="1" smtClean="0"/>
              <a:t>ucenjivački</a:t>
            </a:r>
            <a:r>
              <a:rPr lang="sr-Latn-RS" dirty="0" smtClean="0"/>
              <a:t> softver, špijunski softver</a:t>
            </a:r>
            <a:endParaRPr lang="en-GB" dirty="0"/>
          </a:p>
        </p:txBody>
      </p:sp>
      <p:pic>
        <p:nvPicPr>
          <p:cNvPr id="4" name="Picture 3">
            <a:extLst>
              <a:ext uri="{FF2B5EF4-FFF2-40B4-BE49-F238E27FC236}">
                <a16:creationId xmlns="" xmlns:a16="http://schemas.microsoft.com/office/drawing/2014/main" id="{9EF87FD6-82BA-4083-82CD-AD07A9950C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6915" y="1187302"/>
            <a:ext cx="2016590" cy="33938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000795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Trendovi u </a:t>
            </a:r>
            <a:r>
              <a:rPr lang="sr-Latn-RS" sz="3200" dirty="0" err="1" smtClean="0">
                <a:solidFill>
                  <a:schemeClr val="bg1"/>
                </a:solidFill>
                <a:latin typeface="Verdana" charset="0"/>
                <a:cs typeface="Verdana" charset="0"/>
              </a:rPr>
              <a:t>visokotehnološkom</a:t>
            </a:r>
            <a:r>
              <a:rPr lang="sr-Latn-RS" sz="3200" dirty="0" smtClean="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628650" indent="-514350">
              <a:buAutoNum type="arabicPeriod"/>
              <a:defRPr/>
            </a:pPr>
            <a:r>
              <a:rPr lang="sr-Latn-RS" b="1" dirty="0" smtClean="0">
                <a:solidFill>
                  <a:srgbClr val="0070C0"/>
                </a:solidFill>
              </a:rPr>
              <a:t>Mobilne platforme</a:t>
            </a:r>
            <a:endParaRPr lang="en-GB" b="1" dirty="0">
              <a:solidFill>
                <a:srgbClr val="0070C0"/>
              </a:solidFill>
            </a:endParaRPr>
          </a:p>
        </p:txBody>
      </p:sp>
      <p:pic>
        <p:nvPicPr>
          <p:cNvPr id="3" name="Picture 2">
            <a:extLst>
              <a:ext uri="{FF2B5EF4-FFF2-40B4-BE49-F238E27FC236}">
                <a16:creationId xmlns="" xmlns:a16="http://schemas.microsoft.com/office/drawing/2014/main" id="{16C27E3C-4F62-1D4B-BA1B-6D013B129A30}"/>
              </a:ext>
            </a:extLst>
          </p:cNvPr>
          <p:cNvPicPr>
            <a:picLocks noChangeAspect="1"/>
          </p:cNvPicPr>
          <p:nvPr/>
        </p:nvPicPr>
        <p:blipFill>
          <a:blip r:embed="rId4"/>
          <a:stretch>
            <a:fillRect/>
          </a:stretch>
        </p:blipFill>
        <p:spPr>
          <a:xfrm>
            <a:off x="917325" y="2060848"/>
            <a:ext cx="7309349" cy="3870672"/>
          </a:xfrm>
          <a:prstGeom prst="rect">
            <a:avLst/>
          </a:prstGeom>
        </p:spPr>
      </p:pic>
    </p:spTree>
    <p:extLst>
      <p:ext uri="{BB962C8B-B14F-4D97-AF65-F5344CB8AC3E}">
        <p14:creationId xmlns:p14="http://schemas.microsoft.com/office/powerpoint/2010/main" val="33813833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a:t>
            </a:r>
            <a:r>
              <a:rPr lang="sr-Latn-RS" b="1" dirty="0" smtClean="0">
                <a:solidFill>
                  <a:srgbClr val="0070C0"/>
                </a:solidFill>
              </a:rPr>
              <a:t>Lažni </a:t>
            </a:r>
            <a:r>
              <a:rPr lang="sr-Latn-RS" b="1" dirty="0" err="1" smtClean="0">
                <a:solidFill>
                  <a:srgbClr val="0070C0"/>
                </a:solidFill>
              </a:rPr>
              <a:t>imejlovi</a:t>
            </a:r>
            <a:endParaRPr lang="en-GB" b="1" dirty="0">
              <a:solidFill>
                <a:srgbClr val="0070C0"/>
              </a:solidFill>
            </a:endParaRPr>
          </a:p>
          <a:p>
            <a:pPr marL="571500" indent="-457200">
              <a:defRPr/>
            </a:pPr>
            <a:r>
              <a:rPr lang="en-GB" dirty="0" smtClean="0"/>
              <a:t>6</a:t>
            </a:r>
            <a:r>
              <a:rPr lang="sr-Latn-RS" dirty="0" smtClean="0"/>
              <a:t>,</a:t>
            </a:r>
            <a:r>
              <a:rPr lang="en-GB" dirty="0" smtClean="0"/>
              <a:t>5 </a:t>
            </a:r>
            <a:r>
              <a:rPr lang="sr-Latn-RS" dirty="0" smtClean="0"/>
              <a:t>milijardi </a:t>
            </a:r>
            <a:r>
              <a:rPr lang="en-GB" dirty="0" smtClean="0"/>
              <a:t>spam </a:t>
            </a:r>
            <a:r>
              <a:rPr lang="sr-Latn-RS" dirty="0" err="1" smtClean="0"/>
              <a:t>mejlova</a:t>
            </a:r>
            <a:r>
              <a:rPr lang="sr-Latn-RS" dirty="0" smtClean="0"/>
              <a:t> dnevno</a:t>
            </a:r>
          </a:p>
          <a:p>
            <a:pPr marL="571500" indent="-457200">
              <a:defRPr/>
            </a:pPr>
            <a:r>
              <a:rPr lang="sr-Latn-RS" dirty="0"/>
              <a:t>Veliki procenat tih </a:t>
            </a:r>
            <a:r>
              <a:rPr lang="sr-Latn-RS" dirty="0" err="1"/>
              <a:t>mejlova</a:t>
            </a:r>
            <a:r>
              <a:rPr lang="sr-Latn-RS" dirty="0"/>
              <a:t> služi za „pecanje”</a:t>
            </a:r>
            <a:endParaRPr lang="en-GB" dirty="0"/>
          </a:p>
        </p:txBody>
      </p:sp>
      <p:pic>
        <p:nvPicPr>
          <p:cNvPr id="11266" name="Picture 2" descr="Cybercrime phishing trend">
            <a:extLst>
              <a:ext uri="{FF2B5EF4-FFF2-40B4-BE49-F238E27FC236}">
                <a16:creationId xmlns="" xmlns:a16="http://schemas.microsoft.com/office/drawing/2014/main" id="{01012668-E868-43C0-A226-B34B1FF575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068960"/>
            <a:ext cx="5280282" cy="1440160"/>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ybercrime phishing trend">
            <a:extLst>
              <a:ext uri="{FF2B5EF4-FFF2-40B4-BE49-F238E27FC236}">
                <a16:creationId xmlns="" xmlns:a16="http://schemas.microsoft.com/office/drawing/2014/main" id="{AD58A378-FDEB-4A93-B9BC-AB43D1421C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2200" y="4662343"/>
            <a:ext cx="5280280"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407665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114300" indent="0">
              <a:buNone/>
              <a:defRPr/>
            </a:pPr>
            <a:r>
              <a:rPr lang="en-GB" b="1" dirty="0">
                <a:solidFill>
                  <a:srgbClr val="0070C0"/>
                </a:solidFill>
              </a:rPr>
              <a:t>2. </a:t>
            </a:r>
            <a:r>
              <a:rPr lang="sr-Latn-RS" b="1" dirty="0" smtClean="0">
                <a:solidFill>
                  <a:srgbClr val="0070C0"/>
                </a:solidFill>
              </a:rPr>
              <a:t>Lažni </a:t>
            </a:r>
            <a:r>
              <a:rPr lang="sr-Latn-RS" b="1" dirty="0" err="1" smtClean="0">
                <a:solidFill>
                  <a:srgbClr val="0070C0"/>
                </a:solidFill>
              </a:rPr>
              <a:t>imejlovi</a:t>
            </a:r>
            <a:endParaRPr lang="en-GB" b="1" dirty="0">
              <a:solidFill>
                <a:srgbClr val="0070C0"/>
              </a:solidFill>
            </a:endParaRPr>
          </a:p>
        </p:txBody>
      </p:sp>
      <p:pic>
        <p:nvPicPr>
          <p:cNvPr id="3" name="Picture 2">
            <a:extLst>
              <a:ext uri="{FF2B5EF4-FFF2-40B4-BE49-F238E27FC236}">
                <a16:creationId xmlns="" xmlns:a16="http://schemas.microsoft.com/office/drawing/2014/main" id="{2F57A04F-58AC-CE46-8184-3F6097C38935}"/>
              </a:ext>
            </a:extLst>
          </p:cNvPr>
          <p:cNvPicPr>
            <a:picLocks noChangeAspect="1"/>
          </p:cNvPicPr>
          <p:nvPr/>
        </p:nvPicPr>
        <p:blipFill>
          <a:blip r:embed="rId4"/>
          <a:stretch>
            <a:fillRect/>
          </a:stretch>
        </p:blipFill>
        <p:spPr>
          <a:xfrm>
            <a:off x="925909" y="1961527"/>
            <a:ext cx="7292182" cy="4289518"/>
          </a:xfrm>
          <a:prstGeom prst="rect">
            <a:avLst/>
          </a:prstGeom>
        </p:spPr>
      </p:pic>
    </p:spTree>
    <p:extLst>
      <p:ext uri="{BB962C8B-B14F-4D97-AF65-F5344CB8AC3E}">
        <p14:creationId xmlns:p14="http://schemas.microsoft.com/office/powerpoint/2010/main" val="8056693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a:t>
            </a:r>
            <a:r>
              <a:rPr lang="sr-Latn-RS" b="1" dirty="0" smtClean="0">
                <a:solidFill>
                  <a:srgbClr val="0070C0"/>
                </a:solidFill>
              </a:rPr>
              <a:t>Bankarski </a:t>
            </a:r>
            <a:r>
              <a:rPr lang="sr-Latn-RS" b="1" dirty="0" err="1" smtClean="0">
                <a:solidFill>
                  <a:srgbClr val="0070C0"/>
                </a:solidFill>
              </a:rPr>
              <a:t>malver</a:t>
            </a:r>
            <a:r>
              <a:rPr lang="sr-Latn-RS" b="1" dirty="0" smtClean="0">
                <a:solidFill>
                  <a:srgbClr val="0070C0"/>
                </a:solidFill>
              </a:rPr>
              <a:t>, </a:t>
            </a:r>
            <a:r>
              <a:rPr lang="sr-Latn-RS" b="1" dirty="0" err="1" smtClean="0">
                <a:solidFill>
                  <a:srgbClr val="0070C0"/>
                </a:solidFill>
              </a:rPr>
              <a:t>ucenjivački</a:t>
            </a:r>
            <a:r>
              <a:rPr lang="sr-Latn-RS" b="1" dirty="0" smtClean="0">
                <a:solidFill>
                  <a:srgbClr val="0070C0"/>
                </a:solidFill>
              </a:rPr>
              <a:t> softver i </a:t>
            </a:r>
            <a:r>
              <a:rPr lang="en-GB" b="1" i="1" dirty="0" smtClean="0">
                <a:solidFill>
                  <a:srgbClr val="0070C0"/>
                </a:solidFill>
              </a:rPr>
              <a:t>BEC</a:t>
            </a:r>
            <a:endParaRPr lang="en-GB" i="1" dirty="0"/>
          </a:p>
          <a:p>
            <a:pPr marL="571500" indent="-457200">
              <a:defRPr/>
            </a:pPr>
            <a:r>
              <a:rPr lang="sr-Latn-RS" dirty="0" smtClean="0"/>
              <a:t>Bankarski </a:t>
            </a:r>
            <a:r>
              <a:rPr lang="sr-Latn-RS" dirty="0" err="1" smtClean="0"/>
              <a:t>malver</a:t>
            </a:r>
            <a:endParaRPr lang="en-US" dirty="0"/>
          </a:p>
          <a:p>
            <a:pPr lvl="1"/>
            <a:r>
              <a:rPr lang="sr-Latn-RS" dirty="0"/>
              <a:t>Zevs (</a:t>
            </a:r>
            <a:r>
              <a:rPr lang="sr-Latn-RS" i="1" dirty="0" err="1"/>
              <a:t>ZeuS</a:t>
            </a:r>
            <a:r>
              <a:rPr lang="sr-Latn-RS" dirty="0"/>
              <a:t>) i trojanci zasnovani na njemu </a:t>
            </a:r>
            <a:endParaRPr lang="en-US" dirty="0"/>
          </a:p>
          <a:p>
            <a:pPr lvl="1"/>
            <a:r>
              <a:rPr lang="sr-Latn-RS" dirty="0"/>
              <a:t>Citadela </a:t>
            </a:r>
            <a:endParaRPr lang="sr-Latn-RS" dirty="0" smtClean="0"/>
          </a:p>
          <a:p>
            <a:pPr lvl="1"/>
            <a:r>
              <a:rPr lang="sr-Latn-RS" i="1" dirty="0" err="1" smtClean="0"/>
              <a:t>SpyEye</a:t>
            </a:r>
            <a:r>
              <a:rPr lang="sr-Latn-RS" dirty="0" smtClean="0"/>
              <a:t> </a:t>
            </a:r>
            <a:r>
              <a:rPr lang="sr-Latn-RS" dirty="0"/>
              <a:t>(„Špijunsko oko”) itd</a:t>
            </a:r>
            <a:r>
              <a:rPr lang="en-US" dirty="0" smtClean="0">
                <a:solidFill>
                  <a:sysClr val="windowText" lastClr="000000"/>
                </a:solidFill>
              </a:rPr>
              <a:t>.)</a:t>
            </a:r>
            <a:endParaRPr lang="en-US" dirty="0">
              <a:solidFill>
                <a:sysClr val="windowText" lastClr="000000"/>
              </a:solidFill>
            </a:endParaRPr>
          </a:p>
          <a:p>
            <a:pPr algn="just">
              <a:defRPr/>
            </a:pPr>
            <a:r>
              <a:rPr lang="sr-Latn-RS" i="1" dirty="0" err="1" smtClean="0"/>
              <a:t>Ransomware</a:t>
            </a:r>
            <a:r>
              <a:rPr lang="sr-Latn-RS" dirty="0" smtClean="0"/>
              <a:t> („</a:t>
            </a:r>
            <a:r>
              <a:rPr lang="sr-Latn-RS" dirty="0" err="1" smtClean="0"/>
              <a:t>ucenjivački</a:t>
            </a:r>
            <a:r>
              <a:rPr lang="sr-Latn-RS" dirty="0" smtClean="0"/>
              <a:t> softver“)</a:t>
            </a:r>
            <a:endParaRPr lang="sr-Latn-RS" dirty="0"/>
          </a:p>
          <a:p>
            <a:pPr algn="just">
              <a:defRPr/>
            </a:pPr>
            <a:r>
              <a:rPr lang="sr-Latn-RS" dirty="0" smtClean="0"/>
              <a:t>Prevare sa kreditnim karticama</a:t>
            </a:r>
            <a:endParaRPr lang="en-US" dirty="0"/>
          </a:p>
          <a:p>
            <a:pPr>
              <a:defRPr/>
            </a:pPr>
            <a:r>
              <a:rPr lang="sr-Latn-RS" dirty="0" smtClean="0"/>
              <a:t>Kompromitovanje poslovnog </a:t>
            </a:r>
            <a:r>
              <a:rPr lang="sr-Latn-RS" dirty="0" err="1" smtClean="0"/>
              <a:t>imejla</a:t>
            </a:r>
            <a:endParaRPr lang="sr-Latn-CS" b="1" dirty="0">
              <a:solidFill>
                <a:schemeClr val="tx2"/>
              </a:solidFill>
            </a:endParaRPr>
          </a:p>
        </p:txBody>
      </p:sp>
    </p:spTree>
    <p:extLst>
      <p:ext uri="{BB962C8B-B14F-4D97-AF65-F5344CB8AC3E}">
        <p14:creationId xmlns:p14="http://schemas.microsoft.com/office/powerpoint/2010/main" val="259727298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Trendovi u </a:t>
            </a:r>
            <a:r>
              <a:rPr lang="sr-Latn-RS" sz="3200" dirty="0" err="1" smtClean="0">
                <a:solidFill>
                  <a:schemeClr val="bg1"/>
                </a:solidFill>
                <a:latin typeface="Verdana" charset="0"/>
                <a:cs typeface="Verdana" charset="0"/>
              </a:rPr>
              <a:t>visokotehnološkom</a:t>
            </a:r>
            <a:r>
              <a:rPr lang="sr-Latn-RS" sz="3200" dirty="0" smtClean="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3. </a:t>
            </a:r>
            <a:r>
              <a:rPr lang="sr-Latn-RS" b="1" dirty="0">
                <a:solidFill>
                  <a:srgbClr val="0070C0"/>
                </a:solidFill>
              </a:rPr>
              <a:t>Bankarski </a:t>
            </a:r>
            <a:r>
              <a:rPr lang="sr-Latn-RS" b="1" dirty="0" err="1">
                <a:solidFill>
                  <a:srgbClr val="0070C0"/>
                </a:solidFill>
              </a:rPr>
              <a:t>malver</a:t>
            </a:r>
            <a:r>
              <a:rPr lang="sr-Latn-RS" b="1" dirty="0">
                <a:solidFill>
                  <a:srgbClr val="0070C0"/>
                </a:solidFill>
              </a:rPr>
              <a:t>, </a:t>
            </a:r>
            <a:r>
              <a:rPr lang="sr-Latn-RS" b="1" dirty="0" err="1">
                <a:solidFill>
                  <a:srgbClr val="0070C0"/>
                </a:solidFill>
              </a:rPr>
              <a:t>ucenjivački</a:t>
            </a:r>
            <a:r>
              <a:rPr lang="sr-Latn-RS" b="1" dirty="0">
                <a:solidFill>
                  <a:srgbClr val="0070C0"/>
                </a:solidFill>
              </a:rPr>
              <a:t> softver i </a:t>
            </a:r>
            <a:r>
              <a:rPr lang="en-GB" b="1" i="1" dirty="0">
                <a:solidFill>
                  <a:srgbClr val="0070C0"/>
                </a:solidFill>
              </a:rPr>
              <a:t>BEC</a:t>
            </a:r>
            <a:endParaRPr lang="en-GB" i="1" dirty="0"/>
          </a:p>
        </p:txBody>
      </p:sp>
      <p:pic>
        <p:nvPicPr>
          <p:cNvPr id="3" name="Picture 2">
            <a:extLst>
              <a:ext uri="{FF2B5EF4-FFF2-40B4-BE49-F238E27FC236}">
                <a16:creationId xmlns="" xmlns:a16="http://schemas.microsoft.com/office/drawing/2014/main" id="{F8987283-DF71-4044-956E-3960E929A142}"/>
              </a:ext>
            </a:extLst>
          </p:cNvPr>
          <p:cNvPicPr>
            <a:picLocks noChangeAspect="1"/>
          </p:cNvPicPr>
          <p:nvPr/>
        </p:nvPicPr>
        <p:blipFill>
          <a:blip r:embed="rId4"/>
          <a:stretch>
            <a:fillRect/>
          </a:stretch>
        </p:blipFill>
        <p:spPr>
          <a:xfrm>
            <a:off x="879624" y="2060848"/>
            <a:ext cx="7384751" cy="3960440"/>
          </a:xfrm>
          <a:prstGeom prst="rect">
            <a:avLst/>
          </a:prstGeom>
        </p:spPr>
      </p:pic>
    </p:spTree>
    <p:extLst>
      <p:ext uri="{BB962C8B-B14F-4D97-AF65-F5344CB8AC3E}">
        <p14:creationId xmlns:p14="http://schemas.microsoft.com/office/powerpoint/2010/main" val="295821634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a:t>
            </a:r>
            <a:r>
              <a:rPr lang="sr-Latn-RS" b="1" dirty="0" err="1" smtClean="0">
                <a:solidFill>
                  <a:srgbClr val="0070C0"/>
                </a:solidFill>
              </a:rPr>
              <a:t>Haktivizam</a:t>
            </a:r>
            <a:r>
              <a:rPr lang="sr-Latn-RS" b="1" dirty="0" smtClean="0">
                <a:solidFill>
                  <a:srgbClr val="0070C0"/>
                </a:solidFill>
              </a:rPr>
              <a:t> i zloupotreba društvenih mreža</a:t>
            </a:r>
            <a:endParaRPr lang="en-GB" b="1" dirty="0">
              <a:solidFill>
                <a:srgbClr val="0070C0"/>
              </a:solidFill>
            </a:endParaRPr>
          </a:p>
          <a:p>
            <a:pPr marL="571500" indent="-457200">
              <a:defRPr/>
            </a:pPr>
            <a:r>
              <a:rPr lang="sr-Latn-RS" dirty="0" smtClean="0"/>
              <a:t>Grupa „</a:t>
            </a:r>
            <a:r>
              <a:rPr lang="sr-Latn-RS" dirty="0" err="1" smtClean="0"/>
              <a:t>Anonymous</a:t>
            </a:r>
            <a:r>
              <a:rPr lang="sr-Latn-RS" dirty="0" smtClean="0"/>
              <a:t>“ i druge grupe</a:t>
            </a:r>
            <a:endParaRPr lang="en-GB" dirty="0"/>
          </a:p>
          <a:p>
            <a:pPr marL="971550" lvl="1" indent="-457200">
              <a:defRPr/>
            </a:pPr>
            <a:r>
              <a:rPr lang="sr-Latn-RS" dirty="0" smtClean="0"/>
              <a:t>Napadi na dostupnost </a:t>
            </a:r>
            <a:r>
              <a:rPr lang="sr-Latn-RS" dirty="0" err="1" smtClean="0"/>
              <a:t>onlajn</a:t>
            </a:r>
            <a:r>
              <a:rPr lang="sr-Latn-RS" dirty="0" smtClean="0"/>
              <a:t> usluga koje meta pruža</a:t>
            </a:r>
            <a:endParaRPr lang="en-GB" dirty="0"/>
          </a:p>
          <a:p>
            <a:pPr marL="571500" indent="-457200">
              <a:defRPr/>
            </a:pPr>
            <a:r>
              <a:rPr lang="sr-Latn-RS" dirty="0" err="1" smtClean="0"/>
              <a:t>Doksovanje</a:t>
            </a:r>
            <a:endParaRPr lang="en-GB" dirty="0"/>
          </a:p>
          <a:p>
            <a:pPr marL="571500" indent="-457200">
              <a:defRPr/>
            </a:pPr>
            <a:r>
              <a:rPr lang="sr-Latn-RS" dirty="0" err="1" smtClean="0"/>
              <a:t>Hakovanje</a:t>
            </a:r>
            <a:r>
              <a:rPr lang="sr-Latn-RS" dirty="0" smtClean="0"/>
              <a:t> igara</a:t>
            </a:r>
            <a:endParaRPr lang="en-GB" dirty="0"/>
          </a:p>
          <a:p>
            <a:pPr marL="571500" indent="-457200">
              <a:defRPr/>
            </a:pPr>
            <a:r>
              <a:rPr lang="sr-Latn-RS" dirty="0" smtClean="0"/>
              <a:t>Pretnje, maltretiranje na internetu</a:t>
            </a:r>
            <a:endParaRPr lang="en-GB" dirty="0"/>
          </a:p>
          <a:p>
            <a:pPr marL="571500" indent="-457200">
              <a:defRPr/>
            </a:pPr>
            <a:r>
              <a:rPr lang="sr-Latn-RS" dirty="0" smtClean="0"/>
              <a:t>Lažne vesti radi izazivanja panike i nereda</a:t>
            </a:r>
            <a:endParaRPr lang="en-GB" dirty="0"/>
          </a:p>
        </p:txBody>
      </p:sp>
      <p:pic>
        <p:nvPicPr>
          <p:cNvPr id="3" name="Content Placeholder 3">
            <a:extLst>
              <a:ext uri="{FF2B5EF4-FFF2-40B4-BE49-F238E27FC236}">
                <a16:creationId xmlns="" xmlns:a16="http://schemas.microsoft.com/office/drawing/2014/main" id="{8EC87805-B4DA-4129-8807-8751C2FB585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35518" y="2991125"/>
            <a:ext cx="2456962" cy="163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84038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4. </a:t>
            </a:r>
            <a:r>
              <a:rPr lang="sr-Latn-RS" b="1" dirty="0" err="1">
                <a:solidFill>
                  <a:srgbClr val="0070C0"/>
                </a:solidFill>
              </a:rPr>
              <a:t>Haktivizam</a:t>
            </a:r>
            <a:r>
              <a:rPr lang="sr-Latn-RS" b="1" dirty="0">
                <a:solidFill>
                  <a:srgbClr val="0070C0"/>
                </a:solidFill>
              </a:rPr>
              <a:t> i zloupotreba </a:t>
            </a:r>
            <a:r>
              <a:rPr lang="sr-Latn-RS" b="1" dirty="0" err="1" smtClean="0">
                <a:solidFill>
                  <a:srgbClr val="0070C0"/>
                </a:solidFill>
              </a:rPr>
              <a:t>društvenijh</a:t>
            </a:r>
            <a:r>
              <a:rPr lang="sr-Latn-RS" b="1" dirty="0" smtClean="0">
                <a:solidFill>
                  <a:srgbClr val="0070C0"/>
                </a:solidFill>
              </a:rPr>
              <a:t> </a:t>
            </a:r>
            <a:r>
              <a:rPr lang="sr-Latn-RS" b="1" dirty="0">
                <a:solidFill>
                  <a:srgbClr val="0070C0"/>
                </a:solidFill>
              </a:rPr>
              <a:t>mreža</a:t>
            </a:r>
            <a:endParaRPr lang="en-GB" b="1" dirty="0">
              <a:solidFill>
                <a:srgbClr val="0070C0"/>
              </a:solidFill>
            </a:endParaRPr>
          </a:p>
        </p:txBody>
      </p:sp>
      <p:pic>
        <p:nvPicPr>
          <p:cNvPr id="4" name="Picture 3">
            <a:extLst>
              <a:ext uri="{FF2B5EF4-FFF2-40B4-BE49-F238E27FC236}">
                <a16:creationId xmlns="" xmlns:a16="http://schemas.microsoft.com/office/drawing/2014/main" id="{1F465C19-D073-7645-A295-91473D5009F3}"/>
              </a:ext>
            </a:extLst>
          </p:cNvPr>
          <p:cNvPicPr>
            <a:picLocks noChangeAspect="1"/>
          </p:cNvPicPr>
          <p:nvPr/>
        </p:nvPicPr>
        <p:blipFill>
          <a:blip r:embed="rId4"/>
          <a:stretch>
            <a:fillRect/>
          </a:stretch>
        </p:blipFill>
        <p:spPr>
          <a:xfrm>
            <a:off x="1898650" y="1845226"/>
            <a:ext cx="5346700" cy="4495800"/>
          </a:xfrm>
          <a:prstGeom prst="rect">
            <a:avLst/>
          </a:prstGeom>
        </p:spPr>
      </p:pic>
    </p:spTree>
    <p:extLst>
      <p:ext uri="{BB962C8B-B14F-4D97-AF65-F5344CB8AC3E}">
        <p14:creationId xmlns:p14="http://schemas.microsoft.com/office/powerpoint/2010/main" val="40024645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Fenomeni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640960" cy="5040311"/>
          </a:xfrm>
        </p:spPr>
        <p:txBody>
          <a:bodyPr/>
          <a:lstStyle/>
          <a:p>
            <a:pPr marL="0" indent="0" eaLnBrk="1" hangingPunct="1">
              <a:buNone/>
            </a:pPr>
            <a:r>
              <a:rPr lang="sr-Latn-RS" altLang="sr-Latn-RS" sz="2800" dirty="0" smtClean="0"/>
              <a:t>Ljudi obično misle da se mi bavimo </a:t>
            </a:r>
            <a:r>
              <a:rPr lang="en-GB" altLang="sr-Latn-RS" sz="2800" dirty="0" smtClean="0"/>
              <a:t>-</a:t>
            </a:r>
            <a:endParaRPr lang="en-GB" altLang="sr-Latn-RS" sz="2800" dirty="0"/>
          </a:p>
          <a:p>
            <a:pPr eaLnBrk="1" hangingPunct="1"/>
            <a:r>
              <a:rPr lang="sr-Latn-RS" sz="2800" dirty="0" err="1"/>
              <a:t>Hakovanjem</a:t>
            </a:r>
            <a:r>
              <a:rPr lang="sr-Latn-RS" sz="2800" dirty="0"/>
              <a:t>, virusima, računarskim crvima ili zlonamernim programima (</a:t>
            </a:r>
            <a:r>
              <a:rPr lang="sr-Latn-RS" sz="2800" dirty="0" err="1"/>
              <a:t>malverom</a:t>
            </a:r>
            <a:r>
              <a:rPr lang="sr-Latn-RS" sz="2800" dirty="0"/>
              <a:t>)</a:t>
            </a:r>
            <a:endParaRPr lang="en-GB" altLang="sr-Latn-RS" sz="2800" dirty="0"/>
          </a:p>
          <a:p>
            <a:pPr eaLnBrk="1" hangingPunct="1"/>
            <a:r>
              <a:rPr lang="en-GB" altLang="sr-Latn-RS" sz="2800" i="1" dirty="0"/>
              <a:t>DoS, DDoS</a:t>
            </a:r>
          </a:p>
          <a:p>
            <a:pPr marL="0" indent="0" eaLnBrk="1" hangingPunct="1">
              <a:buNone/>
            </a:pPr>
            <a:r>
              <a:rPr lang="sr-Latn-RS" sz="2800" dirty="0"/>
              <a:t>Ima sve više i više „</a:t>
            </a:r>
            <a:r>
              <a:rPr lang="sr-Latn-RS" sz="2800" dirty="0" err="1"/>
              <a:t>profitno</a:t>
            </a:r>
            <a:r>
              <a:rPr lang="sr-Latn-RS" sz="2800" dirty="0"/>
              <a:t> orijentisanog” kriminala</a:t>
            </a:r>
            <a:endParaRPr lang="pt-PT" altLang="sr-Latn-RS" sz="2800" dirty="0"/>
          </a:p>
          <a:p>
            <a:pPr eaLnBrk="1" hangingPunct="1"/>
            <a:r>
              <a:rPr lang="sr-Latn-RS" altLang="sr-Latn-RS" sz="2800" dirty="0" smtClean="0"/>
              <a:t>Kompromitovanje poslovnih </a:t>
            </a:r>
            <a:r>
              <a:rPr lang="sr-Latn-RS" altLang="sr-Latn-RS" sz="2800" dirty="0" err="1" smtClean="0"/>
              <a:t>imejlova</a:t>
            </a:r>
            <a:r>
              <a:rPr lang="pt-PT" altLang="sr-Latn-RS" sz="2800" dirty="0" smtClean="0"/>
              <a:t>*</a:t>
            </a:r>
            <a:endParaRPr lang="pt-PT" altLang="sr-Latn-RS" sz="2800" dirty="0"/>
          </a:p>
          <a:p>
            <a:pPr eaLnBrk="1" hangingPunct="1"/>
            <a:r>
              <a:rPr lang="pt-PT" altLang="sr-Latn-RS" sz="2800" i="1" dirty="0"/>
              <a:t>Ransomware</a:t>
            </a:r>
            <a:r>
              <a:rPr lang="pt-PT" altLang="sr-Latn-RS" sz="2800" dirty="0"/>
              <a:t> </a:t>
            </a:r>
            <a:r>
              <a:rPr lang="sr-Latn-RS" altLang="sr-Latn-RS" sz="2800" dirty="0" smtClean="0"/>
              <a:t> (ucenjivanje)</a:t>
            </a:r>
            <a:r>
              <a:rPr lang="pt-PT" altLang="sr-Latn-RS" sz="2800" dirty="0" smtClean="0"/>
              <a:t>*</a:t>
            </a:r>
            <a:endParaRPr lang="pt-PT" altLang="sr-Latn-RS" sz="2800" dirty="0"/>
          </a:p>
          <a:p>
            <a:pPr marL="0" indent="0" eaLnBrk="1" hangingPunct="1">
              <a:buNone/>
            </a:pPr>
            <a:r>
              <a:rPr lang="sr-Latn-RS" altLang="sr-Latn-RS" sz="2800" dirty="0" smtClean="0"/>
              <a:t>Ili korišćenje mreže</a:t>
            </a:r>
            <a:endParaRPr lang="pt-PT" altLang="sr-Latn-RS" sz="2800" dirty="0"/>
          </a:p>
          <a:p>
            <a:pPr eaLnBrk="1" hangingPunct="1"/>
            <a:r>
              <a:rPr lang="sr-Latn-RS" sz="2800" dirty="0"/>
              <a:t>Za izvršenje krivičnih dela ili </a:t>
            </a:r>
            <a:br>
              <a:rPr lang="sr-Latn-RS" sz="2800" dirty="0"/>
            </a:br>
            <a:r>
              <a:rPr lang="sr-Latn-RS" sz="2800" dirty="0"/>
              <a:t>omogućavanje izvršenja krivičnih </a:t>
            </a:r>
            <a:r>
              <a:rPr lang="sr-Latn-RS" sz="2800" dirty="0" smtClean="0"/>
              <a:t/>
            </a:r>
            <a:br>
              <a:rPr lang="sr-Latn-RS" sz="2800" dirty="0" smtClean="0"/>
            </a:br>
            <a:r>
              <a:rPr lang="sr-Latn-RS" sz="2800" dirty="0" smtClean="0"/>
              <a:t>dela</a:t>
            </a:r>
            <a:endParaRPr lang="pt-PT" altLang="sr-Latn-RS" sz="2800"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077072"/>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7569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a:t>
            </a:r>
            <a:r>
              <a:rPr lang="sr-Latn-RS" b="1" dirty="0">
                <a:solidFill>
                  <a:srgbClr val="0070C0"/>
                </a:solidFill>
              </a:rPr>
              <a:t>Povreda autorskih i srodnih prava (lažna roba)</a:t>
            </a:r>
            <a:endParaRPr lang="en-GB" b="1" dirty="0" smtClean="0">
              <a:solidFill>
                <a:srgbClr val="0070C0"/>
              </a:solidFill>
            </a:endParaRPr>
          </a:p>
          <a:p>
            <a:pPr marL="571500" indent="-457200">
              <a:defRPr/>
            </a:pPr>
            <a:r>
              <a:rPr lang="en-GB" dirty="0" smtClean="0"/>
              <a:t>On</a:t>
            </a:r>
            <a:r>
              <a:rPr lang="sr-Latn-RS" dirty="0" err="1" smtClean="0"/>
              <a:t>lajn</a:t>
            </a:r>
            <a:r>
              <a:rPr lang="sr-Latn-RS" dirty="0" smtClean="0"/>
              <a:t> rasturanje falsifikata</a:t>
            </a:r>
            <a:endParaRPr lang="en-GB" dirty="0" smtClean="0"/>
          </a:p>
          <a:p>
            <a:pPr marL="571500" indent="-457200">
              <a:defRPr/>
            </a:pPr>
            <a:r>
              <a:rPr lang="sr-Latn-RS" dirty="0" smtClean="0"/>
              <a:t>Protivzakonita distribucija ili </a:t>
            </a:r>
            <a:r>
              <a:rPr lang="sr-Latn-RS" dirty="0" err="1" smtClean="0"/>
              <a:t>redistribucija</a:t>
            </a:r>
            <a:r>
              <a:rPr lang="sr-Latn-RS" dirty="0" smtClean="0"/>
              <a:t> TV</a:t>
            </a:r>
            <a:r>
              <a:rPr lang="en-GB" dirty="0" smtClean="0"/>
              <a:t>/</a:t>
            </a:r>
            <a:r>
              <a:rPr lang="sr-Latn-RS" dirty="0" smtClean="0"/>
              <a:t>kablovske  mreže</a:t>
            </a:r>
            <a:endParaRPr lang="en-GB" dirty="0"/>
          </a:p>
          <a:p>
            <a:pPr marL="571500" indent="-457200">
              <a:defRPr/>
            </a:pPr>
            <a:r>
              <a:rPr lang="sr-Latn-RS" dirty="0" smtClean="0"/>
              <a:t>Lekovi/droga u sve većem </a:t>
            </a:r>
            <a:br>
              <a:rPr lang="sr-Latn-RS" dirty="0" smtClean="0"/>
            </a:br>
            <a:r>
              <a:rPr lang="sr-Latn-RS" dirty="0" smtClean="0"/>
              <a:t>procentu</a:t>
            </a:r>
            <a:endParaRPr lang="en-GB" dirty="0"/>
          </a:p>
        </p:txBody>
      </p:sp>
      <p:pic>
        <p:nvPicPr>
          <p:cNvPr id="4" name="Picture 8" descr="C:\Users\B.Stam\Desktop\Affiches_V-80x120-IRACM-300x450.jpg">
            <a:extLst>
              <a:ext uri="{FF2B5EF4-FFF2-40B4-BE49-F238E27FC236}">
                <a16:creationId xmlns="" xmlns:a16="http://schemas.microsoft.com/office/drawing/2014/main" id="{FC1FD89C-34F4-4FD3-A8CC-BE021C9A57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0937"/>
          <a:stretch/>
        </p:blipFill>
        <p:spPr bwMode="auto">
          <a:xfrm>
            <a:off x="6122493" y="3140968"/>
            <a:ext cx="2736304" cy="3244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939042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114300" indent="0">
              <a:buNone/>
              <a:defRPr/>
            </a:pPr>
            <a:r>
              <a:rPr lang="en-GB" b="1" dirty="0">
                <a:solidFill>
                  <a:srgbClr val="0070C0"/>
                </a:solidFill>
              </a:rPr>
              <a:t>5. </a:t>
            </a:r>
            <a:r>
              <a:rPr lang="sr-Latn-RS" b="1" dirty="0">
                <a:solidFill>
                  <a:srgbClr val="0070C0"/>
                </a:solidFill>
              </a:rPr>
              <a:t>Povreda </a:t>
            </a:r>
            <a:r>
              <a:rPr lang="sr-Latn-RS" b="1" dirty="0" smtClean="0">
                <a:solidFill>
                  <a:srgbClr val="0070C0"/>
                </a:solidFill>
              </a:rPr>
              <a:t>autorskih i srodnih prava (</a:t>
            </a:r>
            <a:r>
              <a:rPr lang="sr-Latn-RS" b="1" dirty="0">
                <a:solidFill>
                  <a:srgbClr val="0070C0"/>
                </a:solidFill>
              </a:rPr>
              <a:t>lažna roba)</a:t>
            </a:r>
            <a:endParaRPr lang="en-GB" b="1" dirty="0">
              <a:solidFill>
                <a:srgbClr val="0070C0"/>
              </a:solidFill>
            </a:endParaRPr>
          </a:p>
          <a:p>
            <a:pPr marL="114300" indent="0">
              <a:buNone/>
              <a:defRPr/>
            </a:pPr>
            <a:endParaRPr lang="en-GB" b="1" dirty="0">
              <a:solidFill>
                <a:srgbClr val="0070C0"/>
              </a:solidFill>
            </a:endParaRPr>
          </a:p>
        </p:txBody>
      </p:sp>
      <p:pic>
        <p:nvPicPr>
          <p:cNvPr id="3" name="Picture 2">
            <a:extLst>
              <a:ext uri="{FF2B5EF4-FFF2-40B4-BE49-F238E27FC236}">
                <a16:creationId xmlns="" xmlns:a16="http://schemas.microsoft.com/office/drawing/2014/main" id="{40C3B36D-1C1F-BB40-ACD7-B0DC153B49F5}"/>
              </a:ext>
            </a:extLst>
          </p:cNvPr>
          <p:cNvPicPr>
            <a:picLocks noChangeAspect="1"/>
          </p:cNvPicPr>
          <p:nvPr/>
        </p:nvPicPr>
        <p:blipFill>
          <a:blip r:embed="rId4"/>
          <a:stretch>
            <a:fillRect/>
          </a:stretch>
        </p:blipFill>
        <p:spPr>
          <a:xfrm>
            <a:off x="2370581" y="1890012"/>
            <a:ext cx="4402838" cy="4422626"/>
          </a:xfrm>
          <a:prstGeom prst="rect">
            <a:avLst/>
          </a:prstGeom>
        </p:spPr>
      </p:pic>
    </p:spTree>
    <p:extLst>
      <p:ext uri="{BB962C8B-B14F-4D97-AF65-F5344CB8AC3E}">
        <p14:creationId xmlns:p14="http://schemas.microsoft.com/office/powerpoint/2010/main" val="128281040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en-GB" b="1" dirty="0">
                <a:solidFill>
                  <a:srgbClr val="0070C0"/>
                </a:solidFill>
              </a:rPr>
              <a:t>6. </a:t>
            </a:r>
            <a:r>
              <a:rPr lang="sr-Latn-RS" sz="2800" b="1" dirty="0" smtClean="0">
                <a:solidFill>
                  <a:srgbClr val="0070C0"/>
                </a:solidFill>
              </a:rPr>
              <a:t>Povećanje </a:t>
            </a:r>
            <a:r>
              <a:rPr lang="sr-Latn-RS" sz="2800" b="1" i="1" dirty="0" smtClean="0">
                <a:solidFill>
                  <a:srgbClr val="0070C0"/>
                </a:solidFill>
              </a:rPr>
              <a:t>APT</a:t>
            </a:r>
            <a:endParaRPr lang="en-GB" sz="2800" b="1" i="1" dirty="0">
              <a:solidFill>
                <a:srgbClr val="0070C0"/>
              </a:solidFill>
            </a:endParaRPr>
          </a:p>
          <a:p>
            <a:pPr marL="571500" indent="-457200">
              <a:defRPr/>
            </a:pPr>
            <a:r>
              <a:rPr lang="en-GB" sz="2800" i="1" dirty="0"/>
              <a:t>Advanced Persistent </a:t>
            </a:r>
            <a:r>
              <a:rPr lang="en-GB" sz="2800" i="1" dirty="0" smtClean="0"/>
              <a:t>Threat</a:t>
            </a:r>
            <a:r>
              <a:rPr lang="sr-Latn-RS" sz="2800" dirty="0" smtClean="0"/>
              <a:t> (napredna uporna pretnja)</a:t>
            </a:r>
            <a:endParaRPr lang="en-GB" sz="2800" dirty="0"/>
          </a:p>
          <a:p>
            <a:pPr lvl="1"/>
            <a:r>
              <a:rPr lang="sr-Latn-RS" sz="2600" dirty="0"/>
              <a:t>napadač stekne pristup i ostaje u sistemu izazivajući razorne posledice</a:t>
            </a:r>
            <a:endParaRPr lang="en-US" sz="2600" dirty="0"/>
          </a:p>
          <a:p>
            <a:pPr lvl="1"/>
            <a:r>
              <a:rPr lang="sr-Latn-RS" sz="2600" dirty="0"/>
              <a:t>to su napadi koji su obično usmereni ka metama visokog nivoa</a:t>
            </a:r>
            <a:endParaRPr lang="en-US" sz="2600" dirty="0"/>
          </a:p>
          <a:p>
            <a:pPr lvl="1"/>
            <a:r>
              <a:rPr lang="sr-Latn-RS" sz="2600" dirty="0"/>
              <a:t>velike korporacije, organizacije ili države</a:t>
            </a:r>
            <a:endParaRPr lang="en-US" sz="2600" dirty="0"/>
          </a:p>
          <a:p>
            <a:r>
              <a:rPr lang="sr-Latn-RS" sz="2600" dirty="0"/>
              <a:t>dugoročne pretnje</a:t>
            </a:r>
            <a:endParaRPr lang="en-GB" sz="2600" dirty="0"/>
          </a:p>
        </p:txBody>
      </p:sp>
      <p:pic>
        <p:nvPicPr>
          <p:cNvPr id="3" name="Picture 3" descr="C:\Users\Branko Stamenkovic\Desktop\Advanced-Persistent-Threat.png">
            <a:extLst>
              <a:ext uri="{FF2B5EF4-FFF2-40B4-BE49-F238E27FC236}">
                <a16:creationId xmlns="" xmlns:a16="http://schemas.microsoft.com/office/drawing/2014/main" id="{99F1AFBF-E5E3-4D4B-9AB1-377D525B1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282535"/>
            <a:ext cx="3599954" cy="319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3323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5112568" cy="5183335"/>
          </a:xfrm>
        </p:spPr>
        <p:txBody>
          <a:bodyPr/>
          <a:lstStyle/>
          <a:p>
            <a:pPr marL="114300" indent="0">
              <a:buNone/>
              <a:defRPr/>
            </a:pPr>
            <a:r>
              <a:rPr lang="en-GB" b="1" dirty="0">
                <a:solidFill>
                  <a:srgbClr val="0070C0"/>
                </a:solidFill>
              </a:rPr>
              <a:t>6. </a:t>
            </a:r>
            <a:r>
              <a:rPr lang="sr-Latn-RS" b="1" dirty="0">
                <a:solidFill>
                  <a:srgbClr val="0070C0"/>
                </a:solidFill>
              </a:rPr>
              <a:t>Povećanje </a:t>
            </a:r>
            <a:r>
              <a:rPr lang="sr-Latn-RS" b="1" i="1" dirty="0" smtClean="0">
                <a:solidFill>
                  <a:srgbClr val="0070C0"/>
                </a:solidFill>
              </a:rPr>
              <a:t>APT</a:t>
            </a:r>
            <a:endParaRPr lang="en-GB" b="1" i="1" dirty="0">
              <a:solidFill>
                <a:srgbClr val="0070C0"/>
              </a:solidFill>
            </a:endParaRPr>
          </a:p>
        </p:txBody>
      </p:sp>
      <p:pic>
        <p:nvPicPr>
          <p:cNvPr id="4" name="Picture 3">
            <a:extLst>
              <a:ext uri="{FF2B5EF4-FFF2-40B4-BE49-F238E27FC236}">
                <a16:creationId xmlns="" xmlns:a16="http://schemas.microsoft.com/office/drawing/2014/main" id="{4053BC03-8E89-3746-9B4C-73E94DE3207A}"/>
              </a:ext>
            </a:extLst>
          </p:cNvPr>
          <p:cNvPicPr>
            <a:picLocks noChangeAspect="1"/>
          </p:cNvPicPr>
          <p:nvPr/>
        </p:nvPicPr>
        <p:blipFill>
          <a:blip r:embed="rId4"/>
          <a:stretch>
            <a:fillRect/>
          </a:stretch>
        </p:blipFill>
        <p:spPr>
          <a:xfrm>
            <a:off x="668004" y="2060239"/>
            <a:ext cx="4248472" cy="2265852"/>
          </a:xfrm>
          <a:prstGeom prst="rect">
            <a:avLst/>
          </a:prstGeom>
        </p:spPr>
      </p:pic>
      <p:pic>
        <p:nvPicPr>
          <p:cNvPr id="5" name="Picture 4">
            <a:extLst>
              <a:ext uri="{FF2B5EF4-FFF2-40B4-BE49-F238E27FC236}">
                <a16:creationId xmlns="" xmlns:a16="http://schemas.microsoft.com/office/drawing/2014/main" id="{16C02501-670E-BD4B-BDCD-333C0BB88FCA}"/>
              </a:ext>
            </a:extLst>
          </p:cNvPr>
          <p:cNvPicPr>
            <a:picLocks noChangeAspect="1"/>
          </p:cNvPicPr>
          <p:nvPr/>
        </p:nvPicPr>
        <p:blipFill>
          <a:blip r:embed="rId5"/>
          <a:stretch>
            <a:fillRect/>
          </a:stretch>
        </p:blipFill>
        <p:spPr>
          <a:xfrm>
            <a:off x="5580112" y="3193165"/>
            <a:ext cx="2895884" cy="2895884"/>
          </a:xfrm>
          <a:prstGeom prst="rect">
            <a:avLst/>
          </a:prstGeom>
        </p:spPr>
      </p:pic>
    </p:spTree>
    <p:extLst>
      <p:ext uri="{BB962C8B-B14F-4D97-AF65-F5344CB8AC3E}">
        <p14:creationId xmlns:p14="http://schemas.microsoft.com/office/powerpoint/2010/main" val="328872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a:t>
            </a:r>
            <a:r>
              <a:rPr lang="en-GB" b="1" i="1" dirty="0">
                <a:solidFill>
                  <a:srgbClr val="0070C0"/>
                </a:solidFill>
              </a:rPr>
              <a:t>IOT</a:t>
            </a:r>
            <a:r>
              <a:rPr lang="en-GB" b="1" dirty="0">
                <a:solidFill>
                  <a:srgbClr val="0070C0"/>
                </a:solidFill>
              </a:rPr>
              <a:t> – </a:t>
            </a:r>
            <a:r>
              <a:rPr lang="sr-Latn-RS" b="1" dirty="0" smtClean="0">
                <a:solidFill>
                  <a:srgbClr val="0070C0"/>
                </a:solidFill>
              </a:rPr>
              <a:t>Internet stvari</a:t>
            </a:r>
            <a:endParaRPr lang="en-GB" b="1" dirty="0">
              <a:solidFill>
                <a:srgbClr val="0070C0"/>
              </a:solidFill>
            </a:endParaRPr>
          </a:p>
          <a:p>
            <a:pPr marL="114300" indent="0">
              <a:spcBef>
                <a:spcPts val="0"/>
              </a:spcBef>
              <a:buNone/>
              <a:defRPr/>
            </a:pPr>
            <a:r>
              <a:rPr lang="sr-Latn-RS" dirty="0" smtClean="0"/>
              <a:t>Sada kada je sve povezano, pruža se više  mogućnosti za</a:t>
            </a:r>
            <a:endParaRPr lang="en-GB" dirty="0"/>
          </a:p>
          <a:p>
            <a:pPr marL="971550" lvl="1" indent="-457200">
              <a:spcBef>
                <a:spcPts val="0"/>
              </a:spcBef>
              <a:defRPr/>
            </a:pPr>
            <a:r>
              <a:rPr lang="sr-Latn-RS" dirty="0" smtClean="0"/>
              <a:t>napade pomoću pristupa na daljinu</a:t>
            </a:r>
            <a:endParaRPr lang="en-GB" dirty="0"/>
          </a:p>
          <a:p>
            <a:pPr marL="971550" lvl="1" indent="-457200">
              <a:spcBef>
                <a:spcPts val="0"/>
              </a:spcBef>
              <a:defRPr/>
            </a:pPr>
            <a:r>
              <a:rPr lang="sr-Latn-RS" dirty="0" err="1" smtClean="0"/>
              <a:t>nebezbedne</a:t>
            </a:r>
            <a:r>
              <a:rPr lang="sr-Latn-RS" dirty="0" smtClean="0"/>
              <a:t> uređaje</a:t>
            </a:r>
            <a:endParaRPr lang="en-GB" dirty="0"/>
          </a:p>
        </p:txBody>
      </p:sp>
      <p:pic>
        <p:nvPicPr>
          <p:cNvPr id="3" name="Picture 2">
            <a:extLst>
              <a:ext uri="{FF2B5EF4-FFF2-40B4-BE49-F238E27FC236}">
                <a16:creationId xmlns="" xmlns:a16="http://schemas.microsoft.com/office/drawing/2014/main" id="{AAF9F584-16EE-C54C-869F-964CCD991EFA}"/>
              </a:ext>
            </a:extLst>
          </p:cNvPr>
          <p:cNvPicPr>
            <a:picLocks noChangeAspect="1"/>
          </p:cNvPicPr>
          <p:nvPr/>
        </p:nvPicPr>
        <p:blipFill>
          <a:blip r:embed="rId4"/>
          <a:stretch>
            <a:fillRect/>
          </a:stretch>
        </p:blipFill>
        <p:spPr>
          <a:xfrm>
            <a:off x="1954491" y="3686288"/>
            <a:ext cx="5163010" cy="2624024"/>
          </a:xfrm>
          <a:prstGeom prst="rect">
            <a:avLst/>
          </a:prstGeom>
        </p:spPr>
      </p:pic>
    </p:spTree>
    <p:extLst>
      <p:ext uri="{BB962C8B-B14F-4D97-AF65-F5344CB8AC3E}">
        <p14:creationId xmlns:p14="http://schemas.microsoft.com/office/powerpoint/2010/main" val="146750473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7. </a:t>
            </a:r>
            <a:r>
              <a:rPr lang="en-GB" b="1" i="1" dirty="0">
                <a:solidFill>
                  <a:srgbClr val="0070C0"/>
                </a:solidFill>
              </a:rPr>
              <a:t>IOT</a:t>
            </a:r>
            <a:r>
              <a:rPr lang="en-GB" b="1" dirty="0">
                <a:solidFill>
                  <a:srgbClr val="0070C0"/>
                </a:solidFill>
              </a:rPr>
              <a:t> – </a:t>
            </a:r>
            <a:r>
              <a:rPr lang="sr-Latn-RS" b="1" dirty="0">
                <a:solidFill>
                  <a:srgbClr val="0070C0"/>
                </a:solidFill>
              </a:rPr>
              <a:t>Internet stvari</a:t>
            </a:r>
            <a:endParaRPr lang="en-GB" b="1" dirty="0">
              <a:solidFill>
                <a:srgbClr val="0070C0"/>
              </a:solidFill>
            </a:endParaRPr>
          </a:p>
        </p:txBody>
      </p:sp>
      <p:pic>
        <p:nvPicPr>
          <p:cNvPr id="6" name="Picture 5">
            <a:extLst>
              <a:ext uri="{FF2B5EF4-FFF2-40B4-BE49-F238E27FC236}">
                <a16:creationId xmlns="" xmlns:a16="http://schemas.microsoft.com/office/drawing/2014/main" id="{9AE85C6C-141A-F441-94E8-934E9BB35710}"/>
              </a:ext>
            </a:extLst>
          </p:cNvPr>
          <p:cNvPicPr>
            <a:picLocks noChangeAspect="1"/>
          </p:cNvPicPr>
          <p:nvPr/>
        </p:nvPicPr>
        <p:blipFill>
          <a:blip r:embed="rId4"/>
          <a:stretch>
            <a:fillRect/>
          </a:stretch>
        </p:blipFill>
        <p:spPr>
          <a:xfrm>
            <a:off x="1703958" y="2492896"/>
            <a:ext cx="5736083" cy="2928776"/>
          </a:xfrm>
          <a:prstGeom prst="rect">
            <a:avLst/>
          </a:prstGeom>
        </p:spPr>
      </p:pic>
    </p:spTree>
    <p:extLst>
      <p:ext uri="{BB962C8B-B14F-4D97-AF65-F5344CB8AC3E}">
        <p14:creationId xmlns:p14="http://schemas.microsoft.com/office/powerpoint/2010/main" val="27835011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Trendovi u </a:t>
            </a:r>
            <a:r>
              <a:rPr lang="sr-Latn-RS" sz="3200" dirty="0" err="1">
                <a:solidFill>
                  <a:schemeClr val="bg1"/>
                </a:solidFill>
                <a:latin typeface="Verdana" charset="0"/>
                <a:cs typeface="Verdana" charset="0"/>
              </a:rPr>
              <a:t>visokotehnološkom</a:t>
            </a:r>
            <a:r>
              <a:rPr lang="sr-Latn-RS" sz="3200" dirty="0">
                <a:solidFill>
                  <a:schemeClr val="bg1"/>
                </a:solidFill>
                <a:latin typeface="Verdana" charset="0"/>
                <a:cs typeface="Verdana" charset="0"/>
              </a:rPr>
              <a:t> kriminalu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568952" cy="5183335"/>
          </a:xfrm>
        </p:spPr>
        <p:txBody>
          <a:bodyPr/>
          <a:lstStyle/>
          <a:p>
            <a:pPr marL="114300" indent="0">
              <a:buNone/>
              <a:defRPr/>
            </a:pPr>
            <a:r>
              <a:rPr lang="en-GB" b="1" dirty="0">
                <a:solidFill>
                  <a:srgbClr val="0070C0"/>
                </a:solidFill>
              </a:rPr>
              <a:t>8. </a:t>
            </a:r>
            <a:r>
              <a:rPr lang="sr-Latn-RS" b="1" dirty="0" err="1" smtClean="0">
                <a:solidFill>
                  <a:srgbClr val="0070C0"/>
                </a:solidFill>
              </a:rPr>
              <a:t>Kriptovaluta</a:t>
            </a:r>
            <a:endParaRPr lang="en-GB" b="1" dirty="0">
              <a:solidFill>
                <a:srgbClr val="0070C0"/>
              </a:solidFill>
            </a:endParaRPr>
          </a:p>
          <a:p>
            <a:pPr marL="114300" indent="0">
              <a:buNone/>
              <a:defRPr/>
            </a:pPr>
            <a:r>
              <a:rPr lang="sr-Latn-RS" dirty="0" smtClean="0"/>
              <a:t>Korišćenje i krađa</a:t>
            </a:r>
            <a:r>
              <a:rPr lang="en-GB" dirty="0" smtClean="0"/>
              <a:t>…</a:t>
            </a:r>
            <a:endParaRPr lang="en-GB" dirty="0"/>
          </a:p>
          <a:p>
            <a:pPr marL="971550" lvl="1" indent="-457200">
              <a:defRPr/>
            </a:pPr>
            <a:r>
              <a:rPr lang="sr-Latn-RS" dirty="0" smtClean="0"/>
              <a:t>„</a:t>
            </a:r>
            <a:r>
              <a:rPr lang="en-GB" i="1" dirty="0" err="1" smtClean="0"/>
              <a:t>cryptojacking</a:t>
            </a:r>
            <a:r>
              <a:rPr lang="sr-Latn-RS" dirty="0" smtClean="0"/>
              <a:t>“</a:t>
            </a:r>
            <a:endParaRPr lang="en-GB" dirty="0"/>
          </a:p>
        </p:txBody>
      </p:sp>
      <p:pic>
        <p:nvPicPr>
          <p:cNvPr id="3" name="Picture 2">
            <a:extLst>
              <a:ext uri="{FF2B5EF4-FFF2-40B4-BE49-F238E27FC236}">
                <a16:creationId xmlns="" xmlns:a16="http://schemas.microsoft.com/office/drawing/2014/main" id="{2D0659FD-ADE1-B843-A26F-2ACCA225C6C9}"/>
              </a:ext>
            </a:extLst>
          </p:cNvPr>
          <p:cNvPicPr>
            <a:picLocks noChangeAspect="1"/>
          </p:cNvPicPr>
          <p:nvPr/>
        </p:nvPicPr>
        <p:blipFill>
          <a:blip r:embed="rId4"/>
          <a:stretch>
            <a:fillRect/>
          </a:stretch>
        </p:blipFill>
        <p:spPr>
          <a:xfrm>
            <a:off x="7229243" y="5288730"/>
            <a:ext cx="1794644" cy="1194777"/>
          </a:xfrm>
          <a:prstGeom prst="rect">
            <a:avLst/>
          </a:prstGeom>
        </p:spPr>
      </p:pic>
      <p:pic>
        <p:nvPicPr>
          <p:cNvPr id="4" name="Picture 3">
            <a:extLst>
              <a:ext uri="{FF2B5EF4-FFF2-40B4-BE49-F238E27FC236}">
                <a16:creationId xmlns="" xmlns:a16="http://schemas.microsoft.com/office/drawing/2014/main" id="{EB52A29A-80CA-F54C-AD67-A3D4A4CED767}"/>
              </a:ext>
            </a:extLst>
          </p:cNvPr>
          <p:cNvPicPr>
            <a:picLocks noChangeAspect="1"/>
          </p:cNvPicPr>
          <p:nvPr/>
        </p:nvPicPr>
        <p:blipFill>
          <a:blip r:embed="rId5"/>
          <a:stretch>
            <a:fillRect/>
          </a:stretch>
        </p:blipFill>
        <p:spPr>
          <a:xfrm>
            <a:off x="2260600" y="3140968"/>
            <a:ext cx="4622800" cy="2933700"/>
          </a:xfrm>
          <a:prstGeom prst="rect">
            <a:avLst/>
          </a:prstGeom>
        </p:spPr>
      </p:pic>
    </p:spTree>
    <p:extLst>
      <p:ext uri="{BB962C8B-B14F-4D97-AF65-F5344CB8AC3E}">
        <p14:creationId xmlns:p14="http://schemas.microsoft.com/office/powerpoint/2010/main" val="19187673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B.Stam\Desktop\DDoS-network-map.jpg">
            <a:extLst>
              <a:ext uri="{FF2B5EF4-FFF2-40B4-BE49-F238E27FC236}">
                <a16:creationId xmlns="" xmlns:a16="http://schemas.microsoft.com/office/drawing/2014/main" id="{F8AE5F97-AAAC-49CB-922F-7E9BBAF0C4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673100"/>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 xmlns:a16="http://schemas.microsoft.com/office/drawing/2014/main" id="{DB8CDDF5-2199-44D6-ACF5-68D0F70C66BB}"/>
              </a:ext>
            </a:extLst>
          </p:cNvPr>
          <p:cNvSpPr txBox="1"/>
          <p:nvPr/>
        </p:nvSpPr>
        <p:spPr>
          <a:xfrm>
            <a:off x="179512" y="6275199"/>
            <a:ext cx="8784976" cy="461665"/>
          </a:xfrm>
          <a:prstGeom prst="rect">
            <a:avLst/>
          </a:prstGeom>
          <a:solidFill>
            <a:schemeClr val="tx1">
              <a:lumMod val="65000"/>
              <a:lumOff val="35000"/>
            </a:schemeClr>
          </a:solidFill>
        </p:spPr>
        <p:txBody>
          <a:bodyPr wrap="square" rtlCol="0">
            <a:spAutoFit/>
          </a:bodyPr>
          <a:lstStyle/>
          <a:p>
            <a:pPr algn="ctr"/>
            <a:r>
              <a:rPr lang="en-GB" sz="2400" i="1" dirty="0">
                <a:solidFill>
                  <a:schemeClr val="bg1"/>
                </a:solidFill>
                <a:latin typeface="+mj-lt"/>
              </a:rPr>
              <a:t>DDOS</a:t>
            </a:r>
            <a:r>
              <a:rPr lang="en-GB" sz="2400" dirty="0">
                <a:solidFill>
                  <a:schemeClr val="bg1"/>
                </a:solidFill>
                <a:latin typeface="+mj-lt"/>
              </a:rPr>
              <a:t> </a:t>
            </a:r>
            <a:r>
              <a:rPr lang="sr-Latn-RS" sz="2400" dirty="0" smtClean="0">
                <a:solidFill>
                  <a:schemeClr val="bg1"/>
                </a:solidFill>
                <a:latin typeface="+mj-lt"/>
              </a:rPr>
              <a:t>napad </a:t>
            </a:r>
            <a:r>
              <a:rPr lang="en-GB" sz="2400" dirty="0" smtClean="0">
                <a:solidFill>
                  <a:schemeClr val="bg1"/>
                </a:solidFill>
                <a:latin typeface="+mj-lt"/>
              </a:rPr>
              <a:t>* </a:t>
            </a:r>
            <a:r>
              <a:rPr lang="en-GB" sz="2400" dirty="0">
                <a:solidFill>
                  <a:schemeClr val="bg1"/>
                </a:solidFill>
                <a:latin typeface="+mj-lt"/>
              </a:rPr>
              <a:t>– </a:t>
            </a:r>
            <a:r>
              <a:rPr lang="sr-Latn-RS" sz="2400" dirty="0" smtClean="0">
                <a:solidFill>
                  <a:schemeClr val="bg1"/>
                </a:solidFill>
                <a:latin typeface="+mj-lt"/>
              </a:rPr>
              <a:t>obratite pažnju na potpuno globalnu prirodu</a:t>
            </a:r>
            <a:endParaRPr lang="en-GB" sz="2400" dirty="0">
              <a:solidFill>
                <a:schemeClr val="bg1"/>
              </a:solidFill>
              <a:latin typeface="+mj-lt"/>
            </a:endParaRPr>
          </a:p>
        </p:txBody>
      </p:sp>
    </p:spTree>
    <p:extLst>
      <p:ext uri="{BB962C8B-B14F-4D97-AF65-F5344CB8AC3E}">
        <p14:creationId xmlns:p14="http://schemas.microsoft.com/office/powerpoint/2010/main" val="26052055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1">
            <a:extLst>
              <a:ext uri="{FF2B5EF4-FFF2-40B4-BE49-F238E27FC236}">
                <a16:creationId xmlns="" xmlns:a16="http://schemas.microsoft.com/office/drawing/2014/main" id="{912D9373-29D1-4F26-A5A7-A8A97451C0FD}"/>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13315" name="Content Placeholder 9">
            <a:extLst>
              <a:ext uri="{FF2B5EF4-FFF2-40B4-BE49-F238E27FC236}">
                <a16:creationId xmlns="" xmlns:a16="http://schemas.microsoft.com/office/drawing/2014/main" id="{6E0BB113-51AF-4DE2-B201-111EC7152193}"/>
              </a:ext>
            </a:extLst>
          </p:cNvPr>
          <p:cNvSpPr>
            <a:spLocks noGrp="1"/>
          </p:cNvSpPr>
          <p:nvPr>
            <p:ph sz="quarter" idx="4294967295"/>
          </p:nvPr>
        </p:nvSpPr>
        <p:spPr>
          <a:xfrm>
            <a:off x="4787900" y="2205038"/>
            <a:ext cx="4038600" cy="4235450"/>
          </a:xfrm>
        </p:spPr>
        <p:txBody>
          <a:bodyPr/>
          <a:lstStyle/>
          <a:p>
            <a:pPr eaLnBrk="1" hangingPunct="1"/>
            <a:endParaRPr lang="sr-Latn-CS" altLang="en-US"/>
          </a:p>
          <a:p>
            <a:pPr eaLnBrk="1" hangingPunct="1"/>
            <a:endParaRPr lang="sr-Latn-CS" altLang="en-US"/>
          </a:p>
          <a:p>
            <a:pPr eaLnBrk="1" hangingPunct="1">
              <a:buFont typeface="Wingdings" panose="05000000000000000000" pitchFamily="2" charset="2"/>
              <a:buNone/>
            </a:pPr>
            <a:endParaRPr lang="en-GB" altLang="en-US"/>
          </a:p>
          <a:p>
            <a:pPr eaLnBrk="1" hangingPunct="1"/>
            <a:endParaRPr lang="en-US" altLang="en-US"/>
          </a:p>
        </p:txBody>
      </p:sp>
      <p:pic>
        <p:nvPicPr>
          <p:cNvPr id="38914" name="Picture 2" descr="C:\Users\Benchmark\Desktop\Barcelona PPT\P1-AX461A_CYBER_G_20100930190600.jpg">
            <a:extLst>
              <a:ext uri="{FF2B5EF4-FFF2-40B4-BE49-F238E27FC236}">
                <a16:creationId xmlns="" xmlns:a16="http://schemas.microsoft.com/office/drawing/2014/main" id="{44518AF6-6E3F-4CCD-94B5-94AA8493C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25500"/>
            <a:ext cx="9144000" cy="507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Čuvar mesta za broj slajda 1">
            <a:extLst>
              <a:ext uri="{FF2B5EF4-FFF2-40B4-BE49-F238E27FC236}">
                <a16:creationId xmlns="" xmlns:a16="http://schemas.microsoft.com/office/drawing/2014/main" id="{334E3D0F-5AC4-40F1-976D-F9EC8D46EF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fld id="{29C77911-76FF-413D-8DB7-79CBA16181D8}" type="slidenum">
              <a:rPr lang="en-US" altLang="en-US" sz="1200">
                <a:solidFill>
                  <a:srgbClr val="898989"/>
                </a:solidFill>
              </a:rPr>
              <a:pPr eaLnBrk="1" hangingPunct="1">
                <a:spcBef>
                  <a:spcPct val="0"/>
                </a:spcBef>
                <a:buFontTx/>
                <a:buNone/>
              </a:pPr>
              <a:t>138</a:t>
            </a:fld>
            <a:endParaRPr lang="en-US" altLang="en-US" sz="1200">
              <a:solidFill>
                <a:srgbClr val="898989"/>
              </a:solidFill>
            </a:endParaRPr>
          </a:p>
        </p:txBody>
      </p:sp>
    </p:spTree>
    <p:extLst>
      <p:ext uri="{BB962C8B-B14F-4D97-AF65-F5344CB8AC3E}">
        <p14:creationId xmlns:p14="http://schemas.microsoft.com/office/powerpoint/2010/main" val="29029850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randombar(horizontal)">
                                      <p:cBhvr>
                                        <p:cTn id="7"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Izazovi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040311"/>
          </a:xfrm>
        </p:spPr>
        <p:txBody>
          <a:bodyPr/>
          <a:lstStyle/>
          <a:p>
            <a:pPr marL="0" indent="0" eaLnBrk="1" hangingPunct="1">
              <a:buNone/>
            </a:pPr>
            <a:r>
              <a:rPr lang="sr-Latn-RS" dirty="0"/>
              <a:t>Kibernetička bezbednost – nastojanja da se zaustavi </a:t>
            </a:r>
            <a:r>
              <a:rPr lang="sr-Latn-RS" dirty="0" err="1"/>
              <a:t>visokotehnološki</a:t>
            </a:r>
            <a:r>
              <a:rPr lang="sr-Latn-RS" dirty="0"/>
              <a:t> kriminal</a:t>
            </a:r>
            <a:endParaRPr lang="en-GB" altLang="sr-Latn-RS" dirty="0"/>
          </a:p>
          <a:p>
            <a:pPr marL="0" indent="0" eaLnBrk="1" hangingPunct="1">
              <a:buNone/>
            </a:pPr>
            <a:r>
              <a:rPr lang="sr-Latn-RS" spc="-40" dirty="0"/>
              <a:t>Kibernetičko ratovanje – međunarodna trka u naoružavanju danas se više odvija </a:t>
            </a:r>
            <a:r>
              <a:rPr lang="sr-Latn-RS" spc="-40" dirty="0" err="1"/>
              <a:t>onlajn</a:t>
            </a:r>
            <a:r>
              <a:rPr lang="sr-Latn-RS" spc="-40" dirty="0"/>
              <a:t> nego </a:t>
            </a:r>
            <a:r>
              <a:rPr lang="sr-Latn-RS" spc="-40" dirty="0" err="1"/>
              <a:t>oflajn</a:t>
            </a:r>
            <a:endParaRPr lang="en-GB" altLang="sr-Latn-RS" spc="-40"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1">
            <a:extLst>
              <a:ext uri="{FF2B5EF4-FFF2-40B4-BE49-F238E27FC236}">
                <a16:creationId xmlns="" xmlns:a16="http://schemas.microsoft.com/office/drawing/2014/main" id="{B64D8914-222E-486F-9670-4F9C5B04919D}"/>
              </a:ext>
            </a:extLst>
          </p:cNvPr>
          <p:cNvSpPr txBox="1">
            <a:spLocks/>
          </p:cNvSpPr>
          <p:nvPr/>
        </p:nvSpPr>
        <p:spPr bwMode="auto">
          <a:xfrm>
            <a:off x="-151144" y="3573325"/>
            <a:ext cx="5803264" cy="24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eaLnBrk="1" hangingPunct="1"/>
            <a:r>
              <a:rPr lang="sr-Latn-RS" sz="3200" dirty="0"/>
              <a:t>Kibernetičko ratovanje je korišćenje tehnologije za napad na neku državu, kojim se nanosi šteta uporediva sa stvarnim ratovanjem</a:t>
            </a:r>
            <a:endParaRPr lang="en-GB" sz="3200" dirty="0"/>
          </a:p>
          <a:p>
            <a:pPr lvl="1" algn="r" eaLnBrk="1" hangingPunct="1"/>
            <a:r>
              <a:rPr lang="en-GB" altLang="sr-Latn-RS" sz="1400" dirty="0" err="1" smtClean="0"/>
              <a:t>Wik</a:t>
            </a:r>
            <a:r>
              <a:rPr lang="sr-Latn-RS" altLang="sr-Latn-RS" sz="1400" dirty="0" smtClean="0"/>
              <a:t>i</a:t>
            </a:r>
            <a:r>
              <a:rPr lang="en-GB" altLang="sr-Latn-RS" sz="1400" i="1" dirty="0" err="1" smtClean="0"/>
              <a:t>pedia</a:t>
            </a:r>
            <a:endParaRPr lang="pt-PT" altLang="sr-Latn-RS" sz="1400" i="1" dirty="0"/>
          </a:p>
        </p:txBody>
      </p:sp>
    </p:spTree>
    <p:extLst>
      <p:ext uri="{BB962C8B-B14F-4D97-AF65-F5344CB8AC3E}">
        <p14:creationId xmlns:p14="http://schemas.microsoft.com/office/powerpoint/2010/main" val="216626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Kibernetičko ratovanje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 xmlns:a16="http://schemas.microsoft.com/office/drawing/2014/main" id="{BF090CC1-24DF-4D49-9587-433130833718}"/>
              </a:ext>
            </a:extLst>
          </p:cNvPr>
          <p:cNvPicPr>
            <a:picLocks noChangeAspect="1"/>
          </p:cNvPicPr>
          <p:nvPr/>
        </p:nvPicPr>
        <p:blipFill>
          <a:blip r:embed="rId4"/>
          <a:stretch>
            <a:fillRect/>
          </a:stretch>
        </p:blipFill>
        <p:spPr>
          <a:xfrm>
            <a:off x="171450" y="1519014"/>
            <a:ext cx="8801100" cy="4286250"/>
          </a:xfrm>
          <a:prstGeom prst="rect">
            <a:avLst/>
          </a:prstGeom>
        </p:spPr>
      </p:pic>
      <p:pic>
        <p:nvPicPr>
          <p:cNvPr id="13314" name="Picture 2" descr="GRA Quantum">
            <a:extLst>
              <a:ext uri="{FF2B5EF4-FFF2-40B4-BE49-F238E27FC236}">
                <a16:creationId xmlns="" xmlns:a16="http://schemas.microsoft.com/office/drawing/2014/main" id="{95002EAE-C2F3-4C02-B783-83F3617855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7920" y="5445224"/>
            <a:ext cx="2857500" cy="1019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381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10210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ŠTA JE VISOKOTEHNOLOŠKI KRIMINAL</a:t>
            </a:r>
            <a:r>
              <a:rPr lang="en-GB" dirty="0" smtClean="0"/>
              <a:t>?</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2</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27643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je </a:t>
            </a: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r-Latn-RS" altLang="sr-Latn-RS" dirty="0" smtClean="0"/>
              <a:t>Koristi se mnogo izraza za to</a:t>
            </a:r>
            <a:r>
              <a:rPr lang="en-GB" altLang="sr-Latn-RS" dirty="0" smtClean="0"/>
              <a:t>!</a:t>
            </a:r>
            <a:endParaRPr lang="en-GB" altLang="sr-Latn-RS" dirty="0"/>
          </a:p>
          <a:p>
            <a:pPr eaLnBrk="1" hangingPunct="1"/>
            <a:r>
              <a:rPr lang="sr-Latn-RS" dirty="0" err="1"/>
              <a:t>Visokotehnološki</a:t>
            </a:r>
            <a:r>
              <a:rPr lang="sr-Latn-RS" dirty="0"/>
              <a:t> kriminal, kompjuterski kriminal, </a:t>
            </a:r>
            <a:r>
              <a:rPr lang="sr-Latn-RS" dirty="0" err="1"/>
              <a:t>sajber</a:t>
            </a:r>
            <a:r>
              <a:rPr lang="sr-Latn-RS" dirty="0"/>
              <a:t> kriminal, internet kriminal, IT kriminal, tehnološki kriminal</a:t>
            </a:r>
            <a:endParaRPr lang="en-GB" altLang="sr-Latn-RS" dirty="0" smtClean="0"/>
          </a:p>
          <a:p>
            <a:pPr lvl="1" eaLnBrk="1" hangingPunct="1"/>
            <a:r>
              <a:rPr lang="sr-Latn-RS" dirty="0"/>
              <a:t>S</a:t>
            </a:r>
            <a:r>
              <a:rPr lang="sr-Latn-RS" dirty="0" smtClean="0"/>
              <a:t>vi </a:t>
            </a:r>
            <a:r>
              <a:rPr lang="sr-Latn-RS" dirty="0"/>
              <a:t>se koriste kao sinonimi</a:t>
            </a:r>
            <a:endParaRPr lang="en-GB" altLang="sr-Latn-RS" dirty="0" smtClean="0"/>
          </a:p>
          <a:p>
            <a:pPr lvl="1" eaLnBrk="1" hangingPunct="1"/>
            <a:r>
              <a:rPr lang="sr-Latn-RS" altLang="sr-Latn-RS" dirty="0" smtClean="0"/>
              <a:t>To zbunjuje i zavarava</a:t>
            </a:r>
            <a:r>
              <a:rPr lang="en-GB" altLang="sr-Latn-RS" dirty="0" smtClean="0"/>
              <a:t>!</a:t>
            </a:r>
            <a:endParaRPr lang="en-GB" altLang="sr-Latn-RS" dirty="0"/>
          </a:p>
          <a:p>
            <a:pPr lvl="1" eaLnBrk="1" hangingPunct="1"/>
            <a:endParaRPr lang="en-GB" altLang="sr-Latn-RS" dirty="0"/>
          </a:p>
          <a:p>
            <a:pPr eaLnBrk="1" hangingPunct="1"/>
            <a:r>
              <a:rPr lang="sr-Latn-RS" dirty="0"/>
              <a:t>Zato bi možda trebalo da sve to </a:t>
            </a:r>
            <a:br>
              <a:rPr lang="sr-Latn-RS" dirty="0"/>
            </a:br>
            <a:r>
              <a:rPr lang="sr-Latn-RS" dirty="0"/>
              <a:t>podelimo na odeljke </a:t>
            </a:r>
            <a:r>
              <a:rPr lang="en-GB" altLang="sr-Latn-RS" dirty="0" smtClean="0"/>
              <a:t>….</a:t>
            </a:r>
            <a:endParaRPr lang="en-GB" altLang="sr-Latn-RS" dirty="0"/>
          </a:p>
        </p:txBody>
      </p:sp>
      <p:pic>
        <p:nvPicPr>
          <p:cNvPr id="2050" name="Picture 2" descr="Sony makes cybercrime even more dangerous | Computerworld">
            <a:extLst>
              <a:ext uri="{FF2B5EF4-FFF2-40B4-BE49-F238E27FC236}">
                <a16:creationId xmlns="" xmlns:a16="http://schemas.microsoft.com/office/drawing/2014/main" id="{EDF87724-40F1-4997-8B09-DA2B14465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739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je </a:t>
            </a: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026448"/>
            <a:ext cx="8892480" cy="5535389"/>
          </a:xfrm>
        </p:spPr>
        <p:txBody>
          <a:bodyPr/>
          <a:lstStyle/>
          <a:p>
            <a:pPr eaLnBrk="1" hangingPunct="1">
              <a:spcBef>
                <a:spcPts val="300"/>
              </a:spcBef>
            </a:pPr>
            <a:r>
              <a:rPr lang="sr-Latn-RS" altLang="sr-Latn-RS" sz="2800" b="1" dirty="0" smtClean="0">
                <a:solidFill>
                  <a:srgbClr val="0070C0"/>
                </a:solidFill>
              </a:rPr>
              <a:t>Tehnologija kao žrtva kriminala</a:t>
            </a:r>
            <a:endParaRPr lang="en-GB" altLang="sr-Latn-RS" dirty="0"/>
          </a:p>
          <a:p>
            <a:pPr lvl="1" eaLnBrk="1" hangingPunct="1">
              <a:spcBef>
                <a:spcPts val="300"/>
              </a:spcBef>
            </a:pPr>
            <a:r>
              <a:rPr lang="sr-Latn-RS" sz="2400" spc="-40" dirty="0"/>
              <a:t>„pravi” </a:t>
            </a:r>
            <a:r>
              <a:rPr lang="sr-Latn-RS" sz="2400" spc="-40" dirty="0" err="1"/>
              <a:t>visokotehnološki</a:t>
            </a:r>
            <a:r>
              <a:rPr lang="sr-Latn-RS" sz="2400" spc="-40" dirty="0"/>
              <a:t> kriminal – </a:t>
            </a:r>
            <a:r>
              <a:rPr lang="sr-Latn-RS" sz="2400" spc="-40" dirty="0" err="1"/>
              <a:t>hakovanje</a:t>
            </a:r>
            <a:r>
              <a:rPr lang="sr-Latn-RS" sz="2400" spc="-40" dirty="0"/>
              <a:t>, </a:t>
            </a:r>
            <a:r>
              <a:rPr lang="sr-Latn-RS" sz="2400" i="1" spc="-40" dirty="0" err="1"/>
              <a:t>DDoS</a:t>
            </a:r>
            <a:r>
              <a:rPr lang="sr-Latn-RS" sz="2400" spc="-40" dirty="0"/>
              <a:t>, virus, </a:t>
            </a:r>
            <a:r>
              <a:rPr lang="sr-Latn-RS" sz="2400" spc="-40" dirty="0" err="1"/>
              <a:t>malver</a:t>
            </a:r>
            <a:endParaRPr lang="en-GB" altLang="sr-Latn-RS" sz="2400" spc="-40" dirty="0"/>
          </a:p>
          <a:p>
            <a:pPr eaLnBrk="1" hangingPunct="1">
              <a:spcBef>
                <a:spcPts val="300"/>
              </a:spcBef>
            </a:pPr>
            <a:r>
              <a:rPr lang="sr-Latn-RS" altLang="sr-Latn-RS" sz="2800" b="1" dirty="0" smtClean="0">
                <a:solidFill>
                  <a:srgbClr val="0070C0"/>
                </a:solidFill>
              </a:rPr>
              <a:t>Tehnologija kao pomoć u obavljanju kriminalnih radnji</a:t>
            </a:r>
            <a:endParaRPr lang="en-GB" altLang="sr-Latn-RS" sz="2800" dirty="0"/>
          </a:p>
          <a:p>
            <a:pPr lvl="1" eaLnBrk="1" hangingPunct="1">
              <a:spcBef>
                <a:spcPts val="300"/>
              </a:spcBef>
            </a:pPr>
            <a:r>
              <a:rPr lang="sr-Latn-RS" sz="2400" dirty="0"/>
              <a:t>pomoć u izvršenju „tradicionalnih” krivičnih dela, kao što su falsifikovanje, pretnje, ucena, nepristojne slike</a:t>
            </a:r>
            <a:endParaRPr lang="en-GB" altLang="sr-Latn-RS" sz="2400" dirty="0"/>
          </a:p>
          <a:p>
            <a:pPr eaLnBrk="1" hangingPunct="1">
              <a:spcBef>
                <a:spcPts val="300"/>
              </a:spcBef>
            </a:pPr>
            <a:r>
              <a:rPr lang="sr-Latn-RS" altLang="sr-Latn-RS" sz="2800" b="1" dirty="0" smtClean="0">
                <a:solidFill>
                  <a:srgbClr val="0070C0"/>
                </a:solidFill>
              </a:rPr>
              <a:t>Tehnologija kao sredstvo za komunikaciju u kriminalu</a:t>
            </a:r>
            <a:endParaRPr lang="en-GB" altLang="sr-Latn-RS" sz="2800" b="1" dirty="0">
              <a:solidFill>
                <a:srgbClr val="0070C0"/>
              </a:solidFill>
            </a:endParaRPr>
          </a:p>
          <a:p>
            <a:pPr lvl="1" eaLnBrk="1" hangingPunct="1">
              <a:spcBef>
                <a:spcPts val="300"/>
              </a:spcBef>
            </a:pPr>
            <a:r>
              <a:rPr lang="sr-Latn-RS" sz="2400" dirty="0"/>
              <a:t>kriminalci komuniciraju da bi smanjili mogućnost da budu otkriveni, između ostalog, tako što šifruju poruke</a:t>
            </a:r>
            <a:endParaRPr lang="en-GB" altLang="sr-Latn-RS" sz="2400" dirty="0"/>
          </a:p>
          <a:p>
            <a:pPr eaLnBrk="1" hangingPunct="1">
              <a:spcBef>
                <a:spcPts val="300"/>
              </a:spcBef>
            </a:pPr>
            <a:r>
              <a:rPr lang="sr-Latn-RS" altLang="sr-Latn-RS" sz="2800" b="1" dirty="0" smtClean="0">
                <a:solidFill>
                  <a:srgbClr val="0070C0"/>
                </a:solidFill>
              </a:rPr>
              <a:t>Tehnologija kao medijum za skladištenje podataka iz kriminalnog domena</a:t>
            </a:r>
            <a:endParaRPr lang="en-GB" altLang="sr-Latn-RS" sz="2800" b="1" dirty="0">
              <a:solidFill>
                <a:srgbClr val="0070C0"/>
              </a:solidFill>
            </a:endParaRPr>
          </a:p>
          <a:p>
            <a:pPr lvl="1" eaLnBrk="1" hangingPunct="1">
              <a:spcBef>
                <a:spcPts val="300"/>
              </a:spcBef>
            </a:pPr>
            <a:r>
              <a:rPr lang="sr-Latn-RS" sz="2400" dirty="0"/>
              <a:t>Namerno/nenamerno skladištenje podataka korisnih za istragu</a:t>
            </a:r>
            <a:endParaRPr lang="en-GB" altLang="sr-Latn-RS" sz="2400" dirty="0"/>
          </a:p>
          <a:p>
            <a:pPr eaLnBrk="1" hangingPunct="1">
              <a:spcBef>
                <a:spcPts val="300"/>
              </a:spcBef>
            </a:pPr>
            <a:r>
              <a:rPr lang="sr-Latn-RS" altLang="sr-Latn-RS" sz="2800" b="1" dirty="0" smtClean="0">
                <a:solidFill>
                  <a:srgbClr val="0070C0"/>
                </a:solidFill>
              </a:rPr>
              <a:t>Tehnologija kao svedok krivičnog dela</a:t>
            </a:r>
            <a:endParaRPr lang="en-GB" altLang="sr-Latn-RS" sz="2800" b="1" dirty="0">
              <a:solidFill>
                <a:srgbClr val="0070C0"/>
              </a:solidFill>
            </a:endParaRPr>
          </a:p>
          <a:p>
            <a:pPr lvl="1" eaLnBrk="1" hangingPunct="1">
              <a:spcBef>
                <a:spcPts val="300"/>
              </a:spcBef>
            </a:pPr>
            <a:r>
              <a:rPr lang="sr-Latn-RS" sz="2400" spc="-40" dirty="0"/>
              <a:t>Dokazi koji mogu da potkrepe/pobiju druge dokaze, kao što je alibi</a:t>
            </a:r>
            <a:endParaRPr lang="en-GB" altLang="sr-Latn-RS" sz="2400" spc="-40" dirty="0"/>
          </a:p>
        </p:txBody>
      </p:sp>
    </p:spTree>
    <p:extLst>
      <p:ext uri="{BB962C8B-B14F-4D97-AF65-F5344CB8AC3E}">
        <p14:creationId xmlns:p14="http://schemas.microsoft.com/office/powerpoint/2010/main" val="383203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Sadržaj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980728"/>
            <a:ext cx="8568952" cy="5240233"/>
          </a:xfrm>
        </p:spPr>
        <p:txBody>
          <a:bodyPr>
            <a:normAutofit/>
          </a:bodyPr>
          <a:lstStyle/>
          <a:p>
            <a:pPr lvl="0">
              <a:lnSpc>
                <a:spcPct val="150000"/>
              </a:lnSpc>
            </a:pPr>
            <a:r>
              <a:rPr lang="sr-Latn-RS" dirty="0"/>
              <a:t>Informaciono društvo</a:t>
            </a:r>
            <a:endParaRPr lang="en-US" dirty="0"/>
          </a:p>
          <a:p>
            <a:pPr lvl="0">
              <a:lnSpc>
                <a:spcPct val="150000"/>
              </a:lnSpc>
            </a:pPr>
            <a:r>
              <a:rPr lang="sr-Latn-RS" dirty="0"/>
              <a:t>Šta je </a:t>
            </a:r>
            <a:r>
              <a:rPr lang="sr-Latn-RS" dirty="0" err="1"/>
              <a:t>visokotehnološki</a:t>
            </a:r>
            <a:r>
              <a:rPr lang="sr-Latn-RS" dirty="0"/>
              <a:t> kriminal?</a:t>
            </a:r>
            <a:endParaRPr lang="en-US" dirty="0"/>
          </a:p>
          <a:p>
            <a:pPr lvl="0">
              <a:lnSpc>
                <a:spcPct val="150000"/>
              </a:lnSpc>
            </a:pPr>
            <a:r>
              <a:rPr lang="sr-Latn-RS" dirty="0"/>
              <a:t>Budimpeštanska konvencija</a:t>
            </a:r>
            <a:endParaRPr lang="en-US" dirty="0"/>
          </a:p>
          <a:p>
            <a:pPr lvl="0">
              <a:lnSpc>
                <a:spcPct val="150000"/>
              </a:lnSpc>
            </a:pPr>
            <a:r>
              <a:rPr lang="sr-Latn-RS" dirty="0"/>
              <a:t>Međunarodne organizacije za </a:t>
            </a:r>
            <a:r>
              <a:rPr lang="sr-Latn-RS" dirty="0" err="1"/>
              <a:t>visokotehnološki</a:t>
            </a:r>
            <a:r>
              <a:rPr lang="sr-Latn-RS" dirty="0"/>
              <a:t> kriminal</a:t>
            </a:r>
            <a:endParaRPr lang="en-US" dirty="0"/>
          </a:p>
          <a:p>
            <a:pPr>
              <a:lnSpc>
                <a:spcPct val="150000"/>
              </a:lnSpc>
            </a:pPr>
            <a:r>
              <a:rPr lang="sr-Latn-RS" dirty="0"/>
              <a:t>Dela iz oblasti </a:t>
            </a:r>
            <a:r>
              <a:rPr lang="sr-Latn-RS" dirty="0" err="1"/>
              <a:t>visokotehnološkog</a:t>
            </a:r>
            <a:r>
              <a:rPr lang="sr-Latn-RS" dirty="0"/>
              <a:t> kriminala i studije slučaja</a:t>
            </a:r>
            <a:endParaRPr lang="en-GB" dirty="0">
              <a:ea typeface="Verdana" panose="020B0604030504040204" pitchFamily="34" charset="0"/>
            </a:endParaRPr>
          </a:p>
        </p:txBody>
      </p:sp>
    </p:spTree>
    <p:extLst>
      <p:ext uri="{BB962C8B-B14F-4D97-AF65-F5344CB8AC3E}">
        <p14:creationId xmlns:p14="http://schemas.microsoft.com/office/powerpoint/2010/main" val="2735723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Definicija</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r-Latn-RS" altLang="sr-Latn-RS" sz="3000" dirty="0" smtClean="0"/>
              <a:t>Žao nam je</a:t>
            </a:r>
            <a:r>
              <a:rPr lang="en-GB" altLang="sr-Latn-RS" sz="3000" dirty="0" smtClean="0"/>
              <a:t>! </a:t>
            </a:r>
            <a:r>
              <a:rPr lang="sr-Latn-RS" altLang="sr-Latn-RS" sz="3000" dirty="0" smtClean="0"/>
              <a:t>Ne postoji jedna definicija koja odgovara svemu</a:t>
            </a:r>
            <a:r>
              <a:rPr lang="en-GB" altLang="sr-Latn-RS" sz="3000" dirty="0" smtClean="0"/>
              <a:t>!</a:t>
            </a:r>
            <a:endParaRPr lang="en-GB" altLang="sr-Latn-RS" sz="3000" dirty="0"/>
          </a:p>
          <a:p>
            <a:pPr eaLnBrk="1" hangingPunct="1"/>
            <a:r>
              <a:rPr lang="sr-Latn-RS" sz="2800" dirty="0"/>
              <a:t>Godine 1984. pojavio se roman </a:t>
            </a:r>
            <a:r>
              <a:rPr lang="sr-Latn-RS" sz="2800" i="1" dirty="0" err="1"/>
              <a:t>Neuromancer</a:t>
            </a:r>
            <a:r>
              <a:rPr lang="sr-Latn-RS" sz="2800" i="1" dirty="0"/>
              <a:t> </a:t>
            </a:r>
            <a:r>
              <a:rPr lang="sr-Latn-RS" sz="2800" dirty="0"/>
              <a:t>– u njemu je Vilijem Gibson (</a:t>
            </a:r>
            <a:r>
              <a:rPr lang="sr-Latn-RS" sz="2800" i="1" dirty="0" err="1"/>
              <a:t>William</a:t>
            </a:r>
            <a:r>
              <a:rPr lang="sr-Latn-RS" sz="2800" i="1" dirty="0"/>
              <a:t> Gibson</a:t>
            </a:r>
            <a:r>
              <a:rPr lang="sr-Latn-RS" sz="2800" dirty="0"/>
              <a:t>) upotrebio reč </a:t>
            </a:r>
            <a:r>
              <a:rPr lang="sr-Latn-RS" sz="2800" i="1" dirty="0"/>
              <a:t>CYBERSPACE</a:t>
            </a:r>
            <a:r>
              <a:rPr lang="sr-Latn-RS" sz="2800" dirty="0"/>
              <a:t> (kibernetički prostor ili </a:t>
            </a:r>
            <a:r>
              <a:rPr lang="sr-Latn-RS" sz="2800" dirty="0" err="1"/>
              <a:t>sajber</a:t>
            </a:r>
            <a:r>
              <a:rPr lang="sr-Latn-RS" sz="2800" dirty="0"/>
              <a:t> prostor kako bi označio internet i druge mreže) ...</a:t>
            </a:r>
            <a:endParaRPr lang="en-GB" altLang="sr-Latn-RS" sz="3000" dirty="0"/>
          </a:p>
          <a:p>
            <a:pPr eaLnBrk="1" hangingPunct="1"/>
            <a:r>
              <a:rPr lang="sr-Latn-RS" sz="2800" dirty="0"/>
              <a:t>prošlo je 35 godina od tada, a mi još nemamo definiciju</a:t>
            </a:r>
            <a:endParaRPr lang="en-GB" altLang="sr-Latn-RS" sz="3000" dirty="0"/>
          </a:p>
          <a:p>
            <a:pPr eaLnBrk="1" hangingPunct="1"/>
            <a:r>
              <a:rPr lang="sr-Latn-RS" sz="2800" dirty="0"/>
              <a:t>U suštini, ne slažemo se čak ni oko toga</a:t>
            </a:r>
            <a:br>
              <a:rPr lang="sr-Latn-RS" sz="2800" dirty="0"/>
            </a:br>
            <a:r>
              <a:rPr lang="sr-Latn-RS" sz="2800" dirty="0"/>
              <a:t>da li je „</a:t>
            </a:r>
            <a:r>
              <a:rPr lang="sr-Latn-RS" sz="2800" dirty="0" err="1"/>
              <a:t>visokotehnološki</a:t>
            </a:r>
            <a:r>
              <a:rPr lang="sr-Latn-RS" sz="2800" dirty="0"/>
              <a:t> kriminal” </a:t>
            </a:r>
            <a:br>
              <a:rPr lang="sr-Latn-RS" sz="2800" dirty="0"/>
            </a:br>
            <a:r>
              <a:rPr lang="sr-Latn-RS" sz="2800" dirty="0"/>
              <a:t>stvarno novo i posebno polje prava</a:t>
            </a:r>
            <a:r>
              <a:rPr lang="en-GB" altLang="sr-Latn-RS" sz="3000" dirty="0" smtClean="0"/>
              <a:t>!</a:t>
            </a:r>
            <a:endParaRPr lang="en-GB" altLang="sr-Latn-RS" sz="3000" dirty="0"/>
          </a:p>
        </p:txBody>
      </p:sp>
      <p:pic>
        <p:nvPicPr>
          <p:cNvPr id="3" name="Picture 2" descr="Sony makes cybercrime even more dangerous | Computerworld">
            <a:extLst>
              <a:ext uri="{FF2B5EF4-FFF2-40B4-BE49-F238E27FC236}">
                <a16:creationId xmlns="" xmlns:a16="http://schemas.microsoft.com/office/drawing/2014/main" id="{7188CA54-70C2-429D-8C9F-5EFC43690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160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220662"/>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U životu policije i tužilaštva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eaLnBrk="1" hangingPunct="1">
              <a:buNone/>
            </a:pPr>
            <a:r>
              <a:rPr lang="sr-Latn-RS" dirty="0"/>
              <a:t>Sada postoje posebne jedinice/grupe koje se bave krivičnim delima na internetu i krivičnim delima računarskog tipa </a:t>
            </a:r>
            <a:r>
              <a:rPr lang="sr-Latn-RS" altLang="sr-Latn-RS" dirty="0" smtClean="0"/>
              <a:t>:</a:t>
            </a:r>
            <a:endParaRPr lang="en-GB" altLang="sr-Latn-RS" dirty="0"/>
          </a:p>
          <a:p>
            <a:pPr lvl="1"/>
            <a:r>
              <a:rPr lang="sr-Latn-RS" dirty="0"/>
              <a:t>Jedinica za </a:t>
            </a:r>
            <a:r>
              <a:rPr lang="sr-Latn-RS" dirty="0" err="1"/>
              <a:t>visokotehnološki</a:t>
            </a:r>
            <a:r>
              <a:rPr lang="sr-Latn-RS" dirty="0"/>
              <a:t> kriminal</a:t>
            </a:r>
            <a:endParaRPr lang="en-US" dirty="0"/>
          </a:p>
          <a:p>
            <a:pPr lvl="1"/>
            <a:r>
              <a:rPr lang="sr-Latn-RS" dirty="0"/>
              <a:t>Jedinica za </a:t>
            </a:r>
            <a:r>
              <a:rPr lang="sr-Latn-RS" dirty="0" err="1"/>
              <a:t>sajber</a:t>
            </a:r>
            <a:r>
              <a:rPr lang="sr-Latn-RS" dirty="0"/>
              <a:t> kriminal</a:t>
            </a:r>
            <a:endParaRPr lang="en-US" dirty="0"/>
          </a:p>
          <a:p>
            <a:pPr lvl="1"/>
            <a:r>
              <a:rPr lang="sr-Latn-RS" dirty="0"/>
              <a:t>Jedinica za kompjutersku </a:t>
            </a:r>
            <a:r>
              <a:rPr lang="sr-Latn-RS" dirty="0" err="1"/>
              <a:t>forenziku</a:t>
            </a:r>
            <a:endParaRPr lang="en-US" dirty="0"/>
          </a:p>
          <a:p>
            <a:pPr lvl="1"/>
            <a:r>
              <a:rPr lang="sr-Latn-RS" dirty="0"/>
              <a:t>Istraga </a:t>
            </a:r>
            <a:r>
              <a:rPr lang="sr-Latn-RS" dirty="0" err="1"/>
              <a:t>pedofilije</a:t>
            </a:r>
            <a:r>
              <a:rPr lang="sr-Latn-RS" dirty="0"/>
              <a:t> </a:t>
            </a:r>
            <a:r>
              <a:rPr lang="sr-Latn-RS" dirty="0" err="1"/>
              <a:t>onlajn</a:t>
            </a:r>
            <a:endParaRPr lang="en-US" dirty="0"/>
          </a:p>
          <a:p>
            <a:pPr lvl="1"/>
            <a:r>
              <a:rPr lang="sr-Latn-RS" dirty="0"/>
              <a:t>Istrage otvorenog izvora</a:t>
            </a:r>
            <a:endParaRPr lang="en-US" dirty="0"/>
          </a:p>
          <a:p>
            <a:pPr lvl="1"/>
            <a:r>
              <a:rPr lang="sr-Latn-RS" dirty="0"/>
              <a:t>Tajne </a:t>
            </a:r>
            <a:r>
              <a:rPr lang="sr-Latn-RS" dirty="0" err="1"/>
              <a:t>onlajn</a:t>
            </a:r>
            <a:r>
              <a:rPr lang="sr-Latn-RS" dirty="0"/>
              <a:t> operacije</a:t>
            </a:r>
            <a:endParaRPr lang="en-US" dirty="0"/>
          </a:p>
          <a:p>
            <a:pPr marL="0" indent="0">
              <a:buNone/>
            </a:pPr>
            <a:r>
              <a:rPr lang="sr-Latn-RS" dirty="0"/>
              <a:t>Vaša zemlja svakako ima svoju jedinicu</a:t>
            </a:r>
            <a:r>
              <a:rPr lang="en-GB" altLang="sr-Latn-RS" dirty="0" smtClean="0"/>
              <a:t>!</a:t>
            </a:r>
            <a:endParaRPr lang="en-GB" altLang="sr-Latn-RS"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 xmlns:a16="http://schemas.microsoft.com/office/drawing/2014/main" id="{F0CF4CD7-7887-4629-BEA0-732969AEDE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992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Dakle, konačno, o definiciji</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sr-Latn-RS" altLang="sr-Latn-RS" b="1" dirty="0">
                <a:solidFill>
                  <a:srgbClr val="0070C0"/>
                </a:solidFill>
              </a:rPr>
              <a:t>Kriminal koji zavisi od visoke tehnologije </a:t>
            </a:r>
            <a:r>
              <a:rPr lang="sr-Latn-RS" altLang="sr-Latn-RS" b="1" dirty="0" smtClean="0">
                <a:solidFill>
                  <a:srgbClr val="0070C0"/>
                </a:solidFill>
              </a:rPr>
              <a:t>(</a:t>
            </a:r>
            <a:r>
              <a:rPr lang="en-GB" altLang="sr-Latn-RS" b="1" i="1" dirty="0" smtClean="0">
                <a:solidFill>
                  <a:srgbClr val="0070C0"/>
                </a:solidFill>
              </a:rPr>
              <a:t>Cyber-dependant crime</a:t>
            </a:r>
            <a:r>
              <a:rPr lang="sr-Latn-RS" altLang="sr-Latn-RS" b="1" dirty="0" smtClean="0">
                <a:solidFill>
                  <a:srgbClr val="0070C0"/>
                </a:solidFill>
              </a:rPr>
              <a:t>)</a:t>
            </a:r>
            <a:r>
              <a:rPr lang="en-GB" altLang="sr-Latn-RS" b="1" dirty="0" smtClean="0">
                <a:solidFill>
                  <a:srgbClr val="0070C0"/>
                </a:solidFill>
              </a:rPr>
              <a:t> </a:t>
            </a:r>
            <a:r>
              <a:rPr lang="en-GB" altLang="sr-Latn-RS" dirty="0" smtClean="0"/>
              <a:t>– </a:t>
            </a:r>
            <a:r>
              <a:rPr lang="sr-Latn-RS" dirty="0"/>
              <a:t>svaka kriminalna radnja koja se može izvršiti samo pomoću računara, računarskih mreža ili drugih oblika informaciono-komunikacione tehnologije (IKT</a:t>
            </a:r>
            <a:r>
              <a:rPr lang="sr-Latn-RS" dirty="0" smtClean="0"/>
              <a:t>).</a:t>
            </a:r>
            <a:endParaRPr lang="en-US" sz="2800" dirty="0"/>
          </a:p>
          <a:p>
            <a:pPr marL="0" indent="0" algn="r">
              <a:buNone/>
            </a:pPr>
            <a:r>
              <a:rPr lang="en-US" sz="1600" dirty="0" smtClean="0"/>
              <a:t>‘</a:t>
            </a:r>
            <a:r>
              <a:rPr lang="sr-Latn-RS" sz="1600" i="1" dirty="0"/>
              <a:t>Cyber </a:t>
            </a:r>
            <a:r>
              <a:rPr lang="sr-Latn-RS" sz="1600" i="1" dirty="0" err="1"/>
              <a:t>crime</a:t>
            </a:r>
            <a:r>
              <a:rPr lang="sr-Latn-RS" sz="1600" i="1" dirty="0"/>
              <a:t>: A </a:t>
            </a:r>
            <a:r>
              <a:rPr lang="sr-Latn-RS" sz="1600" i="1" dirty="0" err="1"/>
              <a:t>review</a:t>
            </a:r>
            <a:r>
              <a:rPr lang="sr-Latn-RS" sz="1600" i="1" dirty="0"/>
              <a:t> of the </a:t>
            </a:r>
            <a:r>
              <a:rPr lang="sr-Latn-RS" sz="1600" i="1" dirty="0" err="1"/>
              <a:t>evidence</a:t>
            </a:r>
            <a:r>
              <a:rPr lang="sr-Latn-RS" sz="1600" i="1" dirty="0"/>
              <a:t> (</a:t>
            </a:r>
            <a:r>
              <a:rPr lang="sr-Latn-RS" sz="1600" i="1" dirty="0" err="1"/>
              <a:t>McGuire</a:t>
            </a:r>
            <a:r>
              <a:rPr lang="sr-Latn-RS" sz="1600" i="1" dirty="0"/>
              <a:t> &amp; </a:t>
            </a:r>
            <a:r>
              <a:rPr lang="sr-Latn-RS" sz="1600" i="1" dirty="0" err="1"/>
              <a:t>Dowling</a:t>
            </a:r>
            <a:r>
              <a:rPr lang="sr-Latn-RS" sz="1600" i="1" dirty="0"/>
              <a:t>) </a:t>
            </a:r>
            <a:r>
              <a:rPr lang="sr-Latn-RS" sz="1600" i="1" dirty="0" smtClean="0"/>
              <a:t>2013’</a:t>
            </a:r>
            <a:endParaRPr lang="en-US" sz="1600" dirty="0"/>
          </a:p>
          <a:p>
            <a:pPr lvl="1"/>
            <a:endParaRPr lang="en-US" sz="2400" dirty="0"/>
          </a:p>
          <a:p>
            <a:pPr lvl="1"/>
            <a:r>
              <a:rPr lang="sr-Latn-RS" dirty="0"/>
              <a:t>Takva krivična dela su tipično usmerena na računare, mreže ili druge IKT </a:t>
            </a:r>
            <a:r>
              <a:rPr lang="sr-Latn-RS" dirty="0" smtClean="0"/>
              <a:t>izvore.</a:t>
            </a:r>
          </a:p>
          <a:p>
            <a:pPr lvl="1"/>
            <a:r>
              <a:rPr lang="sr-Latn-RS" dirty="0" smtClean="0"/>
              <a:t>U </a:t>
            </a:r>
            <a:r>
              <a:rPr lang="sr-Latn-RS" dirty="0"/>
              <a:t>suštini, bez interneta kriminalci ne bi </a:t>
            </a:r>
            <a:r>
              <a:rPr lang="sr-Latn-RS" dirty="0" smtClean="0"/>
              <a:t/>
            </a:r>
            <a:br>
              <a:rPr lang="sr-Latn-RS" dirty="0" smtClean="0"/>
            </a:br>
            <a:r>
              <a:rPr lang="sr-Latn-RS" dirty="0" smtClean="0"/>
              <a:t>mogli da počine </a:t>
            </a:r>
            <a:r>
              <a:rPr lang="sr-Latn-RS" dirty="0"/>
              <a:t>ta krivična </a:t>
            </a:r>
            <a:r>
              <a:rPr lang="sr-Latn-RS" dirty="0" smtClean="0"/>
              <a:t>dela.</a:t>
            </a:r>
            <a:endParaRPr lang="en-GB" altLang="sr-Latn-RS" sz="5400" dirty="0"/>
          </a:p>
          <a:p>
            <a:pPr marL="0" indent="0" eaLnBrk="1" hangingPunct="1">
              <a:buNone/>
            </a:pPr>
            <a:endParaRPr lang="en-GB" altLang="sr-Latn-RS" dirty="0"/>
          </a:p>
        </p:txBody>
      </p:sp>
      <p:pic>
        <p:nvPicPr>
          <p:cNvPr id="3" name="Picture 2" descr="Sony makes cybercrime even more dangerous | Computerworld">
            <a:extLst>
              <a:ext uri="{FF2B5EF4-FFF2-40B4-BE49-F238E27FC236}">
                <a16:creationId xmlns="" xmlns:a16="http://schemas.microsoft.com/office/drawing/2014/main" id="{56E2FF29-3D95-482D-A98F-140C533992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81" y="5339234"/>
            <a:ext cx="1919932" cy="1181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502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38392280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„BUDIMPEŠTANSKA“ KONVENCIJA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3</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45154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27" name="TextBox 7"/>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Pristup Saveta Evrope</a:t>
            </a:r>
            <a:endParaRPr lang="sr-Latn-RS" sz="2000" dirty="0">
              <a:solidFill>
                <a:schemeClr val="bg1"/>
              </a:solidFill>
              <a:latin typeface="Verdana" charset="0"/>
              <a:cs typeface="Verdana" charset="0"/>
            </a:endParaRPr>
          </a:p>
        </p:txBody>
      </p:sp>
      <p:pic>
        <p:nvPicPr>
          <p:cNvPr id="522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Isosceles Triangle 11"/>
          <p:cNvSpPr/>
          <p:nvPr/>
        </p:nvSpPr>
        <p:spPr>
          <a:xfrm>
            <a:off x="2484438" y="2017713"/>
            <a:ext cx="3948112" cy="3095625"/>
          </a:xfrm>
          <a:prstGeom prst="triangle">
            <a:avLst/>
          </a:prstGeom>
          <a:solidFill>
            <a:srgbClr val="2F618F"/>
          </a:solidFill>
          <a:ln>
            <a:solidFill>
              <a:srgbClr val="2F61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a:latin typeface="Verdana"/>
              <a:cs typeface="Verdana"/>
            </a:endParaRPr>
          </a:p>
        </p:txBody>
      </p:sp>
      <p:sp>
        <p:nvSpPr>
          <p:cNvPr id="52230" name="TextBox 12"/>
          <p:cNvSpPr txBox="1">
            <a:spLocks noChangeArrowheads="1"/>
          </p:cNvSpPr>
          <p:nvPr/>
        </p:nvSpPr>
        <p:spPr bwMode="auto">
          <a:xfrm>
            <a:off x="3317875" y="3340730"/>
            <a:ext cx="226218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dirty="0" smtClean="0">
                <a:solidFill>
                  <a:schemeClr val="bg1"/>
                </a:solidFill>
                <a:latin typeface="Verdana" charset="0"/>
                <a:cs typeface="Verdana" charset="0"/>
              </a:rPr>
              <a:t>„</a:t>
            </a:r>
            <a:r>
              <a:rPr lang="sr-Latn-RS" sz="1600" dirty="0">
                <a:solidFill>
                  <a:schemeClr val="bg1"/>
                </a:solidFill>
                <a:latin typeface="Verdana" panose="020B0604030504040204" pitchFamily="34" charset="0"/>
                <a:ea typeface="Verdana" panose="020B0604030504040204" pitchFamily="34" charset="0"/>
                <a:cs typeface="Verdana" panose="020B0604030504040204" pitchFamily="34" charset="0"/>
              </a:rPr>
              <a:t> Zaštita vas i vaših prava u virtuelnom prostoru” (virtuelni prostor = kibernetski prostor; </a:t>
            </a:r>
            <a:r>
              <a:rPr lang="sr-Latn-RS" sz="1600" i="1" dirty="0" err="1">
                <a:solidFill>
                  <a:schemeClr val="bg1"/>
                </a:solidFill>
                <a:latin typeface="Verdana" panose="020B0604030504040204" pitchFamily="34" charset="0"/>
                <a:ea typeface="Verdana" panose="020B0604030504040204" pitchFamily="34" charset="0"/>
                <a:cs typeface="Verdana" panose="020B0604030504040204" pitchFamily="34" charset="0"/>
              </a:rPr>
              <a:t>cyberspace</a:t>
            </a:r>
            <a:r>
              <a:rPr lang="sr-Latn-RS" sz="160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52231" name="TextBox 13"/>
          <p:cNvSpPr txBox="1">
            <a:spLocks noChangeArrowheads="1"/>
          </p:cNvSpPr>
          <p:nvPr/>
        </p:nvSpPr>
        <p:spPr bwMode="auto">
          <a:xfrm>
            <a:off x="1547813" y="1144588"/>
            <a:ext cx="58324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ctr"/>
            <a:r>
              <a:rPr lang="sr-Latn-RS" sz="1800" b="1" dirty="0" smtClean="0">
                <a:latin typeface="Verdana" charset="0"/>
                <a:cs typeface="Verdana" charset="0"/>
              </a:rPr>
              <a:t>1</a:t>
            </a:r>
            <a:r>
              <a:rPr lang="en-US" sz="1800" b="1" dirty="0" smtClean="0">
                <a:latin typeface="Verdana" panose="020B0604030504040204" pitchFamily="34" charset="0"/>
                <a:ea typeface="Verdana" panose="020B0604030504040204" pitchFamily="34" charset="0"/>
                <a:cs typeface="Verdana" panose="020B0604030504040204" pitchFamily="34" charset="0"/>
              </a:rPr>
              <a:t>.</a:t>
            </a:r>
            <a:r>
              <a:rPr lang="sr-Latn-RS" sz="1800" b="1" dirty="0" smtClean="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rPr>
              <a:t>Zajednički standardi: Budimpeštanska konvencija o </a:t>
            </a:r>
            <a:r>
              <a:rPr lang="sr-Latn-RS" sz="18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800" b="1" dirty="0">
                <a:latin typeface="Verdana" panose="020B0604030504040204" pitchFamily="34" charset="0"/>
                <a:ea typeface="Verdana" panose="020B0604030504040204" pitchFamily="34" charset="0"/>
                <a:cs typeface="Verdana" panose="020B0604030504040204" pitchFamily="34" charset="0"/>
              </a:rPr>
              <a:t> kriminalu i standardi koji se na nju odnose</a:t>
            </a:r>
          </a:p>
        </p:txBody>
      </p:sp>
      <p:sp>
        <p:nvSpPr>
          <p:cNvPr id="52232" name="TextBox 15"/>
          <p:cNvSpPr txBox="1">
            <a:spLocks noChangeArrowheads="1"/>
          </p:cNvSpPr>
          <p:nvPr/>
        </p:nvSpPr>
        <p:spPr bwMode="auto">
          <a:xfrm>
            <a:off x="107950" y="4184873"/>
            <a:ext cx="29908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Verdana" charset="0"/>
                <a:cs typeface="Verdana" charset="0"/>
              </a:rPr>
              <a:t>2. </a:t>
            </a:r>
            <a:r>
              <a:rPr lang="sr-Latn-RS" sz="1800" b="1" dirty="0">
                <a:latin typeface="Verdana" panose="020B0604030504040204" pitchFamily="34" charset="0"/>
                <a:ea typeface="Verdana" panose="020B0604030504040204" pitchFamily="34" charset="0"/>
                <a:cs typeface="Verdana" panose="020B0604030504040204" pitchFamily="34" charset="0"/>
              </a:rPr>
              <a:t>Nastavak i procene: Komitet Konvencije o </a:t>
            </a:r>
            <a:r>
              <a:rPr lang="sr-Latn-RS" sz="18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800" b="1" dirty="0">
                <a:latin typeface="Verdana" panose="020B0604030504040204" pitchFamily="34" charset="0"/>
                <a:ea typeface="Verdana" panose="020B0604030504040204" pitchFamily="34" charset="0"/>
                <a:cs typeface="Verdana" panose="020B0604030504040204" pitchFamily="34" charset="0"/>
              </a:rPr>
              <a:t> kriminalu (</a:t>
            </a:r>
            <a:r>
              <a:rPr lang="sr-Latn-RS" sz="1800" b="1" i="1" dirty="0">
                <a:latin typeface="Verdana" panose="020B0604030504040204" pitchFamily="34" charset="0"/>
                <a:ea typeface="Verdana" panose="020B0604030504040204" pitchFamily="34" charset="0"/>
                <a:cs typeface="Verdana" panose="020B0604030504040204" pitchFamily="34" charset="0"/>
              </a:rPr>
              <a:t>T-CY</a:t>
            </a:r>
            <a:r>
              <a:rPr lang="sr-Latn-RS" sz="1800" b="1" dirty="0">
                <a:latin typeface="Verdana" panose="020B0604030504040204" pitchFamily="34" charset="0"/>
                <a:ea typeface="Verdana" panose="020B0604030504040204" pitchFamily="34" charset="0"/>
                <a:cs typeface="Verdana" panose="020B0604030504040204" pitchFamily="34" charset="0"/>
              </a:rPr>
              <a:t>)</a:t>
            </a:r>
          </a:p>
        </p:txBody>
      </p:sp>
      <p:cxnSp>
        <p:nvCxnSpPr>
          <p:cNvPr id="17" name="Straight Arrow Connector 16"/>
          <p:cNvCxnSpPr/>
          <p:nvPr/>
        </p:nvCxnSpPr>
        <p:spPr>
          <a:xfrm flipH="1">
            <a:off x="2268538" y="2076450"/>
            <a:ext cx="1871662"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2771775" y="5387975"/>
            <a:ext cx="3384550" cy="0"/>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4799013" y="2068513"/>
            <a:ext cx="1860550" cy="2892425"/>
          </a:xfrm>
          <a:prstGeom prst="straightConnector1">
            <a:avLst/>
          </a:prstGeom>
          <a:ln w="76200">
            <a:solidFill>
              <a:schemeClr val="tx1">
                <a:lumMod val="50000"/>
                <a:lumOff val="5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52236" name="TextBox 19"/>
          <p:cNvSpPr txBox="1">
            <a:spLocks noChangeArrowheads="1"/>
          </p:cNvSpPr>
          <p:nvPr/>
        </p:nvSpPr>
        <p:spPr bwMode="auto">
          <a:xfrm>
            <a:off x="6588249" y="4710043"/>
            <a:ext cx="28082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800" b="1" dirty="0" smtClean="0">
                <a:latin typeface="Verdana" charset="0"/>
                <a:cs typeface="Verdana" charset="0"/>
              </a:rPr>
              <a:t>3.</a:t>
            </a:r>
            <a:r>
              <a:rPr lang="sr-Latn-RS" sz="1800" b="1" dirty="0" smtClean="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rPr>
              <a:t>Izgradnja kapaciteta:</a:t>
            </a:r>
            <a:endParaRPr lang="en-US" sz="1800" dirty="0">
              <a:latin typeface="Verdana" panose="020B0604030504040204" pitchFamily="34" charset="0"/>
              <a:ea typeface="Verdana" panose="020B0604030504040204" pitchFamily="34" charset="0"/>
              <a:cs typeface="Verdana" panose="020B0604030504040204" pitchFamily="34" charset="0"/>
            </a:endParaRPr>
          </a:p>
          <a:p>
            <a:r>
              <a:rPr lang="sr-Latn-RS" sz="1800" b="1" i="1" dirty="0">
                <a:latin typeface="Verdana" panose="020B0604030504040204" pitchFamily="34" charset="0"/>
                <a:ea typeface="Verdana" panose="020B0604030504040204" pitchFamily="34" charset="0"/>
                <a:cs typeface="Verdana" panose="020B0604030504040204" pitchFamily="34" charset="0"/>
              </a:rPr>
              <a:t>C-PROC</a:t>
            </a:r>
            <a:r>
              <a:rPr lang="sr-Latn-RS" sz="1800" b="1" dirty="0">
                <a:latin typeface="Verdana" panose="020B0604030504040204" pitchFamily="34" charset="0"/>
                <a:ea typeface="Verdana" panose="020B0604030504040204" pitchFamily="34" charset="0"/>
                <a:cs typeface="Verdana" panose="020B0604030504040204" pitchFamily="34" charset="0"/>
              </a:rPr>
              <a:t> </a:t>
            </a:r>
            <a:r>
              <a:rPr lang="sr-Latn-RS" sz="1800" b="1" dirty="0">
                <a:latin typeface="Verdana" panose="020B0604030504040204" pitchFamily="34" charset="0"/>
                <a:ea typeface="Verdana" panose="020B0604030504040204" pitchFamily="34" charset="0"/>
                <a:cs typeface="Verdana" panose="020B0604030504040204" pitchFamily="34" charset="0"/>
                <a:sym typeface="Wingdings 3"/>
              </a:rPr>
              <a:t></a:t>
            </a:r>
            <a:r>
              <a:rPr lang="sr-Latn-RS" sz="1800" b="1" dirty="0">
                <a:latin typeface="Verdana" panose="020B0604030504040204" pitchFamily="34" charset="0"/>
                <a:ea typeface="Verdana" panose="020B0604030504040204" pitchFamily="34" charset="0"/>
                <a:cs typeface="Verdana" panose="020B0604030504040204" pitchFamily="34" charset="0"/>
              </a:rPr>
              <a:t> Kancelarija za programe tehničke saradnje</a:t>
            </a:r>
          </a:p>
        </p:txBody>
      </p:sp>
      <p:sp>
        <p:nvSpPr>
          <p:cNvPr id="21" name="Rectangle 2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2238" name="Rectangle 2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a:t>
            </a:r>
          </a:p>
        </p:txBody>
      </p:sp>
    </p:spTree>
    <p:extLst>
      <p:ext uri="{BB962C8B-B14F-4D97-AF65-F5344CB8AC3E}">
        <p14:creationId xmlns:p14="http://schemas.microsoft.com/office/powerpoint/2010/main" val="35360876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44624"/>
            <a:ext cx="77771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rPr>
              <a:t>Konvencija Saveta Evrope o </a:t>
            </a:r>
            <a:r>
              <a:rPr lang="sr-Latn-RS" sz="2800" dirty="0" err="1">
                <a:solidFill>
                  <a:schemeClr val="bg1"/>
                </a:solidFill>
              </a:rPr>
              <a:t>visokotehnološkom</a:t>
            </a:r>
            <a:r>
              <a:rPr lang="sr-Latn-RS" sz="2800" dirty="0">
                <a:solidFill>
                  <a:schemeClr val="bg1"/>
                </a:solidFill>
              </a:rPr>
              <a:t> kriminalu – Budimpeštanska konvencija</a:t>
            </a:r>
            <a:endParaRPr lang="en-GB" sz="2800" dirty="0">
              <a:solidFill>
                <a:schemeClr val="bg1"/>
              </a:solidFill>
              <a:latin typeface="Verdana" charset="0"/>
              <a:cs typeface="Verdana" charset="0"/>
            </a:endParaRPr>
          </a:p>
        </p:txBody>
      </p:sp>
      <p:sp>
        <p:nvSpPr>
          <p:cNvPr id="22" name="Rectangle 21"/>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9"/>
          <p:cNvSpPr/>
          <p:nvPr/>
        </p:nvSpPr>
        <p:spPr>
          <a:xfrm>
            <a:off x="395536" y="1412776"/>
            <a:ext cx="8352928" cy="4936223"/>
          </a:xfrm>
          <a:prstGeom prst="rect">
            <a:avLst/>
          </a:prstGeom>
          <a:ln>
            <a:solidFill>
              <a:srgbClr val="0000FF"/>
            </a:solidFill>
          </a:ln>
        </p:spPr>
        <p:txBody>
          <a:bodyPr wrap="square">
            <a:spAutoFit/>
          </a:bodyPr>
          <a:lstStyle/>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 njoj su pregovarali Savet Evrope (47 zemalja članica), Kanada, Japan, Južna Afrika i </a:t>
            </a:r>
            <a:r>
              <a:rPr lang="sr-Latn-RS" sz="1600" b="1" dirty="0" smtClean="0">
                <a:latin typeface="Verdana" panose="020B0604030504040204" pitchFamily="34" charset="0"/>
                <a:ea typeface="Verdana" panose="020B0604030504040204" pitchFamily="34" charset="0"/>
                <a:cs typeface="Verdana" panose="020B0604030504040204" pitchFamily="34" charset="0"/>
              </a:rPr>
              <a:t>SAD</a:t>
            </a:r>
            <a:endParaRPr lang="en-GB"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Otvorena za potpisivanje 23. novembra 2001. u Budimpešti </a:t>
            </a:r>
            <a:endParaRPr lang="sr-Latn-RS"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Protokol o ksenofobiji i rasizmu preko računarskih sistema (2003)</a:t>
            </a:r>
            <a:endParaRPr lang="en-GB"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Posle toga je usledilo formiranje Komiteta Konvencije o </a:t>
            </a:r>
            <a:r>
              <a:rPr lang="sr-Latn-RS" sz="16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600" b="1" dirty="0">
                <a:latin typeface="Verdana" panose="020B0604030504040204" pitchFamily="34" charset="0"/>
                <a:ea typeface="Verdana" panose="020B0604030504040204" pitchFamily="34" charset="0"/>
                <a:cs typeface="Verdana" panose="020B0604030504040204" pitchFamily="34" charset="0"/>
              </a:rPr>
              <a:t> kriminalu (</a:t>
            </a:r>
            <a:r>
              <a:rPr lang="sr-Latn-RS" sz="1600" b="1" i="1" dirty="0">
                <a:latin typeface="Verdana" panose="020B0604030504040204" pitchFamily="34" charset="0"/>
                <a:ea typeface="Verdana" panose="020B0604030504040204" pitchFamily="34" charset="0"/>
                <a:cs typeface="Verdana" panose="020B0604030504040204" pitchFamily="34" charset="0"/>
              </a:rPr>
              <a:t>T-CY</a:t>
            </a:r>
            <a:r>
              <a:rPr lang="sr-Latn-RS" sz="1600" b="1" dirty="0">
                <a:latin typeface="Verdana" panose="020B0604030504040204" pitchFamily="34" charset="0"/>
                <a:ea typeface="Verdana" panose="020B0604030504040204" pitchFamily="34" charset="0"/>
                <a:cs typeface="Verdana" panose="020B0604030504040204" pitchFamily="34" charset="0"/>
              </a:rPr>
              <a:t>) </a:t>
            </a:r>
            <a:r>
              <a:rPr lang="sr-Latn-RS" sz="1600" dirty="0">
                <a:latin typeface="Verdana" panose="020B0604030504040204" pitchFamily="34" charset="0"/>
                <a:ea typeface="Verdana" panose="020B0604030504040204" pitchFamily="34" charset="0"/>
                <a:cs typeface="Verdana" panose="020B0604030504040204" pitchFamily="34" charset="0"/>
              </a:rPr>
              <a:t>– Smernice, tumačenje, nadzor</a:t>
            </a:r>
            <a:endParaRPr lang="en-GB" sz="1600"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Otvoreno za pristupanje svih država – 65 pristupanja/ratifikacija</a:t>
            </a:r>
            <a:endParaRPr lang="sr-Latn-RS" sz="1600" b="1" dirty="0" smtClean="0">
              <a:latin typeface="Verdana" panose="020B0604030504040204" pitchFamily="34" charset="0"/>
              <a:ea typeface="Verdana" panose="020B0604030504040204" pitchFamily="34" charset="0"/>
              <a:cs typeface="Verdana" panose="020B0604030504040204" pitchFamily="34" charset="0"/>
            </a:endParaRPr>
          </a:p>
          <a:p>
            <a:pPr marL="361950" indent="-361950">
              <a:lnSpc>
                <a:spcPct val="200000"/>
              </a:lnSpc>
              <a:buFont typeface="Wingdings 3" pitchFamily="18" charset="2"/>
              <a:buChar char="u"/>
            </a:pPr>
            <a:r>
              <a:rPr lang="sr-Latn-RS" sz="1600" b="1" dirty="0" smtClean="0">
                <a:latin typeface="Verdana" panose="020B0604030504040204" pitchFamily="34" charset="0"/>
                <a:ea typeface="Verdana" panose="020B0604030504040204" pitchFamily="34" charset="0"/>
                <a:cs typeface="Verdana" panose="020B0604030504040204" pitchFamily="34" charset="0"/>
              </a:rPr>
              <a:t>Drugi dopunski protokol u fazi pregovora</a:t>
            </a:r>
          </a:p>
          <a:p>
            <a:pPr marL="361950" indent="-361950">
              <a:lnSpc>
                <a:spcPct val="200000"/>
              </a:lnSpc>
              <a:buFont typeface="Wingdings 3" pitchFamily="18" charset="2"/>
              <a:buChar char="u"/>
            </a:pPr>
            <a:r>
              <a:rPr lang="sr-Latn-RS" sz="1600" b="1" dirty="0">
                <a:latin typeface="Verdana" panose="020B0604030504040204" pitchFamily="34" charset="0"/>
                <a:ea typeface="Verdana" panose="020B0604030504040204" pitchFamily="34" charset="0"/>
                <a:cs typeface="Verdana" panose="020B0604030504040204" pitchFamily="34" charset="0"/>
              </a:rPr>
              <a:t>Prema stanju kakvo je danas, to je jedini međunarodni ugovor o </a:t>
            </a:r>
            <a:r>
              <a:rPr lang="sr-Latn-RS" sz="16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600" b="1" dirty="0">
                <a:latin typeface="Verdana" panose="020B0604030504040204" pitchFamily="34" charset="0"/>
                <a:ea typeface="Verdana" panose="020B0604030504040204" pitchFamily="34" charset="0"/>
                <a:cs typeface="Verdana" panose="020B0604030504040204" pitchFamily="34" charset="0"/>
              </a:rPr>
              <a:t> kriminalu i elektronskim </a:t>
            </a:r>
            <a:r>
              <a:rPr lang="sr-Latn-RS" sz="1600" b="1" dirty="0" smtClean="0">
                <a:latin typeface="Verdana" panose="020B0604030504040204" pitchFamily="34" charset="0"/>
                <a:ea typeface="Verdana" panose="020B0604030504040204" pitchFamily="34" charset="0"/>
                <a:cs typeface="Verdana" panose="020B0604030504040204" pitchFamily="34" charset="0"/>
              </a:rPr>
              <a:t>dokazima </a:t>
            </a:r>
            <a:endParaRPr lang="en-GB" sz="1600" b="1" dirty="0">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024E913E-613F-4F3F-99EC-CA9CF457A0C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797813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7" name="Rectangle 2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483"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485" name="TextBox 15"/>
          <p:cNvSpPr txBox="1">
            <a:spLocks noChangeArrowheads="1"/>
          </p:cNvSpPr>
          <p:nvPr/>
        </p:nvSpPr>
        <p:spPr bwMode="auto">
          <a:xfrm>
            <a:off x="1258888" y="179388"/>
            <a:ext cx="77771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Budimpeštanska konvencija</a:t>
            </a:r>
            <a:r>
              <a:rPr lang="en-GB" sz="3200"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opseg</a:t>
            </a:r>
            <a:endParaRPr lang="en-GB" sz="3200" dirty="0">
              <a:solidFill>
                <a:schemeClr val="bg1"/>
              </a:solidFill>
              <a:latin typeface="Verdana" charset="0"/>
              <a:cs typeface="Verdana" charset="0"/>
            </a:endParaRPr>
          </a:p>
        </p:txBody>
      </p:sp>
      <p:sp>
        <p:nvSpPr>
          <p:cNvPr id="21" name="Textfeld 4"/>
          <p:cNvSpPr txBox="1"/>
          <p:nvPr/>
        </p:nvSpPr>
        <p:spPr>
          <a:xfrm>
            <a:off x="6394450" y="1364580"/>
            <a:ext cx="2571750" cy="4678204"/>
          </a:xfrm>
          <a:prstGeom prst="rect">
            <a:avLst/>
          </a:prstGeom>
          <a:noFill/>
          <a:ln>
            <a:solidFill>
              <a:srgbClr val="00B0F0"/>
            </a:solidFill>
          </a:ln>
        </p:spPr>
        <p:txBody>
          <a:bodyPr>
            <a:spAutoFit/>
          </a:bodyPr>
          <a:lstStyle/>
          <a:p>
            <a:pPr fontAlgn="auto">
              <a:spcBef>
                <a:spcPts val="0"/>
              </a:spcBef>
              <a:spcAft>
                <a:spcPts val="0"/>
              </a:spcAft>
              <a:defRPr/>
            </a:pPr>
            <a:r>
              <a:rPr lang="sr-Latn-RS" sz="2000" b="1" dirty="0" smtClean="0">
                <a:latin typeface="Verdana"/>
                <a:cs typeface="Verdana"/>
              </a:rPr>
              <a:t>Međunarodna saradnja</a:t>
            </a:r>
            <a:endParaRPr lang="en-GB" sz="2000" b="1" dirty="0">
              <a:latin typeface="Verdana"/>
              <a:cs typeface="Verdana"/>
            </a:endParaRPr>
          </a:p>
          <a:p>
            <a:pPr marL="361950" indent="-361950" fontAlgn="auto">
              <a:spcBef>
                <a:spcPts val="0"/>
              </a:spcBef>
              <a:spcAft>
                <a:spcPts val="0"/>
              </a:spcAft>
              <a:buFont typeface="Wingdings" pitchFamily="2" charset="2"/>
              <a:buChar char="§"/>
              <a:defRPr/>
            </a:pPr>
            <a:endParaRPr lang="en-GB" dirty="0">
              <a:latin typeface="Verdana"/>
              <a:cs typeface="Verdana"/>
            </a:endParaRPr>
          </a:p>
          <a:p>
            <a:pPr marL="361950" indent="-361950" fontAlgn="auto">
              <a:spcBef>
                <a:spcPts val="0"/>
              </a:spcBef>
              <a:spcAft>
                <a:spcPts val="0"/>
              </a:spcAft>
              <a:buFont typeface="Wingdings" pitchFamily="2" charset="2"/>
              <a:buChar char="§"/>
              <a:defRPr/>
            </a:pPr>
            <a:r>
              <a:rPr lang="sr-Latn-RS" sz="1600" dirty="0" smtClean="0">
                <a:latin typeface="Verdana"/>
                <a:cs typeface="Verdana"/>
              </a:rPr>
              <a:t>Izručenje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Spontano informisanje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Hitna zaštita</a:t>
            </a:r>
            <a:endParaRPr lang="en-GB" sz="800" dirty="0">
              <a:solidFill>
                <a:srgbClr val="FF0000"/>
              </a:solidFill>
              <a:latin typeface="Verdana"/>
              <a:cs typeface="Verdana"/>
            </a:endParaRP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 za pristup računarskim podacima</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Uzajamna pravna pomoć za presretanje</a:t>
            </a:r>
          </a:p>
          <a:p>
            <a:pPr marL="361950" indent="-361950" fontAlgn="auto">
              <a:spcBef>
                <a:spcPts val="0"/>
              </a:spcBef>
              <a:spcAft>
                <a:spcPts val="0"/>
              </a:spcAft>
              <a:buFont typeface="Wingdings" pitchFamily="2" charset="2"/>
              <a:buChar char="§"/>
              <a:defRPr/>
            </a:pPr>
            <a:r>
              <a:rPr lang="sr-Latn-RS" sz="1600" dirty="0" smtClean="0">
                <a:latin typeface="Verdana"/>
                <a:cs typeface="Verdana"/>
              </a:rPr>
              <a:t>tačke za kontakt </a:t>
            </a:r>
            <a:r>
              <a:rPr lang="en-GB" sz="1600" dirty="0" smtClean="0">
                <a:latin typeface="Verdana"/>
                <a:cs typeface="Verdana"/>
              </a:rPr>
              <a:t>24/7</a:t>
            </a:r>
            <a:endParaRPr lang="en-GB" sz="1600" dirty="0">
              <a:latin typeface="Verdana"/>
              <a:cs typeface="Verdana"/>
            </a:endParaRPr>
          </a:p>
        </p:txBody>
      </p:sp>
      <p:sp>
        <p:nvSpPr>
          <p:cNvPr id="20489" name="Textfeld 16"/>
          <p:cNvSpPr txBox="1">
            <a:spLocks noChangeArrowheads="1"/>
          </p:cNvSpPr>
          <p:nvPr/>
        </p:nvSpPr>
        <p:spPr bwMode="auto">
          <a:xfrm>
            <a:off x="2894013" y="1340768"/>
            <a:ext cx="6429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0490" name="Textfeld 17"/>
          <p:cNvSpPr txBox="1">
            <a:spLocks noChangeArrowheads="1"/>
          </p:cNvSpPr>
          <p:nvPr/>
        </p:nvSpPr>
        <p:spPr bwMode="auto">
          <a:xfrm>
            <a:off x="5822950" y="1340768"/>
            <a:ext cx="6429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de-DE" sz="4400" b="1">
                <a:latin typeface="Verdana" charset="0"/>
                <a:cs typeface="Verdana" charset="0"/>
              </a:rPr>
              <a:t>+</a:t>
            </a:r>
          </a:p>
        </p:txBody>
      </p:sp>
      <p:sp>
        <p:nvSpPr>
          <p:cNvPr id="24" name="Textfeld 18"/>
          <p:cNvSpPr txBox="1"/>
          <p:nvPr/>
        </p:nvSpPr>
        <p:spPr>
          <a:xfrm>
            <a:off x="1600150" y="4869160"/>
            <a:ext cx="1963738" cy="339725"/>
          </a:xfrm>
          <a:prstGeom prst="rect">
            <a:avLst/>
          </a:prstGeom>
          <a:noFill/>
        </p:spPr>
        <p:txBody>
          <a:bodyPr>
            <a:spAutoFit/>
          </a:bodyPr>
          <a:lstStyle/>
          <a:p>
            <a:pPr fontAlgn="auto">
              <a:spcBef>
                <a:spcPts val="0"/>
              </a:spcBef>
              <a:spcAft>
                <a:spcPts val="0"/>
              </a:spcAft>
              <a:defRPr/>
            </a:pPr>
            <a:r>
              <a:rPr lang="sr-Latn-RS" sz="1600" b="1" dirty="0" smtClean="0">
                <a:solidFill>
                  <a:schemeClr val="tx1">
                    <a:lumMod val="65000"/>
                    <a:lumOff val="35000"/>
                  </a:schemeClr>
                </a:solidFill>
                <a:latin typeface="Verdana"/>
                <a:cs typeface="Verdana"/>
              </a:rPr>
              <a:t>Usklađivanje</a:t>
            </a:r>
            <a:endParaRPr lang="en-GB" sz="1600" b="1" dirty="0">
              <a:solidFill>
                <a:schemeClr val="tx1">
                  <a:lumMod val="65000"/>
                  <a:lumOff val="35000"/>
                </a:schemeClr>
              </a:solidFill>
              <a:latin typeface="Verdana"/>
              <a:cs typeface="Verdana"/>
            </a:endParaRPr>
          </a:p>
        </p:txBody>
      </p:sp>
      <p:cxnSp>
        <p:nvCxnSpPr>
          <p:cNvPr id="25" name="Form 20"/>
          <p:cNvCxnSpPr/>
          <p:nvPr/>
        </p:nvCxnSpPr>
        <p:spPr>
          <a:xfrm rot="16200000" flipH="1">
            <a:off x="3451761" y="2341747"/>
            <a:ext cx="1063347" cy="4822030"/>
          </a:xfrm>
          <a:prstGeom prst="bentConnector2">
            <a:avLst/>
          </a:prstGeom>
          <a:ln>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27"/>
          <p:cNvCxnSpPr/>
          <p:nvPr/>
        </p:nvCxnSpPr>
        <p:spPr>
          <a:xfrm>
            <a:off x="4608513" y="3786664"/>
            <a:ext cx="0" cy="149777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Rectangle 11"/>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27</a:t>
            </a:fld>
            <a:r>
              <a:rPr lang="en-US" sz="1200" b="1">
                <a:solidFill>
                  <a:srgbClr val="FFFFFF"/>
                </a:solidFill>
                <a:latin typeface="Verdana" charset="0"/>
                <a:cs typeface="Verdana" charset="0"/>
              </a:rPr>
              <a:t> -</a:t>
            </a:r>
          </a:p>
        </p:txBody>
      </p:sp>
      <p:sp>
        <p:nvSpPr>
          <p:cNvPr id="20" name="Textfeld 3"/>
          <p:cNvSpPr txBox="1"/>
          <p:nvPr/>
        </p:nvSpPr>
        <p:spPr>
          <a:xfrm>
            <a:off x="3465513" y="1401093"/>
            <a:ext cx="2428875" cy="3416320"/>
          </a:xfrm>
          <a:prstGeom prst="rect">
            <a:avLst/>
          </a:prstGeom>
          <a:solidFill>
            <a:srgbClr val="FFFFFF"/>
          </a:solidFill>
          <a:ln>
            <a:solidFill>
              <a:schemeClr val="bg1">
                <a:lumMod val="50000"/>
              </a:schemeClr>
            </a:solidFill>
          </a:ln>
        </p:spPr>
        <p:txBody>
          <a:bodyPr>
            <a:spAutoFit/>
          </a:bodyPr>
          <a:lstStyle/>
          <a:p>
            <a:pPr fontAlgn="auto">
              <a:spcBef>
                <a:spcPts val="0"/>
              </a:spcBef>
              <a:spcAft>
                <a:spcPts val="0"/>
              </a:spcAft>
              <a:defRPr/>
            </a:pPr>
            <a:r>
              <a:rPr lang="sr-Latn-RS" sz="2000" b="1" dirty="0" smtClean="0">
                <a:latin typeface="Verdana"/>
                <a:cs typeface="Verdana"/>
              </a:rPr>
              <a:t>Procesna sredstva</a:t>
            </a:r>
            <a:endParaRPr lang="en-GB" sz="2000" b="1" dirty="0">
              <a:latin typeface="Verdana"/>
              <a:cs typeface="Verdana"/>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Hitna zaštita (računarskih podataka)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Pretraživanje i zaplena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Izdavanje naredbe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Arial" panose="020B0604020202020204" pitchFamily="34" charset="0"/>
              <a:buChar char="•"/>
            </a:pPr>
            <a:r>
              <a:rPr lang="sr-Latn-RS" sz="1600" dirty="0">
                <a:latin typeface="Verdana" panose="020B0604030504040204" pitchFamily="34" charset="0"/>
                <a:ea typeface="Verdana" panose="020B0604030504040204" pitchFamily="34" charset="0"/>
                <a:cs typeface="Verdana" panose="020B0604030504040204" pitchFamily="34" charset="0"/>
              </a:rPr>
              <a:t>Presretanje računarskih </a:t>
            </a:r>
            <a:r>
              <a:rPr lang="sr-Latn-RS" sz="1600" dirty="0" smtClean="0">
                <a:latin typeface="Verdana" panose="020B0604030504040204" pitchFamily="34" charset="0"/>
                <a:ea typeface="Verdana" panose="020B0604030504040204" pitchFamily="34" charset="0"/>
                <a:cs typeface="Verdana" panose="020B0604030504040204" pitchFamily="34" charset="0"/>
              </a:rPr>
              <a:t>podataka</a:t>
            </a:r>
            <a:endParaRPr lang="en-GB" sz="1600" dirty="0">
              <a:latin typeface="Verdana" panose="020B0604030504040204" pitchFamily="34" charset="0"/>
              <a:ea typeface="Verdana" panose="020B0604030504040204" pitchFamily="34" charset="0"/>
              <a:cs typeface="Verdana" panose="020B0604030504040204" pitchFamily="34" charset="0"/>
            </a:endParaRPr>
          </a:p>
          <a:p>
            <a:pPr marL="361950" indent="-361950" fontAlgn="auto">
              <a:spcBef>
                <a:spcPts val="0"/>
              </a:spcBef>
              <a:spcAft>
                <a:spcPts val="0"/>
              </a:spcAft>
              <a:buFont typeface="Wingdings" pitchFamily="2" charset="2"/>
              <a:buChar char="§"/>
              <a:defRPr/>
            </a:pPr>
            <a:r>
              <a:rPr lang="sr-Latn-RS" sz="1600" b="1" dirty="0" smtClean="0">
                <a:latin typeface="Verdana"/>
                <a:cs typeface="Verdana"/>
              </a:rPr>
              <a:t>Uslovi, ograničenja</a:t>
            </a:r>
            <a:endParaRPr lang="en-GB" sz="1600" b="1" dirty="0">
              <a:latin typeface="Verdana"/>
              <a:cs typeface="Verdana"/>
            </a:endParaRPr>
          </a:p>
        </p:txBody>
      </p:sp>
      <p:sp>
        <p:nvSpPr>
          <p:cNvPr id="19" name="Textfeld 12"/>
          <p:cNvSpPr txBox="1"/>
          <p:nvPr/>
        </p:nvSpPr>
        <p:spPr>
          <a:xfrm>
            <a:off x="179388" y="1412205"/>
            <a:ext cx="2786062" cy="3416320"/>
          </a:xfrm>
          <a:prstGeom prst="rect">
            <a:avLst/>
          </a:prstGeom>
          <a:solidFill>
            <a:schemeClr val="bg1"/>
          </a:solidFill>
          <a:ln>
            <a:solidFill>
              <a:schemeClr val="bg1">
                <a:lumMod val="50000"/>
              </a:schemeClr>
            </a:solidFill>
          </a:ln>
        </p:spPr>
        <p:txBody>
          <a:bodyPr>
            <a:spAutoFit/>
          </a:bodyPr>
          <a:lstStyle/>
          <a:p>
            <a:pPr fontAlgn="auto">
              <a:spcBef>
                <a:spcPts val="0"/>
              </a:spcBef>
              <a:spcAft>
                <a:spcPts val="0"/>
              </a:spcAft>
              <a:defRPr/>
            </a:pPr>
            <a:r>
              <a:rPr lang="sr-Latn-RS" sz="2000" b="1" dirty="0" smtClean="0">
                <a:latin typeface="Verdana"/>
                <a:cs typeface="Verdana"/>
              </a:rPr>
              <a:t>Inkriminiše ponašanje</a:t>
            </a:r>
            <a:endParaRPr lang="en-GB" sz="2000" b="1" dirty="0">
              <a:latin typeface="Verdana"/>
              <a:cs typeface="Verdana"/>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Nezakonit pristup</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Nezakonito presretanje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Ometanje podataka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Ometanje sistema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Zloupotreba uređaja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Prevara i falsifikovanje</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Dečja pornografija</a:t>
            </a:r>
            <a:endParaRPr lang="en-US" sz="16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anose="05000000000000000000" pitchFamily="2" charset="2"/>
              <a:buChar char="§"/>
            </a:pPr>
            <a:r>
              <a:rPr lang="sr-Latn-RS" sz="1600" dirty="0">
                <a:latin typeface="Verdana" panose="020B0604030504040204" pitchFamily="34" charset="0"/>
                <a:ea typeface="Verdana" panose="020B0604030504040204" pitchFamily="34" charset="0"/>
                <a:cs typeface="Verdana" panose="020B0604030504040204" pitchFamily="34" charset="0"/>
              </a:rPr>
              <a:t>Dela u vezi sa kršenjem autorskih i srodnih prava</a:t>
            </a:r>
            <a:endParaRPr lang="de-DE" sz="1600" dirty="0">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813544" y="5458008"/>
            <a:ext cx="5500688" cy="830997"/>
          </a:xfrm>
          <a:prstGeom prst="rect">
            <a:avLst/>
          </a:prstGeom>
          <a:noFill/>
        </p:spPr>
        <p:txBody>
          <a:bodyPr wrap="square" rtlCol="0">
            <a:spAutoFit/>
          </a:bodyPr>
          <a:lstStyle/>
          <a:p>
            <a:r>
              <a:rPr lang="sr-Latn-RS" sz="1600" b="1" i="1" dirty="0">
                <a:solidFill>
                  <a:srgbClr val="0070C0"/>
                </a:solidFill>
                <a:latin typeface="Verdana" panose="020B0604030504040204" pitchFamily="34" charset="0"/>
                <a:ea typeface="Verdana" panose="020B0604030504040204" pitchFamily="34" charset="0"/>
                <a:cs typeface="Verdana" panose="020B0604030504040204" pitchFamily="34" charset="0"/>
              </a:rPr>
              <a:t>Procesna ovlašćenja i međunarodna saradnja za SVAKO KRIVIČNO DELO za koje se dokazi nalaze u računarskom sistemu</a:t>
            </a:r>
            <a:r>
              <a:rPr lang="en-GB" sz="1600" b="1" i="1" dirty="0" smtClean="0">
                <a:solidFill>
                  <a:srgbClr val="0070C0"/>
                </a:solidFill>
                <a:latin typeface="Verdana" panose="020B0604030504040204" pitchFamily="34" charset="0"/>
                <a:ea typeface="Verdana" panose="020B0604030504040204" pitchFamily="34" charset="0"/>
                <a:cs typeface="Verdana" panose="020B0604030504040204" pitchFamily="34" charset="0"/>
              </a:rPr>
              <a:t>!</a:t>
            </a:r>
            <a:endParaRPr lang="en-GB" sz="1600" b="1" i="1" dirty="0">
              <a:solidFill>
                <a:srgbClr val="0070C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16150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65" name="TextBox 143"/>
          <p:cNvSpPr txBox="1">
            <a:spLocks noChangeArrowheads="1"/>
          </p:cNvSpPr>
          <p:nvPr/>
        </p:nvSpPr>
        <p:spPr bwMode="auto">
          <a:xfrm>
            <a:off x="323850" y="3625850"/>
            <a:ext cx="21955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en-GB" sz="4800" b="1" dirty="0">
                <a:latin typeface="Verdana" charset="0"/>
                <a:cs typeface="Verdana" charset="0"/>
              </a:rPr>
              <a:t>130</a:t>
            </a:r>
            <a:r>
              <a:rPr lang="en-GB" sz="4000" b="1" dirty="0">
                <a:latin typeface="Verdana" charset="0"/>
                <a:cs typeface="Verdana" charset="0"/>
              </a:rPr>
              <a:t>+</a:t>
            </a:r>
          </a:p>
        </p:txBody>
      </p:sp>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Domet Budimpeštanske konvencije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nvGrpSpPr>
          <p:cNvPr id="53255" name="Group 13"/>
          <p:cNvGrpSpPr>
            <a:grpSpLocks/>
          </p:cNvGrpSpPr>
          <p:nvPr/>
        </p:nvGrpSpPr>
        <p:grpSpPr bwMode="auto">
          <a:xfrm>
            <a:off x="395288" y="1184275"/>
            <a:ext cx="8424862" cy="3757613"/>
            <a:chOff x="-30650" y="0"/>
            <a:chExt cx="9372924" cy="4653136"/>
          </a:xfrm>
        </p:grpSpPr>
        <p:pic>
          <p:nvPicPr>
            <p:cNvPr id="53275" name="Picture 14" descr="C:\Users\alexander\Documents\as maps\large-size-blank-world-map.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0650" y="0"/>
              <a:ext cx="9372924" cy="4653136"/>
            </a:xfrm>
            <a:prstGeom prst="rect">
              <a:avLst/>
            </a:prstGeom>
            <a:solidFill>
              <a:srgbClr val="FFFFFF"/>
            </a:solidFill>
            <a:ln w="3175">
              <a:solidFill>
                <a:schemeClr val="tx1"/>
              </a:solidFill>
              <a:miter lim="800000"/>
              <a:headEnd/>
              <a:tailEnd/>
            </a:ln>
          </p:spPr>
        </p:pic>
        <p:sp>
          <p:nvSpPr>
            <p:cNvPr id="16" name="Oval 15"/>
            <p:cNvSpPr/>
            <p:nvPr/>
          </p:nvSpPr>
          <p:spPr>
            <a:xfrm>
              <a:off x="3741833" y="126206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7" name="Oval 16"/>
            <p:cNvSpPr/>
            <p:nvPr/>
          </p:nvSpPr>
          <p:spPr>
            <a:xfrm>
              <a:off x="3563452" y="1299419"/>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8" name="Oval 17"/>
            <p:cNvSpPr/>
            <p:nvPr/>
          </p:nvSpPr>
          <p:spPr>
            <a:xfrm>
              <a:off x="386016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9" name="Oval 18"/>
            <p:cNvSpPr/>
            <p:nvPr/>
          </p:nvSpPr>
          <p:spPr>
            <a:xfrm>
              <a:off x="4087997" y="1171639"/>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0" name="Oval 19"/>
            <p:cNvSpPr/>
            <p:nvPr/>
          </p:nvSpPr>
          <p:spPr>
            <a:xfrm>
              <a:off x="3743599" y="837446"/>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1" name="Oval 20"/>
            <p:cNvSpPr/>
            <p:nvPr/>
          </p:nvSpPr>
          <p:spPr>
            <a:xfrm>
              <a:off x="3420395" y="54846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2" name="Oval 21"/>
            <p:cNvSpPr/>
            <p:nvPr/>
          </p:nvSpPr>
          <p:spPr>
            <a:xfrm>
              <a:off x="3923745" y="908217"/>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3" name="Oval 22"/>
            <p:cNvSpPr/>
            <p:nvPr/>
          </p:nvSpPr>
          <p:spPr>
            <a:xfrm>
              <a:off x="3895487" y="94556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4" name="Oval 23"/>
            <p:cNvSpPr/>
            <p:nvPr/>
          </p:nvSpPr>
          <p:spPr>
            <a:xfrm>
              <a:off x="4042077" y="9082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5" name="Oval 24"/>
            <p:cNvSpPr/>
            <p:nvPr/>
          </p:nvSpPr>
          <p:spPr>
            <a:xfrm>
              <a:off x="3996158" y="1057620"/>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6" name="Oval 25"/>
            <p:cNvSpPr/>
            <p:nvPr/>
          </p:nvSpPr>
          <p:spPr>
            <a:xfrm>
              <a:off x="4619606" y="101633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7" name="Oval 26"/>
            <p:cNvSpPr/>
            <p:nvPr/>
          </p:nvSpPr>
          <p:spPr>
            <a:xfrm>
              <a:off x="5004625" y="1267965"/>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8" name="Oval 27"/>
            <p:cNvSpPr/>
            <p:nvPr/>
          </p:nvSpPr>
          <p:spPr>
            <a:xfrm>
              <a:off x="4859801" y="119719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9" name="Oval 28"/>
            <p:cNvSpPr/>
            <p:nvPr/>
          </p:nvSpPr>
          <p:spPr>
            <a:xfrm>
              <a:off x="4932214" y="124437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0" name="Oval 29"/>
            <p:cNvSpPr/>
            <p:nvPr/>
          </p:nvSpPr>
          <p:spPr>
            <a:xfrm>
              <a:off x="4428862" y="110086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1" name="Oval 30"/>
            <p:cNvSpPr/>
            <p:nvPr/>
          </p:nvSpPr>
          <p:spPr>
            <a:xfrm>
              <a:off x="4497742" y="1059587"/>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2" name="Oval 31"/>
            <p:cNvSpPr/>
            <p:nvPr/>
          </p:nvSpPr>
          <p:spPr>
            <a:xfrm>
              <a:off x="4421798" y="1195229"/>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3" name="Oval 32"/>
            <p:cNvSpPr/>
            <p:nvPr/>
          </p:nvSpPr>
          <p:spPr>
            <a:xfrm>
              <a:off x="4349386" y="1224717"/>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4" name="Oval 33"/>
            <p:cNvSpPr/>
            <p:nvPr/>
          </p:nvSpPr>
          <p:spPr>
            <a:xfrm>
              <a:off x="4211627" y="1136254"/>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5" name="Oval 34"/>
            <p:cNvSpPr/>
            <p:nvPr/>
          </p:nvSpPr>
          <p:spPr>
            <a:xfrm>
              <a:off x="4148046" y="1093005"/>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6" name="Oval 35"/>
            <p:cNvSpPr/>
            <p:nvPr/>
          </p:nvSpPr>
          <p:spPr>
            <a:xfrm>
              <a:off x="4314063" y="1144117"/>
              <a:ext cx="72411"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7" name="Oval 36"/>
            <p:cNvSpPr/>
            <p:nvPr/>
          </p:nvSpPr>
          <p:spPr>
            <a:xfrm>
              <a:off x="4125086" y="1051723"/>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8" name="Oval 37"/>
            <p:cNvSpPr/>
            <p:nvPr/>
          </p:nvSpPr>
          <p:spPr>
            <a:xfrm>
              <a:off x="4276974" y="992748"/>
              <a:ext cx="72412"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39" name="Oval 38"/>
            <p:cNvSpPr/>
            <p:nvPr/>
          </p:nvSpPr>
          <p:spPr>
            <a:xfrm>
              <a:off x="4276974" y="1053688"/>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0" name="Oval 39"/>
            <p:cNvSpPr/>
            <p:nvPr/>
          </p:nvSpPr>
          <p:spPr>
            <a:xfrm>
              <a:off x="4268144" y="1189332"/>
              <a:ext cx="72411"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1" name="Oval 40"/>
            <p:cNvSpPr/>
            <p:nvPr/>
          </p:nvSpPr>
          <p:spPr>
            <a:xfrm>
              <a:off x="4308764" y="1244375"/>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2" name="Oval 41"/>
            <p:cNvSpPr/>
            <p:nvPr/>
          </p:nvSpPr>
          <p:spPr>
            <a:xfrm>
              <a:off x="4020884" y="621204"/>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3" name="Oval 42"/>
            <p:cNvSpPr/>
            <p:nvPr/>
          </p:nvSpPr>
          <p:spPr>
            <a:xfrm>
              <a:off x="4386475" y="613341"/>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4" name="Oval 43"/>
            <p:cNvSpPr/>
            <p:nvPr/>
          </p:nvSpPr>
          <p:spPr>
            <a:xfrm>
              <a:off x="4391774" y="6998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5" name="Oval 44"/>
            <p:cNvSpPr/>
            <p:nvPr/>
          </p:nvSpPr>
          <p:spPr>
            <a:xfrm>
              <a:off x="4388242" y="760779"/>
              <a:ext cx="70646" cy="72735"/>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6" name="Oval 45"/>
            <p:cNvSpPr/>
            <p:nvPr/>
          </p:nvSpPr>
          <p:spPr>
            <a:xfrm>
              <a:off x="4342322" y="780438"/>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7" name="Oval 46"/>
            <p:cNvSpPr/>
            <p:nvPr/>
          </p:nvSpPr>
          <p:spPr>
            <a:xfrm>
              <a:off x="4020884" y="770608"/>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8" name="Oval 47"/>
            <p:cNvSpPr/>
            <p:nvPr/>
          </p:nvSpPr>
          <p:spPr>
            <a:xfrm>
              <a:off x="4254015" y="872831"/>
              <a:ext cx="70646"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49" name="Oval 48"/>
            <p:cNvSpPr/>
            <p:nvPr/>
          </p:nvSpPr>
          <p:spPr>
            <a:xfrm>
              <a:off x="4163941" y="957363"/>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0" name="Oval 49"/>
            <p:cNvSpPr/>
            <p:nvPr/>
          </p:nvSpPr>
          <p:spPr>
            <a:xfrm>
              <a:off x="4148046" y="648726"/>
              <a:ext cx="72411" cy="72737"/>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1" name="Oval 50"/>
            <p:cNvSpPr/>
            <p:nvPr/>
          </p:nvSpPr>
          <p:spPr>
            <a:xfrm>
              <a:off x="3600541" y="87086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2" name="Oval 51"/>
            <p:cNvSpPr/>
            <p:nvPr/>
          </p:nvSpPr>
          <p:spPr>
            <a:xfrm>
              <a:off x="4658461" y="1317111"/>
              <a:ext cx="70646"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 name="Oval 52"/>
            <p:cNvSpPr/>
            <p:nvPr/>
          </p:nvSpPr>
          <p:spPr>
            <a:xfrm>
              <a:off x="1115577" y="1317111"/>
              <a:ext cx="72412" cy="7077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4" name="Oval 53"/>
            <p:cNvSpPr/>
            <p:nvPr/>
          </p:nvSpPr>
          <p:spPr>
            <a:xfrm>
              <a:off x="1763752" y="1989427"/>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5" name="Oval 54"/>
            <p:cNvSpPr/>
            <p:nvPr/>
          </p:nvSpPr>
          <p:spPr>
            <a:xfrm>
              <a:off x="7452500" y="1413437"/>
              <a:ext cx="72412"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6" name="Oval 55"/>
            <p:cNvSpPr/>
            <p:nvPr/>
          </p:nvSpPr>
          <p:spPr>
            <a:xfrm>
              <a:off x="7480759" y="3357649"/>
              <a:ext cx="70646"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7" name="Oval 56"/>
            <p:cNvSpPr/>
            <p:nvPr/>
          </p:nvSpPr>
          <p:spPr>
            <a:xfrm>
              <a:off x="4428862" y="3501156"/>
              <a:ext cx="70646" cy="72735"/>
            </a:xfrm>
            <a:prstGeom prst="ellipse">
              <a:avLst/>
            </a:prstGeom>
            <a:solidFill>
              <a:srgbClr val="6699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8" name="Oval 57"/>
            <p:cNvSpPr/>
            <p:nvPr/>
          </p:nvSpPr>
          <p:spPr>
            <a:xfrm>
              <a:off x="1260400" y="796164"/>
              <a:ext cx="70646"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9" name="Oval 58"/>
            <p:cNvSpPr/>
            <p:nvPr/>
          </p:nvSpPr>
          <p:spPr>
            <a:xfrm>
              <a:off x="3932576" y="980953"/>
              <a:ext cx="72411" cy="72735"/>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0" name="Oval 59"/>
            <p:cNvSpPr/>
            <p:nvPr/>
          </p:nvSpPr>
          <p:spPr>
            <a:xfrm>
              <a:off x="4359983" y="1317111"/>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1" name="Oval 60"/>
            <p:cNvSpPr/>
            <p:nvPr/>
          </p:nvSpPr>
          <p:spPr>
            <a:xfrm>
              <a:off x="970753" y="1952076"/>
              <a:ext cx="72412"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2" name="Oval 61"/>
            <p:cNvSpPr/>
            <p:nvPr/>
          </p:nvSpPr>
          <p:spPr>
            <a:xfrm>
              <a:off x="1475870" y="2290200"/>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3" name="Oval 62"/>
            <p:cNvSpPr/>
            <p:nvPr/>
          </p:nvSpPr>
          <p:spPr>
            <a:xfrm>
              <a:off x="1339878" y="2254815"/>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4" name="Oval 63"/>
            <p:cNvSpPr/>
            <p:nvPr/>
          </p:nvSpPr>
          <p:spPr>
            <a:xfrm>
              <a:off x="2051633" y="3788168"/>
              <a:ext cx="72412"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5" name="Oval 64"/>
            <p:cNvSpPr/>
            <p:nvPr/>
          </p:nvSpPr>
          <p:spPr>
            <a:xfrm>
              <a:off x="1836163" y="3829450"/>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6" name="Oval 65"/>
            <p:cNvSpPr/>
            <p:nvPr/>
          </p:nvSpPr>
          <p:spPr>
            <a:xfrm>
              <a:off x="3563452" y="1556943"/>
              <a:ext cx="72412" cy="72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7" name="Oval 66"/>
            <p:cNvSpPr/>
            <p:nvPr/>
          </p:nvSpPr>
          <p:spPr>
            <a:xfrm>
              <a:off x="3275571" y="2132933"/>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8" name="Oval 67"/>
            <p:cNvSpPr/>
            <p:nvPr/>
          </p:nvSpPr>
          <p:spPr>
            <a:xfrm>
              <a:off x="7164619" y="2097548"/>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69" name="Oval 68"/>
            <p:cNvSpPr/>
            <p:nvPr/>
          </p:nvSpPr>
          <p:spPr>
            <a:xfrm>
              <a:off x="1982754" y="2058232"/>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0" name="Oval 69"/>
            <p:cNvSpPr/>
            <p:nvPr/>
          </p:nvSpPr>
          <p:spPr>
            <a:xfrm>
              <a:off x="1912108" y="1987461"/>
              <a:ext cx="70646"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1" name="Oval 70"/>
            <p:cNvSpPr/>
            <p:nvPr/>
          </p:nvSpPr>
          <p:spPr>
            <a:xfrm>
              <a:off x="1979222" y="2014983"/>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2" name="Oval 71"/>
            <p:cNvSpPr/>
            <p:nvPr/>
          </p:nvSpPr>
          <p:spPr>
            <a:xfrm>
              <a:off x="5940681" y="1843955"/>
              <a:ext cx="70646"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3" name="Oval 72"/>
            <p:cNvSpPr/>
            <p:nvPr/>
          </p:nvSpPr>
          <p:spPr>
            <a:xfrm>
              <a:off x="1982754" y="2138830"/>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4" name="Oval 73"/>
            <p:cNvSpPr/>
            <p:nvPr/>
          </p:nvSpPr>
          <p:spPr>
            <a:xfrm>
              <a:off x="1551815" y="202284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5" name="Oval 74"/>
            <p:cNvSpPr/>
            <p:nvPr/>
          </p:nvSpPr>
          <p:spPr>
            <a:xfrm>
              <a:off x="5652800" y="1627713"/>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6" name="Oval 75"/>
            <p:cNvSpPr/>
            <p:nvPr/>
          </p:nvSpPr>
          <p:spPr>
            <a:xfrm>
              <a:off x="7019796" y="2419946"/>
              <a:ext cx="72411"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7" name="Oval 76"/>
            <p:cNvSpPr/>
            <p:nvPr/>
          </p:nvSpPr>
          <p:spPr>
            <a:xfrm>
              <a:off x="2124045" y="3345854"/>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8" name="Oval 77"/>
            <p:cNvSpPr/>
            <p:nvPr/>
          </p:nvSpPr>
          <p:spPr>
            <a:xfrm>
              <a:off x="6731914" y="2708923"/>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79" name="Oval 78"/>
            <p:cNvSpPr/>
            <p:nvPr/>
          </p:nvSpPr>
          <p:spPr>
            <a:xfrm>
              <a:off x="4425330" y="3282947"/>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0" name="Oval 79"/>
            <p:cNvSpPr/>
            <p:nvPr/>
          </p:nvSpPr>
          <p:spPr>
            <a:xfrm>
              <a:off x="6083739" y="2341312"/>
              <a:ext cx="72411" cy="72735"/>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1" name="Oval 80"/>
            <p:cNvSpPr/>
            <p:nvPr/>
          </p:nvSpPr>
          <p:spPr>
            <a:xfrm>
              <a:off x="6588857" y="2130967"/>
              <a:ext cx="70646"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2" name="Oval 81"/>
            <p:cNvSpPr/>
            <p:nvPr/>
          </p:nvSpPr>
          <p:spPr>
            <a:xfrm>
              <a:off x="6696591" y="2482852"/>
              <a:ext cx="72412" cy="72735"/>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3" name="Oval 82"/>
            <p:cNvSpPr/>
            <p:nvPr/>
          </p:nvSpPr>
          <p:spPr>
            <a:xfrm>
              <a:off x="6659502" y="2394389"/>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4" name="Oval 83"/>
            <p:cNvSpPr/>
            <p:nvPr/>
          </p:nvSpPr>
          <p:spPr>
            <a:xfrm>
              <a:off x="3729469" y="2321654"/>
              <a:ext cx="70646"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5" name="Oval 84"/>
            <p:cNvSpPr/>
            <p:nvPr/>
          </p:nvSpPr>
          <p:spPr>
            <a:xfrm>
              <a:off x="8316145" y="3919878"/>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6" name="Oval 85"/>
            <p:cNvSpPr/>
            <p:nvPr/>
          </p:nvSpPr>
          <p:spPr>
            <a:xfrm>
              <a:off x="4084465" y="244746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7" name="Oval 86"/>
            <p:cNvSpPr/>
            <p:nvPr/>
          </p:nvSpPr>
          <p:spPr>
            <a:xfrm>
              <a:off x="3948471" y="2087719"/>
              <a:ext cx="72412"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8" name="Oval 87"/>
            <p:cNvSpPr/>
            <p:nvPr/>
          </p:nvSpPr>
          <p:spPr>
            <a:xfrm>
              <a:off x="3842503" y="1594294"/>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89" name="Oval 88"/>
            <p:cNvSpPr/>
            <p:nvPr/>
          </p:nvSpPr>
          <p:spPr>
            <a:xfrm>
              <a:off x="6625945" y="1963871"/>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0" name="Oval 89"/>
            <p:cNvSpPr/>
            <p:nvPr/>
          </p:nvSpPr>
          <p:spPr>
            <a:xfrm>
              <a:off x="1703703" y="196387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1" name="Oval 90"/>
            <p:cNvSpPr/>
            <p:nvPr/>
          </p:nvSpPr>
          <p:spPr>
            <a:xfrm>
              <a:off x="8173087" y="2744308"/>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2" name="Oval 91"/>
            <p:cNvSpPr/>
            <p:nvPr/>
          </p:nvSpPr>
          <p:spPr>
            <a:xfrm>
              <a:off x="4580751" y="1698483"/>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3" name="Oval 92"/>
            <p:cNvSpPr/>
            <p:nvPr/>
          </p:nvSpPr>
          <p:spPr>
            <a:xfrm>
              <a:off x="1260400" y="214669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4" name="Oval 93"/>
            <p:cNvSpPr/>
            <p:nvPr/>
          </p:nvSpPr>
          <p:spPr>
            <a:xfrm>
              <a:off x="1346942" y="2166352"/>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5" name="Oval 94"/>
            <p:cNvSpPr/>
            <p:nvPr/>
          </p:nvSpPr>
          <p:spPr>
            <a:xfrm>
              <a:off x="2267102" y="3644661"/>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6" name="Oval 95"/>
            <p:cNvSpPr/>
            <p:nvPr/>
          </p:nvSpPr>
          <p:spPr>
            <a:xfrm>
              <a:off x="6371620" y="1089074"/>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7" name="Oval 96"/>
            <p:cNvSpPr/>
            <p:nvPr/>
          </p:nvSpPr>
          <p:spPr>
            <a:xfrm>
              <a:off x="3588178" y="2341312"/>
              <a:ext cx="72412"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8" name="Oval 97"/>
            <p:cNvSpPr/>
            <p:nvPr/>
          </p:nvSpPr>
          <p:spPr>
            <a:xfrm>
              <a:off x="6094336"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99" name="Oval 98"/>
            <p:cNvSpPr/>
            <p:nvPr/>
          </p:nvSpPr>
          <p:spPr>
            <a:xfrm>
              <a:off x="5239523" y="1800706"/>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0" name="Oval 99"/>
            <p:cNvSpPr/>
            <p:nvPr/>
          </p:nvSpPr>
          <p:spPr>
            <a:xfrm>
              <a:off x="4967537" y="1529421"/>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1" name="Oval 100"/>
            <p:cNvSpPr/>
            <p:nvPr/>
          </p:nvSpPr>
          <p:spPr>
            <a:xfrm>
              <a:off x="8243733" y="286225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2" name="Oval 101"/>
            <p:cNvSpPr/>
            <p:nvPr/>
          </p:nvSpPr>
          <p:spPr>
            <a:xfrm>
              <a:off x="8388556" y="2925165"/>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3" name="Oval 102"/>
            <p:cNvSpPr/>
            <p:nvPr/>
          </p:nvSpPr>
          <p:spPr>
            <a:xfrm>
              <a:off x="4693784" y="2555588"/>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4" name="Oval 103"/>
            <p:cNvSpPr/>
            <p:nvPr/>
          </p:nvSpPr>
          <p:spPr>
            <a:xfrm>
              <a:off x="3397434" y="2231225"/>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5" name="Oval 104"/>
            <p:cNvSpPr/>
            <p:nvPr/>
          </p:nvSpPr>
          <p:spPr>
            <a:xfrm>
              <a:off x="8280822" y="274430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6" name="Oval 105"/>
            <p:cNvSpPr/>
            <p:nvPr/>
          </p:nvSpPr>
          <p:spPr>
            <a:xfrm>
              <a:off x="4199264" y="3273119"/>
              <a:ext cx="70646"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7" name="Oval 106"/>
            <p:cNvSpPr/>
            <p:nvPr/>
          </p:nvSpPr>
          <p:spPr>
            <a:xfrm>
              <a:off x="7878141" y="279148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8" name="Oval 107"/>
            <p:cNvSpPr/>
            <p:nvPr/>
          </p:nvSpPr>
          <p:spPr>
            <a:xfrm>
              <a:off x="6809624" y="210148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09" name="Oval 108"/>
            <p:cNvSpPr/>
            <p:nvPr/>
          </p:nvSpPr>
          <p:spPr>
            <a:xfrm>
              <a:off x="4838608" y="2590973"/>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0" name="Oval 109"/>
            <p:cNvSpPr/>
            <p:nvPr/>
          </p:nvSpPr>
          <p:spPr>
            <a:xfrm>
              <a:off x="7812794" y="2172250"/>
              <a:ext cx="72412"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1" name="Oval 110"/>
            <p:cNvSpPr/>
            <p:nvPr/>
          </p:nvSpPr>
          <p:spPr>
            <a:xfrm>
              <a:off x="4211627" y="1663098"/>
              <a:ext cx="72411"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2" name="Oval 111"/>
            <p:cNvSpPr/>
            <p:nvPr/>
          </p:nvSpPr>
          <p:spPr>
            <a:xfrm>
              <a:off x="4766196" y="1492071"/>
              <a:ext cx="72411" cy="72735"/>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3" name="Oval 112"/>
            <p:cNvSpPr/>
            <p:nvPr/>
          </p:nvSpPr>
          <p:spPr>
            <a:xfrm>
              <a:off x="5940681" y="2465159"/>
              <a:ext cx="70646"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4" name="Oval 113"/>
            <p:cNvSpPr/>
            <p:nvPr/>
          </p:nvSpPr>
          <p:spPr>
            <a:xfrm>
              <a:off x="7380089" y="2852430"/>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5" name="Oval 114"/>
            <p:cNvSpPr/>
            <p:nvPr/>
          </p:nvSpPr>
          <p:spPr>
            <a:xfrm>
              <a:off x="4766196" y="1440959"/>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6" name="Oval 115"/>
            <p:cNvSpPr/>
            <p:nvPr/>
          </p:nvSpPr>
          <p:spPr>
            <a:xfrm>
              <a:off x="9107377" y="3033287"/>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7" name="Oval 116"/>
            <p:cNvSpPr/>
            <p:nvPr/>
          </p:nvSpPr>
          <p:spPr>
            <a:xfrm>
              <a:off x="3805414" y="2317722"/>
              <a:ext cx="72411" cy="72735"/>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8" name="Oval 117"/>
            <p:cNvSpPr/>
            <p:nvPr/>
          </p:nvSpPr>
          <p:spPr>
            <a:xfrm>
              <a:off x="3959068" y="2296097"/>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19" name="Oval 118"/>
            <p:cNvSpPr/>
            <p:nvPr/>
          </p:nvSpPr>
          <p:spPr>
            <a:xfrm>
              <a:off x="1548282" y="2781659"/>
              <a:ext cx="70646"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0" name="Oval 119"/>
            <p:cNvSpPr/>
            <p:nvPr/>
          </p:nvSpPr>
          <p:spPr>
            <a:xfrm>
              <a:off x="5274846" y="1521558"/>
              <a:ext cx="72411"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1" name="Oval 120"/>
            <p:cNvSpPr/>
            <p:nvPr/>
          </p:nvSpPr>
          <p:spPr>
            <a:xfrm>
              <a:off x="1276296" y="2073958"/>
              <a:ext cx="72411" cy="70770"/>
            </a:xfrm>
            <a:prstGeom prst="ellipse">
              <a:avLst/>
            </a:prstGeom>
            <a:solidFill>
              <a:srgbClr val="0000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2" name="Oval 121"/>
            <p:cNvSpPr/>
            <p:nvPr/>
          </p:nvSpPr>
          <p:spPr>
            <a:xfrm>
              <a:off x="4464185" y="884626"/>
              <a:ext cx="72412" cy="72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4" name="Oval 123"/>
            <p:cNvSpPr/>
            <p:nvPr/>
          </p:nvSpPr>
          <p:spPr>
            <a:xfrm>
              <a:off x="2411926" y="2997902"/>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5" name="Oval 124"/>
            <p:cNvSpPr/>
            <p:nvPr/>
          </p:nvSpPr>
          <p:spPr>
            <a:xfrm>
              <a:off x="4591347" y="3237734"/>
              <a:ext cx="72412"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6" name="Oval 125"/>
            <p:cNvSpPr/>
            <p:nvPr/>
          </p:nvSpPr>
          <p:spPr>
            <a:xfrm>
              <a:off x="3717107" y="2184045"/>
              <a:ext cx="70646" cy="7077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7" name="Oval 126"/>
            <p:cNvSpPr/>
            <p:nvPr/>
          </p:nvSpPr>
          <p:spPr>
            <a:xfrm>
              <a:off x="4015585" y="1446856"/>
              <a:ext cx="72412" cy="72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8" name="Oval 127"/>
            <p:cNvSpPr/>
            <p:nvPr/>
          </p:nvSpPr>
          <p:spPr>
            <a:xfrm>
              <a:off x="3907850" y="2561486"/>
              <a:ext cx="72411" cy="72735"/>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29" name="Oval 128"/>
            <p:cNvSpPr/>
            <p:nvPr/>
          </p:nvSpPr>
          <p:spPr>
            <a:xfrm>
              <a:off x="7199942" y="1413437"/>
              <a:ext cx="72411" cy="7077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0" name="Oval 129"/>
            <p:cNvSpPr/>
            <p:nvPr/>
          </p:nvSpPr>
          <p:spPr>
            <a:xfrm>
              <a:off x="8748850" y="3172860"/>
              <a:ext cx="72412"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1" name="Oval 130"/>
            <p:cNvSpPr/>
            <p:nvPr/>
          </p:nvSpPr>
          <p:spPr>
            <a:xfrm>
              <a:off x="4218692" y="1444891"/>
              <a:ext cx="72411" cy="7077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2" name="Oval 131"/>
            <p:cNvSpPr/>
            <p:nvPr/>
          </p:nvSpPr>
          <p:spPr>
            <a:xfrm>
              <a:off x="4651396" y="1458651"/>
              <a:ext cx="72412" cy="72737"/>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3" name="Oval 132"/>
            <p:cNvSpPr/>
            <p:nvPr/>
          </p:nvSpPr>
          <p:spPr>
            <a:xfrm>
              <a:off x="3943173" y="1167707"/>
              <a:ext cx="72411" cy="72737"/>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34" name="Oval 133"/>
            <p:cNvSpPr/>
            <p:nvPr/>
          </p:nvSpPr>
          <p:spPr>
            <a:xfrm>
              <a:off x="3805414" y="1193263"/>
              <a:ext cx="72411" cy="70770"/>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grpSp>
      <p:sp>
        <p:nvSpPr>
          <p:cNvPr id="53256" name="TextBox 134"/>
          <p:cNvSpPr txBox="1">
            <a:spLocks noChangeArrowheads="1"/>
          </p:cNvSpPr>
          <p:nvPr/>
        </p:nvSpPr>
        <p:spPr bwMode="auto">
          <a:xfrm>
            <a:off x="179388" y="5067300"/>
            <a:ext cx="27590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200" b="1" dirty="0" smtClean="0">
                <a:latin typeface="Verdana" charset="0"/>
                <a:cs typeface="Verdana" charset="0"/>
              </a:rPr>
              <a:t>Budimpeštanska konvencija</a:t>
            </a:r>
            <a:endParaRPr lang="en-GB" sz="1200" b="1" dirty="0">
              <a:latin typeface="Verdana" charset="0"/>
              <a:cs typeface="Verdana" charset="0"/>
            </a:endParaRPr>
          </a:p>
          <a:p>
            <a:r>
              <a:rPr lang="sr-Latn-RS" sz="1400" b="1" dirty="0" smtClean="0">
                <a:latin typeface="Verdana" charset="0"/>
                <a:cs typeface="Verdana" charset="0"/>
              </a:rPr>
              <a:t>Ratifikovano/pristupilo:</a:t>
            </a:r>
            <a:r>
              <a:rPr lang="en-GB" sz="1400" b="1" dirty="0" smtClean="0">
                <a:latin typeface="Verdana" charset="0"/>
                <a:cs typeface="Verdana" charset="0"/>
              </a:rPr>
              <a:t> </a:t>
            </a:r>
            <a:r>
              <a:rPr lang="en-GB" b="1" dirty="0">
                <a:solidFill>
                  <a:srgbClr val="FF0000"/>
                </a:solidFill>
                <a:latin typeface="Verdana" charset="0"/>
                <a:cs typeface="Verdana" charset="0"/>
              </a:rPr>
              <a:t>65</a:t>
            </a:r>
          </a:p>
        </p:txBody>
      </p:sp>
      <p:sp>
        <p:nvSpPr>
          <p:cNvPr id="53257" name="TextBox 135"/>
          <p:cNvSpPr txBox="1">
            <a:spLocks noChangeArrowheads="1"/>
          </p:cNvSpPr>
          <p:nvPr/>
        </p:nvSpPr>
        <p:spPr bwMode="auto">
          <a:xfrm>
            <a:off x="179388" y="5785321"/>
            <a:ext cx="275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smtClean="0">
                <a:latin typeface="Verdana" charset="0"/>
                <a:cs typeface="Verdana" charset="0"/>
              </a:rPr>
              <a:t>Potpisale</a:t>
            </a:r>
            <a:r>
              <a:rPr lang="en-GB" sz="1400" b="1" dirty="0" smtClean="0">
                <a:latin typeface="Verdana" charset="0"/>
                <a:cs typeface="Verdana" charset="0"/>
              </a:rPr>
              <a:t>: </a:t>
            </a:r>
            <a:r>
              <a:rPr lang="sr-Latn-RS" sz="1400" b="1" dirty="0" smtClean="0">
                <a:latin typeface="Verdana" charset="0"/>
                <a:cs typeface="Verdana" charset="0"/>
              </a:rPr>
              <a:t>tri</a:t>
            </a:r>
            <a:endParaRPr lang="en-GB" sz="1400" b="1" dirty="0">
              <a:latin typeface="Verdana" charset="0"/>
              <a:cs typeface="Verdana" charset="0"/>
            </a:endParaRPr>
          </a:p>
        </p:txBody>
      </p:sp>
      <p:sp>
        <p:nvSpPr>
          <p:cNvPr id="53258" name="TextBox 136"/>
          <p:cNvSpPr txBox="1">
            <a:spLocks noChangeArrowheads="1"/>
          </p:cNvSpPr>
          <p:nvPr/>
        </p:nvSpPr>
        <p:spPr bwMode="auto">
          <a:xfrm>
            <a:off x="179388" y="6217567"/>
            <a:ext cx="27590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smtClean="0">
                <a:latin typeface="Verdana" charset="0"/>
                <a:cs typeface="Verdana" charset="0"/>
              </a:rPr>
              <a:t>Pozvano da pristupi</a:t>
            </a:r>
            <a:r>
              <a:rPr lang="en-GB" sz="1400" b="1" dirty="0" smtClean="0">
                <a:latin typeface="Verdana" charset="0"/>
                <a:cs typeface="Verdana" charset="0"/>
              </a:rPr>
              <a:t>:  </a:t>
            </a:r>
            <a:r>
              <a:rPr lang="sr-Latn-RS" sz="1400" b="1" dirty="0" smtClean="0">
                <a:latin typeface="Verdana" charset="0"/>
                <a:cs typeface="Verdana" charset="0"/>
              </a:rPr>
              <a:t>osam</a:t>
            </a:r>
            <a:endParaRPr lang="en-GB" sz="1400" b="1" dirty="0">
              <a:latin typeface="Verdana" charset="0"/>
              <a:cs typeface="Verdana" charset="0"/>
            </a:endParaRPr>
          </a:p>
        </p:txBody>
      </p:sp>
      <p:sp>
        <p:nvSpPr>
          <p:cNvPr id="53259" name="TextBox 137"/>
          <p:cNvSpPr txBox="1">
            <a:spLocks noChangeArrowheads="1"/>
          </p:cNvSpPr>
          <p:nvPr/>
        </p:nvSpPr>
        <p:spPr bwMode="auto">
          <a:xfrm>
            <a:off x="3419872" y="5210175"/>
            <a:ext cx="4981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a:latin typeface="Verdana" panose="020B0604030504040204" pitchFamily="34" charset="0"/>
                <a:ea typeface="Verdana" panose="020B0604030504040204" pitchFamily="34" charset="0"/>
                <a:cs typeface="Verdana" panose="020B0604030504040204" pitchFamily="34" charset="0"/>
              </a:rPr>
              <a:t>Ostale države imaju zakone/nacrte zakona koji su u velikoj meri u skladu sa Budimpeštanskom konvencijom = 20</a:t>
            </a:r>
            <a:endParaRPr lang="en-GB" sz="1400" b="1" dirty="0">
              <a:latin typeface="Verdana" panose="020B0604030504040204" pitchFamily="34" charset="0"/>
              <a:ea typeface="Verdana" panose="020B0604030504040204" pitchFamily="34" charset="0"/>
              <a:cs typeface="Verdana" panose="020B0604030504040204" pitchFamily="34" charset="0"/>
            </a:endParaRPr>
          </a:p>
        </p:txBody>
      </p:sp>
      <p:sp>
        <p:nvSpPr>
          <p:cNvPr id="139" name="Oval 138"/>
          <p:cNvSpPr/>
          <p:nvPr/>
        </p:nvSpPr>
        <p:spPr>
          <a:xfrm>
            <a:off x="2843213" y="5733256"/>
            <a:ext cx="360362" cy="360362"/>
          </a:xfrm>
          <a:prstGeom prst="ellipse">
            <a:avLst/>
          </a:prstGeom>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0" name="Oval 139"/>
          <p:cNvSpPr/>
          <p:nvPr/>
        </p:nvSpPr>
        <p:spPr>
          <a:xfrm>
            <a:off x="2843213" y="5280248"/>
            <a:ext cx="360362" cy="381000"/>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1" name="Oval 140"/>
          <p:cNvSpPr/>
          <p:nvPr/>
        </p:nvSpPr>
        <p:spPr>
          <a:xfrm>
            <a:off x="2843213" y="6164982"/>
            <a:ext cx="366712" cy="360362"/>
          </a:xfrm>
          <a:prstGeom prst="ellipse">
            <a:avLst/>
          </a:prstGeom>
          <a:solidFill>
            <a:srgbClr val="00B0F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2" name="Oval 141"/>
          <p:cNvSpPr/>
          <p:nvPr/>
        </p:nvSpPr>
        <p:spPr>
          <a:xfrm>
            <a:off x="8388350" y="5318125"/>
            <a:ext cx="354013" cy="384175"/>
          </a:xfrm>
          <a:prstGeom prst="ellipse">
            <a:avLst/>
          </a:prstGeom>
          <a:solidFill>
            <a:srgbClr val="00B05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53264" name="TextBox 142"/>
          <p:cNvSpPr txBox="1">
            <a:spLocks noChangeArrowheads="1"/>
          </p:cNvSpPr>
          <p:nvPr/>
        </p:nvSpPr>
        <p:spPr bwMode="auto">
          <a:xfrm>
            <a:off x="3476625" y="5859041"/>
            <a:ext cx="49117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r>
              <a:rPr lang="sr-Latn-RS" sz="1400" b="1" dirty="0">
                <a:latin typeface="Verdana" panose="020B0604030504040204" pitchFamily="34" charset="0"/>
                <a:ea typeface="Verdana" panose="020B0604030504040204" pitchFamily="34" charset="0"/>
                <a:cs typeface="Verdana" panose="020B0604030504040204" pitchFamily="34" charset="0"/>
              </a:rPr>
              <a:t>Ostale zemlje se oslanjaju na Budimpeštansku konvenciju u izradi svog zakonodavstva = 45+</a:t>
            </a:r>
            <a:endParaRPr lang="en-GB" sz="1400" b="1" dirty="0">
              <a:latin typeface="Verdana" panose="020B0604030504040204" pitchFamily="34" charset="0"/>
              <a:ea typeface="Verdana" panose="020B0604030504040204" pitchFamily="34" charset="0"/>
              <a:cs typeface="Verdana" panose="020B0604030504040204" pitchFamily="34" charset="0"/>
            </a:endParaRPr>
          </a:p>
        </p:txBody>
      </p:sp>
      <p:sp>
        <p:nvSpPr>
          <p:cNvPr id="145" name="Oval 144"/>
          <p:cNvSpPr/>
          <p:nvPr/>
        </p:nvSpPr>
        <p:spPr>
          <a:xfrm>
            <a:off x="8388350" y="5886450"/>
            <a:ext cx="354013" cy="358775"/>
          </a:xfrm>
          <a:prstGeom prst="ellipse">
            <a:avLst/>
          </a:prstGeom>
          <a:solidFill>
            <a:srgbClr val="FFFF00"/>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6" name="Oval 145"/>
          <p:cNvSpPr/>
          <p:nvPr/>
        </p:nvSpPr>
        <p:spPr>
          <a:xfrm>
            <a:off x="1901825" y="2868613"/>
            <a:ext cx="65088"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7" name="Oval 146"/>
          <p:cNvSpPr/>
          <p:nvPr/>
        </p:nvSpPr>
        <p:spPr>
          <a:xfrm>
            <a:off x="5235575" y="3492500"/>
            <a:ext cx="63500" cy="57150"/>
          </a:xfrm>
          <a:prstGeom prst="ellipse">
            <a:avLst/>
          </a:prstGeom>
          <a:solidFill>
            <a:srgbClr val="000099"/>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8" name="Oval 147"/>
          <p:cNvSpPr/>
          <p:nvPr/>
        </p:nvSpPr>
        <p:spPr>
          <a:xfrm>
            <a:off x="4070350" y="1719263"/>
            <a:ext cx="63500" cy="57150"/>
          </a:xfrm>
          <a:prstGeom prst="ellipse">
            <a:avLst/>
          </a:prstGeom>
          <a:solidFill>
            <a:srgbClr val="0000CC"/>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49" name="Oval 148"/>
          <p:cNvSpPr/>
          <p:nvPr/>
        </p:nvSpPr>
        <p:spPr>
          <a:xfrm>
            <a:off x="4675188" y="2044700"/>
            <a:ext cx="63500" cy="57150"/>
          </a:xfrm>
          <a:prstGeom prst="ellipse">
            <a:avLst/>
          </a:prstGeom>
          <a:solidFill>
            <a:srgbClr val="9966FF"/>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0" name="Oval 149"/>
          <p:cNvSpPr/>
          <p:nvPr/>
        </p:nvSpPr>
        <p:spPr>
          <a:xfrm>
            <a:off x="4866952" y="3092450"/>
            <a:ext cx="65088" cy="57150"/>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1" name="Oval 150"/>
          <p:cNvSpPr/>
          <p:nvPr/>
        </p:nvSpPr>
        <p:spPr>
          <a:xfrm>
            <a:off x="6465888" y="2635250"/>
            <a:ext cx="65087" cy="57150"/>
          </a:xfrm>
          <a:prstGeom prst="ellipse">
            <a:avLst/>
          </a:prstGeom>
          <a:solidFill>
            <a:srgbClr val="00B05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3" name="Oval 152"/>
          <p:cNvSpPr/>
          <p:nvPr/>
        </p:nvSpPr>
        <p:spPr>
          <a:xfrm>
            <a:off x="5435600" y="2074863"/>
            <a:ext cx="65088"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4" name="Oval 153"/>
          <p:cNvSpPr/>
          <p:nvPr/>
        </p:nvSpPr>
        <p:spPr bwMode="auto">
          <a:xfrm>
            <a:off x="3203848" y="2780928"/>
            <a:ext cx="65087" cy="58737"/>
          </a:xfrm>
          <a:prstGeom prst="ellipse">
            <a:avLst/>
          </a:prstGeom>
          <a:solidFill>
            <a:schemeClr val="tx2"/>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2" name="Oval 151"/>
          <p:cNvSpPr/>
          <p:nvPr/>
        </p:nvSpPr>
        <p:spPr bwMode="auto">
          <a:xfrm>
            <a:off x="1914624" y="3140968"/>
            <a:ext cx="65088" cy="58737"/>
          </a:xfrm>
          <a:prstGeom prst="ellipse">
            <a:avLst/>
          </a:prstGeom>
          <a:solidFill>
            <a:srgbClr val="00B0F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155" name="Oval 154"/>
          <p:cNvSpPr/>
          <p:nvPr/>
        </p:nvSpPr>
        <p:spPr bwMode="auto">
          <a:xfrm>
            <a:off x="4290889" y="3586287"/>
            <a:ext cx="65087" cy="58737"/>
          </a:xfrm>
          <a:prstGeom prst="ellipse">
            <a:avLst/>
          </a:prstGeom>
          <a:solidFill>
            <a:srgbClr val="FFFF00"/>
          </a:solidFill>
          <a:ln w="3175">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100">
              <a:latin typeface="Verdana"/>
              <a:cs typeface="Verdana"/>
            </a:endParaRPr>
          </a:p>
        </p:txBody>
      </p:sp>
      <p:sp>
        <p:nvSpPr>
          <p:cNvPr id="2" name="Rectangle 1">
            <a:extLst>
              <a:ext uri="{FF2B5EF4-FFF2-40B4-BE49-F238E27FC236}">
                <a16:creationId xmlns="" xmlns:a16="http://schemas.microsoft.com/office/drawing/2014/main" id="{18D9AB64-66EA-408A-A06E-E9DE2472EA1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2498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6" y="-18466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8" name="TextBox 19">
            <a:extLst>
              <a:ext uri="{FF2B5EF4-FFF2-40B4-BE49-F238E27FC236}">
                <a16:creationId xmlns="" xmlns:a16="http://schemas.microsoft.com/office/drawing/2014/main" id="{7D742FC9-9703-4874-9AF6-932F686F069B}"/>
              </a:ext>
            </a:extLst>
          </p:cNvPr>
          <p:cNvSpPr txBox="1"/>
          <p:nvPr/>
        </p:nvSpPr>
        <p:spPr>
          <a:xfrm>
            <a:off x="467544" y="1484784"/>
            <a:ext cx="5616624" cy="5021888"/>
          </a:xfrm>
          <a:prstGeom prst="rect">
            <a:avLst/>
          </a:prstGeom>
          <a:solidFill>
            <a:srgbClr val="2B5D8F"/>
          </a:solidFill>
          <a:ln>
            <a:solidFill>
              <a:schemeClr val="accent1"/>
            </a:solidFill>
          </a:ln>
        </p:spPr>
        <p:txBody>
          <a:bodyPr wrap="square" rtlCol="0">
            <a:spAutoFit/>
          </a:bodyPr>
          <a:lstStyle/>
          <a:p>
            <a:pPr marL="457200" lvl="0" indent="-457200">
              <a:spcAft>
                <a:spcPts val="800"/>
              </a:spcAft>
              <a:buAutoNum type="alphaUcPeriod"/>
            </a:pP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Odredbe za efikasniju uzajamnu pomoć</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Hitna uzajamna pomoć</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Zajedničke istrage</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Video-konferencije</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Jezik zahteva</a:t>
            </a:r>
          </a:p>
          <a:p>
            <a:pPr marL="457200" lvl="0" indent="-457200">
              <a:spcAft>
                <a:spcPts val="800"/>
              </a:spcAft>
              <a:buFont typeface="Arial" panose="020B0604020202020204" pitchFamily="34" charset="0"/>
              <a:buChar char="•"/>
            </a:pPr>
            <a:r>
              <a:rPr lang="sr-Latn-RS"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Itd</a:t>
            </a:r>
            <a:r>
              <a:rPr lang="en-GB"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lvl="0">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B.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Odredbe o neposrednoj saradnji sa </a:t>
            </a:r>
            <a:r>
              <a:rPr lang="sr-Latn-RS" b="1" dirty="0" err="1">
                <a:solidFill>
                  <a:schemeClr val="bg1"/>
                </a:solidFill>
                <a:latin typeface="Verdana" panose="020B0604030504040204" pitchFamily="34" charset="0"/>
                <a:ea typeface="Verdana" panose="020B0604030504040204" pitchFamily="34" charset="0"/>
                <a:cs typeface="Verdana" panose="020B0604030504040204" pitchFamily="34" charset="0"/>
              </a:rPr>
              <a:t>pružaocima</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 usluga u drugim jurisdikcijama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C.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Okvir i zaštitni mehanizmi za postojeću praksu da se pretraživanja prošire i preko granica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800"/>
              </a:spcAft>
            </a:pPr>
            <a:r>
              <a:rPr lang="en-GB" b="1" dirty="0">
                <a:solidFill>
                  <a:schemeClr val="bg1"/>
                </a:solidFill>
                <a:latin typeface="Verdana" panose="020B0604030504040204" pitchFamily="34" charset="0"/>
                <a:ea typeface="Verdana" panose="020B0604030504040204" pitchFamily="34" charset="0"/>
                <a:cs typeface="Verdana" panose="020B0604030504040204" pitchFamily="34" charset="0"/>
              </a:rPr>
              <a:t>D. </a:t>
            </a:r>
            <a:r>
              <a:rPr lang="sr-Latn-RS" b="1" dirty="0">
                <a:solidFill>
                  <a:schemeClr val="bg1"/>
                </a:solidFill>
                <a:latin typeface="Verdana" panose="020B0604030504040204" pitchFamily="34" charset="0"/>
                <a:ea typeface="Verdana" panose="020B0604030504040204" pitchFamily="34" charset="0"/>
                <a:cs typeface="Verdana" panose="020B0604030504040204" pitchFamily="34" charset="0"/>
              </a:rPr>
              <a:t>Zaštitni mehanizmi/zaštita podataka</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ZoneTexte 11">
            <a:extLst>
              <a:ext uri="{FF2B5EF4-FFF2-40B4-BE49-F238E27FC236}">
                <a16:creationId xmlns="" xmlns:a16="http://schemas.microsoft.com/office/drawing/2014/main" id="{4981128A-14A1-4C8D-B222-9CF59A34FADB}"/>
              </a:ext>
            </a:extLst>
          </p:cNvPr>
          <p:cNvSpPr txBox="1"/>
          <p:nvPr/>
        </p:nvSpPr>
        <p:spPr>
          <a:xfrm>
            <a:off x="6372200" y="2242607"/>
            <a:ext cx="2664296" cy="2246769"/>
          </a:xfrm>
          <a:prstGeom prst="rect">
            <a:avLst/>
          </a:prstGeom>
          <a:noFill/>
          <a:ln>
            <a:solidFill>
              <a:schemeClr val="accent1">
                <a:lumMod val="75000"/>
              </a:schemeClr>
            </a:solidFill>
          </a:ln>
        </p:spPr>
        <p:txBody>
          <a:bodyPr wrap="square" rtlCol="0">
            <a:spAutoFit/>
          </a:bodyPr>
          <a:lstStyle/>
          <a:p>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Uslovi ugovora odobreni </a:t>
            </a:r>
            <a:b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b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u junu </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2017</a:t>
            </a:r>
            <a:r>
              <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rPr>
              <a:t>.</a:t>
            </a:r>
          </a:p>
          <a:p>
            <a:endParaRPr lang="en-GB" sz="2000" b="1" dirty="0">
              <a:solidFill>
                <a:srgbClr val="2B5D8F"/>
              </a:solidFill>
              <a:latin typeface="Verdana" panose="020B0604030504040204" pitchFamily="34" charset="0"/>
              <a:ea typeface="Verdana" panose="020B0604030504040204" pitchFamily="34" charset="0"/>
              <a:cs typeface="Verdana" panose="020B0604030504040204" pitchFamily="34" charset="0"/>
            </a:endParaRPr>
          </a:p>
          <a:p>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Pregovori</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septembar </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2017</a:t>
            </a:r>
            <a:r>
              <a:rPr lang="sr-Latn-RS"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a:t>
            </a:r>
            <a:r>
              <a:rPr lang="en-GB" sz="2000" b="1" dirty="0" smtClean="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en-GB" sz="2000" b="1" spc="-50" dirty="0">
                <a:solidFill>
                  <a:srgbClr val="2B5D8F"/>
                </a:solidFill>
                <a:latin typeface="Verdana" panose="020B0604030504040204" pitchFamily="34" charset="0"/>
                <a:ea typeface="Verdana" panose="020B0604030504040204" pitchFamily="34" charset="0"/>
                <a:cs typeface="Verdana" panose="020B0604030504040204" pitchFamily="34" charset="0"/>
              </a:rPr>
              <a:t>– </a:t>
            </a:r>
            <a:r>
              <a:rPr lang="sr-Latn-RS"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decembar </a:t>
            </a:r>
            <a:r>
              <a:rPr lang="en-GB"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2020</a:t>
            </a:r>
            <a:r>
              <a:rPr lang="sr-Latn-RS" sz="2000" b="1" spc="-50" dirty="0" smtClean="0">
                <a:solidFill>
                  <a:srgbClr val="2B5D8F"/>
                </a:solidFill>
                <a:latin typeface="Verdana" panose="020B0604030504040204" pitchFamily="34" charset="0"/>
                <a:ea typeface="Verdana" panose="020B0604030504040204" pitchFamily="34" charset="0"/>
                <a:cs typeface="Verdana" panose="020B0604030504040204" pitchFamily="34" charset="0"/>
              </a:rPr>
              <a:t>.</a:t>
            </a:r>
            <a:endParaRPr lang="en-GB" sz="2000" b="1" spc="-50" dirty="0">
              <a:solidFill>
                <a:srgbClr val="2B5D8F"/>
              </a:solidFill>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3" name="Rectangle 12"/>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0" name="Picture 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a:extLst>
              <a:ext uri="{FF2B5EF4-FFF2-40B4-BE49-F238E27FC236}">
                <a16:creationId xmlns="" xmlns:a16="http://schemas.microsoft.com/office/drawing/2014/main" id="{748608A9-869B-4480-B5BB-CB157CC0721B}"/>
              </a:ext>
            </a:extLst>
          </p:cNvPr>
          <p:cNvSpPr txBox="1"/>
          <p:nvPr/>
        </p:nvSpPr>
        <p:spPr>
          <a:xfrm>
            <a:off x="1064938" y="-24482"/>
            <a:ext cx="804869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r">
              <a:defRPr sz="3200">
                <a:solidFill>
                  <a:schemeClr val="bg1"/>
                </a:solidFill>
                <a:latin typeface="Verdana" charset="0"/>
                <a:ea typeface="MS PGothic" charset="0"/>
                <a:cs typeface="Verdana" charset="0"/>
              </a:defRPr>
            </a:lvl1pPr>
            <a:lvl2pPr marL="742950" indent="-285750">
              <a:defRPr sz="2400">
                <a:latin typeface="Calibri" charset="0"/>
                <a:ea typeface="MS PGothic" charset="0"/>
                <a:cs typeface="MS PGothic" charset="0"/>
              </a:defRPr>
            </a:lvl2pPr>
            <a:lvl3pPr marL="1143000" indent="-228600">
              <a:defRPr sz="2400">
                <a:latin typeface="Calibri" charset="0"/>
                <a:ea typeface="MS PGothic" charset="0"/>
                <a:cs typeface="MS PGothic" charset="0"/>
              </a:defRPr>
            </a:lvl3pPr>
            <a:lvl4pPr marL="1600200" indent="-228600">
              <a:defRPr sz="2400">
                <a:latin typeface="Calibri" charset="0"/>
                <a:ea typeface="MS PGothic" charset="0"/>
                <a:cs typeface="MS PGothic" charset="0"/>
              </a:defRPr>
            </a:lvl4pPr>
            <a:lvl5pPr marL="2057400" indent="-228600">
              <a:defRPr sz="2400">
                <a:latin typeface="Calibri" charset="0"/>
                <a:ea typeface="MS PGothic" charset="0"/>
                <a:cs typeface="MS PGothic" charset="0"/>
              </a:defRPr>
            </a:lvl5pPr>
            <a:lvl6pPr marL="2514600" indent="-228600" eaLnBrk="0" fontAlgn="base" hangingPunct="0">
              <a:spcBef>
                <a:spcPct val="0"/>
              </a:spcBef>
              <a:spcAft>
                <a:spcPct val="0"/>
              </a:spcAft>
              <a:defRPr sz="2400">
                <a:latin typeface="Calibri" charset="0"/>
                <a:ea typeface="MS PGothic" charset="0"/>
                <a:cs typeface="MS PGothic" charset="0"/>
              </a:defRPr>
            </a:lvl6pPr>
            <a:lvl7pPr marL="2971800" indent="-228600" eaLnBrk="0" fontAlgn="base" hangingPunct="0">
              <a:spcBef>
                <a:spcPct val="0"/>
              </a:spcBef>
              <a:spcAft>
                <a:spcPct val="0"/>
              </a:spcAft>
              <a:defRPr sz="2400">
                <a:latin typeface="Calibri" charset="0"/>
                <a:ea typeface="MS PGothic" charset="0"/>
                <a:cs typeface="MS PGothic" charset="0"/>
              </a:defRPr>
            </a:lvl7pPr>
            <a:lvl8pPr marL="3429000" indent="-228600" eaLnBrk="0" fontAlgn="base" hangingPunct="0">
              <a:spcBef>
                <a:spcPct val="0"/>
              </a:spcBef>
              <a:spcAft>
                <a:spcPct val="0"/>
              </a:spcAft>
              <a:defRPr sz="2400">
                <a:latin typeface="Calibri" charset="0"/>
                <a:ea typeface="MS PGothic" charset="0"/>
                <a:cs typeface="MS PGothic" charset="0"/>
              </a:defRPr>
            </a:lvl8pPr>
            <a:lvl9pPr marL="3886200" indent="-228600" eaLnBrk="0" fontAlgn="base" hangingPunct="0">
              <a:spcBef>
                <a:spcPct val="0"/>
              </a:spcBef>
              <a:spcAft>
                <a:spcPct val="0"/>
              </a:spcAft>
              <a:defRPr sz="2400">
                <a:latin typeface="Calibri" charset="0"/>
                <a:ea typeface="MS PGothic" charset="0"/>
                <a:cs typeface="MS PGothic" charset="0"/>
              </a:defRPr>
            </a:lvl9pPr>
          </a:lstStyle>
          <a:p>
            <a:r>
              <a:rPr lang="sr-Latn-RS" sz="2800" dirty="0" smtClean="0"/>
              <a:t>Dodatni protokol uz Budimpeštansku konvenciju o </a:t>
            </a:r>
            <a:r>
              <a:rPr lang="sr-Latn-RS" sz="2800" dirty="0" err="1" smtClean="0"/>
              <a:t>visokotehnološkom</a:t>
            </a:r>
            <a:r>
              <a:rPr lang="sr-Latn-RS" sz="2800" dirty="0" smtClean="0"/>
              <a:t> kriminalu</a:t>
            </a:r>
            <a:endParaRPr lang="en-GB" sz="2800" dirty="0"/>
          </a:p>
        </p:txBody>
      </p:sp>
      <p:sp>
        <p:nvSpPr>
          <p:cNvPr id="2" name="Rectangle 1">
            <a:extLst>
              <a:ext uri="{FF2B5EF4-FFF2-40B4-BE49-F238E27FC236}">
                <a16:creationId xmlns="" xmlns:a16="http://schemas.microsoft.com/office/drawing/2014/main" id="{C1CC6179-98DB-422D-B262-99F5DF8E03E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074867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Svrha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r>
              <a:rPr lang="sr-Latn-RS" dirty="0"/>
              <a:t>Pružiti polaznicima uvod u oblasti informacionog društva i </a:t>
            </a:r>
            <a:r>
              <a:rPr lang="sr-Latn-RS" dirty="0" err="1"/>
              <a:t>visokotehnološkog</a:t>
            </a:r>
            <a:r>
              <a:rPr lang="sr-Latn-RS" dirty="0"/>
              <a:t> kriminala i predstaviti međunarodne organizacije i napore koje one ulažu u borbi protiv tog modernog tipa kriminala</a:t>
            </a:r>
            <a:endParaRPr lang="en-GB" dirty="0" smtClean="0"/>
          </a:p>
          <a:p>
            <a:r>
              <a:rPr lang="sr-Latn-RS" dirty="0"/>
              <a:t>Predstaviti osnovne definicije u oblasti </a:t>
            </a:r>
            <a:r>
              <a:rPr lang="sr-Latn-RS" dirty="0" err="1"/>
              <a:t>visokotehnološkog</a:t>
            </a:r>
            <a:r>
              <a:rPr lang="sr-Latn-RS" dirty="0"/>
              <a:t> kriminala, razmotriti Budimpeštansku konvenciju Saveta Evrope i predstaviti savremene oblike </a:t>
            </a:r>
            <a:r>
              <a:rPr lang="sr-Latn-RS" dirty="0" err="1"/>
              <a:t>visokotehnološkog</a:t>
            </a:r>
            <a:r>
              <a:rPr lang="sr-Latn-RS" dirty="0"/>
              <a:t> kriminala</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Pristupanje Budimpeštanskoj konvenciji</a:t>
            </a:r>
            <a:endParaRPr lang="en-GB" sz="1800" dirty="0">
              <a:solidFill>
                <a:schemeClr val="bg1"/>
              </a:solidFill>
              <a:latin typeface="Verdana" charset="0"/>
              <a:cs typeface="Verdana" charset="0"/>
            </a:endParaRPr>
          </a:p>
        </p:txBody>
      </p:sp>
      <p:sp>
        <p:nvSpPr>
          <p:cNvPr id="9" name="TextBox 8"/>
          <p:cNvSpPr txBox="1"/>
          <p:nvPr/>
        </p:nvSpPr>
        <p:spPr>
          <a:xfrm>
            <a:off x="323529" y="2183373"/>
            <a:ext cx="4248472" cy="3970318"/>
          </a:xfrm>
          <a:prstGeom prst="rect">
            <a:avLst/>
          </a:prstGeom>
          <a:noFill/>
          <a:ln>
            <a:solidFill>
              <a:schemeClr val="accent1"/>
            </a:solidFill>
          </a:ln>
        </p:spPr>
        <p:txBody>
          <a:bodyPr wrap="square" rtlCol="0">
            <a:spAutoFit/>
          </a:bodyPr>
          <a:lstStyle/>
          <a:p>
            <a:r>
              <a:rPr lang="sr-Latn-RS"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Faza 1</a:t>
            </a:r>
            <a:r>
              <a:rPr lang="en-GB"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endParaRPr lang="en-GB"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t>Ze</a:t>
            </a:r>
            <a:r>
              <a:rPr lang="sr-Latn-RS" b="1" dirty="0">
                <a:latin typeface="Verdana" panose="020B0604030504040204" pitchFamily="34" charset="0"/>
                <a:ea typeface="Verdana" panose="020B0604030504040204" pitchFamily="34" charset="0"/>
                <a:cs typeface="Verdana" panose="020B0604030504040204" pitchFamily="34" charset="0"/>
              </a:rPr>
              <a:t>mlja koja ima odgovarajući zakon na snazi ili zakon koji je u poodmakloj fazi donošenja</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Pismo vlade Savetu Evrope u kome ona izražava zainteresovanost za pristupanje</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lvl="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Konsultacije (Saveta Evrope i strane </a:t>
            </a:r>
            <a:r>
              <a:rPr lang="sr-Latn-RS" b="1" dirty="0" err="1">
                <a:latin typeface="Verdana" panose="020B0604030504040204" pitchFamily="34" charset="0"/>
                <a:ea typeface="Verdana" panose="020B0604030504040204" pitchFamily="34" charset="0"/>
                <a:cs typeface="Verdana" panose="020B0604030504040204" pitchFamily="34" charset="0"/>
              </a:rPr>
              <a:t>ugovornice</a:t>
            </a:r>
            <a:r>
              <a:rPr lang="sr-Latn-RS" b="1" dirty="0">
                <a:latin typeface="Verdana" panose="020B0604030504040204" pitchFamily="34" charset="0"/>
                <a:ea typeface="Verdana" panose="020B0604030504040204" pitchFamily="34" charset="0"/>
                <a:cs typeface="Verdana" panose="020B0604030504040204" pitchFamily="34" charset="0"/>
              </a:rPr>
              <a:t>) u cilju donošenja odluke o pozivanju</a:t>
            </a:r>
            <a:endParaRPr lang="en-US"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anose="05000000000000000000" pitchFamily="2" charset="2"/>
              <a:buChar char="§"/>
            </a:pPr>
            <a:r>
              <a:rPr lang="sr-Latn-RS" b="1" dirty="0">
                <a:latin typeface="Verdana" panose="020B0604030504040204" pitchFamily="34" charset="0"/>
                <a:ea typeface="Verdana" panose="020B0604030504040204" pitchFamily="34" charset="0"/>
                <a:cs typeface="Verdana" panose="020B0604030504040204" pitchFamily="34" charset="0"/>
              </a:rPr>
              <a:t>Poziv na pristupanje</a:t>
            </a:r>
            <a:endParaRPr lang="en-GB"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0"/>
          <p:cNvSpPr/>
          <p:nvPr/>
        </p:nvSpPr>
        <p:spPr>
          <a:xfrm>
            <a:off x="4788024" y="2183373"/>
            <a:ext cx="3923431" cy="1785104"/>
          </a:xfrm>
          <a:prstGeom prst="rect">
            <a:avLst/>
          </a:prstGeom>
          <a:ln>
            <a:solidFill>
              <a:schemeClr val="accent1"/>
            </a:solidFill>
          </a:ln>
        </p:spPr>
        <p:txBody>
          <a:bodyPr wrap="square">
            <a:spAutoFit/>
          </a:bodyPr>
          <a:lstStyle/>
          <a:p>
            <a:r>
              <a:rPr lang="sr-Latn-RS" sz="20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Faza </a:t>
            </a:r>
            <a:r>
              <a:rPr lang="en-GB" sz="20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2</a:t>
            </a:r>
            <a:r>
              <a:rPr lang="en-GB" sz="20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rPr>
              <a:t>: </a:t>
            </a:r>
          </a:p>
          <a:p>
            <a:pPr lvl="0"/>
            <a:r>
              <a:rPr lang="sr-Latn-RS" b="1" dirty="0">
                <a:latin typeface="Verdana" panose="020B0604030504040204" pitchFamily="34" charset="0"/>
                <a:ea typeface="Verdana" panose="020B0604030504040204" pitchFamily="34" charset="0"/>
                <a:cs typeface="Verdana" panose="020B0604030504040204" pitchFamily="34" charset="0"/>
              </a:rPr>
              <a:t>Domaći postupak (npr. odluka nacionalnog parlamenta)</a:t>
            </a:r>
            <a:endParaRPr lang="en-US" dirty="0">
              <a:latin typeface="Verdana" panose="020B0604030504040204" pitchFamily="34" charset="0"/>
              <a:ea typeface="Verdana" panose="020B0604030504040204" pitchFamily="34" charset="0"/>
              <a:cs typeface="Verdana" panose="020B0604030504040204" pitchFamily="34" charset="0"/>
            </a:endParaRPr>
          </a:p>
          <a:p>
            <a:r>
              <a:rPr lang="sr-Latn-RS" b="1" dirty="0">
                <a:latin typeface="Verdana" panose="020B0604030504040204" pitchFamily="34" charset="0"/>
                <a:ea typeface="Verdana" panose="020B0604030504040204" pitchFamily="34" charset="0"/>
                <a:cs typeface="Verdana" panose="020B0604030504040204" pitchFamily="34" charset="0"/>
              </a:rPr>
              <a:t>Deponovanje instrumenta o pristupanju</a:t>
            </a:r>
            <a:endParaRPr lang="en-GB"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339454" y="1376695"/>
            <a:ext cx="7151317" cy="461665"/>
          </a:xfrm>
          <a:prstGeom prst="rect">
            <a:avLst/>
          </a:prstGeom>
        </p:spPr>
        <p:txBody>
          <a:bodyPr wrap="none">
            <a:spAutoFit/>
          </a:bodyPr>
          <a:lstStyle/>
          <a:p>
            <a:r>
              <a:rPr lang="sr-Latn-RS"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Ugovor otvoren za pristupanje </a:t>
            </a:r>
            <a:r>
              <a:rPr lang="en-GB"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a:t>
            </a:r>
            <a:r>
              <a:rPr lang="sr-Latn-RS"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član </a:t>
            </a:r>
            <a:r>
              <a:rPr lang="en-GB" sz="2400" b="1" dirty="0" smtClean="0">
                <a:solidFill>
                  <a:srgbClr val="2F618F"/>
                </a:solidFill>
                <a:latin typeface="Verdana" panose="020B0604030504040204" pitchFamily="34" charset="0"/>
                <a:ea typeface="Verdana" panose="020B0604030504040204" pitchFamily="34" charset="0"/>
                <a:cs typeface="Verdana" panose="020B0604030504040204" pitchFamily="34" charset="0"/>
              </a:rPr>
              <a:t>37</a:t>
            </a:r>
            <a:r>
              <a:rPr lang="en-GB" sz="2400" b="1" dirty="0">
                <a:solidFill>
                  <a:srgbClr val="2F618F"/>
                </a:solidFill>
                <a:latin typeface="Verdana" panose="020B0604030504040204" pitchFamily="34" charset="0"/>
                <a:ea typeface="Verdana" panose="020B0604030504040204" pitchFamily="34" charset="0"/>
                <a:cs typeface="Verdana" panose="020B0604030504040204" pitchFamily="34" charset="0"/>
              </a:rPr>
              <a:t>)</a:t>
            </a:r>
          </a:p>
        </p:txBody>
      </p:sp>
      <p:sp>
        <p:nvSpPr>
          <p:cNvPr id="2" name="Rectangle 1">
            <a:extLst>
              <a:ext uri="{FF2B5EF4-FFF2-40B4-BE49-F238E27FC236}">
                <a16:creationId xmlns="" xmlns:a16="http://schemas.microsoft.com/office/drawing/2014/main" id="{658B7C67-531F-42C3-8B12-8C082CC6287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2569267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ctangle 16"/>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7590" name="TextBox 7"/>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Veze sa Budimpeštanskom konvencijom</a:t>
            </a:r>
            <a:endParaRPr lang="en-GB" sz="1800" dirty="0">
              <a:solidFill>
                <a:schemeClr val="bg1"/>
              </a:solidFill>
              <a:latin typeface="Verdana" charset="0"/>
              <a:cs typeface="Verdana" charset="0"/>
            </a:endParaRPr>
          </a:p>
        </p:txBody>
      </p:sp>
      <p:graphicFrame>
        <p:nvGraphicFramePr>
          <p:cNvPr id="13" name="Table 12">
            <a:extLst>
              <a:ext uri="{FF2B5EF4-FFF2-40B4-BE49-F238E27FC236}">
                <a16:creationId xmlns="" xmlns:a16="http://schemas.microsoft.com/office/drawing/2014/main" id="{F3ADBFFC-BD40-49F9-B237-21408C8E7C18}"/>
              </a:ext>
            </a:extLst>
          </p:cNvPr>
          <p:cNvGraphicFramePr>
            <a:graphicFrameLocks noGrp="1"/>
          </p:cNvGraphicFramePr>
          <p:nvPr>
            <p:extLst>
              <p:ext uri="{D42A27DB-BD31-4B8C-83A1-F6EECF244321}">
                <p14:modId xmlns:p14="http://schemas.microsoft.com/office/powerpoint/2010/main" val="1780302327"/>
              </p:ext>
            </p:extLst>
          </p:nvPr>
        </p:nvGraphicFramePr>
        <p:xfrm>
          <a:off x="323528" y="2663160"/>
          <a:ext cx="8320113" cy="2544390"/>
        </p:xfrm>
        <a:graphic>
          <a:graphicData uri="http://schemas.openxmlformats.org/drawingml/2006/table">
            <a:tbl>
              <a:tblPr firstRow="1" firstCol="1" bandRow="1">
                <a:tableStyleId>{5C22544A-7EE6-4342-B048-85BDC9FD1C3A}</a:tableStyleId>
              </a:tblPr>
              <a:tblGrid>
                <a:gridCol w="2088232">
                  <a:extLst>
                    <a:ext uri="{9D8B030D-6E8A-4147-A177-3AD203B41FA5}">
                      <a16:colId xmlns="" xmlns:a16="http://schemas.microsoft.com/office/drawing/2014/main" val="3578159110"/>
                    </a:ext>
                  </a:extLst>
                </a:gridCol>
                <a:gridCol w="936104">
                  <a:extLst>
                    <a:ext uri="{9D8B030D-6E8A-4147-A177-3AD203B41FA5}">
                      <a16:colId xmlns="" xmlns:a16="http://schemas.microsoft.com/office/drawing/2014/main" val="2958008849"/>
                    </a:ext>
                  </a:extLst>
                </a:gridCol>
                <a:gridCol w="987149">
                  <a:extLst>
                    <a:ext uri="{9D8B030D-6E8A-4147-A177-3AD203B41FA5}">
                      <a16:colId xmlns="" xmlns:a16="http://schemas.microsoft.com/office/drawing/2014/main" val="3830085833"/>
                    </a:ext>
                  </a:extLst>
                </a:gridCol>
                <a:gridCol w="1262874">
                  <a:extLst>
                    <a:ext uri="{9D8B030D-6E8A-4147-A177-3AD203B41FA5}">
                      <a16:colId xmlns="" xmlns:a16="http://schemas.microsoft.com/office/drawing/2014/main" val="897791399"/>
                    </a:ext>
                  </a:extLst>
                </a:gridCol>
                <a:gridCol w="1560021">
                  <a:extLst>
                    <a:ext uri="{9D8B030D-6E8A-4147-A177-3AD203B41FA5}">
                      <a16:colId xmlns="" xmlns:a16="http://schemas.microsoft.com/office/drawing/2014/main" val="1068517895"/>
                    </a:ext>
                  </a:extLst>
                </a:gridCol>
                <a:gridCol w="1485733">
                  <a:extLst>
                    <a:ext uri="{9D8B030D-6E8A-4147-A177-3AD203B41FA5}">
                      <a16:colId xmlns="" xmlns:a16="http://schemas.microsoft.com/office/drawing/2014/main" val="3878177491"/>
                    </a:ext>
                  </a:extLst>
                </a:gridCol>
              </a:tblGrid>
              <a:tr h="537147">
                <a:tc>
                  <a:txBody>
                    <a:bodyPr/>
                    <a:lstStyle/>
                    <a:p>
                      <a:pPr>
                        <a:lnSpc>
                          <a:spcPct val="100000"/>
                        </a:lnSpc>
                      </a:pPr>
                      <a:endParaRPr lang="en-GB" sz="2400" b="1" dirty="0">
                        <a:effectLst/>
                        <a:latin typeface="Arial Narrow" panose="020B0606020202030204" pitchFamily="34" charset="0"/>
                        <a:cs typeface="Times New Roman" panose="02020603050405020304" pitchFamily="18" charset="0"/>
                      </a:endParaRPr>
                    </a:p>
                  </a:txBody>
                  <a:tcPr marL="68580" marR="68580" marT="0" marB="0" anchor="b">
                    <a:solidFill>
                      <a:srgbClr val="326496"/>
                    </a:solidFill>
                  </a:tcPr>
                </a:tc>
                <a:tc>
                  <a:txBody>
                    <a:bodyPr/>
                    <a:lstStyle/>
                    <a:p>
                      <a:pPr algn="l">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Države</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gridSpan="2">
                  <a:txBody>
                    <a:bodyPr/>
                    <a:lstStyle/>
                    <a:p>
                      <a:pPr algn="ctr">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Stanje koje je preovladavalo u januaru 2013.</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hMerge="1">
                  <a:txBody>
                    <a:bodyPr/>
                    <a:lstStyle/>
                    <a:p>
                      <a:endParaRPr lang="en-GB"/>
                    </a:p>
                  </a:txBody>
                  <a:tcPr/>
                </a:tc>
                <a:tc gridSpan="2">
                  <a:txBody>
                    <a:bodyPr/>
                    <a:lstStyle/>
                    <a:p>
                      <a:pPr algn="ctr">
                        <a:lnSpc>
                          <a:spcPct val="100000"/>
                        </a:lnSpc>
                        <a:spcAft>
                          <a:spcPts val="0"/>
                        </a:spcAft>
                      </a:pP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Stanje koje je preovladavalo u  maju </a:t>
                      </a:r>
                      <a:r>
                        <a:rPr lang="en-GB" sz="1600" b="1" dirty="0" smtClean="0">
                          <a:effectLst/>
                          <a:latin typeface="Verdana" panose="020B0604030504040204" pitchFamily="34" charset="0"/>
                          <a:ea typeface="Verdana" panose="020B0604030504040204" pitchFamily="34" charset="0"/>
                          <a:cs typeface="Verdana" panose="020B0604030504040204" pitchFamily="34" charset="0"/>
                        </a:rPr>
                        <a:t>2020</a:t>
                      </a:r>
                      <a:r>
                        <a:rPr lang="sr-Latn-RS" sz="16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6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solidFill>
                      <a:srgbClr val="326496"/>
                    </a:solidFill>
                  </a:tcPr>
                </a:tc>
                <a:tc hMerge="1">
                  <a:txBody>
                    <a:bodyPr/>
                    <a:lstStyle/>
                    <a:p>
                      <a:endParaRPr lang="en-GB"/>
                    </a:p>
                  </a:txBody>
                  <a:tcPr/>
                </a:tc>
                <a:extLst>
                  <a:ext uri="{0D108BD9-81ED-4DB2-BD59-A6C34878D82A}">
                    <a16:rowId xmlns="" xmlns:a16="http://schemas.microsoft.com/office/drawing/2014/main" val="2122549328"/>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Afrika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33%</a:t>
                      </a:r>
                    </a:p>
                  </a:txBody>
                  <a:tcPr marL="68580" marR="68580" marT="0" marB="0" anchor="b">
                    <a:noFill/>
                  </a:tcPr>
                </a:tc>
                <a:extLst>
                  <a:ext uri="{0D108BD9-81ED-4DB2-BD59-A6C34878D82A}">
                    <a16:rowId xmlns="" xmlns:a16="http://schemas.microsoft.com/office/drawing/2014/main" val="2041422289"/>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Cele Amerike</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1661776069"/>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Azija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18</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noFill/>
                  </a:tcPr>
                </a:tc>
                <a:extLst>
                  <a:ext uri="{0D108BD9-81ED-4DB2-BD59-A6C34878D82A}">
                    <a16:rowId xmlns="" xmlns:a16="http://schemas.microsoft.com/office/drawing/2014/main" val="3670560417"/>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Evropa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38</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79%</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45</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94%</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2668002655"/>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t>
                      </a:r>
                      <a:r>
                        <a:rPr lang="sr-Latn-RS" sz="1800" b="1" dirty="0" err="1"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Okeanija</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21%</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4</a:t>
                      </a:r>
                    </a:p>
                  </a:txBody>
                  <a:tcPr marL="68580" marR="68580" marT="0" marB="0" anchor="b">
                    <a:no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29%</a:t>
                      </a:r>
                    </a:p>
                  </a:txBody>
                  <a:tcPr marL="68580" marR="68580" marT="0" marB="0" anchor="b">
                    <a:noFill/>
                  </a:tcPr>
                </a:tc>
                <a:extLst>
                  <a:ext uri="{0D108BD9-81ED-4DB2-BD59-A6C34878D82A}">
                    <a16:rowId xmlns="" xmlns:a16="http://schemas.microsoft.com/office/drawing/2014/main" val="2675414985"/>
                  </a:ext>
                </a:extLst>
              </a:tr>
              <a:tr h="302145">
                <a:tc>
                  <a:txBody>
                    <a:bodyPr/>
                    <a:lstStyle/>
                    <a:p>
                      <a:pPr algn="just">
                        <a:lnSpc>
                          <a:spcPct val="100000"/>
                        </a:lnSpc>
                        <a:spcAft>
                          <a:spcPts val="0"/>
                        </a:spcAft>
                      </a:pPr>
                      <a:r>
                        <a:rPr lang="sr-Latn-RS" sz="1800" b="1"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Sve</a:t>
                      </a:r>
                      <a:endParaRPr lang="en-GB" sz="18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326496"/>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70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36%</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100</a:t>
                      </a:r>
                    </a:p>
                  </a:txBody>
                  <a:tcPr marL="68580" marR="68580" marT="0" marB="0" anchor="b">
                    <a:solidFill>
                      <a:schemeClr val="accent1">
                        <a:lumMod val="20000"/>
                        <a:lumOff val="80000"/>
                      </a:schemeClr>
                    </a:solidFill>
                  </a:tcPr>
                </a:tc>
                <a:tc>
                  <a:txBody>
                    <a:bodyPr/>
                    <a:lstStyle/>
                    <a:p>
                      <a:pPr algn="r">
                        <a:lnSpc>
                          <a:spcPct val="10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52%</a:t>
                      </a:r>
                    </a:p>
                  </a:txBody>
                  <a:tcPr marL="68580" marR="68580" marT="0" marB="0" anchor="b">
                    <a:solidFill>
                      <a:schemeClr val="accent1">
                        <a:lumMod val="20000"/>
                        <a:lumOff val="80000"/>
                      </a:schemeClr>
                    </a:solidFill>
                  </a:tcPr>
                </a:tc>
                <a:extLst>
                  <a:ext uri="{0D108BD9-81ED-4DB2-BD59-A6C34878D82A}">
                    <a16:rowId xmlns="" xmlns:a16="http://schemas.microsoft.com/office/drawing/2014/main" val="2629051196"/>
                  </a:ext>
                </a:extLst>
              </a:tr>
            </a:tbl>
          </a:graphicData>
        </a:graphic>
      </p:graphicFrame>
      <p:sp>
        <p:nvSpPr>
          <p:cNvPr id="14" name="TextBox 13">
            <a:extLst>
              <a:ext uri="{FF2B5EF4-FFF2-40B4-BE49-F238E27FC236}">
                <a16:creationId xmlns="" xmlns:a16="http://schemas.microsoft.com/office/drawing/2014/main" id="{71872171-5E0B-4291-A3DD-E732D7508F50}"/>
              </a:ext>
            </a:extLst>
          </p:cNvPr>
          <p:cNvSpPr txBox="1"/>
          <p:nvPr/>
        </p:nvSpPr>
        <p:spPr>
          <a:xfrm>
            <a:off x="503128" y="1352962"/>
            <a:ext cx="8461360" cy="830997"/>
          </a:xfrm>
          <a:prstGeom prst="rect">
            <a:avLst/>
          </a:prstGeom>
          <a:noFill/>
        </p:spPr>
        <p:txBody>
          <a:bodyPr wrap="square" rtlCol="0">
            <a:spAutoFit/>
          </a:bodyPr>
          <a:lstStyle/>
          <a:p>
            <a:r>
              <a:rPr lang="sr-Latn-RS" sz="2400" b="1" dirty="0" smtClean="0">
                <a:solidFill>
                  <a:schemeClr val="tx2"/>
                </a:solidFill>
                <a:latin typeface="Verdana" panose="020B0604030504040204" pitchFamily="34" charset="0"/>
                <a:ea typeface="Verdana" panose="020B0604030504040204" pitchFamily="34" charset="0"/>
                <a:cs typeface="Verdana" panose="020B0604030504040204" pitchFamily="34" charset="0"/>
              </a:rPr>
              <a:t>Materijalno krivično pravo</a:t>
            </a:r>
          </a:p>
          <a:p>
            <a:r>
              <a:rPr lang="sr-Latn-RS" sz="2400" b="1" dirty="0" smtClean="0">
                <a:solidFill>
                  <a:schemeClr val="tx2"/>
                </a:solidFill>
                <a:latin typeface="Verdana" panose="020B0604030504040204" pitchFamily="34" charset="0"/>
                <a:ea typeface="Verdana" panose="020B0604030504040204" pitchFamily="34" charset="0"/>
                <a:cs typeface="Verdana" panose="020B0604030504040204" pitchFamily="34" charset="0"/>
              </a:rPr>
              <a:t>u skladu sa Budimpeštanskom konvencijom</a:t>
            </a:r>
            <a:endParaRPr lang="en-GB" sz="2400" b="1"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Rectangle 1">
            <a:extLst>
              <a:ext uri="{FF2B5EF4-FFF2-40B4-BE49-F238E27FC236}">
                <a16:creationId xmlns="" xmlns:a16="http://schemas.microsoft.com/office/drawing/2014/main" id="{09F7A6FD-253A-4BFE-8782-B4D911D6B35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84227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6758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8"/>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7589" name="Rectangle 17"/>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465FF75B-1C1D-7A47-B702-07177D24373E}" type="slidenum">
              <a:rPr lang="en-US" sz="1200" b="1">
                <a:solidFill>
                  <a:srgbClr val="FFFFFF"/>
                </a:solidFill>
                <a:latin typeface="Verdana" charset="0"/>
                <a:cs typeface="Verdana" charset="0"/>
              </a:rPr>
              <a:pPr/>
              <a:t>32</a:t>
            </a:fld>
            <a:r>
              <a:rPr lang="en-US" sz="1200" b="1" dirty="0">
                <a:solidFill>
                  <a:srgbClr val="FFFFFF"/>
                </a:solidFill>
                <a:latin typeface="Verdana" charset="0"/>
                <a:cs typeface="Verdana" charset="0"/>
              </a:rPr>
              <a:t> -</a:t>
            </a:r>
          </a:p>
        </p:txBody>
      </p:sp>
      <p:sp>
        <p:nvSpPr>
          <p:cNvPr id="67590" name="TextBox 7"/>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Veze sa Budimpeštanskom konvencijom</a:t>
            </a:r>
            <a:endParaRPr lang="en-GB" sz="1800" dirty="0">
              <a:solidFill>
                <a:schemeClr val="bg1"/>
              </a:solidFill>
              <a:latin typeface="Verdana" charset="0"/>
              <a:cs typeface="Verdana"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3435011829"/>
              </p:ext>
            </p:extLst>
          </p:nvPr>
        </p:nvGraphicFramePr>
        <p:xfrm>
          <a:off x="539109" y="1844824"/>
          <a:ext cx="8136902" cy="4206240"/>
        </p:xfrm>
        <a:graphic>
          <a:graphicData uri="http://schemas.openxmlformats.org/drawingml/2006/table">
            <a:tbl>
              <a:tblPr firstRow="1" firstCol="1" bandRow="1">
                <a:tableStyleId>{5C22544A-7EE6-4342-B048-85BDC9FD1C3A}</a:tableStyleId>
              </a:tblPr>
              <a:tblGrid>
                <a:gridCol w="1985179">
                  <a:extLst>
                    <a:ext uri="{9D8B030D-6E8A-4147-A177-3AD203B41FA5}">
                      <a16:colId xmlns="" xmlns:a16="http://schemas.microsoft.com/office/drawing/2014/main" val="20000"/>
                    </a:ext>
                  </a:extLst>
                </a:gridCol>
                <a:gridCol w="1331239">
                  <a:extLst>
                    <a:ext uri="{9D8B030D-6E8A-4147-A177-3AD203B41FA5}">
                      <a16:colId xmlns="" xmlns:a16="http://schemas.microsoft.com/office/drawing/2014/main" val="20001"/>
                    </a:ext>
                  </a:extLst>
                </a:gridCol>
                <a:gridCol w="1160747">
                  <a:extLst>
                    <a:ext uri="{9D8B030D-6E8A-4147-A177-3AD203B41FA5}">
                      <a16:colId xmlns="" xmlns:a16="http://schemas.microsoft.com/office/drawing/2014/main" val="20002"/>
                    </a:ext>
                  </a:extLst>
                </a:gridCol>
                <a:gridCol w="1158411">
                  <a:extLst>
                    <a:ext uri="{9D8B030D-6E8A-4147-A177-3AD203B41FA5}">
                      <a16:colId xmlns="" xmlns:a16="http://schemas.microsoft.com/office/drawing/2014/main" val="20003"/>
                    </a:ext>
                  </a:extLst>
                </a:gridCol>
                <a:gridCol w="1159578">
                  <a:extLst>
                    <a:ext uri="{9D8B030D-6E8A-4147-A177-3AD203B41FA5}">
                      <a16:colId xmlns="" xmlns:a16="http://schemas.microsoft.com/office/drawing/2014/main" val="20004"/>
                    </a:ext>
                  </a:extLst>
                </a:gridCol>
                <a:gridCol w="1341748">
                  <a:extLst>
                    <a:ext uri="{9D8B030D-6E8A-4147-A177-3AD203B41FA5}">
                      <a16:colId xmlns="" xmlns:a16="http://schemas.microsoft.com/office/drawing/2014/main" val="20005"/>
                    </a:ext>
                  </a:extLst>
                </a:gridCol>
              </a:tblGrid>
              <a:tr h="72008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gridSpan="5">
                  <a:txBody>
                    <a:bodyPr/>
                    <a:lstStyle/>
                    <a:p>
                      <a:pPr algn="ctr">
                        <a:lnSpc>
                          <a:spcPct val="100000"/>
                        </a:lnSpc>
                        <a:spcBef>
                          <a:spcPts val="600"/>
                        </a:spcBef>
                        <a:spcAft>
                          <a:spcPts val="60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Strana </a:t>
                      </a:r>
                      <a:r>
                        <a:rPr lang="sr-Latn-RS" sz="1800" dirty="0" err="1" smtClean="0">
                          <a:effectLst/>
                          <a:latin typeface="Verdana" panose="020B0604030504040204" pitchFamily="34" charset="0"/>
                          <a:ea typeface="Verdana" panose="020B0604030504040204" pitchFamily="34" charset="0"/>
                          <a:cs typeface="Verdana" panose="020B0604030504040204" pitchFamily="34" charset="0"/>
                        </a:rPr>
                        <a:t>ugovornica</a:t>
                      </a:r>
                      <a:r>
                        <a:rPr lang="sr-Latn-RS" sz="1800" dirty="0" smtClean="0">
                          <a:effectLst/>
                          <a:latin typeface="Verdana" panose="020B0604030504040204" pitchFamily="34" charset="0"/>
                          <a:ea typeface="Verdana" panose="020B0604030504040204" pitchFamily="34" charset="0"/>
                          <a:cs typeface="Verdana" panose="020B0604030504040204" pitchFamily="34" charset="0"/>
                        </a:rPr>
                        <a:t>, potpisnica ili zemlja pozvana da pristupi Budimpeštanskoj konvenciji</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solidFill>
                      <a:srgbClr val="2F618F"/>
                    </a:solidFill>
                  </a:tcPr>
                </a:tc>
                <a:tc hMerge="1">
                  <a:txBody>
                    <a:bodyPr/>
                    <a:lstStyle/>
                    <a:p>
                      <a:pPr algn="ctr">
                        <a:lnSpc>
                          <a:spcPct val="150000"/>
                        </a:lnSpc>
                        <a:spcAft>
                          <a:spcPts val="0"/>
                        </a:spcAft>
                      </a:pPr>
                      <a:endParaRPr lang="en-GB" sz="1800" dirty="0">
                        <a:effectLst/>
                        <a:latin typeface="Arial Narrow" panose="020B0606020202030204" pitchFamily="34" charset="0"/>
                        <a:ea typeface="Calibri"/>
                        <a:cs typeface="Times New Roman"/>
                      </a:endParaRPr>
                    </a:p>
                  </a:txBody>
                  <a:tcPr marL="68580" marR="68580" marT="0" marB="0" anchor="ctr">
                    <a:solidFill>
                      <a:srgbClr val="2F618F"/>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 xmlns:a16="http://schemas.microsoft.com/office/drawing/2014/main" val="10000"/>
                  </a:ext>
                </a:extLst>
              </a:tr>
              <a:tr h="190500">
                <a:tc>
                  <a:txBody>
                    <a:bodyPr/>
                    <a:lstStyle/>
                    <a:p>
                      <a:pPr>
                        <a:lnSpc>
                          <a:spcPct val="150000"/>
                        </a:lnSpc>
                      </a:pPr>
                      <a:endParaRPr lang="en-GB" sz="1800" dirty="0">
                        <a:effectLst/>
                        <a:latin typeface="Arial Narrow" panose="020B0606020202030204" pitchFamily="34" charset="0"/>
                      </a:endParaRPr>
                    </a:p>
                  </a:txBody>
                  <a:tcPr marL="68580" marR="68580" marT="0" marB="0" anchor="b">
                    <a:solidFill>
                      <a:srgbClr val="2F618F"/>
                    </a:solidFill>
                  </a:tcPr>
                </a:tc>
                <a:tc>
                  <a:txBody>
                    <a:bodyPr/>
                    <a:lstStyle/>
                    <a:p>
                      <a:pPr algn="just">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Države</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tc>
                <a:tc gridSpan="2">
                  <a:txBody>
                    <a:bodyPr/>
                    <a:lstStyle/>
                    <a:p>
                      <a:pPr algn="ctr">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Do januara </a:t>
                      </a:r>
                      <a:r>
                        <a:rPr lang="en-GB" sz="1800" b="1" dirty="0" smtClean="0">
                          <a:effectLst/>
                          <a:latin typeface="Verdana" panose="020B0604030504040204" pitchFamily="34" charset="0"/>
                          <a:ea typeface="Verdana" panose="020B0604030504040204" pitchFamily="34" charset="0"/>
                          <a:cs typeface="Verdana" panose="020B0604030504040204" pitchFamily="34" charset="0"/>
                        </a:rPr>
                        <a:t>2013</a:t>
                      </a: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tc>
                <a:tc hMerge="1">
                  <a:txBody>
                    <a:bodyPr/>
                    <a:lstStyle/>
                    <a:p>
                      <a:endParaRPr lang="en-GB"/>
                    </a:p>
                  </a:txBody>
                  <a:tcPr/>
                </a:tc>
                <a:tc gridSpan="2">
                  <a:txBody>
                    <a:bodyPr/>
                    <a:lstStyle/>
                    <a:p>
                      <a:pPr algn="ctr">
                        <a:lnSpc>
                          <a:spcPct val="150000"/>
                        </a:lnSpc>
                        <a:spcAft>
                          <a:spcPts val="0"/>
                        </a:spcAft>
                      </a:pP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Do maja </a:t>
                      </a:r>
                      <a:r>
                        <a:rPr lang="en-GB" sz="1800" b="1" dirty="0" smtClean="0">
                          <a:effectLst/>
                          <a:latin typeface="Verdana" panose="020B0604030504040204" pitchFamily="34" charset="0"/>
                          <a:ea typeface="Verdana" panose="020B0604030504040204" pitchFamily="34" charset="0"/>
                          <a:cs typeface="Verdana" panose="020B0604030504040204" pitchFamily="34" charset="0"/>
                        </a:rPr>
                        <a:t>2020</a:t>
                      </a:r>
                      <a:r>
                        <a:rPr lang="sr-Latn-RS" sz="1800" b="1" dirty="0" smtClean="0">
                          <a:effectLst/>
                          <a:latin typeface="Verdana" panose="020B0604030504040204" pitchFamily="34" charset="0"/>
                          <a:ea typeface="Verdana" panose="020B0604030504040204" pitchFamily="34" charset="0"/>
                          <a:cs typeface="Verdana" panose="020B0604030504040204" pitchFamily="34" charset="0"/>
                        </a:rPr>
                        <a:t>.</a:t>
                      </a:r>
                      <a:endParaRPr lang="en-GB" sz="18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tc>
                <a:tc hMerge="1">
                  <a:txBody>
                    <a:bodyPr/>
                    <a:lstStyle/>
                    <a:p>
                      <a:endParaRPr lang="en-GB"/>
                    </a:p>
                  </a:txBody>
                  <a:tcPr/>
                </a:tc>
                <a:extLst>
                  <a:ext uri="{0D108BD9-81ED-4DB2-BD59-A6C34878D82A}">
                    <a16:rowId xmlns="" xmlns:a16="http://schemas.microsoft.com/office/drawing/2014/main" val="10001"/>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Afrika</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6%</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19%</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 xmlns:a16="http://schemas.microsoft.com/office/drawing/2014/main" val="10002"/>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Cele Amerike</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35</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13</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37%</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3"/>
                  </a:ext>
                </a:extLst>
              </a:tr>
              <a:tr h="190500">
                <a:tc>
                  <a:txBody>
                    <a:bodyPr/>
                    <a:lstStyle/>
                    <a:p>
                      <a:pPr algn="just">
                        <a:lnSpc>
                          <a:spcPct val="150000"/>
                        </a:lnSpc>
                        <a:spcAft>
                          <a:spcPts val="0"/>
                        </a:spcAft>
                      </a:pPr>
                      <a:r>
                        <a:rPr lang="sr-Latn-RS" sz="1800" dirty="0" smtClean="0">
                          <a:solidFill>
                            <a:schemeClr val="bg1"/>
                          </a:solidFill>
                          <a:effectLst/>
                          <a:latin typeface="Verdana" panose="020B0604030504040204" pitchFamily="34" charset="0"/>
                          <a:ea typeface="Verdana" panose="020B0604030504040204" pitchFamily="34" charset="0"/>
                          <a:cs typeface="Verdana" panose="020B0604030504040204" pitchFamily="34" charset="0"/>
                        </a:rPr>
                        <a:t>Cela Azija</a:t>
                      </a:r>
                      <a:endParaRPr lang="en-GB" sz="1800"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2</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5%</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10%</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 xmlns:a16="http://schemas.microsoft.com/office/drawing/2014/main" val="10004"/>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Cela Evropa</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48</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43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90%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46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96%</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5"/>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Cela </a:t>
                      </a:r>
                      <a:r>
                        <a:rPr lang="sr-Latn-RS" sz="1800" dirty="0" err="1" smtClean="0">
                          <a:effectLst/>
                          <a:latin typeface="Verdana" panose="020B0604030504040204" pitchFamily="34" charset="0"/>
                          <a:ea typeface="Verdana" panose="020B0604030504040204" pitchFamily="34" charset="0"/>
                          <a:cs typeface="Verdana" panose="020B0604030504040204" pitchFamily="34" charset="0"/>
                        </a:rPr>
                        <a:t>Okeanija</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14</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1</a:t>
                      </a:r>
                    </a:p>
                  </a:txBody>
                  <a:tcPr marL="68580" marR="68580" marT="0" marB="0" anchor="b">
                    <a:noFill/>
                  </a:tcPr>
                </a:tc>
                <a:tc>
                  <a:txBody>
                    <a:bodyPr/>
                    <a:lstStyle/>
                    <a:p>
                      <a:pPr algn="r">
                        <a:lnSpc>
                          <a:spcPct val="150000"/>
                        </a:lnSpc>
                        <a:spcAft>
                          <a:spcPts val="0"/>
                        </a:spcAft>
                      </a:pPr>
                      <a:r>
                        <a:rPr lang="en-GB" sz="1800" dirty="0">
                          <a:effectLst/>
                          <a:latin typeface="Verdana" panose="020B0604030504040204" pitchFamily="34" charset="0"/>
                          <a:ea typeface="Verdana" panose="020B0604030504040204" pitchFamily="34" charset="0"/>
                          <a:cs typeface="Verdana" panose="020B0604030504040204" pitchFamily="34" charset="0"/>
                        </a:rPr>
                        <a:t>7%</a:t>
                      </a: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2</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tc>
                  <a:txBody>
                    <a:bodyPr/>
                    <a:lstStyle/>
                    <a:p>
                      <a:pPr algn="r">
                        <a:lnSpc>
                          <a:spcPct val="150000"/>
                        </a:lnSpc>
                        <a:spcAft>
                          <a:spcPts val="0"/>
                        </a:spcAft>
                      </a:pPr>
                      <a:r>
                        <a:rPr lang="en-US" sz="1800" dirty="0">
                          <a:effectLst/>
                          <a:latin typeface="Verdana" panose="020B0604030504040204" pitchFamily="34" charset="0"/>
                          <a:ea typeface="Verdana" panose="020B0604030504040204" pitchFamily="34" charset="0"/>
                          <a:cs typeface="Verdana" panose="020B0604030504040204" pitchFamily="34" charset="0"/>
                        </a:rPr>
                        <a:t>14%</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noFill/>
                  </a:tcPr>
                </a:tc>
                <a:extLst>
                  <a:ext uri="{0D108BD9-81ED-4DB2-BD59-A6C34878D82A}">
                    <a16:rowId xmlns="" xmlns:a16="http://schemas.microsoft.com/office/drawing/2014/main" val="10006"/>
                  </a:ext>
                </a:extLst>
              </a:tr>
              <a:tr h="190500">
                <a:tc>
                  <a:txBody>
                    <a:bodyPr/>
                    <a:lstStyle/>
                    <a:p>
                      <a:pPr algn="just">
                        <a:lnSpc>
                          <a:spcPct val="150000"/>
                        </a:lnSpc>
                        <a:spcAft>
                          <a:spcPts val="0"/>
                        </a:spcAft>
                      </a:pPr>
                      <a:r>
                        <a:rPr lang="sr-Latn-RS" sz="1800" dirty="0" smtClean="0">
                          <a:effectLst/>
                          <a:latin typeface="Verdana" panose="020B0604030504040204" pitchFamily="34" charset="0"/>
                          <a:ea typeface="Verdana" panose="020B0604030504040204" pitchFamily="34" charset="0"/>
                          <a:cs typeface="Verdana" panose="020B0604030504040204" pitchFamily="34" charset="0"/>
                        </a:rPr>
                        <a:t>Sve</a:t>
                      </a:r>
                      <a:endParaRPr lang="en-GB" sz="1800"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rgbClr val="2F618F"/>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193</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57</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GB" sz="1800" b="1" dirty="0">
                          <a:effectLst/>
                          <a:latin typeface="Verdana" panose="020B0604030504040204" pitchFamily="34" charset="0"/>
                          <a:ea typeface="Verdana" panose="020B0604030504040204" pitchFamily="34" charset="0"/>
                          <a:cs typeface="Verdana" panose="020B0604030504040204" pitchFamily="34" charset="0"/>
                        </a:rPr>
                        <a:t>30%</a:t>
                      </a: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76</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tc>
                  <a:txBody>
                    <a:bodyPr/>
                    <a:lstStyle/>
                    <a:p>
                      <a:pPr algn="r">
                        <a:lnSpc>
                          <a:spcPct val="150000"/>
                        </a:lnSpc>
                        <a:spcAft>
                          <a:spcPts val="0"/>
                        </a:spcAft>
                      </a:pPr>
                      <a:r>
                        <a:rPr lang="en-US" sz="2200" b="1" dirty="0">
                          <a:effectLst/>
                          <a:latin typeface="Verdana" panose="020B0604030504040204" pitchFamily="34" charset="0"/>
                          <a:ea typeface="Verdana" panose="020B0604030504040204" pitchFamily="34" charset="0"/>
                          <a:cs typeface="Verdana" panose="020B0604030504040204" pitchFamily="34" charset="0"/>
                        </a:rPr>
                        <a:t>39%</a:t>
                      </a:r>
                      <a:endParaRPr lang="en-GB" sz="2200" b="1" dirty="0">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b">
                    <a:solidFill>
                      <a:schemeClr val="accent1">
                        <a:lumMod val="20000"/>
                        <a:lumOff val="80000"/>
                      </a:schemeClr>
                    </a:solidFill>
                  </a:tcPr>
                </a:tc>
                <a:extLst>
                  <a:ext uri="{0D108BD9-81ED-4DB2-BD59-A6C34878D82A}">
                    <a16:rowId xmlns="" xmlns:a16="http://schemas.microsoft.com/office/drawing/2014/main" val="10007"/>
                  </a:ext>
                </a:extLst>
              </a:tr>
            </a:tbl>
          </a:graphicData>
        </a:graphic>
      </p:graphicFrame>
      <p:sp>
        <p:nvSpPr>
          <p:cNvPr id="2" name="Rectangle 1">
            <a:extLst>
              <a:ext uri="{FF2B5EF4-FFF2-40B4-BE49-F238E27FC236}">
                <a16:creationId xmlns="" xmlns:a16="http://schemas.microsoft.com/office/drawing/2014/main" id="{00D9AF7A-6909-4E72-B77C-4FB7081A2DC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4290458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39183141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722313" y="4005064"/>
            <a:ext cx="7772400" cy="1362075"/>
          </a:xfrm>
        </p:spPr>
        <p:txBody>
          <a:bodyPr/>
          <a:lstStyle/>
          <a:p>
            <a:r>
              <a:rPr lang="sr-Latn-RS" dirty="0" smtClean="0"/>
              <a:t>MEĐUNARODNE ORGANIZACIJE ZA BORBU PROTIV VISOKOTEHNOLOŠKOG KRIMINALA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a:xfrm>
            <a:off x="722313" y="2420888"/>
            <a:ext cx="7772400" cy="1500187"/>
          </a:xfrm>
        </p:spPr>
        <p:txBody>
          <a:bodyPr/>
          <a:lstStyle/>
          <a:p>
            <a:r>
              <a:rPr lang="sr-Latn-RS" dirty="0" smtClean="0"/>
              <a:t>Osnovi </a:t>
            </a:r>
            <a:r>
              <a:rPr lang="sr-Latn-RS" dirty="0" err="1" smtClean="0"/>
              <a:t>visokotehnološkog</a:t>
            </a:r>
            <a:r>
              <a:rPr lang="sr-Latn-RS" dirty="0" smtClean="0"/>
              <a:t> kriminala</a:t>
            </a:r>
            <a:endParaRPr lang="en-GB" dirty="0"/>
          </a:p>
        </p:txBody>
      </p:sp>
      <p:sp>
        <p:nvSpPr>
          <p:cNvPr id="4" name="Rectangle 3">
            <a:extLst>
              <a:ext uri="{FF2B5EF4-FFF2-40B4-BE49-F238E27FC236}">
                <a16:creationId xmlns="" xmlns:a16="http://schemas.microsoft.com/office/drawing/2014/main" id="{592ABD5F-08FB-4136-A76F-07AC20DAB91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E48A760C-C5E8-484E-AE27-CC97BE067C28}"/>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0999E604-E88D-4D07-B64F-C99CD4214B5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2579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cs typeface="ＭＳ Ｐゴシック" charset="0"/>
              </a:rPr>
              <a:t>Međunarodna dimenzija i odgovor na </a:t>
            </a:r>
            <a:r>
              <a:rPr lang="sr-Latn-RS" sz="2800" dirty="0" err="1" smtClean="0">
                <a:latin typeface="Verdana" panose="020B0604030504040204" pitchFamily="34" charset="0"/>
                <a:ea typeface="Verdana" panose="020B0604030504040204" pitchFamily="34" charset="0"/>
                <a:cs typeface="ＭＳ Ｐゴシック" charset="0"/>
              </a:rPr>
              <a:t>visokotehnološki</a:t>
            </a:r>
            <a:r>
              <a:rPr lang="sr-Latn-RS" sz="2800" dirty="0" smtClean="0">
                <a:latin typeface="Verdana" panose="020B0604030504040204" pitchFamily="34" charset="0"/>
                <a:ea typeface="Verdana" panose="020B0604030504040204" pitchFamily="34" charset="0"/>
                <a:cs typeface="ＭＳ Ｐゴシック" charset="0"/>
              </a:rPr>
              <a:t> kriminal</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sr-Latn-RS" altLang="en-US" sz="3200" b="1" dirty="0" smtClean="0">
                <a:ea typeface="ＭＳ Ｐゴシック" pitchFamily="34" charset="-128"/>
              </a:rPr>
              <a:t>Primeri međunarodnih odgovora</a:t>
            </a:r>
            <a:endParaRPr lang="en-GB" sz="3200" b="1" dirty="0">
              <a:ea typeface="ＭＳ Ｐゴシック" pitchFamily="34" charset="-128"/>
            </a:endParaRPr>
          </a:p>
        </p:txBody>
      </p:sp>
      <p:pic>
        <p:nvPicPr>
          <p:cNvPr id="5" name="Picture 4">
            <a:extLst>
              <a:ext uri="{FF2B5EF4-FFF2-40B4-BE49-F238E27FC236}">
                <a16:creationId xmlns="" xmlns:a16="http://schemas.microsoft.com/office/drawing/2014/main" id="{833B8C6F-025E-9640-A84D-EF83449CC12C}"/>
              </a:ext>
            </a:extLst>
          </p:cNvPr>
          <p:cNvPicPr>
            <a:picLocks noChangeAspect="1"/>
          </p:cNvPicPr>
          <p:nvPr/>
        </p:nvPicPr>
        <p:blipFill>
          <a:blip r:embed="rId4"/>
          <a:stretch>
            <a:fillRect/>
          </a:stretch>
        </p:blipFill>
        <p:spPr>
          <a:xfrm>
            <a:off x="6286383" y="1971204"/>
            <a:ext cx="2534089" cy="2027271"/>
          </a:xfrm>
          <a:prstGeom prst="rect">
            <a:avLst/>
          </a:prstGeom>
        </p:spPr>
      </p:pic>
      <p:pic>
        <p:nvPicPr>
          <p:cNvPr id="6" name="Picture 5">
            <a:extLst>
              <a:ext uri="{FF2B5EF4-FFF2-40B4-BE49-F238E27FC236}">
                <a16:creationId xmlns="" xmlns:a16="http://schemas.microsoft.com/office/drawing/2014/main" id="{9F5D591F-43D2-8B4D-96C7-1050D23145CA}"/>
              </a:ext>
            </a:extLst>
          </p:cNvPr>
          <p:cNvPicPr>
            <a:picLocks noChangeAspect="1"/>
          </p:cNvPicPr>
          <p:nvPr/>
        </p:nvPicPr>
        <p:blipFill>
          <a:blip r:embed="rId5"/>
          <a:stretch>
            <a:fillRect/>
          </a:stretch>
        </p:blipFill>
        <p:spPr>
          <a:xfrm>
            <a:off x="431467" y="2168077"/>
            <a:ext cx="2379916" cy="1580820"/>
          </a:xfrm>
          <a:prstGeom prst="rect">
            <a:avLst/>
          </a:prstGeom>
        </p:spPr>
      </p:pic>
      <p:pic>
        <p:nvPicPr>
          <p:cNvPr id="27" name="Picture 26">
            <a:extLst>
              <a:ext uri="{FF2B5EF4-FFF2-40B4-BE49-F238E27FC236}">
                <a16:creationId xmlns="" xmlns:a16="http://schemas.microsoft.com/office/drawing/2014/main" id="{622E6FB5-9758-BD45-8495-D6A8C4D9812B}"/>
              </a:ext>
            </a:extLst>
          </p:cNvPr>
          <p:cNvPicPr>
            <a:picLocks noChangeAspect="1"/>
          </p:cNvPicPr>
          <p:nvPr/>
        </p:nvPicPr>
        <p:blipFill>
          <a:blip r:embed="rId6"/>
          <a:stretch>
            <a:fillRect/>
          </a:stretch>
        </p:blipFill>
        <p:spPr>
          <a:xfrm>
            <a:off x="492102" y="4069722"/>
            <a:ext cx="2258646" cy="2258646"/>
          </a:xfrm>
          <a:prstGeom prst="rect">
            <a:avLst/>
          </a:prstGeom>
        </p:spPr>
      </p:pic>
      <p:pic>
        <p:nvPicPr>
          <p:cNvPr id="28" name="Picture 27">
            <a:extLst>
              <a:ext uri="{FF2B5EF4-FFF2-40B4-BE49-F238E27FC236}">
                <a16:creationId xmlns="" xmlns:a16="http://schemas.microsoft.com/office/drawing/2014/main" id="{AAD3A13B-7085-7B44-A2D8-5202FBFACE90}"/>
              </a:ext>
            </a:extLst>
          </p:cNvPr>
          <p:cNvPicPr>
            <a:picLocks noChangeAspect="1"/>
          </p:cNvPicPr>
          <p:nvPr/>
        </p:nvPicPr>
        <p:blipFill>
          <a:blip r:embed="rId7"/>
          <a:stretch>
            <a:fillRect/>
          </a:stretch>
        </p:blipFill>
        <p:spPr>
          <a:xfrm>
            <a:off x="6381058" y="4046146"/>
            <a:ext cx="2344740" cy="2106292"/>
          </a:xfrm>
          <a:prstGeom prst="rect">
            <a:avLst/>
          </a:prstGeom>
        </p:spPr>
      </p:pic>
      <p:pic>
        <p:nvPicPr>
          <p:cNvPr id="7" name="Picture 6">
            <a:extLst>
              <a:ext uri="{FF2B5EF4-FFF2-40B4-BE49-F238E27FC236}">
                <a16:creationId xmlns="" xmlns:a16="http://schemas.microsoft.com/office/drawing/2014/main" id="{E23F68DB-37C9-5B4D-99C8-67B07818FF75}"/>
              </a:ext>
            </a:extLst>
          </p:cNvPr>
          <p:cNvPicPr>
            <a:picLocks noChangeAspect="1"/>
          </p:cNvPicPr>
          <p:nvPr/>
        </p:nvPicPr>
        <p:blipFill>
          <a:blip r:embed="rId8"/>
          <a:stretch>
            <a:fillRect/>
          </a:stretch>
        </p:blipFill>
        <p:spPr>
          <a:xfrm>
            <a:off x="3490173" y="2168077"/>
            <a:ext cx="2379916" cy="1580820"/>
          </a:xfrm>
          <a:prstGeom prst="rect">
            <a:avLst/>
          </a:prstGeom>
        </p:spPr>
      </p:pic>
      <p:pic>
        <p:nvPicPr>
          <p:cNvPr id="8" name="Picture 7">
            <a:extLst>
              <a:ext uri="{FF2B5EF4-FFF2-40B4-BE49-F238E27FC236}">
                <a16:creationId xmlns="" xmlns:a16="http://schemas.microsoft.com/office/drawing/2014/main" id="{E7A1B1BC-F932-9445-A572-2188BD54E7EB}"/>
              </a:ext>
            </a:extLst>
          </p:cNvPr>
          <p:cNvPicPr>
            <a:picLocks noChangeAspect="1"/>
          </p:cNvPicPr>
          <p:nvPr/>
        </p:nvPicPr>
        <p:blipFill>
          <a:blip r:embed="rId9"/>
          <a:stretch>
            <a:fillRect/>
          </a:stretch>
        </p:blipFill>
        <p:spPr>
          <a:xfrm>
            <a:off x="3550808" y="4126316"/>
            <a:ext cx="2258645" cy="2065598"/>
          </a:xfrm>
          <a:prstGeom prst="rect">
            <a:avLst/>
          </a:prstGeom>
        </p:spPr>
      </p:pic>
      <p:sp>
        <p:nvSpPr>
          <p:cNvPr id="9" name="Rectangle 8">
            <a:extLst>
              <a:ext uri="{FF2B5EF4-FFF2-40B4-BE49-F238E27FC236}">
                <a16:creationId xmlns="" xmlns:a16="http://schemas.microsoft.com/office/drawing/2014/main" id="{10FDF0CA-B20B-4BE9-BBD2-EE793219D3F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15691680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UJEDINJENE NACIJE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logos-download.com/wp-content/uploads/2016/07/U...">
            <a:extLst>
              <a:ext uri="{FF2B5EF4-FFF2-40B4-BE49-F238E27FC236}">
                <a16:creationId xmlns="" xmlns:a16="http://schemas.microsoft.com/office/drawing/2014/main" id="{7415C628-D0CB-4F28-AF88-471BEFA800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3" y="5299256"/>
            <a:ext cx="1285665" cy="109070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8784530"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pPr>
            <a:r>
              <a:rPr lang="sr-Latn-RS" sz="2800" dirty="0"/>
              <a:t>Međuvladina ekspertska grupa UN za </a:t>
            </a:r>
            <a:r>
              <a:rPr lang="sr-Latn-RS" sz="2800" dirty="0" err="1"/>
              <a:t>visokotehnološki</a:t>
            </a:r>
            <a:r>
              <a:rPr lang="sr-Latn-RS" sz="2800" dirty="0"/>
              <a:t> kriminal (</a:t>
            </a:r>
            <a:r>
              <a:rPr lang="sr-Latn-RS" sz="2800" i="1" dirty="0"/>
              <a:t>IEG</a:t>
            </a:r>
            <a:r>
              <a:rPr lang="sr-Latn-RS" sz="2800" dirty="0"/>
              <a:t>) – osnovana 2010</a:t>
            </a:r>
            <a:r>
              <a:rPr lang="sr-Latn-RS" sz="2800" dirty="0" smtClean="0"/>
              <a:t>.</a:t>
            </a:r>
            <a:endParaRPr lang="en-GB" altLang="sr-Latn-RS" sz="2800" dirty="0"/>
          </a:p>
          <a:p>
            <a:pPr marL="400050" lvl="1" indent="0" eaLnBrk="1" hangingPunct="1">
              <a:buNone/>
            </a:pPr>
            <a:r>
              <a:rPr lang="sr-Latn-RS" sz="2400" dirty="0"/>
              <a:t>„da bi sprovela sveobuhvatnu studiju o problemu </a:t>
            </a:r>
            <a:r>
              <a:rPr lang="sr-Latn-RS" sz="2400" dirty="0" err="1"/>
              <a:t>visokotehnološkog</a:t>
            </a:r>
            <a:r>
              <a:rPr lang="sr-Latn-RS" sz="2400" dirty="0"/>
              <a:t> kriminala i o odgovorima država članica, međunarodne zajednice i privatnog sektora na </a:t>
            </a:r>
            <a:r>
              <a:rPr lang="sr-Latn-RS" sz="2400" dirty="0" err="1"/>
              <a:t>visokotehnološki</a:t>
            </a:r>
            <a:r>
              <a:rPr lang="sr-Latn-RS" sz="2400" dirty="0"/>
              <a:t> kriminal, uključujući razmenu informacija o unutrašnjem zakonodavstvu, primerima najbolje prakse, tehničkoj pomoći i međunarodnoj saradnji, sve da bi se </a:t>
            </a:r>
            <a:r>
              <a:rPr lang="sr-Latn-RS" sz="2400" dirty="0" err="1"/>
              <a:t>razmotrile</a:t>
            </a:r>
            <a:r>
              <a:rPr lang="sr-Latn-RS" sz="2400" dirty="0"/>
              <a:t> opcije za jačanje postojećih i predlaganje novih nacionalnih i međunarodnih pravnih i drugih odgovora na </a:t>
            </a:r>
            <a:r>
              <a:rPr lang="sr-Latn-RS" sz="2400" dirty="0" err="1"/>
              <a:t>visokotehnološki</a:t>
            </a:r>
            <a:r>
              <a:rPr lang="sr-Latn-RS" sz="2400" dirty="0"/>
              <a:t> kriminal”.</a:t>
            </a:r>
            <a:endParaRPr lang="en-GB" sz="2400" dirty="0">
              <a:effectLst/>
              <a:latin typeface="Calibri" panose="020F0502020204030204" pitchFamily="34" charset="0"/>
              <a:ea typeface="Times New Roman" panose="02020603050405020304" pitchFamily="18" charset="0"/>
            </a:endParaRPr>
          </a:p>
          <a:p>
            <a:pPr marL="0" indent="0" eaLnBrk="1" hangingPunct="1">
              <a:buNone/>
            </a:pPr>
            <a:r>
              <a:rPr lang="sr-Latn-RS" sz="2800" i="1" dirty="0"/>
              <a:t>UNODC</a:t>
            </a:r>
            <a:r>
              <a:rPr lang="sr-Latn-RS" sz="2800" dirty="0"/>
              <a:t> Globalni program za </a:t>
            </a:r>
            <a:r>
              <a:rPr lang="sr-Latn-RS" sz="2800" dirty="0" err="1"/>
              <a:t>visokotehnološki</a:t>
            </a:r>
            <a:r>
              <a:rPr lang="sr-Latn-RS" sz="2800" dirty="0"/>
              <a:t> kriminal</a:t>
            </a:r>
            <a:endParaRPr lang="en-GB" altLang="sr-Latn-RS" sz="2800" dirty="0"/>
          </a:p>
          <a:p>
            <a:pPr eaLnBrk="1" hangingPunct="1"/>
            <a:r>
              <a:rPr lang="sr-Latn-RS" sz="2400" dirty="0"/>
              <a:t>Odgovoriti fleksibilno na potrebe zemalja u razvoju</a:t>
            </a:r>
            <a:endParaRPr lang="en-GB" altLang="sr-Latn-RS" sz="2400" dirty="0">
              <a:latin typeface="Calibri" panose="020F0502020204030204" pitchFamily="34" charset="0"/>
            </a:endParaRPr>
          </a:p>
          <a:p>
            <a:pPr eaLnBrk="1" hangingPunct="1"/>
            <a:r>
              <a:rPr lang="sr-Latn-RS" altLang="sr-Latn-RS" sz="2400" dirty="0" smtClean="0">
                <a:latin typeface="Calibri" panose="020F0502020204030204" pitchFamily="34" charset="0"/>
              </a:rPr>
              <a:t>Pojačati efikasnost i delotvornost</a:t>
            </a:r>
            <a:endParaRPr lang="en-GB" altLang="sr-Latn-RS" sz="2400" dirty="0">
              <a:latin typeface="Calibri" panose="020F0502020204030204" pitchFamily="34" charset="0"/>
            </a:endParaRPr>
          </a:p>
        </p:txBody>
      </p:sp>
      <p:sp>
        <p:nvSpPr>
          <p:cNvPr id="16" name="TextBox 15">
            <a:extLst>
              <a:ext uri="{FF2B5EF4-FFF2-40B4-BE49-F238E27FC236}">
                <a16:creationId xmlns="" xmlns:a16="http://schemas.microsoft.com/office/drawing/2014/main" id="{6F8A8EAD-F300-4A85-8D4E-6ADA3B6D2B03}"/>
              </a:ext>
            </a:extLst>
          </p:cNvPr>
          <p:cNvSpPr txBox="1"/>
          <p:nvPr/>
        </p:nvSpPr>
        <p:spPr>
          <a:xfrm>
            <a:off x="-36512" y="6228020"/>
            <a:ext cx="7987040" cy="369332"/>
          </a:xfrm>
          <a:prstGeom prst="rect">
            <a:avLst/>
          </a:prstGeom>
          <a:noFill/>
        </p:spPr>
        <p:txBody>
          <a:bodyPr wrap="square">
            <a:spAutoFit/>
          </a:bodyPr>
          <a:lstStyle/>
          <a:p>
            <a:pPr marL="0" lvl="0" indent="0">
              <a:buFont typeface="Wingdings" panose="05000000000000000000" pitchFamily="2" charset="2"/>
              <a:buNone/>
            </a:pPr>
            <a:r>
              <a:rPr lang="en-GB" sz="1800" u="sng" dirty="0">
                <a:solidFill>
                  <a:srgbClr val="0000FF"/>
                </a:solidFill>
                <a:effectLst/>
                <a:latin typeface="Calibri" panose="020F0502020204030204" pitchFamily="34" charset="0"/>
                <a:ea typeface="Times New Roman" panose="02020603050405020304" pitchFamily="18" charset="0"/>
                <a:hlinkClick r:id="rId5"/>
              </a:rPr>
              <a:t>https://www.unodc.org/unodc/en/cybercrime/global-programme-cybercrime.html</a:t>
            </a:r>
            <a:endParaRPr lang="en-GB" sz="1800" u="sng" dirty="0">
              <a:solidFill>
                <a:srgbClr val="0000FF"/>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374961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2800" dirty="0" smtClean="0">
                <a:latin typeface="Verdana" panose="020B0604030504040204" pitchFamily="34" charset="0"/>
                <a:ea typeface="Verdana" panose="020B0604030504040204" pitchFamily="34" charset="0"/>
              </a:rPr>
              <a:t>Generalna skupština Ujedinjenih nacija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933934" cy="5509200"/>
          </a:xfrm>
          <a:prstGeom prst="rect">
            <a:avLst/>
          </a:prstGeom>
        </p:spPr>
        <p:txBody>
          <a:bodyPr wrap="square">
            <a:spAutoFit/>
          </a:bodyPr>
          <a:lstStyle/>
          <a:p>
            <a:pPr eaLnBrk="1" hangingPunct="1"/>
            <a:r>
              <a:rPr lang="sr-Latn-RS" sz="3200" dirty="0"/>
              <a:t>Rezolucije o borbi protiv zloupotrebe informacionih tehnologija u kriminalne svrhe (rezolucije 55/63 i 56/121</a:t>
            </a:r>
            <a:r>
              <a:rPr lang="en-GB" altLang="en-US" sz="3200" dirty="0" smtClean="0"/>
              <a:t>): </a:t>
            </a:r>
            <a:endParaRPr lang="en-GB" altLang="en-US" sz="3200" dirty="0">
              <a:ea typeface="MS PGothic" panose="020B0600070205080204" pitchFamily="34" charset="-128"/>
            </a:endParaRPr>
          </a:p>
          <a:p>
            <a:pPr marL="342900" indent="-342900" eaLnBrk="1" hangingPunct="1">
              <a:buFont typeface="Arial" panose="020B0604020202020204" pitchFamily="34" charset="0"/>
              <a:buChar char="•"/>
            </a:pPr>
            <a:r>
              <a:rPr lang="sr-Latn-RS" sz="2800" dirty="0"/>
              <a:t>Potreba da se osigura da svaka država donese odgovarajući zakon o </a:t>
            </a:r>
            <a:r>
              <a:rPr lang="sr-Latn-RS" sz="2800" dirty="0" err="1"/>
              <a:t>visokotehnološkom</a:t>
            </a:r>
            <a:r>
              <a:rPr lang="sr-Latn-RS" sz="2800" dirty="0"/>
              <a:t> kriminalu – kako bi se izbegle „sigurne luke” tj. </a:t>
            </a:r>
            <a:r>
              <a:rPr lang="sr-Latn-RS" sz="2800" i="1" dirty="0"/>
              <a:t>pribežišta za kriminal</a:t>
            </a:r>
            <a:endParaRPr lang="en-GB" altLang="en-US" sz="2800" i="1" dirty="0"/>
          </a:p>
          <a:p>
            <a:pPr marL="342900" indent="-342900" eaLnBrk="1" hangingPunct="1">
              <a:buFont typeface="Arial" panose="020B0604020202020204" pitchFamily="34" charset="0"/>
              <a:buChar char="•"/>
            </a:pPr>
            <a:r>
              <a:rPr lang="sr-Latn-RS" sz="2800" dirty="0"/>
              <a:t>Potreba za razmenom informacija i za uspostavljanjem saradnje i koordinacije među svim državama u vezi s nekim konkretnim krivičnopravnim istragama međunarodnih slučajeva kriminalne</a:t>
            </a:r>
            <a:r>
              <a:rPr lang="sr-Latn-RS" altLang="en-US" sz="2800" dirty="0" smtClean="0"/>
              <a:t> </a:t>
            </a:r>
            <a:br>
              <a:rPr lang="sr-Latn-RS" altLang="en-US" sz="2800" dirty="0" smtClean="0"/>
            </a:br>
            <a:r>
              <a:rPr lang="sr-Latn-RS" altLang="en-US" sz="2800" dirty="0" smtClean="0"/>
              <a:t>zloupotrebe informacionih tehnologija</a:t>
            </a:r>
            <a:r>
              <a:rPr lang="en-GB" altLang="en-US" sz="2800" dirty="0" smtClean="0">
                <a:ea typeface="MS PGothic" panose="020B0600070205080204" pitchFamily="34" charset="-128"/>
              </a:rPr>
              <a:t>.</a:t>
            </a:r>
            <a:endParaRPr lang="en-GB" altLang="en-US" sz="2800" dirty="0">
              <a:ea typeface="MS PGothic" panose="020B0600070205080204" pitchFamily="34" charset="-128"/>
            </a:endParaRPr>
          </a:p>
          <a:p>
            <a:pPr lvl="1"/>
            <a:endParaRPr lang="en-GB" sz="3200" dirty="0"/>
          </a:p>
        </p:txBody>
      </p:sp>
      <p:pic>
        <p:nvPicPr>
          <p:cNvPr id="5" name="Picture 4">
            <a:extLst>
              <a:ext uri="{FF2B5EF4-FFF2-40B4-BE49-F238E27FC236}">
                <a16:creationId xmlns="" xmlns:a16="http://schemas.microsoft.com/office/drawing/2014/main" id="{4CD58A2B-12F1-204C-9E9D-A9BAC29904D5}"/>
              </a:ext>
            </a:extLst>
          </p:cNvPr>
          <p:cNvPicPr>
            <a:picLocks noChangeAspect="1"/>
          </p:cNvPicPr>
          <p:nvPr/>
        </p:nvPicPr>
        <p:blipFill>
          <a:blip r:embed="rId4"/>
          <a:stretch>
            <a:fillRect/>
          </a:stretch>
        </p:blipFill>
        <p:spPr>
          <a:xfrm>
            <a:off x="6888856" y="5248657"/>
            <a:ext cx="2133600" cy="1194816"/>
          </a:xfrm>
          <a:prstGeom prst="rect">
            <a:avLst/>
          </a:prstGeom>
        </p:spPr>
      </p:pic>
      <p:sp>
        <p:nvSpPr>
          <p:cNvPr id="6" name="Rectangle 5">
            <a:extLst>
              <a:ext uri="{FF2B5EF4-FFF2-40B4-BE49-F238E27FC236}">
                <a16:creationId xmlns="" xmlns:a16="http://schemas.microsoft.com/office/drawing/2014/main" id="{77BF08AE-84F8-4F7D-817A-5889FBA34340}"/>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 xmlns:a16="http://schemas.microsoft.com/office/drawing/2014/main" id="{86E86C30-1AE3-45B1-BBD9-4AD829B73096}"/>
              </a:ext>
            </a:extLst>
          </p:cNvPr>
          <p:cNvSpPr txBox="1"/>
          <p:nvPr/>
        </p:nvSpPr>
        <p:spPr>
          <a:xfrm>
            <a:off x="0" y="6162280"/>
            <a:ext cx="6287640" cy="369332"/>
          </a:xfrm>
          <a:prstGeom prst="rect">
            <a:avLst/>
          </a:prstGeom>
          <a:noFill/>
        </p:spPr>
        <p:txBody>
          <a:bodyPr wrap="square">
            <a:spAutoFit/>
          </a:bodyPr>
          <a:lstStyle/>
          <a:p>
            <a:r>
              <a:rPr lang="en-GB" dirty="0">
                <a:hlinkClick r:id="rId5"/>
              </a:rPr>
              <a:t>https://www.un.org/press/en/2000/20001204.ga9842.doc.html</a:t>
            </a:r>
            <a:r>
              <a:rPr lang="en-GB" dirty="0"/>
              <a:t> </a:t>
            </a:r>
          </a:p>
        </p:txBody>
      </p:sp>
    </p:spTree>
    <p:extLst>
      <p:ext uri="{BB962C8B-B14F-4D97-AF65-F5344CB8AC3E}">
        <p14:creationId xmlns:p14="http://schemas.microsoft.com/office/powerpoint/2010/main" val="8641122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INTERPOL</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7FA81925-418B-D44C-9255-2AEBBFBC0ADA}"/>
              </a:ext>
            </a:extLst>
          </p:cNvPr>
          <p:cNvSpPr/>
          <p:nvPr/>
        </p:nvSpPr>
        <p:spPr>
          <a:xfrm>
            <a:off x="121544" y="1018017"/>
            <a:ext cx="8900912" cy="5262979"/>
          </a:xfrm>
          <a:prstGeom prst="rect">
            <a:avLst/>
          </a:prstGeom>
        </p:spPr>
        <p:txBody>
          <a:bodyPr wrap="square">
            <a:spAutoFit/>
          </a:bodyPr>
          <a:lstStyle/>
          <a:p>
            <a:r>
              <a:rPr lang="en-GB" sz="2800" dirty="0"/>
              <a:t>194 </a:t>
            </a:r>
            <a:r>
              <a:rPr lang="sr-Latn-RS" sz="2800" dirty="0" smtClean="0"/>
              <a:t>članice </a:t>
            </a:r>
            <a:r>
              <a:rPr lang="en-GB" sz="2800" dirty="0" smtClean="0"/>
              <a:t>(</a:t>
            </a:r>
            <a:r>
              <a:rPr lang="sr-Latn-RS" sz="2800" dirty="0" smtClean="0"/>
              <a:t>prema stanju iz </a:t>
            </a:r>
            <a:r>
              <a:rPr lang="en-GB" sz="2800" dirty="0" smtClean="0"/>
              <a:t>2020</a:t>
            </a:r>
            <a:r>
              <a:rPr lang="en-GB" sz="2800" dirty="0"/>
              <a:t>)</a:t>
            </a:r>
          </a:p>
          <a:p>
            <a:r>
              <a:rPr lang="sr-Latn-RS" sz="2800" dirty="0" smtClean="0"/>
              <a:t>policije iz celog sveta</a:t>
            </a:r>
            <a:endParaRPr lang="en-GB" sz="2800" dirty="0"/>
          </a:p>
          <a:p>
            <a:endParaRPr lang="en-GB" sz="2800" dirty="0"/>
          </a:p>
          <a:p>
            <a:r>
              <a:rPr lang="sr-Latn-RS" sz="2800" dirty="0" smtClean="0"/>
              <a:t>Cilj</a:t>
            </a:r>
            <a:endParaRPr lang="en-GB" sz="2800" dirty="0"/>
          </a:p>
          <a:p>
            <a:pPr marL="800100" lvl="1" indent="-342900">
              <a:buFont typeface="Arial" panose="020B0604020202020204" pitchFamily="34" charset="0"/>
              <a:buChar char="•"/>
            </a:pPr>
            <a:r>
              <a:rPr lang="sr-Latn-RS" sz="2400" dirty="0"/>
              <a:t>pojačati i olakšati međunarodnu policijsku saradnju</a:t>
            </a:r>
            <a:endParaRPr lang="en-GB" sz="2400" dirty="0"/>
          </a:p>
          <a:p>
            <a:pPr marL="800100" lvl="1" indent="-342900">
              <a:buFont typeface="Arial" panose="020B0604020202020204" pitchFamily="34" charset="0"/>
              <a:buChar char="•"/>
            </a:pPr>
            <a:r>
              <a:rPr lang="sr-Latn-RS" sz="2400" dirty="0"/>
              <a:t>organizovati globalni sistem policijske komunikacije</a:t>
            </a:r>
            <a:endParaRPr lang="en-GB" sz="2400" dirty="0"/>
          </a:p>
          <a:p>
            <a:pPr marL="800100" lvl="1" indent="-342900">
              <a:buFont typeface="Arial" panose="020B0604020202020204" pitchFamily="34" charset="0"/>
              <a:buChar char="•"/>
            </a:pPr>
            <a:r>
              <a:rPr lang="sr-Latn-RS" sz="2400" dirty="0"/>
              <a:t>razviti posebne baze podataka i analizu policijskih informacija</a:t>
            </a:r>
            <a:endParaRPr lang="en-GB" sz="2400" dirty="0"/>
          </a:p>
          <a:p>
            <a:endParaRPr lang="en-GB" sz="2800" dirty="0"/>
          </a:p>
          <a:p>
            <a:pPr eaLnBrk="1" fontAlgn="auto" hangingPunct="1">
              <a:spcAft>
                <a:spcPts val="0"/>
              </a:spcAft>
              <a:defRPr/>
            </a:pPr>
            <a:r>
              <a:rPr lang="sr-Latn-RS" sz="2800" dirty="0"/>
              <a:t>Jedan od tri programa INTERPOL-a za borbu protiv kriminala</a:t>
            </a:r>
            <a:endParaRPr lang="en-US" altLang="en-US" sz="2800" dirty="0"/>
          </a:p>
          <a:p>
            <a:pPr marL="457200" indent="-457200" eaLnBrk="1" fontAlgn="auto" hangingPunct="1">
              <a:spcAft>
                <a:spcPts val="0"/>
              </a:spcAft>
              <a:buFont typeface="Arial" panose="020B0604020202020204" pitchFamily="34" charset="0"/>
              <a:buChar char="•"/>
              <a:defRPr/>
            </a:pPr>
            <a:r>
              <a:rPr lang="sr-Latn-RS" sz="2400" dirty="0"/>
              <a:t>Usredsređenost na </a:t>
            </a:r>
            <a:r>
              <a:rPr lang="sr-Latn-RS" sz="2400" dirty="0" err="1"/>
              <a:t>visokotehnološki</a:t>
            </a:r>
            <a:r>
              <a:rPr lang="sr-Latn-RS" sz="2400" dirty="0"/>
              <a:t> kriminal uz naglasak na </a:t>
            </a:r>
            <a:r>
              <a:rPr lang="sr-Latn-RS" sz="2400" dirty="0" err="1"/>
              <a:t>darknetu</a:t>
            </a:r>
            <a:r>
              <a:rPr lang="sr-Latn-RS" sz="2400" dirty="0"/>
              <a:t> i </a:t>
            </a:r>
            <a:r>
              <a:rPr lang="sr-Latn-RS" sz="2400" dirty="0" err="1"/>
              <a:t>kriptovalutama</a:t>
            </a:r>
            <a:r>
              <a:rPr lang="sr-Latn-RS" sz="2400" dirty="0"/>
              <a:t>, uključujući digitalne dokaze, zlonamerne domene, </a:t>
            </a:r>
            <a:r>
              <a:rPr lang="sr-Latn-RS" sz="2400" i="1" dirty="0" err="1"/>
              <a:t>ransomware</a:t>
            </a:r>
            <a:r>
              <a:rPr lang="sr-Latn-RS" sz="2400" dirty="0"/>
              <a:t>, </a:t>
            </a:r>
            <a:r>
              <a:rPr lang="sr-Latn-RS" sz="2400" dirty="0" err="1"/>
              <a:t>malver</a:t>
            </a:r>
            <a:r>
              <a:rPr lang="sr-Latn-RS" sz="2400" dirty="0"/>
              <a:t> za neovlašćeno prikupljanje podataka, </a:t>
            </a:r>
            <a:r>
              <a:rPr lang="sr-Latn-RS" sz="2400" dirty="0" err="1"/>
              <a:t>botnet</a:t>
            </a:r>
            <a:r>
              <a:rPr lang="sr-Latn-RS" sz="2400" dirty="0"/>
              <a:t>, </a:t>
            </a:r>
            <a:r>
              <a:rPr lang="sr-Latn-RS" sz="2400" i="1" dirty="0" err="1"/>
              <a:t>cryptojacking</a:t>
            </a:r>
            <a:r>
              <a:rPr lang="sr-Latn-RS" sz="2400" dirty="0"/>
              <a:t> i drugo</a:t>
            </a:r>
            <a:endParaRPr lang="en-GB" sz="24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9324528" y="1412776"/>
            <a:ext cx="4880433" cy="3046988"/>
          </a:xfrm>
          <a:prstGeom prst="rect">
            <a:avLst/>
          </a:prstGeom>
        </p:spPr>
        <p:txBody>
          <a:bodyPr wrap="square">
            <a:spAutoFit/>
          </a:bodyPr>
          <a:lstStyle/>
          <a:p>
            <a:pPr marL="342900" indent="-342900">
              <a:buFont typeface="Wingdings" pitchFamily="2" charset="2"/>
              <a:buChar char="ü"/>
            </a:pPr>
            <a:r>
              <a:rPr lang="sr-Latn-RS" sz="2400" b="1" dirty="0" smtClean="0"/>
              <a:t>Cilj</a:t>
            </a:r>
            <a:r>
              <a:rPr lang="en-GB" sz="2400" dirty="0" smtClean="0"/>
              <a:t>:</a:t>
            </a:r>
            <a:endParaRPr lang="en-GB" sz="2400" dirty="0"/>
          </a:p>
          <a:p>
            <a:pPr marL="800100" lvl="1" indent="-342900">
              <a:buFont typeface="Arial" panose="020B0604020202020204" pitchFamily="34" charset="0"/>
              <a:buChar char="•"/>
            </a:pPr>
            <a:r>
              <a:rPr lang="sr-Latn-RS" sz="2400" dirty="0"/>
              <a:t>pojačati i olakšati međunarodnu policijsku saradnju</a:t>
            </a:r>
            <a:endParaRPr lang="en-GB" sz="2400" dirty="0"/>
          </a:p>
          <a:p>
            <a:pPr marL="800100" lvl="1" indent="-342900">
              <a:buFont typeface="Arial" panose="020B0604020202020204" pitchFamily="34" charset="0"/>
              <a:buChar char="•"/>
            </a:pPr>
            <a:r>
              <a:rPr lang="sr-Latn-RS" sz="2400" dirty="0"/>
              <a:t>organizovati globalni sistem policijske komunikacije</a:t>
            </a:r>
            <a:endParaRPr lang="en-GB" sz="2400" dirty="0"/>
          </a:p>
          <a:p>
            <a:pPr marL="800100" lvl="1" indent="-342900">
              <a:buFont typeface="Arial" panose="020B0604020202020204" pitchFamily="34" charset="0"/>
              <a:buChar char="•"/>
            </a:pPr>
            <a:r>
              <a:rPr lang="sr-Latn-RS" sz="2400" dirty="0"/>
              <a:t>razviti posebne baze podataka i analizu policijskih informacija</a:t>
            </a:r>
            <a:endParaRPr lang="en-GB" sz="2400" dirty="0"/>
          </a:p>
        </p:txBody>
      </p:sp>
      <p:pic>
        <p:nvPicPr>
          <p:cNvPr id="7" name="Picture 6">
            <a:extLst>
              <a:ext uri="{FF2B5EF4-FFF2-40B4-BE49-F238E27FC236}">
                <a16:creationId xmlns="" xmlns:a16="http://schemas.microsoft.com/office/drawing/2014/main" id="{B6FE6FEC-CDC3-EE40-929E-90B31C914D37}"/>
              </a:ext>
            </a:extLst>
          </p:cNvPr>
          <p:cNvPicPr>
            <a:picLocks noChangeAspect="1"/>
          </p:cNvPicPr>
          <p:nvPr/>
        </p:nvPicPr>
        <p:blipFill>
          <a:blip r:embed="rId4"/>
          <a:stretch>
            <a:fillRect/>
          </a:stretch>
        </p:blipFill>
        <p:spPr>
          <a:xfrm>
            <a:off x="7680775" y="963112"/>
            <a:ext cx="1341681" cy="921587"/>
          </a:xfrm>
          <a:prstGeom prst="rect">
            <a:avLst/>
          </a:prstGeom>
        </p:spPr>
      </p:pic>
      <p:sp>
        <p:nvSpPr>
          <p:cNvPr id="8" name="Rectangle 7">
            <a:extLst>
              <a:ext uri="{FF2B5EF4-FFF2-40B4-BE49-F238E27FC236}">
                <a16:creationId xmlns="" xmlns:a16="http://schemas.microsoft.com/office/drawing/2014/main" id="{85701227-5DE0-46B0-97BF-FABBE5AD534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 xmlns:a16="http://schemas.microsoft.com/office/drawing/2014/main" id="{3B78DA13-E6F2-4E08-BB57-8393753C7713}"/>
              </a:ext>
            </a:extLst>
          </p:cNvPr>
          <p:cNvSpPr txBox="1"/>
          <p:nvPr/>
        </p:nvSpPr>
        <p:spPr>
          <a:xfrm>
            <a:off x="23754" y="6277906"/>
            <a:ext cx="7252138" cy="319446"/>
          </a:xfrm>
          <a:prstGeom prst="rect">
            <a:avLst/>
          </a:prstGeom>
          <a:noFill/>
        </p:spPr>
        <p:txBody>
          <a:bodyPr wrap="square">
            <a:spAutoFit/>
          </a:bodyPr>
          <a:lstStyle/>
          <a:p>
            <a:pPr marL="0" indent="0" eaLnBrk="1" hangingPunct="1">
              <a:lnSpc>
                <a:spcPct val="80000"/>
              </a:lnSpc>
              <a:buNone/>
            </a:pPr>
            <a:r>
              <a:rPr lang="en-GB" dirty="0">
                <a:hlinkClick r:id="rId5"/>
              </a:rPr>
              <a:t>https://www.interpol.int/en/Crimes/Cybercrime</a:t>
            </a:r>
            <a:r>
              <a:rPr lang="en-GB" dirty="0"/>
              <a:t> </a:t>
            </a:r>
          </a:p>
        </p:txBody>
      </p:sp>
    </p:spTree>
    <p:extLst>
      <p:ext uri="{BB962C8B-B14F-4D97-AF65-F5344CB8AC3E}">
        <p14:creationId xmlns:p14="http://schemas.microsoft.com/office/powerpoint/2010/main" val="2050124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Evropska unija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 xmlns:a16="http://schemas.microsoft.com/office/drawing/2014/main" id="{CA5F1098-6BC9-F149-A8C7-19F6CA26897B}"/>
              </a:ext>
            </a:extLst>
          </p:cNvPr>
          <p:cNvPicPr>
            <a:picLocks noChangeAspect="1"/>
          </p:cNvPicPr>
          <p:nvPr/>
        </p:nvPicPr>
        <p:blipFill>
          <a:blip r:embed="rId4"/>
          <a:stretch>
            <a:fillRect/>
          </a:stretch>
        </p:blipFill>
        <p:spPr>
          <a:xfrm>
            <a:off x="6516216" y="5056490"/>
            <a:ext cx="2506240" cy="1412914"/>
          </a:xfrm>
          <a:prstGeom prst="rect">
            <a:avLst/>
          </a:prstGeom>
        </p:spPr>
      </p:pic>
      <p:sp>
        <p:nvSpPr>
          <p:cNvPr id="8" name="Rectangle 7">
            <a:extLst>
              <a:ext uri="{FF2B5EF4-FFF2-40B4-BE49-F238E27FC236}">
                <a16:creationId xmlns="" xmlns:a16="http://schemas.microsoft.com/office/drawing/2014/main" id="{49067721-6A61-4AD0-A591-955F18B6EECD}"/>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 xmlns:a16="http://schemas.microsoft.com/office/drawing/2014/main" id="{FA148ADD-5604-49B1-8940-F8255D65E771}"/>
              </a:ext>
            </a:extLst>
          </p:cNvPr>
          <p:cNvSpPr txBox="1">
            <a:spLocks/>
          </p:cNvSpPr>
          <p:nvPr/>
        </p:nvSpPr>
        <p:spPr>
          <a:xfrm>
            <a:off x="121545" y="980729"/>
            <a:ext cx="9022456" cy="5184576"/>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Bef>
                <a:spcPts val="400"/>
              </a:spcBef>
              <a:buFont typeface="Arial" panose="020B0604020202020204" pitchFamily="34" charset="0"/>
              <a:buNone/>
            </a:pPr>
            <a:r>
              <a:rPr lang="sr-Latn-RS" altLang="sr-Latn-RS" sz="2800" dirty="0" smtClean="0"/>
              <a:t>Kreira sektorsku politiku o </a:t>
            </a:r>
            <a:r>
              <a:rPr lang="en-GB" altLang="sr-Latn-RS" sz="2800" dirty="0" smtClean="0"/>
              <a:t>-</a:t>
            </a:r>
            <a:endParaRPr lang="en-GB" altLang="sr-Latn-RS" sz="2800" dirty="0"/>
          </a:p>
          <a:p>
            <a:pPr eaLnBrk="1" hangingPunct="1">
              <a:spcBef>
                <a:spcPts val="400"/>
              </a:spcBef>
            </a:pPr>
            <a:r>
              <a:rPr lang="sr-Latn-RS" sz="2400" dirty="0"/>
              <a:t>E-dokazima, šifrovanju, prevarama sa bezgotovinskim plaćanjem, seksualnom zlostavljanju dece</a:t>
            </a:r>
            <a:endParaRPr lang="en-GB" altLang="sr-Latn-RS" sz="2800" dirty="0">
              <a:latin typeface="Calibri" panose="020F0502020204030204" pitchFamily="34" charset="0"/>
            </a:endParaRPr>
          </a:p>
          <a:p>
            <a:pPr marL="0" indent="0" eaLnBrk="1" hangingPunct="1">
              <a:spcBef>
                <a:spcPts val="400"/>
              </a:spcBef>
              <a:buNone/>
            </a:pPr>
            <a:r>
              <a:rPr lang="sr-Latn-RS" altLang="sr-Latn-RS" sz="2800" dirty="0" smtClean="0">
                <a:latin typeface="Calibri" panose="020F0502020204030204" pitchFamily="34" charset="0"/>
              </a:rPr>
              <a:t>Akcije u oblasti</a:t>
            </a:r>
            <a:r>
              <a:rPr lang="en-GB" altLang="sr-Latn-RS" sz="2800" dirty="0" smtClean="0">
                <a:latin typeface="Calibri" panose="020F0502020204030204" pitchFamily="34" charset="0"/>
              </a:rPr>
              <a:t> </a:t>
            </a:r>
            <a:r>
              <a:rPr lang="en-GB" altLang="sr-Latn-RS" sz="2800" dirty="0">
                <a:latin typeface="Calibri" panose="020F0502020204030204" pitchFamily="34" charset="0"/>
              </a:rPr>
              <a:t>– </a:t>
            </a:r>
          </a:p>
          <a:p>
            <a:pPr eaLnBrk="1" hangingPunct="1">
              <a:spcBef>
                <a:spcPts val="400"/>
              </a:spcBef>
            </a:pPr>
            <a:r>
              <a:rPr lang="sr-Latn-RS" altLang="sr-Latn-RS" sz="2800" dirty="0" smtClean="0">
                <a:latin typeface="Calibri" panose="020F0502020204030204" pitchFamily="34" charset="0"/>
              </a:rPr>
              <a:t>Prava</a:t>
            </a:r>
            <a:endParaRPr lang="en-GB" altLang="sr-Latn-RS" sz="2800" dirty="0">
              <a:latin typeface="Calibri" panose="020F0502020204030204" pitchFamily="34" charset="0"/>
            </a:endParaRPr>
          </a:p>
          <a:p>
            <a:pPr lvl="1" eaLnBrk="1" hangingPunct="1">
              <a:spcBef>
                <a:spcPts val="400"/>
              </a:spcBef>
            </a:pPr>
            <a:r>
              <a:rPr lang="sr-Latn-RS" sz="2400" spc="-30" dirty="0" err="1"/>
              <a:t>Monitoringa</a:t>
            </a:r>
            <a:r>
              <a:rPr lang="sr-Latn-RS" sz="2400" spc="-30" dirty="0"/>
              <a:t> i ažuriranja EU propisa o </a:t>
            </a:r>
            <a:r>
              <a:rPr lang="sr-Latn-RS" sz="2400" spc="-30" dirty="0" err="1"/>
              <a:t>visokotehnološkom</a:t>
            </a:r>
            <a:r>
              <a:rPr lang="sr-Latn-RS" sz="2400" spc="-30" dirty="0"/>
              <a:t> kriminalu</a:t>
            </a:r>
            <a:endParaRPr lang="en-GB" altLang="sr-Latn-RS" sz="2400" spc="-30" dirty="0">
              <a:latin typeface="Calibri" panose="020F0502020204030204" pitchFamily="34" charset="0"/>
            </a:endParaRPr>
          </a:p>
          <a:p>
            <a:pPr lvl="1" eaLnBrk="1" hangingPunct="1">
              <a:spcBef>
                <a:spcPts val="400"/>
              </a:spcBef>
            </a:pPr>
            <a:r>
              <a:rPr lang="sr-Latn-RS" altLang="sr-Latn-RS" sz="2400" dirty="0" smtClean="0">
                <a:latin typeface="Calibri" panose="020F0502020204030204" pitchFamily="34" charset="0"/>
              </a:rPr>
              <a:t>Utvrđivanja direktiva</a:t>
            </a:r>
            <a:endParaRPr lang="en-GB" altLang="sr-Latn-RS" sz="2400" dirty="0">
              <a:latin typeface="Calibri" panose="020F0502020204030204" pitchFamily="34" charset="0"/>
            </a:endParaRPr>
          </a:p>
          <a:p>
            <a:pPr eaLnBrk="1" hangingPunct="1">
              <a:spcBef>
                <a:spcPts val="400"/>
              </a:spcBef>
            </a:pPr>
            <a:r>
              <a:rPr lang="sr-Latn-RS" altLang="sr-Latn-RS" sz="2800" dirty="0" smtClean="0">
                <a:latin typeface="Calibri" panose="020F0502020204030204" pitchFamily="34" charset="0"/>
              </a:rPr>
              <a:t>Koordinacije</a:t>
            </a:r>
            <a:endParaRPr lang="en-GB" altLang="sr-Latn-RS" sz="2800" dirty="0">
              <a:latin typeface="Calibri" panose="020F0502020204030204" pitchFamily="34" charset="0"/>
            </a:endParaRPr>
          </a:p>
          <a:p>
            <a:pPr lvl="1" eaLnBrk="1" hangingPunct="1">
              <a:spcBef>
                <a:spcPts val="400"/>
              </a:spcBef>
            </a:pPr>
            <a:r>
              <a:rPr lang="sr-Latn-RS" sz="2400" dirty="0"/>
              <a:t>Evropskog centra za borbu protiv </a:t>
            </a:r>
            <a:r>
              <a:rPr lang="sr-Latn-RS" sz="2400" dirty="0" err="1"/>
              <a:t>visokotehnološkog</a:t>
            </a:r>
            <a:r>
              <a:rPr lang="sr-Latn-RS" sz="2400" dirty="0"/>
              <a:t> kriminala</a:t>
            </a:r>
            <a:endParaRPr lang="sr-Latn-RS" altLang="sr-Latn-RS" sz="2400" dirty="0" smtClean="0">
              <a:latin typeface="Calibri" panose="020F0502020204030204" pitchFamily="34" charset="0"/>
            </a:endParaRPr>
          </a:p>
          <a:p>
            <a:pPr lvl="1" eaLnBrk="1" hangingPunct="1">
              <a:spcBef>
                <a:spcPts val="400"/>
              </a:spcBef>
            </a:pPr>
            <a:r>
              <a:rPr lang="sr-Latn-RS" altLang="sr-Latn-RS" sz="2400" dirty="0">
                <a:latin typeface="Calibri" panose="020F0502020204030204" pitchFamily="34" charset="0"/>
              </a:rPr>
              <a:t>Podrške agencijama </a:t>
            </a:r>
            <a:endParaRPr lang="en-GB" altLang="sr-Latn-RS" sz="2400" dirty="0">
              <a:latin typeface="Calibri" panose="020F0502020204030204" pitchFamily="34" charset="0"/>
            </a:endParaRPr>
          </a:p>
          <a:p>
            <a:pPr lvl="1" eaLnBrk="1" hangingPunct="1">
              <a:spcBef>
                <a:spcPts val="400"/>
              </a:spcBef>
            </a:pPr>
            <a:r>
              <a:rPr lang="en-GB" altLang="sr-Latn-RS" sz="2400" i="1" dirty="0" err="1" smtClean="0">
                <a:latin typeface="Calibri" panose="020F0502020204030204" pitchFamily="34" charset="0"/>
              </a:rPr>
              <a:t>WeProtect</a:t>
            </a:r>
            <a:endParaRPr lang="en-GB" altLang="sr-Latn-RS" sz="2400" i="1" dirty="0">
              <a:latin typeface="Calibri" panose="020F0502020204030204" pitchFamily="34" charset="0"/>
            </a:endParaRPr>
          </a:p>
          <a:p>
            <a:pPr lvl="1" eaLnBrk="1" hangingPunct="1">
              <a:spcBef>
                <a:spcPts val="400"/>
              </a:spcBef>
            </a:pPr>
            <a:r>
              <a:rPr lang="sr-Latn-RS" altLang="sr-Latn-RS" sz="2400" dirty="0" smtClean="0">
                <a:latin typeface="Calibri" panose="020F0502020204030204" pitchFamily="34" charset="0"/>
              </a:rPr>
              <a:t>Radne grupe za javnu bezbednost</a:t>
            </a:r>
            <a:endParaRPr lang="en-GB" altLang="sr-Latn-RS" sz="2400" dirty="0">
              <a:latin typeface="Calibri" panose="020F0502020204030204" pitchFamily="34" charset="0"/>
            </a:endParaRPr>
          </a:p>
        </p:txBody>
      </p:sp>
      <p:sp>
        <p:nvSpPr>
          <p:cNvPr id="16" name="TextBox 15">
            <a:extLst>
              <a:ext uri="{FF2B5EF4-FFF2-40B4-BE49-F238E27FC236}">
                <a16:creationId xmlns="" xmlns:a16="http://schemas.microsoft.com/office/drawing/2014/main" id="{0BA9BBE0-8814-4084-A5DC-7FD0DD658D3E}"/>
              </a:ext>
            </a:extLst>
          </p:cNvPr>
          <p:cNvSpPr txBox="1"/>
          <p:nvPr/>
        </p:nvSpPr>
        <p:spPr>
          <a:xfrm>
            <a:off x="0" y="6175012"/>
            <a:ext cx="6857976" cy="369332"/>
          </a:xfrm>
          <a:prstGeom prst="rect">
            <a:avLst/>
          </a:prstGeom>
          <a:noFill/>
        </p:spPr>
        <p:txBody>
          <a:bodyPr wrap="square">
            <a:spAutoFit/>
          </a:bodyPr>
          <a:lstStyle/>
          <a:p>
            <a:pPr algn="l"/>
            <a:r>
              <a:rPr lang="en-GB" sz="1800" u="sng" dirty="0">
                <a:solidFill>
                  <a:srgbClr val="0000FF"/>
                </a:solidFill>
                <a:effectLst/>
                <a:latin typeface="Calibri" panose="020F0502020204030204" pitchFamily="34" charset="0"/>
                <a:ea typeface="Times New Roman" panose="02020603050405020304" pitchFamily="18" charset="0"/>
                <a:hlinkClick r:id="rId5"/>
              </a:rPr>
              <a:t>https://ec.europa.eu/home-affairs/what-we-do/policies/cybercrime_en</a:t>
            </a:r>
            <a:endParaRPr lang="en-US" b="0" i="0" dirty="0">
              <a:solidFill>
                <a:srgbClr val="333333"/>
              </a:solidFill>
              <a:effectLst/>
              <a:latin typeface="Arial" panose="020B0604020202020204" pitchFamily="34" charset="0"/>
            </a:endParaRPr>
          </a:p>
        </p:txBody>
      </p:sp>
    </p:spTree>
    <p:extLst>
      <p:ext uri="{BB962C8B-B14F-4D97-AF65-F5344CB8AC3E}">
        <p14:creationId xmlns:p14="http://schemas.microsoft.com/office/powerpoint/2010/main" val="118904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sr-Latn-RS" dirty="0"/>
              <a:t>Na kraju ove sesije polaznici će biti u stanju da</a:t>
            </a:r>
            <a:r>
              <a:rPr lang="en-GB" dirty="0" smtClean="0">
                <a:ea typeface="Verdana" panose="020B0604030504040204" pitchFamily="34" charset="0"/>
              </a:rPr>
              <a:t>:</a:t>
            </a:r>
            <a:endParaRPr lang="en-GB" dirty="0">
              <a:ea typeface="Verdana" panose="020B0604030504040204" pitchFamily="34" charset="0"/>
            </a:endParaRPr>
          </a:p>
          <a:p>
            <a:r>
              <a:rPr lang="sr-Latn-RS" sz="2800" dirty="0"/>
              <a:t>Identifikuju različite vrste </a:t>
            </a:r>
            <a:r>
              <a:rPr lang="sr-Latn-RS" sz="2800" dirty="0" err="1"/>
              <a:t>visokotehnološkog</a:t>
            </a:r>
            <a:r>
              <a:rPr lang="sr-Latn-RS" sz="2800" dirty="0"/>
              <a:t> kriminala i njihov </a:t>
            </a:r>
            <a:r>
              <a:rPr lang="sr-Latn-RS" sz="2800" dirty="0" smtClean="0"/>
              <a:t>uticaj</a:t>
            </a:r>
            <a:r>
              <a:rPr lang="sr-Latn-RS" sz="2800" dirty="0"/>
              <a:t>;</a:t>
            </a:r>
            <a:endParaRPr lang="sr-Latn-RS" altLang="sr-Latn-RS" sz="2800" dirty="0" smtClean="0"/>
          </a:p>
          <a:p>
            <a:r>
              <a:rPr lang="sr-Latn-RS" sz="2800" dirty="0"/>
              <a:t>Pobroje pretnje, tendencije i instrumente </a:t>
            </a:r>
            <a:r>
              <a:rPr lang="sr-Latn-RS" sz="2800" dirty="0" err="1"/>
              <a:t>visokotehnološkog</a:t>
            </a:r>
            <a:r>
              <a:rPr lang="sr-Latn-RS" sz="2800" dirty="0"/>
              <a:t> kriminala i odgovore na tu pojavu;</a:t>
            </a:r>
            <a:endParaRPr lang="sr-Latn-RS" altLang="sr-Latn-RS" sz="2800" dirty="0" smtClean="0"/>
          </a:p>
          <a:p>
            <a:r>
              <a:rPr lang="sr-Latn-RS" sz="2800" dirty="0"/>
              <a:t>Objasne pojmove iz oblasti </a:t>
            </a:r>
            <a:r>
              <a:rPr lang="sr-Latn-RS" sz="2800" dirty="0" err="1"/>
              <a:t>visokotehnološkog</a:t>
            </a:r>
            <a:r>
              <a:rPr lang="sr-Latn-RS" sz="2800" dirty="0"/>
              <a:t> kriminala koje se smatraju vrstama krivičnih dela u većini zakonodavstava i prema međunarodnim standardima;</a:t>
            </a:r>
            <a:endParaRPr lang="sr-Latn-RS" altLang="sr-Latn-RS" sz="2800" dirty="0" smtClean="0"/>
          </a:p>
          <a:p>
            <a:r>
              <a:rPr lang="sr-Latn-RS" sz="2800" dirty="0"/>
              <a:t>Analiziraju potrebe i prednosti usklađivanja nacionalnih zakonodavstava sa međunarodnim instrumentima, naročito s Budimpeštanskom konvencijom.</a:t>
            </a: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EVROPOL</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688926" cy="3600986"/>
          </a:xfrm>
          <a:prstGeom prst="rect">
            <a:avLst/>
          </a:prstGeom>
        </p:spPr>
        <p:txBody>
          <a:bodyPr wrap="square">
            <a:spAutoFit/>
          </a:bodyPr>
          <a:lstStyle/>
          <a:p>
            <a:r>
              <a:rPr lang="sr-Latn-RS" sz="3200" dirty="0" smtClean="0"/>
              <a:t>Uloga Evropske unije</a:t>
            </a:r>
            <a:endParaRPr lang="en-GB" sz="3200" dirty="0"/>
          </a:p>
          <a:p>
            <a:pPr marL="457200" lvl="0" indent="-457200">
              <a:buFont typeface="Arial" panose="020B0604020202020204" pitchFamily="34" charset="0"/>
              <a:buChar char="•"/>
            </a:pPr>
            <a:r>
              <a:rPr lang="sr-Latn-RS" sz="2800" dirty="0"/>
              <a:t>Poboljšati delotvornost saradnje policijskih organa iz svih država članica EU</a:t>
            </a:r>
            <a:endParaRPr lang="en-US" sz="2800" dirty="0"/>
          </a:p>
          <a:p>
            <a:pPr marL="457200" lvl="0" indent="-457200">
              <a:buFont typeface="Arial" panose="020B0604020202020204" pitchFamily="34" charset="0"/>
              <a:buChar char="•"/>
            </a:pPr>
            <a:r>
              <a:rPr lang="sr-Latn-RS" sz="2800" dirty="0"/>
              <a:t>Operativan od 1999, on sprovodi analizu informacija iz oblasti kriminala i omogućuje razmenu podataka između država članica</a:t>
            </a:r>
            <a:endParaRPr lang="en-US" sz="2800" dirty="0"/>
          </a:p>
          <a:p>
            <a:pPr marL="457200" indent="-457200">
              <a:buFont typeface="Arial" panose="020B0604020202020204" pitchFamily="34" charset="0"/>
              <a:buChar char="•"/>
            </a:pPr>
            <a:r>
              <a:rPr lang="sr-Latn-RS" sz="2800" dirty="0"/>
              <a:t>Evropski centar za </a:t>
            </a:r>
            <a:r>
              <a:rPr lang="sr-Latn-RS" sz="2800" dirty="0" err="1"/>
              <a:t>visokotehnološki</a:t>
            </a:r>
            <a:r>
              <a:rPr lang="sr-Latn-RS" sz="2800" dirty="0"/>
              <a:t> kriminal, </a:t>
            </a:r>
            <a:r>
              <a:rPr lang="sr-Latn-RS" sz="2800" i="1" dirty="0"/>
              <a:t>EC3</a:t>
            </a:r>
            <a:r>
              <a:rPr lang="sr-Latn-RS" sz="2800" dirty="0"/>
              <a:t> (otvoren u januaru 2013</a:t>
            </a:r>
            <a:r>
              <a:rPr lang="en-GB" sz="2800" dirty="0" smtClean="0"/>
              <a:t>) </a:t>
            </a:r>
            <a:endParaRPr lang="en-GB" sz="2800" dirty="0"/>
          </a:p>
        </p:txBody>
      </p:sp>
      <p:pic>
        <p:nvPicPr>
          <p:cNvPr id="9" name="Picture 8">
            <a:extLst>
              <a:ext uri="{FF2B5EF4-FFF2-40B4-BE49-F238E27FC236}">
                <a16:creationId xmlns="" xmlns:a16="http://schemas.microsoft.com/office/drawing/2014/main" id="{446F5AEA-AC88-7C43-A4FA-4C9F8B7EEF8A}"/>
              </a:ext>
            </a:extLst>
          </p:cNvPr>
          <p:cNvPicPr>
            <a:picLocks noChangeAspect="1"/>
          </p:cNvPicPr>
          <p:nvPr/>
        </p:nvPicPr>
        <p:blipFill>
          <a:blip r:embed="rId4"/>
          <a:stretch>
            <a:fillRect/>
          </a:stretch>
        </p:blipFill>
        <p:spPr>
          <a:xfrm>
            <a:off x="5942200" y="5232923"/>
            <a:ext cx="3067568" cy="743243"/>
          </a:xfrm>
          <a:prstGeom prst="rect">
            <a:avLst/>
          </a:prstGeom>
        </p:spPr>
      </p:pic>
      <p:sp>
        <p:nvSpPr>
          <p:cNvPr id="5" name="Rectangle 4">
            <a:extLst>
              <a:ext uri="{FF2B5EF4-FFF2-40B4-BE49-F238E27FC236}">
                <a16:creationId xmlns="" xmlns:a16="http://schemas.microsoft.com/office/drawing/2014/main" id="{44CF4247-95BF-4BC6-A0D4-E504581313C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 xmlns:a16="http://schemas.microsoft.com/office/drawing/2014/main" id="{27DF62E9-29E1-483C-92B6-BB1491F32CA1}"/>
              </a:ext>
            </a:extLst>
          </p:cNvPr>
          <p:cNvSpPr txBox="1"/>
          <p:nvPr/>
        </p:nvSpPr>
        <p:spPr>
          <a:xfrm>
            <a:off x="29844" y="6228020"/>
            <a:ext cx="8022923" cy="369332"/>
          </a:xfrm>
          <a:prstGeom prst="rect">
            <a:avLst/>
          </a:prstGeom>
          <a:noFill/>
        </p:spPr>
        <p:txBody>
          <a:bodyPr wrap="square">
            <a:spAutoFit/>
          </a:bodyPr>
          <a:lstStyle/>
          <a:p>
            <a:r>
              <a:rPr lang="en-GB" dirty="0">
                <a:hlinkClick r:id="rId5"/>
              </a:rPr>
              <a:t>https://www.europol.europa.eu/about-europol/european-cybercrime-centre-ec3</a:t>
            </a:r>
            <a:r>
              <a:rPr lang="en-GB" dirty="0"/>
              <a:t> </a:t>
            </a:r>
          </a:p>
        </p:txBody>
      </p:sp>
    </p:spTree>
    <p:extLst>
      <p:ext uri="{BB962C8B-B14F-4D97-AF65-F5344CB8AC3E}">
        <p14:creationId xmlns:p14="http://schemas.microsoft.com/office/powerpoint/2010/main" val="2619749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smtClean="0">
                <a:latin typeface="Verdana" panose="020B0604030504040204" pitchFamily="34" charset="0"/>
                <a:ea typeface="Verdana" panose="020B0604030504040204" pitchFamily="34" charset="0"/>
              </a:rPr>
              <a:t>E</a:t>
            </a:r>
            <a:r>
              <a:rPr lang="sr-Latn-RS" sz="2800" dirty="0" smtClean="0">
                <a:latin typeface="Verdana" panose="020B0604030504040204" pitchFamily="34" charset="0"/>
                <a:ea typeface="Verdana" panose="020B0604030504040204" pitchFamily="34" charset="0"/>
              </a:rPr>
              <a:t>V</a:t>
            </a:r>
            <a:r>
              <a:rPr lang="en-GB" sz="2800" dirty="0" smtClean="0">
                <a:latin typeface="Verdana" panose="020B0604030504040204" pitchFamily="34" charset="0"/>
                <a:ea typeface="Verdana" panose="020B0604030504040204" pitchFamily="34" charset="0"/>
              </a:rPr>
              <a:t>ROJUST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933934" cy="4985980"/>
          </a:xfrm>
          <a:prstGeom prst="rect">
            <a:avLst/>
          </a:prstGeom>
        </p:spPr>
        <p:txBody>
          <a:bodyPr wrap="square">
            <a:spAutoFit/>
          </a:bodyPr>
          <a:lstStyle/>
          <a:p>
            <a:pPr>
              <a:lnSpc>
                <a:spcPct val="150000"/>
              </a:lnSpc>
            </a:pPr>
            <a:r>
              <a:rPr lang="sr-Latn-RS" sz="3200" dirty="0" smtClean="0"/>
              <a:t>Saradnja u borbi protiv kriminala</a:t>
            </a:r>
            <a:endParaRPr lang="en-GB" sz="3200" dirty="0"/>
          </a:p>
          <a:p>
            <a:pPr marL="457200" indent="-457200">
              <a:lnSpc>
                <a:spcPct val="150000"/>
              </a:lnSpc>
              <a:buFont typeface="Arial" panose="020B0604020202020204" pitchFamily="34" charset="0"/>
              <a:buChar char="•"/>
            </a:pPr>
            <a:r>
              <a:rPr lang="sr-Latn-RS" sz="2800" dirty="0" err="1"/>
              <a:t>Koordinisanje</a:t>
            </a:r>
            <a:r>
              <a:rPr lang="sr-Latn-RS" sz="2800" dirty="0"/>
              <a:t> aktivnosti nacionalnih organa vlasti nadležnih za gonjenje i istragu</a:t>
            </a:r>
            <a:endParaRPr lang="en-GB" sz="2800" dirty="0"/>
          </a:p>
          <a:p>
            <a:pPr marL="457200" indent="-457200">
              <a:lnSpc>
                <a:spcPct val="150000"/>
              </a:lnSpc>
              <a:buFont typeface="Arial" panose="020B0604020202020204" pitchFamily="34" charset="0"/>
              <a:buChar char="•"/>
            </a:pPr>
            <a:r>
              <a:rPr lang="sr-Latn-RS" sz="2800" dirty="0" smtClean="0"/>
              <a:t>Nadležnost za</a:t>
            </a:r>
            <a:r>
              <a:rPr lang="en-GB" sz="2800" dirty="0" smtClean="0"/>
              <a:t>:</a:t>
            </a:r>
            <a:endParaRPr lang="en-GB" sz="2800" dirty="0"/>
          </a:p>
          <a:p>
            <a:pPr marL="914400" lvl="1" indent="-457200">
              <a:lnSpc>
                <a:spcPct val="150000"/>
              </a:lnSpc>
              <a:buFont typeface="Arial" panose="020B0604020202020204" pitchFamily="34" charset="0"/>
              <a:buChar char="•"/>
            </a:pPr>
            <a:r>
              <a:rPr lang="sr-Latn-RS" sz="2400" dirty="0"/>
              <a:t>Unapređenje koordinacije između nadležnih organa različitih zemalja članica</a:t>
            </a:r>
            <a:endParaRPr lang="sr-Latn-RS" sz="2400" dirty="0" smtClean="0"/>
          </a:p>
          <a:p>
            <a:pPr marL="914400" lvl="1" indent="-457200">
              <a:lnSpc>
                <a:spcPct val="150000"/>
              </a:lnSpc>
              <a:buFont typeface="Arial" panose="020B0604020202020204" pitchFamily="34" charset="0"/>
              <a:buChar char="•"/>
            </a:pPr>
            <a:r>
              <a:rPr lang="sr-Latn-RS" sz="2400" dirty="0"/>
              <a:t>Olakšano ostvarivanje uzajamne međunarodne pravne pomoći i rešavanje zahteva za izručenje (</a:t>
            </a:r>
            <a:r>
              <a:rPr lang="sr-Latn-RS" sz="2400" dirty="0" smtClean="0"/>
              <a:t>ekstradiciju)</a:t>
            </a:r>
            <a:endParaRPr lang="en-GB" sz="2400" dirty="0"/>
          </a:p>
        </p:txBody>
      </p:sp>
      <p:pic>
        <p:nvPicPr>
          <p:cNvPr id="8" name="Picture 7">
            <a:extLst>
              <a:ext uri="{FF2B5EF4-FFF2-40B4-BE49-F238E27FC236}">
                <a16:creationId xmlns="" xmlns:a16="http://schemas.microsoft.com/office/drawing/2014/main" id="{703B605D-4F67-B74B-8AEC-100E479C2F1C}"/>
              </a:ext>
            </a:extLst>
          </p:cNvPr>
          <p:cNvPicPr>
            <a:picLocks noChangeAspect="1"/>
          </p:cNvPicPr>
          <p:nvPr/>
        </p:nvPicPr>
        <p:blipFill>
          <a:blip r:embed="rId4"/>
          <a:stretch>
            <a:fillRect/>
          </a:stretch>
        </p:blipFill>
        <p:spPr>
          <a:xfrm>
            <a:off x="7668343" y="5468908"/>
            <a:ext cx="1373097" cy="1032484"/>
          </a:xfrm>
          <a:prstGeom prst="rect">
            <a:avLst/>
          </a:prstGeom>
        </p:spPr>
      </p:pic>
      <p:sp>
        <p:nvSpPr>
          <p:cNvPr id="6" name="Rectangle 5">
            <a:extLst>
              <a:ext uri="{FF2B5EF4-FFF2-40B4-BE49-F238E27FC236}">
                <a16:creationId xmlns="" xmlns:a16="http://schemas.microsoft.com/office/drawing/2014/main" id="{25F023F8-F8AF-4F22-8383-9A9850EFB2E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 xmlns:a16="http://schemas.microsoft.com/office/drawing/2014/main" id="{8484EFA7-B493-4375-862A-78034620BA57}"/>
              </a:ext>
            </a:extLst>
          </p:cNvPr>
          <p:cNvSpPr txBox="1"/>
          <p:nvPr/>
        </p:nvSpPr>
        <p:spPr>
          <a:xfrm>
            <a:off x="35496" y="6228020"/>
            <a:ext cx="5807968" cy="369332"/>
          </a:xfrm>
          <a:prstGeom prst="rect">
            <a:avLst/>
          </a:prstGeom>
          <a:noFill/>
        </p:spPr>
        <p:txBody>
          <a:bodyPr wrap="square">
            <a:spAutoFit/>
          </a:bodyPr>
          <a:lstStyle/>
          <a:p>
            <a:r>
              <a:rPr lang="en-GB" dirty="0">
                <a:hlinkClick r:id="rId5"/>
              </a:rPr>
              <a:t>http://www.eurojust.europa.eu/pages/home.aspx</a:t>
            </a:r>
            <a:r>
              <a:rPr lang="en-GB" dirty="0"/>
              <a:t> </a:t>
            </a:r>
          </a:p>
        </p:txBody>
      </p:sp>
    </p:spTree>
    <p:extLst>
      <p:ext uri="{BB962C8B-B14F-4D97-AF65-F5344CB8AC3E}">
        <p14:creationId xmlns:p14="http://schemas.microsoft.com/office/powerpoint/2010/main" val="42049275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Evropska </a:t>
            </a:r>
            <a:r>
              <a:rPr lang="sr-Latn-RS" sz="2800" dirty="0" err="1" smtClean="0">
                <a:latin typeface="Verdana" panose="020B0604030504040204" pitchFamily="34" charset="0"/>
                <a:ea typeface="Verdana" panose="020B0604030504040204" pitchFamily="34" charset="0"/>
              </a:rPr>
              <a:t>pravosudna</a:t>
            </a:r>
            <a:r>
              <a:rPr lang="sr-Latn-RS" sz="2800" dirty="0" smtClean="0">
                <a:latin typeface="Verdana" panose="020B0604030504040204" pitchFamily="34" charset="0"/>
                <a:ea typeface="Verdana" panose="020B0604030504040204" pitchFamily="34" charset="0"/>
              </a:rPr>
              <a:t> mreža za </a:t>
            </a:r>
            <a:br>
              <a:rPr lang="sr-Latn-RS" sz="2800" dirty="0" smtClean="0">
                <a:latin typeface="Verdana" panose="020B0604030504040204" pitchFamily="34" charset="0"/>
                <a:ea typeface="Verdana" panose="020B0604030504040204" pitchFamily="34" charset="0"/>
              </a:rPr>
            </a:br>
            <a:r>
              <a:rPr lang="sr-Latn-RS" sz="2800" dirty="0" err="1" smtClean="0">
                <a:latin typeface="Verdana" panose="020B0604030504040204" pitchFamily="34" charset="0"/>
                <a:ea typeface="Verdana" panose="020B0604030504040204" pitchFamily="34" charset="0"/>
              </a:rPr>
              <a:t>visokotehnološki</a:t>
            </a:r>
            <a:r>
              <a:rPr lang="sr-Latn-RS" sz="2800" dirty="0" smtClean="0">
                <a:latin typeface="Verdana" panose="020B0604030504040204" pitchFamily="34" charset="0"/>
                <a:ea typeface="Verdana" panose="020B0604030504040204" pitchFamily="34" charset="0"/>
              </a:rPr>
              <a:t> kriminal </a:t>
            </a:r>
            <a:r>
              <a:rPr lang="en-GB" sz="2800" dirty="0" smtClean="0">
                <a:latin typeface="Verdana" panose="020B0604030504040204" pitchFamily="34" charset="0"/>
                <a:ea typeface="Verdana" panose="020B0604030504040204" pitchFamily="34" charset="0"/>
              </a:rPr>
              <a:t>EJCN</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CAE5D1B-C7CD-DD44-B0C3-576B01C85806}"/>
              </a:ext>
            </a:extLst>
          </p:cNvPr>
          <p:cNvSpPr/>
          <p:nvPr/>
        </p:nvSpPr>
        <p:spPr>
          <a:xfrm>
            <a:off x="88522" y="1120348"/>
            <a:ext cx="8803958" cy="4616648"/>
          </a:xfrm>
          <a:prstGeom prst="rect">
            <a:avLst/>
          </a:prstGeom>
        </p:spPr>
        <p:txBody>
          <a:bodyPr wrap="square">
            <a:spAutoFit/>
          </a:bodyPr>
          <a:lstStyle/>
          <a:p>
            <a:pPr>
              <a:spcAft>
                <a:spcPts val="0"/>
              </a:spcAft>
            </a:pPr>
            <a:r>
              <a:rPr lang="sr-Latn-RS" sz="2800" b="1" dirty="0" err="1" smtClean="0"/>
              <a:t>Evrojust</a:t>
            </a:r>
            <a:r>
              <a:rPr lang="sr-Latn-RS" sz="2800" b="1" dirty="0" smtClean="0"/>
              <a:t>  Evropska </a:t>
            </a:r>
            <a:r>
              <a:rPr lang="sr-Latn-RS" sz="2800" b="1" dirty="0" err="1" smtClean="0"/>
              <a:t>pravosudna</a:t>
            </a:r>
            <a:r>
              <a:rPr lang="sr-Latn-RS" sz="2800" b="1" dirty="0" smtClean="0"/>
              <a:t> mreža za </a:t>
            </a:r>
            <a:br>
              <a:rPr lang="sr-Latn-RS" sz="2800" b="1" dirty="0" smtClean="0"/>
            </a:br>
            <a:r>
              <a:rPr lang="sr-Latn-RS" sz="2800" b="1" dirty="0" err="1" smtClean="0"/>
              <a:t>visokotehnološki</a:t>
            </a:r>
            <a:r>
              <a:rPr lang="sr-Latn-RS" sz="2800" b="1" dirty="0" smtClean="0"/>
              <a:t> kriminal </a:t>
            </a:r>
            <a:r>
              <a:rPr lang="en-GB" sz="2800" b="1" dirty="0" smtClean="0"/>
              <a:t>(</a:t>
            </a:r>
            <a:r>
              <a:rPr lang="en-GB" sz="2800" b="1" dirty="0"/>
              <a:t>EJCN)</a:t>
            </a:r>
            <a:r>
              <a:rPr lang="en-GB" sz="2800" dirty="0"/>
              <a:t>:</a:t>
            </a:r>
          </a:p>
          <a:p>
            <a:pPr>
              <a:spcAft>
                <a:spcPts val="0"/>
              </a:spcAft>
              <a:buFont typeface="Wingdings" pitchFamily="2" charset="2"/>
              <a:buChar char="Ø"/>
            </a:pPr>
            <a:endParaRPr lang="en-GB" sz="2800" dirty="0"/>
          </a:p>
          <a:p>
            <a:pPr marL="457200" indent="-457200" eaLnBrk="1" fontAlgn="auto" hangingPunct="1">
              <a:lnSpc>
                <a:spcPct val="150000"/>
              </a:lnSpc>
              <a:spcAft>
                <a:spcPts val="0"/>
              </a:spcAft>
              <a:buFont typeface="Arial" panose="020B0604020202020204" pitchFamily="34" charset="0"/>
              <a:buChar char="•"/>
              <a:defRPr/>
            </a:pPr>
            <a:r>
              <a:rPr lang="sr-Latn-RS" sz="2800" dirty="0" smtClean="0"/>
              <a:t>Osnovana </a:t>
            </a:r>
            <a:r>
              <a:rPr lang="en-US" sz="2800" dirty="0" smtClean="0"/>
              <a:t>2016</a:t>
            </a:r>
            <a:r>
              <a:rPr lang="sr-Latn-RS" sz="2800" dirty="0" smtClean="0"/>
              <a:t>.</a:t>
            </a:r>
            <a:endParaRPr lang="en-US" sz="2800" dirty="0"/>
          </a:p>
          <a:p>
            <a:pPr marL="457200" indent="-457200" eaLnBrk="1" fontAlgn="auto" hangingPunct="1">
              <a:spcAft>
                <a:spcPts val="0"/>
              </a:spcAft>
              <a:buFont typeface="Arial" panose="020B0604020202020204" pitchFamily="34" charset="0"/>
              <a:buChar char="•"/>
              <a:defRPr/>
            </a:pPr>
            <a:r>
              <a:rPr lang="sr-Latn-RS" sz="2800" dirty="0"/>
              <a:t>Osnažuje i neguje kontakte između stručnjaka specijalizovanih za hvatanje u koštac sa izazovima koje predstavlja </a:t>
            </a:r>
            <a:r>
              <a:rPr lang="sr-Latn-RS" sz="2800" dirty="0" err="1"/>
              <a:t>visokotehnološki</a:t>
            </a:r>
            <a:r>
              <a:rPr lang="sr-Latn-RS" sz="2800" dirty="0"/>
              <a:t> kriminal, kriminal koji se sprovodi zahvaljujući visokoj tehnologiji i istrage u virtuelnom prostoru i pojačava efikasnost istraga i krivičnog gonjenja</a:t>
            </a:r>
            <a:endParaRPr lang="en-US" sz="2800" dirty="0"/>
          </a:p>
        </p:txBody>
      </p:sp>
      <p:pic>
        <p:nvPicPr>
          <p:cNvPr id="5" name="Picture 4">
            <a:extLst>
              <a:ext uri="{FF2B5EF4-FFF2-40B4-BE49-F238E27FC236}">
                <a16:creationId xmlns="" xmlns:a16="http://schemas.microsoft.com/office/drawing/2014/main" id="{31F9D497-259E-ED4C-B6FF-68AA10F47355}"/>
              </a:ext>
            </a:extLst>
          </p:cNvPr>
          <p:cNvPicPr>
            <a:picLocks noChangeAspect="1"/>
          </p:cNvPicPr>
          <p:nvPr/>
        </p:nvPicPr>
        <p:blipFill>
          <a:blip r:embed="rId4"/>
          <a:stretch>
            <a:fillRect/>
          </a:stretch>
        </p:blipFill>
        <p:spPr>
          <a:xfrm>
            <a:off x="7608450" y="1061099"/>
            <a:ext cx="1414006" cy="1458194"/>
          </a:xfrm>
          <a:prstGeom prst="rect">
            <a:avLst/>
          </a:prstGeom>
        </p:spPr>
      </p:pic>
      <p:sp>
        <p:nvSpPr>
          <p:cNvPr id="6" name="Rectangle 5">
            <a:extLst>
              <a:ext uri="{FF2B5EF4-FFF2-40B4-BE49-F238E27FC236}">
                <a16:creationId xmlns="" xmlns:a16="http://schemas.microsoft.com/office/drawing/2014/main" id="{04BB183F-77EE-4FCC-AB9D-4D55DADCEBC8}"/>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TextBox 15">
            <a:extLst>
              <a:ext uri="{FF2B5EF4-FFF2-40B4-BE49-F238E27FC236}">
                <a16:creationId xmlns="" xmlns:a16="http://schemas.microsoft.com/office/drawing/2014/main" id="{4BCD9585-36D1-469F-ACB8-BD5F4420357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38823758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i="1" dirty="0">
                <a:latin typeface="Verdana" panose="020B0604030504040204" pitchFamily="34" charset="0"/>
                <a:ea typeface="Verdana" panose="020B0604030504040204" pitchFamily="34" charset="0"/>
              </a:rPr>
              <a:t>EJN</a:t>
            </a:r>
            <a:r>
              <a:rPr lang="en-GB" sz="2800" dirty="0">
                <a:latin typeface="Verdana" panose="020B0604030504040204" pitchFamily="34" charset="0"/>
                <a:ea typeface="Verdana" panose="020B0604030504040204" pitchFamily="34" charset="0"/>
              </a:rPr>
              <a:t> </a:t>
            </a:r>
            <a:r>
              <a:rPr lang="en-GB" sz="2800" dirty="0" smtClean="0">
                <a:latin typeface="Verdana" panose="020B0604030504040204" pitchFamily="34" charset="0"/>
                <a:ea typeface="Verdana" panose="020B0604030504040204" pitchFamily="34" charset="0"/>
              </a:rPr>
              <a:t>– </a:t>
            </a:r>
            <a:r>
              <a:rPr lang="sr-Latn-RS" sz="2800" dirty="0" smtClean="0">
                <a:latin typeface="Verdana" panose="020B0604030504040204" pitchFamily="34" charset="0"/>
                <a:ea typeface="Verdana" panose="020B0604030504040204" pitchFamily="34" charset="0"/>
              </a:rPr>
              <a:t>Evropska </a:t>
            </a:r>
            <a:r>
              <a:rPr lang="sr-Latn-RS" sz="2800" dirty="0" err="1" smtClean="0">
                <a:latin typeface="Verdana" panose="020B0604030504040204" pitchFamily="34" charset="0"/>
                <a:ea typeface="Verdana" panose="020B0604030504040204" pitchFamily="34" charset="0"/>
              </a:rPr>
              <a:t>pravosudna</a:t>
            </a:r>
            <a:r>
              <a:rPr lang="sr-Latn-RS" sz="2800" dirty="0" smtClean="0">
                <a:latin typeface="Verdana" panose="020B0604030504040204" pitchFamily="34" charset="0"/>
                <a:ea typeface="Verdana" panose="020B0604030504040204" pitchFamily="34" charset="0"/>
              </a:rPr>
              <a:t> mreža </a:t>
            </a:r>
            <a:br>
              <a:rPr lang="sr-Latn-RS" sz="2800" dirty="0" smtClean="0">
                <a:latin typeface="Verdana" panose="020B0604030504040204" pitchFamily="34" charset="0"/>
                <a:ea typeface="Verdana" panose="020B0604030504040204" pitchFamily="34" charset="0"/>
              </a:rPr>
            </a:br>
            <a:r>
              <a:rPr lang="sr-Latn-RS" sz="2800" dirty="0" smtClean="0">
                <a:latin typeface="Verdana" panose="020B0604030504040204" pitchFamily="34" charset="0"/>
                <a:ea typeface="Verdana" panose="020B0604030504040204" pitchFamily="34" charset="0"/>
              </a:rPr>
              <a:t>u krivičnim stvarima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209985" y="1067824"/>
            <a:ext cx="8828922" cy="5355312"/>
          </a:xfrm>
          <a:prstGeom prst="rect">
            <a:avLst/>
          </a:prstGeom>
        </p:spPr>
        <p:txBody>
          <a:bodyPr wrap="square">
            <a:spAutoFit/>
          </a:bodyPr>
          <a:lstStyle/>
          <a:p>
            <a:pPr>
              <a:lnSpc>
                <a:spcPct val="150000"/>
              </a:lnSpc>
            </a:pPr>
            <a:r>
              <a:rPr lang="sr-Latn-RS" sz="3200" dirty="0" smtClean="0">
                <a:latin typeface="+mn-lt"/>
              </a:rPr>
              <a:t>Mreža pravosudnih lica za kontakt</a:t>
            </a:r>
            <a:endParaRPr lang="en-GB" sz="3200" dirty="0">
              <a:latin typeface="+mn-lt"/>
            </a:endParaRPr>
          </a:p>
          <a:p>
            <a:pPr marL="457200" indent="-457200">
              <a:lnSpc>
                <a:spcPct val="150000"/>
              </a:lnSpc>
              <a:buFont typeface="Arial" panose="020B0604020202020204" pitchFamily="34" charset="0"/>
              <a:buChar char="•"/>
            </a:pPr>
            <a:r>
              <a:rPr lang="sr-Latn-RS" sz="2800" dirty="0"/>
              <a:t>Mape omogućuju profesionalcima u pravosuđu da smesta identifikuju nadležne lokalne organe u svakoj državi članici koji mogu da prime i obrade zahtev za uzajamnu pravnu pomoć</a:t>
            </a:r>
            <a:r>
              <a:rPr lang="sr-Latn-RS" sz="2800" dirty="0" smtClean="0">
                <a:latin typeface="+mn-lt"/>
              </a:rPr>
              <a:t>.</a:t>
            </a:r>
          </a:p>
          <a:p>
            <a:pPr marL="457200" indent="-457200">
              <a:lnSpc>
                <a:spcPct val="150000"/>
              </a:lnSpc>
              <a:buFont typeface="Arial" panose="020B0604020202020204" pitchFamily="34" charset="0"/>
              <a:buChar char="•"/>
            </a:pPr>
            <a:r>
              <a:rPr lang="sr-Latn-RS" sz="2800" dirty="0"/>
              <a:t>Lica za kontakt su aktivni posrednici kojima je poveren zadatak da olakšavaju </a:t>
            </a:r>
            <a:r>
              <a:rPr lang="sr-Latn-RS" sz="2800" dirty="0" err="1"/>
              <a:t>pravosudnu</a:t>
            </a:r>
            <a:r>
              <a:rPr lang="sr-Latn-RS" sz="2800" dirty="0"/>
              <a:t> saradnju </a:t>
            </a:r>
            <a:br>
              <a:rPr lang="sr-Latn-RS" sz="2800" dirty="0"/>
            </a:br>
            <a:r>
              <a:rPr lang="sr-Latn-RS" sz="2800" dirty="0"/>
              <a:t>među državama </a:t>
            </a:r>
            <a:r>
              <a:rPr lang="sr-Latn-RS" sz="2800" dirty="0" smtClean="0"/>
              <a:t>članicama.</a:t>
            </a:r>
            <a:endParaRPr lang="en-GB" sz="2800" dirty="0">
              <a:latin typeface="+mn-lt"/>
            </a:endParaRPr>
          </a:p>
        </p:txBody>
      </p:sp>
      <p:pic>
        <p:nvPicPr>
          <p:cNvPr id="6" name="Picture 5">
            <a:extLst>
              <a:ext uri="{FF2B5EF4-FFF2-40B4-BE49-F238E27FC236}">
                <a16:creationId xmlns="" xmlns:a16="http://schemas.microsoft.com/office/drawing/2014/main" id="{A14B789D-8119-AB42-B91C-406E78A98632}"/>
              </a:ext>
            </a:extLst>
          </p:cNvPr>
          <p:cNvPicPr>
            <a:picLocks noChangeAspect="1"/>
          </p:cNvPicPr>
          <p:nvPr/>
        </p:nvPicPr>
        <p:blipFill>
          <a:blip r:embed="rId4"/>
          <a:stretch>
            <a:fillRect/>
          </a:stretch>
        </p:blipFill>
        <p:spPr>
          <a:xfrm>
            <a:off x="7524328" y="4923671"/>
            <a:ext cx="1531149" cy="1531149"/>
          </a:xfrm>
          <a:prstGeom prst="rect">
            <a:avLst/>
          </a:prstGeom>
        </p:spPr>
      </p:pic>
      <p:sp>
        <p:nvSpPr>
          <p:cNvPr id="8" name="Rectangle 7">
            <a:extLst>
              <a:ext uri="{FF2B5EF4-FFF2-40B4-BE49-F238E27FC236}">
                <a16:creationId xmlns="" xmlns:a16="http://schemas.microsoft.com/office/drawing/2014/main" id="{835942B9-40A4-4AB8-B10F-104CE249B16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TextBox 4">
            <a:extLst>
              <a:ext uri="{FF2B5EF4-FFF2-40B4-BE49-F238E27FC236}">
                <a16:creationId xmlns="" xmlns:a16="http://schemas.microsoft.com/office/drawing/2014/main" id="{05B27831-83F6-4C5E-A0CA-EAD2C57CB88E}"/>
              </a:ext>
            </a:extLst>
          </p:cNvPr>
          <p:cNvSpPr txBox="1"/>
          <p:nvPr/>
        </p:nvSpPr>
        <p:spPr>
          <a:xfrm>
            <a:off x="62212" y="6214075"/>
            <a:ext cx="6336704" cy="369332"/>
          </a:xfrm>
          <a:prstGeom prst="rect">
            <a:avLst/>
          </a:prstGeom>
          <a:noFill/>
        </p:spPr>
        <p:txBody>
          <a:bodyPr wrap="square">
            <a:spAutoFit/>
          </a:bodyPr>
          <a:lstStyle/>
          <a:p>
            <a:r>
              <a:rPr lang="en-GB" dirty="0">
                <a:hlinkClick r:id="rId5"/>
              </a:rPr>
              <a:t>https://www.ejn-crimjust.europa.eu/ejn/Ejn_Home/EN</a:t>
            </a:r>
            <a:r>
              <a:rPr lang="en-GB" dirty="0"/>
              <a:t> </a:t>
            </a:r>
          </a:p>
        </p:txBody>
      </p:sp>
    </p:spTree>
    <p:extLst>
      <p:ext uri="{BB962C8B-B14F-4D97-AF65-F5344CB8AC3E}">
        <p14:creationId xmlns:p14="http://schemas.microsoft.com/office/powerpoint/2010/main" val="777433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Savet Evrope</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6CC25CFB-1463-3A4D-B7FC-36AB86077322}"/>
              </a:ext>
            </a:extLst>
          </p:cNvPr>
          <p:cNvPicPr>
            <a:picLocks noChangeAspect="1"/>
          </p:cNvPicPr>
          <p:nvPr/>
        </p:nvPicPr>
        <p:blipFill>
          <a:blip r:embed="rId4"/>
          <a:stretch>
            <a:fillRect/>
          </a:stretch>
        </p:blipFill>
        <p:spPr>
          <a:xfrm>
            <a:off x="6888856" y="5231307"/>
            <a:ext cx="2133600" cy="1194816"/>
          </a:xfrm>
          <a:prstGeom prst="rect">
            <a:avLst/>
          </a:prstGeom>
        </p:spPr>
      </p:pic>
      <p:sp>
        <p:nvSpPr>
          <p:cNvPr id="6" name="Rectangle 5">
            <a:extLst>
              <a:ext uri="{FF2B5EF4-FFF2-40B4-BE49-F238E27FC236}">
                <a16:creationId xmlns="" xmlns:a16="http://schemas.microsoft.com/office/drawing/2014/main" id="{089D15D4-7DCA-43C9-8719-B2058D26AC5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 xmlns:a16="http://schemas.microsoft.com/office/drawing/2014/main" id="{8F3004C3-EB53-4F66-BE83-724D781FA14A}"/>
              </a:ext>
            </a:extLst>
          </p:cNvPr>
          <p:cNvSpPr txBox="1">
            <a:spLocks/>
          </p:cNvSpPr>
          <p:nvPr/>
        </p:nvSpPr>
        <p:spPr>
          <a:xfrm>
            <a:off x="179735" y="908720"/>
            <a:ext cx="8784530" cy="531930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spcBef>
                <a:spcPts val="200"/>
              </a:spcBef>
              <a:buFont typeface="Arial" panose="020B0604020202020204" pitchFamily="34" charset="0"/>
              <a:buNone/>
            </a:pPr>
            <a:r>
              <a:rPr lang="en-GB" altLang="sr-Latn-RS" sz="2800" dirty="0" smtClean="0"/>
              <a:t>1959</a:t>
            </a:r>
            <a:r>
              <a:rPr lang="sr-Latn-RS" altLang="sr-Latn-RS" sz="2800" dirty="0" smtClean="0"/>
              <a:t>. Evropska konvencija o međusobnom pružanju pravne pomoći u krivičnim stvarima </a:t>
            </a:r>
            <a:r>
              <a:rPr lang="en-GB" altLang="sr-Latn-RS" sz="2800" dirty="0" smtClean="0"/>
              <a:t>- </a:t>
            </a:r>
            <a:endParaRPr lang="en-GB" altLang="sr-Latn-RS" sz="2800" dirty="0"/>
          </a:p>
          <a:p>
            <a:pPr eaLnBrk="1" hangingPunct="1">
              <a:spcBef>
                <a:spcPts val="200"/>
              </a:spcBef>
            </a:pPr>
            <a:r>
              <a:rPr lang="sr-Latn-RS" sz="2800" dirty="0"/>
              <a:t>Pozadina Konvencije o </a:t>
            </a:r>
            <a:r>
              <a:rPr lang="sr-Latn-RS" sz="2800" dirty="0" err="1"/>
              <a:t>visokotehnološkom</a:t>
            </a:r>
            <a:r>
              <a:rPr lang="sr-Latn-RS" sz="2800" dirty="0"/>
              <a:t> kriminalu (Budimpešta</a:t>
            </a:r>
            <a:r>
              <a:rPr lang="sr-Latn-RS" altLang="sr-Latn-RS" sz="2800" dirty="0" smtClean="0">
                <a:latin typeface="Calibri" panose="020F0502020204030204" pitchFamily="34" charset="0"/>
              </a:rPr>
              <a:t>)</a:t>
            </a:r>
            <a:endParaRPr lang="en-GB" altLang="sr-Latn-RS" sz="2800" dirty="0">
              <a:latin typeface="Calibri" panose="020F0502020204030204" pitchFamily="34" charset="0"/>
            </a:endParaRPr>
          </a:p>
          <a:p>
            <a:pPr lvl="1" eaLnBrk="1" hangingPunct="1">
              <a:spcBef>
                <a:spcPts val="200"/>
              </a:spcBef>
            </a:pPr>
            <a:r>
              <a:rPr lang="sr-Latn-RS" sz="2400" dirty="0"/>
              <a:t>Sve države članice su je ratifikovale</a:t>
            </a:r>
            <a:endParaRPr lang="en-GB" altLang="sr-Latn-RS" sz="2400" dirty="0">
              <a:latin typeface="Calibri" panose="020F0502020204030204" pitchFamily="34" charset="0"/>
            </a:endParaRPr>
          </a:p>
          <a:p>
            <a:pPr eaLnBrk="1" hangingPunct="1">
              <a:spcBef>
                <a:spcPts val="200"/>
              </a:spcBef>
            </a:pPr>
            <a:r>
              <a:rPr lang="sr-Latn-RS" sz="2800" dirty="0"/>
              <a:t>Kancelarija za programe za borbu protiv </a:t>
            </a:r>
            <a:r>
              <a:rPr lang="sr-Latn-RS" sz="2800" dirty="0" err="1"/>
              <a:t>visokotehnološkog</a:t>
            </a:r>
            <a:r>
              <a:rPr lang="sr-Latn-RS" sz="2800" dirty="0"/>
              <a:t> kriminala (</a:t>
            </a:r>
            <a:r>
              <a:rPr lang="sr-Latn-RS" sz="2800" i="1" dirty="0"/>
              <a:t>C-PROC</a:t>
            </a:r>
            <a:r>
              <a:rPr lang="sr-Latn-RS" sz="2800" dirty="0"/>
              <a:t>)</a:t>
            </a:r>
            <a:endParaRPr lang="en-GB" altLang="sr-Latn-RS" sz="28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Pružanje pomoći zemljama širom sveta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Jačanje zakonodavstva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Obuka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Osnivanje specijalizovanih jedinica</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Zaštita dece</a:t>
            </a:r>
            <a:endParaRPr lang="en-GB" altLang="sr-Latn-RS" sz="2400" dirty="0">
              <a:latin typeface="Calibri" panose="020F0502020204030204" pitchFamily="34" charset="0"/>
            </a:endParaRPr>
          </a:p>
          <a:p>
            <a:pPr lvl="1" eaLnBrk="1" hangingPunct="1">
              <a:spcBef>
                <a:spcPts val="100"/>
              </a:spcBef>
            </a:pPr>
            <a:r>
              <a:rPr lang="sr-Latn-RS" altLang="sr-Latn-RS" sz="2400" dirty="0" smtClean="0">
                <a:latin typeface="Calibri" panose="020F0502020204030204" pitchFamily="34" charset="0"/>
              </a:rPr>
              <a:t>Jačanje </a:t>
            </a:r>
            <a:r>
              <a:rPr lang="sr-Latn-RS" altLang="sr-Latn-RS" sz="2400" dirty="0" err="1" smtClean="0">
                <a:latin typeface="Calibri" panose="020F0502020204030204" pitchFamily="34" charset="0"/>
              </a:rPr>
              <a:t>delotvornosti</a:t>
            </a:r>
            <a:endParaRPr lang="en-GB" altLang="sr-Latn-RS" sz="2400" dirty="0">
              <a:latin typeface="Calibri" panose="020F0502020204030204" pitchFamily="34" charset="0"/>
            </a:endParaRPr>
          </a:p>
        </p:txBody>
      </p:sp>
      <p:sp>
        <p:nvSpPr>
          <p:cNvPr id="16" name="TextBox 15">
            <a:extLst>
              <a:ext uri="{FF2B5EF4-FFF2-40B4-BE49-F238E27FC236}">
                <a16:creationId xmlns="" xmlns:a16="http://schemas.microsoft.com/office/drawing/2014/main" id="{BE0EC077-25B7-47D6-8464-AFB555FAA933}"/>
              </a:ext>
            </a:extLst>
          </p:cNvPr>
          <p:cNvSpPr txBox="1"/>
          <p:nvPr/>
        </p:nvSpPr>
        <p:spPr>
          <a:xfrm>
            <a:off x="35496" y="6228020"/>
            <a:ext cx="6678790" cy="369332"/>
          </a:xfrm>
          <a:prstGeom prst="rect">
            <a:avLst/>
          </a:prstGeom>
          <a:noFill/>
        </p:spPr>
        <p:txBody>
          <a:bodyPr wrap="square">
            <a:spAutoFit/>
          </a:bodyPr>
          <a:lstStyle/>
          <a:p>
            <a:pPr algn="l"/>
            <a:r>
              <a:rPr lang="en-GB" sz="1800" dirty="0">
                <a:effectLst/>
                <a:latin typeface="Calibri" panose="020F0502020204030204" pitchFamily="34" charset="0"/>
                <a:ea typeface="Calibri" panose="020F0502020204030204" pitchFamily="34" charset="0"/>
                <a:hlinkClick r:id="rId5"/>
              </a:rPr>
              <a:t>https://www.coe.int/en/web/cybercrime/cybercrime-office-c-proc</a:t>
            </a:r>
            <a:r>
              <a:rPr lang="en-GB" sz="1800" dirty="0">
                <a:effectLst/>
                <a:latin typeface="Calibri" panose="020F0502020204030204" pitchFamily="34" charset="0"/>
                <a:ea typeface="Calibri" panose="020F0502020204030204" pitchFamily="34" charset="0"/>
              </a:rPr>
              <a:t> </a:t>
            </a:r>
            <a:endParaRPr lang="en-US" b="0" i="0" dirty="0">
              <a:solidFill>
                <a:srgbClr val="161616"/>
              </a:solidFill>
              <a:effectLst/>
              <a:latin typeface="Open Sans" panose="020B0606030504020204" pitchFamily="34" charset="0"/>
            </a:endParaRPr>
          </a:p>
        </p:txBody>
      </p:sp>
    </p:spTree>
    <p:extLst>
      <p:ext uri="{BB962C8B-B14F-4D97-AF65-F5344CB8AC3E}">
        <p14:creationId xmlns:p14="http://schemas.microsoft.com/office/powerpoint/2010/main" val="1253065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dirty="0">
                <a:latin typeface="Verdana" panose="020B0604030504040204" pitchFamily="34" charset="0"/>
                <a:ea typeface="Verdana" panose="020B0604030504040204" pitchFamily="34" charset="0"/>
              </a:rPr>
              <a:t>G8 </a:t>
            </a:r>
            <a:r>
              <a:rPr lang="en-GB" altLang="en-US" sz="2800" dirty="0" smtClean="0">
                <a:latin typeface="Verdana" panose="020B0604030504040204" pitchFamily="34" charset="0"/>
                <a:ea typeface="Verdana" panose="020B0604030504040204" pitchFamily="34" charset="0"/>
              </a:rPr>
              <a:t>(</a:t>
            </a:r>
            <a:r>
              <a:rPr lang="sr-Latn-RS" altLang="en-US" sz="2800" dirty="0" smtClean="0">
                <a:latin typeface="Verdana" panose="020B0604030504040204" pitchFamily="34" charset="0"/>
                <a:ea typeface="Verdana" panose="020B0604030504040204" pitchFamily="34" charset="0"/>
              </a:rPr>
              <a:t>Podgrupa za </a:t>
            </a:r>
            <a:r>
              <a:rPr lang="sr-Latn-RS" altLang="en-US" sz="2800" dirty="0" err="1" smtClean="0">
                <a:latin typeface="Verdana" panose="020B0604030504040204" pitchFamily="34" charset="0"/>
                <a:ea typeface="Verdana" panose="020B0604030504040204" pitchFamily="34" charset="0"/>
              </a:rPr>
              <a:t>visokotehnološki</a:t>
            </a:r>
            <a:r>
              <a:rPr lang="sr-Latn-RS" altLang="en-US" sz="2800" dirty="0" smtClean="0">
                <a:latin typeface="Verdana" panose="020B0604030504040204" pitchFamily="34" charset="0"/>
                <a:ea typeface="Verdana" panose="020B0604030504040204" pitchFamily="34" charset="0"/>
              </a:rPr>
              <a:t> kriminal</a:t>
            </a:r>
            <a:r>
              <a:rPr lang="en-GB" altLang="en-US" sz="2800" dirty="0" smtClean="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a:extLst>
              <a:ext uri="{FF2B5EF4-FFF2-40B4-BE49-F238E27FC236}">
                <a16:creationId xmlns="" xmlns:a16="http://schemas.microsoft.com/office/drawing/2014/main" id="{F0509D3C-7A0B-B143-8C24-FB6A84458076}"/>
              </a:ext>
            </a:extLst>
          </p:cNvPr>
          <p:cNvPicPr>
            <a:picLocks noChangeAspect="1"/>
          </p:cNvPicPr>
          <p:nvPr/>
        </p:nvPicPr>
        <p:blipFill>
          <a:blip r:embed="rId4"/>
          <a:stretch>
            <a:fillRect/>
          </a:stretch>
        </p:blipFill>
        <p:spPr>
          <a:xfrm>
            <a:off x="7596335" y="962586"/>
            <a:ext cx="1427729" cy="1427729"/>
          </a:xfrm>
          <a:prstGeom prst="rect">
            <a:avLst/>
          </a:prstGeom>
        </p:spPr>
      </p:pic>
      <p:sp>
        <p:nvSpPr>
          <p:cNvPr id="5" name="Rectangle 4">
            <a:extLst>
              <a:ext uri="{FF2B5EF4-FFF2-40B4-BE49-F238E27FC236}">
                <a16:creationId xmlns=""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6" name="Content Placeholder 1">
            <a:extLst>
              <a:ext uri="{FF2B5EF4-FFF2-40B4-BE49-F238E27FC236}">
                <a16:creationId xmlns="" xmlns:a16="http://schemas.microsoft.com/office/drawing/2014/main" id="{6F5E60C4-1136-4EE0-A61C-DB785E05444C}"/>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dirty="0" smtClean="0"/>
              <a:t>Više </a:t>
            </a:r>
            <a:r>
              <a:rPr lang="sr-Latn-RS" altLang="sr-Latn-RS" dirty="0" err="1" smtClean="0"/>
              <a:t>proaktivnih</a:t>
            </a:r>
            <a:r>
              <a:rPr lang="sr-Latn-RS" altLang="sr-Latn-RS" dirty="0" smtClean="0"/>
              <a:t> opcija</a:t>
            </a:r>
            <a:endParaRPr lang="en-GB" altLang="sr-Latn-RS" dirty="0"/>
          </a:p>
          <a:p>
            <a:pPr eaLnBrk="1" hangingPunct="1"/>
            <a:r>
              <a:rPr lang="en-GB" altLang="sr-Latn-RS" sz="2800" dirty="0">
                <a:latin typeface="Calibri" panose="020F0502020204030204" pitchFamily="34" charset="0"/>
              </a:rPr>
              <a:t>G8 </a:t>
            </a:r>
            <a:r>
              <a:rPr lang="sr-Latn-RS" altLang="sr-Latn-RS" sz="2800" dirty="0" smtClean="0">
                <a:latin typeface="Calibri" panose="020F0502020204030204" pitchFamily="34" charset="0"/>
              </a:rPr>
              <a:t>je formirala mrežu osoba za kontakt</a:t>
            </a:r>
            <a:endParaRPr lang="en-GB" altLang="sr-Latn-RS" sz="2800" dirty="0">
              <a:latin typeface="Calibri" panose="020F0502020204030204" pitchFamily="34" charset="0"/>
            </a:endParaRPr>
          </a:p>
          <a:p>
            <a:pPr eaLnBrk="1" hangingPunct="1"/>
            <a:r>
              <a:rPr lang="sr-Latn-RS" sz="2800" dirty="0"/>
              <a:t>Ta mreža je postala referenca u međunarodnoj saradnji – „Mreža 24/7</a:t>
            </a:r>
            <a:r>
              <a:rPr lang="sr-Latn-RS" altLang="sr-Latn-RS" dirty="0" smtClean="0">
                <a:latin typeface="Calibri" panose="020F0502020204030204" pitchFamily="34" charset="0"/>
              </a:rPr>
              <a:t>“</a:t>
            </a:r>
            <a:endParaRPr lang="en-GB" altLang="sr-Latn-RS" dirty="0">
              <a:latin typeface="Calibri" panose="020F0502020204030204" pitchFamily="34" charset="0"/>
            </a:endParaRPr>
          </a:p>
          <a:p>
            <a:pPr eaLnBrk="1" hangingPunct="1"/>
            <a:r>
              <a:rPr lang="sr-Latn-RS" sz="2800" dirty="0"/>
              <a:t>Imenik – može mu se pristupiti i na taj način se olakšava neposredna akcija gde god je to potrebno</a:t>
            </a:r>
            <a:endParaRPr lang="sr-Latn-RS" altLang="sr-Latn-RS" sz="2800" dirty="0" smtClean="0">
              <a:latin typeface="Calibri" panose="020F0502020204030204" pitchFamily="34" charset="0"/>
            </a:endParaRPr>
          </a:p>
          <a:p>
            <a:pPr eaLnBrk="1" hangingPunct="1"/>
            <a:r>
              <a:rPr lang="sr-Latn-RS" sz="2800" dirty="0"/>
              <a:t>Jačanje i dopuna tradicionalnih metoda za dobijanje pomoći</a:t>
            </a:r>
            <a:endParaRPr lang="sr-Latn-RS" altLang="sr-Latn-RS" sz="2800" dirty="0" smtClean="0">
              <a:latin typeface="Calibri" panose="020F0502020204030204" pitchFamily="34" charset="0"/>
            </a:endParaRPr>
          </a:p>
          <a:p>
            <a:pPr eaLnBrk="1" hangingPunct="1"/>
            <a:r>
              <a:rPr lang="sr-Latn-RS" sz="2800" dirty="0"/>
              <a:t>Ne zamenjuje zahtev za pozivanje na ugovore o uzajamnoj pravnoj pomoći</a:t>
            </a:r>
            <a:endParaRPr lang="en-GB" altLang="sr-Latn-RS" sz="2800" dirty="0">
              <a:latin typeface="Calibri" panose="020F0502020204030204" pitchFamily="34" charset="0"/>
            </a:endParaRPr>
          </a:p>
        </p:txBody>
      </p:sp>
    </p:spTree>
    <p:extLst>
      <p:ext uri="{BB962C8B-B14F-4D97-AF65-F5344CB8AC3E}">
        <p14:creationId xmlns:p14="http://schemas.microsoft.com/office/powerpoint/2010/main" val="389237706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2800" i="1" dirty="0">
                <a:latin typeface="Verdana" panose="020B0604030504040204" pitchFamily="34" charset="0"/>
                <a:ea typeface="Verdana" panose="020B0604030504040204" pitchFamily="34" charset="0"/>
              </a:rPr>
              <a:t>OAS</a:t>
            </a:r>
            <a:r>
              <a:rPr lang="en-GB" altLang="en-US" sz="2800" dirty="0">
                <a:latin typeface="Verdana" panose="020B0604030504040204" pitchFamily="34" charset="0"/>
                <a:ea typeface="Verdana" panose="020B0604030504040204" pitchFamily="34" charset="0"/>
              </a:rPr>
              <a:t> </a:t>
            </a:r>
            <a:r>
              <a:rPr lang="en-GB" altLang="en-US" sz="2800" dirty="0" smtClean="0">
                <a:latin typeface="Verdana" panose="020B0604030504040204" pitchFamily="34" charset="0"/>
                <a:ea typeface="Verdana" panose="020B0604030504040204" pitchFamily="34" charset="0"/>
              </a:rPr>
              <a:t>(</a:t>
            </a:r>
            <a:r>
              <a:rPr lang="sr-Latn-RS" altLang="en-US" sz="2800" dirty="0" smtClean="0">
                <a:latin typeface="Verdana" panose="020B0604030504040204" pitchFamily="34" charset="0"/>
                <a:ea typeface="Verdana" panose="020B0604030504040204" pitchFamily="34" charset="0"/>
              </a:rPr>
              <a:t>Organizacija američkih država</a:t>
            </a:r>
            <a:r>
              <a:rPr lang="en-GB" altLang="en-US" sz="2800" dirty="0" smtClean="0">
                <a:latin typeface="Verdana" panose="020B0604030504040204" pitchFamily="34" charset="0"/>
                <a:ea typeface="Verdana" panose="020B0604030504040204" pitchFamily="34" charset="0"/>
              </a:rPr>
              <a: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5A111AE0-3B23-4BE0-8250-CB50DF25E62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pic>
        <p:nvPicPr>
          <p:cNvPr id="10" name="Picture 9">
            <a:extLst>
              <a:ext uri="{FF2B5EF4-FFF2-40B4-BE49-F238E27FC236}">
                <a16:creationId xmlns="" xmlns:a16="http://schemas.microsoft.com/office/drawing/2014/main" id="{77543411-88C8-4996-A37B-563E935FF03B}"/>
              </a:ext>
            </a:extLst>
          </p:cNvPr>
          <p:cNvPicPr>
            <a:picLocks noChangeAspect="1"/>
          </p:cNvPicPr>
          <p:nvPr/>
        </p:nvPicPr>
        <p:blipFill>
          <a:blip r:embed="rId4"/>
          <a:stretch>
            <a:fillRect/>
          </a:stretch>
        </p:blipFill>
        <p:spPr>
          <a:xfrm>
            <a:off x="113025" y="1052736"/>
            <a:ext cx="5323072" cy="4089247"/>
          </a:xfrm>
          <a:prstGeom prst="rect">
            <a:avLst/>
          </a:prstGeom>
          <a:ln>
            <a:solidFill>
              <a:srgbClr val="0070C0"/>
            </a:solidFill>
          </a:ln>
        </p:spPr>
      </p:pic>
      <p:pic>
        <p:nvPicPr>
          <p:cNvPr id="12" name="Picture 11">
            <a:extLst>
              <a:ext uri="{FF2B5EF4-FFF2-40B4-BE49-F238E27FC236}">
                <a16:creationId xmlns="" xmlns:a16="http://schemas.microsoft.com/office/drawing/2014/main" id="{5ADB615E-6774-4774-AE2C-94489CF6F843}"/>
              </a:ext>
            </a:extLst>
          </p:cNvPr>
          <p:cNvPicPr>
            <a:picLocks noChangeAspect="1"/>
          </p:cNvPicPr>
          <p:nvPr/>
        </p:nvPicPr>
        <p:blipFill>
          <a:blip r:embed="rId5"/>
          <a:stretch>
            <a:fillRect/>
          </a:stretch>
        </p:blipFill>
        <p:spPr>
          <a:xfrm>
            <a:off x="3698503" y="2751290"/>
            <a:ext cx="5323072" cy="3477942"/>
          </a:xfrm>
          <a:prstGeom prst="rect">
            <a:avLst/>
          </a:prstGeom>
          <a:ln>
            <a:solidFill>
              <a:srgbClr val="0070C0"/>
            </a:solidFill>
          </a:ln>
        </p:spPr>
      </p:pic>
      <p:sp>
        <p:nvSpPr>
          <p:cNvPr id="16" name="TextBox 15">
            <a:extLst>
              <a:ext uri="{FF2B5EF4-FFF2-40B4-BE49-F238E27FC236}">
                <a16:creationId xmlns="" xmlns:a16="http://schemas.microsoft.com/office/drawing/2014/main" id="{67D49CEC-BAF6-4423-93F1-FD441079E3CB}"/>
              </a:ext>
            </a:extLst>
          </p:cNvPr>
          <p:cNvSpPr txBox="1"/>
          <p:nvPr/>
        </p:nvSpPr>
        <p:spPr>
          <a:xfrm>
            <a:off x="35496" y="6201331"/>
            <a:ext cx="4642944" cy="369332"/>
          </a:xfrm>
          <a:prstGeom prst="rect">
            <a:avLst/>
          </a:prstGeom>
          <a:noFill/>
        </p:spPr>
        <p:txBody>
          <a:bodyPr wrap="square">
            <a:spAutoFit/>
          </a:bodyPr>
          <a:lstStyle/>
          <a:p>
            <a:r>
              <a:rPr lang="en-GB" dirty="0">
                <a:hlinkClick r:id="rId6"/>
              </a:rPr>
              <a:t>http://www.oas.org/juridico/english/cyber.htm</a:t>
            </a:r>
            <a:r>
              <a:rPr lang="en-GB" dirty="0"/>
              <a:t> </a:t>
            </a:r>
          </a:p>
        </p:txBody>
      </p:sp>
    </p:spTree>
    <p:extLst>
      <p:ext uri="{BB962C8B-B14F-4D97-AF65-F5344CB8AC3E}">
        <p14:creationId xmlns:p14="http://schemas.microsoft.com/office/powerpoint/2010/main" val="1153210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Afrička unija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E06BE0DD-D9FE-6B4C-9374-CFA294050F53}"/>
              </a:ext>
            </a:extLst>
          </p:cNvPr>
          <p:cNvPicPr>
            <a:picLocks noChangeAspect="1"/>
          </p:cNvPicPr>
          <p:nvPr/>
        </p:nvPicPr>
        <p:blipFill>
          <a:blip r:embed="rId4"/>
          <a:stretch>
            <a:fillRect/>
          </a:stretch>
        </p:blipFill>
        <p:spPr>
          <a:xfrm>
            <a:off x="7297737" y="4690509"/>
            <a:ext cx="1666528" cy="1497051"/>
          </a:xfrm>
          <a:prstGeom prst="rect">
            <a:avLst/>
          </a:prstGeom>
        </p:spPr>
      </p:pic>
      <p:sp>
        <p:nvSpPr>
          <p:cNvPr id="6" name="Rectangle 5">
            <a:extLst>
              <a:ext uri="{FF2B5EF4-FFF2-40B4-BE49-F238E27FC236}">
                <a16:creationId xmlns="" xmlns:a16="http://schemas.microsoft.com/office/drawing/2014/main" id="{A176FB23-43DE-4BCB-B5F2-4BD0E39AABEA}"/>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Content Placeholder 1">
            <a:extLst>
              <a:ext uri="{FF2B5EF4-FFF2-40B4-BE49-F238E27FC236}">
                <a16:creationId xmlns="" xmlns:a16="http://schemas.microsoft.com/office/drawing/2014/main" id="{F97FF257-27F5-42C0-8A34-AC046C2EBF44}"/>
              </a:ext>
            </a:extLst>
          </p:cNvPr>
          <p:cNvSpPr txBox="1">
            <a:spLocks/>
          </p:cNvSpPr>
          <p:nvPr/>
        </p:nvSpPr>
        <p:spPr>
          <a:xfrm>
            <a:off x="179735" y="1027450"/>
            <a:ext cx="8784530" cy="521075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None/>
              <a:defRPr/>
            </a:pPr>
            <a:r>
              <a:rPr lang="sr-Latn-RS" dirty="0" smtClean="0"/>
              <a:t>Konvencija o IKT bezbednosti i zaštiti podataka o ličnosti</a:t>
            </a:r>
            <a:endParaRPr lang="en-GB" dirty="0"/>
          </a:p>
          <a:p>
            <a:pPr eaLnBrk="1" hangingPunct="1">
              <a:defRPr/>
            </a:pPr>
            <a:r>
              <a:rPr lang="sr-Latn-RS" sz="2800" dirty="0" smtClean="0"/>
              <a:t>Multilateralni ugovor koji su potpisale zemlje članice Afričke unije</a:t>
            </a:r>
          </a:p>
          <a:p>
            <a:pPr eaLnBrk="1" hangingPunct="1">
              <a:defRPr/>
            </a:pPr>
            <a:r>
              <a:rPr lang="sr-Latn-RS" dirty="0" smtClean="0"/>
              <a:t>Utvrđuje zakonodavna načela u vezi sa</a:t>
            </a:r>
            <a:r>
              <a:rPr lang="en-US" sz="3200" dirty="0" smtClean="0"/>
              <a:t>:</a:t>
            </a:r>
            <a:endParaRPr lang="en-US" sz="3200" dirty="0"/>
          </a:p>
          <a:p>
            <a:pPr lvl="1" eaLnBrk="1" hangingPunct="1">
              <a:defRPr/>
            </a:pPr>
            <a:r>
              <a:rPr lang="sr-Latn-RS" dirty="0" smtClean="0"/>
              <a:t>elektronskim transakcijama</a:t>
            </a:r>
            <a:endParaRPr lang="en-US" dirty="0"/>
          </a:p>
          <a:p>
            <a:pPr lvl="1" eaLnBrk="1" hangingPunct="1">
              <a:defRPr/>
            </a:pPr>
            <a:r>
              <a:rPr lang="sr-Latn-RS" dirty="0" smtClean="0"/>
              <a:t>zaštitom podataka o ličnosti</a:t>
            </a:r>
            <a:endParaRPr lang="en-US" dirty="0"/>
          </a:p>
          <a:p>
            <a:pPr lvl="1" eaLnBrk="1" hangingPunct="1">
              <a:defRPr/>
            </a:pPr>
            <a:r>
              <a:rPr lang="sr-Latn-RS" dirty="0" smtClean="0"/>
              <a:t>IKT bezbednosti i </a:t>
            </a:r>
            <a:r>
              <a:rPr lang="sr-Latn-RS" dirty="0" err="1" smtClean="0"/>
              <a:t>visokotehnološkom</a:t>
            </a:r>
            <a:r>
              <a:rPr lang="sr-Latn-RS" dirty="0" smtClean="0"/>
              <a:t> kriminalu</a:t>
            </a:r>
            <a:endParaRPr lang="en-US" dirty="0"/>
          </a:p>
          <a:p>
            <a:pPr marL="0" indent="0" eaLnBrk="1" hangingPunct="1">
              <a:buNone/>
              <a:defRPr/>
            </a:pPr>
            <a:endParaRPr lang="en-GB" dirty="0"/>
          </a:p>
        </p:txBody>
      </p:sp>
      <p:sp>
        <p:nvSpPr>
          <p:cNvPr id="16" name="TextBox 15">
            <a:extLst>
              <a:ext uri="{FF2B5EF4-FFF2-40B4-BE49-F238E27FC236}">
                <a16:creationId xmlns="" xmlns:a16="http://schemas.microsoft.com/office/drawing/2014/main" id="{D66A837E-A79A-40AE-8899-248280605289}"/>
              </a:ext>
            </a:extLst>
          </p:cNvPr>
          <p:cNvSpPr txBox="1"/>
          <p:nvPr/>
        </p:nvSpPr>
        <p:spPr>
          <a:xfrm>
            <a:off x="-36512" y="6228020"/>
            <a:ext cx="9297535" cy="369332"/>
          </a:xfrm>
          <a:prstGeom prst="rect">
            <a:avLst/>
          </a:prstGeom>
          <a:noFill/>
        </p:spPr>
        <p:txBody>
          <a:bodyPr wrap="square">
            <a:spAutoFit/>
          </a:bodyPr>
          <a:lstStyle/>
          <a:p>
            <a:r>
              <a:rPr lang="en-GB" dirty="0">
                <a:hlinkClick r:id="rId5"/>
              </a:rPr>
              <a:t>https://au.int/en/treaties/african-union-convention-cyber-security-and-personal-data-protection</a:t>
            </a:r>
            <a:r>
              <a:rPr lang="en-GB" dirty="0"/>
              <a:t> </a:t>
            </a:r>
          </a:p>
        </p:txBody>
      </p:sp>
    </p:spTree>
    <p:extLst>
      <p:ext uri="{BB962C8B-B14F-4D97-AF65-F5344CB8AC3E}">
        <p14:creationId xmlns:p14="http://schemas.microsoft.com/office/powerpoint/2010/main" val="3986460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altLang="en-US" sz="2800" dirty="0" err="1" smtClean="0">
                <a:latin typeface="Verdana" panose="020B0604030504040204" pitchFamily="34" charset="0"/>
                <a:ea typeface="Verdana" panose="020B0604030504040204" pitchFamily="34" charset="0"/>
              </a:rPr>
              <a:t>Komonvelt</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a:extLst>
              <a:ext uri="{FF2B5EF4-FFF2-40B4-BE49-F238E27FC236}">
                <a16:creationId xmlns="" xmlns:a16="http://schemas.microsoft.com/office/drawing/2014/main" id="{1FCE5F71-B62F-4840-AD46-7690CB1F70D4}"/>
              </a:ext>
            </a:extLst>
          </p:cNvPr>
          <p:cNvSpPr/>
          <p:nvPr/>
        </p:nvSpPr>
        <p:spPr>
          <a:xfrm>
            <a:off x="88522" y="1085294"/>
            <a:ext cx="8803958" cy="5293757"/>
          </a:xfrm>
          <a:prstGeom prst="rect">
            <a:avLst/>
          </a:prstGeom>
        </p:spPr>
        <p:txBody>
          <a:bodyPr wrap="square">
            <a:spAutoFit/>
          </a:bodyPr>
          <a:lstStyle/>
          <a:p>
            <a:pPr marL="0" lvl="2" eaLnBrk="1" hangingPunct="1">
              <a:spcAft>
                <a:spcPts val="1200"/>
              </a:spcAft>
              <a:defRPr/>
            </a:pPr>
            <a:r>
              <a:rPr lang="sr-Latn-RS" sz="2800" b="1" dirty="0" smtClean="0"/>
              <a:t>Model zakona</a:t>
            </a:r>
            <a:endParaRPr lang="en-GB" sz="2800" b="1" dirty="0"/>
          </a:p>
          <a:p>
            <a:pPr marL="0" lvl="2" eaLnBrk="1" hangingPunct="1">
              <a:spcAft>
                <a:spcPts val="1200"/>
              </a:spcAft>
              <a:defRPr/>
            </a:pPr>
            <a:r>
              <a:rPr lang="sr-Latn-RS" sz="2800" i="1" dirty="0" err="1"/>
              <a:t>Harare</a:t>
            </a:r>
            <a:r>
              <a:rPr lang="sr-Latn-RS" sz="2800" i="1" dirty="0"/>
              <a:t> </a:t>
            </a:r>
            <a:r>
              <a:rPr lang="sr-Latn-RS" sz="2800" i="1" dirty="0" err="1"/>
              <a:t>Scheme</a:t>
            </a:r>
            <a:r>
              <a:rPr lang="sr-Latn-RS" sz="2800" i="1" dirty="0"/>
              <a:t> (shema ili plan iz </a:t>
            </a:r>
            <a:r>
              <a:rPr lang="sr-Latn-RS" sz="2800" i="1" dirty="0" err="1"/>
              <a:t>Hararea</a:t>
            </a:r>
            <a:r>
              <a:rPr lang="sr-Latn-RS" sz="2800" i="1" dirty="0"/>
              <a:t>) </a:t>
            </a:r>
            <a:r>
              <a:rPr lang="sr-Latn-RS" sz="2800" dirty="0"/>
              <a:t>omogućuje povišeni nivo i prošireni obim saradnje između vlada zemalja Komonvelta u krivičnim stvarima, uključujući pitanja iz oblasti </a:t>
            </a:r>
            <a:r>
              <a:rPr lang="sr-Latn-RS" sz="2800" dirty="0" err="1"/>
              <a:t>visokotehnološkog</a:t>
            </a:r>
            <a:r>
              <a:rPr lang="sr-Latn-RS" sz="2800" dirty="0"/>
              <a:t> kriminala</a:t>
            </a:r>
            <a:endParaRPr lang="en-GB" sz="2800" dirty="0"/>
          </a:p>
          <a:p>
            <a:pPr marL="0" lvl="2" eaLnBrk="1" hangingPunct="1">
              <a:spcAft>
                <a:spcPts val="1200"/>
              </a:spcAft>
              <a:defRPr/>
            </a:pPr>
            <a:r>
              <a:rPr lang="sr-Latn-RS" sz="2800" dirty="0" smtClean="0"/>
              <a:t>Obuhvata</a:t>
            </a:r>
            <a:endParaRPr lang="en-GB" sz="2800" dirty="0"/>
          </a:p>
          <a:p>
            <a:pPr marL="1028700" lvl="3" indent="-571500" eaLnBrk="1" hangingPunct="1">
              <a:spcAft>
                <a:spcPts val="1200"/>
              </a:spcAft>
              <a:buFont typeface="Arial" panose="020B0604020202020204" pitchFamily="34" charset="0"/>
              <a:buChar char="•"/>
              <a:defRPr/>
            </a:pPr>
            <a:r>
              <a:rPr lang="sr-Latn-RS" sz="2800" dirty="0"/>
              <a:t>Identifikaciju i lociranje lica, dostavljanje dokumenata, zaplenu i oduzimanje, pribavljanje dokaza, ulaženje u trag, zaplenu i </a:t>
            </a:r>
            <a:br>
              <a:rPr lang="sr-Latn-RS" sz="2800" dirty="0"/>
            </a:br>
            <a:r>
              <a:rPr lang="sr-Latn-RS" sz="2800" dirty="0"/>
              <a:t>konfiskaciju dobara stečenih krivičnim </a:t>
            </a:r>
            <a:br>
              <a:rPr lang="sr-Latn-RS" sz="2800" dirty="0"/>
            </a:br>
            <a:r>
              <a:rPr lang="sr-Latn-RS" sz="2800" dirty="0"/>
              <a:t>delima</a:t>
            </a:r>
            <a:endParaRPr lang="en-GB" sz="2800" dirty="0"/>
          </a:p>
        </p:txBody>
      </p:sp>
      <p:pic>
        <p:nvPicPr>
          <p:cNvPr id="6" name="Picture 5">
            <a:extLst>
              <a:ext uri="{FF2B5EF4-FFF2-40B4-BE49-F238E27FC236}">
                <a16:creationId xmlns="" xmlns:a16="http://schemas.microsoft.com/office/drawing/2014/main" id="{D944D14F-C982-C74B-9E8F-DD0D4C41E9D3}"/>
              </a:ext>
            </a:extLst>
          </p:cNvPr>
          <p:cNvPicPr>
            <a:picLocks noChangeAspect="1"/>
          </p:cNvPicPr>
          <p:nvPr/>
        </p:nvPicPr>
        <p:blipFill>
          <a:blip r:embed="rId4"/>
          <a:stretch>
            <a:fillRect/>
          </a:stretch>
        </p:blipFill>
        <p:spPr>
          <a:xfrm>
            <a:off x="6811453" y="5127297"/>
            <a:ext cx="2193627" cy="1316176"/>
          </a:xfrm>
          <a:prstGeom prst="rect">
            <a:avLst/>
          </a:prstGeom>
        </p:spPr>
      </p:pic>
      <p:sp>
        <p:nvSpPr>
          <p:cNvPr id="8" name="Rectangle 7">
            <a:extLst>
              <a:ext uri="{FF2B5EF4-FFF2-40B4-BE49-F238E27FC236}">
                <a16:creationId xmlns="" xmlns:a16="http://schemas.microsoft.com/office/drawing/2014/main" id="{39925A32-809D-4143-BC17-C798C6EB139F}"/>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Tree>
    <p:extLst>
      <p:ext uri="{BB962C8B-B14F-4D97-AF65-F5344CB8AC3E}">
        <p14:creationId xmlns:p14="http://schemas.microsoft.com/office/powerpoint/2010/main" val="354691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sr-Latn-RS" sz="2800" dirty="0" smtClean="0">
                <a:latin typeface="Verdana" panose="020B0604030504040204" pitchFamily="34" charset="0"/>
                <a:ea typeface="Verdana" panose="020B0604030504040204" pitchFamily="34" charset="0"/>
              </a:rPr>
              <a:t>Svetska banka</a:t>
            </a:r>
            <a:endParaRPr lang="en-GB" sz="2800" dirty="0">
              <a:latin typeface="Verdana" panose="020B0604030504040204" pitchFamily="34" charset="0"/>
              <a:ea typeface="Verdana" panose="020B0604030504040204" pitchFamily="34" charset="0"/>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487853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dirty="0" smtClean="0"/>
              <a:t>Borba protiv </a:t>
            </a:r>
            <a:r>
              <a:rPr lang="sr-Latn-RS" altLang="sr-Latn-RS" dirty="0" err="1" smtClean="0"/>
              <a:t>visokotehnološkog</a:t>
            </a:r>
            <a:r>
              <a:rPr lang="sr-Latn-RS" altLang="sr-Latn-RS" dirty="0" smtClean="0"/>
              <a:t> kriminala</a:t>
            </a:r>
            <a:endParaRPr lang="en-GB" altLang="sr-Latn-RS" dirty="0"/>
          </a:p>
          <a:p>
            <a:pPr eaLnBrk="1" hangingPunct="1"/>
            <a:r>
              <a:rPr lang="sr-Latn-RS" altLang="sr-Latn-RS" sz="2800" dirty="0" smtClean="0">
                <a:latin typeface="Calibri" panose="020F0502020204030204" pitchFamily="34" charset="0"/>
              </a:rPr>
              <a:t>Kreiranje instrumenata i izgradnja kapaciteta</a:t>
            </a:r>
            <a:endParaRPr lang="en-GB" altLang="sr-Latn-RS" sz="2800" dirty="0">
              <a:latin typeface="Calibri" panose="020F0502020204030204" pitchFamily="34" charset="0"/>
            </a:endParaRPr>
          </a:p>
          <a:p>
            <a:pPr eaLnBrk="1" hangingPunct="1"/>
            <a:r>
              <a:rPr lang="sr-Latn-RS" altLang="sr-Latn-RS" sz="2800" dirty="0" smtClean="0">
                <a:latin typeface="Calibri" panose="020F0502020204030204" pitchFamily="34" charset="0"/>
              </a:rPr>
              <a:t>Alat</a:t>
            </a:r>
            <a:r>
              <a:rPr lang="en-GB" altLang="sr-Latn-RS" sz="2800" dirty="0" smtClean="0">
                <a:latin typeface="Calibri" panose="020F0502020204030204" pitchFamily="34" charset="0"/>
              </a:rPr>
              <a:t> </a:t>
            </a:r>
            <a:r>
              <a:rPr lang="en-GB" altLang="sr-Latn-RS" sz="2800" dirty="0">
                <a:latin typeface="Calibri" panose="020F0502020204030204" pitchFamily="34" charset="0"/>
              </a:rPr>
              <a:t>– </a:t>
            </a:r>
          </a:p>
          <a:p>
            <a:pPr lvl="1" eaLnBrk="1" hangingPunct="1"/>
            <a:r>
              <a:rPr lang="sr-Latn-RS" dirty="0" smtClean="0">
                <a:latin typeface="Calibri" panose="020F0502020204030204" pitchFamily="34" charset="0"/>
              </a:rPr>
              <a:t>„</a:t>
            </a:r>
            <a:r>
              <a:rPr lang="sr-Latn-RS" dirty="0" smtClean="0"/>
              <a:t>resursi </a:t>
            </a:r>
            <a:r>
              <a:rPr lang="sr-Latn-RS" dirty="0"/>
              <a:t>koji sintetišu dobru praksu u borbi protiv </a:t>
            </a:r>
            <a:r>
              <a:rPr lang="sr-Latn-RS" dirty="0" err="1"/>
              <a:t>visokotehnološkog</a:t>
            </a:r>
            <a:r>
              <a:rPr lang="sr-Latn-RS" dirty="0"/>
              <a:t> kriminala i organizovani su u devet dimenzija ili </a:t>
            </a:r>
            <a:r>
              <a:rPr lang="sr-Latn-RS" dirty="0" smtClean="0"/>
              <a:t>poglavlja“</a:t>
            </a:r>
            <a:endParaRPr lang="en-GB" altLang="sr-Latn-RS" dirty="0">
              <a:latin typeface="Calibri" panose="020F0502020204030204" pitchFamily="34" charset="0"/>
            </a:endParaRPr>
          </a:p>
        </p:txBody>
      </p:sp>
      <p:pic>
        <p:nvPicPr>
          <p:cNvPr id="2050" name="Picture 2" descr="India slips to 7th largest economy in 2018">
            <a:extLst>
              <a:ext uri="{FF2B5EF4-FFF2-40B4-BE49-F238E27FC236}">
                <a16:creationId xmlns="" xmlns:a16="http://schemas.microsoft.com/office/drawing/2014/main" id="{40C77A70-5BD8-484F-88FD-6155EBD5BBF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3038"/>
          <a:stretch/>
        </p:blipFill>
        <p:spPr bwMode="auto">
          <a:xfrm>
            <a:off x="7380312" y="4992109"/>
            <a:ext cx="1763688" cy="1533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7B123928-80CB-4610-B55A-B23EDB4033F1}"/>
              </a:ext>
            </a:extLst>
          </p:cNvPr>
          <p:cNvPicPr>
            <a:picLocks noChangeAspect="1"/>
          </p:cNvPicPr>
          <p:nvPr/>
        </p:nvPicPr>
        <p:blipFill>
          <a:blip r:embed="rId5"/>
          <a:stretch>
            <a:fillRect/>
          </a:stretch>
        </p:blipFill>
        <p:spPr>
          <a:xfrm>
            <a:off x="5130054" y="1174110"/>
            <a:ext cx="3647394" cy="3789040"/>
          </a:xfrm>
          <a:prstGeom prst="rect">
            <a:avLst/>
          </a:prstGeom>
        </p:spPr>
      </p:pic>
      <p:sp>
        <p:nvSpPr>
          <p:cNvPr id="16" name="TextBox 15">
            <a:extLst>
              <a:ext uri="{FF2B5EF4-FFF2-40B4-BE49-F238E27FC236}">
                <a16:creationId xmlns="" xmlns:a16="http://schemas.microsoft.com/office/drawing/2014/main" id="{A2E13060-E61F-411C-AF8B-4551095D2609}"/>
              </a:ext>
            </a:extLst>
          </p:cNvPr>
          <p:cNvSpPr txBox="1"/>
          <p:nvPr/>
        </p:nvSpPr>
        <p:spPr>
          <a:xfrm>
            <a:off x="88522" y="6208891"/>
            <a:ext cx="4642944" cy="369332"/>
          </a:xfrm>
          <a:prstGeom prst="rect">
            <a:avLst/>
          </a:prstGeom>
          <a:noFill/>
        </p:spPr>
        <p:txBody>
          <a:bodyPr wrap="square">
            <a:spAutoFit/>
          </a:bodyPr>
          <a:lstStyle/>
          <a:p>
            <a:r>
              <a:rPr lang="en-GB" dirty="0">
                <a:hlinkClick r:id="rId6"/>
              </a:rPr>
              <a:t>http://www.combattingcybercrime.org/</a:t>
            </a:r>
            <a:r>
              <a:rPr lang="en-GB" dirty="0"/>
              <a:t> </a:t>
            </a:r>
          </a:p>
        </p:txBody>
      </p:sp>
    </p:spTree>
    <p:extLst>
      <p:ext uri="{BB962C8B-B14F-4D97-AF65-F5344CB8AC3E}">
        <p14:creationId xmlns:p14="http://schemas.microsoft.com/office/powerpoint/2010/main" val="1494525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INFORMACIONO DRUŠTVO</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1</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800" dirty="0">
                <a:latin typeface="Verdana" panose="020B0604030504040204" pitchFamily="34" charset="0"/>
                <a:ea typeface="Verdana" panose="020B0604030504040204" pitchFamily="34" charset="0"/>
              </a:rPr>
              <a:t>PILON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a:extLst>
              <a:ext uri="{FF2B5EF4-FFF2-40B4-BE49-F238E27FC236}">
                <a16:creationId xmlns="" xmlns:a16="http://schemas.microsoft.com/office/drawing/2014/main" id="{960D0148-8797-458B-ABBC-8D41505E7BB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9" name="Content Placeholder 1">
            <a:extLst>
              <a:ext uri="{FF2B5EF4-FFF2-40B4-BE49-F238E27FC236}">
                <a16:creationId xmlns="" xmlns:a16="http://schemas.microsoft.com/office/drawing/2014/main" id="{9862464D-8B1B-4FD5-AEAC-0662CE90FB58}"/>
              </a:ext>
            </a:extLst>
          </p:cNvPr>
          <p:cNvSpPr txBox="1">
            <a:spLocks/>
          </p:cNvSpPr>
          <p:nvPr/>
        </p:nvSpPr>
        <p:spPr>
          <a:xfrm>
            <a:off x="251520" y="980728"/>
            <a:ext cx="8496944" cy="5183335"/>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hangingPunct="1">
              <a:buFont typeface="Arial" panose="020B0604020202020204" pitchFamily="34" charset="0"/>
              <a:buNone/>
            </a:pPr>
            <a:r>
              <a:rPr lang="sr-Latn-RS" altLang="sr-Latn-RS" sz="2800" dirty="0" smtClean="0"/>
              <a:t>Mreža službenika organa reda na pacifičkim ostrvima</a:t>
            </a:r>
            <a:endParaRPr lang="en-GB" altLang="sr-Latn-RS" sz="2800" dirty="0">
              <a:latin typeface="Calibri" panose="020F0502020204030204" pitchFamily="34" charset="0"/>
            </a:endParaRPr>
          </a:p>
        </p:txBody>
      </p:sp>
      <p:pic>
        <p:nvPicPr>
          <p:cNvPr id="7" name="Picture 6">
            <a:extLst>
              <a:ext uri="{FF2B5EF4-FFF2-40B4-BE49-F238E27FC236}">
                <a16:creationId xmlns="" xmlns:a16="http://schemas.microsoft.com/office/drawing/2014/main" id="{FE63792F-B0D3-4535-90EF-EE8C50491581}"/>
              </a:ext>
            </a:extLst>
          </p:cNvPr>
          <p:cNvPicPr>
            <a:picLocks noChangeAspect="1"/>
          </p:cNvPicPr>
          <p:nvPr/>
        </p:nvPicPr>
        <p:blipFill>
          <a:blip r:embed="rId4"/>
          <a:stretch>
            <a:fillRect/>
          </a:stretch>
        </p:blipFill>
        <p:spPr>
          <a:xfrm>
            <a:off x="1370010" y="1561573"/>
            <a:ext cx="6259963" cy="4538041"/>
          </a:xfrm>
          <a:prstGeom prst="rect">
            <a:avLst/>
          </a:prstGeom>
          <a:ln>
            <a:solidFill>
              <a:srgbClr val="0070C0"/>
            </a:solidFill>
          </a:ln>
        </p:spPr>
      </p:pic>
      <p:sp>
        <p:nvSpPr>
          <p:cNvPr id="16" name="TextBox 15">
            <a:extLst>
              <a:ext uri="{FF2B5EF4-FFF2-40B4-BE49-F238E27FC236}">
                <a16:creationId xmlns="" xmlns:a16="http://schemas.microsoft.com/office/drawing/2014/main" id="{B1FA651F-1AE4-4020-9D11-A1272DE845D3}"/>
              </a:ext>
            </a:extLst>
          </p:cNvPr>
          <p:cNvSpPr txBox="1"/>
          <p:nvPr/>
        </p:nvSpPr>
        <p:spPr>
          <a:xfrm>
            <a:off x="35496" y="6228020"/>
            <a:ext cx="5851698" cy="369332"/>
          </a:xfrm>
          <a:prstGeom prst="rect">
            <a:avLst/>
          </a:prstGeom>
          <a:noFill/>
        </p:spPr>
        <p:txBody>
          <a:bodyPr wrap="square">
            <a:spAutoFit/>
          </a:bodyPr>
          <a:lstStyle/>
          <a:p>
            <a:pPr algn="l"/>
            <a:r>
              <a:rPr lang="en-US" sz="1800" b="0" i="0" dirty="0">
                <a:solidFill>
                  <a:srgbClr val="D8DADD"/>
                </a:solidFill>
                <a:effectLst/>
                <a:latin typeface="Source Sans Pro" panose="020B0503030403020204" pitchFamily="34" charset="0"/>
                <a:hlinkClick r:id="rId5"/>
              </a:rPr>
              <a:t>http://pilonsec.org/strategicplan/cybercrime-pilon</a:t>
            </a:r>
            <a:r>
              <a:rPr lang="en-US" sz="1800" b="0" i="0" dirty="0">
                <a:solidFill>
                  <a:srgbClr val="D8DADD"/>
                </a:solidFill>
                <a:effectLst/>
                <a:latin typeface="Source Sans Pro" panose="020B0503030403020204" pitchFamily="34" charset="0"/>
              </a:rPr>
              <a:t> </a:t>
            </a:r>
            <a:endParaRPr lang="en-GB" sz="12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8992738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4136707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err="1" smtClean="0"/>
              <a:t>Visokotehnološki</a:t>
            </a:r>
            <a:r>
              <a:rPr lang="sr-Latn-RS" dirty="0" smtClean="0"/>
              <a:t> kriminal i studije slučaja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a:t>
            </a:r>
            <a:r>
              <a:rPr lang="sr-Latn-RS" dirty="0" err="1" smtClean="0"/>
              <a:t>visokotehnološkog</a:t>
            </a:r>
            <a:r>
              <a:rPr lang="sr-Latn-RS" dirty="0" smtClean="0"/>
              <a:t> kriminala</a:t>
            </a:r>
            <a:endParaRPr lang="en-GB" dirty="0"/>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O</a:t>
            </a:r>
            <a:r>
              <a:rPr lang="sr-Latn-RS" sz="3200" dirty="0" err="1" smtClean="0">
                <a:solidFill>
                  <a:schemeClr val="bg1"/>
                </a:solidFill>
                <a:latin typeface="Verdana" charset="0"/>
                <a:cs typeface="Verdana" charset="0"/>
              </a:rPr>
              <a:t>deljak</a:t>
            </a:r>
            <a:r>
              <a:rPr lang="sr-Latn-RS" sz="3200" dirty="0" smtClean="0">
                <a:solidFill>
                  <a:schemeClr val="bg1"/>
                </a:solidFill>
                <a:latin typeface="Verdana" charset="0"/>
                <a:cs typeface="Verdana" charset="0"/>
              </a:rPr>
              <a:t>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55362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722313" y="4005064"/>
            <a:ext cx="7772400" cy="1763911"/>
          </a:xfrm>
        </p:spPr>
        <p:txBody>
          <a:bodyPr/>
          <a:lstStyle/>
          <a:p>
            <a:r>
              <a:rPr lang="sr-Latn-RS" dirty="0" smtClean="0">
                <a:solidFill>
                  <a:schemeClr val="tx2">
                    <a:lumMod val="60000"/>
                    <a:lumOff val="40000"/>
                  </a:schemeClr>
                </a:solidFill>
              </a:rPr>
              <a:t>KRIMINAL KOJI ZAVISI OD VISOKE TEHNOLOGIJE I VIRTUELNOG PROSTORA</a:t>
            </a:r>
            <a:endParaRPr lang="en-GB" dirty="0">
              <a:solidFill>
                <a:schemeClr val="tx2">
                  <a:lumMod val="60000"/>
                  <a:lumOff val="40000"/>
                </a:schemeClr>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53</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4506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err="1" smtClean="0">
                <a:solidFill>
                  <a:schemeClr val="bg1"/>
                </a:solidFill>
                <a:latin typeface="Verdana" charset="0"/>
                <a:cs typeface="Verdana" charset="0"/>
              </a:rPr>
              <a:t>Ransomware</a:t>
            </a:r>
            <a:r>
              <a:rPr lang="sr-Latn-RS" sz="3200" dirty="0" smtClean="0">
                <a:solidFill>
                  <a:schemeClr val="bg1"/>
                </a:solidFill>
                <a:latin typeface="Verdana" charset="0"/>
                <a:cs typeface="Verdana" charset="0"/>
              </a:rPr>
              <a:t/>
            </a:r>
            <a:br>
              <a:rPr lang="sr-Latn-RS" sz="3200" dirty="0" smtClean="0">
                <a:solidFill>
                  <a:schemeClr val="bg1"/>
                </a:solidFill>
                <a:latin typeface="Verdana" charset="0"/>
                <a:cs typeface="Verdana" charset="0"/>
              </a:rPr>
            </a:br>
            <a:r>
              <a:rPr lang="sr-Latn-RS" sz="2000" dirty="0" smtClean="0">
                <a:solidFill>
                  <a:schemeClr val="bg1"/>
                </a:solidFill>
                <a:latin typeface="Verdana" charset="0"/>
                <a:cs typeface="Verdana" charset="0"/>
              </a:rPr>
              <a:t>(</a:t>
            </a:r>
            <a:r>
              <a:rPr lang="sr-Latn-RS" sz="2000" dirty="0" err="1" smtClean="0">
                <a:solidFill>
                  <a:schemeClr val="bg1"/>
                </a:solidFill>
                <a:latin typeface="Verdana" charset="0"/>
                <a:cs typeface="Verdana" charset="0"/>
              </a:rPr>
              <a:t>ucenjivački</a:t>
            </a:r>
            <a:r>
              <a:rPr lang="sr-Latn-RS" sz="2000" dirty="0" smtClean="0">
                <a:solidFill>
                  <a:schemeClr val="bg1"/>
                </a:solidFill>
                <a:latin typeface="Verdana" charset="0"/>
                <a:cs typeface="Verdana" charset="0"/>
              </a:rPr>
              <a:t> softver)</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r-Latn-RS" sz="2800" dirty="0"/>
              <a:t>Softver koji blokira pristup podacima žrtve ili preti da će objaviti ili izbrisati te podatke ako ne bude isplaćena ucena</a:t>
            </a:r>
            <a:endParaRPr lang="en-US" altLang="en-US" sz="3000" dirty="0"/>
          </a:p>
          <a:p>
            <a:pPr lvl="1">
              <a:defRPr/>
            </a:pPr>
            <a:r>
              <a:rPr lang="sr-Latn-RS" sz="2400" dirty="0"/>
              <a:t>Tipično se primenjuje pomoću trojanca, koji je maskiran kao legitimni fajl u </a:t>
            </a:r>
            <a:r>
              <a:rPr lang="sr-Latn-RS" sz="2400" dirty="0" err="1"/>
              <a:t>imejlu</a:t>
            </a:r>
            <a:r>
              <a:rPr lang="sr-Latn-RS" sz="2400" dirty="0"/>
              <a:t> ili koji se koristi </a:t>
            </a:r>
            <a:r>
              <a:rPr lang="sr-Latn-RS" sz="2400" i="1" dirty="0"/>
              <a:t>RDP</a:t>
            </a:r>
            <a:r>
              <a:rPr lang="sr-Latn-RS" sz="2400" dirty="0"/>
              <a:t> (</a:t>
            </a:r>
            <a:r>
              <a:rPr lang="sr-Latn-RS" sz="2400" i="1" dirty="0" err="1"/>
              <a:t>Remote</a:t>
            </a:r>
            <a:r>
              <a:rPr lang="sr-Latn-RS" sz="2400" i="1" dirty="0"/>
              <a:t> Desktop </a:t>
            </a:r>
            <a:r>
              <a:rPr lang="sr-Latn-RS" sz="2400" i="1" dirty="0" err="1"/>
              <a:t>Protocol</a:t>
            </a:r>
            <a:r>
              <a:rPr lang="sr-Latn-RS" sz="2400" dirty="0"/>
              <a:t> – udaljeni pristup računaru</a:t>
            </a:r>
            <a:r>
              <a:rPr lang="sr-Latn-RS" altLang="en-US" sz="2400" dirty="0" smtClean="0"/>
              <a:t>)</a:t>
            </a:r>
            <a:endParaRPr lang="en-US" altLang="en-US" sz="2400" dirty="0"/>
          </a:p>
          <a:p>
            <a:pPr lvl="1">
              <a:defRPr/>
            </a:pPr>
            <a:r>
              <a:rPr lang="sr-Latn-RS" sz="2400" dirty="0"/>
              <a:t>Korisnik se na prevaru navede da preuzme ili otvori taj fajl koji stigne kao </a:t>
            </a:r>
            <a:r>
              <a:rPr lang="sr-Latn-RS" sz="2400" dirty="0" err="1"/>
              <a:t>atačment</a:t>
            </a:r>
            <a:r>
              <a:rPr lang="sr-Latn-RS" sz="2400" dirty="0"/>
              <a:t> u </a:t>
            </a:r>
            <a:r>
              <a:rPr lang="sr-Latn-RS" sz="2400" dirty="0" err="1"/>
              <a:t>imejlu</a:t>
            </a:r>
            <a:endParaRPr lang="en-US" altLang="en-US" sz="2400" dirty="0"/>
          </a:p>
          <a:p>
            <a:pPr lvl="1">
              <a:defRPr/>
            </a:pPr>
            <a:r>
              <a:rPr lang="sr-Latn-RS" sz="2400" dirty="0"/>
              <a:t>Zaokret, tj. prelazak sa nasumičnih </a:t>
            </a:r>
            <a:br>
              <a:rPr lang="sr-Latn-RS" sz="2400" dirty="0"/>
            </a:br>
            <a:r>
              <a:rPr lang="sr-Latn-RS" sz="2400" dirty="0"/>
              <a:t>„napada na građane” na mete u </a:t>
            </a:r>
            <a:br>
              <a:rPr lang="sr-Latn-RS" sz="2400" dirty="0"/>
            </a:br>
            <a:r>
              <a:rPr lang="sr-Latn-RS" sz="2400" dirty="0"/>
              <a:t>privatnom/javnom sektoru</a:t>
            </a:r>
            <a:endParaRPr lang="en-US" altLang="en-US" sz="2400" dirty="0"/>
          </a:p>
          <a:p>
            <a:pPr lvl="1">
              <a:defRPr/>
            </a:pPr>
            <a:r>
              <a:rPr lang="sr-Latn-RS" altLang="en-US" sz="2400" dirty="0" err="1" smtClean="0"/>
              <a:t>Najzastupljenija</a:t>
            </a:r>
            <a:r>
              <a:rPr lang="sr-Latn-RS" altLang="en-US" sz="2400" dirty="0" smtClean="0"/>
              <a:t> kibernetska pretnja</a:t>
            </a:r>
            <a:endParaRPr lang="en-US" altLang="en-US" sz="2400" dirty="0"/>
          </a:p>
          <a:p>
            <a:pPr marL="457200" lvl="1" indent="0">
              <a:buNone/>
              <a:defRPr/>
            </a:pPr>
            <a:r>
              <a:rPr lang="en-US" altLang="en-US" sz="1600" dirty="0"/>
              <a:t>					</a:t>
            </a:r>
            <a:r>
              <a:rPr lang="en-US" altLang="en-US" sz="1600" dirty="0" smtClean="0"/>
              <a:t>(</a:t>
            </a:r>
            <a:r>
              <a:rPr lang="sr-Latn-RS" altLang="en-US" sz="1600" dirty="0" smtClean="0"/>
              <a:t>Izveštaj </a:t>
            </a:r>
            <a:r>
              <a:rPr lang="en-US" altLang="en-US" sz="1600" i="1" dirty="0" smtClean="0"/>
              <a:t>IOCTA </a:t>
            </a:r>
            <a:r>
              <a:rPr lang="en-US" altLang="en-US" sz="1600" dirty="0"/>
              <a:t>2019)</a:t>
            </a:r>
          </a:p>
        </p:txBody>
      </p:sp>
      <p:pic>
        <p:nvPicPr>
          <p:cNvPr id="10242" name="Picture 2" descr="Ransomware 101: What Is Ransomware and How Can You Protect Your ...">
            <a:extLst>
              <a:ext uri="{FF2B5EF4-FFF2-40B4-BE49-F238E27FC236}">
                <a16:creationId xmlns="" xmlns:a16="http://schemas.microsoft.com/office/drawing/2014/main" id="{DBC1CD49-8B18-4BC3-B4C7-4E7ED92A1E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9978" y="5229200"/>
            <a:ext cx="2320601"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25539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Ransomware</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5" descr="C:\Users\B.Stam\Desktop\wannacry_05_1024x774.png">
            <a:extLst>
              <a:ext uri="{FF2B5EF4-FFF2-40B4-BE49-F238E27FC236}">
                <a16:creationId xmlns="" xmlns:a16="http://schemas.microsoft.com/office/drawing/2014/main" id="{2DFD966A-C42A-43DD-AA87-5E45E26D6C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7149" y="1216149"/>
            <a:ext cx="6064219" cy="430195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3">
            <a:extLst>
              <a:ext uri="{FF2B5EF4-FFF2-40B4-BE49-F238E27FC236}">
                <a16:creationId xmlns="" xmlns:a16="http://schemas.microsoft.com/office/drawing/2014/main" id="{D9A608DB-370D-4709-9E2A-B1E4965AA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3" y="1201180"/>
            <a:ext cx="4161755" cy="537321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 xmlns:a16="http://schemas.microsoft.com/office/drawing/2014/main" id="{219F8F5A-2942-45E3-A523-B56391431B1C}"/>
              </a:ext>
            </a:extLst>
          </p:cNvPr>
          <p:cNvGrpSpPr/>
          <p:nvPr/>
        </p:nvGrpSpPr>
        <p:grpSpPr>
          <a:xfrm>
            <a:off x="4572000" y="1201180"/>
            <a:ext cx="4176464" cy="5016696"/>
            <a:chOff x="4499992" y="1287792"/>
            <a:chExt cx="4176464" cy="5016696"/>
          </a:xfrm>
        </p:grpSpPr>
        <p:pic>
          <p:nvPicPr>
            <p:cNvPr id="7" name="Picture 6">
              <a:extLst>
                <a:ext uri="{FF2B5EF4-FFF2-40B4-BE49-F238E27FC236}">
                  <a16:creationId xmlns="" xmlns:a16="http://schemas.microsoft.com/office/drawing/2014/main" id="{ACBECBE1-D2E2-4B1F-B775-4B0E0B7133E1}"/>
                </a:ext>
              </a:extLst>
            </p:cNvPr>
            <p:cNvPicPr>
              <a:picLocks noChangeAspect="1"/>
            </p:cNvPicPr>
            <p:nvPr/>
          </p:nvPicPr>
          <p:blipFill>
            <a:blip r:embed="rId6"/>
            <a:stretch>
              <a:fillRect/>
            </a:stretch>
          </p:blipFill>
          <p:spPr>
            <a:xfrm>
              <a:off x="4499992" y="1287792"/>
              <a:ext cx="4095467" cy="5016696"/>
            </a:xfrm>
            <a:prstGeom prst="rect">
              <a:avLst/>
            </a:prstGeom>
            <a:ln>
              <a:solidFill>
                <a:srgbClr val="0070C0"/>
              </a:solidFill>
            </a:ln>
          </p:spPr>
        </p:pic>
        <p:sp>
          <p:nvSpPr>
            <p:cNvPr id="14" name="TextBox 13">
              <a:extLst>
                <a:ext uri="{FF2B5EF4-FFF2-40B4-BE49-F238E27FC236}">
                  <a16:creationId xmlns="" xmlns:a16="http://schemas.microsoft.com/office/drawing/2014/main" id="{F8182BE8-C081-4016-8D8B-08E4A46ED6EE}"/>
                </a:ext>
              </a:extLst>
            </p:cNvPr>
            <p:cNvSpPr txBox="1"/>
            <p:nvPr/>
          </p:nvSpPr>
          <p:spPr>
            <a:xfrm>
              <a:off x="6876256" y="1916832"/>
              <a:ext cx="1800200" cy="369332"/>
            </a:xfrm>
            <a:prstGeom prst="rect">
              <a:avLst/>
            </a:prstGeom>
            <a:solidFill>
              <a:schemeClr val="accent1">
                <a:lumMod val="40000"/>
                <a:lumOff val="60000"/>
              </a:schemeClr>
            </a:solidFill>
          </p:spPr>
          <p:txBody>
            <a:bodyPr wrap="square" rtlCol="0">
              <a:spAutoFit/>
            </a:bodyPr>
            <a:lstStyle/>
            <a:p>
              <a:pPr algn="ctr"/>
              <a:r>
                <a:rPr lang="en-GB" dirty="0" smtClean="0"/>
                <a:t>14</a:t>
              </a:r>
              <a:r>
                <a:rPr lang="sr-Latn-RS" dirty="0" smtClean="0"/>
                <a:t>. avgust</a:t>
              </a:r>
              <a:r>
                <a:rPr lang="en-GB" dirty="0" smtClean="0"/>
                <a:t> 2020</a:t>
              </a:r>
              <a:r>
                <a:rPr lang="sr-Latn-RS" dirty="0" smtClean="0"/>
                <a:t>.</a:t>
              </a:r>
              <a:endParaRPr lang="en-GB" dirty="0"/>
            </a:p>
          </p:txBody>
        </p:sp>
      </p:grpSp>
    </p:spTree>
    <p:extLst>
      <p:ext uri="{BB962C8B-B14F-4D97-AF65-F5344CB8AC3E}">
        <p14:creationId xmlns:p14="http://schemas.microsoft.com/office/powerpoint/2010/main" val="2380816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16632"/>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Visokotehnološki</a:t>
            </a:r>
            <a:r>
              <a:rPr lang="sr-Latn-RS" sz="3200" dirty="0" smtClean="0">
                <a:solidFill>
                  <a:schemeClr val="bg1"/>
                </a:solidFill>
                <a:latin typeface="Verdana" charset="0"/>
                <a:cs typeface="Verdana" charset="0"/>
              </a:rPr>
              <a:t> kriminal kao usluga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spcBef>
                <a:spcPts val="300"/>
              </a:spcBef>
              <a:buNone/>
              <a:defRPr/>
            </a:pPr>
            <a:r>
              <a:rPr lang="sr-Latn-RS" altLang="en-US" sz="2800" dirty="0" smtClean="0"/>
              <a:t>Povećava se </a:t>
            </a:r>
            <a:r>
              <a:rPr lang="sr-Latn-RS" altLang="en-US" sz="2800" dirty="0" err="1" smtClean="0"/>
              <a:t>modularizacija</a:t>
            </a:r>
            <a:r>
              <a:rPr lang="sr-Latn-RS" altLang="en-US" sz="2800" dirty="0" smtClean="0"/>
              <a:t> </a:t>
            </a:r>
            <a:r>
              <a:rPr lang="sr-Latn-RS" altLang="en-US" sz="2800" dirty="0" err="1" smtClean="0"/>
              <a:t>visokotehnološkog</a:t>
            </a:r>
            <a:r>
              <a:rPr lang="sr-Latn-RS" altLang="en-US" sz="2800" dirty="0" smtClean="0"/>
              <a:t> kriminala</a:t>
            </a:r>
          </a:p>
          <a:p>
            <a:pPr marL="0" indent="0">
              <a:spcBef>
                <a:spcPts val="300"/>
              </a:spcBef>
              <a:buNone/>
              <a:defRPr/>
            </a:pPr>
            <a:r>
              <a:rPr lang="sr-Latn-RS" altLang="en-US" sz="2800" dirty="0" smtClean="0"/>
              <a:t>Sprovode ga specijalizovane grupe</a:t>
            </a:r>
          </a:p>
          <a:p>
            <a:pPr marL="0" indent="0">
              <a:spcBef>
                <a:spcPts val="300"/>
              </a:spcBef>
              <a:buNone/>
              <a:defRPr/>
            </a:pPr>
            <a:r>
              <a:rPr lang="sr-Latn-RS" sz="2800" dirty="0"/>
              <a:t>Teško je dokazati krivičnu nameru pojedinačnih aktera kao karika u tom lancu</a:t>
            </a:r>
            <a:endParaRPr lang="sr-Latn-RS" altLang="en-US" sz="2800" dirty="0" smtClean="0"/>
          </a:p>
          <a:p>
            <a:pPr marL="0" indent="0">
              <a:spcBef>
                <a:spcPts val="300"/>
              </a:spcBef>
              <a:buNone/>
              <a:defRPr/>
            </a:pPr>
            <a:r>
              <a:rPr lang="sr-Latn-RS" sz="2800" dirty="0"/>
              <a:t>Važan je teret dokazivanja, potrebno je prikupiti veoma uverljive dokaze</a:t>
            </a:r>
            <a:endParaRPr lang="en-US" altLang="en-US" sz="2800" dirty="0"/>
          </a:p>
        </p:txBody>
      </p:sp>
      <p:pic>
        <p:nvPicPr>
          <p:cNvPr id="3" name="Picture 2">
            <a:extLst>
              <a:ext uri="{FF2B5EF4-FFF2-40B4-BE49-F238E27FC236}">
                <a16:creationId xmlns="" xmlns:a16="http://schemas.microsoft.com/office/drawing/2014/main" id="{9626F3EE-3E95-4D8B-9911-72BA42F8E330}"/>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3317" t="4176" r="1826"/>
          <a:stretch/>
        </p:blipFill>
        <p:spPr bwMode="auto">
          <a:xfrm>
            <a:off x="4463072" y="4531967"/>
            <a:ext cx="4501416" cy="19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7">
            <a:extLst>
              <a:ext uri="{FF2B5EF4-FFF2-40B4-BE49-F238E27FC236}">
                <a16:creationId xmlns="" xmlns:a16="http://schemas.microsoft.com/office/drawing/2014/main" id="{ADCF8F31-4868-4947-BF8B-321880239E85}"/>
              </a:ext>
            </a:extLst>
          </p:cNvPr>
          <p:cNvSpPr>
            <a:spLocks noChangeArrowheads="1"/>
          </p:cNvSpPr>
          <p:nvPr/>
        </p:nvSpPr>
        <p:spPr bwMode="auto">
          <a:xfrm>
            <a:off x="395536" y="3977980"/>
            <a:ext cx="3921106" cy="254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ts val="600"/>
              </a:spcBef>
              <a:spcAft>
                <a:spcPts val="600"/>
              </a:spcAft>
            </a:pPr>
            <a:r>
              <a:rPr lang="sr-Latn-RS" b="1" u="sng" dirty="0" smtClean="0">
                <a:latin typeface="+mn-lt"/>
                <a:cs typeface="Verdana" charset="0"/>
              </a:rPr>
              <a:t>Primer</a:t>
            </a:r>
            <a:endParaRPr lang="en-GB" b="1" u="sng" dirty="0">
              <a:latin typeface="+mn-lt"/>
              <a:cs typeface="Verdana" charset="0"/>
            </a:endParaRPr>
          </a:p>
          <a:p>
            <a:pPr>
              <a:lnSpc>
                <a:spcPct val="120000"/>
              </a:lnSpc>
              <a:spcBef>
                <a:spcPts val="400"/>
              </a:spcBef>
              <a:spcAft>
                <a:spcPts val="400"/>
              </a:spcAft>
            </a:pPr>
            <a:r>
              <a:rPr lang="sr-Latn-RS" b="1" dirty="0"/>
              <a:t>Međunarodna organizovana grupa specijalizovana za </a:t>
            </a:r>
            <a:r>
              <a:rPr lang="sr-Latn-RS" b="1" dirty="0" err="1"/>
              <a:t>visokotehnološki</a:t>
            </a:r>
            <a:r>
              <a:rPr lang="sr-Latn-RS" b="1" dirty="0"/>
              <a:t> kriminal o</a:t>
            </a:r>
            <a:r>
              <a:rPr lang="sr-Latn-RS" dirty="0"/>
              <a:t>sumnjičena je za krađu </a:t>
            </a:r>
            <a:r>
              <a:rPr lang="sr-Latn-RS" b="1" dirty="0"/>
              <a:t>100 miliona dolara od više od 41.000 žrtava </a:t>
            </a:r>
            <a:r>
              <a:rPr lang="sr-Latn-RS" dirty="0"/>
              <a:t>uz pomoć </a:t>
            </a:r>
            <a:r>
              <a:rPr lang="sr-Latn-RS" b="1" dirty="0"/>
              <a:t>skrivenog bankarskog trojanca pod nazivom</a:t>
            </a:r>
            <a:r>
              <a:rPr lang="sr-Latn-RS" b="1" dirty="0" smtClean="0">
                <a:latin typeface="+mn-lt"/>
                <a:cs typeface="Verdana" charset="0"/>
              </a:rPr>
              <a:t> </a:t>
            </a:r>
            <a:r>
              <a:rPr lang="en-GB" b="1" dirty="0" err="1" smtClean="0">
                <a:solidFill>
                  <a:srgbClr val="FF0000"/>
                </a:solidFill>
                <a:latin typeface="+mn-lt"/>
                <a:cs typeface="Verdana" charset="0"/>
              </a:rPr>
              <a:t>GozNym</a:t>
            </a:r>
            <a:endParaRPr lang="en-US" b="1" dirty="0">
              <a:solidFill>
                <a:srgbClr val="FF0000"/>
              </a:solidFill>
              <a:latin typeface="+mn-lt"/>
              <a:cs typeface="Verdana" charset="0"/>
            </a:endParaRPr>
          </a:p>
        </p:txBody>
      </p:sp>
    </p:spTree>
    <p:extLst>
      <p:ext uri="{BB962C8B-B14F-4D97-AF65-F5344CB8AC3E}">
        <p14:creationId xmlns:p14="http://schemas.microsoft.com/office/powerpoint/2010/main" val="353356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Kompromitovanje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12968" cy="5183335"/>
          </a:xfrm>
        </p:spPr>
        <p:txBody>
          <a:bodyPr/>
          <a:lstStyle/>
          <a:p>
            <a:pPr marL="0" indent="0">
              <a:buNone/>
              <a:defRPr/>
            </a:pPr>
            <a:r>
              <a:rPr lang="sr-Latn-RS" dirty="0"/>
              <a:t>Protivzakonito pribavljanje finansijskih i drugih podataka</a:t>
            </a:r>
            <a:endParaRPr lang="en-US" altLang="en-US" dirty="0"/>
          </a:p>
          <a:p>
            <a:pPr lvl="1"/>
            <a:r>
              <a:rPr lang="sr-Latn-RS" dirty="0"/>
              <a:t>Informacije vezane za kreditne kartice</a:t>
            </a:r>
            <a:endParaRPr lang="en-US" dirty="0"/>
          </a:p>
          <a:p>
            <a:pPr lvl="1"/>
            <a:r>
              <a:rPr lang="sr-Latn-RS" dirty="0" err="1"/>
              <a:t>Onlajn</a:t>
            </a:r>
            <a:r>
              <a:rPr lang="sr-Latn-RS" dirty="0"/>
              <a:t> bankarski akreditivi</a:t>
            </a:r>
            <a:endParaRPr lang="en-US" dirty="0"/>
          </a:p>
          <a:p>
            <a:pPr lvl="1"/>
            <a:r>
              <a:rPr lang="sr-Latn-RS" dirty="0" err="1"/>
              <a:t>Kriptovalutni</a:t>
            </a:r>
            <a:r>
              <a:rPr lang="sr-Latn-RS" dirty="0"/>
              <a:t> </a:t>
            </a:r>
            <a:r>
              <a:rPr lang="sr-Latn-RS" dirty="0" smtClean="0"/>
              <a:t>novčanici</a:t>
            </a:r>
          </a:p>
          <a:p>
            <a:pPr lvl="1"/>
            <a:r>
              <a:rPr lang="sr-Latn-RS" dirty="0" smtClean="0"/>
              <a:t>Lični </a:t>
            </a:r>
            <a:r>
              <a:rPr lang="sr-Latn-RS" dirty="0"/>
              <a:t>podaci i podaci za </a:t>
            </a:r>
            <a:r>
              <a:rPr lang="sr-Latn-RS" dirty="0" err="1"/>
              <a:t>logovanje</a:t>
            </a:r>
            <a:endParaRPr lang="en-US" altLang="en-US" dirty="0"/>
          </a:p>
          <a:p>
            <a:pPr>
              <a:defRPr/>
            </a:pPr>
            <a:r>
              <a:rPr lang="sr-Latn-RS" sz="2800" dirty="0"/>
              <a:t>Ti podaci se prikupljaju „pecanjem”, </a:t>
            </a:r>
            <a:r>
              <a:rPr lang="sr-Latn-RS" sz="2800" dirty="0" err="1"/>
              <a:t>curenjem</a:t>
            </a:r>
            <a:r>
              <a:rPr lang="sr-Latn-RS" sz="2800" dirty="0"/>
              <a:t> podataka i primenom drugih vidova </a:t>
            </a:r>
            <a:br>
              <a:rPr lang="sr-Latn-RS" sz="2800" dirty="0"/>
            </a:br>
            <a:r>
              <a:rPr lang="sr-Latn-RS" sz="2800" dirty="0"/>
              <a:t>zlonamernog softvera</a:t>
            </a:r>
            <a:endParaRPr lang="en-US" altLang="en-US" sz="2800" dirty="0"/>
          </a:p>
        </p:txBody>
      </p:sp>
      <p:pic>
        <p:nvPicPr>
          <p:cNvPr id="1026" name="Picture 2" descr="Personal Data Theft - CyberInsurance.com">
            <a:extLst>
              <a:ext uri="{FF2B5EF4-FFF2-40B4-BE49-F238E27FC236}">
                <a16:creationId xmlns="" xmlns:a16="http://schemas.microsoft.com/office/drawing/2014/main"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76724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Kompromitovanje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Personal Data Theft - CyberInsurance.com">
            <a:extLst>
              <a:ext uri="{FF2B5EF4-FFF2-40B4-BE49-F238E27FC236}">
                <a16:creationId xmlns="" xmlns:a16="http://schemas.microsoft.com/office/drawing/2014/main" id="{6FE29A3D-3286-4D5F-B363-AE76AA7DE5F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2322" y="5038624"/>
            <a:ext cx="2123728" cy="141471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93F8C88A-D874-44DD-BC15-EC1D0DAAFACC}"/>
              </a:ext>
            </a:extLst>
          </p:cNvPr>
          <p:cNvPicPr>
            <a:picLocks noChangeAspect="1"/>
          </p:cNvPicPr>
          <p:nvPr/>
        </p:nvPicPr>
        <p:blipFill>
          <a:blip r:embed="rId5"/>
          <a:stretch>
            <a:fillRect/>
          </a:stretch>
        </p:blipFill>
        <p:spPr>
          <a:xfrm>
            <a:off x="179512" y="1270001"/>
            <a:ext cx="6588224" cy="1445429"/>
          </a:xfrm>
          <a:prstGeom prst="rect">
            <a:avLst/>
          </a:prstGeom>
          <a:ln>
            <a:solidFill>
              <a:schemeClr val="accent1"/>
            </a:solidFill>
          </a:ln>
        </p:spPr>
      </p:pic>
      <p:pic>
        <p:nvPicPr>
          <p:cNvPr id="6" name="Picture 5">
            <a:extLst>
              <a:ext uri="{FF2B5EF4-FFF2-40B4-BE49-F238E27FC236}">
                <a16:creationId xmlns="" xmlns:a16="http://schemas.microsoft.com/office/drawing/2014/main" id="{095F735A-1E31-4DB3-B1EC-17942D486F19}"/>
              </a:ext>
            </a:extLst>
          </p:cNvPr>
          <p:cNvPicPr>
            <a:picLocks noChangeAspect="1"/>
          </p:cNvPicPr>
          <p:nvPr/>
        </p:nvPicPr>
        <p:blipFill>
          <a:blip r:embed="rId6"/>
          <a:stretch>
            <a:fillRect/>
          </a:stretch>
        </p:blipFill>
        <p:spPr>
          <a:xfrm>
            <a:off x="395536" y="2854176"/>
            <a:ext cx="2952328" cy="3548050"/>
          </a:xfrm>
          <a:prstGeom prst="rect">
            <a:avLst/>
          </a:prstGeom>
          <a:ln>
            <a:solidFill>
              <a:schemeClr val="accent1"/>
            </a:solidFill>
          </a:ln>
        </p:spPr>
      </p:pic>
      <p:pic>
        <p:nvPicPr>
          <p:cNvPr id="8" name="Picture 7">
            <a:extLst>
              <a:ext uri="{FF2B5EF4-FFF2-40B4-BE49-F238E27FC236}">
                <a16:creationId xmlns="" xmlns:a16="http://schemas.microsoft.com/office/drawing/2014/main" id="{FDDEECD8-ABAE-4533-85CA-383A920B4425}"/>
              </a:ext>
            </a:extLst>
          </p:cNvPr>
          <p:cNvPicPr>
            <a:picLocks noChangeAspect="1"/>
          </p:cNvPicPr>
          <p:nvPr/>
        </p:nvPicPr>
        <p:blipFill>
          <a:blip r:embed="rId7"/>
          <a:stretch>
            <a:fillRect/>
          </a:stretch>
        </p:blipFill>
        <p:spPr>
          <a:xfrm>
            <a:off x="3851920" y="2952340"/>
            <a:ext cx="4716016" cy="1859777"/>
          </a:xfrm>
          <a:prstGeom prst="rect">
            <a:avLst/>
          </a:prstGeom>
          <a:ln>
            <a:solidFill>
              <a:schemeClr val="accent1"/>
            </a:solidFill>
          </a:ln>
        </p:spPr>
      </p:pic>
    </p:spTree>
    <p:extLst>
      <p:ext uri="{BB962C8B-B14F-4D97-AF65-F5344CB8AC3E}">
        <p14:creationId xmlns:p14="http://schemas.microsoft.com/office/powerpoint/2010/main" val="2560140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DoS/DDoS</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sr-Latn-RS" b="1" i="1" dirty="0" err="1">
                <a:solidFill>
                  <a:srgbClr val="0070C0"/>
                </a:solidFill>
              </a:rPr>
              <a:t>DoS</a:t>
            </a:r>
            <a:r>
              <a:rPr lang="sr-Latn-RS" b="1" dirty="0">
                <a:solidFill>
                  <a:srgbClr val="0070C0"/>
                </a:solidFill>
              </a:rPr>
              <a:t> (uskraćivanje usluge) </a:t>
            </a:r>
            <a:r>
              <a:rPr lang="sr-Latn-RS" dirty="0">
                <a:solidFill>
                  <a:srgbClr val="0070C0"/>
                </a:solidFill>
              </a:rPr>
              <a:t>ili </a:t>
            </a:r>
            <a:r>
              <a:rPr lang="es-CL" b="1" i="1" dirty="0">
                <a:solidFill>
                  <a:srgbClr val="0070C0"/>
                </a:solidFill>
              </a:rPr>
              <a:t>D</a:t>
            </a:r>
            <a:r>
              <a:rPr lang="sr-Latn-RS" b="1" i="1" dirty="0" err="1">
                <a:solidFill>
                  <a:srgbClr val="0070C0"/>
                </a:solidFill>
              </a:rPr>
              <a:t>DoS</a:t>
            </a:r>
            <a:r>
              <a:rPr lang="sr-Latn-RS" b="1" dirty="0">
                <a:solidFill>
                  <a:srgbClr val="0070C0"/>
                </a:solidFill>
              </a:rPr>
              <a:t> (distribuirani napad uskraćivanjem usluge</a:t>
            </a:r>
            <a:r>
              <a:rPr lang="sr-Latn-RS" b="1" dirty="0" smtClean="0">
                <a:solidFill>
                  <a:srgbClr val="0070C0"/>
                </a:solidFill>
              </a:rPr>
              <a:t>)</a:t>
            </a:r>
            <a:endParaRPr lang="en-GB" b="1" dirty="0">
              <a:solidFill>
                <a:srgbClr val="0070C0"/>
              </a:solidFill>
            </a:endParaRPr>
          </a:p>
          <a:p>
            <a:pPr marL="971550" lvl="1" indent="-457200">
              <a:spcBef>
                <a:spcPts val="300"/>
              </a:spcBef>
              <a:defRPr/>
            </a:pPr>
            <a:r>
              <a:rPr lang="sr-Latn-RS" sz="2600" dirty="0" smtClean="0"/>
              <a:t>Napad u kome napadač  nastoji da uređaj ili </a:t>
            </a:r>
            <a:br>
              <a:rPr lang="sr-Latn-RS" sz="2600" dirty="0" smtClean="0"/>
            </a:br>
            <a:r>
              <a:rPr lang="sr-Latn-RS" sz="2600" dirty="0" smtClean="0"/>
              <a:t>resurs učini nedostupnim</a:t>
            </a:r>
            <a:endParaRPr lang="en-GB" sz="2600" dirty="0"/>
          </a:p>
          <a:p>
            <a:pPr marL="971550" lvl="1" indent="-457200">
              <a:spcBef>
                <a:spcPts val="300"/>
              </a:spcBef>
              <a:defRPr/>
            </a:pPr>
            <a:r>
              <a:rPr lang="sr-Latn-RS" sz="2600" dirty="0" smtClean="0"/>
              <a:t>Privremeno ili neograničeno</a:t>
            </a:r>
            <a:endParaRPr lang="en-GB" sz="2600" dirty="0"/>
          </a:p>
          <a:p>
            <a:pPr marL="971550" lvl="1" indent="-457200">
              <a:spcBef>
                <a:spcPts val="300"/>
              </a:spcBef>
              <a:defRPr/>
            </a:pPr>
            <a:r>
              <a:rPr lang="sr-Latn-RS" sz="2600" dirty="0" smtClean="0"/>
              <a:t>Remećenje usluga</a:t>
            </a:r>
            <a:endParaRPr lang="en-GB" sz="2600" dirty="0"/>
          </a:p>
          <a:p>
            <a:pPr marL="971550" lvl="1" indent="-457200">
              <a:spcBef>
                <a:spcPts val="300"/>
              </a:spcBef>
              <a:defRPr/>
            </a:pPr>
            <a:r>
              <a:rPr lang="sr-Latn-RS" sz="2600" dirty="0" smtClean="0"/>
              <a:t>Obično se vrši tako što se računar koji je</a:t>
            </a:r>
            <a:br>
              <a:rPr lang="sr-Latn-RS" sz="2600" dirty="0" smtClean="0"/>
            </a:br>
            <a:r>
              <a:rPr lang="sr-Latn-RS" sz="2600" dirty="0" smtClean="0"/>
              <a:t>napadnut zatrpa ili preplavi zahtevima</a:t>
            </a:r>
            <a:endParaRPr lang="en-GB" sz="2600" dirty="0"/>
          </a:p>
          <a:p>
            <a:pPr marL="571500" indent="-457200">
              <a:spcBef>
                <a:spcPts val="300"/>
              </a:spcBef>
              <a:defRPr/>
            </a:pPr>
            <a:r>
              <a:rPr lang="sr-Latn-RS" sz="2600" dirty="0" smtClean="0"/>
              <a:t>Kod distribuiranog napada </a:t>
            </a:r>
            <a:r>
              <a:rPr lang="en-GB" sz="2600" dirty="0" smtClean="0"/>
              <a:t>(</a:t>
            </a:r>
            <a:r>
              <a:rPr lang="en-GB" sz="2600" i="1" dirty="0" smtClean="0"/>
              <a:t>DD</a:t>
            </a:r>
            <a:r>
              <a:rPr lang="sr-Latn-RS" sz="2600" i="1" dirty="0" smtClean="0"/>
              <a:t>o</a:t>
            </a:r>
            <a:r>
              <a:rPr lang="en-GB" sz="2600" i="1" dirty="0" smtClean="0"/>
              <a:t>S</a:t>
            </a:r>
            <a:r>
              <a:rPr lang="en-GB" sz="2600" dirty="0"/>
              <a:t>)</a:t>
            </a:r>
          </a:p>
          <a:p>
            <a:pPr marL="971550" lvl="1" indent="-457200">
              <a:spcBef>
                <a:spcPts val="300"/>
              </a:spcBef>
              <a:defRPr/>
            </a:pPr>
            <a:r>
              <a:rPr lang="sr-Latn-RS" sz="2600" dirty="0" smtClean="0"/>
              <a:t>Bujica zahteva stiže iz mnogih izvora</a:t>
            </a:r>
          </a:p>
          <a:p>
            <a:pPr marL="971550" lvl="1" indent="-457200">
              <a:spcBef>
                <a:spcPts val="300"/>
              </a:spcBef>
              <a:defRPr/>
            </a:pPr>
            <a:r>
              <a:rPr lang="sr-Latn-RS" sz="2600" dirty="0" smtClean="0"/>
              <a:t>Činjenica da su izvori različiti otežava zaustavljanje napada</a:t>
            </a:r>
            <a:endParaRPr lang="en-GB" sz="2600" dirty="0"/>
          </a:p>
        </p:txBody>
      </p:sp>
      <p:pic>
        <p:nvPicPr>
          <p:cNvPr id="4098" name="Picture 2">
            <a:extLst>
              <a:ext uri="{FF2B5EF4-FFF2-40B4-BE49-F238E27FC236}">
                <a16:creationId xmlns=""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1263" y="2422183"/>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081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Global</a:t>
            </a:r>
            <a:r>
              <a:rPr lang="sr-Latn-RS" sz="3200" dirty="0" smtClean="0">
                <a:solidFill>
                  <a:schemeClr val="bg1"/>
                </a:solidFill>
                <a:latin typeface="Verdana" charset="0"/>
                <a:cs typeface="Verdana" charset="0"/>
              </a:rPr>
              <a:t>ni </a:t>
            </a:r>
            <a:r>
              <a:rPr lang="en-GB" sz="3200" dirty="0" smtClean="0">
                <a:solidFill>
                  <a:schemeClr val="bg1"/>
                </a:solidFill>
                <a:latin typeface="Verdana" charset="0"/>
                <a:cs typeface="Verdana" charset="0"/>
              </a:rPr>
              <a:t>digital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a:t>
            </a:r>
            <a:r>
              <a:rPr lang="en-GB" sz="3200" i="1" dirty="0" smtClean="0">
                <a:solidFill>
                  <a:schemeClr val="bg1"/>
                </a:solidFill>
                <a:latin typeface="Verdana" charset="0"/>
                <a:cs typeface="Verdana" charset="0"/>
              </a:rPr>
              <a:t>snapshot</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Content Placeholder 3">
            <a:extLst>
              <a:ext uri="{FF2B5EF4-FFF2-40B4-BE49-F238E27FC236}">
                <a16:creationId xmlns="" xmlns:a16="http://schemas.microsoft.com/office/drawing/2014/main" id="{0BFF1385-515B-400B-8D53-51B693E620E9}"/>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
        <p:nvSpPr>
          <p:cNvPr id="5" name="Rectangle 3">
            <a:extLst>
              <a:ext uri="{FF2B5EF4-FFF2-40B4-BE49-F238E27FC236}">
                <a16:creationId xmlns=""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spTree>
    <p:extLst>
      <p:ext uri="{BB962C8B-B14F-4D97-AF65-F5344CB8AC3E}">
        <p14:creationId xmlns:p14="http://schemas.microsoft.com/office/powerpoint/2010/main" val="2183905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DoS/DDoS</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114300" indent="0">
              <a:buNone/>
              <a:defRPr/>
            </a:pPr>
            <a:r>
              <a:rPr lang="sr-Latn-RS" dirty="0" smtClean="0"/>
              <a:t>Zašto</a:t>
            </a:r>
            <a:r>
              <a:rPr lang="en-GB" dirty="0" smtClean="0"/>
              <a:t>?</a:t>
            </a:r>
            <a:endParaRPr lang="en-GB" dirty="0"/>
          </a:p>
          <a:p>
            <a:pPr marL="971550" lvl="1" indent="-457200">
              <a:defRPr/>
            </a:pPr>
            <a:r>
              <a:rPr lang="sr-Latn-RS" dirty="0" smtClean="0"/>
              <a:t>Iznuda je </a:t>
            </a:r>
            <a:r>
              <a:rPr lang="sr-Latn-RS" dirty="0" err="1" smtClean="0"/>
              <a:t>najdominantnija</a:t>
            </a:r>
            <a:endParaRPr lang="en-GB" dirty="0"/>
          </a:p>
          <a:p>
            <a:pPr marL="971550" lvl="1" indent="-457200">
              <a:defRPr/>
            </a:pPr>
            <a:r>
              <a:rPr lang="sr-Latn-RS" dirty="0" smtClean="0"/>
              <a:t>Ideološki i politički motivi</a:t>
            </a:r>
            <a:endParaRPr lang="en-GB" dirty="0"/>
          </a:p>
          <a:p>
            <a:pPr marL="971550" lvl="1" indent="-457200">
              <a:defRPr/>
            </a:pPr>
            <a:r>
              <a:rPr lang="sr-Latn-RS" dirty="0" smtClean="0"/>
              <a:t>Sasvim zlonamerno</a:t>
            </a:r>
            <a:endParaRPr lang="en-GB" dirty="0"/>
          </a:p>
          <a:p>
            <a:pPr marL="114300" indent="0">
              <a:buNone/>
              <a:defRPr/>
            </a:pPr>
            <a:r>
              <a:rPr lang="sr-Latn-RS" dirty="0" smtClean="0"/>
              <a:t>Mete</a:t>
            </a:r>
            <a:endParaRPr lang="en-GB" dirty="0"/>
          </a:p>
          <a:p>
            <a:pPr marL="971550" lvl="1" indent="-457200">
              <a:defRPr/>
            </a:pPr>
            <a:r>
              <a:rPr lang="sr-Latn-RS" dirty="0" smtClean="0"/>
              <a:t>Finansijske institucije</a:t>
            </a:r>
          </a:p>
          <a:p>
            <a:pPr marL="971550" lvl="1" indent="-457200">
              <a:defRPr/>
            </a:pPr>
            <a:r>
              <a:rPr lang="sr-Latn-RS" dirty="0" smtClean="0"/>
              <a:t>Entiteti u javnom sektoru (policija/vlada)</a:t>
            </a:r>
          </a:p>
          <a:p>
            <a:pPr marL="971550" lvl="1" indent="-457200">
              <a:defRPr/>
            </a:pPr>
            <a:r>
              <a:rPr lang="sr-Latn-RS" dirty="0" smtClean="0"/>
              <a:t>Putničke agencije, internet/posebno važna infrastruktura</a:t>
            </a:r>
            <a:endParaRPr lang="en-GB" dirty="0"/>
          </a:p>
          <a:p>
            <a:pPr marL="971550" lvl="1" indent="-457200">
              <a:defRPr/>
            </a:pPr>
            <a:r>
              <a:rPr lang="sr-Latn-RS" dirty="0" err="1" smtClean="0"/>
              <a:t>Onlajn</a:t>
            </a:r>
            <a:r>
              <a:rPr lang="sr-Latn-RS" dirty="0" smtClean="0"/>
              <a:t> </a:t>
            </a:r>
            <a:r>
              <a:rPr lang="sr-Latn-RS" dirty="0" err="1" smtClean="0"/>
              <a:t>gejming</a:t>
            </a:r>
            <a:r>
              <a:rPr lang="en-GB" dirty="0" smtClean="0"/>
              <a:t>/</a:t>
            </a:r>
            <a:r>
              <a:rPr lang="sr-Latn-RS" dirty="0" smtClean="0"/>
              <a:t>kockanje</a:t>
            </a:r>
            <a:endParaRPr lang="en-GB" dirty="0"/>
          </a:p>
        </p:txBody>
      </p:sp>
      <p:pic>
        <p:nvPicPr>
          <p:cNvPr id="4098" name="Picture 2">
            <a:extLst>
              <a:ext uri="{FF2B5EF4-FFF2-40B4-BE49-F238E27FC236}">
                <a16:creationId xmlns="" xmlns:a16="http://schemas.microsoft.com/office/drawing/2014/main" id="{E9282261-6DB0-4627-B6CB-880003CD876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9785" y="1556792"/>
            <a:ext cx="2221217"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6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Botnet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892480" cy="5183335"/>
          </a:xfrm>
        </p:spPr>
        <p:txBody>
          <a:bodyPr/>
          <a:lstStyle/>
          <a:p>
            <a:pPr marL="0" indent="0">
              <a:buNone/>
              <a:defRPr/>
            </a:pPr>
            <a:r>
              <a:rPr lang="en-GB" altLang="sr-Latn-RS" i="1" dirty="0" smtClean="0"/>
              <a:t>Ro</a:t>
            </a:r>
            <a:r>
              <a:rPr lang="en-GB" altLang="sr-Latn-RS" b="1" i="1" dirty="0" smtClean="0">
                <a:solidFill>
                  <a:srgbClr val="0070C0"/>
                </a:solidFill>
              </a:rPr>
              <a:t>bot</a:t>
            </a:r>
            <a:r>
              <a:rPr lang="en-GB" altLang="sr-Latn-RS" i="1" dirty="0" smtClean="0"/>
              <a:t> </a:t>
            </a:r>
            <a:r>
              <a:rPr lang="en-GB" altLang="sr-Latn-RS" b="1" i="1" dirty="0">
                <a:solidFill>
                  <a:srgbClr val="0070C0"/>
                </a:solidFill>
              </a:rPr>
              <a:t>Net</a:t>
            </a:r>
            <a:r>
              <a:rPr lang="en-GB" altLang="sr-Latn-RS" i="1" dirty="0"/>
              <a:t>work </a:t>
            </a:r>
            <a:r>
              <a:rPr lang="en-GB" altLang="sr-Latn-RS" dirty="0" smtClean="0"/>
              <a:t>– </a:t>
            </a:r>
            <a:r>
              <a:rPr lang="sr-Latn-RS" altLang="sr-Latn-RS" dirty="0"/>
              <a:t>m</a:t>
            </a:r>
            <a:r>
              <a:rPr lang="sr-Latn-RS" altLang="sr-Latn-RS" dirty="0" smtClean="0"/>
              <a:t>reže kompromitovanih računara (zombija</a:t>
            </a:r>
            <a:r>
              <a:rPr lang="en-GB" altLang="sr-Latn-RS" dirty="0" smtClean="0"/>
              <a:t>)</a:t>
            </a:r>
            <a:endParaRPr lang="en-GB" altLang="sr-Latn-RS" dirty="0"/>
          </a:p>
          <a:p>
            <a:pPr lvl="1"/>
            <a:r>
              <a:rPr lang="sr-Latn-RS" dirty="0"/>
              <a:t>Kontroliše ih jedno lice ili organizacija</a:t>
            </a:r>
            <a:endParaRPr lang="en-US" dirty="0"/>
          </a:p>
          <a:p>
            <a:pPr lvl="1"/>
            <a:r>
              <a:rPr lang="sr-Latn-RS" dirty="0"/>
              <a:t>Namena im je korišćenje u protivzakonitim aktivnostima</a:t>
            </a:r>
            <a:endParaRPr lang="en-US" dirty="0"/>
          </a:p>
          <a:p>
            <a:pPr lvl="1"/>
            <a:r>
              <a:rPr lang="sr-Latn-RS" dirty="0"/>
              <a:t>Inficirane računare kontrolišu pomoću softvera koji omogućuje automatizaciju operacija na celoj </a:t>
            </a:r>
            <a:r>
              <a:rPr lang="sr-Latn-RS" dirty="0" smtClean="0"/>
              <a:t>mreži</a:t>
            </a:r>
          </a:p>
          <a:p>
            <a:pPr lvl="1"/>
            <a:r>
              <a:rPr lang="sr-Latn-RS" dirty="0" smtClean="0"/>
              <a:t>Miruju </a:t>
            </a:r>
            <a:r>
              <a:rPr lang="sr-Latn-RS" dirty="0"/>
              <a:t>do trenutka kada je potrebno da se uključe</a:t>
            </a:r>
            <a:endParaRPr lang="en-GB" altLang="sr-Latn-RS" dirty="0"/>
          </a:p>
        </p:txBody>
      </p:sp>
    </p:spTree>
    <p:extLst>
      <p:ext uri="{BB962C8B-B14F-4D97-AF65-F5344CB8AC3E}">
        <p14:creationId xmlns:p14="http://schemas.microsoft.com/office/powerpoint/2010/main" val="42198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Botnet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
            <a:extLst>
              <a:ext uri="{FF2B5EF4-FFF2-40B4-BE49-F238E27FC236}">
                <a16:creationId xmlns="" xmlns:a16="http://schemas.microsoft.com/office/drawing/2014/main" id="{D3574013-EB7D-4349-9203-349345203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18427" y="1196752"/>
            <a:ext cx="6507146" cy="5022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355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DoS/DDoS</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114300" indent="0">
              <a:buNone/>
              <a:defRPr/>
            </a:pPr>
            <a:r>
              <a:rPr lang="sr-Latn-RS" sz="2400" dirty="0" smtClean="0"/>
              <a:t>Razmere problema</a:t>
            </a:r>
            <a:endParaRPr lang="en-US" sz="2400" dirty="0"/>
          </a:p>
          <a:p>
            <a:pPr marL="571500" indent="-457200">
              <a:defRPr/>
            </a:pPr>
            <a:r>
              <a:rPr lang="en-US" sz="2400" dirty="0" smtClean="0"/>
              <a:t>2018</a:t>
            </a:r>
            <a:r>
              <a:rPr lang="sr-Latn-RS" sz="2400" dirty="0" smtClean="0"/>
              <a:t>.</a:t>
            </a:r>
            <a:endParaRPr lang="en-US" sz="2400" dirty="0"/>
          </a:p>
          <a:p>
            <a:pPr marL="971550" lvl="1" indent="-457200">
              <a:defRPr/>
            </a:pPr>
            <a:r>
              <a:rPr lang="sr-Latn-RS" sz="2400" dirty="0"/>
              <a:t>Dva najveća </a:t>
            </a:r>
            <a:r>
              <a:rPr lang="en-US" sz="2400" i="1" dirty="0"/>
              <a:t>DDOS</a:t>
            </a:r>
            <a:r>
              <a:rPr lang="en-US" sz="2400" dirty="0"/>
              <a:t> </a:t>
            </a:r>
            <a:r>
              <a:rPr lang="sr-Latn-RS" sz="2400" dirty="0"/>
              <a:t>napada pomoću „</a:t>
            </a:r>
            <a:r>
              <a:rPr lang="en-US" sz="2400" dirty="0" err="1"/>
              <a:t>memcache</a:t>
            </a:r>
            <a:r>
              <a:rPr lang="sr-Latn-RS" sz="2400" dirty="0"/>
              <a:t>” eksploatacionog paketa (</a:t>
            </a:r>
            <a:r>
              <a:rPr lang="sr-Latn-RS" sz="2000" i="1" dirty="0" err="1"/>
              <a:t>memcache</a:t>
            </a:r>
            <a:r>
              <a:rPr lang="sr-Latn-RS" sz="2000" dirty="0"/>
              <a:t> je softver za </a:t>
            </a:r>
            <a:r>
              <a:rPr lang="sr-Latn-RS" sz="2000" dirty="0" err="1"/>
              <a:t>keširanje</a:t>
            </a:r>
            <a:r>
              <a:rPr lang="sr-Latn-RS" sz="2000" dirty="0"/>
              <a:t> objekata distribuirane memorije</a:t>
            </a:r>
            <a:r>
              <a:rPr lang="sr-Latn-RS" sz="2000" dirty="0" smtClean="0"/>
              <a:t>)</a:t>
            </a:r>
            <a:endParaRPr lang="en-US" sz="2000" dirty="0"/>
          </a:p>
          <a:p>
            <a:pPr marL="971550" lvl="1" indent="-457200">
              <a:defRPr/>
            </a:pPr>
            <a:r>
              <a:rPr lang="sr-Latn-RS" sz="2400" dirty="0"/>
              <a:t>Odvojeni napadi </a:t>
            </a:r>
            <a:r>
              <a:rPr lang="es-CL" sz="2400" dirty="0"/>
              <a:t>1</a:t>
            </a:r>
            <a:r>
              <a:rPr lang="sr-Latn-RS" sz="2400" dirty="0"/>
              <a:t>,</a:t>
            </a:r>
            <a:r>
              <a:rPr lang="es-CL" sz="2400" dirty="0"/>
              <a:t>35 </a:t>
            </a:r>
            <a:r>
              <a:rPr lang="sr-Latn-RS" sz="2400" dirty="0"/>
              <a:t>i</a:t>
            </a:r>
            <a:r>
              <a:rPr lang="es-CL" sz="2400" dirty="0"/>
              <a:t> 1</a:t>
            </a:r>
            <a:r>
              <a:rPr lang="sr-Latn-RS" sz="2400" dirty="0"/>
              <a:t>,</a:t>
            </a:r>
            <a:r>
              <a:rPr lang="es-CL" sz="2400" dirty="0"/>
              <a:t>7 </a:t>
            </a:r>
            <a:r>
              <a:rPr lang="sr-Latn-RS" sz="2400" dirty="0"/>
              <a:t>terabajta (drugi napadi pokrenuti u </a:t>
            </a:r>
            <a:r>
              <a:rPr lang="es-CL" sz="2400" i="1" dirty="0" err="1"/>
              <a:t>GitHub</a:t>
            </a:r>
            <a:r>
              <a:rPr lang="es-CL" sz="2400" dirty="0"/>
              <a:t> (</a:t>
            </a:r>
            <a:r>
              <a:rPr lang="sr-Latn-RS" sz="2400" dirty="0" err="1"/>
              <a:t>onlajn</a:t>
            </a:r>
            <a:r>
              <a:rPr lang="sr-Latn-RS" sz="2400" dirty="0"/>
              <a:t> platforma</a:t>
            </a:r>
            <a:r>
              <a:rPr lang="en-US" sz="2400" dirty="0" smtClean="0"/>
              <a:t>)</a:t>
            </a:r>
            <a:endParaRPr lang="en-US" sz="2400" dirty="0"/>
          </a:p>
          <a:p>
            <a:pPr marL="514350" lvl="1" indent="0">
              <a:buNone/>
              <a:defRPr/>
            </a:pPr>
            <a:r>
              <a:rPr lang="en-US" sz="2400" dirty="0"/>
              <a:t>	</a:t>
            </a:r>
            <a:r>
              <a:rPr lang="en-US" sz="2000" dirty="0" smtClean="0"/>
              <a:t>(</a:t>
            </a:r>
            <a:r>
              <a:rPr lang="sr-Latn-RS" sz="2000" dirty="0"/>
              <a:t>Kontekst </a:t>
            </a:r>
            <a:r>
              <a:rPr lang="en-US" sz="2000" dirty="0"/>
              <a:t>– </a:t>
            </a:r>
            <a:r>
              <a:rPr lang="sr-Latn-RS" sz="2000" dirty="0"/>
              <a:t>u </a:t>
            </a:r>
            <a:r>
              <a:rPr lang="en-US" sz="2000" dirty="0"/>
              <a:t>2017</a:t>
            </a:r>
            <a:r>
              <a:rPr lang="sr-Latn-RS" sz="2000" dirty="0"/>
              <a:t>. </a:t>
            </a:r>
            <a:r>
              <a:rPr lang="en-US" sz="2000" i="1" dirty="0"/>
              <a:t>Facebook</a:t>
            </a:r>
            <a:r>
              <a:rPr lang="en-US" sz="2000" dirty="0"/>
              <a:t> </a:t>
            </a:r>
            <a:r>
              <a:rPr lang="sr-Latn-RS" sz="2000" dirty="0"/>
              <a:t>je „gutao” </a:t>
            </a:r>
            <a:r>
              <a:rPr lang="en-US" sz="2000" dirty="0"/>
              <a:t>0,35 </a:t>
            </a:r>
            <a:r>
              <a:rPr lang="en-US" sz="2000" dirty="0" err="1"/>
              <a:t>terabajta</a:t>
            </a:r>
            <a:r>
              <a:rPr lang="en-US" sz="2000" dirty="0"/>
              <a:t> u </a:t>
            </a:r>
            <a:r>
              <a:rPr lang="en-US" sz="2000" dirty="0" err="1"/>
              <a:t>minutu</a:t>
            </a:r>
            <a:r>
              <a:rPr lang="en-US" sz="2000" dirty="0" smtClean="0"/>
              <a:t>!)</a:t>
            </a:r>
            <a:endParaRPr lang="en-US" sz="2000" dirty="0"/>
          </a:p>
          <a:p>
            <a:pPr marL="571500" indent="-457200">
              <a:defRPr/>
            </a:pPr>
            <a:r>
              <a:rPr lang="en-GB" sz="2400" dirty="0" smtClean="0"/>
              <a:t>2019</a:t>
            </a:r>
            <a:r>
              <a:rPr lang="sr-Latn-RS" sz="2400" dirty="0" smtClean="0"/>
              <a:t>.</a:t>
            </a:r>
            <a:endParaRPr lang="en-GB" sz="2400" dirty="0"/>
          </a:p>
          <a:p>
            <a:pPr marL="971550" lvl="1" indent="-457200">
              <a:defRPr/>
            </a:pPr>
            <a:r>
              <a:rPr lang="sr-Latn-RS" sz="2400" dirty="0"/>
              <a:t>Sistem za zaštitu od </a:t>
            </a:r>
            <a:r>
              <a:rPr lang="es-CL" sz="2400" i="1" dirty="0" err="1"/>
              <a:t>DDoS</a:t>
            </a:r>
            <a:r>
              <a:rPr lang="es-CL" sz="2400" dirty="0"/>
              <a:t> </a:t>
            </a:r>
            <a:r>
              <a:rPr lang="sr-Latn-RS" sz="2400" dirty="0"/>
              <a:t>ublažio je napad od </a:t>
            </a:r>
            <a:r>
              <a:rPr lang="es-CL" sz="2400" dirty="0"/>
              <a:t>580 </a:t>
            </a:r>
            <a:r>
              <a:rPr lang="sr-Latn-RS" sz="2400" dirty="0"/>
              <a:t>miliona paketa u sekundi</a:t>
            </a:r>
            <a:endParaRPr lang="en-GB" sz="2400" dirty="0"/>
          </a:p>
          <a:p>
            <a:pPr marL="971550" lvl="1" indent="-457200">
              <a:defRPr/>
            </a:pPr>
            <a:r>
              <a:rPr lang="en-GB" sz="2400" b="1" dirty="0">
                <a:solidFill>
                  <a:srgbClr val="FF0000"/>
                </a:solidFill>
              </a:rPr>
              <a:t>4 </a:t>
            </a:r>
            <a:r>
              <a:rPr lang="sr-Latn-RS" sz="2400" b="1" dirty="0" smtClean="0">
                <a:solidFill>
                  <a:srgbClr val="FF0000"/>
                </a:solidFill>
              </a:rPr>
              <a:t>puta veće </a:t>
            </a:r>
            <a:r>
              <a:rPr lang="sr-Latn-RS" sz="2400" b="1" dirty="0" smtClean="0">
                <a:solidFill>
                  <a:sysClr val="windowText" lastClr="000000"/>
                </a:solidFill>
              </a:rPr>
              <a:t>od obima napada na </a:t>
            </a:r>
            <a:r>
              <a:rPr lang="en-GB" sz="2400" dirty="0" smtClean="0"/>
              <a:t>GitHub</a:t>
            </a:r>
            <a:endParaRPr lang="en-GB" sz="2400" dirty="0"/>
          </a:p>
        </p:txBody>
      </p:sp>
    </p:spTree>
    <p:extLst>
      <p:ext uri="{BB962C8B-B14F-4D97-AF65-F5344CB8AC3E}">
        <p14:creationId xmlns:p14="http://schemas.microsoft.com/office/powerpoint/2010/main" val="2113968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Napadi na kritičnu infrastrukturu </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K</a:t>
            </a:r>
            <a:r>
              <a:rPr lang="en-GB" sz="3200" dirty="0" smtClean="0">
                <a:solidFill>
                  <a:schemeClr val="bg1"/>
                </a:solidFill>
                <a:latin typeface="Verdana" charset="0"/>
                <a:cs typeface="Verdana" charset="0"/>
              </a:rPr>
              <a:t>I</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0" indent="0">
              <a:spcBef>
                <a:spcPts val="0"/>
              </a:spcBef>
              <a:buNone/>
            </a:pPr>
            <a:r>
              <a:rPr lang="sr-Latn-RS" sz="2800" dirty="0"/>
              <a:t>Napadi koji remete ili podrivaju interne funkcije jednog ili više kritično važnih infrastrukturnih objekata</a:t>
            </a:r>
            <a:endParaRPr lang="en-GB" sz="2800" dirty="0"/>
          </a:p>
          <a:p>
            <a:pPr lvl="1">
              <a:spcBef>
                <a:spcPts val="0"/>
              </a:spcBef>
            </a:pPr>
            <a:r>
              <a:rPr lang="sr-Latn-RS" sz="2400" dirty="0"/>
              <a:t>Preklapaju se s ranijim napadima</a:t>
            </a:r>
            <a:br>
              <a:rPr lang="sr-Latn-RS" sz="2400" dirty="0"/>
            </a:br>
            <a:r>
              <a:rPr lang="es-CL" sz="2400" dirty="0"/>
              <a:t>(</a:t>
            </a:r>
            <a:r>
              <a:rPr lang="es-CL" sz="2400" i="1" dirty="0" err="1"/>
              <a:t>DDoS</a:t>
            </a:r>
            <a:r>
              <a:rPr lang="es-CL" sz="2400" dirty="0"/>
              <a:t> </a:t>
            </a:r>
            <a:r>
              <a:rPr lang="sr-Latn-RS" sz="2400" dirty="0"/>
              <a:t>itd</a:t>
            </a:r>
            <a:r>
              <a:rPr lang="en-GB" sz="2400" dirty="0" smtClean="0"/>
              <a:t>.)</a:t>
            </a:r>
          </a:p>
          <a:p>
            <a:pPr lvl="1">
              <a:spcBef>
                <a:spcPts val="0"/>
              </a:spcBef>
            </a:pPr>
            <a:r>
              <a:rPr lang="sr-Latn-RS" sz="2400" dirty="0"/>
              <a:t>Energetika, saobraćaj, vodoprivreda,</a:t>
            </a:r>
            <a:br>
              <a:rPr lang="sr-Latn-RS" sz="2400" dirty="0"/>
            </a:br>
            <a:r>
              <a:rPr lang="sr-Latn-RS" sz="2400" dirty="0"/>
              <a:t>javno zdravlje itd</a:t>
            </a:r>
            <a:r>
              <a:rPr lang="sr-Latn-RS" sz="2400" dirty="0" smtClean="0"/>
              <a:t>.</a:t>
            </a:r>
            <a:endParaRPr lang="en-GB" sz="2400" dirty="0" smtClean="0"/>
          </a:p>
          <a:p>
            <a:pPr marL="57150" indent="0">
              <a:spcBef>
                <a:spcPts val="0"/>
              </a:spcBef>
              <a:buNone/>
            </a:pPr>
            <a:r>
              <a:rPr lang="sr-Latn-RS" sz="2800" dirty="0" smtClean="0"/>
              <a:t>Ko</a:t>
            </a:r>
            <a:r>
              <a:rPr lang="en-GB" sz="2800" dirty="0" smtClean="0"/>
              <a:t>?</a:t>
            </a:r>
            <a:endParaRPr lang="en-GB" sz="2800" dirty="0"/>
          </a:p>
          <a:p>
            <a:pPr lvl="1">
              <a:spcBef>
                <a:spcPts val="0"/>
              </a:spcBef>
            </a:pPr>
            <a:r>
              <a:rPr lang="sr-Latn-RS" sz="2400" dirty="0" smtClean="0"/>
              <a:t>Države</a:t>
            </a:r>
          </a:p>
          <a:p>
            <a:pPr lvl="1">
              <a:spcBef>
                <a:spcPts val="0"/>
              </a:spcBef>
            </a:pPr>
            <a:r>
              <a:rPr lang="en-GB" sz="2400" i="1" dirty="0"/>
              <a:t>Script kiddies</a:t>
            </a:r>
            <a:r>
              <a:rPr lang="sr-Latn-RS" sz="2400" dirty="0"/>
              <a:t> (lica koja se suštinski ne </a:t>
            </a:r>
            <a:br>
              <a:rPr lang="sr-Latn-RS" sz="2400" dirty="0"/>
            </a:br>
            <a:r>
              <a:rPr lang="sr-Latn-RS" sz="2400" dirty="0"/>
              <a:t>razumeju u računarsku tehnologiju, ali su </a:t>
            </a:r>
            <a:br>
              <a:rPr lang="sr-Latn-RS" sz="2400" dirty="0"/>
            </a:br>
            <a:r>
              <a:rPr lang="sr-Latn-RS" sz="2400" dirty="0"/>
              <a:t>priučena da uništavaju nezaštićene sajtove</a:t>
            </a:r>
            <a:r>
              <a:rPr lang="sr-Latn-RS" sz="2400" dirty="0" smtClean="0"/>
              <a:t>)</a:t>
            </a:r>
            <a:endParaRPr lang="en-GB" sz="2400" dirty="0"/>
          </a:p>
          <a:p>
            <a:pPr lvl="2">
              <a:spcBef>
                <a:spcPts val="0"/>
              </a:spcBef>
            </a:pPr>
            <a:r>
              <a:rPr lang="sr-Latn-RS" dirty="0"/>
              <a:t>Dostupnost „kriminala kao usluge” – kada lice kupi takvu uslugu, ono postaje učinilac dela iz oblasti </a:t>
            </a:r>
            <a:r>
              <a:rPr lang="sr-Latn-RS" dirty="0" err="1"/>
              <a:t>visokotehnološkog</a:t>
            </a:r>
            <a:r>
              <a:rPr lang="sr-Latn-RS" dirty="0"/>
              <a:t> kriminala</a:t>
            </a:r>
            <a:endParaRPr lang="en-US" dirty="0"/>
          </a:p>
        </p:txBody>
      </p:sp>
      <p:pic>
        <p:nvPicPr>
          <p:cNvPr id="1026" name="Picture 2" descr="National Infrastructure Tower">
            <a:extLst>
              <a:ext uri="{FF2B5EF4-FFF2-40B4-BE49-F238E27FC236}">
                <a16:creationId xmlns="" xmlns:a16="http://schemas.microsoft.com/office/drawing/2014/main" id="{5D744812-0D86-4666-AEFD-96A3D0537BE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924944"/>
            <a:ext cx="2447826" cy="2447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08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Napadi na kritičnu infrastrukturu </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K</a:t>
            </a:r>
            <a:r>
              <a:rPr lang="en-GB" sz="3200" dirty="0" smtClean="0">
                <a:solidFill>
                  <a:schemeClr val="bg1"/>
                </a:solidFill>
                <a:latin typeface="Verdana" charset="0"/>
                <a:cs typeface="Verdana" charset="0"/>
              </a:rPr>
              <a:t>I</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F4D9BA63-50A2-4FFB-B6F6-C6B4C98FFDAE}"/>
              </a:ext>
            </a:extLst>
          </p:cNvPr>
          <p:cNvPicPr>
            <a:picLocks noChangeAspect="1"/>
          </p:cNvPicPr>
          <p:nvPr/>
        </p:nvPicPr>
        <p:blipFill>
          <a:blip r:embed="rId4"/>
          <a:stretch>
            <a:fillRect/>
          </a:stretch>
        </p:blipFill>
        <p:spPr>
          <a:xfrm>
            <a:off x="2100262" y="1414115"/>
            <a:ext cx="4943475" cy="4867275"/>
          </a:xfrm>
          <a:prstGeom prst="rect">
            <a:avLst/>
          </a:prstGeom>
        </p:spPr>
      </p:pic>
      <p:sp>
        <p:nvSpPr>
          <p:cNvPr id="8" name="TextBox 7">
            <a:extLst>
              <a:ext uri="{FF2B5EF4-FFF2-40B4-BE49-F238E27FC236}">
                <a16:creationId xmlns="" xmlns:a16="http://schemas.microsoft.com/office/drawing/2014/main" id="{BCC343E1-AD9B-453A-AADD-50968F3F1460}"/>
              </a:ext>
            </a:extLst>
          </p:cNvPr>
          <p:cNvSpPr txBox="1"/>
          <p:nvPr/>
        </p:nvSpPr>
        <p:spPr>
          <a:xfrm>
            <a:off x="6965667" y="1136877"/>
            <a:ext cx="2070829" cy="3785652"/>
          </a:xfrm>
          <a:prstGeom prst="rect">
            <a:avLst/>
          </a:prstGeom>
          <a:solidFill>
            <a:schemeClr val="tx1">
              <a:lumMod val="65000"/>
              <a:lumOff val="35000"/>
            </a:schemeClr>
          </a:solidFill>
        </p:spPr>
        <p:txBody>
          <a:bodyPr wrap="square" rtlCol="0">
            <a:spAutoFit/>
          </a:bodyPr>
          <a:lstStyle/>
          <a:p>
            <a:pPr algn="ctr"/>
            <a:r>
              <a:rPr lang="sr-Latn-RS" sz="2400" dirty="0">
                <a:solidFill>
                  <a:schemeClr val="bg1"/>
                </a:solidFill>
              </a:rPr>
              <a:t>Plan EU za </a:t>
            </a:r>
            <a:r>
              <a:rPr lang="sr-Latn-RS" sz="2400" dirty="0" err="1">
                <a:solidFill>
                  <a:schemeClr val="bg1"/>
                </a:solidFill>
              </a:rPr>
              <a:t>koordinisani</a:t>
            </a:r>
            <a:r>
              <a:rPr lang="sr-Latn-RS" sz="2400" dirty="0">
                <a:solidFill>
                  <a:schemeClr val="bg1"/>
                </a:solidFill>
              </a:rPr>
              <a:t> odgovor na velike </a:t>
            </a:r>
            <a:r>
              <a:rPr lang="sr-Latn-RS" sz="2400" dirty="0" err="1">
                <a:solidFill>
                  <a:schemeClr val="bg1"/>
                </a:solidFill>
              </a:rPr>
              <a:t>prekogranične</a:t>
            </a:r>
            <a:r>
              <a:rPr lang="sr-Latn-RS" sz="2400" dirty="0">
                <a:solidFill>
                  <a:schemeClr val="bg1"/>
                </a:solidFill>
              </a:rPr>
              <a:t> incidente i krize koji ugrožavaju kibernetsku bezbednost</a:t>
            </a:r>
            <a:endParaRPr lang="en-GB" sz="2400" dirty="0">
              <a:solidFill>
                <a:schemeClr val="bg1"/>
              </a:solidFill>
              <a:latin typeface="+mj-lt"/>
            </a:endParaRPr>
          </a:p>
        </p:txBody>
      </p:sp>
    </p:spTree>
    <p:extLst>
      <p:ext uri="{BB962C8B-B14F-4D97-AF65-F5344CB8AC3E}">
        <p14:creationId xmlns:p14="http://schemas.microsoft.com/office/powerpoint/2010/main" val="40866063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Napadi na kritičnu infrastrukturu </a:t>
            </a:r>
            <a:r>
              <a:rPr lang="en-GB" sz="3200" dirty="0">
                <a:solidFill>
                  <a:schemeClr val="bg1"/>
                </a:solidFill>
                <a:latin typeface="Verdana" charset="0"/>
                <a:cs typeface="Verdana" charset="0"/>
              </a:rPr>
              <a:t>(</a:t>
            </a:r>
            <a:r>
              <a:rPr lang="sr-Latn-RS" sz="3200" dirty="0">
                <a:solidFill>
                  <a:schemeClr val="bg1"/>
                </a:solidFill>
                <a:latin typeface="Verdana" charset="0"/>
                <a:cs typeface="Verdana" charset="0"/>
              </a:rPr>
              <a:t>K</a:t>
            </a:r>
            <a:r>
              <a:rPr lang="en-GB" sz="3200" dirty="0">
                <a:solidFill>
                  <a:schemeClr val="bg1"/>
                </a:solidFill>
                <a:latin typeface="Verdana" charset="0"/>
                <a:cs typeface="Verdana" charset="0"/>
              </a:rPr>
              <a: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a:extLst>
              <a:ext uri="{FF2B5EF4-FFF2-40B4-BE49-F238E27FC236}">
                <a16:creationId xmlns="" xmlns:a16="http://schemas.microsoft.com/office/drawing/2014/main" id="{2912D98C-0E2A-42AC-A5A6-41965990473B}"/>
              </a:ext>
            </a:extLst>
          </p:cNvPr>
          <p:cNvPicPr>
            <a:picLocks noChangeAspect="1"/>
          </p:cNvPicPr>
          <p:nvPr/>
        </p:nvPicPr>
        <p:blipFill>
          <a:blip r:embed="rId4"/>
          <a:stretch>
            <a:fillRect/>
          </a:stretch>
        </p:blipFill>
        <p:spPr>
          <a:xfrm>
            <a:off x="179512" y="1230293"/>
            <a:ext cx="4016475" cy="4070915"/>
          </a:xfrm>
          <a:prstGeom prst="rect">
            <a:avLst/>
          </a:prstGeom>
          <a:ln>
            <a:solidFill>
              <a:schemeClr val="accent1"/>
            </a:solidFill>
          </a:ln>
        </p:spPr>
      </p:pic>
      <p:sp>
        <p:nvSpPr>
          <p:cNvPr id="4" name="Rectangle: Rounded Corners 3">
            <a:extLst>
              <a:ext uri="{FF2B5EF4-FFF2-40B4-BE49-F238E27FC236}">
                <a16:creationId xmlns="" xmlns:a16="http://schemas.microsoft.com/office/drawing/2014/main" id="{7FC3758D-799B-441B-8988-C23E49F0FDE3}"/>
              </a:ext>
            </a:extLst>
          </p:cNvPr>
          <p:cNvSpPr/>
          <p:nvPr/>
        </p:nvSpPr>
        <p:spPr>
          <a:xfrm>
            <a:off x="177282" y="3645024"/>
            <a:ext cx="4018705" cy="648072"/>
          </a:xfrm>
          <a:prstGeom prst="roundRect">
            <a:avLst/>
          </a:prstGeom>
          <a:solidFill>
            <a:srgbClr val="FFFF99">
              <a:alpha val="16863"/>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 xmlns:a16="http://schemas.microsoft.com/office/drawing/2014/main" id="{8354287C-3138-4A58-A598-81456FF36654}"/>
              </a:ext>
            </a:extLst>
          </p:cNvPr>
          <p:cNvSpPr txBox="1"/>
          <p:nvPr/>
        </p:nvSpPr>
        <p:spPr>
          <a:xfrm>
            <a:off x="2483768" y="2204864"/>
            <a:ext cx="1993363" cy="3785652"/>
          </a:xfrm>
          <a:prstGeom prst="rect">
            <a:avLst/>
          </a:prstGeom>
          <a:solidFill>
            <a:srgbClr val="BDD8F3"/>
          </a:solidFill>
        </p:spPr>
        <p:txBody>
          <a:bodyPr wrap="square" rtlCol="0">
            <a:spAutoFit/>
          </a:bodyPr>
          <a:lstStyle/>
          <a:p>
            <a:pPr algn="ctr"/>
            <a:r>
              <a:rPr lang="sr-Latn-RS" sz="2400" i="1" dirty="0" err="1"/>
              <a:t>LockerGoga</a:t>
            </a:r>
            <a:r>
              <a:rPr lang="sr-Latn-RS" sz="2400" dirty="0"/>
              <a:t> </a:t>
            </a:r>
            <a:r>
              <a:rPr lang="sr-Latn-RS" sz="2400" dirty="0" err="1"/>
              <a:t>ucenjivački</a:t>
            </a:r>
            <a:r>
              <a:rPr lang="sr-Latn-RS" sz="2400" dirty="0"/>
              <a:t> softver zatvorio je </a:t>
            </a:r>
            <a:r>
              <a:rPr lang="sr-Latn-RS" sz="2400" dirty="0" err="1"/>
              <a:t>infrastrukturni</a:t>
            </a:r>
            <a:r>
              <a:rPr lang="sr-Latn-RS" sz="2400" dirty="0"/>
              <a:t> biznis</a:t>
            </a:r>
            <a:endParaRPr lang="en-US" sz="2400" dirty="0"/>
          </a:p>
          <a:p>
            <a:pPr algn="ctr"/>
            <a:r>
              <a:rPr lang="sr-Latn-RS" sz="2400" dirty="0"/>
              <a:t>Projektovani troškovi iznose do 35 miliona evra</a:t>
            </a:r>
            <a:endParaRPr lang="en-GB" sz="2400" dirty="0">
              <a:solidFill>
                <a:schemeClr val="tx1">
                  <a:lumMod val="65000"/>
                  <a:lumOff val="35000"/>
                </a:schemeClr>
              </a:solidFill>
              <a:latin typeface="+mj-lt"/>
            </a:endParaRPr>
          </a:p>
        </p:txBody>
      </p:sp>
      <p:pic>
        <p:nvPicPr>
          <p:cNvPr id="2050" name="Picture 2" descr="Windows PCs vulnerable to Stuxnet attack - five years after patch -  ExtremeTech">
            <a:extLst>
              <a:ext uri="{FF2B5EF4-FFF2-40B4-BE49-F238E27FC236}">
                <a16:creationId xmlns="" xmlns:a16="http://schemas.microsoft.com/office/drawing/2014/main" id="{3353F4C9-1DA7-4030-8FB3-034519940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6871" y="1484209"/>
            <a:ext cx="4264149" cy="27441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tuxnet: The smart person's guide - TechRepublic">
            <a:extLst>
              <a:ext uri="{FF2B5EF4-FFF2-40B4-BE49-F238E27FC236}">
                <a16:creationId xmlns="" xmlns:a16="http://schemas.microsoft.com/office/drawing/2014/main" id="{3764B981-A803-40B0-93D7-C40477AAC5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0195" y="4344467"/>
            <a:ext cx="2857500"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Promena izgleda </a:t>
            </a:r>
            <a:r>
              <a:rPr lang="sr-Latn-RS" sz="3200" dirty="0" err="1" smtClean="0">
                <a:solidFill>
                  <a:schemeClr val="bg1"/>
                </a:solidFill>
                <a:latin typeface="Verdana" charset="0"/>
                <a:cs typeface="Verdana" charset="0"/>
              </a:rPr>
              <a:t>vebsajta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0" indent="0">
              <a:buNone/>
            </a:pPr>
            <a:r>
              <a:rPr lang="sr-Latn-RS" dirty="0"/>
              <a:t>Napadi na veb-sajt koji menjaju pojavni oblik tog sajta ili stranice</a:t>
            </a:r>
            <a:endParaRPr lang="en-US" dirty="0"/>
          </a:p>
          <a:p>
            <a:pPr lvl="1">
              <a:spcBef>
                <a:spcPts val="300"/>
              </a:spcBef>
            </a:pPr>
            <a:r>
              <a:rPr lang="sr-Latn-RS" dirty="0"/>
              <a:t>Tipično je to delo </a:t>
            </a:r>
            <a:r>
              <a:rPr lang="sr-Latn-RS" dirty="0" err="1"/>
              <a:t>krekera</a:t>
            </a:r>
            <a:r>
              <a:rPr lang="sr-Latn-RS" dirty="0"/>
              <a:t> ili „provalnika” u sistem (</a:t>
            </a:r>
            <a:r>
              <a:rPr lang="en-US" i="1" dirty="0"/>
              <a:t>system crackers</a:t>
            </a:r>
            <a:r>
              <a:rPr lang="sr-Latn-RS" dirty="0"/>
              <a:t>)</a:t>
            </a:r>
            <a:endParaRPr lang="en-US" dirty="0"/>
          </a:p>
          <a:p>
            <a:pPr lvl="1">
              <a:spcBef>
                <a:spcPts val="300"/>
              </a:spcBef>
            </a:pPr>
            <a:r>
              <a:rPr lang="sr-Latn-RS" dirty="0" smtClean="0"/>
              <a:t>Upad u veb-server</a:t>
            </a:r>
          </a:p>
          <a:p>
            <a:pPr lvl="1">
              <a:spcBef>
                <a:spcPts val="300"/>
              </a:spcBef>
            </a:pPr>
            <a:r>
              <a:rPr lang="sr-Latn-RS" dirty="0" smtClean="0"/>
              <a:t>Zamena host veb-sajta sopstvenim</a:t>
            </a:r>
            <a:endParaRPr lang="en-US" dirty="0"/>
          </a:p>
          <a:p>
            <a:pPr marL="0" indent="0">
              <a:buNone/>
            </a:pPr>
            <a:r>
              <a:rPr lang="sr-Latn-RS" dirty="0" smtClean="0"/>
              <a:t>Zašto</a:t>
            </a:r>
            <a:r>
              <a:rPr lang="en-US" dirty="0" smtClean="0"/>
              <a:t>?</a:t>
            </a:r>
            <a:endParaRPr lang="en-US" dirty="0"/>
          </a:p>
          <a:p>
            <a:pPr lvl="1"/>
            <a:r>
              <a:rPr lang="sr-Latn-RS" dirty="0" smtClean="0"/>
              <a:t>Politički/ideološki razlozi</a:t>
            </a:r>
          </a:p>
          <a:p>
            <a:pPr lvl="1"/>
            <a:r>
              <a:rPr lang="sr-Latn-RS" dirty="0" smtClean="0"/>
              <a:t>Zloćudni porivi</a:t>
            </a:r>
          </a:p>
          <a:p>
            <a:pPr lvl="1"/>
            <a:r>
              <a:rPr lang="sr-Latn-RS" dirty="0" smtClean="0"/>
              <a:t>Novčani motivi</a:t>
            </a:r>
            <a:endParaRPr lang="en-US" dirty="0"/>
          </a:p>
        </p:txBody>
      </p:sp>
      <p:pic>
        <p:nvPicPr>
          <p:cNvPr id="2050" name="Picture 2" descr="SPUZ : WikiLeaks defaced">
            <a:extLst>
              <a:ext uri="{FF2B5EF4-FFF2-40B4-BE49-F238E27FC236}">
                <a16:creationId xmlns="" xmlns:a16="http://schemas.microsoft.com/office/drawing/2014/main" id="{E030045C-FAD7-4A73-8ADA-7123AE468B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50808" y="4077072"/>
            <a:ext cx="3473645" cy="18990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632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27384"/>
            <a:ext cx="78581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Kriminal uz pomoć visoke </a:t>
            </a:r>
            <a:br>
              <a:rPr lang="sr-Latn-RS" sz="3200" dirty="0" smtClean="0">
                <a:solidFill>
                  <a:schemeClr val="bg1"/>
                </a:solidFill>
                <a:latin typeface="Verdana" charset="0"/>
                <a:cs typeface="Verdana" charset="0"/>
              </a:rPr>
            </a:br>
            <a:r>
              <a:rPr lang="sr-Latn-RS" sz="3200" dirty="0" smtClean="0">
                <a:solidFill>
                  <a:schemeClr val="bg1"/>
                </a:solidFill>
                <a:latin typeface="Verdana" charset="0"/>
                <a:cs typeface="Verdana" charset="0"/>
              </a:rPr>
              <a:t>tehnologije - budućnost</a:t>
            </a:r>
            <a:endParaRPr lang="en-GB" sz="32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sz="2800" dirty="0"/>
              <a:t>Postojeći napadi mogu preći na dosad nekorišćene žrtve</a:t>
            </a:r>
            <a:endParaRPr lang="en-US" sz="3000" dirty="0"/>
          </a:p>
          <a:p>
            <a:pPr lvl="1"/>
            <a:r>
              <a:rPr lang="sr-Latn-RS" sz="2600" dirty="0" err="1"/>
              <a:t>Ucenjivački</a:t>
            </a:r>
            <a:r>
              <a:rPr lang="sr-Latn-RS" sz="2600" dirty="0"/>
              <a:t> napadi na centre za čuvanje podataka i </a:t>
            </a:r>
            <a:r>
              <a:rPr lang="en-US" sz="2600" i="1" dirty="0"/>
              <a:t>backup</a:t>
            </a:r>
            <a:r>
              <a:rPr lang="en-US" sz="2600" dirty="0"/>
              <a:t> </a:t>
            </a:r>
            <a:r>
              <a:rPr lang="sr-Latn-RS" sz="2600" dirty="0"/>
              <a:t>servere</a:t>
            </a:r>
            <a:endParaRPr lang="en-US" sz="2600" dirty="0"/>
          </a:p>
          <a:p>
            <a:pPr lvl="1"/>
            <a:r>
              <a:rPr lang="sr-Latn-RS" sz="2600" dirty="0"/>
              <a:t>Postojeći alati za napad, kao što su trojanci, razvijaće se dalje</a:t>
            </a:r>
            <a:endParaRPr lang="en-US" sz="2600" spc="-40" dirty="0"/>
          </a:p>
          <a:p>
            <a:pPr lvl="2"/>
            <a:r>
              <a:rPr lang="sr-Latn-RS" sz="2600" dirty="0"/>
              <a:t>Pomoću računarskih crva koji se </a:t>
            </a:r>
            <a:r>
              <a:rPr lang="sr-Latn-RS" sz="2600" dirty="0" err="1"/>
              <a:t>samorazmnožavaju</a:t>
            </a:r>
            <a:r>
              <a:rPr lang="en-US" sz="2600" dirty="0" smtClean="0"/>
              <a:t>?</a:t>
            </a:r>
            <a:endParaRPr lang="en-US" sz="2600" dirty="0"/>
          </a:p>
          <a:p>
            <a:pPr lvl="1"/>
            <a:r>
              <a:rPr lang="sr-Latn-RS" sz="2600" dirty="0"/>
              <a:t>Nove pretnje usled ranijih slabosti u ranijim tehnologijama</a:t>
            </a:r>
            <a:endParaRPr lang="sr-Latn-RS" sz="2600" dirty="0" smtClean="0"/>
          </a:p>
          <a:p>
            <a:pPr lvl="1"/>
            <a:r>
              <a:rPr lang="sr-Latn-RS" sz="2600" dirty="0"/>
              <a:t>Napadi na lance snabdevanja koji se </a:t>
            </a:r>
            <a:br>
              <a:rPr lang="sr-Latn-RS" sz="2600" dirty="0"/>
            </a:br>
            <a:r>
              <a:rPr lang="sr-Latn-RS" sz="2600" dirty="0"/>
              <a:t>uvećavaju otkako je sve veći broj kompanija </a:t>
            </a:r>
            <a:br>
              <a:rPr lang="sr-Latn-RS" sz="2600" dirty="0"/>
            </a:br>
            <a:r>
              <a:rPr lang="sr-Latn-RS" sz="2600" dirty="0"/>
              <a:t>koje poveravaju obavljanje kompjuterskih </a:t>
            </a:r>
            <a:br>
              <a:rPr lang="sr-Latn-RS" sz="2600" dirty="0"/>
            </a:br>
            <a:r>
              <a:rPr lang="sr-Latn-RS" sz="2600" dirty="0"/>
              <a:t>usluga spoljnim saradnicima</a:t>
            </a:r>
            <a:endParaRPr lang="en-US" sz="2600" dirty="0"/>
          </a:p>
          <a:p>
            <a:pPr lvl="1"/>
            <a:endParaRPr lang="en-US" dirty="0"/>
          </a:p>
        </p:txBody>
      </p:sp>
      <p:pic>
        <p:nvPicPr>
          <p:cNvPr id="4098" name="Picture 2" descr="A Crystal Ball for HPC - HPCwire">
            <a:extLst>
              <a:ext uri="{FF2B5EF4-FFF2-40B4-BE49-F238E27FC236}">
                <a16:creationId xmlns="" xmlns:a16="http://schemas.microsoft.com/office/drawing/2014/main" id="{DD6338CA-007F-447B-8624-869A32570D2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252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27384"/>
            <a:ext cx="78581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Kriminal uz pomoć visoke </a:t>
            </a:r>
            <a:br>
              <a:rPr lang="sr-Latn-RS" sz="3200" dirty="0">
                <a:solidFill>
                  <a:schemeClr val="bg1"/>
                </a:solidFill>
                <a:latin typeface="Verdana" charset="0"/>
                <a:cs typeface="Verdana" charset="0"/>
              </a:rPr>
            </a:br>
            <a:r>
              <a:rPr lang="sr-Latn-RS" sz="3200" dirty="0">
                <a:solidFill>
                  <a:schemeClr val="bg1"/>
                </a:solidFill>
                <a:latin typeface="Verdana" charset="0"/>
                <a:cs typeface="Verdana" charset="0"/>
              </a:rPr>
              <a:t>tehnologije - budućnost</a:t>
            </a:r>
            <a:endParaRPr lang="en-GB" sz="32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a:t>Postojeći napadi mogu preći na dosad nekorišćene žrtve</a:t>
            </a:r>
            <a:endParaRPr lang="en-US" dirty="0"/>
          </a:p>
          <a:p>
            <a:pPr lvl="1"/>
            <a:r>
              <a:rPr lang="sr-Latn-RS" sz="2600" dirty="0"/>
              <a:t>Napadi na „oblak” – jedna kompanija čuva podatke za mnoge klijente i na taj način postaje pogodna meta za </a:t>
            </a:r>
            <a:r>
              <a:rPr lang="sr-Latn-RS" sz="2600" dirty="0" err="1"/>
              <a:t>kriminalce</a:t>
            </a:r>
            <a:r>
              <a:rPr lang="sr-Latn-RS" sz="2600" dirty="0"/>
              <a:t> kojima je novac motiv</a:t>
            </a:r>
            <a:endParaRPr lang="en-US" sz="2600" dirty="0"/>
          </a:p>
          <a:p>
            <a:pPr lvl="1"/>
            <a:r>
              <a:rPr lang="sr-Latn-RS" sz="2600" dirty="0"/>
              <a:t>Napad na </a:t>
            </a:r>
            <a:r>
              <a:rPr lang="en-US" sz="2600" i="1" dirty="0"/>
              <a:t>upstream</a:t>
            </a:r>
            <a:r>
              <a:rPr lang="en-US" sz="2600" dirty="0"/>
              <a:t> </a:t>
            </a:r>
            <a:r>
              <a:rPr lang="sr-Latn-RS" sz="2600" dirty="0"/>
              <a:t>bankarske aplikacije preko kojih se obavljaju novčani transferi</a:t>
            </a:r>
            <a:endParaRPr lang="en-US" sz="2600" dirty="0"/>
          </a:p>
          <a:p>
            <a:pPr lvl="1"/>
            <a:r>
              <a:rPr lang="sr-Latn-RS" sz="2600" dirty="0"/>
              <a:t>Prelazak sa dosadašnjeg napada na </a:t>
            </a:r>
            <a:r>
              <a:rPr lang="en-US" sz="2600" i="1" dirty="0"/>
              <a:t>fiat</a:t>
            </a:r>
            <a:r>
              <a:rPr lang="en-US" sz="2600" dirty="0"/>
              <a:t> </a:t>
            </a:r>
            <a:r>
              <a:rPr lang="sr-Latn-RS" sz="2600" dirty="0"/>
              <a:t>valute (</a:t>
            </a:r>
            <a:r>
              <a:rPr lang="sr-Latn-RS" sz="2600" dirty="0" err="1"/>
              <a:t>dekretne</a:t>
            </a:r>
            <a:r>
              <a:rPr lang="sr-Latn-RS" sz="2600" dirty="0"/>
              <a:t> valute) na </a:t>
            </a:r>
            <a:r>
              <a:rPr lang="sr-Latn-RS" sz="2600" dirty="0" err="1"/>
              <a:t>kriptovalute</a:t>
            </a:r>
            <a:r>
              <a:rPr lang="sr-Latn-RS" sz="2600" dirty="0"/>
              <a:t> i na one koji </a:t>
            </a:r>
            <a:r>
              <a:rPr lang="sr-Latn-RS" sz="2600" dirty="0" smtClean="0"/>
              <a:t/>
            </a:r>
            <a:br>
              <a:rPr lang="sr-Latn-RS" sz="2600" dirty="0" smtClean="0"/>
            </a:br>
            <a:r>
              <a:rPr lang="sr-Latn-RS" sz="2600" dirty="0" smtClean="0"/>
              <a:t>poseduju </a:t>
            </a:r>
            <a:r>
              <a:rPr lang="sr-Latn-RS" sz="2600" dirty="0"/>
              <a:t>velike rezerve </a:t>
            </a:r>
            <a:r>
              <a:rPr lang="sr-Latn-RS" sz="2600" dirty="0" err="1" smtClean="0"/>
              <a:t>kriptovaluta</a:t>
            </a:r>
            <a:endParaRPr lang="sr-Latn-RS" sz="2600" dirty="0" smtClean="0"/>
          </a:p>
          <a:p>
            <a:pPr lvl="1"/>
            <a:r>
              <a:rPr lang="en-US" sz="2600" i="1" dirty="0" smtClean="0"/>
              <a:t>DNS</a:t>
            </a:r>
            <a:r>
              <a:rPr lang="en-US" sz="2600" dirty="0" smtClean="0"/>
              <a:t> </a:t>
            </a:r>
            <a:r>
              <a:rPr lang="sr-Latn-RS" sz="2600" dirty="0"/>
              <a:t>napadi – </a:t>
            </a:r>
            <a:r>
              <a:rPr lang="sr-Latn-RS" sz="2600" dirty="0" err="1"/>
              <a:t>preusmeravanje</a:t>
            </a:r>
            <a:r>
              <a:rPr lang="sr-Latn-RS" sz="2600" dirty="0"/>
              <a:t> i </a:t>
            </a:r>
            <a:r>
              <a:rPr lang="en-US" sz="2600" i="1" dirty="0"/>
              <a:t>spoofing</a:t>
            </a:r>
            <a:r>
              <a:rPr lang="sr-Latn-RS" sz="2600" dirty="0"/>
              <a:t> </a:t>
            </a:r>
            <a:br>
              <a:rPr lang="sr-Latn-RS" sz="2600" dirty="0"/>
            </a:br>
            <a:r>
              <a:rPr lang="sr-Latn-RS" sz="2600" dirty="0"/>
              <a:t>(stvaranje lažnih sadržaja)</a:t>
            </a:r>
            <a:endParaRPr lang="en-US" sz="2600" dirty="0"/>
          </a:p>
        </p:txBody>
      </p:sp>
      <p:pic>
        <p:nvPicPr>
          <p:cNvPr id="3" name="Picture 2" descr="A Crystal Ball for HPC - HPCwire">
            <a:extLst>
              <a:ext uri="{FF2B5EF4-FFF2-40B4-BE49-F238E27FC236}">
                <a16:creationId xmlns="" xmlns:a16="http://schemas.microsoft.com/office/drawing/2014/main" id="{DC8C860C-D6D4-48DE-B53E-662FAE4C8D3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682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Global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digital</a:t>
            </a:r>
            <a:r>
              <a:rPr lang="sr-Latn-RS" sz="3200" dirty="0" smtClean="0">
                <a:solidFill>
                  <a:schemeClr val="bg1"/>
                </a:solidFill>
                <a:latin typeface="Verdana" charset="0"/>
                <a:cs typeface="Verdana" charset="0"/>
              </a:rPr>
              <a:t>ni</a:t>
            </a:r>
            <a:r>
              <a:rPr lang="en-GB" sz="3200" dirty="0" smtClean="0">
                <a:solidFill>
                  <a:schemeClr val="bg1"/>
                </a:solidFill>
                <a:latin typeface="Verdana" charset="0"/>
                <a:cs typeface="Verdana" charset="0"/>
              </a:rPr>
              <a:t> </a:t>
            </a:r>
            <a:r>
              <a:rPr lang="en-GB" sz="3200" i="1" dirty="0">
                <a:solidFill>
                  <a:schemeClr val="bg1"/>
                </a:solidFill>
                <a:latin typeface="Verdana" charset="0"/>
                <a:cs typeface="Verdana" charset="0"/>
              </a:rPr>
              <a:t>snapshot</a:t>
            </a:r>
            <a:endParaRPr lang="en-GB" sz="2000" i="1"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3">
            <a:extLst>
              <a:ext uri="{FF2B5EF4-FFF2-40B4-BE49-F238E27FC236}">
                <a16:creationId xmlns="" xmlns:a16="http://schemas.microsoft.com/office/drawing/2014/main" id="{DD080C1D-F3C9-4F4F-9EA2-708A72782F5B}"/>
              </a:ext>
            </a:extLst>
          </p:cNvPr>
          <p:cNvSpPr>
            <a:spLocks noChangeArrowheads="1"/>
          </p:cNvSpPr>
          <p:nvPr/>
        </p:nvSpPr>
        <p:spPr bwMode="auto">
          <a:xfrm>
            <a:off x="1951496" y="6271972"/>
            <a:ext cx="719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600" b="1" dirty="0">
                <a:solidFill>
                  <a:srgbClr val="2F618F"/>
                </a:solidFill>
              </a:rPr>
              <a:t>https://wearesocial.com/uk/blog/2020/04/digital-around-the-world-in-april-2020</a:t>
            </a:r>
          </a:p>
        </p:txBody>
      </p:sp>
      <p:pic>
        <p:nvPicPr>
          <p:cNvPr id="3" name="Content Placeholder 2">
            <a:extLst>
              <a:ext uri="{FF2B5EF4-FFF2-40B4-BE49-F238E27FC236}">
                <a16:creationId xmlns="" xmlns:a16="http://schemas.microsoft.com/office/drawing/2014/main" id="{B958BF59-CEC5-4B63-AD92-D273FB237FAA}"/>
              </a:ext>
            </a:extLst>
          </p:cNvPr>
          <p:cNvPicPr>
            <a:picLocks noGrp="1" noChangeAspect="1"/>
          </p:cNvPicPr>
          <p:nvPr>
            <p:ph idx="1"/>
          </p:nvPr>
        </p:nvPicPr>
        <p:blipFill>
          <a:blip r:embed="rId4"/>
          <a:stretch>
            <a:fillRect/>
          </a:stretch>
        </p:blipFill>
        <p:spPr>
          <a:xfrm>
            <a:off x="548922" y="1600200"/>
            <a:ext cx="8046156" cy="4525963"/>
          </a:xfrm>
          <a:prstGeom prst="rect">
            <a:avLst/>
          </a:prstGeom>
        </p:spPr>
      </p:pic>
    </p:spTree>
    <p:extLst>
      <p:ext uri="{BB962C8B-B14F-4D97-AF65-F5344CB8AC3E}">
        <p14:creationId xmlns:p14="http://schemas.microsoft.com/office/powerpoint/2010/main" val="6818878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solidFill>
                  <a:schemeClr val="tx2">
                    <a:lumMod val="60000"/>
                    <a:lumOff val="40000"/>
                  </a:schemeClr>
                </a:solidFill>
              </a:rPr>
              <a:t>SEKSUALNA EKSPLOATACIJA DECE</a:t>
            </a:r>
            <a:endParaRPr lang="en-GB" dirty="0">
              <a:solidFill>
                <a:schemeClr val="tx2">
                  <a:lumMod val="60000"/>
                  <a:lumOff val="40000"/>
                </a:schemeClr>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70</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5052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seksualna eksploatacija dece</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b="1" dirty="0" err="1" smtClean="0">
                <a:solidFill>
                  <a:srgbClr val="0070C0"/>
                </a:solidFill>
              </a:rPr>
              <a:t>Onlajn</a:t>
            </a:r>
            <a:r>
              <a:rPr lang="sr-Latn-RS" b="1" dirty="0" smtClean="0">
                <a:solidFill>
                  <a:srgbClr val="0070C0"/>
                </a:solidFill>
              </a:rPr>
              <a:t> seksualna eksploatacija i </a:t>
            </a:r>
            <a:r>
              <a:rPr lang="sr-Latn-RS" b="1" dirty="0" err="1" smtClean="0">
                <a:solidFill>
                  <a:srgbClr val="0070C0"/>
                </a:solidFill>
              </a:rPr>
              <a:t>zlostavljanje</a:t>
            </a:r>
            <a:r>
              <a:rPr lang="sr-Latn-RS" b="1" dirty="0" smtClean="0">
                <a:solidFill>
                  <a:srgbClr val="0070C0"/>
                </a:solidFill>
              </a:rPr>
              <a:t> dece</a:t>
            </a:r>
            <a:r>
              <a:rPr lang="en-US" b="1" dirty="0" smtClean="0">
                <a:solidFill>
                  <a:srgbClr val="0070C0"/>
                </a:solidFill>
              </a:rPr>
              <a:t> (</a:t>
            </a:r>
            <a:r>
              <a:rPr lang="en-US" b="1" i="1" dirty="0">
                <a:solidFill>
                  <a:srgbClr val="0070C0"/>
                </a:solidFill>
              </a:rPr>
              <a:t>OCSEA</a:t>
            </a:r>
            <a:r>
              <a:rPr lang="en-US" b="1" dirty="0">
                <a:solidFill>
                  <a:srgbClr val="0070C0"/>
                </a:solidFill>
              </a:rPr>
              <a:t>)</a:t>
            </a:r>
          </a:p>
          <a:p>
            <a:pPr lvl="1"/>
            <a:r>
              <a:rPr lang="sr-Latn-RS" dirty="0" smtClean="0"/>
              <a:t>Izrada i distribuiranje video-zapisa i slika</a:t>
            </a:r>
            <a:endParaRPr lang="en-US" dirty="0"/>
          </a:p>
          <a:p>
            <a:pPr marL="1314450" lvl="4" indent="-342900"/>
            <a:r>
              <a:rPr lang="sr-Latn-RS" sz="2800" dirty="0" smtClean="0"/>
              <a:t>Materijal o seksualnoj eksploataciji dece</a:t>
            </a:r>
            <a:r>
              <a:rPr lang="en-US" sz="2800" dirty="0" smtClean="0"/>
              <a:t> </a:t>
            </a:r>
            <a:r>
              <a:rPr lang="en-US" sz="2800" b="1" dirty="0" smtClean="0">
                <a:solidFill>
                  <a:srgbClr val="0070C0"/>
                </a:solidFill>
              </a:rPr>
              <a:t>(</a:t>
            </a:r>
            <a:r>
              <a:rPr lang="en-US" sz="2800" b="1" dirty="0">
                <a:solidFill>
                  <a:srgbClr val="0070C0"/>
                </a:solidFill>
              </a:rPr>
              <a:t>CSEM)</a:t>
            </a:r>
          </a:p>
          <a:p>
            <a:pPr marL="1314450" lvl="4" indent="-342900"/>
            <a:r>
              <a:rPr lang="sr-Latn-RS" sz="2800" dirty="0" smtClean="0"/>
              <a:t>Materijal o seksualnom zlostavljanju dece </a:t>
            </a:r>
            <a:r>
              <a:rPr lang="en-US" sz="2800" b="1" dirty="0" smtClean="0">
                <a:solidFill>
                  <a:srgbClr val="0070C0"/>
                </a:solidFill>
              </a:rPr>
              <a:t>(CSAM</a:t>
            </a:r>
            <a:r>
              <a:rPr lang="en-US" sz="2800" b="1" dirty="0">
                <a:solidFill>
                  <a:srgbClr val="0070C0"/>
                </a:solidFill>
              </a:rPr>
              <a:t>)</a:t>
            </a:r>
          </a:p>
          <a:p>
            <a:pPr lvl="1"/>
            <a:r>
              <a:rPr lang="sr-Latn-RS" dirty="0" err="1" smtClean="0"/>
              <a:t>Onlajn</a:t>
            </a:r>
            <a:r>
              <a:rPr lang="sr-Latn-RS" dirty="0" smtClean="0"/>
              <a:t> navođenje na prostituciju</a:t>
            </a:r>
            <a:endParaRPr lang="en-US" dirty="0"/>
          </a:p>
          <a:p>
            <a:pPr lvl="1"/>
            <a:r>
              <a:rPr lang="sr-Latn-RS" dirty="0"/>
              <a:t>Seksualno eksplicitni materijal koji snime same žrtve </a:t>
            </a:r>
            <a:r>
              <a:rPr lang="sr-Latn-RS" dirty="0" smtClean="0"/>
              <a:t>(</a:t>
            </a:r>
            <a:r>
              <a:rPr lang="en-US" i="1" dirty="0" smtClean="0"/>
              <a:t>Self Generated Explicit Material </a:t>
            </a:r>
            <a:r>
              <a:rPr lang="sr-Latn-RS" i="1" dirty="0" smtClean="0"/>
              <a:t/>
            </a:r>
            <a:br>
              <a:rPr lang="sr-Latn-RS" i="1" dirty="0" smtClean="0"/>
            </a:br>
            <a:r>
              <a:rPr lang="sr-Latn-RS" i="1" dirty="0" smtClean="0"/>
              <a:t>- </a:t>
            </a:r>
            <a:r>
              <a:rPr lang="en-US" i="1" dirty="0" smtClean="0"/>
              <a:t>SGEM</a:t>
            </a:r>
            <a:r>
              <a:rPr lang="en-US" dirty="0"/>
              <a:t>)</a:t>
            </a:r>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0526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distribucija</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spcBef>
                <a:spcPts val="0"/>
              </a:spcBef>
              <a:buNone/>
            </a:pPr>
            <a:r>
              <a:rPr lang="sr-Latn-RS" dirty="0" smtClean="0"/>
              <a:t>Količine </a:t>
            </a:r>
            <a:r>
              <a:rPr lang="en-GB" i="1" dirty="0" smtClean="0"/>
              <a:t>CSEM</a:t>
            </a:r>
            <a:r>
              <a:rPr lang="en-GB" dirty="0" smtClean="0"/>
              <a:t> </a:t>
            </a:r>
            <a:r>
              <a:rPr lang="sr-Latn-RS" dirty="0" smtClean="0"/>
              <a:t>i dalje se povećavaju</a:t>
            </a:r>
            <a:endParaRPr lang="en-GB" dirty="0"/>
          </a:p>
          <a:p>
            <a:pPr lvl="1">
              <a:spcBef>
                <a:spcPts val="0"/>
              </a:spcBef>
            </a:pPr>
            <a:r>
              <a:rPr lang="sr-Latn-RS" dirty="0" smtClean="0"/>
              <a:t>Kontinuirana </a:t>
            </a:r>
            <a:r>
              <a:rPr lang="sr-Latn-RS" dirty="0" err="1" smtClean="0"/>
              <a:t>viktimizacija</a:t>
            </a:r>
            <a:endParaRPr lang="en-GB" dirty="0"/>
          </a:p>
          <a:p>
            <a:pPr lvl="1">
              <a:spcBef>
                <a:spcPts val="0"/>
              </a:spcBef>
            </a:pPr>
            <a:r>
              <a:rPr lang="sr-Latn-RS" dirty="0" smtClean="0"/>
              <a:t>Podaci o rekordnom broju poseta</a:t>
            </a:r>
            <a:endParaRPr lang="en-GB" dirty="0"/>
          </a:p>
          <a:p>
            <a:pPr lvl="2">
              <a:spcBef>
                <a:spcPts val="0"/>
              </a:spcBef>
            </a:pPr>
            <a:r>
              <a:rPr lang="sr-Latn-RS" dirty="0"/>
              <a:t>To je dodatni teret za organe reda koji treba da se uhvate </a:t>
            </a:r>
            <a:r>
              <a:rPr lang="sr-Latn-RS" dirty="0" err="1"/>
              <a:t>ukoštac</a:t>
            </a:r>
            <a:r>
              <a:rPr lang="sr-Latn-RS" dirty="0"/>
              <a:t> s tim problemom</a:t>
            </a:r>
            <a:endParaRPr lang="en-GB" dirty="0"/>
          </a:p>
          <a:p>
            <a:pPr lvl="1">
              <a:spcBef>
                <a:spcPts val="0"/>
              </a:spcBef>
            </a:pPr>
            <a:r>
              <a:rPr lang="sr-Latn-RS" dirty="0"/>
              <a:t>Većina otkrivena na </a:t>
            </a:r>
            <a:r>
              <a:rPr lang="sr-Latn-RS" i="1" dirty="0" err="1"/>
              <a:t>image</a:t>
            </a:r>
            <a:r>
              <a:rPr lang="sr-Latn-RS" i="1" dirty="0"/>
              <a:t> </a:t>
            </a:r>
            <a:r>
              <a:rPr lang="sr-Latn-RS" i="1" dirty="0" err="1"/>
              <a:t>hosting</a:t>
            </a:r>
            <a:r>
              <a:rPr lang="sr-Latn-RS" dirty="0"/>
              <a:t> veb-sajtovima</a:t>
            </a:r>
            <a:endParaRPr lang="en-GB" dirty="0"/>
          </a:p>
          <a:p>
            <a:pPr lvl="1">
              <a:spcBef>
                <a:spcPts val="0"/>
              </a:spcBef>
            </a:pPr>
            <a:r>
              <a:rPr lang="sr-Latn-RS" dirty="0"/>
              <a:t>Otkrivaju se i na platformama za razmenu materijala bez posrednika (</a:t>
            </a:r>
            <a:r>
              <a:rPr lang="es-CL" i="1" dirty="0"/>
              <a:t>peer to peer</a:t>
            </a:r>
            <a:r>
              <a:rPr lang="sr-Latn-RS" dirty="0" smtClean="0"/>
              <a:t>)</a:t>
            </a:r>
          </a:p>
          <a:p>
            <a:pPr lvl="1">
              <a:spcBef>
                <a:spcPts val="0"/>
              </a:spcBef>
            </a:pPr>
            <a:r>
              <a:rPr lang="sr-Latn-RS" dirty="0"/>
              <a:t>Posebne oglasne table na </a:t>
            </a:r>
            <a:r>
              <a:rPr lang="sr-Latn-RS" dirty="0" err="1"/>
              <a:t>darkentu</a:t>
            </a:r>
            <a:r>
              <a:rPr lang="sr-Latn-RS" dirty="0"/>
              <a:t> se povećavaju</a:t>
            </a:r>
            <a:endParaRPr lang="en-GB" dirty="0"/>
          </a:p>
          <a:p>
            <a:pPr lvl="1">
              <a:spcBef>
                <a:spcPts val="0"/>
              </a:spcBef>
            </a:pPr>
            <a:r>
              <a:rPr lang="sr-Latn-RS" dirty="0" smtClean="0"/>
              <a:t>Društvene mreže</a:t>
            </a:r>
            <a:endParaRPr lang="en-GB" dirty="0"/>
          </a:p>
          <a:p>
            <a:pPr lvl="1">
              <a:spcBef>
                <a:spcPts val="0"/>
              </a:spcBef>
            </a:pPr>
            <a:r>
              <a:rPr lang="sr-Latn-RS" dirty="0" smtClean="0"/>
              <a:t>Korišćenje </a:t>
            </a:r>
            <a:r>
              <a:rPr lang="sr-Latn-RS" dirty="0" err="1" smtClean="0"/>
              <a:t>enkripcije</a:t>
            </a:r>
            <a:r>
              <a:rPr lang="sr-Latn-RS" dirty="0" smtClean="0"/>
              <a:t> (šifrovanje)</a:t>
            </a:r>
          </a:p>
          <a:p>
            <a:pPr lvl="1">
              <a:spcBef>
                <a:spcPts val="0"/>
              </a:spcBef>
            </a:pPr>
            <a:r>
              <a:rPr lang="en-GB" i="1" dirty="0" smtClean="0"/>
              <a:t>VPN</a:t>
            </a:r>
            <a:r>
              <a:rPr lang="en-GB" dirty="0" smtClean="0"/>
              <a:t> </a:t>
            </a:r>
            <a:r>
              <a:rPr lang="sr-Latn-RS" dirty="0" smtClean="0"/>
              <a:t>i </a:t>
            </a:r>
            <a:r>
              <a:rPr lang="en-GB" i="1" dirty="0" smtClean="0"/>
              <a:t>TOR</a:t>
            </a:r>
            <a:endParaRPr lang="en-GB" i="1" dirty="0"/>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0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smtClean="0">
                <a:solidFill>
                  <a:schemeClr val="bg1"/>
                </a:solidFill>
                <a:latin typeface="Verdana" charset="0"/>
                <a:cs typeface="Verdana" charset="0"/>
              </a:rPr>
              <a:t>Onlajn</a:t>
            </a:r>
            <a:r>
              <a:rPr lang="sr-Latn-RS" sz="2800" dirty="0" smtClean="0">
                <a:solidFill>
                  <a:schemeClr val="bg1"/>
                </a:solidFill>
                <a:latin typeface="Verdana" charset="0"/>
                <a:cs typeface="Verdana" charset="0"/>
              </a:rPr>
              <a:t> navođenje  u seksualne  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smtClean="0"/>
              <a:t>I dalje predstavlja ozbiljnu pretnju</a:t>
            </a:r>
            <a:endParaRPr lang="en-GB" dirty="0"/>
          </a:p>
          <a:p>
            <a:pPr lvl="1"/>
            <a:r>
              <a:rPr lang="sr-Latn-RS" dirty="0"/>
              <a:t>Aktivnost maloletnika na društvenim mrežama znači i veći broj potencijalnih žrtava</a:t>
            </a:r>
            <a:endParaRPr lang="en-US" dirty="0"/>
          </a:p>
          <a:p>
            <a:pPr lvl="1"/>
            <a:r>
              <a:rPr lang="sr-Latn-RS" dirty="0"/>
              <a:t>Korisno je jačanje svesti javnosti o tom problemu</a:t>
            </a:r>
            <a:endParaRPr lang="en-US" dirty="0"/>
          </a:p>
          <a:p>
            <a:pPr lvl="1"/>
            <a:r>
              <a:rPr lang="sr-Latn-RS" dirty="0"/>
              <a:t>U celini gledano, to se odvija na otvorenoj mreži, u društvenim medijima i u sklopu </a:t>
            </a:r>
            <a:r>
              <a:rPr lang="sr-Latn-RS" dirty="0" err="1"/>
              <a:t>gejminga</a:t>
            </a:r>
            <a:endParaRPr lang="en-US" dirty="0"/>
          </a:p>
          <a:p>
            <a:pPr lvl="1"/>
            <a:r>
              <a:rPr lang="sr-Latn-RS" dirty="0"/>
              <a:t>Kontakti koriste lažne profile</a:t>
            </a:r>
            <a:endParaRPr lang="en-US" dirty="0"/>
          </a:p>
          <a:p>
            <a:pPr lvl="1"/>
            <a:r>
              <a:rPr lang="sr-Latn-RS" dirty="0"/>
              <a:t>Može biti uključen i živi </a:t>
            </a:r>
            <a:r>
              <a:rPr lang="sr-Latn-RS" dirty="0" smtClean="0"/>
              <a:t>video-snimak</a:t>
            </a:r>
          </a:p>
          <a:p>
            <a:pPr lvl="1"/>
            <a:r>
              <a:rPr lang="sr-Latn-RS" dirty="0" smtClean="0"/>
              <a:t>Kada </a:t>
            </a:r>
            <a:r>
              <a:rPr lang="sr-Latn-RS" dirty="0"/>
              <a:t>se jednom ostvari kontakt</a:t>
            </a:r>
            <a:r>
              <a:rPr lang="sr-Latn-RS" dirty="0" smtClean="0"/>
              <a:t> </a:t>
            </a:r>
            <a:r>
              <a:rPr lang="en-GB" dirty="0" smtClean="0"/>
              <a:t>–</a:t>
            </a:r>
            <a:endParaRPr lang="en-GB" dirty="0"/>
          </a:p>
          <a:p>
            <a:pPr marL="1314450" lvl="2" indent="-457200"/>
            <a:r>
              <a:rPr lang="sr-Latn-RS" dirty="0" smtClean="0"/>
              <a:t>prelazi se na šifrovane </a:t>
            </a:r>
            <a:r>
              <a:rPr lang="sr-Latn-RS" dirty="0" err="1" smtClean="0"/>
              <a:t>onlajn</a:t>
            </a:r>
            <a:r>
              <a:rPr lang="sr-Latn-RS" dirty="0" smtClean="0"/>
              <a:t> poruke</a:t>
            </a:r>
            <a:endParaRPr lang="en-GB" dirty="0"/>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4939731"/>
            <a:ext cx="2375818" cy="158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0102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err="1">
                <a:solidFill>
                  <a:schemeClr val="bg1"/>
                </a:solidFill>
                <a:latin typeface="Verdana" charset="0"/>
                <a:cs typeface="Verdana" charset="0"/>
              </a:rPr>
              <a:t>Onlajn</a:t>
            </a:r>
            <a:r>
              <a:rPr lang="sr-Latn-RS" sz="2800" dirty="0">
                <a:solidFill>
                  <a:schemeClr val="bg1"/>
                </a:solidFill>
                <a:latin typeface="Verdana" charset="0"/>
                <a:cs typeface="Verdana" charset="0"/>
              </a:rPr>
              <a:t> navođenje </a:t>
            </a:r>
            <a:r>
              <a:rPr lang="sr-Latn-RS" sz="2800" dirty="0" smtClean="0">
                <a:solidFill>
                  <a:schemeClr val="bg1"/>
                </a:solidFill>
                <a:latin typeface="Verdana" charset="0"/>
                <a:cs typeface="Verdana" charset="0"/>
              </a:rPr>
              <a:t> u seksualne  </a:t>
            </a:r>
            <a:r>
              <a:rPr lang="sr-Latn-RS" sz="2800" dirty="0">
                <a:solidFill>
                  <a:schemeClr val="bg1"/>
                </a:solidFill>
                <a:latin typeface="Verdana" charset="0"/>
                <a:cs typeface="Verdana" charset="0"/>
              </a:rPr>
              <a:t>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83A049E3-009F-4AB2-A147-B0D97DAC24CD}"/>
              </a:ext>
            </a:extLst>
          </p:cNvPr>
          <p:cNvPicPr>
            <a:picLocks noChangeAspect="1"/>
          </p:cNvPicPr>
          <p:nvPr/>
        </p:nvPicPr>
        <p:blipFill>
          <a:blip r:embed="rId4"/>
          <a:stretch>
            <a:fillRect/>
          </a:stretch>
        </p:blipFill>
        <p:spPr>
          <a:xfrm>
            <a:off x="323528" y="1270001"/>
            <a:ext cx="3858408" cy="5085184"/>
          </a:xfrm>
          <a:prstGeom prst="rect">
            <a:avLst/>
          </a:prstGeom>
          <a:ln>
            <a:solidFill>
              <a:schemeClr val="accent1"/>
            </a:solidFill>
          </a:ln>
        </p:spPr>
      </p:pic>
      <p:pic>
        <p:nvPicPr>
          <p:cNvPr id="7" name="Picture 6">
            <a:extLst>
              <a:ext uri="{FF2B5EF4-FFF2-40B4-BE49-F238E27FC236}">
                <a16:creationId xmlns="" xmlns:a16="http://schemas.microsoft.com/office/drawing/2014/main" id="{01AF08EA-51D9-4B26-AC93-09CCFD56F753}"/>
              </a:ext>
            </a:extLst>
          </p:cNvPr>
          <p:cNvPicPr>
            <a:picLocks noChangeAspect="1"/>
          </p:cNvPicPr>
          <p:nvPr/>
        </p:nvPicPr>
        <p:blipFill>
          <a:blip r:embed="rId5"/>
          <a:stretch>
            <a:fillRect/>
          </a:stretch>
        </p:blipFill>
        <p:spPr>
          <a:xfrm>
            <a:off x="4403880" y="2060847"/>
            <a:ext cx="4599576" cy="3653869"/>
          </a:xfrm>
          <a:prstGeom prst="rect">
            <a:avLst/>
          </a:prstGeom>
          <a:ln>
            <a:solidFill>
              <a:schemeClr val="accent1"/>
            </a:solidFill>
          </a:ln>
        </p:spPr>
      </p:pic>
    </p:spTree>
    <p:extLst>
      <p:ext uri="{BB962C8B-B14F-4D97-AF65-F5344CB8AC3E}">
        <p14:creationId xmlns:p14="http://schemas.microsoft.com/office/powerpoint/2010/main" val="157011341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45243"/>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Eksplicitni materijal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koji snimaju same žrtve</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spc="-60" dirty="0"/>
              <a:t>Rastući problem otkako sve više mladih deli sadržaje</a:t>
            </a:r>
            <a:endParaRPr lang="en-US" spc="-60" dirty="0"/>
          </a:p>
          <a:p>
            <a:pPr marL="514350" indent="-457200"/>
            <a:r>
              <a:rPr lang="sr-Latn-RS" dirty="0"/>
              <a:t>Pametni telefoni se koriste kao sredstvo</a:t>
            </a:r>
            <a:endParaRPr lang="en-US" dirty="0"/>
          </a:p>
          <a:p>
            <a:pPr marL="514350" indent="-457200"/>
            <a:r>
              <a:rPr lang="sr-Latn-RS" dirty="0" smtClean="0"/>
              <a:t>Niska svest o riziku</a:t>
            </a:r>
          </a:p>
          <a:p>
            <a:pPr marL="914400" lvl="1" indent="-457200"/>
            <a:r>
              <a:rPr lang="sr-Latn-RS" smtClean="0"/>
              <a:t>Dobrovoljno </a:t>
            </a:r>
            <a:r>
              <a:rPr lang="sr-Latn-RS" dirty="0" smtClean="0"/>
              <a:t>– svojim vršnjacima i kolegama</a:t>
            </a:r>
            <a:endParaRPr lang="en-US" dirty="0"/>
          </a:p>
          <a:p>
            <a:pPr marL="1314450" lvl="2" indent="-457200"/>
            <a:r>
              <a:rPr lang="sr-Latn-RS" dirty="0"/>
              <a:t>Međutim, to se može proširiti i drugima, što onda može dovesti do prinude ili iznude i traženja da se napravi novi materijal sličnog sadržaja</a:t>
            </a:r>
            <a:endParaRPr lang="en-US" dirty="0"/>
          </a:p>
          <a:p>
            <a:pPr marL="914400" lvl="1" indent="-457200"/>
            <a:r>
              <a:rPr lang="sr-Latn-RS" dirty="0" smtClean="0"/>
              <a:t>Pod prinudom ili usled iznude – </a:t>
            </a:r>
            <a:br>
              <a:rPr lang="sr-Latn-RS" dirty="0" smtClean="0"/>
            </a:br>
            <a:r>
              <a:rPr lang="sr-Latn-RS" dirty="0" smtClean="0"/>
              <a:t>izvršioci seksualnih </a:t>
            </a:r>
            <a:r>
              <a:rPr lang="sr-Latn-RS" dirty="0" err="1" smtClean="0"/>
              <a:t>delikata</a:t>
            </a:r>
            <a:endParaRPr lang="en-GB" dirty="0"/>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279780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prinuda i </a:t>
            </a:r>
            <a:r>
              <a:rPr lang="sr-Latn-RS" sz="2800" dirty="0" err="1" smtClean="0">
                <a:solidFill>
                  <a:schemeClr val="bg1"/>
                </a:solidFill>
                <a:latin typeface="Verdana" charset="0"/>
                <a:cs typeface="Verdana" charset="0"/>
              </a:rPr>
              <a:t>zlostavljanje</a:t>
            </a:r>
            <a:r>
              <a:rPr lang="sr-Latn-RS" sz="2800" dirty="0" smtClean="0">
                <a:solidFill>
                  <a:schemeClr val="bg1"/>
                </a:solidFill>
                <a:latin typeface="Verdana" charset="0"/>
                <a:cs typeface="Verdana" charset="0"/>
              </a:rPr>
              <a:t>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uživo na daljinu</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784530" cy="5183335"/>
          </a:xfrm>
        </p:spPr>
        <p:txBody>
          <a:bodyPr/>
          <a:lstStyle/>
          <a:p>
            <a:pPr marL="57150" indent="0">
              <a:buNone/>
            </a:pPr>
            <a:r>
              <a:rPr lang="sr-Latn-RS" b="1" dirty="0" smtClean="0">
                <a:solidFill>
                  <a:srgbClr val="0070C0"/>
                </a:solidFill>
              </a:rPr>
              <a:t>Seksualna prinuda i iznuda za novi </a:t>
            </a:r>
            <a:r>
              <a:rPr lang="en-US" b="1" i="1" dirty="0" smtClean="0">
                <a:solidFill>
                  <a:srgbClr val="0070C0"/>
                </a:solidFill>
              </a:rPr>
              <a:t>CSEM</a:t>
            </a:r>
            <a:endParaRPr lang="en-US" b="1" i="1" dirty="0">
              <a:solidFill>
                <a:srgbClr val="0070C0"/>
              </a:solidFill>
            </a:endParaRPr>
          </a:p>
          <a:p>
            <a:pPr lvl="1"/>
            <a:r>
              <a:rPr lang="sr-Latn-RS" dirty="0"/>
              <a:t>Generalno uzev, to se radi za zbirke, a ne za novac</a:t>
            </a:r>
            <a:endParaRPr lang="en-US" dirty="0"/>
          </a:p>
          <a:p>
            <a:pPr lvl="1"/>
            <a:r>
              <a:rPr lang="sr-Latn-RS" dirty="0"/>
              <a:t>Preti se postojećim materijalom da bi se pribavio novi</a:t>
            </a:r>
            <a:endParaRPr lang="en-US" dirty="0"/>
          </a:p>
          <a:p>
            <a:pPr lvl="1"/>
            <a:r>
              <a:rPr lang="sr-Latn-RS" dirty="0"/>
              <a:t>Od </a:t>
            </a:r>
            <a:r>
              <a:rPr lang="sr-Latn-RS" dirty="0" err="1"/>
              <a:t>onlajn</a:t>
            </a:r>
            <a:r>
              <a:rPr lang="sr-Latn-RS" dirty="0"/>
              <a:t> razgovora do </a:t>
            </a:r>
            <a:r>
              <a:rPr lang="sr-Latn-RS" dirty="0" smtClean="0"/>
              <a:t>iznude</a:t>
            </a:r>
          </a:p>
          <a:p>
            <a:pPr lvl="1"/>
            <a:r>
              <a:rPr lang="sr-Latn-RS" dirty="0" smtClean="0"/>
              <a:t>Velika </a:t>
            </a:r>
            <a:r>
              <a:rPr lang="sr-Latn-RS" dirty="0"/>
              <a:t>trauma za žrtvu</a:t>
            </a:r>
            <a:endParaRPr lang="en-US" dirty="0"/>
          </a:p>
          <a:p>
            <a:pPr marL="57150" indent="0">
              <a:buNone/>
            </a:pPr>
            <a:r>
              <a:rPr lang="sr-Latn-RS" b="1" dirty="0" err="1" smtClean="0">
                <a:solidFill>
                  <a:srgbClr val="0070C0"/>
                </a:solidFill>
              </a:rPr>
              <a:t>Zlostavljanje</a:t>
            </a:r>
            <a:r>
              <a:rPr lang="sr-Latn-RS" b="1" dirty="0" smtClean="0">
                <a:solidFill>
                  <a:srgbClr val="0070C0"/>
                </a:solidFill>
              </a:rPr>
              <a:t> dece uživo na daljinu</a:t>
            </a:r>
            <a:endParaRPr lang="en-GB" b="1" dirty="0">
              <a:solidFill>
                <a:srgbClr val="0070C0"/>
              </a:solidFill>
            </a:endParaRPr>
          </a:p>
          <a:p>
            <a:pPr lvl="1"/>
            <a:r>
              <a:rPr lang="sr-Latn-RS" dirty="0"/>
              <a:t>Izvršioci takvih krivičnih dela teže finansijskoj dobiti</a:t>
            </a:r>
            <a:endParaRPr lang="en-US" dirty="0"/>
          </a:p>
          <a:p>
            <a:pPr lvl="1"/>
            <a:r>
              <a:rPr lang="sr-Latn-RS" dirty="0"/>
              <a:t>Rastuća brzina interneta – živi prenos</a:t>
            </a:r>
            <a:endParaRPr lang="en-US" dirty="0"/>
          </a:p>
          <a:p>
            <a:pPr lvl="1"/>
            <a:r>
              <a:rPr lang="sr-Latn-RS" dirty="0"/>
              <a:t>Prestupnici plaćaju da </a:t>
            </a:r>
            <a:r>
              <a:rPr lang="sr-Latn-RS" dirty="0" smtClean="0"/>
              <a:t>gledaju</a:t>
            </a:r>
          </a:p>
          <a:p>
            <a:pPr lvl="1"/>
            <a:r>
              <a:rPr lang="sr-Latn-RS" dirty="0" smtClean="0"/>
              <a:t>Porno </a:t>
            </a:r>
            <a:r>
              <a:rPr lang="sr-Latn-RS" dirty="0"/>
              <a:t>sajt </a:t>
            </a:r>
            <a:r>
              <a:rPr lang="en-GB" dirty="0"/>
              <a:t>&gt; </a:t>
            </a:r>
            <a:r>
              <a:rPr lang="sr-Latn-RS" dirty="0"/>
              <a:t>šifrovana poruka</a:t>
            </a:r>
            <a:endParaRPr lang="en-GB" dirty="0"/>
          </a:p>
        </p:txBody>
      </p:sp>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73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prinuda i </a:t>
            </a:r>
            <a:r>
              <a:rPr lang="sr-Latn-RS" sz="2800" dirty="0" err="1" smtClean="0">
                <a:solidFill>
                  <a:schemeClr val="bg1"/>
                </a:solidFill>
                <a:latin typeface="Verdana" charset="0"/>
                <a:cs typeface="Verdana" charset="0"/>
              </a:rPr>
              <a:t>zlostavljanje</a:t>
            </a:r>
            <a:r>
              <a:rPr lang="sr-Latn-RS" sz="2800" dirty="0" smtClean="0">
                <a:solidFill>
                  <a:schemeClr val="bg1"/>
                </a:solidFill>
                <a:latin typeface="Verdana" charset="0"/>
                <a:cs typeface="Verdana" charset="0"/>
              </a:rPr>
              <a:t>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uživo na daljinu</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descr="Are Internet Giants Failing to Tackle Child Abuse Images Online? |  SecureTeen Parenting Products">
            <a:extLst>
              <a:ext uri="{FF2B5EF4-FFF2-40B4-BE49-F238E27FC236}">
                <a16:creationId xmlns="" xmlns:a16="http://schemas.microsoft.com/office/drawing/2014/main" id="{15620DE9-D04B-4B9B-8B92-05A6A21540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987649"/>
            <a:ext cx="2303810" cy="153308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9202638C-A6FB-49B0-885D-836858B8A73B}"/>
              </a:ext>
            </a:extLst>
          </p:cNvPr>
          <p:cNvPicPr>
            <a:picLocks noChangeAspect="1"/>
          </p:cNvPicPr>
          <p:nvPr/>
        </p:nvPicPr>
        <p:blipFill>
          <a:blip r:embed="rId5"/>
          <a:stretch>
            <a:fillRect/>
          </a:stretch>
        </p:blipFill>
        <p:spPr>
          <a:xfrm>
            <a:off x="971600" y="1325616"/>
            <a:ext cx="5505513" cy="5094955"/>
          </a:xfrm>
          <a:prstGeom prst="rect">
            <a:avLst/>
          </a:prstGeom>
          <a:ln>
            <a:solidFill>
              <a:schemeClr val="accent1"/>
            </a:solidFill>
          </a:ln>
        </p:spPr>
      </p:pic>
    </p:spTree>
    <p:extLst>
      <p:ext uri="{BB962C8B-B14F-4D97-AF65-F5344CB8AC3E}">
        <p14:creationId xmlns:p14="http://schemas.microsoft.com/office/powerpoint/2010/main" val="8306938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Seksualna eksploatacija dece - budućnost</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14350" indent="-457200">
              <a:spcBef>
                <a:spcPts val="500"/>
              </a:spcBef>
            </a:pPr>
            <a:r>
              <a:rPr lang="sr-Latn-RS" dirty="0" smtClean="0"/>
              <a:t>Glavne pretnje su jasno utvrđene i stabilne su</a:t>
            </a:r>
            <a:endParaRPr lang="en-US" dirty="0"/>
          </a:p>
          <a:p>
            <a:pPr marL="514350" indent="-457200">
              <a:spcBef>
                <a:spcPts val="500"/>
              </a:spcBef>
            </a:pPr>
            <a:r>
              <a:rPr lang="en-US" b="1" i="1" dirty="0" err="1">
                <a:solidFill>
                  <a:srgbClr val="0070C0"/>
                </a:solidFill>
              </a:rPr>
              <a:t>Deepfakes</a:t>
            </a:r>
            <a:r>
              <a:rPr lang="en-US" dirty="0"/>
              <a:t> </a:t>
            </a:r>
            <a:r>
              <a:rPr lang="sr-Latn-RS" dirty="0" smtClean="0"/>
              <a:t>(„</a:t>
            </a:r>
            <a:r>
              <a:rPr lang="sr-Latn-RS" dirty="0"/>
              <a:t>totalne prevare”) </a:t>
            </a:r>
            <a:r>
              <a:rPr lang="es-CL" dirty="0"/>
              <a:t>– </a:t>
            </a:r>
            <a:r>
              <a:rPr lang="sr-Latn-RS" dirty="0"/>
              <a:t>Kovanica nastala od izraza „</a:t>
            </a:r>
            <a:r>
              <a:rPr lang="es-CL" dirty="0" err="1"/>
              <a:t>deep</a:t>
            </a:r>
            <a:r>
              <a:rPr lang="es-CL" dirty="0"/>
              <a:t> </a:t>
            </a:r>
            <a:r>
              <a:rPr lang="es-CL" dirty="0" err="1"/>
              <a:t>learning</a:t>
            </a:r>
            <a:r>
              <a:rPr lang="sr-Latn-RS" dirty="0"/>
              <a:t>” („duboko, temeljno učenje”) i „</a:t>
            </a:r>
            <a:r>
              <a:rPr lang="es-CL" dirty="0" err="1"/>
              <a:t>fake</a:t>
            </a:r>
            <a:r>
              <a:rPr lang="sr-Latn-RS" dirty="0"/>
              <a:t>” („lažno”</a:t>
            </a:r>
            <a:r>
              <a:rPr lang="sr-Latn-RS" dirty="0" smtClean="0"/>
              <a:t>)</a:t>
            </a:r>
            <a:endParaRPr lang="en-US" dirty="0"/>
          </a:p>
          <a:p>
            <a:pPr marL="914400" lvl="1" indent="-457200">
              <a:spcBef>
                <a:spcPts val="500"/>
              </a:spcBef>
            </a:pPr>
            <a:r>
              <a:rPr lang="sr-Latn-RS" dirty="0"/>
              <a:t>Koristi se AI tehnologija (veštačka inteligencija) da bi se iskombinovale razne fotografije i video-snimci i jedne zamenile drugima</a:t>
            </a:r>
            <a:endParaRPr lang="en-US" dirty="0"/>
          </a:p>
          <a:p>
            <a:pPr marL="914400" lvl="1" indent="-457200">
              <a:spcBef>
                <a:spcPts val="500"/>
              </a:spcBef>
            </a:pPr>
            <a:r>
              <a:rPr lang="sr-Latn-RS" dirty="0"/>
              <a:t>Mogućnost izrade novog, </a:t>
            </a:r>
            <a:br>
              <a:rPr lang="sr-Latn-RS" dirty="0"/>
            </a:br>
            <a:r>
              <a:rPr lang="sr-Latn-RS" dirty="0"/>
              <a:t>personalizovanog </a:t>
            </a:r>
            <a:r>
              <a:rPr lang="en-US" i="1" dirty="0"/>
              <a:t>CSEM</a:t>
            </a:r>
            <a:endParaRPr lang="en-US" dirty="0"/>
          </a:p>
          <a:p>
            <a:pPr marL="914400" lvl="1" indent="-457200">
              <a:spcBef>
                <a:spcPts val="500"/>
              </a:spcBef>
            </a:pPr>
            <a:r>
              <a:rPr lang="sr-Latn-RS" dirty="0"/>
              <a:t>Implikacija da organi reda treba da </a:t>
            </a:r>
            <a:br>
              <a:rPr lang="sr-Latn-RS" dirty="0"/>
            </a:br>
            <a:r>
              <a:rPr lang="sr-Latn-RS" dirty="0"/>
              <a:t>dokazuju autentičnost</a:t>
            </a:r>
            <a:endParaRPr lang="en-US" dirty="0"/>
          </a:p>
        </p:txBody>
      </p:sp>
      <p:pic>
        <p:nvPicPr>
          <p:cNvPr id="5" name="Picture 4" descr="A Crystal Ball for HPC - HPCwire">
            <a:extLst>
              <a:ext uri="{FF2B5EF4-FFF2-40B4-BE49-F238E27FC236}">
                <a16:creationId xmlns="" xmlns:a16="http://schemas.microsoft.com/office/drawing/2014/main" id="{91495AAC-1CDE-4A39-B16D-F4E95606E4A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264" t="5482" r="11412" b="9534"/>
          <a:stretch/>
        </p:blipFill>
        <p:spPr bwMode="auto">
          <a:xfrm>
            <a:off x="6958311" y="5065401"/>
            <a:ext cx="1966712" cy="1387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743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solidFill>
                  <a:schemeClr val="tx2">
                    <a:lumMod val="60000"/>
                    <a:lumOff val="40000"/>
                  </a:schemeClr>
                </a:solidFill>
              </a:rPr>
              <a:t>PREVARE U VEZI SA PLAĆANJEM</a:t>
            </a:r>
            <a:endParaRPr lang="en-GB" dirty="0">
              <a:solidFill>
                <a:schemeClr val="tx2">
                  <a:lumMod val="60000"/>
                  <a:lumOff val="40000"/>
                </a:schemeClr>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79</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6444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85000" lnSpcReduction="20000"/>
          </a:bodyPr>
          <a:lstStyle/>
          <a:p>
            <a:pPr>
              <a:lnSpc>
                <a:spcPct val="120000"/>
              </a:lnSpc>
              <a:spcBef>
                <a:spcPts val="600"/>
              </a:spcBef>
              <a:spcAft>
                <a:spcPts val="600"/>
              </a:spcAft>
            </a:pPr>
            <a:r>
              <a:rPr lang="sr-Latn-RS" dirty="0"/>
              <a:t>Prema jednoj proceni, svakog dana se kreira 2,5 </a:t>
            </a:r>
            <a:r>
              <a:rPr lang="sr-Latn-RS" dirty="0" err="1"/>
              <a:t>kvintiliona</a:t>
            </a:r>
            <a:r>
              <a:rPr lang="sr-Latn-RS" dirty="0"/>
              <a:t> bajtova podataka, a internet stvari (</a:t>
            </a:r>
            <a:r>
              <a:rPr lang="sr-Latn-RS" i="1" dirty="0" err="1"/>
              <a:t>IoT</a:t>
            </a:r>
            <a:r>
              <a:rPr lang="sr-Latn-RS" dirty="0"/>
              <a:t>) samo ubrzava taj tempo</a:t>
            </a:r>
            <a:endParaRPr lang="en-GB" dirty="0"/>
          </a:p>
          <a:p>
            <a:pPr lvl="1">
              <a:lnSpc>
                <a:spcPct val="120000"/>
              </a:lnSpc>
              <a:spcBef>
                <a:spcPts val="600"/>
              </a:spcBef>
              <a:spcAft>
                <a:spcPts val="600"/>
              </a:spcAft>
            </a:pPr>
            <a:r>
              <a:rPr lang="en-GB" sz="3200" dirty="0" smtClean="0"/>
              <a:t>T</a:t>
            </a:r>
            <a:r>
              <a:rPr lang="sr-Latn-RS" sz="3200" dirty="0" smtClean="0"/>
              <a:t>o je</a:t>
            </a:r>
            <a:r>
              <a:rPr lang="en-GB" sz="3200" dirty="0" smtClean="0"/>
              <a:t> 2</a:t>
            </a:r>
            <a:r>
              <a:rPr lang="sr-Latn-RS" sz="3200" dirty="0" smtClean="0"/>
              <a:t>.</a:t>
            </a:r>
            <a:r>
              <a:rPr lang="en-GB" sz="3200" dirty="0" smtClean="0"/>
              <a:t>500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a:t>
            </a:r>
            <a:r>
              <a:rPr lang="sr-Latn-RS" sz="3200" dirty="0" smtClean="0"/>
              <a:t>.</a:t>
            </a:r>
            <a:r>
              <a:rPr lang="en-GB" sz="3200" dirty="0" smtClean="0"/>
              <a:t>000 </a:t>
            </a:r>
            <a:r>
              <a:rPr lang="sr-Latn-RS" sz="3200" dirty="0" smtClean="0"/>
              <a:t>bajtova dnevno</a:t>
            </a:r>
            <a:endParaRPr lang="en-GB" sz="3200" dirty="0"/>
          </a:p>
          <a:p>
            <a:pPr>
              <a:lnSpc>
                <a:spcPct val="120000"/>
              </a:lnSpc>
              <a:spcBef>
                <a:spcPts val="600"/>
              </a:spcBef>
              <a:spcAft>
                <a:spcPts val="600"/>
              </a:spcAft>
            </a:pPr>
            <a:r>
              <a:rPr lang="sr-Latn-RS" dirty="0"/>
              <a:t>Samo tokom protekle dve godine generisano je 90% svih podataka u svetu</a:t>
            </a:r>
            <a:endParaRPr lang="en-GB" dirty="0"/>
          </a:p>
          <a:p>
            <a:pPr>
              <a:lnSpc>
                <a:spcPct val="120000"/>
              </a:lnSpc>
              <a:spcBef>
                <a:spcPts val="600"/>
              </a:spcBef>
              <a:spcAft>
                <a:spcPts val="600"/>
              </a:spcAft>
            </a:pPr>
            <a:r>
              <a:rPr lang="sr-Latn-RS" dirty="0"/>
              <a:t>Do 2020. godine oko 1,7 megabajta novih informacija stvaraće se u svakoj sekundi za svakog čoveka na planeti</a:t>
            </a: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36512" y="-26985"/>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 </a:t>
            </a:r>
            <a:r>
              <a:rPr lang="sr-Latn-RS" sz="3200" dirty="0" smtClean="0">
                <a:solidFill>
                  <a:schemeClr val="bg1"/>
                </a:solidFill>
                <a:latin typeface="Verdana" charset="0"/>
                <a:cs typeface="Verdana" charset="0"/>
              </a:rPr>
              <a:t>Koliko podataka</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1843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3" y="-26985"/>
            <a:ext cx="1322388"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Source: OECD						                      	      - </a:t>
            </a:r>
            <a:fld id="{F50FF694-912A-834E-AD45-B984C7BF2CE4}" type="slidenum">
              <a:rPr lang="en-US" sz="1200" b="1">
                <a:solidFill>
                  <a:srgbClr val="FFFFFF"/>
                </a:solidFill>
                <a:latin typeface="Verdana" charset="0"/>
                <a:cs typeface="Verdana" charset="0"/>
              </a:rPr>
              <a:pPr/>
              <a:t>8</a:t>
            </a:fld>
            <a:r>
              <a:rPr lang="en-US" sz="1200" b="1" dirty="0">
                <a:solidFill>
                  <a:srgbClr val="FFFFFF"/>
                </a:solidFill>
                <a:latin typeface="Verdana" charset="0"/>
                <a:cs typeface="Verdana" charset="0"/>
              </a:rPr>
              <a:t> -</a:t>
            </a:r>
          </a:p>
        </p:txBody>
      </p:sp>
      <p:sp>
        <p:nvSpPr>
          <p:cNvPr id="2" name="Rectangle 1"/>
          <p:cNvSpPr/>
          <p:nvPr/>
        </p:nvSpPr>
        <p:spPr>
          <a:xfrm>
            <a:off x="184734" y="5879013"/>
            <a:ext cx="8851316" cy="646331"/>
          </a:xfrm>
          <a:prstGeom prst="rect">
            <a:avLst/>
          </a:prstGeom>
        </p:spPr>
        <p:txBody>
          <a:bodyPr wrap="square">
            <a:spAutoFit/>
          </a:bodyPr>
          <a:lstStyle/>
          <a:p>
            <a:r>
              <a:rPr lang="en-GB" sz="1200" dirty="0">
                <a:latin typeface="+mn-lt"/>
                <a:ea typeface="Verdana" panose="020B0604030504040204" pitchFamily="34" charset="0"/>
                <a:cs typeface="Verdana" panose="020B0604030504040204" pitchFamily="34" charset="0"/>
              </a:rPr>
              <a:t>Marr, Bernard (2018), How Much Data Do We Create Every Day? The Mind-Blowing Stats Everyone Should Read, Forbes.com, </a:t>
            </a:r>
            <a:r>
              <a:rPr lang="en-GB" sz="1200" dirty="0">
                <a:latin typeface="+mn-lt"/>
                <a:ea typeface="Verdana" panose="020B0604030504040204" pitchFamily="34" charset="0"/>
                <a:cs typeface="Verdana" panose="020B0604030504040204" pitchFamily="34" charset="0"/>
                <a:hlinkClick r:id="rId4"/>
              </a:rPr>
              <a:t>https://www.forbes.com/sites/bernardmarr/2018/05/21/how-much-data-do-we-create-every-day-the-mind-blowing-stats-everyone-should-read/</a:t>
            </a:r>
            <a:r>
              <a:rPr lang="en-GB" sz="1200" dirty="0">
                <a:latin typeface="+mn-lt"/>
                <a:ea typeface="Verdana" panose="020B0604030504040204" pitchFamily="34" charset="0"/>
                <a:cs typeface="Verdana" panose="020B0604030504040204" pitchFamily="34" charset="0"/>
              </a:rPr>
              <a:t> </a:t>
            </a:r>
            <a:endParaRPr lang="en-US" sz="1200" dirty="0">
              <a:latin typeface="+mn-lt"/>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9637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sr-Latn-RS" sz="2800" dirty="0" smtClean="0">
                <a:latin typeface="Verdana" panose="020B0604030504040204" pitchFamily="34" charset="0"/>
                <a:ea typeface="Verdana" panose="020B0604030504040204" pitchFamily="34" charset="0"/>
                <a:cs typeface="Verdana" panose="020B0604030504040204" pitchFamily="34" charset="0"/>
              </a:rPr>
              <a:t>Transakcija bez kartice</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784530" cy="5183335"/>
          </a:xfrm>
        </p:spPr>
        <p:txBody>
          <a:bodyPr/>
          <a:lstStyle/>
          <a:p>
            <a:pPr marL="57150" indent="0">
              <a:buNone/>
            </a:pPr>
            <a:r>
              <a:rPr lang="sr-Latn-RS" dirty="0" smtClean="0"/>
              <a:t>Glavni prioritet u istragama prevara</a:t>
            </a:r>
            <a:endParaRPr lang="en-US" dirty="0"/>
          </a:p>
          <a:p>
            <a:pPr lvl="1"/>
            <a:r>
              <a:rPr lang="sr-Latn-RS" dirty="0" err="1"/>
              <a:t>Onlajn</a:t>
            </a:r>
            <a:r>
              <a:rPr lang="sr-Latn-RS" dirty="0"/>
              <a:t> transakcije se razvijaju i povećavaju</a:t>
            </a:r>
            <a:endParaRPr lang="en-US" dirty="0"/>
          </a:p>
          <a:p>
            <a:pPr lvl="1"/>
            <a:r>
              <a:rPr lang="sr-Latn-RS" dirty="0"/>
              <a:t>Elektronska sredstva (mobilni telefoni, tableti i </a:t>
            </a:r>
            <a:r>
              <a:rPr lang="sr-Latn-RS" dirty="0" smtClean="0"/>
              <a:t>drugo)</a:t>
            </a:r>
          </a:p>
          <a:p>
            <a:pPr lvl="1"/>
            <a:r>
              <a:rPr lang="sr-Latn-RS" dirty="0" smtClean="0"/>
              <a:t>Prelazak </a:t>
            </a:r>
            <a:r>
              <a:rPr lang="sr-Latn-RS" dirty="0"/>
              <a:t>u putnički sektor (uočena je primena u oblasti ilegalne imigracije i trgovine ljudima (</a:t>
            </a:r>
            <a:r>
              <a:rPr lang="en-US" i="1" dirty="0"/>
              <a:t>Trafficking in Human Beings </a:t>
            </a:r>
            <a:r>
              <a:rPr lang="sr-Latn-RS" i="1" dirty="0"/>
              <a:t>– </a:t>
            </a:r>
            <a:r>
              <a:rPr lang="en-US" i="1" dirty="0"/>
              <a:t>THB</a:t>
            </a:r>
            <a:r>
              <a:rPr lang="en-US" dirty="0"/>
              <a:t>) </a:t>
            </a:r>
            <a:r>
              <a:rPr lang="sr-Latn-RS" dirty="0"/>
              <a:t>uz korišćenje lažnih identiteta</a:t>
            </a:r>
            <a:r>
              <a:rPr lang="en-US" dirty="0" smtClean="0"/>
              <a:t>)</a:t>
            </a:r>
            <a:endParaRPr lang="en-GB" dirty="0"/>
          </a:p>
          <a:p>
            <a:pPr marL="514350" indent="-457200">
              <a:spcBef>
                <a:spcPts val="0"/>
              </a:spcBef>
            </a:pPr>
            <a:r>
              <a:rPr lang="sr-Latn-RS" dirty="0"/>
              <a:t>Počinje kompromitovanjem i krađom podataka, jednu trećinu čini curenje podataka, </a:t>
            </a:r>
            <a:br>
              <a:rPr lang="sr-Latn-RS" dirty="0"/>
            </a:br>
            <a:r>
              <a:rPr lang="sr-Latn-RS" dirty="0"/>
              <a:t>„pecanje” i </a:t>
            </a:r>
            <a:r>
              <a:rPr lang="sr-Latn-RS" dirty="0" err="1"/>
              <a:t>prevarne</a:t>
            </a:r>
            <a:r>
              <a:rPr lang="sr-Latn-RS" dirty="0"/>
              <a:t> tekstualne </a:t>
            </a:r>
            <a:r>
              <a:rPr lang="sr-Latn-RS" dirty="0" smtClean="0"/>
              <a:t/>
            </a:r>
            <a:br>
              <a:rPr lang="sr-Latn-RS" dirty="0" smtClean="0"/>
            </a:br>
            <a:r>
              <a:rPr lang="sr-Latn-RS" dirty="0" smtClean="0"/>
              <a:t>poruke </a:t>
            </a:r>
            <a:r>
              <a:rPr lang="sr-Latn-RS" dirty="0"/>
              <a:t>(</a:t>
            </a:r>
            <a:r>
              <a:rPr lang="sr-Latn-RS" i="1" dirty="0"/>
              <a:t>SCAM</a:t>
            </a:r>
            <a:r>
              <a:rPr lang="sr-Latn-RS" dirty="0" smtClean="0"/>
              <a:t>)</a:t>
            </a:r>
            <a:endParaRPr lang="en-GB" dirty="0"/>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207768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defRPr/>
            </a:pPr>
            <a:r>
              <a:rPr lang="sr-Latn-RS" sz="2800" dirty="0">
                <a:solidFill>
                  <a:schemeClr val="bg1"/>
                </a:solidFill>
                <a:latin typeface="Verdana" panose="020B0604030504040204" pitchFamily="34" charset="0"/>
                <a:ea typeface="Verdana" panose="020B0604030504040204" pitchFamily="34" charset="0"/>
                <a:cs typeface="Verdana" panose="020B0604030504040204" pitchFamily="34" charset="0"/>
              </a:rPr>
              <a:t>Transakcija bez kartice</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D46E3595-586A-427F-A7C1-CE9850F7567C}"/>
              </a:ext>
            </a:extLst>
          </p:cNvPr>
          <p:cNvPicPr>
            <a:picLocks noChangeAspect="1"/>
          </p:cNvPicPr>
          <p:nvPr/>
        </p:nvPicPr>
        <p:blipFill>
          <a:blip r:embed="rId5"/>
          <a:stretch>
            <a:fillRect/>
          </a:stretch>
        </p:blipFill>
        <p:spPr>
          <a:xfrm>
            <a:off x="1002756" y="1154444"/>
            <a:ext cx="7138487" cy="5145716"/>
          </a:xfrm>
          <a:prstGeom prst="rect">
            <a:avLst/>
          </a:prstGeom>
          <a:ln>
            <a:solidFill>
              <a:schemeClr val="accent1"/>
            </a:solidFill>
          </a:ln>
        </p:spPr>
      </p:pic>
    </p:spTree>
    <p:extLst>
      <p:ext uri="{BB962C8B-B14F-4D97-AF65-F5344CB8AC3E}">
        <p14:creationId xmlns:p14="http://schemas.microsoft.com/office/powerpoint/2010/main" val="167854214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Skimming</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spcBef>
                <a:spcPts val="200"/>
              </a:spcBef>
              <a:buNone/>
            </a:pPr>
            <a:r>
              <a:rPr lang="en-US" sz="3000" b="1" i="1" dirty="0" smtClean="0">
                <a:solidFill>
                  <a:srgbClr val="0070C0"/>
                </a:solidFill>
              </a:rPr>
              <a:t>Skimming</a:t>
            </a:r>
            <a:r>
              <a:rPr lang="sr-Latn-RS" sz="3000" b="1" dirty="0" smtClean="0">
                <a:solidFill>
                  <a:srgbClr val="0070C0"/>
                </a:solidFill>
              </a:rPr>
              <a:t> („skidanje“ finansijskih podataka)</a:t>
            </a:r>
            <a:endParaRPr lang="en-US" sz="3000" b="1" dirty="0">
              <a:solidFill>
                <a:srgbClr val="0070C0"/>
              </a:solidFill>
            </a:endParaRPr>
          </a:p>
          <a:p>
            <a:pPr lvl="1"/>
            <a:r>
              <a:rPr lang="sr-Latn-RS" sz="2400" dirty="0"/>
              <a:t>„Duboko </a:t>
            </a:r>
            <a:r>
              <a:rPr lang="sr-Latn-RS" sz="2400" dirty="0" err="1"/>
              <a:t>insertovani</a:t>
            </a:r>
            <a:r>
              <a:rPr lang="sr-Latn-RS" sz="2400" dirty="0"/>
              <a:t>” </a:t>
            </a:r>
            <a:r>
              <a:rPr lang="sr-Latn-RS" sz="2400" dirty="0" err="1"/>
              <a:t>skimeri</a:t>
            </a:r>
            <a:r>
              <a:rPr lang="sr-Latn-RS" sz="2400" dirty="0"/>
              <a:t> očitavaju magnetsku traku</a:t>
            </a:r>
            <a:endParaRPr lang="en-US" sz="2400" dirty="0"/>
          </a:p>
          <a:p>
            <a:pPr lvl="1"/>
            <a:r>
              <a:rPr lang="sr-Latn-RS" sz="2400" dirty="0"/>
              <a:t>Koristi se kamera da bi se ukrao PIN</a:t>
            </a:r>
            <a:endParaRPr lang="en-US" sz="2400" dirty="0"/>
          </a:p>
          <a:p>
            <a:pPr lvl="1"/>
            <a:r>
              <a:rPr lang="sr-Latn-RS" sz="2400" dirty="0"/>
              <a:t>Ti podaci se koriste ili distribuiraju (mahom na </a:t>
            </a:r>
            <a:r>
              <a:rPr lang="es-CL" sz="2400" dirty="0" err="1"/>
              <a:t>dark</a:t>
            </a:r>
            <a:r>
              <a:rPr lang="sr-Latn-RS" sz="2400" dirty="0"/>
              <a:t>v</a:t>
            </a:r>
            <a:r>
              <a:rPr lang="es-CL" sz="2400" dirty="0" err="1"/>
              <a:t>eb</a:t>
            </a:r>
            <a:r>
              <a:rPr lang="sr-Latn-RS" sz="2400" dirty="0"/>
              <a:t>u</a:t>
            </a:r>
            <a:r>
              <a:rPr lang="es-CL" sz="2400" dirty="0" smtClean="0"/>
              <a:t>)</a:t>
            </a:r>
            <a:endParaRPr lang="sr-Latn-RS" sz="2400" dirty="0" smtClean="0"/>
          </a:p>
          <a:p>
            <a:pPr lvl="1"/>
            <a:r>
              <a:rPr lang="sr-Latn-RS" sz="2400" dirty="0" smtClean="0"/>
              <a:t>Smanjuje </a:t>
            </a:r>
            <a:r>
              <a:rPr lang="sr-Latn-RS" sz="2400" dirty="0"/>
              <a:t>se zahvaljujući čipu/pinu</a:t>
            </a:r>
            <a:endParaRPr lang="en-US" sz="2400" dirty="0"/>
          </a:p>
          <a:p>
            <a:pPr marL="57150" indent="0">
              <a:spcBef>
                <a:spcPts val="200"/>
              </a:spcBef>
              <a:buNone/>
            </a:pPr>
            <a:r>
              <a:rPr lang="en-US" sz="3000" b="1" i="1" dirty="0" smtClean="0">
                <a:solidFill>
                  <a:srgbClr val="0070C0"/>
                </a:solidFill>
              </a:rPr>
              <a:t>Shimming</a:t>
            </a:r>
            <a:r>
              <a:rPr lang="sr-Latn-RS" sz="3000" b="1" dirty="0" smtClean="0">
                <a:solidFill>
                  <a:srgbClr val="0070C0"/>
                </a:solidFill>
              </a:rPr>
              <a:t> (ubacivanje uređaja za kopiranje podataka</a:t>
            </a:r>
            <a:endParaRPr lang="en-US" sz="3000" b="1" dirty="0">
              <a:solidFill>
                <a:srgbClr val="0070C0"/>
              </a:solidFill>
            </a:endParaRPr>
          </a:p>
          <a:p>
            <a:pPr lvl="1"/>
            <a:r>
              <a:rPr lang="sr-Latn-RS" sz="2400" dirty="0"/>
              <a:t>Prevaranti ubacuju „</a:t>
            </a:r>
            <a:r>
              <a:rPr lang="es-CL" sz="2400" dirty="0" err="1"/>
              <a:t>shim</a:t>
            </a:r>
            <a:r>
              <a:rPr lang="sr-Latn-RS" sz="2400" dirty="0"/>
              <a:t>” u čitač kartica</a:t>
            </a:r>
            <a:endParaRPr lang="en-US" sz="2400" dirty="0"/>
          </a:p>
          <a:p>
            <a:pPr lvl="1"/>
            <a:r>
              <a:rPr lang="sr-Latn-RS" sz="2400" dirty="0"/>
              <a:t>Kopiraju informacije sa </a:t>
            </a:r>
            <a:r>
              <a:rPr lang="sr-Latn-RS" sz="2400" dirty="0" err="1"/>
              <a:t>kartičnog</a:t>
            </a:r>
            <a:r>
              <a:rPr lang="sr-Latn-RS" sz="2400" dirty="0"/>
              <a:t> čipa</a:t>
            </a:r>
            <a:endParaRPr lang="en-US" sz="2400" dirty="0"/>
          </a:p>
          <a:p>
            <a:pPr lvl="1"/>
            <a:r>
              <a:rPr lang="sr-Latn-RS" sz="2400" dirty="0"/>
              <a:t>Na osnovu tih informacija kreiraju </a:t>
            </a:r>
            <a:br>
              <a:rPr lang="sr-Latn-RS" sz="2400" dirty="0"/>
            </a:br>
            <a:r>
              <a:rPr lang="sr-Latn-RS" sz="2400" dirty="0"/>
              <a:t>magnetsku traku </a:t>
            </a:r>
            <a:r>
              <a:rPr lang="sr-Latn-RS" sz="2400" dirty="0" smtClean="0"/>
              <a:t>kartice </a:t>
            </a:r>
          </a:p>
          <a:p>
            <a:pPr lvl="1"/>
            <a:r>
              <a:rPr lang="sr-Latn-RS" sz="2400" dirty="0" smtClean="0"/>
              <a:t>To </a:t>
            </a:r>
            <a:r>
              <a:rPr lang="sr-Latn-RS" sz="2400" dirty="0"/>
              <a:t>koriste u radnjama koje još koriste tu </a:t>
            </a:r>
            <a:br>
              <a:rPr lang="sr-Latn-RS" sz="2400" dirty="0"/>
            </a:br>
            <a:r>
              <a:rPr lang="sr-Latn-RS" sz="2400" dirty="0"/>
              <a:t>vrstu tehnologije</a:t>
            </a:r>
            <a:endParaRPr lang="en-GB" sz="2400" dirty="0"/>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46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Jackpotting</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980728"/>
            <a:ext cx="8784530" cy="5183335"/>
          </a:xfrm>
        </p:spPr>
        <p:txBody>
          <a:bodyPr/>
          <a:lstStyle/>
          <a:p>
            <a:pPr marL="57150" indent="0">
              <a:buNone/>
            </a:pPr>
            <a:r>
              <a:rPr lang="en-US" b="1" i="1" dirty="0" smtClean="0">
                <a:solidFill>
                  <a:srgbClr val="0070C0"/>
                </a:solidFill>
              </a:rPr>
              <a:t>Jackpotting</a:t>
            </a:r>
            <a:r>
              <a:rPr lang="sr-Latn-RS" b="1" dirty="0" smtClean="0">
                <a:solidFill>
                  <a:srgbClr val="0070C0"/>
                </a:solidFill>
              </a:rPr>
              <a:t> (Pražnjenje </a:t>
            </a:r>
            <a:r>
              <a:rPr lang="sr-Latn-RS" b="1" dirty="0" err="1" smtClean="0">
                <a:solidFill>
                  <a:srgbClr val="0070C0"/>
                </a:solidFill>
              </a:rPr>
              <a:t>bankomata</a:t>
            </a:r>
            <a:r>
              <a:rPr lang="sr-Latn-RS" b="1" dirty="0" smtClean="0">
                <a:solidFill>
                  <a:srgbClr val="0070C0"/>
                </a:solidFill>
              </a:rPr>
              <a:t> na prevaru)</a:t>
            </a:r>
            <a:endParaRPr lang="en-US" b="1" dirty="0">
              <a:solidFill>
                <a:srgbClr val="0070C0"/>
              </a:solidFill>
            </a:endParaRPr>
          </a:p>
          <a:p>
            <a:pPr lvl="1"/>
            <a:r>
              <a:rPr lang="sr-Latn-RS" dirty="0"/>
              <a:t>Drugi naziv za ovu vrstu napada je „napadi crnom </a:t>
            </a:r>
            <a:r>
              <a:rPr lang="sr-Latn-RS" dirty="0" err="1"/>
              <a:t>kutijom</a:t>
            </a:r>
            <a:r>
              <a:rPr lang="sr-Latn-RS" dirty="0"/>
              <a:t>”</a:t>
            </a:r>
            <a:endParaRPr lang="en-US" dirty="0"/>
          </a:p>
          <a:p>
            <a:pPr lvl="1"/>
            <a:r>
              <a:rPr lang="sr-Latn-RS" dirty="0"/>
              <a:t>Kriminalci koriste zlonamerni softver ili crnu kutiju koju vezuju za </a:t>
            </a:r>
            <a:r>
              <a:rPr lang="sr-Latn-RS" dirty="0" err="1"/>
              <a:t>bankomat</a:t>
            </a:r>
            <a:r>
              <a:rPr lang="sr-Latn-RS" dirty="0"/>
              <a:t> i taj softver potpuno prazni uređaj (primorava ga da izbaci sav novac koji ima u sebi)</a:t>
            </a:r>
            <a:endParaRPr lang="en-US" dirty="0"/>
          </a:p>
          <a:p>
            <a:pPr lvl="1"/>
            <a:r>
              <a:rPr lang="sr-Latn-RS" dirty="0"/>
              <a:t>Neophodno je fizičko prisustvo – mora se oštetiti uređaj da bi se omogućio elektronski </a:t>
            </a:r>
            <a:r>
              <a:rPr lang="sr-Latn-RS" dirty="0" smtClean="0"/>
              <a:t>pristup</a:t>
            </a:r>
          </a:p>
          <a:p>
            <a:pPr lvl="1"/>
            <a:r>
              <a:rPr lang="sr-Latn-RS" dirty="0" smtClean="0"/>
              <a:t>Može </a:t>
            </a:r>
            <a:r>
              <a:rPr lang="sr-Latn-RS" dirty="0"/>
              <a:t>se primeniti na starije </a:t>
            </a:r>
            <a:r>
              <a:rPr lang="sr-Latn-RS" dirty="0" err="1"/>
              <a:t>bankomate</a:t>
            </a:r>
            <a:endParaRPr lang="en-GB" dirty="0"/>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460935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Jackpotting</a:t>
            </a: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3648BBC9-4FA3-4D5E-9F2B-ABBAC4C3C14F}"/>
              </a:ext>
            </a:extLst>
          </p:cNvPr>
          <p:cNvPicPr>
            <a:picLocks noChangeAspect="1"/>
          </p:cNvPicPr>
          <p:nvPr/>
        </p:nvPicPr>
        <p:blipFill>
          <a:blip r:embed="rId5"/>
          <a:stretch>
            <a:fillRect/>
          </a:stretch>
        </p:blipFill>
        <p:spPr>
          <a:xfrm>
            <a:off x="755576" y="1278700"/>
            <a:ext cx="3960440" cy="5174636"/>
          </a:xfrm>
          <a:prstGeom prst="rect">
            <a:avLst/>
          </a:prstGeom>
          <a:ln>
            <a:solidFill>
              <a:schemeClr val="accent1"/>
            </a:solidFill>
          </a:ln>
        </p:spPr>
      </p:pic>
      <p:pic>
        <p:nvPicPr>
          <p:cNvPr id="6" name="Picture 5">
            <a:extLst>
              <a:ext uri="{FF2B5EF4-FFF2-40B4-BE49-F238E27FC236}">
                <a16:creationId xmlns="" xmlns:a16="http://schemas.microsoft.com/office/drawing/2014/main" id="{217D690D-CBF8-4186-983A-4F02B52CE615}"/>
              </a:ext>
            </a:extLst>
          </p:cNvPr>
          <p:cNvPicPr>
            <a:picLocks noChangeAspect="1"/>
          </p:cNvPicPr>
          <p:nvPr/>
        </p:nvPicPr>
        <p:blipFill>
          <a:blip r:embed="rId6"/>
          <a:stretch>
            <a:fillRect/>
          </a:stretch>
        </p:blipFill>
        <p:spPr>
          <a:xfrm>
            <a:off x="5106987" y="1278701"/>
            <a:ext cx="2624290" cy="2654356"/>
          </a:xfrm>
          <a:prstGeom prst="rect">
            <a:avLst/>
          </a:prstGeom>
          <a:ln>
            <a:solidFill>
              <a:schemeClr val="accent1"/>
            </a:solidFill>
          </a:ln>
        </p:spPr>
      </p:pic>
      <p:pic>
        <p:nvPicPr>
          <p:cNvPr id="8" name="Picture 7">
            <a:extLst>
              <a:ext uri="{FF2B5EF4-FFF2-40B4-BE49-F238E27FC236}">
                <a16:creationId xmlns="" xmlns:a16="http://schemas.microsoft.com/office/drawing/2014/main" id="{B67CA077-385B-4D55-B658-3BF3AF91BB15}"/>
              </a:ext>
            </a:extLst>
          </p:cNvPr>
          <p:cNvPicPr>
            <a:picLocks noChangeAspect="1"/>
          </p:cNvPicPr>
          <p:nvPr/>
        </p:nvPicPr>
        <p:blipFill>
          <a:blip r:embed="rId7"/>
          <a:stretch>
            <a:fillRect/>
          </a:stretch>
        </p:blipFill>
        <p:spPr>
          <a:xfrm>
            <a:off x="5106987" y="4160361"/>
            <a:ext cx="3718173" cy="754412"/>
          </a:xfrm>
          <a:prstGeom prst="rect">
            <a:avLst/>
          </a:prstGeom>
          <a:ln>
            <a:solidFill>
              <a:schemeClr val="accent1"/>
            </a:solidFill>
          </a:ln>
        </p:spPr>
      </p:pic>
    </p:spTree>
    <p:extLst>
      <p:ext uri="{BB962C8B-B14F-4D97-AF65-F5344CB8AC3E}">
        <p14:creationId xmlns:p14="http://schemas.microsoft.com/office/powerpoint/2010/main" val="29963297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Kompromitovanje poslovnih </a:t>
            </a:r>
            <a:r>
              <a:rPr lang="sr-Latn-RS" sz="2800" dirty="0" err="1" smtClean="0">
                <a:solidFill>
                  <a:schemeClr val="bg1"/>
                </a:solidFill>
                <a:latin typeface="Verdana" charset="0"/>
                <a:cs typeface="Verdana" charset="0"/>
              </a:rPr>
              <a:t>imejlova</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buNone/>
            </a:pPr>
            <a:r>
              <a:rPr lang="sr-Latn-RS" dirty="0" smtClean="0"/>
              <a:t>Usmereno ka višim nivoima rukovodstva</a:t>
            </a:r>
            <a:endParaRPr lang="en-US" dirty="0"/>
          </a:p>
          <a:p>
            <a:pPr marL="914400" lvl="1" indent="-457200"/>
            <a:r>
              <a:rPr lang="sr-Latn-RS" dirty="0" err="1" smtClean="0"/>
              <a:t>Profesionalnije</a:t>
            </a:r>
            <a:r>
              <a:rPr lang="sr-Latn-RS" dirty="0" smtClean="0"/>
              <a:t> i </a:t>
            </a:r>
            <a:r>
              <a:rPr lang="sr-Latn-RS" dirty="0" err="1" smtClean="0"/>
              <a:t>uverljivije</a:t>
            </a:r>
            <a:endParaRPr lang="en-US" dirty="0"/>
          </a:p>
          <a:p>
            <a:pPr marL="914400" lvl="1" indent="-457200"/>
            <a:r>
              <a:rPr lang="sr-Latn-RS" dirty="0" smtClean="0"/>
              <a:t>Prevara koja eksploatiše način na koji kompanije posluju</a:t>
            </a:r>
            <a:endParaRPr lang="en-US" dirty="0"/>
          </a:p>
          <a:p>
            <a:pPr marL="1314450" lvl="2" indent="-457200"/>
            <a:r>
              <a:rPr lang="sr-Latn-RS" dirty="0" smtClean="0"/>
              <a:t>Napadi na procepe ili slabosti u proveri internih plaćanja</a:t>
            </a:r>
            <a:endParaRPr lang="en-US" dirty="0"/>
          </a:p>
          <a:p>
            <a:pPr marL="1314450" lvl="2" indent="-457200"/>
            <a:r>
              <a:rPr lang="sr-Latn-RS" dirty="0" smtClean="0"/>
              <a:t>Odvojene strukture u kompaniji</a:t>
            </a:r>
            <a:endParaRPr lang="en-US" dirty="0"/>
          </a:p>
          <a:p>
            <a:pPr marL="914400" lvl="1" indent="-457200"/>
            <a:r>
              <a:rPr lang="sr-Latn-RS" dirty="0" smtClean="0"/>
              <a:t>Mnogi i dalje koriste socijalni inženjering</a:t>
            </a:r>
            <a:endParaRPr lang="en-US" dirty="0"/>
          </a:p>
          <a:p>
            <a:pPr marL="914400" lvl="1" indent="-457200"/>
            <a:r>
              <a:rPr lang="sr-Latn-RS" dirty="0"/>
              <a:t>Drugi vidovi upotrebe zlonamernog softvera i upada na mrežu</a:t>
            </a:r>
            <a:endParaRPr lang="en-GB" dirty="0"/>
          </a:p>
        </p:txBody>
      </p:sp>
      <p:pic>
        <p:nvPicPr>
          <p:cNvPr id="6146" name="Picture 2" descr="Action on credit card fraud | Christopher Pincher">
            <a:extLst>
              <a:ext uri="{FF2B5EF4-FFF2-40B4-BE49-F238E27FC236}">
                <a16:creationId xmlns="" xmlns:a16="http://schemas.microsoft.com/office/drawing/2014/main" id="{09F1A6C0-7D28-401B-8903-ADCEDB0B01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1407" y="5240195"/>
            <a:ext cx="1864643" cy="1213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430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en-GB" i="1" dirty="0">
                <a:solidFill>
                  <a:schemeClr val="tx2">
                    <a:lumMod val="60000"/>
                    <a:lumOff val="40000"/>
                  </a:schemeClr>
                </a:solidFill>
              </a:rPr>
              <a:t>Dark </a:t>
            </a:r>
            <a:r>
              <a:rPr lang="en-GB" i="1" dirty="0" smtClean="0">
                <a:solidFill>
                  <a:schemeClr val="tx2">
                    <a:lumMod val="60000"/>
                    <a:lumOff val="40000"/>
                  </a:schemeClr>
                </a:solidFill>
              </a:rPr>
              <a:t>web</a:t>
            </a:r>
            <a:r>
              <a:rPr lang="sr-Latn-RS" i="1" dirty="0" smtClean="0">
                <a:solidFill>
                  <a:schemeClr val="tx2">
                    <a:lumMod val="60000"/>
                    <a:lumOff val="40000"/>
                  </a:schemeClr>
                </a:solidFill>
              </a:rPr>
              <a:t> </a:t>
            </a:r>
            <a:r>
              <a:rPr lang="sr-Latn-RS" dirty="0" smtClean="0">
                <a:solidFill>
                  <a:schemeClr val="tx2">
                    <a:lumMod val="60000"/>
                    <a:lumOff val="40000"/>
                  </a:schemeClr>
                </a:solidFill>
              </a:rPr>
              <a:t>(„</a:t>
            </a:r>
            <a:r>
              <a:rPr lang="sr-Latn-RS" sz="2800" dirty="0" smtClean="0">
                <a:solidFill>
                  <a:schemeClr val="tx2">
                    <a:lumMod val="60000"/>
                    <a:lumOff val="40000"/>
                  </a:schemeClr>
                </a:solidFill>
              </a:rPr>
              <a:t>Tamna mreža</a:t>
            </a:r>
            <a:r>
              <a:rPr lang="sr-Latn-RS" dirty="0" smtClean="0">
                <a:solidFill>
                  <a:schemeClr val="tx2">
                    <a:lumMod val="60000"/>
                    <a:lumOff val="40000"/>
                  </a:schemeClr>
                </a:solidFill>
              </a:rPr>
              <a:t>“)</a:t>
            </a:r>
            <a:endParaRPr lang="en-GB" dirty="0">
              <a:solidFill>
                <a:schemeClr val="tx2">
                  <a:lumMod val="60000"/>
                  <a:lumOff val="40000"/>
                </a:schemeClr>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86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7753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rPr>
              <a:t>Korišćenje „tamne mreže” u kriminalne svrhe</a:t>
            </a:r>
            <a:endParaRPr lang="en-GB" sz="32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784530" cy="5183335"/>
          </a:xfrm>
        </p:spPr>
        <p:txBody>
          <a:bodyPr/>
          <a:lstStyle/>
          <a:p>
            <a:pPr marL="57150" indent="0">
              <a:spcBef>
                <a:spcPts val="0"/>
              </a:spcBef>
              <a:buNone/>
            </a:pPr>
            <a:r>
              <a:rPr lang="sr-Latn-RS" sz="2800" dirty="0"/>
              <a:t>Ovo je i dalje ključna oblast za trgovinu proizvodima i uslugama iz domena kriminala</a:t>
            </a:r>
            <a:endParaRPr lang="en-US" sz="3000" dirty="0"/>
          </a:p>
          <a:p>
            <a:pPr marL="514350" indent="-457200">
              <a:spcBef>
                <a:spcPts val="0"/>
              </a:spcBef>
            </a:pPr>
            <a:r>
              <a:rPr lang="sr-Latn-RS" sz="3000" dirty="0" smtClean="0"/>
              <a:t>Prioritet za organe reda</a:t>
            </a:r>
            <a:endParaRPr lang="en-GB" sz="3000" dirty="0"/>
          </a:p>
          <a:p>
            <a:pPr marL="514350" indent="-457200">
              <a:spcBef>
                <a:spcPts val="0"/>
              </a:spcBef>
            </a:pPr>
            <a:r>
              <a:rPr lang="es-CL" sz="2800" i="1" dirty="0"/>
              <a:t>TOR</a:t>
            </a:r>
            <a:r>
              <a:rPr lang="es-CL" sz="2800" dirty="0"/>
              <a:t> </a:t>
            </a:r>
            <a:r>
              <a:rPr lang="sr-Latn-RS" sz="2800" dirty="0"/>
              <a:t>je i dalje primarna tačka ulaza</a:t>
            </a:r>
            <a:endParaRPr lang="en-GB" sz="3000" dirty="0"/>
          </a:p>
          <a:p>
            <a:pPr marL="914400" lvl="1" indent="-457200">
              <a:spcBef>
                <a:spcPts val="0"/>
              </a:spcBef>
            </a:pPr>
            <a:r>
              <a:rPr lang="sr-Latn-RS" sz="2400" dirty="0"/>
              <a:t>Ostale tačke ulaza su </a:t>
            </a:r>
            <a:r>
              <a:rPr lang="en-GB" sz="2400" i="1" dirty="0"/>
              <a:t>I2P, </a:t>
            </a:r>
            <a:r>
              <a:rPr lang="en-GB" sz="2400" i="1" dirty="0" err="1"/>
              <a:t>Zeronet</a:t>
            </a:r>
            <a:r>
              <a:rPr lang="en-GB" sz="2400" i="1" dirty="0"/>
              <a:t>, </a:t>
            </a:r>
            <a:r>
              <a:rPr lang="en-GB" sz="2400" i="1" dirty="0" err="1"/>
              <a:t>Freenet</a:t>
            </a:r>
            <a:r>
              <a:rPr lang="en-GB" sz="2400" i="1" dirty="0"/>
              <a:t>, </a:t>
            </a:r>
            <a:r>
              <a:rPr lang="en-GB" sz="2400" i="1" dirty="0" err="1"/>
              <a:t>Openbazaar</a:t>
            </a:r>
            <a:endParaRPr lang="en-GB" sz="2600" dirty="0"/>
          </a:p>
          <a:p>
            <a:pPr marL="514350" indent="-457200">
              <a:spcBef>
                <a:spcPts val="0"/>
              </a:spcBef>
            </a:pPr>
            <a:r>
              <a:rPr lang="sr-Latn-RS" sz="2800" dirty="0"/>
              <a:t>Povećanje na planu manjih prodavnica i manjih fragmentarnih tržišta </a:t>
            </a:r>
            <a:r>
              <a:rPr lang="en-GB" sz="2800" dirty="0"/>
              <a:t>(</a:t>
            </a:r>
            <a:r>
              <a:rPr lang="sr-Latn-RS" sz="2800" dirty="0"/>
              <a:t>uključujući i ono što je vezano za specifičan jezik</a:t>
            </a:r>
            <a:r>
              <a:rPr lang="sr-Latn-RS" sz="3000" dirty="0" smtClean="0"/>
              <a:t>)</a:t>
            </a:r>
            <a:endParaRPr lang="en-GB" sz="3000" dirty="0" smtClean="0"/>
          </a:p>
          <a:p>
            <a:pPr marL="914400" lvl="1" indent="-457200">
              <a:spcBef>
                <a:spcPts val="0"/>
              </a:spcBef>
            </a:pPr>
            <a:r>
              <a:rPr lang="sr-Latn-RS" dirty="0"/>
              <a:t>Prodaja proizvoda i usluga iz </a:t>
            </a:r>
            <a:r>
              <a:rPr lang="sr-Latn-RS" dirty="0" smtClean="0"/>
              <a:t>kriminalnog </a:t>
            </a:r>
            <a:r>
              <a:rPr lang="sr-Latn-RS" dirty="0"/>
              <a:t>domena</a:t>
            </a:r>
            <a:endParaRPr lang="en-GB" dirty="0" smtClean="0"/>
          </a:p>
          <a:p>
            <a:pPr marL="1314450" lvl="2" indent="-457200">
              <a:spcBef>
                <a:spcPts val="0"/>
              </a:spcBef>
            </a:pPr>
            <a:r>
              <a:rPr lang="sr-Latn-RS" dirty="0" smtClean="0"/>
              <a:t>Droga, oružje, eksploziv, podaci</a:t>
            </a:r>
            <a:endParaRPr lang="en-GB" dirty="0"/>
          </a:p>
          <a:p>
            <a:pPr marL="1314450" lvl="2" indent="-457200">
              <a:spcBef>
                <a:spcPts val="0"/>
              </a:spcBef>
            </a:pPr>
            <a:r>
              <a:rPr lang="sr-Latn-RS" dirty="0"/>
              <a:t>Kreditne kartice, zlonamerni softver, </a:t>
            </a:r>
            <a:r>
              <a:rPr lang="sr-Latn-RS" dirty="0" smtClean="0"/>
              <a:t/>
            </a:r>
            <a:br>
              <a:rPr lang="sr-Latn-RS" dirty="0" smtClean="0"/>
            </a:br>
            <a:r>
              <a:rPr lang="sr-Latn-RS" dirty="0" smtClean="0"/>
              <a:t>falsifikati</a:t>
            </a:r>
            <a:endParaRPr lang="en-US" dirty="0"/>
          </a:p>
        </p:txBody>
      </p:sp>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296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Korišćenje „tamne mreže“ u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 xmlns:a16="http://schemas.microsoft.com/office/drawing/2014/main" id="{B76405BE-E0B8-485C-9B40-5766188A84AE}"/>
              </a:ext>
            </a:extLst>
          </p:cNvPr>
          <p:cNvPicPr>
            <a:picLocks noChangeAspect="1"/>
          </p:cNvPicPr>
          <p:nvPr/>
        </p:nvPicPr>
        <p:blipFill>
          <a:blip r:embed="rId5"/>
          <a:stretch>
            <a:fillRect/>
          </a:stretch>
        </p:blipFill>
        <p:spPr>
          <a:xfrm>
            <a:off x="2489846" y="1194903"/>
            <a:ext cx="4164307" cy="5301208"/>
          </a:xfrm>
          <a:prstGeom prst="rect">
            <a:avLst/>
          </a:prstGeom>
          <a:ln>
            <a:solidFill>
              <a:schemeClr val="accent1"/>
            </a:solidFill>
          </a:ln>
        </p:spPr>
      </p:pic>
    </p:spTree>
    <p:extLst>
      <p:ext uri="{BB962C8B-B14F-4D97-AF65-F5344CB8AC3E}">
        <p14:creationId xmlns:p14="http://schemas.microsoft.com/office/powerpoint/2010/main" val="2038509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8370" y="44624"/>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 xmlns:a16="http://schemas.microsoft.com/office/drawing/2014/main" id="{927A4DCD-4A2A-4947-8929-6874FD8DC263}"/>
              </a:ext>
            </a:extLst>
          </p:cNvPr>
          <p:cNvPicPr>
            <a:picLocks noChangeAspect="1"/>
          </p:cNvPicPr>
          <p:nvPr/>
        </p:nvPicPr>
        <p:blipFill>
          <a:blip r:embed="rId5"/>
          <a:stretch>
            <a:fillRect/>
          </a:stretch>
        </p:blipFill>
        <p:spPr>
          <a:xfrm>
            <a:off x="1892574" y="1270001"/>
            <a:ext cx="5358852" cy="4952096"/>
          </a:xfrm>
          <a:prstGeom prst="rect">
            <a:avLst/>
          </a:prstGeom>
        </p:spPr>
      </p:pic>
    </p:spTree>
    <p:extLst>
      <p:ext uri="{BB962C8B-B14F-4D97-AF65-F5344CB8AC3E}">
        <p14:creationId xmlns:p14="http://schemas.microsoft.com/office/powerpoint/2010/main" val="38287238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Informaciono društvo</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4607271"/>
          </a:xfrm>
        </p:spPr>
        <p:txBody>
          <a:bodyPr/>
          <a:lstStyle/>
          <a:p>
            <a:pPr eaLnBrk="1" hangingPunct="1"/>
            <a:r>
              <a:rPr lang="sr-Latn-RS" dirty="0"/>
              <a:t>„Informaciono društvo je društvo u kome kreiranje, distribucija, korišćenje, integrisanje i manipulisanje informacijama predstavlja važnu ekonomsku, političku i kulturnu aktivnost”</a:t>
            </a:r>
            <a:r>
              <a:rPr lang="en-US" altLang="en-US" dirty="0" smtClean="0"/>
              <a:t> </a:t>
            </a:r>
            <a:endParaRPr lang="sr-Latn-RS" altLang="en-US" dirty="0" smtClean="0"/>
          </a:p>
          <a:p>
            <a:pPr marL="0" indent="0" algn="r" eaLnBrk="1" hangingPunct="1">
              <a:buNone/>
            </a:pPr>
            <a:r>
              <a:rPr lang="en-US" altLang="en-US" sz="1600" i="1" dirty="0" smtClean="0"/>
              <a:t>Hilbert </a:t>
            </a:r>
            <a:r>
              <a:rPr lang="en-US" altLang="en-US" sz="1600" i="1" dirty="0"/>
              <a:t>M &amp; Beniger JR</a:t>
            </a:r>
          </a:p>
          <a:p>
            <a:pPr lvl="1" eaLnBrk="1" hangingPunct="1"/>
            <a:r>
              <a:rPr lang="sr-Latn-RS" altLang="en-US" dirty="0" smtClean="0"/>
              <a:t>Digitalne informacije</a:t>
            </a:r>
          </a:p>
          <a:p>
            <a:pPr lvl="1" eaLnBrk="1" hangingPunct="1"/>
            <a:r>
              <a:rPr lang="sr-Latn-RS" altLang="en-US" dirty="0" smtClean="0"/>
              <a:t>Komunikacione tehnologije</a:t>
            </a:r>
          </a:p>
          <a:p>
            <a:pPr lvl="1" eaLnBrk="1" hangingPunct="1"/>
            <a:r>
              <a:rPr lang="sr-Latn-RS" altLang="en-US" dirty="0" smtClean="0"/>
              <a:t>Informatička eksplozija</a:t>
            </a:r>
            <a:endParaRPr lang="en-US" altLang="en-US" dirty="0" smtClean="0"/>
          </a:p>
          <a:p>
            <a:pPr eaLnBrk="1" hangingPunct="1"/>
            <a:r>
              <a:rPr lang="sr-Latn-RS" altLang="en-US" dirty="0" smtClean="0"/>
              <a:t>Da li se to svet menja</a:t>
            </a:r>
            <a:r>
              <a:rPr lang="en-US" altLang="en-US" dirty="0" smtClean="0"/>
              <a:t>?</a:t>
            </a:r>
            <a:endParaRPr lang="sr-Cyrl-RS" altLang="en-US" dirty="0"/>
          </a:p>
        </p:txBody>
      </p:sp>
      <p:pic>
        <p:nvPicPr>
          <p:cNvPr id="13" name="Content Placeholder 10" descr="glowing-world-map-background-1280x960.jpg">
            <a:extLst>
              <a:ext uri="{FF2B5EF4-FFF2-40B4-BE49-F238E27FC236}">
                <a16:creationId xmlns="" xmlns:a16="http://schemas.microsoft.com/office/drawing/2014/main" id="{13065408-C13D-448B-A801-10BC1442EAF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32489" y="4149080"/>
            <a:ext cx="3073673" cy="230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519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44624"/>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sr-Latn-RS" dirty="0" smtClean="0"/>
              <a:t>Valuta na „tamnoj mreži“ ostaje virtuelna</a:t>
            </a:r>
            <a:endParaRPr lang="en-US" dirty="0"/>
          </a:p>
          <a:p>
            <a:pPr marL="914400" lvl="1" indent="-457200"/>
            <a:r>
              <a:rPr lang="sr-Latn-RS" dirty="0" smtClean="0"/>
              <a:t>U 2019. godine potrošena je jedna milijarda dolara</a:t>
            </a:r>
            <a:endParaRPr lang="en-US" dirty="0"/>
          </a:p>
          <a:p>
            <a:pPr marL="914400" lvl="1" indent="-457200"/>
            <a:r>
              <a:rPr lang="sr-Latn-RS" dirty="0" smtClean="0"/>
              <a:t>Najčešći je b</a:t>
            </a:r>
            <a:r>
              <a:rPr lang="en-US" dirty="0" smtClean="0"/>
              <a:t>it</a:t>
            </a:r>
            <a:r>
              <a:rPr lang="sr-Latn-RS" dirty="0" err="1" smtClean="0"/>
              <a:t>koin</a:t>
            </a:r>
            <a:r>
              <a:rPr lang="sr-Latn-RS" dirty="0" smtClean="0"/>
              <a:t> – zato što je poznat</a:t>
            </a:r>
            <a:endParaRPr lang="en-US" dirty="0"/>
          </a:p>
          <a:p>
            <a:pPr lvl="2"/>
            <a:r>
              <a:rPr lang="sr-Latn-RS" dirty="0"/>
              <a:t>Iz straha za bezbednost, prešlo se na valute koje su usmerene ka čuvanju </a:t>
            </a:r>
            <a:r>
              <a:rPr lang="sr-Latn-RS" dirty="0" smtClean="0"/>
              <a:t>privatnosti</a:t>
            </a:r>
          </a:p>
          <a:p>
            <a:pPr lvl="2"/>
            <a:r>
              <a:rPr lang="sr-Latn-RS" dirty="0" smtClean="0"/>
              <a:t>Primeri </a:t>
            </a:r>
            <a:r>
              <a:rPr lang="sr-Latn-RS" dirty="0"/>
              <a:t>su: </a:t>
            </a:r>
            <a:r>
              <a:rPr lang="es-CL" i="1" dirty="0" err="1"/>
              <a:t>Monero</a:t>
            </a:r>
            <a:r>
              <a:rPr lang="es-CL" i="1" dirty="0"/>
              <a:t> (XMR), </a:t>
            </a:r>
            <a:r>
              <a:rPr lang="es-CL" i="1" dirty="0" err="1"/>
              <a:t>Zcash</a:t>
            </a:r>
            <a:r>
              <a:rPr lang="es-CL" i="1" dirty="0"/>
              <a:t> (ZEC), </a:t>
            </a:r>
            <a:r>
              <a:rPr lang="es-CL" i="1" dirty="0" err="1"/>
              <a:t>Komodo</a:t>
            </a:r>
            <a:r>
              <a:rPr lang="es-CL" i="1" dirty="0"/>
              <a:t> (KMD), </a:t>
            </a:r>
            <a:r>
              <a:rPr lang="es-CL" i="1" dirty="0" err="1"/>
              <a:t>Verge</a:t>
            </a:r>
            <a:r>
              <a:rPr lang="es-CL" i="1" dirty="0"/>
              <a:t> (XVG), </a:t>
            </a:r>
            <a:r>
              <a:rPr lang="es-CL" i="1" dirty="0" err="1"/>
              <a:t>Horizen</a:t>
            </a:r>
            <a:r>
              <a:rPr lang="es-CL" i="1" dirty="0"/>
              <a:t> (ZEN</a:t>
            </a:r>
            <a:r>
              <a:rPr lang="en-US" dirty="0" smtClean="0"/>
              <a:t>)</a:t>
            </a:r>
            <a:endParaRPr lang="en-US" dirty="0"/>
          </a:p>
        </p:txBody>
      </p:sp>
      <p:pic>
        <p:nvPicPr>
          <p:cNvPr id="19458" name="Picture 2" descr="Bitcoin Has Halved—What Now?">
            <a:extLst>
              <a:ext uri="{FF2B5EF4-FFF2-40B4-BE49-F238E27FC236}">
                <a16:creationId xmlns="" xmlns:a16="http://schemas.microsoft.com/office/drawing/2014/main" id="{E359994D-5940-4932-822B-5618437EF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4549119"/>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Monero (XMR) price, marketcap, chart, and info | CoinGecko">
            <a:extLst>
              <a:ext uri="{FF2B5EF4-FFF2-40B4-BE49-F238E27FC236}">
                <a16:creationId xmlns="" xmlns:a16="http://schemas.microsoft.com/office/drawing/2014/main" id="{4B91C652-FAAC-4A1B-8048-75C06C7E05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3669" y="4469185"/>
            <a:ext cx="1902942" cy="1902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7110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Korišćenje </a:t>
            </a:r>
            <a:r>
              <a:rPr lang="sr-Latn-RS" sz="2800" dirty="0" smtClean="0">
                <a:solidFill>
                  <a:schemeClr val="bg1"/>
                </a:solidFill>
                <a:latin typeface="Verdana" charset="0"/>
                <a:cs typeface="Verdana" charset="0"/>
              </a:rPr>
              <a:t>„tamne mreže“ </a:t>
            </a:r>
            <a:r>
              <a:rPr lang="sr-Latn-RS" sz="2800" dirty="0">
                <a:solidFill>
                  <a:schemeClr val="bg1"/>
                </a:solidFill>
                <a:latin typeface="Verdana" charset="0"/>
                <a:cs typeface="Verdana" charset="0"/>
              </a:rPr>
              <a:t>u </a:t>
            </a:r>
            <a:br>
              <a:rPr lang="sr-Latn-RS" sz="2800" dirty="0">
                <a:solidFill>
                  <a:schemeClr val="bg1"/>
                </a:solidFill>
                <a:latin typeface="Verdana" charset="0"/>
                <a:cs typeface="Verdana" charset="0"/>
              </a:rPr>
            </a:br>
            <a:r>
              <a:rPr lang="sr-Latn-RS" sz="2800" dirty="0">
                <a:solidFill>
                  <a:schemeClr val="bg1"/>
                </a:solidFill>
                <a:latin typeface="Verdana" charset="0"/>
                <a:cs typeface="Verdana" charset="0"/>
              </a:rPr>
              <a:t>kriminalne svrhe</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descr="The Market That Will Sell You A $20,000 Bank Loan For $30">
            <a:extLst>
              <a:ext uri="{FF2B5EF4-FFF2-40B4-BE49-F238E27FC236}">
                <a16:creationId xmlns="" xmlns:a16="http://schemas.microsoft.com/office/drawing/2014/main" id="{A2373D17-E14A-4317-ABBE-4CA2F958E6F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5918" y="5214155"/>
            <a:ext cx="1902942" cy="126995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 xmlns:a16="http://schemas.microsoft.com/office/drawing/2014/main" id="{4E410AE8-9853-4A2A-A8F7-100B0493D1DC}"/>
              </a:ext>
            </a:extLst>
          </p:cNvPr>
          <p:cNvPicPr>
            <a:picLocks noChangeAspect="1"/>
          </p:cNvPicPr>
          <p:nvPr/>
        </p:nvPicPr>
        <p:blipFill>
          <a:blip r:embed="rId5"/>
          <a:stretch>
            <a:fillRect/>
          </a:stretch>
        </p:blipFill>
        <p:spPr>
          <a:xfrm>
            <a:off x="4137216" y="1556383"/>
            <a:ext cx="4881644" cy="3349836"/>
          </a:xfrm>
          <a:prstGeom prst="rect">
            <a:avLst/>
          </a:prstGeom>
          <a:ln>
            <a:solidFill>
              <a:schemeClr val="accent1"/>
            </a:solidFill>
          </a:ln>
        </p:spPr>
      </p:pic>
      <p:pic>
        <p:nvPicPr>
          <p:cNvPr id="21506" name="Picture 2" descr="Silk Road sentencing: why governments can't win the war on darknet drugs |  Technology | The Guardian">
            <a:extLst>
              <a:ext uri="{FF2B5EF4-FFF2-40B4-BE49-F238E27FC236}">
                <a16:creationId xmlns="" xmlns:a16="http://schemas.microsoft.com/office/drawing/2014/main" id="{706BA2AE-99F0-4661-8F99-6314CBD716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140" y="1246983"/>
            <a:ext cx="3828808" cy="229728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1508" name="Picture 4" descr="Ross Ulbricht denies charges in Silk Road online drug case, lawyer says">
            <a:extLst>
              <a:ext uri="{FF2B5EF4-FFF2-40B4-BE49-F238E27FC236}">
                <a16:creationId xmlns="" xmlns:a16="http://schemas.microsoft.com/office/drawing/2014/main" id="{7437D36F-6500-4341-91D7-3CAAAA70200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6384" y="3628269"/>
            <a:ext cx="3386320" cy="169316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4792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a:xfrm>
            <a:off x="722313" y="3789040"/>
            <a:ext cx="7772400" cy="1362075"/>
          </a:xfrm>
        </p:spPr>
        <p:txBody>
          <a:bodyPr/>
          <a:lstStyle/>
          <a:p>
            <a:r>
              <a:rPr lang="sr-Latn-RS" dirty="0" smtClean="0">
                <a:solidFill>
                  <a:schemeClr val="tx2">
                    <a:lumMod val="60000"/>
                    <a:lumOff val="40000"/>
                  </a:schemeClr>
                </a:solidFill>
              </a:rPr>
              <a:t>KONVERGENCIJA VISOKOTEHNOLOŠKOG KRIMINALA I TERORIZMA</a:t>
            </a:r>
            <a:endParaRPr lang="en-GB" dirty="0">
              <a:solidFill>
                <a:schemeClr val="tx2">
                  <a:lumMod val="60000"/>
                  <a:lumOff val="40000"/>
                </a:schemeClr>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92</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28866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buNone/>
            </a:pPr>
            <a:r>
              <a:rPr lang="sr-Latn-RS" dirty="0" smtClean="0"/>
              <a:t>Nastavljaju da bi proširili svoje </a:t>
            </a:r>
            <a:r>
              <a:rPr lang="sr-Latn-RS" dirty="0" err="1" smtClean="0"/>
              <a:t>onlajn</a:t>
            </a:r>
            <a:r>
              <a:rPr lang="sr-Latn-RS" dirty="0" smtClean="0"/>
              <a:t> prisustvo</a:t>
            </a:r>
            <a:endParaRPr lang="en-US" dirty="0"/>
          </a:p>
          <a:p>
            <a:pPr lvl="1"/>
            <a:r>
              <a:rPr lang="sr-Latn-RS" dirty="0"/>
              <a:t>Širi se u više različitih </a:t>
            </a:r>
            <a:r>
              <a:rPr lang="sr-Latn-RS" dirty="0" smtClean="0"/>
              <a:t>jurisdikcija</a:t>
            </a:r>
          </a:p>
          <a:p>
            <a:pPr lvl="1"/>
            <a:r>
              <a:rPr lang="sr-Latn-RS" dirty="0" smtClean="0"/>
              <a:t>Obuhvata </a:t>
            </a:r>
            <a:r>
              <a:rPr lang="sr-Latn-RS" dirty="0"/>
              <a:t>forume, sajtove za razmenu fajlova, </a:t>
            </a:r>
            <a:r>
              <a:rPr lang="es-CL" dirty="0" err="1"/>
              <a:t>pejstbinove</a:t>
            </a:r>
            <a:r>
              <a:rPr lang="sr-Latn-RS" dirty="0"/>
              <a:t> (</a:t>
            </a:r>
            <a:r>
              <a:rPr lang="sr-Latn-RS" i="1" dirty="0" err="1"/>
              <a:t>pastebin</a:t>
            </a:r>
            <a:r>
              <a:rPr lang="sr-Latn-RS" dirty="0"/>
              <a:t> = veb-aplikacija ili sajt za čuvanje tekstova)</a:t>
            </a:r>
            <a:r>
              <a:rPr lang="es-CL" dirty="0"/>
              <a:t>, </a:t>
            </a:r>
            <a:r>
              <a:rPr lang="sr-Latn-RS" dirty="0"/>
              <a:t>sajtove za video-</a:t>
            </a:r>
            <a:r>
              <a:rPr lang="sr-Latn-RS" dirty="0" err="1"/>
              <a:t>striming</a:t>
            </a:r>
            <a:r>
              <a:rPr lang="sr-Latn-RS" dirty="0"/>
              <a:t>, </a:t>
            </a:r>
            <a:r>
              <a:rPr lang="sr-Latn-RS" i="1" dirty="0"/>
              <a:t>URL </a:t>
            </a:r>
            <a:r>
              <a:rPr lang="es-CL" i="1" dirty="0" err="1"/>
              <a:t>shortening</a:t>
            </a:r>
            <a:r>
              <a:rPr lang="es-CL" dirty="0"/>
              <a:t> </a:t>
            </a:r>
            <a:r>
              <a:rPr lang="sr-Latn-RS" dirty="0"/>
              <a:t>usluge, </a:t>
            </a:r>
            <a:r>
              <a:rPr lang="sr-Latn-RS" dirty="0" err="1"/>
              <a:t>blogove</a:t>
            </a:r>
            <a:r>
              <a:rPr lang="sr-Latn-RS" dirty="0"/>
              <a:t>, aplikacije za slanje poruka i </a:t>
            </a:r>
            <a:r>
              <a:rPr lang="sr-Latn-RS" dirty="0" err="1"/>
              <a:t>radiodifuzne</a:t>
            </a:r>
            <a:r>
              <a:rPr lang="sr-Latn-RS" dirty="0"/>
              <a:t> prenose, platforme za </a:t>
            </a:r>
            <a:r>
              <a:rPr lang="es-CL" i="1" dirty="0" err="1"/>
              <a:t>live</a:t>
            </a:r>
            <a:r>
              <a:rPr lang="es-CL" i="1" dirty="0"/>
              <a:t> </a:t>
            </a:r>
            <a:r>
              <a:rPr lang="es-CL" i="1" dirty="0" err="1"/>
              <a:t>streaming</a:t>
            </a:r>
            <a:r>
              <a:rPr lang="sr-Latn-RS" dirty="0"/>
              <a:t>, sajtove društvenih medija, </a:t>
            </a:r>
            <a:r>
              <a:rPr lang="es-CL" dirty="0"/>
              <a:t>hosting </a:t>
            </a:r>
            <a:r>
              <a:rPr lang="sr-Latn-RS" dirty="0"/>
              <a:t>usluge</a:t>
            </a:r>
            <a:endParaRPr lang="en-US" dirty="0"/>
          </a:p>
          <a:p>
            <a:pPr marL="514350" indent="-457200"/>
            <a:r>
              <a:rPr lang="sr-Latn-RS" dirty="0"/>
              <a:t>Oni su često među prvima koji </a:t>
            </a:r>
            <a:br>
              <a:rPr lang="sr-Latn-RS" dirty="0"/>
            </a:br>
            <a:r>
              <a:rPr lang="sr-Latn-RS" dirty="0"/>
              <a:t>usvajaju nove tehnologije i platforme</a:t>
            </a:r>
            <a:br>
              <a:rPr lang="sr-Latn-RS" dirty="0"/>
            </a:br>
            <a:r>
              <a:rPr lang="sr-Latn-RS" dirty="0"/>
              <a:t>koje su se tek pojavile</a:t>
            </a:r>
            <a:endParaRPr lang="en-US" dirty="0"/>
          </a:p>
        </p:txBody>
      </p:sp>
      <p:pic>
        <p:nvPicPr>
          <p:cNvPr id="23554" name="Picture 2" descr="Are the Austin bombings terrorism? It depends who you ask. - Vox">
            <a:extLst>
              <a:ext uri="{FF2B5EF4-FFF2-40B4-BE49-F238E27FC236}">
                <a16:creationId xmlns=""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62641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37375019-F78A-4BAB-B75C-C64845B462F5}"/>
              </a:ext>
            </a:extLst>
          </p:cNvPr>
          <p:cNvPicPr>
            <a:picLocks noChangeAspect="1"/>
          </p:cNvPicPr>
          <p:nvPr/>
        </p:nvPicPr>
        <p:blipFill>
          <a:blip r:embed="rId4"/>
          <a:stretch>
            <a:fillRect/>
          </a:stretch>
        </p:blipFill>
        <p:spPr>
          <a:xfrm>
            <a:off x="448991" y="836712"/>
            <a:ext cx="4642377" cy="3435694"/>
          </a:xfrm>
          <a:prstGeom prst="rect">
            <a:avLst/>
          </a:prstGeom>
          <a:ln>
            <a:solidFill>
              <a:schemeClr val="accent1"/>
            </a:solidFill>
          </a:ln>
        </p:spPr>
      </p:pic>
      <p:pic>
        <p:nvPicPr>
          <p:cNvPr id="3" name="Picture 2">
            <a:extLst>
              <a:ext uri="{FF2B5EF4-FFF2-40B4-BE49-F238E27FC236}">
                <a16:creationId xmlns="" xmlns:a16="http://schemas.microsoft.com/office/drawing/2014/main" id="{4CF23235-C2A3-4F0F-BAAA-65E351797266}"/>
              </a:ext>
            </a:extLst>
          </p:cNvPr>
          <p:cNvPicPr>
            <a:picLocks noChangeAspect="1"/>
          </p:cNvPicPr>
          <p:nvPr/>
        </p:nvPicPr>
        <p:blipFill>
          <a:blip r:embed="rId5"/>
          <a:stretch>
            <a:fillRect/>
          </a:stretch>
        </p:blipFill>
        <p:spPr>
          <a:xfrm>
            <a:off x="4860032" y="2996952"/>
            <a:ext cx="4966319" cy="3435694"/>
          </a:xfrm>
          <a:prstGeom prst="rect">
            <a:avLst/>
          </a:prstGeom>
          <a:ln>
            <a:solidFill>
              <a:schemeClr val="accent1"/>
            </a:solidFill>
          </a:ln>
        </p:spPr>
      </p:pic>
    </p:spTree>
    <p:extLst>
      <p:ext uri="{BB962C8B-B14F-4D97-AF65-F5344CB8AC3E}">
        <p14:creationId xmlns:p14="http://schemas.microsoft.com/office/powerpoint/2010/main" val="340006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a:solidFill>
                  <a:schemeClr val="bg1"/>
                </a:solidFill>
                <a:latin typeface="Verdana" charset="0"/>
                <a:cs typeface="Verdana" charset="0"/>
              </a:rPr>
              <a:t>Teroristička upotreba interneta</a:t>
            </a: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a:p>
            <a:pPr algn="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 xmlns:a16="http://schemas.microsoft.com/office/drawing/2014/main" id="{2E02FEE5-5BF1-4042-B83F-06887A86195B}"/>
              </a:ext>
            </a:extLst>
          </p:cNvPr>
          <p:cNvPicPr>
            <a:picLocks noChangeAspect="1"/>
          </p:cNvPicPr>
          <p:nvPr/>
        </p:nvPicPr>
        <p:blipFill>
          <a:blip r:embed="rId4"/>
          <a:stretch>
            <a:fillRect/>
          </a:stretch>
        </p:blipFill>
        <p:spPr>
          <a:xfrm>
            <a:off x="2483768" y="1124744"/>
            <a:ext cx="4176464" cy="5286152"/>
          </a:xfrm>
          <a:prstGeom prst="rect">
            <a:avLst/>
          </a:prstGeom>
          <a:ln>
            <a:solidFill>
              <a:schemeClr val="accent1"/>
            </a:solidFill>
          </a:ln>
        </p:spPr>
      </p:pic>
      <p:sp>
        <p:nvSpPr>
          <p:cNvPr id="2" name="Rectangle: Rounded Corners 1">
            <a:extLst>
              <a:ext uri="{FF2B5EF4-FFF2-40B4-BE49-F238E27FC236}">
                <a16:creationId xmlns="" xmlns:a16="http://schemas.microsoft.com/office/drawing/2014/main" id="{FB59C70C-9F8F-43A4-94F8-9FD9B6F0EC41}"/>
              </a:ext>
            </a:extLst>
          </p:cNvPr>
          <p:cNvSpPr/>
          <p:nvPr/>
        </p:nvSpPr>
        <p:spPr>
          <a:xfrm>
            <a:off x="2483768" y="5301208"/>
            <a:ext cx="4176464" cy="288032"/>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Rounded Corners 5">
            <a:extLst>
              <a:ext uri="{FF2B5EF4-FFF2-40B4-BE49-F238E27FC236}">
                <a16:creationId xmlns="" xmlns:a16="http://schemas.microsoft.com/office/drawing/2014/main" id="{42474A16-DCB4-40CC-B6DB-382CEC242E94}"/>
              </a:ext>
            </a:extLst>
          </p:cNvPr>
          <p:cNvSpPr/>
          <p:nvPr/>
        </p:nvSpPr>
        <p:spPr>
          <a:xfrm>
            <a:off x="2483768" y="5877271"/>
            <a:ext cx="4176464" cy="230713"/>
          </a:xfrm>
          <a:prstGeom prst="roundRect">
            <a:avLst/>
          </a:prstGeom>
          <a:solidFill>
            <a:srgbClr val="FFFF00">
              <a:alpha val="23922"/>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 xmlns:a16="http://schemas.microsoft.com/office/drawing/2014/main" id="{303DD0F7-8AE0-4006-89A7-52A25716F349}"/>
              </a:ext>
            </a:extLst>
          </p:cNvPr>
          <p:cNvSpPr txBox="1"/>
          <p:nvPr/>
        </p:nvSpPr>
        <p:spPr>
          <a:xfrm>
            <a:off x="6372200" y="1532282"/>
            <a:ext cx="2243632" cy="400110"/>
          </a:xfrm>
          <a:prstGeom prst="rect">
            <a:avLst/>
          </a:prstGeom>
          <a:solidFill>
            <a:srgbClr val="F08A34"/>
          </a:solidFill>
        </p:spPr>
        <p:txBody>
          <a:bodyPr wrap="square" rtlCol="0">
            <a:spAutoFit/>
          </a:bodyPr>
          <a:lstStyle/>
          <a:p>
            <a:pPr algn="ctr"/>
            <a:r>
              <a:rPr lang="en-GB" sz="2000" dirty="0" smtClean="0">
                <a:solidFill>
                  <a:schemeClr val="bg1"/>
                </a:solidFill>
                <a:latin typeface="+mj-lt"/>
              </a:rPr>
              <a:t>4</a:t>
            </a:r>
            <a:r>
              <a:rPr lang="sr-Latn-RS" sz="2000" dirty="0" smtClean="0">
                <a:solidFill>
                  <a:schemeClr val="bg1"/>
                </a:solidFill>
                <a:latin typeface="+mj-lt"/>
              </a:rPr>
              <a:t>. septembar </a:t>
            </a:r>
            <a:r>
              <a:rPr lang="en-GB" sz="2000" dirty="0" smtClean="0">
                <a:solidFill>
                  <a:schemeClr val="bg1"/>
                </a:solidFill>
                <a:latin typeface="+mj-lt"/>
              </a:rPr>
              <a:t>2020</a:t>
            </a:r>
            <a:r>
              <a:rPr lang="sr-Latn-RS" sz="2000" dirty="0" smtClean="0">
                <a:solidFill>
                  <a:schemeClr val="bg1"/>
                </a:solidFill>
                <a:latin typeface="+mj-lt"/>
              </a:rPr>
              <a:t>.</a:t>
            </a:r>
            <a:endParaRPr lang="en-GB" sz="2000" dirty="0">
              <a:solidFill>
                <a:schemeClr val="bg1"/>
              </a:solidFill>
              <a:latin typeface="+mj-lt"/>
            </a:endParaRPr>
          </a:p>
        </p:txBody>
      </p:sp>
    </p:spTree>
    <p:extLst>
      <p:ext uri="{BB962C8B-B14F-4D97-AF65-F5344CB8AC3E}">
        <p14:creationId xmlns:p14="http://schemas.microsoft.com/office/powerpoint/2010/main" val="217244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1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a:solidFill>
                  <a:srgbClr val="0070C0"/>
                </a:solidFill>
              </a:rPr>
              <a:t>UKRŠTANJE KRIMINOGENIH ČINILACA</a:t>
            </a:r>
            <a:endParaRPr lang="en-GB" dirty="0">
              <a:solidFill>
                <a:srgbClr val="0070C0"/>
              </a:solidFill>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96</a:t>
            </a:fld>
            <a:r>
              <a:rPr lang="en-US" sz="1200" b="1" dirty="0">
                <a:solidFill>
                  <a:srgbClr val="FFFFFF"/>
                </a:solidFill>
                <a:latin typeface="Verdana"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097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177924" y="190500"/>
            <a:ext cx="78581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Ukrštanje </a:t>
            </a:r>
            <a:r>
              <a:rPr lang="sr-Latn-RS" sz="2800" dirty="0" err="1" smtClean="0">
                <a:solidFill>
                  <a:schemeClr val="bg1"/>
                </a:solidFill>
                <a:latin typeface="Verdana" charset="0"/>
                <a:cs typeface="Verdana" charset="0"/>
              </a:rPr>
              <a:t>kriminogenih</a:t>
            </a:r>
            <a:r>
              <a:rPr lang="sr-Latn-RS" sz="2800" dirty="0" smtClean="0">
                <a:solidFill>
                  <a:schemeClr val="bg1"/>
                </a:solidFill>
                <a:latin typeface="Verdana" charset="0"/>
                <a:cs typeface="Verdana" charset="0"/>
              </a:rPr>
              <a:t> činilaca</a:t>
            </a:r>
            <a:endParaRPr lang="en-GB" sz="28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1">
            <a:extLst>
              <a:ext uri="{FF2B5EF4-FFF2-40B4-BE49-F238E27FC236}">
                <a16:creationId xmlns="" xmlns:a16="http://schemas.microsoft.com/office/drawing/2014/main" id="{2D6A0DE9-A5F9-4FAA-99ED-84905FDB5D51}"/>
              </a:ext>
            </a:extLst>
          </p:cNvPr>
          <p:cNvSpPr>
            <a:spLocks noGrp="1"/>
          </p:cNvSpPr>
          <p:nvPr>
            <p:ph idx="1"/>
          </p:nvPr>
        </p:nvSpPr>
        <p:spPr>
          <a:xfrm>
            <a:off x="251520" y="1196752"/>
            <a:ext cx="8784530" cy="5183335"/>
          </a:xfrm>
        </p:spPr>
        <p:txBody>
          <a:bodyPr/>
          <a:lstStyle/>
          <a:p>
            <a:pPr marL="57150" indent="0">
              <a:spcBef>
                <a:spcPts val="0"/>
              </a:spcBef>
              <a:buNone/>
            </a:pPr>
            <a:r>
              <a:rPr lang="sr-Latn-RS" sz="2800" b="1" dirty="0" smtClean="0">
                <a:solidFill>
                  <a:srgbClr val="0070C0"/>
                </a:solidFill>
              </a:rPr>
              <a:t>Socijalni inženjering</a:t>
            </a:r>
            <a:endParaRPr lang="en-US" sz="2800" b="1" dirty="0">
              <a:solidFill>
                <a:srgbClr val="0070C0"/>
              </a:solidFill>
            </a:endParaRPr>
          </a:p>
          <a:p>
            <a:pPr marL="914400" lvl="1" indent="-457200">
              <a:spcBef>
                <a:spcPts val="0"/>
              </a:spcBef>
            </a:pPr>
            <a:r>
              <a:rPr lang="sr-Latn-RS" dirty="0" smtClean="0"/>
              <a:t>Naročito </a:t>
            </a:r>
            <a:r>
              <a:rPr lang="sr-Latn-RS" b="1" dirty="0" smtClean="0">
                <a:solidFill>
                  <a:srgbClr val="0070C0"/>
                </a:solidFill>
              </a:rPr>
              <a:t>„pecanje“</a:t>
            </a:r>
            <a:r>
              <a:rPr lang="sr-Latn-RS" dirty="0" smtClean="0"/>
              <a:t>radi pribavljanja podataka i informacija</a:t>
            </a:r>
            <a:endParaRPr lang="en-US" dirty="0"/>
          </a:p>
          <a:p>
            <a:pPr marL="914400" lvl="1" indent="-457200">
              <a:spcBef>
                <a:spcPts val="0"/>
              </a:spcBef>
            </a:pPr>
            <a:r>
              <a:rPr lang="sr-Latn-RS" dirty="0" smtClean="0"/>
              <a:t>Ti podaci se kasnije koriste u kriminalnim radnjama</a:t>
            </a:r>
            <a:endParaRPr lang="en-US" dirty="0"/>
          </a:p>
          <a:p>
            <a:pPr marL="57150" indent="0">
              <a:spcBef>
                <a:spcPts val="0"/>
              </a:spcBef>
              <a:buNone/>
            </a:pPr>
            <a:r>
              <a:rPr lang="sr-Latn-RS" sz="2800" b="1" dirty="0" smtClean="0">
                <a:solidFill>
                  <a:srgbClr val="0070C0"/>
                </a:solidFill>
              </a:rPr>
              <a:t>Mule za prenos novca</a:t>
            </a:r>
            <a:endParaRPr lang="en-US" sz="2800" b="1" dirty="0">
              <a:solidFill>
                <a:srgbClr val="0070C0"/>
              </a:solidFill>
            </a:endParaRPr>
          </a:p>
          <a:p>
            <a:pPr marL="914400" lvl="1" indent="-457200">
              <a:spcBef>
                <a:spcPts val="0"/>
              </a:spcBef>
            </a:pPr>
            <a:r>
              <a:rPr lang="sr-Latn-RS" dirty="0" smtClean="0"/>
              <a:t>Tu su na meti ranjivi ili siromašni pojedinci</a:t>
            </a:r>
            <a:endParaRPr lang="en-US" dirty="0"/>
          </a:p>
          <a:p>
            <a:pPr marL="914400" lvl="1" indent="-457200">
              <a:spcBef>
                <a:spcPts val="0"/>
              </a:spcBef>
            </a:pPr>
            <a:r>
              <a:rPr lang="sr-Latn-RS" dirty="0"/>
              <a:t>Prelazak na mule koje imaju jači finansijski položaj kako bi se na međunarodnom planu </a:t>
            </a:r>
            <a:r>
              <a:rPr lang="sr-Latn-RS" dirty="0" err="1"/>
              <a:t>preusmeravala</a:t>
            </a:r>
            <a:r>
              <a:rPr lang="sr-Latn-RS" dirty="0"/>
              <a:t> sredstva preko računa pravnih lica</a:t>
            </a:r>
            <a:endParaRPr lang="en-US" dirty="0"/>
          </a:p>
          <a:p>
            <a:pPr marL="57150" indent="0">
              <a:spcBef>
                <a:spcPts val="0"/>
              </a:spcBef>
              <a:buNone/>
            </a:pPr>
            <a:r>
              <a:rPr lang="sr-Latn-RS" sz="2800" b="1" dirty="0" err="1" smtClean="0">
                <a:solidFill>
                  <a:srgbClr val="0070C0"/>
                </a:solidFill>
              </a:rPr>
              <a:t>Kriptovaluta</a:t>
            </a:r>
            <a:endParaRPr lang="en-US" sz="2800" b="1" dirty="0">
              <a:solidFill>
                <a:srgbClr val="0070C0"/>
              </a:solidFill>
            </a:endParaRPr>
          </a:p>
          <a:p>
            <a:pPr marL="914400" lvl="1" indent="-457200">
              <a:spcBef>
                <a:spcPts val="0"/>
              </a:spcBef>
            </a:pPr>
            <a:r>
              <a:rPr lang="sr-Latn-RS" dirty="0"/>
              <a:t>Korišćenje „legitimnih” sredstava za </a:t>
            </a:r>
            <a:br>
              <a:rPr lang="sr-Latn-RS" dirty="0"/>
            </a:br>
            <a:r>
              <a:rPr lang="sr-Latn-RS" dirty="0"/>
              <a:t>nezakonite radnje</a:t>
            </a:r>
            <a:endParaRPr lang="en-US" dirty="0"/>
          </a:p>
        </p:txBody>
      </p:sp>
      <p:pic>
        <p:nvPicPr>
          <p:cNvPr id="23554" name="Picture 2" descr="Are the Austin bombings terrorism? It depends who you ask. - Vox">
            <a:extLst>
              <a:ext uri="{FF2B5EF4-FFF2-40B4-BE49-F238E27FC236}">
                <a16:creationId xmlns="" xmlns:a16="http://schemas.microsoft.com/office/drawing/2014/main" id="{C0178A80-B4C1-41AD-812C-232E8A75167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68293" y="5204518"/>
            <a:ext cx="1979712" cy="1319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09420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Asking questions | TeachingEnglish | British Council | BBC">
            <a:extLst>
              <a:ext uri="{FF2B5EF4-FFF2-40B4-BE49-F238E27FC236}">
                <a16:creationId xmlns="" xmlns:a16="http://schemas.microsoft.com/office/drawing/2014/main" id="{2146A725-2752-493B-B89A-F4AA62525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 xmlns:a16="http://schemas.microsoft.com/office/drawing/2014/main" id="{33149BE1-5990-4AA1-A02A-66E63B8F1545}"/>
              </a:ext>
            </a:extLst>
          </p:cNvPr>
          <p:cNvSpPr txBox="1"/>
          <p:nvPr/>
        </p:nvSpPr>
        <p:spPr>
          <a:xfrm>
            <a:off x="3221850" y="4951834"/>
            <a:ext cx="2700300" cy="769441"/>
          </a:xfrm>
          <a:prstGeom prst="rect">
            <a:avLst/>
          </a:prstGeom>
          <a:noFill/>
        </p:spPr>
        <p:txBody>
          <a:bodyPr wrap="square" rtlCol="0">
            <a:spAutoFit/>
          </a:bodyPr>
          <a:lstStyle/>
          <a:p>
            <a:pPr algn="ctr"/>
            <a:r>
              <a:rPr lang="sr-Latn-RS" sz="4400" dirty="0" smtClean="0"/>
              <a:t>Pitanja</a:t>
            </a:r>
            <a:endParaRPr lang="en-GB" sz="4400" dirty="0"/>
          </a:p>
        </p:txBody>
      </p:sp>
    </p:spTree>
    <p:extLst>
      <p:ext uri="{BB962C8B-B14F-4D97-AF65-F5344CB8AC3E}">
        <p14:creationId xmlns:p14="http://schemas.microsoft.com/office/powerpoint/2010/main" val="428864376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196752"/>
            <a:ext cx="8712522" cy="5240233"/>
          </a:xfrm>
        </p:spPr>
        <p:txBody>
          <a:bodyPr>
            <a:normAutofit/>
          </a:bodyPr>
          <a:lstStyle/>
          <a:p>
            <a:pPr marL="0" indent="0">
              <a:buNone/>
            </a:pPr>
            <a:r>
              <a:rPr lang="sr-Latn-RS" dirty="0" smtClean="0">
                <a:ea typeface="Verdana" panose="020B0604030504040204" pitchFamily="34" charset="0"/>
              </a:rPr>
              <a:t>Na kraju ove sesije polaznici bi trebalo da budu u stanju da:</a:t>
            </a:r>
            <a:endParaRPr lang="en-GB" dirty="0">
              <a:ea typeface="Verdana" panose="020B0604030504040204" pitchFamily="34" charset="0"/>
            </a:endParaRPr>
          </a:p>
          <a:p>
            <a:pPr lvl="0"/>
            <a:r>
              <a:rPr lang="sr-Latn-RS" sz="2600" dirty="0"/>
              <a:t>Identifikuju različite vrste </a:t>
            </a:r>
            <a:r>
              <a:rPr lang="sr-Latn-RS" sz="2600" dirty="0" err="1"/>
              <a:t>visokotehnološkog</a:t>
            </a:r>
            <a:r>
              <a:rPr lang="sr-Latn-RS" sz="2600" dirty="0"/>
              <a:t> kriminala i njihov uticaj</a:t>
            </a:r>
            <a:endParaRPr lang="en-US" sz="2600" dirty="0"/>
          </a:p>
          <a:p>
            <a:pPr lvl="0"/>
            <a:r>
              <a:rPr lang="sr-Latn-RS" sz="2600" dirty="0"/>
              <a:t>Pobroje pretnje, tendencije i instrumente </a:t>
            </a:r>
            <a:r>
              <a:rPr lang="sr-Latn-RS" sz="2600" dirty="0" err="1"/>
              <a:t>visokotehnološkog</a:t>
            </a:r>
            <a:r>
              <a:rPr lang="sr-Latn-RS" sz="2600" dirty="0"/>
              <a:t> kriminala i odgovore na tu pojavu </a:t>
            </a:r>
            <a:endParaRPr lang="en-US" sz="2600" dirty="0"/>
          </a:p>
          <a:p>
            <a:pPr lvl="0"/>
            <a:r>
              <a:rPr lang="sr-Latn-RS" sz="2600" dirty="0"/>
              <a:t>Objasne pojmove iz oblasti </a:t>
            </a:r>
            <a:r>
              <a:rPr lang="sr-Latn-RS" sz="2600" dirty="0" err="1"/>
              <a:t>visokotehnološkog</a:t>
            </a:r>
            <a:r>
              <a:rPr lang="sr-Latn-RS" sz="2600" dirty="0"/>
              <a:t> kriminala koji se smatraju vrstama krivičnih dela u većini zakonodavstava i prema međunarodnim standardima </a:t>
            </a:r>
            <a:endParaRPr lang="en-US" sz="2600" dirty="0"/>
          </a:p>
          <a:p>
            <a:r>
              <a:rPr lang="sr-Latn-RS" sz="2600" dirty="0"/>
              <a:t>Analiziraju potrebe i prednosti usklađivanja nacionalnih zakonodavstava i međunarodnih instrumenata, naročito Budimpeštanske konvencije</a:t>
            </a:r>
            <a:endParaRPr lang="en-GB" sz="2600" dirty="0">
              <a:ea typeface="Verdana" panose="020B0604030504040204" pitchFamily="34" charset="0"/>
            </a:endParaRPr>
          </a:p>
        </p:txBody>
      </p:sp>
    </p:spTree>
    <p:extLst>
      <p:ext uri="{BB962C8B-B14F-4D97-AF65-F5344CB8AC3E}">
        <p14:creationId xmlns:p14="http://schemas.microsoft.com/office/powerpoint/2010/main" val="24411616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2187</TotalTime>
  <Words>20728</Words>
  <Application>Microsoft Office PowerPoint</Application>
  <PresentationFormat>On-screen Show (4:3)</PresentationFormat>
  <Paragraphs>1914</Paragraphs>
  <Slides>138</Slides>
  <Notes>133</Notes>
  <HiddenSlides>0</HiddenSlides>
  <MMClips>0</MMClips>
  <ScaleCrop>false</ScaleCrop>
  <HeadingPairs>
    <vt:vector size="4" baseType="variant">
      <vt:variant>
        <vt:lpstr>Theme</vt:lpstr>
      </vt:variant>
      <vt:variant>
        <vt:i4>1</vt:i4>
      </vt:variant>
      <vt:variant>
        <vt:lpstr>Slide Titles</vt:lpstr>
      </vt:variant>
      <vt:variant>
        <vt:i4>138</vt:i4>
      </vt:variant>
    </vt:vector>
  </HeadingPairs>
  <TitlesOfParts>
    <vt:vector size="139" baseType="lpstr">
      <vt:lpstr>Office Theme</vt:lpstr>
      <vt:lpstr>PowerPoint Presentation</vt:lpstr>
      <vt:lpstr>PowerPoint Presentation</vt:lpstr>
      <vt:lpstr>PowerPoint Presentation</vt:lpstr>
      <vt:lpstr>PowerPoint Presentation</vt:lpstr>
      <vt:lpstr>INFORMACIONO DRUŠTVO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ŠTA JE VISOKOTEHNOLOŠKI KRIMINAL?</vt:lpstr>
      <vt:lpstr>PowerPoint Presentation</vt:lpstr>
      <vt:lpstr>PowerPoint Presentation</vt:lpstr>
      <vt:lpstr>PowerPoint Presentation</vt:lpstr>
      <vt:lpstr>PowerPoint Presentation</vt:lpstr>
      <vt:lpstr>PowerPoint Presentation</vt:lpstr>
      <vt:lpstr>PowerPoint Presentation</vt:lpstr>
      <vt:lpstr>„BUDIMPEŠTANSKA“ KONVENCIJA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MEĐUNARODNE ORGANIZACIJE ZA BORBU PROTIV VISOKOTEHNOLOŠKOG KRIMINALA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Visokotehnološki kriminal i studije slučaja</vt:lpstr>
      <vt:lpstr>KRIMINAL KOJI ZAVISI OD VISOKE TEHNOLOGIJE I VIRTUELNOG PROSTORA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SEKSUALNA EKSPLOATACIJA DECE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PREVARE U VEZI SA PLAĆANJEM</vt:lpstr>
      <vt:lpstr>PowerPoint Presentation</vt:lpstr>
      <vt:lpstr>PowerPoint Presentation</vt:lpstr>
      <vt:lpstr>PowerPoint Presentation</vt:lpstr>
      <vt:lpstr>PowerPoint Presentation</vt:lpstr>
      <vt:lpstr>PowerPoint Presentation</vt:lpstr>
      <vt:lpstr>PowerPoint Presentation</vt:lpstr>
      <vt:lpstr>Dark web („Tamna mreža“)</vt:lpstr>
      <vt:lpstr>PowerPoint Presentation</vt:lpstr>
      <vt:lpstr>PowerPoint Presentation</vt:lpstr>
      <vt:lpstr>PowerPoint Presentation</vt:lpstr>
      <vt:lpstr>PowerPoint Presentation</vt:lpstr>
      <vt:lpstr>PowerPoint Presentation</vt:lpstr>
      <vt:lpstr>KONVERGENCIJA VISOKOTEHNOLOŠKOG KRIMINALA I TERORIZMA</vt:lpstr>
      <vt:lpstr>PowerPoint Presentation</vt:lpstr>
      <vt:lpstr>PowerPoint Presentation</vt:lpstr>
      <vt:lpstr>PowerPoint Presentation</vt:lpstr>
      <vt:lpstr>UKRŠTANJE KRIMINOGENIH ČINILACA</vt:lpstr>
      <vt:lpstr>PowerPoint Presentation</vt:lpstr>
      <vt:lpstr>PowerPoint Presentation</vt:lpstr>
      <vt:lpstr>PowerPoint Presentation</vt:lpstr>
      <vt:lpstr>PowerPoint Presentation</vt:lpstr>
      <vt:lpstr>PREBAČENO I SAČUVANO ZA REFERENCE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1604</cp:revision>
  <cp:lastPrinted>2016-05-18T07:38:13Z</cp:lastPrinted>
  <dcterms:created xsi:type="dcterms:W3CDTF">2013-06-24T06:40:18Z</dcterms:created>
  <dcterms:modified xsi:type="dcterms:W3CDTF">2021-04-01T22:20:03Z</dcterms:modified>
</cp:coreProperties>
</file>