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rels" ContentType="application/vnd.openxmlformats-package.relationships+xml"/>
  <Default Extension="xml" ContentType="application/xml"/>
  <Default Extension="gif" ContentType="image/gif"/>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0"/>
  </p:notesMasterIdLst>
  <p:handoutMasterIdLst>
    <p:handoutMasterId r:id="rId71"/>
  </p:handoutMasterIdLst>
  <p:sldIdLst>
    <p:sldId id="418" r:id="rId2"/>
    <p:sldId id="456" r:id="rId3"/>
    <p:sldId id="570" r:id="rId4"/>
    <p:sldId id="569" r:id="rId5"/>
    <p:sldId id="571" r:id="rId6"/>
    <p:sldId id="572" r:id="rId7"/>
    <p:sldId id="573" r:id="rId8"/>
    <p:sldId id="574" r:id="rId9"/>
    <p:sldId id="575" r:id="rId10"/>
    <p:sldId id="981" r:id="rId11"/>
    <p:sldId id="325" r:id="rId12"/>
    <p:sldId id="1053" r:id="rId13"/>
    <p:sldId id="1045" r:id="rId14"/>
    <p:sldId id="923" r:id="rId15"/>
    <p:sldId id="982" r:id="rId16"/>
    <p:sldId id="983" r:id="rId17"/>
    <p:sldId id="1050" r:id="rId18"/>
    <p:sldId id="978" r:id="rId19"/>
    <p:sldId id="979" r:id="rId20"/>
    <p:sldId id="984" r:id="rId21"/>
    <p:sldId id="985" r:id="rId22"/>
    <p:sldId id="993" r:id="rId23"/>
    <p:sldId id="1054" r:id="rId24"/>
    <p:sldId id="1046" r:id="rId25"/>
    <p:sldId id="927" r:id="rId26"/>
    <p:sldId id="986" r:id="rId27"/>
    <p:sldId id="987" r:id="rId28"/>
    <p:sldId id="988" r:id="rId29"/>
    <p:sldId id="989" r:id="rId30"/>
    <p:sldId id="990" r:id="rId31"/>
    <p:sldId id="991" r:id="rId32"/>
    <p:sldId id="992" r:id="rId33"/>
    <p:sldId id="999" r:id="rId34"/>
    <p:sldId id="1051" r:id="rId35"/>
    <p:sldId id="1022" r:id="rId36"/>
    <p:sldId id="994" r:id="rId37"/>
    <p:sldId id="995" r:id="rId38"/>
    <p:sldId id="1000" r:id="rId39"/>
    <p:sldId id="1001" r:id="rId40"/>
    <p:sldId id="1002" r:id="rId41"/>
    <p:sldId id="1003" r:id="rId42"/>
    <p:sldId id="1004" r:id="rId43"/>
    <p:sldId id="1005" r:id="rId44"/>
    <p:sldId id="1027" r:id="rId45"/>
    <p:sldId id="1021" r:id="rId46"/>
    <p:sldId id="1028" r:id="rId47"/>
    <p:sldId id="1025" r:id="rId48"/>
    <p:sldId id="1030" r:id="rId49"/>
    <p:sldId id="1048" r:id="rId50"/>
    <p:sldId id="1006" r:id="rId51"/>
    <p:sldId id="1007" r:id="rId52"/>
    <p:sldId id="1008" r:id="rId53"/>
    <p:sldId id="1009" r:id="rId54"/>
    <p:sldId id="1010" r:id="rId55"/>
    <p:sldId id="1032" r:id="rId56"/>
    <p:sldId id="1033" r:id="rId57"/>
    <p:sldId id="1035" r:id="rId58"/>
    <p:sldId id="1043" r:id="rId59"/>
    <p:sldId id="1049" r:id="rId60"/>
    <p:sldId id="1055" r:id="rId61"/>
    <p:sldId id="1011" r:id="rId62"/>
    <p:sldId id="1012" r:id="rId63"/>
    <p:sldId id="1013" r:id="rId64"/>
    <p:sldId id="1014" r:id="rId65"/>
    <p:sldId id="1015" r:id="rId66"/>
    <p:sldId id="1016" r:id="rId67"/>
    <p:sldId id="1017" r:id="rId68"/>
    <p:sldId id="455" r:id="rId69"/>
  </p:sldIdLst>
  <p:sldSz cx="9144000" cy="6858000" type="screen4x3"/>
  <p:notesSz cx="9874250" cy="6724650"/>
  <p:defaultTex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5pPr>
    <a:lvl6pPr marL="22860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6pPr>
    <a:lvl7pPr marL="27432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7pPr>
    <a:lvl8pPr marL="32004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8pPr>
    <a:lvl9pPr marL="36576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3399"/>
    <a:srgbClr val="FFFFFF"/>
    <a:srgbClr val="FFFF99"/>
    <a:srgbClr val="2F618F"/>
    <a:srgbClr val="81ADD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458" autoAdjust="0"/>
    <p:restoredTop sz="87922" autoAdjust="0"/>
  </p:normalViewPr>
  <p:slideViewPr>
    <p:cSldViewPr>
      <p:cViewPr>
        <p:scale>
          <a:sx n="100" d="100"/>
          <a:sy n="100" d="100"/>
        </p:scale>
        <p:origin x="-396" y="630"/>
      </p:cViewPr>
      <p:guideLst>
        <p:guide orient="horz" pos="2160"/>
        <p:guide pos="2880"/>
      </p:guideLst>
    </p:cSldViewPr>
  </p:slideViewPr>
  <p:notesTextViewPr>
    <p:cViewPr>
      <p:scale>
        <a:sx n="100" d="100"/>
        <a:sy n="100" d="100"/>
      </p:scale>
      <p:origin x="0" y="2574"/>
    </p:cViewPr>
  </p:notesTextViewPr>
  <p:sorterViewPr>
    <p:cViewPr>
      <p:scale>
        <a:sx n="100" d="100"/>
        <a:sy n="100" d="100"/>
      </p:scale>
      <p:origin x="0" y="10470"/>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theme" Target="theme/theme1.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notesMaster" Target="notesMasters/notesMaster1.xml"/><Relationship Id="rId75"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71" Type="http://schemas.openxmlformats.org/officeDocument/2006/relationships/handoutMaster" Target="handoutMasters/handout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9.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 xmlns:a16="http://schemas.microsoft.com/office/drawing/2014/main" id="{3E744589-360B-4B3F-8CA2-362DA03A842F}"/>
              </a:ext>
            </a:extLst>
          </p:cNvPr>
          <p:cNvSpPr>
            <a:spLocks noGrp="1"/>
          </p:cNvSpPr>
          <p:nvPr>
            <p:ph type="hdr" sz="quarter"/>
          </p:nvPr>
        </p:nvSpPr>
        <p:spPr>
          <a:xfrm>
            <a:off x="0" y="0"/>
            <a:ext cx="4278313" cy="336550"/>
          </a:xfrm>
          <a:prstGeom prst="rect">
            <a:avLst/>
          </a:prstGeom>
        </p:spPr>
        <p:txBody>
          <a:bodyPr vert="horz" lIns="91440" tIns="45720" rIns="91440" bIns="45720" rtlCol="0"/>
          <a:lstStyle>
            <a:lvl1pPr algn="l">
              <a:defRPr sz="1200">
                <a:latin typeface="Calibri" pitchFamily="34" charset="0"/>
                <a:ea typeface="MS PGothic" pitchFamily="34" charset="-128"/>
                <a:cs typeface="+mn-cs"/>
              </a:defRPr>
            </a:lvl1pPr>
          </a:lstStyle>
          <a:p>
            <a:pPr>
              <a:defRPr/>
            </a:pPr>
            <a:endParaRPr lang="en-US"/>
          </a:p>
        </p:txBody>
      </p:sp>
      <p:sp>
        <p:nvSpPr>
          <p:cNvPr id="3" name="Date Placeholder 2">
            <a:extLst>
              <a:ext uri="{FF2B5EF4-FFF2-40B4-BE49-F238E27FC236}">
                <a16:creationId xmlns="" xmlns:a16="http://schemas.microsoft.com/office/drawing/2014/main" id="{698DE5EF-6F04-48EB-A1E8-C127CB814479}"/>
              </a:ext>
            </a:extLst>
          </p:cNvPr>
          <p:cNvSpPr>
            <a:spLocks noGrp="1"/>
          </p:cNvSpPr>
          <p:nvPr>
            <p:ph type="dt" sz="quarter" idx="1"/>
          </p:nvPr>
        </p:nvSpPr>
        <p:spPr>
          <a:xfrm>
            <a:off x="5592763" y="0"/>
            <a:ext cx="4279900" cy="336550"/>
          </a:xfrm>
          <a:prstGeom prst="rect">
            <a:avLst/>
          </a:prstGeom>
        </p:spPr>
        <p:txBody>
          <a:bodyPr vert="horz" wrap="square" lIns="91440" tIns="45720" rIns="91440" bIns="45720" numCol="1" anchor="t" anchorCtr="0" compatLnSpc="1">
            <a:prstTxWarp prst="textNoShape">
              <a:avLst/>
            </a:prstTxWarp>
          </a:bodyPr>
          <a:lstStyle>
            <a:lvl1pPr algn="r">
              <a:defRPr sz="1200">
                <a:latin typeface="Calibri" charset="0"/>
                <a:ea typeface="MS PGothic" charset="0"/>
                <a:cs typeface="MS PGothic" charset="0"/>
              </a:defRPr>
            </a:lvl1pPr>
          </a:lstStyle>
          <a:p>
            <a:pPr>
              <a:defRPr/>
            </a:pPr>
            <a:fld id="{BF422C33-79E1-4CF3-B476-21DBF88730C6}" type="datetimeFigureOut">
              <a:rPr lang="en-US"/>
              <a:pPr>
                <a:defRPr/>
              </a:pPr>
              <a:t>4/1/2021</a:t>
            </a:fld>
            <a:endParaRPr lang="en-US"/>
          </a:p>
        </p:txBody>
      </p:sp>
      <p:sp>
        <p:nvSpPr>
          <p:cNvPr id="4" name="Footer Placeholder 3">
            <a:extLst>
              <a:ext uri="{FF2B5EF4-FFF2-40B4-BE49-F238E27FC236}">
                <a16:creationId xmlns="" xmlns:a16="http://schemas.microsoft.com/office/drawing/2014/main" id="{3A4834DF-8E5F-4967-BD1D-715D8D06A77D}"/>
              </a:ext>
            </a:extLst>
          </p:cNvPr>
          <p:cNvSpPr>
            <a:spLocks noGrp="1"/>
          </p:cNvSpPr>
          <p:nvPr>
            <p:ph type="ftr" sz="quarter" idx="2"/>
          </p:nvPr>
        </p:nvSpPr>
        <p:spPr>
          <a:xfrm>
            <a:off x="0" y="6386513"/>
            <a:ext cx="4278313" cy="336550"/>
          </a:xfrm>
          <a:prstGeom prst="rect">
            <a:avLst/>
          </a:prstGeom>
        </p:spPr>
        <p:txBody>
          <a:bodyPr vert="horz" lIns="91440" tIns="45720" rIns="91440" bIns="45720" rtlCol="0" anchor="b"/>
          <a:lstStyle>
            <a:lvl1pPr algn="l">
              <a:defRPr sz="1200">
                <a:latin typeface="Calibri" pitchFamily="34" charset="0"/>
                <a:ea typeface="MS PGothic" pitchFamily="34" charset="-128"/>
                <a:cs typeface="+mn-cs"/>
              </a:defRPr>
            </a:lvl1pPr>
          </a:lstStyle>
          <a:p>
            <a:pPr>
              <a:defRPr/>
            </a:pPr>
            <a:endParaRPr lang="en-US"/>
          </a:p>
        </p:txBody>
      </p:sp>
      <p:sp>
        <p:nvSpPr>
          <p:cNvPr id="5" name="Slide Number Placeholder 4">
            <a:extLst>
              <a:ext uri="{FF2B5EF4-FFF2-40B4-BE49-F238E27FC236}">
                <a16:creationId xmlns="" xmlns:a16="http://schemas.microsoft.com/office/drawing/2014/main" id="{BCAE1A58-4BA5-4E76-BCE7-DBD458E390C1}"/>
              </a:ext>
            </a:extLst>
          </p:cNvPr>
          <p:cNvSpPr>
            <a:spLocks noGrp="1"/>
          </p:cNvSpPr>
          <p:nvPr>
            <p:ph type="sldNum" sz="quarter" idx="3"/>
          </p:nvPr>
        </p:nvSpPr>
        <p:spPr>
          <a:xfrm>
            <a:off x="5592763" y="6386513"/>
            <a:ext cx="4279900" cy="33655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F096920E-427F-4707-9D4F-348ADB023D27}" type="slidenum">
              <a:rPr lang="en-US" altLang="en-US"/>
              <a:pPr/>
              <a:t>‹#›</a:t>
            </a:fld>
            <a:endParaRPr lang="en-US"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 xmlns:a16="http://schemas.microsoft.com/office/drawing/2014/main" id="{14581EAB-B754-4A1A-92C3-32CF711E7EBF}"/>
              </a:ext>
            </a:extLst>
          </p:cNvPr>
          <p:cNvSpPr>
            <a:spLocks noGrp="1"/>
          </p:cNvSpPr>
          <p:nvPr>
            <p:ph type="hdr" sz="quarter"/>
          </p:nvPr>
        </p:nvSpPr>
        <p:spPr>
          <a:xfrm>
            <a:off x="0" y="0"/>
            <a:ext cx="4278313" cy="336550"/>
          </a:xfrm>
          <a:prstGeom prst="rect">
            <a:avLst/>
          </a:prstGeom>
        </p:spPr>
        <p:txBody>
          <a:bodyPr vert="horz" lIns="91440" tIns="45720" rIns="91440" bIns="45720" rtlCol="0"/>
          <a:lstStyle>
            <a:lvl1pPr algn="l">
              <a:defRPr sz="1200">
                <a:latin typeface="Calibri" charset="0"/>
                <a:ea typeface="MS PGothic" charset="0"/>
                <a:cs typeface="MS PGothic" charset="0"/>
              </a:defRPr>
            </a:lvl1pPr>
          </a:lstStyle>
          <a:p>
            <a:pPr>
              <a:defRPr/>
            </a:pPr>
            <a:endParaRPr lang="en-US"/>
          </a:p>
        </p:txBody>
      </p:sp>
      <p:sp>
        <p:nvSpPr>
          <p:cNvPr id="3" name="Date Placeholder 2">
            <a:extLst>
              <a:ext uri="{FF2B5EF4-FFF2-40B4-BE49-F238E27FC236}">
                <a16:creationId xmlns="" xmlns:a16="http://schemas.microsoft.com/office/drawing/2014/main" id="{F7600B7E-D9F2-445E-AAA1-0B87261745A0}"/>
              </a:ext>
            </a:extLst>
          </p:cNvPr>
          <p:cNvSpPr>
            <a:spLocks noGrp="1"/>
          </p:cNvSpPr>
          <p:nvPr>
            <p:ph type="dt" idx="1"/>
          </p:nvPr>
        </p:nvSpPr>
        <p:spPr>
          <a:xfrm>
            <a:off x="5592763" y="0"/>
            <a:ext cx="4279900" cy="336550"/>
          </a:xfrm>
          <a:prstGeom prst="rect">
            <a:avLst/>
          </a:prstGeom>
        </p:spPr>
        <p:txBody>
          <a:bodyPr vert="horz" lIns="91440" tIns="45720" rIns="91440" bIns="45720" rtlCol="0"/>
          <a:lstStyle>
            <a:lvl1pPr algn="r">
              <a:defRPr sz="1200">
                <a:latin typeface="Calibri" charset="0"/>
                <a:ea typeface="MS PGothic" charset="0"/>
                <a:cs typeface="MS PGothic" charset="0"/>
              </a:defRPr>
            </a:lvl1pPr>
          </a:lstStyle>
          <a:p>
            <a:pPr>
              <a:defRPr/>
            </a:pPr>
            <a:fld id="{CC363FFB-3A2E-444A-91BE-DC94F01F997F}" type="datetimeFigureOut">
              <a:rPr lang="en-US"/>
              <a:pPr>
                <a:defRPr/>
              </a:pPr>
              <a:t>4/1/2021</a:t>
            </a:fld>
            <a:endParaRPr lang="en-US"/>
          </a:p>
        </p:txBody>
      </p:sp>
      <p:sp>
        <p:nvSpPr>
          <p:cNvPr id="4" name="Slide Image Placeholder 3">
            <a:extLst>
              <a:ext uri="{FF2B5EF4-FFF2-40B4-BE49-F238E27FC236}">
                <a16:creationId xmlns="" xmlns:a16="http://schemas.microsoft.com/office/drawing/2014/main" id="{6F2BF5BF-C2F8-406C-881E-ECB4B4841212}"/>
              </a:ext>
            </a:extLst>
          </p:cNvPr>
          <p:cNvSpPr>
            <a:spLocks noGrp="1" noRot="1" noChangeAspect="1"/>
          </p:cNvSpPr>
          <p:nvPr>
            <p:ph type="sldImg" idx="2"/>
          </p:nvPr>
        </p:nvSpPr>
        <p:spPr>
          <a:xfrm>
            <a:off x="3255963" y="504825"/>
            <a:ext cx="3362325" cy="252095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a:extLst>
              <a:ext uri="{FF2B5EF4-FFF2-40B4-BE49-F238E27FC236}">
                <a16:creationId xmlns="" xmlns:a16="http://schemas.microsoft.com/office/drawing/2014/main" id="{70B515EE-0D7C-4D74-AEF2-0ECAD39E48F7}"/>
              </a:ext>
            </a:extLst>
          </p:cNvPr>
          <p:cNvSpPr>
            <a:spLocks noGrp="1"/>
          </p:cNvSpPr>
          <p:nvPr>
            <p:ph type="body" sz="quarter" idx="3"/>
          </p:nvPr>
        </p:nvSpPr>
        <p:spPr>
          <a:xfrm>
            <a:off x="987425" y="3194050"/>
            <a:ext cx="7899400" cy="3025775"/>
          </a:xfrm>
          <a:prstGeom prst="rect">
            <a:avLst/>
          </a:prstGeom>
        </p:spPr>
        <p:txBody>
          <a:bodyPr vert="horz" lIns="91440" tIns="45720" rIns="91440" bIns="45720" rtlCol="0"/>
          <a:lstStyle/>
          <a:p>
            <a:pPr lvl="0"/>
            <a:r>
              <a:rPr lang="it-IT" noProof="0"/>
              <a:t>Click to edit Master text styles</a:t>
            </a:r>
          </a:p>
          <a:p>
            <a:pPr lvl="1"/>
            <a:r>
              <a:rPr lang="it-IT" noProof="0"/>
              <a:t>Second level</a:t>
            </a:r>
          </a:p>
          <a:p>
            <a:pPr lvl="2"/>
            <a:r>
              <a:rPr lang="it-IT" noProof="0"/>
              <a:t>Third level</a:t>
            </a:r>
          </a:p>
          <a:p>
            <a:pPr lvl="3"/>
            <a:r>
              <a:rPr lang="it-IT" noProof="0"/>
              <a:t>Fourth level</a:t>
            </a:r>
          </a:p>
          <a:p>
            <a:pPr lvl="4"/>
            <a:r>
              <a:rPr lang="it-IT" noProof="0"/>
              <a:t>Fifth level</a:t>
            </a:r>
            <a:endParaRPr lang="en-US" noProof="0"/>
          </a:p>
        </p:txBody>
      </p:sp>
      <p:sp>
        <p:nvSpPr>
          <p:cNvPr id="6" name="Footer Placeholder 5">
            <a:extLst>
              <a:ext uri="{FF2B5EF4-FFF2-40B4-BE49-F238E27FC236}">
                <a16:creationId xmlns="" xmlns:a16="http://schemas.microsoft.com/office/drawing/2014/main" id="{87186DD0-24FA-4137-AA2A-4C074DE9F713}"/>
              </a:ext>
            </a:extLst>
          </p:cNvPr>
          <p:cNvSpPr>
            <a:spLocks noGrp="1"/>
          </p:cNvSpPr>
          <p:nvPr>
            <p:ph type="ftr" sz="quarter" idx="4"/>
          </p:nvPr>
        </p:nvSpPr>
        <p:spPr>
          <a:xfrm>
            <a:off x="0" y="6386513"/>
            <a:ext cx="4278313" cy="336550"/>
          </a:xfrm>
          <a:prstGeom prst="rect">
            <a:avLst/>
          </a:prstGeom>
        </p:spPr>
        <p:txBody>
          <a:bodyPr vert="horz" lIns="91440" tIns="45720" rIns="91440" bIns="45720" rtlCol="0" anchor="b"/>
          <a:lstStyle>
            <a:lvl1pPr algn="l">
              <a:defRPr sz="1200">
                <a:latin typeface="Calibri" charset="0"/>
                <a:ea typeface="MS PGothic" charset="0"/>
                <a:cs typeface="MS PGothic" charset="0"/>
              </a:defRPr>
            </a:lvl1pPr>
          </a:lstStyle>
          <a:p>
            <a:pPr>
              <a:defRPr/>
            </a:pPr>
            <a:endParaRPr lang="en-US"/>
          </a:p>
        </p:txBody>
      </p:sp>
      <p:sp>
        <p:nvSpPr>
          <p:cNvPr id="7" name="Slide Number Placeholder 6">
            <a:extLst>
              <a:ext uri="{FF2B5EF4-FFF2-40B4-BE49-F238E27FC236}">
                <a16:creationId xmlns="" xmlns:a16="http://schemas.microsoft.com/office/drawing/2014/main" id="{6C963AC3-BF7B-4940-B3BB-E221C26043BE}"/>
              </a:ext>
            </a:extLst>
          </p:cNvPr>
          <p:cNvSpPr>
            <a:spLocks noGrp="1"/>
          </p:cNvSpPr>
          <p:nvPr>
            <p:ph type="sldNum" sz="quarter" idx="5"/>
          </p:nvPr>
        </p:nvSpPr>
        <p:spPr>
          <a:xfrm>
            <a:off x="5592763" y="6386513"/>
            <a:ext cx="4279900" cy="33655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C517488A-2FD4-4187-AAA7-AE40009BFB6A}" type="slidenum">
              <a:rPr lang="en-US" altLang="en-US"/>
              <a:pPr/>
              <a:t>‹#›</a:t>
            </a:fld>
            <a:endParaRPr lang="en-US" altLang="en-US"/>
          </a:p>
        </p:txBody>
      </p:sp>
    </p:spTree>
    <p:extLst>
      <p:ext uri="{BB962C8B-B14F-4D97-AF65-F5344CB8AC3E}">
        <p14:creationId xmlns:p14="http://schemas.microsoft.com/office/powerpoint/2010/main" val="4097243036"/>
      </p:ext>
    </p:extLst>
  </p:cSld>
  <p:clrMap bg1="lt1" tx1="dk1" bg2="lt2" tx2="dk2" accent1="accent1" accent2="accent2" accent3="accent3" accent4="accent4" accent5="accent5" accent6="accent6" hlink="hlink" folHlink="folHlink"/>
  <p:notesStyle>
    <a:lvl1pPr algn="l" defTabSz="457200" rtl="0" eaLnBrk="0" fontAlgn="base" hangingPunct="0">
      <a:spcBef>
        <a:spcPct val="30000"/>
      </a:spcBef>
      <a:spcAft>
        <a:spcPct val="0"/>
      </a:spcAft>
      <a:defRPr sz="1200" kern="1200">
        <a:solidFill>
          <a:schemeClr val="tx1"/>
        </a:solidFill>
        <a:latin typeface="+mn-lt"/>
        <a:ea typeface="MS PGothic" pitchFamily="34" charset="-128"/>
        <a:cs typeface="ＭＳ Ｐゴシック" charset="0"/>
      </a:defRPr>
    </a:lvl1pPr>
    <a:lvl2pPr marL="457200" algn="l" defTabSz="457200" rtl="0" eaLnBrk="0" fontAlgn="base" hangingPunct="0">
      <a:spcBef>
        <a:spcPct val="30000"/>
      </a:spcBef>
      <a:spcAft>
        <a:spcPct val="0"/>
      </a:spcAft>
      <a:defRPr sz="1200" kern="1200">
        <a:solidFill>
          <a:schemeClr val="tx1"/>
        </a:solidFill>
        <a:latin typeface="+mn-lt"/>
        <a:ea typeface="MS PGothic" pitchFamily="34" charset="-128"/>
        <a:cs typeface="+mn-cs"/>
      </a:defRPr>
    </a:lvl2pPr>
    <a:lvl3pPr marL="914400" algn="l" defTabSz="457200" rtl="0" eaLnBrk="0" fontAlgn="base" hangingPunct="0">
      <a:spcBef>
        <a:spcPct val="30000"/>
      </a:spcBef>
      <a:spcAft>
        <a:spcPct val="0"/>
      </a:spcAft>
      <a:defRPr sz="1200" kern="1200">
        <a:solidFill>
          <a:schemeClr val="tx1"/>
        </a:solidFill>
        <a:latin typeface="+mn-lt"/>
        <a:ea typeface="MS PGothic" pitchFamily="34" charset="-128"/>
        <a:cs typeface="+mn-cs"/>
      </a:defRPr>
    </a:lvl3pPr>
    <a:lvl4pPr marL="1371600" algn="l" defTabSz="457200" rtl="0" eaLnBrk="0" fontAlgn="base" hangingPunct="0">
      <a:spcBef>
        <a:spcPct val="30000"/>
      </a:spcBef>
      <a:spcAft>
        <a:spcPct val="0"/>
      </a:spcAft>
      <a:defRPr sz="1200" kern="1200">
        <a:solidFill>
          <a:schemeClr val="tx1"/>
        </a:solidFill>
        <a:latin typeface="+mn-lt"/>
        <a:ea typeface="MS PGothic" pitchFamily="34" charset="-128"/>
        <a:cs typeface="+mn-cs"/>
      </a:defRPr>
    </a:lvl4pPr>
    <a:lvl5pPr marL="1828800" algn="l" defTabSz="457200" rtl="0" eaLnBrk="0" fontAlgn="base" hangingPunct="0">
      <a:spcBef>
        <a:spcPct val="30000"/>
      </a:spcBef>
      <a:spcAft>
        <a:spcPct val="0"/>
      </a:spcAft>
      <a:defRPr sz="1200" kern="1200">
        <a:solidFill>
          <a:schemeClr val="tx1"/>
        </a:solidFill>
        <a:latin typeface="+mn-lt"/>
        <a:ea typeface="MS PGothic" pitchFamily="34"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1">
            <a:extLst>
              <a:ext uri="{FF2B5EF4-FFF2-40B4-BE49-F238E27FC236}">
                <a16:creationId xmlns="" xmlns:a16="http://schemas.microsoft.com/office/drawing/2014/main" id="{B15714A6-B05B-47A5-B92B-D727BD3A45D0}"/>
              </a:ext>
            </a:extLst>
          </p:cNvPr>
          <p:cNvSpPr>
            <a:spLocks noGrp="1"/>
          </p:cNvSpPr>
          <p:nvPr>
            <p:ph type="body" idx="1"/>
          </p:nvPr>
        </p:nvSpPr>
        <p:spPr/>
        <p:txBody>
          <a:bodyPr/>
          <a:lstStyle/>
          <a:p>
            <a:pPr indent="457200"/>
            <a:r>
              <a:rPr lang="sr-Latn-RS" sz="1200" kern="1200" dirty="0" smtClean="0">
                <a:solidFill>
                  <a:schemeClr val="tx1"/>
                </a:solidFill>
                <a:effectLst/>
                <a:latin typeface="+mn-lt"/>
                <a:ea typeface="MS PGothic" pitchFamily="34" charset="-128"/>
                <a:cs typeface="ＭＳ Ｐゴシック" charset="0"/>
              </a:rPr>
              <a:t>Ova sesija će biti podeljena na šest delova.</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U prvom delu sesije bavićemo se definicijama utvrđenim u članu 1. Budimpeštanske konvencije (računarski podaci, računarski sistem, davalac usluga i podaci o saobraćaju). </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U drugom delu sesije bavićemo se krivičnim delom nezakonitog pristupa kako je ono utvrđeno u članu 2. Budimpeštanske konvencije. </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U trećem delu sesije bavićemo se krivičnim delom nezakonitog presretanja kako je utvrđeno u članu 3. Budimpeštanske konvencije. </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U četvrtom delu sesije bavićemo se krivičnim delom ometanja podataka kako je utvrđeno u članu 4. Budimpeštanske konvencije. </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U petom delu sesije bavićemo se krivičnim delom ometanja sistema kako je utvrđeno u članu 5. Budimpeštanske konvencije. </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U šestom delu sesije bavićemo se krivičnim delom zloupotrebe uređaja kako je ono utvrđeno u članu 6. Budimpeštanske konvencije. </a:t>
            </a:r>
            <a:endParaRPr lang="en-US" sz="1200" kern="1200" dirty="0" smtClean="0">
              <a:solidFill>
                <a:schemeClr val="tx1"/>
              </a:solidFill>
              <a:effectLst/>
              <a:latin typeface="+mn-lt"/>
              <a:ea typeface="MS PGothic" pitchFamily="34" charset="-128"/>
              <a:cs typeface="ＭＳ Ｐゴシック" charset="0"/>
            </a:endParaRPr>
          </a:p>
          <a:p>
            <a:pPr indent="457200"/>
            <a:endParaRPr lang="en-GB" sz="3600"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2" name="Rectangle 2">
            <a:extLst>
              <a:ext uri="{FF2B5EF4-FFF2-40B4-BE49-F238E27FC236}">
                <a16:creationId xmlns="" xmlns:a16="http://schemas.microsoft.com/office/drawing/2014/main" id="{74DCC6FC-9199-403C-93C9-ED0D7AA24A55}"/>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8723" name="Rectangle 3">
            <a:extLst>
              <a:ext uri="{FF2B5EF4-FFF2-40B4-BE49-F238E27FC236}">
                <a16:creationId xmlns="" xmlns:a16="http://schemas.microsoft.com/office/drawing/2014/main" id="{A8B3F8E5-53E6-4CE4-BFEA-899294C8FE34}"/>
              </a:ext>
            </a:extLst>
          </p:cNvPr>
          <p:cNvSpPr>
            <a:spLocks noGrp="1"/>
          </p:cNvSpPr>
          <p:nvPr>
            <p:ph type="body" idx="1"/>
          </p:nvPr>
        </p:nvSpPr>
        <p:spPr bwMode="auto">
          <a:xfrm>
            <a:off x="914400" y="4343400"/>
            <a:ext cx="50292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sr-Latn-RS" sz="1200" kern="1200" dirty="0" smtClean="0">
                <a:solidFill>
                  <a:schemeClr val="tx1"/>
                </a:solidFill>
                <a:effectLst/>
                <a:latin typeface="+mn-lt"/>
                <a:ea typeface="MS PGothic" pitchFamily="34" charset="-128"/>
                <a:cs typeface="ＭＳ Ｐゴシック" charset="0"/>
              </a:rPr>
              <a:t>	Krivično delo nezakonitog pristupa čine oni koji protivpravno pristupe računarskom sistemu kao celini ili nekom njegovom delu. Ta radnja mora biti učinjena s namerom i ona je utvrđena u članu 2. Budimpeštanske konvencije. </a:t>
            </a:r>
            <a:endParaRPr lang="en-US" sz="1200" kern="1200" dirty="0" smtClean="0">
              <a:solidFill>
                <a:schemeClr val="tx1"/>
              </a:solidFill>
              <a:effectLst/>
              <a:latin typeface="+mn-lt"/>
              <a:ea typeface="MS PGothic" pitchFamily="34" charset="-128"/>
              <a:cs typeface="ＭＳ Ｐゴシック" charset="0"/>
            </a:endParaRPr>
          </a:p>
          <a:p>
            <a:r>
              <a:rPr lang="sr-Latn-RS" sz="1200" kern="1200" dirty="0" smtClean="0">
                <a:solidFill>
                  <a:schemeClr val="tx1"/>
                </a:solidFill>
                <a:effectLst/>
                <a:latin typeface="+mn-lt"/>
                <a:ea typeface="MS PGothic" pitchFamily="34" charset="-128"/>
                <a:cs typeface="ＭＳ Ｐゴシック" charset="0"/>
              </a:rPr>
              <a:t>	O tom činu se veoma često govori kao o </a:t>
            </a:r>
            <a:r>
              <a:rPr lang="sr-Latn-RS" sz="1200" i="1" kern="1200" dirty="0" err="1" smtClean="0">
                <a:solidFill>
                  <a:schemeClr val="tx1"/>
                </a:solidFill>
                <a:effectLst/>
                <a:latin typeface="+mn-lt"/>
                <a:ea typeface="MS PGothic" pitchFamily="34" charset="-128"/>
                <a:cs typeface="ＭＳ Ｐゴシック" charset="0"/>
              </a:rPr>
              <a:t>hakovanju</a:t>
            </a:r>
            <a:r>
              <a:rPr lang="sr-Latn-RS" sz="1200" kern="1200" dirty="0" smtClean="0">
                <a:solidFill>
                  <a:schemeClr val="tx1"/>
                </a:solidFill>
                <a:effectLst/>
                <a:latin typeface="+mn-lt"/>
                <a:ea typeface="MS PGothic" pitchFamily="34" charset="-128"/>
                <a:cs typeface="ＭＳ Ｐゴシック" charset="0"/>
              </a:rPr>
              <a:t> računarskih sistema i to je jedno od najčešćih dela u oblasti </a:t>
            </a:r>
            <a:r>
              <a:rPr lang="sr-Latn-RS" sz="1200" kern="1200" dirty="0" err="1" smtClean="0">
                <a:solidFill>
                  <a:schemeClr val="tx1"/>
                </a:solidFill>
                <a:effectLst/>
                <a:latin typeface="+mn-lt"/>
                <a:ea typeface="MS PGothic" pitchFamily="34" charset="-128"/>
                <a:cs typeface="ＭＳ Ｐゴシック" charset="0"/>
              </a:rPr>
              <a:t>visokotehnološkog</a:t>
            </a:r>
            <a:r>
              <a:rPr lang="sr-Latn-RS" sz="1200" kern="1200" dirty="0" smtClean="0">
                <a:solidFill>
                  <a:schemeClr val="tx1"/>
                </a:solidFill>
                <a:effectLst/>
                <a:latin typeface="+mn-lt"/>
                <a:ea typeface="MS PGothic" pitchFamily="34" charset="-128"/>
                <a:cs typeface="ＭＳ Ｐゴシック" charset="0"/>
              </a:rPr>
              <a:t> kriminala. Međutim, postoje i druge pojave, osim </a:t>
            </a:r>
            <a:r>
              <a:rPr lang="sr-Latn-RS" sz="1200" kern="1200" dirty="0" err="1" smtClean="0">
                <a:solidFill>
                  <a:schemeClr val="tx1"/>
                </a:solidFill>
                <a:effectLst/>
                <a:latin typeface="+mn-lt"/>
                <a:ea typeface="MS PGothic" pitchFamily="34" charset="-128"/>
                <a:cs typeface="ＭＳ Ｐゴシック" charset="0"/>
              </a:rPr>
              <a:t>hakovanja</a:t>
            </a:r>
            <a:r>
              <a:rPr lang="sr-Latn-RS" sz="1200" kern="1200" dirty="0" smtClean="0">
                <a:solidFill>
                  <a:schemeClr val="tx1"/>
                </a:solidFill>
                <a:effectLst/>
                <a:latin typeface="+mn-lt"/>
                <a:ea typeface="MS PGothic" pitchFamily="34" charset="-128"/>
                <a:cs typeface="ＭＳ Ｐゴシック" charset="0"/>
              </a:rPr>
              <a:t>, koje se mogu okarakterisati kao nezakonit pristup – u suštini, izraz </a:t>
            </a:r>
            <a:r>
              <a:rPr lang="sr-Latn-RS" sz="1200" kern="1200" dirty="0" err="1" smtClean="0">
                <a:solidFill>
                  <a:schemeClr val="tx1"/>
                </a:solidFill>
                <a:effectLst/>
                <a:latin typeface="+mn-lt"/>
                <a:ea typeface="MS PGothic" pitchFamily="34" charset="-128"/>
                <a:cs typeface="ＭＳ Ｐゴシック" charset="0"/>
              </a:rPr>
              <a:t>hakovanje</a:t>
            </a:r>
            <a:r>
              <a:rPr lang="sr-Latn-RS" sz="1200" kern="1200" dirty="0" smtClean="0">
                <a:solidFill>
                  <a:schemeClr val="tx1"/>
                </a:solidFill>
                <a:effectLst/>
                <a:latin typeface="+mn-lt"/>
                <a:ea typeface="MS PGothic" pitchFamily="34" charset="-128"/>
                <a:cs typeface="ＭＳ Ｐゴシック" charset="0"/>
              </a:rPr>
              <a:t> se, uobičajeno, koristi da se opiše nezakonit pristup računarskom sistemu pomoću tehnoloških sredstava. Međutim, nezakonit pristup takođe obuhvata i svaki neovlašćeni ulazak u sistem, bez obzira na tehnologiju koja se koristi, čak i ako se tehnologija ne koristi. Takav slučaj bi se na primer dogodio kada bi učinilac nezakonito pribavio lozinku za ulazak u sistem. Zaštićeni interes u datom slučaju je </a:t>
            </a:r>
            <a:r>
              <a:rPr lang="sr-Latn-RS" sz="1200" kern="1200" dirty="0" err="1" smtClean="0">
                <a:solidFill>
                  <a:schemeClr val="tx1"/>
                </a:solidFill>
                <a:effectLst/>
                <a:latin typeface="+mn-lt"/>
                <a:ea typeface="MS PGothic" pitchFamily="34" charset="-128"/>
                <a:cs typeface="ＭＳ Ｐゴシック" charset="0"/>
              </a:rPr>
              <a:t>poverljivost</a:t>
            </a:r>
            <a:r>
              <a:rPr lang="sr-Latn-RS" sz="1200" kern="1200" dirty="0" smtClean="0">
                <a:solidFill>
                  <a:schemeClr val="tx1"/>
                </a:solidFill>
                <a:effectLst/>
                <a:latin typeface="+mn-lt"/>
                <a:ea typeface="MS PGothic" pitchFamily="34" charset="-128"/>
                <a:cs typeface="ＭＳ Ｐゴシック" charset="0"/>
              </a:rPr>
              <a:t> računarskog sistema ili računarskih podataka. </a:t>
            </a:r>
            <a:endParaRPr lang="en-US" altLang="sr-Latn-R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S PGothic" pitchFamily="34" charset="-128"/>
                <a:cs typeface="ＭＳ Ｐゴシック" charset="0"/>
              </a:rPr>
              <a:t>(</a:t>
            </a:r>
            <a:r>
              <a:rPr lang="sr-Latn-RS" sz="1200" kern="1200" dirty="0" smtClean="0">
                <a:solidFill>
                  <a:schemeClr val="tx1"/>
                </a:solidFill>
                <a:effectLst/>
                <a:latin typeface="+mn-lt"/>
                <a:ea typeface="MS PGothic" pitchFamily="34" charset="-128"/>
                <a:cs typeface="ＭＳ Ｐゴシック" charset="0"/>
              </a:rPr>
              <a:t>Tekst na slici)</a:t>
            </a:r>
          </a:p>
          <a:p>
            <a:pPr indent="457200"/>
            <a:endParaRPr lang="sr-Latn-RS" sz="1200" kern="1200" dirty="0" smtClean="0">
              <a:solidFill>
                <a:schemeClr val="tx1"/>
              </a:solidFill>
              <a:effectLst/>
              <a:latin typeface="+mn-lt"/>
              <a:ea typeface="MS PGothic" pitchFamily="34" charset="-128"/>
              <a:cs typeface="ＭＳ Ｐゴシック" charset="0"/>
            </a:endParaRPr>
          </a:p>
          <a:p>
            <a:pPr indent="457200"/>
            <a:r>
              <a:rPr lang="sr-Latn-RS" sz="1200" b="1" kern="1200" dirty="0" err="1" smtClean="0">
                <a:solidFill>
                  <a:schemeClr val="tx1"/>
                </a:solidFill>
                <a:effectLst/>
                <a:latin typeface="+mn-lt"/>
                <a:ea typeface="MS PGothic" pitchFamily="34" charset="-128"/>
                <a:cs typeface="ＭＳ Ｐゴシック" charset="0"/>
              </a:rPr>
              <a:t>Hakovanjem</a:t>
            </a:r>
            <a:r>
              <a:rPr lang="sr-Latn-RS" sz="1200" b="1" kern="1200" baseline="0" dirty="0" smtClean="0">
                <a:solidFill>
                  <a:schemeClr val="tx1"/>
                </a:solidFill>
                <a:effectLst/>
                <a:latin typeface="+mn-lt"/>
                <a:ea typeface="MS PGothic" pitchFamily="34" charset="-128"/>
                <a:cs typeface="ＭＳ Ｐゴシック" charset="0"/>
              </a:rPr>
              <a:t> ukradenog 130 miliona </a:t>
            </a:r>
            <a:r>
              <a:rPr lang="sr-Latn-RS" sz="1200" b="1" kern="1200" baseline="0" dirty="0" err="1" smtClean="0">
                <a:solidFill>
                  <a:schemeClr val="tx1"/>
                </a:solidFill>
                <a:effectLst/>
                <a:latin typeface="+mn-lt"/>
                <a:ea typeface="MS PGothic" pitchFamily="34" charset="-128"/>
                <a:cs typeface="ＭＳ Ｐゴシック" charset="0"/>
              </a:rPr>
              <a:t>rupija</a:t>
            </a:r>
            <a:r>
              <a:rPr lang="sr-Latn-RS" sz="1200" b="1" kern="1200" baseline="0" dirty="0" smtClean="0">
                <a:solidFill>
                  <a:schemeClr val="tx1"/>
                </a:solidFill>
                <a:effectLst/>
                <a:latin typeface="+mn-lt"/>
                <a:ea typeface="MS PGothic" pitchFamily="34" charset="-128"/>
                <a:cs typeface="ＭＳ Ｐゴシック" charset="0"/>
              </a:rPr>
              <a:t> – Osumnjičeni u pritvoru</a:t>
            </a:r>
          </a:p>
          <a:p>
            <a:pPr indent="457200"/>
            <a:r>
              <a:rPr lang="sr-Latn-RS" sz="1200" b="0" kern="1200" baseline="0" dirty="0" smtClean="0">
                <a:solidFill>
                  <a:schemeClr val="tx1"/>
                </a:solidFill>
                <a:effectLst/>
                <a:latin typeface="+mn-lt"/>
                <a:ea typeface="MS PGothic" pitchFamily="34" charset="-128"/>
                <a:cs typeface="ＭＳ Ｐゴシック" charset="0"/>
              </a:rPr>
              <a:t>Piše: </a:t>
            </a:r>
            <a:r>
              <a:rPr lang="sr-Latn-RS" sz="1200" b="0" kern="1200" baseline="0" dirty="0" err="1" smtClean="0">
                <a:solidFill>
                  <a:schemeClr val="tx1"/>
                </a:solidFill>
                <a:effectLst/>
                <a:latin typeface="+mn-lt"/>
                <a:ea typeface="MS PGothic" pitchFamily="34" charset="-128"/>
                <a:cs typeface="ＭＳ Ｐゴシック" charset="0"/>
              </a:rPr>
              <a:t>Zulfick</a:t>
            </a:r>
            <a:r>
              <a:rPr lang="sr-Latn-RS" sz="1200" b="0" kern="1200" baseline="0" dirty="0" smtClean="0">
                <a:solidFill>
                  <a:schemeClr val="tx1"/>
                </a:solidFill>
                <a:effectLst/>
                <a:latin typeface="+mn-lt"/>
                <a:ea typeface="MS PGothic" pitchFamily="34" charset="-128"/>
                <a:cs typeface="ＭＳ Ｐゴシック" charset="0"/>
              </a:rPr>
              <a:t> </a:t>
            </a:r>
            <a:r>
              <a:rPr lang="sr-Latn-RS" sz="1200" b="0" kern="1200" baseline="0" dirty="0" err="1" smtClean="0">
                <a:solidFill>
                  <a:schemeClr val="tx1"/>
                </a:solidFill>
                <a:effectLst/>
                <a:latin typeface="+mn-lt"/>
                <a:ea typeface="MS PGothic" pitchFamily="34" charset="-128"/>
                <a:cs typeface="ＭＳ Ｐゴシック" charset="0"/>
              </a:rPr>
              <a:t>Farzan</a:t>
            </a:r>
            <a:endParaRPr lang="sr-Latn-RS" sz="1200" b="0" kern="1200" baseline="0" dirty="0" smtClean="0">
              <a:solidFill>
                <a:schemeClr val="tx1"/>
              </a:solidFill>
              <a:effectLst/>
              <a:latin typeface="+mn-lt"/>
              <a:ea typeface="MS PGothic" pitchFamily="34" charset="-128"/>
              <a:cs typeface="ＭＳ Ｐゴシック" charset="0"/>
            </a:endParaRPr>
          </a:p>
          <a:p>
            <a:pPr indent="457200"/>
            <a:r>
              <a:rPr lang="sr-Latn-RS" sz="1200" b="0" kern="1200" baseline="0" dirty="0" smtClean="0">
                <a:solidFill>
                  <a:schemeClr val="tx1"/>
                </a:solidFill>
                <a:effectLst/>
                <a:latin typeface="+mn-lt"/>
                <a:ea typeface="MS PGothic" pitchFamily="34" charset="-128"/>
                <a:cs typeface="ＭＳ Ｐゴシック" charset="0"/>
              </a:rPr>
              <a:t>5. februar 2020.</a:t>
            </a:r>
          </a:p>
          <a:p>
            <a:pPr indent="457200"/>
            <a:endParaRPr lang="sr-Latn-RS" sz="1200" b="0" kern="1200" baseline="0" dirty="0" smtClean="0">
              <a:solidFill>
                <a:schemeClr val="tx1"/>
              </a:solidFill>
              <a:effectLst/>
              <a:latin typeface="+mn-lt"/>
              <a:ea typeface="MS PGothic" pitchFamily="34" charset="-128"/>
              <a:cs typeface="ＭＳ Ｐゴシック" charset="0"/>
            </a:endParaRPr>
          </a:p>
          <a:p>
            <a:pPr indent="457200"/>
            <a:r>
              <a:rPr lang="sr-Latn-RS" sz="1200" b="0" kern="1200" baseline="0" dirty="0" smtClean="0">
                <a:solidFill>
                  <a:schemeClr val="tx1"/>
                </a:solidFill>
                <a:effectLst/>
                <a:latin typeface="+mn-lt"/>
                <a:ea typeface="MS PGothic" pitchFamily="34" charset="-128"/>
                <a:cs typeface="ＭＳ Ｐゴシック" charset="0"/>
              </a:rPr>
              <a:t>Kolombo (Prve vesti): Dvojica stranih državljana koji su uhapšeni zbog toga što su protivzakonito prebacili svotu od 130 miliona </a:t>
            </a:r>
            <a:r>
              <a:rPr lang="sr-Latn-RS" sz="1200" b="0" kern="1200" baseline="0" dirty="0" err="1" smtClean="0">
                <a:solidFill>
                  <a:schemeClr val="tx1"/>
                </a:solidFill>
                <a:effectLst/>
                <a:latin typeface="+mn-lt"/>
                <a:ea typeface="MS PGothic" pitchFamily="34" charset="-128"/>
                <a:cs typeface="ＭＳ Ｐゴシック" charset="0"/>
              </a:rPr>
              <a:t>šilankanskih</a:t>
            </a:r>
            <a:r>
              <a:rPr lang="sr-Latn-RS" sz="1200" b="0" kern="1200" baseline="0" dirty="0" smtClean="0">
                <a:solidFill>
                  <a:schemeClr val="tx1"/>
                </a:solidFill>
                <a:effectLst/>
                <a:latin typeface="+mn-lt"/>
                <a:ea typeface="MS PGothic" pitchFamily="34" charset="-128"/>
                <a:cs typeface="ＭＳ Ｐゴシック" charset="0"/>
              </a:rPr>
              <a:t> </a:t>
            </a:r>
            <a:r>
              <a:rPr lang="sr-Latn-RS" sz="1200" b="0" kern="1200" baseline="0" dirty="0" err="1" smtClean="0">
                <a:solidFill>
                  <a:schemeClr val="tx1"/>
                </a:solidFill>
                <a:effectLst/>
                <a:latin typeface="+mn-lt"/>
                <a:ea typeface="MS PGothic" pitchFamily="34" charset="-128"/>
                <a:cs typeface="ＭＳ Ｐゴシック" charset="0"/>
              </a:rPr>
              <a:t>rupija</a:t>
            </a:r>
            <a:r>
              <a:rPr lang="sr-Latn-RS" sz="1200" b="0" kern="1200" baseline="0" dirty="0" smtClean="0">
                <a:solidFill>
                  <a:schemeClr val="tx1"/>
                </a:solidFill>
                <a:effectLst/>
                <a:latin typeface="+mn-lt"/>
                <a:ea typeface="MS PGothic" pitchFamily="34" charset="-128"/>
                <a:cs typeface="ＭＳ Ｐゴシック" charset="0"/>
              </a:rPr>
              <a:t> kada su </a:t>
            </a:r>
            <a:r>
              <a:rPr lang="sr-Latn-RS" sz="1200" b="0" kern="1200" baseline="0" dirty="0" err="1" smtClean="0">
                <a:solidFill>
                  <a:schemeClr val="tx1"/>
                </a:solidFill>
                <a:effectLst/>
                <a:latin typeface="+mn-lt"/>
                <a:ea typeface="MS PGothic" pitchFamily="34" charset="-128"/>
                <a:cs typeface="ＭＳ Ｐゴシック" charset="0"/>
              </a:rPr>
              <a:t>hakovali</a:t>
            </a:r>
            <a:r>
              <a:rPr lang="sr-Latn-RS" sz="1200" b="0" kern="1200" baseline="0" dirty="0" smtClean="0">
                <a:solidFill>
                  <a:schemeClr val="tx1"/>
                </a:solidFill>
                <a:effectLst/>
                <a:latin typeface="+mn-lt"/>
                <a:ea typeface="MS PGothic" pitchFamily="34" charset="-128"/>
                <a:cs typeface="ＭＳ Ｐゴシック" charset="0"/>
              </a:rPr>
              <a:t> sistem jednog privatnog univerziteta u </a:t>
            </a:r>
            <a:r>
              <a:rPr lang="sr-Latn-RS" sz="1200" b="0" kern="1200" baseline="0" dirty="0" err="1" smtClean="0">
                <a:solidFill>
                  <a:schemeClr val="tx1"/>
                </a:solidFill>
                <a:effectLst/>
                <a:latin typeface="+mn-lt"/>
                <a:ea typeface="MS PGothic" pitchFamily="34" charset="-128"/>
                <a:cs typeface="ＭＳ Ｐゴシック" charset="0"/>
              </a:rPr>
              <a:t>Homagami</a:t>
            </a:r>
            <a:r>
              <a:rPr lang="sr-Latn-RS" sz="1200" b="0" kern="1200" baseline="0" dirty="0" smtClean="0">
                <a:solidFill>
                  <a:schemeClr val="tx1"/>
                </a:solidFill>
                <a:effectLst/>
                <a:latin typeface="+mn-lt"/>
                <a:ea typeface="MS PGothic" pitchFamily="34" charset="-128"/>
                <a:cs typeface="ＭＳ Ｐゴシック" charset="0"/>
              </a:rPr>
              <a:t>, zadržani su u pritvoru na osnovu rešenja glavnog sudije za prethodni postupak u </a:t>
            </a:r>
            <a:r>
              <a:rPr lang="sr-Latn-RS" sz="1200" b="0" kern="1200" baseline="0" dirty="0" err="1" smtClean="0">
                <a:solidFill>
                  <a:schemeClr val="tx1"/>
                </a:solidFill>
                <a:effectLst/>
                <a:latin typeface="+mn-lt"/>
                <a:ea typeface="MS PGothic" pitchFamily="34" charset="-128"/>
                <a:cs typeface="ＭＳ Ｐゴシック" charset="0"/>
              </a:rPr>
              <a:t>Kolombu</a:t>
            </a:r>
            <a:r>
              <a:rPr lang="sr-Latn-RS" sz="1200" b="0" kern="1200" baseline="0" dirty="0" smtClean="0">
                <a:solidFill>
                  <a:schemeClr val="tx1"/>
                </a:solidFill>
                <a:effectLst/>
                <a:latin typeface="+mn-lt"/>
                <a:ea typeface="MS PGothic" pitchFamily="34" charset="-128"/>
                <a:cs typeface="ＭＳ Ｐゴシック" charset="0"/>
              </a:rPr>
              <a:t>.</a:t>
            </a:r>
          </a:p>
          <a:p>
            <a:pPr indent="457200"/>
            <a:r>
              <a:rPr lang="sr-Latn-RS" sz="1200" b="0" kern="1200" baseline="0" dirty="0" smtClean="0">
                <a:solidFill>
                  <a:schemeClr val="tx1"/>
                </a:solidFill>
                <a:effectLst/>
                <a:latin typeface="+mn-lt"/>
                <a:ea typeface="MS PGothic" pitchFamily="34" charset="-128"/>
                <a:cs typeface="ＭＳ Ｐゴシック" charset="0"/>
              </a:rPr>
              <a:t>Prema izvorima iz policije Šri Lanke jedan osumnjičeni  je </a:t>
            </a:r>
            <a:r>
              <a:rPr lang="sr-Latn-RS" sz="1200" b="0" kern="1200" baseline="0" dirty="0" err="1" smtClean="0">
                <a:solidFill>
                  <a:schemeClr val="tx1"/>
                </a:solidFill>
                <a:effectLst/>
                <a:latin typeface="+mn-lt"/>
                <a:ea typeface="MS PGothic" pitchFamily="34" charset="-128"/>
                <a:cs typeface="ＭＳ Ｐゴシック" charset="0"/>
              </a:rPr>
              <a:t>hakovao</a:t>
            </a:r>
            <a:r>
              <a:rPr lang="sr-Latn-RS" sz="1200" b="0" kern="1200" baseline="0" dirty="0" smtClean="0">
                <a:solidFill>
                  <a:schemeClr val="tx1"/>
                </a:solidFill>
                <a:effectLst/>
                <a:latin typeface="+mn-lt"/>
                <a:ea typeface="MS PGothic" pitchFamily="34" charset="-128"/>
                <a:cs typeface="ＭＳ Ｐゴシック" charset="0"/>
              </a:rPr>
              <a:t> sistem privatnog univerziteta i prebacio 30 miliona </a:t>
            </a:r>
            <a:r>
              <a:rPr lang="sr-Latn-RS" sz="1200" b="0" kern="1200" baseline="0" dirty="0" err="1" smtClean="0">
                <a:solidFill>
                  <a:schemeClr val="tx1"/>
                </a:solidFill>
                <a:effectLst/>
                <a:latin typeface="+mn-lt"/>
                <a:ea typeface="MS PGothic" pitchFamily="34" charset="-128"/>
                <a:cs typeface="ＭＳ Ｐゴシック" charset="0"/>
              </a:rPr>
              <a:t>rupija</a:t>
            </a:r>
            <a:r>
              <a:rPr lang="sr-Latn-RS" sz="1200" b="0" kern="1200" baseline="0" dirty="0" smtClean="0">
                <a:solidFill>
                  <a:schemeClr val="tx1"/>
                </a:solidFill>
                <a:effectLst/>
                <a:latin typeface="+mn-lt"/>
                <a:ea typeface="MS PGothic" pitchFamily="34" charset="-128"/>
                <a:cs typeface="ＭＳ Ｐゴシック" charset="0"/>
              </a:rPr>
              <a:t> sa privatnog računa univerziteta u </a:t>
            </a:r>
            <a:r>
              <a:rPr lang="sr-Latn-RS" sz="1200" b="0" kern="1200" baseline="0" dirty="0" err="1" smtClean="0">
                <a:solidFill>
                  <a:schemeClr val="tx1"/>
                </a:solidFill>
                <a:effectLst/>
                <a:latin typeface="+mn-lt"/>
                <a:ea typeface="MS PGothic" pitchFamily="34" charset="-128"/>
                <a:cs typeface="ＭＳ Ｐゴシック" charset="0"/>
              </a:rPr>
              <a:t>Kirulaponi</a:t>
            </a:r>
            <a:r>
              <a:rPr lang="sr-Latn-RS" sz="1200" b="0" kern="1200" baseline="0" dirty="0" smtClean="0">
                <a:solidFill>
                  <a:schemeClr val="tx1"/>
                </a:solidFill>
                <a:effectLst/>
                <a:latin typeface="+mn-lt"/>
                <a:ea typeface="MS PGothic" pitchFamily="34" charset="-128"/>
                <a:cs typeface="ＭＳ Ｐゴシック" charset="0"/>
              </a:rPr>
              <a:t> na jedan drugi </a:t>
            </a:r>
            <a:r>
              <a:rPr lang="sr-Latn-RS" sz="1200" b="0" kern="1200" baseline="0" dirty="0" err="1" smtClean="0">
                <a:solidFill>
                  <a:schemeClr val="tx1"/>
                </a:solidFill>
                <a:effectLst/>
                <a:latin typeface="+mn-lt"/>
                <a:ea typeface="MS PGothic" pitchFamily="34" charset="-128"/>
                <a:cs typeface="ＭＳ Ｐゴシック" charset="0"/>
              </a:rPr>
              <a:t>bakovni</a:t>
            </a:r>
            <a:r>
              <a:rPr lang="sr-Latn-RS" sz="1200" b="0" kern="1200" baseline="0" dirty="0" smtClean="0">
                <a:solidFill>
                  <a:schemeClr val="tx1"/>
                </a:solidFill>
                <a:effectLst/>
                <a:latin typeface="+mn-lt"/>
                <a:ea typeface="MS PGothic" pitchFamily="34" charset="-128"/>
                <a:cs typeface="ＭＳ Ｐゴシック" charset="0"/>
              </a:rPr>
              <a:t> račun. </a:t>
            </a:r>
          </a:p>
          <a:p>
            <a:pPr indent="457200"/>
            <a:r>
              <a:rPr lang="sr-Latn-RS" sz="1200" b="0" kern="1200" baseline="0" dirty="0" smtClean="0">
                <a:solidFill>
                  <a:schemeClr val="tx1"/>
                </a:solidFill>
                <a:effectLst/>
                <a:latin typeface="+mn-lt"/>
                <a:ea typeface="MS PGothic" pitchFamily="34" charset="-128"/>
                <a:cs typeface="ＭＳ Ｐゴシック" charset="0"/>
              </a:rPr>
              <a:t>Potom je osumnjičeni pokušao da prebaci ogromnu svotu od 100 miliona </a:t>
            </a:r>
            <a:r>
              <a:rPr lang="sr-Latn-RS" sz="1200" b="0" kern="1200" baseline="0" dirty="0" err="1" smtClean="0">
                <a:solidFill>
                  <a:schemeClr val="tx1"/>
                </a:solidFill>
                <a:effectLst/>
                <a:latin typeface="+mn-lt"/>
                <a:ea typeface="MS PGothic" pitchFamily="34" charset="-128"/>
                <a:cs typeface="ＭＳ Ｐゴシック" charset="0"/>
              </a:rPr>
              <a:t>rupija</a:t>
            </a:r>
            <a:r>
              <a:rPr lang="sr-Latn-RS" sz="1200" b="0" kern="1200" baseline="0" dirty="0" smtClean="0">
                <a:solidFill>
                  <a:schemeClr val="tx1"/>
                </a:solidFill>
                <a:effectLst/>
                <a:latin typeface="+mn-lt"/>
                <a:ea typeface="MS PGothic" pitchFamily="34" charset="-128"/>
                <a:cs typeface="ＭＳ Ｐゴシック" charset="0"/>
              </a:rPr>
              <a:t> sa računa univerziteta na račun jedne privatne kompanije u vlasništvu dvojice stranih državljana.</a:t>
            </a:r>
          </a:p>
          <a:p>
            <a:pPr indent="457200"/>
            <a:r>
              <a:rPr lang="sr-Latn-RS" sz="1200" b="0" kern="1200" baseline="0" dirty="0" smtClean="0">
                <a:solidFill>
                  <a:schemeClr val="tx1"/>
                </a:solidFill>
                <a:effectLst/>
                <a:latin typeface="+mn-lt"/>
                <a:ea typeface="MS PGothic" pitchFamily="34" charset="-128"/>
                <a:cs typeface="ＭＳ Ｐゴシック" charset="0"/>
              </a:rPr>
              <a:t>Tokom tog drugog pokušaja transfera novca  Odeljenje za krivične istrage ušlo je u trag </a:t>
            </a:r>
            <a:r>
              <a:rPr lang="sr-Latn-RS" sz="1200" b="0" kern="1200" baseline="0" dirty="0" err="1" smtClean="0">
                <a:solidFill>
                  <a:schemeClr val="tx1"/>
                </a:solidFill>
                <a:effectLst/>
                <a:latin typeface="+mn-lt"/>
                <a:ea typeface="MS PGothic" pitchFamily="34" charset="-128"/>
                <a:cs typeface="ＭＳ Ｐゴシック" charset="0"/>
              </a:rPr>
              <a:t>osumnjičenomei</a:t>
            </a:r>
            <a:r>
              <a:rPr lang="sr-Latn-RS" sz="1200" b="0" kern="1200" baseline="0" dirty="0" smtClean="0">
                <a:solidFill>
                  <a:schemeClr val="tx1"/>
                </a:solidFill>
                <a:effectLst/>
                <a:latin typeface="+mn-lt"/>
                <a:ea typeface="MS PGothic" pitchFamily="34" charset="-128"/>
                <a:cs typeface="ＭＳ Ｐゴシック" charset="0"/>
              </a:rPr>
              <a:t> uhapsilo ga 24. januara.</a:t>
            </a:r>
            <a:endParaRPr lang="sr-Latn-RS" sz="1200" b="0" kern="1200" dirty="0" smtClean="0">
              <a:solidFill>
                <a:schemeClr val="tx1"/>
              </a:solidFill>
              <a:effectLst/>
              <a:latin typeface="+mn-lt"/>
              <a:ea typeface="MS PGothic" pitchFamily="34" charset="-128"/>
              <a:cs typeface="ＭＳ Ｐゴシック" charset="0"/>
            </a:endParaRPr>
          </a:p>
          <a:p>
            <a:pPr indent="457200"/>
            <a:endParaRPr lang="sr-Latn-R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______________________________________________________________________________________________________________</a:t>
            </a:r>
          </a:p>
          <a:p>
            <a:pPr indent="457200"/>
            <a:endParaRPr lang="sr-Latn-RS" sz="1200" kern="1200" dirty="0" smtClean="0">
              <a:solidFill>
                <a:schemeClr val="tx1"/>
              </a:solidFill>
              <a:effectLst/>
              <a:latin typeface="+mn-lt"/>
              <a:ea typeface="MS PGothic" pitchFamily="34" charset="-128"/>
              <a:cs typeface="ＭＳ Ｐゴシック" charset="0"/>
            </a:endParaRPr>
          </a:p>
          <a:p>
            <a:pPr indent="457200"/>
            <a:endParaRPr lang="sr-Latn-R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Ovaj slajd pokazuje snimak članka na jednom veb-sajtu u kome se opisuje kako je policija Šri Lanke uhapsila dvojicu muškaraca zbog toga što su </a:t>
            </a:r>
            <a:r>
              <a:rPr lang="sr-Latn-RS" sz="1200" kern="1200" dirty="0" err="1" smtClean="0">
                <a:solidFill>
                  <a:schemeClr val="tx1"/>
                </a:solidFill>
                <a:effectLst/>
                <a:latin typeface="+mn-lt"/>
                <a:ea typeface="MS PGothic" pitchFamily="34" charset="-128"/>
                <a:cs typeface="ＭＳ Ｐゴシック" charset="0"/>
              </a:rPr>
              <a:t>hakovala</a:t>
            </a:r>
            <a:r>
              <a:rPr lang="sr-Latn-RS" sz="1200" kern="1200" dirty="0" smtClean="0">
                <a:solidFill>
                  <a:schemeClr val="tx1"/>
                </a:solidFill>
                <a:effectLst/>
                <a:latin typeface="+mn-lt"/>
                <a:ea typeface="MS PGothic" pitchFamily="34" charset="-128"/>
                <a:cs typeface="ＭＳ Ｐゴシック" charset="0"/>
              </a:rPr>
              <a:t> računarski sistem jednog privatnog univerziteta na Šri </a:t>
            </a:r>
            <a:r>
              <a:rPr lang="sr-Latn-RS" sz="1200" kern="1200" dirty="0" err="1" smtClean="0">
                <a:solidFill>
                  <a:schemeClr val="tx1"/>
                </a:solidFill>
                <a:effectLst/>
                <a:latin typeface="+mn-lt"/>
                <a:ea typeface="MS PGothic" pitchFamily="34" charset="-128"/>
                <a:cs typeface="ＭＳ Ｐゴシック" charset="0"/>
              </a:rPr>
              <a:t>Lanki</a:t>
            </a:r>
            <a:r>
              <a:rPr lang="sr-Latn-RS" sz="1200" kern="1200" dirty="0" smtClean="0">
                <a:solidFill>
                  <a:schemeClr val="tx1"/>
                </a:solidFill>
                <a:effectLst/>
                <a:latin typeface="+mn-lt"/>
                <a:ea typeface="MS PGothic" pitchFamily="34" charset="-128"/>
                <a:cs typeface="ＭＳ Ｐゴシック" charset="0"/>
              </a:rPr>
              <a:t>. To je standardni primer nezakonitog pristupa. </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	Link do veb-sajta na kome je objavljen taj članak</a:t>
            </a:r>
            <a:r>
              <a:rPr lang="en-US" sz="1200" kern="1200" dirty="0" smtClean="0">
                <a:solidFill>
                  <a:schemeClr val="tx1"/>
                </a:solidFill>
                <a:effectLst/>
                <a:latin typeface="+mn-lt"/>
                <a:ea typeface="MS PGothic" pitchFamily="34" charset="-128"/>
                <a:cs typeface="ＭＳ Ｐゴシック" charset="0"/>
              </a:rPr>
              <a:t>: https://www.newsfirst.lk/2020/02/05/130-million-rupee-hack-foiled-suspects-in-custody/</a:t>
            </a:r>
            <a:endParaRPr lang="en-US"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12</a:t>
            </a:fld>
            <a:endParaRPr lang="en-US" altLang="en-US"/>
          </a:p>
        </p:txBody>
      </p:sp>
    </p:spTree>
    <p:extLst>
      <p:ext uri="{BB962C8B-B14F-4D97-AF65-F5344CB8AC3E}">
        <p14:creationId xmlns:p14="http://schemas.microsoft.com/office/powerpoint/2010/main" val="116838936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S PGothic" pitchFamily="34" charset="-128"/>
                <a:cs typeface="ＭＳ Ｐゴシック" charset="0"/>
              </a:rPr>
              <a:t>(Tekst na slici)</a:t>
            </a:r>
          </a:p>
          <a:p>
            <a:pPr indent="457200"/>
            <a:endParaRPr lang="sr-Latn-RS" sz="1200" kern="1200" dirty="0" smtClean="0">
              <a:solidFill>
                <a:schemeClr val="tx1"/>
              </a:solidFill>
              <a:effectLst/>
              <a:latin typeface="+mn-lt"/>
              <a:ea typeface="MS PGothic" pitchFamily="34" charset="-128"/>
              <a:cs typeface="ＭＳ Ｐゴシック" charset="0"/>
            </a:endParaRPr>
          </a:p>
          <a:p>
            <a:pPr indent="457200"/>
            <a:r>
              <a:rPr lang="sr-Latn-RS" sz="1200" b="1" kern="1200" dirty="0" smtClean="0">
                <a:solidFill>
                  <a:schemeClr val="tx1"/>
                </a:solidFill>
                <a:effectLst/>
                <a:latin typeface="+mn-lt"/>
                <a:ea typeface="MS PGothic" pitchFamily="34" charset="-128"/>
                <a:cs typeface="ＭＳ Ｐゴシック" charset="0"/>
              </a:rPr>
              <a:t>Haker proglašen krivim zbog upada na sajt AT&amp;T kako bi  preuzeo podatke o korisnicima</a:t>
            </a:r>
          </a:p>
          <a:p>
            <a:pPr indent="457200"/>
            <a:endParaRPr lang="sr-Latn-R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Haker optužen za krivična dela saveznog nivoa zbog toga što je preuzeo lične podatke više od 100.000 vlasnika </a:t>
            </a:r>
            <a:r>
              <a:rPr lang="sr-Latn-RS" sz="1200" kern="1200" dirty="0" err="1" smtClean="0">
                <a:solidFill>
                  <a:schemeClr val="tx1"/>
                </a:solidFill>
                <a:effectLst/>
                <a:latin typeface="+mn-lt"/>
                <a:ea typeface="MS PGothic" pitchFamily="34" charset="-128"/>
                <a:cs typeface="ＭＳ Ｐゴシック" charset="0"/>
              </a:rPr>
              <a:t>iPad</a:t>
            </a:r>
            <a:r>
              <a:rPr lang="sr-Latn-RS" sz="1200" kern="1200" dirty="0" smtClean="0">
                <a:solidFill>
                  <a:schemeClr val="tx1"/>
                </a:solidFill>
                <a:effectLst/>
                <a:latin typeface="+mn-lt"/>
                <a:ea typeface="MS PGothic" pitchFamily="34" charset="-128"/>
                <a:cs typeface="ＭＳ Ｐゴシック" charset="0"/>
              </a:rPr>
              <a:t>-a </a:t>
            </a:r>
            <a:r>
              <a:rPr lang="sr-Latn-RS" sz="1200" kern="1200" baseline="0" dirty="0" smtClean="0">
                <a:solidFill>
                  <a:schemeClr val="tx1"/>
                </a:solidFill>
                <a:effectLst/>
                <a:latin typeface="+mn-lt"/>
                <a:ea typeface="MS PGothic" pitchFamily="34" charset="-128"/>
                <a:cs typeface="ＭＳ Ｐゴシック" charset="0"/>
              </a:rPr>
              <a:t>sa sajta kompanije AT&amp;T u utorak je proglašen krivim.</a:t>
            </a:r>
          </a:p>
          <a:p>
            <a:pPr indent="457200"/>
            <a:r>
              <a:rPr lang="sr-Latn-RS" sz="1200" kern="1200" baseline="0" dirty="0" err="1" smtClean="0">
                <a:solidFill>
                  <a:schemeClr val="tx1"/>
                </a:solidFill>
                <a:effectLst/>
                <a:latin typeface="+mn-lt"/>
                <a:ea typeface="MS PGothic" pitchFamily="34" charset="-128"/>
                <a:cs typeface="ＭＳ Ｐゴシック" charset="0"/>
              </a:rPr>
              <a:t>Endru</a:t>
            </a:r>
            <a:r>
              <a:rPr lang="sr-Latn-RS" sz="1200" kern="1200" baseline="0" dirty="0" smtClean="0">
                <a:solidFill>
                  <a:schemeClr val="tx1"/>
                </a:solidFill>
                <a:effectLst/>
                <a:latin typeface="+mn-lt"/>
                <a:ea typeface="MS PGothic" pitchFamily="34" charset="-128"/>
                <a:cs typeface="ＭＳ Ｐゴシック" charset="0"/>
              </a:rPr>
              <a:t> </a:t>
            </a:r>
            <a:r>
              <a:rPr lang="sr-Latn-RS" sz="1200" kern="1200" baseline="0" dirty="0" err="1" smtClean="0">
                <a:solidFill>
                  <a:schemeClr val="tx1"/>
                </a:solidFill>
                <a:effectLst/>
                <a:latin typeface="+mn-lt"/>
                <a:ea typeface="MS PGothic" pitchFamily="34" charset="-128"/>
                <a:cs typeface="ＭＳ Ｐゴシック" charset="0"/>
              </a:rPr>
              <a:t>Auernhejmer</a:t>
            </a:r>
            <a:r>
              <a:rPr lang="sr-Latn-RS" sz="1200" kern="1200" baseline="0" dirty="0" smtClean="0">
                <a:solidFill>
                  <a:schemeClr val="tx1"/>
                </a:solidFill>
                <a:effectLst/>
                <a:latin typeface="+mn-lt"/>
                <a:ea typeface="MS PGothic" pitchFamily="34" charset="-128"/>
                <a:cs typeface="ＭＳ Ｐゴシック" charset="0"/>
              </a:rPr>
              <a:t>, star 26 godina, iz </a:t>
            </a:r>
            <a:r>
              <a:rPr lang="sr-Latn-RS" sz="1200" kern="1200" baseline="0" dirty="0" err="1" smtClean="0">
                <a:solidFill>
                  <a:schemeClr val="tx1"/>
                </a:solidFill>
                <a:effectLst/>
                <a:latin typeface="+mn-lt"/>
                <a:ea typeface="MS PGothic" pitchFamily="34" charset="-128"/>
                <a:cs typeface="ＭＳ Ｐゴシック" charset="0"/>
              </a:rPr>
              <a:t>Fejetvila</a:t>
            </a:r>
            <a:r>
              <a:rPr lang="sr-Latn-RS" sz="1200" kern="1200" baseline="0" dirty="0" smtClean="0">
                <a:solidFill>
                  <a:schemeClr val="tx1"/>
                </a:solidFill>
                <a:effectLst/>
                <a:latin typeface="+mn-lt"/>
                <a:ea typeface="MS PGothic" pitchFamily="34" charset="-128"/>
                <a:cs typeface="ＭＳ Ｐゴシック" charset="0"/>
              </a:rPr>
              <a:t> u </a:t>
            </a:r>
            <a:r>
              <a:rPr lang="sr-Latn-RS" sz="1200" kern="1200" baseline="0" dirty="0" err="1" smtClean="0">
                <a:solidFill>
                  <a:schemeClr val="tx1"/>
                </a:solidFill>
                <a:effectLst/>
                <a:latin typeface="+mn-lt"/>
                <a:ea typeface="MS PGothic" pitchFamily="34" charset="-128"/>
                <a:cs typeface="ＭＳ Ｐゴシック" charset="0"/>
              </a:rPr>
              <a:t>Arkanzasu</a:t>
            </a:r>
            <a:r>
              <a:rPr lang="sr-Latn-RS" sz="1200" kern="1200" baseline="0" dirty="0" smtClean="0">
                <a:solidFill>
                  <a:schemeClr val="tx1"/>
                </a:solidFill>
                <a:effectLst/>
                <a:latin typeface="+mn-lt"/>
                <a:ea typeface="MS PGothic" pitchFamily="34" charset="-128"/>
                <a:cs typeface="ＭＳ Ｐゴシック" charset="0"/>
              </a:rPr>
              <a:t> proglašen je krivim pred saveznim sudom u Nju Džersiju po jednoj tački optužnice koja se odnosila na prevaru u vezi sa identitetom i po jednoj tački optužnice koja ga je teretila za kovanje zavere kako bi neovlašćeno pristupio računaru.</a:t>
            </a:r>
          </a:p>
          <a:p>
            <a:pPr indent="457200"/>
            <a:r>
              <a:rPr lang="sr-Latn-RS" sz="1200" kern="1200" baseline="0" dirty="0" smtClean="0">
                <a:solidFill>
                  <a:schemeClr val="tx1"/>
                </a:solidFill>
                <a:effectLst/>
                <a:latin typeface="+mn-lt"/>
                <a:ea typeface="MS PGothic" pitchFamily="34" charset="-128"/>
                <a:cs typeface="ＭＳ Ｐゴシック" charset="0"/>
              </a:rPr>
              <a:t>Poroti je trebalo samo nekoliko sati da donese presudu.</a:t>
            </a:r>
          </a:p>
          <a:p>
            <a:pPr indent="457200"/>
            <a:r>
              <a:rPr lang="sr-Latn-RS" sz="1200" kern="1200" baseline="0" dirty="0" err="1" smtClean="0">
                <a:solidFill>
                  <a:schemeClr val="tx1"/>
                </a:solidFill>
                <a:effectLst/>
                <a:latin typeface="+mn-lt"/>
                <a:ea typeface="MS PGothic" pitchFamily="34" charset="-128"/>
                <a:cs typeface="ＭＳ Ｐゴシック" charset="0"/>
              </a:rPr>
              <a:t>Auernhejmer</a:t>
            </a:r>
            <a:r>
              <a:rPr lang="sr-Latn-RS" sz="1200" kern="1200" baseline="0" dirty="0" smtClean="0">
                <a:solidFill>
                  <a:schemeClr val="tx1"/>
                </a:solidFill>
                <a:effectLst/>
                <a:latin typeface="+mn-lt"/>
                <a:ea typeface="MS PGothic" pitchFamily="34" charset="-128"/>
                <a:cs typeface="ＭＳ Ｐゴシック" charset="0"/>
              </a:rPr>
              <a:t> je </a:t>
            </a:r>
            <a:r>
              <a:rPr lang="sr-Latn-RS" sz="1200" kern="1200" baseline="0" dirty="0" err="1" smtClean="0">
                <a:solidFill>
                  <a:schemeClr val="tx1"/>
                </a:solidFill>
                <a:effectLst/>
                <a:latin typeface="+mn-lt"/>
                <a:ea typeface="MS PGothic" pitchFamily="34" charset="-128"/>
                <a:cs typeface="ＭＳ Ｐゴシック" charset="0"/>
              </a:rPr>
              <a:t>tvitovao</a:t>
            </a:r>
            <a:r>
              <a:rPr lang="sr-Latn-RS" sz="1200" kern="1200" baseline="0" dirty="0" smtClean="0">
                <a:solidFill>
                  <a:schemeClr val="tx1"/>
                </a:solidFill>
                <a:effectLst/>
                <a:latin typeface="+mn-lt"/>
                <a:ea typeface="MS PGothic" pitchFamily="34" charset="-128"/>
                <a:cs typeface="ＭＳ Ｐゴシック" charset="0"/>
              </a:rPr>
              <a:t> pristalicama da očekuje da bude osuđen i da namerava da uloži žalbu.</a:t>
            </a:r>
          </a:p>
          <a:p>
            <a:pPr indent="457200"/>
            <a:r>
              <a:rPr lang="sr-Latn-RS" sz="1200" kern="1200" baseline="0" dirty="0" err="1" smtClean="0">
                <a:solidFill>
                  <a:schemeClr val="tx1"/>
                </a:solidFill>
                <a:effectLst/>
                <a:latin typeface="+mn-lt"/>
                <a:ea typeface="MS PGothic" pitchFamily="34" charset="-128"/>
                <a:cs typeface="ＭＳ Ｐゴシック" charset="0"/>
              </a:rPr>
              <a:t>Auernhejmer</a:t>
            </a:r>
            <a:r>
              <a:rPr lang="sr-Latn-RS" sz="1200" kern="1200" baseline="0" dirty="0" smtClean="0">
                <a:solidFill>
                  <a:schemeClr val="tx1"/>
                </a:solidFill>
                <a:effectLst/>
                <a:latin typeface="+mn-lt"/>
                <a:ea typeface="MS PGothic" pitchFamily="34" charset="-128"/>
                <a:cs typeface="ＭＳ Ｐゴシック" charset="0"/>
              </a:rPr>
              <a:t> i </a:t>
            </a:r>
            <a:r>
              <a:rPr lang="sr-Latn-RS" sz="1200" kern="1200" baseline="0" dirty="0" err="1" smtClean="0">
                <a:solidFill>
                  <a:schemeClr val="tx1"/>
                </a:solidFill>
                <a:effectLst/>
                <a:latin typeface="+mn-lt"/>
                <a:ea typeface="MS PGothic" pitchFamily="34" charset="-128"/>
                <a:cs typeface="ＭＳ Ｐゴシック" charset="0"/>
              </a:rPr>
              <a:t>Daniel</a:t>
            </a:r>
            <a:r>
              <a:rPr lang="sr-Latn-RS" sz="1200" kern="1200" baseline="0" dirty="0" smtClean="0">
                <a:solidFill>
                  <a:schemeClr val="tx1"/>
                </a:solidFill>
                <a:effectLst/>
                <a:latin typeface="+mn-lt"/>
                <a:ea typeface="MS PGothic" pitchFamily="34" charset="-128"/>
                <a:cs typeface="ＭＳ Ｐゴシック" charset="0"/>
              </a:rPr>
              <a:t> </a:t>
            </a:r>
            <a:r>
              <a:rPr lang="sr-Latn-RS" sz="1200" kern="1200" baseline="0" dirty="0" err="1" smtClean="0">
                <a:solidFill>
                  <a:schemeClr val="tx1"/>
                </a:solidFill>
                <a:effectLst/>
                <a:latin typeface="+mn-lt"/>
                <a:ea typeface="MS PGothic" pitchFamily="34" charset="-128"/>
                <a:cs typeface="ＭＳ Ｐゴシック" charset="0"/>
              </a:rPr>
              <a:t>Spitler</a:t>
            </a:r>
            <a:r>
              <a:rPr lang="sr-Latn-RS" sz="1200" kern="1200" baseline="0" dirty="0" smtClean="0">
                <a:solidFill>
                  <a:schemeClr val="tx1"/>
                </a:solidFill>
                <a:effectLst/>
                <a:latin typeface="+mn-lt"/>
                <a:ea typeface="MS PGothic" pitchFamily="34" charset="-128"/>
                <a:cs typeface="ＭＳ Ｐゴシック" charset="0"/>
              </a:rPr>
              <a:t>, star 26 godina iz San </a:t>
            </a:r>
            <a:r>
              <a:rPr lang="sr-Latn-RS" sz="1200" kern="1200" baseline="0" dirty="0" err="1" smtClean="0">
                <a:solidFill>
                  <a:schemeClr val="tx1"/>
                </a:solidFill>
                <a:effectLst/>
                <a:latin typeface="+mn-lt"/>
                <a:ea typeface="MS PGothic" pitchFamily="34" charset="-128"/>
                <a:cs typeface="ＭＳ Ｐゴシック" charset="0"/>
              </a:rPr>
              <a:t>Franciska</a:t>
            </a:r>
            <a:r>
              <a:rPr lang="sr-Latn-RS" sz="1200" kern="1200" baseline="0" dirty="0" smtClean="0">
                <a:solidFill>
                  <a:schemeClr val="tx1"/>
                </a:solidFill>
                <a:effectLst/>
                <a:latin typeface="+mn-lt"/>
                <a:ea typeface="MS PGothic" pitchFamily="34" charset="-128"/>
                <a:cs typeface="ＭＳ Ｐゴシック" charset="0"/>
              </a:rPr>
              <a:t> u </a:t>
            </a:r>
            <a:r>
              <a:rPr lang="sr-Latn-RS" sz="1200" kern="1200" baseline="0" dirty="0" smtClean="0">
                <a:solidFill>
                  <a:schemeClr val="tx1"/>
                </a:solidFill>
                <a:effectLst/>
                <a:latin typeface="+mn-lt"/>
                <a:ea typeface="MS PGothic" pitchFamily="34" charset="-128"/>
                <a:cs typeface="ＭＳ Ｐゴシック" charset="0"/>
              </a:rPr>
              <a:t>Kaliforniji, </a:t>
            </a:r>
            <a:r>
              <a:rPr lang="sr-Latn-RS" sz="1200" kern="1200" baseline="0" dirty="0" smtClean="0">
                <a:solidFill>
                  <a:schemeClr val="tx1"/>
                </a:solidFill>
                <a:effectLst/>
                <a:latin typeface="+mn-lt"/>
                <a:ea typeface="MS PGothic" pitchFamily="34" charset="-128"/>
                <a:cs typeface="ＭＳ Ｐゴシック" charset="0"/>
              </a:rPr>
              <a:t>optuženi su prošle godine nakon što su 2010. godine otkrili „rupu“ u obezbeđenju kompanije AT&amp;T,  zahvaljujući kojoj je svako mogao da dobije </a:t>
            </a:r>
            <a:r>
              <a:rPr lang="sr-Latn-RS" sz="1200" kern="1200" baseline="0" dirty="0" err="1" smtClean="0">
                <a:solidFill>
                  <a:schemeClr val="tx1"/>
                </a:solidFill>
                <a:effectLst/>
                <a:latin typeface="+mn-lt"/>
                <a:ea typeface="MS PGothic" pitchFamily="34" charset="-128"/>
                <a:cs typeface="ＭＳ Ｐゴシック" charset="0"/>
              </a:rPr>
              <a:t>imejl</a:t>
            </a:r>
            <a:r>
              <a:rPr lang="sr-Latn-RS" sz="1200" kern="1200" baseline="0" dirty="0" smtClean="0">
                <a:solidFill>
                  <a:schemeClr val="tx1"/>
                </a:solidFill>
                <a:effectLst/>
                <a:latin typeface="+mn-lt"/>
                <a:ea typeface="MS PGothic" pitchFamily="34" charset="-128"/>
                <a:cs typeface="ＭＳ Ｐゴシック" charset="0"/>
              </a:rPr>
              <a:t> adresu i ICC-ID korisnika </a:t>
            </a:r>
            <a:r>
              <a:rPr lang="sr-Latn-RS" sz="1200" kern="1200" baseline="0" dirty="0" err="1" smtClean="0">
                <a:solidFill>
                  <a:schemeClr val="tx1"/>
                </a:solidFill>
                <a:effectLst/>
                <a:latin typeface="+mn-lt"/>
                <a:ea typeface="MS PGothic" pitchFamily="34" charset="-128"/>
                <a:cs typeface="ＭＳ Ｐゴシック" charset="0"/>
              </a:rPr>
              <a:t>iPad</a:t>
            </a:r>
            <a:r>
              <a:rPr lang="sr-Latn-RS" sz="1200" kern="1200" baseline="0" dirty="0" smtClean="0">
                <a:solidFill>
                  <a:schemeClr val="tx1"/>
                </a:solidFill>
                <a:effectLst/>
                <a:latin typeface="+mn-lt"/>
                <a:ea typeface="MS PGothic" pitchFamily="34" charset="-128"/>
                <a:cs typeface="ＭＳ Ｐゴシック" charset="0"/>
              </a:rPr>
              <a:t>-a . ICC-ID je jedinstveni identifikacioni kod koji se koristi za </a:t>
            </a:r>
            <a:r>
              <a:rPr lang="sr-Latn-RS" sz="1200" kern="1200" baseline="0" dirty="0" err="1" smtClean="0">
                <a:solidFill>
                  <a:schemeClr val="tx1"/>
                </a:solidFill>
                <a:effectLst/>
                <a:latin typeface="+mn-lt"/>
                <a:ea typeface="MS PGothic" pitchFamily="34" charset="-128"/>
                <a:cs typeface="ＭＳ Ｐゴシック" charset="0"/>
              </a:rPr>
              <a:t>autorizaciju</a:t>
            </a:r>
            <a:r>
              <a:rPr lang="sr-Latn-RS" sz="1200" kern="1200" baseline="0" dirty="0" smtClean="0">
                <a:solidFill>
                  <a:schemeClr val="tx1"/>
                </a:solidFill>
                <a:effectLst/>
                <a:latin typeface="+mn-lt"/>
                <a:ea typeface="MS PGothic" pitchFamily="34" charset="-128"/>
                <a:cs typeface="ＭＳ Ｐゴシック" charset="0"/>
              </a:rPr>
              <a:t> SIM kartice u korisničkom </a:t>
            </a:r>
            <a:r>
              <a:rPr lang="sr-Latn-RS" sz="1200" kern="1200" baseline="0" dirty="0" err="1" smtClean="0">
                <a:solidFill>
                  <a:schemeClr val="tx1"/>
                </a:solidFill>
                <a:effectLst/>
                <a:latin typeface="+mn-lt"/>
                <a:ea typeface="MS PGothic" pitchFamily="34" charset="-128"/>
                <a:cs typeface="ＭＳ Ｐゴシック" charset="0"/>
              </a:rPr>
              <a:t>iPad</a:t>
            </a:r>
            <a:r>
              <a:rPr lang="sr-Latn-RS" sz="1200" kern="1200" baseline="0" dirty="0" smtClean="0">
                <a:solidFill>
                  <a:schemeClr val="tx1"/>
                </a:solidFill>
                <a:effectLst/>
                <a:latin typeface="+mn-lt"/>
                <a:ea typeface="MS PGothic" pitchFamily="34" charset="-128"/>
                <a:cs typeface="ＭＳ Ｐゴシック" charset="0"/>
              </a:rPr>
              <a:t>-u kako bi bilo moguće pristupiti mreži AT&amp;T.</a:t>
            </a:r>
          </a:p>
          <a:p>
            <a:pPr indent="457200"/>
            <a:r>
              <a:rPr lang="sr-Latn-RS" sz="1200" kern="1200" baseline="0" dirty="0" smtClean="0">
                <a:solidFill>
                  <a:schemeClr val="tx1"/>
                </a:solidFill>
                <a:effectLst/>
                <a:latin typeface="+mn-lt"/>
                <a:ea typeface="MS PGothic" pitchFamily="34" charset="-128"/>
                <a:cs typeface="ＭＳ Ｐゴシック" charset="0"/>
              </a:rPr>
              <a:t>Kompanija </a:t>
            </a:r>
            <a:r>
              <a:rPr lang="sr-Latn-RS" sz="1200" kern="1200" baseline="0" dirty="0" err="1" smtClean="0">
                <a:solidFill>
                  <a:schemeClr val="tx1"/>
                </a:solidFill>
                <a:effectLst/>
                <a:latin typeface="+mn-lt"/>
                <a:ea typeface="MS PGothic" pitchFamily="34" charset="-128"/>
                <a:cs typeface="ＭＳ Ｐゴシック" charset="0"/>
              </a:rPr>
              <a:t>Epl</a:t>
            </a:r>
            <a:r>
              <a:rPr lang="sr-Latn-RS" sz="1200" kern="1200" baseline="0" dirty="0" smtClean="0">
                <a:solidFill>
                  <a:schemeClr val="tx1"/>
                </a:solidFill>
                <a:effectLst/>
                <a:latin typeface="+mn-lt"/>
                <a:ea typeface="MS PGothic" pitchFamily="34" charset="-128"/>
                <a:cs typeface="ＭＳ Ｐゴシック" charset="0"/>
              </a:rPr>
              <a:t> je lansirala </a:t>
            </a:r>
            <a:r>
              <a:rPr lang="sr-Latn-RS" sz="1200" kern="1200" baseline="0" dirty="0" err="1" smtClean="0">
                <a:solidFill>
                  <a:schemeClr val="tx1"/>
                </a:solidFill>
                <a:effectLst/>
                <a:latin typeface="+mn-lt"/>
                <a:ea typeface="MS PGothic" pitchFamily="34" charset="-128"/>
                <a:cs typeface="ＭＳ Ｐゴシック" charset="0"/>
              </a:rPr>
              <a:t>iPad</a:t>
            </a:r>
            <a:r>
              <a:rPr lang="sr-Latn-RS" sz="1200" kern="1200" baseline="0" dirty="0" smtClean="0">
                <a:solidFill>
                  <a:schemeClr val="tx1"/>
                </a:solidFill>
                <a:effectLst/>
                <a:latin typeface="+mn-lt"/>
                <a:ea typeface="MS PGothic" pitchFamily="34" charset="-128"/>
                <a:cs typeface="ＭＳ Ｐゴシック" charset="0"/>
              </a:rPr>
              <a:t> u aprilu 2010.  AT&amp;T je omogućila pristup nekim vlasnicima </a:t>
            </a:r>
            <a:r>
              <a:rPr lang="sr-Latn-RS" sz="1200" kern="1200" baseline="0" dirty="0" err="1" smtClean="0">
                <a:solidFill>
                  <a:schemeClr val="tx1"/>
                </a:solidFill>
                <a:effectLst/>
                <a:latin typeface="+mn-lt"/>
                <a:ea typeface="MS PGothic" pitchFamily="34" charset="-128"/>
                <a:cs typeface="ＭＳ Ｐゴシック" charset="0"/>
              </a:rPr>
              <a:t>iPad</a:t>
            </a:r>
            <a:r>
              <a:rPr lang="sr-Latn-RS" sz="1200" kern="1200" baseline="0" dirty="0" smtClean="0">
                <a:solidFill>
                  <a:schemeClr val="tx1"/>
                </a:solidFill>
                <a:effectLst/>
                <a:latin typeface="+mn-lt"/>
                <a:ea typeface="MS PGothic" pitchFamily="34" charset="-128"/>
                <a:cs typeface="ＭＳ Ｐゴシック" charset="0"/>
              </a:rPr>
              <a:t>-a preko bežično 3G mreže, ali su korisnici morali da dostave svoje lične podatke kada su otvarali naloge, uključujući i </a:t>
            </a:r>
            <a:r>
              <a:rPr lang="sr-Latn-RS" sz="1200" kern="1200" baseline="0" dirty="0" err="1" smtClean="0">
                <a:solidFill>
                  <a:schemeClr val="tx1"/>
                </a:solidFill>
                <a:effectLst/>
                <a:latin typeface="+mn-lt"/>
                <a:ea typeface="MS PGothic" pitchFamily="34" charset="-128"/>
                <a:cs typeface="ＭＳ Ｐゴシック" charset="0"/>
              </a:rPr>
              <a:t>imejl</a:t>
            </a:r>
            <a:r>
              <a:rPr lang="sr-Latn-RS" sz="1200" kern="1200" baseline="0" dirty="0" smtClean="0">
                <a:solidFill>
                  <a:schemeClr val="tx1"/>
                </a:solidFill>
                <a:effectLst/>
                <a:latin typeface="+mn-lt"/>
                <a:ea typeface="MS PGothic" pitchFamily="34" charset="-128"/>
                <a:cs typeface="ＭＳ Ｐゴシック" charset="0"/>
              </a:rPr>
              <a:t> adresu. AT&amp;T je povezao </a:t>
            </a:r>
            <a:r>
              <a:rPr lang="sr-Latn-RS" sz="1200" kern="1200" baseline="0" dirty="0" err="1" smtClean="0">
                <a:solidFill>
                  <a:schemeClr val="tx1"/>
                </a:solidFill>
                <a:effectLst/>
                <a:latin typeface="+mn-lt"/>
                <a:ea typeface="MS PGothic" pitchFamily="34" charset="-128"/>
                <a:cs typeface="ＭＳ Ｐゴシック" charset="0"/>
              </a:rPr>
              <a:t>imejl</a:t>
            </a:r>
            <a:r>
              <a:rPr lang="sr-Latn-RS" sz="1200" kern="1200" baseline="0" dirty="0" smtClean="0">
                <a:solidFill>
                  <a:schemeClr val="tx1"/>
                </a:solidFill>
                <a:effectLst/>
                <a:latin typeface="+mn-lt"/>
                <a:ea typeface="MS PGothic" pitchFamily="34" charset="-128"/>
                <a:cs typeface="ＭＳ Ｐゴシック" charset="0"/>
              </a:rPr>
              <a:t> adrese korisnika sa ICC-ID i svaki put kada korisnik pristupi </a:t>
            </a:r>
            <a:r>
              <a:rPr lang="sr-Latn-RS" sz="1200" kern="1200" baseline="0" dirty="0" err="1" smtClean="0">
                <a:solidFill>
                  <a:schemeClr val="tx1"/>
                </a:solidFill>
                <a:effectLst/>
                <a:latin typeface="+mn-lt"/>
                <a:ea typeface="MS PGothic" pitchFamily="34" charset="-128"/>
                <a:cs typeface="ＭＳ Ｐゴシック" charset="0"/>
              </a:rPr>
              <a:t>vebsajtu</a:t>
            </a:r>
            <a:r>
              <a:rPr lang="sr-Latn-RS" sz="1200" kern="1200" baseline="0" dirty="0" smtClean="0">
                <a:solidFill>
                  <a:schemeClr val="tx1"/>
                </a:solidFill>
                <a:effectLst/>
                <a:latin typeface="+mn-lt"/>
                <a:ea typeface="MS PGothic" pitchFamily="34" charset="-128"/>
                <a:cs typeface="ＭＳ Ｐゴシック" charset="0"/>
              </a:rPr>
              <a:t> AT&amp;T, sajt prepozna ICC-ID i prikaže njegovu </a:t>
            </a:r>
            <a:r>
              <a:rPr lang="sr-Latn-RS" sz="1200" kern="1200" baseline="0" dirty="0" err="1" smtClean="0">
                <a:solidFill>
                  <a:schemeClr val="tx1"/>
                </a:solidFill>
                <a:effectLst/>
                <a:latin typeface="+mn-lt"/>
                <a:ea typeface="MS PGothic" pitchFamily="34" charset="-128"/>
                <a:cs typeface="ＭＳ Ｐゴシック" charset="0"/>
              </a:rPr>
              <a:t>imejl</a:t>
            </a:r>
            <a:r>
              <a:rPr lang="sr-Latn-RS" sz="1200" kern="1200" baseline="0" dirty="0" smtClean="0">
                <a:solidFill>
                  <a:schemeClr val="tx1"/>
                </a:solidFill>
                <a:effectLst/>
                <a:latin typeface="+mn-lt"/>
                <a:ea typeface="MS PGothic" pitchFamily="34" charset="-128"/>
                <a:cs typeface="ＭＳ Ｐゴシック" charset="0"/>
              </a:rPr>
              <a:t> adresu.</a:t>
            </a:r>
          </a:p>
          <a:p>
            <a:pPr indent="457200"/>
            <a:r>
              <a:rPr lang="sr-Latn-RS" sz="1200" kern="1200" baseline="0" dirty="0" err="1" smtClean="0">
                <a:solidFill>
                  <a:schemeClr val="tx1"/>
                </a:solidFill>
                <a:effectLst/>
                <a:latin typeface="+mn-lt"/>
                <a:ea typeface="MS PGothic" pitchFamily="34" charset="-128"/>
                <a:cs typeface="ＭＳ Ｐゴシック" charset="0"/>
              </a:rPr>
              <a:t>Auernhejmer</a:t>
            </a:r>
            <a:r>
              <a:rPr lang="sr-Latn-RS" sz="1200" kern="1200" baseline="0" dirty="0" smtClean="0">
                <a:solidFill>
                  <a:schemeClr val="tx1"/>
                </a:solidFill>
                <a:effectLst/>
                <a:latin typeface="+mn-lt"/>
                <a:ea typeface="MS PGothic" pitchFamily="34" charset="-128"/>
                <a:cs typeface="ＭＳ Ｐゴシック" charset="0"/>
              </a:rPr>
              <a:t> i </a:t>
            </a:r>
            <a:r>
              <a:rPr lang="sr-Latn-RS" sz="1200" kern="1200" baseline="0" dirty="0" err="1" smtClean="0">
                <a:solidFill>
                  <a:schemeClr val="tx1"/>
                </a:solidFill>
                <a:effectLst/>
                <a:latin typeface="+mn-lt"/>
                <a:ea typeface="MS PGothic" pitchFamily="34" charset="-128"/>
                <a:cs typeface="ＭＳ Ｐゴシック" charset="0"/>
              </a:rPr>
              <a:t>Spitler</a:t>
            </a:r>
            <a:r>
              <a:rPr lang="sr-Latn-RS" sz="1200" kern="1200" baseline="0" dirty="0" smtClean="0">
                <a:solidFill>
                  <a:schemeClr val="tx1"/>
                </a:solidFill>
                <a:effectLst/>
                <a:latin typeface="+mn-lt"/>
                <a:ea typeface="MS PGothic" pitchFamily="34" charset="-128"/>
                <a:cs typeface="ＭＳ Ｐゴシック" charset="0"/>
              </a:rPr>
              <a:t> su otkrili da sajt odaje </a:t>
            </a:r>
            <a:r>
              <a:rPr lang="sr-Latn-RS" sz="1200" kern="1200" baseline="0" dirty="0" err="1" smtClean="0">
                <a:solidFill>
                  <a:schemeClr val="tx1"/>
                </a:solidFill>
                <a:effectLst/>
                <a:latin typeface="+mn-lt"/>
                <a:ea typeface="MS PGothic" pitchFamily="34" charset="-128"/>
                <a:cs typeface="ＭＳ Ｐゴシック" charset="0"/>
              </a:rPr>
              <a:t>imejl</a:t>
            </a:r>
            <a:r>
              <a:rPr lang="sr-Latn-RS" sz="1200" kern="1200" baseline="0" dirty="0" smtClean="0">
                <a:solidFill>
                  <a:schemeClr val="tx1"/>
                </a:solidFill>
                <a:effectLst/>
                <a:latin typeface="+mn-lt"/>
                <a:ea typeface="MS PGothic" pitchFamily="34" charset="-128"/>
                <a:cs typeface="ＭＳ Ｐゴシック" charset="0"/>
              </a:rPr>
              <a:t> adrese svakome ko mu dostavi ICC-ID. Tako su njih dvojica napisali svojevrstan scenario – dali su mu naziv „ Gutač naloga </a:t>
            </a:r>
            <a:r>
              <a:rPr lang="sr-Latn-RS" sz="1200" kern="1200" baseline="0" dirty="0" err="1" smtClean="0">
                <a:solidFill>
                  <a:schemeClr val="tx1"/>
                </a:solidFill>
                <a:effectLst/>
                <a:latin typeface="+mn-lt"/>
                <a:ea typeface="MS PGothic" pitchFamily="34" charset="-128"/>
                <a:cs typeface="ＭＳ Ｐゴシック" charset="0"/>
              </a:rPr>
              <a:t>iPad</a:t>
            </a:r>
            <a:r>
              <a:rPr lang="sr-Latn-RS" sz="1200" kern="1200" baseline="0" dirty="0" smtClean="0">
                <a:solidFill>
                  <a:schemeClr val="tx1"/>
                </a:solidFill>
                <a:effectLst/>
                <a:latin typeface="+mn-lt"/>
                <a:ea typeface="MS PGothic" pitchFamily="34" charset="-128"/>
                <a:cs typeface="ＭＳ Ｐゴシック" charset="0"/>
              </a:rPr>
              <a:t> 3G“ – da bi imitirali ponašanje mnogobrojnih </a:t>
            </a:r>
            <a:r>
              <a:rPr lang="sr-Latn-RS" sz="1200" kern="1200" baseline="0" dirty="0" err="1" smtClean="0">
                <a:solidFill>
                  <a:schemeClr val="tx1"/>
                </a:solidFill>
                <a:effectLst/>
                <a:latin typeface="+mn-lt"/>
                <a:ea typeface="MS PGothic" pitchFamily="34" charset="-128"/>
                <a:cs typeface="ＭＳ Ｐゴシック" charset="0"/>
              </a:rPr>
              <a:t>iPad</a:t>
            </a:r>
            <a:r>
              <a:rPr lang="sr-Latn-RS" sz="1200" kern="1200" baseline="0" dirty="0" smtClean="0">
                <a:solidFill>
                  <a:schemeClr val="tx1"/>
                </a:solidFill>
                <a:effectLst/>
                <a:latin typeface="+mn-lt"/>
                <a:ea typeface="MS PGothic" pitchFamily="34" charset="-128"/>
                <a:cs typeface="ＭＳ Ｐゴシック" charset="0"/>
              </a:rPr>
              <a:t>-a koji stupaju u kontakt sa </a:t>
            </a:r>
            <a:r>
              <a:rPr lang="sr-Latn-RS" sz="1200" kern="1200" baseline="0" dirty="0" err="1" smtClean="0">
                <a:solidFill>
                  <a:schemeClr val="tx1"/>
                </a:solidFill>
                <a:effectLst/>
                <a:latin typeface="+mn-lt"/>
                <a:ea typeface="MS PGothic" pitchFamily="34" charset="-128"/>
                <a:cs typeface="ＭＳ Ｐゴシック" charset="0"/>
              </a:rPr>
              <a:t>vebsajtom</a:t>
            </a:r>
            <a:r>
              <a:rPr lang="sr-Latn-RS" sz="1200" kern="1200" baseline="0" dirty="0" smtClean="0">
                <a:solidFill>
                  <a:schemeClr val="tx1"/>
                </a:solidFill>
                <a:effectLst/>
                <a:latin typeface="+mn-lt"/>
                <a:ea typeface="MS PGothic" pitchFamily="34" charset="-128"/>
                <a:cs typeface="ＭＳ Ｐゴシック" charset="0"/>
              </a:rPr>
              <a:t> ne bi li pokupili </a:t>
            </a:r>
            <a:r>
              <a:rPr lang="sr-Latn-RS" sz="1200" kern="1200" baseline="0" dirty="0" err="1" smtClean="0">
                <a:solidFill>
                  <a:schemeClr val="tx1"/>
                </a:solidFill>
                <a:effectLst/>
                <a:latin typeface="+mn-lt"/>
                <a:ea typeface="MS PGothic" pitchFamily="34" charset="-128"/>
                <a:cs typeface="ＭＳ Ｐゴシック" charset="0"/>
              </a:rPr>
              <a:t>imejl</a:t>
            </a:r>
            <a:r>
              <a:rPr lang="sr-Latn-RS" sz="1200" kern="1200" baseline="0" dirty="0" smtClean="0">
                <a:solidFill>
                  <a:schemeClr val="tx1"/>
                </a:solidFill>
                <a:effectLst/>
                <a:latin typeface="+mn-lt"/>
                <a:ea typeface="MS PGothic" pitchFamily="34" charset="-128"/>
                <a:cs typeface="ＭＳ Ｐゴシック" charset="0"/>
              </a:rPr>
              <a:t> adrese drugih korisnika </a:t>
            </a:r>
            <a:r>
              <a:rPr lang="sr-Latn-RS" sz="1200" kern="1200" baseline="0" dirty="0" err="1" smtClean="0">
                <a:solidFill>
                  <a:schemeClr val="tx1"/>
                </a:solidFill>
                <a:effectLst/>
                <a:latin typeface="+mn-lt"/>
                <a:ea typeface="MS PGothic" pitchFamily="34" charset="-128"/>
                <a:cs typeface="ＭＳ Ｐゴシック" charset="0"/>
              </a:rPr>
              <a:t>iPad</a:t>
            </a:r>
            <a:r>
              <a:rPr lang="sr-Latn-RS" sz="1200" kern="1200" baseline="0" dirty="0" smtClean="0">
                <a:solidFill>
                  <a:schemeClr val="tx1"/>
                </a:solidFill>
                <a:effectLst/>
                <a:latin typeface="+mn-lt"/>
                <a:ea typeface="MS PGothic" pitchFamily="34" charset="-128"/>
                <a:cs typeface="ＭＳ Ｐゴシック" charset="0"/>
              </a:rPr>
              <a:t>-a.</a:t>
            </a:r>
          </a:p>
          <a:p>
            <a:pPr indent="457200"/>
            <a:r>
              <a:rPr lang="sr-Latn-RS" sz="1200" kern="1200" baseline="0" dirty="0" smtClean="0">
                <a:solidFill>
                  <a:schemeClr val="tx1"/>
                </a:solidFill>
                <a:effectLst/>
                <a:latin typeface="+mn-lt"/>
                <a:ea typeface="MS PGothic" pitchFamily="34" charset="-128"/>
                <a:cs typeface="ＭＳ Ｐゴシック" charset="0"/>
              </a:rPr>
              <a:t>Prema tvrdnjama vlasti oni su na taj način pribavili ICC-ID i </a:t>
            </a:r>
            <a:r>
              <a:rPr lang="sr-Latn-RS" sz="1200" kern="1200" baseline="0" dirty="0" err="1" smtClean="0">
                <a:solidFill>
                  <a:schemeClr val="tx1"/>
                </a:solidFill>
                <a:effectLst/>
                <a:latin typeface="+mn-lt"/>
                <a:ea typeface="MS PGothic" pitchFamily="34" charset="-128"/>
                <a:cs typeface="ＭＳ Ｐゴシック" charset="0"/>
              </a:rPr>
              <a:t>imejl</a:t>
            </a:r>
            <a:r>
              <a:rPr lang="sr-Latn-RS" sz="1200" kern="1200" baseline="0" dirty="0" smtClean="0">
                <a:solidFill>
                  <a:schemeClr val="tx1"/>
                </a:solidFill>
                <a:effectLst/>
                <a:latin typeface="+mn-lt"/>
                <a:ea typeface="MS PGothic" pitchFamily="34" charset="-128"/>
                <a:cs typeface="ＭＳ Ｐゴシック" charset="0"/>
              </a:rPr>
              <a:t> adrese </a:t>
            </a:r>
            <a:r>
              <a:rPr lang="sr-Latn-RS" sz="1200" kern="1200" baseline="0" dirty="0" smtClean="0">
                <a:solidFill>
                  <a:schemeClr val="tx1"/>
                </a:solidFill>
                <a:effectLst/>
                <a:latin typeface="+mn-lt"/>
                <a:ea typeface="MS PGothic" pitchFamily="34" charset="-128"/>
                <a:cs typeface="ＭＳ Ｐゴシック" charset="0"/>
              </a:rPr>
              <a:t>oko </a:t>
            </a:r>
            <a:r>
              <a:rPr lang="sr-Latn-RS" sz="1200" kern="1200" baseline="0" dirty="0" smtClean="0">
                <a:solidFill>
                  <a:schemeClr val="tx1"/>
                </a:solidFill>
                <a:effectLst/>
                <a:latin typeface="+mn-lt"/>
                <a:ea typeface="MS PGothic" pitchFamily="34" charset="-128"/>
                <a:cs typeface="ＭＳ Ｐゴシック" charset="0"/>
              </a:rPr>
              <a:t>120.000 korisnika </a:t>
            </a:r>
            <a:r>
              <a:rPr lang="sr-Latn-RS" sz="1200" kern="1200" baseline="0" dirty="0" err="1" smtClean="0">
                <a:solidFill>
                  <a:schemeClr val="tx1"/>
                </a:solidFill>
                <a:effectLst/>
                <a:latin typeface="+mn-lt"/>
                <a:ea typeface="MS PGothic" pitchFamily="34" charset="-128"/>
                <a:cs typeface="ＭＳ Ｐゴシック" charset="0"/>
              </a:rPr>
              <a:t>iPad</a:t>
            </a:r>
            <a:r>
              <a:rPr lang="sr-Latn-RS" sz="1200" kern="1200" baseline="0" dirty="0" smtClean="0">
                <a:solidFill>
                  <a:schemeClr val="tx1"/>
                </a:solidFill>
                <a:effectLst/>
                <a:latin typeface="+mn-lt"/>
                <a:ea typeface="MS PGothic" pitchFamily="34" charset="-128"/>
                <a:cs typeface="ＭＳ Ｐゴシック" charset="0"/>
              </a:rPr>
              <a:t>-a, uključujući desetine elitnih korisnika tih uređaja kao što su gradonačelnik Njujorka Majkl </a:t>
            </a:r>
            <a:r>
              <a:rPr lang="sr-Latn-RS" sz="1200" kern="1200" baseline="0" dirty="0" err="1" smtClean="0">
                <a:solidFill>
                  <a:schemeClr val="tx1"/>
                </a:solidFill>
                <a:effectLst/>
                <a:latin typeface="+mn-lt"/>
                <a:ea typeface="MS PGothic" pitchFamily="34" charset="-128"/>
                <a:cs typeface="ＭＳ Ｐゴシック" charset="0"/>
              </a:rPr>
              <a:t>Blumberg</a:t>
            </a:r>
            <a:r>
              <a:rPr lang="sr-Latn-RS" sz="1200" kern="1200" baseline="0" dirty="0" smtClean="0">
                <a:solidFill>
                  <a:schemeClr val="tx1"/>
                </a:solidFill>
                <a:effectLst/>
                <a:latin typeface="+mn-lt"/>
                <a:ea typeface="MS PGothic" pitchFamily="34" charset="-128"/>
                <a:cs typeface="ＭＳ Ｐゴシック" charset="0"/>
              </a:rPr>
              <a:t> (Michael </a:t>
            </a:r>
            <a:r>
              <a:rPr lang="sr-Latn-RS" sz="1200" kern="1200" baseline="0" dirty="0" err="1" smtClean="0">
                <a:solidFill>
                  <a:schemeClr val="tx1"/>
                </a:solidFill>
                <a:effectLst/>
                <a:latin typeface="+mn-lt"/>
                <a:ea typeface="MS PGothic" pitchFamily="34" charset="-128"/>
                <a:cs typeface="ＭＳ Ｐゴシック" charset="0"/>
              </a:rPr>
              <a:t>Bloomberg</a:t>
            </a:r>
            <a:r>
              <a:rPr lang="sr-Latn-RS" sz="1200" kern="1200" baseline="0" dirty="0" smtClean="0">
                <a:solidFill>
                  <a:schemeClr val="tx1"/>
                </a:solidFill>
                <a:effectLst/>
                <a:latin typeface="+mn-lt"/>
                <a:ea typeface="MS PGothic" pitchFamily="34" charset="-128"/>
                <a:cs typeface="ＭＳ Ｐゴシック" charset="0"/>
              </a:rPr>
              <a:t>), tadašnji šef osoblja Bele kuće Ram </a:t>
            </a:r>
            <a:r>
              <a:rPr lang="sr-Latn-RS" sz="1200" kern="1200" baseline="0" dirty="0" err="1" smtClean="0">
                <a:solidFill>
                  <a:schemeClr val="tx1"/>
                </a:solidFill>
                <a:effectLst/>
                <a:latin typeface="+mn-lt"/>
                <a:ea typeface="MS PGothic" pitchFamily="34" charset="-128"/>
                <a:cs typeface="ＭＳ Ｐゴシック" charset="0"/>
              </a:rPr>
              <a:t>Emanuel</a:t>
            </a:r>
            <a:r>
              <a:rPr lang="sr-Latn-RS" sz="1200" kern="1200" baseline="0" dirty="0" smtClean="0">
                <a:solidFill>
                  <a:schemeClr val="tx1"/>
                </a:solidFill>
                <a:effectLst/>
                <a:latin typeface="+mn-lt"/>
                <a:ea typeface="MS PGothic" pitchFamily="34" charset="-128"/>
                <a:cs typeface="ＭＳ Ｐゴシック" charset="0"/>
              </a:rPr>
              <a:t> (</a:t>
            </a:r>
            <a:r>
              <a:rPr lang="sr-Latn-RS" sz="1200" kern="1200" baseline="0" dirty="0" err="1" smtClean="0">
                <a:solidFill>
                  <a:schemeClr val="tx1"/>
                </a:solidFill>
                <a:effectLst/>
                <a:latin typeface="+mn-lt"/>
                <a:ea typeface="MS PGothic" pitchFamily="34" charset="-128"/>
                <a:cs typeface="ＭＳ Ｐゴシック" charset="0"/>
              </a:rPr>
              <a:t>Rahm</a:t>
            </a:r>
            <a:r>
              <a:rPr lang="sr-Latn-RS" sz="1200" kern="1200" baseline="0" dirty="0" smtClean="0">
                <a:solidFill>
                  <a:schemeClr val="tx1"/>
                </a:solidFill>
                <a:effectLst/>
                <a:latin typeface="+mn-lt"/>
                <a:ea typeface="MS PGothic" pitchFamily="34" charset="-128"/>
                <a:cs typeface="ＭＳ Ｐゴシック" charset="0"/>
              </a:rPr>
              <a:t>),  novinarka </a:t>
            </a:r>
            <a:r>
              <a:rPr lang="sr-Latn-RS" sz="1200" kern="1200" baseline="0" dirty="0" err="1" smtClean="0">
                <a:solidFill>
                  <a:schemeClr val="tx1"/>
                </a:solidFill>
                <a:effectLst/>
                <a:latin typeface="+mn-lt"/>
                <a:ea typeface="MS PGothic" pitchFamily="34" charset="-128"/>
                <a:cs typeface="ＭＳ Ｐゴシック" charset="0"/>
              </a:rPr>
              <a:t>Dajana</a:t>
            </a:r>
            <a:r>
              <a:rPr lang="sr-Latn-RS" sz="1200" kern="1200" baseline="0" dirty="0" smtClean="0">
                <a:solidFill>
                  <a:schemeClr val="tx1"/>
                </a:solidFill>
                <a:effectLst/>
                <a:latin typeface="+mn-lt"/>
                <a:ea typeface="MS PGothic" pitchFamily="34" charset="-128"/>
                <a:cs typeface="ＭＳ Ｐゴシック" charset="0"/>
              </a:rPr>
              <a:t> </a:t>
            </a:r>
            <a:r>
              <a:rPr lang="sr-Latn-RS" sz="1200" kern="1200" baseline="0" dirty="0" err="1" smtClean="0">
                <a:solidFill>
                  <a:schemeClr val="tx1"/>
                </a:solidFill>
                <a:effectLst/>
                <a:latin typeface="+mn-lt"/>
                <a:ea typeface="MS PGothic" pitchFamily="34" charset="-128"/>
                <a:cs typeface="ＭＳ Ｐゴシック" charset="0"/>
              </a:rPr>
              <a:t>Sojer</a:t>
            </a:r>
            <a:r>
              <a:rPr lang="sr-Latn-RS" sz="1200" kern="1200" baseline="0" dirty="0" smtClean="0">
                <a:solidFill>
                  <a:schemeClr val="tx1"/>
                </a:solidFill>
                <a:effectLst/>
                <a:latin typeface="+mn-lt"/>
                <a:ea typeface="MS PGothic" pitchFamily="34" charset="-128"/>
                <a:cs typeface="ＭＳ Ｐゴシック" charset="0"/>
              </a:rPr>
              <a:t> (</a:t>
            </a:r>
            <a:r>
              <a:rPr lang="sr-Latn-RS" sz="1200" kern="1200" baseline="0" dirty="0" err="1" smtClean="0">
                <a:solidFill>
                  <a:schemeClr val="tx1"/>
                </a:solidFill>
                <a:effectLst/>
                <a:latin typeface="+mn-lt"/>
                <a:ea typeface="MS PGothic" pitchFamily="34" charset="-128"/>
                <a:cs typeface="ＭＳ Ｐゴシック" charset="0"/>
              </a:rPr>
              <a:t>Diane</a:t>
            </a:r>
            <a:r>
              <a:rPr lang="sr-Latn-RS" sz="1200" kern="1200" baseline="0" dirty="0" smtClean="0">
                <a:solidFill>
                  <a:schemeClr val="tx1"/>
                </a:solidFill>
                <a:effectLst/>
                <a:latin typeface="+mn-lt"/>
                <a:ea typeface="MS PGothic" pitchFamily="34" charset="-128"/>
                <a:cs typeface="ＭＳ Ｐゴシック" charset="0"/>
              </a:rPr>
              <a:t> </a:t>
            </a:r>
            <a:r>
              <a:rPr lang="sr-Latn-RS" sz="1200" kern="1200" baseline="0" dirty="0" err="1" smtClean="0">
                <a:solidFill>
                  <a:schemeClr val="tx1"/>
                </a:solidFill>
                <a:effectLst/>
                <a:latin typeface="+mn-lt"/>
                <a:ea typeface="MS PGothic" pitchFamily="34" charset="-128"/>
                <a:cs typeface="ＭＳ Ｐゴシック" charset="0"/>
              </a:rPr>
              <a:t>Sawyer</a:t>
            </a:r>
            <a:r>
              <a:rPr lang="sr-Latn-RS" sz="1200" kern="1200" baseline="0" dirty="0" smtClean="0">
                <a:solidFill>
                  <a:schemeClr val="tx1"/>
                </a:solidFill>
                <a:effectLst/>
                <a:latin typeface="+mn-lt"/>
                <a:ea typeface="MS PGothic" pitchFamily="34" charset="-128"/>
                <a:cs typeface="ＭＳ Ｐゴシック" charset="0"/>
              </a:rPr>
              <a:t>) kompanije ABC, rukovodilac Njujork </a:t>
            </a:r>
            <a:r>
              <a:rPr lang="sr-Latn-RS" sz="1200" kern="1200" baseline="0" dirty="0" err="1" smtClean="0">
                <a:solidFill>
                  <a:schemeClr val="tx1"/>
                </a:solidFill>
                <a:effectLst/>
                <a:latin typeface="+mn-lt"/>
                <a:ea typeface="MS PGothic" pitchFamily="34" charset="-128"/>
                <a:cs typeface="ＭＳ Ｐゴシック" charset="0"/>
              </a:rPr>
              <a:t>tajmsa</a:t>
            </a:r>
            <a:r>
              <a:rPr lang="sr-Latn-RS" sz="1200" kern="1200" baseline="0" dirty="0" smtClean="0">
                <a:solidFill>
                  <a:schemeClr val="tx1"/>
                </a:solidFill>
                <a:effectLst/>
                <a:latin typeface="+mn-lt"/>
                <a:ea typeface="MS PGothic" pitchFamily="34" charset="-128"/>
                <a:cs typeface="ＭＳ Ｐゴシック" charset="0"/>
              </a:rPr>
              <a:t> Dženet Robinson (</a:t>
            </a:r>
            <a:r>
              <a:rPr lang="sr-Latn-RS" sz="1200" kern="1200" baseline="0" dirty="0" err="1" smtClean="0">
                <a:solidFill>
                  <a:schemeClr val="tx1"/>
                </a:solidFill>
                <a:effectLst/>
                <a:latin typeface="+mn-lt"/>
                <a:ea typeface="MS PGothic" pitchFamily="34" charset="-128"/>
                <a:cs typeface="ＭＳ Ｐゴシック" charset="0"/>
              </a:rPr>
              <a:t>Janet</a:t>
            </a:r>
            <a:r>
              <a:rPr lang="sr-Latn-RS" sz="1200" kern="1200" baseline="0" dirty="0" smtClean="0">
                <a:solidFill>
                  <a:schemeClr val="tx1"/>
                </a:solidFill>
                <a:effectLst/>
                <a:latin typeface="+mn-lt"/>
                <a:ea typeface="MS PGothic" pitchFamily="34" charset="-128"/>
                <a:cs typeface="ＭＳ Ｐゴシック" charset="0"/>
              </a:rPr>
              <a:t>) i pukovnik Vilijam </a:t>
            </a:r>
            <a:r>
              <a:rPr lang="sr-Latn-RS" sz="1200" kern="1200" baseline="0" dirty="0" err="1" smtClean="0">
                <a:solidFill>
                  <a:schemeClr val="tx1"/>
                </a:solidFill>
                <a:effectLst/>
                <a:latin typeface="+mn-lt"/>
                <a:ea typeface="MS PGothic" pitchFamily="34" charset="-128"/>
                <a:cs typeface="ＭＳ Ｐゴシック" charset="0"/>
              </a:rPr>
              <a:t>Eldridž</a:t>
            </a:r>
            <a:r>
              <a:rPr lang="sr-Latn-RS" sz="1200" kern="1200" baseline="0" dirty="0" smtClean="0">
                <a:solidFill>
                  <a:schemeClr val="tx1"/>
                </a:solidFill>
                <a:effectLst/>
                <a:latin typeface="+mn-lt"/>
                <a:ea typeface="MS PGothic" pitchFamily="34" charset="-128"/>
                <a:cs typeface="ＭＳ Ｐゴシック" charset="0"/>
              </a:rPr>
              <a:t> (</a:t>
            </a:r>
            <a:r>
              <a:rPr lang="sr-Latn-RS" sz="1200" kern="1200" baseline="0" dirty="0" err="1" smtClean="0">
                <a:solidFill>
                  <a:schemeClr val="tx1"/>
                </a:solidFill>
                <a:effectLst/>
                <a:latin typeface="+mn-lt"/>
                <a:ea typeface="MS PGothic" pitchFamily="34" charset="-128"/>
                <a:cs typeface="ＭＳ Ｐゴシック" charset="0"/>
              </a:rPr>
              <a:t>William</a:t>
            </a:r>
            <a:r>
              <a:rPr lang="sr-Latn-RS" sz="1200" kern="1200" baseline="0" dirty="0" smtClean="0">
                <a:solidFill>
                  <a:schemeClr val="tx1"/>
                </a:solidFill>
                <a:effectLst/>
                <a:latin typeface="+mn-lt"/>
                <a:ea typeface="MS PGothic" pitchFamily="34" charset="-128"/>
                <a:cs typeface="ＭＳ Ｐゴシック" charset="0"/>
              </a:rPr>
              <a:t> </a:t>
            </a:r>
            <a:r>
              <a:rPr lang="sr-Latn-RS" sz="1200" kern="1200" baseline="0" dirty="0" err="1" smtClean="0">
                <a:solidFill>
                  <a:schemeClr val="tx1"/>
                </a:solidFill>
                <a:effectLst/>
                <a:latin typeface="+mn-lt"/>
                <a:ea typeface="MS PGothic" pitchFamily="34" charset="-128"/>
                <a:cs typeface="ＭＳ Ｐゴシック" charset="0"/>
              </a:rPr>
              <a:t>Eldredge</a:t>
            </a:r>
            <a:r>
              <a:rPr lang="sr-Latn-RS" sz="1200" kern="1200" baseline="0" dirty="0" smtClean="0">
                <a:solidFill>
                  <a:schemeClr val="tx1"/>
                </a:solidFill>
                <a:effectLst/>
                <a:latin typeface="+mn-lt"/>
                <a:ea typeface="MS PGothic" pitchFamily="34" charset="-128"/>
                <a:cs typeface="ＭＳ Ｐゴシック" charset="0"/>
              </a:rPr>
              <a:t>), komandant 28. operativne grupe u vazduhoplovnoj bazi </a:t>
            </a:r>
            <a:r>
              <a:rPr lang="sr-Latn-RS" sz="1200" kern="1200" baseline="0" dirty="0" err="1" smtClean="0">
                <a:solidFill>
                  <a:schemeClr val="tx1"/>
                </a:solidFill>
                <a:effectLst/>
                <a:latin typeface="+mn-lt"/>
                <a:ea typeface="MS PGothic" pitchFamily="34" charset="-128"/>
                <a:cs typeface="ＭＳ Ｐゴシック" charset="0"/>
              </a:rPr>
              <a:t>Elsvort</a:t>
            </a:r>
            <a:r>
              <a:rPr lang="sr-Latn-RS" sz="1200" kern="1200" baseline="0" dirty="0" smtClean="0">
                <a:solidFill>
                  <a:schemeClr val="tx1"/>
                </a:solidFill>
                <a:effectLst/>
                <a:latin typeface="+mn-lt"/>
                <a:ea typeface="MS PGothic" pitchFamily="34" charset="-128"/>
                <a:cs typeface="ＭＳ Ｐゴシック" charset="0"/>
              </a:rPr>
              <a:t> u Južnoj </a:t>
            </a:r>
            <a:r>
              <a:rPr lang="sr-Latn-RS" sz="1200" kern="1200" baseline="0" dirty="0" err="1" smtClean="0">
                <a:solidFill>
                  <a:schemeClr val="tx1"/>
                </a:solidFill>
                <a:effectLst/>
                <a:latin typeface="+mn-lt"/>
                <a:ea typeface="MS PGothic" pitchFamily="34" charset="-128"/>
                <a:cs typeface="ＭＳ Ｐゴシック" charset="0"/>
              </a:rPr>
              <a:t>Dakoti</a:t>
            </a:r>
            <a:r>
              <a:rPr lang="sr-Latn-RS" sz="1200" kern="1200" baseline="0" dirty="0" smtClean="0">
                <a:solidFill>
                  <a:schemeClr val="tx1"/>
                </a:solidFill>
                <a:effectLst/>
                <a:latin typeface="+mn-lt"/>
                <a:ea typeface="MS PGothic" pitchFamily="34" charset="-128"/>
                <a:cs typeface="ＭＳ Ｐゴシック" charset="0"/>
              </a:rPr>
              <a:t> i desetine ljudi iz NASA,  Ministarstva pravde, Ministarstva odbrane, Odeljenja za otadžbinsku bezbednost i drugih </a:t>
            </a:r>
            <a:r>
              <a:rPr lang="sr-Latn-RS" sz="1200" kern="1200" baseline="0" smtClean="0">
                <a:solidFill>
                  <a:schemeClr val="tx1"/>
                </a:solidFill>
                <a:effectLst/>
                <a:latin typeface="+mn-lt"/>
                <a:ea typeface="MS PGothic" pitchFamily="34" charset="-128"/>
                <a:cs typeface="ＭＳ Ｐゴシック" charset="0"/>
              </a:rPr>
              <a:t>vladinih </a:t>
            </a:r>
            <a:r>
              <a:rPr lang="sr-Latn-RS" sz="1200" kern="1200" baseline="0" smtClean="0">
                <a:solidFill>
                  <a:schemeClr val="tx1"/>
                </a:solidFill>
                <a:effectLst/>
                <a:latin typeface="+mn-lt"/>
                <a:ea typeface="MS PGothic" pitchFamily="34" charset="-128"/>
                <a:cs typeface="ＭＳ Ｐゴシック" charset="0"/>
              </a:rPr>
              <a:t>sektora. </a:t>
            </a:r>
            <a:endParaRPr lang="sr-Latn-R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__________________________________________________________________________________________________________________</a:t>
            </a:r>
          </a:p>
          <a:p>
            <a:pPr indent="457200"/>
            <a:endParaRPr lang="sr-Latn-R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Na ovom slajdu vidi se stranica novinskog članka o čoveku koji je u Sjedinjenim Američkim Državama osuđen za kovanje zavere radi nezakonitog pristupa računaru. Ovo je veoma poznat i kontroverzan slučaj </a:t>
            </a:r>
            <a:r>
              <a:rPr lang="sr-Latn-RS" sz="1200" kern="1200" dirty="0" err="1" smtClean="0">
                <a:solidFill>
                  <a:schemeClr val="tx1"/>
                </a:solidFill>
                <a:effectLst/>
                <a:latin typeface="+mn-lt"/>
                <a:ea typeface="MS PGothic" pitchFamily="34" charset="-128"/>
                <a:cs typeface="ＭＳ Ｐゴシック" charset="0"/>
              </a:rPr>
              <a:t>osuđujuće</a:t>
            </a:r>
            <a:r>
              <a:rPr lang="sr-Latn-RS" sz="1200" kern="1200" dirty="0" smtClean="0">
                <a:solidFill>
                  <a:schemeClr val="tx1"/>
                </a:solidFill>
                <a:effectLst/>
                <a:latin typeface="+mn-lt"/>
                <a:ea typeface="MS PGothic" pitchFamily="34" charset="-128"/>
                <a:cs typeface="ＭＳ Ｐゴシック" charset="0"/>
              </a:rPr>
              <a:t> presude za nezakonit pristup. </a:t>
            </a:r>
            <a:r>
              <a:rPr lang="sr-Latn-RS" sz="1200" kern="1200" dirty="0" err="1" smtClean="0">
                <a:solidFill>
                  <a:schemeClr val="tx1"/>
                </a:solidFill>
                <a:effectLst/>
                <a:latin typeface="+mn-lt"/>
                <a:ea typeface="MS PGothic" pitchFamily="34" charset="-128"/>
                <a:cs typeface="ＭＳ Ｐゴシック" charset="0"/>
              </a:rPr>
              <a:t>Endru</a:t>
            </a:r>
            <a:r>
              <a:rPr lang="sr-Latn-RS" sz="1200" kern="1200" dirty="0" smtClean="0">
                <a:solidFill>
                  <a:schemeClr val="tx1"/>
                </a:solidFill>
                <a:effectLst/>
                <a:latin typeface="+mn-lt"/>
                <a:ea typeface="MS PGothic" pitchFamily="34" charset="-128"/>
                <a:cs typeface="ＭＳ Ｐゴシック" charset="0"/>
              </a:rPr>
              <a:t> </a:t>
            </a:r>
            <a:r>
              <a:rPr lang="sr-Latn-RS" sz="1200" kern="1200" dirty="0" err="1" smtClean="0">
                <a:solidFill>
                  <a:schemeClr val="tx1"/>
                </a:solidFill>
                <a:effectLst/>
                <a:latin typeface="+mn-lt"/>
                <a:ea typeface="MS PGothic" pitchFamily="34" charset="-128"/>
                <a:cs typeface="ＭＳ Ｐゴシック" charset="0"/>
              </a:rPr>
              <a:t>Auernhejmer</a:t>
            </a:r>
            <a:r>
              <a:rPr lang="sr-Latn-RS" sz="1200" kern="1200" dirty="0" smtClean="0">
                <a:solidFill>
                  <a:schemeClr val="tx1"/>
                </a:solidFill>
                <a:effectLst/>
                <a:latin typeface="+mn-lt"/>
                <a:ea typeface="MS PGothic" pitchFamily="34" charset="-128"/>
                <a:cs typeface="ＭＳ Ｐゴシック" charset="0"/>
              </a:rPr>
              <a:t> (</a:t>
            </a:r>
            <a:r>
              <a:rPr lang="sr-Latn-RS" sz="1200" i="1" kern="1200" dirty="0" err="1" smtClean="0">
                <a:solidFill>
                  <a:schemeClr val="tx1"/>
                </a:solidFill>
                <a:effectLst/>
                <a:latin typeface="+mn-lt"/>
                <a:ea typeface="MS PGothic" pitchFamily="34" charset="-128"/>
                <a:cs typeface="ＭＳ Ｐゴシック" charset="0"/>
              </a:rPr>
              <a:t>Andrew</a:t>
            </a:r>
            <a:r>
              <a:rPr lang="sr-Latn-RS" sz="1200" i="1" kern="1200" dirty="0" smtClean="0">
                <a:solidFill>
                  <a:schemeClr val="tx1"/>
                </a:solidFill>
                <a:effectLst/>
                <a:latin typeface="+mn-lt"/>
                <a:ea typeface="MS PGothic" pitchFamily="34" charset="-128"/>
                <a:cs typeface="ＭＳ Ｐゴシック" charset="0"/>
              </a:rPr>
              <a:t> </a:t>
            </a:r>
            <a:r>
              <a:rPr lang="sr-Latn-RS" sz="1200" i="1" kern="1200" dirty="0" err="1" smtClean="0">
                <a:solidFill>
                  <a:schemeClr val="tx1"/>
                </a:solidFill>
                <a:effectLst/>
                <a:latin typeface="+mn-lt"/>
                <a:ea typeface="MS PGothic" pitchFamily="34" charset="-128"/>
                <a:cs typeface="ＭＳ Ｐゴシック" charset="0"/>
              </a:rPr>
              <a:t>Auernheimer</a:t>
            </a:r>
            <a:r>
              <a:rPr lang="sr-Latn-RS" sz="1200" kern="1200" dirty="0" smtClean="0">
                <a:solidFill>
                  <a:schemeClr val="tx1"/>
                </a:solidFill>
                <a:effectLst/>
                <a:latin typeface="+mn-lt"/>
                <a:ea typeface="MS PGothic" pitchFamily="34" charset="-128"/>
                <a:cs typeface="ＭＳ Ｐゴシック" charset="0"/>
              </a:rPr>
              <a:t>) bio je član jedne hakerske grupe koja je razotkrila slabost u bezbednosnom sistemu kompanije „AT&amp;T” i ugrozio podatke sa </a:t>
            </a:r>
            <a:r>
              <a:rPr lang="sr-Latn-RS" sz="1200" kern="1200" dirty="0" err="1" smtClean="0">
                <a:solidFill>
                  <a:schemeClr val="tx1"/>
                </a:solidFill>
                <a:effectLst/>
                <a:latin typeface="+mn-lt"/>
                <a:ea typeface="MS PGothic" pitchFamily="34" charset="-128"/>
                <a:cs typeface="ＭＳ Ｐゴシック" charset="0"/>
              </a:rPr>
              <a:t>imejl</a:t>
            </a:r>
            <a:r>
              <a:rPr lang="sr-Latn-RS" sz="1200" kern="1200" dirty="0" smtClean="0">
                <a:solidFill>
                  <a:schemeClr val="tx1"/>
                </a:solidFill>
                <a:effectLst/>
                <a:latin typeface="+mn-lt"/>
                <a:ea typeface="MS PGothic" pitchFamily="34" charset="-128"/>
                <a:cs typeface="ＭＳ Ｐゴシック" charset="0"/>
              </a:rPr>
              <a:t> adresama korisnika </a:t>
            </a:r>
            <a:r>
              <a:rPr lang="sr-Latn-RS" sz="1200" i="1" kern="1200" dirty="0" err="1" smtClean="0">
                <a:solidFill>
                  <a:schemeClr val="tx1"/>
                </a:solidFill>
                <a:effectLst/>
                <a:latin typeface="+mn-lt"/>
                <a:ea typeface="MS PGothic" pitchFamily="34" charset="-128"/>
                <a:cs typeface="ＭＳ Ｐゴシック" charset="0"/>
              </a:rPr>
              <a:t>iPad</a:t>
            </a:r>
            <a:r>
              <a:rPr lang="sr-Latn-RS" sz="1200" kern="1200" dirty="0" smtClean="0">
                <a:solidFill>
                  <a:schemeClr val="tx1"/>
                </a:solidFill>
                <a:effectLst/>
                <a:latin typeface="+mn-lt"/>
                <a:ea typeface="MS PGothic" pitchFamily="34" charset="-128"/>
                <a:cs typeface="ＭＳ Ｐゴシック" charset="0"/>
              </a:rPr>
              <a:t>. Podaci kojima je </a:t>
            </a:r>
            <a:r>
              <a:rPr lang="sr-Latn-RS" sz="1200" kern="1200" dirty="0" err="1" smtClean="0">
                <a:solidFill>
                  <a:schemeClr val="tx1"/>
                </a:solidFill>
                <a:effectLst/>
                <a:latin typeface="+mn-lt"/>
                <a:ea typeface="MS PGothic" pitchFamily="34" charset="-128"/>
                <a:cs typeface="ＭＳ Ｐゴシック" charset="0"/>
              </a:rPr>
              <a:t>Auernheimer</a:t>
            </a:r>
            <a:r>
              <a:rPr lang="sr-Latn-RS" sz="1200" kern="1200" dirty="0" smtClean="0">
                <a:solidFill>
                  <a:schemeClr val="tx1"/>
                </a:solidFill>
                <a:effectLst/>
                <a:latin typeface="+mn-lt"/>
                <a:ea typeface="MS PGothic" pitchFamily="34" charset="-128"/>
                <a:cs typeface="ＭＳ Ｐゴシック" charset="0"/>
              </a:rPr>
              <a:t> pristupio bili su dostupni na javno dostupnom </a:t>
            </a:r>
            <a:r>
              <a:rPr lang="sr-Latn-RS" sz="1200" i="1" kern="1200" dirty="0" smtClean="0">
                <a:solidFill>
                  <a:schemeClr val="tx1"/>
                </a:solidFill>
                <a:effectLst/>
                <a:latin typeface="+mn-lt"/>
                <a:ea typeface="MS PGothic" pitchFamily="34" charset="-128"/>
                <a:cs typeface="ＭＳ Ｐゴシック" charset="0"/>
              </a:rPr>
              <a:t>URL</a:t>
            </a:r>
            <a:r>
              <a:rPr lang="sr-Latn-RS" sz="1200" kern="1200" dirty="0" smtClean="0">
                <a:solidFill>
                  <a:schemeClr val="tx1"/>
                </a:solidFill>
                <a:effectLst/>
                <a:latin typeface="+mn-lt"/>
                <a:ea typeface="MS PGothic" pitchFamily="34" charset="-128"/>
                <a:cs typeface="ＭＳ Ｐゴシック" charset="0"/>
              </a:rPr>
              <a:t>. On nije morao da pristupi nijednom delu privatnog sistema kompanije „AT&amp;T”. Iako je proglašen krivim, mnogi ljudi su se pitali da li je trebalo da mu se izrekne takva presuda pošto je njegov pristup bio ograničen na javno dostupne podatke. </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Predavač može podstaći diskusiju o tome da li je jedan takav čin inkriminisan prema domaćim zakonima zemlje iz koje dolaze lica koja pohađaju obuku. </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	Link do članka o kome je reč</a:t>
            </a:r>
            <a:r>
              <a:rPr lang="en-US" sz="1200" kern="1200" dirty="0" smtClean="0">
                <a:solidFill>
                  <a:schemeClr val="tx1"/>
                </a:solidFill>
                <a:effectLst/>
                <a:latin typeface="+mn-lt"/>
                <a:ea typeface="MS PGothic" pitchFamily="34" charset="-128"/>
                <a:cs typeface="ＭＳ Ｐゴシック" charset="0"/>
              </a:rPr>
              <a:t>: https://www.wired.com/2012/11/att-hacker-found-guilty/</a:t>
            </a:r>
            <a:endParaRPr lang="en-US"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13</a:t>
            </a:fld>
            <a:endParaRPr lang="en-US" altLang="en-US"/>
          </a:p>
        </p:txBody>
      </p:sp>
    </p:spTree>
    <p:extLst>
      <p:ext uri="{BB962C8B-B14F-4D97-AF65-F5344CB8AC3E}">
        <p14:creationId xmlns:p14="http://schemas.microsoft.com/office/powerpoint/2010/main" val="415494833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r-Latn-RS" sz="1200" kern="1200" dirty="0" smtClean="0">
                <a:solidFill>
                  <a:schemeClr val="tx1"/>
                </a:solidFill>
                <a:effectLst/>
                <a:latin typeface="+mn-lt"/>
                <a:ea typeface="MS PGothic" pitchFamily="34" charset="-128"/>
                <a:cs typeface="ＭＳ Ｐゴシック" charset="0"/>
              </a:rPr>
              <a:t>Na levoj strani vidi se tekst člana 2. Budimpeštanske konvencije sa jednim naglašenim elementom („pristupanje”). </a:t>
            </a:r>
            <a:endParaRPr lang="en-US" sz="1200" kern="1200" dirty="0" smtClean="0">
              <a:solidFill>
                <a:schemeClr val="tx1"/>
              </a:solidFill>
              <a:effectLst/>
              <a:latin typeface="+mn-lt"/>
              <a:ea typeface="MS PGothic" pitchFamily="34" charset="-128"/>
              <a:cs typeface="ＭＳ Ｐゴシック" charset="0"/>
            </a:endParaRPr>
          </a:p>
          <a:p>
            <a:r>
              <a:rPr lang="sr-Latn-RS" sz="1200" kern="1200" dirty="0" smtClean="0">
                <a:solidFill>
                  <a:schemeClr val="tx1"/>
                </a:solidFill>
                <a:effectLst/>
                <a:latin typeface="+mn-lt"/>
                <a:ea typeface="MS PGothic" pitchFamily="34" charset="-128"/>
                <a:cs typeface="ＭＳ Ｐゴシック" charset="0"/>
              </a:rPr>
              <a:t>	Na desnoj strani nalazi se objašnjenje tog naglašenog elementa.</a:t>
            </a:r>
            <a:endParaRPr lang="en-US" sz="1200" kern="1200" dirty="0" smtClean="0">
              <a:solidFill>
                <a:schemeClr val="tx1"/>
              </a:solidFill>
              <a:effectLst/>
              <a:latin typeface="+mn-lt"/>
              <a:ea typeface="MS PGothic" pitchFamily="34" charset="-128"/>
              <a:cs typeface="ＭＳ Ｐゴシック" charset="0"/>
            </a:endParaRPr>
          </a:p>
          <a:p>
            <a:r>
              <a:rPr lang="sr-Latn-RS" sz="1200" kern="1200" dirty="0" smtClean="0">
                <a:solidFill>
                  <a:schemeClr val="tx1"/>
                </a:solidFill>
                <a:effectLst/>
                <a:latin typeface="+mn-lt"/>
                <a:ea typeface="MS PGothic" pitchFamily="34" charset="-128"/>
                <a:cs typeface="ＭＳ Ｐゴシック" charset="0"/>
              </a:rPr>
              <a:t>	Bitan element i ponašanje koje je potrebno da bi radnja bila inkriminisana prema članu 2. jeste „pristupanje”. Taj izraz se odnosi na čin ulaska u računarski sistem kao celinu ili u neki njegov deo. Član 2. je tehnološki neutralan i ne precizira sredstva pomoću kojih to pristupanje treba da bude izvršeno. Slajd objašnjava šta predstavlja, a šta ne predstavlja pristup računarskom sistemu. </a:t>
            </a:r>
            <a:endParaRPr lang="en-US" sz="1200" kern="1200" dirty="0" smtClean="0">
              <a:solidFill>
                <a:schemeClr val="tx1"/>
              </a:solidFill>
              <a:effectLst/>
              <a:latin typeface="+mn-lt"/>
              <a:ea typeface="MS PGothic" pitchFamily="34" charset="-128"/>
              <a:cs typeface="ＭＳ Ｐゴシック" charset="0"/>
            </a:endParaRPr>
          </a:p>
          <a:p>
            <a:endParaRPr lang="en-US" sz="1200" kern="1200" dirty="0">
              <a:solidFill>
                <a:schemeClr val="tx1"/>
              </a:solidFill>
              <a:effectLst/>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14</a:t>
            </a:fld>
            <a:endParaRPr lang="en-US"/>
          </a:p>
        </p:txBody>
      </p:sp>
    </p:spTree>
    <p:extLst>
      <p:ext uri="{BB962C8B-B14F-4D97-AF65-F5344CB8AC3E}">
        <p14:creationId xmlns:p14="http://schemas.microsoft.com/office/powerpoint/2010/main" val="245768549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r-Latn-RS" sz="1200" kern="1200" dirty="0" smtClean="0">
                <a:solidFill>
                  <a:schemeClr val="tx1"/>
                </a:solidFill>
                <a:effectLst/>
                <a:latin typeface="+mn-lt"/>
                <a:ea typeface="MS PGothic" pitchFamily="34" charset="-128"/>
                <a:cs typeface="ＭＳ Ｐゴシック" charset="0"/>
              </a:rPr>
              <a:t>	Na levoj strani slajda vidi se tekst člana 2. Budimpeštanske konvencije sa jednim naglašenim elementom („kao celini ili nekom njegovom delu”). </a:t>
            </a:r>
            <a:endParaRPr lang="en-US" sz="1200" kern="1200" dirty="0" smtClean="0">
              <a:solidFill>
                <a:schemeClr val="tx1"/>
              </a:solidFill>
              <a:effectLst/>
              <a:latin typeface="+mn-lt"/>
              <a:ea typeface="MS PGothic" pitchFamily="34" charset="-128"/>
              <a:cs typeface="ＭＳ Ｐゴシック" charset="0"/>
            </a:endParaRPr>
          </a:p>
          <a:p>
            <a:r>
              <a:rPr lang="sr-Latn-RS" sz="1200" kern="1200" dirty="0" smtClean="0">
                <a:solidFill>
                  <a:schemeClr val="tx1"/>
                </a:solidFill>
                <a:effectLst/>
                <a:latin typeface="+mn-lt"/>
                <a:ea typeface="MS PGothic" pitchFamily="34" charset="-128"/>
                <a:cs typeface="ＭＳ Ｐゴシック" charset="0"/>
              </a:rPr>
              <a:t>	Na desnoj strani na slajdu se nalazi objašnjenje tog naglašenog elementa.</a:t>
            </a:r>
            <a:endParaRPr lang="en-US" sz="1200" kern="1200" dirty="0" smtClean="0">
              <a:solidFill>
                <a:schemeClr val="tx1"/>
              </a:solidFill>
              <a:effectLst/>
              <a:latin typeface="+mn-lt"/>
              <a:ea typeface="MS PGothic" pitchFamily="34" charset="-128"/>
              <a:cs typeface="ＭＳ Ｐゴシック" charset="0"/>
            </a:endParaRPr>
          </a:p>
          <a:p>
            <a:r>
              <a:rPr lang="sr-Latn-RS" sz="1200" kern="1200" dirty="0" smtClean="0">
                <a:solidFill>
                  <a:schemeClr val="tx1"/>
                </a:solidFill>
                <a:effectLst/>
                <a:latin typeface="+mn-lt"/>
                <a:ea typeface="MS PGothic" pitchFamily="34" charset="-128"/>
                <a:cs typeface="ＭＳ Ｐゴシック" charset="0"/>
              </a:rPr>
              <a:t>	Kroz primere je objašnjeno šta znači izraz „deo računarskog sistema” u smislu člana 2. </a:t>
            </a:r>
            <a:endParaRPr lang="en-US" sz="1200" kern="1200" dirty="0" smtClean="0">
              <a:solidFill>
                <a:schemeClr val="tx1"/>
              </a:solidFill>
              <a:effectLst/>
              <a:latin typeface="+mn-lt"/>
              <a:ea typeface="MS PGothic" pitchFamily="34" charset="-128"/>
              <a:cs typeface="ＭＳ Ｐゴシック" charset="0"/>
            </a:endParaRPr>
          </a:p>
          <a:p>
            <a:endParaRPr lang="x-none"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15</a:t>
            </a:fld>
            <a:endParaRPr lang="en-US"/>
          </a:p>
        </p:txBody>
      </p:sp>
    </p:spTree>
    <p:extLst>
      <p:ext uri="{BB962C8B-B14F-4D97-AF65-F5344CB8AC3E}">
        <p14:creationId xmlns:p14="http://schemas.microsoft.com/office/powerpoint/2010/main" val="176462588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r-Latn-RS" sz="1200" kern="1200" dirty="0" smtClean="0">
                <a:solidFill>
                  <a:schemeClr val="tx1"/>
                </a:solidFill>
                <a:effectLst/>
                <a:latin typeface="+mn-lt"/>
                <a:ea typeface="MS PGothic" pitchFamily="34" charset="-128"/>
                <a:cs typeface="ＭＳ Ｐゴシック" charset="0"/>
              </a:rPr>
              <a:t>	Na levoj strani slajda vidi se tekst člana 2. Budimpeštanske konvencije sa jednim naglašenim elementom („protivpravno”). </a:t>
            </a:r>
            <a:endParaRPr lang="en-US" sz="1200" kern="1200" dirty="0" smtClean="0">
              <a:solidFill>
                <a:schemeClr val="tx1"/>
              </a:solidFill>
              <a:effectLst/>
              <a:latin typeface="+mn-lt"/>
              <a:ea typeface="MS PGothic" pitchFamily="34" charset="-128"/>
              <a:cs typeface="ＭＳ Ｐゴシック" charset="0"/>
            </a:endParaRPr>
          </a:p>
          <a:p>
            <a:r>
              <a:rPr lang="sr-Latn-RS" sz="1200" kern="1200" dirty="0" smtClean="0">
                <a:solidFill>
                  <a:schemeClr val="tx1"/>
                </a:solidFill>
                <a:effectLst/>
                <a:latin typeface="+mn-lt"/>
                <a:ea typeface="MS PGothic" pitchFamily="34" charset="-128"/>
                <a:cs typeface="ＭＳ Ｐゴシック" charset="0"/>
              </a:rPr>
              <a:t>	Na desnoj strani na slajdu se nalazi objašnjenje tog naglašenog elementa.</a:t>
            </a:r>
            <a:endParaRPr lang="en-US" sz="1200" kern="1200" dirty="0" smtClean="0">
              <a:solidFill>
                <a:schemeClr val="tx1"/>
              </a:solidFill>
              <a:effectLst/>
              <a:latin typeface="+mn-lt"/>
              <a:ea typeface="MS PGothic" pitchFamily="34" charset="-128"/>
              <a:cs typeface="ＭＳ Ｐゴシック" charset="0"/>
            </a:endParaRPr>
          </a:p>
          <a:p>
            <a:r>
              <a:rPr lang="sr-Latn-RS" sz="1200" kern="1200" dirty="0" smtClean="0">
                <a:solidFill>
                  <a:schemeClr val="tx1"/>
                </a:solidFill>
                <a:effectLst/>
                <a:latin typeface="+mn-lt"/>
                <a:ea typeface="MS PGothic" pitchFamily="34" charset="-128"/>
                <a:cs typeface="ＭＳ Ｐゴシック" charset="0"/>
              </a:rPr>
              <a:t>	Mnoga krivična dela utvrđena Konvencijom da bi bila takva, moraju biti izvršena „protivpravno” ili bez ovlašćenja nadležnog lica ili entiteta. Ovlašćenje može biti zakonodavno, upravno, sudsko, ugovorno ili konsenzualno u svakom datom slučaju. Ovlašćeno postupanje se ne inkriminiše, niti se inkriminiše pristupanje računarskom sistemu koji sam dopušta slobodan i otvoren pristup javnosti. Predavač može ovo povezati sa definicijom „neovlašćenog pristupanja”, o kojem je bilo govora ranije, da bi objasnio kako se može utvrditi da postoji ovlašćenje. </a:t>
            </a:r>
            <a:endParaRPr lang="en-US" sz="1200" kern="1200" dirty="0">
              <a:solidFill>
                <a:schemeClr val="tx1"/>
              </a:solidFill>
              <a:effectLst/>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16</a:t>
            </a:fld>
            <a:endParaRPr lang="en-US"/>
          </a:p>
        </p:txBody>
      </p:sp>
    </p:spTree>
    <p:extLst>
      <p:ext uri="{BB962C8B-B14F-4D97-AF65-F5344CB8AC3E}">
        <p14:creationId xmlns:p14="http://schemas.microsoft.com/office/powerpoint/2010/main" val="22434107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r-Latn-RS" sz="1200" kern="1200" dirty="0" smtClean="0">
                <a:solidFill>
                  <a:schemeClr val="tx1"/>
                </a:solidFill>
                <a:effectLst/>
                <a:latin typeface="+mn-lt"/>
                <a:ea typeface="MS PGothic" pitchFamily="34" charset="-128"/>
                <a:cs typeface="ＭＳ Ｐゴシック" charset="0"/>
              </a:rPr>
              <a:t>	Na slajdu je naglašeno da pojam „protivpravno” nije definisan u Budimpeštanskoj konvenciji. </a:t>
            </a:r>
            <a:endParaRPr lang="en-US" sz="1200" kern="1200" dirty="0" smtClean="0">
              <a:solidFill>
                <a:schemeClr val="tx1"/>
              </a:solidFill>
              <a:effectLst/>
              <a:latin typeface="+mn-lt"/>
              <a:ea typeface="MS PGothic" pitchFamily="34" charset="-128"/>
              <a:cs typeface="ＭＳ Ｐゴシック" charset="0"/>
            </a:endParaRPr>
          </a:p>
          <a:p>
            <a:r>
              <a:rPr lang="sr-Latn-RS" sz="1200" kern="1200" dirty="0" smtClean="0">
                <a:solidFill>
                  <a:schemeClr val="tx1"/>
                </a:solidFill>
                <a:effectLst/>
                <a:latin typeface="+mn-lt"/>
                <a:ea typeface="MS PGothic" pitchFamily="34" charset="-128"/>
                <a:cs typeface="ＭＳ Ｐゴシック" charset="0"/>
              </a:rPr>
              <a:t>	Takođe je prikazan primer različitih zemalja koje su u svojoj najboljoj međunarodnoj praksi utvrdile definiciju. </a:t>
            </a:r>
            <a:endParaRPr lang="en-US" sz="1200" kern="1200" dirty="0" smtClean="0">
              <a:solidFill>
                <a:schemeClr val="tx1"/>
              </a:solidFill>
              <a:effectLst/>
              <a:latin typeface="+mn-lt"/>
              <a:ea typeface="MS PGothic" pitchFamily="34" charset="-128"/>
              <a:cs typeface="ＭＳ Ｐゴシック" charset="0"/>
            </a:endParaRPr>
          </a:p>
          <a:p>
            <a:r>
              <a:rPr lang="sr-Latn-RS" sz="1200" kern="1200" dirty="0" smtClean="0">
                <a:solidFill>
                  <a:schemeClr val="tx1"/>
                </a:solidFill>
                <a:effectLst/>
                <a:latin typeface="+mn-lt"/>
                <a:ea typeface="MS PGothic" pitchFamily="34" charset="-128"/>
                <a:cs typeface="ＭＳ Ｐゴシック" charset="0"/>
              </a:rPr>
              <a:t>	Predavač može da kaže da definicija koju su te zemlje donele ima dva elementa, koji će biti detaljnije objašnjeni na narednim </a:t>
            </a:r>
            <a:r>
              <a:rPr lang="sr-Latn-RS" sz="1200" kern="1200" dirty="0" err="1" smtClean="0">
                <a:solidFill>
                  <a:schemeClr val="tx1"/>
                </a:solidFill>
                <a:effectLst/>
                <a:latin typeface="+mn-lt"/>
                <a:ea typeface="MS PGothic" pitchFamily="34" charset="-128"/>
                <a:cs typeface="ＭＳ Ｐゴシック" charset="0"/>
              </a:rPr>
              <a:t>slajdovima</a:t>
            </a:r>
            <a:r>
              <a:rPr lang="sr-Latn-RS" sz="1200" kern="1200" dirty="0" smtClean="0">
                <a:solidFill>
                  <a:schemeClr val="tx1"/>
                </a:solidFill>
                <a:effectLst/>
                <a:latin typeface="+mn-lt"/>
                <a:ea typeface="MS PGothic" pitchFamily="34" charset="-128"/>
                <a:cs typeface="ＭＳ Ｐゴシック" charset="0"/>
              </a:rPr>
              <a:t>. </a:t>
            </a:r>
            <a:endParaRPr lang="en-US" sz="1200" kern="1200" dirty="0" smtClean="0">
              <a:solidFill>
                <a:schemeClr val="tx1"/>
              </a:solidFill>
              <a:effectLst/>
              <a:latin typeface="+mn-lt"/>
              <a:ea typeface="MS PGothic" pitchFamily="34" charset="-128"/>
              <a:cs typeface="ＭＳ Ｐゴシック" charset="0"/>
            </a:endParaRPr>
          </a:p>
          <a:p>
            <a:r>
              <a:rPr lang="sr-Latn-RS" sz="1200" kern="1200" dirty="0" smtClean="0">
                <a:solidFill>
                  <a:schemeClr val="tx1"/>
                </a:solidFill>
                <a:effectLst/>
                <a:latin typeface="+mn-lt"/>
                <a:ea typeface="MS PGothic" pitchFamily="34" charset="-128"/>
                <a:cs typeface="ＭＳ Ｐゴシック" charset="0"/>
              </a:rPr>
              <a:t>	Predavač može da naglasi da definicija „neovlašćenog” može biti različita za različite delikte, kao što su nezakonit pristup, ometanje podataka i ometanje sistema. Upravo zbog toga mnoge zemlje imaju različite definicije za „neovlašćeno menjanje podataka” i, na primer, „neovlašćen čin”. </a:t>
            </a:r>
            <a:endParaRPr lang="x-none"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17</a:t>
            </a:fld>
            <a:endParaRPr lang="en-US"/>
          </a:p>
        </p:txBody>
      </p:sp>
    </p:spTree>
    <p:extLst>
      <p:ext uri="{BB962C8B-B14F-4D97-AF65-F5344CB8AC3E}">
        <p14:creationId xmlns:p14="http://schemas.microsoft.com/office/powerpoint/2010/main" val="73155692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r-Latn-RS" sz="1200" kern="1200" dirty="0" smtClean="0">
                <a:solidFill>
                  <a:schemeClr val="tx1"/>
                </a:solidFill>
                <a:effectLst/>
                <a:latin typeface="+mn-lt"/>
                <a:ea typeface="MS PGothic" pitchFamily="34" charset="-128"/>
                <a:cs typeface="ＭＳ Ｐゴシック" charset="0"/>
              </a:rPr>
              <a:t>	Na levoj strani slajda navedena je definicija „neovlašćenog pristupa” iz Britanskog zakona o zloupotrebi računara. Ta definicija ima dva elementa. Prvi element, koji je naglašen, jeste da „samo to lice nije ovlašćeno da kontroliše pristup o kome je reč”. </a:t>
            </a:r>
            <a:endParaRPr lang="en-US" sz="1200" kern="1200" dirty="0" smtClean="0">
              <a:solidFill>
                <a:schemeClr val="tx1"/>
              </a:solidFill>
              <a:effectLst/>
              <a:latin typeface="+mn-lt"/>
              <a:ea typeface="MS PGothic" pitchFamily="34" charset="-128"/>
              <a:cs typeface="ＭＳ Ｐゴシック" charset="0"/>
            </a:endParaRPr>
          </a:p>
          <a:p>
            <a:r>
              <a:rPr lang="sr-Latn-RS" sz="1200" kern="1200" dirty="0" smtClean="0">
                <a:solidFill>
                  <a:schemeClr val="tx1"/>
                </a:solidFill>
                <a:effectLst/>
                <a:latin typeface="+mn-lt"/>
                <a:ea typeface="MS PGothic" pitchFamily="34" charset="-128"/>
                <a:cs typeface="ＭＳ Ｐゴシック" charset="0"/>
              </a:rPr>
              <a:t>	</a:t>
            </a:r>
            <a:endParaRPr lang="en-US" sz="1200" kern="1200" dirty="0" smtClean="0">
              <a:solidFill>
                <a:schemeClr val="tx1"/>
              </a:solidFill>
              <a:effectLst/>
              <a:latin typeface="+mn-lt"/>
              <a:ea typeface="MS PGothic" pitchFamily="34" charset="-128"/>
              <a:cs typeface="ＭＳ Ｐゴシック" charset="0"/>
            </a:endParaRPr>
          </a:p>
          <a:p>
            <a:r>
              <a:rPr lang="sr-Latn-RS" sz="1200" kern="1200" dirty="0" smtClean="0">
                <a:solidFill>
                  <a:schemeClr val="tx1"/>
                </a:solidFill>
                <a:effectLst/>
                <a:latin typeface="+mn-lt"/>
                <a:ea typeface="MS PGothic" pitchFamily="34" charset="-128"/>
                <a:cs typeface="ＭＳ Ｐゴシック" charset="0"/>
              </a:rPr>
              <a:t>	Na desnoj strani navedeno je objašnjenje tog elementa. </a:t>
            </a:r>
            <a:endParaRPr lang="en-US" sz="1200" kern="1200" dirty="0" smtClean="0">
              <a:solidFill>
                <a:schemeClr val="tx1"/>
              </a:solidFill>
              <a:effectLst/>
              <a:latin typeface="+mn-lt"/>
              <a:ea typeface="MS PGothic" pitchFamily="34" charset="-128"/>
              <a:cs typeface="ＭＳ Ｐゴシック" charset="0"/>
            </a:endParaRPr>
          </a:p>
          <a:p>
            <a:endParaRPr lang="x-none"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18</a:t>
            </a:fld>
            <a:endParaRPr lang="en-US" altLang="en-US"/>
          </a:p>
        </p:txBody>
      </p:sp>
    </p:spTree>
    <p:extLst>
      <p:ext uri="{BB962C8B-B14F-4D97-AF65-F5344CB8AC3E}">
        <p14:creationId xmlns:p14="http://schemas.microsoft.com/office/powerpoint/2010/main" val="86175972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r-Latn-RS" sz="1200" kern="1200" dirty="0" smtClean="0">
                <a:solidFill>
                  <a:schemeClr val="tx1"/>
                </a:solidFill>
                <a:effectLst/>
                <a:latin typeface="+mn-lt"/>
                <a:ea typeface="MS PGothic" pitchFamily="34" charset="-128"/>
                <a:cs typeface="ＭＳ Ｐゴシック" charset="0"/>
              </a:rPr>
              <a:t>	Na levoj strani slajda navedena je definicija „neovlašćenog pristupa” iz Britanskog zakona o zloupotrebi računara. Ta definicija ima dva elementa. Drugi element, koji je naglašen, glasi da „lice nema saglasnost da na taj način pristupi... bilo kog lica ovlašćenog da tu saglasnost </a:t>
            </a:r>
            <a:r>
              <a:rPr lang="sr-Latn-RS" sz="1200" kern="1200" dirty="0" err="1" smtClean="0">
                <a:solidFill>
                  <a:schemeClr val="tx1"/>
                </a:solidFill>
                <a:effectLst/>
                <a:latin typeface="+mn-lt"/>
                <a:ea typeface="MS PGothic" pitchFamily="34" charset="-128"/>
                <a:cs typeface="ＭＳ Ｐゴシック" charset="0"/>
              </a:rPr>
              <a:t>dâ</a:t>
            </a:r>
            <a:r>
              <a:rPr lang="sr-Latn-RS" sz="1200" kern="1200" dirty="0" smtClean="0">
                <a:solidFill>
                  <a:schemeClr val="tx1"/>
                </a:solidFill>
                <a:effectLst/>
                <a:latin typeface="+mn-lt"/>
                <a:ea typeface="MS PGothic" pitchFamily="34" charset="-128"/>
                <a:cs typeface="ＭＳ Ｐゴシック" charset="0"/>
              </a:rPr>
              <a:t>”. </a:t>
            </a:r>
            <a:endParaRPr lang="en-US" sz="1200" kern="1200" dirty="0" smtClean="0">
              <a:solidFill>
                <a:schemeClr val="tx1"/>
              </a:solidFill>
              <a:effectLst/>
              <a:latin typeface="+mn-lt"/>
              <a:ea typeface="MS PGothic" pitchFamily="34" charset="-128"/>
              <a:cs typeface="ＭＳ Ｐゴシック" charset="0"/>
            </a:endParaRPr>
          </a:p>
          <a:p>
            <a:r>
              <a:rPr lang="sr-Latn-RS" sz="1200" kern="1200" dirty="0" smtClean="0">
                <a:solidFill>
                  <a:schemeClr val="tx1"/>
                </a:solidFill>
                <a:effectLst/>
                <a:latin typeface="+mn-lt"/>
                <a:ea typeface="MS PGothic" pitchFamily="34" charset="-128"/>
                <a:cs typeface="ＭＳ Ｐゴシック" charset="0"/>
              </a:rPr>
              <a:t>	Na desnoj strani slajda nalazi se objašnjenje tog elementa.</a:t>
            </a:r>
            <a:endParaRPr lang="en-US" sz="1200" kern="1200" dirty="0">
              <a:solidFill>
                <a:schemeClr val="tx1"/>
              </a:solidFill>
              <a:effectLst/>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19</a:t>
            </a:fld>
            <a:endParaRPr lang="en-US" altLang="en-US"/>
          </a:p>
        </p:txBody>
      </p:sp>
    </p:spTree>
    <p:extLst>
      <p:ext uri="{BB962C8B-B14F-4D97-AF65-F5344CB8AC3E}">
        <p14:creationId xmlns:p14="http://schemas.microsoft.com/office/powerpoint/2010/main" val="122519542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r-Latn-RS" sz="1200" kern="1200" dirty="0" smtClean="0">
                <a:solidFill>
                  <a:schemeClr val="tx1"/>
                </a:solidFill>
                <a:effectLst/>
                <a:latin typeface="+mn-lt"/>
                <a:ea typeface="MS PGothic" pitchFamily="34" charset="-128"/>
                <a:cs typeface="ＭＳ Ｐゴシック" charset="0"/>
              </a:rPr>
              <a:t>	Na levoj strani slajda vidi se tekst člana 2. Budimpeštanske konvencije sa jednim naglašenim elementom („kršenje mera bezbednosti”). </a:t>
            </a:r>
            <a:endParaRPr lang="en-US" sz="1200" kern="1200" dirty="0" smtClean="0">
              <a:solidFill>
                <a:schemeClr val="tx1"/>
              </a:solidFill>
              <a:effectLst/>
              <a:latin typeface="+mn-lt"/>
              <a:ea typeface="MS PGothic" pitchFamily="34" charset="-128"/>
              <a:cs typeface="ＭＳ Ｐゴシック" charset="0"/>
            </a:endParaRPr>
          </a:p>
          <a:p>
            <a:r>
              <a:rPr lang="sr-Latn-RS" sz="1200" kern="1200" dirty="0" smtClean="0">
                <a:solidFill>
                  <a:schemeClr val="tx1"/>
                </a:solidFill>
                <a:effectLst/>
                <a:latin typeface="+mn-lt"/>
                <a:ea typeface="MS PGothic" pitchFamily="34" charset="-128"/>
                <a:cs typeface="ＭＳ Ｐゴシック" charset="0"/>
              </a:rPr>
              <a:t>	Na desnoj strani slajda nalazi se objašnjenje naglašenog elementa.</a:t>
            </a:r>
            <a:endParaRPr lang="en-US" sz="1200" kern="1200" dirty="0" smtClean="0">
              <a:solidFill>
                <a:schemeClr val="tx1"/>
              </a:solidFill>
              <a:effectLst/>
              <a:latin typeface="+mn-lt"/>
              <a:ea typeface="MS PGothic" pitchFamily="34" charset="-128"/>
              <a:cs typeface="ＭＳ Ｐゴシック" charset="0"/>
            </a:endParaRPr>
          </a:p>
          <a:p>
            <a:r>
              <a:rPr lang="sr-Latn-RS" sz="1200" kern="1200" dirty="0" smtClean="0">
                <a:solidFill>
                  <a:schemeClr val="tx1"/>
                </a:solidFill>
                <a:effectLst/>
                <a:latin typeface="+mn-lt"/>
                <a:ea typeface="MS PGothic" pitchFamily="34" charset="-128"/>
                <a:cs typeface="ＭＳ Ｐゴシック" charset="0"/>
              </a:rPr>
              <a:t>	</a:t>
            </a:r>
            <a:endParaRPr lang="en-US" sz="1200" kern="1200" dirty="0" smtClean="0">
              <a:solidFill>
                <a:schemeClr val="tx1"/>
              </a:solidFill>
              <a:effectLst/>
              <a:latin typeface="+mn-lt"/>
              <a:ea typeface="MS PGothic" pitchFamily="34" charset="-128"/>
              <a:cs typeface="ＭＳ Ｐゴシック" charset="0"/>
            </a:endParaRPr>
          </a:p>
          <a:p>
            <a:r>
              <a:rPr lang="sr-Latn-RS" sz="1200" kern="1200" dirty="0" smtClean="0">
                <a:solidFill>
                  <a:schemeClr val="tx1"/>
                </a:solidFill>
                <a:effectLst/>
                <a:latin typeface="+mn-lt"/>
                <a:ea typeface="MS PGothic" pitchFamily="34" charset="-128"/>
                <a:cs typeface="ＭＳ Ｐゴシック" charset="0"/>
              </a:rPr>
              <a:t>	Stranke mogu određenim </a:t>
            </a:r>
            <a:r>
              <a:rPr lang="sr-Latn-RS" sz="1200" kern="1200" dirty="0" err="1" smtClean="0">
                <a:solidFill>
                  <a:schemeClr val="tx1"/>
                </a:solidFill>
                <a:effectLst/>
                <a:latin typeface="+mn-lt"/>
                <a:ea typeface="MS PGothic" pitchFamily="34" charset="-128"/>
                <a:cs typeface="ＭＳ Ｐゴシック" charset="0"/>
              </a:rPr>
              <a:t>kvalifikativnim</a:t>
            </a:r>
            <a:r>
              <a:rPr lang="sr-Latn-RS" sz="1200" kern="1200" dirty="0" smtClean="0">
                <a:solidFill>
                  <a:schemeClr val="tx1"/>
                </a:solidFill>
                <a:effectLst/>
                <a:latin typeface="+mn-lt"/>
                <a:ea typeface="MS PGothic" pitchFamily="34" charset="-128"/>
                <a:cs typeface="ＭＳ Ｐゴシック" charset="0"/>
              </a:rPr>
              <a:t> elementima da suze oblast primene člana 2, koji omogućuje opštu inkriminaciju nezakonitog pristupa. Na primer, strane </a:t>
            </a:r>
            <a:r>
              <a:rPr lang="sr-Latn-RS" sz="1200" kern="1200" dirty="0" err="1" smtClean="0">
                <a:solidFill>
                  <a:schemeClr val="tx1"/>
                </a:solidFill>
                <a:effectLst/>
                <a:latin typeface="+mn-lt"/>
                <a:ea typeface="MS PGothic" pitchFamily="34" charset="-128"/>
                <a:cs typeface="ＭＳ Ｐゴシック" charset="0"/>
              </a:rPr>
              <a:t>ugovornice</a:t>
            </a:r>
            <a:r>
              <a:rPr lang="sr-Latn-RS" sz="1200" kern="1200" dirty="0" smtClean="0">
                <a:solidFill>
                  <a:schemeClr val="tx1"/>
                </a:solidFill>
                <a:effectLst/>
                <a:latin typeface="+mn-lt"/>
                <a:ea typeface="MS PGothic" pitchFamily="34" charset="-128"/>
                <a:cs typeface="ＭＳ Ｐゴシック" charset="0"/>
              </a:rPr>
              <a:t> mogu tražiti da nezakonito pristupanje bude učinjeno kršenjem mera bezbednosti (npr. </a:t>
            </a:r>
            <a:r>
              <a:rPr lang="sr-Latn-RS" sz="1200" kern="1200" dirty="0" err="1" smtClean="0">
                <a:solidFill>
                  <a:schemeClr val="tx1"/>
                </a:solidFill>
                <a:effectLst/>
                <a:latin typeface="+mn-lt"/>
                <a:ea typeface="MS PGothic" pitchFamily="34" charset="-128"/>
                <a:cs typeface="ＭＳ Ｐゴシック" charset="0"/>
              </a:rPr>
              <a:t>lozinki</a:t>
            </a:r>
            <a:r>
              <a:rPr lang="sr-Latn-RS" sz="1200" kern="1200" dirty="0" smtClean="0">
                <a:solidFill>
                  <a:schemeClr val="tx1"/>
                </a:solidFill>
                <a:effectLst/>
                <a:latin typeface="+mn-lt"/>
                <a:ea typeface="MS PGothic" pitchFamily="34" charset="-128"/>
                <a:cs typeface="ＭＳ Ｐゴシック" charset="0"/>
              </a:rPr>
              <a:t> ili drugih pristupnih šifara) ili da bude učinjeno sa nekom drugom nečasnom namerom ili u nameri pribavljanja računarskih podataka sa računarskog sistema u koji se pristupa ili sa nekog drugog računarskog sistema. Na slajdu su pobrojani svi </a:t>
            </a:r>
            <a:r>
              <a:rPr lang="sr-Latn-RS" sz="1200" kern="1200" dirty="0" err="1" smtClean="0">
                <a:solidFill>
                  <a:schemeClr val="tx1"/>
                </a:solidFill>
                <a:effectLst/>
                <a:latin typeface="+mn-lt"/>
                <a:ea typeface="MS PGothic" pitchFamily="34" charset="-128"/>
                <a:cs typeface="ＭＳ Ｐゴシック" charset="0"/>
              </a:rPr>
              <a:t>kvalifikativni</a:t>
            </a:r>
            <a:r>
              <a:rPr lang="sr-Latn-RS" sz="1200" kern="1200" dirty="0" smtClean="0">
                <a:solidFill>
                  <a:schemeClr val="tx1"/>
                </a:solidFill>
                <a:effectLst/>
                <a:latin typeface="+mn-lt"/>
                <a:ea typeface="MS PGothic" pitchFamily="34" charset="-128"/>
                <a:cs typeface="ＭＳ Ｐゴシック" charset="0"/>
              </a:rPr>
              <a:t> elementi koje strane </a:t>
            </a:r>
            <a:r>
              <a:rPr lang="sr-Latn-RS" sz="1200" kern="1200" dirty="0" err="1" smtClean="0">
                <a:solidFill>
                  <a:schemeClr val="tx1"/>
                </a:solidFill>
                <a:effectLst/>
                <a:latin typeface="+mn-lt"/>
                <a:ea typeface="MS PGothic" pitchFamily="34" charset="-128"/>
                <a:cs typeface="ＭＳ Ｐゴシック" charset="0"/>
              </a:rPr>
              <a:t>ugovornice</a:t>
            </a:r>
            <a:r>
              <a:rPr lang="sr-Latn-RS" sz="1200" kern="1200" dirty="0" smtClean="0">
                <a:solidFill>
                  <a:schemeClr val="tx1"/>
                </a:solidFill>
                <a:effectLst/>
                <a:latin typeface="+mn-lt"/>
                <a:ea typeface="MS PGothic" pitchFamily="34" charset="-128"/>
                <a:cs typeface="ＭＳ Ｐゴシック" charset="0"/>
              </a:rPr>
              <a:t> mogu da uvedu u domaće zakonodavstvo. </a:t>
            </a:r>
            <a:endParaRPr lang="en-US" sz="1200" kern="1200" dirty="0" smtClean="0">
              <a:solidFill>
                <a:schemeClr val="tx1"/>
              </a:solidFill>
              <a:effectLst/>
              <a:latin typeface="+mn-lt"/>
              <a:ea typeface="MS PGothic" pitchFamily="34" charset="-128"/>
              <a:cs typeface="ＭＳ Ｐゴシック" charset="0"/>
            </a:endParaRPr>
          </a:p>
          <a:p>
            <a:endParaRPr lang="en-US" sz="1200" kern="1200" dirty="0">
              <a:solidFill>
                <a:schemeClr val="tx1"/>
              </a:solidFill>
              <a:effectLst/>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20</a:t>
            </a:fld>
            <a:endParaRPr lang="en-US"/>
          </a:p>
        </p:txBody>
      </p:sp>
    </p:spTree>
    <p:extLst>
      <p:ext uri="{BB962C8B-B14F-4D97-AF65-F5344CB8AC3E}">
        <p14:creationId xmlns:p14="http://schemas.microsoft.com/office/powerpoint/2010/main" val="368424570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1">
            <a:extLst>
              <a:ext uri="{FF2B5EF4-FFF2-40B4-BE49-F238E27FC236}">
                <a16:creationId xmlns="" xmlns:a16="http://schemas.microsoft.com/office/drawing/2014/main" id="{B15714A6-B05B-47A5-B92B-D727BD3A45D0}"/>
              </a:ext>
            </a:extLst>
          </p:cNvPr>
          <p:cNvSpPr>
            <a:spLocks noGrp="1"/>
          </p:cNvSpPr>
          <p:nvPr>
            <p:ph type="body" idx="1"/>
          </p:nvPr>
        </p:nvSpPr>
        <p:spPr/>
        <p:txBody>
          <a:bodyPr/>
          <a:lstStyle/>
          <a:p>
            <a:pPr marL="0" marR="0" indent="457200" algn="l" defTabSz="457200" rtl="0" eaLnBrk="0" fontAlgn="base" latinLnBrk="0" hangingPunct="0">
              <a:lnSpc>
                <a:spcPct val="100000"/>
              </a:lnSpc>
              <a:spcBef>
                <a:spcPct val="30000"/>
              </a:spcBef>
              <a:spcAft>
                <a:spcPct val="0"/>
              </a:spcAft>
              <a:buClrTx/>
              <a:buSzTx/>
              <a:buFontTx/>
              <a:buNone/>
              <a:tabLst/>
              <a:defRPr/>
            </a:pPr>
            <a:r>
              <a:rPr lang="sr-Latn-RS" sz="1200" kern="1200" dirty="0" smtClean="0">
                <a:solidFill>
                  <a:schemeClr val="tx1"/>
                </a:solidFill>
                <a:effectLst/>
                <a:latin typeface="+mn-lt"/>
                <a:ea typeface="MS PGothic" pitchFamily="34" charset="-128"/>
                <a:cs typeface="ＭＳ Ｐゴシック" charset="0"/>
              </a:rPr>
              <a:t>	Svrha sesije jeste da se polaznicima omogući da sveobuhvatno razumeju elemente krivičnih dela protiv poverljivosti, celovitosti i dostupnosti računarskih sistema i podataka, utvrđenih u skladu sa Budimpeštanskom konvencijom.</a:t>
            </a:r>
            <a:endParaRPr lang="en-US" sz="1200" kern="1200" dirty="0" smtClean="0">
              <a:solidFill>
                <a:schemeClr val="tx1"/>
              </a:solidFill>
              <a:effectLst/>
              <a:latin typeface="+mn-lt"/>
              <a:ea typeface="MS PGothic" pitchFamily="34" charset="-128"/>
              <a:cs typeface="ＭＳ Ｐゴシック" charset="0"/>
            </a:endParaRPr>
          </a:p>
          <a:p>
            <a:pPr indent="457200"/>
            <a:endParaRPr lang="en-GB" sz="3600" dirty="0"/>
          </a:p>
        </p:txBody>
      </p:sp>
    </p:spTree>
    <p:extLst>
      <p:ext uri="{BB962C8B-B14F-4D97-AF65-F5344CB8AC3E}">
        <p14:creationId xmlns:p14="http://schemas.microsoft.com/office/powerpoint/2010/main" val="215783885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r-Latn-RS" sz="1200" kern="1200" dirty="0" smtClean="0">
                <a:solidFill>
                  <a:schemeClr val="tx1"/>
                </a:solidFill>
                <a:effectLst/>
                <a:latin typeface="+mn-lt"/>
                <a:ea typeface="MS PGothic" pitchFamily="34" charset="-128"/>
                <a:cs typeface="ＭＳ Ｐゴシック" charset="0"/>
              </a:rPr>
              <a:t>	U narednoj grupi slajdova razmotrićemo krivično delo nezakonitog presretanja koje je utvrđeno članom 3. Budimpeštanske konvencije.</a:t>
            </a:r>
            <a:endParaRPr lang="en-US" sz="1200" kern="1200" dirty="0">
              <a:solidFill>
                <a:schemeClr val="tx1"/>
              </a:solidFill>
              <a:effectLst/>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21</a:t>
            </a:fld>
            <a:endParaRPr lang="en-US" altLang="en-US"/>
          </a:p>
        </p:txBody>
      </p:sp>
    </p:spTree>
    <p:extLst>
      <p:ext uri="{BB962C8B-B14F-4D97-AF65-F5344CB8AC3E}">
        <p14:creationId xmlns:p14="http://schemas.microsoft.com/office/powerpoint/2010/main" val="391717247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r-Latn-RS" sz="1200" kern="1200" dirty="0" smtClean="0">
                <a:solidFill>
                  <a:schemeClr val="tx1"/>
                </a:solidFill>
                <a:effectLst/>
                <a:latin typeface="+mn-lt"/>
                <a:ea typeface="MS PGothic" pitchFamily="34" charset="-128"/>
                <a:cs typeface="ＭＳ Ｐゴシック" charset="0"/>
              </a:rPr>
              <a:t>	Nezakonito presretanje koje je opisano u članu 3. Budimpeštanske konvencije takođe predstavlja presretanje učinjeno s namerom. To je delo koje čine ona lica koja protivpravno presretnu pomoću tehničkih uređaja, računarske podatke koji nisu javne prirode, a prenose se ka računarskom sistemu, od njega ili unutar samog sistema. </a:t>
            </a:r>
            <a:endParaRPr lang="en-US" sz="1200" kern="1200" dirty="0" smtClean="0">
              <a:solidFill>
                <a:schemeClr val="tx1"/>
              </a:solidFill>
              <a:effectLst/>
              <a:latin typeface="+mn-lt"/>
              <a:ea typeface="MS PGothic" pitchFamily="34" charset="-128"/>
              <a:cs typeface="ＭＳ Ｐゴシック" charset="0"/>
            </a:endParaRPr>
          </a:p>
          <a:p>
            <a:r>
              <a:rPr lang="sr-Latn-RS" sz="1200" kern="1200" dirty="0" smtClean="0">
                <a:solidFill>
                  <a:schemeClr val="tx1"/>
                </a:solidFill>
                <a:effectLst/>
                <a:latin typeface="+mn-lt"/>
                <a:ea typeface="MS PGothic" pitchFamily="34" charset="-128"/>
                <a:cs typeface="ＭＳ Ｐゴシック" charset="0"/>
              </a:rPr>
              <a:t>	Ta odredba štiti celovitost prenosa računarskih podataka koji nisu javne prirode tako što inkriminiše njihovo neovlašćeno presretanje. </a:t>
            </a:r>
            <a:endParaRPr lang="en-US" sz="1200" kern="1200" dirty="0" smtClean="0">
              <a:solidFill>
                <a:schemeClr val="tx1"/>
              </a:solidFill>
              <a:effectLst/>
              <a:latin typeface="+mn-lt"/>
              <a:ea typeface="MS PGothic" pitchFamily="34" charset="-128"/>
              <a:cs typeface="ＭＳ Ｐゴシック" charset="0"/>
            </a:endParaRPr>
          </a:p>
          <a:p>
            <a:r>
              <a:rPr lang="sr-Latn-RS" sz="1200" kern="1200" dirty="0" smtClean="0">
                <a:solidFill>
                  <a:schemeClr val="tx1"/>
                </a:solidFill>
                <a:effectLst/>
                <a:latin typeface="+mn-lt"/>
                <a:ea typeface="MS PGothic" pitchFamily="34" charset="-128"/>
                <a:cs typeface="ＭＳ Ｐゴシック" charset="0"/>
              </a:rPr>
              <a:t> </a:t>
            </a:r>
            <a:endParaRPr lang="en-US" sz="1200" kern="1200" dirty="0" smtClean="0">
              <a:solidFill>
                <a:schemeClr val="tx1"/>
              </a:solidFill>
              <a:effectLst/>
              <a:latin typeface="+mn-lt"/>
              <a:ea typeface="MS PGothic" pitchFamily="34" charset="-128"/>
              <a:cs typeface="ＭＳ Ｐゴシック" charset="0"/>
            </a:endParaRPr>
          </a:p>
          <a:p>
            <a:r>
              <a:rPr lang="sr-Latn-RS" sz="1200" kern="1200" dirty="0" smtClean="0">
                <a:solidFill>
                  <a:schemeClr val="tx1"/>
                </a:solidFill>
                <a:effectLst/>
                <a:latin typeface="+mn-lt"/>
                <a:ea typeface="MS PGothic" pitchFamily="34" charset="-128"/>
                <a:cs typeface="ＭＳ Ｐゴシック" charset="0"/>
              </a:rPr>
              <a:t>	Prenos podataka ka računarskom sistemu, od tog sistema ili unutar samog sistema predstavlja </a:t>
            </a:r>
            <a:r>
              <a:rPr lang="sr-Latn-RS" sz="1200" kern="1200" dirty="0" err="1" smtClean="0">
                <a:solidFill>
                  <a:schemeClr val="tx1"/>
                </a:solidFill>
                <a:effectLst/>
                <a:latin typeface="+mn-lt"/>
                <a:ea typeface="MS PGothic" pitchFamily="34" charset="-128"/>
                <a:cs typeface="ＭＳ Ｐゴシック" charset="0"/>
              </a:rPr>
              <a:t>najrelevantniju</a:t>
            </a:r>
            <a:r>
              <a:rPr lang="sr-Latn-RS" sz="1200" kern="1200" dirty="0" smtClean="0">
                <a:solidFill>
                  <a:schemeClr val="tx1"/>
                </a:solidFill>
                <a:effectLst/>
                <a:latin typeface="+mn-lt"/>
                <a:ea typeface="MS PGothic" pitchFamily="34" charset="-128"/>
                <a:cs typeface="ＭＳ Ｐゴシック" charset="0"/>
              </a:rPr>
              <a:t> stvarnost današnjeg života na mrežama. </a:t>
            </a:r>
            <a:endParaRPr lang="en-US" sz="1200" kern="1200" dirty="0" smtClean="0">
              <a:solidFill>
                <a:schemeClr val="tx1"/>
              </a:solidFill>
              <a:effectLst/>
              <a:latin typeface="+mn-lt"/>
              <a:ea typeface="MS PGothic" pitchFamily="34" charset="-128"/>
              <a:cs typeface="ＭＳ Ｐゴシック" charset="0"/>
            </a:endParaRPr>
          </a:p>
          <a:p>
            <a:r>
              <a:rPr lang="sr-Latn-RS" sz="1200" kern="1200" dirty="0" smtClean="0">
                <a:solidFill>
                  <a:schemeClr val="tx1"/>
                </a:solidFill>
                <a:effectLst/>
                <a:latin typeface="+mn-lt"/>
                <a:ea typeface="MS PGothic" pitchFamily="34" charset="-128"/>
                <a:cs typeface="ＭＳ Ｐゴシック" charset="0"/>
              </a:rPr>
              <a:t> </a:t>
            </a:r>
            <a:endParaRPr lang="en-US" sz="1200" kern="1200" dirty="0" smtClean="0">
              <a:solidFill>
                <a:schemeClr val="tx1"/>
              </a:solidFill>
              <a:effectLst/>
              <a:latin typeface="+mn-lt"/>
              <a:ea typeface="MS PGothic" pitchFamily="34" charset="-128"/>
              <a:cs typeface="ＭＳ Ｐゴシック" charset="0"/>
            </a:endParaRPr>
          </a:p>
          <a:p>
            <a:r>
              <a:rPr lang="sr-Latn-RS" sz="1200" kern="1200" dirty="0" smtClean="0">
                <a:solidFill>
                  <a:schemeClr val="tx1"/>
                </a:solidFill>
                <a:effectLst/>
                <a:latin typeface="+mn-lt"/>
                <a:ea typeface="MS PGothic" pitchFamily="34" charset="-128"/>
                <a:cs typeface="ＭＳ Ｐゴシック" charset="0"/>
              </a:rPr>
              <a:t>	Tehnički gledano, može biti veoma lako presretnuti komunikacije na mreži i komunikacije nisu valjano zaštićene. Presretanjem komunikacija može se na primer otkriti koje je veb-sajtove neko lice posetilo ili koju je </a:t>
            </a:r>
            <a:r>
              <a:rPr lang="sr-Latn-RS" sz="1200" kern="1200" dirty="0" err="1" smtClean="0">
                <a:solidFill>
                  <a:schemeClr val="tx1"/>
                </a:solidFill>
                <a:effectLst/>
                <a:latin typeface="+mn-lt"/>
                <a:ea typeface="MS PGothic" pitchFamily="34" charset="-128"/>
                <a:cs typeface="ＭＳ Ｐゴシック" charset="0"/>
              </a:rPr>
              <a:t>imejl</a:t>
            </a:r>
            <a:r>
              <a:rPr lang="sr-Latn-RS" sz="1200" kern="1200" dirty="0" smtClean="0">
                <a:solidFill>
                  <a:schemeClr val="tx1"/>
                </a:solidFill>
                <a:effectLst/>
                <a:latin typeface="+mn-lt"/>
                <a:ea typeface="MS PGothic" pitchFamily="34" charset="-128"/>
                <a:cs typeface="ＭＳ Ｐゴシック" charset="0"/>
              </a:rPr>
              <a:t> poruku to lice dobilo ili poslalo. </a:t>
            </a:r>
            <a:endParaRPr lang="en-US" sz="1200" kern="1200" dirty="0" smtClean="0">
              <a:solidFill>
                <a:schemeClr val="tx1"/>
              </a:solidFill>
              <a:effectLst/>
              <a:latin typeface="+mn-lt"/>
              <a:ea typeface="MS PGothic" pitchFamily="34" charset="-128"/>
              <a:cs typeface="ＭＳ Ｐゴシック" charset="0"/>
            </a:endParaRPr>
          </a:p>
          <a:p>
            <a:r>
              <a:rPr lang="sr-Latn-RS" sz="1200" kern="1200" dirty="0" smtClean="0">
                <a:solidFill>
                  <a:schemeClr val="tx1"/>
                </a:solidFill>
                <a:effectLst/>
                <a:latin typeface="+mn-lt"/>
                <a:ea typeface="MS PGothic" pitchFamily="34" charset="-128"/>
                <a:cs typeface="ＭＳ Ｐゴシック" charset="0"/>
              </a:rPr>
              <a:t>	Inkriminisanjem nezakonitog presretanja se, prema tome, ukazuje na ranjivost komunikacione tehnologije i štiti se tajnost komunikacija koje nisu javne. </a:t>
            </a:r>
            <a:endParaRPr lang="en-US" sz="1200" kern="1200" dirty="0" smtClean="0">
              <a:solidFill>
                <a:schemeClr val="tx1"/>
              </a:solidFill>
              <a:effectLst/>
              <a:latin typeface="+mn-lt"/>
              <a:ea typeface="MS PGothic" pitchFamily="34" charset="-128"/>
              <a:cs typeface="ＭＳ Ｐゴシック" charset="0"/>
            </a:endParaRPr>
          </a:p>
          <a:p>
            <a:r>
              <a:rPr lang="sr-Latn-RS" sz="1200" kern="1200" dirty="0" smtClean="0">
                <a:solidFill>
                  <a:schemeClr val="tx1"/>
                </a:solidFill>
                <a:effectLst/>
                <a:latin typeface="+mn-lt"/>
                <a:ea typeface="MS PGothic" pitchFamily="34" charset="-128"/>
                <a:cs typeface="ＭＳ Ｐゴシック" charset="0"/>
              </a:rPr>
              <a:t>	Predavač treba da ukaže na razliku između krivičnog dela „pristupa” i krivičnog dela „presretanja” u pojmovnom smislu. Krivično delo „pristupa” odnosi se na pristup računaru ili računarskim podacima onda kada je računar statičan – dok se krivično delo „presretanja” odnosi na presretanje prenosa računarskih podataka (tj. podaci su u fazi kretanja). Prenos može biti ka računarskom sistemu, od njega ili u njemu. </a:t>
            </a:r>
            <a:endParaRPr lang="en-US" sz="1200" kern="1200" dirty="0" smtClean="0">
              <a:solidFill>
                <a:schemeClr val="tx1"/>
              </a:solidFill>
              <a:effectLst/>
              <a:latin typeface="+mn-lt"/>
              <a:ea typeface="MS PGothic" pitchFamily="34" charset="-128"/>
              <a:cs typeface="ＭＳ Ｐゴシック" charset="0"/>
            </a:endParaRPr>
          </a:p>
          <a:p>
            <a:pPr eaLnBrk="1" hangingPunct="1"/>
            <a:endParaRPr lang="x-none"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22</a:t>
            </a:fld>
            <a:endParaRPr lang="en-US"/>
          </a:p>
        </p:txBody>
      </p:sp>
    </p:spTree>
    <p:extLst>
      <p:ext uri="{BB962C8B-B14F-4D97-AF65-F5344CB8AC3E}">
        <p14:creationId xmlns:p14="http://schemas.microsoft.com/office/powerpoint/2010/main" val="254473449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S PGothic" pitchFamily="34" charset="-128"/>
                <a:cs typeface="ＭＳ Ｐゴシック" charset="0"/>
              </a:rPr>
              <a:t>	(Tekst na slici)</a:t>
            </a:r>
          </a:p>
          <a:p>
            <a:pPr indent="457200"/>
            <a:endParaRPr lang="sr-Latn-RS" sz="1200" kern="1200" dirty="0" smtClean="0">
              <a:solidFill>
                <a:schemeClr val="tx1"/>
              </a:solidFill>
              <a:effectLst/>
              <a:latin typeface="+mn-lt"/>
              <a:ea typeface="MS PGothic" pitchFamily="34" charset="-128"/>
              <a:cs typeface="ＭＳ Ｐゴシック" charset="0"/>
            </a:endParaRPr>
          </a:p>
          <a:p>
            <a:pPr indent="457200"/>
            <a:r>
              <a:rPr lang="sr-Latn-RS" sz="1200" b="1" kern="1200" dirty="0" smtClean="0">
                <a:solidFill>
                  <a:schemeClr val="tx1"/>
                </a:solidFill>
                <a:effectLst/>
                <a:latin typeface="+mn-lt"/>
                <a:ea typeface="MS PGothic" pitchFamily="34" charset="-128"/>
                <a:cs typeface="ＭＳ Ｐゴシック" charset="0"/>
              </a:rPr>
              <a:t>U međunarodnoj operaciji rasturena kriminalna grupa računarskih prevaranata</a:t>
            </a:r>
          </a:p>
          <a:p>
            <a:pPr indent="457200"/>
            <a:r>
              <a:rPr lang="sr-Latn-RS" sz="1200" b="0" kern="1200" dirty="0" smtClean="0">
                <a:solidFill>
                  <a:schemeClr val="tx1"/>
                </a:solidFill>
                <a:effectLst/>
                <a:latin typeface="+mn-lt"/>
                <a:ea typeface="MS PGothic" pitchFamily="34" charset="-128"/>
                <a:cs typeface="ＭＳ Ｐゴシック" charset="0"/>
              </a:rPr>
              <a:t>Saopštenje za štampu</a:t>
            </a:r>
          </a:p>
          <a:p>
            <a:pPr indent="457200"/>
            <a:r>
              <a:rPr lang="sr-Latn-RS" sz="1200" b="0" kern="1200" dirty="0" smtClean="0">
                <a:solidFill>
                  <a:schemeClr val="tx1"/>
                </a:solidFill>
                <a:effectLst/>
                <a:latin typeface="+mn-lt"/>
                <a:ea typeface="MS PGothic" pitchFamily="34" charset="-128"/>
                <a:cs typeface="ＭＳ Ｐゴシック" charset="0"/>
              </a:rPr>
              <a:t>10. jun 2015.</a:t>
            </a:r>
          </a:p>
          <a:p>
            <a:pPr indent="457200"/>
            <a:endParaRPr lang="sr-Latn-RS" sz="1200" b="0" kern="1200" dirty="0" smtClean="0">
              <a:solidFill>
                <a:schemeClr val="tx1"/>
              </a:solidFill>
              <a:effectLst/>
              <a:latin typeface="+mn-lt"/>
              <a:ea typeface="MS PGothic" pitchFamily="34" charset="-128"/>
              <a:cs typeface="ＭＳ Ｐゴシック" charset="0"/>
            </a:endParaRPr>
          </a:p>
          <a:p>
            <a:pPr indent="457200"/>
            <a:r>
              <a:rPr lang="sr-Latn-RS" sz="1200" b="0" kern="1200" dirty="0" smtClean="0">
                <a:solidFill>
                  <a:schemeClr val="tx1"/>
                </a:solidFill>
                <a:effectLst/>
                <a:latin typeface="+mn-lt"/>
                <a:ea typeface="MS PGothic" pitchFamily="34" charset="-128"/>
                <a:cs typeface="ＭＳ Ｐゴシック" charset="0"/>
              </a:rPr>
              <a:t>Juče je u zajedničkoj međunarodnoj operaciji rasturena jedna grupa  kriminalaca specijalizovanih za računarske prevare koja je bila aktivna u Italiji, Španiji, Poljskoj, Ujedinjenom kraljevstvu, Belgiji i </a:t>
            </a:r>
            <a:r>
              <a:rPr lang="sr-Latn-RS" sz="1200" b="0" kern="1200" dirty="0" err="1" smtClean="0">
                <a:solidFill>
                  <a:schemeClr val="tx1"/>
                </a:solidFill>
                <a:effectLst/>
                <a:latin typeface="+mn-lt"/>
                <a:ea typeface="MS PGothic" pitchFamily="34" charset="-128"/>
                <a:cs typeface="ＭＳ Ｐゴシック" charset="0"/>
              </a:rPr>
              <a:t>Gruziji</a:t>
            </a:r>
            <a:r>
              <a:rPr lang="sr-Latn-RS" sz="1200" b="0" kern="1200" dirty="0" smtClean="0">
                <a:solidFill>
                  <a:schemeClr val="tx1"/>
                </a:solidFill>
                <a:effectLst/>
                <a:latin typeface="+mn-lt"/>
                <a:ea typeface="MS PGothic" pitchFamily="34" charset="-128"/>
                <a:cs typeface="ＭＳ Ｐゴシック" charset="0"/>
              </a:rPr>
              <a:t> i koja se sumnjiči da je  pomoću upada na </a:t>
            </a:r>
            <a:r>
              <a:rPr lang="sr-Latn-RS" sz="1200" b="0" kern="1200" dirty="0" err="1" smtClean="0">
                <a:solidFill>
                  <a:schemeClr val="tx1"/>
                </a:solidFill>
                <a:effectLst/>
                <a:latin typeface="+mn-lt"/>
                <a:ea typeface="MS PGothic" pitchFamily="34" charset="-128"/>
                <a:cs typeface="ＭＳ Ｐゴシック" charset="0"/>
              </a:rPr>
              <a:t>imejl</a:t>
            </a:r>
            <a:r>
              <a:rPr lang="sr-Latn-RS" sz="1200" b="0" kern="1200" dirty="0" smtClean="0">
                <a:solidFill>
                  <a:schemeClr val="tx1"/>
                </a:solidFill>
                <a:effectLst/>
                <a:latin typeface="+mn-lt"/>
                <a:ea typeface="MS PGothic" pitchFamily="34" charset="-128"/>
                <a:cs typeface="ＭＳ Ｐゴシック" charset="0"/>
              </a:rPr>
              <a:t> naloge počinila finansijske prevare.</a:t>
            </a:r>
          </a:p>
          <a:p>
            <a:pPr indent="457200"/>
            <a:r>
              <a:rPr lang="sr-Latn-RS" sz="1200" b="0" kern="1200" dirty="0" smtClean="0">
                <a:solidFill>
                  <a:schemeClr val="tx1"/>
                </a:solidFill>
                <a:effectLst/>
                <a:latin typeface="+mn-lt"/>
                <a:ea typeface="MS PGothic" pitchFamily="34" charset="-128"/>
                <a:cs typeface="ＭＳ Ｐゴシック" charset="0"/>
              </a:rPr>
              <a:t>U operaciji je uhapšeno 49 lica osumnjičenih za pripadništvo kriminalnoj grupi, pretreseno je 58 nekretnina i vlasti su zaplenile laptopove, hard diskove, telefone, tablete, kreditne kartice, gotovinska sredstva, SIM kartice, memorijske fleševe, falsifikovane dokumente i dokumente u vezi sa bankovnim računima. Akciju su </a:t>
            </a:r>
            <a:r>
              <a:rPr lang="sr-Latn-RS" sz="1200" b="0" kern="1200" dirty="0" err="1" smtClean="0">
                <a:solidFill>
                  <a:schemeClr val="tx1"/>
                </a:solidFill>
                <a:effectLst/>
                <a:latin typeface="+mn-lt"/>
                <a:ea typeface="MS PGothic" pitchFamily="34" charset="-128"/>
                <a:cs typeface="ＭＳ Ｐゴシック" charset="0"/>
              </a:rPr>
              <a:t>koordinisali</a:t>
            </a:r>
            <a:r>
              <a:rPr lang="sr-Latn-RS" sz="1200" b="0" kern="1200" dirty="0" smtClean="0">
                <a:solidFill>
                  <a:schemeClr val="tx1"/>
                </a:solidFill>
                <a:effectLst/>
                <a:latin typeface="+mn-lt"/>
                <a:ea typeface="MS PGothic" pitchFamily="34" charset="-128"/>
                <a:cs typeface="ＭＳ Ｐゴシック" charset="0"/>
              </a:rPr>
              <a:t> Evropski centar</a:t>
            </a:r>
            <a:r>
              <a:rPr lang="sr-Latn-RS" sz="1200" b="0" kern="1200" baseline="0" dirty="0" smtClean="0">
                <a:solidFill>
                  <a:schemeClr val="tx1"/>
                </a:solidFill>
                <a:effectLst/>
                <a:latin typeface="+mn-lt"/>
                <a:ea typeface="MS PGothic" pitchFamily="34" charset="-128"/>
                <a:cs typeface="ＭＳ Ｐゴシック" charset="0"/>
              </a:rPr>
              <a:t> za </a:t>
            </a:r>
            <a:r>
              <a:rPr lang="sr-Latn-RS" sz="1200" b="0" kern="1200" baseline="0" dirty="0" err="1" smtClean="0">
                <a:solidFill>
                  <a:schemeClr val="tx1"/>
                </a:solidFill>
                <a:effectLst/>
                <a:latin typeface="+mn-lt"/>
                <a:ea typeface="MS PGothic" pitchFamily="34" charset="-128"/>
                <a:cs typeface="ＭＳ Ｐゴシック" charset="0"/>
              </a:rPr>
              <a:t>visokotehnološki</a:t>
            </a:r>
            <a:r>
              <a:rPr lang="sr-Latn-RS" sz="1200" b="0" kern="1200" baseline="0" dirty="0" smtClean="0">
                <a:solidFill>
                  <a:schemeClr val="tx1"/>
                </a:solidFill>
                <a:effectLst/>
                <a:latin typeface="+mn-lt"/>
                <a:ea typeface="MS PGothic" pitchFamily="34" charset="-128"/>
                <a:cs typeface="ＭＳ Ｐゴシック" charset="0"/>
              </a:rPr>
              <a:t> kriminal </a:t>
            </a:r>
            <a:r>
              <a:rPr lang="sr-Latn-RS" sz="1200" b="0" kern="1200" baseline="0" dirty="0" err="1" smtClean="0">
                <a:solidFill>
                  <a:schemeClr val="tx1"/>
                </a:solidFill>
                <a:effectLst/>
                <a:latin typeface="+mn-lt"/>
                <a:ea typeface="MS PGothic" pitchFamily="34" charset="-128"/>
                <a:cs typeface="ＭＳ Ｐゴシック" charset="0"/>
              </a:rPr>
              <a:t>Evropola</a:t>
            </a:r>
            <a:r>
              <a:rPr lang="sr-Latn-RS" sz="1200" b="0" kern="1200" baseline="0" dirty="0" smtClean="0">
                <a:solidFill>
                  <a:schemeClr val="tx1"/>
                </a:solidFill>
                <a:effectLst/>
                <a:latin typeface="+mn-lt"/>
                <a:ea typeface="MS PGothic" pitchFamily="34" charset="-128"/>
                <a:cs typeface="ＭＳ Ｐゴシック" charset="0"/>
              </a:rPr>
              <a:t> (EC3) i </a:t>
            </a:r>
            <a:r>
              <a:rPr lang="sr-Latn-RS" sz="1200" b="0" kern="1200" baseline="0" dirty="0" err="1" smtClean="0">
                <a:solidFill>
                  <a:schemeClr val="tx1"/>
                </a:solidFill>
                <a:effectLst/>
                <a:latin typeface="+mn-lt"/>
                <a:ea typeface="MS PGothic" pitchFamily="34" charset="-128"/>
                <a:cs typeface="ＭＳ Ｐゴシック" charset="0"/>
              </a:rPr>
              <a:t>Evrojust</a:t>
            </a:r>
            <a:r>
              <a:rPr lang="sr-Latn-RS" sz="1200" b="0" kern="1200" baseline="0" dirty="0" smtClean="0">
                <a:solidFill>
                  <a:schemeClr val="tx1"/>
                </a:solidFill>
                <a:effectLst/>
                <a:latin typeface="+mn-lt"/>
                <a:ea typeface="MS PGothic" pitchFamily="34" charset="-128"/>
                <a:cs typeface="ＭＳ Ｐゴシック" charset="0"/>
              </a:rPr>
              <a:t>, a predvodili su je italijanska državna policija specijalizovana za komunikacije i poštanske službe, Španska nacionalna policija, Centralni istražni biro poljske policije, uz podršku britanskih  policijskih snaga. U paralelnim istragama otkrivene su međunarodne prevare u ukupnoj vrednosti od šest miliona evra, koje su </a:t>
            </a:r>
            <a:r>
              <a:rPr lang="sr-Latn-RS" sz="1200" b="0" kern="1200" baseline="0" dirty="0" err="1" smtClean="0">
                <a:solidFill>
                  <a:schemeClr val="tx1"/>
                </a:solidFill>
                <a:effectLst/>
                <a:latin typeface="+mn-lt"/>
                <a:ea typeface="MS PGothic" pitchFamily="34" charset="-128"/>
                <a:cs typeface="ＭＳ Ｐゴシック" charset="0"/>
              </a:rPr>
              <a:t>pritom</a:t>
            </a:r>
            <a:r>
              <a:rPr lang="sr-Latn-RS" sz="1200" b="0" kern="1200" baseline="0" dirty="0" smtClean="0">
                <a:solidFill>
                  <a:schemeClr val="tx1"/>
                </a:solidFill>
                <a:effectLst/>
                <a:latin typeface="+mn-lt"/>
                <a:ea typeface="MS PGothic" pitchFamily="34" charset="-128"/>
                <a:cs typeface="ＭＳ Ｐゴシック" charset="0"/>
              </a:rPr>
              <a:t> izvršene u kratkom roku.</a:t>
            </a:r>
          </a:p>
          <a:p>
            <a:pPr indent="457200"/>
            <a:r>
              <a:rPr lang="sr-Latn-RS" sz="1200" b="0" kern="1200" baseline="0" dirty="0" smtClean="0">
                <a:solidFill>
                  <a:schemeClr val="tx1"/>
                </a:solidFill>
                <a:effectLst/>
                <a:latin typeface="+mn-lt"/>
                <a:ea typeface="MS PGothic" pitchFamily="34" charset="-128"/>
                <a:cs typeface="ＭＳ Ｐゴシック" charset="0"/>
              </a:rPr>
              <a:t>Način delovanja te kriminalne grupe je takozvani MITM napad (neovlašćeni entitet se ubacuje između dva sistema i presreće ili menja razmenu informacija). Oni su u više navrata na taj način upadali u računarske sistema srednjih i velikih evropskih kompanija pomoću </a:t>
            </a:r>
            <a:r>
              <a:rPr lang="sr-Latn-RS" sz="1200" b="0" kern="1200" baseline="0" dirty="0" err="1" smtClean="0">
                <a:solidFill>
                  <a:schemeClr val="tx1"/>
                </a:solidFill>
                <a:effectLst/>
                <a:latin typeface="+mn-lt"/>
                <a:ea typeface="MS PGothic" pitchFamily="34" charset="-128"/>
                <a:cs typeface="ＭＳ Ｐゴシック" charset="0"/>
              </a:rPr>
              <a:t>hakovanja</a:t>
            </a:r>
            <a:r>
              <a:rPr lang="sr-Latn-RS" sz="1200" b="0" kern="1200" baseline="0" dirty="0" smtClean="0">
                <a:solidFill>
                  <a:schemeClr val="tx1"/>
                </a:solidFill>
                <a:effectLst/>
                <a:latin typeface="+mn-lt"/>
                <a:ea typeface="MS PGothic" pitchFamily="34" charset="-128"/>
                <a:cs typeface="ＭＳ Ｐゴシック" charset="0"/>
              </a:rPr>
              <a:t> i tehnike socijalnog inženjeringa. Čim bi obezbedili upad na korporativne </a:t>
            </a:r>
            <a:r>
              <a:rPr lang="sr-Latn-RS" sz="1200" b="0" kern="1200" baseline="0" dirty="0" err="1" smtClean="0">
                <a:solidFill>
                  <a:schemeClr val="tx1"/>
                </a:solidFill>
                <a:effectLst/>
                <a:latin typeface="+mn-lt"/>
                <a:ea typeface="MS PGothic" pitchFamily="34" charset="-128"/>
                <a:cs typeface="ＭＳ Ｐゴシック" charset="0"/>
              </a:rPr>
              <a:t>imejl</a:t>
            </a:r>
            <a:r>
              <a:rPr lang="sr-Latn-RS" sz="1200" b="0" kern="1200" baseline="0" dirty="0" smtClean="0">
                <a:solidFill>
                  <a:schemeClr val="tx1"/>
                </a:solidFill>
                <a:effectLst/>
                <a:latin typeface="+mn-lt"/>
                <a:ea typeface="MS PGothic" pitchFamily="34" charset="-128"/>
                <a:cs typeface="ＭＳ Ｐゴシック" charset="0"/>
              </a:rPr>
              <a:t> naloge  nadzirali su komunikacije, ne bi li otkrili zahteve za uplatu novčanih  sredstava (račune i fakture). potom bi sami kriminalci upućivali zahteve klijentima tih kompanija da novac uplate na njihove račune, a ne na račune kompanije.  Te uplate su odmah podizali na različite načine. Osumnjičeni, uglavnom državljani Nigerije, Kameruna i Španije, prebacivali su taj nezakonito stečeni novac u zemlje izvan Evropske unije, koristeći sofisticiranu mrežu transakcija za pranje novca.</a:t>
            </a:r>
          </a:p>
          <a:p>
            <a:pPr indent="457200"/>
            <a:r>
              <a:rPr lang="sr-Latn-RS" sz="1200" b="0" kern="1200" baseline="0" dirty="0" smtClean="0">
                <a:solidFill>
                  <a:schemeClr val="tx1"/>
                </a:solidFill>
                <a:effectLst/>
                <a:latin typeface="+mn-lt"/>
                <a:ea typeface="MS PGothic" pitchFamily="34" charset="-128"/>
                <a:cs typeface="ＭＳ Ｐゴシック" charset="0"/>
              </a:rPr>
              <a:t>____________________________________________________________________________________________________________________</a:t>
            </a:r>
          </a:p>
          <a:p>
            <a:pPr indent="457200"/>
            <a:endParaRPr lang="sr-Latn-RS" sz="1200" b="0" kern="1200" baseline="0" dirty="0" smtClean="0">
              <a:solidFill>
                <a:schemeClr val="tx1"/>
              </a:solidFill>
              <a:effectLst/>
              <a:latin typeface="+mn-lt"/>
              <a:ea typeface="MS PGothic" pitchFamily="34" charset="-128"/>
              <a:cs typeface="ＭＳ Ｐゴシック" charset="0"/>
            </a:endParaRPr>
          </a:p>
          <a:p>
            <a:pPr indent="457200"/>
            <a:endParaRPr lang="sr-Latn-RS" sz="1200" b="0" kern="1200" dirty="0" smtClean="0">
              <a:solidFill>
                <a:schemeClr val="tx1"/>
              </a:solidFill>
              <a:effectLst/>
              <a:latin typeface="+mn-lt"/>
              <a:ea typeface="MS PGothic" pitchFamily="34" charset="-128"/>
              <a:cs typeface="ＭＳ Ｐゴシック" charset="0"/>
            </a:endParaRPr>
          </a:p>
          <a:p>
            <a:pPr indent="457200"/>
            <a:endParaRPr lang="sr-Latn-R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_____________________________________________________________________________________________________________________</a:t>
            </a:r>
          </a:p>
          <a:p>
            <a:pPr indent="457200"/>
            <a:endParaRPr lang="sr-Latn-RS" sz="1200" kern="1200" dirty="0" smtClean="0">
              <a:solidFill>
                <a:schemeClr val="tx1"/>
              </a:solidFill>
              <a:effectLst/>
              <a:latin typeface="+mn-lt"/>
              <a:ea typeface="MS PGothic" pitchFamily="34" charset="-128"/>
              <a:cs typeface="ＭＳ Ｐゴシック" charset="0"/>
            </a:endParaRPr>
          </a:p>
          <a:p>
            <a:pPr indent="457200"/>
            <a:endParaRPr lang="sr-Latn-R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Na ovom slajdu vidi se slika jednog saopštenja za štampu </a:t>
            </a:r>
            <a:r>
              <a:rPr lang="sr-Latn-RS" sz="1200" kern="1200" dirty="0" err="1" smtClean="0">
                <a:solidFill>
                  <a:schemeClr val="tx1"/>
                </a:solidFill>
                <a:effectLst/>
                <a:latin typeface="+mn-lt"/>
                <a:ea typeface="MS PGothic" pitchFamily="34" charset="-128"/>
                <a:cs typeface="ＭＳ Ｐゴシック" charset="0"/>
              </a:rPr>
              <a:t>Evropola</a:t>
            </a:r>
            <a:r>
              <a:rPr lang="sr-Latn-RS" sz="1200" kern="1200" dirty="0" smtClean="0">
                <a:solidFill>
                  <a:schemeClr val="tx1"/>
                </a:solidFill>
                <a:effectLst/>
                <a:latin typeface="+mn-lt"/>
                <a:ea typeface="MS PGothic" pitchFamily="34" charset="-128"/>
                <a:cs typeface="ＭＳ Ｐゴシック" charset="0"/>
              </a:rPr>
              <a:t> iz 2015. godine. U tom saopštenju opisuje se hapšenje 49 lica pripadnika jedne kriminalne grupe koja je operisala iz nekoliko zemalja širom Evrope. U trećem stavu tog saopštenja za štampu opisuje se način rada te kriminalne grupe – i predavač to može iskoristiti da ukaže na jedan primer krivičnog dela nezakonitog presretanja. Predavač može posebno da naglasi da su učinioci nadzirali komunikacije korporativnih </a:t>
            </a:r>
            <a:r>
              <a:rPr lang="sr-Latn-RS" sz="1200" kern="1200" dirty="0" err="1" smtClean="0">
                <a:solidFill>
                  <a:schemeClr val="tx1"/>
                </a:solidFill>
                <a:effectLst/>
                <a:latin typeface="+mn-lt"/>
                <a:ea typeface="MS PGothic" pitchFamily="34" charset="-128"/>
                <a:cs typeface="ＭＳ Ｐゴシック" charset="0"/>
              </a:rPr>
              <a:t>imejl</a:t>
            </a:r>
            <a:r>
              <a:rPr lang="sr-Latn-RS" sz="1200" kern="1200" dirty="0" smtClean="0">
                <a:solidFill>
                  <a:schemeClr val="tx1"/>
                </a:solidFill>
                <a:effectLst/>
                <a:latin typeface="+mn-lt"/>
                <a:ea typeface="MS PGothic" pitchFamily="34" charset="-128"/>
                <a:cs typeface="ＭＳ Ｐゴシック" charset="0"/>
              </a:rPr>
              <a:t> naloga kako bi otkrili zahteve za plaćanja (fakture) ispostavljene između različitih pravnih lica. </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Link do saopštenja za štampu</a:t>
            </a:r>
            <a:r>
              <a:rPr lang="en-US" sz="1200" kern="1200" dirty="0" smtClean="0">
                <a:solidFill>
                  <a:schemeClr val="tx1"/>
                </a:solidFill>
                <a:effectLst/>
                <a:latin typeface="+mn-lt"/>
                <a:ea typeface="MS PGothic" pitchFamily="34" charset="-128"/>
                <a:cs typeface="ＭＳ Ｐゴシック" charset="0"/>
              </a:rPr>
              <a:t>: https://www.europol.europa.eu/newsroom/news/international-operation-dismantles-criminal-group-of-cyber-fraudsters</a:t>
            </a:r>
          </a:p>
          <a:p>
            <a:pPr indent="457200"/>
            <a:endParaRPr lang="en-US" sz="1200" kern="1200" dirty="0">
              <a:solidFill>
                <a:schemeClr val="tx1"/>
              </a:solidFill>
              <a:effectLst/>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23</a:t>
            </a:fld>
            <a:endParaRPr lang="en-US" altLang="en-US"/>
          </a:p>
        </p:txBody>
      </p:sp>
    </p:spTree>
    <p:extLst>
      <p:ext uri="{BB962C8B-B14F-4D97-AF65-F5344CB8AC3E}">
        <p14:creationId xmlns:p14="http://schemas.microsoft.com/office/powerpoint/2010/main" val="55380034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S PGothic" pitchFamily="34" charset="-128"/>
                <a:cs typeface="ＭＳ Ｐゴシック" charset="0"/>
              </a:rPr>
              <a:t>(Tekst na slici)</a:t>
            </a:r>
          </a:p>
          <a:p>
            <a:pPr indent="457200"/>
            <a:endParaRPr lang="sr-Latn-RS" sz="1200" kern="1200" dirty="0" smtClean="0">
              <a:solidFill>
                <a:schemeClr val="tx1"/>
              </a:solidFill>
              <a:effectLst/>
              <a:latin typeface="+mn-lt"/>
              <a:ea typeface="MS PGothic" pitchFamily="34" charset="-128"/>
              <a:cs typeface="ＭＳ Ｐゴシック" charset="0"/>
            </a:endParaRPr>
          </a:p>
          <a:p>
            <a:pPr indent="457200"/>
            <a:r>
              <a:rPr lang="sr-Latn-RS" sz="1200" b="1" kern="1200" dirty="0" smtClean="0">
                <a:solidFill>
                  <a:schemeClr val="tx1"/>
                </a:solidFill>
                <a:effectLst/>
                <a:latin typeface="+mn-lt"/>
                <a:ea typeface="MS PGothic" pitchFamily="34" charset="-128"/>
                <a:cs typeface="ＭＳ Ｐゴシック" charset="0"/>
              </a:rPr>
              <a:t>Ministarstvo pravde</a:t>
            </a:r>
          </a:p>
          <a:p>
            <a:pPr indent="457200"/>
            <a:r>
              <a:rPr lang="sr-Latn-RS" sz="1200" b="0" kern="1200" dirty="0" smtClean="0">
                <a:solidFill>
                  <a:schemeClr val="tx1"/>
                </a:solidFill>
                <a:effectLst/>
                <a:latin typeface="+mn-lt"/>
                <a:ea typeface="MS PGothic" pitchFamily="34" charset="-128"/>
                <a:cs typeface="ＭＳ Ｐゴシック" charset="0"/>
              </a:rPr>
              <a:t>Kancelarija Tužioca</a:t>
            </a:r>
          </a:p>
          <a:p>
            <a:pPr indent="457200"/>
            <a:r>
              <a:rPr lang="sr-Latn-RS" sz="1200" b="0" kern="1200" dirty="0" smtClean="0">
                <a:solidFill>
                  <a:schemeClr val="tx1"/>
                </a:solidFill>
                <a:effectLst/>
                <a:latin typeface="+mn-lt"/>
                <a:ea typeface="MS PGothic" pitchFamily="34" charset="-128"/>
                <a:cs typeface="ＭＳ Ｐゴシック" charset="0"/>
              </a:rPr>
              <a:t>Južni</a:t>
            </a:r>
            <a:r>
              <a:rPr lang="sr-Latn-RS" sz="1200" b="0" kern="1200" baseline="0" dirty="0" smtClean="0">
                <a:solidFill>
                  <a:schemeClr val="tx1"/>
                </a:solidFill>
                <a:effectLst/>
                <a:latin typeface="+mn-lt"/>
                <a:ea typeface="MS PGothic" pitchFamily="34" charset="-128"/>
                <a:cs typeface="ＭＳ Ｐゴシック" charset="0"/>
              </a:rPr>
              <a:t> distrikt Indijane</a:t>
            </a:r>
          </a:p>
          <a:p>
            <a:pPr indent="457200"/>
            <a:endParaRPr lang="sr-Latn-RS" sz="1200" b="0" kern="1200" baseline="0" dirty="0" smtClean="0">
              <a:solidFill>
                <a:schemeClr val="tx1"/>
              </a:solidFill>
              <a:effectLst/>
              <a:latin typeface="+mn-lt"/>
              <a:ea typeface="MS PGothic" pitchFamily="34" charset="-128"/>
              <a:cs typeface="ＭＳ Ｐゴシック" charset="0"/>
            </a:endParaRPr>
          </a:p>
          <a:p>
            <a:pPr indent="457200"/>
            <a:r>
              <a:rPr lang="sr-Latn-RS" sz="1200" b="0" kern="1200" baseline="0" dirty="0" smtClean="0">
                <a:solidFill>
                  <a:schemeClr val="tx1"/>
                </a:solidFill>
                <a:effectLst/>
                <a:latin typeface="+mn-lt"/>
                <a:ea typeface="MS PGothic" pitchFamily="34" charset="-128"/>
                <a:cs typeface="ＭＳ Ｐゴシック" charset="0"/>
              </a:rPr>
              <a:t>Sreda, 14. jun 2017.</a:t>
            </a:r>
          </a:p>
          <a:p>
            <a:pPr indent="457200"/>
            <a:endParaRPr lang="sr-Latn-RS" sz="1200" b="0" kern="1200" baseline="0" dirty="0" smtClean="0">
              <a:solidFill>
                <a:schemeClr val="tx1"/>
              </a:solidFill>
              <a:effectLst/>
              <a:latin typeface="+mn-lt"/>
              <a:ea typeface="MS PGothic" pitchFamily="34" charset="-128"/>
              <a:cs typeface="ＭＳ Ｐゴシック" charset="0"/>
            </a:endParaRPr>
          </a:p>
          <a:p>
            <a:pPr indent="457200"/>
            <a:r>
              <a:rPr lang="sr-Latn-RS" sz="1200" b="1" kern="1200" baseline="0" dirty="0" smtClean="0">
                <a:solidFill>
                  <a:schemeClr val="tx1"/>
                </a:solidFill>
                <a:effectLst/>
                <a:latin typeface="+mn-lt"/>
                <a:ea typeface="MS PGothic" pitchFamily="34" charset="-128"/>
                <a:cs typeface="ＭＳ Ｐゴシック" charset="0"/>
              </a:rPr>
              <a:t>IT sistem administrator osuđen zbog krađe zaštićenih informacija i nezakonitog prisluškivanja</a:t>
            </a:r>
          </a:p>
          <a:p>
            <a:pPr indent="457200"/>
            <a:endParaRPr lang="sr-Latn-RS" sz="1200" b="1" kern="1200" baseline="0" dirty="0" smtClean="0">
              <a:solidFill>
                <a:schemeClr val="tx1"/>
              </a:solidFill>
              <a:effectLst/>
              <a:latin typeface="+mn-lt"/>
              <a:ea typeface="MS PGothic" pitchFamily="34" charset="-128"/>
              <a:cs typeface="ＭＳ Ｐゴシック" charset="0"/>
            </a:endParaRPr>
          </a:p>
          <a:p>
            <a:pPr indent="457200"/>
            <a:r>
              <a:rPr lang="sr-Latn-RS" sz="1200" b="0" kern="1200" dirty="0" smtClean="0">
                <a:solidFill>
                  <a:schemeClr val="tx1"/>
                </a:solidFill>
                <a:effectLst/>
                <a:latin typeface="+mn-lt"/>
                <a:ea typeface="MS PGothic" pitchFamily="34" charset="-128"/>
                <a:cs typeface="ＭＳ Ｐゴシック" charset="0"/>
              </a:rPr>
              <a:t>Ukrao je prototipove proizvoda,  onda dao otkaz i odneo informacije sa</a:t>
            </a:r>
            <a:r>
              <a:rPr lang="sr-Latn-RS" sz="1200" b="0" kern="1200" baseline="0" dirty="0" smtClean="0">
                <a:solidFill>
                  <a:schemeClr val="tx1"/>
                </a:solidFill>
                <a:effectLst/>
                <a:latin typeface="+mn-lt"/>
                <a:ea typeface="MS PGothic" pitchFamily="34" charset="-128"/>
                <a:cs typeface="ＭＳ Ｐゴシック" charset="0"/>
              </a:rPr>
              <a:t> sobom, na novi posao kod konkurencije</a:t>
            </a:r>
          </a:p>
          <a:p>
            <a:pPr indent="457200"/>
            <a:endParaRPr lang="sr-Latn-RS" sz="1200" b="0" kern="1200" baseline="0" dirty="0" smtClean="0">
              <a:solidFill>
                <a:schemeClr val="tx1"/>
              </a:solidFill>
              <a:effectLst/>
              <a:latin typeface="+mn-lt"/>
              <a:ea typeface="MS PGothic" pitchFamily="34" charset="-128"/>
              <a:cs typeface="ＭＳ Ｐゴシック" charset="0"/>
            </a:endParaRPr>
          </a:p>
          <a:p>
            <a:pPr indent="457200"/>
            <a:r>
              <a:rPr lang="sr-Latn-RS" sz="1200" b="0" kern="1200" baseline="0" dirty="0" smtClean="0">
                <a:solidFill>
                  <a:schemeClr val="tx1"/>
                </a:solidFill>
                <a:effectLst/>
                <a:latin typeface="+mn-lt"/>
                <a:ea typeface="MS PGothic" pitchFamily="34" charset="-128"/>
                <a:cs typeface="ＭＳ Ｐゴシック" charset="0"/>
              </a:rPr>
              <a:t>SAOPŠTENJE ZA ŠTAMPU</a:t>
            </a:r>
          </a:p>
          <a:p>
            <a:pPr indent="457200"/>
            <a:endParaRPr lang="sr-Latn-RS" sz="1200" b="0" kern="1200" baseline="0" dirty="0" smtClean="0">
              <a:solidFill>
                <a:schemeClr val="tx1"/>
              </a:solidFill>
              <a:effectLst/>
              <a:latin typeface="+mn-lt"/>
              <a:ea typeface="MS PGothic" pitchFamily="34" charset="-128"/>
              <a:cs typeface="ＭＳ Ｐゴシック" charset="0"/>
            </a:endParaRPr>
          </a:p>
          <a:p>
            <a:pPr indent="457200"/>
            <a:r>
              <a:rPr lang="sr-Latn-RS" sz="1200" b="0" kern="1200" baseline="0" dirty="0" smtClean="0">
                <a:solidFill>
                  <a:schemeClr val="tx1"/>
                </a:solidFill>
                <a:effectLst/>
                <a:latin typeface="+mn-lt"/>
                <a:ea typeface="MS PGothic" pitchFamily="34" charset="-128"/>
                <a:cs typeface="ＭＳ Ｐゴシック" charset="0"/>
              </a:rPr>
              <a:t>INDIJANAPOLIS – Bivši sistem administrator u  jednoj kompaniji za proizvodnju  artikala od nerđajućeg  čelika u Indijani danas je priznao krivicu i osuđen je na osam meseci zatvora zbog toga što je od svog bivšeg poslodavca ukrao zaštićene informacije i prisluškivao (presretao) njegove </a:t>
            </a:r>
            <a:r>
              <a:rPr lang="sr-Latn-RS" sz="1200" b="0" kern="1200" baseline="0" dirty="0" err="1" smtClean="0">
                <a:solidFill>
                  <a:schemeClr val="tx1"/>
                </a:solidFill>
                <a:effectLst/>
                <a:latin typeface="+mn-lt"/>
                <a:ea typeface="MS PGothic" pitchFamily="34" charset="-128"/>
                <a:cs typeface="ＭＳ Ｐゴシック" charset="0"/>
              </a:rPr>
              <a:t>imejl</a:t>
            </a:r>
            <a:r>
              <a:rPr lang="sr-Latn-RS" sz="1200" b="0" kern="1200" baseline="0" dirty="0" smtClean="0">
                <a:solidFill>
                  <a:schemeClr val="tx1"/>
                </a:solidFill>
                <a:effectLst/>
                <a:latin typeface="+mn-lt"/>
                <a:ea typeface="MS PGothic" pitchFamily="34" charset="-128"/>
                <a:cs typeface="ＭＳ Ｐゴシック" charset="0"/>
              </a:rPr>
              <a:t> komunikacije.</a:t>
            </a:r>
          </a:p>
          <a:p>
            <a:pPr indent="457200"/>
            <a:r>
              <a:rPr lang="sr-Latn-RS" sz="1200" b="0" kern="1200" baseline="0" dirty="0" smtClean="0">
                <a:solidFill>
                  <a:schemeClr val="tx1"/>
                </a:solidFill>
                <a:effectLst/>
                <a:latin typeface="+mn-lt"/>
                <a:ea typeface="MS PGothic" pitchFamily="34" charset="-128"/>
                <a:cs typeface="ＭＳ Ｐゴシック" charset="0"/>
              </a:rPr>
              <a:t>Bendžamin Levi Koks, star 34 godine iz Indijane priznao je da je kriv za  prevaru i za presretanje elektronskih komunikacija, na osnovu čega ga je okružni sudija Sara </a:t>
            </a:r>
            <a:r>
              <a:rPr lang="sr-Latn-RS" sz="1200" b="0" kern="1200" baseline="0" dirty="0" err="1" smtClean="0">
                <a:solidFill>
                  <a:schemeClr val="tx1"/>
                </a:solidFill>
                <a:effectLst/>
                <a:latin typeface="+mn-lt"/>
                <a:ea typeface="MS PGothic" pitchFamily="34" charset="-128"/>
                <a:cs typeface="ＭＳ Ｐゴシック" charset="0"/>
              </a:rPr>
              <a:t>Ivans</a:t>
            </a:r>
            <a:r>
              <a:rPr lang="sr-Latn-RS" sz="1200" b="0" kern="1200" baseline="0" dirty="0" smtClean="0">
                <a:solidFill>
                  <a:schemeClr val="tx1"/>
                </a:solidFill>
                <a:effectLst/>
                <a:latin typeface="+mn-lt"/>
                <a:ea typeface="MS PGothic" pitchFamily="34" charset="-128"/>
                <a:cs typeface="ＭＳ Ｐゴシック" charset="0"/>
              </a:rPr>
              <a:t> </a:t>
            </a:r>
            <a:r>
              <a:rPr lang="sr-Latn-RS" sz="1200" b="0" kern="1200" baseline="0" dirty="0" err="1" smtClean="0">
                <a:solidFill>
                  <a:schemeClr val="tx1"/>
                </a:solidFill>
                <a:effectLst/>
                <a:latin typeface="+mn-lt"/>
                <a:ea typeface="MS PGothic" pitchFamily="34" charset="-128"/>
                <a:cs typeface="ＭＳ Ｐゴシック" charset="0"/>
              </a:rPr>
              <a:t>Barker</a:t>
            </a:r>
            <a:r>
              <a:rPr lang="sr-Latn-RS" sz="1200" b="0" kern="1200" baseline="0" dirty="0" smtClean="0">
                <a:solidFill>
                  <a:schemeClr val="tx1"/>
                </a:solidFill>
                <a:effectLst/>
                <a:latin typeface="+mn-lt"/>
                <a:ea typeface="MS PGothic" pitchFamily="34" charset="-128"/>
                <a:cs typeface="ＭＳ Ｐゴシック" charset="0"/>
              </a:rPr>
              <a:t> osudila na kaznu zatvora. Pored kazne zatvora, Koks treba da  provede i sedam meseci u kućnom pritvoru, dve godine potom pod posebnim nadzorom i dužan je da plati 27.490 dolara na ime odštete. Takođe mu je naređeno da se šest meseci bavi neplaćenim društveno korisnim radom.</a:t>
            </a:r>
          </a:p>
          <a:p>
            <a:pPr indent="457200"/>
            <a:r>
              <a:rPr lang="sr-Latn-RS" sz="1200" b="0" kern="1200" baseline="0" dirty="0" smtClean="0">
                <a:solidFill>
                  <a:schemeClr val="tx1"/>
                </a:solidFill>
                <a:effectLst/>
                <a:latin typeface="+mn-lt"/>
                <a:ea typeface="MS PGothic" pitchFamily="34" charset="-128"/>
                <a:cs typeface="ＭＳ Ｐゴシック" charset="0"/>
              </a:rPr>
              <a:t>Prema priznanju koje je dao na sudu, Koks je bio zaposlen u kompaniji EMF, u </a:t>
            </a:r>
            <a:r>
              <a:rPr lang="sr-Latn-RS" sz="1200" b="0" kern="1200" baseline="0" dirty="0" err="1" smtClean="0">
                <a:solidFill>
                  <a:schemeClr val="tx1"/>
                </a:solidFill>
                <a:effectLst/>
                <a:latin typeface="+mn-lt"/>
                <a:ea typeface="MS PGothic" pitchFamily="34" charset="-128"/>
                <a:cs typeface="ＭＳ Ｐゴシック" charset="0"/>
              </a:rPr>
              <a:t>Nešvilu</a:t>
            </a:r>
            <a:r>
              <a:rPr lang="sr-Latn-RS" sz="1200" b="0" kern="1200" baseline="0" dirty="0" smtClean="0">
                <a:solidFill>
                  <a:schemeClr val="tx1"/>
                </a:solidFill>
                <a:effectLst/>
                <a:latin typeface="+mn-lt"/>
                <a:ea typeface="MS PGothic" pitchFamily="34" charset="-128"/>
                <a:cs typeface="ＭＳ Ｐゴシック" charset="0"/>
              </a:rPr>
              <a:t>, u Indijani. Radio je kao sistem administrator i dizajner CAD sistema, koji je kompanija EMF koristila za dizajn svojih proizvoda. (CAD sistem – sistem projektovanja uz pomoć kompjutera.) U martu 2013. ili oko tog vremena, koristeći povlastice koje je imao kao sistem administrator, Koks je počeo da tajno kopira celokupan računarski sistem kompanije EMF i prebacuje ga na spoljni hard disk. U roku od tri meseca on je u više navrata prebacio sve zaštićene informacije EMF – uključujući hiljade fajlova sa CAD dizajnom, finansijske podatke, osetljive lične dosijee i operativnu i tehničku dokumentaciju na svoj eksterni uređaj.</a:t>
            </a:r>
          </a:p>
          <a:p>
            <a:pPr indent="457200"/>
            <a:r>
              <a:rPr lang="sr-Latn-RS" sz="1200" b="0" kern="1200" baseline="0" dirty="0" smtClean="0">
                <a:solidFill>
                  <a:schemeClr val="tx1"/>
                </a:solidFill>
                <a:effectLst/>
                <a:latin typeface="+mn-lt"/>
                <a:ea typeface="MS PGothic" pitchFamily="34" charset="-128"/>
                <a:cs typeface="ＭＳ Ｐゴシック" charset="0"/>
              </a:rPr>
              <a:t>Osim toga, Koks je priznao da je pre nego što je dao otkaz u kompaniji EMF iskoristio povlastice koje je imao kao sistem administrator da tajno </a:t>
            </a:r>
            <a:r>
              <a:rPr lang="sr-Latn-RS" sz="1200" b="0" kern="1200" baseline="0" dirty="0" err="1" smtClean="0">
                <a:solidFill>
                  <a:schemeClr val="tx1"/>
                </a:solidFill>
                <a:effectLst/>
                <a:latin typeface="+mn-lt"/>
                <a:ea typeface="MS PGothic" pitchFamily="34" charset="-128"/>
                <a:cs typeface="ＭＳ Ｐゴシック" charset="0"/>
              </a:rPr>
              <a:t>konfiguriše</a:t>
            </a:r>
            <a:r>
              <a:rPr lang="sr-Latn-RS" sz="1200" b="0" kern="1200" baseline="0" dirty="0" smtClean="0">
                <a:solidFill>
                  <a:schemeClr val="tx1"/>
                </a:solidFill>
                <a:effectLst/>
                <a:latin typeface="+mn-lt"/>
                <a:ea typeface="MS PGothic" pitchFamily="34" charset="-128"/>
                <a:cs typeface="ＭＳ Ｐゴシック" charset="0"/>
              </a:rPr>
              <a:t> </a:t>
            </a:r>
            <a:r>
              <a:rPr lang="sr-Latn-RS" sz="1200" b="0" kern="1200" baseline="0" dirty="0" err="1" smtClean="0">
                <a:solidFill>
                  <a:schemeClr val="tx1"/>
                </a:solidFill>
                <a:effectLst/>
                <a:latin typeface="+mn-lt"/>
                <a:ea typeface="MS PGothic" pitchFamily="34" charset="-128"/>
                <a:cs typeface="ＭＳ Ｐゴシック" charset="0"/>
              </a:rPr>
              <a:t>imejl</a:t>
            </a:r>
            <a:r>
              <a:rPr lang="sr-Latn-RS" sz="1200" b="0" kern="1200" baseline="0" dirty="0" smtClean="0">
                <a:solidFill>
                  <a:schemeClr val="tx1"/>
                </a:solidFill>
                <a:effectLst/>
                <a:latin typeface="+mn-lt"/>
                <a:ea typeface="MS PGothic" pitchFamily="34" charset="-128"/>
                <a:cs typeface="ＭＳ Ｐゴシック" charset="0"/>
              </a:rPr>
              <a:t> nalog kompanije EMF tako da se sve </a:t>
            </a:r>
            <a:r>
              <a:rPr lang="sr-Latn-RS" sz="1200" b="0" kern="1200" baseline="0" dirty="0" err="1" smtClean="0">
                <a:solidFill>
                  <a:schemeClr val="tx1"/>
                </a:solidFill>
                <a:effectLst/>
                <a:latin typeface="+mn-lt"/>
                <a:ea typeface="MS PGothic" pitchFamily="34" charset="-128"/>
                <a:cs typeface="ＭＳ Ｐゴシック" charset="0"/>
              </a:rPr>
              <a:t>imejl</a:t>
            </a:r>
            <a:r>
              <a:rPr lang="sr-Latn-RS" sz="1200" b="0" kern="1200" baseline="0" dirty="0" smtClean="0">
                <a:solidFill>
                  <a:schemeClr val="tx1"/>
                </a:solidFill>
                <a:effectLst/>
                <a:latin typeface="+mn-lt"/>
                <a:ea typeface="MS PGothic" pitchFamily="34" charset="-128"/>
                <a:cs typeface="ＭＳ Ｐゴシック" charset="0"/>
              </a:rPr>
              <a:t> komunikacije </a:t>
            </a:r>
            <a:r>
              <a:rPr lang="sr-Latn-RS" sz="1200" b="0" kern="1200" baseline="0" dirty="0" err="1" smtClean="0">
                <a:solidFill>
                  <a:schemeClr val="tx1"/>
                </a:solidFill>
                <a:effectLst/>
                <a:latin typeface="+mn-lt"/>
                <a:ea typeface="MS PGothic" pitchFamily="34" charset="-128"/>
                <a:cs typeface="ＭＳ Ｐゴシック" charset="0"/>
              </a:rPr>
              <a:t>forvarduju</a:t>
            </a:r>
            <a:r>
              <a:rPr lang="sr-Latn-RS" sz="1200" b="0" kern="1200" baseline="0" dirty="0" smtClean="0">
                <a:solidFill>
                  <a:schemeClr val="tx1"/>
                </a:solidFill>
                <a:effectLst/>
                <a:latin typeface="+mn-lt"/>
                <a:ea typeface="MS PGothic" pitchFamily="34" charset="-128"/>
                <a:cs typeface="ＭＳ Ｐゴシック" charset="0"/>
              </a:rPr>
              <a:t> na dva spoljna </a:t>
            </a:r>
            <a:r>
              <a:rPr lang="sr-Latn-RS" sz="1200" b="0" kern="1200" baseline="0" dirty="0" err="1" smtClean="0">
                <a:solidFill>
                  <a:schemeClr val="tx1"/>
                </a:solidFill>
                <a:effectLst/>
                <a:latin typeface="+mn-lt"/>
                <a:ea typeface="MS PGothic" pitchFamily="34" charset="-128"/>
                <a:cs typeface="ＭＳ Ｐゴシック" charset="0"/>
              </a:rPr>
              <a:t>imejla</a:t>
            </a:r>
            <a:r>
              <a:rPr lang="sr-Latn-RS" sz="1200" b="0" kern="1200" baseline="0" dirty="0" smtClean="0">
                <a:solidFill>
                  <a:schemeClr val="tx1"/>
                </a:solidFill>
                <a:effectLst/>
                <a:latin typeface="+mn-lt"/>
                <a:ea typeface="MS PGothic" pitchFamily="34" charset="-128"/>
                <a:cs typeface="ＭＳ Ｐゴシック" charset="0"/>
              </a:rPr>
              <a:t> koja je on registrovao. Presretnuti </a:t>
            </a:r>
            <a:r>
              <a:rPr lang="sr-Latn-RS" sz="1200" b="0" kern="1200" baseline="0" dirty="0" err="1" smtClean="0">
                <a:solidFill>
                  <a:schemeClr val="tx1"/>
                </a:solidFill>
                <a:effectLst/>
                <a:latin typeface="+mn-lt"/>
                <a:ea typeface="MS PGothic" pitchFamily="34" charset="-128"/>
                <a:cs typeface="ＭＳ Ｐゴシック" charset="0"/>
              </a:rPr>
              <a:t>mejlovi</a:t>
            </a:r>
            <a:r>
              <a:rPr lang="sr-Latn-RS" sz="1200" b="0" kern="1200" baseline="0" dirty="0" smtClean="0">
                <a:solidFill>
                  <a:schemeClr val="tx1"/>
                </a:solidFill>
                <a:effectLst/>
                <a:latin typeface="+mn-lt"/>
                <a:ea typeface="MS PGothic" pitchFamily="34" charset="-128"/>
                <a:cs typeface="ＭＳ Ｐゴシック" charset="0"/>
              </a:rPr>
              <a:t> sadržali su ličnu prepisku, privatne finansijske i pravne informacije i poslovnu komunikaciju između EMF i klijenata te kompanije. Nakon što su ga istražitelji prvi put saslušali, Koks je tajno izbrisao sadržaj tih </a:t>
            </a:r>
            <a:r>
              <a:rPr lang="sr-Latn-RS" sz="1200" b="0" kern="1200" baseline="0" dirty="0" err="1" smtClean="0">
                <a:solidFill>
                  <a:schemeClr val="tx1"/>
                </a:solidFill>
                <a:effectLst/>
                <a:latin typeface="+mn-lt"/>
                <a:ea typeface="MS PGothic" pitchFamily="34" charset="-128"/>
                <a:cs typeface="ＭＳ Ｐゴシック" charset="0"/>
              </a:rPr>
              <a:t>imejl</a:t>
            </a:r>
            <a:r>
              <a:rPr lang="sr-Latn-RS" sz="1200" b="0" kern="1200" baseline="0" dirty="0" smtClean="0">
                <a:solidFill>
                  <a:schemeClr val="tx1"/>
                </a:solidFill>
                <a:effectLst/>
                <a:latin typeface="+mn-lt"/>
                <a:ea typeface="MS PGothic" pitchFamily="34" charset="-128"/>
                <a:cs typeface="ＭＳ Ｐゴシック" charset="0"/>
              </a:rPr>
              <a:t> naloga kako bi </a:t>
            </a:r>
            <a:r>
              <a:rPr lang="sr-Latn-RS" sz="1200" b="0" kern="1200" baseline="0" dirty="0" err="1" smtClean="0">
                <a:solidFill>
                  <a:schemeClr val="tx1"/>
                </a:solidFill>
                <a:effectLst/>
                <a:latin typeface="+mn-lt"/>
                <a:ea typeface="MS PGothic" pitchFamily="34" charset="-128"/>
                <a:cs typeface="ＭＳ Ｐゴシック" charset="0"/>
              </a:rPr>
              <a:t>omeo</a:t>
            </a:r>
            <a:r>
              <a:rPr lang="sr-Latn-RS" sz="1200" b="0" kern="1200" baseline="0" dirty="0" smtClean="0">
                <a:solidFill>
                  <a:schemeClr val="tx1"/>
                </a:solidFill>
                <a:effectLst/>
                <a:latin typeface="+mn-lt"/>
                <a:ea typeface="MS PGothic" pitchFamily="34" charset="-128"/>
                <a:cs typeface="ＭＳ Ｐゴシック" charset="0"/>
              </a:rPr>
              <a:t> istragu. Ispostavilo se da ti njegovi napori nisu urodili plodom.</a:t>
            </a:r>
            <a:endParaRPr lang="sr-Latn-RS" sz="1200" b="0" kern="1200" dirty="0" smtClean="0">
              <a:solidFill>
                <a:schemeClr val="tx1"/>
              </a:solidFill>
              <a:effectLst/>
              <a:latin typeface="+mn-lt"/>
              <a:ea typeface="MS PGothic" pitchFamily="34" charset="-128"/>
              <a:cs typeface="ＭＳ Ｐゴシック" charset="0"/>
            </a:endParaRPr>
          </a:p>
          <a:p>
            <a:pPr indent="457200"/>
            <a:endParaRPr lang="sr-Latn-R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_________________________________________________________________________________________________________________</a:t>
            </a:r>
          </a:p>
          <a:p>
            <a:pPr indent="457200"/>
            <a:endParaRPr lang="sr-Latn-R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Na slajdu se vidi saopštenje za štampu američkog Ministarstva pravde u kome se objašnjava da je jedno lice osuđeno zbog nezakonitog prisluškivanja (presretanja) </a:t>
            </a:r>
            <a:r>
              <a:rPr lang="sr-Latn-RS" sz="1200" kern="1200" dirty="0" err="1" smtClean="0">
                <a:solidFill>
                  <a:schemeClr val="tx1"/>
                </a:solidFill>
                <a:effectLst/>
                <a:latin typeface="+mn-lt"/>
                <a:ea typeface="MS PGothic" pitchFamily="34" charset="-128"/>
                <a:cs typeface="ＭＳ Ｐゴシック" charset="0"/>
              </a:rPr>
              <a:t>imejl</a:t>
            </a:r>
            <a:r>
              <a:rPr lang="sr-Latn-RS" sz="1200" kern="1200" dirty="0" smtClean="0">
                <a:solidFill>
                  <a:schemeClr val="tx1"/>
                </a:solidFill>
                <a:effectLst/>
                <a:latin typeface="+mn-lt"/>
                <a:ea typeface="MS PGothic" pitchFamily="34" charset="-128"/>
                <a:cs typeface="ＭＳ Ｐゴシック" charset="0"/>
              </a:rPr>
              <a:t> komunikacija. Prema tom saopštenju, čovek je „koristio povlastice koje je imao kao sistem administrator da bi tajno </a:t>
            </a:r>
            <a:r>
              <a:rPr lang="sr-Latn-RS" sz="1200" kern="1200" dirty="0" err="1" smtClean="0">
                <a:solidFill>
                  <a:schemeClr val="tx1"/>
                </a:solidFill>
                <a:effectLst/>
                <a:latin typeface="+mn-lt"/>
                <a:ea typeface="MS PGothic" pitchFamily="34" charset="-128"/>
                <a:cs typeface="ＭＳ Ｐゴシック" charset="0"/>
              </a:rPr>
              <a:t>konfigurisao</a:t>
            </a:r>
            <a:r>
              <a:rPr lang="sr-Latn-RS" sz="1200" kern="1200" dirty="0" smtClean="0">
                <a:solidFill>
                  <a:schemeClr val="tx1"/>
                </a:solidFill>
                <a:effectLst/>
                <a:latin typeface="+mn-lt"/>
                <a:ea typeface="MS PGothic" pitchFamily="34" charset="-128"/>
                <a:cs typeface="ＭＳ Ｐゴシック" charset="0"/>
              </a:rPr>
              <a:t> </a:t>
            </a:r>
            <a:r>
              <a:rPr lang="sr-Latn-RS" sz="1200" kern="1200" dirty="0" err="1" smtClean="0">
                <a:solidFill>
                  <a:schemeClr val="tx1"/>
                </a:solidFill>
                <a:effectLst/>
                <a:latin typeface="+mn-lt"/>
                <a:ea typeface="MS PGothic" pitchFamily="34" charset="-128"/>
                <a:cs typeface="ＭＳ Ｐゴシック" charset="0"/>
              </a:rPr>
              <a:t>imejl</a:t>
            </a:r>
            <a:r>
              <a:rPr lang="sr-Latn-RS" sz="1200" kern="1200" dirty="0" smtClean="0">
                <a:solidFill>
                  <a:schemeClr val="tx1"/>
                </a:solidFill>
                <a:effectLst/>
                <a:latin typeface="+mn-lt"/>
                <a:ea typeface="MS PGothic" pitchFamily="34" charset="-128"/>
                <a:cs typeface="ＭＳ Ｐゴシック" charset="0"/>
              </a:rPr>
              <a:t> nalog </a:t>
            </a:r>
            <a:r>
              <a:rPr lang="sr-Latn-RS" sz="1200" i="1" kern="1200" dirty="0" smtClean="0">
                <a:solidFill>
                  <a:schemeClr val="tx1"/>
                </a:solidFill>
                <a:effectLst/>
                <a:latin typeface="+mn-lt"/>
                <a:ea typeface="MS PGothic" pitchFamily="34" charset="-128"/>
                <a:cs typeface="ＭＳ Ｐゴシック" charset="0"/>
              </a:rPr>
              <a:t>EMF</a:t>
            </a:r>
            <a:r>
              <a:rPr lang="sr-Latn-RS" sz="1200" kern="1200" dirty="0" smtClean="0">
                <a:solidFill>
                  <a:schemeClr val="tx1"/>
                </a:solidFill>
                <a:effectLst/>
                <a:latin typeface="+mn-lt"/>
                <a:ea typeface="MS PGothic" pitchFamily="34" charset="-128"/>
                <a:cs typeface="ＭＳ Ｐゴシック" charset="0"/>
              </a:rPr>
              <a:t> tako da se sve </a:t>
            </a:r>
            <a:r>
              <a:rPr lang="sr-Latn-RS" sz="1200" kern="1200" dirty="0" err="1" smtClean="0">
                <a:solidFill>
                  <a:schemeClr val="tx1"/>
                </a:solidFill>
                <a:effectLst/>
                <a:latin typeface="+mn-lt"/>
                <a:ea typeface="MS PGothic" pitchFamily="34" charset="-128"/>
                <a:cs typeface="ＭＳ Ｐゴシック" charset="0"/>
              </a:rPr>
              <a:t>imejl</a:t>
            </a:r>
            <a:r>
              <a:rPr lang="sr-Latn-RS" sz="1200" kern="1200" dirty="0" smtClean="0">
                <a:solidFill>
                  <a:schemeClr val="tx1"/>
                </a:solidFill>
                <a:effectLst/>
                <a:latin typeface="+mn-lt"/>
                <a:ea typeface="MS PGothic" pitchFamily="34" charset="-128"/>
                <a:cs typeface="ＭＳ Ｐゴシック" charset="0"/>
              </a:rPr>
              <a:t> komunikacije </a:t>
            </a:r>
            <a:r>
              <a:rPr lang="sr-Latn-RS" sz="1200" kern="1200" dirty="0" err="1" smtClean="0">
                <a:solidFill>
                  <a:schemeClr val="tx1"/>
                </a:solidFill>
                <a:effectLst/>
                <a:latin typeface="+mn-lt"/>
                <a:ea typeface="MS PGothic" pitchFamily="34" charset="-128"/>
                <a:cs typeface="ＭＳ Ｐゴシック" charset="0"/>
              </a:rPr>
              <a:t>forvarduju</a:t>
            </a:r>
            <a:r>
              <a:rPr lang="sr-Latn-RS" sz="1200" kern="1200" dirty="0" smtClean="0">
                <a:solidFill>
                  <a:schemeClr val="tx1"/>
                </a:solidFill>
                <a:effectLst/>
                <a:latin typeface="+mn-lt"/>
                <a:ea typeface="MS PGothic" pitchFamily="34" charset="-128"/>
                <a:cs typeface="ＭＳ Ｐゴシック" charset="0"/>
              </a:rPr>
              <a:t> na dva spoljna </a:t>
            </a:r>
            <a:r>
              <a:rPr lang="sr-Latn-RS" sz="1200" kern="1200" dirty="0" err="1" smtClean="0">
                <a:solidFill>
                  <a:schemeClr val="tx1"/>
                </a:solidFill>
                <a:effectLst/>
                <a:latin typeface="+mn-lt"/>
                <a:ea typeface="MS PGothic" pitchFamily="34" charset="-128"/>
                <a:cs typeface="ＭＳ Ｐゴシック" charset="0"/>
              </a:rPr>
              <a:t>imejl</a:t>
            </a:r>
            <a:r>
              <a:rPr lang="sr-Latn-RS" sz="1200" kern="1200" dirty="0" smtClean="0">
                <a:solidFill>
                  <a:schemeClr val="tx1"/>
                </a:solidFill>
                <a:effectLst/>
                <a:latin typeface="+mn-lt"/>
                <a:ea typeface="MS PGothic" pitchFamily="34" charset="-128"/>
                <a:cs typeface="ＭＳ Ｐゴシック" charset="0"/>
              </a:rPr>
              <a:t> naloga koje je on registrovao. Presretnuti </a:t>
            </a:r>
            <a:r>
              <a:rPr lang="sr-Latn-RS" sz="1200" kern="1200" dirty="0" err="1" smtClean="0">
                <a:solidFill>
                  <a:schemeClr val="tx1"/>
                </a:solidFill>
                <a:effectLst/>
                <a:latin typeface="+mn-lt"/>
                <a:ea typeface="MS PGothic" pitchFamily="34" charset="-128"/>
                <a:cs typeface="ＭＳ Ｐゴシック" charset="0"/>
              </a:rPr>
              <a:t>mejlovi</a:t>
            </a:r>
            <a:r>
              <a:rPr lang="sr-Latn-RS" sz="1200" kern="1200" dirty="0" smtClean="0">
                <a:solidFill>
                  <a:schemeClr val="tx1"/>
                </a:solidFill>
                <a:effectLst/>
                <a:latin typeface="+mn-lt"/>
                <a:ea typeface="MS PGothic" pitchFamily="34" charset="-128"/>
                <a:cs typeface="ＭＳ Ｐゴシック" charset="0"/>
              </a:rPr>
              <a:t> sadržali su ličnu prepisku, privatne finansijske i pravne informacije i poslovnu komunikaciju između </a:t>
            </a:r>
            <a:r>
              <a:rPr lang="sr-Latn-RS" sz="1200" i="1" kern="1200" dirty="0" smtClean="0">
                <a:solidFill>
                  <a:schemeClr val="tx1"/>
                </a:solidFill>
                <a:effectLst/>
                <a:latin typeface="+mn-lt"/>
                <a:ea typeface="MS PGothic" pitchFamily="34" charset="-128"/>
                <a:cs typeface="ＭＳ Ｐゴシック" charset="0"/>
              </a:rPr>
              <a:t>EMF</a:t>
            </a:r>
            <a:r>
              <a:rPr lang="sr-Latn-RS" sz="1200" kern="1200" dirty="0" smtClean="0">
                <a:solidFill>
                  <a:schemeClr val="tx1"/>
                </a:solidFill>
                <a:effectLst/>
                <a:latin typeface="+mn-lt"/>
                <a:ea typeface="MS PGothic" pitchFamily="34" charset="-128"/>
                <a:cs typeface="ＭＳ Ｐゴシック" charset="0"/>
              </a:rPr>
              <a:t> i njegovih klijenata” (</a:t>
            </a:r>
            <a:r>
              <a:rPr lang="sr-Latn-RS" sz="1200" i="1" kern="1200" dirty="0" smtClean="0">
                <a:solidFill>
                  <a:schemeClr val="tx1"/>
                </a:solidFill>
                <a:effectLst/>
                <a:latin typeface="+mn-lt"/>
                <a:ea typeface="MS PGothic" pitchFamily="34" charset="-128"/>
                <a:cs typeface="ＭＳ Ｐゴシック" charset="0"/>
              </a:rPr>
              <a:t>EMF – </a:t>
            </a:r>
            <a:r>
              <a:rPr lang="sr-Latn-RS" sz="1200" i="1" kern="1200" dirty="0" err="1" smtClean="0">
                <a:solidFill>
                  <a:schemeClr val="tx1"/>
                </a:solidFill>
                <a:effectLst/>
                <a:latin typeface="+mn-lt"/>
                <a:ea typeface="MS PGothic" pitchFamily="34" charset="-128"/>
                <a:cs typeface="ＭＳ Ｐゴシック" charset="0"/>
              </a:rPr>
              <a:t>Electric</a:t>
            </a:r>
            <a:r>
              <a:rPr lang="sr-Latn-RS" sz="1200" i="1" kern="1200" dirty="0" smtClean="0">
                <a:solidFill>
                  <a:schemeClr val="tx1"/>
                </a:solidFill>
                <a:effectLst/>
                <a:latin typeface="+mn-lt"/>
                <a:ea typeface="MS PGothic" pitchFamily="34" charset="-128"/>
                <a:cs typeface="ＭＳ Ｐゴシック" charset="0"/>
              </a:rPr>
              <a:t> Metal</a:t>
            </a:r>
            <a:r>
              <a:rPr lang="sr-Latn-RS" sz="1200" kern="1200" dirty="0" smtClean="0">
                <a:solidFill>
                  <a:schemeClr val="tx1"/>
                </a:solidFill>
                <a:effectLst/>
                <a:latin typeface="+mn-lt"/>
                <a:ea typeface="MS PGothic" pitchFamily="34" charset="-128"/>
                <a:cs typeface="ＭＳ Ｐゴシック" charset="0"/>
              </a:rPr>
              <a:t> fabrika iz </a:t>
            </a:r>
            <a:r>
              <a:rPr lang="sr-Latn-RS" sz="1200" kern="1200" dirty="0" err="1" smtClean="0">
                <a:solidFill>
                  <a:schemeClr val="tx1"/>
                </a:solidFill>
                <a:effectLst/>
                <a:latin typeface="+mn-lt"/>
                <a:ea typeface="MS PGothic" pitchFamily="34" charset="-128"/>
                <a:cs typeface="ＭＳ Ｐゴシック" charset="0"/>
              </a:rPr>
              <a:t>Nešvila</a:t>
            </a:r>
            <a:r>
              <a:rPr lang="sr-Latn-RS" sz="1200" kern="1200" dirty="0" smtClean="0">
                <a:solidFill>
                  <a:schemeClr val="tx1"/>
                </a:solidFill>
                <a:effectLst/>
                <a:latin typeface="+mn-lt"/>
                <a:ea typeface="MS PGothic" pitchFamily="34" charset="-128"/>
                <a:cs typeface="ＭＳ Ｐゴシック" charset="0"/>
              </a:rPr>
              <a:t> u Indijani).</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	Link do tog saopštenja za štampu</a:t>
            </a:r>
            <a:r>
              <a:rPr lang="en-US" sz="1200" kern="1200" dirty="0" smtClean="0">
                <a:solidFill>
                  <a:schemeClr val="tx1"/>
                </a:solidFill>
                <a:effectLst/>
                <a:latin typeface="+mn-lt"/>
                <a:ea typeface="MS PGothic" pitchFamily="34" charset="-128"/>
                <a:cs typeface="ＭＳ Ｐゴシック" charset="0"/>
              </a:rPr>
              <a:t>: https://www.justice.gov/usao-sdin/pr/it-system-administrator-sentenced-theft-proprietary-information-and-illegal-wiretapping</a:t>
            </a:r>
            <a:endParaRPr lang="en-US" sz="1200" kern="1200" dirty="0">
              <a:solidFill>
                <a:schemeClr val="tx1"/>
              </a:solidFill>
              <a:effectLst/>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24</a:t>
            </a:fld>
            <a:endParaRPr lang="en-US" altLang="en-US"/>
          </a:p>
        </p:txBody>
      </p:sp>
    </p:spTree>
    <p:extLst>
      <p:ext uri="{BB962C8B-B14F-4D97-AF65-F5344CB8AC3E}">
        <p14:creationId xmlns:p14="http://schemas.microsoft.com/office/powerpoint/2010/main" val="91485011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r-Latn-RS" sz="1200" kern="1200" dirty="0" smtClean="0">
                <a:solidFill>
                  <a:schemeClr val="tx1"/>
                </a:solidFill>
                <a:effectLst/>
                <a:latin typeface="+mn-lt"/>
                <a:ea typeface="MS PGothic" pitchFamily="34" charset="-128"/>
                <a:cs typeface="ＭＳ Ｐゴシック" charset="0"/>
              </a:rPr>
              <a:t>	Na levoj strani prikazan je tekst člana 3. Budimpeštanske konvencije sa jednim naglašenim elementom („presretanje”). </a:t>
            </a:r>
            <a:endParaRPr lang="en-US" sz="1200" kern="1200" dirty="0" smtClean="0">
              <a:solidFill>
                <a:schemeClr val="tx1"/>
              </a:solidFill>
              <a:effectLst/>
              <a:latin typeface="+mn-lt"/>
              <a:ea typeface="MS PGothic" pitchFamily="34" charset="-128"/>
              <a:cs typeface="ＭＳ Ｐゴシック" charset="0"/>
            </a:endParaRPr>
          </a:p>
          <a:p>
            <a:r>
              <a:rPr lang="sr-Latn-RS" sz="1200" kern="1200" dirty="0" smtClean="0">
                <a:solidFill>
                  <a:schemeClr val="tx1"/>
                </a:solidFill>
                <a:effectLst/>
                <a:latin typeface="+mn-lt"/>
                <a:ea typeface="MS PGothic" pitchFamily="34" charset="-128"/>
                <a:cs typeface="ＭＳ Ｐゴシック" charset="0"/>
              </a:rPr>
              <a:t>	Na desnoj strani slajda dato je objašnjenje tog naglašenog elementa.</a:t>
            </a:r>
            <a:endParaRPr lang="en-US" sz="1200" kern="1200" dirty="0" smtClean="0">
              <a:solidFill>
                <a:schemeClr val="tx1"/>
              </a:solidFill>
              <a:effectLst/>
              <a:latin typeface="+mn-lt"/>
              <a:ea typeface="MS PGothic" pitchFamily="34" charset="-128"/>
              <a:cs typeface="ＭＳ Ｐゴシック" charset="0"/>
            </a:endParaRPr>
          </a:p>
          <a:p>
            <a:r>
              <a:rPr lang="sr-Latn-RS" sz="1200" kern="1200" dirty="0" smtClean="0">
                <a:solidFill>
                  <a:schemeClr val="tx1"/>
                </a:solidFill>
                <a:effectLst/>
                <a:latin typeface="+mn-lt"/>
                <a:ea typeface="MS PGothic" pitchFamily="34" charset="-128"/>
                <a:cs typeface="ＭＳ Ｐゴシック" charset="0"/>
              </a:rPr>
              <a:t>	Osnovni element i traženo ponašanje prema članu 2. (traženo da bi se neki čin mogao proglasiti krivičnim delom) jeste izraz „presretanje”. Presretanje se odnosi na slušanje, praćenje i nadzor nad komunikacijama. Presretanje utiče na privatnost prenosa podataka, a cilj člana 3. Konvencije jeste zaštita upravo od presretanja prenosa računarskih podataka koji nisu javne prirode. </a:t>
            </a:r>
            <a:endParaRPr lang="en-US" sz="1200" kern="1200" dirty="0" smtClean="0">
              <a:solidFill>
                <a:schemeClr val="tx1"/>
              </a:solidFill>
              <a:effectLst/>
              <a:latin typeface="+mn-lt"/>
              <a:ea typeface="MS PGothic" pitchFamily="34" charset="-128"/>
              <a:cs typeface="ＭＳ Ｐゴシック" charset="0"/>
            </a:endParaRPr>
          </a:p>
          <a:p>
            <a:endParaRPr lang="en-GB" altLang="sr-Latn-RS"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25</a:t>
            </a:fld>
            <a:endParaRPr lang="en-US"/>
          </a:p>
        </p:txBody>
      </p:sp>
    </p:spTree>
    <p:extLst>
      <p:ext uri="{BB962C8B-B14F-4D97-AF65-F5344CB8AC3E}">
        <p14:creationId xmlns:p14="http://schemas.microsoft.com/office/powerpoint/2010/main" val="59480827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r-Latn-RS" sz="1200" kern="1200" dirty="0" smtClean="0">
                <a:solidFill>
                  <a:schemeClr val="tx1"/>
                </a:solidFill>
                <a:effectLst/>
                <a:latin typeface="+mn-lt"/>
                <a:ea typeface="MS PGothic" pitchFamily="34" charset="-128"/>
                <a:cs typeface="ＭＳ Ｐゴシック" charset="0"/>
              </a:rPr>
              <a:t>	Na levoj strani prikazan je tekst člana 3. Budimpeštanske konvencije sa jednim naglašenim elementom („protivpravno”). </a:t>
            </a:r>
            <a:endParaRPr lang="en-US" sz="1200" kern="1200" dirty="0" smtClean="0">
              <a:solidFill>
                <a:schemeClr val="tx1"/>
              </a:solidFill>
              <a:effectLst/>
              <a:latin typeface="+mn-lt"/>
              <a:ea typeface="MS PGothic" pitchFamily="34" charset="-128"/>
              <a:cs typeface="ＭＳ Ｐゴシック" charset="0"/>
            </a:endParaRPr>
          </a:p>
          <a:p>
            <a:r>
              <a:rPr lang="sr-Latn-RS" sz="1200" kern="1200" dirty="0" smtClean="0">
                <a:solidFill>
                  <a:schemeClr val="tx1"/>
                </a:solidFill>
                <a:effectLst/>
                <a:latin typeface="+mn-lt"/>
                <a:ea typeface="MS PGothic" pitchFamily="34" charset="-128"/>
                <a:cs typeface="ＭＳ Ｐゴシック" charset="0"/>
              </a:rPr>
              <a:t>	Na desnoj strani slajda dato je objašnjenje tog naglašenog elementa.</a:t>
            </a:r>
            <a:endParaRPr lang="en-US" sz="1200" kern="1200" dirty="0" smtClean="0">
              <a:solidFill>
                <a:schemeClr val="tx1"/>
              </a:solidFill>
              <a:effectLst/>
              <a:latin typeface="+mn-lt"/>
              <a:ea typeface="MS PGothic" pitchFamily="34" charset="-128"/>
              <a:cs typeface="ＭＳ Ｐゴシック" charset="0"/>
            </a:endParaRPr>
          </a:p>
          <a:p>
            <a:r>
              <a:rPr lang="sr-Latn-RS" sz="1200" kern="1200" dirty="0" smtClean="0">
                <a:solidFill>
                  <a:schemeClr val="tx1"/>
                </a:solidFill>
                <a:effectLst/>
                <a:latin typeface="+mn-lt"/>
                <a:ea typeface="MS PGothic" pitchFamily="34" charset="-128"/>
                <a:cs typeface="ＭＳ Ｐゴシック" charset="0"/>
              </a:rPr>
              <a:t>	Za mnoga dela se u Konvenciji traži se da budu izvršena „protivpravno” ili bez ovlašćenja nadležnog lica ili nadležnog pravnog lica da bi bila okvalifikovana kao krivična dela. To ovlašćenje može biti zakonodavno, upravno, sudsko, ugovorno ili konsenzualno u svakom datom slučaju. U slučaju presretanja, mogućno je da je reč o radnji preduzetoj na osnovu ovlašćenja; mogućno je da su tu radnju preduzeli službenici organa reda ili lica koja su ovlašćena da izvrše testiranje ili aktivnosti na planu zaštite. Na taj način legitimno presretanje koje je učinjeno „na osnovu prava” ne spada u polje dejstva člana 3. </a:t>
            </a:r>
            <a:endParaRPr lang="en-US" sz="1200" kern="1200" dirty="0" smtClean="0">
              <a:solidFill>
                <a:schemeClr val="tx1"/>
              </a:solidFill>
              <a:effectLst/>
              <a:latin typeface="+mn-lt"/>
              <a:ea typeface="MS PGothic" pitchFamily="34" charset="-128"/>
              <a:cs typeface="ＭＳ Ｐゴシック" charset="0"/>
            </a:endParaRPr>
          </a:p>
          <a:p>
            <a:endParaRPr lang="en-US" altLang="sr-Latn-RS"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26</a:t>
            </a:fld>
            <a:endParaRPr lang="en-US"/>
          </a:p>
        </p:txBody>
      </p:sp>
    </p:spTree>
    <p:extLst>
      <p:ext uri="{BB962C8B-B14F-4D97-AF65-F5344CB8AC3E}">
        <p14:creationId xmlns:p14="http://schemas.microsoft.com/office/powerpoint/2010/main" val="136993018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r-Latn-RS" sz="1200" kern="1200" dirty="0" smtClean="0">
                <a:solidFill>
                  <a:schemeClr val="tx1"/>
                </a:solidFill>
                <a:effectLst/>
                <a:latin typeface="+mn-lt"/>
                <a:ea typeface="MS PGothic" pitchFamily="34" charset="-128"/>
                <a:cs typeface="ＭＳ Ｐゴシック" charset="0"/>
              </a:rPr>
              <a:t>	Na levoj strani prikazan je tekst člana 3. Budimpeštanske konvencije sa jednim naglašenim elementom („uz pomoć tehničkih uređaja”). </a:t>
            </a:r>
            <a:endParaRPr lang="en-US" sz="1200" kern="1200" dirty="0" smtClean="0">
              <a:solidFill>
                <a:schemeClr val="tx1"/>
              </a:solidFill>
              <a:effectLst/>
              <a:latin typeface="+mn-lt"/>
              <a:ea typeface="MS PGothic" pitchFamily="34" charset="-128"/>
              <a:cs typeface="ＭＳ Ｐゴシック" charset="0"/>
            </a:endParaRPr>
          </a:p>
          <a:p>
            <a:r>
              <a:rPr lang="sr-Latn-RS" sz="1200" kern="1200" dirty="0" smtClean="0">
                <a:solidFill>
                  <a:schemeClr val="tx1"/>
                </a:solidFill>
                <a:effectLst/>
                <a:latin typeface="+mn-lt"/>
                <a:ea typeface="MS PGothic" pitchFamily="34" charset="-128"/>
                <a:cs typeface="ＭＳ Ｐゴシック" charset="0"/>
              </a:rPr>
              <a:t>	Na desnoj strani slajda nalazi se objašnjenje tog naglašenog elementa.</a:t>
            </a:r>
            <a:endParaRPr lang="en-US" sz="1200" kern="1200" dirty="0" smtClean="0">
              <a:solidFill>
                <a:schemeClr val="tx1"/>
              </a:solidFill>
              <a:effectLst/>
              <a:latin typeface="+mn-lt"/>
              <a:ea typeface="MS PGothic" pitchFamily="34" charset="-128"/>
              <a:cs typeface="ＭＳ Ｐゴシック" charset="0"/>
            </a:endParaRPr>
          </a:p>
          <a:p>
            <a:r>
              <a:rPr lang="sr-Latn-RS" sz="1200" kern="1200" dirty="0" smtClean="0">
                <a:solidFill>
                  <a:schemeClr val="tx1"/>
                </a:solidFill>
                <a:effectLst/>
                <a:latin typeface="+mn-lt"/>
                <a:ea typeface="MS PGothic" pitchFamily="34" charset="-128"/>
                <a:cs typeface="ＭＳ Ｐゴシック" charset="0"/>
              </a:rPr>
              <a:t>	Član 3. ne predviđa inkriminaciju </a:t>
            </a:r>
            <a:r>
              <a:rPr lang="sr-Latn-RS" sz="1200" kern="1200" dirty="0" err="1" smtClean="0">
                <a:solidFill>
                  <a:schemeClr val="tx1"/>
                </a:solidFill>
                <a:effectLst/>
                <a:latin typeface="+mn-lt"/>
                <a:ea typeface="MS PGothic" pitchFamily="34" charset="-128"/>
                <a:cs typeface="ＭＳ Ｐゴシック" charset="0"/>
              </a:rPr>
              <a:t>netehničkog</a:t>
            </a:r>
            <a:r>
              <a:rPr lang="sr-Latn-RS" sz="1200" kern="1200" dirty="0" smtClean="0">
                <a:solidFill>
                  <a:schemeClr val="tx1"/>
                </a:solidFill>
                <a:effectLst/>
                <a:latin typeface="+mn-lt"/>
                <a:ea typeface="MS PGothic" pitchFamily="34" charset="-128"/>
                <a:cs typeface="ＭＳ Ｐゴシック" charset="0"/>
              </a:rPr>
              <a:t> presretanja prenosa i primenjuje se ili onda kada lice pristupi računarskom sistemu i koristi ga za presretanje prenosa podataka, koristi uređaj za elektronsko prisluškivanje ili uređaj za snimanje ili neki drugi tehnički uređaj. Na slajdu su navedeni neki primeri oblika presretanja koji su obuhvaćeni izrazom „tehnički uređaji”. </a:t>
            </a:r>
            <a:endParaRPr lang="en-US" sz="1200" kern="1200" dirty="0" smtClean="0">
              <a:solidFill>
                <a:schemeClr val="tx1"/>
              </a:solidFill>
              <a:effectLst/>
              <a:latin typeface="+mn-lt"/>
              <a:ea typeface="MS PGothic" pitchFamily="34" charset="-128"/>
              <a:cs typeface="ＭＳ Ｐゴシック" charset="0"/>
            </a:endParaRPr>
          </a:p>
          <a:p>
            <a:endParaRPr lang="x-none"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27</a:t>
            </a:fld>
            <a:endParaRPr lang="en-US"/>
          </a:p>
        </p:txBody>
      </p:sp>
    </p:spTree>
    <p:extLst>
      <p:ext uri="{BB962C8B-B14F-4D97-AF65-F5344CB8AC3E}">
        <p14:creationId xmlns:p14="http://schemas.microsoft.com/office/powerpoint/2010/main" val="397975973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r-Latn-RS" sz="1200" kern="1200" dirty="0" smtClean="0">
                <a:solidFill>
                  <a:schemeClr val="tx1"/>
                </a:solidFill>
                <a:effectLst/>
                <a:latin typeface="+mn-lt"/>
                <a:ea typeface="MS PGothic" pitchFamily="34" charset="-128"/>
                <a:cs typeface="ＭＳ Ｐゴシック" charset="0"/>
              </a:rPr>
              <a:t>	Na levoj strani prikazan je tekst člana 3. Budimpeštanske konvencije sa jednim naglašenim elementom („nisu javne prirode”). </a:t>
            </a:r>
            <a:endParaRPr lang="en-US" sz="1200" kern="1200" dirty="0" smtClean="0">
              <a:solidFill>
                <a:schemeClr val="tx1"/>
              </a:solidFill>
              <a:effectLst/>
              <a:latin typeface="+mn-lt"/>
              <a:ea typeface="MS PGothic" pitchFamily="34" charset="-128"/>
              <a:cs typeface="ＭＳ Ｐゴシック" charset="0"/>
            </a:endParaRPr>
          </a:p>
          <a:p>
            <a:r>
              <a:rPr lang="sr-Latn-RS" sz="1200" kern="1200" dirty="0" smtClean="0">
                <a:solidFill>
                  <a:schemeClr val="tx1"/>
                </a:solidFill>
                <a:effectLst/>
                <a:latin typeface="+mn-lt"/>
                <a:ea typeface="MS PGothic" pitchFamily="34" charset="-128"/>
                <a:cs typeface="ＭＳ Ｐゴシック" charset="0"/>
              </a:rPr>
              <a:t>	Na desnoj strani slajda dato je objašnjenje tog naglašenog elementa.</a:t>
            </a:r>
            <a:endParaRPr lang="en-US" sz="1200" kern="1200" dirty="0" smtClean="0">
              <a:solidFill>
                <a:schemeClr val="tx1"/>
              </a:solidFill>
              <a:effectLst/>
              <a:latin typeface="+mn-lt"/>
              <a:ea typeface="MS PGothic" pitchFamily="34" charset="-128"/>
              <a:cs typeface="ＭＳ Ｐゴシック" charset="0"/>
            </a:endParaRPr>
          </a:p>
          <a:p>
            <a:r>
              <a:rPr lang="sr-Latn-RS" sz="1200" kern="1200" dirty="0" smtClean="0">
                <a:solidFill>
                  <a:schemeClr val="tx1"/>
                </a:solidFill>
                <a:effectLst/>
                <a:latin typeface="+mn-lt"/>
                <a:ea typeface="MS PGothic" pitchFamily="34" charset="-128"/>
                <a:cs typeface="ＭＳ Ｐゴシック" charset="0"/>
              </a:rPr>
              <a:t>	Presretanje javnog prenosa podataka nije krivično delo prema članu 3, u kome se precizno utvrđuje da se polje dejstva člana odnosi samo na prenose koji nisu javni. Važno je napraviti razliku između </a:t>
            </a:r>
            <a:r>
              <a:rPr lang="sr-Latn-RS" sz="1200" kern="1200" dirty="0" err="1" smtClean="0">
                <a:solidFill>
                  <a:schemeClr val="tx1"/>
                </a:solidFill>
                <a:effectLst/>
                <a:latin typeface="+mn-lt"/>
                <a:ea typeface="MS PGothic" pitchFamily="34" charset="-128"/>
                <a:cs typeface="ＭＳ Ｐゴシック" charset="0"/>
              </a:rPr>
              <a:t>nejavnog</a:t>
            </a:r>
            <a:r>
              <a:rPr lang="sr-Latn-RS" sz="1200" kern="1200" dirty="0" smtClean="0">
                <a:solidFill>
                  <a:schemeClr val="tx1"/>
                </a:solidFill>
                <a:effectLst/>
                <a:latin typeface="+mn-lt"/>
                <a:ea typeface="MS PGothic" pitchFamily="34" charset="-128"/>
                <a:cs typeface="ＭＳ Ｐゴシック" charset="0"/>
              </a:rPr>
              <a:t> prenosa i podataka koji nisu javni zato što član 3. ne uzima u obzir prirodu podataka nego samo prirodu prenosa. Stoga presretanje poverljivih informacija čiji je prenos javni ne predstavlja krivično delo; s druge strane, ako se javno dostupne informacije prenose na način koji nije javni, to predstavlja krivično delo prema članu 3. </a:t>
            </a:r>
            <a:endParaRPr lang="en-US" sz="1200" kern="1200" dirty="0" smtClean="0">
              <a:solidFill>
                <a:schemeClr val="tx1"/>
              </a:solidFill>
              <a:effectLst/>
              <a:latin typeface="+mn-lt"/>
              <a:ea typeface="MS PGothic" pitchFamily="34" charset="-128"/>
              <a:cs typeface="ＭＳ Ｐゴシック" charset="0"/>
            </a:endParaRPr>
          </a:p>
          <a:p>
            <a:endParaRPr lang="x-none"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28</a:t>
            </a:fld>
            <a:endParaRPr lang="en-US"/>
          </a:p>
        </p:txBody>
      </p:sp>
    </p:spTree>
    <p:extLst>
      <p:ext uri="{BB962C8B-B14F-4D97-AF65-F5344CB8AC3E}">
        <p14:creationId xmlns:p14="http://schemas.microsoft.com/office/powerpoint/2010/main" val="285171175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r-Latn-RS" sz="1200" kern="1200" dirty="0" smtClean="0">
                <a:solidFill>
                  <a:schemeClr val="tx1"/>
                </a:solidFill>
                <a:effectLst/>
                <a:latin typeface="+mn-lt"/>
                <a:ea typeface="MS PGothic" pitchFamily="34" charset="-128"/>
                <a:cs typeface="ＭＳ Ｐゴシック" charset="0"/>
              </a:rPr>
              <a:t>	Na levoj strani slajda prikazan je tekst člana 3. Budimpeštanske konvencije sa jednim naglašenim elementom („ka računarskom sistemu, od njega ili unutar samog sistema”). </a:t>
            </a:r>
            <a:endParaRPr lang="en-US" sz="1200" kern="1200" dirty="0" smtClean="0">
              <a:solidFill>
                <a:schemeClr val="tx1"/>
              </a:solidFill>
              <a:effectLst/>
              <a:latin typeface="+mn-lt"/>
              <a:ea typeface="MS PGothic" pitchFamily="34" charset="-128"/>
              <a:cs typeface="ＭＳ Ｐゴシック" charset="0"/>
            </a:endParaRPr>
          </a:p>
          <a:p>
            <a:r>
              <a:rPr lang="sr-Latn-RS" sz="1200" kern="1200" dirty="0" smtClean="0">
                <a:solidFill>
                  <a:schemeClr val="tx1"/>
                </a:solidFill>
                <a:effectLst/>
                <a:latin typeface="+mn-lt"/>
                <a:ea typeface="MS PGothic" pitchFamily="34" charset="-128"/>
                <a:cs typeface="ＭＳ Ｐゴシック" charset="0"/>
              </a:rPr>
              <a:t>	Na desnoj strani slajda dato je objašnjenje tog naglašenog elementa.</a:t>
            </a:r>
            <a:endParaRPr lang="en-US" sz="1200" kern="1200" dirty="0" smtClean="0">
              <a:solidFill>
                <a:schemeClr val="tx1"/>
              </a:solidFill>
              <a:effectLst/>
              <a:latin typeface="+mn-lt"/>
              <a:ea typeface="MS PGothic" pitchFamily="34" charset="-128"/>
              <a:cs typeface="ＭＳ Ｐゴシック" charset="0"/>
            </a:endParaRPr>
          </a:p>
          <a:p>
            <a:r>
              <a:rPr lang="sr-Latn-RS" sz="1200" kern="1200" dirty="0" smtClean="0">
                <a:solidFill>
                  <a:schemeClr val="tx1"/>
                </a:solidFill>
                <a:effectLst/>
                <a:latin typeface="+mn-lt"/>
                <a:ea typeface="MS PGothic" pitchFamily="34" charset="-128"/>
                <a:cs typeface="ＭＳ Ｐゴシック" charset="0"/>
              </a:rPr>
              <a:t>	Presretanje prenosa ka računarskom sistemu, od njega ili unutar samog sistema je inkriminisano. Na slajdu su navedeni primeri koji objašnjavaju polje dejstva člana 3. u tom smislu, kao i razlika između tih triju elemenata. </a:t>
            </a:r>
            <a:endParaRPr lang="en-US" sz="1200" kern="1200" dirty="0" smtClean="0">
              <a:solidFill>
                <a:schemeClr val="tx1"/>
              </a:solidFill>
              <a:effectLst/>
              <a:latin typeface="+mn-lt"/>
              <a:ea typeface="MS PGothic" pitchFamily="34" charset="-128"/>
              <a:cs typeface="ＭＳ Ｐゴシック" charset="0"/>
            </a:endParaRPr>
          </a:p>
          <a:p>
            <a:endParaRPr lang="x-none"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29</a:t>
            </a:fld>
            <a:endParaRPr lang="en-US"/>
          </a:p>
        </p:txBody>
      </p:sp>
    </p:spTree>
    <p:extLst>
      <p:ext uri="{BB962C8B-B14F-4D97-AF65-F5344CB8AC3E}">
        <p14:creationId xmlns:p14="http://schemas.microsoft.com/office/powerpoint/2010/main" val="277030173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r-Latn-RS" sz="1200" kern="1200" dirty="0" smtClean="0">
                <a:solidFill>
                  <a:schemeClr val="tx1"/>
                </a:solidFill>
                <a:effectLst/>
                <a:latin typeface="+mn-lt"/>
                <a:ea typeface="MS PGothic" pitchFamily="34" charset="-128"/>
                <a:cs typeface="ＭＳ Ｐゴシック" charset="0"/>
              </a:rPr>
              <a:t>	Na levoj strani slajda prikazan je tekst člana 3. Budimpeštanske konvencije sa jednim naglašenim elementom („elektromagnetna emitovanja”). </a:t>
            </a:r>
            <a:endParaRPr lang="en-US" sz="1200" kern="1200" dirty="0" smtClean="0">
              <a:solidFill>
                <a:schemeClr val="tx1"/>
              </a:solidFill>
              <a:effectLst/>
              <a:latin typeface="+mn-lt"/>
              <a:ea typeface="MS PGothic" pitchFamily="34" charset="-128"/>
              <a:cs typeface="ＭＳ Ｐゴシック" charset="0"/>
            </a:endParaRPr>
          </a:p>
          <a:p>
            <a:r>
              <a:rPr lang="sr-Latn-RS" sz="1200" kern="1200" dirty="0" smtClean="0">
                <a:solidFill>
                  <a:schemeClr val="tx1"/>
                </a:solidFill>
                <a:effectLst/>
                <a:latin typeface="+mn-lt"/>
                <a:ea typeface="MS PGothic" pitchFamily="34" charset="-128"/>
                <a:cs typeface="ＭＳ Ｐゴシック" charset="0"/>
              </a:rPr>
              <a:t>	Na desnoj strani slajda dato je objašnjenje tog naglašenog elementa.</a:t>
            </a:r>
            <a:endParaRPr lang="en-US" sz="1200" kern="1200" dirty="0" smtClean="0">
              <a:solidFill>
                <a:schemeClr val="tx1"/>
              </a:solidFill>
              <a:effectLst/>
              <a:latin typeface="+mn-lt"/>
              <a:ea typeface="MS PGothic" pitchFamily="34" charset="-128"/>
              <a:cs typeface="ＭＳ Ｐゴシック" charset="0"/>
            </a:endParaRPr>
          </a:p>
          <a:p>
            <a:r>
              <a:rPr lang="sr-Latn-RS" sz="1200" kern="1200" dirty="0" smtClean="0">
                <a:solidFill>
                  <a:schemeClr val="tx1"/>
                </a:solidFill>
                <a:effectLst/>
                <a:latin typeface="+mn-lt"/>
                <a:ea typeface="MS PGothic" pitchFamily="34" charset="-128"/>
                <a:cs typeface="ＭＳ Ｐゴシック" charset="0"/>
              </a:rPr>
              <a:t>	Osim presretanja računarskih podataka, Budimpeštanska konvencija inkriminiše i presretanje elektromagnetnih emitovanja iz računarskih sistema, što ne spada u definiciju „računarskih podataka” prema članu 1. Budimpeštanske konvencije. Iz računarskih sistema česta su elektromagnetna emitovanja koja sadrže računarske podatke. Presretanje elektromagnetnih emitovanja je stoga inkriminisano zato što je mogućno rekonstruisati računarske podatke na osnovu elektromagnetskih emitovanja; ako bi taj element ostao </a:t>
            </a:r>
            <a:r>
              <a:rPr lang="sr-Latn-RS" sz="1200" kern="1200" dirty="0" err="1" smtClean="0">
                <a:solidFill>
                  <a:schemeClr val="tx1"/>
                </a:solidFill>
                <a:effectLst/>
                <a:latin typeface="+mn-lt"/>
                <a:ea typeface="MS PGothic" pitchFamily="34" charset="-128"/>
                <a:cs typeface="ＭＳ Ｐゴシック" charset="0"/>
              </a:rPr>
              <a:t>neinkriminisan</a:t>
            </a:r>
            <a:r>
              <a:rPr lang="sr-Latn-RS" sz="1200" kern="1200" dirty="0" smtClean="0">
                <a:solidFill>
                  <a:schemeClr val="tx1"/>
                </a:solidFill>
                <a:effectLst/>
                <a:latin typeface="+mn-lt"/>
                <a:ea typeface="MS PGothic" pitchFamily="34" charset="-128"/>
                <a:cs typeface="ＭＳ Ｐゴシック" charset="0"/>
              </a:rPr>
              <a:t>, nastupila bi pravna praznina. </a:t>
            </a:r>
            <a:endParaRPr lang="en-US" sz="1200" kern="1200" dirty="0" smtClean="0">
              <a:solidFill>
                <a:schemeClr val="tx1"/>
              </a:solidFill>
              <a:effectLst/>
              <a:latin typeface="+mn-lt"/>
              <a:ea typeface="MS PGothic" pitchFamily="34" charset="-128"/>
              <a:cs typeface="ＭＳ Ｐゴシック" charset="0"/>
            </a:endParaRPr>
          </a:p>
          <a:p>
            <a:endParaRPr lang="en-GB" altLang="sr-Latn-RS"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30</a:t>
            </a:fld>
            <a:endParaRPr lang="en-US"/>
          </a:p>
        </p:txBody>
      </p:sp>
    </p:spTree>
    <p:extLst>
      <p:ext uri="{BB962C8B-B14F-4D97-AF65-F5344CB8AC3E}">
        <p14:creationId xmlns:p14="http://schemas.microsoft.com/office/powerpoint/2010/main" val="335379442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1">
            <a:extLst>
              <a:ext uri="{FF2B5EF4-FFF2-40B4-BE49-F238E27FC236}">
                <a16:creationId xmlns="" xmlns:a16="http://schemas.microsoft.com/office/drawing/2014/main" id="{B15714A6-B05B-47A5-B92B-D727BD3A45D0}"/>
              </a:ext>
            </a:extLst>
          </p:cNvPr>
          <p:cNvSpPr>
            <a:spLocks noGrp="1"/>
          </p:cNvSpPr>
          <p:nvPr>
            <p:ph type="body" idx="1"/>
          </p:nvPr>
        </p:nvSpPr>
        <p:spPr/>
        <p:txBody>
          <a:bodyPr/>
          <a:lstStyle/>
          <a:p>
            <a:pPr marL="0" marR="0" indent="0" algn="l" defTabSz="457200" rtl="0" eaLnBrk="0" fontAlgn="base" latinLnBrk="0" hangingPunct="0">
              <a:lnSpc>
                <a:spcPct val="100000"/>
              </a:lnSpc>
              <a:spcBef>
                <a:spcPct val="30000"/>
              </a:spcBef>
              <a:spcAft>
                <a:spcPct val="0"/>
              </a:spcAft>
              <a:buClrTx/>
              <a:buSzTx/>
              <a:buFontTx/>
              <a:buNone/>
              <a:tabLst/>
              <a:defRPr/>
            </a:pPr>
            <a:r>
              <a:rPr lang="sr-Latn-RS" sz="1200" kern="1200" dirty="0" smtClean="0">
                <a:solidFill>
                  <a:schemeClr val="tx1"/>
                </a:solidFill>
                <a:effectLst/>
                <a:latin typeface="+mn-lt"/>
                <a:ea typeface="MS PGothic" pitchFamily="34" charset="-128"/>
                <a:cs typeface="ＭＳ Ｐゴシック" charset="0"/>
              </a:rPr>
              <a:t>	Na slajdu su navedeni ciljevi ove sesije. Naglašeno je ono što učesnici mogu očekivati da će naučiti sa slajdova. Učesnicima se može saopštiti da će se na ovaj slajd vratiti na samom kraju sesije da bi se procenili da li su ciljevi ispunjeni. </a:t>
            </a:r>
            <a:endParaRPr lang="en-US" sz="1200" kern="1200" dirty="0" smtClean="0">
              <a:solidFill>
                <a:schemeClr val="tx1"/>
              </a:solidFill>
              <a:effectLst/>
              <a:latin typeface="+mn-lt"/>
              <a:ea typeface="MS PGothic" pitchFamily="34" charset="-128"/>
              <a:cs typeface="ＭＳ Ｐゴシック" charset="0"/>
            </a:endParaRPr>
          </a:p>
          <a:p>
            <a:endParaRPr lang="en-GB" sz="3600" dirty="0"/>
          </a:p>
        </p:txBody>
      </p:sp>
    </p:spTree>
    <p:extLst>
      <p:ext uri="{BB962C8B-B14F-4D97-AF65-F5344CB8AC3E}">
        <p14:creationId xmlns:p14="http://schemas.microsoft.com/office/powerpoint/2010/main" val="342398906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r-Latn-RS" sz="1200" kern="1200" dirty="0" smtClean="0">
                <a:solidFill>
                  <a:schemeClr val="tx1"/>
                </a:solidFill>
                <a:effectLst/>
                <a:latin typeface="+mn-lt"/>
                <a:ea typeface="MS PGothic" pitchFamily="34" charset="-128"/>
                <a:cs typeface="ＭＳ Ｐゴシック" charset="0"/>
              </a:rPr>
              <a:t>	Na levoj strani slajda nalazi se tekst člana 3. Budimpeštanske konvencije sa jednim naglašenim elementom („sa nečasnom namerom ili u vezi sa računarskim sistemom koji je povezan sa drugim računarskim sistemom”). </a:t>
            </a:r>
            <a:endParaRPr lang="en-US" sz="1200" kern="1200" dirty="0" smtClean="0">
              <a:solidFill>
                <a:schemeClr val="tx1"/>
              </a:solidFill>
              <a:effectLst/>
              <a:latin typeface="+mn-lt"/>
              <a:ea typeface="MS PGothic" pitchFamily="34" charset="-128"/>
              <a:cs typeface="ＭＳ Ｐゴシック" charset="0"/>
            </a:endParaRPr>
          </a:p>
          <a:p>
            <a:r>
              <a:rPr lang="sr-Latn-RS" sz="1200" kern="1200" dirty="0" smtClean="0">
                <a:solidFill>
                  <a:schemeClr val="tx1"/>
                </a:solidFill>
                <a:effectLst/>
                <a:latin typeface="+mn-lt"/>
                <a:ea typeface="MS PGothic" pitchFamily="34" charset="-128"/>
                <a:cs typeface="ＭＳ Ｐゴシック" charset="0"/>
              </a:rPr>
              <a:t>	Na desnoj strani slajda dato je objašnjenje tog naglašenog elementa. </a:t>
            </a:r>
            <a:endParaRPr lang="en-US" sz="1200" kern="1200" dirty="0" smtClean="0">
              <a:solidFill>
                <a:schemeClr val="tx1"/>
              </a:solidFill>
              <a:effectLst/>
              <a:latin typeface="+mn-lt"/>
              <a:ea typeface="MS PGothic" pitchFamily="34" charset="-128"/>
              <a:cs typeface="ＭＳ Ｐゴシック" charset="0"/>
            </a:endParaRPr>
          </a:p>
          <a:p>
            <a:r>
              <a:rPr lang="sr-Latn-RS" sz="1200" kern="1200" dirty="0" smtClean="0">
                <a:solidFill>
                  <a:schemeClr val="tx1"/>
                </a:solidFill>
                <a:effectLst/>
                <a:latin typeface="+mn-lt"/>
                <a:ea typeface="MS PGothic" pitchFamily="34" charset="-128"/>
                <a:cs typeface="ＭＳ Ｐゴシック" charset="0"/>
              </a:rPr>
              <a:t>	Članom 3. utvrđuje se opšta inkriminacija namernog protivpravnog presretanja izvršenog pomoću tehničkih uređaja, </a:t>
            </a:r>
            <a:r>
              <a:rPr lang="sr-Latn-RS" sz="1200" kern="1200" dirty="0" err="1" smtClean="0">
                <a:solidFill>
                  <a:schemeClr val="tx1"/>
                </a:solidFill>
                <a:effectLst/>
                <a:latin typeface="+mn-lt"/>
                <a:ea typeface="MS PGothic" pitchFamily="34" charset="-128"/>
                <a:cs typeface="ＭＳ Ｐゴシック" charset="0"/>
              </a:rPr>
              <a:t>nejavnog</a:t>
            </a:r>
            <a:r>
              <a:rPr lang="sr-Latn-RS" sz="1200" kern="1200" dirty="0" smtClean="0">
                <a:solidFill>
                  <a:schemeClr val="tx1"/>
                </a:solidFill>
                <a:effectLst/>
                <a:latin typeface="+mn-lt"/>
                <a:ea typeface="MS PGothic" pitchFamily="34" charset="-128"/>
                <a:cs typeface="ＭＳ Ｐゴシック" charset="0"/>
              </a:rPr>
              <a:t> prenosa računarskih podataka. Strane </a:t>
            </a:r>
            <a:r>
              <a:rPr lang="sr-Latn-RS" sz="1200" kern="1200" dirty="0" err="1" smtClean="0">
                <a:solidFill>
                  <a:schemeClr val="tx1"/>
                </a:solidFill>
                <a:effectLst/>
                <a:latin typeface="+mn-lt"/>
                <a:ea typeface="MS PGothic" pitchFamily="34" charset="-128"/>
                <a:cs typeface="ＭＳ Ｐゴシック" charset="0"/>
              </a:rPr>
              <a:t>ugovornice</a:t>
            </a:r>
            <a:r>
              <a:rPr lang="sr-Latn-RS" sz="1200" kern="1200" dirty="0" smtClean="0">
                <a:solidFill>
                  <a:schemeClr val="tx1"/>
                </a:solidFill>
                <a:effectLst/>
                <a:latin typeface="+mn-lt"/>
                <a:ea typeface="MS PGothic" pitchFamily="34" charset="-128"/>
                <a:cs typeface="ＭＳ Ｐゴシック" charset="0"/>
              </a:rPr>
              <a:t> mogu ograničiti oblast primene člana 3. tako što će tražiti da budu ispunjeni određeni </a:t>
            </a:r>
            <a:r>
              <a:rPr lang="sr-Latn-RS" sz="1200" kern="1200" dirty="0" err="1" smtClean="0">
                <a:solidFill>
                  <a:schemeClr val="tx1"/>
                </a:solidFill>
                <a:effectLst/>
                <a:latin typeface="+mn-lt"/>
                <a:ea typeface="MS PGothic" pitchFamily="34" charset="-128"/>
                <a:cs typeface="ＭＳ Ｐゴシック" charset="0"/>
              </a:rPr>
              <a:t>kvalifikativni</a:t>
            </a:r>
            <a:r>
              <a:rPr lang="sr-Latn-RS" sz="1200" kern="1200" dirty="0" smtClean="0">
                <a:solidFill>
                  <a:schemeClr val="tx1"/>
                </a:solidFill>
                <a:effectLst/>
                <a:latin typeface="+mn-lt"/>
                <a:ea typeface="MS PGothic" pitchFamily="34" charset="-128"/>
                <a:cs typeface="ＭＳ Ｐゴシック" charset="0"/>
              </a:rPr>
              <a:t> elementi. Ovde su pobrojani </a:t>
            </a:r>
            <a:r>
              <a:rPr lang="sr-Latn-RS" sz="1200" kern="1200" dirty="0" err="1" smtClean="0">
                <a:solidFill>
                  <a:schemeClr val="tx1"/>
                </a:solidFill>
                <a:effectLst/>
                <a:latin typeface="+mn-lt"/>
                <a:ea typeface="MS PGothic" pitchFamily="34" charset="-128"/>
                <a:cs typeface="ＭＳ Ｐゴシック" charset="0"/>
              </a:rPr>
              <a:t>kvalifikativni</a:t>
            </a:r>
            <a:r>
              <a:rPr lang="sr-Latn-RS" sz="1200" kern="1200" dirty="0" smtClean="0">
                <a:solidFill>
                  <a:schemeClr val="tx1"/>
                </a:solidFill>
                <a:effectLst/>
                <a:latin typeface="+mn-lt"/>
                <a:ea typeface="MS PGothic" pitchFamily="34" charset="-128"/>
                <a:cs typeface="ＭＳ Ｐゴシック" charset="0"/>
              </a:rPr>
              <a:t> elementi koje stranke mogu da utvrde. </a:t>
            </a:r>
            <a:endParaRPr lang="en-US" sz="1200" kern="1200" dirty="0" smtClean="0">
              <a:solidFill>
                <a:schemeClr val="tx1"/>
              </a:solidFill>
              <a:effectLst/>
              <a:latin typeface="+mn-lt"/>
              <a:ea typeface="MS PGothic" pitchFamily="34" charset="-128"/>
              <a:cs typeface="ＭＳ Ｐゴシック" charset="0"/>
            </a:endParaRPr>
          </a:p>
          <a:p>
            <a:endParaRPr lang="en-US" sz="1200" kern="1200" dirty="0">
              <a:solidFill>
                <a:schemeClr val="tx1"/>
              </a:solidFill>
              <a:effectLst/>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31</a:t>
            </a:fld>
            <a:endParaRPr lang="en-US"/>
          </a:p>
        </p:txBody>
      </p:sp>
    </p:spTree>
    <p:extLst>
      <p:ext uri="{BB962C8B-B14F-4D97-AF65-F5344CB8AC3E}">
        <p14:creationId xmlns:p14="http://schemas.microsoft.com/office/powerpoint/2010/main" val="75927774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r-Latn-RS" sz="1200" kern="1200" dirty="0" smtClean="0">
                <a:solidFill>
                  <a:schemeClr val="tx1"/>
                </a:solidFill>
                <a:effectLst/>
                <a:latin typeface="+mn-lt"/>
                <a:ea typeface="MS PGothic" pitchFamily="34" charset="-128"/>
                <a:cs typeface="ＭＳ Ｐゴシック" charset="0"/>
              </a:rPr>
              <a:t>	Na sledećoj grupi slajdova razmotrićemo krivično delo ometanja podataka koje je utvrđeno članom 4. Budimpeštanske konvencije. </a:t>
            </a:r>
            <a:endParaRPr lang="en-US" sz="1200" kern="1200" dirty="0">
              <a:solidFill>
                <a:schemeClr val="tx1"/>
              </a:solidFill>
              <a:effectLst/>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32</a:t>
            </a:fld>
            <a:endParaRPr lang="en-US" altLang="en-US"/>
          </a:p>
        </p:txBody>
      </p:sp>
    </p:spTree>
    <p:extLst>
      <p:ext uri="{BB962C8B-B14F-4D97-AF65-F5344CB8AC3E}">
        <p14:creationId xmlns:p14="http://schemas.microsoft.com/office/powerpoint/2010/main" val="176417468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r-Latn-RS" sz="1200" kern="1200" dirty="0" smtClean="0">
                <a:solidFill>
                  <a:schemeClr val="tx1"/>
                </a:solidFill>
                <a:effectLst/>
                <a:latin typeface="+mn-lt"/>
                <a:ea typeface="MS PGothic" pitchFamily="34" charset="-128"/>
                <a:cs typeface="ＭＳ Ｐゴシック" charset="0"/>
              </a:rPr>
              <a:t>	Namerno i protivpravno oštećenje, brisanje, pogoršanje, menjanje ili prikrivanje računarskih podataka predstavlja krivično delo ometanja podataka, kako je to utvrđeno članom 4. Budimpeštanske konvencije. </a:t>
            </a:r>
            <a:endParaRPr lang="en-US" sz="1200" kern="1200" dirty="0" smtClean="0">
              <a:solidFill>
                <a:schemeClr val="tx1"/>
              </a:solidFill>
              <a:effectLst/>
              <a:latin typeface="+mn-lt"/>
              <a:ea typeface="MS PGothic" pitchFamily="34" charset="-128"/>
              <a:cs typeface="ＭＳ Ｐゴシック" charset="0"/>
            </a:endParaRPr>
          </a:p>
          <a:p>
            <a:r>
              <a:rPr lang="hr-HR" sz="1200" kern="1200" dirty="0" smtClean="0">
                <a:solidFill>
                  <a:schemeClr val="tx1"/>
                </a:solidFill>
                <a:effectLst/>
                <a:latin typeface="+mn-lt"/>
                <a:ea typeface="MS PGothic" pitchFamily="34" charset="-128"/>
                <a:cs typeface="ＭＳ Ｐゴシック" charset="0"/>
              </a:rPr>
              <a:t>	Inkriminacijom ometanja podataka štiti se integritet podataka od </a:t>
            </a:r>
            <a:r>
              <a:rPr lang="hr-HR" sz="1200" kern="1200" dirty="0" err="1" smtClean="0">
                <a:solidFill>
                  <a:schemeClr val="tx1"/>
                </a:solidFill>
                <a:effectLst/>
                <a:latin typeface="+mn-lt"/>
                <a:ea typeface="MS PGothic" pitchFamily="34" charset="-128"/>
                <a:cs typeface="ＭＳ Ｐゴシック" charset="0"/>
              </a:rPr>
              <a:t>neovlašćenog</a:t>
            </a:r>
            <a:r>
              <a:rPr lang="hr-HR" sz="1200" kern="1200" dirty="0" smtClean="0">
                <a:solidFill>
                  <a:schemeClr val="tx1"/>
                </a:solidFill>
                <a:effectLst/>
                <a:latin typeface="+mn-lt"/>
                <a:ea typeface="MS PGothic" pitchFamily="34" charset="-128"/>
                <a:cs typeface="ＭＳ Ｐゴシック" charset="0"/>
              </a:rPr>
              <a:t> ometanja. Vlasnik podataka ima pravo da ih čuva u stanju u kome se nalaze, isto onako kao što vlasnik neke imovine u stvarnom životu ima pravo da svoju imovinu štiti od </a:t>
            </a:r>
            <a:r>
              <a:rPr lang="hr-HR" sz="1200" kern="1200" dirty="0" err="1" smtClean="0">
                <a:solidFill>
                  <a:schemeClr val="tx1"/>
                </a:solidFill>
                <a:effectLst/>
                <a:latin typeface="+mn-lt"/>
                <a:ea typeface="MS PGothic" pitchFamily="34" charset="-128"/>
                <a:cs typeface="ＭＳ Ｐゴシック" charset="0"/>
              </a:rPr>
              <a:t>mešanja</a:t>
            </a:r>
            <a:r>
              <a:rPr lang="hr-HR" sz="1200" kern="1200" dirty="0" smtClean="0">
                <a:solidFill>
                  <a:schemeClr val="tx1"/>
                </a:solidFill>
                <a:effectLst/>
                <a:latin typeface="+mn-lt"/>
                <a:ea typeface="MS PGothic" pitchFamily="34" charset="-128"/>
                <a:cs typeface="ＭＳ Ｐゴシック" charset="0"/>
              </a:rPr>
              <a:t> drugih. U nekim jurisdikcijama redovno i klasično oštećenje imovine obuhvata i ometanje računarskih podataka; u drugim jurisdikcijama postoji potreba da se u zakonu zasebno opiše oštećenje računarskih podataka ili ometanje podataka. </a:t>
            </a:r>
            <a:endParaRPr lang="en-US" sz="1200" kern="1200" dirty="0" smtClean="0">
              <a:solidFill>
                <a:schemeClr val="tx1"/>
              </a:solidFill>
              <a:effectLst/>
              <a:latin typeface="+mn-lt"/>
              <a:ea typeface="MS PGothic" pitchFamily="34" charset="-128"/>
              <a:cs typeface="ＭＳ Ｐゴシック" charset="0"/>
            </a:endParaRPr>
          </a:p>
          <a:p>
            <a:r>
              <a:rPr lang="hr-HR" sz="1200" kern="1200" dirty="0" smtClean="0">
                <a:solidFill>
                  <a:schemeClr val="tx1"/>
                </a:solidFill>
                <a:effectLst/>
                <a:latin typeface="+mn-lt"/>
                <a:ea typeface="MS PGothic" pitchFamily="34" charset="-128"/>
                <a:cs typeface="ＭＳ Ｐゴシック" charset="0"/>
              </a:rPr>
              <a:t> </a:t>
            </a:r>
            <a:endParaRPr lang="en-US" sz="1200" kern="1200" dirty="0" smtClean="0">
              <a:solidFill>
                <a:schemeClr val="tx1"/>
              </a:solidFill>
              <a:effectLst/>
              <a:latin typeface="+mn-lt"/>
              <a:ea typeface="MS PGothic" pitchFamily="34" charset="-128"/>
              <a:cs typeface="ＭＳ Ｐゴシック" charset="0"/>
            </a:endParaRPr>
          </a:p>
          <a:p>
            <a:r>
              <a:rPr lang="hr-HR" sz="1200" kern="1200" dirty="0" smtClean="0">
                <a:solidFill>
                  <a:schemeClr val="tx1"/>
                </a:solidFill>
                <a:effectLst/>
                <a:latin typeface="+mn-lt"/>
                <a:ea typeface="MS PGothic" pitchFamily="34" charset="-128"/>
                <a:cs typeface="ＭＳ Ｐゴシック" charset="0"/>
              </a:rPr>
              <a:t>	To krivično </a:t>
            </a:r>
            <a:r>
              <a:rPr lang="hr-HR" sz="1200" kern="1200" dirty="0" err="1" smtClean="0">
                <a:solidFill>
                  <a:schemeClr val="tx1"/>
                </a:solidFill>
                <a:effectLst/>
                <a:latin typeface="+mn-lt"/>
                <a:ea typeface="MS PGothic" pitchFamily="34" charset="-128"/>
                <a:cs typeface="ＭＳ Ｐゴシック" charset="0"/>
              </a:rPr>
              <a:t>delo</a:t>
            </a:r>
            <a:r>
              <a:rPr lang="hr-HR" sz="1200" kern="1200" dirty="0" smtClean="0">
                <a:solidFill>
                  <a:schemeClr val="tx1"/>
                </a:solidFill>
                <a:effectLst/>
                <a:latin typeface="+mn-lt"/>
                <a:ea typeface="MS PGothic" pitchFamily="34" charset="-128"/>
                <a:cs typeface="ＭＳ Ｐゴシック" charset="0"/>
              </a:rPr>
              <a:t> ukazuje na veliko povećanje količine relevantnih podataka (računarskih podataka) u životu modernog </a:t>
            </a:r>
            <a:r>
              <a:rPr lang="hr-HR" sz="1200" kern="1200" dirty="0" err="1" smtClean="0">
                <a:solidFill>
                  <a:schemeClr val="tx1"/>
                </a:solidFill>
                <a:effectLst/>
                <a:latin typeface="+mn-lt"/>
                <a:ea typeface="MS PGothic" pitchFamily="34" charset="-128"/>
                <a:cs typeface="ＭＳ Ｐゴシック" charset="0"/>
              </a:rPr>
              <a:t>čoveka</a:t>
            </a:r>
            <a:r>
              <a:rPr lang="hr-HR" sz="1200" kern="1200" dirty="0" smtClean="0">
                <a:solidFill>
                  <a:schemeClr val="tx1"/>
                </a:solidFill>
                <a:effectLst/>
                <a:latin typeface="+mn-lt"/>
                <a:ea typeface="MS PGothic" pitchFamily="34" charset="-128"/>
                <a:cs typeface="ＭＳ Ｐゴシック" charset="0"/>
              </a:rPr>
              <a:t>. Računarski podaci su veoma </a:t>
            </a:r>
            <a:r>
              <a:rPr lang="hr-HR" sz="1200" kern="1200" dirty="0" err="1" smtClean="0">
                <a:solidFill>
                  <a:schemeClr val="tx1"/>
                </a:solidFill>
                <a:effectLst/>
                <a:latin typeface="+mn-lt"/>
                <a:ea typeface="MS PGothic" pitchFamily="34" charset="-128"/>
                <a:cs typeface="ＭＳ Ｐゴシック" charset="0"/>
              </a:rPr>
              <a:t>osetljivi</a:t>
            </a:r>
            <a:r>
              <a:rPr lang="hr-HR" sz="1200" kern="1200" dirty="0" smtClean="0">
                <a:solidFill>
                  <a:schemeClr val="tx1"/>
                </a:solidFill>
                <a:effectLst/>
                <a:latin typeface="+mn-lt"/>
                <a:ea typeface="MS PGothic" pitchFamily="34" charset="-128"/>
                <a:cs typeface="ＭＳ Ｐゴシック" charset="0"/>
              </a:rPr>
              <a:t> i </a:t>
            </a:r>
            <a:r>
              <a:rPr lang="sr-Latn-RS" sz="1200" kern="1200" dirty="0" smtClean="0">
                <a:solidFill>
                  <a:schemeClr val="tx1"/>
                </a:solidFill>
                <a:effectLst/>
                <a:latin typeface="+mn-lt"/>
                <a:ea typeface="MS PGothic" pitchFamily="34" charset="-128"/>
                <a:cs typeface="ＭＳ Ｐゴシック" charset="0"/>
              </a:rPr>
              <a:t>lako</a:t>
            </a:r>
            <a:r>
              <a:rPr lang="hr-HR" sz="1200" kern="1200" dirty="0" smtClean="0">
                <a:solidFill>
                  <a:schemeClr val="tx1"/>
                </a:solidFill>
                <a:effectLst/>
                <a:latin typeface="+mn-lt"/>
                <a:ea typeface="MS PGothic" pitchFamily="34" charset="-128"/>
                <a:cs typeface="ＭＳ Ｐゴシック" charset="0"/>
              </a:rPr>
              <a:t> se mogu uništiti ili se njima može </a:t>
            </a:r>
            <a:r>
              <a:rPr lang="hr-HR" sz="1200" kern="1200" dirty="0" err="1" smtClean="0">
                <a:solidFill>
                  <a:schemeClr val="tx1"/>
                </a:solidFill>
                <a:effectLst/>
                <a:latin typeface="+mn-lt"/>
                <a:ea typeface="MS PGothic" pitchFamily="34" charset="-128"/>
                <a:cs typeface="ＭＳ Ｐゴシック" charset="0"/>
              </a:rPr>
              <a:t>manipulisati</a:t>
            </a:r>
            <a:r>
              <a:rPr lang="hr-HR" sz="1200" kern="1200" dirty="0" smtClean="0">
                <a:solidFill>
                  <a:schemeClr val="tx1"/>
                </a:solidFill>
                <a:effectLst/>
                <a:latin typeface="+mn-lt"/>
                <a:ea typeface="MS PGothic" pitchFamily="34" charset="-128"/>
                <a:cs typeface="ＭＳ Ｐゴシック" charset="0"/>
              </a:rPr>
              <a:t>. Ova krivičnopravna odredba štiti integritet i dostupnost računarskih podataka.</a:t>
            </a:r>
            <a:endParaRPr lang="en-US" sz="1200" kern="1200" dirty="0" smtClean="0">
              <a:solidFill>
                <a:schemeClr val="tx1"/>
              </a:solidFill>
              <a:effectLst/>
              <a:latin typeface="+mn-lt"/>
              <a:ea typeface="MS PGothic" pitchFamily="34" charset="-128"/>
              <a:cs typeface="ＭＳ Ｐゴシック" charset="0"/>
            </a:endParaRPr>
          </a:p>
          <a:p>
            <a:r>
              <a:rPr lang="hr-HR" sz="1200" kern="1200" dirty="0" smtClean="0">
                <a:solidFill>
                  <a:schemeClr val="tx1"/>
                </a:solidFill>
                <a:effectLst/>
                <a:latin typeface="+mn-lt"/>
                <a:ea typeface="MS PGothic" pitchFamily="34" charset="-128"/>
                <a:cs typeface="ＭＳ Ｐゴシック" charset="0"/>
              </a:rPr>
              <a:t>	</a:t>
            </a:r>
            <a:r>
              <a:rPr lang="sr-Latn-RS" sz="1200" kern="1200" dirty="0" smtClean="0">
                <a:solidFill>
                  <a:schemeClr val="tx1"/>
                </a:solidFill>
                <a:effectLst/>
                <a:latin typeface="+mn-lt"/>
                <a:ea typeface="MS PGothic" pitchFamily="34" charset="-128"/>
                <a:cs typeface="ＭＳ Ｐゴシック" charset="0"/>
              </a:rPr>
              <a:t>Jedan od najčešćih slučajeva ometanja podataka jeste onaj koji nastupa kao posledica dejstva računarskih virusa – koji se bespravno unesu u računar žrtve pa onda na primer brišu podatke. </a:t>
            </a:r>
            <a:endParaRPr lang="en-US" sz="1200" kern="1200" dirty="0" smtClean="0">
              <a:solidFill>
                <a:schemeClr val="tx1"/>
              </a:solidFill>
              <a:effectLst/>
              <a:latin typeface="+mn-lt"/>
              <a:ea typeface="MS PGothic" pitchFamily="34" charset="-128"/>
              <a:cs typeface="ＭＳ Ｐゴシック" charset="0"/>
            </a:endParaRPr>
          </a:p>
          <a:p>
            <a:pPr eaLnBrk="1" hangingPunct="1"/>
            <a:endParaRPr lang="en-GB" altLang="sr-Latn-RS"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33</a:t>
            </a:fld>
            <a:endParaRPr lang="en-US"/>
          </a:p>
        </p:txBody>
      </p:sp>
    </p:spTree>
    <p:extLst>
      <p:ext uri="{BB962C8B-B14F-4D97-AF65-F5344CB8AC3E}">
        <p14:creationId xmlns:p14="http://schemas.microsoft.com/office/powerpoint/2010/main" val="358385537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r-Latn-RS" sz="1200" kern="1200" dirty="0" smtClean="0">
                <a:solidFill>
                  <a:schemeClr val="tx1"/>
                </a:solidFill>
                <a:effectLst/>
                <a:latin typeface="+mn-lt"/>
                <a:ea typeface="MS PGothic" pitchFamily="34" charset="-128"/>
                <a:cs typeface="ＭＳ Ｐゴシック" charset="0"/>
              </a:rPr>
              <a:t>	Na slajdu je prikazan novinski članak o suđenju održanom 1991. godine jednom muškarcu koji je optužen po 47 tačaka optužnice za neovlašćeno pristupanje australijskim i američkim računarima na kojima je menjao ili brisao podatke. Taj čovek je bio optužen i za neodređene promene podataka u jednom objektu za nuklearna istraživanja u Kaliforniji, nakon što je neovlašćeno </a:t>
            </a:r>
            <a:r>
              <a:rPr lang="sr-Latn-RS" sz="1200" kern="1200" dirty="0" err="1" smtClean="0">
                <a:solidFill>
                  <a:schemeClr val="tx1"/>
                </a:solidFill>
                <a:effectLst/>
                <a:latin typeface="+mn-lt"/>
                <a:ea typeface="MS PGothic" pitchFamily="34" charset="-128"/>
                <a:cs typeface="ＭＳ Ｐゴシック" charset="0"/>
              </a:rPr>
              <a:t>prodro</a:t>
            </a:r>
            <a:r>
              <a:rPr lang="sr-Latn-RS" sz="1200" kern="1200" dirty="0" smtClean="0">
                <a:solidFill>
                  <a:schemeClr val="tx1"/>
                </a:solidFill>
                <a:effectLst/>
                <a:latin typeface="+mn-lt"/>
                <a:ea typeface="MS PGothic" pitchFamily="34" charset="-128"/>
                <a:cs typeface="ＭＳ Ｐゴシック" charset="0"/>
              </a:rPr>
              <a:t> u te računarske sisteme. Predavač može da iskoristi ovaj slučaj kao primer ometanja podataka, naglašavajući da je čovek o kome je reč bio osuđen i za neovlašćeni pristup i ometanje računarskog sistema – radilo se o računaru NASA – tako da se ovo možda može koristiti da se lica koja se bave </a:t>
            </a:r>
            <a:r>
              <a:rPr lang="sr-Latn-RS" sz="1200" kern="1200" dirty="0" err="1" smtClean="0">
                <a:solidFill>
                  <a:schemeClr val="tx1"/>
                </a:solidFill>
                <a:effectLst/>
                <a:latin typeface="+mn-lt"/>
                <a:ea typeface="MS PGothic" pitchFamily="34" charset="-128"/>
                <a:cs typeface="ＭＳ Ｐゴシック" charset="0"/>
              </a:rPr>
              <a:t>visokotehnološkim</a:t>
            </a:r>
            <a:r>
              <a:rPr lang="sr-Latn-RS" sz="1200" kern="1200" dirty="0" smtClean="0">
                <a:solidFill>
                  <a:schemeClr val="tx1"/>
                </a:solidFill>
                <a:effectLst/>
                <a:latin typeface="+mn-lt"/>
                <a:ea typeface="MS PGothic" pitchFamily="34" charset="-128"/>
                <a:cs typeface="ＭＳ Ｐゴシック" charset="0"/>
              </a:rPr>
              <a:t> kriminalom često ne počine samo jedno nego više krivičnih dela. </a:t>
            </a:r>
            <a:endParaRPr lang="en-US" sz="1200" kern="1200" dirty="0" smtClean="0">
              <a:solidFill>
                <a:schemeClr val="tx1"/>
              </a:solidFill>
              <a:effectLst/>
              <a:latin typeface="+mn-lt"/>
              <a:ea typeface="MS PGothic" pitchFamily="34" charset="-128"/>
              <a:cs typeface="ＭＳ Ｐゴシック" charset="0"/>
            </a:endParaRPr>
          </a:p>
          <a:p>
            <a:r>
              <a:rPr lang="sr-Latn-RS" sz="1200" kern="1200" dirty="0" smtClean="0">
                <a:solidFill>
                  <a:schemeClr val="tx1"/>
                </a:solidFill>
                <a:effectLst/>
                <a:latin typeface="+mn-lt"/>
                <a:ea typeface="MS PGothic" pitchFamily="34" charset="-128"/>
                <a:cs typeface="ＭＳ Ｐゴシック" charset="0"/>
              </a:rPr>
              <a:t>	Link za taj novinski članak: https://www.washingtonpost.com/archive/politics/1991/08/15/australia-to-try-computer-hacker-accused-of-damaging-nasa-network/b24d3189-7631-4648-839d-0fe6b121537b/</a:t>
            </a:r>
            <a:endParaRPr lang="en-US" sz="1200" kern="1200" dirty="0">
              <a:solidFill>
                <a:schemeClr val="tx1"/>
              </a:solidFill>
              <a:effectLst/>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34</a:t>
            </a:fld>
            <a:endParaRPr lang="en-US" altLang="en-US"/>
          </a:p>
        </p:txBody>
      </p:sp>
    </p:spTree>
    <p:extLst>
      <p:ext uri="{BB962C8B-B14F-4D97-AF65-F5344CB8AC3E}">
        <p14:creationId xmlns:p14="http://schemas.microsoft.com/office/powerpoint/2010/main" val="260889368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r-Latn-RS" sz="1200" kern="1200" dirty="0" smtClean="0">
                <a:solidFill>
                  <a:schemeClr val="tx1"/>
                </a:solidFill>
                <a:effectLst/>
                <a:latin typeface="+mn-lt"/>
                <a:ea typeface="MS PGothic" pitchFamily="34" charset="-128"/>
                <a:cs typeface="ＭＳ Ｐゴシック" charset="0"/>
              </a:rPr>
              <a:t>	Na slajdu je prikazan trojanski konj.</a:t>
            </a:r>
            <a:endParaRPr lang="en-US" sz="1200" kern="1200" dirty="0" smtClean="0">
              <a:solidFill>
                <a:schemeClr val="tx1"/>
              </a:solidFill>
              <a:effectLst/>
              <a:latin typeface="+mn-lt"/>
              <a:ea typeface="MS PGothic" pitchFamily="34" charset="-128"/>
              <a:cs typeface="ＭＳ Ｐゴシック" charset="0"/>
            </a:endParaRPr>
          </a:p>
          <a:p>
            <a:r>
              <a:rPr lang="sr-Latn-RS" sz="1200" kern="1200" dirty="0" smtClean="0">
                <a:solidFill>
                  <a:schemeClr val="tx1"/>
                </a:solidFill>
                <a:effectLst/>
                <a:latin typeface="+mn-lt"/>
                <a:ea typeface="MS PGothic" pitchFamily="34" charset="-128"/>
                <a:cs typeface="ＭＳ Ｐゴシック" charset="0"/>
              </a:rPr>
              <a:t>	Predavač može da objasni da je </a:t>
            </a:r>
            <a:r>
              <a:rPr lang="sr-Latn-RS" sz="1200" kern="1200" dirty="0" err="1" smtClean="0">
                <a:solidFill>
                  <a:schemeClr val="tx1"/>
                </a:solidFill>
                <a:effectLst/>
                <a:latin typeface="+mn-lt"/>
                <a:ea typeface="MS PGothic" pitchFamily="34" charset="-128"/>
                <a:cs typeface="ＭＳ Ｐゴシック" charset="0"/>
              </a:rPr>
              <a:t>trojanac</a:t>
            </a:r>
            <a:r>
              <a:rPr lang="sr-Latn-RS" sz="1200" kern="1200" dirty="0" smtClean="0">
                <a:solidFill>
                  <a:schemeClr val="tx1"/>
                </a:solidFill>
                <a:effectLst/>
                <a:latin typeface="+mn-lt"/>
                <a:ea typeface="MS PGothic" pitchFamily="34" charset="-128"/>
                <a:cs typeface="ＭＳ Ｐゴシック" charset="0"/>
              </a:rPr>
              <a:t> takođe jedan oblik zlonamernog softvera koji obmanjuje korisnike u pogledu istinskih namera – što znači da deluje slično antičkom trojanskom konju koji je u priči iz drevne Grčke doveo do pada Troje. Virus </a:t>
            </a:r>
            <a:r>
              <a:rPr lang="sr-Latn-RS" sz="1200" kern="1200" dirty="0" err="1" smtClean="0">
                <a:solidFill>
                  <a:schemeClr val="tx1"/>
                </a:solidFill>
                <a:effectLst/>
                <a:latin typeface="+mn-lt"/>
                <a:ea typeface="MS PGothic" pitchFamily="34" charset="-128"/>
                <a:cs typeface="ＭＳ Ｐゴシック" charset="0"/>
              </a:rPr>
              <a:t>trojanac</a:t>
            </a:r>
            <a:r>
              <a:rPr lang="sr-Latn-RS" sz="1200" kern="1200" dirty="0" smtClean="0">
                <a:solidFill>
                  <a:schemeClr val="tx1"/>
                </a:solidFill>
                <a:effectLst/>
                <a:latin typeface="+mn-lt"/>
                <a:ea typeface="MS PGothic" pitchFamily="34" charset="-128"/>
                <a:cs typeface="ＭＳ Ｐゴシック" charset="0"/>
              </a:rPr>
              <a:t> je zlonamerni softverski paket koji se može lažno predstaviti kao legitimni softver, ali koji omogućuje licima koja se bave </a:t>
            </a:r>
            <a:r>
              <a:rPr lang="sr-Latn-RS" sz="1200" kern="1200" dirty="0" err="1" smtClean="0">
                <a:solidFill>
                  <a:schemeClr val="tx1"/>
                </a:solidFill>
                <a:effectLst/>
                <a:latin typeface="+mn-lt"/>
                <a:ea typeface="MS PGothic" pitchFamily="34" charset="-128"/>
                <a:cs typeface="ＭＳ Ｐゴシック" charset="0"/>
              </a:rPr>
              <a:t>visokotehnološkim</a:t>
            </a:r>
            <a:r>
              <a:rPr lang="sr-Latn-RS" sz="1200" kern="1200" dirty="0" smtClean="0">
                <a:solidFill>
                  <a:schemeClr val="tx1"/>
                </a:solidFill>
                <a:effectLst/>
                <a:latin typeface="+mn-lt"/>
                <a:ea typeface="MS PGothic" pitchFamily="34" charset="-128"/>
                <a:cs typeface="ＭＳ Ｐゴシック" charset="0"/>
              </a:rPr>
              <a:t> kriminalom da uđu u računar i ometaju podatke. </a:t>
            </a:r>
            <a:endParaRPr lang="en-US" sz="1200" kern="1200" dirty="0" smtClean="0">
              <a:solidFill>
                <a:schemeClr val="tx1"/>
              </a:solidFill>
              <a:effectLst/>
              <a:latin typeface="+mn-lt"/>
              <a:ea typeface="MS PGothic" pitchFamily="34" charset="-128"/>
              <a:cs typeface="ＭＳ Ｐゴシック" charset="0"/>
            </a:endParaRPr>
          </a:p>
          <a:p>
            <a:r>
              <a:rPr lang="sr-Latn-RS" sz="1200" kern="1200" dirty="0" smtClean="0">
                <a:solidFill>
                  <a:schemeClr val="tx1"/>
                </a:solidFill>
                <a:effectLst/>
                <a:latin typeface="+mn-lt"/>
                <a:ea typeface="MS PGothic" pitchFamily="34" charset="-128"/>
                <a:cs typeface="ＭＳ Ｐゴシック" charset="0"/>
              </a:rPr>
              <a:t>Korišćenje virusa trojanaca predstavlja jedan od primera postupanja koje je inkriminisano članom 4. Budimpeštanske konvencije. </a:t>
            </a:r>
            <a:endParaRPr lang="en-US" sz="1200" kern="1200" dirty="0">
              <a:solidFill>
                <a:schemeClr val="tx1"/>
              </a:solidFill>
              <a:effectLst/>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35</a:t>
            </a:fld>
            <a:endParaRPr lang="en-US" altLang="en-US"/>
          </a:p>
        </p:txBody>
      </p:sp>
    </p:spTree>
    <p:extLst>
      <p:ext uri="{BB962C8B-B14F-4D97-AF65-F5344CB8AC3E}">
        <p14:creationId xmlns:p14="http://schemas.microsoft.com/office/powerpoint/2010/main" val="138541903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r-Latn-RS" sz="1200" kern="1200" dirty="0" smtClean="0">
                <a:solidFill>
                  <a:schemeClr val="tx1"/>
                </a:solidFill>
                <a:effectLst/>
                <a:latin typeface="+mn-lt"/>
                <a:ea typeface="MS PGothic" pitchFamily="34" charset="-128"/>
                <a:cs typeface="ＭＳ Ｐゴシック" charset="0"/>
              </a:rPr>
              <a:t>	Na levoj strani vidi se tekst člana 4. Budimpeštanske konvencije sa jednim naglašenim elementom („oštećenje... pogoršanje”).</a:t>
            </a:r>
            <a:endParaRPr lang="en-US" sz="1200" kern="1200" dirty="0" smtClean="0">
              <a:solidFill>
                <a:schemeClr val="tx1"/>
              </a:solidFill>
              <a:effectLst/>
              <a:latin typeface="+mn-lt"/>
              <a:ea typeface="MS PGothic" pitchFamily="34" charset="-128"/>
              <a:cs typeface="ＭＳ Ｐゴシック" charset="0"/>
            </a:endParaRPr>
          </a:p>
          <a:p>
            <a:r>
              <a:rPr lang="sr-Latn-RS" sz="1200" kern="1200" dirty="0" smtClean="0">
                <a:solidFill>
                  <a:schemeClr val="tx1"/>
                </a:solidFill>
                <a:effectLst/>
                <a:latin typeface="+mn-lt"/>
                <a:ea typeface="MS PGothic" pitchFamily="34" charset="-128"/>
                <a:cs typeface="ＭＳ Ｐゴシック" charset="0"/>
              </a:rPr>
              <a:t>	Na desnoj strani slajda dato je objašnjenje tog naglašenog elementa.</a:t>
            </a:r>
            <a:endParaRPr lang="en-US" sz="1200" kern="1200" dirty="0" smtClean="0">
              <a:solidFill>
                <a:schemeClr val="tx1"/>
              </a:solidFill>
              <a:effectLst/>
              <a:latin typeface="+mn-lt"/>
              <a:ea typeface="MS PGothic" pitchFamily="34" charset="-128"/>
              <a:cs typeface="ＭＳ Ｐゴシック" charset="0"/>
            </a:endParaRPr>
          </a:p>
          <a:p>
            <a:r>
              <a:rPr lang="sr-Latn-RS" sz="1200" kern="1200" dirty="0" smtClean="0">
                <a:solidFill>
                  <a:schemeClr val="tx1"/>
                </a:solidFill>
                <a:effectLst/>
                <a:latin typeface="+mn-lt"/>
                <a:ea typeface="MS PGothic" pitchFamily="34" charset="-128"/>
                <a:cs typeface="ＭＳ Ｐゴシック" charset="0"/>
              </a:rPr>
              <a:t>	Protivpravno oštećenje i pogoršanje računarskih podataka odnosi se na negativno menjanje celovitosti informacionog sadržaja podataka i programa. Oba izraza odnose se na radnje koje se podudaraju. </a:t>
            </a:r>
            <a:endParaRPr lang="en-US" sz="1200" kern="1200" dirty="0" smtClean="0">
              <a:solidFill>
                <a:schemeClr val="tx1"/>
              </a:solidFill>
              <a:effectLst/>
              <a:latin typeface="+mn-lt"/>
              <a:ea typeface="MS PGothic" pitchFamily="34" charset="-128"/>
              <a:cs typeface="ＭＳ Ｐゴシック" charset="0"/>
            </a:endParaRPr>
          </a:p>
          <a:p>
            <a:endParaRPr lang="x-none"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36</a:t>
            </a:fld>
            <a:endParaRPr lang="en-US"/>
          </a:p>
        </p:txBody>
      </p:sp>
    </p:spTree>
    <p:extLst>
      <p:ext uri="{BB962C8B-B14F-4D97-AF65-F5344CB8AC3E}">
        <p14:creationId xmlns:p14="http://schemas.microsoft.com/office/powerpoint/2010/main" val="190061644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r-Latn-RS" sz="1200" kern="1200" dirty="0" smtClean="0">
                <a:solidFill>
                  <a:schemeClr val="tx1"/>
                </a:solidFill>
                <a:effectLst/>
                <a:latin typeface="+mn-lt"/>
                <a:ea typeface="MS PGothic" pitchFamily="34" charset="-128"/>
                <a:cs typeface="ＭＳ Ｐゴシック" charset="0"/>
              </a:rPr>
              <a:t>	Na levoj strani slajda vidi se tekst člana 4. Budimpeštanske konvencije sa jednim naglašenim elementom („brisanje”). </a:t>
            </a:r>
            <a:endParaRPr lang="en-US" sz="1200" kern="1200" dirty="0" smtClean="0">
              <a:solidFill>
                <a:schemeClr val="tx1"/>
              </a:solidFill>
              <a:effectLst/>
              <a:latin typeface="+mn-lt"/>
              <a:ea typeface="MS PGothic" pitchFamily="34" charset="-128"/>
              <a:cs typeface="ＭＳ Ｐゴシック" charset="0"/>
            </a:endParaRPr>
          </a:p>
          <a:p>
            <a:r>
              <a:rPr lang="sr-Latn-RS" sz="1200" kern="1200" dirty="0" smtClean="0">
                <a:solidFill>
                  <a:schemeClr val="tx1"/>
                </a:solidFill>
                <a:effectLst/>
                <a:latin typeface="+mn-lt"/>
                <a:ea typeface="MS PGothic" pitchFamily="34" charset="-128"/>
                <a:cs typeface="ＭＳ Ｐゴシック" charset="0"/>
              </a:rPr>
              <a:t>	Na desnoj strani dato je objašnjenje tog naglašenog elementa.</a:t>
            </a:r>
            <a:endParaRPr lang="en-US" sz="1200" kern="1200" dirty="0" smtClean="0">
              <a:solidFill>
                <a:schemeClr val="tx1"/>
              </a:solidFill>
              <a:effectLst/>
              <a:latin typeface="+mn-lt"/>
              <a:ea typeface="MS PGothic" pitchFamily="34" charset="-128"/>
              <a:cs typeface="ＭＳ Ｐゴシック" charset="0"/>
            </a:endParaRPr>
          </a:p>
          <a:p>
            <a:r>
              <a:rPr lang="sr-Latn-RS" sz="1200" kern="1200" dirty="0" smtClean="0">
                <a:solidFill>
                  <a:schemeClr val="tx1"/>
                </a:solidFill>
                <a:effectLst/>
                <a:latin typeface="+mn-lt"/>
                <a:ea typeface="MS PGothic" pitchFamily="34" charset="-128"/>
                <a:cs typeface="ＭＳ Ｐゴシック" charset="0"/>
              </a:rPr>
              <a:t>	Brisanje se odnosi na uništenje podataka; ono dovodi do toga da izbrisani podaci postanu neprepoznatljivi. </a:t>
            </a:r>
            <a:endParaRPr lang="en-US" sz="1200" kern="1200" dirty="0" smtClean="0">
              <a:solidFill>
                <a:schemeClr val="tx1"/>
              </a:solidFill>
              <a:effectLst/>
              <a:latin typeface="+mn-lt"/>
              <a:ea typeface="MS PGothic" pitchFamily="34" charset="-128"/>
              <a:cs typeface="ＭＳ Ｐゴシック" charset="0"/>
            </a:endParaRPr>
          </a:p>
          <a:p>
            <a:endParaRPr lang="x-none"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37</a:t>
            </a:fld>
            <a:endParaRPr lang="en-US"/>
          </a:p>
        </p:txBody>
      </p:sp>
    </p:spTree>
    <p:extLst>
      <p:ext uri="{BB962C8B-B14F-4D97-AF65-F5344CB8AC3E}">
        <p14:creationId xmlns:p14="http://schemas.microsoft.com/office/powerpoint/2010/main" val="193903339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r-Latn-RS" sz="1200" kern="1200" dirty="0" smtClean="0">
                <a:solidFill>
                  <a:schemeClr val="tx1"/>
                </a:solidFill>
                <a:effectLst/>
                <a:latin typeface="+mn-lt"/>
                <a:ea typeface="MS PGothic" pitchFamily="34" charset="-128"/>
                <a:cs typeface="ＭＳ Ｐゴシック" charset="0"/>
              </a:rPr>
              <a:t>	Na levoj strani slajda vidi se tekst člana 4. Budimpeštanske konvencije sa jednim naglašenim elementom („menjanje”).</a:t>
            </a:r>
            <a:endParaRPr lang="en-US" sz="1200" kern="1200" dirty="0" smtClean="0">
              <a:solidFill>
                <a:schemeClr val="tx1"/>
              </a:solidFill>
              <a:effectLst/>
              <a:latin typeface="+mn-lt"/>
              <a:ea typeface="MS PGothic" pitchFamily="34" charset="-128"/>
              <a:cs typeface="ＭＳ Ｐゴシック" charset="0"/>
            </a:endParaRPr>
          </a:p>
          <a:p>
            <a:r>
              <a:rPr lang="sr-Latn-RS" sz="1200" kern="1200" dirty="0" smtClean="0">
                <a:solidFill>
                  <a:schemeClr val="tx1"/>
                </a:solidFill>
                <a:effectLst/>
                <a:latin typeface="+mn-lt"/>
                <a:ea typeface="MS PGothic" pitchFamily="34" charset="-128"/>
                <a:cs typeface="ＭＳ Ｐゴシック" charset="0"/>
              </a:rPr>
              <a:t>	Na desnoj strani slajda dato je objašnjenje tog naglašenog elementa.</a:t>
            </a:r>
            <a:endParaRPr lang="en-US" sz="1200" kern="1200" dirty="0" smtClean="0">
              <a:solidFill>
                <a:schemeClr val="tx1"/>
              </a:solidFill>
              <a:effectLst/>
              <a:latin typeface="+mn-lt"/>
              <a:ea typeface="MS PGothic" pitchFamily="34" charset="-128"/>
              <a:cs typeface="ＭＳ Ｐゴシック" charset="0"/>
            </a:endParaRPr>
          </a:p>
          <a:p>
            <a:r>
              <a:rPr lang="sr-Latn-RS" sz="1200" kern="1200" dirty="0" smtClean="0">
                <a:solidFill>
                  <a:schemeClr val="tx1"/>
                </a:solidFill>
                <a:effectLst/>
                <a:latin typeface="+mn-lt"/>
                <a:ea typeface="MS PGothic" pitchFamily="34" charset="-128"/>
                <a:cs typeface="ＭＳ Ｐゴシック" charset="0"/>
              </a:rPr>
              <a:t>	Menjanje se odnosi na modifikovanje postojećih podataka (ali ne na brisanje tih podataka). Podaci mogu biti izmenjeni na nekoliko različitih načina; to između ostalog obuhvata i dejstvo zlonamernih kodova kakvi su virusi i trojanci. </a:t>
            </a:r>
            <a:endParaRPr lang="en-US" sz="1200" kern="1200" dirty="0" smtClean="0">
              <a:solidFill>
                <a:schemeClr val="tx1"/>
              </a:solidFill>
              <a:effectLst/>
              <a:latin typeface="+mn-lt"/>
              <a:ea typeface="MS PGothic" pitchFamily="34" charset="-128"/>
              <a:cs typeface="ＭＳ Ｐゴシック" charset="0"/>
            </a:endParaRPr>
          </a:p>
          <a:p>
            <a:endParaRPr lang="en-GB" altLang="sr-Latn-RS"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38</a:t>
            </a:fld>
            <a:endParaRPr lang="en-US"/>
          </a:p>
        </p:txBody>
      </p:sp>
    </p:spTree>
    <p:extLst>
      <p:ext uri="{BB962C8B-B14F-4D97-AF65-F5344CB8AC3E}">
        <p14:creationId xmlns:p14="http://schemas.microsoft.com/office/powerpoint/2010/main" val="348475932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r-Latn-RS" sz="1200" kern="1200" dirty="0" smtClean="0">
                <a:solidFill>
                  <a:schemeClr val="tx1"/>
                </a:solidFill>
                <a:effectLst/>
                <a:latin typeface="+mn-lt"/>
                <a:ea typeface="MS PGothic" pitchFamily="34" charset="-128"/>
                <a:cs typeface="ＭＳ Ｐゴシック" charset="0"/>
              </a:rPr>
              <a:t>	Na levoj strani slajda vidi se tekst člana 4. Budimpeštanske konvencije sa jednim naglašenim elementom („prikrivanje”). </a:t>
            </a:r>
            <a:endParaRPr lang="en-US" sz="1200" kern="1200" dirty="0" smtClean="0">
              <a:solidFill>
                <a:schemeClr val="tx1"/>
              </a:solidFill>
              <a:effectLst/>
              <a:latin typeface="+mn-lt"/>
              <a:ea typeface="MS PGothic" pitchFamily="34" charset="-128"/>
              <a:cs typeface="ＭＳ Ｐゴシック" charset="0"/>
            </a:endParaRPr>
          </a:p>
          <a:p>
            <a:r>
              <a:rPr lang="sr-Latn-RS" sz="1200" kern="1200" dirty="0" smtClean="0">
                <a:solidFill>
                  <a:schemeClr val="tx1"/>
                </a:solidFill>
                <a:effectLst/>
                <a:latin typeface="+mn-lt"/>
                <a:ea typeface="MS PGothic" pitchFamily="34" charset="-128"/>
                <a:cs typeface="ＭＳ Ｐゴシック" charset="0"/>
              </a:rPr>
              <a:t>	Na desnoj strani slajda dato je objašnjenje tog naglašenog elementa.</a:t>
            </a:r>
            <a:endParaRPr lang="en-US" sz="1200" kern="1200" dirty="0" smtClean="0">
              <a:solidFill>
                <a:schemeClr val="tx1"/>
              </a:solidFill>
              <a:effectLst/>
              <a:latin typeface="+mn-lt"/>
              <a:ea typeface="MS PGothic" pitchFamily="34" charset="-128"/>
              <a:cs typeface="ＭＳ Ｐゴシック" charset="0"/>
            </a:endParaRPr>
          </a:p>
          <a:p>
            <a:r>
              <a:rPr lang="sr-Latn-RS" sz="1200" kern="1200" dirty="0" smtClean="0">
                <a:solidFill>
                  <a:schemeClr val="tx1"/>
                </a:solidFill>
                <a:effectLst/>
                <a:latin typeface="+mn-lt"/>
                <a:ea typeface="MS PGothic" pitchFamily="34" charset="-128"/>
                <a:cs typeface="ＭＳ Ｐゴシック" charset="0"/>
              </a:rPr>
              <a:t>	Prikrivanje podataka odnosi se na svaku radnju koja ili sprečava ili prekida dostupnost podataka licu koje ima pristup računaru ili medijumu za skladištenje na kome se ti podaci čuvaju. Za razliku od brisanja podataka, prikrivanje podataka ne obuhvata uništenje podataka, već dovodi do njihove nedostupnosti. </a:t>
            </a:r>
            <a:endParaRPr lang="en-US" sz="1200" kern="1200" dirty="0" smtClean="0">
              <a:solidFill>
                <a:schemeClr val="tx1"/>
              </a:solidFill>
              <a:effectLst/>
              <a:latin typeface="+mn-lt"/>
              <a:ea typeface="MS PGothic" pitchFamily="34" charset="-128"/>
              <a:cs typeface="ＭＳ Ｐゴシック" charset="0"/>
            </a:endParaRPr>
          </a:p>
          <a:p>
            <a:endParaRPr lang="en-US" sz="1200" kern="1200" dirty="0">
              <a:solidFill>
                <a:schemeClr val="tx1"/>
              </a:solidFill>
              <a:effectLst/>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39</a:t>
            </a:fld>
            <a:endParaRPr lang="en-US"/>
          </a:p>
        </p:txBody>
      </p:sp>
    </p:spTree>
    <p:extLst>
      <p:ext uri="{BB962C8B-B14F-4D97-AF65-F5344CB8AC3E}">
        <p14:creationId xmlns:p14="http://schemas.microsoft.com/office/powerpoint/2010/main" val="49645495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r-Latn-RS" sz="1200" kern="1200" dirty="0" smtClean="0">
                <a:solidFill>
                  <a:schemeClr val="tx1"/>
                </a:solidFill>
                <a:effectLst/>
                <a:latin typeface="+mn-lt"/>
                <a:ea typeface="MS PGothic" pitchFamily="34" charset="-128"/>
                <a:cs typeface="ＭＳ Ｐゴシック" charset="0"/>
              </a:rPr>
              <a:t>	Na levoj strani slajda prikazan je tekst člana 4. Budimpeštanske konvencije sa jednim naglašenim elementom („protivpravno”). </a:t>
            </a:r>
            <a:endParaRPr lang="en-US" sz="1200" kern="1200" dirty="0" smtClean="0">
              <a:solidFill>
                <a:schemeClr val="tx1"/>
              </a:solidFill>
              <a:effectLst/>
              <a:latin typeface="+mn-lt"/>
              <a:ea typeface="MS PGothic" pitchFamily="34" charset="-128"/>
              <a:cs typeface="ＭＳ Ｐゴシック" charset="0"/>
            </a:endParaRPr>
          </a:p>
          <a:p>
            <a:r>
              <a:rPr lang="sr-Latn-RS" sz="1200" kern="1200" dirty="0" smtClean="0">
                <a:solidFill>
                  <a:schemeClr val="tx1"/>
                </a:solidFill>
                <a:effectLst/>
                <a:latin typeface="+mn-lt"/>
                <a:ea typeface="MS PGothic" pitchFamily="34" charset="-128"/>
                <a:cs typeface="ＭＳ Ｐゴシック" charset="0"/>
              </a:rPr>
              <a:t>	Na desnoj strani slajda dato je objašnjenje tog naglašenog elementa. </a:t>
            </a:r>
            <a:endParaRPr lang="en-US" sz="1200" kern="1200" dirty="0" smtClean="0">
              <a:solidFill>
                <a:schemeClr val="tx1"/>
              </a:solidFill>
              <a:effectLst/>
              <a:latin typeface="+mn-lt"/>
              <a:ea typeface="MS PGothic" pitchFamily="34" charset="-128"/>
              <a:cs typeface="ＭＳ Ｐゴシック" charset="0"/>
            </a:endParaRPr>
          </a:p>
          <a:p>
            <a:r>
              <a:rPr lang="sr-Latn-RS" sz="1200" kern="1200" dirty="0" smtClean="0">
                <a:solidFill>
                  <a:schemeClr val="tx1"/>
                </a:solidFill>
                <a:effectLst/>
                <a:latin typeface="+mn-lt"/>
                <a:ea typeface="MS PGothic" pitchFamily="34" charset="-128"/>
                <a:cs typeface="ＭＳ Ｐゴシック" charset="0"/>
              </a:rPr>
              <a:t>	Za mnoga dela po Budimpeštanskoj konvenciji potrebno je da budu izvršena „protivpravno” ili bez ovlašćenja nadležnog lica ili pravnog lica da bi bila utvrđena kao krivična dela. U mnogim slučajevima, moguće je da lice koje ometa podatke to čini „na osnovu ovlašćenja”. Na slajdu su navedeni određeni primeri kada lice može legitimno da ometa podatke, a da </a:t>
            </a:r>
            <a:r>
              <a:rPr lang="sr-Latn-RS" sz="1200" kern="1200" dirty="0" err="1" smtClean="0">
                <a:solidFill>
                  <a:schemeClr val="tx1"/>
                </a:solidFill>
                <a:effectLst/>
                <a:latin typeface="+mn-lt"/>
                <a:ea typeface="MS PGothic" pitchFamily="34" charset="-128"/>
                <a:cs typeface="ＭＳ Ｐゴシック" charset="0"/>
              </a:rPr>
              <a:t>pritom</a:t>
            </a:r>
            <a:r>
              <a:rPr lang="sr-Latn-RS" sz="1200" kern="1200" dirty="0" smtClean="0">
                <a:solidFill>
                  <a:schemeClr val="tx1"/>
                </a:solidFill>
                <a:effectLst/>
                <a:latin typeface="+mn-lt"/>
                <a:ea typeface="MS PGothic" pitchFamily="34" charset="-128"/>
                <a:cs typeface="ＭＳ Ｐゴシック" charset="0"/>
              </a:rPr>
              <a:t> njegovo postupanje ne povlači krivičnu odgovornost po članu 4. </a:t>
            </a:r>
            <a:endParaRPr lang="x-none"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40</a:t>
            </a:fld>
            <a:endParaRPr lang="en-US"/>
          </a:p>
        </p:txBody>
      </p:sp>
    </p:spTree>
    <p:extLst>
      <p:ext uri="{BB962C8B-B14F-4D97-AF65-F5344CB8AC3E}">
        <p14:creationId xmlns:p14="http://schemas.microsoft.com/office/powerpoint/2010/main" val="146322661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r-Latn-RS" sz="1200" kern="1200" dirty="0" smtClean="0">
                <a:solidFill>
                  <a:schemeClr val="tx1"/>
                </a:solidFill>
                <a:effectLst/>
                <a:latin typeface="+mn-lt"/>
                <a:ea typeface="MS PGothic" pitchFamily="34" charset="-128"/>
                <a:cs typeface="ＭＳ Ｐゴシック" charset="0"/>
              </a:rPr>
              <a:t>	U ovom prvom setu slajdova razmotrićemo definicije utvrđene u članu 1. </a:t>
            </a:r>
            <a:r>
              <a:rPr lang="sr-Latn-RS" sz="1200" kern="1200" dirty="0" err="1" smtClean="0">
                <a:solidFill>
                  <a:schemeClr val="tx1"/>
                </a:solidFill>
                <a:effectLst/>
                <a:latin typeface="+mn-lt"/>
                <a:ea typeface="MS PGothic" pitchFamily="34" charset="-128"/>
                <a:cs typeface="ＭＳ Ｐゴシック" charset="0"/>
              </a:rPr>
              <a:t>Budimepštanske</a:t>
            </a:r>
            <a:r>
              <a:rPr lang="sr-Latn-RS" sz="1200" kern="1200" dirty="0" smtClean="0">
                <a:solidFill>
                  <a:schemeClr val="tx1"/>
                </a:solidFill>
                <a:effectLst/>
                <a:latin typeface="+mn-lt"/>
                <a:ea typeface="MS PGothic" pitchFamily="34" charset="-128"/>
                <a:cs typeface="ＭＳ Ｐゴシック" charset="0"/>
              </a:rPr>
              <a:t> konvencije.</a:t>
            </a:r>
            <a:endParaRPr lang="en-US" sz="1200" kern="1200" dirty="0">
              <a:solidFill>
                <a:schemeClr val="tx1"/>
              </a:solidFill>
              <a:effectLst/>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5</a:t>
            </a:fld>
            <a:endParaRPr lang="en-US" altLang="en-US"/>
          </a:p>
        </p:txBody>
      </p:sp>
    </p:spTree>
    <p:extLst>
      <p:ext uri="{BB962C8B-B14F-4D97-AF65-F5344CB8AC3E}">
        <p14:creationId xmlns:p14="http://schemas.microsoft.com/office/powerpoint/2010/main" val="44472697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r-Latn-RS" sz="1200" kern="1200" dirty="0" smtClean="0">
                <a:solidFill>
                  <a:schemeClr val="tx1"/>
                </a:solidFill>
                <a:effectLst/>
                <a:latin typeface="+mn-lt"/>
                <a:ea typeface="MS PGothic" pitchFamily="34" charset="-128"/>
                <a:cs typeface="ＭＳ Ｐゴシック" charset="0"/>
              </a:rPr>
              <a:t>	Na levoj strani člana prikazan je tekst člana 4. Budimpeštanske konvencije sa jednim naglašenim elementom („teške posledice”). </a:t>
            </a:r>
            <a:endParaRPr lang="en-US" sz="1200" kern="1200" dirty="0" smtClean="0">
              <a:solidFill>
                <a:schemeClr val="tx1"/>
              </a:solidFill>
              <a:effectLst/>
              <a:latin typeface="+mn-lt"/>
              <a:ea typeface="MS PGothic" pitchFamily="34" charset="-128"/>
              <a:cs typeface="ＭＳ Ｐゴシック" charset="0"/>
            </a:endParaRPr>
          </a:p>
          <a:p>
            <a:r>
              <a:rPr lang="sr-Latn-RS" sz="1200" kern="1200" dirty="0" smtClean="0">
                <a:solidFill>
                  <a:schemeClr val="tx1"/>
                </a:solidFill>
                <a:effectLst/>
                <a:latin typeface="+mn-lt"/>
                <a:ea typeface="MS PGothic" pitchFamily="34" charset="-128"/>
                <a:cs typeface="ＭＳ Ｐゴシック" charset="0"/>
              </a:rPr>
              <a:t>	Na desnoj strani slajda dato je objašnjenje tog naglašenog elementa. </a:t>
            </a:r>
            <a:endParaRPr lang="en-US" sz="1200" kern="1200" dirty="0" smtClean="0">
              <a:solidFill>
                <a:schemeClr val="tx1"/>
              </a:solidFill>
              <a:effectLst/>
              <a:latin typeface="+mn-lt"/>
              <a:ea typeface="MS PGothic" pitchFamily="34" charset="-128"/>
              <a:cs typeface="ＭＳ Ｐゴシック" charset="0"/>
            </a:endParaRPr>
          </a:p>
          <a:p>
            <a:r>
              <a:rPr lang="sr-Latn-RS" sz="1200" kern="1200" dirty="0" smtClean="0">
                <a:solidFill>
                  <a:schemeClr val="tx1"/>
                </a:solidFill>
                <a:effectLst/>
                <a:latin typeface="+mn-lt"/>
                <a:ea typeface="MS PGothic" pitchFamily="34" charset="-128"/>
                <a:cs typeface="ＭＳ Ｐゴシック" charset="0"/>
              </a:rPr>
              <a:t>	S obzirom da krivično delo ometanja podataka ima široko polje dejstva, strane </a:t>
            </a:r>
            <a:r>
              <a:rPr lang="sr-Latn-RS" sz="1200" kern="1200" dirty="0" err="1" smtClean="0">
                <a:solidFill>
                  <a:schemeClr val="tx1"/>
                </a:solidFill>
                <a:effectLst/>
                <a:latin typeface="+mn-lt"/>
                <a:ea typeface="MS PGothic" pitchFamily="34" charset="-128"/>
                <a:cs typeface="ＭＳ Ｐゴシック" charset="0"/>
              </a:rPr>
              <a:t>ugovornice</a:t>
            </a:r>
            <a:r>
              <a:rPr lang="sr-Latn-RS" sz="1200" kern="1200" dirty="0" smtClean="0">
                <a:solidFill>
                  <a:schemeClr val="tx1"/>
                </a:solidFill>
                <a:effectLst/>
                <a:latin typeface="+mn-lt"/>
                <a:ea typeface="MS PGothic" pitchFamily="34" charset="-128"/>
                <a:cs typeface="ＭＳ Ｐゴシック" charset="0"/>
              </a:rPr>
              <a:t> mogu ograničiti to delo tako što će zahtevati da ponašanjem o kome je reč budu izazvane teške posledice. U članu 4. Konvencije nisu konkretno definisane teške posledice, a kriterijumi za to mogu biti utvrđeni u unutrašnjem pravu. </a:t>
            </a:r>
            <a:endParaRPr lang="en-US" sz="1200" kern="1200" dirty="0" smtClean="0">
              <a:solidFill>
                <a:schemeClr val="tx1"/>
              </a:solidFill>
              <a:effectLst/>
              <a:latin typeface="+mn-lt"/>
              <a:ea typeface="MS PGothic" pitchFamily="34" charset="-128"/>
              <a:cs typeface="ＭＳ Ｐゴシック" charset="0"/>
            </a:endParaRPr>
          </a:p>
          <a:p>
            <a:endParaRPr lang="x-none"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41</a:t>
            </a:fld>
            <a:endParaRPr lang="en-US"/>
          </a:p>
        </p:txBody>
      </p:sp>
    </p:spTree>
    <p:extLst>
      <p:ext uri="{BB962C8B-B14F-4D97-AF65-F5344CB8AC3E}">
        <p14:creationId xmlns:p14="http://schemas.microsoft.com/office/powerpoint/2010/main" val="383972552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r-Latn-RS" sz="1200" kern="1200" dirty="0" smtClean="0">
                <a:solidFill>
                  <a:schemeClr val="tx1"/>
                </a:solidFill>
                <a:effectLst/>
                <a:latin typeface="+mn-lt"/>
                <a:ea typeface="MS PGothic" pitchFamily="34" charset="-128"/>
                <a:cs typeface="ＭＳ Ｐゴシック" charset="0"/>
              </a:rPr>
              <a:t>	U narednoj grupi slajdova razmotrićemo krivično delo ometanja sistema koje je utvrđeno članom 5. Budimpeštanske konvencije. </a:t>
            </a:r>
            <a:endParaRPr lang="en-US" sz="1200" kern="1200" dirty="0">
              <a:solidFill>
                <a:schemeClr val="tx1"/>
              </a:solidFill>
              <a:effectLst/>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42</a:t>
            </a:fld>
            <a:endParaRPr lang="en-US" altLang="en-US"/>
          </a:p>
        </p:txBody>
      </p:sp>
    </p:spTree>
    <p:extLst>
      <p:ext uri="{BB962C8B-B14F-4D97-AF65-F5344CB8AC3E}">
        <p14:creationId xmlns:p14="http://schemas.microsoft.com/office/powerpoint/2010/main" val="410628846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hr-HR" sz="1200" kern="1200" dirty="0" smtClean="0">
                <a:solidFill>
                  <a:schemeClr val="tx1"/>
                </a:solidFill>
                <a:effectLst/>
                <a:latin typeface="+mn-lt"/>
                <a:ea typeface="MS PGothic" pitchFamily="34" charset="-128"/>
                <a:cs typeface="ＭＳ Ｐゴシック" charset="0"/>
              </a:rPr>
              <a:t>	Ometanje sistema je ometanje rada računarskog sistema – ozbiljno ometanje rada: član 5. Budimpeštanske konvencije ne obuhvata ometanje rada sistema koje nije ozbiljno. Ta </a:t>
            </a:r>
            <a:r>
              <a:rPr lang="hr-HR" sz="1200" kern="1200" dirty="0" err="1" smtClean="0">
                <a:solidFill>
                  <a:schemeClr val="tx1"/>
                </a:solidFill>
                <a:effectLst/>
                <a:latin typeface="+mn-lt"/>
                <a:ea typeface="MS PGothic" pitchFamily="34" charset="-128"/>
                <a:cs typeface="ＭＳ Ｐゴシック" charset="0"/>
              </a:rPr>
              <a:t>posledica</a:t>
            </a:r>
            <a:r>
              <a:rPr lang="hr-HR" sz="1200" kern="1200" dirty="0" smtClean="0">
                <a:solidFill>
                  <a:schemeClr val="tx1"/>
                </a:solidFill>
                <a:effectLst/>
                <a:latin typeface="+mn-lt"/>
                <a:ea typeface="MS PGothic" pitchFamily="34" charset="-128"/>
                <a:cs typeface="ＭＳ Ｐゴシック" charset="0"/>
              </a:rPr>
              <a:t> može biti rezultat unošenja, prenošenja, oštećenja, brisanja, pogoršanja, </a:t>
            </a:r>
            <a:r>
              <a:rPr lang="hr-HR" sz="1200" kern="1200" dirty="0" err="1" smtClean="0">
                <a:solidFill>
                  <a:schemeClr val="tx1"/>
                </a:solidFill>
                <a:effectLst/>
                <a:latin typeface="+mn-lt"/>
                <a:ea typeface="MS PGothic" pitchFamily="34" charset="-128"/>
                <a:cs typeface="ＭＳ Ｐゴシック" charset="0"/>
              </a:rPr>
              <a:t>menjanja</a:t>
            </a:r>
            <a:r>
              <a:rPr lang="hr-HR" sz="1200" kern="1200" dirty="0" smtClean="0">
                <a:solidFill>
                  <a:schemeClr val="tx1"/>
                </a:solidFill>
                <a:effectLst/>
                <a:latin typeface="+mn-lt"/>
                <a:ea typeface="MS PGothic" pitchFamily="34" charset="-128"/>
                <a:cs typeface="ＭＳ Ｐゴシック" charset="0"/>
              </a:rPr>
              <a:t> ili prikrivanja računarskih podataka kada se to učini s </a:t>
            </a:r>
            <a:r>
              <a:rPr lang="hr-HR" sz="1200" kern="1200" dirty="0" err="1" smtClean="0">
                <a:solidFill>
                  <a:schemeClr val="tx1"/>
                </a:solidFill>
                <a:effectLst/>
                <a:latin typeface="+mn-lt"/>
                <a:ea typeface="MS PGothic" pitchFamily="34" charset="-128"/>
                <a:cs typeface="ＭＳ Ｐゴシック" charset="0"/>
              </a:rPr>
              <a:t>namerom</a:t>
            </a:r>
            <a:r>
              <a:rPr lang="hr-HR" sz="1200" kern="1200" dirty="0" smtClean="0">
                <a:solidFill>
                  <a:schemeClr val="tx1"/>
                </a:solidFill>
                <a:effectLst/>
                <a:latin typeface="+mn-lt"/>
                <a:ea typeface="MS PGothic" pitchFamily="34" charset="-128"/>
                <a:cs typeface="ＭＳ Ｐゴシック" charset="0"/>
              </a:rPr>
              <a:t> i </a:t>
            </a:r>
            <a:r>
              <a:rPr lang="hr-HR" sz="1200" kern="1200" dirty="0" err="1" smtClean="0">
                <a:solidFill>
                  <a:schemeClr val="tx1"/>
                </a:solidFill>
                <a:effectLst/>
                <a:latin typeface="+mn-lt"/>
                <a:ea typeface="MS PGothic" pitchFamily="34" charset="-128"/>
                <a:cs typeface="ＭＳ Ｐゴシック" charset="0"/>
              </a:rPr>
              <a:t>protivpravno</a:t>
            </a:r>
            <a:r>
              <a:rPr lang="hr-HR" sz="1200" kern="1200" dirty="0" smtClean="0">
                <a:solidFill>
                  <a:schemeClr val="tx1"/>
                </a:solidFill>
                <a:effectLst/>
                <a:latin typeface="+mn-lt"/>
                <a:ea typeface="MS PGothic" pitchFamily="34" charset="-128"/>
                <a:cs typeface="ＭＳ Ｐゴシック" charset="0"/>
              </a:rPr>
              <a:t>.</a:t>
            </a:r>
            <a:endParaRPr lang="en-US" sz="1200" kern="1200" dirty="0" smtClean="0">
              <a:solidFill>
                <a:schemeClr val="tx1"/>
              </a:solidFill>
              <a:effectLst/>
              <a:latin typeface="+mn-lt"/>
              <a:ea typeface="MS PGothic" pitchFamily="34" charset="-128"/>
              <a:cs typeface="ＭＳ Ｐゴシック" charset="0"/>
            </a:endParaRPr>
          </a:p>
          <a:p>
            <a:r>
              <a:rPr lang="sr-Latn-RS" sz="1200" kern="1200" dirty="0" smtClean="0">
                <a:solidFill>
                  <a:schemeClr val="tx1"/>
                </a:solidFill>
                <a:effectLst/>
                <a:latin typeface="+mn-lt"/>
                <a:ea typeface="MS PGothic" pitchFamily="34" charset="-128"/>
                <a:cs typeface="ＭＳ Ｐゴシック" charset="0"/>
              </a:rPr>
              <a:t>	Upravo taj aspekat u celini isključuje na primer testove bezbednosti koje obavlja administrator mreže. To ometanje obuhvata širok spektar različitih radnji koje mogu predstavljati mešanje u normalno i propisno funkcionisanje mreže. U suštini, Budimpeštanska konvencija priznaje važnost sistema za komunikaciju i računarske tehnologije u svakodnevnom životu – dostupnost tih sistema presudno je važna za redovno funkcionisanje javnih privrednih i društvenih aktivnosti. Međutim, ta vrsta krivičnog dela ne obuhvata samo mešanje velikih razmera, kao što su </a:t>
            </a:r>
            <a:r>
              <a:rPr lang="sr-Latn-RS" sz="1200" i="1" kern="1200" dirty="0" err="1" smtClean="0">
                <a:solidFill>
                  <a:schemeClr val="tx1"/>
                </a:solidFill>
                <a:effectLst/>
                <a:latin typeface="+mn-lt"/>
                <a:ea typeface="MS PGothic" pitchFamily="34" charset="-128"/>
                <a:cs typeface="ＭＳ Ｐゴシック" charset="0"/>
              </a:rPr>
              <a:t>DDoS</a:t>
            </a:r>
            <a:r>
              <a:rPr lang="sr-Latn-RS" sz="1200" kern="1200" dirty="0" smtClean="0">
                <a:solidFill>
                  <a:schemeClr val="tx1"/>
                </a:solidFill>
                <a:effectLst/>
                <a:latin typeface="+mn-lt"/>
                <a:ea typeface="MS PGothic" pitchFamily="34" charset="-128"/>
                <a:cs typeface="ＭＳ Ｐゴシック" charset="0"/>
              </a:rPr>
              <a:t> napadi. </a:t>
            </a:r>
            <a:endParaRPr lang="en-US" sz="1200" kern="1200" dirty="0" smtClean="0">
              <a:solidFill>
                <a:schemeClr val="tx1"/>
              </a:solidFill>
              <a:effectLst/>
              <a:latin typeface="+mn-lt"/>
              <a:ea typeface="MS PGothic" pitchFamily="34" charset="-128"/>
              <a:cs typeface="ＭＳ Ｐゴシック" charset="0"/>
            </a:endParaRPr>
          </a:p>
          <a:p>
            <a:r>
              <a:rPr lang="sr-Latn-RS" sz="1200" kern="1200" dirty="0" smtClean="0">
                <a:solidFill>
                  <a:schemeClr val="tx1"/>
                </a:solidFill>
                <a:effectLst/>
                <a:latin typeface="+mn-lt"/>
                <a:ea typeface="MS PGothic" pitchFamily="34" charset="-128"/>
                <a:cs typeface="ＭＳ Ｐゴシック" charset="0"/>
              </a:rPr>
              <a:t>	Čak i postupci manjih razmera, gde je na udaru samo jedan računar, mogu predstavljati ometanje sistema – to je slučaj sa </a:t>
            </a:r>
            <a:r>
              <a:rPr lang="sr-Latn-RS" sz="1200" i="1" kern="1200" dirty="0" smtClean="0">
                <a:solidFill>
                  <a:schemeClr val="tx1"/>
                </a:solidFill>
                <a:effectLst/>
                <a:latin typeface="+mn-lt"/>
                <a:ea typeface="MS PGothic" pitchFamily="34" charset="-128"/>
                <a:cs typeface="ＭＳ Ｐゴシック" charset="0"/>
              </a:rPr>
              <a:t>bombardovanjem </a:t>
            </a:r>
            <a:r>
              <a:rPr lang="sr-Latn-RS" sz="1200" i="1" kern="1200" dirty="0" err="1" smtClean="0">
                <a:solidFill>
                  <a:schemeClr val="tx1"/>
                </a:solidFill>
                <a:effectLst/>
                <a:latin typeface="+mn-lt"/>
                <a:ea typeface="MS PGothic" pitchFamily="34" charset="-128"/>
                <a:cs typeface="ＭＳ Ｐゴシック" charset="0"/>
              </a:rPr>
              <a:t>imejlovima</a:t>
            </a:r>
            <a:r>
              <a:rPr lang="sr-Latn-RS" sz="1200" i="1" kern="1200" dirty="0" smtClean="0">
                <a:solidFill>
                  <a:schemeClr val="tx1"/>
                </a:solidFill>
                <a:effectLst/>
                <a:latin typeface="+mn-lt"/>
                <a:ea typeface="MS PGothic" pitchFamily="34" charset="-128"/>
                <a:cs typeface="ＭＳ Ｐゴシック" charset="0"/>
              </a:rPr>
              <a:t> </a:t>
            </a:r>
            <a:r>
              <a:rPr lang="sr-Latn-RS" sz="1200" kern="1200" dirty="0" smtClean="0">
                <a:solidFill>
                  <a:schemeClr val="tx1"/>
                </a:solidFill>
                <a:effectLst/>
                <a:latin typeface="+mn-lt"/>
                <a:ea typeface="MS PGothic" pitchFamily="34" charset="-128"/>
                <a:cs typeface="ＭＳ Ｐゴシック" charset="0"/>
              </a:rPr>
              <a:t>koji su svi upućeni na jednu jedinu </a:t>
            </a:r>
            <a:r>
              <a:rPr lang="sr-Latn-RS" sz="1200" kern="1200" dirty="0" err="1" smtClean="0">
                <a:solidFill>
                  <a:schemeClr val="tx1"/>
                </a:solidFill>
                <a:effectLst/>
                <a:latin typeface="+mn-lt"/>
                <a:ea typeface="MS PGothic" pitchFamily="34" charset="-128"/>
                <a:cs typeface="ＭＳ Ｐゴシック" charset="0"/>
              </a:rPr>
              <a:t>imejl</a:t>
            </a:r>
            <a:r>
              <a:rPr lang="sr-Latn-RS" sz="1200" kern="1200" dirty="0" smtClean="0">
                <a:solidFill>
                  <a:schemeClr val="tx1"/>
                </a:solidFill>
                <a:effectLst/>
                <a:latin typeface="+mn-lt"/>
                <a:ea typeface="MS PGothic" pitchFamily="34" charset="-128"/>
                <a:cs typeface="ＭＳ Ｐゴシック" charset="0"/>
              </a:rPr>
              <a:t> adresu. U suštini, uvek se radi o krivičnom delu ometanja sistema kada počinilac napadne jedan računarski sistem tako što mu upućuje više zahteva nego što taj sistem može da primi i upravlja njima. </a:t>
            </a:r>
            <a:endParaRPr lang="en-US" sz="1200" kern="1200" dirty="0" smtClean="0">
              <a:solidFill>
                <a:schemeClr val="tx1"/>
              </a:solidFill>
              <a:effectLst/>
              <a:latin typeface="+mn-lt"/>
              <a:ea typeface="MS PGothic" pitchFamily="34" charset="-128"/>
              <a:cs typeface="ＭＳ Ｐゴシック" charset="0"/>
            </a:endParaRPr>
          </a:p>
          <a:p>
            <a:r>
              <a:rPr lang="sr-Latn-RS" sz="1200" kern="1200" dirty="0" smtClean="0">
                <a:solidFill>
                  <a:schemeClr val="tx1"/>
                </a:solidFill>
                <a:effectLst/>
                <a:latin typeface="+mn-lt"/>
                <a:ea typeface="MS PGothic" pitchFamily="34" charset="-128"/>
                <a:cs typeface="ＭＳ Ｐゴシック" charset="0"/>
              </a:rPr>
              <a:t>	Ovo krivično delo je uvedeno da bi se zaštitio pristup komunikacionim mrežama – tako što se štite i operateri sistema i njegov krajnji korisnik. </a:t>
            </a:r>
            <a:endParaRPr lang="en-US" sz="1200" kern="1200" dirty="0" smtClean="0">
              <a:solidFill>
                <a:schemeClr val="tx1"/>
              </a:solidFill>
              <a:effectLst/>
              <a:latin typeface="+mn-lt"/>
              <a:ea typeface="MS PGothic" pitchFamily="34" charset="-128"/>
              <a:cs typeface="ＭＳ Ｐゴシック" charset="0"/>
            </a:endParaRPr>
          </a:p>
          <a:p>
            <a:r>
              <a:rPr lang="sr-Latn-RS" sz="1200" kern="1200" dirty="0" smtClean="0">
                <a:solidFill>
                  <a:schemeClr val="tx1"/>
                </a:solidFill>
                <a:effectLst/>
                <a:latin typeface="+mn-lt"/>
                <a:ea typeface="MS PGothic" pitchFamily="34" charset="-128"/>
                <a:cs typeface="ＭＳ Ｐゴシック" charset="0"/>
              </a:rPr>
              <a:t>	Predavač treba da naglasi da se polje dejstva ovog krivičnog dela razlikuje od polja dejstva nezakonitog pristupa iz člana 2. Konvencije. Mogu postojati slučajevi u kojima se ometa računar, a da mu se nije pristupilo, na primer u slučaju </a:t>
            </a:r>
            <a:r>
              <a:rPr lang="sr-Latn-RS" sz="1200" i="1" kern="1200" dirty="0" err="1" smtClean="0">
                <a:solidFill>
                  <a:schemeClr val="tx1"/>
                </a:solidFill>
                <a:effectLst/>
                <a:latin typeface="+mn-lt"/>
                <a:ea typeface="MS PGothic" pitchFamily="34" charset="-128"/>
                <a:cs typeface="ＭＳ Ｐゴシック" charset="0"/>
              </a:rPr>
              <a:t>DDoS</a:t>
            </a:r>
            <a:r>
              <a:rPr lang="sr-Latn-RS" sz="1200" kern="1200" dirty="0" smtClean="0">
                <a:solidFill>
                  <a:schemeClr val="tx1"/>
                </a:solidFill>
                <a:effectLst/>
                <a:latin typeface="+mn-lt"/>
                <a:ea typeface="MS PGothic" pitchFamily="34" charset="-128"/>
                <a:cs typeface="ＭＳ Ｐゴシック" charset="0"/>
              </a:rPr>
              <a:t> napada. Osim toga, takođe mogu postojati slučajevi kada se računaru pristupi „s pravom”, ali potonja radnja ometanja bude preduzeta „protivpravno”. </a:t>
            </a:r>
            <a:endParaRPr lang="en-US" sz="1200" kern="1200" dirty="0" smtClean="0">
              <a:solidFill>
                <a:schemeClr val="tx1"/>
              </a:solidFill>
              <a:effectLst/>
              <a:latin typeface="+mn-lt"/>
              <a:ea typeface="MS PGothic" pitchFamily="34" charset="-128"/>
              <a:cs typeface="ＭＳ Ｐゴシック" charset="0"/>
            </a:endParaRPr>
          </a:p>
          <a:p>
            <a:endParaRPr lang="en-US" sz="1200" kern="1200" dirty="0">
              <a:solidFill>
                <a:schemeClr val="tx1"/>
              </a:solidFill>
              <a:effectLst/>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43</a:t>
            </a:fld>
            <a:endParaRPr lang="en-US"/>
          </a:p>
        </p:txBody>
      </p:sp>
    </p:spTree>
    <p:extLst>
      <p:ext uri="{BB962C8B-B14F-4D97-AF65-F5344CB8AC3E}">
        <p14:creationId xmlns:p14="http://schemas.microsoft.com/office/powerpoint/2010/main" val="402195297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r-Latn-RS" sz="1200" kern="1200" dirty="0" smtClean="0">
                <a:solidFill>
                  <a:schemeClr val="tx1"/>
                </a:solidFill>
                <a:effectLst/>
                <a:latin typeface="+mn-lt"/>
                <a:ea typeface="MS PGothic" pitchFamily="34" charset="-128"/>
                <a:cs typeface="ＭＳ Ｐゴシック" charset="0"/>
              </a:rPr>
              <a:t>	Ovaj slajd prikazujemo da bismo privukli pažnju predavača. Na ovom i narednim </a:t>
            </a:r>
            <a:r>
              <a:rPr lang="sr-Latn-RS" sz="1200" kern="1200" dirty="0" err="1" smtClean="0">
                <a:solidFill>
                  <a:schemeClr val="tx1"/>
                </a:solidFill>
                <a:effectLst/>
                <a:latin typeface="+mn-lt"/>
                <a:ea typeface="MS PGothic" pitchFamily="34" charset="-128"/>
                <a:cs typeface="ＭＳ Ｐゴシック" charset="0"/>
              </a:rPr>
              <a:t>slajdovima</a:t>
            </a:r>
            <a:r>
              <a:rPr lang="sr-Latn-RS" sz="1200" kern="1200" dirty="0" smtClean="0">
                <a:solidFill>
                  <a:schemeClr val="tx1"/>
                </a:solidFill>
                <a:effectLst/>
                <a:latin typeface="+mn-lt"/>
                <a:ea typeface="MS PGothic" pitchFamily="34" charset="-128"/>
                <a:cs typeface="ＭＳ Ｐゴシック" charset="0"/>
              </a:rPr>
              <a:t> nastojimo da uspostavimo analogiju između pojma „ometanja telefona” i pojma „ometanja sistema”. </a:t>
            </a:r>
            <a:endParaRPr lang="en-US" sz="1200" kern="1200" dirty="0" smtClean="0">
              <a:solidFill>
                <a:schemeClr val="tx1"/>
              </a:solidFill>
              <a:effectLst/>
              <a:latin typeface="+mn-lt"/>
              <a:ea typeface="MS PGothic" pitchFamily="34" charset="-128"/>
              <a:cs typeface="ＭＳ Ｐゴシック" charset="0"/>
            </a:endParaRPr>
          </a:p>
          <a:p>
            <a:r>
              <a:rPr lang="sr-Latn-RS" sz="1200" kern="1200" dirty="0" smtClean="0">
                <a:solidFill>
                  <a:schemeClr val="tx1"/>
                </a:solidFill>
                <a:effectLst/>
                <a:latin typeface="+mn-lt"/>
                <a:ea typeface="MS PGothic" pitchFamily="34" charset="-128"/>
                <a:cs typeface="ＭＳ Ｐゴシック" charset="0"/>
              </a:rPr>
              <a:t>	Slike na levoj strani mogu se iskoristiti da bi se podsetili polaznici da je prvi deo podmorskog </a:t>
            </a:r>
            <a:r>
              <a:rPr lang="sr-Latn-RS" sz="1200" kern="1200" dirty="0" err="1" smtClean="0">
                <a:solidFill>
                  <a:schemeClr val="tx1"/>
                </a:solidFill>
                <a:effectLst/>
                <a:latin typeface="+mn-lt"/>
                <a:ea typeface="MS PGothic" pitchFamily="34" charset="-128"/>
                <a:cs typeface="ＭＳ Ｐゴシック" charset="0"/>
              </a:rPr>
              <a:t>transatlantskog</a:t>
            </a:r>
            <a:r>
              <a:rPr lang="sr-Latn-RS" sz="1200" kern="1200" dirty="0" smtClean="0">
                <a:solidFill>
                  <a:schemeClr val="tx1"/>
                </a:solidFill>
                <a:effectLst/>
                <a:latin typeface="+mn-lt"/>
                <a:ea typeface="MS PGothic" pitchFamily="34" charset="-128"/>
                <a:cs typeface="ＭＳ Ｐゴシック" charset="0"/>
              </a:rPr>
              <a:t> kabla bio postavljen još 1858. godine, čime je </a:t>
            </a:r>
            <a:r>
              <a:rPr lang="sr-Latn-RS" sz="1200" kern="1200" dirty="0" err="1" smtClean="0">
                <a:solidFill>
                  <a:schemeClr val="tx1"/>
                </a:solidFill>
                <a:effectLst/>
                <a:latin typeface="+mn-lt"/>
                <a:ea typeface="MS PGothic" pitchFamily="34" charset="-128"/>
                <a:cs typeface="ＭＳ Ｐゴシック" charset="0"/>
              </a:rPr>
              <a:t>utrt</a:t>
            </a:r>
            <a:r>
              <a:rPr lang="sr-Latn-RS" sz="1200" kern="1200" dirty="0" smtClean="0">
                <a:solidFill>
                  <a:schemeClr val="tx1"/>
                </a:solidFill>
                <a:effectLst/>
                <a:latin typeface="+mn-lt"/>
                <a:ea typeface="MS PGothic" pitchFamily="34" charset="-128"/>
                <a:cs typeface="ＭＳ Ｐゴシック" charset="0"/>
              </a:rPr>
              <a:t> put međunarodnim komunikacijama. Na slici na desnoj strani vidi se kako su ti kablovi postavljani. </a:t>
            </a:r>
            <a:endParaRPr lang="en-US" sz="1200" kern="1200" dirty="0" smtClean="0">
              <a:solidFill>
                <a:schemeClr val="tx1"/>
              </a:solidFill>
              <a:effectLst/>
              <a:latin typeface="+mn-lt"/>
              <a:ea typeface="MS PGothic" pitchFamily="34" charset="-128"/>
              <a:cs typeface="ＭＳ Ｐゴシック" charset="0"/>
            </a:endParaRPr>
          </a:p>
          <a:p>
            <a:r>
              <a:rPr lang="sr-Latn-RS" sz="1200" kern="1200" dirty="0" smtClean="0">
                <a:solidFill>
                  <a:schemeClr val="tx1"/>
                </a:solidFill>
                <a:effectLst/>
                <a:latin typeface="+mn-lt"/>
                <a:ea typeface="MS PGothic" pitchFamily="34" charset="-128"/>
                <a:cs typeface="ＭＳ Ｐゴシック" charset="0"/>
              </a:rPr>
              <a:t>	Predavač može da objasni da su pre toga razmene telefonskih podataka obavljane ručno, preko centrale. Tada je bilo uobičajeno da se čuje „znak za zauzeće” ako bi centrala bila preopterećena prevelikim brojem poziva. </a:t>
            </a:r>
            <a:endParaRPr lang="en-US" sz="1200" kern="1200" dirty="0">
              <a:solidFill>
                <a:schemeClr val="tx1"/>
              </a:solidFill>
              <a:effectLst/>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44</a:t>
            </a:fld>
            <a:endParaRPr lang="en-US" altLang="en-US"/>
          </a:p>
        </p:txBody>
      </p:sp>
    </p:spTree>
    <p:extLst>
      <p:ext uri="{BB962C8B-B14F-4D97-AF65-F5344CB8AC3E}">
        <p14:creationId xmlns:p14="http://schemas.microsoft.com/office/powerpoint/2010/main" val="967979776"/>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r-Latn-RS" sz="1200" kern="1200" dirty="0" smtClean="0">
                <a:solidFill>
                  <a:schemeClr val="tx1"/>
                </a:solidFill>
                <a:effectLst/>
                <a:latin typeface="+mn-lt"/>
                <a:ea typeface="MS PGothic" pitchFamily="34" charset="-128"/>
                <a:cs typeface="ＭＳ Ｐゴシック" charset="0"/>
              </a:rPr>
              <a:t>	Ovaj slajd prikazujemo da bismo privukli pažnju predavača. Na ovom i narednim </a:t>
            </a:r>
            <a:r>
              <a:rPr lang="sr-Latn-RS" sz="1200" kern="1200" dirty="0" err="1" smtClean="0">
                <a:solidFill>
                  <a:schemeClr val="tx1"/>
                </a:solidFill>
                <a:effectLst/>
                <a:latin typeface="+mn-lt"/>
                <a:ea typeface="MS PGothic" pitchFamily="34" charset="-128"/>
                <a:cs typeface="ＭＳ Ｐゴシック" charset="0"/>
              </a:rPr>
              <a:t>slajdovima</a:t>
            </a:r>
            <a:r>
              <a:rPr lang="sr-Latn-RS" sz="1200" kern="1200" dirty="0" smtClean="0">
                <a:solidFill>
                  <a:schemeClr val="tx1"/>
                </a:solidFill>
                <a:effectLst/>
                <a:latin typeface="+mn-lt"/>
                <a:ea typeface="MS PGothic" pitchFamily="34" charset="-128"/>
                <a:cs typeface="ＭＳ Ｐゴシック" charset="0"/>
              </a:rPr>
              <a:t> nastojimo da uspostavimo analogiju između pojma „ometanja telefona” i pojma „ometanja sistema”. </a:t>
            </a:r>
            <a:endParaRPr lang="en-US" sz="1200" kern="1200" dirty="0" smtClean="0">
              <a:solidFill>
                <a:schemeClr val="tx1"/>
              </a:solidFill>
              <a:effectLst/>
              <a:latin typeface="+mn-lt"/>
              <a:ea typeface="MS PGothic" pitchFamily="34" charset="-128"/>
              <a:cs typeface="ＭＳ Ｐゴシック" charset="0"/>
            </a:endParaRPr>
          </a:p>
          <a:p>
            <a:r>
              <a:rPr lang="sr-Latn-RS" sz="1200" kern="1200" dirty="0" smtClean="0">
                <a:solidFill>
                  <a:schemeClr val="tx1"/>
                </a:solidFill>
                <a:effectLst/>
                <a:latin typeface="+mn-lt"/>
                <a:ea typeface="MS PGothic" pitchFamily="34" charset="-128"/>
                <a:cs typeface="ＭＳ Ｐゴシック" charset="0"/>
              </a:rPr>
              <a:t>	Slika na levoj strani i slika gore desno pokazuju centrale koje su ranije korišćene za povezivanje lica koja učestvuju u telefonskom pozivu. Slika dole desno pokazuje krajnji rezultat – ispravno spojen telefonski poziv. </a:t>
            </a:r>
            <a:endParaRPr lang="en-US" sz="1200" kern="1200" dirty="0" smtClean="0">
              <a:solidFill>
                <a:schemeClr val="tx1"/>
              </a:solidFill>
              <a:effectLst/>
              <a:latin typeface="+mn-lt"/>
              <a:ea typeface="MS PGothic" pitchFamily="34" charset="-128"/>
              <a:cs typeface="ＭＳ Ｐゴシック" charset="0"/>
            </a:endParaRPr>
          </a:p>
          <a:p>
            <a:r>
              <a:rPr lang="sr-Latn-RS" sz="1200" kern="1200" dirty="0" smtClean="0">
                <a:solidFill>
                  <a:schemeClr val="tx1"/>
                </a:solidFill>
                <a:effectLst/>
                <a:latin typeface="+mn-lt"/>
                <a:ea typeface="MS PGothic" pitchFamily="34" charset="-128"/>
                <a:cs typeface="ＭＳ Ｐゴシック" charset="0"/>
              </a:rPr>
              <a:t> </a:t>
            </a:r>
            <a:endParaRPr lang="en-US" sz="1200" kern="1200" dirty="0" smtClean="0">
              <a:solidFill>
                <a:schemeClr val="tx1"/>
              </a:solidFill>
              <a:effectLst/>
              <a:latin typeface="+mn-lt"/>
              <a:ea typeface="MS PGothic" pitchFamily="34" charset="-128"/>
              <a:cs typeface="ＭＳ Ｐゴシック" charset="0"/>
            </a:endParaRPr>
          </a:p>
          <a:p>
            <a:r>
              <a:rPr lang="es-CL" sz="1200" kern="1200" dirty="0" err="1" smtClean="0">
                <a:solidFill>
                  <a:schemeClr val="tx1"/>
                </a:solidFill>
                <a:effectLst/>
                <a:latin typeface="+mn-lt"/>
                <a:ea typeface="MS PGothic" pitchFamily="34" charset="-128"/>
                <a:cs typeface="ＭＳ Ｐゴシック" charset="0"/>
              </a:rPr>
              <a:t>Predavač</a:t>
            </a:r>
            <a:r>
              <a:rPr lang="es-CL" sz="1200" kern="1200" dirty="0" smtClean="0">
                <a:solidFill>
                  <a:schemeClr val="tx1"/>
                </a:solidFill>
                <a:effectLst/>
                <a:latin typeface="+mn-lt"/>
                <a:ea typeface="MS PGothic" pitchFamily="34" charset="-128"/>
                <a:cs typeface="ＭＳ Ｐゴシック" charset="0"/>
              </a:rPr>
              <a:t> </a:t>
            </a:r>
            <a:r>
              <a:rPr lang="es-CL" sz="1200" kern="1200" dirty="0" err="1" smtClean="0">
                <a:solidFill>
                  <a:schemeClr val="tx1"/>
                </a:solidFill>
                <a:effectLst/>
                <a:latin typeface="+mn-lt"/>
                <a:ea typeface="MS PGothic" pitchFamily="34" charset="-128"/>
                <a:cs typeface="ＭＳ Ｐゴシック" charset="0"/>
              </a:rPr>
              <a:t>može</a:t>
            </a:r>
            <a:r>
              <a:rPr lang="es-CL" sz="1200" kern="1200" dirty="0" smtClean="0">
                <a:solidFill>
                  <a:schemeClr val="tx1"/>
                </a:solidFill>
                <a:effectLst/>
                <a:latin typeface="+mn-lt"/>
                <a:ea typeface="MS PGothic" pitchFamily="34" charset="-128"/>
                <a:cs typeface="ＭＳ Ｐゴシック" charset="0"/>
              </a:rPr>
              <a:t> da </a:t>
            </a:r>
            <a:r>
              <a:rPr lang="es-CL" sz="1200" kern="1200" dirty="0" err="1" smtClean="0">
                <a:solidFill>
                  <a:schemeClr val="tx1"/>
                </a:solidFill>
                <a:effectLst/>
                <a:latin typeface="+mn-lt"/>
                <a:ea typeface="MS PGothic" pitchFamily="34" charset="-128"/>
                <a:cs typeface="ＭＳ Ｐゴシック" charset="0"/>
              </a:rPr>
              <a:t>objasni</a:t>
            </a:r>
            <a:r>
              <a:rPr lang="es-CL" sz="1200" kern="1200" dirty="0" smtClean="0">
                <a:solidFill>
                  <a:schemeClr val="tx1"/>
                </a:solidFill>
                <a:effectLst/>
                <a:latin typeface="+mn-lt"/>
                <a:ea typeface="MS PGothic" pitchFamily="34" charset="-128"/>
                <a:cs typeface="ＭＳ Ｐゴシック" charset="0"/>
              </a:rPr>
              <a:t> da su se </a:t>
            </a:r>
            <a:r>
              <a:rPr lang="es-CL" sz="1200" kern="1200" dirty="0" err="1" smtClean="0">
                <a:solidFill>
                  <a:schemeClr val="tx1"/>
                </a:solidFill>
                <a:effectLst/>
                <a:latin typeface="+mn-lt"/>
                <a:ea typeface="MS PGothic" pitchFamily="34" charset="-128"/>
                <a:cs typeface="ＭＳ Ｐゴシック" charset="0"/>
              </a:rPr>
              <a:t>ranije</a:t>
            </a:r>
            <a:r>
              <a:rPr lang="es-CL" sz="1200" kern="1200" dirty="0" smtClean="0">
                <a:solidFill>
                  <a:schemeClr val="tx1"/>
                </a:solidFill>
                <a:effectLst/>
                <a:latin typeface="+mn-lt"/>
                <a:ea typeface="MS PGothic" pitchFamily="34" charset="-128"/>
                <a:cs typeface="ＭＳ Ｐゴシック" charset="0"/>
              </a:rPr>
              <a:t> </a:t>
            </a:r>
            <a:r>
              <a:rPr lang="es-CL" sz="1200" kern="1200" dirty="0" err="1" smtClean="0">
                <a:solidFill>
                  <a:schemeClr val="tx1"/>
                </a:solidFill>
                <a:effectLst/>
                <a:latin typeface="+mn-lt"/>
                <a:ea typeface="MS PGothic" pitchFamily="34" charset="-128"/>
                <a:cs typeface="ＭＳ Ｐゴシック" charset="0"/>
              </a:rPr>
              <a:t>telefonske</a:t>
            </a:r>
            <a:r>
              <a:rPr lang="es-CL" sz="1200" kern="1200" dirty="0" smtClean="0">
                <a:solidFill>
                  <a:schemeClr val="tx1"/>
                </a:solidFill>
                <a:effectLst/>
                <a:latin typeface="+mn-lt"/>
                <a:ea typeface="MS PGothic" pitchFamily="34" charset="-128"/>
                <a:cs typeface="ＭＳ Ｐゴシック" charset="0"/>
              </a:rPr>
              <a:t> </a:t>
            </a:r>
            <a:r>
              <a:rPr lang="es-CL" sz="1200" kern="1200" dirty="0" err="1" smtClean="0">
                <a:solidFill>
                  <a:schemeClr val="tx1"/>
                </a:solidFill>
                <a:effectLst/>
                <a:latin typeface="+mn-lt"/>
                <a:ea typeface="MS PGothic" pitchFamily="34" charset="-128"/>
                <a:cs typeface="ＭＳ Ｐゴシック" charset="0"/>
              </a:rPr>
              <a:t>komunikacije</a:t>
            </a:r>
            <a:r>
              <a:rPr lang="es-CL" sz="1200" kern="1200" dirty="0" smtClean="0">
                <a:solidFill>
                  <a:schemeClr val="tx1"/>
                </a:solidFill>
                <a:effectLst/>
                <a:latin typeface="+mn-lt"/>
                <a:ea typeface="MS PGothic" pitchFamily="34" charset="-128"/>
                <a:cs typeface="ＭＳ Ｐゴシック" charset="0"/>
              </a:rPr>
              <a:t> </a:t>
            </a:r>
            <a:r>
              <a:rPr lang="es-CL" sz="1200" kern="1200" dirty="0" err="1" smtClean="0">
                <a:solidFill>
                  <a:schemeClr val="tx1"/>
                </a:solidFill>
                <a:effectLst/>
                <a:latin typeface="+mn-lt"/>
                <a:ea typeface="MS PGothic" pitchFamily="34" charset="-128"/>
                <a:cs typeface="ＭＳ Ｐゴシック" charset="0"/>
              </a:rPr>
              <a:t>odvijale</a:t>
            </a:r>
            <a:r>
              <a:rPr lang="es-CL" sz="1200" kern="1200" dirty="0" smtClean="0">
                <a:solidFill>
                  <a:schemeClr val="tx1"/>
                </a:solidFill>
                <a:effectLst/>
                <a:latin typeface="+mn-lt"/>
                <a:ea typeface="MS PGothic" pitchFamily="34" charset="-128"/>
                <a:cs typeface="ＭＳ Ｐゴシック" charset="0"/>
              </a:rPr>
              <a:t> </a:t>
            </a:r>
            <a:r>
              <a:rPr lang="es-CL" sz="1200" kern="1200" dirty="0" err="1" smtClean="0">
                <a:solidFill>
                  <a:schemeClr val="tx1"/>
                </a:solidFill>
                <a:effectLst/>
                <a:latin typeface="+mn-lt"/>
                <a:ea typeface="MS PGothic" pitchFamily="34" charset="-128"/>
                <a:cs typeface="ＭＳ Ｐゴシック" charset="0"/>
              </a:rPr>
              <a:t>preko</a:t>
            </a:r>
            <a:r>
              <a:rPr lang="es-CL" sz="1200" kern="1200" dirty="0" smtClean="0">
                <a:solidFill>
                  <a:schemeClr val="tx1"/>
                </a:solidFill>
                <a:effectLst/>
                <a:latin typeface="+mn-lt"/>
                <a:ea typeface="MS PGothic" pitchFamily="34" charset="-128"/>
                <a:cs typeface="ＭＳ Ｐゴシック" charset="0"/>
              </a:rPr>
              <a:t> </a:t>
            </a:r>
            <a:r>
              <a:rPr lang="es-CL" sz="1200" kern="1200" dirty="0" err="1" smtClean="0">
                <a:solidFill>
                  <a:schemeClr val="tx1"/>
                </a:solidFill>
                <a:effectLst/>
                <a:latin typeface="+mn-lt"/>
                <a:ea typeface="MS PGothic" pitchFamily="34" charset="-128"/>
                <a:cs typeface="ＭＳ Ｐゴシック" charset="0"/>
              </a:rPr>
              <a:t>centrale</a:t>
            </a:r>
            <a:r>
              <a:rPr lang="es-CL" sz="1200" kern="1200" dirty="0" smtClean="0">
                <a:solidFill>
                  <a:schemeClr val="tx1"/>
                </a:solidFill>
                <a:effectLst/>
                <a:latin typeface="+mn-lt"/>
                <a:ea typeface="MS PGothic" pitchFamily="34" charset="-128"/>
                <a:cs typeface="ＭＳ Ｐゴシック" charset="0"/>
              </a:rPr>
              <a:t>, </a:t>
            </a:r>
            <a:r>
              <a:rPr lang="es-CL" sz="1200" kern="1200" dirty="0" err="1" smtClean="0">
                <a:solidFill>
                  <a:schemeClr val="tx1"/>
                </a:solidFill>
                <a:effectLst/>
                <a:latin typeface="+mn-lt"/>
                <a:ea typeface="MS PGothic" pitchFamily="34" charset="-128"/>
                <a:cs typeface="ＭＳ Ｐゴシック" charset="0"/>
              </a:rPr>
              <a:t>ručno</a:t>
            </a:r>
            <a:r>
              <a:rPr lang="es-CL" sz="1200" kern="1200" dirty="0" smtClean="0">
                <a:solidFill>
                  <a:schemeClr val="tx1"/>
                </a:solidFill>
                <a:effectLst/>
                <a:latin typeface="+mn-lt"/>
                <a:ea typeface="MS PGothic" pitchFamily="34" charset="-128"/>
                <a:cs typeface="ＭＳ Ｐゴシック" charset="0"/>
              </a:rPr>
              <a:t>. </a:t>
            </a:r>
            <a:r>
              <a:rPr lang="es-CL" sz="1200" kern="1200" dirty="0" err="1" smtClean="0">
                <a:solidFill>
                  <a:schemeClr val="tx1"/>
                </a:solidFill>
                <a:effectLst/>
                <a:latin typeface="+mn-lt"/>
                <a:ea typeface="MS PGothic" pitchFamily="34" charset="-128"/>
                <a:cs typeface="ＭＳ Ｐゴシック" charset="0"/>
              </a:rPr>
              <a:t>Tada</a:t>
            </a:r>
            <a:r>
              <a:rPr lang="es-CL" sz="1200" kern="1200" dirty="0" smtClean="0">
                <a:solidFill>
                  <a:schemeClr val="tx1"/>
                </a:solidFill>
                <a:effectLst/>
                <a:latin typeface="+mn-lt"/>
                <a:ea typeface="MS PGothic" pitchFamily="34" charset="-128"/>
                <a:cs typeface="ＭＳ Ｐゴシック" charset="0"/>
              </a:rPr>
              <a:t> se </a:t>
            </a:r>
            <a:r>
              <a:rPr lang="es-CL" sz="1200" kern="1200" dirty="0" err="1" smtClean="0">
                <a:solidFill>
                  <a:schemeClr val="tx1"/>
                </a:solidFill>
                <a:effectLst/>
                <a:latin typeface="+mn-lt"/>
                <a:ea typeface="MS PGothic" pitchFamily="34" charset="-128"/>
                <a:cs typeface="ＭＳ Ｐゴシック" charset="0"/>
              </a:rPr>
              <a:t>vrlo</a:t>
            </a:r>
            <a:r>
              <a:rPr lang="es-CL" sz="1200" kern="1200" dirty="0" smtClean="0">
                <a:solidFill>
                  <a:schemeClr val="tx1"/>
                </a:solidFill>
                <a:effectLst/>
                <a:latin typeface="+mn-lt"/>
                <a:ea typeface="MS PGothic" pitchFamily="34" charset="-128"/>
                <a:cs typeface="ＭＳ Ｐゴシック" charset="0"/>
              </a:rPr>
              <a:t> </a:t>
            </a:r>
            <a:r>
              <a:rPr lang="es-CL" sz="1200" kern="1200" dirty="0" err="1" smtClean="0">
                <a:solidFill>
                  <a:schemeClr val="tx1"/>
                </a:solidFill>
                <a:effectLst/>
                <a:latin typeface="+mn-lt"/>
                <a:ea typeface="MS PGothic" pitchFamily="34" charset="-128"/>
                <a:cs typeface="ＭＳ Ｐゴシック" charset="0"/>
              </a:rPr>
              <a:t>često</a:t>
            </a:r>
            <a:r>
              <a:rPr lang="es-CL" sz="1200" kern="1200" dirty="0" smtClean="0">
                <a:solidFill>
                  <a:schemeClr val="tx1"/>
                </a:solidFill>
                <a:effectLst/>
                <a:latin typeface="+mn-lt"/>
                <a:ea typeface="MS PGothic" pitchFamily="34" charset="-128"/>
                <a:cs typeface="ＭＳ Ｐゴシック" charset="0"/>
              </a:rPr>
              <a:t> </a:t>
            </a:r>
            <a:r>
              <a:rPr lang="es-CL" sz="1200" kern="1200" dirty="0" err="1" smtClean="0">
                <a:solidFill>
                  <a:schemeClr val="tx1"/>
                </a:solidFill>
                <a:effectLst/>
                <a:latin typeface="+mn-lt"/>
                <a:ea typeface="MS PGothic" pitchFamily="34" charset="-128"/>
                <a:cs typeface="ＭＳ Ｐゴシック" charset="0"/>
              </a:rPr>
              <a:t>dešavalo</a:t>
            </a:r>
            <a:r>
              <a:rPr lang="es-CL" sz="1200" kern="1200" dirty="0" smtClean="0">
                <a:solidFill>
                  <a:schemeClr val="tx1"/>
                </a:solidFill>
                <a:effectLst/>
                <a:latin typeface="+mn-lt"/>
                <a:ea typeface="MS PGothic" pitchFamily="34" charset="-128"/>
                <a:cs typeface="ＭＳ Ｐゴシック" charset="0"/>
              </a:rPr>
              <a:t> da se, </a:t>
            </a:r>
            <a:r>
              <a:rPr lang="es-CL" sz="1200" kern="1200" dirty="0" err="1" smtClean="0">
                <a:solidFill>
                  <a:schemeClr val="tx1"/>
                </a:solidFill>
                <a:effectLst/>
                <a:latin typeface="+mn-lt"/>
                <a:ea typeface="MS PGothic" pitchFamily="34" charset="-128"/>
                <a:cs typeface="ＭＳ Ｐゴシック" charset="0"/>
              </a:rPr>
              <a:t>kad</a:t>
            </a:r>
            <a:r>
              <a:rPr lang="es-CL" sz="1200" kern="1200" dirty="0" smtClean="0">
                <a:solidFill>
                  <a:schemeClr val="tx1"/>
                </a:solidFill>
                <a:effectLst/>
                <a:latin typeface="+mn-lt"/>
                <a:ea typeface="MS PGothic" pitchFamily="34" charset="-128"/>
                <a:cs typeface="ＭＳ Ｐゴシック" charset="0"/>
              </a:rPr>
              <a:t> </a:t>
            </a:r>
            <a:r>
              <a:rPr lang="es-CL" sz="1200" kern="1200" dirty="0" err="1" smtClean="0">
                <a:solidFill>
                  <a:schemeClr val="tx1"/>
                </a:solidFill>
                <a:effectLst/>
                <a:latin typeface="+mn-lt"/>
                <a:ea typeface="MS PGothic" pitchFamily="34" charset="-128"/>
                <a:cs typeface="ＭＳ Ｐゴシック" charset="0"/>
              </a:rPr>
              <a:t>bi</a:t>
            </a:r>
            <a:r>
              <a:rPr lang="es-CL" sz="1200" kern="1200" dirty="0" smtClean="0">
                <a:solidFill>
                  <a:schemeClr val="tx1"/>
                </a:solidFill>
                <a:effectLst/>
                <a:latin typeface="+mn-lt"/>
                <a:ea typeface="MS PGothic" pitchFamily="34" charset="-128"/>
                <a:cs typeface="ＭＳ Ｐゴシック" charset="0"/>
              </a:rPr>
              <a:t> </a:t>
            </a:r>
            <a:r>
              <a:rPr lang="es-CL" sz="1200" kern="1200" dirty="0" err="1" smtClean="0">
                <a:solidFill>
                  <a:schemeClr val="tx1"/>
                </a:solidFill>
                <a:effectLst/>
                <a:latin typeface="+mn-lt"/>
                <a:ea typeface="MS PGothic" pitchFamily="34" charset="-128"/>
                <a:cs typeface="ＭＳ Ｐゴシック" charset="0"/>
              </a:rPr>
              <a:t>centrala</a:t>
            </a:r>
            <a:r>
              <a:rPr lang="es-CL" sz="1200" kern="1200" dirty="0" smtClean="0">
                <a:solidFill>
                  <a:schemeClr val="tx1"/>
                </a:solidFill>
                <a:effectLst/>
                <a:latin typeface="+mn-lt"/>
                <a:ea typeface="MS PGothic" pitchFamily="34" charset="-128"/>
                <a:cs typeface="ＭＳ Ｐゴシック" charset="0"/>
              </a:rPr>
              <a:t> </a:t>
            </a:r>
            <a:r>
              <a:rPr lang="es-CL" sz="1200" kern="1200" dirty="0" err="1" smtClean="0">
                <a:solidFill>
                  <a:schemeClr val="tx1"/>
                </a:solidFill>
                <a:effectLst/>
                <a:latin typeface="+mn-lt"/>
                <a:ea typeface="MS PGothic" pitchFamily="34" charset="-128"/>
                <a:cs typeface="ＭＳ Ｐゴシック" charset="0"/>
              </a:rPr>
              <a:t>bila</a:t>
            </a:r>
            <a:r>
              <a:rPr lang="es-CL" sz="1200" kern="1200" dirty="0" smtClean="0">
                <a:solidFill>
                  <a:schemeClr val="tx1"/>
                </a:solidFill>
                <a:effectLst/>
                <a:latin typeface="+mn-lt"/>
                <a:ea typeface="MS PGothic" pitchFamily="34" charset="-128"/>
                <a:cs typeface="ＭＳ Ｐゴシック" charset="0"/>
              </a:rPr>
              <a:t> </a:t>
            </a:r>
            <a:r>
              <a:rPr lang="es-CL" sz="1200" kern="1200" dirty="0" err="1" smtClean="0">
                <a:solidFill>
                  <a:schemeClr val="tx1"/>
                </a:solidFill>
                <a:effectLst/>
                <a:latin typeface="+mn-lt"/>
                <a:ea typeface="MS PGothic" pitchFamily="34" charset="-128"/>
                <a:cs typeface="ＭＳ Ｐゴシック" charset="0"/>
              </a:rPr>
              <a:t>preopterećena</a:t>
            </a:r>
            <a:r>
              <a:rPr lang="es-CL" sz="1200" kern="1200" dirty="0" smtClean="0">
                <a:solidFill>
                  <a:schemeClr val="tx1"/>
                </a:solidFill>
                <a:effectLst/>
                <a:latin typeface="+mn-lt"/>
                <a:ea typeface="MS PGothic" pitchFamily="34" charset="-128"/>
                <a:cs typeface="ＭＳ Ｐゴシック" charset="0"/>
              </a:rPr>
              <a:t> </a:t>
            </a:r>
            <a:r>
              <a:rPr lang="es-CL" sz="1200" kern="1200" dirty="0" err="1" smtClean="0">
                <a:solidFill>
                  <a:schemeClr val="tx1"/>
                </a:solidFill>
                <a:effectLst/>
                <a:latin typeface="+mn-lt"/>
                <a:ea typeface="MS PGothic" pitchFamily="34" charset="-128"/>
                <a:cs typeface="ＭＳ Ｐゴシック" charset="0"/>
              </a:rPr>
              <a:t>velikim</a:t>
            </a:r>
            <a:r>
              <a:rPr lang="es-CL" sz="1200" kern="1200" dirty="0" smtClean="0">
                <a:solidFill>
                  <a:schemeClr val="tx1"/>
                </a:solidFill>
                <a:effectLst/>
                <a:latin typeface="+mn-lt"/>
                <a:ea typeface="MS PGothic" pitchFamily="34" charset="-128"/>
                <a:cs typeface="ＭＳ Ｐゴシック" charset="0"/>
              </a:rPr>
              <a:t> </a:t>
            </a:r>
            <a:r>
              <a:rPr lang="es-CL" sz="1200" kern="1200" dirty="0" err="1" smtClean="0">
                <a:solidFill>
                  <a:schemeClr val="tx1"/>
                </a:solidFill>
                <a:effectLst/>
                <a:latin typeface="+mn-lt"/>
                <a:ea typeface="MS PGothic" pitchFamily="34" charset="-128"/>
                <a:cs typeface="ＭＳ Ｐゴシック" charset="0"/>
              </a:rPr>
              <a:t>brojem</a:t>
            </a:r>
            <a:r>
              <a:rPr lang="es-CL" sz="1200" kern="1200" dirty="0" smtClean="0">
                <a:solidFill>
                  <a:schemeClr val="tx1"/>
                </a:solidFill>
                <a:effectLst/>
                <a:latin typeface="+mn-lt"/>
                <a:ea typeface="MS PGothic" pitchFamily="34" charset="-128"/>
                <a:cs typeface="ＭＳ Ｐゴシック" charset="0"/>
              </a:rPr>
              <a:t> </a:t>
            </a:r>
            <a:r>
              <a:rPr lang="es-CL" sz="1200" kern="1200" dirty="0" err="1" smtClean="0">
                <a:solidFill>
                  <a:schemeClr val="tx1"/>
                </a:solidFill>
                <a:effectLst/>
                <a:latin typeface="+mn-lt"/>
                <a:ea typeface="MS PGothic" pitchFamily="34" charset="-128"/>
                <a:cs typeface="ＭＳ Ｐゴシック" charset="0"/>
              </a:rPr>
              <a:t>istovremenih</a:t>
            </a:r>
            <a:r>
              <a:rPr lang="es-CL" sz="1200" kern="1200" dirty="0" smtClean="0">
                <a:solidFill>
                  <a:schemeClr val="tx1"/>
                </a:solidFill>
                <a:effectLst/>
                <a:latin typeface="+mn-lt"/>
                <a:ea typeface="MS PGothic" pitchFamily="34" charset="-128"/>
                <a:cs typeface="ＭＳ Ｐゴシック" charset="0"/>
              </a:rPr>
              <a:t> </a:t>
            </a:r>
            <a:r>
              <a:rPr lang="es-CL" sz="1200" kern="1200" dirty="0" err="1" smtClean="0">
                <a:solidFill>
                  <a:schemeClr val="tx1"/>
                </a:solidFill>
                <a:effectLst/>
                <a:latin typeface="+mn-lt"/>
                <a:ea typeface="MS PGothic" pitchFamily="34" charset="-128"/>
                <a:cs typeface="ＭＳ Ｐゴシック" charset="0"/>
              </a:rPr>
              <a:t>poziva</a:t>
            </a:r>
            <a:r>
              <a:rPr lang="es-CL" sz="1200" kern="1200" dirty="0" smtClean="0">
                <a:solidFill>
                  <a:schemeClr val="tx1"/>
                </a:solidFill>
                <a:effectLst/>
                <a:latin typeface="+mn-lt"/>
                <a:ea typeface="MS PGothic" pitchFamily="34" charset="-128"/>
                <a:cs typeface="ＭＳ Ｐゴシック" charset="0"/>
              </a:rPr>
              <a:t>, u </a:t>
            </a:r>
            <a:r>
              <a:rPr lang="es-CL" sz="1200" kern="1200" dirty="0" err="1" smtClean="0">
                <a:solidFill>
                  <a:schemeClr val="tx1"/>
                </a:solidFill>
                <a:effectLst/>
                <a:latin typeface="+mn-lt"/>
                <a:ea typeface="MS PGothic" pitchFamily="34" charset="-128"/>
                <a:cs typeface="ＭＳ Ｐゴシック" charset="0"/>
              </a:rPr>
              <a:t>slušalici</a:t>
            </a:r>
            <a:r>
              <a:rPr lang="es-CL" sz="1200" kern="1200" dirty="0" smtClean="0">
                <a:solidFill>
                  <a:schemeClr val="tx1"/>
                </a:solidFill>
                <a:effectLst/>
                <a:latin typeface="+mn-lt"/>
                <a:ea typeface="MS PGothic" pitchFamily="34" charset="-128"/>
                <a:cs typeface="ＭＳ Ｐゴシック" charset="0"/>
              </a:rPr>
              <a:t> </a:t>
            </a:r>
            <a:r>
              <a:rPr lang="es-CL" sz="1200" kern="1200" dirty="0" err="1" smtClean="0">
                <a:solidFill>
                  <a:schemeClr val="tx1"/>
                </a:solidFill>
                <a:effectLst/>
                <a:latin typeface="+mn-lt"/>
                <a:ea typeface="MS PGothic" pitchFamily="34" charset="-128"/>
                <a:cs typeface="ＭＳ Ｐゴシック" charset="0"/>
              </a:rPr>
              <a:t>čuje</a:t>
            </a:r>
            <a:r>
              <a:rPr lang="es-CL" sz="1200" kern="1200" dirty="0" smtClean="0">
                <a:solidFill>
                  <a:schemeClr val="tx1"/>
                </a:solidFill>
                <a:effectLst/>
                <a:latin typeface="+mn-lt"/>
                <a:ea typeface="MS PGothic" pitchFamily="34" charset="-128"/>
                <a:cs typeface="ＭＳ Ｐゴシック" charset="0"/>
              </a:rPr>
              <a:t> „</a:t>
            </a:r>
            <a:r>
              <a:rPr lang="es-CL" sz="1200" kern="1200" dirty="0" err="1" smtClean="0">
                <a:solidFill>
                  <a:schemeClr val="tx1"/>
                </a:solidFill>
                <a:effectLst/>
                <a:latin typeface="+mn-lt"/>
                <a:ea typeface="MS PGothic" pitchFamily="34" charset="-128"/>
                <a:cs typeface="ＭＳ Ｐゴシック" charset="0"/>
              </a:rPr>
              <a:t>signal</a:t>
            </a:r>
            <a:r>
              <a:rPr lang="es-CL" sz="1200" kern="1200" dirty="0" smtClean="0">
                <a:solidFill>
                  <a:schemeClr val="tx1"/>
                </a:solidFill>
                <a:effectLst/>
                <a:latin typeface="+mn-lt"/>
                <a:ea typeface="MS PGothic" pitchFamily="34" charset="-128"/>
                <a:cs typeface="ＭＳ Ｐゴシック" charset="0"/>
              </a:rPr>
              <a:t> </a:t>
            </a:r>
            <a:r>
              <a:rPr lang="es-CL" sz="1200" kern="1200" dirty="0" err="1" smtClean="0">
                <a:solidFill>
                  <a:schemeClr val="tx1"/>
                </a:solidFill>
                <a:effectLst/>
                <a:latin typeface="+mn-lt"/>
                <a:ea typeface="MS PGothic" pitchFamily="34" charset="-128"/>
                <a:cs typeface="ＭＳ Ｐゴシック" charset="0"/>
              </a:rPr>
              <a:t>zauzeća</a:t>
            </a:r>
            <a:r>
              <a:rPr lang="es-CL" sz="1200" kern="1200" dirty="0" smtClean="0">
                <a:solidFill>
                  <a:schemeClr val="tx1"/>
                </a:solidFill>
                <a:effectLst/>
                <a:latin typeface="+mn-lt"/>
                <a:ea typeface="MS PGothic" pitchFamily="34" charset="-128"/>
                <a:cs typeface="ＭＳ Ｐゴシック" charset="0"/>
              </a:rPr>
              <a:t>”.</a:t>
            </a:r>
            <a:endParaRPr lang="en-US" sz="1200" kern="1200" dirty="0">
              <a:solidFill>
                <a:schemeClr val="tx1"/>
              </a:solidFill>
              <a:effectLst/>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45</a:t>
            </a:fld>
            <a:endParaRPr lang="en-US" altLang="en-US"/>
          </a:p>
        </p:txBody>
      </p:sp>
    </p:spTree>
    <p:extLst>
      <p:ext uri="{BB962C8B-B14F-4D97-AF65-F5344CB8AC3E}">
        <p14:creationId xmlns:p14="http://schemas.microsoft.com/office/powerpoint/2010/main" val="1960010792"/>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r-Latn-RS" sz="1200" kern="1200" dirty="0" smtClean="0">
                <a:solidFill>
                  <a:schemeClr val="tx1"/>
                </a:solidFill>
                <a:effectLst/>
                <a:latin typeface="+mn-lt"/>
                <a:ea typeface="MS PGothic" pitchFamily="34" charset="-128"/>
                <a:cs typeface="ＭＳ Ｐゴシック" charset="0"/>
              </a:rPr>
              <a:t>	Na ovom slajdu prikazana je telefonska komunikacija pomoću </a:t>
            </a:r>
            <a:r>
              <a:rPr lang="sr-Latn-RS" sz="1200" kern="1200" dirty="0" err="1" smtClean="0">
                <a:solidFill>
                  <a:schemeClr val="tx1"/>
                </a:solidFill>
                <a:effectLst/>
                <a:latin typeface="+mn-lt"/>
                <a:ea typeface="MS PGothic" pitchFamily="34" charset="-128"/>
                <a:cs typeface="ＭＳ Ｐゴシック" charset="0"/>
              </a:rPr>
              <a:t>komutacije</a:t>
            </a:r>
            <a:r>
              <a:rPr lang="sr-Latn-RS" sz="1200" kern="1200" dirty="0" smtClean="0">
                <a:solidFill>
                  <a:schemeClr val="tx1"/>
                </a:solidFill>
                <a:effectLst/>
                <a:latin typeface="+mn-lt"/>
                <a:ea typeface="MS PGothic" pitchFamily="34" charset="-128"/>
                <a:cs typeface="ＭＳ Ｐゴシック" charset="0"/>
              </a:rPr>
              <a:t> kola. </a:t>
            </a:r>
            <a:endParaRPr lang="en-US" sz="1200" kern="1200" dirty="0" smtClean="0">
              <a:solidFill>
                <a:schemeClr val="tx1"/>
              </a:solidFill>
              <a:effectLst/>
              <a:latin typeface="+mn-lt"/>
              <a:ea typeface="MS PGothic" pitchFamily="34" charset="-128"/>
              <a:cs typeface="ＭＳ Ｐゴシック" charset="0"/>
            </a:endParaRPr>
          </a:p>
          <a:p>
            <a:r>
              <a:rPr lang="sr-Latn-RS" sz="1200" kern="1200" dirty="0" smtClean="0">
                <a:solidFill>
                  <a:schemeClr val="tx1"/>
                </a:solidFill>
                <a:effectLst/>
                <a:latin typeface="+mn-lt"/>
                <a:ea typeface="MS PGothic" pitchFamily="34" charset="-128"/>
                <a:cs typeface="ＭＳ Ｐゴシック" charset="0"/>
              </a:rPr>
              <a:t>	Svrha ovog slajda jeste da se pokaže kako su telekomunikacioni sistemi, po pravilu, centralizovani, što znači da postoje određene tačke na kojima se mogu ispoljiti slabosti. Kriminalci koji žele da opstruiraju korišćenje telekomunikacionog sistema mogu delovati upravo na tim tačkama kako bi naudili celoj telekomunikacionoj mreži. </a:t>
            </a:r>
            <a:endParaRPr lang="en-US" sz="1200" kern="1200" dirty="0" smtClean="0">
              <a:solidFill>
                <a:schemeClr val="tx1"/>
              </a:solidFill>
              <a:effectLst/>
              <a:latin typeface="+mn-lt"/>
              <a:ea typeface="MS PGothic" pitchFamily="34" charset="-128"/>
              <a:cs typeface="ＭＳ Ｐゴシック" charset="0"/>
            </a:endParaRPr>
          </a:p>
          <a:p>
            <a:r>
              <a:rPr lang="sr-Latn-RS" sz="1200" kern="1200" dirty="0" smtClean="0">
                <a:solidFill>
                  <a:schemeClr val="tx1"/>
                </a:solidFill>
                <a:effectLst/>
                <a:latin typeface="+mn-lt"/>
                <a:ea typeface="MS PGothic" pitchFamily="34" charset="-128"/>
                <a:cs typeface="ＭＳ Ｐゴシック" charset="0"/>
              </a:rPr>
              <a:t>	Na narednom slajdu prikazaćemo telekomunikacioni sistem u četiri zgrade. </a:t>
            </a:r>
            <a:endParaRPr lang="en-US" sz="1200" kern="1200" dirty="0">
              <a:solidFill>
                <a:schemeClr val="tx1"/>
              </a:solidFill>
              <a:effectLst/>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46</a:t>
            </a:fld>
            <a:endParaRPr lang="en-US" altLang="en-US"/>
          </a:p>
        </p:txBody>
      </p:sp>
    </p:spTree>
    <p:extLst>
      <p:ext uri="{BB962C8B-B14F-4D97-AF65-F5344CB8AC3E}">
        <p14:creationId xmlns:p14="http://schemas.microsoft.com/office/powerpoint/2010/main" val="2487385"/>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r-Latn-RS" sz="1200" kern="1200" dirty="0" smtClean="0">
                <a:solidFill>
                  <a:schemeClr val="tx1"/>
                </a:solidFill>
                <a:effectLst/>
                <a:latin typeface="+mn-lt"/>
                <a:ea typeface="MS PGothic" pitchFamily="34" charset="-128"/>
                <a:cs typeface="ＭＳ Ｐゴシック" charset="0"/>
              </a:rPr>
              <a:t>	Ovo je dopuna prethodnom slajdu. Prikazana je jedna „tandem kancelarija” koja pruža usluge </a:t>
            </a:r>
            <a:r>
              <a:rPr lang="sr-Latn-RS" sz="1200" kern="1200" dirty="0" err="1" smtClean="0">
                <a:solidFill>
                  <a:schemeClr val="tx1"/>
                </a:solidFill>
                <a:effectLst/>
                <a:latin typeface="+mn-lt"/>
                <a:ea typeface="MS PGothic" pitchFamily="34" charset="-128"/>
                <a:cs typeface="ＭＳ Ｐゴシック" charset="0"/>
              </a:rPr>
              <a:t>klasteru</a:t>
            </a:r>
            <a:r>
              <a:rPr lang="sr-Latn-RS" sz="1200" kern="1200" dirty="0" smtClean="0">
                <a:solidFill>
                  <a:schemeClr val="tx1"/>
                </a:solidFill>
                <a:effectLst/>
                <a:latin typeface="+mn-lt"/>
                <a:ea typeface="MS PGothic" pitchFamily="34" charset="-128"/>
                <a:cs typeface="ＭＳ Ｐゴシック" charset="0"/>
              </a:rPr>
              <a:t> lokalnih kancelarija. </a:t>
            </a:r>
            <a:endParaRPr lang="en-US" sz="1200" kern="1200" dirty="0" smtClean="0">
              <a:solidFill>
                <a:schemeClr val="tx1"/>
              </a:solidFill>
              <a:effectLst/>
              <a:latin typeface="+mn-lt"/>
              <a:ea typeface="MS PGothic" pitchFamily="34" charset="-128"/>
              <a:cs typeface="ＭＳ Ｐゴシック" charset="0"/>
            </a:endParaRPr>
          </a:p>
          <a:p>
            <a:r>
              <a:rPr lang="sr-Latn-RS" sz="1200" kern="1200" dirty="0" smtClean="0">
                <a:solidFill>
                  <a:schemeClr val="tx1"/>
                </a:solidFill>
                <a:effectLst/>
                <a:latin typeface="+mn-lt"/>
                <a:ea typeface="MS PGothic" pitchFamily="34" charset="-128"/>
                <a:cs typeface="ＭＳ Ｐゴシック" charset="0"/>
              </a:rPr>
              <a:t>	I ovaj slajd prikazujemo kako bismo prikazali da su telekomunikacioni sistemi, po pravilu, centralizovani, što znači da postoje određene tačke na kojima se mogu ispoljiti slabosti. Kriminalci koji žele da opstruiraju korišćenje telekomunikacionog sistema mogu delovati upravo na tim tačkama kako bi naudili celoj telekomunikacionoj mreži. </a:t>
            </a:r>
            <a:endParaRPr lang="en-US" sz="1200" kern="1200" dirty="0" smtClean="0">
              <a:solidFill>
                <a:schemeClr val="tx1"/>
              </a:solidFill>
              <a:effectLst/>
              <a:latin typeface="+mn-lt"/>
              <a:ea typeface="MS PGothic" pitchFamily="34" charset="-128"/>
              <a:cs typeface="ＭＳ Ｐゴシック" charset="0"/>
            </a:endParaRPr>
          </a:p>
          <a:p>
            <a:r>
              <a:rPr lang="sr-Latn-RS" sz="1200" kern="1200" dirty="0" smtClean="0">
                <a:solidFill>
                  <a:schemeClr val="tx1"/>
                </a:solidFill>
                <a:effectLst/>
                <a:latin typeface="+mn-lt"/>
                <a:ea typeface="MS PGothic" pitchFamily="34" charset="-128"/>
                <a:cs typeface="ＭＳ Ｐゴシック" charset="0"/>
              </a:rPr>
              <a:t>	Ako se na meti ometanja nađe „tandem kancelarija”, telefonske linije će često davati „signal zauzeća”. </a:t>
            </a:r>
            <a:endParaRPr lang="en-US" sz="1200" kern="1200" dirty="0" smtClean="0">
              <a:solidFill>
                <a:schemeClr val="tx1"/>
              </a:solidFill>
              <a:effectLst/>
              <a:latin typeface="+mn-lt"/>
              <a:ea typeface="MS PGothic" pitchFamily="34" charset="-128"/>
              <a:cs typeface="ＭＳ Ｐゴシック" charset="0"/>
            </a:endParaRPr>
          </a:p>
          <a:p>
            <a:r>
              <a:rPr lang="sr-Latn-RS" sz="1200" kern="1200" dirty="0" smtClean="0">
                <a:solidFill>
                  <a:schemeClr val="tx1"/>
                </a:solidFill>
                <a:effectLst/>
                <a:latin typeface="+mn-lt"/>
                <a:ea typeface="MS PGothic" pitchFamily="34" charset="-128"/>
                <a:cs typeface="ＭＳ Ｐゴシック" charset="0"/>
              </a:rPr>
              <a:t>	Na sledećem slajdu vidi se da je to koncepcijski slično napadima</a:t>
            </a:r>
            <a:r>
              <a:rPr lang="sr-Latn-RS" sz="1200" i="1" kern="1200" dirty="0" smtClean="0">
                <a:solidFill>
                  <a:schemeClr val="tx1"/>
                </a:solidFill>
                <a:effectLst/>
                <a:latin typeface="+mn-lt"/>
                <a:ea typeface="MS PGothic" pitchFamily="34" charset="-128"/>
                <a:cs typeface="ＭＳ Ｐゴシック" charset="0"/>
              </a:rPr>
              <a:t> </a:t>
            </a:r>
            <a:r>
              <a:rPr lang="sr-Latn-RS" sz="1200" i="1" kern="1200" dirty="0" err="1" smtClean="0">
                <a:solidFill>
                  <a:schemeClr val="tx1"/>
                </a:solidFill>
                <a:effectLst/>
                <a:latin typeface="+mn-lt"/>
                <a:ea typeface="MS PGothic" pitchFamily="34" charset="-128"/>
                <a:cs typeface="ＭＳ Ｐゴシック" charset="0"/>
              </a:rPr>
              <a:t>DDoS</a:t>
            </a:r>
            <a:r>
              <a:rPr lang="sr-Latn-RS" sz="1200" kern="1200" dirty="0" smtClean="0">
                <a:solidFill>
                  <a:schemeClr val="tx1"/>
                </a:solidFill>
                <a:effectLst/>
                <a:latin typeface="+mn-lt"/>
                <a:ea typeface="MS PGothic" pitchFamily="34" charset="-128"/>
                <a:cs typeface="ＭＳ Ｐゴシック" charset="0"/>
              </a:rPr>
              <a:t>, koji su čest oblik ometanja sistema. </a:t>
            </a:r>
            <a:endParaRPr lang="en-US" sz="1200" kern="1200" dirty="0">
              <a:solidFill>
                <a:schemeClr val="tx1"/>
              </a:solidFill>
              <a:effectLst/>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47</a:t>
            </a:fld>
            <a:endParaRPr lang="en-US" altLang="en-US"/>
          </a:p>
        </p:txBody>
      </p:sp>
    </p:spTree>
    <p:extLst>
      <p:ext uri="{BB962C8B-B14F-4D97-AF65-F5344CB8AC3E}">
        <p14:creationId xmlns:p14="http://schemas.microsoft.com/office/powerpoint/2010/main" val="2079046615"/>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r-Latn-RS" sz="1200" kern="1200" dirty="0" smtClean="0">
                <a:solidFill>
                  <a:schemeClr val="tx1"/>
                </a:solidFill>
                <a:effectLst/>
                <a:latin typeface="+mn-lt"/>
                <a:ea typeface="MS PGothic" pitchFamily="34" charset="-128"/>
                <a:cs typeface="ＭＳ Ｐゴシック" charset="0"/>
              </a:rPr>
              <a:t>	Na ovom slajdu je prikazano kako izgleda jedan tipičan napad</a:t>
            </a:r>
            <a:r>
              <a:rPr lang="sr-Latn-RS" sz="1200" i="1" kern="1200" dirty="0" smtClean="0">
                <a:solidFill>
                  <a:schemeClr val="tx1"/>
                </a:solidFill>
                <a:effectLst/>
                <a:latin typeface="+mn-lt"/>
                <a:ea typeface="MS PGothic" pitchFamily="34" charset="-128"/>
                <a:cs typeface="ＭＳ Ｐゴシック" charset="0"/>
              </a:rPr>
              <a:t> </a:t>
            </a:r>
            <a:r>
              <a:rPr lang="sr-Latn-RS" sz="1200" i="1" kern="1200" dirty="0" err="1" smtClean="0">
                <a:solidFill>
                  <a:schemeClr val="tx1"/>
                </a:solidFill>
                <a:effectLst/>
                <a:latin typeface="+mn-lt"/>
                <a:ea typeface="MS PGothic" pitchFamily="34" charset="-128"/>
                <a:cs typeface="ＭＳ Ｐゴシック" charset="0"/>
              </a:rPr>
              <a:t>DDoS</a:t>
            </a:r>
            <a:r>
              <a:rPr lang="sr-Latn-RS" sz="1200" kern="1200" dirty="0" smtClean="0">
                <a:solidFill>
                  <a:schemeClr val="tx1"/>
                </a:solidFill>
                <a:effectLst/>
                <a:latin typeface="+mn-lt"/>
                <a:ea typeface="MS PGothic" pitchFamily="34" charset="-128"/>
                <a:cs typeface="ＭＳ Ｐゴシック" charset="0"/>
              </a:rPr>
              <a:t>, tj. način na koji funkcioniše jedna vrsta ometanja sistema. </a:t>
            </a:r>
            <a:endParaRPr lang="en-US" sz="1200" kern="1200" dirty="0" smtClean="0">
              <a:solidFill>
                <a:schemeClr val="tx1"/>
              </a:solidFill>
              <a:effectLst/>
              <a:latin typeface="+mn-lt"/>
              <a:ea typeface="MS PGothic" pitchFamily="34" charset="-128"/>
              <a:cs typeface="ＭＳ Ｐゴシック" charset="0"/>
            </a:endParaRPr>
          </a:p>
          <a:p>
            <a:r>
              <a:rPr lang="sr-Latn-RS" sz="1200" kern="1200" dirty="0" smtClean="0">
                <a:solidFill>
                  <a:schemeClr val="tx1"/>
                </a:solidFill>
                <a:effectLst/>
                <a:latin typeface="+mn-lt"/>
                <a:ea typeface="MS PGothic" pitchFamily="34" charset="-128"/>
                <a:cs typeface="ＭＳ Ｐゴシック" charset="0"/>
              </a:rPr>
              <a:t>	Predavač može da koristi ovaj slajd kao kulminaciju u izlaganju o prethodna dva slajda tako što će zatražiti od polaznika da naprave analogiju između „signala zauzeća” koji se čuje u telefonskoj komunikaciji koja se ostvaruje </a:t>
            </a:r>
            <a:r>
              <a:rPr lang="sr-Latn-RS" sz="1200" kern="1200" dirty="0" err="1" smtClean="0">
                <a:solidFill>
                  <a:schemeClr val="tx1"/>
                </a:solidFill>
                <a:effectLst/>
                <a:latin typeface="+mn-lt"/>
                <a:ea typeface="MS PGothic" pitchFamily="34" charset="-128"/>
                <a:cs typeface="ＭＳ Ｐゴシック" charset="0"/>
              </a:rPr>
              <a:t>komutacijom</a:t>
            </a:r>
            <a:r>
              <a:rPr lang="sr-Latn-RS" sz="1200" kern="1200" dirty="0" smtClean="0">
                <a:solidFill>
                  <a:schemeClr val="tx1"/>
                </a:solidFill>
                <a:effectLst/>
                <a:latin typeface="+mn-lt"/>
                <a:ea typeface="MS PGothic" pitchFamily="34" charset="-128"/>
                <a:cs typeface="ＭＳ Ｐゴシック" charset="0"/>
              </a:rPr>
              <a:t> kola i krivičnog dela ometanja sistema. </a:t>
            </a:r>
            <a:endParaRPr lang="en-US" sz="1200" kern="1200" dirty="0" smtClean="0">
              <a:solidFill>
                <a:schemeClr val="tx1"/>
              </a:solidFill>
              <a:effectLst/>
              <a:latin typeface="+mn-lt"/>
              <a:ea typeface="MS PGothic" pitchFamily="34" charset="-128"/>
              <a:cs typeface="ＭＳ Ｐゴシック" charset="0"/>
            </a:endParaRPr>
          </a:p>
          <a:p>
            <a:r>
              <a:rPr lang="sr-Latn-RS" sz="1200" kern="1200" dirty="0" smtClean="0">
                <a:solidFill>
                  <a:schemeClr val="tx1"/>
                </a:solidFill>
                <a:effectLst/>
                <a:latin typeface="+mn-lt"/>
                <a:ea typeface="MS PGothic" pitchFamily="34" charset="-128"/>
                <a:cs typeface="ＭＳ Ｐゴシック" charset="0"/>
              </a:rPr>
              <a:t>	Napadi</a:t>
            </a:r>
            <a:r>
              <a:rPr lang="sr-Latn-RS" sz="1200" i="1" kern="1200" dirty="0" smtClean="0">
                <a:solidFill>
                  <a:schemeClr val="tx1"/>
                </a:solidFill>
                <a:effectLst/>
                <a:latin typeface="+mn-lt"/>
                <a:ea typeface="MS PGothic" pitchFamily="34" charset="-128"/>
                <a:cs typeface="ＭＳ Ｐゴシック" charset="0"/>
              </a:rPr>
              <a:t> </a:t>
            </a:r>
            <a:r>
              <a:rPr lang="es-CL" sz="1200" i="1" kern="1200" dirty="0" smtClean="0">
                <a:solidFill>
                  <a:schemeClr val="tx1"/>
                </a:solidFill>
                <a:effectLst/>
                <a:latin typeface="+mn-lt"/>
                <a:ea typeface="MS PGothic" pitchFamily="34" charset="-128"/>
                <a:cs typeface="ＭＳ Ｐゴシック" charset="0"/>
              </a:rPr>
              <a:t>DD</a:t>
            </a:r>
            <a:r>
              <a:rPr lang="sr-Latn-RS" sz="1200" i="1" kern="1200" dirty="0" smtClean="0">
                <a:solidFill>
                  <a:schemeClr val="tx1"/>
                </a:solidFill>
                <a:effectLst/>
                <a:latin typeface="+mn-lt"/>
                <a:ea typeface="MS PGothic" pitchFamily="34" charset="-128"/>
                <a:cs typeface="ＭＳ Ｐゴシック" charset="0"/>
              </a:rPr>
              <a:t>o</a:t>
            </a:r>
            <a:r>
              <a:rPr lang="es-CL" sz="1200" i="1" kern="1200" dirty="0" smtClean="0">
                <a:solidFill>
                  <a:schemeClr val="tx1"/>
                </a:solidFill>
                <a:effectLst/>
                <a:latin typeface="+mn-lt"/>
                <a:ea typeface="MS PGothic" pitchFamily="34" charset="-128"/>
                <a:cs typeface="ＭＳ Ｐゴシック" charset="0"/>
              </a:rPr>
              <a:t>S</a:t>
            </a:r>
            <a:r>
              <a:rPr lang="es-CL" sz="1200" kern="1200" dirty="0" smtClean="0">
                <a:solidFill>
                  <a:schemeClr val="tx1"/>
                </a:solidFill>
                <a:effectLst/>
                <a:latin typeface="+mn-lt"/>
                <a:ea typeface="MS PGothic" pitchFamily="34" charset="-128"/>
                <a:cs typeface="ＭＳ Ｐゴシック" charset="0"/>
              </a:rPr>
              <a:t> </a:t>
            </a:r>
            <a:r>
              <a:rPr lang="sr-Latn-RS" sz="1200" kern="1200" dirty="0" smtClean="0">
                <a:solidFill>
                  <a:schemeClr val="tx1"/>
                </a:solidFill>
                <a:effectLst/>
                <a:latin typeface="+mn-lt"/>
                <a:ea typeface="MS PGothic" pitchFamily="34" charset="-128"/>
                <a:cs typeface="ＭＳ Ｐゴシック" charset="0"/>
              </a:rPr>
              <a:t>imaju iste posledice kakve ima i situacija u kojoj čujete „signal zauzeća” kada pokušate da uspostavite telefonsku vezu.</a:t>
            </a:r>
            <a:endParaRPr lang="en-US" sz="1200" kern="1200" dirty="0" smtClean="0">
              <a:solidFill>
                <a:schemeClr val="tx1"/>
              </a:solidFill>
              <a:effectLst/>
              <a:latin typeface="+mn-lt"/>
              <a:ea typeface="MS PGothic" pitchFamily="34" charset="-128"/>
              <a:cs typeface="ＭＳ Ｐゴシック" charset="0"/>
            </a:endParaRPr>
          </a:p>
          <a:p>
            <a:r>
              <a:rPr lang="sr-Latn-RS" sz="1200" kern="1200" dirty="0" smtClean="0">
                <a:solidFill>
                  <a:schemeClr val="tx1"/>
                </a:solidFill>
                <a:effectLst/>
                <a:latin typeface="+mn-lt"/>
                <a:ea typeface="MS PGothic" pitchFamily="34" charset="-128"/>
                <a:cs typeface="ＭＳ Ｐゴシック" charset="0"/>
              </a:rPr>
              <a:t>	Međutim, za razliku od telekomunikacione mreže, internet nema „jednu slabu tačku”. Ovako je nastao APRANET, prethodnik interneta – razvile su ga Sjedinjene Američke Države kako bi obezbedile da ranjivost telefonskih mreža ne omete suštinski važne komunikacije. </a:t>
            </a:r>
            <a:endParaRPr lang="en-US" sz="1200" kern="1200" dirty="0" smtClean="0">
              <a:solidFill>
                <a:schemeClr val="tx1"/>
              </a:solidFill>
              <a:effectLst/>
              <a:latin typeface="+mn-lt"/>
              <a:ea typeface="MS PGothic" pitchFamily="34" charset="-128"/>
              <a:cs typeface="ＭＳ Ｐゴシック" charset="0"/>
            </a:endParaRPr>
          </a:p>
          <a:p>
            <a:r>
              <a:rPr lang="sr-Latn-RS" sz="1200" kern="1200" dirty="0" smtClean="0">
                <a:solidFill>
                  <a:schemeClr val="tx1"/>
                </a:solidFill>
                <a:effectLst/>
                <a:latin typeface="+mn-lt"/>
                <a:ea typeface="MS PGothic" pitchFamily="34" charset="-128"/>
                <a:cs typeface="ＭＳ Ｐゴシック" charset="0"/>
              </a:rPr>
              <a:t>	Predavač može da se pozove na sledeći vodič</a:t>
            </a:r>
            <a:r>
              <a:rPr lang="es-CL" sz="1200" kern="1200" dirty="0" smtClean="0">
                <a:solidFill>
                  <a:schemeClr val="tx1"/>
                </a:solidFill>
                <a:effectLst/>
                <a:latin typeface="+mn-lt"/>
                <a:ea typeface="MS PGothic" pitchFamily="34" charset="-128"/>
                <a:cs typeface="ＭＳ Ｐゴシック" charset="0"/>
              </a:rPr>
              <a:t>: https://www.history.com/topics/inventions/invention-of-the-internet</a:t>
            </a:r>
            <a:endParaRPr lang="en-US" sz="1200" kern="1200" dirty="0" smtClean="0">
              <a:solidFill>
                <a:schemeClr val="tx1"/>
              </a:solidFill>
              <a:effectLst/>
              <a:latin typeface="+mn-lt"/>
              <a:ea typeface="MS PGothic" pitchFamily="34" charset="-128"/>
              <a:cs typeface="ＭＳ Ｐゴシック" charset="0"/>
            </a:endParaRPr>
          </a:p>
          <a:p>
            <a:r>
              <a:rPr lang="sr-Latn-RS" sz="1200" kern="1200" dirty="0" smtClean="0">
                <a:solidFill>
                  <a:schemeClr val="tx1"/>
                </a:solidFill>
                <a:effectLst/>
                <a:latin typeface="+mn-lt"/>
                <a:ea typeface="MS PGothic" pitchFamily="34" charset="-128"/>
                <a:cs typeface="ＭＳ Ｐゴシック" charset="0"/>
              </a:rPr>
              <a:t>	U napadu </a:t>
            </a:r>
            <a:r>
              <a:rPr lang="sr-Latn-RS" sz="1200" i="1" kern="1200" dirty="0" err="1" smtClean="0">
                <a:solidFill>
                  <a:schemeClr val="tx1"/>
                </a:solidFill>
                <a:effectLst/>
                <a:latin typeface="+mn-lt"/>
                <a:ea typeface="MS PGothic" pitchFamily="34" charset="-128"/>
                <a:cs typeface="ＭＳ Ｐゴシック" charset="0"/>
              </a:rPr>
              <a:t>DDoS</a:t>
            </a:r>
            <a:r>
              <a:rPr lang="sr-Latn-RS" sz="1200" kern="1200" dirty="0" smtClean="0">
                <a:solidFill>
                  <a:schemeClr val="tx1"/>
                </a:solidFill>
                <a:effectLst/>
                <a:latin typeface="+mn-lt"/>
                <a:ea typeface="MS PGothic" pitchFamily="34" charset="-128"/>
                <a:cs typeface="ＭＳ Ｐゴシック" charset="0"/>
              </a:rPr>
              <a:t> napadač koristi „kontrolni računar” da pomoću njega kontroliše mrežu „zombi” računara koji će sabotirati neki veb-sajt ili server. To se radi tako što se „zombi” računari inficiraju </a:t>
            </a:r>
            <a:r>
              <a:rPr lang="sr-Latn-RS" sz="1200" kern="1200" dirty="0" err="1" smtClean="0">
                <a:solidFill>
                  <a:schemeClr val="tx1"/>
                </a:solidFill>
                <a:effectLst/>
                <a:latin typeface="+mn-lt"/>
                <a:ea typeface="MS PGothic" pitchFamily="34" charset="-128"/>
                <a:cs typeface="ＭＳ Ｐゴシック" charset="0"/>
              </a:rPr>
              <a:t>malverom</a:t>
            </a:r>
            <a:r>
              <a:rPr lang="sr-Latn-RS" sz="1200" kern="1200" dirty="0" smtClean="0">
                <a:solidFill>
                  <a:schemeClr val="tx1"/>
                </a:solidFill>
                <a:effectLst/>
                <a:latin typeface="+mn-lt"/>
                <a:ea typeface="MS PGothic" pitchFamily="34" charset="-128"/>
                <a:cs typeface="ＭＳ Ｐゴシック" charset="0"/>
              </a:rPr>
              <a:t> koji ih podstiče da više puta uspostave kontakt sa serverom ili veb-sajtom žrtve. Taj pojačan saobraćaj može ili da uspori ili da potpuno onemogući pristup serveru ili veb-sajtu. Napadi </a:t>
            </a:r>
            <a:r>
              <a:rPr lang="sr-Latn-RS" sz="1200" i="1" kern="1200" dirty="0" err="1" smtClean="0">
                <a:solidFill>
                  <a:schemeClr val="tx1"/>
                </a:solidFill>
                <a:effectLst/>
                <a:latin typeface="+mn-lt"/>
                <a:ea typeface="MS PGothic" pitchFamily="34" charset="-128"/>
                <a:cs typeface="ＭＳ Ｐゴシック" charset="0"/>
              </a:rPr>
              <a:t>DDoS</a:t>
            </a:r>
            <a:r>
              <a:rPr lang="sr-Latn-RS" sz="1200" kern="1200" dirty="0" smtClean="0">
                <a:solidFill>
                  <a:schemeClr val="tx1"/>
                </a:solidFill>
                <a:effectLst/>
                <a:latin typeface="+mn-lt"/>
                <a:ea typeface="MS PGothic" pitchFamily="34" charset="-128"/>
                <a:cs typeface="ＭＳ Ｐゴシック" charset="0"/>
              </a:rPr>
              <a:t> su samo jedan od primera krivičnog dela ometanja sistema. </a:t>
            </a:r>
            <a:endParaRPr lang="en-US" sz="1200" kern="1200" dirty="0">
              <a:solidFill>
                <a:schemeClr val="tx1"/>
              </a:solidFill>
              <a:effectLst/>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48</a:t>
            </a:fld>
            <a:endParaRPr lang="en-US" altLang="en-US"/>
          </a:p>
        </p:txBody>
      </p:sp>
    </p:spTree>
    <p:extLst>
      <p:ext uri="{BB962C8B-B14F-4D97-AF65-F5344CB8AC3E}">
        <p14:creationId xmlns:p14="http://schemas.microsoft.com/office/powerpoint/2010/main" val="599554897"/>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S PGothic" pitchFamily="34" charset="-128"/>
                <a:cs typeface="ＭＳ Ｐゴシック" charset="0"/>
              </a:rPr>
              <a:t>(Tekst na slici)</a:t>
            </a:r>
          </a:p>
          <a:p>
            <a:pPr indent="457200"/>
            <a:endParaRPr lang="sr-Latn-RS" sz="1200" kern="1200" dirty="0" smtClean="0">
              <a:solidFill>
                <a:schemeClr val="tx1"/>
              </a:solidFill>
              <a:effectLst/>
              <a:latin typeface="+mn-lt"/>
              <a:ea typeface="MS PGothic" pitchFamily="34" charset="-128"/>
              <a:cs typeface="ＭＳ Ｐゴシック" charset="0"/>
            </a:endParaRPr>
          </a:p>
          <a:p>
            <a:pPr indent="457200"/>
            <a:r>
              <a:rPr lang="sr-Latn-RS" sz="1200" b="1" kern="1200" dirty="0" err="1" smtClean="0">
                <a:solidFill>
                  <a:schemeClr val="tx1"/>
                </a:solidFill>
                <a:effectLst/>
                <a:latin typeface="+mn-lt"/>
                <a:ea typeface="MS PGothic" pitchFamily="34" charset="-128"/>
                <a:cs typeface="ＭＳ Ｐゴシック" charset="0"/>
              </a:rPr>
              <a:t>DDoS</a:t>
            </a:r>
            <a:r>
              <a:rPr lang="sr-Latn-RS" sz="1200" b="1" kern="1200" dirty="0" smtClean="0">
                <a:solidFill>
                  <a:schemeClr val="tx1"/>
                </a:solidFill>
                <a:effectLst/>
                <a:latin typeface="+mn-lt"/>
                <a:ea typeface="MS PGothic" pitchFamily="34" charset="-128"/>
                <a:cs typeface="ＭＳ Ｐゴシック" charset="0"/>
              </a:rPr>
              <a:t> napad koji je poremetio rad interneta bio je najveći takav napad u istoriji, kažu stručnjaci</a:t>
            </a:r>
          </a:p>
          <a:p>
            <a:pPr indent="457200"/>
            <a:endParaRPr lang="sr-Latn-RS" sz="1200" b="1" kern="1200" dirty="0" smtClean="0">
              <a:solidFill>
                <a:schemeClr val="tx1"/>
              </a:solidFill>
              <a:effectLst/>
              <a:latin typeface="+mn-lt"/>
              <a:ea typeface="MS PGothic" pitchFamily="34" charset="-128"/>
              <a:cs typeface="ＭＳ Ｐゴシック" charset="0"/>
            </a:endParaRPr>
          </a:p>
          <a:p>
            <a:pPr indent="457200"/>
            <a:r>
              <a:rPr lang="sr-Latn-RS" sz="1200" b="1" kern="1200" dirty="0" smtClean="0">
                <a:solidFill>
                  <a:schemeClr val="tx1"/>
                </a:solidFill>
                <a:effectLst/>
                <a:latin typeface="+mn-lt"/>
                <a:ea typeface="MS PGothic" pitchFamily="34" charset="-128"/>
                <a:cs typeface="ＭＳ Ｐゴシック" charset="0"/>
              </a:rPr>
              <a:t>Din, žrtva </a:t>
            </a:r>
            <a:r>
              <a:rPr lang="sr-Latn-RS" sz="1200" b="1" kern="1200" dirty="0" err="1" smtClean="0">
                <a:solidFill>
                  <a:schemeClr val="tx1"/>
                </a:solidFill>
                <a:effectLst/>
                <a:latin typeface="+mn-lt"/>
                <a:ea typeface="MS PGothic" pitchFamily="34" charset="-128"/>
                <a:cs typeface="ＭＳ Ｐゴシック" charset="0"/>
              </a:rPr>
              <a:t>prošlonedeljnog</a:t>
            </a:r>
            <a:r>
              <a:rPr lang="sr-Latn-RS" sz="1200" b="1" kern="1200" dirty="0" smtClean="0">
                <a:solidFill>
                  <a:schemeClr val="tx1"/>
                </a:solidFill>
                <a:effectLst/>
                <a:latin typeface="+mn-lt"/>
                <a:ea typeface="MS PGothic" pitchFamily="34" charset="-128"/>
                <a:cs typeface="ＭＳ Ｐゴシック" charset="0"/>
              </a:rPr>
              <a:t> </a:t>
            </a:r>
            <a:r>
              <a:rPr lang="sr-Latn-RS" sz="1200" b="1" kern="1200" dirty="0" err="1" smtClean="0">
                <a:solidFill>
                  <a:schemeClr val="tx1"/>
                </a:solidFill>
                <a:effectLst/>
                <a:latin typeface="+mn-lt"/>
                <a:ea typeface="MS PGothic" pitchFamily="34" charset="-128"/>
                <a:cs typeface="ＭＳ Ｐゴシック" charset="0"/>
              </a:rPr>
              <a:t>DDoS</a:t>
            </a:r>
            <a:r>
              <a:rPr lang="sr-Latn-RS" sz="1200" b="1" kern="1200" dirty="0" smtClean="0">
                <a:solidFill>
                  <a:schemeClr val="tx1"/>
                </a:solidFill>
                <a:effectLst/>
                <a:latin typeface="+mn-lt"/>
                <a:ea typeface="MS PGothic" pitchFamily="34" charset="-128"/>
                <a:cs typeface="ＭＳ Ｐゴシック" charset="0"/>
              </a:rPr>
              <a:t> napada kaže da je napad orkestriran pomoću </a:t>
            </a:r>
            <a:r>
              <a:rPr lang="sr-Latn-RS" sz="1200" b="1" kern="1200" dirty="0" err="1" smtClean="0">
                <a:solidFill>
                  <a:schemeClr val="tx1"/>
                </a:solidFill>
                <a:effectLst/>
                <a:latin typeface="+mn-lt"/>
                <a:ea typeface="MS PGothic" pitchFamily="34" charset="-128"/>
                <a:cs typeface="ＭＳ Ｐゴシック" charset="0"/>
              </a:rPr>
              <a:t>Mirai</a:t>
            </a:r>
            <a:r>
              <a:rPr lang="sr-Latn-RS" sz="1200" b="1" kern="1200" dirty="0" smtClean="0">
                <a:solidFill>
                  <a:schemeClr val="tx1"/>
                </a:solidFill>
                <a:effectLst/>
                <a:latin typeface="+mn-lt"/>
                <a:ea typeface="MS PGothic" pitchFamily="34" charset="-128"/>
                <a:cs typeface="ＭＳ Ｐゴシック" charset="0"/>
              </a:rPr>
              <a:t> </a:t>
            </a:r>
            <a:r>
              <a:rPr lang="sr-Latn-RS" sz="1200" b="1" kern="1200" dirty="0" err="1" smtClean="0">
                <a:solidFill>
                  <a:schemeClr val="tx1"/>
                </a:solidFill>
                <a:effectLst/>
                <a:latin typeface="+mn-lt"/>
                <a:ea typeface="MS PGothic" pitchFamily="34" charset="-128"/>
                <a:cs typeface="ＭＳ Ｐゴシック" charset="0"/>
              </a:rPr>
              <a:t>botneta</a:t>
            </a:r>
            <a:r>
              <a:rPr lang="sr-Latn-RS" sz="1200" b="1" kern="1200" dirty="0" smtClean="0">
                <a:solidFill>
                  <a:schemeClr val="tx1"/>
                </a:solidFill>
                <a:effectLst/>
                <a:latin typeface="+mn-lt"/>
                <a:ea typeface="MS PGothic" pitchFamily="34" charset="-128"/>
                <a:cs typeface="ＭＳ Ｐゴシック" charset="0"/>
              </a:rPr>
              <a:t> kao „primarnog izvora zlonamernog napada“</a:t>
            </a:r>
          </a:p>
          <a:p>
            <a:pPr indent="457200"/>
            <a:endParaRPr lang="sr-Latn-RS" sz="1200" b="1" kern="1200" dirty="0" smtClean="0">
              <a:solidFill>
                <a:schemeClr val="tx1"/>
              </a:solidFill>
              <a:effectLst/>
              <a:latin typeface="+mn-lt"/>
              <a:ea typeface="MS PGothic" pitchFamily="34" charset="-128"/>
              <a:cs typeface="ＭＳ Ｐゴシック" charset="0"/>
            </a:endParaRPr>
          </a:p>
          <a:p>
            <a:pPr indent="457200"/>
            <a:r>
              <a:rPr lang="sr-Latn-RS" sz="1200" b="0" kern="1200" dirty="0" smtClean="0">
                <a:solidFill>
                  <a:schemeClr val="tx1"/>
                </a:solidFill>
                <a:effectLst/>
                <a:latin typeface="+mn-lt"/>
                <a:ea typeface="MS PGothic" pitchFamily="34" charset="-128"/>
                <a:cs typeface="ＭＳ Ｐゴシック" charset="0"/>
              </a:rPr>
              <a:t>Kibernetički napad koji je prošle nedelje oborio najveći deo interneta u Americi prouzrokovalo je novo oružje koje se naziva </a:t>
            </a:r>
            <a:r>
              <a:rPr lang="sr-Latn-RS" sz="1200" b="0" kern="1200" dirty="0" err="1" smtClean="0">
                <a:solidFill>
                  <a:schemeClr val="tx1"/>
                </a:solidFill>
                <a:effectLst/>
                <a:latin typeface="+mn-lt"/>
                <a:ea typeface="MS PGothic" pitchFamily="34" charset="-128"/>
                <a:cs typeface="ＭＳ Ｐゴシック" charset="0"/>
              </a:rPr>
              <a:t>Mirai</a:t>
            </a:r>
            <a:r>
              <a:rPr lang="sr-Latn-RS" sz="1200" b="0" kern="1200" dirty="0" smtClean="0">
                <a:solidFill>
                  <a:schemeClr val="tx1"/>
                </a:solidFill>
                <a:effectLst/>
                <a:latin typeface="+mn-lt"/>
                <a:ea typeface="MS PGothic" pitchFamily="34" charset="-128"/>
                <a:cs typeface="ＭＳ Ｐゴシック" charset="0"/>
              </a:rPr>
              <a:t> </a:t>
            </a:r>
            <a:r>
              <a:rPr lang="sr-Latn-RS" sz="1200" b="0" kern="1200" dirty="0" err="1" smtClean="0">
                <a:solidFill>
                  <a:schemeClr val="tx1"/>
                </a:solidFill>
                <a:effectLst/>
                <a:latin typeface="+mn-lt"/>
                <a:ea typeface="MS PGothic" pitchFamily="34" charset="-128"/>
                <a:cs typeface="ＭＳ Ｐゴシック" charset="0"/>
              </a:rPr>
              <a:t>botnet</a:t>
            </a:r>
            <a:r>
              <a:rPr lang="sr-Latn-RS" sz="1200" b="0" kern="1200" dirty="0" smtClean="0">
                <a:solidFill>
                  <a:schemeClr val="tx1"/>
                </a:solidFill>
                <a:effectLst/>
                <a:latin typeface="+mn-lt"/>
                <a:ea typeface="MS PGothic" pitchFamily="34" charset="-128"/>
                <a:cs typeface="ＭＳ Ｐゴシック" charset="0"/>
              </a:rPr>
              <a:t> i to je verovatno najveći takav napad koji se ikada dogodio,</a:t>
            </a:r>
            <a:r>
              <a:rPr lang="sr-Latn-RS" sz="1200" b="0" kern="1200" baseline="0" dirty="0" smtClean="0">
                <a:solidFill>
                  <a:schemeClr val="tx1"/>
                </a:solidFill>
                <a:effectLst/>
                <a:latin typeface="+mn-lt"/>
                <a:ea typeface="MS PGothic" pitchFamily="34" charset="-128"/>
                <a:cs typeface="ＭＳ Ｐゴシック" charset="0"/>
              </a:rPr>
              <a:t> kažu stručnjaci.</a:t>
            </a:r>
          </a:p>
          <a:p>
            <a:pPr indent="457200"/>
            <a:r>
              <a:rPr lang="sr-Latn-RS" sz="1200" b="0" kern="1200" baseline="0" dirty="0" smtClean="0">
                <a:solidFill>
                  <a:schemeClr val="tx1"/>
                </a:solidFill>
                <a:effectLst/>
                <a:latin typeface="+mn-lt"/>
                <a:ea typeface="MS PGothic" pitchFamily="34" charset="-128"/>
                <a:cs typeface="ＭＳ Ｐゴシック" charset="0"/>
              </a:rPr>
              <a:t>Na meti napada bili su serveri kompanije Din (</a:t>
            </a:r>
            <a:r>
              <a:rPr lang="sr-Latn-RS" sz="1200" b="0" kern="1200" baseline="0" dirty="0" err="1" smtClean="0">
                <a:solidFill>
                  <a:schemeClr val="tx1"/>
                </a:solidFill>
                <a:effectLst/>
                <a:latin typeface="+mn-lt"/>
                <a:ea typeface="MS PGothic" pitchFamily="34" charset="-128"/>
                <a:cs typeface="ＭＳ Ｐゴシック" charset="0"/>
              </a:rPr>
              <a:t>Dyn</a:t>
            </a:r>
            <a:r>
              <a:rPr lang="sr-Latn-RS" sz="1200" b="0" kern="1200" baseline="0" dirty="0" smtClean="0">
                <a:solidFill>
                  <a:schemeClr val="tx1"/>
                </a:solidFill>
                <a:effectLst/>
                <a:latin typeface="+mn-lt"/>
                <a:ea typeface="MS PGothic" pitchFamily="34" charset="-128"/>
                <a:cs typeface="ＭＳ Ｐゴシック" charset="0"/>
              </a:rPr>
              <a:t>) koja kontroliše najveći deo infrastrukture sistema za imenovanje domena (DNS) na internetu. Serveri su napadnuti 21. oktobra i ostali su izloženi konstantnom napadu tokom najvećeg dela tog dana, zbog čega su pali sajtovi raznih kompanija uključujući tu </a:t>
            </a:r>
            <a:r>
              <a:rPr lang="sr-Latn-RS" sz="1200" b="0" kern="1200" baseline="0" dirty="0" err="1" smtClean="0">
                <a:solidFill>
                  <a:schemeClr val="tx1"/>
                </a:solidFill>
                <a:effectLst/>
                <a:latin typeface="+mn-lt"/>
                <a:ea typeface="MS PGothic" pitchFamily="34" charset="-128"/>
                <a:cs typeface="ＭＳ Ｐゴシック" charset="0"/>
              </a:rPr>
              <a:t>Twitter</a:t>
            </a:r>
            <a:r>
              <a:rPr lang="sr-Latn-RS" sz="1200" b="0" kern="1200" baseline="0" dirty="0" smtClean="0">
                <a:solidFill>
                  <a:schemeClr val="tx1"/>
                </a:solidFill>
                <a:effectLst/>
                <a:latin typeface="+mn-lt"/>
                <a:ea typeface="MS PGothic" pitchFamily="34" charset="-128"/>
                <a:cs typeface="ＭＳ Ｐゴシック" charset="0"/>
              </a:rPr>
              <a:t>, </a:t>
            </a:r>
            <a:r>
              <a:rPr lang="sr-Latn-RS" sz="1200" b="0" kern="1200" baseline="0" dirty="0" err="1" smtClean="0">
                <a:solidFill>
                  <a:schemeClr val="tx1"/>
                </a:solidFill>
                <a:effectLst/>
                <a:latin typeface="+mn-lt"/>
                <a:ea typeface="MS PGothic" pitchFamily="34" charset="-128"/>
                <a:cs typeface="ＭＳ Ｐゴシック" charset="0"/>
              </a:rPr>
              <a:t>Guardian</a:t>
            </a:r>
            <a:r>
              <a:rPr lang="sr-Latn-RS" sz="1200" b="0" kern="1200" baseline="0" dirty="0" smtClean="0">
                <a:solidFill>
                  <a:schemeClr val="tx1"/>
                </a:solidFill>
                <a:effectLst/>
                <a:latin typeface="+mn-lt"/>
                <a:ea typeface="MS PGothic" pitchFamily="34" charset="-128"/>
                <a:cs typeface="ＭＳ Ｐゴシック" charset="0"/>
              </a:rPr>
              <a:t>, </a:t>
            </a:r>
            <a:r>
              <a:rPr lang="sr-Latn-RS" sz="1200" b="0" kern="1200" baseline="0" dirty="0" err="1" smtClean="0">
                <a:solidFill>
                  <a:schemeClr val="tx1"/>
                </a:solidFill>
                <a:effectLst/>
                <a:latin typeface="+mn-lt"/>
                <a:ea typeface="MS PGothic" pitchFamily="34" charset="-128"/>
                <a:cs typeface="ＭＳ Ｐゴシック" charset="0"/>
              </a:rPr>
              <a:t>Netflix</a:t>
            </a:r>
            <a:r>
              <a:rPr lang="sr-Latn-RS" sz="1200" b="0" kern="1200" baseline="0" dirty="0" smtClean="0">
                <a:solidFill>
                  <a:schemeClr val="tx1"/>
                </a:solidFill>
                <a:effectLst/>
                <a:latin typeface="+mn-lt"/>
                <a:ea typeface="MS PGothic" pitchFamily="34" charset="-128"/>
                <a:cs typeface="ＭＳ Ｐゴシック" charset="0"/>
              </a:rPr>
              <a:t>, </a:t>
            </a:r>
            <a:r>
              <a:rPr lang="sr-Latn-RS" sz="1200" b="0" kern="1200" baseline="0" dirty="0" err="1" smtClean="0">
                <a:solidFill>
                  <a:schemeClr val="tx1"/>
                </a:solidFill>
                <a:effectLst/>
                <a:latin typeface="+mn-lt"/>
                <a:ea typeface="MS PGothic" pitchFamily="34" charset="-128"/>
                <a:cs typeface="ＭＳ Ｐゴシック" charset="0"/>
              </a:rPr>
              <a:t>Reddit</a:t>
            </a:r>
            <a:r>
              <a:rPr lang="sr-Latn-RS" sz="1200" b="0" kern="1200" baseline="0" dirty="0" smtClean="0">
                <a:solidFill>
                  <a:schemeClr val="tx1"/>
                </a:solidFill>
                <a:effectLst/>
                <a:latin typeface="+mn-lt"/>
                <a:ea typeface="MS PGothic" pitchFamily="34" charset="-128"/>
                <a:cs typeface="ＭＳ Ｐゴシック" charset="0"/>
              </a:rPr>
              <a:t>, CNN i mnogi drugi u Evropi i SAD.</a:t>
            </a:r>
          </a:p>
          <a:p>
            <a:pPr indent="457200"/>
            <a:r>
              <a:rPr lang="sr-Latn-RS" sz="1200" b="0" kern="1200" baseline="0" dirty="0" smtClean="0">
                <a:solidFill>
                  <a:schemeClr val="tx1"/>
                </a:solidFill>
                <a:effectLst/>
                <a:latin typeface="+mn-lt"/>
                <a:ea typeface="MS PGothic" pitchFamily="34" charset="-128"/>
                <a:cs typeface="ＭＳ Ｐゴシック" charset="0"/>
              </a:rPr>
              <a:t>Razlog tog prestanka rada sistema bio je </a:t>
            </a:r>
            <a:r>
              <a:rPr lang="sr-Latn-RS" sz="1200" b="0" kern="1200" baseline="0" dirty="0" err="1" smtClean="0">
                <a:solidFill>
                  <a:schemeClr val="tx1"/>
                </a:solidFill>
                <a:effectLst/>
                <a:latin typeface="+mn-lt"/>
                <a:ea typeface="MS PGothic" pitchFamily="34" charset="-128"/>
                <a:cs typeface="ＭＳ Ｐゴシック" charset="0"/>
              </a:rPr>
              <a:t>DDoS</a:t>
            </a:r>
            <a:r>
              <a:rPr lang="sr-Latn-RS" sz="1200" b="0" kern="1200" baseline="0" dirty="0" smtClean="0">
                <a:solidFill>
                  <a:schemeClr val="tx1"/>
                </a:solidFill>
                <a:effectLst/>
                <a:latin typeface="+mn-lt"/>
                <a:ea typeface="MS PGothic" pitchFamily="34" charset="-128"/>
                <a:cs typeface="ＭＳ Ｐゴシック" charset="0"/>
              </a:rPr>
              <a:t> napad u kome je mreža računara bila zaražena posebnim  </a:t>
            </a:r>
            <a:r>
              <a:rPr lang="sr-Latn-RS" sz="1200" b="0" kern="1200" baseline="0" dirty="0" err="1" smtClean="0">
                <a:solidFill>
                  <a:schemeClr val="tx1"/>
                </a:solidFill>
                <a:effectLst/>
                <a:latin typeface="+mn-lt"/>
                <a:ea typeface="MS PGothic" pitchFamily="34" charset="-128"/>
                <a:cs typeface="ＭＳ Ｐゴシック" charset="0"/>
              </a:rPr>
              <a:t>malverom</a:t>
            </a:r>
            <a:r>
              <a:rPr lang="sr-Latn-RS" sz="1200" b="0" kern="1200" baseline="0" dirty="0" smtClean="0">
                <a:solidFill>
                  <a:schemeClr val="tx1"/>
                </a:solidFill>
                <a:effectLst/>
                <a:latin typeface="+mn-lt"/>
                <a:ea typeface="MS PGothic" pitchFamily="34" charset="-128"/>
                <a:cs typeface="ＭＳ Ｐゴシック" charset="0"/>
              </a:rPr>
              <a:t> poznatim kao „</a:t>
            </a:r>
            <a:r>
              <a:rPr lang="sr-Latn-RS" sz="1200" b="0" kern="1200" baseline="0" dirty="0" err="1" smtClean="0">
                <a:solidFill>
                  <a:schemeClr val="tx1"/>
                </a:solidFill>
                <a:effectLst/>
                <a:latin typeface="+mn-lt"/>
                <a:ea typeface="MS PGothic" pitchFamily="34" charset="-128"/>
                <a:cs typeface="ＭＳ Ｐゴシック" charset="0"/>
              </a:rPr>
              <a:t>botnet</a:t>
            </a:r>
            <a:r>
              <a:rPr lang="sr-Latn-RS" sz="1200" b="0" kern="1200" baseline="0" dirty="0" smtClean="0">
                <a:solidFill>
                  <a:schemeClr val="tx1"/>
                </a:solidFill>
                <a:effectLst/>
                <a:latin typeface="+mn-lt"/>
                <a:ea typeface="MS PGothic" pitchFamily="34" charset="-128"/>
                <a:cs typeface="ＭＳ Ｐゴシック" charset="0"/>
              </a:rPr>
              <a:t>“, tako da su svi ti kompromitovani računari dalje </a:t>
            </a:r>
            <a:r>
              <a:rPr lang="sr-Latn-RS" sz="1200" b="0" kern="1200" baseline="0" dirty="0" err="1" smtClean="0">
                <a:solidFill>
                  <a:schemeClr val="tx1"/>
                </a:solidFill>
                <a:effectLst/>
                <a:latin typeface="+mn-lt"/>
                <a:ea typeface="MS PGothic" pitchFamily="34" charset="-128"/>
                <a:cs typeface="ＭＳ Ｐゴシック" charset="0"/>
              </a:rPr>
              <a:t>koordinisani</a:t>
            </a:r>
            <a:r>
              <a:rPr lang="sr-Latn-RS" sz="1200" b="0" kern="1200" baseline="0" dirty="0" smtClean="0">
                <a:solidFill>
                  <a:schemeClr val="tx1"/>
                </a:solidFill>
                <a:effectLst/>
                <a:latin typeface="+mn-lt"/>
                <a:ea typeface="MS PGothic" pitchFamily="34" charset="-128"/>
                <a:cs typeface="ＭＳ Ｐゴシック" charset="0"/>
              </a:rPr>
              <a:t> da bombarduju server porukama sve dok, izložen tolikom opterećenju, ne pretrpi slom.</a:t>
            </a:r>
          </a:p>
          <a:p>
            <a:pPr indent="457200"/>
            <a:r>
              <a:rPr lang="sr-Latn-RS" sz="1200" b="0" kern="1200" baseline="0" dirty="0" smtClean="0">
                <a:solidFill>
                  <a:schemeClr val="tx1"/>
                </a:solidFill>
                <a:effectLst/>
                <a:latin typeface="+mn-lt"/>
                <a:ea typeface="MS PGothic" pitchFamily="34" charset="-128"/>
                <a:cs typeface="ＭＳ Ｐゴシック" charset="0"/>
              </a:rPr>
              <a:t>Ono po čemu je ovaj napad interesantan jeste to što je on orkestriran pomoću oružja koje se zove </a:t>
            </a:r>
            <a:r>
              <a:rPr lang="sr-Latn-RS" sz="1200" b="0" kern="1200" baseline="0" dirty="0" err="1" smtClean="0">
                <a:solidFill>
                  <a:schemeClr val="tx1"/>
                </a:solidFill>
                <a:effectLst/>
                <a:latin typeface="+mn-lt"/>
                <a:ea typeface="MS PGothic" pitchFamily="34" charset="-128"/>
                <a:cs typeface="ＭＳ Ｐゴシック" charset="0"/>
              </a:rPr>
              <a:t>Mirai</a:t>
            </a:r>
            <a:r>
              <a:rPr lang="sr-Latn-RS" sz="1200" b="0" kern="1200" baseline="0" dirty="0" smtClean="0">
                <a:solidFill>
                  <a:schemeClr val="tx1"/>
                </a:solidFill>
                <a:effectLst/>
                <a:latin typeface="+mn-lt"/>
                <a:ea typeface="MS PGothic" pitchFamily="34" charset="-128"/>
                <a:cs typeface="ＭＳ Ｐゴシック" charset="0"/>
              </a:rPr>
              <a:t> </a:t>
            </a:r>
            <a:r>
              <a:rPr lang="sr-Latn-RS" sz="1200" b="0" kern="1200" baseline="0" dirty="0" err="1" smtClean="0">
                <a:solidFill>
                  <a:schemeClr val="tx1"/>
                </a:solidFill>
                <a:effectLst/>
                <a:latin typeface="+mn-lt"/>
                <a:ea typeface="MS PGothic" pitchFamily="34" charset="-128"/>
                <a:cs typeface="ＭＳ Ｐゴシック" charset="0"/>
              </a:rPr>
              <a:t>botnet</a:t>
            </a:r>
            <a:r>
              <a:rPr lang="sr-Latn-RS" sz="1200" b="0" kern="1200" baseline="0" dirty="0" smtClean="0">
                <a:solidFill>
                  <a:schemeClr val="tx1"/>
                </a:solidFill>
                <a:effectLst/>
                <a:latin typeface="+mn-lt"/>
                <a:ea typeface="MS PGothic" pitchFamily="34" charset="-128"/>
                <a:cs typeface="ＭＳ Ｐゴシック" charset="0"/>
              </a:rPr>
              <a:t>. Ako je suditi prema jednom </a:t>
            </a:r>
            <a:r>
              <a:rPr lang="sr-Latn-RS" sz="1200" b="0" kern="1200" baseline="0" dirty="0" err="1" smtClean="0">
                <a:solidFill>
                  <a:schemeClr val="tx1"/>
                </a:solidFill>
                <a:effectLst/>
                <a:latin typeface="+mn-lt"/>
                <a:ea typeface="MS PGothic" pitchFamily="34" charset="-128"/>
                <a:cs typeface="ＭＳ Ｐゴシック" charset="0"/>
              </a:rPr>
              <a:t>blogpostu</a:t>
            </a:r>
            <a:r>
              <a:rPr lang="sr-Latn-RS" sz="1200" b="0" kern="1200" baseline="0" dirty="0" smtClean="0">
                <a:solidFill>
                  <a:schemeClr val="tx1"/>
                </a:solidFill>
                <a:effectLst/>
                <a:latin typeface="+mn-lt"/>
                <a:ea typeface="MS PGothic" pitchFamily="34" charset="-128"/>
                <a:cs typeface="ＭＳ Ｐゴシック" charset="0"/>
              </a:rPr>
              <a:t> koje je kompanija </a:t>
            </a:r>
            <a:r>
              <a:rPr lang="sr-Latn-RS" sz="1200" b="0" kern="1200" baseline="0" dirty="0" err="1" smtClean="0">
                <a:solidFill>
                  <a:schemeClr val="tx1"/>
                </a:solidFill>
                <a:effectLst/>
                <a:latin typeface="+mn-lt"/>
                <a:ea typeface="MS PGothic" pitchFamily="34" charset="-128"/>
                <a:cs typeface="ＭＳ Ｐゴシック" charset="0"/>
              </a:rPr>
              <a:t>Dyn</a:t>
            </a:r>
            <a:r>
              <a:rPr lang="sr-Latn-RS" sz="1200" b="0" kern="1200" baseline="0" dirty="0" smtClean="0">
                <a:solidFill>
                  <a:schemeClr val="tx1"/>
                </a:solidFill>
                <a:effectLst/>
                <a:latin typeface="+mn-lt"/>
                <a:ea typeface="MS PGothic" pitchFamily="34" charset="-128"/>
                <a:cs typeface="ＭＳ Ｐゴシック" charset="0"/>
              </a:rPr>
              <a:t> objavila u sredu, „osnovni izvor tog zlonamernog napada izvršenog preteranim slanjem poruka“ bio je </a:t>
            </a:r>
            <a:r>
              <a:rPr lang="sr-Latn-RS" sz="1200" b="0" kern="1200" baseline="0" dirty="0" err="1" smtClean="0">
                <a:solidFill>
                  <a:schemeClr val="tx1"/>
                </a:solidFill>
                <a:effectLst/>
                <a:latin typeface="+mn-lt"/>
                <a:ea typeface="MS PGothic" pitchFamily="34" charset="-128"/>
                <a:cs typeface="ＭＳ Ｐゴシック" charset="0"/>
              </a:rPr>
              <a:t>botnet</a:t>
            </a:r>
            <a:r>
              <a:rPr lang="sr-Latn-RS" sz="1200" b="0" kern="1200" baseline="0" dirty="0" smtClean="0">
                <a:solidFill>
                  <a:schemeClr val="tx1"/>
                </a:solidFill>
                <a:effectLst/>
                <a:latin typeface="+mn-lt"/>
                <a:ea typeface="MS PGothic" pitchFamily="34" charset="-128"/>
                <a:cs typeface="ＭＳ Ｐゴシック" charset="0"/>
              </a:rPr>
              <a:t> </a:t>
            </a:r>
            <a:r>
              <a:rPr lang="sr-Latn-RS" sz="1200" b="0" kern="1200" baseline="0" dirty="0" err="1" smtClean="0">
                <a:solidFill>
                  <a:schemeClr val="tx1"/>
                </a:solidFill>
                <a:effectLst/>
                <a:latin typeface="+mn-lt"/>
                <a:ea typeface="MS PGothic" pitchFamily="34" charset="-128"/>
                <a:cs typeface="ＭＳ Ｐゴシック" charset="0"/>
              </a:rPr>
              <a:t>Mirai</a:t>
            </a:r>
            <a:r>
              <a:rPr lang="sr-Latn-RS" sz="1200" b="0" kern="1200" baseline="0" dirty="0" smtClean="0">
                <a:solidFill>
                  <a:schemeClr val="tx1"/>
                </a:solidFill>
                <a:effectLst/>
                <a:latin typeface="+mn-lt"/>
                <a:ea typeface="MS PGothic" pitchFamily="34" charset="-128"/>
                <a:cs typeface="ＭＳ Ｐゴシック" charset="0"/>
              </a:rPr>
              <a:t>.</a:t>
            </a:r>
          </a:p>
          <a:p>
            <a:pPr indent="457200"/>
            <a:r>
              <a:rPr lang="sr-Latn-RS" sz="1200" b="0" kern="1200" baseline="0" dirty="0" smtClean="0">
                <a:solidFill>
                  <a:schemeClr val="tx1"/>
                </a:solidFill>
                <a:effectLst/>
                <a:latin typeface="+mn-lt"/>
                <a:ea typeface="MS PGothic" pitchFamily="34" charset="-128"/>
                <a:cs typeface="ＭＳ Ｐゴシック" charset="0"/>
              </a:rPr>
              <a:t>Za razliku od ostalih </a:t>
            </a:r>
            <a:r>
              <a:rPr lang="sr-Latn-RS" sz="1200" b="0" kern="1200" baseline="0" dirty="0" err="1" smtClean="0">
                <a:solidFill>
                  <a:schemeClr val="tx1"/>
                </a:solidFill>
                <a:effectLst/>
                <a:latin typeface="+mn-lt"/>
                <a:ea typeface="MS PGothic" pitchFamily="34" charset="-128"/>
                <a:cs typeface="ＭＳ Ｐゴシック" charset="0"/>
              </a:rPr>
              <a:t>botneta</a:t>
            </a:r>
            <a:r>
              <a:rPr lang="sr-Latn-RS" sz="1200" b="0" kern="1200" baseline="0" dirty="0" smtClean="0">
                <a:solidFill>
                  <a:schemeClr val="tx1"/>
                </a:solidFill>
                <a:effectLst/>
                <a:latin typeface="+mn-lt"/>
                <a:ea typeface="MS PGothic" pitchFamily="34" charset="-128"/>
                <a:cs typeface="ＭＳ Ｐゴシック" charset="0"/>
              </a:rPr>
              <a:t>, koje po pravilu čine računari, </a:t>
            </a:r>
            <a:r>
              <a:rPr lang="sr-Latn-RS" sz="1200" b="0" kern="1200" baseline="0" dirty="0" err="1" smtClean="0">
                <a:solidFill>
                  <a:schemeClr val="tx1"/>
                </a:solidFill>
                <a:effectLst/>
                <a:latin typeface="+mn-lt"/>
                <a:ea typeface="MS PGothic" pitchFamily="34" charset="-128"/>
                <a:cs typeface="ＭＳ Ｐゴシック" charset="0"/>
              </a:rPr>
              <a:t>Mirai</a:t>
            </a:r>
            <a:r>
              <a:rPr lang="sr-Latn-RS" sz="1200" b="0" kern="1200" baseline="0" dirty="0" smtClean="0">
                <a:solidFill>
                  <a:schemeClr val="tx1"/>
                </a:solidFill>
                <a:effectLst/>
                <a:latin typeface="+mn-lt"/>
                <a:ea typeface="MS PGothic" pitchFamily="34" charset="-128"/>
                <a:cs typeface="ＭＳ Ｐゴシック" charset="0"/>
              </a:rPr>
              <a:t> </a:t>
            </a:r>
            <a:r>
              <a:rPr lang="sr-Latn-RS" sz="1200" b="0" kern="1200" baseline="0" dirty="0" err="1" smtClean="0">
                <a:solidFill>
                  <a:schemeClr val="tx1"/>
                </a:solidFill>
                <a:effectLst/>
                <a:latin typeface="+mn-lt"/>
                <a:ea typeface="MS PGothic" pitchFamily="34" charset="-128"/>
                <a:cs typeface="ＭＳ Ｐゴシック" charset="0"/>
              </a:rPr>
              <a:t>botnet</a:t>
            </a:r>
            <a:r>
              <a:rPr lang="sr-Latn-RS" sz="1200" b="0" kern="1200" baseline="0" dirty="0" smtClean="0">
                <a:solidFill>
                  <a:schemeClr val="tx1"/>
                </a:solidFill>
                <a:effectLst/>
                <a:latin typeface="+mn-lt"/>
                <a:ea typeface="MS PGothic" pitchFamily="34" charset="-128"/>
                <a:cs typeface="ＭＳ Ｐゴシック" charset="0"/>
              </a:rPr>
              <a:t> je najvećim delom napravljen pomoću takozvanog „interneta stvari“ (</a:t>
            </a:r>
            <a:r>
              <a:rPr lang="sr-Latn-RS" sz="1200" b="0" kern="1200" baseline="0" dirty="0" err="1" smtClean="0">
                <a:solidFill>
                  <a:schemeClr val="tx1"/>
                </a:solidFill>
                <a:effectLst/>
                <a:latin typeface="+mn-lt"/>
                <a:ea typeface="MS PGothic" pitchFamily="34" charset="-128"/>
                <a:cs typeface="ＭＳ Ｐゴシック" charset="0"/>
              </a:rPr>
              <a:t>IoT</a:t>
            </a:r>
            <a:r>
              <a:rPr lang="sr-Latn-RS" sz="1200" b="0" kern="1200" baseline="0" dirty="0" smtClean="0">
                <a:solidFill>
                  <a:schemeClr val="tx1"/>
                </a:solidFill>
                <a:effectLst/>
                <a:latin typeface="+mn-lt"/>
                <a:ea typeface="MS PGothic" pitchFamily="34" charset="-128"/>
                <a:cs typeface="ＭＳ Ｐゴシック" charset="0"/>
              </a:rPr>
              <a:t>) uređaja kao što su digitalne kamere ili DVR plejeri.</a:t>
            </a:r>
            <a:endParaRPr lang="sr-Latn-RS" sz="1200" b="0" kern="1200" dirty="0" smtClean="0">
              <a:solidFill>
                <a:schemeClr val="tx1"/>
              </a:solidFill>
              <a:effectLst/>
              <a:latin typeface="+mn-lt"/>
              <a:ea typeface="MS PGothic" pitchFamily="34" charset="-128"/>
              <a:cs typeface="ＭＳ Ｐゴシック" charset="0"/>
            </a:endParaRPr>
          </a:p>
          <a:p>
            <a:pPr indent="457200"/>
            <a:endParaRPr lang="sr-Latn-R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____________________________________________________________________________________________________________________</a:t>
            </a:r>
          </a:p>
          <a:p>
            <a:pPr indent="457200"/>
            <a:endParaRPr lang="sr-Latn-RS" sz="1200" kern="1200" dirty="0" smtClean="0">
              <a:solidFill>
                <a:schemeClr val="tx1"/>
              </a:solidFill>
              <a:effectLst/>
              <a:latin typeface="+mn-lt"/>
              <a:ea typeface="MS PGothic" pitchFamily="34" charset="-128"/>
              <a:cs typeface="ＭＳ Ｐゴシック" charset="0"/>
            </a:endParaRPr>
          </a:p>
          <a:p>
            <a:pPr indent="457200"/>
            <a:endParaRPr lang="sr-Latn-R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Na slajdu se vidi članak o jednom od najvećih napada </a:t>
            </a:r>
            <a:r>
              <a:rPr lang="sr-Latn-RS" sz="1200" i="1" kern="1200" dirty="0" err="1" smtClean="0">
                <a:solidFill>
                  <a:schemeClr val="tx1"/>
                </a:solidFill>
                <a:effectLst/>
                <a:latin typeface="+mn-lt"/>
                <a:ea typeface="MS PGothic" pitchFamily="34" charset="-128"/>
                <a:cs typeface="ＭＳ Ｐゴシック" charset="0"/>
              </a:rPr>
              <a:t>DDoS</a:t>
            </a:r>
            <a:r>
              <a:rPr lang="sr-Latn-RS" sz="1200" kern="1200" dirty="0" smtClean="0">
                <a:solidFill>
                  <a:schemeClr val="tx1"/>
                </a:solidFill>
                <a:effectLst/>
                <a:latin typeface="+mn-lt"/>
                <a:ea typeface="MS PGothic" pitchFamily="34" charset="-128"/>
                <a:cs typeface="ＭＳ Ｐゴシック" charset="0"/>
              </a:rPr>
              <a:t> u istoriji – bio je to napad na „</a:t>
            </a:r>
            <a:r>
              <a:rPr lang="sr-Latn-RS" sz="1200" kern="1200" dirty="0" err="1" smtClean="0">
                <a:solidFill>
                  <a:schemeClr val="tx1"/>
                </a:solidFill>
                <a:effectLst/>
                <a:latin typeface="+mn-lt"/>
                <a:ea typeface="MS PGothic" pitchFamily="34" charset="-128"/>
                <a:cs typeface="ＭＳ Ｐゴシック" charset="0"/>
              </a:rPr>
              <a:t>Dyn</a:t>
            </a:r>
            <a:r>
              <a:rPr lang="sr-Latn-RS" sz="1200" kern="1200" dirty="0" smtClean="0">
                <a:solidFill>
                  <a:schemeClr val="tx1"/>
                </a:solidFill>
                <a:effectLst/>
                <a:latin typeface="+mn-lt"/>
                <a:ea typeface="MS PGothic" pitchFamily="34" charset="-128"/>
                <a:cs typeface="ＭＳ Ｐゴシック" charset="0"/>
              </a:rPr>
              <a:t>”, kompaniju koja kontroliše najveći deo infrastrukture sistema imenovanja domena (</a:t>
            </a:r>
            <a:r>
              <a:rPr lang="sr-Latn-RS" sz="1200" i="1" kern="1200" dirty="0" smtClean="0">
                <a:solidFill>
                  <a:schemeClr val="tx1"/>
                </a:solidFill>
                <a:effectLst/>
                <a:latin typeface="+mn-lt"/>
                <a:ea typeface="MS PGothic" pitchFamily="34" charset="-128"/>
                <a:cs typeface="ＭＳ Ｐゴシック" charset="0"/>
              </a:rPr>
              <a:t>DNS</a:t>
            </a:r>
            <a:r>
              <a:rPr lang="sr-Latn-RS" sz="1200" kern="1200" dirty="0" smtClean="0">
                <a:solidFill>
                  <a:schemeClr val="tx1"/>
                </a:solidFill>
                <a:effectLst/>
                <a:latin typeface="+mn-lt"/>
                <a:ea typeface="MS PGothic" pitchFamily="34" charset="-128"/>
                <a:cs typeface="ＭＳ Ｐゴシック" charset="0"/>
              </a:rPr>
              <a:t>) na internetu. Tako je 21. oktobra 2016. izvršen </a:t>
            </a:r>
            <a:r>
              <a:rPr lang="sr-Latn-RS" sz="1200" kern="1200" dirty="0" err="1" smtClean="0">
                <a:solidFill>
                  <a:schemeClr val="tx1"/>
                </a:solidFill>
                <a:effectLst/>
                <a:latin typeface="+mn-lt"/>
                <a:ea typeface="MS PGothic" pitchFamily="34" charset="-128"/>
                <a:cs typeface="ＭＳ Ｐゴシック" charset="0"/>
              </a:rPr>
              <a:t>koordinisan</a:t>
            </a:r>
            <a:r>
              <a:rPr lang="sr-Latn-RS" sz="1200" kern="1200" dirty="0" smtClean="0">
                <a:solidFill>
                  <a:schemeClr val="tx1"/>
                </a:solidFill>
                <a:effectLst/>
                <a:latin typeface="+mn-lt"/>
                <a:ea typeface="MS PGothic" pitchFamily="34" charset="-128"/>
                <a:cs typeface="ＭＳ Ｐゴシック" charset="0"/>
              </a:rPr>
              <a:t> napad na „</a:t>
            </a:r>
            <a:r>
              <a:rPr lang="sr-Latn-RS" sz="1200" kern="1200" dirty="0" err="1" smtClean="0">
                <a:solidFill>
                  <a:schemeClr val="tx1"/>
                </a:solidFill>
                <a:effectLst/>
                <a:latin typeface="+mn-lt"/>
                <a:ea typeface="MS PGothic" pitchFamily="34" charset="-128"/>
                <a:cs typeface="ＭＳ Ｐゴシック" charset="0"/>
              </a:rPr>
              <a:t>Dyn</a:t>
            </a:r>
            <a:r>
              <a:rPr lang="sr-Latn-RS" sz="1200" kern="1200" dirty="0" smtClean="0">
                <a:solidFill>
                  <a:schemeClr val="tx1"/>
                </a:solidFill>
                <a:effectLst/>
                <a:latin typeface="+mn-lt"/>
                <a:ea typeface="MS PGothic" pitchFamily="34" charset="-128"/>
                <a:cs typeface="ＭＳ Ｐゴシック" charset="0"/>
              </a:rPr>
              <a:t>” usled koga su internet usluge i platforme postale nedostupne velikom broju korisnika u Evropi i Severnoj Americi. Bio je to napad </a:t>
            </a:r>
            <a:r>
              <a:rPr lang="sr-Latn-RS" sz="1200" kern="1200" dirty="0" err="1" smtClean="0">
                <a:solidFill>
                  <a:schemeClr val="tx1"/>
                </a:solidFill>
                <a:effectLst/>
                <a:latin typeface="+mn-lt"/>
                <a:ea typeface="MS PGothic" pitchFamily="34" charset="-128"/>
                <a:cs typeface="ＭＳ Ｐゴシック" charset="0"/>
              </a:rPr>
              <a:t>koordinisan</a:t>
            </a:r>
            <a:r>
              <a:rPr lang="sr-Latn-RS" sz="1200" kern="1200" dirty="0" smtClean="0">
                <a:solidFill>
                  <a:schemeClr val="tx1"/>
                </a:solidFill>
                <a:effectLst/>
                <a:latin typeface="+mn-lt"/>
                <a:ea typeface="MS PGothic" pitchFamily="34" charset="-128"/>
                <a:cs typeface="ＭＳ Ｐゴシック" charset="0"/>
              </a:rPr>
              <a:t> preko </a:t>
            </a:r>
            <a:r>
              <a:rPr lang="sr-Latn-RS" sz="1200" kern="1200" dirty="0" err="1" smtClean="0">
                <a:solidFill>
                  <a:schemeClr val="tx1"/>
                </a:solidFill>
                <a:effectLst/>
                <a:latin typeface="+mn-lt"/>
                <a:ea typeface="MS PGothic" pitchFamily="34" charset="-128"/>
                <a:cs typeface="ＭＳ Ｐゴシック" charset="0"/>
              </a:rPr>
              <a:t>botneta</a:t>
            </a:r>
            <a:r>
              <a:rPr lang="sr-Latn-RS" sz="1200" kern="1200" dirty="0" smtClean="0">
                <a:solidFill>
                  <a:schemeClr val="tx1"/>
                </a:solidFill>
                <a:effectLst/>
                <a:latin typeface="+mn-lt"/>
                <a:ea typeface="MS PGothic" pitchFamily="34" charset="-128"/>
                <a:cs typeface="ＭＳ Ｐゴシック" charset="0"/>
              </a:rPr>
              <a:t> pomoću mnogobrojnih internet uređaja i preko mnogobrojnih uređaja</a:t>
            </a:r>
            <a:r>
              <a:rPr lang="sr-Latn-RS" sz="1200" i="1" kern="1200" dirty="0" smtClean="0">
                <a:solidFill>
                  <a:schemeClr val="tx1"/>
                </a:solidFill>
                <a:effectLst/>
                <a:latin typeface="+mn-lt"/>
                <a:ea typeface="MS PGothic" pitchFamily="34" charset="-128"/>
                <a:cs typeface="ＭＳ Ｐゴシック" charset="0"/>
              </a:rPr>
              <a:t> </a:t>
            </a:r>
            <a:r>
              <a:rPr lang="sr-Latn-RS" sz="1200" i="1" kern="1200" dirty="0" err="1" smtClean="0">
                <a:solidFill>
                  <a:schemeClr val="tx1"/>
                </a:solidFill>
                <a:effectLst/>
                <a:latin typeface="+mn-lt"/>
                <a:ea typeface="MS PGothic" pitchFamily="34" charset="-128"/>
                <a:cs typeface="ＭＳ Ｐゴシック" charset="0"/>
              </a:rPr>
              <a:t>IoT</a:t>
            </a:r>
            <a:r>
              <a:rPr lang="sr-Latn-RS" sz="1200" kern="1200" dirty="0" smtClean="0">
                <a:solidFill>
                  <a:schemeClr val="tx1"/>
                </a:solidFill>
                <a:effectLst/>
                <a:latin typeface="+mn-lt"/>
                <a:ea typeface="MS PGothic" pitchFamily="34" charset="-128"/>
                <a:cs typeface="ＭＳ Ｐゴシック" charset="0"/>
              </a:rPr>
              <a:t> (uređaji </a:t>
            </a:r>
            <a:r>
              <a:rPr lang="sr-Latn-RS" sz="1200" i="1" kern="1200" dirty="0" err="1" smtClean="0">
                <a:solidFill>
                  <a:schemeClr val="tx1"/>
                </a:solidFill>
                <a:effectLst/>
                <a:latin typeface="+mn-lt"/>
                <a:ea typeface="MS PGothic" pitchFamily="34" charset="-128"/>
                <a:cs typeface="ＭＳ Ｐゴシック" charset="0"/>
              </a:rPr>
              <a:t>IoT</a:t>
            </a:r>
            <a:r>
              <a:rPr lang="sr-Latn-RS" sz="1200" kern="1200" dirty="0" smtClean="0">
                <a:solidFill>
                  <a:schemeClr val="tx1"/>
                </a:solidFill>
                <a:effectLst/>
                <a:latin typeface="+mn-lt"/>
                <a:ea typeface="MS PGothic" pitchFamily="34" charset="-128"/>
                <a:cs typeface="ＭＳ Ｐゴシック" charset="0"/>
              </a:rPr>
              <a:t> – elektronski ili </a:t>
            </a:r>
            <a:r>
              <a:rPr lang="sr-Latn-RS" sz="1200" kern="1200" dirty="0" err="1" smtClean="0">
                <a:solidFill>
                  <a:schemeClr val="tx1"/>
                </a:solidFill>
                <a:effectLst/>
                <a:latin typeface="+mn-lt"/>
                <a:ea typeface="MS PGothic" pitchFamily="34" charset="-128"/>
                <a:cs typeface="ＭＳ Ｐゴシック" charset="0"/>
              </a:rPr>
              <a:t>neelektronski</a:t>
            </a:r>
            <a:r>
              <a:rPr lang="sr-Latn-RS" sz="1200" kern="1200" dirty="0" smtClean="0">
                <a:solidFill>
                  <a:schemeClr val="tx1"/>
                </a:solidFill>
                <a:effectLst/>
                <a:latin typeface="+mn-lt"/>
                <a:ea typeface="MS PGothic" pitchFamily="34" charset="-128"/>
                <a:cs typeface="ＭＳ Ｐゴシック" charset="0"/>
              </a:rPr>
              <a:t> uređaji povezani preko „interneta stvari”), uključujući kamere, ulazne kapije i monitore za bebe, koji su svi bili inficirani </a:t>
            </a:r>
            <a:r>
              <a:rPr lang="sr-Latn-RS" sz="1200" kern="1200" dirty="0" err="1" smtClean="0">
                <a:solidFill>
                  <a:schemeClr val="tx1"/>
                </a:solidFill>
                <a:effectLst/>
                <a:latin typeface="+mn-lt"/>
                <a:ea typeface="MS PGothic" pitchFamily="34" charset="-128"/>
                <a:cs typeface="ＭＳ Ｐゴシック" charset="0"/>
              </a:rPr>
              <a:t>malverom</a:t>
            </a:r>
            <a:r>
              <a:rPr lang="sr-Latn-RS" sz="1200" kern="1200" dirty="0" smtClean="0">
                <a:solidFill>
                  <a:schemeClr val="tx1"/>
                </a:solidFill>
                <a:effectLst/>
                <a:latin typeface="+mn-lt"/>
                <a:ea typeface="MS PGothic" pitchFamily="34" charset="-128"/>
                <a:cs typeface="ＭＳ Ｐゴシック" charset="0"/>
              </a:rPr>
              <a:t> </a:t>
            </a:r>
            <a:r>
              <a:rPr lang="sr-Latn-RS" sz="1200" i="1" kern="1200" dirty="0" err="1" smtClean="0">
                <a:solidFill>
                  <a:schemeClr val="tx1"/>
                </a:solidFill>
                <a:effectLst/>
                <a:latin typeface="+mn-lt"/>
                <a:ea typeface="MS PGothic" pitchFamily="34" charset="-128"/>
                <a:cs typeface="ＭＳ Ｐゴシック" charset="0"/>
              </a:rPr>
              <a:t>Mirai</a:t>
            </a:r>
            <a:r>
              <a:rPr lang="sr-Latn-RS" sz="1200" kern="1200" dirty="0" smtClean="0">
                <a:solidFill>
                  <a:schemeClr val="tx1"/>
                </a:solidFill>
                <a:effectLst/>
                <a:latin typeface="+mn-lt"/>
                <a:ea typeface="MS PGothic" pitchFamily="34" charset="-128"/>
                <a:cs typeface="ＭＳ Ｐゴシック" charset="0"/>
              </a:rPr>
              <a:t>. To je jedan od najpoznatijih primera ometanja sistema. </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	Link za novinski članak</a:t>
            </a:r>
            <a:r>
              <a:rPr lang="es-CL" sz="1200" kern="1200" dirty="0" smtClean="0">
                <a:solidFill>
                  <a:schemeClr val="tx1"/>
                </a:solidFill>
                <a:effectLst/>
                <a:latin typeface="+mn-lt"/>
                <a:ea typeface="MS PGothic" pitchFamily="34" charset="-128"/>
                <a:cs typeface="ＭＳ Ｐゴシック" charset="0"/>
              </a:rPr>
              <a:t>: https://www.theguardian.com/technology/2016/oct/26/ddos-attack-dyn-mirai-botnet</a:t>
            </a:r>
            <a:endParaRPr lang="en-US" sz="1200" kern="1200" dirty="0">
              <a:solidFill>
                <a:schemeClr val="tx1"/>
              </a:solidFill>
              <a:effectLst/>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49</a:t>
            </a:fld>
            <a:endParaRPr lang="en-US" altLang="en-US"/>
          </a:p>
        </p:txBody>
      </p:sp>
    </p:spTree>
    <p:extLst>
      <p:ext uri="{BB962C8B-B14F-4D97-AF65-F5344CB8AC3E}">
        <p14:creationId xmlns:p14="http://schemas.microsoft.com/office/powerpoint/2010/main" val="1715179897"/>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r-Latn-RS" sz="1200" kern="1200" dirty="0" smtClean="0">
                <a:solidFill>
                  <a:schemeClr val="tx1"/>
                </a:solidFill>
                <a:effectLst/>
                <a:latin typeface="+mn-lt"/>
                <a:ea typeface="MS PGothic" pitchFamily="34" charset="-128"/>
                <a:cs typeface="ＭＳ Ｐゴシック" charset="0"/>
              </a:rPr>
              <a:t>	Na levoj strani slajda prikazan je tekst člana 5. Budimpeštanske konvencije sa jednim naglašenim elementom („ozbiljno”). </a:t>
            </a:r>
            <a:endParaRPr lang="en-US" sz="1200" kern="1200" dirty="0" smtClean="0">
              <a:solidFill>
                <a:schemeClr val="tx1"/>
              </a:solidFill>
              <a:effectLst/>
              <a:latin typeface="+mn-lt"/>
              <a:ea typeface="MS PGothic" pitchFamily="34" charset="-128"/>
              <a:cs typeface="ＭＳ Ｐゴシック" charset="0"/>
            </a:endParaRPr>
          </a:p>
          <a:p>
            <a:r>
              <a:rPr lang="sr-Latn-RS" sz="1200" kern="1200" dirty="0" smtClean="0">
                <a:solidFill>
                  <a:schemeClr val="tx1"/>
                </a:solidFill>
                <a:effectLst/>
                <a:latin typeface="+mn-lt"/>
                <a:ea typeface="MS PGothic" pitchFamily="34" charset="-128"/>
                <a:cs typeface="ＭＳ Ｐゴシック" charset="0"/>
              </a:rPr>
              <a:t>	Na desnoj strani slajda dato je objašnjenje tog naglašenog elementa. </a:t>
            </a:r>
            <a:endParaRPr lang="en-US" sz="1200" kern="1200" dirty="0" smtClean="0">
              <a:solidFill>
                <a:schemeClr val="tx1"/>
              </a:solidFill>
              <a:effectLst/>
              <a:latin typeface="+mn-lt"/>
              <a:ea typeface="MS PGothic" pitchFamily="34" charset="-128"/>
              <a:cs typeface="ＭＳ Ｐゴシック" charset="0"/>
            </a:endParaRPr>
          </a:p>
          <a:p>
            <a:r>
              <a:rPr lang="sr-Latn-RS" sz="1200" kern="1200" dirty="0" smtClean="0">
                <a:solidFill>
                  <a:schemeClr val="tx1"/>
                </a:solidFill>
                <a:effectLst/>
                <a:latin typeface="+mn-lt"/>
                <a:ea typeface="MS PGothic" pitchFamily="34" charset="-128"/>
                <a:cs typeface="ＭＳ Ｐゴシック" charset="0"/>
              </a:rPr>
              <a:t>	Ovaj element je uključen da bi se suzilo polje dejstva krivičnog dela o kome je reč i da se ne bi inkriminisalo i ometanje koje po svojoj prirodi nije ozbiljno. Stepen ozbiljnosti ometanja treba utvrditi domaćim zakonodavstvom, a on može zavisiti od oblika, veličine, učestalosti ometanja ili od uticaja ometanja na sposobnost trajnog korišćenja računara. </a:t>
            </a:r>
            <a:endParaRPr lang="en-US" sz="1200" kern="1200" dirty="0" smtClean="0">
              <a:solidFill>
                <a:schemeClr val="tx1"/>
              </a:solidFill>
              <a:effectLst/>
              <a:latin typeface="+mn-lt"/>
              <a:ea typeface="MS PGothic" pitchFamily="34" charset="-128"/>
              <a:cs typeface="ＭＳ Ｐゴシック" charset="0"/>
            </a:endParaRPr>
          </a:p>
          <a:p>
            <a:endParaRPr lang="en-GB" altLang="sr-Latn-RS"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50</a:t>
            </a:fld>
            <a:endParaRPr lang="en-US"/>
          </a:p>
        </p:txBody>
      </p:sp>
    </p:spTree>
    <p:extLst>
      <p:ext uri="{BB962C8B-B14F-4D97-AF65-F5344CB8AC3E}">
        <p14:creationId xmlns:p14="http://schemas.microsoft.com/office/powerpoint/2010/main" val="61384824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r-Latn-RS" sz="1200" kern="1200" dirty="0" smtClean="0">
                <a:solidFill>
                  <a:schemeClr val="tx1"/>
                </a:solidFill>
                <a:effectLst/>
                <a:latin typeface="+mn-lt"/>
                <a:ea typeface="MS PGothic" pitchFamily="34" charset="-128"/>
                <a:cs typeface="ＭＳ Ｐゴシック" charset="0"/>
              </a:rPr>
              <a:t>	Na levoj strani slajda vidi se tekst člana 1. Budimpeštanske konvencije, kojim se definiše „računarski sistem”. </a:t>
            </a:r>
            <a:endParaRPr lang="en-US" sz="1200" kern="1200" dirty="0" smtClean="0">
              <a:solidFill>
                <a:schemeClr val="tx1"/>
              </a:solidFill>
              <a:effectLst/>
              <a:latin typeface="+mn-lt"/>
              <a:ea typeface="MS PGothic" pitchFamily="34" charset="-128"/>
              <a:cs typeface="ＭＳ Ｐゴシック" charset="0"/>
            </a:endParaRPr>
          </a:p>
          <a:p>
            <a:r>
              <a:rPr lang="sr-Latn-RS" sz="1200" kern="1200" dirty="0" smtClean="0">
                <a:solidFill>
                  <a:schemeClr val="tx1"/>
                </a:solidFill>
                <a:effectLst/>
                <a:latin typeface="+mn-lt"/>
                <a:ea typeface="MS PGothic" pitchFamily="34" charset="-128"/>
                <a:cs typeface="ＭＳ Ｐゴシック" charset="0"/>
              </a:rPr>
              <a:t>	Na desnoj strani slajd sadrži objašnjenje te definicije.</a:t>
            </a:r>
            <a:endParaRPr lang="en-US" sz="1200" kern="1200" dirty="0" smtClean="0">
              <a:solidFill>
                <a:schemeClr val="tx1"/>
              </a:solidFill>
              <a:effectLst/>
              <a:latin typeface="+mn-lt"/>
              <a:ea typeface="MS PGothic" pitchFamily="34" charset="-128"/>
              <a:cs typeface="ＭＳ Ｐゴシック" charset="0"/>
            </a:endParaRPr>
          </a:p>
          <a:p>
            <a:r>
              <a:rPr lang="sr-Latn-RS" sz="1200" kern="1200" dirty="0" smtClean="0">
                <a:solidFill>
                  <a:schemeClr val="tx1"/>
                </a:solidFill>
                <a:effectLst/>
                <a:latin typeface="+mn-lt"/>
                <a:ea typeface="MS PGothic" pitchFamily="34" charset="-128"/>
                <a:cs typeface="ＭＳ Ｐゴシック" charset="0"/>
              </a:rPr>
              <a:t>	Računarski sistem je, prema Budimpeštanskoj konvenciji, uređaj koji se sastoji od hardvera i softvera koji su razvijeni za automatsku obradu digitalnih podataka. On može obuhvatiti </a:t>
            </a:r>
            <a:r>
              <a:rPr lang="sr-Latn-RS" sz="1200" kern="1200" dirty="0" err="1" smtClean="0">
                <a:solidFill>
                  <a:schemeClr val="tx1"/>
                </a:solidFill>
                <a:effectLst/>
                <a:latin typeface="+mn-lt"/>
                <a:ea typeface="MS PGothic" pitchFamily="34" charset="-128"/>
                <a:cs typeface="ＭＳ Ｐゴシック" charset="0"/>
              </a:rPr>
              <a:t>input</a:t>
            </a:r>
            <a:r>
              <a:rPr lang="sr-Latn-RS" sz="1200" kern="1200" dirty="0" smtClean="0">
                <a:solidFill>
                  <a:schemeClr val="tx1"/>
                </a:solidFill>
                <a:effectLst/>
                <a:latin typeface="+mn-lt"/>
                <a:ea typeface="MS PGothic" pitchFamily="34" charset="-128"/>
                <a:cs typeface="ＭＳ Ｐゴシック" charset="0"/>
              </a:rPr>
              <a:t> i </a:t>
            </a:r>
            <a:r>
              <a:rPr lang="sr-Latn-RS" sz="1200" kern="1200" dirty="0" err="1" smtClean="0">
                <a:solidFill>
                  <a:schemeClr val="tx1"/>
                </a:solidFill>
                <a:effectLst/>
                <a:latin typeface="+mn-lt"/>
                <a:ea typeface="MS PGothic" pitchFamily="34" charset="-128"/>
                <a:cs typeface="ＭＳ Ｐゴシック" charset="0"/>
              </a:rPr>
              <a:t>autput</a:t>
            </a:r>
            <a:r>
              <a:rPr lang="sr-Latn-RS" sz="1200" kern="1200" dirty="0" smtClean="0">
                <a:solidFill>
                  <a:schemeClr val="tx1"/>
                </a:solidFill>
                <a:effectLst/>
                <a:latin typeface="+mn-lt"/>
                <a:ea typeface="MS PGothic" pitchFamily="34" charset="-128"/>
                <a:cs typeface="ＭＳ Ｐゴシック" charset="0"/>
              </a:rPr>
              <a:t> uređaje, kao i objekte za skladištenje. Može stajati zasebno, samostalno, ili može biti povezan u mrežu s drugim sličnim uređajima. </a:t>
            </a:r>
            <a:endParaRPr lang="en-US" sz="1200" kern="1200" dirty="0" smtClean="0">
              <a:solidFill>
                <a:schemeClr val="tx1"/>
              </a:solidFill>
              <a:effectLst/>
              <a:latin typeface="+mn-lt"/>
              <a:ea typeface="MS PGothic" pitchFamily="34" charset="-128"/>
              <a:cs typeface="ＭＳ Ｐゴシック" charset="0"/>
            </a:endParaRPr>
          </a:p>
          <a:p>
            <a:r>
              <a:rPr lang="sr-Latn-RS" sz="1200" kern="1200" dirty="0" smtClean="0">
                <a:solidFill>
                  <a:schemeClr val="tx1"/>
                </a:solidFill>
                <a:effectLst/>
                <a:latin typeface="+mn-lt"/>
                <a:ea typeface="MS PGothic" pitchFamily="34" charset="-128"/>
                <a:cs typeface="ＭＳ Ｐゴシック" charset="0"/>
              </a:rPr>
              <a:t>	Računarski sistem se obično sastoji od različitih uređaja na kojima treba razlikovati procesor ili centralnu procesorsku jedinicu i periferne delove. „Periferni uređaj” je uređaj koji obavlja neke konkretne funkcije u interakciji sa procesorom, i takav periferni uređaj predstavljaju štampač, video-ekran, </a:t>
            </a:r>
            <a:r>
              <a:rPr lang="sr-Latn-RS" sz="1200" i="1" kern="1200" dirty="0" smtClean="0">
                <a:solidFill>
                  <a:schemeClr val="tx1"/>
                </a:solidFill>
                <a:effectLst/>
                <a:latin typeface="+mn-lt"/>
                <a:ea typeface="MS PGothic" pitchFamily="34" charset="-128"/>
                <a:cs typeface="ＭＳ Ｐゴシック" charset="0"/>
              </a:rPr>
              <a:t>CD</a:t>
            </a:r>
            <a:r>
              <a:rPr lang="sr-Latn-RS" sz="1200" kern="1200" dirty="0" smtClean="0">
                <a:solidFill>
                  <a:schemeClr val="tx1"/>
                </a:solidFill>
                <a:effectLst/>
                <a:latin typeface="+mn-lt"/>
                <a:ea typeface="MS PGothic" pitchFamily="34" charset="-128"/>
                <a:cs typeface="ＭＳ Ｐゴシック" charset="0"/>
              </a:rPr>
              <a:t> čitač / uređaj za pisanje ili neki drugi uređaj za skladištenje, odnosno čuvanje podataka. </a:t>
            </a:r>
            <a:endParaRPr lang="en-US" sz="1200" kern="1200" dirty="0" smtClean="0">
              <a:solidFill>
                <a:schemeClr val="tx1"/>
              </a:solidFill>
              <a:effectLst/>
              <a:latin typeface="+mn-lt"/>
              <a:ea typeface="MS PGothic" pitchFamily="34" charset="-128"/>
              <a:cs typeface="ＭＳ Ｐゴシック" charset="0"/>
            </a:endParaRPr>
          </a:p>
          <a:p>
            <a:r>
              <a:rPr lang="sr-Latn-RS" sz="1200" kern="1200" dirty="0" smtClean="0">
                <a:solidFill>
                  <a:schemeClr val="tx1"/>
                </a:solidFill>
                <a:effectLst/>
                <a:latin typeface="+mn-lt"/>
                <a:ea typeface="MS PGothic" pitchFamily="34" charset="-128"/>
                <a:cs typeface="ＭＳ Ｐゴシック" charset="0"/>
              </a:rPr>
              <a:t>	Računarski sistem može biti povezan sa mrežom na krajnjim tačkama ili kao sredstvo koje treba da pomogne komunikaciji na mreži. Ono što je suštinski važno jeste da se preko mreže razmenjuju podaci. </a:t>
            </a:r>
            <a:endParaRPr lang="en-US" sz="1200" kern="1200" dirty="0" smtClean="0">
              <a:solidFill>
                <a:schemeClr val="tx1"/>
              </a:solidFill>
              <a:effectLst/>
              <a:latin typeface="+mn-lt"/>
              <a:ea typeface="MS PGothic" pitchFamily="34" charset="-128"/>
              <a:cs typeface="ＭＳ Ｐゴシック" charset="0"/>
            </a:endParaRPr>
          </a:p>
          <a:p>
            <a:r>
              <a:rPr lang="sr-Latn-RS" sz="1200" kern="1200" dirty="0" smtClean="0">
                <a:solidFill>
                  <a:schemeClr val="tx1"/>
                </a:solidFill>
                <a:effectLst/>
                <a:latin typeface="+mn-lt"/>
                <a:ea typeface="MS PGothic" pitchFamily="34" charset="-128"/>
                <a:cs typeface="ＭＳ Ｐゴシック" charset="0"/>
              </a:rPr>
              <a:t>	Predavač može da navede kao dopunski resurs Uputstvo # 1: http://rm.coe.int/CoERMPublicCommonSearchServices/DisplayDCTMContent?documentId=09000016802e79e6</a:t>
            </a:r>
            <a:endParaRPr lang="en-US"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6</a:t>
            </a:fld>
            <a:endParaRPr lang="en-US" altLang="en-US"/>
          </a:p>
        </p:txBody>
      </p:sp>
    </p:spTree>
    <p:extLst>
      <p:ext uri="{BB962C8B-B14F-4D97-AF65-F5344CB8AC3E}">
        <p14:creationId xmlns:p14="http://schemas.microsoft.com/office/powerpoint/2010/main" val="3182181464"/>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r-Latn-RS" sz="1200" kern="1200" dirty="0" smtClean="0">
                <a:solidFill>
                  <a:schemeClr val="tx1"/>
                </a:solidFill>
                <a:effectLst/>
                <a:latin typeface="+mn-lt"/>
                <a:ea typeface="MS PGothic" pitchFamily="34" charset="-128"/>
                <a:cs typeface="ＭＳ Ｐゴシック" charset="0"/>
              </a:rPr>
              <a:t>	Na levoj strani slajda prikazan je tekst člana 5. Budimpeštanske konvencije sa jednim naglašenim elementom („ometanje... unošenjem, prenošenjem, oštećenjem, brisanjem, pogoršanjem, menjanjem ili prikrivanjem računarskih podataka”). </a:t>
            </a:r>
            <a:endParaRPr lang="en-US" sz="1200" kern="1200" dirty="0" smtClean="0">
              <a:solidFill>
                <a:schemeClr val="tx1"/>
              </a:solidFill>
              <a:effectLst/>
              <a:latin typeface="+mn-lt"/>
              <a:ea typeface="MS PGothic" pitchFamily="34" charset="-128"/>
              <a:cs typeface="ＭＳ Ｐゴシック" charset="0"/>
            </a:endParaRPr>
          </a:p>
          <a:p>
            <a:r>
              <a:rPr lang="sr-Latn-RS" sz="1200" kern="1200" dirty="0" smtClean="0">
                <a:solidFill>
                  <a:schemeClr val="tx1"/>
                </a:solidFill>
                <a:effectLst/>
                <a:latin typeface="+mn-lt"/>
                <a:ea typeface="MS PGothic" pitchFamily="34" charset="-128"/>
                <a:cs typeface="ＭＳ Ｐゴシック" charset="0"/>
              </a:rPr>
              <a:t>	Na desnoj strani slajda dato je objašnjenje tog naglašenog elementa.</a:t>
            </a:r>
            <a:endParaRPr lang="en-US" sz="1200" kern="1200" dirty="0" smtClean="0">
              <a:solidFill>
                <a:schemeClr val="tx1"/>
              </a:solidFill>
              <a:effectLst/>
              <a:latin typeface="+mn-lt"/>
              <a:ea typeface="MS PGothic" pitchFamily="34" charset="-128"/>
              <a:cs typeface="ＭＳ Ｐゴシック" charset="0"/>
            </a:endParaRPr>
          </a:p>
          <a:p>
            <a:r>
              <a:rPr lang="sr-Latn-RS" sz="1200" kern="1200" dirty="0" smtClean="0">
                <a:solidFill>
                  <a:schemeClr val="tx1"/>
                </a:solidFill>
                <a:effectLst/>
                <a:latin typeface="+mn-lt"/>
                <a:ea typeface="MS PGothic" pitchFamily="34" charset="-128"/>
                <a:cs typeface="ＭＳ Ｐゴシック" charset="0"/>
              </a:rPr>
              <a:t>	Da bi neka radnja predstavljala krivično delo ometanja sistema, potrebno je da to bude ponašanje koje uzrokuje ometanje valjanog funkcionisanja računarskog sistema. U članu 4. precizno se utvrđuje da se takvo ometanje može izazvati (i) unošenjem, (</a:t>
            </a:r>
            <a:r>
              <a:rPr lang="sr-Latn-RS" sz="1200" kern="1200" dirty="0" err="1" smtClean="0">
                <a:solidFill>
                  <a:schemeClr val="tx1"/>
                </a:solidFill>
                <a:effectLst/>
                <a:latin typeface="+mn-lt"/>
                <a:ea typeface="MS PGothic" pitchFamily="34" charset="-128"/>
                <a:cs typeface="ＭＳ Ｐゴシック" charset="0"/>
              </a:rPr>
              <a:t>ii</a:t>
            </a:r>
            <a:r>
              <a:rPr lang="sr-Latn-RS" sz="1200" kern="1200" dirty="0" smtClean="0">
                <a:solidFill>
                  <a:schemeClr val="tx1"/>
                </a:solidFill>
                <a:effectLst/>
                <a:latin typeface="+mn-lt"/>
                <a:ea typeface="MS PGothic" pitchFamily="34" charset="-128"/>
                <a:cs typeface="ＭＳ Ｐゴシック" charset="0"/>
              </a:rPr>
              <a:t>) prenošenjem, (</a:t>
            </a:r>
            <a:r>
              <a:rPr lang="sr-Latn-RS" sz="1200" kern="1200" dirty="0" err="1" smtClean="0">
                <a:solidFill>
                  <a:schemeClr val="tx1"/>
                </a:solidFill>
                <a:effectLst/>
                <a:latin typeface="+mn-lt"/>
                <a:ea typeface="MS PGothic" pitchFamily="34" charset="-128"/>
                <a:cs typeface="ＭＳ Ｐゴシック" charset="0"/>
              </a:rPr>
              <a:t>iii</a:t>
            </a:r>
            <a:r>
              <a:rPr lang="sr-Latn-RS" sz="1200" kern="1200" dirty="0" smtClean="0">
                <a:solidFill>
                  <a:schemeClr val="tx1"/>
                </a:solidFill>
                <a:effectLst/>
                <a:latin typeface="+mn-lt"/>
                <a:ea typeface="MS PGothic" pitchFamily="34" charset="-128"/>
                <a:cs typeface="ＭＳ Ｐゴシック" charset="0"/>
              </a:rPr>
              <a:t>) oštećenjem, (</a:t>
            </a:r>
            <a:r>
              <a:rPr lang="sr-Latn-RS" sz="1200" kern="1200" dirty="0" err="1" smtClean="0">
                <a:solidFill>
                  <a:schemeClr val="tx1"/>
                </a:solidFill>
                <a:effectLst/>
                <a:latin typeface="+mn-lt"/>
                <a:ea typeface="MS PGothic" pitchFamily="34" charset="-128"/>
                <a:cs typeface="ＭＳ Ｐゴシック" charset="0"/>
              </a:rPr>
              <a:t>iv</a:t>
            </a:r>
            <a:r>
              <a:rPr lang="sr-Latn-RS" sz="1200" kern="1200" dirty="0" smtClean="0">
                <a:solidFill>
                  <a:schemeClr val="tx1"/>
                </a:solidFill>
                <a:effectLst/>
                <a:latin typeface="+mn-lt"/>
                <a:ea typeface="MS PGothic" pitchFamily="34" charset="-128"/>
                <a:cs typeface="ＭＳ Ｐゴシック" charset="0"/>
              </a:rPr>
              <a:t>) menjanjem i (v) prikrivanjem računarskih podataka. Svaki od tih izraza već je objašnjen u sklopu krivičnog dela ometanja podataka (član 4), a navedena objašnjenja važe i za ometanje sistema.</a:t>
            </a:r>
            <a:endParaRPr lang="en-US" sz="1200" kern="1200" dirty="0" smtClean="0">
              <a:solidFill>
                <a:schemeClr val="tx1"/>
              </a:solidFill>
              <a:effectLst/>
              <a:latin typeface="+mn-lt"/>
              <a:ea typeface="MS PGothic" pitchFamily="34" charset="-128"/>
              <a:cs typeface="ＭＳ Ｐゴシック" charset="0"/>
            </a:endParaRPr>
          </a:p>
          <a:p>
            <a:endParaRPr lang="x-none"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51</a:t>
            </a:fld>
            <a:endParaRPr lang="en-US"/>
          </a:p>
        </p:txBody>
      </p:sp>
    </p:spTree>
    <p:extLst>
      <p:ext uri="{BB962C8B-B14F-4D97-AF65-F5344CB8AC3E}">
        <p14:creationId xmlns:p14="http://schemas.microsoft.com/office/powerpoint/2010/main" val="1951464052"/>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r-Latn-RS" sz="1200" kern="1200" dirty="0" smtClean="0">
                <a:solidFill>
                  <a:schemeClr val="tx1"/>
                </a:solidFill>
                <a:effectLst/>
                <a:latin typeface="+mn-lt"/>
                <a:ea typeface="MS PGothic" pitchFamily="34" charset="-128"/>
                <a:cs typeface="ＭＳ Ｐゴシック" charset="0"/>
              </a:rPr>
              <a:t>	Na levoj strani slajda vidi se tekst člana 5. Budimpeštanske konvencije sa jednim naglašenim elementom („protivpravno”). </a:t>
            </a:r>
            <a:endParaRPr lang="en-US" sz="1200" kern="1200" dirty="0" smtClean="0">
              <a:solidFill>
                <a:schemeClr val="tx1"/>
              </a:solidFill>
              <a:effectLst/>
              <a:latin typeface="+mn-lt"/>
              <a:ea typeface="MS PGothic" pitchFamily="34" charset="-128"/>
              <a:cs typeface="ＭＳ Ｐゴシック" charset="0"/>
            </a:endParaRPr>
          </a:p>
          <a:p>
            <a:r>
              <a:rPr lang="sr-Latn-RS" sz="1200" kern="1200" dirty="0" smtClean="0">
                <a:solidFill>
                  <a:schemeClr val="tx1"/>
                </a:solidFill>
                <a:effectLst/>
                <a:latin typeface="+mn-lt"/>
                <a:ea typeface="MS PGothic" pitchFamily="34" charset="-128"/>
                <a:cs typeface="ＭＳ Ｐゴシック" charset="0"/>
              </a:rPr>
              <a:t>	Na desnoj strani slajda dato je objašnjenje tog naglašenog elementa. </a:t>
            </a:r>
            <a:endParaRPr lang="en-US" sz="1200" kern="1200" dirty="0" smtClean="0">
              <a:solidFill>
                <a:schemeClr val="tx1"/>
              </a:solidFill>
              <a:effectLst/>
              <a:latin typeface="+mn-lt"/>
              <a:ea typeface="MS PGothic" pitchFamily="34" charset="-128"/>
              <a:cs typeface="ＭＳ Ｐゴシック" charset="0"/>
            </a:endParaRPr>
          </a:p>
          <a:p>
            <a:r>
              <a:rPr lang="sr-Latn-RS" sz="1200" kern="1200" dirty="0" smtClean="0">
                <a:solidFill>
                  <a:schemeClr val="tx1"/>
                </a:solidFill>
                <a:effectLst/>
                <a:latin typeface="+mn-lt"/>
                <a:ea typeface="MS PGothic" pitchFamily="34" charset="-128"/>
                <a:cs typeface="ＭＳ Ｐゴシック" charset="0"/>
              </a:rPr>
              <a:t>	Za mnoga krivična dela po Konvenciji potrebno je da su izvršena „protivpravno”, odnosno bez ovlašćenja nadležnog lica ili nadležnog pravnog lica. U mnogim slučajevima, moguće je da lice koje se meša u rad računarskog sistema to radi „na osnovu ovlašćenja”. Na ovom slajdu pobrojani su određeni primeri u kojima se neko lice može legitimno umešati u rad računarskog sistema, a da to ne povlači za sobom krivičnu odgovornost prema članu 5. Budimpeštanske konvencije. </a:t>
            </a:r>
            <a:endParaRPr lang="en-US" sz="1200" kern="1200" dirty="0" smtClean="0">
              <a:solidFill>
                <a:schemeClr val="tx1"/>
              </a:solidFill>
              <a:effectLst/>
              <a:latin typeface="+mn-lt"/>
              <a:ea typeface="MS PGothic" pitchFamily="34" charset="-128"/>
              <a:cs typeface="ＭＳ Ｐゴシック" charset="0"/>
            </a:endParaRPr>
          </a:p>
          <a:p>
            <a:endParaRPr lang="en-US" altLang="en-US"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52</a:t>
            </a:fld>
            <a:endParaRPr lang="en-US"/>
          </a:p>
        </p:txBody>
      </p:sp>
    </p:spTree>
    <p:extLst>
      <p:ext uri="{BB962C8B-B14F-4D97-AF65-F5344CB8AC3E}">
        <p14:creationId xmlns:p14="http://schemas.microsoft.com/office/powerpoint/2010/main" val="4006029269"/>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sr-Latn-RS" sz="1200" kern="1200" dirty="0" smtClean="0">
                <a:solidFill>
                  <a:schemeClr val="tx1"/>
                </a:solidFill>
                <a:effectLst/>
                <a:latin typeface="+mn-lt"/>
                <a:ea typeface="MS PGothic" pitchFamily="34" charset="-128"/>
                <a:cs typeface="ＭＳ Ｐゴシック" charset="0"/>
              </a:rPr>
              <a:t>	Na narednoj grupi slajdova ispitaćemo krivično delo zloupotrebe uređaja koje je utvrđeno članom 6. Budimpeštanske konvencije. </a:t>
            </a:r>
            <a:endParaRPr lang="en-US" sz="1200" kern="1200" dirty="0" smtClean="0">
              <a:solidFill>
                <a:schemeClr val="tx1"/>
              </a:solidFill>
              <a:effectLst/>
              <a:latin typeface="+mn-lt"/>
              <a:ea typeface="MS PGothic" pitchFamily="34" charset="-128"/>
              <a:cs typeface="ＭＳ Ｐゴシック"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GB"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53</a:t>
            </a:fld>
            <a:endParaRPr lang="en-US" altLang="en-US"/>
          </a:p>
        </p:txBody>
      </p:sp>
    </p:spTree>
    <p:extLst>
      <p:ext uri="{BB962C8B-B14F-4D97-AF65-F5344CB8AC3E}">
        <p14:creationId xmlns:p14="http://schemas.microsoft.com/office/powerpoint/2010/main" val="659244047"/>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r-Latn-RS" sz="1200" kern="1200" dirty="0" smtClean="0">
                <a:solidFill>
                  <a:schemeClr val="tx1"/>
                </a:solidFill>
                <a:effectLst/>
                <a:latin typeface="+mn-lt"/>
                <a:ea typeface="MS PGothic" pitchFamily="34" charset="-128"/>
                <a:cs typeface="ＭＳ Ｐゴシック" charset="0"/>
              </a:rPr>
              <a:t>	Jedno od najvažnijih krivičnih dela prema Budimpeštanskoj konvenciji jeste krivično delo zloupotrebe uređaja, utvrđeno članom 6. </a:t>
            </a:r>
            <a:endParaRPr lang="en-US" sz="1200" kern="1200" dirty="0" smtClean="0">
              <a:solidFill>
                <a:schemeClr val="tx1"/>
              </a:solidFill>
              <a:effectLst/>
              <a:latin typeface="+mn-lt"/>
              <a:ea typeface="MS PGothic" pitchFamily="34" charset="-128"/>
              <a:cs typeface="ＭＳ Ｐゴシック" charset="0"/>
            </a:endParaRPr>
          </a:p>
          <a:p>
            <a:r>
              <a:rPr lang="sr-Latn-RS" sz="1200" kern="1200" dirty="0" smtClean="0">
                <a:solidFill>
                  <a:schemeClr val="tx1"/>
                </a:solidFill>
                <a:effectLst/>
                <a:latin typeface="+mn-lt"/>
                <a:ea typeface="MS PGothic" pitchFamily="34" charset="-128"/>
                <a:cs typeface="ＭＳ Ｐゴシック" charset="0"/>
              </a:rPr>
              <a:t>	Kao i kod drugih krivičnih dela i ovde radnja koju izvrši učinilac mora biti preduzeta s namerom i protivpravno. To krivično delo obuhvata širok spektar aktivnosti koje su u vezi sa zloupotrebom uređaja. </a:t>
            </a:r>
            <a:endParaRPr lang="en-US" sz="1200" kern="1200" dirty="0" smtClean="0">
              <a:solidFill>
                <a:schemeClr val="tx1"/>
              </a:solidFill>
              <a:effectLst/>
              <a:latin typeface="+mn-lt"/>
              <a:ea typeface="MS PGothic" pitchFamily="34" charset="-128"/>
              <a:cs typeface="ＭＳ Ｐゴシック" charset="0"/>
            </a:endParaRPr>
          </a:p>
          <a:p>
            <a:r>
              <a:rPr lang="sr-Latn-RS" sz="1200" kern="1200" dirty="0" smtClean="0">
                <a:solidFill>
                  <a:schemeClr val="tx1"/>
                </a:solidFill>
                <a:effectLst/>
                <a:latin typeface="+mn-lt"/>
                <a:ea typeface="MS PGothic" pitchFamily="34" charset="-128"/>
                <a:cs typeface="ＭＳ Ｐゴシック" charset="0"/>
              </a:rPr>
              <a:t>	To je veoma „novo” krivično delo, koje nije bilo uključeno u Preporuku iz 1989. godine. Ono je istovremeno i veoma inovativno – činjenice koje su ovde opisane ranije nisu bile priznavane kao krivično delo u mnogim nacionalnim zakonodavstvima. </a:t>
            </a:r>
            <a:endParaRPr lang="en-US" sz="1200" kern="1200" dirty="0" smtClean="0">
              <a:solidFill>
                <a:schemeClr val="tx1"/>
              </a:solidFill>
              <a:effectLst/>
              <a:latin typeface="+mn-lt"/>
              <a:ea typeface="MS PGothic" pitchFamily="34" charset="-128"/>
              <a:cs typeface="ＭＳ Ｐゴシック" charset="0"/>
            </a:endParaRPr>
          </a:p>
          <a:p>
            <a:r>
              <a:rPr lang="sr-Latn-RS" sz="1200" kern="1200" dirty="0" smtClean="0">
                <a:solidFill>
                  <a:schemeClr val="tx1"/>
                </a:solidFill>
                <a:effectLst/>
                <a:latin typeface="+mn-lt"/>
                <a:ea typeface="MS PGothic" pitchFamily="34" charset="-128"/>
                <a:cs typeface="ＭＳ Ｐゴシック" charset="0"/>
              </a:rPr>
              <a:t>	U suštini, ovom odredbom se zabranjuje da se proizvode, prodaju, nabavljaju radi upotrebe, uvoze, distribuiraju i na drugi način stavljaju na raspolaganje uređaji, uključujući i računarski program, koji su napravljeni ili prilagođeni prvenstveno u svrhu izvršenja nekog od dela koja su navedena u Budimpeštanskoj konvenciji. </a:t>
            </a:r>
            <a:endParaRPr lang="en-US" sz="1200" kern="1200" dirty="0" smtClean="0">
              <a:solidFill>
                <a:schemeClr val="tx1"/>
              </a:solidFill>
              <a:effectLst/>
              <a:latin typeface="+mn-lt"/>
              <a:ea typeface="MS PGothic" pitchFamily="34" charset="-128"/>
              <a:cs typeface="ＭＳ Ｐゴシック" charset="0"/>
            </a:endParaRPr>
          </a:p>
          <a:p>
            <a:r>
              <a:rPr lang="sr-Latn-RS" sz="1200" kern="1200" dirty="0" smtClean="0">
                <a:solidFill>
                  <a:schemeClr val="tx1"/>
                </a:solidFill>
                <a:effectLst/>
                <a:latin typeface="+mn-lt"/>
                <a:ea typeface="MS PGothic" pitchFamily="34" charset="-128"/>
                <a:cs typeface="ＭＳ Ｐゴシック" charset="0"/>
              </a:rPr>
              <a:t>	Isto tako, ovom odredbom se inkriminiše prodaja računarskih </a:t>
            </a:r>
            <a:r>
              <a:rPr lang="sr-Latn-RS" sz="1200" kern="1200" dirty="0" err="1" smtClean="0">
                <a:solidFill>
                  <a:schemeClr val="tx1"/>
                </a:solidFill>
                <a:effectLst/>
                <a:latin typeface="+mn-lt"/>
                <a:ea typeface="MS PGothic" pitchFamily="34" charset="-128"/>
                <a:cs typeface="ＭＳ Ｐゴシック" charset="0"/>
              </a:rPr>
              <a:t>lozinki</a:t>
            </a:r>
            <a:r>
              <a:rPr lang="sr-Latn-RS" sz="1200" kern="1200" dirty="0" smtClean="0">
                <a:solidFill>
                  <a:schemeClr val="tx1"/>
                </a:solidFill>
                <a:effectLst/>
                <a:latin typeface="+mn-lt"/>
                <a:ea typeface="MS PGothic" pitchFamily="34" charset="-128"/>
                <a:cs typeface="ＭＳ Ｐゴシック" charset="0"/>
              </a:rPr>
              <a:t>, pristupnih šifara ili sličnih podataka pomoću kojih može da se pristupi računarskom sistemu kao celini ili nekom njegovom delu. </a:t>
            </a:r>
            <a:endParaRPr lang="en-US" sz="1200" kern="1200" dirty="0" smtClean="0">
              <a:solidFill>
                <a:schemeClr val="tx1"/>
              </a:solidFill>
              <a:effectLst/>
              <a:latin typeface="+mn-lt"/>
              <a:ea typeface="MS PGothic" pitchFamily="34" charset="-128"/>
              <a:cs typeface="ＭＳ Ｐゴシック" charset="0"/>
            </a:endParaRPr>
          </a:p>
          <a:p>
            <a:r>
              <a:rPr lang="sr-Latn-RS" sz="1200" kern="1200" dirty="0" smtClean="0">
                <a:solidFill>
                  <a:schemeClr val="tx1"/>
                </a:solidFill>
                <a:effectLst/>
                <a:latin typeface="+mn-lt"/>
                <a:ea typeface="MS PGothic" pitchFamily="34" charset="-128"/>
                <a:cs typeface="ＭＳ Ｐゴシック" charset="0"/>
              </a:rPr>
              <a:t>	Navedenom odredbom Konvencija priznaje potrebu da se inkriminiše </a:t>
            </a:r>
            <a:r>
              <a:rPr lang="sr-Latn-RS" sz="1200" kern="1200" dirty="0" err="1" smtClean="0">
                <a:solidFill>
                  <a:schemeClr val="tx1"/>
                </a:solidFill>
                <a:effectLst/>
                <a:latin typeface="+mn-lt"/>
                <a:ea typeface="MS PGothic" pitchFamily="34" charset="-128"/>
                <a:cs typeface="ＭＳ Ｐゴシック" charset="0"/>
              </a:rPr>
              <a:t>progredirajuće</a:t>
            </a:r>
            <a:r>
              <a:rPr lang="sr-Latn-RS" sz="1200" kern="1200" dirty="0" smtClean="0">
                <a:solidFill>
                  <a:schemeClr val="tx1"/>
                </a:solidFill>
                <a:effectLst/>
                <a:latin typeface="+mn-lt"/>
                <a:ea typeface="MS PGothic" pitchFamily="34" charset="-128"/>
                <a:cs typeface="ＭＳ Ｐゴシック" charset="0"/>
              </a:rPr>
              <a:t> i u ekonomskom smislu sve važnije „sekundarno tržište” za kupoprodaju „stvari koje mogu da se koriste za izvršenje krivičnih dela”: reč je o hakerima koji </a:t>
            </a:r>
            <a:r>
              <a:rPr lang="sr-Latn-RS" sz="1200" kern="1200" dirty="0" err="1" smtClean="0">
                <a:solidFill>
                  <a:schemeClr val="tx1"/>
                </a:solidFill>
                <a:effectLst/>
                <a:latin typeface="+mn-lt"/>
                <a:ea typeface="MS PGothic" pitchFamily="34" charset="-128"/>
                <a:cs typeface="ＭＳ Ｐゴシック" charset="0"/>
              </a:rPr>
              <a:t>onlajn</a:t>
            </a:r>
            <a:r>
              <a:rPr lang="sr-Latn-RS" sz="1200" kern="1200" dirty="0" smtClean="0">
                <a:solidFill>
                  <a:schemeClr val="tx1"/>
                </a:solidFill>
                <a:effectLst/>
                <a:latin typeface="+mn-lt"/>
                <a:ea typeface="MS PGothic" pitchFamily="34" charset="-128"/>
                <a:cs typeface="ＭＳ Ｐゴシック" charset="0"/>
              </a:rPr>
              <a:t> prodaju svoje alate, o samostalno napravljenim paketima virusa koji su široko dostupni </a:t>
            </a:r>
            <a:r>
              <a:rPr lang="sr-Latn-RS" sz="1200" kern="1200" dirty="0" err="1" smtClean="0">
                <a:solidFill>
                  <a:schemeClr val="tx1"/>
                </a:solidFill>
                <a:effectLst/>
                <a:latin typeface="+mn-lt"/>
                <a:ea typeface="MS PGothic" pitchFamily="34" charset="-128"/>
                <a:cs typeface="ＭＳ Ｐゴシック" charset="0"/>
              </a:rPr>
              <a:t>onlajn</a:t>
            </a:r>
            <a:r>
              <a:rPr lang="sr-Latn-RS" sz="1200" kern="1200" dirty="0" smtClean="0">
                <a:solidFill>
                  <a:schemeClr val="tx1"/>
                </a:solidFill>
                <a:effectLst/>
                <a:latin typeface="+mn-lt"/>
                <a:ea typeface="MS PGothic" pitchFamily="34" charset="-128"/>
                <a:cs typeface="ＭＳ Ｐゴシック" charset="0"/>
              </a:rPr>
              <a:t> i o prodaji na veliko </a:t>
            </a:r>
            <a:r>
              <a:rPr lang="sr-Latn-RS" sz="1200" kern="1200" dirty="0" err="1" smtClean="0">
                <a:solidFill>
                  <a:schemeClr val="tx1"/>
                </a:solidFill>
                <a:effectLst/>
                <a:latin typeface="+mn-lt"/>
                <a:ea typeface="MS PGothic" pitchFamily="34" charset="-128"/>
                <a:cs typeface="ＭＳ Ｐゴシック" charset="0"/>
              </a:rPr>
              <a:t>lozinki</a:t>
            </a:r>
            <a:r>
              <a:rPr lang="sr-Latn-RS" sz="1200" kern="1200" dirty="0" smtClean="0">
                <a:solidFill>
                  <a:schemeClr val="tx1"/>
                </a:solidFill>
                <a:effectLst/>
                <a:latin typeface="+mn-lt"/>
                <a:ea typeface="MS PGothic" pitchFamily="34" charset="-128"/>
                <a:cs typeface="ＭＳ Ｐゴシック" charset="0"/>
              </a:rPr>
              <a:t> koje su ukradene pomoću trojanaca i drugih uređaja i tehničkih sredstava. To znači da </a:t>
            </a:r>
            <a:r>
              <a:rPr lang="sr-Latn-RS" sz="1200" i="1" kern="1200" dirty="0" err="1" smtClean="0">
                <a:solidFill>
                  <a:schemeClr val="tx1"/>
                </a:solidFill>
                <a:effectLst/>
                <a:latin typeface="+mn-lt"/>
                <a:ea typeface="MS PGothic" pitchFamily="34" charset="-128"/>
                <a:cs typeface="ＭＳ Ｐゴシック" charset="0"/>
              </a:rPr>
              <a:t>hakovanje</a:t>
            </a:r>
            <a:r>
              <a:rPr lang="sr-Latn-RS" sz="1200" kern="1200" dirty="0" smtClean="0">
                <a:solidFill>
                  <a:schemeClr val="tx1"/>
                </a:solidFill>
                <a:effectLst/>
                <a:latin typeface="+mn-lt"/>
                <a:ea typeface="MS PGothic" pitchFamily="34" charset="-128"/>
                <a:cs typeface="ＭＳ Ｐゴシック" charset="0"/>
              </a:rPr>
              <a:t> računarskog sistema više nije rezervisano za </a:t>
            </a:r>
            <a:r>
              <a:rPr lang="sr-Latn-RS" sz="1200" kern="1200" dirty="0" err="1" smtClean="0">
                <a:solidFill>
                  <a:schemeClr val="tx1"/>
                </a:solidFill>
                <a:effectLst/>
                <a:latin typeface="+mn-lt"/>
                <a:ea typeface="MS PGothic" pitchFamily="34" charset="-128"/>
                <a:cs typeface="ＭＳ Ｐゴシック" charset="0"/>
              </a:rPr>
              <a:t>visokostručne</a:t>
            </a:r>
            <a:r>
              <a:rPr lang="sr-Latn-RS" sz="1200" kern="1200" dirty="0" smtClean="0">
                <a:solidFill>
                  <a:schemeClr val="tx1"/>
                </a:solidFill>
                <a:effectLst/>
                <a:latin typeface="+mn-lt"/>
                <a:ea typeface="MS PGothic" pitchFamily="34" charset="-128"/>
                <a:cs typeface="ＭＳ Ｐゴシック" charset="0"/>
              </a:rPr>
              <a:t> programere. Svaki „običan” kriminalac lako može da kupi neophodne alate ili direktno ukradene lozinke – veoma često kriminalac koji prodaje te lozinke nudi i „uslugu klijentu” u vidu pomoći klijentu da </a:t>
            </a:r>
            <a:r>
              <a:rPr lang="sr-Latn-RS" sz="1200" kern="1200" dirty="0" err="1" smtClean="0">
                <a:solidFill>
                  <a:schemeClr val="tx1"/>
                </a:solidFill>
                <a:effectLst/>
                <a:latin typeface="+mn-lt"/>
                <a:ea typeface="MS PGothic" pitchFamily="34" charset="-128"/>
                <a:cs typeface="ＭＳ Ｐゴシック" charset="0"/>
              </a:rPr>
              <a:t>nasetuje</a:t>
            </a:r>
            <a:r>
              <a:rPr lang="sr-Latn-RS" sz="1200" kern="1200" dirty="0" smtClean="0">
                <a:solidFill>
                  <a:schemeClr val="tx1"/>
                </a:solidFill>
                <a:effectLst/>
                <a:latin typeface="+mn-lt"/>
                <a:ea typeface="MS PGothic" pitchFamily="34" charset="-128"/>
                <a:cs typeface="ＭＳ Ｐゴシック" charset="0"/>
              </a:rPr>
              <a:t> svoj računar tako da pomoću njega lako izvrši krivično delo.</a:t>
            </a:r>
            <a:endParaRPr lang="x-none"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54</a:t>
            </a:fld>
            <a:endParaRPr lang="en-US"/>
          </a:p>
        </p:txBody>
      </p:sp>
    </p:spTree>
    <p:extLst>
      <p:ext uri="{BB962C8B-B14F-4D97-AF65-F5344CB8AC3E}">
        <p14:creationId xmlns:p14="http://schemas.microsoft.com/office/powerpoint/2010/main" val="2054600768"/>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0" fontAlgn="base" latinLnBrk="0" hangingPunct="0">
              <a:lnSpc>
                <a:spcPct val="100000"/>
              </a:lnSpc>
              <a:spcBef>
                <a:spcPct val="30000"/>
              </a:spcBef>
              <a:spcAft>
                <a:spcPct val="0"/>
              </a:spcAft>
              <a:buClrTx/>
              <a:buSzTx/>
              <a:buFontTx/>
              <a:buNone/>
              <a:tabLst/>
              <a:defRPr/>
            </a:pPr>
            <a:r>
              <a:rPr lang="sr-Latn-RS" sz="1200" kern="1200" dirty="0" smtClean="0">
                <a:solidFill>
                  <a:schemeClr val="tx1"/>
                </a:solidFill>
                <a:effectLst/>
                <a:latin typeface="+mn-lt"/>
                <a:ea typeface="MS PGothic" pitchFamily="34" charset="-128"/>
                <a:cs typeface="ＭＳ Ｐゴシック" charset="0"/>
              </a:rPr>
              <a:t>	Na ovoj grupi slajdova prikazane su slike jednog od najpoznatijih primera krivičnog dela zloupotrebe uređaja – ubacivanja uređaja za skidanje podataka (</a:t>
            </a:r>
            <a:r>
              <a:rPr lang="sr-Latn-RS" sz="1200" i="1" kern="1200" dirty="0" err="1" smtClean="0">
                <a:solidFill>
                  <a:schemeClr val="tx1"/>
                </a:solidFill>
                <a:effectLst/>
                <a:latin typeface="+mn-lt"/>
                <a:ea typeface="MS PGothic" pitchFamily="34" charset="-128"/>
                <a:cs typeface="ＭＳ Ｐゴシック" charset="0"/>
              </a:rPr>
              <a:t>skimming</a:t>
            </a:r>
            <a:r>
              <a:rPr lang="sr-Latn-RS" sz="1200" kern="1200" dirty="0" smtClean="0">
                <a:solidFill>
                  <a:schemeClr val="tx1"/>
                </a:solidFill>
                <a:effectLst/>
                <a:latin typeface="+mn-lt"/>
                <a:ea typeface="MS PGothic" pitchFamily="34" charset="-128"/>
                <a:cs typeface="ＭＳ Ｐゴシック" charset="0"/>
              </a:rPr>
              <a:t>) na </a:t>
            </a:r>
            <a:r>
              <a:rPr lang="sr-Latn-RS" sz="1200" kern="1200" dirty="0" err="1" smtClean="0">
                <a:solidFill>
                  <a:schemeClr val="tx1"/>
                </a:solidFill>
                <a:effectLst/>
                <a:latin typeface="+mn-lt"/>
                <a:ea typeface="MS PGothic" pitchFamily="34" charset="-128"/>
                <a:cs typeface="ＭＳ Ｐゴシック" charset="0"/>
              </a:rPr>
              <a:t>bankomat</a:t>
            </a:r>
            <a:r>
              <a:rPr lang="sr-Latn-RS" sz="1200" kern="1200" dirty="0" smtClean="0">
                <a:solidFill>
                  <a:schemeClr val="tx1"/>
                </a:solidFill>
                <a:effectLst/>
                <a:latin typeface="+mn-lt"/>
                <a:ea typeface="MS PGothic" pitchFamily="34" charset="-128"/>
                <a:cs typeface="ＭＳ Ｐゴシック" charset="0"/>
              </a:rPr>
              <a:t>.</a:t>
            </a:r>
            <a:endParaRPr lang="en-US" sz="1200" kern="1200" dirty="0" smtClean="0">
              <a:solidFill>
                <a:schemeClr val="tx1"/>
              </a:solidFill>
              <a:effectLst/>
              <a:latin typeface="+mn-lt"/>
              <a:ea typeface="MS PGothic" pitchFamily="34" charset="-128"/>
              <a:cs typeface="ＭＳ Ｐゴシック" charset="0"/>
            </a:endParaRPr>
          </a:p>
          <a:p>
            <a:endParaRPr lang="en-US" sz="1200" kern="1200" dirty="0">
              <a:solidFill>
                <a:schemeClr val="tx1"/>
              </a:solidFill>
              <a:effectLst/>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55</a:t>
            </a:fld>
            <a:endParaRPr lang="en-US"/>
          </a:p>
        </p:txBody>
      </p:sp>
    </p:spTree>
    <p:extLst>
      <p:ext uri="{BB962C8B-B14F-4D97-AF65-F5344CB8AC3E}">
        <p14:creationId xmlns:p14="http://schemas.microsoft.com/office/powerpoint/2010/main" val="3525548228"/>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0" fontAlgn="base" latinLnBrk="0" hangingPunct="0">
              <a:lnSpc>
                <a:spcPct val="100000"/>
              </a:lnSpc>
              <a:spcBef>
                <a:spcPct val="30000"/>
              </a:spcBef>
              <a:spcAft>
                <a:spcPct val="0"/>
              </a:spcAft>
              <a:buClrTx/>
              <a:buSzTx/>
              <a:buFontTx/>
              <a:buNone/>
              <a:tabLst/>
              <a:defRPr/>
            </a:pPr>
            <a:r>
              <a:rPr lang="sr-Latn-RS" sz="1200" kern="1200" dirty="0" smtClean="0">
                <a:solidFill>
                  <a:schemeClr val="tx1"/>
                </a:solidFill>
                <a:effectLst/>
                <a:latin typeface="+mn-lt"/>
                <a:ea typeface="MS PGothic" pitchFamily="34" charset="-128"/>
                <a:cs typeface="ＭＳ Ｐゴシック" charset="0"/>
              </a:rPr>
              <a:t>	Na ovoj grupi slajdova prikazane su slike jednog od najpoznatijih primera krivičnog dela zloupotrebe uređaja – ubacivanja uređaja za skidanje podataka (</a:t>
            </a:r>
            <a:r>
              <a:rPr lang="sr-Latn-RS" sz="1200" i="1" kern="1200" dirty="0" err="1" smtClean="0">
                <a:solidFill>
                  <a:schemeClr val="tx1"/>
                </a:solidFill>
                <a:effectLst/>
                <a:latin typeface="+mn-lt"/>
                <a:ea typeface="MS PGothic" pitchFamily="34" charset="-128"/>
                <a:cs typeface="ＭＳ Ｐゴシック" charset="0"/>
              </a:rPr>
              <a:t>skimming</a:t>
            </a:r>
            <a:r>
              <a:rPr lang="sr-Latn-RS" sz="1200" kern="1200" dirty="0" smtClean="0">
                <a:solidFill>
                  <a:schemeClr val="tx1"/>
                </a:solidFill>
                <a:effectLst/>
                <a:latin typeface="+mn-lt"/>
                <a:ea typeface="MS PGothic" pitchFamily="34" charset="-128"/>
                <a:cs typeface="ＭＳ Ｐゴシック" charset="0"/>
              </a:rPr>
              <a:t>) na </a:t>
            </a:r>
            <a:r>
              <a:rPr lang="sr-Latn-RS" sz="1200" kern="1200" dirty="0" err="1" smtClean="0">
                <a:solidFill>
                  <a:schemeClr val="tx1"/>
                </a:solidFill>
                <a:effectLst/>
                <a:latin typeface="+mn-lt"/>
                <a:ea typeface="MS PGothic" pitchFamily="34" charset="-128"/>
                <a:cs typeface="ＭＳ Ｐゴシック" charset="0"/>
              </a:rPr>
              <a:t>bankomat</a:t>
            </a:r>
            <a:r>
              <a:rPr lang="sr-Latn-RS" sz="1200" kern="1200" dirty="0" smtClean="0">
                <a:solidFill>
                  <a:schemeClr val="tx1"/>
                </a:solidFill>
                <a:effectLst/>
                <a:latin typeface="+mn-lt"/>
                <a:ea typeface="MS PGothic" pitchFamily="34" charset="-128"/>
                <a:cs typeface="ＭＳ Ｐゴシック" charset="0"/>
              </a:rPr>
              <a:t>.</a:t>
            </a:r>
            <a:endParaRPr lang="en-US" sz="1200" kern="1200" dirty="0" smtClean="0">
              <a:solidFill>
                <a:schemeClr val="tx1"/>
              </a:solidFill>
              <a:effectLst/>
              <a:latin typeface="+mn-lt"/>
              <a:ea typeface="MS PGothic" pitchFamily="34" charset="-128"/>
              <a:cs typeface="ＭＳ Ｐゴシック" charset="0"/>
            </a:endParaRPr>
          </a:p>
          <a:p>
            <a:endParaRPr lang="en-US" sz="1200" kern="1200" dirty="0">
              <a:solidFill>
                <a:schemeClr val="tx1"/>
              </a:solidFill>
              <a:effectLst/>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56</a:t>
            </a:fld>
            <a:endParaRPr lang="en-US"/>
          </a:p>
        </p:txBody>
      </p:sp>
    </p:spTree>
    <p:extLst>
      <p:ext uri="{BB962C8B-B14F-4D97-AF65-F5344CB8AC3E}">
        <p14:creationId xmlns:p14="http://schemas.microsoft.com/office/powerpoint/2010/main" val="2304764086"/>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0" fontAlgn="base" latinLnBrk="0" hangingPunct="0">
              <a:lnSpc>
                <a:spcPct val="100000"/>
              </a:lnSpc>
              <a:spcBef>
                <a:spcPct val="30000"/>
              </a:spcBef>
              <a:spcAft>
                <a:spcPct val="0"/>
              </a:spcAft>
              <a:buClrTx/>
              <a:buSzTx/>
              <a:buFontTx/>
              <a:buNone/>
              <a:tabLst/>
              <a:defRPr/>
            </a:pPr>
            <a:r>
              <a:rPr lang="sr-Latn-RS" sz="1200" kern="1200" dirty="0" smtClean="0">
                <a:solidFill>
                  <a:schemeClr val="tx1"/>
                </a:solidFill>
                <a:effectLst/>
                <a:latin typeface="+mn-lt"/>
                <a:ea typeface="MS PGothic" pitchFamily="34" charset="-128"/>
                <a:cs typeface="ＭＳ Ｐゴシック" charset="0"/>
              </a:rPr>
              <a:t>	Na ovoj grupi slajdova prikazane su slike jednog od najpoznatijih primera krivičnog dela zloupotrebe uređaja – ubacivanja uređaja za skidanje podataka (</a:t>
            </a:r>
            <a:r>
              <a:rPr lang="sr-Latn-RS" sz="1200" i="1" kern="1200" dirty="0" err="1" smtClean="0">
                <a:solidFill>
                  <a:schemeClr val="tx1"/>
                </a:solidFill>
                <a:effectLst/>
                <a:latin typeface="+mn-lt"/>
                <a:ea typeface="MS PGothic" pitchFamily="34" charset="-128"/>
                <a:cs typeface="ＭＳ Ｐゴシック" charset="0"/>
              </a:rPr>
              <a:t>skimming</a:t>
            </a:r>
            <a:r>
              <a:rPr lang="sr-Latn-RS" sz="1200" kern="1200" dirty="0" smtClean="0">
                <a:solidFill>
                  <a:schemeClr val="tx1"/>
                </a:solidFill>
                <a:effectLst/>
                <a:latin typeface="+mn-lt"/>
                <a:ea typeface="MS PGothic" pitchFamily="34" charset="-128"/>
                <a:cs typeface="ＭＳ Ｐゴシック" charset="0"/>
              </a:rPr>
              <a:t>) na </a:t>
            </a:r>
            <a:r>
              <a:rPr lang="sr-Latn-RS" sz="1200" kern="1200" dirty="0" err="1" smtClean="0">
                <a:solidFill>
                  <a:schemeClr val="tx1"/>
                </a:solidFill>
                <a:effectLst/>
                <a:latin typeface="+mn-lt"/>
                <a:ea typeface="MS PGothic" pitchFamily="34" charset="-128"/>
                <a:cs typeface="ＭＳ Ｐゴシック" charset="0"/>
              </a:rPr>
              <a:t>bankomat</a:t>
            </a:r>
            <a:r>
              <a:rPr lang="sr-Latn-RS" sz="1200" kern="1200" dirty="0" smtClean="0">
                <a:solidFill>
                  <a:schemeClr val="tx1"/>
                </a:solidFill>
                <a:effectLst/>
                <a:latin typeface="+mn-lt"/>
                <a:ea typeface="MS PGothic" pitchFamily="34" charset="-128"/>
                <a:cs typeface="ＭＳ Ｐゴシック" charset="0"/>
              </a:rPr>
              <a:t>.</a:t>
            </a:r>
            <a:endParaRPr lang="en-US" sz="1200" kern="1200" dirty="0" smtClean="0">
              <a:solidFill>
                <a:schemeClr val="tx1"/>
              </a:solidFill>
              <a:effectLst/>
              <a:latin typeface="+mn-lt"/>
              <a:ea typeface="MS PGothic" pitchFamily="34" charset="-128"/>
              <a:cs typeface="ＭＳ Ｐゴシック" charset="0"/>
            </a:endParaRPr>
          </a:p>
          <a:p>
            <a:endParaRPr lang="en-US" sz="1200" kern="1200" dirty="0">
              <a:solidFill>
                <a:schemeClr val="tx1"/>
              </a:solidFill>
              <a:effectLst/>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57</a:t>
            </a:fld>
            <a:endParaRPr lang="en-US"/>
          </a:p>
        </p:txBody>
      </p:sp>
    </p:spTree>
    <p:extLst>
      <p:ext uri="{BB962C8B-B14F-4D97-AF65-F5344CB8AC3E}">
        <p14:creationId xmlns:p14="http://schemas.microsoft.com/office/powerpoint/2010/main" val="3469854665"/>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0" fontAlgn="base" latinLnBrk="0" hangingPunct="0">
              <a:lnSpc>
                <a:spcPct val="100000"/>
              </a:lnSpc>
              <a:spcBef>
                <a:spcPct val="30000"/>
              </a:spcBef>
              <a:spcAft>
                <a:spcPct val="0"/>
              </a:spcAft>
              <a:buClrTx/>
              <a:buSzTx/>
              <a:buFontTx/>
              <a:buNone/>
              <a:tabLst/>
              <a:defRPr/>
            </a:pPr>
            <a:r>
              <a:rPr lang="sr-Latn-RS" sz="1200" kern="1200" dirty="0" smtClean="0">
                <a:solidFill>
                  <a:schemeClr val="tx1"/>
                </a:solidFill>
                <a:effectLst/>
                <a:latin typeface="+mn-lt"/>
                <a:ea typeface="MS PGothic" pitchFamily="34" charset="-128"/>
                <a:cs typeface="ＭＳ Ｐゴシック" charset="0"/>
              </a:rPr>
              <a:t>	Na ovoj grupi slajdova prikazane su slike jednog od najpoznatijih primera krivičnog dela zloupotrebe uređaja – ubacivanja uređaja za skidanje podataka (</a:t>
            </a:r>
            <a:r>
              <a:rPr lang="sr-Latn-RS" sz="1200" i="1" kern="1200" dirty="0" err="1" smtClean="0">
                <a:solidFill>
                  <a:schemeClr val="tx1"/>
                </a:solidFill>
                <a:effectLst/>
                <a:latin typeface="+mn-lt"/>
                <a:ea typeface="MS PGothic" pitchFamily="34" charset="-128"/>
                <a:cs typeface="ＭＳ Ｐゴシック" charset="0"/>
              </a:rPr>
              <a:t>skimming</a:t>
            </a:r>
            <a:r>
              <a:rPr lang="sr-Latn-RS" sz="1200" kern="1200" dirty="0" smtClean="0">
                <a:solidFill>
                  <a:schemeClr val="tx1"/>
                </a:solidFill>
                <a:effectLst/>
                <a:latin typeface="+mn-lt"/>
                <a:ea typeface="MS PGothic" pitchFamily="34" charset="-128"/>
                <a:cs typeface="ＭＳ Ｐゴシック" charset="0"/>
              </a:rPr>
              <a:t>) na </a:t>
            </a:r>
            <a:r>
              <a:rPr lang="sr-Latn-RS" sz="1200" kern="1200" dirty="0" err="1" smtClean="0">
                <a:solidFill>
                  <a:schemeClr val="tx1"/>
                </a:solidFill>
                <a:effectLst/>
                <a:latin typeface="+mn-lt"/>
                <a:ea typeface="MS PGothic" pitchFamily="34" charset="-128"/>
                <a:cs typeface="ＭＳ Ｐゴシック" charset="0"/>
              </a:rPr>
              <a:t>bankomat</a:t>
            </a:r>
            <a:r>
              <a:rPr lang="sr-Latn-RS" sz="1200" kern="1200" dirty="0" smtClean="0">
                <a:solidFill>
                  <a:schemeClr val="tx1"/>
                </a:solidFill>
                <a:effectLst/>
                <a:latin typeface="+mn-lt"/>
                <a:ea typeface="MS PGothic" pitchFamily="34" charset="-128"/>
                <a:cs typeface="ＭＳ Ｐゴシック" charset="0"/>
              </a:rPr>
              <a:t>.</a:t>
            </a:r>
            <a:endParaRPr lang="en-US" sz="1200" kern="1200" dirty="0" smtClean="0">
              <a:solidFill>
                <a:schemeClr val="tx1"/>
              </a:solidFill>
              <a:effectLst/>
              <a:latin typeface="+mn-lt"/>
              <a:ea typeface="MS PGothic" pitchFamily="34" charset="-128"/>
              <a:cs typeface="ＭＳ Ｐゴシック" charset="0"/>
            </a:endParaRPr>
          </a:p>
          <a:p>
            <a:endParaRPr lang="en-US" sz="1200" kern="1200" dirty="0">
              <a:solidFill>
                <a:schemeClr val="tx1"/>
              </a:solidFill>
              <a:effectLst/>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58</a:t>
            </a:fld>
            <a:endParaRPr lang="en-US"/>
          </a:p>
        </p:txBody>
      </p:sp>
    </p:spTree>
    <p:extLst>
      <p:ext uri="{BB962C8B-B14F-4D97-AF65-F5344CB8AC3E}">
        <p14:creationId xmlns:p14="http://schemas.microsoft.com/office/powerpoint/2010/main" val="1455611747"/>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S PGothic" pitchFamily="34" charset="-128"/>
                <a:cs typeface="ＭＳ Ｐゴシック" charset="0"/>
              </a:rPr>
              <a:t>(tekst</a:t>
            </a:r>
            <a:r>
              <a:rPr lang="sr-Latn-RS" sz="1200" kern="1200" baseline="0" dirty="0" smtClean="0">
                <a:solidFill>
                  <a:schemeClr val="tx1"/>
                </a:solidFill>
                <a:effectLst/>
                <a:latin typeface="+mn-lt"/>
                <a:ea typeface="MS PGothic" pitchFamily="34" charset="-128"/>
                <a:cs typeface="ＭＳ Ｐゴシック" charset="0"/>
              </a:rPr>
              <a:t> na slici)</a:t>
            </a:r>
          </a:p>
          <a:p>
            <a:pPr indent="457200"/>
            <a:endParaRPr lang="sr-Latn-RS" sz="1200" kern="1200" baseline="0" dirty="0" smtClean="0">
              <a:solidFill>
                <a:schemeClr val="tx1"/>
              </a:solidFill>
              <a:effectLst/>
              <a:latin typeface="+mn-lt"/>
              <a:ea typeface="MS PGothic" pitchFamily="34" charset="-128"/>
              <a:cs typeface="ＭＳ Ｐゴシック" charset="0"/>
            </a:endParaRPr>
          </a:p>
          <a:p>
            <a:pPr indent="457200"/>
            <a:r>
              <a:rPr lang="sr-Latn-RS" sz="1200" b="1" kern="1200" dirty="0" smtClean="0">
                <a:solidFill>
                  <a:schemeClr val="tx1"/>
                </a:solidFill>
                <a:effectLst/>
                <a:latin typeface="+mn-lt"/>
                <a:ea typeface="MS PGothic" pitchFamily="34" charset="-128"/>
                <a:cs typeface="ＭＳ Ｐゴシック" charset="0"/>
              </a:rPr>
              <a:t>Čovek osuđen zbog toga što je pomagao hakerima da se bore protiv antivirusnih proizvoda</a:t>
            </a:r>
          </a:p>
          <a:p>
            <a:pPr indent="457200"/>
            <a:endParaRPr lang="sr-Latn-RS" sz="1200" b="1" kern="1200" dirty="0" smtClean="0">
              <a:solidFill>
                <a:schemeClr val="tx1"/>
              </a:solidFill>
              <a:effectLst/>
              <a:latin typeface="+mn-lt"/>
              <a:ea typeface="MS PGothic" pitchFamily="34" charset="-128"/>
              <a:cs typeface="ＭＳ Ｐゴシック" charset="0"/>
            </a:endParaRPr>
          </a:p>
          <a:p>
            <a:pPr indent="457200"/>
            <a:r>
              <a:rPr lang="sr-Latn-RS" sz="1200" b="0" kern="1200" dirty="0" err="1" smtClean="0">
                <a:solidFill>
                  <a:schemeClr val="tx1"/>
                </a:solidFill>
                <a:effectLst/>
                <a:latin typeface="+mn-lt"/>
                <a:ea typeface="MS PGothic" pitchFamily="34" charset="-128"/>
                <a:cs typeface="ＭＳ Ｐゴシック" charset="0"/>
              </a:rPr>
              <a:t>Ruslans</a:t>
            </a:r>
            <a:r>
              <a:rPr lang="sr-Latn-RS" sz="1200" b="0" kern="1200" dirty="0" smtClean="0">
                <a:solidFill>
                  <a:schemeClr val="tx1"/>
                </a:solidFill>
                <a:effectLst/>
                <a:latin typeface="+mn-lt"/>
                <a:ea typeface="MS PGothic" pitchFamily="34" charset="-128"/>
                <a:cs typeface="ＭＳ Ｐゴシック" charset="0"/>
              </a:rPr>
              <a:t> </a:t>
            </a:r>
            <a:r>
              <a:rPr lang="sr-Latn-RS" sz="1200" b="0" kern="1200" dirty="0" err="1" smtClean="0">
                <a:solidFill>
                  <a:schemeClr val="tx1"/>
                </a:solidFill>
                <a:effectLst/>
                <a:latin typeface="+mn-lt"/>
                <a:ea typeface="MS PGothic" pitchFamily="34" charset="-128"/>
                <a:cs typeface="ＭＳ Ｐゴシック" charset="0"/>
              </a:rPr>
              <a:t>Bondars</a:t>
            </a:r>
            <a:r>
              <a:rPr lang="sr-Latn-RS" sz="1200" b="0" kern="1200" dirty="0" smtClean="0">
                <a:solidFill>
                  <a:schemeClr val="tx1"/>
                </a:solidFill>
                <a:effectLst/>
                <a:latin typeface="+mn-lt"/>
                <a:ea typeface="MS PGothic" pitchFamily="34" charset="-128"/>
                <a:cs typeface="ＭＳ Ｐゴシック" charset="0"/>
              </a:rPr>
              <a:t> je</a:t>
            </a:r>
            <a:r>
              <a:rPr lang="sr-Latn-RS" sz="1200" b="0" kern="1200" baseline="0" dirty="0" smtClean="0">
                <a:solidFill>
                  <a:schemeClr val="tx1"/>
                </a:solidFill>
                <a:effectLst/>
                <a:latin typeface="+mn-lt"/>
                <a:ea typeface="MS PGothic" pitchFamily="34" charset="-128"/>
                <a:cs typeface="ＭＳ Ｐゴシック" charset="0"/>
              </a:rPr>
              <a:t> upravljao uslugom Scan4you (</a:t>
            </a:r>
            <a:r>
              <a:rPr lang="sr-Latn-RS" sz="1200" b="0" kern="1200" baseline="0" dirty="0" err="1" smtClean="0">
                <a:solidFill>
                  <a:schemeClr val="tx1"/>
                </a:solidFill>
                <a:effectLst/>
                <a:latin typeface="+mn-lt"/>
                <a:ea typeface="MS PGothic" pitchFamily="34" charset="-128"/>
                <a:cs typeface="ＭＳ Ｐゴシック" charset="0"/>
              </a:rPr>
              <a:t>skeniramo</a:t>
            </a:r>
            <a:r>
              <a:rPr lang="sr-Latn-RS" sz="1200" b="0" kern="1200" baseline="0" dirty="0" smtClean="0">
                <a:solidFill>
                  <a:schemeClr val="tx1"/>
                </a:solidFill>
                <a:effectLst/>
                <a:latin typeface="+mn-lt"/>
                <a:ea typeface="MS PGothic" pitchFamily="34" charset="-128"/>
                <a:cs typeface="ＭＳ Ｐゴシック" charset="0"/>
              </a:rPr>
              <a:t> za vas), ilegalnim servisom koji je omogućavao kriminalcima koji se bave </a:t>
            </a:r>
            <a:r>
              <a:rPr lang="sr-Latn-RS" sz="1200" b="0" kern="1200" baseline="0" dirty="0" err="1" smtClean="0">
                <a:solidFill>
                  <a:schemeClr val="tx1"/>
                </a:solidFill>
                <a:effectLst/>
                <a:latin typeface="+mn-lt"/>
                <a:ea typeface="MS PGothic" pitchFamily="34" charset="-128"/>
                <a:cs typeface="ＭＳ Ｐゴシック" charset="0"/>
              </a:rPr>
              <a:t>visokotehnološkim</a:t>
            </a:r>
            <a:r>
              <a:rPr lang="sr-Latn-RS" sz="1200" b="0" kern="1200" baseline="0" dirty="0" smtClean="0">
                <a:solidFill>
                  <a:schemeClr val="tx1"/>
                </a:solidFill>
                <a:effectLst/>
                <a:latin typeface="+mn-lt"/>
                <a:ea typeface="MS PGothic" pitchFamily="34" charset="-128"/>
                <a:cs typeface="ＭＳ Ｐゴシック" charset="0"/>
              </a:rPr>
              <a:t> kriminalom da za novčanu nagradu anonimno testiraju svoje </a:t>
            </a:r>
            <a:r>
              <a:rPr lang="sr-Latn-RS" sz="1200" b="0" kern="1200" baseline="0" dirty="0" err="1" smtClean="0">
                <a:solidFill>
                  <a:schemeClr val="tx1"/>
                </a:solidFill>
                <a:effectLst/>
                <a:latin typeface="+mn-lt"/>
                <a:ea typeface="MS PGothic" pitchFamily="34" charset="-128"/>
                <a:cs typeface="ＭＳ Ｐゴシック" charset="0"/>
              </a:rPr>
              <a:t>malvere</a:t>
            </a:r>
            <a:r>
              <a:rPr lang="sr-Latn-RS" sz="1200" b="0" kern="1200" baseline="0" dirty="0" smtClean="0">
                <a:solidFill>
                  <a:schemeClr val="tx1"/>
                </a:solidFill>
                <a:effectLst/>
                <a:latin typeface="+mn-lt"/>
                <a:ea typeface="MS PGothic" pitchFamily="34" charset="-128"/>
                <a:cs typeface="ＭＳ Ｐゴシック" charset="0"/>
              </a:rPr>
              <a:t> na više od 35 antivirusnih uređaja</a:t>
            </a:r>
          </a:p>
          <a:p>
            <a:pPr indent="457200"/>
            <a:endParaRPr lang="sr-Latn-RS" sz="1200" b="0" kern="1200" baseline="0" dirty="0" smtClean="0">
              <a:solidFill>
                <a:schemeClr val="tx1"/>
              </a:solidFill>
              <a:effectLst/>
              <a:latin typeface="+mn-lt"/>
              <a:ea typeface="MS PGothic" pitchFamily="34" charset="-128"/>
              <a:cs typeface="ＭＳ Ｐゴシック" charset="0"/>
            </a:endParaRPr>
          </a:p>
          <a:p>
            <a:pPr indent="457200"/>
            <a:r>
              <a:rPr lang="sr-Latn-RS" sz="1200" b="0" kern="1200" baseline="0" dirty="0" smtClean="0">
                <a:solidFill>
                  <a:schemeClr val="tx1"/>
                </a:solidFill>
                <a:effectLst/>
                <a:latin typeface="+mn-lt"/>
                <a:ea typeface="MS PGothic" pitchFamily="34" charset="-128"/>
                <a:cs typeface="ＭＳ Ｐゴシック" charset="0"/>
              </a:rPr>
              <a:t>17. maj 2018.</a:t>
            </a:r>
          </a:p>
          <a:p>
            <a:pPr indent="457200"/>
            <a:r>
              <a:rPr lang="sr-Latn-RS" sz="1200" b="0" kern="1200" baseline="0" dirty="0" smtClean="0">
                <a:solidFill>
                  <a:schemeClr val="tx1"/>
                </a:solidFill>
                <a:effectLst/>
                <a:latin typeface="+mn-lt"/>
                <a:ea typeface="MS PGothic" pitchFamily="34" charset="-128"/>
                <a:cs typeface="ＭＳ Ｐゴシック" charset="0"/>
              </a:rPr>
              <a:t>Piše Michael Kan</a:t>
            </a:r>
          </a:p>
          <a:p>
            <a:pPr indent="457200"/>
            <a:endParaRPr lang="sr-Latn-RS" sz="1200" b="0" kern="1200" baseline="0" dirty="0" smtClean="0">
              <a:solidFill>
                <a:schemeClr val="tx1"/>
              </a:solidFill>
              <a:effectLst/>
              <a:latin typeface="+mn-lt"/>
              <a:ea typeface="MS PGothic" pitchFamily="34" charset="-128"/>
              <a:cs typeface="ＭＳ Ｐゴシック" charset="0"/>
            </a:endParaRPr>
          </a:p>
          <a:p>
            <a:pPr indent="457200"/>
            <a:r>
              <a:rPr lang="sr-Latn-RS" sz="1200" b="0" kern="1200" baseline="0" dirty="0" smtClean="0">
                <a:solidFill>
                  <a:schemeClr val="tx1"/>
                </a:solidFill>
                <a:effectLst/>
                <a:latin typeface="+mn-lt"/>
                <a:ea typeface="MS PGothic" pitchFamily="34" charset="-128"/>
                <a:cs typeface="ＭＳ Ｐゴシック" charset="0"/>
              </a:rPr>
              <a:t>Savezna porota je osudila jednog letonskog hakera optuženog da je pružao usluge testiranja </a:t>
            </a:r>
            <a:r>
              <a:rPr lang="sr-Latn-RS" sz="1200" b="0" kern="1200" baseline="0" dirty="0" err="1" smtClean="0">
                <a:solidFill>
                  <a:schemeClr val="tx1"/>
                </a:solidFill>
                <a:effectLst/>
                <a:latin typeface="+mn-lt"/>
                <a:ea typeface="MS PGothic" pitchFamily="34" charset="-128"/>
                <a:cs typeface="ＭＳ Ｐゴシック" charset="0"/>
              </a:rPr>
              <a:t>malvera</a:t>
            </a:r>
            <a:r>
              <a:rPr lang="sr-Latn-RS" sz="1200" b="0" kern="1200" baseline="0" dirty="0" smtClean="0">
                <a:solidFill>
                  <a:schemeClr val="tx1"/>
                </a:solidFill>
                <a:effectLst/>
                <a:latin typeface="+mn-lt"/>
                <a:ea typeface="MS PGothic" pitchFamily="34" charset="-128"/>
                <a:cs typeface="ＭＳ Ｐゴシック" charset="0"/>
              </a:rPr>
              <a:t> koje su pomogle mnogobrojnim kriminalcima da savladaju dejstvo antivirusnih paketa i uređaja za računare.</a:t>
            </a:r>
          </a:p>
          <a:p>
            <a:pPr indent="457200"/>
            <a:r>
              <a:rPr lang="sr-Latn-RS" sz="1200" b="0" kern="1200" baseline="0" dirty="0" err="1" smtClean="0">
                <a:solidFill>
                  <a:schemeClr val="tx1"/>
                </a:solidFill>
                <a:effectLst/>
                <a:latin typeface="+mn-lt"/>
                <a:ea typeface="MS PGothic" pitchFamily="34" charset="-128"/>
                <a:cs typeface="ＭＳ Ｐゴシック" charset="0"/>
              </a:rPr>
              <a:t>Ruslans</a:t>
            </a:r>
            <a:r>
              <a:rPr lang="sr-Latn-RS" sz="1200" b="0" kern="1200" baseline="0" dirty="0" smtClean="0">
                <a:solidFill>
                  <a:schemeClr val="tx1"/>
                </a:solidFill>
                <a:effectLst/>
                <a:latin typeface="+mn-lt"/>
                <a:ea typeface="MS PGothic" pitchFamily="34" charset="-128"/>
                <a:cs typeface="ＭＳ Ｐゴシック" charset="0"/>
              </a:rPr>
              <a:t> </a:t>
            </a:r>
            <a:r>
              <a:rPr lang="sr-Latn-RS" sz="1200" b="0" kern="1200" baseline="0" dirty="0" err="1" smtClean="0">
                <a:solidFill>
                  <a:schemeClr val="tx1"/>
                </a:solidFill>
                <a:effectLst/>
                <a:latin typeface="+mn-lt"/>
                <a:ea typeface="MS PGothic" pitchFamily="34" charset="-128"/>
                <a:cs typeface="ＭＳ Ｐゴシック" charset="0"/>
              </a:rPr>
              <a:t>Bonders</a:t>
            </a:r>
            <a:r>
              <a:rPr lang="sr-Latn-RS" sz="1200" b="0" kern="1200" baseline="0" dirty="0" smtClean="0">
                <a:solidFill>
                  <a:schemeClr val="tx1"/>
                </a:solidFill>
                <a:effectLst/>
                <a:latin typeface="+mn-lt"/>
                <a:ea typeface="MS PGothic" pitchFamily="34" charset="-128"/>
                <a:cs typeface="ＭＳ Ｐゴシック" charset="0"/>
              </a:rPr>
              <a:t> je osuđen zbog toga što je projektovao  zloglasni  sistem Scan4you, namenjen „</a:t>
            </a:r>
            <a:r>
              <a:rPr lang="sr-Latn-RS" sz="1200" b="0" kern="1200" baseline="0" dirty="0" err="1" smtClean="0">
                <a:solidFill>
                  <a:schemeClr val="tx1"/>
                </a:solidFill>
                <a:effectLst/>
                <a:latin typeface="+mn-lt"/>
                <a:ea typeface="MS PGothic" pitchFamily="34" charset="-128"/>
                <a:cs typeface="ＭＳ Ｐゴシック" charset="0"/>
              </a:rPr>
              <a:t>onlajn</a:t>
            </a:r>
            <a:r>
              <a:rPr lang="sr-Latn-RS" sz="1200" b="0" kern="1200" baseline="0" dirty="0" smtClean="0">
                <a:solidFill>
                  <a:schemeClr val="tx1"/>
                </a:solidFill>
                <a:effectLst/>
                <a:latin typeface="+mn-lt"/>
                <a:ea typeface="MS PGothic" pitchFamily="34" charset="-128"/>
                <a:cs typeface="ＭＳ Ｐゴシック" charset="0"/>
              </a:rPr>
              <a:t> borbi protiv dejstva antivirusnih uređaja“ i upravljao njime. Taj ilegalni sistem je omogućavao kriminalcima da plate kako bi anonimno testirali svoje </a:t>
            </a:r>
            <a:r>
              <a:rPr lang="sr-Latn-RS" sz="1200" b="0" kern="1200" baseline="0" dirty="0" err="1" smtClean="0">
                <a:solidFill>
                  <a:schemeClr val="tx1"/>
                </a:solidFill>
                <a:effectLst/>
                <a:latin typeface="+mn-lt"/>
                <a:ea typeface="MS PGothic" pitchFamily="34" charset="-128"/>
                <a:cs typeface="ＭＳ Ｐゴシック" charset="0"/>
              </a:rPr>
              <a:t>malverske</a:t>
            </a:r>
            <a:r>
              <a:rPr lang="sr-Latn-RS" sz="1200" b="0" kern="1200" baseline="0" dirty="0" smtClean="0">
                <a:solidFill>
                  <a:schemeClr val="tx1"/>
                </a:solidFill>
                <a:effectLst/>
                <a:latin typeface="+mn-lt"/>
                <a:ea typeface="MS PGothic" pitchFamily="34" charset="-128"/>
                <a:cs typeface="ＭＳ Ｐゴシック" charset="0"/>
              </a:rPr>
              <a:t> pakete na dejstvo više od 35 antivirusnih uređaja, i usmeravao ih je kako da izbegnu </a:t>
            </a:r>
            <a:r>
              <a:rPr lang="sr-Latn-RS" sz="1200" b="0" kern="1200" baseline="0" dirty="0" err="1" smtClean="0">
                <a:solidFill>
                  <a:schemeClr val="tx1"/>
                </a:solidFill>
                <a:effectLst/>
                <a:latin typeface="+mn-lt"/>
                <a:ea typeface="MS PGothic" pitchFamily="34" charset="-128"/>
                <a:cs typeface="ＭＳ Ｐゴシック" charset="0"/>
              </a:rPr>
              <a:t>detektovanje</a:t>
            </a:r>
            <a:r>
              <a:rPr lang="sr-Latn-RS" sz="1200" b="0" kern="1200" baseline="0" dirty="0" smtClean="0">
                <a:solidFill>
                  <a:schemeClr val="tx1"/>
                </a:solidFill>
                <a:effectLst/>
                <a:latin typeface="+mn-lt"/>
                <a:ea typeface="MS PGothic" pitchFamily="34" charset="-128"/>
                <a:cs typeface="ＭＳ Ｐゴシック" charset="0"/>
              </a:rPr>
              <a:t>.</a:t>
            </a:r>
          </a:p>
          <a:p>
            <a:pPr indent="457200"/>
            <a:r>
              <a:rPr lang="sr-Latn-RS" sz="1200" b="0" kern="1200" baseline="0" dirty="0" smtClean="0">
                <a:solidFill>
                  <a:schemeClr val="tx1"/>
                </a:solidFill>
                <a:effectLst/>
                <a:latin typeface="+mn-lt"/>
                <a:ea typeface="MS PGothic" pitchFamily="34" charset="-128"/>
                <a:cs typeface="ＭＳ Ｐゴシック" charset="0"/>
              </a:rPr>
              <a:t>Sistem Scan4you radio je barem od 2009. do maja 2017, kada ga je FBI konačno zatvorio i uhapsio </a:t>
            </a:r>
            <a:r>
              <a:rPr lang="sr-Latn-RS" sz="1200" b="0" kern="1200" baseline="0" dirty="0" err="1" smtClean="0">
                <a:solidFill>
                  <a:schemeClr val="tx1"/>
                </a:solidFill>
                <a:effectLst/>
                <a:latin typeface="+mn-lt"/>
                <a:ea typeface="MS PGothic" pitchFamily="34" charset="-128"/>
                <a:cs typeface="ＭＳ Ｐゴシック" charset="0"/>
              </a:rPr>
              <a:t>Bondarsa</a:t>
            </a:r>
            <a:r>
              <a:rPr lang="sr-Latn-RS" sz="1200" b="0" kern="1200" baseline="0" dirty="0" smtClean="0">
                <a:solidFill>
                  <a:schemeClr val="tx1"/>
                </a:solidFill>
                <a:effectLst/>
                <a:latin typeface="+mn-lt"/>
                <a:ea typeface="MS PGothic" pitchFamily="34" charset="-128"/>
                <a:cs typeface="ＭＳ Ｐゴシック" charset="0"/>
              </a:rPr>
              <a:t> starog 37 godina i drugog osumnjičenog, </a:t>
            </a:r>
            <a:r>
              <a:rPr lang="sr-Latn-RS" sz="1200" b="0" kern="1200" baseline="0" dirty="0" err="1" smtClean="0">
                <a:solidFill>
                  <a:schemeClr val="tx1"/>
                </a:solidFill>
                <a:effectLst/>
                <a:latin typeface="+mn-lt"/>
                <a:ea typeface="MS PGothic" pitchFamily="34" charset="-128"/>
                <a:cs typeface="ＭＳ Ｐゴシック" charset="0"/>
              </a:rPr>
              <a:t>Jurijsa</a:t>
            </a:r>
            <a:r>
              <a:rPr lang="sr-Latn-RS" sz="1200" b="0" kern="1200" baseline="0" dirty="0" smtClean="0">
                <a:solidFill>
                  <a:schemeClr val="tx1"/>
                </a:solidFill>
                <a:effectLst/>
                <a:latin typeface="+mn-lt"/>
                <a:ea typeface="MS PGothic" pitchFamily="34" charset="-128"/>
                <a:cs typeface="ＭＳ Ｐゴシック" charset="0"/>
              </a:rPr>
              <a:t> </a:t>
            </a:r>
            <a:r>
              <a:rPr lang="sr-Latn-RS" sz="1200" b="0" kern="1200" baseline="0" dirty="0" err="1" smtClean="0">
                <a:solidFill>
                  <a:schemeClr val="tx1"/>
                </a:solidFill>
                <a:effectLst/>
                <a:latin typeface="+mn-lt"/>
                <a:ea typeface="MS PGothic" pitchFamily="34" charset="-128"/>
                <a:cs typeface="ＭＳ Ｐゴシック" charset="0"/>
              </a:rPr>
              <a:t>Martisevsa</a:t>
            </a:r>
            <a:r>
              <a:rPr lang="sr-Latn-RS" sz="1200" b="0" kern="1200" baseline="0" dirty="0" smtClean="0">
                <a:solidFill>
                  <a:schemeClr val="tx1"/>
                </a:solidFill>
                <a:effectLst/>
                <a:latin typeface="+mn-lt"/>
                <a:ea typeface="MS PGothic" pitchFamily="34" charset="-128"/>
                <a:cs typeface="ＭＳ Ｐゴシック" charset="0"/>
              </a:rPr>
              <a:t>, koji su izručeni Sjedinjenim Američkim Državama.</a:t>
            </a:r>
          </a:p>
          <a:p>
            <a:pPr indent="457200"/>
            <a:r>
              <a:rPr lang="sr-Latn-RS" sz="1200" b="0" kern="1200" baseline="0" dirty="0" smtClean="0">
                <a:solidFill>
                  <a:schemeClr val="tx1"/>
                </a:solidFill>
                <a:effectLst/>
                <a:latin typeface="+mn-lt"/>
                <a:ea typeface="MS PGothic" pitchFamily="34" charset="-128"/>
                <a:cs typeface="ＭＳ Ｐゴシック" charset="0"/>
              </a:rPr>
              <a:t>Tužioci kažu da je u jeku svoje aktivnosti Scan4you bio najveći sistem tog tipa i da je pomogao kriminalcima specijalizovanim za </a:t>
            </a:r>
            <a:r>
              <a:rPr lang="sr-Latn-RS" sz="1200" b="0" kern="1200" baseline="0" dirty="0" err="1" smtClean="0">
                <a:solidFill>
                  <a:schemeClr val="tx1"/>
                </a:solidFill>
                <a:effectLst/>
                <a:latin typeface="+mn-lt"/>
                <a:ea typeface="MS PGothic" pitchFamily="34" charset="-128"/>
                <a:cs typeface="ＭＳ Ｐゴシック" charset="0"/>
              </a:rPr>
              <a:t>visokotehnološki</a:t>
            </a:r>
            <a:r>
              <a:rPr lang="sr-Latn-RS" sz="1200" b="0" kern="1200" baseline="0" dirty="0" smtClean="0">
                <a:solidFill>
                  <a:schemeClr val="tx1"/>
                </a:solidFill>
                <a:effectLst/>
                <a:latin typeface="+mn-lt"/>
                <a:ea typeface="MS PGothic" pitchFamily="34" charset="-128"/>
                <a:cs typeface="ＭＳ Ｐゴシック" charset="0"/>
              </a:rPr>
              <a:t> kriminal da američkim kompanijama i potrošačima nanesu štetu u vrednosti od „nekoliko stotina miliona dolara“.</a:t>
            </a:r>
          </a:p>
          <a:p>
            <a:pPr indent="457200"/>
            <a:r>
              <a:rPr lang="sr-Latn-RS" sz="1200" b="0" kern="1200" baseline="0" dirty="0" smtClean="0">
                <a:solidFill>
                  <a:schemeClr val="tx1"/>
                </a:solidFill>
                <a:effectLst/>
                <a:latin typeface="+mn-lt"/>
                <a:ea typeface="MS PGothic" pitchFamily="34" charset="-128"/>
                <a:cs typeface="ＭＳ Ｐゴシック" charset="0"/>
              </a:rPr>
              <a:t>Tako je, na primer, jedan njegov klijent koristio taj servis da testira </a:t>
            </a:r>
            <a:r>
              <a:rPr lang="sr-Latn-RS" sz="1200" b="0" kern="1200" baseline="0" dirty="0" err="1" smtClean="0">
                <a:solidFill>
                  <a:schemeClr val="tx1"/>
                </a:solidFill>
                <a:effectLst/>
                <a:latin typeface="+mn-lt"/>
                <a:ea typeface="MS PGothic" pitchFamily="34" charset="-128"/>
                <a:cs typeface="ＭＳ Ｐゴシック" charset="0"/>
              </a:rPr>
              <a:t>malver</a:t>
            </a:r>
            <a:r>
              <a:rPr lang="sr-Latn-RS" sz="1200" b="0" kern="1200" baseline="0" dirty="0" smtClean="0">
                <a:solidFill>
                  <a:schemeClr val="tx1"/>
                </a:solidFill>
                <a:effectLst/>
                <a:latin typeface="+mn-lt"/>
                <a:ea typeface="MS PGothic" pitchFamily="34" charset="-128"/>
                <a:cs typeface="ＭＳ Ｐゴシック" charset="0"/>
              </a:rPr>
              <a:t> pomoću koga je ukrao brojeve 40 miliona brojeva platnih kartica. Drugi njegov klijent je razvio </a:t>
            </a:r>
            <a:r>
              <a:rPr lang="sr-Latn-RS" sz="1200" b="0" kern="1200" baseline="0" dirty="0" err="1" smtClean="0">
                <a:solidFill>
                  <a:schemeClr val="tx1"/>
                </a:solidFill>
                <a:effectLst/>
                <a:latin typeface="+mn-lt"/>
                <a:ea typeface="MS PGothic" pitchFamily="34" charset="-128"/>
                <a:cs typeface="ＭＳ Ｐゴシック" charset="0"/>
              </a:rPr>
              <a:t>malver</a:t>
            </a:r>
            <a:r>
              <a:rPr lang="sr-Latn-RS" sz="1200" b="0" kern="1200" baseline="0" dirty="0" smtClean="0">
                <a:solidFill>
                  <a:schemeClr val="tx1"/>
                </a:solidFill>
                <a:effectLst/>
                <a:latin typeface="+mn-lt"/>
                <a:ea typeface="MS PGothic" pitchFamily="34" charset="-128"/>
                <a:cs typeface="ＭＳ Ｐゴシック" charset="0"/>
              </a:rPr>
              <a:t> „Citadela“ kojim je zarazio 11 miliona računara i prevarom naneo  gubitke od više od 500 miliona dolara.</a:t>
            </a:r>
          </a:p>
          <a:p>
            <a:pPr indent="457200"/>
            <a:r>
              <a:rPr lang="sr-Latn-RS" sz="1200" b="0" kern="1200" baseline="0" dirty="0" smtClean="0">
                <a:solidFill>
                  <a:schemeClr val="tx1"/>
                </a:solidFill>
                <a:effectLst/>
                <a:latin typeface="+mn-lt"/>
                <a:ea typeface="MS PGothic" pitchFamily="34" charset="-128"/>
                <a:cs typeface="ＭＳ Ｐゴシック" charset="0"/>
              </a:rPr>
              <a:t>Na izvestan način, Scan4you je bio antiteza servisima kao što je </a:t>
            </a:r>
            <a:r>
              <a:rPr lang="sr-Latn-RS" sz="1200" b="0" kern="1200" baseline="0" dirty="0" err="1" smtClean="0">
                <a:solidFill>
                  <a:schemeClr val="tx1"/>
                </a:solidFill>
                <a:effectLst/>
                <a:latin typeface="+mn-lt"/>
                <a:ea typeface="MS PGothic" pitchFamily="34" charset="-128"/>
                <a:cs typeface="ＭＳ Ｐゴシック" charset="0"/>
              </a:rPr>
              <a:t>VirusTotal</a:t>
            </a:r>
            <a:r>
              <a:rPr lang="sr-Latn-RS" sz="1200" b="0" kern="1200" baseline="0" dirty="0" smtClean="0">
                <a:solidFill>
                  <a:schemeClr val="tx1"/>
                </a:solidFill>
                <a:effectLst/>
                <a:latin typeface="+mn-lt"/>
                <a:ea typeface="MS PGothic" pitchFamily="34" charset="-128"/>
                <a:cs typeface="ＭＳ Ｐゴシック" charset="0"/>
              </a:rPr>
              <a:t>, koji je takođe omogućavao svima da testiraju </a:t>
            </a:r>
            <a:r>
              <a:rPr lang="sr-Latn-RS" sz="1200" b="0" kern="1200" baseline="0" dirty="0" err="1" smtClean="0">
                <a:solidFill>
                  <a:schemeClr val="tx1"/>
                </a:solidFill>
                <a:effectLst/>
                <a:latin typeface="+mn-lt"/>
                <a:ea typeface="MS PGothic" pitchFamily="34" charset="-128"/>
                <a:cs typeface="ＭＳ Ｐゴシック" charset="0"/>
              </a:rPr>
              <a:t>malver</a:t>
            </a:r>
            <a:r>
              <a:rPr lang="sr-Latn-RS" sz="1200" b="0" kern="1200" baseline="0" dirty="0" smtClean="0">
                <a:solidFill>
                  <a:schemeClr val="tx1"/>
                </a:solidFill>
                <a:effectLst/>
                <a:latin typeface="+mn-lt"/>
                <a:ea typeface="MS PGothic" pitchFamily="34" charset="-128"/>
                <a:cs typeface="ＭＳ Ｐゴシック" charset="0"/>
              </a:rPr>
              <a:t> u odnosu na dejstvo antivirusnih uređaja. Međutim, ogromna razlika između tih dvaju sistema sastoji se u tome što </a:t>
            </a:r>
            <a:r>
              <a:rPr lang="sr-Latn-RS" sz="1200" b="0" kern="1200" baseline="0" dirty="0" err="1" smtClean="0">
                <a:solidFill>
                  <a:schemeClr val="tx1"/>
                </a:solidFill>
                <a:effectLst/>
                <a:latin typeface="+mn-lt"/>
                <a:ea typeface="MS PGothic" pitchFamily="34" charset="-128"/>
                <a:cs typeface="ＭＳ Ｐゴシック" charset="0"/>
              </a:rPr>
              <a:t>VirusTotal</a:t>
            </a:r>
            <a:r>
              <a:rPr lang="sr-Latn-RS" sz="1200" b="0" kern="1200" baseline="0" dirty="0" smtClean="0">
                <a:solidFill>
                  <a:schemeClr val="tx1"/>
                </a:solidFill>
                <a:effectLst/>
                <a:latin typeface="+mn-lt"/>
                <a:ea typeface="MS PGothic" pitchFamily="34" charset="-128"/>
                <a:cs typeface="ＭＳ Ｐゴシック" charset="0"/>
              </a:rPr>
              <a:t> sve podatke do kojih dođe deli sa ostalima u bezbednosnoj IT zajednici, pa na taj način pomaže da se javnost upozori na računarske pretnje.</a:t>
            </a:r>
          </a:p>
          <a:p>
            <a:pPr indent="457200"/>
            <a:r>
              <a:rPr lang="sr-Latn-RS" sz="1200" b="0" kern="1200" baseline="0" dirty="0" smtClean="0">
                <a:solidFill>
                  <a:schemeClr val="tx1"/>
                </a:solidFill>
                <a:effectLst/>
                <a:latin typeface="+mn-lt"/>
                <a:ea typeface="MS PGothic" pitchFamily="34" charset="-128"/>
                <a:cs typeface="ＭＳ Ｐゴシック" charset="0"/>
              </a:rPr>
              <a:t>Zato se kriminalci  specijalizovani za </a:t>
            </a:r>
            <a:r>
              <a:rPr lang="sr-Latn-RS" sz="1200" b="0" kern="1200" baseline="0" dirty="0" err="1" smtClean="0">
                <a:solidFill>
                  <a:schemeClr val="tx1"/>
                </a:solidFill>
                <a:effectLst/>
                <a:latin typeface="+mn-lt"/>
                <a:ea typeface="MS PGothic" pitchFamily="34" charset="-128"/>
                <a:cs typeface="ＭＳ Ｐゴシック" charset="0"/>
              </a:rPr>
              <a:t>visokotehnološki</a:t>
            </a:r>
            <a:r>
              <a:rPr lang="sr-Latn-RS" sz="1200" b="0" kern="1200" baseline="0" dirty="0" smtClean="0">
                <a:solidFill>
                  <a:schemeClr val="tx1"/>
                </a:solidFill>
                <a:effectLst/>
                <a:latin typeface="+mn-lt"/>
                <a:ea typeface="MS PGothic" pitchFamily="34" charset="-128"/>
                <a:cs typeface="ＭＳ Ｐゴシック" charset="0"/>
              </a:rPr>
              <a:t> kriminal uglavnom drže podalje od servisa kao što je virus Total i opredeljuju se za korišćenje onih servisa koji ne dele podatke do kojih dođu sa kompanijama specijalizovanim za izradu antivirusnih paketa i uređaja, saopštila je firma Trend </a:t>
            </a:r>
            <a:r>
              <a:rPr lang="sr-Latn-RS" sz="1200" b="0" kern="1200" baseline="0" dirty="0" err="1" smtClean="0">
                <a:solidFill>
                  <a:schemeClr val="tx1"/>
                </a:solidFill>
                <a:effectLst/>
                <a:latin typeface="+mn-lt"/>
                <a:ea typeface="MS PGothic" pitchFamily="34" charset="-128"/>
                <a:cs typeface="ＭＳ Ｐゴシック" charset="0"/>
              </a:rPr>
              <a:t>Micro</a:t>
            </a:r>
            <a:r>
              <a:rPr lang="sr-Latn-RS" sz="1200" b="0" kern="1200" baseline="0" dirty="0" smtClean="0">
                <a:solidFill>
                  <a:schemeClr val="tx1"/>
                </a:solidFill>
                <a:effectLst/>
                <a:latin typeface="+mn-lt"/>
                <a:ea typeface="MS PGothic" pitchFamily="34" charset="-128"/>
                <a:cs typeface="ＭＳ Ｐゴシック" charset="0"/>
              </a:rPr>
              <a:t>, bezbednosna kompanija koja je pomogla da FBI zatvori Scan4you.</a:t>
            </a:r>
            <a:endParaRPr lang="sr-Latn-RS" sz="1200" b="0" kern="1200" dirty="0" smtClean="0">
              <a:solidFill>
                <a:schemeClr val="tx1"/>
              </a:solidFill>
              <a:effectLst/>
              <a:latin typeface="+mn-lt"/>
              <a:ea typeface="MS PGothic" pitchFamily="34" charset="-128"/>
              <a:cs typeface="ＭＳ Ｐゴシック" charset="0"/>
            </a:endParaRPr>
          </a:p>
          <a:p>
            <a:pPr indent="457200"/>
            <a:endParaRPr lang="sr-Latn-R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_____________________________________________________________________________________________________________________</a:t>
            </a:r>
          </a:p>
          <a:p>
            <a:pPr indent="457200"/>
            <a:endParaRPr lang="sr-Latn-R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Na slici se vidi snimak članka o muškarcu koji je osuđen zbog toga što je posedovao softverski uređaj za testiranje na zlonamerne viruse koji je prodao kriminalcima specijalizovanim za </a:t>
            </a:r>
            <a:r>
              <a:rPr lang="sr-Latn-RS" sz="1200" kern="1200" dirty="0" err="1" smtClean="0">
                <a:solidFill>
                  <a:schemeClr val="tx1"/>
                </a:solidFill>
                <a:effectLst/>
                <a:latin typeface="+mn-lt"/>
                <a:ea typeface="MS PGothic" pitchFamily="34" charset="-128"/>
                <a:cs typeface="ＭＳ Ｐゴシック" charset="0"/>
              </a:rPr>
              <a:t>visokotehnološki</a:t>
            </a:r>
            <a:r>
              <a:rPr lang="sr-Latn-RS" sz="1200" kern="1200" dirty="0" smtClean="0">
                <a:solidFill>
                  <a:schemeClr val="tx1"/>
                </a:solidFill>
                <a:effectLst/>
                <a:latin typeface="+mn-lt"/>
                <a:ea typeface="MS PGothic" pitchFamily="34" charset="-128"/>
                <a:cs typeface="ＭＳ Ｐゴシック" charset="0"/>
              </a:rPr>
              <a:t> kriminal kako bi im omogućio da testiraju i usavrše svoj zlonamerni softver da bi ga koristili za nezakonit pristup računarima i ometanje podataka i sistema. Ta usluga pod nazivom </a:t>
            </a:r>
            <a:r>
              <a:rPr lang="sr-Latn-RS" sz="1200" i="1" kern="1200" dirty="0" smtClean="0">
                <a:solidFill>
                  <a:schemeClr val="tx1"/>
                </a:solidFill>
                <a:effectLst/>
                <a:latin typeface="+mn-lt"/>
                <a:ea typeface="MS PGothic" pitchFamily="34" charset="-128"/>
                <a:cs typeface="ＭＳ Ｐゴシック" charset="0"/>
              </a:rPr>
              <a:t>„Scan4You”</a:t>
            </a:r>
            <a:r>
              <a:rPr lang="sr-Latn-RS" sz="1200" kern="1200" dirty="0" smtClean="0">
                <a:solidFill>
                  <a:schemeClr val="tx1"/>
                </a:solidFill>
                <a:effectLst/>
                <a:latin typeface="+mn-lt"/>
                <a:ea typeface="MS PGothic" pitchFamily="34" charset="-128"/>
                <a:cs typeface="ＭＳ Ｐゴシック" charset="0"/>
              </a:rPr>
              <a:t> („</a:t>
            </a:r>
            <a:r>
              <a:rPr lang="sr-Latn-RS" sz="1200" kern="1200" dirty="0" err="1" smtClean="0">
                <a:solidFill>
                  <a:schemeClr val="tx1"/>
                </a:solidFill>
                <a:effectLst/>
                <a:latin typeface="+mn-lt"/>
                <a:ea typeface="MS PGothic" pitchFamily="34" charset="-128"/>
                <a:cs typeface="ＭＳ Ｐゴシック" charset="0"/>
              </a:rPr>
              <a:t>Skeniramo</a:t>
            </a:r>
            <a:r>
              <a:rPr lang="sr-Latn-RS" sz="1200" kern="1200" dirty="0" smtClean="0">
                <a:solidFill>
                  <a:schemeClr val="tx1"/>
                </a:solidFill>
                <a:effectLst/>
                <a:latin typeface="+mn-lt"/>
                <a:ea typeface="MS PGothic" pitchFamily="34" charset="-128"/>
                <a:cs typeface="ＭＳ Ｐゴシック" charset="0"/>
              </a:rPr>
              <a:t> za vas”) omogućila je kriminalcima specijalizovanim za </a:t>
            </a:r>
            <a:r>
              <a:rPr lang="sr-Latn-RS" sz="1200" kern="1200" dirty="0" err="1" smtClean="0">
                <a:solidFill>
                  <a:schemeClr val="tx1"/>
                </a:solidFill>
                <a:effectLst/>
                <a:latin typeface="+mn-lt"/>
                <a:ea typeface="MS PGothic" pitchFamily="34" charset="-128"/>
                <a:cs typeface="ＭＳ Ｐゴシック" charset="0"/>
              </a:rPr>
              <a:t>visokotehnološki</a:t>
            </a:r>
            <a:r>
              <a:rPr lang="sr-Latn-RS" sz="1200" kern="1200" dirty="0" smtClean="0">
                <a:solidFill>
                  <a:schemeClr val="tx1"/>
                </a:solidFill>
                <a:effectLst/>
                <a:latin typeface="+mn-lt"/>
                <a:ea typeface="MS PGothic" pitchFamily="34" charset="-128"/>
                <a:cs typeface="ＭＳ Ｐゴシック" charset="0"/>
              </a:rPr>
              <a:t> kriminal da izvrše krivična dela kojima su naneli štetu od nekoliko stotina miliona dolara. Na primer klijent koji je koristio </a:t>
            </a:r>
            <a:r>
              <a:rPr lang="sr-Latn-RS" sz="1200" i="1" kern="1200" dirty="0" smtClean="0">
                <a:solidFill>
                  <a:schemeClr val="tx1"/>
                </a:solidFill>
                <a:effectLst/>
                <a:latin typeface="+mn-lt"/>
                <a:ea typeface="MS PGothic" pitchFamily="34" charset="-128"/>
                <a:cs typeface="ＭＳ Ｐゴシック" charset="0"/>
              </a:rPr>
              <a:t>„Scan4you”</a:t>
            </a:r>
            <a:r>
              <a:rPr lang="sr-Latn-RS" sz="1200" kern="1200" dirty="0" smtClean="0">
                <a:solidFill>
                  <a:schemeClr val="tx1"/>
                </a:solidFill>
                <a:effectLst/>
                <a:latin typeface="+mn-lt"/>
                <a:ea typeface="MS PGothic" pitchFamily="34" charset="-128"/>
                <a:cs typeface="ＭＳ Ｐゴシック" charset="0"/>
              </a:rPr>
              <a:t> za testiranje svog </a:t>
            </a:r>
            <a:r>
              <a:rPr lang="sr-Latn-RS" sz="1200" kern="1200" dirty="0" err="1" smtClean="0">
                <a:solidFill>
                  <a:schemeClr val="tx1"/>
                </a:solidFill>
                <a:effectLst/>
                <a:latin typeface="+mn-lt"/>
                <a:ea typeface="MS PGothic" pitchFamily="34" charset="-128"/>
                <a:cs typeface="ＭＳ Ｐゴシック" charset="0"/>
              </a:rPr>
              <a:t>malverskog</a:t>
            </a:r>
            <a:r>
              <a:rPr lang="sr-Latn-RS" sz="1200" kern="1200" dirty="0" smtClean="0">
                <a:solidFill>
                  <a:schemeClr val="tx1"/>
                </a:solidFill>
                <a:effectLst/>
                <a:latin typeface="+mn-lt"/>
                <a:ea typeface="MS PGothic" pitchFamily="34" charset="-128"/>
                <a:cs typeface="ＭＳ Ｐゴシック" charset="0"/>
              </a:rPr>
              <a:t> paketa ukrao je platne kartice u vrednosti od 40 miliona dolara, dok je jedan drugi razvio </a:t>
            </a:r>
            <a:r>
              <a:rPr lang="sr-Latn-RS" sz="1200" kern="1200" dirty="0" err="1" smtClean="0">
                <a:solidFill>
                  <a:schemeClr val="tx1"/>
                </a:solidFill>
                <a:effectLst/>
                <a:latin typeface="+mn-lt"/>
                <a:ea typeface="MS PGothic" pitchFamily="34" charset="-128"/>
                <a:cs typeface="ＭＳ Ｐゴシック" charset="0"/>
              </a:rPr>
              <a:t>malverski</a:t>
            </a:r>
            <a:r>
              <a:rPr lang="sr-Latn-RS" sz="1200" kern="1200" dirty="0" smtClean="0">
                <a:solidFill>
                  <a:schemeClr val="tx1"/>
                </a:solidFill>
                <a:effectLst/>
                <a:latin typeface="+mn-lt"/>
                <a:ea typeface="MS PGothic" pitchFamily="34" charset="-128"/>
                <a:cs typeface="ＭＳ Ｐゴシック" charset="0"/>
              </a:rPr>
              <a:t> virus kojim je inficirao 11 miliona kompjutera. Predavač ovo može da iskoristi kao primer slučaja prema članu 6. stav 1. tačka gde je kompjuterski program prodat u nameri da bude iskorišćen za izvršenje nekog drugog dela iz oblasti </a:t>
            </a:r>
            <a:r>
              <a:rPr lang="sr-Latn-RS" sz="1200" kern="1200" dirty="0" err="1" smtClean="0">
                <a:solidFill>
                  <a:schemeClr val="tx1"/>
                </a:solidFill>
                <a:effectLst/>
                <a:latin typeface="+mn-lt"/>
                <a:ea typeface="MS PGothic" pitchFamily="34" charset="-128"/>
                <a:cs typeface="ＭＳ Ｐゴシック" charset="0"/>
              </a:rPr>
              <a:t>visokotehnološkog</a:t>
            </a:r>
            <a:r>
              <a:rPr lang="sr-Latn-RS" sz="1200" kern="1200" dirty="0" smtClean="0">
                <a:solidFill>
                  <a:schemeClr val="tx1"/>
                </a:solidFill>
                <a:effectLst/>
                <a:latin typeface="+mn-lt"/>
                <a:ea typeface="MS PGothic" pitchFamily="34" charset="-128"/>
                <a:cs typeface="ＭＳ Ｐゴシック" charset="0"/>
              </a:rPr>
              <a:t> kriminala. </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	Link za novinski članak: https://www.pcmag.com/news/man-convicted-for-helping-hackers-beat-antivirus-products</a:t>
            </a:r>
            <a:endParaRPr lang="en-US" sz="1200" kern="1200" dirty="0">
              <a:solidFill>
                <a:schemeClr val="tx1"/>
              </a:solidFill>
              <a:effectLst/>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59</a:t>
            </a:fld>
            <a:endParaRPr lang="en-US" altLang="en-US"/>
          </a:p>
        </p:txBody>
      </p:sp>
    </p:spTree>
    <p:extLst>
      <p:ext uri="{BB962C8B-B14F-4D97-AF65-F5344CB8AC3E}">
        <p14:creationId xmlns:p14="http://schemas.microsoft.com/office/powerpoint/2010/main" val="1680729737"/>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S PGothic" pitchFamily="34" charset="-128"/>
                <a:cs typeface="ＭＳ Ｐゴシック" charset="0"/>
              </a:rPr>
              <a:t>(Tekst</a:t>
            </a:r>
            <a:r>
              <a:rPr lang="sr-Latn-RS" sz="1200" kern="1200" baseline="0" dirty="0" smtClean="0">
                <a:solidFill>
                  <a:schemeClr val="tx1"/>
                </a:solidFill>
                <a:effectLst/>
                <a:latin typeface="+mn-lt"/>
                <a:ea typeface="MS PGothic" pitchFamily="34" charset="-128"/>
                <a:cs typeface="ＭＳ Ｐゴシック" charset="0"/>
              </a:rPr>
              <a:t> na slici)</a:t>
            </a:r>
          </a:p>
          <a:p>
            <a:pPr indent="457200"/>
            <a:endParaRPr lang="sr-Latn-RS" sz="1200" kern="1200" baseline="0" dirty="0" smtClean="0">
              <a:solidFill>
                <a:schemeClr val="tx1"/>
              </a:solidFill>
              <a:effectLst/>
              <a:latin typeface="+mn-lt"/>
              <a:ea typeface="MS PGothic" pitchFamily="34" charset="-128"/>
              <a:cs typeface="ＭＳ Ｐゴシック" charset="0"/>
            </a:endParaRPr>
          </a:p>
          <a:p>
            <a:pPr indent="457200"/>
            <a:r>
              <a:rPr lang="sr-Latn-RS" sz="1200" b="1" kern="1200" dirty="0" smtClean="0">
                <a:solidFill>
                  <a:schemeClr val="tx1"/>
                </a:solidFill>
                <a:effectLst/>
                <a:latin typeface="+mn-lt"/>
                <a:ea typeface="MS PGothic" pitchFamily="34" charset="-128"/>
                <a:cs typeface="ＭＳ Ｐゴシック" charset="0"/>
              </a:rPr>
              <a:t>Australijanac uhapšen zato što je prodao milion </a:t>
            </a:r>
            <a:r>
              <a:rPr lang="sr-Latn-RS" sz="1200" b="1" kern="1200" dirty="0" err="1" smtClean="0">
                <a:solidFill>
                  <a:schemeClr val="tx1"/>
                </a:solidFill>
                <a:effectLst/>
                <a:latin typeface="+mn-lt"/>
                <a:ea typeface="MS PGothic" pitchFamily="34" charset="-128"/>
                <a:cs typeface="ＭＳ Ｐゴシック" charset="0"/>
              </a:rPr>
              <a:t>lozinki</a:t>
            </a:r>
            <a:r>
              <a:rPr lang="sr-Latn-RS" sz="1200" b="1" kern="1200" dirty="0" smtClean="0">
                <a:solidFill>
                  <a:schemeClr val="tx1"/>
                </a:solidFill>
                <a:effectLst/>
                <a:latin typeface="+mn-lt"/>
                <a:ea typeface="MS PGothic" pitchFamily="34" charset="-128"/>
                <a:cs typeface="ＭＳ Ｐゴシック" charset="0"/>
              </a:rPr>
              <a:t> za </a:t>
            </a:r>
            <a:r>
              <a:rPr lang="sr-Latn-RS" sz="1200" b="1" kern="1200" dirty="0" err="1" smtClean="0">
                <a:solidFill>
                  <a:schemeClr val="tx1"/>
                </a:solidFill>
                <a:effectLst/>
                <a:latin typeface="+mn-lt"/>
                <a:ea typeface="MS PGothic" pitchFamily="34" charset="-128"/>
                <a:cs typeface="ＭＳ Ｐゴシック" charset="0"/>
              </a:rPr>
              <a:t>Netflix</a:t>
            </a:r>
            <a:r>
              <a:rPr lang="sr-Latn-RS" sz="1200" b="1" kern="1200" dirty="0" smtClean="0">
                <a:solidFill>
                  <a:schemeClr val="tx1"/>
                </a:solidFill>
                <a:effectLst/>
                <a:latin typeface="+mn-lt"/>
                <a:ea typeface="MS PGothic" pitchFamily="34" charset="-128"/>
                <a:cs typeface="ＭＳ Ｐゴシック" charset="0"/>
              </a:rPr>
              <a:t>, </a:t>
            </a:r>
            <a:r>
              <a:rPr lang="sr-Latn-RS" sz="1200" b="1" kern="1200" dirty="0" err="1" smtClean="0">
                <a:solidFill>
                  <a:schemeClr val="tx1"/>
                </a:solidFill>
                <a:effectLst/>
                <a:latin typeface="+mn-lt"/>
                <a:ea typeface="MS PGothic" pitchFamily="34" charset="-128"/>
                <a:cs typeface="ＭＳ Ｐゴシック" charset="0"/>
              </a:rPr>
              <a:t>Spotify</a:t>
            </a:r>
            <a:r>
              <a:rPr lang="sr-Latn-RS" sz="1200" b="1" kern="1200" baseline="0" dirty="0" smtClean="0">
                <a:solidFill>
                  <a:schemeClr val="tx1"/>
                </a:solidFill>
                <a:effectLst/>
                <a:latin typeface="+mn-lt"/>
                <a:ea typeface="MS PGothic" pitchFamily="34" charset="-128"/>
                <a:cs typeface="ＭＳ Ｐゴシック" charset="0"/>
              </a:rPr>
              <a:t> i </a:t>
            </a:r>
            <a:r>
              <a:rPr lang="sr-Latn-RS" sz="1200" b="1" kern="1200" baseline="0" dirty="0" err="1" smtClean="0">
                <a:solidFill>
                  <a:schemeClr val="tx1"/>
                </a:solidFill>
                <a:effectLst/>
                <a:latin typeface="+mn-lt"/>
                <a:ea typeface="MS PGothic" pitchFamily="34" charset="-128"/>
                <a:cs typeface="ＭＳ Ｐゴシック" charset="0"/>
              </a:rPr>
              <a:t>Hulu</a:t>
            </a:r>
            <a:endParaRPr lang="sr-Latn-RS" sz="1200" b="1" kern="1200" baseline="0" dirty="0" smtClean="0">
              <a:solidFill>
                <a:schemeClr val="tx1"/>
              </a:solidFill>
              <a:effectLst/>
              <a:latin typeface="+mn-lt"/>
              <a:ea typeface="MS PGothic" pitchFamily="34" charset="-128"/>
              <a:cs typeface="ＭＳ Ｐゴシック" charset="0"/>
            </a:endParaRPr>
          </a:p>
          <a:p>
            <a:pPr indent="457200"/>
            <a:r>
              <a:rPr lang="sr-Latn-RS" sz="1200" b="0" kern="1200" baseline="0" dirty="0" smtClean="0">
                <a:solidFill>
                  <a:schemeClr val="tx1"/>
                </a:solidFill>
                <a:effectLst/>
                <a:latin typeface="+mn-lt"/>
                <a:ea typeface="MS PGothic" pitchFamily="34" charset="-128"/>
                <a:cs typeface="ＭＳ Ｐゴシック" charset="0"/>
              </a:rPr>
              <a:t>14. mart 2019.</a:t>
            </a:r>
          </a:p>
          <a:p>
            <a:pPr indent="457200"/>
            <a:endParaRPr lang="sr-Latn-RS" sz="1200" b="0" kern="1200" baseline="0" dirty="0" smtClean="0">
              <a:solidFill>
                <a:schemeClr val="tx1"/>
              </a:solidFill>
              <a:effectLst/>
              <a:latin typeface="+mn-lt"/>
              <a:ea typeface="MS PGothic" pitchFamily="34" charset="-128"/>
              <a:cs typeface="ＭＳ Ｐゴシック" charset="0"/>
            </a:endParaRPr>
          </a:p>
          <a:p>
            <a:pPr indent="457200"/>
            <a:r>
              <a:rPr lang="sr-Latn-RS" sz="1200" b="0" kern="1200" baseline="0" dirty="0" smtClean="0">
                <a:solidFill>
                  <a:schemeClr val="tx1"/>
                </a:solidFill>
                <a:effectLst/>
                <a:latin typeface="+mn-lt"/>
                <a:ea typeface="MS PGothic" pitchFamily="34" charset="-128"/>
                <a:cs typeface="ＭＳ Ｐゴシック" charset="0"/>
              </a:rPr>
              <a:t>Policija u Australiji </a:t>
            </a:r>
            <a:r>
              <a:rPr lang="sr-Latn-RS" sz="1200" b="0" kern="1200" baseline="0" dirty="0" err="1" smtClean="0">
                <a:solidFill>
                  <a:schemeClr val="tx1"/>
                </a:solidFill>
                <a:effectLst/>
                <a:latin typeface="+mn-lt"/>
                <a:ea typeface="MS PGothic" pitchFamily="34" charset="-128"/>
                <a:cs typeface="ＭＳ Ｐゴシック" charset="0"/>
              </a:rPr>
              <a:t>uhapisla</a:t>
            </a:r>
            <a:r>
              <a:rPr lang="sr-Latn-RS" sz="1200" b="0" kern="1200" baseline="0" dirty="0" smtClean="0">
                <a:solidFill>
                  <a:schemeClr val="tx1"/>
                </a:solidFill>
                <a:effectLst/>
                <a:latin typeface="+mn-lt"/>
                <a:ea typeface="MS PGothic" pitchFamily="34" charset="-128"/>
                <a:cs typeface="ＭＳ Ｐゴシック" charset="0"/>
              </a:rPr>
              <a:t> je čoveka iz </a:t>
            </a:r>
            <a:r>
              <a:rPr lang="sr-Latn-RS" sz="1200" b="0" kern="1200" baseline="0" dirty="0" err="1" smtClean="0">
                <a:solidFill>
                  <a:schemeClr val="tx1"/>
                </a:solidFill>
                <a:effectLst/>
                <a:latin typeface="+mn-lt"/>
                <a:ea typeface="MS PGothic" pitchFamily="34" charset="-128"/>
                <a:cs typeface="ＭＳ Ｐゴシック" charset="0"/>
              </a:rPr>
              <a:t>Sidneja</a:t>
            </a:r>
            <a:r>
              <a:rPr lang="sr-Latn-RS" sz="1200" b="0" kern="1200" baseline="0" dirty="0" smtClean="0">
                <a:solidFill>
                  <a:schemeClr val="tx1"/>
                </a:solidFill>
                <a:effectLst/>
                <a:latin typeface="+mn-lt"/>
                <a:ea typeface="MS PGothic" pitchFamily="34" charset="-128"/>
                <a:cs typeface="ＭＳ Ｐゴシック" charset="0"/>
              </a:rPr>
              <a:t> starog 21 godinu koji je, navodno, ostvario dobit od 300.000 australijskih dolara (187.000 evra) prodajući lozinke za takve servise kao što su </a:t>
            </a:r>
            <a:r>
              <a:rPr lang="sr-Latn-RS" sz="1200" b="0" kern="1200" baseline="0" dirty="0" err="1" smtClean="0">
                <a:solidFill>
                  <a:schemeClr val="tx1"/>
                </a:solidFill>
                <a:effectLst/>
                <a:latin typeface="+mn-lt"/>
                <a:ea typeface="MS PGothic" pitchFamily="34" charset="-128"/>
                <a:cs typeface="ＭＳ Ｐゴシック" charset="0"/>
              </a:rPr>
              <a:t>Netflix</a:t>
            </a:r>
            <a:r>
              <a:rPr lang="sr-Latn-RS" sz="1200" b="0" kern="1200" baseline="0" dirty="0" smtClean="0">
                <a:solidFill>
                  <a:schemeClr val="tx1"/>
                </a:solidFill>
                <a:effectLst/>
                <a:latin typeface="+mn-lt"/>
                <a:ea typeface="MS PGothic" pitchFamily="34" charset="-128"/>
                <a:cs typeface="ＭＳ Ｐゴシック" charset="0"/>
              </a:rPr>
              <a:t>, </a:t>
            </a:r>
            <a:r>
              <a:rPr lang="sr-Latn-RS" sz="1200" b="0" kern="1200" baseline="0" dirty="0" err="1" smtClean="0">
                <a:solidFill>
                  <a:schemeClr val="tx1"/>
                </a:solidFill>
                <a:effectLst/>
                <a:latin typeface="+mn-lt"/>
                <a:ea typeface="MS PGothic" pitchFamily="34" charset="-128"/>
                <a:cs typeface="ＭＳ Ｐゴシック" charset="0"/>
              </a:rPr>
              <a:t>Spotify</a:t>
            </a:r>
            <a:r>
              <a:rPr lang="sr-Latn-RS" sz="1200" b="0" kern="1200" baseline="0" dirty="0" smtClean="0">
                <a:solidFill>
                  <a:schemeClr val="tx1"/>
                </a:solidFill>
                <a:effectLst/>
                <a:latin typeface="+mn-lt"/>
                <a:ea typeface="MS PGothic" pitchFamily="34" charset="-128"/>
                <a:cs typeface="ＭＳ Ｐゴシック" charset="0"/>
              </a:rPr>
              <a:t>, </a:t>
            </a:r>
            <a:r>
              <a:rPr lang="sr-Latn-RS" sz="1200" b="0" kern="1200" baseline="0" dirty="0" err="1" smtClean="0">
                <a:solidFill>
                  <a:schemeClr val="tx1"/>
                </a:solidFill>
                <a:effectLst/>
                <a:latin typeface="+mn-lt"/>
                <a:ea typeface="MS PGothic" pitchFamily="34" charset="-128"/>
                <a:cs typeface="ＭＳ Ｐゴシック" charset="0"/>
              </a:rPr>
              <a:t>Hulu</a:t>
            </a:r>
            <a:r>
              <a:rPr lang="sr-Latn-RS" sz="1200" b="0" kern="1200" baseline="0" dirty="0" smtClean="0">
                <a:solidFill>
                  <a:schemeClr val="tx1"/>
                </a:solidFill>
                <a:effectLst/>
                <a:latin typeface="+mn-lt"/>
                <a:ea typeface="MS PGothic" pitchFamily="34" charset="-128"/>
                <a:cs typeface="ＭＳ Ｐゴシック" charset="0"/>
              </a:rPr>
              <a:t>, PSN i </a:t>
            </a:r>
            <a:r>
              <a:rPr lang="sr-Latn-RS" sz="1200" b="0" kern="1200" baseline="0" dirty="0" err="1" smtClean="0">
                <a:solidFill>
                  <a:schemeClr val="tx1"/>
                </a:solidFill>
                <a:effectLst/>
                <a:latin typeface="+mn-lt"/>
                <a:ea typeface="MS PGothic" pitchFamily="34" charset="-128"/>
                <a:cs typeface="ＭＳ Ｐゴシック" charset="0"/>
              </a:rPr>
              <a:t>Origin</a:t>
            </a:r>
            <a:r>
              <a:rPr lang="sr-Latn-RS" sz="1200" b="0" kern="1200" baseline="0" dirty="0" smtClean="0">
                <a:solidFill>
                  <a:schemeClr val="tx1"/>
                </a:solidFill>
                <a:effectLst/>
                <a:latin typeface="+mn-lt"/>
                <a:ea typeface="MS PGothic" pitchFamily="34" charset="-128"/>
                <a:cs typeface="ＭＳ Ｐゴシック" charset="0"/>
              </a:rPr>
              <a:t>.</a:t>
            </a:r>
          </a:p>
          <a:p>
            <a:pPr indent="457200"/>
            <a:r>
              <a:rPr lang="sr-Latn-RS" sz="1200" b="0" kern="1200" baseline="0" dirty="0" smtClean="0">
                <a:solidFill>
                  <a:schemeClr val="tx1"/>
                </a:solidFill>
                <a:effectLst/>
                <a:latin typeface="+mn-lt"/>
                <a:ea typeface="MS PGothic" pitchFamily="34" charset="-128"/>
                <a:cs typeface="ＭＳ Ｐゴシック" charset="0"/>
              </a:rPr>
              <a:t>Uhapšen je  nakon zajedničke međunarodne istrage koju su u oblasti </a:t>
            </a:r>
            <a:r>
              <a:rPr lang="sr-Latn-RS" sz="1200" b="0" kern="1200" baseline="0" dirty="0" err="1" smtClean="0">
                <a:solidFill>
                  <a:schemeClr val="tx1"/>
                </a:solidFill>
                <a:effectLst/>
                <a:latin typeface="+mn-lt"/>
                <a:ea typeface="MS PGothic" pitchFamily="34" charset="-128"/>
                <a:cs typeface="ＭＳ Ｐゴシック" charset="0"/>
              </a:rPr>
              <a:t>visokotehnološkog</a:t>
            </a:r>
            <a:r>
              <a:rPr lang="sr-Latn-RS" sz="1200" b="0" kern="1200" baseline="0" dirty="0" smtClean="0">
                <a:solidFill>
                  <a:schemeClr val="tx1"/>
                </a:solidFill>
                <a:effectLst/>
                <a:latin typeface="+mn-lt"/>
                <a:ea typeface="MS PGothic" pitchFamily="34" charset="-128"/>
                <a:cs typeface="ＭＳ Ｐゴシック" charset="0"/>
              </a:rPr>
              <a:t> kriminala sproveli Australijska  savezna policija i američki FBI. Istraga je vođena zbog krađe identifikacionih podataka  australijskih klijenata i drugih klijenata iz celog sveta.</a:t>
            </a:r>
          </a:p>
          <a:p>
            <a:pPr indent="457200"/>
            <a:r>
              <a:rPr lang="sr-Latn-RS" sz="1200" b="0" kern="1200" baseline="0" dirty="0" smtClean="0">
                <a:solidFill>
                  <a:schemeClr val="tx1"/>
                </a:solidFill>
                <a:effectLst/>
                <a:latin typeface="+mn-lt"/>
                <a:ea typeface="MS PGothic" pitchFamily="34" charset="-128"/>
                <a:cs typeface="ＭＳ Ｐゴシック" charset="0"/>
              </a:rPr>
              <a:t>Istraga je započeta nakon što je FBI dostavio u maju 2018. australijskim kolegama informacije o </a:t>
            </a:r>
            <a:r>
              <a:rPr lang="sr-Latn-RS" sz="1200" b="0" kern="1200" baseline="0" dirty="0" err="1" smtClean="0">
                <a:solidFill>
                  <a:schemeClr val="tx1"/>
                </a:solidFill>
                <a:effectLst/>
                <a:latin typeface="+mn-lt"/>
                <a:ea typeface="MS PGothic" pitchFamily="34" charset="-128"/>
                <a:cs typeface="ＭＳ Ｐゴシック" charset="0"/>
              </a:rPr>
              <a:t>vebsajtu</a:t>
            </a:r>
            <a:r>
              <a:rPr lang="sr-Latn-RS" sz="1200" b="0" kern="1200" baseline="0" dirty="0" smtClean="0">
                <a:solidFill>
                  <a:schemeClr val="tx1"/>
                </a:solidFill>
                <a:effectLst/>
                <a:latin typeface="+mn-lt"/>
                <a:ea typeface="MS PGothic" pitchFamily="34" charset="-128"/>
                <a:cs typeface="ＭＳ Ｐゴシック" charset="0"/>
              </a:rPr>
              <a:t> </a:t>
            </a:r>
            <a:r>
              <a:rPr lang="sr-Latn-RS" sz="1200" b="0" kern="1200" baseline="0" dirty="0" err="1" smtClean="0">
                <a:solidFill>
                  <a:schemeClr val="tx1"/>
                </a:solidFill>
                <a:effectLst/>
                <a:latin typeface="+mn-lt"/>
                <a:ea typeface="MS PGothic" pitchFamily="34" charset="-128"/>
                <a:cs typeface="ＭＳ Ｐゴシック" charset="0"/>
              </a:rPr>
              <a:t>WickedGen.com</a:t>
            </a:r>
            <a:r>
              <a:rPr lang="sr-Latn-RS" sz="1200" b="0" kern="1200" baseline="0" dirty="0" smtClean="0">
                <a:solidFill>
                  <a:schemeClr val="tx1"/>
                </a:solidFill>
                <a:effectLst/>
                <a:latin typeface="+mn-lt"/>
                <a:ea typeface="MS PGothic" pitchFamily="34" charset="-128"/>
                <a:cs typeface="ＭＳ Ｐゴシック" charset="0"/>
              </a:rPr>
              <a:t> koji je korišćen kao generator naloga.</a:t>
            </a:r>
          </a:p>
          <a:p>
            <a:pPr indent="457200"/>
            <a:r>
              <a:rPr lang="sr-Latn-RS" sz="1200" b="0" kern="1200" baseline="0" dirty="0" err="1" smtClean="0">
                <a:solidFill>
                  <a:schemeClr val="tx1"/>
                </a:solidFill>
                <a:effectLst/>
                <a:latin typeface="+mn-lt"/>
                <a:ea typeface="MS PGothic" pitchFamily="34" charset="-128"/>
                <a:cs typeface="ＭＳ Ｐゴシック" charset="0"/>
              </a:rPr>
              <a:t>WickedGen</a:t>
            </a:r>
            <a:r>
              <a:rPr lang="sr-Latn-RS" sz="1200" b="0" kern="1200" baseline="0" dirty="0" smtClean="0">
                <a:solidFill>
                  <a:schemeClr val="tx1"/>
                </a:solidFill>
                <a:effectLst/>
                <a:latin typeface="+mn-lt"/>
                <a:ea typeface="MS PGothic" pitchFamily="34" charset="-128"/>
                <a:cs typeface="ＭＳ Ｐゴシック" charset="0"/>
              </a:rPr>
              <a:t> je  funkcionisao oko dve godine prodajući ukradene podatke o nalozima za </a:t>
            </a:r>
            <a:r>
              <a:rPr lang="sr-Latn-RS" sz="1200" b="0" kern="1200" baseline="0" dirty="0" err="1" smtClean="0">
                <a:solidFill>
                  <a:schemeClr val="tx1"/>
                </a:solidFill>
                <a:effectLst/>
                <a:latin typeface="+mn-lt"/>
                <a:ea typeface="MS PGothic" pitchFamily="34" charset="-128"/>
                <a:cs typeface="ＭＳ Ｐゴシック" charset="0"/>
              </a:rPr>
              <a:t>onlajn</a:t>
            </a:r>
            <a:r>
              <a:rPr lang="sr-Latn-RS" sz="1200" b="0" kern="1200" baseline="0" dirty="0" smtClean="0">
                <a:solidFill>
                  <a:schemeClr val="tx1"/>
                </a:solidFill>
                <a:effectLst/>
                <a:latin typeface="+mn-lt"/>
                <a:ea typeface="MS PGothic" pitchFamily="34" charset="-128"/>
                <a:cs typeface="ＭＳ Ｐゴシック" charset="0"/>
              </a:rPr>
              <a:t> pretplatničke servise, uključujući </a:t>
            </a:r>
            <a:r>
              <a:rPr lang="sr-Latn-RS" sz="1200" b="0" kern="1200" baseline="0" dirty="0" err="1" smtClean="0">
                <a:solidFill>
                  <a:schemeClr val="tx1"/>
                </a:solidFill>
                <a:effectLst/>
                <a:latin typeface="+mn-lt"/>
                <a:ea typeface="MS PGothic" pitchFamily="34" charset="-128"/>
                <a:cs typeface="ＭＳ Ｐゴシック" charset="0"/>
              </a:rPr>
              <a:t>Netflix</a:t>
            </a:r>
            <a:r>
              <a:rPr lang="sr-Latn-RS" sz="1200" b="0" kern="1200" baseline="0" dirty="0" smtClean="0">
                <a:solidFill>
                  <a:schemeClr val="tx1"/>
                </a:solidFill>
                <a:effectLst/>
                <a:latin typeface="+mn-lt"/>
                <a:ea typeface="MS PGothic" pitchFamily="34" charset="-128"/>
                <a:cs typeface="ＭＳ Ｐゴシック" charset="0"/>
              </a:rPr>
              <a:t>, </a:t>
            </a:r>
            <a:r>
              <a:rPr lang="sr-Latn-RS" sz="1200" b="0" kern="1200" baseline="0" dirty="0" err="1" smtClean="0">
                <a:solidFill>
                  <a:schemeClr val="tx1"/>
                </a:solidFill>
                <a:effectLst/>
                <a:latin typeface="+mn-lt"/>
                <a:ea typeface="MS PGothic" pitchFamily="34" charset="-128"/>
                <a:cs typeface="ＭＳ Ｐゴシック" charset="0"/>
              </a:rPr>
              <a:t>Spotify</a:t>
            </a:r>
            <a:r>
              <a:rPr lang="sr-Latn-RS" sz="1200" b="0" kern="1200" baseline="0" dirty="0" smtClean="0">
                <a:solidFill>
                  <a:schemeClr val="tx1"/>
                </a:solidFill>
                <a:effectLst/>
                <a:latin typeface="+mn-lt"/>
                <a:ea typeface="MS PGothic" pitchFamily="34" charset="-128"/>
                <a:cs typeface="ＭＳ Ｐゴシック" charset="0"/>
              </a:rPr>
              <a:t> i </a:t>
            </a:r>
            <a:r>
              <a:rPr lang="sr-Latn-RS" sz="1200" b="0" kern="1200" baseline="0" dirty="0" err="1" smtClean="0">
                <a:solidFill>
                  <a:schemeClr val="tx1"/>
                </a:solidFill>
                <a:effectLst/>
                <a:latin typeface="+mn-lt"/>
                <a:ea typeface="MS PGothic" pitchFamily="34" charset="-128"/>
                <a:cs typeface="ＭＳ Ｐゴシック" charset="0"/>
              </a:rPr>
              <a:t>Hulu</a:t>
            </a:r>
            <a:r>
              <a:rPr lang="sr-Latn-RS" sz="1200" b="0" kern="1200" baseline="0" dirty="0" smtClean="0">
                <a:solidFill>
                  <a:schemeClr val="tx1"/>
                </a:solidFill>
                <a:effectLst/>
                <a:latin typeface="+mn-lt"/>
                <a:ea typeface="MS PGothic" pitchFamily="34" charset="-128"/>
                <a:cs typeface="ＭＳ Ｐゴシック" charset="0"/>
              </a:rPr>
              <a:t>. Podaci su pribavljani krađom ili </a:t>
            </a:r>
            <a:r>
              <a:rPr lang="sr-Latn-RS" sz="1200" b="0" kern="1200" baseline="0" dirty="0" err="1" smtClean="0">
                <a:solidFill>
                  <a:schemeClr val="tx1"/>
                </a:solidFill>
                <a:effectLst/>
                <a:latin typeface="+mn-lt"/>
                <a:ea typeface="MS PGothic" pitchFamily="34" charset="-128"/>
                <a:cs typeface="ＭＳ Ｐゴシック" charset="0"/>
              </a:rPr>
              <a:t>curenjem</a:t>
            </a:r>
            <a:r>
              <a:rPr lang="sr-Latn-RS" sz="1200" b="0" kern="1200" baseline="0" dirty="0" smtClean="0">
                <a:solidFill>
                  <a:schemeClr val="tx1"/>
                </a:solidFill>
                <a:effectLst/>
                <a:latin typeface="+mn-lt"/>
                <a:ea typeface="MS PGothic" pitchFamily="34" charset="-128"/>
                <a:cs typeface="ＭＳ Ｐゴシック" charset="0"/>
              </a:rPr>
              <a:t>  korisničkih imena, </a:t>
            </a:r>
            <a:r>
              <a:rPr lang="sr-Latn-RS" sz="1200" b="0" kern="1200" baseline="0" dirty="0" err="1" smtClean="0">
                <a:solidFill>
                  <a:schemeClr val="tx1"/>
                </a:solidFill>
                <a:effectLst/>
                <a:latin typeface="+mn-lt"/>
                <a:ea typeface="MS PGothic" pitchFamily="34" charset="-128"/>
                <a:cs typeface="ＭＳ Ｐゴシック" charset="0"/>
              </a:rPr>
              <a:t>imejl</a:t>
            </a:r>
            <a:r>
              <a:rPr lang="sr-Latn-RS" sz="1200" b="0" kern="1200" baseline="0" dirty="0" smtClean="0">
                <a:solidFill>
                  <a:schemeClr val="tx1"/>
                </a:solidFill>
                <a:effectLst/>
                <a:latin typeface="+mn-lt"/>
                <a:ea typeface="MS PGothic" pitchFamily="34" charset="-128"/>
                <a:cs typeface="ＭＳ Ｐゴシック" charset="0"/>
              </a:rPr>
              <a:t> adresa i odgovarajućih šifara koji su svi potom ponovo korišćeni i prodavani za neovlašćeni pristup.  Podaci o nalozima poticali su od žrtava u Australiji i svetu koje uopšte nisu znale da su im podaci  ukradeni. Među žrtvama je bilo i  državljana SAD.</a:t>
            </a:r>
            <a:endParaRPr lang="sr-Latn-RS" sz="1200" b="0" kern="1200" dirty="0" smtClean="0">
              <a:solidFill>
                <a:schemeClr val="tx1"/>
              </a:solidFill>
              <a:effectLst/>
              <a:latin typeface="+mn-lt"/>
              <a:ea typeface="MS PGothic" pitchFamily="34" charset="-128"/>
              <a:cs typeface="ＭＳ Ｐゴシック" charset="0"/>
            </a:endParaRPr>
          </a:p>
          <a:p>
            <a:pPr indent="457200"/>
            <a:endParaRPr lang="sr-Latn-R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_______________________________________________________________________________________________________________________</a:t>
            </a:r>
          </a:p>
          <a:p>
            <a:pPr indent="457200"/>
            <a:endParaRPr lang="sr-Latn-R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Na slajdu je prikazan snimak članka o Australijancu koji je uhapšen zbog prodaje </a:t>
            </a:r>
            <a:r>
              <a:rPr lang="sr-Latn-RS" sz="1200" kern="1200" dirty="0" err="1" smtClean="0">
                <a:solidFill>
                  <a:schemeClr val="tx1"/>
                </a:solidFill>
                <a:effectLst/>
                <a:latin typeface="+mn-lt"/>
                <a:ea typeface="MS PGothic" pitchFamily="34" charset="-128"/>
                <a:cs typeface="ＭＳ Ｐゴシック" charset="0"/>
              </a:rPr>
              <a:t>lozinki</a:t>
            </a:r>
            <a:r>
              <a:rPr lang="sr-Latn-RS" sz="1200" kern="1200" dirty="0" smtClean="0">
                <a:solidFill>
                  <a:schemeClr val="tx1"/>
                </a:solidFill>
                <a:effectLst/>
                <a:latin typeface="+mn-lt"/>
                <a:ea typeface="MS PGothic" pitchFamily="34" charset="-128"/>
                <a:cs typeface="ＭＳ Ｐゴシック" charset="0"/>
              </a:rPr>
              <a:t> za razne internet servise uključujući </a:t>
            </a:r>
            <a:r>
              <a:rPr lang="sr-Latn-RS" sz="1200" i="1" kern="1200" dirty="0" err="1" smtClean="0">
                <a:solidFill>
                  <a:schemeClr val="tx1"/>
                </a:solidFill>
                <a:effectLst/>
                <a:latin typeface="+mn-lt"/>
                <a:ea typeface="MS PGothic" pitchFamily="34" charset="-128"/>
                <a:cs typeface="ＭＳ Ｐゴシック" charset="0"/>
              </a:rPr>
              <a:t>Netflix</a:t>
            </a:r>
            <a:r>
              <a:rPr lang="sr-Latn-RS" sz="1200" kern="1200" dirty="0" smtClean="0">
                <a:solidFill>
                  <a:schemeClr val="tx1"/>
                </a:solidFill>
                <a:effectLst/>
                <a:latin typeface="+mn-lt"/>
                <a:ea typeface="MS PGothic" pitchFamily="34" charset="-128"/>
                <a:cs typeface="ＭＳ Ｐゴシック" charset="0"/>
              </a:rPr>
              <a:t>, </a:t>
            </a:r>
            <a:r>
              <a:rPr lang="sr-Latn-RS" sz="1200" i="1" kern="1200" dirty="0" err="1" smtClean="0">
                <a:solidFill>
                  <a:schemeClr val="tx1"/>
                </a:solidFill>
                <a:effectLst/>
                <a:latin typeface="+mn-lt"/>
                <a:ea typeface="MS PGothic" pitchFamily="34" charset="-128"/>
                <a:cs typeface="ＭＳ Ｐゴシック" charset="0"/>
              </a:rPr>
              <a:t>Spotify</a:t>
            </a:r>
            <a:r>
              <a:rPr lang="sr-Latn-RS" sz="1200" kern="1200" dirty="0" smtClean="0">
                <a:solidFill>
                  <a:schemeClr val="tx1"/>
                </a:solidFill>
                <a:effectLst/>
                <a:latin typeface="+mn-lt"/>
                <a:ea typeface="MS PGothic" pitchFamily="34" charset="-128"/>
                <a:cs typeface="ＭＳ Ｐゴシック" charset="0"/>
              </a:rPr>
              <a:t>, </a:t>
            </a:r>
            <a:r>
              <a:rPr lang="sr-Latn-RS" sz="1200" i="1" kern="1200" dirty="0" err="1" smtClean="0">
                <a:solidFill>
                  <a:schemeClr val="tx1"/>
                </a:solidFill>
                <a:effectLst/>
                <a:latin typeface="+mn-lt"/>
                <a:ea typeface="MS PGothic" pitchFamily="34" charset="-128"/>
                <a:cs typeface="ＭＳ Ｐゴシック" charset="0"/>
              </a:rPr>
              <a:t>Hulu</a:t>
            </a:r>
            <a:r>
              <a:rPr lang="sr-Latn-RS" sz="1200" kern="1200" dirty="0" smtClean="0">
                <a:solidFill>
                  <a:schemeClr val="tx1"/>
                </a:solidFill>
                <a:effectLst/>
                <a:latin typeface="+mn-lt"/>
                <a:ea typeface="MS PGothic" pitchFamily="34" charset="-128"/>
                <a:cs typeface="ＭＳ Ｐゴシック" charset="0"/>
              </a:rPr>
              <a:t>, </a:t>
            </a:r>
            <a:r>
              <a:rPr lang="sr-Latn-RS" sz="1200" i="1" kern="1200" dirty="0" smtClean="0">
                <a:solidFill>
                  <a:schemeClr val="tx1"/>
                </a:solidFill>
                <a:effectLst/>
                <a:latin typeface="+mn-lt"/>
                <a:ea typeface="MS PGothic" pitchFamily="34" charset="-128"/>
                <a:cs typeface="ＭＳ Ｐゴシック" charset="0"/>
              </a:rPr>
              <a:t>PSN</a:t>
            </a:r>
            <a:r>
              <a:rPr lang="sr-Latn-RS" sz="1200" kern="1200" dirty="0" smtClean="0">
                <a:solidFill>
                  <a:schemeClr val="tx1"/>
                </a:solidFill>
                <a:effectLst/>
                <a:latin typeface="+mn-lt"/>
                <a:ea typeface="MS PGothic" pitchFamily="34" charset="-128"/>
                <a:cs typeface="ＭＳ Ｐゴシック" charset="0"/>
              </a:rPr>
              <a:t> i </a:t>
            </a:r>
            <a:r>
              <a:rPr lang="sr-Latn-RS" sz="1200" i="1" kern="1200" dirty="0" err="1" smtClean="0">
                <a:solidFill>
                  <a:schemeClr val="tx1"/>
                </a:solidFill>
                <a:effectLst/>
                <a:latin typeface="+mn-lt"/>
                <a:ea typeface="MS PGothic" pitchFamily="34" charset="-128"/>
                <a:cs typeface="ＭＳ Ｐゴシック" charset="0"/>
              </a:rPr>
              <a:t>Origin</a:t>
            </a:r>
            <a:r>
              <a:rPr lang="sr-Latn-RS" sz="1200" kern="1200" dirty="0" smtClean="0">
                <a:solidFill>
                  <a:schemeClr val="tx1"/>
                </a:solidFill>
                <a:effectLst/>
                <a:latin typeface="+mn-lt"/>
                <a:ea typeface="MS PGothic" pitchFamily="34" charset="-128"/>
                <a:cs typeface="ＭＳ Ｐゴシック" charset="0"/>
              </a:rPr>
              <a:t> u nameri da kupci te lozinke iskoriste da bi neovlašćeno koristili te servise. Taj čovek je, kako se saznaje, prodao </a:t>
            </a:r>
            <a:r>
              <a:rPr lang="sr-Latn-RS" sz="1200" kern="1200" dirty="0" err="1" smtClean="0">
                <a:solidFill>
                  <a:schemeClr val="tx1"/>
                </a:solidFill>
                <a:effectLst/>
                <a:latin typeface="+mn-lt"/>
                <a:ea typeface="MS PGothic" pitchFamily="34" charset="-128"/>
                <a:cs typeface="ＭＳ Ｐゴシック" charset="0"/>
              </a:rPr>
              <a:t>lozinki</a:t>
            </a:r>
            <a:r>
              <a:rPr lang="sr-Latn-RS" sz="1200" kern="1200" dirty="0" smtClean="0">
                <a:solidFill>
                  <a:schemeClr val="tx1"/>
                </a:solidFill>
                <a:effectLst/>
                <a:latin typeface="+mn-lt"/>
                <a:ea typeface="MS PGothic" pitchFamily="34" charset="-128"/>
                <a:cs typeface="ＭＳ Ｐゴシック" charset="0"/>
              </a:rPr>
              <a:t> u vrednosti od 187.000 evra na veb-sajtu </a:t>
            </a:r>
            <a:r>
              <a:rPr lang="sr-Latn-RS" sz="1200" i="1" kern="1200" dirty="0" err="1" smtClean="0">
                <a:solidFill>
                  <a:schemeClr val="tx1"/>
                </a:solidFill>
                <a:effectLst/>
                <a:latin typeface="+mn-lt"/>
                <a:ea typeface="MS PGothic" pitchFamily="34" charset="-128"/>
                <a:cs typeface="ＭＳ Ｐゴシック" charset="0"/>
              </a:rPr>
              <a:t>WickedGen.com</a:t>
            </a:r>
            <a:r>
              <a:rPr lang="sr-Latn-RS" sz="1200" kern="1200" dirty="0" smtClean="0">
                <a:solidFill>
                  <a:schemeClr val="tx1"/>
                </a:solidFill>
                <a:effectLst/>
                <a:latin typeface="+mn-lt"/>
                <a:ea typeface="MS PGothic" pitchFamily="34" charset="-128"/>
                <a:cs typeface="ＭＳ Ｐゴシック" charset="0"/>
              </a:rPr>
              <a:t>. Predavač ovo može da iskoristi kao primer slučaja iz člana 6. stav 1. tačka </a:t>
            </a:r>
            <a:r>
              <a:rPr lang="sr-Latn-RS" sz="1200" kern="1200" dirty="0" err="1" smtClean="0">
                <a:solidFill>
                  <a:schemeClr val="tx1"/>
                </a:solidFill>
                <a:effectLst/>
                <a:latin typeface="+mn-lt"/>
                <a:ea typeface="MS PGothic" pitchFamily="34" charset="-128"/>
                <a:cs typeface="ＭＳ Ｐゴシック" charset="0"/>
              </a:rPr>
              <a:t>ii</a:t>
            </a:r>
            <a:r>
              <a:rPr lang="sr-Latn-RS" sz="1200" kern="1200" dirty="0" smtClean="0">
                <a:solidFill>
                  <a:schemeClr val="tx1"/>
                </a:solidFill>
                <a:effectLst/>
                <a:latin typeface="+mn-lt"/>
                <a:ea typeface="MS PGothic" pitchFamily="34" charset="-128"/>
                <a:cs typeface="ＭＳ Ｐゴシック" charset="0"/>
              </a:rPr>
              <a:t>.</a:t>
            </a:r>
            <a:endParaRPr lang="en-US" sz="1200" kern="1200" dirty="0" smtClean="0">
              <a:solidFill>
                <a:schemeClr val="tx1"/>
              </a:solidFill>
              <a:effectLst/>
              <a:latin typeface="+mn-lt"/>
              <a:ea typeface="MS PGothic" pitchFamily="34" charset="-128"/>
              <a:cs typeface="ＭＳ Ｐゴシック" charset="0"/>
            </a:endParaRPr>
          </a:p>
          <a:p>
            <a:pPr indent="457200"/>
            <a:r>
              <a:rPr lang="sr-Latn-RS" sz="1200" kern="1200" dirty="0" smtClean="0">
                <a:solidFill>
                  <a:schemeClr val="tx1"/>
                </a:solidFill>
                <a:effectLst/>
                <a:latin typeface="+mn-lt"/>
                <a:ea typeface="MS PGothic" pitchFamily="34" charset="-128"/>
                <a:cs typeface="ＭＳ Ｐゴシック" charset="0"/>
              </a:rPr>
              <a:t>	Link za taj novinski članak: https://www.broadbandtvnews.com/2019/03/14/australian-man-arrested-for-selling-one-million-netflix-spotify-hulu-passwords/</a:t>
            </a:r>
            <a:endParaRPr lang="en-US" sz="1200" kern="1200" dirty="0" smtClean="0">
              <a:solidFill>
                <a:schemeClr val="tx1"/>
              </a:solidFill>
              <a:effectLst/>
              <a:latin typeface="+mn-lt"/>
              <a:ea typeface="MS PGothic" pitchFamily="34" charset="-128"/>
              <a:cs typeface="ＭＳ Ｐゴシック" charset="0"/>
            </a:endParaRPr>
          </a:p>
          <a:p>
            <a:pPr indent="457200"/>
            <a:endParaRPr lang="x-none"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60</a:t>
            </a:fld>
            <a:endParaRPr lang="en-US" altLang="en-US"/>
          </a:p>
        </p:txBody>
      </p:sp>
    </p:spTree>
    <p:extLst>
      <p:ext uri="{BB962C8B-B14F-4D97-AF65-F5344CB8AC3E}">
        <p14:creationId xmlns:p14="http://schemas.microsoft.com/office/powerpoint/2010/main" val="390077292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r-Latn-RS" sz="1200" kern="1200" dirty="0" smtClean="0">
                <a:solidFill>
                  <a:schemeClr val="tx1"/>
                </a:solidFill>
                <a:effectLst/>
                <a:latin typeface="+mn-lt"/>
                <a:ea typeface="MS PGothic" pitchFamily="34" charset="-128"/>
                <a:cs typeface="ＭＳ Ｐゴシック" charset="0"/>
              </a:rPr>
              <a:t>	Na levoj strani, na slajdu je prikazan tekst člana </a:t>
            </a:r>
            <a:r>
              <a:rPr lang="sr-Latn-RS" sz="1200" kern="1200" dirty="0" err="1" smtClean="0">
                <a:solidFill>
                  <a:schemeClr val="tx1"/>
                </a:solidFill>
                <a:effectLst/>
                <a:latin typeface="+mn-lt"/>
                <a:ea typeface="MS PGothic" pitchFamily="34" charset="-128"/>
                <a:cs typeface="ＭＳ Ｐゴシック" charset="0"/>
              </a:rPr>
              <a:t>1.b</a:t>
            </a:r>
            <a:r>
              <a:rPr lang="sr-Latn-RS" sz="1200" kern="1200" dirty="0" smtClean="0">
                <a:solidFill>
                  <a:schemeClr val="tx1"/>
                </a:solidFill>
                <a:effectLst/>
                <a:latin typeface="+mn-lt"/>
                <a:ea typeface="MS PGothic" pitchFamily="34" charset="-128"/>
                <a:cs typeface="ＭＳ Ｐゴシック" charset="0"/>
              </a:rPr>
              <a:t> Budimpeštanske konvencije, koji sadrži definiciju „računarskog podatka”. </a:t>
            </a:r>
            <a:endParaRPr lang="en-US" sz="1200" kern="1200" dirty="0" smtClean="0">
              <a:solidFill>
                <a:schemeClr val="tx1"/>
              </a:solidFill>
              <a:effectLst/>
              <a:latin typeface="+mn-lt"/>
              <a:ea typeface="MS PGothic" pitchFamily="34" charset="-128"/>
              <a:cs typeface="ＭＳ Ｐゴシック" charset="0"/>
            </a:endParaRPr>
          </a:p>
          <a:p>
            <a:r>
              <a:rPr lang="sr-Latn-RS" sz="1200" kern="1200" dirty="0" smtClean="0">
                <a:solidFill>
                  <a:schemeClr val="tx1"/>
                </a:solidFill>
                <a:effectLst/>
                <a:latin typeface="+mn-lt"/>
                <a:ea typeface="MS PGothic" pitchFamily="34" charset="-128"/>
                <a:cs typeface="ＭＳ Ｐゴシック" charset="0"/>
              </a:rPr>
              <a:t>	Na desnoj strani </a:t>
            </a:r>
            <a:r>
              <a:rPr lang="sr-Latn-RS" sz="1200" kern="1200" dirty="0" err="1" smtClean="0">
                <a:solidFill>
                  <a:schemeClr val="tx1"/>
                </a:solidFill>
                <a:effectLst/>
                <a:latin typeface="+mn-lt"/>
                <a:ea typeface="MS PGothic" pitchFamily="34" charset="-128"/>
                <a:cs typeface="ＭＳ Ｐゴシック" charset="0"/>
              </a:rPr>
              <a:t>izneto</a:t>
            </a:r>
            <a:r>
              <a:rPr lang="sr-Latn-RS" sz="1200" kern="1200" dirty="0" smtClean="0">
                <a:solidFill>
                  <a:schemeClr val="tx1"/>
                </a:solidFill>
                <a:effectLst/>
                <a:latin typeface="+mn-lt"/>
                <a:ea typeface="MS PGothic" pitchFamily="34" charset="-128"/>
                <a:cs typeface="ＭＳ Ｐゴシック" charset="0"/>
              </a:rPr>
              <a:t> je objašnjenje te definicije.</a:t>
            </a:r>
            <a:endParaRPr lang="en-US" sz="1200" kern="1200" dirty="0" smtClean="0">
              <a:solidFill>
                <a:schemeClr val="tx1"/>
              </a:solidFill>
              <a:effectLst/>
              <a:latin typeface="+mn-lt"/>
              <a:ea typeface="MS PGothic" pitchFamily="34" charset="-128"/>
              <a:cs typeface="ＭＳ Ｐゴシック" charset="0"/>
            </a:endParaRPr>
          </a:p>
          <a:p>
            <a:r>
              <a:rPr lang="sr-Latn-RS" sz="1200" kern="1200" dirty="0" smtClean="0">
                <a:solidFill>
                  <a:schemeClr val="tx1"/>
                </a:solidFill>
                <a:effectLst/>
                <a:latin typeface="+mn-lt"/>
                <a:ea typeface="MS PGothic" pitchFamily="34" charset="-128"/>
                <a:cs typeface="ＭＳ Ｐゴシック" charset="0"/>
              </a:rPr>
              <a:t>	Definicija računarskog podatke zasniva se na definiciji podatka </a:t>
            </a:r>
            <a:r>
              <a:rPr lang="sr-Latn-RS" sz="1200" i="1" kern="1200" dirty="0" smtClean="0">
                <a:solidFill>
                  <a:schemeClr val="tx1"/>
                </a:solidFill>
                <a:effectLst/>
                <a:latin typeface="+mn-lt"/>
                <a:ea typeface="MS PGothic" pitchFamily="34" charset="-128"/>
                <a:cs typeface="ＭＳ Ｐゴシック" charset="0"/>
              </a:rPr>
              <a:t>ISO</a:t>
            </a:r>
            <a:r>
              <a:rPr lang="sr-Latn-RS" sz="1200" kern="1200" dirty="0" smtClean="0">
                <a:solidFill>
                  <a:schemeClr val="tx1"/>
                </a:solidFill>
                <a:effectLst/>
                <a:latin typeface="+mn-lt"/>
                <a:ea typeface="MS PGothic" pitchFamily="34" charset="-128"/>
                <a:cs typeface="ＭＳ Ｐゴシック" charset="0"/>
              </a:rPr>
              <a:t>. Ta definicija sadrži izraz „podesan za obradu”. To znači da su podaci izneti u takvom vidu koji da računarski sistem može direktno da ga obrađuje. Da bi se jasno stavilo do znanja da „podatke” u Budimpeštanskoj konvenciji treba shvatiti kao podatke u elektronskom ili nekom drugom obliku koji se može direktno obraditi, uveden je izraz „računarski podatak”. </a:t>
            </a:r>
            <a:endParaRPr lang="en-US" sz="1200" kern="1200" dirty="0" smtClean="0">
              <a:solidFill>
                <a:schemeClr val="tx1"/>
              </a:solidFill>
              <a:effectLst/>
              <a:latin typeface="+mn-lt"/>
              <a:ea typeface="MS PGothic" pitchFamily="34" charset="-128"/>
              <a:cs typeface="ＭＳ Ｐゴシック" charset="0"/>
            </a:endParaRPr>
          </a:p>
          <a:p>
            <a:r>
              <a:rPr lang="sr-Latn-RS" sz="1200" kern="1200" dirty="0" smtClean="0">
                <a:solidFill>
                  <a:schemeClr val="tx1"/>
                </a:solidFill>
                <a:effectLst/>
                <a:latin typeface="+mn-lt"/>
                <a:ea typeface="MS PGothic" pitchFamily="34" charset="-128"/>
                <a:cs typeface="ＭＳ Ｐゴシック" charset="0"/>
              </a:rPr>
              <a:t>	Računarski podatak ovako kako je definisan može biti predmet jednog ili više krivičnih dela utvrđenih u Budimpeštanskoj konvenciji (u Poglavlju 2, Odeljak 1), kao što može biti i predmet primene neke od istražnih mera koje su utvrđene Budimpeštanskom konvencijom (Poglavlje 2, Odeljak 2).</a:t>
            </a: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7</a:t>
            </a:fld>
            <a:endParaRPr lang="en-US" altLang="en-US"/>
          </a:p>
        </p:txBody>
      </p:sp>
    </p:spTree>
    <p:extLst>
      <p:ext uri="{BB962C8B-B14F-4D97-AF65-F5344CB8AC3E}">
        <p14:creationId xmlns:p14="http://schemas.microsoft.com/office/powerpoint/2010/main" val="1895685945"/>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r-Latn-RS" sz="1200" kern="1200" dirty="0" smtClean="0">
                <a:solidFill>
                  <a:schemeClr val="tx1"/>
                </a:solidFill>
                <a:effectLst/>
                <a:latin typeface="+mn-lt"/>
                <a:ea typeface="MS PGothic" pitchFamily="34" charset="-128"/>
                <a:cs typeface="ＭＳ Ｐゴシック" charset="0"/>
              </a:rPr>
              <a:t>	Na levoj strani slajda prikazan je tekst člana 6. Budimpeštanske konvencije sa jednim naglašenim elementom („proizvodnja, prodaja, nabavljanje radi upotrebe, uvoz, distribucija... i stavljanje na raspolaganje”). </a:t>
            </a:r>
            <a:endParaRPr lang="en-US" sz="1200" kern="1200" dirty="0" smtClean="0">
              <a:solidFill>
                <a:schemeClr val="tx1"/>
              </a:solidFill>
              <a:effectLst/>
              <a:latin typeface="+mn-lt"/>
              <a:ea typeface="MS PGothic" pitchFamily="34" charset="-128"/>
              <a:cs typeface="ＭＳ Ｐゴシック" charset="0"/>
            </a:endParaRPr>
          </a:p>
          <a:p>
            <a:r>
              <a:rPr lang="sr-Latn-RS" sz="1200" kern="1200" dirty="0" smtClean="0">
                <a:solidFill>
                  <a:schemeClr val="tx1"/>
                </a:solidFill>
                <a:effectLst/>
                <a:latin typeface="+mn-lt"/>
                <a:ea typeface="MS PGothic" pitchFamily="34" charset="-128"/>
                <a:cs typeface="ＭＳ Ｐゴシック" charset="0"/>
              </a:rPr>
              <a:t>	Na desnoj strani slajda dato je objašnjenje tog naglašenog elementa.</a:t>
            </a:r>
            <a:endParaRPr lang="en-US" sz="1200" kern="1200" dirty="0" smtClean="0">
              <a:solidFill>
                <a:schemeClr val="tx1"/>
              </a:solidFill>
              <a:effectLst/>
              <a:latin typeface="+mn-lt"/>
              <a:ea typeface="MS PGothic" pitchFamily="34" charset="-128"/>
              <a:cs typeface="ＭＳ Ｐゴシック" charset="0"/>
            </a:endParaRPr>
          </a:p>
          <a:p>
            <a:r>
              <a:rPr lang="sr-Latn-RS" sz="1200" kern="1200" dirty="0" smtClean="0">
                <a:solidFill>
                  <a:schemeClr val="tx1"/>
                </a:solidFill>
                <a:effectLst/>
                <a:latin typeface="+mn-lt"/>
                <a:ea typeface="MS PGothic" pitchFamily="34" charset="-128"/>
                <a:cs typeface="ＭＳ Ｐゴシック" charset="0"/>
              </a:rPr>
              <a:t>	Članom 6. inkriminiše se proizvodnja, prodaja, nabavljanje radi upotrebe, uvoz, distribucija i drugi oblici stavljanja na raspolaganje uređaja koji su konstruisani ili prilagođeni prvenstveno u svrhu izvršenja </a:t>
            </a:r>
            <a:r>
              <a:rPr lang="sr-Latn-RS" sz="1200" kern="1200" dirty="0" err="1" smtClean="0">
                <a:solidFill>
                  <a:schemeClr val="tx1"/>
                </a:solidFill>
                <a:effectLst/>
                <a:latin typeface="+mn-lt"/>
                <a:ea typeface="MS PGothic" pitchFamily="34" charset="-128"/>
                <a:cs typeface="ＭＳ Ｐゴシック" charset="0"/>
              </a:rPr>
              <a:t>delikata</a:t>
            </a:r>
            <a:r>
              <a:rPr lang="sr-Latn-RS" sz="1200" kern="1200" dirty="0" smtClean="0">
                <a:solidFill>
                  <a:schemeClr val="tx1"/>
                </a:solidFill>
                <a:effectLst/>
                <a:latin typeface="+mn-lt"/>
                <a:ea typeface="MS PGothic" pitchFamily="34" charset="-128"/>
                <a:cs typeface="ＭＳ Ｐゴシック" charset="0"/>
              </a:rPr>
              <a:t> iz oblasti </a:t>
            </a:r>
            <a:r>
              <a:rPr lang="sr-Latn-RS" sz="1200" kern="1200" dirty="0" err="1" smtClean="0">
                <a:solidFill>
                  <a:schemeClr val="tx1"/>
                </a:solidFill>
                <a:effectLst/>
                <a:latin typeface="+mn-lt"/>
                <a:ea typeface="MS PGothic" pitchFamily="34" charset="-128"/>
                <a:cs typeface="ＭＳ Ｐゴシック" charset="0"/>
              </a:rPr>
              <a:t>visokotehnološkog</a:t>
            </a:r>
            <a:r>
              <a:rPr lang="sr-Latn-RS" sz="1200" kern="1200" dirty="0" smtClean="0">
                <a:solidFill>
                  <a:schemeClr val="tx1"/>
                </a:solidFill>
                <a:effectLst/>
                <a:latin typeface="+mn-lt"/>
                <a:ea typeface="MS PGothic" pitchFamily="34" charset="-128"/>
                <a:cs typeface="ＭＳ Ｐゴシック" charset="0"/>
              </a:rPr>
              <a:t> kriminala. </a:t>
            </a:r>
            <a:endParaRPr lang="en-US" sz="1200" kern="1200" dirty="0" smtClean="0">
              <a:solidFill>
                <a:schemeClr val="tx1"/>
              </a:solidFill>
              <a:effectLst/>
              <a:latin typeface="+mn-lt"/>
              <a:ea typeface="MS PGothic" pitchFamily="34" charset="-128"/>
              <a:cs typeface="ＭＳ Ｐゴシック" charset="0"/>
            </a:endParaRPr>
          </a:p>
          <a:p>
            <a:endParaRPr lang="x-none"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61</a:t>
            </a:fld>
            <a:endParaRPr lang="en-US"/>
          </a:p>
        </p:txBody>
      </p:sp>
    </p:spTree>
    <p:extLst>
      <p:ext uri="{BB962C8B-B14F-4D97-AF65-F5344CB8AC3E}">
        <p14:creationId xmlns:p14="http://schemas.microsoft.com/office/powerpoint/2010/main" val="4017009927"/>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r-Latn-RS" sz="1200" kern="1200" dirty="0" smtClean="0">
                <a:solidFill>
                  <a:schemeClr val="tx1"/>
                </a:solidFill>
                <a:effectLst/>
                <a:latin typeface="+mn-lt"/>
                <a:ea typeface="MS PGothic" pitchFamily="34" charset="-128"/>
                <a:cs typeface="ＭＳ Ｐゴシック" charset="0"/>
              </a:rPr>
              <a:t>	Na levoj strani slajda prikazan je tekst člana 6. Budimpeštanske konvencije sa jednim elementom naglašenim („uređaj... računarski program”). </a:t>
            </a:r>
            <a:endParaRPr lang="en-US" sz="1200" kern="1200" dirty="0" smtClean="0">
              <a:solidFill>
                <a:schemeClr val="tx1"/>
              </a:solidFill>
              <a:effectLst/>
              <a:latin typeface="+mn-lt"/>
              <a:ea typeface="MS PGothic" pitchFamily="34" charset="-128"/>
              <a:cs typeface="ＭＳ Ｐゴシック" charset="0"/>
            </a:endParaRPr>
          </a:p>
          <a:p>
            <a:r>
              <a:rPr lang="sr-Latn-RS" sz="1200" kern="1200" dirty="0" smtClean="0">
                <a:solidFill>
                  <a:schemeClr val="tx1"/>
                </a:solidFill>
                <a:effectLst/>
                <a:latin typeface="+mn-lt"/>
                <a:ea typeface="MS PGothic" pitchFamily="34" charset="-128"/>
                <a:cs typeface="ＭＳ Ｐゴシック" charset="0"/>
              </a:rPr>
              <a:t>	Na desnoj strani slajda dato je objašnjenje tog naglašenog elementa.</a:t>
            </a:r>
            <a:endParaRPr lang="en-US" sz="1200" kern="1200" dirty="0" smtClean="0">
              <a:solidFill>
                <a:schemeClr val="tx1"/>
              </a:solidFill>
              <a:effectLst/>
              <a:latin typeface="+mn-lt"/>
              <a:ea typeface="MS PGothic" pitchFamily="34" charset="-128"/>
              <a:cs typeface="ＭＳ Ｐゴシック" charset="0"/>
            </a:endParaRPr>
          </a:p>
          <a:p>
            <a:r>
              <a:rPr lang="sr-Latn-RS" sz="1200" kern="1200" dirty="0" smtClean="0">
                <a:solidFill>
                  <a:schemeClr val="tx1"/>
                </a:solidFill>
                <a:effectLst/>
                <a:latin typeface="+mn-lt"/>
                <a:ea typeface="MS PGothic" pitchFamily="34" charset="-128"/>
                <a:cs typeface="ＭＳ Ｐゴシック" charset="0"/>
              </a:rPr>
              <a:t>	Član 6. obuhvata i zloupotrebu uređaja i zloupotrebu računarskih programa. To znači da član 6. obuhvata proizvodnju, prodaju itd. programa koji su tako konstruisani da menjaju ili uništavaju podatke ili ometaju rad računarskog sistema. To znači da programi virusa koji nisu sadržani u uređajima takođe spadaju u polje dejstva člana 6. i onda kada se ne radi o zloupotrebi fizičkog uređaja. </a:t>
            </a:r>
            <a:endParaRPr lang="en-US" sz="1200" kern="1200" dirty="0" smtClean="0">
              <a:solidFill>
                <a:schemeClr val="tx1"/>
              </a:solidFill>
              <a:effectLst/>
              <a:latin typeface="+mn-lt"/>
              <a:ea typeface="MS PGothic" pitchFamily="34" charset="-128"/>
              <a:cs typeface="ＭＳ Ｐゴシック" charset="0"/>
            </a:endParaRPr>
          </a:p>
          <a:p>
            <a:endParaRPr lang="x-none"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62</a:t>
            </a:fld>
            <a:endParaRPr lang="en-US"/>
          </a:p>
        </p:txBody>
      </p:sp>
    </p:spTree>
    <p:extLst>
      <p:ext uri="{BB962C8B-B14F-4D97-AF65-F5344CB8AC3E}">
        <p14:creationId xmlns:p14="http://schemas.microsoft.com/office/powerpoint/2010/main" val="2676601221"/>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r-Latn-RS" sz="1200" kern="1200" dirty="0" smtClean="0">
                <a:solidFill>
                  <a:schemeClr val="tx1"/>
                </a:solidFill>
                <a:effectLst/>
                <a:latin typeface="+mn-lt"/>
                <a:ea typeface="MS PGothic" pitchFamily="34" charset="-128"/>
                <a:cs typeface="ＭＳ Ｐゴシック" charset="0"/>
              </a:rPr>
              <a:t>	Na levoj strani slajda prikazan je tekst člana 6. Budimpeštanske konvencije sa jednim naglašenim elementom („napravljenog ili prilagođenog prvenstveno”). </a:t>
            </a:r>
            <a:endParaRPr lang="en-US" sz="1200" kern="1200" dirty="0" smtClean="0">
              <a:solidFill>
                <a:schemeClr val="tx1"/>
              </a:solidFill>
              <a:effectLst/>
              <a:latin typeface="+mn-lt"/>
              <a:ea typeface="MS PGothic" pitchFamily="34" charset="-128"/>
              <a:cs typeface="ＭＳ Ｐゴシック" charset="0"/>
            </a:endParaRPr>
          </a:p>
          <a:p>
            <a:r>
              <a:rPr lang="sr-Latn-RS" sz="1200" kern="1200" dirty="0" smtClean="0">
                <a:solidFill>
                  <a:schemeClr val="tx1"/>
                </a:solidFill>
                <a:effectLst/>
                <a:latin typeface="+mn-lt"/>
                <a:ea typeface="MS PGothic" pitchFamily="34" charset="-128"/>
                <a:cs typeface="ＭＳ Ｐゴシック" charset="0"/>
              </a:rPr>
              <a:t>	Na desnoj strani slajda dato je objašnjenje tog naglašenog elementa.</a:t>
            </a:r>
            <a:endParaRPr lang="en-US" sz="1200" kern="1200" dirty="0" smtClean="0">
              <a:solidFill>
                <a:schemeClr val="tx1"/>
              </a:solidFill>
              <a:effectLst/>
              <a:latin typeface="+mn-lt"/>
              <a:ea typeface="MS PGothic" pitchFamily="34" charset="-128"/>
              <a:cs typeface="ＭＳ Ｐゴシック" charset="0"/>
            </a:endParaRPr>
          </a:p>
          <a:p>
            <a:r>
              <a:rPr lang="sr-Latn-RS" sz="1200" kern="1200" dirty="0" smtClean="0">
                <a:solidFill>
                  <a:schemeClr val="tx1"/>
                </a:solidFill>
                <a:effectLst/>
                <a:latin typeface="+mn-lt"/>
                <a:ea typeface="MS PGothic" pitchFamily="34" charset="-128"/>
                <a:cs typeface="ＭＳ Ｐゴシック" charset="0"/>
              </a:rPr>
              <a:t>	Tvorci teksta Budimpeštanske konvencije morali su da odluče da li da uključe ili da isključe uređaje sa dvostrukom namenom iz polja dejstva člana 6. Uključivanje uređaja sa dvostrukom namenom moglo je dovesti do toga da se inkriminišu proizvodnja i distribucija uređaja čak i onda kada su ti uređaji proizvedeni i distribuirani u svrhe koje nisu kriminalne. Isključenje uređaja sa dvostrukom namenom dovelo bi do previše uskog tumačenja jer bi nalagalo da se dokaže da su uređaji namenski proizvedeni u svrhu izvršenja krivičnog dela </a:t>
            </a:r>
            <a:r>
              <a:rPr lang="sr-Latn-RS" sz="1200" kern="1200" dirty="0" err="1" smtClean="0">
                <a:solidFill>
                  <a:schemeClr val="tx1"/>
                </a:solidFill>
                <a:effectLst/>
                <a:latin typeface="+mn-lt"/>
                <a:ea typeface="MS PGothic" pitchFamily="34" charset="-128"/>
                <a:cs typeface="ＭＳ Ｐゴシック" charset="0"/>
              </a:rPr>
              <a:t>visokotehnološkog</a:t>
            </a:r>
            <a:r>
              <a:rPr lang="sr-Latn-RS" sz="1200" kern="1200" dirty="0" smtClean="0">
                <a:solidFill>
                  <a:schemeClr val="tx1"/>
                </a:solidFill>
                <a:effectLst/>
                <a:latin typeface="+mn-lt"/>
                <a:ea typeface="MS PGothic" pitchFamily="34" charset="-128"/>
                <a:cs typeface="ＭＳ Ｐゴシック" charset="0"/>
              </a:rPr>
              <a:t> kriminala i da se precizno navede ta svrha. U Budimpeštanskoj konvenciji prihvaćen je uravnotežen pristup, po kome uređaji koji su napravljeni ili prilagođeni prvenstveno, ali ne isključivo u svrhu izvršenja nekog dela iz oblasti </a:t>
            </a:r>
            <a:r>
              <a:rPr lang="sr-Latn-RS" sz="1200" kern="1200" dirty="0" err="1" smtClean="0">
                <a:solidFill>
                  <a:schemeClr val="tx1"/>
                </a:solidFill>
                <a:effectLst/>
                <a:latin typeface="+mn-lt"/>
                <a:ea typeface="MS PGothic" pitchFamily="34" charset="-128"/>
                <a:cs typeface="ＭＳ Ｐゴシック" charset="0"/>
              </a:rPr>
              <a:t>visokotehnološkog</a:t>
            </a:r>
            <a:r>
              <a:rPr lang="sr-Latn-RS" sz="1200" kern="1200" dirty="0" smtClean="0">
                <a:solidFill>
                  <a:schemeClr val="tx1"/>
                </a:solidFill>
                <a:effectLst/>
                <a:latin typeface="+mn-lt"/>
                <a:ea typeface="MS PGothic" pitchFamily="34" charset="-128"/>
                <a:cs typeface="ＭＳ Ｐゴシック" charset="0"/>
              </a:rPr>
              <a:t> kriminala utvrđenog u članovima od 2. do 5. Konvencije (nezakonit pristup, nezakonito presretanje, ometanje podataka i ometanje sistema) jesu obuhvaćeni članom 6. </a:t>
            </a:r>
            <a:endParaRPr lang="en-US" sz="1200" kern="1200" dirty="0" smtClean="0">
              <a:solidFill>
                <a:schemeClr val="tx1"/>
              </a:solidFill>
              <a:effectLst/>
              <a:latin typeface="+mn-lt"/>
              <a:ea typeface="MS PGothic" pitchFamily="34" charset="-128"/>
              <a:cs typeface="ＭＳ Ｐゴシック" charset="0"/>
            </a:endParaRPr>
          </a:p>
          <a:p>
            <a:r>
              <a:rPr lang="sr-Latn-RS" sz="1200" kern="1200" dirty="0" smtClean="0">
                <a:solidFill>
                  <a:schemeClr val="tx1"/>
                </a:solidFill>
                <a:effectLst/>
                <a:latin typeface="+mn-lt"/>
                <a:ea typeface="MS PGothic" pitchFamily="34" charset="-128"/>
                <a:cs typeface="ＭＳ Ｐゴシック" charset="0"/>
              </a:rPr>
              <a:t> </a:t>
            </a:r>
            <a:endParaRPr lang="en-US" sz="1200" kern="1200" dirty="0" smtClean="0">
              <a:solidFill>
                <a:schemeClr val="tx1"/>
              </a:solidFill>
              <a:effectLst/>
              <a:latin typeface="+mn-lt"/>
              <a:ea typeface="MS PGothic" pitchFamily="34" charset="-128"/>
              <a:cs typeface="ＭＳ Ｐゴシック" charset="0"/>
            </a:endParaRPr>
          </a:p>
          <a:p>
            <a:endParaRPr lang="en-US" sz="1200" kern="1200" dirty="0">
              <a:solidFill>
                <a:schemeClr val="tx1"/>
              </a:solidFill>
              <a:effectLst/>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63</a:t>
            </a:fld>
            <a:endParaRPr lang="en-US"/>
          </a:p>
        </p:txBody>
      </p:sp>
    </p:spTree>
    <p:extLst>
      <p:ext uri="{BB962C8B-B14F-4D97-AF65-F5344CB8AC3E}">
        <p14:creationId xmlns:p14="http://schemas.microsoft.com/office/powerpoint/2010/main" val="3010484365"/>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r-Latn-RS" sz="1200" kern="1200" dirty="0" smtClean="0">
                <a:solidFill>
                  <a:schemeClr val="tx1"/>
                </a:solidFill>
                <a:effectLst/>
                <a:latin typeface="+mn-lt"/>
                <a:ea typeface="MS PGothic" pitchFamily="34" charset="-128"/>
                <a:cs typeface="ＭＳ Ｐゴシック" charset="0"/>
              </a:rPr>
              <a:t>	Na levoj strani slajda prikazan je tekst člana 6. Budimpeštanske konvencije sa jednim naglašenim elementom („računarske lozinke, pristupne šifre ili sličnog podatka... da se koristi u svrhu izvršenja nekog od dela propisanih u članovima od 2. do 5.”). </a:t>
            </a:r>
            <a:endParaRPr lang="en-US" sz="1200" kern="1200" dirty="0" smtClean="0">
              <a:solidFill>
                <a:schemeClr val="tx1"/>
              </a:solidFill>
              <a:effectLst/>
              <a:latin typeface="+mn-lt"/>
              <a:ea typeface="MS PGothic" pitchFamily="34" charset="-128"/>
              <a:cs typeface="ＭＳ Ｐゴシック" charset="0"/>
            </a:endParaRPr>
          </a:p>
          <a:p>
            <a:r>
              <a:rPr lang="sr-Latn-RS" sz="1200" kern="1200" dirty="0" smtClean="0">
                <a:solidFill>
                  <a:schemeClr val="tx1"/>
                </a:solidFill>
                <a:effectLst/>
                <a:latin typeface="+mn-lt"/>
                <a:ea typeface="MS PGothic" pitchFamily="34" charset="-128"/>
                <a:cs typeface="ＭＳ Ｐゴシック" charset="0"/>
              </a:rPr>
              <a:t>	Na desnoj strani slajda dato je objašnjenje tog naglašenog elementa. </a:t>
            </a:r>
            <a:endParaRPr lang="en-US" sz="1200" kern="1200" dirty="0" smtClean="0">
              <a:solidFill>
                <a:schemeClr val="tx1"/>
              </a:solidFill>
              <a:effectLst/>
              <a:latin typeface="+mn-lt"/>
              <a:ea typeface="MS PGothic" pitchFamily="34" charset="-128"/>
              <a:cs typeface="ＭＳ Ｐゴシック" charset="0"/>
            </a:endParaRPr>
          </a:p>
          <a:p>
            <a:r>
              <a:rPr lang="sr-Latn-RS" sz="1200" kern="1200" dirty="0" smtClean="0">
                <a:solidFill>
                  <a:schemeClr val="tx1"/>
                </a:solidFill>
                <a:effectLst/>
                <a:latin typeface="+mn-lt"/>
                <a:ea typeface="MS PGothic" pitchFamily="34" charset="-128"/>
                <a:cs typeface="ＭＳ Ｐゴシック" charset="0"/>
              </a:rPr>
              <a:t>	Pored zloupotrebe uređaja i računarskih programa, članom 6. se takođe inkriminiše proizvodnja, prodaja itd. pristupnih šifara, računarskih </a:t>
            </a:r>
            <a:r>
              <a:rPr lang="sr-Latn-RS" sz="1200" kern="1200" dirty="0" err="1" smtClean="0">
                <a:solidFill>
                  <a:schemeClr val="tx1"/>
                </a:solidFill>
                <a:effectLst/>
                <a:latin typeface="+mn-lt"/>
                <a:ea typeface="MS PGothic" pitchFamily="34" charset="-128"/>
                <a:cs typeface="ＭＳ Ｐゴシック" charset="0"/>
              </a:rPr>
              <a:t>lozinki</a:t>
            </a:r>
            <a:r>
              <a:rPr lang="sr-Latn-RS" sz="1200" kern="1200" dirty="0" smtClean="0">
                <a:solidFill>
                  <a:schemeClr val="tx1"/>
                </a:solidFill>
                <a:effectLst/>
                <a:latin typeface="+mn-lt"/>
                <a:ea typeface="MS PGothic" pitchFamily="34" charset="-128"/>
                <a:cs typeface="ＭＳ Ｐゴシック" charset="0"/>
              </a:rPr>
              <a:t> i drugih sličnih podataka koji omogućuju pristup računarskom sistemu kao celini ili nekom njegovom delu. </a:t>
            </a:r>
            <a:endParaRPr lang="en-US" sz="1200" kern="1200" dirty="0" smtClean="0">
              <a:solidFill>
                <a:schemeClr val="tx1"/>
              </a:solidFill>
              <a:effectLst/>
              <a:latin typeface="+mn-lt"/>
              <a:ea typeface="MS PGothic" pitchFamily="34" charset="-128"/>
              <a:cs typeface="ＭＳ Ｐゴシック" charset="0"/>
            </a:endParaRPr>
          </a:p>
          <a:p>
            <a:endParaRPr lang="x-none"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64</a:t>
            </a:fld>
            <a:endParaRPr lang="en-US"/>
          </a:p>
        </p:txBody>
      </p:sp>
    </p:spTree>
    <p:extLst>
      <p:ext uri="{BB962C8B-B14F-4D97-AF65-F5344CB8AC3E}">
        <p14:creationId xmlns:p14="http://schemas.microsoft.com/office/powerpoint/2010/main" val="2113261341"/>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r-Latn-RS" sz="1200" kern="1200" dirty="0" smtClean="0">
                <a:solidFill>
                  <a:schemeClr val="tx1"/>
                </a:solidFill>
                <a:effectLst/>
                <a:latin typeface="+mn-lt"/>
                <a:ea typeface="MS PGothic" pitchFamily="34" charset="-128"/>
                <a:cs typeface="ＭＳ Ｐゴシック" charset="0"/>
              </a:rPr>
              <a:t>	Na levoj strani slajda prikazan je tekst člana 6. Budimpeštanske konvencije sa jednim naglašenim elementom („posedovanje... sa namerom da se koristi u svrhu izvršenja nekog od dela propisanih u članovima od 2. do 5.... određeni broj takvih stvari”.)</a:t>
            </a:r>
            <a:endParaRPr lang="en-US" sz="1200" kern="1200" dirty="0" smtClean="0">
              <a:solidFill>
                <a:schemeClr val="tx1"/>
              </a:solidFill>
              <a:effectLst/>
              <a:latin typeface="+mn-lt"/>
              <a:ea typeface="MS PGothic" pitchFamily="34" charset="-128"/>
              <a:cs typeface="ＭＳ Ｐゴシック" charset="0"/>
            </a:endParaRPr>
          </a:p>
          <a:p>
            <a:r>
              <a:rPr lang="sr-Latn-RS" sz="1200" kern="1200" dirty="0" smtClean="0">
                <a:solidFill>
                  <a:schemeClr val="tx1"/>
                </a:solidFill>
                <a:effectLst/>
                <a:latin typeface="+mn-lt"/>
                <a:ea typeface="MS PGothic" pitchFamily="34" charset="-128"/>
                <a:cs typeface="ＭＳ Ｐゴシック" charset="0"/>
              </a:rPr>
              <a:t>	Na desnoj strani slajda dato je objašnjenje tog naglašenog elementa.</a:t>
            </a:r>
            <a:endParaRPr lang="en-US" sz="1200" kern="1200" dirty="0" smtClean="0">
              <a:solidFill>
                <a:schemeClr val="tx1"/>
              </a:solidFill>
              <a:effectLst/>
              <a:latin typeface="+mn-lt"/>
              <a:ea typeface="MS PGothic" pitchFamily="34" charset="-128"/>
              <a:cs typeface="ＭＳ Ｐゴシック" charset="0"/>
            </a:endParaRPr>
          </a:p>
          <a:p>
            <a:r>
              <a:rPr lang="sr-Latn-RS" sz="1200" kern="1200" dirty="0" smtClean="0">
                <a:solidFill>
                  <a:schemeClr val="tx1"/>
                </a:solidFill>
                <a:effectLst/>
                <a:latin typeface="+mn-lt"/>
                <a:ea typeface="MS PGothic" pitchFamily="34" charset="-128"/>
                <a:cs typeface="ＭＳ Ｐゴシック" charset="0"/>
              </a:rPr>
              <a:t>	Pored proizvodnje ili distribucije uređaja, računarskih programa, </a:t>
            </a:r>
            <a:r>
              <a:rPr lang="sr-Latn-RS" sz="1200" kern="1200" dirty="0" err="1" smtClean="0">
                <a:solidFill>
                  <a:schemeClr val="tx1"/>
                </a:solidFill>
                <a:effectLst/>
                <a:latin typeface="+mn-lt"/>
                <a:ea typeface="MS PGothic" pitchFamily="34" charset="-128"/>
                <a:cs typeface="ＭＳ Ｐゴシック" charset="0"/>
              </a:rPr>
              <a:t>lozinki</a:t>
            </a:r>
            <a:r>
              <a:rPr lang="sr-Latn-RS" sz="1200" kern="1200" dirty="0" smtClean="0">
                <a:solidFill>
                  <a:schemeClr val="tx1"/>
                </a:solidFill>
                <a:effectLst/>
                <a:latin typeface="+mn-lt"/>
                <a:ea typeface="MS PGothic" pitchFamily="34" charset="-128"/>
                <a:cs typeface="ＭＳ Ｐゴシック" charset="0"/>
              </a:rPr>
              <a:t>, pristupnih šifara itd., član 6. takođe inkriminiše posedovanje tih stvari ako se one poseduju sa namerom da se koriste u svrhu izvršenja nekog dela iz oblasti </a:t>
            </a:r>
            <a:r>
              <a:rPr lang="sr-Latn-RS" sz="1200" kern="1200" dirty="0" err="1" smtClean="0">
                <a:solidFill>
                  <a:schemeClr val="tx1"/>
                </a:solidFill>
                <a:effectLst/>
                <a:latin typeface="+mn-lt"/>
                <a:ea typeface="MS PGothic" pitchFamily="34" charset="-128"/>
                <a:cs typeface="ＭＳ Ｐゴシック" charset="0"/>
              </a:rPr>
              <a:t>visokotehnološkog</a:t>
            </a:r>
            <a:r>
              <a:rPr lang="sr-Latn-RS" sz="1200" kern="1200" dirty="0" smtClean="0">
                <a:solidFill>
                  <a:schemeClr val="tx1"/>
                </a:solidFill>
                <a:effectLst/>
                <a:latin typeface="+mn-lt"/>
                <a:ea typeface="MS PGothic" pitchFamily="34" charset="-128"/>
                <a:cs typeface="ＭＳ Ｐゴシック" charset="0"/>
              </a:rPr>
              <a:t> kriminala. Dozvoljava se stranama </a:t>
            </a:r>
            <a:r>
              <a:rPr lang="sr-Latn-RS" sz="1200" kern="1200" dirty="0" err="1" smtClean="0">
                <a:solidFill>
                  <a:schemeClr val="tx1"/>
                </a:solidFill>
                <a:effectLst/>
                <a:latin typeface="+mn-lt"/>
                <a:ea typeface="MS PGothic" pitchFamily="34" charset="-128"/>
                <a:cs typeface="ＭＳ Ｐゴシック" charset="0"/>
              </a:rPr>
              <a:t>ugovornicama</a:t>
            </a:r>
            <a:r>
              <a:rPr lang="sr-Latn-RS" sz="1200" kern="1200" dirty="0" smtClean="0">
                <a:solidFill>
                  <a:schemeClr val="tx1"/>
                </a:solidFill>
                <a:effectLst/>
                <a:latin typeface="+mn-lt"/>
                <a:ea typeface="MS PGothic" pitchFamily="34" charset="-128"/>
                <a:cs typeface="ＭＳ Ｐゴシック" charset="0"/>
              </a:rPr>
              <a:t> da inkriminišu samo posedovanje određenog broja stvari (što se može koristiti da bi se inkriminisalo samo posedovanje u komercijalne svrhe).</a:t>
            </a:r>
            <a:endParaRPr lang="en-US" sz="1200" kern="1200" dirty="0" smtClean="0">
              <a:solidFill>
                <a:schemeClr val="tx1"/>
              </a:solidFill>
              <a:effectLst/>
              <a:latin typeface="+mn-lt"/>
              <a:ea typeface="MS PGothic" pitchFamily="34" charset="-128"/>
              <a:cs typeface="ＭＳ Ｐゴシック" charset="0"/>
            </a:endParaRPr>
          </a:p>
          <a:p>
            <a:endParaRPr lang="en-GB" altLang="sr-Latn-RS"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65</a:t>
            </a:fld>
            <a:endParaRPr lang="en-US"/>
          </a:p>
        </p:txBody>
      </p:sp>
    </p:spTree>
    <p:extLst>
      <p:ext uri="{BB962C8B-B14F-4D97-AF65-F5344CB8AC3E}">
        <p14:creationId xmlns:p14="http://schemas.microsoft.com/office/powerpoint/2010/main" val="2856257534"/>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r-Latn-RS" sz="1200" kern="1200" dirty="0" smtClean="0">
                <a:solidFill>
                  <a:schemeClr val="tx1"/>
                </a:solidFill>
                <a:effectLst/>
                <a:latin typeface="+mn-lt"/>
                <a:ea typeface="MS PGothic" pitchFamily="34" charset="-128"/>
                <a:cs typeface="ＭＳ Ｐゴシック" charset="0"/>
              </a:rPr>
              <a:t>	Na levoj strani slajda prikazan je tekst člana 6. Budimpeštanske konvencije sa jednim naglašenim elementom („ne služe u svrhu izvršenja dela... ovlašćeno testiranje ili zaštitu”). </a:t>
            </a:r>
            <a:endParaRPr lang="en-US" sz="1200" kern="1200" dirty="0" smtClean="0">
              <a:solidFill>
                <a:schemeClr val="tx1"/>
              </a:solidFill>
              <a:effectLst/>
              <a:latin typeface="+mn-lt"/>
              <a:ea typeface="MS PGothic" pitchFamily="34" charset="-128"/>
              <a:cs typeface="ＭＳ Ｐゴシック" charset="0"/>
            </a:endParaRPr>
          </a:p>
          <a:p>
            <a:r>
              <a:rPr lang="sr-Latn-RS" sz="1200" kern="1200" dirty="0" smtClean="0">
                <a:solidFill>
                  <a:schemeClr val="tx1"/>
                </a:solidFill>
                <a:effectLst/>
                <a:latin typeface="+mn-lt"/>
                <a:ea typeface="MS PGothic" pitchFamily="34" charset="-128"/>
                <a:cs typeface="ＭＳ Ｐゴシック" charset="0"/>
              </a:rPr>
              <a:t>	Na desnoj strani slajda dato je objašnjenje tog naglašenog elementa.</a:t>
            </a:r>
            <a:endParaRPr lang="en-US" sz="1200" kern="1200" dirty="0" smtClean="0">
              <a:solidFill>
                <a:schemeClr val="tx1"/>
              </a:solidFill>
              <a:effectLst/>
              <a:latin typeface="+mn-lt"/>
              <a:ea typeface="MS PGothic" pitchFamily="34" charset="-128"/>
              <a:cs typeface="ＭＳ Ｐゴシック" charset="0"/>
            </a:endParaRPr>
          </a:p>
          <a:p>
            <a:r>
              <a:rPr lang="sr-Latn-RS" sz="1200" kern="1200" dirty="0" smtClean="0">
                <a:solidFill>
                  <a:schemeClr val="tx1"/>
                </a:solidFill>
                <a:effectLst/>
                <a:latin typeface="+mn-lt"/>
                <a:ea typeface="MS PGothic" pitchFamily="34" charset="-128"/>
                <a:cs typeface="ＭＳ Ｐゴシック" charset="0"/>
              </a:rPr>
              <a:t>	To postupanje objašnjava određene izuzetke u odnosu na polje dejstva ovog krivičnog dela. Kao i kod ostalih dela utvrđenih Budimpeštanskom konvencijom, član 6. ne obuhvata ponašanje koje je preduzeto „na osnovu prava”. To bi, kao primer, obuhvatilo postupanje preduzeto za ovlašćeno testiranje računarskog sistema. </a:t>
            </a:r>
            <a:endParaRPr lang="en-US" sz="1200" kern="1200" dirty="0" smtClean="0">
              <a:solidFill>
                <a:schemeClr val="tx1"/>
              </a:solidFill>
              <a:effectLst/>
              <a:latin typeface="+mn-lt"/>
              <a:ea typeface="MS PGothic" pitchFamily="34" charset="-128"/>
              <a:cs typeface="ＭＳ Ｐゴシック" charset="0"/>
            </a:endParaRPr>
          </a:p>
          <a:p>
            <a:endParaRPr lang="x-none"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66</a:t>
            </a:fld>
            <a:endParaRPr lang="en-US"/>
          </a:p>
        </p:txBody>
      </p:sp>
    </p:spTree>
    <p:extLst>
      <p:ext uri="{BB962C8B-B14F-4D97-AF65-F5344CB8AC3E}">
        <p14:creationId xmlns:p14="http://schemas.microsoft.com/office/powerpoint/2010/main" val="3017406576"/>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1">
            <a:extLst>
              <a:ext uri="{FF2B5EF4-FFF2-40B4-BE49-F238E27FC236}">
                <a16:creationId xmlns="" xmlns:a16="http://schemas.microsoft.com/office/drawing/2014/main" id="{B15714A6-B05B-47A5-B92B-D727BD3A45D0}"/>
              </a:ext>
            </a:extLst>
          </p:cNvPr>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sr-Latn-RS" sz="1200" kern="1200" dirty="0" smtClean="0">
                <a:solidFill>
                  <a:schemeClr val="tx1"/>
                </a:solidFill>
                <a:effectLst/>
                <a:latin typeface="+mn-lt"/>
                <a:ea typeface="MS PGothic" pitchFamily="34" charset="-128"/>
                <a:cs typeface="ＭＳ Ｐゴシック" charset="0"/>
              </a:rPr>
              <a:t>	Na ovom slajdu ponovljeni su ciljevi sesije. Predavač može da prođe još jednom kroz sve te ciljeve kako bi bio siguran da su svi ti aspekti obuhvaćeni tokom ovog modula.</a:t>
            </a:r>
            <a:endParaRPr lang="en-US" sz="1200" kern="1200" dirty="0" smtClean="0">
              <a:solidFill>
                <a:schemeClr val="tx1"/>
              </a:solidFill>
              <a:effectLst/>
              <a:latin typeface="+mn-lt"/>
              <a:ea typeface="MS PGothic" pitchFamily="34" charset="-128"/>
              <a:cs typeface="ＭＳ Ｐゴシック"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GB" sz="3600" dirty="0"/>
          </a:p>
        </p:txBody>
      </p:sp>
    </p:spTree>
    <p:extLst>
      <p:ext uri="{BB962C8B-B14F-4D97-AF65-F5344CB8AC3E}">
        <p14:creationId xmlns:p14="http://schemas.microsoft.com/office/powerpoint/2010/main" val="3573502190"/>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x-none"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68</a:t>
            </a:fld>
            <a:endParaRPr lang="en-US" altLang="en-US"/>
          </a:p>
        </p:txBody>
      </p:sp>
    </p:spTree>
    <p:extLst>
      <p:ext uri="{BB962C8B-B14F-4D97-AF65-F5344CB8AC3E}">
        <p14:creationId xmlns:p14="http://schemas.microsoft.com/office/powerpoint/2010/main" val="104996642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r-Latn-RS" sz="1200" kern="1200" dirty="0" smtClean="0">
                <a:solidFill>
                  <a:schemeClr val="tx1"/>
                </a:solidFill>
                <a:effectLst/>
                <a:latin typeface="+mn-lt"/>
                <a:ea typeface="MS PGothic" pitchFamily="34" charset="-128"/>
                <a:cs typeface="ＭＳ Ｐゴシック" charset="0"/>
              </a:rPr>
              <a:t>	Na levoj strani na slajdu se vidi tekst člana </a:t>
            </a:r>
            <a:r>
              <a:rPr lang="sr-Latn-RS" sz="1200" kern="1200" dirty="0" err="1" smtClean="0">
                <a:solidFill>
                  <a:schemeClr val="tx1"/>
                </a:solidFill>
                <a:effectLst/>
                <a:latin typeface="+mn-lt"/>
                <a:ea typeface="MS PGothic" pitchFamily="34" charset="-128"/>
                <a:cs typeface="ＭＳ Ｐゴシック" charset="0"/>
              </a:rPr>
              <a:t>1.c</a:t>
            </a:r>
            <a:r>
              <a:rPr lang="sr-Latn-RS" sz="1200" kern="1200" dirty="0" smtClean="0">
                <a:solidFill>
                  <a:schemeClr val="tx1"/>
                </a:solidFill>
                <a:effectLst/>
                <a:latin typeface="+mn-lt"/>
                <a:ea typeface="MS PGothic" pitchFamily="34" charset="-128"/>
                <a:cs typeface="ＭＳ Ｐゴシック" charset="0"/>
              </a:rPr>
              <a:t> Budimpeštanske konvencije, kojim se definiše „davalac usluga”.</a:t>
            </a:r>
            <a:endParaRPr lang="en-US" sz="1200" kern="1200" dirty="0" smtClean="0">
              <a:solidFill>
                <a:schemeClr val="tx1"/>
              </a:solidFill>
              <a:effectLst/>
              <a:latin typeface="+mn-lt"/>
              <a:ea typeface="MS PGothic" pitchFamily="34" charset="-128"/>
              <a:cs typeface="ＭＳ Ｐゴシック" charset="0"/>
            </a:endParaRPr>
          </a:p>
          <a:p>
            <a:r>
              <a:rPr lang="sr-Latn-RS" sz="1200" kern="1200" dirty="0" smtClean="0">
                <a:solidFill>
                  <a:schemeClr val="tx1"/>
                </a:solidFill>
                <a:effectLst/>
                <a:latin typeface="+mn-lt"/>
                <a:ea typeface="MS PGothic" pitchFamily="34" charset="-128"/>
                <a:cs typeface="ＭＳ Ｐゴシック" charset="0"/>
              </a:rPr>
              <a:t>	Na desnoj strani </a:t>
            </a:r>
            <a:r>
              <a:rPr lang="sr-Latn-RS" sz="1200" kern="1200" dirty="0" err="1" smtClean="0">
                <a:solidFill>
                  <a:schemeClr val="tx1"/>
                </a:solidFill>
                <a:effectLst/>
                <a:latin typeface="+mn-lt"/>
                <a:ea typeface="MS PGothic" pitchFamily="34" charset="-128"/>
                <a:cs typeface="ＭＳ Ｐゴシック" charset="0"/>
              </a:rPr>
              <a:t>izneto</a:t>
            </a:r>
            <a:r>
              <a:rPr lang="sr-Latn-RS" sz="1200" kern="1200" dirty="0" smtClean="0">
                <a:solidFill>
                  <a:schemeClr val="tx1"/>
                </a:solidFill>
                <a:effectLst/>
                <a:latin typeface="+mn-lt"/>
                <a:ea typeface="MS PGothic" pitchFamily="34" charset="-128"/>
                <a:cs typeface="ＭＳ Ｐゴシック" charset="0"/>
              </a:rPr>
              <a:t> je objašnjenje te definicije.</a:t>
            </a:r>
            <a:endParaRPr lang="en-US" sz="1200" kern="1200" dirty="0" smtClean="0">
              <a:solidFill>
                <a:schemeClr val="tx1"/>
              </a:solidFill>
              <a:effectLst/>
              <a:latin typeface="+mn-lt"/>
              <a:ea typeface="MS PGothic" pitchFamily="34" charset="-128"/>
              <a:cs typeface="ＭＳ Ｐゴシック" charset="0"/>
            </a:endParaRPr>
          </a:p>
          <a:p>
            <a:r>
              <a:rPr lang="sr-Latn-RS" sz="1200" kern="1200" dirty="0" smtClean="0">
                <a:solidFill>
                  <a:schemeClr val="tx1"/>
                </a:solidFill>
                <a:effectLst/>
                <a:latin typeface="+mn-lt"/>
                <a:ea typeface="MS PGothic" pitchFamily="34" charset="-128"/>
                <a:cs typeface="ＭＳ Ｐゴシック" charset="0"/>
              </a:rPr>
              <a:t>	Izraz „davalac usluge” onako kako je utvrđen u Budimpeštanskoj konvenciji obuhvata široku kategoriju lica koja imaju određenu ulogu u pogledu komunikacije ili obrade podataka u računarskom sistemu. To se odnosi kako na javne, tako i na privatne subjekte, obuhvata pružanje usluga zatvorenoj grupi ili široj javnosti, pružanje besplatnih ili plaćenih usluga</a:t>
            </a:r>
            <a:endParaRPr lang="en-US" altLang="sr-Latn-RS"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8</a:t>
            </a:fld>
            <a:endParaRPr lang="en-US" altLang="en-US"/>
          </a:p>
        </p:txBody>
      </p:sp>
    </p:spTree>
    <p:extLst>
      <p:ext uri="{BB962C8B-B14F-4D97-AF65-F5344CB8AC3E}">
        <p14:creationId xmlns:p14="http://schemas.microsoft.com/office/powerpoint/2010/main" val="390309464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r-Latn-RS" sz="1200" kern="1200" dirty="0" smtClean="0">
                <a:solidFill>
                  <a:schemeClr val="tx1"/>
                </a:solidFill>
                <a:effectLst/>
                <a:latin typeface="+mn-lt"/>
                <a:ea typeface="MS PGothic" pitchFamily="34" charset="-128"/>
                <a:cs typeface="ＭＳ Ｐゴシック" charset="0"/>
              </a:rPr>
              <a:t>	Na levoj strani slajda prikazan je tekst člana 1. Budimpeštanske konvencije, kojim se definišu „podaci o saobraćaju”. </a:t>
            </a:r>
            <a:endParaRPr lang="en-US" sz="1200" kern="1200" dirty="0" smtClean="0">
              <a:solidFill>
                <a:schemeClr val="tx1"/>
              </a:solidFill>
              <a:effectLst/>
              <a:latin typeface="+mn-lt"/>
              <a:ea typeface="MS PGothic" pitchFamily="34" charset="-128"/>
              <a:cs typeface="ＭＳ Ｐゴシック" charset="0"/>
            </a:endParaRPr>
          </a:p>
          <a:p>
            <a:r>
              <a:rPr lang="sr-Latn-RS" sz="1200" kern="1200" dirty="0" smtClean="0">
                <a:solidFill>
                  <a:schemeClr val="tx1"/>
                </a:solidFill>
                <a:effectLst/>
                <a:latin typeface="+mn-lt"/>
                <a:ea typeface="MS PGothic" pitchFamily="34" charset="-128"/>
                <a:cs typeface="ＭＳ Ｐゴシック" charset="0"/>
              </a:rPr>
              <a:t>	Na desnoj strani slajda navodi se objašnjenje te definicije.</a:t>
            </a:r>
            <a:endParaRPr lang="en-US" sz="1200" kern="1200" dirty="0" smtClean="0">
              <a:solidFill>
                <a:schemeClr val="tx1"/>
              </a:solidFill>
              <a:effectLst/>
              <a:latin typeface="+mn-lt"/>
              <a:ea typeface="MS PGothic" pitchFamily="34" charset="-128"/>
              <a:cs typeface="ＭＳ Ｐゴシック" charset="0"/>
            </a:endParaRPr>
          </a:p>
          <a:p>
            <a:r>
              <a:rPr lang="sr-Latn-RS" sz="1200" kern="1200" dirty="0" smtClean="0">
                <a:solidFill>
                  <a:schemeClr val="tx1"/>
                </a:solidFill>
                <a:effectLst/>
                <a:latin typeface="+mn-lt"/>
                <a:ea typeface="MS PGothic" pitchFamily="34" charset="-128"/>
                <a:cs typeface="ＭＳ Ｐゴシック" charset="0"/>
              </a:rPr>
              <a:t>	Podaci o saobraćaju, onako kako su utvrđeni u Budimpeštanskoj konvenciji, predstavljaju kategoriju računarskih podataka koja podleže posebnom pravnom režimu. To su podaci koje proizvodi računarski sistem u lancu komunikacije da bi preko njih uspostavio komunikaciju, od podataka o poreklu do podataka o odredištu. Stoga je to dopuna samoj komunikaciji. Na slajdu su opisane neke ključne karakteristike podataka o saobraćaju. </a:t>
            </a:r>
            <a:endParaRPr lang="en-US" sz="1200" kern="1200" dirty="0" smtClean="0">
              <a:solidFill>
                <a:schemeClr val="tx1"/>
              </a:solidFill>
              <a:effectLst/>
              <a:latin typeface="+mn-lt"/>
              <a:ea typeface="MS PGothic" pitchFamily="34" charset="-128"/>
              <a:cs typeface="ＭＳ Ｐゴシック" charset="0"/>
            </a:endParaRPr>
          </a:p>
          <a:p>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9</a:t>
            </a:fld>
            <a:endParaRPr lang="en-US" altLang="en-US"/>
          </a:p>
        </p:txBody>
      </p:sp>
    </p:spTree>
    <p:extLst>
      <p:ext uri="{BB962C8B-B14F-4D97-AF65-F5344CB8AC3E}">
        <p14:creationId xmlns:p14="http://schemas.microsoft.com/office/powerpoint/2010/main" val="422125299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r-Latn-RS" sz="1200" kern="1200" dirty="0" smtClean="0">
                <a:solidFill>
                  <a:schemeClr val="tx1"/>
                </a:solidFill>
                <a:effectLst/>
                <a:latin typeface="+mn-lt"/>
                <a:ea typeface="MS PGothic" pitchFamily="34" charset="-128"/>
                <a:cs typeface="ＭＳ Ｐゴシック" charset="0"/>
              </a:rPr>
              <a:t>	Na sledećem setu slajdova razmotrićemo krivično delo nezakonitog pristupa, koje je utvrđeno članom 2. Budimpeštanske konvencije. </a:t>
            </a:r>
            <a:endParaRPr lang="en-US" sz="1200" kern="1200" dirty="0">
              <a:solidFill>
                <a:schemeClr val="tx1"/>
              </a:solidFill>
              <a:effectLst/>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10</a:t>
            </a:fld>
            <a:endParaRPr lang="en-US" altLang="en-US"/>
          </a:p>
        </p:txBody>
      </p:sp>
    </p:spTree>
    <p:extLst>
      <p:ext uri="{BB962C8B-B14F-4D97-AF65-F5344CB8AC3E}">
        <p14:creationId xmlns:p14="http://schemas.microsoft.com/office/powerpoint/2010/main" val="248323234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a:extLst>
              <a:ext uri="{FF2B5EF4-FFF2-40B4-BE49-F238E27FC236}">
                <a16:creationId xmlns="" xmlns:a16="http://schemas.microsoft.com/office/drawing/2014/main" id="{F1249599-89B8-4E5B-8E53-25E3A1D3DB77}"/>
              </a:ext>
            </a:extLst>
          </p:cNvPr>
          <p:cNvSpPr>
            <a:spLocks noGrp="1"/>
          </p:cNvSpPr>
          <p:nvPr>
            <p:ph type="dt" sz="half" idx="10"/>
          </p:nvPr>
        </p:nvSpPr>
        <p:spPr/>
        <p:txBody>
          <a:bodyPr/>
          <a:lstStyle>
            <a:lvl1pPr>
              <a:defRPr/>
            </a:lvl1pPr>
          </a:lstStyle>
          <a:p>
            <a:pPr>
              <a:defRPr/>
            </a:pPr>
            <a:fld id="{1CAE1E52-A942-4EA4-AB65-A06FB2ABB356}" type="datetimeFigureOut">
              <a:rPr lang="en-GB"/>
              <a:pPr>
                <a:defRPr/>
              </a:pPr>
              <a:t>01/04/2021</a:t>
            </a:fld>
            <a:endParaRPr lang="en-GB"/>
          </a:p>
        </p:txBody>
      </p:sp>
      <p:sp>
        <p:nvSpPr>
          <p:cNvPr id="5" name="Footer Placeholder 4">
            <a:extLst>
              <a:ext uri="{FF2B5EF4-FFF2-40B4-BE49-F238E27FC236}">
                <a16:creationId xmlns="" xmlns:a16="http://schemas.microsoft.com/office/drawing/2014/main" id="{F678A98B-0E09-4612-9346-46C6FC3C6978}"/>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 xmlns:a16="http://schemas.microsoft.com/office/drawing/2014/main" id="{EC23F55A-8CF0-4C9C-A0A6-604CE946188C}"/>
              </a:ext>
            </a:extLst>
          </p:cNvPr>
          <p:cNvSpPr>
            <a:spLocks noGrp="1"/>
          </p:cNvSpPr>
          <p:nvPr>
            <p:ph type="sldNum" sz="quarter" idx="12"/>
          </p:nvPr>
        </p:nvSpPr>
        <p:spPr/>
        <p:txBody>
          <a:bodyPr/>
          <a:lstStyle>
            <a:lvl1pPr>
              <a:defRPr/>
            </a:lvl1pPr>
          </a:lstStyle>
          <a:p>
            <a:fld id="{3B3521C2-0219-4B01-9135-CC48710C7539}" type="slidenum">
              <a:rPr lang="en-GB" altLang="en-US"/>
              <a:pPr/>
              <a:t>‹#›</a:t>
            </a:fld>
            <a:endParaRPr lang="en-GB" altLang="en-US"/>
          </a:p>
        </p:txBody>
      </p:sp>
    </p:spTree>
    <p:extLst>
      <p:ext uri="{BB962C8B-B14F-4D97-AF65-F5344CB8AC3E}">
        <p14:creationId xmlns:p14="http://schemas.microsoft.com/office/powerpoint/2010/main" val="419745645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Date Placeholder 3">
            <a:extLst>
              <a:ext uri="{FF2B5EF4-FFF2-40B4-BE49-F238E27FC236}">
                <a16:creationId xmlns="" xmlns:a16="http://schemas.microsoft.com/office/drawing/2014/main" id="{1B6B50AA-6EA1-4197-874F-5AA5F82C4C9E}"/>
              </a:ext>
            </a:extLst>
          </p:cNvPr>
          <p:cNvSpPr>
            <a:spLocks noGrp="1"/>
          </p:cNvSpPr>
          <p:nvPr>
            <p:ph type="dt" sz="half" idx="10"/>
          </p:nvPr>
        </p:nvSpPr>
        <p:spPr/>
        <p:txBody>
          <a:bodyPr/>
          <a:lstStyle>
            <a:lvl1pPr>
              <a:defRPr/>
            </a:lvl1pPr>
          </a:lstStyle>
          <a:p>
            <a:pPr>
              <a:defRPr/>
            </a:pPr>
            <a:fld id="{C9A0B0A9-557F-4E9D-BD5E-102B52301720}" type="datetimeFigureOut">
              <a:rPr lang="en-GB"/>
              <a:pPr>
                <a:defRPr/>
              </a:pPr>
              <a:t>01/04/2021</a:t>
            </a:fld>
            <a:endParaRPr lang="en-GB"/>
          </a:p>
        </p:txBody>
      </p:sp>
      <p:sp>
        <p:nvSpPr>
          <p:cNvPr id="5" name="Footer Placeholder 4">
            <a:extLst>
              <a:ext uri="{FF2B5EF4-FFF2-40B4-BE49-F238E27FC236}">
                <a16:creationId xmlns="" xmlns:a16="http://schemas.microsoft.com/office/drawing/2014/main" id="{A1DEE2BA-BFE8-4B46-B335-6DCD2D482F73}"/>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 xmlns:a16="http://schemas.microsoft.com/office/drawing/2014/main" id="{89ADEED0-3E16-4A3B-A7BA-F5786EFB83F6}"/>
              </a:ext>
            </a:extLst>
          </p:cNvPr>
          <p:cNvSpPr>
            <a:spLocks noGrp="1"/>
          </p:cNvSpPr>
          <p:nvPr>
            <p:ph type="sldNum" sz="quarter" idx="12"/>
          </p:nvPr>
        </p:nvSpPr>
        <p:spPr/>
        <p:txBody>
          <a:bodyPr/>
          <a:lstStyle>
            <a:lvl1pPr>
              <a:defRPr/>
            </a:lvl1pPr>
          </a:lstStyle>
          <a:p>
            <a:fld id="{A20241E6-97D7-4E7D-A193-4E61319E5ED9}" type="slidenum">
              <a:rPr lang="en-GB" altLang="en-US"/>
              <a:pPr/>
              <a:t>‹#›</a:t>
            </a:fld>
            <a:endParaRPr lang="en-GB" altLang="en-US"/>
          </a:p>
        </p:txBody>
      </p:sp>
    </p:spTree>
    <p:extLst>
      <p:ext uri="{BB962C8B-B14F-4D97-AF65-F5344CB8AC3E}">
        <p14:creationId xmlns:p14="http://schemas.microsoft.com/office/powerpoint/2010/main" val="422272252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 xmlns:a16="http://schemas.microsoft.com/office/drawing/2014/main" id="{B9EF5336-F098-435D-9C76-2AFD8EF15737}"/>
              </a:ext>
            </a:extLst>
          </p:cNvPr>
          <p:cNvSpPr>
            <a:spLocks noGrp="1"/>
          </p:cNvSpPr>
          <p:nvPr>
            <p:ph type="dt" sz="half" idx="10"/>
          </p:nvPr>
        </p:nvSpPr>
        <p:spPr/>
        <p:txBody>
          <a:bodyPr/>
          <a:lstStyle>
            <a:lvl1pPr>
              <a:defRPr/>
            </a:lvl1pPr>
          </a:lstStyle>
          <a:p>
            <a:pPr>
              <a:defRPr/>
            </a:pPr>
            <a:fld id="{A80CEAD9-E06A-4240-9A97-5C311D1CFEC8}" type="datetimeFigureOut">
              <a:rPr lang="en-GB"/>
              <a:pPr>
                <a:defRPr/>
              </a:pPr>
              <a:t>01/04/2021</a:t>
            </a:fld>
            <a:endParaRPr lang="en-GB"/>
          </a:p>
        </p:txBody>
      </p:sp>
      <p:sp>
        <p:nvSpPr>
          <p:cNvPr id="5" name="Footer Placeholder 4">
            <a:extLst>
              <a:ext uri="{FF2B5EF4-FFF2-40B4-BE49-F238E27FC236}">
                <a16:creationId xmlns="" xmlns:a16="http://schemas.microsoft.com/office/drawing/2014/main" id="{31C8E76E-893D-43EC-B676-0EC06A67A462}"/>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 xmlns:a16="http://schemas.microsoft.com/office/drawing/2014/main" id="{F441B863-6F29-48C1-8364-E6DBD84DDF9C}"/>
              </a:ext>
            </a:extLst>
          </p:cNvPr>
          <p:cNvSpPr>
            <a:spLocks noGrp="1"/>
          </p:cNvSpPr>
          <p:nvPr>
            <p:ph type="sldNum" sz="quarter" idx="12"/>
          </p:nvPr>
        </p:nvSpPr>
        <p:spPr/>
        <p:txBody>
          <a:bodyPr/>
          <a:lstStyle>
            <a:lvl1pPr>
              <a:defRPr/>
            </a:lvl1pPr>
          </a:lstStyle>
          <a:p>
            <a:fld id="{A54D3723-295C-4A9F-A2AD-C6CFD171C873}" type="slidenum">
              <a:rPr lang="en-GB" altLang="en-US"/>
              <a:pPr/>
              <a:t>‹#›</a:t>
            </a:fld>
            <a:endParaRPr lang="en-GB" altLang="en-US"/>
          </a:p>
        </p:txBody>
      </p:sp>
    </p:spTree>
    <p:extLst>
      <p:ext uri="{BB962C8B-B14F-4D97-AF65-F5344CB8AC3E}">
        <p14:creationId xmlns:p14="http://schemas.microsoft.com/office/powerpoint/2010/main" val="165627088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 xmlns:a16="http://schemas.microsoft.com/office/drawing/2014/main" id="{4189B147-4B66-4E97-B70A-11C2806E34CA}"/>
              </a:ext>
            </a:extLst>
          </p:cNvPr>
          <p:cNvSpPr>
            <a:spLocks noGrp="1"/>
          </p:cNvSpPr>
          <p:nvPr>
            <p:ph type="dt" sz="half" idx="10"/>
          </p:nvPr>
        </p:nvSpPr>
        <p:spPr/>
        <p:txBody>
          <a:bodyPr/>
          <a:lstStyle>
            <a:lvl1pPr>
              <a:defRPr/>
            </a:lvl1pPr>
          </a:lstStyle>
          <a:p>
            <a:pPr>
              <a:defRPr/>
            </a:pPr>
            <a:fld id="{80AF0C5A-254C-4B55-9DDA-00B85131A43C}" type="datetimeFigureOut">
              <a:rPr lang="en-GB"/>
              <a:pPr>
                <a:defRPr/>
              </a:pPr>
              <a:t>01/04/2021</a:t>
            </a:fld>
            <a:endParaRPr lang="en-GB"/>
          </a:p>
        </p:txBody>
      </p:sp>
      <p:sp>
        <p:nvSpPr>
          <p:cNvPr id="5" name="Footer Placeholder 4">
            <a:extLst>
              <a:ext uri="{FF2B5EF4-FFF2-40B4-BE49-F238E27FC236}">
                <a16:creationId xmlns="" xmlns:a16="http://schemas.microsoft.com/office/drawing/2014/main" id="{B041ED0F-3F4F-4191-95D9-03287ACFF4E3}"/>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 xmlns:a16="http://schemas.microsoft.com/office/drawing/2014/main" id="{9CA3C550-FDA0-40D4-90E1-A3D5C9AB77DC}"/>
              </a:ext>
            </a:extLst>
          </p:cNvPr>
          <p:cNvSpPr>
            <a:spLocks noGrp="1"/>
          </p:cNvSpPr>
          <p:nvPr>
            <p:ph type="sldNum" sz="quarter" idx="12"/>
          </p:nvPr>
        </p:nvSpPr>
        <p:spPr/>
        <p:txBody>
          <a:bodyPr/>
          <a:lstStyle>
            <a:lvl1pPr>
              <a:defRPr/>
            </a:lvl1pPr>
          </a:lstStyle>
          <a:p>
            <a:fld id="{0C938412-91F3-4CFB-A3F9-23742A0FFCC3}" type="slidenum">
              <a:rPr lang="en-GB" altLang="en-US"/>
              <a:pPr/>
              <a:t>‹#›</a:t>
            </a:fld>
            <a:endParaRPr lang="en-GB" altLang="en-US"/>
          </a:p>
        </p:txBody>
      </p:sp>
    </p:spTree>
    <p:extLst>
      <p:ext uri="{BB962C8B-B14F-4D97-AF65-F5344CB8AC3E}">
        <p14:creationId xmlns:p14="http://schemas.microsoft.com/office/powerpoint/2010/main" val="258683770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 xmlns:a16="http://schemas.microsoft.com/office/drawing/2014/main" id="{A3E6566A-A50E-4906-A19E-4FB9E76A4144}"/>
              </a:ext>
            </a:extLst>
          </p:cNvPr>
          <p:cNvSpPr>
            <a:spLocks noGrp="1"/>
          </p:cNvSpPr>
          <p:nvPr>
            <p:ph type="dt" sz="half" idx="10"/>
          </p:nvPr>
        </p:nvSpPr>
        <p:spPr/>
        <p:txBody>
          <a:bodyPr/>
          <a:lstStyle>
            <a:lvl1pPr>
              <a:defRPr/>
            </a:lvl1pPr>
          </a:lstStyle>
          <a:p>
            <a:pPr>
              <a:defRPr/>
            </a:pPr>
            <a:fld id="{E22C3D5C-F3BE-44B6-82DD-E7C4C8916EA0}" type="datetimeFigureOut">
              <a:rPr lang="en-GB"/>
              <a:pPr>
                <a:defRPr/>
              </a:pPr>
              <a:t>01/04/2021</a:t>
            </a:fld>
            <a:endParaRPr lang="en-GB"/>
          </a:p>
        </p:txBody>
      </p:sp>
      <p:sp>
        <p:nvSpPr>
          <p:cNvPr id="5" name="Footer Placeholder 4">
            <a:extLst>
              <a:ext uri="{FF2B5EF4-FFF2-40B4-BE49-F238E27FC236}">
                <a16:creationId xmlns="" xmlns:a16="http://schemas.microsoft.com/office/drawing/2014/main" id="{8A268102-AF15-496D-8BA6-68A51B185041}"/>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 xmlns:a16="http://schemas.microsoft.com/office/drawing/2014/main" id="{E36EC1A9-0935-48AF-98AC-717D1CEB4CF4}"/>
              </a:ext>
            </a:extLst>
          </p:cNvPr>
          <p:cNvSpPr>
            <a:spLocks noGrp="1"/>
          </p:cNvSpPr>
          <p:nvPr>
            <p:ph type="sldNum" sz="quarter" idx="12"/>
          </p:nvPr>
        </p:nvSpPr>
        <p:spPr/>
        <p:txBody>
          <a:bodyPr/>
          <a:lstStyle>
            <a:lvl1pPr>
              <a:defRPr/>
            </a:lvl1pPr>
          </a:lstStyle>
          <a:p>
            <a:fld id="{A4A5ECFF-5C9A-42B4-A985-E4790B0921A2}" type="slidenum">
              <a:rPr lang="en-GB" altLang="en-US"/>
              <a:pPr/>
              <a:t>‹#›</a:t>
            </a:fld>
            <a:endParaRPr lang="en-GB" altLang="en-US"/>
          </a:p>
        </p:txBody>
      </p:sp>
    </p:spTree>
    <p:extLst>
      <p:ext uri="{BB962C8B-B14F-4D97-AF65-F5344CB8AC3E}">
        <p14:creationId xmlns:p14="http://schemas.microsoft.com/office/powerpoint/2010/main" val="123613334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3">
            <a:extLst>
              <a:ext uri="{FF2B5EF4-FFF2-40B4-BE49-F238E27FC236}">
                <a16:creationId xmlns="" xmlns:a16="http://schemas.microsoft.com/office/drawing/2014/main" id="{88522707-CA25-4A35-91C8-F5196EFF8F16}"/>
              </a:ext>
            </a:extLst>
          </p:cNvPr>
          <p:cNvSpPr>
            <a:spLocks noGrp="1"/>
          </p:cNvSpPr>
          <p:nvPr>
            <p:ph type="dt" sz="half" idx="10"/>
          </p:nvPr>
        </p:nvSpPr>
        <p:spPr/>
        <p:txBody>
          <a:bodyPr/>
          <a:lstStyle>
            <a:lvl1pPr>
              <a:defRPr/>
            </a:lvl1pPr>
          </a:lstStyle>
          <a:p>
            <a:pPr>
              <a:defRPr/>
            </a:pPr>
            <a:fld id="{CFBDBF1B-221B-4F7A-A787-AD32B8234FCA}" type="datetimeFigureOut">
              <a:rPr lang="en-GB"/>
              <a:pPr>
                <a:defRPr/>
              </a:pPr>
              <a:t>01/04/2021</a:t>
            </a:fld>
            <a:endParaRPr lang="en-GB"/>
          </a:p>
        </p:txBody>
      </p:sp>
      <p:sp>
        <p:nvSpPr>
          <p:cNvPr id="6" name="Footer Placeholder 4">
            <a:extLst>
              <a:ext uri="{FF2B5EF4-FFF2-40B4-BE49-F238E27FC236}">
                <a16:creationId xmlns="" xmlns:a16="http://schemas.microsoft.com/office/drawing/2014/main" id="{84FC7A3D-6216-4157-97A2-E55D98E64C4F}"/>
              </a:ext>
            </a:extLst>
          </p:cNvPr>
          <p:cNvSpPr>
            <a:spLocks noGrp="1"/>
          </p:cNvSpPr>
          <p:nvPr>
            <p:ph type="ftr" sz="quarter" idx="11"/>
          </p:nvPr>
        </p:nvSpPr>
        <p:spPr/>
        <p:txBody>
          <a:bodyPr/>
          <a:lstStyle>
            <a:lvl1pPr>
              <a:defRPr/>
            </a:lvl1pPr>
          </a:lstStyle>
          <a:p>
            <a:pPr>
              <a:defRPr/>
            </a:pPr>
            <a:endParaRPr lang="en-GB"/>
          </a:p>
        </p:txBody>
      </p:sp>
      <p:sp>
        <p:nvSpPr>
          <p:cNvPr id="7" name="Slide Number Placeholder 5">
            <a:extLst>
              <a:ext uri="{FF2B5EF4-FFF2-40B4-BE49-F238E27FC236}">
                <a16:creationId xmlns="" xmlns:a16="http://schemas.microsoft.com/office/drawing/2014/main" id="{0ABDE962-6F93-4861-9652-CEB273EC9807}"/>
              </a:ext>
            </a:extLst>
          </p:cNvPr>
          <p:cNvSpPr>
            <a:spLocks noGrp="1"/>
          </p:cNvSpPr>
          <p:nvPr>
            <p:ph type="sldNum" sz="quarter" idx="12"/>
          </p:nvPr>
        </p:nvSpPr>
        <p:spPr/>
        <p:txBody>
          <a:bodyPr/>
          <a:lstStyle>
            <a:lvl1pPr>
              <a:defRPr/>
            </a:lvl1pPr>
          </a:lstStyle>
          <a:p>
            <a:fld id="{A87C200B-5CD9-4424-B25D-14B538795F4F}" type="slidenum">
              <a:rPr lang="en-GB" altLang="en-US"/>
              <a:pPr/>
              <a:t>‹#›</a:t>
            </a:fld>
            <a:endParaRPr lang="en-GB" altLang="en-US"/>
          </a:p>
        </p:txBody>
      </p:sp>
    </p:spTree>
    <p:extLst>
      <p:ext uri="{BB962C8B-B14F-4D97-AF65-F5344CB8AC3E}">
        <p14:creationId xmlns:p14="http://schemas.microsoft.com/office/powerpoint/2010/main" val="152516729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3">
            <a:extLst>
              <a:ext uri="{FF2B5EF4-FFF2-40B4-BE49-F238E27FC236}">
                <a16:creationId xmlns="" xmlns:a16="http://schemas.microsoft.com/office/drawing/2014/main" id="{69C0712E-9343-4428-96C7-F978B4708EB4}"/>
              </a:ext>
            </a:extLst>
          </p:cNvPr>
          <p:cNvSpPr>
            <a:spLocks noGrp="1"/>
          </p:cNvSpPr>
          <p:nvPr>
            <p:ph type="dt" sz="half" idx="10"/>
          </p:nvPr>
        </p:nvSpPr>
        <p:spPr/>
        <p:txBody>
          <a:bodyPr/>
          <a:lstStyle>
            <a:lvl1pPr>
              <a:defRPr/>
            </a:lvl1pPr>
          </a:lstStyle>
          <a:p>
            <a:pPr>
              <a:defRPr/>
            </a:pPr>
            <a:fld id="{03D3FF4A-8C1F-4811-AA1E-4D9763EFA5E9}" type="datetimeFigureOut">
              <a:rPr lang="en-GB"/>
              <a:pPr>
                <a:defRPr/>
              </a:pPr>
              <a:t>01/04/2021</a:t>
            </a:fld>
            <a:endParaRPr lang="en-GB"/>
          </a:p>
        </p:txBody>
      </p:sp>
      <p:sp>
        <p:nvSpPr>
          <p:cNvPr id="8" name="Footer Placeholder 4">
            <a:extLst>
              <a:ext uri="{FF2B5EF4-FFF2-40B4-BE49-F238E27FC236}">
                <a16:creationId xmlns="" xmlns:a16="http://schemas.microsoft.com/office/drawing/2014/main" id="{55DF5386-8042-47D5-8E50-6BCDD37A2A50}"/>
              </a:ext>
            </a:extLst>
          </p:cNvPr>
          <p:cNvSpPr>
            <a:spLocks noGrp="1"/>
          </p:cNvSpPr>
          <p:nvPr>
            <p:ph type="ftr" sz="quarter" idx="11"/>
          </p:nvPr>
        </p:nvSpPr>
        <p:spPr/>
        <p:txBody>
          <a:bodyPr/>
          <a:lstStyle>
            <a:lvl1pPr>
              <a:defRPr/>
            </a:lvl1pPr>
          </a:lstStyle>
          <a:p>
            <a:pPr>
              <a:defRPr/>
            </a:pPr>
            <a:endParaRPr lang="en-GB"/>
          </a:p>
        </p:txBody>
      </p:sp>
      <p:sp>
        <p:nvSpPr>
          <p:cNvPr id="9" name="Slide Number Placeholder 5">
            <a:extLst>
              <a:ext uri="{FF2B5EF4-FFF2-40B4-BE49-F238E27FC236}">
                <a16:creationId xmlns="" xmlns:a16="http://schemas.microsoft.com/office/drawing/2014/main" id="{64CDF31D-1F28-4032-982F-E4C4F975CE1C}"/>
              </a:ext>
            </a:extLst>
          </p:cNvPr>
          <p:cNvSpPr>
            <a:spLocks noGrp="1"/>
          </p:cNvSpPr>
          <p:nvPr>
            <p:ph type="sldNum" sz="quarter" idx="12"/>
          </p:nvPr>
        </p:nvSpPr>
        <p:spPr/>
        <p:txBody>
          <a:bodyPr/>
          <a:lstStyle>
            <a:lvl1pPr>
              <a:defRPr/>
            </a:lvl1pPr>
          </a:lstStyle>
          <a:p>
            <a:fld id="{1C22D96E-6A4B-4992-9941-EE62BBE18CC4}" type="slidenum">
              <a:rPr lang="en-GB" altLang="en-US"/>
              <a:pPr/>
              <a:t>‹#›</a:t>
            </a:fld>
            <a:endParaRPr lang="en-GB" altLang="en-US"/>
          </a:p>
        </p:txBody>
      </p:sp>
    </p:spTree>
    <p:extLst>
      <p:ext uri="{BB962C8B-B14F-4D97-AF65-F5344CB8AC3E}">
        <p14:creationId xmlns:p14="http://schemas.microsoft.com/office/powerpoint/2010/main" val="42857078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3">
            <a:extLst>
              <a:ext uri="{FF2B5EF4-FFF2-40B4-BE49-F238E27FC236}">
                <a16:creationId xmlns="" xmlns:a16="http://schemas.microsoft.com/office/drawing/2014/main" id="{EB796652-2DDF-42FE-BC47-20F2A543A9DB}"/>
              </a:ext>
            </a:extLst>
          </p:cNvPr>
          <p:cNvSpPr>
            <a:spLocks noGrp="1"/>
          </p:cNvSpPr>
          <p:nvPr>
            <p:ph type="dt" sz="half" idx="10"/>
          </p:nvPr>
        </p:nvSpPr>
        <p:spPr/>
        <p:txBody>
          <a:bodyPr/>
          <a:lstStyle>
            <a:lvl1pPr>
              <a:defRPr/>
            </a:lvl1pPr>
          </a:lstStyle>
          <a:p>
            <a:pPr>
              <a:defRPr/>
            </a:pPr>
            <a:fld id="{5743225B-D9D3-4CFC-9C98-4B74D307A0BF}" type="datetimeFigureOut">
              <a:rPr lang="en-GB"/>
              <a:pPr>
                <a:defRPr/>
              </a:pPr>
              <a:t>01/04/2021</a:t>
            </a:fld>
            <a:endParaRPr lang="en-GB"/>
          </a:p>
        </p:txBody>
      </p:sp>
      <p:sp>
        <p:nvSpPr>
          <p:cNvPr id="4" name="Footer Placeholder 4">
            <a:extLst>
              <a:ext uri="{FF2B5EF4-FFF2-40B4-BE49-F238E27FC236}">
                <a16:creationId xmlns="" xmlns:a16="http://schemas.microsoft.com/office/drawing/2014/main" id="{4CA0948E-F417-447C-AF17-F61E2B8D4239}"/>
              </a:ext>
            </a:extLst>
          </p:cNvPr>
          <p:cNvSpPr>
            <a:spLocks noGrp="1"/>
          </p:cNvSpPr>
          <p:nvPr>
            <p:ph type="ftr" sz="quarter" idx="11"/>
          </p:nvPr>
        </p:nvSpPr>
        <p:spPr/>
        <p:txBody>
          <a:bodyPr/>
          <a:lstStyle>
            <a:lvl1pPr>
              <a:defRPr/>
            </a:lvl1pPr>
          </a:lstStyle>
          <a:p>
            <a:pPr>
              <a:defRPr/>
            </a:pPr>
            <a:endParaRPr lang="en-GB"/>
          </a:p>
        </p:txBody>
      </p:sp>
      <p:sp>
        <p:nvSpPr>
          <p:cNvPr id="5" name="Slide Number Placeholder 5">
            <a:extLst>
              <a:ext uri="{FF2B5EF4-FFF2-40B4-BE49-F238E27FC236}">
                <a16:creationId xmlns="" xmlns:a16="http://schemas.microsoft.com/office/drawing/2014/main" id="{3B2ED847-8FDB-4679-A1FE-31D54EA6E917}"/>
              </a:ext>
            </a:extLst>
          </p:cNvPr>
          <p:cNvSpPr>
            <a:spLocks noGrp="1"/>
          </p:cNvSpPr>
          <p:nvPr>
            <p:ph type="sldNum" sz="quarter" idx="12"/>
          </p:nvPr>
        </p:nvSpPr>
        <p:spPr/>
        <p:txBody>
          <a:bodyPr/>
          <a:lstStyle>
            <a:lvl1pPr>
              <a:defRPr/>
            </a:lvl1pPr>
          </a:lstStyle>
          <a:p>
            <a:fld id="{0E9A14AB-7979-4D59-8DB0-CC742D2030E8}" type="slidenum">
              <a:rPr lang="en-GB" altLang="en-US"/>
              <a:pPr/>
              <a:t>‹#›</a:t>
            </a:fld>
            <a:endParaRPr lang="en-GB" altLang="en-US"/>
          </a:p>
        </p:txBody>
      </p:sp>
    </p:spTree>
    <p:extLst>
      <p:ext uri="{BB962C8B-B14F-4D97-AF65-F5344CB8AC3E}">
        <p14:creationId xmlns:p14="http://schemas.microsoft.com/office/powerpoint/2010/main" val="322797050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 xmlns:a16="http://schemas.microsoft.com/office/drawing/2014/main" id="{1A87DC2B-F18E-437B-AE66-AA6863346763}"/>
              </a:ext>
            </a:extLst>
          </p:cNvPr>
          <p:cNvSpPr>
            <a:spLocks noGrp="1"/>
          </p:cNvSpPr>
          <p:nvPr>
            <p:ph type="dt" sz="half" idx="10"/>
          </p:nvPr>
        </p:nvSpPr>
        <p:spPr/>
        <p:txBody>
          <a:bodyPr/>
          <a:lstStyle>
            <a:lvl1pPr>
              <a:defRPr/>
            </a:lvl1pPr>
          </a:lstStyle>
          <a:p>
            <a:pPr>
              <a:defRPr/>
            </a:pPr>
            <a:fld id="{315D585F-7DF6-4099-B3B1-B29AEE74FA12}" type="datetimeFigureOut">
              <a:rPr lang="en-GB"/>
              <a:pPr>
                <a:defRPr/>
              </a:pPr>
              <a:t>01/04/2021</a:t>
            </a:fld>
            <a:endParaRPr lang="en-GB"/>
          </a:p>
        </p:txBody>
      </p:sp>
      <p:sp>
        <p:nvSpPr>
          <p:cNvPr id="3" name="Footer Placeholder 4">
            <a:extLst>
              <a:ext uri="{FF2B5EF4-FFF2-40B4-BE49-F238E27FC236}">
                <a16:creationId xmlns="" xmlns:a16="http://schemas.microsoft.com/office/drawing/2014/main" id="{39CE1A02-9C12-48FF-85B4-8F55C95EE835}"/>
              </a:ext>
            </a:extLst>
          </p:cNvPr>
          <p:cNvSpPr>
            <a:spLocks noGrp="1"/>
          </p:cNvSpPr>
          <p:nvPr>
            <p:ph type="ftr" sz="quarter" idx="11"/>
          </p:nvPr>
        </p:nvSpPr>
        <p:spPr/>
        <p:txBody>
          <a:bodyPr/>
          <a:lstStyle>
            <a:lvl1pPr>
              <a:defRPr/>
            </a:lvl1pPr>
          </a:lstStyle>
          <a:p>
            <a:pPr>
              <a:defRPr/>
            </a:pPr>
            <a:endParaRPr lang="en-GB"/>
          </a:p>
        </p:txBody>
      </p:sp>
      <p:sp>
        <p:nvSpPr>
          <p:cNvPr id="4" name="Slide Number Placeholder 5">
            <a:extLst>
              <a:ext uri="{FF2B5EF4-FFF2-40B4-BE49-F238E27FC236}">
                <a16:creationId xmlns="" xmlns:a16="http://schemas.microsoft.com/office/drawing/2014/main" id="{E4F884D8-CC65-425E-96A5-C9DB1A68FD5C}"/>
              </a:ext>
            </a:extLst>
          </p:cNvPr>
          <p:cNvSpPr>
            <a:spLocks noGrp="1"/>
          </p:cNvSpPr>
          <p:nvPr>
            <p:ph type="sldNum" sz="quarter" idx="12"/>
          </p:nvPr>
        </p:nvSpPr>
        <p:spPr/>
        <p:txBody>
          <a:bodyPr/>
          <a:lstStyle>
            <a:lvl1pPr>
              <a:defRPr/>
            </a:lvl1pPr>
          </a:lstStyle>
          <a:p>
            <a:fld id="{1CA2AF26-9F61-4375-9904-07B3C44DE3B4}" type="slidenum">
              <a:rPr lang="en-GB" altLang="en-US"/>
              <a:pPr/>
              <a:t>‹#›</a:t>
            </a:fld>
            <a:endParaRPr lang="en-GB" altLang="en-US"/>
          </a:p>
        </p:txBody>
      </p:sp>
    </p:spTree>
    <p:extLst>
      <p:ext uri="{BB962C8B-B14F-4D97-AF65-F5344CB8AC3E}">
        <p14:creationId xmlns:p14="http://schemas.microsoft.com/office/powerpoint/2010/main" val="44456776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 xmlns:a16="http://schemas.microsoft.com/office/drawing/2014/main" id="{CD9FCAF7-77A1-450E-B8FE-DBB4C5A35537}"/>
              </a:ext>
            </a:extLst>
          </p:cNvPr>
          <p:cNvSpPr>
            <a:spLocks noGrp="1"/>
          </p:cNvSpPr>
          <p:nvPr>
            <p:ph type="dt" sz="half" idx="10"/>
          </p:nvPr>
        </p:nvSpPr>
        <p:spPr/>
        <p:txBody>
          <a:bodyPr/>
          <a:lstStyle>
            <a:lvl1pPr>
              <a:defRPr/>
            </a:lvl1pPr>
          </a:lstStyle>
          <a:p>
            <a:pPr>
              <a:defRPr/>
            </a:pPr>
            <a:fld id="{7E82634E-6A25-496A-A1DE-14D5F9558A36}" type="datetimeFigureOut">
              <a:rPr lang="en-GB"/>
              <a:pPr>
                <a:defRPr/>
              </a:pPr>
              <a:t>01/04/2021</a:t>
            </a:fld>
            <a:endParaRPr lang="en-GB"/>
          </a:p>
        </p:txBody>
      </p:sp>
      <p:sp>
        <p:nvSpPr>
          <p:cNvPr id="6" name="Footer Placeholder 4">
            <a:extLst>
              <a:ext uri="{FF2B5EF4-FFF2-40B4-BE49-F238E27FC236}">
                <a16:creationId xmlns="" xmlns:a16="http://schemas.microsoft.com/office/drawing/2014/main" id="{329AC9A5-E986-4516-BC71-1640C6D1A584}"/>
              </a:ext>
            </a:extLst>
          </p:cNvPr>
          <p:cNvSpPr>
            <a:spLocks noGrp="1"/>
          </p:cNvSpPr>
          <p:nvPr>
            <p:ph type="ftr" sz="quarter" idx="11"/>
          </p:nvPr>
        </p:nvSpPr>
        <p:spPr/>
        <p:txBody>
          <a:bodyPr/>
          <a:lstStyle>
            <a:lvl1pPr>
              <a:defRPr/>
            </a:lvl1pPr>
          </a:lstStyle>
          <a:p>
            <a:pPr>
              <a:defRPr/>
            </a:pPr>
            <a:endParaRPr lang="en-GB"/>
          </a:p>
        </p:txBody>
      </p:sp>
      <p:sp>
        <p:nvSpPr>
          <p:cNvPr id="7" name="Slide Number Placeholder 5">
            <a:extLst>
              <a:ext uri="{FF2B5EF4-FFF2-40B4-BE49-F238E27FC236}">
                <a16:creationId xmlns="" xmlns:a16="http://schemas.microsoft.com/office/drawing/2014/main" id="{AC2E3C16-F90C-4A5C-92C6-808CC6AA9F03}"/>
              </a:ext>
            </a:extLst>
          </p:cNvPr>
          <p:cNvSpPr>
            <a:spLocks noGrp="1"/>
          </p:cNvSpPr>
          <p:nvPr>
            <p:ph type="sldNum" sz="quarter" idx="12"/>
          </p:nvPr>
        </p:nvSpPr>
        <p:spPr/>
        <p:txBody>
          <a:bodyPr/>
          <a:lstStyle>
            <a:lvl1pPr>
              <a:defRPr/>
            </a:lvl1pPr>
          </a:lstStyle>
          <a:p>
            <a:fld id="{0F903D91-5CD2-4A20-90E6-826B208C6E2C}" type="slidenum">
              <a:rPr lang="en-GB" altLang="en-US"/>
              <a:pPr/>
              <a:t>‹#›</a:t>
            </a:fld>
            <a:endParaRPr lang="en-GB" altLang="en-US"/>
          </a:p>
        </p:txBody>
      </p:sp>
    </p:spTree>
    <p:extLst>
      <p:ext uri="{BB962C8B-B14F-4D97-AF65-F5344CB8AC3E}">
        <p14:creationId xmlns:p14="http://schemas.microsoft.com/office/powerpoint/2010/main" val="384852811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 xmlns:a16="http://schemas.microsoft.com/office/drawing/2014/main" id="{A5E66474-BA1F-4CCE-87C3-9CC3590E9944}"/>
              </a:ext>
            </a:extLst>
          </p:cNvPr>
          <p:cNvSpPr>
            <a:spLocks noGrp="1"/>
          </p:cNvSpPr>
          <p:nvPr>
            <p:ph type="dt" sz="half" idx="10"/>
          </p:nvPr>
        </p:nvSpPr>
        <p:spPr/>
        <p:txBody>
          <a:bodyPr/>
          <a:lstStyle>
            <a:lvl1pPr>
              <a:defRPr/>
            </a:lvl1pPr>
          </a:lstStyle>
          <a:p>
            <a:pPr>
              <a:defRPr/>
            </a:pPr>
            <a:fld id="{25BC5EDC-D594-4278-970D-290EA121163D}" type="datetimeFigureOut">
              <a:rPr lang="en-GB"/>
              <a:pPr>
                <a:defRPr/>
              </a:pPr>
              <a:t>01/04/2021</a:t>
            </a:fld>
            <a:endParaRPr lang="en-GB"/>
          </a:p>
        </p:txBody>
      </p:sp>
      <p:sp>
        <p:nvSpPr>
          <p:cNvPr id="6" name="Footer Placeholder 4">
            <a:extLst>
              <a:ext uri="{FF2B5EF4-FFF2-40B4-BE49-F238E27FC236}">
                <a16:creationId xmlns="" xmlns:a16="http://schemas.microsoft.com/office/drawing/2014/main" id="{A313C3A8-FB62-4F8B-9C10-6891A464F708}"/>
              </a:ext>
            </a:extLst>
          </p:cNvPr>
          <p:cNvSpPr>
            <a:spLocks noGrp="1"/>
          </p:cNvSpPr>
          <p:nvPr>
            <p:ph type="ftr" sz="quarter" idx="11"/>
          </p:nvPr>
        </p:nvSpPr>
        <p:spPr/>
        <p:txBody>
          <a:bodyPr/>
          <a:lstStyle>
            <a:lvl1pPr>
              <a:defRPr/>
            </a:lvl1pPr>
          </a:lstStyle>
          <a:p>
            <a:pPr>
              <a:defRPr/>
            </a:pPr>
            <a:endParaRPr lang="en-GB"/>
          </a:p>
        </p:txBody>
      </p:sp>
      <p:sp>
        <p:nvSpPr>
          <p:cNvPr id="7" name="Slide Number Placeholder 5">
            <a:extLst>
              <a:ext uri="{FF2B5EF4-FFF2-40B4-BE49-F238E27FC236}">
                <a16:creationId xmlns="" xmlns:a16="http://schemas.microsoft.com/office/drawing/2014/main" id="{7273EE7A-1211-40C2-949F-C8F1A15F87C6}"/>
              </a:ext>
            </a:extLst>
          </p:cNvPr>
          <p:cNvSpPr>
            <a:spLocks noGrp="1"/>
          </p:cNvSpPr>
          <p:nvPr>
            <p:ph type="sldNum" sz="quarter" idx="12"/>
          </p:nvPr>
        </p:nvSpPr>
        <p:spPr/>
        <p:txBody>
          <a:bodyPr/>
          <a:lstStyle>
            <a:lvl1pPr>
              <a:defRPr/>
            </a:lvl1pPr>
          </a:lstStyle>
          <a:p>
            <a:fld id="{5839961C-352D-4F10-8AFB-928D3069139E}" type="slidenum">
              <a:rPr lang="en-GB" altLang="en-US"/>
              <a:pPr/>
              <a:t>‹#›</a:t>
            </a:fld>
            <a:endParaRPr lang="en-GB" altLang="en-US"/>
          </a:p>
        </p:txBody>
      </p:sp>
    </p:spTree>
    <p:extLst>
      <p:ext uri="{BB962C8B-B14F-4D97-AF65-F5344CB8AC3E}">
        <p14:creationId xmlns:p14="http://schemas.microsoft.com/office/powerpoint/2010/main" val="29691992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 xmlns:a16="http://schemas.microsoft.com/office/drawing/2014/main" id="{0D95FE2F-BE1B-43FF-B951-32D239725E5F}"/>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7" name="Text Placeholder 2">
            <a:extLst>
              <a:ext uri="{FF2B5EF4-FFF2-40B4-BE49-F238E27FC236}">
                <a16:creationId xmlns="" xmlns:a16="http://schemas.microsoft.com/office/drawing/2014/main" id="{23104279-0E29-4FAB-AB8C-2C78160299FF}"/>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4" name="Date Placeholder 3">
            <a:extLst>
              <a:ext uri="{FF2B5EF4-FFF2-40B4-BE49-F238E27FC236}">
                <a16:creationId xmlns="" xmlns:a16="http://schemas.microsoft.com/office/drawing/2014/main" id="{EA7F34A8-E451-42E9-B8E4-C0981E84427F}"/>
              </a:ext>
            </a:extLst>
          </p:cNvPr>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latin typeface="Calibri" charset="0"/>
                <a:ea typeface="MS PGothic" charset="0"/>
                <a:cs typeface="MS PGothic" charset="0"/>
              </a:defRPr>
            </a:lvl1pPr>
          </a:lstStyle>
          <a:p>
            <a:pPr>
              <a:defRPr/>
            </a:pPr>
            <a:fld id="{D8D012CA-83C7-43BF-AC9E-7461E7903907}" type="datetimeFigureOut">
              <a:rPr lang="en-GB"/>
              <a:pPr>
                <a:defRPr/>
              </a:pPr>
              <a:t>01/04/2021</a:t>
            </a:fld>
            <a:endParaRPr lang="en-GB"/>
          </a:p>
        </p:txBody>
      </p:sp>
      <p:sp>
        <p:nvSpPr>
          <p:cNvPr id="5" name="Footer Placeholder 4">
            <a:extLst>
              <a:ext uri="{FF2B5EF4-FFF2-40B4-BE49-F238E27FC236}">
                <a16:creationId xmlns="" xmlns:a16="http://schemas.microsoft.com/office/drawing/2014/main" id="{A0807050-62B4-4EEF-B773-F3E1C9CCF039}"/>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cs typeface="+mn-cs"/>
              </a:defRPr>
            </a:lvl1pPr>
          </a:lstStyle>
          <a:p>
            <a:pPr>
              <a:defRPr/>
            </a:pPr>
            <a:endParaRPr lang="en-GB"/>
          </a:p>
        </p:txBody>
      </p:sp>
      <p:sp>
        <p:nvSpPr>
          <p:cNvPr id="6" name="Slide Number Placeholder 5">
            <a:extLst>
              <a:ext uri="{FF2B5EF4-FFF2-40B4-BE49-F238E27FC236}">
                <a16:creationId xmlns="" xmlns:a16="http://schemas.microsoft.com/office/drawing/2014/main" id="{C6A1DCF9-0280-41FE-A589-4AC346EF3732}"/>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fld id="{E8953D8D-E641-4349-A400-3F0BD5E4150E}" type="slidenum">
              <a:rPr lang="en-GB" altLang="en-US"/>
              <a:pPr/>
              <a:t>‹#›</a:t>
            </a:fld>
            <a:endParaRPr lang="en-GB"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kern="1200">
          <a:solidFill>
            <a:schemeClr val="tx1"/>
          </a:solidFill>
          <a:latin typeface="+mj-lt"/>
          <a:ea typeface="MS PGothic" pitchFamily="34" charset="-128"/>
          <a:cs typeface="MS PGothic" charset="0"/>
        </a:defRPr>
      </a:lvl1pPr>
      <a:lvl2pPr algn="ctr" rtl="0" eaLnBrk="0" fontAlgn="base" hangingPunct="0">
        <a:spcBef>
          <a:spcPct val="0"/>
        </a:spcBef>
        <a:spcAft>
          <a:spcPct val="0"/>
        </a:spcAft>
        <a:defRPr sz="4400">
          <a:solidFill>
            <a:schemeClr val="tx1"/>
          </a:solidFill>
          <a:latin typeface="Calibri" charset="0"/>
          <a:ea typeface="MS PGothic" pitchFamily="34" charset="-128"/>
          <a:cs typeface="MS PGothic" charset="0"/>
        </a:defRPr>
      </a:lvl2pPr>
      <a:lvl3pPr algn="ctr" rtl="0" eaLnBrk="0" fontAlgn="base" hangingPunct="0">
        <a:spcBef>
          <a:spcPct val="0"/>
        </a:spcBef>
        <a:spcAft>
          <a:spcPct val="0"/>
        </a:spcAft>
        <a:defRPr sz="4400">
          <a:solidFill>
            <a:schemeClr val="tx1"/>
          </a:solidFill>
          <a:latin typeface="Calibri" charset="0"/>
          <a:ea typeface="MS PGothic" pitchFamily="34" charset="-128"/>
          <a:cs typeface="MS PGothic" charset="0"/>
        </a:defRPr>
      </a:lvl3pPr>
      <a:lvl4pPr algn="ctr" rtl="0" eaLnBrk="0" fontAlgn="base" hangingPunct="0">
        <a:spcBef>
          <a:spcPct val="0"/>
        </a:spcBef>
        <a:spcAft>
          <a:spcPct val="0"/>
        </a:spcAft>
        <a:defRPr sz="4400">
          <a:solidFill>
            <a:schemeClr val="tx1"/>
          </a:solidFill>
          <a:latin typeface="Calibri" charset="0"/>
          <a:ea typeface="MS PGothic" pitchFamily="34" charset="-128"/>
          <a:cs typeface="MS PGothic" charset="0"/>
        </a:defRPr>
      </a:lvl4pPr>
      <a:lvl5pPr algn="ctr" rtl="0" eaLnBrk="0" fontAlgn="base" hangingPunct="0">
        <a:spcBef>
          <a:spcPct val="0"/>
        </a:spcBef>
        <a:spcAft>
          <a:spcPct val="0"/>
        </a:spcAft>
        <a:defRPr sz="4400">
          <a:solidFill>
            <a:schemeClr val="tx1"/>
          </a:solidFill>
          <a:latin typeface="Calibri" charset="0"/>
          <a:ea typeface="MS PGothic" pitchFamily="34" charset="-128"/>
          <a:cs typeface="MS PGothic" charset="0"/>
        </a:defRPr>
      </a:lvl5pPr>
      <a:lvl6pPr marL="457200" algn="ctr" rtl="0" fontAlgn="base">
        <a:spcBef>
          <a:spcPct val="0"/>
        </a:spcBef>
        <a:spcAft>
          <a:spcPct val="0"/>
        </a:spcAft>
        <a:defRPr sz="4400">
          <a:solidFill>
            <a:schemeClr val="tx1"/>
          </a:solidFill>
          <a:latin typeface="Calibri" charset="0"/>
          <a:ea typeface="ＭＳ Ｐゴシック" charset="0"/>
        </a:defRPr>
      </a:lvl6pPr>
      <a:lvl7pPr marL="914400" algn="ctr" rtl="0" fontAlgn="base">
        <a:spcBef>
          <a:spcPct val="0"/>
        </a:spcBef>
        <a:spcAft>
          <a:spcPct val="0"/>
        </a:spcAft>
        <a:defRPr sz="4400">
          <a:solidFill>
            <a:schemeClr val="tx1"/>
          </a:solidFill>
          <a:latin typeface="Calibri" charset="0"/>
          <a:ea typeface="ＭＳ Ｐゴシック" charset="0"/>
        </a:defRPr>
      </a:lvl7pPr>
      <a:lvl8pPr marL="1371600" algn="ctr" rtl="0" fontAlgn="base">
        <a:spcBef>
          <a:spcPct val="0"/>
        </a:spcBef>
        <a:spcAft>
          <a:spcPct val="0"/>
        </a:spcAft>
        <a:defRPr sz="4400">
          <a:solidFill>
            <a:schemeClr val="tx1"/>
          </a:solidFill>
          <a:latin typeface="Calibri" charset="0"/>
          <a:ea typeface="ＭＳ Ｐゴシック" charset="0"/>
        </a:defRPr>
      </a:lvl8pPr>
      <a:lvl9pPr marL="1828800" algn="ctr" rtl="0" fontAlgn="base">
        <a:spcBef>
          <a:spcPct val="0"/>
        </a:spcBef>
        <a:spcAft>
          <a:spcPct val="0"/>
        </a:spcAft>
        <a:defRPr sz="4400">
          <a:solidFill>
            <a:schemeClr val="tx1"/>
          </a:solidFill>
          <a:latin typeface="Calibri" charset="0"/>
          <a:ea typeface="ＭＳ Ｐゴシック"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S PGothic" pitchFamily="34" charset="-128"/>
          <a:cs typeface="MS PGothic"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itchFamily="34" charset="-128"/>
          <a:cs typeface="MS PGothic"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itchFamily="34" charset="-128"/>
          <a:cs typeface="MS PGothic"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hyperlink" Target="mailto:matteo.lucchetti@coe.int" TargetMode="External"/></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1.png"/><Relationship Id="rId7" Type="http://schemas.openxmlformats.org/officeDocument/2006/relationships/image" Target="../media/image8.png"/><Relationship Id="rId2" Type="http://schemas.openxmlformats.org/officeDocument/2006/relationships/notesSlide" Target="../notesSlides/notesSlide16.xml"/><Relationship Id="rId1" Type="http://schemas.openxmlformats.org/officeDocument/2006/relationships/slideLayout" Target="../slideLayouts/slideLayout7.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 Id="rId9" Type="http://schemas.openxmlformats.org/officeDocument/2006/relationships/image" Target="../media/image10.png"/></Relationships>
</file>

<file path=ppt/slides/_rels/slide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2.xml"/><Relationship Id="rId1" Type="http://schemas.openxmlformats.org/officeDocument/2006/relationships/slideLayout" Target="../slideLayouts/slideLayout7.xml"/><Relationship Id="rId4" Type="http://schemas.openxmlformats.org/officeDocument/2006/relationships/image" Target="../media/image11.png"/></Relationships>
</file>

<file path=ppt/slides/_rels/slide2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3.xml"/><Relationship Id="rId1" Type="http://schemas.openxmlformats.org/officeDocument/2006/relationships/slideLayout" Target="../slideLayouts/slideLayout7.xml"/><Relationship Id="rId4" Type="http://schemas.openxmlformats.org/officeDocument/2006/relationships/image" Target="../media/image12.png"/></Relationships>
</file>

<file path=ppt/slides/_rels/slide2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3.xml"/><Relationship Id="rId1" Type="http://schemas.openxmlformats.org/officeDocument/2006/relationships/slideLayout" Target="../slideLayouts/slideLayout7.xml"/><Relationship Id="rId4" Type="http://schemas.openxmlformats.org/officeDocument/2006/relationships/image" Target="../media/image1.png"/></Relationships>
</file>

<file path=ppt/slides/_rels/slide3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4.xml"/><Relationship Id="rId1" Type="http://schemas.openxmlformats.org/officeDocument/2006/relationships/slideLayout" Target="../slideLayouts/slideLayout2.xml"/><Relationship Id="rId4" Type="http://schemas.openxmlformats.org/officeDocument/2006/relationships/image" Target="../media/image14.jpeg"/></Relationships>
</file>

<file path=ppt/slides/_rels/slide3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1.xml"/><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3.xml"/><Relationship Id="rId1" Type="http://schemas.openxmlformats.org/officeDocument/2006/relationships/slideLayout" Target="../slideLayouts/slideLayout2.xml"/><Relationship Id="rId6" Type="http://schemas.openxmlformats.org/officeDocument/2006/relationships/image" Target="../media/image17.jpeg"/><Relationship Id="rId5" Type="http://schemas.openxmlformats.org/officeDocument/2006/relationships/image" Target="../media/image16.jpeg"/><Relationship Id="rId4" Type="http://schemas.openxmlformats.org/officeDocument/2006/relationships/image" Target="../media/image15.jpeg"/></Relationships>
</file>

<file path=ppt/slides/_rels/slide4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4.xml"/><Relationship Id="rId1" Type="http://schemas.openxmlformats.org/officeDocument/2006/relationships/slideLayout" Target="../slideLayouts/slideLayout2.xml"/><Relationship Id="rId6" Type="http://schemas.openxmlformats.org/officeDocument/2006/relationships/image" Target="../media/image20.gif"/><Relationship Id="rId5" Type="http://schemas.openxmlformats.org/officeDocument/2006/relationships/image" Target="../media/image19.jpeg"/><Relationship Id="rId4" Type="http://schemas.openxmlformats.org/officeDocument/2006/relationships/image" Target="../media/image18.jpeg"/></Relationships>
</file>

<file path=ppt/slides/_rels/slide4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5.xml"/><Relationship Id="rId1" Type="http://schemas.openxmlformats.org/officeDocument/2006/relationships/slideLayout" Target="../slideLayouts/slideLayout2.xml"/><Relationship Id="rId4" Type="http://schemas.openxmlformats.org/officeDocument/2006/relationships/image" Target="../media/image21.gif"/></Relationships>
</file>

<file path=ppt/slides/_rels/slide4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6.xml"/><Relationship Id="rId1" Type="http://schemas.openxmlformats.org/officeDocument/2006/relationships/slideLayout" Target="../slideLayouts/slideLayout2.xml"/><Relationship Id="rId4" Type="http://schemas.openxmlformats.org/officeDocument/2006/relationships/image" Target="../media/image22.gif"/></Relationships>
</file>

<file path=ppt/slides/_rels/slide4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7.xml"/><Relationship Id="rId1" Type="http://schemas.openxmlformats.org/officeDocument/2006/relationships/slideLayout" Target="../slideLayouts/slideLayout2.xml"/><Relationship Id="rId4" Type="http://schemas.openxmlformats.org/officeDocument/2006/relationships/image" Target="../media/image23.png"/></Relationships>
</file>

<file path=ppt/slides/_rels/slide4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8.xml"/><Relationship Id="rId1" Type="http://schemas.openxmlformats.org/officeDocument/2006/relationships/slideLayout" Target="../slideLayouts/slideLayout7.xml"/><Relationship Id="rId5" Type="http://schemas.openxmlformats.org/officeDocument/2006/relationships/image" Target="../media/image25.png"/><Relationship Id="rId4" Type="http://schemas.openxmlformats.org/officeDocument/2006/relationships/image" Target="../media/image24.png"/></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9.xml"/><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0.xml"/><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1.xml"/><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2.xml"/><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3.xml"/><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4.xml"/><Relationship Id="rId1" Type="http://schemas.openxmlformats.org/officeDocument/2006/relationships/slideLayout" Target="../slideLayouts/slideLayout7.xml"/><Relationship Id="rId6" Type="http://schemas.openxmlformats.org/officeDocument/2006/relationships/image" Target="../media/image28.jpeg"/><Relationship Id="rId5" Type="http://schemas.openxmlformats.org/officeDocument/2006/relationships/image" Target="../media/image27.jpeg"/><Relationship Id="rId4" Type="http://schemas.openxmlformats.org/officeDocument/2006/relationships/image" Target="../media/image26.jpeg"/></Relationships>
</file>

<file path=ppt/slides/_rels/slide56.xml.rels><?xml version="1.0" encoding="UTF-8" standalone="yes"?>
<Relationships xmlns="http://schemas.openxmlformats.org/package/2006/relationships"><Relationship Id="rId8" Type="http://schemas.openxmlformats.org/officeDocument/2006/relationships/image" Target="../media/image31.jpeg"/><Relationship Id="rId3" Type="http://schemas.openxmlformats.org/officeDocument/2006/relationships/notesSlide" Target="../notesSlides/notesSlide55.xml"/><Relationship Id="rId7" Type="http://schemas.openxmlformats.org/officeDocument/2006/relationships/image" Target="../media/image30.jpeg"/><Relationship Id="rId12" Type="http://schemas.openxmlformats.org/officeDocument/2006/relationships/oleObject" Target="../embeddings/oleObject2.bin"/><Relationship Id="rId2" Type="http://schemas.openxmlformats.org/officeDocument/2006/relationships/slideLayout" Target="../slideLayouts/slideLayout7.xml"/><Relationship Id="rId1" Type="http://schemas.openxmlformats.org/officeDocument/2006/relationships/vmlDrawing" Target="../drawings/vmlDrawing1.vml"/><Relationship Id="rId6" Type="http://schemas.openxmlformats.org/officeDocument/2006/relationships/image" Target="../media/image29.png"/><Relationship Id="rId11" Type="http://schemas.openxmlformats.org/officeDocument/2006/relationships/image" Target="../media/image34.jpeg"/><Relationship Id="rId5" Type="http://schemas.openxmlformats.org/officeDocument/2006/relationships/oleObject" Target="../embeddings/oleObject1.bin"/><Relationship Id="rId10" Type="http://schemas.openxmlformats.org/officeDocument/2006/relationships/image" Target="../media/image33.jpeg"/><Relationship Id="rId4" Type="http://schemas.openxmlformats.org/officeDocument/2006/relationships/image" Target="../media/image1.png"/><Relationship Id="rId9" Type="http://schemas.openxmlformats.org/officeDocument/2006/relationships/image" Target="../media/image32.jpeg"/></Relationships>
</file>

<file path=ppt/slides/_rels/slide5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6.xml"/><Relationship Id="rId1" Type="http://schemas.openxmlformats.org/officeDocument/2006/relationships/slideLayout" Target="../slideLayouts/slideLayout7.xml"/><Relationship Id="rId5" Type="http://schemas.openxmlformats.org/officeDocument/2006/relationships/image" Target="../media/image36.jpeg"/><Relationship Id="rId4" Type="http://schemas.openxmlformats.org/officeDocument/2006/relationships/image" Target="../media/image35.jpeg"/></Relationships>
</file>

<file path=ppt/slides/_rels/slide5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7.xml"/><Relationship Id="rId1" Type="http://schemas.openxmlformats.org/officeDocument/2006/relationships/slideLayout" Target="../slideLayouts/slideLayout7.xml"/><Relationship Id="rId6" Type="http://schemas.openxmlformats.org/officeDocument/2006/relationships/image" Target="../media/image39.jpeg"/><Relationship Id="rId5" Type="http://schemas.openxmlformats.org/officeDocument/2006/relationships/image" Target="../media/image38.jpeg"/><Relationship Id="rId4" Type="http://schemas.openxmlformats.org/officeDocument/2006/relationships/image" Target="../media/image37.jpeg"/></Relationships>
</file>

<file path=ppt/slides/_rels/slide59.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58.xml"/><Relationship Id="rId1" Type="http://schemas.openxmlformats.org/officeDocument/2006/relationships/slideLayout" Target="../slideLayouts/slideLayout7.xml"/><Relationship Id="rId4" Type="http://schemas.openxmlformats.org/officeDocument/2006/relationships/image" Target="../media/image1.png"/></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9.xml"/><Relationship Id="rId1" Type="http://schemas.openxmlformats.org/officeDocument/2006/relationships/slideLayout" Target="../slideLayouts/slideLayout7.xml"/><Relationship Id="rId4" Type="http://schemas.openxmlformats.org/officeDocument/2006/relationships/image" Target="../media/image41.png"/></Relationships>
</file>

<file path=ppt/slides/_rels/slide6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0.xml"/><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1.xml"/><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2.xml"/><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3.xml"/><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4.xml"/><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5.xml"/><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7.xml"/><Relationship Id="rId1" Type="http://schemas.openxmlformats.org/officeDocument/2006/relationships/slideLayout" Target="../slideLayouts/slideLayout1.xml"/><Relationship Id="rId5" Type="http://schemas.openxmlformats.org/officeDocument/2006/relationships/hyperlink" Target="mailto:matteo.lucchetti@coe.int" TargetMode="External"/><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2" name="Rectangle 4">
            <a:extLst>
              <a:ext uri="{FF2B5EF4-FFF2-40B4-BE49-F238E27FC236}">
                <a16:creationId xmlns="" xmlns:a16="http://schemas.microsoft.com/office/drawing/2014/main" id="{EDF64B36-81D9-458A-A194-0F302FFF98F0}"/>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wrap="none" anchor="ctr">
            <a:spAutoFit/>
          </a:bodyPr>
          <a:lstStyle/>
          <a:p>
            <a:pPr eaLnBrk="1" hangingPunct="1">
              <a:defRPr/>
            </a:pPr>
            <a:endParaRPr lang="en-GB" dirty="0">
              <a:latin typeface="Calibri" charset="0"/>
              <a:ea typeface="ＭＳ Ｐゴシック" charset="0"/>
            </a:endParaRPr>
          </a:p>
        </p:txBody>
      </p:sp>
      <p:sp>
        <p:nvSpPr>
          <p:cNvPr id="12" name="Rectangle 11">
            <a:extLst>
              <a:ext uri="{FF2B5EF4-FFF2-40B4-BE49-F238E27FC236}">
                <a16:creationId xmlns="" xmlns:a16="http://schemas.microsoft.com/office/drawing/2014/main" id="{F2E812E5-70E7-496A-A514-625E50D09C58}"/>
              </a:ext>
            </a:extLst>
          </p:cNvPr>
          <p:cNvSpPr/>
          <p:nvPr/>
        </p:nvSpPr>
        <p:spPr>
          <a:xfrm>
            <a:off x="-36513" y="-26988"/>
            <a:ext cx="918051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dirty="0"/>
          </a:p>
        </p:txBody>
      </p:sp>
      <p:pic>
        <p:nvPicPr>
          <p:cNvPr id="2" name="Picture 4">
            <a:extLst>
              <a:ext uri="{FF2B5EF4-FFF2-40B4-BE49-F238E27FC236}">
                <a16:creationId xmlns="" xmlns:a16="http://schemas.microsoft.com/office/drawing/2014/main" id="{15364E51-4F34-4DA1-8843-ADA973D0B86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525" y="-22225"/>
            <a:ext cx="1322388" cy="10795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053" name="TextBox 13">
            <a:extLst>
              <a:ext uri="{FF2B5EF4-FFF2-40B4-BE49-F238E27FC236}">
                <a16:creationId xmlns="" xmlns:a16="http://schemas.microsoft.com/office/drawing/2014/main" id="{033C52F9-475F-47F5-884A-9BD06B891C6A}"/>
              </a:ext>
            </a:extLst>
          </p:cNvPr>
          <p:cNvSpPr txBox="1">
            <a:spLocks noChangeArrowheads="1"/>
          </p:cNvSpPr>
          <p:nvPr/>
        </p:nvSpPr>
        <p:spPr bwMode="auto">
          <a:xfrm>
            <a:off x="1258888" y="-33338"/>
            <a:ext cx="4105275" cy="1077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GB" altLang="en-US" b="1" dirty="0">
                <a:solidFill>
                  <a:schemeClr val="bg1"/>
                </a:solidFill>
                <a:latin typeface="Arial Narrow" panose="020B0606020202030204" pitchFamily="34" charset="0"/>
              </a:rPr>
              <a:t>GLACY+ </a:t>
            </a:r>
          </a:p>
          <a:p>
            <a:pPr eaLnBrk="1" hangingPunct="1">
              <a:spcBef>
                <a:spcPct val="0"/>
              </a:spcBef>
              <a:buFontTx/>
              <a:buNone/>
            </a:pPr>
            <a:r>
              <a:rPr lang="en-GB" altLang="en-US" sz="1600" b="1" dirty="0">
                <a:solidFill>
                  <a:schemeClr val="bg1"/>
                </a:solidFill>
                <a:latin typeface="Arial Narrow" panose="020B0606020202030204" pitchFamily="34" charset="0"/>
              </a:rPr>
              <a:t>Global Action on Cybercrime Extended</a:t>
            </a:r>
          </a:p>
          <a:p>
            <a:pPr eaLnBrk="1" hangingPunct="1">
              <a:spcBef>
                <a:spcPct val="0"/>
              </a:spcBef>
              <a:buFontTx/>
              <a:buNone/>
            </a:pPr>
            <a:r>
              <a:rPr lang="en-GB" altLang="en-US" sz="1600" b="1" dirty="0">
                <a:solidFill>
                  <a:schemeClr val="bg1"/>
                </a:solidFill>
                <a:latin typeface="Arial Narrow" panose="020B0606020202030204" pitchFamily="34" charset="0"/>
              </a:rPr>
              <a:t>Action </a:t>
            </a:r>
            <a:r>
              <a:rPr lang="en-GB" altLang="en-US" sz="1600" b="1" dirty="0" err="1">
                <a:solidFill>
                  <a:schemeClr val="bg1"/>
                </a:solidFill>
                <a:latin typeface="Arial Narrow" panose="020B0606020202030204" pitchFamily="34" charset="0"/>
              </a:rPr>
              <a:t>globale</a:t>
            </a:r>
            <a:r>
              <a:rPr lang="en-GB" altLang="en-US" sz="1600" b="1">
                <a:solidFill>
                  <a:schemeClr val="bg1"/>
                </a:solidFill>
                <a:latin typeface="Arial Narrow" panose="020B0606020202030204" pitchFamily="34" charset="0"/>
              </a:rPr>
              <a:t> sur la cybercriminalité elargie</a:t>
            </a:r>
          </a:p>
        </p:txBody>
      </p:sp>
      <p:pic>
        <p:nvPicPr>
          <p:cNvPr id="2054" name="Picture 8">
            <a:extLst>
              <a:ext uri="{FF2B5EF4-FFF2-40B4-BE49-F238E27FC236}">
                <a16:creationId xmlns="" xmlns:a16="http://schemas.microsoft.com/office/drawing/2014/main" id="{B2A2B581-F8BC-48D4-AF7E-AAF0CE808C6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76800" y="188913"/>
            <a:ext cx="4087813" cy="71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Rectangle 10">
            <a:extLst>
              <a:ext uri="{FF2B5EF4-FFF2-40B4-BE49-F238E27FC236}">
                <a16:creationId xmlns="" xmlns:a16="http://schemas.microsoft.com/office/drawing/2014/main" id="{4C53FF83-4B1D-4AE3-8AD4-F83CA631845F}"/>
              </a:ext>
            </a:extLst>
          </p:cNvPr>
          <p:cNvSpPr/>
          <p:nvPr/>
        </p:nvSpPr>
        <p:spPr>
          <a:xfrm>
            <a:off x="-34925" y="6588125"/>
            <a:ext cx="9215438" cy="296863"/>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2056" name="Rectangle 11">
            <a:extLst>
              <a:ext uri="{FF2B5EF4-FFF2-40B4-BE49-F238E27FC236}">
                <a16:creationId xmlns="" xmlns:a16="http://schemas.microsoft.com/office/drawing/2014/main" id="{88C73A7D-5780-471E-8BE6-4A42E697E15C}"/>
              </a:ext>
            </a:extLst>
          </p:cNvPr>
          <p:cNvSpPr>
            <a:spLocks noChangeArrowheads="1"/>
          </p:cNvSpPr>
          <p:nvPr/>
        </p:nvSpPr>
        <p:spPr bwMode="auto">
          <a:xfrm>
            <a:off x="7938" y="6597650"/>
            <a:ext cx="9136062"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US" altLang="en-US" sz="1200" b="1">
                <a:solidFill>
                  <a:srgbClr val="FFFFFF"/>
                </a:solidFill>
                <a:latin typeface="Verdana" panose="020B0604030504040204" pitchFamily="34" charset="0"/>
              </a:rPr>
              <a:t>www.coe.int/cybercrime						                        - </a:t>
            </a:r>
            <a:fld id="{B15B3F00-50C3-4AA7-B2CA-0E1FD701D3C5}" type="slidenum">
              <a:rPr lang="en-US" altLang="en-US" sz="1200" b="1">
                <a:solidFill>
                  <a:srgbClr val="FFFFFF"/>
                </a:solidFill>
                <a:latin typeface="Verdana" panose="020B0604030504040204" pitchFamily="34" charset="0"/>
              </a:rPr>
              <a:pPr>
                <a:spcBef>
                  <a:spcPct val="0"/>
                </a:spcBef>
                <a:buFontTx/>
                <a:buNone/>
              </a:pPr>
              <a:t>1</a:t>
            </a:fld>
            <a:r>
              <a:rPr lang="en-US" altLang="en-US" sz="1200" b="1">
                <a:solidFill>
                  <a:srgbClr val="FFFFFF"/>
                </a:solidFill>
                <a:latin typeface="Verdana" panose="020B0604030504040204" pitchFamily="34" charset="0"/>
              </a:rPr>
              <a:t> -</a:t>
            </a:r>
          </a:p>
        </p:txBody>
      </p:sp>
      <p:sp>
        <p:nvSpPr>
          <p:cNvPr id="2057" name="Rectangle 2">
            <a:extLst>
              <a:ext uri="{FF2B5EF4-FFF2-40B4-BE49-F238E27FC236}">
                <a16:creationId xmlns="" xmlns:a16="http://schemas.microsoft.com/office/drawing/2014/main" id="{D192EA30-54CE-4062-B518-E86D1D7BEC69}"/>
              </a:ext>
            </a:extLst>
          </p:cNvPr>
          <p:cNvSpPr>
            <a:spLocks noChangeArrowheads="1"/>
          </p:cNvSpPr>
          <p:nvPr/>
        </p:nvSpPr>
        <p:spPr bwMode="auto">
          <a:xfrm>
            <a:off x="290513" y="2352650"/>
            <a:ext cx="8599487" cy="43088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tabLst>
                <a:tab pos="2066925" algn="l"/>
              </a:tabLst>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tabLst>
                <a:tab pos="2066925" algn="l"/>
              </a:tabLst>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tabLst>
                <a:tab pos="2066925" algn="l"/>
              </a:tabLst>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9pPr>
          </a:lstStyle>
          <a:p>
            <a:pPr algn="ctr" eaLnBrk="1" hangingPunct="1">
              <a:spcBef>
                <a:spcPct val="0"/>
              </a:spcBef>
              <a:buFontTx/>
              <a:buNone/>
            </a:pPr>
            <a:r>
              <a:rPr lang="sr-Latn-RS" altLang="en-US" sz="3600" b="1" dirty="0" smtClean="0">
                <a:latin typeface="Verdana" panose="020B0604030504040204" pitchFamily="34" charset="0"/>
              </a:rPr>
              <a:t>Materijalne odredbe Budimpeštanske konvencije – Deo 1.</a:t>
            </a:r>
            <a:endParaRPr lang="en-GB" altLang="en-US" sz="1600" b="1" dirty="0">
              <a:latin typeface="Verdana" panose="020B0604030504040204" pitchFamily="34" charset="0"/>
            </a:endParaRPr>
          </a:p>
          <a:p>
            <a:pPr algn="ctr" eaLnBrk="1" hangingPunct="1">
              <a:spcBef>
                <a:spcPct val="0"/>
              </a:spcBef>
              <a:buFontTx/>
              <a:buNone/>
            </a:pPr>
            <a:endParaRPr lang="en-GB" altLang="en-US" sz="1200" b="1" dirty="0">
              <a:latin typeface="Verdana" panose="020B0604030504040204" pitchFamily="34" charset="0"/>
            </a:endParaRPr>
          </a:p>
          <a:p>
            <a:pPr algn="ctr" eaLnBrk="1" hangingPunct="1">
              <a:spcBef>
                <a:spcPct val="0"/>
              </a:spcBef>
              <a:buFontTx/>
              <a:buNone/>
            </a:pPr>
            <a:endParaRPr lang="en-GB" altLang="en-US" sz="1200" b="1" dirty="0">
              <a:latin typeface="Verdana" panose="020B0604030504040204" pitchFamily="34" charset="0"/>
            </a:endParaRPr>
          </a:p>
          <a:p>
            <a:pPr algn="ctr" eaLnBrk="1" hangingPunct="1">
              <a:spcBef>
                <a:spcPct val="0"/>
              </a:spcBef>
              <a:buFontTx/>
              <a:buNone/>
            </a:pPr>
            <a:endParaRPr lang="en-GB" altLang="en-US" sz="1600" b="1" dirty="0">
              <a:latin typeface="Verdana" panose="020B0604030504040204" pitchFamily="34" charset="0"/>
            </a:endParaRPr>
          </a:p>
          <a:p>
            <a:pPr algn="ctr" eaLnBrk="1" hangingPunct="1">
              <a:spcBef>
                <a:spcPct val="0"/>
              </a:spcBef>
              <a:buFontTx/>
              <a:buNone/>
            </a:pPr>
            <a:r>
              <a:rPr lang="en-GB" altLang="en-US" sz="1800" b="1" dirty="0" err="1">
                <a:latin typeface="Verdana" panose="020B0604030504040204" pitchFamily="34" charset="0"/>
              </a:rPr>
              <a:t>Xxxxx</a:t>
            </a:r>
            <a:r>
              <a:rPr lang="en-GB" altLang="en-US" sz="1800" b="1" dirty="0">
                <a:latin typeface="Verdana" panose="020B0604030504040204" pitchFamily="34" charset="0"/>
              </a:rPr>
              <a:t> XXXXXXXX</a:t>
            </a:r>
          </a:p>
          <a:p>
            <a:pPr algn="ctr" eaLnBrk="1" hangingPunct="1">
              <a:spcBef>
                <a:spcPct val="0"/>
              </a:spcBef>
              <a:buFontTx/>
              <a:buNone/>
            </a:pPr>
            <a:endParaRPr lang="en-GB" altLang="en-US" sz="600" dirty="0">
              <a:latin typeface="Verdana" panose="020B0604030504040204" pitchFamily="34" charset="0"/>
            </a:endParaRPr>
          </a:p>
          <a:p>
            <a:pPr algn="ctr" eaLnBrk="1" hangingPunct="1">
              <a:spcBef>
                <a:spcPct val="0"/>
              </a:spcBef>
              <a:buFontTx/>
              <a:buNone/>
            </a:pPr>
            <a:r>
              <a:rPr lang="sr-Latn-RS" altLang="en-US" sz="1400" i="1" dirty="0" smtClean="0">
                <a:latin typeface="Verdana" panose="020B0604030504040204" pitchFamily="34" charset="0"/>
              </a:rPr>
              <a:t>Savet Evrope</a:t>
            </a:r>
            <a:endParaRPr lang="en-GB" altLang="en-US" sz="1400" i="1" dirty="0">
              <a:latin typeface="Verdana" panose="020B0604030504040204" pitchFamily="34" charset="0"/>
            </a:endParaRPr>
          </a:p>
          <a:p>
            <a:pPr algn="ctr" eaLnBrk="1" hangingPunct="1">
              <a:spcBef>
                <a:spcPct val="0"/>
              </a:spcBef>
              <a:buFontTx/>
              <a:buNone/>
            </a:pPr>
            <a:endParaRPr lang="en-GB" altLang="en-US" sz="1400" b="1" dirty="0">
              <a:solidFill>
                <a:srgbClr val="2F618F"/>
              </a:solidFill>
              <a:latin typeface="Verdana" panose="020B0604030504040204" pitchFamily="34" charset="0"/>
              <a:hlinkClick r:id="rId4"/>
            </a:endParaRPr>
          </a:p>
          <a:p>
            <a:pPr algn="ctr" eaLnBrk="1" hangingPunct="1">
              <a:spcBef>
                <a:spcPct val="0"/>
              </a:spcBef>
              <a:buFontTx/>
              <a:buNone/>
            </a:pPr>
            <a:r>
              <a:rPr lang="sr-Latn-RS" altLang="en-US" sz="1200" b="1" dirty="0" err="1" smtClean="0">
                <a:solidFill>
                  <a:srgbClr val="2F618F"/>
                </a:solidFill>
                <a:latin typeface="Verdana" panose="020B0604030504040204" pitchFamily="34" charset="0"/>
              </a:rPr>
              <a:t>imejl</a:t>
            </a:r>
            <a:endParaRPr lang="en-GB" altLang="en-US" sz="1200" b="1" dirty="0">
              <a:solidFill>
                <a:srgbClr val="2F618F"/>
              </a:solidFill>
              <a:latin typeface="Verdana" panose="020B0604030504040204" pitchFamily="34" charset="0"/>
            </a:endParaRPr>
          </a:p>
          <a:p>
            <a:pPr algn="ctr" eaLnBrk="1" hangingPunct="1">
              <a:spcBef>
                <a:spcPct val="0"/>
              </a:spcBef>
              <a:buFontTx/>
              <a:buNone/>
            </a:pPr>
            <a:endParaRPr lang="en-GB" altLang="en-US" sz="1600" b="1" dirty="0">
              <a:latin typeface="Verdana" panose="020B0604030504040204" pitchFamily="34" charset="0"/>
            </a:endParaRPr>
          </a:p>
          <a:p>
            <a:pPr algn="ctr" eaLnBrk="1" hangingPunct="1">
              <a:spcBef>
                <a:spcPct val="0"/>
              </a:spcBef>
              <a:buFontTx/>
              <a:buNone/>
            </a:pPr>
            <a:endParaRPr lang="en-GB" altLang="en-US" sz="1600" b="1" dirty="0">
              <a:latin typeface="Verdana" panose="020B0604030504040204" pitchFamily="34" charset="0"/>
            </a:endParaRPr>
          </a:p>
          <a:p>
            <a:pPr algn="ctr" eaLnBrk="1" hangingPunct="1">
              <a:spcBef>
                <a:spcPct val="0"/>
              </a:spcBef>
              <a:buFontTx/>
              <a:buNone/>
            </a:pPr>
            <a:endParaRPr lang="en-GB" altLang="en-US" sz="1400" b="1" dirty="0">
              <a:latin typeface="Verdana" panose="020B0604030504040204" pitchFamily="34" charset="0"/>
            </a:endParaRPr>
          </a:p>
          <a:p>
            <a:pPr algn="ctr" eaLnBrk="1" hangingPunct="1">
              <a:spcBef>
                <a:spcPct val="0"/>
              </a:spcBef>
              <a:buFontTx/>
              <a:buNone/>
            </a:pPr>
            <a:r>
              <a:rPr lang="en-GB" altLang="en-US" sz="1600" b="1" dirty="0">
                <a:latin typeface="Verdana" panose="020B0604030504040204" pitchFamily="34" charset="0"/>
              </a:rPr>
              <a:t>DD </a:t>
            </a:r>
            <a:r>
              <a:rPr lang="sr-Latn-RS" altLang="en-US" sz="1600" b="1" dirty="0" smtClean="0">
                <a:latin typeface="Verdana" panose="020B0604030504040204" pitchFamily="34" charset="0"/>
              </a:rPr>
              <a:t>Mesec GGGG</a:t>
            </a:r>
            <a:endParaRPr lang="en-GB" altLang="en-US" sz="1600" b="1" dirty="0">
              <a:latin typeface="Verdana" panose="020B0604030504040204" pitchFamily="34" charset="0"/>
            </a:endParaRPr>
          </a:p>
        </p:txBody>
      </p:sp>
      <p:sp>
        <p:nvSpPr>
          <p:cNvPr id="10" name="Rectangle 2">
            <a:extLst>
              <a:ext uri="{FF2B5EF4-FFF2-40B4-BE49-F238E27FC236}">
                <a16:creationId xmlns="" xmlns:a16="http://schemas.microsoft.com/office/drawing/2014/main" id="{DF1503B2-B0B3-4330-9439-3D5954CA1625}"/>
              </a:ext>
            </a:extLst>
          </p:cNvPr>
          <p:cNvSpPr>
            <a:spLocks noChangeArrowheads="1"/>
          </p:cNvSpPr>
          <p:nvPr/>
        </p:nvSpPr>
        <p:spPr bwMode="auto">
          <a:xfrm>
            <a:off x="365125" y="1177588"/>
            <a:ext cx="859948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tabLst>
                <a:tab pos="2066925" algn="l"/>
              </a:tabLst>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tabLst>
                <a:tab pos="2066925" algn="l"/>
              </a:tabLst>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tabLst>
                <a:tab pos="2066925" algn="l"/>
              </a:tabLst>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9pPr>
          </a:lstStyle>
          <a:p>
            <a:pPr algn="ctr" eaLnBrk="1" hangingPunct="1">
              <a:spcBef>
                <a:spcPct val="0"/>
              </a:spcBef>
              <a:buFontTx/>
              <a:buNone/>
            </a:pPr>
            <a:r>
              <a:rPr lang="sr-Latn-RS" altLang="en-US" sz="1400" b="1" dirty="0" smtClean="0">
                <a:latin typeface="Verdana" panose="020B0604030504040204" pitchFamily="34" charset="0"/>
              </a:rPr>
              <a:t>Uvodni kurs </a:t>
            </a:r>
            <a:r>
              <a:rPr lang="sr-Latn-RS" altLang="en-US" sz="1400" b="1" dirty="0" err="1" smtClean="0">
                <a:latin typeface="Verdana" panose="020B0604030504040204" pitchFamily="34" charset="0"/>
              </a:rPr>
              <a:t>Pravosudne</a:t>
            </a:r>
            <a:r>
              <a:rPr lang="sr-Latn-RS" altLang="en-US" sz="1400" b="1" dirty="0" smtClean="0">
                <a:latin typeface="Verdana" panose="020B0604030504040204" pitchFamily="34" charset="0"/>
              </a:rPr>
              <a:t> obuke o </a:t>
            </a:r>
            <a:r>
              <a:rPr lang="sr-Latn-RS" altLang="en-US" sz="1400" b="1" dirty="0" err="1" smtClean="0">
                <a:latin typeface="Verdana" panose="020B0604030504040204" pitchFamily="34" charset="0"/>
              </a:rPr>
              <a:t>visokotehnološkom</a:t>
            </a:r>
            <a:r>
              <a:rPr lang="sr-Latn-RS" altLang="en-US" sz="1400" b="1" dirty="0" smtClean="0">
                <a:latin typeface="Verdana" panose="020B0604030504040204" pitchFamily="34" charset="0"/>
              </a:rPr>
              <a:t> kriminalu i elektronskim dokazima</a:t>
            </a:r>
            <a:endParaRPr lang="en-GB" altLang="en-US" sz="1400" i="1" dirty="0">
              <a:latin typeface="Verdana" panose="020B0604030504040204" pitchFamily="34"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82BA244C-489D-417D-B8AB-CB954192CB36}"/>
              </a:ext>
            </a:extLst>
          </p:cNvPr>
          <p:cNvSpPr>
            <a:spLocks noGrp="1"/>
          </p:cNvSpPr>
          <p:nvPr>
            <p:ph type="title"/>
          </p:nvPr>
        </p:nvSpPr>
        <p:spPr/>
        <p:txBody>
          <a:bodyPr/>
          <a:lstStyle/>
          <a:p>
            <a:r>
              <a:rPr lang="sr-Latn-RS" dirty="0" smtClean="0">
                <a:latin typeface="Verdana" panose="020B0604030504040204" pitchFamily="34" charset="0"/>
                <a:ea typeface="Verdana" panose="020B0604030504040204" pitchFamily="34" charset="0"/>
              </a:rPr>
              <a:t>NEZAKONIT PRISTUP</a:t>
            </a:r>
            <a:endParaRPr lang="en-GB" dirty="0">
              <a:latin typeface="Verdana" panose="020B0604030504040204" pitchFamily="34" charset="0"/>
              <a:ea typeface="Verdana" panose="020B0604030504040204" pitchFamily="34" charset="0"/>
            </a:endParaRPr>
          </a:p>
        </p:txBody>
      </p:sp>
      <p:sp>
        <p:nvSpPr>
          <p:cNvPr id="3" name="Text Placeholder 2">
            <a:extLst>
              <a:ext uri="{FF2B5EF4-FFF2-40B4-BE49-F238E27FC236}">
                <a16:creationId xmlns="" xmlns:a16="http://schemas.microsoft.com/office/drawing/2014/main" id="{E380FE40-902C-48A0-8E4E-962AA387FB67}"/>
              </a:ext>
            </a:extLst>
          </p:cNvPr>
          <p:cNvSpPr>
            <a:spLocks noGrp="1"/>
          </p:cNvSpPr>
          <p:nvPr>
            <p:ph type="body" idx="1"/>
          </p:nvPr>
        </p:nvSpPr>
        <p:spPr/>
        <p:txBody>
          <a:bodyPr/>
          <a:lstStyle/>
          <a:p>
            <a:r>
              <a:rPr lang="sr-Latn-RS" dirty="0" smtClean="0">
                <a:latin typeface="Verdana" panose="020B0604030504040204" pitchFamily="34" charset="0"/>
                <a:ea typeface="Verdana" panose="020B0604030504040204" pitchFamily="34" charset="0"/>
              </a:rPr>
              <a:t>Materijalne odredbe Budimpeštanske konvencije (Deo 1)</a:t>
            </a:r>
            <a:endParaRPr lang="en-GB" dirty="0">
              <a:latin typeface="Verdana" panose="020B0604030504040204" pitchFamily="34" charset="0"/>
              <a:ea typeface="Verdana" panose="020B0604030504040204" pitchFamily="34" charset="0"/>
            </a:endParaRPr>
          </a:p>
        </p:txBody>
      </p:sp>
      <p:sp>
        <p:nvSpPr>
          <p:cNvPr id="5" name="Rectangle 11">
            <a:extLst>
              <a:ext uri="{FF2B5EF4-FFF2-40B4-BE49-F238E27FC236}">
                <a16:creationId xmlns="" xmlns:a16="http://schemas.microsoft.com/office/drawing/2014/main" id="{C48A7903-DBE1-43BD-905E-55DB247564CB}"/>
              </a:ext>
            </a:extLst>
          </p:cNvPr>
          <p:cNvSpPr>
            <a:spLocks noChangeArrowheads="1"/>
          </p:cNvSpPr>
          <p:nvPr/>
        </p:nvSpPr>
        <p:spPr bwMode="auto">
          <a:xfrm>
            <a:off x="7938" y="6597650"/>
            <a:ext cx="91360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200" b="1" dirty="0">
                <a:solidFill>
                  <a:srgbClr val="FFFFFF"/>
                </a:solidFill>
                <a:latin typeface="Verdana" panose="020B0604030504040204" pitchFamily="34" charset="0"/>
                <a:ea typeface="Verdana" panose="020B0604030504040204" pitchFamily="34" charset="0"/>
                <a:cs typeface="Verdana" charset="0"/>
              </a:rPr>
              <a:t>www.coe.int/cybercrime						                        - </a:t>
            </a:r>
            <a:fld id="{F50FF694-912A-834E-AD45-B984C7BF2CE4}" type="slidenum">
              <a:rPr lang="en-US" sz="1200" b="1">
                <a:solidFill>
                  <a:srgbClr val="FFFFFF"/>
                </a:solidFill>
                <a:latin typeface="Verdana" panose="020B0604030504040204" pitchFamily="34" charset="0"/>
                <a:ea typeface="Verdana" panose="020B0604030504040204" pitchFamily="34" charset="0"/>
                <a:cs typeface="Verdana" charset="0"/>
              </a:rPr>
              <a:pPr/>
              <a:t>10</a:t>
            </a:fld>
            <a:r>
              <a:rPr lang="en-US" sz="1200" b="1" dirty="0">
                <a:solidFill>
                  <a:srgbClr val="FFFFFF"/>
                </a:solidFill>
                <a:latin typeface="Verdana" panose="020B0604030504040204" pitchFamily="34" charset="0"/>
                <a:ea typeface="Verdana" panose="020B0604030504040204" pitchFamily="34" charset="0"/>
                <a:cs typeface="Verdana" charset="0"/>
              </a:rPr>
              <a:t> -</a:t>
            </a:r>
          </a:p>
        </p:txBody>
      </p:sp>
      <p:sp>
        <p:nvSpPr>
          <p:cNvPr id="6" name="Rectangle 5">
            <a:extLst>
              <a:ext uri="{FF2B5EF4-FFF2-40B4-BE49-F238E27FC236}">
                <a16:creationId xmlns="" xmlns:a16="http://schemas.microsoft.com/office/drawing/2014/main" id="{74DFE25A-050F-4914-B2E8-65E908C83E53}"/>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sp>
        <p:nvSpPr>
          <p:cNvPr id="8" name="Rectangle 7">
            <a:extLst>
              <a:ext uri="{FF2B5EF4-FFF2-40B4-BE49-F238E27FC236}">
                <a16:creationId xmlns="" xmlns:a16="http://schemas.microsoft.com/office/drawing/2014/main" id="{F9CBCD3B-0D81-4EEF-9F9F-DB3E28FFD393}"/>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latin typeface="Verdana" panose="020B0604030504040204" pitchFamily="34" charset="0"/>
              <a:ea typeface="Verdana" panose="020B0604030504040204" pitchFamily="34" charset="0"/>
            </a:endParaRPr>
          </a:p>
        </p:txBody>
      </p:sp>
      <p:sp>
        <p:nvSpPr>
          <p:cNvPr id="9" name="TextBox 7">
            <a:extLst>
              <a:ext uri="{FF2B5EF4-FFF2-40B4-BE49-F238E27FC236}">
                <a16:creationId xmlns="" xmlns:a16="http://schemas.microsoft.com/office/drawing/2014/main" id="{7B9BC96D-6AC8-4249-9F3D-D92372DB1900}"/>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b="1" dirty="0" smtClean="0">
                <a:solidFill>
                  <a:schemeClr val="bg1"/>
                </a:solidFill>
                <a:latin typeface="Verdana" panose="020B0604030504040204" pitchFamily="34" charset="0"/>
                <a:ea typeface="Verdana" panose="020B0604030504040204" pitchFamily="34" charset="0"/>
                <a:cs typeface="Verdana" charset="0"/>
              </a:rPr>
              <a:t>Odeljak </a:t>
            </a:r>
            <a:r>
              <a:rPr lang="en-GB" sz="3200" b="1" dirty="0" smtClean="0">
                <a:solidFill>
                  <a:schemeClr val="bg1"/>
                </a:solidFill>
                <a:latin typeface="Verdana" panose="020B0604030504040204" pitchFamily="34" charset="0"/>
                <a:ea typeface="Verdana" panose="020B0604030504040204" pitchFamily="34" charset="0"/>
                <a:cs typeface="Verdana" charset="0"/>
              </a:rPr>
              <a:t>2</a:t>
            </a:r>
            <a:r>
              <a:rPr lang="sr-Latn-RS" sz="3200" b="1" dirty="0" smtClean="0">
                <a:solidFill>
                  <a:schemeClr val="bg1"/>
                </a:solidFill>
                <a:latin typeface="Verdana" panose="020B0604030504040204" pitchFamily="34" charset="0"/>
                <a:ea typeface="Verdana" panose="020B0604030504040204" pitchFamily="34" charset="0"/>
                <a:cs typeface="Verdana" charset="0"/>
              </a:rPr>
              <a:t>.</a:t>
            </a:r>
            <a:endParaRPr lang="en-GB" sz="2000" b="1" dirty="0">
              <a:solidFill>
                <a:schemeClr val="bg1"/>
              </a:solidFill>
              <a:latin typeface="Verdana" panose="020B0604030504040204" pitchFamily="34" charset="0"/>
              <a:ea typeface="Verdana" panose="020B0604030504040204" pitchFamily="34" charset="0"/>
              <a:cs typeface="Verdana" charset="0"/>
            </a:endParaRPr>
          </a:p>
        </p:txBody>
      </p:sp>
      <p:pic>
        <p:nvPicPr>
          <p:cNvPr id="10" name="Picture 4">
            <a:extLst>
              <a:ext uri="{FF2B5EF4-FFF2-40B4-BE49-F238E27FC236}">
                <a16:creationId xmlns="" xmlns:a16="http://schemas.microsoft.com/office/drawing/2014/main" id="{9E352179-95DE-4E37-9014-C7512F18C08A}"/>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03030746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a:extLst>
              <a:ext uri="{FF2B5EF4-FFF2-40B4-BE49-F238E27FC236}">
                <a16:creationId xmlns="" xmlns:a16="http://schemas.microsoft.com/office/drawing/2014/main" id="{901B2789-EF2E-4BD2-B40F-2EDEBF060E14}"/>
              </a:ext>
            </a:extLst>
          </p:cNvPr>
          <p:cNvSpPr>
            <a:spLocks noGrp="1"/>
          </p:cNvSpPr>
          <p:nvPr>
            <p:ph type="body" idx="1"/>
          </p:nvPr>
        </p:nvSpPr>
        <p:spPr>
          <a:xfrm>
            <a:off x="457200" y="1467279"/>
            <a:ext cx="8229600" cy="4525963"/>
          </a:xfrm>
          <a:ln w="38100">
            <a:solidFill>
              <a:srgbClr val="FF0000"/>
            </a:solidFill>
            <a:miter lim="800000"/>
            <a:headEnd/>
            <a:tailEnd/>
          </a:ln>
        </p:spPr>
        <p:txBody>
          <a:bodyPr/>
          <a:lstStyle/>
          <a:p>
            <a:pPr eaLnBrk="1" hangingPunct="1">
              <a:lnSpc>
                <a:spcPct val="80000"/>
              </a:lnSpc>
              <a:buFont typeface="Arial" panose="020B0604020202020204" pitchFamily="34" charset="0"/>
              <a:buNone/>
            </a:pPr>
            <a:endParaRPr lang="en-GB" altLang="sr-Latn-RS" sz="2800" dirty="0">
              <a:cs typeface="Times New Roman" panose="02020603050405020304" pitchFamily="18" charset="0"/>
            </a:endParaRPr>
          </a:p>
          <a:p>
            <a:pPr algn="ctr" eaLnBrk="1" hangingPunct="1">
              <a:lnSpc>
                <a:spcPct val="80000"/>
              </a:lnSpc>
              <a:buFont typeface="Arial" panose="020B0604020202020204" pitchFamily="34" charset="0"/>
              <a:buNone/>
            </a:pPr>
            <a:r>
              <a:rPr lang="sr-Latn-RS" altLang="sr-Latn-RS" b="1" i="1" dirty="0" smtClean="0">
                <a:cs typeface="Times New Roman" panose="02020603050405020304" pitchFamily="18" charset="0"/>
              </a:rPr>
              <a:t>Nezakonit pristup</a:t>
            </a:r>
            <a:endParaRPr lang="en-GB" altLang="sr-Latn-RS" b="1" i="1" dirty="0">
              <a:cs typeface="Times New Roman" panose="02020603050405020304" pitchFamily="18" charset="0"/>
            </a:endParaRPr>
          </a:p>
          <a:p>
            <a:pPr algn="ctr" eaLnBrk="1" hangingPunct="1">
              <a:lnSpc>
                <a:spcPct val="80000"/>
              </a:lnSpc>
              <a:buFont typeface="Arial" panose="020B0604020202020204" pitchFamily="34" charset="0"/>
              <a:buNone/>
            </a:pPr>
            <a:r>
              <a:rPr lang="en-GB" altLang="sr-Latn-RS" b="1" i="1" dirty="0" smtClean="0">
                <a:cs typeface="Times New Roman" panose="02020603050405020304" pitchFamily="18" charset="0"/>
              </a:rPr>
              <a:t>(</a:t>
            </a:r>
            <a:r>
              <a:rPr lang="sr-Latn-RS" altLang="sr-Latn-RS" b="1" i="1" dirty="0" smtClean="0">
                <a:cs typeface="Times New Roman" panose="02020603050405020304" pitchFamily="18" charset="0"/>
              </a:rPr>
              <a:t>Član </a:t>
            </a:r>
            <a:r>
              <a:rPr lang="en-GB" altLang="sr-Latn-RS" b="1" i="1" dirty="0" smtClean="0">
                <a:cs typeface="Times New Roman" panose="02020603050405020304" pitchFamily="18" charset="0"/>
              </a:rPr>
              <a:t>2</a:t>
            </a:r>
            <a:r>
              <a:rPr lang="sr-Latn-RS" altLang="sr-Latn-RS" b="1" i="1" dirty="0" smtClean="0">
                <a:cs typeface="Times New Roman" panose="02020603050405020304" pitchFamily="18" charset="0"/>
              </a:rPr>
              <a:t>.</a:t>
            </a:r>
            <a:r>
              <a:rPr lang="en-GB" altLang="sr-Latn-RS" b="1" i="1" dirty="0" smtClean="0">
                <a:cs typeface="Times New Roman" panose="02020603050405020304" pitchFamily="18" charset="0"/>
              </a:rPr>
              <a:t> </a:t>
            </a:r>
            <a:r>
              <a:rPr lang="sr-Latn-RS" altLang="sr-Latn-RS" b="1" i="1" dirty="0" smtClean="0">
                <a:cs typeface="Times New Roman" panose="02020603050405020304" pitchFamily="18" charset="0"/>
              </a:rPr>
              <a:t>Budimpeštanske konvencije</a:t>
            </a:r>
            <a:r>
              <a:rPr lang="en-GB" altLang="sr-Latn-RS" b="1" i="1" dirty="0" smtClean="0">
                <a:cs typeface="Times New Roman" panose="02020603050405020304" pitchFamily="18" charset="0"/>
              </a:rPr>
              <a:t>)</a:t>
            </a:r>
            <a:endParaRPr lang="en-GB" altLang="sr-Latn-RS" b="1" i="1" dirty="0">
              <a:cs typeface="Times New Roman" panose="02020603050405020304" pitchFamily="18" charset="0"/>
            </a:endParaRPr>
          </a:p>
          <a:p>
            <a:pPr eaLnBrk="1" hangingPunct="1">
              <a:lnSpc>
                <a:spcPct val="80000"/>
              </a:lnSpc>
              <a:buFont typeface="Arial" panose="020B0604020202020204" pitchFamily="34" charset="0"/>
              <a:buNone/>
            </a:pPr>
            <a:endParaRPr lang="en-GB" altLang="sr-Latn-RS" dirty="0">
              <a:cs typeface="Times New Roman" panose="02020603050405020304" pitchFamily="18" charset="0"/>
            </a:endParaRPr>
          </a:p>
          <a:p>
            <a:pPr lvl="0" algn="ctr"/>
            <a:r>
              <a:rPr lang="sr-Latn-RS" i="1" dirty="0"/>
              <a:t>Protivpravno pristupanje računarskom sistemu kao celini ili nekom njegovom delu</a:t>
            </a:r>
            <a:endParaRPr lang="en-US" dirty="0"/>
          </a:p>
          <a:p>
            <a:pPr lvl="0" algn="ctr"/>
            <a:r>
              <a:rPr lang="sr-Latn-RS" i="1" dirty="0"/>
              <a:t>Učinjeno s namerom</a:t>
            </a:r>
            <a:endParaRPr lang="en-US" dirty="0"/>
          </a:p>
        </p:txBody>
      </p:sp>
      <p:sp>
        <p:nvSpPr>
          <p:cNvPr id="2" name="Rectangle 11">
            <a:extLst>
              <a:ext uri="{FF2B5EF4-FFF2-40B4-BE49-F238E27FC236}">
                <a16:creationId xmlns="" xmlns:a16="http://schemas.microsoft.com/office/drawing/2014/main" id="{D2D6B4C5-6FBE-4667-93E8-01D163661133}"/>
              </a:ext>
            </a:extLst>
          </p:cNvPr>
          <p:cNvSpPr>
            <a:spLocks noChangeArrowheads="1"/>
          </p:cNvSpPr>
          <p:nvPr/>
        </p:nvSpPr>
        <p:spPr bwMode="auto">
          <a:xfrm>
            <a:off x="7938" y="6597650"/>
            <a:ext cx="91360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200" b="1" dirty="0">
                <a:solidFill>
                  <a:srgbClr val="FFFFFF"/>
                </a:solidFill>
                <a:latin typeface="Verdana" panose="020B0604030504040204" pitchFamily="34" charset="0"/>
                <a:ea typeface="Verdana" panose="020B0604030504040204" pitchFamily="34" charset="0"/>
                <a:cs typeface="Verdana" charset="0"/>
              </a:rPr>
              <a:t>www.coe.int/cybercrime						                        - </a:t>
            </a:r>
            <a:fld id="{F50FF694-912A-834E-AD45-B984C7BF2CE4}" type="slidenum">
              <a:rPr lang="en-US" sz="1200" b="1">
                <a:solidFill>
                  <a:srgbClr val="FFFFFF"/>
                </a:solidFill>
                <a:latin typeface="Verdana" panose="020B0604030504040204" pitchFamily="34" charset="0"/>
                <a:ea typeface="Verdana" panose="020B0604030504040204" pitchFamily="34" charset="0"/>
                <a:cs typeface="Verdana" charset="0"/>
              </a:rPr>
              <a:pPr/>
              <a:t>11</a:t>
            </a:fld>
            <a:r>
              <a:rPr lang="en-US" sz="1200" b="1" dirty="0">
                <a:solidFill>
                  <a:srgbClr val="FFFFFF"/>
                </a:solidFill>
                <a:latin typeface="Verdana" panose="020B0604030504040204" pitchFamily="34" charset="0"/>
                <a:ea typeface="Verdana" panose="020B0604030504040204" pitchFamily="34" charset="0"/>
                <a:cs typeface="Verdana" charset="0"/>
              </a:rPr>
              <a:t> -</a:t>
            </a:r>
          </a:p>
        </p:txBody>
      </p:sp>
      <p:sp>
        <p:nvSpPr>
          <p:cNvPr id="3" name="Rectangle 2">
            <a:extLst>
              <a:ext uri="{FF2B5EF4-FFF2-40B4-BE49-F238E27FC236}">
                <a16:creationId xmlns="" xmlns:a16="http://schemas.microsoft.com/office/drawing/2014/main" id="{B7DD2CFA-2A7B-4B70-B2CF-408895F70131}"/>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sp>
        <p:nvSpPr>
          <p:cNvPr id="13" name="Rectangle 12">
            <a:extLst>
              <a:ext uri="{FF2B5EF4-FFF2-40B4-BE49-F238E27FC236}">
                <a16:creationId xmlns="" xmlns:a16="http://schemas.microsoft.com/office/drawing/2014/main" id="{2F4942D5-9656-4E10-80A8-E35A2B4DDD89}"/>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latin typeface="Verdana" panose="020B0604030504040204" pitchFamily="34" charset="0"/>
              <a:ea typeface="Verdana" panose="020B0604030504040204" pitchFamily="34" charset="0"/>
            </a:endParaRPr>
          </a:p>
        </p:txBody>
      </p:sp>
      <p:sp>
        <p:nvSpPr>
          <p:cNvPr id="15" name="TextBox 7">
            <a:extLst>
              <a:ext uri="{FF2B5EF4-FFF2-40B4-BE49-F238E27FC236}">
                <a16:creationId xmlns="" xmlns:a16="http://schemas.microsoft.com/office/drawing/2014/main" id="{C4E7D0AE-F5E2-48F0-87FE-9287F73A74DA}"/>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b="1" dirty="0" smtClean="0">
                <a:solidFill>
                  <a:schemeClr val="bg1"/>
                </a:solidFill>
                <a:latin typeface="Verdana" panose="020B0604030504040204" pitchFamily="34" charset="0"/>
                <a:ea typeface="Verdana" panose="020B0604030504040204" pitchFamily="34" charset="0"/>
                <a:cs typeface="Verdana" charset="0"/>
              </a:rPr>
              <a:t>Nezakonit pristup</a:t>
            </a:r>
            <a:endParaRPr lang="en-GB" sz="2000" b="1" dirty="0">
              <a:solidFill>
                <a:schemeClr val="bg1"/>
              </a:solidFill>
              <a:latin typeface="Verdana" panose="020B0604030504040204" pitchFamily="34" charset="0"/>
              <a:ea typeface="Verdana" panose="020B0604030504040204" pitchFamily="34" charset="0"/>
              <a:cs typeface="Verdana" charset="0"/>
            </a:endParaRPr>
          </a:p>
        </p:txBody>
      </p:sp>
      <p:pic>
        <p:nvPicPr>
          <p:cNvPr id="17" name="Picture 4">
            <a:extLst>
              <a:ext uri="{FF2B5EF4-FFF2-40B4-BE49-F238E27FC236}">
                <a16:creationId xmlns="" xmlns:a16="http://schemas.microsoft.com/office/drawing/2014/main" id="{F2F61659-3707-4CAD-8335-1DCCEDC2E2B1}"/>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 xmlns:a16="http://schemas.microsoft.com/office/drawing/2014/main" id="{DACFFD55-C72C-4247-8B91-FBCCA852C04B}"/>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latin typeface="Verdana" panose="020B0604030504040204" pitchFamily="34" charset="0"/>
              <a:ea typeface="Verdana" panose="020B0604030504040204" pitchFamily="34" charset="0"/>
            </a:endParaRPr>
          </a:p>
        </p:txBody>
      </p:sp>
      <p:sp>
        <p:nvSpPr>
          <p:cNvPr id="10" name="TextBox 7">
            <a:extLst>
              <a:ext uri="{FF2B5EF4-FFF2-40B4-BE49-F238E27FC236}">
                <a16:creationId xmlns="" xmlns:a16="http://schemas.microsoft.com/office/drawing/2014/main" id="{59D2C1A8-035C-489B-9779-EDA8D4023D4D}"/>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b="1" dirty="0" smtClean="0">
                <a:solidFill>
                  <a:schemeClr val="bg1"/>
                </a:solidFill>
                <a:latin typeface="Verdana" panose="020B0604030504040204" pitchFamily="34" charset="0"/>
                <a:ea typeface="Verdana" panose="020B0604030504040204" pitchFamily="34" charset="0"/>
                <a:cs typeface="Verdana" charset="0"/>
              </a:rPr>
              <a:t>Nezakonit pristup: Primer</a:t>
            </a:r>
            <a:endParaRPr lang="en-GB" sz="2000" b="1" dirty="0">
              <a:solidFill>
                <a:schemeClr val="bg1"/>
              </a:solidFill>
              <a:latin typeface="Verdana" panose="020B0604030504040204" pitchFamily="34" charset="0"/>
              <a:ea typeface="Verdana" panose="020B0604030504040204" pitchFamily="34" charset="0"/>
              <a:cs typeface="Verdana" charset="0"/>
            </a:endParaRPr>
          </a:p>
        </p:txBody>
      </p:sp>
      <p:pic>
        <p:nvPicPr>
          <p:cNvPr id="12" name="Picture 4">
            <a:extLst>
              <a:ext uri="{FF2B5EF4-FFF2-40B4-BE49-F238E27FC236}">
                <a16:creationId xmlns="" xmlns:a16="http://schemas.microsoft.com/office/drawing/2014/main" id="{5F63552A-4DB5-4395-9CB1-2203E78A3282}"/>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4" name="Rectangle 11">
            <a:extLst>
              <a:ext uri="{FF2B5EF4-FFF2-40B4-BE49-F238E27FC236}">
                <a16:creationId xmlns="" xmlns:a16="http://schemas.microsoft.com/office/drawing/2014/main" id="{ED410369-320C-4305-966C-87F28BB711DA}"/>
              </a:ext>
            </a:extLst>
          </p:cNvPr>
          <p:cNvSpPr>
            <a:spLocks noChangeArrowheads="1"/>
          </p:cNvSpPr>
          <p:nvPr/>
        </p:nvSpPr>
        <p:spPr bwMode="auto">
          <a:xfrm>
            <a:off x="7938" y="6597650"/>
            <a:ext cx="91360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200" b="1" dirty="0">
                <a:solidFill>
                  <a:srgbClr val="FFFFFF"/>
                </a:solidFill>
                <a:latin typeface="Verdana" panose="020B0604030504040204" pitchFamily="34" charset="0"/>
                <a:ea typeface="Verdana" panose="020B0604030504040204" pitchFamily="34" charset="0"/>
                <a:cs typeface="Verdana" charset="0"/>
              </a:rPr>
              <a:t>www.coe.int/cybercrime						                        - </a:t>
            </a:r>
            <a:fld id="{F50FF694-912A-834E-AD45-B984C7BF2CE4}" type="slidenum">
              <a:rPr lang="en-US" sz="1200" b="1">
                <a:solidFill>
                  <a:srgbClr val="FFFFFF"/>
                </a:solidFill>
                <a:latin typeface="Verdana" panose="020B0604030504040204" pitchFamily="34" charset="0"/>
                <a:ea typeface="Verdana" panose="020B0604030504040204" pitchFamily="34" charset="0"/>
                <a:cs typeface="Verdana" charset="0"/>
              </a:rPr>
              <a:pPr/>
              <a:t>12</a:t>
            </a:fld>
            <a:r>
              <a:rPr lang="en-US" sz="1200" b="1" dirty="0">
                <a:solidFill>
                  <a:srgbClr val="FFFFFF"/>
                </a:solidFill>
                <a:latin typeface="Verdana" panose="020B0604030504040204" pitchFamily="34" charset="0"/>
                <a:ea typeface="Verdana" panose="020B0604030504040204" pitchFamily="34" charset="0"/>
                <a:cs typeface="Verdana" charset="0"/>
              </a:rPr>
              <a:t> -</a:t>
            </a:r>
          </a:p>
        </p:txBody>
      </p:sp>
      <p:sp>
        <p:nvSpPr>
          <p:cNvPr id="16" name="Rectangle 15">
            <a:extLst>
              <a:ext uri="{FF2B5EF4-FFF2-40B4-BE49-F238E27FC236}">
                <a16:creationId xmlns="" xmlns:a16="http://schemas.microsoft.com/office/drawing/2014/main" id="{FB487B3C-E066-4D2B-8201-6243B9644117}"/>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pic>
        <p:nvPicPr>
          <p:cNvPr id="2" name="Picture 1">
            <a:extLst>
              <a:ext uri="{FF2B5EF4-FFF2-40B4-BE49-F238E27FC236}">
                <a16:creationId xmlns="" xmlns:a16="http://schemas.microsoft.com/office/drawing/2014/main" id="{DA2BF149-940F-4650-B2D7-4286106D949A}"/>
              </a:ext>
            </a:extLst>
          </p:cNvPr>
          <p:cNvPicPr>
            <a:picLocks noChangeAspect="1"/>
          </p:cNvPicPr>
          <p:nvPr/>
        </p:nvPicPr>
        <p:blipFill rotWithShape="1">
          <a:blip r:embed="rId4"/>
          <a:srcRect b="7404"/>
          <a:stretch/>
        </p:blipFill>
        <p:spPr>
          <a:xfrm>
            <a:off x="-82573" y="1188862"/>
            <a:ext cx="9144000" cy="5262913"/>
          </a:xfrm>
          <a:prstGeom prst="rect">
            <a:avLst/>
          </a:prstGeom>
        </p:spPr>
      </p:pic>
    </p:spTree>
    <p:extLst>
      <p:ext uri="{BB962C8B-B14F-4D97-AF65-F5344CB8AC3E}">
        <p14:creationId xmlns:p14="http://schemas.microsoft.com/office/powerpoint/2010/main" val="22302571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69DDB205-86A2-4B0E-9387-2C98DBFB15FF}"/>
              </a:ext>
            </a:extLst>
          </p:cNvPr>
          <p:cNvSpPr>
            <a:spLocks noGrp="1"/>
          </p:cNvSpPr>
          <p:nvPr>
            <p:ph type="title"/>
          </p:nvPr>
        </p:nvSpPr>
        <p:spPr/>
        <p:txBody>
          <a:bodyPr/>
          <a:lstStyle/>
          <a:p>
            <a:endParaRPr lang="x-none" dirty="0"/>
          </a:p>
        </p:txBody>
      </p:sp>
      <p:sp>
        <p:nvSpPr>
          <p:cNvPr id="3" name="Content Placeholder 2">
            <a:extLst>
              <a:ext uri="{FF2B5EF4-FFF2-40B4-BE49-F238E27FC236}">
                <a16:creationId xmlns="" xmlns:a16="http://schemas.microsoft.com/office/drawing/2014/main" id="{F6026503-372D-497C-AEA3-2496A8DADF3D}"/>
              </a:ext>
            </a:extLst>
          </p:cNvPr>
          <p:cNvSpPr>
            <a:spLocks noGrp="1"/>
          </p:cNvSpPr>
          <p:nvPr>
            <p:ph idx="1"/>
          </p:nvPr>
        </p:nvSpPr>
        <p:spPr/>
        <p:txBody>
          <a:bodyPr/>
          <a:lstStyle/>
          <a:p>
            <a:endParaRPr lang="x-none" dirty="0"/>
          </a:p>
        </p:txBody>
      </p:sp>
      <p:pic>
        <p:nvPicPr>
          <p:cNvPr id="6" name="Picture 5">
            <a:extLst>
              <a:ext uri="{FF2B5EF4-FFF2-40B4-BE49-F238E27FC236}">
                <a16:creationId xmlns="" xmlns:a16="http://schemas.microsoft.com/office/drawing/2014/main" id="{9B002625-AEB0-4080-8EA6-8084073613D3}"/>
              </a:ext>
            </a:extLst>
          </p:cNvPr>
          <p:cNvPicPr>
            <a:picLocks noChangeAspect="1"/>
          </p:cNvPicPr>
          <p:nvPr/>
        </p:nvPicPr>
        <p:blipFill>
          <a:blip r:embed="rId3"/>
          <a:stretch>
            <a:fillRect/>
          </a:stretch>
        </p:blipFill>
        <p:spPr>
          <a:xfrm>
            <a:off x="-98630" y="1076326"/>
            <a:ext cx="9144000" cy="5743960"/>
          </a:xfrm>
          <a:prstGeom prst="rect">
            <a:avLst/>
          </a:prstGeom>
        </p:spPr>
      </p:pic>
      <p:sp>
        <p:nvSpPr>
          <p:cNvPr id="8" name="Rectangle 7">
            <a:extLst>
              <a:ext uri="{FF2B5EF4-FFF2-40B4-BE49-F238E27FC236}">
                <a16:creationId xmlns="" xmlns:a16="http://schemas.microsoft.com/office/drawing/2014/main" id="{DACFFD55-C72C-4247-8B91-FBCCA852C04B}"/>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latin typeface="Verdana" panose="020B0604030504040204" pitchFamily="34" charset="0"/>
              <a:ea typeface="Verdana" panose="020B0604030504040204" pitchFamily="34" charset="0"/>
            </a:endParaRPr>
          </a:p>
        </p:txBody>
      </p:sp>
      <p:sp>
        <p:nvSpPr>
          <p:cNvPr id="10" name="TextBox 7">
            <a:extLst>
              <a:ext uri="{FF2B5EF4-FFF2-40B4-BE49-F238E27FC236}">
                <a16:creationId xmlns="" xmlns:a16="http://schemas.microsoft.com/office/drawing/2014/main" id="{59D2C1A8-035C-489B-9779-EDA8D4023D4D}"/>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b="1" dirty="0" smtClean="0">
                <a:solidFill>
                  <a:schemeClr val="bg1"/>
                </a:solidFill>
                <a:latin typeface="Verdana" panose="020B0604030504040204" pitchFamily="34" charset="0"/>
                <a:ea typeface="Verdana" panose="020B0604030504040204" pitchFamily="34" charset="0"/>
                <a:cs typeface="Verdana" charset="0"/>
              </a:rPr>
              <a:t>Nezakonit pristup: Primer</a:t>
            </a:r>
            <a:endParaRPr lang="en-GB" sz="2000" b="1" dirty="0">
              <a:solidFill>
                <a:schemeClr val="bg1"/>
              </a:solidFill>
              <a:latin typeface="Verdana" panose="020B0604030504040204" pitchFamily="34" charset="0"/>
              <a:ea typeface="Verdana" panose="020B0604030504040204" pitchFamily="34" charset="0"/>
              <a:cs typeface="Verdana" charset="0"/>
            </a:endParaRPr>
          </a:p>
        </p:txBody>
      </p:sp>
      <p:pic>
        <p:nvPicPr>
          <p:cNvPr id="12" name="Picture 4">
            <a:extLst>
              <a:ext uri="{FF2B5EF4-FFF2-40B4-BE49-F238E27FC236}">
                <a16:creationId xmlns="" xmlns:a16="http://schemas.microsoft.com/office/drawing/2014/main" id="{5F63552A-4DB5-4395-9CB1-2203E78A3282}"/>
              </a:ext>
            </a:extLst>
          </p:cNvPr>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4" name="Rectangle 11">
            <a:extLst>
              <a:ext uri="{FF2B5EF4-FFF2-40B4-BE49-F238E27FC236}">
                <a16:creationId xmlns="" xmlns:a16="http://schemas.microsoft.com/office/drawing/2014/main" id="{ED410369-320C-4305-966C-87F28BB711DA}"/>
              </a:ext>
            </a:extLst>
          </p:cNvPr>
          <p:cNvSpPr>
            <a:spLocks noChangeArrowheads="1"/>
          </p:cNvSpPr>
          <p:nvPr/>
        </p:nvSpPr>
        <p:spPr bwMode="auto">
          <a:xfrm>
            <a:off x="7938" y="6597650"/>
            <a:ext cx="91360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200" b="1" dirty="0">
                <a:solidFill>
                  <a:srgbClr val="FFFFFF"/>
                </a:solidFill>
                <a:latin typeface="Verdana" panose="020B0604030504040204" pitchFamily="34" charset="0"/>
                <a:ea typeface="Verdana" panose="020B0604030504040204" pitchFamily="34" charset="0"/>
                <a:cs typeface="Verdana" charset="0"/>
              </a:rPr>
              <a:t>www.coe.int/cybercrime						                        - </a:t>
            </a:r>
            <a:fld id="{F50FF694-912A-834E-AD45-B984C7BF2CE4}" type="slidenum">
              <a:rPr lang="en-US" sz="1200" b="1">
                <a:solidFill>
                  <a:srgbClr val="FFFFFF"/>
                </a:solidFill>
                <a:latin typeface="Verdana" panose="020B0604030504040204" pitchFamily="34" charset="0"/>
                <a:ea typeface="Verdana" panose="020B0604030504040204" pitchFamily="34" charset="0"/>
                <a:cs typeface="Verdana" charset="0"/>
              </a:rPr>
              <a:pPr/>
              <a:t>13</a:t>
            </a:fld>
            <a:r>
              <a:rPr lang="en-US" sz="1200" b="1" dirty="0">
                <a:solidFill>
                  <a:srgbClr val="FFFFFF"/>
                </a:solidFill>
                <a:latin typeface="Verdana" panose="020B0604030504040204" pitchFamily="34" charset="0"/>
                <a:ea typeface="Verdana" panose="020B0604030504040204" pitchFamily="34" charset="0"/>
                <a:cs typeface="Verdana" charset="0"/>
              </a:rPr>
              <a:t> -</a:t>
            </a:r>
          </a:p>
        </p:txBody>
      </p:sp>
      <p:sp>
        <p:nvSpPr>
          <p:cNvPr id="16" name="Rectangle 15">
            <a:extLst>
              <a:ext uri="{FF2B5EF4-FFF2-40B4-BE49-F238E27FC236}">
                <a16:creationId xmlns="" xmlns:a16="http://schemas.microsoft.com/office/drawing/2014/main" id="{FB487B3C-E066-4D2B-8201-6243B9644117}"/>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spTree>
    <p:extLst>
      <p:ext uri="{BB962C8B-B14F-4D97-AF65-F5344CB8AC3E}">
        <p14:creationId xmlns:p14="http://schemas.microsoft.com/office/powerpoint/2010/main" val="186744490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 xmlns:a16="http://schemas.microsoft.com/office/drawing/2014/main" id="{7FA81925-418B-D44C-9255-2AEBBFBC0ADA}"/>
              </a:ext>
            </a:extLst>
          </p:cNvPr>
          <p:cNvSpPr/>
          <p:nvPr/>
        </p:nvSpPr>
        <p:spPr>
          <a:xfrm>
            <a:off x="143252" y="1124744"/>
            <a:ext cx="3889351" cy="5324535"/>
          </a:xfrm>
          <a:prstGeom prst="rect">
            <a:avLst/>
          </a:prstGeom>
        </p:spPr>
        <p:txBody>
          <a:bodyPr wrap="square">
            <a:spAutoFit/>
          </a:bodyPr>
          <a:lstStyle/>
          <a:p>
            <a:pPr marL="285750" lvl="0" indent="-285750">
              <a:buFont typeface="Wingdings" panose="05000000000000000000" pitchFamily="2" charset="2"/>
              <a:buChar char="Ø"/>
            </a:pPr>
            <a:r>
              <a:rPr lang="sr-Latn-RS" sz="2000" dirty="0"/>
              <a:t>Svaka strana </a:t>
            </a:r>
            <a:r>
              <a:rPr lang="sr-Latn-RS" sz="2000" dirty="0" err="1"/>
              <a:t>ugovornica</a:t>
            </a:r>
            <a:r>
              <a:rPr lang="sr-Latn-RS" sz="2000" dirty="0"/>
              <a:t> treba da usvoji zakonodavne i druge mere neophodne da bi se kao krivično delo u domaćem pravu propisalo protivpravno </a:t>
            </a:r>
            <a:r>
              <a:rPr lang="sr-Latn-RS" sz="2000" b="1" dirty="0">
                <a:solidFill>
                  <a:srgbClr val="FF0000"/>
                </a:solidFill>
              </a:rPr>
              <a:t>pristupanje</a:t>
            </a:r>
            <a:r>
              <a:rPr lang="sr-Latn-RS" sz="2000" dirty="0">
                <a:solidFill>
                  <a:srgbClr val="FF0000"/>
                </a:solidFill>
              </a:rPr>
              <a:t> </a:t>
            </a:r>
            <a:r>
              <a:rPr lang="sr-Latn-RS" sz="2000" dirty="0"/>
              <a:t>računarskom sistemu kao celini ili nekom njegovom delu kada je učinjeno s namerom. Strana </a:t>
            </a:r>
            <a:r>
              <a:rPr lang="sr-Latn-RS" sz="2000" dirty="0" err="1"/>
              <a:t>ugovornica</a:t>
            </a:r>
            <a:r>
              <a:rPr lang="sr-Latn-RS" sz="2000" dirty="0"/>
              <a:t> može da uslovi da je delo učinjeno kršenjem mera bezbednosti sa namerom pribavljanja računarskih podataka ili sa nekom drugom nečasnom namerom, ili u vezi sa računarskim sistemom koji je povezan sa drugim računarskim sistemom.</a:t>
            </a:r>
            <a:endParaRPr lang="en-US" sz="2000" dirty="0"/>
          </a:p>
        </p:txBody>
      </p:sp>
      <p:sp>
        <p:nvSpPr>
          <p:cNvPr id="6" name="Rectangle 5">
            <a:extLst>
              <a:ext uri="{FF2B5EF4-FFF2-40B4-BE49-F238E27FC236}">
                <a16:creationId xmlns="" xmlns:a16="http://schemas.microsoft.com/office/drawing/2014/main" id="{524B6456-681F-2F44-A01A-AD3514E81BD2}"/>
              </a:ext>
            </a:extLst>
          </p:cNvPr>
          <p:cNvSpPr/>
          <p:nvPr/>
        </p:nvSpPr>
        <p:spPr>
          <a:xfrm>
            <a:off x="4274833" y="1151172"/>
            <a:ext cx="4747018" cy="4093428"/>
          </a:xfrm>
          <a:prstGeom prst="rect">
            <a:avLst/>
          </a:prstGeom>
        </p:spPr>
        <p:txBody>
          <a:bodyPr wrap="square">
            <a:spAutoFit/>
          </a:bodyPr>
          <a:lstStyle/>
          <a:p>
            <a:pPr marL="285750" lvl="0" indent="-285750">
              <a:buFont typeface="Wingdings" panose="05000000000000000000" pitchFamily="2" charset="2"/>
              <a:buChar char="ü"/>
            </a:pPr>
            <a:r>
              <a:rPr lang="sr-Latn-RS" sz="2000" dirty="0"/>
              <a:t>Pristup ili pristupanje obuhvata ulazak u nečiji računarski sistem</a:t>
            </a:r>
            <a:r>
              <a:rPr lang="es-CL" sz="2000" dirty="0"/>
              <a:t>:</a:t>
            </a:r>
            <a:endParaRPr lang="en-US" sz="2000" dirty="0"/>
          </a:p>
          <a:p>
            <a:pPr marL="742950" lvl="1" indent="-285750">
              <a:buFont typeface="Wingdings" panose="05000000000000000000" pitchFamily="2" charset="2"/>
              <a:buChar char="ü"/>
            </a:pPr>
            <a:r>
              <a:rPr lang="sr-Latn-RS" sz="2000" dirty="0"/>
              <a:t>Kada je taj sistem povezan preko javne telekomunikacione mreže;</a:t>
            </a:r>
            <a:endParaRPr lang="en-US" sz="2000" dirty="0"/>
          </a:p>
          <a:p>
            <a:pPr marL="742950" lvl="1" indent="-285750">
              <a:buFont typeface="Wingdings" panose="05000000000000000000" pitchFamily="2" charset="2"/>
              <a:buChar char="ü"/>
            </a:pPr>
            <a:r>
              <a:rPr lang="sr-Latn-RS" sz="2000" dirty="0"/>
              <a:t>U računarski sistem koji se nalazi na istoj mreži (</a:t>
            </a:r>
            <a:r>
              <a:rPr lang="sr-Latn-RS" sz="2000" i="1" dirty="0"/>
              <a:t>LAN</a:t>
            </a:r>
            <a:r>
              <a:rPr lang="sr-Latn-RS" sz="2000" dirty="0"/>
              <a:t> ili intranet unutar neke organizacije</a:t>
            </a:r>
            <a:r>
              <a:rPr lang="es-CL" sz="2000" dirty="0"/>
              <a:t>) </a:t>
            </a:r>
            <a:endParaRPr lang="en-US" sz="2000" dirty="0"/>
          </a:p>
          <a:p>
            <a:pPr marL="285750" lvl="0" indent="-285750">
              <a:buFont typeface="Wingdings" panose="05000000000000000000" pitchFamily="2" charset="2"/>
              <a:buChar char="ü"/>
            </a:pPr>
            <a:r>
              <a:rPr lang="sr-Latn-RS" sz="2000" dirty="0"/>
              <a:t>Pristup ne obuhvata puko slanje </a:t>
            </a:r>
            <a:r>
              <a:rPr lang="sr-Latn-RS" sz="2000" dirty="0" err="1"/>
              <a:t>imejl</a:t>
            </a:r>
            <a:r>
              <a:rPr lang="sr-Latn-RS" sz="2000" dirty="0"/>
              <a:t> poruka ili fajlova u računarski sistem</a:t>
            </a:r>
            <a:endParaRPr lang="en-US" sz="2000" dirty="0"/>
          </a:p>
          <a:p>
            <a:pPr marL="285750" indent="-285750">
              <a:buFont typeface="Wingdings" panose="05000000000000000000" pitchFamily="2" charset="2"/>
              <a:buChar char="ü"/>
            </a:pPr>
            <a:r>
              <a:rPr lang="sr-Latn-RS" sz="2000" dirty="0"/>
              <a:t>Metod komunikacije sa računarskim sistemom ovde nije važan (da li se to čini na daljinu preko bežičnih veza ili se radi iz neposredne blizine</a:t>
            </a:r>
            <a:r>
              <a:rPr lang="es-CL" sz="2000" dirty="0"/>
              <a:t>)</a:t>
            </a:r>
            <a:endParaRPr lang="en-GB" sz="2000" dirty="0">
              <a:latin typeface="+mn-lt"/>
            </a:endParaRPr>
          </a:p>
        </p:txBody>
      </p:sp>
      <p:sp>
        <p:nvSpPr>
          <p:cNvPr id="7" name="Rectangle 11">
            <a:extLst>
              <a:ext uri="{FF2B5EF4-FFF2-40B4-BE49-F238E27FC236}">
                <a16:creationId xmlns="" xmlns:a16="http://schemas.microsoft.com/office/drawing/2014/main" id="{2423F960-A04A-412E-A05F-0A481203750D}"/>
              </a:ext>
            </a:extLst>
          </p:cNvPr>
          <p:cNvSpPr>
            <a:spLocks noChangeArrowheads="1"/>
          </p:cNvSpPr>
          <p:nvPr/>
        </p:nvSpPr>
        <p:spPr bwMode="auto">
          <a:xfrm>
            <a:off x="7938" y="6597650"/>
            <a:ext cx="91360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200" b="1" dirty="0">
                <a:solidFill>
                  <a:srgbClr val="FFFFFF"/>
                </a:solidFill>
                <a:latin typeface="Verdana" panose="020B0604030504040204" pitchFamily="34" charset="0"/>
                <a:ea typeface="Verdana" panose="020B0604030504040204" pitchFamily="34" charset="0"/>
                <a:cs typeface="Verdana" charset="0"/>
              </a:rPr>
              <a:t>www.coe.int/cybercrime						                        - </a:t>
            </a:r>
            <a:fld id="{F50FF694-912A-834E-AD45-B984C7BF2CE4}" type="slidenum">
              <a:rPr lang="en-US" sz="1200" b="1">
                <a:solidFill>
                  <a:srgbClr val="FFFFFF"/>
                </a:solidFill>
                <a:latin typeface="Verdana" panose="020B0604030504040204" pitchFamily="34" charset="0"/>
                <a:ea typeface="Verdana" panose="020B0604030504040204" pitchFamily="34" charset="0"/>
                <a:cs typeface="Verdana" charset="0"/>
              </a:rPr>
              <a:pPr/>
              <a:t>14</a:t>
            </a:fld>
            <a:r>
              <a:rPr lang="en-US" sz="1200" b="1" dirty="0">
                <a:solidFill>
                  <a:srgbClr val="FFFFFF"/>
                </a:solidFill>
                <a:latin typeface="Verdana" panose="020B0604030504040204" pitchFamily="34" charset="0"/>
                <a:ea typeface="Verdana" panose="020B0604030504040204" pitchFamily="34" charset="0"/>
                <a:cs typeface="Verdana" charset="0"/>
              </a:rPr>
              <a:t> -</a:t>
            </a:r>
          </a:p>
        </p:txBody>
      </p:sp>
      <p:sp>
        <p:nvSpPr>
          <p:cNvPr id="8" name="Rectangle 7">
            <a:extLst>
              <a:ext uri="{FF2B5EF4-FFF2-40B4-BE49-F238E27FC236}">
                <a16:creationId xmlns="" xmlns:a16="http://schemas.microsoft.com/office/drawing/2014/main" id="{E02F9B35-00F4-40BC-9452-03D5E2FD52B1}"/>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sp>
        <p:nvSpPr>
          <p:cNvPr id="9" name="Rectangle 8">
            <a:extLst>
              <a:ext uri="{FF2B5EF4-FFF2-40B4-BE49-F238E27FC236}">
                <a16:creationId xmlns="" xmlns:a16="http://schemas.microsoft.com/office/drawing/2014/main" id="{BAFC63AD-212F-43EB-A6CF-69CC56FF4FFE}"/>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latin typeface="Verdana" panose="020B0604030504040204" pitchFamily="34" charset="0"/>
              <a:ea typeface="Verdana" panose="020B0604030504040204" pitchFamily="34" charset="0"/>
            </a:endParaRPr>
          </a:p>
        </p:txBody>
      </p:sp>
      <p:sp>
        <p:nvSpPr>
          <p:cNvPr id="10" name="TextBox 7">
            <a:extLst>
              <a:ext uri="{FF2B5EF4-FFF2-40B4-BE49-F238E27FC236}">
                <a16:creationId xmlns="" xmlns:a16="http://schemas.microsoft.com/office/drawing/2014/main" id="{6AA5BF5E-B46D-4B19-A63B-6B1FE8043F14}"/>
              </a:ext>
            </a:extLst>
          </p:cNvPr>
          <p:cNvSpPr txBox="1">
            <a:spLocks noChangeArrowheads="1"/>
          </p:cNvSpPr>
          <p:nvPr/>
        </p:nvSpPr>
        <p:spPr bwMode="auto">
          <a:xfrm>
            <a:off x="1403350" y="-99392"/>
            <a:ext cx="7632700"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b="1" dirty="0" smtClean="0">
                <a:solidFill>
                  <a:schemeClr val="bg1"/>
                </a:solidFill>
                <a:latin typeface="Verdana" panose="020B0604030504040204" pitchFamily="34" charset="0"/>
                <a:ea typeface="Verdana" panose="020B0604030504040204" pitchFamily="34" charset="0"/>
                <a:cs typeface="Verdana" charset="0"/>
              </a:rPr>
              <a:t>Nezakonit pristup </a:t>
            </a:r>
            <a:r>
              <a:rPr lang="en-GB" sz="3200" b="1" dirty="0" smtClean="0">
                <a:solidFill>
                  <a:schemeClr val="bg1"/>
                </a:solidFill>
                <a:latin typeface="Verdana" panose="020B0604030504040204" pitchFamily="34" charset="0"/>
                <a:ea typeface="Verdana" panose="020B0604030504040204" pitchFamily="34" charset="0"/>
                <a:cs typeface="Verdana" charset="0"/>
              </a:rPr>
              <a:t>(</a:t>
            </a:r>
            <a:r>
              <a:rPr lang="sr-Latn-RS" sz="3200" b="1" dirty="0" smtClean="0">
                <a:solidFill>
                  <a:schemeClr val="bg1"/>
                </a:solidFill>
                <a:latin typeface="Verdana" panose="020B0604030504040204" pitchFamily="34" charset="0"/>
                <a:ea typeface="Verdana" panose="020B0604030504040204" pitchFamily="34" charset="0"/>
                <a:cs typeface="Verdana" charset="0"/>
              </a:rPr>
              <a:t>„pristupanje</a:t>
            </a:r>
            <a:r>
              <a:rPr lang="en-GB" sz="3200" b="1" dirty="0" smtClean="0">
                <a:solidFill>
                  <a:schemeClr val="bg1"/>
                </a:solidFill>
                <a:latin typeface="Verdana" panose="020B0604030504040204" pitchFamily="34" charset="0"/>
                <a:ea typeface="Verdana" panose="020B0604030504040204" pitchFamily="34" charset="0"/>
                <a:cs typeface="Verdana" charset="0"/>
              </a:rPr>
              <a:t>”)</a:t>
            </a:r>
            <a:endParaRPr lang="en-GB" sz="2000" b="1" dirty="0">
              <a:solidFill>
                <a:schemeClr val="bg1"/>
              </a:solidFill>
              <a:latin typeface="Verdana" panose="020B0604030504040204" pitchFamily="34" charset="0"/>
              <a:ea typeface="Verdana" panose="020B0604030504040204" pitchFamily="34" charset="0"/>
              <a:cs typeface="Verdana" charset="0"/>
            </a:endParaRPr>
          </a:p>
        </p:txBody>
      </p:sp>
      <p:pic>
        <p:nvPicPr>
          <p:cNvPr id="11" name="Picture 4">
            <a:extLst>
              <a:ext uri="{FF2B5EF4-FFF2-40B4-BE49-F238E27FC236}">
                <a16:creationId xmlns="" xmlns:a16="http://schemas.microsoft.com/office/drawing/2014/main" id="{904628E1-1C55-4556-A363-EFD5F6D17A8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02402111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 xmlns:a16="http://schemas.microsoft.com/office/drawing/2014/main" id="{7FA81925-418B-D44C-9255-2AEBBFBC0ADA}"/>
              </a:ext>
            </a:extLst>
          </p:cNvPr>
          <p:cNvSpPr/>
          <p:nvPr/>
        </p:nvSpPr>
        <p:spPr>
          <a:xfrm>
            <a:off x="143252" y="1124744"/>
            <a:ext cx="3889351" cy="5324535"/>
          </a:xfrm>
          <a:prstGeom prst="rect">
            <a:avLst/>
          </a:prstGeom>
        </p:spPr>
        <p:txBody>
          <a:bodyPr wrap="square">
            <a:spAutoFit/>
          </a:bodyPr>
          <a:lstStyle/>
          <a:p>
            <a:pPr marL="285750" lvl="0" indent="-285750">
              <a:buFont typeface="Wingdings" panose="05000000000000000000" pitchFamily="2" charset="2"/>
              <a:buChar char="Ø"/>
            </a:pPr>
            <a:r>
              <a:rPr lang="sr-Latn-RS" sz="2000" dirty="0"/>
              <a:t>Svaka strana </a:t>
            </a:r>
            <a:r>
              <a:rPr lang="sr-Latn-RS" sz="2000" dirty="0" err="1"/>
              <a:t>ugovornica</a:t>
            </a:r>
            <a:r>
              <a:rPr lang="sr-Latn-RS" sz="2000" dirty="0"/>
              <a:t> treba da usvoji zakonodavne i druge mere neophodne da bi se kao krivično delo u domaćem pravu propisalo protivpravno pristupanje računarskom sistemu </a:t>
            </a:r>
            <a:r>
              <a:rPr lang="sr-Latn-RS" sz="2000" b="1" dirty="0">
                <a:solidFill>
                  <a:srgbClr val="FF0000"/>
                </a:solidFill>
              </a:rPr>
              <a:t>kao celini ili nekom njegovom delu</a:t>
            </a:r>
            <a:r>
              <a:rPr lang="sr-Latn-RS" sz="2000" dirty="0">
                <a:solidFill>
                  <a:srgbClr val="FF0000"/>
                </a:solidFill>
              </a:rPr>
              <a:t> </a:t>
            </a:r>
            <a:r>
              <a:rPr lang="sr-Latn-RS" sz="2000" dirty="0"/>
              <a:t>kada je učinjeno s namerom. Strana </a:t>
            </a:r>
            <a:r>
              <a:rPr lang="sr-Latn-RS" sz="2000" dirty="0" err="1"/>
              <a:t>ugovornica</a:t>
            </a:r>
            <a:r>
              <a:rPr lang="sr-Latn-RS" sz="2000" dirty="0"/>
              <a:t> može da uslovi da je delo učinjeno kršenjem mera bezbednosti sa namerom pribavljanja računarskih podataka ili sa nekom drugom nečasnom namerom, ili u vezi sa računarskim sistemom koji je povezan sa drugim računarskim sistemom.</a:t>
            </a:r>
            <a:endParaRPr lang="en-US" sz="2000" dirty="0"/>
          </a:p>
        </p:txBody>
      </p:sp>
      <p:sp>
        <p:nvSpPr>
          <p:cNvPr id="6" name="Rectangle 5">
            <a:extLst>
              <a:ext uri="{FF2B5EF4-FFF2-40B4-BE49-F238E27FC236}">
                <a16:creationId xmlns="" xmlns:a16="http://schemas.microsoft.com/office/drawing/2014/main" id="{524B6456-681F-2F44-A01A-AD3514E81BD2}"/>
              </a:ext>
            </a:extLst>
          </p:cNvPr>
          <p:cNvSpPr/>
          <p:nvPr/>
        </p:nvSpPr>
        <p:spPr>
          <a:xfrm>
            <a:off x="4274833" y="1151172"/>
            <a:ext cx="4747018" cy="3416320"/>
          </a:xfrm>
          <a:prstGeom prst="rect">
            <a:avLst/>
          </a:prstGeom>
        </p:spPr>
        <p:txBody>
          <a:bodyPr wrap="square">
            <a:spAutoFit/>
          </a:bodyPr>
          <a:lstStyle/>
          <a:p>
            <a:pPr marL="285750" lvl="0" indent="-285750">
              <a:buFont typeface="Wingdings" panose="05000000000000000000" pitchFamily="2" charset="2"/>
              <a:buChar char="ü"/>
            </a:pPr>
            <a:r>
              <a:rPr lang="sr-Latn-RS" sz="2400" dirty="0"/>
              <a:t>Deo računarskog sistema obuhvata</a:t>
            </a:r>
            <a:r>
              <a:rPr lang="en-GB" sz="2400" dirty="0"/>
              <a:t>:</a:t>
            </a:r>
            <a:endParaRPr lang="en-US" sz="2400" dirty="0"/>
          </a:p>
          <a:p>
            <a:pPr marL="742950" lvl="1" indent="-285750">
              <a:buFont typeface="Wingdings" panose="05000000000000000000" pitchFamily="2" charset="2"/>
              <a:buChar char="ü"/>
            </a:pPr>
            <a:r>
              <a:rPr lang="en-US" sz="2400" dirty="0"/>
              <a:t>Hard</a:t>
            </a:r>
            <a:r>
              <a:rPr lang="sr-Latn-RS" sz="2400" dirty="0" err="1"/>
              <a:t>ver</a:t>
            </a:r>
            <a:endParaRPr lang="en-US" sz="2400" dirty="0"/>
          </a:p>
          <a:p>
            <a:pPr marL="742950" lvl="1" indent="-285750">
              <a:buFont typeface="Wingdings" panose="05000000000000000000" pitchFamily="2" charset="2"/>
              <a:buChar char="ü"/>
            </a:pPr>
            <a:r>
              <a:rPr lang="sr-Latn-RS" sz="2400" dirty="0"/>
              <a:t>Komponente</a:t>
            </a:r>
            <a:endParaRPr lang="en-US" sz="2400" dirty="0"/>
          </a:p>
          <a:p>
            <a:pPr marL="742950" lvl="1" indent="-285750">
              <a:buFont typeface="Wingdings" panose="05000000000000000000" pitchFamily="2" charset="2"/>
              <a:buChar char="ü"/>
            </a:pPr>
            <a:r>
              <a:rPr lang="sr-Latn-RS" sz="2400" dirty="0"/>
              <a:t>Uskladištene podatke instaliranog sistema</a:t>
            </a:r>
            <a:endParaRPr lang="en-US" sz="2400" dirty="0"/>
          </a:p>
          <a:p>
            <a:pPr marL="742950" lvl="1" indent="-285750">
              <a:buFont typeface="Wingdings" panose="05000000000000000000" pitchFamily="2" charset="2"/>
              <a:buChar char="ü"/>
            </a:pPr>
            <a:r>
              <a:rPr lang="sr-Latn-RS" sz="2400" dirty="0"/>
              <a:t>Direktorijume</a:t>
            </a:r>
            <a:endParaRPr lang="en-US" sz="2400" dirty="0"/>
          </a:p>
          <a:p>
            <a:pPr marL="742950" lvl="1" indent="-285750">
              <a:buFont typeface="Wingdings" panose="05000000000000000000" pitchFamily="2" charset="2"/>
              <a:buChar char="ü"/>
            </a:pPr>
            <a:r>
              <a:rPr lang="sr-Latn-RS" sz="2400" dirty="0"/>
              <a:t>Podatke o saobraćaju</a:t>
            </a:r>
            <a:endParaRPr lang="en-US" sz="2400" dirty="0"/>
          </a:p>
          <a:p>
            <a:pPr marL="742950" lvl="1" indent="-285750">
              <a:buFont typeface="Wingdings" panose="05000000000000000000" pitchFamily="2" charset="2"/>
              <a:buChar char="ü"/>
            </a:pPr>
            <a:r>
              <a:rPr lang="sr-Latn-RS" sz="2400" dirty="0"/>
              <a:t>Podatke u vezi sa sadržajem</a:t>
            </a:r>
            <a:endParaRPr lang="en-US" sz="2400" dirty="0"/>
          </a:p>
        </p:txBody>
      </p:sp>
      <p:sp>
        <p:nvSpPr>
          <p:cNvPr id="7" name="Rectangle 11">
            <a:extLst>
              <a:ext uri="{FF2B5EF4-FFF2-40B4-BE49-F238E27FC236}">
                <a16:creationId xmlns="" xmlns:a16="http://schemas.microsoft.com/office/drawing/2014/main" id="{2423F960-A04A-412E-A05F-0A481203750D}"/>
              </a:ext>
            </a:extLst>
          </p:cNvPr>
          <p:cNvSpPr>
            <a:spLocks noChangeArrowheads="1"/>
          </p:cNvSpPr>
          <p:nvPr/>
        </p:nvSpPr>
        <p:spPr bwMode="auto">
          <a:xfrm>
            <a:off x="7938" y="6597650"/>
            <a:ext cx="91360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200" b="1" dirty="0">
                <a:solidFill>
                  <a:srgbClr val="FFFFFF"/>
                </a:solidFill>
                <a:latin typeface="Verdana" panose="020B0604030504040204" pitchFamily="34" charset="0"/>
                <a:ea typeface="Verdana" panose="020B0604030504040204" pitchFamily="34" charset="0"/>
                <a:cs typeface="Verdana" charset="0"/>
              </a:rPr>
              <a:t>www.coe.int/cybercrime						                        - </a:t>
            </a:r>
            <a:fld id="{F50FF694-912A-834E-AD45-B984C7BF2CE4}" type="slidenum">
              <a:rPr lang="en-US" sz="1200" b="1">
                <a:solidFill>
                  <a:srgbClr val="FFFFFF"/>
                </a:solidFill>
                <a:latin typeface="Verdana" panose="020B0604030504040204" pitchFamily="34" charset="0"/>
                <a:ea typeface="Verdana" panose="020B0604030504040204" pitchFamily="34" charset="0"/>
                <a:cs typeface="Verdana" charset="0"/>
              </a:rPr>
              <a:pPr/>
              <a:t>15</a:t>
            </a:fld>
            <a:r>
              <a:rPr lang="en-US" sz="1200" b="1" dirty="0">
                <a:solidFill>
                  <a:srgbClr val="FFFFFF"/>
                </a:solidFill>
                <a:latin typeface="Verdana" panose="020B0604030504040204" pitchFamily="34" charset="0"/>
                <a:ea typeface="Verdana" panose="020B0604030504040204" pitchFamily="34" charset="0"/>
                <a:cs typeface="Verdana" charset="0"/>
              </a:rPr>
              <a:t> -</a:t>
            </a:r>
          </a:p>
        </p:txBody>
      </p:sp>
      <p:sp>
        <p:nvSpPr>
          <p:cNvPr id="8" name="Rectangle 7">
            <a:extLst>
              <a:ext uri="{FF2B5EF4-FFF2-40B4-BE49-F238E27FC236}">
                <a16:creationId xmlns="" xmlns:a16="http://schemas.microsoft.com/office/drawing/2014/main" id="{E02F9B35-00F4-40BC-9452-03D5E2FD52B1}"/>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sp>
        <p:nvSpPr>
          <p:cNvPr id="9" name="Rectangle 8">
            <a:extLst>
              <a:ext uri="{FF2B5EF4-FFF2-40B4-BE49-F238E27FC236}">
                <a16:creationId xmlns="" xmlns:a16="http://schemas.microsoft.com/office/drawing/2014/main" id="{BAFC63AD-212F-43EB-A6CF-69CC56FF4FFE}"/>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latin typeface="Verdana" panose="020B0604030504040204" pitchFamily="34" charset="0"/>
              <a:ea typeface="Verdana" panose="020B0604030504040204" pitchFamily="34" charset="0"/>
            </a:endParaRPr>
          </a:p>
        </p:txBody>
      </p:sp>
      <p:sp>
        <p:nvSpPr>
          <p:cNvPr id="10" name="TextBox 7">
            <a:extLst>
              <a:ext uri="{FF2B5EF4-FFF2-40B4-BE49-F238E27FC236}">
                <a16:creationId xmlns="" xmlns:a16="http://schemas.microsoft.com/office/drawing/2014/main" id="{6AA5BF5E-B46D-4B19-A63B-6B1FE8043F14}"/>
              </a:ext>
            </a:extLst>
          </p:cNvPr>
          <p:cNvSpPr txBox="1">
            <a:spLocks noChangeArrowheads="1"/>
          </p:cNvSpPr>
          <p:nvPr/>
        </p:nvSpPr>
        <p:spPr bwMode="auto">
          <a:xfrm>
            <a:off x="1403350" y="-99392"/>
            <a:ext cx="7632700"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600" b="1" dirty="0">
                <a:solidFill>
                  <a:schemeClr val="bg1"/>
                </a:solidFill>
              </a:rPr>
              <a:t>Nezakonit pristup računarskom sistemu </a:t>
            </a:r>
            <a:r>
              <a:rPr lang="en-GB" sz="3600" b="1" dirty="0">
                <a:solidFill>
                  <a:schemeClr val="bg1"/>
                </a:solidFill>
              </a:rPr>
              <a:t>(„</a:t>
            </a:r>
            <a:r>
              <a:rPr lang="sr-Latn-RS" sz="3600" b="1" dirty="0">
                <a:solidFill>
                  <a:schemeClr val="bg1"/>
                </a:solidFill>
              </a:rPr>
              <a:t>kao celini ili nekom delu”</a:t>
            </a:r>
            <a:r>
              <a:rPr lang="en-GB" sz="3600" b="1" dirty="0">
                <a:solidFill>
                  <a:schemeClr val="bg1"/>
                </a:solidFill>
              </a:rPr>
              <a:t>)</a:t>
            </a:r>
            <a:endParaRPr lang="en-GB" sz="3600" b="1" dirty="0">
              <a:solidFill>
                <a:schemeClr val="bg1"/>
              </a:solidFill>
              <a:latin typeface="Verdana" panose="020B0604030504040204" pitchFamily="34" charset="0"/>
              <a:ea typeface="Verdana" panose="020B0604030504040204" pitchFamily="34" charset="0"/>
              <a:cs typeface="Verdana" charset="0"/>
            </a:endParaRPr>
          </a:p>
        </p:txBody>
      </p:sp>
      <p:pic>
        <p:nvPicPr>
          <p:cNvPr id="11" name="Picture 4">
            <a:extLst>
              <a:ext uri="{FF2B5EF4-FFF2-40B4-BE49-F238E27FC236}">
                <a16:creationId xmlns="" xmlns:a16="http://schemas.microsoft.com/office/drawing/2014/main" id="{904628E1-1C55-4556-A363-EFD5F6D17A8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17316098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 xmlns:a16="http://schemas.microsoft.com/office/drawing/2014/main" id="{7FA81925-418B-D44C-9255-2AEBBFBC0ADA}"/>
              </a:ext>
            </a:extLst>
          </p:cNvPr>
          <p:cNvSpPr/>
          <p:nvPr/>
        </p:nvSpPr>
        <p:spPr>
          <a:xfrm>
            <a:off x="143252" y="1124744"/>
            <a:ext cx="3889351" cy="5324535"/>
          </a:xfrm>
          <a:prstGeom prst="rect">
            <a:avLst/>
          </a:prstGeom>
        </p:spPr>
        <p:txBody>
          <a:bodyPr wrap="square">
            <a:spAutoFit/>
          </a:bodyPr>
          <a:lstStyle/>
          <a:p>
            <a:pPr marL="285750" lvl="0" indent="-285750">
              <a:buFont typeface="Wingdings" panose="05000000000000000000" pitchFamily="2" charset="2"/>
              <a:buChar char="Ø"/>
            </a:pPr>
            <a:r>
              <a:rPr lang="sr-Latn-RS" sz="2000" dirty="0"/>
              <a:t>Svaka strana </a:t>
            </a:r>
            <a:r>
              <a:rPr lang="sr-Latn-RS" sz="2000" dirty="0" err="1"/>
              <a:t>ugovornica</a:t>
            </a:r>
            <a:r>
              <a:rPr lang="sr-Latn-RS" sz="2000" dirty="0"/>
              <a:t> treba da usvoji zakonodavne i druge mere neophodne da bi se kao krivično delo u domaćem pravu propisalo </a:t>
            </a:r>
            <a:r>
              <a:rPr lang="sr-Latn-RS" sz="2000" b="1" dirty="0">
                <a:solidFill>
                  <a:srgbClr val="FF0000"/>
                </a:solidFill>
              </a:rPr>
              <a:t>protivpravno</a:t>
            </a:r>
            <a:r>
              <a:rPr lang="sr-Latn-RS" sz="2000" dirty="0"/>
              <a:t> pristupanje računarskom sistemu kao celini ili nekom njegovom delu, kada je učinjeno s namerom. Strana </a:t>
            </a:r>
            <a:r>
              <a:rPr lang="sr-Latn-RS" sz="2000" dirty="0" err="1"/>
              <a:t>ugovornica</a:t>
            </a:r>
            <a:r>
              <a:rPr lang="sr-Latn-RS" sz="2000" dirty="0"/>
              <a:t> može da uslovi da je delo učinjeno kršenjem mera bezbednosti sa namerom pribavljanja računarskih podataka ili sa nekom drugom nečasnom namerom, ili u vezi sa računarskim sistemom koji je povezan sa drugim računarskim sistemom.</a:t>
            </a:r>
            <a:endParaRPr lang="en-US" sz="2000" dirty="0"/>
          </a:p>
        </p:txBody>
      </p:sp>
      <p:sp>
        <p:nvSpPr>
          <p:cNvPr id="6" name="Rectangle 5">
            <a:extLst>
              <a:ext uri="{FF2B5EF4-FFF2-40B4-BE49-F238E27FC236}">
                <a16:creationId xmlns="" xmlns:a16="http://schemas.microsoft.com/office/drawing/2014/main" id="{524B6456-681F-2F44-A01A-AD3514E81BD2}"/>
              </a:ext>
            </a:extLst>
          </p:cNvPr>
          <p:cNvSpPr/>
          <p:nvPr/>
        </p:nvSpPr>
        <p:spPr>
          <a:xfrm>
            <a:off x="4274833" y="1151172"/>
            <a:ext cx="4747018" cy="4154984"/>
          </a:xfrm>
          <a:prstGeom prst="rect">
            <a:avLst/>
          </a:prstGeom>
        </p:spPr>
        <p:txBody>
          <a:bodyPr wrap="square">
            <a:spAutoFit/>
          </a:bodyPr>
          <a:lstStyle/>
          <a:p>
            <a:pPr marL="342900" lvl="0" indent="-342900">
              <a:buFont typeface="Wingdings" panose="05000000000000000000" pitchFamily="2" charset="2"/>
              <a:buChar char="ü"/>
            </a:pPr>
            <a:r>
              <a:rPr lang="sr-Latn-RS" sz="2400" dirty="0"/>
              <a:t>Pristupanje mora biti neovlašćeno da bi predstavljalo </a:t>
            </a:r>
            <a:r>
              <a:rPr lang="sr-Latn-RS" sz="2400" dirty="0" smtClean="0"/>
              <a:t>delikt</a:t>
            </a:r>
          </a:p>
          <a:p>
            <a:pPr marL="342900" lvl="0" indent="-342900">
              <a:buFont typeface="Wingdings" panose="05000000000000000000" pitchFamily="2" charset="2"/>
              <a:buChar char="ü"/>
            </a:pPr>
            <a:endParaRPr lang="en-US" sz="2400" dirty="0"/>
          </a:p>
          <a:p>
            <a:pPr marL="342900" lvl="0" indent="-342900">
              <a:buFont typeface="Wingdings" panose="05000000000000000000" pitchFamily="2" charset="2"/>
              <a:buChar char="ü"/>
            </a:pPr>
            <a:r>
              <a:rPr lang="sr-Latn-RS" sz="2400" dirty="0"/>
              <a:t>Ovlašćenje može biti zakonodavno, izvršno, upravno, sudsko, ugovorno ili kakvo </a:t>
            </a:r>
            <a:r>
              <a:rPr lang="sr-Latn-RS" sz="2400" dirty="0" smtClean="0"/>
              <a:t>drugo</a:t>
            </a:r>
          </a:p>
          <a:p>
            <a:pPr marL="342900" lvl="0" indent="-342900">
              <a:buFont typeface="Wingdings" panose="05000000000000000000" pitchFamily="2" charset="2"/>
              <a:buChar char="ü"/>
            </a:pPr>
            <a:endParaRPr lang="en-US" sz="2400" dirty="0"/>
          </a:p>
          <a:p>
            <a:pPr marL="342900" lvl="0" indent="-342900">
              <a:buFont typeface="Wingdings" panose="05000000000000000000" pitchFamily="2" charset="2"/>
              <a:buChar char="ü"/>
            </a:pPr>
            <a:r>
              <a:rPr lang="sr-Latn-RS" sz="2400" dirty="0"/>
              <a:t>Pristupanje računarskom sistemu koji dozvoljava slobodan i otvoren pristup javnosti ne sme biti </a:t>
            </a:r>
            <a:r>
              <a:rPr lang="sr-Latn-RS" sz="2400" dirty="0" smtClean="0"/>
              <a:t>inkriminisano</a:t>
            </a:r>
            <a:endParaRPr lang="en-US" sz="2400" dirty="0"/>
          </a:p>
        </p:txBody>
      </p:sp>
      <p:sp>
        <p:nvSpPr>
          <p:cNvPr id="7" name="Rectangle 11">
            <a:extLst>
              <a:ext uri="{FF2B5EF4-FFF2-40B4-BE49-F238E27FC236}">
                <a16:creationId xmlns="" xmlns:a16="http://schemas.microsoft.com/office/drawing/2014/main" id="{2423F960-A04A-412E-A05F-0A481203750D}"/>
              </a:ext>
            </a:extLst>
          </p:cNvPr>
          <p:cNvSpPr>
            <a:spLocks noChangeArrowheads="1"/>
          </p:cNvSpPr>
          <p:nvPr/>
        </p:nvSpPr>
        <p:spPr bwMode="auto">
          <a:xfrm>
            <a:off x="7938" y="6597650"/>
            <a:ext cx="91360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200" b="1" dirty="0">
                <a:solidFill>
                  <a:srgbClr val="FFFFFF"/>
                </a:solidFill>
                <a:latin typeface="Verdana" panose="020B0604030504040204" pitchFamily="34" charset="0"/>
                <a:ea typeface="Verdana" panose="020B0604030504040204" pitchFamily="34" charset="0"/>
                <a:cs typeface="Verdana" charset="0"/>
              </a:rPr>
              <a:t>www.coe.int/cybercrime						                        - </a:t>
            </a:r>
            <a:fld id="{F50FF694-912A-834E-AD45-B984C7BF2CE4}" type="slidenum">
              <a:rPr lang="en-US" sz="1200" b="1">
                <a:solidFill>
                  <a:srgbClr val="FFFFFF"/>
                </a:solidFill>
                <a:latin typeface="Verdana" panose="020B0604030504040204" pitchFamily="34" charset="0"/>
                <a:ea typeface="Verdana" panose="020B0604030504040204" pitchFamily="34" charset="0"/>
                <a:cs typeface="Verdana" charset="0"/>
              </a:rPr>
              <a:pPr/>
              <a:t>16</a:t>
            </a:fld>
            <a:r>
              <a:rPr lang="en-US" sz="1200" b="1" dirty="0">
                <a:solidFill>
                  <a:srgbClr val="FFFFFF"/>
                </a:solidFill>
                <a:latin typeface="Verdana" panose="020B0604030504040204" pitchFamily="34" charset="0"/>
                <a:ea typeface="Verdana" panose="020B0604030504040204" pitchFamily="34" charset="0"/>
                <a:cs typeface="Verdana" charset="0"/>
              </a:rPr>
              <a:t> -</a:t>
            </a:r>
          </a:p>
        </p:txBody>
      </p:sp>
      <p:sp>
        <p:nvSpPr>
          <p:cNvPr id="8" name="Rectangle 7">
            <a:extLst>
              <a:ext uri="{FF2B5EF4-FFF2-40B4-BE49-F238E27FC236}">
                <a16:creationId xmlns="" xmlns:a16="http://schemas.microsoft.com/office/drawing/2014/main" id="{E02F9B35-00F4-40BC-9452-03D5E2FD52B1}"/>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sp>
        <p:nvSpPr>
          <p:cNvPr id="9" name="Rectangle 8">
            <a:extLst>
              <a:ext uri="{FF2B5EF4-FFF2-40B4-BE49-F238E27FC236}">
                <a16:creationId xmlns="" xmlns:a16="http://schemas.microsoft.com/office/drawing/2014/main" id="{BAFC63AD-212F-43EB-A6CF-69CC56FF4FFE}"/>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latin typeface="Verdana" panose="020B0604030504040204" pitchFamily="34" charset="0"/>
              <a:ea typeface="Verdana" panose="020B0604030504040204" pitchFamily="34" charset="0"/>
            </a:endParaRPr>
          </a:p>
        </p:txBody>
      </p:sp>
      <p:sp>
        <p:nvSpPr>
          <p:cNvPr id="10" name="TextBox 7">
            <a:extLst>
              <a:ext uri="{FF2B5EF4-FFF2-40B4-BE49-F238E27FC236}">
                <a16:creationId xmlns="" xmlns:a16="http://schemas.microsoft.com/office/drawing/2014/main" id="{6AA5BF5E-B46D-4B19-A63B-6B1FE8043F14}"/>
              </a:ext>
            </a:extLst>
          </p:cNvPr>
          <p:cNvSpPr txBox="1">
            <a:spLocks noChangeArrowheads="1"/>
          </p:cNvSpPr>
          <p:nvPr/>
        </p:nvSpPr>
        <p:spPr bwMode="auto">
          <a:xfrm>
            <a:off x="1403350" y="-27384"/>
            <a:ext cx="7632700"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b="1" dirty="0" smtClean="0">
                <a:solidFill>
                  <a:schemeClr val="bg1"/>
                </a:solidFill>
                <a:latin typeface="Verdana" panose="020B0604030504040204" pitchFamily="34" charset="0"/>
                <a:ea typeface="Verdana" panose="020B0604030504040204" pitchFamily="34" charset="0"/>
                <a:cs typeface="Verdana" charset="0"/>
              </a:rPr>
              <a:t>Nezakonit pristup </a:t>
            </a:r>
            <a:r>
              <a:rPr lang="en-GB" sz="3200" b="1" dirty="0" smtClean="0">
                <a:solidFill>
                  <a:schemeClr val="bg1"/>
                </a:solidFill>
                <a:latin typeface="Verdana" panose="020B0604030504040204" pitchFamily="34" charset="0"/>
                <a:ea typeface="Verdana" panose="020B0604030504040204" pitchFamily="34" charset="0"/>
                <a:cs typeface="Verdana" charset="0"/>
              </a:rPr>
              <a:t>(</a:t>
            </a:r>
            <a:r>
              <a:rPr lang="sr-Latn-RS" sz="3200" b="1" dirty="0" smtClean="0">
                <a:solidFill>
                  <a:schemeClr val="bg1"/>
                </a:solidFill>
                <a:latin typeface="Verdana" panose="020B0604030504040204" pitchFamily="34" charset="0"/>
                <a:ea typeface="Verdana" panose="020B0604030504040204" pitchFamily="34" charset="0"/>
                <a:cs typeface="Verdana" charset="0"/>
              </a:rPr>
              <a:t>„protivpravno“</a:t>
            </a:r>
            <a:r>
              <a:rPr lang="en-GB" sz="3200" b="1" dirty="0" smtClean="0">
                <a:solidFill>
                  <a:schemeClr val="bg1"/>
                </a:solidFill>
                <a:latin typeface="Verdana" panose="020B0604030504040204" pitchFamily="34" charset="0"/>
                <a:ea typeface="Verdana" panose="020B0604030504040204" pitchFamily="34" charset="0"/>
                <a:cs typeface="Verdana" charset="0"/>
              </a:rPr>
              <a:t>)</a:t>
            </a:r>
            <a:endParaRPr lang="en-GB" sz="2000" b="1" dirty="0">
              <a:solidFill>
                <a:schemeClr val="bg1"/>
              </a:solidFill>
              <a:latin typeface="Verdana" panose="020B0604030504040204" pitchFamily="34" charset="0"/>
              <a:ea typeface="Verdana" panose="020B0604030504040204" pitchFamily="34" charset="0"/>
              <a:cs typeface="Verdana" charset="0"/>
            </a:endParaRPr>
          </a:p>
        </p:txBody>
      </p:sp>
      <p:pic>
        <p:nvPicPr>
          <p:cNvPr id="11" name="Picture 4">
            <a:extLst>
              <a:ext uri="{FF2B5EF4-FFF2-40B4-BE49-F238E27FC236}">
                <a16:creationId xmlns="" xmlns:a16="http://schemas.microsoft.com/office/drawing/2014/main" id="{904628E1-1C55-4556-A363-EFD5F6D17A8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29943560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 xmlns:a16="http://schemas.microsoft.com/office/drawing/2014/main" id="{7FA81925-418B-D44C-9255-2AEBBFBC0ADA}"/>
              </a:ext>
            </a:extLst>
          </p:cNvPr>
          <p:cNvSpPr/>
          <p:nvPr/>
        </p:nvSpPr>
        <p:spPr>
          <a:xfrm>
            <a:off x="755576" y="1556792"/>
            <a:ext cx="7704856" cy="4524315"/>
          </a:xfrm>
          <a:prstGeom prst="rect">
            <a:avLst/>
          </a:prstGeom>
        </p:spPr>
        <p:txBody>
          <a:bodyPr wrap="square">
            <a:spAutoFit/>
          </a:bodyPr>
          <a:lstStyle/>
          <a:p>
            <a:pPr marL="342900" lvl="0" indent="-342900">
              <a:buFont typeface="Wingdings" panose="05000000000000000000" pitchFamily="2" charset="2"/>
              <a:buChar char="Ø"/>
            </a:pPr>
            <a:r>
              <a:rPr lang="sr-Latn-RS" sz="2400" dirty="0">
                <a:latin typeface="+mn-lt"/>
              </a:rPr>
              <a:t>U Budimpeštanskoj konvenciji nije definisano „bez ovlašćenja” </a:t>
            </a:r>
            <a:endParaRPr lang="en-US" sz="2400" dirty="0">
              <a:latin typeface="+mn-lt"/>
            </a:endParaRPr>
          </a:p>
          <a:p>
            <a:pPr marL="342900" indent="-342900">
              <a:buFont typeface="Wingdings" panose="05000000000000000000" pitchFamily="2" charset="2"/>
              <a:buChar char="Ø"/>
            </a:pPr>
            <a:r>
              <a:rPr lang="sr-Latn-RS" sz="2400" dirty="0">
                <a:latin typeface="+mn-lt"/>
              </a:rPr>
              <a:t>Zemlje koje su usvojile definicije</a:t>
            </a:r>
            <a:r>
              <a:rPr lang="sr-Latn-RS" sz="2400" dirty="0" smtClean="0">
                <a:latin typeface="+mn-lt"/>
              </a:rPr>
              <a:t>:</a:t>
            </a:r>
            <a:endParaRPr lang="en-US" sz="2400" dirty="0">
              <a:latin typeface="+mn-lt"/>
            </a:endParaRPr>
          </a:p>
          <a:p>
            <a:pPr marL="342900" indent="-342900" algn="just">
              <a:buFont typeface="Wingdings" pitchFamily="2" charset="2"/>
              <a:buChar char="Ø"/>
            </a:pPr>
            <a:endParaRPr lang="en-US" sz="2400" i="1" dirty="0">
              <a:latin typeface="+mj-lt"/>
              <a:ea typeface="Verdana" panose="020B0604030504040204" pitchFamily="34" charset="0"/>
            </a:endParaRPr>
          </a:p>
          <a:p>
            <a:pPr marL="342900" indent="-342900" algn="just">
              <a:buFont typeface="Wingdings" pitchFamily="2" charset="2"/>
              <a:buChar char="Ø"/>
            </a:pPr>
            <a:endParaRPr lang="en-US" sz="2400" i="1" dirty="0">
              <a:latin typeface="+mj-lt"/>
              <a:ea typeface="Verdana" panose="020B0604030504040204" pitchFamily="34" charset="0"/>
            </a:endParaRPr>
          </a:p>
          <a:p>
            <a:pPr marL="342900" indent="-342900" algn="just">
              <a:buFont typeface="Wingdings" pitchFamily="2" charset="2"/>
              <a:buChar char="Ø"/>
            </a:pPr>
            <a:endParaRPr lang="en-US" sz="2400" i="1" dirty="0">
              <a:latin typeface="+mj-lt"/>
              <a:ea typeface="Verdana" panose="020B0604030504040204" pitchFamily="34" charset="0"/>
            </a:endParaRPr>
          </a:p>
          <a:p>
            <a:pPr marL="342900" indent="-342900" algn="just">
              <a:buFont typeface="Wingdings" pitchFamily="2" charset="2"/>
              <a:buChar char="Ø"/>
            </a:pPr>
            <a:endParaRPr lang="en-US" sz="2400" i="1" dirty="0">
              <a:latin typeface="+mj-lt"/>
              <a:ea typeface="Verdana" panose="020B0604030504040204" pitchFamily="34" charset="0"/>
            </a:endParaRPr>
          </a:p>
          <a:p>
            <a:pPr marL="342900" indent="-342900" algn="just">
              <a:buFont typeface="Wingdings" pitchFamily="2" charset="2"/>
              <a:buChar char="Ø"/>
            </a:pPr>
            <a:endParaRPr lang="en-US" sz="2400" i="1" dirty="0">
              <a:latin typeface="+mj-lt"/>
              <a:ea typeface="Verdana" panose="020B0604030504040204" pitchFamily="34" charset="0"/>
            </a:endParaRPr>
          </a:p>
          <a:p>
            <a:pPr marL="342900" indent="-342900" algn="just">
              <a:buFont typeface="Wingdings" pitchFamily="2" charset="2"/>
              <a:buChar char="Ø"/>
            </a:pPr>
            <a:endParaRPr lang="en-US" sz="2400" i="1" dirty="0">
              <a:latin typeface="+mj-lt"/>
              <a:ea typeface="Verdana" panose="020B0604030504040204" pitchFamily="34" charset="0"/>
            </a:endParaRPr>
          </a:p>
          <a:p>
            <a:pPr marL="285750" lvl="0" indent="-285750">
              <a:buFont typeface="Wingdings" panose="05000000000000000000" pitchFamily="2" charset="2"/>
              <a:buChar char="Ø"/>
            </a:pPr>
            <a:r>
              <a:rPr lang="sr-Latn-RS" sz="2400" dirty="0"/>
              <a:t>Elementi</a:t>
            </a:r>
            <a:r>
              <a:rPr lang="en-US" sz="2400" dirty="0"/>
              <a:t>: </a:t>
            </a:r>
          </a:p>
          <a:p>
            <a:pPr marL="742950" lvl="1" indent="-285750">
              <a:buFont typeface="Wingdings" panose="05000000000000000000" pitchFamily="2" charset="2"/>
              <a:buChar char="Ø"/>
            </a:pPr>
            <a:r>
              <a:rPr lang="sr-Latn-RS" sz="2400" dirty="0"/>
              <a:t>Ovlašćenje da se kontroliše ta vrsta pristupa</a:t>
            </a:r>
            <a:endParaRPr lang="en-US" sz="2400" dirty="0"/>
          </a:p>
          <a:p>
            <a:pPr marL="742950" lvl="1" indent="-285750">
              <a:buFont typeface="Wingdings" panose="05000000000000000000" pitchFamily="2" charset="2"/>
              <a:buChar char="Ø"/>
            </a:pPr>
            <a:r>
              <a:rPr lang="sr-Latn-RS" sz="2400" dirty="0"/>
              <a:t>Saglasnost lica koje ima takvo ovlašćenje</a:t>
            </a:r>
            <a:endParaRPr lang="en-US" sz="2400" dirty="0"/>
          </a:p>
        </p:txBody>
      </p:sp>
      <p:sp>
        <p:nvSpPr>
          <p:cNvPr id="7" name="Rectangle 11">
            <a:extLst>
              <a:ext uri="{FF2B5EF4-FFF2-40B4-BE49-F238E27FC236}">
                <a16:creationId xmlns="" xmlns:a16="http://schemas.microsoft.com/office/drawing/2014/main" id="{2423F960-A04A-412E-A05F-0A481203750D}"/>
              </a:ext>
            </a:extLst>
          </p:cNvPr>
          <p:cNvSpPr>
            <a:spLocks noChangeArrowheads="1"/>
          </p:cNvSpPr>
          <p:nvPr/>
        </p:nvSpPr>
        <p:spPr bwMode="auto">
          <a:xfrm>
            <a:off x="7938" y="6597650"/>
            <a:ext cx="91360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200" b="1" dirty="0">
                <a:solidFill>
                  <a:srgbClr val="FFFFFF"/>
                </a:solidFill>
                <a:latin typeface="Verdana" panose="020B0604030504040204" pitchFamily="34" charset="0"/>
                <a:ea typeface="Verdana" panose="020B0604030504040204" pitchFamily="34" charset="0"/>
                <a:cs typeface="Verdana" charset="0"/>
              </a:rPr>
              <a:t>www.coe.int/cybercrime						                        - </a:t>
            </a:r>
            <a:fld id="{F50FF694-912A-834E-AD45-B984C7BF2CE4}" type="slidenum">
              <a:rPr lang="en-US" sz="1200" b="1">
                <a:solidFill>
                  <a:srgbClr val="FFFFFF"/>
                </a:solidFill>
                <a:latin typeface="Verdana" panose="020B0604030504040204" pitchFamily="34" charset="0"/>
                <a:ea typeface="Verdana" panose="020B0604030504040204" pitchFamily="34" charset="0"/>
                <a:cs typeface="Verdana" charset="0"/>
              </a:rPr>
              <a:pPr/>
              <a:t>17</a:t>
            </a:fld>
            <a:r>
              <a:rPr lang="en-US" sz="1200" b="1" dirty="0">
                <a:solidFill>
                  <a:srgbClr val="FFFFFF"/>
                </a:solidFill>
                <a:latin typeface="Verdana" panose="020B0604030504040204" pitchFamily="34" charset="0"/>
                <a:ea typeface="Verdana" panose="020B0604030504040204" pitchFamily="34" charset="0"/>
                <a:cs typeface="Verdana" charset="0"/>
              </a:rPr>
              <a:t> -</a:t>
            </a:r>
          </a:p>
        </p:txBody>
      </p:sp>
      <p:sp>
        <p:nvSpPr>
          <p:cNvPr id="8" name="Rectangle 7">
            <a:extLst>
              <a:ext uri="{FF2B5EF4-FFF2-40B4-BE49-F238E27FC236}">
                <a16:creationId xmlns="" xmlns:a16="http://schemas.microsoft.com/office/drawing/2014/main" id="{E02F9B35-00F4-40BC-9452-03D5E2FD52B1}"/>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sp>
        <p:nvSpPr>
          <p:cNvPr id="9" name="Rectangle 8">
            <a:extLst>
              <a:ext uri="{FF2B5EF4-FFF2-40B4-BE49-F238E27FC236}">
                <a16:creationId xmlns="" xmlns:a16="http://schemas.microsoft.com/office/drawing/2014/main" id="{BAFC63AD-212F-43EB-A6CF-69CC56FF4FFE}"/>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latin typeface="Verdana" panose="020B0604030504040204" pitchFamily="34" charset="0"/>
              <a:ea typeface="Verdana" panose="020B0604030504040204" pitchFamily="34" charset="0"/>
            </a:endParaRPr>
          </a:p>
        </p:txBody>
      </p:sp>
      <p:sp>
        <p:nvSpPr>
          <p:cNvPr id="10" name="TextBox 7">
            <a:extLst>
              <a:ext uri="{FF2B5EF4-FFF2-40B4-BE49-F238E27FC236}">
                <a16:creationId xmlns="" xmlns:a16="http://schemas.microsoft.com/office/drawing/2014/main" id="{6AA5BF5E-B46D-4B19-A63B-6B1FE8043F14}"/>
              </a:ext>
            </a:extLst>
          </p:cNvPr>
          <p:cNvSpPr txBox="1">
            <a:spLocks noChangeArrowheads="1"/>
          </p:cNvSpPr>
          <p:nvPr/>
        </p:nvSpPr>
        <p:spPr bwMode="auto">
          <a:xfrm>
            <a:off x="1403350" y="-27384"/>
            <a:ext cx="7632700"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b="1" dirty="0" smtClean="0">
                <a:solidFill>
                  <a:schemeClr val="bg1"/>
                </a:solidFill>
                <a:latin typeface="Verdana" panose="020B0604030504040204" pitchFamily="34" charset="0"/>
                <a:ea typeface="Verdana" panose="020B0604030504040204" pitchFamily="34" charset="0"/>
                <a:cs typeface="Verdana" charset="0"/>
              </a:rPr>
              <a:t>Nezakonit pristup </a:t>
            </a:r>
            <a:r>
              <a:rPr lang="en-GB" sz="3200" b="1" dirty="0" smtClean="0">
                <a:solidFill>
                  <a:schemeClr val="bg1"/>
                </a:solidFill>
                <a:latin typeface="Verdana" panose="020B0604030504040204" pitchFamily="34" charset="0"/>
                <a:ea typeface="Verdana" panose="020B0604030504040204" pitchFamily="34" charset="0"/>
                <a:cs typeface="Verdana" charset="0"/>
              </a:rPr>
              <a:t>(</a:t>
            </a:r>
            <a:r>
              <a:rPr lang="sr-Latn-RS" sz="3200" b="1" dirty="0" smtClean="0">
                <a:solidFill>
                  <a:schemeClr val="bg1"/>
                </a:solidFill>
                <a:latin typeface="Verdana" panose="020B0604030504040204" pitchFamily="34" charset="0"/>
                <a:ea typeface="Verdana" panose="020B0604030504040204" pitchFamily="34" charset="0"/>
                <a:cs typeface="Verdana" charset="0"/>
              </a:rPr>
              <a:t>„protivpravno“</a:t>
            </a:r>
            <a:r>
              <a:rPr lang="en-GB" sz="3200" b="1" dirty="0" smtClean="0">
                <a:solidFill>
                  <a:schemeClr val="bg1"/>
                </a:solidFill>
                <a:latin typeface="Verdana" panose="020B0604030504040204" pitchFamily="34" charset="0"/>
                <a:ea typeface="Verdana" panose="020B0604030504040204" pitchFamily="34" charset="0"/>
                <a:cs typeface="Verdana" charset="0"/>
              </a:rPr>
              <a:t>)</a:t>
            </a:r>
            <a:endParaRPr lang="en-GB" sz="2000" b="1" dirty="0">
              <a:solidFill>
                <a:schemeClr val="bg1"/>
              </a:solidFill>
              <a:latin typeface="Verdana" panose="020B0604030504040204" pitchFamily="34" charset="0"/>
              <a:ea typeface="Verdana" panose="020B0604030504040204" pitchFamily="34" charset="0"/>
              <a:cs typeface="Verdana" charset="0"/>
            </a:endParaRPr>
          </a:p>
        </p:txBody>
      </p:sp>
      <p:pic>
        <p:nvPicPr>
          <p:cNvPr id="11" name="Picture 4">
            <a:extLst>
              <a:ext uri="{FF2B5EF4-FFF2-40B4-BE49-F238E27FC236}">
                <a16:creationId xmlns="" xmlns:a16="http://schemas.microsoft.com/office/drawing/2014/main" id="{904628E1-1C55-4556-A363-EFD5F6D17A8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 name="Picture 2" descr="Flag of Singapore - Wikipedia">
            <a:extLst>
              <a:ext uri="{FF2B5EF4-FFF2-40B4-BE49-F238E27FC236}">
                <a16:creationId xmlns="" xmlns:a16="http://schemas.microsoft.com/office/drawing/2014/main" id="{3909F095-956F-4593-9F60-8CD852F4E559}"/>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097820" y="3265025"/>
            <a:ext cx="1522335" cy="676069"/>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8" descr="Flag of Ghana - Wikipedia">
            <a:extLst>
              <a:ext uri="{FF2B5EF4-FFF2-40B4-BE49-F238E27FC236}">
                <a16:creationId xmlns="" xmlns:a16="http://schemas.microsoft.com/office/drawing/2014/main" id="{2F850EBC-8C27-46B9-B5D6-3677E10DB18B}"/>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028317" y="4233041"/>
            <a:ext cx="1504825" cy="667615"/>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18">
            <a:extLst>
              <a:ext uri="{FF2B5EF4-FFF2-40B4-BE49-F238E27FC236}">
                <a16:creationId xmlns="" xmlns:a16="http://schemas.microsoft.com/office/drawing/2014/main" id="{6216078A-5407-42DF-9DD6-8244BADABC89}"/>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23715" y="4221089"/>
            <a:ext cx="1504824" cy="667615"/>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17">
            <a:extLst>
              <a:ext uri="{FF2B5EF4-FFF2-40B4-BE49-F238E27FC236}">
                <a16:creationId xmlns="" xmlns:a16="http://schemas.microsoft.com/office/drawing/2014/main" id="{CFF5B4D4-9CE0-4378-B87F-06236455F15B}"/>
              </a:ext>
            </a:extLst>
          </p:cNvPr>
          <p:cNvPicPr>
            <a:picLocks noChangeAspect="1"/>
          </p:cNvPicPr>
          <p:nvPr/>
        </p:nvPicPr>
        <p:blipFill>
          <a:blip r:embed="rId7"/>
          <a:stretch>
            <a:fillRect/>
          </a:stretch>
        </p:blipFill>
        <p:spPr>
          <a:xfrm>
            <a:off x="3097820" y="4221088"/>
            <a:ext cx="1490019" cy="667615"/>
          </a:xfrm>
          <a:prstGeom prst="rect">
            <a:avLst/>
          </a:prstGeom>
        </p:spPr>
      </p:pic>
      <p:pic>
        <p:nvPicPr>
          <p:cNvPr id="20" name="Picture 19">
            <a:extLst>
              <a:ext uri="{FF2B5EF4-FFF2-40B4-BE49-F238E27FC236}">
                <a16:creationId xmlns="" xmlns:a16="http://schemas.microsoft.com/office/drawing/2014/main" id="{44D4336C-F224-4D4C-8F9A-0C061F1D9850}"/>
              </a:ext>
            </a:extLst>
          </p:cNvPr>
          <p:cNvPicPr>
            <a:picLocks noChangeAspect="1"/>
          </p:cNvPicPr>
          <p:nvPr/>
        </p:nvPicPr>
        <p:blipFill>
          <a:blip r:embed="rId8"/>
          <a:stretch>
            <a:fillRect/>
          </a:stretch>
        </p:blipFill>
        <p:spPr>
          <a:xfrm>
            <a:off x="6028317" y="3245482"/>
            <a:ext cx="1494886" cy="676068"/>
          </a:xfrm>
          <a:prstGeom prst="rect">
            <a:avLst/>
          </a:prstGeom>
        </p:spPr>
      </p:pic>
      <p:pic>
        <p:nvPicPr>
          <p:cNvPr id="2050" name="Picture 2" descr="Flag of the United Kingdom - Wikipedia">
            <a:extLst>
              <a:ext uri="{FF2B5EF4-FFF2-40B4-BE49-F238E27FC236}">
                <a16:creationId xmlns="" xmlns:a16="http://schemas.microsoft.com/office/drawing/2014/main" id="{198069C3-345D-402B-9E1A-15A5D36267CE}"/>
              </a:ext>
            </a:extLst>
          </p:cNvPr>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145418" y="3265025"/>
            <a:ext cx="1504824" cy="676068"/>
          </a:xfrm>
          <a:prstGeom prst="rect">
            <a:avLst/>
          </a:prstGeom>
          <a:noFill/>
          <a:extLst>
            <a:ext uri="{909E8E84-426E-40DD-AFC4-6F175D3DCCD1}">
              <a14:hiddenFill xmlns:a14="http://schemas.microsoft.com/office/drawing/2010/main">
                <a:solidFill>
                  <a:srgbClr val="FFFFFF"/>
                </a:solidFill>
              </a14:hiddenFill>
            </a:ext>
          </a:extLst>
        </p:spPr>
      </p:pic>
      <p:sp>
        <p:nvSpPr>
          <p:cNvPr id="21" name="Rectangle 20">
            <a:extLst>
              <a:ext uri="{FF2B5EF4-FFF2-40B4-BE49-F238E27FC236}">
                <a16:creationId xmlns="" xmlns:a16="http://schemas.microsoft.com/office/drawing/2014/main" id="{19404B7E-160C-4D4D-AAB7-440B57B98925}"/>
              </a:ext>
            </a:extLst>
          </p:cNvPr>
          <p:cNvSpPr/>
          <p:nvPr/>
        </p:nvSpPr>
        <p:spPr>
          <a:xfrm>
            <a:off x="1535555" y="3290257"/>
            <a:ext cx="1680354" cy="707886"/>
          </a:xfrm>
          <a:prstGeom prst="rect">
            <a:avLst/>
          </a:prstGeom>
        </p:spPr>
        <p:txBody>
          <a:bodyPr wrap="square">
            <a:spAutoFit/>
          </a:bodyPr>
          <a:lstStyle/>
          <a:p>
            <a:pPr algn="ctr"/>
            <a:r>
              <a:rPr lang="sr-Latn-RS" sz="2000" dirty="0" smtClean="0">
                <a:latin typeface="+mj-lt"/>
              </a:rPr>
              <a:t>Ujedinjeno Kraljevstvo</a:t>
            </a:r>
            <a:endParaRPr lang="en-US" sz="2000" i="1" dirty="0">
              <a:latin typeface="Verdana" panose="020B0604030504040204" pitchFamily="34" charset="0"/>
              <a:ea typeface="Verdana" panose="020B0604030504040204" pitchFamily="34" charset="0"/>
            </a:endParaRPr>
          </a:p>
        </p:txBody>
      </p:sp>
      <p:sp>
        <p:nvSpPr>
          <p:cNvPr id="23" name="Rectangle 22">
            <a:extLst>
              <a:ext uri="{FF2B5EF4-FFF2-40B4-BE49-F238E27FC236}">
                <a16:creationId xmlns="" xmlns:a16="http://schemas.microsoft.com/office/drawing/2014/main" id="{132F466B-2E68-4023-80CD-1145A53840B2}"/>
              </a:ext>
            </a:extLst>
          </p:cNvPr>
          <p:cNvSpPr/>
          <p:nvPr/>
        </p:nvSpPr>
        <p:spPr>
          <a:xfrm>
            <a:off x="4484059" y="3388930"/>
            <a:ext cx="1680354" cy="400110"/>
          </a:xfrm>
          <a:prstGeom prst="rect">
            <a:avLst/>
          </a:prstGeom>
        </p:spPr>
        <p:txBody>
          <a:bodyPr wrap="square">
            <a:spAutoFit/>
          </a:bodyPr>
          <a:lstStyle/>
          <a:p>
            <a:pPr algn="ctr"/>
            <a:r>
              <a:rPr lang="en-US" sz="2000" dirty="0" err="1" smtClean="0">
                <a:latin typeface="+mj-lt"/>
              </a:rPr>
              <a:t>Singap</a:t>
            </a:r>
            <a:r>
              <a:rPr lang="sr-Latn-RS" sz="2000" dirty="0" smtClean="0">
                <a:latin typeface="+mj-lt"/>
              </a:rPr>
              <a:t>u</a:t>
            </a:r>
            <a:r>
              <a:rPr lang="en-US" sz="2000" dirty="0" smtClean="0">
                <a:latin typeface="+mj-lt"/>
              </a:rPr>
              <a:t>r</a:t>
            </a:r>
            <a:endParaRPr lang="en-US" sz="2000" i="1" dirty="0">
              <a:latin typeface="Verdana" panose="020B0604030504040204" pitchFamily="34" charset="0"/>
              <a:ea typeface="Verdana" panose="020B0604030504040204" pitchFamily="34" charset="0"/>
            </a:endParaRPr>
          </a:p>
        </p:txBody>
      </p:sp>
      <p:sp>
        <p:nvSpPr>
          <p:cNvPr id="25" name="Rectangle 24">
            <a:extLst>
              <a:ext uri="{FF2B5EF4-FFF2-40B4-BE49-F238E27FC236}">
                <a16:creationId xmlns="" xmlns:a16="http://schemas.microsoft.com/office/drawing/2014/main" id="{033F5B77-6E9A-43E3-BA81-DD775C9FA74D}"/>
              </a:ext>
            </a:extLst>
          </p:cNvPr>
          <p:cNvSpPr/>
          <p:nvPr/>
        </p:nvSpPr>
        <p:spPr>
          <a:xfrm>
            <a:off x="7571267" y="3371579"/>
            <a:ext cx="1680354" cy="707886"/>
          </a:xfrm>
          <a:prstGeom prst="rect">
            <a:avLst/>
          </a:prstGeom>
        </p:spPr>
        <p:txBody>
          <a:bodyPr wrap="square">
            <a:spAutoFit/>
          </a:bodyPr>
          <a:lstStyle/>
          <a:p>
            <a:pPr algn="ctr"/>
            <a:r>
              <a:rPr lang="en-US" sz="2000" dirty="0" err="1" smtClean="0">
                <a:latin typeface="+mj-lt"/>
              </a:rPr>
              <a:t>Antig</a:t>
            </a:r>
            <a:r>
              <a:rPr lang="sr-Latn-RS" sz="2000" dirty="0" smtClean="0">
                <a:latin typeface="+mj-lt"/>
              </a:rPr>
              <a:t>v</a:t>
            </a:r>
            <a:r>
              <a:rPr lang="en-US" sz="2000" dirty="0" smtClean="0">
                <a:latin typeface="+mj-lt"/>
              </a:rPr>
              <a:t>a </a:t>
            </a:r>
            <a:r>
              <a:rPr lang="sr-Latn-RS" sz="2000" dirty="0" smtClean="0">
                <a:latin typeface="+mj-lt"/>
              </a:rPr>
              <a:t>i </a:t>
            </a:r>
            <a:r>
              <a:rPr lang="en-US" sz="2000" dirty="0" smtClean="0">
                <a:latin typeface="+mj-lt"/>
              </a:rPr>
              <a:t>Barbuda</a:t>
            </a:r>
            <a:endParaRPr lang="en-US" sz="2000" i="1" dirty="0">
              <a:latin typeface="Verdana" panose="020B0604030504040204" pitchFamily="34" charset="0"/>
              <a:ea typeface="Verdana" panose="020B0604030504040204" pitchFamily="34" charset="0"/>
            </a:endParaRPr>
          </a:p>
        </p:txBody>
      </p:sp>
      <p:sp>
        <p:nvSpPr>
          <p:cNvPr id="37" name="Rectangle 36">
            <a:extLst>
              <a:ext uri="{FF2B5EF4-FFF2-40B4-BE49-F238E27FC236}">
                <a16:creationId xmlns="" xmlns:a16="http://schemas.microsoft.com/office/drawing/2014/main" id="{B94E2B14-0E95-4D84-B2AE-4607B8B7AC9C}"/>
              </a:ext>
            </a:extLst>
          </p:cNvPr>
          <p:cNvSpPr/>
          <p:nvPr/>
        </p:nvSpPr>
        <p:spPr>
          <a:xfrm>
            <a:off x="1497430" y="4396600"/>
            <a:ext cx="1680354" cy="400110"/>
          </a:xfrm>
          <a:prstGeom prst="rect">
            <a:avLst/>
          </a:prstGeom>
        </p:spPr>
        <p:txBody>
          <a:bodyPr wrap="square">
            <a:spAutoFit/>
          </a:bodyPr>
          <a:lstStyle/>
          <a:p>
            <a:pPr algn="ctr"/>
            <a:r>
              <a:rPr lang="en-US" sz="2000" dirty="0" err="1" smtClean="0">
                <a:latin typeface="+mj-lt"/>
              </a:rPr>
              <a:t>Mauri</a:t>
            </a:r>
            <a:r>
              <a:rPr lang="sr-Latn-RS" sz="2000" dirty="0" smtClean="0">
                <a:latin typeface="+mj-lt"/>
              </a:rPr>
              <a:t>c</a:t>
            </a:r>
            <a:r>
              <a:rPr lang="en-US" sz="2000" dirty="0" err="1" smtClean="0">
                <a:latin typeface="+mj-lt"/>
              </a:rPr>
              <a:t>i</a:t>
            </a:r>
            <a:r>
              <a:rPr lang="sr-Latn-RS" sz="2000" dirty="0" smtClean="0">
                <a:latin typeface="+mj-lt"/>
              </a:rPr>
              <a:t>j</a:t>
            </a:r>
            <a:r>
              <a:rPr lang="en-US" sz="2000" dirty="0" smtClean="0">
                <a:latin typeface="+mj-lt"/>
              </a:rPr>
              <a:t>us</a:t>
            </a:r>
            <a:endParaRPr lang="en-US" sz="2000" i="1" dirty="0">
              <a:latin typeface="Verdana" panose="020B0604030504040204" pitchFamily="34" charset="0"/>
              <a:ea typeface="Verdana" panose="020B0604030504040204" pitchFamily="34" charset="0"/>
            </a:endParaRPr>
          </a:p>
        </p:txBody>
      </p:sp>
      <p:sp>
        <p:nvSpPr>
          <p:cNvPr id="39" name="Rectangle 38">
            <a:extLst>
              <a:ext uri="{FF2B5EF4-FFF2-40B4-BE49-F238E27FC236}">
                <a16:creationId xmlns="" xmlns:a16="http://schemas.microsoft.com/office/drawing/2014/main" id="{1C403F4D-FE74-44D5-980B-74E165E19353}"/>
              </a:ext>
            </a:extLst>
          </p:cNvPr>
          <p:cNvSpPr/>
          <p:nvPr/>
        </p:nvSpPr>
        <p:spPr>
          <a:xfrm>
            <a:off x="4445934" y="4361799"/>
            <a:ext cx="1680354" cy="400110"/>
          </a:xfrm>
          <a:prstGeom prst="rect">
            <a:avLst/>
          </a:prstGeom>
        </p:spPr>
        <p:txBody>
          <a:bodyPr wrap="square">
            <a:spAutoFit/>
          </a:bodyPr>
          <a:lstStyle/>
          <a:p>
            <a:pPr algn="ctr"/>
            <a:r>
              <a:rPr lang="en-US" sz="2000" dirty="0">
                <a:latin typeface="+mj-lt"/>
              </a:rPr>
              <a:t>Bermuda</a:t>
            </a:r>
            <a:endParaRPr lang="en-US" sz="2000" i="1" dirty="0">
              <a:latin typeface="Verdana" panose="020B0604030504040204" pitchFamily="34" charset="0"/>
              <a:ea typeface="Verdana" panose="020B0604030504040204" pitchFamily="34" charset="0"/>
            </a:endParaRPr>
          </a:p>
        </p:txBody>
      </p:sp>
      <p:sp>
        <p:nvSpPr>
          <p:cNvPr id="41" name="Rectangle 40">
            <a:extLst>
              <a:ext uri="{FF2B5EF4-FFF2-40B4-BE49-F238E27FC236}">
                <a16:creationId xmlns="" xmlns:a16="http://schemas.microsoft.com/office/drawing/2014/main" id="{FD6BEAC9-6039-4156-85B3-148CA3924465}"/>
              </a:ext>
            </a:extLst>
          </p:cNvPr>
          <p:cNvSpPr/>
          <p:nvPr/>
        </p:nvSpPr>
        <p:spPr>
          <a:xfrm>
            <a:off x="7533142" y="4396600"/>
            <a:ext cx="1680354" cy="400110"/>
          </a:xfrm>
          <a:prstGeom prst="rect">
            <a:avLst/>
          </a:prstGeom>
        </p:spPr>
        <p:txBody>
          <a:bodyPr wrap="square">
            <a:spAutoFit/>
          </a:bodyPr>
          <a:lstStyle/>
          <a:p>
            <a:pPr algn="ctr"/>
            <a:r>
              <a:rPr lang="sr-Latn-RS" sz="2000" dirty="0" smtClean="0">
                <a:latin typeface="+mj-lt"/>
              </a:rPr>
              <a:t>Gana</a:t>
            </a:r>
            <a:endParaRPr lang="en-US" sz="2000" i="1" dirty="0">
              <a:latin typeface="Verdana" panose="020B0604030504040204" pitchFamily="34" charset="0"/>
              <a:ea typeface="Verdana" panose="020B0604030504040204" pitchFamily="34" charset="0"/>
            </a:endParaRPr>
          </a:p>
        </p:txBody>
      </p:sp>
    </p:spTree>
    <p:extLst>
      <p:ext uri="{BB962C8B-B14F-4D97-AF65-F5344CB8AC3E}">
        <p14:creationId xmlns:p14="http://schemas.microsoft.com/office/powerpoint/2010/main" val="71267196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 xmlns:a16="http://schemas.microsoft.com/office/drawing/2014/main" id="{4C52B17A-14C8-4A54-A0DE-FFB2521D3FE2}"/>
              </a:ext>
            </a:extLst>
          </p:cNvPr>
          <p:cNvSpPr/>
          <p:nvPr/>
        </p:nvSpPr>
        <p:spPr>
          <a:xfrm>
            <a:off x="4663440" y="1261488"/>
            <a:ext cx="4267496" cy="4093428"/>
          </a:xfrm>
          <a:prstGeom prst="rect">
            <a:avLst/>
          </a:prstGeom>
        </p:spPr>
        <p:txBody>
          <a:bodyPr wrap="square">
            <a:spAutoFit/>
          </a:bodyPr>
          <a:lstStyle/>
          <a:p>
            <a:pPr marL="285750" lvl="0" indent="-285750">
              <a:buFont typeface="Wingdings" panose="05000000000000000000" pitchFamily="2" charset="2"/>
              <a:buChar char="Ø"/>
            </a:pPr>
            <a:r>
              <a:rPr lang="sr-Latn-RS" sz="2000" dirty="0"/>
              <a:t>Lice koje mora biti ovlašćeno da kontroliše takav pristup programu ili podacima da njegov pristup ne bi bio protivpravan</a:t>
            </a:r>
            <a:endParaRPr lang="en-US" sz="2000" dirty="0"/>
          </a:p>
          <a:p>
            <a:pPr marL="285750" lvl="0" indent="-285750">
              <a:buFont typeface="Wingdings" panose="05000000000000000000" pitchFamily="2" charset="2"/>
              <a:buChar char="Ø"/>
            </a:pPr>
            <a:r>
              <a:rPr lang="sr-Latn-RS" sz="2000" dirty="0"/>
              <a:t>Ovlašćenje može biti:</a:t>
            </a:r>
            <a:endParaRPr lang="en-US" sz="2000" dirty="0"/>
          </a:p>
          <a:p>
            <a:pPr marL="742950" lvl="1" indent="-285750">
              <a:buFont typeface="Wingdings" panose="05000000000000000000" pitchFamily="2" charset="2"/>
              <a:buChar char="Ø"/>
            </a:pPr>
            <a:r>
              <a:rPr lang="sr-Latn-RS" sz="2000" dirty="0"/>
              <a:t>zakonodavno</a:t>
            </a:r>
            <a:endParaRPr lang="en-US" sz="2000" dirty="0"/>
          </a:p>
          <a:p>
            <a:pPr marL="742950" lvl="1" indent="-285750">
              <a:buFont typeface="Wingdings" panose="05000000000000000000" pitchFamily="2" charset="2"/>
              <a:buChar char="Ø"/>
            </a:pPr>
            <a:r>
              <a:rPr lang="sr-Latn-RS" sz="2000" dirty="0"/>
              <a:t>izvršno</a:t>
            </a:r>
            <a:endParaRPr lang="en-US" sz="2000" dirty="0"/>
          </a:p>
          <a:p>
            <a:pPr marL="742950" lvl="1" indent="-285750">
              <a:buFont typeface="Wingdings" panose="05000000000000000000" pitchFamily="2" charset="2"/>
              <a:buChar char="Ø"/>
            </a:pPr>
            <a:r>
              <a:rPr lang="sr-Latn-RS" sz="2000" dirty="0"/>
              <a:t>upravno</a:t>
            </a:r>
            <a:endParaRPr lang="en-US" sz="2000" dirty="0"/>
          </a:p>
          <a:p>
            <a:pPr marL="742950" lvl="1" indent="-285750">
              <a:buFont typeface="Wingdings" panose="05000000000000000000" pitchFamily="2" charset="2"/>
              <a:buChar char="Ø"/>
            </a:pPr>
            <a:r>
              <a:rPr lang="sr-Latn-RS" sz="2000" dirty="0"/>
              <a:t>sudsko</a:t>
            </a:r>
            <a:endParaRPr lang="en-US" sz="2000" dirty="0"/>
          </a:p>
          <a:p>
            <a:pPr marL="742950" lvl="1" indent="-285750">
              <a:buFont typeface="Wingdings" panose="05000000000000000000" pitchFamily="2" charset="2"/>
              <a:buChar char="Ø"/>
            </a:pPr>
            <a:r>
              <a:rPr lang="sr-Latn-RS" sz="2000" dirty="0"/>
              <a:t>ugovorno</a:t>
            </a:r>
            <a:endParaRPr lang="en-US" sz="2000" dirty="0"/>
          </a:p>
          <a:p>
            <a:pPr marL="742950" lvl="1" indent="-285750">
              <a:buFont typeface="Wingdings" panose="05000000000000000000" pitchFamily="2" charset="2"/>
              <a:buChar char="Ø"/>
            </a:pPr>
            <a:r>
              <a:rPr lang="sr-Latn-RS" sz="2000" dirty="0"/>
              <a:t>utemeljeno na utvrđenoj zakonskoj odbrani, opravdanju ili obrazloženju</a:t>
            </a:r>
            <a:endParaRPr lang="en-US" sz="2000" dirty="0"/>
          </a:p>
        </p:txBody>
      </p:sp>
      <p:sp>
        <p:nvSpPr>
          <p:cNvPr id="8" name="Rectangle 7">
            <a:extLst>
              <a:ext uri="{FF2B5EF4-FFF2-40B4-BE49-F238E27FC236}">
                <a16:creationId xmlns="" xmlns:a16="http://schemas.microsoft.com/office/drawing/2014/main" id="{687B7C23-9E4D-47A3-872A-857DE10440B9}"/>
              </a:ext>
            </a:extLst>
          </p:cNvPr>
          <p:cNvSpPr/>
          <p:nvPr/>
        </p:nvSpPr>
        <p:spPr>
          <a:xfrm>
            <a:off x="107503" y="1217429"/>
            <a:ext cx="4401974" cy="4401205"/>
          </a:xfrm>
          <a:prstGeom prst="rect">
            <a:avLst/>
          </a:prstGeom>
        </p:spPr>
        <p:txBody>
          <a:bodyPr wrap="square">
            <a:spAutoFit/>
          </a:bodyPr>
          <a:lstStyle/>
          <a:p>
            <a:r>
              <a:rPr lang="sr-Latn-RS" sz="2000" b="1" u="sng" dirty="0"/>
              <a:t>Npr. britanski zakon o zloupotrebi računara</a:t>
            </a:r>
            <a:endParaRPr lang="en-US" sz="2000" dirty="0"/>
          </a:p>
          <a:p>
            <a:pPr marL="800100" lvl="0" indent="-457200">
              <a:buFont typeface="Wingdings" panose="05000000000000000000" pitchFamily="2" charset="2"/>
              <a:buChar char="Ø"/>
            </a:pPr>
            <a:r>
              <a:rPr lang="sr-Latn-RS" sz="2000" dirty="0"/>
              <a:t>Svaki pristup nekog lica bilo kom programu ili podacima koji se nalaze u računaru neovlašćen je ako −</a:t>
            </a:r>
            <a:endParaRPr lang="en-US" sz="2000" dirty="0"/>
          </a:p>
          <a:p>
            <a:pPr marL="800100" lvl="0" indent="-457200">
              <a:buFont typeface="+mj-lt"/>
              <a:buAutoNum type="alphaLcParenR"/>
            </a:pPr>
            <a:r>
              <a:rPr lang="sr-Latn-RS" sz="2000" dirty="0"/>
              <a:t>to lice </a:t>
            </a:r>
            <a:r>
              <a:rPr lang="sr-Latn-RS" sz="2000" b="1" dirty="0">
                <a:solidFill>
                  <a:srgbClr val="FF0000"/>
                </a:solidFill>
              </a:rPr>
              <a:t>samo nije ovlašćeno da kontroliše takav pristup </a:t>
            </a:r>
            <a:r>
              <a:rPr lang="sr-Latn-RS" sz="2000" dirty="0"/>
              <a:t>tom programu ili podacima; </a:t>
            </a:r>
            <a:endParaRPr lang="en-US" sz="2000" dirty="0"/>
          </a:p>
          <a:p>
            <a:pPr marL="800100" lvl="0" indent="-457200">
              <a:buFont typeface="+mj-lt"/>
              <a:buAutoNum type="alphaLcParenR"/>
            </a:pPr>
            <a:r>
              <a:rPr lang="sr-Latn-RS" sz="2000" dirty="0"/>
              <a:t>to lice nije dobilo saglasnost da na taj način pristupi programu ili podacima od nekog lica koje je ovlašćeno da to učini u skladu sa </a:t>
            </a:r>
            <a:r>
              <a:rPr lang="sr-Latn-RS" sz="2000" dirty="0" err="1"/>
              <a:t>podstavom</a:t>
            </a:r>
            <a:r>
              <a:rPr lang="sr-Latn-RS" sz="2000" dirty="0"/>
              <a:t> člana 10.</a:t>
            </a:r>
            <a:endParaRPr lang="en-US" sz="2000" dirty="0"/>
          </a:p>
        </p:txBody>
      </p:sp>
      <p:sp>
        <p:nvSpPr>
          <p:cNvPr id="5" name="Rectangle 4">
            <a:extLst>
              <a:ext uri="{FF2B5EF4-FFF2-40B4-BE49-F238E27FC236}">
                <a16:creationId xmlns="" xmlns:a16="http://schemas.microsoft.com/office/drawing/2014/main" id="{3E1C197E-0F71-4426-A9AD-D5DA6DA62201}"/>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sp>
        <p:nvSpPr>
          <p:cNvPr id="6" name="Rectangle 5">
            <a:extLst>
              <a:ext uri="{FF2B5EF4-FFF2-40B4-BE49-F238E27FC236}">
                <a16:creationId xmlns="" xmlns:a16="http://schemas.microsoft.com/office/drawing/2014/main" id="{9305395B-481F-48A2-917F-7B21E49F462E}"/>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dirty="0">
              <a:latin typeface="Verdana" panose="020B0604030504040204" pitchFamily="34" charset="0"/>
              <a:ea typeface="Verdana" panose="020B0604030504040204" pitchFamily="34" charset="0"/>
            </a:endParaRPr>
          </a:p>
        </p:txBody>
      </p:sp>
      <p:pic>
        <p:nvPicPr>
          <p:cNvPr id="10" name="Picture 4">
            <a:extLst>
              <a:ext uri="{FF2B5EF4-FFF2-40B4-BE49-F238E27FC236}">
                <a16:creationId xmlns="" xmlns:a16="http://schemas.microsoft.com/office/drawing/2014/main" id="{72F5B8B7-32FC-41BC-9E05-5204E1DBF66F}"/>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extBox 7">
            <a:extLst>
              <a:ext uri="{FF2B5EF4-FFF2-40B4-BE49-F238E27FC236}">
                <a16:creationId xmlns="" xmlns:a16="http://schemas.microsoft.com/office/drawing/2014/main" id="{E02ADDF0-4C8F-4EBA-A446-C1BF4AD3F3D9}"/>
              </a:ext>
            </a:extLst>
          </p:cNvPr>
          <p:cNvSpPr txBox="1">
            <a:spLocks noChangeArrowheads="1"/>
          </p:cNvSpPr>
          <p:nvPr/>
        </p:nvSpPr>
        <p:spPr bwMode="auto">
          <a:xfrm>
            <a:off x="1371872" y="-13674"/>
            <a:ext cx="7632700"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b="1" dirty="0" smtClean="0">
                <a:solidFill>
                  <a:schemeClr val="bg1"/>
                </a:solidFill>
                <a:latin typeface="Verdana" panose="020B0604030504040204" pitchFamily="34" charset="0"/>
                <a:ea typeface="Verdana" panose="020B0604030504040204" pitchFamily="34" charset="0"/>
                <a:cs typeface="Verdana" charset="0"/>
              </a:rPr>
              <a:t>Primeri primene izraza „bez prava“ (neovlašćeno)</a:t>
            </a:r>
            <a:endParaRPr lang="en-GB" sz="2000" b="1" dirty="0">
              <a:solidFill>
                <a:schemeClr val="bg1"/>
              </a:solidFill>
              <a:latin typeface="Verdana" panose="020B0604030504040204" pitchFamily="34" charset="0"/>
              <a:ea typeface="Verdana" panose="020B0604030504040204" pitchFamily="34" charset="0"/>
              <a:cs typeface="Verdana" charset="0"/>
            </a:endParaRPr>
          </a:p>
        </p:txBody>
      </p:sp>
    </p:spTree>
    <p:extLst>
      <p:ext uri="{BB962C8B-B14F-4D97-AF65-F5344CB8AC3E}">
        <p14:creationId xmlns:p14="http://schemas.microsoft.com/office/powerpoint/2010/main" val="112471616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 xmlns:a16="http://schemas.microsoft.com/office/drawing/2014/main" id="{4C52B17A-14C8-4A54-A0DE-FFB2521D3FE2}"/>
              </a:ext>
            </a:extLst>
          </p:cNvPr>
          <p:cNvSpPr/>
          <p:nvPr/>
        </p:nvSpPr>
        <p:spPr>
          <a:xfrm>
            <a:off x="4599707" y="1433681"/>
            <a:ext cx="4224697" cy="3416320"/>
          </a:xfrm>
          <a:prstGeom prst="rect">
            <a:avLst/>
          </a:prstGeom>
        </p:spPr>
        <p:txBody>
          <a:bodyPr wrap="square">
            <a:spAutoFit/>
          </a:bodyPr>
          <a:lstStyle/>
          <a:p>
            <a:pPr marL="342900" lvl="0" indent="-342900">
              <a:buFont typeface="Wingdings" panose="05000000000000000000" pitchFamily="2" charset="2"/>
              <a:buChar char="Ø"/>
            </a:pPr>
            <a:r>
              <a:rPr lang="sr-Latn-RS" sz="2400" dirty="0"/>
              <a:t>Lice koje pristupa ne sme imati saglasnost nijednog lica koje je ovlašćeno da kontroliše takav pristup (</a:t>
            </a:r>
            <a:r>
              <a:rPr lang="sr-Latn-RS" sz="2400" i="1" dirty="0"/>
              <a:t>da bi to bilo krivično delo</a:t>
            </a:r>
            <a:r>
              <a:rPr lang="sr-Latn-RS" sz="2400" dirty="0" smtClean="0"/>
              <a:t>)</a:t>
            </a:r>
          </a:p>
          <a:p>
            <a:pPr marL="342900" lvl="0" indent="-342900">
              <a:buFont typeface="Wingdings" panose="05000000000000000000" pitchFamily="2" charset="2"/>
              <a:buChar char="Ø"/>
            </a:pPr>
            <a:endParaRPr lang="en-US" sz="2400" dirty="0"/>
          </a:p>
          <a:p>
            <a:pPr marL="342900" lvl="0" indent="-342900">
              <a:buFont typeface="Wingdings" panose="05000000000000000000" pitchFamily="2" charset="2"/>
              <a:buChar char="Ø"/>
            </a:pPr>
            <a:r>
              <a:rPr lang="sr-Latn-RS" sz="2400" dirty="0"/>
              <a:t>Saglasnost ovlašćenog lica može biti izričita ili podrazumevana</a:t>
            </a:r>
            <a:endParaRPr lang="en-US" sz="2400" dirty="0"/>
          </a:p>
        </p:txBody>
      </p:sp>
      <p:sp>
        <p:nvSpPr>
          <p:cNvPr id="8" name="Rectangle 7">
            <a:extLst>
              <a:ext uri="{FF2B5EF4-FFF2-40B4-BE49-F238E27FC236}">
                <a16:creationId xmlns="" xmlns:a16="http://schemas.microsoft.com/office/drawing/2014/main" id="{687B7C23-9E4D-47A3-872A-857DE10440B9}"/>
              </a:ext>
            </a:extLst>
          </p:cNvPr>
          <p:cNvSpPr/>
          <p:nvPr/>
        </p:nvSpPr>
        <p:spPr>
          <a:xfrm>
            <a:off x="319596" y="1217429"/>
            <a:ext cx="3986074" cy="4770537"/>
          </a:xfrm>
          <a:prstGeom prst="rect">
            <a:avLst/>
          </a:prstGeom>
        </p:spPr>
        <p:txBody>
          <a:bodyPr wrap="square">
            <a:spAutoFit/>
          </a:bodyPr>
          <a:lstStyle/>
          <a:p>
            <a:r>
              <a:rPr lang="sr-Latn-RS" sz="2200" b="1" u="sng" dirty="0"/>
              <a:t>Npr. britanski zakon o zloupotrebi računara</a:t>
            </a:r>
            <a:endParaRPr lang="en-US" sz="2200" dirty="0"/>
          </a:p>
          <a:p>
            <a:pPr marL="628650" lvl="0" indent="-457200">
              <a:buFont typeface="Wingdings" panose="05000000000000000000" pitchFamily="2" charset="2"/>
              <a:buChar char="Ø"/>
            </a:pPr>
            <a:r>
              <a:rPr lang="sr-Latn-RS" sz="2000" dirty="0"/>
              <a:t>Svaki pristup nekog lica bilo kom programu ili podacima koji se nalaze u računaru neovlašćen je ako −</a:t>
            </a:r>
            <a:endParaRPr lang="en-US" sz="2000" dirty="0"/>
          </a:p>
          <a:p>
            <a:pPr marL="628650" lvl="0" indent="-457200">
              <a:buFont typeface="+mj-lt"/>
              <a:buAutoNum type="alphaLcParenR"/>
            </a:pPr>
            <a:r>
              <a:rPr lang="sr-Latn-RS" sz="2000" dirty="0"/>
              <a:t>to lice samo nije ovlašćeno da kontroliše takav pristup tom programu ili podacima; i</a:t>
            </a:r>
            <a:endParaRPr lang="en-US" sz="2000" dirty="0"/>
          </a:p>
          <a:p>
            <a:pPr marL="628650" lvl="0" indent="-457200">
              <a:buFont typeface="+mj-lt"/>
              <a:buAutoNum type="alphaLcParenR"/>
            </a:pPr>
            <a:r>
              <a:rPr lang="sr-Latn-RS" sz="2000" dirty="0"/>
              <a:t>to </a:t>
            </a:r>
            <a:r>
              <a:rPr lang="sr-Latn-RS" sz="2000" b="1" dirty="0"/>
              <a:t>lice nije dobilo saglasnost da na taj način pristupi</a:t>
            </a:r>
            <a:r>
              <a:rPr lang="sr-Latn-RS" sz="2000" dirty="0"/>
              <a:t> programu ili podacima </a:t>
            </a:r>
            <a:r>
              <a:rPr lang="sr-Latn-RS" sz="2000" b="1" dirty="0"/>
              <a:t>od nekog lica koje je ovlašćeno</a:t>
            </a:r>
            <a:r>
              <a:rPr lang="sr-Latn-RS" sz="2000" dirty="0"/>
              <a:t> da to učini u skladu sa </a:t>
            </a:r>
            <a:r>
              <a:rPr lang="sr-Latn-RS" sz="2000" dirty="0" err="1"/>
              <a:t>podstavom</a:t>
            </a:r>
            <a:r>
              <a:rPr lang="sr-Latn-RS" sz="2000" dirty="0"/>
              <a:t> člana 10. </a:t>
            </a:r>
            <a:endParaRPr lang="en-US" sz="2000" dirty="0"/>
          </a:p>
        </p:txBody>
      </p:sp>
      <p:sp>
        <p:nvSpPr>
          <p:cNvPr id="5" name="Rectangle 4">
            <a:extLst>
              <a:ext uri="{FF2B5EF4-FFF2-40B4-BE49-F238E27FC236}">
                <a16:creationId xmlns="" xmlns:a16="http://schemas.microsoft.com/office/drawing/2014/main" id="{3E1C197E-0F71-4426-A9AD-D5DA6DA62201}"/>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sp>
        <p:nvSpPr>
          <p:cNvPr id="6" name="Rectangle 5">
            <a:extLst>
              <a:ext uri="{FF2B5EF4-FFF2-40B4-BE49-F238E27FC236}">
                <a16:creationId xmlns="" xmlns:a16="http://schemas.microsoft.com/office/drawing/2014/main" id="{9305395B-481F-48A2-917F-7B21E49F462E}"/>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dirty="0">
              <a:latin typeface="Verdana" panose="020B0604030504040204" pitchFamily="34" charset="0"/>
              <a:ea typeface="Verdana" panose="020B0604030504040204" pitchFamily="34" charset="0"/>
            </a:endParaRPr>
          </a:p>
        </p:txBody>
      </p:sp>
      <p:pic>
        <p:nvPicPr>
          <p:cNvPr id="10" name="Picture 4">
            <a:extLst>
              <a:ext uri="{FF2B5EF4-FFF2-40B4-BE49-F238E27FC236}">
                <a16:creationId xmlns="" xmlns:a16="http://schemas.microsoft.com/office/drawing/2014/main" id="{72F5B8B7-32FC-41BC-9E05-5204E1DBF66F}"/>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extBox 7">
            <a:extLst>
              <a:ext uri="{FF2B5EF4-FFF2-40B4-BE49-F238E27FC236}">
                <a16:creationId xmlns="" xmlns:a16="http://schemas.microsoft.com/office/drawing/2014/main" id="{2EA969E1-6433-434E-BBE7-AA8FA790DA46}"/>
              </a:ext>
            </a:extLst>
          </p:cNvPr>
          <p:cNvSpPr txBox="1">
            <a:spLocks noChangeArrowheads="1"/>
          </p:cNvSpPr>
          <p:nvPr/>
        </p:nvSpPr>
        <p:spPr bwMode="auto">
          <a:xfrm>
            <a:off x="1371872" y="-13674"/>
            <a:ext cx="7632700"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b="1" dirty="0">
                <a:solidFill>
                  <a:schemeClr val="bg1"/>
                </a:solidFill>
                <a:latin typeface="Verdana" panose="020B0604030504040204" pitchFamily="34" charset="0"/>
                <a:ea typeface="Verdana" panose="020B0604030504040204" pitchFamily="34" charset="0"/>
                <a:cs typeface="Verdana" charset="0"/>
              </a:rPr>
              <a:t>Primeri primene izraza „bez prava“ (neovlašćeno)</a:t>
            </a:r>
            <a:endParaRPr lang="en-GB" sz="2000" b="1" dirty="0">
              <a:solidFill>
                <a:schemeClr val="bg1"/>
              </a:solidFill>
              <a:latin typeface="Verdana" panose="020B0604030504040204" pitchFamily="34" charset="0"/>
              <a:ea typeface="Verdana" panose="020B0604030504040204" pitchFamily="34" charset="0"/>
              <a:cs typeface="Verdana" charset="0"/>
            </a:endParaRPr>
          </a:p>
        </p:txBody>
      </p:sp>
    </p:spTree>
    <p:extLst>
      <p:ext uri="{BB962C8B-B14F-4D97-AF65-F5344CB8AC3E}">
        <p14:creationId xmlns:p14="http://schemas.microsoft.com/office/powerpoint/2010/main" val="285791997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7" name="Rectangle 6"/>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53251" name="TextBox 7"/>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b="1" dirty="0" smtClean="0">
                <a:solidFill>
                  <a:schemeClr val="bg1"/>
                </a:solidFill>
                <a:latin typeface="Verdana" charset="0"/>
                <a:cs typeface="Verdana" charset="0"/>
              </a:rPr>
              <a:t>Sadržaj sesije</a:t>
            </a:r>
            <a:endParaRPr lang="en-GB" sz="2000" b="1" dirty="0">
              <a:solidFill>
                <a:schemeClr val="bg1"/>
              </a:solidFill>
              <a:latin typeface="Verdana" charset="0"/>
              <a:cs typeface="Verdana" charset="0"/>
            </a:endParaRPr>
          </a:p>
        </p:txBody>
      </p:sp>
      <p:pic>
        <p:nvPicPr>
          <p:cNvPr id="53252" name="Picture 4"/>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 name="Rectangle 10"/>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53254" name="Rectangle 11"/>
          <p:cNvSpPr>
            <a:spLocks noChangeArrowheads="1"/>
          </p:cNvSpPr>
          <p:nvPr/>
        </p:nvSpPr>
        <p:spPr bwMode="auto">
          <a:xfrm>
            <a:off x="7937" y="6581001"/>
            <a:ext cx="924458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sz="1200" b="1" dirty="0">
                <a:solidFill>
                  <a:srgbClr val="FFFFFF"/>
                </a:solidFill>
                <a:latin typeface="Verdana" charset="0"/>
                <a:cs typeface="Verdana" charset="0"/>
              </a:rPr>
              <a:t>www.coe.int/cybercrime						</a:t>
            </a:r>
          </a:p>
        </p:txBody>
      </p:sp>
      <p:sp>
        <p:nvSpPr>
          <p:cNvPr id="3" name="Content Placeholder 2">
            <a:extLst>
              <a:ext uri="{FF2B5EF4-FFF2-40B4-BE49-F238E27FC236}">
                <a16:creationId xmlns="" xmlns:a16="http://schemas.microsoft.com/office/drawing/2014/main" id="{77B18497-BF37-4A20-ABA6-353886C26CA1}"/>
              </a:ext>
            </a:extLst>
          </p:cNvPr>
          <p:cNvSpPr>
            <a:spLocks noGrp="1"/>
          </p:cNvSpPr>
          <p:nvPr>
            <p:ph idx="1"/>
          </p:nvPr>
        </p:nvSpPr>
        <p:spPr>
          <a:xfrm>
            <a:off x="323528" y="1340767"/>
            <a:ext cx="8568952" cy="4969545"/>
          </a:xfrm>
        </p:spPr>
        <p:txBody>
          <a:bodyPr>
            <a:normAutofit/>
          </a:bodyPr>
          <a:lstStyle/>
          <a:p>
            <a:pPr marL="514350" lvl="0" indent="-514350">
              <a:lnSpc>
                <a:spcPct val="150000"/>
              </a:lnSpc>
              <a:buFont typeface="+mj-lt"/>
              <a:buAutoNum type="arabicPeriod"/>
            </a:pPr>
            <a:r>
              <a:rPr lang="sr-Latn-RS" dirty="0"/>
              <a:t>Definicije</a:t>
            </a:r>
            <a:endParaRPr lang="en-US" dirty="0"/>
          </a:p>
          <a:p>
            <a:pPr marL="514350" lvl="0" indent="-514350">
              <a:lnSpc>
                <a:spcPct val="150000"/>
              </a:lnSpc>
              <a:buFont typeface="+mj-lt"/>
              <a:buAutoNum type="arabicPeriod"/>
            </a:pPr>
            <a:r>
              <a:rPr lang="sr-Latn-RS" dirty="0"/>
              <a:t>Nezakonit pristup</a:t>
            </a:r>
            <a:endParaRPr lang="en-US" dirty="0"/>
          </a:p>
          <a:p>
            <a:pPr marL="514350" lvl="0" indent="-514350">
              <a:lnSpc>
                <a:spcPct val="150000"/>
              </a:lnSpc>
              <a:buFont typeface="+mj-lt"/>
              <a:buAutoNum type="arabicPeriod"/>
            </a:pPr>
            <a:r>
              <a:rPr lang="sr-Latn-RS" dirty="0"/>
              <a:t>Nezakonito presretanje</a:t>
            </a:r>
            <a:endParaRPr lang="en-US" dirty="0"/>
          </a:p>
          <a:p>
            <a:pPr marL="514350" lvl="0" indent="-514350">
              <a:lnSpc>
                <a:spcPct val="150000"/>
              </a:lnSpc>
              <a:buFont typeface="+mj-lt"/>
              <a:buAutoNum type="arabicPeriod"/>
            </a:pPr>
            <a:r>
              <a:rPr lang="sr-Latn-RS" dirty="0"/>
              <a:t>Ometanje podataka</a:t>
            </a:r>
            <a:endParaRPr lang="en-US" dirty="0"/>
          </a:p>
          <a:p>
            <a:pPr marL="514350" lvl="0" indent="-514350">
              <a:lnSpc>
                <a:spcPct val="150000"/>
              </a:lnSpc>
              <a:buFont typeface="+mj-lt"/>
              <a:buAutoNum type="arabicPeriod"/>
            </a:pPr>
            <a:r>
              <a:rPr lang="sr-Latn-RS" dirty="0"/>
              <a:t>Ometanje sistema</a:t>
            </a:r>
            <a:endParaRPr lang="en-US" dirty="0"/>
          </a:p>
          <a:p>
            <a:pPr marL="514350" lvl="0" indent="-514350">
              <a:lnSpc>
                <a:spcPct val="150000"/>
              </a:lnSpc>
              <a:buFont typeface="+mj-lt"/>
              <a:buAutoNum type="arabicPeriod"/>
            </a:pPr>
            <a:r>
              <a:rPr lang="sr-Latn-RS" dirty="0"/>
              <a:t>Zloupotreba uređaja</a:t>
            </a:r>
            <a:endParaRPr lang="en-US" dirty="0"/>
          </a:p>
        </p:txBody>
      </p:sp>
    </p:spTree>
    <p:extLst>
      <p:ext uri="{BB962C8B-B14F-4D97-AF65-F5344CB8AC3E}">
        <p14:creationId xmlns:p14="http://schemas.microsoft.com/office/powerpoint/2010/main" val="198607207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 xmlns:a16="http://schemas.microsoft.com/office/drawing/2014/main" id="{7FA81925-418B-D44C-9255-2AEBBFBC0ADA}"/>
              </a:ext>
            </a:extLst>
          </p:cNvPr>
          <p:cNvSpPr/>
          <p:nvPr/>
        </p:nvSpPr>
        <p:spPr>
          <a:xfrm>
            <a:off x="143252" y="980728"/>
            <a:ext cx="3889351" cy="5632311"/>
          </a:xfrm>
          <a:prstGeom prst="rect">
            <a:avLst/>
          </a:prstGeom>
        </p:spPr>
        <p:txBody>
          <a:bodyPr wrap="square">
            <a:spAutoFit/>
          </a:bodyPr>
          <a:lstStyle/>
          <a:p>
            <a:pPr marL="342900" indent="-342900" algn="just">
              <a:buFont typeface="Wingdings" pitchFamily="2" charset="2"/>
              <a:buChar char="Ø"/>
            </a:pPr>
            <a:r>
              <a:rPr lang="sr-Latn-RS" sz="2000" dirty="0"/>
              <a:t>Svaka strana </a:t>
            </a:r>
            <a:r>
              <a:rPr lang="sr-Latn-RS" sz="2000" dirty="0" err="1"/>
              <a:t>ugovornica</a:t>
            </a:r>
            <a:r>
              <a:rPr lang="sr-Latn-RS" sz="2000" dirty="0"/>
              <a:t> treba da usvoji zakonodavne i druge mere neophodne da bi se kao krivično delo u domaćem pravu propisalo protivpravno pristupanje računarskom sistemu kao celini ili nekom njegovom delu kada je učinjeno s namerom. Strana </a:t>
            </a:r>
            <a:r>
              <a:rPr lang="sr-Latn-RS" sz="2000" dirty="0" err="1"/>
              <a:t>ugovornica</a:t>
            </a:r>
            <a:r>
              <a:rPr lang="sr-Latn-RS" sz="2000" dirty="0"/>
              <a:t> može da uslovi da je delo učinjeno </a:t>
            </a:r>
            <a:r>
              <a:rPr lang="sr-Latn-RS" sz="2000" b="1" dirty="0">
                <a:solidFill>
                  <a:srgbClr val="FF0000"/>
                </a:solidFill>
              </a:rPr>
              <a:t>kršenjem mera bezbednosti sa namerom pribavljanja računarskih podataka</a:t>
            </a:r>
            <a:r>
              <a:rPr lang="sr-Latn-RS" sz="2000" b="1" dirty="0"/>
              <a:t> </a:t>
            </a:r>
            <a:r>
              <a:rPr lang="sr-Latn-RS" sz="2000" dirty="0"/>
              <a:t>ili</a:t>
            </a:r>
            <a:r>
              <a:rPr lang="sr-Latn-RS" sz="2000" b="1" dirty="0"/>
              <a:t> </a:t>
            </a:r>
            <a:r>
              <a:rPr lang="sr-Latn-RS" sz="2000" b="1" dirty="0">
                <a:solidFill>
                  <a:srgbClr val="FF0000"/>
                </a:solidFill>
              </a:rPr>
              <a:t>sa nekom drugom nečasnom namerom</a:t>
            </a:r>
            <a:r>
              <a:rPr lang="sr-Latn-RS" sz="2000" b="1" dirty="0"/>
              <a:t>, </a:t>
            </a:r>
            <a:r>
              <a:rPr lang="sr-Latn-RS" sz="2000" dirty="0"/>
              <a:t>ili u vezi sa </a:t>
            </a:r>
            <a:r>
              <a:rPr lang="sr-Latn-RS" sz="2000" b="1" dirty="0">
                <a:solidFill>
                  <a:srgbClr val="FF0000"/>
                </a:solidFill>
              </a:rPr>
              <a:t>računarskim sistemom koji je povezan sa drugim računarskim sistemom</a:t>
            </a:r>
            <a:r>
              <a:rPr lang="sr-Latn-RS" sz="2000" b="1" dirty="0"/>
              <a:t>.</a:t>
            </a:r>
            <a:endParaRPr lang="en-GB" sz="2000" b="1" dirty="0">
              <a:latin typeface="+mj-lt"/>
            </a:endParaRPr>
          </a:p>
        </p:txBody>
      </p:sp>
      <p:sp>
        <p:nvSpPr>
          <p:cNvPr id="6" name="Rectangle 5">
            <a:extLst>
              <a:ext uri="{FF2B5EF4-FFF2-40B4-BE49-F238E27FC236}">
                <a16:creationId xmlns="" xmlns:a16="http://schemas.microsoft.com/office/drawing/2014/main" id="{524B6456-681F-2F44-A01A-AD3514E81BD2}"/>
              </a:ext>
            </a:extLst>
          </p:cNvPr>
          <p:cNvSpPr/>
          <p:nvPr/>
        </p:nvSpPr>
        <p:spPr>
          <a:xfrm>
            <a:off x="4250317" y="1158300"/>
            <a:ext cx="4638750" cy="3785652"/>
          </a:xfrm>
          <a:prstGeom prst="rect">
            <a:avLst/>
          </a:prstGeom>
        </p:spPr>
        <p:txBody>
          <a:bodyPr wrap="square">
            <a:spAutoFit/>
          </a:bodyPr>
          <a:lstStyle/>
          <a:p>
            <a:pPr marL="285750" lvl="0" indent="-285750">
              <a:buFont typeface="Wingdings" panose="05000000000000000000" pitchFamily="2" charset="2"/>
              <a:buChar char="Ø"/>
            </a:pPr>
            <a:r>
              <a:rPr lang="sr-Latn-RS" sz="2000" dirty="0"/>
              <a:t>Stranke mogu ograničiti inkriminaciju pristupa sledećim </a:t>
            </a:r>
            <a:r>
              <a:rPr lang="sr-Latn-RS" sz="2000" dirty="0" err="1"/>
              <a:t>kvalifikativnim</a:t>
            </a:r>
            <a:r>
              <a:rPr lang="sr-Latn-RS" sz="2000" dirty="0"/>
              <a:t> elementima:</a:t>
            </a:r>
            <a:endParaRPr lang="en-US" sz="2000" dirty="0"/>
          </a:p>
          <a:p>
            <a:pPr marL="742950" lvl="1" indent="-285750">
              <a:buFont typeface="Wingdings" panose="05000000000000000000" pitchFamily="2" charset="2"/>
              <a:buChar char="Ø"/>
            </a:pPr>
            <a:r>
              <a:rPr lang="sr-Latn-RS" sz="2000" dirty="0"/>
              <a:t>Kršenje mera bezbednosti</a:t>
            </a:r>
            <a:endParaRPr lang="en-US" sz="2000" dirty="0"/>
          </a:p>
          <a:p>
            <a:pPr marL="742950" lvl="1" indent="-285750">
              <a:buFont typeface="Wingdings" panose="05000000000000000000" pitchFamily="2" charset="2"/>
              <a:buChar char="Ø"/>
            </a:pPr>
            <a:r>
              <a:rPr lang="sr-Latn-RS" sz="2000" dirty="0"/>
              <a:t>Namera pribavljanja računarskih podataka </a:t>
            </a:r>
            <a:endParaRPr lang="en-US" sz="2000" dirty="0"/>
          </a:p>
          <a:p>
            <a:pPr marL="742950" lvl="1" indent="-285750">
              <a:buFont typeface="Wingdings" panose="05000000000000000000" pitchFamily="2" charset="2"/>
              <a:buChar char="Ø"/>
            </a:pPr>
            <a:r>
              <a:rPr lang="sr-Latn-RS" sz="2000" dirty="0"/>
              <a:t>Nečasna namera</a:t>
            </a:r>
            <a:endParaRPr lang="en-US" sz="2000" dirty="0"/>
          </a:p>
          <a:p>
            <a:pPr marL="742950" lvl="1" indent="-285750">
              <a:buFont typeface="Wingdings" panose="05000000000000000000" pitchFamily="2" charset="2"/>
              <a:buChar char="Ø"/>
            </a:pPr>
            <a:r>
              <a:rPr lang="sr-Latn-RS" sz="2000" dirty="0"/>
              <a:t>Pristup u vezi s računarskim sistemom koji je povezan sa drugim računarskim sistemom (izuzev pristupa zasebnom, samostalnom računarskom sistemu)</a:t>
            </a:r>
            <a:endParaRPr lang="en-US" sz="2000" dirty="0"/>
          </a:p>
        </p:txBody>
      </p:sp>
      <p:sp>
        <p:nvSpPr>
          <p:cNvPr id="7" name="Rectangle 11">
            <a:extLst>
              <a:ext uri="{FF2B5EF4-FFF2-40B4-BE49-F238E27FC236}">
                <a16:creationId xmlns="" xmlns:a16="http://schemas.microsoft.com/office/drawing/2014/main" id="{2423F960-A04A-412E-A05F-0A481203750D}"/>
              </a:ext>
            </a:extLst>
          </p:cNvPr>
          <p:cNvSpPr>
            <a:spLocks noChangeArrowheads="1"/>
          </p:cNvSpPr>
          <p:nvPr/>
        </p:nvSpPr>
        <p:spPr bwMode="auto">
          <a:xfrm>
            <a:off x="7938" y="6597650"/>
            <a:ext cx="91360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200" b="1" dirty="0">
                <a:solidFill>
                  <a:srgbClr val="FFFFFF"/>
                </a:solidFill>
                <a:latin typeface="Verdana" panose="020B0604030504040204" pitchFamily="34" charset="0"/>
                <a:ea typeface="Verdana" panose="020B0604030504040204" pitchFamily="34" charset="0"/>
                <a:cs typeface="Verdana" charset="0"/>
              </a:rPr>
              <a:t>www.coe.int/cybercrime						                        - </a:t>
            </a:r>
            <a:fld id="{F50FF694-912A-834E-AD45-B984C7BF2CE4}" type="slidenum">
              <a:rPr lang="en-US" sz="1200" b="1">
                <a:solidFill>
                  <a:srgbClr val="FFFFFF"/>
                </a:solidFill>
                <a:latin typeface="Verdana" panose="020B0604030504040204" pitchFamily="34" charset="0"/>
                <a:ea typeface="Verdana" panose="020B0604030504040204" pitchFamily="34" charset="0"/>
                <a:cs typeface="Verdana" charset="0"/>
              </a:rPr>
              <a:pPr/>
              <a:t>20</a:t>
            </a:fld>
            <a:r>
              <a:rPr lang="en-US" sz="1200" b="1" dirty="0">
                <a:solidFill>
                  <a:srgbClr val="FFFFFF"/>
                </a:solidFill>
                <a:latin typeface="Verdana" panose="020B0604030504040204" pitchFamily="34" charset="0"/>
                <a:ea typeface="Verdana" panose="020B0604030504040204" pitchFamily="34" charset="0"/>
                <a:cs typeface="Verdana" charset="0"/>
              </a:rPr>
              <a:t> -</a:t>
            </a:r>
          </a:p>
        </p:txBody>
      </p:sp>
      <p:sp>
        <p:nvSpPr>
          <p:cNvPr id="8" name="Rectangle 7">
            <a:extLst>
              <a:ext uri="{FF2B5EF4-FFF2-40B4-BE49-F238E27FC236}">
                <a16:creationId xmlns="" xmlns:a16="http://schemas.microsoft.com/office/drawing/2014/main" id="{E02F9B35-00F4-40BC-9452-03D5E2FD52B1}"/>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sp>
        <p:nvSpPr>
          <p:cNvPr id="9" name="Rectangle 8">
            <a:extLst>
              <a:ext uri="{FF2B5EF4-FFF2-40B4-BE49-F238E27FC236}">
                <a16:creationId xmlns="" xmlns:a16="http://schemas.microsoft.com/office/drawing/2014/main" id="{BAFC63AD-212F-43EB-A6CF-69CC56FF4FFE}"/>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latin typeface="Verdana" panose="020B0604030504040204" pitchFamily="34" charset="0"/>
              <a:ea typeface="Verdana" panose="020B0604030504040204" pitchFamily="34" charset="0"/>
            </a:endParaRPr>
          </a:p>
        </p:txBody>
      </p:sp>
      <p:sp>
        <p:nvSpPr>
          <p:cNvPr id="10" name="TextBox 7">
            <a:extLst>
              <a:ext uri="{FF2B5EF4-FFF2-40B4-BE49-F238E27FC236}">
                <a16:creationId xmlns="" xmlns:a16="http://schemas.microsoft.com/office/drawing/2014/main" id="{6AA5BF5E-B46D-4B19-A63B-6B1FE8043F14}"/>
              </a:ext>
            </a:extLst>
          </p:cNvPr>
          <p:cNvSpPr txBox="1">
            <a:spLocks noChangeArrowheads="1"/>
          </p:cNvSpPr>
          <p:nvPr/>
        </p:nvSpPr>
        <p:spPr bwMode="auto">
          <a:xfrm>
            <a:off x="1475804" y="-24482"/>
            <a:ext cx="7632700"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b="1" dirty="0" smtClean="0">
                <a:solidFill>
                  <a:schemeClr val="bg1"/>
                </a:solidFill>
                <a:latin typeface="Verdana" panose="020B0604030504040204" pitchFamily="34" charset="0"/>
                <a:ea typeface="Verdana" panose="020B0604030504040204" pitchFamily="34" charset="0"/>
                <a:cs typeface="Verdana" charset="0"/>
              </a:rPr>
              <a:t>Nezakoniti pristup </a:t>
            </a:r>
            <a:r>
              <a:rPr lang="en-GB" sz="3200" b="1" dirty="0" smtClean="0">
                <a:solidFill>
                  <a:schemeClr val="bg1"/>
                </a:solidFill>
                <a:latin typeface="Verdana" panose="020B0604030504040204" pitchFamily="34" charset="0"/>
                <a:ea typeface="Verdana" panose="020B0604030504040204" pitchFamily="34" charset="0"/>
                <a:cs typeface="Verdana" charset="0"/>
              </a:rPr>
              <a:t>(</a:t>
            </a:r>
            <a:r>
              <a:rPr lang="sr-Latn-RS" sz="3200" b="1" dirty="0" smtClean="0">
                <a:solidFill>
                  <a:schemeClr val="bg1"/>
                </a:solidFill>
                <a:latin typeface="Verdana" panose="020B0604030504040204" pitchFamily="34" charset="0"/>
                <a:ea typeface="Verdana" panose="020B0604030504040204" pitchFamily="34" charset="0"/>
                <a:cs typeface="Verdana" charset="0"/>
              </a:rPr>
              <a:t>„kršenje mera bezbednosti...“)</a:t>
            </a:r>
            <a:endParaRPr lang="en-GB" sz="2000" b="1" dirty="0">
              <a:solidFill>
                <a:schemeClr val="bg1"/>
              </a:solidFill>
              <a:latin typeface="Verdana" panose="020B0604030504040204" pitchFamily="34" charset="0"/>
              <a:ea typeface="Verdana" panose="020B0604030504040204" pitchFamily="34" charset="0"/>
              <a:cs typeface="Verdana" charset="0"/>
            </a:endParaRPr>
          </a:p>
        </p:txBody>
      </p:sp>
      <p:pic>
        <p:nvPicPr>
          <p:cNvPr id="11" name="Picture 4">
            <a:extLst>
              <a:ext uri="{FF2B5EF4-FFF2-40B4-BE49-F238E27FC236}">
                <a16:creationId xmlns="" xmlns:a16="http://schemas.microsoft.com/office/drawing/2014/main" id="{904628E1-1C55-4556-A363-EFD5F6D17A8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4805108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82BA244C-489D-417D-B8AB-CB954192CB36}"/>
              </a:ext>
            </a:extLst>
          </p:cNvPr>
          <p:cNvSpPr>
            <a:spLocks noGrp="1"/>
          </p:cNvSpPr>
          <p:nvPr>
            <p:ph type="title"/>
          </p:nvPr>
        </p:nvSpPr>
        <p:spPr/>
        <p:txBody>
          <a:bodyPr/>
          <a:lstStyle/>
          <a:p>
            <a:r>
              <a:rPr lang="sr-Latn-RS" dirty="0" smtClean="0">
                <a:latin typeface="Verdana" panose="020B0604030504040204" pitchFamily="34" charset="0"/>
                <a:ea typeface="Verdana" panose="020B0604030504040204" pitchFamily="34" charset="0"/>
              </a:rPr>
              <a:t>NEZAKONITO PRESRETANJE</a:t>
            </a:r>
            <a:endParaRPr lang="en-GB" dirty="0">
              <a:latin typeface="Verdana" panose="020B0604030504040204" pitchFamily="34" charset="0"/>
              <a:ea typeface="Verdana" panose="020B0604030504040204" pitchFamily="34" charset="0"/>
            </a:endParaRPr>
          </a:p>
        </p:txBody>
      </p:sp>
      <p:sp>
        <p:nvSpPr>
          <p:cNvPr id="3" name="Text Placeholder 2">
            <a:extLst>
              <a:ext uri="{FF2B5EF4-FFF2-40B4-BE49-F238E27FC236}">
                <a16:creationId xmlns="" xmlns:a16="http://schemas.microsoft.com/office/drawing/2014/main" id="{E380FE40-902C-48A0-8E4E-962AA387FB67}"/>
              </a:ext>
            </a:extLst>
          </p:cNvPr>
          <p:cNvSpPr>
            <a:spLocks noGrp="1"/>
          </p:cNvSpPr>
          <p:nvPr>
            <p:ph type="body" idx="1"/>
          </p:nvPr>
        </p:nvSpPr>
        <p:spPr/>
        <p:txBody>
          <a:bodyPr/>
          <a:lstStyle/>
          <a:p>
            <a:r>
              <a:rPr lang="sr-Latn-RS" dirty="0" smtClean="0">
                <a:latin typeface="Verdana" panose="020B0604030504040204" pitchFamily="34" charset="0"/>
                <a:ea typeface="Verdana" panose="020B0604030504040204" pitchFamily="34" charset="0"/>
              </a:rPr>
              <a:t>Materijalne odredbe Budimpeštanske konvencije (Deo 1)</a:t>
            </a:r>
            <a:endParaRPr lang="en-GB" dirty="0">
              <a:latin typeface="Verdana" panose="020B0604030504040204" pitchFamily="34" charset="0"/>
              <a:ea typeface="Verdana" panose="020B0604030504040204" pitchFamily="34" charset="0"/>
            </a:endParaRPr>
          </a:p>
        </p:txBody>
      </p:sp>
      <p:sp>
        <p:nvSpPr>
          <p:cNvPr id="5" name="Rectangle 11">
            <a:extLst>
              <a:ext uri="{FF2B5EF4-FFF2-40B4-BE49-F238E27FC236}">
                <a16:creationId xmlns="" xmlns:a16="http://schemas.microsoft.com/office/drawing/2014/main" id="{C48A7903-DBE1-43BD-905E-55DB247564CB}"/>
              </a:ext>
            </a:extLst>
          </p:cNvPr>
          <p:cNvSpPr>
            <a:spLocks noChangeArrowheads="1"/>
          </p:cNvSpPr>
          <p:nvPr/>
        </p:nvSpPr>
        <p:spPr bwMode="auto">
          <a:xfrm>
            <a:off x="7938" y="6597650"/>
            <a:ext cx="91360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200" b="1" dirty="0">
                <a:solidFill>
                  <a:srgbClr val="FFFFFF"/>
                </a:solidFill>
                <a:latin typeface="Verdana" panose="020B0604030504040204" pitchFamily="34" charset="0"/>
                <a:ea typeface="Verdana" panose="020B0604030504040204" pitchFamily="34" charset="0"/>
                <a:cs typeface="Verdana" charset="0"/>
              </a:rPr>
              <a:t>www.coe.int/cybercrime						                        - </a:t>
            </a:r>
            <a:fld id="{F50FF694-912A-834E-AD45-B984C7BF2CE4}" type="slidenum">
              <a:rPr lang="en-US" sz="1200" b="1">
                <a:solidFill>
                  <a:srgbClr val="FFFFFF"/>
                </a:solidFill>
                <a:latin typeface="Verdana" panose="020B0604030504040204" pitchFamily="34" charset="0"/>
                <a:ea typeface="Verdana" panose="020B0604030504040204" pitchFamily="34" charset="0"/>
                <a:cs typeface="Verdana" charset="0"/>
              </a:rPr>
              <a:pPr/>
              <a:t>21</a:t>
            </a:fld>
            <a:r>
              <a:rPr lang="en-US" sz="1200" b="1" dirty="0">
                <a:solidFill>
                  <a:srgbClr val="FFFFFF"/>
                </a:solidFill>
                <a:latin typeface="Verdana" panose="020B0604030504040204" pitchFamily="34" charset="0"/>
                <a:ea typeface="Verdana" panose="020B0604030504040204" pitchFamily="34" charset="0"/>
                <a:cs typeface="Verdana" charset="0"/>
              </a:rPr>
              <a:t> -</a:t>
            </a:r>
          </a:p>
        </p:txBody>
      </p:sp>
      <p:sp>
        <p:nvSpPr>
          <p:cNvPr id="6" name="Rectangle 5">
            <a:extLst>
              <a:ext uri="{FF2B5EF4-FFF2-40B4-BE49-F238E27FC236}">
                <a16:creationId xmlns="" xmlns:a16="http://schemas.microsoft.com/office/drawing/2014/main" id="{74DFE25A-050F-4914-B2E8-65E908C83E53}"/>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sp>
        <p:nvSpPr>
          <p:cNvPr id="8" name="Rectangle 7">
            <a:extLst>
              <a:ext uri="{FF2B5EF4-FFF2-40B4-BE49-F238E27FC236}">
                <a16:creationId xmlns="" xmlns:a16="http://schemas.microsoft.com/office/drawing/2014/main" id="{F9CBCD3B-0D81-4EEF-9F9F-DB3E28FFD393}"/>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latin typeface="Verdana" panose="020B0604030504040204" pitchFamily="34" charset="0"/>
              <a:ea typeface="Verdana" panose="020B0604030504040204" pitchFamily="34" charset="0"/>
            </a:endParaRPr>
          </a:p>
        </p:txBody>
      </p:sp>
      <p:sp>
        <p:nvSpPr>
          <p:cNvPr id="9" name="TextBox 7">
            <a:extLst>
              <a:ext uri="{FF2B5EF4-FFF2-40B4-BE49-F238E27FC236}">
                <a16:creationId xmlns="" xmlns:a16="http://schemas.microsoft.com/office/drawing/2014/main" id="{7B9BC96D-6AC8-4249-9F3D-D92372DB1900}"/>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b="1" dirty="0" smtClean="0">
                <a:solidFill>
                  <a:schemeClr val="bg1"/>
                </a:solidFill>
                <a:latin typeface="Verdana" panose="020B0604030504040204" pitchFamily="34" charset="0"/>
                <a:ea typeface="Verdana" panose="020B0604030504040204" pitchFamily="34" charset="0"/>
                <a:cs typeface="Verdana" charset="0"/>
              </a:rPr>
              <a:t>Odeljak </a:t>
            </a:r>
            <a:r>
              <a:rPr lang="en-GB" sz="3200" b="1" dirty="0" smtClean="0">
                <a:solidFill>
                  <a:schemeClr val="bg1"/>
                </a:solidFill>
                <a:latin typeface="Verdana" panose="020B0604030504040204" pitchFamily="34" charset="0"/>
                <a:ea typeface="Verdana" panose="020B0604030504040204" pitchFamily="34" charset="0"/>
                <a:cs typeface="Verdana" charset="0"/>
              </a:rPr>
              <a:t>3</a:t>
            </a:r>
            <a:r>
              <a:rPr lang="sr-Latn-RS" sz="3200" b="1" dirty="0" smtClean="0">
                <a:solidFill>
                  <a:schemeClr val="bg1"/>
                </a:solidFill>
                <a:latin typeface="Verdana" panose="020B0604030504040204" pitchFamily="34" charset="0"/>
                <a:ea typeface="Verdana" panose="020B0604030504040204" pitchFamily="34" charset="0"/>
                <a:cs typeface="Verdana" charset="0"/>
              </a:rPr>
              <a:t>.</a:t>
            </a:r>
            <a:endParaRPr lang="en-GB" sz="2000" b="1" dirty="0">
              <a:solidFill>
                <a:schemeClr val="bg1"/>
              </a:solidFill>
              <a:latin typeface="Verdana" panose="020B0604030504040204" pitchFamily="34" charset="0"/>
              <a:ea typeface="Verdana" panose="020B0604030504040204" pitchFamily="34" charset="0"/>
              <a:cs typeface="Verdana" charset="0"/>
            </a:endParaRPr>
          </a:p>
        </p:txBody>
      </p:sp>
      <p:pic>
        <p:nvPicPr>
          <p:cNvPr id="10" name="Picture 4">
            <a:extLst>
              <a:ext uri="{FF2B5EF4-FFF2-40B4-BE49-F238E27FC236}">
                <a16:creationId xmlns="" xmlns:a16="http://schemas.microsoft.com/office/drawing/2014/main" id="{9E352179-95DE-4E37-9014-C7512F18C08A}"/>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79127195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1">
            <a:extLst>
              <a:ext uri="{FF2B5EF4-FFF2-40B4-BE49-F238E27FC236}">
                <a16:creationId xmlns="" xmlns:a16="http://schemas.microsoft.com/office/drawing/2014/main" id="{1621E760-16B0-4963-BE6C-AB71FCD22778}"/>
              </a:ext>
            </a:extLst>
          </p:cNvPr>
          <p:cNvSpPr>
            <a:spLocks noChangeArrowheads="1"/>
          </p:cNvSpPr>
          <p:nvPr/>
        </p:nvSpPr>
        <p:spPr bwMode="auto">
          <a:xfrm>
            <a:off x="7938" y="6597650"/>
            <a:ext cx="91360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200" b="1" dirty="0">
                <a:solidFill>
                  <a:srgbClr val="FFFFFF"/>
                </a:solidFill>
                <a:latin typeface="Verdana" panose="020B0604030504040204" pitchFamily="34" charset="0"/>
                <a:ea typeface="Verdana" panose="020B0604030504040204" pitchFamily="34" charset="0"/>
                <a:cs typeface="Verdana" charset="0"/>
              </a:rPr>
              <a:t>www.coe.int/cybercrime						                        - </a:t>
            </a:r>
            <a:fld id="{F50FF694-912A-834E-AD45-B984C7BF2CE4}" type="slidenum">
              <a:rPr lang="en-US" sz="1200" b="1">
                <a:solidFill>
                  <a:srgbClr val="FFFFFF"/>
                </a:solidFill>
                <a:latin typeface="Verdana" panose="020B0604030504040204" pitchFamily="34" charset="0"/>
                <a:ea typeface="Verdana" panose="020B0604030504040204" pitchFamily="34" charset="0"/>
                <a:cs typeface="Verdana" charset="0"/>
              </a:rPr>
              <a:pPr/>
              <a:t>22</a:t>
            </a:fld>
            <a:r>
              <a:rPr lang="en-US" sz="1200" b="1" dirty="0">
                <a:solidFill>
                  <a:srgbClr val="FFFFFF"/>
                </a:solidFill>
                <a:latin typeface="Verdana" panose="020B0604030504040204" pitchFamily="34" charset="0"/>
                <a:ea typeface="Verdana" panose="020B0604030504040204" pitchFamily="34" charset="0"/>
                <a:cs typeface="Verdana" charset="0"/>
              </a:rPr>
              <a:t> -</a:t>
            </a:r>
          </a:p>
        </p:txBody>
      </p:sp>
      <p:sp>
        <p:nvSpPr>
          <p:cNvPr id="8" name="Rectangle 7">
            <a:extLst>
              <a:ext uri="{FF2B5EF4-FFF2-40B4-BE49-F238E27FC236}">
                <a16:creationId xmlns="" xmlns:a16="http://schemas.microsoft.com/office/drawing/2014/main" id="{B54C04C7-F9C7-4DFE-B684-E4FB0F9E9846}"/>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sp>
        <p:nvSpPr>
          <p:cNvPr id="9" name="Rectangle 8">
            <a:extLst>
              <a:ext uri="{FF2B5EF4-FFF2-40B4-BE49-F238E27FC236}">
                <a16:creationId xmlns="" xmlns:a16="http://schemas.microsoft.com/office/drawing/2014/main" id="{C46C8F04-0397-410D-86F8-6FCA805739DB}"/>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latin typeface="Verdana" panose="020B0604030504040204" pitchFamily="34" charset="0"/>
              <a:ea typeface="Verdana" panose="020B0604030504040204" pitchFamily="34" charset="0"/>
            </a:endParaRPr>
          </a:p>
        </p:txBody>
      </p:sp>
      <p:sp>
        <p:nvSpPr>
          <p:cNvPr id="10" name="TextBox 7">
            <a:extLst>
              <a:ext uri="{FF2B5EF4-FFF2-40B4-BE49-F238E27FC236}">
                <a16:creationId xmlns="" xmlns:a16="http://schemas.microsoft.com/office/drawing/2014/main" id="{C4DDA362-433C-4CC6-A381-E011890633CA}"/>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b="1" dirty="0" smtClean="0">
                <a:solidFill>
                  <a:schemeClr val="bg1"/>
                </a:solidFill>
                <a:latin typeface="Verdana" panose="020B0604030504040204" pitchFamily="34" charset="0"/>
                <a:ea typeface="Verdana" panose="020B0604030504040204" pitchFamily="34" charset="0"/>
                <a:cs typeface="Verdana" charset="0"/>
              </a:rPr>
              <a:t>Nezakonito presretanje</a:t>
            </a:r>
            <a:endParaRPr lang="en-GB" sz="2000" b="1" dirty="0">
              <a:solidFill>
                <a:schemeClr val="bg1"/>
              </a:solidFill>
              <a:latin typeface="Verdana" panose="020B0604030504040204" pitchFamily="34" charset="0"/>
              <a:ea typeface="Verdana" panose="020B0604030504040204" pitchFamily="34" charset="0"/>
              <a:cs typeface="Verdana" charset="0"/>
            </a:endParaRPr>
          </a:p>
        </p:txBody>
      </p:sp>
      <p:pic>
        <p:nvPicPr>
          <p:cNvPr id="11" name="Picture 4">
            <a:extLst>
              <a:ext uri="{FF2B5EF4-FFF2-40B4-BE49-F238E27FC236}">
                <a16:creationId xmlns="" xmlns:a16="http://schemas.microsoft.com/office/drawing/2014/main" id="{BF2B7B65-E368-4A25-8BBD-1FAD95568169}"/>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Rectangle 2">
            <a:extLst>
              <a:ext uri="{FF2B5EF4-FFF2-40B4-BE49-F238E27FC236}">
                <a16:creationId xmlns="" xmlns:a16="http://schemas.microsoft.com/office/drawing/2014/main" id="{9D5A03CE-8228-488C-B870-1AE3D665E3CC}"/>
              </a:ext>
            </a:extLst>
          </p:cNvPr>
          <p:cNvSpPr txBox="1">
            <a:spLocks/>
          </p:cNvSpPr>
          <p:nvPr/>
        </p:nvSpPr>
        <p:spPr>
          <a:xfrm>
            <a:off x="457200" y="1270001"/>
            <a:ext cx="8229600" cy="5106987"/>
          </a:xfrm>
          <a:prstGeom prst="rect">
            <a:avLst/>
          </a:prstGeom>
          <a:ln w="38100">
            <a:solidFill>
              <a:srgbClr val="FF0000"/>
            </a:solidFill>
            <a:miter lim="800000"/>
            <a:headEnd/>
            <a:tailEnd/>
          </a:ln>
        </p:spPr>
        <p:txBody>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ＭＳ Ｐゴシック" pitchFamily="-65" charset="-128"/>
                <a:cs typeface="ＭＳ Ｐゴシック" pitchFamily="-65" charset="-128"/>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ＭＳ Ｐゴシック" pitchFamily="-65"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ＭＳ Ｐゴシック" pitchFamily="-65"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eaLnBrk="1" hangingPunct="1">
              <a:lnSpc>
                <a:spcPct val="80000"/>
              </a:lnSpc>
              <a:buFont typeface="Arial" panose="020B0604020202020204" pitchFamily="34" charset="0"/>
              <a:buNone/>
            </a:pPr>
            <a:endParaRPr lang="en-GB" altLang="sr-Latn-RS" sz="3000" b="1" i="1" dirty="0">
              <a:cs typeface="Times New Roman" panose="02020603050405020304" pitchFamily="18" charset="0"/>
            </a:endParaRPr>
          </a:p>
          <a:p>
            <a:pPr algn="ctr" eaLnBrk="1" hangingPunct="1">
              <a:lnSpc>
                <a:spcPct val="80000"/>
              </a:lnSpc>
              <a:buFont typeface="Arial" panose="020B0604020202020204" pitchFamily="34" charset="0"/>
              <a:buNone/>
            </a:pPr>
            <a:r>
              <a:rPr lang="sr-Latn-RS" altLang="sr-Latn-RS" sz="3000" b="1" i="1" dirty="0" smtClean="0">
                <a:cs typeface="Times New Roman" panose="02020603050405020304" pitchFamily="18" charset="0"/>
              </a:rPr>
              <a:t>Nezakonito presretanje</a:t>
            </a:r>
            <a:endParaRPr lang="en-GB" altLang="sr-Latn-RS" sz="3000" b="1" i="1" dirty="0">
              <a:cs typeface="Times New Roman" panose="02020603050405020304" pitchFamily="18" charset="0"/>
            </a:endParaRPr>
          </a:p>
          <a:p>
            <a:pPr algn="ctr" eaLnBrk="1" hangingPunct="1">
              <a:lnSpc>
                <a:spcPct val="80000"/>
              </a:lnSpc>
              <a:buFont typeface="Arial" panose="020B0604020202020204" pitchFamily="34" charset="0"/>
              <a:buNone/>
            </a:pPr>
            <a:r>
              <a:rPr lang="en-GB" altLang="sr-Latn-RS" sz="3000" b="1" i="1" dirty="0" smtClean="0">
                <a:cs typeface="Times New Roman" panose="02020603050405020304" pitchFamily="18" charset="0"/>
              </a:rPr>
              <a:t>(</a:t>
            </a:r>
            <a:r>
              <a:rPr lang="sr-Latn-RS" altLang="sr-Latn-RS" sz="3000" b="1" i="1" dirty="0" smtClean="0">
                <a:cs typeface="Times New Roman" panose="02020603050405020304" pitchFamily="18" charset="0"/>
              </a:rPr>
              <a:t>Član </a:t>
            </a:r>
            <a:r>
              <a:rPr lang="en-GB" altLang="sr-Latn-RS" sz="3000" b="1" i="1" dirty="0" smtClean="0">
                <a:cs typeface="Times New Roman" panose="02020603050405020304" pitchFamily="18" charset="0"/>
              </a:rPr>
              <a:t>3</a:t>
            </a:r>
            <a:r>
              <a:rPr lang="sr-Latn-RS" altLang="sr-Latn-RS" sz="3000" b="1" i="1" dirty="0" smtClean="0">
                <a:cs typeface="Times New Roman" panose="02020603050405020304" pitchFamily="18" charset="0"/>
              </a:rPr>
              <a:t>. Budimpeštanske konvencije</a:t>
            </a:r>
            <a:r>
              <a:rPr lang="en-GB" altLang="sr-Latn-RS" sz="3000" b="1" i="1" dirty="0" smtClean="0">
                <a:cs typeface="Times New Roman" panose="02020603050405020304" pitchFamily="18" charset="0"/>
              </a:rPr>
              <a:t>)</a:t>
            </a:r>
            <a:endParaRPr lang="en-GB" altLang="sr-Latn-RS" sz="3000" b="1" i="1" dirty="0">
              <a:cs typeface="Times New Roman" panose="02020603050405020304" pitchFamily="18" charset="0"/>
            </a:endParaRPr>
          </a:p>
          <a:p>
            <a:pPr eaLnBrk="1" hangingPunct="1">
              <a:lnSpc>
                <a:spcPct val="80000"/>
              </a:lnSpc>
              <a:buFont typeface="Arial" pitchFamily="34" charset="0"/>
              <a:buNone/>
            </a:pPr>
            <a:endParaRPr lang="en-GB" altLang="sr-Latn-RS" sz="3000" dirty="0">
              <a:cs typeface="Times New Roman" panose="02020603050405020304" pitchFamily="18" charset="0"/>
            </a:endParaRPr>
          </a:p>
          <a:p>
            <a:pPr algn="ctr"/>
            <a:r>
              <a:rPr lang="sr-Latn-RS" sz="2800" i="1" dirty="0"/>
              <a:t>Učinjeno sa namerom i protivpravno</a:t>
            </a:r>
            <a:endParaRPr lang="en-US" sz="2800" dirty="0"/>
          </a:p>
          <a:p>
            <a:pPr algn="ctr"/>
            <a:r>
              <a:rPr lang="sr-Latn-RS" sz="2800" i="1" dirty="0"/>
              <a:t>Presretanje uz pomoć tehničkih uređaja, računarskih podataka koji nisu javne prirode</a:t>
            </a:r>
            <a:endParaRPr lang="en-US" sz="2800" dirty="0"/>
          </a:p>
          <a:p>
            <a:pPr algn="ctr"/>
            <a:r>
              <a:rPr lang="sr-Latn-RS" sz="2800" i="1" dirty="0"/>
              <a:t>Ka računarskom sistemu, od njega ili unutar samog sistema</a:t>
            </a:r>
            <a:endParaRPr lang="en-US" sz="2800" dirty="0"/>
          </a:p>
        </p:txBody>
      </p:sp>
    </p:spTree>
    <p:extLst>
      <p:ext uri="{BB962C8B-B14F-4D97-AF65-F5344CB8AC3E}">
        <p14:creationId xmlns:p14="http://schemas.microsoft.com/office/powerpoint/2010/main" val="47161910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1">
            <a:extLst>
              <a:ext uri="{FF2B5EF4-FFF2-40B4-BE49-F238E27FC236}">
                <a16:creationId xmlns="" xmlns:a16="http://schemas.microsoft.com/office/drawing/2014/main" id="{8BA481B6-DCEE-4751-99B1-BDCBAFD643EF}"/>
              </a:ext>
            </a:extLst>
          </p:cNvPr>
          <p:cNvSpPr>
            <a:spLocks noChangeArrowheads="1"/>
          </p:cNvSpPr>
          <p:nvPr/>
        </p:nvSpPr>
        <p:spPr bwMode="auto">
          <a:xfrm>
            <a:off x="7938" y="6597650"/>
            <a:ext cx="91360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200" b="1" dirty="0">
                <a:solidFill>
                  <a:srgbClr val="FFFFFF"/>
                </a:solidFill>
                <a:latin typeface="Verdana" panose="020B0604030504040204" pitchFamily="34" charset="0"/>
                <a:ea typeface="Verdana" panose="020B0604030504040204" pitchFamily="34" charset="0"/>
                <a:cs typeface="Verdana" charset="0"/>
              </a:rPr>
              <a:t>www.coe.int/cybercrime						                        - </a:t>
            </a:r>
            <a:fld id="{F50FF694-912A-834E-AD45-B984C7BF2CE4}" type="slidenum">
              <a:rPr lang="en-US" sz="1200" b="1">
                <a:solidFill>
                  <a:srgbClr val="FFFFFF"/>
                </a:solidFill>
                <a:latin typeface="Verdana" panose="020B0604030504040204" pitchFamily="34" charset="0"/>
                <a:ea typeface="Verdana" panose="020B0604030504040204" pitchFamily="34" charset="0"/>
                <a:cs typeface="Verdana" charset="0"/>
              </a:rPr>
              <a:pPr/>
              <a:t>23</a:t>
            </a:fld>
            <a:r>
              <a:rPr lang="en-US" sz="1200" b="1" dirty="0">
                <a:solidFill>
                  <a:srgbClr val="FFFFFF"/>
                </a:solidFill>
                <a:latin typeface="Verdana" panose="020B0604030504040204" pitchFamily="34" charset="0"/>
                <a:ea typeface="Verdana" panose="020B0604030504040204" pitchFamily="34" charset="0"/>
                <a:cs typeface="Verdana" charset="0"/>
              </a:rPr>
              <a:t> -</a:t>
            </a:r>
          </a:p>
        </p:txBody>
      </p:sp>
      <p:sp>
        <p:nvSpPr>
          <p:cNvPr id="6" name="Rectangle 5">
            <a:extLst>
              <a:ext uri="{FF2B5EF4-FFF2-40B4-BE49-F238E27FC236}">
                <a16:creationId xmlns="" xmlns:a16="http://schemas.microsoft.com/office/drawing/2014/main" id="{B96EE1A2-ECB7-483D-86C9-766C9027C6D7}"/>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sp>
        <p:nvSpPr>
          <p:cNvPr id="8" name="Rectangle 7">
            <a:extLst>
              <a:ext uri="{FF2B5EF4-FFF2-40B4-BE49-F238E27FC236}">
                <a16:creationId xmlns="" xmlns:a16="http://schemas.microsoft.com/office/drawing/2014/main" id="{EC9303CF-EB76-4E68-BCF1-4AB6D64A447A}"/>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latin typeface="Verdana" panose="020B0604030504040204" pitchFamily="34" charset="0"/>
              <a:ea typeface="Verdana" panose="020B0604030504040204" pitchFamily="34" charset="0"/>
            </a:endParaRPr>
          </a:p>
        </p:txBody>
      </p:sp>
      <p:sp>
        <p:nvSpPr>
          <p:cNvPr id="10" name="TextBox 7">
            <a:extLst>
              <a:ext uri="{FF2B5EF4-FFF2-40B4-BE49-F238E27FC236}">
                <a16:creationId xmlns="" xmlns:a16="http://schemas.microsoft.com/office/drawing/2014/main" id="{178B80CA-5FBB-4127-BEE1-9F94909C1497}"/>
              </a:ext>
            </a:extLst>
          </p:cNvPr>
          <p:cNvSpPr txBox="1">
            <a:spLocks noChangeArrowheads="1"/>
          </p:cNvSpPr>
          <p:nvPr/>
        </p:nvSpPr>
        <p:spPr bwMode="auto">
          <a:xfrm>
            <a:off x="1403350" y="190500"/>
            <a:ext cx="76327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b="1" dirty="0" smtClean="0">
                <a:solidFill>
                  <a:schemeClr val="bg1"/>
                </a:solidFill>
                <a:latin typeface="Verdana" panose="020B0604030504040204" pitchFamily="34" charset="0"/>
                <a:ea typeface="Verdana" panose="020B0604030504040204" pitchFamily="34" charset="0"/>
                <a:cs typeface="Verdana" charset="0"/>
              </a:rPr>
              <a:t>Nezakonito presretanje: Primer</a:t>
            </a:r>
            <a:endParaRPr lang="en-GB" sz="2000" b="1" dirty="0">
              <a:solidFill>
                <a:schemeClr val="bg1"/>
              </a:solidFill>
              <a:latin typeface="Verdana" panose="020B0604030504040204" pitchFamily="34" charset="0"/>
              <a:ea typeface="Verdana" panose="020B0604030504040204" pitchFamily="34" charset="0"/>
              <a:cs typeface="Verdana" charset="0"/>
            </a:endParaRPr>
          </a:p>
        </p:txBody>
      </p:sp>
      <p:pic>
        <p:nvPicPr>
          <p:cNvPr id="12" name="Picture 4">
            <a:extLst>
              <a:ext uri="{FF2B5EF4-FFF2-40B4-BE49-F238E27FC236}">
                <a16:creationId xmlns="" xmlns:a16="http://schemas.microsoft.com/office/drawing/2014/main" id="{5D5BA1D3-E00E-4BF8-B726-8C38C413B27F}"/>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 name="Picture 1">
            <a:extLst>
              <a:ext uri="{FF2B5EF4-FFF2-40B4-BE49-F238E27FC236}">
                <a16:creationId xmlns="" xmlns:a16="http://schemas.microsoft.com/office/drawing/2014/main" id="{3C6BB911-1495-4F20-B501-69CB31F9EC90}"/>
              </a:ext>
            </a:extLst>
          </p:cNvPr>
          <p:cNvPicPr>
            <a:picLocks noChangeAspect="1"/>
          </p:cNvPicPr>
          <p:nvPr/>
        </p:nvPicPr>
        <p:blipFill rotWithShape="1">
          <a:blip r:embed="rId4"/>
          <a:srcRect b="3232"/>
          <a:stretch/>
        </p:blipFill>
        <p:spPr>
          <a:xfrm>
            <a:off x="0" y="992187"/>
            <a:ext cx="9144000" cy="5605463"/>
          </a:xfrm>
          <a:prstGeom prst="rect">
            <a:avLst/>
          </a:prstGeom>
        </p:spPr>
      </p:pic>
    </p:spTree>
    <p:extLst>
      <p:ext uri="{BB962C8B-B14F-4D97-AF65-F5344CB8AC3E}">
        <p14:creationId xmlns:p14="http://schemas.microsoft.com/office/powerpoint/2010/main" val="64546813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1">
            <a:extLst>
              <a:ext uri="{FF2B5EF4-FFF2-40B4-BE49-F238E27FC236}">
                <a16:creationId xmlns="" xmlns:a16="http://schemas.microsoft.com/office/drawing/2014/main" id="{8BA481B6-DCEE-4751-99B1-BDCBAFD643EF}"/>
              </a:ext>
            </a:extLst>
          </p:cNvPr>
          <p:cNvSpPr>
            <a:spLocks noChangeArrowheads="1"/>
          </p:cNvSpPr>
          <p:nvPr/>
        </p:nvSpPr>
        <p:spPr bwMode="auto">
          <a:xfrm>
            <a:off x="7938" y="6597650"/>
            <a:ext cx="91360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200" b="1" dirty="0">
                <a:solidFill>
                  <a:srgbClr val="FFFFFF"/>
                </a:solidFill>
                <a:latin typeface="Verdana" panose="020B0604030504040204" pitchFamily="34" charset="0"/>
                <a:ea typeface="Verdana" panose="020B0604030504040204" pitchFamily="34" charset="0"/>
                <a:cs typeface="Verdana" charset="0"/>
              </a:rPr>
              <a:t>www.coe.int/cybercrime						                        - </a:t>
            </a:r>
            <a:fld id="{F50FF694-912A-834E-AD45-B984C7BF2CE4}" type="slidenum">
              <a:rPr lang="en-US" sz="1200" b="1">
                <a:solidFill>
                  <a:srgbClr val="FFFFFF"/>
                </a:solidFill>
                <a:latin typeface="Verdana" panose="020B0604030504040204" pitchFamily="34" charset="0"/>
                <a:ea typeface="Verdana" panose="020B0604030504040204" pitchFamily="34" charset="0"/>
                <a:cs typeface="Verdana" charset="0"/>
              </a:rPr>
              <a:pPr/>
              <a:t>24</a:t>
            </a:fld>
            <a:r>
              <a:rPr lang="en-US" sz="1200" b="1" dirty="0">
                <a:solidFill>
                  <a:srgbClr val="FFFFFF"/>
                </a:solidFill>
                <a:latin typeface="Verdana" panose="020B0604030504040204" pitchFamily="34" charset="0"/>
                <a:ea typeface="Verdana" panose="020B0604030504040204" pitchFamily="34" charset="0"/>
                <a:cs typeface="Verdana" charset="0"/>
              </a:rPr>
              <a:t> -</a:t>
            </a:r>
          </a:p>
        </p:txBody>
      </p:sp>
      <p:sp>
        <p:nvSpPr>
          <p:cNvPr id="6" name="Rectangle 5">
            <a:extLst>
              <a:ext uri="{FF2B5EF4-FFF2-40B4-BE49-F238E27FC236}">
                <a16:creationId xmlns="" xmlns:a16="http://schemas.microsoft.com/office/drawing/2014/main" id="{B96EE1A2-ECB7-483D-86C9-766C9027C6D7}"/>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sp>
        <p:nvSpPr>
          <p:cNvPr id="8" name="Rectangle 7">
            <a:extLst>
              <a:ext uri="{FF2B5EF4-FFF2-40B4-BE49-F238E27FC236}">
                <a16:creationId xmlns="" xmlns:a16="http://schemas.microsoft.com/office/drawing/2014/main" id="{EC9303CF-EB76-4E68-BCF1-4AB6D64A447A}"/>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latin typeface="Verdana" panose="020B0604030504040204" pitchFamily="34" charset="0"/>
              <a:ea typeface="Verdana" panose="020B0604030504040204" pitchFamily="34" charset="0"/>
            </a:endParaRPr>
          </a:p>
        </p:txBody>
      </p:sp>
      <p:sp>
        <p:nvSpPr>
          <p:cNvPr id="10" name="TextBox 7">
            <a:extLst>
              <a:ext uri="{FF2B5EF4-FFF2-40B4-BE49-F238E27FC236}">
                <a16:creationId xmlns="" xmlns:a16="http://schemas.microsoft.com/office/drawing/2014/main" id="{178B80CA-5FBB-4127-BEE1-9F94909C1497}"/>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b="1" dirty="0">
                <a:solidFill>
                  <a:schemeClr val="bg1"/>
                </a:solidFill>
                <a:latin typeface="Verdana" panose="020B0604030504040204" pitchFamily="34" charset="0"/>
                <a:ea typeface="Verdana" panose="020B0604030504040204" pitchFamily="34" charset="0"/>
                <a:cs typeface="Verdana" charset="0"/>
              </a:rPr>
              <a:t>Nezakonito presretanje: Primer</a:t>
            </a:r>
            <a:endParaRPr lang="en-GB" sz="2000" b="1" dirty="0">
              <a:solidFill>
                <a:schemeClr val="bg1"/>
              </a:solidFill>
              <a:latin typeface="Verdana" panose="020B0604030504040204" pitchFamily="34" charset="0"/>
              <a:ea typeface="Verdana" panose="020B0604030504040204" pitchFamily="34" charset="0"/>
              <a:cs typeface="Verdana" charset="0"/>
            </a:endParaRPr>
          </a:p>
        </p:txBody>
      </p:sp>
      <p:pic>
        <p:nvPicPr>
          <p:cNvPr id="12" name="Picture 4">
            <a:extLst>
              <a:ext uri="{FF2B5EF4-FFF2-40B4-BE49-F238E27FC236}">
                <a16:creationId xmlns="" xmlns:a16="http://schemas.microsoft.com/office/drawing/2014/main" id="{5D5BA1D3-E00E-4BF8-B726-8C38C413B27F}"/>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4" name="Picture 13">
            <a:extLst>
              <a:ext uri="{FF2B5EF4-FFF2-40B4-BE49-F238E27FC236}">
                <a16:creationId xmlns="" xmlns:a16="http://schemas.microsoft.com/office/drawing/2014/main" id="{20E030D5-FDF6-4B7A-8CC1-F1C040680CBE}"/>
              </a:ext>
            </a:extLst>
          </p:cNvPr>
          <p:cNvPicPr>
            <a:picLocks noChangeAspect="1"/>
          </p:cNvPicPr>
          <p:nvPr/>
        </p:nvPicPr>
        <p:blipFill>
          <a:blip r:embed="rId4"/>
          <a:stretch>
            <a:fillRect/>
          </a:stretch>
        </p:blipFill>
        <p:spPr>
          <a:xfrm>
            <a:off x="14282" y="1628800"/>
            <a:ext cx="9144000" cy="4176464"/>
          </a:xfrm>
          <a:prstGeom prst="rect">
            <a:avLst/>
          </a:prstGeom>
        </p:spPr>
      </p:pic>
    </p:spTree>
    <p:extLst>
      <p:ext uri="{BB962C8B-B14F-4D97-AF65-F5344CB8AC3E}">
        <p14:creationId xmlns:p14="http://schemas.microsoft.com/office/powerpoint/2010/main" val="368512586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 xmlns:a16="http://schemas.microsoft.com/office/drawing/2014/main" id="{7FA81925-418B-D44C-9255-2AEBBFBC0ADA}"/>
              </a:ext>
            </a:extLst>
          </p:cNvPr>
          <p:cNvSpPr/>
          <p:nvPr/>
        </p:nvSpPr>
        <p:spPr>
          <a:xfrm>
            <a:off x="129117" y="1336957"/>
            <a:ext cx="3889351" cy="5078313"/>
          </a:xfrm>
          <a:prstGeom prst="rect">
            <a:avLst/>
          </a:prstGeom>
        </p:spPr>
        <p:txBody>
          <a:bodyPr wrap="square">
            <a:spAutoFit/>
          </a:bodyPr>
          <a:lstStyle/>
          <a:p>
            <a:pPr marL="285750" lvl="0" indent="-285750">
              <a:buFont typeface="Wingdings" panose="05000000000000000000" pitchFamily="2" charset="2"/>
              <a:buChar char="Ø"/>
            </a:pPr>
            <a:r>
              <a:rPr lang="sr-Latn-RS" dirty="0"/>
              <a:t>Svaka strana </a:t>
            </a:r>
            <a:r>
              <a:rPr lang="sr-Latn-RS" dirty="0" err="1"/>
              <a:t>ugovornica</a:t>
            </a:r>
            <a:r>
              <a:rPr lang="sr-Latn-RS" dirty="0"/>
              <a:t> treba da usvoji zakonodavne i druge mere neophodne da bi se kao krivično delo u domaćem pravu propisalo protivpravno </a:t>
            </a:r>
            <a:r>
              <a:rPr lang="sr-Latn-RS" b="1" dirty="0">
                <a:solidFill>
                  <a:srgbClr val="FF0000"/>
                </a:solidFill>
              </a:rPr>
              <a:t>presretanje</a:t>
            </a:r>
            <a:r>
              <a:rPr lang="sr-Latn-RS" dirty="0">
                <a:solidFill>
                  <a:srgbClr val="FF0000"/>
                </a:solidFill>
              </a:rPr>
              <a:t> </a:t>
            </a:r>
            <a:r>
              <a:rPr lang="sr-Latn-RS" dirty="0"/>
              <a:t>prenosa računarskih podataka koji nisu javne prirode, ka računarskom sistemu, od njega ili unutar samog sistema, uključujući i elektromagnetna emitovanja iz računarskog sistema kojim se prenose takvi podaci, kada je učinjeno sa namerom i uz pomoć tehničkih uređaja. Strana </a:t>
            </a:r>
            <a:r>
              <a:rPr lang="sr-Latn-RS" dirty="0" err="1"/>
              <a:t>ugovornica</a:t>
            </a:r>
            <a:r>
              <a:rPr lang="sr-Latn-RS" dirty="0"/>
              <a:t> može da uslovi da je delo učinjeno sa nečasnom namerom ili u vezi sa računarskim sistemom koji je povezan sa drugim računarskim sistemom.</a:t>
            </a:r>
            <a:endParaRPr lang="en-US" dirty="0">
              <a:latin typeface="+mn-lt"/>
            </a:endParaRPr>
          </a:p>
        </p:txBody>
      </p:sp>
      <p:sp>
        <p:nvSpPr>
          <p:cNvPr id="6" name="Rectangle 5">
            <a:extLst>
              <a:ext uri="{FF2B5EF4-FFF2-40B4-BE49-F238E27FC236}">
                <a16:creationId xmlns="" xmlns:a16="http://schemas.microsoft.com/office/drawing/2014/main" id="{524B6456-681F-2F44-A01A-AD3514E81BD2}"/>
              </a:ext>
            </a:extLst>
          </p:cNvPr>
          <p:cNvSpPr/>
          <p:nvPr/>
        </p:nvSpPr>
        <p:spPr>
          <a:xfrm>
            <a:off x="4275438" y="1287212"/>
            <a:ext cx="4747018" cy="4524315"/>
          </a:xfrm>
          <a:prstGeom prst="rect">
            <a:avLst/>
          </a:prstGeom>
        </p:spPr>
        <p:txBody>
          <a:bodyPr wrap="square">
            <a:spAutoFit/>
          </a:bodyPr>
          <a:lstStyle/>
          <a:p>
            <a:pPr marL="342900" lvl="0" indent="-342900">
              <a:buFont typeface="Wingdings" panose="05000000000000000000" pitchFamily="2" charset="2"/>
              <a:buChar char="ü"/>
            </a:pPr>
            <a:r>
              <a:rPr lang="sr-Latn-RS" sz="2400" dirty="0"/>
              <a:t>Presretanje označava slušanje, nadzor ili praćenje </a:t>
            </a:r>
            <a:r>
              <a:rPr lang="sr-Latn-RS" sz="2400" dirty="0" smtClean="0"/>
              <a:t>komunikacija</a:t>
            </a:r>
          </a:p>
          <a:p>
            <a:pPr marL="342900" lvl="0" indent="-342900">
              <a:buFont typeface="Wingdings" panose="05000000000000000000" pitchFamily="2" charset="2"/>
              <a:buChar char="ü"/>
            </a:pPr>
            <a:endParaRPr lang="en-US" sz="2400" dirty="0"/>
          </a:p>
          <a:p>
            <a:pPr marL="342900" lvl="0" indent="-342900">
              <a:buFont typeface="Wingdings" panose="05000000000000000000" pitchFamily="2" charset="2"/>
              <a:buChar char="ü"/>
            </a:pPr>
            <a:r>
              <a:rPr lang="sr-Latn-RS" sz="2400" dirty="0"/>
              <a:t>Cilj te odredbe jeste zaštita privatnosti prenosa </a:t>
            </a:r>
            <a:r>
              <a:rPr lang="sr-Latn-RS" sz="2400" dirty="0" smtClean="0"/>
              <a:t>podataka</a:t>
            </a:r>
          </a:p>
          <a:p>
            <a:pPr marL="342900" lvl="0" indent="-342900">
              <a:buFont typeface="Wingdings" panose="05000000000000000000" pitchFamily="2" charset="2"/>
              <a:buChar char="ü"/>
            </a:pPr>
            <a:endParaRPr lang="en-US" sz="2400" dirty="0"/>
          </a:p>
          <a:p>
            <a:pPr marL="342900" lvl="0" indent="-342900">
              <a:buFont typeface="Wingdings" panose="05000000000000000000" pitchFamily="2" charset="2"/>
              <a:buChar char="ü"/>
            </a:pPr>
            <a:r>
              <a:rPr lang="sr-Latn-RS" sz="2400" dirty="0"/>
              <a:t>Odredba se bavi onim što predstavlja ekvivalent tradicionalnog prisluškivanja i snimanja usmenih telefonskih razgovora kada se to radi prilikom prenosa računarskih podataka</a:t>
            </a:r>
            <a:endParaRPr lang="en-US" sz="2400" dirty="0"/>
          </a:p>
        </p:txBody>
      </p:sp>
      <p:sp>
        <p:nvSpPr>
          <p:cNvPr id="7" name="Rectangle 11">
            <a:extLst>
              <a:ext uri="{FF2B5EF4-FFF2-40B4-BE49-F238E27FC236}">
                <a16:creationId xmlns="" xmlns:a16="http://schemas.microsoft.com/office/drawing/2014/main" id="{1621E760-16B0-4963-BE6C-AB71FCD22778}"/>
              </a:ext>
            </a:extLst>
          </p:cNvPr>
          <p:cNvSpPr>
            <a:spLocks noChangeArrowheads="1"/>
          </p:cNvSpPr>
          <p:nvPr/>
        </p:nvSpPr>
        <p:spPr bwMode="auto">
          <a:xfrm>
            <a:off x="7938" y="6597650"/>
            <a:ext cx="91360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200" b="1" dirty="0">
                <a:solidFill>
                  <a:srgbClr val="FFFFFF"/>
                </a:solidFill>
                <a:latin typeface="Verdana" panose="020B0604030504040204" pitchFamily="34" charset="0"/>
                <a:ea typeface="Verdana" panose="020B0604030504040204" pitchFamily="34" charset="0"/>
                <a:cs typeface="Verdana" charset="0"/>
              </a:rPr>
              <a:t>www.coe.int/cybercrime						                        - </a:t>
            </a:r>
            <a:fld id="{F50FF694-912A-834E-AD45-B984C7BF2CE4}" type="slidenum">
              <a:rPr lang="en-US" sz="1200" b="1">
                <a:solidFill>
                  <a:srgbClr val="FFFFFF"/>
                </a:solidFill>
                <a:latin typeface="Verdana" panose="020B0604030504040204" pitchFamily="34" charset="0"/>
                <a:ea typeface="Verdana" panose="020B0604030504040204" pitchFamily="34" charset="0"/>
                <a:cs typeface="Verdana" charset="0"/>
              </a:rPr>
              <a:pPr/>
              <a:t>25</a:t>
            </a:fld>
            <a:r>
              <a:rPr lang="en-US" sz="1200" b="1" dirty="0">
                <a:solidFill>
                  <a:srgbClr val="FFFFFF"/>
                </a:solidFill>
                <a:latin typeface="Verdana" panose="020B0604030504040204" pitchFamily="34" charset="0"/>
                <a:ea typeface="Verdana" panose="020B0604030504040204" pitchFamily="34" charset="0"/>
                <a:cs typeface="Verdana" charset="0"/>
              </a:rPr>
              <a:t> -</a:t>
            </a:r>
          </a:p>
        </p:txBody>
      </p:sp>
      <p:sp>
        <p:nvSpPr>
          <p:cNvPr id="8" name="Rectangle 7">
            <a:extLst>
              <a:ext uri="{FF2B5EF4-FFF2-40B4-BE49-F238E27FC236}">
                <a16:creationId xmlns="" xmlns:a16="http://schemas.microsoft.com/office/drawing/2014/main" id="{B54C04C7-F9C7-4DFE-B684-E4FB0F9E9846}"/>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sp>
        <p:nvSpPr>
          <p:cNvPr id="9" name="Rectangle 8">
            <a:extLst>
              <a:ext uri="{FF2B5EF4-FFF2-40B4-BE49-F238E27FC236}">
                <a16:creationId xmlns="" xmlns:a16="http://schemas.microsoft.com/office/drawing/2014/main" id="{C46C8F04-0397-410D-86F8-6FCA805739DB}"/>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latin typeface="Verdana" panose="020B0604030504040204" pitchFamily="34" charset="0"/>
              <a:ea typeface="Verdana" panose="020B0604030504040204" pitchFamily="34" charset="0"/>
            </a:endParaRPr>
          </a:p>
        </p:txBody>
      </p:sp>
      <p:sp>
        <p:nvSpPr>
          <p:cNvPr id="10" name="TextBox 7">
            <a:extLst>
              <a:ext uri="{FF2B5EF4-FFF2-40B4-BE49-F238E27FC236}">
                <a16:creationId xmlns="" xmlns:a16="http://schemas.microsoft.com/office/drawing/2014/main" id="{C4DDA362-433C-4CC6-A381-E011890633CA}"/>
              </a:ext>
            </a:extLst>
          </p:cNvPr>
          <p:cNvSpPr txBox="1">
            <a:spLocks noChangeArrowheads="1"/>
          </p:cNvSpPr>
          <p:nvPr/>
        </p:nvSpPr>
        <p:spPr bwMode="auto">
          <a:xfrm>
            <a:off x="1403350" y="-27384"/>
            <a:ext cx="7632700"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b="1" dirty="0" smtClean="0">
                <a:solidFill>
                  <a:schemeClr val="bg1"/>
                </a:solidFill>
                <a:latin typeface="Verdana" panose="020B0604030504040204" pitchFamily="34" charset="0"/>
                <a:ea typeface="Verdana" panose="020B0604030504040204" pitchFamily="34" charset="0"/>
                <a:cs typeface="Verdana" charset="0"/>
              </a:rPr>
              <a:t>Nezakonito presretanje </a:t>
            </a:r>
            <a:r>
              <a:rPr lang="en-GB" sz="3200" b="1" dirty="0" smtClean="0">
                <a:solidFill>
                  <a:schemeClr val="bg1"/>
                </a:solidFill>
                <a:latin typeface="Verdana" panose="020B0604030504040204" pitchFamily="34" charset="0"/>
                <a:ea typeface="Verdana" panose="020B0604030504040204" pitchFamily="34" charset="0"/>
                <a:cs typeface="Verdana" charset="0"/>
              </a:rPr>
              <a:t>(</a:t>
            </a:r>
            <a:r>
              <a:rPr lang="sr-Latn-RS" sz="3200" b="1" dirty="0" smtClean="0">
                <a:solidFill>
                  <a:schemeClr val="bg1"/>
                </a:solidFill>
                <a:latin typeface="Verdana" panose="020B0604030504040204" pitchFamily="34" charset="0"/>
                <a:ea typeface="Verdana" panose="020B0604030504040204" pitchFamily="34" charset="0"/>
                <a:cs typeface="Verdana" charset="0"/>
              </a:rPr>
              <a:t>„presretanje</a:t>
            </a:r>
            <a:r>
              <a:rPr lang="en-GB" sz="3200" b="1" dirty="0" smtClean="0">
                <a:solidFill>
                  <a:schemeClr val="bg1"/>
                </a:solidFill>
                <a:latin typeface="Verdana" panose="020B0604030504040204" pitchFamily="34" charset="0"/>
                <a:ea typeface="Verdana" panose="020B0604030504040204" pitchFamily="34" charset="0"/>
                <a:cs typeface="Verdana" charset="0"/>
              </a:rPr>
              <a:t>”)</a:t>
            </a:r>
            <a:endParaRPr lang="en-GB" sz="2000" b="1" dirty="0">
              <a:solidFill>
                <a:schemeClr val="bg1"/>
              </a:solidFill>
              <a:latin typeface="Verdana" panose="020B0604030504040204" pitchFamily="34" charset="0"/>
              <a:ea typeface="Verdana" panose="020B0604030504040204" pitchFamily="34" charset="0"/>
              <a:cs typeface="Verdana" charset="0"/>
            </a:endParaRPr>
          </a:p>
        </p:txBody>
      </p:sp>
      <p:pic>
        <p:nvPicPr>
          <p:cNvPr id="11" name="Picture 4">
            <a:extLst>
              <a:ext uri="{FF2B5EF4-FFF2-40B4-BE49-F238E27FC236}">
                <a16:creationId xmlns="" xmlns:a16="http://schemas.microsoft.com/office/drawing/2014/main" id="{BF2B7B65-E368-4A25-8BBD-1FAD95568169}"/>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45052638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 xmlns:a16="http://schemas.microsoft.com/office/drawing/2014/main" id="{7FA81925-418B-D44C-9255-2AEBBFBC0ADA}"/>
              </a:ext>
            </a:extLst>
          </p:cNvPr>
          <p:cNvSpPr/>
          <p:nvPr/>
        </p:nvSpPr>
        <p:spPr>
          <a:xfrm>
            <a:off x="165629" y="1336957"/>
            <a:ext cx="3889351" cy="5078313"/>
          </a:xfrm>
          <a:prstGeom prst="rect">
            <a:avLst/>
          </a:prstGeom>
        </p:spPr>
        <p:txBody>
          <a:bodyPr wrap="square">
            <a:spAutoFit/>
          </a:bodyPr>
          <a:lstStyle/>
          <a:p>
            <a:pPr marL="285750" lvl="0" indent="-285750">
              <a:buFont typeface="Wingdings" panose="05000000000000000000" pitchFamily="2" charset="2"/>
              <a:buChar char="Ø"/>
            </a:pPr>
            <a:r>
              <a:rPr lang="sr-Latn-RS" dirty="0"/>
              <a:t>Svaka strana </a:t>
            </a:r>
            <a:r>
              <a:rPr lang="sr-Latn-RS" dirty="0" err="1"/>
              <a:t>ugovornica</a:t>
            </a:r>
            <a:r>
              <a:rPr lang="sr-Latn-RS" dirty="0"/>
              <a:t> treba da usvoji zakonodavne i druge mere neophodne da bi se kao krivično delo u domaćem pravu propisalo </a:t>
            </a:r>
            <a:r>
              <a:rPr lang="sr-Latn-RS" b="1" dirty="0">
                <a:solidFill>
                  <a:srgbClr val="FF0000"/>
                </a:solidFill>
              </a:rPr>
              <a:t>protivpravno</a:t>
            </a:r>
            <a:r>
              <a:rPr lang="sr-Latn-RS" dirty="0">
                <a:solidFill>
                  <a:srgbClr val="FF0000"/>
                </a:solidFill>
              </a:rPr>
              <a:t> </a:t>
            </a:r>
            <a:r>
              <a:rPr lang="sr-Latn-RS" dirty="0"/>
              <a:t>presretanje prenosa računarskih podataka koji nisu javne prirode, ka računarskom sistemu, od njega ili unutar samog sistema, uključujući i elektromagnetna emitovanja iz računarskog sistema kojim se prenose takvi podaci, kada je učinjeno sa namerom i uz pomoć tehničkih uređaja. Strana </a:t>
            </a:r>
            <a:r>
              <a:rPr lang="sr-Latn-RS" dirty="0" err="1"/>
              <a:t>ugovornica</a:t>
            </a:r>
            <a:r>
              <a:rPr lang="sr-Latn-RS" dirty="0"/>
              <a:t> može da uslovi da je delo učinjeno sa nečasnom namerom ili u vezi sa računarskim sistemom koji je povezan sa drugim računarskim sistemom.</a:t>
            </a:r>
            <a:endParaRPr lang="en-US" dirty="0"/>
          </a:p>
        </p:txBody>
      </p:sp>
      <p:sp>
        <p:nvSpPr>
          <p:cNvPr id="6" name="Rectangle 5">
            <a:extLst>
              <a:ext uri="{FF2B5EF4-FFF2-40B4-BE49-F238E27FC236}">
                <a16:creationId xmlns="" xmlns:a16="http://schemas.microsoft.com/office/drawing/2014/main" id="{524B6456-681F-2F44-A01A-AD3514E81BD2}"/>
              </a:ext>
            </a:extLst>
          </p:cNvPr>
          <p:cNvSpPr/>
          <p:nvPr/>
        </p:nvSpPr>
        <p:spPr>
          <a:xfrm>
            <a:off x="4311950" y="1287212"/>
            <a:ext cx="4747018" cy="3785652"/>
          </a:xfrm>
          <a:prstGeom prst="rect">
            <a:avLst/>
          </a:prstGeom>
        </p:spPr>
        <p:txBody>
          <a:bodyPr wrap="square">
            <a:spAutoFit/>
          </a:bodyPr>
          <a:lstStyle/>
          <a:p>
            <a:pPr marL="285750" lvl="0" indent="-285750">
              <a:buFont typeface="Wingdings" panose="05000000000000000000" pitchFamily="2" charset="2"/>
              <a:buChar char="ü"/>
            </a:pPr>
            <a:r>
              <a:rPr lang="sr-Latn-RS" sz="2000" dirty="0"/>
              <a:t>Primeri mogućeg mešanja u pravo:</a:t>
            </a:r>
            <a:endParaRPr lang="en-US" sz="2000" dirty="0"/>
          </a:p>
          <a:p>
            <a:pPr marL="742950" lvl="1" indent="-285750">
              <a:buFont typeface="Wingdings" panose="05000000000000000000" pitchFamily="2" charset="2"/>
              <a:buChar char="ü"/>
            </a:pPr>
            <a:r>
              <a:rPr lang="sr-Latn-RS" sz="2000" dirty="0"/>
              <a:t>Lice koje dobije uputstvo ili ovlašćenje od učesnika u prenosu, između ostalog za</a:t>
            </a:r>
            <a:r>
              <a:rPr lang="es-CL" sz="2000" dirty="0"/>
              <a:t>: </a:t>
            </a:r>
            <a:endParaRPr lang="en-US" sz="2000" dirty="0"/>
          </a:p>
          <a:p>
            <a:pPr marL="1200150" lvl="2" indent="-285750">
              <a:buFont typeface="Wingdings" panose="05000000000000000000" pitchFamily="2" charset="2"/>
              <a:buChar char="ü"/>
            </a:pPr>
            <a:r>
              <a:rPr lang="sr-Latn-RS" sz="2000" dirty="0"/>
              <a:t>Ovlašćeno testiranje dogovoreno sa učesnicima</a:t>
            </a:r>
            <a:endParaRPr lang="en-US" sz="2000" dirty="0"/>
          </a:p>
          <a:p>
            <a:pPr marL="1200150" lvl="2" indent="-285750">
              <a:buFont typeface="Wingdings" panose="05000000000000000000" pitchFamily="2" charset="2"/>
              <a:buChar char="ü"/>
            </a:pPr>
            <a:r>
              <a:rPr lang="sr-Latn-RS" sz="2000" dirty="0"/>
              <a:t>Aktivnosti na planu zaštite dogovorene sa učesnicima</a:t>
            </a:r>
            <a:endParaRPr lang="en-US" sz="2000" dirty="0"/>
          </a:p>
          <a:p>
            <a:pPr marL="742950" lvl="1" indent="-285750">
              <a:buFont typeface="Wingdings" panose="05000000000000000000" pitchFamily="2" charset="2"/>
              <a:buChar char="ü"/>
            </a:pPr>
            <a:r>
              <a:rPr lang="sr-Latn-RS" sz="2000" dirty="0"/>
              <a:t>Korišćenje „kolačića” na veb-sajtovima</a:t>
            </a:r>
            <a:endParaRPr lang="en-US" sz="2000" dirty="0"/>
          </a:p>
          <a:p>
            <a:pPr marL="685800" indent="-285750">
              <a:buFont typeface="Wingdings" panose="05000000000000000000" pitchFamily="2" charset="2"/>
              <a:buChar char="ü"/>
            </a:pPr>
            <a:r>
              <a:rPr lang="sr-Latn-RS" sz="2000" dirty="0"/>
              <a:t>Zakonito ovlašćen nadzor koji sprovode organi reda</a:t>
            </a:r>
            <a:endParaRPr lang="en-US" sz="2000" dirty="0">
              <a:latin typeface="+mj-lt"/>
            </a:endParaRPr>
          </a:p>
        </p:txBody>
      </p:sp>
      <p:sp>
        <p:nvSpPr>
          <p:cNvPr id="7" name="Rectangle 11">
            <a:extLst>
              <a:ext uri="{FF2B5EF4-FFF2-40B4-BE49-F238E27FC236}">
                <a16:creationId xmlns="" xmlns:a16="http://schemas.microsoft.com/office/drawing/2014/main" id="{1621E760-16B0-4963-BE6C-AB71FCD22778}"/>
              </a:ext>
            </a:extLst>
          </p:cNvPr>
          <p:cNvSpPr>
            <a:spLocks noChangeArrowheads="1"/>
          </p:cNvSpPr>
          <p:nvPr/>
        </p:nvSpPr>
        <p:spPr bwMode="auto">
          <a:xfrm>
            <a:off x="44450" y="6597650"/>
            <a:ext cx="91360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200" b="1" dirty="0">
                <a:solidFill>
                  <a:srgbClr val="FFFFFF"/>
                </a:solidFill>
                <a:latin typeface="Verdana" panose="020B0604030504040204" pitchFamily="34" charset="0"/>
                <a:ea typeface="Verdana" panose="020B0604030504040204" pitchFamily="34" charset="0"/>
                <a:cs typeface="Verdana" charset="0"/>
              </a:rPr>
              <a:t>www.coe.int/cybercrime						                        - </a:t>
            </a:r>
            <a:fld id="{F50FF694-912A-834E-AD45-B984C7BF2CE4}" type="slidenum">
              <a:rPr lang="en-US" sz="1200" b="1">
                <a:solidFill>
                  <a:srgbClr val="FFFFFF"/>
                </a:solidFill>
                <a:latin typeface="Verdana" panose="020B0604030504040204" pitchFamily="34" charset="0"/>
                <a:ea typeface="Verdana" panose="020B0604030504040204" pitchFamily="34" charset="0"/>
                <a:cs typeface="Verdana" charset="0"/>
              </a:rPr>
              <a:pPr/>
              <a:t>26</a:t>
            </a:fld>
            <a:r>
              <a:rPr lang="en-US" sz="1200" b="1" dirty="0">
                <a:solidFill>
                  <a:srgbClr val="FFFFFF"/>
                </a:solidFill>
                <a:latin typeface="Verdana" panose="020B0604030504040204" pitchFamily="34" charset="0"/>
                <a:ea typeface="Verdana" panose="020B0604030504040204" pitchFamily="34" charset="0"/>
                <a:cs typeface="Verdana" charset="0"/>
              </a:rPr>
              <a:t> -</a:t>
            </a:r>
          </a:p>
        </p:txBody>
      </p:sp>
      <p:sp>
        <p:nvSpPr>
          <p:cNvPr id="8" name="Rectangle 7">
            <a:extLst>
              <a:ext uri="{FF2B5EF4-FFF2-40B4-BE49-F238E27FC236}">
                <a16:creationId xmlns="" xmlns:a16="http://schemas.microsoft.com/office/drawing/2014/main" id="{B54C04C7-F9C7-4DFE-B684-E4FB0F9E9846}"/>
              </a:ext>
            </a:extLst>
          </p:cNvPr>
          <p:cNvSpPr/>
          <p:nvPr/>
        </p:nvSpPr>
        <p:spPr>
          <a:xfrm>
            <a:off x="36512"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sp>
        <p:nvSpPr>
          <p:cNvPr id="9" name="Rectangle 8">
            <a:extLst>
              <a:ext uri="{FF2B5EF4-FFF2-40B4-BE49-F238E27FC236}">
                <a16:creationId xmlns="" xmlns:a16="http://schemas.microsoft.com/office/drawing/2014/main" id="{C46C8F04-0397-410D-86F8-6FCA805739DB}"/>
              </a:ext>
            </a:extLst>
          </p:cNvPr>
          <p:cNvSpPr/>
          <p:nvPr/>
        </p:nvSpPr>
        <p:spPr>
          <a:xfrm>
            <a:off x="44449"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latin typeface="Verdana" panose="020B0604030504040204" pitchFamily="34" charset="0"/>
              <a:ea typeface="Verdana" panose="020B0604030504040204" pitchFamily="34" charset="0"/>
            </a:endParaRPr>
          </a:p>
        </p:txBody>
      </p:sp>
      <p:sp>
        <p:nvSpPr>
          <p:cNvPr id="10" name="TextBox 7">
            <a:extLst>
              <a:ext uri="{FF2B5EF4-FFF2-40B4-BE49-F238E27FC236}">
                <a16:creationId xmlns="" xmlns:a16="http://schemas.microsoft.com/office/drawing/2014/main" id="{C4DDA362-433C-4CC6-A381-E011890633CA}"/>
              </a:ext>
            </a:extLst>
          </p:cNvPr>
          <p:cNvSpPr txBox="1">
            <a:spLocks noChangeArrowheads="1"/>
          </p:cNvSpPr>
          <p:nvPr/>
        </p:nvSpPr>
        <p:spPr bwMode="auto">
          <a:xfrm>
            <a:off x="1439862" y="44624"/>
            <a:ext cx="7632700"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b="1" dirty="0">
                <a:solidFill>
                  <a:schemeClr val="bg1"/>
                </a:solidFill>
                <a:latin typeface="Verdana" panose="020B0604030504040204" pitchFamily="34" charset="0"/>
                <a:ea typeface="Verdana" panose="020B0604030504040204" pitchFamily="34" charset="0"/>
                <a:cs typeface="Verdana" charset="0"/>
              </a:rPr>
              <a:t>Nezakonito </a:t>
            </a:r>
            <a:r>
              <a:rPr lang="sr-Latn-RS" sz="3200" b="1" dirty="0" smtClean="0">
                <a:solidFill>
                  <a:schemeClr val="bg1"/>
                </a:solidFill>
                <a:latin typeface="Verdana" panose="020B0604030504040204" pitchFamily="34" charset="0"/>
                <a:ea typeface="Verdana" panose="020B0604030504040204" pitchFamily="34" charset="0"/>
                <a:cs typeface="Verdana" charset="0"/>
              </a:rPr>
              <a:t>presretanje </a:t>
            </a:r>
            <a:r>
              <a:rPr lang="en-GB" sz="3200" b="1" dirty="0" smtClean="0">
                <a:solidFill>
                  <a:schemeClr val="bg1"/>
                </a:solidFill>
                <a:latin typeface="Verdana" panose="020B0604030504040204" pitchFamily="34" charset="0"/>
                <a:ea typeface="Verdana" panose="020B0604030504040204" pitchFamily="34" charset="0"/>
                <a:cs typeface="Verdana" charset="0"/>
              </a:rPr>
              <a:t>(</a:t>
            </a:r>
            <a:r>
              <a:rPr lang="sr-Latn-RS" sz="3200" b="1" dirty="0" smtClean="0">
                <a:solidFill>
                  <a:schemeClr val="bg1"/>
                </a:solidFill>
                <a:latin typeface="Verdana" panose="020B0604030504040204" pitchFamily="34" charset="0"/>
                <a:ea typeface="Verdana" panose="020B0604030504040204" pitchFamily="34" charset="0"/>
                <a:cs typeface="Verdana" charset="0"/>
              </a:rPr>
              <a:t>„protivpravno</a:t>
            </a:r>
            <a:r>
              <a:rPr lang="en-GB" sz="3200" b="1" dirty="0" smtClean="0">
                <a:solidFill>
                  <a:schemeClr val="bg1"/>
                </a:solidFill>
                <a:latin typeface="Verdana" panose="020B0604030504040204" pitchFamily="34" charset="0"/>
                <a:ea typeface="Verdana" panose="020B0604030504040204" pitchFamily="34" charset="0"/>
                <a:cs typeface="Verdana" charset="0"/>
              </a:rPr>
              <a:t>”)</a:t>
            </a:r>
            <a:endParaRPr lang="en-GB" sz="2000" b="1" dirty="0">
              <a:solidFill>
                <a:schemeClr val="bg1"/>
              </a:solidFill>
              <a:latin typeface="Verdana" panose="020B0604030504040204" pitchFamily="34" charset="0"/>
              <a:ea typeface="Verdana" panose="020B0604030504040204" pitchFamily="34" charset="0"/>
              <a:cs typeface="Verdana" charset="0"/>
            </a:endParaRPr>
          </a:p>
        </p:txBody>
      </p:sp>
      <p:pic>
        <p:nvPicPr>
          <p:cNvPr id="11" name="Picture 4">
            <a:extLst>
              <a:ext uri="{FF2B5EF4-FFF2-40B4-BE49-F238E27FC236}">
                <a16:creationId xmlns="" xmlns:a16="http://schemas.microsoft.com/office/drawing/2014/main" id="{BF2B7B65-E368-4A25-8BBD-1FAD95568169}"/>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36512"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26070089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 xmlns:a16="http://schemas.microsoft.com/office/drawing/2014/main" id="{7FA81925-418B-D44C-9255-2AEBBFBC0ADA}"/>
              </a:ext>
            </a:extLst>
          </p:cNvPr>
          <p:cNvSpPr/>
          <p:nvPr/>
        </p:nvSpPr>
        <p:spPr>
          <a:xfrm>
            <a:off x="129117" y="1336957"/>
            <a:ext cx="3889351" cy="5078313"/>
          </a:xfrm>
          <a:prstGeom prst="rect">
            <a:avLst/>
          </a:prstGeom>
        </p:spPr>
        <p:txBody>
          <a:bodyPr wrap="square">
            <a:spAutoFit/>
          </a:bodyPr>
          <a:lstStyle/>
          <a:p>
            <a:pPr marL="285750" lvl="0" indent="-285750">
              <a:buFont typeface="Wingdings" panose="05000000000000000000" pitchFamily="2" charset="2"/>
              <a:buChar char="Ø"/>
            </a:pPr>
            <a:r>
              <a:rPr lang="sr-Latn-RS" dirty="0"/>
              <a:t>Svaka strana </a:t>
            </a:r>
            <a:r>
              <a:rPr lang="sr-Latn-RS" dirty="0" err="1"/>
              <a:t>ugovornica</a:t>
            </a:r>
            <a:r>
              <a:rPr lang="sr-Latn-RS" dirty="0"/>
              <a:t> treba da usvoji zakonodavne i druge mere neophodne da bi se kao krivično delo u domaćem pravu propisalo protivpravno presretanje prenosa računarskih podataka koji nisu javne prirode, ka računarskom sistemu, od njega ili unutar samog sistema, uključujući i elektromagnetna emitovanja iz računarskog sistema kojim se prenose takvi podaci, kada je učinjeno sa namerom i </a:t>
            </a:r>
            <a:r>
              <a:rPr lang="sr-Latn-RS" b="1" dirty="0">
                <a:solidFill>
                  <a:srgbClr val="FF0000"/>
                </a:solidFill>
              </a:rPr>
              <a:t>uz pomoć tehničkih uređaja</a:t>
            </a:r>
            <a:r>
              <a:rPr lang="sr-Latn-RS" b="1" dirty="0"/>
              <a:t>.</a:t>
            </a:r>
            <a:r>
              <a:rPr lang="sr-Latn-RS" dirty="0"/>
              <a:t> Strana </a:t>
            </a:r>
            <a:r>
              <a:rPr lang="sr-Latn-RS" dirty="0" err="1"/>
              <a:t>ugovornica</a:t>
            </a:r>
            <a:r>
              <a:rPr lang="sr-Latn-RS" dirty="0"/>
              <a:t> može da uslovi da je delo učinjeno sa nečasnom namerom ili u vezi sa računarskim sistemom koji je povezan sa drugim računarskim sistemom.</a:t>
            </a:r>
            <a:endParaRPr lang="en-US" dirty="0"/>
          </a:p>
        </p:txBody>
      </p:sp>
      <p:sp>
        <p:nvSpPr>
          <p:cNvPr id="6" name="Rectangle 5">
            <a:extLst>
              <a:ext uri="{FF2B5EF4-FFF2-40B4-BE49-F238E27FC236}">
                <a16:creationId xmlns="" xmlns:a16="http://schemas.microsoft.com/office/drawing/2014/main" id="{524B6456-681F-2F44-A01A-AD3514E81BD2}"/>
              </a:ext>
            </a:extLst>
          </p:cNvPr>
          <p:cNvSpPr/>
          <p:nvPr/>
        </p:nvSpPr>
        <p:spPr>
          <a:xfrm>
            <a:off x="4275438" y="1287212"/>
            <a:ext cx="4747018" cy="4401205"/>
          </a:xfrm>
          <a:prstGeom prst="rect">
            <a:avLst/>
          </a:prstGeom>
        </p:spPr>
        <p:txBody>
          <a:bodyPr wrap="square">
            <a:spAutoFit/>
          </a:bodyPr>
          <a:lstStyle/>
          <a:p>
            <a:pPr marL="285750" lvl="0" indent="-285750">
              <a:buFont typeface="Wingdings" panose="05000000000000000000" pitchFamily="2" charset="2"/>
              <a:buChar char="ü"/>
            </a:pPr>
            <a:r>
              <a:rPr lang="sr-Latn-RS" sz="2000" dirty="0"/>
              <a:t>Tehnički uređaji obuhvataju presretanje koje se vrši na sledeći način: </a:t>
            </a:r>
            <a:endParaRPr lang="en-US" sz="2000" dirty="0"/>
          </a:p>
          <a:p>
            <a:pPr marL="742950" lvl="1" indent="-285750">
              <a:buFont typeface="Wingdings" panose="05000000000000000000" pitchFamily="2" charset="2"/>
              <a:buChar char="ü"/>
            </a:pPr>
            <a:r>
              <a:rPr lang="sr-Latn-RS" sz="2000" dirty="0"/>
              <a:t>Pristup računarskom sistemu i upotreba tog sistema</a:t>
            </a:r>
            <a:r>
              <a:rPr lang="en-US" sz="2000" dirty="0"/>
              <a:t>; </a:t>
            </a:r>
          </a:p>
          <a:p>
            <a:pPr marL="742950" lvl="1" indent="-285750">
              <a:buFont typeface="Wingdings" panose="05000000000000000000" pitchFamily="2" charset="2"/>
              <a:buChar char="ü"/>
            </a:pPr>
            <a:r>
              <a:rPr lang="sr-Latn-RS" sz="2000" dirty="0"/>
              <a:t>Korišćenje uređaja za elektronsko prisluškivanje ili snimanje razgovora</a:t>
            </a:r>
            <a:r>
              <a:rPr lang="sr-Latn-RS" sz="2000" dirty="0" smtClean="0"/>
              <a:t>.</a:t>
            </a:r>
          </a:p>
          <a:p>
            <a:pPr lvl="1"/>
            <a:r>
              <a:rPr lang="en-US" sz="2000" dirty="0" smtClean="0"/>
              <a:t> </a:t>
            </a:r>
            <a:endParaRPr lang="en-US" sz="2000" dirty="0"/>
          </a:p>
          <a:p>
            <a:pPr marL="285750" lvl="0" indent="-285750">
              <a:buFont typeface="Wingdings" panose="05000000000000000000" pitchFamily="2" charset="2"/>
              <a:buChar char="ü"/>
            </a:pPr>
            <a:r>
              <a:rPr lang="sr-Latn-RS" sz="2000" dirty="0"/>
              <a:t>To može da obuhvati</a:t>
            </a:r>
            <a:r>
              <a:rPr lang="en-US" sz="2000" dirty="0"/>
              <a:t>:</a:t>
            </a:r>
          </a:p>
          <a:p>
            <a:pPr marL="742950" lvl="1" indent="-285750">
              <a:buFont typeface="Wingdings" panose="05000000000000000000" pitchFamily="2" charset="2"/>
              <a:buChar char="ü"/>
            </a:pPr>
            <a:r>
              <a:rPr lang="sr-Latn-RS" sz="2000" dirty="0"/>
              <a:t>Snimanje</a:t>
            </a:r>
            <a:endParaRPr lang="en-US" sz="2000" dirty="0"/>
          </a:p>
          <a:p>
            <a:pPr marL="742950" lvl="1" indent="-285750">
              <a:buFont typeface="Wingdings" panose="05000000000000000000" pitchFamily="2" charset="2"/>
              <a:buChar char="ü"/>
            </a:pPr>
            <a:r>
              <a:rPr lang="sr-Latn-RS" sz="2000" dirty="0"/>
              <a:t>Korišćenje tehničkih uređaja koji su pričvršćeni za linije prenosa</a:t>
            </a:r>
            <a:endParaRPr lang="en-US" sz="2000" dirty="0"/>
          </a:p>
          <a:p>
            <a:pPr marL="742950" lvl="1" indent="-285750">
              <a:buFont typeface="Wingdings" panose="05000000000000000000" pitchFamily="2" charset="2"/>
              <a:buChar char="ü"/>
            </a:pPr>
            <a:r>
              <a:rPr lang="sr-Latn-RS" sz="2000" dirty="0"/>
              <a:t>Korišćenje uređaja za prikupljanje i snimanje bežičnih komunikacija</a:t>
            </a:r>
            <a:endParaRPr lang="en-US" sz="2000" dirty="0"/>
          </a:p>
          <a:p>
            <a:pPr marL="742950" lvl="1" indent="-285750">
              <a:buFont typeface="Wingdings" panose="05000000000000000000" pitchFamily="2" charset="2"/>
              <a:buChar char="ü"/>
            </a:pPr>
            <a:r>
              <a:rPr lang="sr-Latn-RS" sz="2000" dirty="0"/>
              <a:t>Korišćenje softvera, </a:t>
            </a:r>
            <a:r>
              <a:rPr lang="sr-Latn-RS" sz="2000" dirty="0" err="1"/>
              <a:t>lozinki</a:t>
            </a:r>
            <a:r>
              <a:rPr lang="sr-Latn-RS" sz="2000" dirty="0"/>
              <a:t> i šifara</a:t>
            </a:r>
            <a:endParaRPr lang="en-US" sz="2000" dirty="0"/>
          </a:p>
        </p:txBody>
      </p:sp>
      <p:sp>
        <p:nvSpPr>
          <p:cNvPr id="7" name="Rectangle 11">
            <a:extLst>
              <a:ext uri="{FF2B5EF4-FFF2-40B4-BE49-F238E27FC236}">
                <a16:creationId xmlns="" xmlns:a16="http://schemas.microsoft.com/office/drawing/2014/main" id="{1621E760-16B0-4963-BE6C-AB71FCD22778}"/>
              </a:ext>
            </a:extLst>
          </p:cNvPr>
          <p:cNvSpPr>
            <a:spLocks noChangeArrowheads="1"/>
          </p:cNvSpPr>
          <p:nvPr/>
        </p:nvSpPr>
        <p:spPr bwMode="auto">
          <a:xfrm>
            <a:off x="7938" y="6597650"/>
            <a:ext cx="91360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200" b="1" dirty="0">
                <a:solidFill>
                  <a:srgbClr val="FFFFFF"/>
                </a:solidFill>
                <a:latin typeface="Verdana" panose="020B0604030504040204" pitchFamily="34" charset="0"/>
                <a:ea typeface="Verdana" panose="020B0604030504040204" pitchFamily="34" charset="0"/>
                <a:cs typeface="Verdana" charset="0"/>
              </a:rPr>
              <a:t>www.coe.int/cybercrime						                        - </a:t>
            </a:r>
            <a:fld id="{F50FF694-912A-834E-AD45-B984C7BF2CE4}" type="slidenum">
              <a:rPr lang="en-US" sz="1200" b="1">
                <a:solidFill>
                  <a:srgbClr val="FFFFFF"/>
                </a:solidFill>
                <a:latin typeface="Verdana" panose="020B0604030504040204" pitchFamily="34" charset="0"/>
                <a:ea typeface="Verdana" panose="020B0604030504040204" pitchFamily="34" charset="0"/>
                <a:cs typeface="Verdana" charset="0"/>
              </a:rPr>
              <a:pPr/>
              <a:t>27</a:t>
            </a:fld>
            <a:r>
              <a:rPr lang="en-US" sz="1200" b="1" dirty="0">
                <a:solidFill>
                  <a:srgbClr val="FFFFFF"/>
                </a:solidFill>
                <a:latin typeface="Verdana" panose="020B0604030504040204" pitchFamily="34" charset="0"/>
                <a:ea typeface="Verdana" panose="020B0604030504040204" pitchFamily="34" charset="0"/>
                <a:cs typeface="Verdana" charset="0"/>
              </a:rPr>
              <a:t> -</a:t>
            </a:r>
          </a:p>
        </p:txBody>
      </p:sp>
      <p:sp>
        <p:nvSpPr>
          <p:cNvPr id="8" name="Rectangle 7">
            <a:extLst>
              <a:ext uri="{FF2B5EF4-FFF2-40B4-BE49-F238E27FC236}">
                <a16:creationId xmlns="" xmlns:a16="http://schemas.microsoft.com/office/drawing/2014/main" id="{B54C04C7-F9C7-4DFE-B684-E4FB0F9E9846}"/>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sp>
        <p:nvSpPr>
          <p:cNvPr id="9" name="Rectangle 8">
            <a:extLst>
              <a:ext uri="{FF2B5EF4-FFF2-40B4-BE49-F238E27FC236}">
                <a16:creationId xmlns="" xmlns:a16="http://schemas.microsoft.com/office/drawing/2014/main" id="{C46C8F04-0397-410D-86F8-6FCA805739DB}"/>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latin typeface="Verdana" panose="020B0604030504040204" pitchFamily="34" charset="0"/>
              <a:ea typeface="Verdana" panose="020B0604030504040204" pitchFamily="34" charset="0"/>
            </a:endParaRPr>
          </a:p>
        </p:txBody>
      </p:sp>
      <p:pic>
        <p:nvPicPr>
          <p:cNvPr id="11" name="Picture 4">
            <a:extLst>
              <a:ext uri="{FF2B5EF4-FFF2-40B4-BE49-F238E27FC236}">
                <a16:creationId xmlns="" xmlns:a16="http://schemas.microsoft.com/office/drawing/2014/main" id="{BF2B7B65-E368-4A25-8BBD-1FAD95568169}"/>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extBox 7">
            <a:extLst>
              <a:ext uri="{FF2B5EF4-FFF2-40B4-BE49-F238E27FC236}">
                <a16:creationId xmlns="" xmlns:a16="http://schemas.microsoft.com/office/drawing/2014/main" id="{7B42FE2B-4ED4-40A8-AC9F-DF13D8B6DD6C}"/>
              </a:ext>
            </a:extLst>
          </p:cNvPr>
          <p:cNvSpPr txBox="1">
            <a:spLocks noChangeArrowheads="1"/>
          </p:cNvSpPr>
          <p:nvPr/>
        </p:nvSpPr>
        <p:spPr bwMode="auto">
          <a:xfrm>
            <a:off x="1439862" y="44624"/>
            <a:ext cx="7632700"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b="1" dirty="0">
                <a:solidFill>
                  <a:schemeClr val="bg1"/>
                </a:solidFill>
                <a:latin typeface="Verdana" panose="020B0604030504040204" pitchFamily="34" charset="0"/>
                <a:ea typeface="Verdana" panose="020B0604030504040204" pitchFamily="34" charset="0"/>
                <a:cs typeface="Verdana" charset="0"/>
              </a:rPr>
              <a:t>Nezakonito </a:t>
            </a:r>
            <a:r>
              <a:rPr lang="sr-Latn-RS" sz="3200" b="1" dirty="0" smtClean="0">
                <a:solidFill>
                  <a:schemeClr val="bg1"/>
                </a:solidFill>
                <a:latin typeface="Verdana" panose="020B0604030504040204" pitchFamily="34" charset="0"/>
                <a:ea typeface="Verdana" panose="020B0604030504040204" pitchFamily="34" charset="0"/>
                <a:cs typeface="Verdana" charset="0"/>
              </a:rPr>
              <a:t>presretanje </a:t>
            </a:r>
            <a:r>
              <a:rPr lang="en-GB" sz="3200" b="1" dirty="0" smtClean="0">
                <a:solidFill>
                  <a:schemeClr val="bg1"/>
                </a:solidFill>
                <a:latin typeface="Verdana" panose="020B0604030504040204" pitchFamily="34" charset="0"/>
                <a:ea typeface="Verdana" panose="020B0604030504040204" pitchFamily="34" charset="0"/>
                <a:cs typeface="Verdana" charset="0"/>
              </a:rPr>
              <a:t>(</a:t>
            </a:r>
            <a:r>
              <a:rPr lang="sr-Latn-RS" sz="3200" b="1" dirty="0" smtClean="0">
                <a:solidFill>
                  <a:schemeClr val="bg1"/>
                </a:solidFill>
                <a:latin typeface="Verdana" panose="020B0604030504040204" pitchFamily="34" charset="0"/>
                <a:ea typeface="Verdana" panose="020B0604030504040204" pitchFamily="34" charset="0"/>
                <a:cs typeface="Verdana" charset="0"/>
              </a:rPr>
              <a:t>„uz pomoć tehničkih uređaja</a:t>
            </a:r>
            <a:r>
              <a:rPr lang="en-GB" sz="3200" b="1" dirty="0" smtClean="0">
                <a:solidFill>
                  <a:schemeClr val="bg1"/>
                </a:solidFill>
                <a:latin typeface="Verdana" panose="020B0604030504040204" pitchFamily="34" charset="0"/>
                <a:ea typeface="Verdana" panose="020B0604030504040204" pitchFamily="34" charset="0"/>
                <a:cs typeface="Verdana" charset="0"/>
              </a:rPr>
              <a:t>”)</a:t>
            </a:r>
            <a:endParaRPr lang="en-GB" sz="2000" b="1" dirty="0">
              <a:solidFill>
                <a:schemeClr val="bg1"/>
              </a:solidFill>
              <a:latin typeface="Verdana" panose="020B0604030504040204" pitchFamily="34" charset="0"/>
              <a:ea typeface="Verdana" panose="020B0604030504040204" pitchFamily="34" charset="0"/>
              <a:cs typeface="Verdana" charset="0"/>
            </a:endParaRPr>
          </a:p>
        </p:txBody>
      </p:sp>
    </p:spTree>
    <p:extLst>
      <p:ext uri="{BB962C8B-B14F-4D97-AF65-F5344CB8AC3E}">
        <p14:creationId xmlns:p14="http://schemas.microsoft.com/office/powerpoint/2010/main" val="100745718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 xmlns:a16="http://schemas.microsoft.com/office/drawing/2014/main" id="{7FA81925-418B-D44C-9255-2AEBBFBC0ADA}"/>
              </a:ext>
            </a:extLst>
          </p:cNvPr>
          <p:cNvSpPr/>
          <p:nvPr/>
        </p:nvSpPr>
        <p:spPr>
          <a:xfrm>
            <a:off x="129117" y="1336957"/>
            <a:ext cx="3889351" cy="5078313"/>
          </a:xfrm>
          <a:prstGeom prst="rect">
            <a:avLst/>
          </a:prstGeom>
        </p:spPr>
        <p:txBody>
          <a:bodyPr wrap="square">
            <a:spAutoFit/>
          </a:bodyPr>
          <a:lstStyle/>
          <a:p>
            <a:pPr marL="285750" lvl="0" indent="-285750">
              <a:buFont typeface="Wingdings" panose="05000000000000000000" pitchFamily="2" charset="2"/>
              <a:buChar char="Ø"/>
            </a:pPr>
            <a:r>
              <a:rPr lang="sr-Latn-RS" dirty="0"/>
              <a:t>Svaka strana </a:t>
            </a:r>
            <a:r>
              <a:rPr lang="sr-Latn-RS" dirty="0" err="1"/>
              <a:t>ugovornica</a:t>
            </a:r>
            <a:r>
              <a:rPr lang="sr-Latn-RS" dirty="0"/>
              <a:t> treba da usvoji zakonodavne i druge mere neophodne da bi se kao krivično delo u domaćem pravu propisalo protivpravno presretanje prenosa računarskih podataka </a:t>
            </a:r>
            <a:r>
              <a:rPr lang="sr-Latn-RS" b="1" dirty="0">
                <a:solidFill>
                  <a:srgbClr val="FF0000"/>
                </a:solidFill>
              </a:rPr>
              <a:t>koji nisu javne prirode</a:t>
            </a:r>
            <a:r>
              <a:rPr lang="sr-Latn-RS" dirty="0"/>
              <a:t>, ka računarskom sistemu, od njega ili unutar samog sistema, uključujući i elektromagnetna emitovanja iz računarskog sistema kojim se prenose takvi podaci, kada je učinjeno sa namerom i uz pomoć tehničkih uređaja. Strana </a:t>
            </a:r>
            <a:r>
              <a:rPr lang="sr-Latn-RS" dirty="0" err="1"/>
              <a:t>ugovornica</a:t>
            </a:r>
            <a:r>
              <a:rPr lang="sr-Latn-RS" dirty="0"/>
              <a:t> može da uslovi da je delo učinjeno sa nečasnom namerom ili u vezi sa računarskim sistemom koji je povezan sa drugim računarskim sistemom.</a:t>
            </a:r>
            <a:endParaRPr lang="en-US" dirty="0"/>
          </a:p>
        </p:txBody>
      </p:sp>
      <p:sp>
        <p:nvSpPr>
          <p:cNvPr id="6" name="Rectangle 5">
            <a:extLst>
              <a:ext uri="{FF2B5EF4-FFF2-40B4-BE49-F238E27FC236}">
                <a16:creationId xmlns="" xmlns:a16="http://schemas.microsoft.com/office/drawing/2014/main" id="{524B6456-681F-2F44-A01A-AD3514E81BD2}"/>
              </a:ext>
            </a:extLst>
          </p:cNvPr>
          <p:cNvSpPr/>
          <p:nvPr/>
        </p:nvSpPr>
        <p:spPr>
          <a:xfrm>
            <a:off x="4275438" y="1287212"/>
            <a:ext cx="4747018" cy="4093428"/>
          </a:xfrm>
          <a:prstGeom prst="rect">
            <a:avLst/>
          </a:prstGeom>
        </p:spPr>
        <p:txBody>
          <a:bodyPr wrap="square">
            <a:spAutoFit/>
          </a:bodyPr>
          <a:lstStyle/>
          <a:p>
            <a:pPr marL="342900" lvl="0" indent="-342900">
              <a:buFont typeface="Wingdings" panose="05000000000000000000" pitchFamily="2" charset="2"/>
              <a:buChar char="ü"/>
            </a:pPr>
            <a:r>
              <a:rPr lang="sr-Latn-RS" sz="2000" dirty="0"/>
              <a:t>Krivično delo je ograničeno na presretanje prenosa računarskih podataka koji nisu javne </a:t>
            </a:r>
            <a:r>
              <a:rPr lang="sr-Latn-RS" sz="2000" dirty="0" smtClean="0"/>
              <a:t>prirode</a:t>
            </a:r>
          </a:p>
          <a:p>
            <a:pPr marL="342900" lvl="0" indent="-342900">
              <a:buFont typeface="Wingdings" panose="05000000000000000000" pitchFamily="2" charset="2"/>
              <a:buChar char="ü"/>
            </a:pPr>
            <a:endParaRPr lang="en-US" sz="2000" dirty="0"/>
          </a:p>
          <a:p>
            <a:pPr marL="342900" lvl="0" indent="-342900">
              <a:buFont typeface="Wingdings" panose="05000000000000000000" pitchFamily="2" charset="2"/>
              <a:buChar char="ü"/>
            </a:pPr>
            <a:r>
              <a:rPr lang="sr-Latn-RS" sz="2000" dirty="0"/>
              <a:t>Za ovo krivično delo nije relevantno da li su podaci javno dostupni ili nisu javno dostupni – ono što je bitno jeste da prenos nije javne prirode </a:t>
            </a:r>
            <a:endParaRPr lang="sr-Latn-RS" sz="2000" dirty="0" smtClean="0"/>
          </a:p>
          <a:p>
            <a:pPr marL="342900" lvl="0" indent="-342900">
              <a:buFont typeface="Wingdings" panose="05000000000000000000" pitchFamily="2" charset="2"/>
              <a:buChar char="ü"/>
            </a:pPr>
            <a:endParaRPr lang="en-US" sz="2000" dirty="0"/>
          </a:p>
          <a:p>
            <a:pPr marL="342900" lvl="0" indent="-342900">
              <a:buFont typeface="Wingdings" panose="05000000000000000000" pitchFamily="2" charset="2"/>
              <a:buChar char="ü"/>
            </a:pPr>
            <a:r>
              <a:rPr lang="sr-Latn-RS" sz="2000" dirty="0"/>
              <a:t>Tim deliktom se može inkriminisati presretanje informacija koje jesu javno dostupne, ali njihov prenos nije javne prirode</a:t>
            </a:r>
            <a:endParaRPr lang="en-US" sz="2000" dirty="0"/>
          </a:p>
        </p:txBody>
      </p:sp>
      <p:sp>
        <p:nvSpPr>
          <p:cNvPr id="7" name="Rectangle 11">
            <a:extLst>
              <a:ext uri="{FF2B5EF4-FFF2-40B4-BE49-F238E27FC236}">
                <a16:creationId xmlns="" xmlns:a16="http://schemas.microsoft.com/office/drawing/2014/main" id="{1621E760-16B0-4963-BE6C-AB71FCD22778}"/>
              </a:ext>
            </a:extLst>
          </p:cNvPr>
          <p:cNvSpPr>
            <a:spLocks noChangeArrowheads="1"/>
          </p:cNvSpPr>
          <p:nvPr/>
        </p:nvSpPr>
        <p:spPr bwMode="auto">
          <a:xfrm>
            <a:off x="7938" y="6597650"/>
            <a:ext cx="91360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200" b="1" dirty="0">
                <a:solidFill>
                  <a:srgbClr val="FFFFFF"/>
                </a:solidFill>
                <a:latin typeface="Verdana" panose="020B0604030504040204" pitchFamily="34" charset="0"/>
                <a:ea typeface="Verdana" panose="020B0604030504040204" pitchFamily="34" charset="0"/>
                <a:cs typeface="Verdana" charset="0"/>
              </a:rPr>
              <a:t>www.coe.int/cybercrime						                        - </a:t>
            </a:r>
            <a:fld id="{F50FF694-912A-834E-AD45-B984C7BF2CE4}" type="slidenum">
              <a:rPr lang="en-US" sz="1200" b="1">
                <a:solidFill>
                  <a:srgbClr val="FFFFFF"/>
                </a:solidFill>
                <a:latin typeface="Verdana" panose="020B0604030504040204" pitchFamily="34" charset="0"/>
                <a:ea typeface="Verdana" panose="020B0604030504040204" pitchFamily="34" charset="0"/>
                <a:cs typeface="Verdana" charset="0"/>
              </a:rPr>
              <a:pPr/>
              <a:t>28</a:t>
            </a:fld>
            <a:r>
              <a:rPr lang="en-US" sz="1200" b="1" dirty="0">
                <a:solidFill>
                  <a:srgbClr val="FFFFFF"/>
                </a:solidFill>
                <a:latin typeface="Verdana" panose="020B0604030504040204" pitchFamily="34" charset="0"/>
                <a:ea typeface="Verdana" panose="020B0604030504040204" pitchFamily="34" charset="0"/>
                <a:cs typeface="Verdana" charset="0"/>
              </a:rPr>
              <a:t> -</a:t>
            </a:r>
          </a:p>
        </p:txBody>
      </p:sp>
      <p:sp>
        <p:nvSpPr>
          <p:cNvPr id="8" name="Rectangle 7">
            <a:extLst>
              <a:ext uri="{FF2B5EF4-FFF2-40B4-BE49-F238E27FC236}">
                <a16:creationId xmlns="" xmlns:a16="http://schemas.microsoft.com/office/drawing/2014/main" id="{B54C04C7-F9C7-4DFE-B684-E4FB0F9E9846}"/>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sp>
        <p:nvSpPr>
          <p:cNvPr id="9" name="Rectangle 8">
            <a:extLst>
              <a:ext uri="{FF2B5EF4-FFF2-40B4-BE49-F238E27FC236}">
                <a16:creationId xmlns="" xmlns:a16="http://schemas.microsoft.com/office/drawing/2014/main" id="{C46C8F04-0397-410D-86F8-6FCA805739DB}"/>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latin typeface="Verdana" panose="020B0604030504040204" pitchFamily="34" charset="0"/>
              <a:ea typeface="Verdana" panose="020B0604030504040204" pitchFamily="34" charset="0"/>
            </a:endParaRPr>
          </a:p>
        </p:txBody>
      </p:sp>
      <p:pic>
        <p:nvPicPr>
          <p:cNvPr id="11" name="Picture 4">
            <a:extLst>
              <a:ext uri="{FF2B5EF4-FFF2-40B4-BE49-F238E27FC236}">
                <a16:creationId xmlns="" xmlns:a16="http://schemas.microsoft.com/office/drawing/2014/main" id="{BF2B7B65-E368-4A25-8BBD-1FAD95568169}"/>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extBox 7">
            <a:extLst>
              <a:ext uri="{FF2B5EF4-FFF2-40B4-BE49-F238E27FC236}">
                <a16:creationId xmlns="" xmlns:a16="http://schemas.microsoft.com/office/drawing/2014/main" id="{2CF507C5-CF30-4464-8FB4-D08CE8A7A03B}"/>
              </a:ext>
            </a:extLst>
          </p:cNvPr>
          <p:cNvSpPr txBox="1">
            <a:spLocks noChangeArrowheads="1"/>
          </p:cNvSpPr>
          <p:nvPr/>
        </p:nvSpPr>
        <p:spPr bwMode="auto">
          <a:xfrm>
            <a:off x="1439862" y="44624"/>
            <a:ext cx="7632700"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b="1" dirty="0">
                <a:solidFill>
                  <a:schemeClr val="bg1"/>
                </a:solidFill>
                <a:latin typeface="Verdana" panose="020B0604030504040204" pitchFamily="34" charset="0"/>
                <a:ea typeface="Verdana" panose="020B0604030504040204" pitchFamily="34" charset="0"/>
                <a:cs typeface="Verdana" charset="0"/>
              </a:rPr>
              <a:t>Nezakonito </a:t>
            </a:r>
            <a:r>
              <a:rPr lang="sr-Latn-RS" sz="3200" b="1" dirty="0" smtClean="0">
                <a:solidFill>
                  <a:schemeClr val="bg1"/>
                </a:solidFill>
                <a:latin typeface="Verdana" panose="020B0604030504040204" pitchFamily="34" charset="0"/>
                <a:ea typeface="Verdana" panose="020B0604030504040204" pitchFamily="34" charset="0"/>
                <a:cs typeface="Verdana" charset="0"/>
              </a:rPr>
              <a:t>presretanje </a:t>
            </a:r>
            <a:r>
              <a:rPr lang="en-GB" sz="3200" b="1" dirty="0" smtClean="0">
                <a:solidFill>
                  <a:schemeClr val="bg1"/>
                </a:solidFill>
                <a:latin typeface="Verdana" panose="020B0604030504040204" pitchFamily="34" charset="0"/>
                <a:ea typeface="Verdana" panose="020B0604030504040204" pitchFamily="34" charset="0"/>
                <a:cs typeface="Verdana" charset="0"/>
              </a:rPr>
              <a:t>(</a:t>
            </a:r>
            <a:r>
              <a:rPr lang="sr-Latn-RS" sz="3200" b="1" dirty="0" smtClean="0">
                <a:solidFill>
                  <a:schemeClr val="bg1"/>
                </a:solidFill>
                <a:latin typeface="Verdana" panose="020B0604030504040204" pitchFamily="34" charset="0"/>
                <a:ea typeface="Verdana" panose="020B0604030504040204" pitchFamily="34" charset="0"/>
                <a:cs typeface="Verdana" charset="0"/>
              </a:rPr>
              <a:t>„koji nisu javne prirode</a:t>
            </a:r>
            <a:r>
              <a:rPr lang="en-GB" sz="3200" b="1" dirty="0" smtClean="0">
                <a:solidFill>
                  <a:schemeClr val="bg1"/>
                </a:solidFill>
                <a:latin typeface="Verdana" panose="020B0604030504040204" pitchFamily="34" charset="0"/>
                <a:ea typeface="Verdana" panose="020B0604030504040204" pitchFamily="34" charset="0"/>
                <a:cs typeface="Verdana" charset="0"/>
              </a:rPr>
              <a:t>”)</a:t>
            </a:r>
            <a:endParaRPr lang="en-GB" sz="3200" b="1" dirty="0">
              <a:solidFill>
                <a:schemeClr val="bg1"/>
              </a:solidFill>
              <a:latin typeface="Verdana" panose="020B0604030504040204" pitchFamily="34" charset="0"/>
              <a:ea typeface="Verdana" panose="020B0604030504040204" pitchFamily="34" charset="0"/>
              <a:cs typeface="Verdana" charset="0"/>
            </a:endParaRPr>
          </a:p>
        </p:txBody>
      </p:sp>
    </p:spTree>
    <p:extLst>
      <p:ext uri="{BB962C8B-B14F-4D97-AF65-F5344CB8AC3E}">
        <p14:creationId xmlns:p14="http://schemas.microsoft.com/office/powerpoint/2010/main" val="88714692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 xmlns:a16="http://schemas.microsoft.com/office/drawing/2014/main" id="{7FA81925-418B-D44C-9255-2AEBBFBC0ADA}"/>
              </a:ext>
            </a:extLst>
          </p:cNvPr>
          <p:cNvSpPr/>
          <p:nvPr/>
        </p:nvSpPr>
        <p:spPr>
          <a:xfrm>
            <a:off x="129117" y="1336957"/>
            <a:ext cx="3889351" cy="5078313"/>
          </a:xfrm>
          <a:prstGeom prst="rect">
            <a:avLst/>
          </a:prstGeom>
        </p:spPr>
        <p:txBody>
          <a:bodyPr wrap="square">
            <a:spAutoFit/>
          </a:bodyPr>
          <a:lstStyle/>
          <a:p>
            <a:pPr marL="285750" lvl="0" indent="-285750">
              <a:buFont typeface="Wingdings" panose="05000000000000000000" pitchFamily="2" charset="2"/>
              <a:buChar char="Ø"/>
            </a:pPr>
            <a:r>
              <a:rPr lang="sr-Latn-RS" dirty="0"/>
              <a:t>Svaka strana </a:t>
            </a:r>
            <a:r>
              <a:rPr lang="sr-Latn-RS" dirty="0" err="1"/>
              <a:t>ugovornica</a:t>
            </a:r>
            <a:r>
              <a:rPr lang="sr-Latn-RS" dirty="0"/>
              <a:t> treba da usvoji zakonodavne i druge mere neophodne da bi se kao krivično delo u domaćem pravu propisalo protivpravno presretanje prenosa računarskih podataka koji nisu javne prirode, </a:t>
            </a:r>
            <a:r>
              <a:rPr lang="sr-Latn-RS" b="1" dirty="0">
                <a:solidFill>
                  <a:srgbClr val="FF0000"/>
                </a:solidFill>
              </a:rPr>
              <a:t>ka računarskom sistemu, od njega ili unutar samog sistema</a:t>
            </a:r>
            <a:r>
              <a:rPr lang="sr-Latn-RS" dirty="0"/>
              <a:t>, uključujući i elektromagnetna emitovanja iz računarskog sistema kojim se prenose takvi podaci, kada je učinjeno sa namerom i uz pomoć tehničkih uređaja. Strana </a:t>
            </a:r>
            <a:r>
              <a:rPr lang="sr-Latn-RS" dirty="0" err="1"/>
              <a:t>ugovornica</a:t>
            </a:r>
            <a:r>
              <a:rPr lang="sr-Latn-RS" dirty="0"/>
              <a:t> može da uslovi da je delo učinjeno sa nečasnom namerom ili u vezi sa računarskim sistemom koji je povezan sa drugim računarskim sistemom.</a:t>
            </a:r>
            <a:endParaRPr lang="en-US" dirty="0"/>
          </a:p>
        </p:txBody>
      </p:sp>
      <p:sp>
        <p:nvSpPr>
          <p:cNvPr id="6" name="Rectangle 5">
            <a:extLst>
              <a:ext uri="{FF2B5EF4-FFF2-40B4-BE49-F238E27FC236}">
                <a16:creationId xmlns="" xmlns:a16="http://schemas.microsoft.com/office/drawing/2014/main" id="{524B6456-681F-2F44-A01A-AD3514E81BD2}"/>
              </a:ext>
            </a:extLst>
          </p:cNvPr>
          <p:cNvSpPr/>
          <p:nvPr/>
        </p:nvSpPr>
        <p:spPr>
          <a:xfrm>
            <a:off x="4275438" y="1287212"/>
            <a:ext cx="4747018" cy="3477875"/>
          </a:xfrm>
          <a:prstGeom prst="rect">
            <a:avLst/>
          </a:prstGeom>
        </p:spPr>
        <p:txBody>
          <a:bodyPr wrap="square">
            <a:spAutoFit/>
          </a:bodyPr>
          <a:lstStyle/>
          <a:p>
            <a:pPr marL="285750" lvl="0" indent="-285750">
              <a:buFont typeface="Wingdings" panose="05000000000000000000" pitchFamily="2" charset="2"/>
              <a:buChar char="ü"/>
            </a:pPr>
            <a:r>
              <a:rPr lang="sr-Latn-RS" sz="2000" dirty="0"/>
              <a:t>Presretanje se odnosi na prenos</a:t>
            </a:r>
            <a:r>
              <a:rPr lang="es-CL" sz="2000" dirty="0"/>
              <a:t>:</a:t>
            </a:r>
            <a:endParaRPr lang="en-US" sz="2000" dirty="0"/>
          </a:p>
          <a:p>
            <a:pPr marL="742950" lvl="1" indent="-285750">
              <a:buFont typeface="Wingdings" panose="05000000000000000000" pitchFamily="2" charset="2"/>
              <a:buChar char="ü"/>
            </a:pPr>
            <a:r>
              <a:rPr lang="sr-Latn-RS" sz="2000" dirty="0"/>
              <a:t>Ka računarskom sistemu (npr. prenos od nekog lica ka računaru preko ulaska ostvarenog pomoću tastature)</a:t>
            </a:r>
            <a:endParaRPr lang="en-US" sz="2000" dirty="0"/>
          </a:p>
          <a:p>
            <a:pPr marL="742950" lvl="1" indent="-285750">
              <a:buFont typeface="Wingdings" panose="05000000000000000000" pitchFamily="2" charset="2"/>
              <a:buChar char="ü"/>
            </a:pPr>
            <a:r>
              <a:rPr lang="sr-Latn-RS" sz="2000" dirty="0"/>
              <a:t>Iz računarskog sistema (npr. prenos iz jednog računarskog sistema ka drugom računarskom sistemu) </a:t>
            </a:r>
            <a:endParaRPr lang="en-US" sz="2000" dirty="0"/>
          </a:p>
          <a:p>
            <a:pPr marL="742950" lvl="1" indent="-285750">
              <a:buFont typeface="Wingdings" panose="05000000000000000000" pitchFamily="2" charset="2"/>
              <a:buChar char="ü"/>
            </a:pPr>
            <a:r>
              <a:rPr lang="sr-Latn-RS" sz="2000" dirty="0"/>
              <a:t>Unutar samog računarskog sistema (npr. prenos iz centralnog procesora ka povezanom štampaču)</a:t>
            </a:r>
            <a:endParaRPr lang="en-US" sz="2000" dirty="0"/>
          </a:p>
        </p:txBody>
      </p:sp>
      <p:sp>
        <p:nvSpPr>
          <p:cNvPr id="7" name="Rectangle 11">
            <a:extLst>
              <a:ext uri="{FF2B5EF4-FFF2-40B4-BE49-F238E27FC236}">
                <a16:creationId xmlns="" xmlns:a16="http://schemas.microsoft.com/office/drawing/2014/main" id="{1621E760-16B0-4963-BE6C-AB71FCD22778}"/>
              </a:ext>
            </a:extLst>
          </p:cNvPr>
          <p:cNvSpPr>
            <a:spLocks noChangeArrowheads="1"/>
          </p:cNvSpPr>
          <p:nvPr/>
        </p:nvSpPr>
        <p:spPr bwMode="auto">
          <a:xfrm>
            <a:off x="7938" y="6597650"/>
            <a:ext cx="91360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200" b="1" dirty="0">
                <a:solidFill>
                  <a:srgbClr val="FFFFFF"/>
                </a:solidFill>
                <a:latin typeface="Verdana" panose="020B0604030504040204" pitchFamily="34" charset="0"/>
                <a:ea typeface="Verdana" panose="020B0604030504040204" pitchFamily="34" charset="0"/>
                <a:cs typeface="Verdana" charset="0"/>
              </a:rPr>
              <a:t>www.coe.int/cybercrime						                        - </a:t>
            </a:r>
            <a:fld id="{F50FF694-912A-834E-AD45-B984C7BF2CE4}" type="slidenum">
              <a:rPr lang="en-US" sz="1200" b="1">
                <a:solidFill>
                  <a:srgbClr val="FFFFFF"/>
                </a:solidFill>
                <a:latin typeface="Verdana" panose="020B0604030504040204" pitchFamily="34" charset="0"/>
                <a:ea typeface="Verdana" panose="020B0604030504040204" pitchFamily="34" charset="0"/>
                <a:cs typeface="Verdana" charset="0"/>
              </a:rPr>
              <a:pPr/>
              <a:t>29</a:t>
            </a:fld>
            <a:r>
              <a:rPr lang="en-US" sz="1200" b="1" dirty="0">
                <a:solidFill>
                  <a:srgbClr val="FFFFFF"/>
                </a:solidFill>
                <a:latin typeface="Verdana" panose="020B0604030504040204" pitchFamily="34" charset="0"/>
                <a:ea typeface="Verdana" panose="020B0604030504040204" pitchFamily="34" charset="0"/>
                <a:cs typeface="Verdana" charset="0"/>
              </a:rPr>
              <a:t> -</a:t>
            </a:r>
          </a:p>
        </p:txBody>
      </p:sp>
      <p:sp>
        <p:nvSpPr>
          <p:cNvPr id="8" name="Rectangle 7">
            <a:extLst>
              <a:ext uri="{FF2B5EF4-FFF2-40B4-BE49-F238E27FC236}">
                <a16:creationId xmlns="" xmlns:a16="http://schemas.microsoft.com/office/drawing/2014/main" id="{B54C04C7-F9C7-4DFE-B684-E4FB0F9E9846}"/>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sp>
        <p:nvSpPr>
          <p:cNvPr id="9" name="Rectangle 8">
            <a:extLst>
              <a:ext uri="{FF2B5EF4-FFF2-40B4-BE49-F238E27FC236}">
                <a16:creationId xmlns="" xmlns:a16="http://schemas.microsoft.com/office/drawing/2014/main" id="{C46C8F04-0397-410D-86F8-6FCA805739DB}"/>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latin typeface="Verdana" panose="020B0604030504040204" pitchFamily="34" charset="0"/>
              <a:ea typeface="Verdana" panose="020B0604030504040204" pitchFamily="34" charset="0"/>
            </a:endParaRPr>
          </a:p>
        </p:txBody>
      </p:sp>
      <p:pic>
        <p:nvPicPr>
          <p:cNvPr id="11" name="Picture 4">
            <a:extLst>
              <a:ext uri="{FF2B5EF4-FFF2-40B4-BE49-F238E27FC236}">
                <a16:creationId xmlns="" xmlns:a16="http://schemas.microsoft.com/office/drawing/2014/main" id="{BF2B7B65-E368-4A25-8BBD-1FAD95568169}"/>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extBox 7">
            <a:extLst>
              <a:ext uri="{FF2B5EF4-FFF2-40B4-BE49-F238E27FC236}">
                <a16:creationId xmlns="" xmlns:a16="http://schemas.microsoft.com/office/drawing/2014/main" id="{BF6425BE-BF09-4B4D-8E80-631789160731}"/>
              </a:ext>
            </a:extLst>
          </p:cNvPr>
          <p:cNvSpPr txBox="1">
            <a:spLocks noChangeArrowheads="1"/>
          </p:cNvSpPr>
          <p:nvPr/>
        </p:nvSpPr>
        <p:spPr bwMode="auto">
          <a:xfrm>
            <a:off x="1177924" y="-99392"/>
            <a:ext cx="7894638"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b="1" dirty="0">
                <a:solidFill>
                  <a:schemeClr val="bg1"/>
                </a:solidFill>
                <a:latin typeface="Verdana" panose="020B0604030504040204" pitchFamily="34" charset="0"/>
                <a:ea typeface="Verdana" panose="020B0604030504040204" pitchFamily="34" charset="0"/>
                <a:cs typeface="Verdana" charset="0"/>
              </a:rPr>
              <a:t>Nezakonito </a:t>
            </a:r>
            <a:r>
              <a:rPr lang="sr-Latn-RS" b="1" dirty="0" smtClean="0">
                <a:solidFill>
                  <a:schemeClr val="bg1"/>
                </a:solidFill>
                <a:latin typeface="Verdana" panose="020B0604030504040204" pitchFamily="34" charset="0"/>
                <a:ea typeface="Verdana" panose="020B0604030504040204" pitchFamily="34" charset="0"/>
                <a:cs typeface="Verdana" charset="0"/>
              </a:rPr>
              <a:t>presretanje </a:t>
            </a:r>
            <a:r>
              <a:rPr lang="en-GB" b="1" dirty="0" smtClean="0">
                <a:solidFill>
                  <a:schemeClr val="bg1"/>
                </a:solidFill>
                <a:latin typeface="Verdana" panose="020B0604030504040204" pitchFamily="34" charset="0"/>
                <a:ea typeface="Verdana" panose="020B0604030504040204" pitchFamily="34" charset="0"/>
                <a:cs typeface="Verdana" charset="0"/>
              </a:rPr>
              <a:t>(</a:t>
            </a:r>
            <a:r>
              <a:rPr lang="sr-Latn-RS" b="1" dirty="0" smtClean="0">
                <a:solidFill>
                  <a:schemeClr val="bg1"/>
                </a:solidFill>
                <a:latin typeface="Verdana" panose="020B0604030504040204" pitchFamily="34" charset="0"/>
                <a:ea typeface="Verdana" panose="020B0604030504040204" pitchFamily="34" charset="0"/>
                <a:cs typeface="Verdana" charset="0"/>
              </a:rPr>
              <a:t>„ka računarskom sistemu, od njega ili unutar samog sistema“)</a:t>
            </a:r>
            <a:endParaRPr lang="en-GB" b="1" dirty="0">
              <a:solidFill>
                <a:schemeClr val="bg1"/>
              </a:solidFill>
              <a:latin typeface="Verdana" panose="020B0604030504040204" pitchFamily="34" charset="0"/>
              <a:ea typeface="Verdana" panose="020B0604030504040204" pitchFamily="34" charset="0"/>
              <a:cs typeface="Verdana" charset="0"/>
            </a:endParaRPr>
          </a:p>
        </p:txBody>
      </p:sp>
    </p:spTree>
    <p:extLst>
      <p:ext uri="{BB962C8B-B14F-4D97-AF65-F5344CB8AC3E}">
        <p14:creationId xmlns:p14="http://schemas.microsoft.com/office/powerpoint/2010/main" val="5903981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7" name="Rectangle 6"/>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53251" name="TextBox 7"/>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b="1" dirty="0" smtClean="0">
                <a:solidFill>
                  <a:schemeClr val="bg1"/>
                </a:solidFill>
                <a:latin typeface="Verdana" charset="0"/>
                <a:cs typeface="Verdana" charset="0"/>
              </a:rPr>
              <a:t>Svrha sesije</a:t>
            </a:r>
            <a:endParaRPr lang="en-GB" sz="2000" b="1" dirty="0">
              <a:solidFill>
                <a:schemeClr val="bg1"/>
              </a:solidFill>
              <a:latin typeface="Verdana" charset="0"/>
              <a:cs typeface="Verdana" charset="0"/>
            </a:endParaRPr>
          </a:p>
        </p:txBody>
      </p:sp>
      <p:pic>
        <p:nvPicPr>
          <p:cNvPr id="53252" name="Picture 4"/>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 name="Rectangle 10"/>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53254" name="Rectangle 11"/>
          <p:cNvSpPr>
            <a:spLocks noChangeArrowheads="1"/>
          </p:cNvSpPr>
          <p:nvPr/>
        </p:nvSpPr>
        <p:spPr bwMode="auto">
          <a:xfrm>
            <a:off x="7937" y="6581001"/>
            <a:ext cx="924458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sz="1200" b="1" dirty="0">
                <a:solidFill>
                  <a:srgbClr val="FFFFFF"/>
                </a:solidFill>
                <a:latin typeface="Verdana" charset="0"/>
                <a:cs typeface="Verdana" charset="0"/>
              </a:rPr>
              <a:t>www.coe.int/cybercrime						</a:t>
            </a:r>
          </a:p>
        </p:txBody>
      </p:sp>
      <p:sp>
        <p:nvSpPr>
          <p:cNvPr id="3" name="Content Placeholder 2">
            <a:extLst>
              <a:ext uri="{FF2B5EF4-FFF2-40B4-BE49-F238E27FC236}">
                <a16:creationId xmlns="" xmlns:a16="http://schemas.microsoft.com/office/drawing/2014/main" id="{77B18497-BF37-4A20-ABA6-353886C26CA1}"/>
              </a:ext>
            </a:extLst>
          </p:cNvPr>
          <p:cNvSpPr>
            <a:spLocks noGrp="1"/>
          </p:cNvSpPr>
          <p:nvPr>
            <p:ph idx="1"/>
          </p:nvPr>
        </p:nvSpPr>
        <p:spPr>
          <a:xfrm>
            <a:off x="323528" y="1340767"/>
            <a:ext cx="8712522" cy="5240233"/>
          </a:xfrm>
        </p:spPr>
        <p:txBody>
          <a:bodyPr>
            <a:normAutofit/>
          </a:bodyPr>
          <a:lstStyle/>
          <a:p>
            <a:pPr marL="0" indent="0" algn="just">
              <a:buNone/>
            </a:pPr>
            <a:r>
              <a:rPr lang="sr-Latn-RS" dirty="0"/>
              <a:t>Svrha sesije jeste da se polaznicima omogući da sveobuhvatno razumeju elemente krivičnih dela protiv poverljivosti, celovitosti i dostupnosti računarskih sistema i podataka, utvrđenih u skladu sa Budimpeštanskom konvencijom.</a:t>
            </a:r>
            <a:endParaRPr lang="en-US" dirty="0"/>
          </a:p>
        </p:txBody>
      </p:sp>
    </p:spTree>
    <p:extLst>
      <p:ext uri="{BB962C8B-B14F-4D97-AF65-F5344CB8AC3E}">
        <p14:creationId xmlns:p14="http://schemas.microsoft.com/office/powerpoint/2010/main" val="1786502142"/>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 xmlns:a16="http://schemas.microsoft.com/office/drawing/2014/main" id="{7FA81925-418B-D44C-9255-2AEBBFBC0ADA}"/>
              </a:ext>
            </a:extLst>
          </p:cNvPr>
          <p:cNvSpPr/>
          <p:nvPr/>
        </p:nvSpPr>
        <p:spPr>
          <a:xfrm>
            <a:off x="129117" y="1336957"/>
            <a:ext cx="3889351" cy="5078313"/>
          </a:xfrm>
          <a:prstGeom prst="rect">
            <a:avLst/>
          </a:prstGeom>
        </p:spPr>
        <p:txBody>
          <a:bodyPr wrap="square">
            <a:spAutoFit/>
          </a:bodyPr>
          <a:lstStyle/>
          <a:p>
            <a:pPr marL="285750" lvl="0" indent="-285750">
              <a:buFont typeface="Wingdings" panose="05000000000000000000" pitchFamily="2" charset="2"/>
              <a:buChar char="Ø"/>
            </a:pPr>
            <a:r>
              <a:rPr lang="sr-Latn-RS" dirty="0"/>
              <a:t>Svaka strana </a:t>
            </a:r>
            <a:r>
              <a:rPr lang="sr-Latn-RS" dirty="0" err="1"/>
              <a:t>ugovornica</a:t>
            </a:r>
            <a:r>
              <a:rPr lang="sr-Latn-RS" dirty="0"/>
              <a:t> treba da usvoji zakonodavne i druge mere neophodne da bi se kao krivično delo u domaćem pravu propisalo protivpravno presretanje prenosa računarskih podataka koji nisu javne prirode, ka računarskom sistemu, od njega ili unutar samog sistema, uključujući i </a:t>
            </a:r>
            <a:r>
              <a:rPr lang="sr-Latn-RS" b="1" dirty="0">
                <a:solidFill>
                  <a:srgbClr val="FF0000"/>
                </a:solidFill>
              </a:rPr>
              <a:t>elektromagnetna emitovanja</a:t>
            </a:r>
            <a:r>
              <a:rPr lang="sr-Latn-RS" b="1" dirty="0"/>
              <a:t> </a:t>
            </a:r>
            <a:r>
              <a:rPr lang="sr-Latn-RS" dirty="0"/>
              <a:t>iz računarskog sistema kojim se prenose takvi podaci, kada je učinjeno sa namerom i uz pomoć tehničkih uređaja. Strana </a:t>
            </a:r>
            <a:r>
              <a:rPr lang="sr-Latn-RS" dirty="0" err="1"/>
              <a:t>ugovornica</a:t>
            </a:r>
            <a:r>
              <a:rPr lang="sr-Latn-RS" dirty="0"/>
              <a:t> može da uslovi da je delo učinjeno sa nečasnom namerom ili u vezi sa računarskim sistemom koji je povezan sa drugim računarskim sistemom.</a:t>
            </a:r>
            <a:endParaRPr lang="en-US" dirty="0"/>
          </a:p>
        </p:txBody>
      </p:sp>
      <p:sp>
        <p:nvSpPr>
          <p:cNvPr id="6" name="Rectangle 5">
            <a:extLst>
              <a:ext uri="{FF2B5EF4-FFF2-40B4-BE49-F238E27FC236}">
                <a16:creationId xmlns="" xmlns:a16="http://schemas.microsoft.com/office/drawing/2014/main" id="{524B6456-681F-2F44-A01A-AD3514E81BD2}"/>
              </a:ext>
            </a:extLst>
          </p:cNvPr>
          <p:cNvSpPr/>
          <p:nvPr/>
        </p:nvSpPr>
        <p:spPr>
          <a:xfrm>
            <a:off x="4275438" y="1287212"/>
            <a:ext cx="4747018" cy="4524315"/>
          </a:xfrm>
          <a:prstGeom prst="rect">
            <a:avLst/>
          </a:prstGeom>
        </p:spPr>
        <p:txBody>
          <a:bodyPr wrap="square">
            <a:spAutoFit/>
          </a:bodyPr>
          <a:lstStyle/>
          <a:p>
            <a:pPr marL="342900" lvl="0" indent="-342900">
              <a:buFont typeface="Wingdings" panose="05000000000000000000" pitchFamily="2" charset="2"/>
              <a:buChar char="ü"/>
            </a:pPr>
            <a:r>
              <a:rPr lang="sr-Latn-RS" sz="2400" dirty="0"/>
              <a:t>Iz računarskih sistema moguće je prenositi računarske podatke pomoću elektromagnetnog emitovanja </a:t>
            </a:r>
            <a:endParaRPr lang="sr-Latn-RS" sz="2400" dirty="0" smtClean="0"/>
          </a:p>
          <a:p>
            <a:pPr marL="342900" lvl="0" indent="-342900">
              <a:buFont typeface="Wingdings" panose="05000000000000000000" pitchFamily="2" charset="2"/>
              <a:buChar char="ü"/>
            </a:pPr>
            <a:endParaRPr lang="en-US" sz="2400" dirty="0"/>
          </a:p>
          <a:p>
            <a:pPr marL="342900" lvl="0" indent="-342900">
              <a:buFont typeface="Wingdings" panose="05000000000000000000" pitchFamily="2" charset="2"/>
              <a:buChar char="ü"/>
            </a:pPr>
            <a:r>
              <a:rPr lang="sr-Latn-RS" sz="2400" dirty="0"/>
              <a:t>Računarski podaci se mogu rekonstruisati na osnovu tih </a:t>
            </a:r>
            <a:r>
              <a:rPr lang="sr-Latn-RS" sz="2400" dirty="0" smtClean="0"/>
              <a:t>emitovanja</a:t>
            </a:r>
          </a:p>
          <a:p>
            <a:pPr marL="342900" lvl="0" indent="-342900">
              <a:buFont typeface="Wingdings" panose="05000000000000000000" pitchFamily="2" charset="2"/>
              <a:buChar char="ü"/>
            </a:pPr>
            <a:endParaRPr lang="en-US" sz="2400" dirty="0"/>
          </a:p>
          <a:p>
            <a:pPr marL="342900" lvl="0" indent="-342900">
              <a:buFont typeface="Wingdings" panose="05000000000000000000" pitchFamily="2" charset="2"/>
              <a:buChar char="ü"/>
            </a:pPr>
            <a:r>
              <a:rPr lang="sr-Latn-RS" sz="2400" dirty="0"/>
              <a:t>Stoga je presretanje elektromagnetnih emitovanja inkriminisano</a:t>
            </a:r>
            <a:endParaRPr lang="en-US" sz="2400" dirty="0"/>
          </a:p>
        </p:txBody>
      </p:sp>
      <p:sp>
        <p:nvSpPr>
          <p:cNvPr id="7" name="Rectangle 11">
            <a:extLst>
              <a:ext uri="{FF2B5EF4-FFF2-40B4-BE49-F238E27FC236}">
                <a16:creationId xmlns="" xmlns:a16="http://schemas.microsoft.com/office/drawing/2014/main" id="{1621E760-16B0-4963-BE6C-AB71FCD22778}"/>
              </a:ext>
            </a:extLst>
          </p:cNvPr>
          <p:cNvSpPr>
            <a:spLocks noChangeArrowheads="1"/>
          </p:cNvSpPr>
          <p:nvPr/>
        </p:nvSpPr>
        <p:spPr bwMode="auto">
          <a:xfrm>
            <a:off x="7938" y="6597650"/>
            <a:ext cx="91360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200" b="1" dirty="0">
                <a:solidFill>
                  <a:srgbClr val="FFFFFF"/>
                </a:solidFill>
                <a:latin typeface="Verdana" panose="020B0604030504040204" pitchFamily="34" charset="0"/>
                <a:ea typeface="Verdana" panose="020B0604030504040204" pitchFamily="34" charset="0"/>
                <a:cs typeface="Verdana" charset="0"/>
              </a:rPr>
              <a:t>www.coe.int/cybercrime						                        - </a:t>
            </a:r>
            <a:fld id="{F50FF694-912A-834E-AD45-B984C7BF2CE4}" type="slidenum">
              <a:rPr lang="en-US" sz="1200" b="1">
                <a:solidFill>
                  <a:srgbClr val="FFFFFF"/>
                </a:solidFill>
                <a:latin typeface="Verdana" panose="020B0604030504040204" pitchFamily="34" charset="0"/>
                <a:ea typeface="Verdana" panose="020B0604030504040204" pitchFamily="34" charset="0"/>
                <a:cs typeface="Verdana" charset="0"/>
              </a:rPr>
              <a:pPr/>
              <a:t>30</a:t>
            </a:fld>
            <a:r>
              <a:rPr lang="en-US" sz="1200" b="1" dirty="0">
                <a:solidFill>
                  <a:srgbClr val="FFFFFF"/>
                </a:solidFill>
                <a:latin typeface="Verdana" panose="020B0604030504040204" pitchFamily="34" charset="0"/>
                <a:ea typeface="Verdana" panose="020B0604030504040204" pitchFamily="34" charset="0"/>
                <a:cs typeface="Verdana" charset="0"/>
              </a:rPr>
              <a:t> -</a:t>
            </a:r>
          </a:p>
        </p:txBody>
      </p:sp>
      <p:sp>
        <p:nvSpPr>
          <p:cNvPr id="8" name="Rectangle 7">
            <a:extLst>
              <a:ext uri="{FF2B5EF4-FFF2-40B4-BE49-F238E27FC236}">
                <a16:creationId xmlns="" xmlns:a16="http://schemas.microsoft.com/office/drawing/2014/main" id="{B54C04C7-F9C7-4DFE-B684-E4FB0F9E9846}"/>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sp>
        <p:nvSpPr>
          <p:cNvPr id="9" name="Rectangle 8">
            <a:extLst>
              <a:ext uri="{FF2B5EF4-FFF2-40B4-BE49-F238E27FC236}">
                <a16:creationId xmlns="" xmlns:a16="http://schemas.microsoft.com/office/drawing/2014/main" id="{C46C8F04-0397-410D-86F8-6FCA805739DB}"/>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latin typeface="Verdana" panose="020B0604030504040204" pitchFamily="34" charset="0"/>
              <a:ea typeface="Verdana" panose="020B0604030504040204" pitchFamily="34" charset="0"/>
            </a:endParaRPr>
          </a:p>
        </p:txBody>
      </p:sp>
      <p:sp>
        <p:nvSpPr>
          <p:cNvPr id="10" name="TextBox 7">
            <a:extLst>
              <a:ext uri="{FF2B5EF4-FFF2-40B4-BE49-F238E27FC236}">
                <a16:creationId xmlns="" xmlns:a16="http://schemas.microsoft.com/office/drawing/2014/main" id="{C4DDA362-433C-4CC6-A381-E011890633CA}"/>
              </a:ext>
            </a:extLst>
          </p:cNvPr>
          <p:cNvSpPr txBox="1">
            <a:spLocks noChangeArrowheads="1"/>
          </p:cNvSpPr>
          <p:nvPr/>
        </p:nvSpPr>
        <p:spPr bwMode="auto">
          <a:xfrm>
            <a:off x="1403350" y="44624"/>
            <a:ext cx="7632700"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000" b="1" dirty="0">
                <a:solidFill>
                  <a:schemeClr val="bg1"/>
                </a:solidFill>
                <a:latin typeface="Verdana" panose="020B0604030504040204" pitchFamily="34" charset="0"/>
                <a:ea typeface="Verdana" panose="020B0604030504040204" pitchFamily="34" charset="0"/>
                <a:cs typeface="Verdana" charset="0"/>
              </a:rPr>
              <a:t>Nezakonito </a:t>
            </a:r>
            <a:r>
              <a:rPr lang="sr-Latn-RS" sz="3000" b="1" dirty="0" smtClean="0">
                <a:solidFill>
                  <a:schemeClr val="bg1"/>
                </a:solidFill>
                <a:latin typeface="Verdana" panose="020B0604030504040204" pitchFamily="34" charset="0"/>
                <a:ea typeface="Verdana" panose="020B0604030504040204" pitchFamily="34" charset="0"/>
                <a:cs typeface="Verdana" charset="0"/>
              </a:rPr>
              <a:t>presretanje </a:t>
            </a:r>
            <a:r>
              <a:rPr lang="en-GB" sz="3000" b="1" dirty="0" smtClean="0">
                <a:solidFill>
                  <a:schemeClr val="bg1"/>
                </a:solidFill>
                <a:latin typeface="Verdana" panose="020B0604030504040204" pitchFamily="34" charset="0"/>
                <a:ea typeface="Verdana" panose="020B0604030504040204" pitchFamily="34" charset="0"/>
                <a:cs typeface="Verdana" charset="0"/>
              </a:rPr>
              <a:t>(</a:t>
            </a:r>
            <a:r>
              <a:rPr lang="sr-Latn-RS" sz="3000" b="1" dirty="0" smtClean="0">
                <a:solidFill>
                  <a:schemeClr val="bg1"/>
                </a:solidFill>
                <a:latin typeface="Verdana" panose="020B0604030504040204" pitchFamily="34" charset="0"/>
                <a:ea typeface="Verdana" panose="020B0604030504040204" pitchFamily="34" charset="0"/>
                <a:cs typeface="Verdana" charset="0"/>
              </a:rPr>
              <a:t>„elektromagnetna emitovanja</a:t>
            </a:r>
            <a:r>
              <a:rPr lang="en-GB" sz="3000" b="1" dirty="0" smtClean="0">
                <a:solidFill>
                  <a:schemeClr val="bg1"/>
                </a:solidFill>
                <a:latin typeface="Verdana" panose="020B0604030504040204" pitchFamily="34" charset="0"/>
                <a:ea typeface="Verdana" panose="020B0604030504040204" pitchFamily="34" charset="0"/>
                <a:cs typeface="Verdana" charset="0"/>
              </a:rPr>
              <a:t>”)</a:t>
            </a:r>
            <a:endParaRPr lang="en-GB" sz="3000" b="1" dirty="0">
              <a:solidFill>
                <a:schemeClr val="bg1"/>
              </a:solidFill>
              <a:latin typeface="Verdana" panose="020B0604030504040204" pitchFamily="34" charset="0"/>
              <a:ea typeface="Verdana" panose="020B0604030504040204" pitchFamily="34" charset="0"/>
              <a:cs typeface="Verdana" charset="0"/>
            </a:endParaRPr>
          </a:p>
        </p:txBody>
      </p:sp>
      <p:pic>
        <p:nvPicPr>
          <p:cNvPr id="11" name="Picture 4">
            <a:extLst>
              <a:ext uri="{FF2B5EF4-FFF2-40B4-BE49-F238E27FC236}">
                <a16:creationId xmlns="" xmlns:a16="http://schemas.microsoft.com/office/drawing/2014/main" id="{BF2B7B65-E368-4A25-8BBD-1FAD95568169}"/>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77515293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 xmlns:a16="http://schemas.microsoft.com/office/drawing/2014/main" id="{7FA81925-418B-D44C-9255-2AEBBFBC0ADA}"/>
              </a:ext>
            </a:extLst>
          </p:cNvPr>
          <p:cNvSpPr/>
          <p:nvPr/>
        </p:nvSpPr>
        <p:spPr>
          <a:xfrm>
            <a:off x="129117" y="1336957"/>
            <a:ext cx="3889351" cy="5078313"/>
          </a:xfrm>
          <a:prstGeom prst="rect">
            <a:avLst/>
          </a:prstGeom>
        </p:spPr>
        <p:txBody>
          <a:bodyPr wrap="square">
            <a:spAutoFit/>
          </a:bodyPr>
          <a:lstStyle/>
          <a:p>
            <a:pPr marL="285750" lvl="0" indent="-285750">
              <a:buFont typeface="Wingdings" panose="05000000000000000000" pitchFamily="2" charset="2"/>
              <a:buChar char="Ø"/>
            </a:pPr>
            <a:r>
              <a:rPr lang="sr-Latn-RS" dirty="0"/>
              <a:t>Svaka strana </a:t>
            </a:r>
            <a:r>
              <a:rPr lang="sr-Latn-RS" dirty="0" err="1"/>
              <a:t>ugovornica</a:t>
            </a:r>
            <a:r>
              <a:rPr lang="sr-Latn-RS" dirty="0"/>
              <a:t> treba da usvoji zakonodavne i druge mere neophodne da bi se kao krivično delo u domaćem pravu propisalo protivpravno presretanje prenosa računarskih podataka koji nisu javne prirode, ka računarskom sistemu, od njega ili unutar samog sistema, uključujući i elektromagnetna emitovanja iz računarskog sistema kojim se prenose takvi podaci, kada je učinjeno sa namerom i uz pomoć tehničkih uređaja. Strana </a:t>
            </a:r>
            <a:r>
              <a:rPr lang="sr-Latn-RS" dirty="0" err="1"/>
              <a:t>ugovornica</a:t>
            </a:r>
            <a:r>
              <a:rPr lang="sr-Latn-RS" dirty="0"/>
              <a:t> može da uslovi da je delo učinjeno </a:t>
            </a:r>
            <a:r>
              <a:rPr lang="sr-Latn-RS" b="1" dirty="0">
                <a:solidFill>
                  <a:srgbClr val="FF0000"/>
                </a:solidFill>
              </a:rPr>
              <a:t>sa nečasnom namerom ili u vezi sa računarskim sistemom koji je povezan sa drugim računarskim sistemom</a:t>
            </a:r>
            <a:r>
              <a:rPr lang="sr-Latn-RS" b="1" dirty="0"/>
              <a:t>.</a:t>
            </a:r>
            <a:endParaRPr lang="en-US" dirty="0"/>
          </a:p>
        </p:txBody>
      </p:sp>
      <p:sp>
        <p:nvSpPr>
          <p:cNvPr id="6" name="Rectangle 5">
            <a:extLst>
              <a:ext uri="{FF2B5EF4-FFF2-40B4-BE49-F238E27FC236}">
                <a16:creationId xmlns="" xmlns:a16="http://schemas.microsoft.com/office/drawing/2014/main" id="{524B6456-681F-2F44-A01A-AD3514E81BD2}"/>
              </a:ext>
            </a:extLst>
          </p:cNvPr>
          <p:cNvSpPr/>
          <p:nvPr/>
        </p:nvSpPr>
        <p:spPr>
          <a:xfrm>
            <a:off x="4275438" y="1287212"/>
            <a:ext cx="4747018" cy="4893647"/>
          </a:xfrm>
          <a:prstGeom prst="rect">
            <a:avLst/>
          </a:prstGeom>
        </p:spPr>
        <p:txBody>
          <a:bodyPr wrap="square">
            <a:spAutoFit/>
          </a:bodyPr>
          <a:lstStyle/>
          <a:p>
            <a:pPr marL="342900" lvl="0" indent="-342900">
              <a:buFont typeface="Wingdings" panose="05000000000000000000" pitchFamily="2" charset="2"/>
              <a:buChar char="ü"/>
            </a:pPr>
            <a:r>
              <a:rPr lang="sr-Latn-RS" sz="2400" dirty="0"/>
              <a:t>Strane </a:t>
            </a:r>
            <a:r>
              <a:rPr lang="sr-Latn-RS" sz="2400" dirty="0" err="1"/>
              <a:t>ugovornice</a:t>
            </a:r>
            <a:r>
              <a:rPr lang="sr-Latn-RS" sz="2400" dirty="0"/>
              <a:t> mogu ograničiti inkriminisanje presretanja sledećim </a:t>
            </a:r>
            <a:r>
              <a:rPr lang="sr-Latn-RS" sz="2400" dirty="0" err="1"/>
              <a:t>kvalifikativnim</a:t>
            </a:r>
            <a:r>
              <a:rPr lang="sr-Latn-RS" sz="2400" dirty="0"/>
              <a:t> elementima</a:t>
            </a:r>
            <a:r>
              <a:rPr lang="en-US" sz="2400" dirty="0"/>
              <a:t>:</a:t>
            </a:r>
          </a:p>
          <a:p>
            <a:pPr marL="857250" lvl="0" indent="-342900">
              <a:buFont typeface="Wingdings" panose="05000000000000000000" pitchFamily="2" charset="2"/>
              <a:buChar char="ü"/>
            </a:pPr>
            <a:r>
              <a:rPr lang="sr-Latn-RS" sz="2400" dirty="0"/>
              <a:t>Učinjeno sa nečasnom namerom</a:t>
            </a:r>
            <a:endParaRPr lang="en-US" sz="2400" dirty="0"/>
          </a:p>
          <a:p>
            <a:pPr marL="857250" lvl="0" indent="-342900">
              <a:buFont typeface="Wingdings" panose="05000000000000000000" pitchFamily="2" charset="2"/>
              <a:buChar char="ü"/>
            </a:pPr>
            <a:r>
              <a:rPr lang="sr-Latn-RS" sz="2400" dirty="0"/>
              <a:t>Presretanje u vezi sa računarskim sistemom koji je povezan s drugim računarskim sistemom (izuzev presretanja koje se odnosi na zasebne, samostalne računarske sisteme</a:t>
            </a:r>
            <a:r>
              <a:rPr lang="en-US" sz="2400" dirty="0"/>
              <a:t>)</a:t>
            </a:r>
          </a:p>
        </p:txBody>
      </p:sp>
      <p:sp>
        <p:nvSpPr>
          <p:cNvPr id="7" name="Rectangle 11">
            <a:extLst>
              <a:ext uri="{FF2B5EF4-FFF2-40B4-BE49-F238E27FC236}">
                <a16:creationId xmlns="" xmlns:a16="http://schemas.microsoft.com/office/drawing/2014/main" id="{1621E760-16B0-4963-BE6C-AB71FCD22778}"/>
              </a:ext>
            </a:extLst>
          </p:cNvPr>
          <p:cNvSpPr>
            <a:spLocks noChangeArrowheads="1"/>
          </p:cNvSpPr>
          <p:nvPr/>
        </p:nvSpPr>
        <p:spPr bwMode="auto">
          <a:xfrm>
            <a:off x="7938" y="6597650"/>
            <a:ext cx="91360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200" b="1" dirty="0">
                <a:solidFill>
                  <a:srgbClr val="FFFFFF"/>
                </a:solidFill>
                <a:latin typeface="Verdana" panose="020B0604030504040204" pitchFamily="34" charset="0"/>
                <a:ea typeface="Verdana" panose="020B0604030504040204" pitchFamily="34" charset="0"/>
                <a:cs typeface="Verdana" charset="0"/>
              </a:rPr>
              <a:t>www.coe.int/cybercrime						                        - </a:t>
            </a:r>
            <a:fld id="{F50FF694-912A-834E-AD45-B984C7BF2CE4}" type="slidenum">
              <a:rPr lang="en-US" sz="1200" b="1">
                <a:solidFill>
                  <a:srgbClr val="FFFFFF"/>
                </a:solidFill>
                <a:latin typeface="Verdana" panose="020B0604030504040204" pitchFamily="34" charset="0"/>
                <a:ea typeface="Verdana" panose="020B0604030504040204" pitchFamily="34" charset="0"/>
                <a:cs typeface="Verdana" charset="0"/>
              </a:rPr>
              <a:pPr/>
              <a:t>31</a:t>
            </a:fld>
            <a:r>
              <a:rPr lang="en-US" sz="1200" b="1" dirty="0">
                <a:solidFill>
                  <a:srgbClr val="FFFFFF"/>
                </a:solidFill>
                <a:latin typeface="Verdana" panose="020B0604030504040204" pitchFamily="34" charset="0"/>
                <a:ea typeface="Verdana" panose="020B0604030504040204" pitchFamily="34" charset="0"/>
                <a:cs typeface="Verdana" charset="0"/>
              </a:rPr>
              <a:t> -</a:t>
            </a:r>
          </a:p>
        </p:txBody>
      </p:sp>
      <p:sp>
        <p:nvSpPr>
          <p:cNvPr id="8" name="Rectangle 7">
            <a:extLst>
              <a:ext uri="{FF2B5EF4-FFF2-40B4-BE49-F238E27FC236}">
                <a16:creationId xmlns="" xmlns:a16="http://schemas.microsoft.com/office/drawing/2014/main" id="{B54C04C7-F9C7-4DFE-B684-E4FB0F9E9846}"/>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sp>
        <p:nvSpPr>
          <p:cNvPr id="9" name="Rectangle 8">
            <a:extLst>
              <a:ext uri="{FF2B5EF4-FFF2-40B4-BE49-F238E27FC236}">
                <a16:creationId xmlns="" xmlns:a16="http://schemas.microsoft.com/office/drawing/2014/main" id="{C46C8F04-0397-410D-86F8-6FCA805739DB}"/>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latin typeface="Verdana" panose="020B0604030504040204" pitchFamily="34" charset="0"/>
              <a:ea typeface="Verdana" panose="020B0604030504040204" pitchFamily="34" charset="0"/>
            </a:endParaRPr>
          </a:p>
        </p:txBody>
      </p:sp>
      <p:pic>
        <p:nvPicPr>
          <p:cNvPr id="11" name="Picture 4">
            <a:extLst>
              <a:ext uri="{FF2B5EF4-FFF2-40B4-BE49-F238E27FC236}">
                <a16:creationId xmlns="" xmlns:a16="http://schemas.microsoft.com/office/drawing/2014/main" id="{BF2B7B65-E368-4A25-8BBD-1FAD95568169}"/>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TextBox 7">
            <a:extLst>
              <a:ext uri="{FF2B5EF4-FFF2-40B4-BE49-F238E27FC236}">
                <a16:creationId xmlns="" xmlns:a16="http://schemas.microsoft.com/office/drawing/2014/main" id="{FAAF469C-020A-4376-AE52-086AFE35F090}"/>
              </a:ext>
            </a:extLst>
          </p:cNvPr>
          <p:cNvSpPr txBox="1">
            <a:spLocks noChangeArrowheads="1"/>
          </p:cNvSpPr>
          <p:nvPr/>
        </p:nvSpPr>
        <p:spPr bwMode="auto">
          <a:xfrm>
            <a:off x="1439862" y="44624"/>
            <a:ext cx="7632700"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b="1" dirty="0">
                <a:solidFill>
                  <a:schemeClr val="bg1"/>
                </a:solidFill>
                <a:latin typeface="Verdana" panose="020B0604030504040204" pitchFamily="34" charset="0"/>
                <a:ea typeface="Verdana" panose="020B0604030504040204" pitchFamily="34" charset="0"/>
                <a:cs typeface="Verdana" charset="0"/>
              </a:rPr>
              <a:t>Nezakonito </a:t>
            </a:r>
            <a:r>
              <a:rPr lang="sr-Latn-RS" sz="3200" b="1" dirty="0" smtClean="0">
                <a:solidFill>
                  <a:schemeClr val="bg1"/>
                </a:solidFill>
                <a:latin typeface="Verdana" panose="020B0604030504040204" pitchFamily="34" charset="0"/>
                <a:ea typeface="Verdana" panose="020B0604030504040204" pitchFamily="34" charset="0"/>
                <a:cs typeface="Verdana" charset="0"/>
              </a:rPr>
              <a:t>presretanje </a:t>
            </a:r>
            <a:r>
              <a:rPr lang="en-GB" sz="3200" b="1" dirty="0" smtClean="0">
                <a:solidFill>
                  <a:schemeClr val="bg1"/>
                </a:solidFill>
                <a:latin typeface="Verdana" panose="020B0604030504040204" pitchFamily="34" charset="0"/>
                <a:ea typeface="Verdana" panose="020B0604030504040204" pitchFamily="34" charset="0"/>
                <a:cs typeface="Verdana" charset="0"/>
              </a:rPr>
              <a:t>(</a:t>
            </a:r>
            <a:r>
              <a:rPr lang="sr-Latn-RS" sz="3200" b="1" dirty="0" smtClean="0">
                <a:solidFill>
                  <a:schemeClr val="bg1"/>
                </a:solidFill>
                <a:latin typeface="Verdana" panose="020B0604030504040204" pitchFamily="34" charset="0"/>
                <a:ea typeface="Verdana" panose="020B0604030504040204" pitchFamily="34" charset="0"/>
                <a:cs typeface="Verdana" charset="0"/>
              </a:rPr>
              <a:t>„sa nečasnom namerom</a:t>
            </a:r>
            <a:r>
              <a:rPr lang="en-GB" sz="3200" b="1" dirty="0" smtClean="0">
                <a:solidFill>
                  <a:schemeClr val="bg1"/>
                </a:solidFill>
                <a:latin typeface="Verdana" panose="020B0604030504040204" pitchFamily="34" charset="0"/>
                <a:ea typeface="Verdana" panose="020B0604030504040204" pitchFamily="34" charset="0"/>
                <a:cs typeface="Verdana" charset="0"/>
              </a:rPr>
              <a:t>…”)</a:t>
            </a:r>
            <a:endParaRPr lang="en-GB" sz="2000" b="1" dirty="0">
              <a:solidFill>
                <a:schemeClr val="bg1"/>
              </a:solidFill>
              <a:latin typeface="Verdana" panose="020B0604030504040204" pitchFamily="34" charset="0"/>
              <a:ea typeface="Verdana" panose="020B0604030504040204" pitchFamily="34" charset="0"/>
              <a:cs typeface="Verdana" charset="0"/>
            </a:endParaRPr>
          </a:p>
        </p:txBody>
      </p:sp>
    </p:spTree>
    <p:extLst>
      <p:ext uri="{BB962C8B-B14F-4D97-AF65-F5344CB8AC3E}">
        <p14:creationId xmlns:p14="http://schemas.microsoft.com/office/powerpoint/2010/main" val="228755226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82BA244C-489D-417D-B8AB-CB954192CB36}"/>
              </a:ext>
            </a:extLst>
          </p:cNvPr>
          <p:cNvSpPr>
            <a:spLocks noGrp="1"/>
          </p:cNvSpPr>
          <p:nvPr>
            <p:ph type="title"/>
          </p:nvPr>
        </p:nvSpPr>
        <p:spPr/>
        <p:txBody>
          <a:bodyPr/>
          <a:lstStyle/>
          <a:p>
            <a:r>
              <a:rPr lang="sr-Latn-RS" dirty="0" smtClean="0">
                <a:latin typeface="Verdana" panose="020B0604030504040204" pitchFamily="34" charset="0"/>
                <a:ea typeface="Verdana" panose="020B0604030504040204" pitchFamily="34" charset="0"/>
              </a:rPr>
              <a:t>OMETANJE PODATAKA</a:t>
            </a:r>
            <a:endParaRPr lang="en-GB" dirty="0">
              <a:latin typeface="Verdana" panose="020B0604030504040204" pitchFamily="34" charset="0"/>
              <a:ea typeface="Verdana" panose="020B0604030504040204" pitchFamily="34" charset="0"/>
            </a:endParaRPr>
          </a:p>
        </p:txBody>
      </p:sp>
      <p:sp>
        <p:nvSpPr>
          <p:cNvPr id="3" name="Text Placeholder 2">
            <a:extLst>
              <a:ext uri="{FF2B5EF4-FFF2-40B4-BE49-F238E27FC236}">
                <a16:creationId xmlns="" xmlns:a16="http://schemas.microsoft.com/office/drawing/2014/main" id="{E380FE40-902C-48A0-8E4E-962AA387FB67}"/>
              </a:ext>
            </a:extLst>
          </p:cNvPr>
          <p:cNvSpPr>
            <a:spLocks noGrp="1"/>
          </p:cNvSpPr>
          <p:nvPr>
            <p:ph type="body" idx="1"/>
          </p:nvPr>
        </p:nvSpPr>
        <p:spPr/>
        <p:txBody>
          <a:bodyPr/>
          <a:lstStyle/>
          <a:p>
            <a:r>
              <a:rPr lang="sr-Latn-RS" dirty="0" smtClean="0">
                <a:latin typeface="Verdana" panose="020B0604030504040204" pitchFamily="34" charset="0"/>
                <a:ea typeface="Verdana" panose="020B0604030504040204" pitchFamily="34" charset="0"/>
              </a:rPr>
              <a:t>Materijalne odredbe Budimpeštanske konvencije </a:t>
            </a:r>
            <a:r>
              <a:rPr lang="en-GB" dirty="0" smtClean="0">
                <a:latin typeface="Verdana" panose="020B0604030504040204" pitchFamily="34" charset="0"/>
                <a:ea typeface="Verdana" panose="020B0604030504040204" pitchFamily="34" charset="0"/>
              </a:rPr>
              <a:t>(</a:t>
            </a:r>
            <a:r>
              <a:rPr lang="sr-Latn-RS" dirty="0" smtClean="0">
                <a:latin typeface="Verdana" panose="020B0604030504040204" pitchFamily="34" charset="0"/>
                <a:ea typeface="Verdana" panose="020B0604030504040204" pitchFamily="34" charset="0"/>
              </a:rPr>
              <a:t>Deo </a:t>
            </a:r>
            <a:r>
              <a:rPr lang="en-GB" dirty="0" smtClean="0">
                <a:latin typeface="Verdana" panose="020B0604030504040204" pitchFamily="34" charset="0"/>
                <a:ea typeface="Verdana" panose="020B0604030504040204" pitchFamily="34" charset="0"/>
              </a:rPr>
              <a:t>1</a:t>
            </a:r>
            <a:r>
              <a:rPr lang="en-GB" dirty="0">
                <a:latin typeface="Verdana" panose="020B0604030504040204" pitchFamily="34" charset="0"/>
                <a:ea typeface="Verdana" panose="020B0604030504040204" pitchFamily="34" charset="0"/>
              </a:rPr>
              <a:t>)</a:t>
            </a:r>
          </a:p>
        </p:txBody>
      </p:sp>
      <p:sp>
        <p:nvSpPr>
          <p:cNvPr id="5" name="Rectangle 11">
            <a:extLst>
              <a:ext uri="{FF2B5EF4-FFF2-40B4-BE49-F238E27FC236}">
                <a16:creationId xmlns="" xmlns:a16="http://schemas.microsoft.com/office/drawing/2014/main" id="{C48A7903-DBE1-43BD-905E-55DB247564CB}"/>
              </a:ext>
            </a:extLst>
          </p:cNvPr>
          <p:cNvSpPr>
            <a:spLocks noChangeArrowheads="1"/>
          </p:cNvSpPr>
          <p:nvPr/>
        </p:nvSpPr>
        <p:spPr bwMode="auto">
          <a:xfrm>
            <a:off x="7938" y="6597650"/>
            <a:ext cx="91360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200" b="1" dirty="0">
                <a:solidFill>
                  <a:srgbClr val="FFFFFF"/>
                </a:solidFill>
                <a:latin typeface="Verdana" panose="020B0604030504040204" pitchFamily="34" charset="0"/>
                <a:ea typeface="Verdana" panose="020B0604030504040204" pitchFamily="34" charset="0"/>
                <a:cs typeface="Verdana" charset="0"/>
              </a:rPr>
              <a:t>www.coe.int/cybercrime						                        - </a:t>
            </a:r>
            <a:fld id="{F50FF694-912A-834E-AD45-B984C7BF2CE4}" type="slidenum">
              <a:rPr lang="en-US" sz="1200" b="1">
                <a:solidFill>
                  <a:srgbClr val="FFFFFF"/>
                </a:solidFill>
                <a:latin typeface="Verdana" panose="020B0604030504040204" pitchFamily="34" charset="0"/>
                <a:ea typeface="Verdana" panose="020B0604030504040204" pitchFamily="34" charset="0"/>
                <a:cs typeface="Verdana" charset="0"/>
              </a:rPr>
              <a:pPr/>
              <a:t>32</a:t>
            </a:fld>
            <a:r>
              <a:rPr lang="en-US" sz="1200" b="1" dirty="0">
                <a:solidFill>
                  <a:srgbClr val="FFFFFF"/>
                </a:solidFill>
                <a:latin typeface="Verdana" panose="020B0604030504040204" pitchFamily="34" charset="0"/>
                <a:ea typeface="Verdana" panose="020B0604030504040204" pitchFamily="34" charset="0"/>
                <a:cs typeface="Verdana" charset="0"/>
              </a:rPr>
              <a:t> -</a:t>
            </a:r>
          </a:p>
        </p:txBody>
      </p:sp>
      <p:sp>
        <p:nvSpPr>
          <p:cNvPr id="6" name="Rectangle 5">
            <a:extLst>
              <a:ext uri="{FF2B5EF4-FFF2-40B4-BE49-F238E27FC236}">
                <a16:creationId xmlns="" xmlns:a16="http://schemas.microsoft.com/office/drawing/2014/main" id="{74DFE25A-050F-4914-B2E8-65E908C83E53}"/>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sp>
        <p:nvSpPr>
          <p:cNvPr id="8" name="Rectangle 7">
            <a:extLst>
              <a:ext uri="{FF2B5EF4-FFF2-40B4-BE49-F238E27FC236}">
                <a16:creationId xmlns="" xmlns:a16="http://schemas.microsoft.com/office/drawing/2014/main" id="{F9CBCD3B-0D81-4EEF-9F9F-DB3E28FFD393}"/>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latin typeface="Verdana" panose="020B0604030504040204" pitchFamily="34" charset="0"/>
              <a:ea typeface="Verdana" panose="020B0604030504040204" pitchFamily="34" charset="0"/>
            </a:endParaRPr>
          </a:p>
        </p:txBody>
      </p:sp>
      <p:sp>
        <p:nvSpPr>
          <p:cNvPr id="9" name="TextBox 7">
            <a:extLst>
              <a:ext uri="{FF2B5EF4-FFF2-40B4-BE49-F238E27FC236}">
                <a16:creationId xmlns="" xmlns:a16="http://schemas.microsoft.com/office/drawing/2014/main" id="{7B9BC96D-6AC8-4249-9F3D-D92372DB1900}"/>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b="1" dirty="0" smtClean="0">
                <a:solidFill>
                  <a:schemeClr val="bg1"/>
                </a:solidFill>
                <a:latin typeface="Verdana" panose="020B0604030504040204" pitchFamily="34" charset="0"/>
                <a:ea typeface="Verdana" panose="020B0604030504040204" pitchFamily="34" charset="0"/>
                <a:cs typeface="Verdana" charset="0"/>
              </a:rPr>
              <a:t>Odeljak </a:t>
            </a:r>
            <a:r>
              <a:rPr lang="en-GB" sz="3200" b="1" dirty="0" smtClean="0">
                <a:solidFill>
                  <a:schemeClr val="bg1"/>
                </a:solidFill>
                <a:latin typeface="Verdana" panose="020B0604030504040204" pitchFamily="34" charset="0"/>
                <a:ea typeface="Verdana" panose="020B0604030504040204" pitchFamily="34" charset="0"/>
                <a:cs typeface="Verdana" charset="0"/>
              </a:rPr>
              <a:t>4</a:t>
            </a:r>
            <a:r>
              <a:rPr lang="sr-Latn-RS" sz="3200" b="1" dirty="0" smtClean="0">
                <a:solidFill>
                  <a:schemeClr val="bg1"/>
                </a:solidFill>
                <a:latin typeface="Verdana" panose="020B0604030504040204" pitchFamily="34" charset="0"/>
                <a:ea typeface="Verdana" panose="020B0604030504040204" pitchFamily="34" charset="0"/>
                <a:cs typeface="Verdana" charset="0"/>
              </a:rPr>
              <a:t>.</a:t>
            </a:r>
            <a:endParaRPr lang="en-GB" sz="2000" b="1" dirty="0">
              <a:solidFill>
                <a:schemeClr val="bg1"/>
              </a:solidFill>
              <a:latin typeface="Verdana" panose="020B0604030504040204" pitchFamily="34" charset="0"/>
              <a:ea typeface="Verdana" panose="020B0604030504040204" pitchFamily="34" charset="0"/>
              <a:cs typeface="Verdana" charset="0"/>
            </a:endParaRPr>
          </a:p>
        </p:txBody>
      </p:sp>
      <p:pic>
        <p:nvPicPr>
          <p:cNvPr id="10" name="Picture 4">
            <a:extLst>
              <a:ext uri="{FF2B5EF4-FFF2-40B4-BE49-F238E27FC236}">
                <a16:creationId xmlns="" xmlns:a16="http://schemas.microsoft.com/office/drawing/2014/main" id="{9E352179-95DE-4E37-9014-C7512F18C08A}"/>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61427732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1">
            <a:extLst>
              <a:ext uri="{FF2B5EF4-FFF2-40B4-BE49-F238E27FC236}">
                <a16:creationId xmlns="" xmlns:a16="http://schemas.microsoft.com/office/drawing/2014/main" id="{1621E760-16B0-4963-BE6C-AB71FCD22778}"/>
              </a:ext>
            </a:extLst>
          </p:cNvPr>
          <p:cNvSpPr>
            <a:spLocks noChangeArrowheads="1"/>
          </p:cNvSpPr>
          <p:nvPr/>
        </p:nvSpPr>
        <p:spPr bwMode="auto">
          <a:xfrm>
            <a:off x="7938" y="6597650"/>
            <a:ext cx="91360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200" b="1" dirty="0">
                <a:solidFill>
                  <a:srgbClr val="FFFFFF"/>
                </a:solidFill>
                <a:latin typeface="Verdana" panose="020B0604030504040204" pitchFamily="34" charset="0"/>
                <a:ea typeface="Verdana" panose="020B0604030504040204" pitchFamily="34" charset="0"/>
                <a:cs typeface="Verdana" charset="0"/>
              </a:rPr>
              <a:t>www.coe.int/cybercrime						                        - </a:t>
            </a:r>
            <a:fld id="{F50FF694-912A-834E-AD45-B984C7BF2CE4}" type="slidenum">
              <a:rPr lang="en-US" sz="1200" b="1">
                <a:solidFill>
                  <a:srgbClr val="FFFFFF"/>
                </a:solidFill>
                <a:latin typeface="Verdana" panose="020B0604030504040204" pitchFamily="34" charset="0"/>
                <a:ea typeface="Verdana" panose="020B0604030504040204" pitchFamily="34" charset="0"/>
                <a:cs typeface="Verdana" charset="0"/>
              </a:rPr>
              <a:pPr/>
              <a:t>33</a:t>
            </a:fld>
            <a:r>
              <a:rPr lang="en-US" sz="1200" b="1" dirty="0">
                <a:solidFill>
                  <a:srgbClr val="FFFFFF"/>
                </a:solidFill>
                <a:latin typeface="Verdana" panose="020B0604030504040204" pitchFamily="34" charset="0"/>
                <a:ea typeface="Verdana" panose="020B0604030504040204" pitchFamily="34" charset="0"/>
                <a:cs typeface="Verdana" charset="0"/>
              </a:rPr>
              <a:t> -</a:t>
            </a:r>
          </a:p>
        </p:txBody>
      </p:sp>
      <p:sp>
        <p:nvSpPr>
          <p:cNvPr id="8" name="Rectangle 7">
            <a:extLst>
              <a:ext uri="{FF2B5EF4-FFF2-40B4-BE49-F238E27FC236}">
                <a16:creationId xmlns="" xmlns:a16="http://schemas.microsoft.com/office/drawing/2014/main" id="{B54C04C7-F9C7-4DFE-B684-E4FB0F9E9846}"/>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sp>
        <p:nvSpPr>
          <p:cNvPr id="9" name="Rectangle 8">
            <a:extLst>
              <a:ext uri="{FF2B5EF4-FFF2-40B4-BE49-F238E27FC236}">
                <a16:creationId xmlns="" xmlns:a16="http://schemas.microsoft.com/office/drawing/2014/main" id="{C46C8F04-0397-410D-86F8-6FCA805739DB}"/>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latin typeface="Verdana" panose="020B0604030504040204" pitchFamily="34" charset="0"/>
              <a:ea typeface="Verdana" panose="020B0604030504040204" pitchFamily="34" charset="0"/>
            </a:endParaRPr>
          </a:p>
        </p:txBody>
      </p:sp>
      <p:sp>
        <p:nvSpPr>
          <p:cNvPr id="10" name="TextBox 7">
            <a:extLst>
              <a:ext uri="{FF2B5EF4-FFF2-40B4-BE49-F238E27FC236}">
                <a16:creationId xmlns="" xmlns:a16="http://schemas.microsoft.com/office/drawing/2014/main" id="{C4DDA362-433C-4CC6-A381-E011890633CA}"/>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b="1" dirty="0" smtClean="0">
                <a:solidFill>
                  <a:schemeClr val="bg1"/>
                </a:solidFill>
                <a:latin typeface="Verdana" panose="020B0604030504040204" pitchFamily="34" charset="0"/>
                <a:ea typeface="Verdana" panose="020B0604030504040204" pitchFamily="34" charset="0"/>
                <a:cs typeface="Verdana" charset="0"/>
              </a:rPr>
              <a:t>Ometanje podataka</a:t>
            </a:r>
            <a:endParaRPr lang="en-GB" sz="2000" b="1" dirty="0">
              <a:solidFill>
                <a:schemeClr val="bg1"/>
              </a:solidFill>
              <a:latin typeface="Verdana" panose="020B0604030504040204" pitchFamily="34" charset="0"/>
              <a:ea typeface="Verdana" panose="020B0604030504040204" pitchFamily="34" charset="0"/>
              <a:cs typeface="Verdana" charset="0"/>
            </a:endParaRPr>
          </a:p>
        </p:txBody>
      </p:sp>
      <p:pic>
        <p:nvPicPr>
          <p:cNvPr id="11" name="Picture 4">
            <a:extLst>
              <a:ext uri="{FF2B5EF4-FFF2-40B4-BE49-F238E27FC236}">
                <a16:creationId xmlns="" xmlns:a16="http://schemas.microsoft.com/office/drawing/2014/main" id="{BF2B7B65-E368-4A25-8BBD-1FAD95568169}"/>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Rectangle 2">
            <a:extLst>
              <a:ext uri="{FF2B5EF4-FFF2-40B4-BE49-F238E27FC236}">
                <a16:creationId xmlns="" xmlns:a16="http://schemas.microsoft.com/office/drawing/2014/main" id="{BE82E4D4-2F31-400F-9A04-5104905AC2B7}"/>
              </a:ext>
            </a:extLst>
          </p:cNvPr>
          <p:cNvSpPr txBox="1">
            <a:spLocks/>
          </p:cNvSpPr>
          <p:nvPr/>
        </p:nvSpPr>
        <p:spPr>
          <a:xfrm>
            <a:off x="457200" y="1460721"/>
            <a:ext cx="8229600" cy="4525962"/>
          </a:xfrm>
          <a:prstGeom prst="rect">
            <a:avLst/>
          </a:prstGeom>
          <a:ln w="38100">
            <a:solidFill>
              <a:srgbClr val="FF0000"/>
            </a:solidFill>
            <a:miter lim="800000"/>
            <a:headEnd/>
            <a:tailEnd/>
          </a:ln>
        </p:spPr>
        <p:txBody>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ＭＳ Ｐゴシック" pitchFamily="-65" charset="-128"/>
                <a:cs typeface="ＭＳ Ｐゴシック" pitchFamily="-65" charset="-128"/>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ＭＳ Ｐゴシック" pitchFamily="-65"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ＭＳ Ｐゴシック" pitchFamily="-65"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eaLnBrk="1" hangingPunct="1">
              <a:lnSpc>
                <a:spcPct val="80000"/>
              </a:lnSpc>
              <a:buFont typeface="Arial" panose="020B0604020202020204" pitchFamily="34" charset="0"/>
              <a:buNone/>
            </a:pPr>
            <a:endParaRPr lang="en-GB" altLang="sr-Latn-RS" b="1" i="1" dirty="0">
              <a:cs typeface="Times New Roman" panose="02020603050405020304" pitchFamily="18" charset="0"/>
            </a:endParaRPr>
          </a:p>
          <a:p>
            <a:pPr algn="ctr" eaLnBrk="1" hangingPunct="1">
              <a:lnSpc>
                <a:spcPct val="80000"/>
              </a:lnSpc>
              <a:buFont typeface="Arial" panose="020B0604020202020204" pitchFamily="34" charset="0"/>
              <a:buNone/>
            </a:pPr>
            <a:r>
              <a:rPr lang="sr-Latn-RS" altLang="sr-Latn-RS" b="1" i="1" dirty="0" smtClean="0">
                <a:cs typeface="Times New Roman" panose="02020603050405020304" pitchFamily="18" charset="0"/>
              </a:rPr>
              <a:t>Ometanje podataka</a:t>
            </a:r>
            <a:endParaRPr lang="en-GB" altLang="sr-Latn-RS" b="1" i="1" dirty="0">
              <a:cs typeface="Times New Roman" panose="02020603050405020304" pitchFamily="18" charset="0"/>
            </a:endParaRPr>
          </a:p>
          <a:p>
            <a:pPr algn="ctr" eaLnBrk="1" hangingPunct="1">
              <a:lnSpc>
                <a:spcPct val="80000"/>
              </a:lnSpc>
              <a:buFont typeface="Arial" panose="020B0604020202020204" pitchFamily="34" charset="0"/>
              <a:buNone/>
            </a:pPr>
            <a:r>
              <a:rPr lang="sr-Latn-RS" altLang="sr-Latn-RS" b="1" i="1" dirty="0" smtClean="0">
                <a:cs typeface="Times New Roman" panose="02020603050405020304" pitchFamily="18" charset="0"/>
              </a:rPr>
              <a:t>(Član </a:t>
            </a:r>
            <a:r>
              <a:rPr lang="en-GB" altLang="sr-Latn-RS" b="1" i="1" dirty="0" smtClean="0">
                <a:cs typeface="Times New Roman" panose="02020603050405020304" pitchFamily="18" charset="0"/>
              </a:rPr>
              <a:t>4</a:t>
            </a:r>
            <a:r>
              <a:rPr lang="sr-Latn-RS" altLang="sr-Latn-RS" b="1" i="1" dirty="0" smtClean="0">
                <a:cs typeface="Times New Roman" panose="02020603050405020304" pitchFamily="18" charset="0"/>
              </a:rPr>
              <a:t>.</a:t>
            </a:r>
            <a:r>
              <a:rPr lang="en-GB" altLang="sr-Latn-RS" b="1" i="1" dirty="0" smtClean="0">
                <a:cs typeface="Times New Roman" panose="02020603050405020304" pitchFamily="18" charset="0"/>
              </a:rPr>
              <a:t> </a:t>
            </a:r>
            <a:r>
              <a:rPr lang="sr-Latn-RS" altLang="sr-Latn-RS" b="1" i="1" dirty="0" smtClean="0">
                <a:cs typeface="Times New Roman" panose="02020603050405020304" pitchFamily="18" charset="0"/>
              </a:rPr>
              <a:t>Budimpeštanske konvencije</a:t>
            </a:r>
            <a:r>
              <a:rPr lang="en-GB" altLang="sr-Latn-RS" b="1" i="1" dirty="0" smtClean="0">
                <a:cs typeface="Times New Roman" panose="02020603050405020304" pitchFamily="18" charset="0"/>
              </a:rPr>
              <a:t>)</a:t>
            </a:r>
            <a:endParaRPr lang="en-GB" altLang="sr-Latn-RS" dirty="0">
              <a:cs typeface="Times New Roman" panose="02020603050405020304" pitchFamily="18" charset="0"/>
            </a:endParaRPr>
          </a:p>
          <a:p>
            <a:pPr eaLnBrk="1" hangingPunct="1">
              <a:lnSpc>
                <a:spcPct val="80000"/>
              </a:lnSpc>
              <a:buFont typeface="Arial" pitchFamily="34" charset="0"/>
              <a:buNone/>
            </a:pPr>
            <a:endParaRPr lang="en-GB" altLang="sr-Latn-RS" dirty="0">
              <a:cs typeface="Times New Roman" panose="02020603050405020304" pitchFamily="18" charset="0"/>
            </a:endParaRPr>
          </a:p>
          <a:p>
            <a:pPr algn="ctr"/>
            <a:r>
              <a:rPr lang="sr-Latn-RS" i="1" dirty="0"/>
              <a:t>Oštećenje, brisanje, pogoršanje, menjanje ili prikrivanje računarskih podataka</a:t>
            </a:r>
            <a:endParaRPr lang="en-US" dirty="0"/>
          </a:p>
          <a:p>
            <a:pPr algn="ctr"/>
            <a:r>
              <a:rPr lang="sr-Latn-RS" i="1" dirty="0"/>
              <a:t>S namerom, protivpravno</a:t>
            </a:r>
            <a:endParaRPr lang="en-GB" altLang="sr-Latn-RS" dirty="0">
              <a:cs typeface="Times New Roman" panose="02020603050405020304" pitchFamily="18" charset="0"/>
            </a:endParaRPr>
          </a:p>
          <a:p>
            <a:pPr algn="ctr" eaLnBrk="1" hangingPunct="1">
              <a:lnSpc>
                <a:spcPct val="80000"/>
              </a:lnSpc>
              <a:buFont typeface="Arial" pitchFamily="34" charset="0"/>
              <a:buNone/>
            </a:pPr>
            <a:endParaRPr lang="en-GB" altLang="sr-Latn-RS" dirty="0">
              <a:cs typeface="Times New Roman" panose="02020603050405020304" pitchFamily="18" charset="0"/>
            </a:endParaRPr>
          </a:p>
        </p:txBody>
      </p:sp>
    </p:spTree>
    <p:extLst>
      <p:ext uri="{BB962C8B-B14F-4D97-AF65-F5344CB8AC3E}">
        <p14:creationId xmlns:p14="http://schemas.microsoft.com/office/powerpoint/2010/main" val="327964512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 xmlns:a16="http://schemas.microsoft.com/office/drawing/2014/main" id="{D3E128FF-980E-44C2-9171-A80C5BF64338}"/>
              </a:ext>
            </a:extLst>
          </p:cNvPr>
          <p:cNvPicPr>
            <a:picLocks noChangeAspect="1"/>
          </p:cNvPicPr>
          <p:nvPr/>
        </p:nvPicPr>
        <p:blipFill>
          <a:blip r:embed="rId3"/>
          <a:stretch>
            <a:fillRect/>
          </a:stretch>
        </p:blipFill>
        <p:spPr>
          <a:xfrm>
            <a:off x="0" y="1227475"/>
            <a:ext cx="9144000" cy="5360649"/>
          </a:xfrm>
          <a:prstGeom prst="rect">
            <a:avLst/>
          </a:prstGeom>
        </p:spPr>
      </p:pic>
      <p:sp>
        <p:nvSpPr>
          <p:cNvPr id="4" name="Rectangle 11">
            <a:extLst>
              <a:ext uri="{FF2B5EF4-FFF2-40B4-BE49-F238E27FC236}">
                <a16:creationId xmlns="" xmlns:a16="http://schemas.microsoft.com/office/drawing/2014/main" id="{026D146A-B74D-48C2-B097-45B871BEA96A}"/>
              </a:ext>
            </a:extLst>
          </p:cNvPr>
          <p:cNvSpPr>
            <a:spLocks noChangeArrowheads="1"/>
          </p:cNvSpPr>
          <p:nvPr/>
        </p:nvSpPr>
        <p:spPr bwMode="auto">
          <a:xfrm>
            <a:off x="7938" y="6597650"/>
            <a:ext cx="913606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200" b="1" dirty="0">
                <a:solidFill>
                  <a:srgbClr val="FFFFFF"/>
                </a:solidFill>
                <a:latin typeface="+mj-lt"/>
                <a:ea typeface="Verdana" panose="020B0604030504040204" pitchFamily="34" charset="0"/>
                <a:cs typeface="Verdana" charset="0"/>
              </a:rPr>
              <a:t>www.coe.int/cybercrime						                        - </a:t>
            </a:r>
            <a:fld id="{F50FF694-912A-834E-AD45-B984C7BF2CE4}" type="slidenum">
              <a:rPr lang="en-US" sz="1200" b="1">
                <a:solidFill>
                  <a:srgbClr val="FFFFFF"/>
                </a:solidFill>
                <a:latin typeface="+mj-lt"/>
                <a:ea typeface="Verdana" panose="020B0604030504040204" pitchFamily="34" charset="0"/>
                <a:cs typeface="Verdana" charset="0"/>
              </a:rPr>
              <a:pPr/>
              <a:t>34</a:t>
            </a:fld>
            <a:r>
              <a:rPr lang="en-US" sz="1200" b="1" dirty="0">
                <a:solidFill>
                  <a:srgbClr val="FFFFFF"/>
                </a:solidFill>
                <a:latin typeface="+mj-lt"/>
                <a:ea typeface="Verdana" panose="020B0604030504040204" pitchFamily="34" charset="0"/>
                <a:cs typeface="Verdana" charset="0"/>
              </a:rPr>
              <a:t> -</a:t>
            </a:r>
          </a:p>
        </p:txBody>
      </p:sp>
      <p:sp>
        <p:nvSpPr>
          <p:cNvPr id="6" name="Rectangle 5">
            <a:extLst>
              <a:ext uri="{FF2B5EF4-FFF2-40B4-BE49-F238E27FC236}">
                <a16:creationId xmlns="" xmlns:a16="http://schemas.microsoft.com/office/drawing/2014/main" id="{E2C146D2-C5C5-41C0-BA9A-1B8F52B93F6C}"/>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mj-lt"/>
                <a:ea typeface="Verdana" panose="020B0604030504040204" pitchFamily="34" charset="0"/>
                <a:cs typeface="Verdana" charset="0"/>
              </a:rPr>
              <a:t>www.coe.int/cybercrime</a:t>
            </a:r>
            <a:endParaRPr lang="en-GB" sz="1200" dirty="0">
              <a:latin typeface="+mj-lt"/>
              <a:ea typeface="Verdana" panose="020B0604030504040204" pitchFamily="34" charset="0"/>
            </a:endParaRPr>
          </a:p>
        </p:txBody>
      </p:sp>
      <p:sp>
        <p:nvSpPr>
          <p:cNvPr id="8" name="Rectangle 7">
            <a:extLst>
              <a:ext uri="{FF2B5EF4-FFF2-40B4-BE49-F238E27FC236}">
                <a16:creationId xmlns="" xmlns:a16="http://schemas.microsoft.com/office/drawing/2014/main" id="{9E1B95D4-AF2A-4C61-9569-48CFEE98DA35}"/>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latin typeface="+mj-lt"/>
              <a:ea typeface="Verdana" panose="020B0604030504040204" pitchFamily="34" charset="0"/>
            </a:endParaRPr>
          </a:p>
        </p:txBody>
      </p:sp>
      <p:sp>
        <p:nvSpPr>
          <p:cNvPr id="10" name="TextBox 7">
            <a:extLst>
              <a:ext uri="{FF2B5EF4-FFF2-40B4-BE49-F238E27FC236}">
                <a16:creationId xmlns="" xmlns:a16="http://schemas.microsoft.com/office/drawing/2014/main" id="{3379C7A1-56A8-47DD-973E-421D5EA5B526}"/>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b="1" dirty="0" smtClean="0">
                <a:solidFill>
                  <a:schemeClr val="bg1"/>
                </a:solidFill>
                <a:latin typeface="+mj-lt"/>
                <a:ea typeface="Verdana" panose="020B0604030504040204" pitchFamily="34" charset="0"/>
                <a:cs typeface="Verdana" charset="0"/>
              </a:rPr>
              <a:t>Ometanje podataka: Primer</a:t>
            </a:r>
            <a:endParaRPr lang="en-GB" sz="2000" b="1" dirty="0">
              <a:solidFill>
                <a:schemeClr val="bg1"/>
              </a:solidFill>
              <a:latin typeface="+mj-lt"/>
              <a:ea typeface="Verdana" panose="020B0604030504040204" pitchFamily="34" charset="0"/>
              <a:cs typeface="Verdana" charset="0"/>
            </a:endParaRPr>
          </a:p>
        </p:txBody>
      </p:sp>
      <p:pic>
        <p:nvPicPr>
          <p:cNvPr id="12" name="Picture 4">
            <a:extLst>
              <a:ext uri="{FF2B5EF4-FFF2-40B4-BE49-F238E27FC236}">
                <a16:creationId xmlns="" xmlns:a16="http://schemas.microsoft.com/office/drawing/2014/main" id="{3C2CCA1C-AFDF-4D45-B3BE-3848552ACB7E}"/>
              </a:ext>
            </a:extLst>
          </p:cNvPr>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29880151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11">
            <a:extLst>
              <a:ext uri="{FF2B5EF4-FFF2-40B4-BE49-F238E27FC236}">
                <a16:creationId xmlns="" xmlns:a16="http://schemas.microsoft.com/office/drawing/2014/main" id="{92BB13B8-038E-45BD-82B5-06FBECA9C49F}"/>
              </a:ext>
            </a:extLst>
          </p:cNvPr>
          <p:cNvSpPr>
            <a:spLocks noChangeArrowheads="1"/>
          </p:cNvSpPr>
          <p:nvPr/>
        </p:nvSpPr>
        <p:spPr bwMode="auto">
          <a:xfrm>
            <a:off x="7938" y="6597650"/>
            <a:ext cx="91360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200" b="1" dirty="0">
                <a:solidFill>
                  <a:srgbClr val="FFFFFF"/>
                </a:solidFill>
                <a:latin typeface="Verdana" panose="020B0604030504040204" pitchFamily="34" charset="0"/>
                <a:ea typeface="Verdana" panose="020B0604030504040204" pitchFamily="34" charset="0"/>
                <a:cs typeface="Verdana" charset="0"/>
              </a:rPr>
              <a:t>www.coe.int/cybercrime						                        - </a:t>
            </a:r>
            <a:fld id="{F50FF694-912A-834E-AD45-B984C7BF2CE4}" type="slidenum">
              <a:rPr lang="en-US" sz="1200" b="1">
                <a:solidFill>
                  <a:srgbClr val="FFFFFF"/>
                </a:solidFill>
                <a:latin typeface="Verdana" panose="020B0604030504040204" pitchFamily="34" charset="0"/>
                <a:ea typeface="Verdana" panose="020B0604030504040204" pitchFamily="34" charset="0"/>
                <a:cs typeface="Verdana" charset="0"/>
              </a:rPr>
              <a:pPr/>
              <a:t>35</a:t>
            </a:fld>
            <a:r>
              <a:rPr lang="en-US" sz="1200" b="1" dirty="0">
                <a:solidFill>
                  <a:srgbClr val="FFFFFF"/>
                </a:solidFill>
                <a:latin typeface="Verdana" panose="020B0604030504040204" pitchFamily="34" charset="0"/>
                <a:ea typeface="Verdana" panose="020B0604030504040204" pitchFamily="34" charset="0"/>
                <a:cs typeface="Verdana" charset="0"/>
              </a:rPr>
              <a:t> -</a:t>
            </a:r>
          </a:p>
        </p:txBody>
      </p:sp>
      <p:sp>
        <p:nvSpPr>
          <p:cNvPr id="11" name="Rectangle 10">
            <a:extLst>
              <a:ext uri="{FF2B5EF4-FFF2-40B4-BE49-F238E27FC236}">
                <a16:creationId xmlns="" xmlns:a16="http://schemas.microsoft.com/office/drawing/2014/main" id="{8165B48B-B7E9-44EE-91D2-C08D6C1B89F2}"/>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sp>
        <p:nvSpPr>
          <p:cNvPr id="13" name="Rectangle 12">
            <a:extLst>
              <a:ext uri="{FF2B5EF4-FFF2-40B4-BE49-F238E27FC236}">
                <a16:creationId xmlns="" xmlns:a16="http://schemas.microsoft.com/office/drawing/2014/main" id="{EAB2ADC5-5667-4E7F-8980-74911FE4B842}"/>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latin typeface="Verdana" panose="020B0604030504040204" pitchFamily="34" charset="0"/>
              <a:ea typeface="Verdana" panose="020B0604030504040204" pitchFamily="34" charset="0"/>
            </a:endParaRPr>
          </a:p>
        </p:txBody>
      </p:sp>
      <p:sp>
        <p:nvSpPr>
          <p:cNvPr id="15" name="TextBox 7">
            <a:extLst>
              <a:ext uri="{FF2B5EF4-FFF2-40B4-BE49-F238E27FC236}">
                <a16:creationId xmlns="" xmlns:a16="http://schemas.microsoft.com/office/drawing/2014/main" id="{5B071952-B314-456A-8B5E-515A1D534323}"/>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b="1" dirty="0" smtClean="0">
                <a:solidFill>
                  <a:schemeClr val="bg1"/>
                </a:solidFill>
                <a:latin typeface="Verdana" panose="020B0604030504040204" pitchFamily="34" charset="0"/>
                <a:ea typeface="Verdana" panose="020B0604030504040204" pitchFamily="34" charset="0"/>
                <a:cs typeface="Verdana" charset="0"/>
              </a:rPr>
              <a:t>Ometanje podataka</a:t>
            </a:r>
            <a:endParaRPr lang="en-GB" sz="2000" b="1" dirty="0">
              <a:solidFill>
                <a:schemeClr val="bg1"/>
              </a:solidFill>
              <a:latin typeface="Verdana" panose="020B0604030504040204" pitchFamily="34" charset="0"/>
              <a:ea typeface="Verdana" panose="020B0604030504040204" pitchFamily="34" charset="0"/>
              <a:cs typeface="Verdana" charset="0"/>
            </a:endParaRPr>
          </a:p>
        </p:txBody>
      </p:sp>
      <p:pic>
        <p:nvPicPr>
          <p:cNvPr id="17" name="Picture 4">
            <a:extLst>
              <a:ext uri="{FF2B5EF4-FFF2-40B4-BE49-F238E27FC236}">
                <a16:creationId xmlns="" xmlns:a16="http://schemas.microsoft.com/office/drawing/2014/main" id="{4E56B9C0-06CF-4A80-88EA-E6017B995DD3}"/>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 name="Picture 4" descr="http://joymachine.typepad.com/.a/6a00d83451bf9f69e201bb07b6728f970d-pi">
            <a:extLst>
              <a:ext uri="{FF2B5EF4-FFF2-40B4-BE49-F238E27FC236}">
                <a16:creationId xmlns="" xmlns:a16="http://schemas.microsoft.com/office/drawing/2014/main" id="{B6592FDB-CB67-4733-A70E-85F58BAC15B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937" y="1004926"/>
            <a:ext cx="9128125" cy="56307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4217805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 xmlns:a16="http://schemas.microsoft.com/office/drawing/2014/main" id="{7FA81925-418B-D44C-9255-2AEBBFBC0ADA}"/>
              </a:ext>
            </a:extLst>
          </p:cNvPr>
          <p:cNvSpPr/>
          <p:nvPr/>
        </p:nvSpPr>
        <p:spPr>
          <a:xfrm>
            <a:off x="129117" y="1336957"/>
            <a:ext cx="3889351" cy="4093428"/>
          </a:xfrm>
          <a:prstGeom prst="rect">
            <a:avLst/>
          </a:prstGeom>
        </p:spPr>
        <p:txBody>
          <a:bodyPr wrap="square">
            <a:spAutoFit/>
          </a:bodyPr>
          <a:lstStyle/>
          <a:p>
            <a:pPr marL="285750" lvl="0" indent="-285750">
              <a:buFont typeface="Wingdings" panose="05000000000000000000" pitchFamily="2" charset="2"/>
              <a:buChar char="Ø"/>
            </a:pPr>
            <a:r>
              <a:rPr lang="en-US" sz="2000" dirty="0"/>
              <a:t>1. </a:t>
            </a:r>
            <a:r>
              <a:rPr lang="sr-Latn-RS" sz="2000" dirty="0"/>
              <a:t>Svaka strana </a:t>
            </a:r>
            <a:r>
              <a:rPr lang="sr-Latn-RS" sz="2000" dirty="0" err="1"/>
              <a:t>ugovornica</a:t>
            </a:r>
            <a:r>
              <a:rPr lang="sr-Latn-RS" sz="2000" dirty="0"/>
              <a:t> treba da usvoji zakonodavne i druge mere neophodne da bi se kao krivično delo u domaćem pravu propisalo protivpravno </a:t>
            </a:r>
            <a:r>
              <a:rPr lang="sr-Latn-RS" sz="2000" b="1" dirty="0">
                <a:solidFill>
                  <a:srgbClr val="FF0000"/>
                </a:solidFill>
              </a:rPr>
              <a:t>oštećenje</a:t>
            </a:r>
            <a:r>
              <a:rPr lang="sr-Latn-RS" sz="2000" dirty="0"/>
              <a:t>, brisanje, </a:t>
            </a:r>
            <a:r>
              <a:rPr lang="sr-Latn-RS" sz="2000" b="1" dirty="0">
                <a:solidFill>
                  <a:srgbClr val="FF0000"/>
                </a:solidFill>
              </a:rPr>
              <a:t>pogoršanje</a:t>
            </a:r>
            <a:r>
              <a:rPr lang="sr-Latn-RS" sz="2000" dirty="0"/>
              <a:t>, menjanje ili prikrivanje računarskih podataka kada je učinjeno s namerom. </a:t>
            </a:r>
            <a:endParaRPr lang="en-US" sz="2000" dirty="0"/>
          </a:p>
          <a:p>
            <a:pPr marL="285750" indent="-285750">
              <a:buFont typeface="Wingdings" panose="05000000000000000000" pitchFamily="2" charset="2"/>
              <a:buChar char="Ø"/>
            </a:pPr>
            <a:r>
              <a:rPr lang="es-CL" sz="2000" dirty="0"/>
              <a:t>2. </a:t>
            </a:r>
            <a:r>
              <a:rPr lang="sr-Latn-RS" sz="2000" dirty="0"/>
              <a:t>Strana </a:t>
            </a:r>
            <a:r>
              <a:rPr lang="sr-Latn-RS" sz="2000" dirty="0" err="1"/>
              <a:t>ugovornica</a:t>
            </a:r>
            <a:r>
              <a:rPr lang="sr-Latn-RS" sz="2000" dirty="0"/>
              <a:t> može da zadrži pravo da uslovi da dela iz stava 1. ovog člana moraju da imaju teške posledice.</a:t>
            </a:r>
            <a:endParaRPr kumimoji="0" lang="en-GB" sz="2000" b="0" i="0" u="none" strike="noStrike" kern="1200" cap="none" spc="0" normalizeH="0" baseline="0" noProof="0" dirty="0">
              <a:ln>
                <a:noFill/>
              </a:ln>
              <a:solidFill>
                <a:prstClr val="black"/>
              </a:solidFill>
              <a:effectLst/>
              <a:uLnTx/>
              <a:uFillTx/>
              <a:latin typeface="+mj-lt"/>
              <a:ea typeface="ＭＳ Ｐゴシック" pitchFamily="34" charset="-128"/>
            </a:endParaRPr>
          </a:p>
        </p:txBody>
      </p:sp>
      <p:sp>
        <p:nvSpPr>
          <p:cNvPr id="6" name="Rectangle 5">
            <a:extLst>
              <a:ext uri="{FF2B5EF4-FFF2-40B4-BE49-F238E27FC236}">
                <a16:creationId xmlns="" xmlns:a16="http://schemas.microsoft.com/office/drawing/2014/main" id="{524B6456-681F-2F44-A01A-AD3514E81BD2}"/>
              </a:ext>
            </a:extLst>
          </p:cNvPr>
          <p:cNvSpPr/>
          <p:nvPr/>
        </p:nvSpPr>
        <p:spPr>
          <a:xfrm>
            <a:off x="4451121" y="1270001"/>
            <a:ext cx="4545034" cy="3539430"/>
          </a:xfrm>
          <a:prstGeom prst="rect">
            <a:avLst/>
          </a:prstGeom>
        </p:spPr>
        <p:txBody>
          <a:bodyPr wrap="square">
            <a:spAutoFit/>
          </a:bodyPr>
          <a:lstStyle/>
          <a:p>
            <a:pPr marL="342900" lvl="0" indent="-342900">
              <a:buFont typeface="Wingdings" panose="05000000000000000000" pitchFamily="2" charset="2"/>
              <a:buChar char="ü"/>
            </a:pPr>
            <a:r>
              <a:rPr lang="sr-Latn-RS" sz="2800" dirty="0"/>
              <a:t>Oštećenje i pogoršanje su radnje koje se </a:t>
            </a:r>
            <a:r>
              <a:rPr lang="sr-Latn-RS" sz="2800" dirty="0" smtClean="0"/>
              <a:t>podudaraju</a:t>
            </a:r>
          </a:p>
          <a:p>
            <a:pPr marL="342900" lvl="0" indent="-342900">
              <a:buFont typeface="Wingdings" panose="05000000000000000000" pitchFamily="2" charset="2"/>
              <a:buChar char="ü"/>
            </a:pPr>
            <a:endParaRPr lang="en-US" sz="2800" dirty="0"/>
          </a:p>
          <a:p>
            <a:pPr marL="342900" lvl="0" indent="-342900">
              <a:buFont typeface="Wingdings" panose="05000000000000000000" pitchFamily="2" charset="2"/>
              <a:buChar char="ü"/>
            </a:pPr>
            <a:r>
              <a:rPr lang="sr-Latn-RS" sz="2800" dirty="0"/>
              <a:t>To su izrazi koji se odnose na negativno menjanje celovitosti informacionog sadržaja podataka i programa</a:t>
            </a:r>
            <a:endParaRPr lang="en-US" sz="2800" dirty="0"/>
          </a:p>
        </p:txBody>
      </p:sp>
      <p:sp>
        <p:nvSpPr>
          <p:cNvPr id="7" name="Rectangle 11">
            <a:extLst>
              <a:ext uri="{FF2B5EF4-FFF2-40B4-BE49-F238E27FC236}">
                <a16:creationId xmlns="" xmlns:a16="http://schemas.microsoft.com/office/drawing/2014/main" id="{1621E760-16B0-4963-BE6C-AB71FCD22778}"/>
              </a:ext>
            </a:extLst>
          </p:cNvPr>
          <p:cNvSpPr>
            <a:spLocks noChangeArrowheads="1"/>
          </p:cNvSpPr>
          <p:nvPr/>
        </p:nvSpPr>
        <p:spPr bwMode="auto">
          <a:xfrm>
            <a:off x="7938" y="6597650"/>
            <a:ext cx="913606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200" b="1" dirty="0">
                <a:solidFill>
                  <a:srgbClr val="FFFFFF"/>
                </a:solidFill>
                <a:latin typeface="+mj-lt"/>
                <a:ea typeface="Verdana" panose="020B0604030504040204" pitchFamily="34" charset="0"/>
                <a:cs typeface="Verdana" charset="0"/>
              </a:rPr>
              <a:t>www.coe.int/cybercrime						                        - </a:t>
            </a:r>
            <a:fld id="{F50FF694-912A-834E-AD45-B984C7BF2CE4}" type="slidenum">
              <a:rPr lang="en-US" sz="1200" b="1">
                <a:solidFill>
                  <a:srgbClr val="FFFFFF"/>
                </a:solidFill>
                <a:latin typeface="+mj-lt"/>
                <a:ea typeface="Verdana" panose="020B0604030504040204" pitchFamily="34" charset="0"/>
                <a:cs typeface="Verdana" charset="0"/>
              </a:rPr>
              <a:pPr/>
              <a:t>36</a:t>
            </a:fld>
            <a:r>
              <a:rPr lang="en-US" sz="1200" b="1" dirty="0">
                <a:solidFill>
                  <a:srgbClr val="FFFFFF"/>
                </a:solidFill>
                <a:latin typeface="+mj-lt"/>
                <a:ea typeface="Verdana" panose="020B0604030504040204" pitchFamily="34" charset="0"/>
                <a:cs typeface="Verdana" charset="0"/>
              </a:rPr>
              <a:t> -</a:t>
            </a:r>
          </a:p>
        </p:txBody>
      </p:sp>
      <p:sp>
        <p:nvSpPr>
          <p:cNvPr id="8" name="Rectangle 7">
            <a:extLst>
              <a:ext uri="{FF2B5EF4-FFF2-40B4-BE49-F238E27FC236}">
                <a16:creationId xmlns="" xmlns:a16="http://schemas.microsoft.com/office/drawing/2014/main" id="{B54C04C7-F9C7-4DFE-B684-E4FB0F9E9846}"/>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mj-lt"/>
                <a:ea typeface="Verdana" panose="020B0604030504040204" pitchFamily="34" charset="0"/>
                <a:cs typeface="Verdana" charset="0"/>
              </a:rPr>
              <a:t>www.coe.int/cybercrime</a:t>
            </a:r>
            <a:endParaRPr lang="en-GB" sz="1200" dirty="0">
              <a:latin typeface="+mj-lt"/>
              <a:ea typeface="Verdana" panose="020B0604030504040204" pitchFamily="34" charset="0"/>
            </a:endParaRPr>
          </a:p>
        </p:txBody>
      </p:sp>
      <p:sp>
        <p:nvSpPr>
          <p:cNvPr id="9" name="Rectangle 8">
            <a:extLst>
              <a:ext uri="{FF2B5EF4-FFF2-40B4-BE49-F238E27FC236}">
                <a16:creationId xmlns="" xmlns:a16="http://schemas.microsoft.com/office/drawing/2014/main" id="{C46C8F04-0397-410D-86F8-6FCA805739DB}"/>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latin typeface="+mj-lt"/>
              <a:ea typeface="Verdana" panose="020B0604030504040204" pitchFamily="34" charset="0"/>
            </a:endParaRPr>
          </a:p>
        </p:txBody>
      </p:sp>
      <p:sp>
        <p:nvSpPr>
          <p:cNvPr id="10" name="TextBox 7">
            <a:extLst>
              <a:ext uri="{FF2B5EF4-FFF2-40B4-BE49-F238E27FC236}">
                <a16:creationId xmlns="" xmlns:a16="http://schemas.microsoft.com/office/drawing/2014/main" id="{C4DDA362-433C-4CC6-A381-E011890633CA}"/>
              </a:ext>
            </a:extLst>
          </p:cNvPr>
          <p:cNvSpPr txBox="1">
            <a:spLocks noChangeArrowheads="1"/>
          </p:cNvSpPr>
          <p:nvPr/>
        </p:nvSpPr>
        <p:spPr bwMode="auto">
          <a:xfrm>
            <a:off x="1403350" y="44624"/>
            <a:ext cx="7632700"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b="1" dirty="0" smtClean="0">
                <a:solidFill>
                  <a:schemeClr val="bg1"/>
                </a:solidFill>
                <a:latin typeface="+mj-lt"/>
                <a:ea typeface="Verdana" panose="020B0604030504040204" pitchFamily="34" charset="0"/>
                <a:cs typeface="Verdana" charset="0"/>
              </a:rPr>
              <a:t>Ometanje podataka </a:t>
            </a:r>
            <a:r>
              <a:rPr lang="en-GB" sz="3200" b="1" dirty="0" smtClean="0">
                <a:solidFill>
                  <a:schemeClr val="bg1"/>
                </a:solidFill>
                <a:latin typeface="+mj-lt"/>
                <a:ea typeface="Verdana" panose="020B0604030504040204" pitchFamily="34" charset="0"/>
                <a:cs typeface="Verdana" charset="0"/>
              </a:rPr>
              <a:t>(</a:t>
            </a:r>
            <a:r>
              <a:rPr lang="sr-Latn-RS" sz="3200" b="1" dirty="0" smtClean="0">
                <a:solidFill>
                  <a:schemeClr val="bg1"/>
                </a:solidFill>
                <a:latin typeface="+mj-lt"/>
                <a:ea typeface="Verdana" panose="020B0604030504040204" pitchFamily="34" charset="0"/>
                <a:cs typeface="Verdana" charset="0"/>
              </a:rPr>
              <a:t>„oštećenje, pogoršanje</a:t>
            </a:r>
            <a:r>
              <a:rPr lang="en-GB" sz="3200" b="1" dirty="0" smtClean="0">
                <a:solidFill>
                  <a:schemeClr val="bg1"/>
                </a:solidFill>
                <a:latin typeface="+mj-lt"/>
                <a:ea typeface="Verdana" panose="020B0604030504040204" pitchFamily="34" charset="0"/>
                <a:cs typeface="Verdana" charset="0"/>
              </a:rPr>
              <a:t>”</a:t>
            </a:r>
            <a:r>
              <a:rPr lang="sr-Latn-RS" sz="3200" b="1" dirty="0" smtClean="0">
                <a:solidFill>
                  <a:schemeClr val="bg1"/>
                </a:solidFill>
                <a:latin typeface="+mj-lt"/>
                <a:ea typeface="Verdana" panose="020B0604030504040204" pitchFamily="34" charset="0"/>
                <a:cs typeface="Verdana" charset="0"/>
              </a:rPr>
              <a:t>)</a:t>
            </a:r>
            <a:endParaRPr lang="en-GB" sz="2000" b="1" dirty="0">
              <a:solidFill>
                <a:schemeClr val="bg1"/>
              </a:solidFill>
              <a:latin typeface="+mj-lt"/>
              <a:ea typeface="Verdana" panose="020B0604030504040204" pitchFamily="34" charset="0"/>
              <a:cs typeface="Verdana" charset="0"/>
            </a:endParaRPr>
          </a:p>
        </p:txBody>
      </p:sp>
      <p:pic>
        <p:nvPicPr>
          <p:cNvPr id="11" name="Picture 4">
            <a:extLst>
              <a:ext uri="{FF2B5EF4-FFF2-40B4-BE49-F238E27FC236}">
                <a16:creationId xmlns="" xmlns:a16="http://schemas.microsoft.com/office/drawing/2014/main" id="{BF2B7B65-E368-4A25-8BBD-1FAD95568169}"/>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19534283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 xmlns:a16="http://schemas.microsoft.com/office/drawing/2014/main" id="{7FA81925-418B-D44C-9255-2AEBBFBC0ADA}"/>
              </a:ext>
            </a:extLst>
          </p:cNvPr>
          <p:cNvSpPr/>
          <p:nvPr/>
        </p:nvSpPr>
        <p:spPr>
          <a:xfrm>
            <a:off x="129117" y="1336957"/>
            <a:ext cx="3889351" cy="4093428"/>
          </a:xfrm>
          <a:prstGeom prst="rect">
            <a:avLst/>
          </a:prstGeom>
        </p:spPr>
        <p:txBody>
          <a:bodyPr wrap="square">
            <a:spAutoFit/>
          </a:bodyPr>
          <a:lstStyle/>
          <a:p>
            <a:pPr marL="285750" lvl="0" indent="-285750">
              <a:buFont typeface="Wingdings" panose="05000000000000000000" pitchFamily="2" charset="2"/>
              <a:buChar char="Ø"/>
            </a:pPr>
            <a:r>
              <a:rPr lang="sr-Latn-RS" sz="2000" dirty="0"/>
              <a:t>1. Svaka strana </a:t>
            </a:r>
            <a:r>
              <a:rPr lang="sr-Latn-RS" sz="2000" dirty="0" err="1"/>
              <a:t>ugovornica</a:t>
            </a:r>
            <a:r>
              <a:rPr lang="sr-Latn-RS" sz="2000" dirty="0"/>
              <a:t> treba da usvoji zakonodavne i druge mere neophodne da bi se kao krivično delo u domaćem pravu propisalo protivpravno oštećenje, </a:t>
            </a:r>
            <a:r>
              <a:rPr lang="sr-Latn-RS" sz="2000" b="1" dirty="0">
                <a:solidFill>
                  <a:srgbClr val="FF0000"/>
                </a:solidFill>
              </a:rPr>
              <a:t>brisanje</a:t>
            </a:r>
            <a:r>
              <a:rPr lang="sr-Latn-RS" sz="2000" dirty="0"/>
              <a:t>, pogoršanje, menjanje ili prikrivanje računarskih podataka kada je učinjeno s namerom. </a:t>
            </a:r>
            <a:endParaRPr lang="en-US" sz="2000" dirty="0"/>
          </a:p>
          <a:p>
            <a:pPr marL="285750" indent="-285750">
              <a:buFont typeface="Wingdings" panose="05000000000000000000" pitchFamily="2" charset="2"/>
              <a:buChar char="Ø"/>
            </a:pPr>
            <a:r>
              <a:rPr lang="es-CL" sz="2000" dirty="0"/>
              <a:t>2. </a:t>
            </a:r>
            <a:r>
              <a:rPr lang="sr-Latn-RS" sz="2000" dirty="0"/>
              <a:t>Strana </a:t>
            </a:r>
            <a:r>
              <a:rPr lang="sr-Latn-RS" sz="2000" dirty="0" err="1"/>
              <a:t>ugovornica</a:t>
            </a:r>
            <a:r>
              <a:rPr lang="sr-Latn-RS" sz="2000" dirty="0"/>
              <a:t> može da zadrži pravo da uslovi da dela iz stava 1. ovog člana moraju da imaju teške posledice. </a:t>
            </a:r>
            <a:endParaRPr lang="en-US" sz="2000" dirty="0">
              <a:latin typeface="+mn-lt"/>
            </a:endParaRPr>
          </a:p>
        </p:txBody>
      </p:sp>
      <p:sp>
        <p:nvSpPr>
          <p:cNvPr id="6" name="Rectangle 5">
            <a:extLst>
              <a:ext uri="{FF2B5EF4-FFF2-40B4-BE49-F238E27FC236}">
                <a16:creationId xmlns="" xmlns:a16="http://schemas.microsoft.com/office/drawing/2014/main" id="{524B6456-681F-2F44-A01A-AD3514E81BD2}"/>
              </a:ext>
            </a:extLst>
          </p:cNvPr>
          <p:cNvSpPr/>
          <p:nvPr/>
        </p:nvSpPr>
        <p:spPr>
          <a:xfrm>
            <a:off x="4451121" y="1270001"/>
            <a:ext cx="4545034" cy="3385542"/>
          </a:xfrm>
          <a:prstGeom prst="rect">
            <a:avLst/>
          </a:prstGeom>
        </p:spPr>
        <p:txBody>
          <a:bodyPr wrap="square">
            <a:spAutoFit/>
          </a:bodyPr>
          <a:lstStyle/>
          <a:p>
            <a:pPr marL="342900" lvl="0" indent="-342900">
              <a:buFont typeface="Wingdings" panose="05000000000000000000" pitchFamily="2" charset="2"/>
              <a:buChar char="ü"/>
            </a:pPr>
            <a:r>
              <a:rPr lang="sr-Latn-RS" sz="2400" dirty="0"/>
              <a:t>Brisanje podataka je ekvivalentno uništenju fizičke </a:t>
            </a:r>
            <a:r>
              <a:rPr lang="sr-Latn-RS" sz="2400" dirty="0" smtClean="0"/>
              <a:t>stvari</a:t>
            </a:r>
          </a:p>
          <a:p>
            <a:pPr marL="342900" lvl="0" indent="-342900">
              <a:buFont typeface="Wingdings" panose="05000000000000000000" pitchFamily="2" charset="2"/>
              <a:buChar char="ü"/>
            </a:pPr>
            <a:endParaRPr lang="en-US" sz="2400" dirty="0"/>
          </a:p>
          <a:p>
            <a:pPr marL="342900" lvl="0" indent="-342900">
              <a:buFont typeface="Wingdings" panose="05000000000000000000" pitchFamily="2" charset="2"/>
              <a:buChar char="ü"/>
            </a:pPr>
            <a:r>
              <a:rPr lang="sr-Latn-RS" sz="2400" dirty="0"/>
              <a:t>Brisanje podataka ima za posledicu uništenje podataka ili to da oni postanu neprepoznatljivi</a:t>
            </a:r>
            <a:endParaRPr lang="en-US" sz="2400" dirty="0"/>
          </a:p>
          <a:p>
            <a:pPr marL="342900" marR="0" lvl="0" indent="-342900" algn="just" defTabSz="457200" rtl="0" eaLnBrk="1" fontAlgn="base" latinLnBrk="0" hangingPunct="1">
              <a:lnSpc>
                <a:spcPct val="100000"/>
              </a:lnSpc>
              <a:spcBef>
                <a:spcPct val="0"/>
              </a:spcBef>
              <a:spcAft>
                <a:spcPct val="0"/>
              </a:spcAft>
              <a:buClrTx/>
              <a:buSzTx/>
              <a:buFont typeface="Wingdings" pitchFamily="2" charset="2"/>
              <a:buChar char="ü"/>
              <a:tabLst/>
              <a:defRPr/>
            </a:pPr>
            <a:endParaRPr kumimoji="0" lang="en-US" sz="2200" b="0" i="0" u="none" strike="noStrike" kern="1200" cap="none" spc="0" normalizeH="0" baseline="0" noProof="0" dirty="0">
              <a:ln>
                <a:noFill/>
              </a:ln>
              <a:solidFill>
                <a:prstClr val="black"/>
              </a:solidFill>
              <a:effectLst/>
              <a:uLnTx/>
              <a:uFillTx/>
              <a:latin typeface="+mj-lt"/>
              <a:ea typeface="ＭＳ Ｐゴシック" pitchFamily="34" charset="-128"/>
              <a:cs typeface="+mn-cs"/>
            </a:endParaRPr>
          </a:p>
        </p:txBody>
      </p:sp>
      <p:sp>
        <p:nvSpPr>
          <p:cNvPr id="7" name="Rectangle 11">
            <a:extLst>
              <a:ext uri="{FF2B5EF4-FFF2-40B4-BE49-F238E27FC236}">
                <a16:creationId xmlns="" xmlns:a16="http://schemas.microsoft.com/office/drawing/2014/main" id="{1621E760-16B0-4963-BE6C-AB71FCD22778}"/>
              </a:ext>
            </a:extLst>
          </p:cNvPr>
          <p:cNvSpPr>
            <a:spLocks noChangeArrowheads="1"/>
          </p:cNvSpPr>
          <p:nvPr/>
        </p:nvSpPr>
        <p:spPr bwMode="auto">
          <a:xfrm>
            <a:off x="7938" y="6597650"/>
            <a:ext cx="913606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200" b="1" dirty="0">
                <a:solidFill>
                  <a:srgbClr val="FFFFFF"/>
                </a:solidFill>
                <a:latin typeface="+mj-lt"/>
                <a:ea typeface="Verdana" panose="020B0604030504040204" pitchFamily="34" charset="0"/>
                <a:cs typeface="Verdana" charset="0"/>
              </a:rPr>
              <a:t>www.coe.int/cybercrime						                        - </a:t>
            </a:r>
            <a:fld id="{F50FF694-912A-834E-AD45-B984C7BF2CE4}" type="slidenum">
              <a:rPr lang="en-US" sz="1200" b="1">
                <a:solidFill>
                  <a:srgbClr val="FFFFFF"/>
                </a:solidFill>
                <a:latin typeface="+mj-lt"/>
                <a:ea typeface="Verdana" panose="020B0604030504040204" pitchFamily="34" charset="0"/>
                <a:cs typeface="Verdana" charset="0"/>
              </a:rPr>
              <a:pPr/>
              <a:t>37</a:t>
            </a:fld>
            <a:r>
              <a:rPr lang="en-US" sz="1200" b="1" dirty="0">
                <a:solidFill>
                  <a:srgbClr val="FFFFFF"/>
                </a:solidFill>
                <a:latin typeface="+mj-lt"/>
                <a:ea typeface="Verdana" panose="020B0604030504040204" pitchFamily="34" charset="0"/>
                <a:cs typeface="Verdana" charset="0"/>
              </a:rPr>
              <a:t> -</a:t>
            </a:r>
          </a:p>
        </p:txBody>
      </p:sp>
      <p:sp>
        <p:nvSpPr>
          <p:cNvPr id="8" name="Rectangle 7">
            <a:extLst>
              <a:ext uri="{FF2B5EF4-FFF2-40B4-BE49-F238E27FC236}">
                <a16:creationId xmlns="" xmlns:a16="http://schemas.microsoft.com/office/drawing/2014/main" id="{B54C04C7-F9C7-4DFE-B684-E4FB0F9E9846}"/>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mj-lt"/>
                <a:ea typeface="Verdana" panose="020B0604030504040204" pitchFamily="34" charset="0"/>
                <a:cs typeface="Verdana" charset="0"/>
              </a:rPr>
              <a:t>www.coe.int/cybercrime</a:t>
            </a:r>
            <a:endParaRPr lang="en-GB" sz="1200" dirty="0">
              <a:latin typeface="+mj-lt"/>
              <a:ea typeface="Verdana" panose="020B0604030504040204" pitchFamily="34" charset="0"/>
            </a:endParaRPr>
          </a:p>
        </p:txBody>
      </p:sp>
      <p:sp>
        <p:nvSpPr>
          <p:cNvPr id="9" name="Rectangle 8">
            <a:extLst>
              <a:ext uri="{FF2B5EF4-FFF2-40B4-BE49-F238E27FC236}">
                <a16:creationId xmlns="" xmlns:a16="http://schemas.microsoft.com/office/drawing/2014/main" id="{C46C8F04-0397-410D-86F8-6FCA805739DB}"/>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latin typeface="+mj-lt"/>
              <a:ea typeface="Verdana" panose="020B0604030504040204" pitchFamily="34" charset="0"/>
            </a:endParaRPr>
          </a:p>
        </p:txBody>
      </p:sp>
      <p:sp>
        <p:nvSpPr>
          <p:cNvPr id="10" name="TextBox 7">
            <a:extLst>
              <a:ext uri="{FF2B5EF4-FFF2-40B4-BE49-F238E27FC236}">
                <a16:creationId xmlns="" xmlns:a16="http://schemas.microsoft.com/office/drawing/2014/main" id="{C4DDA362-433C-4CC6-A381-E011890633CA}"/>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b="1" dirty="0" smtClean="0">
                <a:solidFill>
                  <a:schemeClr val="bg1"/>
                </a:solidFill>
                <a:latin typeface="+mj-lt"/>
                <a:ea typeface="Verdana" panose="020B0604030504040204" pitchFamily="34" charset="0"/>
                <a:cs typeface="Verdana" charset="0"/>
              </a:rPr>
              <a:t>Ometanje podataka </a:t>
            </a:r>
            <a:r>
              <a:rPr lang="en-GB" sz="3200" b="1" dirty="0" smtClean="0">
                <a:solidFill>
                  <a:schemeClr val="bg1"/>
                </a:solidFill>
                <a:latin typeface="+mj-lt"/>
                <a:ea typeface="Verdana" panose="020B0604030504040204" pitchFamily="34" charset="0"/>
                <a:cs typeface="Verdana" charset="0"/>
              </a:rPr>
              <a:t>(</a:t>
            </a:r>
            <a:r>
              <a:rPr lang="sr-Latn-RS" sz="3200" b="1" dirty="0" smtClean="0">
                <a:solidFill>
                  <a:schemeClr val="bg1"/>
                </a:solidFill>
                <a:latin typeface="+mj-lt"/>
                <a:ea typeface="Verdana" panose="020B0604030504040204" pitchFamily="34" charset="0"/>
                <a:cs typeface="Verdana" charset="0"/>
              </a:rPr>
              <a:t>„brisanje</a:t>
            </a:r>
            <a:r>
              <a:rPr lang="en-GB" sz="3200" b="1" dirty="0" smtClean="0">
                <a:solidFill>
                  <a:schemeClr val="bg1"/>
                </a:solidFill>
                <a:latin typeface="+mj-lt"/>
                <a:ea typeface="Verdana" panose="020B0604030504040204" pitchFamily="34" charset="0"/>
                <a:cs typeface="Verdana" charset="0"/>
              </a:rPr>
              <a:t>”)</a:t>
            </a:r>
            <a:endParaRPr lang="en-GB" sz="2000" b="1" dirty="0">
              <a:solidFill>
                <a:schemeClr val="bg1"/>
              </a:solidFill>
              <a:latin typeface="+mj-lt"/>
              <a:ea typeface="Verdana" panose="020B0604030504040204" pitchFamily="34" charset="0"/>
              <a:cs typeface="Verdana" charset="0"/>
            </a:endParaRPr>
          </a:p>
        </p:txBody>
      </p:sp>
      <p:pic>
        <p:nvPicPr>
          <p:cNvPr id="11" name="Picture 4">
            <a:extLst>
              <a:ext uri="{FF2B5EF4-FFF2-40B4-BE49-F238E27FC236}">
                <a16:creationId xmlns="" xmlns:a16="http://schemas.microsoft.com/office/drawing/2014/main" id="{BF2B7B65-E368-4A25-8BBD-1FAD95568169}"/>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12399767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 xmlns:a16="http://schemas.microsoft.com/office/drawing/2014/main" id="{7FA81925-418B-D44C-9255-2AEBBFBC0ADA}"/>
              </a:ext>
            </a:extLst>
          </p:cNvPr>
          <p:cNvSpPr/>
          <p:nvPr/>
        </p:nvSpPr>
        <p:spPr>
          <a:xfrm>
            <a:off x="129117" y="1336957"/>
            <a:ext cx="3889351" cy="4093428"/>
          </a:xfrm>
          <a:prstGeom prst="rect">
            <a:avLst/>
          </a:prstGeom>
        </p:spPr>
        <p:txBody>
          <a:bodyPr wrap="square">
            <a:spAutoFit/>
          </a:bodyPr>
          <a:lstStyle/>
          <a:p>
            <a:pPr marL="285750" lvl="0" indent="-285750">
              <a:buFont typeface="Wingdings" panose="05000000000000000000" pitchFamily="2" charset="2"/>
              <a:buChar char="Ø"/>
            </a:pPr>
            <a:r>
              <a:rPr lang="sr-Latn-RS" sz="2000" dirty="0"/>
              <a:t>1. Svaka strana </a:t>
            </a:r>
            <a:r>
              <a:rPr lang="sr-Latn-RS" sz="2000" dirty="0" err="1"/>
              <a:t>ugovornica</a:t>
            </a:r>
            <a:r>
              <a:rPr lang="sr-Latn-RS" sz="2000" dirty="0"/>
              <a:t> treba da usvoji zakonodavne i druge mere neophodne da bi se kao krivično delo u domaćem pravu propisalo protivpravno oštećenje, brisanje, pogoršanje, </a:t>
            </a:r>
            <a:r>
              <a:rPr lang="sr-Latn-RS" sz="2000" b="1" dirty="0">
                <a:solidFill>
                  <a:srgbClr val="FF0000"/>
                </a:solidFill>
              </a:rPr>
              <a:t>menjanje</a:t>
            </a:r>
            <a:r>
              <a:rPr lang="sr-Latn-RS" sz="2000" dirty="0">
                <a:solidFill>
                  <a:srgbClr val="FF0000"/>
                </a:solidFill>
              </a:rPr>
              <a:t> </a:t>
            </a:r>
            <a:r>
              <a:rPr lang="sr-Latn-RS" sz="2000" dirty="0"/>
              <a:t>ili prikrivanje računarskih podataka kada je učinjeno s namerom. </a:t>
            </a:r>
            <a:endParaRPr lang="en-US" sz="2000" dirty="0"/>
          </a:p>
          <a:p>
            <a:pPr marL="285750" indent="-285750">
              <a:buFont typeface="Wingdings" panose="05000000000000000000" pitchFamily="2" charset="2"/>
              <a:buChar char="Ø"/>
            </a:pPr>
            <a:r>
              <a:rPr lang="es-CL" sz="2000" dirty="0"/>
              <a:t>2. </a:t>
            </a:r>
            <a:r>
              <a:rPr lang="sr-Latn-RS" sz="2000" dirty="0"/>
              <a:t>Strana </a:t>
            </a:r>
            <a:r>
              <a:rPr lang="sr-Latn-RS" sz="2000" dirty="0" err="1"/>
              <a:t>ugovornica</a:t>
            </a:r>
            <a:r>
              <a:rPr lang="sr-Latn-RS" sz="2000" dirty="0"/>
              <a:t> može da zadrži pravo da uslovi da dela iz stava 1. ovog člana moraju da imaju teške posledice. </a:t>
            </a:r>
            <a:endParaRPr lang="en-GB" sz="2000" dirty="0">
              <a:solidFill>
                <a:prstClr val="black"/>
              </a:solidFill>
              <a:latin typeface="+mn-lt"/>
              <a:ea typeface="ＭＳ Ｐゴシック" pitchFamily="34" charset="-128"/>
            </a:endParaRPr>
          </a:p>
        </p:txBody>
      </p:sp>
      <p:sp>
        <p:nvSpPr>
          <p:cNvPr id="6" name="Rectangle 5">
            <a:extLst>
              <a:ext uri="{FF2B5EF4-FFF2-40B4-BE49-F238E27FC236}">
                <a16:creationId xmlns="" xmlns:a16="http://schemas.microsoft.com/office/drawing/2014/main" id="{524B6456-681F-2F44-A01A-AD3514E81BD2}"/>
              </a:ext>
            </a:extLst>
          </p:cNvPr>
          <p:cNvSpPr/>
          <p:nvPr/>
        </p:nvSpPr>
        <p:spPr>
          <a:xfrm>
            <a:off x="4451121" y="1270001"/>
            <a:ext cx="4545034" cy="3970318"/>
          </a:xfrm>
          <a:prstGeom prst="rect">
            <a:avLst/>
          </a:prstGeom>
        </p:spPr>
        <p:txBody>
          <a:bodyPr wrap="square">
            <a:spAutoFit/>
          </a:bodyPr>
          <a:lstStyle/>
          <a:p>
            <a:pPr marL="342900" lvl="0" indent="-342900">
              <a:buFont typeface="Wingdings" panose="05000000000000000000" pitchFamily="2" charset="2"/>
              <a:buChar char="ü"/>
            </a:pPr>
            <a:r>
              <a:rPr lang="sr-Latn-RS" sz="2800" dirty="0"/>
              <a:t>Menjanje se odnosi na modifikovanje postojećih podataka </a:t>
            </a:r>
            <a:endParaRPr lang="en-US" sz="2800" dirty="0"/>
          </a:p>
          <a:p>
            <a:pPr marL="342900" lvl="0" indent="-342900">
              <a:buFont typeface="Wingdings" panose="05000000000000000000" pitchFamily="2" charset="2"/>
              <a:buChar char="ü"/>
            </a:pPr>
            <a:r>
              <a:rPr lang="sr-Latn-RS" sz="2800" dirty="0"/>
              <a:t>Obuhvata uticaj zlonamernih kodova, kao što su virusi i trojanci i modifikovanje podataka koje predstavlja posledicu njihovog delovanja</a:t>
            </a:r>
            <a:endParaRPr lang="en-US" sz="2800" dirty="0"/>
          </a:p>
        </p:txBody>
      </p:sp>
      <p:sp>
        <p:nvSpPr>
          <p:cNvPr id="7" name="Rectangle 11">
            <a:extLst>
              <a:ext uri="{FF2B5EF4-FFF2-40B4-BE49-F238E27FC236}">
                <a16:creationId xmlns="" xmlns:a16="http://schemas.microsoft.com/office/drawing/2014/main" id="{1621E760-16B0-4963-BE6C-AB71FCD22778}"/>
              </a:ext>
            </a:extLst>
          </p:cNvPr>
          <p:cNvSpPr>
            <a:spLocks noChangeArrowheads="1"/>
          </p:cNvSpPr>
          <p:nvPr/>
        </p:nvSpPr>
        <p:spPr bwMode="auto">
          <a:xfrm>
            <a:off x="7938" y="6597650"/>
            <a:ext cx="913606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200" b="1" dirty="0">
                <a:solidFill>
                  <a:srgbClr val="FFFFFF"/>
                </a:solidFill>
                <a:latin typeface="+mj-lt"/>
                <a:ea typeface="Verdana" panose="020B0604030504040204" pitchFamily="34" charset="0"/>
                <a:cs typeface="Verdana" charset="0"/>
              </a:rPr>
              <a:t>www.coe.int/cybercrime						                        - </a:t>
            </a:r>
            <a:fld id="{F50FF694-912A-834E-AD45-B984C7BF2CE4}" type="slidenum">
              <a:rPr lang="en-US" sz="1200" b="1">
                <a:solidFill>
                  <a:srgbClr val="FFFFFF"/>
                </a:solidFill>
                <a:latin typeface="+mj-lt"/>
                <a:ea typeface="Verdana" panose="020B0604030504040204" pitchFamily="34" charset="0"/>
                <a:cs typeface="Verdana" charset="0"/>
              </a:rPr>
              <a:pPr/>
              <a:t>38</a:t>
            </a:fld>
            <a:r>
              <a:rPr lang="en-US" sz="1200" b="1" dirty="0">
                <a:solidFill>
                  <a:srgbClr val="FFFFFF"/>
                </a:solidFill>
                <a:latin typeface="+mj-lt"/>
                <a:ea typeface="Verdana" panose="020B0604030504040204" pitchFamily="34" charset="0"/>
                <a:cs typeface="Verdana" charset="0"/>
              </a:rPr>
              <a:t> -</a:t>
            </a:r>
          </a:p>
        </p:txBody>
      </p:sp>
      <p:sp>
        <p:nvSpPr>
          <p:cNvPr id="8" name="Rectangle 7">
            <a:extLst>
              <a:ext uri="{FF2B5EF4-FFF2-40B4-BE49-F238E27FC236}">
                <a16:creationId xmlns="" xmlns:a16="http://schemas.microsoft.com/office/drawing/2014/main" id="{B54C04C7-F9C7-4DFE-B684-E4FB0F9E9846}"/>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mj-lt"/>
                <a:ea typeface="Verdana" panose="020B0604030504040204" pitchFamily="34" charset="0"/>
                <a:cs typeface="Verdana" charset="0"/>
              </a:rPr>
              <a:t>www.coe.int/cybercrime</a:t>
            </a:r>
            <a:endParaRPr lang="en-GB" sz="1200" dirty="0">
              <a:latin typeface="+mj-lt"/>
              <a:ea typeface="Verdana" panose="020B0604030504040204" pitchFamily="34" charset="0"/>
            </a:endParaRPr>
          </a:p>
        </p:txBody>
      </p:sp>
      <p:sp>
        <p:nvSpPr>
          <p:cNvPr id="9" name="Rectangle 8">
            <a:extLst>
              <a:ext uri="{FF2B5EF4-FFF2-40B4-BE49-F238E27FC236}">
                <a16:creationId xmlns="" xmlns:a16="http://schemas.microsoft.com/office/drawing/2014/main" id="{C46C8F04-0397-410D-86F8-6FCA805739DB}"/>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latin typeface="+mj-lt"/>
              <a:ea typeface="Verdana" panose="020B0604030504040204" pitchFamily="34" charset="0"/>
            </a:endParaRPr>
          </a:p>
        </p:txBody>
      </p:sp>
      <p:pic>
        <p:nvPicPr>
          <p:cNvPr id="11" name="Picture 4">
            <a:extLst>
              <a:ext uri="{FF2B5EF4-FFF2-40B4-BE49-F238E27FC236}">
                <a16:creationId xmlns="" xmlns:a16="http://schemas.microsoft.com/office/drawing/2014/main" id="{BF2B7B65-E368-4A25-8BBD-1FAD95568169}"/>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TextBox 7">
            <a:extLst>
              <a:ext uri="{FF2B5EF4-FFF2-40B4-BE49-F238E27FC236}">
                <a16:creationId xmlns="" xmlns:a16="http://schemas.microsoft.com/office/drawing/2014/main" id="{D876ED17-771B-4B20-9BB8-ECDB54FC7B12}"/>
              </a:ext>
            </a:extLst>
          </p:cNvPr>
          <p:cNvSpPr txBox="1">
            <a:spLocks noChangeArrowheads="1"/>
          </p:cNvSpPr>
          <p:nvPr/>
        </p:nvSpPr>
        <p:spPr bwMode="auto">
          <a:xfrm>
            <a:off x="1403350" y="-27384"/>
            <a:ext cx="7632700"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b="1" dirty="0">
                <a:solidFill>
                  <a:schemeClr val="bg1"/>
                </a:solidFill>
                <a:latin typeface="+mn-lt"/>
                <a:ea typeface="Verdana" panose="020B0604030504040204" pitchFamily="34" charset="0"/>
                <a:cs typeface="Verdana" charset="0"/>
              </a:rPr>
              <a:t>Ometanje podataka</a:t>
            </a:r>
            <a:r>
              <a:rPr lang="en-GB" sz="3200" b="1" dirty="0" smtClean="0">
                <a:solidFill>
                  <a:schemeClr val="bg1"/>
                </a:solidFill>
                <a:latin typeface="+mn-lt"/>
                <a:ea typeface="Verdana" panose="020B0604030504040204" pitchFamily="34" charset="0"/>
                <a:cs typeface="Verdana" charset="0"/>
              </a:rPr>
              <a:t>  </a:t>
            </a:r>
            <a:r>
              <a:rPr lang="en-GB" sz="3200" b="1" dirty="0" smtClean="0">
                <a:solidFill>
                  <a:schemeClr val="bg1"/>
                </a:solidFill>
                <a:latin typeface="+mj-lt"/>
                <a:ea typeface="Verdana" panose="020B0604030504040204" pitchFamily="34" charset="0"/>
                <a:cs typeface="Verdana" charset="0"/>
              </a:rPr>
              <a:t>(</a:t>
            </a:r>
            <a:r>
              <a:rPr lang="sr-Latn-RS" sz="3200" b="1" dirty="0" smtClean="0">
                <a:solidFill>
                  <a:schemeClr val="bg1"/>
                </a:solidFill>
                <a:latin typeface="+mj-lt"/>
                <a:ea typeface="Verdana" panose="020B0604030504040204" pitchFamily="34" charset="0"/>
                <a:cs typeface="Verdana" charset="0"/>
              </a:rPr>
              <a:t>„menjanje</a:t>
            </a:r>
            <a:r>
              <a:rPr lang="en-GB" sz="3200" b="1" dirty="0" smtClean="0">
                <a:solidFill>
                  <a:schemeClr val="bg1"/>
                </a:solidFill>
                <a:latin typeface="+mj-lt"/>
                <a:ea typeface="Verdana" panose="020B0604030504040204" pitchFamily="34" charset="0"/>
                <a:cs typeface="Verdana" charset="0"/>
              </a:rPr>
              <a:t>”</a:t>
            </a:r>
            <a:r>
              <a:rPr lang="sr-Latn-RS" sz="3200" b="1" dirty="0" smtClean="0">
                <a:solidFill>
                  <a:schemeClr val="bg1"/>
                </a:solidFill>
                <a:latin typeface="+mj-lt"/>
                <a:ea typeface="Verdana" panose="020B0604030504040204" pitchFamily="34" charset="0"/>
                <a:cs typeface="Verdana" charset="0"/>
              </a:rPr>
              <a:t>)</a:t>
            </a:r>
            <a:endParaRPr lang="en-GB" sz="3200" b="1" dirty="0">
              <a:solidFill>
                <a:schemeClr val="bg1"/>
              </a:solidFill>
              <a:latin typeface="+mj-lt"/>
              <a:ea typeface="Verdana" panose="020B0604030504040204" pitchFamily="34" charset="0"/>
              <a:cs typeface="Verdana" charset="0"/>
            </a:endParaRPr>
          </a:p>
        </p:txBody>
      </p:sp>
    </p:spTree>
    <p:extLst>
      <p:ext uri="{BB962C8B-B14F-4D97-AF65-F5344CB8AC3E}">
        <p14:creationId xmlns:p14="http://schemas.microsoft.com/office/powerpoint/2010/main" val="388704967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 xmlns:a16="http://schemas.microsoft.com/office/drawing/2014/main" id="{7FA81925-418B-D44C-9255-2AEBBFBC0ADA}"/>
              </a:ext>
            </a:extLst>
          </p:cNvPr>
          <p:cNvSpPr/>
          <p:nvPr/>
        </p:nvSpPr>
        <p:spPr>
          <a:xfrm>
            <a:off x="129117" y="1336957"/>
            <a:ext cx="3889351" cy="3416320"/>
          </a:xfrm>
          <a:prstGeom prst="rect">
            <a:avLst/>
          </a:prstGeom>
        </p:spPr>
        <p:txBody>
          <a:bodyPr wrap="square">
            <a:spAutoFit/>
          </a:bodyPr>
          <a:lstStyle/>
          <a:p>
            <a:pPr marL="285750" lvl="0" indent="-285750">
              <a:buFont typeface="Wingdings" panose="05000000000000000000" pitchFamily="2" charset="2"/>
              <a:buChar char="Ø"/>
            </a:pPr>
            <a:r>
              <a:rPr lang="sr-Latn-RS" dirty="0"/>
              <a:t>1. Svaka strana </a:t>
            </a:r>
            <a:r>
              <a:rPr lang="sr-Latn-RS" dirty="0" err="1"/>
              <a:t>ugovornica</a:t>
            </a:r>
            <a:r>
              <a:rPr lang="sr-Latn-RS" dirty="0"/>
              <a:t> treba da usvoji zakonodavne i druge mere neophodne da bi se kao krivično delo u domaćem pravu propisalo protivpravno oštećenje, brisanje, pogoršanje, menjanje ili </a:t>
            </a:r>
            <a:r>
              <a:rPr lang="sr-Latn-RS" b="1" dirty="0">
                <a:solidFill>
                  <a:srgbClr val="FF0000"/>
                </a:solidFill>
              </a:rPr>
              <a:t>prikrivanje</a:t>
            </a:r>
            <a:r>
              <a:rPr lang="sr-Latn-RS" dirty="0">
                <a:solidFill>
                  <a:srgbClr val="FF0000"/>
                </a:solidFill>
              </a:rPr>
              <a:t> </a:t>
            </a:r>
            <a:r>
              <a:rPr lang="sr-Latn-RS" dirty="0"/>
              <a:t>računarskih podataka kada je učinjeno s namerom. </a:t>
            </a:r>
            <a:endParaRPr lang="en-US" dirty="0"/>
          </a:p>
          <a:p>
            <a:pPr marL="285750" indent="-285750">
              <a:buFont typeface="Wingdings" panose="05000000000000000000" pitchFamily="2" charset="2"/>
              <a:buChar char="Ø"/>
            </a:pPr>
            <a:r>
              <a:rPr lang="es-CL" dirty="0"/>
              <a:t>2. </a:t>
            </a:r>
            <a:r>
              <a:rPr lang="sr-Latn-RS" dirty="0"/>
              <a:t>Strana </a:t>
            </a:r>
            <a:r>
              <a:rPr lang="sr-Latn-RS" dirty="0" err="1"/>
              <a:t>ugovornica</a:t>
            </a:r>
            <a:r>
              <a:rPr lang="sr-Latn-RS" dirty="0"/>
              <a:t> može da zadrži pravo da uslovi da dela iz stava 1. ovog člana moraju da imaju teške posledice. </a:t>
            </a:r>
            <a:endParaRPr lang="en-GB" dirty="0">
              <a:solidFill>
                <a:prstClr val="black"/>
              </a:solidFill>
              <a:latin typeface="+mj-lt"/>
              <a:ea typeface="ＭＳ Ｐゴシック" pitchFamily="34" charset="-128"/>
            </a:endParaRPr>
          </a:p>
        </p:txBody>
      </p:sp>
      <p:sp>
        <p:nvSpPr>
          <p:cNvPr id="6" name="Rectangle 5">
            <a:extLst>
              <a:ext uri="{FF2B5EF4-FFF2-40B4-BE49-F238E27FC236}">
                <a16:creationId xmlns="" xmlns:a16="http://schemas.microsoft.com/office/drawing/2014/main" id="{524B6456-681F-2F44-A01A-AD3514E81BD2}"/>
              </a:ext>
            </a:extLst>
          </p:cNvPr>
          <p:cNvSpPr/>
          <p:nvPr/>
        </p:nvSpPr>
        <p:spPr>
          <a:xfrm>
            <a:off x="4451121" y="1270001"/>
            <a:ext cx="4545034" cy="3785652"/>
          </a:xfrm>
          <a:prstGeom prst="rect">
            <a:avLst/>
          </a:prstGeom>
        </p:spPr>
        <p:txBody>
          <a:bodyPr wrap="square">
            <a:spAutoFit/>
          </a:bodyPr>
          <a:lstStyle/>
          <a:p>
            <a:pPr marL="342900" lvl="0" indent="-342900">
              <a:buFont typeface="Wingdings" panose="05000000000000000000" pitchFamily="2" charset="2"/>
              <a:buChar char="ü"/>
            </a:pPr>
            <a:r>
              <a:rPr lang="sr-Latn-RS" sz="2400" dirty="0"/>
              <a:t>Prikrivanje se odnosi na svaku radnju koja sprečava ili prekida dostupnost podataka licu koje ima pristup računaru ili medijumu za skladištenje na kome su ti podaci čuvani</a:t>
            </a:r>
            <a:endParaRPr lang="en-US" sz="2400" dirty="0"/>
          </a:p>
          <a:p>
            <a:pPr marL="342900" lvl="0" indent="-342900">
              <a:buFont typeface="Wingdings" panose="05000000000000000000" pitchFamily="2" charset="2"/>
              <a:buChar char="ü"/>
            </a:pPr>
            <a:r>
              <a:rPr lang="sr-Latn-RS" sz="2400" dirty="0"/>
              <a:t>Prikrivanje podataka ne utiče samo po sebi na sadržaj podataka nego na njihovu dostupnost</a:t>
            </a:r>
            <a:endParaRPr lang="en-US" sz="2400" dirty="0"/>
          </a:p>
        </p:txBody>
      </p:sp>
      <p:sp>
        <p:nvSpPr>
          <p:cNvPr id="7" name="Rectangle 11">
            <a:extLst>
              <a:ext uri="{FF2B5EF4-FFF2-40B4-BE49-F238E27FC236}">
                <a16:creationId xmlns="" xmlns:a16="http://schemas.microsoft.com/office/drawing/2014/main" id="{1621E760-16B0-4963-BE6C-AB71FCD22778}"/>
              </a:ext>
            </a:extLst>
          </p:cNvPr>
          <p:cNvSpPr>
            <a:spLocks noChangeArrowheads="1"/>
          </p:cNvSpPr>
          <p:nvPr/>
        </p:nvSpPr>
        <p:spPr bwMode="auto">
          <a:xfrm>
            <a:off x="7938" y="6597650"/>
            <a:ext cx="913606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200" b="1" dirty="0">
                <a:solidFill>
                  <a:srgbClr val="FFFFFF"/>
                </a:solidFill>
                <a:latin typeface="+mj-lt"/>
                <a:ea typeface="Verdana" panose="020B0604030504040204" pitchFamily="34" charset="0"/>
                <a:cs typeface="Verdana" charset="0"/>
              </a:rPr>
              <a:t>www.coe.int/cybercrime						                        - </a:t>
            </a:r>
            <a:fld id="{F50FF694-912A-834E-AD45-B984C7BF2CE4}" type="slidenum">
              <a:rPr lang="en-US" sz="1200" b="1">
                <a:solidFill>
                  <a:srgbClr val="FFFFFF"/>
                </a:solidFill>
                <a:latin typeface="+mj-lt"/>
                <a:ea typeface="Verdana" panose="020B0604030504040204" pitchFamily="34" charset="0"/>
                <a:cs typeface="Verdana" charset="0"/>
              </a:rPr>
              <a:pPr/>
              <a:t>39</a:t>
            </a:fld>
            <a:r>
              <a:rPr lang="en-US" sz="1200" b="1" dirty="0">
                <a:solidFill>
                  <a:srgbClr val="FFFFFF"/>
                </a:solidFill>
                <a:latin typeface="+mj-lt"/>
                <a:ea typeface="Verdana" panose="020B0604030504040204" pitchFamily="34" charset="0"/>
                <a:cs typeface="Verdana" charset="0"/>
              </a:rPr>
              <a:t> -</a:t>
            </a:r>
          </a:p>
        </p:txBody>
      </p:sp>
      <p:sp>
        <p:nvSpPr>
          <p:cNvPr id="8" name="Rectangle 7">
            <a:extLst>
              <a:ext uri="{FF2B5EF4-FFF2-40B4-BE49-F238E27FC236}">
                <a16:creationId xmlns="" xmlns:a16="http://schemas.microsoft.com/office/drawing/2014/main" id="{B54C04C7-F9C7-4DFE-B684-E4FB0F9E9846}"/>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mj-lt"/>
                <a:ea typeface="Verdana" panose="020B0604030504040204" pitchFamily="34" charset="0"/>
                <a:cs typeface="Verdana" charset="0"/>
              </a:rPr>
              <a:t>www.coe.int/cybercrime</a:t>
            </a:r>
            <a:endParaRPr lang="en-GB" sz="1200" dirty="0">
              <a:latin typeface="+mj-lt"/>
              <a:ea typeface="Verdana" panose="020B0604030504040204" pitchFamily="34" charset="0"/>
            </a:endParaRPr>
          </a:p>
        </p:txBody>
      </p:sp>
      <p:sp>
        <p:nvSpPr>
          <p:cNvPr id="9" name="Rectangle 8">
            <a:extLst>
              <a:ext uri="{FF2B5EF4-FFF2-40B4-BE49-F238E27FC236}">
                <a16:creationId xmlns="" xmlns:a16="http://schemas.microsoft.com/office/drawing/2014/main" id="{C46C8F04-0397-410D-86F8-6FCA805739DB}"/>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latin typeface="+mj-lt"/>
              <a:ea typeface="Verdana" panose="020B0604030504040204" pitchFamily="34" charset="0"/>
            </a:endParaRPr>
          </a:p>
        </p:txBody>
      </p:sp>
      <p:pic>
        <p:nvPicPr>
          <p:cNvPr id="11" name="Picture 4">
            <a:extLst>
              <a:ext uri="{FF2B5EF4-FFF2-40B4-BE49-F238E27FC236}">
                <a16:creationId xmlns="" xmlns:a16="http://schemas.microsoft.com/office/drawing/2014/main" id="{BF2B7B65-E368-4A25-8BBD-1FAD95568169}"/>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extBox 7">
            <a:extLst>
              <a:ext uri="{FF2B5EF4-FFF2-40B4-BE49-F238E27FC236}">
                <a16:creationId xmlns="" xmlns:a16="http://schemas.microsoft.com/office/drawing/2014/main" id="{158708DA-3AE8-473A-B408-9AA95893C4AC}"/>
              </a:ext>
            </a:extLst>
          </p:cNvPr>
          <p:cNvSpPr txBox="1">
            <a:spLocks noChangeArrowheads="1"/>
          </p:cNvSpPr>
          <p:nvPr/>
        </p:nvSpPr>
        <p:spPr bwMode="auto">
          <a:xfrm>
            <a:off x="1403350" y="-27384"/>
            <a:ext cx="7632700"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b="1" dirty="0">
                <a:solidFill>
                  <a:schemeClr val="bg1"/>
                </a:solidFill>
                <a:latin typeface="+mj-lt"/>
                <a:ea typeface="Verdana" panose="020B0604030504040204" pitchFamily="34" charset="0"/>
                <a:cs typeface="Verdana" charset="0"/>
              </a:rPr>
              <a:t>Ometanje </a:t>
            </a:r>
            <a:r>
              <a:rPr lang="sr-Latn-RS" sz="3200" b="1" dirty="0" smtClean="0">
                <a:solidFill>
                  <a:schemeClr val="bg1"/>
                </a:solidFill>
                <a:latin typeface="+mj-lt"/>
                <a:ea typeface="Verdana" panose="020B0604030504040204" pitchFamily="34" charset="0"/>
                <a:cs typeface="Verdana" charset="0"/>
              </a:rPr>
              <a:t>podataka </a:t>
            </a:r>
            <a:r>
              <a:rPr lang="en-GB" sz="3200" b="1" dirty="0" smtClean="0">
                <a:solidFill>
                  <a:schemeClr val="bg1"/>
                </a:solidFill>
                <a:latin typeface="+mj-lt"/>
                <a:ea typeface="Verdana" panose="020B0604030504040204" pitchFamily="34" charset="0"/>
                <a:cs typeface="Verdana" charset="0"/>
              </a:rPr>
              <a:t>(</a:t>
            </a:r>
            <a:r>
              <a:rPr lang="sr-Latn-RS" sz="3200" b="1" dirty="0" smtClean="0">
                <a:solidFill>
                  <a:schemeClr val="bg1"/>
                </a:solidFill>
                <a:latin typeface="+mj-lt"/>
                <a:ea typeface="Verdana" panose="020B0604030504040204" pitchFamily="34" charset="0"/>
                <a:cs typeface="Verdana" charset="0"/>
              </a:rPr>
              <a:t>„prikrivanje</a:t>
            </a:r>
            <a:r>
              <a:rPr lang="en-GB" sz="3200" b="1" dirty="0" smtClean="0">
                <a:solidFill>
                  <a:schemeClr val="bg1"/>
                </a:solidFill>
                <a:latin typeface="+mj-lt"/>
                <a:ea typeface="Verdana" panose="020B0604030504040204" pitchFamily="34" charset="0"/>
                <a:cs typeface="Verdana" charset="0"/>
              </a:rPr>
              <a:t>”)</a:t>
            </a:r>
            <a:endParaRPr lang="en-GB" sz="2000" b="1" dirty="0">
              <a:solidFill>
                <a:schemeClr val="bg1"/>
              </a:solidFill>
              <a:latin typeface="+mj-lt"/>
              <a:ea typeface="Verdana" panose="020B0604030504040204" pitchFamily="34" charset="0"/>
              <a:cs typeface="Verdana" charset="0"/>
            </a:endParaRPr>
          </a:p>
        </p:txBody>
      </p:sp>
    </p:spTree>
    <p:extLst>
      <p:ext uri="{BB962C8B-B14F-4D97-AF65-F5344CB8AC3E}">
        <p14:creationId xmlns:p14="http://schemas.microsoft.com/office/powerpoint/2010/main" val="383415121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7" name="Rectangle 6"/>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53251" name="TextBox 7"/>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b="1" dirty="0" smtClean="0">
                <a:solidFill>
                  <a:schemeClr val="bg1"/>
                </a:solidFill>
                <a:latin typeface="Verdana" charset="0"/>
                <a:cs typeface="Verdana" charset="0"/>
              </a:rPr>
              <a:t>Ciljevi sesije</a:t>
            </a:r>
            <a:endParaRPr lang="en-GB" sz="2000" b="1" dirty="0">
              <a:solidFill>
                <a:schemeClr val="bg1"/>
              </a:solidFill>
              <a:latin typeface="Verdana" charset="0"/>
              <a:cs typeface="Verdana" charset="0"/>
            </a:endParaRPr>
          </a:p>
        </p:txBody>
      </p:sp>
      <p:pic>
        <p:nvPicPr>
          <p:cNvPr id="53252" name="Picture 4"/>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 name="Rectangle 10"/>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53254" name="Rectangle 11"/>
          <p:cNvSpPr>
            <a:spLocks noChangeArrowheads="1"/>
          </p:cNvSpPr>
          <p:nvPr/>
        </p:nvSpPr>
        <p:spPr bwMode="auto">
          <a:xfrm>
            <a:off x="7937" y="6581001"/>
            <a:ext cx="924458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sz="1200" b="1" dirty="0">
                <a:solidFill>
                  <a:srgbClr val="FFFFFF"/>
                </a:solidFill>
                <a:latin typeface="Verdana" charset="0"/>
                <a:cs typeface="Verdana" charset="0"/>
              </a:rPr>
              <a:t>www.coe.int/cybercrime						</a:t>
            </a:r>
          </a:p>
        </p:txBody>
      </p:sp>
      <p:sp>
        <p:nvSpPr>
          <p:cNvPr id="3" name="Content Placeholder 2">
            <a:extLst>
              <a:ext uri="{FF2B5EF4-FFF2-40B4-BE49-F238E27FC236}">
                <a16:creationId xmlns="" xmlns:a16="http://schemas.microsoft.com/office/drawing/2014/main" id="{77B18497-BF37-4A20-ABA6-353886C26CA1}"/>
              </a:ext>
            </a:extLst>
          </p:cNvPr>
          <p:cNvSpPr>
            <a:spLocks noGrp="1"/>
          </p:cNvSpPr>
          <p:nvPr>
            <p:ph idx="1"/>
          </p:nvPr>
        </p:nvSpPr>
        <p:spPr>
          <a:xfrm>
            <a:off x="323528" y="1340767"/>
            <a:ext cx="8712522" cy="5240233"/>
          </a:xfrm>
        </p:spPr>
        <p:txBody>
          <a:bodyPr>
            <a:normAutofit fontScale="85000" lnSpcReduction="20000"/>
          </a:bodyPr>
          <a:lstStyle/>
          <a:p>
            <a:pPr marL="0" indent="0" algn="just">
              <a:buNone/>
            </a:pPr>
            <a:r>
              <a:rPr lang="sr-Latn-RS" dirty="0" smtClean="0">
                <a:latin typeface="Verdana" panose="020B0604030504040204" pitchFamily="34" charset="0"/>
                <a:ea typeface="Verdana" panose="020B0604030504040204" pitchFamily="34" charset="0"/>
              </a:rPr>
              <a:t>Do kraja sesije polaznici će biti u stanju da</a:t>
            </a:r>
            <a:r>
              <a:rPr lang="en-GB" dirty="0" smtClean="0">
                <a:latin typeface="Verdana" panose="020B0604030504040204" pitchFamily="34" charset="0"/>
                <a:ea typeface="Verdana" panose="020B0604030504040204" pitchFamily="34" charset="0"/>
              </a:rPr>
              <a:t>:</a:t>
            </a:r>
            <a:endParaRPr lang="en-GB" dirty="0">
              <a:latin typeface="Verdana" panose="020B0604030504040204" pitchFamily="34" charset="0"/>
              <a:ea typeface="Verdana" panose="020B0604030504040204" pitchFamily="34" charset="0"/>
            </a:endParaRPr>
          </a:p>
          <a:p>
            <a:pPr lvl="0"/>
            <a:r>
              <a:rPr lang="sr-Latn-RS" dirty="0"/>
              <a:t>Shvate značenje osnovnih izraza kao što su:</a:t>
            </a:r>
            <a:endParaRPr lang="en-US" dirty="0"/>
          </a:p>
          <a:p>
            <a:pPr lvl="1"/>
            <a:r>
              <a:rPr lang="sr-Latn-RS" dirty="0"/>
              <a:t>računarski podaci,</a:t>
            </a:r>
            <a:endParaRPr lang="en-US" dirty="0"/>
          </a:p>
          <a:p>
            <a:pPr lvl="1"/>
            <a:r>
              <a:rPr lang="sr-Latn-RS" dirty="0"/>
              <a:t>računarski sistem,</a:t>
            </a:r>
            <a:endParaRPr lang="en-US" dirty="0"/>
          </a:p>
          <a:p>
            <a:pPr lvl="1"/>
            <a:r>
              <a:rPr lang="sr-Latn-RS" dirty="0"/>
              <a:t>podaci o saobraćaju,</a:t>
            </a:r>
            <a:endParaRPr lang="en-US" dirty="0"/>
          </a:p>
          <a:p>
            <a:pPr lvl="1"/>
            <a:r>
              <a:rPr lang="sr-Latn-RS" dirty="0"/>
              <a:t>davalac usluge</a:t>
            </a:r>
            <a:r>
              <a:rPr lang="sr-Latn-RS" dirty="0" smtClean="0"/>
              <a:t>;</a:t>
            </a:r>
          </a:p>
          <a:p>
            <a:pPr lvl="1"/>
            <a:endParaRPr lang="en-US" dirty="0"/>
          </a:p>
          <a:p>
            <a:pPr lvl="0"/>
            <a:r>
              <a:rPr lang="sr-Latn-RS" dirty="0"/>
              <a:t>Identifikuju elemente koji čine krivično delo</a:t>
            </a:r>
            <a:endParaRPr lang="en-US" dirty="0"/>
          </a:p>
          <a:p>
            <a:pPr lvl="1"/>
            <a:r>
              <a:rPr lang="sr-Latn-RS" dirty="0"/>
              <a:t>nezakonitog pristupa,</a:t>
            </a:r>
            <a:endParaRPr lang="en-US" dirty="0"/>
          </a:p>
          <a:p>
            <a:pPr lvl="1"/>
            <a:r>
              <a:rPr lang="sr-Latn-RS" dirty="0"/>
              <a:t>nezakonitog presretanja,</a:t>
            </a:r>
            <a:endParaRPr lang="en-US" dirty="0"/>
          </a:p>
          <a:p>
            <a:pPr lvl="1"/>
            <a:r>
              <a:rPr lang="sr-Latn-RS" dirty="0"/>
              <a:t>ometanja podataka,</a:t>
            </a:r>
            <a:endParaRPr lang="en-US" dirty="0"/>
          </a:p>
          <a:p>
            <a:pPr lvl="1"/>
            <a:r>
              <a:rPr lang="sr-Latn-RS" dirty="0"/>
              <a:t>ometanja </a:t>
            </a:r>
            <a:r>
              <a:rPr lang="sr-Latn-RS" dirty="0" smtClean="0"/>
              <a:t>sistema,</a:t>
            </a:r>
          </a:p>
          <a:p>
            <a:pPr lvl="1"/>
            <a:r>
              <a:rPr lang="sr-Latn-RS" dirty="0" smtClean="0"/>
              <a:t>zloupotrebe </a:t>
            </a:r>
            <a:r>
              <a:rPr lang="sr-Latn-RS" dirty="0"/>
              <a:t>uređaja.</a:t>
            </a:r>
            <a:endParaRPr lang="en-GB" dirty="0">
              <a:latin typeface="Verdana" panose="020B0604030504040204" pitchFamily="34" charset="0"/>
              <a:ea typeface="Verdana" panose="020B0604030504040204" pitchFamily="34" charset="0"/>
            </a:endParaRPr>
          </a:p>
        </p:txBody>
      </p:sp>
    </p:spTree>
    <p:extLst>
      <p:ext uri="{BB962C8B-B14F-4D97-AF65-F5344CB8AC3E}">
        <p14:creationId xmlns:p14="http://schemas.microsoft.com/office/powerpoint/2010/main" val="54346278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 xmlns:a16="http://schemas.microsoft.com/office/drawing/2014/main" id="{7FA81925-418B-D44C-9255-2AEBBFBC0ADA}"/>
              </a:ext>
            </a:extLst>
          </p:cNvPr>
          <p:cNvSpPr/>
          <p:nvPr/>
        </p:nvSpPr>
        <p:spPr>
          <a:xfrm>
            <a:off x="129117" y="1191700"/>
            <a:ext cx="3889351" cy="4093428"/>
          </a:xfrm>
          <a:prstGeom prst="rect">
            <a:avLst/>
          </a:prstGeom>
        </p:spPr>
        <p:txBody>
          <a:bodyPr wrap="square">
            <a:spAutoFit/>
          </a:bodyPr>
          <a:lstStyle/>
          <a:p>
            <a:pPr marL="285750" lvl="0" indent="-285750">
              <a:buFont typeface="Wingdings" panose="05000000000000000000" pitchFamily="2" charset="2"/>
              <a:buChar char="Ø"/>
            </a:pPr>
            <a:r>
              <a:rPr lang="sr-Latn-RS" sz="2000" dirty="0"/>
              <a:t>1. Svaka strana </a:t>
            </a:r>
            <a:r>
              <a:rPr lang="sr-Latn-RS" sz="2000" dirty="0" err="1"/>
              <a:t>ugovornica</a:t>
            </a:r>
            <a:r>
              <a:rPr lang="sr-Latn-RS" sz="2000" dirty="0"/>
              <a:t> treba da usvoji zakonodavne i druge mere neophodne da bi se kao krivično delo u domaćem pravu propisalo </a:t>
            </a:r>
            <a:r>
              <a:rPr lang="sr-Latn-RS" sz="2000" b="1" dirty="0">
                <a:solidFill>
                  <a:srgbClr val="FF0000"/>
                </a:solidFill>
              </a:rPr>
              <a:t>protivpravno</a:t>
            </a:r>
            <a:r>
              <a:rPr lang="sr-Latn-RS" sz="2000" dirty="0">
                <a:solidFill>
                  <a:srgbClr val="FF0000"/>
                </a:solidFill>
              </a:rPr>
              <a:t> </a:t>
            </a:r>
            <a:r>
              <a:rPr lang="sr-Latn-RS" sz="2000" dirty="0"/>
              <a:t>oštećenje, brisanje, pogoršanje, menjanje ili prikrivanje računarskih podataka kada je učinjeno s namerom. </a:t>
            </a:r>
            <a:endParaRPr lang="en-US" sz="2000" dirty="0"/>
          </a:p>
          <a:p>
            <a:pPr marL="285750" indent="-285750">
              <a:buFont typeface="Wingdings" panose="05000000000000000000" pitchFamily="2" charset="2"/>
              <a:buChar char="Ø"/>
            </a:pPr>
            <a:r>
              <a:rPr lang="es-CL" sz="2000" dirty="0"/>
              <a:t>2. </a:t>
            </a:r>
            <a:r>
              <a:rPr lang="sr-Latn-RS" sz="2000" dirty="0"/>
              <a:t>Strana </a:t>
            </a:r>
            <a:r>
              <a:rPr lang="sr-Latn-RS" sz="2000" dirty="0" err="1"/>
              <a:t>ugovornica</a:t>
            </a:r>
            <a:r>
              <a:rPr lang="sr-Latn-RS" sz="2000" dirty="0"/>
              <a:t> može da zadrži pravo da uslovi da dela iz stava 1. ovog člana moraju da imaju teške posledice. </a:t>
            </a:r>
            <a:endParaRPr lang="en-GB" sz="2000" dirty="0">
              <a:solidFill>
                <a:prstClr val="black"/>
              </a:solidFill>
              <a:latin typeface="+mj-lt"/>
              <a:ea typeface="ＭＳ Ｐゴシック" pitchFamily="34" charset="-128"/>
            </a:endParaRPr>
          </a:p>
        </p:txBody>
      </p:sp>
      <p:sp>
        <p:nvSpPr>
          <p:cNvPr id="6" name="Rectangle 5">
            <a:extLst>
              <a:ext uri="{FF2B5EF4-FFF2-40B4-BE49-F238E27FC236}">
                <a16:creationId xmlns="" xmlns:a16="http://schemas.microsoft.com/office/drawing/2014/main" id="{524B6456-681F-2F44-A01A-AD3514E81BD2}"/>
              </a:ext>
            </a:extLst>
          </p:cNvPr>
          <p:cNvSpPr/>
          <p:nvPr/>
        </p:nvSpPr>
        <p:spPr>
          <a:xfrm>
            <a:off x="4451121" y="1124744"/>
            <a:ext cx="4545034" cy="4801314"/>
          </a:xfrm>
          <a:prstGeom prst="rect">
            <a:avLst/>
          </a:prstGeom>
        </p:spPr>
        <p:txBody>
          <a:bodyPr wrap="square">
            <a:spAutoFit/>
          </a:bodyPr>
          <a:lstStyle/>
          <a:p>
            <a:pPr marL="285750" lvl="0" indent="-285750">
              <a:buFont typeface="Wingdings" panose="05000000000000000000" pitchFamily="2" charset="2"/>
              <a:buChar char="ü"/>
            </a:pPr>
            <a:r>
              <a:rPr lang="sr-Latn-RS" dirty="0"/>
              <a:t>Primeri protivpravnog ometanja podataka</a:t>
            </a:r>
            <a:r>
              <a:rPr lang="en-US" dirty="0"/>
              <a:t>:</a:t>
            </a:r>
          </a:p>
          <a:p>
            <a:pPr marL="571500" lvl="0" indent="-285750">
              <a:buFont typeface="Wingdings" panose="05000000000000000000" pitchFamily="2" charset="2"/>
              <a:buChar char="ü"/>
            </a:pPr>
            <a:r>
              <a:rPr lang="sr-Latn-RS" dirty="0"/>
              <a:t>Aktivnosti inherentne projektovanju mreža ili uobičajenoj operativnoj ili komercijalnoj praksi;</a:t>
            </a:r>
            <a:endParaRPr lang="en-US" dirty="0"/>
          </a:p>
          <a:p>
            <a:pPr marL="571500" lvl="0" indent="-285750">
              <a:buFont typeface="Wingdings" panose="05000000000000000000" pitchFamily="2" charset="2"/>
              <a:buChar char="ü"/>
            </a:pPr>
            <a:r>
              <a:rPr lang="sr-Latn-RS" dirty="0"/>
              <a:t>Testiranje ili zaštita sistema bezbednosti računara na osnovu ovlašćenja vlasnika ili operatera tog sistema; </a:t>
            </a:r>
            <a:endParaRPr lang="en-US" dirty="0"/>
          </a:p>
          <a:p>
            <a:pPr marL="571500" lvl="0" indent="-285750">
              <a:buFont typeface="Wingdings" panose="05000000000000000000" pitchFamily="2" charset="2"/>
              <a:buChar char="ü"/>
            </a:pPr>
            <a:r>
              <a:rPr lang="sr-Latn-RS" dirty="0" err="1"/>
              <a:t>Rekonfiguracija</a:t>
            </a:r>
            <a:r>
              <a:rPr lang="sr-Latn-RS" dirty="0"/>
              <a:t> operativnih sistema računara u vreme instaliranja novog softvera;</a:t>
            </a:r>
            <a:endParaRPr lang="en-US" dirty="0"/>
          </a:p>
          <a:p>
            <a:pPr marL="571500" lvl="0" indent="-285750">
              <a:buFont typeface="Wingdings" panose="05000000000000000000" pitchFamily="2" charset="2"/>
              <a:buChar char="ü"/>
            </a:pPr>
            <a:r>
              <a:rPr lang="sr-Latn-RS" dirty="0"/>
              <a:t>Modifikovanje prenosa podataka radi omogućavanja anonimnih komunikacija (npr. anonimnih sistema preusmeravanja </a:t>
            </a:r>
            <a:r>
              <a:rPr lang="sr-Latn-RS" dirty="0" err="1"/>
              <a:t>mejlova</a:t>
            </a:r>
            <a:r>
              <a:rPr lang="es-CL" dirty="0"/>
              <a:t>)</a:t>
            </a:r>
            <a:r>
              <a:rPr lang="sr-Latn-RS" dirty="0"/>
              <a:t>; </a:t>
            </a:r>
            <a:endParaRPr lang="en-US" dirty="0"/>
          </a:p>
          <a:p>
            <a:pPr marL="571500" indent="-285750">
              <a:buFont typeface="Wingdings" panose="05000000000000000000" pitchFamily="2" charset="2"/>
              <a:buChar char="ü"/>
            </a:pPr>
            <a:r>
              <a:rPr lang="sr-Latn-RS" dirty="0"/>
              <a:t>Modifikovanje podataka u cilju bezbednog komuniciranja (npr. šifrovanje).</a:t>
            </a:r>
            <a:endParaRPr lang="en-US" spc="-50" dirty="0">
              <a:latin typeface="+mj-lt"/>
            </a:endParaRPr>
          </a:p>
        </p:txBody>
      </p:sp>
      <p:sp>
        <p:nvSpPr>
          <p:cNvPr id="7" name="Rectangle 11">
            <a:extLst>
              <a:ext uri="{FF2B5EF4-FFF2-40B4-BE49-F238E27FC236}">
                <a16:creationId xmlns="" xmlns:a16="http://schemas.microsoft.com/office/drawing/2014/main" id="{1621E760-16B0-4963-BE6C-AB71FCD22778}"/>
              </a:ext>
            </a:extLst>
          </p:cNvPr>
          <p:cNvSpPr>
            <a:spLocks noChangeArrowheads="1"/>
          </p:cNvSpPr>
          <p:nvPr/>
        </p:nvSpPr>
        <p:spPr bwMode="auto">
          <a:xfrm>
            <a:off x="7938" y="6597650"/>
            <a:ext cx="913606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200" b="1" dirty="0">
                <a:solidFill>
                  <a:srgbClr val="FFFFFF"/>
                </a:solidFill>
                <a:latin typeface="+mj-lt"/>
                <a:ea typeface="Verdana" panose="020B0604030504040204" pitchFamily="34" charset="0"/>
                <a:cs typeface="Verdana" charset="0"/>
              </a:rPr>
              <a:t>www.coe.int/cybercrime						                        - </a:t>
            </a:r>
            <a:fld id="{F50FF694-912A-834E-AD45-B984C7BF2CE4}" type="slidenum">
              <a:rPr lang="en-US" sz="1200" b="1">
                <a:solidFill>
                  <a:srgbClr val="FFFFFF"/>
                </a:solidFill>
                <a:latin typeface="+mj-lt"/>
                <a:ea typeface="Verdana" panose="020B0604030504040204" pitchFamily="34" charset="0"/>
                <a:cs typeface="Verdana" charset="0"/>
              </a:rPr>
              <a:pPr/>
              <a:t>40</a:t>
            </a:fld>
            <a:r>
              <a:rPr lang="en-US" sz="1200" b="1" dirty="0">
                <a:solidFill>
                  <a:srgbClr val="FFFFFF"/>
                </a:solidFill>
                <a:latin typeface="+mj-lt"/>
                <a:ea typeface="Verdana" panose="020B0604030504040204" pitchFamily="34" charset="0"/>
                <a:cs typeface="Verdana" charset="0"/>
              </a:rPr>
              <a:t> -</a:t>
            </a:r>
          </a:p>
        </p:txBody>
      </p:sp>
      <p:sp>
        <p:nvSpPr>
          <p:cNvPr id="8" name="Rectangle 7">
            <a:extLst>
              <a:ext uri="{FF2B5EF4-FFF2-40B4-BE49-F238E27FC236}">
                <a16:creationId xmlns="" xmlns:a16="http://schemas.microsoft.com/office/drawing/2014/main" id="{B54C04C7-F9C7-4DFE-B684-E4FB0F9E9846}"/>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mj-lt"/>
                <a:ea typeface="Verdana" panose="020B0604030504040204" pitchFamily="34" charset="0"/>
                <a:cs typeface="Verdana" charset="0"/>
              </a:rPr>
              <a:t>www.coe.int/cybercrime</a:t>
            </a:r>
            <a:endParaRPr lang="en-GB" sz="1200" dirty="0">
              <a:latin typeface="+mj-lt"/>
              <a:ea typeface="Verdana" panose="020B0604030504040204" pitchFamily="34" charset="0"/>
            </a:endParaRPr>
          </a:p>
        </p:txBody>
      </p:sp>
      <p:sp>
        <p:nvSpPr>
          <p:cNvPr id="9" name="Rectangle 8">
            <a:extLst>
              <a:ext uri="{FF2B5EF4-FFF2-40B4-BE49-F238E27FC236}">
                <a16:creationId xmlns="" xmlns:a16="http://schemas.microsoft.com/office/drawing/2014/main" id="{C46C8F04-0397-410D-86F8-6FCA805739DB}"/>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latin typeface="+mj-lt"/>
              <a:ea typeface="Verdana" panose="020B0604030504040204" pitchFamily="34" charset="0"/>
            </a:endParaRPr>
          </a:p>
        </p:txBody>
      </p:sp>
      <p:sp>
        <p:nvSpPr>
          <p:cNvPr id="10" name="TextBox 7">
            <a:extLst>
              <a:ext uri="{FF2B5EF4-FFF2-40B4-BE49-F238E27FC236}">
                <a16:creationId xmlns="" xmlns:a16="http://schemas.microsoft.com/office/drawing/2014/main" id="{C4DDA362-433C-4CC6-A381-E011890633CA}"/>
              </a:ext>
            </a:extLst>
          </p:cNvPr>
          <p:cNvSpPr txBox="1">
            <a:spLocks noChangeArrowheads="1"/>
          </p:cNvSpPr>
          <p:nvPr/>
        </p:nvSpPr>
        <p:spPr bwMode="auto">
          <a:xfrm>
            <a:off x="971600" y="-27384"/>
            <a:ext cx="8064450"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b="1" dirty="0">
                <a:solidFill>
                  <a:schemeClr val="bg1"/>
                </a:solidFill>
                <a:latin typeface="+mj-lt"/>
                <a:ea typeface="Verdana" panose="020B0604030504040204" pitchFamily="34" charset="0"/>
                <a:cs typeface="Verdana" charset="0"/>
              </a:rPr>
              <a:t>Ometanje </a:t>
            </a:r>
            <a:r>
              <a:rPr lang="sr-Latn-RS" sz="3200" b="1" dirty="0" smtClean="0">
                <a:solidFill>
                  <a:schemeClr val="bg1"/>
                </a:solidFill>
                <a:latin typeface="+mj-lt"/>
                <a:ea typeface="Verdana" panose="020B0604030504040204" pitchFamily="34" charset="0"/>
                <a:cs typeface="Verdana" charset="0"/>
              </a:rPr>
              <a:t>podataka </a:t>
            </a:r>
            <a:r>
              <a:rPr lang="en-GB" sz="3200" b="1" dirty="0" smtClean="0">
                <a:solidFill>
                  <a:schemeClr val="bg1"/>
                </a:solidFill>
                <a:latin typeface="+mj-lt"/>
                <a:ea typeface="Verdana" panose="020B0604030504040204" pitchFamily="34" charset="0"/>
                <a:cs typeface="Verdana" charset="0"/>
              </a:rPr>
              <a:t>(</a:t>
            </a:r>
            <a:r>
              <a:rPr lang="sr-Latn-RS" sz="3200" b="1" dirty="0" smtClean="0">
                <a:solidFill>
                  <a:schemeClr val="bg1"/>
                </a:solidFill>
                <a:latin typeface="+mj-lt"/>
                <a:ea typeface="Verdana" panose="020B0604030504040204" pitchFamily="34" charset="0"/>
                <a:cs typeface="Verdana" charset="0"/>
              </a:rPr>
              <a:t>„protivpravno</a:t>
            </a:r>
            <a:r>
              <a:rPr lang="en-GB" sz="3200" b="1" dirty="0" smtClean="0">
                <a:solidFill>
                  <a:schemeClr val="bg1"/>
                </a:solidFill>
                <a:latin typeface="+mj-lt"/>
                <a:ea typeface="Verdana" panose="020B0604030504040204" pitchFamily="34" charset="0"/>
                <a:cs typeface="Verdana" charset="0"/>
              </a:rPr>
              <a:t>”)</a:t>
            </a:r>
            <a:endParaRPr lang="en-GB" sz="2000" b="1" dirty="0">
              <a:solidFill>
                <a:schemeClr val="bg1"/>
              </a:solidFill>
              <a:latin typeface="+mj-lt"/>
              <a:ea typeface="Verdana" panose="020B0604030504040204" pitchFamily="34" charset="0"/>
              <a:cs typeface="Verdana" charset="0"/>
            </a:endParaRPr>
          </a:p>
        </p:txBody>
      </p:sp>
      <p:pic>
        <p:nvPicPr>
          <p:cNvPr id="11" name="Picture 4">
            <a:extLst>
              <a:ext uri="{FF2B5EF4-FFF2-40B4-BE49-F238E27FC236}">
                <a16:creationId xmlns="" xmlns:a16="http://schemas.microsoft.com/office/drawing/2014/main" id="{BF2B7B65-E368-4A25-8BBD-1FAD95568169}"/>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99738146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 xmlns:a16="http://schemas.microsoft.com/office/drawing/2014/main" id="{7FA81925-418B-D44C-9255-2AEBBFBC0ADA}"/>
              </a:ext>
            </a:extLst>
          </p:cNvPr>
          <p:cNvSpPr/>
          <p:nvPr/>
        </p:nvSpPr>
        <p:spPr>
          <a:xfrm>
            <a:off x="129117" y="1336957"/>
            <a:ext cx="3889351" cy="4093428"/>
          </a:xfrm>
          <a:prstGeom prst="rect">
            <a:avLst/>
          </a:prstGeom>
        </p:spPr>
        <p:txBody>
          <a:bodyPr wrap="square">
            <a:spAutoFit/>
          </a:bodyPr>
          <a:lstStyle/>
          <a:p>
            <a:pPr marL="285750" lvl="0" indent="-285750">
              <a:buFont typeface="Wingdings" panose="05000000000000000000" pitchFamily="2" charset="2"/>
              <a:buChar char="Ø"/>
            </a:pPr>
            <a:r>
              <a:rPr lang="sr-Latn-RS" sz="2000" dirty="0"/>
              <a:t>1. Svaka strana </a:t>
            </a:r>
            <a:r>
              <a:rPr lang="sr-Latn-RS" sz="2000" dirty="0" err="1"/>
              <a:t>ugovornica</a:t>
            </a:r>
            <a:r>
              <a:rPr lang="sr-Latn-RS" sz="2000" dirty="0"/>
              <a:t> treba da usvoji zakonodavne i druge mere neophodne da bi se kao krivično delo u domaćem pravu propisalo protivpravno oštećenje, brisanje, pogoršanje, menjanje ili prikrivanje računarskih podataka kada je učinjeno s namerom. </a:t>
            </a:r>
            <a:endParaRPr lang="en-US" sz="2000" dirty="0"/>
          </a:p>
          <a:p>
            <a:pPr marL="285750" indent="-285750">
              <a:buFont typeface="Wingdings" panose="05000000000000000000" pitchFamily="2" charset="2"/>
              <a:buChar char="Ø"/>
            </a:pPr>
            <a:r>
              <a:rPr lang="es-CL" sz="2000" dirty="0"/>
              <a:t>2. </a:t>
            </a:r>
            <a:r>
              <a:rPr lang="sr-Latn-RS" sz="2000" dirty="0"/>
              <a:t>Strana </a:t>
            </a:r>
            <a:r>
              <a:rPr lang="sr-Latn-RS" sz="2000" dirty="0" err="1"/>
              <a:t>ugovornica</a:t>
            </a:r>
            <a:r>
              <a:rPr lang="sr-Latn-RS" sz="2000" dirty="0"/>
              <a:t> može da zadrži pravo da uslovi da dela iz stava 1. ovog člana moraju da imaju </a:t>
            </a:r>
            <a:r>
              <a:rPr lang="sr-Latn-RS" sz="2000" b="1" dirty="0">
                <a:solidFill>
                  <a:srgbClr val="FF0000"/>
                </a:solidFill>
              </a:rPr>
              <a:t>teške posledice</a:t>
            </a:r>
            <a:r>
              <a:rPr lang="sr-Latn-RS" sz="2000" dirty="0"/>
              <a:t>. </a:t>
            </a:r>
            <a:endParaRPr lang="en-GB" sz="2000" dirty="0">
              <a:solidFill>
                <a:srgbClr val="FF0000"/>
              </a:solidFill>
              <a:latin typeface="+mj-lt"/>
              <a:ea typeface="ＭＳ Ｐゴシック" pitchFamily="34" charset="-128"/>
            </a:endParaRPr>
          </a:p>
        </p:txBody>
      </p:sp>
      <p:sp>
        <p:nvSpPr>
          <p:cNvPr id="6" name="Rectangle 5">
            <a:extLst>
              <a:ext uri="{FF2B5EF4-FFF2-40B4-BE49-F238E27FC236}">
                <a16:creationId xmlns="" xmlns:a16="http://schemas.microsoft.com/office/drawing/2014/main" id="{524B6456-681F-2F44-A01A-AD3514E81BD2}"/>
              </a:ext>
            </a:extLst>
          </p:cNvPr>
          <p:cNvSpPr/>
          <p:nvPr/>
        </p:nvSpPr>
        <p:spPr>
          <a:xfrm>
            <a:off x="4451121" y="1270001"/>
            <a:ext cx="4545034" cy="4893647"/>
          </a:xfrm>
          <a:prstGeom prst="rect">
            <a:avLst/>
          </a:prstGeom>
        </p:spPr>
        <p:txBody>
          <a:bodyPr wrap="square">
            <a:spAutoFit/>
          </a:bodyPr>
          <a:lstStyle/>
          <a:p>
            <a:pPr marL="342900" lvl="0" indent="-342900">
              <a:buFont typeface="Wingdings" panose="05000000000000000000" pitchFamily="2" charset="2"/>
              <a:buChar char="Ø"/>
            </a:pPr>
            <a:r>
              <a:rPr lang="sr-Latn-RS" sz="2400" dirty="0"/>
              <a:t>Strane </a:t>
            </a:r>
            <a:r>
              <a:rPr lang="sr-Latn-RS" sz="2400" dirty="0" err="1"/>
              <a:t>ugovornice</a:t>
            </a:r>
            <a:r>
              <a:rPr lang="sr-Latn-RS" sz="2400" dirty="0"/>
              <a:t> mogu ograničiti inkriminaciju ometanja podataka na ponašanje koje izaziva teške posledice</a:t>
            </a:r>
            <a:endParaRPr lang="en-US" sz="2400" dirty="0"/>
          </a:p>
          <a:p>
            <a:pPr marL="342900" lvl="0" indent="-342900">
              <a:buFont typeface="Wingdings" panose="05000000000000000000" pitchFamily="2" charset="2"/>
              <a:buChar char="Ø"/>
            </a:pPr>
            <a:r>
              <a:rPr lang="sr-Latn-RS" sz="2400" dirty="0"/>
              <a:t>Definicija teških posledica treba da bude utvrđena u domaćem zakonodavstvu</a:t>
            </a:r>
            <a:endParaRPr lang="en-US" sz="2400" dirty="0"/>
          </a:p>
          <a:p>
            <a:pPr marL="342900" lvl="0" indent="-342900">
              <a:buFont typeface="Wingdings" panose="05000000000000000000" pitchFamily="2" charset="2"/>
              <a:buChar char="Ø"/>
            </a:pPr>
            <a:r>
              <a:rPr lang="sr-Latn-RS" sz="2400" dirty="0"/>
              <a:t>Takva šteta može biti kvalifikovana na osnovu novčanog iznosa štete koji nastane kao rezultat tog ponašanja</a:t>
            </a:r>
            <a:endParaRPr lang="en-US" sz="2400" dirty="0"/>
          </a:p>
        </p:txBody>
      </p:sp>
      <p:sp>
        <p:nvSpPr>
          <p:cNvPr id="7" name="Rectangle 11">
            <a:extLst>
              <a:ext uri="{FF2B5EF4-FFF2-40B4-BE49-F238E27FC236}">
                <a16:creationId xmlns="" xmlns:a16="http://schemas.microsoft.com/office/drawing/2014/main" id="{1621E760-16B0-4963-BE6C-AB71FCD22778}"/>
              </a:ext>
            </a:extLst>
          </p:cNvPr>
          <p:cNvSpPr>
            <a:spLocks noChangeArrowheads="1"/>
          </p:cNvSpPr>
          <p:nvPr/>
        </p:nvSpPr>
        <p:spPr bwMode="auto">
          <a:xfrm>
            <a:off x="7938" y="6597650"/>
            <a:ext cx="913606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200" b="1" dirty="0">
                <a:solidFill>
                  <a:srgbClr val="FFFFFF"/>
                </a:solidFill>
                <a:latin typeface="+mj-lt"/>
                <a:ea typeface="Verdana" panose="020B0604030504040204" pitchFamily="34" charset="0"/>
                <a:cs typeface="Verdana" charset="0"/>
              </a:rPr>
              <a:t>www.coe.int/cybercrime						                        - </a:t>
            </a:r>
            <a:fld id="{F50FF694-912A-834E-AD45-B984C7BF2CE4}" type="slidenum">
              <a:rPr lang="en-US" sz="1200" b="1">
                <a:solidFill>
                  <a:srgbClr val="FFFFFF"/>
                </a:solidFill>
                <a:latin typeface="+mj-lt"/>
                <a:ea typeface="Verdana" panose="020B0604030504040204" pitchFamily="34" charset="0"/>
                <a:cs typeface="Verdana" charset="0"/>
              </a:rPr>
              <a:pPr/>
              <a:t>41</a:t>
            </a:fld>
            <a:r>
              <a:rPr lang="en-US" sz="1200" b="1" dirty="0">
                <a:solidFill>
                  <a:srgbClr val="FFFFFF"/>
                </a:solidFill>
                <a:latin typeface="+mj-lt"/>
                <a:ea typeface="Verdana" panose="020B0604030504040204" pitchFamily="34" charset="0"/>
                <a:cs typeface="Verdana" charset="0"/>
              </a:rPr>
              <a:t> -</a:t>
            </a:r>
          </a:p>
        </p:txBody>
      </p:sp>
      <p:sp>
        <p:nvSpPr>
          <p:cNvPr id="8" name="Rectangle 7">
            <a:extLst>
              <a:ext uri="{FF2B5EF4-FFF2-40B4-BE49-F238E27FC236}">
                <a16:creationId xmlns="" xmlns:a16="http://schemas.microsoft.com/office/drawing/2014/main" id="{B54C04C7-F9C7-4DFE-B684-E4FB0F9E9846}"/>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mj-lt"/>
                <a:ea typeface="Verdana" panose="020B0604030504040204" pitchFamily="34" charset="0"/>
                <a:cs typeface="Verdana" charset="0"/>
              </a:rPr>
              <a:t>www.coe.int/cybercrime</a:t>
            </a:r>
            <a:endParaRPr lang="en-GB" sz="1200" dirty="0">
              <a:latin typeface="+mj-lt"/>
              <a:ea typeface="Verdana" panose="020B0604030504040204" pitchFamily="34" charset="0"/>
            </a:endParaRPr>
          </a:p>
        </p:txBody>
      </p:sp>
      <p:sp>
        <p:nvSpPr>
          <p:cNvPr id="9" name="Rectangle 8">
            <a:extLst>
              <a:ext uri="{FF2B5EF4-FFF2-40B4-BE49-F238E27FC236}">
                <a16:creationId xmlns="" xmlns:a16="http://schemas.microsoft.com/office/drawing/2014/main" id="{C46C8F04-0397-410D-86F8-6FCA805739DB}"/>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latin typeface="+mj-lt"/>
              <a:ea typeface="Verdana" panose="020B0604030504040204" pitchFamily="34" charset="0"/>
            </a:endParaRPr>
          </a:p>
        </p:txBody>
      </p:sp>
      <p:sp>
        <p:nvSpPr>
          <p:cNvPr id="10" name="TextBox 7">
            <a:extLst>
              <a:ext uri="{FF2B5EF4-FFF2-40B4-BE49-F238E27FC236}">
                <a16:creationId xmlns="" xmlns:a16="http://schemas.microsoft.com/office/drawing/2014/main" id="{C4DDA362-433C-4CC6-A381-E011890633CA}"/>
              </a:ext>
            </a:extLst>
          </p:cNvPr>
          <p:cNvSpPr txBox="1">
            <a:spLocks noChangeArrowheads="1"/>
          </p:cNvSpPr>
          <p:nvPr/>
        </p:nvSpPr>
        <p:spPr bwMode="auto">
          <a:xfrm>
            <a:off x="1403350" y="-27384"/>
            <a:ext cx="7632700"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b="1" dirty="0">
                <a:solidFill>
                  <a:schemeClr val="bg1"/>
                </a:solidFill>
                <a:latin typeface="+mj-lt"/>
                <a:ea typeface="Verdana" panose="020B0604030504040204" pitchFamily="34" charset="0"/>
                <a:cs typeface="Verdana" charset="0"/>
              </a:rPr>
              <a:t>Ometanje podataka</a:t>
            </a:r>
            <a:r>
              <a:rPr lang="en-GB" sz="3200" b="1" dirty="0" smtClean="0">
                <a:solidFill>
                  <a:schemeClr val="bg1"/>
                </a:solidFill>
                <a:latin typeface="+mj-lt"/>
                <a:ea typeface="Verdana" panose="020B0604030504040204" pitchFamily="34" charset="0"/>
                <a:cs typeface="Verdana" charset="0"/>
              </a:rPr>
              <a:t> (</a:t>
            </a:r>
            <a:r>
              <a:rPr lang="sr-Latn-RS" sz="3200" b="1" dirty="0" smtClean="0">
                <a:solidFill>
                  <a:schemeClr val="bg1"/>
                </a:solidFill>
                <a:latin typeface="+mj-lt"/>
                <a:ea typeface="Verdana" panose="020B0604030504040204" pitchFamily="34" charset="0"/>
                <a:cs typeface="Verdana" charset="0"/>
              </a:rPr>
              <a:t>„teške posledice</a:t>
            </a:r>
            <a:r>
              <a:rPr lang="en-GB" sz="3200" b="1" dirty="0" smtClean="0">
                <a:solidFill>
                  <a:schemeClr val="bg1"/>
                </a:solidFill>
                <a:latin typeface="+mj-lt"/>
                <a:ea typeface="Verdana" panose="020B0604030504040204" pitchFamily="34" charset="0"/>
                <a:cs typeface="Verdana" charset="0"/>
              </a:rPr>
              <a:t>”)</a:t>
            </a:r>
            <a:endParaRPr lang="en-GB" sz="2000" b="1" dirty="0">
              <a:solidFill>
                <a:schemeClr val="bg1"/>
              </a:solidFill>
              <a:latin typeface="+mj-lt"/>
              <a:ea typeface="Verdana" panose="020B0604030504040204" pitchFamily="34" charset="0"/>
              <a:cs typeface="Verdana" charset="0"/>
            </a:endParaRPr>
          </a:p>
        </p:txBody>
      </p:sp>
      <p:pic>
        <p:nvPicPr>
          <p:cNvPr id="11" name="Picture 4">
            <a:extLst>
              <a:ext uri="{FF2B5EF4-FFF2-40B4-BE49-F238E27FC236}">
                <a16:creationId xmlns="" xmlns:a16="http://schemas.microsoft.com/office/drawing/2014/main" id="{BF2B7B65-E368-4A25-8BBD-1FAD95568169}"/>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68576732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82BA244C-489D-417D-B8AB-CB954192CB36}"/>
              </a:ext>
            </a:extLst>
          </p:cNvPr>
          <p:cNvSpPr>
            <a:spLocks noGrp="1"/>
          </p:cNvSpPr>
          <p:nvPr>
            <p:ph type="title"/>
          </p:nvPr>
        </p:nvSpPr>
        <p:spPr/>
        <p:txBody>
          <a:bodyPr/>
          <a:lstStyle/>
          <a:p>
            <a:r>
              <a:rPr lang="sr-Latn-RS" dirty="0" smtClean="0">
                <a:latin typeface="Verdana" panose="020B0604030504040204" pitchFamily="34" charset="0"/>
                <a:ea typeface="Verdana" panose="020B0604030504040204" pitchFamily="34" charset="0"/>
              </a:rPr>
              <a:t>OMETANJE SISTEMA</a:t>
            </a:r>
            <a:endParaRPr lang="en-GB" dirty="0">
              <a:latin typeface="Verdana" panose="020B0604030504040204" pitchFamily="34" charset="0"/>
              <a:ea typeface="Verdana" panose="020B0604030504040204" pitchFamily="34" charset="0"/>
            </a:endParaRPr>
          </a:p>
        </p:txBody>
      </p:sp>
      <p:sp>
        <p:nvSpPr>
          <p:cNvPr id="3" name="Text Placeholder 2">
            <a:extLst>
              <a:ext uri="{FF2B5EF4-FFF2-40B4-BE49-F238E27FC236}">
                <a16:creationId xmlns="" xmlns:a16="http://schemas.microsoft.com/office/drawing/2014/main" id="{E380FE40-902C-48A0-8E4E-962AA387FB67}"/>
              </a:ext>
            </a:extLst>
          </p:cNvPr>
          <p:cNvSpPr>
            <a:spLocks noGrp="1"/>
          </p:cNvSpPr>
          <p:nvPr>
            <p:ph type="body" idx="1"/>
          </p:nvPr>
        </p:nvSpPr>
        <p:spPr/>
        <p:txBody>
          <a:bodyPr/>
          <a:lstStyle/>
          <a:p>
            <a:r>
              <a:rPr lang="sr-Latn-RS" dirty="0" smtClean="0">
                <a:latin typeface="Verdana" panose="020B0604030504040204" pitchFamily="34" charset="0"/>
                <a:ea typeface="Verdana" panose="020B0604030504040204" pitchFamily="34" charset="0"/>
              </a:rPr>
              <a:t>Materijalne odredbe Budimpeštanske konvencije (Deo 1)</a:t>
            </a:r>
            <a:endParaRPr lang="en-GB" dirty="0">
              <a:latin typeface="Verdana" panose="020B0604030504040204" pitchFamily="34" charset="0"/>
              <a:ea typeface="Verdana" panose="020B0604030504040204" pitchFamily="34" charset="0"/>
            </a:endParaRPr>
          </a:p>
        </p:txBody>
      </p:sp>
      <p:sp>
        <p:nvSpPr>
          <p:cNvPr id="5" name="Rectangle 11">
            <a:extLst>
              <a:ext uri="{FF2B5EF4-FFF2-40B4-BE49-F238E27FC236}">
                <a16:creationId xmlns="" xmlns:a16="http://schemas.microsoft.com/office/drawing/2014/main" id="{C48A7903-DBE1-43BD-905E-55DB247564CB}"/>
              </a:ext>
            </a:extLst>
          </p:cNvPr>
          <p:cNvSpPr>
            <a:spLocks noChangeArrowheads="1"/>
          </p:cNvSpPr>
          <p:nvPr/>
        </p:nvSpPr>
        <p:spPr bwMode="auto">
          <a:xfrm>
            <a:off x="7938" y="6597650"/>
            <a:ext cx="91360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200" b="1" dirty="0">
                <a:solidFill>
                  <a:srgbClr val="FFFFFF"/>
                </a:solidFill>
                <a:latin typeface="Verdana" panose="020B0604030504040204" pitchFamily="34" charset="0"/>
                <a:ea typeface="Verdana" panose="020B0604030504040204" pitchFamily="34" charset="0"/>
                <a:cs typeface="Verdana" charset="0"/>
              </a:rPr>
              <a:t>www.coe.int/cybercrime						                        - </a:t>
            </a:r>
            <a:fld id="{F50FF694-912A-834E-AD45-B984C7BF2CE4}" type="slidenum">
              <a:rPr lang="en-US" sz="1200" b="1">
                <a:solidFill>
                  <a:srgbClr val="FFFFFF"/>
                </a:solidFill>
                <a:latin typeface="Verdana" panose="020B0604030504040204" pitchFamily="34" charset="0"/>
                <a:ea typeface="Verdana" panose="020B0604030504040204" pitchFamily="34" charset="0"/>
                <a:cs typeface="Verdana" charset="0"/>
              </a:rPr>
              <a:pPr/>
              <a:t>42</a:t>
            </a:fld>
            <a:r>
              <a:rPr lang="en-US" sz="1200" b="1" dirty="0">
                <a:solidFill>
                  <a:srgbClr val="FFFFFF"/>
                </a:solidFill>
                <a:latin typeface="Verdana" panose="020B0604030504040204" pitchFamily="34" charset="0"/>
                <a:ea typeface="Verdana" panose="020B0604030504040204" pitchFamily="34" charset="0"/>
                <a:cs typeface="Verdana" charset="0"/>
              </a:rPr>
              <a:t> -</a:t>
            </a:r>
          </a:p>
        </p:txBody>
      </p:sp>
      <p:sp>
        <p:nvSpPr>
          <p:cNvPr id="6" name="Rectangle 5">
            <a:extLst>
              <a:ext uri="{FF2B5EF4-FFF2-40B4-BE49-F238E27FC236}">
                <a16:creationId xmlns="" xmlns:a16="http://schemas.microsoft.com/office/drawing/2014/main" id="{74DFE25A-050F-4914-B2E8-65E908C83E53}"/>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sp>
        <p:nvSpPr>
          <p:cNvPr id="8" name="Rectangle 7">
            <a:extLst>
              <a:ext uri="{FF2B5EF4-FFF2-40B4-BE49-F238E27FC236}">
                <a16:creationId xmlns="" xmlns:a16="http://schemas.microsoft.com/office/drawing/2014/main" id="{F9CBCD3B-0D81-4EEF-9F9F-DB3E28FFD393}"/>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latin typeface="Verdana" panose="020B0604030504040204" pitchFamily="34" charset="0"/>
              <a:ea typeface="Verdana" panose="020B0604030504040204" pitchFamily="34" charset="0"/>
            </a:endParaRPr>
          </a:p>
        </p:txBody>
      </p:sp>
      <p:sp>
        <p:nvSpPr>
          <p:cNvPr id="9" name="TextBox 7">
            <a:extLst>
              <a:ext uri="{FF2B5EF4-FFF2-40B4-BE49-F238E27FC236}">
                <a16:creationId xmlns="" xmlns:a16="http://schemas.microsoft.com/office/drawing/2014/main" id="{7B9BC96D-6AC8-4249-9F3D-D92372DB1900}"/>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b="1" dirty="0" smtClean="0">
                <a:solidFill>
                  <a:schemeClr val="bg1"/>
                </a:solidFill>
                <a:latin typeface="Verdana" panose="020B0604030504040204" pitchFamily="34" charset="0"/>
                <a:ea typeface="Verdana" panose="020B0604030504040204" pitchFamily="34" charset="0"/>
                <a:cs typeface="Verdana" charset="0"/>
              </a:rPr>
              <a:t>Odeljak </a:t>
            </a:r>
            <a:r>
              <a:rPr lang="en-GB" sz="3200" b="1" dirty="0" smtClean="0">
                <a:solidFill>
                  <a:schemeClr val="bg1"/>
                </a:solidFill>
                <a:latin typeface="Verdana" panose="020B0604030504040204" pitchFamily="34" charset="0"/>
                <a:ea typeface="Verdana" panose="020B0604030504040204" pitchFamily="34" charset="0"/>
                <a:cs typeface="Verdana" charset="0"/>
              </a:rPr>
              <a:t>5</a:t>
            </a:r>
            <a:r>
              <a:rPr lang="sr-Latn-RS" sz="3200" b="1" dirty="0" smtClean="0">
                <a:solidFill>
                  <a:schemeClr val="bg1"/>
                </a:solidFill>
                <a:latin typeface="Verdana" panose="020B0604030504040204" pitchFamily="34" charset="0"/>
                <a:ea typeface="Verdana" panose="020B0604030504040204" pitchFamily="34" charset="0"/>
                <a:cs typeface="Verdana" charset="0"/>
              </a:rPr>
              <a:t>.</a:t>
            </a:r>
            <a:endParaRPr lang="en-GB" sz="2000" b="1" dirty="0">
              <a:solidFill>
                <a:schemeClr val="bg1"/>
              </a:solidFill>
              <a:latin typeface="Verdana" panose="020B0604030504040204" pitchFamily="34" charset="0"/>
              <a:ea typeface="Verdana" panose="020B0604030504040204" pitchFamily="34" charset="0"/>
              <a:cs typeface="Verdana" charset="0"/>
            </a:endParaRPr>
          </a:p>
        </p:txBody>
      </p:sp>
      <p:pic>
        <p:nvPicPr>
          <p:cNvPr id="10" name="Picture 4">
            <a:extLst>
              <a:ext uri="{FF2B5EF4-FFF2-40B4-BE49-F238E27FC236}">
                <a16:creationId xmlns="" xmlns:a16="http://schemas.microsoft.com/office/drawing/2014/main" id="{9E352179-95DE-4E37-9014-C7512F18C08A}"/>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32355435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1">
            <a:extLst>
              <a:ext uri="{FF2B5EF4-FFF2-40B4-BE49-F238E27FC236}">
                <a16:creationId xmlns="" xmlns:a16="http://schemas.microsoft.com/office/drawing/2014/main" id="{1621E760-16B0-4963-BE6C-AB71FCD22778}"/>
              </a:ext>
            </a:extLst>
          </p:cNvPr>
          <p:cNvSpPr>
            <a:spLocks noChangeArrowheads="1"/>
          </p:cNvSpPr>
          <p:nvPr/>
        </p:nvSpPr>
        <p:spPr bwMode="auto">
          <a:xfrm>
            <a:off x="7938" y="6597650"/>
            <a:ext cx="91360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200" b="1" dirty="0">
                <a:solidFill>
                  <a:srgbClr val="FFFFFF"/>
                </a:solidFill>
                <a:latin typeface="Verdana" panose="020B0604030504040204" pitchFamily="34" charset="0"/>
                <a:ea typeface="Verdana" panose="020B0604030504040204" pitchFamily="34" charset="0"/>
                <a:cs typeface="Verdana" charset="0"/>
              </a:rPr>
              <a:t>www.coe.int/cybercrime						                        - </a:t>
            </a:r>
            <a:fld id="{F50FF694-912A-834E-AD45-B984C7BF2CE4}" type="slidenum">
              <a:rPr lang="en-US" sz="1200" b="1">
                <a:solidFill>
                  <a:srgbClr val="FFFFFF"/>
                </a:solidFill>
                <a:latin typeface="Verdana" panose="020B0604030504040204" pitchFamily="34" charset="0"/>
                <a:ea typeface="Verdana" panose="020B0604030504040204" pitchFamily="34" charset="0"/>
                <a:cs typeface="Verdana" charset="0"/>
              </a:rPr>
              <a:pPr/>
              <a:t>43</a:t>
            </a:fld>
            <a:r>
              <a:rPr lang="en-US" sz="1200" b="1" dirty="0">
                <a:solidFill>
                  <a:srgbClr val="FFFFFF"/>
                </a:solidFill>
                <a:latin typeface="Verdana" panose="020B0604030504040204" pitchFamily="34" charset="0"/>
                <a:ea typeface="Verdana" panose="020B0604030504040204" pitchFamily="34" charset="0"/>
                <a:cs typeface="Verdana" charset="0"/>
              </a:rPr>
              <a:t> -</a:t>
            </a:r>
          </a:p>
        </p:txBody>
      </p:sp>
      <p:sp>
        <p:nvSpPr>
          <p:cNvPr id="8" name="Rectangle 7">
            <a:extLst>
              <a:ext uri="{FF2B5EF4-FFF2-40B4-BE49-F238E27FC236}">
                <a16:creationId xmlns="" xmlns:a16="http://schemas.microsoft.com/office/drawing/2014/main" id="{B54C04C7-F9C7-4DFE-B684-E4FB0F9E9846}"/>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sp>
        <p:nvSpPr>
          <p:cNvPr id="9" name="Rectangle 8">
            <a:extLst>
              <a:ext uri="{FF2B5EF4-FFF2-40B4-BE49-F238E27FC236}">
                <a16:creationId xmlns="" xmlns:a16="http://schemas.microsoft.com/office/drawing/2014/main" id="{C46C8F04-0397-410D-86F8-6FCA805739DB}"/>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latin typeface="Verdana" panose="020B0604030504040204" pitchFamily="34" charset="0"/>
              <a:ea typeface="Verdana" panose="020B0604030504040204" pitchFamily="34" charset="0"/>
            </a:endParaRPr>
          </a:p>
        </p:txBody>
      </p:sp>
      <p:sp>
        <p:nvSpPr>
          <p:cNvPr id="10" name="TextBox 7">
            <a:extLst>
              <a:ext uri="{FF2B5EF4-FFF2-40B4-BE49-F238E27FC236}">
                <a16:creationId xmlns="" xmlns:a16="http://schemas.microsoft.com/office/drawing/2014/main" id="{C4DDA362-433C-4CC6-A381-E011890633CA}"/>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b="1" dirty="0" smtClean="0">
                <a:solidFill>
                  <a:schemeClr val="bg1"/>
                </a:solidFill>
                <a:latin typeface="Verdana" panose="020B0604030504040204" pitchFamily="34" charset="0"/>
                <a:ea typeface="Verdana" panose="020B0604030504040204" pitchFamily="34" charset="0"/>
                <a:cs typeface="Verdana" charset="0"/>
              </a:rPr>
              <a:t>Ometanje sistema</a:t>
            </a:r>
            <a:endParaRPr lang="en-GB" sz="2000" b="1" dirty="0">
              <a:solidFill>
                <a:schemeClr val="bg1"/>
              </a:solidFill>
              <a:latin typeface="Verdana" panose="020B0604030504040204" pitchFamily="34" charset="0"/>
              <a:ea typeface="Verdana" panose="020B0604030504040204" pitchFamily="34" charset="0"/>
              <a:cs typeface="Verdana" charset="0"/>
            </a:endParaRPr>
          </a:p>
        </p:txBody>
      </p:sp>
      <p:pic>
        <p:nvPicPr>
          <p:cNvPr id="11" name="Picture 4">
            <a:extLst>
              <a:ext uri="{FF2B5EF4-FFF2-40B4-BE49-F238E27FC236}">
                <a16:creationId xmlns="" xmlns:a16="http://schemas.microsoft.com/office/drawing/2014/main" id="{BF2B7B65-E368-4A25-8BBD-1FAD95568169}"/>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Rectangle 2">
            <a:extLst>
              <a:ext uri="{FF2B5EF4-FFF2-40B4-BE49-F238E27FC236}">
                <a16:creationId xmlns="" xmlns:a16="http://schemas.microsoft.com/office/drawing/2014/main" id="{6117A471-3378-4AD4-B029-5022DBBCF53C}"/>
              </a:ext>
            </a:extLst>
          </p:cNvPr>
          <p:cNvSpPr txBox="1">
            <a:spLocks/>
          </p:cNvSpPr>
          <p:nvPr/>
        </p:nvSpPr>
        <p:spPr>
          <a:xfrm>
            <a:off x="534380" y="1270001"/>
            <a:ext cx="8075240" cy="5095247"/>
          </a:xfrm>
          <a:prstGeom prst="rect">
            <a:avLst/>
          </a:prstGeom>
          <a:ln w="38100">
            <a:solidFill>
              <a:srgbClr val="FF0000"/>
            </a:solidFill>
            <a:miter lim="800000"/>
            <a:headEnd/>
            <a:tailEnd/>
          </a:ln>
        </p:spPr>
        <p:txBody>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ＭＳ Ｐゴシック" pitchFamily="-65" charset="-128"/>
                <a:cs typeface="ＭＳ Ｐゴシック" pitchFamily="-65" charset="-128"/>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ＭＳ Ｐゴシック" pitchFamily="-65"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ＭＳ Ｐゴシック" pitchFamily="-65"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eaLnBrk="1" hangingPunct="1">
              <a:lnSpc>
                <a:spcPct val="80000"/>
              </a:lnSpc>
              <a:buFont typeface="Arial" panose="020B0604020202020204" pitchFamily="34" charset="0"/>
              <a:buNone/>
            </a:pPr>
            <a:endParaRPr lang="en-GB" altLang="sr-Latn-RS" sz="2800" b="1" i="1" dirty="0">
              <a:cs typeface="Times New Roman" panose="02020603050405020304" pitchFamily="18" charset="0"/>
            </a:endParaRPr>
          </a:p>
          <a:p>
            <a:pPr algn="ctr" eaLnBrk="1" hangingPunct="1">
              <a:lnSpc>
                <a:spcPct val="80000"/>
              </a:lnSpc>
              <a:buFont typeface="Arial" panose="020B0604020202020204" pitchFamily="34" charset="0"/>
              <a:buNone/>
            </a:pPr>
            <a:r>
              <a:rPr lang="sr-Latn-RS" altLang="sr-Latn-RS" sz="2800" b="1" i="1" dirty="0" smtClean="0">
                <a:cs typeface="Times New Roman" panose="02020603050405020304" pitchFamily="18" charset="0"/>
              </a:rPr>
              <a:t>Ometanje sistema</a:t>
            </a:r>
            <a:endParaRPr lang="en-GB" altLang="sr-Latn-RS" sz="2800" b="1" i="1" dirty="0">
              <a:cs typeface="Times New Roman" panose="02020603050405020304" pitchFamily="18" charset="0"/>
            </a:endParaRPr>
          </a:p>
          <a:p>
            <a:pPr algn="ctr" eaLnBrk="1" hangingPunct="1">
              <a:lnSpc>
                <a:spcPct val="80000"/>
              </a:lnSpc>
              <a:buFont typeface="Arial" panose="020B0604020202020204" pitchFamily="34" charset="0"/>
              <a:buNone/>
            </a:pPr>
            <a:r>
              <a:rPr lang="en-GB" altLang="sr-Latn-RS" sz="2800" b="1" i="1" dirty="0" smtClean="0">
                <a:cs typeface="Times New Roman" panose="02020603050405020304" pitchFamily="18" charset="0"/>
              </a:rPr>
              <a:t>(</a:t>
            </a:r>
            <a:r>
              <a:rPr lang="sr-Latn-RS" altLang="sr-Latn-RS" sz="2800" b="1" i="1" dirty="0" smtClean="0">
                <a:cs typeface="Times New Roman" panose="02020603050405020304" pitchFamily="18" charset="0"/>
              </a:rPr>
              <a:t>Član </a:t>
            </a:r>
            <a:r>
              <a:rPr lang="en-GB" altLang="sr-Latn-RS" sz="2800" b="1" i="1" dirty="0" smtClean="0">
                <a:cs typeface="Times New Roman" panose="02020603050405020304" pitchFamily="18" charset="0"/>
              </a:rPr>
              <a:t>5</a:t>
            </a:r>
            <a:r>
              <a:rPr lang="sr-Latn-RS" altLang="sr-Latn-RS" sz="2800" b="1" i="1" dirty="0" smtClean="0">
                <a:cs typeface="Times New Roman" panose="02020603050405020304" pitchFamily="18" charset="0"/>
              </a:rPr>
              <a:t>. Budimpeštanske konvencije</a:t>
            </a:r>
            <a:r>
              <a:rPr lang="en-GB" altLang="sr-Latn-RS" sz="2800" b="1" i="1" dirty="0" smtClean="0">
                <a:cs typeface="Times New Roman" panose="02020603050405020304" pitchFamily="18" charset="0"/>
              </a:rPr>
              <a:t>)</a:t>
            </a:r>
            <a:endParaRPr lang="en-GB" altLang="sr-Latn-RS" sz="2800" b="1" i="1" dirty="0">
              <a:cs typeface="Times New Roman" panose="02020603050405020304" pitchFamily="18" charset="0"/>
            </a:endParaRPr>
          </a:p>
          <a:p>
            <a:pPr algn="ctr" eaLnBrk="1" hangingPunct="1">
              <a:lnSpc>
                <a:spcPct val="80000"/>
              </a:lnSpc>
              <a:buFont typeface="Arial" panose="020B0604020202020204" pitchFamily="34" charset="0"/>
              <a:buNone/>
            </a:pPr>
            <a:endParaRPr lang="en-GB" altLang="sr-Latn-RS" sz="2800" i="1" dirty="0">
              <a:cs typeface="Times New Roman" panose="02020603050405020304" pitchFamily="18" charset="0"/>
            </a:endParaRPr>
          </a:p>
          <a:p>
            <a:pPr algn="ctr"/>
            <a:r>
              <a:rPr lang="sr-Latn-RS" sz="2800" i="1" dirty="0"/>
              <a:t>Ozbiljno ometanje rada računarskog sistema</a:t>
            </a:r>
            <a:endParaRPr lang="en-US" sz="2800" dirty="0"/>
          </a:p>
          <a:p>
            <a:pPr algn="ctr"/>
            <a:r>
              <a:rPr lang="sr-Latn-RS" sz="2800" i="1" dirty="0"/>
              <a:t>Unošenjem, prenošenjem, oštećenjem, brisanjem, pogoršanjem, menjanjem ili prikrivanjem računarskih podataka</a:t>
            </a:r>
            <a:endParaRPr lang="en-US" sz="2800" dirty="0"/>
          </a:p>
          <a:p>
            <a:pPr algn="ctr"/>
            <a:r>
              <a:rPr lang="sr-Latn-RS" sz="2800" i="1" dirty="0"/>
              <a:t>Učinjeno s namerom, protivpravno</a:t>
            </a:r>
            <a:endParaRPr lang="en-US" sz="2800" dirty="0"/>
          </a:p>
        </p:txBody>
      </p:sp>
    </p:spTree>
    <p:extLst>
      <p:ext uri="{BB962C8B-B14F-4D97-AF65-F5344CB8AC3E}">
        <p14:creationId xmlns:p14="http://schemas.microsoft.com/office/powerpoint/2010/main" val="331030173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11">
            <a:extLst>
              <a:ext uri="{FF2B5EF4-FFF2-40B4-BE49-F238E27FC236}">
                <a16:creationId xmlns="" xmlns:a16="http://schemas.microsoft.com/office/drawing/2014/main" id="{92BB13B8-038E-45BD-82B5-06FBECA9C49F}"/>
              </a:ext>
            </a:extLst>
          </p:cNvPr>
          <p:cNvSpPr>
            <a:spLocks noChangeArrowheads="1"/>
          </p:cNvSpPr>
          <p:nvPr/>
        </p:nvSpPr>
        <p:spPr bwMode="auto">
          <a:xfrm>
            <a:off x="7938" y="6597650"/>
            <a:ext cx="91360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200" b="1" dirty="0">
                <a:solidFill>
                  <a:srgbClr val="FFFFFF"/>
                </a:solidFill>
                <a:latin typeface="Verdana" panose="020B0604030504040204" pitchFamily="34" charset="0"/>
                <a:ea typeface="Verdana" panose="020B0604030504040204" pitchFamily="34" charset="0"/>
                <a:cs typeface="Verdana" charset="0"/>
              </a:rPr>
              <a:t>www.coe.int/cybercrime						                        - </a:t>
            </a:r>
            <a:fld id="{F50FF694-912A-834E-AD45-B984C7BF2CE4}" type="slidenum">
              <a:rPr lang="en-US" sz="1200" b="1">
                <a:solidFill>
                  <a:srgbClr val="FFFFFF"/>
                </a:solidFill>
                <a:latin typeface="Verdana" panose="020B0604030504040204" pitchFamily="34" charset="0"/>
                <a:ea typeface="Verdana" panose="020B0604030504040204" pitchFamily="34" charset="0"/>
                <a:cs typeface="Verdana" charset="0"/>
              </a:rPr>
              <a:pPr/>
              <a:t>44</a:t>
            </a:fld>
            <a:r>
              <a:rPr lang="en-US" sz="1200" b="1" dirty="0">
                <a:solidFill>
                  <a:srgbClr val="FFFFFF"/>
                </a:solidFill>
                <a:latin typeface="Verdana" panose="020B0604030504040204" pitchFamily="34" charset="0"/>
                <a:ea typeface="Verdana" panose="020B0604030504040204" pitchFamily="34" charset="0"/>
                <a:cs typeface="Verdana" charset="0"/>
              </a:rPr>
              <a:t> -</a:t>
            </a:r>
          </a:p>
        </p:txBody>
      </p:sp>
      <p:sp>
        <p:nvSpPr>
          <p:cNvPr id="11" name="Rectangle 10">
            <a:extLst>
              <a:ext uri="{FF2B5EF4-FFF2-40B4-BE49-F238E27FC236}">
                <a16:creationId xmlns="" xmlns:a16="http://schemas.microsoft.com/office/drawing/2014/main" id="{8165B48B-B7E9-44EE-91D2-C08D6C1B89F2}"/>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sp>
        <p:nvSpPr>
          <p:cNvPr id="13" name="Rectangle 12">
            <a:extLst>
              <a:ext uri="{FF2B5EF4-FFF2-40B4-BE49-F238E27FC236}">
                <a16:creationId xmlns="" xmlns:a16="http://schemas.microsoft.com/office/drawing/2014/main" id="{EAB2ADC5-5667-4E7F-8980-74911FE4B842}"/>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latin typeface="Verdana" panose="020B0604030504040204" pitchFamily="34" charset="0"/>
              <a:ea typeface="Verdana" panose="020B0604030504040204" pitchFamily="34" charset="0"/>
            </a:endParaRPr>
          </a:p>
        </p:txBody>
      </p:sp>
      <p:sp>
        <p:nvSpPr>
          <p:cNvPr id="15" name="TextBox 7">
            <a:extLst>
              <a:ext uri="{FF2B5EF4-FFF2-40B4-BE49-F238E27FC236}">
                <a16:creationId xmlns="" xmlns:a16="http://schemas.microsoft.com/office/drawing/2014/main" id="{5B071952-B314-456A-8B5E-515A1D534323}"/>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b="1" dirty="0" smtClean="0">
                <a:solidFill>
                  <a:schemeClr val="bg1"/>
                </a:solidFill>
                <a:latin typeface="Verdana" panose="020B0604030504040204" pitchFamily="34" charset="0"/>
                <a:ea typeface="Verdana" panose="020B0604030504040204" pitchFamily="34" charset="0"/>
                <a:cs typeface="Verdana" charset="0"/>
              </a:rPr>
              <a:t>Ometanje sistema</a:t>
            </a:r>
            <a:endParaRPr lang="en-GB" sz="2000" b="1" dirty="0">
              <a:solidFill>
                <a:schemeClr val="bg1"/>
              </a:solidFill>
              <a:latin typeface="Verdana" panose="020B0604030504040204" pitchFamily="34" charset="0"/>
              <a:ea typeface="Verdana" panose="020B0604030504040204" pitchFamily="34" charset="0"/>
              <a:cs typeface="Verdana" charset="0"/>
            </a:endParaRPr>
          </a:p>
        </p:txBody>
      </p:sp>
      <p:pic>
        <p:nvPicPr>
          <p:cNvPr id="17" name="Picture 4">
            <a:extLst>
              <a:ext uri="{FF2B5EF4-FFF2-40B4-BE49-F238E27FC236}">
                <a16:creationId xmlns="" xmlns:a16="http://schemas.microsoft.com/office/drawing/2014/main" id="{4E56B9C0-06CF-4A80-88EA-E6017B995DD3}"/>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 name="Picture 1">
            <a:extLst>
              <a:ext uri="{FF2B5EF4-FFF2-40B4-BE49-F238E27FC236}">
                <a16:creationId xmlns="" xmlns:a16="http://schemas.microsoft.com/office/drawing/2014/main" id="{3F50C3F1-7205-4EFB-B3F0-7BAE05A35570}"/>
              </a:ext>
            </a:extLst>
          </p:cNvPr>
          <p:cNvPicPr>
            <a:picLocks noChangeAspect="1"/>
          </p:cNvPicPr>
          <p:nvPr/>
        </p:nvPicPr>
        <p:blipFill>
          <a:blip r:embed="rId4"/>
          <a:stretch>
            <a:fillRect/>
          </a:stretch>
        </p:blipFill>
        <p:spPr>
          <a:xfrm>
            <a:off x="0" y="1037908"/>
            <a:ext cx="4355976" cy="3681903"/>
          </a:xfrm>
          <a:prstGeom prst="rect">
            <a:avLst/>
          </a:prstGeom>
        </p:spPr>
      </p:pic>
      <p:pic>
        <p:nvPicPr>
          <p:cNvPr id="3" name="Picture 2">
            <a:extLst>
              <a:ext uri="{FF2B5EF4-FFF2-40B4-BE49-F238E27FC236}">
                <a16:creationId xmlns="" xmlns:a16="http://schemas.microsoft.com/office/drawing/2014/main" id="{19FC85D8-5229-4BBA-BDEE-43FAEB11E2D1}"/>
              </a:ext>
            </a:extLst>
          </p:cNvPr>
          <p:cNvPicPr>
            <a:picLocks noChangeAspect="1"/>
          </p:cNvPicPr>
          <p:nvPr/>
        </p:nvPicPr>
        <p:blipFill>
          <a:blip r:embed="rId5"/>
          <a:stretch>
            <a:fillRect/>
          </a:stretch>
        </p:blipFill>
        <p:spPr>
          <a:xfrm>
            <a:off x="7937" y="4733107"/>
            <a:ext cx="4348039" cy="2132017"/>
          </a:xfrm>
          <a:prstGeom prst="rect">
            <a:avLst/>
          </a:prstGeom>
        </p:spPr>
      </p:pic>
      <p:pic>
        <p:nvPicPr>
          <p:cNvPr id="4" name="Picture 3">
            <a:extLst>
              <a:ext uri="{FF2B5EF4-FFF2-40B4-BE49-F238E27FC236}">
                <a16:creationId xmlns="" xmlns:a16="http://schemas.microsoft.com/office/drawing/2014/main" id="{6115BFC6-7E24-43F3-8230-01C75A58E94C}"/>
              </a:ext>
            </a:extLst>
          </p:cNvPr>
          <p:cNvPicPr>
            <a:picLocks noChangeAspect="1"/>
          </p:cNvPicPr>
          <p:nvPr/>
        </p:nvPicPr>
        <p:blipFill>
          <a:blip r:embed="rId6"/>
          <a:stretch>
            <a:fillRect/>
          </a:stretch>
        </p:blipFill>
        <p:spPr>
          <a:xfrm>
            <a:off x="4355976" y="1025981"/>
            <a:ext cx="4780086" cy="5832019"/>
          </a:xfrm>
          <a:prstGeom prst="rect">
            <a:avLst/>
          </a:prstGeom>
        </p:spPr>
      </p:pic>
    </p:spTree>
    <p:extLst>
      <p:ext uri="{BB962C8B-B14F-4D97-AF65-F5344CB8AC3E}">
        <p14:creationId xmlns:p14="http://schemas.microsoft.com/office/powerpoint/2010/main" val="143655144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11">
            <a:extLst>
              <a:ext uri="{FF2B5EF4-FFF2-40B4-BE49-F238E27FC236}">
                <a16:creationId xmlns="" xmlns:a16="http://schemas.microsoft.com/office/drawing/2014/main" id="{92BB13B8-038E-45BD-82B5-06FBECA9C49F}"/>
              </a:ext>
            </a:extLst>
          </p:cNvPr>
          <p:cNvSpPr>
            <a:spLocks noChangeArrowheads="1"/>
          </p:cNvSpPr>
          <p:nvPr/>
        </p:nvSpPr>
        <p:spPr bwMode="auto">
          <a:xfrm>
            <a:off x="7938" y="6597650"/>
            <a:ext cx="91360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200" b="1" dirty="0">
                <a:solidFill>
                  <a:srgbClr val="FFFFFF"/>
                </a:solidFill>
                <a:latin typeface="Verdana" panose="020B0604030504040204" pitchFamily="34" charset="0"/>
                <a:ea typeface="Verdana" panose="020B0604030504040204" pitchFamily="34" charset="0"/>
                <a:cs typeface="Verdana" charset="0"/>
              </a:rPr>
              <a:t>www.coe.int/cybercrime						                        - </a:t>
            </a:r>
            <a:fld id="{F50FF694-912A-834E-AD45-B984C7BF2CE4}" type="slidenum">
              <a:rPr lang="en-US" sz="1200" b="1">
                <a:solidFill>
                  <a:srgbClr val="FFFFFF"/>
                </a:solidFill>
                <a:latin typeface="Verdana" panose="020B0604030504040204" pitchFamily="34" charset="0"/>
                <a:ea typeface="Verdana" panose="020B0604030504040204" pitchFamily="34" charset="0"/>
                <a:cs typeface="Verdana" charset="0"/>
              </a:rPr>
              <a:pPr/>
              <a:t>45</a:t>
            </a:fld>
            <a:r>
              <a:rPr lang="en-US" sz="1200" b="1" dirty="0">
                <a:solidFill>
                  <a:srgbClr val="FFFFFF"/>
                </a:solidFill>
                <a:latin typeface="Verdana" panose="020B0604030504040204" pitchFamily="34" charset="0"/>
                <a:ea typeface="Verdana" panose="020B0604030504040204" pitchFamily="34" charset="0"/>
                <a:cs typeface="Verdana" charset="0"/>
              </a:rPr>
              <a:t> -</a:t>
            </a:r>
          </a:p>
        </p:txBody>
      </p:sp>
      <p:sp>
        <p:nvSpPr>
          <p:cNvPr id="11" name="Rectangle 10">
            <a:extLst>
              <a:ext uri="{FF2B5EF4-FFF2-40B4-BE49-F238E27FC236}">
                <a16:creationId xmlns="" xmlns:a16="http://schemas.microsoft.com/office/drawing/2014/main" id="{8165B48B-B7E9-44EE-91D2-C08D6C1B89F2}"/>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sp>
        <p:nvSpPr>
          <p:cNvPr id="13" name="Rectangle 12">
            <a:extLst>
              <a:ext uri="{FF2B5EF4-FFF2-40B4-BE49-F238E27FC236}">
                <a16:creationId xmlns="" xmlns:a16="http://schemas.microsoft.com/office/drawing/2014/main" id="{EAB2ADC5-5667-4E7F-8980-74911FE4B842}"/>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latin typeface="Verdana" panose="020B0604030504040204" pitchFamily="34" charset="0"/>
              <a:ea typeface="Verdana" panose="020B0604030504040204" pitchFamily="34" charset="0"/>
            </a:endParaRPr>
          </a:p>
        </p:txBody>
      </p:sp>
      <p:pic>
        <p:nvPicPr>
          <p:cNvPr id="17" name="Picture 4">
            <a:extLst>
              <a:ext uri="{FF2B5EF4-FFF2-40B4-BE49-F238E27FC236}">
                <a16:creationId xmlns="" xmlns:a16="http://schemas.microsoft.com/office/drawing/2014/main" id="{4E56B9C0-06CF-4A80-88EA-E6017B995DD3}"/>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 name="Picture 3">
            <a:extLst>
              <a:ext uri="{FF2B5EF4-FFF2-40B4-BE49-F238E27FC236}">
                <a16:creationId xmlns="" xmlns:a16="http://schemas.microsoft.com/office/drawing/2014/main" id="{8C9087AD-FD86-4082-9A0A-434796B1D7E4}"/>
              </a:ext>
            </a:extLst>
          </p:cNvPr>
          <p:cNvPicPr>
            <a:picLocks noChangeAspect="1"/>
          </p:cNvPicPr>
          <p:nvPr/>
        </p:nvPicPr>
        <p:blipFill>
          <a:blip r:embed="rId4"/>
          <a:stretch>
            <a:fillRect/>
          </a:stretch>
        </p:blipFill>
        <p:spPr>
          <a:xfrm>
            <a:off x="7937" y="1070294"/>
            <a:ext cx="5356151" cy="5517831"/>
          </a:xfrm>
          <a:prstGeom prst="rect">
            <a:avLst/>
          </a:prstGeom>
        </p:spPr>
      </p:pic>
      <p:pic>
        <p:nvPicPr>
          <p:cNvPr id="2" name="Picture 1">
            <a:extLst>
              <a:ext uri="{FF2B5EF4-FFF2-40B4-BE49-F238E27FC236}">
                <a16:creationId xmlns="" xmlns:a16="http://schemas.microsoft.com/office/drawing/2014/main" id="{2BC34F0B-A53B-495F-84B0-CC6F98AD7378}"/>
              </a:ext>
            </a:extLst>
          </p:cNvPr>
          <p:cNvPicPr>
            <a:picLocks noChangeAspect="1"/>
          </p:cNvPicPr>
          <p:nvPr/>
        </p:nvPicPr>
        <p:blipFill>
          <a:blip r:embed="rId5"/>
          <a:stretch>
            <a:fillRect/>
          </a:stretch>
        </p:blipFill>
        <p:spPr>
          <a:xfrm>
            <a:off x="5386562" y="40306"/>
            <a:ext cx="3757437" cy="3388694"/>
          </a:xfrm>
          <a:prstGeom prst="rect">
            <a:avLst/>
          </a:prstGeom>
        </p:spPr>
      </p:pic>
      <p:pic>
        <p:nvPicPr>
          <p:cNvPr id="3" name="Content Placeholder 6">
            <a:extLst>
              <a:ext uri="{FF2B5EF4-FFF2-40B4-BE49-F238E27FC236}">
                <a16:creationId xmlns="" xmlns:a16="http://schemas.microsoft.com/office/drawing/2014/main" id="{DD4784CD-6C58-45CE-9D72-599FB8EC0846}"/>
              </a:ext>
            </a:extLst>
          </p:cNvPr>
          <p:cNvPicPr>
            <a:picLocks noChangeAspect="1"/>
          </p:cNvPicPr>
          <p:nvPr/>
        </p:nvPicPr>
        <p:blipFill>
          <a:blip r:embed="rId6"/>
          <a:stretch>
            <a:fillRect/>
          </a:stretch>
        </p:blipFill>
        <p:spPr>
          <a:xfrm>
            <a:off x="5386561" y="3307149"/>
            <a:ext cx="3779912" cy="3280976"/>
          </a:xfrm>
          <a:prstGeom prst="rect">
            <a:avLst/>
          </a:prstGeom>
        </p:spPr>
      </p:pic>
    </p:spTree>
    <p:extLst>
      <p:ext uri="{BB962C8B-B14F-4D97-AF65-F5344CB8AC3E}">
        <p14:creationId xmlns:p14="http://schemas.microsoft.com/office/powerpoint/2010/main" val="296761448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11">
            <a:extLst>
              <a:ext uri="{FF2B5EF4-FFF2-40B4-BE49-F238E27FC236}">
                <a16:creationId xmlns="" xmlns:a16="http://schemas.microsoft.com/office/drawing/2014/main" id="{92BB13B8-038E-45BD-82B5-06FBECA9C49F}"/>
              </a:ext>
            </a:extLst>
          </p:cNvPr>
          <p:cNvSpPr>
            <a:spLocks noChangeArrowheads="1"/>
          </p:cNvSpPr>
          <p:nvPr/>
        </p:nvSpPr>
        <p:spPr bwMode="auto">
          <a:xfrm>
            <a:off x="7938" y="6597650"/>
            <a:ext cx="91360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200" b="1" dirty="0">
                <a:solidFill>
                  <a:srgbClr val="FFFFFF"/>
                </a:solidFill>
                <a:latin typeface="Verdana" panose="020B0604030504040204" pitchFamily="34" charset="0"/>
                <a:ea typeface="Verdana" panose="020B0604030504040204" pitchFamily="34" charset="0"/>
                <a:cs typeface="Verdana" charset="0"/>
              </a:rPr>
              <a:t>www.coe.int/cybercrime						                        - </a:t>
            </a:r>
            <a:fld id="{F50FF694-912A-834E-AD45-B984C7BF2CE4}" type="slidenum">
              <a:rPr lang="en-US" sz="1200" b="1">
                <a:solidFill>
                  <a:srgbClr val="FFFFFF"/>
                </a:solidFill>
                <a:latin typeface="Verdana" panose="020B0604030504040204" pitchFamily="34" charset="0"/>
                <a:ea typeface="Verdana" panose="020B0604030504040204" pitchFamily="34" charset="0"/>
                <a:cs typeface="Verdana" charset="0"/>
              </a:rPr>
              <a:pPr/>
              <a:t>46</a:t>
            </a:fld>
            <a:r>
              <a:rPr lang="en-US" sz="1200" b="1" dirty="0">
                <a:solidFill>
                  <a:srgbClr val="FFFFFF"/>
                </a:solidFill>
                <a:latin typeface="Verdana" panose="020B0604030504040204" pitchFamily="34" charset="0"/>
                <a:ea typeface="Verdana" panose="020B0604030504040204" pitchFamily="34" charset="0"/>
                <a:cs typeface="Verdana" charset="0"/>
              </a:rPr>
              <a:t> -</a:t>
            </a:r>
          </a:p>
        </p:txBody>
      </p:sp>
      <p:sp>
        <p:nvSpPr>
          <p:cNvPr id="11" name="Rectangle 10">
            <a:extLst>
              <a:ext uri="{FF2B5EF4-FFF2-40B4-BE49-F238E27FC236}">
                <a16:creationId xmlns="" xmlns:a16="http://schemas.microsoft.com/office/drawing/2014/main" id="{8165B48B-B7E9-44EE-91D2-C08D6C1B89F2}"/>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sp>
        <p:nvSpPr>
          <p:cNvPr id="13" name="Rectangle 12">
            <a:extLst>
              <a:ext uri="{FF2B5EF4-FFF2-40B4-BE49-F238E27FC236}">
                <a16:creationId xmlns="" xmlns:a16="http://schemas.microsoft.com/office/drawing/2014/main" id="{EAB2ADC5-5667-4E7F-8980-74911FE4B842}"/>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latin typeface="Verdana" panose="020B0604030504040204" pitchFamily="34" charset="0"/>
              <a:ea typeface="Verdana" panose="020B0604030504040204" pitchFamily="34" charset="0"/>
            </a:endParaRPr>
          </a:p>
        </p:txBody>
      </p:sp>
      <p:sp>
        <p:nvSpPr>
          <p:cNvPr id="15" name="TextBox 7">
            <a:extLst>
              <a:ext uri="{FF2B5EF4-FFF2-40B4-BE49-F238E27FC236}">
                <a16:creationId xmlns="" xmlns:a16="http://schemas.microsoft.com/office/drawing/2014/main" id="{5B071952-B314-456A-8B5E-515A1D534323}"/>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b="1" dirty="0" smtClean="0">
                <a:solidFill>
                  <a:schemeClr val="bg1"/>
                </a:solidFill>
                <a:latin typeface="Verdana" panose="020B0604030504040204" pitchFamily="34" charset="0"/>
                <a:ea typeface="Verdana" panose="020B0604030504040204" pitchFamily="34" charset="0"/>
                <a:cs typeface="Verdana" charset="0"/>
              </a:rPr>
              <a:t>Ometanje sistema</a:t>
            </a:r>
            <a:endParaRPr lang="en-GB" sz="2000" b="1" dirty="0">
              <a:solidFill>
                <a:schemeClr val="bg1"/>
              </a:solidFill>
              <a:latin typeface="Verdana" panose="020B0604030504040204" pitchFamily="34" charset="0"/>
              <a:ea typeface="Verdana" panose="020B0604030504040204" pitchFamily="34" charset="0"/>
              <a:cs typeface="Verdana" charset="0"/>
            </a:endParaRPr>
          </a:p>
        </p:txBody>
      </p:sp>
      <p:pic>
        <p:nvPicPr>
          <p:cNvPr id="17" name="Picture 4">
            <a:extLst>
              <a:ext uri="{FF2B5EF4-FFF2-40B4-BE49-F238E27FC236}">
                <a16:creationId xmlns="" xmlns:a16="http://schemas.microsoft.com/office/drawing/2014/main" id="{4E56B9C0-06CF-4A80-88EA-E6017B995DD3}"/>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 name="Picture 7">
            <a:extLst>
              <a:ext uri="{FF2B5EF4-FFF2-40B4-BE49-F238E27FC236}">
                <a16:creationId xmlns="" xmlns:a16="http://schemas.microsoft.com/office/drawing/2014/main" id="{DBB24602-3597-469D-9B74-9CF60E29B55D}"/>
              </a:ext>
            </a:extLst>
          </p:cNvPr>
          <p:cNvPicPr>
            <a:picLocks noChangeAspect="1"/>
          </p:cNvPicPr>
          <p:nvPr/>
        </p:nvPicPr>
        <p:blipFill>
          <a:blip r:embed="rId4"/>
          <a:stretch>
            <a:fillRect/>
          </a:stretch>
        </p:blipFill>
        <p:spPr>
          <a:xfrm>
            <a:off x="0" y="1052736"/>
            <a:ext cx="7065784" cy="5400599"/>
          </a:xfrm>
          <a:prstGeom prst="rect">
            <a:avLst/>
          </a:prstGeom>
        </p:spPr>
      </p:pic>
      <p:sp>
        <p:nvSpPr>
          <p:cNvPr id="10" name="Frame 9">
            <a:extLst>
              <a:ext uri="{FF2B5EF4-FFF2-40B4-BE49-F238E27FC236}">
                <a16:creationId xmlns="" xmlns:a16="http://schemas.microsoft.com/office/drawing/2014/main" id="{812C14FE-BDB5-483A-9C76-66D662A39CFF}"/>
              </a:ext>
            </a:extLst>
          </p:cNvPr>
          <p:cNvSpPr/>
          <p:nvPr/>
        </p:nvSpPr>
        <p:spPr>
          <a:xfrm>
            <a:off x="2267744" y="2924944"/>
            <a:ext cx="1861038" cy="1860699"/>
          </a:xfrm>
          <a:prstGeom prst="frame">
            <a:avLst/>
          </a:prstGeom>
          <a:solidFill>
            <a:srgbClr val="FF0000"/>
          </a:solid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Tree>
    <p:extLst>
      <p:ext uri="{BB962C8B-B14F-4D97-AF65-F5344CB8AC3E}">
        <p14:creationId xmlns:p14="http://schemas.microsoft.com/office/powerpoint/2010/main" val="15132342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dissolve">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11">
            <a:extLst>
              <a:ext uri="{FF2B5EF4-FFF2-40B4-BE49-F238E27FC236}">
                <a16:creationId xmlns="" xmlns:a16="http://schemas.microsoft.com/office/drawing/2014/main" id="{92BB13B8-038E-45BD-82B5-06FBECA9C49F}"/>
              </a:ext>
            </a:extLst>
          </p:cNvPr>
          <p:cNvSpPr>
            <a:spLocks noChangeArrowheads="1"/>
          </p:cNvSpPr>
          <p:nvPr/>
        </p:nvSpPr>
        <p:spPr bwMode="auto">
          <a:xfrm>
            <a:off x="7938" y="6597650"/>
            <a:ext cx="91360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200" b="1" dirty="0">
                <a:solidFill>
                  <a:srgbClr val="FFFFFF"/>
                </a:solidFill>
                <a:latin typeface="Verdana" panose="020B0604030504040204" pitchFamily="34" charset="0"/>
                <a:ea typeface="Verdana" panose="020B0604030504040204" pitchFamily="34" charset="0"/>
                <a:cs typeface="Verdana" charset="0"/>
              </a:rPr>
              <a:t>www.coe.int/cybercrime						                        - </a:t>
            </a:r>
            <a:fld id="{F50FF694-912A-834E-AD45-B984C7BF2CE4}" type="slidenum">
              <a:rPr lang="en-US" sz="1200" b="1">
                <a:solidFill>
                  <a:srgbClr val="FFFFFF"/>
                </a:solidFill>
                <a:latin typeface="Verdana" panose="020B0604030504040204" pitchFamily="34" charset="0"/>
                <a:ea typeface="Verdana" panose="020B0604030504040204" pitchFamily="34" charset="0"/>
                <a:cs typeface="Verdana" charset="0"/>
              </a:rPr>
              <a:pPr/>
              <a:t>47</a:t>
            </a:fld>
            <a:r>
              <a:rPr lang="en-US" sz="1200" b="1" dirty="0">
                <a:solidFill>
                  <a:srgbClr val="FFFFFF"/>
                </a:solidFill>
                <a:latin typeface="Verdana" panose="020B0604030504040204" pitchFamily="34" charset="0"/>
                <a:ea typeface="Verdana" panose="020B0604030504040204" pitchFamily="34" charset="0"/>
                <a:cs typeface="Verdana" charset="0"/>
              </a:rPr>
              <a:t> -</a:t>
            </a:r>
          </a:p>
        </p:txBody>
      </p:sp>
      <p:sp>
        <p:nvSpPr>
          <p:cNvPr id="11" name="Rectangle 10">
            <a:extLst>
              <a:ext uri="{FF2B5EF4-FFF2-40B4-BE49-F238E27FC236}">
                <a16:creationId xmlns="" xmlns:a16="http://schemas.microsoft.com/office/drawing/2014/main" id="{8165B48B-B7E9-44EE-91D2-C08D6C1B89F2}"/>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sp>
        <p:nvSpPr>
          <p:cNvPr id="13" name="Rectangle 12">
            <a:extLst>
              <a:ext uri="{FF2B5EF4-FFF2-40B4-BE49-F238E27FC236}">
                <a16:creationId xmlns="" xmlns:a16="http://schemas.microsoft.com/office/drawing/2014/main" id="{EAB2ADC5-5667-4E7F-8980-74911FE4B842}"/>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latin typeface="Verdana" panose="020B0604030504040204" pitchFamily="34" charset="0"/>
              <a:ea typeface="Verdana" panose="020B0604030504040204" pitchFamily="34" charset="0"/>
            </a:endParaRPr>
          </a:p>
        </p:txBody>
      </p:sp>
      <p:sp>
        <p:nvSpPr>
          <p:cNvPr id="15" name="TextBox 7">
            <a:extLst>
              <a:ext uri="{FF2B5EF4-FFF2-40B4-BE49-F238E27FC236}">
                <a16:creationId xmlns="" xmlns:a16="http://schemas.microsoft.com/office/drawing/2014/main" id="{5B071952-B314-456A-8B5E-515A1D534323}"/>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b="1" dirty="0" smtClean="0">
                <a:solidFill>
                  <a:schemeClr val="bg1"/>
                </a:solidFill>
                <a:latin typeface="Verdana" panose="020B0604030504040204" pitchFamily="34" charset="0"/>
                <a:ea typeface="Verdana" panose="020B0604030504040204" pitchFamily="34" charset="0"/>
                <a:cs typeface="Verdana" charset="0"/>
              </a:rPr>
              <a:t>Ometanje sistema</a:t>
            </a:r>
            <a:endParaRPr lang="en-GB" sz="2000" b="1" dirty="0">
              <a:solidFill>
                <a:schemeClr val="bg1"/>
              </a:solidFill>
              <a:latin typeface="Verdana" panose="020B0604030504040204" pitchFamily="34" charset="0"/>
              <a:ea typeface="Verdana" panose="020B0604030504040204" pitchFamily="34" charset="0"/>
              <a:cs typeface="Verdana" charset="0"/>
            </a:endParaRPr>
          </a:p>
        </p:txBody>
      </p:sp>
      <p:pic>
        <p:nvPicPr>
          <p:cNvPr id="17" name="Picture 4">
            <a:extLst>
              <a:ext uri="{FF2B5EF4-FFF2-40B4-BE49-F238E27FC236}">
                <a16:creationId xmlns="" xmlns:a16="http://schemas.microsoft.com/office/drawing/2014/main" id="{4E56B9C0-06CF-4A80-88EA-E6017B995DD3}"/>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2" name="Picture 11">
            <a:extLst>
              <a:ext uri="{FF2B5EF4-FFF2-40B4-BE49-F238E27FC236}">
                <a16:creationId xmlns="" xmlns:a16="http://schemas.microsoft.com/office/drawing/2014/main" id="{BDEFA709-B688-457D-AB89-28DA5D84DE74}"/>
              </a:ext>
            </a:extLst>
          </p:cNvPr>
          <p:cNvPicPr>
            <a:picLocks noChangeAspect="1"/>
          </p:cNvPicPr>
          <p:nvPr/>
        </p:nvPicPr>
        <p:blipFill>
          <a:blip r:embed="rId4"/>
          <a:stretch>
            <a:fillRect/>
          </a:stretch>
        </p:blipFill>
        <p:spPr>
          <a:xfrm>
            <a:off x="15876" y="1149539"/>
            <a:ext cx="9136063" cy="5448111"/>
          </a:xfrm>
          <a:prstGeom prst="rect">
            <a:avLst/>
          </a:prstGeom>
        </p:spPr>
      </p:pic>
      <p:sp>
        <p:nvSpPr>
          <p:cNvPr id="14" name="Frame 13">
            <a:extLst>
              <a:ext uri="{FF2B5EF4-FFF2-40B4-BE49-F238E27FC236}">
                <a16:creationId xmlns="" xmlns:a16="http://schemas.microsoft.com/office/drawing/2014/main" id="{2395D5D8-6B58-4E2F-8135-E2E2CB461ACA}"/>
              </a:ext>
            </a:extLst>
          </p:cNvPr>
          <p:cNvSpPr/>
          <p:nvPr/>
        </p:nvSpPr>
        <p:spPr>
          <a:xfrm>
            <a:off x="3635896" y="3573016"/>
            <a:ext cx="1426746" cy="1440160"/>
          </a:xfrm>
          <a:prstGeom prst="frame">
            <a:avLst/>
          </a:prstGeom>
          <a:solidFill>
            <a:srgbClr val="FF0000"/>
          </a:solid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19489569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dissolve">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11">
            <a:extLst>
              <a:ext uri="{FF2B5EF4-FFF2-40B4-BE49-F238E27FC236}">
                <a16:creationId xmlns="" xmlns:a16="http://schemas.microsoft.com/office/drawing/2014/main" id="{92BB13B8-038E-45BD-82B5-06FBECA9C49F}"/>
              </a:ext>
            </a:extLst>
          </p:cNvPr>
          <p:cNvSpPr>
            <a:spLocks noChangeArrowheads="1"/>
          </p:cNvSpPr>
          <p:nvPr/>
        </p:nvSpPr>
        <p:spPr bwMode="auto">
          <a:xfrm>
            <a:off x="7938" y="6597650"/>
            <a:ext cx="91360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200" b="1" dirty="0">
                <a:solidFill>
                  <a:srgbClr val="FFFFFF"/>
                </a:solidFill>
                <a:latin typeface="Verdana" panose="020B0604030504040204" pitchFamily="34" charset="0"/>
                <a:ea typeface="Verdana" panose="020B0604030504040204" pitchFamily="34" charset="0"/>
                <a:cs typeface="Verdana" charset="0"/>
              </a:rPr>
              <a:t>www.coe.int/cybercrime						                        - </a:t>
            </a:r>
            <a:fld id="{F50FF694-912A-834E-AD45-B984C7BF2CE4}" type="slidenum">
              <a:rPr lang="en-US" sz="1200" b="1">
                <a:solidFill>
                  <a:srgbClr val="FFFFFF"/>
                </a:solidFill>
                <a:latin typeface="Verdana" panose="020B0604030504040204" pitchFamily="34" charset="0"/>
                <a:ea typeface="Verdana" panose="020B0604030504040204" pitchFamily="34" charset="0"/>
                <a:cs typeface="Verdana" charset="0"/>
              </a:rPr>
              <a:pPr/>
              <a:t>48</a:t>
            </a:fld>
            <a:r>
              <a:rPr lang="en-US" sz="1200" b="1" dirty="0">
                <a:solidFill>
                  <a:srgbClr val="FFFFFF"/>
                </a:solidFill>
                <a:latin typeface="Verdana" panose="020B0604030504040204" pitchFamily="34" charset="0"/>
                <a:ea typeface="Verdana" panose="020B0604030504040204" pitchFamily="34" charset="0"/>
                <a:cs typeface="Verdana" charset="0"/>
              </a:rPr>
              <a:t> -</a:t>
            </a:r>
          </a:p>
        </p:txBody>
      </p:sp>
      <p:sp>
        <p:nvSpPr>
          <p:cNvPr id="11" name="Rectangle 10">
            <a:extLst>
              <a:ext uri="{FF2B5EF4-FFF2-40B4-BE49-F238E27FC236}">
                <a16:creationId xmlns="" xmlns:a16="http://schemas.microsoft.com/office/drawing/2014/main" id="{8165B48B-B7E9-44EE-91D2-C08D6C1B89F2}"/>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sp>
        <p:nvSpPr>
          <p:cNvPr id="13" name="Rectangle 12">
            <a:extLst>
              <a:ext uri="{FF2B5EF4-FFF2-40B4-BE49-F238E27FC236}">
                <a16:creationId xmlns="" xmlns:a16="http://schemas.microsoft.com/office/drawing/2014/main" id="{EAB2ADC5-5667-4E7F-8980-74911FE4B842}"/>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latin typeface="Verdana" panose="020B0604030504040204" pitchFamily="34" charset="0"/>
              <a:ea typeface="Verdana" panose="020B0604030504040204" pitchFamily="34" charset="0"/>
            </a:endParaRPr>
          </a:p>
        </p:txBody>
      </p:sp>
      <p:sp>
        <p:nvSpPr>
          <p:cNvPr id="15" name="TextBox 7">
            <a:extLst>
              <a:ext uri="{FF2B5EF4-FFF2-40B4-BE49-F238E27FC236}">
                <a16:creationId xmlns="" xmlns:a16="http://schemas.microsoft.com/office/drawing/2014/main" id="{5B071952-B314-456A-8B5E-515A1D534323}"/>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b="1" dirty="0" smtClean="0">
                <a:solidFill>
                  <a:schemeClr val="bg1"/>
                </a:solidFill>
                <a:latin typeface="Verdana" panose="020B0604030504040204" pitchFamily="34" charset="0"/>
                <a:ea typeface="Verdana" panose="020B0604030504040204" pitchFamily="34" charset="0"/>
                <a:cs typeface="Verdana" charset="0"/>
              </a:rPr>
              <a:t>Ometanje sistema</a:t>
            </a:r>
            <a:endParaRPr lang="en-GB" sz="2000" b="1" dirty="0">
              <a:solidFill>
                <a:schemeClr val="bg1"/>
              </a:solidFill>
              <a:latin typeface="Verdana" panose="020B0604030504040204" pitchFamily="34" charset="0"/>
              <a:ea typeface="Verdana" panose="020B0604030504040204" pitchFamily="34" charset="0"/>
              <a:cs typeface="Verdana" charset="0"/>
            </a:endParaRPr>
          </a:p>
        </p:txBody>
      </p:sp>
      <p:pic>
        <p:nvPicPr>
          <p:cNvPr id="17" name="Picture 4">
            <a:extLst>
              <a:ext uri="{FF2B5EF4-FFF2-40B4-BE49-F238E27FC236}">
                <a16:creationId xmlns="" xmlns:a16="http://schemas.microsoft.com/office/drawing/2014/main" id="{4E56B9C0-06CF-4A80-88EA-E6017B995DD3}"/>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 name="Picture 2" descr="http://www.datasoft.ws/images/ddos-attacks1.png">
            <a:extLst>
              <a:ext uri="{FF2B5EF4-FFF2-40B4-BE49-F238E27FC236}">
                <a16:creationId xmlns="" xmlns:a16="http://schemas.microsoft.com/office/drawing/2014/main" id="{D7EC47FF-1FA7-4444-BDB3-DF0540098BC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391" y="1052513"/>
            <a:ext cx="9127672" cy="5526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1842108"/>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1">
            <a:extLst>
              <a:ext uri="{FF2B5EF4-FFF2-40B4-BE49-F238E27FC236}">
                <a16:creationId xmlns="" xmlns:a16="http://schemas.microsoft.com/office/drawing/2014/main" id="{C10B0DDE-EEEE-4992-BDDE-7B46428DF9DE}"/>
              </a:ext>
            </a:extLst>
          </p:cNvPr>
          <p:cNvSpPr>
            <a:spLocks noChangeArrowheads="1"/>
          </p:cNvSpPr>
          <p:nvPr/>
        </p:nvSpPr>
        <p:spPr bwMode="auto">
          <a:xfrm>
            <a:off x="7938" y="6597650"/>
            <a:ext cx="913606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200" b="1" dirty="0">
                <a:solidFill>
                  <a:srgbClr val="FFFFFF"/>
                </a:solidFill>
                <a:latin typeface="+mj-lt"/>
                <a:ea typeface="Verdana" panose="020B0604030504040204" pitchFamily="34" charset="0"/>
                <a:cs typeface="Verdana" charset="0"/>
              </a:rPr>
              <a:t>www.coe.int/cybercrime						                        - </a:t>
            </a:r>
            <a:fld id="{F50FF694-912A-834E-AD45-B984C7BF2CE4}" type="slidenum">
              <a:rPr lang="en-US" sz="1200" b="1">
                <a:solidFill>
                  <a:srgbClr val="FFFFFF"/>
                </a:solidFill>
                <a:latin typeface="+mj-lt"/>
                <a:ea typeface="Verdana" panose="020B0604030504040204" pitchFamily="34" charset="0"/>
                <a:cs typeface="Verdana" charset="0"/>
              </a:rPr>
              <a:pPr/>
              <a:t>49</a:t>
            </a:fld>
            <a:r>
              <a:rPr lang="en-US" sz="1200" b="1" dirty="0">
                <a:solidFill>
                  <a:srgbClr val="FFFFFF"/>
                </a:solidFill>
                <a:latin typeface="+mj-lt"/>
                <a:ea typeface="Verdana" panose="020B0604030504040204" pitchFamily="34" charset="0"/>
                <a:cs typeface="Verdana" charset="0"/>
              </a:rPr>
              <a:t> -</a:t>
            </a:r>
          </a:p>
        </p:txBody>
      </p:sp>
      <p:sp>
        <p:nvSpPr>
          <p:cNvPr id="6" name="Rectangle 5">
            <a:extLst>
              <a:ext uri="{FF2B5EF4-FFF2-40B4-BE49-F238E27FC236}">
                <a16:creationId xmlns="" xmlns:a16="http://schemas.microsoft.com/office/drawing/2014/main" id="{D9692EAF-0336-4F94-9521-89170FCABF3B}"/>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mj-lt"/>
                <a:ea typeface="Verdana" panose="020B0604030504040204" pitchFamily="34" charset="0"/>
                <a:cs typeface="Verdana" charset="0"/>
              </a:rPr>
              <a:t>www.coe.int/cybercrime</a:t>
            </a:r>
            <a:endParaRPr lang="en-GB" sz="1200" dirty="0">
              <a:latin typeface="+mj-lt"/>
              <a:ea typeface="Verdana" panose="020B0604030504040204" pitchFamily="34" charset="0"/>
            </a:endParaRPr>
          </a:p>
        </p:txBody>
      </p:sp>
      <p:sp>
        <p:nvSpPr>
          <p:cNvPr id="8" name="Rectangle 7">
            <a:extLst>
              <a:ext uri="{FF2B5EF4-FFF2-40B4-BE49-F238E27FC236}">
                <a16:creationId xmlns="" xmlns:a16="http://schemas.microsoft.com/office/drawing/2014/main" id="{AF8D9AE9-C0A8-4CEB-844C-DCC245D2B370}"/>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latin typeface="+mj-lt"/>
              <a:ea typeface="Verdana" panose="020B0604030504040204" pitchFamily="34" charset="0"/>
            </a:endParaRPr>
          </a:p>
        </p:txBody>
      </p:sp>
      <p:sp>
        <p:nvSpPr>
          <p:cNvPr id="10" name="TextBox 7">
            <a:extLst>
              <a:ext uri="{FF2B5EF4-FFF2-40B4-BE49-F238E27FC236}">
                <a16:creationId xmlns="" xmlns:a16="http://schemas.microsoft.com/office/drawing/2014/main" id="{1366F74F-43D7-4A68-886F-A1468FB078FD}"/>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b="1" dirty="0" smtClean="0">
                <a:solidFill>
                  <a:schemeClr val="bg1"/>
                </a:solidFill>
                <a:latin typeface="+mj-lt"/>
                <a:ea typeface="Verdana" panose="020B0604030504040204" pitchFamily="34" charset="0"/>
                <a:cs typeface="Verdana" charset="0"/>
              </a:rPr>
              <a:t>Ometanje sistema</a:t>
            </a:r>
            <a:endParaRPr lang="en-GB" sz="2000" b="1" dirty="0">
              <a:solidFill>
                <a:schemeClr val="bg1"/>
              </a:solidFill>
              <a:latin typeface="+mj-lt"/>
              <a:ea typeface="Verdana" panose="020B0604030504040204" pitchFamily="34" charset="0"/>
              <a:cs typeface="Verdana" charset="0"/>
            </a:endParaRPr>
          </a:p>
        </p:txBody>
      </p:sp>
      <p:pic>
        <p:nvPicPr>
          <p:cNvPr id="12" name="Picture 4">
            <a:extLst>
              <a:ext uri="{FF2B5EF4-FFF2-40B4-BE49-F238E27FC236}">
                <a16:creationId xmlns="" xmlns:a16="http://schemas.microsoft.com/office/drawing/2014/main" id="{21F34BFD-EC51-4EB5-BB9A-626230FEE84D}"/>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 name="Picture 2">
            <a:extLst>
              <a:ext uri="{FF2B5EF4-FFF2-40B4-BE49-F238E27FC236}">
                <a16:creationId xmlns="" xmlns:a16="http://schemas.microsoft.com/office/drawing/2014/main" id="{2692DCC4-AADE-4790-850E-CB187F8DD07E}"/>
              </a:ext>
            </a:extLst>
          </p:cNvPr>
          <p:cNvPicPr>
            <a:picLocks noChangeAspect="1"/>
          </p:cNvPicPr>
          <p:nvPr/>
        </p:nvPicPr>
        <p:blipFill>
          <a:blip r:embed="rId4"/>
          <a:stretch>
            <a:fillRect/>
          </a:stretch>
        </p:blipFill>
        <p:spPr>
          <a:xfrm>
            <a:off x="0" y="1052513"/>
            <a:ext cx="7380312" cy="2038523"/>
          </a:xfrm>
          <a:prstGeom prst="rect">
            <a:avLst/>
          </a:prstGeom>
        </p:spPr>
      </p:pic>
      <p:pic>
        <p:nvPicPr>
          <p:cNvPr id="5" name="Picture 4">
            <a:extLst>
              <a:ext uri="{FF2B5EF4-FFF2-40B4-BE49-F238E27FC236}">
                <a16:creationId xmlns="" xmlns:a16="http://schemas.microsoft.com/office/drawing/2014/main" id="{51944D80-7B17-4955-9772-49D4704315C7}"/>
              </a:ext>
            </a:extLst>
          </p:cNvPr>
          <p:cNvPicPr>
            <a:picLocks noChangeAspect="1"/>
          </p:cNvPicPr>
          <p:nvPr/>
        </p:nvPicPr>
        <p:blipFill>
          <a:blip r:embed="rId5"/>
          <a:stretch>
            <a:fillRect/>
          </a:stretch>
        </p:blipFill>
        <p:spPr>
          <a:xfrm>
            <a:off x="1943708" y="3135672"/>
            <a:ext cx="5256584" cy="3348970"/>
          </a:xfrm>
          <a:prstGeom prst="rect">
            <a:avLst/>
          </a:prstGeom>
        </p:spPr>
      </p:pic>
    </p:spTree>
    <p:extLst>
      <p:ext uri="{BB962C8B-B14F-4D97-AF65-F5344CB8AC3E}">
        <p14:creationId xmlns:p14="http://schemas.microsoft.com/office/powerpoint/2010/main" val="344712684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82BA244C-489D-417D-B8AB-CB954192CB36}"/>
              </a:ext>
            </a:extLst>
          </p:cNvPr>
          <p:cNvSpPr>
            <a:spLocks noGrp="1"/>
          </p:cNvSpPr>
          <p:nvPr>
            <p:ph type="title"/>
          </p:nvPr>
        </p:nvSpPr>
        <p:spPr/>
        <p:txBody>
          <a:bodyPr/>
          <a:lstStyle/>
          <a:p>
            <a:r>
              <a:rPr lang="sr-Latn-RS" dirty="0" smtClean="0">
                <a:latin typeface="Verdana" panose="020B0604030504040204" pitchFamily="34" charset="0"/>
                <a:ea typeface="Verdana" panose="020B0604030504040204" pitchFamily="34" charset="0"/>
              </a:rPr>
              <a:t>definicije</a:t>
            </a:r>
            <a:endParaRPr lang="en-GB" dirty="0">
              <a:latin typeface="Verdana" panose="020B0604030504040204" pitchFamily="34" charset="0"/>
              <a:ea typeface="Verdana" panose="020B0604030504040204" pitchFamily="34" charset="0"/>
            </a:endParaRPr>
          </a:p>
        </p:txBody>
      </p:sp>
      <p:sp>
        <p:nvSpPr>
          <p:cNvPr id="3" name="Text Placeholder 2">
            <a:extLst>
              <a:ext uri="{FF2B5EF4-FFF2-40B4-BE49-F238E27FC236}">
                <a16:creationId xmlns="" xmlns:a16="http://schemas.microsoft.com/office/drawing/2014/main" id="{E380FE40-902C-48A0-8E4E-962AA387FB67}"/>
              </a:ext>
            </a:extLst>
          </p:cNvPr>
          <p:cNvSpPr>
            <a:spLocks noGrp="1"/>
          </p:cNvSpPr>
          <p:nvPr>
            <p:ph type="body" idx="1"/>
          </p:nvPr>
        </p:nvSpPr>
        <p:spPr/>
        <p:txBody>
          <a:bodyPr/>
          <a:lstStyle/>
          <a:p>
            <a:r>
              <a:rPr lang="sr-Latn-RS" dirty="0" smtClean="0">
                <a:latin typeface="Verdana" panose="020B0604030504040204" pitchFamily="34" charset="0"/>
                <a:ea typeface="Verdana" panose="020B0604030504040204" pitchFamily="34" charset="0"/>
              </a:rPr>
              <a:t>Materijalne odredbe Budimpeštanske konvencije (Deo 1)</a:t>
            </a:r>
            <a:endParaRPr lang="en-GB" dirty="0">
              <a:latin typeface="Verdana" panose="020B0604030504040204" pitchFamily="34" charset="0"/>
              <a:ea typeface="Verdana" panose="020B0604030504040204" pitchFamily="34" charset="0"/>
            </a:endParaRPr>
          </a:p>
        </p:txBody>
      </p:sp>
      <p:sp>
        <p:nvSpPr>
          <p:cNvPr id="5" name="Rectangle 11">
            <a:extLst>
              <a:ext uri="{FF2B5EF4-FFF2-40B4-BE49-F238E27FC236}">
                <a16:creationId xmlns="" xmlns:a16="http://schemas.microsoft.com/office/drawing/2014/main" id="{C48A7903-DBE1-43BD-905E-55DB247564CB}"/>
              </a:ext>
            </a:extLst>
          </p:cNvPr>
          <p:cNvSpPr>
            <a:spLocks noChangeArrowheads="1"/>
          </p:cNvSpPr>
          <p:nvPr/>
        </p:nvSpPr>
        <p:spPr bwMode="auto">
          <a:xfrm>
            <a:off x="7938" y="6597650"/>
            <a:ext cx="91360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200" b="1" dirty="0">
                <a:solidFill>
                  <a:srgbClr val="FFFFFF"/>
                </a:solidFill>
                <a:latin typeface="Verdana" panose="020B0604030504040204" pitchFamily="34" charset="0"/>
                <a:ea typeface="Verdana" panose="020B0604030504040204" pitchFamily="34" charset="0"/>
                <a:cs typeface="Verdana" charset="0"/>
              </a:rPr>
              <a:t>www.coe.int/cybercrime						                        - </a:t>
            </a:r>
            <a:fld id="{F50FF694-912A-834E-AD45-B984C7BF2CE4}" type="slidenum">
              <a:rPr lang="en-US" sz="1200" b="1">
                <a:solidFill>
                  <a:srgbClr val="FFFFFF"/>
                </a:solidFill>
                <a:latin typeface="Verdana" panose="020B0604030504040204" pitchFamily="34" charset="0"/>
                <a:ea typeface="Verdana" panose="020B0604030504040204" pitchFamily="34" charset="0"/>
                <a:cs typeface="Verdana" charset="0"/>
              </a:rPr>
              <a:pPr/>
              <a:t>5</a:t>
            </a:fld>
            <a:r>
              <a:rPr lang="en-US" sz="1200" b="1" dirty="0">
                <a:solidFill>
                  <a:srgbClr val="FFFFFF"/>
                </a:solidFill>
                <a:latin typeface="Verdana" panose="020B0604030504040204" pitchFamily="34" charset="0"/>
                <a:ea typeface="Verdana" panose="020B0604030504040204" pitchFamily="34" charset="0"/>
                <a:cs typeface="Verdana" charset="0"/>
              </a:rPr>
              <a:t> -</a:t>
            </a:r>
          </a:p>
        </p:txBody>
      </p:sp>
      <p:sp>
        <p:nvSpPr>
          <p:cNvPr id="6" name="Rectangle 5">
            <a:extLst>
              <a:ext uri="{FF2B5EF4-FFF2-40B4-BE49-F238E27FC236}">
                <a16:creationId xmlns="" xmlns:a16="http://schemas.microsoft.com/office/drawing/2014/main" id="{74DFE25A-050F-4914-B2E8-65E908C83E53}"/>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sp>
        <p:nvSpPr>
          <p:cNvPr id="8" name="Rectangle 7">
            <a:extLst>
              <a:ext uri="{FF2B5EF4-FFF2-40B4-BE49-F238E27FC236}">
                <a16:creationId xmlns="" xmlns:a16="http://schemas.microsoft.com/office/drawing/2014/main" id="{F9CBCD3B-0D81-4EEF-9F9F-DB3E28FFD393}"/>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latin typeface="Verdana" panose="020B0604030504040204" pitchFamily="34" charset="0"/>
              <a:ea typeface="Verdana" panose="020B0604030504040204" pitchFamily="34" charset="0"/>
            </a:endParaRPr>
          </a:p>
        </p:txBody>
      </p:sp>
      <p:sp>
        <p:nvSpPr>
          <p:cNvPr id="9" name="TextBox 7">
            <a:extLst>
              <a:ext uri="{FF2B5EF4-FFF2-40B4-BE49-F238E27FC236}">
                <a16:creationId xmlns="" xmlns:a16="http://schemas.microsoft.com/office/drawing/2014/main" id="{7B9BC96D-6AC8-4249-9F3D-D92372DB1900}"/>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b="1" dirty="0" smtClean="0">
                <a:solidFill>
                  <a:schemeClr val="bg1"/>
                </a:solidFill>
                <a:latin typeface="Verdana" panose="020B0604030504040204" pitchFamily="34" charset="0"/>
                <a:ea typeface="Verdana" panose="020B0604030504040204" pitchFamily="34" charset="0"/>
                <a:cs typeface="Verdana" charset="0"/>
              </a:rPr>
              <a:t>Odeljak </a:t>
            </a:r>
            <a:r>
              <a:rPr lang="en-GB" sz="3200" b="1" dirty="0" smtClean="0">
                <a:solidFill>
                  <a:schemeClr val="bg1"/>
                </a:solidFill>
                <a:latin typeface="Verdana" panose="020B0604030504040204" pitchFamily="34" charset="0"/>
                <a:ea typeface="Verdana" panose="020B0604030504040204" pitchFamily="34" charset="0"/>
                <a:cs typeface="Verdana" charset="0"/>
              </a:rPr>
              <a:t>1</a:t>
            </a:r>
            <a:r>
              <a:rPr lang="sr-Latn-RS" sz="3200" b="1" dirty="0" smtClean="0">
                <a:solidFill>
                  <a:schemeClr val="bg1"/>
                </a:solidFill>
                <a:latin typeface="Verdana" panose="020B0604030504040204" pitchFamily="34" charset="0"/>
                <a:ea typeface="Verdana" panose="020B0604030504040204" pitchFamily="34" charset="0"/>
                <a:cs typeface="Verdana" charset="0"/>
              </a:rPr>
              <a:t>.</a:t>
            </a:r>
            <a:endParaRPr lang="en-GB" sz="2000" b="1" dirty="0">
              <a:solidFill>
                <a:schemeClr val="bg1"/>
              </a:solidFill>
              <a:latin typeface="Verdana" panose="020B0604030504040204" pitchFamily="34" charset="0"/>
              <a:ea typeface="Verdana" panose="020B0604030504040204" pitchFamily="34" charset="0"/>
              <a:cs typeface="Verdana" charset="0"/>
            </a:endParaRPr>
          </a:p>
        </p:txBody>
      </p:sp>
      <p:pic>
        <p:nvPicPr>
          <p:cNvPr id="10" name="Picture 4">
            <a:extLst>
              <a:ext uri="{FF2B5EF4-FFF2-40B4-BE49-F238E27FC236}">
                <a16:creationId xmlns="" xmlns:a16="http://schemas.microsoft.com/office/drawing/2014/main" id="{9E352179-95DE-4E37-9014-C7512F18C08A}"/>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204817538"/>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 xmlns:a16="http://schemas.microsoft.com/office/drawing/2014/main" id="{7FA81925-418B-D44C-9255-2AEBBFBC0ADA}"/>
              </a:ext>
            </a:extLst>
          </p:cNvPr>
          <p:cNvSpPr/>
          <p:nvPr/>
        </p:nvSpPr>
        <p:spPr>
          <a:xfrm>
            <a:off x="129117" y="1336957"/>
            <a:ext cx="3889351" cy="3785652"/>
          </a:xfrm>
          <a:prstGeom prst="rect">
            <a:avLst/>
          </a:prstGeom>
        </p:spPr>
        <p:txBody>
          <a:bodyPr wrap="square">
            <a:spAutoFit/>
          </a:bodyPr>
          <a:lstStyle/>
          <a:p>
            <a:pPr marL="285750" lvl="0" indent="-285750">
              <a:buFont typeface="Wingdings" panose="05000000000000000000" pitchFamily="2" charset="2"/>
              <a:buChar char="Ø"/>
            </a:pPr>
            <a:r>
              <a:rPr lang="sr-Latn-RS" sz="2000" dirty="0"/>
              <a:t>Svaka strana </a:t>
            </a:r>
            <a:r>
              <a:rPr lang="sr-Latn-RS" sz="2000" dirty="0" err="1"/>
              <a:t>ugovornica</a:t>
            </a:r>
            <a:r>
              <a:rPr lang="sr-Latn-RS" sz="2000" dirty="0"/>
              <a:t> treba da usvoji zakonodavne i druge mere neophodne da bi se kao krivično delo u domaćem pravu propisalo protivpravno </a:t>
            </a:r>
            <a:r>
              <a:rPr lang="sr-Latn-RS" sz="2000" b="1" dirty="0">
                <a:solidFill>
                  <a:srgbClr val="FF0000"/>
                </a:solidFill>
              </a:rPr>
              <a:t>ozbiljno</a:t>
            </a:r>
            <a:r>
              <a:rPr lang="sr-Latn-RS" sz="2000" dirty="0">
                <a:solidFill>
                  <a:srgbClr val="FF0000"/>
                </a:solidFill>
              </a:rPr>
              <a:t> </a:t>
            </a:r>
            <a:r>
              <a:rPr lang="sr-Latn-RS" sz="2000" dirty="0"/>
              <a:t>ometanje rada računarskog sistema unošenjem, prenošenjem, oštećenjem, brisanjem, pogoršanjem, menjanjem ili prikrivanjem računarskih podataka kada je učinjeno s namerom.</a:t>
            </a:r>
            <a:endParaRPr lang="en-US" sz="2000" dirty="0"/>
          </a:p>
        </p:txBody>
      </p:sp>
      <p:sp>
        <p:nvSpPr>
          <p:cNvPr id="6" name="Rectangle 5">
            <a:extLst>
              <a:ext uri="{FF2B5EF4-FFF2-40B4-BE49-F238E27FC236}">
                <a16:creationId xmlns="" xmlns:a16="http://schemas.microsoft.com/office/drawing/2014/main" id="{524B6456-681F-2F44-A01A-AD3514E81BD2}"/>
              </a:ext>
            </a:extLst>
          </p:cNvPr>
          <p:cNvSpPr/>
          <p:nvPr/>
        </p:nvSpPr>
        <p:spPr>
          <a:xfrm>
            <a:off x="4451121" y="1270001"/>
            <a:ext cx="4545034" cy="4524315"/>
          </a:xfrm>
          <a:prstGeom prst="rect">
            <a:avLst/>
          </a:prstGeom>
        </p:spPr>
        <p:txBody>
          <a:bodyPr wrap="square">
            <a:spAutoFit/>
          </a:bodyPr>
          <a:lstStyle/>
          <a:p>
            <a:pPr marL="342900" lvl="0" indent="-342900">
              <a:buFont typeface="Wingdings" panose="05000000000000000000" pitchFamily="2" charset="2"/>
              <a:buChar char="ü"/>
            </a:pPr>
            <a:r>
              <a:rPr lang="sr-Latn-RS" sz="2400" dirty="0"/>
              <a:t>Izraz „ozbiljno” treba, kako se očekuje, da obuhvati slanje podataka u određeni sistem u takvom obliku, veličini i frekvenciji da to mora izazvati znatno porazno dejstvo na sposobnost vlasnika ili operatera da koristi sistem ili da komunicira s drugim sistemima. </a:t>
            </a:r>
            <a:endParaRPr lang="en-US" sz="2400" dirty="0"/>
          </a:p>
          <a:p>
            <a:pPr marL="342900" lvl="0" indent="-342900">
              <a:buFont typeface="Wingdings" panose="05000000000000000000" pitchFamily="2" charset="2"/>
              <a:buChar char="ü"/>
            </a:pPr>
            <a:r>
              <a:rPr lang="sr-Latn-RS" sz="2400" dirty="0"/>
              <a:t>Ono što konkretno predstavlja teško ometanje treba da definiše domaće zakonodavstvo. </a:t>
            </a:r>
            <a:endParaRPr lang="en-US" sz="2400" dirty="0"/>
          </a:p>
        </p:txBody>
      </p:sp>
      <p:sp>
        <p:nvSpPr>
          <p:cNvPr id="7" name="Rectangle 11">
            <a:extLst>
              <a:ext uri="{FF2B5EF4-FFF2-40B4-BE49-F238E27FC236}">
                <a16:creationId xmlns="" xmlns:a16="http://schemas.microsoft.com/office/drawing/2014/main" id="{1621E760-16B0-4963-BE6C-AB71FCD22778}"/>
              </a:ext>
            </a:extLst>
          </p:cNvPr>
          <p:cNvSpPr>
            <a:spLocks noChangeArrowheads="1"/>
          </p:cNvSpPr>
          <p:nvPr/>
        </p:nvSpPr>
        <p:spPr bwMode="auto">
          <a:xfrm>
            <a:off x="7938" y="6597650"/>
            <a:ext cx="913606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200" b="1" dirty="0">
                <a:solidFill>
                  <a:srgbClr val="FFFFFF"/>
                </a:solidFill>
                <a:latin typeface="+mj-lt"/>
                <a:ea typeface="Verdana" panose="020B0604030504040204" pitchFamily="34" charset="0"/>
                <a:cs typeface="Verdana" charset="0"/>
              </a:rPr>
              <a:t>www.coe.int/cybercrime						                        - </a:t>
            </a:r>
            <a:fld id="{F50FF694-912A-834E-AD45-B984C7BF2CE4}" type="slidenum">
              <a:rPr lang="en-US" sz="1200" b="1">
                <a:solidFill>
                  <a:srgbClr val="FFFFFF"/>
                </a:solidFill>
                <a:latin typeface="+mj-lt"/>
                <a:ea typeface="Verdana" panose="020B0604030504040204" pitchFamily="34" charset="0"/>
                <a:cs typeface="Verdana" charset="0"/>
              </a:rPr>
              <a:pPr/>
              <a:t>50</a:t>
            </a:fld>
            <a:r>
              <a:rPr lang="en-US" sz="1200" b="1" dirty="0">
                <a:solidFill>
                  <a:srgbClr val="FFFFFF"/>
                </a:solidFill>
                <a:latin typeface="+mj-lt"/>
                <a:ea typeface="Verdana" panose="020B0604030504040204" pitchFamily="34" charset="0"/>
                <a:cs typeface="Verdana" charset="0"/>
              </a:rPr>
              <a:t> -</a:t>
            </a:r>
          </a:p>
        </p:txBody>
      </p:sp>
      <p:sp>
        <p:nvSpPr>
          <p:cNvPr id="8" name="Rectangle 7">
            <a:extLst>
              <a:ext uri="{FF2B5EF4-FFF2-40B4-BE49-F238E27FC236}">
                <a16:creationId xmlns="" xmlns:a16="http://schemas.microsoft.com/office/drawing/2014/main" id="{B54C04C7-F9C7-4DFE-B684-E4FB0F9E9846}"/>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mj-lt"/>
                <a:ea typeface="Verdana" panose="020B0604030504040204" pitchFamily="34" charset="0"/>
                <a:cs typeface="Verdana" charset="0"/>
              </a:rPr>
              <a:t>www.coe.int/cybercrime</a:t>
            </a:r>
            <a:endParaRPr lang="en-GB" sz="1200" dirty="0">
              <a:latin typeface="+mj-lt"/>
              <a:ea typeface="Verdana" panose="020B0604030504040204" pitchFamily="34" charset="0"/>
            </a:endParaRPr>
          </a:p>
        </p:txBody>
      </p:sp>
      <p:sp>
        <p:nvSpPr>
          <p:cNvPr id="9" name="Rectangle 8">
            <a:extLst>
              <a:ext uri="{FF2B5EF4-FFF2-40B4-BE49-F238E27FC236}">
                <a16:creationId xmlns="" xmlns:a16="http://schemas.microsoft.com/office/drawing/2014/main" id="{C46C8F04-0397-410D-86F8-6FCA805739DB}"/>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latin typeface="+mj-lt"/>
              <a:ea typeface="Verdana" panose="020B0604030504040204" pitchFamily="34" charset="0"/>
            </a:endParaRPr>
          </a:p>
        </p:txBody>
      </p:sp>
      <p:sp>
        <p:nvSpPr>
          <p:cNvPr id="10" name="TextBox 7">
            <a:extLst>
              <a:ext uri="{FF2B5EF4-FFF2-40B4-BE49-F238E27FC236}">
                <a16:creationId xmlns="" xmlns:a16="http://schemas.microsoft.com/office/drawing/2014/main" id="{C4DDA362-433C-4CC6-A381-E011890633CA}"/>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b="1" dirty="0" smtClean="0">
                <a:solidFill>
                  <a:schemeClr val="bg1"/>
                </a:solidFill>
                <a:latin typeface="+mj-lt"/>
                <a:ea typeface="Verdana" panose="020B0604030504040204" pitchFamily="34" charset="0"/>
                <a:cs typeface="Verdana" charset="0"/>
              </a:rPr>
              <a:t>Ometanje sistema</a:t>
            </a:r>
            <a:endParaRPr lang="en-GB" sz="2000" b="1" dirty="0">
              <a:solidFill>
                <a:schemeClr val="bg1"/>
              </a:solidFill>
              <a:latin typeface="+mj-lt"/>
              <a:ea typeface="Verdana" panose="020B0604030504040204" pitchFamily="34" charset="0"/>
              <a:cs typeface="Verdana" charset="0"/>
            </a:endParaRPr>
          </a:p>
        </p:txBody>
      </p:sp>
      <p:pic>
        <p:nvPicPr>
          <p:cNvPr id="11" name="Picture 4">
            <a:extLst>
              <a:ext uri="{FF2B5EF4-FFF2-40B4-BE49-F238E27FC236}">
                <a16:creationId xmlns="" xmlns:a16="http://schemas.microsoft.com/office/drawing/2014/main" id="{BF2B7B65-E368-4A25-8BBD-1FAD95568169}"/>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347778123"/>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 xmlns:a16="http://schemas.microsoft.com/office/drawing/2014/main" id="{7FA81925-418B-D44C-9255-2AEBBFBC0ADA}"/>
              </a:ext>
            </a:extLst>
          </p:cNvPr>
          <p:cNvSpPr/>
          <p:nvPr/>
        </p:nvSpPr>
        <p:spPr>
          <a:xfrm>
            <a:off x="129117" y="1336957"/>
            <a:ext cx="3889351" cy="3477875"/>
          </a:xfrm>
          <a:prstGeom prst="rect">
            <a:avLst/>
          </a:prstGeom>
        </p:spPr>
        <p:txBody>
          <a:bodyPr wrap="square">
            <a:spAutoFit/>
          </a:bodyPr>
          <a:lstStyle/>
          <a:p>
            <a:pPr marL="285750" lvl="0" indent="-285750">
              <a:buFont typeface="Wingdings" panose="05000000000000000000" pitchFamily="2" charset="2"/>
              <a:buChar char="Ø"/>
            </a:pPr>
            <a:r>
              <a:rPr lang="sr-Latn-RS" sz="2000" dirty="0"/>
              <a:t>Svaka strana </a:t>
            </a:r>
            <a:r>
              <a:rPr lang="sr-Latn-RS" sz="2000" dirty="0" err="1"/>
              <a:t>ugovornica</a:t>
            </a:r>
            <a:r>
              <a:rPr lang="sr-Latn-RS" sz="2000" dirty="0"/>
              <a:t> treba da usvoji zakonodavne i druge mere neophodne da bi se kao krivično delo u domaćem pravu propisalo protivpravno ozbiljno </a:t>
            </a:r>
            <a:r>
              <a:rPr lang="sr-Latn-RS" sz="2000" b="1" dirty="0">
                <a:solidFill>
                  <a:srgbClr val="FF0000"/>
                </a:solidFill>
              </a:rPr>
              <a:t>ometanje</a:t>
            </a:r>
            <a:r>
              <a:rPr lang="sr-Latn-RS" sz="2000" dirty="0">
                <a:solidFill>
                  <a:srgbClr val="FF0000"/>
                </a:solidFill>
              </a:rPr>
              <a:t> </a:t>
            </a:r>
            <a:r>
              <a:rPr lang="sr-Latn-RS" sz="2000" dirty="0"/>
              <a:t>rada računarskog sistema </a:t>
            </a:r>
            <a:r>
              <a:rPr lang="sr-Latn-RS" sz="2000" b="1" dirty="0">
                <a:solidFill>
                  <a:srgbClr val="FF0000"/>
                </a:solidFill>
              </a:rPr>
              <a:t>unošenjem, prenošenjem, oštećenjem, brisanjem, pogoršanjem, menjanjem ili prikrivanjem računarskih podataka</a:t>
            </a:r>
            <a:r>
              <a:rPr lang="sr-Latn-RS" sz="2000" b="1" dirty="0"/>
              <a:t>. </a:t>
            </a:r>
            <a:endParaRPr lang="en-US" sz="2000" dirty="0">
              <a:solidFill>
                <a:srgbClr val="FF0000"/>
              </a:solidFill>
              <a:latin typeface="+mj-lt"/>
            </a:endParaRPr>
          </a:p>
        </p:txBody>
      </p:sp>
      <p:sp>
        <p:nvSpPr>
          <p:cNvPr id="6" name="Rectangle 5">
            <a:extLst>
              <a:ext uri="{FF2B5EF4-FFF2-40B4-BE49-F238E27FC236}">
                <a16:creationId xmlns="" xmlns:a16="http://schemas.microsoft.com/office/drawing/2014/main" id="{524B6456-681F-2F44-A01A-AD3514E81BD2}"/>
              </a:ext>
            </a:extLst>
          </p:cNvPr>
          <p:cNvSpPr/>
          <p:nvPr/>
        </p:nvSpPr>
        <p:spPr>
          <a:xfrm>
            <a:off x="4451121" y="1270001"/>
            <a:ext cx="4545034" cy="3477875"/>
          </a:xfrm>
          <a:prstGeom prst="rect">
            <a:avLst/>
          </a:prstGeom>
        </p:spPr>
        <p:txBody>
          <a:bodyPr wrap="square">
            <a:spAutoFit/>
          </a:bodyPr>
          <a:lstStyle/>
          <a:p>
            <a:pPr marL="285750" lvl="0" indent="-285750">
              <a:buFont typeface="Wingdings" panose="05000000000000000000" pitchFamily="2" charset="2"/>
              <a:buChar char="ü"/>
            </a:pPr>
            <a:r>
              <a:rPr lang="sr-Latn-RS" sz="2000" dirty="0"/>
              <a:t>Ometanje je radnja koja onemogućuje valjano funkcionisanje računarskog sistema </a:t>
            </a:r>
            <a:endParaRPr lang="en-US" sz="2000" dirty="0"/>
          </a:p>
          <a:p>
            <a:pPr marL="285750" lvl="0" indent="-285750">
              <a:buFont typeface="Wingdings" panose="05000000000000000000" pitchFamily="2" charset="2"/>
              <a:buChar char="ü"/>
            </a:pPr>
            <a:r>
              <a:rPr lang="sr-Latn-RS" sz="2000" dirty="0"/>
              <a:t>Ometanje se može vršiti tako što se računarski podaci</a:t>
            </a:r>
            <a:r>
              <a:rPr lang="es-CL" sz="2000" dirty="0"/>
              <a:t>: </a:t>
            </a:r>
            <a:endParaRPr lang="en-US" sz="2000" dirty="0"/>
          </a:p>
          <a:p>
            <a:pPr marL="742950" lvl="1" indent="-285750">
              <a:buFont typeface="Wingdings" panose="05000000000000000000" pitchFamily="2" charset="2"/>
              <a:buChar char="ü"/>
            </a:pPr>
            <a:r>
              <a:rPr lang="sr-Latn-RS" sz="2000" dirty="0"/>
              <a:t>Unose</a:t>
            </a:r>
            <a:endParaRPr lang="en-US" sz="2000" dirty="0"/>
          </a:p>
          <a:p>
            <a:pPr marL="742950" lvl="1" indent="-285750">
              <a:buFont typeface="Wingdings" panose="05000000000000000000" pitchFamily="2" charset="2"/>
              <a:buChar char="ü"/>
            </a:pPr>
            <a:r>
              <a:rPr lang="sr-Latn-RS" sz="2000" dirty="0"/>
              <a:t>Prenose</a:t>
            </a:r>
            <a:endParaRPr lang="en-US" sz="2000" dirty="0"/>
          </a:p>
          <a:p>
            <a:pPr marL="742950" lvl="1" indent="-285750">
              <a:buFont typeface="Wingdings" panose="05000000000000000000" pitchFamily="2" charset="2"/>
              <a:buChar char="ü"/>
            </a:pPr>
            <a:r>
              <a:rPr lang="sr-Latn-RS" sz="2000" dirty="0"/>
              <a:t>Oštećuju</a:t>
            </a:r>
            <a:endParaRPr lang="en-US" sz="2000" dirty="0"/>
          </a:p>
          <a:p>
            <a:pPr marL="742950" lvl="1" indent="-285750">
              <a:buFont typeface="Wingdings" panose="05000000000000000000" pitchFamily="2" charset="2"/>
              <a:buChar char="ü"/>
            </a:pPr>
            <a:r>
              <a:rPr lang="sr-Latn-RS" sz="2000" dirty="0"/>
              <a:t>Brišu</a:t>
            </a:r>
            <a:endParaRPr lang="en-US" sz="2000" dirty="0"/>
          </a:p>
          <a:p>
            <a:pPr marL="742950" lvl="1" indent="-285750">
              <a:buFont typeface="Wingdings" panose="05000000000000000000" pitchFamily="2" charset="2"/>
              <a:buChar char="ü"/>
            </a:pPr>
            <a:r>
              <a:rPr lang="sr-Latn-RS" sz="2000" dirty="0"/>
              <a:t>Menjaju</a:t>
            </a:r>
            <a:endParaRPr lang="en-US" sz="2000" dirty="0"/>
          </a:p>
          <a:p>
            <a:pPr marL="742950" lvl="1" indent="-285750">
              <a:buFont typeface="Wingdings" panose="05000000000000000000" pitchFamily="2" charset="2"/>
              <a:buChar char="ü"/>
            </a:pPr>
            <a:r>
              <a:rPr lang="sr-Latn-RS" sz="2000" dirty="0"/>
              <a:t>Prikrivaju</a:t>
            </a:r>
            <a:endParaRPr lang="en-US" sz="2000" dirty="0"/>
          </a:p>
        </p:txBody>
      </p:sp>
      <p:sp>
        <p:nvSpPr>
          <p:cNvPr id="7" name="Rectangle 11">
            <a:extLst>
              <a:ext uri="{FF2B5EF4-FFF2-40B4-BE49-F238E27FC236}">
                <a16:creationId xmlns="" xmlns:a16="http://schemas.microsoft.com/office/drawing/2014/main" id="{1621E760-16B0-4963-BE6C-AB71FCD22778}"/>
              </a:ext>
            </a:extLst>
          </p:cNvPr>
          <p:cNvSpPr>
            <a:spLocks noChangeArrowheads="1"/>
          </p:cNvSpPr>
          <p:nvPr/>
        </p:nvSpPr>
        <p:spPr bwMode="auto">
          <a:xfrm>
            <a:off x="7938" y="6597650"/>
            <a:ext cx="913606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200" b="1" dirty="0">
                <a:solidFill>
                  <a:srgbClr val="FFFFFF"/>
                </a:solidFill>
                <a:latin typeface="+mj-lt"/>
                <a:ea typeface="Verdana" panose="020B0604030504040204" pitchFamily="34" charset="0"/>
                <a:cs typeface="Verdana" charset="0"/>
              </a:rPr>
              <a:t>www.coe.int/cybercrime						                        - </a:t>
            </a:r>
            <a:fld id="{F50FF694-912A-834E-AD45-B984C7BF2CE4}" type="slidenum">
              <a:rPr lang="en-US" sz="1200" b="1">
                <a:solidFill>
                  <a:srgbClr val="FFFFFF"/>
                </a:solidFill>
                <a:latin typeface="+mj-lt"/>
                <a:ea typeface="Verdana" panose="020B0604030504040204" pitchFamily="34" charset="0"/>
                <a:cs typeface="Verdana" charset="0"/>
              </a:rPr>
              <a:pPr/>
              <a:t>51</a:t>
            </a:fld>
            <a:r>
              <a:rPr lang="en-US" sz="1200" b="1" dirty="0">
                <a:solidFill>
                  <a:srgbClr val="FFFFFF"/>
                </a:solidFill>
                <a:latin typeface="+mj-lt"/>
                <a:ea typeface="Verdana" panose="020B0604030504040204" pitchFamily="34" charset="0"/>
                <a:cs typeface="Verdana" charset="0"/>
              </a:rPr>
              <a:t> -</a:t>
            </a:r>
          </a:p>
        </p:txBody>
      </p:sp>
      <p:sp>
        <p:nvSpPr>
          <p:cNvPr id="8" name="Rectangle 7">
            <a:extLst>
              <a:ext uri="{FF2B5EF4-FFF2-40B4-BE49-F238E27FC236}">
                <a16:creationId xmlns="" xmlns:a16="http://schemas.microsoft.com/office/drawing/2014/main" id="{B54C04C7-F9C7-4DFE-B684-E4FB0F9E9846}"/>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mj-lt"/>
                <a:ea typeface="Verdana" panose="020B0604030504040204" pitchFamily="34" charset="0"/>
                <a:cs typeface="Verdana" charset="0"/>
              </a:rPr>
              <a:t>www.coe.int/cybercrime</a:t>
            </a:r>
            <a:endParaRPr lang="en-GB" sz="1200" dirty="0">
              <a:latin typeface="+mj-lt"/>
              <a:ea typeface="Verdana" panose="020B0604030504040204" pitchFamily="34" charset="0"/>
            </a:endParaRPr>
          </a:p>
        </p:txBody>
      </p:sp>
      <p:sp>
        <p:nvSpPr>
          <p:cNvPr id="9" name="Rectangle 8">
            <a:extLst>
              <a:ext uri="{FF2B5EF4-FFF2-40B4-BE49-F238E27FC236}">
                <a16:creationId xmlns="" xmlns:a16="http://schemas.microsoft.com/office/drawing/2014/main" id="{C46C8F04-0397-410D-86F8-6FCA805739DB}"/>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latin typeface="+mj-lt"/>
              <a:ea typeface="Verdana" panose="020B0604030504040204" pitchFamily="34" charset="0"/>
            </a:endParaRPr>
          </a:p>
        </p:txBody>
      </p:sp>
      <p:sp>
        <p:nvSpPr>
          <p:cNvPr id="10" name="TextBox 7">
            <a:extLst>
              <a:ext uri="{FF2B5EF4-FFF2-40B4-BE49-F238E27FC236}">
                <a16:creationId xmlns="" xmlns:a16="http://schemas.microsoft.com/office/drawing/2014/main" id="{C4DDA362-433C-4CC6-A381-E011890633CA}"/>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b="1" dirty="0" smtClean="0">
                <a:solidFill>
                  <a:schemeClr val="bg1"/>
                </a:solidFill>
                <a:latin typeface="+mj-lt"/>
                <a:ea typeface="Verdana" panose="020B0604030504040204" pitchFamily="34" charset="0"/>
                <a:cs typeface="Verdana" charset="0"/>
              </a:rPr>
              <a:t>Ometanje sistema</a:t>
            </a:r>
            <a:endParaRPr lang="en-GB" sz="2000" b="1" dirty="0">
              <a:solidFill>
                <a:schemeClr val="bg1"/>
              </a:solidFill>
              <a:latin typeface="+mj-lt"/>
              <a:ea typeface="Verdana" panose="020B0604030504040204" pitchFamily="34" charset="0"/>
              <a:cs typeface="Verdana" charset="0"/>
            </a:endParaRPr>
          </a:p>
        </p:txBody>
      </p:sp>
      <p:pic>
        <p:nvPicPr>
          <p:cNvPr id="11" name="Picture 4">
            <a:extLst>
              <a:ext uri="{FF2B5EF4-FFF2-40B4-BE49-F238E27FC236}">
                <a16:creationId xmlns="" xmlns:a16="http://schemas.microsoft.com/office/drawing/2014/main" id="{BF2B7B65-E368-4A25-8BBD-1FAD95568169}"/>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086674440"/>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 xmlns:a16="http://schemas.microsoft.com/office/drawing/2014/main" id="{7FA81925-418B-D44C-9255-2AEBBFBC0ADA}"/>
              </a:ext>
            </a:extLst>
          </p:cNvPr>
          <p:cNvSpPr/>
          <p:nvPr/>
        </p:nvSpPr>
        <p:spPr>
          <a:xfrm>
            <a:off x="129117" y="1336957"/>
            <a:ext cx="3889351" cy="3785652"/>
          </a:xfrm>
          <a:prstGeom prst="rect">
            <a:avLst/>
          </a:prstGeom>
        </p:spPr>
        <p:txBody>
          <a:bodyPr wrap="square">
            <a:spAutoFit/>
          </a:bodyPr>
          <a:lstStyle/>
          <a:p>
            <a:pPr marL="285750" lvl="0" indent="-285750">
              <a:buFont typeface="Wingdings" panose="05000000000000000000" pitchFamily="2" charset="2"/>
              <a:buChar char="Ø"/>
            </a:pPr>
            <a:r>
              <a:rPr lang="sr-Latn-RS" sz="2000" dirty="0"/>
              <a:t>Svaka strana </a:t>
            </a:r>
            <a:r>
              <a:rPr lang="sr-Latn-RS" sz="2000" dirty="0" err="1"/>
              <a:t>ugovornica</a:t>
            </a:r>
            <a:r>
              <a:rPr lang="sr-Latn-RS" sz="2000" dirty="0"/>
              <a:t> treba da usvoji zakonodavne i druge mere neophodne da bi se kao krivično delo u domaćem pravu propisalo </a:t>
            </a:r>
            <a:r>
              <a:rPr lang="sr-Latn-RS" sz="2000" b="1" dirty="0">
                <a:solidFill>
                  <a:srgbClr val="FF0000"/>
                </a:solidFill>
              </a:rPr>
              <a:t>protivpravno</a:t>
            </a:r>
            <a:r>
              <a:rPr lang="sr-Latn-RS" sz="2000" dirty="0">
                <a:solidFill>
                  <a:srgbClr val="FF0000"/>
                </a:solidFill>
              </a:rPr>
              <a:t> </a:t>
            </a:r>
            <a:r>
              <a:rPr lang="sr-Latn-RS" sz="2000" dirty="0"/>
              <a:t>ozbiljno ometanje rada računarskog sistema unošenjem, prenošenjem, oštećenjem, brisanjem, pogoršanjem, menjanjem ili prikrivanjem računarskih podataka kada je učinjeno s namerom.</a:t>
            </a:r>
            <a:endParaRPr lang="en-US" sz="2000" dirty="0"/>
          </a:p>
        </p:txBody>
      </p:sp>
      <p:sp>
        <p:nvSpPr>
          <p:cNvPr id="6" name="Rectangle 5">
            <a:extLst>
              <a:ext uri="{FF2B5EF4-FFF2-40B4-BE49-F238E27FC236}">
                <a16:creationId xmlns="" xmlns:a16="http://schemas.microsoft.com/office/drawing/2014/main" id="{524B6456-681F-2F44-A01A-AD3514E81BD2}"/>
              </a:ext>
            </a:extLst>
          </p:cNvPr>
          <p:cNvSpPr/>
          <p:nvPr/>
        </p:nvSpPr>
        <p:spPr>
          <a:xfrm>
            <a:off x="4451121" y="1270001"/>
            <a:ext cx="4545034" cy="5324535"/>
          </a:xfrm>
          <a:prstGeom prst="rect">
            <a:avLst/>
          </a:prstGeom>
        </p:spPr>
        <p:txBody>
          <a:bodyPr wrap="square">
            <a:spAutoFit/>
          </a:bodyPr>
          <a:lstStyle/>
          <a:p>
            <a:pPr marL="285750" lvl="0" indent="-285750">
              <a:buFont typeface="Wingdings" panose="05000000000000000000" pitchFamily="2" charset="2"/>
              <a:buChar char="ü"/>
            </a:pPr>
            <a:r>
              <a:rPr lang="sr-Latn-RS" sz="2000" dirty="0"/>
              <a:t>Primeri protivpravnog ometanja sistema</a:t>
            </a:r>
            <a:r>
              <a:rPr lang="en-US" sz="2000" dirty="0"/>
              <a:t>:</a:t>
            </a:r>
          </a:p>
          <a:p>
            <a:pPr marL="742950" lvl="1" indent="-285750">
              <a:buFont typeface="Wingdings" panose="05000000000000000000" pitchFamily="2" charset="2"/>
              <a:buChar char="ü"/>
            </a:pPr>
            <a:r>
              <a:rPr lang="sr-Latn-RS" sz="2000" dirty="0"/>
              <a:t>Aktivnosti koje su inherentne projektovanju mreža, ili uobičajenoj operativnoj ili komercijalnoj svrsi; </a:t>
            </a:r>
            <a:endParaRPr lang="en-US" sz="2000" dirty="0"/>
          </a:p>
          <a:p>
            <a:pPr marL="742950" lvl="1" indent="-285750">
              <a:buFont typeface="Wingdings" panose="05000000000000000000" pitchFamily="2" charset="2"/>
              <a:buChar char="ü"/>
            </a:pPr>
            <a:r>
              <a:rPr lang="sr-Latn-RS" sz="2000" dirty="0"/>
              <a:t>Testiranje bezbednosti računarskog sistema na osnovu ovlašćenja vlasnika ili operatera; </a:t>
            </a:r>
            <a:endParaRPr lang="en-US" sz="2000" dirty="0"/>
          </a:p>
          <a:p>
            <a:pPr marL="742950" lvl="1" indent="-285750">
              <a:buFont typeface="Wingdings" panose="05000000000000000000" pitchFamily="2" charset="2"/>
              <a:buChar char="ü"/>
            </a:pPr>
            <a:r>
              <a:rPr lang="sr-Latn-RS" sz="2000" dirty="0"/>
              <a:t>Zaštita računarskog sistema koju primenjuju vlasnik ili operater sistema; </a:t>
            </a:r>
            <a:endParaRPr lang="en-US" sz="2000" dirty="0"/>
          </a:p>
          <a:p>
            <a:pPr marL="742950" indent="-285750">
              <a:buFont typeface="Wingdings" panose="05000000000000000000" pitchFamily="2" charset="2"/>
              <a:buChar char="ü"/>
            </a:pPr>
            <a:r>
              <a:rPr lang="sr-Latn-RS" sz="2000" dirty="0" err="1"/>
              <a:t>Rekonfiguracija</a:t>
            </a:r>
            <a:r>
              <a:rPr lang="sr-Latn-RS" sz="2000" dirty="0"/>
              <a:t> operativnih sistema računara kada operater sistema instalira novi softver koji onemogućuje rad ranije instaliranih programa.</a:t>
            </a:r>
            <a:endParaRPr lang="sr-Latn-RS" sz="2000" dirty="0" smtClean="0"/>
          </a:p>
        </p:txBody>
      </p:sp>
      <p:sp>
        <p:nvSpPr>
          <p:cNvPr id="7" name="Rectangle 11">
            <a:extLst>
              <a:ext uri="{FF2B5EF4-FFF2-40B4-BE49-F238E27FC236}">
                <a16:creationId xmlns="" xmlns:a16="http://schemas.microsoft.com/office/drawing/2014/main" id="{1621E760-16B0-4963-BE6C-AB71FCD22778}"/>
              </a:ext>
            </a:extLst>
          </p:cNvPr>
          <p:cNvSpPr>
            <a:spLocks noChangeArrowheads="1"/>
          </p:cNvSpPr>
          <p:nvPr/>
        </p:nvSpPr>
        <p:spPr bwMode="auto">
          <a:xfrm>
            <a:off x="7938" y="6597650"/>
            <a:ext cx="913606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200" b="1" dirty="0">
                <a:solidFill>
                  <a:srgbClr val="FFFFFF"/>
                </a:solidFill>
                <a:latin typeface="+mj-lt"/>
                <a:ea typeface="Verdana" panose="020B0604030504040204" pitchFamily="34" charset="0"/>
                <a:cs typeface="Verdana" charset="0"/>
              </a:rPr>
              <a:t>www.coe.int/cybercrime						                        - </a:t>
            </a:r>
            <a:fld id="{F50FF694-912A-834E-AD45-B984C7BF2CE4}" type="slidenum">
              <a:rPr lang="en-US" sz="1200" b="1">
                <a:solidFill>
                  <a:srgbClr val="FFFFFF"/>
                </a:solidFill>
                <a:latin typeface="+mj-lt"/>
                <a:ea typeface="Verdana" panose="020B0604030504040204" pitchFamily="34" charset="0"/>
                <a:cs typeface="Verdana" charset="0"/>
              </a:rPr>
              <a:pPr/>
              <a:t>52</a:t>
            </a:fld>
            <a:r>
              <a:rPr lang="en-US" sz="1200" b="1" dirty="0">
                <a:solidFill>
                  <a:srgbClr val="FFFFFF"/>
                </a:solidFill>
                <a:latin typeface="+mj-lt"/>
                <a:ea typeface="Verdana" panose="020B0604030504040204" pitchFamily="34" charset="0"/>
                <a:cs typeface="Verdana" charset="0"/>
              </a:rPr>
              <a:t> -</a:t>
            </a:r>
          </a:p>
        </p:txBody>
      </p:sp>
      <p:sp>
        <p:nvSpPr>
          <p:cNvPr id="8" name="Rectangle 7">
            <a:extLst>
              <a:ext uri="{FF2B5EF4-FFF2-40B4-BE49-F238E27FC236}">
                <a16:creationId xmlns="" xmlns:a16="http://schemas.microsoft.com/office/drawing/2014/main" id="{B54C04C7-F9C7-4DFE-B684-E4FB0F9E9846}"/>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mj-lt"/>
                <a:ea typeface="Verdana" panose="020B0604030504040204" pitchFamily="34" charset="0"/>
                <a:cs typeface="Verdana" charset="0"/>
              </a:rPr>
              <a:t>www.coe.int/cybercrime</a:t>
            </a:r>
            <a:endParaRPr lang="en-GB" sz="1200" dirty="0">
              <a:latin typeface="+mj-lt"/>
              <a:ea typeface="Verdana" panose="020B0604030504040204" pitchFamily="34" charset="0"/>
            </a:endParaRPr>
          </a:p>
        </p:txBody>
      </p:sp>
      <p:sp>
        <p:nvSpPr>
          <p:cNvPr id="9" name="Rectangle 8">
            <a:extLst>
              <a:ext uri="{FF2B5EF4-FFF2-40B4-BE49-F238E27FC236}">
                <a16:creationId xmlns="" xmlns:a16="http://schemas.microsoft.com/office/drawing/2014/main" id="{C46C8F04-0397-410D-86F8-6FCA805739DB}"/>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latin typeface="+mj-lt"/>
              <a:ea typeface="Verdana" panose="020B0604030504040204" pitchFamily="34" charset="0"/>
            </a:endParaRPr>
          </a:p>
        </p:txBody>
      </p:sp>
      <p:sp>
        <p:nvSpPr>
          <p:cNvPr id="10" name="TextBox 7">
            <a:extLst>
              <a:ext uri="{FF2B5EF4-FFF2-40B4-BE49-F238E27FC236}">
                <a16:creationId xmlns="" xmlns:a16="http://schemas.microsoft.com/office/drawing/2014/main" id="{C4DDA362-433C-4CC6-A381-E011890633CA}"/>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b="1" dirty="0" smtClean="0">
                <a:solidFill>
                  <a:schemeClr val="bg1"/>
                </a:solidFill>
                <a:latin typeface="+mj-lt"/>
                <a:ea typeface="Verdana" panose="020B0604030504040204" pitchFamily="34" charset="0"/>
                <a:cs typeface="Verdana" charset="0"/>
              </a:rPr>
              <a:t>Ometanje sistema</a:t>
            </a:r>
            <a:endParaRPr lang="en-GB" sz="2000" b="1" dirty="0">
              <a:solidFill>
                <a:schemeClr val="bg1"/>
              </a:solidFill>
              <a:latin typeface="+mj-lt"/>
              <a:ea typeface="Verdana" panose="020B0604030504040204" pitchFamily="34" charset="0"/>
              <a:cs typeface="Verdana" charset="0"/>
            </a:endParaRPr>
          </a:p>
        </p:txBody>
      </p:sp>
      <p:pic>
        <p:nvPicPr>
          <p:cNvPr id="11" name="Picture 4">
            <a:extLst>
              <a:ext uri="{FF2B5EF4-FFF2-40B4-BE49-F238E27FC236}">
                <a16:creationId xmlns="" xmlns:a16="http://schemas.microsoft.com/office/drawing/2014/main" id="{BF2B7B65-E368-4A25-8BBD-1FAD95568169}"/>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417205050"/>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82BA244C-489D-417D-B8AB-CB954192CB36}"/>
              </a:ext>
            </a:extLst>
          </p:cNvPr>
          <p:cNvSpPr>
            <a:spLocks noGrp="1"/>
          </p:cNvSpPr>
          <p:nvPr>
            <p:ph type="title"/>
          </p:nvPr>
        </p:nvSpPr>
        <p:spPr/>
        <p:txBody>
          <a:bodyPr/>
          <a:lstStyle/>
          <a:p>
            <a:r>
              <a:rPr lang="sr-Latn-RS" dirty="0" smtClean="0">
                <a:latin typeface="Verdana" panose="020B0604030504040204" pitchFamily="34" charset="0"/>
                <a:ea typeface="Verdana" panose="020B0604030504040204" pitchFamily="34" charset="0"/>
              </a:rPr>
              <a:t>Zloupotreba uređaja</a:t>
            </a:r>
            <a:endParaRPr lang="en-GB" dirty="0">
              <a:latin typeface="Verdana" panose="020B0604030504040204" pitchFamily="34" charset="0"/>
              <a:ea typeface="Verdana" panose="020B0604030504040204" pitchFamily="34" charset="0"/>
            </a:endParaRPr>
          </a:p>
        </p:txBody>
      </p:sp>
      <p:sp>
        <p:nvSpPr>
          <p:cNvPr id="3" name="Text Placeholder 2">
            <a:extLst>
              <a:ext uri="{FF2B5EF4-FFF2-40B4-BE49-F238E27FC236}">
                <a16:creationId xmlns="" xmlns:a16="http://schemas.microsoft.com/office/drawing/2014/main" id="{E380FE40-902C-48A0-8E4E-962AA387FB67}"/>
              </a:ext>
            </a:extLst>
          </p:cNvPr>
          <p:cNvSpPr>
            <a:spLocks noGrp="1"/>
          </p:cNvSpPr>
          <p:nvPr>
            <p:ph type="body" idx="1"/>
          </p:nvPr>
        </p:nvSpPr>
        <p:spPr/>
        <p:txBody>
          <a:bodyPr/>
          <a:lstStyle/>
          <a:p>
            <a:r>
              <a:rPr lang="sr-Latn-RS" dirty="0" smtClean="0">
                <a:latin typeface="Verdana" panose="020B0604030504040204" pitchFamily="34" charset="0"/>
                <a:ea typeface="Verdana" panose="020B0604030504040204" pitchFamily="34" charset="0"/>
              </a:rPr>
              <a:t>Materijalne odredbe Budimpeštanske konvencije (Deo 1)</a:t>
            </a:r>
            <a:endParaRPr lang="en-GB" dirty="0">
              <a:latin typeface="Verdana" panose="020B0604030504040204" pitchFamily="34" charset="0"/>
              <a:ea typeface="Verdana" panose="020B0604030504040204" pitchFamily="34" charset="0"/>
            </a:endParaRPr>
          </a:p>
        </p:txBody>
      </p:sp>
      <p:sp>
        <p:nvSpPr>
          <p:cNvPr id="5" name="Rectangle 11">
            <a:extLst>
              <a:ext uri="{FF2B5EF4-FFF2-40B4-BE49-F238E27FC236}">
                <a16:creationId xmlns="" xmlns:a16="http://schemas.microsoft.com/office/drawing/2014/main" id="{C48A7903-DBE1-43BD-905E-55DB247564CB}"/>
              </a:ext>
            </a:extLst>
          </p:cNvPr>
          <p:cNvSpPr>
            <a:spLocks noChangeArrowheads="1"/>
          </p:cNvSpPr>
          <p:nvPr/>
        </p:nvSpPr>
        <p:spPr bwMode="auto">
          <a:xfrm>
            <a:off x="7938" y="6597650"/>
            <a:ext cx="91360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200" b="1" dirty="0">
                <a:solidFill>
                  <a:srgbClr val="FFFFFF"/>
                </a:solidFill>
                <a:latin typeface="Verdana" panose="020B0604030504040204" pitchFamily="34" charset="0"/>
                <a:ea typeface="Verdana" panose="020B0604030504040204" pitchFamily="34" charset="0"/>
                <a:cs typeface="Verdana" charset="0"/>
              </a:rPr>
              <a:t>www.coe.int/cybercrime						                        - </a:t>
            </a:r>
            <a:fld id="{F50FF694-912A-834E-AD45-B984C7BF2CE4}" type="slidenum">
              <a:rPr lang="en-US" sz="1200" b="1">
                <a:solidFill>
                  <a:srgbClr val="FFFFFF"/>
                </a:solidFill>
                <a:latin typeface="Verdana" panose="020B0604030504040204" pitchFamily="34" charset="0"/>
                <a:ea typeface="Verdana" panose="020B0604030504040204" pitchFamily="34" charset="0"/>
                <a:cs typeface="Verdana" charset="0"/>
              </a:rPr>
              <a:pPr/>
              <a:t>53</a:t>
            </a:fld>
            <a:r>
              <a:rPr lang="en-US" sz="1200" b="1" dirty="0">
                <a:solidFill>
                  <a:srgbClr val="FFFFFF"/>
                </a:solidFill>
                <a:latin typeface="Verdana" panose="020B0604030504040204" pitchFamily="34" charset="0"/>
                <a:ea typeface="Verdana" panose="020B0604030504040204" pitchFamily="34" charset="0"/>
                <a:cs typeface="Verdana" charset="0"/>
              </a:rPr>
              <a:t> -</a:t>
            </a:r>
          </a:p>
        </p:txBody>
      </p:sp>
      <p:sp>
        <p:nvSpPr>
          <p:cNvPr id="6" name="Rectangle 5">
            <a:extLst>
              <a:ext uri="{FF2B5EF4-FFF2-40B4-BE49-F238E27FC236}">
                <a16:creationId xmlns="" xmlns:a16="http://schemas.microsoft.com/office/drawing/2014/main" id="{74DFE25A-050F-4914-B2E8-65E908C83E53}"/>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sp>
        <p:nvSpPr>
          <p:cNvPr id="8" name="Rectangle 7">
            <a:extLst>
              <a:ext uri="{FF2B5EF4-FFF2-40B4-BE49-F238E27FC236}">
                <a16:creationId xmlns="" xmlns:a16="http://schemas.microsoft.com/office/drawing/2014/main" id="{F9CBCD3B-0D81-4EEF-9F9F-DB3E28FFD393}"/>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latin typeface="Verdana" panose="020B0604030504040204" pitchFamily="34" charset="0"/>
              <a:ea typeface="Verdana" panose="020B0604030504040204" pitchFamily="34" charset="0"/>
            </a:endParaRPr>
          </a:p>
        </p:txBody>
      </p:sp>
      <p:sp>
        <p:nvSpPr>
          <p:cNvPr id="9" name="TextBox 7">
            <a:extLst>
              <a:ext uri="{FF2B5EF4-FFF2-40B4-BE49-F238E27FC236}">
                <a16:creationId xmlns="" xmlns:a16="http://schemas.microsoft.com/office/drawing/2014/main" id="{7B9BC96D-6AC8-4249-9F3D-D92372DB1900}"/>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b="1" dirty="0" smtClean="0">
                <a:solidFill>
                  <a:schemeClr val="bg1"/>
                </a:solidFill>
                <a:latin typeface="Verdana" panose="020B0604030504040204" pitchFamily="34" charset="0"/>
                <a:ea typeface="Verdana" panose="020B0604030504040204" pitchFamily="34" charset="0"/>
                <a:cs typeface="Verdana" charset="0"/>
              </a:rPr>
              <a:t>Odeljak </a:t>
            </a:r>
            <a:r>
              <a:rPr lang="en-GB" sz="3200" b="1" dirty="0" smtClean="0">
                <a:solidFill>
                  <a:schemeClr val="bg1"/>
                </a:solidFill>
                <a:latin typeface="Verdana" panose="020B0604030504040204" pitchFamily="34" charset="0"/>
                <a:ea typeface="Verdana" panose="020B0604030504040204" pitchFamily="34" charset="0"/>
                <a:cs typeface="Verdana" charset="0"/>
              </a:rPr>
              <a:t>6</a:t>
            </a:r>
            <a:r>
              <a:rPr lang="sr-Latn-RS" sz="3200" b="1" dirty="0" smtClean="0">
                <a:solidFill>
                  <a:schemeClr val="bg1"/>
                </a:solidFill>
                <a:latin typeface="Verdana" panose="020B0604030504040204" pitchFamily="34" charset="0"/>
                <a:ea typeface="Verdana" panose="020B0604030504040204" pitchFamily="34" charset="0"/>
                <a:cs typeface="Verdana" charset="0"/>
              </a:rPr>
              <a:t>.</a:t>
            </a:r>
            <a:endParaRPr lang="en-GB" sz="2000" b="1" dirty="0">
              <a:solidFill>
                <a:schemeClr val="bg1"/>
              </a:solidFill>
              <a:latin typeface="Verdana" panose="020B0604030504040204" pitchFamily="34" charset="0"/>
              <a:ea typeface="Verdana" panose="020B0604030504040204" pitchFamily="34" charset="0"/>
              <a:cs typeface="Verdana" charset="0"/>
            </a:endParaRPr>
          </a:p>
        </p:txBody>
      </p:sp>
      <p:pic>
        <p:nvPicPr>
          <p:cNvPr id="10" name="Picture 4">
            <a:extLst>
              <a:ext uri="{FF2B5EF4-FFF2-40B4-BE49-F238E27FC236}">
                <a16:creationId xmlns="" xmlns:a16="http://schemas.microsoft.com/office/drawing/2014/main" id="{9E352179-95DE-4E37-9014-C7512F18C08A}"/>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442452695"/>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1">
            <a:extLst>
              <a:ext uri="{FF2B5EF4-FFF2-40B4-BE49-F238E27FC236}">
                <a16:creationId xmlns="" xmlns:a16="http://schemas.microsoft.com/office/drawing/2014/main" id="{1621E760-16B0-4963-BE6C-AB71FCD22778}"/>
              </a:ext>
            </a:extLst>
          </p:cNvPr>
          <p:cNvSpPr>
            <a:spLocks noChangeArrowheads="1"/>
          </p:cNvSpPr>
          <p:nvPr/>
        </p:nvSpPr>
        <p:spPr bwMode="auto">
          <a:xfrm>
            <a:off x="7938" y="6597650"/>
            <a:ext cx="91360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200" b="1" dirty="0">
                <a:solidFill>
                  <a:srgbClr val="FFFFFF"/>
                </a:solidFill>
                <a:latin typeface="Verdana" panose="020B0604030504040204" pitchFamily="34" charset="0"/>
                <a:ea typeface="Verdana" panose="020B0604030504040204" pitchFamily="34" charset="0"/>
                <a:cs typeface="Verdana" charset="0"/>
              </a:rPr>
              <a:t>www.coe.int/cybercrime						                        - </a:t>
            </a:r>
            <a:fld id="{F50FF694-912A-834E-AD45-B984C7BF2CE4}" type="slidenum">
              <a:rPr lang="en-US" sz="1200" b="1">
                <a:solidFill>
                  <a:srgbClr val="FFFFFF"/>
                </a:solidFill>
                <a:latin typeface="Verdana" panose="020B0604030504040204" pitchFamily="34" charset="0"/>
                <a:ea typeface="Verdana" panose="020B0604030504040204" pitchFamily="34" charset="0"/>
                <a:cs typeface="Verdana" charset="0"/>
              </a:rPr>
              <a:pPr/>
              <a:t>54</a:t>
            </a:fld>
            <a:r>
              <a:rPr lang="en-US" sz="1200" b="1" dirty="0">
                <a:solidFill>
                  <a:srgbClr val="FFFFFF"/>
                </a:solidFill>
                <a:latin typeface="Verdana" panose="020B0604030504040204" pitchFamily="34" charset="0"/>
                <a:ea typeface="Verdana" panose="020B0604030504040204" pitchFamily="34" charset="0"/>
                <a:cs typeface="Verdana" charset="0"/>
              </a:rPr>
              <a:t> -</a:t>
            </a:r>
          </a:p>
        </p:txBody>
      </p:sp>
      <p:sp>
        <p:nvSpPr>
          <p:cNvPr id="8" name="Rectangle 7">
            <a:extLst>
              <a:ext uri="{FF2B5EF4-FFF2-40B4-BE49-F238E27FC236}">
                <a16:creationId xmlns="" xmlns:a16="http://schemas.microsoft.com/office/drawing/2014/main" id="{B54C04C7-F9C7-4DFE-B684-E4FB0F9E9846}"/>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sp>
        <p:nvSpPr>
          <p:cNvPr id="9" name="Rectangle 8">
            <a:extLst>
              <a:ext uri="{FF2B5EF4-FFF2-40B4-BE49-F238E27FC236}">
                <a16:creationId xmlns="" xmlns:a16="http://schemas.microsoft.com/office/drawing/2014/main" id="{C46C8F04-0397-410D-86F8-6FCA805739DB}"/>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latin typeface="Verdana" panose="020B0604030504040204" pitchFamily="34" charset="0"/>
              <a:ea typeface="Verdana" panose="020B0604030504040204" pitchFamily="34" charset="0"/>
            </a:endParaRPr>
          </a:p>
        </p:txBody>
      </p:sp>
      <p:sp>
        <p:nvSpPr>
          <p:cNvPr id="10" name="TextBox 7">
            <a:extLst>
              <a:ext uri="{FF2B5EF4-FFF2-40B4-BE49-F238E27FC236}">
                <a16:creationId xmlns="" xmlns:a16="http://schemas.microsoft.com/office/drawing/2014/main" id="{C4DDA362-433C-4CC6-A381-E011890633CA}"/>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b="1" dirty="0" smtClean="0">
                <a:solidFill>
                  <a:schemeClr val="bg1"/>
                </a:solidFill>
                <a:latin typeface="Verdana" panose="020B0604030504040204" pitchFamily="34" charset="0"/>
                <a:ea typeface="Verdana" panose="020B0604030504040204" pitchFamily="34" charset="0"/>
                <a:cs typeface="Verdana" charset="0"/>
              </a:rPr>
              <a:t>Zloupotreba uređaja</a:t>
            </a:r>
            <a:endParaRPr lang="en-GB" sz="2000" b="1" dirty="0">
              <a:solidFill>
                <a:schemeClr val="bg1"/>
              </a:solidFill>
              <a:latin typeface="Verdana" panose="020B0604030504040204" pitchFamily="34" charset="0"/>
              <a:ea typeface="Verdana" panose="020B0604030504040204" pitchFamily="34" charset="0"/>
              <a:cs typeface="Verdana" charset="0"/>
            </a:endParaRPr>
          </a:p>
        </p:txBody>
      </p:sp>
      <p:pic>
        <p:nvPicPr>
          <p:cNvPr id="11" name="Picture 4">
            <a:extLst>
              <a:ext uri="{FF2B5EF4-FFF2-40B4-BE49-F238E27FC236}">
                <a16:creationId xmlns="" xmlns:a16="http://schemas.microsoft.com/office/drawing/2014/main" id="{BF2B7B65-E368-4A25-8BBD-1FAD95568169}"/>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Rectangle 2">
            <a:extLst>
              <a:ext uri="{FF2B5EF4-FFF2-40B4-BE49-F238E27FC236}">
                <a16:creationId xmlns="" xmlns:a16="http://schemas.microsoft.com/office/drawing/2014/main" id="{161E7CC5-C316-460E-9693-99EEBE53B6BA}"/>
              </a:ext>
            </a:extLst>
          </p:cNvPr>
          <p:cNvSpPr txBox="1">
            <a:spLocks/>
          </p:cNvSpPr>
          <p:nvPr/>
        </p:nvSpPr>
        <p:spPr>
          <a:xfrm>
            <a:off x="457200" y="1216922"/>
            <a:ext cx="8229600" cy="5253852"/>
          </a:xfrm>
          <a:prstGeom prst="rect">
            <a:avLst/>
          </a:prstGeom>
          <a:ln w="38100">
            <a:solidFill>
              <a:srgbClr val="FF0000"/>
            </a:solidFill>
            <a:miter lim="800000"/>
            <a:headEnd/>
            <a:tailEnd/>
          </a:ln>
        </p:spPr>
        <p:txBody>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ＭＳ Ｐゴシック" pitchFamily="-65" charset="-128"/>
                <a:cs typeface="ＭＳ Ｐゴシック" pitchFamily="-65" charset="-128"/>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ＭＳ Ｐゴシック" pitchFamily="-65"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ＭＳ Ｐゴシック" pitchFamily="-65"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eaLnBrk="1" hangingPunct="1">
              <a:buFont typeface="Arial" panose="020B0604020202020204" pitchFamily="34" charset="0"/>
              <a:buNone/>
            </a:pPr>
            <a:endParaRPr lang="en-GB" altLang="sr-Latn-RS" sz="300" b="1" i="1" dirty="0">
              <a:cs typeface="Times New Roman" panose="02020603050405020304" pitchFamily="18" charset="0"/>
            </a:endParaRPr>
          </a:p>
          <a:p>
            <a:pPr algn="ctr" eaLnBrk="1" hangingPunct="1">
              <a:buFont typeface="Arial" panose="020B0604020202020204" pitchFamily="34" charset="0"/>
              <a:buNone/>
            </a:pPr>
            <a:r>
              <a:rPr lang="sr-Latn-RS" altLang="sr-Latn-RS" b="1" i="1" dirty="0" smtClean="0">
                <a:cs typeface="Times New Roman" panose="02020603050405020304" pitchFamily="18" charset="0"/>
              </a:rPr>
              <a:t>Zloupotreba uređaja</a:t>
            </a:r>
            <a:endParaRPr lang="en-GB" altLang="sr-Latn-RS" b="1" i="1" dirty="0">
              <a:cs typeface="Times New Roman" panose="02020603050405020304" pitchFamily="18" charset="0"/>
            </a:endParaRPr>
          </a:p>
          <a:p>
            <a:pPr algn="ctr" eaLnBrk="1" hangingPunct="1">
              <a:buFont typeface="Arial" panose="020B0604020202020204" pitchFamily="34" charset="0"/>
              <a:buNone/>
            </a:pPr>
            <a:r>
              <a:rPr lang="en-GB" altLang="sr-Latn-RS" b="1" i="1" dirty="0" smtClean="0">
                <a:cs typeface="Times New Roman" panose="02020603050405020304" pitchFamily="18" charset="0"/>
              </a:rPr>
              <a:t>(</a:t>
            </a:r>
            <a:r>
              <a:rPr lang="sr-Latn-RS" altLang="sr-Latn-RS" b="1" i="1" dirty="0" smtClean="0">
                <a:cs typeface="Times New Roman" panose="02020603050405020304" pitchFamily="18" charset="0"/>
              </a:rPr>
              <a:t>Član </a:t>
            </a:r>
            <a:r>
              <a:rPr lang="en-GB" altLang="sr-Latn-RS" b="1" i="1" dirty="0" smtClean="0">
                <a:cs typeface="Times New Roman" panose="02020603050405020304" pitchFamily="18" charset="0"/>
              </a:rPr>
              <a:t>6</a:t>
            </a:r>
            <a:r>
              <a:rPr lang="sr-Latn-RS" altLang="sr-Latn-RS" b="1" i="1" dirty="0" smtClean="0">
                <a:cs typeface="Times New Roman" panose="02020603050405020304" pitchFamily="18" charset="0"/>
              </a:rPr>
              <a:t>. Budimpeštanske konvencije</a:t>
            </a:r>
            <a:r>
              <a:rPr lang="en-GB" altLang="sr-Latn-RS" b="1" i="1" dirty="0" smtClean="0">
                <a:cs typeface="Times New Roman" panose="02020603050405020304" pitchFamily="18" charset="0"/>
              </a:rPr>
              <a:t>)</a:t>
            </a:r>
            <a:endParaRPr lang="en-GB" altLang="sr-Latn-RS" b="1" i="1" dirty="0">
              <a:cs typeface="Times New Roman" panose="02020603050405020304" pitchFamily="18" charset="0"/>
            </a:endParaRPr>
          </a:p>
          <a:p>
            <a:pPr algn="ctr" eaLnBrk="1" hangingPunct="1">
              <a:buFont typeface="Arial" panose="020B0604020202020204" pitchFamily="34" charset="0"/>
              <a:buNone/>
            </a:pPr>
            <a:endParaRPr lang="en-GB" altLang="sr-Latn-RS" sz="2000" i="1" dirty="0">
              <a:cs typeface="Times New Roman" panose="02020603050405020304" pitchFamily="18" charset="0"/>
            </a:endParaRPr>
          </a:p>
          <a:p>
            <a:pPr marL="57150" indent="-57150" algn="ctr"/>
            <a:r>
              <a:rPr lang="sr-Latn-RS" sz="2800" i="1" dirty="0"/>
              <a:t>Sa namerom i protivpravno</a:t>
            </a:r>
            <a:endParaRPr lang="en-US" sz="2800" dirty="0"/>
          </a:p>
          <a:p>
            <a:pPr marL="57150" indent="-57150" algn="ctr"/>
            <a:r>
              <a:rPr lang="sr-Latn-RS" sz="2800" i="1" dirty="0"/>
              <a:t>Posedovanje neke od stvari navedenih u gornjim stavovima (a), (i) i (</a:t>
            </a:r>
            <a:r>
              <a:rPr lang="sr-Latn-RS" sz="2800" i="1" dirty="0" err="1"/>
              <a:t>ii</a:t>
            </a:r>
            <a:r>
              <a:rPr lang="sr-Latn-RS" sz="2800" i="1" dirty="0"/>
              <a:t>) s namerom da se koristi u svrhu izvršenja nekog od dela propisanih u članovima od 2. do 5. </a:t>
            </a:r>
            <a:endParaRPr lang="en-US" sz="2800" dirty="0"/>
          </a:p>
        </p:txBody>
      </p:sp>
    </p:spTree>
    <p:extLst>
      <p:ext uri="{BB962C8B-B14F-4D97-AF65-F5344CB8AC3E}">
        <p14:creationId xmlns:p14="http://schemas.microsoft.com/office/powerpoint/2010/main" val="118295347"/>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1">
            <a:extLst>
              <a:ext uri="{FF2B5EF4-FFF2-40B4-BE49-F238E27FC236}">
                <a16:creationId xmlns="" xmlns:a16="http://schemas.microsoft.com/office/drawing/2014/main" id="{1621E760-16B0-4963-BE6C-AB71FCD22778}"/>
              </a:ext>
            </a:extLst>
          </p:cNvPr>
          <p:cNvSpPr>
            <a:spLocks noChangeArrowheads="1"/>
          </p:cNvSpPr>
          <p:nvPr/>
        </p:nvSpPr>
        <p:spPr bwMode="auto">
          <a:xfrm>
            <a:off x="7938" y="6597650"/>
            <a:ext cx="913606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200" b="1" dirty="0">
                <a:solidFill>
                  <a:srgbClr val="FFFFFF"/>
                </a:solidFill>
                <a:latin typeface="+mj-lt"/>
                <a:ea typeface="Verdana" panose="020B0604030504040204" pitchFamily="34" charset="0"/>
                <a:cs typeface="Verdana" charset="0"/>
              </a:rPr>
              <a:t>www.coe.int/cybercrime						                        - </a:t>
            </a:r>
            <a:fld id="{F50FF694-912A-834E-AD45-B984C7BF2CE4}" type="slidenum">
              <a:rPr lang="en-US" sz="1200" b="1">
                <a:solidFill>
                  <a:srgbClr val="FFFFFF"/>
                </a:solidFill>
                <a:latin typeface="+mj-lt"/>
                <a:ea typeface="Verdana" panose="020B0604030504040204" pitchFamily="34" charset="0"/>
                <a:cs typeface="Verdana" charset="0"/>
              </a:rPr>
              <a:pPr/>
              <a:t>55</a:t>
            </a:fld>
            <a:r>
              <a:rPr lang="en-US" sz="1200" b="1" dirty="0">
                <a:solidFill>
                  <a:srgbClr val="FFFFFF"/>
                </a:solidFill>
                <a:latin typeface="+mj-lt"/>
                <a:ea typeface="Verdana" panose="020B0604030504040204" pitchFamily="34" charset="0"/>
                <a:cs typeface="Verdana" charset="0"/>
              </a:rPr>
              <a:t> -</a:t>
            </a:r>
          </a:p>
        </p:txBody>
      </p:sp>
      <p:sp>
        <p:nvSpPr>
          <p:cNvPr id="8" name="Rectangle 7">
            <a:extLst>
              <a:ext uri="{FF2B5EF4-FFF2-40B4-BE49-F238E27FC236}">
                <a16:creationId xmlns="" xmlns:a16="http://schemas.microsoft.com/office/drawing/2014/main" id="{B54C04C7-F9C7-4DFE-B684-E4FB0F9E9846}"/>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mj-lt"/>
                <a:ea typeface="Verdana" panose="020B0604030504040204" pitchFamily="34" charset="0"/>
                <a:cs typeface="Verdana" charset="0"/>
              </a:rPr>
              <a:t>www.coe.int/cybercrime</a:t>
            </a:r>
            <a:endParaRPr lang="en-GB" sz="1200" dirty="0">
              <a:latin typeface="+mj-lt"/>
              <a:ea typeface="Verdana" panose="020B0604030504040204" pitchFamily="34" charset="0"/>
            </a:endParaRPr>
          </a:p>
        </p:txBody>
      </p:sp>
      <p:sp>
        <p:nvSpPr>
          <p:cNvPr id="9" name="Rectangle 8">
            <a:extLst>
              <a:ext uri="{FF2B5EF4-FFF2-40B4-BE49-F238E27FC236}">
                <a16:creationId xmlns="" xmlns:a16="http://schemas.microsoft.com/office/drawing/2014/main" id="{C46C8F04-0397-410D-86F8-6FCA805739DB}"/>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latin typeface="+mj-lt"/>
              <a:ea typeface="Verdana" panose="020B0604030504040204" pitchFamily="34" charset="0"/>
            </a:endParaRPr>
          </a:p>
        </p:txBody>
      </p:sp>
      <p:sp>
        <p:nvSpPr>
          <p:cNvPr id="10" name="TextBox 7">
            <a:extLst>
              <a:ext uri="{FF2B5EF4-FFF2-40B4-BE49-F238E27FC236}">
                <a16:creationId xmlns="" xmlns:a16="http://schemas.microsoft.com/office/drawing/2014/main" id="{C4DDA362-433C-4CC6-A381-E011890633CA}"/>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b="1" dirty="0" smtClean="0">
                <a:solidFill>
                  <a:schemeClr val="bg1"/>
                </a:solidFill>
                <a:latin typeface="+mj-lt"/>
                <a:ea typeface="Verdana" panose="020B0604030504040204" pitchFamily="34" charset="0"/>
                <a:cs typeface="Verdana" charset="0"/>
              </a:rPr>
              <a:t>Zloupotreba uređaja</a:t>
            </a:r>
            <a:endParaRPr lang="en-GB" sz="2000" b="1" dirty="0">
              <a:solidFill>
                <a:schemeClr val="bg1"/>
              </a:solidFill>
              <a:latin typeface="+mj-lt"/>
              <a:ea typeface="Verdana" panose="020B0604030504040204" pitchFamily="34" charset="0"/>
              <a:cs typeface="Verdana" charset="0"/>
            </a:endParaRPr>
          </a:p>
        </p:txBody>
      </p:sp>
      <p:pic>
        <p:nvPicPr>
          <p:cNvPr id="11" name="Picture 4">
            <a:extLst>
              <a:ext uri="{FF2B5EF4-FFF2-40B4-BE49-F238E27FC236}">
                <a16:creationId xmlns="" xmlns:a16="http://schemas.microsoft.com/office/drawing/2014/main" id="{BF2B7B65-E368-4A25-8BBD-1FAD95568169}"/>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19" name="Group 18">
            <a:extLst>
              <a:ext uri="{FF2B5EF4-FFF2-40B4-BE49-F238E27FC236}">
                <a16:creationId xmlns="" xmlns:a16="http://schemas.microsoft.com/office/drawing/2014/main" id="{15650F3D-1B98-488B-8151-313DB25F5AB1}"/>
              </a:ext>
            </a:extLst>
          </p:cNvPr>
          <p:cNvGrpSpPr/>
          <p:nvPr/>
        </p:nvGrpSpPr>
        <p:grpSpPr>
          <a:xfrm>
            <a:off x="559618" y="1070836"/>
            <a:ext cx="8316905" cy="5734058"/>
            <a:chOff x="827095" y="0"/>
            <a:chExt cx="8316905" cy="5734058"/>
          </a:xfrm>
        </p:grpSpPr>
        <p:pic>
          <p:nvPicPr>
            <p:cNvPr id="20" name="Picture 4" descr="P0000959">
              <a:extLst>
                <a:ext uri="{FF2B5EF4-FFF2-40B4-BE49-F238E27FC236}">
                  <a16:creationId xmlns="" xmlns:a16="http://schemas.microsoft.com/office/drawing/2014/main" id="{B2F68D72-02E6-48B0-AED4-EF985785AB66}"/>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27095" y="188919"/>
              <a:ext cx="2828925" cy="33337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Picture 9" descr="P0000963">
              <a:extLst>
                <a:ext uri="{FF2B5EF4-FFF2-40B4-BE49-F238E27FC236}">
                  <a16:creationId xmlns="" xmlns:a16="http://schemas.microsoft.com/office/drawing/2014/main" id="{46BFDEDC-9231-4162-ABB2-C5F9FAD2DBC3}"/>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105400" y="3070233"/>
              <a:ext cx="4038600" cy="2663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 name="Picture 11" descr="P0000964">
              <a:extLst>
                <a:ext uri="{FF2B5EF4-FFF2-40B4-BE49-F238E27FC236}">
                  <a16:creationId xmlns="" xmlns:a16="http://schemas.microsoft.com/office/drawing/2014/main" id="{1490C841-7007-459E-B0FA-1500FE3EE757}"/>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043488" y="0"/>
              <a:ext cx="4100512" cy="2884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Line 12">
              <a:extLst>
                <a:ext uri="{FF2B5EF4-FFF2-40B4-BE49-F238E27FC236}">
                  <a16:creationId xmlns="" xmlns:a16="http://schemas.microsoft.com/office/drawing/2014/main" id="{A6786DAA-00C1-4F7E-80FD-E9FE27416C71}"/>
                </a:ext>
              </a:extLst>
            </p:cNvPr>
            <p:cNvSpPr>
              <a:spLocks noChangeShapeType="1"/>
            </p:cNvSpPr>
            <p:nvPr/>
          </p:nvSpPr>
          <p:spPr bwMode="auto">
            <a:xfrm>
              <a:off x="1547819" y="1557343"/>
              <a:ext cx="4679951" cy="3167063"/>
            </a:xfrm>
            <a:prstGeom prst="line">
              <a:avLst/>
            </a:prstGeom>
            <a:noFill/>
            <a:ln w="57150">
              <a:solidFill>
                <a:schemeClr val="tx1"/>
              </a:solidFill>
              <a:round/>
              <a:headEnd/>
              <a:tailEnd type="triangle" w="med" len="med"/>
            </a:ln>
            <a:extLst>
              <a:ext uri="{909E8E84-426E-40DD-AFC4-6F175D3DCCD1}">
                <a14:hiddenFill xmlns:a14="http://schemas.microsoft.com/office/drawing/2010/main">
                  <a:noFill/>
                </a14:hiddenFill>
              </a:ext>
            </a:extLst>
          </p:spPr>
          <p:txBody>
            <a:bodyPr wrap="none"/>
            <a:lstStyle/>
            <a:p>
              <a:endParaRPr lang="en-GB"/>
            </a:p>
          </p:txBody>
        </p:sp>
        <p:sp>
          <p:nvSpPr>
            <p:cNvPr id="24" name="Line 13">
              <a:extLst>
                <a:ext uri="{FF2B5EF4-FFF2-40B4-BE49-F238E27FC236}">
                  <a16:creationId xmlns="" xmlns:a16="http://schemas.microsoft.com/office/drawing/2014/main" id="{A7B83F3D-048B-486C-BF6F-21F8E812366D}"/>
                </a:ext>
              </a:extLst>
            </p:cNvPr>
            <p:cNvSpPr>
              <a:spLocks noChangeShapeType="1"/>
            </p:cNvSpPr>
            <p:nvPr/>
          </p:nvSpPr>
          <p:spPr bwMode="auto">
            <a:xfrm>
              <a:off x="2268543" y="836620"/>
              <a:ext cx="4513263" cy="1220787"/>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wrap="none"/>
            <a:lstStyle/>
            <a:p>
              <a:endParaRPr lang="en-GB"/>
            </a:p>
          </p:txBody>
        </p:sp>
        <p:sp>
          <p:nvSpPr>
            <p:cNvPr id="25" name="Oval 14">
              <a:extLst>
                <a:ext uri="{FF2B5EF4-FFF2-40B4-BE49-F238E27FC236}">
                  <a16:creationId xmlns="" xmlns:a16="http://schemas.microsoft.com/office/drawing/2014/main" id="{A0C2E50F-CAA5-4433-AC7C-CE612C7FA651}"/>
                </a:ext>
              </a:extLst>
            </p:cNvPr>
            <p:cNvSpPr>
              <a:spLocks noChangeArrowheads="1"/>
            </p:cNvSpPr>
            <p:nvPr/>
          </p:nvSpPr>
          <p:spPr bwMode="auto">
            <a:xfrm>
              <a:off x="6477000" y="1676400"/>
              <a:ext cx="914400" cy="838200"/>
            </a:xfrm>
            <a:prstGeom prst="ellipse">
              <a:avLst/>
            </a:prstGeom>
            <a:noFill/>
            <a:ln w="3810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None/>
              </a:pPr>
              <a:endParaRPr lang="nl-BE" altLang="nl-BE" sz="2400">
                <a:latin typeface="Trebuchet MS" panose="020B0603020202020204" pitchFamily="34" charset="0"/>
              </a:endParaRPr>
            </a:p>
          </p:txBody>
        </p:sp>
      </p:grpSp>
    </p:spTree>
    <p:extLst>
      <p:ext uri="{BB962C8B-B14F-4D97-AF65-F5344CB8AC3E}">
        <p14:creationId xmlns:p14="http://schemas.microsoft.com/office/powerpoint/2010/main" val="1722709140"/>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1">
            <a:extLst>
              <a:ext uri="{FF2B5EF4-FFF2-40B4-BE49-F238E27FC236}">
                <a16:creationId xmlns="" xmlns:a16="http://schemas.microsoft.com/office/drawing/2014/main" id="{1621E760-16B0-4963-BE6C-AB71FCD22778}"/>
              </a:ext>
            </a:extLst>
          </p:cNvPr>
          <p:cNvSpPr>
            <a:spLocks noChangeArrowheads="1"/>
          </p:cNvSpPr>
          <p:nvPr/>
        </p:nvSpPr>
        <p:spPr bwMode="auto">
          <a:xfrm>
            <a:off x="7938" y="6597650"/>
            <a:ext cx="913606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200" b="1" dirty="0">
                <a:solidFill>
                  <a:srgbClr val="FFFFFF"/>
                </a:solidFill>
                <a:latin typeface="+mj-lt"/>
                <a:ea typeface="Verdana" panose="020B0604030504040204" pitchFamily="34" charset="0"/>
                <a:cs typeface="Verdana" charset="0"/>
              </a:rPr>
              <a:t>www.coe.int/cybercrime						                        - </a:t>
            </a:r>
            <a:fld id="{F50FF694-912A-834E-AD45-B984C7BF2CE4}" type="slidenum">
              <a:rPr lang="en-US" sz="1200" b="1">
                <a:solidFill>
                  <a:srgbClr val="FFFFFF"/>
                </a:solidFill>
                <a:latin typeface="+mj-lt"/>
                <a:ea typeface="Verdana" panose="020B0604030504040204" pitchFamily="34" charset="0"/>
                <a:cs typeface="Verdana" charset="0"/>
              </a:rPr>
              <a:pPr/>
              <a:t>56</a:t>
            </a:fld>
            <a:r>
              <a:rPr lang="en-US" sz="1200" b="1" dirty="0">
                <a:solidFill>
                  <a:srgbClr val="FFFFFF"/>
                </a:solidFill>
                <a:latin typeface="+mj-lt"/>
                <a:ea typeface="Verdana" panose="020B0604030504040204" pitchFamily="34" charset="0"/>
                <a:cs typeface="Verdana" charset="0"/>
              </a:rPr>
              <a:t> -</a:t>
            </a:r>
          </a:p>
        </p:txBody>
      </p:sp>
      <p:sp>
        <p:nvSpPr>
          <p:cNvPr id="8" name="Rectangle 7">
            <a:extLst>
              <a:ext uri="{FF2B5EF4-FFF2-40B4-BE49-F238E27FC236}">
                <a16:creationId xmlns="" xmlns:a16="http://schemas.microsoft.com/office/drawing/2014/main" id="{B54C04C7-F9C7-4DFE-B684-E4FB0F9E9846}"/>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mj-lt"/>
                <a:ea typeface="Verdana" panose="020B0604030504040204" pitchFamily="34" charset="0"/>
                <a:cs typeface="Verdana" charset="0"/>
              </a:rPr>
              <a:t>www.coe.int/cybercrime</a:t>
            </a:r>
            <a:endParaRPr lang="en-GB" sz="1200" dirty="0">
              <a:latin typeface="+mj-lt"/>
              <a:ea typeface="Verdana" panose="020B0604030504040204" pitchFamily="34" charset="0"/>
            </a:endParaRPr>
          </a:p>
        </p:txBody>
      </p:sp>
      <p:sp>
        <p:nvSpPr>
          <p:cNvPr id="9" name="Rectangle 8">
            <a:extLst>
              <a:ext uri="{FF2B5EF4-FFF2-40B4-BE49-F238E27FC236}">
                <a16:creationId xmlns="" xmlns:a16="http://schemas.microsoft.com/office/drawing/2014/main" id="{C46C8F04-0397-410D-86F8-6FCA805739DB}"/>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latin typeface="+mj-lt"/>
              <a:ea typeface="Verdana" panose="020B0604030504040204" pitchFamily="34" charset="0"/>
            </a:endParaRPr>
          </a:p>
        </p:txBody>
      </p:sp>
      <p:sp>
        <p:nvSpPr>
          <p:cNvPr id="10" name="TextBox 7">
            <a:extLst>
              <a:ext uri="{FF2B5EF4-FFF2-40B4-BE49-F238E27FC236}">
                <a16:creationId xmlns="" xmlns:a16="http://schemas.microsoft.com/office/drawing/2014/main" id="{C4DDA362-433C-4CC6-A381-E011890633CA}"/>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b="1" dirty="0" smtClean="0">
                <a:solidFill>
                  <a:schemeClr val="bg1"/>
                </a:solidFill>
                <a:latin typeface="+mj-lt"/>
                <a:ea typeface="Verdana" panose="020B0604030504040204" pitchFamily="34" charset="0"/>
                <a:cs typeface="Verdana" charset="0"/>
              </a:rPr>
              <a:t>Zloupotreba uređaja</a:t>
            </a:r>
            <a:endParaRPr lang="en-GB" sz="2000" b="1" dirty="0">
              <a:solidFill>
                <a:schemeClr val="bg1"/>
              </a:solidFill>
              <a:latin typeface="+mj-lt"/>
              <a:ea typeface="Verdana" panose="020B0604030504040204" pitchFamily="34" charset="0"/>
              <a:cs typeface="Verdana" charset="0"/>
            </a:endParaRPr>
          </a:p>
        </p:txBody>
      </p:sp>
      <p:pic>
        <p:nvPicPr>
          <p:cNvPr id="11" name="Picture 4">
            <a:extLst>
              <a:ext uri="{FF2B5EF4-FFF2-40B4-BE49-F238E27FC236}">
                <a16:creationId xmlns="" xmlns:a16="http://schemas.microsoft.com/office/drawing/2014/main" id="{BF2B7B65-E368-4A25-8BBD-1FAD95568169}"/>
              </a:ext>
            </a:extLst>
          </p:cNvPr>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14" name="Group 13">
            <a:extLst>
              <a:ext uri="{FF2B5EF4-FFF2-40B4-BE49-F238E27FC236}">
                <a16:creationId xmlns="" xmlns:a16="http://schemas.microsoft.com/office/drawing/2014/main" id="{29234B7C-4772-4934-A7B8-CF377C394806}"/>
              </a:ext>
            </a:extLst>
          </p:cNvPr>
          <p:cNvGrpSpPr/>
          <p:nvPr/>
        </p:nvGrpSpPr>
        <p:grpSpPr>
          <a:xfrm>
            <a:off x="323528" y="1268760"/>
            <a:ext cx="12774614" cy="4939328"/>
            <a:chOff x="250825" y="61298"/>
            <a:chExt cx="12774614" cy="4939328"/>
          </a:xfrm>
        </p:grpSpPr>
        <p:graphicFrame>
          <p:nvGraphicFramePr>
            <p:cNvPr id="15" name="Object 2">
              <a:extLst>
                <a:ext uri="{FF2B5EF4-FFF2-40B4-BE49-F238E27FC236}">
                  <a16:creationId xmlns="" xmlns:a16="http://schemas.microsoft.com/office/drawing/2014/main" id="{72314CE8-39B4-4EC1-A47C-4B29628D3945}"/>
                </a:ext>
              </a:extLst>
            </p:cNvPr>
            <p:cNvGraphicFramePr>
              <a:graphicFrameLocks noChangeAspect="1"/>
            </p:cNvGraphicFramePr>
            <p:nvPr>
              <p:extLst>
                <p:ext uri="{D42A27DB-BD31-4B8C-83A1-F6EECF244321}">
                  <p14:modId xmlns:p14="http://schemas.microsoft.com/office/powerpoint/2010/main" val="414625410"/>
                </p:ext>
              </p:extLst>
            </p:nvPr>
          </p:nvGraphicFramePr>
          <p:xfrm>
            <a:off x="250825" y="107951"/>
            <a:ext cx="4343400" cy="2628900"/>
          </p:xfrm>
          <a:graphic>
            <a:graphicData uri="http://schemas.openxmlformats.org/presentationml/2006/ole">
              <mc:AlternateContent xmlns:mc="http://schemas.openxmlformats.org/markup-compatibility/2006">
                <mc:Choice xmlns:v="urn:schemas-microsoft-com:vml" Requires="v">
                  <p:oleObj spid="_x0000_s1470" r:id="rId5" imgW="2077239" imgH="1257858" progId="Word.Picture.8">
                    <p:embed/>
                  </p:oleObj>
                </mc:Choice>
                <mc:Fallback>
                  <p:oleObj r:id="rId5" imgW="2077239" imgH="1257858" progId="Word.Picture.8">
                    <p:embed/>
                    <p:pic>
                      <p:nvPicPr>
                        <p:cNvPr id="209921" name="Object 2">
                          <a:extLst>
                            <a:ext uri="{FF2B5EF4-FFF2-40B4-BE49-F238E27FC236}">
                              <a16:creationId xmlns="" xmlns:a16="http://schemas.microsoft.com/office/drawing/2014/main" id="{3319F8A9-425F-4610-B14C-3C9CCB4A1A80}"/>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50825" y="107951"/>
                          <a:ext cx="4343400" cy="2628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6" name="Rectangle 3">
              <a:extLst>
                <a:ext uri="{FF2B5EF4-FFF2-40B4-BE49-F238E27FC236}">
                  <a16:creationId xmlns="" xmlns:a16="http://schemas.microsoft.com/office/drawing/2014/main" id="{00498185-0DE7-4258-A868-56E3599792C5}"/>
                </a:ext>
              </a:extLst>
            </p:cNvPr>
            <p:cNvSpPr>
              <a:spLocks noChangeArrowheads="1"/>
            </p:cNvSpPr>
            <p:nvPr/>
          </p:nvSpPr>
          <p:spPr bwMode="auto">
            <a:xfrm>
              <a:off x="3748088" y="2857507"/>
              <a:ext cx="91440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None/>
              </a:pPr>
              <a:endParaRPr lang="nl-BE" altLang="nl-BE" sz="2400">
                <a:latin typeface="Trebuchet MS" panose="020B0603020202020204" pitchFamily="34" charset="0"/>
              </a:endParaRPr>
            </a:p>
          </p:txBody>
        </p:sp>
        <p:pic>
          <p:nvPicPr>
            <p:cNvPr id="17" name="Picture 4" descr="P0000951">
              <a:extLst>
                <a:ext uri="{FF2B5EF4-FFF2-40B4-BE49-F238E27FC236}">
                  <a16:creationId xmlns="" xmlns:a16="http://schemas.microsoft.com/office/drawing/2014/main" id="{8480B34E-D04F-4BD1-B3F9-340A84F70DE3}"/>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829182" y="1485900"/>
              <a:ext cx="164782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Rectangle 5">
              <a:extLst>
                <a:ext uri="{FF2B5EF4-FFF2-40B4-BE49-F238E27FC236}">
                  <a16:creationId xmlns="" xmlns:a16="http://schemas.microsoft.com/office/drawing/2014/main" id="{E0533C89-1DB6-42A5-A971-9218C06D19D6}"/>
                </a:ext>
              </a:extLst>
            </p:cNvPr>
            <p:cNvSpPr>
              <a:spLocks noChangeArrowheads="1"/>
            </p:cNvSpPr>
            <p:nvPr/>
          </p:nvSpPr>
          <p:spPr bwMode="auto">
            <a:xfrm>
              <a:off x="3752851" y="2847982"/>
              <a:ext cx="91440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None/>
              </a:pPr>
              <a:endParaRPr lang="nl-BE" altLang="nl-BE" sz="2400">
                <a:latin typeface="Trebuchet MS" panose="020B0603020202020204" pitchFamily="34" charset="0"/>
              </a:endParaRPr>
            </a:p>
          </p:txBody>
        </p:sp>
        <p:pic>
          <p:nvPicPr>
            <p:cNvPr id="26" name="Picture 6" descr="P0000957">
              <a:extLst>
                <a:ext uri="{FF2B5EF4-FFF2-40B4-BE49-F238E27FC236}">
                  <a16:creationId xmlns="" xmlns:a16="http://schemas.microsoft.com/office/drawing/2014/main" id="{B6AF8B6D-1542-44A8-9F51-F0B8D4CE947D}"/>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838701" y="107954"/>
              <a:ext cx="1638300" cy="11620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Rectangle 7">
              <a:extLst>
                <a:ext uri="{FF2B5EF4-FFF2-40B4-BE49-F238E27FC236}">
                  <a16:creationId xmlns="" xmlns:a16="http://schemas.microsoft.com/office/drawing/2014/main" id="{68B15E5B-4783-4E38-BF36-094E34C0BF85}"/>
                </a:ext>
              </a:extLst>
            </p:cNvPr>
            <p:cNvSpPr>
              <a:spLocks noChangeArrowheads="1"/>
            </p:cNvSpPr>
            <p:nvPr/>
          </p:nvSpPr>
          <p:spPr bwMode="auto">
            <a:xfrm>
              <a:off x="685800" y="2209807"/>
              <a:ext cx="91440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None/>
              </a:pPr>
              <a:endParaRPr lang="nl-BE" altLang="nl-BE" sz="2400">
                <a:latin typeface="Trebuchet MS" panose="020B0603020202020204" pitchFamily="34" charset="0"/>
              </a:endParaRPr>
            </a:p>
          </p:txBody>
        </p:sp>
        <p:sp>
          <p:nvSpPr>
            <p:cNvPr id="28" name="Rectangle 8">
              <a:extLst>
                <a:ext uri="{FF2B5EF4-FFF2-40B4-BE49-F238E27FC236}">
                  <a16:creationId xmlns="" xmlns:a16="http://schemas.microsoft.com/office/drawing/2014/main" id="{9EF31ACB-689D-404B-BE2D-C55DFC7A901C}"/>
                </a:ext>
              </a:extLst>
            </p:cNvPr>
            <p:cNvSpPr>
              <a:spLocks noChangeArrowheads="1"/>
            </p:cNvSpPr>
            <p:nvPr/>
          </p:nvSpPr>
          <p:spPr bwMode="auto">
            <a:xfrm>
              <a:off x="3319463" y="2771782"/>
              <a:ext cx="91440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None/>
              </a:pPr>
              <a:endParaRPr lang="nl-BE" altLang="nl-BE" sz="2400">
                <a:latin typeface="Trebuchet MS" panose="020B0603020202020204" pitchFamily="34" charset="0"/>
              </a:endParaRPr>
            </a:p>
          </p:txBody>
        </p:sp>
        <p:pic>
          <p:nvPicPr>
            <p:cNvPr id="29" name="Picture 9" descr="P0000966">
              <a:extLst>
                <a:ext uri="{FF2B5EF4-FFF2-40B4-BE49-F238E27FC236}">
                  <a16:creationId xmlns="" xmlns:a16="http://schemas.microsoft.com/office/drawing/2014/main" id="{A7F42DA5-FAC1-48A8-8996-2757FDB2C118}"/>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50826" y="2847975"/>
              <a:ext cx="2857500" cy="1500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 name="Rectangle 10">
              <a:extLst>
                <a:ext uri="{FF2B5EF4-FFF2-40B4-BE49-F238E27FC236}">
                  <a16:creationId xmlns="" xmlns:a16="http://schemas.microsoft.com/office/drawing/2014/main" id="{2DDF2484-A5B6-40D0-8642-1D82D762B73A}"/>
                </a:ext>
              </a:extLst>
            </p:cNvPr>
            <p:cNvSpPr>
              <a:spLocks noChangeArrowheads="1"/>
            </p:cNvSpPr>
            <p:nvPr/>
          </p:nvSpPr>
          <p:spPr bwMode="auto">
            <a:xfrm>
              <a:off x="3338513" y="2905133"/>
              <a:ext cx="91440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None/>
              </a:pPr>
              <a:endParaRPr lang="nl-BE" altLang="nl-BE" sz="2400">
                <a:latin typeface="Trebuchet MS" panose="020B0603020202020204" pitchFamily="34" charset="0"/>
              </a:endParaRPr>
            </a:p>
          </p:txBody>
        </p:sp>
        <p:pic>
          <p:nvPicPr>
            <p:cNvPr id="31" name="Picture 11" descr="P0000956">
              <a:extLst>
                <a:ext uri="{FF2B5EF4-FFF2-40B4-BE49-F238E27FC236}">
                  <a16:creationId xmlns="" xmlns:a16="http://schemas.microsoft.com/office/drawing/2014/main" id="{DC05720C-E993-4902-AFEB-20F2B8CC39C1}"/>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830643" y="2905126"/>
              <a:ext cx="4933951" cy="209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 name="Rectangle 12">
              <a:extLst>
                <a:ext uri="{FF2B5EF4-FFF2-40B4-BE49-F238E27FC236}">
                  <a16:creationId xmlns="" xmlns:a16="http://schemas.microsoft.com/office/drawing/2014/main" id="{9753EDD0-9D30-4FBB-B8AB-09F10A678F92}"/>
                </a:ext>
              </a:extLst>
            </p:cNvPr>
            <p:cNvSpPr>
              <a:spLocks noChangeArrowheads="1"/>
            </p:cNvSpPr>
            <p:nvPr/>
          </p:nvSpPr>
          <p:spPr bwMode="auto">
            <a:xfrm>
              <a:off x="3881439" y="2628907"/>
              <a:ext cx="91440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None/>
              </a:pPr>
              <a:endParaRPr lang="nl-BE" altLang="nl-BE" sz="2400">
                <a:latin typeface="Trebuchet MS" panose="020B0603020202020204" pitchFamily="34" charset="0"/>
              </a:endParaRPr>
            </a:p>
          </p:txBody>
        </p:sp>
        <p:pic>
          <p:nvPicPr>
            <p:cNvPr id="33" name="Picture 13" descr="P0000945">
              <a:extLst>
                <a:ext uri="{FF2B5EF4-FFF2-40B4-BE49-F238E27FC236}">
                  <a16:creationId xmlns="" xmlns:a16="http://schemas.microsoft.com/office/drawing/2014/main" id="{2E2A16B2-D130-4094-9D80-4EA421F9F138}"/>
                </a:ext>
              </a:extLst>
            </p:cNvPr>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6659570" y="107951"/>
              <a:ext cx="2105025" cy="243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 name="Oval 14">
              <a:extLst>
                <a:ext uri="{FF2B5EF4-FFF2-40B4-BE49-F238E27FC236}">
                  <a16:creationId xmlns="" xmlns:a16="http://schemas.microsoft.com/office/drawing/2014/main" id="{495F9791-D9B4-41E4-B5DE-2DBE0B7F1E09}"/>
                </a:ext>
              </a:extLst>
            </p:cNvPr>
            <p:cNvSpPr>
              <a:spLocks noChangeArrowheads="1"/>
            </p:cNvSpPr>
            <p:nvPr/>
          </p:nvSpPr>
          <p:spPr bwMode="auto">
            <a:xfrm>
              <a:off x="5076825" y="4043363"/>
              <a:ext cx="457200" cy="609600"/>
            </a:xfrm>
            <a:prstGeom prst="ellipse">
              <a:avLst/>
            </a:prstGeom>
            <a:noFill/>
            <a:ln w="3810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None/>
              </a:pPr>
              <a:endParaRPr lang="nl-BE" altLang="nl-BE" sz="2400">
                <a:solidFill>
                  <a:srgbClr val="FF0000"/>
                </a:solidFill>
                <a:latin typeface="Trebuchet MS" panose="020B0603020202020204" pitchFamily="34" charset="0"/>
              </a:endParaRPr>
            </a:p>
          </p:txBody>
        </p:sp>
        <p:graphicFrame>
          <p:nvGraphicFramePr>
            <p:cNvPr id="35" name="Object 2">
              <a:extLst>
                <a:ext uri="{FF2B5EF4-FFF2-40B4-BE49-F238E27FC236}">
                  <a16:creationId xmlns="" xmlns:a16="http://schemas.microsoft.com/office/drawing/2014/main" id="{B5B3ED8E-B337-4E44-B421-8B62150340CD}"/>
                </a:ext>
              </a:extLst>
            </p:cNvPr>
            <p:cNvGraphicFramePr>
              <a:graphicFrameLocks noChangeAspect="1"/>
            </p:cNvGraphicFramePr>
            <p:nvPr>
              <p:extLst>
                <p:ext uri="{D42A27DB-BD31-4B8C-83A1-F6EECF244321}">
                  <p14:modId xmlns:p14="http://schemas.microsoft.com/office/powerpoint/2010/main" val="1521833096"/>
                </p:ext>
              </p:extLst>
            </p:nvPr>
          </p:nvGraphicFramePr>
          <p:xfrm>
            <a:off x="250825" y="61298"/>
            <a:ext cx="4343400" cy="2628900"/>
          </p:xfrm>
          <a:graphic>
            <a:graphicData uri="http://schemas.openxmlformats.org/presentationml/2006/ole">
              <mc:AlternateContent xmlns:mc="http://schemas.openxmlformats.org/markup-compatibility/2006">
                <mc:Choice xmlns:v="urn:schemas-microsoft-com:vml" Requires="v">
                  <p:oleObj spid="_x0000_s1471" r:id="rId12" imgW="2077239" imgH="1257858" progId="Word.Picture.8">
                    <p:embed/>
                  </p:oleObj>
                </mc:Choice>
                <mc:Fallback>
                  <p:oleObj r:id="rId12" imgW="2077239" imgH="1257858" progId="Word.Picture.8">
                    <p:embed/>
                    <p:pic>
                      <p:nvPicPr>
                        <p:cNvPr id="17" name="Object 2">
                          <a:extLst>
                            <a:ext uri="{FF2B5EF4-FFF2-40B4-BE49-F238E27FC236}">
                              <a16:creationId xmlns="" xmlns:a16="http://schemas.microsoft.com/office/drawing/2014/main" id="{DF09E8F0-DA00-4D7A-9351-53E0A1C18F88}"/>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50825" y="61298"/>
                          <a:ext cx="4343400" cy="2628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pic>
          <p:nvPicPr>
            <p:cNvPr id="36" name="Picture 6" descr="P0000957">
              <a:extLst>
                <a:ext uri="{FF2B5EF4-FFF2-40B4-BE49-F238E27FC236}">
                  <a16:creationId xmlns="" xmlns:a16="http://schemas.microsoft.com/office/drawing/2014/main" id="{3C1315CA-39D6-42CD-A53F-A88FB6A5E37A}"/>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838701" y="61301"/>
              <a:ext cx="1638300" cy="11620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3665383738"/>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1">
            <a:extLst>
              <a:ext uri="{FF2B5EF4-FFF2-40B4-BE49-F238E27FC236}">
                <a16:creationId xmlns="" xmlns:a16="http://schemas.microsoft.com/office/drawing/2014/main" id="{1621E760-16B0-4963-BE6C-AB71FCD22778}"/>
              </a:ext>
            </a:extLst>
          </p:cNvPr>
          <p:cNvSpPr>
            <a:spLocks noChangeArrowheads="1"/>
          </p:cNvSpPr>
          <p:nvPr/>
        </p:nvSpPr>
        <p:spPr bwMode="auto">
          <a:xfrm>
            <a:off x="7938" y="6597650"/>
            <a:ext cx="913606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200" b="1" dirty="0">
                <a:solidFill>
                  <a:srgbClr val="FFFFFF"/>
                </a:solidFill>
                <a:latin typeface="+mj-lt"/>
                <a:ea typeface="Verdana" panose="020B0604030504040204" pitchFamily="34" charset="0"/>
                <a:cs typeface="Verdana" charset="0"/>
              </a:rPr>
              <a:t>www.coe.int/cybercrime						                        - </a:t>
            </a:r>
            <a:fld id="{F50FF694-912A-834E-AD45-B984C7BF2CE4}" type="slidenum">
              <a:rPr lang="en-US" sz="1200" b="1">
                <a:solidFill>
                  <a:srgbClr val="FFFFFF"/>
                </a:solidFill>
                <a:latin typeface="+mj-lt"/>
                <a:ea typeface="Verdana" panose="020B0604030504040204" pitchFamily="34" charset="0"/>
                <a:cs typeface="Verdana" charset="0"/>
              </a:rPr>
              <a:pPr/>
              <a:t>57</a:t>
            </a:fld>
            <a:r>
              <a:rPr lang="en-US" sz="1200" b="1" dirty="0">
                <a:solidFill>
                  <a:srgbClr val="FFFFFF"/>
                </a:solidFill>
                <a:latin typeface="+mj-lt"/>
                <a:ea typeface="Verdana" panose="020B0604030504040204" pitchFamily="34" charset="0"/>
                <a:cs typeface="Verdana" charset="0"/>
              </a:rPr>
              <a:t> -</a:t>
            </a:r>
          </a:p>
        </p:txBody>
      </p:sp>
      <p:sp>
        <p:nvSpPr>
          <p:cNvPr id="8" name="Rectangle 7">
            <a:extLst>
              <a:ext uri="{FF2B5EF4-FFF2-40B4-BE49-F238E27FC236}">
                <a16:creationId xmlns="" xmlns:a16="http://schemas.microsoft.com/office/drawing/2014/main" id="{B54C04C7-F9C7-4DFE-B684-E4FB0F9E9846}"/>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mj-lt"/>
                <a:ea typeface="Verdana" panose="020B0604030504040204" pitchFamily="34" charset="0"/>
                <a:cs typeface="Verdana" charset="0"/>
              </a:rPr>
              <a:t>www.coe.int/cybercrime</a:t>
            </a:r>
            <a:endParaRPr lang="en-GB" sz="1200" dirty="0">
              <a:latin typeface="+mj-lt"/>
              <a:ea typeface="Verdana" panose="020B0604030504040204" pitchFamily="34" charset="0"/>
            </a:endParaRPr>
          </a:p>
        </p:txBody>
      </p:sp>
      <p:sp>
        <p:nvSpPr>
          <p:cNvPr id="9" name="Rectangle 8">
            <a:extLst>
              <a:ext uri="{FF2B5EF4-FFF2-40B4-BE49-F238E27FC236}">
                <a16:creationId xmlns="" xmlns:a16="http://schemas.microsoft.com/office/drawing/2014/main" id="{C46C8F04-0397-410D-86F8-6FCA805739DB}"/>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latin typeface="+mj-lt"/>
              <a:ea typeface="Verdana" panose="020B0604030504040204" pitchFamily="34" charset="0"/>
            </a:endParaRPr>
          </a:p>
        </p:txBody>
      </p:sp>
      <p:sp>
        <p:nvSpPr>
          <p:cNvPr id="10" name="TextBox 7">
            <a:extLst>
              <a:ext uri="{FF2B5EF4-FFF2-40B4-BE49-F238E27FC236}">
                <a16:creationId xmlns="" xmlns:a16="http://schemas.microsoft.com/office/drawing/2014/main" id="{C4DDA362-433C-4CC6-A381-E011890633CA}"/>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b="1" dirty="0">
                <a:solidFill>
                  <a:schemeClr val="bg1"/>
                </a:solidFill>
                <a:latin typeface="+mj-lt"/>
                <a:ea typeface="Verdana" panose="020B0604030504040204" pitchFamily="34" charset="0"/>
                <a:cs typeface="Verdana" charset="0"/>
              </a:rPr>
              <a:t>Zloupotreba uređaja</a:t>
            </a:r>
            <a:endParaRPr lang="en-GB" sz="2000" b="1" dirty="0">
              <a:solidFill>
                <a:schemeClr val="bg1"/>
              </a:solidFill>
              <a:latin typeface="+mj-lt"/>
              <a:ea typeface="Verdana" panose="020B0604030504040204" pitchFamily="34" charset="0"/>
              <a:cs typeface="Verdana" charset="0"/>
            </a:endParaRPr>
          </a:p>
        </p:txBody>
      </p:sp>
      <p:pic>
        <p:nvPicPr>
          <p:cNvPr id="11" name="Picture 4">
            <a:extLst>
              <a:ext uri="{FF2B5EF4-FFF2-40B4-BE49-F238E27FC236}">
                <a16:creationId xmlns="" xmlns:a16="http://schemas.microsoft.com/office/drawing/2014/main" id="{BF2B7B65-E368-4A25-8BBD-1FAD95568169}"/>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 name="Afbeelding 2" descr="Picture 029.jpg">
            <a:extLst>
              <a:ext uri="{FF2B5EF4-FFF2-40B4-BE49-F238E27FC236}">
                <a16:creationId xmlns="" xmlns:a16="http://schemas.microsoft.com/office/drawing/2014/main" id="{3AEA52F6-E489-44A0-A171-F24D8B26043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16156" y="1041957"/>
            <a:ext cx="3889375" cy="5845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Afbeelding 1" descr="Picture 015.jpg">
            <a:extLst>
              <a:ext uri="{FF2B5EF4-FFF2-40B4-BE49-F238E27FC236}">
                <a16:creationId xmlns="" xmlns:a16="http://schemas.microsoft.com/office/drawing/2014/main" id="{F57C528F-CB25-488F-8B6C-B493E5969C6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39552" y="1052513"/>
            <a:ext cx="3924300" cy="5899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87862019"/>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1">
            <a:extLst>
              <a:ext uri="{FF2B5EF4-FFF2-40B4-BE49-F238E27FC236}">
                <a16:creationId xmlns="" xmlns:a16="http://schemas.microsoft.com/office/drawing/2014/main" id="{1621E760-16B0-4963-BE6C-AB71FCD22778}"/>
              </a:ext>
            </a:extLst>
          </p:cNvPr>
          <p:cNvSpPr>
            <a:spLocks noChangeArrowheads="1"/>
          </p:cNvSpPr>
          <p:nvPr/>
        </p:nvSpPr>
        <p:spPr bwMode="auto">
          <a:xfrm>
            <a:off x="7938" y="6597650"/>
            <a:ext cx="913606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200" b="1" dirty="0">
                <a:solidFill>
                  <a:srgbClr val="FFFFFF"/>
                </a:solidFill>
                <a:latin typeface="+mj-lt"/>
                <a:ea typeface="Verdana" panose="020B0604030504040204" pitchFamily="34" charset="0"/>
                <a:cs typeface="Verdana" charset="0"/>
              </a:rPr>
              <a:t>www.coe.int/cybercrime						                        - </a:t>
            </a:r>
            <a:fld id="{F50FF694-912A-834E-AD45-B984C7BF2CE4}" type="slidenum">
              <a:rPr lang="en-US" sz="1200" b="1">
                <a:solidFill>
                  <a:srgbClr val="FFFFFF"/>
                </a:solidFill>
                <a:latin typeface="+mj-lt"/>
                <a:ea typeface="Verdana" panose="020B0604030504040204" pitchFamily="34" charset="0"/>
                <a:cs typeface="Verdana" charset="0"/>
              </a:rPr>
              <a:pPr/>
              <a:t>58</a:t>
            </a:fld>
            <a:r>
              <a:rPr lang="en-US" sz="1200" b="1" dirty="0">
                <a:solidFill>
                  <a:srgbClr val="FFFFFF"/>
                </a:solidFill>
                <a:latin typeface="+mj-lt"/>
                <a:ea typeface="Verdana" panose="020B0604030504040204" pitchFamily="34" charset="0"/>
                <a:cs typeface="Verdana" charset="0"/>
              </a:rPr>
              <a:t> -</a:t>
            </a:r>
          </a:p>
        </p:txBody>
      </p:sp>
      <p:sp>
        <p:nvSpPr>
          <p:cNvPr id="8" name="Rectangle 7">
            <a:extLst>
              <a:ext uri="{FF2B5EF4-FFF2-40B4-BE49-F238E27FC236}">
                <a16:creationId xmlns="" xmlns:a16="http://schemas.microsoft.com/office/drawing/2014/main" id="{B54C04C7-F9C7-4DFE-B684-E4FB0F9E9846}"/>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mj-lt"/>
                <a:ea typeface="Verdana" panose="020B0604030504040204" pitchFamily="34" charset="0"/>
                <a:cs typeface="Verdana" charset="0"/>
              </a:rPr>
              <a:t>www.coe.int/cybercrime</a:t>
            </a:r>
            <a:endParaRPr lang="en-GB" sz="1200" dirty="0">
              <a:latin typeface="+mj-lt"/>
              <a:ea typeface="Verdana" panose="020B0604030504040204" pitchFamily="34" charset="0"/>
            </a:endParaRPr>
          </a:p>
        </p:txBody>
      </p:sp>
      <p:sp>
        <p:nvSpPr>
          <p:cNvPr id="9" name="Rectangle 8">
            <a:extLst>
              <a:ext uri="{FF2B5EF4-FFF2-40B4-BE49-F238E27FC236}">
                <a16:creationId xmlns="" xmlns:a16="http://schemas.microsoft.com/office/drawing/2014/main" id="{C46C8F04-0397-410D-86F8-6FCA805739DB}"/>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latin typeface="+mj-lt"/>
              <a:ea typeface="Verdana" panose="020B0604030504040204" pitchFamily="34" charset="0"/>
            </a:endParaRPr>
          </a:p>
        </p:txBody>
      </p:sp>
      <p:sp>
        <p:nvSpPr>
          <p:cNvPr id="10" name="TextBox 7">
            <a:extLst>
              <a:ext uri="{FF2B5EF4-FFF2-40B4-BE49-F238E27FC236}">
                <a16:creationId xmlns="" xmlns:a16="http://schemas.microsoft.com/office/drawing/2014/main" id="{C4DDA362-433C-4CC6-A381-E011890633CA}"/>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b="1" dirty="0">
                <a:solidFill>
                  <a:schemeClr val="bg1"/>
                </a:solidFill>
                <a:latin typeface="+mn-lt"/>
                <a:ea typeface="Verdana" panose="020B0604030504040204" pitchFamily="34" charset="0"/>
                <a:cs typeface="Verdana" charset="0"/>
              </a:rPr>
              <a:t>Zloupotreba uređaja</a:t>
            </a:r>
            <a:endParaRPr lang="en-GB" sz="2000" b="1" dirty="0">
              <a:solidFill>
                <a:schemeClr val="bg1"/>
              </a:solidFill>
              <a:latin typeface="+mn-lt"/>
              <a:ea typeface="Verdana" panose="020B0604030504040204" pitchFamily="34" charset="0"/>
              <a:cs typeface="Verdana" charset="0"/>
            </a:endParaRPr>
          </a:p>
        </p:txBody>
      </p:sp>
      <p:pic>
        <p:nvPicPr>
          <p:cNvPr id="11" name="Picture 4">
            <a:extLst>
              <a:ext uri="{FF2B5EF4-FFF2-40B4-BE49-F238E27FC236}">
                <a16:creationId xmlns="" xmlns:a16="http://schemas.microsoft.com/office/drawing/2014/main" id="{BF2B7B65-E368-4A25-8BBD-1FAD95568169}"/>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 name="Afbeelding 2" descr="Picture 007.jpg">
            <a:extLst>
              <a:ext uri="{FF2B5EF4-FFF2-40B4-BE49-F238E27FC236}">
                <a16:creationId xmlns="" xmlns:a16="http://schemas.microsoft.com/office/drawing/2014/main" id="{33C80F4D-8B0D-4469-99F2-383FF75A1AF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72025" y="1045277"/>
            <a:ext cx="4330700" cy="2881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Afbeelding 3" descr="Picture 013.jpg">
            <a:extLst>
              <a:ext uri="{FF2B5EF4-FFF2-40B4-BE49-F238E27FC236}">
                <a16:creationId xmlns="" xmlns:a16="http://schemas.microsoft.com/office/drawing/2014/main" id="{A8D4BE42-62BE-49F4-A2D6-0B0DEED1F9D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778374" y="3934534"/>
            <a:ext cx="4357688" cy="2898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Afbeelding 1" descr="Picture 028.jpg">
            <a:extLst>
              <a:ext uri="{FF2B5EF4-FFF2-40B4-BE49-F238E27FC236}">
                <a16:creationId xmlns="" xmlns:a16="http://schemas.microsoft.com/office/drawing/2014/main" id="{C500E79E-B57C-4C71-9AF0-AE00468B5D4C}"/>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525" y="981167"/>
            <a:ext cx="3924300" cy="5899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69972347"/>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 xmlns:a16="http://schemas.microsoft.com/office/drawing/2014/main" id="{563B90A4-FEBB-48DD-9393-1E246AD3D4CF}"/>
              </a:ext>
            </a:extLst>
          </p:cNvPr>
          <p:cNvPicPr>
            <a:picLocks noChangeAspect="1"/>
          </p:cNvPicPr>
          <p:nvPr/>
        </p:nvPicPr>
        <p:blipFill>
          <a:blip r:embed="rId3"/>
          <a:stretch>
            <a:fillRect/>
          </a:stretch>
        </p:blipFill>
        <p:spPr>
          <a:xfrm>
            <a:off x="0" y="1412776"/>
            <a:ext cx="9144000" cy="4549283"/>
          </a:xfrm>
          <a:prstGeom prst="rect">
            <a:avLst/>
          </a:prstGeom>
        </p:spPr>
      </p:pic>
      <p:sp>
        <p:nvSpPr>
          <p:cNvPr id="4" name="Rectangle 11">
            <a:extLst>
              <a:ext uri="{FF2B5EF4-FFF2-40B4-BE49-F238E27FC236}">
                <a16:creationId xmlns="" xmlns:a16="http://schemas.microsoft.com/office/drawing/2014/main" id="{ED10C511-72B1-4EEE-AC6A-E9D4167B65D2}"/>
              </a:ext>
            </a:extLst>
          </p:cNvPr>
          <p:cNvSpPr>
            <a:spLocks noChangeArrowheads="1"/>
          </p:cNvSpPr>
          <p:nvPr/>
        </p:nvSpPr>
        <p:spPr bwMode="auto">
          <a:xfrm>
            <a:off x="7938" y="6597254"/>
            <a:ext cx="913606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200" b="1" dirty="0">
                <a:solidFill>
                  <a:srgbClr val="FFFFFF"/>
                </a:solidFill>
                <a:latin typeface="+mj-lt"/>
                <a:ea typeface="Verdana" panose="020B0604030504040204" pitchFamily="34" charset="0"/>
                <a:cs typeface="Verdana" charset="0"/>
              </a:rPr>
              <a:t>www.coe.int/cybercrime						                        - </a:t>
            </a:r>
            <a:fld id="{F50FF694-912A-834E-AD45-B984C7BF2CE4}" type="slidenum">
              <a:rPr lang="en-US" sz="1200" b="1">
                <a:solidFill>
                  <a:srgbClr val="FFFFFF"/>
                </a:solidFill>
                <a:latin typeface="+mj-lt"/>
                <a:ea typeface="Verdana" panose="020B0604030504040204" pitchFamily="34" charset="0"/>
                <a:cs typeface="Verdana" charset="0"/>
              </a:rPr>
              <a:pPr/>
              <a:t>59</a:t>
            </a:fld>
            <a:r>
              <a:rPr lang="en-US" sz="1200" b="1" dirty="0">
                <a:solidFill>
                  <a:srgbClr val="FFFFFF"/>
                </a:solidFill>
                <a:latin typeface="+mj-lt"/>
                <a:ea typeface="Verdana" panose="020B0604030504040204" pitchFamily="34" charset="0"/>
                <a:cs typeface="Verdana" charset="0"/>
              </a:rPr>
              <a:t> -</a:t>
            </a:r>
          </a:p>
        </p:txBody>
      </p:sp>
      <p:sp>
        <p:nvSpPr>
          <p:cNvPr id="6" name="Rectangle 5">
            <a:extLst>
              <a:ext uri="{FF2B5EF4-FFF2-40B4-BE49-F238E27FC236}">
                <a16:creationId xmlns="" xmlns:a16="http://schemas.microsoft.com/office/drawing/2014/main" id="{E48193AD-9BD8-4EFD-A453-EF0E119F776F}"/>
              </a:ext>
            </a:extLst>
          </p:cNvPr>
          <p:cNvSpPr/>
          <p:nvPr/>
        </p:nvSpPr>
        <p:spPr>
          <a:xfrm>
            <a:off x="0" y="6587729"/>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mj-lt"/>
                <a:ea typeface="Verdana" panose="020B0604030504040204" pitchFamily="34" charset="0"/>
                <a:cs typeface="Verdana" charset="0"/>
              </a:rPr>
              <a:t>www.coe.int/cybercrime</a:t>
            </a:r>
            <a:endParaRPr lang="en-GB" sz="1200" dirty="0">
              <a:latin typeface="+mj-lt"/>
              <a:ea typeface="Verdana" panose="020B0604030504040204" pitchFamily="34" charset="0"/>
            </a:endParaRPr>
          </a:p>
        </p:txBody>
      </p:sp>
      <p:sp>
        <p:nvSpPr>
          <p:cNvPr id="8" name="Rectangle 7">
            <a:extLst>
              <a:ext uri="{FF2B5EF4-FFF2-40B4-BE49-F238E27FC236}">
                <a16:creationId xmlns="" xmlns:a16="http://schemas.microsoft.com/office/drawing/2014/main" id="{968085CD-DF6F-46B4-9A8A-A3F1BEC517B7}"/>
              </a:ext>
            </a:extLst>
          </p:cNvPr>
          <p:cNvSpPr/>
          <p:nvPr/>
        </p:nvSpPr>
        <p:spPr>
          <a:xfrm>
            <a:off x="7937" y="-27384"/>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latin typeface="+mj-lt"/>
              <a:ea typeface="Verdana" panose="020B0604030504040204" pitchFamily="34" charset="0"/>
            </a:endParaRPr>
          </a:p>
        </p:txBody>
      </p:sp>
      <p:sp>
        <p:nvSpPr>
          <p:cNvPr id="10" name="TextBox 7">
            <a:extLst>
              <a:ext uri="{FF2B5EF4-FFF2-40B4-BE49-F238E27FC236}">
                <a16:creationId xmlns="" xmlns:a16="http://schemas.microsoft.com/office/drawing/2014/main" id="{F1F67ECD-62C8-4844-9E4A-1C98DF1264CE}"/>
              </a:ext>
            </a:extLst>
          </p:cNvPr>
          <p:cNvSpPr txBox="1">
            <a:spLocks noChangeArrowheads="1"/>
          </p:cNvSpPr>
          <p:nvPr/>
        </p:nvSpPr>
        <p:spPr bwMode="auto">
          <a:xfrm>
            <a:off x="1403350" y="190104"/>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b="1" dirty="0">
                <a:solidFill>
                  <a:schemeClr val="bg1"/>
                </a:solidFill>
                <a:latin typeface="+mj-lt"/>
                <a:ea typeface="Verdana" panose="020B0604030504040204" pitchFamily="34" charset="0"/>
                <a:cs typeface="Verdana" charset="0"/>
              </a:rPr>
              <a:t>Zloupotreba uređaja</a:t>
            </a:r>
            <a:endParaRPr lang="en-GB" sz="2000" b="1" dirty="0">
              <a:solidFill>
                <a:schemeClr val="bg1"/>
              </a:solidFill>
              <a:latin typeface="+mj-lt"/>
              <a:ea typeface="Verdana" panose="020B0604030504040204" pitchFamily="34" charset="0"/>
              <a:cs typeface="Verdana" charset="0"/>
            </a:endParaRPr>
          </a:p>
        </p:txBody>
      </p:sp>
      <p:pic>
        <p:nvPicPr>
          <p:cNvPr id="12" name="Picture 4">
            <a:extLst>
              <a:ext uri="{FF2B5EF4-FFF2-40B4-BE49-F238E27FC236}">
                <a16:creationId xmlns="" xmlns:a16="http://schemas.microsoft.com/office/drawing/2014/main" id="{9DD4DD01-1F14-4121-8F17-2BB41D9ABA87}"/>
              </a:ext>
            </a:extLst>
          </p:cNvPr>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0" y="-27384"/>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24034031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latin typeface="Verdana" panose="020B0604030504040204" pitchFamily="34" charset="0"/>
              <a:ea typeface="Verdana" panose="020B0604030504040204" pitchFamily="34" charset="0"/>
            </a:endParaRPr>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b="1" dirty="0" smtClean="0">
                <a:solidFill>
                  <a:schemeClr val="bg1"/>
                </a:solidFill>
                <a:latin typeface="Verdana" panose="020B0604030504040204" pitchFamily="34" charset="0"/>
                <a:ea typeface="Verdana" panose="020B0604030504040204" pitchFamily="34" charset="0"/>
                <a:cs typeface="Verdana" charset="0"/>
              </a:rPr>
              <a:t>Računarski sistem</a:t>
            </a:r>
            <a:endParaRPr lang="en-GB" sz="2000" b="1" dirty="0">
              <a:solidFill>
                <a:schemeClr val="bg1"/>
              </a:solidFill>
              <a:latin typeface="Verdana" panose="020B0604030504040204" pitchFamily="34" charset="0"/>
              <a:ea typeface="Verdana" panose="020B0604030504040204" pitchFamily="34" charset="0"/>
              <a:cs typeface="Verdana" charset="0"/>
            </a:endParaRP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Rectangle 4">
            <a:extLst>
              <a:ext uri="{FF2B5EF4-FFF2-40B4-BE49-F238E27FC236}">
                <a16:creationId xmlns="" xmlns:a16="http://schemas.microsoft.com/office/drawing/2014/main" id="{34F24D1B-9D55-4FA7-A726-9D120B9F6797}"/>
              </a:ext>
            </a:extLst>
          </p:cNvPr>
          <p:cNvSpPr/>
          <p:nvPr/>
        </p:nvSpPr>
        <p:spPr>
          <a:xfrm>
            <a:off x="4412201" y="1720146"/>
            <a:ext cx="4518735" cy="4154984"/>
          </a:xfrm>
          <a:prstGeom prst="rect">
            <a:avLst/>
          </a:prstGeom>
        </p:spPr>
        <p:txBody>
          <a:bodyPr wrap="square">
            <a:spAutoFit/>
          </a:bodyPr>
          <a:lstStyle/>
          <a:p>
            <a:pPr marL="285750" lvl="0" indent="-285750">
              <a:buFont typeface="Wingdings" panose="05000000000000000000" pitchFamily="2" charset="2"/>
              <a:buChar char="Ø"/>
            </a:pPr>
            <a:r>
              <a:rPr lang="sr-Latn-RS" sz="2400" dirty="0"/>
              <a:t>Uređaj koji se sastoji od hardvera i softvera koji automatski obrađuju računarske podatke</a:t>
            </a:r>
            <a:endParaRPr lang="en-US" sz="2400" dirty="0"/>
          </a:p>
          <a:p>
            <a:pPr marL="285750" lvl="0" indent="-285750">
              <a:buFont typeface="Wingdings" panose="05000000000000000000" pitchFamily="2" charset="2"/>
              <a:buChar char="Ø"/>
            </a:pPr>
            <a:r>
              <a:rPr lang="sr-Latn-RS" sz="2400" dirty="0"/>
              <a:t>Uređaj može biti samostalan, zaseban, ili može biti povezan u mrežu</a:t>
            </a:r>
            <a:endParaRPr lang="en-US" sz="2400" dirty="0"/>
          </a:p>
          <a:p>
            <a:pPr marL="285750" lvl="0" indent="-285750">
              <a:buFont typeface="Wingdings" panose="05000000000000000000" pitchFamily="2" charset="2"/>
              <a:buChar char="Ø"/>
            </a:pPr>
            <a:r>
              <a:rPr lang="sr-Latn-RS" sz="2400" dirty="0"/>
              <a:t>Obuhvata:</a:t>
            </a:r>
            <a:endParaRPr lang="en-US" sz="2400" dirty="0"/>
          </a:p>
          <a:p>
            <a:pPr marL="742950" lvl="1" indent="-285750">
              <a:buFont typeface="Wingdings" panose="05000000000000000000" pitchFamily="2" charset="2"/>
              <a:buChar char="Ø"/>
            </a:pPr>
            <a:r>
              <a:rPr lang="sr-Latn-RS" sz="2400" dirty="0" err="1"/>
              <a:t>Input</a:t>
            </a:r>
            <a:r>
              <a:rPr lang="sr-Latn-RS" sz="2400" dirty="0"/>
              <a:t> uređaje</a:t>
            </a:r>
            <a:endParaRPr lang="en-US" sz="2400" dirty="0"/>
          </a:p>
          <a:p>
            <a:pPr marL="742950" lvl="1" indent="-285750">
              <a:buFont typeface="Wingdings" panose="05000000000000000000" pitchFamily="2" charset="2"/>
              <a:buChar char="Ø"/>
            </a:pPr>
            <a:r>
              <a:rPr lang="sr-Latn-RS" sz="2400" dirty="0" err="1"/>
              <a:t>Autput</a:t>
            </a:r>
            <a:r>
              <a:rPr lang="sr-Latn-RS" sz="2400" dirty="0"/>
              <a:t> uređaje</a:t>
            </a:r>
            <a:endParaRPr lang="en-US" sz="2400" dirty="0"/>
          </a:p>
          <a:p>
            <a:pPr marL="742950" lvl="1" indent="-285750">
              <a:buFont typeface="Wingdings" panose="05000000000000000000" pitchFamily="2" charset="2"/>
              <a:buChar char="Ø"/>
            </a:pPr>
            <a:r>
              <a:rPr lang="sr-Latn-RS" sz="2400" dirty="0"/>
              <a:t>Objekte za skladištenje</a:t>
            </a:r>
            <a:endParaRPr lang="en-US" sz="2400" dirty="0"/>
          </a:p>
        </p:txBody>
      </p:sp>
      <p:sp>
        <p:nvSpPr>
          <p:cNvPr id="6" name="Rectangle 5">
            <a:extLst>
              <a:ext uri="{FF2B5EF4-FFF2-40B4-BE49-F238E27FC236}">
                <a16:creationId xmlns="" xmlns:a16="http://schemas.microsoft.com/office/drawing/2014/main" id="{FDBCF031-306C-4475-A8B4-DF3F8352ECB8}"/>
              </a:ext>
            </a:extLst>
          </p:cNvPr>
          <p:cNvSpPr/>
          <p:nvPr/>
        </p:nvSpPr>
        <p:spPr>
          <a:xfrm>
            <a:off x="213064" y="1780284"/>
            <a:ext cx="3986074" cy="3970318"/>
          </a:xfrm>
          <a:prstGeom prst="rect">
            <a:avLst/>
          </a:prstGeom>
        </p:spPr>
        <p:txBody>
          <a:bodyPr wrap="square">
            <a:spAutoFit/>
          </a:bodyPr>
          <a:lstStyle/>
          <a:p>
            <a:pPr marL="342900" indent="-342900" algn="just">
              <a:buFont typeface="Wingdings" pitchFamily="2" charset="2"/>
              <a:buChar char="Ø"/>
            </a:pPr>
            <a:r>
              <a:rPr lang="sr-Latn-RS" sz="2800" dirty="0"/>
              <a:t>„</a:t>
            </a:r>
            <a:r>
              <a:rPr lang="sr-Latn-RS" sz="2800" b="1" dirty="0"/>
              <a:t>računarski sistem</a:t>
            </a:r>
            <a:r>
              <a:rPr lang="sr-Latn-RS" sz="2800" dirty="0"/>
              <a:t>” označava svaki uređaj ili grupu međusobno povezanih ili zavisnih uređaja, od kojih jedan ili više njih, na osnovu programa, vrši automatsku obradu podataka</a:t>
            </a:r>
            <a:r>
              <a:rPr lang="sr-Latn-RS" sz="2800" dirty="0" smtClean="0">
                <a:latin typeface="Verdana" panose="020B0604030504040204" pitchFamily="34" charset="0"/>
                <a:ea typeface="Verdana" panose="020B0604030504040204" pitchFamily="34" charset="0"/>
              </a:rPr>
              <a:t>;</a:t>
            </a:r>
            <a:r>
              <a:rPr lang="sr-Latn-RS" sz="2200" dirty="0" smtClean="0">
                <a:latin typeface="Verdana" panose="020B0604030504040204" pitchFamily="34" charset="0"/>
                <a:ea typeface="Verdana" panose="020B0604030504040204" pitchFamily="34" charset="0"/>
              </a:rPr>
              <a:t> </a:t>
            </a:r>
            <a:endParaRPr lang="en-US" sz="2200" dirty="0">
              <a:latin typeface="Verdana" panose="020B0604030504040204" pitchFamily="34" charset="0"/>
              <a:ea typeface="Verdana" panose="020B0604030504040204" pitchFamily="34" charset="0"/>
            </a:endParaRPr>
          </a:p>
        </p:txBody>
      </p:sp>
    </p:spTree>
    <p:extLst>
      <p:ext uri="{BB962C8B-B14F-4D97-AF65-F5344CB8AC3E}">
        <p14:creationId xmlns:p14="http://schemas.microsoft.com/office/powerpoint/2010/main" val="610275231"/>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1">
            <a:extLst>
              <a:ext uri="{FF2B5EF4-FFF2-40B4-BE49-F238E27FC236}">
                <a16:creationId xmlns="" xmlns:a16="http://schemas.microsoft.com/office/drawing/2014/main" id="{69D01D06-6C57-410E-82D1-86326933EF8C}"/>
              </a:ext>
            </a:extLst>
          </p:cNvPr>
          <p:cNvSpPr>
            <a:spLocks noChangeArrowheads="1"/>
          </p:cNvSpPr>
          <p:nvPr/>
        </p:nvSpPr>
        <p:spPr bwMode="auto">
          <a:xfrm>
            <a:off x="7938" y="6597254"/>
            <a:ext cx="913606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200" b="1" dirty="0">
                <a:solidFill>
                  <a:srgbClr val="FFFFFF"/>
                </a:solidFill>
                <a:latin typeface="+mj-lt"/>
                <a:ea typeface="Verdana" panose="020B0604030504040204" pitchFamily="34" charset="0"/>
                <a:cs typeface="Verdana" charset="0"/>
              </a:rPr>
              <a:t>www.coe.int/cybercrime						                        - </a:t>
            </a:r>
            <a:fld id="{F50FF694-912A-834E-AD45-B984C7BF2CE4}" type="slidenum">
              <a:rPr lang="en-US" sz="1200" b="1">
                <a:solidFill>
                  <a:srgbClr val="FFFFFF"/>
                </a:solidFill>
                <a:latin typeface="+mj-lt"/>
                <a:ea typeface="Verdana" panose="020B0604030504040204" pitchFamily="34" charset="0"/>
                <a:cs typeface="Verdana" charset="0"/>
              </a:rPr>
              <a:pPr/>
              <a:t>60</a:t>
            </a:fld>
            <a:r>
              <a:rPr lang="en-US" sz="1200" b="1" dirty="0">
                <a:solidFill>
                  <a:srgbClr val="FFFFFF"/>
                </a:solidFill>
                <a:latin typeface="+mj-lt"/>
                <a:ea typeface="Verdana" panose="020B0604030504040204" pitchFamily="34" charset="0"/>
                <a:cs typeface="Verdana" charset="0"/>
              </a:rPr>
              <a:t> -</a:t>
            </a:r>
          </a:p>
        </p:txBody>
      </p:sp>
      <p:sp>
        <p:nvSpPr>
          <p:cNvPr id="6" name="Rectangle 5">
            <a:extLst>
              <a:ext uri="{FF2B5EF4-FFF2-40B4-BE49-F238E27FC236}">
                <a16:creationId xmlns="" xmlns:a16="http://schemas.microsoft.com/office/drawing/2014/main" id="{6AA48A2D-7D97-4EE4-A34E-63AEA1ABD07F}"/>
              </a:ext>
            </a:extLst>
          </p:cNvPr>
          <p:cNvSpPr/>
          <p:nvPr/>
        </p:nvSpPr>
        <p:spPr>
          <a:xfrm>
            <a:off x="0" y="6587729"/>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mj-lt"/>
                <a:ea typeface="Verdana" panose="020B0604030504040204" pitchFamily="34" charset="0"/>
                <a:cs typeface="Verdana" charset="0"/>
              </a:rPr>
              <a:t>www.coe.int/cybercrime</a:t>
            </a:r>
            <a:endParaRPr lang="en-GB" sz="1200" dirty="0">
              <a:latin typeface="+mj-lt"/>
              <a:ea typeface="Verdana" panose="020B0604030504040204" pitchFamily="34" charset="0"/>
            </a:endParaRPr>
          </a:p>
        </p:txBody>
      </p:sp>
      <p:sp>
        <p:nvSpPr>
          <p:cNvPr id="8" name="Rectangle 7">
            <a:extLst>
              <a:ext uri="{FF2B5EF4-FFF2-40B4-BE49-F238E27FC236}">
                <a16:creationId xmlns="" xmlns:a16="http://schemas.microsoft.com/office/drawing/2014/main" id="{FFCC4B9C-1F45-4E08-ACD2-36EAC4D83393}"/>
              </a:ext>
            </a:extLst>
          </p:cNvPr>
          <p:cNvSpPr/>
          <p:nvPr/>
        </p:nvSpPr>
        <p:spPr>
          <a:xfrm>
            <a:off x="7937" y="-27384"/>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latin typeface="+mj-lt"/>
              <a:ea typeface="Verdana" panose="020B0604030504040204" pitchFamily="34" charset="0"/>
            </a:endParaRPr>
          </a:p>
        </p:txBody>
      </p:sp>
      <p:pic>
        <p:nvPicPr>
          <p:cNvPr id="12" name="Picture 4">
            <a:extLst>
              <a:ext uri="{FF2B5EF4-FFF2-40B4-BE49-F238E27FC236}">
                <a16:creationId xmlns="" xmlns:a16="http://schemas.microsoft.com/office/drawing/2014/main" id="{85E57D92-7F2C-4E70-90D8-FB9D4E5E3E73}"/>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7384"/>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 name="Picture 1">
            <a:extLst>
              <a:ext uri="{FF2B5EF4-FFF2-40B4-BE49-F238E27FC236}">
                <a16:creationId xmlns="" xmlns:a16="http://schemas.microsoft.com/office/drawing/2014/main" id="{8DF05D8A-601B-42B6-84EF-1EE111CA1C51}"/>
              </a:ext>
            </a:extLst>
          </p:cNvPr>
          <p:cNvPicPr>
            <a:picLocks noChangeAspect="1"/>
          </p:cNvPicPr>
          <p:nvPr/>
        </p:nvPicPr>
        <p:blipFill>
          <a:blip r:embed="rId4"/>
          <a:stretch>
            <a:fillRect/>
          </a:stretch>
        </p:blipFill>
        <p:spPr>
          <a:xfrm>
            <a:off x="827584" y="-27384"/>
            <a:ext cx="7632848" cy="6892112"/>
          </a:xfrm>
          <a:prstGeom prst="rect">
            <a:avLst/>
          </a:prstGeom>
        </p:spPr>
      </p:pic>
    </p:spTree>
    <p:extLst>
      <p:ext uri="{BB962C8B-B14F-4D97-AF65-F5344CB8AC3E}">
        <p14:creationId xmlns:p14="http://schemas.microsoft.com/office/powerpoint/2010/main" val="332162982"/>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 xmlns:a16="http://schemas.microsoft.com/office/drawing/2014/main" id="{7FA81925-418B-D44C-9255-2AEBBFBC0ADA}"/>
              </a:ext>
            </a:extLst>
          </p:cNvPr>
          <p:cNvSpPr/>
          <p:nvPr/>
        </p:nvSpPr>
        <p:spPr>
          <a:xfrm>
            <a:off x="15576" y="1052736"/>
            <a:ext cx="4556423" cy="5632311"/>
          </a:xfrm>
          <a:prstGeom prst="rect">
            <a:avLst/>
          </a:prstGeom>
        </p:spPr>
        <p:txBody>
          <a:bodyPr wrap="square">
            <a:spAutoFit/>
          </a:bodyPr>
          <a:lstStyle/>
          <a:p>
            <a:pPr marL="285750" lvl="0" indent="-285750">
              <a:buFont typeface="Wingdings" panose="05000000000000000000" pitchFamily="2" charset="2"/>
              <a:buChar char="Ø"/>
            </a:pPr>
            <a:r>
              <a:rPr lang="sr-Latn-RS" dirty="0"/>
              <a:t>1. Svaka strana </a:t>
            </a:r>
            <a:r>
              <a:rPr lang="sr-Latn-RS" dirty="0" err="1"/>
              <a:t>ugovornica</a:t>
            </a:r>
            <a:r>
              <a:rPr lang="sr-Latn-RS" dirty="0"/>
              <a:t> treba da usvoji zakonodavne i druge mere neophodne da bi se kao krivično delo u domaćem pravu propisalo kada je učinjeno sa namerom i protivpravno:</a:t>
            </a:r>
            <a:endParaRPr lang="en-US" dirty="0"/>
          </a:p>
          <a:p>
            <a:pPr marL="342900"/>
            <a:r>
              <a:rPr lang="es-CL" dirty="0"/>
              <a:t>a</a:t>
            </a:r>
            <a:r>
              <a:rPr lang="sr-Latn-RS" dirty="0"/>
              <a:t>) </a:t>
            </a:r>
            <a:r>
              <a:rPr lang="sr-Latn-RS" b="1" dirty="0">
                <a:solidFill>
                  <a:srgbClr val="FF0000"/>
                </a:solidFill>
              </a:rPr>
              <a:t>Proizvodnja, prodaja, nabavljanje radi upotrebe, uvoz, distribucija</a:t>
            </a:r>
            <a:r>
              <a:rPr lang="sr-Latn-RS" dirty="0">
                <a:solidFill>
                  <a:srgbClr val="FF0000"/>
                </a:solidFill>
              </a:rPr>
              <a:t> </a:t>
            </a:r>
            <a:r>
              <a:rPr lang="sr-Latn-RS" dirty="0"/>
              <a:t>i drugi oblici </a:t>
            </a:r>
            <a:r>
              <a:rPr lang="sr-Latn-RS" b="1" dirty="0">
                <a:solidFill>
                  <a:srgbClr val="FF0000"/>
                </a:solidFill>
              </a:rPr>
              <a:t>stavljanja na raspolaganje</a:t>
            </a:r>
            <a:r>
              <a:rPr lang="sr-Latn-RS" dirty="0"/>
              <a:t>:</a:t>
            </a:r>
            <a:endParaRPr lang="en-US" dirty="0"/>
          </a:p>
          <a:p>
            <a:pPr marL="628650"/>
            <a:r>
              <a:rPr lang="es-CL" dirty="0"/>
              <a:t>i</a:t>
            </a:r>
            <a:r>
              <a:rPr lang="sr-Latn-RS" dirty="0"/>
              <a:t>. uređaja, uključujući i računarski program, napravljenog ili prilagođenog prvenstveno u svrhu izvršenja nekog od dela propisanih u skladu sa navedenim članovima od 2. do 5;</a:t>
            </a:r>
            <a:endParaRPr lang="en-US" dirty="0"/>
          </a:p>
          <a:p>
            <a:pPr marL="628650"/>
            <a:r>
              <a:rPr lang="es-CL" dirty="0"/>
              <a:t>ii</a:t>
            </a:r>
            <a:r>
              <a:rPr lang="sr-Latn-RS" dirty="0"/>
              <a:t>. računarske lozinke, pristupne šifre ili sličnog podatka pomoću kojeg može da se pristupi računarskom sistemu kao celini ili nekom njegovom delu sa namerom da se koristi u svrhu izvršenja nekog od dela propisanih u članovima od 2. do 5; </a:t>
            </a:r>
            <a:endParaRPr lang="en-US" dirty="0"/>
          </a:p>
        </p:txBody>
      </p:sp>
      <p:sp>
        <p:nvSpPr>
          <p:cNvPr id="6" name="Rectangle 5">
            <a:extLst>
              <a:ext uri="{FF2B5EF4-FFF2-40B4-BE49-F238E27FC236}">
                <a16:creationId xmlns="" xmlns:a16="http://schemas.microsoft.com/office/drawing/2014/main" id="{524B6456-681F-2F44-A01A-AD3514E81BD2}"/>
              </a:ext>
            </a:extLst>
          </p:cNvPr>
          <p:cNvSpPr/>
          <p:nvPr/>
        </p:nvSpPr>
        <p:spPr>
          <a:xfrm>
            <a:off x="4716015" y="1270001"/>
            <a:ext cx="4280139" cy="3693319"/>
          </a:xfrm>
          <a:prstGeom prst="rect">
            <a:avLst/>
          </a:prstGeom>
        </p:spPr>
        <p:txBody>
          <a:bodyPr wrap="square">
            <a:spAutoFit/>
          </a:bodyPr>
          <a:lstStyle/>
          <a:p>
            <a:pPr marL="285750" lvl="0" indent="-285750">
              <a:buFont typeface="Wingdings" panose="05000000000000000000" pitchFamily="2" charset="2"/>
              <a:buChar char="ü"/>
            </a:pPr>
            <a:r>
              <a:rPr lang="sr-Latn-RS" dirty="0"/>
              <a:t>Inkriminacija</a:t>
            </a:r>
            <a:r>
              <a:rPr lang="en-US" dirty="0"/>
              <a:t>: </a:t>
            </a:r>
          </a:p>
          <a:p>
            <a:pPr marL="742950" lvl="1" indent="-285750">
              <a:buFont typeface="Wingdings" panose="05000000000000000000" pitchFamily="2" charset="2"/>
              <a:buChar char="ü"/>
            </a:pPr>
            <a:r>
              <a:rPr lang="sr-Latn-RS" dirty="0"/>
              <a:t>Proizvodnje</a:t>
            </a:r>
            <a:endParaRPr lang="en-US" dirty="0"/>
          </a:p>
          <a:p>
            <a:pPr marL="742950" lvl="1" indent="-285750">
              <a:buFont typeface="Wingdings" panose="05000000000000000000" pitchFamily="2" charset="2"/>
              <a:buChar char="ü"/>
            </a:pPr>
            <a:r>
              <a:rPr lang="sr-Latn-RS" dirty="0"/>
              <a:t>Prodaje</a:t>
            </a:r>
            <a:endParaRPr lang="en-US" dirty="0"/>
          </a:p>
          <a:p>
            <a:pPr marL="742950" lvl="1" indent="-285750">
              <a:buFont typeface="Wingdings" panose="05000000000000000000" pitchFamily="2" charset="2"/>
              <a:buChar char="ü"/>
            </a:pPr>
            <a:r>
              <a:rPr lang="sr-Latn-RS" dirty="0"/>
              <a:t>Nabavljanja radi upotrebe</a:t>
            </a:r>
            <a:endParaRPr lang="en-US" dirty="0"/>
          </a:p>
          <a:p>
            <a:pPr marL="742950" lvl="1" indent="-285750">
              <a:buFont typeface="Wingdings" panose="05000000000000000000" pitchFamily="2" charset="2"/>
              <a:buChar char="ü"/>
            </a:pPr>
            <a:r>
              <a:rPr lang="sr-Latn-RS" dirty="0"/>
              <a:t>Uvoza</a:t>
            </a:r>
            <a:endParaRPr lang="en-US" dirty="0"/>
          </a:p>
          <a:p>
            <a:pPr marL="742950" lvl="1" indent="-285750">
              <a:buFont typeface="Wingdings" panose="05000000000000000000" pitchFamily="2" charset="2"/>
              <a:buChar char="ü"/>
            </a:pPr>
            <a:r>
              <a:rPr lang="sr-Latn-RS" dirty="0"/>
              <a:t>Distribucije </a:t>
            </a:r>
            <a:r>
              <a:rPr lang="es-CL" dirty="0"/>
              <a:t>(</a:t>
            </a:r>
            <a:r>
              <a:rPr lang="sr-Latn-RS" dirty="0"/>
              <a:t>aktivni čin </a:t>
            </a:r>
            <a:r>
              <a:rPr lang="sr-Latn-RS" dirty="0" err="1"/>
              <a:t>prosleđivanja</a:t>
            </a:r>
            <a:r>
              <a:rPr lang="sr-Latn-RS" dirty="0"/>
              <a:t> drugima</a:t>
            </a:r>
            <a:r>
              <a:rPr lang="es-CL" dirty="0"/>
              <a:t>)</a:t>
            </a:r>
            <a:endParaRPr lang="en-US" dirty="0"/>
          </a:p>
          <a:p>
            <a:pPr marL="742950" lvl="1" indent="-285750">
              <a:buFont typeface="Wingdings" panose="05000000000000000000" pitchFamily="2" charset="2"/>
              <a:buChar char="ü"/>
            </a:pPr>
            <a:r>
              <a:rPr lang="sr-Latn-RS" dirty="0"/>
              <a:t>Stavljanja na raspolaganje (stavljanje na raspolaganje drugima radi upotrebe, što obuhvata izradu ili kompiliranje </a:t>
            </a:r>
            <a:r>
              <a:rPr lang="sr-Latn-RS" dirty="0" err="1"/>
              <a:t>onlajn</a:t>
            </a:r>
            <a:r>
              <a:rPr lang="sr-Latn-RS" dirty="0"/>
              <a:t> </a:t>
            </a:r>
            <a:r>
              <a:rPr lang="sr-Latn-RS" dirty="0" err="1"/>
              <a:t>hiperlinkova</a:t>
            </a:r>
            <a:r>
              <a:rPr lang="sr-Latn-RS" dirty="0"/>
              <a:t> kako bi se olakšao pristup uređajima/lozinkama)</a:t>
            </a:r>
            <a:endParaRPr lang="en-US" dirty="0"/>
          </a:p>
        </p:txBody>
      </p:sp>
      <p:sp>
        <p:nvSpPr>
          <p:cNvPr id="7" name="Rectangle 11">
            <a:extLst>
              <a:ext uri="{FF2B5EF4-FFF2-40B4-BE49-F238E27FC236}">
                <a16:creationId xmlns="" xmlns:a16="http://schemas.microsoft.com/office/drawing/2014/main" id="{1621E760-16B0-4963-BE6C-AB71FCD22778}"/>
              </a:ext>
            </a:extLst>
          </p:cNvPr>
          <p:cNvSpPr>
            <a:spLocks noChangeArrowheads="1"/>
          </p:cNvSpPr>
          <p:nvPr/>
        </p:nvSpPr>
        <p:spPr bwMode="auto">
          <a:xfrm>
            <a:off x="7938" y="6597650"/>
            <a:ext cx="913606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200" b="1" dirty="0">
                <a:solidFill>
                  <a:srgbClr val="FFFFFF"/>
                </a:solidFill>
                <a:latin typeface="+mj-lt"/>
                <a:ea typeface="Verdana" panose="020B0604030504040204" pitchFamily="34" charset="0"/>
                <a:cs typeface="Verdana" charset="0"/>
              </a:rPr>
              <a:t>www.coe.int/cybercrime						                        - </a:t>
            </a:r>
            <a:fld id="{F50FF694-912A-834E-AD45-B984C7BF2CE4}" type="slidenum">
              <a:rPr lang="en-US" sz="1200" b="1">
                <a:solidFill>
                  <a:srgbClr val="FFFFFF"/>
                </a:solidFill>
                <a:latin typeface="+mj-lt"/>
                <a:ea typeface="Verdana" panose="020B0604030504040204" pitchFamily="34" charset="0"/>
                <a:cs typeface="Verdana" charset="0"/>
              </a:rPr>
              <a:pPr/>
              <a:t>61</a:t>
            </a:fld>
            <a:r>
              <a:rPr lang="en-US" sz="1200" b="1" dirty="0">
                <a:solidFill>
                  <a:srgbClr val="FFFFFF"/>
                </a:solidFill>
                <a:latin typeface="+mj-lt"/>
                <a:ea typeface="Verdana" panose="020B0604030504040204" pitchFamily="34" charset="0"/>
                <a:cs typeface="Verdana" charset="0"/>
              </a:rPr>
              <a:t> -</a:t>
            </a:r>
          </a:p>
        </p:txBody>
      </p:sp>
      <p:sp>
        <p:nvSpPr>
          <p:cNvPr id="8" name="Rectangle 7">
            <a:extLst>
              <a:ext uri="{FF2B5EF4-FFF2-40B4-BE49-F238E27FC236}">
                <a16:creationId xmlns="" xmlns:a16="http://schemas.microsoft.com/office/drawing/2014/main" id="{B54C04C7-F9C7-4DFE-B684-E4FB0F9E9846}"/>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mj-lt"/>
                <a:ea typeface="Verdana" panose="020B0604030504040204" pitchFamily="34" charset="0"/>
                <a:cs typeface="Verdana" charset="0"/>
              </a:rPr>
              <a:t>www.coe.int/cybercrime</a:t>
            </a:r>
            <a:endParaRPr lang="en-GB" sz="1200" dirty="0">
              <a:latin typeface="+mj-lt"/>
              <a:ea typeface="Verdana" panose="020B0604030504040204" pitchFamily="34" charset="0"/>
            </a:endParaRPr>
          </a:p>
        </p:txBody>
      </p:sp>
      <p:sp>
        <p:nvSpPr>
          <p:cNvPr id="9" name="Rectangle 8">
            <a:extLst>
              <a:ext uri="{FF2B5EF4-FFF2-40B4-BE49-F238E27FC236}">
                <a16:creationId xmlns="" xmlns:a16="http://schemas.microsoft.com/office/drawing/2014/main" id="{C46C8F04-0397-410D-86F8-6FCA805739DB}"/>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latin typeface="+mj-lt"/>
              <a:ea typeface="Verdana" panose="020B0604030504040204" pitchFamily="34" charset="0"/>
            </a:endParaRPr>
          </a:p>
        </p:txBody>
      </p:sp>
      <p:sp>
        <p:nvSpPr>
          <p:cNvPr id="10" name="TextBox 7">
            <a:extLst>
              <a:ext uri="{FF2B5EF4-FFF2-40B4-BE49-F238E27FC236}">
                <a16:creationId xmlns="" xmlns:a16="http://schemas.microsoft.com/office/drawing/2014/main" id="{C4DDA362-433C-4CC6-A381-E011890633CA}"/>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b="1" dirty="0">
                <a:solidFill>
                  <a:schemeClr val="bg1"/>
                </a:solidFill>
                <a:latin typeface="+mj-lt"/>
                <a:ea typeface="Verdana" panose="020B0604030504040204" pitchFamily="34" charset="0"/>
                <a:cs typeface="Verdana" charset="0"/>
              </a:rPr>
              <a:t>Zloupotreba uređaja</a:t>
            </a:r>
            <a:endParaRPr lang="en-GB" sz="2000" b="1" dirty="0">
              <a:solidFill>
                <a:schemeClr val="bg1"/>
              </a:solidFill>
              <a:latin typeface="+mj-lt"/>
              <a:ea typeface="Verdana" panose="020B0604030504040204" pitchFamily="34" charset="0"/>
              <a:cs typeface="Verdana" charset="0"/>
            </a:endParaRPr>
          </a:p>
        </p:txBody>
      </p:sp>
      <p:pic>
        <p:nvPicPr>
          <p:cNvPr id="11" name="Picture 4">
            <a:extLst>
              <a:ext uri="{FF2B5EF4-FFF2-40B4-BE49-F238E27FC236}">
                <a16:creationId xmlns="" xmlns:a16="http://schemas.microsoft.com/office/drawing/2014/main" id="{BF2B7B65-E368-4A25-8BBD-1FAD95568169}"/>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177927957"/>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 xmlns:a16="http://schemas.microsoft.com/office/drawing/2014/main" id="{7FA81925-418B-D44C-9255-2AEBBFBC0ADA}"/>
              </a:ext>
            </a:extLst>
          </p:cNvPr>
          <p:cNvSpPr/>
          <p:nvPr/>
        </p:nvSpPr>
        <p:spPr>
          <a:xfrm>
            <a:off x="15577" y="1163678"/>
            <a:ext cx="4268391" cy="5047536"/>
          </a:xfrm>
          <a:prstGeom prst="rect">
            <a:avLst/>
          </a:prstGeom>
        </p:spPr>
        <p:txBody>
          <a:bodyPr wrap="square">
            <a:spAutoFit/>
          </a:bodyPr>
          <a:lstStyle/>
          <a:p>
            <a:pPr marL="285750" lvl="0" indent="-285750">
              <a:buFont typeface="Wingdings" panose="05000000000000000000" pitchFamily="2" charset="2"/>
              <a:buChar char="Ø"/>
            </a:pPr>
            <a:r>
              <a:rPr lang="sr-Latn-RS" dirty="0"/>
              <a:t>1</a:t>
            </a:r>
            <a:r>
              <a:rPr lang="sr-Latn-RS" sz="1600" dirty="0"/>
              <a:t>. Svaka strana </a:t>
            </a:r>
            <a:r>
              <a:rPr lang="sr-Latn-RS" sz="1600" dirty="0" err="1"/>
              <a:t>ugovornica</a:t>
            </a:r>
            <a:r>
              <a:rPr lang="sr-Latn-RS" sz="1600" dirty="0"/>
              <a:t> treba da usvoji zakonodavne i druge mere neophodne da bi se kao krivično delo u domaćem pravu propisalo kada je učinjeno sa namerom i protivpravno:</a:t>
            </a:r>
            <a:endParaRPr lang="en-US" sz="1600" dirty="0"/>
          </a:p>
          <a:p>
            <a:pPr marL="514350" indent="-228600"/>
            <a:r>
              <a:rPr lang="es-CL" sz="1600" dirty="0"/>
              <a:t>a</a:t>
            </a:r>
            <a:r>
              <a:rPr lang="sr-Latn-RS" sz="1600" dirty="0"/>
              <a:t>) Proizvodnja, prodaja, nabavljanje radi upotrebe, uvoz, distribucija i drugi oblici stavljanja na raspolaganje:</a:t>
            </a:r>
            <a:endParaRPr lang="en-US" sz="1600" dirty="0"/>
          </a:p>
          <a:p>
            <a:pPr marL="685800"/>
            <a:r>
              <a:rPr lang="es-CL" sz="1600" dirty="0"/>
              <a:t>i</a:t>
            </a:r>
            <a:r>
              <a:rPr lang="sr-Latn-RS" sz="1600" dirty="0"/>
              <a:t>. </a:t>
            </a:r>
            <a:r>
              <a:rPr lang="sr-Latn-RS" sz="1600" b="1" dirty="0">
                <a:solidFill>
                  <a:srgbClr val="FF0000"/>
                </a:solidFill>
              </a:rPr>
              <a:t>uređaja</a:t>
            </a:r>
            <a:r>
              <a:rPr lang="sr-Latn-RS" sz="1600" dirty="0"/>
              <a:t>, uključujući i </a:t>
            </a:r>
            <a:r>
              <a:rPr lang="sr-Latn-RS" sz="1600" b="1" dirty="0">
                <a:solidFill>
                  <a:srgbClr val="FF0000"/>
                </a:solidFill>
              </a:rPr>
              <a:t>računarski program</a:t>
            </a:r>
            <a:r>
              <a:rPr lang="sr-Latn-RS" sz="1600" dirty="0"/>
              <a:t>, napravljenog ili prilagođenog prvenstveno u svrhu izvršenja nekog od dela propisanih u skladu sa navedenim članovima od 2. do 5;</a:t>
            </a:r>
            <a:endParaRPr lang="en-US" sz="1600" dirty="0"/>
          </a:p>
          <a:p>
            <a:pPr marL="685800"/>
            <a:r>
              <a:rPr lang="es-CL" sz="1600" dirty="0"/>
              <a:t>ii</a:t>
            </a:r>
            <a:r>
              <a:rPr lang="sr-Latn-RS" sz="1600" dirty="0"/>
              <a:t>. računarske lozinke, pristupne šifre ili sličnog podatka pomoću kojeg može da se pristupi računarskom sistemu kao celini ili nekom njegovom delu sa namerom da se koristi u svrhu izvršenja nekog od dela propisanih u članovima od 2. do 5; </a:t>
            </a:r>
            <a:endParaRPr lang="en-US" sz="1600" dirty="0">
              <a:latin typeface="+mn-lt"/>
            </a:endParaRPr>
          </a:p>
        </p:txBody>
      </p:sp>
      <p:sp>
        <p:nvSpPr>
          <p:cNvPr id="6" name="Rectangle 5">
            <a:extLst>
              <a:ext uri="{FF2B5EF4-FFF2-40B4-BE49-F238E27FC236}">
                <a16:creationId xmlns="" xmlns:a16="http://schemas.microsoft.com/office/drawing/2014/main" id="{524B6456-681F-2F44-A01A-AD3514E81BD2}"/>
              </a:ext>
            </a:extLst>
          </p:cNvPr>
          <p:cNvSpPr/>
          <p:nvPr/>
        </p:nvSpPr>
        <p:spPr>
          <a:xfrm>
            <a:off x="4451121" y="1270001"/>
            <a:ext cx="4545034" cy="3046988"/>
          </a:xfrm>
          <a:prstGeom prst="rect">
            <a:avLst/>
          </a:prstGeom>
        </p:spPr>
        <p:txBody>
          <a:bodyPr wrap="square">
            <a:spAutoFit/>
          </a:bodyPr>
          <a:lstStyle/>
          <a:p>
            <a:pPr marL="342900" lvl="0" indent="-342900">
              <a:buFont typeface="Wingdings" panose="05000000000000000000" pitchFamily="2" charset="2"/>
              <a:buChar char="ü"/>
            </a:pPr>
            <a:r>
              <a:rPr lang="sr-Latn-RS" sz="2400" dirty="0"/>
              <a:t>Polje dejstva ovog krivičnog dela odnosi se na uređaje i na računarske programe </a:t>
            </a:r>
            <a:endParaRPr lang="en-US" sz="2400" dirty="0"/>
          </a:p>
          <a:p>
            <a:pPr marL="342900" indent="-342900">
              <a:buFont typeface="Wingdings" panose="05000000000000000000" pitchFamily="2" charset="2"/>
              <a:buChar char="ü"/>
            </a:pPr>
            <a:r>
              <a:rPr lang="sr-Latn-RS" sz="2400" dirty="0"/>
              <a:t>To bi obuhvatilo i programe virusa i programe koji su konstruisani ili prilagođeni tako da se pomoću njih omogući pristup računarskim sistemima</a:t>
            </a:r>
            <a:endParaRPr lang="en-US" sz="2400" dirty="0"/>
          </a:p>
        </p:txBody>
      </p:sp>
      <p:sp>
        <p:nvSpPr>
          <p:cNvPr id="7" name="Rectangle 11">
            <a:extLst>
              <a:ext uri="{FF2B5EF4-FFF2-40B4-BE49-F238E27FC236}">
                <a16:creationId xmlns="" xmlns:a16="http://schemas.microsoft.com/office/drawing/2014/main" id="{1621E760-16B0-4963-BE6C-AB71FCD22778}"/>
              </a:ext>
            </a:extLst>
          </p:cNvPr>
          <p:cNvSpPr>
            <a:spLocks noChangeArrowheads="1"/>
          </p:cNvSpPr>
          <p:nvPr/>
        </p:nvSpPr>
        <p:spPr bwMode="auto">
          <a:xfrm>
            <a:off x="7938" y="6597650"/>
            <a:ext cx="913606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200" b="1" dirty="0">
                <a:solidFill>
                  <a:srgbClr val="FFFFFF"/>
                </a:solidFill>
                <a:latin typeface="+mj-lt"/>
                <a:ea typeface="Verdana" panose="020B0604030504040204" pitchFamily="34" charset="0"/>
                <a:cs typeface="Verdana" charset="0"/>
              </a:rPr>
              <a:t>www.coe.int/cybercrime						                        - </a:t>
            </a:r>
            <a:fld id="{F50FF694-912A-834E-AD45-B984C7BF2CE4}" type="slidenum">
              <a:rPr lang="en-US" sz="1200" b="1">
                <a:solidFill>
                  <a:srgbClr val="FFFFFF"/>
                </a:solidFill>
                <a:latin typeface="+mj-lt"/>
                <a:ea typeface="Verdana" panose="020B0604030504040204" pitchFamily="34" charset="0"/>
                <a:cs typeface="Verdana" charset="0"/>
              </a:rPr>
              <a:pPr/>
              <a:t>62</a:t>
            </a:fld>
            <a:r>
              <a:rPr lang="en-US" sz="1200" b="1" dirty="0">
                <a:solidFill>
                  <a:srgbClr val="FFFFFF"/>
                </a:solidFill>
                <a:latin typeface="+mj-lt"/>
                <a:ea typeface="Verdana" panose="020B0604030504040204" pitchFamily="34" charset="0"/>
                <a:cs typeface="Verdana" charset="0"/>
              </a:rPr>
              <a:t> -</a:t>
            </a:r>
          </a:p>
        </p:txBody>
      </p:sp>
      <p:sp>
        <p:nvSpPr>
          <p:cNvPr id="8" name="Rectangle 7">
            <a:extLst>
              <a:ext uri="{FF2B5EF4-FFF2-40B4-BE49-F238E27FC236}">
                <a16:creationId xmlns="" xmlns:a16="http://schemas.microsoft.com/office/drawing/2014/main" id="{B54C04C7-F9C7-4DFE-B684-E4FB0F9E9846}"/>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mj-lt"/>
                <a:ea typeface="Verdana" panose="020B0604030504040204" pitchFamily="34" charset="0"/>
                <a:cs typeface="Verdana" charset="0"/>
              </a:rPr>
              <a:t>www.coe.int/cybercrime</a:t>
            </a:r>
            <a:endParaRPr lang="en-GB" sz="1200" dirty="0">
              <a:latin typeface="+mj-lt"/>
              <a:ea typeface="Verdana" panose="020B0604030504040204" pitchFamily="34" charset="0"/>
            </a:endParaRPr>
          </a:p>
        </p:txBody>
      </p:sp>
      <p:sp>
        <p:nvSpPr>
          <p:cNvPr id="9" name="Rectangle 8">
            <a:extLst>
              <a:ext uri="{FF2B5EF4-FFF2-40B4-BE49-F238E27FC236}">
                <a16:creationId xmlns="" xmlns:a16="http://schemas.microsoft.com/office/drawing/2014/main" id="{C46C8F04-0397-410D-86F8-6FCA805739DB}"/>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latin typeface="+mj-lt"/>
              <a:ea typeface="Verdana" panose="020B0604030504040204" pitchFamily="34" charset="0"/>
            </a:endParaRPr>
          </a:p>
        </p:txBody>
      </p:sp>
      <p:sp>
        <p:nvSpPr>
          <p:cNvPr id="10" name="TextBox 7">
            <a:extLst>
              <a:ext uri="{FF2B5EF4-FFF2-40B4-BE49-F238E27FC236}">
                <a16:creationId xmlns="" xmlns:a16="http://schemas.microsoft.com/office/drawing/2014/main" id="{C4DDA362-433C-4CC6-A381-E011890633CA}"/>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b="1" dirty="0">
                <a:solidFill>
                  <a:schemeClr val="bg1"/>
                </a:solidFill>
                <a:latin typeface="+mj-lt"/>
                <a:ea typeface="Verdana" panose="020B0604030504040204" pitchFamily="34" charset="0"/>
                <a:cs typeface="Verdana" charset="0"/>
              </a:rPr>
              <a:t>Zloupotreba uređaja</a:t>
            </a:r>
            <a:endParaRPr lang="en-GB" sz="2000" b="1" dirty="0">
              <a:solidFill>
                <a:schemeClr val="bg1"/>
              </a:solidFill>
              <a:latin typeface="+mj-lt"/>
              <a:ea typeface="Verdana" panose="020B0604030504040204" pitchFamily="34" charset="0"/>
              <a:cs typeface="Verdana" charset="0"/>
            </a:endParaRPr>
          </a:p>
        </p:txBody>
      </p:sp>
      <p:pic>
        <p:nvPicPr>
          <p:cNvPr id="11" name="Picture 4">
            <a:extLst>
              <a:ext uri="{FF2B5EF4-FFF2-40B4-BE49-F238E27FC236}">
                <a16:creationId xmlns="" xmlns:a16="http://schemas.microsoft.com/office/drawing/2014/main" id="{BF2B7B65-E368-4A25-8BBD-1FAD95568169}"/>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948349163"/>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 xmlns:a16="http://schemas.microsoft.com/office/drawing/2014/main" id="{7FA81925-418B-D44C-9255-2AEBBFBC0ADA}"/>
              </a:ext>
            </a:extLst>
          </p:cNvPr>
          <p:cNvSpPr/>
          <p:nvPr/>
        </p:nvSpPr>
        <p:spPr>
          <a:xfrm>
            <a:off x="15577" y="1163678"/>
            <a:ext cx="4268391" cy="4770537"/>
          </a:xfrm>
          <a:prstGeom prst="rect">
            <a:avLst/>
          </a:prstGeom>
        </p:spPr>
        <p:txBody>
          <a:bodyPr wrap="square">
            <a:spAutoFit/>
          </a:bodyPr>
          <a:lstStyle/>
          <a:p>
            <a:pPr marL="285750" lvl="0" indent="-285750">
              <a:buFont typeface="Wingdings" panose="05000000000000000000" pitchFamily="2" charset="2"/>
              <a:buChar char="Ø"/>
            </a:pPr>
            <a:r>
              <a:rPr lang="sr-Latn-RS" sz="1600" dirty="0"/>
              <a:t>1. Svaka strana </a:t>
            </a:r>
            <a:r>
              <a:rPr lang="sr-Latn-RS" sz="1600" dirty="0" err="1"/>
              <a:t>ugovornica</a:t>
            </a:r>
            <a:r>
              <a:rPr lang="sr-Latn-RS" sz="1600" dirty="0"/>
              <a:t> treba da usvoji zakonodavne i druge mere neophodne da bi se kao krivično delo u domaćem pravu propisalo kada je učinjeno sa namerom i protivpravno:</a:t>
            </a:r>
            <a:endParaRPr lang="en-US" sz="1600" dirty="0"/>
          </a:p>
          <a:p>
            <a:pPr marL="393700" indent="-157163"/>
            <a:r>
              <a:rPr lang="es-CL" sz="1600" dirty="0"/>
              <a:t>a</a:t>
            </a:r>
            <a:r>
              <a:rPr lang="sr-Latn-RS" sz="1600" dirty="0"/>
              <a:t>) Proizvodnja, prodaja, nabavljanje radi upotrebe, uvoz, distribucija i drugi oblici stavljanja na raspolaganje:</a:t>
            </a:r>
            <a:endParaRPr lang="en-US" sz="1600" dirty="0"/>
          </a:p>
          <a:p>
            <a:pPr marL="457200"/>
            <a:r>
              <a:rPr lang="es-CL" sz="1600" dirty="0"/>
              <a:t>i</a:t>
            </a:r>
            <a:r>
              <a:rPr lang="sr-Latn-RS" sz="1600" dirty="0"/>
              <a:t>. uređaja, uključujući i računarski program, </a:t>
            </a:r>
            <a:r>
              <a:rPr lang="sr-Latn-RS" sz="1600" b="1" dirty="0">
                <a:solidFill>
                  <a:srgbClr val="FF0000"/>
                </a:solidFill>
              </a:rPr>
              <a:t>napravljenog ili prilagođenog</a:t>
            </a:r>
            <a:r>
              <a:rPr lang="sr-Latn-RS" sz="1600" dirty="0">
                <a:solidFill>
                  <a:srgbClr val="FF0000"/>
                </a:solidFill>
              </a:rPr>
              <a:t> </a:t>
            </a:r>
            <a:r>
              <a:rPr lang="sr-Latn-RS" sz="1600" b="1" dirty="0">
                <a:solidFill>
                  <a:srgbClr val="FF0000"/>
                </a:solidFill>
              </a:rPr>
              <a:t>prvenstveno</a:t>
            </a:r>
            <a:r>
              <a:rPr lang="sr-Latn-RS" sz="1600" dirty="0">
                <a:solidFill>
                  <a:srgbClr val="FF0000"/>
                </a:solidFill>
              </a:rPr>
              <a:t> </a:t>
            </a:r>
            <a:r>
              <a:rPr lang="sr-Latn-RS" sz="1600" dirty="0"/>
              <a:t>u svrhu izvršenja nekog od dela propisanih u skladu sa navedenim članovima od 2. do 5;</a:t>
            </a:r>
            <a:endParaRPr lang="en-US" sz="1600" dirty="0"/>
          </a:p>
          <a:p>
            <a:pPr marL="457200"/>
            <a:r>
              <a:rPr lang="es-CL" sz="1600" dirty="0"/>
              <a:t>ii</a:t>
            </a:r>
            <a:r>
              <a:rPr lang="sr-Latn-RS" sz="1600" dirty="0"/>
              <a:t>. računarske lozinke, pristupne šifre ili sličnog podatka pomoću kojeg može da se pristupi računarskom sistemu kao celini ili nekom njegovom delu sa namerom da se koristi u svrhu izvršenja nekog od dela propisanih u članovima od 2. do 5; </a:t>
            </a:r>
            <a:endParaRPr lang="en-US" sz="1600" dirty="0"/>
          </a:p>
        </p:txBody>
      </p:sp>
      <p:sp>
        <p:nvSpPr>
          <p:cNvPr id="6" name="Rectangle 5">
            <a:extLst>
              <a:ext uri="{FF2B5EF4-FFF2-40B4-BE49-F238E27FC236}">
                <a16:creationId xmlns="" xmlns:a16="http://schemas.microsoft.com/office/drawing/2014/main" id="{524B6456-681F-2F44-A01A-AD3514E81BD2}"/>
              </a:ext>
            </a:extLst>
          </p:cNvPr>
          <p:cNvSpPr/>
          <p:nvPr/>
        </p:nvSpPr>
        <p:spPr>
          <a:xfrm>
            <a:off x="4451121" y="1270001"/>
            <a:ext cx="4545034" cy="3970318"/>
          </a:xfrm>
          <a:prstGeom prst="rect">
            <a:avLst/>
          </a:prstGeom>
        </p:spPr>
        <p:txBody>
          <a:bodyPr wrap="square">
            <a:spAutoFit/>
          </a:bodyPr>
          <a:lstStyle/>
          <a:p>
            <a:pPr marL="285750" lvl="0" indent="-285750">
              <a:buFont typeface="Wingdings" panose="05000000000000000000" pitchFamily="2" charset="2"/>
              <a:buChar char="ü"/>
            </a:pPr>
            <a:r>
              <a:rPr lang="sr-Latn-RS" dirty="0"/>
              <a:t>Budimpeštanska konvencija nalaže da uređaj mora biti napravljen ili prilagođen prvenstveno (ali ne i isključivo) u svrhu izvršenja nekog od dela propisanih u članovima od 2. do 5.</a:t>
            </a:r>
            <a:endParaRPr lang="en-US" dirty="0"/>
          </a:p>
          <a:p>
            <a:pPr marL="285750" lvl="0" indent="-285750">
              <a:buFont typeface="Wingdings" panose="05000000000000000000" pitchFamily="2" charset="2"/>
              <a:buChar char="ü"/>
            </a:pPr>
            <a:r>
              <a:rPr lang="sr-Latn-RS" dirty="0"/>
              <a:t>Tom odredbom se nastoji uspostaviti ravnoteža između:</a:t>
            </a:r>
            <a:endParaRPr lang="en-US" dirty="0"/>
          </a:p>
          <a:p>
            <a:pPr marL="742950" lvl="1" indent="-285750">
              <a:buFont typeface="Wingdings" panose="05000000000000000000" pitchFamily="2" charset="2"/>
              <a:buChar char="ü"/>
            </a:pPr>
            <a:r>
              <a:rPr lang="sr-Latn-RS" dirty="0"/>
              <a:t>Isključivanja uređaja sa dvostrukom namenom (zato što bi to bilo isuviše usko i teško </a:t>
            </a:r>
            <a:r>
              <a:rPr lang="sr-Latn-RS" dirty="0" err="1"/>
              <a:t>dokazivo</a:t>
            </a:r>
            <a:r>
              <a:rPr lang="sr-Latn-RS" dirty="0"/>
              <a:t>); </a:t>
            </a:r>
            <a:endParaRPr lang="en-US" dirty="0"/>
          </a:p>
          <a:p>
            <a:pPr marL="742950" lvl="1" indent="-285750">
              <a:buFont typeface="Wingdings" panose="05000000000000000000" pitchFamily="2" charset="2"/>
              <a:buChar char="ü"/>
            </a:pPr>
            <a:r>
              <a:rPr lang="sr-Latn-RS" dirty="0"/>
              <a:t>Uključivanje uređaja sa dvostrukom namenom (usled čega bo inkriminacija obuhvatila sve uređaje, čak i one koji su legalno proizvedeni i distribuirani)</a:t>
            </a:r>
            <a:endParaRPr lang="en-US" dirty="0"/>
          </a:p>
        </p:txBody>
      </p:sp>
      <p:sp>
        <p:nvSpPr>
          <p:cNvPr id="7" name="Rectangle 11">
            <a:extLst>
              <a:ext uri="{FF2B5EF4-FFF2-40B4-BE49-F238E27FC236}">
                <a16:creationId xmlns="" xmlns:a16="http://schemas.microsoft.com/office/drawing/2014/main" id="{1621E760-16B0-4963-BE6C-AB71FCD22778}"/>
              </a:ext>
            </a:extLst>
          </p:cNvPr>
          <p:cNvSpPr>
            <a:spLocks noChangeArrowheads="1"/>
          </p:cNvSpPr>
          <p:nvPr/>
        </p:nvSpPr>
        <p:spPr bwMode="auto">
          <a:xfrm>
            <a:off x="7938" y="6597650"/>
            <a:ext cx="913606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200" b="1" dirty="0">
                <a:solidFill>
                  <a:srgbClr val="FFFFFF"/>
                </a:solidFill>
                <a:latin typeface="+mj-lt"/>
                <a:ea typeface="Verdana" panose="020B0604030504040204" pitchFamily="34" charset="0"/>
                <a:cs typeface="Verdana" charset="0"/>
              </a:rPr>
              <a:t>www.coe.int/cybercrime						                        - </a:t>
            </a:r>
            <a:fld id="{F50FF694-912A-834E-AD45-B984C7BF2CE4}" type="slidenum">
              <a:rPr lang="en-US" sz="1200" b="1">
                <a:solidFill>
                  <a:srgbClr val="FFFFFF"/>
                </a:solidFill>
                <a:latin typeface="+mj-lt"/>
                <a:ea typeface="Verdana" panose="020B0604030504040204" pitchFamily="34" charset="0"/>
                <a:cs typeface="Verdana" charset="0"/>
              </a:rPr>
              <a:pPr/>
              <a:t>63</a:t>
            </a:fld>
            <a:r>
              <a:rPr lang="en-US" sz="1200" b="1" dirty="0">
                <a:solidFill>
                  <a:srgbClr val="FFFFFF"/>
                </a:solidFill>
                <a:latin typeface="+mj-lt"/>
                <a:ea typeface="Verdana" panose="020B0604030504040204" pitchFamily="34" charset="0"/>
                <a:cs typeface="Verdana" charset="0"/>
              </a:rPr>
              <a:t> -</a:t>
            </a:r>
          </a:p>
        </p:txBody>
      </p:sp>
      <p:sp>
        <p:nvSpPr>
          <p:cNvPr id="8" name="Rectangle 7">
            <a:extLst>
              <a:ext uri="{FF2B5EF4-FFF2-40B4-BE49-F238E27FC236}">
                <a16:creationId xmlns="" xmlns:a16="http://schemas.microsoft.com/office/drawing/2014/main" id="{B54C04C7-F9C7-4DFE-B684-E4FB0F9E9846}"/>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mj-lt"/>
                <a:ea typeface="Verdana" panose="020B0604030504040204" pitchFamily="34" charset="0"/>
                <a:cs typeface="Verdana" charset="0"/>
              </a:rPr>
              <a:t>www.coe.int/cybercrime</a:t>
            </a:r>
            <a:endParaRPr lang="en-GB" sz="1200" dirty="0">
              <a:latin typeface="+mj-lt"/>
              <a:ea typeface="Verdana" panose="020B0604030504040204" pitchFamily="34" charset="0"/>
            </a:endParaRPr>
          </a:p>
        </p:txBody>
      </p:sp>
      <p:sp>
        <p:nvSpPr>
          <p:cNvPr id="9" name="Rectangle 8">
            <a:extLst>
              <a:ext uri="{FF2B5EF4-FFF2-40B4-BE49-F238E27FC236}">
                <a16:creationId xmlns="" xmlns:a16="http://schemas.microsoft.com/office/drawing/2014/main" id="{C46C8F04-0397-410D-86F8-6FCA805739DB}"/>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latin typeface="+mj-lt"/>
              <a:ea typeface="Verdana" panose="020B0604030504040204" pitchFamily="34" charset="0"/>
            </a:endParaRPr>
          </a:p>
        </p:txBody>
      </p:sp>
      <p:sp>
        <p:nvSpPr>
          <p:cNvPr id="10" name="TextBox 7">
            <a:extLst>
              <a:ext uri="{FF2B5EF4-FFF2-40B4-BE49-F238E27FC236}">
                <a16:creationId xmlns="" xmlns:a16="http://schemas.microsoft.com/office/drawing/2014/main" id="{C4DDA362-433C-4CC6-A381-E011890633CA}"/>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b="1" dirty="0">
                <a:solidFill>
                  <a:schemeClr val="bg1"/>
                </a:solidFill>
                <a:latin typeface="+mn-lt"/>
                <a:ea typeface="Verdana" panose="020B0604030504040204" pitchFamily="34" charset="0"/>
                <a:cs typeface="Verdana" charset="0"/>
              </a:rPr>
              <a:t>Zloupotreba uređaja</a:t>
            </a:r>
            <a:endParaRPr lang="en-GB" sz="2000" b="1" dirty="0">
              <a:solidFill>
                <a:schemeClr val="bg1"/>
              </a:solidFill>
              <a:latin typeface="+mn-lt"/>
              <a:ea typeface="Verdana" panose="020B0604030504040204" pitchFamily="34" charset="0"/>
              <a:cs typeface="Verdana" charset="0"/>
            </a:endParaRPr>
          </a:p>
        </p:txBody>
      </p:sp>
      <p:pic>
        <p:nvPicPr>
          <p:cNvPr id="11" name="Picture 4">
            <a:extLst>
              <a:ext uri="{FF2B5EF4-FFF2-40B4-BE49-F238E27FC236}">
                <a16:creationId xmlns="" xmlns:a16="http://schemas.microsoft.com/office/drawing/2014/main" id="{BF2B7B65-E368-4A25-8BBD-1FAD95568169}"/>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283311330"/>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 xmlns:a16="http://schemas.microsoft.com/office/drawing/2014/main" id="{7FA81925-418B-D44C-9255-2AEBBFBC0ADA}"/>
              </a:ext>
            </a:extLst>
          </p:cNvPr>
          <p:cNvSpPr/>
          <p:nvPr/>
        </p:nvSpPr>
        <p:spPr>
          <a:xfrm>
            <a:off x="15577" y="1163678"/>
            <a:ext cx="4268391" cy="4524315"/>
          </a:xfrm>
          <a:prstGeom prst="rect">
            <a:avLst/>
          </a:prstGeom>
        </p:spPr>
        <p:txBody>
          <a:bodyPr wrap="square">
            <a:spAutoFit/>
          </a:bodyPr>
          <a:lstStyle/>
          <a:p>
            <a:pPr marL="285750" lvl="0" indent="-285750">
              <a:buFont typeface="Wingdings" panose="05000000000000000000" pitchFamily="2" charset="2"/>
              <a:buChar char="Ø"/>
            </a:pPr>
            <a:r>
              <a:rPr lang="sr-Latn-RS" sz="1600" dirty="0"/>
              <a:t>1. Svaka strana </a:t>
            </a:r>
            <a:r>
              <a:rPr lang="sr-Latn-RS" sz="1600" dirty="0" err="1"/>
              <a:t>ugovornica</a:t>
            </a:r>
            <a:r>
              <a:rPr lang="sr-Latn-RS" sz="1600" dirty="0"/>
              <a:t> treba da usvoji zakonodavne i druge mere neophodne da bi se kao krivično delo u domaćem pravu propisalo kada je učinjeno sa namerom i protivpravno:</a:t>
            </a:r>
            <a:endParaRPr lang="en-US" sz="1600" dirty="0"/>
          </a:p>
          <a:p>
            <a:pPr marL="457200" indent="-220663"/>
            <a:r>
              <a:rPr lang="es-CL" sz="1600" dirty="0"/>
              <a:t>a</a:t>
            </a:r>
            <a:r>
              <a:rPr lang="sr-Latn-RS" sz="1600" dirty="0"/>
              <a:t>) Proizvodnja, prodaja, nabavljanje radi upotrebe, uvoz, distribucija i drugi oblici stavljanja na raspolaganje:</a:t>
            </a:r>
            <a:endParaRPr lang="en-US" sz="1600" dirty="0"/>
          </a:p>
          <a:p>
            <a:pPr marL="457200"/>
            <a:r>
              <a:rPr lang="es-CL" sz="1600" dirty="0"/>
              <a:t>i</a:t>
            </a:r>
            <a:r>
              <a:rPr lang="sr-Latn-RS" sz="1600" dirty="0"/>
              <a:t>. uređaja, uključujući i računarski program, napravljenog ili prilagođenog prvenstveno u svrhu izvršenja nekog od dela propisanih u skladu sa navedenim članovima od 2. do 5;</a:t>
            </a:r>
            <a:endParaRPr lang="en-US" sz="1600" dirty="0"/>
          </a:p>
          <a:p>
            <a:pPr marL="457200"/>
            <a:r>
              <a:rPr lang="es-CL" sz="1600" dirty="0"/>
              <a:t>ii</a:t>
            </a:r>
            <a:r>
              <a:rPr lang="sr-Latn-RS" sz="1600" dirty="0"/>
              <a:t>. </a:t>
            </a:r>
            <a:r>
              <a:rPr lang="sr-Latn-RS" sz="1600" b="1" dirty="0">
                <a:solidFill>
                  <a:srgbClr val="FF0000"/>
                </a:solidFill>
              </a:rPr>
              <a:t>računarske lozinke, pristupne šifre ili sličnog podatka </a:t>
            </a:r>
            <a:r>
              <a:rPr lang="sr-Latn-RS" sz="1600" dirty="0"/>
              <a:t>pomoću kojeg može da se pristupi računarskom sistemu kao celini ili nekom njegovom delu sa namerom </a:t>
            </a:r>
            <a:r>
              <a:rPr lang="sr-Latn-RS" sz="1600" b="1" dirty="0">
                <a:solidFill>
                  <a:srgbClr val="FF0000"/>
                </a:solidFill>
              </a:rPr>
              <a:t>da se koristi u svrhu izvršenja nekog od dela propisanih u članovima 2. do 5</a:t>
            </a:r>
            <a:r>
              <a:rPr lang="sr-Latn-RS" sz="1600" dirty="0">
                <a:solidFill>
                  <a:srgbClr val="FF0000"/>
                </a:solidFill>
              </a:rPr>
              <a:t>; </a:t>
            </a:r>
            <a:endParaRPr lang="en-US" sz="1600" dirty="0">
              <a:solidFill>
                <a:srgbClr val="FF0000"/>
              </a:solidFill>
            </a:endParaRPr>
          </a:p>
        </p:txBody>
      </p:sp>
      <p:sp>
        <p:nvSpPr>
          <p:cNvPr id="6" name="Rectangle 5">
            <a:extLst>
              <a:ext uri="{FF2B5EF4-FFF2-40B4-BE49-F238E27FC236}">
                <a16:creationId xmlns="" xmlns:a16="http://schemas.microsoft.com/office/drawing/2014/main" id="{524B6456-681F-2F44-A01A-AD3514E81BD2}"/>
              </a:ext>
            </a:extLst>
          </p:cNvPr>
          <p:cNvSpPr/>
          <p:nvPr/>
        </p:nvSpPr>
        <p:spPr>
          <a:xfrm>
            <a:off x="4451121" y="1270001"/>
            <a:ext cx="4545034" cy="3447098"/>
          </a:xfrm>
          <a:prstGeom prst="rect">
            <a:avLst/>
          </a:prstGeom>
        </p:spPr>
        <p:txBody>
          <a:bodyPr wrap="square">
            <a:spAutoFit/>
          </a:bodyPr>
          <a:lstStyle/>
          <a:p>
            <a:pPr marL="285750" lvl="0" indent="-285750">
              <a:buFont typeface="Wingdings" panose="05000000000000000000" pitchFamily="2" charset="2"/>
              <a:buChar char="ü"/>
            </a:pPr>
            <a:r>
              <a:rPr lang="sr-Latn-RS" dirty="0"/>
              <a:t>Inkriminisanje</a:t>
            </a:r>
            <a:r>
              <a:rPr lang="en-US" dirty="0"/>
              <a:t>: </a:t>
            </a:r>
          </a:p>
          <a:p>
            <a:pPr marL="742950" lvl="1" indent="-285750">
              <a:buFont typeface="Wingdings" panose="05000000000000000000" pitchFamily="2" charset="2"/>
              <a:buChar char="ü"/>
            </a:pPr>
            <a:r>
              <a:rPr lang="sr-Latn-RS" dirty="0"/>
              <a:t>Proizvodnje</a:t>
            </a:r>
            <a:endParaRPr lang="en-US" dirty="0"/>
          </a:p>
          <a:p>
            <a:pPr marL="742950" lvl="1" indent="-285750">
              <a:buFont typeface="Wingdings" panose="05000000000000000000" pitchFamily="2" charset="2"/>
              <a:buChar char="ü"/>
            </a:pPr>
            <a:r>
              <a:rPr lang="sr-Latn-RS" dirty="0"/>
              <a:t>Prodaje</a:t>
            </a:r>
            <a:endParaRPr lang="en-US" dirty="0"/>
          </a:p>
          <a:p>
            <a:pPr marL="742950" lvl="1" indent="-285750">
              <a:buFont typeface="Wingdings" panose="05000000000000000000" pitchFamily="2" charset="2"/>
              <a:buChar char="ü"/>
            </a:pPr>
            <a:r>
              <a:rPr lang="sr-Latn-RS" dirty="0"/>
              <a:t>Nabavljanja radi upotrebe</a:t>
            </a:r>
            <a:endParaRPr lang="en-US" dirty="0"/>
          </a:p>
          <a:p>
            <a:pPr marL="742950" lvl="1" indent="-285750">
              <a:buFont typeface="Wingdings" panose="05000000000000000000" pitchFamily="2" charset="2"/>
              <a:buChar char="ü"/>
            </a:pPr>
            <a:r>
              <a:rPr lang="sr-Latn-RS" dirty="0"/>
              <a:t>Uvoza</a:t>
            </a:r>
            <a:endParaRPr lang="en-US" dirty="0"/>
          </a:p>
          <a:p>
            <a:pPr marL="742950" lvl="1" indent="-285750">
              <a:buFont typeface="Wingdings" panose="05000000000000000000" pitchFamily="2" charset="2"/>
              <a:buChar char="ü"/>
            </a:pPr>
            <a:r>
              <a:rPr lang="sr-Latn-RS" dirty="0"/>
              <a:t>Distribucije</a:t>
            </a:r>
            <a:endParaRPr lang="en-US" dirty="0"/>
          </a:p>
          <a:p>
            <a:pPr marL="742950" lvl="1" indent="-285750">
              <a:buFont typeface="Wingdings" panose="05000000000000000000" pitchFamily="2" charset="2"/>
              <a:buChar char="ü"/>
            </a:pPr>
            <a:r>
              <a:rPr lang="sr-Latn-RS" dirty="0"/>
              <a:t>Stavljanja na raspolaganje računarske lozinke, pristupne šifre ili sličnog podatka pomoću kojeg može da se pristupi računarskom sistemu kao celini ili nekom njegovom delu. </a:t>
            </a:r>
            <a:endParaRPr lang="en-US" dirty="0"/>
          </a:p>
          <a:p>
            <a:pPr lvl="1"/>
            <a:endParaRPr lang="en-US" sz="2000" dirty="0"/>
          </a:p>
        </p:txBody>
      </p:sp>
      <p:sp>
        <p:nvSpPr>
          <p:cNvPr id="7" name="Rectangle 11">
            <a:extLst>
              <a:ext uri="{FF2B5EF4-FFF2-40B4-BE49-F238E27FC236}">
                <a16:creationId xmlns="" xmlns:a16="http://schemas.microsoft.com/office/drawing/2014/main" id="{1621E760-16B0-4963-BE6C-AB71FCD22778}"/>
              </a:ext>
            </a:extLst>
          </p:cNvPr>
          <p:cNvSpPr>
            <a:spLocks noChangeArrowheads="1"/>
          </p:cNvSpPr>
          <p:nvPr/>
        </p:nvSpPr>
        <p:spPr bwMode="auto">
          <a:xfrm>
            <a:off x="7938" y="6597650"/>
            <a:ext cx="913606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200" b="1" dirty="0">
                <a:solidFill>
                  <a:srgbClr val="FFFFFF"/>
                </a:solidFill>
                <a:latin typeface="+mj-lt"/>
                <a:ea typeface="Verdana" panose="020B0604030504040204" pitchFamily="34" charset="0"/>
                <a:cs typeface="Verdana" charset="0"/>
              </a:rPr>
              <a:t>www.coe.int/cybercrime						                        - </a:t>
            </a:r>
            <a:fld id="{F50FF694-912A-834E-AD45-B984C7BF2CE4}" type="slidenum">
              <a:rPr lang="en-US" sz="1200" b="1">
                <a:solidFill>
                  <a:srgbClr val="FFFFFF"/>
                </a:solidFill>
                <a:latin typeface="+mj-lt"/>
                <a:ea typeface="Verdana" panose="020B0604030504040204" pitchFamily="34" charset="0"/>
                <a:cs typeface="Verdana" charset="0"/>
              </a:rPr>
              <a:pPr/>
              <a:t>64</a:t>
            </a:fld>
            <a:r>
              <a:rPr lang="en-US" sz="1200" b="1" dirty="0">
                <a:solidFill>
                  <a:srgbClr val="FFFFFF"/>
                </a:solidFill>
                <a:latin typeface="+mj-lt"/>
                <a:ea typeface="Verdana" panose="020B0604030504040204" pitchFamily="34" charset="0"/>
                <a:cs typeface="Verdana" charset="0"/>
              </a:rPr>
              <a:t> -</a:t>
            </a:r>
          </a:p>
        </p:txBody>
      </p:sp>
      <p:sp>
        <p:nvSpPr>
          <p:cNvPr id="8" name="Rectangle 7">
            <a:extLst>
              <a:ext uri="{FF2B5EF4-FFF2-40B4-BE49-F238E27FC236}">
                <a16:creationId xmlns="" xmlns:a16="http://schemas.microsoft.com/office/drawing/2014/main" id="{B54C04C7-F9C7-4DFE-B684-E4FB0F9E9846}"/>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mj-lt"/>
                <a:ea typeface="Verdana" panose="020B0604030504040204" pitchFamily="34" charset="0"/>
                <a:cs typeface="Verdana" charset="0"/>
              </a:rPr>
              <a:t>www.coe.int/cybercrime</a:t>
            </a:r>
            <a:endParaRPr lang="en-GB" sz="1200" dirty="0">
              <a:latin typeface="+mj-lt"/>
              <a:ea typeface="Verdana" panose="020B0604030504040204" pitchFamily="34" charset="0"/>
            </a:endParaRPr>
          </a:p>
        </p:txBody>
      </p:sp>
      <p:sp>
        <p:nvSpPr>
          <p:cNvPr id="9" name="Rectangle 8">
            <a:extLst>
              <a:ext uri="{FF2B5EF4-FFF2-40B4-BE49-F238E27FC236}">
                <a16:creationId xmlns="" xmlns:a16="http://schemas.microsoft.com/office/drawing/2014/main" id="{C46C8F04-0397-410D-86F8-6FCA805739DB}"/>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latin typeface="+mj-lt"/>
              <a:ea typeface="Verdana" panose="020B0604030504040204" pitchFamily="34" charset="0"/>
            </a:endParaRPr>
          </a:p>
        </p:txBody>
      </p:sp>
      <p:sp>
        <p:nvSpPr>
          <p:cNvPr id="10" name="TextBox 7">
            <a:extLst>
              <a:ext uri="{FF2B5EF4-FFF2-40B4-BE49-F238E27FC236}">
                <a16:creationId xmlns="" xmlns:a16="http://schemas.microsoft.com/office/drawing/2014/main" id="{C4DDA362-433C-4CC6-A381-E011890633CA}"/>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b="1" dirty="0">
                <a:solidFill>
                  <a:schemeClr val="bg1"/>
                </a:solidFill>
                <a:latin typeface="+mn-lt"/>
                <a:ea typeface="Verdana" panose="020B0604030504040204" pitchFamily="34" charset="0"/>
                <a:cs typeface="Verdana" charset="0"/>
              </a:rPr>
              <a:t>Zloupotreba uređaja</a:t>
            </a:r>
            <a:endParaRPr lang="en-GB" sz="2000" b="1" dirty="0">
              <a:solidFill>
                <a:schemeClr val="bg1"/>
              </a:solidFill>
              <a:latin typeface="+mn-lt"/>
              <a:ea typeface="Verdana" panose="020B0604030504040204" pitchFamily="34" charset="0"/>
              <a:cs typeface="Verdana" charset="0"/>
            </a:endParaRPr>
          </a:p>
        </p:txBody>
      </p:sp>
      <p:pic>
        <p:nvPicPr>
          <p:cNvPr id="11" name="Picture 4">
            <a:extLst>
              <a:ext uri="{FF2B5EF4-FFF2-40B4-BE49-F238E27FC236}">
                <a16:creationId xmlns="" xmlns:a16="http://schemas.microsoft.com/office/drawing/2014/main" id="{BF2B7B65-E368-4A25-8BBD-1FAD95568169}"/>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540892978"/>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 xmlns:a16="http://schemas.microsoft.com/office/drawing/2014/main" id="{7FA81925-418B-D44C-9255-2AEBBFBC0ADA}"/>
              </a:ext>
            </a:extLst>
          </p:cNvPr>
          <p:cNvSpPr/>
          <p:nvPr/>
        </p:nvSpPr>
        <p:spPr>
          <a:xfrm>
            <a:off x="15577" y="1163678"/>
            <a:ext cx="4435544" cy="5478423"/>
          </a:xfrm>
          <a:prstGeom prst="rect">
            <a:avLst/>
          </a:prstGeom>
        </p:spPr>
        <p:txBody>
          <a:bodyPr wrap="square">
            <a:spAutoFit/>
          </a:bodyPr>
          <a:lstStyle/>
          <a:p>
            <a:pPr marL="236538" indent="-236538"/>
            <a:r>
              <a:rPr lang="sr-Latn-RS" sz="1400" dirty="0">
                <a:latin typeface="+mn-lt"/>
              </a:rPr>
              <a:t>b) </a:t>
            </a:r>
            <a:r>
              <a:rPr lang="sr-Latn-RS" sz="1400" b="1" dirty="0">
                <a:solidFill>
                  <a:srgbClr val="FF0000"/>
                </a:solidFill>
                <a:latin typeface="+mn-lt"/>
              </a:rPr>
              <a:t>posedovanje</a:t>
            </a:r>
            <a:r>
              <a:rPr lang="sr-Latn-RS" sz="1400" dirty="0">
                <a:solidFill>
                  <a:srgbClr val="FF0000"/>
                </a:solidFill>
                <a:latin typeface="+mn-lt"/>
              </a:rPr>
              <a:t> </a:t>
            </a:r>
            <a:r>
              <a:rPr lang="sr-Latn-RS" sz="1400" dirty="0">
                <a:latin typeface="+mn-lt"/>
              </a:rPr>
              <a:t>neke od stvari navedenih u gornjim stavovima a) i. ili </a:t>
            </a:r>
            <a:r>
              <a:rPr lang="sr-Latn-RS" sz="1400" dirty="0" err="1">
                <a:latin typeface="+mn-lt"/>
              </a:rPr>
              <a:t>ii</a:t>
            </a:r>
            <a:r>
              <a:rPr lang="sr-Latn-RS" sz="1400" dirty="0">
                <a:latin typeface="+mn-lt"/>
              </a:rPr>
              <a:t>. </a:t>
            </a:r>
            <a:r>
              <a:rPr lang="sr-Latn-RS" sz="1400" b="1" dirty="0">
                <a:solidFill>
                  <a:srgbClr val="FF0000"/>
                </a:solidFill>
                <a:latin typeface="+mn-lt"/>
              </a:rPr>
              <a:t>sa namerom da se koristi u svrhu izvršenja nekog od dela propisanih u članovima od 2. do 5</a:t>
            </a:r>
            <a:r>
              <a:rPr lang="sr-Latn-RS" sz="1400" dirty="0">
                <a:latin typeface="+mn-lt"/>
              </a:rPr>
              <a:t>. Strana </a:t>
            </a:r>
            <a:r>
              <a:rPr lang="sr-Latn-RS" sz="1400" dirty="0" err="1">
                <a:latin typeface="+mn-lt"/>
              </a:rPr>
              <a:t>ugovornica</a:t>
            </a:r>
            <a:r>
              <a:rPr lang="sr-Latn-RS" sz="1400" dirty="0">
                <a:latin typeface="+mn-lt"/>
              </a:rPr>
              <a:t> može zakonom da propiše da mora da se poseduje </a:t>
            </a:r>
            <a:r>
              <a:rPr lang="sr-Latn-RS" sz="1400" b="1" dirty="0">
                <a:solidFill>
                  <a:srgbClr val="FF0000"/>
                </a:solidFill>
                <a:latin typeface="+mn-lt"/>
              </a:rPr>
              <a:t>određeni broj takvih stvari</a:t>
            </a:r>
            <a:r>
              <a:rPr lang="sr-Latn-RS" sz="1400" dirty="0">
                <a:solidFill>
                  <a:srgbClr val="FF0000"/>
                </a:solidFill>
                <a:latin typeface="+mn-lt"/>
              </a:rPr>
              <a:t> </a:t>
            </a:r>
            <a:r>
              <a:rPr lang="sr-Latn-RS" sz="1400" dirty="0">
                <a:latin typeface="+mn-lt"/>
              </a:rPr>
              <a:t>da bi postojala krivična odgovornost. </a:t>
            </a:r>
            <a:endParaRPr lang="en-US" sz="1400" dirty="0">
              <a:latin typeface="+mn-lt"/>
            </a:endParaRPr>
          </a:p>
          <a:p>
            <a:pPr marL="458788" lvl="0" indent="-285750">
              <a:buFont typeface="Wingdings" panose="05000000000000000000" pitchFamily="2" charset="2"/>
              <a:buChar char="Ø"/>
            </a:pPr>
            <a:r>
              <a:rPr lang="sr-Latn-RS" sz="1400" dirty="0">
                <a:latin typeface="+mn-lt"/>
              </a:rPr>
              <a:t>2 Ovaj član neće se tumačiti tako da uspostavlja krivičnu odgovornost kada proizvodnja, prodaja, nabavljanje radi upotrebe, uvoz, distribucija i drugi oblici stavljanja na raspolaganje ili posedovanje, navedenih u stavu 1. ovog člana, ne služe u svrhu izvršenja dela propisanih u skladu sa članovima od 2. do 5. ove konvencije, kao na primer kada služe za ovlašćeno testiranje ili zaštitu računarskog sistema. </a:t>
            </a:r>
            <a:endParaRPr lang="en-US" sz="1400" dirty="0">
              <a:latin typeface="+mn-lt"/>
            </a:endParaRPr>
          </a:p>
          <a:p>
            <a:pPr marL="458788" indent="-285750">
              <a:buFont typeface="Wingdings" panose="05000000000000000000" pitchFamily="2" charset="2"/>
              <a:buChar char="Ø"/>
            </a:pPr>
            <a:r>
              <a:rPr lang="sr-Latn-RS" sz="1400" dirty="0">
                <a:latin typeface="+mn-lt"/>
              </a:rPr>
              <a:t>3. Svaka strana </a:t>
            </a:r>
            <a:r>
              <a:rPr lang="sr-Latn-RS" sz="1400" dirty="0" err="1">
                <a:latin typeface="+mn-lt"/>
              </a:rPr>
              <a:t>ugovornica</a:t>
            </a:r>
            <a:r>
              <a:rPr lang="sr-Latn-RS" sz="1400" dirty="0">
                <a:latin typeface="+mn-lt"/>
              </a:rPr>
              <a:t> može da zadrži pravo da ne primeni stav 1. ovog člana pod uslovom da se rezerva ne odnosi na prodaju, distribuciju i druge oblike stavljanja na raspolaganje stvari navedenih u stavu </a:t>
            </a:r>
            <a:r>
              <a:rPr lang="sr-Latn-RS" sz="1400" dirty="0" err="1">
                <a:latin typeface="+mn-lt"/>
              </a:rPr>
              <a:t>1.a</a:t>
            </a:r>
            <a:r>
              <a:rPr lang="sr-Latn-RS" sz="1400" dirty="0">
                <a:latin typeface="+mn-lt"/>
              </a:rPr>
              <a:t>) </a:t>
            </a:r>
            <a:r>
              <a:rPr lang="sr-Latn-RS" sz="1400" dirty="0" err="1">
                <a:latin typeface="+mn-lt"/>
              </a:rPr>
              <a:t>ii</a:t>
            </a:r>
            <a:r>
              <a:rPr lang="sr-Latn-RS" sz="1400" dirty="0">
                <a:latin typeface="+mn-lt"/>
              </a:rPr>
              <a:t> ovog člana.</a:t>
            </a:r>
            <a:endParaRPr lang="en-GB" sz="1400" dirty="0">
              <a:latin typeface="+mn-lt"/>
            </a:endParaRPr>
          </a:p>
        </p:txBody>
      </p:sp>
      <p:sp>
        <p:nvSpPr>
          <p:cNvPr id="6" name="Rectangle 5">
            <a:extLst>
              <a:ext uri="{FF2B5EF4-FFF2-40B4-BE49-F238E27FC236}">
                <a16:creationId xmlns="" xmlns:a16="http://schemas.microsoft.com/office/drawing/2014/main" id="{524B6456-681F-2F44-A01A-AD3514E81BD2}"/>
              </a:ext>
            </a:extLst>
          </p:cNvPr>
          <p:cNvSpPr/>
          <p:nvPr/>
        </p:nvSpPr>
        <p:spPr>
          <a:xfrm>
            <a:off x="4451121" y="1270001"/>
            <a:ext cx="4545034" cy="3046988"/>
          </a:xfrm>
          <a:prstGeom prst="rect">
            <a:avLst/>
          </a:prstGeom>
        </p:spPr>
        <p:txBody>
          <a:bodyPr wrap="square">
            <a:spAutoFit/>
          </a:bodyPr>
          <a:lstStyle/>
          <a:p>
            <a:pPr marL="342900" lvl="0" indent="-342900">
              <a:buFont typeface="Wingdings" panose="05000000000000000000" pitchFamily="2" charset="2"/>
              <a:buChar char="ü"/>
            </a:pPr>
            <a:r>
              <a:rPr lang="sr-Latn-RS" sz="2400" dirty="0"/>
              <a:t>Posedovanje uređaja ili </a:t>
            </a:r>
            <a:r>
              <a:rPr lang="sr-Latn-RS" sz="2400" dirty="0" err="1"/>
              <a:t>lozinki</a:t>
            </a:r>
            <a:r>
              <a:rPr lang="sr-Latn-RS" sz="2400" dirty="0"/>
              <a:t> s namerom da se koriste u svrhu izvršenja nekog od dela propisanih u članovima od 2. do 5. Budimpeštanske konvencije</a:t>
            </a:r>
            <a:endParaRPr lang="en-US" sz="2400" dirty="0"/>
          </a:p>
          <a:p>
            <a:pPr marL="342900" lvl="0" indent="-342900">
              <a:buFont typeface="Wingdings" panose="05000000000000000000" pitchFamily="2" charset="2"/>
              <a:buChar char="ü"/>
            </a:pPr>
            <a:r>
              <a:rPr lang="sr-Latn-RS" sz="2400" dirty="0"/>
              <a:t>To se može primeniti na posedovanje određenog minimalnog broja (takvih stvari)</a:t>
            </a:r>
            <a:endParaRPr lang="en-US" sz="2400" dirty="0"/>
          </a:p>
        </p:txBody>
      </p:sp>
      <p:sp>
        <p:nvSpPr>
          <p:cNvPr id="7" name="Rectangle 11">
            <a:extLst>
              <a:ext uri="{FF2B5EF4-FFF2-40B4-BE49-F238E27FC236}">
                <a16:creationId xmlns="" xmlns:a16="http://schemas.microsoft.com/office/drawing/2014/main" id="{1621E760-16B0-4963-BE6C-AB71FCD22778}"/>
              </a:ext>
            </a:extLst>
          </p:cNvPr>
          <p:cNvSpPr>
            <a:spLocks noChangeArrowheads="1"/>
          </p:cNvSpPr>
          <p:nvPr/>
        </p:nvSpPr>
        <p:spPr bwMode="auto">
          <a:xfrm>
            <a:off x="7938" y="6597650"/>
            <a:ext cx="913606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200" b="1" dirty="0">
                <a:solidFill>
                  <a:srgbClr val="FFFFFF"/>
                </a:solidFill>
                <a:latin typeface="+mj-lt"/>
                <a:ea typeface="Verdana" panose="020B0604030504040204" pitchFamily="34" charset="0"/>
                <a:cs typeface="Verdana" charset="0"/>
              </a:rPr>
              <a:t>www.coe.int/cybercrime						                        - </a:t>
            </a:r>
            <a:fld id="{F50FF694-912A-834E-AD45-B984C7BF2CE4}" type="slidenum">
              <a:rPr lang="en-US" sz="1200" b="1">
                <a:solidFill>
                  <a:srgbClr val="FFFFFF"/>
                </a:solidFill>
                <a:latin typeface="+mj-lt"/>
                <a:ea typeface="Verdana" panose="020B0604030504040204" pitchFamily="34" charset="0"/>
                <a:cs typeface="Verdana" charset="0"/>
              </a:rPr>
              <a:pPr/>
              <a:t>65</a:t>
            </a:fld>
            <a:r>
              <a:rPr lang="en-US" sz="1200" b="1" dirty="0">
                <a:solidFill>
                  <a:srgbClr val="FFFFFF"/>
                </a:solidFill>
                <a:latin typeface="+mj-lt"/>
                <a:ea typeface="Verdana" panose="020B0604030504040204" pitchFamily="34" charset="0"/>
                <a:cs typeface="Verdana" charset="0"/>
              </a:rPr>
              <a:t> -</a:t>
            </a:r>
          </a:p>
        </p:txBody>
      </p:sp>
      <p:sp>
        <p:nvSpPr>
          <p:cNvPr id="8" name="Rectangle 7">
            <a:extLst>
              <a:ext uri="{FF2B5EF4-FFF2-40B4-BE49-F238E27FC236}">
                <a16:creationId xmlns="" xmlns:a16="http://schemas.microsoft.com/office/drawing/2014/main" id="{B54C04C7-F9C7-4DFE-B684-E4FB0F9E9846}"/>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mj-lt"/>
                <a:ea typeface="Verdana" panose="020B0604030504040204" pitchFamily="34" charset="0"/>
                <a:cs typeface="Verdana" charset="0"/>
              </a:rPr>
              <a:t>www.coe.int/cybercrime</a:t>
            </a:r>
            <a:endParaRPr lang="en-GB" sz="1200" dirty="0">
              <a:latin typeface="+mj-lt"/>
              <a:ea typeface="Verdana" panose="020B0604030504040204" pitchFamily="34" charset="0"/>
            </a:endParaRPr>
          </a:p>
        </p:txBody>
      </p:sp>
      <p:sp>
        <p:nvSpPr>
          <p:cNvPr id="9" name="Rectangle 8">
            <a:extLst>
              <a:ext uri="{FF2B5EF4-FFF2-40B4-BE49-F238E27FC236}">
                <a16:creationId xmlns="" xmlns:a16="http://schemas.microsoft.com/office/drawing/2014/main" id="{C46C8F04-0397-410D-86F8-6FCA805739DB}"/>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latin typeface="+mj-lt"/>
              <a:ea typeface="Verdana" panose="020B0604030504040204" pitchFamily="34" charset="0"/>
            </a:endParaRPr>
          </a:p>
        </p:txBody>
      </p:sp>
      <p:sp>
        <p:nvSpPr>
          <p:cNvPr id="10" name="TextBox 7">
            <a:extLst>
              <a:ext uri="{FF2B5EF4-FFF2-40B4-BE49-F238E27FC236}">
                <a16:creationId xmlns="" xmlns:a16="http://schemas.microsoft.com/office/drawing/2014/main" id="{C4DDA362-433C-4CC6-A381-E011890633CA}"/>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b="1" dirty="0">
                <a:solidFill>
                  <a:schemeClr val="bg1"/>
                </a:solidFill>
                <a:latin typeface="+mn-lt"/>
                <a:ea typeface="Verdana" panose="020B0604030504040204" pitchFamily="34" charset="0"/>
                <a:cs typeface="Verdana" charset="0"/>
              </a:rPr>
              <a:t>Zloupotreba uređaja</a:t>
            </a:r>
            <a:endParaRPr lang="en-GB" sz="2000" b="1" dirty="0">
              <a:solidFill>
                <a:schemeClr val="bg1"/>
              </a:solidFill>
              <a:latin typeface="+mn-lt"/>
              <a:ea typeface="Verdana" panose="020B0604030504040204" pitchFamily="34" charset="0"/>
              <a:cs typeface="Verdana" charset="0"/>
            </a:endParaRPr>
          </a:p>
        </p:txBody>
      </p:sp>
      <p:pic>
        <p:nvPicPr>
          <p:cNvPr id="11" name="Picture 4">
            <a:extLst>
              <a:ext uri="{FF2B5EF4-FFF2-40B4-BE49-F238E27FC236}">
                <a16:creationId xmlns="" xmlns:a16="http://schemas.microsoft.com/office/drawing/2014/main" id="{BF2B7B65-E368-4A25-8BBD-1FAD95568169}"/>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695901760"/>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 xmlns:a16="http://schemas.microsoft.com/office/drawing/2014/main" id="{7FA81925-418B-D44C-9255-2AEBBFBC0ADA}"/>
              </a:ext>
            </a:extLst>
          </p:cNvPr>
          <p:cNvSpPr/>
          <p:nvPr/>
        </p:nvSpPr>
        <p:spPr>
          <a:xfrm>
            <a:off x="15577" y="1163678"/>
            <a:ext cx="4082843" cy="5047536"/>
          </a:xfrm>
          <a:prstGeom prst="rect">
            <a:avLst/>
          </a:prstGeom>
        </p:spPr>
        <p:txBody>
          <a:bodyPr wrap="square">
            <a:spAutoFit/>
          </a:bodyPr>
          <a:lstStyle/>
          <a:p>
            <a:pPr marL="173038" indent="-173038"/>
            <a:r>
              <a:rPr lang="sr-Latn-RS" sz="1400" dirty="0"/>
              <a:t>b) posedovanje neke od stvari navedenih u gornjim stavovima a) i. ili </a:t>
            </a:r>
            <a:r>
              <a:rPr lang="sr-Latn-RS" sz="1400" dirty="0" err="1"/>
              <a:t>ii</a:t>
            </a:r>
            <a:r>
              <a:rPr lang="sr-Latn-RS" sz="1400" dirty="0"/>
              <a:t>. sa namerom da se koristi u svrhu izvršenja nekog od dela propisanih u članovima od 2. do 5. Strana </a:t>
            </a:r>
            <a:r>
              <a:rPr lang="sr-Latn-RS" sz="1400" dirty="0" err="1"/>
              <a:t>ugovornica</a:t>
            </a:r>
            <a:r>
              <a:rPr lang="sr-Latn-RS" sz="1400" dirty="0"/>
              <a:t> može zakonom da propiše da mora da se poseduje određeni broj takvih stvari da bi postojala krivična odgovornost. </a:t>
            </a:r>
            <a:endParaRPr lang="en-US" sz="1400" dirty="0"/>
          </a:p>
          <a:p>
            <a:pPr marL="522288" lvl="0" indent="-285750">
              <a:buFont typeface="Wingdings" panose="05000000000000000000" pitchFamily="2" charset="2"/>
              <a:buChar char="Ø"/>
            </a:pPr>
            <a:r>
              <a:rPr lang="sr-Latn-RS" sz="1400" dirty="0"/>
              <a:t>2. Ovaj član neće se tumačiti tako da uspostavlja krivičnu odgovornost kada proizvodnja, prodaja, nabavljanje radi upotrebe, uvoz, distribucija i drugi oblici stavljanja na raspolaganje ili posedovanje, navedenih u stavu 1. ovog člana </a:t>
            </a:r>
            <a:r>
              <a:rPr lang="sr-Latn-RS" sz="1400" b="1" dirty="0">
                <a:solidFill>
                  <a:srgbClr val="FF0000"/>
                </a:solidFill>
              </a:rPr>
              <a:t>ne služe u svrhu izvršenja dela </a:t>
            </a:r>
            <a:r>
              <a:rPr lang="sr-Latn-RS" sz="1400" dirty="0"/>
              <a:t>propisanih u skladu sa članovima od 2. do 5. ove konvencije, kao na primer kada služe za </a:t>
            </a:r>
            <a:r>
              <a:rPr lang="sr-Latn-RS" sz="1400" b="1" dirty="0">
                <a:solidFill>
                  <a:srgbClr val="FF0000"/>
                </a:solidFill>
              </a:rPr>
              <a:t>ovlašćeno testiranje ili zaštitu</a:t>
            </a:r>
            <a:r>
              <a:rPr lang="sr-Latn-RS" sz="1400" b="1" dirty="0"/>
              <a:t> </a:t>
            </a:r>
            <a:r>
              <a:rPr lang="sr-Latn-RS" sz="1400" dirty="0"/>
              <a:t>računarskog sistema. </a:t>
            </a:r>
            <a:endParaRPr lang="en-US" sz="1400" dirty="0"/>
          </a:p>
          <a:p>
            <a:pPr marL="522288" indent="-285750">
              <a:buFont typeface="Wingdings" panose="05000000000000000000" pitchFamily="2" charset="2"/>
              <a:buChar char="Ø"/>
            </a:pPr>
            <a:r>
              <a:rPr lang="sr-Latn-RS" sz="1400" dirty="0"/>
              <a:t>3. Svaka strana </a:t>
            </a:r>
            <a:r>
              <a:rPr lang="sr-Latn-RS" sz="1400" dirty="0" err="1"/>
              <a:t>ugovornica</a:t>
            </a:r>
            <a:r>
              <a:rPr lang="sr-Latn-RS" sz="1400" dirty="0"/>
              <a:t> može da zadrži pravo da ne primeni stav 1. ovog člana pod uslovom da se rezerva ne odnosi na prodaju, distribuciju i druge oblike stavljanja na raspolaganje stvari navedenih u stavu </a:t>
            </a:r>
            <a:r>
              <a:rPr lang="sr-Latn-RS" sz="1400" dirty="0" err="1"/>
              <a:t>1.a</a:t>
            </a:r>
            <a:r>
              <a:rPr lang="sr-Latn-RS" sz="1400" dirty="0"/>
              <a:t>) </a:t>
            </a:r>
            <a:r>
              <a:rPr lang="sr-Latn-RS" sz="1400" dirty="0" err="1"/>
              <a:t>ii</a:t>
            </a:r>
            <a:r>
              <a:rPr lang="sr-Latn-RS" sz="1400" dirty="0"/>
              <a:t> ovog člana.</a:t>
            </a:r>
            <a:endParaRPr lang="en-GB" sz="1400" dirty="0">
              <a:latin typeface="+mj-lt"/>
            </a:endParaRPr>
          </a:p>
        </p:txBody>
      </p:sp>
      <p:sp>
        <p:nvSpPr>
          <p:cNvPr id="6" name="Rectangle 5">
            <a:extLst>
              <a:ext uri="{FF2B5EF4-FFF2-40B4-BE49-F238E27FC236}">
                <a16:creationId xmlns="" xmlns:a16="http://schemas.microsoft.com/office/drawing/2014/main" id="{524B6456-681F-2F44-A01A-AD3514E81BD2}"/>
              </a:ext>
            </a:extLst>
          </p:cNvPr>
          <p:cNvSpPr/>
          <p:nvPr/>
        </p:nvSpPr>
        <p:spPr>
          <a:xfrm>
            <a:off x="4451121" y="1270001"/>
            <a:ext cx="4545034" cy="2554545"/>
          </a:xfrm>
          <a:prstGeom prst="rect">
            <a:avLst/>
          </a:prstGeom>
        </p:spPr>
        <p:txBody>
          <a:bodyPr wrap="square">
            <a:spAutoFit/>
          </a:bodyPr>
          <a:lstStyle/>
          <a:p>
            <a:pPr marL="342900" lvl="0" indent="-342900">
              <a:buFont typeface="Wingdings" panose="05000000000000000000" pitchFamily="2" charset="2"/>
              <a:buChar char="ü"/>
            </a:pPr>
            <a:r>
              <a:rPr lang="sr-Latn-RS" sz="2000" dirty="0"/>
              <a:t>Postupanje predstavlja krivično delo samo ako služi u svrhu izvršenja dela propisanih u skladu sa članovima od 2. do 5. Budimpeštanske konvencije </a:t>
            </a:r>
            <a:endParaRPr lang="sr-Latn-RS" sz="2000" dirty="0" smtClean="0"/>
          </a:p>
          <a:p>
            <a:pPr marL="342900" lvl="0" indent="-342900">
              <a:buFont typeface="Wingdings" panose="05000000000000000000" pitchFamily="2" charset="2"/>
              <a:buChar char="ü"/>
            </a:pPr>
            <a:endParaRPr lang="en-US" sz="2000" dirty="0"/>
          </a:p>
          <a:p>
            <a:pPr marL="342900" indent="-342900">
              <a:buFont typeface="Wingdings" panose="05000000000000000000" pitchFamily="2" charset="2"/>
              <a:buChar char="ü"/>
            </a:pPr>
            <a:r>
              <a:rPr lang="sr-Latn-RS" sz="2000" dirty="0"/>
              <a:t>Postupanje preduzeto radi ovlašćenog testiranja ili zaštite računarskog sistema</a:t>
            </a:r>
            <a:endParaRPr lang="en-US" sz="2000" dirty="0"/>
          </a:p>
        </p:txBody>
      </p:sp>
      <p:sp>
        <p:nvSpPr>
          <p:cNvPr id="7" name="Rectangle 11">
            <a:extLst>
              <a:ext uri="{FF2B5EF4-FFF2-40B4-BE49-F238E27FC236}">
                <a16:creationId xmlns="" xmlns:a16="http://schemas.microsoft.com/office/drawing/2014/main" id="{1621E760-16B0-4963-BE6C-AB71FCD22778}"/>
              </a:ext>
            </a:extLst>
          </p:cNvPr>
          <p:cNvSpPr>
            <a:spLocks noChangeArrowheads="1"/>
          </p:cNvSpPr>
          <p:nvPr/>
        </p:nvSpPr>
        <p:spPr bwMode="auto">
          <a:xfrm>
            <a:off x="7938" y="6597650"/>
            <a:ext cx="913606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200" b="1" dirty="0">
                <a:solidFill>
                  <a:srgbClr val="FFFFFF"/>
                </a:solidFill>
                <a:latin typeface="+mj-lt"/>
                <a:ea typeface="Verdana" panose="020B0604030504040204" pitchFamily="34" charset="0"/>
                <a:cs typeface="Verdana" charset="0"/>
              </a:rPr>
              <a:t>www.coe.int/cybercrime						                        - </a:t>
            </a:r>
            <a:fld id="{F50FF694-912A-834E-AD45-B984C7BF2CE4}" type="slidenum">
              <a:rPr lang="en-US" sz="1200" b="1">
                <a:solidFill>
                  <a:srgbClr val="FFFFFF"/>
                </a:solidFill>
                <a:latin typeface="+mj-lt"/>
                <a:ea typeface="Verdana" panose="020B0604030504040204" pitchFamily="34" charset="0"/>
                <a:cs typeface="Verdana" charset="0"/>
              </a:rPr>
              <a:pPr/>
              <a:t>66</a:t>
            </a:fld>
            <a:r>
              <a:rPr lang="en-US" sz="1200" b="1" dirty="0">
                <a:solidFill>
                  <a:srgbClr val="FFFFFF"/>
                </a:solidFill>
                <a:latin typeface="+mj-lt"/>
                <a:ea typeface="Verdana" panose="020B0604030504040204" pitchFamily="34" charset="0"/>
                <a:cs typeface="Verdana" charset="0"/>
              </a:rPr>
              <a:t> -</a:t>
            </a:r>
          </a:p>
        </p:txBody>
      </p:sp>
      <p:sp>
        <p:nvSpPr>
          <p:cNvPr id="8" name="Rectangle 7">
            <a:extLst>
              <a:ext uri="{FF2B5EF4-FFF2-40B4-BE49-F238E27FC236}">
                <a16:creationId xmlns="" xmlns:a16="http://schemas.microsoft.com/office/drawing/2014/main" id="{B54C04C7-F9C7-4DFE-B684-E4FB0F9E9846}"/>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mj-lt"/>
                <a:ea typeface="Verdana" panose="020B0604030504040204" pitchFamily="34" charset="0"/>
                <a:cs typeface="Verdana" charset="0"/>
              </a:rPr>
              <a:t>www.coe.int/cybercrime</a:t>
            </a:r>
            <a:endParaRPr lang="en-GB" sz="1200" dirty="0">
              <a:latin typeface="+mj-lt"/>
              <a:ea typeface="Verdana" panose="020B0604030504040204" pitchFamily="34" charset="0"/>
            </a:endParaRPr>
          </a:p>
        </p:txBody>
      </p:sp>
      <p:sp>
        <p:nvSpPr>
          <p:cNvPr id="9" name="Rectangle 8">
            <a:extLst>
              <a:ext uri="{FF2B5EF4-FFF2-40B4-BE49-F238E27FC236}">
                <a16:creationId xmlns="" xmlns:a16="http://schemas.microsoft.com/office/drawing/2014/main" id="{C46C8F04-0397-410D-86F8-6FCA805739DB}"/>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latin typeface="+mj-lt"/>
              <a:ea typeface="Verdana" panose="020B0604030504040204" pitchFamily="34" charset="0"/>
            </a:endParaRPr>
          </a:p>
        </p:txBody>
      </p:sp>
      <p:sp>
        <p:nvSpPr>
          <p:cNvPr id="10" name="TextBox 7">
            <a:extLst>
              <a:ext uri="{FF2B5EF4-FFF2-40B4-BE49-F238E27FC236}">
                <a16:creationId xmlns="" xmlns:a16="http://schemas.microsoft.com/office/drawing/2014/main" id="{C4DDA362-433C-4CC6-A381-E011890633CA}"/>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b="1" dirty="0">
                <a:solidFill>
                  <a:schemeClr val="bg1"/>
                </a:solidFill>
                <a:latin typeface="+mj-lt"/>
                <a:ea typeface="Verdana" panose="020B0604030504040204" pitchFamily="34" charset="0"/>
                <a:cs typeface="Verdana" charset="0"/>
              </a:rPr>
              <a:t>Zloupotreba uređaja</a:t>
            </a:r>
            <a:endParaRPr lang="en-GB" sz="2000" b="1" dirty="0">
              <a:solidFill>
                <a:schemeClr val="bg1"/>
              </a:solidFill>
              <a:latin typeface="+mj-lt"/>
              <a:ea typeface="Verdana" panose="020B0604030504040204" pitchFamily="34" charset="0"/>
              <a:cs typeface="Verdana" charset="0"/>
            </a:endParaRPr>
          </a:p>
        </p:txBody>
      </p:sp>
      <p:pic>
        <p:nvPicPr>
          <p:cNvPr id="11" name="Picture 4">
            <a:extLst>
              <a:ext uri="{FF2B5EF4-FFF2-40B4-BE49-F238E27FC236}">
                <a16:creationId xmlns="" xmlns:a16="http://schemas.microsoft.com/office/drawing/2014/main" id="{BF2B7B65-E368-4A25-8BBD-1FAD95568169}"/>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470087325"/>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7" name="Rectangle 6"/>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dirty="0"/>
          </a:p>
        </p:txBody>
      </p:sp>
      <p:sp>
        <p:nvSpPr>
          <p:cNvPr id="53251" name="TextBox 7"/>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b="1" dirty="0" smtClean="0">
                <a:solidFill>
                  <a:schemeClr val="bg1"/>
                </a:solidFill>
                <a:latin typeface="Verdana" charset="0"/>
                <a:cs typeface="Verdana" charset="0"/>
              </a:rPr>
              <a:t>Ciljevi sesije</a:t>
            </a:r>
            <a:endParaRPr lang="en-GB" sz="2000" b="1" dirty="0">
              <a:solidFill>
                <a:schemeClr val="bg1"/>
              </a:solidFill>
              <a:latin typeface="Verdana" charset="0"/>
              <a:cs typeface="Verdana" charset="0"/>
            </a:endParaRPr>
          </a:p>
        </p:txBody>
      </p:sp>
      <p:pic>
        <p:nvPicPr>
          <p:cNvPr id="53252" name="Picture 4"/>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 name="Rectangle 10"/>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53254" name="Rectangle 11"/>
          <p:cNvSpPr>
            <a:spLocks noChangeArrowheads="1"/>
          </p:cNvSpPr>
          <p:nvPr/>
        </p:nvSpPr>
        <p:spPr bwMode="auto">
          <a:xfrm>
            <a:off x="7937" y="6581001"/>
            <a:ext cx="924458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sz="1200" b="1" dirty="0">
                <a:solidFill>
                  <a:srgbClr val="FFFFFF"/>
                </a:solidFill>
                <a:latin typeface="Verdana" charset="0"/>
                <a:cs typeface="Verdana" charset="0"/>
              </a:rPr>
              <a:t>www.coe.int/cybercrime						</a:t>
            </a:r>
          </a:p>
        </p:txBody>
      </p:sp>
      <p:sp>
        <p:nvSpPr>
          <p:cNvPr id="3" name="Content Placeholder 2">
            <a:extLst>
              <a:ext uri="{FF2B5EF4-FFF2-40B4-BE49-F238E27FC236}">
                <a16:creationId xmlns="" xmlns:a16="http://schemas.microsoft.com/office/drawing/2014/main" id="{77B18497-BF37-4A20-ABA6-353886C26CA1}"/>
              </a:ext>
            </a:extLst>
          </p:cNvPr>
          <p:cNvSpPr>
            <a:spLocks noGrp="1"/>
          </p:cNvSpPr>
          <p:nvPr>
            <p:ph idx="1"/>
          </p:nvPr>
        </p:nvSpPr>
        <p:spPr>
          <a:xfrm>
            <a:off x="323528" y="1340767"/>
            <a:ext cx="8712522" cy="5240233"/>
          </a:xfrm>
        </p:spPr>
        <p:txBody>
          <a:bodyPr>
            <a:normAutofit fontScale="92500" lnSpcReduction="10000"/>
          </a:bodyPr>
          <a:lstStyle/>
          <a:p>
            <a:pPr marL="0" indent="0" algn="just">
              <a:buNone/>
            </a:pPr>
            <a:r>
              <a:rPr lang="sr-Latn-RS" dirty="0" smtClean="0">
                <a:latin typeface="Verdana" panose="020B0604030504040204" pitchFamily="34" charset="0"/>
                <a:ea typeface="Verdana" panose="020B0604030504040204" pitchFamily="34" charset="0"/>
              </a:rPr>
              <a:t>Do kraja ove sesije polaznici će biti u stanju da</a:t>
            </a:r>
            <a:r>
              <a:rPr lang="en-GB" dirty="0" smtClean="0">
                <a:latin typeface="Verdana" panose="020B0604030504040204" pitchFamily="34" charset="0"/>
                <a:ea typeface="Verdana" panose="020B0604030504040204" pitchFamily="34" charset="0"/>
              </a:rPr>
              <a:t>:</a:t>
            </a:r>
            <a:endParaRPr lang="en-GB" dirty="0">
              <a:latin typeface="Verdana" panose="020B0604030504040204" pitchFamily="34" charset="0"/>
              <a:ea typeface="Verdana" panose="020B0604030504040204" pitchFamily="34" charset="0"/>
            </a:endParaRPr>
          </a:p>
          <a:p>
            <a:pPr lvl="0"/>
            <a:r>
              <a:rPr lang="sr-Latn-RS" dirty="0"/>
              <a:t>Shvate značenje osnovnih izraza kao što su računarski podaci, računarski sistem, podaci o saobraćaju i davalac usluge;</a:t>
            </a:r>
            <a:endParaRPr lang="en-US" dirty="0"/>
          </a:p>
          <a:p>
            <a:pPr lvl="0"/>
            <a:r>
              <a:rPr lang="sr-Latn-RS" dirty="0"/>
              <a:t>Identifikuju elemente koji čine krivično delo</a:t>
            </a:r>
            <a:endParaRPr lang="en-US" dirty="0"/>
          </a:p>
          <a:p>
            <a:pPr lvl="1"/>
            <a:r>
              <a:rPr lang="sr-Latn-RS" dirty="0"/>
              <a:t>nezakonitog pristupa,</a:t>
            </a:r>
            <a:endParaRPr lang="en-US" dirty="0"/>
          </a:p>
          <a:p>
            <a:pPr lvl="1"/>
            <a:r>
              <a:rPr lang="sr-Latn-RS" dirty="0"/>
              <a:t>nezakonitog presretanja,</a:t>
            </a:r>
            <a:endParaRPr lang="en-US" dirty="0"/>
          </a:p>
          <a:p>
            <a:pPr lvl="1"/>
            <a:r>
              <a:rPr lang="sr-Latn-RS" dirty="0"/>
              <a:t>ometanja podataka,</a:t>
            </a:r>
            <a:endParaRPr lang="en-US" dirty="0"/>
          </a:p>
          <a:p>
            <a:pPr lvl="1"/>
            <a:r>
              <a:rPr lang="sr-Latn-RS" dirty="0"/>
              <a:t>ometanja sistema, </a:t>
            </a:r>
            <a:endParaRPr lang="en-US" dirty="0"/>
          </a:p>
          <a:p>
            <a:pPr lvl="1"/>
            <a:r>
              <a:rPr lang="sr-Latn-RS" dirty="0"/>
              <a:t>zloupotrebe uređaja.</a:t>
            </a:r>
            <a:endParaRPr lang="en-US" dirty="0"/>
          </a:p>
        </p:txBody>
      </p:sp>
    </p:spTree>
    <p:extLst>
      <p:ext uri="{BB962C8B-B14F-4D97-AF65-F5344CB8AC3E}">
        <p14:creationId xmlns:p14="http://schemas.microsoft.com/office/powerpoint/2010/main" val="3272478856"/>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2" name="Rectangle 4">
            <a:extLst>
              <a:ext uri="{FF2B5EF4-FFF2-40B4-BE49-F238E27FC236}">
                <a16:creationId xmlns="" xmlns:a16="http://schemas.microsoft.com/office/drawing/2014/main" id="{EDF64B36-81D9-458A-A194-0F302FFF98F0}"/>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wrap="none" anchor="ctr">
            <a:spAutoFit/>
          </a:bodyPr>
          <a:lstStyle/>
          <a:p>
            <a:pPr eaLnBrk="1" hangingPunct="1">
              <a:defRPr/>
            </a:pPr>
            <a:endParaRPr lang="en-GB" dirty="0">
              <a:latin typeface="Calibri" charset="0"/>
              <a:ea typeface="ＭＳ Ｐゴシック" charset="0"/>
            </a:endParaRPr>
          </a:p>
        </p:txBody>
      </p:sp>
      <p:sp>
        <p:nvSpPr>
          <p:cNvPr id="12" name="Rectangle 11">
            <a:extLst>
              <a:ext uri="{FF2B5EF4-FFF2-40B4-BE49-F238E27FC236}">
                <a16:creationId xmlns="" xmlns:a16="http://schemas.microsoft.com/office/drawing/2014/main" id="{F2E812E5-70E7-496A-A514-625E50D09C58}"/>
              </a:ext>
            </a:extLst>
          </p:cNvPr>
          <p:cNvSpPr/>
          <p:nvPr/>
        </p:nvSpPr>
        <p:spPr>
          <a:xfrm>
            <a:off x="-36513" y="-26988"/>
            <a:ext cx="918051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dirty="0"/>
          </a:p>
        </p:txBody>
      </p:sp>
      <p:pic>
        <p:nvPicPr>
          <p:cNvPr id="2" name="Picture 4">
            <a:extLst>
              <a:ext uri="{FF2B5EF4-FFF2-40B4-BE49-F238E27FC236}">
                <a16:creationId xmlns="" xmlns:a16="http://schemas.microsoft.com/office/drawing/2014/main" id="{15364E51-4F34-4DA1-8843-ADA973D0B86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525" y="-22225"/>
            <a:ext cx="1322388" cy="10795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053" name="TextBox 13">
            <a:extLst>
              <a:ext uri="{FF2B5EF4-FFF2-40B4-BE49-F238E27FC236}">
                <a16:creationId xmlns="" xmlns:a16="http://schemas.microsoft.com/office/drawing/2014/main" id="{033C52F9-475F-47F5-884A-9BD06B891C6A}"/>
              </a:ext>
            </a:extLst>
          </p:cNvPr>
          <p:cNvSpPr txBox="1">
            <a:spLocks noChangeArrowheads="1"/>
          </p:cNvSpPr>
          <p:nvPr/>
        </p:nvSpPr>
        <p:spPr bwMode="auto">
          <a:xfrm>
            <a:off x="1258888" y="-33338"/>
            <a:ext cx="4105275" cy="1077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GB" altLang="en-US" b="1" dirty="0">
                <a:solidFill>
                  <a:schemeClr val="bg1"/>
                </a:solidFill>
                <a:latin typeface="Arial Narrow" panose="020B0606020202030204" pitchFamily="34" charset="0"/>
              </a:rPr>
              <a:t>GLACY+ </a:t>
            </a:r>
          </a:p>
          <a:p>
            <a:pPr eaLnBrk="1" hangingPunct="1">
              <a:spcBef>
                <a:spcPct val="0"/>
              </a:spcBef>
              <a:buFontTx/>
              <a:buNone/>
            </a:pPr>
            <a:r>
              <a:rPr lang="en-GB" altLang="en-US" sz="1600" b="1" dirty="0">
                <a:solidFill>
                  <a:schemeClr val="bg1"/>
                </a:solidFill>
                <a:latin typeface="Arial Narrow" panose="020B0606020202030204" pitchFamily="34" charset="0"/>
              </a:rPr>
              <a:t>Global Action on Cybercrime Extended</a:t>
            </a:r>
          </a:p>
          <a:p>
            <a:pPr eaLnBrk="1" hangingPunct="1">
              <a:spcBef>
                <a:spcPct val="0"/>
              </a:spcBef>
              <a:buFontTx/>
              <a:buNone/>
            </a:pPr>
            <a:r>
              <a:rPr lang="en-GB" altLang="en-US" sz="1600" b="1" dirty="0">
                <a:solidFill>
                  <a:schemeClr val="bg1"/>
                </a:solidFill>
                <a:latin typeface="Arial Narrow" panose="020B0606020202030204" pitchFamily="34" charset="0"/>
              </a:rPr>
              <a:t>Action </a:t>
            </a:r>
            <a:r>
              <a:rPr lang="en-GB" altLang="en-US" sz="1600" b="1" dirty="0" err="1">
                <a:solidFill>
                  <a:schemeClr val="bg1"/>
                </a:solidFill>
                <a:latin typeface="Arial Narrow" panose="020B0606020202030204" pitchFamily="34" charset="0"/>
              </a:rPr>
              <a:t>globale</a:t>
            </a:r>
            <a:r>
              <a:rPr lang="en-GB" altLang="en-US" sz="1600" b="1">
                <a:solidFill>
                  <a:schemeClr val="bg1"/>
                </a:solidFill>
                <a:latin typeface="Arial Narrow" panose="020B0606020202030204" pitchFamily="34" charset="0"/>
              </a:rPr>
              <a:t> sur la cybercriminalité elargie</a:t>
            </a:r>
          </a:p>
        </p:txBody>
      </p:sp>
      <p:pic>
        <p:nvPicPr>
          <p:cNvPr id="2054" name="Picture 8">
            <a:extLst>
              <a:ext uri="{FF2B5EF4-FFF2-40B4-BE49-F238E27FC236}">
                <a16:creationId xmlns="" xmlns:a16="http://schemas.microsoft.com/office/drawing/2014/main" id="{B2A2B581-F8BC-48D4-AF7E-AAF0CE808C6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76800" y="188913"/>
            <a:ext cx="4087813" cy="71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Rectangle 10">
            <a:extLst>
              <a:ext uri="{FF2B5EF4-FFF2-40B4-BE49-F238E27FC236}">
                <a16:creationId xmlns="" xmlns:a16="http://schemas.microsoft.com/office/drawing/2014/main" id="{4C53FF83-4B1D-4AE3-8AD4-F83CA631845F}"/>
              </a:ext>
            </a:extLst>
          </p:cNvPr>
          <p:cNvSpPr/>
          <p:nvPr/>
        </p:nvSpPr>
        <p:spPr>
          <a:xfrm>
            <a:off x="-34925" y="6588125"/>
            <a:ext cx="9215438" cy="296863"/>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2056" name="Rectangle 11">
            <a:extLst>
              <a:ext uri="{FF2B5EF4-FFF2-40B4-BE49-F238E27FC236}">
                <a16:creationId xmlns="" xmlns:a16="http://schemas.microsoft.com/office/drawing/2014/main" id="{88C73A7D-5780-471E-8BE6-4A42E697E15C}"/>
              </a:ext>
            </a:extLst>
          </p:cNvPr>
          <p:cNvSpPr>
            <a:spLocks noChangeArrowheads="1"/>
          </p:cNvSpPr>
          <p:nvPr/>
        </p:nvSpPr>
        <p:spPr bwMode="auto">
          <a:xfrm>
            <a:off x="7938" y="6597650"/>
            <a:ext cx="9136062"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US" altLang="en-US" sz="1200" b="1">
                <a:solidFill>
                  <a:srgbClr val="FFFFFF"/>
                </a:solidFill>
                <a:latin typeface="Verdana" panose="020B0604030504040204" pitchFamily="34" charset="0"/>
              </a:rPr>
              <a:t>www.coe.int/cybercrime						                        - </a:t>
            </a:r>
            <a:fld id="{B15B3F00-50C3-4AA7-B2CA-0E1FD701D3C5}" type="slidenum">
              <a:rPr lang="en-US" altLang="en-US" sz="1200" b="1">
                <a:solidFill>
                  <a:srgbClr val="FFFFFF"/>
                </a:solidFill>
                <a:latin typeface="Verdana" panose="020B0604030504040204" pitchFamily="34" charset="0"/>
              </a:rPr>
              <a:pPr>
                <a:spcBef>
                  <a:spcPct val="0"/>
                </a:spcBef>
                <a:buFontTx/>
                <a:buNone/>
              </a:pPr>
              <a:t>68</a:t>
            </a:fld>
            <a:r>
              <a:rPr lang="en-US" altLang="en-US" sz="1200" b="1">
                <a:solidFill>
                  <a:srgbClr val="FFFFFF"/>
                </a:solidFill>
                <a:latin typeface="Verdana" panose="020B0604030504040204" pitchFamily="34" charset="0"/>
              </a:rPr>
              <a:t> -</a:t>
            </a:r>
          </a:p>
        </p:txBody>
      </p:sp>
      <p:sp>
        <p:nvSpPr>
          <p:cNvPr id="2057" name="Rectangle 2">
            <a:extLst>
              <a:ext uri="{FF2B5EF4-FFF2-40B4-BE49-F238E27FC236}">
                <a16:creationId xmlns="" xmlns:a16="http://schemas.microsoft.com/office/drawing/2014/main" id="{D192EA30-54CE-4062-B518-E86D1D7BEC69}"/>
              </a:ext>
            </a:extLst>
          </p:cNvPr>
          <p:cNvSpPr>
            <a:spLocks noChangeArrowheads="1"/>
          </p:cNvSpPr>
          <p:nvPr/>
        </p:nvSpPr>
        <p:spPr bwMode="auto">
          <a:xfrm>
            <a:off x="290513" y="2352650"/>
            <a:ext cx="8599487" cy="37548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tabLst>
                <a:tab pos="2066925" algn="l"/>
              </a:tabLst>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tabLst>
                <a:tab pos="2066925" algn="l"/>
              </a:tabLst>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tabLst>
                <a:tab pos="2066925" algn="l"/>
              </a:tabLst>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9pPr>
          </a:lstStyle>
          <a:p>
            <a:pPr algn="ctr" eaLnBrk="1" hangingPunct="1">
              <a:spcBef>
                <a:spcPct val="0"/>
              </a:spcBef>
              <a:buFontTx/>
              <a:buNone/>
            </a:pPr>
            <a:r>
              <a:rPr lang="sr-Latn-RS" altLang="en-US" sz="3600" b="1" dirty="0" smtClean="0">
                <a:latin typeface="Verdana" panose="020B0604030504040204" pitchFamily="34" charset="0"/>
              </a:rPr>
              <a:t>Hvala</a:t>
            </a:r>
            <a:endParaRPr lang="en-GB" altLang="en-US" sz="1600" b="1" dirty="0">
              <a:latin typeface="Verdana" panose="020B0604030504040204" pitchFamily="34" charset="0"/>
            </a:endParaRPr>
          </a:p>
          <a:p>
            <a:pPr algn="ctr" eaLnBrk="1" hangingPunct="1">
              <a:spcBef>
                <a:spcPct val="0"/>
              </a:spcBef>
              <a:buFontTx/>
              <a:buNone/>
            </a:pPr>
            <a:endParaRPr lang="en-GB" altLang="en-US" sz="1200" b="1" dirty="0">
              <a:latin typeface="Verdana" panose="020B0604030504040204" pitchFamily="34" charset="0"/>
            </a:endParaRPr>
          </a:p>
          <a:p>
            <a:pPr algn="ctr" eaLnBrk="1" hangingPunct="1">
              <a:spcBef>
                <a:spcPct val="0"/>
              </a:spcBef>
              <a:buFontTx/>
              <a:buNone/>
            </a:pPr>
            <a:endParaRPr lang="en-GB" altLang="en-US" sz="1200" b="1" dirty="0">
              <a:latin typeface="Verdana" panose="020B0604030504040204" pitchFamily="34" charset="0"/>
            </a:endParaRPr>
          </a:p>
          <a:p>
            <a:pPr algn="ctr" eaLnBrk="1" hangingPunct="1">
              <a:spcBef>
                <a:spcPct val="0"/>
              </a:spcBef>
              <a:buFontTx/>
              <a:buNone/>
            </a:pPr>
            <a:endParaRPr lang="en-GB" altLang="en-US" sz="1200" b="1" dirty="0">
              <a:latin typeface="Verdana" panose="020B0604030504040204" pitchFamily="34" charset="0"/>
            </a:endParaRPr>
          </a:p>
          <a:p>
            <a:pPr algn="ctr" eaLnBrk="1" hangingPunct="1">
              <a:spcBef>
                <a:spcPct val="0"/>
              </a:spcBef>
              <a:buFontTx/>
              <a:buNone/>
            </a:pPr>
            <a:endParaRPr lang="en-GB" altLang="en-US" sz="1200" b="1" dirty="0">
              <a:latin typeface="Verdana" panose="020B0604030504040204" pitchFamily="34" charset="0"/>
            </a:endParaRPr>
          </a:p>
          <a:p>
            <a:pPr algn="ctr" eaLnBrk="1" hangingPunct="1">
              <a:spcBef>
                <a:spcPct val="0"/>
              </a:spcBef>
              <a:buFontTx/>
              <a:buNone/>
            </a:pPr>
            <a:endParaRPr lang="en-GB" altLang="en-US" sz="1200" b="1" dirty="0">
              <a:latin typeface="Verdana" panose="020B0604030504040204" pitchFamily="34" charset="0"/>
            </a:endParaRPr>
          </a:p>
          <a:p>
            <a:pPr algn="ctr" eaLnBrk="1" hangingPunct="1">
              <a:spcBef>
                <a:spcPct val="0"/>
              </a:spcBef>
              <a:buFontTx/>
              <a:buNone/>
            </a:pPr>
            <a:endParaRPr lang="en-GB" altLang="en-US" sz="1600" b="1" dirty="0">
              <a:latin typeface="Verdana" panose="020B0604030504040204" pitchFamily="34" charset="0"/>
            </a:endParaRPr>
          </a:p>
          <a:p>
            <a:pPr algn="ctr" eaLnBrk="1" hangingPunct="1">
              <a:spcBef>
                <a:spcPct val="0"/>
              </a:spcBef>
              <a:buFontTx/>
              <a:buNone/>
            </a:pPr>
            <a:r>
              <a:rPr lang="en-GB" altLang="en-US" sz="1800" b="1" dirty="0" err="1">
                <a:latin typeface="Verdana" panose="020B0604030504040204" pitchFamily="34" charset="0"/>
              </a:rPr>
              <a:t>Xxxxx</a:t>
            </a:r>
            <a:r>
              <a:rPr lang="en-GB" altLang="en-US" sz="1800" b="1" dirty="0">
                <a:latin typeface="Verdana" panose="020B0604030504040204" pitchFamily="34" charset="0"/>
              </a:rPr>
              <a:t> XXXXXXXX</a:t>
            </a:r>
          </a:p>
          <a:p>
            <a:pPr algn="ctr" eaLnBrk="1" hangingPunct="1">
              <a:spcBef>
                <a:spcPct val="0"/>
              </a:spcBef>
              <a:buFontTx/>
              <a:buNone/>
            </a:pPr>
            <a:endParaRPr lang="en-GB" altLang="en-US" sz="600" dirty="0">
              <a:latin typeface="Verdana" panose="020B0604030504040204" pitchFamily="34" charset="0"/>
            </a:endParaRPr>
          </a:p>
          <a:p>
            <a:pPr algn="ctr" eaLnBrk="1" hangingPunct="1">
              <a:spcBef>
                <a:spcPct val="0"/>
              </a:spcBef>
              <a:buFontTx/>
              <a:buNone/>
            </a:pPr>
            <a:r>
              <a:rPr lang="sr-Latn-RS" altLang="en-US" sz="1400" i="1" dirty="0" smtClean="0">
                <a:latin typeface="Verdana" panose="020B0604030504040204" pitchFamily="34" charset="0"/>
              </a:rPr>
              <a:t>Savet Evrope</a:t>
            </a:r>
            <a:endParaRPr lang="en-GB" altLang="en-US" sz="1400" i="1" dirty="0">
              <a:latin typeface="Verdana" panose="020B0604030504040204" pitchFamily="34" charset="0"/>
            </a:endParaRPr>
          </a:p>
          <a:p>
            <a:pPr algn="ctr" eaLnBrk="1" hangingPunct="1">
              <a:spcBef>
                <a:spcPct val="0"/>
              </a:spcBef>
              <a:buFontTx/>
              <a:buNone/>
            </a:pPr>
            <a:endParaRPr lang="en-GB" altLang="en-US" sz="1400" b="1" dirty="0">
              <a:solidFill>
                <a:srgbClr val="2F618F"/>
              </a:solidFill>
              <a:latin typeface="Verdana" panose="020B0604030504040204" pitchFamily="34" charset="0"/>
              <a:hlinkClick r:id="rId5"/>
            </a:endParaRPr>
          </a:p>
          <a:p>
            <a:pPr algn="ctr" eaLnBrk="1" hangingPunct="1">
              <a:spcBef>
                <a:spcPct val="0"/>
              </a:spcBef>
              <a:buFontTx/>
              <a:buNone/>
            </a:pPr>
            <a:r>
              <a:rPr lang="sr-Latn-RS" altLang="en-US" sz="1200" b="1" dirty="0" err="1" smtClean="0">
                <a:solidFill>
                  <a:srgbClr val="2F618F"/>
                </a:solidFill>
                <a:latin typeface="Verdana" panose="020B0604030504040204" pitchFamily="34" charset="0"/>
              </a:rPr>
              <a:t>imejl</a:t>
            </a:r>
            <a:endParaRPr lang="en-GB" altLang="en-US" sz="1200" b="1" dirty="0">
              <a:solidFill>
                <a:srgbClr val="2F618F"/>
              </a:solidFill>
              <a:latin typeface="Verdana" panose="020B0604030504040204" pitchFamily="34" charset="0"/>
            </a:endParaRPr>
          </a:p>
          <a:p>
            <a:pPr algn="ctr" eaLnBrk="1" hangingPunct="1">
              <a:spcBef>
                <a:spcPct val="0"/>
              </a:spcBef>
              <a:buFontTx/>
              <a:buNone/>
            </a:pPr>
            <a:endParaRPr lang="en-GB" altLang="en-US" sz="1600" b="1" dirty="0">
              <a:latin typeface="Verdana" panose="020B0604030504040204" pitchFamily="34" charset="0"/>
            </a:endParaRPr>
          </a:p>
          <a:p>
            <a:pPr algn="ctr" eaLnBrk="1" hangingPunct="1">
              <a:spcBef>
                <a:spcPct val="0"/>
              </a:spcBef>
              <a:buFontTx/>
              <a:buNone/>
            </a:pPr>
            <a:endParaRPr lang="en-GB" altLang="en-US" sz="1600" b="1" dirty="0">
              <a:latin typeface="Verdana" panose="020B0604030504040204" pitchFamily="34" charset="0"/>
            </a:endParaRPr>
          </a:p>
          <a:p>
            <a:pPr algn="ctr" eaLnBrk="1" hangingPunct="1">
              <a:spcBef>
                <a:spcPct val="0"/>
              </a:spcBef>
              <a:buFontTx/>
              <a:buNone/>
            </a:pPr>
            <a:endParaRPr lang="en-GB" altLang="en-US" sz="1400" b="1" dirty="0">
              <a:latin typeface="Verdana" panose="020B0604030504040204" pitchFamily="34" charset="0"/>
            </a:endParaRPr>
          </a:p>
          <a:p>
            <a:pPr algn="ctr" eaLnBrk="1" hangingPunct="1">
              <a:spcBef>
                <a:spcPct val="0"/>
              </a:spcBef>
              <a:buFontTx/>
              <a:buNone/>
            </a:pPr>
            <a:r>
              <a:rPr lang="en-GB" altLang="en-US" sz="1600" b="1" dirty="0">
                <a:latin typeface="Verdana" panose="020B0604030504040204" pitchFamily="34" charset="0"/>
              </a:rPr>
              <a:t>DD </a:t>
            </a:r>
            <a:r>
              <a:rPr lang="sr-Latn-RS" altLang="en-US" sz="1600" b="1" dirty="0" smtClean="0">
                <a:latin typeface="Verdana" panose="020B0604030504040204" pitchFamily="34" charset="0"/>
              </a:rPr>
              <a:t>Mesec GGGG</a:t>
            </a:r>
            <a:endParaRPr lang="en-GB" altLang="en-US" sz="1600" b="1" dirty="0">
              <a:latin typeface="Verdana" panose="020B0604030504040204" pitchFamily="34" charset="0"/>
            </a:endParaRPr>
          </a:p>
        </p:txBody>
      </p:sp>
      <p:sp>
        <p:nvSpPr>
          <p:cNvPr id="10" name="Rectangle 2">
            <a:extLst>
              <a:ext uri="{FF2B5EF4-FFF2-40B4-BE49-F238E27FC236}">
                <a16:creationId xmlns="" xmlns:a16="http://schemas.microsoft.com/office/drawing/2014/main" id="{DF1503B2-B0B3-4330-9439-3D5954CA1625}"/>
              </a:ext>
            </a:extLst>
          </p:cNvPr>
          <p:cNvSpPr>
            <a:spLocks noChangeArrowheads="1"/>
          </p:cNvSpPr>
          <p:nvPr/>
        </p:nvSpPr>
        <p:spPr bwMode="auto">
          <a:xfrm>
            <a:off x="365125" y="1177588"/>
            <a:ext cx="859948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tabLst>
                <a:tab pos="2066925" algn="l"/>
              </a:tabLst>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tabLst>
                <a:tab pos="2066925" algn="l"/>
              </a:tabLst>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tabLst>
                <a:tab pos="2066925" algn="l"/>
              </a:tabLst>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9pPr>
          </a:lstStyle>
          <a:p>
            <a:pPr algn="ctr" eaLnBrk="1" hangingPunct="1">
              <a:spcBef>
                <a:spcPct val="0"/>
              </a:spcBef>
              <a:buFontTx/>
              <a:buNone/>
            </a:pPr>
            <a:r>
              <a:rPr lang="sr-Latn-RS" altLang="en-US" sz="1400" b="1" dirty="0" smtClean="0">
                <a:latin typeface="Verdana" panose="020B0604030504040204" pitchFamily="34" charset="0"/>
              </a:rPr>
              <a:t>Uvodni kurs </a:t>
            </a:r>
            <a:r>
              <a:rPr lang="sr-Latn-RS" altLang="en-US" sz="1400" b="1" smtClean="0">
                <a:latin typeface="Verdana" panose="020B0604030504040204" pitchFamily="34" charset="0"/>
              </a:rPr>
              <a:t>Pravosudne</a:t>
            </a:r>
            <a:r>
              <a:rPr lang="sr-Latn-RS" altLang="en-US" sz="1400" b="1" dirty="0" smtClean="0">
                <a:latin typeface="Verdana" panose="020B0604030504040204" pitchFamily="34" charset="0"/>
              </a:rPr>
              <a:t> obuke o </a:t>
            </a:r>
            <a:r>
              <a:rPr lang="sr-Latn-RS" altLang="en-US" sz="1400" b="1" dirty="0" err="1" smtClean="0">
                <a:latin typeface="Verdana" panose="020B0604030504040204" pitchFamily="34" charset="0"/>
              </a:rPr>
              <a:t>visokotehnološkom</a:t>
            </a:r>
            <a:r>
              <a:rPr lang="sr-Latn-RS" altLang="en-US" sz="1400" b="1" dirty="0" smtClean="0">
                <a:latin typeface="Verdana" panose="020B0604030504040204" pitchFamily="34" charset="0"/>
              </a:rPr>
              <a:t> kriminalu i elektronskim dokazima</a:t>
            </a:r>
            <a:endParaRPr lang="en-GB" altLang="en-US" sz="1400" i="1" dirty="0">
              <a:latin typeface="Verdana" panose="020B0604030504040204" pitchFamily="34" charset="0"/>
            </a:endParaRPr>
          </a:p>
        </p:txBody>
      </p:sp>
    </p:spTree>
    <p:extLst>
      <p:ext uri="{BB962C8B-B14F-4D97-AF65-F5344CB8AC3E}">
        <p14:creationId xmlns:p14="http://schemas.microsoft.com/office/powerpoint/2010/main" val="106430970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latin typeface="Verdana" panose="020B0604030504040204" pitchFamily="34" charset="0"/>
              <a:ea typeface="Verdana" panose="020B0604030504040204" pitchFamily="34" charset="0"/>
            </a:endParaRPr>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b="1" dirty="0" smtClean="0">
                <a:solidFill>
                  <a:schemeClr val="bg1"/>
                </a:solidFill>
                <a:latin typeface="Verdana" panose="020B0604030504040204" pitchFamily="34" charset="0"/>
                <a:ea typeface="Verdana" panose="020B0604030504040204" pitchFamily="34" charset="0"/>
                <a:cs typeface="Verdana" charset="0"/>
              </a:rPr>
              <a:t>Računarski podatak</a:t>
            </a:r>
            <a:endParaRPr lang="en-GB" sz="2000" b="1" dirty="0">
              <a:solidFill>
                <a:schemeClr val="bg1"/>
              </a:solidFill>
              <a:latin typeface="Verdana" panose="020B0604030504040204" pitchFamily="34" charset="0"/>
              <a:ea typeface="Verdana" panose="020B0604030504040204" pitchFamily="34" charset="0"/>
              <a:cs typeface="Verdana" charset="0"/>
            </a:endParaRP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Rectangle 1">
            <a:extLst>
              <a:ext uri="{FF2B5EF4-FFF2-40B4-BE49-F238E27FC236}">
                <a16:creationId xmlns="" xmlns:a16="http://schemas.microsoft.com/office/drawing/2014/main" id="{0F998D42-3E41-48B1-892B-F108108468D9}"/>
              </a:ext>
            </a:extLst>
          </p:cNvPr>
          <p:cNvSpPr/>
          <p:nvPr/>
        </p:nvSpPr>
        <p:spPr>
          <a:xfrm>
            <a:off x="4410308" y="1340768"/>
            <a:ext cx="4518735" cy="4524315"/>
          </a:xfrm>
          <a:prstGeom prst="rect">
            <a:avLst/>
          </a:prstGeom>
        </p:spPr>
        <p:txBody>
          <a:bodyPr wrap="square">
            <a:spAutoFit/>
          </a:bodyPr>
          <a:lstStyle/>
          <a:p>
            <a:pPr marL="457200" lvl="0" indent="-457200">
              <a:buFont typeface="Wingdings" panose="05000000000000000000" pitchFamily="2" charset="2"/>
              <a:buChar char="Ø"/>
            </a:pPr>
            <a:r>
              <a:rPr lang="sr-Latn-RS" sz="2400" dirty="0"/>
              <a:t>Računarski podatak je svaki podatak koji se nalazi u takvom obliku da ga može neposredno obraditi računarski sistem</a:t>
            </a:r>
            <a:endParaRPr lang="en-US" sz="2400" dirty="0"/>
          </a:p>
          <a:p>
            <a:pPr marL="457200" indent="-457200">
              <a:buFont typeface="Wingdings" panose="05000000000000000000" pitchFamily="2" charset="2"/>
              <a:buChar char="Ø"/>
            </a:pPr>
            <a:r>
              <a:rPr lang="sr-Latn-RS" sz="2400" dirty="0"/>
              <a:t>Računarski podatak koji može biti automatski obrađen može se naći na meti krivičnog dela utvrđenog u Budimpeštanskoj konvenciji ili može biti predmet primene istražnih mera utvrđenih u Budimpeštanskoj konvenciji</a:t>
            </a:r>
            <a:r>
              <a:rPr lang="sr-Latn-RS" sz="2200" spc="-30" dirty="0" smtClean="0">
                <a:latin typeface="Verdana" panose="020B0604030504040204" pitchFamily="34" charset="0"/>
                <a:ea typeface="Verdana" panose="020B0604030504040204" pitchFamily="34" charset="0"/>
              </a:rPr>
              <a:t>. </a:t>
            </a:r>
            <a:endParaRPr lang="en-US" sz="2200" spc="-30" dirty="0">
              <a:latin typeface="Verdana" panose="020B0604030504040204" pitchFamily="34" charset="0"/>
              <a:ea typeface="Verdana" panose="020B0604030504040204" pitchFamily="34" charset="0"/>
            </a:endParaRPr>
          </a:p>
        </p:txBody>
      </p:sp>
      <p:sp>
        <p:nvSpPr>
          <p:cNvPr id="3" name="Rectangle 2">
            <a:extLst>
              <a:ext uri="{FF2B5EF4-FFF2-40B4-BE49-F238E27FC236}">
                <a16:creationId xmlns="" xmlns:a16="http://schemas.microsoft.com/office/drawing/2014/main" id="{22B23B8C-EBB4-4825-AB22-2544600253B2}"/>
              </a:ext>
            </a:extLst>
          </p:cNvPr>
          <p:cNvSpPr/>
          <p:nvPr/>
        </p:nvSpPr>
        <p:spPr>
          <a:xfrm>
            <a:off x="213064" y="1340768"/>
            <a:ext cx="3986074" cy="4493538"/>
          </a:xfrm>
          <a:prstGeom prst="rect">
            <a:avLst/>
          </a:prstGeom>
        </p:spPr>
        <p:txBody>
          <a:bodyPr wrap="square">
            <a:spAutoFit/>
          </a:bodyPr>
          <a:lstStyle/>
          <a:p>
            <a:pPr marL="342900" lvl="0" indent="-342900" algn="just">
              <a:buFont typeface="Wingdings" pitchFamily="2" charset="2"/>
              <a:buChar char="Ø"/>
            </a:pPr>
            <a:r>
              <a:rPr lang="sr-Latn-RS" sz="2600" b="1" dirty="0"/>
              <a:t>„računarski podatak</a:t>
            </a:r>
            <a:r>
              <a:rPr lang="sr-Latn-RS" sz="2600" dirty="0"/>
              <a:t>” označava svako predstavljanje činjenica, informacija ili koncepata obliku koji je podesan za njihovu obradu u računarskom sistemu, uključujući odgovarajući program na osnovu koga računarski sistem obavlja svoju funkciju </a:t>
            </a:r>
            <a:r>
              <a:rPr lang="sr-Latn-RS" sz="2200" dirty="0" smtClean="0">
                <a:latin typeface="Verdana" panose="020B0604030504040204" pitchFamily="34" charset="0"/>
                <a:ea typeface="Verdana" panose="020B0604030504040204" pitchFamily="34" charset="0"/>
              </a:rPr>
              <a:t>; </a:t>
            </a:r>
            <a:endParaRPr lang="en-US" sz="2200" dirty="0">
              <a:latin typeface="Verdana" panose="020B0604030504040204" pitchFamily="34" charset="0"/>
              <a:ea typeface="Verdana" panose="020B0604030504040204" pitchFamily="34" charset="0"/>
            </a:endParaRPr>
          </a:p>
        </p:txBody>
      </p:sp>
    </p:spTree>
    <p:extLst>
      <p:ext uri="{BB962C8B-B14F-4D97-AF65-F5344CB8AC3E}">
        <p14:creationId xmlns:p14="http://schemas.microsoft.com/office/powerpoint/2010/main" val="347379257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dirty="0">
              <a:latin typeface="Verdana" panose="020B0604030504040204" pitchFamily="34" charset="0"/>
              <a:ea typeface="Verdana" panose="020B0604030504040204" pitchFamily="34" charset="0"/>
            </a:endParaRPr>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b="1" dirty="0" smtClean="0">
                <a:solidFill>
                  <a:schemeClr val="bg1"/>
                </a:solidFill>
                <a:latin typeface="Verdana" panose="020B0604030504040204" pitchFamily="34" charset="0"/>
                <a:ea typeface="Verdana" panose="020B0604030504040204" pitchFamily="34" charset="0"/>
                <a:cs typeface="Verdana" charset="0"/>
              </a:rPr>
              <a:t>Davalac usluge</a:t>
            </a:r>
            <a:endParaRPr lang="en-GB" sz="2000" b="1" dirty="0">
              <a:solidFill>
                <a:schemeClr val="bg1"/>
              </a:solidFill>
              <a:latin typeface="Verdana" panose="020B0604030504040204" pitchFamily="34" charset="0"/>
              <a:ea typeface="Verdana" panose="020B0604030504040204" pitchFamily="34" charset="0"/>
              <a:cs typeface="Verdana" charset="0"/>
            </a:endParaRP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Rectangle 3">
            <a:extLst>
              <a:ext uri="{FF2B5EF4-FFF2-40B4-BE49-F238E27FC236}">
                <a16:creationId xmlns="" xmlns:a16="http://schemas.microsoft.com/office/drawing/2014/main" id="{EC2C0B75-C285-4AA8-826D-DF71D718E6A3}"/>
              </a:ext>
            </a:extLst>
          </p:cNvPr>
          <p:cNvSpPr/>
          <p:nvPr/>
        </p:nvSpPr>
        <p:spPr>
          <a:xfrm>
            <a:off x="4378649" y="1314066"/>
            <a:ext cx="4518735" cy="4154984"/>
          </a:xfrm>
          <a:prstGeom prst="rect">
            <a:avLst/>
          </a:prstGeom>
        </p:spPr>
        <p:txBody>
          <a:bodyPr wrap="square">
            <a:spAutoFit/>
          </a:bodyPr>
          <a:lstStyle/>
          <a:p>
            <a:pPr marL="285750" lvl="0" indent="-285750">
              <a:buFont typeface="Wingdings" panose="05000000000000000000" pitchFamily="2" charset="2"/>
              <a:buChar char="Ø"/>
            </a:pPr>
            <a:r>
              <a:rPr lang="sr-Latn-RS" sz="2400" dirty="0"/>
              <a:t>Da:</a:t>
            </a:r>
            <a:endParaRPr lang="en-US" sz="2400" dirty="0"/>
          </a:p>
          <a:p>
            <a:pPr marL="742950" lvl="1" indent="-285750">
              <a:buFont typeface="Wingdings" panose="05000000000000000000" pitchFamily="2" charset="2"/>
              <a:buChar char="Ø"/>
            </a:pPr>
            <a:r>
              <a:rPr lang="sr-Latn-RS" sz="2400" dirty="0"/>
              <a:t>komunikacija ili usluga obrade podataka o kojima je reč (na primer, davalaca usluge </a:t>
            </a:r>
            <a:r>
              <a:rPr lang="sr-Latn-RS" sz="2400" dirty="0" err="1"/>
              <a:t>hostinga</a:t>
            </a:r>
            <a:r>
              <a:rPr lang="sr-Latn-RS" sz="2400" dirty="0"/>
              <a:t> i </a:t>
            </a:r>
            <a:r>
              <a:rPr lang="sr-Latn-RS" sz="2400" dirty="0" err="1"/>
              <a:t>kešinga</a:t>
            </a:r>
            <a:r>
              <a:rPr lang="sr-Latn-RS" sz="2400" dirty="0"/>
              <a:t>) </a:t>
            </a:r>
            <a:endParaRPr lang="en-US" sz="2400" dirty="0"/>
          </a:p>
          <a:p>
            <a:pPr marL="742950" lvl="1" indent="-285750">
              <a:buFont typeface="Wingdings" panose="05000000000000000000" pitchFamily="2" charset="2"/>
              <a:buChar char="Ø"/>
            </a:pPr>
            <a:r>
              <a:rPr lang="sr-Latn-RS" sz="2400" dirty="0"/>
              <a:t>javni ili privatni subjekti</a:t>
            </a:r>
            <a:endParaRPr lang="en-US" sz="2400" dirty="0"/>
          </a:p>
          <a:p>
            <a:pPr marL="742950" lvl="1" indent="-285750">
              <a:buFont typeface="Wingdings" panose="05000000000000000000" pitchFamily="2" charset="2"/>
              <a:buChar char="Ø"/>
            </a:pPr>
            <a:r>
              <a:rPr lang="sr-Latn-RS" sz="2400" dirty="0"/>
              <a:t>besplatne ili plaćene usluge</a:t>
            </a:r>
            <a:endParaRPr lang="en-US" sz="2400" dirty="0"/>
          </a:p>
          <a:p>
            <a:pPr marL="742950" lvl="1" indent="-285750">
              <a:buFont typeface="Wingdings" panose="05000000000000000000" pitchFamily="2" charset="2"/>
              <a:buChar char="Ø"/>
            </a:pPr>
            <a:r>
              <a:rPr lang="sr-Latn-RS" sz="2400" dirty="0"/>
              <a:t>pružanje usluga zatvorenoj grupi ili javnosti</a:t>
            </a:r>
            <a:endParaRPr lang="en-US" sz="2400" dirty="0"/>
          </a:p>
          <a:p>
            <a:pPr marL="285750" lvl="0" indent="-285750">
              <a:buFont typeface="Wingdings" panose="05000000000000000000" pitchFamily="2" charset="2"/>
              <a:buChar char="Ø"/>
            </a:pPr>
            <a:r>
              <a:rPr lang="sr-Latn-RS" sz="2400" dirty="0"/>
              <a:t>Ne:</a:t>
            </a:r>
            <a:endParaRPr lang="en-US" sz="2400" dirty="0"/>
          </a:p>
          <a:p>
            <a:pPr marL="735013" indent="-285750">
              <a:buFont typeface="Wingdings" panose="05000000000000000000" pitchFamily="2" charset="2"/>
              <a:buChar char="Ø"/>
            </a:pPr>
            <a:r>
              <a:rPr lang="sr-Latn-RS" sz="2400" dirty="0"/>
              <a:t>davaoci sadržaja</a:t>
            </a:r>
            <a:endParaRPr lang="en-US" sz="2400" dirty="0">
              <a:latin typeface="Verdana" panose="020B0604030504040204" pitchFamily="34" charset="0"/>
              <a:ea typeface="Verdana" panose="020B0604030504040204" pitchFamily="34" charset="0"/>
            </a:endParaRPr>
          </a:p>
        </p:txBody>
      </p:sp>
      <p:sp>
        <p:nvSpPr>
          <p:cNvPr id="5" name="Rectangle 4">
            <a:extLst>
              <a:ext uri="{FF2B5EF4-FFF2-40B4-BE49-F238E27FC236}">
                <a16:creationId xmlns="" xmlns:a16="http://schemas.microsoft.com/office/drawing/2014/main" id="{D7DC6796-0E1A-4774-ADD1-478910A31206}"/>
              </a:ext>
            </a:extLst>
          </p:cNvPr>
          <p:cNvSpPr/>
          <p:nvPr/>
        </p:nvSpPr>
        <p:spPr>
          <a:xfrm>
            <a:off x="179512" y="1374204"/>
            <a:ext cx="3986074" cy="4893647"/>
          </a:xfrm>
          <a:prstGeom prst="rect">
            <a:avLst/>
          </a:prstGeom>
        </p:spPr>
        <p:txBody>
          <a:bodyPr wrap="square">
            <a:spAutoFit/>
          </a:bodyPr>
          <a:lstStyle/>
          <a:p>
            <a:pPr marL="342900" lvl="0" indent="-342900">
              <a:buFont typeface="Wingdings" panose="05000000000000000000" pitchFamily="2" charset="2"/>
              <a:buChar char="Ø"/>
            </a:pPr>
            <a:r>
              <a:rPr lang="sr-Latn-RS" sz="2400" b="1" dirty="0"/>
              <a:t>„davalac usluge” </a:t>
            </a:r>
            <a:r>
              <a:rPr lang="sr-Latn-RS" sz="2400" dirty="0"/>
              <a:t>označava: </a:t>
            </a:r>
            <a:endParaRPr lang="en-US" sz="2400" dirty="0"/>
          </a:p>
          <a:p>
            <a:pPr marL="684213" indent="-342900">
              <a:buFont typeface="Arial" panose="020B0604020202020204" pitchFamily="34" charset="0"/>
              <a:buChar char="•"/>
            </a:pPr>
            <a:r>
              <a:rPr lang="sr-Latn-RS" sz="2400" dirty="0"/>
              <a:t>i. svaki javni ili privatni subjekt koji korisnicima svoje usluge pruža mogućnost komuniciranja preko računarskog sistema i </a:t>
            </a:r>
            <a:endParaRPr lang="en-US" sz="2400" dirty="0"/>
          </a:p>
          <a:p>
            <a:pPr marL="684213" indent="-342900">
              <a:buFont typeface="Arial" panose="020B0604020202020204" pitchFamily="34" charset="0"/>
              <a:buChar char="•"/>
            </a:pPr>
            <a:r>
              <a:rPr lang="sr-Latn-RS" sz="2400" dirty="0" err="1"/>
              <a:t>ii</a:t>
            </a:r>
            <a:r>
              <a:rPr lang="sr-Latn-RS" sz="2400" dirty="0"/>
              <a:t>. svaki drugi subjekt koji obrađuje ili čuva računarske podatke u ime takve komunikacione usluge ili korisnika takve usluge.</a:t>
            </a:r>
            <a:endParaRPr lang="en-US" sz="2400" dirty="0"/>
          </a:p>
        </p:txBody>
      </p:sp>
    </p:spTree>
    <p:extLst>
      <p:ext uri="{BB962C8B-B14F-4D97-AF65-F5344CB8AC3E}">
        <p14:creationId xmlns:p14="http://schemas.microsoft.com/office/powerpoint/2010/main" val="229786262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panose="020B0604030504040204" pitchFamily="34" charset="0"/>
                <a:ea typeface="Verdana" panose="020B0604030504040204" pitchFamily="34" charset="0"/>
                <a:cs typeface="Verdana" charset="0"/>
              </a:rPr>
              <a:t>www.coe.int/cybercrime</a:t>
            </a:r>
            <a:endParaRPr lang="en-GB" sz="1200" dirty="0">
              <a:latin typeface="Verdana" panose="020B0604030504040204" pitchFamily="34" charset="0"/>
              <a:ea typeface="Verdana" panose="020B0604030504040204" pitchFamily="34" charset="0"/>
            </a:endParaRPr>
          </a:p>
        </p:txBody>
      </p:sp>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dirty="0">
              <a:latin typeface="Verdana" panose="020B0604030504040204" pitchFamily="34" charset="0"/>
              <a:ea typeface="Verdana" panose="020B0604030504040204" pitchFamily="34" charset="0"/>
            </a:endParaRPr>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b="1" dirty="0" smtClean="0">
                <a:solidFill>
                  <a:schemeClr val="bg1"/>
                </a:solidFill>
                <a:latin typeface="Verdana" panose="020B0604030504040204" pitchFamily="34" charset="0"/>
                <a:ea typeface="Verdana" panose="020B0604030504040204" pitchFamily="34" charset="0"/>
                <a:cs typeface="Verdana" charset="0"/>
              </a:rPr>
              <a:t>Podatak o saobraćaju</a:t>
            </a:r>
            <a:endParaRPr lang="en-GB" sz="2000" b="1" dirty="0">
              <a:solidFill>
                <a:schemeClr val="bg1"/>
              </a:solidFill>
              <a:latin typeface="Verdana" panose="020B0604030504040204" pitchFamily="34" charset="0"/>
              <a:ea typeface="Verdana" panose="020B0604030504040204" pitchFamily="34" charset="0"/>
              <a:cs typeface="Verdana" charset="0"/>
            </a:endParaRP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Rectangle 1">
            <a:extLst>
              <a:ext uri="{FF2B5EF4-FFF2-40B4-BE49-F238E27FC236}">
                <a16:creationId xmlns="" xmlns:a16="http://schemas.microsoft.com/office/drawing/2014/main" id="{C3AD9E37-2C54-40B6-B211-90159F05A43B}"/>
              </a:ext>
            </a:extLst>
          </p:cNvPr>
          <p:cNvSpPr/>
          <p:nvPr/>
        </p:nvSpPr>
        <p:spPr>
          <a:xfrm>
            <a:off x="4361006" y="1259465"/>
            <a:ext cx="4625266" cy="4524315"/>
          </a:xfrm>
          <a:prstGeom prst="rect">
            <a:avLst/>
          </a:prstGeom>
        </p:spPr>
        <p:txBody>
          <a:bodyPr wrap="square">
            <a:spAutoFit/>
          </a:bodyPr>
          <a:lstStyle/>
          <a:p>
            <a:pPr marL="285750" lvl="0" indent="-285750">
              <a:buFont typeface="Wingdings" panose="05000000000000000000" pitchFamily="2" charset="2"/>
              <a:buChar char="Ø"/>
            </a:pPr>
            <a:r>
              <a:rPr lang="sr-Latn-RS" dirty="0"/>
              <a:t>Da:</a:t>
            </a:r>
            <a:endParaRPr lang="en-US" dirty="0"/>
          </a:p>
          <a:p>
            <a:pPr marL="742950" lvl="1" indent="-285750">
              <a:buFont typeface="Wingdings" panose="05000000000000000000" pitchFamily="2" charset="2"/>
              <a:buChar char="Ø"/>
            </a:pPr>
            <a:r>
              <a:rPr lang="sr-Latn-RS" dirty="0"/>
              <a:t>kategorija računarskih podataka</a:t>
            </a:r>
            <a:endParaRPr lang="en-US" dirty="0"/>
          </a:p>
          <a:p>
            <a:pPr marL="742950" lvl="1" indent="-285750">
              <a:buFont typeface="Wingdings" panose="05000000000000000000" pitchFamily="2" charset="2"/>
              <a:buChar char="Ø"/>
            </a:pPr>
            <a:r>
              <a:rPr lang="sr-Latn-RS" dirty="0"/>
              <a:t>proizvodi ih računarski sistem koji je deo lanca komunikacije</a:t>
            </a:r>
            <a:endParaRPr lang="en-US" dirty="0"/>
          </a:p>
          <a:p>
            <a:pPr marL="742950" lvl="1" indent="-285750">
              <a:buFont typeface="Wingdings" panose="05000000000000000000" pitchFamily="2" charset="2"/>
              <a:buChar char="Ø"/>
            </a:pPr>
            <a:r>
              <a:rPr lang="sr-Latn-RS" dirty="0"/>
              <a:t>ukazuju na komunikaciju (u kojoj su sadržani):</a:t>
            </a:r>
            <a:endParaRPr lang="en-US" dirty="0"/>
          </a:p>
          <a:p>
            <a:pPr marL="1200150" lvl="2" indent="-285750">
              <a:buFont typeface="Wingdings" panose="05000000000000000000" pitchFamily="2" charset="2"/>
              <a:buChar char="Ø"/>
            </a:pPr>
            <a:r>
              <a:rPr lang="sr-Latn-RS" dirty="0"/>
              <a:t>podaci o poreklu</a:t>
            </a:r>
            <a:endParaRPr lang="en-US" dirty="0"/>
          </a:p>
          <a:p>
            <a:pPr marL="1200150" lvl="2" indent="-285750">
              <a:buFont typeface="Wingdings" panose="05000000000000000000" pitchFamily="2" charset="2"/>
              <a:buChar char="Ø"/>
            </a:pPr>
            <a:r>
              <a:rPr lang="sr-Latn-RS" dirty="0"/>
              <a:t>odredištu</a:t>
            </a:r>
            <a:endParaRPr lang="en-US" dirty="0"/>
          </a:p>
          <a:p>
            <a:pPr marL="1200150" lvl="2" indent="-285750">
              <a:buFont typeface="Wingdings" panose="05000000000000000000" pitchFamily="2" charset="2"/>
              <a:buChar char="Ø"/>
            </a:pPr>
            <a:r>
              <a:rPr lang="sr-Latn-RS" dirty="0"/>
              <a:t>putanji</a:t>
            </a:r>
            <a:endParaRPr lang="en-US" dirty="0"/>
          </a:p>
          <a:p>
            <a:pPr marL="1200150" lvl="2" indent="-285750">
              <a:buFont typeface="Wingdings" panose="05000000000000000000" pitchFamily="2" charset="2"/>
              <a:buChar char="Ø"/>
            </a:pPr>
            <a:r>
              <a:rPr lang="sr-Latn-RS" dirty="0"/>
              <a:t>vremenu</a:t>
            </a:r>
            <a:endParaRPr lang="en-US" dirty="0"/>
          </a:p>
          <a:p>
            <a:pPr marL="1200150" lvl="2" indent="-285750">
              <a:buFont typeface="Wingdings" panose="05000000000000000000" pitchFamily="2" charset="2"/>
              <a:buChar char="Ø"/>
            </a:pPr>
            <a:r>
              <a:rPr lang="sr-Latn-RS" dirty="0"/>
              <a:t>datumu</a:t>
            </a:r>
            <a:endParaRPr lang="en-US" dirty="0"/>
          </a:p>
          <a:p>
            <a:pPr marL="1200150" lvl="2" indent="-285750">
              <a:buFont typeface="Wingdings" panose="05000000000000000000" pitchFamily="2" charset="2"/>
              <a:buChar char="Ø"/>
            </a:pPr>
            <a:r>
              <a:rPr lang="sr-Latn-RS" dirty="0"/>
              <a:t>veličini</a:t>
            </a:r>
            <a:endParaRPr lang="en-US" dirty="0"/>
          </a:p>
          <a:p>
            <a:pPr marL="1200150" lvl="2" indent="-285750">
              <a:buFont typeface="Wingdings" panose="05000000000000000000" pitchFamily="2" charset="2"/>
              <a:buChar char="Ø"/>
            </a:pPr>
            <a:r>
              <a:rPr lang="sr-Latn-RS" dirty="0"/>
              <a:t>trajanju</a:t>
            </a:r>
            <a:endParaRPr lang="en-US" dirty="0"/>
          </a:p>
          <a:p>
            <a:pPr marL="1200150" lvl="2" indent="-285750">
              <a:buFont typeface="Wingdings" panose="05000000000000000000" pitchFamily="2" charset="2"/>
              <a:buChar char="Ø"/>
            </a:pPr>
            <a:r>
              <a:rPr lang="sr-Latn-RS" dirty="0"/>
              <a:t>vrsti predmetne usluge</a:t>
            </a:r>
            <a:endParaRPr lang="en-US" dirty="0"/>
          </a:p>
          <a:p>
            <a:pPr marL="285750" lvl="0" indent="-285750">
              <a:buFont typeface="Wingdings" panose="05000000000000000000" pitchFamily="2" charset="2"/>
              <a:buChar char="Ø"/>
            </a:pPr>
            <a:r>
              <a:rPr lang="sr-Latn-RS" dirty="0"/>
              <a:t>Ne:</a:t>
            </a:r>
            <a:endParaRPr lang="en-US" dirty="0"/>
          </a:p>
          <a:p>
            <a:pPr marL="742950" lvl="1" indent="-285750">
              <a:buFont typeface="Wingdings" panose="05000000000000000000" pitchFamily="2" charset="2"/>
              <a:buChar char="Ø"/>
            </a:pPr>
            <a:r>
              <a:rPr lang="sr-Latn-RS" dirty="0"/>
              <a:t>sadržaj komunikacije</a:t>
            </a:r>
            <a:endParaRPr lang="en-US" dirty="0"/>
          </a:p>
        </p:txBody>
      </p:sp>
      <p:sp>
        <p:nvSpPr>
          <p:cNvPr id="3" name="Rectangle 2">
            <a:extLst>
              <a:ext uri="{FF2B5EF4-FFF2-40B4-BE49-F238E27FC236}">
                <a16:creationId xmlns="" xmlns:a16="http://schemas.microsoft.com/office/drawing/2014/main" id="{BB01725E-78F8-40B1-B3A6-D94B18471C00}"/>
              </a:ext>
            </a:extLst>
          </p:cNvPr>
          <p:cNvSpPr/>
          <p:nvPr/>
        </p:nvSpPr>
        <p:spPr>
          <a:xfrm>
            <a:off x="213064" y="1780284"/>
            <a:ext cx="3986074" cy="4524315"/>
          </a:xfrm>
          <a:prstGeom prst="rect">
            <a:avLst/>
          </a:prstGeom>
        </p:spPr>
        <p:txBody>
          <a:bodyPr wrap="square">
            <a:spAutoFit/>
          </a:bodyPr>
          <a:lstStyle/>
          <a:p>
            <a:pPr marL="342900" indent="-342900" algn="just">
              <a:buFont typeface="Wingdings" pitchFamily="2" charset="2"/>
              <a:buChar char="Ø"/>
            </a:pPr>
            <a:r>
              <a:rPr lang="sr-Latn-RS" sz="2400" b="1" spc="-40" dirty="0"/>
              <a:t>„podatak o saobraćaju” </a:t>
            </a:r>
            <a:r>
              <a:rPr lang="sr-Latn-RS" sz="2400" spc="-40" dirty="0"/>
              <a:t>označava svaki računarski podatak koji se odnosi na komunikaciju preko računarskog sistema, proizvedenu od računarskog sistema koji je deo lanca komunikacije, a u kojoj su sadržani podaci o poreklu, odredištu, putanji, vremenu, datumu, veličini, trajanju ili vrsti predmetne usluge</a:t>
            </a:r>
            <a:r>
              <a:rPr lang="sr-Latn-RS" sz="2000" dirty="0" smtClean="0">
                <a:latin typeface="+mj-lt"/>
              </a:rPr>
              <a:t> </a:t>
            </a:r>
            <a:endParaRPr lang="en-US" sz="2000" dirty="0">
              <a:latin typeface="+mj-lt"/>
              <a:ea typeface="Verdana" panose="020B0604030504040204" pitchFamily="34" charset="0"/>
            </a:endParaRPr>
          </a:p>
        </p:txBody>
      </p:sp>
    </p:spTree>
    <p:extLst>
      <p:ext uri="{BB962C8B-B14F-4D97-AF65-F5344CB8AC3E}">
        <p14:creationId xmlns:p14="http://schemas.microsoft.com/office/powerpoint/2010/main" val="146766561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Custom 2">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46529</TotalTime>
  <Words>7615</Words>
  <Application>Microsoft Office PowerPoint</Application>
  <PresentationFormat>On-screen Show (4:3)</PresentationFormat>
  <Paragraphs>898</Paragraphs>
  <Slides>68</Slides>
  <Notes>67</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68</vt:i4>
      </vt:variant>
    </vt:vector>
  </HeadingPairs>
  <TitlesOfParts>
    <vt:vector size="70" baseType="lpstr">
      <vt:lpstr>Office Theme</vt:lpstr>
      <vt:lpstr>Microsoft Word Picture</vt:lpstr>
      <vt:lpstr>PowerPoint Presentation</vt:lpstr>
      <vt:lpstr>PowerPoint Presentation</vt:lpstr>
      <vt:lpstr>PowerPoint Presentation</vt:lpstr>
      <vt:lpstr>PowerPoint Presentation</vt:lpstr>
      <vt:lpstr>definicije</vt:lpstr>
      <vt:lpstr>PowerPoint Presentation</vt:lpstr>
      <vt:lpstr>PowerPoint Presentation</vt:lpstr>
      <vt:lpstr>PowerPoint Presentation</vt:lpstr>
      <vt:lpstr>PowerPoint Presentation</vt:lpstr>
      <vt:lpstr>NEZAKONIT PRISTUP</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NEZAKONITO PRESRETANJE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OMETANJE PODATAKA</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OMETANJE SISTEMA</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Zloupotreba uređaja</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Council of Europe</Company>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matteo</dc:creator>
  <cp:lastModifiedBy>Elizabeta</cp:lastModifiedBy>
  <cp:revision>1232</cp:revision>
  <cp:lastPrinted>2016-05-18T07:38:13Z</cp:lastPrinted>
  <dcterms:created xsi:type="dcterms:W3CDTF">2013-06-24T06:40:18Z</dcterms:created>
  <dcterms:modified xsi:type="dcterms:W3CDTF">2021-04-01T17:28:29Z</dcterms:modified>
</cp:coreProperties>
</file>