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4.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8" r:id="rId1"/>
    <p:sldMasterId id="2147483697" r:id="rId2"/>
    <p:sldMasterId id="2147483709" r:id="rId3"/>
    <p:sldMasterId id="2147483721" r:id="rId4"/>
    <p:sldMasterId id="2147483793" r:id="rId5"/>
  </p:sldMasterIdLst>
  <p:notesMasterIdLst>
    <p:notesMasterId r:id="rId85"/>
  </p:notesMasterIdLst>
  <p:sldIdLst>
    <p:sldId id="260" r:id="rId6"/>
    <p:sldId id="264" r:id="rId7"/>
    <p:sldId id="265" r:id="rId8"/>
    <p:sldId id="266" r:id="rId9"/>
    <p:sldId id="267" r:id="rId10"/>
    <p:sldId id="270" r:id="rId11"/>
    <p:sldId id="271" r:id="rId12"/>
    <p:sldId id="272" r:id="rId13"/>
    <p:sldId id="693" r:id="rId14"/>
    <p:sldId id="694" r:id="rId15"/>
    <p:sldId id="695" r:id="rId16"/>
    <p:sldId id="696" r:id="rId17"/>
    <p:sldId id="697" r:id="rId18"/>
    <p:sldId id="698" r:id="rId19"/>
    <p:sldId id="699" r:id="rId20"/>
    <p:sldId id="700" r:id="rId21"/>
    <p:sldId id="263" r:id="rId22"/>
    <p:sldId id="701" r:id="rId23"/>
    <p:sldId id="702" r:id="rId24"/>
    <p:sldId id="703" r:id="rId25"/>
    <p:sldId id="704" r:id="rId26"/>
    <p:sldId id="705" r:id="rId27"/>
    <p:sldId id="706" r:id="rId28"/>
    <p:sldId id="707" r:id="rId29"/>
    <p:sldId id="708" r:id="rId30"/>
    <p:sldId id="763" r:id="rId31"/>
    <p:sldId id="710" r:id="rId32"/>
    <p:sldId id="711" r:id="rId33"/>
    <p:sldId id="712" r:id="rId34"/>
    <p:sldId id="713" r:id="rId35"/>
    <p:sldId id="714" r:id="rId36"/>
    <p:sldId id="715" r:id="rId37"/>
    <p:sldId id="764" r:id="rId38"/>
    <p:sldId id="717" r:id="rId39"/>
    <p:sldId id="718" r:id="rId40"/>
    <p:sldId id="719" r:id="rId41"/>
    <p:sldId id="720" r:id="rId42"/>
    <p:sldId id="721" r:id="rId43"/>
    <p:sldId id="722" r:id="rId44"/>
    <p:sldId id="723" r:id="rId45"/>
    <p:sldId id="724" r:id="rId46"/>
    <p:sldId id="725" r:id="rId47"/>
    <p:sldId id="726" r:id="rId48"/>
    <p:sldId id="727" r:id="rId49"/>
    <p:sldId id="728" r:id="rId50"/>
    <p:sldId id="729" r:id="rId51"/>
    <p:sldId id="730" r:id="rId52"/>
    <p:sldId id="731" r:id="rId53"/>
    <p:sldId id="732" r:id="rId54"/>
    <p:sldId id="733" r:id="rId55"/>
    <p:sldId id="734" r:id="rId56"/>
    <p:sldId id="735" r:id="rId57"/>
    <p:sldId id="736" r:id="rId58"/>
    <p:sldId id="737" r:id="rId59"/>
    <p:sldId id="738" r:id="rId60"/>
    <p:sldId id="739" r:id="rId61"/>
    <p:sldId id="740" r:id="rId62"/>
    <p:sldId id="741" r:id="rId63"/>
    <p:sldId id="742" r:id="rId64"/>
    <p:sldId id="765" r:id="rId65"/>
    <p:sldId id="744" r:id="rId66"/>
    <p:sldId id="745" r:id="rId67"/>
    <p:sldId id="746" r:id="rId68"/>
    <p:sldId id="747" r:id="rId69"/>
    <p:sldId id="748" r:id="rId70"/>
    <p:sldId id="749" r:id="rId71"/>
    <p:sldId id="750" r:id="rId72"/>
    <p:sldId id="751" r:id="rId73"/>
    <p:sldId id="752" r:id="rId74"/>
    <p:sldId id="753" r:id="rId75"/>
    <p:sldId id="754" r:id="rId76"/>
    <p:sldId id="755" r:id="rId77"/>
    <p:sldId id="756" r:id="rId78"/>
    <p:sldId id="757" r:id="rId79"/>
    <p:sldId id="758" r:id="rId80"/>
    <p:sldId id="759" r:id="rId81"/>
    <p:sldId id="766" r:id="rId82"/>
    <p:sldId id="761" r:id="rId83"/>
    <p:sldId id="762" r:id="rId8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id="{2CD8423E-0CCD-48E0-A715-3EC094151D76}">
          <p14:sldIdLst>
            <p14:sldId id="260"/>
          </p14:sldIdLst>
        </p14:section>
        <p14:section name="Introduction" id="{DEED0A68-EF9C-4733-ADAA-766A859E58BB}">
          <p14:sldIdLst>
            <p14:sldId id="264"/>
            <p14:sldId id="265"/>
            <p14:sldId id="266"/>
          </p14:sldIdLst>
        </p14:section>
        <p14:section name="Section 1" id="{1F767E79-2A4A-4837-8114-C2475E36F49A}">
          <p14:sldIdLst>
            <p14:sldId id="267"/>
            <p14:sldId id="270"/>
            <p14:sldId id="271"/>
            <p14:sldId id="272"/>
            <p14:sldId id="693"/>
            <p14:sldId id="694"/>
            <p14:sldId id="695"/>
            <p14:sldId id="696"/>
            <p14:sldId id="697"/>
            <p14:sldId id="698"/>
            <p14:sldId id="699"/>
            <p14:sldId id="700"/>
            <p14:sldId id="263"/>
          </p14:sldIdLst>
        </p14:section>
        <p14:section name="Section 2" id="{A68F2295-F5DD-4D3C-80C5-77D5AA65452C}">
          <p14:sldIdLst>
            <p14:sldId id="701"/>
            <p14:sldId id="702"/>
            <p14:sldId id="703"/>
            <p14:sldId id="704"/>
            <p14:sldId id="705"/>
            <p14:sldId id="706"/>
            <p14:sldId id="707"/>
            <p14:sldId id="708"/>
            <p14:sldId id="763"/>
          </p14:sldIdLst>
        </p14:section>
        <p14:section name="Section 3" id="{BA7BF245-99FD-4D81-8A44-4744348AA3CC}">
          <p14:sldIdLst>
            <p14:sldId id="710"/>
            <p14:sldId id="711"/>
            <p14:sldId id="712"/>
            <p14:sldId id="713"/>
            <p14:sldId id="714"/>
            <p14:sldId id="715"/>
            <p14:sldId id="764"/>
          </p14:sldIdLst>
        </p14:section>
        <p14:section name="Section 4" id="{FB826E72-E892-40AE-91C2-8D1AE172E25E}">
          <p14:sldIdLst>
            <p14:sldId id="717"/>
            <p14:sldId id="718"/>
            <p14:sldId id="719"/>
            <p14:sldId id="720"/>
            <p14:sldId id="721"/>
            <p14:sldId id="722"/>
            <p14:sldId id="723"/>
            <p14:sldId id="724"/>
            <p14:sldId id="725"/>
            <p14:sldId id="726"/>
            <p14:sldId id="727"/>
            <p14:sldId id="728"/>
            <p14:sldId id="729"/>
            <p14:sldId id="730"/>
            <p14:sldId id="731"/>
            <p14:sldId id="732"/>
            <p14:sldId id="733"/>
            <p14:sldId id="734"/>
            <p14:sldId id="735"/>
            <p14:sldId id="736"/>
            <p14:sldId id="737"/>
            <p14:sldId id="738"/>
            <p14:sldId id="739"/>
            <p14:sldId id="740"/>
            <p14:sldId id="741"/>
            <p14:sldId id="742"/>
            <p14:sldId id="765"/>
          </p14:sldIdLst>
        </p14:section>
        <p14:section name="Section 5" id="{F02F9B30-F047-4103-8293-60F95F8F1681}">
          <p14:sldIdLst>
            <p14:sldId id="744"/>
            <p14:sldId id="745"/>
            <p14:sldId id="746"/>
            <p14:sldId id="747"/>
            <p14:sldId id="748"/>
            <p14:sldId id="749"/>
            <p14:sldId id="750"/>
            <p14:sldId id="751"/>
            <p14:sldId id="752"/>
            <p14:sldId id="753"/>
            <p14:sldId id="754"/>
            <p14:sldId id="755"/>
            <p14:sldId id="756"/>
            <p14:sldId id="757"/>
            <p14:sldId id="758"/>
            <p14:sldId id="759"/>
            <p14:sldId id="766"/>
          </p14:sldIdLst>
        </p14:section>
        <p14:section name="Conclusions" id="{5A5BBFAC-6BFB-427D-AB14-4EC77CB984B5}">
          <p14:sldIdLst>
            <p14:sldId id="761"/>
            <p14:sldId id="762"/>
          </p14:sldIdLst>
        </p14:section>
      </p14:sectionLst>
    </p:ex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indows User" initials="WU" lastIdx="12" clrIdx="0">
    <p:extLst/>
  </p:cmAuthor>
  <p:cmAuthor id="2" name="DUTA Elena" initials="DE" lastIdx="9"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99" autoAdjust="0"/>
    <p:restoredTop sz="55240" autoAdjust="0"/>
  </p:normalViewPr>
  <p:slideViewPr>
    <p:cSldViewPr snapToGrid="0">
      <p:cViewPr>
        <p:scale>
          <a:sx n="190" d="100"/>
          <a:sy n="190" d="100"/>
        </p:scale>
        <p:origin x="2130" y="6030"/>
      </p:cViewPr>
      <p:guideLst>
        <p:guide orient="horz" pos="2160"/>
        <p:guide pos="2880"/>
      </p:guideLst>
    </p:cSldViewPr>
  </p:slideViewPr>
  <p:notesTextViewPr>
    <p:cViewPr>
      <p:scale>
        <a:sx n="1" d="1"/>
        <a:sy n="1" d="1"/>
      </p:scale>
      <p:origin x="0" y="1374"/>
    </p:cViewPr>
  </p:notesTextViewPr>
  <p:notesViewPr>
    <p:cSldViewPr snapToGrid="0">
      <p:cViewPr varScale="1">
        <p:scale>
          <a:sx n="67" d="100"/>
          <a:sy n="67" d="100"/>
        </p:scale>
        <p:origin x="3120" y="77"/>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theme" Target="theme/theme1.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5" Type="http://schemas.openxmlformats.org/officeDocument/2006/relationships/slideMaster" Target="slideMasters/slideMaster5.xml"/><Relationship Id="rId90" Type="http://schemas.openxmlformats.org/officeDocument/2006/relationships/tableStyles" Target="tableStyles.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presProps" Target="presProps.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25F8CF0-4504-4ECB-8231-4EBF0278FE49}" type="doc">
      <dgm:prSet loTypeId="urn:microsoft.com/office/officeart/2005/8/layout/hChevron3" loCatId="process" qsTypeId="urn:microsoft.com/office/officeart/2005/8/quickstyle/simple1" qsCatId="simple" csTypeId="urn:microsoft.com/office/officeart/2005/8/colors/accent1_2" csCatId="accent1" phldr="1"/>
      <dgm:spPr/>
    </dgm:pt>
    <dgm:pt modelId="{0EE6F383-1829-4BBD-9A89-A0EA712ED0FE}">
      <dgm:prSet phldrT="[Text]"/>
      <dgm:spPr>
        <a:solidFill>
          <a:srgbClr val="FFC000"/>
        </a:solidFill>
      </dgm:spPr>
      <dgm:t>
        <a:bodyPr/>
        <a:lstStyle/>
        <a:p>
          <a:r>
            <a:rPr lang="en-GB" b="1" noProof="0" dirty="0"/>
            <a:t>Acquisition</a:t>
          </a:r>
        </a:p>
      </dgm:t>
    </dgm:pt>
    <dgm:pt modelId="{DB5D72B8-5F40-4D6F-B13C-2F4B3CFAA3B3}" type="parTrans" cxnId="{F2590711-9A3E-45A4-BF04-B41AC57288BF}">
      <dgm:prSet/>
      <dgm:spPr/>
      <dgm:t>
        <a:bodyPr/>
        <a:lstStyle/>
        <a:p>
          <a:endParaRPr lang="de-DE"/>
        </a:p>
      </dgm:t>
    </dgm:pt>
    <dgm:pt modelId="{5D4BEF66-D5EE-4A77-BA22-4BB7B418E4CE}" type="sibTrans" cxnId="{F2590711-9A3E-45A4-BF04-B41AC57288BF}">
      <dgm:prSet/>
      <dgm:spPr/>
      <dgm:t>
        <a:bodyPr/>
        <a:lstStyle/>
        <a:p>
          <a:endParaRPr lang="de-DE"/>
        </a:p>
      </dgm:t>
    </dgm:pt>
    <dgm:pt modelId="{2FDADE6F-CB3F-4AE6-8982-684365E8ADBD}">
      <dgm:prSet phldrT="[Text]"/>
      <dgm:spPr>
        <a:solidFill>
          <a:srgbClr val="00B050"/>
        </a:solidFill>
      </dgm:spPr>
      <dgm:t>
        <a:bodyPr/>
        <a:lstStyle/>
        <a:p>
          <a:r>
            <a:rPr lang="en-GB" b="1" noProof="0" dirty="0"/>
            <a:t>Processing</a:t>
          </a:r>
        </a:p>
      </dgm:t>
    </dgm:pt>
    <dgm:pt modelId="{E8899724-4751-40F2-A2A9-A8CBA859A0F4}" type="parTrans" cxnId="{B306E225-BEE8-480E-A364-F55826619151}">
      <dgm:prSet/>
      <dgm:spPr/>
      <dgm:t>
        <a:bodyPr/>
        <a:lstStyle/>
        <a:p>
          <a:endParaRPr lang="de-DE"/>
        </a:p>
      </dgm:t>
    </dgm:pt>
    <dgm:pt modelId="{97CFFFB1-C0BC-4B09-913D-EC46EB301898}" type="sibTrans" cxnId="{B306E225-BEE8-480E-A364-F55826619151}">
      <dgm:prSet/>
      <dgm:spPr/>
      <dgm:t>
        <a:bodyPr/>
        <a:lstStyle/>
        <a:p>
          <a:endParaRPr lang="de-DE"/>
        </a:p>
      </dgm:t>
    </dgm:pt>
    <dgm:pt modelId="{47A89173-DB96-4A86-B75D-01212DE1A64B}">
      <dgm:prSet phldrT="[Text]"/>
      <dgm:spPr/>
      <dgm:t>
        <a:bodyPr/>
        <a:lstStyle/>
        <a:p>
          <a:r>
            <a:rPr lang="en-GB" b="1" noProof="0" dirty="0"/>
            <a:t>Analysis</a:t>
          </a:r>
        </a:p>
      </dgm:t>
    </dgm:pt>
    <dgm:pt modelId="{2FB33732-1844-40E6-9012-D43AC3413C71}" type="parTrans" cxnId="{EEEB637D-C0AE-4013-849B-7D7F685C40C8}">
      <dgm:prSet/>
      <dgm:spPr/>
      <dgm:t>
        <a:bodyPr/>
        <a:lstStyle/>
        <a:p>
          <a:endParaRPr lang="de-DE"/>
        </a:p>
      </dgm:t>
    </dgm:pt>
    <dgm:pt modelId="{F3AAA990-CB48-463E-B9F0-CC07838B3502}" type="sibTrans" cxnId="{EEEB637D-C0AE-4013-849B-7D7F685C40C8}">
      <dgm:prSet/>
      <dgm:spPr/>
      <dgm:t>
        <a:bodyPr/>
        <a:lstStyle/>
        <a:p>
          <a:endParaRPr lang="de-DE"/>
        </a:p>
      </dgm:t>
    </dgm:pt>
    <dgm:pt modelId="{D9ACE7BF-3E96-4269-AA26-5DF561108E1A}">
      <dgm:prSet/>
      <dgm:spPr>
        <a:solidFill>
          <a:schemeClr val="accent4">
            <a:lumMod val="75000"/>
          </a:schemeClr>
        </a:solidFill>
      </dgm:spPr>
      <dgm:t>
        <a:bodyPr/>
        <a:lstStyle/>
        <a:p>
          <a:r>
            <a:rPr lang="en-GB" b="1" noProof="0" dirty="0"/>
            <a:t>Presentation</a:t>
          </a:r>
        </a:p>
      </dgm:t>
    </dgm:pt>
    <dgm:pt modelId="{837BBB3F-9098-4A3E-9592-0D358F0810EF}" type="parTrans" cxnId="{986050D1-80D0-419C-B782-3947110D81A2}">
      <dgm:prSet/>
      <dgm:spPr/>
      <dgm:t>
        <a:bodyPr/>
        <a:lstStyle/>
        <a:p>
          <a:endParaRPr lang="de-DE"/>
        </a:p>
      </dgm:t>
    </dgm:pt>
    <dgm:pt modelId="{CBAA65B7-6F10-4AED-BD94-63F90AF14F15}" type="sibTrans" cxnId="{986050D1-80D0-419C-B782-3947110D81A2}">
      <dgm:prSet/>
      <dgm:spPr/>
      <dgm:t>
        <a:bodyPr/>
        <a:lstStyle/>
        <a:p>
          <a:endParaRPr lang="de-DE"/>
        </a:p>
      </dgm:t>
    </dgm:pt>
    <dgm:pt modelId="{59828533-5546-40F3-BAD2-1CA1044A0B64}" type="pres">
      <dgm:prSet presAssocID="{625F8CF0-4504-4ECB-8231-4EBF0278FE49}" presName="Name0" presStyleCnt="0">
        <dgm:presLayoutVars>
          <dgm:dir/>
          <dgm:resizeHandles val="exact"/>
        </dgm:presLayoutVars>
      </dgm:prSet>
      <dgm:spPr/>
    </dgm:pt>
    <dgm:pt modelId="{E0BAD33D-1F14-41F7-B89E-21D0B308F589}" type="pres">
      <dgm:prSet presAssocID="{0EE6F383-1829-4BBD-9A89-A0EA712ED0FE}" presName="parTxOnly" presStyleLbl="node1" presStyleIdx="0" presStyleCnt="4">
        <dgm:presLayoutVars>
          <dgm:bulletEnabled val="1"/>
        </dgm:presLayoutVars>
      </dgm:prSet>
      <dgm:spPr/>
      <dgm:t>
        <a:bodyPr/>
        <a:lstStyle/>
        <a:p>
          <a:endParaRPr lang="en-US"/>
        </a:p>
      </dgm:t>
    </dgm:pt>
    <dgm:pt modelId="{D2C37382-0CD8-43EA-89AC-D0F847C31E51}" type="pres">
      <dgm:prSet presAssocID="{5D4BEF66-D5EE-4A77-BA22-4BB7B418E4CE}" presName="parSpace" presStyleCnt="0"/>
      <dgm:spPr/>
    </dgm:pt>
    <dgm:pt modelId="{468B4480-34CD-4997-9F6B-2196D6114E0E}" type="pres">
      <dgm:prSet presAssocID="{2FDADE6F-CB3F-4AE6-8982-684365E8ADBD}" presName="parTxOnly" presStyleLbl="node1" presStyleIdx="1" presStyleCnt="4">
        <dgm:presLayoutVars>
          <dgm:bulletEnabled val="1"/>
        </dgm:presLayoutVars>
      </dgm:prSet>
      <dgm:spPr/>
      <dgm:t>
        <a:bodyPr/>
        <a:lstStyle/>
        <a:p>
          <a:endParaRPr lang="en-US"/>
        </a:p>
      </dgm:t>
    </dgm:pt>
    <dgm:pt modelId="{05320372-CD1D-4238-8BDE-7B8CA36C592A}" type="pres">
      <dgm:prSet presAssocID="{97CFFFB1-C0BC-4B09-913D-EC46EB301898}" presName="parSpace" presStyleCnt="0"/>
      <dgm:spPr/>
    </dgm:pt>
    <dgm:pt modelId="{F5457D1C-4EE2-4B58-8069-31794885CDD4}" type="pres">
      <dgm:prSet presAssocID="{47A89173-DB96-4A86-B75D-01212DE1A64B}" presName="parTxOnly" presStyleLbl="node1" presStyleIdx="2" presStyleCnt="4">
        <dgm:presLayoutVars>
          <dgm:bulletEnabled val="1"/>
        </dgm:presLayoutVars>
      </dgm:prSet>
      <dgm:spPr/>
      <dgm:t>
        <a:bodyPr/>
        <a:lstStyle/>
        <a:p>
          <a:endParaRPr lang="en-US"/>
        </a:p>
      </dgm:t>
    </dgm:pt>
    <dgm:pt modelId="{278A53E7-1DB5-4D6E-BE50-31004BFA7B55}" type="pres">
      <dgm:prSet presAssocID="{F3AAA990-CB48-463E-B9F0-CC07838B3502}" presName="parSpace" presStyleCnt="0"/>
      <dgm:spPr/>
    </dgm:pt>
    <dgm:pt modelId="{E8716B41-D4EA-4C19-A2AD-FB871FEC2B6C}" type="pres">
      <dgm:prSet presAssocID="{D9ACE7BF-3E96-4269-AA26-5DF561108E1A}" presName="parTxOnly" presStyleLbl="node1" presStyleIdx="3" presStyleCnt="4">
        <dgm:presLayoutVars>
          <dgm:bulletEnabled val="1"/>
        </dgm:presLayoutVars>
      </dgm:prSet>
      <dgm:spPr/>
      <dgm:t>
        <a:bodyPr/>
        <a:lstStyle/>
        <a:p>
          <a:endParaRPr lang="en-US"/>
        </a:p>
      </dgm:t>
    </dgm:pt>
  </dgm:ptLst>
  <dgm:cxnLst>
    <dgm:cxn modelId="{F2590711-9A3E-45A4-BF04-B41AC57288BF}" srcId="{625F8CF0-4504-4ECB-8231-4EBF0278FE49}" destId="{0EE6F383-1829-4BBD-9A89-A0EA712ED0FE}" srcOrd="0" destOrd="0" parTransId="{DB5D72B8-5F40-4D6F-B13C-2F4B3CFAA3B3}" sibTransId="{5D4BEF66-D5EE-4A77-BA22-4BB7B418E4CE}"/>
    <dgm:cxn modelId="{986050D1-80D0-419C-B782-3947110D81A2}" srcId="{625F8CF0-4504-4ECB-8231-4EBF0278FE49}" destId="{D9ACE7BF-3E96-4269-AA26-5DF561108E1A}" srcOrd="3" destOrd="0" parTransId="{837BBB3F-9098-4A3E-9592-0D358F0810EF}" sibTransId="{CBAA65B7-6F10-4AED-BD94-63F90AF14F15}"/>
    <dgm:cxn modelId="{9FC4352F-B37B-4DA6-B2B6-9E672AEB97F3}" type="presOf" srcId="{625F8CF0-4504-4ECB-8231-4EBF0278FE49}" destId="{59828533-5546-40F3-BAD2-1CA1044A0B64}" srcOrd="0" destOrd="0" presId="urn:microsoft.com/office/officeart/2005/8/layout/hChevron3"/>
    <dgm:cxn modelId="{9EC15A5F-4A9B-4A11-8989-16427A3C5E8C}" type="presOf" srcId="{2FDADE6F-CB3F-4AE6-8982-684365E8ADBD}" destId="{468B4480-34CD-4997-9F6B-2196D6114E0E}" srcOrd="0" destOrd="0" presId="urn:microsoft.com/office/officeart/2005/8/layout/hChevron3"/>
    <dgm:cxn modelId="{F1572AFD-E900-4B1E-842B-F0F4534B03B0}" type="presOf" srcId="{0EE6F383-1829-4BBD-9A89-A0EA712ED0FE}" destId="{E0BAD33D-1F14-41F7-B89E-21D0B308F589}" srcOrd="0" destOrd="0" presId="urn:microsoft.com/office/officeart/2005/8/layout/hChevron3"/>
    <dgm:cxn modelId="{C4817F7A-DE75-4BA1-9B2D-E5DA2F1CC35D}" type="presOf" srcId="{D9ACE7BF-3E96-4269-AA26-5DF561108E1A}" destId="{E8716B41-D4EA-4C19-A2AD-FB871FEC2B6C}" srcOrd="0" destOrd="0" presId="urn:microsoft.com/office/officeart/2005/8/layout/hChevron3"/>
    <dgm:cxn modelId="{849CD4AC-A24D-4516-9F19-DFCAB12F91D2}" type="presOf" srcId="{47A89173-DB96-4A86-B75D-01212DE1A64B}" destId="{F5457D1C-4EE2-4B58-8069-31794885CDD4}" srcOrd="0" destOrd="0" presId="urn:microsoft.com/office/officeart/2005/8/layout/hChevron3"/>
    <dgm:cxn modelId="{B306E225-BEE8-480E-A364-F55826619151}" srcId="{625F8CF0-4504-4ECB-8231-4EBF0278FE49}" destId="{2FDADE6F-CB3F-4AE6-8982-684365E8ADBD}" srcOrd="1" destOrd="0" parTransId="{E8899724-4751-40F2-A2A9-A8CBA859A0F4}" sibTransId="{97CFFFB1-C0BC-4B09-913D-EC46EB301898}"/>
    <dgm:cxn modelId="{EEEB637D-C0AE-4013-849B-7D7F685C40C8}" srcId="{625F8CF0-4504-4ECB-8231-4EBF0278FE49}" destId="{47A89173-DB96-4A86-B75D-01212DE1A64B}" srcOrd="2" destOrd="0" parTransId="{2FB33732-1844-40E6-9012-D43AC3413C71}" sibTransId="{F3AAA990-CB48-463E-B9F0-CC07838B3502}"/>
    <dgm:cxn modelId="{DD7AE474-33EF-4CAE-BF0A-D193639FD241}" type="presParOf" srcId="{59828533-5546-40F3-BAD2-1CA1044A0B64}" destId="{E0BAD33D-1F14-41F7-B89E-21D0B308F589}" srcOrd="0" destOrd="0" presId="urn:microsoft.com/office/officeart/2005/8/layout/hChevron3"/>
    <dgm:cxn modelId="{C19AE90F-F1B3-4191-B733-8EE578C0F6DB}" type="presParOf" srcId="{59828533-5546-40F3-BAD2-1CA1044A0B64}" destId="{D2C37382-0CD8-43EA-89AC-D0F847C31E51}" srcOrd="1" destOrd="0" presId="urn:microsoft.com/office/officeart/2005/8/layout/hChevron3"/>
    <dgm:cxn modelId="{4B8FA183-8A50-421A-9799-6B851489BFEB}" type="presParOf" srcId="{59828533-5546-40F3-BAD2-1CA1044A0B64}" destId="{468B4480-34CD-4997-9F6B-2196D6114E0E}" srcOrd="2" destOrd="0" presId="urn:microsoft.com/office/officeart/2005/8/layout/hChevron3"/>
    <dgm:cxn modelId="{3EBB3B7D-9F4E-47FB-887B-3F2542EAABA2}" type="presParOf" srcId="{59828533-5546-40F3-BAD2-1CA1044A0B64}" destId="{05320372-CD1D-4238-8BDE-7B8CA36C592A}" srcOrd="3" destOrd="0" presId="urn:microsoft.com/office/officeart/2005/8/layout/hChevron3"/>
    <dgm:cxn modelId="{566B27A8-45BB-4C86-B633-504BA746F2AE}" type="presParOf" srcId="{59828533-5546-40F3-BAD2-1CA1044A0B64}" destId="{F5457D1C-4EE2-4B58-8069-31794885CDD4}" srcOrd="4" destOrd="0" presId="urn:microsoft.com/office/officeart/2005/8/layout/hChevron3"/>
    <dgm:cxn modelId="{1870AB86-337A-4CD0-9F2E-5C13DD7BDC54}" type="presParOf" srcId="{59828533-5546-40F3-BAD2-1CA1044A0B64}" destId="{278A53E7-1DB5-4D6E-BE50-31004BFA7B55}" srcOrd="5" destOrd="0" presId="urn:microsoft.com/office/officeart/2005/8/layout/hChevron3"/>
    <dgm:cxn modelId="{F6B54941-23A6-4EB9-B5DD-CB611F34A7E4}" type="presParOf" srcId="{59828533-5546-40F3-BAD2-1CA1044A0B64}" destId="{E8716B41-D4EA-4C19-A2AD-FB871FEC2B6C}" srcOrd="6"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C48BC7-8A05-4CF5-B7E9-1CE8C11A5071}" type="datetimeFigureOut">
              <a:rPr lang="en-GB" smtClean="0"/>
              <a:t>31/03/2021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ADFBB1-7B02-4717-AEA4-A0D2A92F6065}" type="slidenum">
              <a:rPr lang="en-GB" smtClean="0"/>
              <a:t>‹#›</a:t>
            </a:fld>
            <a:endParaRPr lang="en-GB"/>
          </a:p>
        </p:txBody>
      </p:sp>
    </p:spTree>
    <p:extLst>
      <p:ext uri="{BB962C8B-B14F-4D97-AF65-F5344CB8AC3E}">
        <p14:creationId xmlns:p14="http://schemas.microsoft.com/office/powerpoint/2010/main" val="23775969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s://www.howtogeek.com/165845/more-than-headsets-5-things-you-can-do-with-bluetooth/" TargetMode="External"/><Relationship Id="rId2" Type="http://schemas.openxmlformats.org/officeDocument/2006/relationships/slide" Target="../slides/slide54.xml"/><Relationship Id="rId1" Type="http://schemas.openxmlformats.org/officeDocument/2006/relationships/notesMaster" Target="../notesMasters/notesMaster1.xml"/><Relationship Id="rId4" Type="http://schemas.openxmlformats.org/officeDocument/2006/relationships/hyperlink" Target="https://www.howtogeek.com/137862/htg-explains-how-gps-actually-works/" TargetMode="Externa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s://www.howtogeek.com/165845/more-than-headsets-5-things-you-can-do-with-bluetooth/" TargetMode="External"/><Relationship Id="rId2" Type="http://schemas.openxmlformats.org/officeDocument/2006/relationships/slide" Target="../slides/slide55.xml"/><Relationship Id="rId1" Type="http://schemas.openxmlformats.org/officeDocument/2006/relationships/notesMaster" Target="../notesMasters/notesMaster1.xml"/><Relationship Id="rId4" Type="http://schemas.openxmlformats.org/officeDocument/2006/relationships/hyperlink" Target="https://www.howtogeek.com/137862/htg-explains-how-gps-actually-works/" TargetMode="Externa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s://www.howtogeek.com/165845/more-than-headsets-5-things-you-can-do-with-bluetooth/" TargetMode="External"/><Relationship Id="rId2" Type="http://schemas.openxmlformats.org/officeDocument/2006/relationships/slide" Target="../slides/slide59.xml"/><Relationship Id="rId1" Type="http://schemas.openxmlformats.org/officeDocument/2006/relationships/notesMaster" Target="../notesMasters/notesMaster1.xml"/><Relationship Id="rId4" Type="http://schemas.openxmlformats.org/officeDocument/2006/relationships/hyperlink" Target="https://www.howtogeek.com/137862/htg-explains-how-gps-actually-works/" TargetMode="Externa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sr-Latn-RS" dirty="0" smtClean="0"/>
              <a:t>Ova sesija traje 90 minuta</a:t>
            </a:r>
            <a:endParaRPr lang="en-GB" dirty="0"/>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1</a:t>
            </a:fld>
            <a:endParaRPr lang="en-GB"/>
          </a:p>
        </p:txBody>
      </p:sp>
    </p:spTree>
    <p:extLst>
      <p:ext uri="{BB962C8B-B14F-4D97-AF65-F5344CB8AC3E}">
        <p14:creationId xmlns:p14="http://schemas.microsoft.com/office/powerpoint/2010/main" val="19101286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	</a:t>
            </a:r>
            <a:r>
              <a:rPr lang="sr-Latn-RS" sz="1200" kern="1200" dirty="0" smtClean="0">
                <a:solidFill>
                  <a:schemeClr val="tx1"/>
                </a:solidFill>
                <a:effectLst/>
                <a:latin typeface="+mn-lt"/>
                <a:ea typeface="+mn-ea"/>
                <a:cs typeface="+mn-cs"/>
              </a:rPr>
              <a:t>Na sledeća dva slajda uopšteno su navedeni zahtevi koji se postavljaju kada treba predočiti dokaz i objašnjavaju se razlike i izazovi karakteristični za elektronske dokaze</a:t>
            </a:r>
            <a:r>
              <a:rPr lang="sr-Latn-RS" baseline="0" dirty="0" smtClean="0"/>
              <a:t>.</a:t>
            </a:r>
            <a:endParaRPr lang="en-US" baseline="0" dirty="0" smtClean="0"/>
          </a:p>
          <a:p>
            <a:endParaRPr lang="en-GB" sz="1200" kern="1200" dirty="0" smtClean="0">
              <a:solidFill>
                <a:schemeClr val="tx1"/>
              </a:solidFill>
              <a:latin typeface="+mn-lt"/>
              <a:ea typeface="MS PGothic" pitchFamily="34" charset="-128"/>
              <a:cs typeface="ＭＳ Ｐゴシック" charset="0"/>
            </a:endParaRP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solidFill>
                  <a:prstClr val="black"/>
                </a:solidFill>
              </a:rPr>
              <a:pPr/>
              <a:t>10</a:t>
            </a:fld>
            <a:endParaRPr lang="en-US" altLang="en-US">
              <a:solidFill>
                <a:prstClr val="black"/>
              </a:solidFill>
            </a:endParaRPr>
          </a:p>
        </p:txBody>
      </p:sp>
    </p:spTree>
    <p:extLst>
      <p:ext uri="{BB962C8B-B14F-4D97-AF65-F5344CB8AC3E}">
        <p14:creationId xmlns:p14="http://schemas.microsoft.com/office/powerpoint/2010/main" val="17768957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Nije neophodno da podrobno ponavljamo ceo spisak vrsta i izvora dokaza koji su bili identifikovani u odeljku ovog kursa posvećenom tehnologiji. Predavač treba da rekapitulira spisak koji je utvrđen na početku ove sesije.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Izvori obuhvataju sve elektronske uređaje. Predavač može u ovoj fazi ukazati na važnost elektronskih dokaza sa različitih elektronskih uređaja i na ulogu koju su ti dokazi imali u određenim sudskim predmetima.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Treba obuhvatiti sledeće vrste dokaza: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Statički podaci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Živi podaci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Internet podaci</a:t>
            </a:r>
            <a:endParaRPr lang="en-US" sz="1200" kern="1200" dirty="0" smtClean="0">
              <a:solidFill>
                <a:schemeClr val="tx1"/>
              </a:solidFill>
              <a:effectLst/>
              <a:latin typeface="+mn-lt"/>
              <a:ea typeface="+mn-ea"/>
              <a:cs typeface="+mn-cs"/>
            </a:endParaRPr>
          </a:p>
          <a:p>
            <a:pPr indent="457200"/>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a:t>
            </a:fld>
            <a:endParaRPr lang="en-US" altLang="en-US"/>
          </a:p>
        </p:txBody>
      </p:sp>
    </p:spTree>
    <p:extLst>
      <p:ext uri="{BB962C8B-B14F-4D97-AF65-F5344CB8AC3E}">
        <p14:creationId xmlns:p14="http://schemas.microsoft.com/office/powerpoint/2010/main" val="28698873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Nije neophodno da podrobno ponavljamo ceo spisak vrsta i izvora dokaza koji su bili identifikovani u odeljku ovog kursa posvećenom tehnologiji. Predavač treba da rekapitulira spisak koji je utvrđen na početku ove sesije.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Izvori obuhvataju sve elektronske uređaje. Predavač može u ovoj fazi ukazati na važnost elektronskih dokaza sa različitih elektronskih uređaja i na ulogu koju su ti dokazi imali u određenim sudskim predmetima.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Treba obuhvatiti sledeće vrste dokaza: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Statički podaci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Živi podaci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Internet podaci</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a:t>
            </a:fld>
            <a:endParaRPr lang="en-US" altLang="en-US"/>
          </a:p>
        </p:txBody>
      </p:sp>
    </p:spTree>
    <p:extLst>
      <p:ext uri="{BB962C8B-B14F-4D97-AF65-F5344CB8AC3E}">
        <p14:creationId xmlns:p14="http://schemas.microsoft.com/office/powerpoint/2010/main" val="41893861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Ovaj zamenjuje izvestan broj slajdova u paketu slajdova – i omogućuje da se iskristališu izvori dokaza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Odozgo nadole, sleva nadesno, redom: lični kompjuter, laptop, server, </a:t>
            </a:r>
            <a:r>
              <a:rPr lang="sr-Latn-RS" sz="1200" i="1" kern="1200" dirty="0" smtClean="0">
                <a:solidFill>
                  <a:schemeClr val="tx1"/>
                </a:solidFill>
                <a:effectLst/>
                <a:latin typeface="+mn-lt"/>
                <a:ea typeface="+mn-ea"/>
                <a:cs typeface="+mn-cs"/>
              </a:rPr>
              <a:t>HDD</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blu</a:t>
            </a:r>
            <a:r>
              <a:rPr lang="sr-Latn-RS" sz="1200" i="1" kern="1200" dirty="0" smtClean="0">
                <a:solidFill>
                  <a:schemeClr val="tx1"/>
                </a:solidFill>
                <a:effectLst/>
                <a:latin typeface="+mn-lt"/>
                <a:ea typeface="+mn-ea"/>
                <a:cs typeface="+mn-cs"/>
              </a:rPr>
              <a:t>-</a:t>
            </a:r>
            <a:r>
              <a:rPr lang="sr-Latn-RS" sz="1200" i="1" kern="1200" dirty="0" err="1" smtClean="0">
                <a:solidFill>
                  <a:schemeClr val="tx1"/>
                </a:solidFill>
                <a:effectLst/>
                <a:latin typeface="+mn-lt"/>
                <a:ea typeface="+mn-ea"/>
                <a:cs typeface="+mn-cs"/>
              </a:rPr>
              <a:t>ray</a:t>
            </a:r>
            <a:r>
              <a:rPr lang="sr-Latn-RS" sz="1200" kern="1200" dirty="0" smtClean="0">
                <a:solidFill>
                  <a:schemeClr val="tx1"/>
                </a:solidFill>
                <a:effectLst/>
                <a:latin typeface="+mn-lt"/>
                <a:ea typeface="+mn-ea"/>
                <a:cs typeface="+mn-cs"/>
              </a:rPr>
              <a:t> disk, mikro </a:t>
            </a:r>
            <a:r>
              <a:rPr lang="sr-Latn-RS" sz="1200" i="1" kern="1200" dirty="0" smtClean="0">
                <a:solidFill>
                  <a:schemeClr val="tx1"/>
                </a:solidFill>
                <a:effectLst/>
                <a:latin typeface="+mn-lt"/>
                <a:ea typeface="+mn-ea"/>
                <a:cs typeface="+mn-cs"/>
              </a:rPr>
              <a:t>SD</a:t>
            </a:r>
            <a:r>
              <a:rPr lang="sr-Latn-RS" sz="1200" kern="1200" dirty="0" smtClean="0">
                <a:solidFill>
                  <a:schemeClr val="tx1"/>
                </a:solidFill>
                <a:effectLst/>
                <a:latin typeface="+mn-lt"/>
                <a:ea typeface="+mn-ea"/>
                <a:cs typeface="+mn-cs"/>
              </a:rPr>
              <a:t> kartica, </a:t>
            </a:r>
            <a:r>
              <a:rPr lang="sr-Latn-RS" sz="1200" i="1" kern="1200" dirty="0" smtClean="0">
                <a:solidFill>
                  <a:schemeClr val="tx1"/>
                </a:solidFill>
                <a:effectLst/>
                <a:latin typeface="+mn-lt"/>
                <a:ea typeface="+mn-ea"/>
                <a:cs typeface="+mn-cs"/>
              </a:rPr>
              <a:t>USB</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prenosivi USB, </a:t>
            </a:r>
            <a:r>
              <a:rPr lang="sr-Latn-RS" sz="1200" i="1" kern="1200" dirty="0" err="1" smtClean="0">
                <a:solidFill>
                  <a:schemeClr val="tx1"/>
                </a:solidFill>
                <a:effectLst/>
                <a:latin typeface="+mn-lt"/>
                <a:ea typeface="+mn-ea"/>
                <a:cs typeface="+mn-cs"/>
              </a:rPr>
              <a:t>tape</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backups</a:t>
            </a:r>
            <a:r>
              <a:rPr lang="sr-Latn-RS" sz="1200" kern="1200" dirty="0" smtClean="0">
                <a:solidFill>
                  <a:schemeClr val="tx1"/>
                </a:solidFill>
                <a:effectLst/>
                <a:latin typeface="+mn-lt"/>
                <a:ea typeface="+mn-ea"/>
                <a:cs typeface="+mn-cs"/>
              </a:rPr>
              <a:t>, štampač, skener, čitač kartica, telefaks, aparat za nalepnice</a:t>
            </a:r>
            <a:endParaRPr lang="en-U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tablet</a:t>
            </a:r>
            <a:r>
              <a:rPr lang="sr-Latn-RS" sz="1200" kern="1200" dirty="0" smtClean="0">
                <a:solidFill>
                  <a:schemeClr val="tx1"/>
                </a:solidFill>
                <a:effectLst/>
                <a:latin typeface="+mn-lt"/>
                <a:ea typeface="+mn-ea"/>
                <a:cs typeface="+mn-cs"/>
              </a:rPr>
              <a:t>, telefon ili pametni telefon, kamera, prenosni uređaj za snimanje špijunska olovka, video-kamera, </a:t>
            </a:r>
            <a:r>
              <a:rPr lang="sr-Latn-RS" sz="1200" i="1" kern="1200" dirty="0" smtClean="0">
                <a:solidFill>
                  <a:schemeClr val="tx1"/>
                </a:solidFill>
                <a:effectLst/>
                <a:latin typeface="+mn-lt"/>
                <a:ea typeface="+mn-ea"/>
                <a:cs typeface="+mn-cs"/>
              </a:rPr>
              <a:t>VHS</a:t>
            </a:r>
            <a:r>
              <a:rPr lang="sr-Latn-RS" sz="1200" kern="1200" dirty="0" smtClean="0">
                <a:solidFill>
                  <a:schemeClr val="tx1"/>
                </a:solidFill>
                <a:effectLst/>
                <a:latin typeface="+mn-lt"/>
                <a:ea typeface="+mn-ea"/>
                <a:cs typeface="+mn-cs"/>
              </a:rPr>
              <a:t> video</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diktafon, </a:t>
            </a:r>
            <a:r>
              <a:rPr lang="en-GB" sz="1200" i="1" kern="1200" dirty="0" smtClean="0">
                <a:solidFill>
                  <a:schemeClr val="tx1"/>
                </a:solidFill>
                <a:effectLst/>
                <a:latin typeface="+mn-lt"/>
                <a:ea typeface="+mn-ea"/>
                <a:cs typeface="+mn-cs"/>
              </a:rPr>
              <a:t>CCTV</a:t>
            </a:r>
            <a:r>
              <a:rPr lang="en-GB"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ajpod</a:t>
            </a:r>
            <a:r>
              <a:rPr lang="sr-Latn-RS" sz="1200" kern="1200" dirty="0" smtClean="0">
                <a:solidFill>
                  <a:schemeClr val="tx1"/>
                </a:solidFill>
                <a:effectLst/>
                <a:latin typeface="+mn-lt"/>
                <a:ea typeface="+mn-ea"/>
                <a:cs typeface="+mn-cs"/>
              </a:rPr>
              <a:t>/plejer</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konzola za </a:t>
            </a:r>
            <a:r>
              <a:rPr lang="sr-Latn-RS" sz="1200" kern="1200" dirty="0" err="1" smtClean="0">
                <a:solidFill>
                  <a:schemeClr val="tx1"/>
                </a:solidFill>
                <a:effectLst/>
                <a:latin typeface="+mn-lt"/>
                <a:ea typeface="+mn-ea"/>
                <a:cs typeface="+mn-cs"/>
              </a:rPr>
              <a:t>igrice</a:t>
            </a:r>
            <a:r>
              <a:rPr lang="sr-Latn-RS" sz="1200" kern="1200" dirty="0" smtClean="0">
                <a:solidFill>
                  <a:schemeClr val="tx1"/>
                </a:solidFill>
                <a:effectLst/>
                <a:latin typeface="+mn-lt"/>
                <a:ea typeface="+mn-ea"/>
                <a:cs typeface="+mn-cs"/>
              </a:rPr>
              <a:t>, </a:t>
            </a:r>
            <a:r>
              <a:rPr lang="en-GB" sz="1200" i="1" kern="1200" dirty="0" smtClean="0">
                <a:solidFill>
                  <a:schemeClr val="tx1"/>
                </a:solidFill>
                <a:effectLst/>
                <a:latin typeface="+mn-lt"/>
                <a:ea typeface="+mn-ea"/>
                <a:cs typeface="+mn-cs"/>
              </a:rPr>
              <a:t>external network storage</a:t>
            </a:r>
            <a:r>
              <a:rPr lang="en-GB"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ruter</a:t>
            </a:r>
            <a:r>
              <a:rPr lang="en-GB" sz="1200" kern="1200" dirty="0" smtClean="0">
                <a:solidFill>
                  <a:schemeClr val="tx1"/>
                </a:solidFill>
                <a:effectLst/>
                <a:latin typeface="+mn-lt"/>
                <a:ea typeface="+mn-ea"/>
                <a:cs typeface="+mn-cs"/>
              </a:rPr>
              <a:t>, </a:t>
            </a:r>
            <a:r>
              <a:rPr lang="en-GB" sz="1200" i="1" kern="1200" dirty="0" smtClean="0">
                <a:solidFill>
                  <a:schemeClr val="tx1"/>
                </a:solidFill>
                <a:effectLst/>
                <a:latin typeface="+mn-lt"/>
                <a:ea typeface="+mn-ea"/>
                <a:cs typeface="+mn-cs"/>
              </a:rPr>
              <a:t>firewall</a:t>
            </a:r>
            <a:r>
              <a:rPr lang="en-GB" sz="1200" kern="1200" dirty="0" smtClean="0">
                <a:solidFill>
                  <a:schemeClr val="tx1"/>
                </a:solidFill>
                <a:effectLst/>
                <a:latin typeface="+mn-lt"/>
                <a:ea typeface="+mn-ea"/>
                <a:cs typeface="+mn-cs"/>
              </a:rPr>
              <a:t>, </a:t>
            </a:r>
            <a:r>
              <a:rPr lang="en-GB" sz="1200" i="1" kern="1200" dirty="0" smtClean="0">
                <a:solidFill>
                  <a:schemeClr val="tx1"/>
                </a:solidFill>
                <a:effectLst/>
                <a:latin typeface="+mn-lt"/>
                <a:ea typeface="+mn-ea"/>
                <a:cs typeface="+mn-cs"/>
              </a:rPr>
              <a:t>wireless access point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Dole su opisi, ako je potrebno – </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Server – </a:t>
            </a:r>
            <a:r>
              <a:rPr lang="sr-Latn-RS" sz="1200" kern="1200" dirty="0" smtClean="0">
                <a:solidFill>
                  <a:schemeClr val="tx1"/>
                </a:solidFill>
                <a:effectLst/>
                <a:latin typeface="+mn-lt"/>
                <a:ea typeface="+mn-ea"/>
                <a:cs typeface="+mn-cs"/>
              </a:rPr>
              <a:t>Server je računar ili uređaj koji pruža informacije i/ili usluge drugim računarima na mreži. Uz odgovarajući softver svaki računar koji je povezan na mrežu može se </a:t>
            </a:r>
            <a:r>
              <a:rPr lang="sr-Latn-RS" sz="1200" kern="1200" dirty="0" err="1" smtClean="0">
                <a:solidFill>
                  <a:schemeClr val="tx1"/>
                </a:solidFill>
                <a:effectLst/>
                <a:latin typeface="+mn-lt"/>
                <a:ea typeface="+mn-ea"/>
                <a:cs typeface="+mn-cs"/>
              </a:rPr>
              <a:t>konfigurisati</a:t>
            </a:r>
            <a:r>
              <a:rPr lang="sr-Latn-RS" sz="1200" kern="1200" dirty="0" smtClean="0">
                <a:solidFill>
                  <a:schemeClr val="tx1"/>
                </a:solidFill>
                <a:effectLst/>
                <a:latin typeface="+mn-lt"/>
                <a:ea typeface="+mn-ea"/>
                <a:cs typeface="+mn-cs"/>
              </a:rPr>
              <a:t> kao server. U većini slučajeva za server će biti određen neki snažan kompjuter koji je tako projektovan da može uvek da bude „uvek dostupan”. Jedan računarski server može obavljati nekoliko različitih usluga (npr. može služiti kao </a:t>
            </a:r>
            <a:r>
              <a:rPr lang="en-US" sz="1200" i="1" kern="1200" dirty="0" smtClean="0">
                <a:solidFill>
                  <a:schemeClr val="tx1"/>
                </a:solidFill>
                <a:effectLst/>
                <a:latin typeface="+mn-lt"/>
                <a:ea typeface="+mn-ea"/>
                <a:cs typeface="+mn-cs"/>
              </a:rPr>
              <a:t>web-server</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email-server, file-server, print-server </a:t>
            </a:r>
            <a:r>
              <a:rPr lang="sr-Latn-RS" sz="1200" kern="1200" dirty="0" smtClean="0">
                <a:solidFill>
                  <a:schemeClr val="tx1"/>
                </a:solidFill>
                <a:effectLst/>
                <a:latin typeface="+mn-lt"/>
                <a:ea typeface="+mn-ea"/>
                <a:cs typeface="+mn-cs"/>
              </a:rPr>
              <a:t>itd</a:t>
            </a:r>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U poslovnom svetu često je racionalno opredeliti se za to da se razne vrste usluga obavljaju na različitim uređajima iz razloga bezbednosti i kako bi se na najmanju moguću meru sveo uticaj bilo kakvog kvara. </a:t>
            </a:r>
            <a:endParaRPr lang="en-US" sz="1200" kern="1200" dirty="0" smtClean="0">
              <a:solidFill>
                <a:schemeClr val="tx1"/>
              </a:solidFill>
              <a:effectLst/>
              <a:latin typeface="+mn-lt"/>
              <a:ea typeface="+mn-ea"/>
              <a:cs typeface="+mn-cs"/>
            </a:endParaRPr>
          </a:p>
          <a:p>
            <a:pPr indent="457200"/>
            <a:r>
              <a:rPr lang="en-US" sz="1200" kern="1200" dirty="0" smtClean="0">
                <a:solidFill>
                  <a:schemeClr val="tx1"/>
                </a:solidFill>
                <a:effectLst/>
                <a:latin typeface="+mn-lt"/>
                <a:ea typeface="+mn-ea"/>
                <a:cs typeface="+mn-cs"/>
              </a:rPr>
              <a:t>Hard disk </a:t>
            </a:r>
            <a:r>
              <a:rPr lang="sr-Latn-RS" sz="1200" kern="1200" dirty="0" smtClean="0">
                <a:solidFill>
                  <a:schemeClr val="tx1"/>
                </a:solidFill>
                <a:effectLst/>
                <a:latin typeface="+mn-lt"/>
                <a:ea typeface="+mn-ea"/>
                <a:cs typeface="+mn-cs"/>
              </a:rPr>
              <a:t>(</a:t>
            </a:r>
            <a:r>
              <a:rPr lang="sr-Latn-RS" sz="1200" i="1" kern="1200" dirty="0" smtClean="0">
                <a:solidFill>
                  <a:schemeClr val="tx1"/>
                </a:solidFill>
                <a:effectLst/>
                <a:latin typeface="+mn-lt"/>
                <a:ea typeface="+mn-ea"/>
                <a:cs typeface="+mn-cs"/>
              </a:rPr>
              <a:t>Hard disk </a:t>
            </a:r>
            <a:r>
              <a:rPr lang="en-US" sz="1200" i="1" kern="1200" dirty="0" smtClean="0">
                <a:solidFill>
                  <a:schemeClr val="tx1"/>
                </a:solidFill>
                <a:effectLst/>
                <a:latin typeface="+mn-lt"/>
                <a:ea typeface="+mn-ea"/>
                <a:cs typeface="+mn-cs"/>
              </a:rPr>
              <a:t>drives </a:t>
            </a:r>
            <a:r>
              <a:rPr lang="sr-Latn-RS" sz="1200" i="1"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HDD</a:t>
            </a:r>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glavni je uređaj za skladištenje u računarskom sistemu. Sastoji se od štampane ploče, podataka i veza za napajanje. U kućištu hard diska nalaze se namagnetisane keramičke, metalne ili staklene ploče ili diskovi koji rotiraju velikom brzinom. Iznad površine ploče kreće se ručica sa glavom za čitanje i upisivanje podataka, nalik na ručicu na starom gramofonu, koja „upisuje” podatke na disk. Nije neuobičajeno da se tokom pretrage otkriju i posebni hard diskovi koji nisu povezani sa osnovnim računarskim sistemom niti su u njega instalirani. Kod stonih računara, širina hard diska obično iznosi 3,5 inča (8,9 centimetara), odnosno 2,5 inča (6,35 centimetara) kod laptopova. </a:t>
            </a:r>
            <a:endParaRPr lang="en-US" sz="1200" kern="1200" dirty="0" smtClean="0">
              <a:solidFill>
                <a:schemeClr val="tx1"/>
              </a:solidFill>
              <a:effectLst/>
              <a:latin typeface="+mn-lt"/>
              <a:ea typeface="+mn-ea"/>
              <a:cs typeface="+mn-cs"/>
            </a:endParaRPr>
          </a:p>
          <a:p>
            <a:pPr indent="457200"/>
            <a:r>
              <a:rPr lang="en-US" sz="1200" i="1" kern="1200" dirty="0" smtClean="0">
                <a:solidFill>
                  <a:schemeClr val="tx1"/>
                </a:solidFill>
                <a:effectLst/>
                <a:latin typeface="+mn-lt"/>
                <a:ea typeface="+mn-ea"/>
                <a:cs typeface="+mn-cs"/>
              </a:rPr>
              <a:t>Solid state disk</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SSD</a:t>
            </a:r>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ima drugačiju strukturu od hard diska i postaje sve popularniji. Umesto da se podaci skladište na pločama, kod njega se skladište na </a:t>
            </a:r>
            <a:r>
              <a:rPr lang="sr-Latn-RS" sz="1200" kern="1200" dirty="0" err="1" smtClean="0">
                <a:solidFill>
                  <a:schemeClr val="tx1"/>
                </a:solidFill>
                <a:effectLst/>
                <a:latin typeface="+mn-lt"/>
                <a:ea typeface="+mn-ea"/>
                <a:cs typeface="+mn-cs"/>
              </a:rPr>
              <a:t>mikročipovima</a:t>
            </a:r>
            <a:r>
              <a:rPr lang="sr-Latn-RS" sz="1200" kern="1200" dirty="0" smtClean="0">
                <a:solidFill>
                  <a:schemeClr val="tx1"/>
                </a:solidFill>
                <a:effectLst/>
                <a:latin typeface="+mn-lt"/>
                <a:ea typeface="+mn-ea"/>
                <a:cs typeface="+mn-cs"/>
              </a:rPr>
              <a:t> i tu nema pokretnih delova. Zato postoji manja verovatnoća da budu oštećeni prilikom pada uređaja i pružaju brži pristup podacima. </a:t>
            </a:r>
            <a:endParaRPr lang="en-US" sz="1200" kern="1200" dirty="0" smtClean="0">
              <a:solidFill>
                <a:schemeClr val="tx1"/>
              </a:solidFill>
              <a:effectLst/>
              <a:latin typeface="+mn-lt"/>
              <a:ea typeface="+mn-ea"/>
              <a:cs typeface="+mn-cs"/>
            </a:endParaRPr>
          </a:p>
          <a:p>
            <a:pPr indent="457200"/>
            <a:r>
              <a:rPr lang="en-US" sz="1200" i="1" kern="1200" dirty="0" smtClean="0">
                <a:solidFill>
                  <a:schemeClr val="tx1"/>
                </a:solidFill>
                <a:effectLst/>
                <a:latin typeface="+mn-lt"/>
                <a:ea typeface="+mn-ea"/>
                <a:cs typeface="+mn-cs"/>
              </a:rPr>
              <a:t>Compact disk </a:t>
            </a:r>
            <a:r>
              <a:rPr lang="en-US" sz="1200" kern="1200" dirty="0" smtClean="0">
                <a:solidFill>
                  <a:schemeClr val="tx1"/>
                </a:solidFill>
                <a:effectLst/>
                <a:latin typeface="+mn-lt"/>
                <a:ea typeface="+mn-ea"/>
                <a:cs typeface="+mn-cs"/>
              </a:rPr>
              <a:t>(</a:t>
            </a:r>
            <a:r>
              <a:rPr lang="en-US" sz="1200" i="1" kern="1200" dirty="0" smtClean="0">
                <a:solidFill>
                  <a:schemeClr val="tx1"/>
                </a:solidFill>
                <a:effectLst/>
                <a:latin typeface="+mn-lt"/>
                <a:ea typeface="+mn-ea"/>
                <a:cs typeface="+mn-cs"/>
              </a:rPr>
              <a:t>CD</a:t>
            </a: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digital video disk4 </a:t>
            </a:r>
            <a:r>
              <a:rPr lang="en-US" sz="1200" kern="1200" dirty="0" smtClean="0">
                <a:solidFill>
                  <a:schemeClr val="tx1"/>
                </a:solidFill>
                <a:effectLst/>
                <a:latin typeface="+mn-lt"/>
                <a:ea typeface="+mn-ea"/>
                <a:cs typeface="+mn-cs"/>
              </a:rPr>
              <a:t>(</a:t>
            </a:r>
            <a:r>
              <a:rPr lang="en-US" sz="1200" i="1" kern="1200" dirty="0" smtClean="0">
                <a:solidFill>
                  <a:schemeClr val="tx1"/>
                </a:solidFill>
                <a:effectLst/>
                <a:latin typeface="+mn-lt"/>
                <a:ea typeface="+mn-ea"/>
                <a:cs typeface="+mn-cs"/>
              </a:rPr>
              <a:t>DVD</a:t>
            </a:r>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i </a:t>
            </a:r>
            <a:r>
              <a:rPr lang="en-US" sz="1200" i="1" kern="1200" dirty="0" err="1" smtClean="0">
                <a:solidFill>
                  <a:schemeClr val="tx1"/>
                </a:solidFill>
                <a:effectLst/>
                <a:latin typeface="+mn-lt"/>
                <a:ea typeface="+mn-ea"/>
                <a:cs typeface="+mn-cs"/>
              </a:rPr>
              <a:t>blu-ray</a:t>
            </a:r>
            <a:r>
              <a:rPr lang="en-US" sz="1200" i="1" kern="1200" dirty="0" smtClean="0">
                <a:solidFill>
                  <a:schemeClr val="tx1"/>
                </a:solidFill>
                <a:effectLst/>
                <a:latin typeface="+mn-lt"/>
                <a:ea typeface="+mn-ea"/>
                <a:cs typeface="+mn-cs"/>
              </a:rPr>
              <a:t> disks </a:t>
            </a:r>
            <a:r>
              <a:rPr lang="en-US" sz="1200" kern="1200" dirty="0" smtClean="0">
                <a:solidFill>
                  <a:schemeClr val="tx1"/>
                </a:solidFill>
                <a:effectLst/>
                <a:latin typeface="+mn-lt"/>
                <a:ea typeface="+mn-ea"/>
                <a:cs typeface="+mn-cs"/>
              </a:rPr>
              <a:t>(</a:t>
            </a:r>
            <a:r>
              <a:rPr lang="en-US" sz="1200" i="1" kern="1200" dirty="0" smtClean="0">
                <a:solidFill>
                  <a:schemeClr val="tx1"/>
                </a:solidFill>
                <a:effectLst/>
                <a:latin typeface="+mn-lt"/>
                <a:ea typeface="+mn-ea"/>
                <a:cs typeface="+mn-cs"/>
              </a:rPr>
              <a:t>BD</a:t>
            </a:r>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uobičajeno se koriste za skladištenje velikih video ili audio fajlova. Međutim, na njima se može nalaziti i velika količina drugih vrsta podataka koji mogu imati dokaznu vrednost. Iako izgledaju veoma slično, njihovi skladišni kapaciteti se znatno razlikuju.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Memorijske kartice, poznate i kao fleš kartice (</a:t>
            </a:r>
            <a:r>
              <a:rPr lang="en-US" sz="1200" i="1" kern="1200" dirty="0" smtClean="0">
                <a:solidFill>
                  <a:schemeClr val="tx1"/>
                </a:solidFill>
                <a:effectLst/>
                <a:latin typeface="+mn-lt"/>
                <a:ea typeface="+mn-ea"/>
                <a:cs typeface="+mn-cs"/>
              </a:rPr>
              <a:t>flash cards</a:t>
            </a:r>
            <a:r>
              <a:rPr lang="sr-Latn-RS" sz="1200" kern="1200" dirty="0" smtClean="0">
                <a:solidFill>
                  <a:schemeClr val="tx1"/>
                </a:solidFill>
                <a:effectLst/>
                <a:latin typeface="+mn-lt"/>
                <a:ea typeface="+mn-ea"/>
                <a:cs typeface="+mn-cs"/>
              </a:rPr>
              <a:t>) takođe su uređaji za skladištenje digitalnih podataka. One se koriste u uređajima kao što su digitalne kamere, mobilni telefoni, laptop računari, muzički plejeri i konzole za </a:t>
            </a:r>
            <a:r>
              <a:rPr lang="sr-Latn-RS" sz="1200" kern="1200" dirty="0" err="1" smtClean="0">
                <a:solidFill>
                  <a:schemeClr val="tx1"/>
                </a:solidFill>
                <a:effectLst/>
                <a:latin typeface="+mn-lt"/>
                <a:ea typeface="+mn-ea"/>
                <a:cs typeface="+mn-cs"/>
              </a:rPr>
              <a:t>igrice</a:t>
            </a:r>
            <a:r>
              <a:rPr lang="sr-Latn-RS" sz="1200" kern="1200" dirty="0" smtClean="0">
                <a:solidFill>
                  <a:schemeClr val="tx1"/>
                </a:solidFill>
                <a:effectLst/>
                <a:latin typeface="+mn-lt"/>
                <a:ea typeface="+mn-ea"/>
                <a:cs typeface="+mn-cs"/>
              </a:rPr>
              <a:t>. Na njima se podaci samo čuvaju i to mogu biti ogromne količine podataka, a istovremeno ih je lako sakriti. </a:t>
            </a:r>
            <a:endParaRPr lang="en-US" sz="1200" kern="1200" dirty="0" smtClean="0">
              <a:solidFill>
                <a:schemeClr val="tx1"/>
              </a:solidFill>
              <a:effectLst/>
              <a:latin typeface="+mn-lt"/>
              <a:ea typeface="+mn-ea"/>
              <a:cs typeface="+mn-cs"/>
            </a:endParaRPr>
          </a:p>
          <a:p>
            <a:pPr indent="457200"/>
            <a:r>
              <a:rPr lang="sr-Latn-RS" sz="1200" i="1" kern="1200" dirty="0" smtClean="0">
                <a:solidFill>
                  <a:schemeClr val="tx1"/>
                </a:solidFill>
                <a:effectLst/>
                <a:latin typeface="+mn-lt"/>
                <a:ea typeface="+mn-ea"/>
                <a:cs typeface="+mn-cs"/>
              </a:rPr>
              <a:t>USB</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universal</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serial</a:t>
            </a:r>
            <a:r>
              <a:rPr lang="sr-Latn-RS" sz="1200" i="1" kern="1200" dirty="0" smtClean="0">
                <a:solidFill>
                  <a:schemeClr val="tx1"/>
                </a:solidFill>
                <a:effectLst/>
                <a:latin typeface="+mn-lt"/>
                <a:ea typeface="+mn-ea"/>
                <a:cs typeface="+mn-cs"/>
              </a:rPr>
              <a:t> bus</a:t>
            </a:r>
            <a:r>
              <a:rPr lang="sr-Latn-RS" sz="1200" kern="1200" dirty="0" smtClean="0">
                <a:solidFill>
                  <a:schemeClr val="tx1"/>
                </a:solidFill>
                <a:effectLst/>
                <a:latin typeface="+mn-lt"/>
                <a:ea typeface="+mn-ea"/>
                <a:cs typeface="+mn-cs"/>
              </a:rPr>
              <a:t>) naziv je dat jednom skupu pravila ili „protokolu” koji se koristi za komunikaciju, povezivanje i napajanje uređaja vezanih za kompjutere. Lepeza uređaja koji koriste ovaj protokol bitno je povećana otkako se on prvi put pojavio u poslednjoj deceniji 20. veka. Dole su prikazani neki primeri uobičajenijih </a:t>
            </a:r>
            <a:r>
              <a:rPr lang="sr-Latn-RS" sz="1200" i="1" kern="1200" dirty="0" smtClean="0">
                <a:solidFill>
                  <a:schemeClr val="tx1"/>
                </a:solidFill>
                <a:effectLst/>
                <a:latin typeface="+mn-lt"/>
                <a:ea typeface="+mn-ea"/>
                <a:cs typeface="+mn-cs"/>
              </a:rPr>
              <a:t>USB</a:t>
            </a:r>
            <a:r>
              <a:rPr lang="sr-Latn-RS" sz="1200" kern="1200" dirty="0" smtClean="0">
                <a:solidFill>
                  <a:schemeClr val="tx1"/>
                </a:solidFill>
                <a:effectLst/>
                <a:latin typeface="+mn-lt"/>
                <a:ea typeface="+mn-ea"/>
                <a:cs typeface="+mn-cs"/>
              </a:rPr>
              <a:t> uređaja.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Čuvanje podataka na traci češće se sreće u poslovnom nego u domaćem okruženju. Najuobičajeniji tip koji se danas koristi je </a:t>
            </a:r>
            <a:r>
              <a:rPr lang="sr-Latn-RS" sz="1200" i="1" kern="1200" dirty="0" smtClean="0">
                <a:solidFill>
                  <a:schemeClr val="tx1"/>
                </a:solidFill>
                <a:effectLst/>
                <a:latin typeface="+mn-lt"/>
                <a:ea typeface="+mn-ea"/>
                <a:cs typeface="+mn-cs"/>
              </a:rPr>
              <a:t>LTO</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linear</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tape</a:t>
            </a:r>
            <a:r>
              <a:rPr lang="sr-Latn-RS" sz="1200" i="1" kern="1200" dirty="0" smtClean="0">
                <a:solidFill>
                  <a:schemeClr val="tx1"/>
                </a:solidFill>
                <a:effectLst/>
                <a:latin typeface="+mn-lt"/>
                <a:ea typeface="+mn-ea"/>
                <a:cs typeface="+mn-cs"/>
              </a:rPr>
              <a:t>-</a:t>
            </a:r>
            <a:r>
              <a:rPr lang="sr-Latn-RS" sz="1200" i="1" kern="1200" dirty="0" err="1" smtClean="0">
                <a:solidFill>
                  <a:schemeClr val="tx1"/>
                </a:solidFill>
                <a:effectLst/>
                <a:latin typeface="+mn-lt"/>
                <a:ea typeface="+mn-ea"/>
                <a:cs typeface="+mn-cs"/>
              </a:rPr>
              <a:t>open</a:t>
            </a:r>
            <a:r>
              <a:rPr lang="sr-Latn-RS" sz="1200" kern="1200" dirty="0" smtClean="0">
                <a:solidFill>
                  <a:schemeClr val="tx1"/>
                </a:solidFill>
                <a:effectLst/>
                <a:latin typeface="+mn-lt"/>
                <a:ea typeface="+mn-ea"/>
                <a:cs typeface="+mn-cs"/>
              </a:rPr>
              <a:t>), tehnologija koja je razvijena u poslednjoj deceniji 20. veka kao standard otvorenog formata. Trake se uobičajeno koriste za </a:t>
            </a:r>
            <a:r>
              <a:rPr lang="sr-Latn-RS" sz="1200" kern="1200" dirty="0" err="1" smtClean="0">
                <a:solidFill>
                  <a:schemeClr val="tx1"/>
                </a:solidFill>
                <a:effectLst/>
                <a:latin typeface="+mn-lt"/>
                <a:ea typeface="+mn-ea"/>
                <a:cs typeface="+mn-cs"/>
              </a:rPr>
              <a:t>bekap</a:t>
            </a:r>
            <a:r>
              <a:rPr lang="sr-Latn-RS" sz="1200" kern="1200" dirty="0" smtClean="0">
                <a:solidFill>
                  <a:schemeClr val="tx1"/>
                </a:solidFill>
                <a:effectLst/>
                <a:latin typeface="+mn-lt"/>
                <a:ea typeface="+mn-ea"/>
                <a:cs typeface="+mn-cs"/>
              </a:rPr>
              <a:t> i zato mogu biti korisne u onim predmetima u kojima je potrebna istorijska analiza podataka ili tamo gde nije mogućno doći do izvornog računara.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Periferni uređaji su oni uređaji koji ne predstavljaju sastavni deo računara, ali su povezani sa njim kako bi povećali dijapazon njegovih funkcija. Primeri takvih perifernih uređaja su: </a:t>
            </a:r>
            <a:r>
              <a:rPr lang="sr-Latn-RS" sz="1200" kern="1200" dirty="0" err="1" smtClean="0">
                <a:solidFill>
                  <a:schemeClr val="tx1"/>
                </a:solidFill>
                <a:effectLst/>
                <a:latin typeface="+mn-lt"/>
                <a:ea typeface="+mn-ea"/>
                <a:cs typeface="+mn-cs"/>
              </a:rPr>
              <a:t>skeneri</a:t>
            </a:r>
            <a:r>
              <a:rPr lang="sr-Latn-RS" sz="1200" kern="1200" dirty="0" smtClean="0">
                <a:solidFill>
                  <a:schemeClr val="tx1"/>
                </a:solidFill>
                <a:effectLst/>
                <a:latin typeface="+mn-lt"/>
                <a:ea typeface="+mn-ea"/>
                <a:cs typeface="+mn-cs"/>
              </a:rPr>
              <a:t>, štampači, </a:t>
            </a:r>
            <a:r>
              <a:rPr lang="sr-Latn-RS" sz="1200" i="1" kern="1200" dirty="0" err="1" smtClean="0">
                <a:solidFill>
                  <a:schemeClr val="tx1"/>
                </a:solidFill>
                <a:effectLst/>
                <a:latin typeface="+mn-lt"/>
                <a:ea typeface="+mn-ea"/>
                <a:cs typeface="+mn-cs"/>
              </a:rPr>
              <a:t>tape</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drives</a:t>
            </a:r>
            <a:r>
              <a:rPr lang="sr-Latn-RS" sz="1200" kern="1200" dirty="0" smtClean="0">
                <a:solidFill>
                  <a:schemeClr val="tx1"/>
                </a:solidFill>
                <a:effectLst/>
                <a:latin typeface="+mn-lt"/>
                <a:ea typeface="+mn-ea"/>
                <a:cs typeface="+mn-cs"/>
              </a:rPr>
              <a:t>; veb-kamere; zvučnici, mikrofoni, </a:t>
            </a:r>
            <a:r>
              <a:rPr lang="sr-Latn-RS" sz="1200" kern="1200" dirty="0" err="1" smtClean="0">
                <a:solidFill>
                  <a:schemeClr val="tx1"/>
                </a:solidFill>
                <a:effectLst/>
                <a:latin typeface="+mn-lt"/>
                <a:ea typeface="+mn-ea"/>
                <a:cs typeface="+mn-cs"/>
              </a:rPr>
              <a:t>kalkulatori</a:t>
            </a:r>
            <a:r>
              <a:rPr lang="sr-Latn-RS" sz="1200" kern="1200" dirty="0" smtClean="0">
                <a:solidFill>
                  <a:schemeClr val="tx1"/>
                </a:solidFill>
                <a:effectLst/>
                <a:latin typeface="+mn-lt"/>
                <a:ea typeface="+mn-ea"/>
                <a:cs typeface="+mn-cs"/>
              </a:rPr>
              <a:t>; telefaks uređaji, telefonske sekretarice, čitači kartica. Mnogi od tih uređaja imaju sopstvene kapacitete za skladištenje podataka i mogu biti relevantni za određene vrste istrage (na primer, prisustvo čitača kartica može biti relevantno u istrazi kloniranja kreditnih kartica). Ovde je prikazano samo nekoliko vrsta tih perifernih uređaja na koje možemo naići u istrazi:</a:t>
            </a:r>
            <a:endParaRPr lang="en-U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Tablet</a:t>
            </a:r>
            <a:r>
              <a:rPr lang="sr-Latn-RS" sz="1200" kern="1200" dirty="0" smtClean="0">
                <a:solidFill>
                  <a:schemeClr val="tx1"/>
                </a:solidFill>
                <a:effectLst/>
                <a:latin typeface="+mn-lt"/>
                <a:ea typeface="+mn-ea"/>
                <a:cs typeface="+mn-cs"/>
              </a:rPr>
              <a:t> računar je uređaj koji se aktivira dodirom na ekran, a ne pomoću tastature ili miša. On je obično veći od mobilnog telefona ili uređaja </a:t>
            </a:r>
            <a:r>
              <a:rPr lang="sr-Latn-RS" sz="1200" i="1" kern="1200" dirty="0" smtClean="0">
                <a:solidFill>
                  <a:schemeClr val="tx1"/>
                </a:solidFill>
                <a:effectLst/>
                <a:latin typeface="+mn-lt"/>
                <a:ea typeface="+mn-ea"/>
                <a:cs typeface="+mn-cs"/>
              </a:rPr>
              <a:t>PDA</a:t>
            </a:r>
            <a:r>
              <a:rPr lang="sr-Latn-RS" sz="1200" kern="1200" dirty="0" smtClean="0">
                <a:solidFill>
                  <a:schemeClr val="tx1"/>
                </a:solidFill>
                <a:effectLst/>
                <a:latin typeface="+mn-lt"/>
                <a:ea typeface="+mn-ea"/>
                <a:cs typeface="+mn-cs"/>
              </a:rPr>
              <a:t> (</a:t>
            </a:r>
            <a:r>
              <a:rPr lang="es-CL" sz="1200" i="1" kern="1200" dirty="0" smtClean="0">
                <a:solidFill>
                  <a:schemeClr val="tx1"/>
                </a:solidFill>
                <a:effectLst/>
                <a:latin typeface="+mn-lt"/>
                <a:ea typeface="+mn-ea"/>
                <a:cs typeface="+mn-cs"/>
              </a:rPr>
              <a:t>personal digital </a:t>
            </a:r>
            <a:r>
              <a:rPr lang="es-CL" sz="1200" i="1" kern="1200" dirty="0" err="1" smtClean="0">
                <a:solidFill>
                  <a:schemeClr val="tx1"/>
                </a:solidFill>
                <a:effectLst/>
                <a:latin typeface="+mn-lt"/>
                <a:ea typeface="+mn-ea"/>
                <a:cs typeface="+mn-cs"/>
              </a:rPr>
              <a:t>assistant</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 lični digitalni pomoćnik</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Na </a:t>
            </a:r>
            <a:r>
              <a:rPr lang="sr-Latn-RS" sz="1200" kern="1200" dirty="0" err="1" smtClean="0">
                <a:solidFill>
                  <a:schemeClr val="tx1"/>
                </a:solidFill>
                <a:effectLst/>
                <a:latin typeface="+mn-lt"/>
                <a:ea typeface="+mn-ea"/>
                <a:cs typeface="+mn-cs"/>
              </a:rPr>
              <a:t>tabletima</a:t>
            </a:r>
            <a:r>
              <a:rPr lang="sr-Latn-RS" sz="1200" kern="1200" dirty="0" smtClean="0">
                <a:solidFill>
                  <a:schemeClr val="tx1"/>
                </a:solidFill>
                <a:effectLst/>
                <a:latin typeface="+mn-lt"/>
                <a:ea typeface="+mn-ea"/>
                <a:cs typeface="+mn-cs"/>
              </a:rPr>
              <a:t> se podaci mogu </a:t>
            </a:r>
            <a:r>
              <a:rPr lang="sr-Latn-RS" sz="1200" kern="1200" dirty="0" err="1" smtClean="0">
                <a:solidFill>
                  <a:schemeClr val="tx1"/>
                </a:solidFill>
                <a:effectLst/>
                <a:latin typeface="+mn-lt"/>
                <a:ea typeface="+mn-ea"/>
                <a:cs typeface="+mn-cs"/>
              </a:rPr>
              <a:t>skladištiti</a:t>
            </a:r>
            <a:r>
              <a:rPr lang="sr-Latn-RS" sz="1200" kern="1200" dirty="0" smtClean="0">
                <a:solidFill>
                  <a:schemeClr val="tx1"/>
                </a:solidFill>
                <a:effectLst/>
                <a:latin typeface="+mn-lt"/>
                <a:ea typeface="+mn-ea"/>
                <a:cs typeface="+mn-cs"/>
              </a:rPr>
              <a:t> u vidu hard diska ili fleš memorije, ali se sve češće podaci koje generiše sam korisnik skladište u „oblaku”. Tableti su poslednjih godina postali veoma popularni. Oni imaju sopstvene operativne sisteme i često se vezuju za internet preko </a:t>
            </a:r>
            <a:r>
              <a:rPr lang="sr-Latn-RS" sz="1200" i="1" kern="1200" dirty="0" err="1" smtClean="0">
                <a:solidFill>
                  <a:schemeClr val="tx1"/>
                </a:solidFill>
                <a:effectLst/>
                <a:latin typeface="+mn-lt"/>
                <a:ea typeface="+mn-ea"/>
                <a:cs typeface="+mn-cs"/>
              </a:rPr>
              <a:t>wireless</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local</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area</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network</a:t>
            </a:r>
            <a:r>
              <a:rPr lang="sr-Latn-RS" sz="1200" i="1" kern="1200" dirty="0" smtClean="0">
                <a:solidFill>
                  <a:schemeClr val="tx1"/>
                </a:solidFill>
                <a:effectLst/>
                <a:latin typeface="+mn-lt"/>
                <a:ea typeface="+mn-ea"/>
                <a:cs typeface="+mn-cs"/>
              </a:rPr>
              <a:t> − WLAN</a:t>
            </a:r>
            <a:r>
              <a:rPr lang="sr-Latn-RS" sz="1200" kern="1200" dirty="0" smtClean="0">
                <a:solidFill>
                  <a:schemeClr val="tx1"/>
                </a:solidFill>
                <a:effectLst/>
                <a:latin typeface="+mn-lt"/>
                <a:ea typeface="+mn-ea"/>
                <a:cs typeface="+mn-cs"/>
              </a:rPr>
              <a:t>), treće generacije mobilnih telekomunikacija (</a:t>
            </a:r>
            <a:r>
              <a:rPr lang="sr-Latn-RS" sz="1200" i="1" kern="1200" dirty="0" smtClean="0">
                <a:solidFill>
                  <a:schemeClr val="tx1"/>
                </a:solidFill>
                <a:effectLst/>
                <a:latin typeface="+mn-lt"/>
                <a:ea typeface="+mn-ea"/>
                <a:cs typeface="+mn-cs"/>
              </a:rPr>
              <a:t>3G</a:t>
            </a:r>
            <a:r>
              <a:rPr lang="sr-Latn-RS" sz="1200" kern="1200" dirty="0" smtClean="0">
                <a:solidFill>
                  <a:schemeClr val="tx1"/>
                </a:solidFill>
                <a:effectLst/>
                <a:latin typeface="+mn-lt"/>
                <a:ea typeface="+mn-ea"/>
                <a:cs typeface="+mn-cs"/>
              </a:rPr>
              <a:t>) (koja sada postepeno prelazi u četvrtu generaciju ili </a:t>
            </a:r>
            <a:r>
              <a:rPr lang="sr-Latn-RS" sz="1200" i="1" kern="1200" dirty="0" smtClean="0">
                <a:solidFill>
                  <a:schemeClr val="tx1"/>
                </a:solidFill>
                <a:effectLst/>
                <a:latin typeface="+mn-lt"/>
                <a:ea typeface="+mn-ea"/>
                <a:cs typeface="+mn-cs"/>
              </a:rPr>
              <a:t>4G</a:t>
            </a:r>
            <a:r>
              <a:rPr lang="sr-Latn-RS" sz="1200" kern="1200" dirty="0" smtClean="0">
                <a:solidFill>
                  <a:schemeClr val="tx1"/>
                </a:solidFill>
                <a:effectLst/>
                <a:latin typeface="+mn-lt"/>
                <a:ea typeface="+mn-ea"/>
                <a:cs typeface="+mn-cs"/>
              </a:rPr>
              <a:t>) ili </a:t>
            </a:r>
            <a:r>
              <a:rPr lang="sr-Latn-RS" sz="1200" i="1" kern="1200" dirty="0" err="1" smtClean="0">
                <a:solidFill>
                  <a:schemeClr val="tx1"/>
                </a:solidFill>
                <a:effectLst/>
                <a:latin typeface="+mn-lt"/>
                <a:ea typeface="+mn-ea"/>
                <a:cs typeface="+mn-cs"/>
              </a:rPr>
              <a:t>long</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term</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evolution</a:t>
            </a:r>
            <a:r>
              <a:rPr lang="sr-Latn-RS" sz="1200" i="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a:t>
            </a:r>
            <a:r>
              <a:rPr lang="sr-Latn-RS" sz="1200" i="1" kern="1200" dirty="0" smtClean="0">
                <a:solidFill>
                  <a:schemeClr val="tx1"/>
                </a:solidFill>
                <a:effectLst/>
                <a:latin typeface="+mn-lt"/>
                <a:ea typeface="+mn-ea"/>
                <a:cs typeface="+mn-cs"/>
              </a:rPr>
              <a:t>LTE</a:t>
            </a:r>
            <a:r>
              <a:rPr lang="sr-Latn-RS" sz="1200" kern="1200" dirty="0" smtClean="0">
                <a:solidFill>
                  <a:schemeClr val="tx1"/>
                </a:solidFill>
                <a:effectLst/>
                <a:latin typeface="+mn-lt"/>
                <a:ea typeface="+mn-ea"/>
                <a:cs typeface="+mn-cs"/>
              </a:rPr>
              <a:t>) mreža.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Odavno je prošlo vreme kada se telefon koristio samo za slanje i primanje poziva. Danas se mobilni telefoni koriste za mnoge druge zadatke: slanje ili primanje teksta ili multimedijalnih poruka; pristup internetu i </a:t>
            </a:r>
            <a:r>
              <a:rPr lang="sr-Latn-RS" sz="1200" kern="1200" dirty="0" err="1" smtClean="0">
                <a:solidFill>
                  <a:schemeClr val="tx1"/>
                </a:solidFill>
                <a:effectLst/>
                <a:latin typeface="+mn-lt"/>
                <a:ea typeface="+mn-ea"/>
                <a:cs typeface="+mn-cs"/>
              </a:rPr>
              <a:t>imejlu</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igrice</a:t>
            </a:r>
            <a:r>
              <a:rPr lang="sr-Latn-RS" sz="1200" kern="1200" dirty="0" smtClean="0">
                <a:solidFill>
                  <a:schemeClr val="tx1"/>
                </a:solidFill>
                <a:effectLst/>
                <a:latin typeface="+mn-lt"/>
                <a:ea typeface="+mn-ea"/>
                <a:cs typeface="+mn-cs"/>
              </a:rPr>
              <a:t>; slušanje muzike; snimanje fotografija. Mnogi moderni mobilni telefoni zapravo su računari, iako je njihova </a:t>
            </a:r>
            <a:r>
              <a:rPr lang="sr-Latn-RS" sz="1200" kern="1200" dirty="0" err="1" smtClean="0">
                <a:solidFill>
                  <a:schemeClr val="tx1"/>
                </a:solidFill>
                <a:effectLst/>
                <a:latin typeface="+mn-lt"/>
                <a:ea typeface="+mn-ea"/>
                <a:cs typeface="+mn-cs"/>
              </a:rPr>
              <a:t>konektivnost</a:t>
            </a:r>
            <a:r>
              <a:rPr lang="sr-Latn-RS" sz="1200" kern="1200" dirty="0" smtClean="0">
                <a:solidFill>
                  <a:schemeClr val="tx1"/>
                </a:solidFill>
                <a:effectLst/>
                <a:latin typeface="+mn-lt"/>
                <a:ea typeface="+mn-ea"/>
                <a:cs typeface="+mn-cs"/>
              </a:rPr>
              <a:t> takva da nalaže nešto drugačije rukovanje. Važno je primetiti da različiti telefoni imaju različite sposobnosti i način na koji se povezuju (njihov „</a:t>
            </a:r>
            <a:r>
              <a:rPr lang="sr-Latn-RS" sz="1200" kern="1200" dirty="0" err="1" smtClean="0">
                <a:solidFill>
                  <a:schemeClr val="tx1"/>
                </a:solidFill>
                <a:effectLst/>
                <a:latin typeface="+mn-lt"/>
                <a:ea typeface="+mn-ea"/>
                <a:cs typeface="+mn-cs"/>
              </a:rPr>
              <a:t>konektivni</a:t>
            </a:r>
            <a:r>
              <a:rPr lang="sr-Latn-RS" sz="1200" kern="1200" dirty="0" smtClean="0">
                <a:solidFill>
                  <a:schemeClr val="tx1"/>
                </a:solidFill>
                <a:effectLst/>
                <a:latin typeface="+mn-lt"/>
                <a:ea typeface="+mn-ea"/>
                <a:cs typeface="+mn-cs"/>
              </a:rPr>
              <a:t> interfejs”) može zahtevati prisustvo posebne opreme da bi se mogli preuzeti dokazi.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Pomoću digitalnih kamera prave se fotografije ili video-zapisi u vidu hiljada minijaturnih svetlosnih tačaka – piksela. Većina savremenih digitalnih kamera takođe može da snima i zvuk. Na digitalnim kamerama mogu se čuvati hiljade slika pomoću malih „memorijskih kartica” (vidi 2.1.1.3, gore) ili se čuvaju na hard disku same kamere. Kada se vodi istraga u kojoj su bitne fotografije, mogućno je dokazati kojom je kamerom snimljena određena fotografija zato što se neki </a:t>
            </a:r>
            <a:r>
              <a:rPr lang="sr-Latn-RS" sz="1200" kern="1200" dirty="0" err="1" smtClean="0">
                <a:solidFill>
                  <a:schemeClr val="tx1"/>
                </a:solidFill>
                <a:effectLst/>
                <a:latin typeface="+mn-lt"/>
                <a:ea typeface="+mn-ea"/>
                <a:cs typeface="+mn-cs"/>
              </a:rPr>
              <a:t>metapodaci</a:t>
            </a:r>
            <a:r>
              <a:rPr lang="sr-Latn-RS" sz="1200" kern="1200" dirty="0" smtClean="0">
                <a:solidFill>
                  <a:schemeClr val="tx1"/>
                </a:solidFill>
                <a:effectLst/>
                <a:latin typeface="+mn-lt"/>
                <a:ea typeface="+mn-ea"/>
                <a:cs typeface="+mn-cs"/>
              </a:rPr>
              <a:t> često skladište zajedno sa slikom. Primeri uobičajenih vrsta digitalnih kamera prikazani su dole, pored slika nekih kamera koje su skrivene u druge uređaje.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Snimci napravljeni pomoću digitalne video-kamere često se čuvaju na nekom pokretnom mediju, ali takođe mogu ostati zabeleženi na hard disku u samoj kameri. U nekim slučajevima te kamere deluju vrlo slično digitalnim foto-aparatima (</a:t>
            </a:r>
            <a:r>
              <a:rPr lang="sr-Latn-RS" sz="1200" kern="1200" dirty="0" err="1" smtClean="0">
                <a:solidFill>
                  <a:schemeClr val="tx1"/>
                </a:solidFill>
                <a:effectLst/>
                <a:latin typeface="+mn-lt"/>
                <a:ea typeface="+mn-ea"/>
                <a:cs typeface="+mn-cs"/>
              </a:rPr>
              <a:t>pritom</a:t>
            </a:r>
            <a:r>
              <a:rPr lang="sr-Latn-RS" sz="1200" kern="1200" dirty="0" smtClean="0">
                <a:solidFill>
                  <a:schemeClr val="tx1"/>
                </a:solidFill>
                <a:effectLst/>
                <a:latin typeface="+mn-lt"/>
                <a:ea typeface="+mn-ea"/>
                <a:cs typeface="+mn-cs"/>
              </a:rPr>
              <a:t> treba imati na umu da se pomoću digitalnih foto-aparata takođe mogu napraviti i video-zapisi, kao i da se pomoću digitalne video-kamere mogu snimiti fotografije). Neki primerci video-kamera prikazani su ovde.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Video-rekorderi se obično nalaze u domaćem okruženju i koriste se za snimanje televizijskih emisija ili drugih lokalnih aktivnosti. Takođe se mogu koristiti za puštanje na </a:t>
            </a:r>
            <a:r>
              <a:rPr lang="sr-Latn-RS" sz="1200" kern="1200" dirty="0" err="1" smtClean="0">
                <a:solidFill>
                  <a:schemeClr val="tx1"/>
                </a:solidFill>
                <a:effectLst/>
                <a:latin typeface="+mn-lt"/>
                <a:ea typeface="+mn-ea"/>
                <a:cs typeface="+mn-cs"/>
              </a:rPr>
              <a:t>plejbek</a:t>
            </a:r>
            <a:r>
              <a:rPr lang="sr-Latn-RS" sz="1200" kern="1200" dirty="0" smtClean="0">
                <a:solidFill>
                  <a:schemeClr val="tx1"/>
                </a:solidFill>
                <a:effectLst/>
                <a:latin typeface="+mn-lt"/>
                <a:ea typeface="+mn-ea"/>
                <a:cs typeface="+mn-cs"/>
              </a:rPr>
              <a:t> ranije snimljenih filmova, muzike i drugih podataka. </a:t>
            </a:r>
            <a:r>
              <a:rPr lang="sr-Latn-RS" sz="1200" i="1" kern="1200" dirty="0" smtClean="0">
                <a:solidFill>
                  <a:schemeClr val="tx1"/>
                </a:solidFill>
                <a:effectLst/>
                <a:latin typeface="+mn-lt"/>
                <a:ea typeface="+mn-ea"/>
                <a:cs typeface="+mn-cs"/>
              </a:rPr>
              <a:t>VHS</a:t>
            </a:r>
            <a:r>
              <a:rPr lang="sr-Latn-RS" sz="1200" kern="1200" dirty="0" smtClean="0">
                <a:solidFill>
                  <a:schemeClr val="tx1"/>
                </a:solidFill>
                <a:effectLst/>
                <a:latin typeface="+mn-lt"/>
                <a:ea typeface="+mn-ea"/>
                <a:cs typeface="+mn-cs"/>
              </a:rPr>
              <a:t> rekorderi (</a:t>
            </a:r>
            <a:r>
              <a:rPr lang="sr-Latn-RS" sz="1200" i="1" kern="1200" dirty="0" smtClean="0">
                <a:solidFill>
                  <a:schemeClr val="tx1"/>
                </a:solidFill>
                <a:effectLst/>
                <a:latin typeface="+mn-lt"/>
                <a:ea typeface="+mn-ea"/>
                <a:cs typeface="+mn-cs"/>
              </a:rPr>
              <a:t>video home system</a:t>
            </a:r>
            <a:r>
              <a:rPr lang="sr-Latn-RS" sz="1200" kern="1200" dirty="0" smtClean="0">
                <a:solidFill>
                  <a:schemeClr val="tx1"/>
                </a:solidFill>
                <a:effectLst/>
                <a:latin typeface="+mn-lt"/>
                <a:ea typeface="+mn-ea"/>
                <a:cs typeface="+mn-cs"/>
              </a:rPr>
              <a:t>) bili su popularni od sedamdesetih godina 20. veka dok ih nisu </a:t>
            </a:r>
            <a:r>
              <a:rPr lang="sr-Latn-RS" sz="1200" kern="1200" dirty="0" err="1" smtClean="0">
                <a:solidFill>
                  <a:schemeClr val="tx1"/>
                </a:solidFill>
                <a:effectLst/>
                <a:latin typeface="+mn-lt"/>
                <a:ea typeface="+mn-ea"/>
                <a:cs typeface="+mn-cs"/>
              </a:rPr>
              <a:t>istisnule</a:t>
            </a:r>
            <a:r>
              <a:rPr lang="sr-Latn-RS" sz="1200" kern="1200" dirty="0" smtClean="0">
                <a:solidFill>
                  <a:schemeClr val="tx1"/>
                </a:solidFill>
                <a:effectLst/>
                <a:latin typeface="+mn-lt"/>
                <a:ea typeface="+mn-ea"/>
                <a:cs typeface="+mn-cs"/>
              </a:rPr>
              <a:t> digitalne verzije. </a:t>
            </a:r>
            <a:r>
              <a:rPr lang="sr-Latn-RS" sz="1200" i="1" kern="1200" dirty="0" smtClean="0">
                <a:solidFill>
                  <a:schemeClr val="tx1"/>
                </a:solidFill>
                <a:effectLst/>
                <a:latin typeface="+mn-lt"/>
                <a:ea typeface="+mn-ea"/>
                <a:cs typeface="+mn-cs"/>
              </a:rPr>
              <a:t>VHS</a:t>
            </a:r>
            <a:r>
              <a:rPr lang="sr-Latn-RS" sz="1200" kern="1200" dirty="0" smtClean="0">
                <a:solidFill>
                  <a:schemeClr val="tx1"/>
                </a:solidFill>
                <a:effectLst/>
                <a:latin typeface="+mn-lt"/>
                <a:ea typeface="+mn-ea"/>
                <a:cs typeface="+mn-cs"/>
              </a:rPr>
              <a:t> je koristio velike kasete koje se u nekim okolnostima još uvek mogu naći. Neke vrste optičkih diskova su takođe korišćene za snimanje, ali se to nikada nije uobičajilo. Umesto toga, standard je postao </a:t>
            </a:r>
            <a:r>
              <a:rPr lang="sr-Latn-RS" sz="1200" i="1" kern="1200" dirty="0" smtClean="0">
                <a:solidFill>
                  <a:schemeClr val="tx1"/>
                </a:solidFill>
                <a:effectLst/>
                <a:latin typeface="+mn-lt"/>
                <a:ea typeface="+mn-ea"/>
                <a:cs typeface="+mn-cs"/>
              </a:rPr>
              <a:t>DVD</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digital</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versatile</a:t>
            </a:r>
            <a:r>
              <a:rPr lang="sr-Latn-RS" sz="1200" i="1" kern="1200" dirty="0" smtClean="0">
                <a:solidFill>
                  <a:schemeClr val="tx1"/>
                </a:solidFill>
                <a:effectLst/>
                <a:latin typeface="+mn-lt"/>
                <a:ea typeface="+mn-ea"/>
                <a:cs typeface="+mn-cs"/>
              </a:rPr>
              <a:t> disk</a:t>
            </a:r>
            <a:r>
              <a:rPr lang="sr-Latn-RS" sz="1200" kern="1200" dirty="0" smtClean="0">
                <a:solidFill>
                  <a:schemeClr val="tx1"/>
                </a:solidFill>
                <a:effectLst/>
                <a:latin typeface="+mn-lt"/>
                <a:ea typeface="+mn-ea"/>
                <a:cs typeface="+mn-cs"/>
              </a:rPr>
              <a:t>). </a:t>
            </a:r>
            <a:r>
              <a:rPr lang="sr-Latn-RS" sz="1200" i="1" kern="1200" dirty="0" smtClean="0">
                <a:solidFill>
                  <a:schemeClr val="tx1"/>
                </a:solidFill>
                <a:effectLst/>
                <a:latin typeface="+mn-lt"/>
                <a:ea typeface="+mn-ea"/>
                <a:cs typeface="+mn-cs"/>
              </a:rPr>
              <a:t>DVD </a:t>
            </a:r>
            <a:r>
              <a:rPr lang="sr-Latn-RS" sz="1200" kern="1200" dirty="0" smtClean="0">
                <a:solidFill>
                  <a:schemeClr val="tx1"/>
                </a:solidFill>
                <a:effectLst/>
                <a:latin typeface="+mn-lt"/>
                <a:ea typeface="+mn-ea"/>
                <a:cs typeface="+mn-cs"/>
              </a:rPr>
              <a:t>i njegova kasnija unapređena verzija </a:t>
            </a:r>
            <a:r>
              <a:rPr lang="sr-Latn-RS" sz="1200" i="1" kern="1200" dirty="0" err="1" smtClean="0">
                <a:solidFill>
                  <a:schemeClr val="tx1"/>
                </a:solidFill>
                <a:effectLst/>
                <a:latin typeface="+mn-lt"/>
                <a:ea typeface="+mn-ea"/>
                <a:cs typeface="+mn-cs"/>
              </a:rPr>
              <a:t>blu</a:t>
            </a:r>
            <a:r>
              <a:rPr lang="sr-Latn-RS" sz="1200" i="1" kern="1200" dirty="0" smtClean="0">
                <a:solidFill>
                  <a:schemeClr val="tx1"/>
                </a:solidFill>
                <a:effectLst/>
                <a:latin typeface="+mn-lt"/>
                <a:ea typeface="+mn-ea"/>
                <a:cs typeface="+mn-cs"/>
              </a:rPr>
              <a:t>-</a:t>
            </a:r>
            <a:r>
              <a:rPr lang="sr-Latn-RS" sz="1200" i="1" kern="1200" dirty="0" err="1" smtClean="0">
                <a:solidFill>
                  <a:schemeClr val="tx1"/>
                </a:solidFill>
                <a:effectLst/>
                <a:latin typeface="+mn-lt"/>
                <a:ea typeface="+mn-ea"/>
                <a:cs typeface="+mn-cs"/>
              </a:rPr>
              <a:t>ray</a:t>
            </a:r>
            <a:r>
              <a:rPr lang="sr-Latn-RS" sz="1200" kern="1200" dirty="0" smtClean="0">
                <a:solidFill>
                  <a:schemeClr val="tx1"/>
                </a:solidFill>
                <a:effectLst/>
                <a:latin typeface="+mn-lt"/>
                <a:ea typeface="+mn-ea"/>
                <a:cs typeface="+mn-cs"/>
              </a:rPr>
              <a:t> diskovi i danas se koriste, ali neki moderni video-rekorderi svoje snimke skladište na ugrađenim hard </a:t>
            </a:r>
            <a:r>
              <a:rPr lang="sr-Latn-RS" sz="1200" kern="1200" dirty="0" err="1" smtClean="0">
                <a:solidFill>
                  <a:schemeClr val="tx1"/>
                </a:solidFill>
                <a:effectLst/>
                <a:latin typeface="+mn-lt"/>
                <a:ea typeface="+mn-ea"/>
                <a:cs typeface="+mn-cs"/>
              </a:rPr>
              <a:t>drajvovima</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Digitalni audio-rekorderi su mali uređaji koji se drže u ruci i pomoću kojih se snimanje vrši na memorijski čip. Mogu imati najrazličitije mogućnosti snimanja kako u pogledu dužine snimljenog vremena, tako i u pogledu kvaliteta. Neki mogu koristiti </a:t>
            </a:r>
            <a:r>
              <a:rPr lang="sr-Latn-RS" sz="1200" i="1" kern="1200" dirty="0" smtClean="0">
                <a:solidFill>
                  <a:schemeClr val="tx1"/>
                </a:solidFill>
                <a:effectLst/>
                <a:latin typeface="+mn-lt"/>
                <a:ea typeface="+mn-ea"/>
                <a:cs typeface="+mn-cs"/>
              </a:rPr>
              <a:t>USB</a:t>
            </a:r>
            <a:r>
              <a:rPr lang="sr-Latn-RS" sz="1200" kern="1200" dirty="0" smtClean="0">
                <a:solidFill>
                  <a:schemeClr val="tx1"/>
                </a:solidFill>
                <a:effectLst/>
                <a:latin typeface="+mn-lt"/>
                <a:ea typeface="+mn-ea"/>
                <a:cs typeface="+mn-cs"/>
              </a:rPr>
              <a:t>, što znači da se snimci koji su pomoću njih napravljeni mogu prebaciti u računar, a mogu koristiti i softverski paket za prepoznavanje govora, tako da se mogu koristiti za automatsko kucanje teksta.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Video nadzor pomoću </a:t>
            </a:r>
            <a:r>
              <a:rPr lang="sr-Latn-RS" sz="1200" i="1" kern="1200" dirty="0" smtClean="0">
                <a:solidFill>
                  <a:schemeClr val="tx1"/>
                </a:solidFill>
                <a:effectLst/>
                <a:latin typeface="+mn-lt"/>
                <a:ea typeface="+mn-ea"/>
                <a:cs typeface="+mn-cs"/>
              </a:rPr>
              <a:t>CCTV</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closed</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circuit</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television</a:t>
            </a:r>
            <a:r>
              <a:rPr lang="sr-Latn-RS" sz="1200" kern="1200" dirty="0" smtClean="0">
                <a:solidFill>
                  <a:schemeClr val="tx1"/>
                </a:solidFill>
                <a:effectLst/>
                <a:latin typeface="+mn-lt"/>
                <a:ea typeface="+mn-ea"/>
                <a:cs typeface="+mn-cs"/>
              </a:rPr>
              <a:t>) (televizija zatvorenog kruga) koriste preduzeća, vlasti, ali i privatna lica kako bi nadzirali određenu aktivnost. U nekim zemljama video-nadzor je postao instrument pomoću koga se na javnim mestima nadzire saobraćaj ili protok pešaka, uočavaju se eventualni nemiri ili kriminalna aktivnost. Neke </a:t>
            </a:r>
            <a:r>
              <a:rPr lang="sr-Latn-RS" sz="1200" i="1" kern="1200" dirty="0" smtClean="0">
                <a:solidFill>
                  <a:schemeClr val="tx1"/>
                </a:solidFill>
                <a:effectLst/>
                <a:latin typeface="+mn-lt"/>
                <a:ea typeface="+mn-ea"/>
                <a:cs typeface="+mn-cs"/>
              </a:rPr>
              <a:t>CCTV</a:t>
            </a:r>
            <a:r>
              <a:rPr lang="sr-Latn-RS" sz="1200" kern="1200" dirty="0" smtClean="0">
                <a:solidFill>
                  <a:schemeClr val="tx1"/>
                </a:solidFill>
                <a:effectLst/>
                <a:latin typeface="+mn-lt"/>
                <a:ea typeface="+mn-ea"/>
                <a:cs typeface="+mn-cs"/>
              </a:rPr>
              <a:t> kamere skladište snimljeni materijal, dok se druge koriste samo za neposredni, živi nadzor. One se takođe mogu koristiti u lošim vremenskim uslovima ili u infracrvenom spektru. </a:t>
            </a:r>
            <a:r>
              <a:rPr lang="sr-Latn-RS" sz="1200" i="1" kern="1200" dirty="0" smtClean="0">
                <a:solidFill>
                  <a:schemeClr val="tx1"/>
                </a:solidFill>
                <a:effectLst/>
                <a:latin typeface="+mn-lt"/>
                <a:ea typeface="+mn-ea"/>
                <a:cs typeface="+mn-cs"/>
              </a:rPr>
              <a:t>CCTV</a:t>
            </a:r>
            <a:r>
              <a:rPr lang="sr-Latn-RS" sz="1200" kern="1200" dirty="0" smtClean="0">
                <a:solidFill>
                  <a:schemeClr val="tx1"/>
                </a:solidFill>
                <a:effectLst/>
                <a:latin typeface="+mn-lt"/>
                <a:ea typeface="+mn-ea"/>
                <a:cs typeface="+mn-cs"/>
              </a:rPr>
              <a:t> kamere uvek treba posmatrati kao potencijalni izvor elektronskih dokaza kad god da se nađu na samom mestu na kome se delo odigralo ili u njegovoj blizini. Dole su prikazani neki primeri </a:t>
            </a:r>
            <a:r>
              <a:rPr lang="sr-Latn-RS" sz="1200" i="1" kern="1200" dirty="0" smtClean="0">
                <a:solidFill>
                  <a:schemeClr val="tx1"/>
                </a:solidFill>
                <a:effectLst/>
                <a:latin typeface="+mn-lt"/>
                <a:ea typeface="+mn-ea"/>
                <a:cs typeface="+mn-cs"/>
              </a:rPr>
              <a:t>CCTV</a:t>
            </a:r>
            <a:r>
              <a:rPr lang="sr-Latn-RS" sz="1200" kern="1200" dirty="0" smtClean="0">
                <a:solidFill>
                  <a:schemeClr val="tx1"/>
                </a:solidFill>
                <a:effectLst/>
                <a:latin typeface="+mn-lt"/>
                <a:ea typeface="+mn-ea"/>
                <a:cs typeface="+mn-cs"/>
              </a:rPr>
              <a:t> kamera.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Prenosni plejeri kao što su </a:t>
            </a:r>
            <a:r>
              <a:rPr lang="sr-Latn-RS" sz="1200" kern="1200" dirty="0" err="1" smtClean="0">
                <a:solidFill>
                  <a:schemeClr val="tx1"/>
                </a:solidFill>
                <a:effectLst/>
                <a:latin typeface="+mn-lt"/>
                <a:ea typeface="+mn-ea"/>
                <a:cs typeface="+mn-cs"/>
              </a:rPr>
              <a:t>ajpodi</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iPod</a:t>
            </a:r>
            <a:r>
              <a:rPr lang="sr-Latn-RS" sz="1200" kern="1200" dirty="0" smtClean="0">
                <a:solidFill>
                  <a:schemeClr val="tx1"/>
                </a:solidFill>
                <a:effectLst/>
                <a:latin typeface="+mn-lt"/>
                <a:ea typeface="+mn-ea"/>
                <a:cs typeface="+mn-cs"/>
              </a:rPr>
              <a:t>) ili </a:t>
            </a:r>
            <a:r>
              <a:rPr lang="sr-Latn-RS" sz="1200" i="1" kern="1200" dirty="0" smtClean="0">
                <a:solidFill>
                  <a:schemeClr val="tx1"/>
                </a:solidFill>
                <a:effectLst/>
                <a:latin typeface="+mn-lt"/>
                <a:ea typeface="+mn-ea"/>
                <a:cs typeface="+mn-cs"/>
              </a:rPr>
              <a:t>MP3</a:t>
            </a:r>
            <a:r>
              <a:rPr lang="sr-Latn-RS" sz="1200" kern="1200" dirty="0" smtClean="0">
                <a:solidFill>
                  <a:schemeClr val="tx1"/>
                </a:solidFill>
                <a:effectLst/>
                <a:latin typeface="+mn-lt"/>
                <a:ea typeface="+mn-ea"/>
                <a:cs typeface="+mn-cs"/>
              </a:rPr>
              <a:t> skladište i emituju digitalne medijske sadržaje. To može obuhvatiti muziku i drugi audio, fotografski ili video materijal, kao i dokumente i druge vrste fajlova. Još jednom treba naglasiti da ti uređaji imaju mnogo sličnosti s računarima. Neki od njih koriste prenosne fleš uređaje za skladištenje, dok drugi imaju velike hard diskove na kojima se može čuvati po nekoliko hiljada fajlova. Dole su navedeni neki primeri takvih prenosnih plejera.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Konzole za video igre postoje od početka sedamdesetih godina 20. veka ali su se vremenom veoma intenzivno razvijale. Ti uređaji imaju takav kapacitet za skladištenje da je njihovim korisnicima omogućeno ne samo da igraju </a:t>
            </a:r>
            <a:r>
              <a:rPr lang="sr-Latn-RS" sz="1200" kern="1200" dirty="0" err="1" smtClean="0">
                <a:solidFill>
                  <a:schemeClr val="tx1"/>
                </a:solidFill>
                <a:effectLst/>
                <a:latin typeface="+mn-lt"/>
                <a:ea typeface="+mn-ea"/>
                <a:cs typeface="+mn-cs"/>
              </a:rPr>
              <a:t>igrice</a:t>
            </a:r>
            <a:r>
              <a:rPr lang="sr-Latn-RS" sz="1200" kern="1200" dirty="0" smtClean="0">
                <a:solidFill>
                  <a:schemeClr val="tx1"/>
                </a:solidFill>
                <a:effectLst/>
                <a:latin typeface="+mn-lt"/>
                <a:ea typeface="+mn-ea"/>
                <a:cs typeface="+mn-cs"/>
              </a:rPr>
              <a:t>, već i da posećuju razne veb-sajtove i skladište ili emituju video-zapise, fotografije i muziku. Zato konzole za </a:t>
            </a:r>
            <a:r>
              <a:rPr lang="sr-Latn-RS" sz="1200" kern="1200" dirty="0" err="1" smtClean="0">
                <a:solidFill>
                  <a:schemeClr val="tx1"/>
                </a:solidFill>
                <a:effectLst/>
                <a:latin typeface="+mn-lt"/>
                <a:ea typeface="+mn-ea"/>
                <a:cs typeface="+mn-cs"/>
              </a:rPr>
              <a:t>igrice</a:t>
            </a:r>
            <a:r>
              <a:rPr lang="sr-Latn-RS" sz="1200" kern="1200" dirty="0" smtClean="0">
                <a:solidFill>
                  <a:schemeClr val="tx1"/>
                </a:solidFill>
                <a:effectLst/>
                <a:latin typeface="+mn-lt"/>
                <a:ea typeface="+mn-ea"/>
                <a:cs typeface="+mn-cs"/>
              </a:rPr>
              <a:t> nikada ne treba zanemariti kao moguće izvore elektronskih dokaza, makar na prvi pogled delovale potpuno bezazleno. Glavni proizvođači konzola su „Soni” (</a:t>
            </a:r>
            <a:r>
              <a:rPr lang="sr-Latn-RS" sz="1200" i="1" kern="1200" dirty="0" smtClean="0">
                <a:solidFill>
                  <a:schemeClr val="tx1"/>
                </a:solidFill>
                <a:effectLst/>
                <a:latin typeface="+mn-lt"/>
                <a:ea typeface="+mn-ea"/>
                <a:cs typeface="+mn-cs"/>
              </a:rPr>
              <a:t>Sony</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Nintendo</a:t>
            </a:r>
            <a:r>
              <a:rPr lang="sr-Latn-RS" sz="1200" kern="1200" dirty="0" smtClean="0">
                <a:solidFill>
                  <a:schemeClr val="tx1"/>
                </a:solidFill>
                <a:effectLst/>
                <a:latin typeface="+mn-lt"/>
                <a:ea typeface="+mn-ea"/>
                <a:cs typeface="+mn-cs"/>
              </a:rPr>
              <a:t>” i „Majkrosoft” (</a:t>
            </a:r>
            <a:r>
              <a:rPr lang="sr-Latn-RS" sz="1200" i="1" kern="1200" dirty="0" smtClean="0">
                <a:solidFill>
                  <a:schemeClr val="tx1"/>
                </a:solidFill>
                <a:effectLst/>
                <a:latin typeface="+mn-lt"/>
                <a:ea typeface="+mn-ea"/>
                <a:cs typeface="+mn-cs"/>
              </a:rPr>
              <a:t>Microsoft)</a:t>
            </a:r>
            <a:r>
              <a:rPr lang="sr-Latn-RS" sz="1200" kern="1200" dirty="0" smtClean="0">
                <a:solidFill>
                  <a:schemeClr val="tx1"/>
                </a:solidFill>
                <a:effectLst/>
                <a:latin typeface="+mn-lt"/>
                <a:ea typeface="+mn-ea"/>
                <a:cs typeface="+mn-cs"/>
              </a:rPr>
              <a:t> i to su kompanije koje trenutno drže većinu tržišta konzola i </a:t>
            </a:r>
            <a:r>
              <a:rPr lang="sr-Latn-RS" sz="1200" kern="1200" dirty="0" err="1" smtClean="0">
                <a:solidFill>
                  <a:schemeClr val="tx1"/>
                </a:solidFill>
                <a:effectLst/>
                <a:latin typeface="+mn-lt"/>
                <a:ea typeface="+mn-ea"/>
                <a:cs typeface="+mn-cs"/>
              </a:rPr>
              <a:t>igrica</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Kada se dva ili više računara povežu bežično ili data kablovima, formira se „mreža”. Računari u mreži mogu međusobno da razmenjuju podatke i druge resurse i često su povezani sa dodatnim hardverskim komponentama koje proširuju njihovo polje dejstva i funkcije koje mogu da obave. Računarske mreže mogu biti ograničene, kao što su one u domaćinstvu (na primer kada članovi jedne porodice formiraju mrežu preko zajedničkog internet modema) ili ekstenzivne, kao što su one koje koriste velike korporacije ili vlade – tada te mreže povezuju stotine, čak i hiljade različitih računara. </a:t>
            </a:r>
            <a:endParaRPr lang="en-US" sz="1200" kern="1200" dirty="0" smtClean="0">
              <a:solidFill>
                <a:schemeClr val="tx1"/>
              </a:solidFill>
              <a:effectLst/>
              <a:latin typeface="+mn-lt"/>
              <a:ea typeface="+mn-ea"/>
              <a:cs typeface="+mn-cs"/>
            </a:endParaRPr>
          </a:p>
          <a:p>
            <a:pPr indent="457200"/>
            <a:r>
              <a:rPr lang="sr-Latn-RS" sz="1200" b="1" i="1" kern="1200" dirty="0" smtClean="0">
                <a:solidFill>
                  <a:schemeClr val="tx1"/>
                </a:solidFill>
                <a:effectLst/>
                <a:latin typeface="+mn-lt"/>
                <a:ea typeface="+mn-ea"/>
                <a:cs typeface="+mn-cs"/>
              </a:rPr>
              <a:t>LAN</a:t>
            </a:r>
            <a:r>
              <a:rPr lang="sr-Latn-RS" sz="1200" b="1" kern="1200" dirty="0" smtClean="0">
                <a:solidFill>
                  <a:schemeClr val="tx1"/>
                </a:solidFill>
                <a:effectLst/>
                <a:latin typeface="+mn-lt"/>
                <a:ea typeface="+mn-ea"/>
                <a:cs typeface="+mn-cs"/>
              </a:rPr>
              <a:t> (</a:t>
            </a:r>
            <a:r>
              <a:rPr lang="sr-Latn-RS" sz="1200" b="1" i="1" kern="1200" dirty="0" err="1" smtClean="0">
                <a:solidFill>
                  <a:schemeClr val="tx1"/>
                </a:solidFill>
                <a:effectLst/>
                <a:latin typeface="+mn-lt"/>
                <a:ea typeface="+mn-ea"/>
                <a:cs typeface="+mn-cs"/>
              </a:rPr>
              <a:t>local</a:t>
            </a:r>
            <a:r>
              <a:rPr lang="sr-Latn-RS" sz="1200" b="1" i="1" kern="1200" dirty="0" smtClean="0">
                <a:solidFill>
                  <a:schemeClr val="tx1"/>
                </a:solidFill>
                <a:effectLst/>
                <a:latin typeface="+mn-lt"/>
                <a:ea typeface="+mn-ea"/>
                <a:cs typeface="+mn-cs"/>
              </a:rPr>
              <a:t> </a:t>
            </a:r>
            <a:r>
              <a:rPr lang="sr-Latn-RS" sz="1200" b="1" i="1" kern="1200" dirty="0" err="1" smtClean="0">
                <a:solidFill>
                  <a:schemeClr val="tx1"/>
                </a:solidFill>
                <a:effectLst/>
                <a:latin typeface="+mn-lt"/>
                <a:ea typeface="+mn-ea"/>
                <a:cs typeface="+mn-cs"/>
              </a:rPr>
              <a:t>area</a:t>
            </a:r>
            <a:r>
              <a:rPr lang="sr-Latn-RS" sz="1200" b="1" i="1" kern="1200" dirty="0" smtClean="0">
                <a:solidFill>
                  <a:schemeClr val="tx1"/>
                </a:solidFill>
                <a:effectLst/>
                <a:latin typeface="+mn-lt"/>
                <a:ea typeface="+mn-ea"/>
                <a:cs typeface="+mn-cs"/>
              </a:rPr>
              <a:t> </a:t>
            </a:r>
            <a:r>
              <a:rPr lang="sr-Latn-RS" sz="1200" b="1" i="1" kern="1200" dirty="0" err="1" smtClean="0">
                <a:solidFill>
                  <a:schemeClr val="tx1"/>
                </a:solidFill>
                <a:effectLst/>
                <a:latin typeface="+mn-lt"/>
                <a:ea typeface="+mn-ea"/>
                <a:cs typeface="+mn-cs"/>
              </a:rPr>
              <a:t>network</a:t>
            </a:r>
            <a:r>
              <a:rPr lang="sr-Latn-RS" sz="1200" b="1" i="1" kern="1200" dirty="0" smtClean="0">
                <a:solidFill>
                  <a:schemeClr val="tx1"/>
                </a:solidFill>
                <a:effectLst/>
                <a:latin typeface="+mn-lt"/>
                <a:ea typeface="+mn-ea"/>
                <a:cs typeface="+mn-cs"/>
              </a:rPr>
              <a:t> – </a:t>
            </a:r>
            <a:r>
              <a:rPr lang="sr-Latn-RS" sz="1200" b="1" kern="1200" dirty="0" smtClean="0">
                <a:solidFill>
                  <a:schemeClr val="tx1"/>
                </a:solidFill>
                <a:effectLst/>
                <a:latin typeface="+mn-lt"/>
                <a:ea typeface="+mn-ea"/>
                <a:cs typeface="+mn-cs"/>
              </a:rPr>
              <a:t>mreža lokalnog područja) </a:t>
            </a:r>
            <a:r>
              <a:rPr lang="sr-Latn-RS" sz="1200" kern="1200" dirty="0" smtClean="0">
                <a:solidFill>
                  <a:schemeClr val="tx1"/>
                </a:solidFill>
                <a:effectLst/>
                <a:latin typeface="+mn-lt"/>
                <a:ea typeface="+mn-ea"/>
                <a:cs typeface="+mn-cs"/>
              </a:rPr>
              <a:t>– </a:t>
            </a:r>
            <a:r>
              <a:rPr lang="sr-Latn-RS" sz="1200" i="1" kern="1200" dirty="0" smtClean="0">
                <a:solidFill>
                  <a:schemeClr val="tx1"/>
                </a:solidFill>
                <a:effectLst/>
                <a:latin typeface="+mn-lt"/>
                <a:ea typeface="+mn-ea"/>
                <a:cs typeface="+mn-cs"/>
              </a:rPr>
              <a:t>LAN</a:t>
            </a:r>
            <a:r>
              <a:rPr lang="sr-Latn-RS" sz="1200" kern="1200" dirty="0" smtClean="0">
                <a:solidFill>
                  <a:schemeClr val="tx1"/>
                </a:solidFill>
                <a:effectLst/>
                <a:latin typeface="+mn-lt"/>
                <a:ea typeface="+mn-ea"/>
                <a:cs typeface="+mn-cs"/>
              </a:rPr>
              <a:t> je računarska mreža koja obuhvata jedno ograničeno „lokalno” područje, kao što je stan, kancelarija ili grupa građevinskih objekata (kao što je škola). </a:t>
            </a:r>
            <a:r>
              <a:rPr lang="sr-Latn-RS" sz="1200" i="1" kern="1200" dirty="0" smtClean="0">
                <a:solidFill>
                  <a:schemeClr val="tx1"/>
                </a:solidFill>
                <a:effectLst/>
                <a:latin typeface="+mn-lt"/>
                <a:ea typeface="+mn-ea"/>
                <a:cs typeface="+mn-cs"/>
              </a:rPr>
              <a:t>LAN</a:t>
            </a:r>
            <a:r>
              <a:rPr lang="sr-Latn-RS" sz="1200" kern="1200" dirty="0" smtClean="0">
                <a:solidFill>
                  <a:schemeClr val="tx1"/>
                </a:solidFill>
                <a:effectLst/>
                <a:latin typeface="+mn-lt"/>
                <a:ea typeface="+mn-ea"/>
                <a:cs typeface="+mn-cs"/>
              </a:rPr>
              <a:t> karakteriše znatno veća brzina koja se može postići za prenos podataka među </a:t>
            </a:r>
            <a:r>
              <a:rPr lang="sr-Latn-RS" sz="1200" kern="1200" dirty="0" err="1" smtClean="0">
                <a:solidFill>
                  <a:schemeClr val="tx1"/>
                </a:solidFill>
                <a:effectLst/>
                <a:latin typeface="+mn-lt"/>
                <a:ea typeface="+mn-ea"/>
                <a:cs typeface="+mn-cs"/>
              </a:rPr>
              <a:t>umreženim</a:t>
            </a:r>
            <a:r>
              <a:rPr lang="sr-Latn-RS" sz="1200" kern="1200" dirty="0" smtClean="0">
                <a:solidFill>
                  <a:schemeClr val="tx1"/>
                </a:solidFill>
                <a:effectLst/>
                <a:latin typeface="+mn-lt"/>
                <a:ea typeface="+mn-ea"/>
                <a:cs typeface="+mn-cs"/>
              </a:rPr>
              <a:t> računarima, ograničen geografski opseg i činjenica da ne moraju posebno da se zakupljuju linije od telekomunikacionih kompanija. </a:t>
            </a:r>
            <a:endParaRPr lang="en-US" sz="1200" kern="1200" dirty="0" smtClean="0">
              <a:solidFill>
                <a:schemeClr val="tx1"/>
              </a:solidFill>
              <a:effectLst/>
              <a:latin typeface="+mn-lt"/>
              <a:ea typeface="+mn-ea"/>
              <a:cs typeface="+mn-cs"/>
            </a:endParaRPr>
          </a:p>
          <a:p>
            <a:pPr indent="457200"/>
            <a:r>
              <a:rPr lang="sr-Latn-RS" sz="1200" b="1" i="1" kern="1200" dirty="0" smtClean="0">
                <a:solidFill>
                  <a:schemeClr val="tx1"/>
                </a:solidFill>
                <a:effectLst/>
                <a:latin typeface="+mn-lt"/>
                <a:ea typeface="+mn-ea"/>
                <a:cs typeface="+mn-cs"/>
              </a:rPr>
              <a:t>WAN</a:t>
            </a:r>
            <a:r>
              <a:rPr lang="sr-Latn-RS" sz="1200" b="1" kern="1200" dirty="0" smtClean="0">
                <a:solidFill>
                  <a:schemeClr val="tx1"/>
                </a:solidFill>
                <a:effectLst/>
                <a:latin typeface="+mn-lt"/>
                <a:ea typeface="+mn-ea"/>
                <a:cs typeface="+mn-cs"/>
              </a:rPr>
              <a:t> (</a:t>
            </a:r>
            <a:r>
              <a:rPr lang="sr-Latn-RS" sz="1200" b="1" i="1" kern="1200" dirty="0" err="1" smtClean="0">
                <a:solidFill>
                  <a:schemeClr val="tx1"/>
                </a:solidFill>
                <a:effectLst/>
                <a:latin typeface="+mn-lt"/>
                <a:ea typeface="+mn-ea"/>
                <a:cs typeface="+mn-cs"/>
              </a:rPr>
              <a:t>wide</a:t>
            </a:r>
            <a:r>
              <a:rPr lang="sr-Latn-RS" sz="1200" b="1" i="1" kern="1200" dirty="0" smtClean="0">
                <a:solidFill>
                  <a:schemeClr val="tx1"/>
                </a:solidFill>
                <a:effectLst/>
                <a:latin typeface="+mn-lt"/>
                <a:ea typeface="+mn-ea"/>
                <a:cs typeface="+mn-cs"/>
              </a:rPr>
              <a:t> </a:t>
            </a:r>
            <a:r>
              <a:rPr lang="sr-Latn-RS" sz="1200" b="1" i="1" kern="1200" dirty="0" err="1" smtClean="0">
                <a:solidFill>
                  <a:schemeClr val="tx1"/>
                </a:solidFill>
                <a:effectLst/>
                <a:latin typeface="+mn-lt"/>
                <a:ea typeface="+mn-ea"/>
                <a:cs typeface="+mn-cs"/>
              </a:rPr>
              <a:t>area</a:t>
            </a:r>
            <a:r>
              <a:rPr lang="sr-Latn-RS" sz="1200" b="1" i="1" kern="1200" dirty="0" smtClean="0">
                <a:solidFill>
                  <a:schemeClr val="tx1"/>
                </a:solidFill>
                <a:effectLst/>
                <a:latin typeface="+mn-lt"/>
                <a:ea typeface="+mn-ea"/>
                <a:cs typeface="+mn-cs"/>
              </a:rPr>
              <a:t> </a:t>
            </a:r>
            <a:r>
              <a:rPr lang="sr-Latn-RS" sz="1200" b="1" i="1" kern="1200" dirty="0" err="1" smtClean="0">
                <a:solidFill>
                  <a:schemeClr val="tx1"/>
                </a:solidFill>
                <a:effectLst/>
                <a:latin typeface="+mn-lt"/>
                <a:ea typeface="+mn-ea"/>
                <a:cs typeface="+mn-cs"/>
              </a:rPr>
              <a:t>network</a:t>
            </a:r>
            <a:r>
              <a:rPr lang="sr-Latn-RS" sz="1200" b="1" kern="1200" dirty="0" smtClean="0">
                <a:solidFill>
                  <a:schemeClr val="tx1"/>
                </a:solidFill>
                <a:effectLst/>
                <a:latin typeface="+mn-lt"/>
                <a:ea typeface="+mn-ea"/>
                <a:cs typeface="+mn-cs"/>
              </a:rPr>
              <a:t> – mreža širokog područja) </a:t>
            </a:r>
            <a:r>
              <a:rPr lang="sr-Latn-RS" sz="1200" kern="1200" dirty="0" smtClean="0">
                <a:solidFill>
                  <a:schemeClr val="tx1"/>
                </a:solidFill>
                <a:effectLst/>
                <a:latin typeface="+mn-lt"/>
                <a:ea typeface="+mn-ea"/>
                <a:cs typeface="+mn-cs"/>
              </a:rPr>
              <a:t>– </a:t>
            </a:r>
            <a:r>
              <a:rPr lang="sr-Latn-RS" sz="1200" i="1" kern="1200" dirty="0" smtClean="0">
                <a:solidFill>
                  <a:schemeClr val="tx1"/>
                </a:solidFill>
                <a:effectLst/>
                <a:latin typeface="+mn-lt"/>
                <a:ea typeface="+mn-ea"/>
                <a:cs typeface="+mn-cs"/>
              </a:rPr>
              <a:t>WAN</a:t>
            </a:r>
            <a:r>
              <a:rPr lang="sr-Latn-RS" sz="1200" kern="1200" dirty="0" smtClean="0">
                <a:solidFill>
                  <a:schemeClr val="tx1"/>
                </a:solidFill>
                <a:effectLst/>
                <a:latin typeface="+mn-lt"/>
                <a:ea typeface="+mn-ea"/>
                <a:cs typeface="+mn-cs"/>
              </a:rPr>
              <a:t> je računarska mreža koja obuhvata šire područje i odnosi se na svaku mrežu koja nadilazi gradske, regionalne ili državne granice. Ovaj izraz podrazumeva mrežu koja koristi </a:t>
            </a:r>
            <a:r>
              <a:rPr lang="sr-Latn-RS" sz="1200" kern="1200" dirty="0" err="1" smtClean="0">
                <a:solidFill>
                  <a:schemeClr val="tx1"/>
                </a:solidFill>
                <a:effectLst/>
                <a:latin typeface="+mn-lt"/>
                <a:ea typeface="+mn-ea"/>
                <a:cs typeface="+mn-cs"/>
              </a:rPr>
              <a:t>rutere</a:t>
            </a:r>
            <a:r>
              <a:rPr lang="sr-Latn-RS" sz="1200" kern="1200" dirty="0" smtClean="0">
                <a:solidFill>
                  <a:schemeClr val="tx1"/>
                </a:solidFill>
                <a:effectLst/>
                <a:latin typeface="+mn-lt"/>
                <a:ea typeface="+mn-ea"/>
                <a:cs typeface="+mn-cs"/>
              </a:rPr>
              <a:t> i javne komunikacione veze. Nasuprot tome stoje </a:t>
            </a:r>
            <a:r>
              <a:rPr lang="sr-Latn-RS" sz="1200" i="1" kern="1200" dirty="0" smtClean="0">
                <a:solidFill>
                  <a:schemeClr val="tx1"/>
                </a:solidFill>
                <a:effectLst/>
                <a:latin typeface="+mn-lt"/>
                <a:ea typeface="+mn-ea"/>
                <a:cs typeface="+mn-cs"/>
              </a:rPr>
              <a:t>PAN</a:t>
            </a:r>
            <a:r>
              <a:rPr lang="sr-Latn-RS" sz="1200" kern="1200" dirty="0" smtClean="0">
                <a:solidFill>
                  <a:schemeClr val="tx1"/>
                </a:solidFill>
                <a:effectLst/>
                <a:latin typeface="+mn-lt"/>
                <a:ea typeface="+mn-ea"/>
                <a:cs typeface="+mn-cs"/>
              </a:rPr>
              <a:t> (mreža personalnog područja), </a:t>
            </a:r>
            <a:r>
              <a:rPr lang="sr-Latn-RS" sz="1200" i="1" kern="1200" dirty="0" smtClean="0">
                <a:solidFill>
                  <a:schemeClr val="tx1"/>
                </a:solidFill>
                <a:effectLst/>
                <a:latin typeface="+mn-lt"/>
                <a:ea typeface="+mn-ea"/>
                <a:cs typeface="+mn-cs"/>
              </a:rPr>
              <a:t>CAN</a:t>
            </a:r>
            <a:r>
              <a:rPr lang="sr-Latn-RS" sz="1200" kern="1200" dirty="0" smtClean="0">
                <a:solidFill>
                  <a:schemeClr val="tx1"/>
                </a:solidFill>
                <a:effectLst/>
                <a:latin typeface="+mn-lt"/>
                <a:ea typeface="+mn-ea"/>
                <a:cs typeface="+mn-cs"/>
              </a:rPr>
              <a:t> (mreže vezane za područje studentskog kampusa) ili </a:t>
            </a:r>
            <a:r>
              <a:rPr lang="sr-Latn-RS" sz="1200" i="1" kern="1200" dirty="0" smtClean="0">
                <a:solidFill>
                  <a:schemeClr val="tx1"/>
                </a:solidFill>
                <a:effectLst/>
                <a:latin typeface="+mn-lt"/>
                <a:ea typeface="+mn-ea"/>
                <a:cs typeface="+mn-cs"/>
              </a:rPr>
              <a:t>MAN</a:t>
            </a:r>
            <a:r>
              <a:rPr lang="sr-Latn-RS" sz="1200" kern="1200" dirty="0" smtClean="0">
                <a:solidFill>
                  <a:schemeClr val="tx1"/>
                </a:solidFill>
                <a:effectLst/>
                <a:latin typeface="+mn-lt"/>
                <a:ea typeface="+mn-ea"/>
                <a:cs typeface="+mn-cs"/>
              </a:rPr>
              <a:t> (mreže koje obuhvataju gradsko područje i obično su ograničene na jednu prostoriju, jednu zgradu, jedno studentsko naselje ili određeno gradsko područje. Najveći i najpoznatiji primer </a:t>
            </a:r>
            <a:r>
              <a:rPr lang="sr-Latn-RS" sz="1200" i="1" kern="1200" dirty="0" smtClean="0">
                <a:solidFill>
                  <a:schemeClr val="tx1"/>
                </a:solidFill>
                <a:effectLst/>
                <a:latin typeface="+mn-lt"/>
                <a:ea typeface="+mn-ea"/>
                <a:cs typeface="+mn-cs"/>
              </a:rPr>
              <a:t>WAN</a:t>
            </a:r>
            <a:r>
              <a:rPr lang="sr-Latn-RS" sz="1200" kern="1200" dirty="0" smtClean="0">
                <a:solidFill>
                  <a:schemeClr val="tx1"/>
                </a:solidFill>
                <a:effectLst/>
                <a:latin typeface="+mn-lt"/>
                <a:ea typeface="+mn-ea"/>
                <a:cs typeface="+mn-cs"/>
              </a:rPr>
              <a:t> je internet.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Neki karakteristični termini i uređaji na koje možemo naići u vezi sa mrežama:</a:t>
            </a:r>
            <a:endParaRPr lang="en-US" sz="1200" kern="1200" dirty="0" smtClean="0">
              <a:solidFill>
                <a:schemeClr val="tx1"/>
              </a:solidFill>
              <a:effectLst/>
              <a:latin typeface="+mn-lt"/>
              <a:ea typeface="+mn-ea"/>
              <a:cs typeface="+mn-cs"/>
            </a:endParaRPr>
          </a:p>
          <a:p>
            <a:pPr indent="457200"/>
            <a:r>
              <a:rPr lang="en-US" sz="1200" b="1" kern="1200" dirty="0" smtClean="0">
                <a:solidFill>
                  <a:schemeClr val="tx1"/>
                </a:solidFill>
                <a:effectLst/>
                <a:latin typeface="+mn-lt"/>
                <a:ea typeface="+mn-ea"/>
                <a:cs typeface="+mn-cs"/>
              </a:rPr>
              <a:t>Port </a:t>
            </a:r>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Postoje dve vrste </a:t>
            </a:r>
            <a:r>
              <a:rPr lang="sr-Latn-RS" sz="1200" kern="1200" dirty="0" err="1" smtClean="0">
                <a:solidFill>
                  <a:schemeClr val="tx1"/>
                </a:solidFill>
                <a:effectLst/>
                <a:latin typeface="+mn-lt"/>
                <a:ea typeface="+mn-ea"/>
                <a:cs typeface="+mn-cs"/>
              </a:rPr>
              <a:t>portova</a:t>
            </a:r>
            <a:r>
              <a:rPr lang="sr-Latn-RS" sz="1200" kern="1200" dirty="0" smtClean="0">
                <a:solidFill>
                  <a:schemeClr val="tx1"/>
                </a:solidFill>
                <a:effectLst/>
                <a:latin typeface="+mn-lt"/>
                <a:ea typeface="+mn-ea"/>
                <a:cs typeface="+mn-cs"/>
              </a:rPr>
              <a:t>: računarski ili hardverski port i mrežni ili internet port. Računarski port je tačka za vezu između računara i drugog uređaja kroz koji informacije dolaze i odlaze (primeri obuhvataju </a:t>
            </a:r>
            <a:r>
              <a:rPr lang="sr-Latn-RS" sz="1200" i="1" kern="1200" dirty="0" smtClean="0">
                <a:solidFill>
                  <a:schemeClr val="tx1"/>
                </a:solidFill>
                <a:effectLst/>
                <a:latin typeface="+mn-lt"/>
                <a:ea typeface="+mn-ea"/>
                <a:cs typeface="+mn-cs"/>
              </a:rPr>
              <a:t>USB</a:t>
            </a:r>
            <a:r>
              <a:rPr lang="sr-Latn-RS" sz="1200" kern="1200" dirty="0" smtClean="0">
                <a:solidFill>
                  <a:schemeClr val="tx1"/>
                </a:solidFill>
                <a:effectLst/>
                <a:latin typeface="+mn-lt"/>
                <a:ea typeface="+mn-ea"/>
                <a:cs typeface="+mn-cs"/>
              </a:rPr>
              <a:t>, </a:t>
            </a:r>
            <a:r>
              <a:rPr lang="sr-Latn-RS" sz="1200" i="1" kern="1200" dirty="0" smtClean="0">
                <a:solidFill>
                  <a:schemeClr val="tx1"/>
                </a:solidFill>
                <a:effectLst/>
                <a:latin typeface="+mn-lt"/>
                <a:ea typeface="+mn-ea"/>
                <a:cs typeface="+mn-cs"/>
              </a:rPr>
              <a:t>ethernet </a:t>
            </a:r>
            <a:r>
              <a:rPr lang="sr-Latn-RS" sz="1200" kern="1200" dirty="0" smtClean="0">
                <a:solidFill>
                  <a:schemeClr val="tx1"/>
                </a:solidFill>
                <a:effectLst/>
                <a:latin typeface="+mn-lt"/>
                <a:ea typeface="+mn-ea"/>
                <a:cs typeface="+mn-cs"/>
              </a:rPr>
              <a:t>i paralelne </a:t>
            </a:r>
            <a:r>
              <a:rPr lang="sr-Latn-RS" sz="1200" kern="1200" dirty="0" err="1" smtClean="0">
                <a:solidFill>
                  <a:schemeClr val="tx1"/>
                </a:solidFill>
                <a:effectLst/>
                <a:latin typeface="+mn-lt"/>
                <a:ea typeface="+mn-ea"/>
                <a:cs typeface="+mn-cs"/>
              </a:rPr>
              <a:t>portove</a:t>
            </a:r>
            <a:r>
              <a:rPr lang="sr-Latn-RS" sz="1200" kern="1200" dirty="0" smtClean="0">
                <a:solidFill>
                  <a:schemeClr val="tx1"/>
                </a:solidFill>
                <a:effectLst/>
                <a:latin typeface="+mn-lt"/>
                <a:ea typeface="+mn-ea"/>
                <a:cs typeface="+mn-cs"/>
              </a:rPr>
              <a:t> preko kojih se uređaji povezuju). Mrežni port se nalazi u softveru u tački spajanja sa </a:t>
            </a:r>
            <a:r>
              <a:rPr lang="sr-Latn-RS" sz="1200" kern="1200" dirty="0" err="1" smtClean="0">
                <a:solidFill>
                  <a:schemeClr val="tx1"/>
                </a:solidFill>
                <a:effectLst/>
                <a:latin typeface="+mn-lt"/>
                <a:ea typeface="+mn-ea"/>
                <a:cs typeface="+mn-cs"/>
              </a:rPr>
              <a:t>internetom</a:t>
            </a:r>
            <a:r>
              <a:rPr lang="sr-Latn-RS" sz="1200" kern="1200" dirty="0" smtClean="0">
                <a:solidFill>
                  <a:schemeClr val="tx1"/>
                </a:solidFill>
                <a:effectLst/>
                <a:latin typeface="+mn-lt"/>
                <a:ea typeface="+mn-ea"/>
                <a:cs typeface="+mn-cs"/>
              </a:rPr>
              <a:t> ili mrežnim uslugama. Uobičajeno poređenje je poređenje sa vratima i prozorima na nekoj zgradi. Svaki port dobija različit broj u računarskom programiranju. Pomoću tog broja identifikuju se uloga i funkcija porta i za tu identifikaciju postoje uobičajeni standardi. </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Protok (</a:t>
            </a:r>
            <a:r>
              <a:rPr lang="sr-Latn-RS" sz="1200" b="1" i="1" kern="1200" dirty="0" err="1" smtClean="0">
                <a:solidFill>
                  <a:schemeClr val="tx1"/>
                </a:solidFill>
                <a:effectLst/>
                <a:latin typeface="+mn-lt"/>
                <a:ea typeface="+mn-ea"/>
                <a:cs typeface="+mn-cs"/>
              </a:rPr>
              <a:t>bandwidth</a:t>
            </a:r>
            <a:r>
              <a:rPr lang="sr-Latn-RS" sz="1200" b="1" kern="1200" dirty="0" smtClean="0">
                <a:solidFill>
                  <a:schemeClr val="tx1"/>
                </a:solidFill>
                <a:effectLst/>
                <a:latin typeface="+mn-lt"/>
                <a:ea typeface="+mn-ea"/>
                <a:cs typeface="+mn-cs"/>
              </a:rPr>
              <a:t> – prenosni kapacitet komunikacionog kanala)</a:t>
            </a:r>
            <a:r>
              <a:rPr lang="sr-Latn-RS" sz="1200" kern="1200" dirty="0" smtClean="0">
                <a:solidFill>
                  <a:schemeClr val="tx1"/>
                </a:solidFill>
                <a:effectLst/>
                <a:latin typeface="+mn-lt"/>
                <a:ea typeface="+mn-ea"/>
                <a:cs typeface="+mn-cs"/>
              </a:rPr>
              <a:t> – Kao i prečnik neke cevi, tako veličina protoka ukazuje na maksimalnu količinu informacija koja se može preneti nekom telefonskom ili kablovskom linijom, satelitskim </a:t>
            </a:r>
            <a:r>
              <a:rPr lang="sr-Latn-RS" sz="1200" kern="1200" dirty="0" err="1" smtClean="0">
                <a:solidFill>
                  <a:schemeClr val="tx1"/>
                </a:solidFill>
                <a:effectLst/>
                <a:latin typeface="+mn-lt"/>
                <a:ea typeface="+mn-ea"/>
                <a:cs typeface="+mn-cs"/>
              </a:rPr>
              <a:t>fidom</a:t>
            </a:r>
            <a:r>
              <a:rPr lang="sr-Latn-RS" sz="1200" kern="1200" dirty="0" smtClean="0">
                <a:solidFill>
                  <a:schemeClr val="tx1"/>
                </a:solidFill>
                <a:effectLst/>
                <a:latin typeface="+mn-lt"/>
                <a:ea typeface="+mn-ea"/>
                <a:cs typeface="+mn-cs"/>
              </a:rPr>
              <a:t> itd. Što je veći protok, to je veća i potencijalna brzina za preuzimanje podataka (</a:t>
            </a:r>
            <a:r>
              <a:rPr lang="sr-Latn-RS" sz="1200" i="1" kern="1200" dirty="0" err="1" smtClean="0">
                <a:solidFill>
                  <a:schemeClr val="tx1"/>
                </a:solidFill>
                <a:effectLst/>
                <a:latin typeface="+mn-lt"/>
                <a:ea typeface="+mn-ea"/>
                <a:cs typeface="+mn-cs"/>
              </a:rPr>
              <a:t>downoloading</a:t>
            </a:r>
            <a:r>
              <a:rPr lang="sr-Latn-RS" sz="1200" kern="1200" dirty="0" smtClean="0">
                <a:solidFill>
                  <a:schemeClr val="tx1"/>
                </a:solidFill>
                <a:effectLst/>
                <a:latin typeface="+mn-lt"/>
                <a:ea typeface="+mn-ea"/>
                <a:cs typeface="+mn-cs"/>
              </a:rPr>
              <a:t>) ili ubacivanje podataka (</a:t>
            </a:r>
            <a:r>
              <a:rPr lang="sr-Latn-RS" sz="1200" i="1" kern="1200" dirty="0" err="1" smtClean="0">
                <a:solidFill>
                  <a:schemeClr val="tx1"/>
                </a:solidFill>
                <a:effectLst/>
                <a:latin typeface="+mn-lt"/>
                <a:ea typeface="+mn-ea"/>
                <a:cs typeface="+mn-cs"/>
              </a:rPr>
              <a:t>uploading</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b="1" i="1" kern="1200" dirty="0" smtClean="0">
                <a:solidFill>
                  <a:schemeClr val="tx1"/>
                </a:solidFill>
                <a:effectLst/>
                <a:latin typeface="+mn-lt"/>
                <a:ea typeface="+mn-ea"/>
                <a:cs typeface="+mn-cs"/>
              </a:rPr>
              <a:t>MAC</a:t>
            </a:r>
            <a:r>
              <a:rPr lang="sr-Latn-RS" sz="1200" b="1" kern="1200" dirty="0" smtClean="0">
                <a:solidFill>
                  <a:schemeClr val="tx1"/>
                </a:solidFill>
                <a:effectLst/>
                <a:latin typeface="+mn-lt"/>
                <a:ea typeface="+mn-ea"/>
                <a:cs typeface="+mn-cs"/>
              </a:rPr>
              <a:t> adresa (kontrola medijskog pristupa) – </a:t>
            </a:r>
            <a:r>
              <a:rPr lang="sr-Latn-RS" sz="1200" kern="1200" dirty="0" smtClean="0">
                <a:solidFill>
                  <a:schemeClr val="tx1"/>
                </a:solidFill>
                <a:effectLst/>
                <a:latin typeface="+mn-lt"/>
                <a:ea typeface="+mn-ea"/>
                <a:cs typeface="+mn-cs"/>
              </a:rPr>
              <a:t>Jedinstvena referentna šifra koju proizvođač dodeljuje većini mrežnih adaptera ili mrežnih interfejs kartica (</a:t>
            </a:r>
            <a:r>
              <a:rPr lang="sr-Latn-RS" sz="1200" i="1" kern="1200" dirty="0" smtClean="0">
                <a:solidFill>
                  <a:schemeClr val="tx1"/>
                </a:solidFill>
                <a:effectLst/>
                <a:latin typeface="+mn-lt"/>
                <a:ea typeface="+mn-ea"/>
                <a:cs typeface="+mn-cs"/>
              </a:rPr>
              <a:t>NIC</a:t>
            </a:r>
            <a:r>
              <a:rPr lang="sr-Latn-RS" sz="1200" kern="1200" dirty="0" smtClean="0">
                <a:solidFill>
                  <a:schemeClr val="tx1"/>
                </a:solidFill>
                <a:effectLst/>
                <a:latin typeface="+mn-lt"/>
                <a:ea typeface="+mn-ea"/>
                <a:cs typeface="+mn-cs"/>
              </a:rPr>
              <a:t>). </a:t>
            </a:r>
            <a:r>
              <a:rPr lang="sr-Latn-RS" sz="1200" i="1" kern="1200" dirty="0" smtClean="0">
                <a:solidFill>
                  <a:schemeClr val="tx1"/>
                </a:solidFill>
                <a:effectLst/>
                <a:latin typeface="+mn-lt"/>
                <a:ea typeface="+mn-ea"/>
                <a:cs typeface="+mn-cs"/>
              </a:rPr>
              <a:t>MAC</a:t>
            </a:r>
            <a:r>
              <a:rPr lang="sr-Latn-RS" sz="1200" kern="1200" dirty="0" smtClean="0">
                <a:solidFill>
                  <a:schemeClr val="tx1"/>
                </a:solidFill>
                <a:effectLst/>
                <a:latin typeface="+mn-lt"/>
                <a:ea typeface="+mn-ea"/>
                <a:cs typeface="+mn-cs"/>
              </a:rPr>
              <a:t> adresa funkcioniše kao adresa na mreži tako da se uređaji mogu na taj način identifikovati i mogu im se poslati odgovarajući podaci.</a:t>
            </a:r>
            <a:endParaRPr lang="en-US" sz="1200" kern="1200" dirty="0" smtClean="0">
              <a:solidFill>
                <a:schemeClr val="tx1"/>
              </a:solidFill>
              <a:effectLst/>
              <a:latin typeface="+mn-lt"/>
              <a:ea typeface="+mn-ea"/>
              <a:cs typeface="+mn-cs"/>
            </a:endParaRPr>
          </a:p>
          <a:p>
            <a:pPr indent="457200"/>
            <a:r>
              <a:rPr lang="sr-Latn-RS" sz="1200" b="1" i="1" kern="1200" dirty="0" smtClean="0">
                <a:solidFill>
                  <a:schemeClr val="tx1"/>
                </a:solidFill>
                <a:effectLst/>
                <a:latin typeface="+mn-lt"/>
                <a:ea typeface="+mn-ea"/>
                <a:cs typeface="+mn-cs"/>
              </a:rPr>
              <a:t>NAS</a:t>
            </a:r>
            <a:r>
              <a:rPr lang="sr-Latn-RS" sz="1200" b="1" kern="1200" dirty="0" smtClean="0">
                <a:solidFill>
                  <a:schemeClr val="tx1"/>
                </a:solidFill>
                <a:effectLst/>
                <a:latin typeface="+mn-lt"/>
                <a:ea typeface="+mn-ea"/>
                <a:cs typeface="+mn-cs"/>
              </a:rPr>
              <a:t> (</a:t>
            </a:r>
            <a:r>
              <a:rPr lang="sr-Latn-RS" sz="1200" b="1" i="1" kern="1200" dirty="0" err="1" smtClean="0">
                <a:solidFill>
                  <a:schemeClr val="tx1"/>
                </a:solidFill>
                <a:effectLst/>
                <a:latin typeface="+mn-lt"/>
                <a:ea typeface="+mn-ea"/>
                <a:cs typeface="+mn-cs"/>
              </a:rPr>
              <a:t>network</a:t>
            </a:r>
            <a:r>
              <a:rPr lang="sr-Latn-RS" sz="1200" b="1" i="1" kern="1200" dirty="0" smtClean="0">
                <a:solidFill>
                  <a:schemeClr val="tx1"/>
                </a:solidFill>
                <a:effectLst/>
                <a:latin typeface="+mn-lt"/>
                <a:ea typeface="+mn-ea"/>
                <a:cs typeface="+mn-cs"/>
              </a:rPr>
              <a:t> </a:t>
            </a:r>
            <a:r>
              <a:rPr lang="sr-Latn-RS" sz="1200" b="1" i="1" kern="1200" dirty="0" err="1" smtClean="0">
                <a:solidFill>
                  <a:schemeClr val="tx1"/>
                </a:solidFill>
                <a:effectLst/>
                <a:latin typeface="+mn-lt"/>
                <a:ea typeface="+mn-ea"/>
                <a:cs typeface="+mn-cs"/>
              </a:rPr>
              <a:t>attached</a:t>
            </a:r>
            <a:r>
              <a:rPr lang="sr-Latn-RS" sz="1200" b="1" i="1" kern="1200" dirty="0" smtClean="0">
                <a:solidFill>
                  <a:schemeClr val="tx1"/>
                </a:solidFill>
                <a:effectLst/>
                <a:latin typeface="+mn-lt"/>
                <a:ea typeface="+mn-ea"/>
                <a:cs typeface="+mn-cs"/>
              </a:rPr>
              <a:t> </a:t>
            </a:r>
            <a:r>
              <a:rPr lang="sr-Latn-RS" sz="1200" b="1" i="1" kern="1200" dirty="0" err="1" smtClean="0">
                <a:solidFill>
                  <a:schemeClr val="tx1"/>
                </a:solidFill>
                <a:effectLst/>
                <a:latin typeface="+mn-lt"/>
                <a:ea typeface="+mn-ea"/>
                <a:cs typeface="+mn-cs"/>
              </a:rPr>
              <a:t>storage</a:t>
            </a:r>
            <a:r>
              <a:rPr lang="sr-Latn-RS" sz="1200" b="1" i="1" kern="1200" dirty="0" smtClean="0">
                <a:solidFill>
                  <a:schemeClr val="tx1"/>
                </a:solidFill>
                <a:effectLst/>
                <a:latin typeface="+mn-lt"/>
                <a:ea typeface="+mn-ea"/>
                <a:cs typeface="+mn-cs"/>
              </a:rPr>
              <a:t> – </a:t>
            </a:r>
            <a:r>
              <a:rPr lang="sr-Latn-RS" sz="1200" b="1" kern="1200" dirty="0" smtClean="0">
                <a:solidFill>
                  <a:schemeClr val="tx1"/>
                </a:solidFill>
                <a:effectLst/>
                <a:latin typeface="+mn-lt"/>
                <a:ea typeface="+mn-ea"/>
                <a:cs typeface="+mn-cs"/>
              </a:rPr>
              <a:t>uređaj za skladištenje na mreži) </a:t>
            </a:r>
            <a:r>
              <a:rPr lang="sr-Latn-RS" sz="1200" kern="1200" dirty="0" smtClean="0">
                <a:solidFill>
                  <a:schemeClr val="tx1"/>
                </a:solidFill>
                <a:effectLst/>
                <a:latin typeface="+mn-lt"/>
                <a:ea typeface="+mn-ea"/>
                <a:cs typeface="+mn-cs"/>
              </a:rPr>
              <a:t>– </a:t>
            </a:r>
            <a:r>
              <a:rPr lang="sr-Latn-RS" sz="1200" i="1" kern="1200" dirty="0" smtClean="0">
                <a:solidFill>
                  <a:schemeClr val="tx1"/>
                </a:solidFill>
                <a:effectLst/>
                <a:latin typeface="+mn-lt"/>
                <a:ea typeface="+mn-ea"/>
                <a:cs typeface="+mn-cs"/>
              </a:rPr>
              <a:t>NAS</a:t>
            </a:r>
            <a:r>
              <a:rPr lang="sr-Latn-RS" sz="1200" kern="1200" dirty="0" smtClean="0">
                <a:solidFill>
                  <a:schemeClr val="tx1"/>
                </a:solidFill>
                <a:effectLst/>
                <a:latin typeface="+mn-lt"/>
                <a:ea typeface="+mn-ea"/>
                <a:cs typeface="+mn-cs"/>
              </a:rPr>
              <a:t> liči na spoljni hard drajv, od koga se razlikuje utoliko što obezbeđuje skladišni prostor za celu mrežu, a ne samo za pojedinačni računar. </a:t>
            </a:r>
            <a:r>
              <a:rPr lang="sr-Latn-RS" sz="1200" i="1" kern="1200" dirty="0" smtClean="0">
                <a:solidFill>
                  <a:schemeClr val="tx1"/>
                </a:solidFill>
                <a:effectLst/>
                <a:latin typeface="+mn-lt"/>
                <a:ea typeface="+mn-ea"/>
                <a:cs typeface="+mn-cs"/>
              </a:rPr>
              <a:t>NAS</a:t>
            </a:r>
            <a:r>
              <a:rPr lang="sr-Latn-RS" sz="1200" kern="1200" dirty="0" smtClean="0">
                <a:solidFill>
                  <a:schemeClr val="tx1"/>
                </a:solidFill>
                <a:effectLst/>
                <a:latin typeface="+mn-lt"/>
                <a:ea typeface="+mn-ea"/>
                <a:cs typeface="+mn-cs"/>
              </a:rPr>
              <a:t> može da pruži mnogo više od pukog skladišta za čuvanje podataka. On se može koristiti kao server za automatsko preuzimanje (npr. </a:t>
            </a:r>
            <a:r>
              <a:rPr lang="en-US" sz="1200" i="1" kern="1200" dirty="0" smtClean="0">
                <a:solidFill>
                  <a:schemeClr val="tx1"/>
                </a:solidFill>
                <a:effectLst/>
                <a:latin typeface="+mn-lt"/>
                <a:ea typeface="+mn-ea"/>
                <a:cs typeface="+mn-cs"/>
              </a:rPr>
              <a:t>uTorrent</a:t>
            </a:r>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čak i kao mali mrežni server (veb-server). Na mnogim </a:t>
            </a:r>
            <a:r>
              <a:rPr lang="sr-Latn-RS" sz="1200" i="1" kern="1200" dirty="0" smtClean="0">
                <a:solidFill>
                  <a:schemeClr val="tx1"/>
                </a:solidFill>
                <a:effectLst/>
                <a:latin typeface="+mn-lt"/>
                <a:ea typeface="+mn-ea"/>
                <a:cs typeface="+mn-cs"/>
              </a:rPr>
              <a:t>NAS</a:t>
            </a:r>
            <a:r>
              <a:rPr lang="sr-Latn-RS" sz="1200" kern="1200" dirty="0" smtClean="0">
                <a:solidFill>
                  <a:schemeClr val="tx1"/>
                </a:solidFill>
                <a:effectLst/>
                <a:latin typeface="+mn-lt"/>
                <a:ea typeface="+mn-ea"/>
                <a:cs typeface="+mn-cs"/>
              </a:rPr>
              <a:t> uređajima smešteno je više od jednog hard </a:t>
            </a:r>
            <a:r>
              <a:rPr lang="sr-Latn-RS" sz="1200" kern="1200" dirty="0" err="1" smtClean="0">
                <a:solidFill>
                  <a:schemeClr val="tx1"/>
                </a:solidFill>
                <a:effectLst/>
                <a:latin typeface="+mn-lt"/>
                <a:ea typeface="+mn-ea"/>
                <a:cs typeface="+mn-cs"/>
              </a:rPr>
              <a:t>drajva</a:t>
            </a:r>
            <a:r>
              <a:rPr lang="sr-Latn-RS" sz="1200" kern="1200" dirty="0" smtClean="0">
                <a:solidFill>
                  <a:schemeClr val="tx1"/>
                </a:solidFill>
                <a:effectLst/>
                <a:latin typeface="+mn-lt"/>
                <a:ea typeface="+mn-ea"/>
                <a:cs typeface="+mn-cs"/>
              </a:rPr>
              <a:t> i pružaju mogućnost „RAID” funkcije.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Takozvana RAID funkcija (</a:t>
            </a:r>
            <a:r>
              <a:rPr lang="sr-Latn-RS" sz="1200" i="1" kern="1200" dirty="0" err="1" smtClean="0">
                <a:solidFill>
                  <a:schemeClr val="tx1"/>
                </a:solidFill>
                <a:effectLst/>
                <a:latin typeface="+mn-lt"/>
                <a:ea typeface="+mn-ea"/>
                <a:cs typeface="+mn-cs"/>
              </a:rPr>
              <a:t>redundant</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array</a:t>
            </a:r>
            <a:r>
              <a:rPr lang="sr-Latn-RS" sz="1200" i="1" kern="1200" dirty="0" smtClean="0">
                <a:solidFill>
                  <a:schemeClr val="tx1"/>
                </a:solidFill>
                <a:effectLst/>
                <a:latin typeface="+mn-lt"/>
                <a:ea typeface="+mn-ea"/>
                <a:cs typeface="+mn-cs"/>
              </a:rPr>
              <a:t> of </a:t>
            </a:r>
            <a:r>
              <a:rPr lang="sr-Latn-RS" sz="1200" i="1" kern="1200" dirty="0" err="1" smtClean="0">
                <a:solidFill>
                  <a:schemeClr val="tx1"/>
                </a:solidFill>
                <a:effectLst/>
                <a:latin typeface="+mn-lt"/>
                <a:ea typeface="+mn-ea"/>
                <a:cs typeface="+mn-cs"/>
              </a:rPr>
              <a:t>independent</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disks</a:t>
            </a:r>
            <a:r>
              <a:rPr lang="sr-Latn-RS" sz="1200" kern="1200" dirty="0" smtClean="0">
                <a:solidFill>
                  <a:schemeClr val="tx1"/>
                </a:solidFill>
                <a:effectLst/>
                <a:latin typeface="+mn-lt"/>
                <a:ea typeface="+mn-ea"/>
                <a:cs typeface="+mn-cs"/>
              </a:rPr>
              <a:t> – redundantni niz nezavisnih diskova) način je kombinovanja više različitih hard diskova radi konfigurisanog skladištenja podataka. Podaci se čuvaju na individualnim diskovima kako bi se obezbedio najbolji nivo performansi i/ili pouzdanosti podataka. Operativni sistemi pristupaju </a:t>
            </a:r>
            <a:r>
              <a:rPr lang="sr-Latn-RS" sz="1200" i="1" kern="1200" dirty="0" smtClean="0">
                <a:solidFill>
                  <a:schemeClr val="tx1"/>
                </a:solidFill>
                <a:effectLst/>
                <a:latin typeface="+mn-lt"/>
                <a:ea typeface="+mn-ea"/>
                <a:cs typeface="+mn-cs"/>
              </a:rPr>
              <a:t>RAID</a:t>
            </a:r>
            <a:r>
              <a:rPr lang="sr-Latn-RS" sz="1200" kern="1200" dirty="0" smtClean="0">
                <a:solidFill>
                  <a:schemeClr val="tx1"/>
                </a:solidFill>
                <a:effectLst/>
                <a:latin typeface="+mn-lt"/>
                <a:ea typeface="+mn-ea"/>
                <a:cs typeface="+mn-cs"/>
              </a:rPr>
              <a:t>-u kao da je reč o jednom jedinom hard disku. Pristup kontroliše i koordiniše ili softver ili hardverski </a:t>
            </a:r>
            <a:r>
              <a:rPr lang="sr-Latn-RS" sz="1200" i="1" kern="1200" dirty="0" smtClean="0">
                <a:solidFill>
                  <a:schemeClr val="tx1"/>
                </a:solidFill>
                <a:effectLst/>
                <a:latin typeface="+mn-lt"/>
                <a:ea typeface="+mn-ea"/>
                <a:cs typeface="+mn-cs"/>
              </a:rPr>
              <a:t>RAID</a:t>
            </a:r>
            <a:r>
              <a:rPr lang="sr-Latn-RS" sz="1200" kern="1200" dirty="0" smtClean="0">
                <a:solidFill>
                  <a:schemeClr val="tx1"/>
                </a:solidFill>
                <a:effectLst/>
                <a:latin typeface="+mn-lt"/>
                <a:ea typeface="+mn-ea"/>
                <a:cs typeface="+mn-cs"/>
              </a:rPr>
              <a:t> kontrolor. Zasebni </a:t>
            </a:r>
            <a:r>
              <a:rPr lang="sr-Latn-RS" sz="1200" i="1" kern="1200" dirty="0" smtClean="0">
                <a:solidFill>
                  <a:schemeClr val="tx1"/>
                </a:solidFill>
                <a:effectLst/>
                <a:latin typeface="+mn-lt"/>
                <a:ea typeface="+mn-ea"/>
                <a:cs typeface="+mn-cs"/>
              </a:rPr>
              <a:t>RAID </a:t>
            </a:r>
            <a:r>
              <a:rPr lang="sr-Latn-RS" sz="1200" kern="1200" dirty="0" smtClean="0">
                <a:solidFill>
                  <a:schemeClr val="tx1"/>
                </a:solidFill>
                <a:effectLst/>
                <a:latin typeface="+mn-lt"/>
                <a:ea typeface="+mn-ea"/>
                <a:cs typeface="+mn-cs"/>
              </a:rPr>
              <a:t>često se može naći u mrežnim konfiguracijama i može sadržati velike količine elektronskih dokaza.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Mrežni prekidač (</a:t>
            </a:r>
            <a:r>
              <a:rPr lang="sr-Latn-RS" sz="1200" i="1" kern="1200" dirty="0" err="1" smtClean="0">
                <a:solidFill>
                  <a:schemeClr val="tx1"/>
                </a:solidFill>
                <a:effectLst/>
                <a:latin typeface="+mn-lt"/>
                <a:ea typeface="+mn-ea"/>
                <a:cs typeface="+mn-cs"/>
              </a:rPr>
              <a:t>network</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switch</a:t>
            </a:r>
            <a:r>
              <a:rPr lang="sr-Latn-RS" sz="1200" kern="1200" dirty="0" smtClean="0">
                <a:solidFill>
                  <a:schemeClr val="tx1"/>
                </a:solidFill>
                <a:effectLst/>
                <a:latin typeface="+mn-lt"/>
                <a:ea typeface="+mn-ea"/>
                <a:cs typeface="+mn-cs"/>
              </a:rPr>
              <a:t>) – Veoma liči na </a:t>
            </a:r>
            <a:r>
              <a:rPr lang="sr-Latn-RS" sz="1200" kern="1200" dirty="0" err="1" smtClean="0">
                <a:solidFill>
                  <a:schemeClr val="tx1"/>
                </a:solidFill>
                <a:effectLst/>
                <a:latin typeface="+mn-lt"/>
                <a:ea typeface="+mn-ea"/>
                <a:cs typeface="+mn-cs"/>
              </a:rPr>
              <a:t>hab</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hub</a:t>
            </a:r>
            <a:r>
              <a:rPr lang="sr-Latn-RS" sz="1200" kern="1200" dirty="0" smtClean="0">
                <a:solidFill>
                  <a:schemeClr val="tx1"/>
                </a:solidFill>
                <a:effectLst/>
                <a:latin typeface="+mn-lt"/>
                <a:ea typeface="+mn-ea"/>
                <a:cs typeface="+mn-cs"/>
              </a:rPr>
              <a:t> – čvorište). Prekidači se uglavnom koriste za međusobno povezivanje grupa mrežnih uređaja. Za razliku od </a:t>
            </a:r>
            <a:r>
              <a:rPr lang="sr-Latn-RS" sz="1200" kern="1200" dirty="0" err="1" smtClean="0">
                <a:solidFill>
                  <a:schemeClr val="tx1"/>
                </a:solidFill>
                <a:effectLst/>
                <a:latin typeface="+mn-lt"/>
                <a:ea typeface="+mn-ea"/>
                <a:cs typeface="+mn-cs"/>
              </a:rPr>
              <a:t>habova</a:t>
            </a:r>
            <a:r>
              <a:rPr lang="sr-Latn-RS" sz="1200" kern="1200" dirty="0" smtClean="0">
                <a:solidFill>
                  <a:schemeClr val="tx1"/>
                </a:solidFill>
                <a:effectLst/>
                <a:latin typeface="+mn-lt"/>
                <a:ea typeface="+mn-ea"/>
                <a:cs typeface="+mn-cs"/>
              </a:rPr>
              <a:t>, oni koriste baze podataka koje se interno skladište da bi zapamtili koju </a:t>
            </a:r>
            <a:r>
              <a:rPr lang="sr-Latn-RS" sz="1200" i="1" kern="1200" dirty="0" smtClean="0">
                <a:solidFill>
                  <a:schemeClr val="tx1"/>
                </a:solidFill>
                <a:effectLst/>
                <a:latin typeface="+mn-lt"/>
                <a:ea typeface="+mn-ea"/>
                <a:cs typeface="+mn-cs"/>
              </a:rPr>
              <a:t>MAC</a:t>
            </a:r>
            <a:r>
              <a:rPr lang="sr-Latn-RS" sz="1200" kern="1200" dirty="0" smtClean="0">
                <a:solidFill>
                  <a:schemeClr val="tx1"/>
                </a:solidFill>
                <a:effectLst/>
                <a:latin typeface="+mn-lt"/>
                <a:ea typeface="+mn-ea"/>
                <a:cs typeface="+mn-cs"/>
              </a:rPr>
              <a:t> adresu koristi koji port samog prekidača. To omogućuje da se pomoću mrežnog prekidača svaki paket šalje na određeni uređaj kome je namenjen, a ne da se šalje istovremeno na sve uređaje. </a:t>
            </a:r>
            <a:endParaRPr lang="en-U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Ruter</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router</a:t>
            </a:r>
            <a:r>
              <a:rPr lang="sr-Latn-RS" sz="1200" kern="1200" dirty="0" smtClean="0">
                <a:solidFill>
                  <a:schemeClr val="tx1"/>
                </a:solidFill>
                <a:effectLst/>
                <a:latin typeface="+mn-lt"/>
                <a:ea typeface="+mn-ea"/>
                <a:cs typeface="+mn-cs"/>
              </a:rPr>
              <a:t>) – </a:t>
            </a:r>
            <a:r>
              <a:rPr lang="sr-Latn-RS" sz="1200" kern="1200" dirty="0" err="1" smtClean="0">
                <a:solidFill>
                  <a:schemeClr val="tx1"/>
                </a:solidFill>
                <a:effectLst/>
                <a:latin typeface="+mn-lt"/>
                <a:ea typeface="+mn-ea"/>
                <a:cs typeface="+mn-cs"/>
              </a:rPr>
              <a:t>Ruter</a:t>
            </a:r>
            <a:r>
              <a:rPr lang="sr-Latn-RS" sz="1200" kern="1200" dirty="0" smtClean="0">
                <a:solidFill>
                  <a:schemeClr val="tx1"/>
                </a:solidFill>
                <a:effectLst/>
                <a:latin typeface="+mn-lt"/>
                <a:ea typeface="+mn-ea"/>
                <a:cs typeface="+mn-cs"/>
              </a:rPr>
              <a:t> obavlja posao koji u pošti obavljaju službenici zaduženi za sortiranje poštanskih pošiljki. To je uređaj koji identifikuje odredište na koje je upućena određena pošiljka ili paket podataka i onda šalje tu pošiljku ili taj paket na naredni punkt na mreži, najbliži samom odredištu. Iako </a:t>
            </a:r>
            <a:r>
              <a:rPr lang="sr-Latn-RS" sz="1200" kern="1200" dirty="0" err="1" smtClean="0">
                <a:solidFill>
                  <a:schemeClr val="tx1"/>
                </a:solidFill>
                <a:effectLst/>
                <a:latin typeface="+mn-lt"/>
                <a:ea typeface="+mn-ea"/>
                <a:cs typeface="+mn-cs"/>
              </a:rPr>
              <a:t>ruter</a:t>
            </a:r>
            <a:r>
              <a:rPr lang="sr-Latn-RS" sz="1200" kern="1200" dirty="0" smtClean="0">
                <a:solidFill>
                  <a:schemeClr val="tx1"/>
                </a:solidFill>
                <a:effectLst/>
                <a:latin typeface="+mn-lt"/>
                <a:ea typeface="+mn-ea"/>
                <a:cs typeface="+mn-cs"/>
              </a:rPr>
              <a:t> mora biti postavljen na „vratima” između mreža, on ne mora nužno biti povezan sa </a:t>
            </a:r>
            <a:r>
              <a:rPr lang="sr-Latn-RS" sz="1200" kern="1200" dirty="0" err="1" smtClean="0">
                <a:solidFill>
                  <a:schemeClr val="tx1"/>
                </a:solidFill>
                <a:effectLst/>
                <a:latin typeface="+mn-lt"/>
                <a:ea typeface="+mn-ea"/>
                <a:cs typeface="+mn-cs"/>
              </a:rPr>
              <a:t>internetom</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Ruteri</a:t>
            </a:r>
            <a:r>
              <a:rPr lang="sr-Latn-RS" sz="1200" kern="1200" dirty="0" smtClean="0">
                <a:solidFill>
                  <a:schemeClr val="tx1"/>
                </a:solidFill>
                <a:effectLst/>
                <a:latin typeface="+mn-lt"/>
                <a:ea typeface="+mn-ea"/>
                <a:cs typeface="+mn-cs"/>
              </a:rPr>
              <a:t> se obično koriste u kući da povežu kućne uređaje sa </a:t>
            </a:r>
            <a:r>
              <a:rPr lang="sr-Latn-RS" sz="1200" kern="1200" dirty="0" err="1" smtClean="0">
                <a:solidFill>
                  <a:schemeClr val="tx1"/>
                </a:solidFill>
                <a:effectLst/>
                <a:latin typeface="+mn-lt"/>
                <a:ea typeface="+mn-ea"/>
                <a:cs typeface="+mn-cs"/>
              </a:rPr>
              <a:t>širokopojasnom</a:t>
            </a:r>
            <a:r>
              <a:rPr lang="sr-Latn-RS" sz="1200" kern="1200" dirty="0" smtClean="0">
                <a:solidFill>
                  <a:schemeClr val="tx1"/>
                </a:solidFill>
                <a:effectLst/>
                <a:latin typeface="+mn-lt"/>
                <a:ea typeface="+mn-ea"/>
                <a:cs typeface="+mn-cs"/>
              </a:rPr>
              <a:t> konekcijom. U takvoj situaciji on obično ima nekoliko svrha pa tako deluje kao prekidač, kao pristupna tačka, kao zaštitni zid (</a:t>
            </a:r>
            <a:r>
              <a:rPr lang="sr-Latn-RS" sz="1200" i="1" kern="1200" dirty="0" err="1" smtClean="0">
                <a:solidFill>
                  <a:schemeClr val="tx1"/>
                </a:solidFill>
                <a:effectLst/>
                <a:latin typeface="+mn-lt"/>
                <a:ea typeface="+mn-ea"/>
                <a:cs typeface="+mn-cs"/>
              </a:rPr>
              <a:t>firewall</a:t>
            </a:r>
            <a:r>
              <a:rPr lang="sr-Latn-RS" sz="1200" i="1"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ruter</a:t>
            </a:r>
            <a:r>
              <a:rPr lang="sr-Latn-RS" sz="1200" kern="1200" dirty="0" smtClean="0">
                <a:solidFill>
                  <a:schemeClr val="tx1"/>
                </a:solidFill>
                <a:effectLst/>
                <a:latin typeface="+mn-lt"/>
                <a:ea typeface="+mn-ea"/>
                <a:cs typeface="+mn-cs"/>
              </a:rPr>
              <a:t> i izlaz istovremeno.</a:t>
            </a:r>
            <a:endParaRPr lang="en-U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Fajervol</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firewall</a:t>
            </a:r>
            <a:r>
              <a:rPr lang="sr-Latn-RS" sz="1200" i="1" kern="1200" dirty="0" smtClean="0">
                <a:solidFill>
                  <a:schemeClr val="tx1"/>
                </a:solidFill>
                <a:effectLst/>
                <a:latin typeface="+mn-lt"/>
                <a:ea typeface="+mn-ea"/>
                <a:cs typeface="+mn-cs"/>
              </a:rPr>
              <a:t> – </a:t>
            </a:r>
            <a:r>
              <a:rPr lang="sr-Latn-RS" sz="1200" kern="1200" dirty="0" smtClean="0">
                <a:solidFill>
                  <a:schemeClr val="tx1"/>
                </a:solidFill>
                <a:effectLst/>
                <a:latin typeface="+mn-lt"/>
                <a:ea typeface="+mn-ea"/>
                <a:cs typeface="+mn-cs"/>
              </a:rPr>
              <a:t>zaštitni zid) – Hardverski uređaj ili softverska usluga koja se koristi za povećanje bezbednosti mreže sprečavanjem neovlašćenog pristupa. Na primer, on može biti tako konfigurisan da otkrije i spreči svaki položaj ulaska u mrežu pomoću višestrukih </a:t>
            </a:r>
            <a:r>
              <a:rPr lang="sr-Latn-RS" sz="1200" kern="1200" dirty="0" err="1" smtClean="0">
                <a:solidFill>
                  <a:schemeClr val="tx1"/>
                </a:solidFill>
                <a:effectLst/>
                <a:latin typeface="+mn-lt"/>
                <a:ea typeface="+mn-ea"/>
                <a:cs typeface="+mn-cs"/>
              </a:rPr>
              <a:t>portova</a:t>
            </a:r>
            <a:r>
              <a:rPr lang="sr-Latn-RS" sz="1200" kern="1200" dirty="0" smtClean="0">
                <a:solidFill>
                  <a:schemeClr val="tx1"/>
                </a:solidFill>
                <a:effectLst/>
                <a:latin typeface="+mn-lt"/>
                <a:ea typeface="+mn-ea"/>
                <a:cs typeface="+mn-cs"/>
              </a:rPr>
              <a:t>, osim kada je reč o onim </a:t>
            </a:r>
            <a:r>
              <a:rPr lang="sr-Latn-RS" sz="1200" kern="1200" dirty="0" err="1" smtClean="0">
                <a:solidFill>
                  <a:schemeClr val="tx1"/>
                </a:solidFill>
                <a:effectLst/>
                <a:latin typeface="+mn-lt"/>
                <a:ea typeface="+mn-ea"/>
                <a:cs typeface="+mn-cs"/>
              </a:rPr>
              <a:t>portovima</a:t>
            </a:r>
            <a:r>
              <a:rPr lang="sr-Latn-RS" sz="1200" kern="1200" dirty="0" smtClean="0">
                <a:solidFill>
                  <a:schemeClr val="tx1"/>
                </a:solidFill>
                <a:effectLst/>
                <a:latin typeface="+mn-lt"/>
                <a:ea typeface="+mn-ea"/>
                <a:cs typeface="+mn-cs"/>
              </a:rPr>
              <a:t> koji su tako konfigurisani da dopuštaju ulazni saobraćaj. U privatnoj kući ili stanu uobičajeno je korišćenje softverskog </a:t>
            </a:r>
            <a:r>
              <a:rPr lang="sr-Latn-RS" sz="1200" kern="1200" dirty="0" err="1" smtClean="0">
                <a:solidFill>
                  <a:schemeClr val="tx1"/>
                </a:solidFill>
                <a:effectLst/>
                <a:latin typeface="+mn-lt"/>
                <a:ea typeface="+mn-ea"/>
                <a:cs typeface="+mn-cs"/>
              </a:rPr>
              <a:t>fajervola</a:t>
            </a:r>
            <a:r>
              <a:rPr lang="sr-Latn-RS" sz="1200" kern="1200" dirty="0" smtClean="0">
                <a:solidFill>
                  <a:schemeClr val="tx1"/>
                </a:solidFill>
                <a:effectLst/>
                <a:latin typeface="+mn-lt"/>
                <a:ea typeface="+mn-ea"/>
                <a:cs typeface="+mn-cs"/>
              </a:rPr>
              <a:t>, ali će u poslovnom okruženju istražitelj pre naići na hardverski </a:t>
            </a:r>
            <a:r>
              <a:rPr lang="sr-Latn-RS" sz="1200" kern="1200" dirty="0" err="1" smtClean="0">
                <a:solidFill>
                  <a:schemeClr val="tx1"/>
                </a:solidFill>
                <a:effectLst/>
                <a:latin typeface="+mn-lt"/>
                <a:ea typeface="+mn-ea"/>
                <a:cs typeface="+mn-cs"/>
              </a:rPr>
              <a:t>fajervol</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Bežična pristupna tačka (</a:t>
            </a:r>
            <a:r>
              <a:rPr lang="sr-Latn-RS" sz="1200" i="1" kern="1200" dirty="0" err="1" smtClean="0">
                <a:solidFill>
                  <a:schemeClr val="tx1"/>
                </a:solidFill>
                <a:effectLst/>
                <a:latin typeface="+mn-lt"/>
                <a:ea typeface="+mn-ea"/>
                <a:cs typeface="+mn-cs"/>
              </a:rPr>
              <a:t>wireless</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access</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point</a:t>
            </a:r>
            <a:r>
              <a:rPr lang="sr-Latn-RS" sz="1200" kern="1200" dirty="0" smtClean="0">
                <a:solidFill>
                  <a:schemeClr val="tx1"/>
                </a:solidFill>
                <a:effectLst/>
                <a:latin typeface="+mn-lt"/>
                <a:ea typeface="+mn-ea"/>
                <a:cs typeface="+mn-cs"/>
              </a:rPr>
              <a:t>) – Povezuje bežični </a:t>
            </a:r>
            <a:r>
              <a:rPr lang="sr-Latn-RS" sz="1200" i="1" kern="1200" dirty="0" smtClean="0">
                <a:solidFill>
                  <a:schemeClr val="tx1"/>
                </a:solidFill>
                <a:effectLst/>
                <a:latin typeface="+mn-lt"/>
                <a:ea typeface="+mn-ea"/>
                <a:cs typeface="+mn-cs"/>
              </a:rPr>
              <a:t>LAN</a:t>
            </a:r>
            <a:r>
              <a:rPr lang="sr-Latn-RS" sz="1200" kern="1200" dirty="0" smtClean="0">
                <a:solidFill>
                  <a:schemeClr val="tx1"/>
                </a:solidFill>
                <a:effectLst/>
                <a:latin typeface="+mn-lt"/>
                <a:ea typeface="+mn-ea"/>
                <a:cs typeface="+mn-cs"/>
              </a:rPr>
              <a:t> uređaj sa ostatkom mreže. U svakoj </a:t>
            </a:r>
            <a:r>
              <a:rPr lang="sr-Latn-RS" sz="1200" i="1" kern="1200" dirty="0" smtClean="0">
                <a:solidFill>
                  <a:schemeClr val="tx1"/>
                </a:solidFill>
                <a:effectLst/>
                <a:latin typeface="+mn-lt"/>
                <a:ea typeface="+mn-ea"/>
                <a:cs typeface="+mn-cs"/>
              </a:rPr>
              <a:t>WLAN</a:t>
            </a:r>
            <a:r>
              <a:rPr lang="sr-Latn-RS" sz="1200" kern="1200" dirty="0" smtClean="0">
                <a:solidFill>
                  <a:schemeClr val="tx1"/>
                </a:solidFill>
                <a:effectLst/>
                <a:latin typeface="+mn-lt"/>
                <a:ea typeface="+mn-ea"/>
                <a:cs typeface="+mn-cs"/>
              </a:rPr>
              <a:t> infrastrukturi, kad god postoje više od dva uređaja, neophodna je pristupna tačka. Moderni </a:t>
            </a:r>
            <a:r>
              <a:rPr lang="sr-Latn-RS" sz="1200" kern="1200" dirty="0" err="1" smtClean="0">
                <a:solidFill>
                  <a:schemeClr val="tx1"/>
                </a:solidFill>
                <a:effectLst/>
                <a:latin typeface="+mn-lt"/>
                <a:ea typeface="+mn-ea"/>
                <a:cs typeface="+mn-cs"/>
              </a:rPr>
              <a:t>ruteri</a:t>
            </a:r>
            <a:r>
              <a:rPr lang="sr-Latn-RS" sz="1200" kern="1200" dirty="0" smtClean="0">
                <a:solidFill>
                  <a:schemeClr val="tx1"/>
                </a:solidFill>
                <a:effectLst/>
                <a:latin typeface="+mn-lt"/>
                <a:ea typeface="+mn-ea"/>
                <a:cs typeface="+mn-cs"/>
              </a:rPr>
              <a:t> često mogu da funkcionišu kao pristupne tačke. Računarski </a:t>
            </a:r>
            <a:r>
              <a:rPr lang="sr-Latn-RS" sz="1200" i="1" kern="1200" dirty="0" smtClean="0">
                <a:solidFill>
                  <a:schemeClr val="tx1"/>
                </a:solidFill>
                <a:effectLst/>
                <a:latin typeface="+mn-lt"/>
                <a:ea typeface="+mn-ea"/>
                <a:cs typeface="+mn-cs"/>
              </a:rPr>
              <a:t>NIC</a:t>
            </a:r>
            <a:r>
              <a:rPr lang="sr-Latn-RS" sz="1200" kern="1200" dirty="0" smtClean="0">
                <a:solidFill>
                  <a:schemeClr val="tx1"/>
                </a:solidFill>
                <a:effectLst/>
                <a:latin typeface="+mn-lt"/>
                <a:ea typeface="+mn-ea"/>
                <a:cs typeface="+mn-cs"/>
              </a:rPr>
              <a:t> ili čak mobilni telefon mogu se </a:t>
            </a:r>
            <a:r>
              <a:rPr lang="sr-Latn-RS" sz="1200" kern="1200" dirty="0" err="1" smtClean="0">
                <a:solidFill>
                  <a:schemeClr val="tx1"/>
                </a:solidFill>
                <a:effectLst/>
                <a:latin typeface="+mn-lt"/>
                <a:ea typeface="+mn-ea"/>
                <a:cs typeface="+mn-cs"/>
              </a:rPr>
              <a:t>konfigurisati</a:t>
            </a:r>
            <a:r>
              <a:rPr lang="sr-Latn-RS" sz="1200" kern="1200" dirty="0" smtClean="0">
                <a:solidFill>
                  <a:schemeClr val="tx1"/>
                </a:solidFill>
                <a:effectLst/>
                <a:latin typeface="+mn-lt"/>
                <a:ea typeface="+mn-ea"/>
                <a:cs typeface="+mn-cs"/>
              </a:rPr>
              <a:t> tako da deluju kao pristupna tačka.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Iako svi gore navedeni mrežni uređaji mogu biti zasebni uređaji, što se vidi i na fotografijama, sva je prilika da će jedan uređaj služiti u različite svrhe. </a:t>
            </a:r>
            <a:r>
              <a:rPr lang="sr-Latn-RS" sz="1200" kern="1200" dirty="0" err="1" smtClean="0">
                <a:solidFill>
                  <a:schemeClr val="tx1"/>
                </a:solidFill>
                <a:effectLst/>
                <a:latin typeface="+mn-lt"/>
                <a:ea typeface="+mn-ea"/>
                <a:cs typeface="+mn-cs"/>
              </a:rPr>
              <a:t>Ruteri</a:t>
            </a:r>
            <a:r>
              <a:rPr lang="sr-Latn-RS" sz="1200" kern="1200" dirty="0" smtClean="0">
                <a:solidFill>
                  <a:schemeClr val="tx1"/>
                </a:solidFill>
                <a:effectLst/>
                <a:latin typeface="+mn-lt"/>
                <a:ea typeface="+mn-ea"/>
                <a:cs typeface="+mn-cs"/>
              </a:rPr>
              <a:t> u kući često funkcionišu u isto vreme kao modemi, </a:t>
            </a:r>
            <a:r>
              <a:rPr lang="sr-Latn-RS" sz="1200" kern="1200" dirty="0" err="1" smtClean="0">
                <a:solidFill>
                  <a:schemeClr val="tx1"/>
                </a:solidFill>
                <a:effectLst/>
                <a:latin typeface="+mn-lt"/>
                <a:ea typeface="+mn-ea"/>
                <a:cs typeface="+mn-cs"/>
              </a:rPr>
              <a:t>fajervolovi</a:t>
            </a:r>
            <a:r>
              <a:rPr lang="sr-Latn-RS" sz="1200" kern="1200" dirty="0" smtClean="0">
                <a:solidFill>
                  <a:schemeClr val="tx1"/>
                </a:solidFill>
                <a:effectLst/>
                <a:latin typeface="+mn-lt"/>
                <a:ea typeface="+mn-ea"/>
                <a:cs typeface="+mn-cs"/>
              </a:rPr>
              <a:t>, prekidači i pristupne tačke, dok </a:t>
            </a:r>
            <a:r>
              <a:rPr lang="sr-Latn-RS" sz="1200" i="1" kern="1200" dirty="0" smtClean="0">
                <a:solidFill>
                  <a:schemeClr val="tx1"/>
                </a:solidFill>
                <a:effectLst/>
                <a:latin typeface="+mn-lt"/>
                <a:ea typeface="+mn-ea"/>
                <a:cs typeface="+mn-cs"/>
              </a:rPr>
              <a:t>NAS</a:t>
            </a:r>
            <a:r>
              <a:rPr lang="sr-Latn-RS" sz="1200" kern="1200" dirty="0" smtClean="0">
                <a:solidFill>
                  <a:schemeClr val="tx1"/>
                </a:solidFill>
                <a:effectLst/>
                <a:latin typeface="+mn-lt"/>
                <a:ea typeface="+mn-ea"/>
                <a:cs typeface="+mn-cs"/>
              </a:rPr>
              <a:t> sistem takođe može da služi i kao virtuelna privatna mreža (</a:t>
            </a:r>
            <a:r>
              <a:rPr lang="sr-Latn-RS" sz="1200" i="1" kern="1200" dirty="0" smtClean="0">
                <a:solidFill>
                  <a:schemeClr val="tx1"/>
                </a:solidFill>
                <a:effectLst/>
                <a:latin typeface="+mn-lt"/>
                <a:ea typeface="+mn-ea"/>
                <a:cs typeface="+mn-cs"/>
              </a:rPr>
              <a:t>VPN</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imejl</a:t>
            </a:r>
            <a:r>
              <a:rPr lang="sr-Latn-RS" sz="1200" kern="1200" dirty="0" smtClean="0">
                <a:solidFill>
                  <a:schemeClr val="tx1"/>
                </a:solidFill>
                <a:effectLst/>
                <a:latin typeface="+mn-lt"/>
                <a:ea typeface="+mn-ea"/>
                <a:cs typeface="+mn-cs"/>
              </a:rPr>
              <a:t> i veb-server koji istovremeno obavlja i funkciju prekidača i može da posluži kao pristupna tačka.</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a:t>
            </a:fld>
            <a:endParaRPr lang="en-US" altLang="en-US"/>
          </a:p>
        </p:txBody>
      </p:sp>
    </p:spTree>
    <p:extLst>
      <p:ext uri="{BB962C8B-B14F-4D97-AF65-F5344CB8AC3E}">
        <p14:creationId xmlns:p14="http://schemas.microsoft.com/office/powerpoint/2010/main" val="31447373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	</a:t>
            </a:r>
            <a:r>
              <a:rPr lang="sr-Latn-RS" sz="1200" kern="1200" dirty="0" smtClean="0">
                <a:solidFill>
                  <a:schemeClr val="tx1"/>
                </a:solidFill>
                <a:effectLst/>
                <a:latin typeface="+mn-lt"/>
                <a:ea typeface="+mn-ea"/>
                <a:cs typeface="+mn-cs"/>
              </a:rPr>
              <a:t>Na sledećim </a:t>
            </a:r>
            <a:r>
              <a:rPr lang="sr-Latn-RS" sz="1200" kern="1200" dirty="0" err="1" smtClean="0">
                <a:solidFill>
                  <a:schemeClr val="tx1"/>
                </a:solidFill>
                <a:effectLst/>
                <a:latin typeface="+mn-lt"/>
                <a:ea typeface="+mn-ea"/>
                <a:cs typeface="+mn-cs"/>
              </a:rPr>
              <a:t>slajdovima</a:t>
            </a:r>
            <a:r>
              <a:rPr lang="sr-Latn-RS" sz="1200" kern="1200" dirty="0" smtClean="0">
                <a:solidFill>
                  <a:schemeClr val="tx1"/>
                </a:solidFill>
                <a:effectLst/>
                <a:latin typeface="+mn-lt"/>
                <a:ea typeface="+mn-ea"/>
                <a:cs typeface="+mn-cs"/>
              </a:rPr>
              <a:t> predavač može koristiti opise uređaja u diskusiji o karakteristikama elektronskih dokaza koji mogu da se nađu na tim uređajima</a:t>
            </a:r>
            <a:r>
              <a:rPr lang="sr-Latn-RS" dirty="0" smtClean="0"/>
              <a:t>.</a:t>
            </a:r>
            <a:r>
              <a:rPr lang="sr-Latn-RS" baseline="0" dirty="0" smtClean="0"/>
              <a:t> </a:t>
            </a:r>
            <a:endParaRPr lang="en-US" dirty="0"/>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14</a:t>
            </a:fld>
            <a:endParaRPr lang="en-US" altLang="en-US"/>
          </a:p>
        </p:txBody>
      </p:sp>
    </p:spTree>
    <p:extLst>
      <p:ext uri="{BB962C8B-B14F-4D97-AF65-F5344CB8AC3E}">
        <p14:creationId xmlns:p14="http://schemas.microsoft.com/office/powerpoint/2010/main" val="31853663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	</a:t>
            </a:r>
            <a:r>
              <a:rPr lang="sr-Latn-RS" sz="1200" kern="1200" dirty="0" smtClean="0">
                <a:solidFill>
                  <a:schemeClr val="tx1"/>
                </a:solidFill>
                <a:effectLst/>
                <a:latin typeface="+mn-lt"/>
                <a:ea typeface="+mn-ea"/>
                <a:cs typeface="+mn-cs"/>
              </a:rPr>
              <a:t>Na sledećim </a:t>
            </a:r>
            <a:r>
              <a:rPr lang="sr-Latn-RS" sz="1200" kern="1200" dirty="0" err="1" smtClean="0">
                <a:solidFill>
                  <a:schemeClr val="tx1"/>
                </a:solidFill>
                <a:effectLst/>
                <a:latin typeface="+mn-lt"/>
                <a:ea typeface="+mn-ea"/>
                <a:cs typeface="+mn-cs"/>
              </a:rPr>
              <a:t>slajdovima</a:t>
            </a:r>
            <a:r>
              <a:rPr lang="sr-Latn-RS" sz="1200" kern="1200" dirty="0" smtClean="0">
                <a:solidFill>
                  <a:schemeClr val="tx1"/>
                </a:solidFill>
                <a:effectLst/>
                <a:latin typeface="+mn-lt"/>
                <a:ea typeface="+mn-ea"/>
                <a:cs typeface="+mn-cs"/>
              </a:rPr>
              <a:t> predavač može koristiti opise uređaja u diskusiji o karakteristikama elektronskih dokaza koji mogu da se nađu na tim uređajima</a:t>
            </a:r>
            <a:r>
              <a:rPr lang="sr-Latn-RS" dirty="0" smtClean="0"/>
              <a:t>.</a:t>
            </a:r>
            <a:r>
              <a:rPr lang="sr-Latn-RS" baseline="0" dirty="0" smtClean="0"/>
              <a:t> </a:t>
            </a:r>
            <a:endParaRPr lang="en-US" dirty="0" smtClean="0"/>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15</a:t>
            </a:fld>
            <a:endParaRPr lang="en-US" altLang="en-US"/>
          </a:p>
        </p:txBody>
      </p:sp>
    </p:spTree>
    <p:extLst>
      <p:ext uri="{BB962C8B-B14F-4D97-AF65-F5344CB8AC3E}">
        <p14:creationId xmlns:p14="http://schemas.microsoft.com/office/powerpoint/2010/main" val="6953615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b="1" kern="1200" dirty="0" smtClean="0">
                <a:solidFill>
                  <a:schemeClr val="tx1"/>
                </a:solidFill>
                <a:effectLst/>
                <a:latin typeface="+mn-lt"/>
                <a:ea typeface="+mn-ea"/>
                <a:cs typeface="+mn-cs"/>
              </a:rPr>
              <a:t>Dokazima rukuju stručnjaci</a:t>
            </a:r>
            <a:r>
              <a:rPr lang="sr-Latn-RS" sz="1200" kern="1200" dirty="0" smtClean="0">
                <a:solidFill>
                  <a:schemeClr val="tx1"/>
                </a:solidFill>
                <a:effectLst/>
                <a:latin typeface="+mn-lt"/>
                <a:ea typeface="+mn-ea"/>
                <a:cs typeface="+mn-cs"/>
              </a:rPr>
              <a:t>: Svaki elektronski uređaj ima specifične karakteristike pa se moraju strogo poštovati procedure za pristup memoriji u kojoj se mogu čuvati elektronski dokazi. Za elektronske dokaze jedan od najizraženijih rizika jeste da se oni mogu nenamerno izmeniti. To može pobuditi sumnje da su nastale određene promene i može se postaviti pitanje da li je bilo uticaja na </a:t>
            </a:r>
            <a:r>
              <a:rPr lang="sr-Latn-RS" sz="1200" kern="1200" dirty="0" err="1" smtClean="0">
                <a:solidFill>
                  <a:schemeClr val="tx1"/>
                </a:solidFill>
                <a:effectLst/>
                <a:latin typeface="+mn-lt"/>
                <a:ea typeface="+mn-ea"/>
                <a:cs typeface="+mn-cs"/>
              </a:rPr>
              <a:t>inkriminišuće</a:t>
            </a:r>
            <a:r>
              <a:rPr lang="sr-Latn-RS" sz="1200" kern="1200" dirty="0" smtClean="0">
                <a:solidFill>
                  <a:schemeClr val="tx1"/>
                </a:solidFill>
                <a:effectLst/>
                <a:latin typeface="+mn-lt"/>
                <a:ea typeface="+mn-ea"/>
                <a:cs typeface="+mn-cs"/>
              </a:rPr>
              <a:t> ili na oslobađajuće dokaze, što na kraju može otvoriti pitanje </a:t>
            </a:r>
            <a:r>
              <a:rPr lang="sr-Latn-RS" sz="1200" kern="1200" dirty="0" err="1" smtClean="0">
                <a:solidFill>
                  <a:schemeClr val="tx1"/>
                </a:solidFill>
                <a:effectLst/>
                <a:latin typeface="+mn-lt"/>
                <a:ea typeface="+mn-ea"/>
                <a:cs typeface="+mn-cs"/>
              </a:rPr>
              <a:t>prihvatljivosti</a:t>
            </a:r>
            <a:r>
              <a:rPr lang="sr-Latn-RS" sz="1200" kern="1200" dirty="0" smtClean="0">
                <a:solidFill>
                  <a:schemeClr val="tx1"/>
                </a:solidFill>
                <a:effectLst/>
                <a:latin typeface="+mn-lt"/>
                <a:ea typeface="+mn-ea"/>
                <a:cs typeface="+mn-cs"/>
              </a:rPr>
              <a:t> dokaza pred sudom. </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Brza evolucija izvora elektronskih dokaza: </a:t>
            </a:r>
            <a:r>
              <a:rPr lang="sr-Latn-RS" sz="1200" kern="1200" dirty="0" smtClean="0">
                <a:solidFill>
                  <a:schemeClr val="tx1"/>
                </a:solidFill>
                <a:effectLst/>
                <a:latin typeface="+mn-lt"/>
                <a:ea typeface="+mn-ea"/>
                <a:cs typeface="+mn-cs"/>
              </a:rPr>
              <a:t>Nove tehnologije se veoma brzo razvijaju i postoji potreba da se neprestano ažuriraju ne samo same te nove tehnologije nego i sve procedure i tehnike koje se moraju primeniti kako bi se preuzeo i analizirao njihov sadržaj. </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Primena odgovarajućih procedura, tehnika i alata</a:t>
            </a:r>
            <a:r>
              <a:rPr lang="sr-Latn-RS" sz="1200" kern="1200" dirty="0" smtClean="0">
                <a:solidFill>
                  <a:schemeClr val="tx1"/>
                </a:solidFill>
                <a:effectLst/>
                <a:latin typeface="+mn-lt"/>
                <a:ea typeface="+mn-ea"/>
                <a:cs typeface="+mn-cs"/>
              </a:rPr>
              <a:t>: Kao i u tradicionalnijim </a:t>
            </a:r>
            <a:r>
              <a:rPr lang="sr-Latn-RS" sz="1200" kern="1200" dirty="0" err="1" smtClean="0">
                <a:solidFill>
                  <a:schemeClr val="tx1"/>
                </a:solidFill>
                <a:effectLst/>
                <a:latin typeface="+mn-lt"/>
                <a:ea typeface="+mn-ea"/>
                <a:cs typeface="+mn-cs"/>
              </a:rPr>
              <a:t>forenzičkim</a:t>
            </a:r>
            <a:r>
              <a:rPr lang="sr-Latn-RS" sz="1200" kern="1200" dirty="0" smtClean="0">
                <a:solidFill>
                  <a:schemeClr val="tx1"/>
                </a:solidFill>
                <a:effectLst/>
                <a:latin typeface="+mn-lt"/>
                <a:ea typeface="+mn-ea"/>
                <a:cs typeface="+mn-cs"/>
              </a:rPr>
              <a:t> disciplinama, i stručnjacima za digitalnu </a:t>
            </a:r>
            <a:r>
              <a:rPr lang="sr-Latn-RS" sz="1200" kern="1200" dirty="0" err="1" smtClean="0">
                <a:solidFill>
                  <a:schemeClr val="tx1"/>
                </a:solidFill>
                <a:effectLst/>
                <a:latin typeface="+mn-lt"/>
                <a:ea typeface="+mn-ea"/>
                <a:cs typeface="+mn-cs"/>
              </a:rPr>
              <a:t>forenziku</a:t>
            </a:r>
            <a:r>
              <a:rPr lang="sr-Latn-RS" sz="1200" kern="1200" dirty="0" smtClean="0">
                <a:solidFill>
                  <a:schemeClr val="tx1"/>
                </a:solidFill>
                <a:effectLst/>
                <a:latin typeface="+mn-lt"/>
                <a:ea typeface="+mn-ea"/>
                <a:cs typeface="+mn-cs"/>
              </a:rPr>
              <a:t> potrebni su, pored </a:t>
            </a:r>
            <a:r>
              <a:rPr lang="sr-Latn-RS" sz="1200" kern="1200" dirty="0" err="1" smtClean="0">
                <a:solidFill>
                  <a:schemeClr val="tx1"/>
                </a:solidFill>
                <a:effectLst/>
                <a:latin typeface="+mn-lt"/>
                <a:ea typeface="+mn-ea"/>
                <a:cs typeface="+mn-cs"/>
              </a:rPr>
              <a:t>specijalističkog</a:t>
            </a:r>
            <a:r>
              <a:rPr lang="sr-Latn-RS" sz="1200" kern="1200" dirty="0" smtClean="0">
                <a:solidFill>
                  <a:schemeClr val="tx1"/>
                </a:solidFill>
                <a:effectLst/>
                <a:latin typeface="+mn-lt"/>
                <a:ea typeface="+mn-ea"/>
                <a:cs typeface="+mn-cs"/>
              </a:rPr>
              <a:t> znanja, i posebni alati da bi mogli valjano da obave svoj posao, kao što je zadatak da pronađu i zaplene sve izvorne informacije. Apsolutno je neophodno primeniti odgovarajuću tehniku i primerene alate, a procedure koje se primenjuju moraju biti takve da se uvek mogu pratiti i da ih mogu ponoviti drugi stručnjaci, tako da sve te informacije koje su pretražene i zaplenjene imaju dokaznu vrednost. </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Prihvatljivost</a:t>
            </a:r>
            <a:r>
              <a:rPr lang="sr-Latn-RS" sz="1200" kern="1200" dirty="0" smtClean="0">
                <a:solidFill>
                  <a:schemeClr val="tx1"/>
                </a:solidFill>
                <a:effectLst/>
                <a:latin typeface="+mn-lt"/>
                <a:ea typeface="+mn-ea"/>
                <a:cs typeface="+mn-cs"/>
              </a:rPr>
              <a:t>: Budući da je krajnji cilj traženja i analiziranja dokaza podrška u zastupanju predmeta pred sudom, elektronski dokazi moraju biti pribavljeni u skladu sa postojećim zakonima i najboljom praksom da bi bili prihvatljivi na suđenju. Iako se detalji mogu razlikovati s obzirom na nacionalno zakonodavstvo, sledeći osnovni kriterijumi moraju se generalno uzeti u obzir:</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Autentičnost</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Mora biti mogućno da se pozitivno poveže dokazni materijal sa incidentom koji se istražuje. </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Potpunost</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Dokaz mora biti takav da se odnosi na ceo slučaj, a ne samo da pruža neku partikularnu perspektivu.</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Pouzdanost</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Ništa u vezi s načinom na koji su dokazi prikupljeni i na koji se potom rukovalo njima ne sme pobuditi sumnju u njihovu autentičnost i istinitost.</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Uverljivost</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Dokazi moraju biti takvi da im se odmah veruje i moraju biti shvatljivi sudiji i/ili članovima porote. </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Srazmernost</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Primenom digitalne </a:t>
            </a:r>
            <a:r>
              <a:rPr lang="sr-Latn-RS" sz="1200" kern="1200" dirty="0" err="1" smtClean="0">
                <a:solidFill>
                  <a:schemeClr val="tx1"/>
                </a:solidFill>
                <a:effectLst/>
                <a:latin typeface="+mn-lt"/>
                <a:ea typeface="+mn-ea"/>
                <a:cs typeface="+mn-cs"/>
              </a:rPr>
              <a:t>forenzike</a:t>
            </a:r>
            <a:r>
              <a:rPr lang="sr-Latn-RS" sz="1200" kern="1200" dirty="0" smtClean="0">
                <a:solidFill>
                  <a:schemeClr val="tx1"/>
                </a:solidFill>
                <a:effectLst/>
                <a:latin typeface="+mn-lt"/>
                <a:ea typeface="+mn-ea"/>
                <a:cs typeface="+mn-cs"/>
              </a:rPr>
              <a:t> utvrđuje se da celokupan istražni postupak mora biti odgovarajući i primeren – prednosti koje se dobijaju primenom neke specifične mere moraju biti veće od štete koja bi se stranki ili strankama u postupku mogla naneti tom merom.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16</a:t>
            </a:fld>
            <a:endParaRPr lang="en-US" altLang="en-US"/>
          </a:p>
        </p:txBody>
      </p:sp>
    </p:spTree>
    <p:extLst>
      <p:ext uri="{BB962C8B-B14F-4D97-AF65-F5344CB8AC3E}">
        <p14:creationId xmlns:p14="http://schemas.microsoft.com/office/powerpoint/2010/main" val="6568585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Pre nego što pređemo na internet, moramo malo bliže da sagledamo šta je mreža i šta je to što je čini – to je važno da bismo razumeli kako internet funkcioniše.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Predavač treba da započne ovu sesiju postavljajući polaznicima otvoreno pitanje – tako što će ih zamoliti da izvesno vreme posvete tome da opišu šta za njih predstavlja </a:t>
            </a:r>
            <a:r>
              <a:rPr lang="sr-Latn-RS" sz="1200" kern="1200" dirty="0" err="1" smtClean="0">
                <a:solidFill>
                  <a:schemeClr val="tx1"/>
                </a:solidFill>
                <a:effectLst/>
                <a:latin typeface="+mn-lt"/>
                <a:ea typeface="+mn-ea"/>
                <a:cs typeface="+mn-cs"/>
              </a:rPr>
              <a:t>visokotehnološki</a:t>
            </a:r>
            <a:r>
              <a:rPr lang="sr-Latn-RS" sz="1200" kern="1200" dirty="0" smtClean="0">
                <a:solidFill>
                  <a:schemeClr val="tx1"/>
                </a:solidFill>
                <a:effectLst/>
                <a:latin typeface="+mn-lt"/>
                <a:ea typeface="+mn-ea"/>
                <a:cs typeface="+mn-cs"/>
              </a:rPr>
              <a:t> kriminal.</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To može biti urađeno plenarno, sa celom grupom – ili može biti učinjeno u manjim grupama. Zamisao je da se dobije laička definicija </a:t>
            </a:r>
            <a:r>
              <a:rPr lang="sr-Latn-RS" sz="1200" kern="1200" dirty="0" err="1" smtClean="0">
                <a:solidFill>
                  <a:schemeClr val="tx1"/>
                </a:solidFill>
                <a:effectLst/>
                <a:latin typeface="+mn-lt"/>
                <a:ea typeface="+mn-ea"/>
                <a:cs typeface="+mn-cs"/>
              </a:rPr>
              <a:t>visokotehnološkog</a:t>
            </a:r>
            <a:r>
              <a:rPr lang="sr-Latn-RS" sz="1200" kern="1200" dirty="0" smtClean="0">
                <a:solidFill>
                  <a:schemeClr val="tx1"/>
                </a:solidFill>
                <a:effectLst/>
                <a:latin typeface="+mn-lt"/>
                <a:ea typeface="+mn-ea"/>
                <a:cs typeface="+mn-cs"/>
              </a:rPr>
              <a:t> kriminala</a:t>
            </a:r>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17</a:t>
            </a:fld>
            <a:endParaRPr lang="en-GB"/>
          </a:p>
        </p:txBody>
      </p:sp>
    </p:spTree>
    <p:extLst>
      <p:ext uri="{BB962C8B-B14F-4D97-AF65-F5344CB8AC3E}">
        <p14:creationId xmlns:p14="http://schemas.microsoft.com/office/powerpoint/2010/main" val="24239157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Pre nego što pređemo na internet, treba bliže da sagledamo šta je mreža i šta čini mrežu – što je važno da bismo shvatili kako internet funkcioniše</a:t>
            </a:r>
            <a:r>
              <a:rPr lang="en-US" sz="1200" kern="1200" dirty="0" smtClean="0">
                <a:solidFill>
                  <a:schemeClr val="tx1"/>
                </a:solidFill>
                <a:effectLst/>
                <a:latin typeface="+mn-lt"/>
                <a:ea typeface="+mn-ea"/>
                <a:cs typeface="+mn-cs"/>
              </a:rPr>
              <a:t>.</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18</a:t>
            </a:fld>
            <a:endParaRPr lang="en-US" altLang="en-US"/>
          </a:p>
        </p:txBody>
      </p:sp>
    </p:spTree>
    <p:extLst>
      <p:ext uri="{BB962C8B-B14F-4D97-AF65-F5344CB8AC3E}">
        <p14:creationId xmlns:p14="http://schemas.microsoft.com/office/powerpoint/2010/main" val="26295967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Ovaj slajd je samo uvod u Vodič. Važno je za nacionalnu obuku da predavač uključi nacionalno zakonodavstvo i sve smernice koje u tom okviru možda postoje. Preporučuje se da se porede domaće smernice sa smernicama Saveta Evrope jer to poređenje može poslužiti kao korisna indikacija usklađenosti nacionalnih standarda sa standardima koji se primenjuju na međunarodnom planu.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Vodič se može primeniti na sve slučajeve u kojima treba zapleniti elektronske dokaze.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Svaka zemlja treba da uzme u obzir sopstvene pravne dokumente i propise kada tumači mere koje su predložene u ovom dokumentu. Pored toga, svaka zemlja treba da doda podatke za kontakt svoje ekspertske jedinice.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Organizacija ili agencija koja želi da primeni preporučenu proceduru treba da utvrdi ko snosi odgovornost za pojedinačne mere/radnje, u skladu sa svojom unutrašnjom strukturom</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19</a:t>
            </a:fld>
            <a:endParaRPr lang="en-US" altLang="en-US"/>
          </a:p>
        </p:txBody>
      </p:sp>
    </p:spTree>
    <p:extLst>
      <p:ext uri="{BB962C8B-B14F-4D97-AF65-F5344CB8AC3E}">
        <p14:creationId xmlns:p14="http://schemas.microsoft.com/office/powerpoint/2010/main" val="21656244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dirty="0" smtClean="0"/>
              <a:t>Ova sesija će biti podeljena na pet delova kako bi se omogućile prirodne pauze.</a:t>
            </a:r>
          </a:p>
          <a:p>
            <a:pPr indent="457200"/>
            <a:r>
              <a:rPr lang="sr-Latn-RS" sz="1200" dirty="0" smtClean="0"/>
              <a:t>Zamisao je da se opiše šta je računar – ili šta je uređaj koji može da se poveže sa </a:t>
            </a:r>
            <a:r>
              <a:rPr lang="sr-Latn-RS" sz="1200" dirty="0" err="1" smtClean="0"/>
              <a:t>internetom</a:t>
            </a:r>
            <a:r>
              <a:rPr lang="sr-Latn-RS" sz="1200" dirty="0" smtClean="0"/>
              <a:t>, a svi ti uređaji imaju određene</a:t>
            </a:r>
            <a:r>
              <a:rPr lang="sr-Latn-RS" sz="1200" baseline="0" dirty="0" smtClean="0"/>
              <a:t> sličnosti.</a:t>
            </a:r>
            <a:endParaRPr lang="sr-Latn-RS" sz="1200" dirty="0" smtClean="0"/>
          </a:p>
          <a:p>
            <a:pPr indent="457200"/>
            <a:r>
              <a:rPr lang="sr-Latn-RS" sz="1200" noProof="0" dirty="0" smtClean="0"/>
              <a:t>Potom treba opisati šta je internet i kako on funkcioniše.</a:t>
            </a:r>
          </a:p>
          <a:p>
            <a:pPr indent="457200"/>
            <a:r>
              <a:rPr lang="sr-Latn-RS" sz="1200" noProof="0" dirty="0" smtClean="0"/>
              <a:t>Da bi se onda razmotrilo</a:t>
            </a:r>
            <a:r>
              <a:rPr lang="sr-Latn-RS" sz="1200" baseline="0" noProof="0" dirty="0" smtClean="0"/>
              <a:t> kako se računar povezuje sa </a:t>
            </a:r>
            <a:r>
              <a:rPr lang="sr-Latn-RS" sz="1200" baseline="0" noProof="0" dirty="0" err="1" smtClean="0"/>
              <a:t>internetom</a:t>
            </a:r>
            <a:r>
              <a:rPr lang="sr-Latn-RS" sz="1200" baseline="0" noProof="0" dirty="0" smtClean="0"/>
              <a:t>.</a:t>
            </a:r>
            <a:endParaRPr lang="sr-Latn-RS" sz="1200" noProof="0" dirty="0" smtClean="0"/>
          </a:p>
          <a:p>
            <a:pPr indent="457200"/>
            <a:r>
              <a:rPr lang="sr-Latn-RS" sz="1200" noProof="0" dirty="0" smtClean="0"/>
              <a:t>Na kraju treba pogledati šta se sve može naći na samom internetu.</a:t>
            </a:r>
          </a:p>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2</a:t>
            </a:fld>
            <a:endParaRPr lang="en-GB"/>
          </a:p>
        </p:txBody>
      </p:sp>
    </p:spTree>
    <p:extLst>
      <p:ext uri="{BB962C8B-B14F-4D97-AF65-F5344CB8AC3E}">
        <p14:creationId xmlns:p14="http://schemas.microsoft.com/office/powerpoint/2010/main" val="30098164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effectLst/>
                <a:latin typeface="+mn-lt"/>
                <a:ea typeface="+mn-ea"/>
                <a:cs typeface="+mn-cs"/>
              </a:rPr>
              <a:t>	</a:t>
            </a:r>
            <a:r>
              <a:rPr lang="sr-Latn-RS" sz="1200" b="1" kern="1200" dirty="0" smtClean="0">
                <a:solidFill>
                  <a:schemeClr val="tx1"/>
                </a:solidFill>
                <a:effectLst/>
                <a:latin typeface="+mn-lt"/>
                <a:ea typeface="+mn-ea"/>
                <a:cs typeface="+mn-cs"/>
              </a:rPr>
              <a:t>Potreba: </a:t>
            </a:r>
            <a:r>
              <a:rPr lang="sr-Latn-RS" sz="1200" kern="1200" dirty="0" smtClean="0">
                <a:solidFill>
                  <a:schemeClr val="tx1"/>
                </a:solidFill>
                <a:effectLst/>
                <a:latin typeface="+mn-lt"/>
                <a:ea typeface="+mn-ea"/>
                <a:cs typeface="+mn-cs"/>
              </a:rPr>
              <a:t>Učesnici koji su uključeni u mnoge aktivnosti u vezi s različitim projektima Saveta Evrope posvećenim </a:t>
            </a:r>
            <a:r>
              <a:rPr lang="sr-Latn-RS" sz="1200" kern="1200" dirty="0" err="1" smtClean="0">
                <a:solidFill>
                  <a:schemeClr val="tx1"/>
                </a:solidFill>
                <a:effectLst/>
                <a:latin typeface="+mn-lt"/>
                <a:ea typeface="+mn-ea"/>
                <a:cs typeface="+mn-cs"/>
              </a:rPr>
              <a:t>visokotehnološkom</a:t>
            </a:r>
            <a:r>
              <a:rPr lang="sr-Latn-RS" sz="1200" kern="1200" dirty="0" smtClean="0">
                <a:solidFill>
                  <a:schemeClr val="tx1"/>
                </a:solidFill>
                <a:effectLst/>
                <a:latin typeface="+mn-lt"/>
                <a:ea typeface="+mn-ea"/>
                <a:cs typeface="+mn-cs"/>
              </a:rPr>
              <a:t> kriminalu, uključujući zajedničke projekte sa Evropskom unijom, ističu potrebu za više smernica u pogledu rukovanja elektronskim dokazima.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Vodič je važan instrument za organe reda i pravosuđe u njihovim naporima da istraže i krivično gone predmete u vezi sa krivičnim delima iz oblasti </a:t>
            </a:r>
            <a:r>
              <a:rPr lang="sr-Latn-RS" sz="1200" kern="1200" dirty="0" err="1" smtClean="0">
                <a:solidFill>
                  <a:schemeClr val="tx1"/>
                </a:solidFill>
                <a:effectLst/>
                <a:latin typeface="+mn-lt"/>
                <a:ea typeface="+mn-ea"/>
                <a:cs typeface="+mn-cs"/>
              </a:rPr>
              <a:t>visokotehnološkog</a:t>
            </a:r>
            <a:r>
              <a:rPr lang="sr-Latn-RS" sz="1200" kern="1200" dirty="0" smtClean="0">
                <a:solidFill>
                  <a:schemeClr val="tx1"/>
                </a:solidFill>
                <a:effectLst/>
                <a:latin typeface="+mn-lt"/>
                <a:ea typeface="+mn-ea"/>
                <a:cs typeface="+mn-cs"/>
              </a:rPr>
              <a:t> kriminala i da u tim predmetima presuđuju</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20</a:t>
            </a:fld>
            <a:endParaRPr lang="en-US" altLang="en-US"/>
          </a:p>
        </p:txBody>
      </p:sp>
    </p:spTree>
    <p:extLst>
      <p:ext uri="{BB962C8B-B14F-4D97-AF65-F5344CB8AC3E}">
        <p14:creationId xmlns:p14="http://schemas.microsoft.com/office/powerpoint/2010/main" val="29183871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b="1" kern="1200" dirty="0" smtClean="0">
                <a:solidFill>
                  <a:schemeClr val="tx1"/>
                </a:solidFill>
                <a:effectLst/>
                <a:latin typeface="+mn-lt"/>
                <a:ea typeface="+mn-ea"/>
                <a:cs typeface="+mn-cs"/>
              </a:rPr>
              <a:t>Potreba: </a:t>
            </a:r>
            <a:r>
              <a:rPr lang="sr-Latn-RS" sz="1200" kern="1200" dirty="0" smtClean="0">
                <a:solidFill>
                  <a:schemeClr val="tx1"/>
                </a:solidFill>
                <a:effectLst/>
                <a:latin typeface="+mn-lt"/>
                <a:ea typeface="+mn-ea"/>
                <a:cs typeface="+mn-cs"/>
              </a:rPr>
              <a:t>Učesnici koji su uključeni u mnoge aktivnosti u vezi s različitim projektima Saveta Evrope posvećenim </a:t>
            </a:r>
            <a:r>
              <a:rPr lang="sr-Latn-RS" sz="1200" kern="1200" dirty="0" err="1" smtClean="0">
                <a:solidFill>
                  <a:schemeClr val="tx1"/>
                </a:solidFill>
                <a:effectLst/>
                <a:latin typeface="+mn-lt"/>
                <a:ea typeface="+mn-ea"/>
                <a:cs typeface="+mn-cs"/>
              </a:rPr>
              <a:t>visokotehnološkom</a:t>
            </a:r>
            <a:r>
              <a:rPr lang="sr-Latn-RS" sz="1200" kern="1200" dirty="0" smtClean="0">
                <a:solidFill>
                  <a:schemeClr val="tx1"/>
                </a:solidFill>
                <a:effectLst/>
                <a:latin typeface="+mn-lt"/>
                <a:ea typeface="+mn-ea"/>
                <a:cs typeface="+mn-cs"/>
              </a:rPr>
              <a:t> kriminalu, uključujući zajedničke projekte sa Evropskom unijom, ističu potrebu za više smernica u pogledu rukovanja elektronskim dokazima.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Ovaj vodič je namenjen svima koji u svome radu nailaze na izvore elektronskih dokaza i nameravaju da koriste informacije dobijene iz tih izvora u okviru pravosudnog sistema u svojoj zemlji ili da ih koriste u </a:t>
            </a:r>
            <a:r>
              <a:rPr lang="sr-Latn-RS" sz="1200" kern="1200" dirty="0" err="1" smtClean="0">
                <a:solidFill>
                  <a:schemeClr val="tx1"/>
                </a:solidFill>
                <a:effectLst/>
                <a:latin typeface="+mn-lt"/>
                <a:ea typeface="+mn-ea"/>
                <a:cs typeface="+mn-cs"/>
              </a:rPr>
              <a:t>pravosudnom</a:t>
            </a:r>
            <a:r>
              <a:rPr lang="sr-Latn-RS" sz="1200" kern="1200" dirty="0" smtClean="0">
                <a:solidFill>
                  <a:schemeClr val="tx1"/>
                </a:solidFill>
                <a:effectLst/>
                <a:latin typeface="+mn-lt"/>
                <a:ea typeface="+mn-ea"/>
                <a:cs typeface="+mn-cs"/>
              </a:rPr>
              <a:t> sistemu u nekoj drugoj jurisdikciji.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Ovaj vodič treba shvatiti kao model ili uzorak dokumenta koji se može prilagoditi domaćem zakonodavstvu, praksi i </a:t>
            </a:r>
            <a:r>
              <a:rPr lang="sr-Latn-RS" sz="1200" kern="1200" dirty="0" err="1" smtClean="0">
                <a:solidFill>
                  <a:schemeClr val="tx1"/>
                </a:solidFill>
                <a:effectLst/>
                <a:latin typeface="+mn-lt"/>
                <a:ea typeface="+mn-ea"/>
                <a:cs typeface="+mn-cs"/>
              </a:rPr>
              <a:t>procesnopravnim</a:t>
            </a:r>
            <a:r>
              <a:rPr lang="sr-Latn-RS" sz="1200" kern="1200" dirty="0" smtClean="0">
                <a:solidFill>
                  <a:schemeClr val="tx1"/>
                </a:solidFill>
                <a:effectLst/>
                <a:latin typeface="+mn-lt"/>
                <a:ea typeface="+mn-ea"/>
                <a:cs typeface="+mn-cs"/>
              </a:rPr>
              <a:t> propisima.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 Vodiču su utvrđeni neki sveobuhvatni principi kojima čitalac treba da se rukovodi. Ti principi su u skladu sa onim što je opšteprihvaćeno u međunarodnim okvirima kao dobra praksa u postupanju sa elektronskim dokazima.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21</a:t>
            </a:fld>
            <a:endParaRPr lang="en-US" altLang="en-US"/>
          </a:p>
        </p:txBody>
      </p:sp>
    </p:spTree>
    <p:extLst>
      <p:ext uri="{BB962C8B-B14F-4D97-AF65-F5344CB8AC3E}">
        <p14:creationId xmlns:p14="http://schemas.microsoft.com/office/powerpoint/2010/main" val="23681384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Vodič je pripremljen za zemlje koje razvijaju sopstveni odgovor na </a:t>
            </a:r>
            <a:r>
              <a:rPr lang="sr-Latn-RS" sz="1200" kern="1200" dirty="0" err="1" smtClean="0">
                <a:solidFill>
                  <a:schemeClr val="tx1"/>
                </a:solidFill>
                <a:effectLst/>
                <a:latin typeface="+mn-lt"/>
                <a:ea typeface="+mn-ea"/>
                <a:cs typeface="+mn-cs"/>
              </a:rPr>
              <a:t>visokotehnološki</a:t>
            </a:r>
            <a:r>
              <a:rPr lang="sr-Latn-RS" sz="1200" kern="1200" dirty="0" smtClean="0">
                <a:solidFill>
                  <a:schemeClr val="tx1"/>
                </a:solidFill>
                <a:effectLst/>
                <a:latin typeface="+mn-lt"/>
                <a:ea typeface="+mn-ea"/>
                <a:cs typeface="+mn-cs"/>
              </a:rPr>
              <a:t> kriminal i utvrđuju svoja pravila i protokole za postupanje sa elektronskim dokazima.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Većina postojećih vodiča namenjena je za zajednicu koju čine pripadnici organa reda.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Ovaj vodič je namenjen širem auditorijumu koji obuhvata i sudije, tužioce i sve ostale u </a:t>
            </a:r>
            <a:r>
              <a:rPr lang="sr-Latn-RS" sz="1200" kern="1200" dirty="0" err="1" smtClean="0">
                <a:solidFill>
                  <a:schemeClr val="tx1"/>
                </a:solidFill>
                <a:effectLst/>
                <a:latin typeface="+mn-lt"/>
                <a:ea typeface="+mn-ea"/>
                <a:cs typeface="+mn-cs"/>
              </a:rPr>
              <a:t>pravosudnom</a:t>
            </a:r>
            <a:r>
              <a:rPr lang="sr-Latn-RS" sz="1200" kern="1200" dirty="0" smtClean="0">
                <a:solidFill>
                  <a:schemeClr val="tx1"/>
                </a:solidFill>
                <a:effectLst/>
                <a:latin typeface="+mn-lt"/>
                <a:ea typeface="+mn-ea"/>
                <a:cs typeface="+mn-cs"/>
              </a:rPr>
              <a:t> sistemu, kao što su privatni istražitelji, advokati i javni beležnici, te sudski i </a:t>
            </a:r>
            <a:r>
              <a:rPr lang="sr-Latn-RS" sz="1200" kern="1200" dirty="0" err="1" smtClean="0">
                <a:solidFill>
                  <a:schemeClr val="tx1"/>
                </a:solidFill>
                <a:effectLst/>
                <a:latin typeface="+mn-lt"/>
                <a:ea typeface="+mn-ea"/>
                <a:cs typeface="+mn-cs"/>
              </a:rPr>
              <a:t>tužilački</a:t>
            </a:r>
            <a:r>
              <a:rPr lang="sr-Latn-RS" sz="1200" kern="1200" dirty="0" smtClean="0">
                <a:solidFill>
                  <a:schemeClr val="tx1"/>
                </a:solidFill>
                <a:effectLst/>
                <a:latin typeface="+mn-lt"/>
                <a:ea typeface="+mn-ea"/>
                <a:cs typeface="+mn-cs"/>
              </a:rPr>
              <a:t> pomoćnici. </a:t>
            </a:r>
            <a:endParaRPr lang="en-US" sz="1200" kern="1200" dirty="0" smtClean="0">
              <a:solidFill>
                <a:schemeClr val="tx1"/>
              </a:solidFill>
              <a:effectLst/>
              <a:latin typeface="+mn-lt"/>
              <a:ea typeface="+mn-ea"/>
              <a:cs typeface="+mn-cs"/>
            </a:endParaRPr>
          </a:p>
          <a:p>
            <a:pPr indent="457200" algn="just"/>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22</a:t>
            </a:fld>
            <a:endParaRPr lang="en-US" altLang="en-US"/>
          </a:p>
        </p:txBody>
      </p:sp>
    </p:spTree>
    <p:extLst>
      <p:ext uri="{BB962C8B-B14F-4D97-AF65-F5344CB8AC3E}">
        <p14:creationId xmlns:p14="http://schemas.microsoft.com/office/powerpoint/2010/main" val="18141260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Čitalac treba da se postara da bude potpuno upućen u zakone kojima se u njegovoj zemlji uređuje pitanje postupanja sa elektronskim dokazima i </a:t>
            </a:r>
            <a:r>
              <a:rPr lang="sr-Latn-RS" sz="1200" kern="1200" dirty="0" err="1" smtClean="0">
                <a:solidFill>
                  <a:schemeClr val="tx1"/>
                </a:solidFill>
                <a:effectLst/>
                <a:latin typeface="+mn-lt"/>
                <a:ea typeface="+mn-ea"/>
                <a:cs typeface="+mn-cs"/>
              </a:rPr>
              <a:t>prihvatljivosti</a:t>
            </a:r>
            <a:r>
              <a:rPr lang="sr-Latn-RS" sz="1200" kern="1200" dirty="0" smtClean="0">
                <a:solidFill>
                  <a:schemeClr val="tx1"/>
                </a:solidFill>
                <a:effectLst/>
                <a:latin typeface="+mn-lt"/>
                <a:ea typeface="+mn-ea"/>
                <a:cs typeface="+mn-cs"/>
              </a:rPr>
              <a:t> elektronskih dokaza.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Domaće zakonodavstvo je primarni referentni izvor u svim okolnostima. Ne očekuje se da saveti navedeni u ovom vodiču budu u suprotnosti sa domaćim propisima kada je reč o praktičnom postupanju s takvim dokazima.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Vodič je podeljen na hronološke odeljke kako bi bilo mogao lakše da se snađe svako ko rukuje elektronskim dokazima.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Ti odeljci obuhvataju sve faze, od početne identifikacije izvora potencijalnog dokaza, do pretraživanja i zaplene podataka, uključujući preuzimanje podataka sa interneta, a potom analizu, pripremu i izveštavanje o dokazima i izvođenje dokaza.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Potom slede </a:t>
            </a:r>
            <a:r>
              <a:rPr lang="sr-Latn-RS" sz="1200" kern="1200" dirty="0" err="1" smtClean="0">
                <a:solidFill>
                  <a:schemeClr val="tx1"/>
                </a:solidFill>
                <a:effectLst/>
                <a:latin typeface="+mn-lt"/>
                <a:ea typeface="+mn-ea"/>
                <a:cs typeface="+mn-cs"/>
              </a:rPr>
              <a:t>specijalistički</a:t>
            </a:r>
            <a:r>
              <a:rPr lang="sr-Latn-RS" sz="1200" kern="1200" dirty="0" smtClean="0">
                <a:solidFill>
                  <a:schemeClr val="tx1"/>
                </a:solidFill>
                <a:effectLst/>
                <a:latin typeface="+mn-lt"/>
                <a:ea typeface="+mn-ea"/>
                <a:cs typeface="+mn-cs"/>
              </a:rPr>
              <a:t> odeljci namenjeni policiji, tužilaštvu, sudijama i istražiteljima iz privatnog sektora, advokatima i javnim beležnicima, kao i sudskim i </a:t>
            </a:r>
            <a:r>
              <a:rPr lang="sr-Latn-RS" sz="1200" kern="1200" dirty="0" err="1" smtClean="0">
                <a:solidFill>
                  <a:schemeClr val="tx1"/>
                </a:solidFill>
                <a:effectLst/>
                <a:latin typeface="+mn-lt"/>
                <a:ea typeface="+mn-ea"/>
                <a:cs typeface="+mn-cs"/>
              </a:rPr>
              <a:t>tužilačkim</a:t>
            </a:r>
            <a:r>
              <a:rPr lang="sr-Latn-RS" sz="1200" kern="1200" dirty="0" smtClean="0">
                <a:solidFill>
                  <a:schemeClr val="tx1"/>
                </a:solidFill>
                <a:effectLst/>
                <a:latin typeface="+mn-lt"/>
                <a:ea typeface="+mn-ea"/>
                <a:cs typeface="+mn-cs"/>
              </a:rPr>
              <a:t> pomoćnicima.</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23</a:t>
            </a:fld>
            <a:endParaRPr lang="en-US" altLang="en-US"/>
          </a:p>
        </p:txBody>
      </p:sp>
    </p:spTree>
    <p:extLst>
      <p:ext uri="{BB962C8B-B14F-4D97-AF65-F5344CB8AC3E}">
        <p14:creationId xmlns:p14="http://schemas.microsoft.com/office/powerpoint/2010/main" val="41120981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(Tekst na slici levo)</a:t>
            </a:r>
          </a:p>
          <a:p>
            <a:pPr marL="0" marR="0" indent="457200" algn="l" defTabSz="914400" rtl="0" eaLnBrk="1" fontAlgn="auto" latinLnBrk="0" hangingPunct="1">
              <a:lnSpc>
                <a:spcPct val="100000"/>
              </a:lnSpc>
              <a:spcBef>
                <a:spcPts val="0"/>
              </a:spcBef>
              <a:spcAft>
                <a:spcPts val="0"/>
              </a:spcAft>
              <a:buClrTx/>
              <a:buSzTx/>
              <a:buFontTx/>
              <a:buNone/>
              <a:tabLst/>
              <a:defRPr/>
            </a:pPr>
            <a:endParaRPr lang="sr-Latn-RS" sz="1200" kern="1200" dirty="0" smtClean="0">
              <a:solidFill>
                <a:schemeClr val="tx1"/>
              </a:solidFill>
              <a:effectLst/>
              <a:latin typeface="+mn-lt"/>
              <a:ea typeface="+mn-ea"/>
              <a:cs typeface="+mn-cs"/>
            </a:endParaRP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Sadržaj</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1. Uvod</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2. Izvori dokaza</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3. Pretraživanje i zaplena – </a:t>
            </a:r>
            <a:r>
              <a:rPr lang="sr-Latn-RS" sz="1200" kern="1200" dirty="0" err="1" smtClean="0">
                <a:solidFill>
                  <a:schemeClr val="tx1"/>
                </a:solidFill>
                <a:effectLst/>
                <a:latin typeface="+mn-lt"/>
                <a:ea typeface="+mn-ea"/>
                <a:cs typeface="+mn-cs"/>
              </a:rPr>
              <a:t>onsajt</a:t>
            </a:r>
            <a:r>
              <a:rPr lang="sr-Latn-RS" sz="1200" kern="1200" dirty="0" smtClean="0">
                <a:solidFill>
                  <a:schemeClr val="tx1"/>
                </a:solidFill>
                <a:effectLst/>
                <a:latin typeface="+mn-lt"/>
                <a:ea typeface="+mn-ea"/>
                <a:cs typeface="+mn-cs"/>
              </a:rPr>
              <a:t> / osumnjičeni</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4. Preuzimanje dokaza sa interneta</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5. Podaci koje drže treća lica</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6. Analiziranje dokaza</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7. Priprema i prezentacija dokaza</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8. Nadležnost</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9. Posebni aspekti </a:t>
            </a:r>
            <a:r>
              <a:rPr lang="sr-Latn-RS" sz="1200" kern="1200" dirty="0" err="1" smtClean="0">
                <a:solidFill>
                  <a:schemeClr val="tx1"/>
                </a:solidFill>
                <a:effectLst/>
                <a:latin typeface="+mn-lt"/>
                <a:ea typeface="+mn-ea"/>
                <a:cs typeface="+mn-cs"/>
              </a:rPr>
              <a:t>karakterični</a:t>
            </a:r>
            <a:r>
              <a:rPr lang="sr-Latn-RS" sz="1200" kern="1200" dirty="0" smtClean="0">
                <a:solidFill>
                  <a:schemeClr val="tx1"/>
                </a:solidFill>
                <a:effectLst/>
                <a:latin typeface="+mn-lt"/>
                <a:ea typeface="+mn-ea"/>
                <a:cs typeface="+mn-cs"/>
              </a:rPr>
              <a:t> za pojedinačne funkcije</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10. Slučajevi</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11. Pojmovnik</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12. Dopunske informacije</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13. Dodaci</a:t>
            </a:r>
          </a:p>
          <a:p>
            <a:pPr marL="0" marR="0" indent="457200" algn="l" defTabSz="914400" rtl="0" eaLnBrk="1" fontAlgn="auto" latinLnBrk="0" hangingPunct="1">
              <a:lnSpc>
                <a:spcPct val="100000"/>
              </a:lnSpc>
              <a:spcBef>
                <a:spcPts val="0"/>
              </a:spcBef>
              <a:spcAft>
                <a:spcPts val="0"/>
              </a:spcAft>
              <a:buClrTx/>
              <a:buSzTx/>
              <a:buFontTx/>
              <a:buNone/>
              <a:tabLst/>
              <a:defRPr/>
            </a:pPr>
            <a:endParaRPr lang="sr-Latn-RS" sz="1200" kern="1200" dirty="0" smtClean="0">
              <a:solidFill>
                <a:schemeClr val="tx1"/>
              </a:solidFill>
              <a:effectLst/>
              <a:latin typeface="+mn-lt"/>
              <a:ea typeface="+mn-ea"/>
              <a:cs typeface="+mn-cs"/>
            </a:endParaRP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(Tekst na sliku desno)</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Referentni dokumenti</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Dodatak</a:t>
            </a:r>
            <a:r>
              <a:rPr lang="sr-Latn-RS" sz="1200" kern="1200" baseline="0" dirty="0" smtClean="0">
                <a:solidFill>
                  <a:schemeClr val="tx1"/>
                </a:solidFill>
                <a:effectLst/>
                <a:latin typeface="+mn-lt"/>
                <a:ea typeface="+mn-ea"/>
                <a:cs typeface="+mn-cs"/>
              </a:rPr>
              <a:t> A – Pretraživanje i zaplena, dijagram za organe reda</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baseline="0" dirty="0" smtClean="0">
                <a:solidFill>
                  <a:schemeClr val="tx1"/>
                </a:solidFill>
                <a:effectLst/>
                <a:latin typeface="+mn-lt"/>
                <a:ea typeface="+mn-ea"/>
                <a:cs typeface="+mn-cs"/>
              </a:rPr>
              <a:t>Dodatak B – Dijagram za živu </a:t>
            </a:r>
            <a:r>
              <a:rPr lang="sr-Latn-RS" sz="1200" kern="1200" baseline="0" dirty="0" err="1" smtClean="0">
                <a:solidFill>
                  <a:schemeClr val="tx1"/>
                </a:solidFill>
                <a:effectLst/>
                <a:latin typeface="+mn-lt"/>
                <a:ea typeface="+mn-ea"/>
                <a:cs typeface="+mn-cs"/>
              </a:rPr>
              <a:t>forenziku</a:t>
            </a:r>
            <a:endParaRPr lang="sr-Latn-RS" sz="1200" kern="1200" baseline="0" dirty="0" smtClean="0">
              <a:solidFill>
                <a:schemeClr val="tx1"/>
              </a:solidFill>
              <a:effectLst/>
              <a:latin typeface="+mn-lt"/>
              <a:ea typeface="+mn-ea"/>
              <a:cs typeface="+mn-cs"/>
            </a:endParaRP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baseline="0" dirty="0" smtClean="0">
                <a:solidFill>
                  <a:schemeClr val="tx1"/>
                </a:solidFill>
                <a:effectLst/>
                <a:latin typeface="+mn-lt"/>
                <a:ea typeface="+mn-ea"/>
                <a:cs typeface="+mn-cs"/>
              </a:rPr>
              <a:t>Dodatak C – Dijagram priprema u privatnom sektoru</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baseline="0" dirty="0" smtClean="0">
                <a:solidFill>
                  <a:schemeClr val="tx1"/>
                </a:solidFill>
                <a:effectLst/>
                <a:latin typeface="+mn-lt"/>
                <a:ea typeface="+mn-ea"/>
                <a:cs typeface="+mn-cs"/>
              </a:rPr>
              <a:t>Dodatak D – Pretraživanje i zaplena u privatnom sektoru – dijagram</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baseline="0" dirty="0" smtClean="0">
                <a:solidFill>
                  <a:schemeClr val="tx1"/>
                </a:solidFill>
                <a:effectLst/>
                <a:latin typeface="+mn-lt"/>
                <a:ea typeface="+mn-ea"/>
                <a:cs typeface="+mn-cs"/>
              </a:rPr>
              <a:t>Dodatak E – Pribavljanje digitalnih dokaza – dijagram</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baseline="0" dirty="0" smtClean="0">
                <a:solidFill>
                  <a:schemeClr val="tx1"/>
                </a:solidFill>
                <a:effectLst/>
                <a:latin typeface="+mn-lt"/>
                <a:ea typeface="+mn-ea"/>
                <a:cs typeface="+mn-cs"/>
              </a:rPr>
              <a:t>Dodatak F – Evidencija lanca starateljstva</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baseline="0" dirty="0" smtClean="0">
                <a:solidFill>
                  <a:schemeClr val="tx1"/>
                </a:solidFill>
                <a:effectLst/>
                <a:latin typeface="+mn-lt"/>
                <a:ea typeface="+mn-ea"/>
                <a:cs typeface="+mn-cs"/>
              </a:rPr>
              <a:t>Dodatak G – Upitnik za nadležne za čuvanje</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baseline="0" dirty="0" smtClean="0">
                <a:solidFill>
                  <a:schemeClr val="tx1"/>
                </a:solidFill>
                <a:effectLst/>
                <a:latin typeface="+mn-lt"/>
                <a:ea typeface="+mn-ea"/>
                <a:cs typeface="+mn-cs"/>
              </a:rPr>
              <a:t>Dodatak H – Uzorak za oznake dokaznog materijala</a:t>
            </a: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baseline="0" dirty="0" smtClean="0">
                <a:solidFill>
                  <a:schemeClr val="tx1"/>
                </a:solidFill>
                <a:effectLst/>
                <a:latin typeface="+mn-lt"/>
                <a:ea typeface="+mn-ea"/>
                <a:cs typeface="+mn-cs"/>
              </a:rPr>
              <a:t>Dodatak I – Lista nabavki</a:t>
            </a:r>
            <a:endParaRPr lang="sr-Latn-RS" sz="1200" kern="1200" dirty="0" smtClean="0">
              <a:solidFill>
                <a:schemeClr val="tx1"/>
              </a:solidFill>
              <a:effectLst/>
              <a:latin typeface="+mn-lt"/>
              <a:ea typeface="+mn-ea"/>
              <a:cs typeface="+mn-cs"/>
            </a:endParaRP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________________________________________________________________________________________________________________________</a:t>
            </a:r>
          </a:p>
          <a:p>
            <a:pPr marL="0" marR="0" indent="457200" algn="l" defTabSz="914400" rtl="0" eaLnBrk="1" fontAlgn="auto" latinLnBrk="0" hangingPunct="1">
              <a:lnSpc>
                <a:spcPct val="100000"/>
              </a:lnSpc>
              <a:spcBef>
                <a:spcPts val="0"/>
              </a:spcBef>
              <a:spcAft>
                <a:spcPts val="0"/>
              </a:spcAft>
              <a:buClrTx/>
              <a:buSzTx/>
              <a:buFontTx/>
              <a:buNone/>
              <a:tabLst/>
              <a:defRPr/>
            </a:pPr>
            <a:endParaRPr lang="sr-Latn-RS" sz="1200" kern="1200" dirty="0" smtClean="0">
              <a:solidFill>
                <a:schemeClr val="tx1"/>
              </a:solidFill>
              <a:effectLst/>
              <a:latin typeface="+mn-lt"/>
              <a:ea typeface="+mn-ea"/>
              <a:cs typeface="+mn-cs"/>
            </a:endParaRPr>
          </a:p>
          <a:p>
            <a:pPr marL="0" marR="0" indent="457200" algn="l" defTabSz="914400" rtl="0" eaLnBrk="1" fontAlgn="auto" latinLnBrk="0" hangingPunct="1">
              <a:lnSpc>
                <a:spcPct val="100000"/>
              </a:lnSpc>
              <a:spcBef>
                <a:spcPts val="0"/>
              </a:spcBef>
              <a:spcAft>
                <a:spcPts val="0"/>
              </a:spcAft>
              <a:buClrTx/>
              <a:buSzTx/>
              <a:buFontTx/>
              <a:buNone/>
              <a:tabLst/>
              <a:defRPr/>
            </a:pPr>
            <a:r>
              <a:rPr lang="sr-Latn-RS" sz="1200" kern="1200" dirty="0" smtClean="0">
                <a:solidFill>
                  <a:schemeClr val="tx1"/>
                </a:solidFill>
                <a:effectLst/>
                <a:latin typeface="+mn-lt"/>
                <a:ea typeface="+mn-ea"/>
                <a:cs typeface="+mn-cs"/>
              </a:rPr>
              <a:t>Na </a:t>
            </a:r>
            <a:r>
              <a:rPr lang="sr-Latn-RS" sz="1200" kern="1200" dirty="0" smtClean="0">
                <a:solidFill>
                  <a:schemeClr val="tx1"/>
                </a:solidFill>
                <a:effectLst/>
                <a:latin typeface="+mn-lt"/>
                <a:ea typeface="+mn-ea"/>
                <a:cs typeface="+mn-cs"/>
              </a:rPr>
              <a:t>ovom slajdu objašnjen je način na koji je Vodič strukturisan i naveden je njegov sadržaj.</a:t>
            </a:r>
            <a:endParaRPr lang="en-US" sz="1200" kern="1200" dirty="0" smtClean="0">
              <a:solidFill>
                <a:schemeClr val="tx1"/>
              </a:solidFill>
              <a:effectLst/>
              <a:latin typeface="+mn-lt"/>
              <a:ea typeface="+mn-ea"/>
              <a:cs typeface="+mn-cs"/>
            </a:endParaRPr>
          </a:p>
          <a:p>
            <a:pPr indent="457200"/>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24</a:t>
            </a:fld>
            <a:endParaRPr lang="en-US" altLang="en-US"/>
          </a:p>
        </p:txBody>
      </p:sp>
    </p:spTree>
    <p:extLst>
      <p:ext uri="{BB962C8B-B14F-4D97-AF65-F5344CB8AC3E}">
        <p14:creationId xmlns:p14="http://schemas.microsoft.com/office/powerpoint/2010/main" val="27761395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Budimpeštanska konvencija sadrži mnogo odredaba kojima se pojačava istraga kada postoje elektronski dokazi. Neke od tih odredaba pominju se u ovom vodiču; međutim, ovo nije vodič za Budimpeštansku konvenciju i čitalac uvek treba da se pozove na autoritativne dokumente Saveta Evrope kada nastoji da primeni te odredbe.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 okolnostima u kojima čitalac nije siguran koje radnje treba da preduzme, on treba da se vrati na principe da bi na taj način odabrao </a:t>
            </a:r>
            <a:r>
              <a:rPr lang="sr-Latn-RS" sz="1200" kern="1200" dirty="0" err="1" smtClean="0">
                <a:solidFill>
                  <a:schemeClr val="tx1"/>
                </a:solidFill>
                <a:effectLst/>
                <a:latin typeface="+mn-lt"/>
                <a:ea typeface="+mn-ea"/>
                <a:cs typeface="+mn-cs"/>
              </a:rPr>
              <a:t>najdelotvorniji</a:t>
            </a:r>
            <a:r>
              <a:rPr lang="sr-Latn-RS" sz="1200" kern="1200" dirty="0" smtClean="0">
                <a:solidFill>
                  <a:schemeClr val="tx1"/>
                </a:solidFill>
                <a:effectLst/>
                <a:latin typeface="+mn-lt"/>
                <a:ea typeface="+mn-ea"/>
                <a:cs typeface="+mn-cs"/>
              </a:rPr>
              <a:t> način postupanja.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Čitalac treba da prihvati savet koji je relevantan za vrstu dokaza koje ima pred sobom i da zatraži stručnu pomoć onda kada pitanja s kojima se suočava nadilaze domet ovog vodiča.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Ovaj vodič i informacije koje su u njemu sadržane smatraju se validnima do 31. decembra </a:t>
            </a:r>
            <a:r>
              <a:rPr lang="es-CL" sz="1200" kern="1200" dirty="0" smtClean="0">
                <a:solidFill>
                  <a:schemeClr val="tx1"/>
                </a:solidFill>
                <a:effectLst/>
                <a:latin typeface="+mn-lt"/>
                <a:ea typeface="+mn-ea"/>
                <a:cs typeface="+mn-cs"/>
              </a:rPr>
              <a:t>2017.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Namera je da se Vodič ažurira pre tog datuma kako bi se uzele u obzir sve relevantne promene na tehnološkom, proceduralnom i praktičnom planu koje mogu biti važne za njegov sadržaj.</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Svako lice ili organizacija koja želi da koristi ovaj vodič posle navedenog datuma treba da stupi u kontakt sa Savetom Evrope kako bi dobilo najnoviju verziju.</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25</a:t>
            </a:fld>
            <a:endParaRPr lang="en-US" altLang="en-US"/>
          </a:p>
        </p:txBody>
      </p:sp>
    </p:spTree>
    <p:extLst>
      <p:ext uri="{BB962C8B-B14F-4D97-AF65-F5344CB8AC3E}">
        <p14:creationId xmlns:p14="http://schemas.microsoft.com/office/powerpoint/2010/main" val="31210422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Pre nego što pređemo na internet, moramo malo bliže da sagledamo šta je mreža i šta je to što je čini – to je važno da bismo razumeli kako internet funkcioniše.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Predavač treba da započne ovu sesiju postavljajući polaznicima otvoreno pitanje – tako što će ih zamoliti da izvesno vreme posvete tome da opišu šta za njih predstavlja </a:t>
            </a:r>
            <a:r>
              <a:rPr lang="sr-Latn-RS" sz="1200" kern="1200" dirty="0" err="1" smtClean="0">
                <a:solidFill>
                  <a:schemeClr val="tx1"/>
                </a:solidFill>
                <a:effectLst/>
                <a:latin typeface="+mn-lt"/>
                <a:ea typeface="+mn-ea"/>
                <a:cs typeface="+mn-cs"/>
              </a:rPr>
              <a:t>visokotehnološki</a:t>
            </a:r>
            <a:r>
              <a:rPr lang="sr-Latn-RS" sz="1200" kern="1200" dirty="0" smtClean="0">
                <a:solidFill>
                  <a:schemeClr val="tx1"/>
                </a:solidFill>
                <a:effectLst/>
                <a:latin typeface="+mn-lt"/>
                <a:ea typeface="+mn-ea"/>
                <a:cs typeface="+mn-cs"/>
              </a:rPr>
              <a:t> kriminal.</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To može biti urađeno plenarno, sa celom grupom – ili može biti učinjeno u manjim grupama. Zamisao je da se dobije laička definicija </a:t>
            </a:r>
            <a:r>
              <a:rPr lang="sr-Latn-RS" sz="1200" kern="1200" dirty="0" err="1" smtClean="0">
                <a:solidFill>
                  <a:schemeClr val="tx1"/>
                </a:solidFill>
                <a:effectLst/>
                <a:latin typeface="+mn-lt"/>
                <a:ea typeface="+mn-ea"/>
                <a:cs typeface="+mn-cs"/>
              </a:rPr>
              <a:t>visokotehnološkog</a:t>
            </a:r>
            <a:r>
              <a:rPr lang="sr-Latn-RS" sz="1200" kern="1200" dirty="0" smtClean="0">
                <a:solidFill>
                  <a:schemeClr val="tx1"/>
                </a:solidFill>
                <a:effectLst/>
                <a:latin typeface="+mn-lt"/>
                <a:ea typeface="+mn-ea"/>
                <a:cs typeface="+mn-cs"/>
              </a:rPr>
              <a:t> kriminala.</a:t>
            </a:r>
            <a:endParaRPr lang="en-US" sz="1200" kern="1200" dirty="0" smtClean="0">
              <a:solidFill>
                <a:schemeClr val="tx1"/>
              </a:solidFill>
              <a:effectLst/>
              <a:latin typeface="+mn-lt"/>
              <a:ea typeface="+mn-ea"/>
              <a:cs typeface="+mn-cs"/>
            </a:endParaRPr>
          </a:p>
          <a:p>
            <a:pPr indent="457200"/>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solidFill>
                  <a:prstClr val="black"/>
                </a:solidFill>
              </a:rPr>
              <a:pPr/>
              <a:t>26</a:t>
            </a:fld>
            <a:endParaRPr lang="en-GB">
              <a:solidFill>
                <a:prstClr val="black"/>
              </a:solidFill>
            </a:endParaRPr>
          </a:p>
        </p:txBody>
      </p:sp>
    </p:spTree>
    <p:extLst>
      <p:ext uri="{BB962C8B-B14F-4D97-AF65-F5344CB8AC3E}">
        <p14:creationId xmlns:p14="http://schemas.microsoft.com/office/powerpoint/2010/main" val="8782301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Predavač treba da predstavi principe i onda da ih pročita u celosti pre no što posebno naglasi tačke koje su i grafički izdvojene.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Svi krivični postupci zavise od dokaza na osnovu kojih se utvrđuje vinost ili nevinost optuženog ili odlučuje o </a:t>
            </a:r>
            <a:r>
              <a:rPr lang="sr-Latn-RS" sz="1200" kern="1200" dirty="0" err="1" smtClean="0">
                <a:solidFill>
                  <a:schemeClr val="tx1"/>
                </a:solidFill>
                <a:effectLst/>
                <a:latin typeface="+mn-lt"/>
                <a:ea typeface="+mn-ea"/>
                <a:cs typeface="+mn-cs"/>
              </a:rPr>
              <a:t>meritumu</a:t>
            </a:r>
            <a:r>
              <a:rPr lang="sr-Latn-RS" sz="1200" kern="1200" dirty="0" smtClean="0">
                <a:solidFill>
                  <a:schemeClr val="tx1"/>
                </a:solidFill>
                <a:effectLst/>
                <a:latin typeface="+mn-lt"/>
                <a:ea typeface="+mn-ea"/>
                <a:cs typeface="+mn-cs"/>
              </a:rPr>
              <a:t> predmeta u parničnom postupku. Tradicionalno i istorijski dokazi se predočavaju u fizičkom obliku (kao dokumenti ili fotografije) ili ih svedoci usmeno iznose.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Elektronski dokazi se preuzimaju sa elektronskih uređaja, kao što su računari ili njihove periferne komponente, sa kompjuterskih mreža, mobilnih telefona, digitalnih kamera i drugih prenosivih uređaja (uključujući uređaje za skladištenje podataka), kao i sa interneta. Informacije koje oni sadrže ne postoje u nezavisnom fizičkom obliku.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Međutim, u mnogim aspektima elektronski dokazi se ne razlikuju od tradicionalnih dokaza u tom smislu što stranka koja ih uvodi u postupak mora biti u stanju da pokaže kako oni odražavaju isti onaj skup okolnosti i činjeničnih informacija koji su postojali u vreme izvršenja delikta. Drugačije rečeno, dokazi moraju biti takvi da se jasno pokaže kako u međuvremenu nije došlo ni do kakvih promena, brisanja, dodavanja ili izmena (niti je moglo do toga da dođe).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Svi podaci ili informacije koji se čuvaju u elektronskom obliku su neopipljivi i usled takve njihove prirode predstavljaju dokaze kojima se lakše manipuliše i koji su podložniji menjanju nego dokazi u tradicionalnom obliku. To je suočilo pravosudni sistem sa posebnim izazovima koji zahtevaju da se takvim podacima rukuje na poseban način da bi se obezbedio integritet dokaza koji oni sadrže.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 obzirom na svoje specifične karakteristike elektronskih dokaz se može definisati na sledeći način:</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Svaka informacija koja je generisana, čuvana ili preneta u digitalnom obliku a koja kasnije može biti potrebna kao da potvrdi ili pobije činjenicu osporenu u pravnom postupku.</a:t>
            </a:r>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27</a:t>
            </a:fld>
            <a:endParaRPr lang="en-US" altLang="en-US"/>
          </a:p>
        </p:txBody>
      </p:sp>
    </p:spTree>
    <p:extLst>
      <p:ext uri="{BB962C8B-B14F-4D97-AF65-F5344CB8AC3E}">
        <p14:creationId xmlns:p14="http://schemas.microsoft.com/office/powerpoint/2010/main" val="13007475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Kada se rukuje elektronskim uređajima i podacima, oni se ne smeju menjati ni u pogledu hardvera ni u pogledu softvera. Nadležno lice je odgovorno za integritet materijala preuzetog sa mesta događaja i za započinjanje </a:t>
            </a:r>
            <a:r>
              <a:rPr lang="sr-Latn-RS" sz="1200" kern="1200" dirty="0" err="1" smtClean="0">
                <a:solidFill>
                  <a:schemeClr val="tx1"/>
                </a:solidFill>
                <a:effectLst/>
                <a:latin typeface="+mn-lt"/>
                <a:ea typeface="+mn-ea"/>
                <a:cs typeface="+mn-cs"/>
              </a:rPr>
              <a:t>forenzičkog</a:t>
            </a:r>
            <a:r>
              <a:rPr lang="sr-Latn-RS" sz="1200" kern="1200" dirty="0" smtClean="0">
                <a:solidFill>
                  <a:schemeClr val="tx1"/>
                </a:solidFill>
                <a:effectLst/>
                <a:latin typeface="+mn-lt"/>
                <a:ea typeface="+mn-ea"/>
                <a:cs typeface="+mn-cs"/>
              </a:rPr>
              <a:t> lanca očuvanja.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Postoje okolnosti u kojima će se doneti odluka da se pristupi podacima na „živom” računarskom sistemu kako se ne bi izgubili potencijalni dokazi. To se mora uraditi na način koji će prouzrokovati najmanji mogući uticaj na te podatke i to svakako mora uraditi lice koje je za to kvalifikovano. Principi od dva do pet moraju se uzeti u obzir ako se utvrdi da je takav redosled koraka potreban.</a:t>
            </a:r>
            <a:endParaRPr lang="en-US" sz="1200" kern="1200" dirty="0" smtClean="0">
              <a:solidFill>
                <a:schemeClr val="tx1"/>
              </a:solidFill>
              <a:effectLst/>
              <a:latin typeface="+mn-lt"/>
              <a:ea typeface="+mn-ea"/>
              <a:cs typeface="+mn-cs"/>
            </a:endParaRPr>
          </a:p>
          <a:p>
            <a:pPr indent="457200"/>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28</a:t>
            </a:fld>
            <a:endParaRPr lang="en-US" altLang="en-US"/>
          </a:p>
        </p:txBody>
      </p:sp>
    </p:spTree>
    <p:extLst>
      <p:ext uri="{BB962C8B-B14F-4D97-AF65-F5344CB8AC3E}">
        <p14:creationId xmlns:p14="http://schemas.microsoft.com/office/powerpoint/2010/main" val="24972480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indent="457200" algn="just">
              <a:lnSpc>
                <a:spcPct val="120000"/>
              </a:lnSpc>
            </a:pPr>
            <a:r>
              <a:rPr lang="sr-Latn-RS" sz="1200" kern="1200" dirty="0" smtClean="0">
                <a:solidFill>
                  <a:schemeClr val="tx1"/>
                </a:solidFill>
                <a:effectLst/>
                <a:latin typeface="+mn-lt"/>
                <a:ea typeface="+mn-ea"/>
                <a:cs typeface="+mn-cs"/>
              </a:rPr>
              <a:t>Apsolutno je neophodno da se tačno evidentiraju sve radnje kako bi se omogućilo trećem licu da rekonstruiše postupke lica koje je prvo preduzelo radnje na sceni događaja kako bi se osigurala procesna vrednost dokaza za sud. Sve aktivnosti koje se odnose na zaplenu, pristup, čuvanje ili prenos elektronskih dokaza moraju biti u potpunosti dokumentovane, očuvane i dostupne za preispitivanje</a:t>
            </a:r>
            <a:r>
              <a:rPr lang="sr-Latn-RS" baseline="0" dirty="0" smtClean="0"/>
              <a:t>. </a:t>
            </a:r>
            <a:endParaRPr lang="en-GB" dirty="0"/>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29</a:t>
            </a:fld>
            <a:endParaRPr lang="en-US" altLang="en-US"/>
          </a:p>
        </p:txBody>
      </p:sp>
    </p:spTree>
    <p:extLst>
      <p:ext uri="{BB962C8B-B14F-4D97-AF65-F5344CB8AC3E}">
        <p14:creationId xmlns:p14="http://schemas.microsoft.com/office/powerpoint/2010/main" val="21249290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Ova svrha je vrlo široko postavljena – da bi se pružio sadržajan opšti pregled bez zalaženja u krajnje tehničke opise.</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9ADFBB1-7B02-4717-AEA4-A0D2A92F6065}" type="slidenum">
              <a:rPr lang="en-GB" smtClean="0"/>
              <a:t>3</a:t>
            </a:fld>
            <a:endParaRPr lang="en-GB"/>
          </a:p>
        </p:txBody>
      </p:sp>
    </p:spTree>
    <p:extLst>
      <p:ext uri="{BB962C8B-B14F-4D97-AF65-F5344CB8AC3E}">
        <p14:creationId xmlns:p14="http://schemas.microsoft.com/office/powerpoint/2010/main" val="1703104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Za istražitelje uključene u pretraživanje i zaplenu elektronskih dokaza može se pokazati neophodnim da se konsultuju sa spoljnim stručnjacima. Spoljni stručnjaci treba da budu upoznati s načelima koja su utvrđena u ovom ili sličnim relevantnim dokumentima. Neophodno je da specijalista: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Poseduje specijalističko znanje i iskustvo u datoj oblasti;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Poznaje istražni postupak;</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Poznaje materiju o kojoj je reč;</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Poznaje zakonsku materiju;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Poseduje odgovarajuću veštinu komunikacije (i u pogledu usmenih i u pogledu pismenih objašnjenja);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Poseduje neophodno jezičko umeće na odgovarajućem nivou.</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30</a:t>
            </a:fld>
            <a:endParaRPr lang="en-US" altLang="en-US"/>
          </a:p>
        </p:txBody>
      </p:sp>
    </p:spTree>
    <p:extLst>
      <p:ext uri="{BB962C8B-B14F-4D97-AF65-F5344CB8AC3E}">
        <p14:creationId xmlns:p14="http://schemas.microsoft.com/office/powerpoint/2010/main" val="15080289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U izuzetnim okolnostima kada je neophodno da lice koje prvo izlazi na mesto događaja prikupi elektronske dokaze i/ili pristupi izvornim podacima koji se nalaze na elektronskom uređaju ili mediju za digitalno skladištenje, to lice mora biti obučeno da sve te radnje propisno obavi i da objasni relevantnost i implikacije svojih postupaka.</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31</a:t>
            </a:fld>
            <a:endParaRPr lang="en-US" altLang="en-US"/>
          </a:p>
        </p:txBody>
      </p:sp>
    </p:spTree>
    <p:extLst>
      <p:ext uri="{BB962C8B-B14F-4D97-AF65-F5344CB8AC3E}">
        <p14:creationId xmlns:p14="http://schemas.microsoft.com/office/powerpoint/2010/main" val="7741748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n-ea"/>
                <a:cs typeface="+mn-cs"/>
              </a:rPr>
              <a:t>	Svaka država članica treba da ima na umu sopstvene zakone i podzakonske akte kada tumači mere koje se predlažu u ovom dokumentu.</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32</a:t>
            </a:fld>
            <a:endParaRPr lang="en-US" altLang="en-US"/>
          </a:p>
        </p:txBody>
      </p:sp>
    </p:spTree>
    <p:extLst>
      <p:ext uri="{BB962C8B-B14F-4D97-AF65-F5344CB8AC3E}">
        <p14:creationId xmlns:p14="http://schemas.microsoft.com/office/powerpoint/2010/main" val="159623350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Pre nego što pređemo na internet, moramo malo bliže da sagledamo šta je mreža i šta je to što je čini – to je važno da bismo razumeli kako internet funkcioniše.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Predavač treba da započne ovu sesiju postavljajući polaznicima otvoreno pitanje – tako što će ih zamoliti da izvesno vreme posvete tome da opišu šta za njih predstavlja </a:t>
            </a:r>
            <a:r>
              <a:rPr lang="sr-Latn-RS" sz="1200" kern="1200" dirty="0" err="1" smtClean="0">
                <a:solidFill>
                  <a:schemeClr val="tx1"/>
                </a:solidFill>
                <a:effectLst/>
                <a:latin typeface="+mn-lt"/>
                <a:ea typeface="+mn-ea"/>
                <a:cs typeface="+mn-cs"/>
              </a:rPr>
              <a:t>visokotehnološki</a:t>
            </a:r>
            <a:r>
              <a:rPr lang="sr-Latn-RS" sz="1200" kern="1200" dirty="0" smtClean="0">
                <a:solidFill>
                  <a:schemeClr val="tx1"/>
                </a:solidFill>
                <a:effectLst/>
                <a:latin typeface="+mn-lt"/>
                <a:ea typeface="+mn-ea"/>
                <a:cs typeface="+mn-cs"/>
              </a:rPr>
              <a:t> kriminal.</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To može biti urađeno plenarno, sa celom grupom – ili može biti učinjeno u manjim grupama. Zamisao je da se dobije laička definicija </a:t>
            </a:r>
            <a:r>
              <a:rPr lang="sr-Latn-RS" sz="1200" kern="1200" dirty="0" err="1" smtClean="0">
                <a:solidFill>
                  <a:schemeClr val="tx1"/>
                </a:solidFill>
                <a:effectLst/>
                <a:latin typeface="+mn-lt"/>
                <a:ea typeface="+mn-ea"/>
                <a:cs typeface="+mn-cs"/>
              </a:rPr>
              <a:t>visokotehnološkog</a:t>
            </a:r>
            <a:r>
              <a:rPr lang="sr-Latn-RS" sz="1200" kern="1200" dirty="0" smtClean="0">
                <a:solidFill>
                  <a:schemeClr val="tx1"/>
                </a:solidFill>
                <a:effectLst/>
                <a:latin typeface="+mn-lt"/>
                <a:ea typeface="+mn-ea"/>
                <a:cs typeface="+mn-cs"/>
              </a:rPr>
              <a:t> kriminala.</a:t>
            </a:r>
            <a:endParaRPr lang="en-US" dirty="0" smtClean="0"/>
          </a:p>
          <a:p>
            <a:pPr indent="457200"/>
            <a:endParaRPr lang="en-US" dirty="0" smtClean="0"/>
          </a:p>
          <a:p>
            <a:pPr indent="457200"/>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solidFill>
                  <a:prstClr val="black"/>
                </a:solidFill>
              </a:rPr>
              <a:pPr/>
              <a:t>33</a:t>
            </a:fld>
            <a:endParaRPr lang="en-GB">
              <a:solidFill>
                <a:prstClr val="black"/>
              </a:solidFill>
            </a:endParaRPr>
          </a:p>
        </p:txBody>
      </p:sp>
    </p:spTree>
    <p:extLst>
      <p:ext uri="{BB962C8B-B14F-4D97-AF65-F5344CB8AC3E}">
        <p14:creationId xmlns:p14="http://schemas.microsoft.com/office/powerpoint/2010/main" val="31870539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Ta odluka će konačno biti doneta na samom mestu događaja (tamo su stvari jasnije)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Međutim, koliko god da imamo informacija, uvek je bolje znati u šta se ulazi, naročito u neuobičajenoj situaciji; zato treba znati da li je informacija</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1</a:t>
            </a:r>
            <a:r>
              <a:rPr lang="sr-Latn-RS" sz="1200" kern="1200" dirty="0" smtClean="0">
                <a:solidFill>
                  <a:schemeClr val="tx1"/>
                </a:solidFill>
                <a:effectLst/>
                <a:latin typeface="+mn-lt"/>
                <a:ea typeface="+mn-ea"/>
                <a:cs typeface="+mn-cs"/>
              </a:rPr>
              <a:t>. neposredna – u tom slučaju se vrši jednostavna zaplena i podnošenje na uvid</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2</a:t>
            </a:r>
            <a:r>
              <a:rPr lang="sr-Latn-RS" sz="1200" kern="1200" dirty="0" smtClean="0">
                <a:solidFill>
                  <a:schemeClr val="tx1"/>
                </a:solidFill>
                <a:effectLst/>
                <a:latin typeface="+mn-lt"/>
                <a:ea typeface="+mn-ea"/>
                <a:cs typeface="+mn-cs"/>
              </a:rPr>
              <a:t>. ili je složenija – u tom slučaju je potrebno znanje koje je u većoj meri specijalističko</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35</a:t>
            </a:fld>
            <a:endParaRPr lang="en-US" altLang="en-US"/>
          </a:p>
        </p:txBody>
      </p:sp>
    </p:spTree>
    <p:extLst>
      <p:ext uri="{BB962C8B-B14F-4D97-AF65-F5344CB8AC3E}">
        <p14:creationId xmlns:p14="http://schemas.microsoft.com/office/powerpoint/2010/main" val="42873812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Ako je poznato ili se sumnja da na mestu događaja mogu biti pronađeni elektronski dokazi, u sastavu tima za pretraživanje treba da budu članovi koji su posebno obučeni za taj zadatak i, prema potrebi, jedan nezavisni stručnjak.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Ako sistemom upravlja ili ako sistem održava neka spoljna kompanija ili administrator, istražitelj može tog administratora uključiti kao veštaka (razume se, ako on nije osumnjičen u datom slučaju i ako nema nikakav sukob interesa).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 najmanju ruku, oni koji postupaju sa elektronskim dokazima (a, u idealnoj situaciji, svi koji se nalaze na mestu događaja) treba da budu lica koja su pohađala osnovnu obuku u identifikovanju i prikupljanju potencijalnih izvora takvih dokaza.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Gde je to moguće, svaka grupa kojoj se stavi u zadatak prikupljanje elektronskih dokaza treba da ima barem dva službenika kako bi postojala po dva svedoka za svaku preduzetu radnju.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Svi članovi tima treba da poznaju principe koje moraju primeniti u rukovanju sa elektronskim dokazima, kao i sve ostale principe koji su neophodni za postupanje sa ostalim fizičkim dokazima. Oni moraju biti upoznati sa svim posebnim merama koje su potrebne (na primer, ne smeju koristiti aluminijumski prah za pribavljanje otisaka prstiju sa elektronskih uređaja).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Sva ta lica takođe treba da znaju da u određenim situacijama moraju stupiti u kontakt sa specijalizovanom jedinicom i moraju imati spremne te podatke za kontakt ako već nisu uključili stručnjake u pretraživanje.</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36</a:t>
            </a:fld>
            <a:endParaRPr lang="en-US" altLang="en-US"/>
          </a:p>
        </p:txBody>
      </p:sp>
    </p:spTree>
    <p:extLst>
      <p:ext uri="{BB962C8B-B14F-4D97-AF65-F5344CB8AC3E}">
        <p14:creationId xmlns:p14="http://schemas.microsoft.com/office/powerpoint/2010/main" val="17037591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Pošto je digitalna </a:t>
            </a:r>
            <a:r>
              <a:rPr lang="sr-Latn-RS" sz="1200" kern="1200" dirty="0" err="1" smtClean="0">
                <a:solidFill>
                  <a:schemeClr val="tx1"/>
                </a:solidFill>
                <a:effectLst/>
                <a:latin typeface="+mn-lt"/>
                <a:ea typeface="+mn-ea"/>
                <a:cs typeface="+mn-cs"/>
              </a:rPr>
              <a:t>forenzika</a:t>
            </a:r>
            <a:r>
              <a:rPr lang="sr-Latn-RS" sz="1200" kern="1200" dirty="0" smtClean="0">
                <a:solidFill>
                  <a:schemeClr val="tx1"/>
                </a:solidFill>
                <a:effectLst/>
                <a:latin typeface="+mn-lt"/>
                <a:ea typeface="+mn-ea"/>
                <a:cs typeface="+mn-cs"/>
              </a:rPr>
              <a:t> izuzetno složena i obuhvata tako mnogo različitih disciplina, istražitelj koji se bavi digitalnom </a:t>
            </a:r>
            <a:r>
              <a:rPr lang="sr-Latn-RS" sz="1200" kern="1200" dirty="0" err="1" smtClean="0">
                <a:solidFill>
                  <a:schemeClr val="tx1"/>
                </a:solidFill>
                <a:effectLst/>
                <a:latin typeface="+mn-lt"/>
                <a:ea typeface="+mn-ea"/>
                <a:cs typeface="+mn-cs"/>
              </a:rPr>
              <a:t>forenzikom</a:t>
            </a:r>
            <a:r>
              <a:rPr lang="sr-Latn-RS" sz="1200" kern="1200" dirty="0" smtClean="0">
                <a:solidFill>
                  <a:schemeClr val="tx1"/>
                </a:solidFill>
                <a:effectLst/>
                <a:latin typeface="+mn-lt"/>
                <a:ea typeface="+mn-ea"/>
                <a:cs typeface="+mn-cs"/>
              </a:rPr>
              <a:t> obično je specijalizovan za jednu vrstu elektronskih dokaza. To znači da će istražitelj ili tužilac ponekad morati da zatraži usluge digitalnog specijaliste koji će mu pomoći u određenim tehničkim situacijama. Kada se bira takav specijalista, može biti potrebno da on ima neku vrstu formalne akreditacije koju dodeljuje neko ugledno akademsko ili </a:t>
            </a:r>
            <a:r>
              <a:rPr lang="sr-Latn-RS" sz="1200" kern="1200" dirty="0" err="1" smtClean="0">
                <a:solidFill>
                  <a:schemeClr val="tx1"/>
                </a:solidFill>
                <a:effectLst/>
                <a:latin typeface="+mn-lt"/>
                <a:ea typeface="+mn-ea"/>
                <a:cs typeface="+mn-cs"/>
              </a:rPr>
              <a:t>strukovno</a:t>
            </a:r>
            <a:r>
              <a:rPr lang="sr-Latn-RS" sz="1200" kern="1200" dirty="0" smtClean="0">
                <a:solidFill>
                  <a:schemeClr val="tx1"/>
                </a:solidFill>
                <a:effectLst/>
                <a:latin typeface="+mn-lt"/>
                <a:ea typeface="+mn-ea"/>
                <a:cs typeface="+mn-cs"/>
              </a:rPr>
              <a:t> telo. Akreditacija jemči određeni nivo obrazovnih postignuća i predstavlja nezavisnu procenu stručnih akreditiva dotičnog lica kada se njegova stručnost ispituje na sudu. Slično tome, korisno je imati evidenciju njegovih radova objavljenih u uglednim stručno recenziranim časopisima, spisak ranijih slučajeva u kojima je to lice steklo određeno iskustvo i profesionalnu reputaciju, što sve može pomoći da se pojača poverenje u njega.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Veštaka ne treba birati slučajno ili nasumično, nego aktivno i u jasno strukturisanom procesu od samog početka. Jedinice specijalizovane za </a:t>
            </a:r>
            <a:r>
              <a:rPr lang="sr-Latn-RS" sz="1200" kern="1200" dirty="0" err="1" smtClean="0">
                <a:solidFill>
                  <a:schemeClr val="tx1"/>
                </a:solidFill>
                <a:effectLst/>
                <a:latin typeface="+mn-lt"/>
                <a:ea typeface="+mn-ea"/>
                <a:cs typeface="+mn-cs"/>
              </a:rPr>
              <a:t>visokotehnološki</a:t>
            </a:r>
            <a:r>
              <a:rPr lang="sr-Latn-RS" sz="1200" kern="1200" dirty="0" smtClean="0">
                <a:solidFill>
                  <a:schemeClr val="tx1"/>
                </a:solidFill>
                <a:effectLst/>
                <a:latin typeface="+mn-lt"/>
                <a:ea typeface="+mn-ea"/>
                <a:cs typeface="+mn-cs"/>
              </a:rPr>
              <a:t> kriminal mogu biti u stanju da pruže dodatne savete u vezi sa kriterijumima izbora, ali sledeći kriterijumi koje ovde navodimo mogu pomoći da se utvrde vrednost i ugled interno angažovanog veštaka konsultanta.</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Specijalističke veštine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a. Relevantne akademske i profesionalne kvalifikacije i akreditacija;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b. Specifične veštine koje su relevantne za slučaj koji se razmatra;</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c. </a:t>
            </a:r>
            <a:r>
              <a:rPr lang="sr-Latn-RS" sz="1200" kern="1200" dirty="0" smtClean="0">
                <a:solidFill>
                  <a:schemeClr val="tx1"/>
                </a:solidFill>
                <a:effectLst/>
                <a:latin typeface="+mn-lt"/>
                <a:ea typeface="+mn-ea"/>
                <a:cs typeface="+mn-cs"/>
              </a:rPr>
              <a:t>Članstvo u nekoj relevantnoj profesionalnoj instituciji ili </a:t>
            </a:r>
            <a:r>
              <a:rPr lang="sr-Latn-RS" sz="1200" kern="1200" dirty="0" err="1" smtClean="0">
                <a:solidFill>
                  <a:schemeClr val="tx1"/>
                </a:solidFill>
                <a:effectLst/>
                <a:latin typeface="+mn-lt"/>
                <a:ea typeface="+mn-ea"/>
                <a:cs typeface="+mn-cs"/>
              </a:rPr>
              <a:t>strukovnom</a:t>
            </a:r>
            <a:r>
              <a:rPr lang="sr-Latn-RS" sz="1200" kern="1200" dirty="0" smtClean="0">
                <a:solidFill>
                  <a:schemeClr val="tx1"/>
                </a:solidFill>
                <a:effectLst/>
                <a:latin typeface="+mn-lt"/>
                <a:ea typeface="+mn-ea"/>
                <a:cs typeface="+mn-cs"/>
              </a:rPr>
              <a:t> udruženju;</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d. </a:t>
            </a:r>
            <a:r>
              <a:rPr lang="sr-Latn-RS" sz="1200" kern="1200" dirty="0" smtClean="0">
                <a:solidFill>
                  <a:schemeClr val="tx1"/>
                </a:solidFill>
                <a:effectLst/>
                <a:latin typeface="+mn-lt"/>
                <a:ea typeface="+mn-ea"/>
                <a:cs typeface="+mn-cs"/>
              </a:rPr>
              <a:t>Priznati ugled u datoj oblasti stručnosti (na primer, da li je to stručno lice dobilo neko priznanje ili nagradu za svoj rad</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Specijalističko iskustvo</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a. </a:t>
            </a:r>
            <a:r>
              <a:rPr lang="sr-Latn-RS" sz="1200" kern="1200" dirty="0" smtClean="0">
                <a:solidFill>
                  <a:schemeClr val="tx1"/>
                </a:solidFill>
                <a:effectLst/>
                <a:latin typeface="+mn-lt"/>
                <a:ea typeface="+mn-ea"/>
                <a:cs typeface="+mn-cs"/>
              </a:rPr>
              <a:t>Dužina i priroda iskustva stečenog u bavljenju ovom vrstom rada;</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b. </a:t>
            </a:r>
            <a:r>
              <a:rPr lang="sr-Latn-RS" sz="1200" kern="1200" dirty="0" smtClean="0">
                <a:solidFill>
                  <a:schemeClr val="tx1"/>
                </a:solidFill>
                <a:effectLst/>
                <a:latin typeface="+mn-lt"/>
                <a:ea typeface="+mn-ea"/>
                <a:cs typeface="+mn-cs"/>
              </a:rPr>
              <a:t>Nivo znanja i dostignuti profesionalni status;</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c. </a:t>
            </a:r>
            <a:r>
              <a:rPr lang="sr-Latn-RS" sz="1200" kern="1200" dirty="0" smtClean="0">
                <a:solidFill>
                  <a:schemeClr val="tx1"/>
                </a:solidFill>
                <a:effectLst/>
                <a:latin typeface="+mn-lt"/>
                <a:ea typeface="+mn-ea"/>
                <a:cs typeface="+mn-cs"/>
              </a:rPr>
              <a:t>Broj sudskih predmeta u kojima je to lice veštačilo;</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d. </a:t>
            </a:r>
            <a:r>
              <a:rPr lang="sr-Latn-RS" sz="1200" kern="1200" dirty="0" smtClean="0">
                <a:solidFill>
                  <a:schemeClr val="tx1"/>
                </a:solidFill>
                <a:effectLst/>
                <a:latin typeface="+mn-lt"/>
                <a:ea typeface="+mn-ea"/>
                <a:cs typeface="+mn-cs"/>
              </a:rPr>
              <a:t>Vrsta i složenost predmeta u kojima je lice veštačilo;</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e. </a:t>
            </a:r>
            <a:r>
              <a:rPr lang="sr-Latn-RS" sz="1200" kern="1200" dirty="0" smtClean="0">
                <a:solidFill>
                  <a:schemeClr val="tx1"/>
                </a:solidFill>
                <a:effectLst/>
                <a:latin typeface="+mn-lt"/>
                <a:ea typeface="+mn-ea"/>
                <a:cs typeface="+mn-cs"/>
              </a:rPr>
              <a:t>Dokazi o nivou i kvalitetu iskustva (na primer, da li je to lice učestvovalo na uglednim stručnim događajima u svojstvu govornika po pozivu; da li je objavilo tekstove u uglednim časopisima u kojima postoji stručna recenzija; da li je steklo zvanična i počasna imenovanja koja su relevantna za tu </a:t>
            </a:r>
            <a:r>
              <a:rPr lang="sr-Latn-RS" sz="1200" kern="1200" dirty="0" err="1" smtClean="0">
                <a:solidFill>
                  <a:schemeClr val="tx1"/>
                </a:solidFill>
                <a:effectLst/>
                <a:latin typeface="+mn-lt"/>
                <a:ea typeface="+mn-ea"/>
                <a:cs typeface="+mn-cs"/>
              </a:rPr>
              <a:t>specijalističku</a:t>
            </a:r>
            <a:r>
              <a:rPr lang="sr-Latn-RS" sz="1200" kern="1200" dirty="0" smtClean="0">
                <a:solidFill>
                  <a:schemeClr val="tx1"/>
                </a:solidFill>
                <a:effectLst/>
                <a:latin typeface="+mn-lt"/>
                <a:ea typeface="+mn-ea"/>
                <a:cs typeface="+mn-cs"/>
              </a:rPr>
              <a:t> oblast</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Poznavanje istrage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Razumevanje prirode i potreba istražnog postupka u smislu poverljivosti, relevantnosti i pravljenja jasne razlike između informacija, obaveštajnih podataka i dokaza. </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Znanje konteksta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Razumevanje razlike između pristupa, jezika, poslovne filozofije, prakse i uloge koju imaju policijski organi i organi reda, kao i posedovanje odgovarajućeg tehničkog znanja o informacionoj tehnologiji i poznavanje pojma verovatnoće u najširem smislu te reči, uz svest o postojanju razlike između naučnih i pravnih standarda dokazivanja. </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Pravno znanje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Razumevanje relevantnih aspekata prava kada je reč o:</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a. </a:t>
            </a:r>
            <a:r>
              <a:rPr lang="sr-Latn-RS" sz="1200" kern="1200" dirty="0" smtClean="0">
                <a:solidFill>
                  <a:schemeClr val="tx1"/>
                </a:solidFill>
                <a:effectLst/>
                <a:latin typeface="+mn-lt"/>
                <a:ea typeface="+mn-ea"/>
                <a:cs typeface="+mn-cs"/>
              </a:rPr>
              <a:t>Iskazima</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b. </a:t>
            </a:r>
            <a:r>
              <a:rPr lang="sr-Latn-RS" sz="1200" kern="1200" dirty="0" smtClean="0">
                <a:solidFill>
                  <a:schemeClr val="tx1"/>
                </a:solidFill>
                <a:effectLst/>
                <a:latin typeface="+mn-lt"/>
                <a:ea typeface="+mn-ea"/>
                <a:cs typeface="+mn-cs"/>
              </a:rPr>
              <a:t>Kontinuitetu</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c. </a:t>
            </a:r>
            <a:r>
              <a:rPr lang="sr-Latn-RS" sz="1200" kern="1200" dirty="0" smtClean="0">
                <a:solidFill>
                  <a:schemeClr val="tx1"/>
                </a:solidFill>
                <a:effectLst/>
                <a:latin typeface="+mn-lt"/>
                <a:ea typeface="+mn-ea"/>
                <a:cs typeface="+mn-cs"/>
              </a:rPr>
              <a:t>Pravilima dokaznog postupka</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d. </a:t>
            </a:r>
            <a:r>
              <a:rPr lang="sr-Latn-RS" sz="1200" kern="1200" dirty="0" smtClean="0">
                <a:solidFill>
                  <a:schemeClr val="tx1"/>
                </a:solidFill>
                <a:effectLst/>
                <a:latin typeface="+mn-lt"/>
                <a:ea typeface="+mn-ea"/>
                <a:cs typeface="+mn-cs"/>
              </a:rPr>
              <a:t>Sudskom postupku (uključujući razumevanje razlike između uloge odbrane i uloge javne tužbe);</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e. </a:t>
            </a:r>
            <a:r>
              <a:rPr lang="sr-Latn-RS" sz="1200" kern="1200" dirty="0" smtClean="0">
                <a:solidFill>
                  <a:schemeClr val="tx1"/>
                </a:solidFill>
                <a:effectLst/>
                <a:latin typeface="+mn-lt"/>
                <a:ea typeface="+mn-ea"/>
                <a:cs typeface="+mn-cs"/>
              </a:rPr>
              <a:t>Jasno razumevanje uloge i odgovornosti veštaka.</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Veštine komunikacije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Umeće lica da se izrazi i da običnim jezikom</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a. O</a:t>
            </a:r>
            <a:r>
              <a:rPr lang="sr-Latn-RS" sz="1200" kern="1200" dirty="0" err="1" smtClean="0">
                <a:solidFill>
                  <a:schemeClr val="tx1"/>
                </a:solidFill>
                <a:effectLst/>
                <a:latin typeface="+mn-lt"/>
                <a:ea typeface="+mn-ea"/>
                <a:cs typeface="+mn-cs"/>
              </a:rPr>
              <a:t>bjasni</a:t>
            </a:r>
            <a:r>
              <a:rPr lang="sr-Latn-RS" sz="1200" kern="1200" dirty="0" smtClean="0">
                <a:solidFill>
                  <a:schemeClr val="tx1"/>
                </a:solidFill>
                <a:effectLst/>
                <a:latin typeface="+mn-lt"/>
                <a:ea typeface="+mn-ea"/>
                <a:cs typeface="+mn-cs"/>
              </a:rPr>
              <a:t> prirodu svoje specijalnosti</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b. </a:t>
            </a:r>
            <a:r>
              <a:rPr lang="es-CL" sz="1200" kern="1200" dirty="0" err="1" smtClean="0">
                <a:solidFill>
                  <a:schemeClr val="tx1"/>
                </a:solidFill>
                <a:effectLst/>
                <a:latin typeface="+mn-lt"/>
                <a:ea typeface="+mn-ea"/>
                <a:cs typeface="+mn-cs"/>
              </a:rPr>
              <a:t>Opiše</a:t>
            </a:r>
            <a:r>
              <a:rPr lang="es-CL" sz="1200" kern="1200" dirty="0" smtClean="0">
                <a:solidFill>
                  <a:schemeClr val="tx1"/>
                </a:solidFill>
                <a:effectLst/>
                <a:latin typeface="+mn-lt"/>
                <a:ea typeface="+mn-ea"/>
                <a:cs typeface="+mn-cs"/>
              </a:rPr>
              <a:t> t</a:t>
            </a:r>
            <a:r>
              <a:rPr lang="sr-Latn-RS" sz="1200" kern="1200" dirty="0" err="1" smtClean="0">
                <a:solidFill>
                  <a:schemeClr val="tx1"/>
                </a:solidFill>
                <a:effectLst/>
                <a:latin typeface="+mn-lt"/>
                <a:ea typeface="+mn-ea"/>
                <a:cs typeface="+mn-cs"/>
              </a:rPr>
              <a:t>ehnike</a:t>
            </a:r>
            <a:r>
              <a:rPr lang="sr-Latn-RS" sz="1200" kern="1200" dirty="0" smtClean="0">
                <a:solidFill>
                  <a:schemeClr val="tx1"/>
                </a:solidFill>
                <a:effectLst/>
                <a:latin typeface="+mn-lt"/>
                <a:ea typeface="+mn-ea"/>
                <a:cs typeface="+mn-cs"/>
              </a:rPr>
              <a:t> i opremu koji su korišćeni u ispitivanju mesta događaja ili izvora</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c. </a:t>
            </a:r>
            <a:r>
              <a:rPr lang="es-CL" sz="1200" kern="1200" dirty="0" err="1" smtClean="0">
                <a:solidFill>
                  <a:schemeClr val="tx1"/>
                </a:solidFill>
                <a:effectLst/>
                <a:latin typeface="+mn-lt"/>
                <a:ea typeface="+mn-ea"/>
                <a:cs typeface="+mn-cs"/>
              </a:rPr>
              <a:t>Protumači</a:t>
            </a:r>
            <a:r>
              <a:rPr lang="es-CL" sz="1200" kern="1200" dirty="0" smtClean="0">
                <a:solidFill>
                  <a:schemeClr val="tx1"/>
                </a:solidFill>
                <a:effectLst/>
                <a:latin typeface="+mn-lt"/>
                <a:ea typeface="+mn-ea"/>
                <a:cs typeface="+mn-cs"/>
              </a:rPr>
              <a:t> m</a:t>
            </a:r>
            <a:r>
              <a:rPr lang="sr-Latn-RS" sz="1200" kern="1200" dirty="0" err="1" smtClean="0">
                <a:solidFill>
                  <a:schemeClr val="tx1"/>
                </a:solidFill>
                <a:effectLst/>
                <a:latin typeface="+mn-lt"/>
                <a:ea typeface="+mn-ea"/>
                <a:cs typeface="+mn-cs"/>
              </a:rPr>
              <a:t>etod</a:t>
            </a:r>
            <a:r>
              <a:rPr lang="sr-Latn-RS" sz="1200" kern="1200" dirty="0" smtClean="0">
                <a:solidFill>
                  <a:schemeClr val="tx1"/>
                </a:solidFill>
                <a:effectLst/>
                <a:latin typeface="+mn-lt"/>
                <a:ea typeface="+mn-ea"/>
                <a:cs typeface="+mn-cs"/>
              </a:rPr>
              <a:t> koji je korišćen</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d. </a:t>
            </a:r>
            <a:r>
              <a:rPr lang="es-CL" sz="1200" kern="1200" dirty="0" err="1" smtClean="0">
                <a:solidFill>
                  <a:schemeClr val="tx1"/>
                </a:solidFill>
                <a:effectLst/>
                <a:latin typeface="+mn-lt"/>
                <a:ea typeface="+mn-ea"/>
                <a:cs typeface="+mn-cs"/>
              </a:rPr>
              <a:t>Objasni</a:t>
            </a:r>
            <a:r>
              <a:rPr lang="es-CL" sz="1200" kern="1200" dirty="0" smtClean="0">
                <a:solidFill>
                  <a:schemeClr val="tx1"/>
                </a:solidFill>
                <a:effectLst/>
                <a:latin typeface="+mn-lt"/>
                <a:ea typeface="+mn-ea"/>
                <a:cs typeface="+mn-cs"/>
              </a:rPr>
              <a:t> j</a:t>
            </a:r>
            <a:r>
              <a:rPr lang="sr-Latn-RS" sz="1200" kern="1200" dirty="0" err="1" smtClean="0">
                <a:solidFill>
                  <a:schemeClr val="tx1"/>
                </a:solidFill>
                <a:effectLst/>
                <a:latin typeface="+mn-lt"/>
                <a:ea typeface="+mn-ea"/>
                <a:cs typeface="+mn-cs"/>
              </a:rPr>
              <a:t>ake</a:t>
            </a:r>
            <a:r>
              <a:rPr lang="sr-Latn-RS" sz="1200" kern="1200" dirty="0" smtClean="0">
                <a:solidFill>
                  <a:schemeClr val="tx1"/>
                </a:solidFill>
                <a:effectLst/>
                <a:latin typeface="+mn-lt"/>
                <a:ea typeface="+mn-ea"/>
                <a:cs typeface="+mn-cs"/>
              </a:rPr>
              <a:t> i slabe strane dokaza</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e. </a:t>
            </a:r>
            <a:r>
              <a:rPr lang="es-CL" sz="1200" kern="1200" dirty="0" err="1" smtClean="0">
                <a:solidFill>
                  <a:schemeClr val="tx1"/>
                </a:solidFill>
                <a:effectLst/>
                <a:latin typeface="+mn-lt"/>
                <a:ea typeface="+mn-ea"/>
                <a:cs typeface="+mn-cs"/>
              </a:rPr>
              <a:t>Iznese</a:t>
            </a:r>
            <a:r>
              <a:rPr lang="es-CL" sz="1200" kern="1200" dirty="0" smtClean="0">
                <a:solidFill>
                  <a:schemeClr val="tx1"/>
                </a:solidFill>
                <a:effectLst/>
                <a:latin typeface="+mn-lt"/>
                <a:ea typeface="+mn-ea"/>
                <a:cs typeface="+mn-cs"/>
              </a:rPr>
              <a:t> s</a:t>
            </a:r>
            <a:r>
              <a:rPr lang="sr-Latn-RS" sz="1200" kern="1200" dirty="0" err="1" smtClean="0">
                <a:solidFill>
                  <a:schemeClr val="tx1"/>
                </a:solidFill>
                <a:effectLst/>
                <a:latin typeface="+mn-lt"/>
                <a:ea typeface="+mn-ea"/>
                <a:cs typeface="+mn-cs"/>
              </a:rPr>
              <a:t>va</a:t>
            </a:r>
            <a:r>
              <a:rPr lang="sr-Latn-RS" sz="1200" kern="1200" dirty="0" smtClean="0">
                <a:solidFill>
                  <a:schemeClr val="tx1"/>
                </a:solidFill>
                <a:effectLst/>
                <a:latin typeface="+mn-lt"/>
                <a:ea typeface="+mn-ea"/>
                <a:cs typeface="+mn-cs"/>
              </a:rPr>
              <a:t> moguća alternativna objašnjenja činjenica koje su otkrivene</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Opšte</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a. </a:t>
            </a:r>
            <a:r>
              <a:rPr lang="sr-Latn-RS" sz="1200" kern="1200" dirty="0" smtClean="0">
                <a:solidFill>
                  <a:schemeClr val="tx1"/>
                </a:solidFill>
                <a:effectLst/>
                <a:latin typeface="+mn-lt"/>
                <a:ea typeface="+mn-ea"/>
                <a:cs typeface="+mn-cs"/>
              </a:rPr>
              <a:t>Može biti potrebno da veštak prođe određeni nivo bezbednosne provere da bi mu bilo dopušteno da rukuje dokaznim materijalom;</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b. </a:t>
            </a:r>
            <a:r>
              <a:rPr lang="sr-Latn-RS" sz="1200" kern="1200" dirty="0" smtClean="0">
                <a:solidFill>
                  <a:schemeClr val="tx1"/>
                </a:solidFill>
                <a:effectLst/>
                <a:latin typeface="+mn-lt"/>
                <a:ea typeface="+mn-ea"/>
                <a:cs typeface="+mn-cs"/>
              </a:rPr>
              <a:t>Veštak treba da potpiše sporazum kojim se obavezuje da će čuvati tajnost podataka (da bi se garantovalo da će saznanje koje stekne tokom istrage ostati poverljivo);</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c. </a:t>
            </a:r>
            <a:r>
              <a:rPr lang="sr-Latn-RS" sz="1200" kern="1200" dirty="0" smtClean="0">
                <a:solidFill>
                  <a:schemeClr val="tx1"/>
                </a:solidFill>
                <a:effectLst/>
                <a:latin typeface="+mn-lt"/>
                <a:ea typeface="+mn-ea"/>
                <a:cs typeface="+mn-cs"/>
              </a:rPr>
              <a:t>Gde je to relevantno, veštaka treba upoznati sa svim bitnim smernicama u vezi s materijalom koji se odnosi na </a:t>
            </a:r>
            <a:r>
              <a:rPr lang="sr-Latn-RS" sz="1200" kern="1200" dirty="0" err="1" smtClean="0">
                <a:solidFill>
                  <a:schemeClr val="tx1"/>
                </a:solidFill>
                <a:effectLst/>
                <a:latin typeface="+mn-lt"/>
                <a:ea typeface="+mn-ea"/>
                <a:cs typeface="+mn-cs"/>
              </a:rPr>
              <a:t>pedofiliju</a:t>
            </a:r>
            <a:r>
              <a:rPr lang="sr-Latn-RS" sz="1200" kern="1200" dirty="0" smtClean="0">
                <a:solidFill>
                  <a:schemeClr val="tx1"/>
                </a:solidFill>
                <a:effectLst/>
                <a:latin typeface="+mn-lt"/>
                <a:ea typeface="+mn-ea"/>
                <a:cs typeface="+mn-cs"/>
              </a:rPr>
              <a:t>, uključujući potencijalno dejstvo takvog materijala na ostala umešana lica i može biti potrebno da se na odgovarajući način izvrši procena rizika;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d. Veštak ne sme imati nikakav sukob interesa i od njega se može zatražiti odgovarajuća izjava u tom smislu.</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Gde se podaci nalaze (gde se stvarno čuvaju)</a:t>
            </a:r>
            <a:r>
              <a:rPr lang="es-CL"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Nije neuobičajeno da podaci budu smešteni na nekoj drugoj lokaciji, a ne tamo gde se nalazi oprema. Ako dođete na mesto događaja a da prethodno niste razmotrili tu mogućnost, možete se naći u situaciji da vam je potrebno dodatno ovlašćenje ili nalog za pretres (posebno ako su podaci uskladišteni u drugoj jurisdikciji) ili da su vam možda potrebne dodatne tehničke veštine ili neki drugi vid opreme. </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Koliko je </a:t>
            </a:r>
            <a:r>
              <a:rPr lang="sr-Latn-RS" sz="1200" b="1" kern="1200" dirty="0" err="1" smtClean="0">
                <a:solidFill>
                  <a:schemeClr val="tx1"/>
                </a:solidFill>
                <a:effectLst/>
                <a:latin typeface="+mn-lt"/>
                <a:ea typeface="+mn-ea"/>
                <a:cs typeface="+mn-cs"/>
              </a:rPr>
              <a:t>visokostručan</a:t>
            </a:r>
            <a:r>
              <a:rPr lang="sr-Latn-RS" sz="1200" b="1" kern="1200" dirty="0" smtClean="0">
                <a:solidFill>
                  <a:schemeClr val="tx1"/>
                </a:solidFill>
                <a:effectLst/>
                <a:latin typeface="+mn-lt"/>
                <a:ea typeface="+mn-ea"/>
                <a:cs typeface="+mn-cs"/>
              </a:rPr>
              <a:t> osumnjičeni?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Mudro bi bilo prikupiti što je više mogućno podataka o samom osumnjičenom licu. Osumnjičeni koji je vešt i upućen u kompjutere možda je mogao da primeni neku </a:t>
            </a:r>
            <a:r>
              <a:rPr lang="sr-Latn-RS" sz="1200" kern="1200" dirty="0" err="1" smtClean="0">
                <a:solidFill>
                  <a:schemeClr val="tx1"/>
                </a:solidFill>
                <a:effectLst/>
                <a:latin typeface="+mn-lt"/>
                <a:ea typeface="+mn-ea"/>
                <a:cs typeface="+mn-cs"/>
              </a:rPr>
              <a:t>antiforenzičku</a:t>
            </a:r>
            <a:r>
              <a:rPr lang="sr-Latn-RS" sz="1200" kern="1200" dirty="0" smtClean="0">
                <a:solidFill>
                  <a:schemeClr val="tx1"/>
                </a:solidFill>
                <a:effectLst/>
                <a:latin typeface="+mn-lt"/>
                <a:ea typeface="+mn-ea"/>
                <a:cs typeface="+mn-cs"/>
              </a:rPr>
              <a:t> proceduru kako bi svojim mešanjem </a:t>
            </a:r>
            <a:r>
              <a:rPr lang="sr-Latn-RS" sz="1200" kern="1200" dirty="0" err="1" smtClean="0">
                <a:solidFill>
                  <a:schemeClr val="tx1"/>
                </a:solidFill>
                <a:effectLst/>
                <a:latin typeface="+mn-lt"/>
                <a:ea typeface="+mn-ea"/>
                <a:cs typeface="+mn-cs"/>
              </a:rPr>
              <a:t>omeo</a:t>
            </a:r>
            <a:r>
              <a:rPr lang="sr-Latn-RS" sz="1200" kern="1200" dirty="0" smtClean="0">
                <a:solidFill>
                  <a:schemeClr val="tx1"/>
                </a:solidFill>
                <a:effectLst/>
                <a:latin typeface="+mn-lt"/>
                <a:ea typeface="+mn-ea"/>
                <a:cs typeface="+mn-cs"/>
              </a:rPr>
              <a:t> zaplenu opreme ili podataka (možda je, na primer, šifrovao sve podatke na uređajima za skladištenje podataka ili je na svoj računar instalirao uređaj za brisanje). Ako se to dogodilo, onda je neophodno imati unapred planirane protivmere. Osumnjičeni je takođe mogao da uskladišti podatke u „oblaku” ili da koristi neki drugi </a:t>
            </a:r>
            <a:r>
              <a:rPr lang="sr-Latn-RS" sz="1200" kern="1200" dirty="0" err="1" smtClean="0">
                <a:solidFill>
                  <a:schemeClr val="tx1"/>
                </a:solidFill>
                <a:effectLst/>
                <a:latin typeface="+mn-lt"/>
                <a:ea typeface="+mn-ea"/>
                <a:cs typeface="+mn-cs"/>
              </a:rPr>
              <a:t>onlajn</a:t>
            </a:r>
            <a:r>
              <a:rPr lang="sr-Latn-RS" sz="1200" kern="1200" dirty="0" smtClean="0">
                <a:solidFill>
                  <a:schemeClr val="tx1"/>
                </a:solidFill>
                <a:effectLst/>
                <a:latin typeface="+mn-lt"/>
                <a:ea typeface="+mn-ea"/>
                <a:cs typeface="+mn-cs"/>
              </a:rPr>
              <a:t> resurs, pa da se na opremi ne pronađu nikakvi podaci. </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Postoje li alternativni ili komplementarni izvori dokaza?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Pre no što se pristupi bilo kakvoj akciji koja bi mogla podrazumevati neposredni kontakt sa osumnjičenim, zaplenu njegove opreme ili privremeno oduzimanje njegovih podataka, trebalo bi tokom faze planiranja ustanoviti da li postoje neki drugi, pogodniji izvori iz kojih se mogu dobiti iste te informacije. Na primer, možete razmisliti o tome da stupite u kontakt s drugim učesnicima neke </a:t>
            </a:r>
            <a:r>
              <a:rPr lang="sr-Latn-RS" sz="1200" kern="1200" dirty="0" err="1" smtClean="0">
                <a:solidFill>
                  <a:schemeClr val="tx1"/>
                </a:solidFill>
                <a:effectLst/>
                <a:latin typeface="+mn-lt"/>
                <a:ea typeface="+mn-ea"/>
                <a:cs typeface="+mn-cs"/>
              </a:rPr>
              <a:t>onlajn</a:t>
            </a:r>
            <a:r>
              <a:rPr lang="sr-Latn-RS" sz="1200" kern="1200" dirty="0" smtClean="0">
                <a:solidFill>
                  <a:schemeClr val="tx1"/>
                </a:solidFill>
                <a:effectLst/>
                <a:latin typeface="+mn-lt"/>
                <a:ea typeface="+mn-ea"/>
                <a:cs typeface="+mn-cs"/>
              </a:rPr>
              <a:t> transakcije (kao što je razmena </a:t>
            </a:r>
            <a:r>
              <a:rPr lang="sr-Latn-RS" sz="1200" kern="1200" dirty="0" err="1" smtClean="0">
                <a:solidFill>
                  <a:schemeClr val="tx1"/>
                </a:solidFill>
                <a:effectLst/>
                <a:latin typeface="+mn-lt"/>
                <a:ea typeface="+mn-ea"/>
                <a:cs typeface="+mn-cs"/>
              </a:rPr>
              <a:t>imejlova</a:t>
            </a:r>
            <a:r>
              <a:rPr lang="sr-Latn-RS" sz="1200" kern="1200" dirty="0" smtClean="0">
                <a:solidFill>
                  <a:schemeClr val="tx1"/>
                </a:solidFill>
                <a:effectLst/>
                <a:latin typeface="+mn-lt"/>
                <a:ea typeface="+mn-ea"/>
                <a:cs typeface="+mn-cs"/>
              </a:rPr>
              <a:t>) ili trećim licem, kao što je davalac internet usluge (</a:t>
            </a:r>
            <a:r>
              <a:rPr lang="sr-Latn-RS" sz="1200" i="1" kern="1200" dirty="0" smtClean="0">
                <a:solidFill>
                  <a:schemeClr val="tx1"/>
                </a:solidFill>
                <a:effectLst/>
                <a:latin typeface="+mn-lt"/>
                <a:ea typeface="+mn-ea"/>
                <a:cs typeface="+mn-cs"/>
              </a:rPr>
              <a:t>ISP)</a:t>
            </a:r>
            <a:r>
              <a:rPr lang="sr-Latn-RS" sz="1200" kern="1200" dirty="0" smtClean="0">
                <a:solidFill>
                  <a:schemeClr val="tx1"/>
                </a:solidFill>
                <a:effectLst/>
                <a:latin typeface="+mn-lt"/>
                <a:ea typeface="+mn-ea"/>
                <a:cs typeface="+mn-cs"/>
              </a:rPr>
              <a:t> ili davalac </a:t>
            </a:r>
            <a:r>
              <a:rPr lang="sr-Latn-RS" sz="1200" kern="1200" dirty="0" err="1" smtClean="0">
                <a:solidFill>
                  <a:schemeClr val="tx1"/>
                </a:solidFill>
                <a:effectLst/>
                <a:latin typeface="+mn-lt"/>
                <a:ea typeface="+mn-ea"/>
                <a:cs typeface="+mn-cs"/>
              </a:rPr>
              <a:t>onlajn</a:t>
            </a:r>
            <a:r>
              <a:rPr lang="sr-Latn-RS" sz="1200" kern="1200" dirty="0" smtClean="0">
                <a:solidFill>
                  <a:schemeClr val="tx1"/>
                </a:solidFill>
                <a:effectLst/>
                <a:latin typeface="+mn-lt"/>
                <a:ea typeface="+mn-ea"/>
                <a:cs typeface="+mn-cs"/>
              </a:rPr>
              <a:t> usluge. Što se više koristi „oblak” i skladištenje u „oblaku”, to je veća mogućnost da se isti ti podaci preuzmu s jednog takvog izvora. Da li će se podaci oduzeti od osumnjičenog ili iz nekog alternativnog izvora – to je stvar taktičke odluke. U nekim jurisdikcijama treća lica su po zakonu dužna da obaveste svog klijenta ako im se uputi zahtev za pristup podacima, što onda može biti nepovoljno za istragu jer se tako osumnjičeni upozori i može prikriti ili uništiti dokaze. Istražitelj ili nadležni tužilac moraće da razmotri kako bi preuzimanje podataka od trećih lica moglo uticati na delotvornost same istrage (posebno kada se podaci čuvaju u drugoj jurisdikciji). Takođe je važno odlučiti koji je izvor dokaza najbolji za potrebe istrage i koji je izvor najvredniji za konačni ishod te istrage. </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Neka pitanja koja treba obuhvatiti u procesu planiranja</a:t>
            </a:r>
            <a:r>
              <a:rPr lang="es-CL"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Koji kompjuterski hardver, operativni sistem, softver, aplikacija i medij za skladištenje i komunikaciju, kao i koju opremu vezanu za mrežu (</a:t>
            </a:r>
            <a:r>
              <a:rPr lang="sr-Latn-RS" sz="1200" i="1" kern="1200" dirty="0" smtClean="0">
                <a:solidFill>
                  <a:schemeClr val="tx1"/>
                </a:solidFill>
                <a:effectLst/>
                <a:latin typeface="+mn-lt"/>
                <a:ea typeface="+mn-ea"/>
                <a:cs typeface="+mn-cs"/>
              </a:rPr>
              <a:t>ISP</a:t>
            </a:r>
            <a:r>
              <a:rPr lang="sr-Latn-RS" sz="1200" kern="1200" dirty="0" smtClean="0">
                <a:solidFill>
                  <a:schemeClr val="tx1"/>
                </a:solidFill>
                <a:effectLst/>
                <a:latin typeface="+mn-lt"/>
                <a:ea typeface="+mn-ea"/>
                <a:cs typeface="+mn-cs"/>
              </a:rPr>
              <a:t>, telefon, telefaks, model, </a:t>
            </a:r>
            <a:r>
              <a:rPr lang="sr-Latn-RS" sz="1200" i="1" kern="1200" dirty="0" smtClean="0">
                <a:solidFill>
                  <a:schemeClr val="tx1"/>
                </a:solidFill>
                <a:effectLst/>
                <a:latin typeface="+mn-lt"/>
                <a:ea typeface="+mn-ea"/>
                <a:cs typeface="+mn-cs"/>
              </a:rPr>
              <a:t>LAN</a:t>
            </a:r>
            <a:r>
              <a:rPr lang="sr-Latn-RS" sz="1200" kern="1200" dirty="0" smtClean="0">
                <a:solidFill>
                  <a:schemeClr val="tx1"/>
                </a:solidFill>
                <a:effectLst/>
                <a:latin typeface="+mn-lt"/>
                <a:ea typeface="+mn-ea"/>
                <a:cs typeface="+mn-cs"/>
              </a:rPr>
              <a:t> i odgovarajuću opremu itd.) možemo očekivati da nađemo?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Ko je odgovoran za kompjuterski sistem i/ili mrežu (npr. da li postoji lokalni administrator ili sistemom upravlja neka eksterna kompanija</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Koliko opreme možemo očekivati da ćemo naći</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Koju će količinu podataka biti potrebno kopirati</a:t>
            </a:r>
            <a:r>
              <a:rPr lang="es-CL"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Postoji li </a:t>
            </a:r>
            <a:r>
              <a:rPr lang="sr-Latn-RS" sz="1200" kern="1200" dirty="0" err="1" smtClean="0">
                <a:solidFill>
                  <a:schemeClr val="tx1"/>
                </a:solidFill>
                <a:effectLst/>
                <a:latin typeface="+mn-lt"/>
                <a:ea typeface="+mn-ea"/>
                <a:cs typeface="+mn-cs"/>
              </a:rPr>
              <a:t>bekap</a:t>
            </a:r>
            <a:r>
              <a:rPr lang="sr-Latn-RS" sz="1200" kern="1200" dirty="0" smtClean="0">
                <a:solidFill>
                  <a:schemeClr val="tx1"/>
                </a:solidFill>
                <a:effectLst/>
                <a:latin typeface="+mn-lt"/>
                <a:ea typeface="+mn-ea"/>
                <a:cs typeface="+mn-cs"/>
              </a:rPr>
              <a:t> sistem dostupan na medijumu za skladištenje</a:t>
            </a:r>
            <a:r>
              <a:rPr lang="es-CL" sz="1200" kern="1200" dirty="0" smtClean="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37</a:t>
            </a:fld>
            <a:endParaRPr lang="en-US" altLang="en-US"/>
          </a:p>
        </p:txBody>
      </p:sp>
    </p:spTree>
    <p:extLst>
      <p:ext uri="{BB962C8B-B14F-4D97-AF65-F5344CB8AC3E}">
        <p14:creationId xmlns:p14="http://schemas.microsoft.com/office/powerpoint/2010/main" val="254702192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Kada je obavljeno početno planiranje i razmišljanje, priprema za stvarni ulazak na mesto događaja i pretraživanje tog mesta treba da obuhvati sledeće korake: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Treba proveriti da li je za ulazak u prostorije i pretraživanje i zaplenu elektronskih dokaza dobijeno propisno zakonsko ovlašćenje (npr. da li je dobijen sudski nalog ili neki drugi vid ovlašćenja u skladu sa važećim zakonom);</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Treba obezbediti da se brzo i sigurno uđe u prostoriju;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Treba izabrati članove tima (uključujući spoljne </a:t>
            </a:r>
            <a:r>
              <a:rPr lang="sr-Latn-RS" sz="1200" kern="1200" dirty="0" err="1" smtClean="0">
                <a:solidFill>
                  <a:schemeClr val="tx1"/>
                </a:solidFill>
                <a:effectLst/>
                <a:latin typeface="+mn-lt"/>
                <a:ea typeface="+mn-ea"/>
                <a:cs typeface="+mn-cs"/>
              </a:rPr>
              <a:t>veštake</a:t>
            </a:r>
            <a:r>
              <a:rPr lang="sr-Latn-RS" sz="1200" kern="1200" dirty="0" smtClean="0">
                <a:solidFill>
                  <a:schemeClr val="tx1"/>
                </a:solidFill>
                <a:effectLst/>
                <a:latin typeface="+mn-lt"/>
                <a:ea typeface="+mn-ea"/>
                <a:cs typeface="+mn-cs"/>
              </a:rPr>
              <a:t> ako je potrebno);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Treba poveriti individualne zadatke svim članovima tima;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Treba ukratko obavestiti članove tima o tome kako će se sve odvijati i na koji način oni treba da obave svoje zadatke (to je znanje koje je trebalo da su već stekli tokom odgovarajuće osnovne obuke);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Treba nabaviti neophodne alate i opremu za pretraživanje i zaplenu.</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38</a:t>
            </a:fld>
            <a:endParaRPr lang="en-US" altLang="en-US"/>
          </a:p>
        </p:txBody>
      </p:sp>
    </p:spTree>
    <p:extLst>
      <p:ext uri="{BB962C8B-B14F-4D97-AF65-F5344CB8AC3E}">
        <p14:creationId xmlns:p14="http://schemas.microsoft.com/office/powerpoint/2010/main" val="271142022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Pošto je digitalna </a:t>
            </a:r>
            <a:r>
              <a:rPr lang="sr-Latn-RS" sz="1200" kern="1200" dirty="0" err="1" smtClean="0">
                <a:solidFill>
                  <a:schemeClr val="tx1"/>
                </a:solidFill>
                <a:effectLst/>
                <a:latin typeface="+mn-lt"/>
                <a:ea typeface="+mn-ea"/>
                <a:cs typeface="+mn-cs"/>
              </a:rPr>
              <a:t>forenzika</a:t>
            </a:r>
            <a:r>
              <a:rPr lang="sr-Latn-RS" sz="1200" kern="1200" dirty="0" smtClean="0">
                <a:solidFill>
                  <a:schemeClr val="tx1"/>
                </a:solidFill>
                <a:effectLst/>
                <a:latin typeface="+mn-lt"/>
                <a:ea typeface="+mn-ea"/>
                <a:cs typeface="+mn-cs"/>
              </a:rPr>
              <a:t> izuzetno složena i obuhvata tako mnogo različitih disciplina, istražitelj koji se bavi digitalnom </a:t>
            </a:r>
            <a:r>
              <a:rPr lang="sr-Latn-RS" sz="1200" kern="1200" dirty="0" err="1" smtClean="0">
                <a:solidFill>
                  <a:schemeClr val="tx1"/>
                </a:solidFill>
                <a:effectLst/>
                <a:latin typeface="+mn-lt"/>
                <a:ea typeface="+mn-ea"/>
                <a:cs typeface="+mn-cs"/>
              </a:rPr>
              <a:t>forenzikom</a:t>
            </a:r>
            <a:r>
              <a:rPr lang="sr-Latn-RS" sz="1200" kern="1200" dirty="0" smtClean="0">
                <a:solidFill>
                  <a:schemeClr val="tx1"/>
                </a:solidFill>
                <a:effectLst/>
                <a:latin typeface="+mn-lt"/>
                <a:ea typeface="+mn-ea"/>
                <a:cs typeface="+mn-cs"/>
              </a:rPr>
              <a:t> obično je specijalizovan za jednu vrstu elektronskih dokaza. To znači da će istražitelj ili tužilac ponekad morati da zatraži usluge digitalnog specijaliste koji će mu pomoći u određenim tehničkim situacijama. Kada se bira takav specijalista, može biti potrebno da on ima neku vrstu formalne akreditacije koju dodeljuje neko ugledno akademsko ili </a:t>
            </a:r>
            <a:r>
              <a:rPr lang="sr-Latn-RS" sz="1200" kern="1200" dirty="0" err="1" smtClean="0">
                <a:solidFill>
                  <a:schemeClr val="tx1"/>
                </a:solidFill>
                <a:effectLst/>
                <a:latin typeface="+mn-lt"/>
                <a:ea typeface="+mn-ea"/>
                <a:cs typeface="+mn-cs"/>
              </a:rPr>
              <a:t>strukovno</a:t>
            </a:r>
            <a:r>
              <a:rPr lang="sr-Latn-RS" sz="1200" kern="1200" dirty="0" smtClean="0">
                <a:solidFill>
                  <a:schemeClr val="tx1"/>
                </a:solidFill>
                <a:effectLst/>
                <a:latin typeface="+mn-lt"/>
                <a:ea typeface="+mn-ea"/>
                <a:cs typeface="+mn-cs"/>
              </a:rPr>
              <a:t> telo. Akreditacija jemči određeni nivo njegovih obrazovnih postignuća i predstavlja nezavisnu procenu stručnih akreditiva dotičnog lica kada se njegova stručnost ispituje na sudu. Slično tome, korisno je imati evidenciju radova koje je to lice objavilo u uglednim stručno recenziranim časopisima, spisak ranijih slučajeva u kojima je steklo određeno iskustvo i profesionalnu reputaciju, što sve može pomoći da se pojača poverenje u to lice.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Veštaka ne treba birati slučajno ili nasumično, nego aktivno i u jasno strukturisanom procesu od samog početka. Jedinice specijalizovane za </a:t>
            </a:r>
            <a:r>
              <a:rPr lang="sr-Latn-RS" sz="1200" kern="1200" dirty="0" err="1" smtClean="0">
                <a:solidFill>
                  <a:schemeClr val="tx1"/>
                </a:solidFill>
                <a:effectLst/>
                <a:latin typeface="+mn-lt"/>
                <a:ea typeface="+mn-ea"/>
                <a:cs typeface="+mn-cs"/>
              </a:rPr>
              <a:t>visokotehnološki</a:t>
            </a:r>
            <a:r>
              <a:rPr lang="sr-Latn-RS" sz="1200" kern="1200" dirty="0" smtClean="0">
                <a:solidFill>
                  <a:schemeClr val="tx1"/>
                </a:solidFill>
                <a:effectLst/>
                <a:latin typeface="+mn-lt"/>
                <a:ea typeface="+mn-ea"/>
                <a:cs typeface="+mn-cs"/>
              </a:rPr>
              <a:t> kriminal mogu biti u stanju da pruže dodatne savete u vezi sa kriterijumima izbora, ali sledeći kriterijumi koje ovde navodimo mogu pomoći da se utvrde vrednost i ugled interno angažovanog veštaka konsultanta.</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Specijalističke veštine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a. Relevantne akademske i profesionalne kvalifikacije i akreditacija;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b. Specifične veštine a koje su relevantne za slučaj koji se razmatra;</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c. </a:t>
            </a:r>
            <a:r>
              <a:rPr lang="sr-Latn-RS" sz="1200" kern="1200" dirty="0" smtClean="0">
                <a:solidFill>
                  <a:schemeClr val="tx1"/>
                </a:solidFill>
                <a:effectLst/>
                <a:latin typeface="+mn-lt"/>
                <a:ea typeface="+mn-ea"/>
                <a:cs typeface="+mn-cs"/>
              </a:rPr>
              <a:t>Članstvo u nekoj relevantnoj profesionalnoj instituciji ili </a:t>
            </a:r>
            <a:r>
              <a:rPr lang="sr-Latn-RS" sz="1200" kern="1200" dirty="0" err="1" smtClean="0">
                <a:solidFill>
                  <a:schemeClr val="tx1"/>
                </a:solidFill>
                <a:effectLst/>
                <a:latin typeface="+mn-lt"/>
                <a:ea typeface="+mn-ea"/>
                <a:cs typeface="+mn-cs"/>
              </a:rPr>
              <a:t>strukovnom</a:t>
            </a:r>
            <a:r>
              <a:rPr lang="sr-Latn-RS" sz="1200" kern="1200" dirty="0" smtClean="0">
                <a:solidFill>
                  <a:schemeClr val="tx1"/>
                </a:solidFill>
                <a:effectLst/>
                <a:latin typeface="+mn-lt"/>
                <a:ea typeface="+mn-ea"/>
                <a:cs typeface="+mn-cs"/>
              </a:rPr>
              <a:t> udruženju;</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d. </a:t>
            </a:r>
            <a:r>
              <a:rPr lang="sr-Latn-RS" sz="1200" kern="1200" dirty="0" smtClean="0">
                <a:solidFill>
                  <a:schemeClr val="tx1"/>
                </a:solidFill>
                <a:effectLst/>
                <a:latin typeface="+mn-lt"/>
                <a:ea typeface="+mn-ea"/>
                <a:cs typeface="+mn-cs"/>
              </a:rPr>
              <a:t>Priznati ugled u datoj oblasti stručnosti (na primer, da li je to stručno lice dobilo neko priznanje ili nagradu za svoj rad</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Specijalističko iskustvo</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a. </a:t>
            </a:r>
            <a:r>
              <a:rPr lang="sr-Latn-RS" sz="1200" kern="1200" dirty="0" smtClean="0">
                <a:solidFill>
                  <a:schemeClr val="tx1"/>
                </a:solidFill>
                <a:effectLst/>
                <a:latin typeface="+mn-lt"/>
                <a:ea typeface="+mn-ea"/>
                <a:cs typeface="+mn-cs"/>
              </a:rPr>
              <a:t>Dužina i priroda iskustva stečenog u bavljenju ovom vrstom rada;</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b. </a:t>
            </a:r>
            <a:r>
              <a:rPr lang="sr-Latn-RS" sz="1200" kern="1200" dirty="0" smtClean="0">
                <a:solidFill>
                  <a:schemeClr val="tx1"/>
                </a:solidFill>
                <a:effectLst/>
                <a:latin typeface="+mn-lt"/>
                <a:ea typeface="+mn-ea"/>
                <a:cs typeface="+mn-cs"/>
              </a:rPr>
              <a:t>Nivo znanja i dostignuti profesionalni status;</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c. </a:t>
            </a:r>
            <a:r>
              <a:rPr lang="sr-Latn-RS" sz="1200" kern="1200" dirty="0" smtClean="0">
                <a:solidFill>
                  <a:schemeClr val="tx1"/>
                </a:solidFill>
                <a:effectLst/>
                <a:latin typeface="+mn-lt"/>
                <a:ea typeface="+mn-ea"/>
                <a:cs typeface="+mn-cs"/>
              </a:rPr>
              <a:t>Broj sudskih predmeta u kojima je to lice veštačilo;</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d. </a:t>
            </a:r>
            <a:r>
              <a:rPr lang="sr-Latn-RS" sz="1200" kern="1200" dirty="0" smtClean="0">
                <a:solidFill>
                  <a:schemeClr val="tx1"/>
                </a:solidFill>
                <a:effectLst/>
                <a:latin typeface="+mn-lt"/>
                <a:ea typeface="+mn-ea"/>
                <a:cs typeface="+mn-cs"/>
              </a:rPr>
              <a:t>Vrsta i složenost predmeta u kojima je lice veštačilo;</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e. </a:t>
            </a:r>
            <a:r>
              <a:rPr lang="sr-Latn-RS" sz="1200" kern="1200" dirty="0" smtClean="0">
                <a:solidFill>
                  <a:schemeClr val="tx1"/>
                </a:solidFill>
                <a:effectLst/>
                <a:latin typeface="+mn-lt"/>
                <a:ea typeface="+mn-ea"/>
                <a:cs typeface="+mn-cs"/>
              </a:rPr>
              <a:t>Dokazi o nivou i kvalitetu iskustva (na primer, </a:t>
            </a:r>
            <a:r>
              <a:rPr lang="en-US" sz="1200"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 da li je to lice učestvovalo na uglednim stručnim događajima u svojstvu govornika po pozivu; da li je objavilo tekstove u uglednim časopisima u kojima postoji stručna recenzija; da li je steklo zvanična i počasna imenovanja koja su relevantna za tu </a:t>
            </a:r>
            <a:r>
              <a:rPr lang="sr-Latn-RS" sz="1200" kern="1200" dirty="0" err="1" smtClean="0">
                <a:solidFill>
                  <a:schemeClr val="tx1"/>
                </a:solidFill>
                <a:effectLst/>
                <a:latin typeface="+mn-lt"/>
                <a:ea typeface="+mn-ea"/>
                <a:cs typeface="+mn-cs"/>
              </a:rPr>
              <a:t>specijalističku</a:t>
            </a:r>
            <a:r>
              <a:rPr lang="sr-Latn-RS" sz="1200" kern="1200" dirty="0" smtClean="0">
                <a:solidFill>
                  <a:schemeClr val="tx1"/>
                </a:solidFill>
                <a:effectLst/>
                <a:latin typeface="+mn-lt"/>
                <a:ea typeface="+mn-ea"/>
                <a:cs typeface="+mn-cs"/>
              </a:rPr>
              <a:t> oblast</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Poznavanje istrage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Razumevanje prirode i potreba istražnog postupka u smislu poverljivosti, relevantnosti i pravljenja jasne razlike između informacija, obaveštajnih podataka i dokaza. </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Znanje konteksta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Razumevanje razlike između pristupa, jezika, poslovne filozofije, prakse i uloge koju imaju policijski organi i organi reda, kao i posedovanje odgovarajućeg tehničkog znanja o informacionoj tehnologiji i poznavanje pojma verovatnoće u najširem smislu te reči, uz svest o postojanju razlike između naučnih i pravnih standarda dokazivanja. </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Pravno znanje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Razumevanje relevantnih aspekata prava kada je reč o:</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a. </a:t>
            </a:r>
            <a:r>
              <a:rPr lang="sr-Latn-RS" sz="1200" kern="1200" dirty="0" smtClean="0">
                <a:solidFill>
                  <a:schemeClr val="tx1"/>
                </a:solidFill>
                <a:effectLst/>
                <a:latin typeface="+mn-lt"/>
                <a:ea typeface="+mn-ea"/>
                <a:cs typeface="+mn-cs"/>
              </a:rPr>
              <a:t>Iskazima</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b. </a:t>
            </a:r>
            <a:r>
              <a:rPr lang="sr-Latn-RS" sz="1200" kern="1200" dirty="0" smtClean="0">
                <a:solidFill>
                  <a:schemeClr val="tx1"/>
                </a:solidFill>
                <a:effectLst/>
                <a:latin typeface="+mn-lt"/>
                <a:ea typeface="+mn-ea"/>
                <a:cs typeface="+mn-cs"/>
              </a:rPr>
              <a:t>Kontinuitetu</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c. </a:t>
            </a:r>
            <a:r>
              <a:rPr lang="sr-Latn-RS" sz="1200" kern="1200" dirty="0" smtClean="0">
                <a:solidFill>
                  <a:schemeClr val="tx1"/>
                </a:solidFill>
                <a:effectLst/>
                <a:latin typeface="+mn-lt"/>
                <a:ea typeface="+mn-ea"/>
                <a:cs typeface="+mn-cs"/>
              </a:rPr>
              <a:t>Pravilima dokaznog postupka</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d. </a:t>
            </a:r>
            <a:r>
              <a:rPr lang="sr-Latn-RS" sz="1200" kern="1200" dirty="0" smtClean="0">
                <a:solidFill>
                  <a:schemeClr val="tx1"/>
                </a:solidFill>
                <a:effectLst/>
                <a:latin typeface="+mn-lt"/>
                <a:ea typeface="+mn-ea"/>
                <a:cs typeface="+mn-cs"/>
              </a:rPr>
              <a:t>Sudskom postupku (uključujući razumevanje razlike između uloge odbrane i uloge javne tužbe);</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e. </a:t>
            </a:r>
            <a:r>
              <a:rPr lang="sr-Latn-RS" sz="1200" kern="1200" dirty="0" smtClean="0">
                <a:solidFill>
                  <a:schemeClr val="tx1"/>
                </a:solidFill>
                <a:effectLst/>
                <a:latin typeface="+mn-lt"/>
                <a:ea typeface="+mn-ea"/>
                <a:cs typeface="+mn-cs"/>
              </a:rPr>
              <a:t>Jasno razumevanje uloge i odgovornosti veštaka.</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Veštine komunikacije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Umeće lica da se izrazi i da običnim jezikom</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a. O</a:t>
            </a:r>
            <a:r>
              <a:rPr lang="sr-Latn-RS" sz="1200" kern="1200" dirty="0" err="1" smtClean="0">
                <a:solidFill>
                  <a:schemeClr val="tx1"/>
                </a:solidFill>
                <a:effectLst/>
                <a:latin typeface="+mn-lt"/>
                <a:ea typeface="+mn-ea"/>
                <a:cs typeface="+mn-cs"/>
              </a:rPr>
              <a:t>bjasni</a:t>
            </a:r>
            <a:r>
              <a:rPr lang="sr-Latn-RS" sz="1200" kern="1200" dirty="0" smtClean="0">
                <a:solidFill>
                  <a:schemeClr val="tx1"/>
                </a:solidFill>
                <a:effectLst/>
                <a:latin typeface="+mn-lt"/>
                <a:ea typeface="+mn-ea"/>
                <a:cs typeface="+mn-cs"/>
              </a:rPr>
              <a:t> prirodu svoje specijalnosti</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b. </a:t>
            </a:r>
            <a:r>
              <a:rPr lang="es-CL" sz="1200" kern="1200" dirty="0" err="1" smtClean="0">
                <a:solidFill>
                  <a:schemeClr val="tx1"/>
                </a:solidFill>
                <a:effectLst/>
                <a:latin typeface="+mn-lt"/>
                <a:ea typeface="+mn-ea"/>
                <a:cs typeface="+mn-cs"/>
              </a:rPr>
              <a:t>Opiše</a:t>
            </a:r>
            <a:r>
              <a:rPr lang="es-CL" sz="1200" kern="1200" dirty="0" smtClean="0">
                <a:solidFill>
                  <a:schemeClr val="tx1"/>
                </a:solidFill>
                <a:effectLst/>
                <a:latin typeface="+mn-lt"/>
                <a:ea typeface="+mn-ea"/>
                <a:cs typeface="+mn-cs"/>
              </a:rPr>
              <a:t> t</a:t>
            </a:r>
            <a:r>
              <a:rPr lang="sr-Latn-RS" sz="1200" kern="1200" dirty="0" err="1" smtClean="0">
                <a:solidFill>
                  <a:schemeClr val="tx1"/>
                </a:solidFill>
                <a:effectLst/>
                <a:latin typeface="+mn-lt"/>
                <a:ea typeface="+mn-ea"/>
                <a:cs typeface="+mn-cs"/>
              </a:rPr>
              <a:t>ehnike</a:t>
            </a:r>
            <a:r>
              <a:rPr lang="sr-Latn-RS" sz="1200" kern="1200" dirty="0" smtClean="0">
                <a:solidFill>
                  <a:schemeClr val="tx1"/>
                </a:solidFill>
                <a:effectLst/>
                <a:latin typeface="+mn-lt"/>
                <a:ea typeface="+mn-ea"/>
                <a:cs typeface="+mn-cs"/>
              </a:rPr>
              <a:t> i opremu koji su korišćeni u ispitivanju mesta događaja ili izvora</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c. </a:t>
            </a:r>
            <a:r>
              <a:rPr lang="es-CL" sz="1200" kern="1200" dirty="0" err="1" smtClean="0">
                <a:solidFill>
                  <a:schemeClr val="tx1"/>
                </a:solidFill>
                <a:effectLst/>
                <a:latin typeface="+mn-lt"/>
                <a:ea typeface="+mn-ea"/>
                <a:cs typeface="+mn-cs"/>
              </a:rPr>
              <a:t>Protumači</a:t>
            </a:r>
            <a:r>
              <a:rPr lang="es-CL" sz="1200" kern="1200" dirty="0" smtClean="0">
                <a:solidFill>
                  <a:schemeClr val="tx1"/>
                </a:solidFill>
                <a:effectLst/>
                <a:latin typeface="+mn-lt"/>
                <a:ea typeface="+mn-ea"/>
                <a:cs typeface="+mn-cs"/>
              </a:rPr>
              <a:t> m</a:t>
            </a:r>
            <a:r>
              <a:rPr lang="sr-Latn-RS" sz="1200" kern="1200" dirty="0" err="1" smtClean="0">
                <a:solidFill>
                  <a:schemeClr val="tx1"/>
                </a:solidFill>
                <a:effectLst/>
                <a:latin typeface="+mn-lt"/>
                <a:ea typeface="+mn-ea"/>
                <a:cs typeface="+mn-cs"/>
              </a:rPr>
              <a:t>etod</a:t>
            </a:r>
            <a:r>
              <a:rPr lang="sr-Latn-RS" sz="1200" kern="1200" dirty="0" smtClean="0">
                <a:solidFill>
                  <a:schemeClr val="tx1"/>
                </a:solidFill>
                <a:effectLst/>
                <a:latin typeface="+mn-lt"/>
                <a:ea typeface="+mn-ea"/>
                <a:cs typeface="+mn-cs"/>
              </a:rPr>
              <a:t> koji je korišćen</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d. </a:t>
            </a:r>
            <a:r>
              <a:rPr lang="es-CL" sz="1200" kern="1200" dirty="0" err="1" smtClean="0">
                <a:solidFill>
                  <a:schemeClr val="tx1"/>
                </a:solidFill>
                <a:effectLst/>
                <a:latin typeface="+mn-lt"/>
                <a:ea typeface="+mn-ea"/>
                <a:cs typeface="+mn-cs"/>
              </a:rPr>
              <a:t>Objasni</a:t>
            </a:r>
            <a:r>
              <a:rPr lang="es-CL" sz="1200" kern="1200" dirty="0" smtClean="0">
                <a:solidFill>
                  <a:schemeClr val="tx1"/>
                </a:solidFill>
                <a:effectLst/>
                <a:latin typeface="+mn-lt"/>
                <a:ea typeface="+mn-ea"/>
                <a:cs typeface="+mn-cs"/>
              </a:rPr>
              <a:t> j</a:t>
            </a:r>
            <a:r>
              <a:rPr lang="sr-Latn-RS" sz="1200" kern="1200" dirty="0" err="1" smtClean="0">
                <a:solidFill>
                  <a:schemeClr val="tx1"/>
                </a:solidFill>
                <a:effectLst/>
                <a:latin typeface="+mn-lt"/>
                <a:ea typeface="+mn-ea"/>
                <a:cs typeface="+mn-cs"/>
              </a:rPr>
              <a:t>ake</a:t>
            </a:r>
            <a:r>
              <a:rPr lang="sr-Latn-RS" sz="1200" kern="1200" dirty="0" smtClean="0">
                <a:solidFill>
                  <a:schemeClr val="tx1"/>
                </a:solidFill>
                <a:effectLst/>
                <a:latin typeface="+mn-lt"/>
                <a:ea typeface="+mn-ea"/>
                <a:cs typeface="+mn-cs"/>
              </a:rPr>
              <a:t> i slabe strane dokaza</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e. </a:t>
            </a:r>
            <a:r>
              <a:rPr lang="es-CL" sz="1200" kern="1200" dirty="0" err="1" smtClean="0">
                <a:solidFill>
                  <a:schemeClr val="tx1"/>
                </a:solidFill>
                <a:effectLst/>
                <a:latin typeface="+mn-lt"/>
                <a:ea typeface="+mn-ea"/>
                <a:cs typeface="+mn-cs"/>
              </a:rPr>
              <a:t>Iznese</a:t>
            </a:r>
            <a:r>
              <a:rPr lang="es-CL" sz="1200" kern="1200" dirty="0" smtClean="0">
                <a:solidFill>
                  <a:schemeClr val="tx1"/>
                </a:solidFill>
                <a:effectLst/>
                <a:latin typeface="+mn-lt"/>
                <a:ea typeface="+mn-ea"/>
                <a:cs typeface="+mn-cs"/>
              </a:rPr>
              <a:t> s</a:t>
            </a:r>
            <a:r>
              <a:rPr lang="sr-Latn-RS" sz="1200" kern="1200" dirty="0" err="1" smtClean="0">
                <a:solidFill>
                  <a:schemeClr val="tx1"/>
                </a:solidFill>
                <a:effectLst/>
                <a:latin typeface="+mn-lt"/>
                <a:ea typeface="+mn-ea"/>
                <a:cs typeface="+mn-cs"/>
              </a:rPr>
              <a:t>va</a:t>
            </a:r>
            <a:r>
              <a:rPr lang="sr-Latn-RS" sz="1200" kern="1200" dirty="0" smtClean="0">
                <a:solidFill>
                  <a:schemeClr val="tx1"/>
                </a:solidFill>
                <a:effectLst/>
                <a:latin typeface="+mn-lt"/>
                <a:ea typeface="+mn-ea"/>
                <a:cs typeface="+mn-cs"/>
              </a:rPr>
              <a:t> moguća alternativna objašnjenja činjenica koje su otkrivene</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Opšte</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a. </a:t>
            </a:r>
            <a:r>
              <a:rPr lang="sr-Latn-RS" sz="1200" kern="1200" dirty="0" smtClean="0">
                <a:solidFill>
                  <a:schemeClr val="tx1"/>
                </a:solidFill>
                <a:effectLst/>
                <a:latin typeface="+mn-lt"/>
                <a:ea typeface="+mn-ea"/>
                <a:cs typeface="+mn-cs"/>
              </a:rPr>
              <a:t>Može biti potrebno da veštak prođe određeni nivo bezbednosne provere da bi mu bilo dopušteno da rukuje dokaznim materijalom;</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b. </a:t>
            </a:r>
            <a:r>
              <a:rPr lang="sr-Latn-RS" sz="1200" kern="1200" dirty="0" smtClean="0">
                <a:solidFill>
                  <a:schemeClr val="tx1"/>
                </a:solidFill>
                <a:effectLst/>
                <a:latin typeface="+mn-lt"/>
                <a:ea typeface="+mn-ea"/>
                <a:cs typeface="+mn-cs"/>
              </a:rPr>
              <a:t>Veštak treba da potpiše sporazum kojim se obavezuje da će čuvati tajnost podataka (da bi se garantovalo da će saznanje koje stekne tokom istrage ostati poverljivo);</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c. </a:t>
            </a:r>
            <a:r>
              <a:rPr lang="sr-Latn-RS" sz="1200" kern="1200" dirty="0" smtClean="0">
                <a:solidFill>
                  <a:schemeClr val="tx1"/>
                </a:solidFill>
                <a:effectLst/>
                <a:latin typeface="+mn-lt"/>
                <a:ea typeface="+mn-ea"/>
                <a:cs typeface="+mn-cs"/>
              </a:rPr>
              <a:t>Gde je to relevantno, veštaka treba upoznati sa svim bitnim smernicama u vezi s materijalom koji se odnosi na </a:t>
            </a:r>
            <a:r>
              <a:rPr lang="sr-Latn-RS" sz="1200" kern="1200" dirty="0" err="1" smtClean="0">
                <a:solidFill>
                  <a:schemeClr val="tx1"/>
                </a:solidFill>
                <a:effectLst/>
                <a:latin typeface="+mn-lt"/>
                <a:ea typeface="+mn-ea"/>
                <a:cs typeface="+mn-cs"/>
              </a:rPr>
              <a:t>pedofiliju</a:t>
            </a:r>
            <a:r>
              <a:rPr lang="sr-Latn-RS" sz="1200" kern="1200" dirty="0" smtClean="0">
                <a:solidFill>
                  <a:schemeClr val="tx1"/>
                </a:solidFill>
                <a:effectLst/>
                <a:latin typeface="+mn-lt"/>
                <a:ea typeface="+mn-ea"/>
                <a:cs typeface="+mn-cs"/>
              </a:rPr>
              <a:t>, uključujući tu i potencijalno dejstvo takvog materijala na ostala umešana lica i može biti potrebno da se na odgovarajući način izvrši procena rizika;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d. Veštak ne sme imati nikakav sukob interesa i od njega se može zatražiti odgovarajuća izjava u tom smislu.</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39</a:t>
            </a:fld>
            <a:endParaRPr lang="en-US" altLang="en-US"/>
          </a:p>
        </p:txBody>
      </p:sp>
    </p:spTree>
    <p:extLst>
      <p:ext uri="{BB962C8B-B14F-4D97-AF65-F5344CB8AC3E}">
        <p14:creationId xmlns:p14="http://schemas.microsoft.com/office/powerpoint/2010/main" val="251608318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Mogu biti potrebni specijalni alati i oprema za prikupljanje elektronskih dokaza.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Napredak u tehnologiji može naložiti da se promeni potreban alat i oprema.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Ravni i </a:t>
            </a:r>
            <a:r>
              <a:rPr lang="sr-Latn-RS" sz="1200" kern="1200" dirty="0" err="1" smtClean="0">
                <a:solidFill>
                  <a:schemeClr val="tx1"/>
                </a:solidFill>
                <a:effectLst/>
                <a:latin typeface="+mn-lt"/>
                <a:ea typeface="+mn-ea"/>
                <a:cs typeface="+mn-cs"/>
              </a:rPr>
              <a:t>krstasti</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odvijači</a:t>
            </a:r>
            <a:r>
              <a:rPr lang="sr-Latn-RS" sz="1200" kern="1200" dirty="0" smtClean="0">
                <a:solidFill>
                  <a:schemeClr val="tx1"/>
                </a:solidFill>
                <a:effectLst/>
                <a:latin typeface="+mn-lt"/>
                <a:ea typeface="+mn-ea"/>
                <a:cs typeface="+mn-cs"/>
              </a:rPr>
              <a:t> za elektroniku, kao i alat posebno namenjen određenim markama, kao što su </a:t>
            </a:r>
            <a:r>
              <a:rPr lang="es-CL" sz="1200" i="1" kern="1200" dirty="0" smtClean="0">
                <a:solidFill>
                  <a:schemeClr val="tx1"/>
                </a:solidFill>
                <a:effectLst/>
                <a:latin typeface="+mn-lt"/>
                <a:ea typeface="+mn-ea"/>
                <a:cs typeface="+mn-cs"/>
              </a:rPr>
              <a:t>Hewlett Packard</a:t>
            </a:r>
            <a:r>
              <a:rPr lang="es-CL" sz="1200" kern="1200" dirty="0" smtClean="0">
                <a:solidFill>
                  <a:schemeClr val="tx1"/>
                </a:solidFill>
                <a:effectLst/>
                <a:latin typeface="+mn-lt"/>
                <a:ea typeface="+mn-ea"/>
                <a:cs typeface="+mn-cs"/>
              </a:rPr>
              <a:t>, </a:t>
            </a:r>
            <a:r>
              <a:rPr lang="es-CL" sz="1200" i="1" kern="1200" dirty="0" smtClean="0">
                <a:solidFill>
                  <a:schemeClr val="tx1"/>
                </a:solidFill>
                <a:effectLst/>
                <a:latin typeface="+mn-lt"/>
                <a:ea typeface="+mn-ea"/>
                <a:cs typeface="+mn-cs"/>
              </a:rPr>
              <a:t>Apple</a:t>
            </a:r>
            <a:r>
              <a:rPr lang="sr-Latn-RS" sz="1200" i="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Šestougaoni i zvezdasti </a:t>
            </a:r>
            <a:r>
              <a:rPr lang="sr-Latn-RS" sz="1200" kern="1200" dirty="0" err="1" smtClean="0">
                <a:solidFill>
                  <a:schemeClr val="tx1"/>
                </a:solidFill>
                <a:effectLst/>
                <a:latin typeface="+mn-lt"/>
                <a:ea typeface="+mn-ea"/>
                <a:cs typeface="+mn-cs"/>
              </a:rPr>
              <a:t>odvijač</a:t>
            </a:r>
            <a:r>
              <a:rPr lang="sr-Latn-RS" sz="1200" kern="1200" dirty="0" smtClean="0">
                <a:solidFill>
                  <a:schemeClr val="tx1"/>
                </a:solidFill>
                <a:effectLst/>
                <a:latin typeface="+mn-lt"/>
                <a:ea typeface="+mn-ea"/>
                <a:cs typeface="+mn-cs"/>
              </a:rPr>
              <a:t> i ostale vrste </a:t>
            </a:r>
            <a:r>
              <a:rPr lang="sr-Latn-RS" sz="1200" kern="1200" dirty="0" err="1" smtClean="0">
                <a:solidFill>
                  <a:schemeClr val="tx1"/>
                </a:solidFill>
                <a:effectLst/>
                <a:latin typeface="+mn-lt"/>
                <a:ea typeface="+mn-ea"/>
                <a:cs typeface="+mn-cs"/>
              </a:rPr>
              <a:t>odvijača</a:t>
            </a:r>
            <a:r>
              <a:rPr lang="sr-Latn-RS" sz="1200" kern="1200" dirty="0" smtClean="0">
                <a:solidFill>
                  <a:schemeClr val="tx1"/>
                </a:solidFill>
                <a:effectLst/>
                <a:latin typeface="+mn-lt"/>
                <a:ea typeface="+mn-ea"/>
                <a:cs typeface="+mn-cs"/>
              </a:rPr>
              <a:t> za elektronske uređaje.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Standardna i igličasta klešta za uklanjanje kablovskih </a:t>
            </a:r>
            <a:r>
              <a:rPr lang="sr-Latn-RS" sz="1200" kern="1200" dirty="0" err="1" smtClean="0">
                <a:solidFill>
                  <a:schemeClr val="tx1"/>
                </a:solidFill>
                <a:effectLst/>
                <a:latin typeface="+mn-lt"/>
                <a:ea typeface="+mn-ea"/>
                <a:cs typeface="+mn-cs"/>
              </a:rPr>
              <a:t>vezica</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Računari i slični uređaji su osetljivi elektronski instrumenti koji su podložni dejstvu temperature, vlažnosti, fizičkog udara, statičkog elektriciteta, magnetskih izvora, pa čak i nekih operativnih funkcija (na primer uključivanja i isključivanja). Stoga treba preduzeti posebne mere kada se pakuju, transportuju i skladište elektronski dokazi. Da bi se održao lanac očuvanja, treba evidentirati i snimiti svaku fazu pakovanja, transporta i skladištenja i hronološki zabeležiti svaku promenu stanja dokaza i uređaja. Nestručno rukovanje može naneti štetu ili uništiti elektronske dokaze pa stoga treba preduzeti sledeće mere predostrožnosti: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Pakovanje: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Treba se postarati da svi prikupljeni elektronski dokazi budu propisno dokumentovani i označeni pre pakovanja;</a:t>
            </a:r>
            <a:endParaRPr lang="en-US" sz="1200" kern="1200" dirty="0" smtClean="0">
              <a:solidFill>
                <a:schemeClr val="tx1"/>
              </a:solidFill>
              <a:effectLst/>
              <a:latin typeface="+mn-lt"/>
              <a:ea typeface="+mn-ea"/>
              <a:cs typeface="+mn-cs"/>
            </a:endParaRPr>
          </a:p>
          <a:p>
            <a:pPr indent="457200"/>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Kad god je to moguće, prikupljene elektronske dokaze treba transportovati u originalnom pakovanju;</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Ako nije dostupna originalna ambalaža, treba koristiti antistatičku ambalažu (npr. papir ili plastične antistatičke kese). Treba izbeći korišćenje materijala koji izazivaju statički elektricitet, kao što su obične plastične kese;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Mediji za skladištenje, kao što su diskete, </a:t>
            </a:r>
            <a:r>
              <a:rPr lang="sr-Latn-RS" sz="1200" i="1" kern="1200" dirty="0" smtClean="0">
                <a:solidFill>
                  <a:schemeClr val="tx1"/>
                </a:solidFill>
                <a:effectLst/>
                <a:latin typeface="+mn-lt"/>
                <a:ea typeface="+mn-ea"/>
                <a:cs typeface="+mn-cs"/>
              </a:rPr>
              <a:t>CD-ROM</a:t>
            </a:r>
            <a:r>
              <a:rPr lang="sr-Latn-RS" sz="1200" kern="1200" dirty="0" smtClean="0">
                <a:solidFill>
                  <a:schemeClr val="tx1"/>
                </a:solidFill>
                <a:effectLst/>
                <a:latin typeface="+mn-lt"/>
                <a:ea typeface="+mn-ea"/>
                <a:cs typeface="+mn-cs"/>
              </a:rPr>
              <a:t> i trake ne smeju se savijati, iskrivljavati ili izgrebati;</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Ne smeju se lepiti samolepljive etikete na površinu medija za skladištenje. Kad je to moguće, za pakovanje takvih medija treba koristiti kutije ili koverte;</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Treba se postarati da svi kontejneri za dokaze budu propisno etiketirani;</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Ako je reč o računarskim sistemima sastavljenim iz više delova, svaki taj sistem treba posebno označiti da bi se kasnije mogli ponovo sastaviti u onom istom vidu u kome smo sistem zatekli. </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Sve telefone, bilo da su celularni, mobilni ili pametni, treba ostaviti u stanju u kome su zatečeni (uključeni ili isključeni). </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Mobilne ili pametne telefone treba pakovati u materijal koji blokira signale, kao što je </a:t>
            </a:r>
            <a:r>
              <a:rPr lang="sr-Latn-RS" sz="1200" kern="1200" dirty="0" err="1" smtClean="0">
                <a:solidFill>
                  <a:schemeClr val="tx1"/>
                </a:solidFill>
                <a:effectLst/>
                <a:latin typeface="+mn-lt"/>
                <a:ea typeface="+mn-ea"/>
                <a:cs typeface="+mn-cs"/>
              </a:rPr>
              <a:t>Faradejeva</a:t>
            </a:r>
            <a:r>
              <a:rPr lang="sr-Latn-RS" sz="1200" kern="1200" dirty="0" smtClean="0">
                <a:solidFill>
                  <a:schemeClr val="tx1"/>
                </a:solidFill>
                <a:effectLst/>
                <a:latin typeface="+mn-lt"/>
                <a:ea typeface="+mn-ea"/>
                <a:cs typeface="+mn-cs"/>
              </a:rPr>
              <a:t> torbica za izolaciju, u materijal koji onemogućuje radio-frekvencije ili u aluminijumsku foliju kako bi se onemogućilo slanje poruka sa tog uređaja ili prijem poruka na njemu. Ako uređaj nije ispravno zapakovan ili propisno uklonjen iz zaštitne ambalaže, on može da šalje poruke i može da ih prima. Treba, međutim, voditi računa o tome da se držanjem uređaja u ambalaži koja sprečava emitovanje signala može znatno skratiti život baterije. Ako je nizak napon u bateriji, treba razmisliti o mogućnosti da se uređaji uvedu u poseban režim rada, onaj koji se koristi za avionske </a:t>
            </a:r>
            <a:r>
              <a:rPr lang="sr-Latn-RS" sz="1200" kern="1200" dirty="0" err="1" smtClean="0">
                <a:solidFill>
                  <a:schemeClr val="tx1"/>
                </a:solidFill>
                <a:effectLst/>
                <a:latin typeface="+mn-lt"/>
                <a:ea typeface="+mn-ea"/>
                <a:cs typeface="+mn-cs"/>
              </a:rPr>
              <a:t>letove</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flight</a:t>
            </a:r>
            <a:r>
              <a:rPr lang="sr-Latn-RS" sz="1200" i="1" kern="1200" dirty="0" smtClean="0">
                <a:solidFill>
                  <a:schemeClr val="tx1"/>
                </a:solidFill>
                <a:effectLst/>
                <a:latin typeface="+mn-lt"/>
                <a:ea typeface="+mn-ea"/>
                <a:cs typeface="+mn-cs"/>
              </a:rPr>
              <a:t> mode</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Prevoz:</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Čuvajte elektronske dokaze što dalje od magnetskih izvora. Radio-odašiljači, zvučnici i zagrejana sedišta predstavljaju primer stvari koje mogu naneti štetu elektronskim dokazima.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Postarajte se da oprema bude zaštićena od udara i padova (tj. od mehaničkog oštećenja), toplote i vlage;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Postarajte se da se računari i drugi uređaji koji se ne pakuju u kontejnere zaštite tokom prevoza kako bi se izbegli udari i prekomerne vibracije. Na primer, računare treba staviti na pod vozila, monitore treba smestiti na sedište ekranom nadole i </a:t>
            </a:r>
            <a:r>
              <a:rPr lang="sr-Latn-RS" sz="1200" kern="1200" dirty="0" err="1" smtClean="0">
                <a:solidFill>
                  <a:schemeClr val="tx1"/>
                </a:solidFill>
                <a:effectLst/>
                <a:latin typeface="+mn-lt"/>
                <a:ea typeface="+mn-ea"/>
                <a:cs typeface="+mn-cs"/>
              </a:rPr>
              <a:t>pritom</a:t>
            </a:r>
            <a:r>
              <a:rPr lang="sr-Latn-RS" sz="1200" kern="1200" dirty="0" smtClean="0">
                <a:solidFill>
                  <a:schemeClr val="tx1"/>
                </a:solidFill>
                <a:effectLst/>
                <a:latin typeface="+mn-lt"/>
                <a:ea typeface="+mn-ea"/>
                <a:cs typeface="+mn-cs"/>
              </a:rPr>
              <a:t> ih treba osigurati sigurnosnim pojasom za vožnju;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Nemojte stavljati teške predmete na gornju površinu manjih predmeta opreme/medija za skladištenje podataka;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Kad je to moguće, izbegavajte dugo držanje elektronskih dokaza u vozilima;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Dokumentujte prevoz svih digitalnih dokaza i utvrdite i održavajte lanac očuvanja za svaki dokaz koji se transportuje. </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Radi zaštite opreme, treba ukloniti sav materijal koji bi mogao izazvati statički elektricitet, kao što su torbe od </a:t>
            </a:r>
            <a:r>
              <a:rPr lang="sr-Latn-RS" sz="1200" kern="1200" dirty="0" err="1" smtClean="0">
                <a:solidFill>
                  <a:schemeClr val="tx1"/>
                </a:solidFill>
                <a:effectLst/>
                <a:latin typeface="+mn-lt"/>
                <a:ea typeface="+mn-ea"/>
                <a:cs typeface="+mn-cs"/>
              </a:rPr>
              <a:t>polietilena</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Za obezbeđivanje kablova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Materijal koji može da proizvede statički elektricitet, kao što su </a:t>
            </a:r>
            <a:r>
              <a:rPr lang="sr-Latn-RS" sz="1200" kern="1200" dirty="0" err="1" smtClean="0">
                <a:solidFill>
                  <a:schemeClr val="tx1"/>
                </a:solidFill>
                <a:effectLst/>
                <a:latin typeface="+mn-lt"/>
                <a:ea typeface="+mn-ea"/>
                <a:cs typeface="+mn-cs"/>
              </a:rPr>
              <a:t>stiropor</a:t>
            </a:r>
            <a:r>
              <a:rPr lang="sr-Latn-RS" sz="1200" kern="1200" dirty="0" smtClean="0">
                <a:solidFill>
                  <a:schemeClr val="tx1"/>
                </a:solidFill>
                <a:effectLst/>
                <a:latin typeface="+mn-lt"/>
                <a:ea typeface="+mn-ea"/>
                <a:cs typeface="+mn-cs"/>
              </a:rPr>
              <a:t> i kuglice </a:t>
            </a:r>
            <a:r>
              <a:rPr lang="sr-Latn-RS" sz="1200" kern="1200" dirty="0" err="1" smtClean="0">
                <a:solidFill>
                  <a:schemeClr val="tx1"/>
                </a:solidFill>
                <a:effectLst/>
                <a:latin typeface="+mn-lt"/>
                <a:ea typeface="+mn-ea"/>
                <a:cs typeface="+mn-cs"/>
              </a:rPr>
              <a:t>stiropora</a:t>
            </a:r>
            <a:r>
              <a:rPr lang="sr-Latn-RS" sz="1200" kern="1200" dirty="0" smtClean="0">
                <a:solidFill>
                  <a:schemeClr val="tx1"/>
                </a:solidFill>
                <a:effectLst/>
                <a:latin typeface="+mn-lt"/>
                <a:ea typeface="+mn-ea"/>
                <a:cs typeface="+mn-cs"/>
              </a:rPr>
              <a:t> takođe treba da se izbegava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Gde god je moguće, treba koristiti originalnu ambalažu.</a:t>
            </a:r>
            <a:endParaRPr lang="en-US" sz="1200" kern="1200" dirty="0" smtClean="0">
              <a:solidFill>
                <a:schemeClr val="tx1"/>
              </a:solidFill>
              <a:effectLst/>
              <a:latin typeface="+mn-lt"/>
              <a:ea typeface="+mn-ea"/>
              <a:cs typeface="+mn-cs"/>
            </a:endParaRPr>
          </a:p>
          <a:p>
            <a:pPr indent="457200"/>
            <a:endParaRPr lang="en-US" dirty="0">
              <a:latin typeface="Calibri"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40</a:t>
            </a:fld>
            <a:endParaRPr lang="en-US" altLang="en-US"/>
          </a:p>
        </p:txBody>
      </p:sp>
    </p:spTree>
    <p:extLst>
      <p:ext uri="{BB962C8B-B14F-4D97-AF65-F5344CB8AC3E}">
        <p14:creationId xmlns:p14="http://schemas.microsoft.com/office/powerpoint/2010/main" val="11750704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Ova sesija će biti podeljena na pet delova kako bi se omogućile prirodne pauze.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Zamisao je da se opiše šta je računar – ili šta je uređaj koji može da se poveže sa </a:t>
            </a:r>
            <a:r>
              <a:rPr lang="sr-Latn-RS" sz="1200" kern="1200" dirty="0" err="1" smtClean="0">
                <a:solidFill>
                  <a:schemeClr val="tx1"/>
                </a:solidFill>
                <a:effectLst/>
                <a:latin typeface="+mn-lt"/>
                <a:ea typeface="+mn-ea"/>
                <a:cs typeface="+mn-cs"/>
              </a:rPr>
              <a:t>internetom</a:t>
            </a:r>
            <a:r>
              <a:rPr lang="sr-Latn-RS" sz="1200" kern="1200" dirty="0" smtClean="0">
                <a:solidFill>
                  <a:schemeClr val="tx1"/>
                </a:solidFill>
                <a:effectLst/>
                <a:latin typeface="+mn-lt"/>
                <a:ea typeface="+mn-ea"/>
                <a:cs typeface="+mn-cs"/>
              </a:rPr>
              <a:t>, a svi ti uređaji imaju određene sličnosti.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Potom treba opisati šta je internet i kako on funkcioniše.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Nakon toga će se razmotriti kako se računar povezuje sa </a:t>
            </a:r>
            <a:r>
              <a:rPr lang="sr-Latn-RS" sz="1200" kern="1200" dirty="0" err="1" smtClean="0">
                <a:solidFill>
                  <a:schemeClr val="tx1"/>
                </a:solidFill>
                <a:effectLst/>
                <a:latin typeface="+mn-lt"/>
                <a:ea typeface="+mn-ea"/>
                <a:cs typeface="+mn-cs"/>
              </a:rPr>
              <a:t>internetom</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Na kraju treba pogledati šta se sve može naći na samom internetu</a:t>
            </a:r>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4</a:t>
            </a:fld>
            <a:endParaRPr lang="en-GB"/>
          </a:p>
        </p:txBody>
      </p:sp>
    </p:spTree>
    <p:extLst>
      <p:ext uri="{BB962C8B-B14F-4D97-AF65-F5344CB8AC3E}">
        <p14:creationId xmlns:p14="http://schemas.microsoft.com/office/powerpoint/2010/main" val="33050465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L</a:t>
            </a:r>
            <a:r>
              <a:rPr lang="en-US" sz="1200" kern="1200" dirty="0" err="1" smtClean="0">
                <a:solidFill>
                  <a:schemeClr val="tx1"/>
                </a:solidFill>
                <a:effectLst/>
                <a:latin typeface="+mn-lt"/>
                <a:ea typeface="+mn-ea"/>
                <a:cs typeface="+mn-cs"/>
              </a:rPr>
              <a:t>aptop</a:t>
            </a:r>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računar opremljen svim standardnim </a:t>
            </a:r>
            <a:r>
              <a:rPr lang="sr-Latn-RS" sz="1200" kern="1200" dirty="0" err="1" smtClean="0">
                <a:solidFill>
                  <a:schemeClr val="tx1"/>
                </a:solidFill>
                <a:effectLst/>
                <a:latin typeface="+mn-lt"/>
                <a:ea typeface="+mn-ea"/>
                <a:cs typeface="+mn-cs"/>
              </a:rPr>
              <a:t>forenzičkim</a:t>
            </a:r>
            <a:r>
              <a:rPr lang="sr-Latn-RS" sz="1200" kern="1200" dirty="0" smtClean="0">
                <a:solidFill>
                  <a:schemeClr val="tx1"/>
                </a:solidFill>
                <a:effectLst/>
                <a:latin typeface="+mn-lt"/>
                <a:ea typeface="+mn-ea"/>
                <a:cs typeface="+mn-cs"/>
              </a:rPr>
              <a:t> alatima;</a:t>
            </a:r>
            <a:endParaRPr lang="en-US" sz="1200" kern="1200" dirty="0" smtClean="0">
              <a:solidFill>
                <a:schemeClr val="tx1"/>
              </a:solidFill>
              <a:effectLst/>
              <a:latin typeface="+mn-lt"/>
              <a:ea typeface="+mn-ea"/>
              <a:cs typeface="+mn-cs"/>
            </a:endParaRPr>
          </a:p>
          <a:p>
            <a:pPr indent="457200"/>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Mrežni kablovi </a:t>
            </a:r>
            <a:r>
              <a:rPr lang="en-US" sz="1200"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sa upredenim paricama i unakrsni</a:t>
            </a:r>
            <a:r>
              <a:rPr lang="en-US" sz="1200" kern="1200" dirty="0" smtClean="0">
                <a:solidFill>
                  <a:schemeClr val="tx1"/>
                </a:solidFill>
                <a:effectLst/>
                <a:latin typeface="+mn-lt"/>
                <a:ea typeface="+mn-ea"/>
                <a:cs typeface="+mn-cs"/>
              </a:rPr>
              <a:t>);</a:t>
            </a:r>
          </a:p>
          <a:p>
            <a:pPr indent="457200"/>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Dovoljan kapacitet hard diska</a:t>
            </a:r>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na primer eksterni hard diskovi od po nekoliko terabajta</a:t>
            </a:r>
            <a:r>
              <a:rPr lang="en-US" sz="1200" kern="1200" dirty="0" smtClean="0">
                <a:solidFill>
                  <a:schemeClr val="tx1"/>
                </a:solidFill>
                <a:effectLst/>
                <a:latin typeface="+mn-lt"/>
                <a:ea typeface="+mn-ea"/>
                <a:cs typeface="+mn-cs"/>
              </a:rPr>
              <a:t>);</a:t>
            </a:r>
          </a:p>
          <a:p>
            <a:pPr indent="457200"/>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Hardverski </a:t>
            </a:r>
            <a:r>
              <a:rPr lang="sr-Latn-RS" sz="1200" kern="1200" dirty="0" err="1" smtClean="0">
                <a:solidFill>
                  <a:schemeClr val="tx1"/>
                </a:solidFill>
                <a:effectLst/>
                <a:latin typeface="+mn-lt"/>
                <a:ea typeface="+mn-ea"/>
                <a:cs typeface="+mn-cs"/>
              </a:rPr>
              <a:t>blokatori</a:t>
            </a:r>
            <a:r>
              <a:rPr lang="sr-Latn-RS" sz="1200" kern="1200" dirty="0" smtClean="0">
                <a:solidFill>
                  <a:schemeClr val="tx1"/>
                </a:solidFill>
                <a:effectLst/>
                <a:latin typeface="+mn-lt"/>
                <a:ea typeface="+mn-ea"/>
                <a:cs typeface="+mn-cs"/>
              </a:rPr>
              <a:t> upisivanja </a:t>
            </a:r>
            <a:r>
              <a:rPr lang="en-US" sz="1200"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za dijagnostičko snimanje i trijažu na mestu događaja</a:t>
            </a:r>
            <a:r>
              <a:rPr lang="en-US" sz="1200" kern="1200" dirty="0" smtClean="0">
                <a:solidFill>
                  <a:schemeClr val="tx1"/>
                </a:solidFill>
                <a:effectLst/>
                <a:latin typeface="+mn-lt"/>
                <a:ea typeface="+mn-ea"/>
                <a:cs typeface="+mn-cs"/>
              </a:rPr>
              <a:t>);</a:t>
            </a:r>
          </a:p>
          <a:p>
            <a:pPr indent="457200"/>
            <a:r>
              <a:rPr lang="en-U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Forenzički</a:t>
            </a:r>
            <a:r>
              <a:rPr lang="sr-Latn-R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boot DVD</a:t>
            </a:r>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za </a:t>
            </a:r>
            <a:r>
              <a:rPr lang="sr-Latn-RS" sz="1200" kern="1200" dirty="0" err="1" smtClean="0">
                <a:solidFill>
                  <a:schemeClr val="tx1"/>
                </a:solidFill>
                <a:effectLst/>
                <a:latin typeface="+mn-lt"/>
                <a:ea typeface="+mn-ea"/>
                <a:cs typeface="+mn-cs"/>
              </a:rPr>
              <a:t>forenzičke</a:t>
            </a:r>
            <a:r>
              <a:rPr lang="sr-Latn-RS" sz="1200" kern="1200" dirty="0" smtClean="0">
                <a:solidFill>
                  <a:schemeClr val="tx1"/>
                </a:solidFill>
                <a:effectLst/>
                <a:latin typeface="+mn-lt"/>
                <a:ea typeface="+mn-ea"/>
                <a:cs typeface="+mn-cs"/>
              </a:rPr>
              <a:t> svrhe, onda kada su policijski službenici obučeni da koriste te </a:t>
            </a:r>
            <a:r>
              <a:rPr lang="sr-Latn-RS" sz="1200" i="1" kern="1200" dirty="0" smtClean="0">
                <a:solidFill>
                  <a:schemeClr val="tx1"/>
                </a:solidFill>
                <a:effectLst/>
                <a:latin typeface="+mn-lt"/>
                <a:ea typeface="+mn-ea"/>
                <a:cs typeface="+mn-cs"/>
              </a:rPr>
              <a:t>DVD</a:t>
            </a:r>
            <a:r>
              <a:rPr lang="sr-Latn-RS" sz="1200" kern="1200" dirty="0" smtClean="0">
                <a:solidFill>
                  <a:schemeClr val="tx1"/>
                </a:solidFill>
                <a:effectLst/>
                <a:latin typeface="+mn-lt"/>
                <a:ea typeface="+mn-ea"/>
                <a:cs typeface="+mn-cs"/>
              </a:rPr>
              <a:t>-</a:t>
            </a:r>
            <a:r>
              <a:rPr lang="sr-Latn-RS" sz="1200" kern="1200" dirty="0" err="1" smtClean="0">
                <a:solidFill>
                  <a:schemeClr val="tx1"/>
                </a:solidFill>
                <a:effectLst/>
                <a:latin typeface="+mn-lt"/>
                <a:ea typeface="+mn-ea"/>
                <a:cs typeface="+mn-cs"/>
              </a:rPr>
              <a:t>jeve</a:t>
            </a:r>
            <a:r>
              <a:rPr lang="en-US" sz="1200" kern="1200" dirty="0" smtClean="0">
                <a:solidFill>
                  <a:schemeClr val="tx1"/>
                </a:solidFill>
                <a:effectLst/>
                <a:latin typeface="+mn-lt"/>
                <a:ea typeface="+mn-ea"/>
                <a:cs typeface="+mn-cs"/>
              </a:rPr>
              <a:t>);</a:t>
            </a:r>
          </a:p>
          <a:p>
            <a:pPr indent="457200"/>
            <a:r>
              <a:rPr lang="en-U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Forenzičke</a:t>
            </a:r>
            <a:r>
              <a:rPr lang="sr-Latn-RS" sz="1200" kern="1200" dirty="0" smtClean="0">
                <a:solidFill>
                  <a:schemeClr val="tx1"/>
                </a:solidFill>
                <a:effectLst/>
                <a:latin typeface="+mn-lt"/>
                <a:ea typeface="+mn-ea"/>
                <a:cs typeface="+mn-cs"/>
              </a:rPr>
              <a:t> alate za „žive podatke” (za </a:t>
            </a:r>
            <a:r>
              <a:rPr lang="sr-Latn-RS" sz="1200" kern="1200" dirty="0" err="1" smtClean="0">
                <a:solidFill>
                  <a:schemeClr val="tx1"/>
                </a:solidFill>
                <a:effectLst/>
                <a:latin typeface="+mn-lt"/>
                <a:ea typeface="+mn-ea"/>
                <a:cs typeface="+mn-cs"/>
              </a:rPr>
              <a:t>forenzičke</a:t>
            </a:r>
            <a:r>
              <a:rPr lang="sr-Latn-RS" sz="1200" kern="1200" dirty="0" smtClean="0">
                <a:solidFill>
                  <a:schemeClr val="tx1"/>
                </a:solidFill>
                <a:effectLst/>
                <a:latin typeface="+mn-lt"/>
                <a:ea typeface="+mn-ea"/>
                <a:cs typeface="+mn-cs"/>
              </a:rPr>
              <a:t> svrhe, onda kada su policijski službenici obučeni da koriste te alate</a:t>
            </a:r>
            <a:r>
              <a:rPr lang="en-US" sz="1200" kern="1200" dirty="0" smtClean="0">
                <a:solidFill>
                  <a:schemeClr val="tx1"/>
                </a:solidFill>
                <a:effectLst/>
                <a:latin typeface="+mn-lt"/>
                <a:ea typeface="+mn-ea"/>
                <a:cs typeface="+mn-cs"/>
              </a:rPr>
              <a:t>);</a:t>
            </a:r>
          </a:p>
          <a:p>
            <a:pPr indent="457200"/>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Prevoz </a:t>
            </a:r>
            <a:r>
              <a:rPr lang="en-US" sz="1200"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do mesta događaja i prevoz sa mesta događaja za članove ekipe, alate i opremu i elektronske dokaze koji su preuzeti</a:t>
            </a:r>
            <a:r>
              <a:rPr lang="en-US" sz="1200" kern="1200" dirty="0" smtClean="0">
                <a:solidFill>
                  <a:schemeClr val="tx1"/>
                </a:solidFill>
                <a:effectLst/>
                <a:latin typeface="+mn-lt"/>
                <a:ea typeface="+mn-ea"/>
                <a:cs typeface="+mn-cs"/>
              </a:rPr>
              <a:t>).</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41</a:t>
            </a:fld>
            <a:endParaRPr lang="en-US" altLang="en-US"/>
          </a:p>
        </p:txBody>
      </p:sp>
    </p:spTree>
    <p:extLst>
      <p:ext uri="{BB962C8B-B14F-4D97-AF65-F5344CB8AC3E}">
        <p14:creationId xmlns:p14="http://schemas.microsoft.com/office/powerpoint/2010/main" val="15417379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L</a:t>
            </a:r>
            <a:r>
              <a:rPr lang="en-US" sz="1200" kern="1200" dirty="0" err="1" smtClean="0">
                <a:solidFill>
                  <a:schemeClr val="tx1"/>
                </a:solidFill>
                <a:effectLst/>
                <a:latin typeface="+mn-lt"/>
                <a:ea typeface="+mn-ea"/>
                <a:cs typeface="+mn-cs"/>
              </a:rPr>
              <a:t>aptop</a:t>
            </a:r>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računar opremljen svim standardnim </a:t>
            </a:r>
            <a:r>
              <a:rPr lang="sr-Latn-RS" sz="1200" kern="1200" dirty="0" err="1" smtClean="0">
                <a:solidFill>
                  <a:schemeClr val="tx1"/>
                </a:solidFill>
                <a:effectLst/>
                <a:latin typeface="+mn-lt"/>
                <a:ea typeface="+mn-ea"/>
                <a:cs typeface="+mn-cs"/>
              </a:rPr>
              <a:t>forenzičkim</a:t>
            </a:r>
            <a:r>
              <a:rPr lang="sr-Latn-RS" sz="1200" kern="1200" dirty="0" smtClean="0">
                <a:solidFill>
                  <a:schemeClr val="tx1"/>
                </a:solidFill>
                <a:effectLst/>
                <a:latin typeface="+mn-lt"/>
                <a:ea typeface="+mn-ea"/>
                <a:cs typeface="+mn-cs"/>
              </a:rPr>
              <a:t> alatima;</a:t>
            </a:r>
            <a:endParaRPr lang="en-US" sz="1200" kern="1200" dirty="0" smtClean="0">
              <a:solidFill>
                <a:schemeClr val="tx1"/>
              </a:solidFill>
              <a:effectLst/>
              <a:latin typeface="+mn-lt"/>
              <a:ea typeface="+mn-ea"/>
              <a:cs typeface="+mn-cs"/>
            </a:endParaRPr>
          </a:p>
          <a:p>
            <a:pPr indent="457200"/>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Mrežni kablovi </a:t>
            </a:r>
            <a:r>
              <a:rPr lang="en-US" sz="1200"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sa upredenim paricama i unakrsni</a:t>
            </a:r>
            <a:r>
              <a:rPr lang="en-US" sz="1200" kern="1200" dirty="0" smtClean="0">
                <a:solidFill>
                  <a:schemeClr val="tx1"/>
                </a:solidFill>
                <a:effectLst/>
                <a:latin typeface="+mn-lt"/>
                <a:ea typeface="+mn-ea"/>
                <a:cs typeface="+mn-cs"/>
              </a:rPr>
              <a:t>);</a:t>
            </a:r>
          </a:p>
          <a:p>
            <a:pPr indent="457200"/>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Dovoljan kapacitet hard diska</a:t>
            </a:r>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na primer eksterni hard diskovi od po nekoliko terabajta</a:t>
            </a:r>
            <a:r>
              <a:rPr lang="en-US" sz="1200" kern="1200" dirty="0" smtClean="0">
                <a:solidFill>
                  <a:schemeClr val="tx1"/>
                </a:solidFill>
                <a:effectLst/>
                <a:latin typeface="+mn-lt"/>
                <a:ea typeface="+mn-ea"/>
                <a:cs typeface="+mn-cs"/>
              </a:rPr>
              <a:t>);</a:t>
            </a:r>
          </a:p>
          <a:p>
            <a:pPr indent="457200"/>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Hardverski </a:t>
            </a:r>
            <a:r>
              <a:rPr lang="sr-Latn-RS" sz="1200" kern="1200" dirty="0" err="1" smtClean="0">
                <a:solidFill>
                  <a:schemeClr val="tx1"/>
                </a:solidFill>
                <a:effectLst/>
                <a:latin typeface="+mn-lt"/>
                <a:ea typeface="+mn-ea"/>
                <a:cs typeface="+mn-cs"/>
              </a:rPr>
              <a:t>blokatori</a:t>
            </a:r>
            <a:r>
              <a:rPr lang="sr-Latn-RS" sz="1200" kern="1200" dirty="0" smtClean="0">
                <a:solidFill>
                  <a:schemeClr val="tx1"/>
                </a:solidFill>
                <a:effectLst/>
                <a:latin typeface="+mn-lt"/>
                <a:ea typeface="+mn-ea"/>
                <a:cs typeface="+mn-cs"/>
              </a:rPr>
              <a:t> upisivanja </a:t>
            </a:r>
            <a:r>
              <a:rPr lang="en-US" sz="1200"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za dijagnostičko snimanje i trijažu na mestu događaja</a:t>
            </a:r>
            <a:r>
              <a:rPr lang="en-US" sz="1200" kern="1200" dirty="0" smtClean="0">
                <a:solidFill>
                  <a:schemeClr val="tx1"/>
                </a:solidFill>
                <a:effectLst/>
                <a:latin typeface="+mn-lt"/>
                <a:ea typeface="+mn-ea"/>
                <a:cs typeface="+mn-cs"/>
              </a:rPr>
              <a:t>);</a:t>
            </a:r>
          </a:p>
          <a:p>
            <a:pPr indent="457200"/>
            <a:r>
              <a:rPr lang="en-U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Forenzički</a:t>
            </a:r>
            <a:r>
              <a:rPr lang="sr-Latn-R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boot DVD</a:t>
            </a:r>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za </a:t>
            </a:r>
            <a:r>
              <a:rPr lang="sr-Latn-RS" sz="1200" kern="1200" dirty="0" err="1" smtClean="0">
                <a:solidFill>
                  <a:schemeClr val="tx1"/>
                </a:solidFill>
                <a:effectLst/>
                <a:latin typeface="+mn-lt"/>
                <a:ea typeface="+mn-ea"/>
                <a:cs typeface="+mn-cs"/>
              </a:rPr>
              <a:t>forenzičke</a:t>
            </a:r>
            <a:r>
              <a:rPr lang="sr-Latn-RS" sz="1200" kern="1200" dirty="0" smtClean="0">
                <a:solidFill>
                  <a:schemeClr val="tx1"/>
                </a:solidFill>
                <a:effectLst/>
                <a:latin typeface="+mn-lt"/>
                <a:ea typeface="+mn-ea"/>
                <a:cs typeface="+mn-cs"/>
              </a:rPr>
              <a:t> svrhe, onda kada su policijski službenici obučeni da koriste te </a:t>
            </a:r>
            <a:r>
              <a:rPr lang="sr-Latn-RS" sz="1200" i="1" kern="1200" dirty="0" smtClean="0">
                <a:solidFill>
                  <a:schemeClr val="tx1"/>
                </a:solidFill>
                <a:effectLst/>
                <a:latin typeface="+mn-lt"/>
                <a:ea typeface="+mn-ea"/>
                <a:cs typeface="+mn-cs"/>
              </a:rPr>
              <a:t>DVD</a:t>
            </a:r>
            <a:r>
              <a:rPr lang="sr-Latn-RS" sz="1200" kern="1200" dirty="0" smtClean="0">
                <a:solidFill>
                  <a:schemeClr val="tx1"/>
                </a:solidFill>
                <a:effectLst/>
                <a:latin typeface="+mn-lt"/>
                <a:ea typeface="+mn-ea"/>
                <a:cs typeface="+mn-cs"/>
              </a:rPr>
              <a:t>-</a:t>
            </a:r>
            <a:r>
              <a:rPr lang="sr-Latn-RS" sz="1200" kern="1200" dirty="0" err="1" smtClean="0">
                <a:solidFill>
                  <a:schemeClr val="tx1"/>
                </a:solidFill>
                <a:effectLst/>
                <a:latin typeface="+mn-lt"/>
                <a:ea typeface="+mn-ea"/>
                <a:cs typeface="+mn-cs"/>
              </a:rPr>
              <a:t>jeve</a:t>
            </a:r>
            <a:r>
              <a:rPr lang="en-US" sz="1200" kern="1200" dirty="0" smtClean="0">
                <a:solidFill>
                  <a:schemeClr val="tx1"/>
                </a:solidFill>
                <a:effectLst/>
                <a:latin typeface="+mn-lt"/>
                <a:ea typeface="+mn-ea"/>
                <a:cs typeface="+mn-cs"/>
              </a:rPr>
              <a:t>);</a:t>
            </a:r>
          </a:p>
          <a:p>
            <a:pPr indent="457200"/>
            <a:r>
              <a:rPr lang="en-U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Forenzičke</a:t>
            </a:r>
            <a:r>
              <a:rPr lang="sr-Latn-RS" sz="1200" kern="1200" dirty="0" smtClean="0">
                <a:solidFill>
                  <a:schemeClr val="tx1"/>
                </a:solidFill>
                <a:effectLst/>
                <a:latin typeface="+mn-lt"/>
                <a:ea typeface="+mn-ea"/>
                <a:cs typeface="+mn-cs"/>
              </a:rPr>
              <a:t> alate za „žive podatke” (za </a:t>
            </a:r>
            <a:r>
              <a:rPr lang="sr-Latn-RS" sz="1200" kern="1200" dirty="0" err="1" smtClean="0">
                <a:solidFill>
                  <a:schemeClr val="tx1"/>
                </a:solidFill>
                <a:effectLst/>
                <a:latin typeface="+mn-lt"/>
                <a:ea typeface="+mn-ea"/>
                <a:cs typeface="+mn-cs"/>
              </a:rPr>
              <a:t>forenzičke</a:t>
            </a:r>
            <a:r>
              <a:rPr lang="sr-Latn-RS" sz="1200" kern="1200" dirty="0" smtClean="0">
                <a:solidFill>
                  <a:schemeClr val="tx1"/>
                </a:solidFill>
                <a:effectLst/>
                <a:latin typeface="+mn-lt"/>
                <a:ea typeface="+mn-ea"/>
                <a:cs typeface="+mn-cs"/>
              </a:rPr>
              <a:t> svrhe, onda kada su policijski službenici obučeni da koriste te alate</a:t>
            </a:r>
            <a:r>
              <a:rPr lang="en-US" sz="1200" kern="1200" dirty="0" smtClean="0">
                <a:solidFill>
                  <a:schemeClr val="tx1"/>
                </a:solidFill>
                <a:effectLst/>
                <a:latin typeface="+mn-lt"/>
                <a:ea typeface="+mn-ea"/>
                <a:cs typeface="+mn-cs"/>
              </a:rPr>
              <a:t>);</a:t>
            </a:r>
          </a:p>
          <a:p>
            <a:pPr indent="457200"/>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Prevoz </a:t>
            </a:r>
            <a:r>
              <a:rPr lang="en-US" sz="1200"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do mesta događaja i prevoz sa mesta događaja za članove ekipe, alate i opremu i elektronske dokaze koji su preuzeti</a:t>
            </a:r>
            <a:r>
              <a:rPr lang="en-US" sz="1200" kern="1200" dirty="0" smtClean="0">
                <a:solidFill>
                  <a:schemeClr val="tx1"/>
                </a:solidFill>
                <a:effectLst/>
                <a:latin typeface="+mn-lt"/>
                <a:ea typeface="+mn-ea"/>
                <a:cs typeface="+mn-cs"/>
              </a:rPr>
              <a:t>).</a:t>
            </a:r>
          </a:p>
          <a:p>
            <a:pPr marL="0" indent="457200" algn="just">
              <a:buNone/>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42</a:t>
            </a:fld>
            <a:endParaRPr lang="en-US" altLang="en-US"/>
          </a:p>
        </p:txBody>
      </p:sp>
    </p:spTree>
    <p:extLst>
      <p:ext uri="{BB962C8B-B14F-4D97-AF65-F5344CB8AC3E}">
        <p14:creationId xmlns:p14="http://schemas.microsoft.com/office/powerpoint/2010/main" val="6443902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Za obezbeđivanje mesta događaja potrebno je preduzeti sledeće korake:</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Poštovati standardnu sektorsku politiku i procedure predviđene u vašoj jurisdikciji za obezbeđivanje mesta događaja;</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Ukloniti sva lica kako se ne bi nalazila u blizini bilo kog dokaza koji treba prikupiti (uključujući opremu i napajanje električnom energijom); </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Obezbediti sve elektronske uređaje, uključujući i lične i prenosne uređaje;</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Odbiti svaku pomoć ili tehničku podršku neovlašćenih lica;</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Računar ili elektronski uređaj treba ostaviti isključen ako je već zatečen u takvom stanju.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Ako je računar uključen ili nije mogućno utvrditi da li je uključen ili isključen, istražitelj treba da primeni korake opisane u odeljku 3.4.3. Vodiča;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Zaštititi fizički i elektronski osetljive podatke tako što će se preduzeti koraci opisani u odeljku 3.5;</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Identifikovati i dokumentovati sve elektronske komponente koje se nalaze na mestu događaja, a neće biti preuzete;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Identifikovati telefonske i mrežne linije povezane sa uređajima, dokumentovati ih i označiti;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Odlučiti da li je potreban bilo kakav drugi dokaz sa nekog uređaja koji se pleni (npr. DNK, otisci prstiju, tragovi droge, tragovi zapaljivih sredstava):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Ako je potrebno ustanoviti prisustvo drugih dokaza, onda treba poštovati opštu proceduru za postupanje s takvim dokazima koja je navedena u relevantnom priručniku;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Treba odložiti primenu destruktivnih tehnika sve dok se ne preuzmu svi potrebni elektronski dokazi;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 Treba prikupiti latentne otiske prstiju nakon što se preuzmu svi elektronski dokazi (zato što se na tastaturi, računarskom mišu, disketama, </a:t>
            </a:r>
            <a:r>
              <a:rPr lang="sr-Latn-RS" sz="1200" i="1" kern="1200" dirty="0" smtClean="0">
                <a:solidFill>
                  <a:schemeClr val="tx1"/>
                </a:solidFill>
                <a:effectLst/>
                <a:latin typeface="+mn-lt"/>
                <a:ea typeface="+mn-ea"/>
                <a:cs typeface="+mn-cs"/>
              </a:rPr>
              <a:t>CD</a:t>
            </a:r>
            <a:r>
              <a:rPr lang="sr-Latn-RS" sz="1200" kern="1200" dirty="0" smtClean="0">
                <a:solidFill>
                  <a:schemeClr val="tx1"/>
                </a:solidFill>
                <a:effectLst/>
                <a:latin typeface="+mn-lt"/>
                <a:ea typeface="+mn-ea"/>
                <a:cs typeface="+mn-cs"/>
              </a:rPr>
              <a:t>-ovima ili drugim komponentama mogu nalaziti latentni otisci prstiju ili drugi fizički dokazi koje treba sačuvati);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Ne sme se koristiti aluminijumski prah za uzimanje otisaka prstiju na licu mesta zato što taj prah može oštetiti opremu i podatke.</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43</a:t>
            </a:fld>
            <a:endParaRPr lang="en-US" altLang="en-US"/>
          </a:p>
        </p:txBody>
      </p:sp>
    </p:spTree>
    <p:extLst>
      <p:ext uri="{BB962C8B-B14F-4D97-AF65-F5344CB8AC3E}">
        <p14:creationId xmlns:p14="http://schemas.microsoft.com/office/powerpoint/2010/main" val="21180386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Odlučiti da li je potreban bilo kakav drugi dokaz sa nekog uređaja koji se pleni (npr. DNK, otisci prstiju, tragovi droge, tragovi zapaljivih sredstava):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Ako je potrebno ustanoviti prisustvo drugih dokaza, onda treba poštovati opštu proceduru za postupanje s takvim dokazima koja je navedena u relevantnom priručniku;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Treba odložiti primenu destruktivnih tehnika sve dok se ne preuzmu svi potrebni elektronski dokazi;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 Treba prikupiti latentne otiske prstiju nakon što se preuzmu svi elektronski dokazi (zato što se na tastaturi, računarskom mišu, disketama, </a:t>
            </a:r>
            <a:r>
              <a:rPr lang="sr-Latn-RS" sz="1200" i="1" kern="1200" dirty="0" smtClean="0">
                <a:solidFill>
                  <a:schemeClr val="tx1"/>
                </a:solidFill>
                <a:effectLst/>
                <a:latin typeface="+mn-lt"/>
                <a:ea typeface="+mn-ea"/>
                <a:cs typeface="+mn-cs"/>
              </a:rPr>
              <a:t>CD</a:t>
            </a:r>
            <a:r>
              <a:rPr lang="sr-Latn-RS" sz="1200" kern="1200" dirty="0" smtClean="0">
                <a:solidFill>
                  <a:schemeClr val="tx1"/>
                </a:solidFill>
                <a:effectLst/>
                <a:latin typeface="+mn-lt"/>
                <a:ea typeface="+mn-ea"/>
                <a:cs typeface="+mn-cs"/>
              </a:rPr>
              <a:t>-ovima ili drugim komponentama mogu nalaziti latentni otisci prstiju ili drugi fizički dokazi koje treba sačuvati);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Ne sme se koristiti aluminijumski prah za uzimanje otisaka prstiju na licu mesta zato što taj prah može oštetiti opremu i podatke.</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44</a:t>
            </a:fld>
            <a:endParaRPr lang="en-US" altLang="en-US"/>
          </a:p>
        </p:txBody>
      </p:sp>
    </p:spTree>
    <p:extLst>
      <p:ext uri="{BB962C8B-B14F-4D97-AF65-F5344CB8AC3E}">
        <p14:creationId xmlns:p14="http://schemas.microsoft.com/office/powerpoint/2010/main" val="220349167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Dokumentovanje mesta događaja je tekući proces koji se odvija tokom celokupne operacije pretraživanja i zaplene. Presudno je važno da se tačno dokumentuje lokacija i stanje svakog računara, medija za skladištenje i svih drugih elektronskih ili konvencionalnih uređaja. U ovom odeljku iznosimo samo sažetak svih informacija koje treba dokumentovati.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Fizičko mesto događaja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Elektronski dokazi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Lica</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Detalji u vezi sa svakim relevantnim komadom opreme koji je zatečen na mestu događaja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Uslovi i lokacija svakog računarskog sistema na kome se nalaze ili na kome su predstavljeni elektronski dokazi, uključujući to kakav je status napajanja, to jest da li je računar uključen ili isključen</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Treba dokumentovati sve veze (kablovske ili bežične) iz računarskog sistema do drugih uređaja i iz drugih uređaja do računarskog sistema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Treba označiti sve </a:t>
            </a:r>
            <a:r>
              <a:rPr lang="sr-Latn-RS" sz="1200" kern="1200" dirty="0" err="1" smtClean="0">
                <a:solidFill>
                  <a:schemeClr val="tx1"/>
                </a:solidFill>
                <a:effectLst/>
                <a:latin typeface="+mn-lt"/>
                <a:ea typeface="+mn-ea"/>
                <a:cs typeface="+mn-cs"/>
              </a:rPr>
              <a:t>portove</a:t>
            </a:r>
            <a:r>
              <a:rPr lang="sr-Latn-RS" sz="1200" kern="1200" dirty="0" smtClean="0">
                <a:solidFill>
                  <a:schemeClr val="tx1"/>
                </a:solidFill>
                <a:effectLst/>
                <a:latin typeface="+mn-lt"/>
                <a:ea typeface="+mn-ea"/>
                <a:cs typeface="+mn-cs"/>
              </a:rPr>
              <a:t> i kablove kako bi se kasnije sve moglo ponovo sastaviti u celinu kakva je bila zatečena na mestu događaja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Nekorišćene </a:t>
            </a:r>
            <a:r>
              <a:rPr lang="sr-Latn-RS" sz="1200" kern="1200" dirty="0" err="1" smtClean="0">
                <a:solidFill>
                  <a:schemeClr val="tx1"/>
                </a:solidFill>
                <a:effectLst/>
                <a:latin typeface="+mn-lt"/>
                <a:ea typeface="+mn-ea"/>
                <a:cs typeface="+mn-cs"/>
              </a:rPr>
              <a:t>portove</a:t>
            </a:r>
            <a:r>
              <a:rPr lang="sr-Latn-RS" sz="1200" kern="1200" dirty="0" smtClean="0">
                <a:solidFill>
                  <a:schemeClr val="tx1"/>
                </a:solidFill>
                <a:effectLst/>
                <a:latin typeface="+mn-lt"/>
                <a:ea typeface="+mn-ea"/>
                <a:cs typeface="+mn-cs"/>
              </a:rPr>
              <a:t> treba označiti tako, kao „nekorišćene”. Treba identifikovati mesta na kojima su priključena postolja (</a:t>
            </a:r>
            <a:r>
              <a:rPr lang="sr-Latn-RS" sz="1200" i="1" kern="1200" dirty="0" err="1" smtClean="0">
                <a:solidFill>
                  <a:schemeClr val="tx1"/>
                </a:solidFill>
                <a:effectLst/>
                <a:latin typeface="+mn-lt"/>
                <a:ea typeface="+mn-ea"/>
                <a:cs typeface="+mn-cs"/>
              </a:rPr>
              <a:t>docking</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stations</a:t>
            </a:r>
            <a:r>
              <a:rPr lang="sr-Latn-RS" sz="1200" i="1"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 za laptop računare kako bi se na taj način identifikovali i ostali mediji za skladištenje podataka.</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Treba dokumentovati sve detalje u vezi s monitorom u trenutku intervencije.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Treba slikati prednju stranu računara, kao i ekran monitora, pored svih ostalih komponenti.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Treba napraviti beleške o tome šta se vidi na ekranu monitora.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Treba napraviti aktivne video-programe ili obezbediti detaljniju dokumentaciju iz koje će se videti aktivnost na ekranu monitora.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Treba dokumentovati sve relevantne elektronske komponente koje neće biti preuzete i odnete.</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45</a:t>
            </a:fld>
            <a:endParaRPr lang="en-US" altLang="en-US"/>
          </a:p>
        </p:txBody>
      </p:sp>
    </p:spTree>
    <p:extLst>
      <p:ext uri="{BB962C8B-B14F-4D97-AF65-F5344CB8AC3E}">
        <p14:creationId xmlns:p14="http://schemas.microsoft.com/office/powerpoint/2010/main" val="3079915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Svrha uređaja/sistema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Vlasnike i/ili korisnike uređaja/sistema koji se zateknu na mestu događaja, kao i šifre, korisnička imena i davaoca internet usluga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Sve šifre koje su potrebne da bi se pristupilo sistemu, softveru ili podacima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Svaku jedinstvenu bezbednosnu shemu ili destruktivne uređaje</a:t>
            </a:r>
            <a:endParaRPr lang="en-US" sz="1200" kern="1200" dirty="0" smtClean="0">
              <a:solidFill>
                <a:schemeClr val="tx1"/>
              </a:solidFill>
              <a:effectLst/>
              <a:latin typeface="+mn-lt"/>
              <a:ea typeface="+mn-ea"/>
              <a:cs typeface="+mn-cs"/>
            </a:endParaRPr>
          </a:p>
          <a:p>
            <a:pPr indent="457200"/>
            <a:r>
              <a:rPr lang="es-CL" sz="1200" i="1" kern="1200" dirty="0" smtClean="0">
                <a:solidFill>
                  <a:schemeClr val="tx1"/>
                </a:solidFill>
                <a:effectLst/>
                <a:latin typeface="+mn-lt"/>
                <a:ea typeface="+mn-ea"/>
                <a:cs typeface="+mn-cs"/>
              </a:rPr>
              <a:t>Facebook </a:t>
            </a:r>
            <a:r>
              <a:rPr lang="sr-Latn-RS" sz="1200" kern="1200" dirty="0" smtClean="0">
                <a:solidFill>
                  <a:schemeClr val="tx1"/>
                </a:solidFill>
                <a:effectLst/>
                <a:latin typeface="+mn-lt"/>
                <a:ea typeface="+mn-ea"/>
                <a:cs typeface="+mn-cs"/>
              </a:rPr>
              <a:t>nalog ili nalog na nekoj drugoj društvenoj mreži i informacije o tom nalogu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Svaki vid skladištenja podataka van sistema ili uređaja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Sve vrste dokumentacije koja objašnjava hardver ili softver instaliran u datom sistemu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Sve ostale relevantne informacije</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46</a:t>
            </a:fld>
            <a:endParaRPr lang="en-US" altLang="en-US"/>
          </a:p>
        </p:txBody>
      </p:sp>
    </p:spTree>
    <p:extLst>
      <p:ext uri="{BB962C8B-B14F-4D97-AF65-F5344CB8AC3E}">
        <p14:creationId xmlns:p14="http://schemas.microsoft.com/office/powerpoint/2010/main" val="186708829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Latn-RS" sz="1200" kern="1200" dirty="0" smtClean="0">
                <a:solidFill>
                  <a:schemeClr val="tx1"/>
                </a:solidFill>
                <a:effectLst/>
                <a:latin typeface="+mn-lt"/>
                <a:ea typeface="+mn-ea"/>
                <a:cs typeface="+mn-cs"/>
              </a:rPr>
              <a:t>	Ovi </a:t>
            </a:r>
            <a:r>
              <a:rPr lang="sr-Latn-RS" sz="1200" kern="1200" dirty="0" err="1" smtClean="0">
                <a:solidFill>
                  <a:schemeClr val="tx1"/>
                </a:solidFill>
                <a:effectLst/>
                <a:latin typeface="+mn-lt"/>
                <a:ea typeface="+mn-ea"/>
                <a:cs typeface="+mn-cs"/>
              </a:rPr>
              <a:t>slajdovi</a:t>
            </a:r>
            <a:r>
              <a:rPr lang="sr-Latn-RS" sz="1200" kern="1200" dirty="0" smtClean="0">
                <a:solidFill>
                  <a:schemeClr val="tx1"/>
                </a:solidFill>
                <a:effectLst/>
                <a:latin typeface="+mn-lt"/>
                <a:ea typeface="+mn-ea"/>
                <a:cs typeface="+mn-cs"/>
              </a:rPr>
              <a:t> su samo vizuelni primeri šta se može naći na mestu događaja. Predavač može </a:t>
            </a:r>
            <a:r>
              <a:rPr lang="sr-Latn-RS" sz="1200" kern="1200" dirty="0" err="1" smtClean="0">
                <a:solidFill>
                  <a:schemeClr val="tx1"/>
                </a:solidFill>
                <a:effectLst/>
                <a:latin typeface="+mn-lt"/>
                <a:ea typeface="+mn-ea"/>
                <a:cs typeface="+mn-cs"/>
              </a:rPr>
              <a:t>slajdove</a:t>
            </a:r>
            <a:r>
              <a:rPr lang="sr-Latn-RS" sz="1200" kern="1200" dirty="0" smtClean="0">
                <a:solidFill>
                  <a:schemeClr val="tx1"/>
                </a:solidFill>
                <a:effectLst/>
                <a:latin typeface="+mn-lt"/>
                <a:ea typeface="+mn-ea"/>
                <a:cs typeface="+mn-cs"/>
              </a:rPr>
              <a:t> postaviti tako da sakrije opise kako bi mogao da zatraži od polaznika da sami na slici identifikuju potencijalne izvore dokaza.</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47</a:t>
            </a:fld>
            <a:endParaRPr lang="en-US" altLang="en-US"/>
          </a:p>
        </p:txBody>
      </p:sp>
    </p:spTree>
    <p:extLst>
      <p:ext uri="{BB962C8B-B14F-4D97-AF65-F5344CB8AC3E}">
        <p14:creationId xmlns:p14="http://schemas.microsoft.com/office/powerpoint/2010/main" val="388884861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Svrha uređaja/sistema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Vlasnike i/ili korisnike uređaja/sistema koji se zateknu na mestu događaja, kao i šifre, korisnička imena i davaoca internet usluga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Sve šifre koje su potrebne da bi se pristupilo sistemu, softveru ili podacima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Svaku jedinstvenu bezbednosnu shemu ili destruktivne uređaje</a:t>
            </a:r>
            <a:endParaRPr lang="en-US" sz="1200" kern="1200" dirty="0" smtClean="0">
              <a:solidFill>
                <a:schemeClr val="tx1"/>
              </a:solidFill>
              <a:effectLst/>
              <a:latin typeface="+mn-lt"/>
              <a:ea typeface="+mn-ea"/>
              <a:cs typeface="+mn-cs"/>
            </a:endParaRPr>
          </a:p>
          <a:p>
            <a:pPr indent="457200"/>
            <a:r>
              <a:rPr lang="es-CL" sz="1200" i="1" kern="1200" dirty="0" smtClean="0">
                <a:solidFill>
                  <a:schemeClr val="tx1"/>
                </a:solidFill>
                <a:effectLst/>
                <a:latin typeface="+mn-lt"/>
                <a:ea typeface="+mn-ea"/>
                <a:cs typeface="+mn-cs"/>
              </a:rPr>
              <a:t>Facebook </a:t>
            </a:r>
            <a:r>
              <a:rPr lang="sr-Latn-RS" sz="1200" kern="1200" dirty="0" smtClean="0">
                <a:solidFill>
                  <a:schemeClr val="tx1"/>
                </a:solidFill>
                <a:effectLst/>
                <a:latin typeface="+mn-lt"/>
                <a:ea typeface="+mn-ea"/>
                <a:cs typeface="+mn-cs"/>
              </a:rPr>
              <a:t>nalog ili nalog na nekoj drugoj društvenoj mreži i informacije o tom nalogu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Svaki vid skladištenja podataka van sistema ili uređaja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Sve vrste dokumentacije koja objašnjava hardver ili softver instaliran u datom sistemu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Sve ostale relevantne informacije</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48</a:t>
            </a:fld>
            <a:endParaRPr lang="en-US" altLang="en-US"/>
          </a:p>
        </p:txBody>
      </p:sp>
    </p:spTree>
    <p:extLst>
      <p:ext uri="{BB962C8B-B14F-4D97-AF65-F5344CB8AC3E}">
        <p14:creationId xmlns:p14="http://schemas.microsoft.com/office/powerpoint/2010/main" val="364898331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Kada ste utvrdili da li je računar uključen ili isključen, treba da preduzmete jednu od sledećih radnji: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Situacija </a:t>
            </a:r>
            <a:r>
              <a:rPr lang="es-CL" sz="1200" kern="1200" dirty="0" smtClean="0">
                <a:solidFill>
                  <a:schemeClr val="tx1"/>
                </a:solidFill>
                <a:effectLst/>
                <a:latin typeface="+mn-lt"/>
                <a:ea typeface="+mn-ea"/>
                <a:cs typeface="+mn-cs"/>
              </a:rPr>
              <a:t>A: </a:t>
            </a:r>
            <a:r>
              <a:rPr lang="sr-Latn-RS" sz="1200" kern="1200" dirty="0" smtClean="0">
                <a:solidFill>
                  <a:schemeClr val="tx1"/>
                </a:solidFill>
                <a:effectLst/>
                <a:latin typeface="+mn-lt"/>
                <a:ea typeface="+mn-ea"/>
                <a:cs typeface="+mn-cs"/>
              </a:rPr>
              <a:t>Utvrdili ste da je sistem isključen; nemojte ga uključivati! </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Izvadite kabl za napajanje iz ciljne opreme (nemojte ga isključivati na </a:t>
            </a:r>
            <a:r>
              <a:rPr lang="sr-Latn-RS" sz="1200" kern="1200" dirty="0" err="1" smtClean="0">
                <a:solidFill>
                  <a:schemeClr val="tx1"/>
                </a:solidFill>
                <a:effectLst/>
                <a:latin typeface="+mn-lt"/>
                <a:ea typeface="+mn-ea"/>
                <a:cs typeface="+mn-cs"/>
              </a:rPr>
              <a:t>utičnici</a:t>
            </a:r>
            <a:r>
              <a:rPr lang="sr-Latn-RS" sz="1200" kern="1200" dirty="0" smtClean="0">
                <a:solidFill>
                  <a:schemeClr val="tx1"/>
                </a:solidFill>
                <a:effectLst/>
                <a:latin typeface="+mn-lt"/>
                <a:ea typeface="+mn-ea"/>
                <a:cs typeface="+mn-cs"/>
              </a:rPr>
              <a:t>) i zabeležite tačno vreme kada ste to uradili.</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Ako je reč o prenosivom uređaju, izvadite i bateriju. Uklonite i sve dodatne baterije ako ih ima (neki prenosni uređaji imaju i drugu bateriju umesto flopi </a:t>
            </a:r>
            <a:r>
              <a:rPr lang="sr-Latn-RS" sz="1200" kern="1200" dirty="0" err="1" smtClean="0">
                <a:solidFill>
                  <a:schemeClr val="tx1"/>
                </a:solidFill>
                <a:effectLst/>
                <a:latin typeface="+mn-lt"/>
                <a:ea typeface="+mn-ea"/>
                <a:cs typeface="+mn-cs"/>
              </a:rPr>
              <a:t>drajva</a:t>
            </a:r>
            <a:r>
              <a:rPr lang="sr-Latn-RS" sz="1200" kern="1200" dirty="0" smtClean="0">
                <a:solidFill>
                  <a:schemeClr val="tx1"/>
                </a:solidFill>
                <a:effectLst/>
                <a:latin typeface="+mn-lt"/>
                <a:ea typeface="+mn-ea"/>
                <a:cs typeface="+mn-cs"/>
              </a:rPr>
              <a:t> ili </a:t>
            </a:r>
            <a:r>
              <a:rPr lang="sr-Latn-RS" sz="1200" i="1" kern="1200" dirty="0" smtClean="0">
                <a:solidFill>
                  <a:schemeClr val="tx1"/>
                </a:solidFill>
                <a:effectLst/>
                <a:latin typeface="+mn-lt"/>
                <a:ea typeface="+mn-ea"/>
                <a:cs typeface="+mn-cs"/>
              </a:rPr>
              <a:t>CD</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drajva</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Ako je računarski sistem isključen, ostavite ga tako, isključenog, jer ako bi se uključio, time bi se izmenili podaci na kompjuteru i potencijalno </a:t>
            </a:r>
            <a:r>
              <a:rPr lang="sr-Latn-RS" sz="1200" kern="1200" dirty="0" err="1" smtClean="0">
                <a:solidFill>
                  <a:schemeClr val="tx1"/>
                </a:solidFill>
                <a:effectLst/>
                <a:latin typeface="+mn-lt"/>
                <a:ea typeface="+mn-ea"/>
                <a:cs typeface="+mn-cs"/>
              </a:rPr>
              <a:t>uništiili</a:t>
            </a:r>
            <a:r>
              <a:rPr lang="sr-Latn-RS" sz="1200" kern="1200" dirty="0" smtClean="0">
                <a:solidFill>
                  <a:schemeClr val="tx1"/>
                </a:solidFill>
                <a:effectLst/>
                <a:latin typeface="+mn-lt"/>
                <a:ea typeface="+mn-ea"/>
                <a:cs typeface="+mn-cs"/>
              </a:rPr>
              <a:t> dokazi. </a:t>
            </a:r>
            <a:endParaRPr lang="en-US" sz="1200" kern="1200" dirty="0" smtClean="0">
              <a:solidFill>
                <a:schemeClr val="tx1"/>
              </a:solidFill>
              <a:effectLst/>
              <a:latin typeface="+mn-lt"/>
              <a:ea typeface="+mn-ea"/>
              <a:cs typeface="+mn-cs"/>
            </a:endParaRPr>
          </a:p>
          <a:p>
            <a:pPr indent="457200"/>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49</a:t>
            </a:fld>
            <a:endParaRPr lang="en-US" altLang="en-US"/>
          </a:p>
        </p:txBody>
      </p:sp>
    </p:spTree>
    <p:extLst>
      <p:ext uri="{BB962C8B-B14F-4D97-AF65-F5344CB8AC3E}">
        <p14:creationId xmlns:p14="http://schemas.microsoft.com/office/powerpoint/2010/main" val="210912615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Situacija </a:t>
            </a:r>
            <a:r>
              <a:rPr lang="es-CL" sz="1200" kern="1200" dirty="0" smtClean="0">
                <a:solidFill>
                  <a:schemeClr val="tx1"/>
                </a:solidFill>
                <a:effectLst/>
                <a:latin typeface="+mn-lt"/>
                <a:ea typeface="+mn-ea"/>
                <a:cs typeface="+mn-cs"/>
              </a:rPr>
              <a:t>B: </a:t>
            </a:r>
            <a:r>
              <a:rPr lang="sr-Latn-RS" sz="1200" kern="1200" dirty="0" err="1" smtClean="0">
                <a:solidFill>
                  <a:schemeClr val="tx1"/>
                </a:solidFill>
                <a:effectLst/>
                <a:latin typeface="+mn-lt"/>
                <a:ea typeface="+mn-ea"/>
                <a:cs typeface="+mn-cs"/>
              </a:rPr>
              <a:t>Ustanovili</a:t>
            </a:r>
            <a:r>
              <a:rPr lang="sr-Latn-RS" sz="1200" kern="1200" dirty="0" smtClean="0">
                <a:solidFill>
                  <a:schemeClr val="tx1"/>
                </a:solidFill>
                <a:effectLst/>
                <a:latin typeface="+mn-lt"/>
                <a:ea typeface="+mn-ea"/>
                <a:cs typeface="+mn-cs"/>
              </a:rPr>
              <a:t> ste da je sistem uključen; nemojte ga isključivati</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Pokušajte da stupite u kontakt sa stručnjakom</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Ako je on dostupan, sledite njegove savete;</a:t>
            </a:r>
            <a:endParaRPr lang="en-US" sz="1200" kern="1200" dirty="0" smtClean="0">
              <a:solidFill>
                <a:schemeClr val="tx1"/>
              </a:solidFill>
              <a:effectLst/>
              <a:latin typeface="+mn-lt"/>
              <a:ea typeface="+mn-ea"/>
              <a:cs typeface="+mn-cs"/>
            </a:endParaRPr>
          </a:p>
          <a:p>
            <a:pPr indent="457200"/>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Ako stručnjak nije dostupan, primenite sledeća uputstva:</a:t>
            </a:r>
            <a:endParaRPr lang="en-US" sz="1200" kern="1200" dirty="0" smtClean="0">
              <a:solidFill>
                <a:schemeClr val="tx1"/>
              </a:solidFill>
              <a:effectLst/>
              <a:latin typeface="+mn-lt"/>
              <a:ea typeface="+mn-ea"/>
              <a:cs typeface="+mn-cs"/>
            </a:endParaRPr>
          </a:p>
          <a:p>
            <a:pPr indent="457200"/>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Nemojte dirati tastaturu ni druge </a:t>
            </a:r>
            <a:r>
              <a:rPr lang="sr-Latn-RS" sz="1200" kern="1200" dirty="0" err="1" smtClean="0">
                <a:solidFill>
                  <a:schemeClr val="tx1"/>
                </a:solidFill>
                <a:effectLst/>
                <a:latin typeface="+mn-lt"/>
                <a:ea typeface="+mn-ea"/>
                <a:cs typeface="+mn-cs"/>
              </a:rPr>
              <a:t>input</a:t>
            </a:r>
            <a:r>
              <a:rPr lang="sr-Latn-RS" sz="1200" kern="1200" dirty="0" smtClean="0">
                <a:solidFill>
                  <a:schemeClr val="tx1"/>
                </a:solidFill>
                <a:effectLst/>
                <a:latin typeface="+mn-lt"/>
                <a:ea typeface="+mn-ea"/>
                <a:cs typeface="+mn-cs"/>
              </a:rPr>
              <a:t> uređaje.</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Preduzmite korake koji su opisani u </a:t>
            </a:r>
            <a:r>
              <a:rPr lang="es-CL" sz="1200" kern="1200" dirty="0" smtClean="0">
                <a:solidFill>
                  <a:schemeClr val="tx1"/>
                </a:solidFill>
                <a:effectLst/>
                <a:latin typeface="+mn-lt"/>
                <a:ea typeface="+mn-ea"/>
                <a:cs typeface="+mn-cs"/>
              </a:rPr>
              <a:t>3</a:t>
            </a:r>
            <a:r>
              <a:rPr lang="sr-Latn-RS" sz="1200" kern="1200" dirty="0" smtClean="0">
                <a:solidFill>
                  <a:schemeClr val="tx1"/>
                </a:solidFill>
                <a:effectLst/>
                <a:latin typeface="+mn-lt"/>
                <a:ea typeface="+mn-ea"/>
                <a:cs typeface="+mn-cs"/>
              </a:rPr>
              <a:t>,</a:t>
            </a:r>
            <a:r>
              <a:rPr lang="es-CL" sz="1200" kern="1200" dirty="0" smtClean="0">
                <a:solidFill>
                  <a:schemeClr val="tx1"/>
                </a:solidFill>
                <a:effectLst/>
                <a:latin typeface="+mn-lt"/>
                <a:ea typeface="+mn-ea"/>
                <a:cs typeface="+mn-cs"/>
              </a:rPr>
              <a:t>5.</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Zapamtite</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Ako izvučete kabl za napajanje iz računara to će uticati na sve programe koji trenutno rade i svi podaci koji su trenutno uskladišteni u </a:t>
            </a:r>
            <a:r>
              <a:rPr lang="sr-Latn-RS" sz="1200" i="1" kern="1200" dirty="0" smtClean="0">
                <a:solidFill>
                  <a:schemeClr val="tx1"/>
                </a:solidFill>
                <a:effectLst/>
                <a:latin typeface="+mn-lt"/>
                <a:ea typeface="+mn-ea"/>
                <a:cs typeface="+mn-cs"/>
              </a:rPr>
              <a:t>RAM</a:t>
            </a:r>
            <a:r>
              <a:rPr lang="sr-Latn-RS" sz="1200" kern="1200" dirty="0" smtClean="0">
                <a:solidFill>
                  <a:schemeClr val="tx1"/>
                </a:solidFill>
                <a:effectLst/>
                <a:latin typeface="+mn-lt"/>
                <a:ea typeface="+mn-ea"/>
                <a:cs typeface="+mn-cs"/>
              </a:rPr>
              <a:t> računara (uključujući relevantne podatke, kao što su lozinke) biće izgubljeni. To se odnosi i na svaku vezu sa </a:t>
            </a:r>
            <a:r>
              <a:rPr lang="sr-Latn-RS" sz="1200" kern="1200" dirty="0" err="1" smtClean="0">
                <a:solidFill>
                  <a:schemeClr val="tx1"/>
                </a:solidFill>
                <a:effectLst/>
                <a:latin typeface="+mn-lt"/>
                <a:ea typeface="+mn-ea"/>
                <a:cs typeface="+mn-cs"/>
              </a:rPr>
              <a:t>internetom</a:t>
            </a:r>
            <a:r>
              <a:rPr lang="sr-Latn-RS" sz="1200" kern="1200" dirty="0" smtClean="0">
                <a:solidFill>
                  <a:schemeClr val="tx1"/>
                </a:solidFill>
                <a:effectLst/>
                <a:latin typeface="+mn-lt"/>
                <a:ea typeface="+mn-ea"/>
                <a:cs typeface="+mn-cs"/>
              </a:rPr>
              <a:t>, uređajem za štampanje ili šifrovanje. </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Zapamtite: Kada je sistem uključen, presudno je važno da osumnjičeni bude obezbeđen i da se nalazi daleko od prekidača, razvodne table (kutije za osigurače) i uređaja za mobilnu komunikaciju. Bilo je slučajeva kada je tokom pretresa došlo do trenutnog isključenja sistema koji je prethodno punom snagom funkcionisao pa su izgubljeni svi šifrovani podaci na disku samo zato što je osumnjičeni uspeo da dođe do razvodne table ili da pošalje signal na daljinski strujni adapter.</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50</a:t>
            </a:fld>
            <a:endParaRPr lang="en-US" altLang="en-US"/>
          </a:p>
        </p:txBody>
      </p:sp>
    </p:spTree>
    <p:extLst>
      <p:ext uri="{BB962C8B-B14F-4D97-AF65-F5344CB8AC3E}">
        <p14:creationId xmlns:p14="http://schemas.microsoft.com/office/powerpoint/2010/main" val="9054483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9ADFBB1-7B02-4717-AEA4-A0D2A92F6065}" type="slidenum">
              <a:rPr lang="en-GB" smtClean="0"/>
              <a:t>5</a:t>
            </a:fld>
            <a:endParaRPr lang="en-GB"/>
          </a:p>
        </p:txBody>
      </p:sp>
    </p:spTree>
    <p:extLst>
      <p:ext uri="{BB962C8B-B14F-4D97-AF65-F5344CB8AC3E}">
        <p14:creationId xmlns:p14="http://schemas.microsoft.com/office/powerpoint/2010/main" val="157761000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Situacija </a:t>
            </a:r>
            <a:r>
              <a:rPr lang="es-CL" sz="1200" kern="1200" dirty="0" smtClean="0">
                <a:solidFill>
                  <a:schemeClr val="tx1"/>
                </a:solidFill>
                <a:effectLst/>
                <a:latin typeface="+mn-lt"/>
                <a:ea typeface="+mn-ea"/>
                <a:cs typeface="+mn-cs"/>
              </a:rPr>
              <a:t>C: </a:t>
            </a:r>
            <a:r>
              <a:rPr lang="sr-Latn-RS" sz="1200" kern="1200" dirty="0" smtClean="0">
                <a:solidFill>
                  <a:schemeClr val="tx1"/>
                </a:solidFill>
                <a:effectLst/>
                <a:latin typeface="+mn-lt"/>
                <a:ea typeface="+mn-ea"/>
                <a:cs typeface="+mn-cs"/>
              </a:rPr>
              <a:t>Ne možete pouzdano da utvrdite da li je sistem uključen ili isključen.</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Pretpostavite da je isključen. Nemojte </a:t>
            </a:r>
            <a:r>
              <a:rPr lang="sr-Latn-RS" sz="1200" kern="1200" dirty="0" err="1" smtClean="0">
                <a:solidFill>
                  <a:schemeClr val="tx1"/>
                </a:solidFill>
                <a:effectLst/>
                <a:latin typeface="+mn-lt"/>
                <a:ea typeface="+mn-ea"/>
                <a:cs typeface="+mn-cs"/>
              </a:rPr>
              <a:t>pritiskati</a:t>
            </a:r>
            <a:r>
              <a:rPr lang="sr-Latn-RS" sz="1200" kern="1200" dirty="0" smtClean="0">
                <a:solidFill>
                  <a:schemeClr val="tx1"/>
                </a:solidFill>
                <a:effectLst/>
                <a:latin typeface="+mn-lt"/>
                <a:ea typeface="+mn-ea"/>
                <a:cs typeface="+mn-cs"/>
              </a:rPr>
              <a:t> prekidač.</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Uklonite kabl za napajanje sa ciljne opreme (nemojte ga izvlačiti iz zida) i zabeležite tačno vreme kada ste to uradili.</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Ako je reč o prenosnom uređaju, izvadite i bateriju. Izvadite i dodatne baterije ako ih ima (neki prenosni uređaji imaju drugu bateriju umesto flopi </a:t>
            </a:r>
            <a:r>
              <a:rPr lang="sr-Latn-RS" sz="1200" kern="1200" dirty="0" err="1" smtClean="0">
                <a:solidFill>
                  <a:schemeClr val="tx1"/>
                </a:solidFill>
                <a:effectLst/>
                <a:latin typeface="+mn-lt"/>
                <a:ea typeface="+mn-ea"/>
                <a:cs typeface="+mn-cs"/>
              </a:rPr>
              <a:t>drajva</a:t>
            </a:r>
            <a:r>
              <a:rPr lang="sr-Latn-RS" sz="1200" kern="1200" dirty="0" smtClean="0">
                <a:solidFill>
                  <a:schemeClr val="tx1"/>
                </a:solidFill>
                <a:effectLst/>
                <a:latin typeface="+mn-lt"/>
                <a:ea typeface="+mn-ea"/>
                <a:cs typeface="+mn-cs"/>
              </a:rPr>
              <a:t> ili </a:t>
            </a:r>
            <a:r>
              <a:rPr lang="sr-Latn-RS" sz="1200" i="1" kern="1200" dirty="0" smtClean="0">
                <a:solidFill>
                  <a:schemeClr val="tx1"/>
                </a:solidFill>
                <a:effectLst/>
                <a:latin typeface="+mn-lt"/>
                <a:ea typeface="+mn-ea"/>
                <a:cs typeface="+mn-cs"/>
              </a:rPr>
              <a:t>CD</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drajva</a:t>
            </a:r>
            <a:r>
              <a:rPr lang="sr-Latn-RS" sz="1200" kern="1200" dirty="0" smtClean="0">
                <a:solidFill>
                  <a:schemeClr val="tx1"/>
                </a:solidFill>
                <a:effectLst/>
                <a:latin typeface="+mn-lt"/>
                <a:ea typeface="+mn-ea"/>
                <a:cs typeface="+mn-cs"/>
              </a:rPr>
              <a:t>):</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51</a:t>
            </a:fld>
            <a:endParaRPr lang="en-US" altLang="en-US"/>
          </a:p>
        </p:txBody>
      </p:sp>
    </p:spTree>
    <p:extLst>
      <p:ext uri="{BB962C8B-B14F-4D97-AF65-F5344CB8AC3E}">
        <p14:creationId xmlns:p14="http://schemas.microsoft.com/office/powerpoint/2010/main" val="266589418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Ako naiđete na računarsku mrežu, stupite u kontakt sa </a:t>
            </a:r>
            <a:r>
              <a:rPr lang="sr-Latn-RS" sz="1200" b="1" kern="1200" dirty="0" smtClean="0">
                <a:solidFill>
                  <a:schemeClr val="tx1"/>
                </a:solidFill>
                <a:effectLst/>
                <a:latin typeface="+mn-lt"/>
                <a:ea typeface="+mn-ea"/>
                <a:cs typeface="+mn-cs"/>
              </a:rPr>
              <a:t>stručnjakom</a:t>
            </a:r>
            <a:r>
              <a:rPr lang="sr-Latn-RS" sz="1200" kern="1200" dirty="0" smtClean="0">
                <a:solidFill>
                  <a:schemeClr val="tx1"/>
                </a:solidFill>
                <a:effectLst/>
                <a:latin typeface="+mn-lt"/>
                <a:ea typeface="+mn-ea"/>
                <a:cs typeface="+mn-cs"/>
              </a:rPr>
              <a:t> za kompjutersku </a:t>
            </a:r>
            <a:r>
              <a:rPr lang="sr-Latn-RS" sz="1200" kern="1200" dirty="0" err="1" smtClean="0">
                <a:solidFill>
                  <a:schemeClr val="tx1"/>
                </a:solidFill>
                <a:effectLst/>
                <a:latin typeface="+mn-lt"/>
                <a:ea typeface="+mn-ea"/>
                <a:cs typeface="+mn-cs"/>
              </a:rPr>
              <a:t>forenziku</a:t>
            </a:r>
            <a:r>
              <a:rPr lang="sr-Latn-RS" sz="1200" kern="1200" dirty="0" smtClean="0">
                <a:solidFill>
                  <a:schemeClr val="tx1"/>
                </a:solidFill>
                <a:effectLst/>
                <a:latin typeface="+mn-lt"/>
                <a:ea typeface="+mn-ea"/>
                <a:cs typeface="+mn-cs"/>
              </a:rPr>
              <a:t> u svojoj agenciji ili sa spoljnim </a:t>
            </a:r>
            <a:r>
              <a:rPr lang="sr-Latn-RS" sz="1200" kern="1200" dirty="0" err="1" smtClean="0">
                <a:solidFill>
                  <a:schemeClr val="tx1"/>
                </a:solidFill>
                <a:effectLst/>
                <a:latin typeface="+mn-lt"/>
                <a:ea typeface="+mn-ea"/>
                <a:cs typeface="+mn-cs"/>
              </a:rPr>
              <a:t>veštakom</a:t>
            </a:r>
            <a:r>
              <a:rPr lang="sr-Latn-RS" sz="1200" kern="1200" dirty="0" smtClean="0">
                <a:solidFill>
                  <a:schemeClr val="tx1"/>
                </a:solidFill>
                <a:effectLst/>
                <a:latin typeface="+mn-lt"/>
                <a:ea typeface="+mn-ea"/>
                <a:cs typeface="+mn-cs"/>
              </a:rPr>
              <a:t> koga vaša agencija preporučuje za ispomoć. </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Indikacije za mreže: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višestruki računarski sistemi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mrežne komponente (</a:t>
            </a:r>
            <a:r>
              <a:rPr lang="sr-Latn-RS" sz="1200" kern="1200" dirty="0" err="1" smtClean="0">
                <a:solidFill>
                  <a:schemeClr val="tx1"/>
                </a:solidFill>
                <a:effectLst/>
                <a:latin typeface="+mn-lt"/>
                <a:ea typeface="+mn-ea"/>
                <a:cs typeface="+mn-cs"/>
              </a:rPr>
              <a:t>ruter</a:t>
            </a:r>
            <a:r>
              <a:rPr lang="sr-Latn-RS" sz="1200"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habovi</a:t>
            </a:r>
            <a:r>
              <a:rPr lang="sr-Latn-RS" sz="1200" kern="1200" dirty="0" smtClean="0">
                <a:solidFill>
                  <a:schemeClr val="tx1"/>
                </a:solidFill>
                <a:effectLst/>
                <a:latin typeface="+mn-lt"/>
                <a:ea typeface="+mn-ea"/>
                <a:cs typeface="+mn-cs"/>
              </a:rPr>
              <a:t>, mrežni prekidači itd.)</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mrežne interfejs kartice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mrežni kablovi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antene </a:t>
            </a:r>
            <a:r>
              <a:rPr lang="sr-Latn-RS" sz="1200" i="1" kern="1200" dirty="0" err="1" smtClean="0">
                <a:solidFill>
                  <a:schemeClr val="tx1"/>
                </a:solidFill>
                <a:effectLst/>
                <a:latin typeface="+mn-lt"/>
                <a:ea typeface="+mn-ea"/>
                <a:cs typeface="+mn-cs"/>
              </a:rPr>
              <a:t>Wi</a:t>
            </a:r>
            <a:r>
              <a:rPr lang="sr-Latn-RS" sz="1200" i="1" kern="1200" dirty="0" smtClean="0">
                <a:solidFill>
                  <a:schemeClr val="tx1"/>
                </a:solidFill>
                <a:effectLst/>
                <a:latin typeface="+mn-lt"/>
                <a:ea typeface="+mn-ea"/>
                <a:cs typeface="+mn-cs"/>
              </a:rPr>
              <a:t>-</a:t>
            </a:r>
            <a:r>
              <a:rPr lang="sr-Latn-RS" sz="1200" i="1" kern="1200" dirty="0" err="1" smtClean="0">
                <a:solidFill>
                  <a:schemeClr val="tx1"/>
                </a:solidFill>
                <a:effectLst/>
                <a:latin typeface="+mn-lt"/>
                <a:ea typeface="+mn-ea"/>
                <a:cs typeface="+mn-cs"/>
              </a:rPr>
              <a:t>Fi</a:t>
            </a:r>
            <a:r>
              <a:rPr lang="sr-Latn-RS" sz="1200" i="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uređaja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serveri</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Označite sve kablove i sve uređaje i dokumentujte veze.</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52</a:t>
            </a:fld>
            <a:endParaRPr lang="en-US" altLang="en-US"/>
          </a:p>
        </p:txBody>
      </p:sp>
    </p:spTree>
    <p:extLst>
      <p:ext uri="{BB962C8B-B14F-4D97-AF65-F5344CB8AC3E}">
        <p14:creationId xmlns:p14="http://schemas.microsoft.com/office/powerpoint/2010/main" val="223446192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 Opis na sledećem slajdu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Telefon je ručni uređaj koji se može naći: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Zasebno (kao što je slučaj sa svim mobilnim telefonima);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Na daljinskoj baznoj stanici (bežičnoj);</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Direktno povezan sa sistemom zemaljskih veza.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Mobilni telefon može imati i neke dodatne funkcije (na primer može biti tako konfigurisan da može da snima digitalne fotografije). Moderni mobilni telefoni često imaju operativni sistem (kao što je </a:t>
            </a:r>
            <a:r>
              <a:rPr lang="sr-Latn-RS" sz="1200" i="1" kern="1200" dirty="0" err="1" smtClean="0">
                <a:solidFill>
                  <a:schemeClr val="tx1"/>
                </a:solidFill>
                <a:effectLst/>
                <a:latin typeface="+mn-lt"/>
                <a:ea typeface="+mn-ea"/>
                <a:cs typeface="+mn-cs"/>
              </a:rPr>
              <a:t>iOS</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Android</a:t>
            </a:r>
            <a:r>
              <a:rPr lang="sr-Latn-RS" sz="1200" i="1" kern="1200" dirty="0" smtClean="0">
                <a:solidFill>
                  <a:schemeClr val="tx1"/>
                </a:solidFill>
                <a:effectLst/>
                <a:latin typeface="+mn-lt"/>
                <a:ea typeface="+mn-ea"/>
                <a:cs typeface="+mn-cs"/>
              </a:rPr>
              <a:t>, Windows </a:t>
            </a:r>
            <a:r>
              <a:rPr lang="sr-Latn-RS" sz="1200" i="1" kern="1200" dirty="0" err="1" smtClean="0">
                <a:solidFill>
                  <a:schemeClr val="tx1"/>
                </a:solidFill>
                <a:effectLst/>
                <a:latin typeface="+mn-lt"/>
                <a:ea typeface="+mn-ea"/>
                <a:cs typeface="+mn-cs"/>
              </a:rPr>
              <a:t>Phone</a:t>
            </a:r>
            <a:r>
              <a:rPr lang="sr-Latn-RS" sz="1200" kern="1200" dirty="0" smtClean="0">
                <a:solidFill>
                  <a:schemeClr val="tx1"/>
                </a:solidFill>
                <a:effectLst/>
                <a:latin typeface="+mn-lt"/>
                <a:ea typeface="+mn-ea"/>
                <a:cs typeface="+mn-cs"/>
              </a:rPr>
              <a:t>) koji omogućuje korisniku da obavlja zadatke koji se tipično vezuju za tradicionalne računarske sisteme, uključujući prijem i odašiljanje </a:t>
            </a:r>
            <a:r>
              <a:rPr lang="sr-Latn-RS" sz="1200" kern="1200" dirty="0" err="1" smtClean="0">
                <a:solidFill>
                  <a:schemeClr val="tx1"/>
                </a:solidFill>
                <a:effectLst/>
                <a:latin typeface="+mn-lt"/>
                <a:ea typeface="+mn-ea"/>
                <a:cs typeface="+mn-cs"/>
              </a:rPr>
              <a:t>imejlova</a:t>
            </a:r>
            <a:r>
              <a:rPr lang="sr-Latn-RS" sz="1200" kern="1200" dirty="0" smtClean="0">
                <a:solidFill>
                  <a:schemeClr val="tx1"/>
                </a:solidFill>
                <a:effectLst/>
                <a:latin typeface="+mn-lt"/>
                <a:ea typeface="+mn-ea"/>
                <a:cs typeface="+mn-cs"/>
              </a:rPr>
              <a:t>, krstarenje po internetu, četovanje, </a:t>
            </a:r>
            <a:r>
              <a:rPr lang="sr-Latn-RS" sz="1200" kern="1200" dirty="0" err="1" smtClean="0">
                <a:solidFill>
                  <a:schemeClr val="tx1"/>
                </a:solidFill>
                <a:effectLst/>
                <a:latin typeface="+mn-lt"/>
                <a:ea typeface="+mn-ea"/>
                <a:cs typeface="+mn-cs"/>
              </a:rPr>
              <a:t>igrice</a:t>
            </a:r>
            <a:r>
              <a:rPr lang="sr-Latn-RS" sz="1200" kern="1200" dirty="0" smtClean="0">
                <a:solidFill>
                  <a:schemeClr val="tx1"/>
                </a:solidFill>
                <a:effectLst/>
                <a:latin typeface="+mn-lt"/>
                <a:ea typeface="+mn-ea"/>
                <a:cs typeface="+mn-cs"/>
              </a:rPr>
              <a:t> itd. Mobilni telefoni sa tako proširenim funkcijama nazivaju se pametnim telefonima.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Telefon može da crpi energiju iz unutrašnje baterije, električnog napajanja ili direktno iz telefonskog sistema. Dvosmerna komunikacija uspostavlja se od jedne do druge slušalice pomoću linija zemaljskog sistema komunikacije, radio-prenosa, celularnih sistema ili kombinacije sistema. Mnogi telefoni mogu da čuvaju podatke sa imenima, brojevima telefona i identifikacijom onoga ko poziva. Mnogi mobilni telefoni takođe mogu da čuvaju podatke o imenima, adresama, kalendaru, detalje o dolaznim pozivima, mogu da primaju </a:t>
            </a:r>
            <a:r>
              <a:rPr lang="sr-Latn-RS" sz="1200" kern="1200" dirty="0" err="1" smtClean="0">
                <a:solidFill>
                  <a:schemeClr val="tx1"/>
                </a:solidFill>
                <a:effectLst/>
                <a:latin typeface="+mn-lt"/>
                <a:ea typeface="+mn-ea"/>
                <a:cs typeface="+mn-cs"/>
              </a:rPr>
              <a:t>imejlove</a:t>
            </a:r>
            <a:r>
              <a:rPr lang="sr-Latn-RS" sz="1200" kern="1200" dirty="0" smtClean="0">
                <a:solidFill>
                  <a:schemeClr val="tx1"/>
                </a:solidFill>
                <a:effectLst/>
                <a:latin typeface="+mn-lt"/>
                <a:ea typeface="+mn-ea"/>
                <a:cs typeface="+mn-cs"/>
              </a:rPr>
              <a:t> i šalju tekstove, mogu da posluže za snimanje zvuka, a mogu se koristiti i za pristup internetu (pa onda sadrže podatke o pristupu internetu). Za pristup mnogim mobilnim telefonima potreban je PIN, lozinka ili neka druga pristupna šifra.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Tableti su uređaji koji su veoma slični pametnim telefonima, ali imaju veći ekran. Poseduju sopstveni operativni sistem koji se zasniva na verzijama operativnih sistema namenjenih mobilnim telefonima. Baš kao i pametni telefoni i oni pružaju gotovo beskonačne mogućnosti različitih funkcija i omogućuju korisniku da instalira sopstvene aplikacije (</a:t>
            </a:r>
            <a:r>
              <a:rPr lang="sr-Latn-RS" sz="1200" i="1" kern="1200" dirty="0" err="1" smtClean="0">
                <a:solidFill>
                  <a:schemeClr val="tx1"/>
                </a:solidFill>
                <a:effectLst/>
                <a:latin typeface="+mn-lt"/>
                <a:ea typeface="+mn-ea"/>
                <a:cs typeface="+mn-cs"/>
              </a:rPr>
              <a:t>apps</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Pogledajte informacije navedene gore u opštim uputstvima za zaplenu, pakovanje, prevoz i skladištenje. Takođe pogledajte i odeljak 3.4. Vodiča Saveta Evrope.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Predavač treba da se postara da iznese dovoljno informacija o načinu korišćenja i svrsi </a:t>
            </a:r>
            <a:r>
              <a:rPr lang="sr-Latn-RS" sz="1200" kern="1200" dirty="0" err="1" smtClean="0">
                <a:solidFill>
                  <a:schemeClr val="tx1"/>
                </a:solidFill>
                <a:effectLst/>
                <a:latin typeface="+mn-lt"/>
                <a:ea typeface="+mn-ea"/>
                <a:cs typeface="+mn-cs"/>
              </a:rPr>
              <a:t>Faradejevih</a:t>
            </a:r>
            <a:r>
              <a:rPr lang="sr-Latn-RS" sz="1200" kern="1200" dirty="0" smtClean="0">
                <a:solidFill>
                  <a:schemeClr val="tx1"/>
                </a:solidFill>
                <a:effectLst/>
                <a:latin typeface="+mn-lt"/>
                <a:ea typeface="+mn-ea"/>
                <a:cs typeface="+mn-cs"/>
              </a:rPr>
              <a:t> torbica. Polaznici mogu, ali ne moraju biti upoznati sa upotrebom tog sredstva, pa je stoga važno da predavač ustanovi koliko je visok nivo njihovog znanja. Ako je moguće, predavač bi mogao doneti jednu </a:t>
            </a:r>
            <a:r>
              <a:rPr lang="sr-Latn-RS" sz="1200" kern="1200" dirty="0" err="1" smtClean="0">
                <a:solidFill>
                  <a:schemeClr val="tx1"/>
                </a:solidFill>
                <a:effectLst/>
                <a:latin typeface="+mn-lt"/>
                <a:ea typeface="+mn-ea"/>
                <a:cs typeface="+mn-cs"/>
              </a:rPr>
              <a:t>Faradejevu</a:t>
            </a:r>
            <a:r>
              <a:rPr lang="sr-Latn-RS" sz="1200" kern="1200" dirty="0" smtClean="0">
                <a:solidFill>
                  <a:schemeClr val="tx1"/>
                </a:solidFill>
                <a:effectLst/>
                <a:latin typeface="+mn-lt"/>
                <a:ea typeface="+mn-ea"/>
                <a:cs typeface="+mn-cs"/>
              </a:rPr>
              <a:t> torbicu kako bi pokazao kako se ona koristi. Takođe je moguće da se pomoću srebrne folije pokaže kako se blokiraju signali. To je koristan način da se objasni mogućnost da se izgube ili promene dokazi. Iz izveštaja u Ujedinjenom Kraljevstvu videlo se da je tokom jednog vremenskog perioda postojala mogućnost da se na daljinu pristupi mnogim mobilnim uređajima. U jednom slučaju policijski službenik je daljinski izbrisao dokaze sa uređaja koji se kao dokazni materijal čuvao u policijskoj stanici. Na donjim </a:t>
            </a:r>
            <a:r>
              <a:rPr lang="sr-Latn-RS" sz="1200" kern="1200" dirty="0" err="1" smtClean="0">
                <a:solidFill>
                  <a:schemeClr val="tx1"/>
                </a:solidFill>
                <a:effectLst/>
                <a:latin typeface="+mn-lt"/>
                <a:ea typeface="+mn-ea"/>
                <a:cs typeface="+mn-cs"/>
              </a:rPr>
              <a:t>linkovima</a:t>
            </a:r>
            <a:r>
              <a:rPr lang="sr-Latn-RS" sz="1200" kern="1200" dirty="0" smtClean="0">
                <a:solidFill>
                  <a:schemeClr val="tx1"/>
                </a:solidFill>
                <a:effectLst/>
                <a:latin typeface="+mn-lt"/>
                <a:ea typeface="+mn-ea"/>
                <a:cs typeface="+mn-cs"/>
              </a:rPr>
              <a:t> može se naći više informacija o tome. </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http://www.bbc.co.uk/news/technology-29464889 </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http://www.mirror.co.uk/news/uk-news/police-officer-remotely-wiped-evidence-7838193</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53</a:t>
            </a:fld>
            <a:endParaRPr lang="en-US" altLang="en-US"/>
          </a:p>
        </p:txBody>
      </p:sp>
    </p:spTree>
    <p:extLst>
      <p:ext uri="{BB962C8B-B14F-4D97-AF65-F5344CB8AC3E}">
        <p14:creationId xmlns:p14="http://schemas.microsoft.com/office/powerpoint/2010/main" val="289566134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Ovo je područje koje je toliko široko da ga je teško prikazati na jednom slajdu – u idealnim uslovima mi bismo isključili uređaj i to ne bi izazvalo nikakve druge promene sem samog isključenja.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Međutim, neki uređaji (naročito </a:t>
            </a:r>
            <a:r>
              <a:rPr lang="sr-Latn-RS" sz="1200" i="1" kern="1200" dirty="0" err="1" smtClean="0">
                <a:solidFill>
                  <a:schemeClr val="tx1"/>
                </a:solidFill>
                <a:effectLst/>
                <a:latin typeface="+mn-lt"/>
                <a:ea typeface="+mn-ea"/>
                <a:cs typeface="+mn-cs"/>
              </a:rPr>
              <a:t>iPhones</a:t>
            </a:r>
            <a:r>
              <a:rPr lang="sr-Latn-RS" sz="1200" kern="1200" dirty="0" smtClean="0">
                <a:solidFill>
                  <a:schemeClr val="tx1"/>
                </a:solidFill>
                <a:effectLst/>
                <a:latin typeface="+mn-lt"/>
                <a:ea typeface="+mn-ea"/>
                <a:cs typeface="+mn-cs"/>
              </a:rPr>
              <a:t>) primenjuju sisteme bezbednosti koji bitno otežavaju da se uređaj, ako se potpuno isključi sa napajanja, ponovno uključi bez odgovarajuće šifre, odnosno, tu šifru je mnogo teže zaobići u toj situaciji nego onda kada je uređaj uključen. Zato je potrebno da neki uređaji ostanu uključeni.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Zato ih moramo izolovati sa mreže – </a:t>
            </a:r>
            <a:r>
              <a:rPr lang="sr-Latn-RS" sz="1200" i="1" kern="1200" dirty="0" smtClean="0">
                <a:solidFill>
                  <a:schemeClr val="tx1"/>
                </a:solidFill>
                <a:effectLst/>
                <a:latin typeface="+mn-lt"/>
                <a:ea typeface="+mn-ea"/>
                <a:cs typeface="+mn-cs"/>
              </a:rPr>
              <a:t>GSM, </a:t>
            </a:r>
            <a:r>
              <a:rPr lang="sr-Latn-RS" sz="1200" i="1" kern="1200" dirty="0" err="1" smtClean="0">
                <a:solidFill>
                  <a:schemeClr val="tx1"/>
                </a:solidFill>
                <a:effectLst/>
                <a:latin typeface="+mn-lt"/>
                <a:ea typeface="+mn-ea"/>
                <a:cs typeface="+mn-cs"/>
              </a:rPr>
              <a:t>Wi</a:t>
            </a:r>
            <a:r>
              <a:rPr lang="sr-Latn-RS" sz="1200" i="1" kern="1200" dirty="0" smtClean="0">
                <a:solidFill>
                  <a:schemeClr val="tx1"/>
                </a:solidFill>
                <a:effectLst/>
                <a:latin typeface="+mn-lt"/>
                <a:ea typeface="+mn-ea"/>
                <a:cs typeface="+mn-cs"/>
              </a:rPr>
              <a:t>-</a:t>
            </a:r>
            <a:r>
              <a:rPr lang="sr-Latn-RS" sz="1200" i="1" kern="1200" dirty="0" err="1" smtClean="0">
                <a:solidFill>
                  <a:schemeClr val="tx1"/>
                </a:solidFill>
                <a:effectLst/>
                <a:latin typeface="+mn-lt"/>
                <a:ea typeface="+mn-ea"/>
                <a:cs typeface="+mn-cs"/>
              </a:rPr>
              <a:t>Fi</a:t>
            </a:r>
            <a:r>
              <a:rPr lang="sr-Latn-RS" sz="1200" i="1" kern="1200" dirty="0" smtClean="0">
                <a:solidFill>
                  <a:schemeClr val="tx1"/>
                </a:solidFill>
                <a:effectLst/>
                <a:latin typeface="+mn-lt"/>
                <a:ea typeface="+mn-ea"/>
                <a:cs typeface="+mn-cs"/>
              </a:rPr>
              <a:t>, BT </a:t>
            </a:r>
            <a:r>
              <a:rPr lang="sr-Latn-RS" sz="1200" kern="1200" dirty="0" smtClean="0">
                <a:solidFill>
                  <a:schemeClr val="tx1"/>
                </a:solidFill>
                <a:effectLst/>
                <a:latin typeface="+mn-lt"/>
                <a:ea typeface="+mn-ea"/>
                <a:cs typeface="+mn-cs"/>
              </a:rPr>
              <a:t>i </a:t>
            </a:r>
            <a:r>
              <a:rPr lang="sr-Latn-RS" sz="1200" i="1" kern="1200" dirty="0" smtClean="0">
                <a:solidFill>
                  <a:schemeClr val="tx1"/>
                </a:solidFill>
                <a:effectLst/>
                <a:latin typeface="+mn-lt"/>
                <a:ea typeface="+mn-ea"/>
                <a:cs typeface="+mn-cs"/>
              </a:rPr>
              <a:t>GPS</a:t>
            </a:r>
            <a:r>
              <a:rPr lang="sr-Latn-RS" sz="1200" kern="1200" dirty="0" smtClean="0">
                <a:solidFill>
                  <a:schemeClr val="tx1"/>
                </a:solidFill>
                <a:effectLst/>
                <a:latin typeface="+mn-lt"/>
                <a:ea typeface="+mn-ea"/>
                <a:cs typeface="+mn-cs"/>
              </a:rPr>
              <a:t>. To se najčešće postiže pomoću </a:t>
            </a:r>
            <a:r>
              <a:rPr lang="sr-Latn-RS" sz="1200" kern="1200" dirty="0" err="1" smtClean="0">
                <a:solidFill>
                  <a:schemeClr val="tx1"/>
                </a:solidFill>
                <a:effectLst/>
                <a:latin typeface="+mn-lt"/>
                <a:ea typeface="+mn-ea"/>
                <a:cs typeface="+mn-cs"/>
              </a:rPr>
              <a:t>Faradejeve</a:t>
            </a:r>
            <a:r>
              <a:rPr lang="sr-Latn-RS" sz="1200" kern="1200" dirty="0" smtClean="0">
                <a:solidFill>
                  <a:schemeClr val="tx1"/>
                </a:solidFill>
                <a:effectLst/>
                <a:latin typeface="+mn-lt"/>
                <a:ea typeface="+mn-ea"/>
                <a:cs typeface="+mn-cs"/>
              </a:rPr>
              <a:t> torbice ili </a:t>
            </a:r>
            <a:r>
              <a:rPr lang="en-GB" sz="1200" i="1" kern="1200" dirty="0" smtClean="0">
                <a:solidFill>
                  <a:schemeClr val="tx1"/>
                </a:solidFill>
                <a:effectLst/>
                <a:latin typeface="+mn-lt"/>
                <a:ea typeface="+mn-ea"/>
                <a:cs typeface="+mn-cs"/>
              </a:rPr>
              <a:t>flight mode</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b="1" kern="1200" dirty="0" err="1" smtClean="0">
                <a:solidFill>
                  <a:schemeClr val="tx1"/>
                </a:solidFill>
                <a:effectLst/>
                <a:latin typeface="+mn-lt"/>
                <a:ea typeface="+mn-ea"/>
                <a:cs typeface="+mn-cs"/>
              </a:rPr>
              <a:t>Faradejeva</a:t>
            </a:r>
            <a:r>
              <a:rPr lang="sr-Latn-RS" sz="1200" b="1" kern="1200" dirty="0" smtClean="0">
                <a:solidFill>
                  <a:schemeClr val="tx1"/>
                </a:solidFill>
                <a:effectLst/>
                <a:latin typeface="+mn-lt"/>
                <a:ea typeface="+mn-ea"/>
                <a:cs typeface="+mn-cs"/>
              </a:rPr>
              <a:t> torbica</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koja je dobila ime po tvorcu </a:t>
            </a:r>
            <a:r>
              <a:rPr lang="sr-Latn-RS" sz="1200" kern="1200" dirty="0" err="1" smtClean="0">
                <a:solidFill>
                  <a:schemeClr val="tx1"/>
                </a:solidFill>
                <a:effectLst/>
                <a:latin typeface="+mn-lt"/>
                <a:ea typeface="+mn-ea"/>
                <a:cs typeface="+mn-cs"/>
              </a:rPr>
              <a:t>Faradejevog</a:t>
            </a:r>
            <a:r>
              <a:rPr lang="sr-Latn-RS" sz="1200" kern="1200" dirty="0" smtClean="0">
                <a:solidFill>
                  <a:schemeClr val="tx1"/>
                </a:solidFill>
                <a:effectLst/>
                <a:latin typeface="+mn-lt"/>
                <a:ea typeface="+mn-ea"/>
                <a:cs typeface="+mn-cs"/>
              </a:rPr>
              <a:t> kaveza, koja je, kao i </a:t>
            </a:r>
            <a:r>
              <a:rPr lang="sr-Latn-RS" sz="1200" kern="1200" dirty="0" err="1" smtClean="0">
                <a:solidFill>
                  <a:schemeClr val="tx1"/>
                </a:solidFill>
                <a:effectLst/>
                <a:latin typeface="+mn-lt"/>
                <a:ea typeface="+mn-ea"/>
                <a:cs typeface="+mn-cs"/>
              </a:rPr>
              <a:t>Faradejev</a:t>
            </a:r>
            <a:r>
              <a:rPr lang="sr-Latn-RS" sz="1200" kern="1200" dirty="0" smtClean="0">
                <a:solidFill>
                  <a:schemeClr val="tx1"/>
                </a:solidFill>
                <a:effectLst/>
                <a:latin typeface="+mn-lt"/>
                <a:ea typeface="+mn-ea"/>
                <a:cs typeface="+mn-cs"/>
              </a:rPr>
              <a:t> kavez, dobila ime po svom pronalazaču, blokira radio-</a:t>
            </a:r>
            <a:r>
              <a:rPr lang="sr-Latn-RS" sz="1200" kern="1200" dirty="0" err="1" smtClean="0">
                <a:solidFill>
                  <a:schemeClr val="tx1"/>
                </a:solidFill>
                <a:effectLst/>
                <a:latin typeface="+mn-lt"/>
                <a:ea typeface="+mn-ea"/>
                <a:cs typeface="+mn-cs"/>
              </a:rPr>
              <a:t>frekvencijske</a:t>
            </a:r>
            <a:r>
              <a:rPr lang="sr-Latn-RS" sz="1200" kern="1200" dirty="0" smtClean="0">
                <a:solidFill>
                  <a:schemeClr val="tx1"/>
                </a:solidFill>
                <a:effectLst/>
                <a:latin typeface="+mn-lt"/>
                <a:ea typeface="+mn-ea"/>
                <a:cs typeface="+mn-cs"/>
              </a:rPr>
              <a:t> signale tako da se oni ne mogu ni slati sa elektronskog uređaja, kao što je mobilni telefon, automobilski ključ ili laptop, niti ih ti uređaji mogu primati.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Uređaji poput pametnih telefona povezuju se sa telefonskom mrežom preko bežičnih signala, ali imaju i druge mogućnosti za uspostavljanje veze, kao što su </a:t>
            </a:r>
            <a:r>
              <a:rPr lang="en-GB" sz="1200" i="1" kern="1200" dirty="0" smtClean="0">
                <a:solidFill>
                  <a:schemeClr val="tx1"/>
                </a:solidFill>
                <a:effectLst/>
                <a:latin typeface="+mn-lt"/>
                <a:ea typeface="+mn-ea"/>
                <a:cs typeface="+mn-cs"/>
              </a:rPr>
              <a:t>Bluetooth</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ili bežična </a:t>
            </a:r>
            <a:r>
              <a:rPr lang="en-GB" sz="1200" i="1" kern="1200" dirty="0" smtClean="0">
                <a:solidFill>
                  <a:schemeClr val="tx1"/>
                </a:solidFill>
                <a:effectLst/>
                <a:latin typeface="+mn-lt"/>
                <a:ea typeface="+mn-ea"/>
                <a:cs typeface="+mn-cs"/>
              </a:rPr>
              <a:t>Wi-Fi</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mreža, kao što je standard </a:t>
            </a:r>
            <a:r>
              <a:rPr lang="en-GB" sz="1200" kern="1200" dirty="0" smtClean="0">
                <a:solidFill>
                  <a:schemeClr val="tx1"/>
                </a:solidFill>
                <a:effectLst/>
                <a:latin typeface="+mn-lt"/>
                <a:ea typeface="+mn-ea"/>
                <a:cs typeface="+mn-cs"/>
              </a:rPr>
              <a:t>802.11b/g/n. </a:t>
            </a:r>
            <a:r>
              <a:rPr lang="sr-Latn-RS" sz="1200" kern="1200" dirty="0" smtClean="0">
                <a:solidFill>
                  <a:schemeClr val="tx1"/>
                </a:solidFill>
                <a:effectLst/>
                <a:latin typeface="+mn-lt"/>
                <a:ea typeface="+mn-ea"/>
                <a:cs typeface="+mn-cs"/>
              </a:rPr>
              <a:t>Čak i kada na pametnom uređaju postoje standardni bezbednosni mehanizmi, ti uređaji mogu biti na meti spoljnog napada koji se sprovodi kako bi se izmenili, izbrisali ili čak dodali neki dokazi u telefon ili drugi uređaj. </a:t>
            </a:r>
            <a:endParaRPr lang="en-U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Faradejeve</a:t>
            </a:r>
            <a:r>
              <a:rPr lang="sr-Latn-RS" sz="1200" kern="1200" dirty="0" smtClean="0">
                <a:solidFill>
                  <a:schemeClr val="tx1"/>
                </a:solidFill>
                <a:effectLst/>
                <a:latin typeface="+mn-lt"/>
                <a:ea typeface="+mn-ea"/>
                <a:cs typeface="+mn-cs"/>
              </a:rPr>
              <a:t> torbice su, baš kao i </a:t>
            </a:r>
            <a:r>
              <a:rPr lang="sr-Latn-RS" sz="1200" kern="1200" dirty="0" err="1" smtClean="0">
                <a:solidFill>
                  <a:schemeClr val="tx1"/>
                </a:solidFill>
                <a:effectLst/>
                <a:latin typeface="+mn-lt"/>
                <a:ea typeface="+mn-ea"/>
                <a:cs typeface="+mn-cs"/>
              </a:rPr>
              <a:t>Faradejev</a:t>
            </a:r>
            <a:r>
              <a:rPr lang="sr-Latn-RS" sz="1200" kern="1200" dirty="0" smtClean="0">
                <a:solidFill>
                  <a:schemeClr val="tx1"/>
                </a:solidFill>
                <a:effectLst/>
                <a:latin typeface="+mn-lt"/>
                <a:ea typeface="+mn-ea"/>
                <a:cs typeface="+mn-cs"/>
              </a:rPr>
              <a:t> kavez, zatvorene, zapečaćene jedinice koje sprečavaju da se signali šalju i primaju zahvaljujući materijalu od koga je sama torbica napravljena. To je važno onda kada se zaplene uređaji koji sigurno sadrže podatke koji se mogu koristiti kao dokaz na sudu jer </a:t>
            </a:r>
            <a:r>
              <a:rPr lang="sr-Latn-RS" sz="1200" kern="1200" dirty="0" err="1" smtClean="0">
                <a:solidFill>
                  <a:schemeClr val="tx1"/>
                </a:solidFill>
                <a:effectLst/>
                <a:latin typeface="+mn-lt"/>
                <a:ea typeface="+mn-ea"/>
                <a:cs typeface="+mn-cs"/>
              </a:rPr>
              <a:t>Faradejeva</a:t>
            </a:r>
            <a:r>
              <a:rPr lang="sr-Latn-RS" sz="1200" kern="1200" dirty="0" smtClean="0">
                <a:solidFill>
                  <a:schemeClr val="tx1"/>
                </a:solidFill>
                <a:effectLst/>
                <a:latin typeface="+mn-lt"/>
                <a:ea typeface="+mn-ea"/>
                <a:cs typeface="+mn-cs"/>
              </a:rPr>
              <a:t> torbica osigurava da nema nikakvog menjanja tih dokaza.</a:t>
            </a:r>
            <a:endParaRPr lang="en-US" sz="1200" kern="1200" dirty="0" smtClean="0">
              <a:solidFill>
                <a:schemeClr val="tx1"/>
              </a:solidFill>
              <a:effectLst/>
              <a:latin typeface="+mn-lt"/>
              <a:ea typeface="+mn-ea"/>
              <a:cs typeface="+mn-cs"/>
            </a:endParaRPr>
          </a:p>
          <a:p>
            <a:pPr indent="457200"/>
            <a:r>
              <a:rPr lang="sr-Latn-RS" sz="1200" b="1" i="1" kern="1200" dirty="0" err="1" smtClean="0">
                <a:solidFill>
                  <a:schemeClr val="tx1"/>
                </a:solidFill>
                <a:effectLst/>
                <a:latin typeface="+mn-lt"/>
                <a:ea typeface="+mn-ea"/>
                <a:cs typeface="+mn-cs"/>
              </a:rPr>
              <a:t>Flight</a:t>
            </a:r>
            <a:r>
              <a:rPr lang="sr-Latn-RS" sz="1200" b="1" i="1" kern="1200" dirty="0" smtClean="0">
                <a:solidFill>
                  <a:schemeClr val="tx1"/>
                </a:solidFill>
                <a:effectLst/>
                <a:latin typeface="+mn-lt"/>
                <a:ea typeface="+mn-ea"/>
                <a:cs typeface="+mn-cs"/>
              </a:rPr>
              <a:t> mode</a:t>
            </a:r>
            <a:r>
              <a:rPr lang="sr-Latn-RS" sz="1200" b="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na isti način sprečava da se pošalje i primi signal pomoću hardverskih funkcija. To obuhvata sledeće:</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sr-Latn-RS" sz="1200" b="1" kern="1200" dirty="0" smtClean="0">
                <a:solidFill>
                  <a:schemeClr val="tx1"/>
                </a:solidFill>
                <a:effectLst/>
                <a:latin typeface="+mn-lt"/>
                <a:ea typeface="+mn-ea"/>
                <a:cs typeface="+mn-cs"/>
              </a:rPr>
              <a:t>Celularni telefoni</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Vaš uređaj će prestati </a:t>
            </a:r>
            <a:r>
              <a:rPr lang="es-CL" sz="1200" kern="1200" dirty="0" smtClean="0">
                <a:solidFill>
                  <a:schemeClr val="tx1"/>
                </a:solidFill>
                <a:effectLst/>
                <a:latin typeface="+mn-lt"/>
                <a:ea typeface="+mn-ea"/>
                <a:cs typeface="+mn-cs"/>
              </a:rPr>
              <a:t>d</a:t>
            </a:r>
            <a:r>
              <a:rPr lang="sr-Latn-RS" sz="1200" kern="1200" dirty="0" smtClean="0">
                <a:solidFill>
                  <a:schemeClr val="tx1"/>
                </a:solidFill>
                <a:effectLst/>
                <a:latin typeface="+mn-lt"/>
                <a:ea typeface="+mn-ea"/>
                <a:cs typeface="+mn-cs"/>
              </a:rPr>
              <a:t>a komunicira sa odašiljačima. Nećete moći da primite niti pošaljete ništa što zavisi od celularnih podataka, bilo da je reč o glasovnom pozivu, ili SMS poruci ili mobilnim podacima. </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s-CL" sz="1200" b="1" i="1" kern="1200" dirty="0" err="1" smtClean="0">
                <a:solidFill>
                  <a:schemeClr val="tx1"/>
                </a:solidFill>
                <a:effectLst/>
                <a:latin typeface="+mn-lt"/>
                <a:ea typeface="+mn-ea"/>
                <a:cs typeface="+mn-cs"/>
              </a:rPr>
              <a:t>Wi</a:t>
            </a:r>
            <a:r>
              <a:rPr lang="es-CL" sz="1200" b="1" i="1" kern="1200" dirty="0" smtClean="0">
                <a:solidFill>
                  <a:schemeClr val="tx1"/>
                </a:solidFill>
                <a:effectLst/>
                <a:latin typeface="+mn-lt"/>
                <a:ea typeface="+mn-ea"/>
                <a:cs typeface="+mn-cs"/>
              </a:rPr>
              <a:t>-Fi</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Vaš telefon će prestati da </a:t>
            </a:r>
            <a:r>
              <a:rPr lang="sr-Latn-RS" sz="1200" kern="1200" dirty="0" err="1" smtClean="0">
                <a:solidFill>
                  <a:schemeClr val="tx1"/>
                </a:solidFill>
                <a:effectLst/>
                <a:latin typeface="+mn-lt"/>
                <a:ea typeface="+mn-ea"/>
                <a:cs typeface="+mn-cs"/>
              </a:rPr>
              <a:t>skenira</a:t>
            </a:r>
            <a:r>
              <a:rPr lang="sr-Latn-RS" sz="1200" kern="1200" dirty="0" smtClean="0">
                <a:solidFill>
                  <a:schemeClr val="tx1"/>
                </a:solidFill>
                <a:effectLst/>
                <a:latin typeface="+mn-lt"/>
                <a:ea typeface="+mn-ea"/>
                <a:cs typeface="+mn-cs"/>
              </a:rPr>
              <a:t> najbliže </a:t>
            </a:r>
            <a:r>
              <a:rPr lang="es-CL" sz="1200" i="1" kern="1200" dirty="0" err="1" smtClean="0">
                <a:solidFill>
                  <a:schemeClr val="tx1"/>
                </a:solidFill>
                <a:effectLst/>
                <a:latin typeface="+mn-lt"/>
                <a:ea typeface="+mn-ea"/>
                <a:cs typeface="+mn-cs"/>
              </a:rPr>
              <a:t>Wi</a:t>
            </a:r>
            <a:r>
              <a:rPr lang="es-CL" sz="1200" i="1" kern="1200" dirty="0" smtClean="0">
                <a:solidFill>
                  <a:schemeClr val="tx1"/>
                </a:solidFill>
                <a:effectLst/>
                <a:latin typeface="+mn-lt"/>
                <a:ea typeface="+mn-ea"/>
                <a:cs typeface="+mn-cs"/>
              </a:rPr>
              <a:t>-Fi </a:t>
            </a:r>
            <a:r>
              <a:rPr lang="sr-Latn-RS" sz="1200" kern="1200" dirty="0" smtClean="0">
                <a:solidFill>
                  <a:schemeClr val="tx1"/>
                </a:solidFill>
                <a:effectLst/>
                <a:latin typeface="+mn-lt"/>
                <a:ea typeface="+mn-ea"/>
                <a:cs typeface="+mn-cs"/>
              </a:rPr>
              <a:t>mreže i da pokušava da pokušava da im se priključi. Ako ste već vezani na </a:t>
            </a:r>
            <a:r>
              <a:rPr lang="sr-Latn-RS" sz="1200" i="1" kern="1200" dirty="0" smtClean="0">
                <a:solidFill>
                  <a:schemeClr val="tx1"/>
                </a:solidFill>
                <a:effectLst/>
                <a:latin typeface="+mn-lt"/>
                <a:ea typeface="+mn-ea"/>
                <a:cs typeface="+mn-cs"/>
              </a:rPr>
              <a:t>neku </a:t>
            </a:r>
            <a:r>
              <a:rPr lang="sr-Latn-RS" sz="1200" i="1" kern="1200" dirty="0" err="1" smtClean="0">
                <a:solidFill>
                  <a:schemeClr val="tx1"/>
                </a:solidFill>
                <a:effectLst/>
                <a:latin typeface="+mn-lt"/>
                <a:ea typeface="+mn-ea"/>
                <a:cs typeface="+mn-cs"/>
              </a:rPr>
              <a:t>wi</a:t>
            </a:r>
            <a:r>
              <a:rPr lang="sr-Latn-RS" sz="1200" i="1" kern="1200" dirty="0" smtClean="0">
                <a:solidFill>
                  <a:schemeClr val="tx1"/>
                </a:solidFill>
                <a:effectLst/>
                <a:latin typeface="+mn-lt"/>
                <a:ea typeface="+mn-ea"/>
                <a:cs typeface="+mn-cs"/>
              </a:rPr>
              <a:t>-</a:t>
            </a:r>
            <a:r>
              <a:rPr lang="sr-Latn-RS" sz="1200" i="1" kern="1200" dirty="0" err="1" smtClean="0">
                <a:solidFill>
                  <a:schemeClr val="tx1"/>
                </a:solidFill>
                <a:effectLst/>
                <a:latin typeface="+mn-lt"/>
                <a:ea typeface="+mn-ea"/>
                <a:cs typeface="+mn-cs"/>
              </a:rPr>
              <a:t>fi</a:t>
            </a:r>
            <a:r>
              <a:rPr lang="sr-Latn-RS" sz="1200" kern="1200" dirty="0" smtClean="0">
                <a:solidFill>
                  <a:schemeClr val="tx1"/>
                </a:solidFill>
                <a:effectLst/>
                <a:latin typeface="+mn-lt"/>
                <a:ea typeface="+mn-ea"/>
                <a:cs typeface="+mn-cs"/>
              </a:rPr>
              <a:t> mrežu, ta veza će se prekinuti.</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s-CL" sz="1200" b="1" i="1" kern="1200" dirty="0" smtClean="0">
                <a:solidFill>
                  <a:schemeClr val="tx1"/>
                </a:solidFill>
                <a:effectLst/>
                <a:latin typeface="+mn-lt"/>
                <a:ea typeface="+mn-ea"/>
                <a:cs typeface="+mn-cs"/>
              </a:rPr>
              <a:t>Bluetooth</a:t>
            </a:r>
            <a:r>
              <a:rPr lang="es-CL"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Flight</a:t>
            </a:r>
            <a:r>
              <a:rPr lang="sr-Latn-RS" sz="1200" i="1" kern="1200" dirty="0" smtClean="0">
                <a:solidFill>
                  <a:schemeClr val="tx1"/>
                </a:solidFill>
                <a:effectLst/>
                <a:latin typeface="+mn-lt"/>
                <a:ea typeface="+mn-ea"/>
                <a:cs typeface="+mn-cs"/>
              </a:rPr>
              <a:t> mode</a:t>
            </a:r>
            <a:r>
              <a:rPr lang="sr-Latn-RS" sz="1200" kern="1200" dirty="0" smtClean="0">
                <a:solidFill>
                  <a:schemeClr val="tx1"/>
                </a:solidFill>
                <a:effectLst/>
                <a:latin typeface="+mn-lt"/>
                <a:ea typeface="+mn-ea"/>
                <a:cs typeface="+mn-cs"/>
              </a:rPr>
              <a:t> onemogućuje dejstvo tog uređaja za komunikaciju koji većinu ljudi obično asocira samo na bežične slušalice koje koristimo u vožnji. Međutim, </a:t>
            </a:r>
            <a:r>
              <a:rPr lang="sr-Latn-RS" sz="1200" i="1" u="sng" kern="1200" dirty="0" err="1" smtClean="0">
                <a:solidFill>
                  <a:schemeClr val="tx1"/>
                </a:solidFill>
                <a:effectLst/>
                <a:latin typeface="+mn-lt"/>
                <a:ea typeface="+mn-ea"/>
                <a:cs typeface="+mn-cs"/>
                <a:hlinkClick r:id="rId3"/>
              </a:rPr>
              <a:t>Bluetooth</a:t>
            </a:r>
            <a:r>
              <a:rPr lang="sr-Latn-RS" sz="1200" kern="1200" dirty="0" smtClean="0">
                <a:solidFill>
                  <a:schemeClr val="tx1"/>
                </a:solidFill>
                <a:effectLst/>
                <a:latin typeface="+mn-lt"/>
                <a:ea typeface="+mn-ea"/>
                <a:cs typeface="+mn-cs"/>
              </a:rPr>
              <a:t> se može koristiti i za mnogo drugih stvari, uključujući tastaturu i miša.</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sr-Latn-RS" sz="1200" b="1" i="1" kern="1200" dirty="0" smtClean="0">
                <a:solidFill>
                  <a:schemeClr val="tx1"/>
                </a:solidFill>
                <a:effectLst/>
                <a:latin typeface="+mn-lt"/>
                <a:ea typeface="+mn-ea"/>
                <a:cs typeface="+mn-cs"/>
              </a:rPr>
              <a:t>GPS</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Flight</a:t>
            </a:r>
            <a:r>
              <a:rPr lang="sr-Latn-RS" sz="1200" i="1" kern="1200" dirty="0" smtClean="0">
                <a:solidFill>
                  <a:schemeClr val="tx1"/>
                </a:solidFill>
                <a:effectLst/>
                <a:latin typeface="+mn-lt"/>
                <a:ea typeface="+mn-ea"/>
                <a:cs typeface="+mn-cs"/>
              </a:rPr>
              <a:t> mode</a:t>
            </a:r>
            <a:r>
              <a:rPr lang="sr-Latn-RS" sz="1200" kern="1200" dirty="0" smtClean="0">
                <a:solidFill>
                  <a:schemeClr val="tx1"/>
                </a:solidFill>
                <a:effectLst/>
                <a:latin typeface="+mn-lt"/>
                <a:ea typeface="+mn-ea"/>
                <a:cs typeface="+mn-cs"/>
              </a:rPr>
              <a:t> takođe onemogućuje funkciju prijema </a:t>
            </a:r>
            <a:r>
              <a:rPr lang="sr-Latn-RS" sz="1200" i="1" kern="1200" dirty="0" smtClean="0">
                <a:solidFill>
                  <a:schemeClr val="tx1"/>
                </a:solidFill>
                <a:effectLst/>
                <a:latin typeface="+mn-lt"/>
                <a:ea typeface="+mn-ea"/>
                <a:cs typeface="+mn-cs"/>
              </a:rPr>
              <a:t>GPS, </a:t>
            </a:r>
            <a:r>
              <a:rPr lang="sr-Latn-RS" sz="1200" kern="1200" dirty="0" smtClean="0">
                <a:solidFill>
                  <a:schemeClr val="tx1"/>
                </a:solidFill>
                <a:effectLst/>
                <a:latin typeface="+mn-lt"/>
                <a:ea typeface="+mn-ea"/>
                <a:cs typeface="+mn-cs"/>
              </a:rPr>
              <a:t>ali samo na nekim uređajima. Ovo je pomalo zbunjujuće i može delovati nedosledno. U teoriji, </a:t>
            </a:r>
            <a:r>
              <a:rPr lang="sr-Latn-RS" sz="1200" i="1" kern="1200" dirty="0" smtClean="0">
                <a:solidFill>
                  <a:schemeClr val="tx1"/>
                </a:solidFill>
                <a:effectLst/>
                <a:latin typeface="+mn-lt"/>
                <a:ea typeface="+mn-ea"/>
                <a:cs typeface="+mn-cs"/>
              </a:rPr>
              <a:t>GPS</a:t>
            </a:r>
            <a:r>
              <a:rPr lang="sr-Latn-RS" sz="1200" kern="1200" dirty="0" smtClean="0">
                <a:solidFill>
                  <a:schemeClr val="tx1"/>
                </a:solidFill>
                <a:effectLst/>
                <a:latin typeface="+mn-lt"/>
                <a:ea typeface="+mn-ea"/>
                <a:cs typeface="+mn-cs"/>
              </a:rPr>
              <a:t> liči na sve ostale tehnologije o kojima ovde govorimo – </a:t>
            </a:r>
            <a:r>
              <a:rPr lang="sr-Latn-RS" sz="1200" u="sng" kern="1200" dirty="0" smtClean="0">
                <a:solidFill>
                  <a:schemeClr val="tx1"/>
                </a:solidFill>
                <a:effectLst/>
                <a:latin typeface="+mn-lt"/>
                <a:ea typeface="+mn-ea"/>
                <a:cs typeface="+mn-cs"/>
                <a:hlinkClick r:id="rId4"/>
              </a:rPr>
              <a:t>uređaj sa uključenim </a:t>
            </a:r>
            <a:r>
              <a:rPr lang="sr-Latn-RS" sz="1200" i="1" u="sng" kern="1200" dirty="0" smtClean="0">
                <a:solidFill>
                  <a:schemeClr val="tx1"/>
                </a:solidFill>
                <a:effectLst/>
                <a:latin typeface="+mn-lt"/>
                <a:ea typeface="+mn-ea"/>
                <a:cs typeface="+mn-cs"/>
                <a:hlinkClick r:id="rId4"/>
              </a:rPr>
              <a:t>GPS </a:t>
            </a:r>
            <a:r>
              <a:rPr lang="sr-Latn-RS" sz="1200" u="sng" kern="1200" dirty="0" smtClean="0">
                <a:solidFill>
                  <a:schemeClr val="tx1"/>
                </a:solidFill>
                <a:effectLst/>
                <a:latin typeface="+mn-lt"/>
                <a:ea typeface="+mn-ea"/>
                <a:cs typeface="+mn-cs"/>
                <a:hlinkClick r:id="rId4"/>
              </a:rPr>
              <a:t>sluša samo signale </a:t>
            </a:r>
            <a:r>
              <a:rPr lang="sr-Latn-RS" sz="1200" i="1" u="sng" kern="1200" dirty="0" smtClean="0">
                <a:solidFill>
                  <a:schemeClr val="tx1"/>
                </a:solidFill>
                <a:effectLst/>
                <a:latin typeface="+mn-lt"/>
                <a:ea typeface="+mn-ea"/>
                <a:cs typeface="+mn-cs"/>
                <a:hlinkClick r:id="rId4"/>
              </a:rPr>
              <a:t>GPS</a:t>
            </a:r>
            <a:r>
              <a:rPr lang="sr-Latn-RS" sz="1200" u="sng" kern="1200" dirty="0" smtClean="0">
                <a:solidFill>
                  <a:schemeClr val="tx1"/>
                </a:solidFill>
                <a:effectLst/>
                <a:latin typeface="+mn-lt"/>
                <a:ea typeface="+mn-ea"/>
                <a:cs typeface="+mn-cs"/>
                <a:hlinkClick r:id="rId4"/>
              </a:rPr>
              <a:t> koje prima</a:t>
            </a:r>
            <a:r>
              <a:rPr lang="sr-Latn-RS" sz="1200" kern="1200" dirty="0" smtClean="0">
                <a:solidFill>
                  <a:schemeClr val="tx1"/>
                </a:solidFill>
                <a:effectLst/>
                <a:latin typeface="+mn-lt"/>
                <a:ea typeface="+mn-ea"/>
                <a:cs typeface="+mn-cs"/>
              </a:rPr>
              <a:t> i ne prenosi nijedan drugi signal. Međutim, neke avio-kompanije imaju takve propise koji uopšte ne dopuštaju funkciju prijemna preko </a:t>
            </a:r>
            <a:r>
              <a:rPr lang="sr-Latn-RS" sz="1200" i="1" kern="1200" dirty="0" smtClean="0">
                <a:solidFill>
                  <a:schemeClr val="tx1"/>
                </a:solidFill>
                <a:effectLst/>
                <a:latin typeface="+mn-lt"/>
                <a:ea typeface="+mn-ea"/>
                <a:cs typeface="+mn-cs"/>
              </a:rPr>
              <a:t>GPS</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lnSpc>
                <a:spcPct val="150000"/>
              </a:lnSpc>
              <a:spcBef>
                <a:spcPts val="0"/>
              </a:spcBef>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54</a:t>
            </a:fld>
            <a:endParaRPr lang="en-US" altLang="en-US"/>
          </a:p>
        </p:txBody>
      </p:sp>
    </p:spTree>
    <p:extLst>
      <p:ext uri="{BB962C8B-B14F-4D97-AF65-F5344CB8AC3E}">
        <p14:creationId xmlns:p14="http://schemas.microsoft.com/office/powerpoint/2010/main" val="164981446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endParaRPr lang="sr-Latn-R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(Tekst na slici)</a:t>
            </a:r>
          </a:p>
          <a:p>
            <a:pPr indent="457200"/>
            <a:endParaRPr lang="sr-Latn-R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Vodič za elektronske dokaze</a:t>
            </a:r>
          </a:p>
          <a:p>
            <a:pPr indent="457200"/>
            <a:r>
              <a:rPr lang="sr-Latn-RS" sz="1200" b="1" kern="1200" dirty="0" smtClean="0">
                <a:solidFill>
                  <a:schemeClr val="tx1"/>
                </a:solidFill>
                <a:effectLst/>
                <a:latin typeface="+mn-lt"/>
                <a:ea typeface="+mn-ea"/>
                <a:cs typeface="+mn-cs"/>
              </a:rPr>
              <a:t>Dijagram za pretraživanje i zaplenu</a:t>
            </a:r>
          </a:p>
          <a:p>
            <a:pPr indent="457200"/>
            <a:endParaRPr lang="sr-Latn-RS" sz="1200" b="1"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Obezbediti mesto događaja</a:t>
            </a:r>
          </a:p>
          <a:p>
            <a:pPr indent="457200"/>
            <a:endParaRPr lang="sr-Latn-RS" sz="1200" b="1"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Dokumentovati i nacrtati plan mesta događaja. Fotografisati mesto događaja, uređaje i ekrane</a:t>
            </a:r>
          </a:p>
          <a:p>
            <a:pPr indent="457200"/>
            <a:endParaRPr lang="sr-Latn-RS" sz="1200" b="1"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Proveriti da li su uređaji uključeni:</a:t>
            </a:r>
          </a:p>
          <a:p>
            <a:pPr indent="457200"/>
            <a:r>
              <a:rPr lang="sr-Latn-RS" sz="1200" b="1" kern="1200" dirty="0" smtClean="0">
                <a:solidFill>
                  <a:schemeClr val="tx1"/>
                </a:solidFill>
                <a:effectLst/>
                <a:latin typeface="+mn-lt"/>
                <a:ea typeface="+mn-ea"/>
                <a:cs typeface="+mn-cs"/>
              </a:rPr>
              <a:t>- Da li je ekran uključen i povezan?</a:t>
            </a:r>
          </a:p>
          <a:p>
            <a:pPr indent="457200"/>
            <a:r>
              <a:rPr lang="sr-Latn-RS" sz="1200" b="1" kern="1200" dirty="0" smtClean="0">
                <a:solidFill>
                  <a:schemeClr val="tx1"/>
                </a:solidFill>
                <a:effectLst/>
                <a:latin typeface="+mn-lt"/>
                <a:ea typeface="+mn-ea"/>
                <a:cs typeface="+mn-cs"/>
              </a:rPr>
              <a:t>- Pomerite miša da biste aktivirali ekran</a:t>
            </a:r>
          </a:p>
          <a:p>
            <a:pPr indent="457200"/>
            <a:r>
              <a:rPr lang="sr-Latn-RS" sz="1200" b="1" kern="1200" dirty="0" smtClean="0">
                <a:solidFill>
                  <a:schemeClr val="tx1"/>
                </a:solidFill>
                <a:effectLst/>
                <a:latin typeface="+mn-lt"/>
                <a:ea typeface="+mn-ea"/>
                <a:cs typeface="+mn-cs"/>
              </a:rPr>
              <a:t>- Proverite indikatorska svetla</a:t>
            </a:r>
          </a:p>
          <a:p>
            <a:pPr indent="457200"/>
            <a:r>
              <a:rPr lang="sr-Latn-RS" sz="1200" b="1" kern="1200" dirty="0" smtClean="0">
                <a:solidFill>
                  <a:schemeClr val="tx1"/>
                </a:solidFill>
                <a:effectLst/>
                <a:latin typeface="+mn-lt"/>
                <a:ea typeface="+mn-ea"/>
                <a:cs typeface="+mn-cs"/>
              </a:rPr>
              <a:t>- Oslušnite da li se čuje zvuk</a:t>
            </a:r>
            <a:r>
              <a:rPr lang="sr-Latn-RS" sz="1200" b="1" kern="1200" baseline="0" dirty="0" smtClean="0">
                <a:solidFill>
                  <a:schemeClr val="tx1"/>
                </a:solidFill>
                <a:effectLst/>
                <a:latin typeface="+mn-lt"/>
                <a:ea typeface="+mn-ea"/>
                <a:cs typeface="+mn-cs"/>
              </a:rPr>
              <a:t> aktiviranog  uređaja</a:t>
            </a:r>
          </a:p>
          <a:p>
            <a:pPr indent="457200"/>
            <a:endParaRPr lang="sr-Latn-RS" sz="1200" b="1" kern="1200" baseline="0" dirty="0" smtClean="0">
              <a:solidFill>
                <a:schemeClr val="tx1"/>
              </a:solidFill>
              <a:effectLst/>
              <a:latin typeface="+mn-lt"/>
              <a:ea typeface="+mn-ea"/>
              <a:cs typeface="+mn-cs"/>
            </a:endParaRPr>
          </a:p>
          <a:p>
            <a:pPr indent="457200"/>
            <a:r>
              <a:rPr lang="sr-Latn-RS" sz="1200" b="1" kern="1200" baseline="0" dirty="0" smtClean="0">
                <a:solidFill>
                  <a:schemeClr val="tx1"/>
                </a:solidFill>
                <a:effectLst/>
                <a:latin typeface="+mn-lt"/>
                <a:ea typeface="+mn-ea"/>
                <a:cs typeface="+mn-cs"/>
              </a:rPr>
              <a:t>Da li su uređaji uključeni?		</a:t>
            </a:r>
            <a:r>
              <a:rPr lang="sr-Latn-RS" sz="1200" b="1" kern="1200" baseline="0" dirty="0" err="1" smtClean="0">
                <a:solidFill>
                  <a:schemeClr val="tx1"/>
                </a:solidFill>
                <a:effectLst/>
                <a:latin typeface="+mn-lt"/>
                <a:ea typeface="+mn-ea"/>
                <a:cs typeface="+mn-cs"/>
              </a:rPr>
              <a:t>Da		Sledite</a:t>
            </a:r>
            <a:r>
              <a:rPr lang="sr-Latn-RS" sz="1200" b="1" kern="1200" baseline="0" dirty="0" smtClean="0">
                <a:solidFill>
                  <a:schemeClr val="tx1"/>
                </a:solidFill>
                <a:effectLst/>
                <a:latin typeface="+mn-lt"/>
                <a:ea typeface="+mn-ea"/>
                <a:cs typeface="+mn-cs"/>
              </a:rPr>
              <a:t> uputstva sa „dijagrama za živu </a:t>
            </a:r>
            <a:r>
              <a:rPr lang="sr-Latn-RS" sz="1200" b="1" kern="1200" baseline="0" dirty="0" err="1" smtClean="0">
                <a:solidFill>
                  <a:schemeClr val="tx1"/>
                </a:solidFill>
                <a:effectLst/>
                <a:latin typeface="+mn-lt"/>
                <a:ea typeface="+mn-ea"/>
                <a:cs typeface="+mn-cs"/>
              </a:rPr>
              <a:t>forenziku</a:t>
            </a:r>
            <a:r>
              <a:rPr lang="sr-Latn-RS" sz="1200" b="1" kern="1200" baseline="0" dirty="0" smtClean="0">
                <a:solidFill>
                  <a:schemeClr val="tx1"/>
                </a:solidFill>
                <a:effectLst/>
                <a:latin typeface="+mn-lt"/>
                <a:ea typeface="+mn-ea"/>
                <a:cs typeface="+mn-cs"/>
              </a:rPr>
              <a:t>“</a:t>
            </a:r>
          </a:p>
          <a:p>
            <a:pPr indent="457200"/>
            <a:endParaRPr lang="sr-Latn-RS" sz="1200" b="1"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Ne</a:t>
            </a:r>
          </a:p>
          <a:p>
            <a:pPr indent="457200"/>
            <a:endParaRPr lang="sr-Latn-RS" sz="1200" b="1"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Nemojte uključivati računar</a:t>
            </a:r>
          </a:p>
          <a:p>
            <a:pPr indent="457200"/>
            <a:endParaRPr lang="sr-Latn-RS" sz="1200" b="1"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Označite veze, računarske kablove i uređaje koji su prikačeni</a:t>
            </a:r>
          </a:p>
          <a:p>
            <a:pPr indent="457200"/>
            <a:endParaRPr lang="sr-Latn-RS" sz="1200" b="1"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Fotografišite</a:t>
            </a:r>
            <a:r>
              <a:rPr lang="sr-Latn-RS" sz="1200" b="1" kern="1200" baseline="0" dirty="0" smtClean="0">
                <a:solidFill>
                  <a:schemeClr val="tx1"/>
                </a:solidFill>
                <a:effectLst/>
                <a:latin typeface="+mn-lt"/>
                <a:ea typeface="+mn-ea"/>
                <a:cs typeface="+mn-cs"/>
              </a:rPr>
              <a:t> i dokumentujte označene računare i prikačene kablove, veze i uređaje</a:t>
            </a:r>
          </a:p>
          <a:p>
            <a:pPr indent="457200"/>
            <a:endParaRPr lang="sr-Latn-RS" sz="1200" b="1" kern="1200" baseline="0" dirty="0" smtClean="0">
              <a:solidFill>
                <a:schemeClr val="tx1"/>
              </a:solidFill>
              <a:effectLst/>
              <a:latin typeface="+mn-lt"/>
              <a:ea typeface="+mn-ea"/>
              <a:cs typeface="+mn-cs"/>
            </a:endParaRPr>
          </a:p>
          <a:p>
            <a:pPr indent="457200"/>
            <a:r>
              <a:rPr lang="sr-Latn-RS" sz="1200" b="1" kern="1200" baseline="0" dirty="0" smtClean="0">
                <a:solidFill>
                  <a:schemeClr val="tx1"/>
                </a:solidFill>
                <a:effectLst/>
                <a:latin typeface="+mn-lt"/>
                <a:ea typeface="+mn-ea"/>
                <a:cs typeface="+mn-cs"/>
              </a:rPr>
              <a:t>Izvucite utikače sa zadnje strane uređaja i uklonite sve kablove</a:t>
            </a:r>
          </a:p>
          <a:p>
            <a:pPr indent="457200"/>
            <a:endParaRPr lang="sr-Latn-RS" sz="1200" b="1" kern="1200" baseline="0" dirty="0" smtClean="0">
              <a:solidFill>
                <a:schemeClr val="tx1"/>
              </a:solidFill>
              <a:effectLst/>
              <a:latin typeface="+mn-lt"/>
              <a:ea typeface="+mn-ea"/>
              <a:cs typeface="+mn-cs"/>
            </a:endParaRPr>
          </a:p>
          <a:p>
            <a:pPr indent="457200"/>
            <a:r>
              <a:rPr lang="sr-Latn-RS" sz="1200" b="1" kern="1200" baseline="0" dirty="0" smtClean="0">
                <a:solidFill>
                  <a:schemeClr val="tx1"/>
                </a:solidFill>
                <a:effectLst/>
                <a:latin typeface="+mn-lt"/>
                <a:ea typeface="+mn-ea"/>
                <a:cs typeface="+mn-cs"/>
              </a:rPr>
              <a:t>Spakujte, označite i </a:t>
            </a:r>
            <a:r>
              <a:rPr lang="sr-Latn-RS" sz="1200" b="1" kern="1200" baseline="0" dirty="0" err="1" smtClean="0">
                <a:solidFill>
                  <a:schemeClr val="tx1"/>
                </a:solidFill>
                <a:effectLst/>
                <a:latin typeface="+mn-lt"/>
                <a:ea typeface="+mn-ea"/>
                <a:cs typeface="+mn-cs"/>
              </a:rPr>
              <a:t>prevezite</a:t>
            </a:r>
            <a:r>
              <a:rPr lang="sr-Latn-RS" sz="1200" b="1" kern="1200" baseline="0" dirty="0" smtClean="0">
                <a:solidFill>
                  <a:schemeClr val="tx1"/>
                </a:solidFill>
                <a:effectLst/>
                <a:latin typeface="+mn-lt"/>
                <a:ea typeface="+mn-ea"/>
                <a:cs typeface="+mn-cs"/>
              </a:rPr>
              <a:t> sve elektronske dokaze u skladu sa procedurom utvrđenoj u agenciji</a:t>
            </a:r>
          </a:p>
          <a:p>
            <a:pPr indent="457200"/>
            <a:endParaRPr lang="sr-Latn-RS" sz="1200" b="1" kern="1200" baseline="0" dirty="0" smtClean="0">
              <a:solidFill>
                <a:schemeClr val="tx1"/>
              </a:solidFill>
              <a:effectLst/>
              <a:latin typeface="+mn-lt"/>
              <a:ea typeface="+mn-ea"/>
              <a:cs typeface="+mn-cs"/>
            </a:endParaRPr>
          </a:p>
          <a:p>
            <a:pPr indent="457200"/>
            <a:r>
              <a:rPr lang="sr-Latn-RS" sz="1200" b="1" kern="1200" baseline="0" dirty="0" smtClean="0">
                <a:solidFill>
                  <a:schemeClr val="tx1"/>
                </a:solidFill>
                <a:effectLst/>
                <a:latin typeface="+mn-lt"/>
                <a:ea typeface="+mn-ea"/>
                <a:cs typeface="+mn-cs"/>
              </a:rPr>
              <a:t>Sledite uputstva iz odeljka „Akvizicija medija za digitalno skladištenje“</a:t>
            </a:r>
          </a:p>
          <a:p>
            <a:pPr indent="457200"/>
            <a:endParaRPr lang="sr-Latn-RS" sz="1200" b="1" kern="1200" baseline="0" dirty="0" smtClean="0">
              <a:solidFill>
                <a:schemeClr val="tx1"/>
              </a:solidFill>
              <a:effectLst/>
              <a:latin typeface="+mn-lt"/>
              <a:ea typeface="+mn-ea"/>
              <a:cs typeface="+mn-cs"/>
            </a:endParaRPr>
          </a:p>
          <a:p>
            <a:pPr indent="457200"/>
            <a:endParaRPr lang="sr-Latn-RS" sz="1200" b="1" kern="1200" baseline="0" dirty="0" smtClean="0">
              <a:solidFill>
                <a:schemeClr val="tx1"/>
              </a:solidFill>
              <a:effectLst/>
              <a:latin typeface="+mn-lt"/>
              <a:ea typeface="+mn-ea"/>
              <a:cs typeface="+mn-cs"/>
            </a:endParaRPr>
          </a:p>
          <a:p>
            <a:pPr indent="457200"/>
            <a:r>
              <a:rPr lang="sr-Latn-RS" sz="1200" b="1" kern="1200" baseline="0" dirty="0" smtClean="0">
                <a:solidFill>
                  <a:schemeClr val="tx1"/>
                </a:solidFill>
                <a:effectLst/>
                <a:latin typeface="+mn-lt"/>
                <a:ea typeface="+mn-ea"/>
                <a:cs typeface="+mn-cs"/>
              </a:rPr>
              <a:t>(Tekst sa desne strane)</a:t>
            </a:r>
          </a:p>
          <a:p>
            <a:pPr indent="457200"/>
            <a:r>
              <a:rPr lang="sr-Latn-RS" sz="1200" b="1" kern="1200" baseline="0" dirty="0" smtClean="0">
                <a:solidFill>
                  <a:schemeClr val="tx1"/>
                </a:solidFill>
                <a:effectLst/>
                <a:latin typeface="+mn-lt"/>
                <a:ea typeface="+mn-ea"/>
                <a:cs typeface="+mn-cs"/>
              </a:rPr>
              <a:t>Podsetnik:</a:t>
            </a:r>
          </a:p>
          <a:p>
            <a:pPr indent="457200"/>
            <a:endParaRPr lang="sr-Latn-RS" sz="1200" b="0" kern="1200" baseline="0" dirty="0" smtClean="0">
              <a:solidFill>
                <a:schemeClr val="tx1"/>
              </a:solidFill>
              <a:effectLst/>
              <a:latin typeface="+mn-lt"/>
              <a:ea typeface="+mn-ea"/>
              <a:cs typeface="+mn-cs"/>
            </a:endParaRPr>
          </a:p>
          <a:p>
            <a:pPr indent="457200"/>
            <a:r>
              <a:rPr lang="sr-Latn-RS" sz="1200" b="0" kern="1200" baseline="0" dirty="0" smtClean="0">
                <a:solidFill>
                  <a:schemeClr val="tx1"/>
                </a:solidFill>
                <a:effectLst/>
                <a:latin typeface="+mn-lt"/>
                <a:ea typeface="+mn-ea"/>
                <a:cs typeface="+mn-cs"/>
              </a:rPr>
              <a:t>Nemojte zaboraviti da prikupite sve oblike potencijalnih elektronskih dokaza kao što su:</a:t>
            </a:r>
          </a:p>
          <a:p>
            <a:pPr indent="457200"/>
            <a:r>
              <a:rPr lang="sr-Latn-RS" sz="1200" b="0" kern="1200" baseline="0" dirty="0" smtClean="0">
                <a:solidFill>
                  <a:schemeClr val="tx1"/>
                </a:solidFill>
                <a:effectLst/>
                <a:latin typeface="+mn-lt"/>
                <a:ea typeface="+mn-ea"/>
                <a:cs typeface="+mn-cs"/>
              </a:rPr>
              <a:t>USB mediji za skladištenje, optički diskovi, mobilni telefoni, tableti, laptopovi, SD i slične kartice, NAS</a:t>
            </a:r>
          </a:p>
          <a:p>
            <a:pPr indent="457200"/>
            <a:endParaRPr lang="sr-Latn-RS" sz="1200" b="0" kern="1200" baseline="0" dirty="0" smtClean="0">
              <a:solidFill>
                <a:schemeClr val="tx1"/>
              </a:solidFill>
              <a:effectLst/>
              <a:latin typeface="+mn-lt"/>
              <a:ea typeface="+mn-ea"/>
              <a:cs typeface="+mn-cs"/>
            </a:endParaRPr>
          </a:p>
          <a:p>
            <a:pPr indent="457200"/>
            <a:r>
              <a:rPr lang="sr-Latn-RS" sz="1200" b="0" kern="1200" baseline="0" dirty="0" smtClean="0">
                <a:solidFill>
                  <a:schemeClr val="tx1"/>
                </a:solidFill>
                <a:effectLst/>
                <a:latin typeface="+mn-lt"/>
                <a:ea typeface="+mn-ea"/>
                <a:cs typeface="+mn-cs"/>
              </a:rPr>
              <a:t>Razmislite o ostalim oblicima </a:t>
            </a:r>
            <a:r>
              <a:rPr lang="sr-Latn-RS" sz="1200" b="0" kern="1200" baseline="0" dirty="0" err="1" smtClean="0">
                <a:solidFill>
                  <a:schemeClr val="tx1"/>
                </a:solidFill>
                <a:effectLst/>
                <a:latin typeface="+mn-lt"/>
                <a:ea typeface="+mn-ea"/>
                <a:cs typeface="+mn-cs"/>
              </a:rPr>
              <a:t>forenzičkih</a:t>
            </a:r>
            <a:r>
              <a:rPr lang="sr-Latn-RS" sz="1200" b="0" kern="1200" baseline="0" dirty="0" smtClean="0">
                <a:solidFill>
                  <a:schemeClr val="tx1"/>
                </a:solidFill>
                <a:effectLst/>
                <a:latin typeface="+mn-lt"/>
                <a:ea typeface="+mn-ea"/>
                <a:cs typeface="+mn-cs"/>
              </a:rPr>
              <a:t> dokaza kao što su:</a:t>
            </a:r>
          </a:p>
          <a:p>
            <a:pPr indent="457200"/>
            <a:r>
              <a:rPr lang="sr-Latn-RS" sz="1200" b="0" kern="1200" baseline="0" dirty="0" smtClean="0">
                <a:solidFill>
                  <a:schemeClr val="tx1"/>
                </a:solidFill>
                <a:effectLst/>
                <a:latin typeface="+mn-lt"/>
                <a:ea typeface="+mn-ea"/>
                <a:cs typeface="+mn-cs"/>
              </a:rPr>
              <a:t>otisci prstiju i DNK pre preuzimanja uređaja.</a:t>
            </a:r>
          </a:p>
          <a:p>
            <a:pPr indent="457200"/>
            <a:endParaRPr lang="sr-Latn-RS" sz="1200" b="0" kern="1200" baseline="0" dirty="0" smtClean="0">
              <a:solidFill>
                <a:schemeClr val="tx1"/>
              </a:solidFill>
              <a:effectLst/>
              <a:latin typeface="+mn-lt"/>
              <a:ea typeface="+mn-ea"/>
              <a:cs typeface="+mn-cs"/>
            </a:endParaRPr>
          </a:p>
          <a:p>
            <a:pPr indent="457200"/>
            <a:r>
              <a:rPr lang="sr-Latn-RS" sz="1200" b="0" kern="1200" baseline="0" dirty="0" smtClean="0">
                <a:solidFill>
                  <a:schemeClr val="tx1"/>
                </a:solidFill>
                <a:effectLst/>
                <a:latin typeface="+mn-lt"/>
                <a:ea typeface="+mn-ea"/>
                <a:cs typeface="+mn-cs"/>
              </a:rPr>
              <a:t>Razmotrite i ostale oblike povezanih dokaza kao što su:</a:t>
            </a:r>
          </a:p>
          <a:p>
            <a:pPr indent="457200"/>
            <a:r>
              <a:rPr lang="sr-Latn-RS" sz="1200" b="0" kern="1200" baseline="0" dirty="0" smtClean="0">
                <a:solidFill>
                  <a:schemeClr val="tx1"/>
                </a:solidFill>
                <a:effectLst/>
                <a:latin typeface="+mn-lt"/>
                <a:ea typeface="+mn-ea"/>
                <a:cs typeface="+mn-cs"/>
              </a:rPr>
              <a:t>lozinke, beleške, papirna dokumentacija, ostale informacije koje su relevantne za istragu</a:t>
            </a:r>
          </a:p>
          <a:p>
            <a:pPr indent="457200"/>
            <a:endParaRPr lang="sr-Latn-RS" sz="1200" b="0" kern="1200" baseline="0" dirty="0" smtClean="0">
              <a:solidFill>
                <a:schemeClr val="tx1"/>
              </a:solidFill>
              <a:effectLst/>
              <a:latin typeface="+mn-lt"/>
              <a:ea typeface="+mn-ea"/>
              <a:cs typeface="+mn-cs"/>
            </a:endParaRPr>
          </a:p>
          <a:p>
            <a:pPr indent="457200"/>
            <a:r>
              <a:rPr lang="sr-Latn-RS" sz="1200" b="1" kern="1200" baseline="0" dirty="0" smtClean="0">
                <a:solidFill>
                  <a:schemeClr val="tx1"/>
                </a:solidFill>
                <a:effectLst/>
                <a:latin typeface="+mn-lt"/>
                <a:ea typeface="+mn-ea"/>
                <a:cs typeface="+mn-cs"/>
              </a:rPr>
              <a:t>Detaljna uputstva možete naći u poglavlju 4.</a:t>
            </a:r>
            <a:endParaRPr lang="sr-Latn-RS" sz="1200" b="1"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____________________________________________________________________________________________________________________</a:t>
            </a:r>
          </a:p>
          <a:p>
            <a:pPr indent="457200"/>
            <a:endParaRPr lang="sr-Latn-R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Ovo </a:t>
            </a:r>
            <a:r>
              <a:rPr lang="sr-Latn-RS" sz="1200" kern="1200" dirty="0" smtClean="0">
                <a:solidFill>
                  <a:schemeClr val="tx1"/>
                </a:solidFill>
                <a:effectLst/>
                <a:latin typeface="+mn-lt"/>
                <a:ea typeface="+mn-ea"/>
                <a:cs typeface="+mn-cs"/>
              </a:rPr>
              <a:t>je područje koje je toliko široko da ga je teško prikazati na jednom slajdu – u idealnim uslovima isključili bismo uređaj i to ne bi izazvalo nikakve druge promene sem samog isključenja.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Međutim, neki uređaji (naročito </a:t>
            </a:r>
            <a:r>
              <a:rPr lang="sr-Latn-RS" sz="1200" i="1" kern="1200" dirty="0" err="1" smtClean="0">
                <a:solidFill>
                  <a:schemeClr val="tx1"/>
                </a:solidFill>
                <a:effectLst/>
                <a:latin typeface="+mn-lt"/>
                <a:ea typeface="+mn-ea"/>
                <a:cs typeface="+mn-cs"/>
              </a:rPr>
              <a:t>iPhones</a:t>
            </a:r>
            <a:r>
              <a:rPr lang="sr-Latn-RS" sz="1200" kern="1200" dirty="0" smtClean="0">
                <a:solidFill>
                  <a:schemeClr val="tx1"/>
                </a:solidFill>
                <a:effectLst/>
                <a:latin typeface="+mn-lt"/>
                <a:ea typeface="+mn-ea"/>
                <a:cs typeface="+mn-cs"/>
              </a:rPr>
              <a:t>) primenjuju sisteme bezbednosti koji bitno otežavaju da se uređaj, ako se potpuno isključi sa napajanja, ponovo uključi bez odgovarajuće šifre, odnosno tu šifru je mnogo teže zaobići u toj situaciji nego onda kada je uređaj uključen. Zato je potrebno da neki uređaji ostanu uključeni.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Zato ih moramo izolovati sa mreže − </a:t>
            </a:r>
            <a:r>
              <a:rPr lang="sr-Latn-RS" sz="1200" i="1" kern="1200" dirty="0" smtClean="0">
                <a:solidFill>
                  <a:schemeClr val="tx1"/>
                </a:solidFill>
                <a:effectLst/>
                <a:latin typeface="+mn-lt"/>
                <a:ea typeface="+mn-ea"/>
                <a:cs typeface="+mn-cs"/>
              </a:rPr>
              <a:t>GSM, </a:t>
            </a:r>
            <a:r>
              <a:rPr lang="sr-Latn-RS" sz="1200" i="1" kern="1200" dirty="0" err="1" smtClean="0">
                <a:solidFill>
                  <a:schemeClr val="tx1"/>
                </a:solidFill>
                <a:effectLst/>
                <a:latin typeface="+mn-lt"/>
                <a:ea typeface="+mn-ea"/>
                <a:cs typeface="+mn-cs"/>
              </a:rPr>
              <a:t>Wi</a:t>
            </a:r>
            <a:r>
              <a:rPr lang="sr-Latn-RS" sz="1200" i="1" kern="1200" dirty="0" smtClean="0">
                <a:solidFill>
                  <a:schemeClr val="tx1"/>
                </a:solidFill>
                <a:effectLst/>
                <a:latin typeface="+mn-lt"/>
                <a:ea typeface="+mn-ea"/>
                <a:cs typeface="+mn-cs"/>
              </a:rPr>
              <a:t>-</a:t>
            </a:r>
            <a:r>
              <a:rPr lang="sr-Latn-RS" sz="1200" i="1" kern="1200" dirty="0" err="1" smtClean="0">
                <a:solidFill>
                  <a:schemeClr val="tx1"/>
                </a:solidFill>
                <a:effectLst/>
                <a:latin typeface="+mn-lt"/>
                <a:ea typeface="+mn-ea"/>
                <a:cs typeface="+mn-cs"/>
              </a:rPr>
              <a:t>Fi</a:t>
            </a:r>
            <a:r>
              <a:rPr lang="sr-Latn-RS" sz="1200" i="1" kern="1200" dirty="0" smtClean="0">
                <a:solidFill>
                  <a:schemeClr val="tx1"/>
                </a:solidFill>
                <a:effectLst/>
                <a:latin typeface="+mn-lt"/>
                <a:ea typeface="+mn-ea"/>
                <a:cs typeface="+mn-cs"/>
              </a:rPr>
              <a:t>, BT </a:t>
            </a:r>
            <a:r>
              <a:rPr lang="sr-Latn-RS" sz="1200" kern="1200" dirty="0" smtClean="0">
                <a:solidFill>
                  <a:schemeClr val="tx1"/>
                </a:solidFill>
                <a:effectLst/>
                <a:latin typeface="+mn-lt"/>
                <a:ea typeface="+mn-ea"/>
                <a:cs typeface="+mn-cs"/>
              </a:rPr>
              <a:t>i </a:t>
            </a:r>
            <a:r>
              <a:rPr lang="sr-Latn-RS" sz="1200" i="1" kern="1200" dirty="0" smtClean="0">
                <a:solidFill>
                  <a:schemeClr val="tx1"/>
                </a:solidFill>
                <a:effectLst/>
                <a:latin typeface="+mn-lt"/>
                <a:ea typeface="+mn-ea"/>
                <a:cs typeface="+mn-cs"/>
              </a:rPr>
              <a:t>GPS</a:t>
            </a:r>
            <a:r>
              <a:rPr lang="sr-Latn-RS" sz="1200" kern="1200" dirty="0" smtClean="0">
                <a:solidFill>
                  <a:schemeClr val="tx1"/>
                </a:solidFill>
                <a:effectLst/>
                <a:latin typeface="+mn-lt"/>
                <a:ea typeface="+mn-ea"/>
                <a:cs typeface="+mn-cs"/>
              </a:rPr>
              <a:t>. To se najčešće postiže pomoću korišćenja </a:t>
            </a:r>
            <a:r>
              <a:rPr lang="sr-Latn-RS" sz="1200" kern="1200" dirty="0" err="1" smtClean="0">
                <a:solidFill>
                  <a:schemeClr val="tx1"/>
                </a:solidFill>
                <a:effectLst/>
                <a:latin typeface="+mn-lt"/>
                <a:ea typeface="+mn-ea"/>
                <a:cs typeface="+mn-cs"/>
              </a:rPr>
              <a:t>Faradejeve</a:t>
            </a:r>
            <a:r>
              <a:rPr lang="sr-Latn-RS" sz="1200" kern="1200" dirty="0" smtClean="0">
                <a:solidFill>
                  <a:schemeClr val="tx1"/>
                </a:solidFill>
                <a:effectLst/>
                <a:latin typeface="+mn-lt"/>
                <a:ea typeface="+mn-ea"/>
                <a:cs typeface="+mn-cs"/>
              </a:rPr>
              <a:t> torbice ili </a:t>
            </a:r>
            <a:r>
              <a:rPr lang="en-GB" sz="1200" i="1" kern="1200" dirty="0" smtClean="0">
                <a:solidFill>
                  <a:schemeClr val="tx1"/>
                </a:solidFill>
                <a:effectLst/>
                <a:latin typeface="+mn-lt"/>
                <a:ea typeface="+mn-ea"/>
                <a:cs typeface="+mn-cs"/>
              </a:rPr>
              <a:t>flight mod</a:t>
            </a:r>
            <a:r>
              <a:rPr lang="sr-Latn-RS" sz="1200" i="1" kern="1200" dirty="0" smtClean="0">
                <a:solidFill>
                  <a:schemeClr val="tx1"/>
                </a:solidFill>
                <a:effectLst/>
                <a:latin typeface="+mn-lt"/>
                <a:ea typeface="+mn-ea"/>
                <a:cs typeface="+mn-cs"/>
              </a:rPr>
              <a:t>e</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b="1" kern="1200" dirty="0" err="1" smtClean="0">
                <a:solidFill>
                  <a:schemeClr val="tx1"/>
                </a:solidFill>
                <a:effectLst/>
                <a:latin typeface="+mn-lt"/>
                <a:ea typeface="+mn-ea"/>
                <a:cs typeface="+mn-cs"/>
              </a:rPr>
              <a:t>Faradejeva</a:t>
            </a:r>
            <a:r>
              <a:rPr lang="sr-Latn-RS" sz="1200" b="1" kern="1200" dirty="0" smtClean="0">
                <a:solidFill>
                  <a:schemeClr val="tx1"/>
                </a:solidFill>
                <a:effectLst/>
                <a:latin typeface="+mn-lt"/>
                <a:ea typeface="+mn-ea"/>
                <a:cs typeface="+mn-cs"/>
              </a:rPr>
              <a:t> torbica</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koja je dobila ime po tvorcu </a:t>
            </a:r>
            <a:r>
              <a:rPr lang="sr-Latn-RS" sz="1200" kern="1200" dirty="0" err="1" smtClean="0">
                <a:solidFill>
                  <a:schemeClr val="tx1"/>
                </a:solidFill>
                <a:effectLst/>
                <a:latin typeface="+mn-lt"/>
                <a:ea typeface="+mn-ea"/>
                <a:cs typeface="+mn-cs"/>
              </a:rPr>
              <a:t>Faradejevog</a:t>
            </a:r>
            <a:r>
              <a:rPr lang="sr-Latn-RS" sz="1200" kern="1200" dirty="0" smtClean="0">
                <a:solidFill>
                  <a:schemeClr val="tx1"/>
                </a:solidFill>
                <a:effectLst/>
                <a:latin typeface="+mn-lt"/>
                <a:ea typeface="+mn-ea"/>
                <a:cs typeface="+mn-cs"/>
              </a:rPr>
              <a:t> kaveza, koja je kao i </a:t>
            </a:r>
            <a:r>
              <a:rPr lang="sr-Latn-RS" sz="1200" kern="1200" dirty="0" err="1" smtClean="0">
                <a:solidFill>
                  <a:schemeClr val="tx1"/>
                </a:solidFill>
                <a:effectLst/>
                <a:latin typeface="+mn-lt"/>
                <a:ea typeface="+mn-ea"/>
                <a:cs typeface="+mn-cs"/>
              </a:rPr>
              <a:t>Faradejev</a:t>
            </a:r>
            <a:r>
              <a:rPr lang="sr-Latn-RS" sz="1200" kern="1200" dirty="0" smtClean="0">
                <a:solidFill>
                  <a:schemeClr val="tx1"/>
                </a:solidFill>
                <a:effectLst/>
                <a:latin typeface="+mn-lt"/>
                <a:ea typeface="+mn-ea"/>
                <a:cs typeface="+mn-cs"/>
              </a:rPr>
              <a:t> kavez, dobila ime po svom pronalazaču, blokira radio-</a:t>
            </a:r>
            <a:r>
              <a:rPr lang="sr-Latn-RS" sz="1200" kern="1200" dirty="0" err="1" smtClean="0">
                <a:solidFill>
                  <a:schemeClr val="tx1"/>
                </a:solidFill>
                <a:effectLst/>
                <a:latin typeface="+mn-lt"/>
                <a:ea typeface="+mn-ea"/>
                <a:cs typeface="+mn-cs"/>
              </a:rPr>
              <a:t>frekvencijske</a:t>
            </a:r>
            <a:r>
              <a:rPr lang="sr-Latn-RS" sz="1200" kern="1200" dirty="0" smtClean="0">
                <a:solidFill>
                  <a:schemeClr val="tx1"/>
                </a:solidFill>
                <a:effectLst/>
                <a:latin typeface="+mn-lt"/>
                <a:ea typeface="+mn-ea"/>
                <a:cs typeface="+mn-cs"/>
              </a:rPr>
              <a:t> signale tako da se oni ne mogu ni slati sa elektronskog uređaja, kao što je mobilni telefon, automobilski ključ ili laptop, niti ih ti uređaji mogu primati.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Uređaji poput pametnih telefona povezuju se sa telefonskom mrežom preko bežičnih signala, ali imaju i druge mogućnosti za uspostavljanje veze, kao što su </a:t>
            </a:r>
            <a:r>
              <a:rPr lang="en-GB" sz="1200" i="1" kern="1200" dirty="0" smtClean="0">
                <a:solidFill>
                  <a:schemeClr val="tx1"/>
                </a:solidFill>
                <a:effectLst/>
                <a:latin typeface="+mn-lt"/>
                <a:ea typeface="+mn-ea"/>
                <a:cs typeface="+mn-cs"/>
              </a:rPr>
              <a:t>Bluetooth</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ili bežična </a:t>
            </a:r>
            <a:r>
              <a:rPr lang="en-GB" sz="1200" i="1" kern="1200" dirty="0" smtClean="0">
                <a:solidFill>
                  <a:schemeClr val="tx1"/>
                </a:solidFill>
                <a:effectLst/>
                <a:latin typeface="+mn-lt"/>
                <a:ea typeface="+mn-ea"/>
                <a:cs typeface="+mn-cs"/>
              </a:rPr>
              <a:t>Wi-Fi</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mreža, kao što je standard</a:t>
            </a:r>
            <a:r>
              <a:rPr lang="en-GB" sz="1200" kern="1200" dirty="0" smtClean="0">
                <a:solidFill>
                  <a:schemeClr val="tx1"/>
                </a:solidFill>
                <a:effectLst/>
                <a:latin typeface="+mn-lt"/>
                <a:ea typeface="+mn-ea"/>
                <a:cs typeface="+mn-cs"/>
              </a:rPr>
              <a:t>802.11b/g/n. </a:t>
            </a:r>
            <a:r>
              <a:rPr lang="sr-Latn-RS" sz="1200" kern="1200" dirty="0" smtClean="0">
                <a:solidFill>
                  <a:schemeClr val="tx1"/>
                </a:solidFill>
                <a:effectLst/>
                <a:latin typeface="+mn-lt"/>
                <a:ea typeface="+mn-ea"/>
                <a:cs typeface="+mn-cs"/>
              </a:rPr>
              <a:t>Čak i kada na pametnom uređaju postoje standardni bezbednosni mehanizmi, ti uređaji mogu biti na meti spoljnog napada koji se sprovodi kako bi se izmenili, izbrisali ili čak dodali neki dokazi u telefon ili drugi uređaj. </a:t>
            </a:r>
            <a:endParaRPr lang="en-U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Faradejeve</a:t>
            </a:r>
            <a:r>
              <a:rPr lang="sr-Latn-RS" sz="1200" kern="1200" dirty="0" smtClean="0">
                <a:solidFill>
                  <a:schemeClr val="tx1"/>
                </a:solidFill>
                <a:effectLst/>
                <a:latin typeface="+mn-lt"/>
                <a:ea typeface="+mn-ea"/>
                <a:cs typeface="+mn-cs"/>
              </a:rPr>
              <a:t> torbice su, baš kao i </a:t>
            </a:r>
            <a:r>
              <a:rPr lang="sr-Latn-RS" sz="1200" kern="1200" dirty="0" err="1" smtClean="0">
                <a:solidFill>
                  <a:schemeClr val="tx1"/>
                </a:solidFill>
                <a:effectLst/>
                <a:latin typeface="+mn-lt"/>
                <a:ea typeface="+mn-ea"/>
                <a:cs typeface="+mn-cs"/>
              </a:rPr>
              <a:t>Faradejev</a:t>
            </a:r>
            <a:r>
              <a:rPr lang="sr-Latn-RS" sz="1200" kern="1200" dirty="0" smtClean="0">
                <a:solidFill>
                  <a:schemeClr val="tx1"/>
                </a:solidFill>
                <a:effectLst/>
                <a:latin typeface="+mn-lt"/>
                <a:ea typeface="+mn-ea"/>
                <a:cs typeface="+mn-cs"/>
              </a:rPr>
              <a:t> kavez, zatvorene, zapečaćene jedinice koje sprečavaju da se signali šalju i primaju zahvaljujući materijalu od koga je sama torbica napravljena. To je važno onda kada se zaplene uređaji koji sigurno sadrže podatke koji se mogu koristiti kao dokaz na sudu jer </a:t>
            </a:r>
            <a:r>
              <a:rPr lang="sr-Latn-RS" sz="1200" kern="1200" dirty="0" err="1" smtClean="0">
                <a:solidFill>
                  <a:schemeClr val="tx1"/>
                </a:solidFill>
                <a:effectLst/>
                <a:latin typeface="+mn-lt"/>
                <a:ea typeface="+mn-ea"/>
                <a:cs typeface="+mn-cs"/>
              </a:rPr>
              <a:t>Faradejeva</a:t>
            </a:r>
            <a:r>
              <a:rPr lang="sr-Latn-RS" sz="1200" kern="1200" dirty="0" smtClean="0">
                <a:solidFill>
                  <a:schemeClr val="tx1"/>
                </a:solidFill>
                <a:effectLst/>
                <a:latin typeface="+mn-lt"/>
                <a:ea typeface="+mn-ea"/>
                <a:cs typeface="+mn-cs"/>
              </a:rPr>
              <a:t> torbica osigurava da se dokazi neće ni na koji način izmeniti.</a:t>
            </a:r>
            <a:endParaRPr lang="en-US" sz="1200" kern="1200" dirty="0" smtClean="0">
              <a:solidFill>
                <a:schemeClr val="tx1"/>
              </a:solidFill>
              <a:effectLst/>
              <a:latin typeface="+mn-lt"/>
              <a:ea typeface="+mn-ea"/>
              <a:cs typeface="+mn-cs"/>
            </a:endParaRPr>
          </a:p>
          <a:p>
            <a:pPr indent="457200"/>
            <a:r>
              <a:rPr lang="sr-Latn-RS" sz="1200" b="1" i="1" kern="1200" dirty="0" err="1" smtClean="0">
                <a:solidFill>
                  <a:schemeClr val="tx1"/>
                </a:solidFill>
                <a:effectLst/>
                <a:latin typeface="+mn-lt"/>
                <a:ea typeface="+mn-ea"/>
                <a:cs typeface="+mn-cs"/>
              </a:rPr>
              <a:t>Flight</a:t>
            </a:r>
            <a:r>
              <a:rPr lang="sr-Latn-RS" sz="1200" b="1" i="1" kern="1200" dirty="0" smtClean="0">
                <a:solidFill>
                  <a:schemeClr val="tx1"/>
                </a:solidFill>
                <a:effectLst/>
                <a:latin typeface="+mn-lt"/>
                <a:ea typeface="+mn-ea"/>
                <a:cs typeface="+mn-cs"/>
              </a:rPr>
              <a:t> mode</a:t>
            </a:r>
            <a:r>
              <a:rPr lang="sr-Latn-RS" sz="1200" b="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na isti način sprečava da se pošalje i primi signal pomoću hardverskih funkcija. To obuhvata sledeće:</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sr-Latn-RS" sz="1200" b="1" kern="1200" dirty="0" smtClean="0">
                <a:solidFill>
                  <a:schemeClr val="tx1"/>
                </a:solidFill>
                <a:effectLst/>
                <a:latin typeface="+mn-lt"/>
                <a:ea typeface="+mn-ea"/>
                <a:cs typeface="+mn-cs"/>
              </a:rPr>
              <a:t>Celularni telefoni</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Vaš uređaj će prestati </a:t>
            </a:r>
            <a:r>
              <a:rPr lang="es-CL" sz="1200" kern="1200" dirty="0" smtClean="0">
                <a:solidFill>
                  <a:schemeClr val="tx1"/>
                </a:solidFill>
                <a:effectLst/>
                <a:latin typeface="+mn-lt"/>
                <a:ea typeface="+mn-ea"/>
                <a:cs typeface="+mn-cs"/>
              </a:rPr>
              <a:t>d</a:t>
            </a:r>
            <a:r>
              <a:rPr lang="sr-Latn-RS" sz="1200" kern="1200" dirty="0" smtClean="0">
                <a:solidFill>
                  <a:schemeClr val="tx1"/>
                </a:solidFill>
                <a:effectLst/>
                <a:latin typeface="+mn-lt"/>
                <a:ea typeface="+mn-ea"/>
                <a:cs typeface="+mn-cs"/>
              </a:rPr>
              <a:t>a komunicira sa odašiljačima. Nećete moći da primite niti pošaljete ništa što zavisi od celularnih podataka, bilo da je reč o glasovnom pozivu ili SMS poruci ili mobilnim podacima. </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s-CL" sz="1200" b="1" i="1" kern="1200" dirty="0" err="1" smtClean="0">
                <a:solidFill>
                  <a:schemeClr val="tx1"/>
                </a:solidFill>
                <a:effectLst/>
                <a:latin typeface="+mn-lt"/>
                <a:ea typeface="+mn-ea"/>
                <a:cs typeface="+mn-cs"/>
              </a:rPr>
              <a:t>Wi</a:t>
            </a:r>
            <a:r>
              <a:rPr lang="es-CL" sz="1200" i="1" kern="1200" dirty="0" smtClean="0">
                <a:solidFill>
                  <a:schemeClr val="tx1"/>
                </a:solidFill>
                <a:effectLst/>
                <a:latin typeface="+mn-lt"/>
                <a:ea typeface="+mn-ea"/>
                <a:cs typeface="+mn-cs"/>
              </a:rPr>
              <a:t>-</a:t>
            </a:r>
            <a:r>
              <a:rPr lang="es-CL" sz="1200" b="1" i="1" kern="1200" dirty="0" smtClean="0">
                <a:solidFill>
                  <a:schemeClr val="tx1"/>
                </a:solidFill>
                <a:effectLst/>
                <a:latin typeface="+mn-lt"/>
                <a:ea typeface="+mn-ea"/>
                <a:cs typeface="+mn-cs"/>
              </a:rPr>
              <a:t>Fi</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Vaš telefon će prestati da </a:t>
            </a:r>
            <a:r>
              <a:rPr lang="sr-Latn-RS" sz="1200" kern="1200" dirty="0" err="1" smtClean="0">
                <a:solidFill>
                  <a:schemeClr val="tx1"/>
                </a:solidFill>
                <a:effectLst/>
                <a:latin typeface="+mn-lt"/>
                <a:ea typeface="+mn-ea"/>
                <a:cs typeface="+mn-cs"/>
              </a:rPr>
              <a:t>skenira</a:t>
            </a:r>
            <a:r>
              <a:rPr lang="sr-Latn-RS" sz="1200" kern="1200" dirty="0" smtClean="0">
                <a:solidFill>
                  <a:schemeClr val="tx1"/>
                </a:solidFill>
                <a:effectLst/>
                <a:latin typeface="+mn-lt"/>
                <a:ea typeface="+mn-ea"/>
                <a:cs typeface="+mn-cs"/>
              </a:rPr>
              <a:t> najbliže </a:t>
            </a:r>
            <a:r>
              <a:rPr lang="es-CL" sz="1200" i="1" kern="1200" dirty="0" err="1" smtClean="0">
                <a:solidFill>
                  <a:schemeClr val="tx1"/>
                </a:solidFill>
                <a:effectLst/>
                <a:latin typeface="+mn-lt"/>
                <a:ea typeface="+mn-ea"/>
                <a:cs typeface="+mn-cs"/>
              </a:rPr>
              <a:t>Wi</a:t>
            </a:r>
            <a:r>
              <a:rPr lang="es-CL" sz="1200" i="1" kern="1200" dirty="0" smtClean="0">
                <a:solidFill>
                  <a:schemeClr val="tx1"/>
                </a:solidFill>
                <a:effectLst/>
                <a:latin typeface="+mn-lt"/>
                <a:ea typeface="+mn-ea"/>
                <a:cs typeface="+mn-cs"/>
              </a:rPr>
              <a:t>-Fi </a:t>
            </a:r>
            <a:r>
              <a:rPr lang="sr-Latn-RS" sz="1200" kern="1200" dirty="0" smtClean="0">
                <a:solidFill>
                  <a:schemeClr val="tx1"/>
                </a:solidFill>
                <a:effectLst/>
                <a:latin typeface="+mn-lt"/>
                <a:ea typeface="+mn-ea"/>
                <a:cs typeface="+mn-cs"/>
              </a:rPr>
              <a:t>mreže i da pokušava da im se priključi. Ako ste već vezani na </a:t>
            </a:r>
            <a:r>
              <a:rPr lang="sr-Latn-RS" sz="1200" i="1" kern="1200" dirty="0" smtClean="0">
                <a:solidFill>
                  <a:schemeClr val="tx1"/>
                </a:solidFill>
                <a:effectLst/>
                <a:latin typeface="+mn-lt"/>
                <a:ea typeface="+mn-ea"/>
                <a:cs typeface="+mn-cs"/>
              </a:rPr>
              <a:t>neku </a:t>
            </a:r>
            <a:r>
              <a:rPr lang="sr-Latn-RS" sz="1200" i="1" kern="1200" dirty="0" err="1" smtClean="0">
                <a:solidFill>
                  <a:schemeClr val="tx1"/>
                </a:solidFill>
                <a:effectLst/>
                <a:latin typeface="+mn-lt"/>
                <a:ea typeface="+mn-ea"/>
                <a:cs typeface="+mn-cs"/>
              </a:rPr>
              <a:t>Wi</a:t>
            </a:r>
            <a:r>
              <a:rPr lang="sr-Latn-RS" sz="1200" i="1" kern="1200" dirty="0" smtClean="0">
                <a:solidFill>
                  <a:schemeClr val="tx1"/>
                </a:solidFill>
                <a:effectLst/>
                <a:latin typeface="+mn-lt"/>
                <a:ea typeface="+mn-ea"/>
                <a:cs typeface="+mn-cs"/>
              </a:rPr>
              <a:t>-</a:t>
            </a:r>
            <a:r>
              <a:rPr lang="sr-Latn-RS" sz="1200" i="1" kern="1200" dirty="0" err="1" smtClean="0">
                <a:solidFill>
                  <a:schemeClr val="tx1"/>
                </a:solidFill>
                <a:effectLst/>
                <a:latin typeface="+mn-lt"/>
                <a:ea typeface="+mn-ea"/>
                <a:cs typeface="+mn-cs"/>
              </a:rPr>
              <a:t>Fi</a:t>
            </a:r>
            <a:r>
              <a:rPr lang="sr-Latn-RS" sz="1200" kern="1200" dirty="0" smtClean="0">
                <a:solidFill>
                  <a:schemeClr val="tx1"/>
                </a:solidFill>
                <a:effectLst/>
                <a:latin typeface="+mn-lt"/>
                <a:ea typeface="+mn-ea"/>
                <a:cs typeface="+mn-cs"/>
              </a:rPr>
              <a:t> mrežu, ta veza će se prekinuti.</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s-CL" sz="1200" b="1" i="1" kern="1200" dirty="0" smtClean="0">
                <a:solidFill>
                  <a:schemeClr val="tx1"/>
                </a:solidFill>
                <a:effectLst/>
                <a:latin typeface="+mn-lt"/>
                <a:ea typeface="+mn-ea"/>
                <a:cs typeface="+mn-cs"/>
              </a:rPr>
              <a:t>Bluetooth</a:t>
            </a:r>
            <a:r>
              <a:rPr lang="es-CL"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Flight</a:t>
            </a:r>
            <a:r>
              <a:rPr lang="sr-Latn-RS" sz="1200" i="1" kern="1200" dirty="0" smtClean="0">
                <a:solidFill>
                  <a:schemeClr val="tx1"/>
                </a:solidFill>
                <a:effectLst/>
                <a:latin typeface="+mn-lt"/>
                <a:ea typeface="+mn-ea"/>
                <a:cs typeface="+mn-cs"/>
              </a:rPr>
              <a:t> mode</a:t>
            </a:r>
            <a:r>
              <a:rPr lang="sr-Latn-RS" sz="1200" kern="1200" dirty="0" smtClean="0">
                <a:solidFill>
                  <a:schemeClr val="tx1"/>
                </a:solidFill>
                <a:effectLst/>
                <a:latin typeface="+mn-lt"/>
                <a:ea typeface="+mn-ea"/>
                <a:cs typeface="+mn-cs"/>
              </a:rPr>
              <a:t> onemogućuje dejstvo tog uređaja za komunikaciju koji većinu ljudi obično asocira samo na bežične slušalice koje koristimo u vožnji. Međutim, </a:t>
            </a:r>
            <a:r>
              <a:rPr lang="sr-Latn-RS" sz="1200" i="1" u="sng" kern="1200" dirty="0" err="1" smtClean="0">
                <a:solidFill>
                  <a:schemeClr val="tx1"/>
                </a:solidFill>
                <a:effectLst/>
                <a:latin typeface="+mn-lt"/>
                <a:ea typeface="+mn-ea"/>
                <a:cs typeface="+mn-cs"/>
                <a:hlinkClick r:id="rId3"/>
              </a:rPr>
              <a:t>Bluetooth</a:t>
            </a:r>
            <a:r>
              <a:rPr lang="sr-Latn-RS" sz="1200" kern="1200" dirty="0" smtClean="0">
                <a:solidFill>
                  <a:schemeClr val="tx1"/>
                </a:solidFill>
                <a:effectLst/>
                <a:latin typeface="+mn-lt"/>
                <a:ea typeface="+mn-ea"/>
                <a:cs typeface="+mn-cs"/>
              </a:rPr>
              <a:t> se može koristiti i za mnogo drugih stvari, uključujući tastaturu i miša.</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sr-Latn-RS" sz="1200" b="1" i="1" kern="1200" dirty="0" smtClean="0">
                <a:solidFill>
                  <a:schemeClr val="tx1"/>
                </a:solidFill>
                <a:effectLst/>
                <a:latin typeface="+mn-lt"/>
                <a:ea typeface="+mn-ea"/>
                <a:cs typeface="+mn-cs"/>
              </a:rPr>
              <a:t>GPS</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Flight</a:t>
            </a:r>
            <a:r>
              <a:rPr lang="sr-Latn-RS" sz="1200" i="1" kern="1200" dirty="0" smtClean="0">
                <a:solidFill>
                  <a:schemeClr val="tx1"/>
                </a:solidFill>
                <a:effectLst/>
                <a:latin typeface="+mn-lt"/>
                <a:ea typeface="+mn-ea"/>
                <a:cs typeface="+mn-cs"/>
              </a:rPr>
              <a:t> mode</a:t>
            </a:r>
            <a:r>
              <a:rPr lang="sr-Latn-RS" sz="1200" kern="1200" dirty="0" smtClean="0">
                <a:solidFill>
                  <a:schemeClr val="tx1"/>
                </a:solidFill>
                <a:effectLst/>
                <a:latin typeface="+mn-lt"/>
                <a:ea typeface="+mn-ea"/>
                <a:cs typeface="+mn-cs"/>
              </a:rPr>
              <a:t> takođe onemogućuje funkciju prijema </a:t>
            </a:r>
            <a:r>
              <a:rPr lang="sr-Latn-RS" sz="1200" i="1" kern="1200" dirty="0" smtClean="0">
                <a:solidFill>
                  <a:schemeClr val="tx1"/>
                </a:solidFill>
                <a:effectLst/>
                <a:latin typeface="+mn-lt"/>
                <a:ea typeface="+mn-ea"/>
                <a:cs typeface="+mn-cs"/>
              </a:rPr>
              <a:t>GPS</a:t>
            </a:r>
            <a:r>
              <a:rPr lang="sr-Latn-RS" sz="1200" kern="1200" dirty="0" smtClean="0">
                <a:solidFill>
                  <a:schemeClr val="tx1"/>
                </a:solidFill>
                <a:effectLst/>
                <a:latin typeface="+mn-lt"/>
                <a:ea typeface="+mn-ea"/>
                <a:cs typeface="+mn-cs"/>
              </a:rPr>
              <a:t>,</a:t>
            </a:r>
            <a:r>
              <a:rPr lang="sr-Latn-RS" sz="1200" i="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ali samo na nekim uređajima. Ovo je pomalo zbunjujuće i može delovati nedosledno. U teoriji, </a:t>
            </a:r>
            <a:r>
              <a:rPr lang="sr-Latn-RS" sz="1200" i="1" kern="1200" dirty="0" smtClean="0">
                <a:solidFill>
                  <a:schemeClr val="tx1"/>
                </a:solidFill>
                <a:effectLst/>
                <a:latin typeface="+mn-lt"/>
                <a:ea typeface="+mn-ea"/>
                <a:cs typeface="+mn-cs"/>
              </a:rPr>
              <a:t>GPS</a:t>
            </a:r>
            <a:r>
              <a:rPr lang="sr-Latn-RS" sz="1200" kern="1200" dirty="0" smtClean="0">
                <a:solidFill>
                  <a:schemeClr val="tx1"/>
                </a:solidFill>
                <a:effectLst/>
                <a:latin typeface="+mn-lt"/>
                <a:ea typeface="+mn-ea"/>
                <a:cs typeface="+mn-cs"/>
              </a:rPr>
              <a:t> liči na sve ostale tehnologije o kojima ovde govorimo – </a:t>
            </a:r>
            <a:r>
              <a:rPr lang="sr-Latn-RS" sz="1200" u="sng" kern="1200" dirty="0" smtClean="0">
                <a:solidFill>
                  <a:schemeClr val="tx1"/>
                </a:solidFill>
                <a:effectLst/>
                <a:latin typeface="+mn-lt"/>
                <a:ea typeface="+mn-ea"/>
                <a:cs typeface="+mn-cs"/>
                <a:hlinkClick r:id="rId4"/>
              </a:rPr>
              <a:t>uređaj sa uključenim </a:t>
            </a:r>
            <a:r>
              <a:rPr lang="sr-Latn-RS" sz="1200" i="1" u="sng" kern="1200" dirty="0" smtClean="0">
                <a:solidFill>
                  <a:schemeClr val="tx1"/>
                </a:solidFill>
                <a:effectLst/>
                <a:latin typeface="+mn-lt"/>
                <a:ea typeface="+mn-ea"/>
                <a:cs typeface="+mn-cs"/>
                <a:hlinkClick r:id="rId4"/>
              </a:rPr>
              <a:t>GPS</a:t>
            </a:r>
            <a:r>
              <a:rPr lang="sr-Latn-RS" sz="1200" u="sng" kern="1200" dirty="0" smtClean="0">
                <a:solidFill>
                  <a:schemeClr val="tx1"/>
                </a:solidFill>
                <a:effectLst/>
                <a:latin typeface="+mn-lt"/>
                <a:ea typeface="+mn-ea"/>
                <a:cs typeface="+mn-cs"/>
                <a:hlinkClick r:id="rId4"/>
              </a:rPr>
              <a:t> sluša samo signale </a:t>
            </a:r>
            <a:r>
              <a:rPr lang="sr-Latn-RS" sz="1200" i="1" u="sng" kern="1200" dirty="0" smtClean="0">
                <a:solidFill>
                  <a:schemeClr val="tx1"/>
                </a:solidFill>
                <a:effectLst/>
                <a:latin typeface="+mn-lt"/>
                <a:ea typeface="+mn-ea"/>
                <a:cs typeface="+mn-cs"/>
                <a:hlinkClick r:id="rId4"/>
              </a:rPr>
              <a:t>GPS</a:t>
            </a:r>
            <a:r>
              <a:rPr lang="sr-Latn-RS" sz="1200" u="sng" kern="1200" dirty="0" smtClean="0">
                <a:solidFill>
                  <a:schemeClr val="tx1"/>
                </a:solidFill>
                <a:effectLst/>
                <a:latin typeface="+mn-lt"/>
                <a:ea typeface="+mn-ea"/>
                <a:cs typeface="+mn-cs"/>
                <a:hlinkClick r:id="rId4"/>
              </a:rPr>
              <a:t> koje prima</a:t>
            </a:r>
            <a:r>
              <a:rPr lang="sr-Latn-RS" sz="1200" kern="1200" dirty="0" smtClean="0">
                <a:solidFill>
                  <a:schemeClr val="tx1"/>
                </a:solidFill>
                <a:effectLst/>
                <a:latin typeface="+mn-lt"/>
                <a:ea typeface="+mn-ea"/>
                <a:cs typeface="+mn-cs"/>
              </a:rPr>
              <a:t> i ne prenosi nijedan drugi signal. Međutim, neke avio-kompanije imaju takve propise koji uopšte ne dopuštaju funkciju prijemna preko </a:t>
            </a:r>
            <a:r>
              <a:rPr lang="sr-Latn-RS" sz="1200" i="1" kern="1200" dirty="0" smtClean="0">
                <a:solidFill>
                  <a:schemeClr val="tx1"/>
                </a:solidFill>
                <a:effectLst/>
                <a:latin typeface="+mn-lt"/>
                <a:ea typeface="+mn-ea"/>
                <a:cs typeface="+mn-cs"/>
              </a:rPr>
              <a:t>GPS</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lnSpc>
                <a:spcPct val="150000"/>
              </a:lnSpc>
              <a:spcBef>
                <a:spcPts val="0"/>
              </a:spcBef>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55</a:t>
            </a:fld>
            <a:endParaRPr lang="en-US" altLang="en-US"/>
          </a:p>
        </p:txBody>
      </p:sp>
    </p:spTree>
    <p:extLst>
      <p:ext uri="{BB962C8B-B14F-4D97-AF65-F5344CB8AC3E}">
        <p14:creationId xmlns:p14="http://schemas.microsoft.com/office/powerpoint/2010/main" val="425934881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err="1" smtClean="0">
                <a:solidFill>
                  <a:schemeClr val="tx1"/>
                </a:solidFill>
                <a:effectLst/>
                <a:latin typeface="+mn-lt"/>
                <a:ea typeface="+mn-ea"/>
                <a:cs typeface="+mn-cs"/>
              </a:rPr>
              <a:t>Forenzika</a:t>
            </a:r>
            <a:r>
              <a:rPr lang="sr-Latn-RS" sz="1200" kern="1200" dirty="0" smtClean="0">
                <a:solidFill>
                  <a:schemeClr val="tx1"/>
                </a:solidFill>
                <a:effectLst/>
                <a:latin typeface="+mn-lt"/>
                <a:ea typeface="+mn-ea"/>
                <a:cs typeface="+mn-cs"/>
              </a:rPr>
              <a:t> živih podataka je tehnički proces kojim se mogu baviti samo kvalifikovani pojedinci, lica koja raspolažu odgovarajućim instrumentima i opremom.</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To je tema koju ovlaš dotičemo na ovom kursu samo da bismo sudije i tužioce upoznali s njenim postojanjem i posledicama koje ta vrsta </a:t>
            </a:r>
            <a:r>
              <a:rPr lang="sr-Latn-RS" sz="1200" kern="1200" dirty="0" err="1" smtClean="0">
                <a:solidFill>
                  <a:schemeClr val="tx1"/>
                </a:solidFill>
                <a:effectLst/>
                <a:latin typeface="+mn-lt"/>
                <a:ea typeface="+mn-ea"/>
                <a:cs typeface="+mn-cs"/>
              </a:rPr>
              <a:t>forenzike</a:t>
            </a:r>
            <a:r>
              <a:rPr lang="sr-Latn-RS" sz="1200" kern="1200" dirty="0" smtClean="0">
                <a:solidFill>
                  <a:schemeClr val="tx1"/>
                </a:solidFill>
                <a:effectLst/>
                <a:latin typeface="+mn-lt"/>
                <a:ea typeface="+mn-ea"/>
                <a:cs typeface="+mn-cs"/>
              </a:rPr>
              <a:t> može ostaviti na dokaze.</a:t>
            </a:r>
            <a:endParaRPr lang="en-U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Forenzika</a:t>
            </a:r>
            <a:r>
              <a:rPr lang="sr-Latn-RS" sz="1200" kern="1200" dirty="0" smtClean="0">
                <a:solidFill>
                  <a:schemeClr val="tx1"/>
                </a:solidFill>
                <a:effectLst/>
                <a:latin typeface="+mn-lt"/>
                <a:ea typeface="+mn-ea"/>
                <a:cs typeface="+mn-cs"/>
              </a:rPr>
              <a:t> živih podataka bavi se onim situacijama u kojima je neophodno preuzeti </a:t>
            </a:r>
            <a:r>
              <a:rPr lang="sr-Latn-RS" sz="1200" b="1" kern="1200" dirty="0" smtClean="0">
                <a:solidFill>
                  <a:schemeClr val="tx1"/>
                </a:solidFill>
                <a:effectLst/>
                <a:latin typeface="+mn-lt"/>
                <a:ea typeface="+mn-ea"/>
                <a:cs typeface="+mn-cs"/>
              </a:rPr>
              <a:t>nestabilne podatke </a:t>
            </a:r>
            <a:r>
              <a:rPr lang="sr-Latn-RS" sz="1200" kern="1200" dirty="0" smtClean="0">
                <a:solidFill>
                  <a:schemeClr val="tx1"/>
                </a:solidFill>
                <a:effectLst/>
                <a:latin typeface="+mn-lt"/>
                <a:ea typeface="+mn-ea"/>
                <a:cs typeface="+mn-cs"/>
              </a:rPr>
              <a:t>sa uređaja pre nego što se ti uređaji isključe ili pre nego što prestane njihovo napajanje električnom energijom.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Za tu vrstu </a:t>
            </a:r>
            <a:r>
              <a:rPr lang="sr-Latn-RS" sz="1200" kern="1200" dirty="0" err="1" smtClean="0">
                <a:solidFill>
                  <a:schemeClr val="tx1"/>
                </a:solidFill>
                <a:effectLst/>
                <a:latin typeface="+mn-lt"/>
                <a:ea typeface="+mn-ea"/>
                <a:cs typeface="+mn-cs"/>
              </a:rPr>
              <a:t>forenzike</a:t>
            </a:r>
            <a:r>
              <a:rPr lang="sr-Latn-RS" sz="1200" kern="1200" dirty="0" smtClean="0">
                <a:solidFill>
                  <a:schemeClr val="tx1"/>
                </a:solidFill>
                <a:effectLst/>
                <a:latin typeface="+mn-lt"/>
                <a:ea typeface="+mn-ea"/>
                <a:cs typeface="+mn-cs"/>
              </a:rPr>
              <a:t> potreban je viši nivo specijalizacije od onoga koji je predviđen u postupku standardnog pretraživanja i zaplene zato što je kod živih podataka izuzetno velika mogućnost za izmenu ili čak uništenje dokaza.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Nestabilni podaci su podaci koji su digitalno uskladišteni na način kod koga postoji velika verovatnoća da se njihov sadržaj može izbrisati ili čak zameniti sasvim drugim sadržajem u kratkom vremenu usled ljudske ili automatske interakcije.</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56</a:t>
            </a:fld>
            <a:endParaRPr lang="en-US" altLang="en-US"/>
          </a:p>
        </p:txBody>
      </p:sp>
    </p:spTree>
    <p:extLst>
      <p:ext uri="{BB962C8B-B14F-4D97-AF65-F5344CB8AC3E}">
        <p14:creationId xmlns:p14="http://schemas.microsoft.com/office/powerpoint/2010/main" val="209098182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Ni ovde nam nije namera da ulazimo u detaljnu raspravu o temi za koju je potrebno više od jednog slajda da bi bila objašnjena – nego ovim slajdom samo želimo da ukažemo sudijama i tužiocima na to da ta tema postoji.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Glavna stvar koju treba zapamtiti u vezi s njom jeste da </a:t>
            </a:r>
            <a:r>
              <a:rPr lang="sr-Latn-RS" sz="1200" kern="1200" dirty="0" err="1" smtClean="0">
                <a:solidFill>
                  <a:schemeClr val="tx1"/>
                </a:solidFill>
                <a:effectLst/>
                <a:latin typeface="+mn-lt"/>
                <a:ea typeface="+mn-ea"/>
                <a:cs typeface="+mn-cs"/>
              </a:rPr>
              <a:t>forenzika</a:t>
            </a:r>
            <a:r>
              <a:rPr lang="sr-Latn-RS" sz="1200" kern="1200" dirty="0" smtClean="0">
                <a:solidFill>
                  <a:schemeClr val="tx1"/>
                </a:solidFill>
                <a:effectLst/>
                <a:latin typeface="+mn-lt"/>
                <a:ea typeface="+mn-ea"/>
                <a:cs typeface="+mn-cs"/>
              </a:rPr>
              <a:t> „živih podataka” svakako predstavlja postupak koji se može primenjivati – ali to ne sme da primeni niko ko nije dobro obučen. Stupanje u interakciju sa uređajem znači promene koje su protivne principu br. 1. </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Ta prva pouka je racionalna i lako shvatljiva. To je navedeno na slajdu pod prvom tačkom, koja je sama po sebi razumljiva.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Druga tačka spada u težu oblast – između ostalog i zato što se unutrašnji pravni sistemi razlikuju.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Kada govorimo o montiranim šifrovanim direktorijumima, njih je možda potrebno dodatno objasniti – reč je o razbijanju šifre (</a:t>
            </a:r>
            <a:r>
              <a:rPr lang="sr-Latn-RS" sz="1200" kern="1200" dirty="0" err="1" smtClean="0">
                <a:solidFill>
                  <a:schemeClr val="tx1"/>
                </a:solidFill>
                <a:effectLst/>
                <a:latin typeface="+mn-lt"/>
                <a:ea typeface="+mn-ea"/>
                <a:cs typeface="+mn-cs"/>
              </a:rPr>
              <a:t>dekripciji</a:t>
            </a:r>
            <a:r>
              <a:rPr lang="sr-Latn-RS" sz="1200" kern="1200" dirty="0" smtClean="0">
                <a:solidFill>
                  <a:schemeClr val="tx1"/>
                </a:solidFill>
                <a:effectLst/>
                <a:latin typeface="+mn-lt"/>
                <a:ea typeface="+mn-ea"/>
                <a:cs typeface="+mn-cs"/>
              </a:rPr>
              <a:t>) kako bi se moglo pročitati koji su je tačno podaci stajali u tim direktorijumima. Ako se direktorijum zatvori, podaci se ponovo šifruju i tada postaju nedostupni. Zato sve što treba obaviti u vezi s datim direktorijumom treba obaviti dok je šifra otključana.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Još je teže objasniti skladištenje na daljinu – kao da podaci postoje na nekom drugom mestu ili možda i u drugoj jurisdikciji – ali su u datom trenutku dostupni sa tog uređaja. Stoga je veoma važno preuzeti ih u datom trenutku – što umnogome zavisi od pravnog statusa podataka o kojima je reč.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Predavač ne treba da ulazi u podrobnu diskusiju o pravnim pitanjima – već samo da ukaže na mogućnost da se ta pitanja otvore.</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57</a:t>
            </a:fld>
            <a:endParaRPr lang="en-US" altLang="en-US"/>
          </a:p>
        </p:txBody>
      </p:sp>
    </p:spTree>
    <p:extLst>
      <p:ext uri="{BB962C8B-B14F-4D97-AF65-F5344CB8AC3E}">
        <p14:creationId xmlns:p14="http://schemas.microsoft.com/office/powerpoint/2010/main" val="401560227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err="1" smtClean="0">
                <a:solidFill>
                  <a:schemeClr val="tx1"/>
                </a:solidFill>
                <a:effectLst/>
                <a:latin typeface="+mn-lt"/>
                <a:ea typeface="+mn-ea"/>
                <a:cs typeface="+mn-cs"/>
              </a:rPr>
              <a:t>Forenzikom</a:t>
            </a:r>
            <a:r>
              <a:rPr lang="sr-Latn-RS" sz="1200" kern="1200" dirty="0" smtClean="0">
                <a:solidFill>
                  <a:schemeClr val="tx1"/>
                </a:solidFill>
                <a:effectLst/>
                <a:latin typeface="+mn-lt"/>
                <a:ea typeface="+mn-ea"/>
                <a:cs typeface="+mn-cs"/>
              </a:rPr>
              <a:t> „živih podataka” ne može svako da se bavi! Lice koje to radi mora biti obučeno do takvog nivoa da je stvarno stručno i da može pouzdano da radi sa živim podacima. To lice će takođe morati da raspolaže garniturom </a:t>
            </a:r>
            <a:r>
              <a:rPr lang="sr-Latn-RS" sz="1200" kern="1200" dirty="0" err="1" smtClean="0">
                <a:solidFill>
                  <a:schemeClr val="tx1"/>
                </a:solidFill>
                <a:effectLst/>
                <a:latin typeface="+mn-lt"/>
                <a:ea typeface="+mn-ea"/>
                <a:cs typeface="+mn-cs"/>
              </a:rPr>
              <a:t>certifikovanih</a:t>
            </a:r>
            <a:r>
              <a:rPr lang="sr-Latn-RS" sz="1200" kern="1200" dirty="0" smtClean="0">
                <a:solidFill>
                  <a:schemeClr val="tx1"/>
                </a:solidFill>
                <a:effectLst/>
                <a:latin typeface="+mn-lt"/>
                <a:ea typeface="+mn-ea"/>
                <a:cs typeface="+mn-cs"/>
              </a:rPr>
              <a:t> alata pomoću kojih će znati da izvuče potrebne informacije – i da </a:t>
            </a:r>
            <a:r>
              <a:rPr lang="sr-Latn-RS" sz="1200" kern="1200" dirty="0" err="1" smtClean="0">
                <a:solidFill>
                  <a:schemeClr val="tx1"/>
                </a:solidFill>
                <a:effectLst/>
                <a:latin typeface="+mn-lt"/>
                <a:ea typeface="+mn-ea"/>
                <a:cs typeface="+mn-cs"/>
              </a:rPr>
              <a:t>pritom</a:t>
            </a:r>
            <a:r>
              <a:rPr lang="sr-Latn-RS" sz="1200" kern="1200" dirty="0" smtClean="0">
                <a:solidFill>
                  <a:schemeClr val="tx1"/>
                </a:solidFill>
                <a:effectLst/>
                <a:latin typeface="+mn-lt"/>
                <a:ea typeface="+mn-ea"/>
                <a:cs typeface="+mn-cs"/>
              </a:rPr>
              <a:t> evidentira svaki svoj korak.</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Ti alati mogu biti softverski alati koje lice donosi na mesto događaja ili to može biti laptop pomoću koga će se preuzeti podaci sa </a:t>
            </a:r>
            <a:r>
              <a:rPr lang="sr-Latn-RS" sz="1200" kern="1200" dirty="0" err="1" smtClean="0">
                <a:solidFill>
                  <a:schemeClr val="tx1"/>
                </a:solidFill>
                <a:effectLst/>
                <a:latin typeface="+mn-lt"/>
                <a:ea typeface="+mn-ea"/>
                <a:cs typeface="+mn-cs"/>
              </a:rPr>
              <a:t>rutera</a:t>
            </a:r>
            <a:r>
              <a:rPr lang="sr-Latn-RS" sz="1200" kern="1200" dirty="0" smtClean="0">
                <a:solidFill>
                  <a:schemeClr val="tx1"/>
                </a:solidFill>
                <a:effectLst/>
                <a:latin typeface="+mn-lt"/>
                <a:ea typeface="+mn-ea"/>
                <a:cs typeface="+mn-cs"/>
              </a:rPr>
              <a:t>. Tom stručnom licu biće potrebni i čisti mediji na koje će moći da prenese preuzete informacije.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Ukoliko nije dostupan niko dovoljno stručan i obučen da to uradi ili ako niko nema odgovarajuću opremu, uvek ostaje mogućnost da se preduzme jedini korak koji se u datoj situaciji može preuzeti – a to je da se uređaj isključi iz struje – čime će se izgubiti neki potencijalni dokazi, ali neće biti ugroženo ono što je sigurno uskladišteno u uređaju. </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58</a:t>
            </a:fld>
            <a:endParaRPr lang="en-US" altLang="en-US"/>
          </a:p>
        </p:txBody>
      </p:sp>
    </p:spTree>
    <p:extLst>
      <p:ext uri="{BB962C8B-B14F-4D97-AF65-F5344CB8AC3E}">
        <p14:creationId xmlns:p14="http://schemas.microsoft.com/office/powerpoint/2010/main" val="157579962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(Tekst na slici)</a:t>
            </a:r>
          </a:p>
          <a:p>
            <a:pPr indent="457200"/>
            <a:endParaRPr lang="sr-Latn-R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Izolujte mesto događaja</a:t>
            </a:r>
          </a:p>
          <a:p>
            <a:pPr indent="457200"/>
            <a:endParaRPr lang="sr-Latn-RS" sz="1200" b="1" kern="1200" dirty="0" smtClean="0">
              <a:solidFill>
                <a:schemeClr val="tx1"/>
              </a:solidFill>
              <a:effectLst/>
              <a:latin typeface="+mn-lt"/>
              <a:ea typeface="+mn-ea"/>
              <a:cs typeface="+mn-cs"/>
            </a:endParaRPr>
          </a:p>
          <a:p>
            <a:pPr indent="457200"/>
            <a:r>
              <a:rPr lang="sr-Latn-RS" sz="1200" b="0" kern="1200" dirty="0" smtClean="0">
                <a:solidFill>
                  <a:schemeClr val="tx1"/>
                </a:solidFill>
                <a:effectLst/>
                <a:latin typeface="+mn-lt"/>
                <a:ea typeface="+mn-ea"/>
                <a:cs typeface="+mn-cs"/>
              </a:rPr>
              <a:t>Sledite uputstva iz odeljka „dijagram pretraživanja i zaplene“</a:t>
            </a:r>
          </a:p>
          <a:p>
            <a:pPr indent="457200"/>
            <a:endParaRPr lang="sr-Latn-R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b="0" kern="1200" dirty="0" smtClean="0">
                <a:solidFill>
                  <a:schemeClr val="tx1"/>
                </a:solidFill>
                <a:effectLst/>
                <a:latin typeface="+mn-lt"/>
                <a:ea typeface="+mn-ea"/>
                <a:cs typeface="+mn-cs"/>
              </a:rPr>
              <a:t>Da li ste stručnjak za živu </a:t>
            </a:r>
            <a:r>
              <a:rPr lang="sr-Latn-RS" sz="1200" b="0" kern="1200" dirty="0" err="1" smtClean="0">
                <a:solidFill>
                  <a:schemeClr val="tx1"/>
                </a:solidFill>
                <a:effectLst/>
                <a:latin typeface="+mn-lt"/>
                <a:ea typeface="+mn-ea"/>
                <a:cs typeface="+mn-cs"/>
              </a:rPr>
              <a:t>forenziku</a:t>
            </a:r>
            <a:r>
              <a:rPr lang="sr-Latn-RS" sz="1200" b="0" kern="1200" dirty="0" smtClean="0">
                <a:solidFill>
                  <a:schemeClr val="tx1"/>
                </a:solidFill>
                <a:effectLst/>
                <a:latin typeface="+mn-lt"/>
                <a:ea typeface="+mn-ea"/>
                <a:cs typeface="+mn-cs"/>
              </a:rPr>
              <a:t>? Ako niste, Pozovite stručnjaka iz </a:t>
            </a:r>
            <a:r>
              <a:rPr lang="sr-Latn-RS" sz="1200" b="0" kern="1200" dirty="0" err="1" smtClean="0">
                <a:solidFill>
                  <a:schemeClr val="tx1"/>
                </a:solidFill>
                <a:effectLst/>
                <a:latin typeface="+mn-lt"/>
                <a:ea typeface="+mn-ea"/>
                <a:cs typeface="+mn-cs"/>
              </a:rPr>
              <a:t>forenzičkog</a:t>
            </a:r>
            <a:r>
              <a:rPr lang="sr-Latn-RS" sz="1200" b="0" kern="1200" dirty="0" smtClean="0">
                <a:solidFill>
                  <a:schemeClr val="tx1"/>
                </a:solidFill>
                <a:effectLst/>
                <a:latin typeface="+mn-lt"/>
                <a:ea typeface="+mn-ea"/>
                <a:cs typeface="+mn-cs"/>
              </a:rPr>
              <a:t> odeljenja; Da li je stručnjak dostupan? Ako nije, Izvucite utikače</a:t>
            </a:r>
            <a:r>
              <a:rPr lang="sr-Latn-RS" sz="1200" b="0" kern="1200" baseline="0" dirty="0" smtClean="0">
                <a:solidFill>
                  <a:schemeClr val="tx1"/>
                </a:solidFill>
                <a:effectLst/>
                <a:latin typeface="+mn-lt"/>
                <a:ea typeface="+mn-ea"/>
                <a:cs typeface="+mn-cs"/>
              </a:rPr>
              <a:t> sa zadnje strane uređaja</a:t>
            </a:r>
          </a:p>
          <a:p>
            <a:pPr indent="457200"/>
            <a:endParaRPr lang="sr-Latn-RS" sz="1200" b="0" kern="1200" baseline="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Da		Da</a:t>
            </a:r>
            <a:endParaRPr lang="sr-Latn-R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Samo stručnjak može da nastavi sledeće korake 	Da</a:t>
            </a: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Omogućena lozinka za </a:t>
            </a:r>
            <a:r>
              <a:rPr lang="sr-Latn-RS" sz="1200" kern="1200" dirty="0" err="1" smtClean="0">
                <a:solidFill>
                  <a:schemeClr val="tx1"/>
                </a:solidFill>
                <a:effectLst/>
                <a:latin typeface="+mn-lt"/>
                <a:ea typeface="+mn-ea"/>
                <a:cs typeface="+mn-cs"/>
              </a:rPr>
              <a:t>skrinsejver</a:t>
            </a:r>
            <a:r>
              <a:rPr lang="sr-Latn-RS" sz="1200" kern="1200" dirty="0" smtClean="0">
                <a:solidFill>
                  <a:schemeClr val="tx1"/>
                </a:solidFill>
                <a:effectLst/>
                <a:latin typeface="+mn-lt"/>
                <a:ea typeface="+mn-ea"/>
                <a:cs typeface="+mn-cs"/>
              </a:rPr>
              <a:t>? Ako nije, proverite šifru. Da li je moguće ući? Ako nije, preuzmite </a:t>
            </a:r>
            <a:r>
              <a:rPr lang="sr-Latn-RS" sz="1200" kern="1200" dirty="0" err="1" smtClean="0">
                <a:solidFill>
                  <a:schemeClr val="tx1"/>
                </a:solidFill>
                <a:effectLst/>
                <a:latin typeface="+mn-lt"/>
                <a:ea typeface="+mn-ea"/>
                <a:cs typeface="+mn-cs"/>
              </a:rPr>
              <a:t>volatilne</a:t>
            </a:r>
            <a:r>
              <a:rPr lang="sr-Latn-RS" sz="1200" kern="1200" dirty="0" smtClean="0">
                <a:solidFill>
                  <a:schemeClr val="tx1"/>
                </a:solidFill>
                <a:effectLst/>
                <a:latin typeface="+mn-lt"/>
                <a:ea typeface="+mn-ea"/>
                <a:cs typeface="+mn-cs"/>
              </a:rPr>
              <a:t> podatke (keš memoriju, RAM, razne procese)</a:t>
            </a: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Možete li da nabavite lozinku? Nabavite ključ. Kopirajte logičke podatke iz šifrovanih tomova</a:t>
            </a: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Da li je uređaj </a:t>
            </a:r>
            <a:r>
              <a:rPr lang="sr-Latn-RS" sz="1200" kern="1200" dirty="0" err="1" smtClean="0">
                <a:solidFill>
                  <a:schemeClr val="tx1"/>
                </a:solidFill>
                <a:effectLst/>
                <a:latin typeface="+mn-lt"/>
                <a:ea typeface="+mn-ea"/>
                <a:cs typeface="+mn-cs"/>
              </a:rPr>
              <a:t>umrežen</a:t>
            </a:r>
            <a:r>
              <a:rPr lang="sr-Latn-RS" sz="1200" kern="1200" dirty="0" smtClean="0">
                <a:solidFill>
                  <a:schemeClr val="tx1"/>
                </a:solidFill>
                <a:effectLst/>
                <a:latin typeface="+mn-lt"/>
                <a:ea typeface="+mn-ea"/>
                <a:cs typeface="+mn-cs"/>
              </a:rPr>
              <a:t>? Ako jeste, preuzmite podatke koji su uskladišteni na mreži.</a:t>
            </a: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Hladno startujte</a:t>
            </a:r>
            <a:r>
              <a:rPr lang="sr-Latn-RS" sz="1200" kern="1200" baseline="0" dirty="0" smtClean="0">
                <a:solidFill>
                  <a:schemeClr val="tx1"/>
                </a:solidFill>
                <a:effectLst/>
                <a:latin typeface="+mn-lt"/>
                <a:ea typeface="+mn-ea"/>
                <a:cs typeface="+mn-cs"/>
              </a:rPr>
              <a:t> računar da biste preuzeli RAM</a:t>
            </a:r>
          </a:p>
          <a:p>
            <a:pPr indent="457200"/>
            <a:endParaRPr lang="sr-Latn-RS" sz="1200" kern="1200" baseline="0" dirty="0" smtClean="0">
              <a:solidFill>
                <a:schemeClr val="tx1"/>
              </a:solidFill>
              <a:effectLst/>
              <a:latin typeface="+mn-lt"/>
              <a:ea typeface="+mn-ea"/>
              <a:cs typeface="+mn-cs"/>
            </a:endParaRPr>
          </a:p>
          <a:p>
            <a:pPr indent="457200"/>
            <a:r>
              <a:rPr lang="sr-Latn-RS" sz="1200" b="1" kern="1200" baseline="0" dirty="0" smtClean="0">
                <a:solidFill>
                  <a:schemeClr val="tx1"/>
                </a:solidFill>
                <a:effectLst/>
                <a:latin typeface="+mn-lt"/>
                <a:ea typeface="+mn-ea"/>
                <a:cs typeface="+mn-cs"/>
              </a:rPr>
              <a:t>Detaljna uputstva možete naći </a:t>
            </a:r>
            <a:r>
              <a:rPr lang="sr-Latn-RS" sz="1200" b="1" kern="1200" baseline="0" smtClean="0">
                <a:solidFill>
                  <a:schemeClr val="tx1"/>
                </a:solidFill>
                <a:effectLst/>
                <a:latin typeface="+mn-lt"/>
                <a:ea typeface="+mn-ea"/>
                <a:cs typeface="+mn-cs"/>
              </a:rPr>
              <a:t>u poglavlju 4</a:t>
            </a:r>
            <a:endParaRPr lang="sr-Latn-RS" sz="1200" b="1" kern="120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______________________________________________________________________________________________________________________</a:t>
            </a: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Ovo </a:t>
            </a:r>
            <a:r>
              <a:rPr lang="sr-Latn-RS" sz="1200" kern="1200" dirty="0" smtClean="0">
                <a:solidFill>
                  <a:schemeClr val="tx1"/>
                </a:solidFill>
                <a:effectLst/>
                <a:latin typeface="+mn-lt"/>
                <a:ea typeface="+mn-ea"/>
                <a:cs typeface="+mn-cs"/>
              </a:rPr>
              <a:t>je područje koje je toliko široko da ga je teško prikazati na jednom slajdu – u idealnim uslovima isključili bismo uređaj i to ne bi izazvalo nikakve druge promene sem samog isključenja.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Međutim, neki uređaji (naročito </a:t>
            </a:r>
            <a:r>
              <a:rPr lang="sr-Latn-RS" sz="1200" i="1" kern="1200" dirty="0" err="1" smtClean="0">
                <a:solidFill>
                  <a:schemeClr val="tx1"/>
                </a:solidFill>
                <a:effectLst/>
                <a:latin typeface="+mn-lt"/>
                <a:ea typeface="+mn-ea"/>
                <a:cs typeface="+mn-cs"/>
              </a:rPr>
              <a:t>iPhones</a:t>
            </a:r>
            <a:r>
              <a:rPr lang="sr-Latn-RS" sz="1200" kern="1200" dirty="0" smtClean="0">
                <a:solidFill>
                  <a:schemeClr val="tx1"/>
                </a:solidFill>
                <a:effectLst/>
                <a:latin typeface="+mn-lt"/>
                <a:ea typeface="+mn-ea"/>
                <a:cs typeface="+mn-cs"/>
              </a:rPr>
              <a:t>) primenjuju sisteme bezbednosti koji bitno otežavaju da se uređaj, ako se potpuno isključi sa napajanja, ponovo uključi bez odgovarajuće šifre, odnosno tu šifru je mnogo teže zaobići u toj situaciji nego onda kada je uređaj uključen. Zato je potrebno da neki uređaju ostanu uključeni.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Zato ih moramo izolovati sa mreže − </a:t>
            </a:r>
            <a:r>
              <a:rPr lang="sr-Latn-RS" sz="1200" i="1" kern="1200" dirty="0" smtClean="0">
                <a:solidFill>
                  <a:schemeClr val="tx1"/>
                </a:solidFill>
                <a:effectLst/>
                <a:latin typeface="+mn-lt"/>
                <a:ea typeface="+mn-ea"/>
                <a:cs typeface="+mn-cs"/>
              </a:rPr>
              <a:t>GSM, </a:t>
            </a:r>
            <a:r>
              <a:rPr lang="sr-Latn-RS" sz="1200" i="1" kern="1200" dirty="0" err="1" smtClean="0">
                <a:solidFill>
                  <a:schemeClr val="tx1"/>
                </a:solidFill>
                <a:effectLst/>
                <a:latin typeface="+mn-lt"/>
                <a:ea typeface="+mn-ea"/>
                <a:cs typeface="+mn-cs"/>
              </a:rPr>
              <a:t>Wi</a:t>
            </a:r>
            <a:r>
              <a:rPr lang="sr-Latn-RS" sz="1200" i="1" kern="1200" dirty="0" smtClean="0">
                <a:solidFill>
                  <a:schemeClr val="tx1"/>
                </a:solidFill>
                <a:effectLst/>
                <a:latin typeface="+mn-lt"/>
                <a:ea typeface="+mn-ea"/>
                <a:cs typeface="+mn-cs"/>
              </a:rPr>
              <a:t>-</a:t>
            </a:r>
            <a:r>
              <a:rPr lang="sr-Latn-RS" sz="1200" i="1" kern="1200" dirty="0" err="1" smtClean="0">
                <a:solidFill>
                  <a:schemeClr val="tx1"/>
                </a:solidFill>
                <a:effectLst/>
                <a:latin typeface="+mn-lt"/>
                <a:ea typeface="+mn-ea"/>
                <a:cs typeface="+mn-cs"/>
              </a:rPr>
              <a:t>Fi</a:t>
            </a:r>
            <a:r>
              <a:rPr lang="sr-Latn-RS" sz="1200" i="1" kern="1200" dirty="0" smtClean="0">
                <a:solidFill>
                  <a:schemeClr val="tx1"/>
                </a:solidFill>
                <a:effectLst/>
                <a:latin typeface="+mn-lt"/>
                <a:ea typeface="+mn-ea"/>
                <a:cs typeface="+mn-cs"/>
              </a:rPr>
              <a:t>, BT </a:t>
            </a:r>
            <a:r>
              <a:rPr lang="sr-Latn-RS" sz="1200" kern="1200" dirty="0" smtClean="0">
                <a:solidFill>
                  <a:schemeClr val="tx1"/>
                </a:solidFill>
                <a:effectLst/>
                <a:latin typeface="+mn-lt"/>
                <a:ea typeface="+mn-ea"/>
                <a:cs typeface="+mn-cs"/>
              </a:rPr>
              <a:t>i </a:t>
            </a:r>
            <a:r>
              <a:rPr lang="sr-Latn-RS" sz="1200" i="1" kern="1200" dirty="0" smtClean="0">
                <a:solidFill>
                  <a:schemeClr val="tx1"/>
                </a:solidFill>
                <a:effectLst/>
                <a:latin typeface="+mn-lt"/>
                <a:ea typeface="+mn-ea"/>
                <a:cs typeface="+mn-cs"/>
              </a:rPr>
              <a:t>GPS</a:t>
            </a:r>
            <a:r>
              <a:rPr lang="sr-Latn-RS" sz="1200" kern="1200" dirty="0" smtClean="0">
                <a:solidFill>
                  <a:schemeClr val="tx1"/>
                </a:solidFill>
                <a:effectLst/>
                <a:latin typeface="+mn-lt"/>
                <a:ea typeface="+mn-ea"/>
                <a:cs typeface="+mn-cs"/>
              </a:rPr>
              <a:t>. To se najčešće postiže pomoću </a:t>
            </a:r>
            <a:r>
              <a:rPr lang="sr-Latn-RS" sz="1200" kern="1200" dirty="0" err="1" smtClean="0">
                <a:solidFill>
                  <a:schemeClr val="tx1"/>
                </a:solidFill>
                <a:effectLst/>
                <a:latin typeface="+mn-lt"/>
                <a:ea typeface="+mn-ea"/>
                <a:cs typeface="+mn-cs"/>
              </a:rPr>
              <a:t>Faradejeve</a:t>
            </a:r>
            <a:r>
              <a:rPr lang="sr-Latn-RS" sz="1200" kern="1200" dirty="0" smtClean="0">
                <a:solidFill>
                  <a:schemeClr val="tx1"/>
                </a:solidFill>
                <a:effectLst/>
                <a:latin typeface="+mn-lt"/>
                <a:ea typeface="+mn-ea"/>
                <a:cs typeface="+mn-cs"/>
              </a:rPr>
              <a:t> torbice ili </a:t>
            </a:r>
            <a:r>
              <a:rPr lang="en-GB" sz="1200" i="1" kern="1200" dirty="0" smtClean="0">
                <a:solidFill>
                  <a:schemeClr val="tx1"/>
                </a:solidFill>
                <a:effectLst/>
                <a:latin typeface="+mn-lt"/>
                <a:ea typeface="+mn-ea"/>
                <a:cs typeface="+mn-cs"/>
              </a:rPr>
              <a:t>flight mod</a:t>
            </a:r>
            <a:r>
              <a:rPr lang="sr-Latn-RS" sz="1200" i="1" kern="1200" dirty="0" smtClean="0">
                <a:solidFill>
                  <a:schemeClr val="tx1"/>
                </a:solidFill>
                <a:effectLst/>
                <a:latin typeface="+mn-lt"/>
                <a:ea typeface="+mn-ea"/>
                <a:cs typeface="+mn-cs"/>
              </a:rPr>
              <a:t>e</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b="1" kern="1200" dirty="0" err="1" smtClean="0">
                <a:solidFill>
                  <a:schemeClr val="tx1"/>
                </a:solidFill>
                <a:effectLst/>
                <a:latin typeface="+mn-lt"/>
                <a:ea typeface="+mn-ea"/>
                <a:cs typeface="+mn-cs"/>
              </a:rPr>
              <a:t>Faradejeva</a:t>
            </a:r>
            <a:r>
              <a:rPr lang="sr-Latn-RS" sz="1200" b="1" kern="1200" dirty="0" smtClean="0">
                <a:solidFill>
                  <a:schemeClr val="tx1"/>
                </a:solidFill>
                <a:effectLst/>
                <a:latin typeface="+mn-lt"/>
                <a:ea typeface="+mn-ea"/>
                <a:cs typeface="+mn-cs"/>
              </a:rPr>
              <a:t> torbica</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koja je dobila ime po tvorcu </a:t>
            </a:r>
            <a:r>
              <a:rPr lang="sr-Latn-RS" sz="1200" kern="1200" dirty="0" err="1" smtClean="0">
                <a:solidFill>
                  <a:schemeClr val="tx1"/>
                </a:solidFill>
                <a:effectLst/>
                <a:latin typeface="+mn-lt"/>
                <a:ea typeface="+mn-ea"/>
                <a:cs typeface="+mn-cs"/>
              </a:rPr>
              <a:t>Faradejevog</a:t>
            </a:r>
            <a:r>
              <a:rPr lang="sr-Latn-RS" sz="1200" kern="1200" dirty="0" smtClean="0">
                <a:solidFill>
                  <a:schemeClr val="tx1"/>
                </a:solidFill>
                <a:effectLst/>
                <a:latin typeface="+mn-lt"/>
                <a:ea typeface="+mn-ea"/>
                <a:cs typeface="+mn-cs"/>
              </a:rPr>
              <a:t> kaveza, koja je kao i </a:t>
            </a:r>
            <a:r>
              <a:rPr lang="sr-Latn-RS" sz="1200" kern="1200" dirty="0" err="1" smtClean="0">
                <a:solidFill>
                  <a:schemeClr val="tx1"/>
                </a:solidFill>
                <a:effectLst/>
                <a:latin typeface="+mn-lt"/>
                <a:ea typeface="+mn-ea"/>
                <a:cs typeface="+mn-cs"/>
              </a:rPr>
              <a:t>Faradejev</a:t>
            </a:r>
            <a:r>
              <a:rPr lang="sr-Latn-RS" sz="1200" kern="1200" dirty="0" smtClean="0">
                <a:solidFill>
                  <a:schemeClr val="tx1"/>
                </a:solidFill>
                <a:effectLst/>
                <a:latin typeface="+mn-lt"/>
                <a:ea typeface="+mn-ea"/>
                <a:cs typeface="+mn-cs"/>
              </a:rPr>
              <a:t> kavez dobila ime po svom pronalazaču, blokira radio-</a:t>
            </a:r>
            <a:r>
              <a:rPr lang="sr-Latn-RS" sz="1200" kern="1200" dirty="0" err="1" smtClean="0">
                <a:solidFill>
                  <a:schemeClr val="tx1"/>
                </a:solidFill>
                <a:effectLst/>
                <a:latin typeface="+mn-lt"/>
                <a:ea typeface="+mn-ea"/>
                <a:cs typeface="+mn-cs"/>
              </a:rPr>
              <a:t>frekvencijske</a:t>
            </a:r>
            <a:r>
              <a:rPr lang="sr-Latn-RS" sz="1200" kern="1200" dirty="0" smtClean="0">
                <a:solidFill>
                  <a:schemeClr val="tx1"/>
                </a:solidFill>
                <a:effectLst/>
                <a:latin typeface="+mn-lt"/>
                <a:ea typeface="+mn-ea"/>
                <a:cs typeface="+mn-cs"/>
              </a:rPr>
              <a:t> signale tako da se oni ne mogu ni slati sa elektronskog uređaja, kao što je mobilni telefon, automobilski ključ ili laptop, niti ih ti uređaji mogu primati.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Uređaji poput pametnih telefona povezuju se sa telefonskom mrežom preko bežičnih signala, ali imaju i druge mogućnosti za uspostavljanje veze, kao što su </a:t>
            </a:r>
            <a:r>
              <a:rPr lang="en-GB" sz="1200" i="1" kern="1200" dirty="0" smtClean="0">
                <a:solidFill>
                  <a:schemeClr val="tx1"/>
                </a:solidFill>
                <a:effectLst/>
                <a:latin typeface="+mn-lt"/>
                <a:ea typeface="+mn-ea"/>
                <a:cs typeface="+mn-cs"/>
              </a:rPr>
              <a:t>Bluetooth</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ili bežična </a:t>
            </a:r>
            <a:r>
              <a:rPr lang="en-GB" sz="1200" i="1" kern="1200" dirty="0" smtClean="0">
                <a:solidFill>
                  <a:schemeClr val="tx1"/>
                </a:solidFill>
                <a:effectLst/>
                <a:latin typeface="+mn-lt"/>
                <a:ea typeface="+mn-ea"/>
                <a:cs typeface="+mn-cs"/>
              </a:rPr>
              <a:t>Wi-Fi</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mreža, kao što je standard</a:t>
            </a:r>
            <a:r>
              <a:rPr lang="en-GB" sz="1200" kern="1200" dirty="0" smtClean="0">
                <a:solidFill>
                  <a:schemeClr val="tx1"/>
                </a:solidFill>
                <a:effectLst/>
                <a:latin typeface="+mn-lt"/>
                <a:ea typeface="+mn-ea"/>
                <a:cs typeface="+mn-cs"/>
              </a:rPr>
              <a:t>802.11b/g/n. </a:t>
            </a:r>
            <a:r>
              <a:rPr lang="sr-Latn-RS" sz="1200" kern="1200" dirty="0" smtClean="0">
                <a:solidFill>
                  <a:schemeClr val="tx1"/>
                </a:solidFill>
                <a:effectLst/>
                <a:latin typeface="+mn-lt"/>
                <a:ea typeface="+mn-ea"/>
                <a:cs typeface="+mn-cs"/>
              </a:rPr>
              <a:t>Čak i kada na pametnom uređaju postoje standardni bezbednosni mehanizmi, ti uređaji mogu biti na meti spoljnog napada koji se sprovodi kako bi se izmenili, izbrisali ili čak dodali neki dokazi u telefon ili drugi uređaj. </a:t>
            </a:r>
            <a:endParaRPr lang="en-U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Faradejeve</a:t>
            </a:r>
            <a:r>
              <a:rPr lang="sr-Latn-RS" sz="1200" kern="1200" dirty="0" smtClean="0">
                <a:solidFill>
                  <a:schemeClr val="tx1"/>
                </a:solidFill>
                <a:effectLst/>
                <a:latin typeface="+mn-lt"/>
                <a:ea typeface="+mn-ea"/>
                <a:cs typeface="+mn-cs"/>
              </a:rPr>
              <a:t> torbice su, baš kao i </a:t>
            </a:r>
            <a:r>
              <a:rPr lang="sr-Latn-RS" sz="1200" kern="1200" dirty="0" err="1" smtClean="0">
                <a:solidFill>
                  <a:schemeClr val="tx1"/>
                </a:solidFill>
                <a:effectLst/>
                <a:latin typeface="+mn-lt"/>
                <a:ea typeface="+mn-ea"/>
                <a:cs typeface="+mn-cs"/>
              </a:rPr>
              <a:t>Faradejev</a:t>
            </a:r>
            <a:r>
              <a:rPr lang="sr-Latn-RS" sz="1200" kern="1200" dirty="0" smtClean="0">
                <a:solidFill>
                  <a:schemeClr val="tx1"/>
                </a:solidFill>
                <a:effectLst/>
                <a:latin typeface="+mn-lt"/>
                <a:ea typeface="+mn-ea"/>
                <a:cs typeface="+mn-cs"/>
              </a:rPr>
              <a:t> kavez, zatvorene, zapečaćene jedinice koje sprečavaju da se signali šalju i primaju zahvaljujući materijalu od koga je sama torbica napravljena. To je važno onda kada se zaplene uređaji koji sigurno sadrže podatke koji se mogu koristiti kao dokaz na sudu jer </a:t>
            </a:r>
            <a:r>
              <a:rPr lang="sr-Latn-RS" sz="1200" kern="1200" dirty="0" err="1" smtClean="0">
                <a:solidFill>
                  <a:schemeClr val="tx1"/>
                </a:solidFill>
                <a:effectLst/>
                <a:latin typeface="+mn-lt"/>
                <a:ea typeface="+mn-ea"/>
                <a:cs typeface="+mn-cs"/>
              </a:rPr>
              <a:t>Faradejeva</a:t>
            </a:r>
            <a:r>
              <a:rPr lang="sr-Latn-RS" sz="1200" kern="1200" dirty="0" smtClean="0">
                <a:solidFill>
                  <a:schemeClr val="tx1"/>
                </a:solidFill>
                <a:effectLst/>
                <a:latin typeface="+mn-lt"/>
                <a:ea typeface="+mn-ea"/>
                <a:cs typeface="+mn-cs"/>
              </a:rPr>
              <a:t> torbica osigurava da se dokazi nisu ni na koji način izmenili.</a:t>
            </a:r>
            <a:endParaRPr lang="en-US" sz="1200" kern="1200" dirty="0" smtClean="0">
              <a:solidFill>
                <a:schemeClr val="tx1"/>
              </a:solidFill>
              <a:effectLst/>
              <a:latin typeface="+mn-lt"/>
              <a:ea typeface="+mn-ea"/>
              <a:cs typeface="+mn-cs"/>
            </a:endParaRPr>
          </a:p>
          <a:p>
            <a:pPr indent="457200"/>
            <a:r>
              <a:rPr lang="sr-Latn-RS" sz="1200" b="1" i="1" kern="1200" dirty="0" err="1" smtClean="0">
                <a:solidFill>
                  <a:schemeClr val="tx1"/>
                </a:solidFill>
                <a:effectLst/>
                <a:latin typeface="+mn-lt"/>
                <a:ea typeface="+mn-ea"/>
                <a:cs typeface="+mn-cs"/>
              </a:rPr>
              <a:t>Flight</a:t>
            </a:r>
            <a:r>
              <a:rPr lang="sr-Latn-RS" sz="1200" b="1" i="1" kern="1200" dirty="0" smtClean="0">
                <a:solidFill>
                  <a:schemeClr val="tx1"/>
                </a:solidFill>
                <a:effectLst/>
                <a:latin typeface="+mn-lt"/>
                <a:ea typeface="+mn-ea"/>
                <a:cs typeface="+mn-cs"/>
              </a:rPr>
              <a:t> </a:t>
            </a:r>
            <a:r>
              <a:rPr lang="sr-Latn-RS" sz="1200" i="1" kern="1200" dirty="0" smtClean="0">
                <a:solidFill>
                  <a:schemeClr val="tx1"/>
                </a:solidFill>
                <a:effectLst/>
                <a:latin typeface="+mn-lt"/>
                <a:ea typeface="+mn-ea"/>
                <a:cs typeface="+mn-cs"/>
              </a:rPr>
              <a:t>mode</a:t>
            </a:r>
            <a:r>
              <a:rPr lang="sr-Latn-RS" sz="1200" b="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na isti način sprečava da se šalju i primaju signali pomoću hardverskih funkcija. To obuhvata sledeće:</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sr-Latn-RS" sz="1200" b="1" kern="1200" dirty="0" smtClean="0">
                <a:solidFill>
                  <a:schemeClr val="tx1"/>
                </a:solidFill>
                <a:effectLst/>
                <a:latin typeface="+mn-lt"/>
                <a:ea typeface="+mn-ea"/>
                <a:cs typeface="+mn-cs"/>
              </a:rPr>
              <a:t>Celularni telefoni</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Vaš uređaj će prestati </a:t>
            </a:r>
            <a:r>
              <a:rPr lang="es-CL" sz="1200" kern="1200" dirty="0" smtClean="0">
                <a:solidFill>
                  <a:schemeClr val="tx1"/>
                </a:solidFill>
                <a:effectLst/>
                <a:latin typeface="+mn-lt"/>
                <a:ea typeface="+mn-ea"/>
                <a:cs typeface="+mn-cs"/>
              </a:rPr>
              <a:t>d</a:t>
            </a:r>
            <a:r>
              <a:rPr lang="sr-Latn-RS" sz="1200" kern="1200" dirty="0" smtClean="0">
                <a:solidFill>
                  <a:schemeClr val="tx1"/>
                </a:solidFill>
                <a:effectLst/>
                <a:latin typeface="+mn-lt"/>
                <a:ea typeface="+mn-ea"/>
                <a:cs typeface="+mn-cs"/>
              </a:rPr>
              <a:t>a komunicira sa odašiljačima. Nećete moći da primite niti pošaljete ništa što zavisi od celularnih podataka, bilo da je reč o glasovnom pozivu ili </a:t>
            </a:r>
            <a:r>
              <a:rPr lang="sr-Latn-RS" sz="1200" i="1" kern="1200" dirty="0" smtClean="0">
                <a:solidFill>
                  <a:schemeClr val="tx1"/>
                </a:solidFill>
                <a:effectLst/>
                <a:latin typeface="+mn-lt"/>
                <a:ea typeface="+mn-ea"/>
                <a:cs typeface="+mn-cs"/>
              </a:rPr>
              <a:t>SMS</a:t>
            </a:r>
            <a:r>
              <a:rPr lang="sr-Latn-RS" sz="1200" kern="1200" dirty="0" smtClean="0">
                <a:solidFill>
                  <a:schemeClr val="tx1"/>
                </a:solidFill>
                <a:effectLst/>
                <a:latin typeface="+mn-lt"/>
                <a:ea typeface="+mn-ea"/>
                <a:cs typeface="+mn-cs"/>
              </a:rPr>
              <a:t> poruci ili mobilnim podacima. </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s-CL" sz="1200" b="1" i="1" kern="1200" dirty="0" err="1" smtClean="0">
                <a:solidFill>
                  <a:schemeClr val="tx1"/>
                </a:solidFill>
                <a:effectLst/>
                <a:latin typeface="+mn-lt"/>
                <a:ea typeface="+mn-ea"/>
                <a:cs typeface="+mn-cs"/>
              </a:rPr>
              <a:t>Wi</a:t>
            </a:r>
            <a:r>
              <a:rPr lang="es-CL" sz="1200" i="1" kern="1200" dirty="0" smtClean="0">
                <a:solidFill>
                  <a:schemeClr val="tx1"/>
                </a:solidFill>
                <a:effectLst/>
                <a:latin typeface="+mn-lt"/>
                <a:ea typeface="+mn-ea"/>
                <a:cs typeface="+mn-cs"/>
              </a:rPr>
              <a:t>-</a:t>
            </a:r>
            <a:r>
              <a:rPr lang="es-CL" sz="1200" b="1" i="1" kern="1200" dirty="0" smtClean="0">
                <a:solidFill>
                  <a:schemeClr val="tx1"/>
                </a:solidFill>
                <a:effectLst/>
                <a:latin typeface="+mn-lt"/>
                <a:ea typeface="+mn-ea"/>
                <a:cs typeface="+mn-cs"/>
              </a:rPr>
              <a:t>Fi</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Vaš telefon će prestati da </a:t>
            </a:r>
            <a:r>
              <a:rPr lang="sr-Latn-RS" sz="1200" kern="1200" dirty="0" err="1" smtClean="0">
                <a:solidFill>
                  <a:schemeClr val="tx1"/>
                </a:solidFill>
                <a:effectLst/>
                <a:latin typeface="+mn-lt"/>
                <a:ea typeface="+mn-ea"/>
                <a:cs typeface="+mn-cs"/>
              </a:rPr>
              <a:t>skenira</a:t>
            </a:r>
            <a:r>
              <a:rPr lang="sr-Latn-RS" sz="1200" kern="1200" dirty="0" smtClean="0">
                <a:solidFill>
                  <a:schemeClr val="tx1"/>
                </a:solidFill>
                <a:effectLst/>
                <a:latin typeface="+mn-lt"/>
                <a:ea typeface="+mn-ea"/>
                <a:cs typeface="+mn-cs"/>
              </a:rPr>
              <a:t> najbliže </a:t>
            </a:r>
            <a:r>
              <a:rPr lang="es-CL" sz="1200" i="1" kern="1200" dirty="0" err="1" smtClean="0">
                <a:solidFill>
                  <a:schemeClr val="tx1"/>
                </a:solidFill>
                <a:effectLst/>
                <a:latin typeface="+mn-lt"/>
                <a:ea typeface="+mn-ea"/>
                <a:cs typeface="+mn-cs"/>
              </a:rPr>
              <a:t>Wi</a:t>
            </a:r>
            <a:r>
              <a:rPr lang="es-CL" sz="1200" i="1" kern="1200" dirty="0" smtClean="0">
                <a:solidFill>
                  <a:schemeClr val="tx1"/>
                </a:solidFill>
                <a:effectLst/>
                <a:latin typeface="+mn-lt"/>
                <a:ea typeface="+mn-ea"/>
                <a:cs typeface="+mn-cs"/>
              </a:rPr>
              <a:t>-Fi </a:t>
            </a:r>
            <a:r>
              <a:rPr lang="sr-Latn-RS" sz="1200" kern="1200" dirty="0" smtClean="0">
                <a:solidFill>
                  <a:schemeClr val="tx1"/>
                </a:solidFill>
                <a:effectLst/>
                <a:latin typeface="+mn-lt"/>
                <a:ea typeface="+mn-ea"/>
                <a:cs typeface="+mn-cs"/>
              </a:rPr>
              <a:t>mreže i da pokušava da im se priključi. Ako ste već vezani na </a:t>
            </a:r>
            <a:r>
              <a:rPr lang="sr-Latn-RS" sz="1200" i="1" kern="1200" dirty="0" smtClean="0">
                <a:solidFill>
                  <a:schemeClr val="tx1"/>
                </a:solidFill>
                <a:effectLst/>
                <a:latin typeface="+mn-lt"/>
                <a:ea typeface="+mn-ea"/>
                <a:cs typeface="+mn-cs"/>
              </a:rPr>
              <a:t>neku </a:t>
            </a:r>
            <a:r>
              <a:rPr lang="sr-Latn-RS" sz="1200" i="1" kern="1200" dirty="0" err="1" smtClean="0">
                <a:solidFill>
                  <a:schemeClr val="tx1"/>
                </a:solidFill>
                <a:effectLst/>
                <a:latin typeface="+mn-lt"/>
                <a:ea typeface="+mn-ea"/>
                <a:cs typeface="+mn-cs"/>
              </a:rPr>
              <a:t>Wi</a:t>
            </a:r>
            <a:r>
              <a:rPr lang="sr-Latn-RS" sz="1200" i="1" kern="1200" dirty="0" smtClean="0">
                <a:solidFill>
                  <a:schemeClr val="tx1"/>
                </a:solidFill>
                <a:effectLst/>
                <a:latin typeface="+mn-lt"/>
                <a:ea typeface="+mn-ea"/>
                <a:cs typeface="+mn-cs"/>
              </a:rPr>
              <a:t>-</a:t>
            </a:r>
            <a:r>
              <a:rPr lang="sr-Latn-RS" sz="1200" i="1" kern="1200" dirty="0" err="1" smtClean="0">
                <a:solidFill>
                  <a:schemeClr val="tx1"/>
                </a:solidFill>
                <a:effectLst/>
                <a:latin typeface="+mn-lt"/>
                <a:ea typeface="+mn-ea"/>
                <a:cs typeface="+mn-cs"/>
              </a:rPr>
              <a:t>Fi</a:t>
            </a:r>
            <a:r>
              <a:rPr lang="sr-Latn-RS" sz="1200" kern="1200" dirty="0" smtClean="0">
                <a:solidFill>
                  <a:schemeClr val="tx1"/>
                </a:solidFill>
                <a:effectLst/>
                <a:latin typeface="+mn-lt"/>
                <a:ea typeface="+mn-ea"/>
                <a:cs typeface="+mn-cs"/>
              </a:rPr>
              <a:t> mrežu, ta veza će se prekinuti.</a:t>
            </a:r>
            <a:endParaRPr lang="en-US"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s-CL" sz="1200" b="1" i="1" kern="1200" dirty="0" smtClean="0">
                <a:solidFill>
                  <a:schemeClr val="tx1"/>
                </a:solidFill>
                <a:effectLst/>
                <a:latin typeface="+mn-lt"/>
                <a:ea typeface="+mn-ea"/>
                <a:cs typeface="+mn-cs"/>
              </a:rPr>
              <a:t>Bluetooth</a:t>
            </a:r>
            <a:r>
              <a:rPr lang="es-CL"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Flight</a:t>
            </a:r>
            <a:r>
              <a:rPr lang="sr-Latn-RS" sz="1200" i="1" kern="1200" dirty="0" smtClean="0">
                <a:solidFill>
                  <a:schemeClr val="tx1"/>
                </a:solidFill>
                <a:effectLst/>
                <a:latin typeface="+mn-lt"/>
                <a:ea typeface="+mn-ea"/>
                <a:cs typeface="+mn-cs"/>
              </a:rPr>
              <a:t> mode</a:t>
            </a:r>
            <a:r>
              <a:rPr lang="sr-Latn-RS" sz="1200" kern="1200" dirty="0" smtClean="0">
                <a:solidFill>
                  <a:schemeClr val="tx1"/>
                </a:solidFill>
                <a:effectLst/>
                <a:latin typeface="+mn-lt"/>
                <a:ea typeface="+mn-ea"/>
                <a:cs typeface="+mn-cs"/>
              </a:rPr>
              <a:t> onemogućuje dejstvo tog uređaja za komunikaciju koji većinu ljudi asocira samo na bežične slušalice koje koristimo u vožnji. Međutim, </a:t>
            </a:r>
            <a:r>
              <a:rPr lang="sr-Latn-RS" sz="1200" i="1" u="sng" kern="1200" dirty="0" err="1" smtClean="0">
                <a:solidFill>
                  <a:schemeClr val="tx1"/>
                </a:solidFill>
                <a:effectLst/>
                <a:latin typeface="+mn-lt"/>
                <a:ea typeface="+mn-ea"/>
                <a:cs typeface="+mn-cs"/>
                <a:hlinkClick r:id="rId3"/>
              </a:rPr>
              <a:t>Bluetooth</a:t>
            </a:r>
            <a:r>
              <a:rPr lang="sr-Latn-RS" sz="1200" kern="1200" dirty="0" smtClean="0">
                <a:solidFill>
                  <a:schemeClr val="tx1"/>
                </a:solidFill>
                <a:effectLst/>
                <a:latin typeface="+mn-lt"/>
                <a:ea typeface="+mn-ea"/>
                <a:cs typeface="+mn-cs"/>
              </a:rPr>
              <a:t> se može koristiti i za mnogo drugih stvari, uključujući tastaturu i miša.</a:t>
            </a:r>
            <a:endParaRPr lang="en-US"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sr-Latn-RS" sz="1200" b="1" i="1" kern="1200" dirty="0" smtClean="0">
                <a:solidFill>
                  <a:schemeClr val="tx1"/>
                </a:solidFill>
                <a:effectLst/>
                <a:latin typeface="+mn-lt"/>
                <a:ea typeface="+mn-ea"/>
                <a:cs typeface="+mn-cs"/>
              </a:rPr>
              <a:t>GPS</a:t>
            </a:r>
            <a:r>
              <a:rPr lang="sr-Latn-RS" sz="1200"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Flight</a:t>
            </a:r>
            <a:r>
              <a:rPr lang="sr-Latn-RS" sz="1200" i="1" kern="1200" dirty="0" smtClean="0">
                <a:solidFill>
                  <a:schemeClr val="tx1"/>
                </a:solidFill>
                <a:effectLst/>
                <a:latin typeface="+mn-lt"/>
                <a:ea typeface="+mn-ea"/>
                <a:cs typeface="+mn-cs"/>
              </a:rPr>
              <a:t> mode</a:t>
            </a:r>
            <a:r>
              <a:rPr lang="sr-Latn-RS" sz="1200" kern="1200" dirty="0" smtClean="0">
                <a:solidFill>
                  <a:schemeClr val="tx1"/>
                </a:solidFill>
                <a:effectLst/>
                <a:latin typeface="+mn-lt"/>
                <a:ea typeface="+mn-ea"/>
                <a:cs typeface="+mn-cs"/>
              </a:rPr>
              <a:t> takođe onemogućuje funkciju prijema </a:t>
            </a:r>
            <a:r>
              <a:rPr lang="sr-Latn-RS" sz="1200" i="1" kern="1200" dirty="0" smtClean="0">
                <a:solidFill>
                  <a:schemeClr val="tx1"/>
                </a:solidFill>
                <a:effectLst/>
                <a:latin typeface="+mn-lt"/>
                <a:ea typeface="+mn-ea"/>
                <a:cs typeface="+mn-cs"/>
              </a:rPr>
              <a:t>GPS</a:t>
            </a:r>
            <a:r>
              <a:rPr lang="sr-Latn-RS" sz="1200" kern="1200" dirty="0" smtClean="0">
                <a:solidFill>
                  <a:schemeClr val="tx1"/>
                </a:solidFill>
                <a:effectLst/>
                <a:latin typeface="+mn-lt"/>
                <a:ea typeface="+mn-ea"/>
                <a:cs typeface="+mn-cs"/>
              </a:rPr>
              <a:t>,</a:t>
            </a:r>
            <a:r>
              <a:rPr lang="sr-Latn-RS" sz="1200" i="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ali samo na nekim uređajima. Ovo je pomalo zbunjujuće i može delovati nedosledno. U teoriji, </a:t>
            </a:r>
            <a:r>
              <a:rPr lang="sr-Latn-RS" sz="1200" i="1" kern="1200" dirty="0" smtClean="0">
                <a:solidFill>
                  <a:schemeClr val="tx1"/>
                </a:solidFill>
                <a:effectLst/>
                <a:latin typeface="+mn-lt"/>
                <a:ea typeface="+mn-ea"/>
                <a:cs typeface="+mn-cs"/>
              </a:rPr>
              <a:t>GPS </a:t>
            </a:r>
            <a:r>
              <a:rPr lang="sr-Latn-RS" sz="1200" kern="1200" dirty="0" smtClean="0">
                <a:solidFill>
                  <a:schemeClr val="tx1"/>
                </a:solidFill>
                <a:effectLst/>
                <a:latin typeface="+mn-lt"/>
                <a:ea typeface="+mn-ea"/>
                <a:cs typeface="+mn-cs"/>
              </a:rPr>
              <a:t>liči na sve ostale tehnologije o kojima ovde govorimo – </a:t>
            </a:r>
            <a:r>
              <a:rPr lang="sr-Latn-RS" sz="1200" u="sng" kern="1200" dirty="0" smtClean="0">
                <a:solidFill>
                  <a:schemeClr val="tx1"/>
                </a:solidFill>
                <a:effectLst/>
                <a:latin typeface="+mn-lt"/>
                <a:ea typeface="+mn-ea"/>
                <a:cs typeface="+mn-cs"/>
                <a:hlinkClick r:id="rId4"/>
              </a:rPr>
              <a:t>uređaj sa uključenim </a:t>
            </a:r>
            <a:r>
              <a:rPr lang="sr-Latn-RS" sz="1200" i="1" u="sng" kern="1200" dirty="0" smtClean="0">
                <a:solidFill>
                  <a:schemeClr val="tx1"/>
                </a:solidFill>
                <a:effectLst/>
                <a:latin typeface="+mn-lt"/>
                <a:ea typeface="+mn-ea"/>
                <a:cs typeface="+mn-cs"/>
                <a:hlinkClick r:id="rId4"/>
              </a:rPr>
              <a:t>GPS</a:t>
            </a:r>
            <a:r>
              <a:rPr lang="sr-Latn-RS" sz="1200" u="sng" kern="1200" dirty="0" smtClean="0">
                <a:solidFill>
                  <a:schemeClr val="tx1"/>
                </a:solidFill>
                <a:effectLst/>
                <a:latin typeface="+mn-lt"/>
                <a:ea typeface="+mn-ea"/>
                <a:cs typeface="+mn-cs"/>
                <a:hlinkClick r:id="rId4"/>
              </a:rPr>
              <a:t> sluša samo signale </a:t>
            </a:r>
            <a:r>
              <a:rPr lang="sr-Latn-RS" sz="1200" i="1" u="sng" kern="1200" dirty="0" smtClean="0">
                <a:solidFill>
                  <a:schemeClr val="tx1"/>
                </a:solidFill>
                <a:effectLst/>
                <a:latin typeface="+mn-lt"/>
                <a:ea typeface="+mn-ea"/>
                <a:cs typeface="+mn-cs"/>
                <a:hlinkClick r:id="rId4"/>
              </a:rPr>
              <a:t>GPS</a:t>
            </a:r>
            <a:r>
              <a:rPr lang="sr-Latn-RS" sz="1200" u="sng" kern="1200" dirty="0" smtClean="0">
                <a:solidFill>
                  <a:schemeClr val="tx1"/>
                </a:solidFill>
                <a:effectLst/>
                <a:latin typeface="+mn-lt"/>
                <a:ea typeface="+mn-ea"/>
                <a:cs typeface="+mn-cs"/>
                <a:hlinkClick r:id="rId4"/>
              </a:rPr>
              <a:t> koje dobija</a:t>
            </a:r>
            <a:r>
              <a:rPr lang="sr-Latn-RS" sz="1200" kern="1200" dirty="0" smtClean="0">
                <a:solidFill>
                  <a:schemeClr val="tx1"/>
                </a:solidFill>
                <a:effectLst/>
                <a:latin typeface="+mn-lt"/>
                <a:ea typeface="+mn-ea"/>
                <a:cs typeface="+mn-cs"/>
              </a:rPr>
              <a:t> i ne prenosi nijedan drugi signal. Međutim, neke avio-kompanije imaju takve propise koji uopšte ne dopuštaju funkciju prijemna preko </a:t>
            </a:r>
            <a:r>
              <a:rPr lang="sr-Latn-RS" sz="1200" i="1" kern="1200" dirty="0" smtClean="0">
                <a:solidFill>
                  <a:schemeClr val="tx1"/>
                </a:solidFill>
                <a:effectLst/>
                <a:latin typeface="+mn-lt"/>
                <a:ea typeface="+mn-ea"/>
                <a:cs typeface="+mn-cs"/>
              </a:rPr>
              <a:t>GPS</a:t>
            </a:r>
            <a:r>
              <a:rPr lang="sr-Latn-RS" sz="1200" kern="1200" dirty="0" smtClean="0">
                <a:solidFill>
                  <a:schemeClr val="tx1"/>
                </a:solidFill>
                <a:effectLst/>
                <a:latin typeface="+mn-lt"/>
                <a:ea typeface="+mn-ea"/>
                <a:cs typeface="+mn-cs"/>
              </a:rPr>
              <a:t>.</a:t>
            </a:r>
            <a:endParaRPr lang="en-GB" b="0" i="0" dirty="0" smtClean="0">
              <a:solidFill>
                <a:srgbClr val="404040"/>
              </a:solidFill>
              <a:effectLst/>
              <a:latin typeface="Roboto" panose="02000000000000000000" pitchFamily="2"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59</a:t>
            </a:fld>
            <a:endParaRPr lang="en-US" altLang="en-US"/>
          </a:p>
        </p:txBody>
      </p:sp>
    </p:spTree>
    <p:extLst>
      <p:ext uri="{BB962C8B-B14F-4D97-AF65-F5344CB8AC3E}">
        <p14:creationId xmlns:p14="http://schemas.microsoft.com/office/powerpoint/2010/main" val="165494597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Pre nego što pređemo na internet, moramo malo bliže da sagledamo šta je mreža i šta je to što je čini – to je važno da bismo razumeli kako internet funkcioniše.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Predavač treba da započne ovu sesiju postavljajući polaznicima otvoreno pitanje – tako što će ih zamoliti da izvesno vreme posvete tome da opišu šta za njih predstavlja </a:t>
            </a:r>
            <a:r>
              <a:rPr lang="sr-Latn-RS" sz="1200" kern="1200" dirty="0" err="1" smtClean="0">
                <a:solidFill>
                  <a:schemeClr val="tx1"/>
                </a:solidFill>
                <a:effectLst/>
                <a:latin typeface="+mn-lt"/>
                <a:ea typeface="+mn-ea"/>
                <a:cs typeface="+mn-cs"/>
              </a:rPr>
              <a:t>visokotehnološki</a:t>
            </a:r>
            <a:r>
              <a:rPr lang="sr-Latn-RS" sz="1200" kern="1200" dirty="0" smtClean="0">
                <a:solidFill>
                  <a:schemeClr val="tx1"/>
                </a:solidFill>
                <a:effectLst/>
                <a:latin typeface="+mn-lt"/>
                <a:ea typeface="+mn-ea"/>
                <a:cs typeface="+mn-cs"/>
              </a:rPr>
              <a:t> kriminal.</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To može biti urađeno plenarno, sa celom grupom – ili može biti učinjeno u manjim grupama. Zamisao je da se dobije laička definicija </a:t>
            </a:r>
            <a:r>
              <a:rPr lang="sr-Latn-RS" sz="1200" kern="1200" dirty="0" err="1" smtClean="0">
                <a:solidFill>
                  <a:schemeClr val="tx1"/>
                </a:solidFill>
                <a:effectLst/>
                <a:latin typeface="+mn-lt"/>
                <a:ea typeface="+mn-ea"/>
                <a:cs typeface="+mn-cs"/>
              </a:rPr>
              <a:t>visokotehnološkog</a:t>
            </a:r>
            <a:r>
              <a:rPr lang="sr-Latn-RS" sz="1200" kern="1200" dirty="0" smtClean="0">
                <a:solidFill>
                  <a:schemeClr val="tx1"/>
                </a:solidFill>
                <a:effectLst/>
                <a:latin typeface="+mn-lt"/>
                <a:ea typeface="+mn-ea"/>
                <a:cs typeface="+mn-cs"/>
              </a:rPr>
              <a:t> kriminala.</a:t>
            </a:r>
            <a:endParaRPr lang="en-US" sz="1200" kern="1200" dirty="0" smtClean="0">
              <a:solidFill>
                <a:schemeClr val="tx1"/>
              </a:solidFill>
              <a:effectLst/>
              <a:latin typeface="+mn-lt"/>
              <a:ea typeface="+mn-ea"/>
              <a:cs typeface="+mn-cs"/>
            </a:endParaRPr>
          </a:p>
          <a:p>
            <a:pPr indent="457200"/>
            <a:endParaRPr lang="en-GB" dirty="0" smtClean="0"/>
          </a:p>
        </p:txBody>
      </p:sp>
      <p:sp>
        <p:nvSpPr>
          <p:cNvPr id="4" name="Slide Number Placeholder 3"/>
          <p:cNvSpPr>
            <a:spLocks noGrp="1"/>
          </p:cNvSpPr>
          <p:nvPr>
            <p:ph type="sldNum" sz="quarter" idx="10"/>
          </p:nvPr>
        </p:nvSpPr>
        <p:spPr/>
        <p:txBody>
          <a:bodyPr/>
          <a:lstStyle/>
          <a:p>
            <a:fld id="{09ADFBB1-7B02-4717-AEA4-A0D2A92F6065}" type="slidenum">
              <a:rPr lang="en-GB" smtClean="0">
                <a:solidFill>
                  <a:prstClr val="black"/>
                </a:solidFill>
              </a:rPr>
              <a:pPr/>
              <a:t>60</a:t>
            </a:fld>
            <a:endParaRPr lang="en-GB">
              <a:solidFill>
                <a:prstClr val="black"/>
              </a:solidFill>
            </a:endParaRPr>
          </a:p>
        </p:txBody>
      </p:sp>
    </p:spTree>
    <p:extLst>
      <p:ext uri="{BB962C8B-B14F-4D97-AF65-F5344CB8AC3E}">
        <p14:creationId xmlns:p14="http://schemas.microsoft.com/office/powerpoint/2010/main" val="25488484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Predavač treba da pripremi izvestan broj predmeta koji su zasnovani na tehnologiji i da ih </a:t>
            </a:r>
            <a:r>
              <a:rPr lang="sr-Latn-RS" sz="1200" kern="1200" dirty="0" err="1" smtClean="0">
                <a:solidFill>
                  <a:schemeClr val="tx1"/>
                </a:solidFill>
                <a:effectLst/>
                <a:latin typeface="+mn-lt"/>
                <a:ea typeface="+mn-ea"/>
                <a:cs typeface="+mn-cs"/>
              </a:rPr>
              <a:t>dâ</a:t>
            </a:r>
            <a:r>
              <a:rPr lang="sr-Latn-RS" sz="1200" kern="1200" dirty="0" smtClean="0">
                <a:solidFill>
                  <a:schemeClr val="tx1"/>
                </a:solidFill>
                <a:effectLst/>
                <a:latin typeface="+mn-lt"/>
                <a:ea typeface="+mn-ea"/>
                <a:cs typeface="+mn-cs"/>
              </a:rPr>
              <a:t> polaznicima, kako bi ih oni prenosili iz ruke u ruku i razgledali.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Na taj način treba ostvariti interakciju s polaznicima i upitati ih [a] šta je, po njihovom mišljenju, predmet koji drže u ruci i [b] da li bi se u tom predmetu možda mogli nalaziti elektronski dokazi.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Tokom cele prezentacije predavač se može praktično pozivati na uređaje kada govori o podacima i dokazima</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a:t>
            </a:fld>
            <a:endParaRPr lang="en-US" altLang="en-US"/>
          </a:p>
        </p:txBody>
      </p:sp>
    </p:spTree>
    <p:extLst>
      <p:ext uri="{BB962C8B-B14F-4D97-AF65-F5344CB8AC3E}">
        <p14:creationId xmlns:p14="http://schemas.microsoft.com/office/powerpoint/2010/main" val="95518948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err="1" smtClean="0">
                <a:solidFill>
                  <a:schemeClr val="tx1"/>
                </a:solidFill>
                <a:effectLst/>
                <a:latin typeface="+mn-lt"/>
                <a:ea typeface="+mn-ea"/>
                <a:cs typeface="+mn-cs"/>
              </a:rPr>
              <a:t>Forenzika</a:t>
            </a:r>
            <a:r>
              <a:rPr lang="sr-Latn-RS" sz="1200" kern="1200" dirty="0" smtClean="0">
                <a:solidFill>
                  <a:schemeClr val="tx1"/>
                </a:solidFill>
                <a:effectLst/>
                <a:latin typeface="+mn-lt"/>
                <a:ea typeface="+mn-ea"/>
                <a:cs typeface="+mn-cs"/>
              </a:rPr>
              <a:t> nije nova nauka – odavno smo imali mnogo disciplina koje spadaju u domen </a:t>
            </a:r>
            <a:r>
              <a:rPr lang="sr-Latn-RS" sz="1200" kern="1200" dirty="0" err="1" smtClean="0">
                <a:solidFill>
                  <a:schemeClr val="tx1"/>
                </a:solidFill>
                <a:effectLst/>
                <a:latin typeface="+mn-lt"/>
                <a:ea typeface="+mn-ea"/>
                <a:cs typeface="+mn-cs"/>
              </a:rPr>
              <a:t>forenzičke</a:t>
            </a:r>
            <a:r>
              <a:rPr lang="sr-Latn-RS" sz="1200" kern="1200" dirty="0" smtClean="0">
                <a:solidFill>
                  <a:schemeClr val="tx1"/>
                </a:solidFill>
                <a:effectLst/>
                <a:latin typeface="+mn-lt"/>
                <a:ea typeface="+mn-ea"/>
                <a:cs typeface="+mn-cs"/>
              </a:rPr>
              <a:t> nauke</a:t>
            </a:r>
            <a:endParaRPr lang="en-U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Forenzika</a:t>
            </a:r>
            <a:r>
              <a:rPr lang="sr-Latn-RS" sz="1200" kern="1200" dirty="0" smtClean="0">
                <a:solidFill>
                  <a:schemeClr val="tx1"/>
                </a:solidFill>
                <a:effectLst/>
                <a:latin typeface="+mn-lt"/>
                <a:ea typeface="+mn-ea"/>
                <a:cs typeface="+mn-cs"/>
              </a:rPr>
              <a:t> predstavlja naučne testove ili tehnike koji se koriste u otkrivanju zločina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Digitalna </a:t>
            </a:r>
            <a:r>
              <a:rPr lang="sr-Latn-RS" sz="1200" kern="1200" dirty="0" err="1" smtClean="0">
                <a:solidFill>
                  <a:schemeClr val="tx1"/>
                </a:solidFill>
                <a:effectLst/>
                <a:latin typeface="+mn-lt"/>
                <a:ea typeface="+mn-ea"/>
                <a:cs typeface="+mn-cs"/>
              </a:rPr>
              <a:t>forenzika</a:t>
            </a:r>
            <a:r>
              <a:rPr lang="sr-Latn-RS" sz="1200" kern="1200" dirty="0" smtClean="0">
                <a:solidFill>
                  <a:schemeClr val="tx1"/>
                </a:solidFill>
                <a:effectLst/>
                <a:latin typeface="+mn-lt"/>
                <a:ea typeface="+mn-ea"/>
                <a:cs typeface="+mn-cs"/>
              </a:rPr>
              <a:t> je jedna od najnovijih grana – postala je uobičajena tek u prvoj polovini poslednje decenije devedesetih godina 20. veka. Računara je bilo i ranije – ali ih je mali broj ljudi koristio za dokaze.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Kada je započeo razvoj digitalne </a:t>
            </a:r>
            <a:r>
              <a:rPr lang="sr-Latn-RS" sz="1200" kern="1200" dirty="0" err="1" smtClean="0">
                <a:solidFill>
                  <a:schemeClr val="tx1"/>
                </a:solidFill>
                <a:effectLst/>
                <a:latin typeface="+mn-lt"/>
                <a:ea typeface="+mn-ea"/>
                <a:cs typeface="+mn-cs"/>
              </a:rPr>
              <a:t>forenzike</a:t>
            </a:r>
            <a:r>
              <a:rPr lang="sr-Latn-RS" sz="1200" kern="1200" dirty="0" smtClean="0">
                <a:solidFill>
                  <a:schemeClr val="tx1"/>
                </a:solidFill>
                <a:effectLst/>
                <a:latin typeface="+mn-lt"/>
                <a:ea typeface="+mn-ea"/>
                <a:cs typeface="+mn-cs"/>
              </a:rPr>
              <a:t>, kao i svih drugih </a:t>
            </a:r>
            <a:r>
              <a:rPr lang="sr-Latn-RS" sz="1200" kern="1200" dirty="0" err="1" smtClean="0">
                <a:solidFill>
                  <a:schemeClr val="tx1"/>
                </a:solidFill>
                <a:effectLst/>
                <a:latin typeface="+mn-lt"/>
                <a:ea typeface="+mn-ea"/>
                <a:cs typeface="+mn-cs"/>
              </a:rPr>
              <a:t>forenzičkih</a:t>
            </a:r>
            <a:r>
              <a:rPr lang="sr-Latn-RS" sz="1200" kern="1200" dirty="0" smtClean="0">
                <a:solidFill>
                  <a:schemeClr val="tx1"/>
                </a:solidFill>
                <a:effectLst/>
                <a:latin typeface="+mn-lt"/>
                <a:ea typeface="+mn-ea"/>
                <a:cs typeface="+mn-cs"/>
              </a:rPr>
              <a:t> naučnih grana pre toga, trebalo je ustanoviti pravila i standarde – kako bi se mogli obezbediti prihvatljivi dokazi koje će sudovi uvažavati. </a:t>
            </a:r>
            <a:endParaRPr lang="en-US" sz="1200" kern="1200" dirty="0" smtClean="0">
              <a:solidFill>
                <a:schemeClr val="tx1"/>
              </a:solidFill>
              <a:effectLst/>
              <a:latin typeface="+mn-lt"/>
              <a:ea typeface="+mn-ea"/>
              <a:cs typeface="+mn-cs"/>
            </a:endParaRPr>
          </a:p>
          <a:p>
            <a:pPr marL="0" indent="45720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62</a:t>
            </a:fld>
            <a:endParaRPr lang="en-US" altLang="en-US"/>
          </a:p>
        </p:txBody>
      </p:sp>
    </p:spTree>
    <p:extLst>
      <p:ext uri="{BB962C8B-B14F-4D97-AF65-F5344CB8AC3E}">
        <p14:creationId xmlns:p14="http://schemas.microsoft.com/office/powerpoint/2010/main" val="259562793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U stvarnom svetu imate mesto događaja koje treba obezbediti – iako nisam sasvim siguran šta je uradio kolega na ovoj slici;)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 svetu digitalne </a:t>
            </a:r>
            <a:r>
              <a:rPr lang="sr-Latn-RS" sz="1200" kern="1200" dirty="0" err="1" smtClean="0">
                <a:solidFill>
                  <a:schemeClr val="tx1"/>
                </a:solidFill>
                <a:effectLst/>
                <a:latin typeface="+mn-lt"/>
                <a:ea typeface="+mn-ea"/>
                <a:cs typeface="+mn-cs"/>
              </a:rPr>
              <a:t>forenzike</a:t>
            </a:r>
            <a:r>
              <a:rPr lang="sr-Latn-RS" sz="1200" kern="1200" dirty="0" smtClean="0">
                <a:solidFill>
                  <a:schemeClr val="tx1"/>
                </a:solidFill>
                <a:effectLst/>
                <a:latin typeface="+mn-lt"/>
                <a:ea typeface="+mn-ea"/>
                <a:cs typeface="+mn-cs"/>
              </a:rPr>
              <a:t> možete imati isto to mesto događaja. Zato istražitelji treba da obezbede to mesto događaja na isti način na koji bi to učinili u tradicionalnoj </a:t>
            </a:r>
            <a:r>
              <a:rPr lang="sr-Latn-RS" sz="1200" kern="1200" dirty="0" err="1" smtClean="0">
                <a:solidFill>
                  <a:schemeClr val="tx1"/>
                </a:solidFill>
                <a:effectLst/>
                <a:latin typeface="+mn-lt"/>
                <a:ea typeface="+mn-ea"/>
                <a:cs typeface="+mn-cs"/>
              </a:rPr>
              <a:t>forenzici</a:t>
            </a:r>
            <a:r>
              <a:rPr lang="sr-Latn-RS" sz="1200" kern="1200" dirty="0" smtClean="0">
                <a:solidFill>
                  <a:schemeClr val="tx1"/>
                </a:solidFill>
                <a:effectLst/>
                <a:latin typeface="+mn-lt"/>
                <a:ea typeface="+mn-ea"/>
                <a:cs typeface="+mn-cs"/>
              </a:rPr>
              <a:t>. Međutim, u našem svetu digitalne </a:t>
            </a:r>
            <a:r>
              <a:rPr lang="sr-Latn-RS" sz="1200" kern="1200" dirty="0" err="1" smtClean="0">
                <a:solidFill>
                  <a:schemeClr val="tx1"/>
                </a:solidFill>
                <a:effectLst/>
                <a:latin typeface="+mn-lt"/>
                <a:ea typeface="+mn-ea"/>
                <a:cs typeface="+mn-cs"/>
              </a:rPr>
              <a:t>forenzike</a:t>
            </a:r>
            <a:r>
              <a:rPr lang="sr-Latn-RS" sz="1200" kern="1200" dirty="0" smtClean="0">
                <a:solidFill>
                  <a:schemeClr val="tx1"/>
                </a:solidFill>
                <a:effectLst/>
                <a:latin typeface="+mn-lt"/>
                <a:ea typeface="+mn-ea"/>
                <a:cs typeface="+mn-cs"/>
              </a:rPr>
              <a:t> možemo imati i drugo mesto događaja [klik]. Računarski sistem je mogao biti upotrebljen za izvršenje krivičnog dela. Zbog toga taj računarski sistem postaje vredan dokaz u našem predmetu. Međutim, čak i ako sam računar nije upotrebljen za izvršenje krivičnog dela, on još uvek može sadržati važne informacije o tom delu, o pripremi zločina, obračunske tabele, četovanje između žrtve i osumnjičenog i druge okolnosti koje imaju veze sa izvršenim krivičnim delom</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Uvek morate imati rukavice na rukama kada obezbeđujete mesto događaja – to je stari princip u tradicionalnoj </a:t>
            </a:r>
            <a:r>
              <a:rPr lang="sr-Latn-RS" sz="1200" kern="1200" dirty="0" err="1" smtClean="0">
                <a:solidFill>
                  <a:schemeClr val="tx1"/>
                </a:solidFill>
                <a:effectLst/>
                <a:latin typeface="+mn-lt"/>
                <a:ea typeface="+mn-ea"/>
                <a:cs typeface="+mn-cs"/>
              </a:rPr>
              <a:t>forenzici</a:t>
            </a:r>
            <a:r>
              <a:rPr lang="sr-Latn-RS" sz="1200" kern="1200" dirty="0" smtClean="0">
                <a:solidFill>
                  <a:schemeClr val="tx1"/>
                </a:solidFill>
                <a:effectLst/>
                <a:latin typeface="+mn-lt"/>
                <a:ea typeface="+mn-ea"/>
                <a:cs typeface="+mn-cs"/>
              </a:rPr>
              <a:t> koji podjednako važi u digitalnoj </a:t>
            </a:r>
            <a:r>
              <a:rPr lang="sr-Latn-RS" sz="1200" kern="1200" dirty="0" err="1" smtClean="0">
                <a:solidFill>
                  <a:schemeClr val="tx1"/>
                </a:solidFill>
                <a:effectLst/>
                <a:latin typeface="+mn-lt"/>
                <a:ea typeface="+mn-ea"/>
                <a:cs typeface="+mn-cs"/>
              </a:rPr>
              <a:t>forenzici</a:t>
            </a:r>
            <a:r>
              <a:rPr lang="sr-Latn-RS" sz="1200" kern="1200" dirty="0" smtClean="0">
                <a:solidFill>
                  <a:schemeClr val="tx1"/>
                </a:solidFill>
                <a:effectLst/>
                <a:latin typeface="+mn-lt"/>
                <a:ea typeface="+mn-ea"/>
                <a:cs typeface="+mn-cs"/>
              </a:rPr>
              <a:t>. Na isti način na koji ne želite da se vaši otisci prstiju i DNK nađu na oružju koje je upotrebljeno za izvršenje krivičnog dela ne želite ni da ostavite tragove na digitalnim dokazima koji se nalaze na hard disku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Tu na scenu stupaju </a:t>
            </a:r>
            <a:r>
              <a:rPr lang="sr-Latn-RS" sz="1200" kern="1200" dirty="0" err="1" smtClean="0">
                <a:solidFill>
                  <a:schemeClr val="tx1"/>
                </a:solidFill>
                <a:effectLst/>
                <a:latin typeface="+mn-lt"/>
                <a:ea typeface="+mn-ea"/>
                <a:cs typeface="+mn-cs"/>
              </a:rPr>
              <a:t>blokatori</a:t>
            </a:r>
            <a:r>
              <a:rPr lang="sr-Latn-RS" sz="1200" kern="1200" dirty="0" smtClean="0">
                <a:solidFill>
                  <a:schemeClr val="tx1"/>
                </a:solidFill>
                <a:effectLst/>
                <a:latin typeface="+mn-lt"/>
                <a:ea typeface="+mn-ea"/>
                <a:cs typeface="+mn-cs"/>
              </a:rPr>
              <a:t> za upisivanje. Postoje različite vrste </a:t>
            </a:r>
            <a:r>
              <a:rPr lang="sr-Latn-RS" sz="1200" kern="1200" dirty="0" err="1" smtClean="0">
                <a:solidFill>
                  <a:schemeClr val="tx1"/>
                </a:solidFill>
                <a:effectLst/>
                <a:latin typeface="+mn-lt"/>
                <a:ea typeface="+mn-ea"/>
                <a:cs typeface="+mn-cs"/>
              </a:rPr>
              <a:t>blokatora</a:t>
            </a:r>
            <a:r>
              <a:rPr lang="sr-Latn-RS" sz="1200" kern="1200" dirty="0" smtClean="0">
                <a:solidFill>
                  <a:schemeClr val="tx1"/>
                </a:solidFill>
                <a:effectLst/>
                <a:latin typeface="+mn-lt"/>
                <a:ea typeface="+mn-ea"/>
                <a:cs typeface="+mn-cs"/>
              </a:rPr>
              <a:t>. Neki od njih su samo mali paketi softvera koji pokušavaju da deaktiviraju pristup disku (to su softverski </a:t>
            </a:r>
            <a:r>
              <a:rPr lang="sr-Latn-RS" sz="1200" kern="1200" dirty="0" err="1" smtClean="0">
                <a:solidFill>
                  <a:schemeClr val="tx1"/>
                </a:solidFill>
                <a:effectLst/>
                <a:latin typeface="+mn-lt"/>
                <a:ea typeface="+mn-ea"/>
                <a:cs typeface="+mn-cs"/>
              </a:rPr>
              <a:t>blokatori</a:t>
            </a:r>
            <a:r>
              <a:rPr lang="sr-Latn-RS" sz="1200" kern="1200" dirty="0" smtClean="0">
                <a:solidFill>
                  <a:schemeClr val="tx1"/>
                </a:solidFill>
                <a:effectLst/>
                <a:latin typeface="+mn-lt"/>
                <a:ea typeface="+mn-ea"/>
                <a:cs typeface="+mn-cs"/>
              </a:rPr>
              <a:t>). Međutim, neki </a:t>
            </a:r>
            <a:r>
              <a:rPr lang="sr-Latn-RS" sz="1200" kern="1200" dirty="0" err="1" smtClean="0">
                <a:solidFill>
                  <a:schemeClr val="tx1"/>
                </a:solidFill>
                <a:effectLst/>
                <a:latin typeface="+mn-lt"/>
                <a:ea typeface="+mn-ea"/>
                <a:cs typeface="+mn-cs"/>
              </a:rPr>
              <a:t>blokatori</a:t>
            </a:r>
            <a:r>
              <a:rPr lang="sr-Latn-RS" sz="1200" kern="1200" dirty="0" smtClean="0">
                <a:solidFill>
                  <a:schemeClr val="tx1"/>
                </a:solidFill>
                <a:effectLst/>
                <a:latin typeface="+mn-lt"/>
                <a:ea typeface="+mn-ea"/>
                <a:cs typeface="+mn-cs"/>
              </a:rPr>
              <a:t> su hardverski uređaji koji fizički onemogućuju signal za slanje komandi na hard disk (hardverski </a:t>
            </a:r>
            <a:r>
              <a:rPr lang="sr-Latn-RS" sz="1200" kern="1200" dirty="0" err="1" smtClean="0">
                <a:solidFill>
                  <a:schemeClr val="tx1"/>
                </a:solidFill>
                <a:effectLst/>
                <a:latin typeface="+mn-lt"/>
                <a:ea typeface="+mn-ea"/>
                <a:cs typeface="+mn-cs"/>
              </a:rPr>
              <a:t>blokatori</a:t>
            </a:r>
            <a:r>
              <a:rPr lang="sr-Latn-RS" sz="1200" kern="1200" dirty="0" smtClean="0">
                <a:solidFill>
                  <a:schemeClr val="tx1"/>
                </a:solidFill>
                <a:effectLst/>
                <a:latin typeface="+mn-lt"/>
                <a:ea typeface="+mn-ea"/>
                <a:cs typeface="+mn-cs"/>
              </a:rPr>
              <a:t>). Na ovoj slici vidite jedan hardverski </a:t>
            </a:r>
            <a:r>
              <a:rPr lang="sr-Latn-RS" sz="1200" kern="1200" dirty="0" err="1" smtClean="0">
                <a:solidFill>
                  <a:schemeClr val="tx1"/>
                </a:solidFill>
                <a:effectLst/>
                <a:latin typeface="+mn-lt"/>
                <a:ea typeface="+mn-ea"/>
                <a:cs typeface="+mn-cs"/>
              </a:rPr>
              <a:t>blokator</a:t>
            </a:r>
            <a:r>
              <a:rPr lang="sr-Latn-RS" sz="1200" kern="1200" dirty="0" smtClean="0">
                <a:solidFill>
                  <a:schemeClr val="tx1"/>
                </a:solidFill>
                <a:effectLst/>
                <a:latin typeface="+mn-lt"/>
                <a:ea typeface="+mn-ea"/>
                <a:cs typeface="+mn-cs"/>
              </a:rPr>
              <a:t> kompanije „</a:t>
            </a:r>
            <a:r>
              <a:rPr lang="sr-Latn-RS" sz="1200" kern="1200" dirty="0" err="1" smtClean="0">
                <a:solidFill>
                  <a:schemeClr val="tx1"/>
                </a:solidFill>
                <a:effectLst/>
                <a:latin typeface="+mn-lt"/>
                <a:ea typeface="+mn-ea"/>
                <a:cs typeface="+mn-cs"/>
              </a:rPr>
              <a:t>Tableau</a:t>
            </a:r>
            <a:r>
              <a:rPr lang="sr-Latn-RS" sz="1200" kern="1200" dirty="0" smtClean="0">
                <a:solidFill>
                  <a:schemeClr val="tx1"/>
                </a:solidFill>
                <a:effectLst/>
                <a:latin typeface="+mn-lt"/>
                <a:ea typeface="+mn-ea"/>
                <a:cs typeface="+mn-cs"/>
              </a:rPr>
              <a:t>”. Postoje i drugi čiji su proizvođači kompanije kao što su „</a:t>
            </a:r>
            <a:r>
              <a:rPr lang="sr-Latn-RS" sz="1200" kern="1200" dirty="0" err="1" smtClean="0">
                <a:solidFill>
                  <a:schemeClr val="tx1"/>
                </a:solidFill>
                <a:effectLst/>
                <a:latin typeface="+mn-lt"/>
                <a:ea typeface="+mn-ea"/>
                <a:cs typeface="+mn-cs"/>
              </a:rPr>
              <a:t>Wiebetech</a:t>
            </a:r>
            <a:r>
              <a:rPr lang="sr-Latn-RS" sz="1200" kern="1200" dirty="0" smtClean="0">
                <a:solidFill>
                  <a:schemeClr val="tx1"/>
                </a:solidFill>
                <a:effectLst/>
                <a:latin typeface="+mn-lt"/>
                <a:ea typeface="+mn-ea"/>
                <a:cs typeface="+mn-cs"/>
              </a:rPr>
              <a:t>” ili „</a:t>
            </a:r>
            <a:r>
              <a:rPr lang="sr-Latn-RS" sz="1200" kern="1200" dirty="0" err="1" smtClean="0">
                <a:solidFill>
                  <a:schemeClr val="tx1"/>
                </a:solidFill>
                <a:effectLst/>
                <a:latin typeface="+mn-lt"/>
                <a:ea typeface="+mn-ea"/>
                <a:cs typeface="+mn-cs"/>
              </a:rPr>
              <a:t>MyKey</a:t>
            </a:r>
            <a:r>
              <a:rPr lang="sr-Latn-RS" sz="1200" kern="1200" dirty="0" smtClean="0">
                <a:solidFill>
                  <a:schemeClr val="tx1"/>
                </a:solidFill>
                <a:effectLst/>
                <a:latin typeface="+mn-lt"/>
                <a:ea typeface="+mn-ea"/>
                <a:cs typeface="+mn-cs"/>
              </a:rPr>
              <a:t> Technologies”. Svima njima je zajedničko to što postoje neki </a:t>
            </a:r>
            <a:r>
              <a:rPr lang="sr-Latn-RS" sz="1200" kern="1200" dirty="0" err="1" smtClean="0">
                <a:solidFill>
                  <a:schemeClr val="tx1"/>
                </a:solidFill>
                <a:effectLst/>
                <a:latin typeface="+mn-lt"/>
                <a:ea typeface="+mn-ea"/>
                <a:cs typeface="+mn-cs"/>
              </a:rPr>
              <a:t>portovi</a:t>
            </a:r>
            <a:r>
              <a:rPr lang="sr-Latn-RS" sz="1200" kern="1200" dirty="0" smtClean="0">
                <a:solidFill>
                  <a:schemeClr val="tx1"/>
                </a:solidFill>
                <a:effectLst/>
                <a:latin typeface="+mn-lt"/>
                <a:ea typeface="+mn-ea"/>
                <a:cs typeface="+mn-cs"/>
              </a:rPr>
              <a:t> za konektovanje hard diska izvora (prikazano) i neke druge </a:t>
            </a:r>
            <a:r>
              <a:rPr lang="sr-Latn-RS" sz="1200" kern="1200" dirty="0" err="1" smtClean="0">
                <a:solidFill>
                  <a:schemeClr val="tx1"/>
                </a:solidFill>
                <a:effectLst/>
                <a:latin typeface="+mn-lt"/>
                <a:ea typeface="+mn-ea"/>
                <a:cs typeface="+mn-cs"/>
              </a:rPr>
              <a:t>portove</a:t>
            </a:r>
            <a:r>
              <a:rPr lang="sr-Latn-RS" sz="1200" kern="1200" dirty="0" smtClean="0">
                <a:solidFill>
                  <a:schemeClr val="tx1"/>
                </a:solidFill>
                <a:effectLst/>
                <a:latin typeface="+mn-lt"/>
                <a:ea typeface="+mn-ea"/>
                <a:cs typeface="+mn-cs"/>
              </a:rPr>
              <a:t> za konektovanje </a:t>
            </a:r>
            <a:r>
              <a:rPr lang="sr-Latn-RS" sz="1200" kern="1200" dirty="0" err="1" smtClean="0">
                <a:solidFill>
                  <a:schemeClr val="tx1"/>
                </a:solidFill>
                <a:effectLst/>
                <a:latin typeface="+mn-lt"/>
                <a:ea typeface="+mn-ea"/>
                <a:cs typeface="+mn-cs"/>
              </a:rPr>
              <a:t>blokatora</a:t>
            </a:r>
            <a:r>
              <a:rPr lang="sr-Latn-RS" sz="1200" kern="1200" dirty="0" smtClean="0">
                <a:solidFill>
                  <a:schemeClr val="tx1"/>
                </a:solidFill>
                <a:effectLst/>
                <a:latin typeface="+mn-lt"/>
                <a:ea typeface="+mn-ea"/>
                <a:cs typeface="+mn-cs"/>
              </a:rPr>
              <a:t> za </a:t>
            </a:r>
            <a:r>
              <a:rPr lang="sr-Latn-RS" sz="1200" kern="1200" dirty="0" err="1" smtClean="0">
                <a:solidFill>
                  <a:schemeClr val="tx1"/>
                </a:solidFill>
                <a:effectLst/>
                <a:latin typeface="+mn-lt"/>
                <a:ea typeface="+mn-ea"/>
                <a:cs typeface="+mn-cs"/>
              </a:rPr>
              <a:t>forenzički</a:t>
            </a:r>
            <a:r>
              <a:rPr lang="sr-Latn-RS" sz="1200" kern="1200" dirty="0" smtClean="0">
                <a:solidFill>
                  <a:schemeClr val="tx1"/>
                </a:solidFill>
                <a:effectLst/>
                <a:latin typeface="+mn-lt"/>
                <a:ea typeface="+mn-ea"/>
                <a:cs typeface="+mn-cs"/>
              </a:rPr>
              <a:t> uređaj istražitelja.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 tradicionalnoj </a:t>
            </a:r>
            <a:r>
              <a:rPr lang="sr-Latn-RS" sz="1200" kern="1200" dirty="0" err="1" smtClean="0">
                <a:solidFill>
                  <a:schemeClr val="tx1"/>
                </a:solidFill>
                <a:effectLst/>
                <a:latin typeface="+mn-lt"/>
                <a:ea typeface="+mn-ea"/>
                <a:cs typeface="+mn-cs"/>
              </a:rPr>
              <a:t>forenzici</a:t>
            </a:r>
            <a:r>
              <a:rPr lang="sr-Latn-RS" sz="1200" kern="1200" dirty="0" smtClean="0">
                <a:solidFill>
                  <a:schemeClr val="tx1"/>
                </a:solidFill>
                <a:effectLst/>
                <a:latin typeface="+mn-lt"/>
                <a:ea typeface="+mn-ea"/>
                <a:cs typeface="+mn-cs"/>
              </a:rPr>
              <a:t> istražitelji na mestu događaja mogu da nađu i obezbede otiske stopala, vlakna, tragove DNK i druge tragove ili dokaze koji mogu uputiti na osumnjičenog. Veoma slični tragovi mogu se naći i na digitalnim izvorima: veb-sajtovi koje je osumnjičeni posetio, dokumenti koje je sačinio slike koje je otvorio ili čak tragovi napadača koji je upao u sistem. Baš kao i DNK u tradicionalnoj </a:t>
            </a:r>
            <a:r>
              <a:rPr lang="sr-Latn-RS" sz="1200" kern="1200" dirty="0" err="1" smtClean="0">
                <a:solidFill>
                  <a:schemeClr val="tx1"/>
                </a:solidFill>
                <a:effectLst/>
                <a:latin typeface="+mn-lt"/>
                <a:ea typeface="+mn-ea"/>
                <a:cs typeface="+mn-cs"/>
              </a:rPr>
              <a:t>forenzici</a:t>
            </a:r>
            <a:r>
              <a:rPr lang="sr-Latn-RS" sz="1200" kern="1200" dirty="0" smtClean="0">
                <a:solidFill>
                  <a:schemeClr val="tx1"/>
                </a:solidFill>
                <a:effectLst/>
                <a:latin typeface="+mn-lt"/>
                <a:ea typeface="+mn-ea"/>
                <a:cs typeface="+mn-cs"/>
              </a:rPr>
              <a:t>, i ovde postoje neki digitalni tragovi koji se ne vide na prvi pogled i za koje je potrebna posebna tehnika da bi se izvukao njihov dokazni sadržaj </a:t>
            </a:r>
            <a:r>
              <a:rPr lang="es-CL" sz="1200"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klik</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Delovi fajlova u </a:t>
            </a:r>
            <a:r>
              <a:rPr lang="sr-Latn-RS" sz="1200" kern="1200" dirty="0" err="1" smtClean="0">
                <a:solidFill>
                  <a:schemeClr val="tx1"/>
                </a:solidFill>
                <a:effectLst/>
                <a:latin typeface="+mn-lt"/>
                <a:ea typeface="+mn-ea"/>
                <a:cs typeface="+mn-cs"/>
              </a:rPr>
              <a:t>nealociranim</a:t>
            </a:r>
            <a:r>
              <a:rPr lang="sr-Latn-RS" sz="1200" kern="1200" dirty="0" smtClean="0">
                <a:solidFill>
                  <a:schemeClr val="tx1"/>
                </a:solidFill>
                <a:effectLst/>
                <a:latin typeface="+mn-lt"/>
                <a:ea typeface="+mn-ea"/>
                <a:cs typeface="+mn-cs"/>
              </a:rPr>
              <a:t> delovima diska pravi su primer takvih dokaza. Ponekad </a:t>
            </a:r>
            <a:r>
              <a:rPr lang="sr-Latn-RS" sz="1200" kern="1200" dirty="0" err="1" smtClean="0">
                <a:solidFill>
                  <a:schemeClr val="tx1"/>
                </a:solidFill>
                <a:effectLst/>
                <a:latin typeface="+mn-lt"/>
                <a:ea typeface="+mn-ea"/>
                <a:cs typeface="+mn-cs"/>
              </a:rPr>
              <a:t>forenzički</a:t>
            </a:r>
            <a:r>
              <a:rPr lang="sr-Latn-RS" sz="1200" kern="1200" dirty="0" smtClean="0">
                <a:solidFill>
                  <a:schemeClr val="tx1"/>
                </a:solidFill>
                <a:effectLst/>
                <a:latin typeface="+mn-lt"/>
                <a:ea typeface="+mn-ea"/>
                <a:cs typeface="+mn-cs"/>
              </a:rPr>
              <a:t> istražitelj treba duboko da pronikne u strukturu diska, da se udubi u sisteme fajlova, </a:t>
            </a:r>
            <a:r>
              <a:rPr lang="sr-Latn-RS" sz="1200" i="1" kern="1200" dirty="0" err="1" smtClean="0">
                <a:solidFill>
                  <a:schemeClr val="tx1"/>
                </a:solidFill>
                <a:effectLst/>
                <a:latin typeface="+mn-lt"/>
                <a:ea typeface="+mn-ea"/>
                <a:cs typeface="+mn-cs"/>
              </a:rPr>
              <a:t>slack</a:t>
            </a:r>
            <a:r>
              <a:rPr lang="sr-Latn-RS" sz="1200" kern="1200" dirty="0" smtClean="0">
                <a:solidFill>
                  <a:schemeClr val="tx1"/>
                </a:solidFill>
                <a:effectLst/>
                <a:latin typeface="+mn-lt"/>
                <a:ea typeface="+mn-ea"/>
                <a:cs typeface="+mn-cs"/>
              </a:rPr>
              <a:t> prostor (prazan prostor na disku) i strukturu vlasničkih podataka da bi pronašao dokaze koji su potrebni za suđenje.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Ovde je još jedan primer sličnosti između tradicionalne </a:t>
            </a:r>
            <a:r>
              <a:rPr lang="sr-Latn-RS" sz="1200" kern="1200" dirty="0" err="1" smtClean="0">
                <a:solidFill>
                  <a:schemeClr val="tx1"/>
                </a:solidFill>
                <a:effectLst/>
                <a:latin typeface="+mn-lt"/>
                <a:ea typeface="+mn-ea"/>
                <a:cs typeface="+mn-cs"/>
              </a:rPr>
              <a:t>forenzike</a:t>
            </a:r>
            <a:r>
              <a:rPr lang="sr-Latn-RS" sz="1200" kern="1200" dirty="0" smtClean="0">
                <a:solidFill>
                  <a:schemeClr val="tx1"/>
                </a:solidFill>
                <a:effectLst/>
                <a:latin typeface="+mn-lt"/>
                <a:ea typeface="+mn-ea"/>
                <a:cs typeface="+mn-cs"/>
              </a:rPr>
              <a:t> i digitalne </a:t>
            </a:r>
            <a:r>
              <a:rPr lang="sr-Latn-RS" sz="1200" kern="1200" dirty="0" err="1" smtClean="0">
                <a:solidFill>
                  <a:schemeClr val="tx1"/>
                </a:solidFill>
                <a:effectLst/>
                <a:latin typeface="+mn-lt"/>
                <a:ea typeface="+mn-ea"/>
                <a:cs typeface="+mn-cs"/>
              </a:rPr>
              <a:t>forenzike</a:t>
            </a:r>
            <a:r>
              <a:rPr lang="sr-Latn-RS" sz="1200" kern="1200" dirty="0" smtClean="0">
                <a:solidFill>
                  <a:schemeClr val="tx1"/>
                </a:solidFill>
                <a:effectLst/>
                <a:latin typeface="+mn-lt"/>
                <a:ea typeface="+mn-ea"/>
                <a:cs typeface="+mn-cs"/>
              </a:rPr>
              <a:t>. Kada istražitelji nađu otiske prstiju na instrumentu koji je upotrebljen za izvršenje krivičnog dela, oni </a:t>
            </a:r>
            <a:r>
              <a:rPr lang="sr-Latn-RS" sz="1200" kern="1200" dirty="0" err="1" smtClean="0">
                <a:solidFill>
                  <a:schemeClr val="tx1"/>
                </a:solidFill>
                <a:effectLst/>
                <a:latin typeface="+mn-lt"/>
                <a:ea typeface="+mn-ea"/>
                <a:cs typeface="+mn-cs"/>
              </a:rPr>
              <a:t>skeniraju</a:t>
            </a:r>
            <a:r>
              <a:rPr lang="sr-Latn-RS" sz="1200" kern="1200" dirty="0" smtClean="0">
                <a:solidFill>
                  <a:schemeClr val="tx1"/>
                </a:solidFill>
                <a:effectLst/>
                <a:latin typeface="+mn-lt"/>
                <a:ea typeface="+mn-ea"/>
                <a:cs typeface="+mn-cs"/>
              </a:rPr>
              <a:t> svoju bazu podataka da bi našli poklapanje sa nekim već evidentiranim otiskom prstiju. ako su uspešni u tom traganju, mogu sa sigurnošću da kažu da otisci prstiju na pronađenoj alatki odgovaraju određenom licu čiji su podaci evidentirani u njihovoj bazi podataka. U digitalnoj </a:t>
            </a:r>
            <a:r>
              <a:rPr lang="sr-Latn-RS" sz="1200" kern="1200" dirty="0" err="1" smtClean="0">
                <a:solidFill>
                  <a:schemeClr val="tx1"/>
                </a:solidFill>
                <a:effectLst/>
                <a:latin typeface="+mn-lt"/>
                <a:ea typeface="+mn-ea"/>
                <a:cs typeface="+mn-cs"/>
              </a:rPr>
              <a:t>forenzici</a:t>
            </a:r>
            <a:r>
              <a:rPr lang="sr-Latn-RS" sz="1200" kern="1200" dirty="0" smtClean="0">
                <a:solidFill>
                  <a:schemeClr val="tx1"/>
                </a:solidFill>
                <a:effectLst/>
                <a:latin typeface="+mn-lt"/>
                <a:ea typeface="+mn-ea"/>
                <a:cs typeface="+mn-cs"/>
              </a:rPr>
              <a:t> postoji sličan način da se uporede i nađu određeni fajlovi i da se dokaže da je fajl koji je tražen tokom pretrage istovetan sa fajlom koji je pronađen. Možda je neko od vas već čuo za takve metode. Da li neko zna nešto o tome?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Možda sada? Tražio sam reč </a:t>
            </a:r>
            <a:r>
              <a:rPr lang="sr-Latn-RS" sz="1200" kern="1200" dirty="0" err="1" smtClean="0">
                <a:solidFill>
                  <a:schemeClr val="tx1"/>
                </a:solidFill>
                <a:effectLst/>
                <a:latin typeface="+mn-lt"/>
                <a:ea typeface="+mn-ea"/>
                <a:cs typeface="+mn-cs"/>
              </a:rPr>
              <a:t>hešing</a:t>
            </a:r>
            <a:r>
              <a:rPr lang="sr-Latn-RS" sz="1200" kern="1200" dirty="0" smtClean="0">
                <a:solidFill>
                  <a:schemeClr val="tx1"/>
                </a:solidFill>
                <a:effectLst/>
                <a:latin typeface="+mn-lt"/>
                <a:ea typeface="+mn-ea"/>
                <a:cs typeface="+mn-cs"/>
              </a:rPr>
              <a:t> (</a:t>
            </a:r>
            <a:r>
              <a:rPr lang="sr-Latn-RS" sz="1200" i="1" kern="1200" dirty="0" smtClean="0">
                <a:solidFill>
                  <a:schemeClr val="tx1"/>
                </a:solidFill>
                <a:effectLst/>
                <a:latin typeface="+mn-lt"/>
                <a:ea typeface="+mn-ea"/>
                <a:cs typeface="+mn-cs"/>
              </a:rPr>
              <a:t>h</a:t>
            </a:r>
            <a:r>
              <a:rPr lang="de-DE" sz="1200" i="1" kern="1200" dirty="0" err="1" smtClean="0">
                <a:solidFill>
                  <a:schemeClr val="tx1"/>
                </a:solidFill>
                <a:effectLst/>
                <a:latin typeface="+mn-lt"/>
                <a:ea typeface="+mn-ea"/>
                <a:cs typeface="+mn-cs"/>
              </a:rPr>
              <a:t>ashing</a:t>
            </a:r>
            <a:r>
              <a:rPr lang="sr-Latn-RS" sz="1200" kern="1200" dirty="0" smtClean="0">
                <a:solidFill>
                  <a:schemeClr val="tx1"/>
                </a:solidFill>
                <a:effectLst/>
                <a:latin typeface="+mn-lt"/>
                <a:ea typeface="+mn-ea"/>
                <a:cs typeface="+mn-cs"/>
              </a:rPr>
              <a:t>). U </a:t>
            </a:r>
            <a:r>
              <a:rPr lang="sr-Latn-RS" sz="1200" kern="1200" dirty="0" err="1" smtClean="0">
                <a:solidFill>
                  <a:schemeClr val="tx1"/>
                </a:solidFill>
                <a:effectLst/>
                <a:latin typeface="+mn-lt"/>
                <a:ea typeface="+mn-ea"/>
                <a:cs typeface="+mn-cs"/>
              </a:rPr>
              <a:t>heš</a:t>
            </a:r>
            <a:r>
              <a:rPr lang="sr-Latn-RS" sz="1200" kern="1200" dirty="0" smtClean="0">
                <a:solidFill>
                  <a:schemeClr val="tx1"/>
                </a:solidFill>
                <a:effectLst/>
                <a:latin typeface="+mn-lt"/>
                <a:ea typeface="+mn-ea"/>
                <a:cs typeface="+mn-cs"/>
              </a:rPr>
              <a:t> analizi </a:t>
            </a:r>
            <a:r>
              <a:rPr lang="sr-Latn-RS" sz="1200" kern="1200" dirty="0" err="1" smtClean="0">
                <a:solidFill>
                  <a:schemeClr val="tx1"/>
                </a:solidFill>
                <a:effectLst/>
                <a:latin typeface="+mn-lt"/>
                <a:ea typeface="+mn-ea"/>
                <a:cs typeface="+mn-cs"/>
              </a:rPr>
              <a:t>forenzički</a:t>
            </a:r>
            <a:r>
              <a:rPr lang="sr-Latn-RS" sz="1200" kern="1200" dirty="0" smtClean="0">
                <a:solidFill>
                  <a:schemeClr val="tx1"/>
                </a:solidFill>
                <a:effectLst/>
                <a:latin typeface="+mn-lt"/>
                <a:ea typeface="+mn-ea"/>
                <a:cs typeface="+mn-cs"/>
              </a:rPr>
              <a:t> istražitelj izračunava </a:t>
            </a:r>
            <a:r>
              <a:rPr lang="sr-Latn-RS" sz="1200" kern="1200" dirty="0" err="1" smtClean="0">
                <a:solidFill>
                  <a:schemeClr val="tx1"/>
                </a:solidFill>
                <a:effectLst/>
                <a:latin typeface="+mn-lt"/>
                <a:ea typeface="+mn-ea"/>
                <a:cs typeface="+mn-cs"/>
              </a:rPr>
              <a:t>heš</a:t>
            </a:r>
            <a:r>
              <a:rPr lang="sr-Latn-RS" sz="1200" kern="1200" dirty="0" smtClean="0">
                <a:solidFill>
                  <a:schemeClr val="tx1"/>
                </a:solidFill>
                <a:effectLst/>
                <a:latin typeface="+mn-lt"/>
                <a:ea typeface="+mn-ea"/>
                <a:cs typeface="+mn-cs"/>
              </a:rPr>
              <a:t> sumu fajla ili datoteka na disku. </a:t>
            </a:r>
            <a:r>
              <a:rPr lang="de-DE" sz="1200" kern="1200" dirty="0" smtClean="0">
                <a:solidFill>
                  <a:schemeClr val="tx1"/>
                </a:solidFill>
                <a:effectLst/>
                <a:latin typeface="+mn-lt"/>
                <a:ea typeface="+mn-ea"/>
                <a:cs typeface="+mn-cs"/>
              </a:rPr>
              <a:t>MD5, SHA-1, SHA-256 </a:t>
            </a:r>
            <a:r>
              <a:rPr lang="sr-Latn-RS" sz="1200" kern="1200" dirty="0" smtClean="0">
                <a:solidFill>
                  <a:schemeClr val="tx1"/>
                </a:solidFill>
                <a:effectLst/>
                <a:latin typeface="+mn-lt"/>
                <a:ea typeface="+mn-ea"/>
                <a:cs typeface="+mn-cs"/>
              </a:rPr>
              <a:t>itd. samo su neki od najčešćih primera kriptografskih </a:t>
            </a:r>
            <a:r>
              <a:rPr lang="sr-Latn-RS" sz="1200" kern="1200" dirty="0" err="1" smtClean="0">
                <a:solidFill>
                  <a:schemeClr val="tx1"/>
                </a:solidFill>
                <a:effectLst/>
                <a:latin typeface="+mn-lt"/>
                <a:ea typeface="+mn-ea"/>
                <a:cs typeface="+mn-cs"/>
              </a:rPr>
              <a:t>heš</a:t>
            </a:r>
            <a:r>
              <a:rPr lang="sr-Latn-RS" sz="1200" kern="1200" dirty="0" smtClean="0">
                <a:solidFill>
                  <a:schemeClr val="tx1"/>
                </a:solidFill>
                <a:effectLst/>
                <a:latin typeface="+mn-lt"/>
                <a:ea typeface="+mn-ea"/>
                <a:cs typeface="+mn-cs"/>
              </a:rPr>
              <a:t> algoritama. Kada se izračuna ta </a:t>
            </a:r>
            <a:r>
              <a:rPr lang="sr-Latn-RS" sz="1200" kern="1200" dirty="0" err="1" smtClean="0">
                <a:solidFill>
                  <a:schemeClr val="tx1"/>
                </a:solidFill>
                <a:effectLst/>
                <a:latin typeface="+mn-lt"/>
                <a:ea typeface="+mn-ea"/>
                <a:cs typeface="+mn-cs"/>
              </a:rPr>
              <a:t>heš</a:t>
            </a:r>
            <a:r>
              <a:rPr lang="sr-Latn-RS" sz="1200" kern="1200" dirty="0" smtClean="0">
                <a:solidFill>
                  <a:schemeClr val="tx1"/>
                </a:solidFill>
                <a:effectLst/>
                <a:latin typeface="+mn-lt"/>
                <a:ea typeface="+mn-ea"/>
                <a:cs typeface="+mn-cs"/>
              </a:rPr>
              <a:t> suma, koja u osnovi nije ništa drugo do jedan dugački niz brojeva i slova iz računa, videće se da je ona jedinstvena za sadržaj tog fajla. Ne postoji nijedan drugi fajl koji može imati istu vrednost </a:t>
            </a:r>
            <a:r>
              <a:rPr lang="sr-Latn-RS" sz="1200" kern="1200" dirty="0" err="1" smtClean="0">
                <a:solidFill>
                  <a:schemeClr val="tx1"/>
                </a:solidFill>
                <a:effectLst/>
                <a:latin typeface="+mn-lt"/>
                <a:ea typeface="+mn-ea"/>
                <a:cs typeface="+mn-cs"/>
              </a:rPr>
              <a:t>haš</a:t>
            </a:r>
            <a:r>
              <a:rPr lang="sr-Latn-RS" sz="1200" kern="1200" dirty="0" smtClean="0">
                <a:solidFill>
                  <a:schemeClr val="tx1"/>
                </a:solidFill>
                <a:effectLst/>
                <a:latin typeface="+mn-lt"/>
                <a:ea typeface="+mn-ea"/>
                <a:cs typeface="+mn-cs"/>
              </a:rPr>
              <a:t> sume osim ako mu je sadržaj istovetan. Upravo zbog toga istražitelji mogu koristiti </a:t>
            </a:r>
            <a:r>
              <a:rPr lang="sr-Latn-RS" sz="1200" kern="1200" dirty="0" err="1" smtClean="0">
                <a:solidFill>
                  <a:schemeClr val="tx1"/>
                </a:solidFill>
                <a:effectLst/>
                <a:latin typeface="+mn-lt"/>
                <a:ea typeface="+mn-ea"/>
                <a:cs typeface="+mn-cs"/>
              </a:rPr>
              <a:t>heš</a:t>
            </a:r>
            <a:r>
              <a:rPr lang="sr-Latn-RS" sz="1200" kern="1200" dirty="0" smtClean="0">
                <a:solidFill>
                  <a:schemeClr val="tx1"/>
                </a:solidFill>
                <a:effectLst/>
                <a:latin typeface="+mn-lt"/>
                <a:ea typeface="+mn-ea"/>
                <a:cs typeface="+mn-cs"/>
              </a:rPr>
              <a:t> sume da pretražuju fajlove i provere da li je sadržaj </a:t>
            </a:r>
            <a:r>
              <a:rPr lang="sr-Latn-RS" sz="1200" kern="1200" dirty="0" err="1" smtClean="0">
                <a:solidFill>
                  <a:schemeClr val="tx1"/>
                </a:solidFill>
                <a:effectLst/>
                <a:latin typeface="+mn-lt"/>
                <a:ea typeface="+mn-ea"/>
                <a:cs typeface="+mn-cs"/>
              </a:rPr>
              <a:t>forenzičke</a:t>
            </a:r>
            <a:r>
              <a:rPr lang="sr-Latn-RS" sz="1200" kern="1200" dirty="0" smtClean="0">
                <a:solidFill>
                  <a:schemeClr val="tx1"/>
                </a:solidFill>
                <a:effectLst/>
                <a:latin typeface="+mn-lt"/>
                <a:ea typeface="+mn-ea"/>
                <a:cs typeface="+mn-cs"/>
              </a:rPr>
              <a:t> kopije hard diska istovetan sa sadržajem na originalnom hard disku.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Da pristupimo tome sa stanovišta verovatnoće: šta mislite koliko je verovatno da dva čoveka imaju istovetne otiske prstiju? ... </a:t>
            </a:r>
            <a:r>
              <a:rPr lang="de-DE" sz="1200" b="1" kern="1200" dirty="0" err="1" smtClean="0">
                <a:solidFill>
                  <a:schemeClr val="tx1"/>
                </a:solidFill>
                <a:effectLst/>
                <a:latin typeface="+mn-lt"/>
                <a:ea typeface="+mn-ea"/>
                <a:cs typeface="+mn-cs"/>
              </a:rPr>
              <a:t>jedan</a:t>
            </a:r>
            <a:r>
              <a:rPr lang="de-DE" sz="1200" b="1" kern="1200" dirty="0" smtClean="0">
                <a:solidFill>
                  <a:schemeClr val="tx1"/>
                </a:solidFill>
                <a:effectLst/>
                <a:latin typeface="+mn-lt"/>
                <a:ea typeface="+mn-ea"/>
                <a:cs typeface="+mn-cs"/>
              </a:rPr>
              <a:t> </a:t>
            </a:r>
            <a:r>
              <a:rPr lang="sr-Latn-RS" sz="1200" b="1" kern="1200" dirty="0" smtClean="0">
                <a:solidFill>
                  <a:schemeClr val="tx1"/>
                </a:solidFill>
                <a:effectLst/>
                <a:latin typeface="+mn-lt"/>
                <a:ea typeface="+mn-ea"/>
                <a:cs typeface="+mn-cs"/>
              </a:rPr>
              <a:t>prema </a:t>
            </a:r>
            <a:r>
              <a:rPr lang="de-DE" sz="1200" b="1" kern="1200" dirty="0" smtClean="0">
                <a:solidFill>
                  <a:schemeClr val="tx1"/>
                </a:solidFill>
                <a:effectLst/>
                <a:latin typeface="+mn-lt"/>
                <a:ea typeface="+mn-ea"/>
                <a:cs typeface="+mn-cs"/>
              </a:rPr>
              <a:t>64 </a:t>
            </a:r>
            <a:r>
              <a:rPr lang="sr-Latn-RS" sz="1200" b="1" kern="1200" dirty="0" smtClean="0">
                <a:solidFill>
                  <a:schemeClr val="tx1"/>
                </a:solidFill>
                <a:effectLst/>
                <a:latin typeface="+mn-lt"/>
                <a:ea typeface="+mn-ea"/>
                <a:cs typeface="+mn-cs"/>
              </a:rPr>
              <a:t>milijarde</a:t>
            </a:r>
            <a:r>
              <a:rPr lang="de-DE"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klik</a:t>
            </a:r>
            <a:r>
              <a:rPr lang="de-DE"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A šta mislite kolika je verovatnoća da dobijete najveći zgoditak u </a:t>
            </a:r>
            <a:r>
              <a:rPr lang="sr-Latn-RS" sz="1200" kern="1200" dirty="0" err="1" smtClean="0">
                <a:solidFill>
                  <a:schemeClr val="tx1"/>
                </a:solidFill>
                <a:effectLst/>
                <a:latin typeface="+mn-lt"/>
                <a:ea typeface="+mn-ea"/>
                <a:cs typeface="+mn-cs"/>
              </a:rPr>
              <a:t>loto</a:t>
            </a:r>
            <a:r>
              <a:rPr lang="sr-Latn-RS" sz="1200" kern="1200" dirty="0" smtClean="0">
                <a:solidFill>
                  <a:schemeClr val="tx1"/>
                </a:solidFill>
                <a:effectLst/>
                <a:latin typeface="+mn-lt"/>
                <a:ea typeface="+mn-ea"/>
                <a:cs typeface="+mn-cs"/>
              </a:rPr>
              <a:t> igri </a:t>
            </a:r>
            <a:r>
              <a:rPr lang="de-DE" sz="1200" kern="1200" dirty="0" err="1" smtClean="0">
                <a:solidFill>
                  <a:schemeClr val="tx1"/>
                </a:solidFill>
                <a:effectLst/>
                <a:latin typeface="+mn-lt"/>
                <a:ea typeface="+mn-ea"/>
                <a:cs typeface="+mn-cs"/>
              </a:rPr>
              <a:t>Euromillions</a:t>
            </a:r>
            <a:r>
              <a:rPr lang="de-DE" sz="1200" kern="1200" dirty="0" smtClean="0">
                <a:solidFill>
                  <a:schemeClr val="tx1"/>
                </a:solidFill>
                <a:effectLst/>
                <a:latin typeface="+mn-lt"/>
                <a:ea typeface="+mn-ea"/>
                <a:cs typeface="+mn-cs"/>
              </a:rPr>
              <a:t>? … </a:t>
            </a:r>
            <a:r>
              <a:rPr lang="de-DE" sz="1200" b="1" kern="1200" dirty="0" err="1" smtClean="0">
                <a:solidFill>
                  <a:schemeClr val="tx1"/>
                </a:solidFill>
                <a:effectLst/>
                <a:latin typeface="+mn-lt"/>
                <a:ea typeface="+mn-ea"/>
                <a:cs typeface="+mn-cs"/>
              </a:rPr>
              <a:t>jedan</a:t>
            </a:r>
            <a:r>
              <a:rPr lang="de-DE" sz="1200" b="1" kern="1200" dirty="0" smtClean="0">
                <a:solidFill>
                  <a:schemeClr val="tx1"/>
                </a:solidFill>
                <a:effectLst/>
                <a:latin typeface="+mn-lt"/>
                <a:ea typeface="+mn-ea"/>
                <a:cs typeface="+mn-cs"/>
              </a:rPr>
              <a:t> </a:t>
            </a:r>
            <a:r>
              <a:rPr lang="sr-Latn-RS" sz="1200" b="1" kern="1200" dirty="0" smtClean="0">
                <a:solidFill>
                  <a:schemeClr val="tx1"/>
                </a:solidFill>
                <a:effectLst/>
                <a:latin typeface="+mn-lt"/>
                <a:ea typeface="+mn-ea"/>
                <a:cs typeface="+mn-cs"/>
              </a:rPr>
              <a:t>prema </a:t>
            </a:r>
            <a:r>
              <a:rPr lang="de-DE" sz="1200" b="1" kern="1200" dirty="0" smtClean="0">
                <a:solidFill>
                  <a:schemeClr val="tx1"/>
                </a:solidFill>
                <a:effectLst/>
                <a:latin typeface="+mn-lt"/>
                <a:ea typeface="+mn-ea"/>
                <a:cs typeface="+mn-cs"/>
              </a:rPr>
              <a:t>116 </a:t>
            </a:r>
            <a:r>
              <a:rPr lang="sr-Latn-RS" sz="1200" b="1" kern="1200" dirty="0" smtClean="0">
                <a:solidFill>
                  <a:schemeClr val="tx1"/>
                </a:solidFill>
                <a:effectLst/>
                <a:latin typeface="+mn-lt"/>
                <a:ea typeface="+mn-ea"/>
                <a:cs typeface="+mn-cs"/>
              </a:rPr>
              <a:t>miliona</a:t>
            </a:r>
            <a:r>
              <a:rPr lang="de-DE" sz="1200" b="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E sad kad ste videli te velike brojeve, šta mislite kolika je verovatnoća da dva fajla imaju istu </a:t>
            </a:r>
            <a:r>
              <a:rPr lang="sr-Latn-RS" sz="1200" kern="1200" dirty="0" err="1" smtClean="0">
                <a:solidFill>
                  <a:schemeClr val="tx1"/>
                </a:solidFill>
                <a:effectLst/>
                <a:latin typeface="+mn-lt"/>
                <a:ea typeface="+mn-ea"/>
                <a:cs typeface="+mn-cs"/>
              </a:rPr>
              <a:t>heš</a:t>
            </a:r>
            <a:r>
              <a:rPr lang="sr-Latn-RS" sz="1200" kern="1200" dirty="0" smtClean="0">
                <a:solidFill>
                  <a:schemeClr val="tx1"/>
                </a:solidFill>
                <a:effectLst/>
                <a:latin typeface="+mn-lt"/>
                <a:ea typeface="+mn-ea"/>
                <a:cs typeface="+mn-cs"/>
              </a:rPr>
              <a:t> vrednost? ... Ako upotrebimo algoritam </a:t>
            </a:r>
            <a:r>
              <a:rPr lang="de-DE" sz="1200" kern="1200" dirty="0" smtClean="0">
                <a:solidFill>
                  <a:schemeClr val="tx1"/>
                </a:solidFill>
                <a:effectLst/>
                <a:latin typeface="+mn-lt"/>
                <a:ea typeface="+mn-ea"/>
                <a:cs typeface="+mn-cs"/>
              </a:rPr>
              <a:t>MD5, </a:t>
            </a:r>
            <a:r>
              <a:rPr lang="sr-Latn-RS" sz="1200" kern="1200" dirty="0" smtClean="0">
                <a:solidFill>
                  <a:schemeClr val="tx1"/>
                </a:solidFill>
                <a:effectLst/>
                <a:latin typeface="+mn-lt"/>
                <a:ea typeface="+mn-ea"/>
                <a:cs typeface="+mn-cs"/>
              </a:rPr>
              <a:t>videćemo da je verovatnoća da dva fajla imaju istu vrednost </a:t>
            </a:r>
            <a:r>
              <a:rPr lang="de-DE" sz="1200"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klik</a:t>
            </a:r>
            <a:r>
              <a:rPr lang="de-DE" sz="1200" kern="1200" dirty="0" smtClean="0">
                <a:solidFill>
                  <a:schemeClr val="tx1"/>
                </a:solidFill>
                <a:effectLst/>
                <a:latin typeface="+mn-lt"/>
                <a:ea typeface="+mn-ea"/>
                <a:cs typeface="+mn-cs"/>
              </a:rPr>
              <a:t>] </a:t>
            </a:r>
            <a:r>
              <a:rPr lang="de-DE" sz="1200" b="1" kern="1200" dirty="0" err="1" smtClean="0">
                <a:solidFill>
                  <a:schemeClr val="tx1"/>
                </a:solidFill>
                <a:effectLst/>
                <a:latin typeface="+mn-lt"/>
                <a:ea typeface="+mn-ea"/>
                <a:cs typeface="+mn-cs"/>
              </a:rPr>
              <a:t>jedan</a:t>
            </a:r>
            <a:r>
              <a:rPr lang="de-DE" sz="1200" b="1" kern="1200" dirty="0" smtClean="0">
                <a:solidFill>
                  <a:schemeClr val="tx1"/>
                </a:solidFill>
                <a:effectLst/>
                <a:latin typeface="+mn-lt"/>
                <a:ea typeface="+mn-ea"/>
                <a:cs typeface="+mn-cs"/>
              </a:rPr>
              <a:t> </a:t>
            </a:r>
            <a:r>
              <a:rPr lang="sr-Latn-RS" sz="1200" b="1" kern="1200" dirty="0" smtClean="0">
                <a:solidFill>
                  <a:schemeClr val="tx1"/>
                </a:solidFill>
                <a:effectLst/>
                <a:latin typeface="+mn-lt"/>
                <a:ea typeface="+mn-ea"/>
                <a:cs typeface="+mn-cs"/>
              </a:rPr>
              <a:t>prema više od </a:t>
            </a:r>
            <a:r>
              <a:rPr lang="de-DE" sz="1200" b="1" kern="1200" dirty="0" smtClean="0">
                <a:solidFill>
                  <a:schemeClr val="tx1"/>
                </a:solidFill>
                <a:effectLst/>
                <a:latin typeface="+mn-lt"/>
                <a:ea typeface="+mn-ea"/>
                <a:cs typeface="+mn-cs"/>
              </a:rPr>
              <a:t>340 </a:t>
            </a:r>
            <a:r>
              <a:rPr lang="sr-Latn-RS" sz="1200" b="1" kern="1200" dirty="0" smtClean="0">
                <a:solidFill>
                  <a:schemeClr val="tx1"/>
                </a:solidFill>
                <a:effectLst/>
                <a:latin typeface="+mn-lt"/>
                <a:ea typeface="+mn-ea"/>
                <a:cs typeface="+mn-cs"/>
              </a:rPr>
              <a:t>milijardi </a:t>
            </a:r>
            <a:r>
              <a:rPr lang="sr-Latn-RS" sz="1200" b="1" kern="1200" dirty="0" err="1" smtClean="0">
                <a:solidFill>
                  <a:schemeClr val="tx1"/>
                </a:solidFill>
                <a:effectLst/>
                <a:latin typeface="+mn-lt"/>
                <a:ea typeface="+mn-ea"/>
                <a:cs typeface="+mn-cs"/>
              </a:rPr>
              <a:t>milijardi</a:t>
            </a:r>
            <a:r>
              <a:rPr lang="sr-Latn-RS" sz="1200" b="1" kern="1200" dirty="0" smtClean="0">
                <a:solidFill>
                  <a:schemeClr val="tx1"/>
                </a:solidFill>
                <a:effectLst/>
                <a:latin typeface="+mn-lt"/>
                <a:ea typeface="+mn-ea"/>
                <a:cs typeface="+mn-cs"/>
              </a:rPr>
              <a:t> </a:t>
            </a:r>
            <a:r>
              <a:rPr lang="sr-Latn-RS" sz="1200" b="1" kern="1200" dirty="0" err="1" smtClean="0">
                <a:solidFill>
                  <a:schemeClr val="tx1"/>
                </a:solidFill>
                <a:effectLst/>
                <a:latin typeface="+mn-lt"/>
                <a:ea typeface="+mn-ea"/>
                <a:cs typeface="+mn-cs"/>
              </a:rPr>
              <a:t>milijardi</a:t>
            </a:r>
            <a:r>
              <a:rPr lang="sr-Latn-RS" sz="1200" b="1" kern="1200" dirty="0" smtClean="0">
                <a:solidFill>
                  <a:schemeClr val="tx1"/>
                </a:solidFill>
                <a:effectLst/>
                <a:latin typeface="+mn-lt"/>
                <a:ea typeface="+mn-ea"/>
                <a:cs typeface="+mn-cs"/>
              </a:rPr>
              <a:t> </a:t>
            </a:r>
            <a:r>
              <a:rPr lang="sr-Latn-RS" sz="1200" b="1" kern="1200" dirty="0" err="1" smtClean="0">
                <a:solidFill>
                  <a:schemeClr val="tx1"/>
                </a:solidFill>
                <a:effectLst/>
                <a:latin typeface="+mn-lt"/>
                <a:ea typeface="+mn-ea"/>
                <a:cs typeface="+mn-cs"/>
              </a:rPr>
              <a:t>milijardi</a:t>
            </a:r>
            <a:r>
              <a:rPr lang="sr-Latn-RS" sz="1200" b="1" kern="1200" dirty="0" smtClean="0">
                <a:solidFill>
                  <a:schemeClr val="tx1"/>
                </a:solidFill>
                <a:effectLst/>
                <a:latin typeface="+mn-lt"/>
                <a:ea typeface="+mn-ea"/>
                <a:cs typeface="+mn-cs"/>
              </a:rPr>
              <a:t> </a:t>
            </a:r>
            <a:r>
              <a:rPr lang="de-DE" sz="1200" kern="1200" dirty="0" smtClean="0">
                <a:solidFill>
                  <a:schemeClr val="tx1"/>
                </a:solidFill>
                <a:effectLst/>
                <a:latin typeface="+mn-lt"/>
                <a:ea typeface="+mn-ea"/>
                <a:cs typeface="+mn-cs"/>
              </a:rPr>
              <a:t>(</a:t>
            </a:r>
            <a:r>
              <a:rPr lang="en-US" sz="1200" kern="1200" dirty="0" smtClean="0">
                <a:solidFill>
                  <a:schemeClr val="tx1"/>
                </a:solidFill>
                <a:effectLst/>
                <a:latin typeface="+mn-lt"/>
                <a:ea typeface="+mn-ea"/>
                <a:cs typeface="+mn-cs"/>
              </a:rPr>
              <a:t>2</a:t>
            </a:r>
            <a:r>
              <a:rPr lang="en-US" sz="1200" kern="1200" baseline="30000" dirty="0" smtClean="0">
                <a:solidFill>
                  <a:schemeClr val="tx1"/>
                </a:solidFill>
                <a:effectLst/>
                <a:latin typeface="+mn-lt"/>
                <a:ea typeface="+mn-ea"/>
                <a:cs typeface="+mn-cs"/>
              </a:rPr>
              <a:t>128</a:t>
            </a:r>
            <a:r>
              <a:rPr lang="de-DE"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dok je verovatnoća za </a:t>
            </a:r>
            <a:r>
              <a:rPr lang="de-DE" sz="1200" kern="1200" dirty="0" smtClean="0">
                <a:solidFill>
                  <a:schemeClr val="tx1"/>
                </a:solidFill>
                <a:effectLst/>
                <a:latin typeface="+mn-lt"/>
                <a:ea typeface="+mn-ea"/>
                <a:cs typeface="+mn-cs"/>
              </a:rPr>
              <a:t>SHA-1 </a:t>
            </a:r>
            <a:r>
              <a:rPr lang="sr-Latn-RS" sz="1200" kern="1200" dirty="0" smtClean="0">
                <a:solidFill>
                  <a:schemeClr val="tx1"/>
                </a:solidFill>
                <a:effectLst/>
                <a:latin typeface="+mn-lt"/>
                <a:ea typeface="+mn-ea"/>
                <a:cs typeface="+mn-cs"/>
              </a:rPr>
              <a:t>više od </a:t>
            </a:r>
            <a:r>
              <a:rPr lang="sr-Latn-RS" sz="1200" b="1" kern="1200" dirty="0" smtClean="0">
                <a:solidFill>
                  <a:schemeClr val="tx1"/>
                </a:solidFill>
                <a:effectLst/>
                <a:latin typeface="+mn-lt"/>
                <a:ea typeface="+mn-ea"/>
                <a:cs typeface="+mn-cs"/>
              </a:rPr>
              <a:t>jedne hiljade milijardi </a:t>
            </a:r>
            <a:r>
              <a:rPr lang="sr-Latn-RS" sz="1200" b="1" kern="1200" dirty="0" err="1" smtClean="0">
                <a:solidFill>
                  <a:schemeClr val="tx1"/>
                </a:solidFill>
                <a:effectLst/>
                <a:latin typeface="+mn-lt"/>
                <a:ea typeface="+mn-ea"/>
                <a:cs typeface="+mn-cs"/>
              </a:rPr>
              <a:t>milijardi</a:t>
            </a:r>
            <a:r>
              <a:rPr lang="sr-Latn-RS" sz="1200" b="1" kern="1200" dirty="0" smtClean="0">
                <a:solidFill>
                  <a:schemeClr val="tx1"/>
                </a:solidFill>
                <a:effectLst/>
                <a:latin typeface="+mn-lt"/>
                <a:ea typeface="+mn-ea"/>
                <a:cs typeface="+mn-cs"/>
              </a:rPr>
              <a:t> </a:t>
            </a:r>
            <a:r>
              <a:rPr lang="sr-Latn-RS" sz="1200" b="1" kern="1200" dirty="0" err="1" smtClean="0">
                <a:solidFill>
                  <a:schemeClr val="tx1"/>
                </a:solidFill>
                <a:effectLst/>
                <a:latin typeface="+mn-lt"/>
                <a:ea typeface="+mn-ea"/>
                <a:cs typeface="+mn-cs"/>
              </a:rPr>
              <a:t>milijardi</a:t>
            </a:r>
            <a:r>
              <a:rPr lang="sr-Latn-RS" sz="1200" b="1" kern="1200" dirty="0" smtClean="0">
                <a:solidFill>
                  <a:schemeClr val="tx1"/>
                </a:solidFill>
                <a:effectLst/>
                <a:latin typeface="+mn-lt"/>
                <a:ea typeface="+mn-ea"/>
                <a:cs typeface="+mn-cs"/>
              </a:rPr>
              <a:t>, milijardi </a:t>
            </a:r>
            <a:r>
              <a:rPr lang="sr-Latn-RS" sz="1200" b="1" kern="1200" dirty="0" err="1" smtClean="0">
                <a:solidFill>
                  <a:schemeClr val="tx1"/>
                </a:solidFill>
                <a:effectLst/>
                <a:latin typeface="+mn-lt"/>
                <a:ea typeface="+mn-ea"/>
                <a:cs typeface="+mn-cs"/>
              </a:rPr>
              <a:t>milijardi</a:t>
            </a:r>
            <a:r>
              <a:rPr lang="sr-Latn-RS" sz="1200" b="1" kern="1200" dirty="0" smtClean="0">
                <a:solidFill>
                  <a:schemeClr val="tx1"/>
                </a:solidFill>
                <a:effectLst/>
                <a:latin typeface="+mn-lt"/>
                <a:ea typeface="+mn-ea"/>
                <a:cs typeface="+mn-cs"/>
              </a:rPr>
              <a:t> </a:t>
            </a:r>
            <a:r>
              <a:rPr lang="de-DE" sz="1200" kern="1200" dirty="0" smtClean="0">
                <a:solidFill>
                  <a:schemeClr val="tx1"/>
                </a:solidFill>
                <a:effectLst/>
                <a:latin typeface="+mn-lt"/>
                <a:ea typeface="+mn-ea"/>
                <a:cs typeface="+mn-cs"/>
              </a:rPr>
              <a:t>(</a:t>
            </a:r>
            <a:r>
              <a:rPr lang="en-US" sz="1200" kern="1200" dirty="0" smtClean="0">
                <a:solidFill>
                  <a:schemeClr val="tx1"/>
                </a:solidFill>
                <a:effectLst/>
                <a:latin typeface="+mn-lt"/>
                <a:ea typeface="+mn-ea"/>
                <a:cs typeface="+mn-cs"/>
              </a:rPr>
              <a:t>2</a:t>
            </a:r>
            <a:r>
              <a:rPr lang="en-US" sz="1200" kern="1200" baseline="30000" dirty="0" smtClean="0">
                <a:solidFill>
                  <a:schemeClr val="tx1"/>
                </a:solidFill>
                <a:effectLst/>
                <a:latin typeface="+mn-lt"/>
                <a:ea typeface="+mn-ea"/>
                <a:cs typeface="+mn-cs"/>
              </a:rPr>
              <a:t>160</a:t>
            </a:r>
            <a:r>
              <a:rPr lang="de-DE"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Međutim – ovo je samo za vas, istraživači su uspeli da postignu </a:t>
            </a:r>
            <a:r>
              <a:rPr lang="sr-Latn-RS" sz="1200" kern="1200" dirty="0" err="1" smtClean="0">
                <a:solidFill>
                  <a:schemeClr val="tx1"/>
                </a:solidFill>
                <a:effectLst/>
                <a:latin typeface="+mn-lt"/>
                <a:ea typeface="+mn-ea"/>
                <a:cs typeface="+mn-cs"/>
              </a:rPr>
              <a:t>heš</a:t>
            </a:r>
            <a:r>
              <a:rPr lang="sr-Latn-RS" sz="1200" kern="1200" dirty="0" smtClean="0">
                <a:solidFill>
                  <a:schemeClr val="tx1"/>
                </a:solidFill>
                <a:effectLst/>
                <a:latin typeface="+mn-lt"/>
                <a:ea typeface="+mn-ea"/>
                <a:cs typeface="+mn-cs"/>
              </a:rPr>
              <a:t> podudaranje u laboratorijskim uslovima</a:t>
            </a:r>
            <a:r>
              <a:rPr lang="de-DE"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63</a:t>
            </a:fld>
            <a:endParaRPr lang="en-US" altLang="en-US"/>
          </a:p>
        </p:txBody>
      </p:sp>
    </p:spTree>
    <p:extLst>
      <p:ext uri="{BB962C8B-B14F-4D97-AF65-F5344CB8AC3E}">
        <p14:creationId xmlns:p14="http://schemas.microsoft.com/office/powerpoint/2010/main" val="24453802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64</a:t>
            </a:fld>
            <a:endParaRPr lang="en-US" altLang="en-US"/>
          </a:p>
        </p:txBody>
      </p:sp>
    </p:spTree>
    <p:extLst>
      <p:ext uri="{BB962C8B-B14F-4D97-AF65-F5344CB8AC3E}">
        <p14:creationId xmlns:p14="http://schemas.microsoft.com/office/powerpoint/2010/main" val="278422017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Postoje tri glavne kategorije digitalne </a:t>
            </a:r>
            <a:r>
              <a:rPr lang="sr-Latn-RS" sz="1200" kern="1200" dirty="0" err="1" smtClean="0">
                <a:solidFill>
                  <a:schemeClr val="tx1"/>
                </a:solidFill>
                <a:effectLst/>
                <a:latin typeface="+mn-lt"/>
                <a:ea typeface="+mn-ea"/>
                <a:cs typeface="+mn-cs"/>
              </a:rPr>
              <a:t>forenzike</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Najstarija među tim kategorijama je kompjuterska </a:t>
            </a:r>
            <a:r>
              <a:rPr lang="sr-Latn-RS" sz="1200" kern="1200" dirty="0" err="1" smtClean="0">
                <a:solidFill>
                  <a:schemeClr val="tx1"/>
                </a:solidFill>
                <a:effectLst/>
                <a:latin typeface="+mn-lt"/>
                <a:ea typeface="+mn-ea"/>
                <a:cs typeface="+mn-cs"/>
              </a:rPr>
              <a:t>forenzika</a:t>
            </a:r>
            <a:r>
              <a:rPr lang="sr-Latn-RS" sz="1200" kern="1200" dirty="0" smtClean="0">
                <a:solidFill>
                  <a:schemeClr val="tx1"/>
                </a:solidFill>
                <a:effectLst/>
                <a:latin typeface="+mn-lt"/>
                <a:ea typeface="+mn-ea"/>
                <a:cs typeface="+mn-cs"/>
              </a:rPr>
              <a:t>. Ona se odnosi na lične računare, servere i medije za čuvanje podataka. Postoje četiri </a:t>
            </a:r>
            <a:r>
              <a:rPr lang="sr-Latn-RS" sz="1200" kern="1200" dirty="0" err="1" smtClean="0">
                <a:solidFill>
                  <a:schemeClr val="tx1"/>
                </a:solidFill>
                <a:effectLst/>
                <a:latin typeface="+mn-lt"/>
                <a:ea typeface="+mn-ea"/>
                <a:cs typeface="+mn-cs"/>
              </a:rPr>
              <a:t>potkategorije</a:t>
            </a:r>
            <a:r>
              <a:rPr lang="sr-Latn-RS" sz="1200" kern="1200" dirty="0" smtClean="0">
                <a:solidFill>
                  <a:schemeClr val="tx1"/>
                </a:solidFill>
                <a:effectLst/>
                <a:latin typeface="+mn-lt"/>
                <a:ea typeface="+mn-ea"/>
                <a:cs typeface="+mn-cs"/>
              </a:rPr>
              <a:t> kompjuterske </a:t>
            </a:r>
            <a:r>
              <a:rPr lang="sr-Latn-RS" sz="1200" kern="1200" dirty="0" err="1" smtClean="0">
                <a:solidFill>
                  <a:schemeClr val="tx1"/>
                </a:solidFill>
                <a:effectLst/>
                <a:latin typeface="+mn-lt"/>
                <a:ea typeface="+mn-ea"/>
                <a:cs typeface="+mn-cs"/>
              </a:rPr>
              <a:t>forenzike</a:t>
            </a:r>
            <a:r>
              <a:rPr lang="sr-Latn-RS" sz="1200" kern="1200" dirty="0" smtClean="0">
                <a:solidFill>
                  <a:schemeClr val="tx1"/>
                </a:solidFill>
                <a:effectLst/>
                <a:latin typeface="+mn-lt"/>
                <a:ea typeface="+mn-ea"/>
                <a:cs typeface="+mn-cs"/>
              </a:rPr>
              <a:t>. To su sledeće kategorije: </a:t>
            </a:r>
            <a:endParaRPr lang="en-US" sz="1200" kern="1200" dirty="0" smtClean="0">
              <a:solidFill>
                <a:schemeClr val="tx1"/>
              </a:solidFill>
              <a:effectLst/>
              <a:latin typeface="+mn-lt"/>
              <a:ea typeface="+mn-ea"/>
              <a:cs typeface="+mn-cs"/>
            </a:endParaRPr>
          </a:p>
          <a:p>
            <a:pPr lvl="0" indent="457200"/>
            <a:r>
              <a:rPr lang="sr-Latn-RS" sz="1200" i="1" kern="1200" dirty="0" smtClean="0">
                <a:solidFill>
                  <a:schemeClr val="tx1"/>
                </a:solidFill>
                <a:effectLst/>
                <a:latin typeface="+mn-lt"/>
                <a:ea typeface="+mn-ea"/>
                <a:cs typeface="+mn-cs"/>
              </a:rPr>
              <a:t>- </a:t>
            </a:r>
            <a:r>
              <a:rPr lang="en-GB" sz="1200" i="1" kern="1200" dirty="0" smtClean="0">
                <a:solidFill>
                  <a:schemeClr val="tx1"/>
                </a:solidFill>
                <a:effectLst/>
                <a:latin typeface="+mn-lt"/>
                <a:ea typeface="+mn-ea"/>
                <a:cs typeface="+mn-cs"/>
              </a:rPr>
              <a:t>Post mortem </a:t>
            </a:r>
            <a:r>
              <a:rPr lang="sr-Latn-RS" sz="1200" kern="1200" dirty="0" err="1" smtClean="0">
                <a:solidFill>
                  <a:schemeClr val="tx1"/>
                </a:solidFill>
                <a:effectLst/>
                <a:latin typeface="+mn-lt"/>
                <a:ea typeface="+mn-ea"/>
                <a:cs typeface="+mn-cs"/>
              </a:rPr>
              <a:t>forenzika</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koja se odnosi na preuzimanje, obradu, analizu i izveštavanje o podacima sačuvanim na računarskim sistemima koji nisu uključeni. To je </a:t>
            </a:r>
            <a:r>
              <a:rPr lang="sr-Latn-RS" sz="1200" kern="1200" dirty="0" err="1" smtClean="0">
                <a:solidFill>
                  <a:schemeClr val="tx1"/>
                </a:solidFill>
                <a:effectLst/>
                <a:latin typeface="+mn-lt"/>
                <a:ea typeface="+mn-ea"/>
                <a:cs typeface="+mn-cs"/>
              </a:rPr>
              <a:t>najtradicionalnija</a:t>
            </a:r>
            <a:r>
              <a:rPr lang="sr-Latn-RS" sz="1200" kern="1200" dirty="0" smtClean="0">
                <a:solidFill>
                  <a:schemeClr val="tx1"/>
                </a:solidFill>
                <a:effectLst/>
                <a:latin typeface="+mn-lt"/>
                <a:ea typeface="+mn-ea"/>
                <a:cs typeface="+mn-cs"/>
              </a:rPr>
              <a:t> kategorija </a:t>
            </a:r>
            <a:r>
              <a:rPr lang="sr-Latn-RS" sz="1200" kern="1200" dirty="0" err="1" smtClean="0">
                <a:solidFill>
                  <a:schemeClr val="tx1"/>
                </a:solidFill>
                <a:effectLst/>
                <a:latin typeface="+mn-lt"/>
                <a:ea typeface="+mn-ea"/>
                <a:cs typeface="+mn-cs"/>
              </a:rPr>
              <a:t>forenzike</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lvl="0" indent="457200"/>
            <a:r>
              <a:rPr lang="sr-Latn-RS" sz="1200" kern="1200" dirty="0" smtClean="0">
                <a:solidFill>
                  <a:schemeClr val="tx1"/>
                </a:solidFill>
                <a:effectLst/>
                <a:latin typeface="+mn-lt"/>
                <a:ea typeface="+mn-ea"/>
                <a:cs typeface="+mn-cs"/>
              </a:rPr>
              <a:t>- „Živa” </a:t>
            </a:r>
            <a:r>
              <a:rPr lang="sr-Latn-RS" sz="1200" kern="1200" dirty="0" err="1" smtClean="0">
                <a:solidFill>
                  <a:schemeClr val="tx1"/>
                </a:solidFill>
                <a:effectLst/>
                <a:latin typeface="+mn-lt"/>
                <a:ea typeface="+mn-ea"/>
                <a:cs typeface="+mn-cs"/>
              </a:rPr>
              <a:t>forenzika</a:t>
            </a:r>
            <a:r>
              <a:rPr lang="sr-Latn-RS" sz="1200" kern="1200" dirty="0" smtClean="0">
                <a:solidFill>
                  <a:schemeClr val="tx1"/>
                </a:solidFill>
                <a:effectLst/>
                <a:latin typeface="+mn-lt"/>
                <a:ea typeface="+mn-ea"/>
                <a:cs typeface="+mn-cs"/>
              </a:rPr>
              <a:t> se odnosi na preuzimanje, obradu, analizu i izveštavanje o podacima koji se nalaze u računarskim sistemima koji su uključeni. U poređenju sa </a:t>
            </a:r>
            <a:r>
              <a:rPr lang="sr-Latn-RS" sz="1200" i="1" kern="1200" dirty="0" smtClean="0">
                <a:solidFill>
                  <a:schemeClr val="tx1"/>
                </a:solidFill>
                <a:effectLst/>
                <a:latin typeface="+mn-lt"/>
                <a:ea typeface="+mn-ea"/>
                <a:cs typeface="+mn-cs"/>
              </a:rPr>
              <a:t>post </a:t>
            </a:r>
            <a:r>
              <a:rPr lang="sr-Latn-RS" sz="1200" i="1" kern="1200" dirty="0" err="1" smtClean="0">
                <a:solidFill>
                  <a:schemeClr val="tx1"/>
                </a:solidFill>
                <a:effectLst/>
                <a:latin typeface="+mn-lt"/>
                <a:ea typeface="+mn-ea"/>
                <a:cs typeface="+mn-cs"/>
              </a:rPr>
              <a:t>mortem</a:t>
            </a:r>
            <a:r>
              <a:rPr lang="sr-Latn-RS" sz="1200" i="1" kern="1200" dirty="0" smtClean="0">
                <a:solidFill>
                  <a:schemeClr val="tx1"/>
                </a:solidFill>
                <a:effectLst/>
                <a:latin typeface="+mn-lt"/>
                <a:ea typeface="+mn-ea"/>
                <a:cs typeface="+mn-cs"/>
              </a:rPr>
              <a:t> </a:t>
            </a:r>
            <a:r>
              <a:rPr lang="sr-Latn-RS" sz="1200" kern="1200" dirty="0" err="1" smtClean="0">
                <a:solidFill>
                  <a:schemeClr val="tx1"/>
                </a:solidFill>
                <a:effectLst/>
                <a:latin typeface="+mn-lt"/>
                <a:ea typeface="+mn-ea"/>
                <a:cs typeface="+mn-cs"/>
              </a:rPr>
              <a:t>forenzikom</a:t>
            </a:r>
            <a:r>
              <a:rPr lang="sr-Latn-RS" sz="1200" kern="1200" dirty="0" smtClean="0">
                <a:solidFill>
                  <a:schemeClr val="tx1"/>
                </a:solidFill>
                <a:effectLst/>
                <a:latin typeface="+mn-lt"/>
                <a:ea typeface="+mn-ea"/>
                <a:cs typeface="+mn-cs"/>
              </a:rPr>
              <a:t> ona se pre može okarakterisati kao mlada </a:t>
            </a:r>
            <a:r>
              <a:rPr lang="sr-Latn-RS" sz="1200" kern="1200" dirty="0" err="1" smtClean="0">
                <a:solidFill>
                  <a:schemeClr val="tx1"/>
                </a:solidFill>
                <a:effectLst/>
                <a:latin typeface="+mn-lt"/>
                <a:ea typeface="+mn-ea"/>
                <a:cs typeface="+mn-cs"/>
              </a:rPr>
              <a:t>potkategorija</a:t>
            </a:r>
            <a:r>
              <a:rPr lang="sr-Latn-RS" sz="1200" kern="1200" dirty="0" smtClean="0">
                <a:solidFill>
                  <a:schemeClr val="tx1"/>
                </a:solidFill>
                <a:effectLst/>
                <a:latin typeface="+mn-lt"/>
                <a:ea typeface="+mn-ea"/>
                <a:cs typeface="+mn-cs"/>
              </a:rPr>
              <a:t>, ali postaje sve važnija zato što se danas mnoštvo podataka čuva privremeno, na daljinu ili u šifrovanom vidu. </a:t>
            </a:r>
            <a:endParaRPr lang="en-US" sz="1200" kern="1200" dirty="0" smtClean="0">
              <a:solidFill>
                <a:schemeClr val="tx1"/>
              </a:solidFill>
              <a:effectLst/>
              <a:latin typeface="+mn-lt"/>
              <a:ea typeface="+mn-ea"/>
              <a:cs typeface="+mn-cs"/>
            </a:endParaRPr>
          </a:p>
          <a:p>
            <a:pPr lvl="0" indent="457200"/>
            <a:r>
              <a:rPr lang="sr-Latn-RS" sz="1200" kern="1200" dirty="0" smtClean="0">
                <a:solidFill>
                  <a:schemeClr val="tx1"/>
                </a:solidFill>
                <a:effectLst/>
                <a:latin typeface="+mn-lt"/>
                <a:ea typeface="+mn-ea"/>
                <a:cs typeface="+mn-cs"/>
              </a:rPr>
              <a:t>- Aplikaciona </a:t>
            </a:r>
            <a:r>
              <a:rPr lang="sr-Latn-RS" sz="1200" kern="1200" dirty="0" err="1" smtClean="0">
                <a:solidFill>
                  <a:schemeClr val="tx1"/>
                </a:solidFill>
                <a:effectLst/>
                <a:latin typeface="+mn-lt"/>
                <a:ea typeface="+mn-ea"/>
                <a:cs typeface="+mn-cs"/>
              </a:rPr>
              <a:t>forenzika</a:t>
            </a:r>
            <a:r>
              <a:rPr lang="sr-Latn-RS" sz="1200" kern="1200" dirty="0" smtClean="0">
                <a:solidFill>
                  <a:schemeClr val="tx1"/>
                </a:solidFill>
                <a:effectLst/>
                <a:latin typeface="+mn-lt"/>
                <a:ea typeface="+mn-ea"/>
                <a:cs typeface="+mn-cs"/>
              </a:rPr>
              <a:t> je </a:t>
            </a:r>
            <a:r>
              <a:rPr lang="sr-Latn-RS" sz="1200" kern="1200" dirty="0" err="1" smtClean="0">
                <a:solidFill>
                  <a:schemeClr val="tx1"/>
                </a:solidFill>
                <a:effectLst/>
                <a:latin typeface="+mn-lt"/>
                <a:ea typeface="+mn-ea"/>
                <a:cs typeface="+mn-cs"/>
              </a:rPr>
              <a:t>potkategorija</a:t>
            </a:r>
            <a:r>
              <a:rPr lang="sr-Latn-RS" sz="1200" kern="1200" dirty="0" smtClean="0">
                <a:solidFill>
                  <a:schemeClr val="tx1"/>
                </a:solidFill>
                <a:effectLst/>
                <a:latin typeface="+mn-lt"/>
                <a:ea typeface="+mn-ea"/>
                <a:cs typeface="+mn-cs"/>
              </a:rPr>
              <a:t> koja je usredsređena na analizu tragova i artefakata koje ostavljaju hiljade različitih aplikacija.</a:t>
            </a:r>
            <a:endParaRPr lang="en-US" sz="1200" kern="1200" dirty="0" smtClean="0">
              <a:solidFill>
                <a:schemeClr val="tx1"/>
              </a:solidFill>
              <a:effectLst/>
              <a:latin typeface="+mn-lt"/>
              <a:ea typeface="+mn-ea"/>
              <a:cs typeface="+mn-cs"/>
            </a:endParaRPr>
          </a:p>
          <a:p>
            <a:pPr lvl="0" indent="457200"/>
            <a:r>
              <a:rPr lang="sr-Latn-RS" sz="1200" kern="1200" dirty="0" smtClean="0">
                <a:solidFill>
                  <a:schemeClr val="tx1"/>
                </a:solidFill>
                <a:effectLst/>
                <a:latin typeface="+mn-lt"/>
                <a:ea typeface="+mn-ea"/>
                <a:cs typeface="+mn-cs"/>
              </a:rPr>
              <a:t>- Poslednja kategorija je </a:t>
            </a:r>
            <a:r>
              <a:rPr lang="sr-Latn-RS" sz="1200" kern="1200" dirty="0" err="1" smtClean="0">
                <a:solidFill>
                  <a:schemeClr val="tx1"/>
                </a:solidFill>
                <a:effectLst/>
                <a:latin typeface="+mn-lt"/>
                <a:ea typeface="+mn-ea"/>
                <a:cs typeface="+mn-cs"/>
              </a:rPr>
              <a:t>forenzika</a:t>
            </a:r>
            <a:r>
              <a:rPr lang="sr-Latn-RS" sz="1200" kern="1200" dirty="0" smtClean="0">
                <a:solidFill>
                  <a:schemeClr val="tx1"/>
                </a:solidFill>
                <a:effectLst/>
                <a:latin typeface="+mn-lt"/>
                <a:ea typeface="+mn-ea"/>
                <a:cs typeface="+mn-cs"/>
              </a:rPr>
              <a:t> hardverskih uređaja, kao što su digitalni video-rekorderi, </a:t>
            </a:r>
            <a:r>
              <a:rPr lang="sr-Latn-RS" sz="1200" kern="1200" dirty="0" err="1" smtClean="0">
                <a:solidFill>
                  <a:schemeClr val="tx1"/>
                </a:solidFill>
                <a:effectLst/>
                <a:latin typeface="+mn-lt"/>
                <a:ea typeface="+mn-ea"/>
                <a:cs typeface="+mn-cs"/>
              </a:rPr>
              <a:t>ruteri</a:t>
            </a:r>
            <a:r>
              <a:rPr lang="sr-Latn-RS" sz="1200" kern="1200" dirty="0" smtClean="0">
                <a:solidFill>
                  <a:schemeClr val="tx1"/>
                </a:solidFill>
                <a:effectLst/>
                <a:latin typeface="+mn-lt"/>
                <a:ea typeface="+mn-ea"/>
                <a:cs typeface="+mn-cs"/>
              </a:rPr>
              <a:t>, konzole za </a:t>
            </a:r>
            <a:r>
              <a:rPr lang="sr-Latn-RS" sz="1200" kern="1200" dirty="0" err="1" smtClean="0">
                <a:solidFill>
                  <a:schemeClr val="tx1"/>
                </a:solidFill>
                <a:effectLst/>
                <a:latin typeface="+mn-lt"/>
                <a:ea typeface="+mn-ea"/>
                <a:cs typeface="+mn-cs"/>
              </a:rPr>
              <a:t>igrice</a:t>
            </a:r>
            <a:r>
              <a:rPr lang="sr-Latn-RS" sz="1200" kern="1200" dirty="0" smtClean="0">
                <a:solidFill>
                  <a:schemeClr val="tx1"/>
                </a:solidFill>
                <a:effectLst/>
                <a:latin typeface="+mn-lt"/>
                <a:ea typeface="+mn-ea"/>
                <a:cs typeface="+mn-cs"/>
              </a:rPr>
              <a:t>, uređaji za skidanje podataka (</a:t>
            </a:r>
            <a:r>
              <a:rPr lang="sr-Latn-RS" sz="1200" i="1" kern="1200" dirty="0" err="1" smtClean="0">
                <a:solidFill>
                  <a:schemeClr val="tx1"/>
                </a:solidFill>
                <a:effectLst/>
                <a:latin typeface="+mn-lt"/>
                <a:ea typeface="+mn-ea"/>
                <a:cs typeface="+mn-cs"/>
              </a:rPr>
              <a:t>skimming</a:t>
            </a:r>
            <a:r>
              <a:rPr lang="sr-Latn-RS" sz="1200" kern="1200" dirty="0" smtClean="0">
                <a:solidFill>
                  <a:schemeClr val="tx1"/>
                </a:solidFill>
                <a:effectLst/>
                <a:latin typeface="+mn-lt"/>
                <a:ea typeface="+mn-ea"/>
                <a:cs typeface="+mn-cs"/>
              </a:rPr>
              <a:t>) i mnogi drugi. Mnogi među tim uređajima imaju sopstvene sisteme vlasničkih fajlova i operativne sisteme. </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Prve tri kategorije imaju svoje </a:t>
            </a:r>
            <a:r>
              <a:rPr lang="sr-Latn-RS" sz="1200" kern="1200" dirty="0" err="1" smtClean="0">
                <a:solidFill>
                  <a:schemeClr val="tx1"/>
                </a:solidFill>
                <a:effectLst/>
                <a:latin typeface="+mn-lt"/>
                <a:ea typeface="+mn-ea"/>
                <a:cs typeface="+mn-cs"/>
              </a:rPr>
              <a:t>potkategorije</a:t>
            </a:r>
            <a:r>
              <a:rPr lang="sr-Latn-RS" sz="1200" kern="1200" dirty="0" smtClean="0">
                <a:solidFill>
                  <a:schemeClr val="tx1"/>
                </a:solidFill>
                <a:effectLst/>
                <a:latin typeface="+mn-lt"/>
                <a:ea typeface="+mn-ea"/>
                <a:cs typeface="+mn-cs"/>
              </a:rPr>
              <a:t> za različite operativne sisteme, kao što su </a:t>
            </a:r>
            <a:r>
              <a:rPr lang="en-GB" sz="1200" i="1" kern="1200" dirty="0" smtClean="0">
                <a:solidFill>
                  <a:schemeClr val="tx1"/>
                </a:solidFill>
                <a:effectLst/>
                <a:latin typeface="+mn-lt"/>
                <a:ea typeface="+mn-ea"/>
                <a:cs typeface="+mn-cs"/>
              </a:rPr>
              <a:t>Windows, Linux, Mac OS X</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„Mobilna” </a:t>
            </a:r>
            <a:r>
              <a:rPr lang="sr-Latn-RS" sz="1200" kern="1200" dirty="0" err="1" smtClean="0">
                <a:solidFill>
                  <a:schemeClr val="tx1"/>
                </a:solidFill>
                <a:effectLst/>
                <a:latin typeface="+mn-lt"/>
                <a:ea typeface="+mn-ea"/>
                <a:cs typeface="+mn-cs"/>
              </a:rPr>
              <a:t>forenzika</a:t>
            </a:r>
            <a:r>
              <a:rPr lang="sr-Latn-RS" sz="1200" kern="1200" dirty="0" smtClean="0">
                <a:solidFill>
                  <a:schemeClr val="tx1"/>
                </a:solidFill>
                <a:effectLst/>
                <a:latin typeface="+mn-lt"/>
                <a:ea typeface="+mn-ea"/>
                <a:cs typeface="+mn-cs"/>
              </a:rPr>
              <a:t> je prilično mlada kategorija koja stiče sve veću popularnost zato što mnoštvo podataka koji mogu biti zanimljivi za istragu može da se čuva na mobilnim uređajima, kao što su pametni telefoni i tableti. </a:t>
            </a:r>
            <a:r>
              <a:rPr lang="sr-Latn-RS" sz="1200" kern="1200" dirty="0" err="1" smtClean="0">
                <a:solidFill>
                  <a:schemeClr val="tx1"/>
                </a:solidFill>
                <a:effectLst/>
                <a:latin typeface="+mn-lt"/>
                <a:ea typeface="+mn-ea"/>
                <a:cs typeface="+mn-cs"/>
              </a:rPr>
              <a:t>Potkategorije</a:t>
            </a:r>
            <a:r>
              <a:rPr lang="sr-Latn-RS" sz="1200" kern="1200" dirty="0" smtClean="0">
                <a:solidFill>
                  <a:schemeClr val="tx1"/>
                </a:solidFill>
                <a:effectLst/>
                <a:latin typeface="+mn-lt"/>
                <a:ea typeface="+mn-ea"/>
                <a:cs typeface="+mn-cs"/>
              </a:rPr>
              <a:t> i ovde odražavaju različite operativne sisteme. U datom trenutku najpopularniji su </a:t>
            </a:r>
            <a:r>
              <a:rPr lang="sr-Latn-RS" sz="1200" i="1" kern="1200" dirty="0" err="1" smtClean="0">
                <a:solidFill>
                  <a:schemeClr val="tx1"/>
                </a:solidFill>
                <a:effectLst/>
                <a:latin typeface="+mn-lt"/>
                <a:ea typeface="+mn-ea"/>
                <a:cs typeface="+mn-cs"/>
              </a:rPr>
              <a:t>Google</a:t>
            </a:r>
            <a:r>
              <a:rPr lang="sr-Latn-RS" sz="1200" i="1" kern="1200" dirty="0" smtClean="0">
                <a:solidFill>
                  <a:schemeClr val="tx1"/>
                </a:solidFill>
                <a:effectLst/>
                <a:latin typeface="+mn-lt"/>
                <a:ea typeface="+mn-ea"/>
                <a:cs typeface="+mn-cs"/>
              </a:rPr>
              <a:t> </a:t>
            </a:r>
            <a:r>
              <a:rPr lang="sr-Latn-RS" sz="1200" i="1" kern="1200" dirty="0" err="1" smtClean="0">
                <a:solidFill>
                  <a:schemeClr val="tx1"/>
                </a:solidFill>
                <a:effectLst/>
                <a:latin typeface="+mn-lt"/>
                <a:ea typeface="+mn-ea"/>
                <a:cs typeface="+mn-cs"/>
              </a:rPr>
              <a:t>Android</a:t>
            </a:r>
            <a:r>
              <a:rPr lang="sr-Latn-RS" sz="1200" i="1"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i </a:t>
            </a:r>
            <a:r>
              <a:rPr lang="sr-Latn-RS" sz="1200" i="1" kern="1200" dirty="0" err="1" smtClean="0">
                <a:solidFill>
                  <a:schemeClr val="tx1"/>
                </a:solidFill>
                <a:effectLst/>
                <a:latin typeface="+mn-lt"/>
                <a:ea typeface="+mn-ea"/>
                <a:cs typeface="+mn-cs"/>
              </a:rPr>
              <a:t>iOS</a:t>
            </a:r>
            <a:r>
              <a:rPr lang="sr-Latn-RS" sz="1200" i="1" kern="1200" dirty="0" smtClean="0">
                <a:solidFill>
                  <a:schemeClr val="tx1"/>
                </a:solidFill>
                <a:effectLst/>
                <a:latin typeface="+mn-lt"/>
                <a:ea typeface="+mn-ea"/>
                <a:cs typeface="+mn-cs"/>
              </a:rPr>
              <a:t> Mac</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Kategorija mrežne </a:t>
            </a:r>
            <a:r>
              <a:rPr lang="sr-Latn-RS" sz="1200" kern="1200" dirty="0" err="1" smtClean="0">
                <a:solidFill>
                  <a:schemeClr val="tx1"/>
                </a:solidFill>
                <a:effectLst/>
                <a:latin typeface="+mn-lt"/>
                <a:ea typeface="+mn-ea"/>
                <a:cs typeface="+mn-cs"/>
              </a:rPr>
              <a:t>forenzike</a:t>
            </a:r>
            <a:r>
              <a:rPr lang="sr-Latn-RS" sz="1200" kern="1200" dirty="0" smtClean="0">
                <a:solidFill>
                  <a:schemeClr val="tx1"/>
                </a:solidFill>
                <a:effectLst/>
                <a:latin typeface="+mn-lt"/>
                <a:ea typeface="+mn-ea"/>
                <a:cs typeface="+mn-cs"/>
              </a:rPr>
              <a:t> bavi se elektronskim dokazima koji se prenose preko mreže, bilo bežične bilo </a:t>
            </a:r>
            <a:r>
              <a:rPr lang="sr-Latn-RS" sz="1200" kern="1200" dirty="0" err="1" smtClean="0">
                <a:solidFill>
                  <a:schemeClr val="tx1"/>
                </a:solidFill>
                <a:effectLst/>
                <a:latin typeface="+mn-lt"/>
                <a:ea typeface="+mn-ea"/>
                <a:cs typeface="+mn-cs"/>
              </a:rPr>
              <a:t>ožičene</a:t>
            </a:r>
            <a:r>
              <a:rPr lang="sr-Latn-RS" sz="1200" kern="1200" dirty="0" smtClean="0">
                <a:solidFill>
                  <a:schemeClr val="tx1"/>
                </a:solidFill>
                <a:effectLst/>
                <a:latin typeface="+mn-lt"/>
                <a:ea typeface="+mn-ea"/>
                <a:cs typeface="+mn-cs"/>
              </a:rPr>
              <a:t>, bilo preko interneta bilo preko lokalne mreže. U živoj mrežnoj </a:t>
            </a:r>
            <a:r>
              <a:rPr lang="sr-Latn-RS" sz="1200" kern="1200" dirty="0" err="1" smtClean="0">
                <a:solidFill>
                  <a:schemeClr val="tx1"/>
                </a:solidFill>
                <a:effectLst/>
                <a:latin typeface="+mn-lt"/>
                <a:ea typeface="+mn-ea"/>
                <a:cs typeface="+mn-cs"/>
              </a:rPr>
              <a:t>forenzici</a:t>
            </a:r>
            <a:r>
              <a:rPr lang="sr-Latn-RS" sz="1200" kern="1200" dirty="0" smtClean="0">
                <a:solidFill>
                  <a:schemeClr val="tx1"/>
                </a:solidFill>
                <a:effectLst/>
                <a:latin typeface="+mn-lt"/>
                <a:ea typeface="+mn-ea"/>
                <a:cs typeface="+mn-cs"/>
              </a:rPr>
              <a:t> istražitelji se suočavaju sa situacijom u kojoj su prinuđeni da tumače mrežne veze i da analiziraju živi </a:t>
            </a:r>
            <a:r>
              <a:rPr lang="sr-Latn-RS" sz="1200" kern="1200" dirty="0" err="1" smtClean="0">
                <a:solidFill>
                  <a:schemeClr val="tx1"/>
                </a:solidFill>
                <a:effectLst/>
                <a:latin typeface="+mn-lt"/>
                <a:ea typeface="+mn-ea"/>
                <a:cs typeface="+mn-cs"/>
              </a:rPr>
              <a:t>strim</a:t>
            </a:r>
            <a:r>
              <a:rPr lang="sr-Latn-RS" sz="1200" kern="1200" dirty="0" smtClean="0">
                <a:solidFill>
                  <a:schemeClr val="tx1"/>
                </a:solidFill>
                <a:effectLst/>
                <a:latin typeface="+mn-lt"/>
                <a:ea typeface="+mn-ea"/>
                <a:cs typeface="+mn-cs"/>
              </a:rPr>
              <a:t> podataka. S druge strane, u </a:t>
            </a:r>
            <a:r>
              <a:rPr lang="sr-Latn-RS" sz="1200" kern="1200" dirty="0" err="1" smtClean="0">
                <a:solidFill>
                  <a:schemeClr val="tx1"/>
                </a:solidFill>
                <a:effectLst/>
                <a:latin typeface="+mn-lt"/>
                <a:ea typeface="+mn-ea"/>
                <a:cs typeface="+mn-cs"/>
              </a:rPr>
              <a:t>forenzici</a:t>
            </a:r>
            <a:r>
              <a:rPr lang="sr-Latn-RS" sz="1200" kern="1200" dirty="0" smtClean="0">
                <a:solidFill>
                  <a:schemeClr val="tx1"/>
                </a:solidFill>
                <a:effectLst/>
                <a:latin typeface="+mn-lt"/>
                <a:ea typeface="+mn-ea"/>
                <a:cs typeface="+mn-cs"/>
              </a:rPr>
              <a:t> kaptiranih paketa podataka analiziraju se fajlovi koji sadrže snimljeni mrežni saobraćaj.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65</a:t>
            </a:fld>
            <a:endParaRPr lang="en-US" altLang="en-US"/>
          </a:p>
        </p:txBody>
      </p:sp>
    </p:spTree>
    <p:extLst>
      <p:ext uri="{BB962C8B-B14F-4D97-AF65-F5344CB8AC3E}">
        <p14:creationId xmlns:p14="http://schemas.microsoft.com/office/powerpoint/2010/main" val="134227134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Napomena: Ovaj slajd je animiran</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U slučaju u kome se primenjuje digitalna </a:t>
            </a:r>
            <a:r>
              <a:rPr lang="sr-Latn-RS" sz="1200" kern="1200" dirty="0" err="1" smtClean="0">
                <a:solidFill>
                  <a:schemeClr val="tx1"/>
                </a:solidFill>
                <a:effectLst/>
                <a:latin typeface="+mn-lt"/>
                <a:ea typeface="+mn-ea"/>
                <a:cs typeface="+mn-cs"/>
              </a:rPr>
              <a:t>forenzika</a:t>
            </a:r>
            <a:r>
              <a:rPr lang="sr-Latn-RS" sz="1200" kern="1200" dirty="0" smtClean="0">
                <a:solidFill>
                  <a:schemeClr val="tx1"/>
                </a:solidFill>
                <a:effectLst/>
                <a:latin typeface="+mn-lt"/>
                <a:ea typeface="+mn-ea"/>
                <a:cs typeface="+mn-cs"/>
              </a:rPr>
              <a:t> standardni postupak normalno obuhvata sledeća četiri koraka:</a:t>
            </a:r>
            <a:endParaRPr lang="en-US" sz="1200" kern="1200" dirty="0" smtClean="0">
              <a:solidFill>
                <a:schemeClr val="tx1"/>
              </a:solidFill>
              <a:effectLst/>
              <a:latin typeface="+mn-lt"/>
              <a:ea typeface="+mn-ea"/>
              <a:cs typeface="+mn-cs"/>
            </a:endParaRPr>
          </a:p>
          <a:p>
            <a:pPr indent="457200"/>
            <a:r>
              <a:rPr lang="en-GB" sz="1200"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klik</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Akvizicija ili sakupljanje, odnosno pribavljanje podataka: Digitalni dokazi se moraju sakupiti. To se može postići tako što se prikupljaju nestabilni podaci u scenariju koji podrazumeva pretraživanje i zaplenu ili tako što će se preuzeti disk osumnjičenog sa zaplenjenog kompjutera ili kroz neki drugi postupak u slučaju u kome istražitelj treba </a:t>
            </a:r>
            <a:r>
              <a:rPr lang="sr-Latn-RS" sz="1200" kern="1200" dirty="0" err="1" smtClean="0">
                <a:solidFill>
                  <a:schemeClr val="tx1"/>
                </a:solidFill>
                <a:effectLst/>
                <a:latin typeface="+mn-lt"/>
                <a:ea typeface="+mn-ea"/>
                <a:cs typeface="+mn-cs"/>
              </a:rPr>
              <a:t>forenzičkim</a:t>
            </a:r>
            <a:r>
              <a:rPr lang="sr-Latn-RS" sz="1200" kern="1200" dirty="0" smtClean="0">
                <a:solidFill>
                  <a:schemeClr val="tx1"/>
                </a:solidFill>
                <a:effectLst/>
                <a:latin typeface="+mn-lt"/>
                <a:ea typeface="+mn-ea"/>
                <a:cs typeface="+mn-cs"/>
              </a:rPr>
              <a:t> putem da pribavi dokaze iz drugih izvora. Taj korak je presudno važan zato što se upravo tokom njega može počiniti mnogo nepopravljivih grešaka. Važno je da se sve vreme drži netaknutim lanac očuvanja podataka, da se dokumentuje svaki korak i da se proveri sve što je preuzeto. </a:t>
            </a:r>
            <a:endParaRPr lang="en-US" sz="1200" kern="1200" dirty="0" smtClean="0">
              <a:solidFill>
                <a:schemeClr val="tx1"/>
              </a:solidFill>
              <a:effectLst/>
              <a:latin typeface="+mn-lt"/>
              <a:ea typeface="+mn-ea"/>
              <a:cs typeface="+mn-cs"/>
            </a:endParaRPr>
          </a:p>
          <a:p>
            <a:pPr indent="457200"/>
            <a:r>
              <a:rPr lang="es-CL" sz="1200"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klik</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Obrada</a:t>
            </a:r>
            <a:r>
              <a:rPr lang="es-CL"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Korak obrade podataka važan je kad god su važni vreme, delotvornost ili veliki obim podataka. U tom koraku </a:t>
            </a:r>
            <a:r>
              <a:rPr lang="sr-Latn-RS" sz="1200" kern="1200" dirty="0" err="1" smtClean="0">
                <a:solidFill>
                  <a:schemeClr val="tx1"/>
                </a:solidFill>
                <a:effectLst/>
                <a:latin typeface="+mn-lt"/>
                <a:ea typeface="+mn-ea"/>
                <a:cs typeface="+mn-cs"/>
              </a:rPr>
              <a:t>forenzički</a:t>
            </a:r>
            <a:r>
              <a:rPr lang="sr-Latn-RS" sz="1200" kern="1200" dirty="0" smtClean="0">
                <a:solidFill>
                  <a:schemeClr val="tx1"/>
                </a:solidFill>
                <a:effectLst/>
                <a:latin typeface="+mn-lt"/>
                <a:ea typeface="+mn-ea"/>
                <a:cs typeface="+mn-cs"/>
              </a:rPr>
              <a:t> istražitelj može da utvrdi prioritete među određenim uređajima ili podacima, primenjujući pametne, datom slučaju primerene filtere („</a:t>
            </a:r>
            <a:r>
              <a:rPr lang="sr-Latn-RS" sz="1200" kern="1200" dirty="0" err="1" smtClean="0">
                <a:solidFill>
                  <a:schemeClr val="tx1"/>
                </a:solidFill>
                <a:effectLst/>
                <a:latin typeface="+mn-lt"/>
                <a:ea typeface="+mn-ea"/>
                <a:cs typeface="+mn-cs"/>
              </a:rPr>
              <a:t>rudaranje</a:t>
            </a:r>
            <a:r>
              <a:rPr lang="sr-Latn-RS" sz="1200" kern="1200" dirty="0" smtClean="0">
                <a:solidFill>
                  <a:schemeClr val="tx1"/>
                </a:solidFill>
                <a:effectLst/>
                <a:latin typeface="+mn-lt"/>
                <a:ea typeface="+mn-ea"/>
                <a:cs typeface="+mn-cs"/>
              </a:rPr>
              <a:t> podataka”) ili može jednostavno da obrađuje podatke na onaj način na koji bi standardni istražitelj sprovodio svoju analizu (na primer tako što će vratiti izbrisane fajlove, razbiti šifre, tumačiti podatke o aplikacijama kao internet istoriju, analizirati evidenciju četovanja itd.). </a:t>
            </a:r>
            <a:endParaRPr lang="en-US" sz="1200" kern="1200" dirty="0" smtClean="0">
              <a:solidFill>
                <a:schemeClr val="tx1"/>
              </a:solidFill>
              <a:effectLst/>
              <a:latin typeface="+mn-lt"/>
              <a:ea typeface="+mn-ea"/>
              <a:cs typeface="+mn-cs"/>
            </a:endParaRPr>
          </a:p>
          <a:p>
            <a:pPr indent="457200"/>
            <a:r>
              <a:rPr lang="en-GB" sz="1200"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klik</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Analiza: Tokom analize istražitelj pretražuje slike tražeći digitalne dokaze. Na ovaj korak može otići mnogo vremena i on može zahtevati veliko ekspertsko znanje kako bi se mogli protumačiti svi tragovi i svi </a:t>
            </a:r>
            <a:r>
              <a:rPr lang="sr-Latn-RS" sz="1200" kern="1200" dirty="0" err="1" smtClean="0">
                <a:solidFill>
                  <a:schemeClr val="tx1"/>
                </a:solidFill>
                <a:effectLst/>
                <a:latin typeface="+mn-lt"/>
                <a:ea typeface="+mn-ea"/>
                <a:cs typeface="+mn-cs"/>
              </a:rPr>
              <a:t>artefakti</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en-GB" sz="1200" kern="1200" dirty="0" smtClean="0">
                <a:solidFill>
                  <a:schemeClr val="tx1"/>
                </a:solidFill>
                <a:effectLst/>
                <a:latin typeface="+mn-lt"/>
                <a:ea typeface="+mn-ea"/>
                <a:cs typeface="+mn-cs"/>
              </a:rPr>
              <a:t>[</a:t>
            </a:r>
            <a:r>
              <a:rPr lang="sr-Latn-RS" sz="1200" kern="1200" dirty="0" smtClean="0">
                <a:solidFill>
                  <a:schemeClr val="tx1"/>
                </a:solidFill>
                <a:effectLst/>
                <a:latin typeface="+mn-lt"/>
                <a:ea typeface="+mn-ea"/>
                <a:cs typeface="+mn-cs"/>
              </a:rPr>
              <a:t>klik</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Prezentacija: Nakon što se tokom analize pronađu svi dokazi, istražitelj treba da sačini izveštaj za suđenje. Njegov posao je da ilustruje i da prevede komplikovani tehnički kontekst tako da vi kao sudije i tužioci možete lako shvatiti koji su dokazi pronađeni, gde su pronađeni, na koji su način pronađeni i kako su dospeli tu gde su nađeni.</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66</a:t>
            </a:fld>
            <a:endParaRPr lang="en-US" altLang="en-US"/>
          </a:p>
        </p:txBody>
      </p:sp>
    </p:spTree>
    <p:extLst>
      <p:ext uri="{BB962C8B-B14F-4D97-AF65-F5344CB8AC3E}">
        <p14:creationId xmlns:p14="http://schemas.microsoft.com/office/powerpoint/2010/main" val="369209858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Ovaj slajd opisuje postupak prikupljanja dokaza.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Predavač treba da objasni da se </a:t>
            </a:r>
            <a:r>
              <a:rPr lang="sr-Latn-RS" sz="1200" kern="1200" dirty="0" err="1" smtClean="0">
                <a:solidFill>
                  <a:schemeClr val="tx1"/>
                </a:solidFill>
                <a:effectLst/>
                <a:latin typeface="+mn-lt"/>
                <a:ea typeface="+mn-ea"/>
                <a:cs typeface="+mn-cs"/>
              </a:rPr>
              <a:t>forenzički</a:t>
            </a:r>
            <a:r>
              <a:rPr lang="sr-Latn-RS" sz="1200" kern="1200" dirty="0" smtClean="0">
                <a:solidFill>
                  <a:schemeClr val="tx1"/>
                </a:solidFill>
                <a:effectLst/>
                <a:latin typeface="+mn-lt"/>
                <a:ea typeface="+mn-ea"/>
                <a:cs typeface="+mn-cs"/>
              </a:rPr>
              <a:t> dokazi uglavnom prikupljaju pomoću alata za kreiranje slike – tako što se delić po delić stvara kopija ili </a:t>
            </a:r>
            <a:r>
              <a:rPr lang="sr-Latn-RS" sz="1200" kern="1200" dirty="0" err="1" smtClean="0">
                <a:solidFill>
                  <a:schemeClr val="tx1"/>
                </a:solidFill>
                <a:effectLst/>
                <a:latin typeface="+mn-lt"/>
                <a:ea typeface="+mn-ea"/>
                <a:cs typeface="+mn-cs"/>
              </a:rPr>
              <a:t>klon</a:t>
            </a:r>
            <a:r>
              <a:rPr lang="sr-Latn-RS" sz="1200" kern="1200" dirty="0" smtClean="0">
                <a:solidFill>
                  <a:schemeClr val="tx1"/>
                </a:solidFill>
                <a:effectLst/>
                <a:latin typeface="+mn-lt"/>
                <a:ea typeface="+mn-ea"/>
                <a:cs typeface="+mn-cs"/>
              </a:rPr>
              <a:t> podataka. Ovde se mogu pribaviti dokazi sa </a:t>
            </a:r>
            <a:r>
              <a:rPr lang="sr-Latn-RS" sz="1200" i="1" kern="1200" dirty="0" smtClean="0">
                <a:solidFill>
                  <a:schemeClr val="tx1"/>
                </a:solidFill>
                <a:effectLst/>
                <a:latin typeface="+mn-lt"/>
                <a:ea typeface="+mn-ea"/>
                <a:cs typeface="+mn-cs"/>
              </a:rPr>
              <a:t>USB</a:t>
            </a:r>
            <a:r>
              <a:rPr lang="sr-Latn-RS" sz="1200" kern="1200" dirty="0" smtClean="0">
                <a:solidFill>
                  <a:schemeClr val="tx1"/>
                </a:solidFill>
                <a:effectLst/>
                <a:latin typeface="+mn-lt"/>
                <a:ea typeface="+mn-ea"/>
                <a:cs typeface="+mn-cs"/>
              </a:rPr>
              <a:t> uređaja malog kapaciteta kako bi se ilustrovao i postupak kreiranja slike i postupak </a:t>
            </a:r>
            <a:r>
              <a:rPr lang="sr-Latn-RS" sz="1200" kern="1200" dirty="0" err="1" smtClean="0">
                <a:solidFill>
                  <a:schemeClr val="tx1"/>
                </a:solidFill>
                <a:effectLst/>
                <a:latin typeface="+mn-lt"/>
                <a:ea typeface="+mn-ea"/>
                <a:cs typeface="+mn-cs"/>
              </a:rPr>
              <a:t>hešovanja</a:t>
            </a:r>
            <a:r>
              <a:rPr lang="sr-Latn-RS"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Objašnjenje šta su </a:t>
            </a:r>
            <a:r>
              <a:rPr lang="en-US" sz="1200" i="1" kern="1200" dirty="0" smtClean="0">
                <a:solidFill>
                  <a:schemeClr val="tx1"/>
                </a:solidFill>
                <a:effectLst/>
                <a:latin typeface="+mn-lt"/>
                <a:ea typeface="+mn-ea"/>
                <a:cs typeface="+mn-cs"/>
              </a:rPr>
              <a:t>E01</a:t>
            </a:r>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i </a:t>
            </a:r>
            <a:r>
              <a:rPr lang="en-US" sz="1200" i="1" kern="1200" dirty="0" smtClean="0">
                <a:solidFill>
                  <a:schemeClr val="tx1"/>
                </a:solidFill>
                <a:effectLst/>
                <a:latin typeface="+mn-lt"/>
                <a:ea typeface="+mn-ea"/>
                <a:cs typeface="+mn-cs"/>
              </a:rPr>
              <a:t>DD</a:t>
            </a:r>
            <a:r>
              <a:rPr lang="en-US" sz="1200" kern="1200" dirty="0" smtClean="0">
                <a:solidFill>
                  <a:schemeClr val="tx1"/>
                </a:solidFill>
                <a:effectLst/>
                <a:latin typeface="+mn-lt"/>
                <a:ea typeface="+mn-ea"/>
                <a:cs typeface="+mn-cs"/>
              </a:rPr>
              <a:t> – </a:t>
            </a:r>
            <a:r>
              <a:rPr lang="sr-Latn-RS" sz="1200" kern="1200" dirty="0" smtClean="0">
                <a:solidFill>
                  <a:schemeClr val="tx1"/>
                </a:solidFill>
                <a:effectLst/>
                <a:latin typeface="+mn-lt"/>
                <a:ea typeface="+mn-ea"/>
                <a:cs typeface="+mn-cs"/>
              </a:rPr>
              <a:t>različiti formati za kreiranje slike koji se koriste u digitalnoj </a:t>
            </a:r>
            <a:r>
              <a:rPr lang="sr-Latn-RS" sz="1200" kern="1200" dirty="0" err="1" smtClean="0">
                <a:solidFill>
                  <a:schemeClr val="tx1"/>
                </a:solidFill>
                <a:effectLst/>
                <a:latin typeface="+mn-lt"/>
                <a:ea typeface="+mn-ea"/>
                <a:cs typeface="+mn-cs"/>
              </a:rPr>
              <a:t>forenzici</a:t>
            </a:r>
            <a:r>
              <a:rPr lang="sr-Latn-RS"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Treba objasniti i postupak blokiranja ispisivanja – postavljanje hardverskog uređaja (ili softverskog paketa) između uređaja osumnjičenog i ciljnog prijemnog diska – što znači da ne mogu biti unete promene u izvorni uređaj pa se samim tim ne odstupa od principa br. 1. </a:t>
            </a:r>
            <a:endParaRPr lang="en-U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Hešing</a:t>
            </a:r>
            <a:r>
              <a:rPr lang="sr-Latn-RS" sz="1200" kern="1200" dirty="0" smtClean="0">
                <a:solidFill>
                  <a:schemeClr val="tx1"/>
                </a:solidFill>
                <a:effectLst/>
                <a:latin typeface="+mn-lt"/>
                <a:ea typeface="+mn-ea"/>
                <a:cs typeface="+mn-cs"/>
              </a:rPr>
              <a:t> je tema o kojoj bi se moglo govoriti satima i satima da bi se ona u potpunosti objasnila – dovoljno je, međutim, reći samo to da se pomoću sredstava za kreiranje slike stvara ta slika, ali se mora verifikovati i sadržaj – a on mora biti identičan izvorniku.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„Digitalni otisak” predstavlja jednostavnu i prijemčivu analogiju, mada je tehnički ispravno koristiti reči „matematički algoritam”.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Postoje dva algoritma koja se generalno koriste − </a:t>
            </a:r>
            <a:r>
              <a:rPr lang="en-US" sz="1200" i="1" kern="1200" dirty="0" smtClean="0">
                <a:solidFill>
                  <a:schemeClr val="tx1"/>
                </a:solidFill>
                <a:effectLst/>
                <a:latin typeface="+mn-lt"/>
                <a:ea typeface="+mn-ea"/>
                <a:cs typeface="+mn-cs"/>
              </a:rPr>
              <a:t>MD5</a:t>
            </a:r>
            <a:r>
              <a:rPr lang="en-US" sz="1200" kern="1200" dirty="0" smtClean="0">
                <a:solidFill>
                  <a:schemeClr val="tx1"/>
                </a:solidFill>
                <a:effectLst/>
                <a:latin typeface="+mn-lt"/>
                <a:ea typeface="+mn-ea"/>
                <a:cs typeface="+mn-cs"/>
              </a:rPr>
              <a:t> (128bita – 32 </a:t>
            </a:r>
            <a:r>
              <a:rPr lang="en-US" sz="1200" i="1" kern="1200" dirty="0" smtClean="0">
                <a:solidFill>
                  <a:schemeClr val="tx1"/>
                </a:solidFill>
                <a:effectLst/>
                <a:latin typeface="+mn-lt"/>
                <a:ea typeface="+mn-ea"/>
                <a:cs typeface="+mn-cs"/>
              </a:rPr>
              <a:t>hex</a:t>
            </a:r>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karaktera</a:t>
            </a:r>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i </a:t>
            </a:r>
            <a:r>
              <a:rPr lang="en-US" sz="1200" i="1" kern="1200" dirty="0" smtClean="0">
                <a:solidFill>
                  <a:schemeClr val="tx1"/>
                </a:solidFill>
                <a:effectLst/>
                <a:latin typeface="+mn-lt"/>
                <a:ea typeface="+mn-ea"/>
                <a:cs typeface="+mn-cs"/>
              </a:rPr>
              <a:t>SHA1 </a:t>
            </a:r>
            <a:r>
              <a:rPr lang="en-US" sz="1200" kern="1200" dirty="0" smtClean="0">
                <a:solidFill>
                  <a:schemeClr val="tx1"/>
                </a:solidFill>
                <a:effectLst/>
                <a:latin typeface="+mn-lt"/>
                <a:ea typeface="+mn-ea"/>
                <a:cs typeface="+mn-cs"/>
              </a:rPr>
              <a:t>(160 </a:t>
            </a:r>
            <a:r>
              <a:rPr lang="en-US" sz="1200" kern="1200" dirty="0" err="1" smtClean="0">
                <a:solidFill>
                  <a:schemeClr val="tx1"/>
                </a:solidFill>
                <a:effectLst/>
                <a:latin typeface="+mn-lt"/>
                <a:ea typeface="+mn-ea"/>
                <a:cs typeface="+mn-cs"/>
              </a:rPr>
              <a:t>bita</a:t>
            </a:r>
            <a:r>
              <a:rPr lang="en-US" sz="1200" kern="1200" dirty="0" smtClean="0">
                <a:solidFill>
                  <a:schemeClr val="tx1"/>
                </a:solidFill>
                <a:effectLst/>
                <a:latin typeface="+mn-lt"/>
                <a:ea typeface="+mn-ea"/>
                <a:cs typeface="+mn-cs"/>
              </a:rPr>
              <a:t> – 40 </a:t>
            </a:r>
            <a:r>
              <a:rPr lang="en-US" sz="1200" i="1" kern="1200" dirty="0" smtClean="0">
                <a:solidFill>
                  <a:schemeClr val="tx1"/>
                </a:solidFill>
                <a:effectLst/>
                <a:latin typeface="+mn-lt"/>
                <a:ea typeface="+mn-ea"/>
                <a:cs typeface="+mn-cs"/>
              </a:rPr>
              <a:t>hex</a:t>
            </a:r>
            <a:r>
              <a:rPr lang="en-US"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karaktera</a:t>
            </a:r>
            <a:r>
              <a:rPr lang="en-US" sz="1200" kern="1200" dirty="0" smtClean="0">
                <a:solidFill>
                  <a:schemeClr val="tx1"/>
                </a:solidFill>
                <a:effectLst/>
                <a:latin typeface="+mn-lt"/>
                <a:ea typeface="+mn-ea"/>
                <a:cs typeface="+mn-cs"/>
              </a:rPr>
              <a:t>). </a:t>
            </a:r>
          </a:p>
          <a:p>
            <a:pPr indent="457200"/>
            <a:r>
              <a:rPr lang="sr-Latn-RS" sz="1200" kern="1200" dirty="0" smtClean="0">
                <a:solidFill>
                  <a:schemeClr val="tx1"/>
                </a:solidFill>
                <a:effectLst/>
                <a:latin typeface="+mn-lt"/>
                <a:ea typeface="+mn-ea"/>
                <a:cs typeface="+mn-cs"/>
              </a:rPr>
              <a:t>Predavač će možda morati da objasni šta je </a:t>
            </a:r>
            <a:r>
              <a:rPr lang="en-US" sz="1200" i="1" kern="1200" dirty="0" smtClean="0">
                <a:solidFill>
                  <a:schemeClr val="tx1"/>
                </a:solidFill>
                <a:effectLst/>
                <a:latin typeface="+mn-lt"/>
                <a:ea typeface="+mn-ea"/>
                <a:cs typeface="+mn-cs"/>
              </a:rPr>
              <a:t>hex</a:t>
            </a:r>
            <a:r>
              <a:rPr lang="en-US" sz="1200" kern="1200" dirty="0" smtClean="0">
                <a:solidFill>
                  <a:schemeClr val="tx1"/>
                </a:solidFill>
                <a:effectLst/>
                <a:latin typeface="+mn-lt"/>
                <a:ea typeface="+mn-ea"/>
                <a:cs typeface="+mn-cs"/>
              </a:rPr>
              <a:t> – </a:t>
            </a:r>
            <a:r>
              <a:rPr lang="sr-Latn-RS" sz="1200" kern="1200" dirty="0" smtClean="0">
                <a:solidFill>
                  <a:schemeClr val="tx1"/>
                </a:solidFill>
                <a:effectLst/>
                <a:latin typeface="+mn-lt"/>
                <a:ea typeface="+mn-ea"/>
                <a:cs typeface="+mn-cs"/>
              </a:rPr>
              <a:t>a to opet predstavlja osnovno znanje koje se mora posedovati.</a:t>
            </a:r>
            <a:endParaRPr lang="en-U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Hešing</a:t>
            </a:r>
            <a:r>
              <a:rPr lang="sr-Latn-RS" sz="1200" kern="1200" dirty="0" smtClean="0">
                <a:solidFill>
                  <a:schemeClr val="tx1"/>
                </a:solidFill>
                <a:effectLst/>
                <a:latin typeface="+mn-lt"/>
                <a:ea typeface="+mn-ea"/>
                <a:cs typeface="+mn-cs"/>
              </a:rPr>
              <a:t> se koristi za proveru da li su podaci pribavljeni na ispravan način – i da li sigurno docnije nisu menjani.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Takođe se koristi i za identifikaciju fajlova – da bi se eliminisali poznati fajlovi i da bi se pronašli karakteristični fajlovi.</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67</a:t>
            </a:fld>
            <a:endParaRPr lang="en-US" altLang="en-US"/>
          </a:p>
        </p:txBody>
      </p:sp>
    </p:spTree>
    <p:extLst>
      <p:ext uri="{BB962C8B-B14F-4D97-AF65-F5344CB8AC3E}">
        <p14:creationId xmlns:p14="http://schemas.microsoft.com/office/powerpoint/2010/main" val="402498178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Obrada podataka može trajati satima zavisno od složenosti tih podataka – i zavisno od toga šta se traži.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Sadašnji uobičajeni </a:t>
            </a:r>
            <a:r>
              <a:rPr lang="sr-Latn-RS" sz="1200" kern="1200" dirty="0" err="1" smtClean="0">
                <a:solidFill>
                  <a:schemeClr val="tx1"/>
                </a:solidFill>
                <a:effectLst/>
                <a:latin typeface="+mn-lt"/>
                <a:ea typeface="+mn-ea"/>
                <a:cs typeface="+mn-cs"/>
              </a:rPr>
              <a:t>forenzički</a:t>
            </a:r>
            <a:r>
              <a:rPr lang="sr-Latn-RS" sz="1200" kern="1200" dirty="0" smtClean="0">
                <a:solidFill>
                  <a:schemeClr val="tx1"/>
                </a:solidFill>
                <a:effectLst/>
                <a:latin typeface="+mn-lt"/>
                <a:ea typeface="+mn-ea"/>
                <a:cs typeface="+mn-cs"/>
              </a:rPr>
              <a:t> alati za obradu su </a:t>
            </a:r>
            <a:r>
              <a:rPr lang="en-US" sz="1200" i="1" kern="1200" dirty="0" smtClean="0">
                <a:solidFill>
                  <a:schemeClr val="tx1"/>
                </a:solidFill>
                <a:effectLst/>
                <a:latin typeface="+mn-lt"/>
                <a:ea typeface="+mn-ea"/>
                <a:cs typeface="+mn-cs"/>
              </a:rPr>
              <a:t>Encase, Access data’s forensic toolkit, </a:t>
            </a:r>
            <a:r>
              <a:rPr lang="en-US" sz="1200" i="1" kern="1200" dirty="0" err="1" smtClean="0">
                <a:solidFill>
                  <a:schemeClr val="tx1"/>
                </a:solidFill>
                <a:effectLst/>
                <a:latin typeface="+mn-lt"/>
                <a:ea typeface="+mn-ea"/>
                <a:cs typeface="+mn-cs"/>
              </a:rPr>
              <a:t>Nuix</a:t>
            </a:r>
            <a:r>
              <a:rPr lang="en-US" sz="1200" i="1" kern="1200" dirty="0" smtClean="0">
                <a:solidFill>
                  <a:schemeClr val="tx1"/>
                </a:solidFill>
                <a:effectLst/>
                <a:latin typeface="+mn-lt"/>
                <a:ea typeface="+mn-ea"/>
                <a:cs typeface="+mn-cs"/>
              </a:rPr>
              <a:t>, X-ways forensics </a:t>
            </a:r>
            <a:r>
              <a:rPr lang="sr-Latn-RS" sz="1200" kern="1200" dirty="0" smtClean="0">
                <a:solidFill>
                  <a:schemeClr val="tx1"/>
                </a:solidFill>
                <a:effectLst/>
                <a:latin typeface="+mn-lt"/>
                <a:ea typeface="+mn-ea"/>
                <a:cs typeface="+mn-cs"/>
              </a:rPr>
              <a:t>i</a:t>
            </a:r>
            <a:r>
              <a:rPr lang="sr-Latn-RS" sz="1200" i="1"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Magnet forensics</a:t>
            </a:r>
            <a:r>
              <a:rPr lang="sr-Latn-RS" sz="1200" i="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Suština je u tome da se pomoću </a:t>
            </a:r>
            <a:r>
              <a:rPr lang="sr-Latn-RS" sz="1200" kern="1200" dirty="0" err="1" smtClean="0">
                <a:solidFill>
                  <a:schemeClr val="tx1"/>
                </a:solidFill>
                <a:effectLst/>
                <a:latin typeface="+mn-lt"/>
                <a:ea typeface="+mn-ea"/>
                <a:cs typeface="+mn-cs"/>
              </a:rPr>
              <a:t>forenzičkog</a:t>
            </a:r>
            <a:r>
              <a:rPr lang="sr-Latn-RS" sz="1200" kern="1200" dirty="0" smtClean="0">
                <a:solidFill>
                  <a:schemeClr val="tx1"/>
                </a:solidFill>
                <a:effectLst/>
                <a:latin typeface="+mn-lt"/>
                <a:ea typeface="+mn-ea"/>
                <a:cs typeface="+mn-cs"/>
              </a:rPr>
              <a:t> alata uzimaju sirovi podaci koji čine sliku da bi se </a:t>
            </a:r>
            <a:r>
              <a:rPr lang="sr-Latn-RS" sz="1200" kern="1200" dirty="0" err="1" smtClean="0">
                <a:solidFill>
                  <a:schemeClr val="tx1"/>
                </a:solidFill>
                <a:effectLst/>
                <a:latin typeface="+mn-lt"/>
                <a:ea typeface="+mn-ea"/>
                <a:cs typeface="+mn-cs"/>
              </a:rPr>
              <a:t>ustanovilo</a:t>
            </a:r>
            <a:r>
              <a:rPr lang="sr-Latn-RS" sz="1200" kern="1200" dirty="0" smtClean="0">
                <a:solidFill>
                  <a:schemeClr val="tx1"/>
                </a:solidFill>
                <a:effectLst/>
                <a:latin typeface="+mn-lt"/>
                <a:ea typeface="+mn-ea"/>
                <a:cs typeface="+mn-cs"/>
              </a:rPr>
              <a:t> kako je to sve izgledalo na originalnom uređaju – tj. koji je operativni sistem korišćen i koji je sistem fajlova korišćen – i onda počinje da </a:t>
            </a:r>
            <a:r>
              <a:rPr lang="sr-Latn-RS" sz="1200" kern="1200" dirty="0" err="1" smtClean="0">
                <a:solidFill>
                  <a:schemeClr val="tx1"/>
                </a:solidFill>
                <a:effectLst/>
                <a:latin typeface="+mn-lt"/>
                <a:ea typeface="+mn-ea"/>
                <a:cs typeface="+mn-cs"/>
              </a:rPr>
              <a:t>raščlanjuje</a:t>
            </a:r>
            <a:r>
              <a:rPr lang="sr-Latn-RS" sz="1200" kern="1200" dirty="0" smtClean="0">
                <a:solidFill>
                  <a:schemeClr val="tx1"/>
                </a:solidFill>
                <a:effectLst/>
                <a:latin typeface="+mn-lt"/>
                <a:ea typeface="+mn-ea"/>
                <a:cs typeface="+mn-cs"/>
              </a:rPr>
              <a:t> fajlove (</a:t>
            </a:r>
            <a:r>
              <a:rPr lang="en-US" sz="1200" i="1" kern="1200" dirty="0" smtClean="0">
                <a:solidFill>
                  <a:schemeClr val="tx1"/>
                </a:solidFill>
                <a:effectLst/>
                <a:latin typeface="+mn-lt"/>
                <a:ea typeface="+mn-ea"/>
                <a:cs typeface="+mn-cs"/>
              </a:rPr>
              <a:t>parse out</a:t>
            </a:r>
            <a:r>
              <a:rPr lang="sr-Latn-RS" sz="1200" kern="1200" dirty="0" smtClean="0">
                <a:solidFill>
                  <a:schemeClr val="tx1"/>
                </a:solidFill>
                <a:effectLst/>
                <a:latin typeface="+mn-lt"/>
                <a:ea typeface="+mn-ea"/>
                <a:cs typeface="+mn-cs"/>
              </a:rPr>
              <a:t>)</a:t>
            </a:r>
            <a:r>
              <a:rPr lang="en-US" sz="1200" kern="1200" dirty="0" smtClean="0">
                <a:solidFill>
                  <a:schemeClr val="tx1"/>
                </a:solidFill>
                <a:effectLst/>
                <a:latin typeface="+mn-lt"/>
                <a:ea typeface="+mn-ea"/>
                <a:cs typeface="+mn-cs"/>
              </a:rPr>
              <a:t>.</a:t>
            </a:r>
          </a:p>
          <a:p>
            <a:pPr indent="457200"/>
            <a:r>
              <a:rPr lang="sr-Latn-RS" sz="1200" kern="1200" dirty="0" smtClean="0">
                <a:solidFill>
                  <a:schemeClr val="tx1"/>
                </a:solidFill>
                <a:effectLst/>
                <a:latin typeface="+mn-lt"/>
                <a:ea typeface="+mn-ea"/>
                <a:cs typeface="+mn-cs"/>
              </a:rPr>
              <a:t>Budući da se podaci obrađuju na nivou diska, mogućno je tumačiti ne samo „žive podatke” nego i izbrisane podatke – a čim je završena jedna obrada, </a:t>
            </a:r>
            <a:r>
              <a:rPr lang="sr-Latn-RS" sz="1200" kern="1200" dirty="0" err="1" smtClean="0">
                <a:solidFill>
                  <a:schemeClr val="tx1"/>
                </a:solidFill>
                <a:effectLst/>
                <a:latin typeface="+mn-lt"/>
                <a:ea typeface="+mn-ea"/>
                <a:cs typeface="+mn-cs"/>
              </a:rPr>
              <a:t>forenzički</a:t>
            </a:r>
            <a:r>
              <a:rPr lang="sr-Latn-RS" sz="1200" kern="1200" dirty="0" smtClean="0">
                <a:solidFill>
                  <a:schemeClr val="tx1"/>
                </a:solidFill>
                <a:effectLst/>
                <a:latin typeface="+mn-lt"/>
                <a:ea typeface="+mn-ea"/>
                <a:cs typeface="+mn-cs"/>
              </a:rPr>
              <a:t> softver kreira indekse nizova slovnih znakova (karaktera) koji se potom mogu pretraživati.</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68</a:t>
            </a:fld>
            <a:endParaRPr lang="en-US" altLang="en-US"/>
          </a:p>
        </p:txBody>
      </p:sp>
    </p:spTree>
    <p:extLst>
      <p:ext uri="{BB962C8B-B14F-4D97-AF65-F5344CB8AC3E}">
        <p14:creationId xmlns:p14="http://schemas.microsoft.com/office/powerpoint/2010/main" val="425164322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Analiza može trajati danima, zavisno od toga kakav je predmet i od toga šta se traži od analize.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Standardni računarski sistem ima možda oko 200.000 fajlova – a svaki sistem koji ima ekstenzivnu internet aktivnost lako može premašiti milion fajlova – što sve treba uzeti u obzir.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69</a:t>
            </a:fld>
            <a:endParaRPr lang="en-US" altLang="en-US"/>
          </a:p>
        </p:txBody>
      </p:sp>
    </p:spTree>
    <p:extLst>
      <p:ext uri="{BB962C8B-B14F-4D97-AF65-F5344CB8AC3E}">
        <p14:creationId xmlns:p14="http://schemas.microsoft.com/office/powerpoint/2010/main" val="234723492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Izrada celovitog izveštaja koji, između ostalog, obuhvata sve korake istrage i sve metode koji su primenjeni da bi se pribavili dokazi.</a:t>
            </a:r>
            <a:endParaRPr lang="en-US" sz="1200" kern="1200" dirty="0" smtClean="0">
              <a:solidFill>
                <a:schemeClr val="tx1"/>
              </a:solidFill>
              <a:effectLst/>
              <a:latin typeface="+mn-lt"/>
              <a:ea typeface="+mn-ea"/>
              <a:cs typeface="+mn-cs"/>
            </a:endParaRPr>
          </a:p>
          <a:p>
            <a:pPr indent="457200"/>
            <a:r>
              <a:rPr lang="sr-Latn-RS" sz="1200" kern="1200" dirty="0" err="1" smtClean="0">
                <a:solidFill>
                  <a:schemeClr val="tx1"/>
                </a:solidFill>
                <a:effectLst/>
                <a:latin typeface="+mn-lt"/>
                <a:ea typeface="+mn-ea"/>
                <a:cs typeface="+mn-cs"/>
              </a:rPr>
              <a:t>Forenzički</a:t>
            </a:r>
            <a:r>
              <a:rPr lang="sr-Latn-RS" sz="1200" kern="1200" dirty="0" smtClean="0">
                <a:solidFill>
                  <a:schemeClr val="tx1"/>
                </a:solidFill>
                <a:effectLst/>
                <a:latin typeface="+mn-lt"/>
                <a:ea typeface="+mn-ea"/>
                <a:cs typeface="+mn-cs"/>
              </a:rPr>
              <a:t> stručnjaci mogu biti veštaci koji će pomoći onima koji su uključeni u sudski postupak da shvate proces kreiranja dokaza, procedure koje su primenjene za pribavljanje i za vrednovanje dokaza.</a:t>
            </a:r>
            <a:endParaRPr lang="en-US" sz="1200" kern="1200" dirty="0" smtClean="0">
              <a:solidFill>
                <a:schemeClr val="tx1"/>
              </a:solidFill>
              <a:effectLst/>
              <a:latin typeface="+mn-lt"/>
              <a:ea typeface="+mn-ea"/>
              <a:cs typeface="+mn-cs"/>
            </a:endParaRPr>
          </a:p>
          <a:p>
            <a:pPr lvl="0" indent="457200" algn="just"/>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70</a:t>
            </a:fld>
            <a:endParaRPr lang="en-US" altLang="en-US"/>
          </a:p>
        </p:txBody>
      </p:sp>
    </p:spTree>
    <p:extLst>
      <p:ext uri="{BB962C8B-B14F-4D97-AF65-F5344CB8AC3E}">
        <p14:creationId xmlns:p14="http://schemas.microsoft.com/office/powerpoint/2010/main" val="429188307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71</a:t>
            </a:fld>
            <a:endParaRPr lang="en-US" altLang="en-US"/>
          </a:p>
        </p:txBody>
      </p:sp>
    </p:spTree>
    <p:extLst>
      <p:ext uri="{BB962C8B-B14F-4D97-AF65-F5344CB8AC3E}">
        <p14:creationId xmlns:p14="http://schemas.microsoft.com/office/powerpoint/2010/main" val="37148735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Dokaz je „svaka vrsta dokazne činjenice ili materijala koji ima </a:t>
            </a:r>
            <a:r>
              <a:rPr lang="sr-Latn-RS" sz="1200" kern="1200" dirty="0" err="1" smtClean="0">
                <a:solidFill>
                  <a:schemeClr val="tx1"/>
                </a:solidFill>
                <a:effectLst/>
                <a:latin typeface="+mn-lt"/>
                <a:ea typeface="+mn-ea"/>
                <a:cs typeface="+mn-cs"/>
              </a:rPr>
              <a:t>probativnu</a:t>
            </a:r>
            <a:r>
              <a:rPr lang="sr-Latn-RS" sz="1200" kern="1200" dirty="0" smtClean="0">
                <a:solidFill>
                  <a:schemeClr val="tx1"/>
                </a:solidFill>
                <a:effectLst/>
                <a:latin typeface="+mn-lt"/>
                <a:ea typeface="+mn-ea"/>
                <a:cs typeface="+mn-cs"/>
              </a:rPr>
              <a:t> vrednost, a zakonito je predočen na suđenju u nekom predmetu, radnjom stranaka u postupku ili kroz iskaz svedoka, priloženu evidenciju, dokumente, dokazne predmete, konkretne stvari itd. </a:t>
            </a:r>
            <a:r>
              <a:rPr lang="es-CL" sz="1200" kern="1200" dirty="0" smtClean="0">
                <a:solidFill>
                  <a:schemeClr val="tx1"/>
                </a:solidFill>
                <a:effectLst/>
                <a:latin typeface="+mn-lt"/>
                <a:ea typeface="+mn-ea"/>
                <a:cs typeface="+mn-cs"/>
              </a:rPr>
              <a:t>da </a:t>
            </a:r>
            <a:r>
              <a:rPr lang="es-CL" sz="1200" kern="1200" dirty="0" err="1" smtClean="0">
                <a:solidFill>
                  <a:schemeClr val="tx1"/>
                </a:solidFill>
                <a:effectLst/>
                <a:latin typeface="+mn-lt"/>
                <a:ea typeface="+mn-ea"/>
                <a:cs typeface="+mn-cs"/>
              </a:rPr>
              <a:t>bi</a:t>
            </a:r>
            <a:r>
              <a:rPr lang="es-CL" sz="1200" kern="1200" dirty="0" smtClean="0">
                <a:solidFill>
                  <a:schemeClr val="tx1"/>
                </a:solidFill>
                <a:effectLst/>
                <a:latin typeface="+mn-lt"/>
                <a:ea typeface="+mn-ea"/>
                <a:cs typeface="+mn-cs"/>
              </a:rPr>
              <a:t> se sud </a:t>
            </a:r>
            <a:r>
              <a:rPr lang="es-CL" sz="1200" kern="1200" dirty="0" err="1" smtClean="0">
                <a:solidFill>
                  <a:schemeClr val="tx1"/>
                </a:solidFill>
                <a:effectLst/>
                <a:latin typeface="+mn-lt"/>
                <a:ea typeface="+mn-ea"/>
                <a:cs typeface="+mn-cs"/>
              </a:rPr>
              <a:t>ili</a:t>
            </a:r>
            <a:r>
              <a:rPr lang="es-CL" sz="1200" kern="1200" dirty="0" smtClean="0">
                <a:solidFill>
                  <a:schemeClr val="tx1"/>
                </a:solidFill>
                <a:effectLst/>
                <a:latin typeface="+mn-lt"/>
                <a:ea typeface="+mn-ea"/>
                <a:cs typeface="+mn-cs"/>
              </a:rPr>
              <a:t> </a:t>
            </a:r>
            <a:r>
              <a:rPr lang="es-CL" sz="1200" kern="1200" dirty="0" err="1" smtClean="0">
                <a:solidFill>
                  <a:schemeClr val="tx1"/>
                </a:solidFill>
                <a:effectLst/>
                <a:latin typeface="+mn-lt"/>
                <a:ea typeface="+mn-ea"/>
                <a:cs typeface="+mn-cs"/>
              </a:rPr>
              <a:t>porota</a:t>
            </a:r>
            <a:r>
              <a:rPr lang="es-CL" sz="1200" kern="1200" dirty="0" smtClean="0">
                <a:solidFill>
                  <a:schemeClr val="tx1"/>
                </a:solidFill>
                <a:effectLst/>
                <a:latin typeface="+mn-lt"/>
                <a:ea typeface="+mn-ea"/>
                <a:cs typeface="+mn-cs"/>
              </a:rPr>
              <a:t> </a:t>
            </a:r>
            <a:r>
              <a:rPr lang="es-CL" sz="1200" kern="1200" dirty="0" err="1" smtClean="0">
                <a:solidFill>
                  <a:schemeClr val="tx1"/>
                </a:solidFill>
                <a:effectLst/>
                <a:latin typeface="+mn-lt"/>
                <a:ea typeface="+mn-ea"/>
                <a:cs typeface="+mn-cs"/>
              </a:rPr>
              <a:t>podstakli</a:t>
            </a:r>
            <a:r>
              <a:rPr lang="es-CL" sz="1200" kern="1200" dirty="0" smtClean="0">
                <a:solidFill>
                  <a:schemeClr val="tx1"/>
                </a:solidFill>
                <a:effectLst/>
                <a:latin typeface="+mn-lt"/>
                <a:ea typeface="+mn-ea"/>
                <a:cs typeface="+mn-cs"/>
              </a:rPr>
              <a:t> da </a:t>
            </a:r>
            <a:r>
              <a:rPr lang="es-CL" sz="1200" kern="1200" dirty="0" err="1" smtClean="0">
                <a:solidFill>
                  <a:schemeClr val="tx1"/>
                </a:solidFill>
                <a:effectLst/>
                <a:latin typeface="+mn-lt"/>
                <a:ea typeface="+mn-ea"/>
                <a:cs typeface="+mn-cs"/>
              </a:rPr>
              <a:t>izvedu</a:t>
            </a:r>
            <a:r>
              <a:rPr lang="es-CL" sz="1200" kern="1200" dirty="0" smtClean="0">
                <a:solidFill>
                  <a:schemeClr val="tx1"/>
                </a:solidFill>
                <a:effectLst/>
                <a:latin typeface="+mn-lt"/>
                <a:ea typeface="+mn-ea"/>
                <a:cs typeface="+mn-cs"/>
              </a:rPr>
              <a:t> </a:t>
            </a:r>
            <a:r>
              <a:rPr lang="es-CL" sz="1200" kern="1200" dirty="0" err="1" smtClean="0">
                <a:solidFill>
                  <a:schemeClr val="tx1"/>
                </a:solidFill>
                <a:effectLst/>
                <a:latin typeface="+mn-lt"/>
                <a:ea typeface="+mn-ea"/>
                <a:cs typeface="+mn-cs"/>
              </a:rPr>
              <a:t>određeni</a:t>
            </a:r>
            <a:r>
              <a:rPr lang="es-CL" sz="1200" kern="1200" dirty="0" smtClean="0">
                <a:solidFill>
                  <a:schemeClr val="tx1"/>
                </a:solidFill>
                <a:effectLst/>
                <a:latin typeface="+mn-lt"/>
                <a:ea typeface="+mn-ea"/>
                <a:cs typeface="+mn-cs"/>
              </a:rPr>
              <a:t> </a:t>
            </a:r>
            <a:r>
              <a:rPr lang="es-CL" sz="1200" kern="1200" dirty="0" err="1" smtClean="0">
                <a:solidFill>
                  <a:schemeClr val="tx1"/>
                </a:solidFill>
                <a:effectLst/>
                <a:latin typeface="+mn-lt"/>
                <a:ea typeface="+mn-ea"/>
                <a:cs typeface="+mn-cs"/>
              </a:rPr>
              <a:t>zaključak</a:t>
            </a:r>
            <a:r>
              <a:rPr lang="sr-Latn-RS" sz="1200" kern="1200" dirty="0" smtClean="0">
                <a:solidFill>
                  <a:schemeClr val="tx1"/>
                </a:solidFill>
                <a:effectLst/>
                <a:latin typeface="+mn-lt"/>
                <a:ea typeface="+mn-ea"/>
                <a:cs typeface="+mn-cs"/>
              </a:rPr>
              <a:t>”. Elektronske informacije, tj. informacije u digitalnom formatu generalno su prihvatljive kao dokazni materijal u pravnom postupku.</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Svi zakonski postupci oslanjaju se na predočavanje dokaza i bez toga se ne bi mogli voditi.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Tradicionalno i istorijski, dokazi su predočavani u fizičkom obliku kao dokumenti, fotografije itd.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Dokazi koji se koriste u sudskom postupku a koji su sačuvani na elektronskim uređajima ili preuzeti sa elektronskih uređaja, kao što su računari i uređaji koji dopunjuju računare, računarske mreže, mobilni telefoni, digitalne kamere i drugi mobilni uređaji, uključujući uređaje za čuvanje podataka, kao i ono što potiče sa interneta – sve su to oblici elektronskih dokaza. </a:t>
            </a: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solidFill>
                  <a:prstClr val="black"/>
                </a:solidFill>
              </a:rPr>
              <a:pPr/>
              <a:t>7</a:t>
            </a:fld>
            <a:endParaRPr lang="en-US" altLang="en-US">
              <a:solidFill>
                <a:prstClr val="black"/>
              </a:solidFill>
            </a:endParaRPr>
          </a:p>
        </p:txBody>
      </p:sp>
    </p:spTree>
    <p:extLst>
      <p:ext uri="{BB962C8B-B14F-4D97-AF65-F5344CB8AC3E}">
        <p14:creationId xmlns:p14="http://schemas.microsoft.com/office/powerpoint/2010/main" val="69554208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Postoje dve vrste digitalnih tragova</a:t>
            </a:r>
            <a:r>
              <a:rPr lang="en-GB"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Tragovi koji se mogu izbeći: to su tragovi koje operativni sistem i aplikacije čuvaju po automatizmu, ali se oni mogu tako </a:t>
            </a:r>
            <a:r>
              <a:rPr lang="sr-Latn-RS" sz="1200" kern="1200" dirty="0" err="1" smtClean="0">
                <a:solidFill>
                  <a:schemeClr val="tx1"/>
                </a:solidFill>
                <a:effectLst/>
                <a:latin typeface="+mn-lt"/>
                <a:ea typeface="+mn-ea"/>
                <a:cs typeface="+mn-cs"/>
              </a:rPr>
              <a:t>konfigurisati</a:t>
            </a:r>
            <a:r>
              <a:rPr lang="sr-Latn-RS" sz="1200" kern="1200" dirty="0" smtClean="0">
                <a:solidFill>
                  <a:schemeClr val="tx1"/>
                </a:solidFill>
                <a:effectLst/>
                <a:latin typeface="+mn-lt"/>
                <a:ea typeface="+mn-ea"/>
                <a:cs typeface="+mn-cs"/>
              </a:rPr>
              <a:t> da ne čuvaju tragove. Uzmite za primer svoj veb-</a:t>
            </a:r>
            <a:r>
              <a:rPr lang="sr-Latn-RS" sz="1200" kern="1200" dirty="0" err="1" smtClean="0">
                <a:solidFill>
                  <a:schemeClr val="tx1"/>
                </a:solidFill>
                <a:effectLst/>
                <a:latin typeface="+mn-lt"/>
                <a:ea typeface="+mn-ea"/>
                <a:cs typeface="+mn-cs"/>
              </a:rPr>
              <a:t>brauzer</a:t>
            </a:r>
            <a:r>
              <a:rPr lang="sr-Latn-RS" sz="1200" kern="1200" dirty="0" smtClean="0">
                <a:solidFill>
                  <a:schemeClr val="tx1"/>
                </a:solidFill>
                <a:effectLst/>
                <a:latin typeface="+mn-lt"/>
                <a:ea typeface="+mn-ea"/>
                <a:cs typeface="+mn-cs"/>
              </a:rPr>
              <a:t>. Otkucajte </a:t>
            </a:r>
            <a:r>
              <a:rPr lang="sr-Latn-RS" sz="1200" i="1" kern="1200" dirty="0" smtClean="0">
                <a:solidFill>
                  <a:schemeClr val="tx1"/>
                </a:solidFill>
                <a:effectLst/>
                <a:latin typeface="+mn-lt"/>
                <a:ea typeface="+mn-ea"/>
                <a:cs typeface="+mn-cs"/>
              </a:rPr>
              <a:t>url</a:t>
            </a:r>
            <a:r>
              <a:rPr lang="sr-Latn-RS" sz="1200" kern="1200" dirty="0" smtClean="0">
                <a:solidFill>
                  <a:schemeClr val="tx1"/>
                </a:solidFill>
                <a:effectLst/>
                <a:latin typeface="+mn-lt"/>
                <a:ea typeface="+mn-ea"/>
                <a:cs typeface="+mn-cs"/>
              </a:rPr>
              <a:t> svog omiljenog veb-sajta. Sutradan kada poželite da ponovo posetite taj veb-sajt i počnete da kucate njegov </a:t>
            </a:r>
            <a:r>
              <a:rPr lang="sr-Latn-RS" sz="1200" i="1" kern="1200" dirty="0" smtClean="0">
                <a:solidFill>
                  <a:schemeClr val="tx1"/>
                </a:solidFill>
                <a:effectLst/>
                <a:latin typeface="+mn-lt"/>
                <a:ea typeface="+mn-ea"/>
                <a:cs typeface="+mn-cs"/>
              </a:rPr>
              <a:t>url</a:t>
            </a:r>
            <a:r>
              <a:rPr lang="sr-Latn-RS" sz="1200" kern="1200" dirty="0" smtClean="0">
                <a:solidFill>
                  <a:schemeClr val="tx1"/>
                </a:solidFill>
                <a:effectLst/>
                <a:latin typeface="+mn-lt"/>
                <a:ea typeface="+mn-ea"/>
                <a:cs typeface="+mn-cs"/>
              </a:rPr>
              <a:t>, sam </a:t>
            </a:r>
            <a:r>
              <a:rPr lang="sr-Latn-RS" sz="1200" kern="1200" dirty="0" err="1" smtClean="0">
                <a:solidFill>
                  <a:schemeClr val="tx1"/>
                </a:solidFill>
                <a:effectLst/>
                <a:latin typeface="+mn-lt"/>
                <a:ea typeface="+mn-ea"/>
                <a:cs typeface="+mn-cs"/>
              </a:rPr>
              <a:t>brauzer</a:t>
            </a:r>
            <a:r>
              <a:rPr lang="sr-Latn-RS" sz="1200" kern="1200" dirty="0" smtClean="0">
                <a:solidFill>
                  <a:schemeClr val="tx1"/>
                </a:solidFill>
                <a:effectLst/>
                <a:latin typeface="+mn-lt"/>
                <a:ea typeface="+mn-ea"/>
                <a:cs typeface="+mn-cs"/>
              </a:rPr>
              <a:t> će završiti pisanje do kraja. Prema tome, na vašem hard </a:t>
            </a:r>
            <a:r>
              <a:rPr lang="sr-Latn-RS" sz="1200" kern="1200" dirty="0" err="1" smtClean="0">
                <a:solidFill>
                  <a:schemeClr val="tx1"/>
                </a:solidFill>
                <a:effectLst/>
                <a:latin typeface="+mn-lt"/>
                <a:ea typeface="+mn-ea"/>
                <a:cs typeface="+mn-cs"/>
              </a:rPr>
              <a:t>drajvu</a:t>
            </a:r>
            <a:r>
              <a:rPr lang="sr-Latn-RS" sz="1200" kern="1200" dirty="0" smtClean="0">
                <a:solidFill>
                  <a:schemeClr val="tx1"/>
                </a:solidFill>
                <a:effectLst/>
                <a:latin typeface="+mn-lt"/>
                <a:ea typeface="+mn-ea"/>
                <a:cs typeface="+mn-cs"/>
              </a:rPr>
              <a:t> mora postojati neko mesto gde se tačno skladišti ta informacija. Drugi primer pružaju vaš početni meni ili vaši </a:t>
            </a:r>
            <a:r>
              <a:rPr lang="sr-Latn-RS" sz="1200" i="1" kern="1200" dirty="0" smtClean="0">
                <a:solidFill>
                  <a:schemeClr val="tx1"/>
                </a:solidFill>
                <a:effectLst/>
                <a:latin typeface="+mn-lt"/>
                <a:ea typeface="+mn-ea"/>
                <a:cs typeface="+mn-cs"/>
              </a:rPr>
              <a:t>Office</a:t>
            </a:r>
            <a:r>
              <a:rPr lang="sr-Latn-RS" sz="1200" kern="1200" dirty="0" smtClean="0">
                <a:solidFill>
                  <a:schemeClr val="tx1"/>
                </a:solidFill>
                <a:effectLst/>
                <a:latin typeface="+mn-lt"/>
                <a:ea typeface="+mn-ea"/>
                <a:cs typeface="+mn-cs"/>
              </a:rPr>
              <a:t> programi; oni pamte fajlove koje ste nedavno otvarali. Postoji mnogo takvih informacija koje se čuvaju na vašem hard disku. Neke od njih su pomenute na ovom slajdu. Međutim, vi možete da se udubite u svoj sistem i programe i da ih konfigurišete tako da to ponašanje promenite. Prema tome, možete izbeći tu vrstu tragova.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Neizbežni tragovi: Za razliku od tragova koji se mogu izbeći, neizbežni tragovi se ne mogu ukinuti konfiguracijom. Zato je verovatnoća da pronađete nenamerno sačuvane dokazne podatke u tim oblastima veoma velika, čak i ako je osumnjičeni pokušao da izbriše svoje tragove. Izraze </a:t>
            </a:r>
            <a:r>
              <a:rPr lang="en-GB" sz="1200" i="1" kern="1200" dirty="0" smtClean="0">
                <a:solidFill>
                  <a:schemeClr val="tx1"/>
                </a:solidFill>
                <a:effectLst/>
                <a:latin typeface="+mn-lt"/>
                <a:ea typeface="+mn-ea"/>
                <a:cs typeface="+mn-cs"/>
              </a:rPr>
              <a:t>slack</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(prazan prozor na disku) i </a:t>
            </a:r>
            <a:r>
              <a:rPr lang="en-GB" sz="1200" i="1" kern="1200" dirty="0" smtClean="0">
                <a:solidFill>
                  <a:schemeClr val="tx1"/>
                </a:solidFill>
                <a:effectLst/>
                <a:latin typeface="+mn-lt"/>
                <a:ea typeface="+mn-ea"/>
                <a:cs typeface="+mn-cs"/>
              </a:rPr>
              <a:t>unallocated space</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(nedodeljeni prostor na disku) objasniću nešto kasnije, ali, nažalost, u ovoj fazi ne možemo da se upuštamo u podrobnosti na tu temu.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Pogledajmo sada kako vam digitalna </a:t>
            </a:r>
            <a:r>
              <a:rPr lang="sr-Latn-RS" sz="1200" kern="1200" dirty="0" err="1" smtClean="0">
                <a:solidFill>
                  <a:schemeClr val="tx1"/>
                </a:solidFill>
                <a:effectLst/>
                <a:latin typeface="+mn-lt"/>
                <a:ea typeface="+mn-ea"/>
                <a:cs typeface="+mn-cs"/>
              </a:rPr>
              <a:t>forenzika</a:t>
            </a:r>
            <a:r>
              <a:rPr lang="sr-Latn-RS" sz="1200" kern="1200" dirty="0" smtClean="0">
                <a:solidFill>
                  <a:schemeClr val="tx1"/>
                </a:solidFill>
                <a:effectLst/>
                <a:latin typeface="+mn-lt"/>
                <a:ea typeface="+mn-ea"/>
                <a:cs typeface="+mn-cs"/>
              </a:rPr>
              <a:t> može pomoći kod tih tragova.</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72</a:t>
            </a:fld>
            <a:endParaRPr lang="en-US" altLang="en-US"/>
          </a:p>
        </p:txBody>
      </p:sp>
    </p:spTree>
    <p:extLst>
      <p:ext uri="{BB962C8B-B14F-4D97-AF65-F5344CB8AC3E}">
        <p14:creationId xmlns:p14="http://schemas.microsoft.com/office/powerpoint/2010/main" val="342918451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Postoje dve vrste digitalnih tragova</a:t>
            </a:r>
            <a:r>
              <a:rPr lang="en-GB"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Tragovi koji se mogu izbeći: to su tragovi koje operativni sistem i aplikacije čuvaju po automatizmu, ali se oni mogu tako </a:t>
            </a:r>
            <a:r>
              <a:rPr lang="sr-Latn-RS" sz="1200" kern="1200" dirty="0" err="1" smtClean="0">
                <a:solidFill>
                  <a:schemeClr val="tx1"/>
                </a:solidFill>
                <a:effectLst/>
                <a:latin typeface="+mn-lt"/>
                <a:ea typeface="+mn-ea"/>
                <a:cs typeface="+mn-cs"/>
              </a:rPr>
              <a:t>konfigurisati</a:t>
            </a:r>
            <a:r>
              <a:rPr lang="sr-Latn-RS" sz="1200" kern="1200" dirty="0" smtClean="0">
                <a:solidFill>
                  <a:schemeClr val="tx1"/>
                </a:solidFill>
                <a:effectLst/>
                <a:latin typeface="+mn-lt"/>
                <a:ea typeface="+mn-ea"/>
                <a:cs typeface="+mn-cs"/>
              </a:rPr>
              <a:t> da ne čuvaju tragove. Uzmite za primer svoj veb-</a:t>
            </a:r>
            <a:r>
              <a:rPr lang="sr-Latn-RS" sz="1200" kern="1200" dirty="0" err="1" smtClean="0">
                <a:solidFill>
                  <a:schemeClr val="tx1"/>
                </a:solidFill>
                <a:effectLst/>
                <a:latin typeface="+mn-lt"/>
                <a:ea typeface="+mn-ea"/>
                <a:cs typeface="+mn-cs"/>
              </a:rPr>
              <a:t>brauzer</a:t>
            </a:r>
            <a:r>
              <a:rPr lang="sr-Latn-RS" sz="1200" kern="1200" dirty="0" smtClean="0">
                <a:solidFill>
                  <a:schemeClr val="tx1"/>
                </a:solidFill>
                <a:effectLst/>
                <a:latin typeface="+mn-lt"/>
                <a:ea typeface="+mn-ea"/>
                <a:cs typeface="+mn-cs"/>
              </a:rPr>
              <a:t>. Otkucajte </a:t>
            </a:r>
            <a:r>
              <a:rPr lang="sr-Latn-RS" sz="1200" i="1" kern="1200" dirty="0" smtClean="0">
                <a:solidFill>
                  <a:schemeClr val="tx1"/>
                </a:solidFill>
                <a:effectLst/>
                <a:latin typeface="+mn-lt"/>
                <a:ea typeface="+mn-ea"/>
                <a:cs typeface="+mn-cs"/>
              </a:rPr>
              <a:t>url</a:t>
            </a:r>
            <a:r>
              <a:rPr lang="sr-Latn-RS" sz="1200" kern="1200" dirty="0" smtClean="0">
                <a:solidFill>
                  <a:schemeClr val="tx1"/>
                </a:solidFill>
                <a:effectLst/>
                <a:latin typeface="+mn-lt"/>
                <a:ea typeface="+mn-ea"/>
                <a:cs typeface="+mn-cs"/>
              </a:rPr>
              <a:t> svog omiljenog veb-sajta. Sutradan kada poželite da ponovo posetite taj veb-sajt i počnete da kucate </a:t>
            </a:r>
            <a:r>
              <a:rPr lang="sr-Latn-RS" sz="1200" kern="1200" dirty="0" err="1" smtClean="0">
                <a:solidFill>
                  <a:schemeClr val="tx1"/>
                </a:solidFill>
                <a:effectLst/>
                <a:latin typeface="+mn-lt"/>
                <a:ea typeface="+mn-ea"/>
                <a:cs typeface="+mn-cs"/>
              </a:rPr>
              <a:t>njegv</a:t>
            </a:r>
            <a:r>
              <a:rPr lang="sr-Latn-RS" sz="1200" kern="1200" dirty="0" smtClean="0">
                <a:solidFill>
                  <a:schemeClr val="tx1"/>
                </a:solidFill>
                <a:effectLst/>
                <a:latin typeface="+mn-lt"/>
                <a:ea typeface="+mn-ea"/>
                <a:cs typeface="+mn-cs"/>
              </a:rPr>
              <a:t> </a:t>
            </a:r>
            <a:r>
              <a:rPr lang="sr-Latn-RS" sz="1200" i="1" kern="1200" dirty="0" smtClean="0">
                <a:solidFill>
                  <a:schemeClr val="tx1"/>
                </a:solidFill>
                <a:effectLst/>
                <a:latin typeface="+mn-lt"/>
                <a:ea typeface="+mn-ea"/>
                <a:cs typeface="+mn-cs"/>
              </a:rPr>
              <a:t>url</a:t>
            </a:r>
            <a:r>
              <a:rPr lang="sr-Latn-RS" sz="1200" kern="1200" dirty="0" smtClean="0">
                <a:solidFill>
                  <a:schemeClr val="tx1"/>
                </a:solidFill>
                <a:effectLst/>
                <a:latin typeface="+mn-lt"/>
                <a:ea typeface="+mn-ea"/>
                <a:cs typeface="+mn-cs"/>
              </a:rPr>
              <a:t>, sam </a:t>
            </a:r>
            <a:r>
              <a:rPr lang="sr-Latn-RS" sz="1200" kern="1200" dirty="0" err="1" smtClean="0">
                <a:solidFill>
                  <a:schemeClr val="tx1"/>
                </a:solidFill>
                <a:effectLst/>
                <a:latin typeface="+mn-lt"/>
                <a:ea typeface="+mn-ea"/>
                <a:cs typeface="+mn-cs"/>
              </a:rPr>
              <a:t>brauzer</a:t>
            </a:r>
            <a:r>
              <a:rPr lang="sr-Latn-RS" sz="1200" kern="1200" dirty="0" smtClean="0">
                <a:solidFill>
                  <a:schemeClr val="tx1"/>
                </a:solidFill>
                <a:effectLst/>
                <a:latin typeface="+mn-lt"/>
                <a:ea typeface="+mn-ea"/>
                <a:cs typeface="+mn-cs"/>
              </a:rPr>
              <a:t> će završiti pisanje do kraja. Prema tome, na vašem hard </a:t>
            </a:r>
            <a:r>
              <a:rPr lang="sr-Latn-RS" sz="1200" kern="1200" dirty="0" err="1" smtClean="0">
                <a:solidFill>
                  <a:schemeClr val="tx1"/>
                </a:solidFill>
                <a:effectLst/>
                <a:latin typeface="+mn-lt"/>
                <a:ea typeface="+mn-ea"/>
                <a:cs typeface="+mn-cs"/>
              </a:rPr>
              <a:t>drajvu</a:t>
            </a:r>
            <a:r>
              <a:rPr lang="sr-Latn-RS" sz="1200" kern="1200" dirty="0" smtClean="0">
                <a:solidFill>
                  <a:schemeClr val="tx1"/>
                </a:solidFill>
                <a:effectLst/>
                <a:latin typeface="+mn-lt"/>
                <a:ea typeface="+mn-ea"/>
                <a:cs typeface="+mn-cs"/>
              </a:rPr>
              <a:t> mora postojati neko mesto gde se tačno skladišti ta informacija. Drugi primer pružaju vaš početni meni ili vaši </a:t>
            </a:r>
            <a:r>
              <a:rPr lang="sr-Latn-RS" sz="1200" i="1" kern="1200" dirty="0" smtClean="0">
                <a:solidFill>
                  <a:schemeClr val="tx1"/>
                </a:solidFill>
                <a:effectLst/>
                <a:latin typeface="+mn-lt"/>
                <a:ea typeface="+mn-ea"/>
                <a:cs typeface="+mn-cs"/>
              </a:rPr>
              <a:t>Office</a:t>
            </a:r>
            <a:r>
              <a:rPr lang="sr-Latn-RS" sz="1200" kern="1200" dirty="0" smtClean="0">
                <a:solidFill>
                  <a:schemeClr val="tx1"/>
                </a:solidFill>
                <a:effectLst/>
                <a:latin typeface="+mn-lt"/>
                <a:ea typeface="+mn-ea"/>
                <a:cs typeface="+mn-cs"/>
              </a:rPr>
              <a:t> programi; oni pamte fajlove koje ste nedavno otvarali. Postoji mnogo takvih informacija koje se čuvaju na vašem hard disku. Neke od njih su pomenute na ovom slajdu. Međutim, vi možete da se udubite u svoj sistem i programe i da ih konfigurišete tako da to ponašanje promenite. Prema tome, možete izbeći tu vrstu tragova. </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Neizbežni tragovi: Za razliku od tragova koji se mogu izbeći, neizbežni tragovi se ne mogu ukinuti konfiguracijom. Zato je verovatnoća da pronađete nenamerno sačuvane dokazne podatke u tim oblastima veoma velika, čak i ako je osumnjičeni pokušao da izbriše svoje tragove. Izraze </a:t>
            </a:r>
            <a:r>
              <a:rPr lang="en-GB" sz="1200" i="1" kern="1200" dirty="0" smtClean="0">
                <a:solidFill>
                  <a:schemeClr val="tx1"/>
                </a:solidFill>
                <a:effectLst/>
                <a:latin typeface="+mn-lt"/>
                <a:ea typeface="+mn-ea"/>
                <a:cs typeface="+mn-cs"/>
              </a:rPr>
              <a:t>slack</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(prazan prozor na disku) i </a:t>
            </a:r>
            <a:r>
              <a:rPr lang="en-GB" sz="1200" i="1" kern="1200" dirty="0" smtClean="0">
                <a:solidFill>
                  <a:schemeClr val="tx1"/>
                </a:solidFill>
                <a:effectLst/>
                <a:latin typeface="+mn-lt"/>
                <a:ea typeface="+mn-ea"/>
                <a:cs typeface="+mn-cs"/>
              </a:rPr>
              <a:t>unallocated space</a:t>
            </a:r>
            <a:r>
              <a:rPr lang="en-GB" sz="1200" kern="1200" dirty="0" smtClean="0">
                <a:solidFill>
                  <a:schemeClr val="tx1"/>
                </a:solidFill>
                <a:effectLst/>
                <a:latin typeface="+mn-lt"/>
                <a:ea typeface="+mn-ea"/>
                <a:cs typeface="+mn-cs"/>
              </a:rPr>
              <a:t> </a:t>
            </a:r>
            <a:r>
              <a:rPr lang="sr-Latn-RS" sz="1200" kern="1200" dirty="0" smtClean="0">
                <a:solidFill>
                  <a:schemeClr val="tx1"/>
                </a:solidFill>
                <a:effectLst/>
                <a:latin typeface="+mn-lt"/>
                <a:ea typeface="+mn-ea"/>
                <a:cs typeface="+mn-cs"/>
              </a:rPr>
              <a:t>(nedodeljeni prostor na disku) objasniću nešto kasnije, ali, nažalost, u ovoj fazi ne možemo da se upuštamo u podrobnosti na tu temu.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Pogledajmo sada kako vam digitalna </a:t>
            </a:r>
            <a:r>
              <a:rPr lang="sr-Latn-RS" sz="1200" kern="1200" dirty="0" err="1" smtClean="0">
                <a:solidFill>
                  <a:schemeClr val="tx1"/>
                </a:solidFill>
                <a:effectLst/>
                <a:latin typeface="+mn-lt"/>
                <a:ea typeface="+mn-ea"/>
                <a:cs typeface="+mn-cs"/>
              </a:rPr>
              <a:t>forenzika</a:t>
            </a:r>
            <a:r>
              <a:rPr lang="sr-Latn-RS" sz="1200" kern="1200" dirty="0" smtClean="0">
                <a:solidFill>
                  <a:schemeClr val="tx1"/>
                </a:solidFill>
                <a:effectLst/>
                <a:latin typeface="+mn-lt"/>
                <a:ea typeface="+mn-ea"/>
                <a:cs typeface="+mn-cs"/>
              </a:rPr>
              <a:t> može pomoći kod tih tragova.</a:t>
            </a:r>
            <a:endParaRPr lang="en-US" sz="1200" kern="1200" dirty="0" smtClean="0">
              <a:solidFill>
                <a:schemeClr val="tx1"/>
              </a:solidFill>
              <a:effectLst/>
              <a:latin typeface="+mn-lt"/>
              <a:ea typeface="+mn-ea"/>
              <a:cs typeface="+mn-cs"/>
            </a:endParaRPr>
          </a:p>
          <a:p>
            <a:pPr marL="0" indent="45720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73</a:t>
            </a:fld>
            <a:endParaRPr lang="en-US" altLang="en-US"/>
          </a:p>
        </p:txBody>
      </p:sp>
    </p:spTree>
    <p:extLst>
      <p:ext uri="{BB962C8B-B14F-4D97-AF65-F5344CB8AC3E}">
        <p14:creationId xmlns:p14="http://schemas.microsoft.com/office/powerpoint/2010/main" val="236234983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Evo nekih drugih primera vrste podataka koju možete dobiti digitalno </a:t>
            </a:r>
            <a:r>
              <a:rPr lang="sr-Latn-RS" sz="1200" kern="1200" dirty="0" err="1" smtClean="0">
                <a:solidFill>
                  <a:schemeClr val="tx1"/>
                </a:solidFill>
                <a:effectLst/>
                <a:latin typeface="+mn-lt"/>
                <a:ea typeface="+mn-ea"/>
                <a:cs typeface="+mn-cs"/>
              </a:rPr>
              <a:t>forenzičkim</a:t>
            </a:r>
            <a:r>
              <a:rPr lang="sr-Latn-RS" sz="1200" kern="1200" dirty="0" smtClean="0">
                <a:solidFill>
                  <a:schemeClr val="tx1"/>
                </a:solidFill>
                <a:effectLst/>
                <a:latin typeface="+mn-lt"/>
                <a:ea typeface="+mn-ea"/>
                <a:cs typeface="+mn-cs"/>
              </a:rPr>
              <a:t> ispitivanjem:</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Podaci karakteristični za korisnika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Korišćeni programi, pregledani veb-sajtovi, obavljena pretraživanja, otvoreni/sačuvani fajlovi</a:t>
            </a:r>
            <a:endParaRPr lang="en-US" sz="1200" kern="1200" dirty="0" smtClean="0">
              <a:solidFill>
                <a:schemeClr val="tx1"/>
              </a:solidFill>
              <a:effectLst/>
              <a:latin typeface="+mn-lt"/>
              <a:ea typeface="+mn-ea"/>
              <a:cs typeface="+mn-cs"/>
            </a:endParaRPr>
          </a:p>
          <a:p>
            <a:pPr indent="457200"/>
            <a:r>
              <a:rPr lang="en-GB" sz="1200" b="1" i="1" kern="1200" dirty="0" err="1" smtClean="0">
                <a:solidFill>
                  <a:schemeClr val="tx1"/>
                </a:solidFill>
                <a:effectLst/>
                <a:latin typeface="+mn-lt"/>
                <a:ea typeface="+mn-ea"/>
                <a:cs typeface="+mn-cs"/>
              </a:rPr>
              <a:t>Exif</a:t>
            </a:r>
            <a:r>
              <a:rPr lang="en-GB" sz="1200" b="1" kern="1200" dirty="0" smtClean="0">
                <a:solidFill>
                  <a:schemeClr val="tx1"/>
                </a:solidFill>
                <a:effectLst/>
                <a:latin typeface="+mn-lt"/>
                <a:ea typeface="+mn-ea"/>
                <a:cs typeface="+mn-cs"/>
              </a:rPr>
              <a:t> </a:t>
            </a:r>
            <a:r>
              <a:rPr lang="sr-Latn-RS" sz="1200" b="1" kern="1200" dirty="0" smtClean="0">
                <a:solidFill>
                  <a:schemeClr val="tx1"/>
                </a:solidFill>
                <a:effectLst/>
                <a:latin typeface="+mn-lt"/>
                <a:ea typeface="+mn-ea"/>
                <a:cs typeface="+mn-cs"/>
              </a:rPr>
              <a:t>podaci (</a:t>
            </a:r>
            <a:r>
              <a:rPr lang="sr-Latn-RS" sz="1200" b="1" kern="1200" dirty="0" err="1" smtClean="0">
                <a:solidFill>
                  <a:schemeClr val="tx1"/>
                </a:solidFill>
                <a:effectLst/>
                <a:latin typeface="+mn-lt"/>
                <a:ea typeface="+mn-ea"/>
                <a:cs typeface="+mn-cs"/>
              </a:rPr>
              <a:t>metapodaci</a:t>
            </a:r>
            <a:r>
              <a:rPr lang="sr-Latn-RS" sz="1200" b="1" kern="1200" dirty="0" smtClean="0">
                <a:solidFill>
                  <a:schemeClr val="tx1"/>
                </a:solidFill>
                <a:effectLst/>
                <a:latin typeface="+mn-lt"/>
                <a:ea typeface="+mn-ea"/>
                <a:cs typeface="+mn-cs"/>
              </a:rPr>
              <a:t> sačuvani u zaglavlju foto-datoteke – prim. prev.)</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Kada i gde je slika snimljena, pomoću kog modela kamere i koji je serijski broj te kamere?</a:t>
            </a: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74</a:t>
            </a:fld>
            <a:endParaRPr lang="en-US" altLang="en-US"/>
          </a:p>
        </p:txBody>
      </p:sp>
    </p:spTree>
    <p:extLst>
      <p:ext uri="{BB962C8B-B14F-4D97-AF65-F5344CB8AC3E}">
        <p14:creationId xmlns:p14="http://schemas.microsoft.com/office/powerpoint/2010/main" val="48052414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Evo nekoliko drugih primera podataka koje možete dobiti digitalno-</a:t>
            </a:r>
            <a:r>
              <a:rPr lang="sr-Latn-RS" sz="1200" kern="1200" dirty="0" err="1" smtClean="0">
                <a:solidFill>
                  <a:schemeClr val="tx1"/>
                </a:solidFill>
                <a:effectLst/>
                <a:latin typeface="+mn-lt"/>
                <a:ea typeface="+mn-ea"/>
                <a:cs typeface="+mn-cs"/>
              </a:rPr>
              <a:t>forenzičkim</a:t>
            </a:r>
            <a:r>
              <a:rPr lang="sr-Latn-RS" sz="1200" kern="1200" dirty="0" smtClean="0">
                <a:solidFill>
                  <a:schemeClr val="tx1"/>
                </a:solidFill>
                <a:effectLst/>
                <a:latin typeface="+mn-lt"/>
                <a:ea typeface="+mn-ea"/>
                <a:cs typeface="+mn-cs"/>
              </a:rPr>
              <a:t> ispitivanjem:</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Podaci karakteristični za korisnika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Korišćeni programi, pregledani veb-sajtovi, obavljene pretrage, otvoreni/sačuvani fajlovi</a:t>
            </a:r>
            <a:endParaRPr lang="en-US" sz="1200" kern="1200" dirty="0" smtClean="0">
              <a:solidFill>
                <a:schemeClr val="tx1"/>
              </a:solidFill>
              <a:effectLst/>
              <a:latin typeface="+mn-lt"/>
              <a:ea typeface="+mn-ea"/>
              <a:cs typeface="+mn-cs"/>
            </a:endParaRPr>
          </a:p>
          <a:p>
            <a:pPr indent="457200"/>
            <a:r>
              <a:rPr lang="en-GB" sz="1200" b="1" i="1" kern="1200" dirty="0" err="1" smtClean="0">
                <a:solidFill>
                  <a:schemeClr val="tx1"/>
                </a:solidFill>
                <a:effectLst/>
                <a:latin typeface="+mn-lt"/>
                <a:ea typeface="+mn-ea"/>
                <a:cs typeface="+mn-cs"/>
              </a:rPr>
              <a:t>Exif</a:t>
            </a:r>
            <a:r>
              <a:rPr lang="en-GB" sz="1200" b="1" kern="1200" dirty="0" smtClean="0">
                <a:solidFill>
                  <a:schemeClr val="tx1"/>
                </a:solidFill>
                <a:effectLst/>
                <a:latin typeface="+mn-lt"/>
                <a:ea typeface="+mn-ea"/>
                <a:cs typeface="+mn-cs"/>
              </a:rPr>
              <a:t> </a:t>
            </a:r>
            <a:r>
              <a:rPr lang="sr-Latn-RS" sz="1200" b="1" kern="1200" dirty="0" smtClean="0">
                <a:solidFill>
                  <a:schemeClr val="tx1"/>
                </a:solidFill>
                <a:effectLst/>
                <a:latin typeface="+mn-lt"/>
                <a:ea typeface="+mn-ea"/>
                <a:cs typeface="+mn-cs"/>
              </a:rPr>
              <a:t>podaci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Kada i gde je snimljena fotografija, pomoću kog modela kamere i koji je njen serijski broj</a:t>
            </a:r>
            <a:endParaRPr lang="en-US" sz="1200" kern="1200" dirty="0" smtClean="0">
              <a:solidFill>
                <a:schemeClr val="tx1"/>
              </a:solidFill>
              <a:effectLst/>
              <a:latin typeface="+mn-lt"/>
              <a:ea typeface="+mn-ea"/>
              <a:cs typeface="+mn-cs"/>
            </a:endParaRPr>
          </a:p>
          <a:p>
            <a:pPr indent="457200"/>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75</a:t>
            </a:fld>
            <a:endParaRPr lang="en-US" altLang="en-US"/>
          </a:p>
        </p:txBody>
      </p:sp>
    </p:spTree>
    <p:extLst>
      <p:ext uri="{BB962C8B-B14F-4D97-AF65-F5344CB8AC3E}">
        <p14:creationId xmlns:p14="http://schemas.microsoft.com/office/powerpoint/2010/main" val="48158479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Evo nekoliko drugih primera podataka koje možete dobiti digitalno-</a:t>
            </a:r>
            <a:r>
              <a:rPr lang="sr-Latn-RS" sz="1200" kern="1200" dirty="0" err="1" smtClean="0">
                <a:solidFill>
                  <a:schemeClr val="tx1"/>
                </a:solidFill>
                <a:effectLst/>
                <a:latin typeface="+mn-lt"/>
                <a:ea typeface="+mn-ea"/>
                <a:cs typeface="+mn-cs"/>
              </a:rPr>
              <a:t>forenzičkim</a:t>
            </a:r>
            <a:r>
              <a:rPr lang="sr-Latn-RS" sz="1200" kern="1200" dirty="0" smtClean="0">
                <a:solidFill>
                  <a:schemeClr val="tx1"/>
                </a:solidFill>
                <a:effectLst/>
                <a:latin typeface="+mn-lt"/>
                <a:ea typeface="+mn-ea"/>
                <a:cs typeface="+mn-cs"/>
              </a:rPr>
              <a:t> ispitivanjem:</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Podaci karakteristični za korisnika</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Korišćeni programi, pregledani veb-sajtovi, obavljene pretrage, otvoreni/sačuvani fajlovi</a:t>
            </a:r>
            <a:endParaRPr lang="en-US" sz="1200" kern="1200" dirty="0" smtClean="0">
              <a:solidFill>
                <a:schemeClr val="tx1"/>
              </a:solidFill>
              <a:effectLst/>
              <a:latin typeface="+mn-lt"/>
              <a:ea typeface="+mn-ea"/>
              <a:cs typeface="+mn-cs"/>
            </a:endParaRPr>
          </a:p>
          <a:p>
            <a:pPr indent="457200"/>
            <a:r>
              <a:rPr lang="en-GB" sz="1200" b="1" i="1" kern="1200" dirty="0" err="1" smtClean="0">
                <a:solidFill>
                  <a:schemeClr val="tx1"/>
                </a:solidFill>
                <a:effectLst/>
                <a:latin typeface="+mn-lt"/>
                <a:ea typeface="+mn-ea"/>
                <a:cs typeface="+mn-cs"/>
              </a:rPr>
              <a:t>Exif</a:t>
            </a:r>
            <a:r>
              <a:rPr lang="en-GB" sz="1200" b="1" kern="1200" dirty="0" smtClean="0">
                <a:solidFill>
                  <a:schemeClr val="tx1"/>
                </a:solidFill>
                <a:effectLst/>
                <a:latin typeface="+mn-lt"/>
                <a:ea typeface="+mn-ea"/>
                <a:cs typeface="+mn-cs"/>
              </a:rPr>
              <a:t> </a:t>
            </a:r>
            <a:r>
              <a:rPr lang="sr-Latn-RS" sz="1200" b="1" kern="1200" dirty="0" smtClean="0">
                <a:solidFill>
                  <a:schemeClr val="tx1"/>
                </a:solidFill>
                <a:effectLst/>
                <a:latin typeface="+mn-lt"/>
                <a:ea typeface="+mn-ea"/>
                <a:cs typeface="+mn-cs"/>
              </a:rPr>
              <a:t>podaci</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Kada i gde je snimljena fotografija, pomoću kog modela kamere i koji je njen serijski broj</a:t>
            </a:r>
            <a:endParaRPr lang="en-US" sz="1200" kern="1200" dirty="0" smtClean="0">
              <a:solidFill>
                <a:schemeClr val="tx1"/>
              </a:solidFill>
              <a:effectLst/>
              <a:latin typeface="+mn-lt"/>
              <a:ea typeface="+mn-ea"/>
              <a:cs typeface="+mn-cs"/>
            </a:endParaRPr>
          </a:p>
          <a:p>
            <a:pPr marL="0" indent="457200" algn="just">
              <a:lnSpc>
                <a:spcPts val="3860"/>
              </a:lnSpc>
              <a:spcAft>
                <a:spcPts val="1200"/>
              </a:spcAft>
              <a:buFont typeface="Arial" charset="0"/>
              <a:buNone/>
            </a:pPr>
            <a:endParaRPr lang="en-US" sz="1200"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76</a:t>
            </a:fld>
            <a:endParaRPr lang="en-US" altLang="en-US"/>
          </a:p>
        </p:txBody>
      </p:sp>
    </p:spTree>
    <p:extLst>
      <p:ext uri="{BB962C8B-B14F-4D97-AF65-F5344CB8AC3E}">
        <p14:creationId xmlns:p14="http://schemas.microsoft.com/office/powerpoint/2010/main" val="130546891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Pre nego što pređemo na internet, moramo malo bliže da sagledamo šta je mreža i šta je to što je čini – to je važno da bismo razumeli kako internet funkcioniše.</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Predavač treba da započne ovu sesiju postavljajući polaznicima otvoreno pitanje – tako što će ih zamoliti da izvesno vreme posvete tome da opišu šta za njih predstavlja </a:t>
            </a:r>
            <a:r>
              <a:rPr lang="sr-Latn-RS" sz="1200" kern="1200" dirty="0" err="1" smtClean="0">
                <a:solidFill>
                  <a:schemeClr val="tx1"/>
                </a:solidFill>
                <a:effectLst/>
                <a:latin typeface="+mn-lt"/>
                <a:ea typeface="+mn-ea"/>
                <a:cs typeface="+mn-cs"/>
              </a:rPr>
              <a:t>visokotehnološki</a:t>
            </a:r>
            <a:r>
              <a:rPr lang="sr-Latn-RS" sz="1200" kern="1200" dirty="0" smtClean="0">
                <a:solidFill>
                  <a:schemeClr val="tx1"/>
                </a:solidFill>
                <a:effectLst/>
                <a:latin typeface="+mn-lt"/>
                <a:ea typeface="+mn-ea"/>
                <a:cs typeface="+mn-cs"/>
              </a:rPr>
              <a:t> kriminal.</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To može biti urađeno plenarno, sa celom grupom – ili može biti učinjeno u manjim grupama. Zamisao je da se dobije laička definicija </a:t>
            </a:r>
            <a:r>
              <a:rPr lang="sr-Latn-RS" sz="1200" kern="1200" dirty="0" err="1" smtClean="0">
                <a:solidFill>
                  <a:schemeClr val="tx1"/>
                </a:solidFill>
                <a:effectLst/>
                <a:latin typeface="+mn-lt"/>
                <a:ea typeface="+mn-ea"/>
                <a:cs typeface="+mn-cs"/>
              </a:rPr>
              <a:t>visokotehnološkog</a:t>
            </a:r>
            <a:r>
              <a:rPr lang="sr-Latn-RS" sz="1200" kern="1200" dirty="0" smtClean="0">
                <a:solidFill>
                  <a:schemeClr val="tx1"/>
                </a:solidFill>
                <a:effectLst/>
                <a:latin typeface="+mn-lt"/>
                <a:ea typeface="+mn-ea"/>
                <a:cs typeface="+mn-cs"/>
              </a:rPr>
              <a:t> kriminala.</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9ADFBB1-7B02-4717-AEA4-A0D2A92F6065}" type="slidenum">
              <a:rPr lang="en-GB" smtClean="0">
                <a:solidFill>
                  <a:prstClr val="black"/>
                </a:solidFill>
              </a:rPr>
              <a:pPr/>
              <a:t>77</a:t>
            </a:fld>
            <a:endParaRPr lang="en-GB">
              <a:solidFill>
                <a:prstClr val="black"/>
              </a:solidFill>
            </a:endParaRPr>
          </a:p>
        </p:txBody>
      </p:sp>
    </p:spTree>
    <p:extLst>
      <p:ext uri="{BB962C8B-B14F-4D97-AF65-F5344CB8AC3E}">
        <p14:creationId xmlns:p14="http://schemas.microsoft.com/office/powerpoint/2010/main" val="137092629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 xmlns:a16="http://schemas.microsoft.com/office/drawing/2014/main" id="{B15714A6-B05B-47A5-B92B-D727BD3A45D0}"/>
              </a:ext>
            </a:extLst>
          </p:cNvPr>
          <p:cNvSpPr>
            <a:spLocks noGrp="1"/>
          </p:cNvSpPr>
          <p:nvPr>
            <p:ph type="body" idx="1"/>
          </p:nvPr>
        </p:nvSpPr>
        <p:spPr/>
        <p:txBody>
          <a:bodyPr/>
          <a:lstStyle/>
          <a:p>
            <a:endParaRPr lang="en-GB" sz="3600" dirty="0"/>
          </a:p>
        </p:txBody>
      </p:sp>
    </p:spTree>
    <p:extLst>
      <p:ext uri="{BB962C8B-B14F-4D97-AF65-F5344CB8AC3E}">
        <p14:creationId xmlns:p14="http://schemas.microsoft.com/office/powerpoint/2010/main" val="39968981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indent="457200"/>
            <a:r>
              <a:rPr lang="sr-Latn-RS" sz="1200" kern="1200" dirty="0" smtClean="0">
                <a:solidFill>
                  <a:schemeClr val="tx1"/>
                </a:solidFill>
                <a:effectLst/>
                <a:latin typeface="+mn-lt"/>
                <a:ea typeface="+mn-ea"/>
                <a:cs typeface="+mn-cs"/>
              </a:rPr>
              <a:t>Ne postoji međunarodno prihvaćena definicija elektronskog dokaza. Međutim, u svim zemljama postoje propisi u koji se, na neki način, pozivaju na </a:t>
            </a:r>
            <a:r>
              <a:rPr lang="sr-Latn-RS" sz="1200" i="1" kern="1200" dirty="0" smtClean="0">
                <a:solidFill>
                  <a:schemeClr val="tx1"/>
                </a:solidFill>
                <a:effectLst/>
                <a:latin typeface="+mn-lt"/>
                <a:ea typeface="+mn-ea"/>
                <a:cs typeface="+mn-cs"/>
              </a:rPr>
              <a:t>elektronske dokaze. </a:t>
            </a:r>
            <a:endParaRPr lang="en-US" sz="1200" kern="1200" dirty="0" smtClean="0">
              <a:solidFill>
                <a:schemeClr val="tx1"/>
              </a:solidFill>
              <a:effectLst/>
              <a:latin typeface="+mn-lt"/>
              <a:ea typeface="+mn-ea"/>
              <a:cs typeface="+mn-cs"/>
            </a:endParaRPr>
          </a:p>
          <a:p>
            <a:pPr indent="457200"/>
            <a:endParaRPr lang="sr-Latn-R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„Definicija” u Vodiču Saveta Evrope glasi</a:t>
            </a:r>
            <a:r>
              <a:rPr lang="es-CL" sz="1200"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indent="457200"/>
            <a:r>
              <a:rPr lang="sr-Latn-RS" sz="1200" b="1" kern="1200" dirty="0" smtClean="0">
                <a:solidFill>
                  <a:schemeClr val="tx1"/>
                </a:solidFill>
                <a:effectLst/>
                <a:latin typeface="+mn-lt"/>
                <a:ea typeface="+mn-ea"/>
                <a:cs typeface="+mn-cs"/>
              </a:rPr>
              <a:t>„Svaka informacija koja je generisana, sačuvana ili preneta u digitalnom obliku a koja kasnije može biti potrebna da dokaže ili pobije činjenicu koja se osporava u pravnom postupku.”</a:t>
            </a:r>
            <a:endParaRPr lang="en-US" sz="1200" kern="1200" dirty="0" smtClean="0">
              <a:solidFill>
                <a:schemeClr val="tx1"/>
              </a:solidFill>
              <a:effectLst/>
              <a:latin typeface="+mn-lt"/>
              <a:ea typeface="+mn-ea"/>
              <a:cs typeface="+mn-cs"/>
            </a:endParaRPr>
          </a:p>
          <a:p>
            <a:pPr indent="457200"/>
            <a:r>
              <a:rPr lang="sr-Latn-RS" sz="1200" kern="1200" dirty="0" smtClean="0">
                <a:solidFill>
                  <a:schemeClr val="tx1"/>
                </a:solidFill>
                <a:effectLst/>
                <a:latin typeface="+mn-lt"/>
                <a:ea typeface="+mn-ea"/>
                <a:cs typeface="+mn-cs"/>
              </a:rPr>
              <a:t>I ovde treba naglasiti da je predavač dužan da se postara da svaka nacionalna definicija, ako takva postoji, bude uvrštena u kurs koji se održava u datoj zemlji</a:t>
            </a:r>
            <a:endParaRPr lang="en-US" dirty="0"/>
          </a:p>
        </p:txBody>
      </p:sp>
      <p:sp>
        <p:nvSpPr>
          <p:cNvPr id="4" name="Slide Number Placeholder 3"/>
          <p:cNvSpPr>
            <a:spLocks noGrp="1"/>
          </p:cNvSpPr>
          <p:nvPr>
            <p:ph type="sldNum" sz="quarter" idx="10"/>
          </p:nvPr>
        </p:nvSpPr>
        <p:spPr/>
        <p:txBody>
          <a:bodyPr/>
          <a:lstStyle/>
          <a:p>
            <a:pPr>
              <a:defRPr/>
            </a:pPr>
            <a:fld id="{0A9CA34D-D136-324F-8C5C-F0F921B45548}" type="slidenum">
              <a:rPr lang="en-US" smtClean="0">
                <a:solidFill>
                  <a:prstClr val="black"/>
                </a:solidFill>
              </a:rPr>
              <a:pPr>
                <a:defRPr/>
              </a:pPr>
              <a:t>8</a:t>
            </a:fld>
            <a:endParaRPr lang="en-US">
              <a:solidFill>
                <a:prstClr val="black"/>
              </a:solidFill>
            </a:endParaRPr>
          </a:p>
        </p:txBody>
      </p:sp>
    </p:spTree>
    <p:extLst>
      <p:ext uri="{BB962C8B-B14F-4D97-AF65-F5344CB8AC3E}">
        <p14:creationId xmlns:p14="http://schemas.microsoft.com/office/powerpoint/2010/main" val="22968251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smtClean="0"/>
              <a:t>	</a:t>
            </a:r>
            <a:r>
              <a:rPr lang="sr-Latn-RS" sz="1200" kern="1200" dirty="0" smtClean="0">
                <a:solidFill>
                  <a:schemeClr val="tx1"/>
                </a:solidFill>
                <a:effectLst/>
                <a:latin typeface="+mn-lt"/>
                <a:ea typeface="+mn-ea"/>
                <a:cs typeface="+mn-cs"/>
              </a:rPr>
              <a:t>Na sledeća dva slajda uopšteno su navedeni zahtevi koji se postavljaju kada treba predočiti dokaz i objašnjavaju se razlike i izazovi karakteristični za elektronske dokaze.</a:t>
            </a:r>
            <a:endParaRPr lang="en-US" sz="1200" kern="1200" dirty="0" smtClean="0">
              <a:solidFill>
                <a:schemeClr val="tx1"/>
              </a:solidFill>
              <a:effectLst/>
              <a:latin typeface="+mn-lt"/>
              <a:ea typeface="+mn-ea"/>
              <a:cs typeface="+mn-cs"/>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a:t>
            </a:fld>
            <a:endParaRPr lang="en-US" altLang="en-US"/>
          </a:p>
        </p:txBody>
      </p:sp>
    </p:spTree>
    <p:extLst>
      <p:ext uri="{BB962C8B-B14F-4D97-AF65-F5344CB8AC3E}">
        <p14:creationId xmlns:p14="http://schemas.microsoft.com/office/powerpoint/2010/main" val="32793229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3/31/2021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390097691"/>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3/31/2021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561174802"/>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3/31/2021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886635286"/>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979DE959-8F66-48C8-9B75-7129AEC57E19}"/>
              </a:ext>
            </a:extLst>
          </p:cNvPr>
          <p:cNvSpPr>
            <a:spLocks noGrp="1"/>
          </p:cNvSpPr>
          <p:nvPr>
            <p:ph type="sldNum" sz="quarter" idx="10"/>
          </p:nvPr>
        </p:nvSpPr>
        <p:spPr/>
        <p:txBody>
          <a:bodyPr/>
          <a:lstStyle/>
          <a:p>
            <a:fld id="{49C04F3A-82BD-4011-AADB-1F79FD7DF4BC}" type="slidenum">
              <a:rPr lang="en-GB" smtClean="0"/>
              <a:pPr/>
              <a:t>‹#›</a:t>
            </a:fld>
            <a:endParaRPr lang="en-GB" dirty="0"/>
          </a:p>
        </p:txBody>
      </p:sp>
      <p:pic>
        <p:nvPicPr>
          <p:cNvPr id="6" name="Picture 5">
            <a:extLst>
              <a:ext uri="{FF2B5EF4-FFF2-40B4-BE49-F238E27FC236}">
                <a16:creationId xmlns="" xmlns:a16="http://schemas.microsoft.com/office/drawing/2014/main" id="{090E9091-F932-449D-A1EF-35B8A21AFB4E}"/>
              </a:ext>
            </a:extLst>
          </p:cNvPr>
          <p:cNvPicPr>
            <a:picLocks noChangeAspect="1"/>
          </p:cNvPicPr>
          <p:nvPr userDrawn="1"/>
        </p:nvPicPr>
        <p:blipFill>
          <a:blip r:embed="rId2"/>
          <a:stretch>
            <a:fillRect/>
          </a:stretch>
        </p:blipFill>
        <p:spPr>
          <a:xfrm>
            <a:off x="5041214" y="101678"/>
            <a:ext cx="4090771" cy="713294"/>
          </a:xfrm>
          <a:prstGeom prst="rect">
            <a:avLst/>
          </a:prstGeom>
        </p:spPr>
      </p:pic>
      <p:sp>
        <p:nvSpPr>
          <p:cNvPr id="11" name="Content Placeholder 10">
            <a:extLst>
              <a:ext uri="{FF2B5EF4-FFF2-40B4-BE49-F238E27FC236}">
                <a16:creationId xmlns="" xmlns:a16="http://schemas.microsoft.com/office/drawing/2014/main" id="{6FC767A1-DF76-4191-99F0-1311E413B2AA}"/>
              </a:ext>
            </a:extLst>
          </p:cNvPr>
          <p:cNvSpPr>
            <a:spLocks noGrp="1"/>
          </p:cNvSpPr>
          <p:nvPr>
            <p:ph sz="quarter" idx="11"/>
          </p:nvPr>
        </p:nvSpPr>
        <p:spPr>
          <a:xfrm>
            <a:off x="448274" y="1251040"/>
            <a:ext cx="8074025" cy="517525"/>
          </a:xfrm>
        </p:spPr>
        <p:txBody>
          <a:bodyPr>
            <a:normAutofit/>
          </a:bodyPr>
          <a:lstStyle>
            <a:lvl1pPr marL="0" indent="0" algn="ctr">
              <a:buNone/>
              <a:defRPr sz="1600" b="1" baseline="0">
                <a:latin typeface="Calibri" panose="020F0502020204030204" pitchFamily="34" charset="0"/>
              </a:defRPr>
            </a:lvl1pPr>
          </a:lstStyle>
          <a:p>
            <a:pPr lvl="0"/>
            <a:r>
              <a:rPr lang="en-US" dirty="0"/>
              <a:t>Click to edit Master text styles</a:t>
            </a:r>
          </a:p>
        </p:txBody>
      </p:sp>
      <p:sp>
        <p:nvSpPr>
          <p:cNvPr id="13" name="Text Placeholder 12">
            <a:extLst>
              <a:ext uri="{FF2B5EF4-FFF2-40B4-BE49-F238E27FC236}">
                <a16:creationId xmlns="" xmlns:a16="http://schemas.microsoft.com/office/drawing/2014/main" id="{DBE4024A-0EF9-41A2-B175-DDA4AA7DE116}"/>
              </a:ext>
            </a:extLst>
          </p:cNvPr>
          <p:cNvSpPr>
            <a:spLocks noGrp="1"/>
          </p:cNvSpPr>
          <p:nvPr>
            <p:ph type="body" sz="quarter" idx="12"/>
          </p:nvPr>
        </p:nvSpPr>
        <p:spPr>
          <a:xfrm>
            <a:off x="447677" y="2579688"/>
            <a:ext cx="8074024" cy="2673350"/>
          </a:xfrm>
        </p:spPr>
        <p:txBody>
          <a:bodyPr>
            <a:normAutofit/>
          </a:bodyPr>
          <a:lstStyle>
            <a:lvl1pPr marL="0" indent="0" algn="ctr">
              <a:buNone/>
              <a:defRPr sz="3400" b="1" i="0" baseline="0">
                <a:latin typeface="Calibri" panose="020F0502020204030204" pitchFamily="34" charset="0"/>
              </a:defRPr>
            </a:lvl1pPr>
          </a:lstStyle>
          <a:p>
            <a:pPr lvl="0"/>
            <a:endParaRPr lang="en-US" dirty="0"/>
          </a:p>
          <a:p>
            <a:pPr lvl="0"/>
            <a:endParaRPr lang="en-GB" dirty="0"/>
          </a:p>
          <a:p>
            <a:pPr lvl="0"/>
            <a:endParaRPr lang="en-GB" dirty="0"/>
          </a:p>
        </p:txBody>
      </p:sp>
      <p:sp>
        <p:nvSpPr>
          <p:cNvPr id="15" name="Text Placeholder 14">
            <a:extLst>
              <a:ext uri="{FF2B5EF4-FFF2-40B4-BE49-F238E27FC236}">
                <a16:creationId xmlns="" xmlns:a16="http://schemas.microsoft.com/office/drawing/2014/main" id="{7A2FE8F4-0B2F-4B6E-B4B0-927F13D7F719}"/>
              </a:ext>
            </a:extLst>
          </p:cNvPr>
          <p:cNvSpPr>
            <a:spLocks noGrp="1"/>
          </p:cNvSpPr>
          <p:nvPr>
            <p:ph type="body" sz="quarter" idx="13"/>
          </p:nvPr>
        </p:nvSpPr>
        <p:spPr>
          <a:xfrm>
            <a:off x="447675" y="5589588"/>
            <a:ext cx="8074025" cy="604837"/>
          </a:xfrm>
        </p:spPr>
        <p:txBody>
          <a:bodyPr>
            <a:normAutofit/>
          </a:bodyPr>
          <a:lstStyle>
            <a:lvl1pPr marL="0" indent="0" algn="ctr">
              <a:buNone/>
              <a:defRPr sz="1400" baseline="0">
                <a:latin typeface="Calibri" panose="020F0502020204030204" pitchFamily="34" charset="0"/>
              </a:defRPr>
            </a:lvl1pPr>
          </a:lstStyle>
          <a:p>
            <a:pPr lvl="0"/>
            <a:endParaRPr lang="en-GB" dirty="0"/>
          </a:p>
        </p:txBody>
      </p:sp>
    </p:spTree>
    <p:extLst>
      <p:ext uri="{BB962C8B-B14F-4D97-AF65-F5344CB8AC3E}">
        <p14:creationId xmlns:p14="http://schemas.microsoft.com/office/powerpoint/2010/main" val="29598440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 xmlns:a16="http://schemas.microsoft.com/office/drawing/2014/main" id="{0D344A87-61DB-4835-BEB0-346EDFB422AE}"/>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 xmlns:a16="http://schemas.microsoft.com/office/drawing/2014/main"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3668140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 xmlns:a16="http://schemas.microsoft.com/office/drawing/2014/main" id="{0D344A87-61DB-4835-BEB0-346EDFB422AE}"/>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 xmlns:a16="http://schemas.microsoft.com/office/drawing/2014/main"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569893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 xmlns:a16="http://schemas.microsoft.com/office/drawing/2014/main" id="{0D344A87-61DB-4835-BEB0-346EDFB422AE}"/>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 xmlns:a16="http://schemas.microsoft.com/office/drawing/2014/main"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18610224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50562" y="4106085"/>
            <a:ext cx="7886700" cy="1500187"/>
          </a:xfrm>
          <a:prstGeom prst="rect">
            <a:avLst/>
          </a:prstGeom>
        </p:spPr>
        <p:txBody>
          <a:bodyPr anchor="t" anchorCtr="0"/>
          <a:lstStyle>
            <a:lvl1pPr>
              <a:defRPr sz="4000" b="1" i="0" cap="all" baseline="0">
                <a:latin typeface="Calibri (heading)"/>
              </a:defRPr>
            </a:lvl1pPr>
          </a:lstStyle>
          <a:p>
            <a:r>
              <a:rPr lang="en-US" dirty="0"/>
              <a:t>Click to edit Master title style</a:t>
            </a:r>
          </a:p>
        </p:txBody>
      </p:sp>
      <p:sp>
        <p:nvSpPr>
          <p:cNvPr id="3" name="Text Placeholder 2"/>
          <p:cNvSpPr>
            <a:spLocks noGrp="1"/>
          </p:cNvSpPr>
          <p:nvPr>
            <p:ph type="body" idx="1"/>
          </p:nvPr>
        </p:nvSpPr>
        <p:spPr>
          <a:xfrm>
            <a:off x="550562" y="3666226"/>
            <a:ext cx="7886700" cy="439859"/>
          </a:xfrm>
        </p:spPr>
        <p:txBody>
          <a:bodyPr>
            <a:normAutofit/>
          </a:bodyPr>
          <a:lstStyle>
            <a:lvl1pPr marL="0" indent="0">
              <a:buNone/>
              <a:defRPr sz="2000" baseline="0">
                <a:solidFill>
                  <a:schemeClr val="tx1">
                    <a:lumMod val="50000"/>
                    <a:lumOff val="50000"/>
                  </a:schemeClr>
                </a:solidFill>
                <a:latin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7" name="Slide Number Placeholder 6">
            <a:extLst>
              <a:ext uri="{FF2B5EF4-FFF2-40B4-BE49-F238E27FC236}">
                <a16:creationId xmlns="" xmlns:a16="http://schemas.microsoft.com/office/drawing/2014/main" id="{20A8AF00-8302-4EB6-B590-39BD369534EC}"/>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2" name="Text Placeholder 11">
            <a:extLst>
              <a:ext uri="{FF2B5EF4-FFF2-40B4-BE49-F238E27FC236}">
                <a16:creationId xmlns="" xmlns:a16="http://schemas.microsoft.com/office/drawing/2014/main" id="{D233DBE3-4DCE-45EA-88E9-4DFE54A70D1C}"/>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33967875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6" name="Slide Number Placeholder 5">
            <a:extLst>
              <a:ext uri="{FF2B5EF4-FFF2-40B4-BE49-F238E27FC236}">
                <a16:creationId xmlns="" xmlns:a16="http://schemas.microsoft.com/office/drawing/2014/main" id="{8F3D9741-60F0-480D-8B47-D9BDE25B27A7}"/>
              </a:ext>
            </a:extLst>
          </p:cNvPr>
          <p:cNvSpPr>
            <a:spLocks noGrp="1"/>
          </p:cNvSpPr>
          <p:nvPr>
            <p:ph type="sldNum" sz="quarter" idx="10"/>
          </p:nvPr>
        </p:nvSpPr>
        <p:spPr/>
        <p:txBody>
          <a:bodyPr/>
          <a:lstStyle/>
          <a:p>
            <a:fld id="{49C04F3A-82BD-4011-AADB-1F79FD7DF4BC}" type="slidenum">
              <a:rPr lang="en-GB" smtClean="0"/>
              <a:pPr/>
              <a:t>‹#›</a:t>
            </a:fld>
            <a:endParaRPr lang="en-GB" dirty="0"/>
          </a:p>
        </p:txBody>
      </p:sp>
      <p:pic>
        <p:nvPicPr>
          <p:cNvPr id="11" name="Picture 2" descr="Asking questions | TeachingEnglish | British Council | BBC">
            <a:extLst>
              <a:ext uri="{FF2B5EF4-FFF2-40B4-BE49-F238E27FC236}">
                <a16:creationId xmlns="" xmlns:a16="http://schemas.microsoft.com/office/drawing/2014/main" id="{4847C7E7-B06A-4BDA-9B87-24735A9E213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86000" y="2225616"/>
            <a:ext cx="4572000" cy="27949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30322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0" name="Rectangle 9">
            <a:extLst>
              <a:ext uri="{FF2B5EF4-FFF2-40B4-BE49-F238E27FC236}">
                <a16:creationId xmlns="" xmlns:a16="http://schemas.microsoft.com/office/drawing/2014/main" id="{0568F01E-E28F-48CF-A919-4F87EC7314AB}"/>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 name="Slide Number Placeholder 4">
            <a:extLst>
              <a:ext uri="{FF2B5EF4-FFF2-40B4-BE49-F238E27FC236}">
                <a16:creationId xmlns="" xmlns:a16="http://schemas.microsoft.com/office/drawing/2014/main" id="{38142138-4AA3-4144-B07B-05168E07F5FA}"/>
              </a:ext>
            </a:extLst>
          </p:cNvPr>
          <p:cNvSpPr>
            <a:spLocks noGrp="1"/>
          </p:cNvSpPr>
          <p:nvPr>
            <p:ph type="sldNum" sz="quarter" idx="12"/>
          </p:nvPr>
        </p:nvSpPr>
        <p:spPr>
          <a:xfrm>
            <a:off x="7086600" y="6588125"/>
            <a:ext cx="2057400" cy="285810"/>
          </a:xfrm>
          <a:prstGeom prst="rect">
            <a:avLst/>
          </a:prstGeom>
        </p:spPr>
        <p:txBody>
          <a:bodyPr/>
          <a:lstStyle>
            <a:lvl1pPr>
              <a:defRPr sz="900" baseline="0">
                <a:latin typeface="Verdana" panose="020B0604030504040204" pitchFamily="34" charset="0"/>
              </a:defRPr>
            </a:lvl1pPr>
          </a:lstStyle>
          <a:p>
            <a:fld id="{49C04F3A-82BD-4011-AADB-1F79FD7DF4BC}" type="slidenum">
              <a:rPr lang="en-GB" smtClean="0"/>
              <a:pPr/>
              <a:t>‹#›</a:t>
            </a:fld>
            <a:endParaRPr lang="en-GB" dirty="0"/>
          </a:p>
        </p:txBody>
      </p:sp>
      <p:sp>
        <p:nvSpPr>
          <p:cNvPr id="11" name="Rectangle 11">
            <a:extLst>
              <a:ext uri="{FF2B5EF4-FFF2-40B4-BE49-F238E27FC236}">
                <a16:creationId xmlns="" xmlns:a16="http://schemas.microsoft.com/office/drawing/2014/main" id="{4E9086BA-5439-49E6-9E91-FC32A560FF1E}"/>
              </a:ext>
            </a:extLst>
          </p:cNvPr>
          <p:cNvSpPr>
            <a:spLocks noChangeArrowheads="1"/>
          </p:cNvSpPr>
          <p:nvPr userDrawn="1"/>
        </p:nvSpPr>
        <p:spPr bwMode="auto">
          <a:xfrm>
            <a:off x="0" y="6622629"/>
            <a:ext cx="396044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900" b="1" baseline="0" dirty="0">
                <a:solidFill>
                  <a:srgbClr val="FFFFFF"/>
                </a:solidFill>
                <a:latin typeface="Verdana" panose="020B0604030504040204" pitchFamily="34" charset="0"/>
              </a:rPr>
              <a:t>www.coe.int/cybercrime			</a:t>
            </a:r>
          </a:p>
        </p:txBody>
      </p:sp>
      <p:sp>
        <p:nvSpPr>
          <p:cNvPr id="15" name="Text Placeholder 11">
            <a:extLst>
              <a:ext uri="{FF2B5EF4-FFF2-40B4-BE49-F238E27FC236}">
                <a16:creationId xmlns="" xmlns:a16="http://schemas.microsoft.com/office/drawing/2014/main" id="{65D2B4B2-A487-46F2-91AA-C4BF2735A54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0474157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286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 xmlns:a16="http://schemas.microsoft.com/office/drawing/2014/main" id="{9F79EE9D-52D5-4B6B-99C5-F7B7EF500FFC}"/>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2" name="Text Placeholder 11">
            <a:extLst>
              <a:ext uri="{FF2B5EF4-FFF2-40B4-BE49-F238E27FC236}">
                <a16:creationId xmlns="" xmlns:a16="http://schemas.microsoft.com/office/drawing/2014/main" id="{CCA4FC42-7865-44A1-A558-6DAB208B7BBA}"/>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1055842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3/31/2021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3315512933"/>
      </p:ext>
    </p:extLst>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9842" y="1681163"/>
            <a:ext cx="3868340"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29842" y="2617213"/>
            <a:ext cx="3868340"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681163"/>
            <a:ext cx="3887391"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29150" y="2617213"/>
            <a:ext cx="3887391"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9">
            <a:extLst>
              <a:ext uri="{FF2B5EF4-FFF2-40B4-BE49-F238E27FC236}">
                <a16:creationId xmlns="" xmlns:a16="http://schemas.microsoft.com/office/drawing/2014/main" id="{D8D75C77-33AE-4D9D-81BB-E84439877287}"/>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3" name="Text Placeholder 11">
            <a:extLst>
              <a:ext uri="{FF2B5EF4-FFF2-40B4-BE49-F238E27FC236}">
                <a16:creationId xmlns="" xmlns:a16="http://schemas.microsoft.com/office/drawing/2014/main" id="{E8360835-D07D-47DB-8A8D-6D70C8BFA691}"/>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33993366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6" name="Slide Number Placeholder 5">
            <a:extLst>
              <a:ext uri="{FF2B5EF4-FFF2-40B4-BE49-F238E27FC236}">
                <a16:creationId xmlns="" xmlns:a16="http://schemas.microsoft.com/office/drawing/2014/main" id="{8F3D9741-60F0-480D-8B47-D9BDE25B27A7}"/>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9" name="Text Placeholder 11">
            <a:extLst>
              <a:ext uri="{FF2B5EF4-FFF2-40B4-BE49-F238E27FC236}">
                <a16:creationId xmlns="" xmlns:a16="http://schemas.microsoft.com/office/drawing/2014/main" id="{A0DF66FC-D0BD-42D5-88C2-0C899A2415A4}"/>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9454627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1319841"/>
            <a:ext cx="1971675" cy="4857122"/>
          </a:xfrm>
          <a:prstGeom prst="rect">
            <a:avLst/>
          </a:prstGeom>
        </p:spPr>
        <p:txBody>
          <a:bodyPr vert="eaVert"/>
          <a:lstStyle>
            <a:lvl1pPr>
              <a:defRPr baseline="0">
                <a:latin typeface="Calibri" panose="020F050202020403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a:xfrm>
            <a:off x="628650" y="1319841"/>
            <a:ext cx="5800725" cy="4857121"/>
          </a:xfrm>
        </p:spPr>
        <p:txBody>
          <a:bodyPr vert="eaVert"/>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 xmlns:a16="http://schemas.microsoft.com/office/drawing/2014/main" id="{B9F9D650-1009-46ED-8222-4EE43ED14297}"/>
              </a:ext>
            </a:extLst>
          </p:cNvPr>
          <p:cNvSpPr>
            <a:spLocks noGrp="1"/>
          </p:cNvSpPr>
          <p:nvPr>
            <p:ph type="sldNum" sz="quarter" idx="10"/>
          </p:nvPr>
        </p:nvSpPr>
        <p:spPr/>
        <p:txBody>
          <a:bodyPr/>
          <a:lstStyle/>
          <a:p>
            <a:fld id="{49C04F3A-82BD-4011-AADB-1F79FD7DF4BC}" type="slidenum">
              <a:rPr lang="en-GB" smtClean="0"/>
              <a:pPr/>
              <a:t>‹#›</a:t>
            </a:fld>
            <a:endParaRPr lang="en-GB" dirty="0"/>
          </a:p>
        </p:txBody>
      </p:sp>
      <p:sp>
        <p:nvSpPr>
          <p:cNvPr id="10" name="Text Placeholder 11">
            <a:extLst>
              <a:ext uri="{FF2B5EF4-FFF2-40B4-BE49-F238E27FC236}">
                <a16:creationId xmlns="" xmlns:a16="http://schemas.microsoft.com/office/drawing/2014/main" id="{5C16D1AC-E422-4575-9A0B-452840BC04C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42725250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31/03/2021</a:t>
            </a:fld>
            <a:endParaRPr lang="en-GB"/>
          </a:p>
        </p:txBody>
      </p:sp>
      <p:sp>
        <p:nvSpPr>
          <p:cNvPr id="5" name="Footer Placeholder 4">
            <a:extLst>
              <a:ext uri="{FF2B5EF4-FFF2-40B4-BE49-F238E27FC236}">
                <a16:creationId xmlns=""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6488631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31/03/2021</a:t>
            </a:fld>
            <a:endParaRPr lang="en-GB"/>
          </a:p>
        </p:txBody>
      </p:sp>
      <p:sp>
        <p:nvSpPr>
          <p:cNvPr id="5" name="Footer Placeholder 4">
            <a:extLst>
              <a:ext uri="{FF2B5EF4-FFF2-40B4-BE49-F238E27FC236}">
                <a16:creationId xmlns=""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val="18130832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31/03/2021</a:t>
            </a:fld>
            <a:endParaRPr lang="en-GB"/>
          </a:p>
        </p:txBody>
      </p:sp>
      <p:sp>
        <p:nvSpPr>
          <p:cNvPr id="5" name="Footer Placeholder 4">
            <a:extLst>
              <a:ext uri="{FF2B5EF4-FFF2-40B4-BE49-F238E27FC236}">
                <a16:creationId xmlns=""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val="4245658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31/03/2021</a:t>
            </a:fld>
            <a:endParaRPr lang="en-GB"/>
          </a:p>
        </p:txBody>
      </p:sp>
      <p:sp>
        <p:nvSpPr>
          <p:cNvPr id="6" name="Footer Placeholder 4">
            <a:extLst>
              <a:ext uri="{FF2B5EF4-FFF2-40B4-BE49-F238E27FC236}">
                <a16:creationId xmlns=""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val="388207557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31/03/2021</a:t>
            </a:fld>
            <a:endParaRPr lang="en-GB"/>
          </a:p>
        </p:txBody>
      </p:sp>
      <p:sp>
        <p:nvSpPr>
          <p:cNvPr id="8" name="Footer Placeholder 4">
            <a:extLst>
              <a:ext uri="{FF2B5EF4-FFF2-40B4-BE49-F238E27FC236}">
                <a16:creationId xmlns=""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val="40869067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31/03/2021</a:t>
            </a:fld>
            <a:endParaRPr lang="en-GB"/>
          </a:p>
        </p:txBody>
      </p:sp>
      <p:sp>
        <p:nvSpPr>
          <p:cNvPr id="4" name="Footer Placeholder 4">
            <a:extLst>
              <a:ext uri="{FF2B5EF4-FFF2-40B4-BE49-F238E27FC236}">
                <a16:creationId xmlns=""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18017950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31/03/2021</a:t>
            </a:fld>
            <a:endParaRPr lang="en-GB"/>
          </a:p>
        </p:txBody>
      </p:sp>
      <p:sp>
        <p:nvSpPr>
          <p:cNvPr id="3" name="Footer Placeholder 4">
            <a:extLst>
              <a:ext uri="{FF2B5EF4-FFF2-40B4-BE49-F238E27FC236}">
                <a16:creationId xmlns=""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2900110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3/31/2021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4115193528"/>
      </p:ext>
    </p:extLst>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31/03/2021</a:t>
            </a:fld>
            <a:endParaRPr lang="en-GB"/>
          </a:p>
        </p:txBody>
      </p:sp>
      <p:sp>
        <p:nvSpPr>
          <p:cNvPr id="6" name="Footer Placeholder 4">
            <a:extLst>
              <a:ext uri="{FF2B5EF4-FFF2-40B4-BE49-F238E27FC236}">
                <a16:creationId xmlns=""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val="370449469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31/03/2021</a:t>
            </a:fld>
            <a:endParaRPr lang="en-GB"/>
          </a:p>
        </p:txBody>
      </p:sp>
      <p:sp>
        <p:nvSpPr>
          <p:cNvPr id="6" name="Footer Placeholder 4">
            <a:extLst>
              <a:ext uri="{FF2B5EF4-FFF2-40B4-BE49-F238E27FC236}">
                <a16:creationId xmlns=""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val="13009951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31/03/2021</a:t>
            </a:fld>
            <a:endParaRPr lang="en-GB"/>
          </a:p>
        </p:txBody>
      </p:sp>
      <p:sp>
        <p:nvSpPr>
          <p:cNvPr id="5" name="Footer Placeholder 4">
            <a:extLst>
              <a:ext uri="{FF2B5EF4-FFF2-40B4-BE49-F238E27FC236}">
                <a16:creationId xmlns=""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275879323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31/03/2021</a:t>
            </a:fld>
            <a:endParaRPr lang="en-GB"/>
          </a:p>
        </p:txBody>
      </p:sp>
      <p:sp>
        <p:nvSpPr>
          <p:cNvPr id="5" name="Footer Placeholder 4">
            <a:extLst>
              <a:ext uri="{FF2B5EF4-FFF2-40B4-BE49-F238E27FC236}">
                <a16:creationId xmlns=""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val="339671667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31/03/2021</a:t>
            </a:fld>
            <a:endParaRPr lang="en-GB"/>
          </a:p>
        </p:txBody>
      </p:sp>
      <p:sp>
        <p:nvSpPr>
          <p:cNvPr id="5" name="Footer Placeholder 4">
            <a:extLst>
              <a:ext uri="{FF2B5EF4-FFF2-40B4-BE49-F238E27FC236}">
                <a16:creationId xmlns=""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256608847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31/03/2021</a:t>
            </a:fld>
            <a:endParaRPr lang="en-GB"/>
          </a:p>
        </p:txBody>
      </p:sp>
      <p:sp>
        <p:nvSpPr>
          <p:cNvPr id="5" name="Footer Placeholder 4">
            <a:extLst>
              <a:ext uri="{FF2B5EF4-FFF2-40B4-BE49-F238E27FC236}">
                <a16:creationId xmlns=""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val="4488091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31/03/2021</a:t>
            </a:fld>
            <a:endParaRPr lang="en-GB"/>
          </a:p>
        </p:txBody>
      </p:sp>
      <p:sp>
        <p:nvSpPr>
          <p:cNvPr id="5" name="Footer Placeholder 4">
            <a:extLst>
              <a:ext uri="{FF2B5EF4-FFF2-40B4-BE49-F238E27FC236}">
                <a16:creationId xmlns=""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val="321083173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31/03/2021</a:t>
            </a:fld>
            <a:endParaRPr lang="en-GB"/>
          </a:p>
        </p:txBody>
      </p:sp>
      <p:sp>
        <p:nvSpPr>
          <p:cNvPr id="6" name="Footer Placeholder 4">
            <a:extLst>
              <a:ext uri="{FF2B5EF4-FFF2-40B4-BE49-F238E27FC236}">
                <a16:creationId xmlns=""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val="166352930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31/03/2021</a:t>
            </a:fld>
            <a:endParaRPr lang="en-GB"/>
          </a:p>
        </p:txBody>
      </p:sp>
      <p:sp>
        <p:nvSpPr>
          <p:cNvPr id="8" name="Footer Placeholder 4">
            <a:extLst>
              <a:ext uri="{FF2B5EF4-FFF2-40B4-BE49-F238E27FC236}">
                <a16:creationId xmlns=""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val="354634673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31/03/2021</a:t>
            </a:fld>
            <a:endParaRPr lang="en-GB"/>
          </a:p>
        </p:txBody>
      </p:sp>
      <p:sp>
        <p:nvSpPr>
          <p:cNvPr id="4" name="Footer Placeholder 4">
            <a:extLst>
              <a:ext uri="{FF2B5EF4-FFF2-40B4-BE49-F238E27FC236}">
                <a16:creationId xmlns=""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2240804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3/31/2021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96640143"/>
      </p:ext>
    </p:extLst>
  </p:cSld>
  <p:clrMapOvr>
    <a:masterClrMapping/>
  </p:clrMapOvr>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31/03/2021</a:t>
            </a:fld>
            <a:endParaRPr lang="en-GB"/>
          </a:p>
        </p:txBody>
      </p:sp>
      <p:sp>
        <p:nvSpPr>
          <p:cNvPr id="3" name="Footer Placeholder 4">
            <a:extLst>
              <a:ext uri="{FF2B5EF4-FFF2-40B4-BE49-F238E27FC236}">
                <a16:creationId xmlns=""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112160303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31/03/2021</a:t>
            </a:fld>
            <a:endParaRPr lang="en-GB"/>
          </a:p>
        </p:txBody>
      </p:sp>
      <p:sp>
        <p:nvSpPr>
          <p:cNvPr id="6" name="Footer Placeholder 4">
            <a:extLst>
              <a:ext uri="{FF2B5EF4-FFF2-40B4-BE49-F238E27FC236}">
                <a16:creationId xmlns=""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val="12898221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31/03/2021</a:t>
            </a:fld>
            <a:endParaRPr lang="en-GB"/>
          </a:p>
        </p:txBody>
      </p:sp>
      <p:sp>
        <p:nvSpPr>
          <p:cNvPr id="6" name="Footer Placeholder 4">
            <a:extLst>
              <a:ext uri="{FF2B5EF4-FFF2-40B4-BE49-F238E27FC236}">
                <a16:creationId xmlns=""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val="110445556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31/03/2021</a:t>
            </a:fld>
            <a:endParaRPr lang="en-GB"/>
          </a:p>
        </p:txBody>
      </p:sp>
      <p:sp>
        <p:nvSpPr>
          <p:cNvPr id="5" name="Footer Placeholder 4">
            <a:extLst>
              <a:ext uri="{FF2B5EF4-FFF2-40B4-BE49-F238E27FC236}">
                <a16:creationId xmlns=""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217816019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31/03/2021</a:t>
            </a:fld>
            <a:endParaRPr lang="en-GB"/>
          </a:p>
        </p:txBody>
      </p:sp>
      <p:sp>
        <p:nvSpPr>
          <p:cNvPr id="5" name="Footer Placeholder 4">
            <a:extLst>
              <a:ext uri="{FF2B5EF4-FFF2-40B4-BE49-F238E27FC236}">
                <a16:creationId xmlns=""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val="311392070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31/03/2021</a:t>
            </a:fld>
            <a:endParaRPr lang="en-GB"/>
          </a:p>
        </p:txBody>
      </p:sp>
      <p:sp>
        <p:nvSpPr>
          <p:cNvPr id="5" name="Footer Placeholder 4">
            <a:extLst>
              <a:ext uri="{FF2B5EF4-FFF2-40B4-BE49-F238E27FC236}">
                <a16:creationId xmlns=""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169908420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31/03/2021</a:t>
            </a:fld>
            <a:endParaRPr lang="en-GB"/>
          </a:p>
        </p:txBody>
      </p:sp>
      <p:sp>
        <p:nvSpPr>
          <p:cNvPr id="5" name="Footer Placeholder 4">
            <a:extLst>
              <a:ext uri="{FF2B5EF4-FFF2-40B4-BE49-F238E27FC236}">
                <a16:creationId xmlns=""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val="103425682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31/03/2021</a:t>
            </a:fld>
            <a:endParaRPr lang="en-GB"/>
          </a:p>
        </p:txBody>
      </p:sp>
      <p:sp>
        <p:nvSpPr>
          <p:cNvPr id="5" name="Footer Placeholder 4">
            <a:extLst>
              <a:ext uri="{FF2B5EF4-FFF2-40B4-BE49-F238E27FC236}">
                <a16:creationId xmlns=""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val="416927767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31/03/2021</a:t>
            </a:fld>
            <a:endParaRPr lang="en-GB"/>
          </a:p>
        </p:txBody>
      </p:sp>
      <p:sp>
        <p:nvSpPr>
          <p:cNvPr id="6" name="Footer Placeholder 4">
            <a:extLst>
              <a:ext uri="{FF2B5EF4-FFF2-40B4-BE49-F238E27FC236}">
                <a16:creationId xmlns=""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val="358234130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31/03/2021</a:t>
            </a:fld>
            <a:endParaRPr lang="en-GB"/>
          </a:p>
        </p:txBody>
      </p:sp>
      <p:sp>
        <p:nvSpPr>
          <p:cNvPr id="8" name="Footer Placeholder 4">
            <a:extLst>
              <a:ext uri="{FF2B5EF4-FFF2-40B4-BE49-F238E27FC236}">
                <a16:creationId xmlns=""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val="31172060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3/31/2021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1334251083"/>
      </p:ext>
    </p:extLst>
  </p:cSld>
  <p:clrMapOvr>
    <a:masterClrMapping/>
  </p:clrMapOvr>
  <p:hf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31/03/2021</a:t>
            </a:fld>
            <a:endParaRPr lang="en-GB"/>
          </a:p>
        </p:txBody>
      </p:sp>
      <p:sp>
        <p:nvSpPr>
          <p:cNvPr id="4" name="Footer Placeholder 4">
            <a:extLst>
              <a:ext uri="{FF2B5EF4-FFF2-40B4-BE49-F238E27FC236}">
                <a16:creationId xmlns=""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139811196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31/03/2021</a:t>
            </a:fld>
            <a:endParaRPr lang="en-GB"/>
          </a:p>
        </p:txBody>
      </p:sp>
      <p:sp>
        <p:nvSpPr>
          <p:cNvPr id="3" name="Footer Placeholder 4">
            <a:extLst>
              <a:ext uri="{FF2B5EF4-FFF2-40B4-BE49-F238E27FC236}">
                <a16:creationId xmlns=""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187690358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31/03/2021</a:t>
            </a:fld>
            <a:endParaRPr lang="en-GB"/>
          </a:p>
        </p:txBody>
      </p:sp>
      <p:sp>
        <p:nvSpPr>
          <p:cNvPr id="6" name="Footer Placeholder 4">
            <a:extLst>
              <a:ext uri="{FF2B5EF4-FFF2-40B4-BE49-F238E27FC236}">
                <a16:creationId xmlns=""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val="359169367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31/03/2021</a:t>
            </a:fld>
            <a:endParaRPr lang="en-GB"/>
          </a:p>
        </p:txBody>
      </p:sp>
      <p:sp>
        <p:nvSpPr>
          <p:cNvPr id="6" name="Footer Placeholder 4">
            <a:extLst>
              <a:ext uri="{FF2B5EF4-FFF2-40B4-BE49-F238E27FC236}">
                <a16:creationId xmlns=""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val="244780687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31/03/2021</a:t>
            </a:fld>
            <a:endParaRPr lang="en-GB"/>
          </a:p>
        </p:txBody>
      </p:sp>
      <p:sp>
        <p:nvSpPr>
          <p:cNvPr id="5" name="Footer Placeholder 4">
            <a:extLst>
              <a:ext uri="{FF2B5EF4-FFF2-40B4-BE49-F238E27FC236}">
                <a16:creationId xmlns=""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389161567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31/03/2021</a:t>
            </a:fld>
            <a:endParaRPr lang="en-GB"/>
          </a:p>
        </p:txBody>
      </p:sp>
      <p:sp>
        <p:nvSpPr>
          <p:cNvPr id="5" name="Footer Placeholder 4">
            <a:extLst>
              <a:ext uri="{FF2B5EF4-FFF2-40B4-BE49-F238E27FC236}">
                <a16:creationId xmlns=""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val="292004987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31/03/2021</a:t>
            </a:fld>
            <a:endParaRPr lang="en-GB"/>
          </a:p>
        </p:txBody>
      </p:sp>
      <p:sp>
        <p:nvSpPr>
          <p:cNvPr id="5" name="Footer Placeholder 4">
            <a:extLst>
              <a:ext uri="{FF2B5EF4-FFF2-40B4-BE49-F238E27FC236}">
                <a16:creationId xmlns=""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EC23F55A-8CF0-4C9C-A0A6-604CE946188C}"/>
              </a:ext>
            </a:extLst>
          </p:cNvPr>
          <p:cNvSpPr>
            <a:spLocks noGrp="1"/>
          </p:cNvSpPr>
          <p:nvPr>
            <p:ph type="sldNum" sz="quarter" idx="12"/>
          </p:nvPr>
        </p:nvSpPr>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409235666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4189B147-4B66-4E97-B70A-11C2806E34CA}"/>
              </a:ext>
            </a:extLst>
          </p:cNvPr>
          <p:cNvSpPr>
            <a:spLocks noGrp="1"/>
          </p:cNvSpPr>
          <p:nvPr>
            <p:ph type="dt" sz="half" idx="10"/>
          </p:nvPr>
        </p:nvSpPr>
        <p:spPr/>
        <p:txBody>
          <a:bodyPr/>
          <a:lstStyle>
            <a:lvl1pPr>
              <a:defRPr/>
            </a:lvl1pPr>
          </a:lstStyle>
          <a:p>
            <a:pPr>
              <a:defRPr/>
            </a:pPr>
            <a:fld id="{80AF0C5A-254C-4B55-9DDA-00B85131A43C}" type="datetimeFigureOut">
              <a:rPr lang="en-GB"/>
              <a:pPr>
                <a:defRPr/>
              </a:pPr>
              <a:t>31/03/2021</a:t>
            </a:fld>
            <a:endParaRPr lang="en-GB"/>
          </a:p>
        </p:txBody>
      </p:sp>
      <p:sp>
        <p:nvSpPr>
          <p:cNvPr id="5" name="Footer Placeholder 4">
            <a:extLst>
              <a:ext uri="{FF2B5EF4-FFF2-40B4-BE49-F238E27FC236}">
                <a16:creationId xmlns="" xmlns:a16="http://schemas.microsoft.com/office/drawing/2014/main" id="{B041ED0F-3F4F-4191-95D9-03287ACFF4E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9CA3C550-FDA0-40D4-90E1-A3D5C9AB77DC}"/>
              </a:ext>
            </a:extLst>
          </p:cNvPr>
          <p:cNvSpPr>
            <a:spLocks noGrp="1"/>
          </p:cNvSpPr>
          <p:nvPr>
            <p:ph type="sldNum" sz="quarter" idx="12"/>
          </p:nvPr>
        </p:nvSpPr>
        <p:spPr/>
        <p:txBody>
          <a:bodyPr/>
          <a:lstStyle>
            <a:lvl1pPr>
              <a:defRPr/>
            </a:lvl1pPr>
          </a:lstStyle>
          <a:p>
            <a:fld id="{0C938412-91F3-4CFB-A3F9-23742A0FFCC3}" type="slidenum">
              <a:rPr lang="en-GB" altLang="en-US"/>
              <a:pPr/>
              <a:t>‹#›</a:t>
            </a:fld>
            <a:endParaRPr lang="en-GB" altLang="en-US"/>
          </a:p>
        </p:txBody>
      </p:sp>
      <p:sp>
        <p:nvSpPr>
          <p:cNvPr id="7" name="Rectangle 11">
            <a:extLst>
              <a:ext uri="{FF2B5EF4-FFF2-40B4-BE49-F238E27FC236}">
                <a16:creationId xmlns="" xmlns:a16="http://schemas.microsoft.com/office/drawing/2014/main" id="{4DD249EA-50C8-4951-AB06-5D28EB1690D8}"/>
              </a:ext>
            </a:extLst>
          </p:cNvPr>
          <p:cNvSpPr>
            <a:spLocks noChangeArrowheads="1"/>
          </p:cNvSpPr>
          <p:nvPr userDrawn="1"/>
        </p:nvSpPr>
        <p:spPr bwMode="auto">
          <a:xfrm>
            <a:off x="7938" y="6597650"/>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www.coe.int/cybercrime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a:t>
            </a:fld>
            <a:r>
              <a:rPr lang="en-US" sz="1200" b="1" dirty="0">
                <a:solidFill>
                  <a:srgbClr val="FFFFFF"/>
                </a:solidFill>
                <a:latin typeface="Verdana" charset="0"/>
                <a:ea typeface="MS PGothic" panose="020B0600070205080204" pitchFamily="34" charset="-128"/>
                <a:cs typeface="Verdana" charset="0"/>
              </a:rPr>
              <a:t> -</a:t>
            </a:r>
          </a:p>
        </p:txBody>
      </p:sp>
    </p:spTree>
    <p:extLst>
      <p:ext uri="{BB962C8B-B14F-4D97-AF65-F5344CB8AC3E}">
        <p14:creationId xmlns:p14="http://schemas.microsoft.com/office/powerpoint/2010/main" val="128335439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31/03/2021</a:t>
            </a:fld>
            <a:endParaRPr lang="en-GB"/>
          </a:p>
        </p:txBody>
      </p:sp>
      <p:sp>
        <p:nvSpPr>
          <p:cNvPr id="5" name="Footer Placeholder 4">
            <a:extLst>
              <a:ext uri="{FF2B5EF4-FFF2-40B4-BE49-F238E27FC236}">
                <a16:creationId xmlns=""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E36EC1A9-0935-48AF-98AC-717D1CEB4CF4}"/>
              </a:ext>
            </a:extLst>
          </p:cNvPr>
          <p:cNvSpPr>
            <a:spLocks noGrp="1"/>
          </p:cNvSpPr>
          <p:nvPr>
            <p:ph type="sldNum" sz="quarter" idx="12"/>
          </p:nvPr>
        </p:nvSpPr>
        <p:spPr/>
        <p:txBody>
          <a:bodyPr/>
          <a:lstStyle>
            <a:lvl1pPr>
              <a:defRPr/>
            </a:lvl1pPr>
          </a:lstStyle>
          <a:p>
            <a:fld id="{A4A5ECFF-5C9A-42B4-A985-E4790B0921A2}" type="slidenum">
              <a:rPr lang="en-GB" altLang="en-US"/>
              <a:pPr/>
              <a:t>‹#›</a:t>
            </a:fld>
            <a:endParaRPr lang="en-GB" altLang="en-US"/>
          </a:p>
        </p:txBody>
      </p:sp>
    </p:spTree>
    <p:extLst>
      <p:ext uri="{BB962C8B-B14F-4D97-AF65-F5344CB8AC3E}">
        <p14:creationId xmlns:p14="http://schemas.microsoft.com/office/powerpoint/2010/main" val="146681517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 xmlns:a16="http://schemas.microsoft.com/office/drawing/2014/main" id="{88522707-CA25-4A35-91C8-F5196EFF8F16}"/>
              </a:ext>
            </a:extLst>
          </p:cNvPr>
          <p:cNvSpPr>
            <a:spLocks noGrp="1"/>
          </p:cNvSpPr>
          <p:nvPr>
            <p:ph type="dt" sz="half" idx="10"/>
          </p:nvPr>
        </p:nvSpPr>
        <p:spPr/>
        <p:txBody>
          <a:bodyPr/>
          <a:lstStyle>
            <a:lvl1pPr>
              <a:defRPr/>
            </a:lvl1pPr>
          </a:lstStyle>
          <a:p>
            <a:pPr>
              <a:defRPr/>
            </a:pPr>
            <a:fld id="{CFBDBF1B-221B-4F7A-A787-AD32B8234FCA}" type="datetimeFigureOut">
              <a:rPr lang="en-GB"/>
              <a:pPr>
                <a:defRPr/>
              </a:pPr>
              <a:t>31/03/2021</a:t>
            </a:fld>
            <a:endParaRPr lang="en-GB"/>
          </a:p>
        </p:txBody>
      </p:sp>
      <p:sp>
        <p:nvSpPr>
          <p:cNvPr id="6" name="Footer Placeholder 4">
            <a:extLst>
              <a:ext uri="{FF2B5EF4-FFF2-40B4-BE49-F238E27FC236}">
                <a16:creationId xmlns="" xmlns:a16="http://schemas.microsoft.com/office/drawing/2014/main" id="{84FC7A3D-6216-4157-97A2-E55D98E64C4F}"/>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0ABDE962-6F93-4861-9652-CEB273EC9807}"/>
              </a:ext>
            </a:extLst>
          </p:cNvPr>
          <p:cNvSpPr>
            <a:spLocks noGrp="1"/>
          </p:cNvSpPr>
          <p:nvPr>
            <p:ph type="sldNum" sz="quarter" idx="12"/>
          </p:nvPr>
        </p:nvSpPr>
        <p:spPr/>
        <p:txBody>
          <a:bodyPr/>
          <a:lstStyle>
            <a:lvl1pPr>
              <a:defRPr/>
            </a:lvl1pPr>
          </a:lstStyle>
          <a:p>
            <a:fld id="{A87C200B-5CD9-4424-B25D-14B538795F4F}" type="slidenum">
              <a:rPr lang="en-GB" altLang="en-US"/>
              <a:pPr/>
              <a:t>‹#›</a:t>
            </a:fld>
            <a:endParaRPr lang="en-GB" altLang="en-US"/>
          </a:p>
        </p:txBody>
      </p:sp>
    </p:spTree>
    <p:extLst>
      <p:ext uri="{BB962C8B-B14F-4D97-AF65-F5344CB8AC3E}">
        <p14:creationId xmlns:p14="http://schemas.microsoft.com/office/powerpoint/2010/main" val="14821000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3/31/2021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1739888814"/>
      </p:ext>
    </p:extLst>
  </p:cSld>
  <p:clrMapOvr>
    <a:masterClrMapping/>
  </p:clrMapOvr>
  <p:hf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 xmlns:a16="http://schemas.microsoft.com/office/drawing/2014/main" id="{69C0712E-9343-4428-96C7-F978B4708EB4}"/>
              </a:ext>
            </a:extLst>
          </p:cNvPr>
          <p:cNvSpPr>
            <a:spLocks noGrp="1"/>
          </p:cNvSpPr>
          <p:nvPr>
            <p:ph type="dt" sz="half" idx="10"/>
          </p:nvPr>
        </p:nvSpPr>
        <p:spPr/>
        <p:txBody>
          <a:bodyPr/>
          <a:lstStyle>
            <a:lvl1pPr>
              <a:defRPr/>
            </a:lvl1pPr>
          </a:lstStyle>
          <a:p>
            <a:pPr>
              <a:defRPr/>
            </a:pPr>
            <a:fld id="{03D3FF4A-8C1F-4811-AA1E-4D9763EFA5E9}" type="datetimeFigureOut">
              <a:rPr lang="en-GB"/>
              <a:pPr>
                <a:defRPr/>
              </a:pPr>
              <a:t>31/03/2021</a:t>
            </a:fld>
            <a:endParaRPr lang="en-GB"/>
          </a:p>
        </p:txBody>
      </p:sp>
      <p:sp>
        <p:nvSpPr>
          <p:cNvPr id="8" name="Footer Placeholder 4">
            <a:extLst>
              <a:ext uri="{FF2B5EF4-FFF2-40B4-BE49-F238E27FC236}">
                <a16:creationId xmlns="" xmlns:a16="http://schemas.microsoft.com/office/drawing/2014/main" id="{55DF5386-8042-47D5-8E50-6BCDD37A2A50}"/>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9" name="Slide Number Placeholder 5">
            <a:extLst>
              <a:ext uri="{FF2B5EF4-FFF2-40B4-BE49-F238E27FC236}">
                <a16:creationId xmlns="" xmlns:a16="http://schemas.microsoft.com/office/drawing/2014/main" id="{64CDF31D-1F28-4032-982F-E4C4F975CE1C}"/>
              </a:ext>
            </a:extLst>
          </p:cNvPr>
          <p:cNvSpPr>
            <a:spLocks noGrp="1"/>
          </p:cNvSpPr>
          <p:nvPr>
            <p:ph type="sldNum" sz="quarter" idx="12"/>
          </p:nvPr>
        </p:nvSpPr>
        <p:spPr/>
        <p:txBody>
          <a:bodyPr/>
          <a:lstStyle>
            <a:lvl1pPr>
              <a:defRPr/>
            </a:lvl1pPr>
          </a:lstStyle>
          <a:p>
            <a:fld id="{1C22D96E-6A4B-4992-9941-EE62BBE18CC4}" type="slidenum">
              <a:rPr lang="en-GB" altLang="en-US"/>
              <a:pPr/>
              <a:t>‹#›</a:t>
            </a:fld>
            <a:endParaRPr lang="en-GB" altLang="en-US"/>
          </a:p>
        </p:txBody>
      </p:sp>
    </p:spTree>
    <p:extLst>
      <p:ext uri="{BB962C8B-B14F-4D97-AF65-F5344CB8AC3E}">
        <p14:creationId xmlns:p14="http://schemas.microsoft.com/office/powerpoint/2010/main" val="158922214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31/03/2021</a:t>
            </a:fld>
            <a:endParaRPr lang="en-GB"/>
          </a:p>
        </p:txBody>
      </p:sp>
      <p:sp>
        <p:nvSpPr>
          <p:cNvPr id="4" name="Footer Placeholder 4">
            <a:extLst>
              <a:ext uri="{FF2B5EF4-FFF2-40B4-BE49-F238E27FC236}">
                <a16:creationId xmlns=""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5" name="Slide Number Placeholder 5">
            <a:extLst>
              <a:ext uri="{FF2B5EF4-FFF2-40B4-BE49-F238E27FC236}">
                <a16:creationId xmlns=""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312025293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 xmlns:a16="http://schemas.microsoft.com/office/drawing/2014/main" id="{1A87DC2B-F18E-437B-AE66-AA6863346763}"/>
              </a:ext>
            </a:extLst>
          </p:cNvPr>
          <p:cNvSpPr>
            <a:spLocks noGrp="1"/>
          </p:cNvSpPr>
          <p:nvPr>
            <p:ph type="dt" sz="half" idx="10"/>
          </p:nvPr>
        </p:nvSpPr>
        <p:spPr/>
        <p:txBody>
          <a:bodyPr/>
          <a:lstStyle>
            <a:lvl1pPr>
              <a:defRPr/>
            </a:lvl1pPr>
          </a:lstStyle>
          <a:p>
            <a:pPr>
              <a:defRPr/>
            </a:pPr>
            <a:fld id="{315D585F-7DF6-4099-B3B1-B29AEE74FA12}" type="datetimeFigureOut">
              <a:rPr lang="en-GB"/>
              <a:pPr>
                <a:defRPr/>
              </a:pPr>
              <a:t>31/03/2021</a:t>
            </a:fld>
            <a:endParaRPr lang="en-GB"/>
          </a:p>
        </p:txBody>
      </p:sp>
      <p:sp>
        <p:nvSpPr>
          <p:cNvPr id="3" name="Footer Placeholder 4">
            <a:extLst>
              <a:ext uri="{FF2B5EF4-FFF2-40B4-BE49-F238E27FC236}">
                <a16:creationId xmlns="" xmlns:a16="http://schemas.microsoft.com/office/drawing/2014/main" id="{39CE1A02-9C12-48FF-85B4-8F55C95EE835}"/>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4" name="Slide Number Placeholder 5">
            <a:extLst>
              <a:ext uri="{FF2B5EF4-FFF2-40B4-BE49-F238E27FC236}">
                <a16:creationId xmlns="" xmlns:a16="http://schemas.microsoft.com/office/drawing/2014/main" id="{E4F884D8-CC65-425E-96A5-C9DB1A68FD5C}"/>
              </a:ext>
            </a:extLst>
          </p:cNvPr>
          <p:cNvSpPr>
            <a:spLocks noGrp="1"/>
          </p:cNvSpPr>
          <p:nvPr>
            <p:ph type="sldNum" sz="quarter" idx="12"/>
          </p:nvPr>
        </p:nvSpPr>
        <p:spPr/>
        <p:txBody>
          <a:bodyPr/>
          <a:lstStyle>
            <a:lvl1pPr>
              <a:defRPr/>
            </a:lvl1pPr>
          </a:lstStyle>
          <a:p>
            <a:fld id="{1CA2AF26-9F61-4375-9904-07B3C44DE3B4}" type="slidenum">
              <a:rPr lang="en-GB" altLang="en-US"/>
              <a:pPr/>
              <a:t>‹#›</a:t>
            </a:fld>
            <a:endParaRPr lang="en-GB" altLang="en-US"/>
          </a:p>
        </p:txBody>
      </p:sp>
    </p:spTree>
    <p:extLst>
      <p:ext uri="{BB962C8B-B14F-4D97-AF65-F5344CB8AC3E}">
        <p14:creationId xmlns:p14="http://schemas.microsoft.com/office/powerpoint/2010/main" val="44129544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 xmlns:a16="http://schemas.microsoft.com/office/drawing/2014/main" id="{CD9FCAF7-77A1-450E-B8FE-DBB4C5A35537}"/>
              </a:ext>
            </a:extLst>
          </p:cNvPr>
          <p:cNvSpPr>
            <a:spLocks noGrp="1"/>
          </p:cNvSpPr>
          <p:nvPr>
            <p:ph type="dt" sz="half" idx="10"/>
          </p:nvPr>
        </p:nvSpPr>
        <p:spPr/>
        <p:txBody>
          <a:bodyPr/>
          <a:lstStyle>
            <a:lvl1pPr>
              <a:defRPr/>
            </a:lvl1pPr>
          </a:lstStyle>
          <a:p>
            <a:pPr>
              <a:defRPr/>
            </a:pPr>
            <a:fld id="{7E82634E-6A25-496A-A1DE-14D5F9558A36}" type="datetimeFigureOut">
              <a:rPr lang="en-GB"/>
              <a:pPr>
                <a:defRPr/>
              </a:pPr>
              <a:t>31/03/2021</a:t>
            </a:fld>
            <a:endParaRPr lang="en-GB"/>
          </a:p>
        </p:txBody>
      </p:sp>
      <p:sp>
        <p:nvSpPr>
          <p:cNvPr id="6" name="Footer Placeholder 4">
            <a:extLst>
              <a:ext uri="{FF2B5EF4-FFF2-40B4-BE49-F238E27FC236}">
                <a16:creationId xmlns="" xmlns:a16="http://schemas.microsoft.com/office/drawing/2014/main" id="{329AC9A5-E986-4516-BC71-1640C6D1A584}"/>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AC2E3C16-F90C-4A5C-92C6-808CC6AA9F03}"/>
              </a:ext>
            </a:extLst>
          </p:cNvPr>
          <p:cNvSpPr>
            <a:spLocks noGrp="1"/>
          </p:cNvSpPr>
          <p:nvPr>
            <p:ph type="sldNum" sz="quarter" idx="12"/>
          </p:nvPr>
        </p:nvSpPr>
        <p:spPr/>
        <p:txBody>
          <a:bodyPr/>
          <a:lstStyle>
            <a:lvl1pPr>
              <a:defRPr/>
            </a:lvl1pPr>
          </a:lstStyle>
          <a:p>
            <a:fld id="{0F903D91-5CD2-4A20-90E6-826B208C6E2C}" type="slidenum">
              <a:rPr lang="en-GB" altLang="en-US"/>
              <a:pPr/>
              <a:t>‹#›</a:t>
            </a:fld>
            <a:endParaRPr lang="en-GB" altLang="en-US"/>
          </a:p>
        </p:txBody>
      </p:sp>
    </p:spTree>
    <p:extLst>
      <p:ext uri="{BB962C8B-B14F-4D97-AF65-F5344CB8AC3E}">
        <p14:creationId xmlns:p14="http://schemas.microsoft.com/office/powerpoint/2010/main" val="152400069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 xmlns:a16="http://schemas.microsoft.com/office/drawing/2014/main" id="{A5E66474-BA1F-4CCE-87C3-9CC3590E9944}"/>
              </a:ext>
            </a:extLst>
          </p:cNvPr>
          <p:cNvSpPr>
            <a:spLocks noGrp="1"/>
          </p:cNvSpPr>
          <p:nvPr>
            <p:ph type="dt" sz="half" idx="10"/>
          </p:nvPr>
        </p:nvSpPr>
        <p:spPr/>
        <p:txBody>
          <a:bodyPr/>
          <a:lstStyle>
            <a:lvl1pPr>
              <a:defRPr/>
            </a:lvl1pPr>
          </a:lstStyle>
          <a:p>
            <a:pPr>
              <a:defRPr/>
            </a:pPr>
            <a:fld id="{25BC5EDC-D594-4278-970D-290EA121163D}" type="datetimeFigureOut">
              <a:rPr lang="en-GB"/>
              <a:pPr>
                <a:defRPr/>
              </a:pPr>
              <a:t>31/03/2021</a:t>
            </a:fld>
            <a:endParaRPr lang="en-GB"/>
          </a:p>
        </p:txBody>
      </p:sp>
      <p:sp>
        <p:nvSpPr>
          <p:cNvPr id="6" name="Footer Placeholder 4">
            <a:extLst>
              <a:ext uri="{FF2B5EF4-FFF2-40B4-BE49-F238E27FC236}">
                <a16:creationId xmlns="" xmlns:a16="http://schemas.microsoft.com/office/drawing/2014/main" id="{A313C3A8-FB62-4F8B-9C10-6891A464F708}"/>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7" name="Slide Number Placeholder 5">
            <a:extLst>
              <a:ext uri="{FF2B5EF4-FFF2-40B4-BE49-F238E27FC236}">
                <a16:creationId xmlns="" xmlns:a16="http://schemas.microsoft.com/office/drawing/2014/main" id="{7273EE7A-1211-40C2-949F-C8F1A15F87C6}"/>
              </a:ext>
            </a:extLst>
          </p:cNvPr>
          <p:cNvSpPr>
            <a:spLocks noGrp="1"/>
          </p:cNvSpPr>
          <p:nvPr>
            <p:ph type="sldNum" sz="quarter" idx="12"/>
          </p:nvPr>
        </p:nvSpPr>
        <p:spPr/>
        <p:txBody>
          <a:bodyPr/>
          <a:lstStyle>
            <a:lvl1pPr>
              <a:defRPr/>
            </a:lvl1pPr>
          </a:lstStyle>
          <a:p>
            <a:fld id="{5839961C-352D-4F10-8AFB-928D3069139E}" type="slidenum">
              <a:rPr lang="en-GB" altLang="en-US"/>
              <a:pPr/>
              <a:t>‹#›</a:t>
            </a:fld>
            <a:endParaRPr lang="en-GB" altLang="en-US"/>
          </a:p>
        </p:txBody>
      </p:sp>
    </p:spTree>
    <p:extLst>
      <p:ext uri="{BB962C8B-B14F-4D97-AF65-F5344CB8AC3E}">
        <p14:creationId xmlns:p14="http://schemas.microsoft.com/office/powerpoint/2010/main" val="67324759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1B6B50AA-6EA1-4197-874F-5AA5F82C4C9E}"/>
              </a:ext>
            </a:extLst>
          </p:cNvPr>
          <p:cNvSpPr>
            <a:spLocks noGrp="1"/>
          </p:cNvSpPr>
          <p:nvPr>
            <p:ph type="dt" sz="half" idx="10"/>
          </p:nvPr>
        </p:nvSpPr>
        <p:spPr/>
        <p:txBody>
          <a:bodyPr/>
          <a:lstStyle>
            <a:lvl1pPr>
              <a:defRPr/>
            </a:lvl1pPr>
          </a:lstStyle>
          <a:p>
            <a:pPr>
              <a:defRPr/>
            </a:pPr>
            <a:fld id="{C9A0B0A9-557F-4E9D-BD5E-102B52301720}" type="datetimeFigureOut">
              <a:rPr lang="en-GB"/>
              <a:pPr>
                <a:defRPr/>
              </a:pPr>
              <a:t>31/03/2021</a:t>
            </a:fld>
            <a:endParaRPr lang="en-GB"/>
          </a:p>
        </p:txBody>
      </p:sp>
      <p:sp>
        <p:nvSpPr>
          <p:cNvPr id="5" name="Footer Placeholder 4">
            <a:extLst>
              <a:ext uri="{FF2B5EF4-FFF2-40B4-BE49-F238E27FC236}">
                <a16:creationId xmlns="" xmlns:a16="http://schemas.microsoft.com/office/drawing/2014/main" id="{A1DEE2BA-BFE8-4B46-B335-6DCD2D482F73}"/>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89ADEED0-3E16-4A3B-A7BA-F5786EFB83F6}"/>
              </a:ext>
            </a:extLst>
          </p:cNvPr>
          <p:cNvSpPr>
            <a:spLocks noGrp="1"/>
          </p:cNvSpPr>
          <p:nvPr>
            <p:ph type="sldNum" sz="quarter" idx="12"/>
          </p:nvPr>
        </p:nvSpPr>
        <p:spPr/>
        <p:txBody>
          <a:bodyPr/>
          <a:lstStyle>
            <a:lvl1pPr>
              <a:defRPr/>
            </a:lvl1pPr>
          </a:lstStyle>
          <a:p>
            <a:fld id="{A20241E6-97D7-4E7D-A193-4E61319E5ED9}" type="slidenum">
              <a:rPr lang="en-GB" altLang="en-US"/>
              <a:pPr/>
              <a:t>‹#›</a:t>
            </a:fld>
            <a:endParaRPr lang="en-GB" altLang="en-US"/>
          </a:p>
        </p:txBody>
      </p:sp>
    </p:spTree>
    <p:extLst>
      <p:ext uri="{BB962C8B-B14F-4D97-AF65-F5344CB8AC3E}">
        <p14:creationId xmlns:p14="http://schemas.microsoft.com/office/powerpoint/2010/main" val="324824024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 xmlns:a16="http://schemas.microsoft.com/office/drawing/2014/main" id="{B9EF5336-F098-435D-9C76-2AFD8EF15737}"/>
              </a:ext>
            </a:extLst>
          </p:cNvPr>
          <p:cNvSpPr>
            <a:spLocks noGrp="1"/>
          </p:cNvSpPr>
          <p:nvPr>
            <p:ph type="dt" sz="half" idx="10"/>
          </p:nvPr>
        </p:nvSpPr>
        <p:spPr/>
        <p:txBody>
          <a:bodyPr/>
          <a:lstStyle>
            <a:lvl1pPr>
              <a:defRPr/>
            </a:lvl1pPr>
          </a:lstStyle>
          <a:p>
            <a:pPr>
              <a:defRPr/>
            </a:pPr>
            <a:fld id="{A80CEAD9-E06A-4240-9A97-5C311D1CFEC8}" type="datetimeFigureOut">
              <a:rPr lang="en-GB"/>
              <a:pPr>
                <a:defRPr/>
              </a:pPr>
              <a:t>31/03/2021</a:t>
            </a:fld>
            <a:endParaRPr lang="en-GB"/>
          </a:p>
        </p:txBody>
      </p:sp>
      <p:sp>
        <p:nvSpPr>
          <p:cNvPr id="5" name="Footer Placeholder 4">
            <a:extLst>
              <a:ext uri="{FF2B5EF4-FFF2-40B4-BE49-F238E27FC236}">
                <a16:creationId xmlns="" xmlns:a16="http://schemas.microsoft.com/office/drawing/2014/main" id="{31C8E76E-893D-43EC-B676-0EC06A67A462}"/>
              </a:ext>
            </a:extLst>
          </p:cNvPr>
          <p:cNvSpPr>
            <a:spLocks noGrp="1"/>
          </p:cNvSpPr>
          <p:nvPr>
            <p:ph type="ftr" sz="quarter" idx="11"/>
          </p:nvPr>
        </p:nvSpPr>
        <p:spPr/>
        <p:txBody>
          <a:bodyPr/>
          <a:lstStyle>
            <a:lvl1pPr>
              <a:defRPr/>
            </a:lvl1pPr>
          </a:lstStyle>
          <a:p>
            <a:pPr>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F441B863-6F29-48C1-8364-E6DBD84DDF9C}"/>
              </a:ext>
            </a:extLst>
          </p:cNvPr>
          <p:cNvSpPr>
            <a:spLocks noGrp="1"/>
          </p:cNvSpPr>
          <p:nvPr>
            <p:ph type="sldNum" sz="quarter" idx="12"/>
          </p:nvPr>
        </p:nvSpPr>
        <p:spPr/>
        <p:txBody>
          <a:bodyPr/>
          <a:lstStyle>
            <a:lvl1pPr>
              <a:defRPr/>
            </a:lvl1pPr>
          </a:lstStyle>
          <a:p>
            <a:fld id="{A54D3723-295C-4A9F-A2AD-C6CFD171C873}" type="slidenum">
              <a:rPr lang="en-GB" altLang="en-US"/>
              <a:pPr/>
              <a:t>‹#›</a:t>
            </a:fld>
            <a:endParaRPr lang="en-GB" altLang="en-US"/>
          </a:p>
        </p:txBody>
      </p:sp>
    </p:spTree>
    <p:extLst>
      <p:ext uri="{BB962C8B-B14F-4D97-AF65-F5344CB8AC3E}">
        <p14:creationId xmlns:p14="http://schemas.microsoft.com/office/powerpoint/2010/main" val="3110058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3/31/2021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2139618960"/>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3/31/2021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966221551"/>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3/31/2021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9C04F3A-82BD-4011-AADB-1F79FD7DF4BC}" type="slidenum">
              <a:rPr lang="en-GB" smtClean="0"/>
              <a:pPr/>
              <a:t>‹#›</a:t>
            </a:fld>
            <a:endParaRPr lang="en-GB" dirty="0"/>
          </a:p>
        </p:txBody>
      </p:sp>
    </p:spTree>
    <p:extLst>
      <p:ext uri="{BB962C8B-B14F-4D97-AF65-F5344CB8AC3E}">
        <p14:creationId xmlns:p14="http://schemas.microsoft.com/office/powerpoint/2010/main" val="197873902"/>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3.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4.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5.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3/31/2021</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C04F3A-82BD-4011-AADB-1F79FD7DF4BC}" type="slidenum">
              <a:rPr lang="en-GB" smtClean="0"/>
              <a:pPr/>
              <a:t>‹#›</a:t>
            </a:fld>
            <a:endParaRPr lang="en-GB" dirty="0"/>
          </a:p>
        </p:txBody>
      </p:sp>
      <p:sp>
        <p:nvSpPr>
          <p:cNvPr id="7" name="Rectangle 6">
            <a:extLst>
              <a:ext uri="{FF2B5EF4-FFF2-40B4-BE49-F238E27FC236}">
                <a16:creationId xmlns="" xmlns:a16="http://schemas.microsoft.com/office/drawing/2014/main" id="{D9BE315B-93AB-4182-A682-D2D6C37D4D23}"/>
              </a:ext>
            </a:extLst>
          </p:cNvPr>
          <p:cNvSpPr/>
          <p:nvPr userDrawn="1"/>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8" name="Picture 4">
            <a:extLst>
              <a:ext uri="{FF2B5EF4-FFF2-40B4-BE49-F238E27FC236}">
                <a16:creationId xmlns="" xmlns:a16="http://schemas.microsoft.com/office/drawing/2014/main" id="{4840FB52-8F74-4C62-BC14-146E37352582}"/>
              </a:ext>
            </a:extLst>
          </p:cNvPr>
          <p:cNvPicPr>
            <a:picLocks noChangeAspect="1" noChangeArrowheads="1"/>
          </p:cNvPicPr>
          <p:nvPr userDrawn="1"/>
        </p:nvPicPr>
        <p:blipFill>
          <a:blip r:embed="rId24">
            <a:extLst>
              <a:ext uri="{28A0092B-C50C-407E-A947-70E740481C1C}">
                <a14:useLocalDpi xmlns:a14="http://schemas.microsoft.com/office/drawing/2010/main" val="0"/>
              </a:ext>
            </a:extLst>
          </a:blip>
          <a:srcRect/>
          <a:stretch>
            <a:fillRect/>
          </a:stretch>
        </p:blipFill>
        <p:spPr bwMode="auto">
          <a:xfrm>
            <a:off x="-899" y="-22225"/>
            <a:ext cx="1322388" cy="1074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 xmlns:a16="http://schemas.microsoft.com/office/drawing/2014/main" id="{AD8571B3-F2B3-4C41-8AB6-8D4158A1697F}"/>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a:defRPr/>
            </a:pPr>
            <a:endParaRPr lang="en-GB"/>
          </a:p>
        </p:txBody>
      </p:sp>
      <p:sp>
        <p:nvSpPr>
          <p:cNvPr id="10" name="Rectangle 11">
            <a:extLst>
              <a:ext uri="{FF2B5EF4-FFF2-40B4-BE49-F238E27FC236}">
                <a16:creationId xmlns="" xmlns:a16="http://schemas.microsoft.com/office/drawing/2014/main" id="{C0713AAC-84AF-4971-8FCB-8CABFE853DD0}"/>
              </a:ext>
            </a:extLst>
          </p:cNvPr>
          <p:cNvSpPr>
            <a:spLocks noChangeArrowheads="1"/>
          </p:cNvSpPr>
          <p:nvPr userDrawn="1"/>
        </p:nvSpPr>
        <p:spPr bwMode="auto">
          <a:xfrm>
            <a:off x="-60382" y="6596936"/>
            <a:ext cx="321765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000" b="0" i="0" baseline="0" dirty="0">
                <a:solidFill>
                  <a:srgbClr val="FFFFFF"/>
                </a:solidFill>
                <a:latin typeface="Calibri" panose="020F0502020204030204" pitchFamily="34" charset="0"/>
              </a:rPr>
              <a:t>www.coe.int/cybercrime			</a:t>
            </a:r>
          </a:p>
        </p:txBody>
      </p:sp>
    </p:spTree>
    <p:extLst>
      <p:ext uri="{BB962C8B-B14F-4D97-AF65-F5344CB8AC3E}">
        <p14:creationId xmlns:p14="http://schemas.microsoft.com/office/powerpoint/2010/main" val="835045942"/>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6" r:id="rId17"/>
    <p:sldLayoutId id="2147483672" r:id="rId18"/>
    <p:sldLayoutId id="2147483664" r:id="rId19"/>
    <p:sldLayoutId id="2147483665" r:id="rId20"/>
    <p:sldLayoutId id="2147483666" r:id="rId21"/>
    <p:sldLayoutId id="2147483671" r:id="rId2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31/03/2021</a:t>
            </a:fld>
            <a:endParaRPr lang="en-GB"/>
          </a:p>
        </p:txBody>
      </p:sp>
      <p:sp>
        <p:nvSpPr>
          <p:cNvPr id="5" name="Footer Placeholder 4">
            <a:extLst>
              <a:ext uri="{FF2B5EF4-FFF2-40B4-BE49-F238E27FC236}">
                <a16:creationId xmlns=""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val="720212218"/>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31/03/2021</a:t>
            </a:fld>
            <a:endParaRPr lang="en-GB"/>
          </a:p>
        </p:txBody>
      </p:sp>
      <p:sp>
        <p:nvSpPr>
          <p:cNvPr id="5" name="Footer Placeholder 4">
            <a:extLst>
              <a:ext uri="{FF2B5EF4-FFF2-40B4-BE49-F238E27FC236}">
                <a16:creationId xmlns=""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val="1735069479"/>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31/03/2021</a:t>
            </a:fld>
            <a:endParaRPr lang="en-GB"/>
          </a:p>
        </p:txBody>
      </p:sp>
      <p:sp>
        <p:nvSpPr>
          <p:cNvPr id="5" name="Footer Placeholder 4">
            <a:extLst>
              <a:ext uri="{FF2B5EF4-FFF2-40B4-BE49-F238E27FC236}">
                <a16:creationId xmlns=""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val="1061730953"/>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 xmlns:a16="http://schemas.microsoft.com/office/drawing/2014/main" id="{0D95FE2F-BE1B-43FF-B951-32D239725E5F}"/>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 xmlns:a16="http://schemas.microsoft.com/office/drawing/2014/main" id="{23104279-0E29-4FAB-AB8C-2C78160299FF}"/>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 xmlns:a16="http://schemas.microsoft.com/office/drawing/2014/main" id="{EA7F34A8-E451-42E9-B8E4-C0981E84427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ea typeface="MS PGothic" charset="0"/>
                <a:cs typeface="MS PGothic" charset="0"/>
              </a:defRPr>
            </a:lvl1pPr>
          </a:lstStyle>
          <a:p>
            <a:pPr defTabSz="914400" fontAlgn="base">
              <a:spcBef>
                <a:spcPct val="0"/>
              </a:spcBef>
              <a:spcAft>
                <a:spcPct val="0"/>
              </a:spcAft>
              <a:defRPr/>
            </a:pPr>
            <a:fld id="{D8D012CA-83C7-43BF-AC9E-7461E7903907}" type="datetimeFigureOut">
              <a:rPr lang="en-GB"/>
              <a:pPr defTabSz="914400" fontAlgn="base">
                <a:spcBef>
                  <a:spcPct val="0"/>
                </a:spcBef>
                <a:spcAft>
                  <a:spcPct val="0"/>
                </a:spcAft>
                <a:defRPr/>
              </a:pPr>
              <a:t>31/03/2021</a:t>
            </a:fld>
            <a:endParaRPr lang="en-GB"/>
          </a:p>
        </p:txBody>
      </p:sp>
      <p:sp>
        <p:nvSpPr>
          <p:cNvPr id="5" name="Footer Placeholder 4">
            <a:extLst>
              <a:ext uri="{FF2B5EF4-FFF2-40B4-BE49-F238E27FC236}">
                <a16:creationId xmlns="" xmlns:a16="http://schemas.microsoft.com/office/drawing/2014/main" id="{A0807050-62B4-4EEF-B773-F3E1C9CCF03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defTabSz="914400">
              <a:defRPr/>
            </a:pPr>
            <a:endParaRPr lang="en-GB">
              <a:solidFill>
                <a:prstClr val="black">
                  <a:tint val="75000"/>
                </a:prstClr>
              </a:solidFill>
            </a:endParaRPr>
          </a:p>
        </p:txBody>
      </p:sp>
      <p:sp>
        <p:nvSpPr>
          <p:cNvPr id="6" name="Slide Number Placeholder 5">
            <a:extLst>
              <a:ext uri="{FF2B5EF4-FFF2-40B4-BE49-F238E27FC236}">
                <a16:creationId xmlns="" xmlns:a16="http://schemas.microsoft.com/office/drawing/2014/main" id="{C6A1DCF9-0280-41FE-A589-4AC346EF3732}"/>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defTabSz="914400" fontAlgn="base">
              <a:spcBef>
                <a:spcPct val="0"/>
              </a:spcBef>
              <a:spcAft>
                <a:spcPct val="0"/>
              </a:spcAft>
            </a:pPr>
            <a:fld id="{E8953D8D-E641-4349-A400-3F0BD5E4150E}" type="slidenum">
              <a:rPr lang="en-GB" altLang="en-US">
                <a:ea typeface="MS PGothic" panose="020B0600070205080204" pitchFamily="34" charset="-128"/>
              </a:rPr>
              <a:pPr defTabSz="914400" fontAlgn="base">
                <a:spcBef>
                  <a:spcPct val="0"/>
                </a:spcBef>
                <a:spcAft>
                  <a:spcPct val="0"/>
                </a:spcAft>
              </a:pPr>
              <a:t>‹#›</a:t>
            </a:fld>
            <a:endParaRPr lang="en-GB" altLang="en-US">
              <a:ea typeface="MS PGothic" panose="020B0600070205080204" pitchFamily="34" charset="-128"/>
            </a:endParaRPr>
          </a:p>
        </p:txBody>
      </p:sp>
    </p:spTree>
    <p:extLst>
      <p:ext uri="{BB962C8B-B14F-4D97-AF65-F5344CB8AC3E}">
        <p14:creationId xmlns:p14="http://schemas.microsoft.com/office/powerpoint/2010/main" val="658817263"/>
      </p:ext>
    </p:extLst>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Lst>
  <p:txStyles>
    <p:title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charset="0"/>
          <a:ea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matteo.lucchetti@coe.int" TargetMode="External"/><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57.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18" Type="http://schemas.openxmlformats.org/officeDocument/2006/relationships/image" Target="../media/image18.png"/><Relationship Id="rId26" Type="http://schemas.openxmlformats.org/officeDocument/2006/relationships/image" Target="../media/image26.png"/><Relationship Id="rId3" Type="http://schemas.openxmlformats.org/officeDocument/2006/relationships/image" Target="../media/image1.png"/><Relationship Id="rId21" Type="http://schemas.openxmlformats.org/officeDocument/2006/relationships/image" Target="../media/image21.png"/><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image" Target="../media/image17.png"/><Relationship Id="rId25" Type="http://schemas.openxmlformats.org/officeDocument/2006/relationships/image" Target="../media/image25.png"/><Relationship Id="rId2" Type="http://schemas.openxmlformats.org/officeDocument/2006/relationships/notesSlide" Target="../notesSlides/notesSlide13.xml"/><Relationship Id="rId16" Type="http://schemas.openxmlformats.org/officeDocument/2006/relationships/image" Target="../media/image16.png"/><Relationship Id="rId20" Type="http://schemas.openxmlformats.org/officeDocument/2006/relationships/image" Target="../media/image20.png"/><Relationship Id="rId29" Type="http://schemas.openxmlformats.org/officeDocument/2006/relationships/image" Target="../media/image29.png"/><Relationship Id="rId1" Type="http://schemas.openxmlformats.org/officeDocument/2006/relationships/slideLayout" Target="../slideLayouts/slideLayout35.xml"/><Relationship Id="rId6" Type="http://schemas.openxmlformats.org/officeDocument/2006/relationships/image" Target="../media/image6.jpeg"/><Relationship Id="rId11" Type="http://schemas.openxmlformats.org/officeDocument/2006/relationships/image" Target="../media/image11.png"/><Relationship Id="rId24" Type="http://schemas.openxmlformats.org/officeDocument/2006/relationships/image" Target="../media/image24.png"/><Relationship Id="rId32" Type="http://schemas.openxmlformats.org/officeDocument/2006/relationships/image" Target="../media/image32.png"/><Relationship Id="rId5" Type="http://schemas.openxmlformats.org/officeDocument/2006/relationships/image" Target="../media/image5.png"/><Relationship Id="rId15" Type="http://schemas.openxmlformats.org/officeDocument/2006/relationships/image" Target="../media/image15.png"/><Relationship Id="rId23" Type="http://schemas.openxmlformats.org/officeDocument/2006/relationships/image" Target="../media/image23.png"/><Relationship Id="rId28" Type="http://schemas.openxmlformats.org/officeDocument/2006/relationships/image" Target="../media/image28.png"/><Relationship Id="rId10" Type="http://schemas.openxmlformats.org/officeDocument/2006/relationships/image" Target="../media/image10.png"/><Relationship Id="rId19" Type="http://schemas.openxmlformats.org/officeDocument/2006/relationships/image" Target="../media/image19.png"/><Relationship Id="rId31" Type="http://schemas.openxmlformats.org/officeDocument/2006/relationships/image" Target="../media/image31.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 Id="rId22" Type="http://schemas.openxmlformats.org/officeDocument/2006/relationships/image" Target="../media/image22.png"/><Relationship Id="rId27" Type="http://schemas.openxmlformats.org/officeDocument/2006/relationships/image" Target="../media/image27.png"/><Relationship Id="rId30"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35.xml"/><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35.xml"/><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47.xml"/><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4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6.png"/><Relationship Id="rId7" Type="http://schemas.openxmlformats.org/officeDocument/2006/relationships/image" Target="../media/image38.png"/><Relationship Id="rId12" Type="http://schemas.openxmlformats.org/officeDocument/2006/relationships/image" Target="../media/image43.png"/><Relationship Id="rId2" Type="http://schemas.openxmlformats.org/officeDocument/2006/relationships/notesSlide" Target="../notesSlides/notesSlide24.xml"/><Relationship Id="rId1" Type="http://schemas.openxmlformats.org/officeDocument/2006/relationships/slideLayout" Target="../slideLayouts/slideLayout46.xml"/><Relationship Id="rId6" Type="http://schemas.openxmlformats.org/officeDocument/2006/relationships/image" Target="../media/image37.png"/><Relationship Id="rId11" Type="http://schemas.openxmlformats.org/officeDocument/2006/relationships/image" Target="../media/image42.png"/><Relationship Id="rId5" Type="http://schemas.openxmlformats.org/officeDocument/2006/relationships/image" Target="../media/image35.png"/><Relationship Id="rId10" Type="http://schemas.openxmlformats.org/officeDocument/2006/relationships/image" Target="../media/image41.png"/><Relationship Id="rId4" Type="http://schemas.openxmlformats.org/officeDocument/2006/relationships/image" Target="../media/image1.png"/><Relationship Id="rId9" Type="http://schemas.openxmlformats.org/officeDocument/2006/relationships/image" Target="../media/image40.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47.xml"/><Relationship Id="rId4" Type="http://schemas.openxmlformats.org/officeDocument/2006/relationships/image" Target="../media/image44.pn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46.xml"/><Relationship Id="rId4" Type="http://schemas.openxmlformats.org/officeDocument/2006/relationships/image" Target="../media/image35.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7.xml"/></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46.xml"/></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46.xml"/><Relationship Id="rId5" Type="http://schemas.openxmlformats.org/officeDocument/2006/relationships/image" Target="../media/image45.png"/><Relationship Id="rId4" Type="http://schemas.openxmlformats.org/officeDocument/2006/relationships/image" Target="../media/image46.jpeg"/></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3.xml"/><Relationship Id="rId1" Type="http://schemas.openxmlformats.org/officeDocument/2006/relationships/slideLayout" Target="../slideLayouts/slideLayout46.xml"/><Relationship Id="rId4" Type="http://schemas.openxmlformats.org/officeDocument/2006/relationships/image" Target="../media/image45.png"/></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46.xml"/><Relationship Id="rId4" Type="http://schemas.openxmlformats.org/officeDocument/2006/relationships/image" Target="../media/image47.jpeg"/></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46.xml"/><Relationship Id="rId4" Type="http://schemas.openxmlformats.org/officeDocument/2006/relationships/image" Target="../media/image48.png"/></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46.xml"/><Relationship Id="rId4" Type="http://schemas.openxmlformats.org/officeDocument/2006/relationships/image" Target="../media/image49.png"/></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46.xml"/><Relationship Id="rId4" Type="http://schemas.openxmlformats.org/officeDocument/2006/relationships/image" Target="../media/image50.png"/></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46.xml"/><Relationship Id="rId4" Type="http://schemas.openxmlformats.org/officeDocument/2006/relationships/image" Target="../media/image51.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46.xml"/><Relationship Id="rId4" Type="http://schemas.openxmlformats.org/officeDocument/2006/relationships/image" Target="../media/image51.png"/></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46.xml"/><Relationship Id="rId4" Type="http://schemas.openxmlformats.org/officeDocument/2006/relationships/image" Target="../media/image51.png"/></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1.xml"/><Relationship Id="rId1" Type="http://schemas.openxmlformats.org/officeDocument/2006/relationships/slideLayout" Target="../slideLayouts/slideLayout46.xml"/><Relationship Id="rId4" Type="http://schemas.openxmlformats.org/officeDocument/2006/relationships/image" Target="../media/image52.png"/></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46.xml"/><Relationship Id="rId5" Type="http://schemas.openxmlformats.org/officeDocument/2006/relationships/image" Target="../media/image54.jpeg"/><Relationship Id="rId4" Type="http://schemas.openxmlformats.org/officeDocument/2006/relationships/image" Target="../media/image53.png"/></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3.xml"/><Relationship Id="rId1" Type="http://schemas.openxmlformats.org/officeDocument/2006/relationships/slideLayout" Target="../slideLayouts/slideLayout46.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4.xml"/><Relationship Id="rId1" Type="http://schemas.openxmlformats.org/officeDocument/2006/relationships/slideLayout" Target="../slideLayouts/slideLayout46.xml"/><Relationship Id="rId4" Type="http://schemas.openxmlformats.org/officeDocument/2006/relationships/image" Target="../media/image58.png"/></Relationships>
</file>

<file path=ppt/slides/_rels/slide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5.xml"/><Relationship Id="rId1" Type="http://schemas.openxmlformats.org/officeDocument/2006/relationships/slideLayout" Target="../slideLayouts/slideLayout46.xml"/><Relationship Id="rId4" Type="http://schemas.openxmlformats.org/officeDocument/2006/relationships/image" Target="../media/image48.png"/></Relationships>
</file>

<file path=ppt/slides/_rels/slide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6.xml"/><Relationship Id="rId1" Type="http://schemas.openxmlformats.org/officeDocument/2006/relationships/slideLayout" Target="../slideLayouts/slideLayout46.xml"/><Relationship Id="rId4" Type="http://schemas.openxmlformats.org/officeDocument/2006/relationships/image" Target="../media/image48.png"/></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7.xml"/><Relationship Id="rId1" Type="http://schemas.openxmlformats.org/officeDocument/2006/relationships/slideLayout" Target="../slideLayouts/slideLayout46.xml"/><Relationship Id="rId4" Type="http://schemas.openxmlformats.org/officeDocument/2006/relationships/image" Target="../media/image48.png"/></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8.xml"/><Relationship Id="rId1" Type="http://schemas.openxmlformats.org/officeDocument/2006/relationships/slideLayout" Target="../slideLayouts/slideLayout46.xml"/><Relationship Id="rId4" Type="http://schemas.openxmlformats.org/officeDocument/2006/relationships/image" Target="../media/image59.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7.xml"/></Relationships>
</file>

<file path=ppt/slides/_rels/slide6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7.xml"/></Relationships>
</file>

<file path=ppt/slides/_rels/slide62.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1.png"/><Relationship Id="rId7" Type="http://schemas.openxmlformats.org/officeDocument/2006/relationships/image" Target="../media/image63.png"/><Relationship Id="rId12" Type="http://schemas.openxmlformats.org/officeDocument/2006/relationships/image" Target="../media/image68.png"/><Relationship Id="rId2" Type="http://schemas.openxmlformats.org/officeDocument/2006/relationships/notesSlide" Target="../notesSlides/notesSlide60.xml"/><Relationship Id="rId1" Type="http://schemas.openxmlformats.org/officeDocument/2006/relationships/slideLayout" Target="../slideLayouts/slideLayout46.xml"/><Relationship Id="rId6" Type="http://schemas.openxmlformats.org/officeDocument/2006/relationships/image" Target="../media/image62.png"/><Relationship Id="rId11" Type="http://schemas.openxmlformats.org/officeDocument/2006/relationships/image" Target="../media/image67.jpeg"/><Relationship Id="rId5" Type="http://schemas.openxmlformats.org/officeDocument/2006/relationships/image" Target="../media/image61.pn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jpeg"/></Relationships>
</file>

<file path=ppt/slides/_rels/slide63.xml.rels><?xml version="1.0" encoding="UTF-8" standalone="yes"?>
<Relationships xmlns="http://schemas.openxmlformats.org/package/2006/relationships"><Relationship Id="rId8" Type="http://schemas.openxmlformats.org/officeDocument/2006/relationships/image" Target="../media/image73.jpeg"/><Relationship Id="rId3" Type="http://schemas.openxmlformats.org/officeDocument/2006/relationships/image" Target="../media/image1.png"/><Relationship Id="rId7" Type="http://schemas.openxmlformats.org/officeDocument/2006/relationships/image" Target="../media/image72.jpeg"/><Relationship Id="rId2" Type="http://schemas.openxmlformats.org/officeDocument/2006/relationships/notesSlide" Target="../notesSlides/notesSlide61.xml"/><Relationship Id="rId1" Type="http://schemas.openxmlformats.org/officeDocument/2006/relationships/slideLayout" Target="../slideLayouts/slideLayout46.xml"/><Relationship Id="rId6" Type="http://schemas.openxmlformats.org/officeDocument/2006/relationships/image" Target="../media/image71.jpeg"/><Relationship Id="rId11" Type="http://schemas.openxmlformats.org/officeDocument/2006/relationships/image" Target="../media/image75.png"/><Relationship Id="rId5" Type="http://schemas.openxmlformats.org/officeDocument/2006/relationships/image" Target="../media/image70.png"/><Relationship Id="rId10" Type="http://schemas.openxmlformats.org/officeDocument/2006/relationships/image" Target="../media/image74.jpeg"/><Relationship Id="rId4" Type="http://schemas.openxmlformats.org/officeDocument/2006/relationships/image" Target="../media/image69.png"/><Relationship Id="rId9" Type="http://schemas.openxmlformats.org/officeDocument/2006/relationships/image" Target="../media/image68.png"/></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2.xml"/><Relationship Id="rId1" Type="http://schemas.openxmlformats.org/officeDocument/2006/relationships/slideLayout" Target="../slideLayouts/slideLayout46.xml"/></Relationships>
</file>

<file path=ppt/slides/_rels/slide6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3.xml"/><Relationship Id="rId1" Type="http://schemas.openxmlformats.org/officeDocument/2006/relationships/slideLayout" Target="../slideLayouts/slideLayout46.xml"/><Relationship Id="rId4" Type="http://schemas.openxmlformats.org/officeDocument/2006/relationships/image" Target="../media/image76.png"/></Relationships>
</file>

<file path=ppt/slides/_rels/slide66.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png"/><Relationship Id="rId7" Type="http://schemas.openxmlformats.org/officeDocument/2006/relationships/diagramColors" Target="../diagrams/colors1.xml"/><Relationship Id="rId2" Type="http://schemas.openxmlformats.org/officeDocument/2006/relationships/notesSlide" Target="../notesSlides/notesSlide64.xml"/><Relationship Id="rId1" Type="http://schemas.openxmlformats.org/officeDocument/2006/relationships/slideLayout" Target="../slideLayouts/slideLayout46.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5.xml"/><Relationship Id="rId1" Type="http://schemas.openxmlformats.org/officeDocument/2006/relationships/slideLayout" Target="../slideLayouts/slideLayout46.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1.jpeg"/></Relationships>
</file>

<file path=ppt/slides/_rels/slide68.xml.rels><?xml version="1.0" encoding="UTF-8" standalone="yes"?>
<Relationships xmlns="http://schemas.openxmlformats.org/package/2006/relationships"><Relationship Id="rId8" Type="http://schemas.openxmlformats.org/officeDocument/2006/relationships/image" Target="../media/image83.jpeg"/><Relationship Id="rId3" Type="http://schemas.openxmlformats.org/officeDocument/2006/relationships/image" Target="../media/image1.png"/><Relationship Id="rId7" Type="http://schemas.openxmlformats.org/officeDocument/2006/relationships/image" Target="../media/image82.png"/><Relationship Id="rId2" Type="http://schemas.openxmlformats.org/officeDocument/2006/relationships/notesSlide" Target="../notesSlides/notesSlide66.xml"/><Relationship Id="rId1" Type="http://schemas.openxmlformats.org/officeDocument/2006/relationships/slideLayout" Target="../slideLayouts/slideLayout46.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slides/_rels/slide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7.xml"/><Relationship Id="rId1" Type="http://schemas.openxmlformats.org/officeDocument/2006/relationships/slideLayout" Target="../slideLayouts/slideLayout46.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7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8.xml"/><Relationship Id="rId1" Type="http://schemas.openxmlformats.org/officeDocument/2006/relationships/slideLayout" Target="../slideLayouts/slideLayout46.xml"/><Relationship Id="rId4" Type="http://schemas.openxmlformats.org/officeDocument/2006/relationships/image" Target="../media/image84.jpeg"/></Relationships>
</file>

<file path=ppt/slides/_rels/slide7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88.png"/><Relationship Id="rId2" Type="http://schemas.openxmlformats.org/officeDocument/2006/relationships/notesSlide" Target="../notesSlides/notesSlide69.xml"/><Relationship Id="rId1" Type="http://schemas.openxmlformats.org/officeDocument/2006/relationships/slideLayout" Target="../slideLayouts/slideLayout46.xml"/><Relationship Id="rId6" Type="http://schemas.openxmlformats.org/officeDocument/2006/relationships/image" Target="../media/image87.jpeg"/><Relationship Id="rId5" Type="http://schemas.openxmlformats.org/officeDocument/2006/relationships/image" Target="../media/image86.png"/><Relationship Id="rId4" Type="http://schemas.openxmlformats.org/officeDocument/2006/relationships/image" Target="../media/image85.png"/></Relationships>
</file>

<file path=ppt/slides/_rels/slide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0.xml"/><Relationship Id="rId1" Type="http://schemas.openxmlformats.org/officeDocument/2006/relationships/slideLayout" Target="../slideLayouts/slideLayout46.xml"/></Relationships>
</file>

<file path=ppt/slides/_rels/slide7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1.xml"/><Relationship Id="rId1" Type="http://schemas.openxmlformats.org/officeDocument/2006/relationships/slideLayout" Target="../slideLayouts/slideLayout46.xml"/><Relationship Id="rId4" Type="http://schemas.openxmlformats.org/officeDocument/2006/relationships/image" Target="../media/image89.png"/></Relationships>
</file>

<file path=ppt/slides/_rels/slide7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2.xml"/><Relationship Id="rId1" Type="http://schemas.openxmlformats.org/officeDocument/2006/relationships/slideLayout" Target="../slideLayouts/slideLayout46.xml"/><Relationship Id="rId5" Type="http://schemas.openxmlformats.org/officeDocument/2006/relationships/image" Target="../media/image91.png"/><Relationship Id="rId4" Type="http://schemas.openxmlformats.org/officeDocument/2006/relationships/image" Target="../media/image90.png"/></Relationships>
</file>

<file path=ppt/slides/_rels/slide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3.xml"/><Relationship Id="rId1" Type="http://schemas.openxmlformats.org/officeDocument/2006/relationships/slideLayout" Target="../slideLayouts/slideLayout46.xml"/><Relationship Id="rId5" Type="http://schemas.openxmlformats.org/officeDocument/2006/relationships/image" Target="../media/image93.png"/><Relationship Id="rId4" Type="http://schemas.openxmlformats.org/officeDocument/2006/relationships/image" Target="../media/image92.png"/></Relationships>
</file>

<file path=ppt/slides/_rels/slide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4.xml"/><Relationship Id="rId1" Type="http://schemas.openxmlformats.org/officeDocument/2006/relationships/slideLayout" Target="../slideLayouts/slideLayout46.xml"/><Relationship Id="rId5" Type="http://schemas.openxmlformats.org/officeDocument/2006/relationships/image" Target="../media/image95.png"/><Relationship Id="rId4" Type="http://schemas.openxmlformats.org/officeDocument/2006/relationships/image" Target="../media/image94.pn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7.xml"/></Relationships>
</file>

<file path=ppt/slides/_rels/slide7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6.xml"/><Relationship Id="rId1" Type="http://schemas.openxmlformats.org/officeDocument/2006/relationships/slideLayout" Target="../slideLayouts/slideLayout46.xml"/></Relationships>
</file>

<file path=ppt/slides/_rels/slide79.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1.png"/><Relationship Id="rId1" Type="http://schemas.openxmlformats.org/officeDocument/2006/relationships/slideLayout" Target="../slideLayouts/slideLayout45.xml"/><Relationship Id="rId4" Type="http://schemas.openxmlformats.org/officeDocument/2006/relationships/hyperlink" Target="mailto:matteo.lucchetti@coe.int"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Content Placeholder 29">
            <a:extLst>
              <a:ext uri="{FF2B5EF4-FFF2-40B4-BE49-F238E27FC236}">
                <a16:creationId xmlns="" xmlns:a16="http://schemas.microsoft.com/office/drawing/2014/main" id="{DBB67D73-B6F5-4B2A-AAA2-032087A05B37}"/>
              </a:ext>
            </a:extLst>
          </p:cNvPr>
          <p:cNvSpPr>
            <a:spLocks noGrp="1"/>
          </p:cNvSpPr>
          <p:nvPr>
            <p:ph sz="quarter" idx="11"/>
          </p:nvPr>
        </p:nvSpPr>
        <p:spPr>
          <a:xfrm>
            <a:off x="448274" y="1251039"/>
            <a:ext cx="8255888" cy="724409"/>
          </a:xfrm>
        </p:spPr>
        <p:txBody>
          <a:bodyPr>
            <a:normAutofit/>
          </a:bodyPr>
          <a:lstStyle/>
          <a:p>
            <a:r>
              <a:rPr lang="en-US" sz="2000" dirty="0" err="1"/>
              <a:t>Uvodni</a:t>
            </a:r>
            <a:r>
              <a:rPr lang="en-US" sz="2000" dirty="0"/>
              <a:t> </a:t>
            </a:r>
            <a:r>
              <a:rPr lang="sr-Latn-RS" sz="2000" dirty="0"/>
              <a:t>kurs </a:t>
            </a:r>
            <a:r>
              <a:rPr lang="sr-Latn-RS" sz="2000" dirty="0" err="1"/>
              <a:t>Pravosudne</a:t>
            </a:r>
            <a:r>
              <a:rPr lang="sr-Latn-RS" sz="2000" dirty="0"/>
              <a:t> obuke u oblasti </a:t>
            </a:r>
            <a:r>
              <a:rPr lang="sr-Latn-RS" sz="2000" dirty="0" err="1"/>
              <a:t>visokotehnološkog</a:t>
            </a:r>
            <a:r>
              <a:rPr lang="sr-Latn-RS" sz="2000" dirty="0"/>
              <a:t> kriminala i elektronskih dokaza</a:t>
            </a:r>
            <a:endParaRPr lang="sr-Latn-RS" altLang="en-US" sz="1900" i="1" dirty="0" smtClean="0">
              <a:latin typeface="+mn-lt"/>
            </a:endParaRPr>
          </a:p>
          <a:p>
            <a:endParaRPr lang="en-GB" dirty="0"/>
          </a:p>
        </p:txBody>
      </p:sp>
      <p:sp>
        <p:nvSpPr>
          <p:cNvPr id="31" name="Text Placeholder 30">
            <a:extLst>
              <a:ext uri="{FF2B5EF4-FFF2-40B4-BE49-F238E27FC236}">
                <a16:creationId xmlns="" xmlns:a16="http://schemas.microsoft.com/office/drawing/2014/main" id="{A3637711-684D-4890-8B1A-C347F5BBB59D}"/>
              </a:ext>
            </a:extLst>
          </p:cNvPr>
          <p:cNvSpPr>
            <a:spLocks noGrp="1"/>
          </p:cNvSpPr>
          <p:nvPr>
            <p:ph type="body" sz="quarter" idx="12"/>
          </p:nvPr>
        </p:nvSpPr>
        <p:spPr/>
        <p:txBody>
          <a:bodyPr>
            <a:normAutofit/>
          </a:bodyPr>
          <a:lstStyle/>
          <a:p>
            <a:pPr>
              <a:spcBef>
                <a:spcPct val="0"/>
              </a:spcBef>
            </a:pPr>
            <a:r>
              <a:rPr lang="sr-Latn-RS" altLang="en-US" sz="3000" dirty="0" smtClean="0">
                <a:latin typeface="+mn-lt"/>
              </a:rPr>
              <a:t>Sesija </a:t>
            </a:r>
            <a:r>
              <a:rPr lang="en-GB" altLang="en-US" sz="3000" dirty="0" smtClean="0">
                <a:latin typeface="+mn-lt"/>
              </a:rPr>
              <a:t>2.1</a:t>
            </a:r>
            <a:endParaRPr lang="en-GB" altLang="en-US" sz="3000" dirty="0">
              <a:latin typeface="+mn-lt"/>
            </a:endParaRPr>
          </a:p>
          <a:p>
            <a:pPr>
              <a:spcBef>
                <a:spcPct val="0"/>
              </a:spcBef>
            </a:pPr>
            <a:r>
              <a:rPr lang="sr-Latn-RS" altLang="en-US" sz="3000" dirty="0" smtClean="0">
                <a:latin typeface="+mn-lt"/>
              </a:rPr>
              <a:t>Digitalni i elektronski dokazi</a:t>
            </a:r>
            <a:endParaRPr lang="en-GB" altLang="en-US" sz="3000" dirty="0">
              <a:latin typeface="+mn-lt"/>
            </a:endParaRPr>
          </a:p>
          <a:p>
            <a:pPr>
              <a:spcBef>
                <a:spcPct val="0"/>
              </a:spcBef>
            </a:pPr>
            <a:endParaRPr lang="en-GB" altLang="en-US" sz="1100" dirty="0">
              <a:latin typeface="+mn-lt"/>
            </a:endParaRPr>
          </a:p>
          <a:p>
            <a:pPr>
              <a:spcBef>
                <a:spcPct val="0"/>
              </a:spcBef>
            </a:pPr>
            <a:endParaRPr lang="en-GB" altLang="en-US" sz="1100" dirty="0">
              <a:latin typeface="+mn-lt"/>
            </a:endParaRPr>
          </a:p>
          <a:p>
            <a:pPr>
              <a:spcBef>
                <a:spcPct val="0"/>
              </a:spcBef>
            </a:pPr>
            <a:endParaRPr lang="en-GB" altLang="en-US" sz="1100" dirty="0">
              <a:latin typeface="+mn-lt"/>
            </a:endParaRPr>
          </a:p>
          <a:p>
            <a:pPr>
              <a:spcBef>
                <a:spcPct val="0"/>
              </a:spcBef>
            </a:pPr>
            <a:endParaRPr lang="en-GB" altLang="en-US" sz="1400" dirty="0">
              <a:latin typeface="+mn-lt"/>
            </a:endParaRPr>
          </a:p>
          <a:p>
            <a:pPr>
              <a:spcBef>
                <a:spcPct val="0"/>
              </a:spcBef>
            </a:pPr>
            <a:r>
              <a:rPr lang="en-GB" altLang="en-US" sz="1600" dirty="0" err="1">
                <a:latin typeface="+mn-lt"/>
              </a:rPr>
              <a:t>Xxxxx</a:t>
            </a:r>
            <a:r>
              <a:rPr lang="en-GB" altLang="en-US" sz="1600" dirty="0">
                <a:latin typeface="+mn-lt"/>
              </a:rPr>
              <a:t> XXXXXXXX</a:t>
            </a:r>
          </a:p>
          <a:p>
            <a:pPr>
              <a:spcBef>
                <a:spcPct val="0"/>
              </a:spcBef>
            </a:pPr>
            <a:endParaRPr lang="en-GB" altLang="en-US" sz="1600" dirty="0">
              <a:latin typeface="+mn-lt"/>
            </a:endParaRPr>
          </a:p>
          <a:p>
            <a:pPr>
              <a:spcBef>
                <a:spcPct val="0"/>
              </a:spcBef>
            </a:pPr>
            <a:r>
              <a:rPr lang="sr-Latn-RS" altLang="en-US" sz="1600" b="0" i="1" dirty="0" smtClean="0">
                <a:latin typeface="+mn-lt"/>
              </a:rPr>
              <a:t>Savet Evrope</a:t>
            </a:r>
            <a:endParaRPr lang="en-GB" altLang="en-US" sz="1600" b="0" i="1" dirty="0">
              <a:latin typeface="+mn-lt"/>
            </a:endParaRPr>
          </a:p>
          <a:p>
            <a:pPr>
              <a:spcBef>
                <a:spcPct val="0"/>
              </a:spcBef>
            </a:pPr>
            <a:endParaRPr lang="en-GB" altLang="en-US" sz="1600" dirty="0">
              <a:solidFill>
                <a:srgbClr val="2F618F"/>
              </a:solidFill>
              <a:latin typeface="+mn-lt"/>
              <a:hlinkClick r:id="rId3"/>
            </a:endParaRPr>
          </a:p>
          <a:p>
            <a:pPr>
              <a:spcBef>
                <a:spcPct val="0"/>
              </a:spcBef>
            </a:pPr>
            <a:r>
              <a:rPr lang="sr-Latn-RS" altLang="en-US" sz="1600" dirty="0" err="1" smtClean="0">
                <a:solidFill>
                  <a:srgbClr val="2F618F"/>
                </a:solidFill>
                <a:latin typeface="+mn-lt"/>
              </a:rPr>
              <a:t>imejl</a:t>
            </a:r>
            <a:endParaRPr lang="en-GB" altLang="en-US" sz="1600" dirty="0">
              <a:solidFill>
                <a:srgbClr val="2F618F"/>
              </a:solidFill>
              <a:latin typeface="+mn-lt"/>
            </a:endParaRPr>
          </a:p>
          <a:p>
            <a:pPr>
              <a:spcBef>
                <a:spcPct val="0"/>
              </a:spcBef>
            </a:pPr>
            <a:endParaRPr lang="en-GB" altLang="en-US" sz="1400" dirty="0">
              <a:latin typeface="Verdana" panose="020B0604030504040204" pitchFamily="34" charset="0"/>
            </a:endParaRPr>
          </a:p>
          <a:p>
            <a:pPr>
              <a:spcBef>
                <a:spcPct val="0"/>
              </a:spcBef>
            </a:pPr>
            <a:endParaRPr lang="en-GB" altLang="en-US" sz="1400" dirty="0">
              <a:latin typeface="Verdana" panose="020B0604030504040204" pitchFamily="34" charset="0"/>
            </a:endParaRPr>
          </a:p>
          <a:p>
            <a:pPr>
              <a:spcBef>
                <a:spcPct val="0"/>
              </a:spcBef>
            </a:pPr>
            <a:endParaRPr lang="en-GB" altLang="en-US" sz="1200" dirty="0">
              <a:latin typeface="Verdana" panose="020B0604030504040204" pitchFamily="34" charset="0"/>
            </a:endParaRPr>
          </a:p>
          <a:p>
            <a:endParaRPr lang="en-GB" dirty="0"/>
          </a:p>
        </p:txBody>
      </p:sp>
      <p:sp>
        <p:nvSpPr>
          <p:cNvPr id="32" name="Text Placeholder 31">
            <a:extLst>
              <a:ext uri="{FF2B5EF4-FFF2-40B4-BE49-F238E27FC236}">
                <a16:creationId xmlns="" xmlns:a16="http://schemas.microsoft.com/office/drawing/2014/main" id="{4E9FDC2C-93EC-4C8A-9ECF-4C1E10889CE9}"/>
              </a:ext>
            </a:extLst>
          </p:cNvPr>
          <p:cNvSpPr>
            <a:spLocks noGrp="1"/>
          </p:cNvSpPr>
          <p:nvPr>
            <p:ph type="body" sz="quarter" idx="13"/>
          </p:nvPr>
        </p:nvSpPr>
        <p:spPr/>
        <p:txBody>
          <a:bodyPr/>
          <a:lstStyle/>
          <a:p>
            <a:r>
              <a:rPr lang="en-GB" altLang="en-US" sz="1600" b="1" dirty="0">
                <a:latin typeface="+mn-lt"/>
              </a:rPr>
              <a:t>DD </a:t>
            </a:r>
            <a:r>
              <a:rPr lang="sr-Latn-RS" altLang="en-US" sz="1600" b="1" dirty="0" smtClean="0">
                <a:latin typeface="+mn-lt"/>
              </a:rPr>
              <a:t>Mesec GGGG</a:t>
            </a:r>
            <a:endParaRPr lang="en-GB" altLang="en-US" sz="1600" b="1" dirty="0">
              <a:latin typeface="+mn-lt"/>
            </a:endParaRPr>
          </a:p>
          <a:p>
            <a:endParaRPr lang="en-GB" dirty="0"/>
          </a:p>
        </p:txBody>
      </p:sp>
    </p:spTree>
    <p:extLst>
      <p:ext uri="{BB962C8B-B14F-4D97-AF65-F5344CB8AC3E}">
        <p14:creationId xmlns:p14="http://schemas.microsoft.com/office/powerpoint/2010/main" val="23373091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400" eaLnBrk="0" fontAlgn="base" hangingPunct="0">
              <a:spcBef>
                <a:spcPct val="0"/>
              </a:spcBef>
              <a:spcAft>
                <a:spcPct val="0"/>
              </a:spcAft>
              <a:defRPr/>
            </a:pPr>
            <a:r>
              <a:rPr lang="en-US" sz="1200" b="1" dirty="0">
                <a:solidFill>
                  <a:srgbClr val="FFFFFF"/>
                </a:solidFill>
                <a:latin typeface="Verdana" charset="0"/>
                <a:cs typeface="Verdana" charset="0"/>
              </a:rPr>
              <a:t>www.coe.int/cybercrime</a:t>
            </a:r>
            <a:endParaRPr lang="en-GB" sz="1200" dirty="0">
              <a:solidFill>
                <a:prstClr val="white"/>
              </a:solidFill>
            </a:endParaRP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GB">
              <a:solidFill>
                <a:prstClr val="white"/>
              </a:solidFill>
            </a:endParaRP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defTabSz="914400" eaLnBrk="0" fontAlgn="base" hangingPunct="0">
              <a:spcBef>
                <a:spcPct val="0"/>
              </a:spcBef>
              <a:spcAft>
                <a:spcPct val="0"/>
              </a:spcAft>
            </a:pPr>
            <a:r>
              <a:rPr lang="sr-Latn-RS" sz="3200" dirty="0" smtClean="0">
                <a:solidFill>
                  <a:prstClr val="white"/>
                </a:solidFill>
                <a:latin typeface="Verdana" charset="0"/>
                <a:cs typeface="Verdana" charset="0"/>
              </a:rPr>
              <a:t>Razlike</a:t>
            </a:r>
            <a:endParaRPr lang="en-GB" sz="2000" dirty="0">
              <a:solidFill>
                <a:prstClr val="white"/>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sr-Latn-RS" b="1" dirty="0" smtClean="0">
                <a:solidFill>
                  <a:srgbClr val="0070C0"/>
                </a:solidFill>
              </a:rPr>
              <a:t>Elektronski dokazi</a:t>
            </a:r>
            <a:endParaRPr lang="en-GB" b="1" dirty="0">
              <a:solidFill>
                <a:srgbClr val="0070C0"/>
              </a:solidFill>
            </a:endParaRPr>
          </a:p>
          <a:p>
            <a:pPr lvl="1"/>
            <a:r>
              <a:rPr lang="sr-Latn-RS" dirty="0"/>
              <a:t>Priroda podataka i informacija koji se čuvaju u elektronskom obliku takva je da je njima lakše manipulisati nego tradicionalnim oblicima </a:t>
            </a:r>
            <a:r>
              <a:rPr lang="sr-Latn-RS" dirty="0" smtClean="0"/>
              <a:t>dokaza</a:t>
            </a:r>
            <a:endParaRPr lang="en-US" dirty="0" smtClean="0"/>
          </a:p>
          <a:p>
            <a:pPr lvl="1"/>
            <a:r>
              <a:rPr lang="sr-Latn-RS" dirty="0" smtClean="0"/>
              <a:t>To </a:t>
            </a:r>
            <a:r>
              <a:rPr lang="sr-Latn-RS" dirty="0"/>
              <a:t>otvara specifična pitanja za pravosudni sistem i zahteva da se tim podacima rukuje na način koji obezbeđuje trajno i dokazano čuvanje identiteta</a:t>
            </a:r>
            <a:r>
              <a:rPr lang="en-US" dirty="0" smtClean="0"/>
              <a:t>.</a:t>
            </a:r>
            <a:endParaRPr lang="en-US" dirty="0"/>
          </a:p>
        </p:txBody>
      </p:sp>
      <p:sp>
        <p:nvSpPr>
          <p:cNvPr id="7" name="TextBox 6">
            <a:extLst>
              <a:ext uri="{FF2B5EF4-FFF2-40B4-BE49-F238E27FC236}">
                <a16:creationId xmlns="" xmlns:a16="http://schemas.microsoft.com/office/drawing/2014/main" id="{E31F9DB2-737B-48F0-AABB-B436F92755A8}"/>
              </a:ext>
            </a:extLst>
          </p:cNvPr>
          <p:cNvSpPr txBox="1"/>
          <p:nvPr/>
        </p:nvSpPr>
        <p:spPr>
          <a:xfrm>
            <a:off x="1743693" y="5301208"/>
            <a:ext cx="5656614" cy="830997"/>
          </a:xfrm>
          <a:prstGeom prst="rect">
            <a:avLst/>
          </a:prstGeom>
          <a:solidFill>
            <a:srgbClr val="F08A34"/>
          </a:solidFill>
        </p:spPr>
        <p:txBody>
          <a:bodyPr wrap="square" rtlCol="0">
            <a:spAutoFit/>
          </a:bodyPr>
          <a:lstStyle/>
          <a:p>
            <a:pPr algn="ctr" defTabSz="914400" eaLnBrk="0" fontAlgn="base" hangingPunct="0">
              <a:spcBef>
                <a:spcPct val="0"/>
              </a:spcBef>
              <a:spcAft>
                <a:spcPct val="0"/>
              </a:spcAft>
            </a:pPr>
            <a:r>
              <a:rPr lang="sr-Latn-RS" sz="2400" dirty="0">
                <a:solidFill>
                  <a:schemeClr val="bg1"/>
                </a:solidFill>
              </a:rPr>
              <a:t>To je glavna teškoća sa elektronskim dokazima</a:t>
            </a:r>
            <a:r>
              <a:rPr lang="en-GB" sz="2400" dirty="0" smtClean="0">
                <a:solidFill>
                  <a:schemeClr val="bg1"/>
                </a:solidFill>
              </a:rPr>
              <a:t>!</a:t>
            </a:r>
            <a:endParaRPr lang="en-GB" sz="2400" dirty="0">
              <a:solidFill>
                <a:schemeClr val="bg1"/>
              </a:solidFill>
            </a:endParaRPr>
          </a:p>
        </p:txBody>
      </p:sp>
    </p:spTree>
    <p:extLst>
      <p:ext uri="{BB962C8B-B14F-4D97-AF65-F5344CB8AC3E}">
        <p14:creationId xmlns:p14="http://schemas.microsoft.com/office/powerpoint/2010/main" val="426490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Izvori i vrste</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sr-Latn-RS" b="1" dirty="0" smtClean="0">
                <a:solidFill>
                  <a:srgbClr val="0070C0"/>
                </a:solidFill>
              </a:rPr>
              <a:t>Izvori</a:t>
            </a:r>
            <a:endParaRPr lang="en-GB" b="1" dirty="0">
              <a:solidFill>
                <a:srgbClr val="0070C0"/>
              </a:solidFill>
            </a:endParaRPr>
          </a:p>
          <a:p>
            <a:pPr lvl="1"/>
            <a:r>
              <a:rPr lang="sr-Latn-RS" dirty="0" smtClean="0"/>
              <a:t>Svaki elektronski uređaj</a:t>
            </a:r>
            <a:endParaRPr lang="en-US" dirty="0"/>
          </a:p>
          <a:p>
            <a:pPr marL="57150" indent="0">
              <a:buNone/>
            </a:pPr>
            <a:r>
              <a:rPr lang="sr-Latn-RS" b="1" dirty="0" smtClean="0">
                <a:solidFill>
                  <a:srgbClr val="0070C0"/>
                </a:solidFill>
              </a:rPr>
              <a:t>Vrste</a:t>
            </a:r>
            <a:endParaRPr lang="en-US" b="1" dirty="0">
              <a:solidFill>
                <a:srgbClr val="0070C0"/>
              </a:solidFill>
            </a:endParaRPr>
          </a:p>
          <a:p>
            <a:pPr lvl="1"/>
            <a:r>
              <a:rPr lang="sr-Latn-RS" dirty="0"/>
              <a:t>Statički podaci </a:t>
            </a:r>
            <a:r>
              <a:rPr lang="en-US" dirty="0"/>
              <a:t>(</a:t>
            </a:r>
            <a:r>
              <a:rPr lang="sr-Latn-RS" dirty="0"/>
              <a:t>tajna kutija</a:t>
            </a:r>
            <a:r>
              <a:rPr lang="en-US" dirty="0"/>
              <a:t>)</a:t>
            </a:r>
          </a:p>
          <a:p>
            <a:pPr lvl="1"/>
            <a:r>
              <a:rPr lang="sr-Latn-RS" dirty="0"/>
              <a:t>Živi podaci </a:t>
            </a:r>
            <a:r>
              <a:rPr lang="en-US" dirty="0"/>
              <a:t>(</a:t>
            </a:r>
            <a:r>
              <a:rPr lang="sr-Latn-RS" dirty="0"/>
              <a:t>memorija i serveri</a:t>
            </a:r>
            <a:r>
              <a:rPr lang="en-US" dirty="0"/>
              <a:t>)</a:t>
            </a:r>
          </a:p>
          <a:p>
            <a:pPr lvl="1"/>
            <a:r>
              <a:rPr lang="sr-Latn-RS" dirty="0"/>
              <a:t>Podaci sa interneta</a:t>
            </a:r>
            <a:endParaRPr lang="en-US" dirty="0"/>
          </a:p>
        </p:txBody>
      </p:sp>
    </p:spTree>
    <p:extLst>
      <p:ext uri="{BB962C8B-B14F-4D97-AF65-F5344CB8AC3E}">
        <p14:creationId xmlns:p14="http://schemas.microsoft.com/office/powerpoint/2010/main" val="38100464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35223"/>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Definicije prema Budimpeštanskoj konvenciji</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sr-Latn-RS" b="1" dirty="0" smtClean="0">
                <a:solidFill>
                  <a:srgbClr val="0070C0"/>
                </a:solidFill>
              </a:rPr>
              <a:t>Računarski sistem</a:t>
            </a:r>
            <a:endParaRPr lang="en-GB" b="1" dirty="0">
              <a:solidFill>
                <a:srgbClr val="0070C0"/>
              </a:solidFill>
            </a:endParaRPr>
          </a:p>
          <a:p>
            <a:pPr lvl="1"/>
            <a:r>
              <a:rPr lang="sr-Latn-RS" dirty="0"/>
              <a:t>označava svaki uređaj ili grupu međusobno povezanih ili zavisnih uređaja, od kojih jedan ili više njih, na osnovu programa, vrši automatsku obradu podataka</a:t>
            </a:r>
            <a:endParaRPr lang="en-US" dirty="0"/>
          </a:p>
          <a:p>
            <a:pPr marL="0" indent="0">
              <a:buNone/>
            </a:pPr>
            <a:r>
              <a:rPr lang="sr-Latn-RS" b="1" dirty="0" smtClean="0">
                <a:solidFill>
                  <a:srgbClr val="0070C0"/>
                </a:solidFill>
              </a:rPr>
              <a:t>Računarski podaci</a:t>
            </a:r>
            <a:endParaRPr lang="en-US" b="1" dirty="0">
              <a:solidFill>
                <a:srgbClr val="0070C0"/>
              </a:solidFill>
            </a:endParaRPr>
          </a:p>
          <a:p>
            <a:pPr lvl="1"/>
            <a:r>
              <a:rPr lang="sr-Latn-RS" dirty="0"/>
              <a:t>označava svako predstavljanje činjenica, informacija ili pojmova u obliku koji je podesan za njihovu obradu u računarskom sistemu, uključujući odgovarajući program na osnovu koga računarski sistem obavlja svoju funkciju</a:t>
            </a:r>
            <a:endParaRPr lang="en-US" dirty="0"/>
          </a:p>
        </p:txBody>
      </p:sp>
    </p:spTree>
    <p:extLst>
      <p:ext uri="{BB962C8B-B14F-4D97-AF65-F5344CB8AC3E}">
        <p14:creationId xmlns:p14="http://schemas.microsoft.com/office/powerpoint/2010/main" val="1801280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Izvori</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a:extLst>
              <a:ext uri="{FF2B5EF4-FFF2-40B4-BE49-F238E27FC236}">
                <a16:creationId xmlns="" xmlns:a16="http://schemas.microsoft.com/office/drawing/2014/main" id="{1F3A46C7-1142-46D6-9246-DACC355FBC4C}"/>
              </a:ext>
            </a:extLst>
          </p:cNvPr>
          <p:cNvPicPr>
            <a:picLocks noChangeAspect="1"/>
          </p:cNvPicPr>
          <p:nvPr/>
        </p:nvPicPr>
        <p:blipFill>
          <a:blip r:embed="rId4"/>
          <a:stretch>
            <a:fillRect/>
          </a:stretch>
        </p:blipFill>
        <p:spPr>
          <a:xfrm>
            <a:off x="35496" y="1052736"/>
            <a:ext cx="1552098" cy="1224136"/>
          </a:xfrm>
          <a:prstGeom prst="rect">
            <a:avLst/>
          </a:prstGeom>
        </p:spPr>
      </p:pic>
      <p:pic>
        <p:nvPicPr>
          <p:cNvPr id="7" name="Picture 6">
            <a:extLst>
              <a:ext uri="{FF2B5EF4-FFF2-40B4-BE49-F238E27FC236}">
                <a16:creationId xmlns="" xmlns:a16="http://schemas.microsoft.com/office/drawing/2014/main" id="{5DC68E51-1FA8-475F-A41B-8667BF33BC47}"/>
              </a:ext>
            </a:extLst>
          </p:cNvPr>
          <p:cNvPicPr>
            <a:picLocks noChangeAspect="1"/>
          </p:cNvPicPr>
          <p:nvPr/>
        </p:nvPicPr>
        <p:blipFill>
          <a:blip r:embed="rId5"/>
          <a:stretch>
            <a:fillRect/>
          </a:stretch>
        </p:blipFill>
        <p:spPr>
          <a:xfrm>
            <a:off x="1619672" y="1180042"/>
            <a:ext cx="1214352" cy="969523"/>
          </a:xfrm>
          <a:prstGeom prst="rect">
            <a:avLst/>
          </a:prstGeom>
        </p:spPr>
      </p:pic>
      <p:pic>
        <p:nvPicPr>
          <p:cNvPr id="1026" name="Picture 2" descr="What is a Server?">
            <a:extLst>
              <a:ext uri="{FF2B5EF4-FFF2-40B4-BE49-F238E27FC236}">
                <a16:creationId xmlns="" xmlns:a16="http://schemas.microsoft.com/office/drawing/2014/main" id="{E4E47E0B-947D-44AF-885D-9739702A3935}"/>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10961"/>
          <a:stretch/>
        </p:blipFill>
        <p:spPr bwMode="auto">
          <a:xfrm>
            <a:off x="2987824" y="1268760"/>
            <a:ext cx="1080120" cy="7996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 xmlns:a16="http://schemas.microsoft.com/office/drawing/2014/main" id="{328BAF59-E431-4BE5-AACF-1BD6AA00C9CB}"/>
              </a:ext>
            </a:extLst>
          </p:cNvPr>
          <p:cNvPicPr>
            <a:picLocks noChangeAspect="1"/>
          </p:cNvPicPr>
          <p:nvPr/>
        </p:nvPicPr>
        <p:blipFill>
          <a:blip r:embed="rId7"/>
          <a:stretch>
            <a:fillRect/>
          </a:stretch>
        </p:blipFill>
        <p:spPr>
          <a:xfrm>
            <a:off x="4211960" y="1063499"/>
            <a:ext cx="1443236" cy="1160716"/>
          </a:xfrm>
          <a:prstGeom prst="rect">
            <a:avLst/>
          </a:prstGeom>
        </p:spPr>
      </p:pic>
      <p:pic>
        <p:nvPicPr>
          <p:cNvPr id="15" name="Picture 14">
            <a:extLst>
              <a:ext uri="{FF2B5EF4-FFF2-40B4-BE49-F238E27FC236}">
                <a16:creationId xmlns="" xmlns:a16="http://schemas.microsoft.com/office/drawing/2014/main" id="{99DDA323-6FF4-46EF-9091-F5C43AA13A1B}"/>
              </a:ext>
            </a:extLst>
          </p:cNvPr>
          <p:cNvPicPr>
            <a:picLocks noChangeAspect="1"/>
          </p:cNvPicPr>
          <p:nvPr/>
        </p:nvPicPr>
        <p:blipFill>
          <a:blip r:embed="rId8"/>
          <a:stretch>
            <a:fillRect/>
          </a:stretch>
        </p:blipFill>
        <p:spPr>
          <a:xfrm>
            <a:off x="5580112" y="1112944"/>
            <a:ext cx="1098054" cy="1100719"/>
          </a:xfrm>
          <a:prstGeom prst="rect">
            <a:avLst/>
          </a:prstGeom>
        </p:spPr>
      </p:pic>
      <p:pic>
        <p:nvPicPr>
          <p:cNvPr id="17" name="Picture 16">
            <a:extLst>
              <a:ext uri="{FF2B5EF4-FFF2-40B4-BE49-F238E27FC236}">
                <a16:creationId xmlns="" xmlns:a16="http://schemas.microsoft.com/office/drawing/2014/main" id="{9B9351AB-0F8D-477A-A4D5-133B58721B95}"/>
              </a:ext>
            </a:extLst>
          </p:cNvPr>
          <p:cNvPicPr>
            <a:picLocks noChangeAspect="1"/>
          </p:cNvPicPr>
          <p:nvPr/>
        </p:nvPicPr>
        <p:blipFill>
          <a:blip r:embed="rId9"/>
          <a:stretch>
            <a:fillRect/>
          </a:stretch>
        </p:blipFill>
        <p:spPr>
          <a:xfrm>
            <a:off x="6732240" y="1216088"/>
            <a:ext cx="1205358" cy="855538"/>
          </a:xfrm>
          <a:prstGeom prst="rect">
            <a:avLst/>
          </a:prstGeom>
        </p:spPr>
      </p:pic>
      <p:pic>
        <p:nvPicPr>
          <p:cNvPr id="19" name="Picture 18">
            <a:extLst>
              <a:ext uri="{FF2B5EF4-FFF2-40B4-BE49-F238E27FC236}">
                <a16:creationId xmlns="" xmlns:a16="http://schemas.microsoft.com/office/drawing/2014/main" id="{E8F37D80-C902-443A-AFFC-AD8CAF68D8CF}"/>
              </a:ext>
            </a:extLst>
          </p:cNvPr>
          <p:cNvPicPr>
            <a:picLocks noChangeAspect="1"/>
          </p:cNvPicPr>
          <p:nvPr/>
        </p:nvPicPr>
        <p:blipFill>
          <a:blip r:embed="rId10"/>
          <a:stretch>
            <a:fillRect/>
          </a:stretch>
        </p:blipFill>
        <p:spPr>
          <a:xfrm>
            <a:off x="7956376" y="1066769"/>
            <a:ext cx="1127648" cy="1100719"/>
          </a:xfrm>
          <a:prstGeom prst="rect">
            <a:avLst/>
          </a:prstGeom>
        </p:spPr>
      </p:pic>
      <p:pic>
        <p:nvPicPr>
          <p:cNvPr id="21" name="Picture 20">
            <a:extLst>
              <a:ext uri="{FF2B5EF4-FFF2-40B4-BE49-F238E27FC236}">
                <a16:creationId xmlns="" xmlns:a16="http://schemas.microsoft.com/office/drawing/2014/main" id="{5428B946-33A5-4A5A-89F9-1E2AE3B8E297}"/>
              </a:ext>
            </a:extLst>
          </p:cNvPr>
          <p:cNvPicPr>
            <a:picLocks noChangeAspect="1"/>
          </p:cNvPicPr>
          <p:nvPr/>
        </p:nvPicPr>
        <p:blipFill>
          <a:blip r:embed="rId11"/>
          <a:stretch>
            <a:fillRect/>
          </a:stretch>
        </p:blipFill>
        <p:spPr>
          <a:xfrm>
            <a:off x="35496" y="2545388"/>
            <a:ext cx="1178730" cy="969235"/>
          </a:xfrm>
          <a:prstGeom prst="rect">
            <a:avLst/>
          </a:prstGeom>
        </p:spPr>
      </p:pic>
      <p:pic>
        <p:nvPicPr>
          <p:cNvPr id="23" name="Picture 22">
            <a:extLst>
              <a:ext uri="{FF2B5EF4-FFF2-40B4-BE49-F238E27FC236}">
                <a16:creationId xmlns="" xmlns:a16="http://schemas.microsoft.com/office/drawing/2014/main" id="{788E48E0-8CEC-4753-A86F-6754B9D6B164}"/>
              </a:ext>
            </a:extLst>
          </p:cNvPr>
          <p:cNvPicPr>
            <a:picLocks noChangeAspect="1"/>
          </p:cNvPicPr>
          <p:nvPr/>
        </p:nvPicPr>
        <p:blipFill>
          <a:blip r:embed="rId12"/>
          <a:stretch>
            <a:fillRect/>
          </a:stretch>
        </p:blipFill>
        <p:spPr>
          <a:xfrm>
            <a:off x="1403648" y="2450439"/>
            <a:ext cx="1542088" cy="1092451"/>
          </a:xfrm>
          <a:prstGeom prst="rect">
            <a:avLst/>
          </a:prstGeom>
        </p:spPr>
      </p:pic>
      <p:pic>
        <p:nvPicPr>
          <p:cNvPr id="25" name="Picture 24">
            <a:extLst>
              <a:ext uri="{FF2B5EF4-FFF2-40B4-BE49-F238E27FC236}">
                <a16:creationId xmlns="" xmlns:a16="http://schemas.microsoft.com/office/drawing/2014/main" id="{EAA113BE-0D99-4817-9CA9-D03A12186B3A}"/>
              </a:ext>
            </a:extLst>
          </p:cNvPr>
          <p:cNvPicPr>
            <a:picLocks noChangeAspect="1"/>
          </p:cNvPicPr>
          <p:nvPr/>
        </p:nvPicPr>
        <p:blipFill>
          <a:blip r:embed="rId13"/>
          <a:stretch>
            <a:fillRect/>
          </a:stretch>
        </p:blipFill>
        <p:spPr>
          <a:xfrm>
            <a:off x="3059832" y="2420888"/>
            <a:ext cx="1252310" cy="1276627"/>
          </a:xfrm>
          <a:prstGeom prst="rect">
            <a:avLst/>
          </a:prstGeom>
        </p:spPr>
      </p:pic>
      <p:pic>
        <p:nvPicPr>
          <p:cNvPr id="27" name="Picture 26">
            <a:extLst>
              <a:ext uri="{FF2B5EF4-FFF2-40B4-BE49-F238E27FC236}">
                <a16:creationId xmlns="" xmlns:a16="http://schemas.microsoft.com/office/drawing/2014/main" id="{C7043A15-FCA2-4589-9242-759EBE6C5057}"/>
              </a:ext>
            </a:extLst>
          </p:cNvPr>
          <p:cNvPicPr>
            <a:picLocks noChangeAspect="1"/>
          </p:cNvPicPr>
          <p:nvPr/>
        </p:nvPicPr>
        <p:blipFill>
          <a:blip r:embed="rId14"/>
          <a:stretch>
            <a:fillRect/>
          </a:stretch>
        </p:blipFill>
        <p:spPr>
          <a:xfrm>
            <a:off x="4355976" y="2565093"/>
            <a:ext cx="1399201" cy="988215"/>
          </a:xfrm>
          <a:prstGeom prst="rect">
            <a:avLst/>
          </a:prstGeom>
        </p:spPr>
      </p:pic>
      <p:pic>
        <p:nvPicPr>
          <p:cNvPr id="29" name="Picture 28">
            <a:extLst>
              <a:ext uri="{FF2B5EF4-FFF2-40B4-BE49-F238E27FC236}">
                <a16:creationId xmlns="" xmlns:a16="http://schemas.microsoft.com/office/drawing/2014/main" id="{70D6CAA9-7A11-4842-9FC7-3ECC6805E37D}"/>
              </a:ext>
            </a:extLst>
          </p:cNvPr>
          <p:cNvPicPr>
            <a:picLocks noChangeAspect="1"/>
          </p:cNvPicPr>
          <p:nvPr/>
        </p:nvPicPr>
        <p:blipFill>
          <a:blip r:embed="rId15"/>
          <a:stretch>
            <a:fillRect/>
          </a:stretch>
        </p:blipFill>
        <p:spPr>
          <a:xfrm>
            <a:off x="5580112" y="2697769"/>
            <a:ext cx="1135534" cy="855539"/>
          </a:xfrm>
          <a:prstGeom prst="rect">
            <a:avLst/>
          </a:prstGeom>
        </p:spPr>
      </p:pic>
      <p:pic>
        <p:nvPicPr>
          <p:cNvPr id="31" name="Picture 30">
            <a:extLst>
              <a:ext uri="{FF2B5EF4-FFF2-40B4-BE49-F238E27FC236}">
                <a16:creationId xmlns="" xmlns:a16="http://schemas.microsoft.com/office/drawing/2014/main" id="{40771EAA-0246-42CA-808C-9BC3B40E98A1}"/>
              </a:ext>
            </a:extLst>
          </p:cNvPr>
          <p:cNvPicPr>
            <a:picLocks noChangeAspect="1"/>
          </p:cNvPicPr>
          <p:nvPr/>
        </p:nvPicPr>
        <p:blipFill>
          <a:blip r:embed="rId16"/>
          <a:stretch>
            <a:fillRect/>
          </a:stretch>
        </p:blipFill>
        <p:spPr>
          <a:xfrm>
            <a:off x="6804248" y="2543944"/>
            <a:ext cx="1135534" cy="1009364"/>
          </a:xfrm>
          <a:prstGeom prst="rect">
            <a:avLst/>
          </a:prstGeom>
        </p:spPr>
      </p:pic>
      <p:pic>
        <p:nvPicPr>
          <p:cNvPr id="1025" name="Picture 1024">
            <a:extLst>
              <a:ext uri="{FF2B5EF4-FFF2-40B4-BE49-F238E27FC236}">
                <a16:creationId xmlns="" xmlns:a16="http://schemas.microsoft.com/office/drawing/2014/main" id="{12A7E402-3A3B-4988-AA9D-294E3FA58D80}"/>
              </a:ext>
            </a:extLst>
          </p:cNvPr>
          <p:cNvPicPr>
            <a:picLocks noChangeAspect="1"/>
          </p:cNvPicPr>
          <p:nvPr/>
        </p:nvPicPr>
        <p:blipFill>
          <a:blip r:embed="rId17"/>
          <a:stretch>
            <a:fillRect/>
          </a:stretch>
        </p:blipFill>
        <p:spPr>
          <a:xfrm>
            <a:off x="7956376" y="2520023"/>
            <a:ext cx="1076241" cy="1144846"/>
          </a:xfrm>
          <a:prstGeom prst="rect">
            <a:avLst/>
          </a:prstGeom>
        </p:spPr>
      </p:pic>
      <p:pic>
        <p:nvPicPr>
          <p:cNvPr id="1028" name="Picture 1027">
            <a:extLst>
              <a:ext uri="{FF2B5EF4-FFF2-40B4-BE49-F238E27FC236}">
                <a16:creationId xmlns="" xmlns:a16="http://schemas.microsoft.com/office/drawing/2014/main" id="{BE9D84AA-FF69-4AFB-80E3-6ACBEAD9FE6B}"/>
              </a:ext>
            </a:extLst>
          </p:cNvPr>
          <p:cNvPicPr>
            <a:picLocks noChangeAspect="1"/>
          </p:cNvPicPr>
          <p:nvPr/>
        </p:nvPicPr>
        <p:blipFill>
          <a:blip r:embed="rId18"/>
          <a:stretch>
            <a:fillRect/>
          </a:stretch>
        </p:blipFill>
        <p:spPr>
          <a:xfrm>
            <a:off x="141358" y="3789040"/>
            <a:ext cx="1340374" cy="1136162"/>
          </a:xfrm>
          <a:prstGeom prst="rect">
            <a:avLst/>
          </a:prstGeom>
        </p:spPr>
      </p:pic>
      <p:pic>
        <p:nvPicPr>
          <p:cNvPr id="1030" name="Picture 1029">
            <a:extLst>
              <a:ext uri="{FF2B5EF4-FFF2-40B4-BE49-F238E27FC236}">
                <a16:creationId xmlns="" xmlns:a16="http://schemas.microsoft.com/office/drawing/2014/main" id="{AEE22EA4-7EA8-48B8-A966-8C0D6DB47839}"/>
              </a:ext>
            </a:extLst>
          </p:cNvPr>
          <p:cNvPicPr>
            <a:picLocks noChangeAspect="1"/>
          </p:cNvPicPr>
          <p:nvPr/>
        </p:nvPicPr>
        <p:blipFill>
          <a:blip r:embed="rId19"/>
          <a:stretch>
            <a:fillRect/>
          </a:stretch>
        </p:blipFill>
        <p:spPr>
          <a:xfrm>
            <a:off x="1587594" y="3789040"/>
            <a:ext cx="786077" cy="1298134"/>
          </a:xfrm>
          <a:prstGeom prst="rect">
            <a:avLst/>
          </a:prstGeom>
        </p:spPr>
      </p:pic>
      <p:pic>
        <p:nvPicPr>
          <p:cNvPr id="1032" name="Picture 1031">
            <a:extLst>
              <a:ext uri="{FF2B5EF4-FFF2-40B4-BE49-F238E27FC236}">
                <a16:creationId xmlns="" xmlns:a16="http://schemas.microsoft.com/office/drawing/2014/main" id="{C9E51B79-D05F-4BDC-A6FC-00C9A3A94F6E}"/>
              </a:ext>
            </a:extLst>
          </p:cNvPr>
          <p:cNvPicPr>
            <a:picLocks noChangeAspect="1"/>
          </p:cNvPicPr>
          <p:nvPr/>
        </p:nvPicPr>
        <p:blipFill>
          <a:blip r:embed="rId20"/>
          <a:stretch>
            <a:fillRect/>
          </a:stretch>
        </p:blipFill>
        <p:spPr>
          <a:xfrm>
            <a:off x="2479533" y="3926754"/>
            <a:ext cx="1135534" cy="966556"/>
          </a:xfrm>
          <a:prstGeom prst="rect">
            <a:avLst/>
          </a:prstGeom>
        </p:spPr>
      </p:pic>
      <p:pic>
        <p:nvPicPr>
          <p:cNvPr id="1034" name="Picture 1033">
            <a:extLst>
              <a:ext uri="{FF2B5EF4-FFF2-40B4-BE49-F238E27FC236}">
                <a16:creationId xmlns="" xmlns:a16="http://schemas.microsoft.com/office/drawing/2014/main" id="{0F969BAE-998D-4961-9EC0-D24BF5E6574A}"/>
              </a:ext>
            </a:extLst>
          </p:cNvPr>
          <p:cNvPicPr>
            <a:picLocks noChangeAspect="1"/>
          </p:cNvPicPr>
          <p:nvPr/>
        </p:nvPicPr>
        <p:blipFill>
          <a:blip r:embed="rId21"/>
          <a:stretch>
            <a:fillRect/>
          </a:stretch>
        </p:blipFill>
        <p:spPr>
          <a:xfrm>
            <a:off x="3819810" y="3910147"/>
            <a:ext cx="1068998" cy="1065769"/>
          </a:xfrm>
          <a:prstGeom prst="rect">
            <a:avLst/>
          </a:prstGeom>
        </p:spPr>
      </p:pic>
      <p:pic>
        <p:nvPicPr>
          <p:cNvPr id="1036" name="Picture 1035">
            <a:extLst>
              <a:ext uri="{FF2B5EF4-FFF2-40B4-BE49-F238E27FC236}">
                <a16:creationId xmlns="" xmlns:a16="http://schemas.microsoft.com/office/drawing/2014/main" id="{1B82BDD8-C2F9-4708-8CD5-C7F97863C317}"/>
              </a:ext>
            </a:extLst>
          </p:cNvPr>
          <p:cNvPicPr>
            <a:picLocks noChangeAspect="1"/>
          </p:cNvPicPr>
          <p:nvPr/>
        </p:nvPicPr>
        <p:blipFill>
          <a:blip r:embed="rId22"/>
          <a:stretch>
            <a:fillRect/>
          </a:stretch>
        </p:blipFill>
        <p:spPr>
          <a:xfrm>
            <a:off x="5031455" y="3899945"/>
            <a:ext cx="824588" cy="1053282"/>
          </a:xfrm>
          <a:prstGeom prst="rect">
            <a:avLst/>
          </a:prstGeom>
        </p:spPr>
      </p:pic>
      <p:pic>
        <p:nvPicPr>
          <p:cNvPr id="1038" name="Picture 1037">
            <a:extLst>
              <a:ext uri="{FF2B5EF4-FFF2-40B4-BE49-F238E27FC236}">
                <a16:creationId xmlns="" xmlns:a16="http://schemas.microsoft.com/office/drawing/2014/main" id="{9CC8BC95-B981-427C-9D31-EC1A9D250BCD}"/>
              </a:ext>
            </a:extLst>
          </p:cNvPr>
          <p:cNvPicPr>
            <a:picLocks noChangeAspect="1"/>
          </p:cNvPicPr>
          <p:nvPr/>
        </p:nvPicPr>
        <p:blipFill>
          <a:blip r:embed="rId23"/>
          <a:stretch>
            <a:fillRect/>
          </a:stretch>
        </p:blipFill>
        <p:spPr>
          <a:xfrm>
            <a:off x="5940152" y="3923140"/>
            <a:ext cx="1347190" cy="973784"/>
          </a:xfrm>
          <a:prstGeom prst="rect">
            <a:avLst/>
          </a:prstGeom>
        </p:spPr>
      </p:pic>
      <p:pic>
        <p:nvPicPr>
          <p:cNvPr id="1040" name="Picture 1039">
            <a:extLst>
              <a:ext uri="{FF2B5EF4-FFF2-40B4-BE49-F238E27FC236}">
                <a16:creationId xmlns="" xmlns:a16="http://schemas.microsoft.com/office/drawing/2014/main" id="{79BD5883-EE1C-4EB5-8751-8BB985A8DA73}"/>
              </a:ext>
            </a:extLst>
          </p:cNvPr>
          <p:cNvPicPr>
            <a:picLocks noChangeAspect="1"/>
          </p:cNvPicPr>
          <p:nvPr/>
        </p:nvPicPr>
        <p:blipFill>
          <a:blip r:embed="rId24"/>
          <a:stretch>
            <a:fillRect/>
          </a:stretch>
        </p:blipFill>
        <p:spPr>
          <a:xfrm>
            <a:off x="7592848" y="3976067"/>
            <a:ext cx="1135534" cy="736634"/>
          </a:xfrm>
          <a:prstGeom prst="rect">
            <a:avLst/>
          </a:prstGeom>
        </p:spPr>
      </p:pic>
      <p:pic>
        <p:nvPicPr>
          <p:cNvPr id="1042" name="Picture 1041">
            <a:extLst>
              <a:ext uri="{FF2B5EF4-FFF2-40B4-BE49-F238E27FC236}">
                <a16:creationId xmlns="" xmlns:a16="http://schemas.microsoft.com/office/drawing/2014/main" id="{614B8264-A1EC-4F9E-A6F8-426AE181D6B3}"/>
              </a:ext>
            </a:extLst>
          </p:cNvPr>
          <p:cNvPicPr>
            <a:picLocks noChangeAspect="1"/>
          </p:cNvPicPr>
          <p:nvPr/>
        </p:nvPicPr>
        <p:blipFill>
          <a:blip r:embed="rId25"/>
          <a:stretch>
            <a:fillRect/>
          </a:stretch>
        </p:blipFill>
        <p:spPr>
          <a:xfrm>
            <a:off x="-36512" y="5237239"/>
            <a:ext cx="565973" cy="1200821"/>
          </a:xfrm>
          <a:prstGeom prst="rect">
            <a:avLst/>
          </a:prstGeom>
        </p:spPr>
      </p:pic>
      <p:pic>
        <p:nvPicPr>
          <p:cNvPr id="1044" name="Picture 1043">
            <a:extLst>
              <a:ext uri="{FF2B5EF4-FFF2-40B4-BE49-F238E27FC236}">
                <a16:creationId xmlns="" xmlns:a16="http://schemas.microsoft.com/office/drawing/2014/main" id="{FF291215-3EE9-42F1-9D6B-E6BB17D3FE5D}"/>
              </a:ext>
            </a:extLst>
          </p:cNvPr>
          <p:cNvPicPr>
            <a:picLocks noChangeAspect="1"/>
          </p:cNvPicPr>
          <p:nvPr/>
        </p:nvPicPr>
        <p:blipFill>
          <a:blip r:embed="rId26"/>
          <a:stretch>
            <a:fillRect/>
          </a:stretch>
        </p:blipFill>
        <p:spPr>
          <a:xfrm>
            <a:off x="539552" y="5260387"/>
            <a:ext cx="1206618" cy="1144846"/>
          </a:xfrm>
          <a:prstGeom prst="rect">
            <a:avLst/>
          </a:prstGeom>
        </p:spPr>
      </p:pic>
      <p:pic>
        <p:nvPicPr>
          <p:cNvPr id="1046" name="Picture 1045">
            <a:extLst>
              <a:ext uri="{FF2B5EF4-FFF2-40B4-BE49-F238E27FC236}">
                <a16:creationId xmlns="" xmlns:a16="http://schemas.microsoft.com/office/drawing/2014/main" id="{A8C2B44F-0920-444B-96A1-B1953EC2F1C8}"/>
              </a:ext>
            </a:extLst>
          </p:cNvPr>
          <p:cNvPicPr>
            <a:picLocks noChangeAspect="1"/>
          </p:cNvPicPr>
          <p:nvPr/>
        </p:nvPicPr>
        <p:blipFill>
          <a:blip r:embed="rId27"/>
          <a:stretch>
            <a:fillRect/>
          </a:stretch>
        </p:blipFill>
        <p:spPr>
          <a:xfrm>
            <a:off x="1691680" y="5250144"/>
            <a:ext cx="1236472" cy="1182241"/>
          </a:xfrm>
          <a:prstGeom prst="rect">
            <a:avLst/>
          </a:prstGeom>
        </p:spPr>
      </p:pic>
      <p:pic>
        <p:nvPicPr>
          <p:cNvPr id="1048" name="Picture 1047">
            <a:extLst>
              <a:ext uri="{FF2B5EF4-FFF2-40B4-BE49-F238E27FC236}">
                <a16:creationId xmlns="" xmlns:a16="http://schemas.microsoft.com/office/drawing/2014/main" id="{4E2A4394-0E15-4593-9006-8ED843DB8C88}"/>
              </a:ext>
            </a:extLst>
          </p:cNvPr>
          <p:cNvPicPr>
            <a:picLocks noChangeAspect="1"/>
          </p:cNvPicPr>
          <p:nvPr/>
        </p:nvPicPr>
        <p:blipFill>
          <a:blip r:embed="rId28"/>
          <a:stretch>
            <a:fillRect/>
          </a:stretch>
        </p:blipFill>
        <p:spPr>
          <a:xfrm>
            <a:off x="2843808" y="5350256"/>
            <a:ext cx="1227660" cy="935360"/>
          </a:xfrm>
          <a:prstGeom prst="rect">
            <a:avLst/>
          </a:prstGeom>
        </p:spPr>
      </p:pic>
      <p:pic>
        <p:nvPicPr>
          <p:cNvPr id="1050" name="Picture 1049">
            <a:extLst>
              <a:ext uri="{FF2B5EF4-FFF2-40B4-BE49-F238E27FC236}">
                <a16:creationId xmlns="" xmlns:a16="http://schemas.microsoft.com/office/drawing/2014/main" id="{4875B6AC-8B81-4AF5-A43A-F74A184E2E42}"/>
              </a:ext>
            </a:extLst>
          </p:cNvPr>
          <p:cNvPicPr>
            <a:picLocks noChangeAspect="1"/>
          </p:cNvPicPr>
          <p:nvPr/>
        </p:nvPicPr>
        <p:blipFill>
          <a:blip r:embed="rId29"/>
          <a:stretch>
            <a:fillRect/>
          </a:stretch>
        </p:blipFill>
        <p:spPr>
          <a:xfrm>
            <a:off x="4139952" y="5153117"/>
            <a:ext cx="1135534" cy="1087870"/>
          </a:xfrm>
          <a:prstGeom prst="rect">
            <a:avLst/>
          </a:prstGeom>
        </p:spPr>
      </p:pic>
      <p:pic>
        <p:nvPicPr>
          <p:cNvPr id="1052" name="Picture 1051">
            <a:extLst>
              <a:ext uri="{FF2B5EF4-FFF2-40B4-BE49-F238E27FC236}">
                <a16:creationId xmlns="" xmlns:a16="http://schemas.microsoft.com/office/drawing/2014/main" id="{334186FC-36E7-42D4-84B9-E58E3767AF3F}"/>
              </a:ext>
            </a:extLst>
          </p:cNvPr>
          <p:cNvPicPr>
            <a:picLocks noChangeAspect="1"/>
          </p:cNvPicPr>
          <p:nvPr/>
        </p:nvPicPr>
        <p:blipFill>
          <a:blip r:embed="rId30"/>
          <a:stretch>
            <a:fillRect/>
          </a:stretch>
        </p:blipFill>
        <p:spPr>
          <a:xfrm>
            <a:off x="5443749" y="5101272"/>
            <a:ext cx="1475656" cy="465037"/>
          </a:xfrm>
          <a:prstGeom prst="rect">
            <a:avLst/>
          </a:prstGeom>
        </p:spPr>
      </p:pic>
      <p:pic>
        <p:nvPicPr>
          <p:cNvPr id="1054" name="Picture 1053">
            <a:extLst>
              <a:ext uri="{FF2B5EF4-FFF2-40B4-BE49-F238E27FC236}">
                <a16:creationId xmlns="" xmlns:a16="http://schemas.microsoft.com/office/drawing/2014/main" id="{775866EA-4513-4018-8F67-8C4B1FD5BF8D}"/>
              </a:ext>
            </a:extLst>
          </p:cNvPr>
          <p:cNvPicPr>
            <a:picLocks noChangeAspect="1"/>
          </p:cNvPicPr>
          <p:nvPr/>
        </p:nvPicPr>
        <p:blipFill>
          <a:blip r:embed="rId31"/>
          <a:stretch>
            <a:fillRect/>
          </a:stretch>
        </p:blipFill>
        <p:spPr>
          <a:xfrm>
            <a:off x="6442171" y="5637909"/>
            <a:ext cx="1239788" cy="845788"/>
          </a:xfrm>
          <a:prstGeom prst="rect">
            <a:avLst/>
          </a:prstGeom>
        </p:spPr>
      </p:pic>
      <p:pic>
        <p:nvPicPr>
          <p:cNvPr id="1056" name="Picture 1055">
            <a:extLst>
              <a:ext uri="{FF2B5EF4-FFF2-40B4-BE49-F238E27FC236}">
                <a16:creationId xmlns="" xmlns:a16="http://schemas.microsoft.com/office/drawing/2014/main" id="{AD121D74-7A51-479A-98A1-AE25247D12B0}"/>
              </a:ext>
            </a:extLst>
          </p:cNvPr>
          <p:cNvPicPr>
            <a:picLocks noChangeAspect="1"/>
          </p:cNvPicPr>
          <p:nvPr/>
        </p:nvPicPr>
        <p:blipFill>
          <a:blip r:embed="rId32"/>
          <a:stretch>
            <a:fillRect/>
          </a:stretch>
        </p:blipFill>
        <p:spPr>
          <a:xfrm>
            <a:off x="7828143" y="5111250"/>
            <a:ext cx="1061127" cy="1253456"/>
          </a:xfrm>
          <a:prstGeom prst="rect">
            <a:avLst/>
          </a:prstGeom>
        </p:spPr>
      </p:pic>
    </p:spTree>
    <p:extLst>
      <p:ext uri="{BB962C8B-B14F-4D97-AF65-F5344CB8AC3E}">
        <p14:creationId xmlns:p14="http://schemas.microsoft.com/office/powerpoint/2010/main" val="21449223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Izvori</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lgn="just">
              <a:buNone/>
            </a:pPr>
            <a:r>
              <a:rPr lang="sr-Latn-RS" sz="2800" dirty="0"/>
              <a:t>Uređaji i stvari koje oni povezuju u mrežu ili sistem na prethodnom slajdu sadrže</a:t>
            </a:r>
            <a:r>
              <a:rPr lang="en-GB" sz="2800" dirty="0" smtClean="0">
                <a:ea typeface="Verdana" panose="020B0604030504040204" pitchFamily="34" charset="0"/>
              </a:rPr>
              <a:t>:</a:t>
            </a:r>
            <a:endParaRPr lang="en-GB" sz="2800" dirty="0">
              <a:ea typeface="Verdana" panose="020B0604030504040204" pitchFamily="34" charset="0"/>
            </a:endParaRPr>
          </a:p>
          <a:p>
            <a:pPr marL="0" indent="0">
              <a:buNone/>
            </a:pPr>
            <a:r>
              <a:rPr lang="sr-Latn-RS" sz="2800" b="1" dirty="0" smtClean="0">
                <a:solidFill>
                  <a:srgbClr val="0070C0"/>
                </a:solidFill>
              </a:rPr>
              <a:t>Podatke koje je </a:t>
            </a:r>
            <a:r>
              <a:rPr lang="sr-Latn-RS" sz="2800" b="1" dirty="0" err="1" smtClean="0">
                <a:solidFill>
                  <a:srgbClr val="0070C0"/>
                </a:solidFill>
              </a:rPr>
              <a:t>generisao</a:t>
            </a:r>
            <a:r>
              <a:rPr lang="sr-Latn-RS" sz="2800" b="1" dirty="0" smtClean="0">
                <a:solidFill>
                  <a:srgbClr val="0070C0"/>
                </a:solidFill>
              </a:rPr>
              <a:t> korisnik</a:t>
            </a:r>
            <a:endParaRPr lang="en-GB" sz="2800" b="1" dirty="0">
              <a:solidFill>
                <a:srgbClr val="0070C0"/>
              </a:solidFill>
            </a:endParaRPr>
          </a:p>
          <a:p>
            <a:pPr lvl="1"/>
            <a:r>
              <a:rPr lang="sr-Latn-RS" sz="2400" dirty="0"/>
              <a:t>dokumente, fotografije, fajlove sa slikama, </a:t>
            </a:r>
            <a:r>
              <a:rPr lang="sr-Latn-RS" sz="2400" dirty="0" err="1"/>
              <a:t>imejlove</a:t>
            </a:r>
            <a:r>
              <a:rPr lang="sr-Latn-RS" sz="2400" dirty="0"/>
              <a:t> i </a:t>
            </a:r>
            <a:r>
              <a:rPr lang="sr-Latn-RS" sz="2400" dirty="0" err="1"/>
              <a:t>atačmente</a:t>
            </a:r>
            <a:r>
              <a:rPr lang="sr-Latn-RS" sz="2400" dirty="0"/>
              <a:t> uz te </a:t>
            </a:r>
            <a:r>
              <a:rPr lang="sr-Latn-RS" sz="2400" dirty="0" err="1"/>
              <a:t>imejlove</a:t>
            </a:r>
            <a:r>
              <a:rPr lang="sr-Latn-RS" sz="2400" dirty="0"/>
              <a:t>, baze podataka i finansijske informacije</a:t>
            </a:r>
            <a:endParaRPr lang="en-US" sz="2400" dirty="0"/>
          </a:p>
          <a:p>
            <a:pPr marL="57150" indent="0">
              <a:buNone/>
            </a:pPr>
            <a:r>
              <a:rPr lang="sr-Latn-RS" sz="2800" b="1" dirty="0" smtClean="0">
                <a:solidFill>
                  <a:srgbClr val="0070C0"/>
                </a:solidFill>
              </a:rPr>
              <a:t>Podatke koje je </a:t>
            </a:r>
            <a:r>
              <a:rPr lang="sr-Latn-RS" sz="2800" b="1" dirty="0" err="1" smtClean="0">
                <a:solidFill>
                  <a:srgbClr val="0070C0"/>
                </a:solidFill>
              </a:rPr>
              <a:t>generisao</a:t>
            </a:r>
            <a:r>
              <a:rPr lang="sr-Latn-RS" sz="2800" b="1" dirty="0" smtClean="0">
                <a:solidFill>
                  <a:srgbClr val="0070C0"/>
                </a:solidFill>
              </a:rPr>
              <a:t> sam uređaj</a:t>
            </a:r>
            <a:endParaRPr lang="en-US" sz="2800" b="1" dirty="0">
              <a:solidFill>
                <a:srgbClr val="0070C0"/>
              </a:solidFill>
            </a:endParaRPr>
          </a:p>
          <a:p>
            <a:pPr lvl="1"/>
            <a:r>
              <a:rPr lang="sr-Latn-RS" sz="2400" dirty="0"/>
              <a:t>istorijat pretraživanja po internetu, istorijat četovanja, istorijat događaja i podatke o drugim uslugama, računarima i mrežama s kojima je uređaj bio povezan</a:t>
            </a:r>
            <a:endParaRPr lang="sr-Latn-RS" sz="2400" dirty="0" smtClean="0"/>
          </a:p>
          <a:p>
            <a:pPr lvl="1"/>
            <a:r>
              <a:rPr lang="sr-Latn-RS" b="1" dirty="0" smtClean="0">
                <a:solidFill>
                  <a:srgbClr val="FF0000"/>
                </a:solidFill>
              </a:rPr>
              <a:t>SVE TO MOŽE BITI PREDOČENO KAO DOKAZNI MATERIJAL</a:t>
            </a:r>
            <a:endParaRPr lang="en-US" b="1" dirty="0">
              <a:solidFill>
                <a:srgbClr val="FF0000"/>
              </a:solidFill>
            </a:endParaRPr>
          </a:p>
        </p:txBody>
      </p:sp>
    </p:spTree>
    <p:extLst>
      <p:ext uri="{BB962C8B-B14F-4D97-AF65-F5344CB8AC3E}">
        <p14:creationId xmlns:p14="http://schemas.microsoft.com/office/powerpoint/2010/main" val="2897254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Karakteristike podataka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sr-Latn-RS" dirty="0"/>
              <a:t>Elektronski dokazi/podaci jedinstveni su po sledećem</a:t>
            </a:r>
            <a:r>
              <a:rPr lang="en-GB" dirty="0" smtClean="0">
                <a:ea typeface="Verdana" panose="020B0604030504040204" pitchFamily="34" charset="0"/>
              </a:rPr>
              <a:t>:</a:t>
            </a:r>
            <a:endParaRPr lang="en-GB" dirty="0">
              <a:ea typeface="Verdana" panose="020B0604030504040204" pitchFamily="34" charset="0"/>
            </a:endParaRPr>
          </a:p>
          <a:p>
            <a:r>
              <a:rPr lang="sr-Latn-RS" b="1" dirty="0" smtClean="0">
                <a:solidFill>
                  <a:srgbClr val="0070C0"/>
                </a:solidFill>
              </a:rPr>
              <a:t>Nevidljivi su </a:t>
            </a:r>
            <a:r>
              <a:rPr lang="en-GB" dirty="0" smtClean="0"/>
              <a:t>– </a:t>
            </a:r>
            <a:r>
              <a:rPr lang="sr-Latn-RS" dirty="0" smtClean="0"/>
              <a:t>neuvežbanom oku</a:t>
            </a:r>
            <a:endParaRPr lang="en-US" dirty="0"/>
          </a:p>
          <a:p>
            <a:r>
              <a:rPr lang="en-US" b="1" dirty="0" err="1">
                <a:solidFill>
                  <a:srgbClr val="0070C0"/>
                </a:solidFill>
              </a:rPr>
              <a:t>Podležu</a:t>
            </a:r>
            <a:r>
              <a:rPr lang="en-US" b="1" dirty="0">
                <a:solidFill>
                  <a:srgbClr val="0070C0"/>
                </a:solidFill>
              </a:rPr>
              <a:t> </a:t>
            </a:r>
            <a:r>
              <a:rPr lang="en-US" b="1" dirty="0" err="1">
                <a:solidFill>
                  <a:srgbClr val="0070C0"/>
                </a:solidFill>
              </a:rPr>
              <a:t>tumačenju</a:t>
            </a:r>
            <a:r>
              <a:rPr lang="en-US" b="1" dirty="0" smtClean="0">
                <a:solidFill>
                  <a:srgbClr val="0070C0"/>
                </a:solidFill>
              </a:rPr>
              <a:t> </a:t>
            </a:r>
            <a:r>
              <a:rPr lang="en-US" dirty="0" smtClean="0"/>
              <a:t>–</a:t>
            </a:r>
            <a:r>
              <a:rPr lang="en-US" b="1" dirty="0" smtClean="0">
                <a:solidFill>
                  <a:srgbClr val="0070C0"/>
                </a:solidFill>
              </a:rPr>
              <a:t> </a:t>
            </a:r>
            <a:r>
              <a:rPr lang="sr-Latn-RS" dirty="0" smtClean="0"/>
              <a:t>tumači ih stručnjak</a:t>
            </a:r>
            <a:endParaRPr lang="en-US" dirty="0"/>
          </a:p>
          <a:p>
            <a:r>
              <a:rPr lang="sr-Latn-RS" b="1" dirty="0" smtClean="0">
                <a:solidFill>
                  <a:srgbClr val="0070C0"/>
                </a:solidFill>
              </a:rPr>
              <a:t>Nestalni su </a:t>
            </a:r>
            <a:r>
              <a:rPr lang="en-US" dirty="0" smtClean="0"/>
              <a:t>– </a:t>
            </a:r>
            <a:r>
              <a:rPr lang="sr-Latn-RS" dirty="0" smtClean="0"/>
              <a:t>mogu se lako i brzo menjati</a:t>
            </a:r>
            <a:endParaRPr lang="en-US" dirty="0"/>
          </a:p>
          <a:p>
            <a:r>
              <a:rPr lang="sr-Latn-RS" b="1" dirty="0" smtClean="0">
                <a:solidFill>
                  <a:srgbClr val="0070C0"/>
                </a:solidFill>
              </a:rPr>
              <a:t>Promenljivi su i mogu se uništiti </a:t>
            </a:r>
            <a:r>
              <a:rPr lang="en-US" dirty="0" smtClean="0"/>
              <a:t>– </a:t>
            </a:r>
            <a:r>
              <a:rPr lang="sr-Latn-RS" dirty="0" smtClean="0"/>
              <a:t>tokom normalnog korišćenja</a:t>
            </a:r>
            <a:endParaRPr lang="en-US" dirty="0"/>
          </a:p>
          <a:p>
            <a:r>
              <a:rPr lang="sr-Latn-RS" b="1" dirty="0" smtClean="0">
                <a:solidFill>
                  <a:srgbClr val="0070C0"/>
                </a:solidFill>
              </a:rPr>
              <a:t>Mogu se kopirati </a:t>
            </a:r>
            <a:r>
              <a:rPr lang="en-US" dirty="0" smtClean="0"/>
              <a:t>– </a:t>
            </a:r>
            <a:r>
              <a:rPr lang="sr-Latn-RS" dirty="0" smtClean="0"/>
              <a:t>mnogo puta </a:t>
            </a:r>
            <a:r>
              <a:rPr lang="en-US" dirty="0" err="1" smtClean="0"/>
              <a:t>i</a:t>
            </a:r>
            <a:r>
              <a:rPr lang="en-US" dirty="0" smtClean="0"/>
              <a:t> </a:t>
            </a:r>
            <a:r>
              <a:rPr lang="sr-Latn-RS" dirty="0" smtClean="0"/>
              <a:t>bez</a:t>
            </a:r>
            <a:br>
              <a:rPr lang="sr-Latn-RS" dirty="0" smtClean="0"/>
            </a:br>
            <a:r>
              <a:rPr lang="sr-Latn-RS" dirty="0" smtClean="0"/>
              <a:t>ikakvog ograničenja</a:t>
            </a:r>
            <a:endParaRPr lang="en-US" dirty="0"/>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 xmlns:a16="http://schemas.microsoft.com/office/drawing/2014/main" id="{115167C5-F14A-4852-8B0D-2C2231C6BEDF}"/>
              </a:ext>
            </a:extLst>
          </p:cNvPr>
          <p:cNvPicPr>
            <a:picLocks noChangeAspect="1"/>
          </p:cNvPicPr>
          <p:nvPr/>
        </p:nvPicPr>
        <p:blipFill>
          <a:blip r:embed="rId4"/>
          <a:stretch>
            <a:fillRect/>
          </a:stretch>
        </p:blipFill>
        <p:spPr>
          <a:xfrm>
            <a:off x="7148165" y="5430199"/>
            <a:ext cx="1887885" cy="1090531"/>
          </a:xfrm>
          <a:prstGeom prst="rect">
            <a:avLst/>
          </a:prstGeom>
        </p:spPr>
      </p:pic>
    </p:spTree>
    <p:extLst>
      <p:ext uri="{BB962C8B-B14F-4D97-AF65-F5344CB8AC3E}">
        <p14:creationId xmlns:p14="http://schemas.microsoft.com/office/powerpoint/2010/main" val="1005590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Razmatranja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lvl="0"/>
            <a:r>
              <a:rPr lang="sr-Latn-RS" sz="2800" b="1" dirty="0">
                <a:solidFill>
                  <a:srgbClr val="0070C0"/>
                </a:solidFill>
              </a:rPr>
              <a:t>Rukovanje </a:t>
            </a:r>
            <a:r>
              <a:rPr lang="en-GB" sz="2800" dirty="0"/>
              <a:t>– </a:t>
            </a:r>
            <a:r>
              <a:rPr lang="sr-Latn-RS" sz="2800" dirty="0"/>
              <a:t>stručnjaci</a:t>
            </a:r>
            <a:endParaRPr lang="en-US" sz="2800" dirty="0"/>
          </a:p>
          <a:p>
            <a:pPr lvl="0"/>
            <a:r>
              <a:rPr lang="sr-Latn-RS" sz="2800" b="1" dirty="0">
                <a:solidFill>
                  <a:srgbClr val="0070C0"/>
                </a:solidFill>
              </a:rPr>
              <a:t>Evolucija, razvoj </a:t>
            </a:r>
            <a:r>
              <a:rPr lang="es-CL" sz="2800" dirty="0"/>
              <a:t>–</a:t>
            </a:r>
            <a:r>
              <a:rPr lang="es-CL" sz="2800" b="1" dirty="0"/>
              <a:t> </a:t>
            </a:r>
            <a:r>
              <a:rPr lang="sr-Latn-RS" sz="2800" dirty="0"/>
              <a:t>izvori se brzo menjaju</a:t>
            </a:r>
            <a:endParaRPr lang="en-US" sz="2800" dirty="0"/>
          </a:p>
          <a:p>
            <a:pPr lvl="0"/>
            <a:r>
              <a:rPr lang="sr-Latn-RS" sz="2800" b="1" dirty="0">
                <a:solidFill>
                  <a:srgbClr val="0070C0"/>
                </a:solidFill>
              </a:rPr>
              <a:t>Procedure</a:t>
            </a:r>
            <a:r>
              <a:rPr lang="sr-Latn-RS" sz="2800" b="1" dirty="0"/>
              <a:t> </a:t>
            </a:r>
            <a:r>
              <a:rPr lang="en-US" sz="2800" dirty="0"/>
              <a:t>– </a:t>
            </a:r>
            <a:r>
              <a:rPr lang="sr-Latn-RS" sz="2800" dirty="0"/>
              <a:t>odgovarajući alati i tehnika</a:t>
            </a:r>
            <a:endParaRPr lang="en-US" sz="2800" dirty="0"/>
          </a:p>
          <a:p>
            <a:pPr lvl="0"/>
            <a:r>
              <a:rPr lang="sr-Latn-RS" sz="2800" b="1" dirty="0">
                <a:solidFill>
                  <a:srgbClr val="0070C0"/>
                </a:solidFill>
              </a:rPr>
              <a:t>Prihvatljivost</a:t>
            </a:r>
            <a:r>
              <a:rPr lang="sr-Latn-RS" sz="2800" b="1" dirty="0"/>
              <a:t> </a:t>
            </a:r>
            <a:r>
              <a:rPr lang="en-US" sz="2800" dirty="0"/>
              <a:t>– </a:t>
            </a:r>
            <a:r>
              <a:rPr lang="sr-Latn-RS" sz="2800" dirty="0"/>
              <a:t>moraju se slediti uputstva i principi</a:t>
            </a:r>
            <a:endParaRPr lang="en-US" sz="2800" dirty="0"/>
          </a:p>
          <a:p>
            <a:pPr lvl="0"/>
            <a:r>
              <a:rPr lang="sr-Latn-RS" sz="2800" b="1" dirty="0">
                <a:solidFill>
                  <a:srgbClr val="0070C0"/>
                </a:solidFill>
              </a:rPr>
              <a:t>Autentičnost</a:t>
            </a:r>
            <a:r>
              <a:rPr lang="sr-Latn-RS" sz="2800" b="1" dirty="0"/>
              <a:t> </a:t>
            </a:r>
            <a:r>
              <a:rPr lang="en-US" sz="2800" dirty="0"/>
              <a:t>– </a:t>
            </a:r>
            <a:r>
              <a:rPr lang="sr-Latn-RS" sz="2800" dirty="0"/>
              <a:t>moraju biti vezani sa incidentom</a:t>
            </a:r>
            <a:endParaRPr lang="en-US" sz="2800" dirty="0"/>
          </a:p>
          <a:p>
            <a:pPr lvl="0"/>
            <a:r>
              <a:rPr lang="sr-Latn-RS" sz="2800" b="1" dirty="0">
                <a:solidFill>
                  <a:srgbClr val="0070C0"/>
                </a:solidFill>
              </a:rPr>
              <a:t>Potpunost</a:t>
            </a:r>
            <a:r>
              <a:rPr lang="sr-Latn-RS" sz="2800" b="1" dirty="0"/>
              <a:t> </a:t>
            </a:r>
            <a:r>
              <a:rPr lang="en-US" sz="2800" dirty="0"/>
              <a:t>– </a:t>
            </a:r>
            <a:r>
              <a:rPr lang="sr-Latn-RS" sz="2800" dirty="0"/>
              <a:t>moraju se odnositi na ceo događaj i ne smeju biti selektivni</a:t>
            </a:r>
            <a:endParaRPr lang="en-US" sz="2800" dirty="0"/>
          </a:p>
          <a:p>
            <a:pPr lvl="0"/>
            <a:r>
              <a:rPr lang="sr-Latn-RS" sz="2800" b="1" dirty="0">
                <a:solidFill>
                  <a:srgbClr val="0070C0"/>
                </a:solidFill>
              </a:rPr>
              <a:t>Pouzdanost</a:t>
            </a:r>
            <a:r>
              <a:rPr lang="sr-Latn-RS" sz="2800" b="1" dirty="0"/>
              <a:t> </a:t>
            </a:r>
            <a:r>
              <a:rPr lang="en-US" sz="2800" dirty="0"/>
              <a:t>– </a:t>
            </a:r>
            <a:r>
              <a:rPr lang="sr-Latn-RS" sz="2800" dirty="0"/>
              <a:t>ne može biti nikakve </a:t>
            </a:r>
            <a:br>
              <a:rPr lang="sr-Latn-RS" sz="2800" dirty="0"/>
            </a:br>
            <a:r>
              <a:rPr lang="sr-Latn-RS" sz="2800" dirty="0"/>
              <a:t>sumnje u njih</a:t>
            </a:r>
            <a:endParaRPr lang="en-US" sz="2800" dirty="0"/>
          </a:p>
          <a:p>
            <a:pPr lvl="0"/>
            <a:r>
              <a:rPr lang="sr-Latn-RS" sz="2800" b="1" dirty="0">
                <a:solidFill>
                  <a:srgbClr val="0070C0"/>
                </a:solidFill>
              </a:rPr>
              <a:t>Uverljivost</a:t>
            </a:r>
            <a:r>
              <a:rPr lang="sr-Latn-RS" sz="2800" b="1" dirty="0"/>
              <a:t> </a:t>
            </a:r>
            <a:r>
              <a:rPr lang="en-US" sz="2800" dirty="0"/>
              <a:t>– </a:t>
            </a:r>
            <a:r>
              <a:rPr lang="sr-Latn-RS" sz="2800" dirty="0"/>
              <a:t>moraju biti razumljivi</a:t>
            </a:r>
            <a:endParaRPr lang="en-US" sz="2800" dirty="0"/>
          </a:p>
          <a:p>
            <a:r>
              <a:rPr lang="en-US" sz="2800" b="1" dirty="0" err="1">
                <a:solidFill>
                  <a:srgbClr val="0070C0"/>
                </a:solidFill>
              </a:rPr>
              <a:t>Srazmernost</a:t>
            </a:r>
            <a:r>
              <a:rPr lang="en-US" sz="2800" dirty="0">
                <a:solidFill>
                  <a:srgbClr val="0070C0"/>
                </a:solidFill>
              </a:rPr>
              <a:t> </a:t>
            </a:r>
            <a:r>
              <a:rPr lang="en-US" sz="2800" dirty="0"/>
              <a:t>– </a:t>
            </a:r>
            <a:r>
              <a:rPr lang="en-US" sz="2800" dirty="0" err="1"/>
              <a:t>moraju</a:t>
            </a:r>
            <a:r>
              <a:rPr lang="en-US" sz="2800" dirty="0"/>
              <a:t> </a:t>
            </a:r>
            <a:r>
              <a:rPr lang="en-US" sz="2800" dirty="0" err="1"/>
              <a:t>zadovoljavati</a:t>
            </a:r>
            <a:r>
              <a:rPr lang="en-US" sz="2800" dirty="0"/>
              <a:t> </a:t>
            </a:r>
            <a:r>
              <a:rPr lang="en-US" sz="2800" dirty="0" err="1"/>
              <a:t>kriterijume</a:t>
            </a:r>
            <a:r>
              <a:rPr lang="en-US" sz="2800" dirty="0"/>
              <a:t> </a:t>
            </a:r>
            <a:r>
              <a:rPr lang="en-US" sz="2800" dirty="0" err="1"/>
              <a:t>testova</a:t>
            </a:r>
            <a:endParaRPr lang="en-US" sz="2800" dirty="0"/>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 xmlns:a16="http://schemas.microsoft.com/office/drawing/2014/main" id="{115167C5-F14A-4852-8B0D-2C2231C6BEDF}"/>
              </a:ext>
            </a:extLst>
          </p:cNvPr>
          <p:cNvPicPr>
            <a:picLocks noChangeAspect="1"/>
          </p:cNvPicPr>
          <p:nvPr/>
        </p:nvPicPr>
        <p:blipFill>
          <a:blip r:embed="rId4"/>
          <a:stretch>
            <a:fillRect/>
          </a:stretch>
        </p:blipFill>
        <p:spPr>
          <a:xfrm>
            <a:off x="7148165" y="5430199"/>
            <a:ext cx="1887885" cy="1090531"/>
          </a:xfrm>
          <a:prstGeom prst="rect">
            <a:avLst/>
          </a:prstGeom>
        </p:spPr>
      </p:pic>
    </p:spTree>
    <p:extLst>
      <p:ext uri="{BB962C8B-B14F-4D97-AF65-F5344CB8AC3E}">
        <p14:creationId xmlns:p14="http://schemas.microsoft.com/office/powerpoint/2010/main" val="3922494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8848AB73-6CF7-4B50-ACEB-48BD4182E7C5}"/>
              </a:ext>
            </a:extLst>
          </p:cNvPr>
          <p:cNvSpPr>
            <a:spLocks noGrp="1"/>
          </p:cNvSpPr>
          <p:nvPr>
            <p:ph type="sldNum" sz="quarter" idx="10"/>
          </p:nvPr>
        </p:nvSpPr>
        <p:spPr/>
        <p:txBody>
          <a:bodyPr/>
          <a:lstStyle/>
          <a:p>
            <a:fld id="{49C04F3A-82BD-4011-AADB-1F79FD7DF4BC}" type="slidenum">
              <a:rPr lang="en-GB" smtClean="0"/>
              <a:pPr/>
              <a:t>17</a:t>
            </a:fld>
            <a:endParaRPr lang="en-GB" dirty="0"/>
          </a:p>
        </p:txBody>
      </p:sp>
    </p:spTree>
    <p:extLst>
      <p:ext uri="{BB962C8B-B14F-4D97-AF65-F5344CB8AC3E}">
        <p14:creationId xmlns:p14="http://schemas.microsoft.com/office/powerpoint/2010/main" val="13348152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r>
              <a:rPr lang="en-US" dirty="0" smtClean="0"/>
              <a:t>VODI</a:t>
            </a:r>
            <a:r>
              <a:rPr lang="sr-Latn-RS" dirty="0" smtClean="0"/>
              <a:t>Č</a:t>
            </a:r>
            <a:r>
              <a:rPr lang="en-US" dirty="0" smtClean="0"/>
              <a:t> SAVETA</a:t>
            </a:r>
            <a:r>
              <a:rPr lang="sr-Latn-RS" dirty="0" smtClean="0"/>
              <a:t> EVROPE ZA ELEKTRONSKE DOKAZE</a:t>
            </a:r>
            <a:endParaRPr lang="en-GB" dirty="0"/>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p:txBody>
          <a:bodyPr/>
          <a:lstStyle/>
          <a:p>
            <a:r>
              <a:rPr lang="en-GB" dirty="0" err="1" smtClean="0"/>
              <a:t>Digitalni</a:t>
            </a:r>
            <a:r>
              <a:rPr lang="en-GB" dirty="0" smtClean="0"/>
              <a:t> </a:t>
            </a:r>
            <a:r>
              <a:rPr lang="en-GB" dirty="0" err="1" smtClean="0"/>
              <a:t>i</a:t>
            </a:r>
            <a:r>
              <a:rPr lang="en-GB" dirty="0" smtClean="0"/>
              <a:t> </a:t>
            </a:r>
            <a:r>
              <a:rPr lang="en-GB" dirty="0" err="1" smtClean="0"/>
              <a:t>elektronski</a:t>
            </a:r>
            <a:r>
              <a:rPr lang="en-GB" dirty="0" smtClean="0"/>
              <a:t> </a:t>
            </a:r>
            <a:r>
              <a:rPr lang="en-GB" dirty="0" err="1" smtClean="0"/>
              <a:t>doka</a:t>
            </a:r>
            <a:r>
              <a:rPr lang="sr-Latn-RS" dirty="0" smtClean="0"/>
              <a:t>z</a:t>
            </a:r>
            <a:r>
              <a:rPr lang="en-GB" dirty="0" err="1" smtClean="0"/>
              <a:t>i</a:t>
            </a:r>
            <a:endParaRPr lang="en-GB" dirty="0"/>
          </a:p>
        </p:txBody>
      </p:sp>
      <p:sp>
        <p:nvSpPr>
          <p:cNvPr id="4" name="Rectangle 3">
            <a:extLst>
              <a:ext uri="{FF2B5EF4-FFF2-40B4-BE49-F238E27FC236}">
                <a16:creationId xmlns="" xmlns:a16="http://schemas.microsoft.com/office/drawing/2014/main" id="{954D42CC-1A2D-40A7-84EC-460AA3E58D0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 xmlns:a16="http://schemas.microsoft.com/office/drawing/2014/main" id="{4A79A5F6-4DD8-45CE-B41D-A8226D1891A7}"/>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 xmlns:a16="http://schemas.microsoft.com/office/drawing/2014/main" id="{EE44B28D-96A4-4B71-A353-916AB5467157}"/>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Odeljak</a:t>
            </a:r>
            <a:r>
              <a:rPr lang="en-GB" sz="3200" dirty="0" smtClean="0">
                <a:solidFill>
                  <a:schemeClr val="bg1"/>
                </a:solidFill>
                <a:latin typeface="Verdana" charset="0"/>
                <a:cs typeface="Verdana" charset="0"/>
              </a:rPr>
              <a:t> 2.</a:t>
            </a:r>
            <a:endParaRPr lang="en-GB" sz="2000" dirty="0">
              <a:solidFill>
                <a:schemeClr val="bg1"/>
              </a:solidFill>
              <a:latin typeface="Verdana" charset="0"/>
              <a:cs typeface="Verdana" charset="0"/>
            </a:endParaRPr>
          </a:p>
        </p:txBody>
      </p:sp>
      <p:pic>
        <p:nvPicPr>
          <p:cNvPr id="7" name="Picture 4">
            <a:extLst>
              <a:ext uri="{FF2B5EF4-FFF2-40B4-BE49-F238E27FC236}">
                <a16:creationId xmlns="" xmlns:a16="http://schemas.microsoft.com/office/drawing/2014/main" id="{1A5C7640-AA2C-4B63-9841-E12A54FE0348}"/>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9">
            <a:extLst>
              <a:ext uri="{FF2B5EF4-FFF2-40B4-BE49-F238E27FC236}">
                <a16:creationId xmlns="" xmlns:a16="http://schemas.microsoft.com/office/drawing/2014/main" id="{0C586476-3D4B-4FB0-8239-59DBBE9C9648}"/>
              </a:ext>
            </a:extLst>
          </p:cNvPr>
          <p:cNvPicPr>
            <a:picLocks noChangeAspect="1"/>
          </p:cNvPicPr>
          <p:nvPr/>
        </p:nvPicPr>
        <p:blipFill>
          <a:blip r:embed="rId4"/>
          <a:stretch>
            <a:fillRect/>
          </a:stretch>
        </p:blipFill>
        <p:spPr>
          <a:xfrm>
            <a:off x="6513993" y="1323181"/>
            <a:ext cx="1981113" cy="2813050"/>
          </a:xfrm>
          <a:prstGeom prst="rect">
            <a:avLst/>
          </a:prstGeom>
          <a:scene3d>
            <a:camera prst="orthographicFront">
              <a:rot lat="21407214" lon="1320155" rev="21041167"/>
            </a:camera>
            <a:lightRig rig="threePt" dir="t"/>
          </a:scene3d>
          <a:sp3d>
            <a:bevelT/>
            <a:bevelB w="165100" prst="coolSlant"/>
          </a:sp3d>
        </p:spPr>
      </p:pic>
    </p:spTree>
    <p:extLst>
      <p:ext uri="{BB962C8B-B14F-4D97-AF65-F5344CB8AC3E}">
        <p14:creationId xmlns:p14="http://schemas.microsoft.com/office/powerpoint/2010/main" val="21348385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Vodič za elektronske dokaze</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sr-Latn-RS" b="1" dirty="0" smtClean="0">
                <a:solidFill>
                  <a:srgbClr val="0070C0"/>
                </a:solidFill>
              </a:rPr>
              <a:t>Predgovor</a:t>
            </a:r>
            <a:endParaRPr lang="en-GB" b="1" dirty="0">
              <a:solidFill>
                <a:srgbClr val="0070C0"/>
              </a:solidFill>
            </a:endParaRPr>
          </a:p>
          <a:p>
            <a:pPr lvl="0"/>
            <a:r>
              <a:rPr lang="sr-Latn-RS" dirty="0"/>
              <a:t>Može se primeniti na SVE slučajeve elektronskih dokaza </a:t>
            </a:r>
            <a:endParaRPr lang="en-US" dirty="0"/>
          </a:p>
          <a:p>
            <a:pPr lvl="0"/>
            <a:r>
              <a:rPr lang="sr-Latn-RS" dirty="0"/>
              <a:t>Zemlje treba da uzmu u obzir sopstvene pravne dokumente i mere</a:t>
            </a:r>
            <a:endParaRPr lang="en-US" dirty="0"/>
          </a:p>
          <a:p>
            <a:r>
              <a:rPr lang="sr-Latn-RS" dirty="0"/>
              <a:t>Zemlje treba da dodaju podatke za kontakt svoje nacionalne ekspertske jedinice</a:t>
            </a:r>
            <a:endParaRPr lang="en-US" dirty="0"/>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259204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 xmlns:a16="http://schemas.microsoft.com/office/drawing/2014/main" id="{3CE3C051-7F78-4EAF-8CA3-B9689E461A1C}"/>
              </a:ext>
            </a:extLst>
          </p:cNvPr>
          <p:cNvSpPr>
            <a:spLocks noGrp="1"/>
          </p:cNvSpPr>
          <p:nvPr>
            <p:ph idx="1"/>
          </p:nvPr>
        </p:nvSpPr>
        <p:spPr/>
        <p:txBody>
          <a:bodyPr/>
          <a:lstStyle/>
          <a:p>
            <a:pPr marL="514350" lvl="0" indent="-514350">
              <a:lnSpc>
                <a:spcPct val="150000"/>
              </a:lnSpc>
              <a:buFont typeface="+mj-lt"/>
              <a:buAutoNum type="arabicPeriod"/>
            </a:pPr>
            <a:r>
              <a:rPr lang="sr-Latn-RS" dirty="0"/>
              <a:t>Šta je „elektronski dokaz”</a:t>
            </a:r>
            <a:r>
              <a:rPr lang="en-GB" dirty="0"/>
              <a:t>?</a:t>
            </a:r>
            <a:endParaRPr lang="en-US" dirty="0"/>
          </a:p>
          <a:p>
            <a:pPr marL="514350" lvl="0" indent="-514350">
              <a:lnSpc>
                <a:spcPct val="150000"/>
              </a:lnSpc>
              <a:buFont typeface="+mj-lt"/>
              <a:buAutoNum type="arabicPeriod"/>
            </a:pPr>
            <a:r>
              <a:rPr lang="sr-Latn-RS" dirty="0"/>
              <a:t>Uputstva Saveta Evrope za elektronske dokaze</a:t>
            </a:r>
            <a:endParaRPr lang="en-US" dirty="0"/>
          </a:p>
          <a:p>
            <a:pPr marL="514350" lvl="0" indent="-514350">
              <a:lnSpc>
                <a:spcPct val="150000"/>
              </a:lnSpc>
              <a:buFont typeface="+mj-lt"/>
              <a:buAutoNum type="arabicPeriod"/>
            </a:pPr>
            <a:r>
              <a:rPr lang="sr-Latn-RS" dirty="0"/>
              <a:t>Principi elektronskih dokaza</a:t>
            </a:r>
            <a:endParaRPr lang="en-US" dirty="0"/>
          </a:p>
          <a:p>
            <a:pPr marL="514350" lvl="0" indent="-514350">
              <a:lnSpc>
                <a:spcPct val="150000"/>
              </a:lnSpc>
              <a:buFont typeface="+mj-lt"/>
              <a:buAutoNum type="arabicPeriod"/>
            </a:pPr>
            <a:r>
              <a:rPr lang="sr-Latn-RS" dirty="0"/>
              <a:t>Scene elektronskih dokaza</a:t>
            </a:r>
            <a:endParaRPr lang="en-US" dirty="0"/>
          </a:p>
          <a:p>
            <a:pPr marL="514350" indent="-514350">
              <a:lnSpc>
                <a:spcPct val="150000"/>
              </a:lnSpc>
              <a:buFont typeface="+mj-lt"/>
              <a:buAutoNum type="arabicPeriod"/>
            </a:pPr>
            <a:r>
              <a:rPr lang="sr-Latn-RS" dirty="0"/>
              <a:t>Digitalna </a:t>
            </a:r>
            <a:r>
              <a:rPr lang="sr-Latn-RS" dirty="0" err="1"/>
              <a:t>forenzika</a:t>
            </a:r>
            <a:endParaRPr lang="en-GB" dirty="0"/>
          </a:p>
        </p:txBody>
      </p:sp>
      <p:sp>
        <p:nvSpPr>
          <p:cNvPr id="3" name="Slide Number Placeholder 2">
            <a:extLst>
              <a:ext uri="{FF2B5EF4-FFF2-40B4-BE49-F238E27FC236}">
                <a16:creationId xmlns="" xmlns:a16="http://schemas.microsoft.com/office/drawing/2014/main" id="{326DEE90-BBA0-4583-ACBF-ECFB113664A1}"/>
              </a:ext>
            </a:extLst>
          </p:cNvPr>
          <p:cNvSpPr>
            <a:spLocks noGrp="1"/>
          </p:cNvSpPr>
          <p:nvPr>
            <p:ph type="sldNum" sz="quarter" idx="10"/>
          </p:nvPr>
        </p:nvSpPr>
        <p:spPr/>
        <p:txBody>
          <a:bodyPr/>
          <a:lstStyle/>
          <a:p>
            <a:fld id="{49C04F3A-82BD-4011-AADB-1F79FD7DF4BC}" type="slidenum">
              <a:rPr lang="en-GB" smtClean="0"/>
              <a:pPr/>
              <a:t>2</a:t>
            </a:fld>
            <a:endParaRPr lang="en-GB" dirty="0"/>
          </a:p>
        </p:txBody>
      </p:sp>
      <p:sp>
        <p:nvSpPr>
          <p:cNvPr id="4" name="Text Placeholder 3">
            <a:extLst>
              <a:ext uri="{FF2B5EF4-FFF2-40B4-BE49-F238E27FC236}">
                <a16:creationId xmlns="" xmlns:a16="http://schemas.microsoft.com/office/drawing/2014/main" id="{B9B1F5F5-B558-4D71-96FB-A9C9C54C9C78}"/>
              </a:ext>
            </a:extLst>
          </p:cNvPr>
          <p:cNvSpPr>
            <a:spLocks noGrp="1"/>
          </p:cNvSpPr>
          <p:nvPr>
            <p:ph type="body" sz="quarter" idx="11"/>
          </p:nvPr>
        </p:nvSpPr>
        <p:spPr/>
        <p:txBody>
          <a:bodyPr/>
          <a:lstStyle/>
          <a:p>
            <a:r>
              <a:rPr lang="sr-Latn-RS" dirty="0" smtClean="0">
                <a:latin typeface="Verdana" charset="0"/>
                <a:cs typeface="Verdana" charset="0"/>
              </a:rPr>
              <a:t>Sadržaj sesije</a:t>
            </a:r>
            <a:endParaRPr lang="en-GB" dirty="0"/>
          </a:p>
        </p:txBody>
      </p:sp>
    </p:spTree>
    <p:extLst>
      <p:ext uri="{BB962C8B-B14F-4D97-AF65-F5344CB8AC3E}">
        <p14:creationId xmlns:p14="http://schemas.microsoft.com/office/powerpoint/2010/main" val="24857401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Vodič za elektronske dokaze</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sr-Latn-RS" b="1" dirty="0" smtClean="0">
                <a:solidFill>
                  <a:srgbClr val="0070C0"/>
                </a:solidFill>
              </a:rPr>
              <a:t>Pozadina</a:t>
            </a:r>
            <a:endParaRPr lang="en-GB" b="1" dirty="0">
              <a:solidFill>
                <a:srgbClr val="0070C0"/>
              </a:solidFill>
            </a:endParaRPr>
          </a:p>
          <a:p>
            <a:pPr lvl="0"/>
            <a:r>
              <a:rPr lang="sr-Latn-RS" dirty="0"/>
              <a:t>Zahtevi za više smernica iz okruženja projekata Saveta Evrope koji se bave borbom protiv </a:t>
            </a:r>
            <a:r>
              <a:rPr lang="sr-Latn-RS" dirty="0" err="1"/>
              <a:t>visokotehnološkog</a:t>
            </a:r>
            <a:r>
              <a:rPr lang="sr-Latn-RS" dirty="0"/>
              <a:t> kriminala</a:t>
            </a:r>
            <a:endParaRPr lang="en-US" dirty="0"/>
          </a:p>
          <a:p>
            <a:pPr lvl="0"/>
            <a:r>
              <a:rPr lang="sr-Latn-RS" dirty="0"/>
              <a:t>Projekat </a:t>
            </a:r>
            <a:r>
              <a:rPr lang="sr-Latn-RS" dirty="0" err="1"/>
              <a:t>Cybercrime</a:t>
            </a:r>
            <a:r>
              <a:rPr lang="sr-Latn-RS" dirty="0"/>
              <a:t>@IPA u saradnji sa globalnim Projektom o </a:t>
            </a:r>
            <a:r>
              <a:rPr lang="sr-Latn-RS" dirty="0" err="1"/>
              <a:t>visokotehnološkom</a:t>
            </a:r>
            <a:r>
              <a:rPr lang="sr-Latn-RS" dirty="0"/>
              <a:t> kriminalu podržava Vodič </a:t>
            </a:r>
            <a:endParaRPr lang="en-US" dirty="0"/>
          </a:p>
          <a:p>
            <a:pPr lvl="0"/>
            <a:r>
              <a:rPr lang="sr-Latn-RS" dirty="0"/>
              <a:t>Važan alat za organe reda i pravosuđe</a:t>
            </a:r>
            <a:endParaRPr lang="en-US" dirty="0"/>
          </a:p>
          <a:p>
            <a:endParaRPr lang="en-US" dirty="0"/>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5668918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a:solidFill>
                  <a:schemeClr val="bg1"/>
                </a:solidFill>
                <a:latin typeface="Verdana" charset="0"/>
                <a:cs typeface="Verdana" charset="0"/>
              </a:rPr>
              <a:t>Vodič za elektronske dokaze</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sr-Latn-RS" b="1" dirty="0" smtClean="0">
                <a:solidFill>
                  <a:srgbClr val="0070C0"/>
                </a:solidFill>
              </a:rPr>
              <a:t>Svrha</a:t>
            </a:r>
            <a:endParaRPr lang="en-GB" b="1" dirty="0">
              <a:solidFill>
                <a:srgbClr val="0070C0"/>
              </a:solidFill>
            </a:endParaRPr>
          </a:p>
          <a:p>
            <a:pPr lvl="0"/>
            <a:r>
              <a:rPr lang="sr-Latn-RS" dirty="0"/>
              <a:t>Pružiti podršku i dati smernice za identifikaciju, rukovanje i ispitivanje elektronskih dokaza </a:t>
            </a:r>
            <a:endParaRPr lang="en-US" dirty="0"/>
          </a:p>
          <a:p>
            <a:pPr lvl="0"/>
            <a:r>
              <a:rPr lang="sr-Latn-RS" dirty="0"/>
              <a:t>Ovo nije priručnik u kome je sve objašnjeno korak po korak</a:t>
            </a:r>
            <a:endParaRPr lang="en-US" dirty="0"/>
          </a:p>
          <a:p>
            <a:pPr lvl="0"/>
            <a:r>
              <a:rPr lang="sr-Latn-RS" dirty="0"/>
              <a:t>Dokument osnovnog nivoa sa praktičnim savetima</a:t>
            </a:r>
            <a:endParaRPr lang="en-US" dirty="0"/>
          </a:p>
          <a:p>
            <a:r>
              <a:rPr lang="sr-Latn-RS" dirty="0"/>
              <a:t>Uzorak ili model dokumenta koji se može prilagoditi domaćim uslovima uz </a:t>
            </a:r>
            <a:r>
              <a:rPr lang="sr-Latn-RS" spc="-100" dirty="0"/>
              <a:t>sveobuhvatne</a:t>
            </a:r>
            <a:r>
              <a:rPr lang="sr-Latn-RS" dirty="0"/>
              <a:t> međunarodno prihvaćene principe</a:t>
            </a:r>
            <a:endParaRPr lang="en-US" dirty="0"/>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4064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25793386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a:solidFill>
                  <a:schemeClr val="bg1"/>
                </a:solidFill>
                <a:latin typeface="Verdana" charset="0"/>
                <a:cs typeface="Verdana" charset="0"/>
              </a:rPr>
              <a:t>Vodič za elektronske dokaze</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sr-Latn-RS" b="1" dirty="0" smtClean="0">
                <a:solidFill>
                  <a:srgbClr val="0070C0"/>
                </a:solidFill>
              </a:rPr>
              <a:t>Kome je namenjen</a:t>
            </a:r>
            <a:r>
              <a:rPr lang="en-GB" b="1" dirty="0" smtClean="0">
                <a:solidFill>
                  <a:srgbClr val="0070C0"/>
                </a:solidFill>
              </a:rPr>
              <a:t>?</a:t>
            </a:r>
            <a:endParaRPr lang="en-GB" b="1" dirty="0">
              <a:solidFill>
                <a:srgbClr val="0070C0"/>
              </a:solidFill>
            </a:endParaRPr>
          </a:p>
          <a:p>
            <a:pPr lvl="0"/>
            <a:r>
              <a:rPr lang="sr-Latn-RS" dirty="0"/>
              <a:t>Zemljama koje razvijaju odgovor na </a:t>
            </a:r>
            <a:r>
              <a:rPr lang="sr-Latn-RS" dirty="0" err="1"/>
              <a:t>visokotehnološki</a:t>
            </a:r>
            <a:r>
              <a:rPr lang="sr-Latn-RS" dirty="0"/>
              <a:t> kriminal i utvrđuju pravila/protokole za elektronske dokaze</a:t>
            </a:r>
            <a:endParaRPr lang="en-US" dirty="0"/>
          </a:p>
          <a:p>
            <a:r>
              <a:rPr lang="sr-Latn-RS" dirty="0"/>
              <a:t>Većina postojećih vodiča namenjena je organima reda – ovaj vodič namenjen je širem auditorijumu, uključujući sudije i tužioce, advokate koji imaju privatnu advokatsku praksu, javne beležnike itd.</a:t>
            </a:r>
            <a:endParaRPr lang="en-US" dirty="0"/>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4219171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a:solidFill>
                  <a:schemeClr val="bg1"/>
                </a:solidFill>
                <a:latin typeface="Verdana" charset="0"/>
                <a:cs typeface="Verdana" charset="0"/>
              </a:rPr>
              <a:t>Vodič za elektronske dokaze</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sr-Latn-RS" b="1" dirty="0" smtClean="0">
                <a:solidFill>
                  <a:srgbClr val="0070C0"/>
                </a:solidFill>
              </a:rPr>
              <a:t>Kako ga treba koristiti</a:t>
            </a:r>
            <a:endParaRPr lang="en-GB" b="1" dirty="0">
              <a:solidFill>
                <a:srgbClr val="0070C0"/>
              </a:solidFill>
            </a:endParaRPr>
          </a:p>
          <a:p>
            <a:r>
              <a:rPr lang="sr-Latn-RS" dirty="0"/>
              <a:t>Morate biti u potpunosti upućeni u sve domaće zakone u ovoj oblasti</a:t>
            </a:r>
            <a:endParaRPr lang="en-GB" dirty="0" smtClean="0">
              <a:ea typeface="Verdana" panose="020B0604030504040204" pitchFamily="34" charset="0"/>
            </a:endParaRPr>
          </a:p>
          <a:p>
            <a:pPr lvl="1"/>
            <a:r>
              <a:rPr lang="sr-Latn-RS" dirty="0"/>
              <a:t>Domaći zakon je primarni referentni </a:t>
            </a:r>
            <a:r>
              <a:rPr lang="sr-Latn-RS" dirty="0" smtClean="0"/>
              <a:t>izvor</a:t>
            </a:r>
          </a:p>
          <a:p>
            <a:pPr lvl="1"/>
            <a:r>
              <a:rPr lang="sr-Latn-RS" dirty="0" smtClean="0"/>
              <a:t>Ne </a:t>
            </a:r>
            <a:r>
              <a:rPr lang="sr-Latn-RS" dirty="0"/>
              <a:t>očekuje se da ovaj vodič bude u suprotnosti sa domaćim propisima</a:t>
            </a:r>
            <a:endParaRPr lang="en-GB" dirty="0">
              <a:ea typeface="Verdana" panose="020B0604030504040204" pitchFamily="34" charset="0"/>
            </a:endParaRPr>
          </a:p>
          <a:p>
            <a:r>
              <a:rPr lang="sr-Latn-RS" dirty="0"/>
              <a:t>Izdeljen je na odeljke radi lakše upotrebe</a:t>
            </a:r>
            <a:endParaRPr lang="en-GB" dirty="0">
              <a:ea typeface="Verdana" panose="020B0604030504040204" pitchFamily="34" charset="0"/>
            </a:endParaRPr>
          </a:p>
          <a:p>
            <a:pPr lvl="1"/>
            <a:r>
              <a:rPr lang="sr-Latn-RS" dirty="0" smtClean="0">
                <a:ea typeface="Verdana" panose="020B0604030504040204" pitchFamily="34" charset="0"/>
              </a:rPr>
              <a:t>Od „kolevke do groba“</a:t>
            </a:r>
            <a:endParaRPr lang="en-GB" dirty="0">
              <a:ea typeface="Verdana" panose="020B0604030504040204" pitchFamily="34" charset="0"/>
            </a:endParaRPr>
          </a:p>
          <a:p>
            <a:r>
              <a:rPr lang="sr-Latn-RS" dirty="0" smtClean="0">
                <a:ea typeface="Verdana" panose="020B0604030504040204" pitchFamily="34" charset="0"/>
              </a:rPr>
              <a:t>Postoje </a:t>
            </a:r>
            <a:r>
              <a:rPr lang="sr-Latn-RS" dirty="0" err="1" smtClean="0">
                <a:ea typeface="Verdana" panose="020B0604030504040204" pitchFamily="34" charset="0"/>
              </a:rPr>
              <a:t>specijalistički</a:t>
            </a:r>
            <a:r>
              <a:rPr lang="sr-Latn-RS" dirty="0" smtClean="0">
                <a:ea typeface="Verdana" panose="020B0604030504040204" pitchFamily="34" charset="0"/>
              </a:rPr>
              <a:t> odeljci</a:t>
            </a:r>
            <a:endParaRPr lang="en-GB" dirty="0">
              <a:ea typeface="Verdana" panose="020B0604030504040204" pitchFamily="34" charset="0"/>
            </a:endParaRPr>
          </a:p>
          <a:p>
            <a:pPr lvl="1"/>
            <a:r>
              <a:rPr lang="sr-Latn-RS" dirty="0" smtClean="0">
                <a:ea typeface="Verdana" panose="020B0604030504040204" pitchFamily="34" charset="0"/>
              </a:rPr>
              <a:t>Policija, sudije, tužioci</a:t>
            </a: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3293176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5">
            <a:extLst>
              <a:ext uri="{FF2B5EF4-FFF2-40B4-BE49-F238E27FC236}">
                <a16:creationId xmlns="" xmlns:a16="http://schemas.microsoft.com/office/drawing/2014/main" id="{1B89B48A-E780-4634-9E65-6ECDD40ACBE9}"/>
              </a:ext>
            </a:extLst>
          </p:cNvPr>
          <p:cNvPicPr>
            <a:picLocks noChangeAspect="1"/>
          </p:cNvPicPr>
          <p:nvPr/>
        </p:nvPicPr>
        <p:blipFill>
          <a:blip r:embed="rId3"/>
          <a:stretch>
            <a:fillRect/>
          </a:stretch>
        </p:blipFill>
        <p:spPr>
          <a:xfrm>
            <a:off x="4702969" y="4554501"/>
            <a:ext cx="3456384" cy="1795560"/>
          </a:xfrm>
          <a:prstGeom prst="rect">
            <a:avLst/>
          </a:prstGeom>
        </p:spPr>
      </p:pic>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a:solidFill>
                  <a:schemeClr val="bg1"/>
                </a:solidFill>
                <a:latin typeface="Verdana" charset="0"/>
                <a:cs typeface="Verdana" charset="0"/>
              </a:rPr>
              <a:t>Vodič za elektronske dokaze</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sr-Latn-RS" b="1" dirty="0" smtClean="0">
                <a:solidFill>
                  <a:srgbClr val="0070C0"/>
                </a:solidFill>
              </a:rPr>
              <a:t>Sastoji se od</a:t>
            </a:r>
            <a:endParaRPr lang="en-GB" b="1" dirty="0">
              <a:solidFill>
                <a:srgbClr val="0070C0"/>
              </a:solidFill>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 xmlns:a16="http://schemas.microsoft.com/office/drawing/2014/main" id="{02D5E0DF-8E4B-497A-8B9F-F66F6D10565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pic>
        <p:nvPicPr>
          <p:cNvPr id="5" name="Picture 4">
            <a:extLst>
              <a:ext uri="{FF2B5EF4-FFF2-40B4-BE49-F238E27FC236}">
                <a16:creationId xmlns="" xmlns:a16="http://schemas.microsoft.com/office/drawing/2014/main" id="{3B978CEF-5878-436C-A277-FB7A16E1D62B}"/>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323774" y="1855168"/>
            <a:ext cx="977999" cy="908306"/>
          </a:xfrm>
          <a:prstGeom prst="rect">
            <a:avLst/>
          </a:prstGeom>
          <a:noFill/>
        </p:spPr>
      </p:pic>
      <p:pic>
        <p:nvPicPr>
          <p:cNvPr id="6" name="Bild 1">
            <a:extLst>
              <a:ext uri="{FF2B5EF4-FFF2-40B4-BE49-F238E27FC236}">
                <a16:creationId xmlns="" xmlns:a16="http://schemas.microsoft.com/office/drawing/2014/main" id="{A14F180F-E942-4409-A15B-280481126689}"/>
              </a:ext>
            </a:extLst>
          </p:cNvPr>
          <p:cNvPicPr/>
          <p:nvPr/>
        </p:nvPicPr>
        <p:blipFill>
          <a:blip r:embed="rId7">
            <a:extLst>
              <a:ext uri="{28A0092B-C50C-407E-A947-70E740481C1C}">
                <a14:useLocalDpi xmlns:a14="http://schemas.microsoft.com/office/drawing/2010/main" val="0"/>
              </a:ext>
            </a:extLst>
          </a:blip>
          <a:srcRect/>
          <a:stretch>
            <a:fillRect/>
          </a:stretch>
        </p:blipFill>
        <p:spPr bwMode="auto">
          <a:xfrm>
            <a:off x="1835696" y="1915558"/>
            <a:ext cx="890841" cy="867867"/>
          </a:xfrm>
          <a:prstGeom prst="rect">
            <a:avLst/>
          </a:prstGeom>
          <a:noFill/>
          <a:ln>
            <a:noFill/>
          </a:ln>
        </p:spPr>
      </p:pic>
      <p:pic>
        <p:nvPicPr>
          <p:cNvPr id="7" name="Picture 6" descr="C:\Users\URASMUSSEN\AppData\Local\Microsoft\Windows\Temporary Internet Files\Content.Word\gnome_terminal-1.png">
            <a:extLst>
              <a:ext uri="{FF2B5EF4-FFF2-40B4-BE49-F238E27FC236}">
                <a16:creationId xmlns="" xmlns:a16="http://schemas.microsoft.com/office/drawing/2014/main" id="{88FE8A33-034B-47E2-950E-7D1B124DCEBE}"/>
              </a:ext>
            </a:extLst>
          </p:cNvPr>
          <p:cNvPicPr/>
          <p:nvPr/>
        </p:nvPicPr>
        <p:blipFill>
          <a:blip r:embed="rId8">
            <a:extLst>
              <a:ext uri="{28A0092B-C50C-407E-A947-70E740481C1C}">
                <a14:useLocalDpi xmlns:a14="http://schemas.microsoft.com/office/drawing/2010/main" val="0"/>
              </a:ext>
            </a:extLst>
          </a:blip>
          <a:srcRect/>
          <a:stretch>
            <a:fillRect/>
          </a:stretch>
        </p:blipFill>
        <p:spPr bwMode="auto">
          <a:xfrm>
            <a:off x="3330660" y="1932984"/>
            <a:ext cx="839595" cy="777565"/>
          </a:xfrm>
          <a:prstGeom prst="rect">
            <a:avLst/>
          </a:prstGeom>
          <a:noFill/>
          <a:ln>
            <a:noFill/>
          </a:ln>
        </p:spPr>
      </p:pic>
      <p:pic>
        <p:nvPicPr>
          <p:cNvPr id="8" name="Grafik 87">
            <a:extLst>
              <a:ext uri="{FF2B5EF4-FFF2-40B4-BE49-F238E27FC236}">
                <a16:creationId xmlns="" xmlns:a16="http://schemas.microsoft.com/office/drawing/2014/main" id="{7895817D-FD14-4BBF-99EF-8E6626C768CD}"/>
              </a:ext>
            </a:extLst>
          </p:cNvPr>
          <p:cNvPicPr/>
          <p:nvPr/>
        </p:nvPicPr>
        <p:blipFill>
          <a:blip r:embed="rId9">
            <a:extLst>
              <a:ext uri="{28A0092B-C50C-407E-A947-70E740481C1C}">
                <a14:useLocalDpi xmlns:a14="http://schemas.microsoft.com/office/drawing/2010/main" val="0"/>
              </a:ext>
            </a:extLst>
          </a:blip>
          <a:stretch>
            <a:fillRect/>
          </a:stretch>
        </p:blipFill>
        <p:spPr>
          <a:xfrm>
            <a:off x="5034913" y="1830407"/>
            <a:ext cx="949495" cy="1060420"/>
          </a:xfrm>
          <a:prstGeom prst="rect">
            <a:avLst/>
          </a:prstGeom>
        </p:spPr>
      </p:pic>
      <p:pic>
        <p:nvPicPr>
          <p:cNvPr id="18" name="Grafik 397">
            <a:extLst>
              <a:ext uri="{FF2B5EF4-FFF2-40B4-BE49-F238E27FC236}">
                <a16:creationId xmlns="" xmlns:a16="http://schemas.microsoft.com/office/drawing/2014/main" id="{57C3005B-F79D-41A9-9425-F1B99A60B5D1}"/>
              </a:ext>
            </a:extLst>
          </p:cNvPr>
          <p:cNvPicPr/>
          <p:nvPr/>
        </p:nvPicPr>
        <p:blipFill>
          <a:blip r:embed="rId10">
            <a:extLst>
              <a:ext uri="{28A0092B-C50C-407E-A947-70E740481C1C}">
                <a14:useLocalDpi xmlns:a14="http://schemas.microsoft.com/office/drawing/2010/main" val="0"/>
              </a:ext>
            </a:extLst>
          </a:blip>
          <a:stretch>
            <a:fillRect/>
          </a:stretch>
        </p:blipFill>
        <p:spPr>
          <a:xfrm>
            <a:off x="6262930" y="1825408"/>
            <a:ext cx="1007392" cy="1048166"/>
          </a:xfrm>
          <a:prstGeom prst="rect">
            <a:avLst/>
          </a:prstGeom>
        </p:spPr>
      </p:pic>
      <p:pic>
        <p:nvPicPr>
          <p:cNvPr id="20" name="Grafik 398">
            <a:extLst>
              <a:ext uri="{FF2B5EF4-FFF2-40B4-BE49-F238E27FC236}">
                <a16:creationId xmlns="" xmlns:a16="http://schemas.microsoft.com/office/drawing/2014/main" id="{5AE964E5-7599-4CB5-90CC-D89DB343FE99}"/>
              </a:ext>
            </a:extLst>
          </p:cNvPr>
          <p:cNvPicPr/>
          <p:nvPr/>
        </p:nvPicPr>
        <p:blipFill>
          <a:blip r:embed="rId11">
            <a:extLst>
              <a:ext uri="{28A0092B-C50C-407E-A947-70E740481C1C}">
                <a14:useLocalDpi xmlns:a14="http://schemas.microsoft.com/office/drawing/2010/main" val="0"/>
              </a:ext>
            </a:extLst>
          </a:blip>
          <a:stretch>
            <a:fillRect/>
          </a:stretch>
        </p:blipFill>
        <p:spPr>
          <a:xfrm>
            <a:off x="7488144" y="1825408"/>
            <a:ext cx="1036089" cy="1048163"/>
          </a:xfrm>
          <a:prstGeom prst="rect">
            <a:avLst/>
          </a:prstGeom>
        </p:spPr>
      </p:pic>
      <p:sp>
        <p:nvSpPr>
          <p:cNvPr id="22" name="TextBox 21">
            <a:extLst>
              <a:ext uri="{FF2B5EF4-FFF2-40B4-BE49-F238E27FC236}">
                <a16:creationId xmlns="" xmlns:a16="http://schemas.microsoft.com/office/drawing/2014/main" id="{CAD6DD3A-B7CB-4DC8-ABF8-AE93F332D0B7}"/>
              </a:ext>
            </a:extLst>
          </p:cNvPr>
          <p:cNvSpPr txBox="1"/>
          <p:nvPr/>
        </p:nvSpPr>
        <p:spPr>
          <a:xfrm>
            <a:off x="189753" y="2783425"/>
            <a:ext cx="1246047" cy="369332"/>
          </a:xfrm>
          <a:prstGeom prst="rect">
            <a:avLst/>
          </a:prstGeom>
          <a:noFill/>
        </p:spPr>
        <p:txBody>
          <a:bodyPr wrap="none" rtlCol="0">
            <a:spAutoFit/>
          </a:bodyPr>
          <a:lstStyle/>
          <a:p>
            <a:pPr algn="ctr"/>
            <a:r>
              <a:rPr lang="sr-Latn-RS" dirty="0" smtClean="0"/>
              <a:t>Informacije</a:t>
            </a:r>
            <a:endParaRPr lang="en-US" dirty="0"/>
          </a:p>
        </p:txBody>
      </p:sp>
      <p:sp>
        <p:nvSpPr>
          <p:cNvPr id="24" name="TextBox 23">
            <a:extLst>
              <a:ext uri="{FF2B5EF4-FFF2-40B4-BE49-F238E27FC236}">
                <a16:creationId xmlns="" xmlns:a16="http://schemas.microsoft.com/office/drawing/2014/main" id="{B95876F1-3A42-4121-8044-D3D41304DBC5}"/>
              </a:ext>
            </a:extLst>
          </p:cNvPr>
          <p:cNvSpPr txBox="1"/>
          <p:nvPr/>
        </p:nvSpPr>
        <p:spPr>
          <a:xfrm>
            <a:off x="1660499" y="2782669"/>
            <a:ext cx="1241237" cy="646331"/>
          </a:xfrm>
          <a:prstGeom prst="rect">
            <a:avLst/>
          </a:prstGeom>
          <a:noFill/>
        </p:spPr>
        <p:txBody>
          <a:bodyPr wrap="none" rtlCol="0">
            <a:spAutoFit/>
          </a:bodyPr>
          <a:lstStyle/>
          <a:p>
            <a:pPr algn="ctr"/>
            <a:r>
              <a:rPr lang="sr-Latn-RS" dirty="0" smtClean="0"/>
              <a:t>Važne </a:t>
            </a:r>
            <a:br>
              <a:rPr lang="sr-Latn-RS" dirty="0" smtClean="0"/>
            </a:br>
            <a:r>
              <a:rPr lang="sr-Latn-RS" dirty="0" smtClean="0"/>
              <a:t>informacije</a:t>
            </a:r>
            <a:endParaRPr lang="en-US" dirty="0"/>
          </a:p>
        </p:txBody>
      </p:sp>
      <p:sp>
        <p:nvSpPr>
          <p:cNvPr id="26" name="TextBox 25">
            <a:extLst>
              <a:ext uri="{FF2B5EF4-FFF2-40B4-BE49-F238E27FC236}">
                <a16:creationId xmlns="" xmlns:a16="http://schemas.microsoft.com/office/drawing/2014/main" id="{FFEAEF8C-8046-4ED6-9287-9CF6A701C615}"/>
              </a:ext>
            </a:extLst>
          </p:cNvPr>
          <p:cNvSpPr txBox="1"/>
          <p:nvPr/>
        </p:nvSpPr>
        <p:spPr>
          <a:xfrm>
            <a:off x="2952837" y="2782669"/>
            <a:ext cx="1595244" cy="646331"/>
          </a:xfrm>
          <a:prstGeom prst="rect">
            <a:avLst/>
          </a:prstGeom>
          <a:noFill/>
        </p:spPr>
        <p:txBody>
          <a:bodyPr wrap="none" rtlCol="0">
            <a:spAutoFit/>
          </a:bodyPr>
          <a:lstStyle/>
          <a:p>
            <a:pPr algn="ctr"/>
            <a:r>
              <a:rPr lang="sr-Latn-RS" dirty="0" err="1" smtClean="0"/>
              <a:t>Visokotehničke</a:t>
            </a:r>
            <a:r>
              <a:rPr lang="sr-Latn-RS" dirty="0" smtClean="0"/>
              <a:t/>
            </a:r>
            <a:br>
              <a:rPr lang="sr-Latn-RS" dirty="0" smtClean="0"/>
            </a:br>
            <a:r>
              <a:rPr lang="sr-Latn-RS" dirty="0" smtClean="0"/>
              <a:t>informacije</a:t>
            </a:r>
            <a:endParaRPr lang="en-US" dirty="0"/>
          </a:p>
        </p:txBody>
      </p:sp>
      <p:sp>
        <p:nvSpPr>
          <p:cNvPr id="28" name="TextBox 27">
            <a:extLst>
              <a:ext uri="{FF2B5EF4-FFF2-40B4-BE49-F238E27FC236}">
                <a16:creationId xmlns="" xmlns:a16="http://schemas.microsoft.com/office/drawing/2014/main" id="{33FA2AE2-6862-48F0-A125-ED25642302C6}"/>
              </a:ext>
            </a:extLst>
          </p:cNvPr>
          <p:cNvSpPr txBox="1"/>
          <p:nvPr/>
        </p:nvSpPr>
        <p:spPr>
          <a:xfrm>
            <a:off x="5001061" y="2782669"/>
            <a:ext cx="1017202" cy="646331"/>
          </a:xfrm>
          <a:prstGeom prst="rect">
            <a:avLst/>
          </a:prstGeom>
          <a:noFill/>
        </p:spPr>
        <p:txBody>
          <a:bodyPr wrap="none" rtlCol="0">
            <a:spAutoFit/>
          </a:bodyPr>
          <a:lstStyle/>
          <a:p>
            <a:pPr algn="ctr"/>
            <a:r>
              <a:rPr lang="sr-Latn-RS" dirty="0" smtClean="0"/>
              <a:t>Osnovno</a:t>
            </a:r>
          </a:p>
          <a:p>
            <a:pPr algn="ctr"/>
            <a:r>
              <a:rPr lang="sr-Latn-RS" dirty="0" smtClean="0"/>
              <a:t>znanje</a:t>
            </a:r>
            <a:endParaRPr lang="en-US" dirty="0"/>
          </a:p>
        </p:txBody>
      </p:sp>
      <p:sp>
        <p:nvSpPr>
          <p:cNvPr id="30" name="TextBox 29">
            <a:extLst>
              <a:ext uri="{FF2B5EF4-FFF2-40B4-BE49-F238E27FC236}">
                <a16:creationId xmlns="" xmlns:a16="http://schemas.microsoft.com/office/drawing/2014/main" id="{B76693FF-F482-402E-B658-D7CC20365898}"/>
              </a:ext>
            </a:extLst>
          </p:cNvPr>
          <p:cNvSpPr txBox="1"/>
          <p:nvPr/>
        </p:nvSpPr>
        <p:spPr>
          <a:xfrm>
            <a:off x="6204517" y="2787724"/>
            <a:ext cx="1124218" cy="646331"/>
          </a:xfrm>
          <a:prstGeom prst="rect">
            <a:avLst/>
          </a:prstGeom>
          <a:noFill/>
        </p:spPr>
        <p:txBody>
          <a:bodyPr wrap="none" rtlCol="0">
            <a:spAutoFit/>
          </a:bodyPr>
          <a:lstStyle/>
          <a:p>
            <a:pPr algn="ctr"/>
            <a:r>
              <a:rPr lang="sr-Latn-RS" dirty="0" smtClean="0"/>
              <a:t>Napredno</a:t>
            </a:r>
          </a:p>
          <a:p>
            <a:pPr algn="ctr"/>
            <a:r>
              <a:rPr lang="sr-Latn-RS" dirty="0" smtClean="0"/>
              <a:t>znanje</a:t>
            </a:r>
            <a:endParaRPr lang="en-US" dirty="0"/>
          </a:p>
        </p:txBody>
      </p:sp>
      <p:sp>
        <p:nvSpPr>
          <p:cNvPr id="32" name="TextBox 31">
            <a:extLst>
              <a:ext uri="{FF2B5EF4-FFF2-40B4-BE49-F238E27FC236}">
                <a16:creationId xmlns="" xmlns:a16="http://schemas.microsoft.com/office/drawing/2014/main" id="{85689E26-2E51-4904-9489-5F49443E21F1}"/>
              </a:ext>
            </a:extLst>
          </p:cNvPr>
          <p:cNvSpPr txBox="1"/>
          <p:nvPr/>
        </p:nvSpPr>
        <p:spPr>
          <a:xfrm>
            <a:off x="7250647" y="2782669"/>
            <a:ext cx="1482392" cy="646331"/>
          </a:xfrm>
          <a:prstGeom prst="rect">
            <a:avLst/>
          </a:prstGeom>
          <a:noFill/>
        </p:spPr>
        <p:txBody>
          <a:bodyPr wrap="none" rtlCol="0">
            <a:spAutoFit/>
          </a:bodyPr>
          <a:lstStyle/>
          <a:p>
            <a:pPr algn="ctr"/>
            <a:r>
              <a:rPr lang="sr-Latn-RS" dirty="0" smtClean="0"/>
              <a:t>Specijalističko</a:t>
            </a:r>
          </a:p>
          <a:p>
            <a:pPr algn="ctr"/>
            <a:r>
              <a:rPr lang="sr-Latn-RS" dirty="0" smtClean="0"/>
              <a:t>znanje</a:t>
            </a:r>
            <a:endParaRPr lang="en-US" dirty="0"/>
          </a:p>
        </p:txBody>
      </p:sp>
      <p:pic>
        <p:nvPicPr>
          <p:cNvPr id="34" name="Picture 33">
            <a:extLst>
              <a:ext uri="{FF2B5EF4-FFF2-40B4-BE49-F238E27FC236}">
                <a16:creationId xmlns="" xmlns:a16="http://schemas.microsoft.com/office/drawing/2014/main" id="{52CB2C7D-DACB-4639-A8DC-D4D97FDD276D}"/>
              </a:ext>
            </a:extLst>
          </p:cNvPr>
          <p:cNvPicPr>
            <a:picLocks noChangeAspect="1"/>
          </p:cNvPicPr>
          <p:nvPr/>
        </p:nvPicPr>
        <p:blipFill>
          <a:blip r:embed="rId12"/>
          <a:stretch>
            <a:fillRect/>
          </a:stretch>
        </p:blipFill>
        <p:spPr>
          <a:xfrm>
            <a:off x="971600" y="3897482"/>
            <a:ext cx="3071741" cy="2363614"/>
          </a:xfrm>
          <a:prstGeom prst="rect">
            <a:avLst/>
          </a:prstGeom>
        </p:spPr>
      </p:pic>
      <p:sp>
        <p:nvSpPr>
          <p:cNvPr id="37" name="TextBox 36">
            <a:extLst>
              <a:ext uri="{FF2B5EF4-FFF2-40B4-BE49-F238E27FC236}">
                <a16:creationId xmlns="" xmlns:a16="http://schemas.microsoft.com/office/drawing/2014/main" id="{936A2BEB-1273-4C82-A445-F0F8CA3EA00E}"/>
              </a:ext>
            </a:extLst>
          </p:cNvPr>
          <p:cNvSpPr txBox="1"/>
          <p:nvPr/>
        </p:nvSpPr>
        <p:spPr>
          <a:xfrm>
            <a:off x="178728" y="3455035"/>
            <a:ext cx="1437888" cy="461665"/>
          </a:xfrm>
          <a:prstGeom prst="rect">
            <a:avLst/>
          </a:prstGeom>
          <a:solidFill>
            <a:srgbClr val="BDD8F3"/>
          </a:solidFill>
        </p:spPr>
        <p:txBody>
          <a:bodyPr wrap="square" rtlCol="0">
            <a:spAutoFit/>
          </a:bodyPr>
          <a:lstStyle/>
          <a:p>
            <a:pPr algn="ctr"/>
            <a:r>
              <a:rPr lang="sr-Latn-RS" sz="2400" dirty="0" smtClean="0">
                <a:solidFill>
                  <a:schemeClr val="tx1">
                    <a:lumMod val="65000"/>
                    <a:lumOff val="35000"/>
                  </a:schemeClr>
                </a:solidFill>
                <a:latin typeface="+mj-lt"/>
              </a:rPr>
              <a:t>Sadržaj</a:t>
            </a:r>
            <a:endParaRPr lang="en-GB" sz="2400" dirty="0">
              <a:solidFill>
                <a:schemeClr val="tx1">
                  <a:lumMod val="65000"/>
                  <a:lumOff val="35000"/>
                </a:schemeClr>
              </a:solidFill>
              <a:latin typeface="+mj-lt"/>
            </a:endParaRPr>
          </a:p>
        </p:txBody>
      </p:sp>
      <p:sp>
        <p:nvSpPr>
          <p:cNvPr id="38" name="TextBox 37">
            <a:extLst>
              <a:ext uri="{FF2B5EF4-FFF2-40B4-BE49-F238E27FC236}">
                <a16:creationId xmlns="" xmlns:a16="http://schemas.microsoft.com/office/drawing/2014/main" id="{EA793EB8-448B-437E-9A56-F34E56384649}"/>
              </a:ext>
            </a:extLst>
          </p:cNvPr>
          <p:cNvSpPr txBox="1"/>
          <p:nvPr/>
        </p:nvSpPr>
        <p:spPr>
          <a:xfrm>
            <a:off x="4419600" y="3629780"/>
            <a:ext cx="2276706" cy="830997"/>
          </a:xfrm>
          <a:prstGeom prst="rect">
            <a:avLst/>
          </a:prstGeom>
          <a:solidFill>
            <a:srgbClr val="BDD8F3"/>
          </a:solidFill>
        </p:spPr>
        <p:txBody>
          <a:bodyPr wrap="square" rtlCol="0">
            <a:spAutoFit/>
          </a:bodyPr>
          <a:lstStyle/>
          <a:p>
            <a:pPr algn="ctr"/>
            <a:r>
              <a:rPr lang="sr-Latn-RS" sz="2400" dirty="0" smtClean="0">
                <a:solidFill>
                  <a:schemeClr val="tx1">
                    <a:lumMod val="65000"/>
                    <a:lumOff val="35000"/>
                  </a:schemeClr>
                </a:solidFill>
                <a:latin typeface="+mj-lt"/>
              </a:rPr>
              <a:t>Referentni dokumenti</a:t>
            </a:r>
            <a:endParaRPr lang="en-GB" sz="2400" dirty="0">
              <a:solidFill>
                <a:schemeClr val="tx1">
                  <a:lumMod val="65000"/>
                  <a:lumOff val="35000"/>
                </a:schemeClr>
              </a:solidFill>
              <a:latin typeface="+mj-lt"/>
            </a:endParaRPr>
          </a:p>
        </p:txBody>
      </p:sp>
    </p:spTree>
    <p:extLst>
      <p:ext uri="{BB962C8B-B14F-4D97-AF65-F5344CB8AC3E}">
        <p14:creationId xmlns:p14="http://schemas.microsoft.com/office/powerpoint/2010/main" val="1748252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2" grpId="0"/>
      <p:bldP spid="24" grpId="0"/>
      <p:bldP spid="26" grpId="0"/>
      <p:bldP spid="28" grpId="0"/>
      <p:bldP spid="30" grpId="0"/>
      <p:bldP spid="32" grpId="0"/>
      <p:bldP spid="37" grpId="0" animBg="1"/>
      <p:bldP spid="3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a:solidFill>
                  <a:schemeClr val="bg1"/>
                </a:solidFill>
                <a:latin typeface="Verdana" charset="0"/>
                <a:cs typeface="Verdana" charset="0"/>
              </a:rPr>
              <a:t>Vodič za elektronske dokaze</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sr-Latn-RS" b="1" dirty="0" smtClean="0">
                <a:solidFill>
                  <a:srgbClr val="0070C0"/>
                </a:solidFill>
              </a:rPr>
              <a:t>Konačno</a:t>
            </a:r>
            <a:endParaRPr lang="en-GB" b="1" dirty="0">
              <a:solidFill>
                <a:srgbClr val="0070C0"/>
              </a:solidFill>
            </a:endParaRPr>
          </a:p>
          <a:p>
            <a:r>
              <a:rPr lang="sr-Latn-RS" dirty="0" smtClean="0">
                <a:ea typeface="Verdana" panose="020B0604030504040204" pitchFamily="34" charset="0"/>
              </a:rPr>
              <a:t>Ovaj Vodič nije priručnik za Budimpeštansku konvenciju – mada se na nju poziva</a:t>
            </a:r>
            <a:endParaRPr lang="en-GB" dirty="0">
              <a:ea typeface="Verdana" panose="020B0604030504040204" pitchFamily="34" charset="0"/>
            </a:endParaRPr>
          </a:p>
          <a:p>
            <a:pPr lvl="1">
              <a:buFont typeface="Wingdings" panose="05000000000000000000" pitchFamily="2" charset="2"/>
              <a:buChar char="Ø"/>
            </a:pPr>
            <a:r>
              <a:rPr lang="sr-Latn-RS" dirty="0"/>
              <a:t>Čitaoci treba da se pozivaju na zakone svoje zemlje i na važne dokumente Saveta Evrope</a:t>
            </a:r>
            <a:endParaRPr lang="en-GB" dirty="0">
              <a:ea typeface="Verdana" panose="020B0604030504040204" pitchFamily="34" charset="0"/>
            </a:endParaRPr>
          </a:p>
          <a:p>
            <a:pPr lvl="0"/>
            <a:r>
              <a:rPr lang="sr-Latn-RS" dirty="0"/>
              <a:t>Primena principa pomaže da se preduzme najprimereniji korak</a:t>
            </a:r>
            <a:endParaRPr lang="en-US" dirty="0"/>
          </a:p>
          <a:p>
            <a:pPr lvl="0"/>
            <a:r>
              <a:rPr lang="sr-Latn-RS" dirty="0"/>
              <a:t>Uvek treba tražiti stručne savete</a:t>
            </a:r>
            <a:endParaRPr lang="en-US" dirty="0"/>
          </a:p>
          <a:p>
            <a:r>
              <a:rPr lang="sr-Latn-RS" dirty="0"/>
              <a:t>Ovaj vodič se neprestano ažurira</a:t>
            </a: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9190775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8848AB73-6CF7-4B50-ACEB-48BD4182E7C5}"/>
              </a:ext>
            </a:extLst>
          </p:cNvPr>
          <p:cNvSpPr>
            <a:spLocks noGrp="1"/>
          </p:cNvSpPr>
          <p:nvPr>
            <p:ph type="sldNum" sz="quarter" idx="10"/>
          </p:nvPr>
        </p:nvSpPr>
        <p:spPr/>
        <p:txBody>
          <a:bodyPr/>
          <a:lstStyle/>
          <a:p>
            <a:fld id="{49C04F3A-82BD-4011-AADB-1F79FD7DF4BC}" type="slidenum">
              <a:rPr lang="en-GB" smtClean="0">
                <a:solidFill>
                  <a:prstClr val="black">
                    <a:tint val="75000"/>
                  </a:prstClr>
                </a:solidFill>
              </a:rPr>
              <a:pPr/>
              <a:t>26</a:t>
            </a:fld>
            <a:endParaRPr lang="en-GB" dirty="0">
              <a:solidFill>
                <a:prstClr val="black">
                  <a:tint val="75000"/>
                </a:prstClr>
              </a:solidFill>
            </a:endParaRPr>
          </a:p>
        </p:txBody>
      </p:sp>
    </p:spTree>
    <p:extLst>
      <p:ext uri="{BB962C8B-B14F-4D97-AF65-F5344CB8AC3E}">
        <p14:creationId xmlns:p14="http://schemas.microsoft.com/office/powerpoint/2010/main" val="20182306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r>
              <a:rPr lang="sr-Latn-RS" dirty="0" smtClean="0"/>
              <a:t>PRINCIPI PRIKUPLJANJA ELEKTRONSKIH DOKAZA</a:t>
            </a:r>
            <a:endParaRPr lang="en-GB" dirty="0"/>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p:txBody>
          <a:bodyPr/>
          <a:lstStyle/>
          <a:p>
            <a:r>
              <a:rPr lang="sr-Latn-RS" dirty="0" smtClean="0"/>
              <a:t>Digitalni i elektronski dokazi</a:t>
            </a:r>
            <a:endParaRPr lang="en-GB" dirty="0"/>
          </a:p>
        </p:txBody>
      </p:sp>
      <p:sp>
        <p:nvSpPr>
          <p:cNvPr id="4" name="Rectangle 3">
            <a:extLst>
              <a:ext uri="{FF2B5EF4-FFF2-40B4-BE49-F238E27FC236}">
                <a16:creationId xmlns="" xmlns:a16="http://schemas.microsoft.com/office/drawing/2014/main" id="{22188A15-5D10-4E43-B2D0-E84064454AA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 xmlns:a16="http://schemas.microsoft.com/office/drawing/2014/main" id="{923C29F6-78C3-483A-8B62-087ECFF6E1D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 xmlns:a16="http://schemas.microsoft.com/office/drawing/2014/main"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Odeljak </a:t>
            </a:r>
            <a:r>
              <a:rPr lang="en-GB" sz="3200" dirty="0" smtClean="0">
                <a:solidFill>
                  <a:schemeClr val="bg1"/>
                </a:solidFill>
                <a:latin typeface="Verdana" charset="0"/>
                <a:cs typeface="Verdana" charset="0"/>
              </a:rPr>
              <a:t>3</a:t>
            </a:r>
            <a:r>
              <a:rPr lang="sr-Latn-RS" sz="3200" dirty="0" smtClean="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pic>
        <p:nvPicPr>
          <p:cNvPr id="7" name="Picture 4">
            <a:extLst>
              <a:ext uri="{FF2B5EF4-FFF2-40B4-BE49-F238E27FC236}">
                <a16:creationId xmlns="" xmlns:a16="http://schemas.microsoft.com/office/drawing/2014/main" id="{F59A7F22-9657-4005-8851-8F5F6E1D88A9}"/>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Bild 11">
            <a:extLst>
              <a:ext uri="{FF2B5EF4-FFF2-40B4-BE49-F238E27FC236}">
                <a16:creationId xmlns="" xmlns:a16="http://schemas.microsoft.com/office/drawing/2014/main" id="{D15424A8-92F0-47D1-B300-2109533CA6D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00192" y="908720"/>
            <a:ext cx="2427071" cy="3445514"/>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0359017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Principi elektronskih dokaza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514350" indent="-514350">
              <a:buAutoNum type="arabicPeriod"/>
            </a:pPr>
            <a:r>
              <a:rPr lang="sr-Latn-RS" b="1" dirty="0" smtClean="0">
                <a:solidFill>
                  <a:srgbClr val="0070C0"/>
                </a:solidFill>
              </a:rPr>
              <a:t>Integritet podataka</a:t>
            </a:r>
            <a:endParaRPr lang="en-GB" b="1" dirty="0">
              <a:solidFill>
                <a:srgbClr val="0070C0"/>
              </a:solidFill>
            </a:endParaRPr>
          </a:p>
          <a:p>
            <a:pPr marL="0" indent="0" algn="ctr">
              <a:buNone/>
            </a:pPr>
            <a:r>
              <a:rPr lang="sr-Latn-RS" b="1" i="1" dirty="0" smtClean="0"/>
              <a:t>„</a:t>
            </a:r>
            <a:r>
              <a:rPr lang="sr-Latn-RS" b="1" i="1" dirty="0"/>
              <a:t>Nijedna preduzeta radnja ne sme da promeni elektronski uređaj ili medij na koje se kasnije može pozvati u sudskom postupku </a:t>
            </a:r>
            <a:r>
              <a:rPr lang="sr-Latn-RS" b="1" i="1" dirty="0" smtClean="0"/>
              <a:t>“</a:t>
            </a:r>
            <a:endParaRPr lang="en-US" b="1" i="1" dirty="0"/>
          </a:p>
          <a:p>
            <a:pPr lvl="1">
              <a:buFont typeface="Wingdings" panose="05000000000000000000" pitchFamily="2" charset="2"/>
              <a:buChar char="Ø"/>
            </a:pPr>
            <a:r>
              <a:rPr lang="sr-Latn-RS" dirty="0"/>
              <a:t>Cilj je da se ne izvrše nikakve promene</a:t>
            </a:r>
            <a:endParaRPr lang="en-US" dirty="0"/>
          </a:p>
          <a:p>
            <a:pPr lvl="1">
              <a:buFont typeface="Wingdings" panose="05000000000000000000" pitchFamily="2" charset="2"/>
              <a:buChar char="Ø"/>
            </a:pPr>
            <a:r>
              <a:rPr lang="sr-Latn-RS" dirty="0"/>
              <a:t>Nadležni istražitelj je odgovoran za integritet i </a:t>
            </a:r>
            <a:r>
              <a:rPr lang="sr-Latn-RS" dirty="0" err="1"/>
              <a:t>forenzički</a:t>
            </a:r>
            <a:r>
              <a:rPr lang="sr-Latn-RS" dirty="0"/>
              <a:t> </a:t>
            </a:r>
            <a:r>
              <a:rPr lang="sr-Latn-RS" dirty="0" smtClean="0"/>
              <a:t>lanac</a:t>
            </a:r>
          </a:p>
          <a:p>
            <a:pPr lvl="1">
              <a:buFont typeface="Wingdings" panose="05000000000000000000" pitchFamily="2" charset="2"/>
              <a:buChar char="Ø"/>
            </a:pPr>
            <a:r>
              <a:rPr lang="sr-Latn-RS" dirty="0" smtClean="0"/>
              <a:t>Podaci </a:t>
            </a:r>
            <a:r>
              <a:rPr lang="sr-Latn-RS" dirty="0"/>
              <a:t>na „živom” uređaju mogu se promeniti</a:t>
            </a:r>
            <a:endParaRPr lang="en-GB" dirty="0">
              <a:ea typeface="Verdana" panose="020B0604030504040204" pitchFamily="34" charset="0"/>
            </a:endParaRPr>
          </a:p>
          <a:p>
            <a:pPr lvl="2"/>
            <a:r>
              <a:rPr lang="sr-Latn-RS" dirty="0"/>
              <a:t>Promena treba da izazove najmanji mogući uticaj</a:t>
            </a:r>
            <a:endParaRPr lang="en-US" dirty="0"/>
          </a:p>
          <a:p>
            <a:pPr lvl="2"/>
            <a:r>
              <a:rPr lang="sr-Latn-RS" dirty="0"/>
              <a:t>Mora biti preduzeta na određeni </a:t>
            </a:r>
            <a:r>
              <a:rPr lang="sr-Latn-RS" dirty="0" smtClean="0"/>
              <a:t>način</a:t>
            </a:r>
          </a:p>
          <a:p>
            <a:pPr lvl="2"/>
            <a:r>
              <a:rPr lang="sr-Latn-RS" dirty="0" smtClean="0"/>
              <a:t>Mora </a:t>
            </a:r>
            <a:r>
              <a:rPr lang="sr-Latn-RS" dirty="0"/>
              <a:t>je sprovesti lice koje je za to kvalifikovano</a:t>
            </a: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683276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a:solidFill>
                  <a:schemeClr val="bg1"/>
                </a:solidFill>
                <a:latin typeface="Verdana" charset="0"/>
                <a:cs typeface="Verdana" charset="0"/>
              </a:rPr>
              <a:t>Principi elektronskih dokaza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a:solidFill>
                  <a:srgbClr val="0070C0"/>
                </a:solidFill>
              </a:rPr>
              <a:t>2. </a:t>
            </a:r>
            <a:r>
              <a:rPr lang="sr-Latn-RS" b="1" dirty="0" smtClean="0">
                <a:solidFill>
                  <a:srgbClr val="0070C0"/>
                </a:solidFill>
              </a:rPr>
              <a:t>Revizorski trag</a:t>
            </a:r>
            <a:endParaRPr lang="en-GB" b="1" dirty="0">
              <a:solidFill>
                <a:srgbClr val="0070C0"/>
              </a:solidFill>
            </a:endParaRPr>
          </a:p>
          <a:p>
            <a:pPr marL="0" indent="0" algn="ctr">
              <a:buNone/>
            </a:pPr>
            <a:r>
              <a:rPr lang="sr-Latn-RS" b="1" i="1" dirty="0" smtClean="0"/>
              <a:t>„</a:t>
            </a:r>
            <a:r>
              <a:rPr lang="sr-Latn-RS" b="1" i="1" dirty="0"/>
              <a:t>Treba uspostaviti i sačuvati revizorski trag ili drugi vid evidencije svih radnji preduzetih prilikom rukovanja sa elektronskim dokazima. Nezavisno treće lice treba da bude u stanju da ispita sve te radnje i da postigne isti rezultat </a:t>
            </a:r>
            <a:r>
              <a:rPr lang="sr-Latn-RS" b="1" i="1" dirty="0" smtClean="0"/>
              <a:t>“ </a:t>
            </a:r>
            <a:endParaRPr lang="en-US" b="1" i="1" dirty="0"/>
          </a:p>
          <a:p>
            <a:pPr lvl="1">
              <a:buFont typeface="Wingdings" panose="05000000000000000000" pitchFamily="2" charset="2"/>
              <a:buChar char="Ø"/>
            </a:pPr>
            <a:r>
              <a:rPr lang="sr-Latn-RS" dirty="0"/>
              <a:t>Tačna evidencija svih preduzetih radnji</a:t>
            </a:r>
            <a:endParaRPr lang="en-US" dirty="0"/>
          </a:p>
          <a:p>
            <a:pPr lvl="1">
              <a:buFont typeface="Wingdings" panose="05000000000000000000" pitchFamily="2" charset="2"/>
              <a:buChar char="Ø"/>
            </a:pPr>
            <a:r>
              <a:rPr lang="sr-Latn-RS" dirty="0"/>
              <a:t>Sve se može preispitati – i ponovo </a:t>
            </a:r>
            <a:r>
              <a:rPr lang="sr-Latn-RS" dirty="0" smtClean="0"/>
              <a:t>kreirati</a:t>
            </a:r>
          </a:p>
          <a:p>
            <a:pPr lvl="1">
              <a:buFont typeface="Wingdings" panose="05000000000000000000" pitchFamily="2" charset="2"/>
              <a:buChar char="Ø"/>
            </a:pPr>
            <a:r>
              <a:rPr lang="sr-Latn-RS" dirty="0" smtClean="0"/>
              <a:t>Sve </a:t>
            </a:r>
            <a:r>
              <a:rPr lang="sr-Latn-RS" dirty="0"/>
              <a:t>se mora sačuvati</a:t>
            </a: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237080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sr-Latn-RS" dirty="0"/>
              <a:t>Da sudijama i tužiocima omogući da steknu znanje o pitanjima koja se odnose na elektronske dokaze, kao što su sledeća</a:t>
            </a:r>
            <a:r>
              <a:rPr lang="es-CL" dirty="0"/>
              <a:t>:</a:t>
            </a:r>
            <a:endParaRPr lang="en-US" dirty="0"/>
          </a:p>
          <a:p>
            <a:pPr lvl="1">
              <a:buFont typeface="Wingdings" panose="05000000000000000000" pitchFamily="2" charset="2"/>
              <a:buChar char="Ø"/>
            </a:pPr>
            <a:r>
              <a:rPr lang="sr-Latn-RS" dirty="0"/>
              <a:t>različite vrste elektronskih dokaza s kojima se mogu suočiti;</a:t>
            </a:r>
            <a:endParaRPr lang="en-US" dirty="0"/>
          </a:p>
          <a:p>
            <a:pPr lvl="1">
              <a:buFont typeface="Wingdings" panose="05000000000000000000" pitchFamily="2" charset="2"/>
              <a:buChar char="Ø"/>
            </a:pPr>
            <a:r>
              <a:rPr lang="sr-Latn-RS" dirty="0"/>
              <a:t>način na koji se dokazi prikupljaju i na koji se njima rukuje tokom istrage;</a:t>
            </a:r>
            <a:endParaRPr lang="en-US" dirty="0"/>
          </a:p>
          <a:p>
            <a:pPr lvl="1">
              <a:buFont typeface="Wingdings" panose="05000000000000000000" pitchFamily="2" charset="2"/>
              <a:buChar char="Ø"/>
            </a:pPr>
            <a:r>
              <a:rPr lang="sr-Latn-RS" dirty="0"/>
              <a:t>izazovi u pogledu prikupljanja i analize podataka </a:t>
            </a:r>
            <a:endParaRPr lang="en-US" dirty="0" smtClean="0"/>
          </a:p>
          <a:p>
            <a:pPr lvl="1">
              <a:buFont typeface="Wingdings" panose="05000000000000000000" pitchFamily="2" charset="2"/>
              <a:buChar char="Ø"/>
            </a:pPr>
            <a:r>
              <a:rPr lang="sr-Latn-RS" dirty="0" smtClean="0"/>
              <a:t>način </a:t>
            </a:r>
            <a:r>
              <a:rPr lang="sr-Latn-RS" dirty="0"/>
              <a:t>na koji se elektronski dokazi mogu izvesti u krivičnom suđenju</a:t>
            </a:r>
            <a:endParaRPr lang="en-US" dirty="0"/>
          </a:p>
        </p:txBody>
      </p:sp>
      <p:sp>
        <p:nvSpPr>
          <p:cNvPr id="3" name="Slide Number Placeholder 2"/>
          <p:cNvSpPr>
            <a:spLocks noGrp="1"/>
          </p:cNvSpPr>
          <p:nvPr>
            <p:ph type="sldNum" sz="quarter" idx="10"/>
          </p:nvPr>
        </p:nvSpPr>
        <p:spPr/>
        <p:txBody>
          <a:bodyPr/>
          <a:lstStyle/>
          <a:p>
            <a:fld id="{49C04F3A-82BD-4011-AADB-1F79FD7DF4BC}" type="slidenum">
              <a:rPr lang="en-GB" smtClean="0"/>
              <a:pPr/>
              <a:t>3</a:t>
            </a:fld>
            <a:endParaRPr lang="en-GB" dirty="0"/>
          </a:p>
        </p:txBody>
      </p:sp>
      <p:sp>
        <p:nvSpPr>
          <p:cNvPr id="4" name="Text Placeholder 3"/>
          <p:cNvSpPr>
            <a:spLocks noGrp="1"/>
          </p:cNvSpPr>
          <p:nvPr>
            <p:ph type="body" sz="quarter" idx="11"/>
          </p:nvPr>
        </p:nvSpPr>
        <p:spPr/>
        <p:txBody>
          <a:bodyPr/>
          <a:lstStyle/>
          <a:p>
            <a:endParaRPr lang="en-GB" dirty="0">
              <a:latin typeface="Verdana" charset="0"/>
              <a:cs typeface="Verdana" charset="0"/>
            </a:endParaRPr>
          </a:p>
          <a:p>
            <a:r>
              <a:rPr lang="sr-Latn-RS" dirty="0" smtClean="0">
                <a:latin typeface="Verdana" charset="0"/>
                <a:cs typeface="Verdana" charset="0"/>
              </a:rPr>
              <a:t>Svrha sesije</a:t>
            </a:r>
            <a:endParaRPr lang="en-GB" sz="2000" dirty="0">
              <a:latin typeface="Verdana" charset="0"/>
              <a:cs typeface="Verdana" charset="0"/>
            </a:endParaRPr>
          </a:p>
          <a:p>
            <a:endParaRPr lang="en-US" dirty="0"/>
          </a:p>
        </p:txBody>
      </p:sp>
    </p:spTree>
    <p:extLst>
      <p:ext uri="{BB962C8B-B14F-4D97-AF65-F5344CB8AC3E}">
        <p14:creationId xmlns:p14="http://schemas.microsoft.com/office/powerpoint/2010/main" val="35801811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a:solidFill>
                  <a:schemeClr val="bg1"/>
                </a:solidFill>
                <a:latin typeface="Verdana" charset="0"/>
                <a:cs typeface="Verdana" charset="0"/>
              </a:rPr>
              <a:t>Principi elektronskih dokaza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a:solidFill>
                  <a:srgbClr val="0070C0"/>
                </a:solidFill>
              </a:rPr>
              <a:t>3. </a:t>
            </a:r>
            <a:r>
              <a:rPr lang="sr-Latn-RS" b="1" dirty="0" err="1" smtClean="0">
                <a:solidFill>
                  <a:srgbClr val="0070C0"/>
                </a:solidFill>
              </a:rPr>
              <a:t>Specijalistička</a:t>
            </a:r>
            <a:r>
              <a:rPr lang="sr-Latn-RS" b="1" dirty="0" smtClean="0">
                <a:solidFill>
                  <a:srgbClr val="0070C0"/>
                </a:solidFill>
              </a:rPr>
              <a:t> podrška</a:t>
            </a:r>
            <a:endParaRPr lang="en-GB" b="1" dirty="0">
              <a:solidFill>
                <a:srgbClr val="0070C0"/>
              </a:solidFill>
            </a:endParaRPr>
          </a:p>
          <a:p>
            <a:pPr marL="0" indent="0" algn="ctr">
              <a:buNone/>
            </a:pPr>
            <a:r>
              <a:rPr lang="sr-Latn-RS" b="1" i="1" dirty="0" smtClean="0"/>
              <a:t>„</a:t>
            </a:r>
            <a:r>
              <a:rPr lang="sr-Latn-RS" b="1" i="1" dirty="0"/>
              <a:t>Ako se pretpostavi da se elektronski dokazi mogu pronaći tokom operacije, nadležno lice treba blagovremeno da o tome obavesti specijaliste / spoljne savetnike </a:t>
            </a:r>
            <a:r>
              <a:rPr lang="sr-Latn-RS" b="1" i="1" dirty="0" smtClean="0"/>
              <a:t>“</a:t>
            </a:r>
            <a:endParaRPr lang="en-US" b="1" i="1" dirty="0"/>
          </a:p>
          <a:p>
            <a:pPr lvl="1">
              <a:buFont typeface="Wingdings" panose="05000000000000000000" pitchFamily="2" charset="2"/>
              <a:buChar char="Ø"/>
            </a:pPr>
            <a:r>
              <a:rPr lang="sr-Latn-RS" sz="2600" dirty="0"/>
              <a:t>Od pretraživanja i zaplene do predstavljanja</a:t>
            </a:r>
            <a:endParaRPr lang="en-US" sz="2600" dirty="0"/>
          </a:p>
          <a:p>
            <a:pPr lvl="1">
              <a:buFont typeface="Wingdings" panose="05000000000000000000" pitchFamily="2" charset="2"/>
              <a:buChar char="Ø"/>
            </a:pPr>
            <a:r>
              <a:rPr lang="sr-Latn-RS" sz="2600" dirty="0"/>
              <a:t>Treba biti upoznat sa smernicama</a:t>
            </a:r>
            <a:endParaRPr lang="en-US" sz="2600" dirty="0"/>
          </a:p>
          <a:p>
            <a:pPr lvl="1">
              <a:buFont typeface="Wingdings" panose="05000000000000000000" pitchFamily="2" charset="2"/>
              <a:buChar char="Ø"/>
            </a:pPr>
            <a:r>
              <a:rPr lang="sr-Latn-RS" sz="2600" dirty="0"/>
              <a:t>Treba posedovati specijalističko znanje i iskustvo</a:t>
            </a:r>
            <a:endParaRPr lang="en-US" sz="2600" dirty="0"/>
          </a:p>
          <a:p>
            <a:pPr lvl="1">
              <a:buFont typeface="Wingdings" panose="05000000000000000000" pitchFamily="2" charset="2"/>
              <a:buChar char="Ø"/>
            </a:pPr>
            <a:r>
              <a:rPr lang="sr-Latn-RS" sz="2600" dirty="0"/>
              <a:t>Treba poznavati istražni postupak i zakonsku </a:t>
            </a:r>
            <a:r>
              <a:rPr lang="sr-Latn-RS" sz="2600" dirty="0" smtClean="0"/>
              <a:t>materiju</a:t>
            </a:r>
          </a:p>
          <a:p>
            <a:pPr lvl="1">
              <a:buFont typeface="Wingdings" panose="05000000000000000000" pitchFamily="2" charset="2"/>
              <a:buChar char="Ø"/>
            </a:pPr>
            <a:r>
              <a:rPr lang="sr-Latn-RS" sz="2600" dirty="0" smtClean="0"/>
              <a:t>Treba </a:t>
            </a:r>
            <a:r>
              <a:rPr lang="sr-Latn-RS" sz="2600" dirty="0"/>
              <a:t>posedovati veštinu komunikacije i jezičko </a:t>
            </a:r>
            <a:r>
              <a:rPr lang="sr-Latn-RS" sz="2600" dirty="0" smtClean="0"/>
              <a:t/>
            </a:r>
            <a:br>
              <a:rPr lang="sr-Latn-RS" sz="2600" dirty="0" smtClean="0"/>
            </a:br>
            <a:r>
              <a:rPr lang="sr-Latn-RS" sz="2600" dirty="0" smtClean="0"/>
              <a:t>umeće</a:t>
            </a:r>
            <a:endParaRPr lang="en-GB" sz="2600"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2827026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a:solidFill>
                  <a:schemeClr val="bg1"/>
                </a:solidFill>
                <a:latin typeface="Verdana" charset="0"/>
                <a:cs typeface="Verdana" charset="0"/>
              </a:rPr>
              <a:t>Principi elektronskih dokaza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en-GB" b="1" dirty="0">
                <a:solidFill>
                  <a:srgbClr val="0070C0"/>
                </a:solidFill>
              </a:rPr>
              <a:t>4. </a:t>
            </a:r>
            <a:r>
              <a:rPr lang="sr-Latn-RS" b="1" dirty="0" smtClean="0">
                <a:solidFill>
                  <a:srgbClr val="0070C0"/>
                </a:solidFill>
              </a:rPr>
              <a:t>Odgovarajuća obuka</a:t>
            </a:r>
            <a:endParaRPr lang="en-GB" b="1" dirty="0">
              <a:solidFill>
                <a:srgbClr val="0070C0"/>
              </a:solidFill>
            </a:endParaRPr>
          </a:p>
          <a:p>
            <a:pPr marL="0" indent="0" algn="ctr">
              <a:buNone/>
            </a:pPr>
            <a:r>
              <a:rPr lang="sr-Latn-RS" b="1" i="1" dirty="0" smtClean="0"/>
              <a:t>„</a:t>
            </a:r>
            <a:r>
              <a:rPr lang="sr-Latn-RS" sz="3000" b="1" i="1" dirty="0"/>
              <a:t>Lica koja prva izlaze na mesto događaja moraju biti adekvatno obučena da mogu pretraživati i zapleniti elektronske dokaze ako nema mogućnosti da se na mestu događaja pojave eksperti za to </a:t>
            </a:r>
            <a:r>
              <a:rPr lang="sr-Latn-RS" b="1" i="1" dirty="0" smtClean="0"/>
              <a:t>“ </a:t>
            </a:r>
            <a:endParaRPr lang="en-US" b="1" i="1" dirty="0"/>
          </a:p>
          <a:p>
            <a:pPr lvl="1">
              <a:buFont typeface="Wingdings" panose="05000000000000000000" pitchFamily="2" charset="2"/>
              <a:buChar char="Ø"/>
            </a:pPr>
            <a:r>
              <a:rPr lang="sr-Latn-RS" dirty="0"/>
              <a:t>Obuka je presudno važna za sve one koji prvi izlaze na mesto događaja</a:t>
            </a:r>
            <a:endParaRPr lang="en-US" dirty="0"/>
          </a:p>
          <a:p>
            <a:pPr lvl="1">
              <a:buFont typeface="Wingdings" panose="05000000000000000000" pitchFamily="2" charset="2"/>
              <a:buChar char="Ø"/>
            </a:pPr>
            <a:r>
              <a:rPr lang="sr-Latn-RS" dirty="0"/>
              <a:t>Oni će možda morati da prikupe podatke ili da pristupe podacima </a:t>
            </a:r>
            <a:endParaRPr lang="sr-Latn-RS" dirty="0" smtClean="0"/>
          </a:p>
          <a:p>
            <a:pPr lvl="1">
              <a:buFont typeface="Wingdings" panose="05000000000000000000" pitchFamily="2" charset="2"/>
              <a:buChar char="Ø"/>
            </a:pPr>
            <a:r>
              <a:rPr lang="sr-Latn-RS" dirty="0" smtClean="0"/>
              <a:t>Treba </a:t>
            </a:r>
            <a:r>
              <a:rPr lang="sr-Latn-RS" dirty="0"/>
              <a:t>da budu u stanju da objasne relevantnost i implikacije svojih postupaka</a:t>
            </a: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3556897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a:solidFill>
                  <a:schemeClr val="bg1"/>
                </a:solidFill>
                <a:latin typeface="Verdana" charset="0"/>
                <a:cs typeface="Verdana" charset="0"/>
              </a:rPr>
              <a:t>Principi elektronskih dokaza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26972" y="1196752"/>
            <a:ext cx="8712968" cy="5256584"/>
          </a:xfrm>
        </p:spPr>
        <p:txBody>
          <a:bodyPr/>
          <a:lstStyle/>
          <a:p>
            <a:pPr marL="0" indent="0">
              <a:buNone/>
            </a:pPr>
            <a:r>
              <a:rPr lang="en-GB" b="1" dirty="0">
                <a:solidFill>
                  <a:srgbClr val="0070C0"/>
                </a:solidFill>
              </a:rPr>
              <a:t>5. </a:t>
            </a:r>
            <a:r>
              <a:rPr lang="sr-Latn-RS" b="1" dirty="0" smtClean="0">
                <a:solidFill>
                  <a:srgbClr val="0070C0"/>
                </a:solidFill>
              </a:rPr>
              <a:t>Zakonitost</a:t>
            </a:r>
            <a:endParaRPr lang="en-GB" b="1" dirty="0">
              <a:solidFill>
                <a:srgbClr val="0070C0"/>
              </a:solidFill>
            </a:endParaRPr>
          </a:p>
          <a:p>
            <a:pPr marL="0" indent="0" algn="ctr">
              <a:buNone/>
            </a:pPr>
            <a:r>
              <a:rPr lang="sr-Latn-RS" b="1" i="1" dirty="0" smtClean="0"/>
              <a:t>„</a:t>
            </a:r>
            <a:r>
              <a:rPr lang="sr-Latn-RS" b="1" i="1" dirty="0"/>
              <a:t>Lice i agencija koji su nadležni za predmet odgovorni su za to da obezbede da se poštuju zakon, opšti </a:t>
            </a:r>
            <a:r>
              <a:rPr lang="sr-Latn-RS" b="1" i="1" dirty="0" err="1"/>
              <a:t>forenzički</a:t>
            </a:r>
            <a:r>
              <a:rPr lang="sr-Latn-RS" b="1" i="1" dirty="0"/>
              <a:t> i procesni principi i gore navedeni principi. To važi za posedovanje elektronskih dokaza i za pristup tim dokazima </a:t>
            </a:r>
            <a:r>
              <a:rPr lang="sr-Latn-RS" b="1" i="1" dirty="0" smtClean="0"/>
              <a:t>“ </a:t>
            </a:r>
            <a:endParaRPr lang="en-US" b="1" i="1" dirty="0"/>
          </a:p>
          <a:p>
            <a:pPr lvl="1">
              <a:buFont typeface="Wingdings" panose="05000000000000000000" pitchFamily="2" charset="2"/>
              <a:buChar char="Ø"/>
            </a:pPr>
            <a:r>
              <a:rPr lang="sr-Latn-RS" dirty="0"/>
              <a:t>Zemlje članice treba da imaju sopstvenu </a:t>
            </a:r>
            <a:r>
              <a:rPr lang="sr-Latn-RS" dirty="0" smtClean="0"/>
              <a:t>dokumentaciju</a:t>
            </a:r>
          </a:p>
          <a:p>
            <a:pPr lvl="1">
              <a:buFont typeface="Wingdings" panose="05000000000000000000" pitchFamily="2" charset="2"/>
              <a:buChar char="Ø"/>
            </a:pPr>
            <a:r>
              <a:rPr lang="sr-Latn-RS" dirty="0" smtClean="0"/>
              <a:t>Potrebno </a:t>
            </a:r>
            <a:r>
              <a:rPr lang="sr-Latn-RS" dirty="0"/>
              <a:t>je da se obezbede procesi i obuka </a:t>
            </a:r>
            <a:br>
              <a:rPr lang="sr-Latn-RS" dirty="0"/>
            </a:br>
            <a:r>
              <a:rPr lang="sr-Latn-RS" dirty="0"/>
              <a:t>u zemlji</a:t>
            </a:r>
            <a:r>
              <a:rPr lang="sr-Latn-RS" dirty="0" smtClean="0">
                <a:ea typeface="Verdana" panose="020B0604030504040204" pitchFamily="34" charset="0"/>
              </a:rPr>
              <a:t> </a:t>
            </a: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Bild 11">
            <a:extLst>
              <a:ext uri="{FF2B5EF4-FFF2-40B4-BE49-F238E27FC236}">
                <a16:creationId xmlns="" xmlns:a16="http://schemas.microsoft.com/office/drawing/2014/main" id="{02D5E0DF-8E4B-497A-8B9F-F66F6D1056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2400" y="5433070"/>
            <a:ext cx="753196" cy="1069250"/>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Tree>
    <p:extLst>
      <p:ext uri="{BB962C8B-B14F-4D97-AF65-F5344CB8AC3E}">
        <p14:creationId xmlns:p14="http://schemas.microsoft.com/office/powerpoint/2010/main" val="1572049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8848AB73-6CF7-4B50-ACEB-48BD4182E7C5}"/>
              </a:ext>
            </a:extLst>
          </p:cNvPr>
          <p:cNvSpPr>
            <a:spLocks noGrp="1"/>
          </p:cNvSpPr>
          <p:nvPr>
            <p:ph type="sldNum" sz="quarter" idx="10"/>
          </p:nvPr>
        </p:nvSpPr>
        <p:spPr/>
        <p:txBody>
          <a:bodyPr/>
          <a:lstStyle/>
          <a:p>
            <a:fld id="{49C04F3A-82BD-4011-AADB-1F79FD7DF4BC}" type="slidenum">
              <a:rPr lang="en-GB" smtClean="0">
                <a:solidFill>
                  <a:prstClr val="black">
                    <a:tint val="75000"/>
                  </a:prstClr>
                </a:solidFill>
              </a:rPr>
              <a:pPr/>
              <a:t>33</a:t>
            </a:fld>
            <a:endParaRPr lang="en-GB" dirty="0">
              <a:solidFill>
                <a:prstClr val="black">
                  <a:tint val="75000"/>
                </a:prstClr>
              </a:solidFill>
            </a:endParaRPr>
          </a:p>
        </p:txBody>
      </p:sp>
    </p:spTree>
    <p:extLst>
      <p:ext uri="{BB962C8B-B14F-4D97-AF65-F5344CB8AC3E}">
        <p14:creationId xmlns:p14="http://schemas.microsoft.com/office/powerpoint/2010/main" val="15463530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r>
              <a:rPr lang="sr-Latn-RS" dirty="0" smtClean="0"/>
              <a:t>MESTO DOGAĐAJA SA ELEKTRONSKIM DOKAZIMA</a:t>
            </a:r>
            <a:endParaRPr lang="en-GB" dirty="0"/>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p:txBody>
          <a:bodyPr/>
          <a:lstStyle/>
          <a:p>
            <a:r>
              <a:rPr lang="sr-Latn-RS" dirty="0" smtClean="0"/>
              <a:t>Digitalni i elektronski dokazi</a:t>
            </a:r>
            <a:endParaRPr lang="en-GB" dirty="0"/>
          </a:p>
        </p:txBody>
      </p:sp>
      <p:sp>
        <p:nvSpPr>
          <p:cNvPr id="4" name="Rectangle 3">
            <a:extLst>
              <a:ext uri="{FF2B5EF4-FFF2-40B4-BE49-F238E27FC236}">
                <a16:creationId xmlns="" xmlns:a16="http://schemas.microsoft.com/office/drawing/2014/main" id="{22188A15-5D10-4E43-B2D0-E84064454AA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 xmlns:a16="http://schemas.microsoft.com/office/drawing/2014/main" id="{923C29F6-78C3-483A-8B62-087ECFF6E1D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 xmlns:a16="http://schemas.microsoft.com/office/drawing/2014/main"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Odeljak </a:t>
            </a:r>
            <a:r>
              <a:rPr lang="en-GB" sz="3200" dirty="0" smtClean="0">
                <a:solidFill>
                  <a:schemeClr val="bg1"/>
                </a:solidFill>
                <a:latin typeface="Verdana" charset="0"/>
                <a:cs typeface="Verdana" charset="0"/>
              </a:rPr>
              <a:t>4</a:t>
            </a:r>
            <a:r>
              <a:rPr lang="sr-Latn-RS" sz="3200" dirty="0" smtClean="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pic>
        <p:nvPicPr>
          <p:cNvPr id="7" name="Picture 4">
            <a:extLst>
              <a:ext uri="{FF2B5EF4-FFF2-40B4-BE49-F238E27FC236}">
                <a16:creationId xmlns="" xmlns:a16="http://schemas.microsoft.com/office/drawing/2014/main" id="{F59A7F22-9657-4005-8851-8F5F6E1D88A9}"/>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811460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Zaplena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sr-Latn-RS" b="1" dirty="0" smtClean="0">
                <a:ea typeface="Verdana" panose="020B0604030504040204" pitchFamily="34" charset="0"/>
              </a:rPr>
              <a:t>Tri potencijalne vrste:</a:t>
            </a:r>
            <a:endParaRPr lang="en-GB" b="1" dirty="0">
              <a:ea typeface="Verdana" panose="020B0604030504040204" pitchFamily="34" charset="0"/>
            </a:endParaRPr>
          </a:p>
          <a:p>
            <a:pPr marL="0" indent="0">
              <a:buNone/>
            </a:pPr>
            <a:endParaRPr lang="en-GB" dirty="0">
              <a:ea typeface="Verdana" panose="020B0604030504040204" pitchFamily="34" charset="0"/>
            </a:endParaRPr>
          </a:p>
          <a:p>
            <a:endParaRPr lang="en-US" dirty="0"/>
          </a:p>
          <a:p>
            <a:pPr marL="971550" lvl="1" indent="-514350">
              <a:buFont typeface="+mj-lt"/>
              <a:buAutoNum type="arabicPeriod"/>
            </a:pPr>
            <a:r>
              <a:rPr lang="sr-Latn-RS" dirty="0"/>
              <a:t>„Tajna kutija” u kojoj se nalazi ciljni uređaj koji je </a:t>
            </a:r>
            <a:r>
              <a:rPr lang="sr-Latn-RS" dirty="0" smtClean="0"/>
              <a:t>isključen</a:t>
            </a:r>
          </a:p>
          <a:p>
            <a:pPr marL="971550" lvl="1" indent="-514350">
              <a:buFont typeface="+mj-lt"/>
              <a:buAutoNum type="arabicPeriod"/>
            </a:pPr>
            <a:r>
              <a:rPr lang="sr-Latn-RS" dirty="0" smtClean="0"/>
              <a:t>„Živo </a:t>
            </a:r>
            <a:r>
              <a:rPr lang="sr-Latn-RS" dirty="0"/>
              <a:t>mesto” gde je uređaj uključen i radi</a:t>
            </a:r>
            <a:endParaRPr lang="en-GB" dirty="0">
              <a:ea typeface="Verdana" panose="020B0604030504040204" pitchFamily="34" charset="0"/>
            </a:endParaRPr>
          </a:p>
          <a:p>
            <a:pPr marL="1314450" lvl="2" indent="-514350"/>
            <a:r>
              <a:rPr lang="sr-Latn-RS" sz="2800" dirty="0" smtClean="0">
                <a:ea typeface="Verdana" panose="020B0604030504040204" pitchFamily="34" charset="0"/>
              </a:rPr>
              <a:t>Donošenje odluke da se</a:t>
            </a:r>
            <a:r>
              <a:rPr lang="en-GB" sz="2800" dirty="0" smtClean="0">
                <a:ea typeface="Verdana" panose="020B0604030504040204" pitchFamily="34" charset="0"/>
              </a:rPr>
              <a:t>:</a:t>
            </a:r>
            <a:endParaRPr lang="en-GB" sz="2800" dirty="0">
              <a:ea typeface="Verdana" panose="020B0604030504040204" pitchFamily="34" charset="0"/>
            </a:endParaRPr>
          </a:p>
          <a:p>
            <a:pPr marL="1771650" lvl="3" indent="-514350">
              <a:buFont typeface="Wingdings" panose="05000000000000000000" pitchFamily="2" charset="2"/>
              <a:buChar char="Ø"/>
            </a:pPr>
            <a:r>
              <a:rPr lang="sr-Latn-RS" sz="2800" dirty="0" smtClean="0">
                <a:ea typeface="Verdana" panose="020B0604030504040204" pitchFamily="34" charset="0"/>
              </a:rPr>
              <a:t>Uređaj isključi</a:t>
            </a:r>
            <a:endParaRPr lang="en-GB" sz="2800" dirty="0">
              <a:ea typeface="Verdana" panose="020B0604030504040204" pitchFamily="34" charset="0"/>
            </a:endParaRPr>
          </a:p>
          <a:p>
            <a:pPr marL="1771650" lvl="3" indent="-514350">
              <a:buFont typeface="Wingdings" panose="05000000000000000000" pitchFamily="2" charset="2"/>
              <a:buChar char="Ø"/>
            </a:pPr>
            <a:r>
              <a:rPr lang="sr-Latn-RS" sz="2800" dirty="0" smtClean="0">
                <a:ea typeface="Verdana" panose="020B0604030504040204" pitchFamily="34" charset="0"/>
              </a:rPr>
              <a:t>Ostvari interakcija sa njim</a:t>
            </a:r>
            <a:endParaRPr lang="en-GB" sz="2800" dirty="0">
              <a:ea typeface="Verdana" panose="020B0604030504040204" pitchFamily="34" charset="0"/>
            </a:endParaRPr>
          </a:p>
          <a:p>
            <a:pPr marL="914400" lvl="1" indent="-514350">
              <a:buFont typeface="+mj-lt"/>
              <a:buAutoNum type="arabicPeriod"/>
            </a:pPr>
            <a:r>
              <a:rPr lang="sr-Latn-RS" dirty="0" smtClean="0">
                <a:ea typeface="Verdana" panose="020B0604030504040204" pitchFamily="34" charset="0"/>
              </a:rPr>
              <a:t>Kombinacija obeju stvari</a:t>
            </a:r>
            <a:endParaRPr lang="en-US" dirty="0"/>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 xmlns:a16="http://schemas.microsoft.com/office/drawing/2014/main" id="{54078BA9-B3B6-441A-AE1F-23B60658F5B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16667593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Razmatranja o zapleni</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27740"/>
            <a:ext cx="8640960" cy="5256584"/>
          </a:xfrm>
        </p:spPr>
        <p:txBody>
          <a:bodyPr/>
          <a:lstStyle/>
          <a:p>
            <a:pPr lvl="0">
              <a:buFont typeface="Wingdings" panose="05000000000000000000" pitchFamily="2" charset="2"/>
              <a:buChar char="Ø"/>
            </a:pPr>
            <a:r>
              <a:rPr lang="sr-Latn-RS" sz="2600" dirty="0"/>
              <a:t>Tim koji vrši pretraživanje sastoji se od posebno obučenih lica</a:t>
            </a:r>
            <a:endParaRPr lang="en-US" sz="2600" dirty="0"/>
          </a:p>
          <a:p>
            <a:pPr lvl="1"/>
            <a:r>
              <a:rPr lang="sr-Latn-RS" sz="2600" dirty="0"/>
              <a:t>U njemu mogu biti i nezavisni stručnjaci</a:t>
            </a:r>
            <a:endParaRPr lang="en-US" sz="2600" dirty="0"/>
          </a:p>
          <a:p>
            <a:pPr lvl="0">
              <a:buFont typeface="Wingdings" panose="05000000000000000000" pitchFamily="2" charset="2"/>
              <a:buChar char="Ø"/>
            </a:pPr>
            <a:r>
              <a:rPr lang="sr-Latn-RS" sz="2600" dirty="0"/>
              <a:t>Sistem administrator / spoljna kompanija</a:t>
            </a:r>
            <a:endParaRPr lang="en-US" sz="2600" dirty="0"/>
          </a:p>
          <a:p>
            <a:pPr lvl="1"/>
            <a:r>
              <a:rPr lang="sr-Latn-RS" sz="2600" dirty="0"/>
              <a:t>Mogu li oni da pomognu</a:t>
            </a:r>
            <a:r>
              <a:rPr lang="es-CL" sz="2600" dirty="0"/>
              <a:t>?</a:t>
            </a:r>
            <a:endParaRPr lang="en-US" sz="2600" dirty="0"/>
          </a:p>
          <a:p>
            <a:pPr lvl="0">
              <a:buFont typeface="Wingdings" panose="05000000000000000000" pitchFamily="2" charset="2"/>
              <a:buChar char="Ø"/>
            </a:pPr>
            <a:r>
              <a:rPr lang="sr-Latn-RS" sz="2600" dirty="0"/>
              <a:t>Svako ko postupa s tim materijalom treba da ima završenu osnovnu obuku</a:t>
            </a:r>
            <a:endParaRPr lang="en-US" sz="2600" dirty="0"/>
          </a:p>
          <a:p>
            <a:pPr lvl="0">
              <a:buFont typeface="Wingdings" panose="05000000000000000000" pitchFamily="2" charset="2"/>
              <a:buChar char="Ø"/>
            </a:pPr>
            <a:r>
              <a:rPr lang="sr-Latn-RS" sz="2600" dirty="0"/>
              <a:t>Treba imati svedoke i snimiti svaku radnju</a:t>
            </a:r>
            <a:endParaRPr lang="en-US" sz="2600" dirty="0"/>
          </a:p>
          <a:p>
            <a:pPr lvl="0">
              <a:buFont typeface="Wingdings" panose="05000000000000000000" pitchFamily="2" charset="2"/>
              <a:buChar char="Ø"/>
            </a:pPr>
            <a:r>
              <a:rPr lang="sr-Latn-RS" sz="2600" dirty="0"/>
              <a:t>Mora postojati svest o principima − </a:t>
            </a:r>
            <a:r>
              <a:rPr lang="sr-Latn-RS" sz="2600" dirty="0" err="1"/>
              <a:t>forenzikom</a:t>
            </a:r>
            <a:r>
              <a:rPr lang="sr-Latn-RS" sz="2600" dirty="0"/>
              <a:t> se bave </a:t>
            </a:r>
            <a:r>
              <a:rPr lang="sr-Latn-RS" sz="2600" dirty="0" smtClean="0"/>
              <a:t>timovi</a:t>
            </a:r>
          </a:p>
          <a:p>
            <a:pPr lvl="0">
              <a:buFont typeface="Wingdings" panose="05000000000000000000" pitchFamily="2" charset="2"/>
              <a:buChar char="Ø"/>
            </a:pPr>
            <a:r>
              <a:rPr lang="sr-Latn-RS" sz="2600" dirty="0" smtClean="0"/>
              <a:t>Treba </a:t>
            </a:r>
            <a:r>
              <a:rPr lang="sr-Latn-RS" sz="2600" dirty="0"/>
              <a:t>imati dostupne podatke o kontaktu sa </a:t>
            </a:r>
            <a:r>
              <a:rPr lang="sr-Latn-RS" sz="2600" dirty="0" smtClean="0"/>
              <a:t>specijalizovanom</a:t>
            </a:r>
            <a:endParaRPr lang="en-US" sz="2600" dirty="0"/>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2019579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Planiranje i priprema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a:spcBef>
                <a:spcPts val="0"/>
              </a:spcBef>
            </a:pPr>
            <a:r>
              <a:rPr lang="sr-Latn-RS" sz="3000" dirty="0"/>
              <a:t>U dovoljnoj meri rigorozno da bi se identifikovala potencijalna pitanja</a:t>
            </a:r>
            <a:endParaRPr lang="en-GB" sz="3000" dirty="0">
              <a:ea typeface="Verdana" panose="020B0604030504040204" pitchFamily="34" charset="0"/>
            </a:endParaRPr>
          </a:p>
          <a:p>
            <a:pPr lvl="1">
              <a:spcBef>
                <a:spcPts val="0"/>
              </a:spcBef>
            </a:pPr>
            <a:r>
              <a:rPr lang="sr-Latn-RS" dirty="0"/>
              <a:t>šta je to na šta će se naići – oprema/ljudi</a:t>
            </a:r>
            <a:r>
              <a:rPr lang="es-CL" dirty="0" smtClean="0"/>
              <a:t>?</a:t>
            </a:r>
            <a:endParaRPr lang="sr-Latn-RS" dirty="0" smtClean="0"/>
          </a:p>
          <a:p>
            <a:pPr lvl="1">
              <a:spcBef>
                <a:spcPts val="0"/>
              </a:spcBef>
            </a:pPr>
            <a:r>
              <a:rPr lang="sr-Latn-RS" dirty="0" smtClean="0"/>
              <a:t>da </a:t>
            </a:r>
            <a:r>
              <a:rPr lang="sr-Latn-RS" dirty="0"/>
              <a:t>li postoji potreba za digitalnom </a:t>
            </a:r>
            <a:r>
              <a:rPr lang="sr-Latn-RS" dirty="0" err="1"/>
              <a:t>forenzičkom</a:t>
            </a:r>
            <a:r>
              <a:rPr lang="sr-Latn-RS" dirty="0"/>
              <a:t> ekspertizom na mestu događaja</a:t>
            </a:r>
            <a:r>
              <a:rPr lang="en-GB" dirty="0" smtClean="0">
                <a:ea typeface="Verdana" panose="020B0604030504040204" pitchFamily="34" charset="0"/>
              </a:rPr>
              <a:t>?</a:t>
            </a:r>
            <a:endParaRPr lang="en-GB" dirty="0">
              <a:ea typeface="Verdana" panose="020B0604030504040204" pitchFamily="34" charset="0"/>
            </a:endParaRPr>
          </a:p>
          <a:p>
            <a:pPr lvl="0">
              <a:spcBef>
                <a:spcPts val="0"/>
              </a:spcBef>
            </a:pPr>
            <a:r>
              <a:rPr lang="sr-Latn-RS" sz="3000" dirty="0"/>
              <a:t>Gde su podaci</a:t>
            </a:r>
            <a:r>
              <a:rPr lang="en-US" sz="3000" dirty="0"/>
              <a:t>?</a:t>
            </a:r>
          </a:p>
          <a:p>
            <a:pPr lvl="0">
              <a:spcBef>
                <a:spcPts val="0"/>
              </a:spcBef>
            </a:pPr>
            <a:r>
              <a:rPr lang="sr-Latn-RS" sz="3000" dirty="0"/>
              <a:t>Koliko ih tamo ima</a:t>
            </a:r>
            <a:r>
              <a:rPr lang="en-US" sz="3000" dirty="0"/>
              <a:t>?</a:t>
            </a:r>
          </a:p>
          <a:p>
            <a:pPr lvl="0">
              <a:spcBef>
                <a:spcPts val="0"/>
              </a:spcBef>
            </a:pPr>
            <a:r>
              <a:rPr lang="sr-Latn-RS" sz="3000" dirty="0"/>
              <a:t>U kojoj su meri kopirani – na mestu događaja ili u laboratoriji</a:t>
            </a:r>
            <a:r>
              <a:rPr lang="es-CL" sz="3000" dirty="0"/>
              <a:t>?</a:t>
            </a:r>
            <a:endParaRPr lang="en-US" sz="3000" dirty="0"/>
          </a:p>
          <a:p>
            <a:pPr lvl="0">
              <a:spcBef>
                <a:spcPts val="0"/>
              </a:spcBef>
            </a:pPr>
            <a:r>
              <a:rPr lang="sr-Latn-RS" sz="3000" dirty="0"/>
              <a:t>Koliko je visoko stručan osumnjičeni</a:t>
            </a:r>
            <a:r>
              <a:rPr lang="es-CL" sz="3000" dirty="0"/>
              <a:t>?</a:t>
            </a:r>
            <a:endParaRPr lang="en-US" sz="3000" dirty="0"/>
          </a:p>
          <a:p>
            <a:pPr>
              <a:spcBef>
                <a:spcPts val="0"/>
              </a:spcBef>
            </a:pPr>
            <a:r>
              <a:rPr lang="sr-Latn-RS" sz="3000" dirty="0"/>
              <a:t>Postoje li alternativni izvori istih dokaza</a:t>
            </a:r>
            <a:endParaRPr lang="en-US" sz="3000" dirty="0"/>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 xmlns:a16="http://schemas.microsoft.com/office/drawing/2014/main" id="{E08E061B-739C-4EE7-8F08-B5D787EA1BA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2558317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Planiranje i priprema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a:buFont typeface="Wingdings" panose="05000000000000000000" pitchFamily="2" charset="2"/>
              <a:buChar char="Ø"/>
            </a:pPr>
            <a:endParaRPr lang="en-GB" dirty="0">
              <a:ea typeface="Verdana" panose="020B0604030504040204" pitchFamily="34" charset="0"/>
            </a:endParaRPr>
          </a:p>
          <a:p>
            <a:pPr lvl="0">
              <a:buFont typeface="Wingdings" panose="05000000000000000000" pitchFamily="2" charset="2"/>
              <a:buChar char="Ø"/>
            </a:pPr>
            <a:r>
              <a:rPr lang="sr-Latn-RS" dirty="0"/>
              <a:t>Propisno ovlašćenje </a:t>
            </a:r>
            <a:r>
              <a:rPr lang="en-GB" dirty="0"/>
              <a:t>(</a:t>
            </a:r>
            <a:r>
              <a:rPr lang="sr-Latn-RS" dirty="0"/>
              <a:t>nalog itd</a:t>
            </a:r>
            <a:r>
              <a:rPr lang="en-GB" dirty="0"/>
              <a:t>.)</a:t>
            </a:r>
            <a:endParaRPr lang="en-US" dirty="0"/>
          </a:p>
          <a:p>
            <a:pPr lvl="0">
              <a:buFont typeface="Wingdings" panose="05000000000000000000" pitchFamily="2" charset="2"/>
              <a:buChar char="Ø"/>
            </a:pPr>
            <a:r>
              <a:rPr lang="sr-Latn-RS" dirty="0"/>
              <a:t>Ako je potrebno, treba izvesti brz ulazak</a:t>
            </a:r>
            <a:endParaRPr lang="en-US" dirty="0"/>
          </a:p>
          <a:p>
            <a:pPr lvl="0">
              <a:buFont typeface="Wingdings" panose="05000000000000000000" pitchFamily="2" charset="2"/>
              <a:buChar char="Ø"/>
            </a:pPr>
            <a:r>
              <a:rPr lang="sr-Latn-RS" dirty="0"/>
              <a:t>Treba odabrati članove tima i stručnjake</a:t>
            </a:r>
            <a:endParaRPr lang="en-US" dirty="0"/>
          </a:p>
          <a:p>
            <a:pPr lvl="0">
              <a:buFont typeface="Wingdings" panose="05000000000000000000" pitchFamily="2" charset="2"/>
              <a:buChar char="Ø"/>
            </a:pPr>
            <a:r>
              <a:rPr lang="sr-Latn-RS" dirty="0"/>
              <a:t>Treba poveriti zadatke i odgovornosti – ljudima, opremi i tako dalje</a:t>
            </a:r>
            <a:endParaRPr lang="en-US" dirty="0"/>
          </a:p>
          <a:p>
            <a:pPr lvl="0">
              <a:buFont typeface="Wingdings" panose="05000000000000000000" pitchFamily="2" charset="2"/>
              <a:buChar char="Ø"/>
            </a:pPr>
            <a:r>
              <a:rPr lang="sr-Latn-RS" dirty="0"/>
              <a:t>Treba ukratko objasniti ceo postupak</a:t>
            </a:r>
            <a:endParaRPr lang="en-US" dirty="0"/>
          </a:p>
          <a:p>
            <a:pPr>
              <a:buFont typeface="Wingdings" panose="05000000000000000000" pitchFamily="2" charset="2"/>
              <a:buChar char="Ø"/>
            </a:pPr>
            <a:r>
              <a:rPr lang="sr-Latn-RS" dirty="0"/>
              <a:t>Treba obezbediti alate i opremu</a:t>
            </a:r>
            <a:endParaRPr lang="en-US" dirty="0"/>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 xmlns:a16="http://schemas.microsoft.com/office/drawing/2014/main" id="{518A8C10-BE7A-48EE-979C-FFDB8CC22A6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3623930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Spoljni veštaci - konsultanti</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endParaRPr lang="en-GB" dirty="0">
              <a:ea typeface="Verdana" panose="020B0604030504040204" pitchFamily="34" charset="0"/>
            </a:endParaRPr>
          </a:p>
          <a:p>
            <a:pPr lvl="0">
              <a:buFont typeface="Wingdings" panose="05000000000000000000" pitchFamily="2" charset="2"/>
              <a:buChar char="Ø"/>
            </a:pPr>
            <a:r>
              <a:rPr lang="sr-Latn-RS" dirty="0"/>
              <a:t>Skup veština</a:t>
            </a:r>
            <a:endParaRPr lang="en-US" dirty="0"/>
          </a:p>
          <a:p>
            <a:pPr lvl="0">
              <a:buFont typeface="Wingdings" panose="05000000000000000000" pitchFamily="2" charset="2"/>
              <a:buChar char="Ø"/>
            </a:pPr>
            <a:r>
              <a:rPr lang="sr-Latn-RS" dirty="0"/>
              <a:t>Iskustvo u veštačenju</a:t>
            </a:r>
            <a:endParaRPr lang="en-US" dirty="0"/>
          </a:p>
          <a:p>
            <a:pPr lvl="0">
              <a:buFont typeface="Wingdings" panose="05000000000000000000" pitchFamily="2" charset="2"/>
              <a:buChar char="Ø"/>
            </a:pPr>
            <a:r>
              <a:rPr lang="sr-Latn-RS" dirty="0"/>
              <a:t>Poznavanje istrage</a:t>
            </a:r>
            <a:endParaRPr lang="en-US" dirty="0"/>
          </a:p>
          <a:p>
            <a:pPr lvl="0">
              <a:buFont typeface="Wingdings" panose="05000000000000000000" pitchFamily="2" charset="2"/>
              <a:buChar char="Ø"/>
            </a:pPr>
            <a:r>
              <a:rPr lang="sr-Latn-RS" dirty="0" err="1"/>
              <a:t>Kontekstualno</a:t>
            </a:r>
            <a:r>
              <a:rPr lang="sr-Latn-RS" dirty="0"/>
              <a:t> znanje</a:t>
            </a:r>
            <a:endParaRPr lang="en-US" dirty="0"/>
          </a:p>
          <a:p>
            <a:pPr lvl="0">
              <a:buFont typeface="Wingdings" panose="05000000000000000000" pitchFamily="2" charset="2"/>
              <a:buChar char="Ø"/>
            </a:pPr>
            <a:r>
              <a:rPr lang="sr-Latn-RS" dirty="0"/>
              <a:t>Pravno znanje</a:t>
            </a:r>
            <a:endParaRPr lang="en-US" dirty="0"/>
          </a:p>
          <a:p>
            <a:pPr>
              <a:buFont typeface="Wingdings" panose="05000000000000000000" pitchFamily="2" charset="2"/>
              <a:buChar char="Ø"/>
            </a:pPr>
            <a:r>
              <a:rPr lang="sr-Latn-RS" dirty="0"/>
              <a:t>Veštine komunikacije</a:t>
            </a:r>
            <a:endParaRPr lang="en-GB" dirty="0">
              <a:ea typeface="Verdana" panose="020B0604030504040204" pitchFamily="34" charset="0"/>
            </a:endParaRPr>
          </a:p>
          <a:p>
            <a:pPr>
              <a:buFont typeface="Wingdings" panose="05000000000000000000" pitchFamily="2" charset="2"/>
              <a:buChar char="Ø"/>
            </a:pPr>
            <a:endParaRPr lang="en-US" dirty="0"/>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 xmlns:a16="http://schemas.microsoft.com/office/drawing/2014/main" id="{234C2191-3A3C-4164-A06C-4497C7B09DF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3627473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8650" y="1640430"/>
            <a:ext cx="7886700" cy="4351338"/>
          </a:xfrm>
        </p:spPr>
        <p:txBody>
          <a:bodyPr>
            <a:normAutofit fontScale="85000" lnSpcReduction="10000"/>
          </a:bodyPr>
          <a:lstStyle/>
          <a:p>
            <a:pPr marL="0" indent="0">
              <a:buNone/>
            </a:pPr>
            <a:r>
              <a:rPr lang="sr-Latn-RS" b="1" dirty="0"/>
              <a:t>Na kraju ove sesije polaznici će biti u stanju da</a:t>
            </a:r>
            <a:r>
              <a:rPr lang="es-CL" b="1" dirty="0"/>
              <a:t>:</a:t>
            </a:r>
            <a:endParaRPr lang="en-US" dirty="0"/>
          </a:p>
          <a:p>
            <a:pPr lvl="0"/>
            <a:r>
              <a:rPr lang="sr-Latn-RS" dirty="0"/>
              <a:t>Razmatraju različite vrste elektronskih dokaza;</a:t>
            </a:r>
            <a:endParaRPr lang="en-US" dirty="0"/>
          </a:p>
          <a:p>
            <a:pPr lvl="0"/>
            <a:r>
              <a:rPr lang="sr-Latn-RS" dirty="0"/>
              <a:t>Rezimiraju ključne tačke Vodiča Saveta Evrope za elektronske dokaze, naročito u vezi s principima zaplene tih dokaza i rukovanja njima; </a:t>
            </a:r>
            <a:endParaRPr lang="en-US" dirty="0"/>
          </a:p>
          <a:p>
            <a:pPr lvl="0"/>
            <a:r>
              <a:rPr lang="sr-Latn-RS" dirty="0"/>
              <a:t>Identifikuju različite izazove koje predstavljaju </a:t>
            </a:r>
            <a:r>
              <a:rPr lang="sr-Latn-RS" dirty="0" err="1"/>
              <a:t>forenzika</a:t>
            </a:r>
            <a:r>
              <a:rPr lang="sr-Latn-RS" dirty="0"/>
              <a:t> „tajnog sandučeta” i „živih podataka”, kao i podaci iz „oblaka” </a:t>
            </a:r>
            <a:endParaRPr lang="en-US" dirty="0"/>
          </a:p>
          <a:p>
            <a:pPr lvl="0"/>
            <a:r>
              <a:rPr lang="sr-Latn-RS" dirty="0"/>
              <a:t>Raspravljaju o </a:t>
            </a:r>
            <a:r>
              <a:rPr lang="sr-Latn-RS" dirty="0" err="1"/>
              <a:t>prihvatljivosti</a:t>
            </a:r>
            <a:r>
              <a:rPr lang="sr-Latn-RS" dirty="0"/>
              <a:t> elektronskih dokaza;</a:t>
            </a:r>
            <a:endParaRPr lang="en-US" dirty="0"/>
          </a:p>
          <a:p>
            <a:pPr lvl="0"/>
            <a:r>
              <a:rPr lang="sr-Latn-RS" dirty="0"/>
              <a:t>Uporede digitalnu </a:t>
            </a:r>
            <a:r>
              <a:rPr lang="sr-Latn-RS" dirty="0" err="1"/>
              <a:t>forenziku</a:t>
            </a:r>
            <a:r>
              <a:rPr lang="sr-Latn-RS" dirty="0"/>
              <a:t> sa tradicionalnom </a:t>
            </a:r>
            <a:r>
              <a:rPr lang="sr-Latn-RS" dirty="0" err="1"/>
              <a:t>forenzikom</a:t>
            </a:r>
            <a:r>
              <a:rPr lang="sr-Latn-RS" dirty="0"/>
              <a:t>;</a:t>
            </a:r>
            <a:endParaRPr lang="en-US" dirty="0"/>
          </a:p>
          <a:p>
            <a:r>
              <a:rPr lang="sr-Latn-RS" dirty="0"/>
              <a:t>Identifikuju četiri ključne faze ispitivanja u sklopu digitalne </a:t>
            </a:r>
            <a:r>
              <a:rPr lang="sr-Latn-RS" dirty="0" err="1"/>
              <a:t>forenzike</a:t>
            </a:r>
            <a:endParaRPr lang="en-US" dirty="0"/>
          </a:p>
        </p:txBody>
      </p:sp>
      <p:sp>
        <p:nvSpPr>
          <p:cNvPr id="3" name="Slide Number Placeholder 2"/>
          <p:cNvSpPr>
            <a:spLocks noGrp="1"/>
          </p:cNvSpPr>
          <p:nvPr>
            <p:ph type="sldNum" sz="quarter" idx="10"/>
          </p:nvPr>
        </p:nvSpPr>
        <p:spPr/>
        <p:txBody>
          <a:bodyPr/>
          <a:lstStyle/>
          <a:p>
            <a:fld id="{49C04F3A-82BD-4011-AADB-1F79FD7DF4BC}" type="slidenum">
              <a:rPr lang="en-GB" smtClean="0"/>
              <a:pPr/>
              <a:t>4</a:t>
            </a:fld>
            <a:endParaRPr lang="en-GB" dirty="0"/>
          </a:p>
        </p:txBody>
      </p:sp>
      <p:sp>
        <p:nvSpPr>
          <p:cNvPr id="4" name="Text Placeholder 3"/>
          <p:cNvSpPr>
            <a:spLocks noGrp="1"/>
          </p:cNvSpPr>
          <p:nvPr>
            <p:ph type="body" sz="quarter" idx="11"/>
          </p:nvPr>
        </p:nvSpPr>
        <p:spPr/>
        <p:txBody>
          <a:bodyPr/>
          <a:lstStyle/>
          <a:p>
            <a:r>
              <a:rPr lang="sr-Latn-RS" dirty="0" smtClean="0">
                <a:latin typeface="Verdana" charset="0"/>
                <a:cs typeface="Verdana" charset="0"/>
              </a:rPr>
              <a:t>Ciljevi sesije</a:t>
            </a:r>
            <a:endParaRPr lang="en-US" dirty="0"/>
          </a:p>
        </p:txBody>
      </p:sp>
    </p:spTree>
    <p:extLst>
      <p:ext uri="{BB962C8B-B14F-4D97-AF65-F5344CB8AC3E}">
        <p14:creationId xmlns:p14="http://schemas.microsoft.com/office/powerpoint/2010/main" val="96239109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Šta treba poneti na mesto događaja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r>
              <a:rPr lang="sr-Latn-RS" dirty="0" smtClean="0">
                <a:ea typeface="Verdana" panose="020B0604030504040204" pitchFamily="34" charset="0"/>
              </a:rPr>
              <a:t>Alat i opremu</a:t>
            </a:r>
            <a:endParaRPr lang="en-GB" dirty="0">
              <a:ea typeface="Verdana" panose="020B0604030504040204" pitchFamily="34" charset="0"/>
            </a:endParaRPr>
          </a:p>
          <a:p>
            <a:pPr lvl="1"/>
            <a:r>
              <a:rPr lang="sr-Latn-RS" dirty="0"/>
              <a:t>promene u tehnologiji nalažu šta se mora poneti</a:t>
            </a:r>
            <a:endParaRPr lang="sr-Latn-RS" dirty="0" smtClean="0">
              <a:ea typeface="Verdana" panose="020B0604030504040204" pitchFamily="34" charset="0"/>
            </a:endParaRPr>
          </a:p>
          <a:p>
            <a:pPr lvl="1"/>
            <a:r>
              <a:rPr lang="sr-Latn-RS" dirty="0" smtClean="0">
                <a:ea typeface="Verdana" panose="020B0604030504040204" pitchFamily="34" charset="0"/>
              </a:rPr>
              <a:t>rukavice</a:t>
            </a:r>
            <a:endParaRPr lang="en-US" dirty="0"/>
          </a:p>
          <a:p>
            <a:r>
              <a:rPr lang="sr-Latn-RS" dirty="0" smtClean="0">
                <a:ea typeface="Verdana" panose="020B0604030504040204" pitchFamily="34" charset="0"/>
              </a:rPr>
              <a:t>Odgovarajuća dokumentacija za pretraživanje</a:t>
            </a:r>
            <a:endParaRPr lang="en-US" dirty="0">
              <a:ea typeface="Verdana" panose="020B0604030504040204" pitchFamily="34" charset="0"/>
            </a:endParaRPr>
          </a:p>
          <a:p>
            <a:pPr lvl="1"/>
            <a:r>
              <a:rPr lang="sr-Latn-RS" dirty="0"/>
              <a:t>evidencija, etikete, trake, </a:t>
            </a:r>
            <a:r>
              <a:rPr lang="sr-Latn-RS" dirty="0" err="1"/>
              <a:t>tagovi</a:t>
            </a:r>
            <a:r>
              <a:rPr lang="sr-Latn-RS" dirty="0"/>
              <a:t>, formulari, rukavice itd.</a:t>
            </a:r>
            <a:endParaRPr lang="en-US" dirty="0">
              <a:ea typeface="Verdana" panose="020B0604030504040204" pitchFamily="34" charset="0"/>
            </a:endParaRPr>
          </a:p>
          <a:p>
            <a:r>
              <a:rPr lang="sr-Latn-RS" dirty="0" smtClean="0">
                <a:ea typeface="Verdana" panose="020B0604030504040204" pitchFamily="34" charset="0"/>
              </a:rPr>
              <a:t>Kamera</a:t>
            </a:r>
            <a:r>
              <a:rPr lang="en-GB" dirty="0" smtClean="0">
                <a:ea typeface="Verdana" panose="020B0604030504040204" pitchFamily="34" charset="0"/>
              </a:rPr>
              <a:t> (</a:t>
            </a:r>
            <a:r>
              <a:rPr lang="sr-Latn-RS" dirty="0" smtClean="0">
                <a:ea typeface="Verdana" panose="020B0604030504040204" pitchFamily="34" charset="0"/>
              </a:rPr>
              <a:t>foto aparat i video-kamera</a:t>
            </a:r>
            <a:r>
              <a:rPr lang="en-GB" dirty="0" smtClean="0">
                <a:ea typeface="Verdana" panose="020B0604030504040204" pitchFamily="34" charset="0"/>
              </a:rPr>
              <a:t>)</a:t>
            </a:r>
            <a:endParaRPr lang="en-GB" dirty="0">
              <a:ea typeface="Verdana" panose="020B0604030504040204" pitchFamily="34" charset="0"/>
            </a:endParaRPr>
          </a:p>
          <a:p>
            <a:r>
              <a:rPr lang="sr-Latn-RS" dirty="0"/>
              <a:t>Kutije, kese, plastična folija od mehurića, spone za kablove, kese za dokazni materijal</a:t>
            </a:r>
            <a:endParaRPr lang="en-GB" dirty="0">
              <a:ea typeface="Verdana" panose="020B0604030504040204" pitchFamily="34" charset="0"/>
            </a:endParaRPr>
          </a:p>
          <a:p>
            <a:pPr lvl="1"/>
            <a:r>
              <a:rPr lang="sr-Latn-RS" dirty="0" err="1" smtClean="0">
                <a:ea typeface="Verdana" panose="020B0604030504040204" pitchFamily="34" charset="0"/>
              </a:rPr>
              <a:t>Faradejeve</a:t>
            </a:r>
            <a:r>
              <a:rPr lang="sr-Latn-RS" dirty="0" smtClean="0">
                <a:ea typeface="Verdana" panose="020B0604030504040204" pitchFamily="34" charset="0"/>
              </a:rPr>
              <a:t> torbice</a:t>
            </a: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 xmlns:a16="http://schemas.microsoft.com/office/drawing/2014/main" id="{B192569C-EA32-44DF-8087-FB6EE317225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87480" y="5445588"/>
            <a:ext cx="1979712" cy="1142537"/>
          </a:xfrm>
          <a:prstGeom prst="rect">
            <a:avLst/>
          </a:prstGeom>
        </p:spPr>
      </p:pic>
    </p:spTree>
    <p:extLst>
      <p:ext uri="{BB962C8B-B14F-4D97-AF65-F5344CB8AC3E}">
        <p14:creationId xmlns:p14="http://schemas.microsoft.com/office/powerpoint/2010/main" val="3665194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62838"/>
            <a:ext cx="76327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600" dirty="0">
                <a:solidFill>
                  <a:schemeClr val="bg1"/>
                </a:solidFill>
              </a:rPr>
              <a:t>Šta treba poneti na mesto događaja („živa” </a:t>
            </a:r>
            <a:r>
              <a:rPr lang="sr-Latn-RS" sz="3600" dirty="0" err="1">
                <a:solidFill>
                  <a:schemeClr val="bg1"/>
                </a:solidFill>
              </a:rPr>
              <a:t>forenzika</a:t>
            </a:r>
            <a:r>
              <a:rPr lang="sr-Latn-RS" sz="3600" dirty="0">
                <a:solidFill>
                  <a:schemeClr val="bg1"/>
                </a:solidFill>
              </a:rPr>
              <a:t>)</a:t>
            </a:r>
            <a:endParaRPr lang="en-GB" sz="36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endParaRPr lang="en-GB" dirty="0">
              <a:ea typeface="Verdana" panose="020B0604030504040204" pitchFamily="34" charset="0"/>
            </a:endParaRPr>
          </a:p>
          <a:p>
            <a:pPr lvl="0"/>
            <a:r>
              <a:rPr lang="en-GB" dirty="0"/>
              <a:t>Laptop (</a:t>
            </a:r>
            <a:r>
              <a:rPr lang="sr-Latn-RS" dirty="0"/>
              <a:t>sa standardnim </a:t>
            </a:r>
            <a:r>
              <a:rPr lang="sr-Latn-RS" dirty="0" err="1"/>
              <a:t>forenzičkim</a:t>
            </a:r>
            <a:r>
              <a:rPr lang="sr-Latn-RS" dirty="0"/>
              <a:t> alatom</a:t>
            </a:r>
            <a:r>
              <a:rPr lang="en-GB" dirty="0"/>
              <a:t>)</a:t>
            </a:r>
            <a:endParaRPr lang="en-US" dirty="0"/>
          </a:p>
          <a:p>
            <a:pPr lvl="0"/>
            <a:r>
              <a:rPr lang="sr-Latn-RS" dirty="0"/>
              <a:t>Mrežni kablovi</a:t>
            </a:r>
            <a:endParaRPr lang="en-US" dirty="0"/>
          </a:p>
          <a:p>
            <a:pPr lvl="0"/>
            <a:r>
              <a:rPr lang="en-GB" dirty="0"/>
              <a:t>Hard d</a:t>
            </a:r>
            <a:r>
              <a:rPr lang="sr-Latn-RS" dirty="0" err="1"/>
              <a:t>iskovi</a:t>
            </a:r>
            <a:r>
              <a:rPr lang="sr-Latn-RS" dirty="0"/>
              <a:t> </a:t>
            </a:r>
            <a:r>
              <a:rPr lang="en-GB" dirty="0"/>
              <a:t>(</a:t>
            </a:r>
            <a:r>
              <a:rPr lang="sr-Latn-RS" dirty="0"/>
              <a:t>velikog kapaciteta</a:t>
            </a:r>
            <a:r>
              <a:rPr lang="en-GB" dirty="0"/>
              <a:t>)</a:t>
            </a:r>
            <a:endParaRPr lang="en-US" dirty="0"/>
          </a:p>
          <a:p>
            <a:pPr lvl="0"/>
            <a:r>
              <a:rPr lang="en-GB" dirty="0"/>
              <a:t>Hard</a:t>
            </a:r>
            <a:r>
              <a:rPr lang="sr-Latn-RS" dirty="0"/>
              <a:t>verski </a:t>
            </a:r>
            <a:r>
              <a:rPr lang="sr-Latn-RS" dirty="0" err="1"/>
              <a:t>blokatori</a:t>
            </a:r>
            <a:r>
              <a:rPr lang="sr-Latn-RS" dirty="0"/>
              <a:t> upisivanja</a:t>
            </a:r>
            <a:endParaRPr lang="en-US" dirty="0"/>
          </a:p>
          <a:p>
            <a:pPr lvl="0"/>
            <a:r>
              <a:rPr lang="sr-Latn-RS" dirty="0" err="1"/>
              <a:t>Forenzički</a:t>
            </a:r>
            <a:r>
              <a:rPr lang="sr-Latn-RS" dirty="0"/>
              <a:t> </a:t>
            </a:r>
            <a:r>
              <a:rPr lang="sr-Latn-RS" i="1" dirty="0"/>
              <a:t>boot</a:t>
            </a:r>
            <a:r>
              <a:rPr lang="sr-Latn-RS" dirty="0"/>
              <a:t> mediji </a:t>
            </a:r>
            <a:r>
              <a:rPr lang="en-GB" dirty="0"/>
              <a:t>(</a:t>
            </a:r>
            <a:r>
              <a:rPr lang="en-GB" i="1" dirty="0"/>
              <a:t>DVD/USB</a:t>
            </a:r>
            <a:r>
              <a:rPr lang="en-GB" dirty="0"/>
              <a:t>)</a:t>
            </a:r>
            <a:endParaRPr lang="en-US" dirty="0"/>
          </a:p>
          <a:p>
            <a:r>
              <a:rPr lang="sr-Latn-RS" dirty="0"/>
              <a:t>Alat za žive podatke</a:t>
            </a: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 xmlns:a16="http://schemas.microsoft.com/office/drawing/2014/main" id="{14B2575E-77A9-4789-A6D9-1B831D07CA0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3854004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Obezbeđivanje mesta događaja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3581400"/>
            <a:ext cx="8640960" cy="2871936"/>
          </a:xfrm>
        </p:spPr>
        <p:txBody>
          <a:bodyPr/>
          <a:lstStyle/>
          <a:p>
            <a:r>
              <a:rPr lang="sr-Latn-RS" dirty="0" smtClean="0">
                <a:ea typeface="Verdana" panose="020B0604030504040204" pitchFamily="34" charset="0"/>
              </a:rPr>
              <a:t>Bezbednost ljudi</a:t>
            </a:r>
            <a:endParaRPr lang="en-GB" dirty="0">
              <a:ea typeface="Verdana" panose="020B0604030504040204" pitchFamily="34" charset="0"/>
            </a:endParaRPr>
          </a:p>
          <a:p>
            <a:r>
              <a:rPr lang="sr-Latn-RS" dirty="0" smtClean="0">
                <a:ea typeface="Verdana" panose="020B0604030504040204" pitchFamily="34" charset="0"/>
              </a:rPr>
              <a:t>Integritet dokaza</a:t>
            </a:r>
            <a:endParaRPr lang="en-GB" dirty="0">
              <a:ea typeface="Verdana" panose="020B0604030504040204" pitchFamily="34" charset="0"/>
            </a:endParaRPr>
          </a:p>
          <a:p>
            <a:pPr lvl="1"/>
            <a:r>
              <a:rPr lang="sr-Latn-RS" dirty="0"/>
              <a:t>Elektronski dokazi se lako mogu izmeniti, izbrisati ili uništiti</a:t>
            </a: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4" descr="C:\Users\User\Dropbox\COE - Personal\Session 1.3.3 Search and Seizure\Photos\stop.jpg">
            <a:extLst>
              <a:ext uri="{FF2B5EF4-FFF2-40B4-BE49-F238E27FC236}">
                <a16:creationId xmlns="" xmlns:a16="http://schemas.microsoft.com/office/drawing/2014/main" id="{6CA17B8C-48B8-4E6C-9176-DC1BD0A166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0349" y="1340683"/>
            <a:ext cx="1983301" cy="1991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 xmlns:a16="http://schemas.microsoft.com/office/drawing/2014/main" id="{F73A8E0B-E1E2-4465-BFDE-F439E208B8F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2788213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Obezbeđivanje mesta događaja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a:spcBef>
                <a:spcPts val="0"/>
              </a:spcBef>
            </a:pPr>
            <a:r>
              <a:rPr lang="sr-Latn-RS" sz="2800" dirty="0"/>
              <a:t>Treba poštovati utvrđene mere sektorske politike u datoj jurisdikciji</a:t>
            </a:r>
            <a:endParaRPr lang="sr-Latn-RS" sz="2800" dirty="0" smtClean="0">
              <a:ea typeface="Verdana" panose="020B0604030504040204" pitchFamily="34" charset="0"/>
            </a:endParaRPr>
          </a:p>
          <a:p>
            <a:pPr>
              <a:spcBef>
                <a:spcPts val="0"/>
              </a:spcBef>
            </a:pPr>
            <a:r>
              <a:rPr lang="sr-Latn-RS" sz="2800" dirty="0" smtClean="0">
                <a:ea typeface="Verdana" panose="020B0604030504040204" pitchFamily="34" charset="0"/>
              </a:rPr>
              <a:t>Treba ukloniti ljude</a:t>
            </a:r>
            <a:endParaRPr lang="en-GB" sz="2800" dirty="0">
              <a:ea typeface="Verdana" panose="020B0604030504040204" pitchFamily="34" charset="0"/>
            </a:endParaRPr>
          </a:p>
          <a:p>
            <a:pPr lvl="1">
              <a:spcBef>
                <a:spcPts val="0"/>
              </a:spcBef>
            </a:pPr>
            <a:r>
              <a:rPr lang="sr-Latn-RS" sz="2600" dirty="0" smtClean="0">
                <a:ea typeface="Verdana" panose="020B0604030504040204" pitchFamily="34" charset="0"/>
              </a:rPr>
              <a:t>od računara i ostalih uređaja</a:t>
            </a:r>
            <a:endParaRPr lang="en-GB" sz="2600" dirty="0">
              <a:ea typeface="Verdana" panose="020B0604030504040204" pitchFamily="34" charset="0"/>
            </a:endParaRPr>
          </a:p>
          <a:p>
            <a:pPr lvl="0"/>
            <a:r>
              <a:rPr lang="sr-Latn-RS" sz="2800" dirty="0"/>
              <a:t>Treba obezbediti uređaje (uključujući i lične i prenosive</a:t>
            </a:r>
            <a:r>
              <a:rPr lang="en-GB" sz="2800" dirty="0"/>
              <a:t>)</a:t>
            </a:r>
            <a:endParaRPr lang="en-US" sz="2800" dirty="0"/>
          </a:p>
          <a:p>
            <a:pPr lvl="0"/>
            <a:r>
              <a:rPr lang="sr-Latn-RS" sz="2800" dirty="0"/>
              <a:t>Ne treba prihvatiti pomoć neovlašćenih lica</a:t>
            </a:r>
            <a:endParaRPr lang="en-US" sz="2800" dirty="0"/>
          </a:p>
          <a:p>
            <a:pPr lvl="0"/>
            <a:r>
              <a:rPr lang="sr-Latn-RS" sz="2800" dirty="0"/>
              <a:t>Uređaj ostaviti isključen ako je već isključen</a:t>
            </a:r>
            <a:endParaRPr lang="en-US" sz="2800" dirty="0"/>
          </a:p>
          <a:p>
            <a:pPr lvl="0"/>
            <a:r>
              <a:rPr lang="sr-Latn-RS" sz="2800" dirty="0"/>
              <a:t>Proveriti status uređaja</a:t>
            </a:r>
            <a:endParaRPr lang="en-US" sz="2800" dirty="0"/>
          </a:p>
          <a:p>
            <a:pPr lvl="0"/>
            <a:r>
              <a:rPr lang="sr-Latn-RS" sz="2800" dirty="0"/>
              <a:t>Zaštiti osetljive, posebno nestabilne podatke</a:t>
            </a:r>
            <a:endParaRPr lang="en-US" sz="2800" dirty="0"/>
          </a:p>
          <a:p>
            <a:r>
              <a:rPr lang="sr-Latn-RS" sz="2800" dirty="0"/>
              <a:t>Identifikovati uređaje – one koji se odnose</a:t>
            </a:r>
            <a:br>
              <a:rPr lang="sr-Latn-RS" sz="2800" dirty="0"/>
            </a:br>
            <a:r>
              <a:rPr lang="sr-Latn-RS" sz="2800" dirty="0"/>
              <a:t>i one koji se ostavljaju na mestu događaja</a:t>
            </a:r>
            <a:endParaRPr lang="en-GB" sz="2800"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 xmlns:a16="http://schemas.microsoft.com/office/drawing/2014/main" id="{F73A8E0B-E1E2-4465-BFDE-F439E208B8F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2541956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Obezbeđivanje mesta događaja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endParaRPr lang="en-GB" dirty="0">
              <a:ea typeface="Verdana" panose="020B0604030504040204" pitchFamily="34" charset="0"/>
            </a:endParaRPr>
          </a:p>
          <a:p>
            <a:pPr lvl="0"/>
            <a:r>
              <a:rPr lang="sr-Latn-RS" dirty="0"/>
              <a:t>Utvrditi prioritete između elektronskih dokaza i </a:t>
            </a:r>
            <a:r>
              <a:rPr lang="sr-Latn-RS" dirty="0" err="1"/>
              <a:t>forenzičkih</a:t>
            </a:r>
            <a:r>
              <a:rPr lang="sr-Latn-RS" dirty="0"/>
              <a:t> dokaza</a:t>
            </a:r>
            <a:endParaRPr lang="en-US" dirty="0"/>
          </a:p>
          <a:p>
            <a:r>
              <a:rPr lang="sr-Latn-RS" dirty="0"/>
              <a:t>Izvršiti pretraživanje kako bi se pronašao i drugi materijal, koji nije elektronski</a:t>
            </a:r>
            <a:endParaRPr lang="en-GB" dirty="0">
              <a:ea typeface="Verdana" panose="020B0604030504040204" pitchFamily="34" charset="0"/>
            </a:endParaRPr>
          </a:p>
          <a:p>
            <a:pPr lvl="1"/>
            <a:r>
              <a:rPr lang="sr-Latn-RS" dirty="0"/>
              <a:t>Lozinke, beleške, priručnici, odštampani tekstovi, fotografije</a:t>
            </a:r>
            <a:endParaRPr lang="en-GB" dirty="0">
              <a:ea typeface="Verdana" panose="020B0604030504040204" pitchFamily="34" charset="0"/>
            </a:endParaRPr>
          </a:p>
          <a:p>
            <a:r>
              <a:rPr lang="sr-Latn-RS" dirty="0"/>
              <a:t>Fotografije</a:t>
            </a:r>
            <a:r>
              <a:rPr lang="es-CL" dirty="0"/>
              <a:t>/</a:t>
            </a:r>
            <a:r>
              <a:rPr lang="es-CL" i="1" dirty="0"/>
              <a:t>video in situ </a:t>
            </a:r>
            <a:r>
              <a:rPr lang="es-CL" dirty="0"/>
              <a:t>(</a:t>
            </a:r>
            <a:r>
              <a:rPr lang="sr-Latn-RS" dirty="0"/>
              <a:t>sa svim detaljima</a:t>
            </a:r>
            <a:r>
              <a:rPr lang="es-CL" dirty="0"/>
              <a:t>)</a:t>
            </a: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 xmlns:a16="http://schemas.microsoft.com/office/drawing/2014/main" id="{F73A8E0B-E1E2-4465-BFDE-F439E208B8F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5130" y="5378193"/>
            <a:ext cx="1979712" cy="1142537"/>
          </a:xfrm>
          <a:prstGeom prst="rect">
            <a:avLst/>
          </a:prstGeom>
        </p:spPr>
      </p:pic>
    </p:spTree>
    <p:extLst>
      <p:ext uri="{BB962C8B-B14F-4D97-AF65-F5344CB8AC3E}">
        <p14:creationId xmlns:p14="http://schemas.microsoft.com/office/powerpoint/2010/main" val="1477312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Dokumentovanje mesta događaja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a:spcBef>
                <a:spcPts val="0"/>
              </a:spcBef>
            </a:pPr>
            <a:r>
              <a:rPr lang="sr-Latn-RS" dirty="0" smtClean="0">
                <a:ea typeface="Verdana" panose="020B0604030504040204" pitchFamily="34" charset="0"/>
              </a:rPr>
              <a:t>Skica</a:t>
            </a:r>
          </a:p>
          <a:p>
            <a:pPr lvl="0">
              <a:spcBef>
                <a:spcPts val="0"/>
              </a:spcBef>
            </a:pPr>
            <a:r>
              <a:rPr lang="sr-Latn-RS" dirty="0"/>
              <a:t>Fotografija/snimak celog mesta događaja</a:t>
            </a:r>
            <a:endParaRPr lang="en-US" dirty="0"/>
          </a:p>
          <a:p>
            <a:pPr lvl="1">
              <a:spcBef>
                <a:spcPts val="0"/>
              </a:spcBef>
            </a:pPr>
            <a:r>
              <a:rPr lang="sr-Latn-RS" dirty="0"/>
              <a:t>Fotografija svakog konkretnog uređaja</a:t>
            </a:r>
            <a:endParaRPr lang="en-US" dirty="0"/>
          </a:p>
          <a:p>
            <a:pPr lvl="0">
              <a:spcBef>
                <a:spcPts val="0"/>
              </a:spcBef>
            </a:pPr>
            <a:r>
              <a:rPr lang="sr-Latn-RS" dirty="0"/>
              <a:t>Detaljna evidencija o svim uređajima – uz napomenu o trenutnom napajanju</a:t>
            </a:r>
            <a:endParaRPr lang="en-US" dirty="0"/>
          </a:p>
          <a:p>
            <a:pPr lvl="0">
              <a:spcBef>
                <a:spcPts val="0"/>
              </a:spcBef>
            </a:pPr>
            <a:r>
              <a:rPr lang="sr-Latn-RS" dirty="0"/>
              <a:t>Označavanje svih veza i </a:t>
            </a:r>
            <a:r>
              <a:rPr lang="sr-Latn-RS" dirty="0" err="1"/>
              <a:t>portova</a:t>
            </a:r>
            <a:endParaRPr lang="en-US" dirty="0"/>
          </a:p>
          <a:p>
            <a:pPr lvl="0">
              <a:spcBef>
                <a:spcPts val="0"/>
              </a:spcBef>
            </a:pPr>
            <a:r>
              <a:rPr lang="sr-Latn-RS" dirty="0"/>
              <a:t>Stanje ekrana – da li je uključen (fotografija i evidentiranje</a:t>
            </a:r>
            <a:r>
              <a:rPr lang="es-CL" dirty="0"/>
              <a:t>)</a:t>
            </a:r>
            <a:endParaRPr lang="en-US" dirty="0"/>
          </a:p>
          <a:p>
            <a:pPr>
              <a:spcBef>
                <a:spcPts val="0"/>
              </a:spcBef>
            </a:pPr>
            <a:r>
              <a:rPr lang="sr-Latn-RS" dirty="0"/>
              <a:t>Svaki preduzeti korak mora biti </a:t>
            </a:r>
            <a:br>
              <a:rPr lang="sr-Latn-RS" dirty="0"/>
            </a:br>
            <a:r>
              <a:rPr lang="sr-Latn-RS" dirty="0"/>
              <a:t>dokumentovan</a:t>
            </a: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2" descr="C:\Users\Lemon\Desktop\BackUp\COE Training\Photos\documenting.jpg">
            <a:extLst>
              <a:ext uri="{FF2B5EF4-FFF2-40B4-BE49-F238E27FC236}">
                <a16:creationId xmlns="" xmlns:a16="http://schemas.microsoft.com/office/drawing/2014/main" id="{BFAD447E-C8E8-4C84-9BB1-AABC667DF33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3996" b="18363"/>
          <a:stretch/>
        </p:blipFill>
        <p:spPr bwMode="auto">
          <a:xfrm>
            <a:off x="7308304" y="5327767"/>
            <a:ext cx="1763688" cy="1192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59677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Lica/Saslušanja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a:spcBef>
                <a:spcPts val="0"/>
              </a:spcBef>
            </a:pPr>
            <a:r>
              <a:rPr lang="sr-Latn-RS" dirty="0"/>
              <a:t>Sve radnje treba obavljati u skladu sa nacionalnim zakonodavstvom/sektorskom politikom</a:t>
            </a:r>
            <a:endParaRPr lang="en-GB" dirty="0">
              <a:ea typeface="Verdana" panose="020B0604030504040204" pitchFamily="34" charset="0"/>
            </a:endParaRPr>
          </a:p>
          <a:p>
            <a:pPr>
              <a:spcBef>
                <a:spcPts val="0"/>
              </a:spcBef>
            </a:pPr>
            <a:r>
              <a:rPr lang="sr-Latn-RS" dirty="0" smtClean="0">
                <a:ea typeface="Verdana" panose="020B0604030504040204" pitchFamily="34" charset="0"/>
              </a:rPr>
              <a:t>Identifikovati prisutna lica</a:t>
            </a:r>
            <a:endParaRPr lang="en-GB" dirty="0">
              <a:ea typeface="Verdana" panose="020B0604030504040204" pitchFamily="34" charset="0"/>
            </a:endParaRPr>
          </a:p>
          <a:p>
            <a:pPr lvl="1">
              <a:spcBef>
                <a:spcPts val="0"/>
              </a:spcBef>
              <a:buFont typeface="Wingdings" panose="05000000000000000000" pitchFamily="2" charset="2"/>
              <a:buChar char="Ø"/>
            </a:pPr>
            <a:r>
              <a:rPr lang="sr-Latn-RS" sz="2600" dirty="0"/>
              <a:t>evidentirati detalje, uneti vreme ulaska itd.</a:t>
            </a:r>
            <a:endParaRPr lang="en-GB" sz="2600" dirty="0">
              <a:ea typeface="Verdana" panose="020B0604030504040204" pitchFamily="34" charset="0"/>
            </a:endParaRPr>
          </a:p>
          <a:p>
            <a:pPr>
              <a:spcBef>
                <a:spcPts val="0"/>
              </a:spcBef>
            </a:pPr>
            <a:r>
              <a:rPr lang="sr-Latn-RS" dirty="0" smtClean="0">
                <a:ea typeface="Verdana" panose="020B0604030504040204" pitchFamily="34" charset="0"/>
              </a:rPr>
              <a:t>Šta još može biti potrebno</a:t>
            </a:r>
            <a:r>
              <a:rPr lang="en-GB" dirty="0" smtClean="0">
                <a:ea typeface="Verdana" panose="020B0604030504040204" pitchFamily="34" charset="0"/>
              </a:rPr>
              <a:t> </a:t>
            </a:r>
            <a:r>
              <a:rPr lang="en-GB" dirty="0">
                <a:ea typeface="Verdana" panose="020B0604030504040204" pitchFamily="34" charset="0"/>
              </a:rPr>
              <a:t>–</a:t>
            </a:r>
          </a:p>
          <a:p>
            <a:pPr lvl="1">
              <a:buFont typeface="Wingdings" panose="05000000000000000000" pitchFamily="2" charset="2"/>
              <a:buChar char="Ø"/>
            </a:pPr>
            <a:r>
              <a:rPr lang="sr-Latn-RS" sz="2600" dirty="0"/>
              <a:t>utvrditi svrhu uređaja, podatke o vlasniku, korisniku, ostala imena, informacije o nalogu, dokumentaciju</a:t>
            </a:r>
            <a:endParaRPr lang="en-US" sz="2600" dirty="0"/>
          </a:p>
          <a:p>
            <a:pPr lvl="1">
              <a:buFont typeface="Wingdings" panose="05000000000000000000" pitchFamily="2" charset="2"/>
              <a:buChar char="Ø"/>
            </a:pPr>
            <a:r>
              <a:rPr lang="sr-Latn-RS" sz="2600" dirty="0"/>
              <a:t>lozinke (za uređaje, servere, šifru</a:t>
            </a:r>
            <a:r>
              <a:rPr lang="en-GB" sz="2600" dirty="0" smtClean="0"/>
              <a:t>)</a:t>
            </a:r>
            <a:endParaRPr lang="sr-Latn-RS" sz="2600" dirty="0" smtClean="0"/>
          </a:p>
          <a:p>
            <a:pPr lvl="1">
              <a:buFont typeface="Wingdings" panose="05000000000000000000" pitchFamily="2" charset="2"/>
              <a:buChar char="Ø"/>
            </a:pPr>
            <a:r>
              <a:rPr lang="sr-Latn-RS" sz="2600" dirty="0" smtClean="0"/>
              <a:t>detalje </a:t>
            </a:r>
            <a:r>
              <a:rPr lang="sr-Latn-RS" sz="2600" dirty="0"/>
              <a:t>u vezi sa </a:t>
            </a:r>
            <a:r>
              <a:rPr lang="sr-Latn-RS" sz="2600" dirty="0" smtClean="0"/>
              <a:t>skladištenjem </a:t>
            </a:r>
            <a:br>
              <a:rPr lang="sr-Latn-RS" sz="2600" dirty="0" smtClean="0"/>
            </a:br>
            <a:r>
              <a:rPr lang="sr-Latn-RS" sz="2600" dirty="0" smtClean="0"/>
              <a:t>na </a:t>
            </a:r>
            <a:r>
              <a:rPr lang="sr-Latn-RS" sz="2600" dirty="0"/>
              <a:t>nekom drugom mestu</a:t>
            </a:r>
            <a:endParaRPr lang="en-GB" sz="2600"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 xmlns:a16="http://schemas.microsoft.com/office/drawing/2014/main" id="{D4C7EE2B-7305-4068-9639-0CCFF7BFBD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86100" y="5847557"/>
            <a:ext cx="3779875" cy="787474"/>
          </a:xfrm>
          <a:prstGeom prst="rect">
            <a:avLst/>
          </a:prstGeom>
        </p:spPr>
      </p:pic>
    </p:spTree>
    <p:extLst>
      <p:ext uri="{BB962C8B-B14F-4D97-AF65-F5344CB8AC3E}">
        <p14:creationId xmlns:p14="http://schemas.microsoft.com/office/powerpoint/2010/main" val="3714541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Primeri i mesta događaja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4" name="Grafik 13">
            <a:extLst>
              <a:ext uri="{FF2B5EF4-FFF2-40B4-BE49-F238E27FC236}">
                <a16:creationId xmlns="" xmlns:a16="http://schemas.microsoft.com/office/drawing/2014/main" id="{A96244F8-6C35-41B2-B555-FDA4C29BA18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595" t="4359" r="1274" b="2637"/>
          <a:stretch>
            <a:fillRect/>
          </a:stretch>
        </p:blipFill>
        <p:spPr bwMode="auto">
          <a:xfrm>
            <a:off x="728700" y="1227266"/>
            <a:ext cx="7686600" cy="5083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142450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Primeri mesta događaja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2" name="Grafik 335">
            <a:extLst>
              <a:ext uri="{FF2B5EF4-FFF2-40B4-BE49-F238E27FC236}">
                <a16:creationId xmlns="" xmlns:a16="http://schemas.microsoft.com/office/drawing/2014/main" id="{8500DED8-359E-4EC1-BDBC-FC33F61FCF3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3350" y="1395994"/>
            <a:ext cx="7128792" cy="4896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808804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Postupanje sa uređajima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endParaRPr lang="en-GB" b="1" dirty="0">
              <a:solidFill>
                <a:srgbClr val="0070C0"/>
              </a:solidFill>
            </a:endParaRPr>
          </a:p>
          <a:p>
            <a:pPr marL="0" indent="0">
              <a:buNone/>
            </a:pPr>
            <a:r>
              <a:rPr lang="sr-Latn-RS" b="1" dirty="0" smtClean="0">
                <a:solidFill>
                  <a:srgbClr val="0070C0"/>
                </a:solidFill>
              </a:rPr>
              <a:t>Slučaj </a:t>
            </a:r>
            <a:r>
              <a:rPr lang="en-GB" b="1" dirty="0" smtClean="0">
                <a:solidFill>
                  <a:srgbClr val="0070C0"/>
                </a:solidFill>
              </a:rPr>
              <a:t>A </a:t>
            </a:r>
            <a:r>
              <a:rPr lang="en-GB" b="1" dirty="0">
                <a:solidFill>
                  <a:srgbClr val="0070C0"/>
                </a:solidFill>
              </a:rPr>
              <a:t>– </a:t>
            </a:r>
            <a:r>
              <a:rPr lang="sr-Latn-RS" b="1" dirty="0" smtClean="0">
                <a:solidFill>
                  <a:srgbClr val="0070C0"/>
                </a:solidFill>
              </a:rPr>
              <a:t>Računar je ISKLJUČEN</a:t>
            </a:r>
            <a:endParaRPr lang="en-GB" b="1" dirty="0">
              <a:solidFill>
                <a:srgbClr val="0070C0"/>
              </a:solidFill>
            </a:endParaRPr>
          </a:p>
          <a:p>
            <a:r>
              <a:rPr lang="sr-Latn-RS" dirty="0" smtClean="0">
                <a:ea typeface="Verdana" panose="020B0604030504040204" pitchFamily="34" charset="0"/>
              </a:rPr>
              <a:t>Nemojte ga uključivati</a:t>
            </a:r>
            <a:endParaRPr lang="en-GB" dirty="0">
              <a:ea typeface="Verdana" panose="020B0604030504040204" pitchFamily="34" charset="0"/>
            </a:endParaRPr>
          </a:p>
          <a:p>
            <a:pPr lvl="1"/>
            <a:r>
              <a:rPr lang="sr-Latn-RS" dirty="0" smtClean="0">
                <a:ea typeface="Verdana" panose="020B0604030504040204" pitchFamily="34" charset="0"/>
              </a:rPr>
              <a:t>Treba sve obezbediti, fotografisati i rastaviti</a:t>
            </a:r>
            <a:endParaRPr lang="en-GB" dirty="0">
              <a:ea typeface="Verdana" panose="020B0604030504040204" pitchFamily="34" charset="0"/>
            </a:endParaRPr>
          </a:p>
          <a:p>
            <a:r>
              <a:rPr lang="sr-Latn-RS" dirty="0" smtClean="0">
                <a:ea typeface="Verdana" panose="020B0604030504040204" pitchFamily="34" charset="0"/>
              </a:rPr>
              <a:t>Ako je uređaj prenosiv, treba izvaditi i bateriju</a:t>
            </a:r>
            <a:endParaRPr lang="en-GB" dirty="0">
              <a:ea typeface="Verdana" panose="020B0604030504040204" pitchFamily="34" charset="0"/>
            </a:endParaRPr>
          </a:p>
          <a:p>
            <a:pPr marL="0" indent="0" algn="ctr">
              <a:buNone/>
            </a:pPr>
            <a:endParaRPr lang="en-GB" b="1" dirty="0">
              <a:ea typeface="Verdana" panose="020B0604030504040204" pitchFamily="34" charset="0"/>
            </a:endParaRPr>
          </a:p>
          <a:p>
            <a:pPr marL="0" indent="0" algn="ctr">
              <a:buNone/>
            </a:pPr>
            <a:r>
              <a:rPr lang="sr-Latn-RS" b="1" dirty="0" smtClean="0">
                <a:ea typeface="Verdana" panose="020B0604030504040204" pitchFamily="34" charset="0"/>
              </a:rPr>
              <a:t>Najbolji izgledi za puno </a:t>
            </a:r>
            <a:br>
              <a:rPr lang="sr-Latn-RS" b="1" dirty="0" smtClean="0">
                <a:ea typeface="Verdana" panose="020B0604030504040204" pitchFamily="34" charset="0"/>
              </a:rPr>
            </a:br>
            <a:r>
              <a:rPr lang="sr-Latn-RS" b="1" dirty="0" smtClean="0">
                <a:ea typeface="Verdana" panose="020B0604030504040204" pitchFamily="34" charset="0"/>
              </a:rPr>
              <a:t>poštovanje principa br. </a:t>
            </a:r>
            <a:r>
              <a:rPr lang="en-GB" b="1" dirty="0" smtClean="0">
                <a:ea typeface="Verdana" panose="020B0604030504040204" pitchFamily="34" charset="0"/>
              </a:rPr>
              <a:t>1</a:t>
            </a:r>
            <a:endParaRPr lang="en-GB" b="1"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Bild 2">
            <a:extLst>
              <a:ext uri="{FF2B5EF4-FFF2-40B4-BE49-F238E27FC236}">
                <a16:creationId xmlns="" xmlns:a16="http://schemas.microsoft.com/office/drawing/2014/main" id="{D5C9CDBF-093F-4474-9634-68181BCC806F}"/>
              </a:ext>
            </a:extLst>
          </p:cNvPr>
          <p:cNvPicPr>
            <a:picLocks noChangeAspect="1"/>
          </p:cNvPicPr>
          <p:nvPr/>
        </p:nvPicPr>
        <p:blipFill rotWithShape="1">
          <a:blip r:embed="rId4"/>
          <a:srcRect t="1" b="470"/>
          <a:stretch/>
        </p:blipFill>
        <p:spPr>
          <a:xfrm>
            <a:off x="7331113" y="5323475"/>
            <a:ext cx="1812887" cy="1197256"/>
          </a:xfrm>
          <a:prstGeom prst="rect">
            <a:avLst/>
          </a:prstGeom>
          <a:effectLst/>
        </p:spPr>
      </p:pic>
    </p:spTree>
    <p:extLst>
      <p:ext uri="{BB962C8B-B14F-4D97-AF65-F5344CB8AC3E}">
        <p14:creationId xmlns:p14="http://schemas.microsoft.com/office/powerpoint/2010/main" val="741322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sz="3200" dirty="0" smtClean="0">
                <a:latin typeface="+mn-lt"/>
              </a:rPr>
              <a:t>ŠTA JE „ELEKTRONSKI DOKAZ“</a:t>
            </a:r>
            <a:r>
              <a:rPr lang="en-GB" sz="3200" dirty="0" smtClean="0">
                <a:latin typeface="+mn-lt"/>
              </a:rPr>
              <a:t>?</a:t>
            </a:r>
            <a:endParaRPr lang="en-US" sz="3200" dirty="0">
              <a:latin typeface="+mn-lt"/>
            </a:endParaRPr>
          </a:p>
        </p:txBody>
      </p:sp>
      <p:sp>
        <p:nvSpPr>
          <p:cNvPr id="3" name="Text Placeholder 2"/>
          <p:cNvSpPr>
            <a:spLocks noGrp="1"/>
          </p:cNvSpPr>
          <p:nvPr>
            <p:ph type="body" idx="1"/>
          </p:nvPr>
        </p:nvSpPr>
        <p:spPr/>
        <p:txBody>
          <a:bodyPr/>
          <a:lstStyle/>
          <a:p>
            <a:r>
              <a:rPr lang="sr-Latn-RS" dirty="0" smtClean="0"/>
              <a:t>Digitalni i elektronski dokazi</a:t>
            </a:r>
            <a:endParaRPr lang="en-GB" dirty="0"/>
          </a:p>
          <a:p>
            <a:endParaRPr lang="en-US" dirty="0"/>
          </a:p>
        </p:txBody>
      </p:sp>
      <p:sp>
        <p:nvSpPr>
          <p:cNvPr id="4" name="Slide Number Placeholder 3"/>
          <p:cNvSpPr>
            <a:spLocks noGrp="1"/>
          </p:cNvSpPr>
          <p:nvPr>
            <p:ph type="sldNum" sz="quarter" idx="10"/>
          </p:nvPr>
        </p:nvSpPr>
        <p:spPr/>
        <p:txBody>
          <a:bodyPr/>
          <a:lstStyle/>
          <a:p>
            <a:fld id="{49C04F3A-82BD-4011-AADB-1F79FD7DF4BC}" type="slidenum">
              <a:rPr lang="en-GB" smtClean="0"/>
              <a:pPr/>
              <a:t>5</a:t>
            </a:fld>
            <a:endParaRPr lang="en-GB" dirty="0"/>
          </a:p>
        </p:txBody>
      </p:sp>
      <p:sp>
        <p:nvSpPr>
          <p:cNvPr id="5" name="Text Placeholder 4"/>
          <p:cNvSpPr>
            <a:spLocks noGrp="1"/>
          </p:cNvSpPr>
          <p:nvPr>
            <p:ph type="body" sz="quarter" idx="11"/>
          </p:nvPr>
        </p:nvSpPr>
        <p:spPr/>
        <p:txBody>
          <a:bodyPr>
            <a:normAutofit lnSpcReduction="10000"/>
          </a:bodyPr>
          <a:lstStyle/>
          <a:p>
            <a:endParaRPr lang="en-GB" dirty="0">
              <a:latin typeface="Verdana" charset="0"/>
              <a:cs typeface="Verdana" charset="0"/>
            </a:endParaRPr>
          </a:p>
          <a:p>
            <a:r>
              <a:rPr lang="sr-Latn-RS" dirty="0" smtClean="0">
                <a:latin typeface="Verdana" charset="0"/>
                <a:cs typeface="Verdana" charset="0"/>
              </a:rPr>
              <a:t>Odeljak </a:t>
            </a:r>
            <a:r>
              <a:rPr lang="en-GB" dirty="0" smtClean="0">
                <a:latin typeface="Verdana" charset="0"/>
                <a:cs typeface="Verdana" charset="0"/>
              </a:rPr>
              <a:t>1</a:t>
            </a:r>
            <a:r>
              <a:rPr lang="sr-Latn-RS" dirty="0" smtClean="0">
                <a:latin typeface="Verdana" charset="0"/>
                <a:cs typeface="Verdana" charset="0"/>
              </a:rPr>
              <a:t>.</a:t>
            </a:r>
            <a:endParaRPr lang="en-GB" sz="2000" dirty="0">
              <a:latin typeface="Verdana" charset="0"/>
              <a:cs typeface="Verdana" charset="0"/>
            </a:endParaRPr>
          </a:p>
          <a:p>
            <a:endParaRPr lang="en-US" dirty="0"/>
          </a:p>
        </p:txBody>
      </p:sp>
    </p:spTree>
    <p:extLst>
      <p:ext uri="{BB962C8B-B14F-4D97-AF65-F5344CB8AC3E}">
        <p14:creationId xmlns:p14="http://schemas.microsoft.com/office/powerpoint/2010/main" val="256818923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Postupanje sa uređajima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endParaRPr lang="en-GB" b="1" dirty="0">
              <a:solidFill>
                <a:srgbClr val="0070C0"/>
              </a:solidFill>
            </a:endParaRPr>
          </a:p>
          <a:p>
            <a:pPr marL="0" indent="0">
              <a:buNone/>
            </a:pPr>
            <a:r>
              <a:rPr lang="sr-Latn-RS" b="1" dirty="0" smtClean="0">
                <a:solidFill>
                  <a:srgbClr val="0070C0"/>
                </a:solidFill>
              </a:rPr>
              <a:t>Slučaj </a:t>
            </a:r>
            <a:r>
              <a:rPr lang="en-GB" b="1" dirty="0" smtClean="0">
                <a:solidFill>
                  <a:srgbClr val="0070C0"/>
                </a:solidFill>
              </a:rPr>
              <a:t>B </a:t>
            </a:r>
            <a:r>
              <a:rPr lang="en-GB" b="1" dirty="0">
                <a:solidFill>
                  <a:srgbClr val="0070C0"/>
                </a:solidFill>
              </a:rPr>
              <a:t>– </a:t>
            </a:r>
            <a:r>
              <a:rPr lang="sr-Latn-RS" b="1" dirty="0" smtClean="0">
                <a:solidFill>
                  <a:srgbClr val="0070C0"/>
                </a:solidFill>
              </a:rPr>
              <a:t>Računar je UKLJUČEN</a:t>
            </a:r>
            <a:endParaRPr lang="en-GB" b="1" dirty="0">
              <a:solidFill>
                <a:srgbClr val="0070C0"/>
              </a:solidFill>
            </a:endParaRPr>
          </a:p>
          <a:p>
            <a:r>
              <a:rPr lang="sr-Latn-RS" dirty="0" smtClean="0">
                <a:ea typeface="Verdana" panose="020B0604030504040204" pitchFamily="34" charset="0"/>
              </a:rPr>
              <a:t>Nemojte ga isključivati</a:t>
            </a:r>
            <a:endParaRPr lang="en-GB" dirty="0">
              <a:ea typeface="Verdana" panose="020B0604030504040204" pitchFamily="34" charset="0"/>
            </a:endParaRPr>
          </a:p>
          <a:p>
            <a:pPr lvl="1"/>
            <a:r>
              <a:rPr lang="sr-Latn-RS" dirty="0" smtClean="0">
                <a:ea typeface="Verdana" panose="020B0604030504040204" pitchFamily="34" charset="0"/>
              </a:rPr>
              <a:t>Obezbedite, fotografišite, procenite</a:t>
            </a:r>
            <a:endParaRPr lang="en-GB" dirty="0">
              <a:ea typeface="Verdana" panose="020B0604030504040204" pitchFamily="34" charset="0"/>
            </a:endParaRPr>
          </a:p>
          <a:p>
            <a:r>
              <a:rPr lang="sr-Latn-RS" dirty="0" smtClean="0">
                <a:ea typeface="Verdana" panose="020B0604030504040204" pitchFamily="34" charset="0"/>
              </a:rPr>
              <a:t>Stručna intervencija</a:t>
            </a:r>
            <a:endParaRPr lang="en-GB" dirty="0">
              <a:ea typeface="Verdana" panose="020B0604030504040204" pitchFamily="34" charset="0"/>
            </a:endParaRPr>
          </a:p>
          <a:p>
            <a:r>
              <a:rPr lang="sr-Latn-RS" dirty="0"/>
              <a:t>Razmislite o mogućnosti da prikupite „žive podatke”</a:t>
            </a:r>
            <a:endParaRPr lang="en-GB" dirty="0">
              <a:ea typeface="Verdana" panose="020B0604030504040204" pitchFamily="34" charset="0"/>
            </a:endParaRPr>
          </a:p>
          <a:p>
            <a:pPr marL="0" indent="0" algn="ctr">
              <a:buNone/>
            </a:pPr>
            <a:r>
              <a:rPr lang="sr-Latn-RS" b="1" dirty="0" smtClean="0">
                <a:ea typeface="Verdana" panose="020B0604030504040204" pitchFamily="34" charset="0"/>
              </a:rPr>
              <a:t>Manje izgleda za puno</a:t>
            </a:r>
            <a:endParaRPr lang="en-GB" b="1" dirty="0">
              <a:ea typeface="Verdana" panose="020B0604030504040204" pitchFamily="34" charset="0"/>
            </a:endParaRPr>
          </a:p>
          <a:p>
            <a:pPr marL="0" indent="0" algn="ctr">
              <a:buNone/>
            </a:pPr>
            <a:r>
              <a:rPr lang="sr-Latn-RS" b="1" dirty="0" smtClean="0">
                <a:ea typeface="Verdana" panose="020B0604030504040204" pitchFamily="34" charset="0"/>
              </a:rPr>
              <a:t>poštovanje principa br. </a:t>
            </a:r>
            <a:r>
              <a:rPr lang="en-GB" b="1" dirty="0" smtClean="0">
                <a:ea typeface="Verdana" panose="020B0604030504040204" pitchFamily="34" charset="0"/>
              </a:rPr>
              <a:t>1</a:t>
            </a:r>
            <a:r>
              <a:rPr lang="sr-Latn-RS" b="1" dirty="0" smtClean="0">
                <a:ea typeface="Verdana" panose="020B0604030504040204" pitchFamily="34" charset="0"/>
              </a:rPr>
              <a:t>.</a:t>
            </a:r>
            <a:endParaRPr lang="en-GB" b="1"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Bild 2">
            <a:extLst>
              <a:ext uri="{FF2B5EF4-FFF2-40B4-BE49-F238E27FC236}">
                <a16:creationId xmlns="" xmlns:a16="http://schemas.microsoft.com/office/drawing/2014/main" id="{D5C9CDBF-093F-4474-9634-68181BCC806F}"/>
              </a:ext>
            </a:extLst>
          </p:cNvPr>
          <p:cNvPicPr>
            <a:picLocks noChangeAspect="1"/>
          </p:cNvPicPr>
          <p:nvPr/>
        </p:nvPicPr>
        <p:blipFill rotWithShape="1">
          <a:blip r:embed="rId4"/>
          <a:srcRect t="1" b="470"/>
          <a:stretch/>
        </p:blipFill>
        <p:spPr>
          <a:xfrm>
            <a:off x="7331113" y="5323475"/>
            <a:ext cx="1812887" cy="1197256"/>
          </a:xfrm>
          <a:prstGeom prst="rect">
            <a:avLst/>
          </a:prstGeom>
          <a:effectLst/>
        </p:spPr>
      </p:pic>
    </p:spTree>
    <p:extLst>
      <p:ext uri="{BB962C8B-B14F-4D97-AF65-F5344CB8AC3E}">
        <p14:creationId xmlns:p14="http://schemas.microsoft.com/office/powerpoint/2010/main" val="1554491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a:solidFill>
                  <a:schemeClr val="bg1"/>
                </a:solidFill>
                <a:latin typeface="Verdana" charset="0"/>
                <a:cs typeface="Verdana" charset="0"/>
              </a:rPr>
              <a:t>Postupanje sa uređajima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endParaRPr lang="en-GB" b="1" dirty="0">
              <a:solidFill>
                <a:srgbClr val="0070C0"/>
              </a:solidFill>
            </a:endParaRPr>
          </a:p>
          <a:p>
            <a:pPr marL="0" indent="0">
              <a:buNone/>
            </a:pPr>
            <a:r>
              <a:rPr lang="sr-Latn-RS" b="1" dirty="0" smtClean="0">
                <a:solidFill>
                  <a:srgbClr val="0070C0"/>
                </a:solidFill>
              </a:rPr>
              <a:t>Slučaj </a:t>
            </a:r>
            <a:r>
              <a:rPr lang="en-GB" b="1" dirty="0" smtClean="0">
                <a:solidFill>
                  <a:srgbClr val="0070C0"/>
                </a:solidFill>
              </a:rPr>
              <a:t>C </a:t>
            </a:r>
            <a:r>
              <a:rPr lang="en-GB" b="1" dirty="0">
                <a:solidFill>
                  <a:srgbClr val="0070C0"/>
                </a:solidFill>
              </a:rPr>
              <a:t>– </a:t>
            </a:r>
            <a:r>
              <a:rPr lang="sr-Latn-RS" b="1" dirty="0" smtClean="0">
                <a:solidFill>
                  <a:srgbClr val="0070C0"/>
                </a:solidFill>
              </a:rPr>
              <a:t>Ne možete da utvrdite tačno stanje</a:t>
            </a:r>
            <a:endParaRPr lang="en-GB" b="1" dirty="0">
              <a:solidFill>
                <a:srgbClr val="0070C0"/>
              </a:solidFill>
            </a:endParaRPr>
          </a:p>
          <a:p>
            <a:r>
              <a:rPr lang="sr-Latn-RS" dirty="0" smtClean="0">
                <a:ea typeface="Verdana" panose="020B0604030504040204" pitchFamily="34" charset="0"/>
              </a:rPr>
              <a:t>Pretpostavite da je uređaj ISKLJUČEN</a:t>
            </a:r>
            <a:endParaRPr lang="en-GB" dirty="0">
              <a:ea typeface="Verdana" panose="020B0604030504040204" pitchFamily="34" charset="0"/>
            </a:endParaRPr>
          </a:p>
          <a:p>
            <a:r>
              <a:rPr lang="sr-Latn-RS" dirty="0" smtClean="0">
                <a:ea typeface="Verdana" panose="020B0604030504040204" pitchFamily="34" charset="0"/>
              </a:rPr>
              <a:t>Uklonite napajanje</a:t>
            </a:r>
            <a:endParaRPr lang="en-GB" dirty="0">
              <a:ea typeface="Verdana" panose="020B0604030504040204" pitchFamily="34" charset="0"/>
            </a:endParaRPr>
          </a:p>
          <a:p>
            <a:pPr lvl="1"/>
            <a:r>
              <a:rPr lang="sr-Latn-RS" dirty="0" smtClean="0">
                <a:ea typeface="Verdana" panose="020B0604030504040204" pitchFamily="34" charset="0"/>
              </a:rPr>
              <a:t>Obezbedite, fotografišite, rastavite</a:t>
            </a:r>
            <a:endParaRPr lang="en-GB" dirty="0">
              <a:ea typeface="Verdana" panose="020B0604030504040204" pitchFamily="34" charset="0"/>
            </a:endParaRPr>
          </a:p>
          <a:p>
            <a:pPr marL="0" indent="0">
              <a:buNone/>
            </a:pPr>
            <a:endParaRPr lang="en-GB" dirty="0">
              <a:ea typeface="Verdana" panose="020B0604030504040204" pitchFamily="34" charset="0"/>
            </a:endParaRPr>
          </a:p>
          <a:p>
            <a:pPr marL="0" indent="0" algn="ctr">
              <a:buNone/>
            </a:pPr>
            <a:r>
              <a:rPr lang="sr-Latn-RS" b="1" dirty="0" smtClean="0">
                <a:ea typeface="Verdana" panose="020B0604030504040204" pitchFamily="34" charset="0"/>
              </a:rPr>
              <a:t>Postoje izvesni izgledi za puno</a:t>
            </a:r>
            <a:endParaRPr lang="en-GB" b="1" dirty="0">
              <a:ea typeface="Verdana" panose="020B0604030504040204" pitchFamily="34" charset="0"/>
            </a:endParaRPr>
          </a:p>
          <a:p>
            <a:pPr marL="0" indent="0" algn="ctr">
              <a:buNone/>
            </a:pPr>
            <a:r>
              <a:rPr lang="sr-Latn-RS" b="1" dirty="0" smtClean="0">
                <a:ea typeface="Verdana" panose="020B0604030504040204" pitchFamily="34" charset="0"/>
              </a:rPr>
              <a:t>poštovanje principa br. 1.</a:t>
            </a:r>
            <a:endParaRPr lang="en-GB" b="1"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Bild 2">
            <a:extLst>
              <a:ext uri="{FF2B5EF4-FFF2-40B4-BE49-F238E27FC236}">
                <a16:creationId xmlns="" xmlns:a16="http://schemas.microsoft.com/office/drawing/2014/main" id="{D5C9CDBF-093F-4474-9634-68181BCC806F}"/>
              </a:ext>
            </a:extLst>
          </p:cNvPr>
          <p:cNvPicPr>
            <a:picLocks noChangeAspect="1"/>
          </p:cNvPicPr>
          <p:nvPr/>
        </p:nvPicPr>
        <p:blipFill rotWithShape="1">
          <a:blip r:embed="rId4"/>
          <a:srcRect t="1" b="470"/>
          <a:stretch/>
        </p:blipFill>
        <p:spPr>
          <a:xfrm>
            <a:off x="7331113" y="5323475"/>
            <a:ext cx="1812887" cy="1197256"/>
          </a:xfrm>
          <a:prstGeom prst="rect">
            <a:avLst/>
          </a:prstGeom>
          <a:effectLst/>
        </p:spPr>
      </p:pic>
    </p:spTree>
    <p:extLst>
      <p:ext uri="{BB962C8B-B14F-4D97-AF65-F5344CB8AC3E}">
        <p14:creationId xmlns:p14="http://schemas.microsoft.com/office/powerpoint/2010/main" val="1343082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Mreže</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r>
              <a:rPr lang="sr-Latn-RS" dirty="0" smtClean="0">
                <a:ea typeface="Verdana" panose="020B0604030504040204" pitchFamily="34" charset="0"/>
              </a:rPr>
              <a:t>Stupite u kontakt sa stručnjakom</a:t>
            </a:r>
            <a:endParaRPr lang="en-GB" dirty="0">
              <a:ea typeface="Verdana" panose="020B0604030504040204" pitchFamily="34" charset="0"/>
            </a:endParaRPr>
          </a:p>
          <a:p>
            <a:pPr marL="0" indent="0">
              <a:buNone/>
            </a:pPr>
            <a:endParaRPr lang="en-GB" dirty="0">
              <a:ea typeface="Verdana" panose="020B0604030504040204" pitchFamily="34" charset="0"/>
            </a:endParaRPr>
          </a:p>
          <a:p>
            <a:pPr lvl="1">
              <a:buFont typeface="Wingdings" panose="05000000000000000000" pitchFamily="2" charset="2"/>
              <a:buChar char="Ø"/>
            </a:pPr>
            <a:r>
              <a:rPr lang="sr-Latn-RS" dirty="0" smtClean="0">
                <a:ea typeface="Verdana" panose="020B0604030504040204" pitchFamily="34" charset="0"/>
              </a:rPr>
              <a:t>Treba potražiti druge računare</a:t>
            </a:r>
            <a:endParaRPr lang="en-GB" dirty="0">
              <a:ea typeface="Verdana" panose="020B0604030504040204" pitchFamily="34" charset="0"/>
            </a:endParaRPr>
          </a:p>
          <a:p>
            <a:pPr lvl="1">
              <a:buFont typeface="Wingdings" panose="05000000000000000000" pitchFamily="2" charset="2"/>
              <a:buChar char="Ø"/>
            </a:pPr>
            <a:r>
              <a:rPr lang="sr-Latn-RS" dirty="0" smtClean="0">
                <a:ea typeface="Verdana" panose="020B0604030504040204" pitchFamily="34" charset="0"/>
              </a:rPr>
              <a:t>Centralni server</a:t>
            </a:r>
            <a:endParaRPr lang="en-GB" dirty="0">
              <a:ea typeface="Verdana" panose="020B0604030504040204" pitchFamily="34" charset="0"/>
            </a:endParaRPr>
          </a:p>
          <a:p>
            <a:pPr lvl="1">
              <a:buFont typeface="Wingdings" panose="05000000000000000000" pitchFamily="2" charset="2"/>
              <a:buChar char="Ø"/>
            </a:pPr>
            <a:r>
              <a:rPr lang="sr-Latn-RS" dirty="0" smtClean="0">
                <a:ea typeface="Verdana" panose="020B0604030504040204" pitchFamily="34" charset="0"/>
              </a:rPr>
              <a:t>Kablove</a:t>
            </a:r>
            <a:endParaRPr lang="en-GB" dirty="0">
              <a:ea typeface="Verdana" panose="020B0604030504040204" pitchFamily="34" charset="0"/>
            </a:endParaRPr>
          </a:p>
          <a:p>
            <a:pPr lvl="1">
              <a:buFont typeface="Wingdings" panose="05000000000000000000" pitchFamily="2" charset="2"/>
              <a:buChar char="Ø"/>
            </a:pPr>
            <a:r>
              <a:rPr lang="sr-Latn-RS" dirty="0" err="1" smtClean="0">
                <a:ea typeface="Verdana" panose="020B0604030504040204" pitchFamily="34" charset="0"/>
              </a:rPr>
              <a:t>Ruter</a:t>
            </a:r>
            <a:endParaRPr lang="en-GB" dirty="0">
              <a:ea typeface="Verdana" panose="020B0604030504040204" pitchFamily="34" charset="0"/>
            </a:endParaRPr>
          </a:p>
          <a:p>
            <a:pPr lvl="1">
              <a:buFont typeface="Wingdings" panose="05000000000000000000" pitchFamily="2" charset="2"/>
              <a:buChar char="Ø"/>
            </a:pPr>
            <a:r>
              <a:rPr lang="sr-Latn-RS" dirty="0" smtClean="0">
                <a:ea typeface="Verdana" panose="020B0604030504040204" pitchFamily="34" charset="0"/>
              </a:rPr>
              <a:t>Možda se sve to </a:t>
            </a:r>
            <a:br>
              <a:rPr lang="sr-Latn-RS" dirty="0" smtClean="0">
                <a:ea typeface="Verdana" panose="020B0604030504040204" pitchFamily="34" charset="0"/>
              </a:rPr>
            </a:br>
            <a:r>
              <a:rPr lang="sr-Latn-RS" dirty="0" smtClean="0">
                <a:ea typeface="Verdana" panose="020B0604030504040204" pitchFamily="34" charset="0"/>
              </a:rPr>
              <a:t>nalazi negde drugde</a:t>
            </a: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Grafik 337">
            <a:extLst>
              <a:ext uri="{FF2B5EF4-FFF2-40B4-BE49-F238E27FC236}">
                <a16:creationId xmlns="" xmlns:a16="http://schemas.microsoft.com/office/drawing/2014/main" id="{CA7596EB-6A12-4171-B308-0F64C2BEFA83}"/>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4176018" y="3276600"/>
            <a:ext cx="4860032" cy="3218786"/>
          </a:xfrm>
          <a:prstGeom prst="rect">
            <a:avLst/>
          </a:prstGeom>
          <a:noFill/>
          <a:ln>
            <a:noFill/>
          </a:ln>
        </p:spPr>
      </p:pic>
    </p:spTree>
    <p:extLst>
      <p:ext uri="{BB962C8B-B14F-4D97-AF65-F5344CB8AC3E}">
        <p14:creationId xmlns:p14="http://schemas.microsoft.com/office/powerpoint/2010/main" val="4059594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0"/>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Mobilni telefoni/Pametni telefoni/ Tableti</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r>
              <a:rPr lang="sr-Latn-RS" b="1" dirty="0" smtClean="0">
                <a:solidFill>
                  <a:srgbClr val="0070C0"/>
                </a:solidFill>
              </a:rPr>
              <a:t>Ako su UKLJUČENI</a:t>
            </a:r>
            <a:endParaRPr lang="en-GB" b="1" dirty="0">
              <a:solidFill>
                <a:srgbClr val="0070C0"/>
              </a:solidFill>
            </a:endParaRPr>
          </a:p>
          <a:p>
            <a:pPr lvl="1">
              <a:buFont typeface="Wingdings" panose="05000000000000000000" pitchFamily="2" charset="2"/>
              <a:buChar char="Ø"/>
            </a:pPr>
            <a:r>
              <a:rPr lang="sr-Latn-RS" sz="2600" dirty="0"/>
              <a:t>Nemojte ih isključivati</a:t>
            </a:r>
            <a:endParaRPr lang="en-US" sz="2600" dirty="0"/>
          </a:p>
          <a:p>
            <a:pPr lvl="1">
              <a:buFont typeface="Wingdings" panose="05000000000000000000" pitchFamily="2" charset="2"/>
              <a:buChar char="Ø"/>
            </a:pPr>
            <a:r>
              <a:rPr lang="sr-Latn-RS" sz="2600" dirty="0"/>
              <a:t>Dokumentujte šta se vidi na ekranu</a:t>
            </a:r>
            <a:endParaRPr lang="en-US" sz="2600" dirty="0"/>
          </a:p>
          <a:p>
            <a:pPr lvl="1">
              <a:buFont typeface="Wingdings" panose="05000000000000000000" pitchFamily="2" charset="2"/>
              <a:buChar char="Ø"/>
            </a:pPr>
            <a:r>
              <a:rPr lang="sr-Latn-RS" sz="2600" dirty="0"/>
              <a:t>Razmotrite mogućnost da koristite</a:t>
            </a:r>
            <a:br>
              <a:rPr lang="sr-Latn-RS" sz="2600" dirty="0"/>
            </a:br>
            <a:r>
              <a:rPr lang="sr-Latn-RS" sz="2600" dirty="0" err="1"/>
              <a:t>Faradejevu</a:t>
            </a:r>
            <a:r>
              <a:rPr lang="sr-Latn-RS" sz="2600" dirty="0"/>
              <a:t> torbicu</a:t>
            </a:r>
            <a:r>
              <a:rPr lang="es-CL" sz="2600" dirty="0"/>
              <a:t>*</a:t>
            </a:r>
            <a:endParaRPr lang="en-US" sz="2600" dirty="0"/>
          </a:p>
          <a:p>
            <a:pPr lvl="1">
              <a:buFont typeface="Wingdings" panose="05000000000000000000" pitchFamily="2" charset="2"/>
              <a:buChar char="Ø"/>
            </a:pPr>
            <a:r>
              <a:rPr lang="sr-Latn-RS" sz="2600" dirty="0" err="1"/>
              <a:t>Uvedite</a:t>
            </a:r>
            <a:r>
              <a:rPr lang="sr-Latn-RS" sz="2600" dirty="0"/>
              <a:t> u </a:t>
            </a:r>
            <a:r>
              <a:rPr lang="sr-Latn-RS" sz="2600" i="1" dirty="0" err="1"/>
              <a:t>flight</a:t>
            </a:r>
            <a:r>
              <a:rPr lang="sr-Latn-RS" sz="2600" dirty="0"/>
              <a:t> </a:t>
            </a:r>
            <a:r>
              <a:rPr lang="sr-Latn-RS" sz="2600" i="1" dirty="0"/>
              <a:t>mode</a:t>
            </a:r>
            <a:r>
              <a:rPr lang="en-GB" sz="2600" dirty="0" smtClean="0"/>
              <a:t>*</a:t>
            </a:r>
            <a:endParaRPr lang="sr-Latn-RS" sz="2600" dirty="0" smtClean="0"/>
          </a:p>
          <a:p>
            <a:pPr lvl="1">
              <a:buFont typeface="Wingdings" panose="05000000000000000000" pitchFamily="2" charset="2"/>
              <a:buChar char="Ø"/>
            </a:pPr>
            <a:r>
              <a:rPr lang="sr-Latn-RS" sz="2600" dirty="0" smtClean="0"/>
              <a:t>Razmislite </a:t>
            </a:r>
            <a:r>
              <a:rPr lang="sr-Latn-RS" sz="2600" dirty="0"/>
              <a:t>o punjenju</a:t>
            </a:r>
            <a:endParaRPr lang="en-GB" sz="2600" dirty="0">
              <a:ea typeface="Verdana" panose="020B0604030504040204" pitchFamily="34" charset="0"/>
            </a:endParaRPr>
          </a:p>
          <a:p>
            <a:pPr marL="57150" indent="0">
              <a:buNone/>
            </a:pPr>
            <a:r>
              <a:rPr lang="sr-Latn-RS" b="1" dirty="0" smtClean="0">
                <a:solidFill>
                  <a:srgbClr val="0070C0"/>
                </a:solidFill>
              </a:rPr>
              <a:t>Ako je uređaj ISKLJUČEN</a:t>
            </a:r>
            <a:endParaRPr lang="en-GB" b="1" dirty="0">
              <a:solidFill>
                <a:srgbClr val="0070C0"/>
              </a:solidFill>
            </a:endParaRPr>
          </a:p>
          <a:p>
            <a:pPr lvl="1">
              <a:buFont typeface="Wingdings" panose="05000000000000000000" pitchFamily="2" charset="2"/>
              <a:buChar char="Ø"/>
            </a:pPr>
            <a:r>
              <a:rPr lang="sr-Latn-RS" sz="2600" dirty="0"/>
              <a:t>Nemojte ga </a:t>
            </a:r>
            <a:r>
              <a:rPr lang="sr-Latn-RS" sz="2600" dirty="0" smtClean="0"/>
              <a:t>uključivati</a:t>
            </a:r>
          </a:p>
          <a:p>
            <a:pPr lvl="1">
              <a:buFont typeface="Wingdings" panose="05000000000000000000" pitchFamily="2" charset="2"/>
              <a:buChar char="Ø"/>
            </a:pPr>
            <a:r>
              <a:rPr lang="sr-Latn-RS" sz="2600" dirty="0" smtClean="0"/>
              <a:t>Zaplenite</a:t>
            </a:r>
            <a:r>
              <a:rPr lang="sr-Latn-RS" sz="2600" dirty="0"/>
              <a:t>, dokumentujte i prezentirajte (dokazni materijal)</a:t>
            </a:r>
            <a:endParaRPr lang="en-GB" sz="2600" dirty="0">
              <a:solidFill>
                <a:srgbClr val="FF0000"/>
              </a:solidFill>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118">
            <a:extLst>
              <a:ext uri="{FF2B5EF4-FFF2-40B4-BE49-F238E27FC236}">
                <a16:creationId xmlns="" xmlns:a16="http://schemas.microsoft.com/office/drawing/2014/main" id="{74EE88E1-4D82-423C-A5E5-B57CC487DC9C}"/>
              </a:ext>
            </a:extLst>
          </p:cNvPr>
          <p:cNvPicPr>
            <a:picLocks noChangeAspect="1"/>
          </p:cNvPicPr>
          <p:nvPr/>
        </p:nvPicPr>
        <p:blipFill>
          <a:blip r:embed="rId4"/>
          <a:stretch>
            <a:fillRect/>
          </a:stretch>
        </p:blipFill>
        <p:spPr>
          <a:xfrm>
            <a:off x="6714837" y="4299753"/>
            <a:ext cx="2177643" cy="1995566"/>
          </a:xfrm>
          <a:prstGeom prst="rect">
            <a:avLst/>
          </a:prstGeom>
          <a:effectLst/>
        </p:spPr>
      </p:pic>
      <p:pic>
        <p:nvPicPr>
          <p:cNvPr id="3074" name="Picture 2" descr="Opinion: Will Huawei smartphones become the new Lumias ...">
            <a:extLst>
              <a:ext uri="{FF2B5EF4-FFF2-40B4-BE49-F238E27FC236}">
                <a16:creationId xmlns="" xmlns:a16="http://schemas.microsoft.com/office/drawing/2014/main" id="{BBE885FE-1441-44F6-B93D-4816261CE9AD}"/>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2675" r="31888"/>
          <a:stretch/>
        </p:blipFill>
        <p:spPr bwMode="auto">
          <a:xfrm>
            <a:off x="6369546" y="1484784"/>
            <a:ext cx="1299754" cy="27508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4047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Mobilni telefoni/Pametni telefoni/ Tableti</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r>
              <a:rPr lang="sr-Latn-RS" b="1" dirty="0" smtClean="0">
                <a:solidFill>
                  <a:srgbClr val="0070C0"/>
                </a:solidFill>
              </a:rPr>
              <a:t>Neka zapažanja</a:t>
            </a:r>
            <a:endParaRPr lang="en-GB" b="1" dirty="0">
              <a:solidFill>
                <a:srgbClr val="0070C0"/>
              </a:solidFill>
            </a:endParaRPr>
          </a:p>
          <a:p>
            <a:pPr>
              <a:lnSpc>
                <a:spcPct val="250000"/>
              </a:lnSpc>
            </a:pPr>
            <a:r>
              <a:rPr lang="sr-Latn-RS" dirty="0" err="1" smtClean="0">
                <a:ea typeface="Verdana" panose="020B0604030504040204" pitchFamily="34" charset="0"/>
              </a:rPr>
              <a:t>Faradejeve</a:t>
            </a:r>
            <a:r>
              <a:rPr lang="sr-Latn-RS" dirty="0" smtClean="0">
                <a:ea typeface="Verdana" panose="020B0604030504040204" pitchFamily="34" charset="0"/>
              </a:rPr>
              <a:t> torbice</a:t>
            </a:r>
            <a:endParaRPr lang="en-GB" dirty="0">
              <a:ea typeface="Verdana" panose="020B0604030504040204" pitchFamily="34" charset="0"/>
            </a:endParaRPr>
          </a:p>
          <a:p>
            <a:pPr>
              <a:lnSpc>
                <a:spcPct val="250000"/>
              </a:lnSpc>
            </a:pPr>
            <a:r>
              <a:rPr lang="en-GB" i="1" dirty="0" smtClean="0">
                <a:ea typeface="Verdana" panose="020B0604030504040204" pitchFamily="34" charset="0"/>
              </a:rPr>
              <a:t>Flight</a:t>
            </a:r>
            <a:r>
              <a:rPr lang="en-GB" dirty="0" smtClean="0">
                <a:ea typeface="Verdana" panose="020B0604030504040204" pitchFamily="34" charset="0"/>
              </a:rPr>
              <a:t>/</a:t>
            </a:r>
            <a:r>
              <a:rPr lang="sr-Latn-RS" dirty="0" smtClean="0">
                <a:ea typeface="Verdana" panose="020B0604030504040204" pitchFamily="34" charset="0"/>
              </a:rPr>
              <a:t>avionski režim</a:t>
            </a:r>
            <a:endParaRPr lang="en-GB" dirty="0">
              <a:ea typeface="Verdana" panose="020B0604030504040204" pitchFamily="34" charset="0"/>
            </a:endParaRPr>
          </a:p>
          <a:p>
            <a:endParaRPr lang="en-GB" dirty="0">
              <a:ea typeface="Verdana" panose="020B0604030504040204" pitchFamily="34" charset="0"/>
            </a:endParaRPr>
          </a:p>
          <a:p>
            <a:pPr lvl="1">
              <a:buFont typeface="Wingdings" panose="05000000000000000000" pitchFamily="2" charset="2"/>
              <a:buChar char="Ø"/>
            </a:pPr>
            <a:r>
              <a:rPr lang="sr-Latn-RS" sz="2400" dirty="0"/>
              <a:t>Ako se uređaj ostavi uključenim, to može biti korisno da se izbegne sistem </a:t>
            </a:r>
            <a:r>
              <a:rPr lang="sr-Latn-RS" sz="2400" dirty="0" smtClean="0"/>
              <a:t>zaštite</a:t>
            </a:r>
          </a:p>
          <a:p>
            <a:pPr lvl="1">
              <a:buFont typeface="Wingdings" panose="05000000000000000000" pitchFamily="2" charset="2"/>
              <a:buChar char="Ø"/>
            </a:pPr>
            <a:r>
              <a:rPr lang="sr-Latn-RS" sz="2400" dirty="0" smtClean="0"/>
              <a:t>Mrežna </a:t>
            </a:r>
            <a:r>
              <a:rPr lang="sr-Latn-RS" sz="2400" dirty="0"/>
              <a:t>veza može da omogući promene/brisanje na daljinu</a:t>
            </a:r>
            <a:endParaRPr lang="en-GB" sz="2400"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074" name="Picture 2" descr="Opinion: Will Huawei smartphones become the new Lumias ...">
            <a:extLst>
              <a:ext uri="{FF2B5EF4-FFF2-40B4-BE49-F238E27FC236}">
                <a16:creationId xmlns="" xmlns:a16="http://schemas.microsoft.com/office/drawing/2014/main" id="{BBE885FE-1441-44F6-B93D-4816261CE9AD}"/>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2675" r="31888"/>
          <a:stretch/>
        </p:blipFill>
        <p:spPr bwMode="auto">
          <a:xfrm>
            <a:off x="7075826" y="1896804"/>
            <a:ext cx="787001" cy="1312401"/>
          </a:xfrm>
          <a:prstGeom prst="rect">
            <a:avLst/>
          </a:prstGeom>
          <a:noFill/>
          <a:extLst>
            <a:ext uri="{909E8E84-426E-40DD-AFC4-6F175D3DCCD1}">
              <a14:hiddenFill xmlns:a14="http://schemas.microsoft.com/office/drawing/2010/main">
                <a:solidFill>
                  <a:srgbClr val="FFFFFF"/>
                </a:solidFill>
              </a14:hiddenFill>
            </a:ext>
          </a:extLst>
        </p:spPr>
      </p:pic>
      <p:pic>
        <p:nvPicPr>
          <p:cNvPr id="36866" name="Picture 2" descr="Mission Darkness™ NeoLok Non-window Faraday Bag for Tablets – MOS ...">
            <a:extLst>
              <a:ext uri="{FF2B5EF4-FFF2-40B4-BE49-F238E27FC236}">
                <a16:creationId xmlns="" xmlns:a16="http://schemas.microsoft.com/office/drawing/2014/main" id="{8E80175B-6150-4033-A8BB-69D8758DF9F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7329" b="16573"/>
          <a:stretch/>
        </p:blipFill>
        <p:spPr bwMode="auto">
          <a:xfrm>
            <a:off x="4009080" y="2057078"/>
            <a:ext cx="2619375" cy="1152128"/>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36868" name="Picture 4" descr="Airplane mode no longer needed on European flights | TechRadar">
            <a:extLst>
              <a:ext uri="{FF2B5EF4-FFF2-40B4-BE49-F238E27FC236}">
                <a16:creationId xmlns="" xmlns:a16="http://schemas.microsoft.com/office/drawing/2014/main" id="{D4D4DC47-6FF0-4F88-9AE0-4357692AB5E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13535" y="3486834"/>
            <a:ext cx="2448272" cy="1376473"/>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1012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686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686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0"/>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Dijagram Saveta Evrope za pretraživanje i zaplenu</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 xmlns:a16="http://schemas.microsoft.com/office/drawing/2014/main" id="{58307A4D-9302-4D5C-90B7-6C4AA5ED3B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94266" y="1196752"/>
            <a:ext cx="4250667" cy="5325328"/>
          </a:xfrm>
          <a:prstGeom prst="rect">
            <a:avLst/>
          </a:prstGeom>
        </p:spPr>
      </p:pic>
    </p:spTree>
    <p:extLst>
      <p:ext uri="{BB962C8B-B14F-4D97-AF65-F5344CB8AC3E}">
        <p14:creationId xmlns:p14="http://schemas.microsoft.com/office/powerpoint/2010/main" val="269056551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err="1" smtClean="0">
                <a:solidFill>
                  <a:schemeClr val="bg1"/>
                </a:solidFill>
                <a:latin typeface="Verdana" charset="0"/>
                <a:cs typeface="Verdana" charset="0"/>
              </a:rPr>
              <a:t>Forenzika</a:t>
            </a:r>
            <a:r>
              <a:rPr lang="sr-Latn-RS" sz="3200" dirty="0" smtClean="0">
                <a:solidFill>
                  <a:schemeClr val="bg1"/>
                </a:solidFill>
                <a:latin typeface="Verdana" charset="0"/>
                <a:cs typeface="Verdana" charset="0"/>
              </a:rPr>
              <a:t> živih podataka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098551"/>
            <a:ext cx="8640960" cy="5183335"/>
          </a:xfrm>
        </p:spPr>
        <p:txBody>
          <a:bodyPr/>
          <a:lstStyle/>
          <a:p>
            <a:pPr marL="0" indent="0" algn="just">
              <a:spcBef>
                <a:spcPts val="0"/>
              </a:spcBef>
              <a:buNone/>
            </a:pPr>
            <a:r>
              <a:rPr lang="sr-Latn-RS" sz="2600" dirty="0" smtClean="0">
                <a:ea typeface="Verdana" panose="020B0604030504040204" pitchFamily="34" charset="0"/>
              </a:rPr>
              <a:t>Ovu temu uključujemo da </a:t>
            </a:r>
            <a:r>
              <a:rPr lang="sr-Latn-RS" sz="2600" dirty="0"/>
              <a:t>bismo ukazali na njeno postojanje</a:t>
            </a:r>
            <a:endParaRPr lang="en-GB" sz="2600" dirty="0">
              <a:ea typeface="Verdana" panose="020B0604030504040204" pitchFamily="34" charset="0"/>
            </a:endParaRPr>
          </a:p>
          <a:p>
            <a:pPr marL="0" indent="0" algn="just">
              <a:spcBef>
                <a:spcPts val="0"/>
              </a:spcBef>
              <a:buNone/>
            </a:pPr>
            <a:r>
              <a:rPr lang="sr-Latn-RS" sz="2600" dirty="0" smtClean="0">
                <a:ea typeface="Verdana" panose="020B0604030504040204" pitchFamily="34" charset="0"/>
              </a:rPr>
              <a:t>Tom vrstom </a:t>
            </a:r>
            <a:r>
              <a:rPr lang="sr-Latn-RS" sz="2600" dirty="0" err="1" smtClean="0">
                <a:ea typeface="Verdana" panose="020B0604030504040204" pitchFamily="34" charset="0"/>
              </a:rPr>
              <a:t>forenzike</a:t>
            </a:r>
            <a:r>
              <a:rPr lang="sr-Latn-RS" sz="2600" dirty="0" smtClean="0">
                <a:ea typeface="Verdana" panose="020B0604030504040204" pitchFamily="34" charset="0"/>
              </a:rPr>
              <a:t> mogu se baviti samo obučena i kvalifikovana lica</a:t>
            </a:r>
            <a:endParaRPr lang="en-GB" sz="2600" dirty="0">
              <a:ea typeface="Verdana" panose="020B0604030504040204" pitchFamily="34" charset="0"/>
            </a:endParaRPr>
          </a:p>
          <a:p>
            <a:pPr marL="0" indent="0" algn="just">
              <a:spcBef>
                <a:spcPts val="0"/>
              </a:spcBef>
              <a:buNone/>
            </a:pPr>
            <a:r>
              <a:rPr lang="sr-Latn-RS" sz="2600" dirty="0" smtClean="0">
                <a:ea typeface="Verdana" panose="020B0604030504040204" pitchFamily="34" charset="0"/>
              </a:rPr>
              <a:t>Tu se obrađuju </a:t>
            </a:r>
            <a:r>
              <a:rPr lang="sr-Latn-RS" sz="2600" b="1" dirty="0" smtClean="0">
                <a:solidFill>
                  <a:srgbClr val="0070C0"/>
                </a:solidFill>
              </a:rPr>
              <a:t>NESTABILNI</a:t>
            </a:r>
            <a:r>
              <a:rPr lang="en-GB" sz="2600" dirty="0" smtClean="0">
                <a:ea typeface="Verdana" panose="020B0604030504040204" pitchFamily="34" charset="0"/>
              </a:rPr>
              <a:t> </a:t>
            </a:r>
            <a:r>
              <a:rPr lang="sr-Latn-RS" sz="2600" dirty="0" smtClean="0">
                <a:ea typeface="Verdana" panose="020B0604030504040204" pitchFamily="34" charset="0"/>
              </a:rPr>
              <a:t>podaci sa nekog uređaja</a:t>
            </a:r>
            <a:endParaRPr lang="en-GB" sz="2600" dirty="0">
              <a:ea typeface="Verdana" panose="020B0604030504040204" pitchFamily="34" charset="0"/>
            </a:endParaRPr>
          </a:p>
          <a:p>
            <a:pPr lvl="1">
              <a:spcBef>
                <a:spcPts val="0"/>
              </a:spcBef>
              <a:buFont typeface="Wingdings" panose="05000000000000000000" pitchFamily="2" charset="2"/>
              <a:buChar char="Ø"/>
            </a:pPr>
            <a:r>
              <a:rPr lang="sr-Latn-RS" sz="2600" dirty="0" smtClean="0">
                <a:ea typeface="Verdana" panose="020B0604030504040204" pitchFamily="34" charset="0"/>
              </a:rPr>
              <a:t>Pre no što se uređaj isključi</a:t>
            </a:r>
            <a:endParaRPr lang="en-GB" sz="2600" dirty="0">
              <a:ea typeface="Verdana" panose="020B0604030504040204" pitchFamily="34" charset="0"/>
            </a:endParaRPr>
          </a:p>
          <a:p>
            <a:pPr lvl="1">
              <a:spcBef>
                <a:spcPts val="0"/>
              </a:spcBef>
              <a:buFont typeface="Wingdings" panose="05000000000000000000" pitchFamily="2" charset="2"/>
              <a:buChar char="Ø"/>
            </a:pPr>
            <a:r>
              <a:rPr lang="sr-Latn-RS" sz="2600" dirty="0" smtClean="0">
                <a:ea typeface="Verdana" panose="020B0604030504040204" pitchFamily="34" charset="0"/>
              </a:rPr>
              <a:t>Informacije koje bi inače bile izgubljene </a:t>
            </a:r>
            <a:r>
              <a:rPr lang="en-GB" sz="2600" dirty="0" smtClean="0">
                <a:ea typeface="Verdana" panose="020B0604030504040204" pitchFamily="34" charset="0"/>
              </a:rPr>
              <a:t>(</a:t>
            </a:r>
            <a:r>
              <a:rPr lang="en-GB" sz="2600" dirty="0">
                <a:ea typeface="Verdana" panose="020B0604030504040204" pitchFamily="34" charset="0"/>
              </a:rPr>
              <a:t>RAM, </a:t>
            </a:r>
            <a:r>
              <a:rPr lang="sr-Latn-RS" sz="2600" dirty="0" smtClean="0">
                <a:ea typeface="Verdana" panose="020B0604030504040204" pitchFamily="34" charset="0"/>
              </a:rPr>
              <a:t>keš memorija</a:t>
            </a:r>
            <a:r>
              <a:rPr lang="en-GB" sz="2600" dirty="0" smtClean="0">
                <a:ea typeface="Verdana" panose="020B0604030504040204" pitchFamily="34" charset="0"/>
              </a:rPr>
              <a:t>)</a:t>
            </a:r>
            <a:endParaRPr lang="en-GB" sz="2600" dirty="0">
              <a:ea typeface="Verdana" panose="020B0604030504040204" pitchFamily="34" charset="0"/>
            </a:endParaRPr>
          </a:p>
          <a:p>
            <a:pPr lvl="1">
              <a:spcBef>
                <a:spcPts val="0"/>
              </a:spcBef>
              <a:buFont typeface="Wingdings" panose="05000000000000000000" pitchFamily="2" charset="2"/>
              <a:buChar char="Ø"/>
            </a:pPr>
            <a:r>
              <a:rPr lang="sr-Latn-RS" sz="2600" dirty="0" smtClean="0">
                <a:ea typeface="Verdana" panose="020B0604030504040204" pitchFamily="34" charset="0"/>
              </a:rPr>
              <a:t>Informacije koje bi se brzo mogle koristiti za saslušanje, itd.</a:t>
            </a:r>
            <a:endParaRPr lang="en-GB" sz="2600" dirty="0">
              <a:ea typeface="Verdana" panose="020B0604030504040204" pitchFamily="34" charset="0"/>
            </a:endParaRPr>
          </a:p>
          <a:p>
            <a:pPr marL="57150" indent="0">
              <a:buNone/>
            </a:pPr>
            <a:r>
              <a:rPr lang="sr-Latn-RS" sz="2400" dirty="0" smtClean="0">
                <a:ea typeface="Verdana" panose="020B0604030504040204" pitchFamily="34" charset="0"/>
              </a:rPr>
              <a:t>Primeri </a:t>
            </a:r>
            <a:r>
              <a:rPr lang="en-GB" sz="2400" dirty="0" smtClean="0">
                <a:ea typeface="Verdana" panose="020B0604030504040204" pitchFamily="34" charset="0"/>
              </a:rPr>
              <a:t>– </a:t>
            </a:r>
            <a:r>
              <a:rPr lang="sr-Latn-RS" sz="2400" dirty="0" smtClean="0">
                <a:ea typeface="Verdana" panose="020B0604030504040204" pitchFamily="34" charset="0"/>
              </a:rPr>
              <a:t>keš memorija </a:t>
            </a:r>
            <a:r>
              <a:rPr lang="en-GB" sz="2400" dirty="0" smtClean="0">
                <a:ea typeface="Verdana" panose="020B0604030504040204" pitchFamily="34" charset="0"/>
              </a:rPr>
              <a:t>(</a:t>
            </a:r>
            <a:r>
              <a:rPr lang="en-GB" sz="2400" dirty="0" err="1" smtClean="0">
                <a:ea typeface="Verdana" panose="020B0604030504040204" pitchFamily="34" charset="0"/>
              </a:rPr>
              <a:t>arp</a:t>
            </a:r>
            <a:r>
              <a:rPr lang="en-GB" sz="2400" dirty="0">
                <a:ea typeface="Verdana" panose="020B0604030504040204" pitchFamily="34" charset="0"/>
              </a:rPr>
              <a:t>, </a:t>
            </a:r>
            <a:r>
              <a:rPr lang="en-GB" sz="2400" dirty="0" err="1">
                <a:ea typeface="Verdana" panose="020B0604030504040204" pitchFamily="34" charset="0"/>
              </a:rPr>
              <a:t>dns</a:t>
            </a:r>
            <a:r>
              <a:rPr lang="en-GB" sz="2400" dirty="0">
                <a:ea typeface="Verdana" panose="020B0604030504040204" pitchFamily="34" charset="0"/>
              </a:rPr>
              <a:t>), </a:t>
            </a:r>
            <a:r>
              <a:rPr lang="sr-Latn-RS" sz="2400" dirty="0" smtClean="0">
                <a:ea typeface="Verdana" panose="020B0604030504040204" pitchFamily="34" charset="0"/>
              </a:rPr>
              <a:t>dokumenti koji nisu sačuvani, procesi koji su trenutno u toku, lozinke/šifre, mrežne veze, sistem informacije, podaci o korisnicima, povezano čuvanje, podaci poput binarnih koji su sačuvani u </a:t>
            </a:r>
            <a:r>
              <a:rPr lang="en-GB" sz="2400" dirty="0" smtClean="0">
                <a:ea typeface="Verdana" panose="020B0604030504040204" pitchFamily="34" charset="0"/>
              </a:rPr>
              <a:t>RAM</a:t>
            </a:r>
            <a:r>
              <a:rPr lang="sr-Latn-RS" sz="2400" dirty="0" smtClean="0">
                <a:ea typeface="Verdana" panose="020B0604030504040204" pitchFamily="34" charset="0"/>
              </a:rPr>
              <a:t> memoriji</a:t>
            </a:r>
            <a:endParaRPr lang="en-GB" sz="2400" dirty="0">
              <a:ea typeface="Verdana" panose="020B0604030504040204" pitchFamily="34" charset="0"/>
            </a:endParaRPr>
          </a:p>
          <a:p>
            <a:pPr marL="0" indent="0">
              <a:buNone/>
            </a:pP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3" name="Content Placeholder 3">
            <a:extLst>
              <a:ext uri="{FF2B5EF4-FFF2-40B4-BE49-F238E27FC236}">
                <a16:creationId xmlns="" xmlns:a16="http://schemas.microsoft.com/office/drawing/2014/main" id="{8DC27631-4B43-4C28-B8D7-9A2C6929AD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349434" y="6165303"/>
            <a:ext cx="1706050" cy="355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29409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err="1" smtClean="0">
                <a:solidFill>
                  <a:schemeClr val="bg1"/>
                </a:solidFill>
                <a:latin typeface="Verdana" charset="0"/>
                <a:cs typeface="Verdana" charset="0"/>
              </a:rPr>
              <a:t>Forenzika</a:t>
            </a:r>
            <a:r>
              <a:rPr lang="sr-Latn-RS" sz="3200" dirty="0" smtClean="0">
                <a:solidFill>
                  <a:schemeClr val="bg1"/>
                </a:solidFill>
                <a:latin typeface="Verdana" charset="0"/>
                <a:cs typeface="Verdana" charset="0"/>
              </a:rPr>
              <a:t> živih podataka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r>
              <a:rPr lang="sr-Latn-RS" b="1" dirty="0" smtClean="0">
                <a:ea typeface="Verdana" panose="020B0604030504040204" pitchFamily="34" charset="0"/>
              </a:rPr>
              <a:t>Dve vrste</a:t>
            </a:r>
            <a:endParaRPr lang="en-GB" b="1" dirty="0">
              <a:ea typeface="Verdana" panose="020B0604030504040204" pitchFamily="34" charset="0"/>
            </a:endParaRPr>
          </a:p>
          <a:p>
            <a:r>
              <a:rPr lang="sr-Latn-RS" sz="2800" b="1" dirty="0" smtClean="0">
                <a:solidFill>
                  <a:srgbClr val="0070C0"/>
                </a:solidFill>
              </a:rPr>
              <a:t>Nestabilni podaci NA uređaju</a:t>
            </a:r>
            <a:endParaRPr lang="en-GB" sz="2800" b="1" dirty="0">
              <a:solidFill>
                <a:srgbClr val="0070C0"/>
              </a:solidFill>
            </a:endParaRPr>
          </a:p>
          <a:p>
            <a:pPr lvl="1"/>
            <a:r>
              <a:rPr lang="es-CL" sz="2000" i="1" dirty="0"/>
              <a:t>RAM</a:t>
            </a:r>
            <a:r>
              <a:rPr lang="es-CL" sz="2000" dirty="0"/>
              <a:t>, </a:t>
            </a:r>
            <a:r>
              <a:rPr lang="sr-Latn-RS" sz="2000" dirty="0"/>
              <a:t>mrežne veze, keš memorija, procesi koji su u toku, registar podataka u računaru</a:t>
            </a:r>
            <a:endParaRPr lang="en-GB" sz="2000" dirty="0">
              <a:ea typeface="Verdana" panose="020B0604030504040204" pitchFamily="34" charset="0"/>
            </a:endParaRPr>
          </a:p>
          <a:p>
            <a:r>
              <a:rPr lang="sr-Latn-RS" sz="2800" b="1" dirty="0" smtClean="0">
                <a:solidFill>
                  <a:srgbClr val="0070C0"/>
                </a:solidFill>
              </a:rPr>
              <a:t>Prolazni podaci</a:t>
            </a:r>
            <a:endParaRPr lang="en-GB" sz="2800" b="1" dirty="0">
              <a:solidFill>
                <a:srgbClr val="0070C0"/>
              </a:solidFill>
            </a:endParaRPr>
          </a:p>
          <a:p>
            <a:r>
              <a:rPr lang="sr-Latn-RS" sz="2800" b="1" dirty="0" smtClean="0">
                <a:solidFill>
                  <a:srgbClr val="0070C0"/>
                </a:solidFill>
              </a:rPr>
              <a:t>Podaci koji su dostupni na mestu događaja</a:t>
            </a:r>
            <a:endParaRPr lang="en-GB" sz="2800" b="1" dirty="0">
              <a:solidFill>
                <a:srgbClr val="0070C0"/>
              </a:solidFill>
            </a:endParaRPr>
          </a:p>
          <a:p>
            <a:pPr lvl="1"/>
            <a:r>
              <a:rPr lang="sr-Latn-RS" sz="2000" dirty="0" smtClean="0">
                <a:ea typeface="Verdana" panose="020B0604030504040204" pitchFamily="34" charset="0"/>
              </a:rPr>
              <a:t>Montirani šifrovani direktorijumi</a:t>
            </a:r>
            <a:endParaRPr lang="en-GB" sz="2000" dirty="0">
              <a:ea typeface="Verdana" panose="020B0604030504040204" pitchFamily="34" charset="0"/>
            </a:endParaRPr>
          </a:p>
          <a:p>
            <a:pPr lvl="1"/>
            <a:r>
              <a:rPr lang="sr-Latn-RS" sz="2000" dirty="0"/>
              <a:t>Skladištenje na daljinu, kao što je čuvanje podataka u „oblaku” (u skladu sa važećim propisima</a:t>
            </a:r>
            <a:r>
              <a:rPr lang="sr-Latn-RS" sz="2000" dirty="0" smtClean="0">
                <a:ea typeface="Verdana" panose="020B0604030504040204" pitchFamily="34" charset="0"/>
              </a:rPr>
              <a:t>)</a:t>
            </a:r>
            <a:endParaRPr lang="en-GB" dirty="0">
              <a:ea typeface="Verdana" panose="020B0604030504040204" pitchFamily="34" charset="0"/>
            </a:endParaRPr>
          </a:p>
          <a:p>
            <a:pPr marL="0" indent="0" algn="ctr">
              <a:buNone/>
            </a:pPr>
            <a:r>
              <a:rPr lang="sr-Latn-RS" sz="2800" b="1" dirty="0">
                <a:solidFill>
                  <a:srgbClr val="FF0000"/>
                </a:solidFill>
              </a:rPr>
              <a:t>Ovo će dovesti do promena u odnosu na princip br. 1. i podlegaće pojačanom nadzoru</a:t>
            </a:r>
            <a:endParaRPr lang="en-GB" sz="2800" b="1" dirty="0">
              <a:solidFill>
                <a:srgbClr val="FF0000"/>
              </a:solidFill>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3" name="Content Placeholder 3">
            <a:extLst>
              <a:ext uri="{FF2B5EF4-FFF2-40B4-BE49-F238E27FC236}">
                <a16:creationId xmlns="" xmlns:a16="http://schemas.microsoft.com/office/drawing/2014/main" id="{8DC27631-4B43-4C28-B8D7-9A2C6929AD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349434" y="6165303"/>
            <a:ext cx="1706050" cy="355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19475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err="1" smtClean="0">
                <a:solidFill>
                  <a:schemeClr val="bg1"/>
                </a:solidFill>
                <a:latin typeface="Verdana" charset="0"/>
                <a:cs typeface="Verdana" charset="0"/>
              </a:rPr>
              <a:t>Forenzika</a:t>
            </a:r>
            <a:r>
              <a:rPr lang="sr-Latn-RS" sz="3200" dirty="0" smtClean="0">
                <a:solidFill>
                  <a:schemeClr val="bg1"/>
                </a:solidFill>
                <a:latin typeface="Verdana" charset="0"/>
                <a:cs typeface="Verdana" charset="0"/>
              </a:rPr>
              <a:t> živih podataka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buNone/>
            </a:pPr>
            <a:r>
              <a:rPr lang="sr-Latn-RS" sz="3000" b="1" dirty="0"/>
              <a:t>Da bi se radilo sa „živim podacima” potreban je stručnjak</a:t>
            </a:r>
            <a:endParaRPr lang="en-GB" sz="3000" b="1" dirty="0">
              <a:ea typeface="Verdana" panose="020B0604030504040204" pitchFamily="34" charset="0"/>
            </a:endParaRPr>
          </a:p>
          <a:p>
            <a:pPr lvl="0"/>
            <a:r>
              <a:rPr lang="sr-Latn-RS" sz="3000" dirty="0"/>
              <a:t>koji je pohađao odgovarajuću obuku;</a:t>
            </a:r>
            <a:endParaRPr lang="en-US" sz="3000" dirty="0"/>
          </a:p>
          <a:p>
            <a:pPr lvl="0"/>
            <a:r>
              <a:rPr lang="sr-Latn-RS" sz="3000" dirty="0"/>
              <a:t>koji mora imati neposredno praktično iskustvo;</a:t>
            </a:r>
            <a:endParaRPr lang="en-US" sz="3000" dirty="0"/>
          </a:p>
          <a:p>
            <a:r>
              <a:rPr lang="sr-Latn-RS" sz="3000" dirty="0"/>
              <a:t>koji mora raspolagati garniturom </a:t>
            </a:r>
            <a:r>
              <a:rPr lang="sr-Latn-RS" sz="3000" dirty="0" err="1"/>
              <a:t>certifikovanih</a:t>
            </a:r>
            <a:r>
              <a:rPr lang="sr-Latn-RS" sz="3000" dirty="0"/>
              <a:t> </a:t>
            </a:r>
            <a:r>
              <a:rPr lang="sr-Latn-RS" sz="3000" dirty="0" smtClean="0"/>
              <a:t>alata.</a:t>
            </a:r>
            <a:endParaRPr lang="en-GB" sz="3000" dirty="0">
              <a:ea typeface="Verdana" panose="020B0604030504040204" pitchFamily="34" charset="0"/>
            </a:endParaRPr>
          </a:p>
          <a:p>
            <a:pPr marL="0" indent="0">
              <a:buNone/>
            </a:pPr>
            <a:r>
              <a:rPr lang="sr-Latn-RS" sz="2800" dirty="0"/>
              <a:t>Ako nema nikog ko to može da uradi, ima više smisla da se izvuče utikač iz zida i da se izgubi trenutna mogućnost nego da se „petlja” oko uređaja – i na taj način kontaminiraju dokazi do te mere da postanu </a:t>
            </a:r>
            <a:r>
              <a:rPr lang="sr-Latn-RS" sz="2800" dirty="0" smtClean="0"/>
              <a:t>neupotrebljivi.</a:t>
            </a:r>
            <a:endParaRPr lang="en-GB" sz="2800"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3" name="Content Placeholder 3">
            <a:extLst>
              <a:ext uri="{FF2B5EF4-FFF2-40B4-BE49-F238E27FC236}">
                <a16:creationId xmlns="" xmlns:a16="http://schemas.microsoft.com/office/drawing/2014/main" id="{8DC27631-4B43-4C28-B8D7-9A2C6929AD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7349434" y="6165303"/>
            <a:ext cx="1706050" cy="355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3303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Savet Evrope: Dijagram živih podataka </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2" name="Picture 1">
            <a:extLst>
              <a:ext uri="{FF2B5EF4-FFF2-40B4-BE49-F238E27FC236}">
                <a16:creationId xmlns="" xmlns:a16="http://schemas.microsoft.com/office/drawing/2014/main" id="{35F7350E-24B2-4776-9A2A-E85551317E9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55776" y="1196752"/>
            <a:ext cx="4032448" cy="5297598"/>
          </a:xfrm>
          <a:prstGeom prst="rect">
            <a:avLst/>
          </a:prstGeom>
        </p:spPr>
      </p:pic>
    </p:spTree>
    <p:extLst>
      <p:ext uri="{BB962C8B-B14F-4D97-AF65-F5344CB8AC3E}">
        <p14:creationId xmlns:p14="http://schemas.microsoft.com/office/powerpoint/2010/main" val="31531522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Praktično</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p:cNvSpPr>
            <a:spLocks noGrp="1"/>
          </p:cNvSpPr>
          <p:nvPr>
            <p:ph idx="1"/>
          </p:nvPr>
        </p:nvSpPr>
        <p:spPr/>
        <p:txBody>
          <a:bodyPr/>
          <a:lstStyle/>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r>
              <a:rPr lang="sr-Latn-RS" dirty="0" smtClean="0"/>
              <a:t>Identifikacija uređaja</a:t>
            </a:r>
            <a:endParaRPr lang="en-GB" dirty="0"/>
          </a:p>
          <a:p>
            <a:endParaRPr lang="en-US" dirty="0"/>
          </a:p>
        </p:txBody>
      </p:sp>
    </p:spTree>
    <p:extLst>
      <p:ext uri="{BB962C8B-B14F-4D97-AF65-F5344CB8AC3E}">
        <p14:creationId xmlns:p14="http://schemas.microsoft.com/office/powerpoint/2010/main" val="409146505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8848AB73-6CF7-4B50-ACEB-48BD4182E7C5}"/>
              </a:ext>
            </a:extLst>
          </p:cNvPr>
          <p:cNvSpPr>
            <a:spLocks noGrp="1"/>
          </p:cNvSpPr>
          <p:nvPr>
            <p:ph type="sldNum" sz="quarter" idx="10"/>
          </p:nvPr>
        </p:nvSpPr>
        <p:spPr/>
        <p:txBody>
          <a:bodyPr/>
          <a:lstStyle/>
          <a:p>
            <a:fld id="{49C04F3A-82BD-4011-AADB-1F79FD7DF4BC}" type="slidenum">
              <a:rPr lang="en-GB" smtClean="0">
                <a:solidFill>
                  <a:prstClr val="black">
                    <a:tint val="75000"/>
                  </a:prstClr>
                </a:solidFill>
              </a:rPr>
              <a:pPr/>
              <a:t>60</a:t>
            </a:fld>
            <a:endParaRPr lang="en-GB" dirty="0">
              <a:solidFill>
                <a:prstClr val="black">
                  <a:tint val="75000"/>
                </a:prstClr>
              </a:solidFill>
            </a:endParaRPr>
          </a:p>
        </p:txBody>
      </p:sp>
    </p:spTree>
    <p:extLst>
      <p:ext uri="{BB962C8B-B14F-4D97-AF65-F5344CB8AC3E}">
        <p14:creationId xmlns:p14="http://schemas.microsoft.com/office/powerpoint/2010/main" val="212940501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BA244C-489D-417D-B8AB-CB954192CB36}"/>
              </a:ext>
            </a:extLst>
          </p:cNvPr>
          <p:cNvSpPr>
            <a:spLocks noGrp="1"/>
          </p:cNvSpPr>
          <p:nvPr>
            <p:ph type="title"/>
          </p:nvPr>
        </p:nvSpPr>
        <p:spPr/>
        <p:txBody>
          <a:bodyPr/>
          <a:lstStyle/>
          <a:p>
            <a:r>
              <a:rPr lang="sr-Latn-RS" dirty="0" smtClean="0"/>
              <a:t>DIGITALNA FORENZIKA</a:t>
            </a:r>
            <a:endParaRPr lang="en-GB" dirty="0"/>
          </a:p>
        </p:txBody>
      </p:sp>
      <p:sp>
        <p:nvSpPr>
          <p:cNvPr id="3" name="Text Placeholder 2">
            <a:extLst>
              <a:ext uri="{FF2B5EF4-FFF2-40B4-BE49-F238E27FC236}">
                <a16:creationId xmlns="" xmlns:a16="http://schemas.microsoft.com/office/drawing/2014/main" id="{E380FE40-902C-48A0-8E4E-962AA387FB67}"/>
              </a:ext>
            </a:extLst>
          </p:cNvPr>
          <p:cNvSpPr>
            <a:spLocks noGrp="1"/>
          </p:cNvSpPr>
          <p:nvPr>
            <p:ph type="body" idx="1"/>
          </p:nvPr>
        </p:nvSpPr>
        <p:spPr/>
        <p:txBody>
          <a:bodyPr/>
          <a:lstStyle/>
          <a:p>
            <a:r>
              <a:rPr lang="sr-Latn-RS" dirty="0" smtClean="0"/>
              <a:t>Digitalni i elektronski dokazi</a:t>
            </a:r>
            <a:endParaRPr lang="en-GB" dirty="0"/>
          </a:p>
        </p:txBody>
      </p:sp>
      <p:sp>
        <p:nvSpPr>
          <p:cNvPr id="4" name="Rectangle 3">
            <a:extLst>
              <a:ext uri="{FF2B5EF4-FFF2-40B4-BE49-F238E27FC236}">
                <a16:creationId xmlns="" xmlns:a16="http://schemas.microsoft.com/office/drawing/2014/main" id="{22188A15-5D10-4E43-B2D0-E84064454AAE}"/>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5" name="Rectangle 4">
            <a:extLst>
              <a:ext uri="{FF2B5EF4-FFF2-40B4-BE49-F238E27FC236}">
                <a16:creationId xmlns="" xmlns:a16="http://schemas.microsoft.com/office/drawing/2014/main" id="{923C29F6-78C3-483A-8B62-087ECFF6E1DE}"/>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TextBox 7">
            <a:extLst>
              <a:ext uri="{FF2B5EF4-FFF2-40B4-BE49-F238E27FC236}">
                <a16:creationId xmlns="" xmlns:a16="http://schemas.microsoft.com/office/drawing/2014/main"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Odeljak </a:t>
            </a:r>
            <a:r>
              <a:rPr lang="en-GB" sz="3200" dirty="0" smtClean="0">
                <a:solidFill>
                  <a:schemeClr val="bg1"/>
                </a:solidFill>
                <a:latin typeface="Verdana" charset="0"/>
                <a:cs typeface="Verdana" charset="0"/>
              </a:rPr>
              <a:t>5</a:t>
            </a:r>
            <a:r>
              <a:rPr lang="sr-Latn-RS" sz="3200" dirty="0" smtClean="0">
                <a:solidFill>
                  <a:schemeClr val="bg1"/>
                </a:solidFill>
                <a:latin typeface="Verdana" charset="0"/>
                <a:cs typeface="Verdana" charset="0"/>
              </a:rPr>
              <a:t>.</a:t>
            </a:r>
            <a:endParaRPr lang="en-GB" sz="2000" dirty="0">
              <a:solidFill>
                <a:schemeClr val="bg1"/>
              </a:solidFill>
              <a:latin typeface="Verdana" charset="0"/>
              <a:cs typeface="Verdana" charset="0"/>
            </a:endParaRPr>
          </a:p>
        </p:txBody>
      </p:sp>
      <p:pic>
        <p:nvPicPr>
          <p:cNvPr id="7" name="Picture 4">
            <a:extLst>
              <a:ext uri="{FF2B5EF4-FFF2-40B4-BE49-F238E27FC236}">
                <a16:creationId xmlns="" xmlns:a16="http://schemas.microsoft.com/office/drawing/2014/main" id="{F59A7F22-9657-4005-8851-8F5F6E1D88A9}"/>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612817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err="1" smtClean="0">
                <a:solidFill>
                  <a:schemeClr val="bg1"/>
                </a:solidFill>
                <a:latin typeface="Verdana" charset="0"/>
                <a:cs typeface="Verdana" charset="0"/>
              </a:rPr>
              <a:t>Forenzičke</a:t>
            </a:r>
            <a:r>
              <a:rPr lang="sr-Latn-RS" sz="3200" dirty="0" smtClean="0">
                <a:solidFill>
                  <a:schemeClr val="bg1"/>
                </a:solidFill>
                <a:latin typeface="Verdana" charset="0"/>
                <a:cs typeface="Verdana" charset="0"/>
              </a:rPr>
              <a:t> nauke</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4" name="Picture 13">
            <a:extLst>
              <a:ext uri="{FF2B5EF4-FFF2-40B4-BE49-F238E27FC236}">
                <a16:creationId xmlns="" xmlns:a16="http://schemas.microsoft.com/office/drawing/2014/main" id="{CD7F0883-DEF5-4772-9F8A-7B4A989ED9C1}"/>
              </a:ext>
            </a:extLst>
          </p:cNvPr>
          <p:cNvPicPr>
            <a:picLocks noChangeAspect="1"/>
          </p:cNvPicPr>
          <p:nvPr/>
        </p:nvPicPr>
        <p:blipFill>
          <a:blip r:embed="rId4"/>
          <a:stretch>
            <a:fillRect/>
          </a:stretch>
        </p:blipFill>
        <p:spPr>
          <a:xfrm>
            <a:off x="851150" y="1486194"/>
            <a:ext cx="2196775" cy="1407058"/>
          </a:xfrm>
          <a:prstGeom prst="rect">
            <a:avLst/>
          </a:prstGeom>
        </p:spPr>
      </p:pic>
      <p:pic>
        <p:nvPicPr>
          <p:cNvPr id="15" name="Picture 14">
            <a:extLst>
              <a:ext uri="{FF2B5EF4-FFF2-40B4-BE49-F238E27FC236}">
                <a16:creationId xmlns="" xmlns:a16="http://schemas.microsoft.com/office/drawing/2014/main" id="{1B3D136C-3283-45AB-BE63-B11CC31894DD}"/>
              </a:ext>
            </a:extLst>
          </p:cNvPr>
          <p:cNvPicPr>
            <a:picLocks noChangeAspect="1"/>
          </p:cNvPicPr>
          <p:nvPr/>
        </p:nvPicPr>
        <p:blipFill>
          <a:blip r:embed="rId5"/>
          <a:stretch>
            <a:fillRect/>
          </a:stretch>
        </p:blipFill>
        <p:spPr>
          <a:xfrm>
            <a:off x="3710090" y="1486193"/>
            <a:ext cx="2128445" cy="1407059"/>
          </a:xfrm>
          <a:prstGeom prst="rect">
            <a:avLst/>
          </a:prstGeom>
          <a:ln>
            <a:solidFill>
              <a:schemeClr val="accent1"/>
            </a:solidFill>
          </a:ln>
        </p:spPr>
      </p:pic>
      <p:pic>
        <p:nvPicPr>
          <p:cNvPr id="16" name="Picture 15">
            <a:extLst>
              <a:ext uri="{FF2B5EF4-FFF2-40B4-BE49-F238E27FC236}">
                <a16:creationId xmlns="" xmlns:a16="http://schemas.microsoft.com/office/drawing/2014/main" id="{08A02C0D-523A-4C8C-B291-409F9B10F51E}"/>
              </a:ext>
            </a:extLst>
          </p:cNvPr>
          <p:cNvPicPr>
            <a:picLocks noChangeAspect="1"/>
          </p:cNvPicPr>
          <p:nvPr/>
        </p:nvPicPr>
        <p:blipFill>
          <a:blip r:embed="rId6"/>
          <a:stretch>
            <a:fillRect/>
          </a:stretch>
        </p:blipFill>
        <p:spPr>
          <a:xfrm>
            <a:off x="6789102" y="1498748"/>
            <a:ext cx="1902547" cy="1407059"/>
          </a:xfrm>
          <a:prstGeom prst="rect">
            <a:avLst/>
          </a:prstGeom>
        </p:spPr>
      </p:pic>
      <p:pic>
        <p:nvPicPr>
          <p:cNvPr id="17" name="Picture 16">
            <a:extLst>
              <a:ext uri="{FF2B5EF4-FFF2-40B4-BE49-F238E27FC236}">
                <a16:creationId xmlns="" xmlns:a16="http://schemas.microsoft.com/office/drawing/2014/main" id="{BDE2D5EC-E71A-4065-A8DF-CF990541DE69}"/>
              </a:ext>
            </a:extLst>
          </p:cNvPr>
          <p:cNvPicPr>
            <a:picLocks noChangeAspect="1"/>
          </p:cNvPicPr>
          <p:nvPr/>
        </p:nvPicPr>
        <p:blipFill>
          <a:blip r:embed="rId7"/>
          <a:stretch>
            <a:fillRect/>
          </a:stretch>
        </p:blipFill>
        <p:spPr>
          <a:xfrm>
            <a:off x="990352" y="3210031"/>
            <a:ext cx="2048892" cy="1411351"/>
          </a:xfrm>
          <a:prstGeom prst="rect">
            <a:avLst/>
          </a:prstGeom>
          <a:ln>
            <a:solidFill>
              <a:schemeClr val="accent1"/>
            </a:solidFill>
          </a:ln>
        </p:spPr>
      </p:pic>
      <p:pic>
        <p:nvPicPr>
          <p:cNvPr id="18" name="Picture 17">
            <a:extLst>
              <a:ext uri="{FF2B5EF4-FFF2-40B4-BE49-F238E27FC236}">
                <a16:creationId xmlns="" xmlns:a16="http://schemas.microsoft.com/office/drawing/2014/main" id="{4F9D2658-45E4-4403-9E96-4FC740463AD9}"/>
              </a:ext>
            </a:extLst>
          </p:cNvPr>
          <p:cNvPicPr>
            <a:picLocks noChangeAspect="1"/>
          </p:cNvPicPr>
          <p:nvPr/>
        </p:nvPicPr>
        <p:blipFill>
          <a:blip r:embed="rId8"/>
          <a:stretch>
            <a:fillRect/>
          </a:stretch>
        </p:blipFill>
        <p:spPr>
          <a:xfrm>
            <a:off x="3555759" y="3280521"/>
            <a:ext cx="2437105" cy="1340861"/>
          </a:xfrm>
          <a:prstGeom prst="rect">
            <a:avLst/>
          </a:prstGeom>
          <a:ln>
            <a:solidFill>
              <a:schemeClr val="accent1"/>
            </a:solidFill>
          </a:ln>
        </p:spPr>
      </p:pic>
      <p:pic>
        <p:nvPicPr>
          <p:cNvPr id="19" name="Picture 2" descr="Image result for fingerprint">
            <a:extLst>
              <a:ext uri="{FF2B5EF4-FFF2-40B4-BE49-F238E27FC236}">
                <a16:creationId xmlns="" xmlns:a16="http://schemas.microsoft.com/office/drawing/2014/main" id="{E5251DA6-15BE-42FD-89FE-11E830BA2258}"/>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605142" y="3152850"/>
            <a:ext cx="1953381" cy="146503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a:extLst>
              <a:ext uri="{FF2B5EF4-FFF2-40B4-BE49-F238E27FC236}">
                <a16:creationId xmlns="" xmlns:a16="http://schemas.microsoft.com/office/drawing/2014/main" id="{89E7DF8A-78CC-4F79-BD47-09E15ED60144}"/>
              </a:ext>
            </a:extLst>
          </p:cNvPr>
          <p:cNvPicPr>
            <a:picLocks noChangeAspect="1"/>
          </p:cNvPicPr>
          <p:nvPr/>
        </p:nvPicPr>
        <p:blipFill>
          <a:blip r:embed="rId10"/>
          <a:stretch>
            <a:fillRect/>
          </a:stretch>
        </p:blipFill>
        <p:spPr>
          <a:xfrm>
            <a:off x="713576" y="5121260"/>
            <a:ext cx="2146945" cy="1251790"/>
          </a:xfrm>
          <a:prstGeom prst="rect">
            <a:avLst/>
          </a:prstGeom>
          <a:ln>
            <a:solidFill>
              <a:schemeClr val="accent1"/>
            </a:solidFill>
          </a:ln>
        </p:spPr>
      </p:pic>
      <p:pic>
        <p:nvPicPr>
          <p:cNvPr id="21" name="Picture 2" descr="Image result for dna">
            <a:extLst>
              <a:ext uri="{FF2B5EF4-FFF2-40B4-BE49-F238E27FC236}">
                <a16:creationId xmlns="" xmlns:a16="http://schemas.microsoft.com/office/drawing/2014/main" id="{50D4AA9F-E20E-40CD-90EE-3CB6AC90E340}"/>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861725" y="5158915"/>
            <a:ext cx="1862403" cy="126643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
        <p:nvSpPr>
          <p:cNvPr id="22" name="Rectangle: Rounded Corners 21">
            <a:extLst>
              <a:ext uri="{FF2B5EF4-FFF2-40B4-BE49-F238E27FC236}">
                <a16:creationId xmlns="" xmlns:a16="http://schemas.microsoft.com/office/drawing/2014/main" id="{3E9CBFB4-C7C0-4488-B7B8-67FED4DF1917}"/>
              </a:ext>
            </a:extLst>
          </p:cNvPr>
          <p:cNvSpPr/>
          <p:nvPr/>
        </p:nvSpPr>
        <p:spPr>
          <a:xfrm>
            <a:off x="72486" y="1182611"/>
            <a:ext cx="1397804" cy="87179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275 BC</a:t>
            </a:r>
          </a:p>
          <a:p>
            <a:pPr algn="ctr"/>
            <a:r>
              <a:rPr lang="en-GB" dirty="0"/>
              <a:t>Archimedes</a:t>
            </a:r>
          </a:p>
        </p:txBody>
      </p:sp>
      <p:sp>
        <p:nvSpPr>
          <p:cNvPr id="23" name="Rectangle: Rounded Corners 22">
            <a:extLst>
              <a:ext uri="{FF2B5EF4-FFF2-40B4-BE49-F238E27FC236}">
                <a16:creationId xmlns="" xmlns:a16="http://schemas.microsoft.com/office/drawing/2014/main" id="{D1F0F349-BD2D-4D70-97F6-A773158A84F4}"/>
              </a:ext>
            </a:extLst>
          </p:cNvPr>
          <p:cNvSpPr/>
          <p:nvPr/>
        </p:nvSpPr>
        <p:spPr>
          <a:xfrm>
            <a:off x="3258830" y="1199807"/>
            <a:ext cx="1135517" cy="82784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1302</a:t>
            </a:r>
          </a:p>
          <a:p>
            <a:pPr algn="ctr"/>
            <a:r>
              <a:rPr lang="en-GB" dirty="0"/>
              <a:t>Autopsy</a:t>
            </a:r>
          </a:p>
        </p:txBody>
      </p:sp>
      <p:sp>
        <p:nvSpPr>
          <p:cNvPr id="24" name="Rectangle: Rounded Corners 23">
            <a:extLst>
              <a:ext uri="{FF2B5EF4-FFF2-40B4-BE49-F238E27FC236}">
                <a16:creationId xmlns="" xmlns:a16="http://schemas.microsoft.com/office/drawing/2014/main" id="{4E0C5212-E31A-4B5D-9582-A777F1CA6AEF}"/>
              </a:ext>
            </a:extLst>
          </p:cNvPr>
          <p:cNvSpPr/>
          <p:nvPr/>
        </p:nvSpPr>
        <p:spPr>
          <a:xfrm>
            <a:off x="6078951" y="1182611"/>
            <a:ext cx="1420302" cy="7766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1590</a:t>
            </a:r>
          </a:p>
          <a:p>
            <a:pPr algn="ctr"/>
            <a:r>
              <a:rPr lang="en-GB" dirty="0"/>
              <a:t>Microscope</a:t>
            </a:r>
          </a:p>
        </p:txBody>
      </p:sp>
      <p:sp>
        <p:nvSpPr>
          <p:cNvPr id="25" name="Rectangle: Rounded Corners 24">
            <a:extLst>
              <a:ext uri="{FF2B5EF4-FFF2-40B4-BE49-F238E27FC236}">
                <a16:creationId xmlns="" xmlns:a16="http://schemas.microsoft.com/office/drawing/2014/main" id="{714C10EF-1769-4AF4-A531-E336B5490606}"/>
              </a:ext>
            </a:extLst>
          </p:cNvPr>
          <p:cNvSpPr/>
          <p:nvPr/>
        </p:nvSpPr>
        <p:spPr>
          <a:xfrm>
            <a:off x="126986" y="3013577"/>
            <a:ext cx="1145148" cy="87179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1835</a:t>
            </a:r>
            <a:br>
              <a:rPr lang="en-GB" dirty="0"/>
            </a:br>
            <a:r>
              <a:rPr lang="en-GB" dirty="0"/>
              <a:t>Ballistics</a:t>
            </a:r>
          </a:p>
        </p:txBody>
      </p:sp>
      <p:sp>
        <p:nvSpPr>
          <p:cNvPr id="26" name="Rectangle: Rounded Corners 25">
            <a:extLst>
              <a:ext uri="{FF2B5EF4-FFF2-40B4-BE49-F238E27FC236}">
                <a16:creationId xmlns="" xmlns:a16="http://schemas.microsoft.com/office/drawing/2014/main" id="{86F983ED-1B47-4E2B-B85D-99DFFD43FF29}"/>
              </a:ext>
            </a:extLst>
          </p:cNvPr>
          <p:cNvSpPr/>
          <p:nvPr/>
        </p:nvSpPr>
        <p:spPr>
          <a:xfrm>
            <a:off x="3185588" y="2968825"/>
            <a:ext cx="926123" cy="9400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1888</a:t>
            </a:r>
          </a:p>
          <a:p>
            <a:pPr algn="ctr"/>
            <a:r>
              <a:rPr lang="en-GB" dirty="0"/>
              <a:t>Scene Photos</a:t>
            </a:r>
          </a:p>
        </p:txBody>
      </p:sp>
      <p:sp>
        <p:nvSpPr>
          <p:cNvPr id="27" name="Rectangle: Rounded Corners 26">
            <a:extLst>
              <a:ext uri="{FF2B5EF4-FFF2-40B4-BE49-F238E27FC236}">
                <a16:creationId xmlns="" xmlns:a16="http://schemas.microsoft.com/office/drawing/2014/main" id="{20A1977F-3A30-41D6-BB51-DED0AE85CD7B}"/>
              </a:ext>
            </a:extLst>
          </p:cNvPr>
          <p:cNvSpPr/>
          <p:nvPr/>
        </p:nvSpPr>
        <p:spPr>
          <a:xfrm>
            <a:off x="6285275" y="3080319"/>
            <a:ext cx="926123" cy="8977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1892</a:t>
            </a:r>
          </a:p>
          <a:p>
            <a:pPr algn="ctr"/>
            <a:r>
              <a:rPr lang="en-GB" dirty="0"/>
              <a:t>Finger</a:t>
            </a:r>
          </a:p>
          <a:p>
            <a:pPr algn="ctr"/>
            <a:r>
              <a:rPr lang="en-GB" dirty="0"/>
              <a:t>Prints</a:t>
            </a:r>
          </a:p>
        </p:txBody>
      </p:sp>
      <p:sp>
        <p:nvSpPr>
          <p:cNvPr id="28" name="Rectangle: Rounded Corners 27">
            <a:extLst>
              <a:ext uri="{FF2B5EF4-FFF2-40B4-BE49-F238E27FC236}">
                <a16:creationId xmlns="" xmlns:a16="http://schemas.microsoft.com/office/drawing/2014/main" id="{27C5E0C3-E0B2-416F-B48A-36A0A5092B8C}"/>
              </a:ext>
            </a:extLst>
          </p:cNvPr>
          <p:cNvSpPr/>
          <p:nvPr/>
        </p:nvSpPr>
        <p:spPr>
          <a:xfrm>
            <a:off x="412910" y="4926338"/>
            <a:ext cx="926123" cy="84473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1901</a:t>
            </a:r>
          </a:p>
          <a:p>
            <a:pPr algn="ctr"/>
            <a:r>
              <a:rPr lang="en-GB" dirty="0"/>
              <a:t>Blood</a:t>
            </a:r>
          </a:p>
        </p:txBody>
      </p:sp>
      <p:sp>
        <p:nvSpPr>
          <p:cNvPr id="29" name="Rectangle: Rounded Corners 28">
            <a:extLst>
              <a:ext uri="{FF2B5EF4-FFF2-40B4-BE49-F238E27FC236}">
                <a16:creationId xmlns="" xmlns:a16="http://schemas.microsoft.com/office/drawing/2014/main" id="{31857FD7-C55F-465D-A9E6-4F62496FAD0F}"/>
              </a:ext>
            </a:extLst>
          </p:cNvPr>
          <p:cNvSpPr/>
          <p:nvPr/>
        </p:nvSpPr>
        <p:spPr>
          <a:xfrm>
            <a:off x="3254728" y="4968895"/>
            <a:ext cx="926123" cy="7818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1984</a:t>
            </a:r>
          </a:p>
          <a:p>
            <a:pPr algn="ctr"/>
            <a:r>
              <a:rPr lang="en-GB" dirty="0"/>
              <a:t>DNA</a:t>
            </a:r>
          </a:p>
        </p:txBody>
      </p:sp>
      <p:pic>
        <p:nvPicPr>
          <p:cNvPr id="31" name="Picture 4">
            <a:extLst>
              <a:ext uri="{FF2B5EF4-FFF2-40B4-BE49-F238E27FC236}">
                <a16:creationId xmlns="" xmlns:a16="http://schemas.microsoft.com/office/drawing/2014/main" id="{5DFD052A-9B7E-4EE6-8ED9-E5688DDE35E5}"/>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b="65445"/>
          <a:stretch/>
        </p:blipFill>
        <p:spPr bwMode="auto">
          <a:xfrm>
            <a:off x="6465662" y="5172961"/>
            <a:ext cx="2108710" cy="125238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Rounded Corners 4">
            <a:extLst>
              <a:ext uri="{FF2B5EF4-FFF2-40B4-BE49-F238E27FC236}">
                <a16:creationId xmlns="" xmlns:a16="http://schemas.microsoft.com/office/drawing/2014/main" id="{A2C1C41E-9FF0-42D8-8E99-D277F63985C8}"/>
              </a:ext>
            </a:extLst>
          </p:cNvPr>
          <p:cNvSpPr/>
          <p:nvPr/>
        </p:nvSpPr>
        <p:spPr>
          <a:xfrm>
            <a:off x="5992864" y="4989275"/>
            <a:ext cx="1218534" cy="95553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1993</a:t>
            </a:r>
          </a:p>
          <a:p>
            <a:pPr algn="ctr"/>
            <a:r>
              <a:rPr lang="en-GB" dirty="0"/>
              <a:t>Digital</a:t>
            </a:r>
          </a:p>
          <a:p>
            <a:pPr algn="ctr"/>
            <a:r>
              <a:rPr lang="en-GB" dirty="0"/>
              <a:t>Forensics</a:t>
            </a:r>
          </a:p>
        </p:txBody>
      </p:sp>
    </p:spTree>
    <p:extLst>
      <p:ext uri="{BB962C8B-B14F-4D97-AF65-F5344CB8AC3E}">
        <p14:creationId xmlns:p14="http://schemas.microsoft.com/office/powerpoint/2010/main" val="1015956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1"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
            <a:ext cx="76327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Analogna naspram digitalne </a:t>
            </a:r>
            <a:r>
              <a:rPr lang="sr-Latn-RS" sz="3200" dirty="0" err="1" smtClean="0">
                <a:solidFill>
                  <a:schemeClr val="bg1"/>
                </a:solidFill>
                <a:latin typeface="Verdana" charset="0"/>
                <a:cs typeface="Verdana" charset="0"/>
              </a:rPr>
              <a:t>forenzike</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4" name="Picture 2">
            <a:extLst>
              <a:ext uri="{FF2B5EF4-FFF2-40B4-BE49-F238E27FC236}">
                <a16:creationId xmlns="" xmlns:a16="http://schemas.microsoft.com/office/drawing/2014/main" id="{060C1CD8-18EA-47B7-8E99-2BF5762D15F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1288664"/>
            <a:ext cx="2304256" cy="174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4" descr="http://www.stitec.de/images/pictures/computer.png">
            <a:extLst>
              <a:ext uri="{FF2B5EF4-FFF2-40B4-BE49-F238E27FC236}">
                <a16:creationId xmlns="" xmlns:a16="http://schemas.microsoft.com/office/drawing/2014/main" id="{E969852F-4EF5-4440-B7CE-E08E7E78B458}"/>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3076" b="8249"/>
          <a:stretch/>
        </p:blipFill>
        <p:spPr bwMode="auto">
          <a:xfrm>
            <a:off x="2191164" y="2259315"/>
            <a:ext cx="2023190" cy="1591727"/>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https://whereismydata.files.wordpress.com/2009/04/e-sata-write-blocker.jpg">
            <a:extLst>
              <a:ext uri="{FF2B5EF4-FFF2-40B4-BE49-F238E27FC236}">
                <a16:creationId xmlns="" xmlns:a16="http://schemas.microsoft.com/office/drawing/2014/main" id="{E47A8158-4A83-4AB1-B78F-04E1FD20FF6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48990" y="1899442"/>
            <a:ext cx="1215498" cy="198399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http://www.xelajo-onlineshop.de/images/articles/a537781214defc642c78a37c74bf3764_5.jpg">
            <a:extLst>
              <a:ext uri="{FF2B5EF4-FFF2-40B4-BE49-F238E27FC236}">
                <a16:creationId xmlns="" xmlns:a16="http://schemas.microsoft.com/office/drawing/2014/main" id="{ABD01D36-839D-4689-9835-FE020BAB3AD1}"/>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21342" r="8998" b="21475"/>
          <a:stretch/>
        </p:blipFill>
        <p:spPr bwMode="auto">
          <a:xfrm>
            <a:off x="4972876" y="1256519"/>
            <a:ext cx="2839484" cy="119199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http://www.hillsborotx.org/wp-content/uploads/2010/02/crime-scene-31.jpg">
            <a:extLst>
              <a:ext uri="{FF2B5EF4-FFF2-40B4-BE49-F238E27FC236}">
                <a16:creationId xmlns="" xmlns:a16="http://schemas.microsoft.com/office/drawing/2014/main" id="{FC80CB1D-D699-4346-AB5B-10B3B3D9CA2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4905" y="3883433"/>
            <a:ext cx="1156890" cy="201255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a:extLst>
              <a:ext uri="{FF2B5EF4-FFF2-40B4-BE49-F238E27FC236}">
                <a16:creationId xmlns="" xmlns:a16="http://schemas.microsoft.com/office/drawing/2014/main" id="{6715F35B-4618-4267-91BB-2E6B49E395DE}"/>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b="58660"/>
          <a:stretch/>
        </p:blipFill>
        <p:spPr bwMode="auto">
          <a:xfrm>
            <a:off x="2083087" y="4661766"/>
            <a:ext cx="2135040" cy="1517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2" descr="http://www.vetmed.vt.edu/education/curriculum/vm8054/labs/lab14/IMAGES/FINGERPRINT.jpg">
            <a:extLst>
              <a:ext uri="{FF2B5EF4-FFF2-40B4-BE49-F238E27FC236}">
                <a16:creationId xmlns="" xmlns:a16="http://schemas.microsoft.com/office/drawing/2014/main" id="{20D42B88-33DB-4B07-93A3-62518DAE4D56}"/>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062772" y="3479392"/>
            <a:ext cx="1599305" cy="231296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5" descr="http://osx.wdfiles.com/local--files/icon:hashtab/HashTab.png">
            <a:extLst>
              <a:ext uri="{FF2B5EF4-FFF2-40B4-BE49-F238E27FC236}">
                <a16:creationId xmlns="" xmlns:a16="http://schemas.microsoft.com/office/drawing/2014/main" id="{1AD895B8-702B-4E37-9E8F-2FD44E18E688}"/>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876256" y="4409492"/>
            <a:ext cx="1845036" cy="18450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8500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Definicija digitalne </a:t>
            </a:r>
            <a:r>
              <a:rPr lang="sr-Latn-RS" sz="3200" smtClean="0">
                <a:solidFill>
                  <a:schemeClr val="bg1"/>
                </a:solidFill>
                <a:latin typeface="Verdana" charset="0"/>
                <a:cs typeface="Verdana" charset="0"/>
              </a:rPr>
              <a:t>forenzike</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28651"/>
            <a:ext cx="8640960" cy="5183335"/>
          </a:xfrm>
        </p:spPr>
        <p:txBody>
          <a:bodyPr/>
          <a:lstStyle/>
          <a:p>
            <a:pPr marL="0" indent="0" algn="just">
              <a:spcBef>
                <a:spcPts val="0"/>
              </a:spcBef>
              <a:buNone/>
              <a:defRPr/>
            </a:pPr>
            <a:r>
              <a:rPr lang="sr-Latn-RS" sz="2800" b="1" dirty="0" err="1" smtClean="0">
                <a:solidFill>
                  <a:srgbClr val="0070C0"/>
                </a:solidFill>
              </a:rPr>
              <a:t>Forenzička</a:t>
            </a:r>
            <a:r>
              <a:rPr lang="sr-Latn-RS" sz="2800" b="1" dirty="0" smtClean="0">
                <a:solidFill>
                  <a:srgbClr val="0070C0"/>
                </a:solidFill>
              </a:rPr>
              <a:t> nauka </a:t>
            </a:r>
            <a:r>
              <a:rPr lang="en-US" sz="2800" dirty="0" smtClean="0"/>
              <a:t>– </a:t>
            </a:r>
            <a:r>
              <a:rPr lang="sr-Latn-RS" sz="2800" dirty="0"/>
              <a:t>proučavanje svake oblasti koja se odnosi na pravna pitanja</a:t>
            </a:r>
            <a:endParaRPr lang="en-US" sz="2800" dirty="0"/>
          </a:p>
          <a:p>
            <a:pPr marL="0" indent="0">
              <a:spcBef>
                <a:spcPts val="0"/>
              </a:spcBef>
              <a:buNone/>
              <a:defRPr/>
            </a:pPr>
            <a:endParaRPr lang="en-US" sz="2800" dirty="0"/>
          </a:p>
          <a:p>
            <a:pPr marL="0" indent="0" algn="just">
              <a:spcBef>
                <a:spcPts val="0"/>
              </a:spcBef>
              <a:buNone/>
              <a:defRPr/>
            </a:pPr>
            <a:r>
              <a:rPr lang="sr-Latn-RS" sz="2800" b="1" dirty="0" err="1" smtClean="0">
                <a:solidFill>
                  <a:srgbClr val="0070C0"/>
                </a:solidFill>
              </a:rPr>
              <a:t>Forenzički</a:t>
            </a:r>
            <a:r>
              <a:rPr lang="sr-Latn-RS" sz="2800" b="1" dirty="0" smtClean="0">
                <a:solidFill>
                  <a:srgbClr val="0070C0"/>
                </a:solidFill>
              </a:rPr>
              <a:t> dokazi </a:t>
            </a:r>
            <a:r>
              <a:rPr lang="en-US" sz="2800" dirty="0" smtClean="0"/>
              <a:t>– </a:t>
            </a:r>
            <a:r>
              <a:rPr lang="sr-Latn-RS" sz="2800" dirty="0"/>
              <a:t>izraz se odnosi na dokaze koji ispunjavaju stroge standarde pouzdanosti i naučnog integriteta tako da mogu biti prihvaćeni na sudu</a:t>
            </a:r>
            <a:endParaRPr lang="en-US" sz="2800" dirty="0"/>
          </a:p>
          <a:p>
            <a:pPr marL="0" indent="0">
              <a:spcBef>
                <a:spcPts val="0"/>
              </a:spcBef>
              <a:buNone/>
              <a:defRPr/>
            </a:pPr>
            <a:endParaRPr lang="en-US" sz="2800" dirty="0"/>
          </a:p>
          <a:p>
            <a:pPr marL="0" indent="0" algn="just">
              <a:spcBef>
                <a:spcPts val="0"/>
              </a:spcBef>
              <a:buNone/>
              <a:defRPr/>
            </a:pPr>
            <a:r>
              <a:rPr lang="sr-Latn-RS" sz="2800" b="1" dirty="0" smtClean="0">
                <a:solidFill>
                  <a:srgbClr val="0070C0"/>
                </a:solidFill>
              </a:rPr>
              <a:t>Digitalna </a:t>
            </a:r>
            <a:r>
              <a:rPr lang="sr-Latn-RS" sz="2800" b="1" dirty="0" err="1" smtClean="0">
                <a:solidFill>
                  <a:srgbClr val="0070C0"/>
                </a:solidFill>
              </a:rPr>
              <a:t>forenzika</a:t>
            </a:r>
            <a:r>
              <a:rPr lang="sr-Latn-RS" sz="2800" b="1" dirty="0" smtClean="0">
                <a:solidFill>
                  <a:srgbClr val="0070C0"/>
                </a:solidFill>
              </a:rPr>
              <a:t> </a:t>
            </a:r>
            <a:r>
              <a:rPr lang="en-US" sz="2800" dirty="0" smtClean="0"/>
              <a:t>– </a:t>
            </a:r>
            <a:r>
              <a:rPr lang="sr-Latn-RS" sz="2800" dirty="0"/>
              <a:t>oblast </a:t>
            </a:r>
            <a:r>
              <a:rPr lang="sr-Latn-RS" sz="2800" dirty="0" err="1"/>
              <a:t>forenzičke</a:t>
            </a:r>
            <a:r>
              <a:rPr lang="sr-Latn-RS" sz="2800" dirty="0"/>
              <a:t> nauke koja se odnosi na pronalaženje, obradu, analizu i izveštavanje o dokazima uskladištenim u računarskim sistemima, digitalnim uređajima i drugim medijima za čuvanje podataka kako bi ti dokazi bili prihvaćeni na sudu</a:t>
            </a:r>
            <a:endParaRPr lang="en-US" sz="2800" dirty="0"/>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4155915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Definicija digitalne </a:t>
            </a:r>
            <a:r>
              <a:rPr lang="sr-Latn-RS" sz="3200" dirty="0" err="1" smtClean="0">
                <a:solidFill>
                  <a:schemeClr val="bg1"/>
                </a:solidFill>
                <a:latin typeface="Verdana" charset="0"/>
                <a:cs typeface="Verdana" charset="0"/>
              </a:rPr>
              <a:t>forenzike</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4" name="Picture 13">
            <a:extLst>
              <a:ext uri="{FF2B5EF4-FFF2-40B4-BE49-F238E27FC236}">
                <a16:creationId xmlns="" xmlns:a16="http://schemas.microsoft.com/office/drawing/2014/main" id="{BFC0A3CC-0EBA-44B4-A92E-9461E5DB4557}"/>
              </a:ext>
            </a:extLst>
          </p:cNvPr>
          <p:cNvPicPr>
            <a:picLocks noChangeAspect="1"/>
          </p:cNvPicPr>
          <p:nvPr/>
        </p:nvPicPr>
        <p:blipFill>
          <a:blip r:embed="rId4"/>
          <a:stretch>
            <a:fillRect/>
          </a:stretch>
        </p:blipFill>
        <p:spPr>
          <a:xfrm>
            <a:off x="729444" y="1270001"/>
            <a:ext cx="7380312" cy="4896860"/>
          </a:xfrm>
          <a:prstGeom prst="rect">
            <a:avLst/>
          </a:prstGeom>
        </p:spPr>
      </p:pic>
    </p:spTree>
    <p:extLst>
      <p:ext uri="{BB962C8B-B14F-4D97-AF65-F5344CB8AC3E}">
        <p14:creationId xmlns:p14="http://schemas.microsoft.com/office/powerpoint/2010/main" val="168500626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Koraci u digitalnoj </a:t>
            </a:r>
            <a:r>
              <a:rPr lang="sr-Latn-RS" sz="3200" dirty="0" err="1" smtClean="0">
                <a:solidFill>
                  <a:schemeClr val="bg1"/>
                </a:solidFill>
                <a:latin typeface="Verdana" charset="0"/>
                <a:cs typeface="Verdana" charset="0"/>
              </a:rPr>
              <a:t>forenzici</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aphicFrame>
        <p:nvGraphicFramePr>
          <p:cNvPr id="8" name="Inhaltsplatzhalter 2">
            <a:extLst>
              <a:ext uri="{FF2B5EF4-FFF2-40B4-BE49-F238E27FC236}">
                <a16:creationId xmlns="" xmlns:a16="http://schemas.microsoft.com/office/drawing/2014/main" id="{D65C9EEA-E922-47B9-A328-77BA6121F1B7}"/>
              </a:ext>
            </a:extLst>
          </p:cNvPr>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146296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graphicEl>
                                              <a:dgm id="{E0BAD33D-1F14-41F7-B89E-21D0B308F589}"/>
                                            </p:graphicEl>
                                          </p:spTgt>
                                        </p:tgtEl>
                                        <p:attrNameLst>
                                          <p:attrName>style.visibility</p:attrName>
                                        </p:attrNameLst>
                                      </p:cBhvr>
                                      <p:to>
                                        <p:strVal val="visible"/>
                                      </p:to>
                                    </p:set>
                                    <p:animEffect transition="in" filter="wipe(left)">
                                      <p:cBhvr>
                                        <p:cTn id="7" dur="500"/>
                                        <p:tgtEl>
                                          <p:spTgt spid="8">
                                            <p:graphicEl>
                                              <a:dgm id="{E0BAD33D-1F14-41F7-B89E-21D0B308F589}"/>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graphicEl>
                                              <a:dgm id="{468B4480-34CD-4997-9F6B-2196D6114E0E}"/>
                                            </p:graphicEl>
                                          </p:spTgt>
                                        </p:tgtEl>
                                        <p:attrNameLst>
                                          <p:attrName>style.visibility</p:attrName>
                                        </p:attrNameLst>
                                      </p:cBhvr>
                                      <p:to>
                                        <p:strVal val="visible"/>
                                      </p:to>
                                    </p:set>
                                    <p:animEffect transition="in" filter="wipe(left)">
                                      <p:cBhvr>
                                        <p:cTn id="12" dur="500"/>
                                        <p:tgtEl>
                                          <p:spTgt spid="8">
                                            <p:graphicEl>
                                              <a:dgm id="{468B4480-34CD-4997-9F6B-2196D6114E0E}"/>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graphicEl>
                                              <a:dgm id="{F5457D1C-4EE2-4B58-8069-31794885CDD4}"/>
                                            </p:graphicEl>
                                          </p:spTgt>
                                        </p:tgtEl>
                                        <p:attrNameLst>
                                          <p:attrName>style.visibility</p:attrName>
                                        </p:attrNameLst>
                                      </p:cBhvr>
                                      <p:to>
                                        <p:strVal val="visible"/>
                                      </p:to>
                                    </p:set>
                                    <p:animEffect transition="in" filter="wipe(left)">
                                      <p:cBhvr>
                                        <p:cTn id="17" dur="500"/>
                                        <p:tgtEl>
                                          <p:spTgt spid="8">
                                            <p:graphicEl>
                                              <a:dgm id="{F5457D1C-4EE2-4B58-8069-31794885CDD4}"/>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graphicEl>
                                              <a:dgm id="{E8716B41-D4EA-4C19-A2AD-FB871FEC2B6C}"/>
                                            </p:graphicEl>
                                          </p:spTgt>
                                        </p:tgtEl>
                                        <p:attrNameLst>
                                          <p:attrName>style.visibility</p:attrName>
                                        </p:attrNameLst>
                                      </p:cBhvr>
                                      <p:to>
                                        <p:strVal val="visible"/>
                                      </p:to>
                                    </p:set>
                                    <p:animEffect transition="in" filter="wipe(left)">
                                      <p:cBhvr>
                                        <p:cTn id="22" dur="500"/>
                                        <p:tgtEl>
                                          <p:spTgt spid="8">
                                            <p:graphicEl>
                                              <a:dgm id="{E8716B41-D4EA-4C19-A2AD-FB871FEC2B6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bld="one"/>
        </p:bldSub>
      </p:bldGraphic>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Sakupljanje dokaza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24744"/>
            <a:ext cx="8640960" cy="5183335"/>
          </a:xfrm>
        </p:spPr>
        <p:txBody>
          <a:bodyPr/>
          <a:lstStyle/>
          <a:p>
            <a:pPr marL="0" indent="0">
              <a:buNone/>
            </a:pPr>
            <a:r>
              <a:rPr lang="sr-Latn-RS" sz="3000" b="1" dirty="0" smtClean="0">
                <a:solidFill>
                  <a:srgbClr val="0070C0"/>
                </a:solidFill>
              </a:rPr>
              <a:t>Kreiranje slike</a:t>
            </a:r>
            <a:endParaRPr lang="en-GB" sz="3000" b="1" dirty="0">
              <a:solidFill>
                <a:srgbClr val="0070C0"/>
              </a:solidFill>
            </a:endParaRPr>
          </a:p>
          <a:p>
            <a:pPr lvl="1">
              <a:buFont typeface="Wingdings" panose="05000000000000000000" pitchFamily="2" charset="2"/>
              <a:buChar char="Ø"/>
            </a:pPr>
            <a:r>
              <a:rPr lang="sr-Latn-RS" dirty="0"/>
              <a:t>Kreiranje kopije podataka delić po delić</a:t>
            </a:r>
            <a:endParaRPr lang="en-US" dirty="0"/>
          </a:p>
          <a:p>
            <a:pPr lvl="1">
              <a:buFont typeface="Wingdings" panose="05000000000000000000" pitchFamily="2" charset="2"/>
              <a:buChar char="Ø"/>
            </a:pPr>
            <a:r>
              <a:rPr lang="sr-Latn-RS" dirty="0"/>
              <a:t>Priznati formati </a:t>
            </a:r>
            <a:r>
              <a:rPr lang="en-GB" dirty="0"/>
              <a:t>(</a:t>
            </a:r>
            <a:r>
              <a:rPr lang="en-US" i="1" dirty="0"/>
              <a:t>DD </a:t>
            </a:r>
            <a:r>
              <a:rPr lang="sr-Latn-RS" dirty="0"/>
              <a:t>i </a:t>
            </a:r>
            <a:r>
              <a:rPr lang="en-GB" i="1" dirty="0" smtClean="0"/>
              <a:t>E01</a:t>
            </a:r>
            <a:r>
              <a:rPr lang="en-GB" dirty="0" smtClean="0"/>
              <a:t>)</a:t>
            </a:r>
            <a:endParaRPr lang="sr-Latn-RS" dirty="0" smtClean="0"/>
          </a:p>
          <a:p>
            <a:pPr lvl="1">
              <a:buFont typeface="Wingdings" panose="05000000000000000000" pitchFamily="2" charset="2"/>
              <a:buChar char="Ø"/>
            </a:pPr>
            <a:r>
              <a:rPr lang="sr-Latn-RS" dirty="0" smtClean="0"/>
              <a:t>Korišćenje </a:t>
            </a:r>
            <a:r>
              <a:rPr lang="sr-Latn-RS" dirty="0"/>
              <a:t>tehnologije za blokiranje </a:t>
            </a:r>
            <a:br>
              <a:rPr lang="sr-Latn-RS" dirty="0"/>
            </a:br>
            <a:r>
              <a:rPr lang="sr-Latn-RS" dirty="0"/>
              <a:t>ispisivanja</a:t>
            </a:r>
            <a:endParaRPr lang="en-GB" sz="6000" dirty="0">
              <a:ea typeface="Verdana" panose="020B0604030504040204" pitchFamily="34" charset="0"/>
            </a:endParaRPr>
          </a:p>
          <a:p>
            <a:pPr lvl="1"/>
            <a:endParaRPr lang="en-GB" dirty="0">
              <a:ea typeface="Verdana" panose="020B0604030504040204" pitchFamily="34" charset="0"/>
            </a:endParaRPr>
          </a:p>
          <a:p>
            <a:pPr marL="57150" indent="0">
              <a:buNone/>
            </a:pPr>
            <a:r>
              <a:rPr lang="sr-Latn-RS" sz="3000" b="1" dirty="0" err="1" smtClean="0">
                <a:solidFill>
                  <a:srgbClr val="0070C0"/>
                </a:solidFill>
              </a:rPr>
              <a:t>Hešing</a:t>
            </a:r>
            <a:endParaRPr lang="en-GB" sz="3000" b="1" dirty="0">
              <a:solidFill>
                <a:srgbClr val="0070C0"/>
              </a:solidFill>
            </a:endParaRPr>
          </a:p>
          <a:p>
            <a:pPr lvl="1">
              <a:spcBef>
                <a:spcPts val="0"/>
              </a:spcBef>
            </a:pPr>
            <a:r>
              <a:rPr lang="sr-Latn-RS" sz="2600" dirty="0"/>
              <a:t>kreiranje „digitalnog otiska prstiju” podataka</a:t>
            </a:r>
            <a:endParaRPr lang="en-US" sz="2600" dirty="0"/>
          </a:p>
          <a:p>
            <a:pPr lvl="1">
              <a:spcBef>
                <a:spcPts val="0"/>
              </a:spcBef>
            </a:pPr>
            <a:r>
              <a:rPr lang="sr-Latn-RS" sz="2600" dirty="0"/>
              <a:t>korišćenje matematičkog algoritma</a:t>
            </a:r>
            <a:r>
              <a:rPr lang="en-GB" sz="2600" dirty="0"/>
              <a:t> (</a:t>
            </a:r>
            <a:r>
              <a:rPr lang="en-GB" sz="2600" i="1" dirty="0"/>
              <a:t>MD5</a:t>
            </a:r>
            <a:r>
              <a:rPr lang="en-GB" sz="2600" dirty="0"/>
              <a:t> </a:t>
            </a:r>
            <a:r>
              <a:rPr lang="sr-Latn-RS" sz="2600" dirty="0"/>
              <a:t>i </a:t>
            </a:r>
            <a:r>
              <a:rPr lang="en-GB" sz="2600" i="1" dirty="0"/>
              <a:t>SHA1</a:t>
            </a:r>
            <a:r>
              <a:rPr lang="en-GB" sz="2600" dirty="0"/>
              <a:t>)</a:t>
            </a:r>
            <a:endParaRPr lang="en-US" sz="2600" dirty="0"/>
          </a:p>
          <a:p>
            <a:pPr lvl="1">
              <a:spcBef>
                <a:spcPts val="0"/>
              </a:spcBef>
            </a:pPr>
            <a:r>
              <a:rPr lang="sr-Latn-RS" sz="2600" dirty="0"/>
              <a:t>to se koristi za </a:t>
            </a:r>
            <a:r>
              <a:rPr lang="sr-Latn-RS" sz="2600" b="1" dirty="0">
                <a:solidFill>
                  <a:srgbClr val="0070C0"/>
                </a:solidFill>
              </a:rPr>
              <a:t>proveru (</a:t>
            </a:r>
            <a:r>
              <a:rPr lang="sr-Latn-RS" sz="2600" b="1" dirty="0" smtClean="0">
                <a:solidFill>
                  <a:srgbClr val="0070C0"/>
                </a:solidFill>
              </a:rPr>
              <a:t>verifikaciju)</a:t>
            </a:r>
          </a:p>
          <a:p>
            <a:pPr lvl="1">
              <a:spcBef>
                <a:spcPts val="0"/>
              </a:spcBef>
            </a:pPr>
            <a:r>
              <a:rPr lang="sr-Latn-RS" sz="2600" dirty="0" smtClean="0"/>
              <a:t>i </a:t>
            </a:r>
            <a:r>
              <a:rPr lang="sr-Latn-RS" sz="2600" dirty="0"/>
              <a:t>za </a:t>
            </a:r>
            <a:r>
              <a:rPr lang="sr-Latn-RS" sz="2600" b="1" dirty="0">
                <a:solidFill>
                  <a:srgbClr val="0070C0"/>
                </a:solidFill>
              </a:rPr>
              <a:t>identifikaciju</a:t>
            </a:r>
            <a:r>
              <a:rPr lang="sr-Latn-RS" sz="2600" b="1" dirty="0"/>
              <a:t> </a:t>
            </a:r>
            <a:r>
              <a:rPr lang="en-GB" dirty="0"/>
              <a:t>(</a:t>
            </a:r>
            <a:r>
              <a:rPr lang="sr-Latn-RS" dirty="0"/>
              <a:t>poznati i karakteristični fajlovi</a:t>
            </a:r>
            <a:r>
              <a:rPr lang="en-GB" dirty="0" smtClean="0"/>
              <a:t>)</a:t>
            </a:r>
            <a:endParaRPr lang="en-GB" sz="6000"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5" name="Picture 4" descr="https://whereismydata.files.wordpress.com/2009/04/e-sata-write-blocker.jpg">
            <a:extLst>
              <a:ext uri="{FF2B5EF4-FFF2-40B4-BE49-F238E27FC236}">
                <a16:creationId xmlns="" xmlns:a16="http://schemas.microsoft.com/office/drawing/2014/main" id="{8DD74692-4292-4A80-B62F-2772FBE6861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48264" y="1338441"/>
            <a:ext cx="1215498" cy="198399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5" descr="http://osx.wdfiles.com/local--files/icon:hashtab/HashTab.png">
            <a:extLst>
              <a:ext uri="{FF2B5EF4-FFF2-40B4-BE49-F238E27FC236}">
                <a16:creationId xmlns="" xmlns:a16="http://schemas.microsoft.com/office/drawing/2014/main" id="{0712C5CD-E392-4294-9784-56289921F5B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72745" y="5013176"/>
            <a:ext cx="850253" cy="85025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 xmlns:a16="http://schemas.microsoft.com/office/drawing/2014/main" id="{BBCD0F61-63E6-40C4-85F7-BEB8FA83A708}"/>
              </a:ext>
            </a:extLst>
          </p:cNvPr>
          <p:cNvPicPr>
            <a:picLocks noChangeAspect="1"/>
          </p:cNvPicPr>
          <p:nvPr/>
        </p:nvPicPr>
        <p:blipFill>
          <a:blip r:embed="rId6"/>
          <a:stretch>
            <a:fillRect/>
          </a:stretch>
        </p:blipFill>
        <p:spPr>
          <a:xfrm>
            <a:off x="3635896" y="3765832"/>
            <a:ext cx="5076056" cy="401971"/>
          </a:xfrm>
          <a:prstGeom prst="rect">
            <a:avLst/>
          </a:prstGeom>
          <a:ln>
            <a:solidFill>
              <a:schemeClr val="accent1"/>
            </a:solidFill>
          </a:ln>
        </p:spPr>
      </p:pic>
    </p:spTree>
    <p:extLst>
      <p:ext uri="{BB962C8B-B14F-4D97-AF65-F5344CB8AC3E}">
        <p14:creationId xmlns:p14="http://schemas.microsoft.com/office/powerpoint/2010/main" val="3912391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9" end="9"/>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Obrada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lgn="just">
              <a:buNone/>
            </a:pPr>
            <a:r>
              <a:rPr lang="sr-Latn-RS" b="1" dirty="0" smtClean="0">
                <a:solidFill>
                  <a:srgbClr val="0070C0"/>
                </a:solidFill>
              </a:rPr>
              <a:t>Obrada </a:t>
            </a:r>
            <a:r>
              <a:rPr lang="sr-Latn-RS" dirty="0"/>
              <a:t>je postupak</a:t>
            </a:r>
            <a:r>
              <a:rPr lang="sr-Latn-RS" b="1" dirty="0"/>
              <a:t> </a:t>
            </a:r>
            <a:r>
              <a:rPr lang="sr-Latn-RS" dirty="0"/>
              <a:t>tokom koga se kreirana slika podataka obrađuje pomoću </a:t>
            </a:r>
            <a:r>
              <a:rPr lang="sr-Latn-RS" dirty="0" err="1"/>
              <a:t>forenzičkog</a:t>
            </a:r>
            <a:r>
              <a:rPr lang="sr-Latn-RS" dirty="0"/>
              <a:t> softvera – kako bi ti podaci postali shvatljivi</a:t>
            </a:r>
            <a:r>
              <a:rPr lang="en-GB" dirty="0" smtClean="0">
                <a:ea typeface="Verdana" panose="020B0604030504040204" pitchFamily="34" charset="0"/>
              </a:rPr>
              <a:t> </a:t>
            </a:r>
            <a:endParaRPr lang="en-GB" dirty="0">
              <a:ea typeface="Verdana" panose="020B0604030504040204" pitchFamily="34" charset="0"/>
            </a:endParaRPr>
          </a:p>
          <a:p>
            <a:pPr lvl="1">
              <a:spcBef>
                <a:spcPts val="0"/>
              </a:spcBef>
              <a:buFont typeface="Wingdings" panose="05000000000000000000" pitchFamily="2" charset="2"/>
              <a:buChar char="Ø"/>
            </a:pPr>
            <a:r>
              <a:rPr lang="sr-Latn-RS" sz="2600" dirty="0"/>
              <a:t>operativni sistemi, sistemi fajlova i formati fajlova se u tom postupku identifikuju</a:t>
            </a:r>
            <a:endParaRPr lang="en-US" sz="2600" dirty="0"/>
          </a:p>
          <a:p>
            <a:pPr lvl="1">
              <a:spcBef>
                <a:spcPts val="0"/>
              </a:spcBef>
              <a:buFont typeface="Wingdings" panose="05000000000000000000" pitchFamily="2" charset="2"/>
              <a:buChar char="Ø"/>
            </a:pPr>
            <a:r>
              <a:rPr lang="sr-Latn-RS" sz="2600" dirty="0"/>
              <a:t>izvlače se sistemski podaci</a:t>
            </a:r>
            <a:endParaRPr lang="en-US" sz="2600" dirty="0"/>
          </a:p>
          <a:p>
            <a:pPr lvl="1">
              <a:spcBef>
                <a:spcPts val="0"/>
              </a:spcBef>
              <a:buFont typeface="Wingdings" panose="05000000000000000000" pitchFamily="2" charset="2"/>
              <a:buChar char="Ø"/>
            </a:pPr>
            <a:r>
              <a:rPr lang="sr-Latn-RS" sz="2600" dirty="0"/>
              <a:t>mogućno je </a:t>
            </a:r>
            <a:r>
              <a:rPr lang="sr-Latn-RS" sz="2600" dirty="0" err="1"/>
              <a:t>rekreirati</a:t>
            </a:r>
            <a:r>
              <a:rPr lang="sr-Latn-RS" sz="2600" dirty="0"/>
              <a:t> i „žive” i izbrisane fajlove na osnovu </a:t>
            </a:r>
            <a:r>
              <a:rPr lang="sr-Latn-RS" sz="2600" dirty="0" smtClean="0"/>
              <a:t>slika</a:t>
            </a:r>
          </a:p>
          <a:p>
            <a:pPr lvl="1">
              <a:spcBef>
                <a:spcPts val="0"/>
              </a:spcBef>
              <a:buFont typeface="Wingdings" panose="05000000000000000000" pitchFamily="2" charset="2"/>
              <a:buChar char="Ø"/>
            </a:pPr>
            <a:r>
              <a:rPr lang="sr-Latn-RS" sz="2600" dirty="0" smtClean="0"/>
              <a:t>mogućno </a:t>
            </a:r>
            <a:r>
              <a:rPr lang="sr-Latn-RS" sz="2600" dirty="0"/>
              <a:t>je pretraživanje</a:t>
            </a:r>
            <a:endParaRPr lang="en-GB" sz="2600" dirty="0">
              <a:ea typeface="Verdana" panose="020B0604030504040204" pitchFamily="34" charset="0"/>
            </a:endParaRPr>
          </a:p>
          <a:p>
            <a:pPr marL="0" indent="0">
              <a:buNone/>
            </a:pPr>
            <a:endParaRPr lang="en-GB"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 xmlns:a16="http://schemas.microsoft.com/office/drawing/2014/main" id="{561FD42A-4983-4E28-BB19-62A2402C6475}"/>
              </a:ext>
            </a:extLst>
          </p:cNvPr>
          <p:cNvPicPr>
            <a:picLocks noChangeAspect="1"/>
          </p:cNvPicPr>
          <p:nvPr/>
        </p:nvPicPr>
        <p:blipFill>
          <a:blip r:embed="rId4"/>
          <a:stretch>
            <a:fillRect/>
          </a:stretch>
        </p:blipFill>
        <p:spPr>
          <a:xfrm>
            <a:off x="179512" y="5301208"/>
            <a:ext cx="1944216" cy="934924"/>
          </a:xfrm>
          <a:prstGeom prst="rect">
            <a:avLst/>
          </a:prstGeom>
        </p:spPr>
      </p:pic>
      <p:pic>
        <p:nvPicPr>
          <p:cNvPr id="5" name="Picture 4">
            <a:extLst>
              <a:ext uri="{FF2B5EF4-FFF2-40B4-BE49-F238E27FC236}">
                <a16:creationId xmlns="" xmlns:a16="http://schemas.microsoft.com/office/drawing/2014/main" id="{94D9DC78-4C2D-4B9A-8C67-7124213EB395}"/>
              </a:ext>
            </a:extLst>
          </p:cNvPr>
          <p:cNvPicPr>
            <a:picLocks noChangeAspect="1"/>
          </p:cNvPicPr>
          <p:nvPr/>
        </p:nvPicPr>
        <p:blipFill>
          <a:blip r:embed="rId5"/>
          <a:stretch>
            <a:fillRect/>
          </a:stretch>
        </p:blipFill>
        <p:spPr>
          <a:xfrm>
            <a:off x="2411760" y="5379580"/>
            <a:ext cx="1224136" cy="762577"/>
          </a:xfrm>
          <a:prstGeom prst="rect">
            <a:avLst/>
          </a:prstGeom>
        </p:spPr>
      </p:pic>
      <p:pic>
        <p:nvPicPr>
          <p:cNvPr id="6" name="Picture 2" descr="Image result for nuix&quot;">
            <a:extLst>
              <a:ext uri="{FF2B5EF4-FFF2-40B4-BE49-F238E27FC236}">
                <a16:creationId xmlns="" xmlns:a16="http://schemas.microsoft.com/office/drawing/2014/main" id="{CD23643C-9A96-442E-9ED4-DF51B58C7E4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07904" y="5301208"/>
            <a:ext cx="1872208" cy="81842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Image result for xways">
            <a:extLst>
              <a:ext uri="{FF2B5EF4-FFF2-40B4-BE49-F238E27FC236}">
                <a16:creationId xmlns="" xmlns:a16="http://schemas.microsoft.com/office/drawing/2014/main" id="{635904F7-9403-4CEB-9C9B-1E2C78C72858}"/>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36096" y="5581587"/>
            <a:ext cx="1872209" cy="537029"/>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6" descr="Image result for magnet axiom&quot;">
            <a:extLst>
              <a:ext uri="{FF2B5EF4-FFF2-40B4-BE49-F238E27FC236}">
                <a16:creationId xmlns="" xmlns:a16="http://schemas.microsoft.com/office/drawing/2014/main" id="{DE12E88C-D96A-4E39-AAA9-A72358FA2A9B}"/>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524328" y="5033822"/>
            <a:ext cx="1423641" cy="1276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151347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Analiza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270001"/>
            <a:ext cx="8640960" cy="5183335"/>
          </a:xfrm>
        </p:spPr>
        <p:txBody>
          <a:bodyPr/>
          <a:lstStyle/>
          <a:p>
            <a:pPr marL="0" indent="0">
              <a:spcBef>
                <a:spcPts val="0"/>
              </a:spcBef>
              <a:buNone/>
            </a:pPr>
            <a:r>
              <a:rPr lang="sr-Latn-RS" dirty="0" err="1"/>
              <a:t>Forenzički</a:t>
            </a:r>
            <a:r>
              <a:rPr lang="sr-Latn-RS" dirty="0"/>
              <a:t> softver potom omogućuje analitičaru da </a:t>
            </a:r>
            <a:r>
              <a:rPr lang="sr-Latn-RS" b="1" dirty="0">
                <a:solidFill>
                  <a:srgbClr val="0070C0"/>
                </a:solidFill>
              </a:rPr>
              <a:t>analizira</a:t>
            </a:r>
            <a:r>
              <a:rPr lang="sr-Latn-RS" dirty="0">
                <a:solidFill>
                  <a:srgbClr val="0070C0"/>
                </a:solidFill>
              </a:rPr>
              <a:t> </a:t>
            </a:r>
            <a:r>
              <a:rPr lang="sr-Latn-RS" dirty="0"/>
              <a:t>sve ono što je obrađeno</a:t>
            </a:r>
            <a:endParaRPr lang="en-GB" dirty="0">
              <a:ea typeface="Verdana" panose="020B0604030504040204" pitchFamily="34" charset="0"/>
            </a:endParaRPr>
          </a:p>
          <a:p>
            <a:pPr lvl="1">
              <a:buFont typeface="Wingdings" panose="05000000000000000000" pitchFamily="2" charset="2"/>
              <a:buChar char="Ø"/>
            </a:pPr>
            <a:r>
              <a:rPr lang="sr-Latn-RS" sz="2500" dirty="0"/>
              <a:t>Time se omogućuje konkretna pretraga da bi se došlo do određenih tipova fajlova, sadržaja fajlova, </a:t>
            </a:r>
            <a:r>
              <a:rPr lang="sr-Latn-RS" sz="2500" dirty="0" err="1"/>
              <a:t>metadata</a:t>
            </a:r>
            <a:r>
              <a:rPr lang="sr-Latn-RS" sz="2500" dirty="0"/>
              <a:t> i </a:t>
            </a:r>
            <a:r>
              <a:rPr lang="sr-Latn-RS" sz="2500" dirty="0" smtClean="0"/>
              <a:t>artefakata</a:t>
            </a:r>
          </a:p>
          <a:p>
            <a:pPr lvl="1">
              <a:buFont typeface="Wingdings" panose="05000000000000000000" pitchFamily="2" charset="2"/>
              <a:buChar char="Ø"/>
            </a:pPr>
            <a:r>
              <a:rPr lang="sr-Latn-RS" sz="2500" dirty="0" smtClean="0"/>
              <a:t>Softver </a:t>
            </a:r>
            <a:r>
              <a:rPr lang="sr-Latn-RS" sz="2500" dirty="0"/>
              <a:t>omogućuje analitičaru da grupiše posebno zanimljive punktove i da onda kreira izveštaj koji mogu da razmatraju pravosudni službenici angažovani na datom slučaju</a:t>
            </a:r>
            <a:endParaRPr lang="en-GB" sz="2500" dirty="0">
              <a:ea typeface="Verdana" panose="020B0604030504040204" pitchFamily="34" charset="0"/>
            </a:endParaRPr>
          </a:p>
          <a:p>
            <a:pPr marL="57150" indent="0" algn="ctr">
              <a:spcBef>
                <a:spcPts val="0"/>
              </a:spcBef>
              <a:buNone/>
            </a:pPr>
            <a:r>
              <a:rPr lang="sr-Latn-RS" b="1" dirty="0">
                <a:solidFill>
                  <a:srgbClr val="FF0000"/>
                </a:solidFill>
              </a:rPr>
              <a:t>Analiza podataka i kompleta fajlova može potrajati prilično dugo, zavisno od količine podataka i onoga što se traži kao predmet analize</a:t>
            </a:r>
            <a:endParaRPr lang="en-GB" dirty="0">
              <a:solidFill>
                <a:srgbClr val="FF0000"/>
              </a:solidFill>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16059731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4400" eaLnBrk="0" fontAlgn="base" hangingPunct="0">
              <a:spcBef>
                <a:spcPct val="0"/>
              </a:spcBef>
              <a:spcAft>
                <a:spcPct val="0"/>
              </a:spcAft>
              <a:defRPr/>
            </a:pPr>
            <a:r>
              <a:rPr lang="en-US" sz="1200" b="1" dirty="0">
                <a:solidFill>
                  <a:srgbClr val="FFFFFF"/>
                </a:solidFill>
                <a:latin typeface="Verdana" charset="0"/>
                <a:cs typeface="Verdana" charset="0"/>
              </a:rPr>
              <a:t>www.coe.int/cybercrime</a:t>
            </a:r>
            <a:endParaRPr lang="en-GB" sz="1200" dirty="0">
              <a:solidFill>
                <a:prstClr val="white"/>
              </a:solidFill>
            </a:endParaRPr>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GB">
              <a:solidFill>
                <a:prstClr val="white"/>
              </a:solidFill>
            </a:endParaRPr>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defTabSz="914400" eaLnBrk="0" fontAlgn="base" hangingPunct="0">
              <a:spcBef>
                <a:spcPct val="0"/>
              </a:spcBef>
              <a:spcAft>
                <a:spcPct val="0"/>
              </a:spcAft>
            </a:pPr>
            <a:r>
              <a:rPr lang="sr-Latn-RS" sz="3200" dirty="0" smtClean="0">
                <a:solidFill>
                  <a:schemeClr val="bg1"/>
                </a:solidFill>
                <a:latin typeface="Verdana" charset="0"/>
                <a:cs typeface="Verdana" charset="0"/>
              </a:rPr>
              <a:t>Definicije</a:t>
            </a:r>
            <a:endParaRPr lang="en-GB" sz="2000" dirty="0">
              <a:solidFill>
                <a:prstClr val="white"/>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p:cNvSpPr>
            <a:spLocks noGrp="1"/>
          </p:cNvSpPr>
          <p:nvPr>
            <p:ph idx="1"/>
          </p:nvPr>
        </p:nvSpPr>
        <p:spPr>
          <a:xfrm>
            <a:off x="457200" y="1270001"/>
            <a:ext cx="8229600" cy="4525963"/>
          </a:xfrm>
        </p:spPr>
        <p:txBody>
          <a:bodyPr/>
          <a:lstStyle/>
          <a:p>
            <a:pPr marL="0" indent="0">
              <a:buNone/>
            </a:pPr>
            <a:r>
              <a:rPr lang="sr-Latn-RS" b="1" dirty="0" smtClean="0">
                <a:solidFill>
                  <a:srgbClr val="0070C0"/>
                </a:solidFill>
              </a:rPr>
              <a:t>Dokaz</a:t>
            </a:r>
            <a:endParaRPr lang="en-GB" b="1" dirty="0">
              <a:solidFill>
                <a:srgbClr val="0070C0"/>
              </a:solidFill>
            </a:endParaRPr>
          </a:p>
          <a:p>
            <a:pPr lvl="1" algn="just"/>
            <a:r>
              <a:rPr lang="sr-Latn-RS" sz="2400" dirty="0"/>
              <a:t>„svaka vrsta dokazne činjenice ili materijala koji ima </a:t>
            </a:r>
            <a:r>
              <a:rPr lang="sr-Latn-RS" sz="2400" dirty="0" err="1"/>
              <a:t>probativnu</a:t>
            </a:r>
            <a:r>
              <a:rPr lang="sr-Latn-RS" sz="2400" dirty="0"/>
              <a:t> vrednost, a zakonito je predočen na suđenju u nekom predmetu, radnjom stranaka u postupku ili kroz iskaz svedoka, priloženu evidenciju, dokumente, dokazne predmete, konkretne stvari itd. </a:t>
            </a:r>
            <a:r>
              <a:rPr lang="es-CL" sz="2400" dirty="0"/>
              <a:t>da </a:t>
            </a:r>
            <a:r>
              <a:rPr lang="es-CL" sz="2400" dirty="0" err="1"/>
              <a:t>bi</a:t>
            </a:r>
            <a:r>
              <a:rPr lang="es-CL" sz="2400" dirty="0"/>
              <a:t> se sud </a:t>
            </a:r>
            <a:r>
              <a:rPr lang="es-CL" sz="2400" dirty="0" err="1"/>
              <a:t>ili</a:t>
            </a:r>
            <a:r>
              <a:rPr lang="es-CL" sz="2400" dirty="0"/>
              <a:t> </a:t>
            </a:r>
            <a:r>
              <a:rPr lang="es-CL" sz="2400" dirty="0" err="1"/>
              <a:t>porota</a:t>
            </a:r>
            <a:r>
              <a:rPr lang="es-CL" sz="2400" dirty="0"/>
              <a:t> </a:t>
            </a:r>
            <a:r>
              <a:rPr lang="es-CL" sz="2400" dirty="0" err="1"/>
              <a:t>podstakli</a:t>
            </a:r>
            <a:r>
              <a:rPr lang="es-CL" sz="2400" dirty="0"/>
              <a:t> da </a:t>
            </a:r>
            <a:r>
              <a:rPr lang="es-CL" sz="2400" dirty="0" err="1"/>
              <a:t>izvedu</a:t>
            </a:r>
            <a:r>
              <a:rPr lang="es-CL" sz="2400" dirty="0"/>
              <a:t> </a:t>
            </a:r>
            <a:r>
              <a:rPr lang="es-CL" sz="2400" dirty="0" err="1"/>
              <a:t>određeni</a:t>
            </a:r>
            <a:r>
              <a:rPr lang="es-CL" sz="2400" dirty="0"/>
              <a:t> </a:t>
            </a:r>
            <a:r>
              <a:rPr lang="es-CL" sz="2400" dirty="0" err="1"/>
              <a:t>zaključak</a:t>
            </a:r>
            <a:r>
              <a:rPr lang="sr-Latn-RS" sz="2400" dirty="0"/>
              <a:t>”</a:t>
            </a:r>
            <a:r>
              <a:rPr lang="sr-Latn-RS" sz="2600" dirty="0" smtClean="0"/>
              <a:t>“</a:t>
            </a:r>
            <a:endParaRPr lang="en-US" sz="2600" dirty="0"/>
          </a:p>
          <a:p>
            <a:pPr marL="57150" indent="0">
              <a:buNone/>
            </a:pPr>
            <a:r>
              <a:rPr lang="sr-Latn-RS" b="1" dirty="0" smtClean="0">
                <a:solidFill>
                  <a:srgbClr val="0070C0"/>
                </a:solidFill>
              </a:rPr>
              <a:t>Elektronski dokaz</a:t>
            </a:r>
            <a:r>
              <a:rPr lang="en-US" b="1" dirty="0" smtClean="0">
                <a:solidFill>
                  <a:srgbClr val="0070C0"/>
                </a:solidFill>
              </a:rPr>
              <a:t>?</a:t>
            </a:r>
            <a:endParaRPr lang="en-US" b="1" dirty="0">
              <a:solidFill>
                <a:srgbClr val="0070C0"/>
              </a:solidFill>
            </a:endParaRPr>
          </a:p>
          <a:p>
            <a:pPr lvl="1"/>
            <a:r>
              <a:rPr lang="sr-Latn-RS" dirty="0"/>
              <a:t>Dokaz sačuvan na elektronskom </a:t>
            </a:r>
            <a:r>
              <a:rPr lang="sr-Latn-RS" dirty="0" smtClean="0"/>
              <a:t>uređaju</a:t>
            </a:r>
            <a:endParaRPr lang="en-US" dirty="0" smtClean="0"/>
          </a:p>
          <a:p>
            <a:pPr lvl="1"/>
            <a:r>
              <a:rPr lang="sr-Latn-RS" dirty="0" smtClean="0"/>
              <a:t>Generalno </a:t>
            </a:r>
            <a:r>
              <a:rPr lang="sr-Latn-RS" dirty="0"/>
              <a:t>prihvatljiv u pravnom postupku</a:t>
            </a:r>
            <a:endParaRPr lang="en-US" dirty="0"/>
          </a:p>
        </p:txBody>
      </p:sp>
      <p:sp>
        <p:nvSpPr>
          <p:cNvPr id="13" name="TextBox 12">
            <a:extLst>
              <a:ext uri="{FF2B5EF4-FFF2-40B4-BE49-F238E27FC236}">
                <a16:creationId xmlns="" xmlns:a16="http://schemas.microsoft.com/office/drawing/2014/main" id="{B55BEA0C-5F17-494A-A733-C5B83EC6AFB8}"/>
              </a:ext>
            </a:extLst>
          </p:cNvPr>
          <p:cNvSpPr txBox="1"/>
          <p:nvPr/>
        </p:nvSpPr>
        <p:spPr>
          <a:xfrm>
            <a:off x="6467654" y="4535942"/>
            <a:ext cx="2411782" cy="307777"/>
          </a:xfrm>
          <a:prstGeom prst="rect">
            <a:avLst/>
          </a:prstGeom>
          <a:noFill/>
        </p:spPr>
        <p:txBody>
          <a:bodyPr wrap="square" rtlCol="0">
            <a:spAutoFit/>
          </a:bodyPr>
          <a:lstStyle/>
          <a:p>
            <a:r>
              <a:rPr lang="sr-Latn-RS" sz="1400" dirty="0" smtClean="0"/>
              <a:t>Izvor</a:t>
            </a:r>
            <a:r>
              <a:rPr lang="en-US" sz="1400" dirty="0" smtClean="0"/>
              <a:t>: </a:t>
            </a:r>
            <a:r>
              <a:rPr lang="en-US" sz="1400" i="1" dirty="0"/>
              <a:t>Black’s Law Dictionary</a:t>
            </a:r>
          </a:p>
        </p:txBody>
      </p:sp>
    </p:spTree>
    <p:extLst>
      <p:ext uri="{BB962C8B-B14F-4D97-AF65-F5344CB8AC3E}">
        <p14:creationId xmlns:p14="http://schemas.microsoft.com/office/powerpoint/2010/main" val="400716987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Prezentacija</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179512" y="5445224"/>
            <a:ext cx="8784530" cy="974020"/>
          </a:xfrm>
        </p:spPr>
        <p:txBody>
          <a:bodyPr/>
          <a:lstStyle/>
          <a:p>
            <a:pPr marL="57150" indent="0" algn="ctr">
              <a:buNone/>
            </a:pPr>
            <a:r>
              <a:rPr lang="sr-Latn-RS" sz="2800" b="1" dirty="0">
                <a:solidFill>
                  <a:srgbClr val="FF0000"/>
                </a:solidFill>
              </a:rPr>
              <a:t>To od analitičara zahteva da tehničke podatke prezentira na način koji nije tehnički – da bi se mogli razumeti</a:t>
            </a:r>
            <a:endParaRPr lang="en-GB" sz="2800" b="1" dirty="0">
              <a:solidFill>
                <a:srgbClr val="FF0000"/>
              </a:solidFill>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8" name="Content Placeholder 1">
            <a:extLst>
              <a:ext uri="{FF2B5EF4-FFF2-40B4-BE49-F238E27FC236}">
                <a16:creationId xmlns="" xmlns:a16="http://schemas.microsoft.com/office/drawing/2014/main" id="{94C71E7B-3764-469A-80F5-8BDE4A10B958}"/>
              </a:ext>
            </a:extLst>
          </p:cNvPr>
          <p:cNvSpPr txBox="1">
            <a:spLocks/>
          </p:cNvSpPr>
          <p:nvPr/>
        </p:nvSpPr>
        <p:spPr bwMode="auto">
          <a:xfrm>
            <a:off x="392101" y="1512277"/>
            <a:ext cx="5692067" cy="3955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buNone/>
            </a:pPr>
            <a:r>
              <a:rPr lang="sr-Latn-RS" sz="2400" dirty="0"/>
              <a:t>Bez obzira na sav posao koji je obavljen da bi se stiglo do faze analize, krajnji proizvod mora biti na odgovarajući način prezentiran, tako</a:t>
            </a:r>
            <a:endParaRPr lang="en-GB" sz="2400" dirty="0">
              <a:ea typeface="Verdana" panose="020B0604030504040204" pitchFamily="34" charset="0"/>
            </a:endParaRPr>
          </a:p>
          <a:p>
            <a:pPr lvl="1"/>
            <a:r>
              <a:rPr lang="sr-Latn-RS" sz="2400" dirty="0"/>
              <a:t>da je razumljiv;</a:t>
            </a:r>
            <a:endParaRPr lang="en-US" sz="2400" dirty="0"/>
          </a:p>
          <a:p>
            <a:pPr lvl="1"/>
            <a:r>
              <a:rPr lang="sr-Latn-RS" sz="2400" dirty="0"/>
              <a:t>da je </a:t>
            </a:r>
            <a:r>
              <a:rPr lang="sr-Latn-RS" sz="2400" dirty="0" smtClean="0"/>
              <a:t>uverljiv;</a:t>
            </a:r>
          </a:p>
          <a:p>
            <a:pPr lvl="1"/>
            <a:r>
              <a:rPr lang="sr-Latn-RS" sz="2400" dirty="0" smtClean="0"/>
              <a:t>da </a:t>
            </a:r>
            <a:r>
              <a:rPr lang="sr-Latn-RS" sz="2400" dirty="0"/>
              <a:t>se sve može vratiti unazad i da se sve u svakom koraku 8u svakoj u svakoj fazi može </a:t>
            </a:r>
            <a:r>
              <a:rPr lang="sr-Latn-RS" sz="2400" dirty="0" err="1"/>
              <a:t>rekreirati</a:t>
            </a:r>
            <a:r>
              <a:rPr lang="sr-Latn-RS" sz="2400" dirty="0"/>
              <a:t> tako da se na kraju stigne do izvornog fajla</a:t>
            </a:r>
            <a:endParaRPr lang="en-GB" sz="2400" dirty="0">
              <a:ea typeface="Verdana" panose="020B0604030504040204" pitchFamily="34" charset="0"/>
            </a:endParaRPr>
          </a:p>
        </p:txBody>
      </p:sp>
      <p:pic>
        <p:nvPicPr>
          <p:cNvPr id="39938" name="Picture 2" descr="Expert Witness | Technical Arboriculture">
            <a:extLst>
              <a:ext uri="{FF2B5EF4-FFF2-40B4-BE49-F238E27FC236}">
                <a16:creationId xmlns="" xmlns:a16="http://schemas.microsoft.com/office/drawing/2014/main" id="{4D2A1B58-0A27-424C-B46A-19854D44B97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32524" y="2436646"/>
            <a:ext cx="2619375" cy="1743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289197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Digitalni dokazi</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17601"/>
            <a:ext cx="8640960" cy="5183335"/>
          </a:xfrm>
        </p:spPr>
        <p:txBody>
          <a:bodyPr/>
          <a:lstStyle/>
          <a:p>
            <a:pPr marL="0" indent="0" algn="ctr">
              <a:buNone/>
            </a:pPr>
            <a:r>
              <a:rPr lang="sr-Latn-RS" sz="2800" dirty="0"/>
              <a:t>Mnogi slučajevi u kojima se ide </a:t>
            </a:r>
            <a:br>
              <a:rPr lang="sr-Latn-RS" sz="2800" dirty="0"/>
            </a:br>
            <a:r>
              <a:rPr lang="sr-Latn-RS" sz="2800" dirty="0"/>
              <a:t>direktnim i jednostavnim putem:</a:t>
            </a:r>
            <a:endParaRPr lang="en-US" sz="2800" dirty="0"/>
          </a:p>
          <a:p>
            <a:pPr marL="0" indent="0" algn="ctr">
              <a:buNone/>
            </a:pPr>
            <a:r>
              <a:rPr lang="sr-Latn-RS" sz="2800" dirty="0"/>
              <a:t>Zaplena, pribavljanje, obrada, analiza i na kraju prezentacija...</a:t>
            </a:r>
            <a:endParaRPr lang="en-US" sz="2800" dirty="0">
              <a:ea typeface="Verdana" panose="020B0604030504040204" pitchFamily="34" charset="0"/>
            </a:endParaRPr>
          </a:p>
        </p:txBody>
      </p:sp>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4">
            <a:extLst>
              <a:ext uri="{FF2B5EF4-FFF2-40B4-BE49-F238E27FC236}">
                <a16:creationId xmlns="" xmlns:a16="http://schemas.microsoft.com/office/drawing/2014/main" id="{1FA23445-EC46-41AE-8A06-035A0F6EE560}"/>
              </a:ext>
            </a:extLst>
          </p:cNvPr>
          <p:cNvPicPr>
            <a:picLocks noChangeAspect="1"/>
          </p:cNvPicPr>
          <p:nvPr/>
        </p:nvPicPr>
        <p:blipFill>
          <a:blip r:embed="rId4"/>
          <a:stretch>
            <a:fillRect/>
          </a:stretch>
        </p:blipFill>
        <p:spPr>
          <a:xfrm>
            <a:off x="1484963" y="2924944"/>
            <a:ext cx="3480355" cy="3379278"/>
          </a:xfrm>
          <a:prstGeom prst="rect">
            <a:avLst/>
          </a:prstGeom>
          <a:ln>
            <a:solidFill>
              <a:schemeClr val="accent1"/>
            </a:solidFill>
          </a:ln>
        </p:spPr>
      </p:pic>
      <p:pic>
        <p:nvPicPr>
          <p:cNvPr id="41988" name="Picture 4" descr="Docx Reader - Word, Document, Office Reader - 2020 - Apps on ...">
            <a:extLst>
              <a:ext uri="{FF2B5EF4-FFF2-40B4-BE49-F238E27FC236}">
                <a16:creationId xmlns="" xmlns:a16="http://schemas.microsoft.com/office/drawing/2014/main" id="{21403D4C-1FB0-4E8A-9054-03B17F7C13E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07327" y="2838174"/>
            <a:ext cx="926232" cy="92623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 picture containing building, flower, sitting, table&#10;&#10;Description automatically generated">
            <a:extLst>
              <a:ext uri="{FF2B5EF4-FFF2-40B4-BE49-F238E27FC236}">
                <a16:creationId xmlns="" xmlns:a16="http://schemas.microsoft.com/office/drawing/2014/main" id="{F4DEA929-FEBC-439D-9001-A0F42F690CB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5076563" y="3424409"/>
            <a:ext cx="3291215" cy="2468411"/>
          </a:xfrm>
          <a:prstGeom prst="rect">
            <a:avLst/>
          </a:prstGeom>
        </p:spPr>
      </p:pic>
      <p:pic>
        <p:nvPicPr>
          <p:cNvPr id="41986" name="Picture 2" descr="Tips for using the jpg format | Logaster">
            <a:extLst>
              <a:ext uri="{FF2B5EF4-FFF2-40B4-BE49-F238E27FC236}">
                <a16:creationId xmlns="" xmlns:a16="http://schemas.microsoft.com/office/drawing/2014/main" id="{3A264928-B5D4-4AE1-A83D-7B47A2389C7B}"/>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68993" y="2419195"/>
            <a:ext cx="1187624" cy="1187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8749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98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19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Digitalni tragovi</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aphicFrame>
        <p:nvGraphicFramePr>
          <p:cNvPr id="13" name="Inhaltsplatzhalter 2">
            <a:extLst>
              <a:ext uri="{FF2B5EF4-FFF2-40B4-BE49-F238E27FC236}">
                <a16:creationId xmlns="" xmlns:a16="http://schemas.microsoft.com/office/drawing/2014/main" id="{4B3CB114-79F7-4732-A67E-1E6F004AD5A2}"/>
              </a:ext>
            </a:extLst>
          </p:cNvPr>
          <p:cNvGraphicFramePr>
            <a:graphicFrameLocks noGrp="1"/>
          </p:cNvGraphicFramePr>
          <p:nvPr>
            <p:ph idx="1"/>
            <p:extLst>
              <p:ext uri="{D42A27DB-BD31-4B8C-83A1-F6EECF244321}">
                <p14:modId xmlns:p14="http://schemas.microsoft.com/office/powerpoint/2010/main" val="3546531970"/>
              </p:ext>
            </p:extLst>
          </p:nvPr>
        </p:nvGraphicFramePr>
        <p:xfrm>
          <a:off x="457200" y="1118235"/>
          <a:ext cx="8229600" cy="5276108"/>
        </p:xfrm>
        <a:graphic>
          <a:graphicData uri="http://schemas.openxmlformats.org/drawingml/2006/table">
            <a:tbl>
              <a:tblPr firstRow="1" bandRow="1">
                <a:effectLst/>
                <a:tableStyleId>{5C22544A-7EE6-4342-B048-85BDC9FD1C3A}</a:tableStyleId>
              </a:tblPr>
              <a:tblGrid>
                <a:gridCol w="4114800">
                  <a:extLst>
                    <a:ext uri="{9D8B030D-6E8A-4147-A177-3AD203B41FA5}">
                      <a16:colId xmlns="" xmlns:a16="http://schemas.microsoft.com/office/drawing/2014/main" val="20000"/>
                    </a:ext>
                  </a:extLst>
                </a:gridCol>
                <a:gridCol w="4114800">
                  <a:extLst>
                    <a:ext uri="{9D8B030D-6E8A-4147-A177-3AD203B41FA5}">
                      <a16:colId xmlns="" xmlns:a16="http://schemas.microsoft.com/office/drawing/2014/main" val="20001"/>
                    </a:ext>
                  </a:extLst>
                </a:gridCol>
              </a:tblGrid>
              <a:tr h="502392">
                <a:tc>
                  <a:txBody>
                    <a:bodyPr/>
                    <a:lstStyle/>
                    <a:p>
                      <a:r>
                        <a:rPr lang="sr-Latn-RS" sz="2800" dirty="0" smtClean="0"/>
                        <a:t>Tragovi koji se mogu izbeći</a:t>
                      </a:r>
                      <a:endParaRPr lang="de-DE" sz="2800" dirty="0"/>
                    </a:p>
                  </a:txBody>
                  <a:tcPr/>
                </a:tc>
                <a:tc>
                  <a:txBody>
                    <a:bodyPr/>
                    <a:lstStyle/>
                    <a:p>
                      <a:r>
                        <a:rPr lang="sr-Latn-RS" sz="2800" dirty="0" smtClean="0"/>
                        <a:t>Neizbežni tragovi</a:t>
                      </a:r>
                      <a:endParaRPr lang="de-DE" sz="2800" dirty="0"/>
                    </a:p>
                  </a:txBody>
                  <a:tcPr/>
                </a:tc>
                <a:extLst>
                  <a:ext uri="{0D108BD9-81ED-4DB2-BD59-A6C34878D82A}">
                    <a16:rowId xmlns="" xmlns:a16="http://schemas.microsoft.com/office/drawing/2014/main" val="10000"/>
                  </a:ext>
                </a:extLst>
              </a:tr>
              <a:tr h="4757948">
                <a:tc>
                  <a:txBody>
                    <a:bodyPr/>
                    <a:lstStyle/>
                    <a:p>
                      <a:r>
                        <a:rPr lang="de-DE" sz="2400" b="1" dirty="0" err="1" smtClean="0"/>
                        <a:t>Thumbcaches</a:t>
                      </a:r>
                      <a:r>
                        <a:rPr lang="sr-Latn-RS" sz="2400" b="1" dirty="0" smtClean="0"/>
                        <a:t> </a:t>
                      </a:r>
                      <a:r>
                        <a:rPr lang="sr-Latn-RS" sz="1200" b="1" dirty="0" smtClean="0"/>
                        <a:t>(</a:t>
                      </a:r>
                      <a:r>
                        <a:rPr lang="sr-Latn-RS" sz="1600" i="1" kern="1200" dirty="0" smtClean="0">
                          <a:solidFill>
                            <a:schemeClr val="dk1"/>
                          </a:solidFill>
                          <a:effectLst/>
                          <a:latin typeface="+mn-lt"/>
                          <a:ea typeface="+mn-ea"/>
                          <a:cs typeface="+mn-cs"/>
                        </a:rPr>
                        <a:t>baza podataka u kojoj se čuvaju umanjene kopije slika na računaru da bi se one brže prikazale. I kad se fotografija izbriše, može se dokazati da je postojala jer se </a:t>
                      </a:r>
                      <a:r>
                        <a:rPr lang="sr-Latn-RS" sz="1600" i="1" kern="1200" dirty="0" err="1" smtClean="0">
                          <a:solidFill>
                            <a:schemeClr val="dk1"/>
                          </a:solidFill>
                          <a:effectLst/>
                          <a:latin typeface="+mn-lt"/>
                          <a:ea typeface="+mn-ea"/>
                          <a:cs typeface="+mn-cs"/>
                        </a:rPr>
                        <a:t>thumbcache</a:t>
                      </a:r>
                      <a:r>
                        <a:rPr lang="sr-Latn-RS" sz="1600" i="1" kern="1200" dirty="0" smtClean="0">
                          <a:solidFill>
                            <a:schemeClr val="dk1"/>
                          </a:solidFill>
                          <a:effectLst/>
                          <a:latin typeface="+mn-lt"/>
                          <a:ea typeface="+mn-ea"/>
                          <a:cs typeface="+mn-cs"/>
                        </a:rPr>
                        <a:t> ne briše – prim. prev.</a:t>
                      </a:r>
                      <a:r>
                        <a:rPr lang="sr-Latn-RS" sz="1400" b="1" baseline="0" dirty="0" smtClean="0"/>
                        <a:t>)</a:t>
                      </a:r>
                      <a:endParaRPr lang="de-DE" sz="1400" b="1" dirty="0"/>
                    </a:p>
                    <a:p>
                      <a:r>
                        <a:rPr lang="sr-Latn-RS" sz="1800" b="1" kern="1200" dirty="0" smtClean="0">
                          <a:solidFill>
                            <a:schemeClr val="dk1"/>
                          </a:solidFill>
                          <a:effectLst/>
                          <a:latin typeface="+mn-lt"/>
                          <a:ea typeface="+mn-ea"/>
                          <a:cs typeface="+mn-cs"/>
                        </a:rPr>
                        <a:t>Liste koje su poslednje korišćene</a:t>
                      </a:r>
                      <a:endParaRPr lang="en-US" sz="1800" kern="1200" dirty="0" smtClean="0">
                        <a:solidFill>
                          <a:schemeClr val="dk1"/>
                        </a:solidFill>
                        <a:effectLst/>
                        <a:latin typeface="+mn-lt"/>
                        <a:ea typeface="+mn-ea"/>
                        <a:cs typeface="+mn-cs"/>
                      </a:endParaRPr>
                    </a:p>
                    <a:p>
                      <a:r>
                        <a:rPr lang="sr-Latn-RS" sz="1800" b="1" kern="1200" dirty="0" smtClean="0">
                          <a:solidFill>
                            <a:schemeClr val="dk1"/>
                          </a:solidFill>
                          <a:effectLst/>
                          <a:latin typeface="+mn-lt"/>
                          <a:ea typeface="+mn-ea"/>
                          <a:cs typeface="+mn-cs"/>
                        </a:rPr>
                        <a:t>Zapisi fajlova</a:t>
                      </a:r>
                      <a:endParaRPr lang="en-US" sz="1800" kern="1200" dirty="0" smtClean="0">
                        <a:solidFill>
                          <a:schemeClr val="dk1"/>
                        </a:solidFill>
                        <a:effectLst/>
                        <a:latin typeface="+mn-lt"/>
                        <a:ea typeface="+mn-ea"/>
                        <a:cs typeface="+mn-cs"/>
                      </a:endParaRPr>
                    </a:p>
                    <a:p>
                      <a:r>
                        <a:rPr lang="sr-Latn-RS" sz="1800" b="1" kern="1200" dirty="0" smtClean="0">
                          <a:solidFill>
                            <a:schemeClr val="dk1"/>
                          </a:solidFill>
                          <a:effectLst/>
                          <a:latin typeface="+mn-lt"/>
                          <a:ea typeface="+mn-ea"/>
                          <a:cs typeface="+mn-cs"/>
                        </a:rPr>
                        <a:t>Istorija pretraživanja</a:t>
                      </a:r>
                      <a:endParaRPr lang="en-US" sz="1800" kern="1200" dirty="0" smtClean="0">
                        <a:solidFill>
                          <a:schemeClr val="dk1"/>
                        </a:solidFill>
                        <a:effectLst/>
                        <a:latin typeface="+mn-lt"/>
                        <a:ea typeface="+mn-ea"/>
                        <a:cs typeface="+mn-cs"/>
                      </a:endParaRPr>
                    </a:p>
                    <a:p>
                      <a:r>
                        <a:rPr lang="sr-Latn-RS" sz="1800" b="1" kern="1200" dirty="0" smtClean="0">
                          <a:solidFill>
                            <a:schemeClr val="dk1"/>
                          </a:solidFill>
                          <a:effectLst/>
                          <a:latin typeface="+mn-lt"/>
                          <a:ea typeface="+mn-ea"/>
                          <a:cs typeface="+mn-cs"/>
                        </a:rPr>
                        <a:t>Keš </a:t>
                      </a:r>
                      <a:r>
                        <a:rPr lang="sr-Latn-RS" sz="1800" b="1" kern="1200" dirty="0" err="1" smtClean="0">
                          <a:solidFill>
                            <a:schemeClr val="dk1"/>
                          </a:solidFill>
                          <a:effectLst/>
                          <a:latin typeface="+mn-lt"/>
                          <a:ea typeface="+mn-ea"/>
                          <a:cs typeface="+mn-cs"/>
                        </a:rPr>
                        <a:t>brauzera</a:t>
                      </a:r>
                      <a:endParaRPr lang="en-US" sz="1800" kern="1200" dirty="0" smtClean="0">
                        <a:solidFill>
                          <a:schemeClr val="dk1"/>
                        </a:solidFill>
                        <a:effectLst/>
                        <a:latin typeface="+mn-lt"/>
                        <a:ea typeface="+mn-ea"/>
                        <a:cs typeface="+mn-cs"/>
                      </a:endParaRPr>
                    </a:p>
                    <a:p>
                      <a:r>
                        <a:rPr lang="sr-Latn-RS" sz="1800" b="1" kern="1200" dirty="0" smtClean="0">
                          <a:solidFill>
                            <a:schemeClr val="dk1"/>
                          </a:solidFill>
                          <a:effectLst/>
                          <a:latin typeface="+mn-lt"/>
                          <a:ea typeface="+mn-ea"/>
                          <a:cs typeface="+mn-cs"/>
                        </a:rPr>
                        <a:t>Najčešće korišćeni programi</a:t>
                      </a:r>
                      <a:endParaRPr lang="en-US" sz="1800" kern="1200" dirty="0" smtClean="0">
                        <a:solidFill>
                          <a:schemeClr val="dk1"/>
                        </a:solidFill>
                        <a:effectLst/>
                        <a:latin typeface="+mn-lt"/>
                        <a:ea typeface="+mn-ea"/>
                        <a:cs typeface="+mn-cs"/>
                      </a:endParaRPr>
                    </a:p>
                    <a:p>
                      <a:r>
                        <a:rPr lang="de-DE" sz="1800" b="1" kern="1200" dirty="0" smtClean="0">
                          <a:solidFill>
                            <a:schemeClr val="dk1"/>
                          </a:solidFill>
                          <a:effectLst/>
                          <a:latin typeface="+mn-lt"/>
                          <a:ea typeface="+mn-ea"/>
                          <a:cs typeface="+mn-cs"/>
                        </a:rPr>
                        <a:t>Form </a:t>
                      </a:r>
                      <a:r>
                        <a:rPr lang="de-DE" sz="1800" b="1" kern="1200" dirty="0" err="1" smtClean="0">
                          <a:solidFill>
                            <a:schemeClr val="dk1"/>
                          </a:solidFill>
                          <a:effectLst/>
                          <a:latin typeface="+mn-lt"/>
                          <a:ea typeface="+mn-ea"/>
                          <a:cs typeface="+mn-cs"/>
                        </a:rPr>
                        <a:t>data</a:t>
                      </a:r>
                      <a:r>
                        <a:rPr lang="sr-Latn-RS" sz="1800" b="1" kern="1200" dirty="0" smtClean="0">
                          <a:solidFill>
                            <a:schemeClr val="dk1"/>
                          </a:solidFill>
                          <a:effectLst/>
                          <a:latin typeface="+mn-lt"/>
                          <a:ea typeface="+mn-ea"/>
                          <a:cs typeface="+mn-cs"/>
                        </a:rPr>
                        <a:t>interfejs</a:t>
                      </a:r>
                      <a:endParaRPr lang="en-US" sz="1800" kern="1200" dirty="0" smtClean="0">
                        <a:solidFill>
                          <a:schemeClr val="dk1"/>
                        </a:solidFill>
                        <a:effectLst/>
                        <a:latin typeface="+mn-lt"/>
                        <a:ea typeface="+mn-ea"/>
                        <a:cs typeface="+mn-cs"/>
                      </a:endParaRPr>
                    </a:p>
                    <a:p>
                      <a:r>
                        <a:rPr lang="de-DE" sz="1800" b="1" kern="1200" dirty="0" smtClean="0">
                          <a:solidFill>
                            <a:schemeClr val="dk1"/>
                          </a:solidFill>
                          <a:effectLst/>
                          <a:latin typeface="+mn-lt"/>
                          <a:ea typeface="+mn-ea"/>
                          <a:cs typeface="+mn-cs"/>
                        </a:rPr>
                        <a:t>Pagefile.sys</a:t>
                      </a:r>
                      <a:endParaRPr lang="en-US" sz="1800" kern="1200" dirty="0" smtClean="0">
                        <a:solidFill>
                          <a:schemeClr val="dk1"/>
                        </a:solidFill>
                        <a:effectLst/>
                        <a:latin typeface="+mn-lt"/>
                        <a:ea typeface="+mn-ea"/>
                        <a:cs typeface="+mn-cs"/>
                      </a:endParaRPr>
                    </a:p>
                    <a:p>
                      <a:r>
                        <a:rPr lang="de-DE" sz="1800" b="1" kern="1200" dirty="0" smtClean="0">
                          <a:solidFill>
                            <a:schemeClr val="dk1"/>
                          </a:solidFill>
                          <a:effectLst/>
                          <a:latin typeface="+mn-lt"/>
                          <a:ea typeface="+mn-ea"/>
                          <a:cs typeface="+mn-cs"/>
                        </a:rPr>
                        <a:t>Hiberfil.sys</a:t>
                      </a:r>
                      <a:endParaRPr lang="en-US" sz="1800" kern="1200" dirty="0" smtClean="0">
                        <a:solidFill>
                          <a:schemeClr val="dk1"/>
                        </a:solidFill>
                        <a:effectLst/>
                        <a:latin typeface="+mn-lt"/>
                        <a:ea typeface="+mn-ea"/>
                        <a:cs typeface="+mn-cs"/>
                      </a:endParaRPr>
                    </a:p>
                    <a:p>
                      <a:r>
                        <a:rPr lang="de-DE" sz="1800" b="1" i="1" kern="1200" dirty="0" smtClean="0">
                          <a:solidFill>
                            <a:schemeClr val="dk1"/>
                          </a:solidFill>
                          <a:effectLst/>
                          <a:latin typeface="+mn-lt"/>
                          <a:ea typeface="+mn-ea"/>
                          <a:cs typeface="+mn-cs"/>
                        </a:rPr>
                        <a:t>Volume </a:t>
                      </a:r>
                      <a:r>
                        <a:rPr lang="de-DE" sz="1800" b="1" i="1" kern="1200" dirty="0" err="1" smtClean="0">
                          <a:solidFill>
                            <a:schemeClr val="dk1"/>
                          </a:solidFill>
                          <a:effectLst/>
                          <a:latin typeface="+mn-lt"/>
                          <a:ea typeface="+mn-ea"/>
                          <a:cs typeface="+mn-cs"/>
                        </a:rPr>
                        <a:t>shadow</a:t>
                      </a:r>
                      <a:r>
                        <a:rPr lang="de-DE" sz="1800" b="1" i="1" kern="1200" dirty="0" smtClean="0">
                          <a:solidFill>
                            <a:schemeClr val="dk1"/>
                          </a:solidFill>
                          <a:effectLst/>
                          <a:latin typeface="+mn-lt"/>
                          <a:ea typeface="+mn-ea"/>
                          <a:cs typeface="+mn-cs"/>
                        </a:rPr>
                        <a:t> </a:t>
                      </a:r>
                      <a:r>
                        <a:rPr lang="de-DE" sz="1800" b="1" i="1" kern="1200" dirty="0" err="1" smtClean="0">
                          <a:solidFill>
                            <a:schemeClr val="dk1"/>
                          </a:solidFill>
                          <a:effectLst/>
                          <a:latin typeface="+mn-lt"/>
                          <a:ea typeface="+mn-ea"/>
                          <a:cs typeface="+mn-cs"/>
                        </a:rPr>
                        <a:t>copies</a:t>
                      </a:r>
                      <a:r>
                        <a:rPr lang="sr-Latn-RS" sz="2000" b="1" dirty="0" smtClean="0"/>
                        <a:t> </a:t>
                      </a:r>
                      <a:r>
                        <a:rPr lang="sr-Latn-RS" sz="1400" b="1" dirty="0" smtClean="0"/>
                        <a:t>(VSC – usluga kopiranja senki u sistemu)</a:t>
                      </a:r>
                      <a:endParaRPr lang="de-DE" sz="1400" b="1" dirty="0"/>
                    </a:p>
                    <a:p>
                      <a:pPr marL="0" marR="0" indent="0" algn="l" defTabSz="457200" rtl="0" eaLnBrk="1" fontAlgn="auto" latinLnBrk="0" hangingPunct="1">
                        <a:lnSpc>
                          <a:spcPct val="100000"/>
                        </a:lnSpc>
                        <a:spcBef>
                          <a:spcPts val="0"/>
                        </a:spcBef>
                        <a:spcAft>
                          <a:spcPts val="0"/>
                        </a:spcAft>
                        <a:buClrTx/>
                        <a:buSzTx/>
                        <a:buFontTx/>
                        <a:buNone/>
                        <a:tabLst/>
                        <a:defRPr/>
                      </a:pPr>
                      <a:r>
                        <a:rPr lang="de-DE" sz="2400" b="1" dirty="0" smtClean="0"/>
                        <a:t>…</a:t>
                      </a:r>
                      <a:endParaRPr lang="de-DE" sz="2400" b="1" dirty="0"/>
                    </a:p>
                  </a:txBody>
                  <a:tcPr/>
                </a:tc>
                <a:tc>
                  <a:txBody>
                    <a:bodyPr/>
                    <a:lstStyle/>
                    <a:p>
                      <a:pPr>
                        <a:lnSpc>
                          <a:spcPct val="150000"/>
                        </a:lnSpc>
                      </a:pPr>
                      <a:r>
                        <a:rPr lang="sr-Latn-RS" sz="2400" b="1" kern="1200" dirty="0" smtClean="0">
                          <a:solidFill>
                            <a:schemeClr val="dk1"/>
                          </a:solidFill>
                          <a:effectLst/>
                          <a:latin typeface="+mn-lt"/>
                          <a:ea typeface="+mn-ea"/>
                          <a:cs typeface="+mn-cs"/>
                        </a:rPr>
                        <a:t>Prazan prostor na disku </a:t>
                      </a:r>
                      <a:endParaRPr lang="en-US" sz="2400" kern="1200" dirty="0" smtClean="0">
                        <a:solidFill>
                          <a:schemeClr val="dk1"/>
                        </a:solidFill>
                        <a:effectLst/>
                        <a:latin typeface="+mn-lt"/>
                        <a:ea typeface="+mn-ea"/>
                        <a:cs typeface="+mn-cs"/>
                      </a:endParaRPr>
                    </a:p>
                    <a:p>
                      <a:pPr>
                        <a:lnSpc>
                          <a:spcPct val="150000"/>
                        </a:lnSpc>
                      </a:pPr>
                      <a:r>
                        <a:rPr lang="sr-Latn-RS" sz="2400" b="1" kern="1200" dirty="0" smtClean="0">
                          <a:solidFill>
                            <a:schemeClr val="dk1"/>
                          </a:solidFill>
                          <a:effectLst/>
                          <a:latin typeface="+mn-lt"/>
                          <a:ea typeface="+mn-ea"/>
                          <a:cs typeface="+mn-cs"/>
                        </a:rPr>
                        <a:t>Nedodeljeni prostor na disku</a:t>
                      </a:r>
                      <a:endParaRPr lang="en-US" sz="2400" kern="1200" dirty="0" smtClean="0">
                        <a:solidFill>
                          <a:schemeClr val="dk1"/>
                        </a:solidFill>
                        <a:effectLst/>
                        <a:latin typeface="+mn-lt"/>
                        <a:ea typeface="+mn-ea"/>
                        <a:cs typeface="+mn-cs"/>
                      </a:endParaRPr>
                    </a:p>
                    <a:p>
                      <a:pPr>
                        <a:lnSpc>
                          <a:spcPct val="150000"/>
                        </a:lnSpc>
                      </a:pPr>
                      <a:r>
                        <a:rPr lang="de-DE" sz="2400" b="1" i="1" kern="1200" dirty="0" smtClean="0">
                          <a:solidFill>
                            <a:schemeClr val="dk1"/>
                          </a:solidFill>
                          <a:effectLst/>
                          <a:latin typeface="+mn-lt"/>
                          <a:ea typeface="+mn-ea"/>
                          <a:cs typeface="+mn-cs"/>
                        </a:rPr>
                        <a:t>MFT</a:t>
                      </a:r>
                      <a:r>
                        <a:rPr lang="de-DE" sz="2400" b="1" kern="1200" dirty="0" smtClean="0">
                          <a:solidFill>
                            <a:schemeClr val="dk1"/>
                          </a:solidFill>
                          <a:effectLst/>
                          <a:latin typeface="+mn-lt"/>
                          <a:ea typeface="+mn-ea"/>
                          <a:cs typeface="+mn-cs"/>
                        </a:rPr>
                        <a:t> </a:t>
                      </a:r>
                      <a:r>
                        <a:rPr lang="sr-Latn-RS" sz="2400" b="1" kern="1200" dirty="0" smtClean="0">
                          <a:solidFill>
                            <a:schemeClr val="dk1"/>
                          </a:solidFill>
                          <a:effectLst/>
                          <a:latin typeface="+mn-lt"/>
                          <a:ea typeface="+mn-ea"/>
                          <a:cs typeface="+mn-cs"/>
                        </a:rPr>
                        <a:t>ulazi</a:t>
                      </a:r>
                      <a:endParaRPr lang="en-US" sz="2400" kern="1200" dirty="0" smtClean="0">
                        <a:solidFill>
                          <a:schemeClr val="dk1"/>
                        </a:solidFill>
                        <a:effectLst/>
                        <a:latin typeface="+mn-lt"/>
                        <a:ea typeface="+mn-ea"/>
                        <a:cs typeface="+mn-cs"/>
                      </a:endParaRPr>
                    </a:p>
                    <a:p>
                      <a:pPr>
                        <a:lnSpc>
                          <a:spcPct val="150000"/>
                        </a:lnSpc>
                      </a:pPr>
                      <a:r>
                        <a:rPr lang="de-DE" sz="2400" b="1" i="1" kern="1200" dirty="0" smtClean="0">
                          <a:solidFill>
                            <a:schemeClr val="dk1"/>
                          </a:solidFill>
                          <a:effectLst/>
                          <a:latin typeface="+mn-lt"/>
                          <a:ea typeface="+mn-ea"/>
                          <a:cs typeface="+mn-cs"/>
                        </a:rPr>
                        <a:t>RAM</a:t>
                      </a:r>
                      <a:endParaRPr lang="en-US" sz="2400" kern="1200" dirty="0" smtClean="0">
                        <a:solidFill>
                          <a:schemeClr val="dk1"/>
                        </a:solidFill>
                        <a:effectLst/>
                        <a:latin typeface="+mn-lt"/>
                        <a:ea typeface="+mn-ea"/>
                        <a:cs typeface="+mn-cs"/>
                      </a:endParaRPr>
                    </a:p>
                    <a:p>
                      <a:pPr>
                        <a:lnSpc>
                          <a:spcPct val="150000"/>
                        </a:lnSpc>
                      </a:pPr>
                      <a:r>
                        <a:rPr lang="sr-Latn-RS" sz="2400" b="1" kern="1200" dirty="0" smtClean="0">
                          <a:solidFill>
                            <a:schemeClr val="dk1"/>
                          </a:solidFill>
                          <a:effectLst/>
                          <a:latin typeface="+mn-lt"/>
                          <a:ea typeface="+mn-ea"/>
                          <a:cs typeface="+mn-cs"/>
                        </a:rPr>
                        <a:t>Neki tragovi aplikacija</a:t>
                      </a:r>
                      <a:endParaRPr lang="de-DE" sz="2400" b="1" dirty="0"/>
                    </a:p>
                  </a:txBody>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99053606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Digitalni tragovi</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5" name="Picture 2">
            <a:extLst>
              <a:ext uri="{FF2B5EF4-FFF2-40B4-BE49-F238E27FC236}">
                <a16:creationId xmlns="" xmlns:a16="http://schemas.microsoft.com/office/drawing/2014/main" id="{CAEE4870-D17C-40A3-BEC6-93E5AF4714A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850" y="1272132"/>
            <a:ext cx="8858200" cy="5338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5091233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Digitalni tragovi</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8" name="Rectangle 3">
            <a:extLst>
              <a:ext uri="{FF2B5EF4-FFF2-40B4-BE49-F238E27FC236}">
                <a16:creationId xmlns="" xmlns:a16="http://schemas.microsoft.com/office/drawing/2014/main" id="{CE3E4253-5D48-466D-B577-AF635AD1E47A}"/>
              </a:ext>
            </a:extLst>
          </p:cNvPr>
          <p:cNvSpPr>
            <a:spLocks noGrp="1" noChangeArrowheads="1"/>
          </p:cNvSpPr>
          <p:nvPr>
            <p:ph idx="1"/>
          </p:nvPr>
        </p:nvSpPr>
        <p:spPr>
          <a:xfrm>
            <a:off x="2094614" y="1277236"/>
            <a:ext cx="6592186" cy="4525963"/>
          </a:xfrm>
        </p:spPr>
        <p:txBody>
          <a:bodyPr>
            <a:normAutofit fontScale="92500" lnSpcReduction="20000"/>
          </a:bodyPr>
          <a:lstStyle/>
          <a:p>
            <a:pPr marL="0" indent="0">
              <a:lnSpc>
                <a:spcPct val="120000"/>
              </a:lnSpc>
              <a:buNone/>
            </a:pPr>
            <a:r>
              <a:rPr lang="sr-Latn-RS" b="1" dirty="0"/>
              <a:t>Podaci karakteristični za korisnika</a:t>
            </a:r>
            <a:endParaRPr lang="en-US" dirty="0"/>
          </a:p>
          <a:p>
            <a:pPr marL="0" indent="0">
              <a:lnSpc>
                <a:spcPct val="120000"/>
              </a:lnSpc>
              <a:buNone/>
            </a:pPr>
            <a:r>
              <a:rPr lang="sr-Latn-RS" dirty="0"/>
              <a:t>Korišćeni programi, pregledani veb-sajtovi, obavljena pretraživanja, otvoreni/sačuvani fajlovi</a:t>
            </a:r>
            <a:endParaRPr lang="en-US" dirty="0"/>
          </a:p>
          <a:p>
            <a:pPr marL="0" indent="0">
              <a:lnSpc>
                <a:spcPct val="120000"/>
              </a:lnSpc>
              <a:buNone/>
            </a:pPr>
            <a:endParaRPr lang="sr-Latn-RS" b="1" i="1" dirty="0" smtClean="0"/>
          </a:p>
          <a:p>
            <a:pPr marL="0" indent="0">
              <a:lnSpc>
                <a:spcPct val="120000"/>
              </a:lnSpc>
              <a:buNone/>
            </a:pPr>
            <a:r>
              <a:rPr lang="en-GB" b="1" i="1" dirty="0" err="1" smtClean="0"/>
              <a:t>Exif</a:t>
            </a:r>
            <a:r>
              <a:rPr lang="en-GB" b="1" dirty="0" smtClean="0"/>
              <a:t> </a:t>
            </a:r>
            <a:r>
              <a:rPr lang="sr-Latn-RS" b="1" dirty="0"/>
              <a:t>podaci</a:t>
            </a:r>
            <a:endParaRPr lang="en-US" dirty="0"/>
          </a:p>
          <a:p>
            <a:pPr marL="0" indent="0">
              <a:lnSpc>
                <a:spcPct val="120000"/>
              </a:lnSpc>
              <a:buNone/>
            </a:pPr>
            <a:r>
              <a:rPr lang="sr-Latn-RS" dirty="0"/>
              <a:t>Kada i gde je slika snimljena, pomoću kog modela kamere i koji je serijski broj te kamere?</a:t>
            </a:r>
            <a:endParaRPr lang="en-GB" dirty="0"/>
          </a:p>
        </p:txBody>
      </p:sp>
      <p:pic>
        <p:nvPicPr>
          <p:cNvPr id="13" name="Picture 2" descr="http://icons.iconarchive.com/icons/artua/dragon-soft/512/User-icon.png">
            <a:extLst>
              <a:ext uri="{FF2B5EF4-FFF2-40B4-BE49-F238E27FC236}">
                <a16:creationId xmlns="" xmlns:a16="http://schemas.microsoft.com/office/drawing/2014/main" id="{93DEB0AC-2395-412A-BBE1-CFFB12A64EC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6692" y="1515177"/>
            <a:ext cx="1759652" cy="175965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http://www.jmarior.net/wp-images/aperture-icon.png">
            <a:extLst>
              <a:ext uri="{FF2B5EF4-FFF2-40B4-BE49-F238E27FC236}">
                <a16:creationId xmlns="" xmlns:a16="http://schemas.microsoft.com/office/drawing/2014/main" id="{79748D68-90E4-4A7B-9A37-112E4910795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9224" y="3838358"/>
            <a:ext cx="1679943" cy="16799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602603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Digitalni tragovi</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5" name="Rectangle 3">
            <a:extLst>
              <a:ext uri="{FF2B5EF4-FFF2-40B4-BE49-F238E27FC236}">
                <a16:creationId xmlns="" xmlns:a16="http://schemas.microsoft.com/office/drawing/2014/main" id="{FA05A751-97EF-45E4-858B-B8A99FE3CCA2}"/>
              </a:ext>
            </a:extLst>
          </p:cNvPr>
          <p:cNvSpPr>
            <a:spLocks noGrp="1" noChangeArrowheads="1"/>
          </p:cNvSpPr>
          <p:nvPr>
            <p:ph idx="1"/>
          </p:nvPr>
        </p:nvSpPr>
        <p:spPr>
          <a:xfrm>
            <a:off x="2279030" y="1600200"/>
            <a:ext cx="6613450" cy="4525963"/>
          </a:xfrm>
        </p:spPr>
        <p:txBody>
          <a:bodyPr>
            <a:normAutofit fontScale="92500" lnSpcReduction="10000"/>
          </a:bodyPr>
          <a:lstStyle/>
          <a:p>
            <a:pPr marL="0" indent="0">
              <a:lnSpc>
                <a:spcPct val="150000"/>
              </a:lnSpc>
              <a:spcBef>
                <a:spcPts val="0"/>
              </a:spcBef>
              <a:buNone/>
            </a:pPr>
            <a:r>
              <a:rPr lang="sr-Latn-RS" b="1" dirty="0" smtClean="0"/>
              <a:t>Podaci o aplikacijama</a:t>
            </a:r>
            <a:endParaRPr lang="en-GB" b="1" dirty="0"/>
          </a:p>
          <a:p>
            <a:pPr marL="0" indent="0">
              <a:lnSpc>
                <a:spcPct val="150000"/>
              </a:lnSpc>
              <a:spcBef>
                <a:spcPts val="0"/>
              </a:spcBef>
              <a:buNone/>
            </a:pPr>
            <a:r>
              <a:rPr lang="sr-Latn-RS" dirty="0" err="1"/>
              <a:t>Imejl</a:t>
            </a:r>
            <a:r>
              <a:rPr lang="sr-Latn-RS" dirty="0"/>
              <a:t> korespondenti, istorija četovanja, baze podataka, konfiguracije, analiza </a:t>
            </a:r>
            <a:r>
              <a:rPr lang="sr-Latn-RS" dirty="0" err="1"/>
              <a:t>malvera</a:t>
            </a:r>
            <a:endParaRPr lang="en-GB" dirty="0"/>
          </a:p>
          <a:p>
            <a:pPr marL="0" indent="0">
              <a:lnSpc>
                <a:spcPct val="150000"/>
              </a:lnSpc>
              <a:spcBef>
                <a:spcPts val="0"/>
              </a:spcBef>
              <a:buNone/>
            </a:pPr>
            <a:endParaRPr lang="en-GB" sz="1900" b="1" dirty="0"/>
          </a:p>
          <a:p>
            <a:pPr marL="0" indent="0">
              <a:lnSpc>
                <a:spcPct val="150000"/>
              </a:lnSpc>
              <a:spcBef>
                <a:spcPts val="0"/>
              </a:spcBef>
              <a:buNone/>
            </a:pPr>
            <a:r>
              <a:rPr lang="sr-Latn-RS" b="1" dirty="0" smtClean="0"/>
              <a:t>Fragmenti</a:t>
            </a:r>
            <a:endParaRPr lang="en-GB" b="1" dirty="0"/>
          </a:p>
          <a:p>
            <a:pPr marL="0" indent="0">
              <a:lnSpc>
                <a:spcPct val="150000"/>
              </a:lnSpc>
              <a:spcBef>
                <a:spcPts val="0"/>
              </a:spcBef>
              <a:buNone/>
            </a:pPr>
            <a:r>
              <a:rPr lang="sr-Latn-RS" dirty="0"/>
              <a:t>Fragmenti dokaznih slika, dokumenata, istorijata, zapisa o fajlovima...</a:t>
            </a:r>
            <a:r>
              <a:rPr lang="sr-Latn-RS" dirty="0" smtClean="0"/>
              <a:t> </a:t>
            </a:r>
            <a:endParaRPr lang="en-GB" dirty="0"/>
          </a:p>
        </p:txBody>
      </p:sp>
      <p:pic>
        <p:nvPicPr>
          <p:cNvPr id="16" name="Picture 1">
            <a:extLst>
              <a:ext uri="{FF2B5EF4-FFF2-40B4-BE49-F238E27FC236}">
                <a16:creationId xmlns="" xmlns:a16="http://schemas.microsoft.com/office/drawing/2014/main" id="{7AEBEAEF-2812-4B82-8939-80B2028EE08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5440" y="1689313"/>
            <a:ext cx="1878640" cy="1560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3" descr="http://www.linux-magazine.com/var/linux_magazin/storage/images/linux-magazine.com/issues/2008/93/undeleted/figure-1/430023-1-eng-US/Figure-1_reference.png">
            <a:extLst>
              <a:ext uri="{FF2B5EF4-FFF2-40B4-BE49-F238E27FC236}">
                <a16:creationId xmlns="" xmlns:a16="http://schemas.microsoft.com/office/drawing/2014/main" id="{C83D4DCF-BE2B-41B7-94C8-A18E1EA2111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5440" y="4178587"/>
            <a:ext cx="1831057" cy="18341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41552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a:solidFill>
                  <a:schemeClr val="bg1"/>
                </a:solidFill>
                <a:latin typeface="Verdana" charset="0"/>
                <a:cs typeface="Verdana" charset="0"/>
              </a:rPr>
              <a:t>Digitalni tragovi</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AutoShape 2" descr="Big Data Brings Challenges Beyond the Capabilities of Traditional ...">
            <a:extLst>
              <a:ext uri="{FF2B5EF4-FFF2-40B4-BE49-F238E27FC236}">
                <a16:creationId xmlns="" xmlns:a16="http://schemas.microsoft.com/office/drawing/2014/main" id="{F06DFF50-8C9F-4871-A692-DEFAF9B0D574}"/>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3" name="Rectangle 3">
            <a:extLst>
              <a:ext uri="{FF2B5EF4-FFF2-40B4-BE49-F238E27FC236}">
                <a16:creationId xmlns="" xmlns:a16="http://schemas.microsoft.com/office/drawing/2014/main" id="{0DEFEE57-F452-4F77-93D7-98992C2423B6}"/>
              </a:ext>
            </a:extLst>
          </p:cNvPr>
          <p:cNvSpPr>
            <a:spLocks noGrp="1" noChangeArrowheads="1"/>
          </p:cNvSpPr>
          <p:nvPr>
            <p:ph idx="1"/>
          </p:nvPr>
        </p:nvSpPr>
        <p:spPr>
          <a:xfrm>
            <a:off x="2279030" y="1600200"/>
            <a:ext cx="6613450" cy="4525963"/>
          </a:xfrm>
        </p:spPr>
        <p:txBody>
          <a:bodyPr>
            <a:normAutofit fontScale="85000" lnSpcReduction="10000"/>
          </a:bodyPr>
          <a:lstStyle/>
          <a:p>
            <a:pPr marL="0" indent="0">
              <a:lnSpc>
                <a:spcPct val="110000"/>
              </a:lnSpc>
              <a:spcBef>
                <a:spcPts val="0"/>
              </a:spcBef>
              <a:buNone/>
            </a:pPr>
            <a:r>
              <a:rPr lang="sr-Latn-RS" b="1" dirty="0" smtClean="0"/>
              <a:t>Dokazni dokumenti</a:t>
            </a:r>
            <a:endParaRPr lang="en-GB" b="1" dirty="0"/>
          </a:p>
          <a:p>
            <a:pPr marL="0" indent="0">
              <a:lnSpc>
                <a:spcPct val="110000"/>
              </a:lnSpc>
              <a:spcBef>
                <a:spcPts val="0"/>
              </a:spcBef>
              <a:buNone/>
            </a:pPr>
            <a:r>
              <a:rPr lang="sr-Latn-RS" dirty="0"/>
              <a:t>bankovni izvodi sa računa, </a:t>
            </a:r>
            <a:r>
              <a:rPr lang="sr-Latn-RS" dirty="0" err="1"/>
              <a:t>ucenjivačka</a:t>
            </a:r>
            <a:r>
              <a:rPr lang="sr-Latn-RS" dirty="0"/>
              <a:t> pisma, nezakonite slike, kontakti, zapisi </a:t>
            </a:r>
            <a:r>
              <a:rPr lang="sr-Latn-RS" dirty="0" err="1"/>
              <a:t>logova</a:t>
            </a:r>
            <a:r>
              <a:rPr lang="sr-Latn-RS" dirty="0"/>
              <a:t>, ukradeni planovi...</a:t>
            </a:r>
            <a:endParaRPr lang="en-GB" dirty="0"/>
          </a:p>
          <a:p>
            <a:pPr marL="0" indent="0">
              <a:lnSpc>
                <a:spcPct val="110000"/>
              </a:lnSpc>
              <a:spcBef>
                <a:spcPts val="0"/>
              </a:spcBef>
              <a:buNone/>
            </a:pPr>
            <a:endParaRPr lang="en-GB" dirty="0"/>
          </a:p>
          <a:p>
            <a:pPr marL="0" indent="0">
              <a:lnSpc>
                <a:spcPct val="110000"/>
              </a:lnSpc>
              <a:spcBef>
                <a:spcPts val="0"/>
              </a:spcBef>
              <a:buNone/>
            </a:pPr>
            <a:r>
              <a:rPr lang="sr-Latn-RS" b="1" dirty="0" smtClean="0"/>
              <a:t>Nedostupni podaci</a:t>
            </a:r>
            <a:endParaRPr lang="en-GB" dirty="0"/>
          </a:p>
          <a:p>
            <a:pPr marL="0" indent="0">
              <a:lnSpc>
                <a:spcPct val="110000"/>
              </a:lnSpc>
              <a:spcBef>
                <a:spcPts val="0"/>
              </a:spcBef>
              <a:buNone/>
            </a:pPr>
            <a:r>
              <a:rPr lang="sr-Latn-RS" dirty="0"/>
              <a:t>skriveni fajlovi, šifrovani fajlovi, obrisani podaci, </a:t>
            </a:r>
            <a:r>
              <a:rPr lang="sr-Latn-RS" dirty="0" err="1"/>
              <a:t>steganografisani</a:t>
            </a:r>
            <a:r>
              <a:rPr lang="sr-Latn-RS" dirty="0"/>
              <a:t> fajlovi (da bi se fajl sakrio, preko njega je ispisan drugi fajl), skladištenje u „oblaku” / na mreži</a:t>
            </a:r>
            <a:endParaRPr lang="en-GB" dirty="0"/>
          </a:p>
        </p:txBody>
      </p:sp>
      <p:pic>
        <p:nvPicPr>
          <p:cNvPr id="14" name="Picture 6" descr="http://files.softicons.com/download/folder-icons/terra-project-icons-by-aerotox/png/512/Black%20Terra%20Stop.png">
            <a:extLst>
              <a:ext uri="{FF2B5EF4-FFF2-40B4-BE49-F238E27FC236}">
                <a16:creationId xmlns="" xmlns:a16="http://schemas.microsoft.com/office/drawing/2014/main" id="{E2438C2B-67D3-4692-8541-5EE28A83D41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5048" y="3993614"/>
            <a:ext cx="1983636" cy="198363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8" descr="http://www.veryicon.com/icon/png/System/Simple/My%20Documents.png">
            <a:extLst>
              <a:ext uri="{FF2B5EF4-FFF2-40B4-BE49-F238E27FC236}">
                <a16:creationId xmlns="" xmlns:a16="http://schemas.microsoft.com/office/drawing/2014/main" id="{5B7B0A54-AFAB-4DF6-A174-CE811412582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6524" y="1560264"/>
            <a:ext cx="1820894" cy="18208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32346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8848AB73-6CF7-4B50-ACEB-48BD4182E7C5}"/>
              </a:ext>
            </a:extLst>
          </p:cNvPr>
          <p:cNvSpPr>
            <a:spLocks noGrp="1"/>
          </p:cNvSpPr>
          <p:nvPr>
            <p:ph type="sldNum" sz="quarter" idx="10"/>
          </p:nvPr>
        </p:nvSpPr>
        <p:spPr/>
        <p:txBody>
          <a:bodyPr/>
          <a:lstStyle/>
          <a:p>
            <a:fld id="{49C04F3A-82BD-4011-AADB-1F79FD7DF4BC}" type="slidenum">
              <a:rPr lang="en-GB" smtClean="0">
                <a:solidFill>
                  <a:prstClr val="black">
                    <a:tint val="75000"/>
                  </a:prstClr>
                </a:solidFill>
              </a:rPr>
              <a:pPr/>
              <a:t>77</a:t>
            </a:fld>
            <a:endParaRPr lang="en-GB" dirty="0">
              <a:solidFill>
                <a:prstClr val="black">
                  <a:tint val="75000"/>
                </a:prstClr>
              </a:solidFill>
            </a:endParaRPr>
          </a:p>
        </p:txBody>
      </p:sp>
    </p:spTree>
    <p:extLst>
      <p:ext uri="{BB962C8B-B14F-4D97-AF65-F5344CB8AC3E}">
        <p14:creationId xmlns:p14="http://schemas.microsoft.com/office/powerpoint/2010/main" val="174699602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7" name="Rectangle 6"/>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Ciljevi sesije</a:t>
            </a:r>
            <a:endParaRPr lang="en-GB" sz="2000" dirty="0">
              <a:solidFill>
                <a:schemeClr val="bg1"/>
              </a:solidFill>
              <a:latin typeface="Verdana" charset="0"/>
              <a:cs typeface="Verdana" charset="0"/>
            </a:endParaRPr>
          </a:p>
        </p:txBody>
      </p:sp>
      <p:pic>
        <p:nvPicPr>
          <p:cNvPr id="53252"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3254" name="Rectangle 11"/>
          <p:cNvSpPr>
            <a:spLocks noChangeArrowheads="1"/>
          </p:cNvSpPr>
          <p:nvPr/>
        </p:nvSpPr>
        <p:spPr bwMode="auto">
          <a:xfrm>
            <a:off x="7937" y="6581001"/>
            <a:ext cx="924458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200" b="1" dirty="0">
                <a:solidFill>
                  <a:srgbClr val="FFFFFF"/>
                </a:solidFill>
                <a:latin typeface="Verdana" charset="0"/>
                <a:cs typeface="Verdana" charset="0"/>
              </a:rPr>
              <a:t>www.coe.int/cybercrime						</a:t>
            </a:r>
          </a:p>
        </p:txBody>
      </p:sp>
      <p:sp>
        <p:nvSpPr>
          <p:cNvPr id="3" name="Content Placeholder 2">
            <a:extLst>
              <a:ext uri="{FF2B5EF4-FFF2-40B4-BE49-F238E27FC236}">
                <a16:creationId xmlns="" xmlns:a16="http://schemas.microsoft.com/office/drawing/2014/main" id="{77B18497-BF37-4A20-ABA6-353886C26CA1}"/>
              </a:ext>
            </a:extLst>
          </p:cNvPr>
          <p:cNvSpPr>
            <a:spLocks noGrp="1"/>
          </p:cNvSpPr>
          <p:nvPr>
            <p:ph idx="1"/>
          </p:nvPr>
        </p:nvSpPr>
        <p:spPr>
          <a:xfrm>
            <a:off x="323528" y="1340767"/>
            <a:ext cx="8712522" cy="5240233"/>
          </a:xfrm>
        </p:spPr>
        <p:txBody>
          <a:bodyPr>
            <a:normAutofit/>
          </a:bodyPr>
          <a:lstStyle/>
          <a:p>
            <a:pPr marL="0" indent="0">
              <a:buNone/>
            </a:pPr>
            <a:r>
              <a:rPr lang="sr-Latn-RS" b="1" dirty="0"/>
              <a:t>Na kraju ove sesije polaznici treba da budu u stanju da </a:t>
            </a:r>
            <a:r>
              <a:rPr lang="en-GB" b="1" dirty="0" smtClean="0">
                <a:ea typeface="Verdana" panose="020B0604030504040204" pitchFamily="34" charset="0"/>
              </a:rPr>
              <a:t>:</a:t>
            </a:r>
            <a:endParaRPr lang="en-GB" b="1" dirty="0">
              <a:ea typeface="Verdana" panose="020B0604030504040204" pitchFamily="34" charset="0"/>
            </a:endParaRPr>
          </a:p>
          <a:p>
            <a:pPr lvl="0"/>
            <a:r>
              <a:rPr lang="sr-Latn-RS" sz="2400" dirty="0"/>
              <a:t>Razmatraju različite vrste elektronskih dokaza;</a:t>
            </a:r>
            <a:endParaRPr lang="en-US" sz="2400" dirty="0"/>
          </a:p>
          <a:p>
            <a:pPr lvl="0"/>
            <a:r>
              <a:rPr lang="sr-Latn-RS" sz="2400" dirty="0"/>
              <a:t>Rezimiraju ključne tačke Vodiča Saveta Evrope za elektronske dokaze, naročito u vezi s principima zaplene tih dokaza i  postupanja s njima</a:t>
            </a:r>
            <a:endParaRPr lang="en-US" sz="2400" dirty="0"/>
          </a:p>
          <a:p>
            <a:pPr lvl="0"/>
            <a:r>
              <a:rPr lang="sr-Latn-RS" sz="2400" dirty="0"/>
              <a:t>Identifikuju različite izazove koje predstavljaju </a:t>
            </a:r>
            <a:r>
              <a:rPr lang="sr-Latn-RS" sz="2400" dirty="0" err="1"/>
              <a:t>forenzika</a:t>
            </a:r>
            <a:r>
              <a:rPr lang="sr-Latn-RS" sz="2400" dirty="0"/>
              <a:t> „tajnog sandučeta” i „živih podataka”, kao i podataka iz „oblaka”; </a:t>
            </a:r>
            <a:endParaRPr lang="en-US" sz="2400" dirty="0"/>
          </a:p>
          <a:p>
            <a:pPr lvl="0"/>
            <a:r>
              <a:rPr lang="sr-Latn-RS" sz="2400" dirty="0"/>
              <a:t>Raspravljaju o </a:t>
            </a:r>
            <a:r>
              <a:rPr lang="sr-Latn-RS" sz="2400" dirty="0" err="1"/>
              <a:t>prihvatljivosti</a:t>
            </a:r>
            <a:r>
              <a:rPr lang="sr-Latn-RS" sz="2400" dirty="0"/>
              <a:t> elektronskih dokaza;</a:t>
            </a:r>
            <a:endParaRPr lang="en-US" sz="2400" dirty="0"/>
          </a:p>
          <a:p>
            <a:pPr lvl="0"/>
            <a:r>
              <a:rPr lang="sr-Latn-RS" sz="2400" dirty="0"/>
              <a:t>Uporede digitalnu </a:t>
            </a:r>
            <a:r>
              <a:rPr lang="sr-Latn-RS" sz="2400" dirty="0" err="1"/>
              <a:t>forenziku</a:t>
            </a:r>
            <a:r>
              <a:rPr lang="sr-Latn-RS" sz="2400" dirty="0"/>
              <a:t> sa tradicionalnom </a:t>
            </a:r>
            <a:r>
              <a:rPr lang="sr-Latn-RS" sz="2400" dirty="0" err="1"/>
              <a:t>forenzikom</a:t>
            </a:r>
            <a:r>
              <a:rPr lang="sr-Latn-RS" sz="2400" dirty="0"/>
              <a:t>;</a:t>
            </a:r>
            <a:endParaRPr lang="en-US" sz="2400" dirty="0"/>
          </a:p>
          <a:p>
            <a:r>
              <a:rPr lang="sr-Latn-RS" sz="2400" dirty="0"/>
              <a:t>Identifikuju četiri ključne faze ispitivanja u sklopu digitalne </a:t>
            </a:r>
            <a:r>
              <a:rPr lang="sr-Latn-RS" sz="2400" dirty="0" err="1"/>
              <a:t>forenzike</a:t>
            </a:r>
            <a:endParaRPr lang="en-GB" sz="2400" dirty="0">
              <a:ea typeface="Verdana" panose="020B0604030504040204" pitchFamily="34" charset="0"/>
            </a:endParaRPr>
          </a:p>
        </p:txBody>
      </p:sp>
    </p:spTree>
    <p:extLst>
      <p:ext uri="{BB962C8B-B14F-4D97-AF65-F5344CB8AC3E}">
        <p14:creationId xmlns:p14="http://schemas.microsoft.com/office/powerpoint/2010/main" val="283464618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sp>
        <p:nvSpPr>
          <p:cNvPr id="12" name="Rectangle 11">
            <a:extLst>
              <a:ext uri="{FF2B5EF4-FFF2-40B4-BE49-F238E27FC236}">
                <a16:creationId xmlns="" xmlns:a16="http://schemas.microsoft.com/office/drawing/2014/main" id="{F2E812E5-70E7-496A-A514-625E50D09C58}"/>
              </a:ext>
            </a:extLst>
          </p:cNvPr>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2" name="Picture 4">
            <a:extLst>
              <a:ext uri="{FF2B5EF4-FFF2-40B4-BE49-F238E27FC236}">
                <a16:creationId xmlns="" xmlns:a16="http://schemas.microsoft.com/office/drawing/2014/main" id="{15364E51-4F34-4DA1-8843-ADA973D0B8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8">
            <a:extLst>
              <a:ext uri="{FF2B5EF4-FFF2-40B4-BE49-F238E27FC236}">
                <a16:creationId xmlns="" xmlns:a16="http://schemas.microsoft.com/office/drawing/2014/main" id="{B2A2B581-F8BC-48D4-AF7E-AAF0CE808C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a:extLst>
              <a:ext uri="{FF2B5EF4-FFF2-40B4-BE49-F238E27FC236}">
                <a16:creationId xmlns="" xmlns:a16="http://schemas.microsoft.com/office/drawing/2014/main" id="{4C53FF83-4B1D-4AE3-8AD4-F83CA631845F}"/>
              </a:ext>
            </a:extLst>
          </p:cNvPr>
          <p:cNvSpPr/>
          <p:nvPr/>
        </p:nvSpPr>
        <p:spPr>
          <a:xfrm>
            <a:off x="-34925" y="6588125"/>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056" name="Rectangle 11">
            <a:extLst>
              <a:ext uri="{FF2B5EF4-FFF2-40B4-BE49-F238E27FC236}">
                <a16:creationId xmlns="" xmlns:a16="http://schemas.microsoft.com/office/drawing/2014/main" id="{88C73A7D-5780-471E-8BE6-4A42E697E15C}"/>
              </a:ext>
            </a:extLst>
          </p:cNvPr>
          <p:cNvSpPr>
            <a:spLocks noChangeArrowheads="1"/>
          </p:cNvSpPr>
          <p:nvPr/>
        </p:nvSpPr>
        <p:spPr bwMode="auto">
          <a:xfrm>
            <a:off x="7938" y="6597650"/>
            <a:ext cx="9136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b="1" dirty="0">
                <a:solidFill>
                  <a:srgbClr val="FFFFFF"/>
                </a:solidFill>
                <a:latin typeface="Verdana" panose="020B0604030504040204" pitchFamily="34" charset="0"/>
              </a:rPr>
              <a:t>www.coe.int/cybercrime						                        - -</a:t>
            </a:r>
          </a:p>
        </p:txBody>
      </p:sp>
      <p:sp>
        <p:nvSpPr>
          <p:cNvPr id="2057" name="Rectangle 2">
            <a:extLst>
              <a:ext uri="{FF2B5EF4-FFF2-40B4-BE49-F238E27FC236}">
                <a16:creationId xmlns="" xmlns:a16="http://schemas.microsoft.com/office/drawing/2014/main" id="{D192EA30-54CE-4062-B518-E86D1D7BEC69}"/>
              </a:ext>
            </a:extLst>
          </p:cNvPr>
          <p:cNvSpPr>
            <a:spLocks noChangeArrowheads="1"/>
          </p:cNvSpPr>
          <p:nvPr/>
        </p:nvSpPr>
        <p:spPr bwMode="auto">
          <a:xfrm>
            <a:off x="290513" y="2352650"/>
            <a:ext cx="8599487" cy="406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endParaRPr lang="en-GB" altLang="en-US" b="1" dirty="0">
              <a:latin typeface="+mn-lt"/>
            </a:endParaRPr>
          </a:p>
          <a:p>
            <a:pPr algn="ctr" eaLnBrk="1" hangingPunct="1">
              <a:spcBef>
                <a:spcPct val="0"/>
              </a:spcBef>
              <a:buFontTx/>
              <a:buNone/>
            </a:pPr>
            <a:r>
              <a:rPr lang="sr-Latn-RS" altLang="en-US" b="1" dirty="0" smtClean="0">
                <a:latin typeface="+mn-lt"/>
              </a:rPr>
              <a:t>Hvala</a:t>
            </a:r>
            <a:endParaRPr lang="en-GB" altLang="en-US" b="1" dirty="0">
              <a:latin typeface="+mn-lt"/>
            </a:endParaRP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600" b="1" dirty="0">
              <a:latin typeface="+mn-lt"/>
            </a:endParaRPr>
          </a:p>
          <a:p>
            <a:pPr algn="ctr" eaLnBrk="1" hangingPunct="1">
              <a:spcBef>
                <a:spcPct val="0"/>
              </a:spcBef>
              <a:buFontTx/>
              <a:buNone/>
            </a:pPr>
            <a:r>
              <a:rPr lang="en-GB" altLang="en-US" sz="1800" b="1" dirty="0" err="1">
                <a:latin typeface="+mn-lt"/>
              </a:rPr>
              <a:t>Xxxxx</a:t>
            </a:r>
            <a:r>
              <a:rPr lang="en-GB" altLang="en-US" sz="1800" b="1" dirty="0">
                <a:latin typeface="+mn-lt"/>
              </a:rPr>
              <a:t> XXXXXXXX</a:t>
            </a:r>
          </a:p>
          <a:p>
            <a:pPr algn="ctr" eaLnBrk="1" hangingPunct="1">
              <a:spcBef>
                <a:spcPct val="0"/>
              </a:spcBef>
              <a:buFontTx/>
              <a:buNone/>
            </a:pPr>
            <a:endParaRPr lang="en-GB" altLang="en-US" sz="600" dirty="0">
              <a:latin typeface="+mn-lt"/>
            </a:endParaRPr>
          </a:p>
          <a:p>
            <a:pPr algn="ctr" eaLnBrk="1" hangingPunct="1">
              <a:spcBef>
                <a:spcPct val="0"/>
              </a:spcBef>
              <a:buFontTx/>
              <a:buNone/>
            </a:pPr>
            <a:r>
              <a:rPr lang="sr-Latn-RS" altLang="en-US" sz="1400" i="1" dirty="0" smtClean="0">
                <a:latin typeface="+mn-lt"/>
              </a:rPr>
              <a:t>Savet Evrope</a:t>
            </a:r>
            <a:endParaRPr lang="en-GB" altLang="en-US" sz="1400" i="1" dirty="0">
              <a:latin typeface="+mn-lt"/>
            </a:endParaRPr>
          </a:p>
          <a:p>
            <a:pPr algn="ctr" eaLnBrk="1" hangingPunct="1">
              <a:spcBef>
                <a:spcPct val="0"/>
              </a:spcBef>
              <a:buFontTx/>
              <a:buNone/>
            </a:pPr>
            <a:endParaRPr lang="en-GB" altLang="en-US" sz="1400" b="1" dirty="0">
              <a:solidFill>
                <a:srgbClr val="2F618F"/>
              </a:solidFill>
              <a:latin typeface="+mn-lt"/>
              <a:hlinkClick r:id="rId4"/>
            </a:endParaRPr>
          </a:p>
          <a:p>
            <a:pPr algn="ctr" eaLnBrk="1" hangingPunct="1">
              <a:spcBef>
                <a:spcPct val="0"/>
              </a:spcBef>
              <a:buFontTx/>
              <a:buNone/>
            </a:pPr>
            <a:r>
              <a:rPr lang="sr-Latn-RS" altLang="en-US" sz="1600" b="1" dirty="0" err="1" smtClean="0">
                <a:solidFill>
                  <a:srgbClr val="2F618F"/>
                </a:solidFill>
                <a:latin typeface="+mn-lt"/>
              </a:rPr>
              <a:t>imejl</a:t>
            </a:r>
            <a:endParaRPr lang="en-GB" altLang="en-US" sz="1600" b="1" dirty="0">
              <a:solidFill>
                <a:srgbClr val="2F618F"/>
              </a:solidFill>
              <a:latin typeface="+mn-lt"/>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400" b="1" dirty="0">
              <a:latin typeface="Verdana" panose="020B0604030504040204" pitchFamily="34" charset="0"/>
            </a:endParaRPr>
          </a:p>
          <a:p>
            <a:pPr algn="ctr" eaLnBrk="1" hangingPunct="1">
              <a:spcBef>
                <a:spcPct val="0"/>
              </a:spcBef>
              <a:buFontTx/>
              <a:buNone/>
            </a:pPr>
            <a:r>
              <a:rPr lang="en-GB" altLang="en-US" sz="1600" b="1" dirty="0">
                <a:latin typeface="+mn-lt"/>
              </a:rPr>
              <a:t>DD </a:t>
            </a:r>
            <a:r>
              <a:rPr lang="sr-Latn-RS" altLang="en-US" sz="1600" b="1" dirty="0" smtClean="0">
                <a:latin typeface="+mn-lt"/>
              </a:rPr>
              <a:t>Mesec GGGG</a:t>
            </a:r>
            <a:endParaRPr lang="en-GB" altLang="en-US" sz="1600" b="1" dirty="0">
              <a:latin typeface="+mn-lt"/>
            </a:endParaRPr>
          </a:p>
        </p:txBody>
      </p:sp>
      <p:sp>
        <p:nvSpPr>
          <p:cNvPr id="10" name="Rectangle 2">
            <a:extLst>
              <a:ext uri="{FF2B5EF4-FFF2-40B4-BE49-F238E27FC236}">
                <a16:creationId xmlns="" xmlns:a16="http://schemas.microsoft.com/office/drawing/2014/main" id="{DF1503B2-B0B3-4330-9439-3D5954CA1625}"/>
              </a:ext>
            </a:extLst>
          </p:cNvPr>
          <p:cNvSpPr>
            <a:spLocks noChangeArrowheads="1"/>
          </p:cNvSpPr>
          <p:nvPr/>
        </p:nvSpPr>
        <p:spPr bwMode="auto">
          <a:xfrm>
            <a:off x="365125" y="1177588"/>
            <a:ext cx="85994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sr-Latn-RS" altLang="en-US" sz="2400" b="1" dirty="0" smtClean="0">
                <a:latin typeface="+mn-lt"/>
              </a:rPr>
              <a:t>Uvodni kurs </a:t>
            </a:r>
            <a:r>
              <a:rPr lang="sr-Latn-RS" altLang="en-US" sz="2400" b="1" smtClean="0">
                <a:latin typeface="+mn-lt"/>
              </a:rPr>
              <a:t>Pravosudne</a:t>
            </a:r>
            <a:r>
              <a:rPr lang="sr-Latn-RS" altLang="en-US" sz="2400" b="1" dirty="0" smtClean="0">
                <a:latin typeface="+mn-lt"/>
              </a:rPr>
              <a:t> obuke o </a:t>
            </a:r>
            <a:r>
              <a:rPr lang="sr-Latn-RS" altLang="en-US" sz="2400" b="1" dirty="0" err="1" smtClean="0">
                <a:latin typeface="+mn-lt"/>
              </a:rPr>
              <a:t>visokotehnološkom</a:t>
            </a:r>
            <a:r>
              <a:rPr lang="sr-Latn-RS" altLang="en-US" sz="2400" b="1" dirty="0" smtClean="0">
                <a:latin typeface="+mn-lt"/>
              </a:rPr>
              <a:t> kriminalu i elektronskim dokazima</a:t>
            </a:r>
            <a:endParaRPr lang="en-GB" altLang="en-US" sz="2400" i="1" dirty="0">
              <a:latin typeface="+mn-lt"/>
            </a:endParaRPr>
          </a:p>
        </p:txBody>
      </p:sp>
    </p:spTree>
    <p:extLst>
      <p:ext uri="{BB962C8B-B14F-4D97-AF65-F5344CB8AC3E}">
        <p14:creationId xmlns:p14="http://schemas.microsoft.com/office/powerpoint/2010/main" val="42699656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68761"/>
            <a:ext cx="8640960" cy="4392487"/>
          </a:xfrm>
        </p:spPr>
        <p:txBody>
          <a:bodyPr>
            <a:normAutofit fontScale="92500"/>
          </a:bodyPr>
          <a:lstStyle/>
          <a:p>
            <a:pPr marL="0" indent="0">
              <a:buNone/>
            </a:pPr>
            <a:r>
              <a:rPr lang="sr-Latn-RS" b="1" dirty="0" smtClean="0">
                <a:solidFill>
                  <a:srgbClr val="0070C0"/>
                </a:solidFill>
              </a:rPr>
              <a:t>Elektronski dokaz</a:t>
            </a:r>
            <a:endParaRPr lang="en-GB" b="1" dirty="0">
              <a:solidFill>
                <a:srgbClr val="0070C0"/>
              </a:solidFill>
            </a:endParaRPr>
          </a:p>
          <a:p>
            <a:pPr marL="0" indent="0">
              <a:buNone/>
            </a:pPr>
            <a:endParaRPr lang="en-GB" b="1" dirty="0">
              <a:solidFill>
                <a:srgbClr val="0070C0"/>
              </a:solidFill>
            </a:endParaRPr>
          </a:p>
          <a:p>
            <a:pPr lvl="1"/>
            <a:r>
              <a:rPr lang="sr-Latn-RS" dirty="0"/>
              <a:t>Ne postoji međunarodno prihvaćena </a:t>
            </a:r>
            <a:r>
              <a:rPr lang="sr-Latn-RS" dirty="0" smtClean="0"/>
              <a:t>definicija</a:t>
            </a:r>
            <a:endParaRPr lang="en-US" dirty="0" smtClean="0"/>
          </a:p>
          <a:p>
            <a:pPr lvl="1"/>
            <a:r>
              <a:rPr lang="sr-Latn-RS" dirty="0" smtClean="0"/>
              <a:t>U </a:t>
            </a:r>
            <a:r>
              <a:rPr lang="sr-Latn-RS" dirty="0"/>
              <a:t>Vodiču Saveta Evrope navodi se sledeće</a:t>
            </a:r>
            <a:r>
              <a:rPr lang="en-US" dirty="0" smtClean="0"/>
              <a:t>:</a:t>
            </a:r>
            <a:endParaRPr lang="en-US" dirty="0"/>
          </a:p>
          <a:p>
            <a:pPr marL="57150" indent="0" algn="ctr">
              <a:buNone/>
            </a:pPr>
            <a:endParaRPr lang="sr-Latn-RS" dirty="0" smtClean="0"/>
          </a:p>
          <a:p>
            <a:pPr marL="57150" indent="0" algn="ctr">
              <a:buNone/>
            </a:pPr>
            <a:r>
              <a:rPr lang="sr-Latn-RS" b="1" dirty="0" smtClean="0"/>
              <a:t>„</a:t>
            </a:r>
            <a:r>
              <a:rPr lang="sr-Latn-RS" b="1" dirty="0"/>
              <a:t>Svaka informacija koja je generisana, sačuvana ili preneta u digitalnom obliku a koja kasnije može biti potrebna da dokaže ili pobije činjenicu koja se osporava u pravnom postupku </a:t>
            </a:r>
            <a:r>
              <a:rPr lang="sr-Latn-RS" b="1" dirty="0" smtClean="0"/>
              <a:t>“</a:t>
            </a:r>
            <a:endParaRPr lang="en-US" b="1" dirty="0"/>
          </a:p>
          <a:p>
            <a:pPr marL="0" indent="0" algn="just">
              <a:lnSpc>
                <a:spcPct val="120000"/>
              </a:lnSpc>
              <a:spcBef>
                <a:spcPts val="600"/>
              </a:spcBef>
              <a:spcAft>
                <a:spcPts val="600"/>
              </a:spcAft>
              <a:buNone/>
            </a:pPr>
            <a:endParaRPr lang="en-US" dirty="0"/>
          </a:p>
        </p:txBody>
      </p:sp>
      <p:sp>
        <p:nvSpPr>
          <p:cNvPr id="18434" name="Rectangle 4"/>
          <p:cNvSpPr>
            <a:spLocks noChangeArrowheads="1"/>
          </p:cNvSpPr>
          <p:nvPr/>
        </p:nvSpPr>
        <p:spPr bwMode="auto">
          <a:xfrm>
            <a:off x="3"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defTabSz="914400" eaLnBrk="0" fontAlgn="base" hangingPunct="0">
              <a:spcBef>
                <a:spcPct val="0"/>
              </a:spcBef>
              <a:spcAft>
                <a:spcPct val="0"/>
              </a:spcAft>
            </a:pPr>
            <a:endParaRPr lang="en-GB">
              <a:solidFill>
                <a:prstClr val="black"/>
              </a:solidFill>
              <a:ea typeface="MS PGothic" panose="020B0600070205080204" pitchFamily="34" charset="-128"/>
            </a:endParaRPr>
          </a:p>
        </p:txBody>
      </p:sp>
      <p:sp>
        <p:nvSpPr>
          <p:cNvPr id="7" name="Rectangle 6"/>
          <p:cNvSpPr/>
          <p:nvPr/>
        </p:nvSpPr>
        <p:spPr>
          <a:xfrm>
            <a:off x="184734" y="-26985"/>
            <a:ext cx="8959267"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GB">
              <a:solidFill>
                <a:prstClr val="white"/>
              </a:solidFill>
            </a:endParaRPr>
          </a:p>
        </p:txBody>
      </p:sp>
      <p:sp>
        <p:nvSpPr>
          <p:cNvPr id="18436" name="TextBox 7"/>
          <p:cNvSpPr txBox="1">
            <a:spLocks noChangeArrowheads="1"/>
          </p:cNvSpPr>
          <p:nvPr/>
        </p:nvSpPr>
        <p:spPr bwMode="auto">
          <a:xfrm>
            <a:off x="1403350" y="18864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defTabSz="914400" eaLnBrk="0" fontAlgn="base" hangingPunct="0">
              <a:spcBef>
                <a:spcPct val="0"/>
              </a:spcBef>
              <a:spcAft>
                <a:spcPct val="0"/>
              </a:spcAft>
            </a:pPr>
            <a:r>
              <a:rPr lang="en-GB" sz="3200" dirty="0">
                <a:solidFill>
                  <a:prstClr val="white"/>
                </a:solidFill>
                <a:latin typeface="Verdana" charset="0"/>
                <a:cs typeface="Verdana" charset="0"/>
              </a:rPr>
              <a:t> </a:t>
            </a:r>
            <a:r>
              <a:rPr lang="sr-Latn-RS" sz="3200" dirty="0" smtClean="0">
                <a:solidFill>
                  <a:schemeClr val="bg1"/>
                </a:solidFill>
                <a:latin typeface="Verdana" charset="0"/>
                <a:cs typeface="Verdana" charset="0"/>
              </a:rPr>
              <a:t>Definicije</a:t>
            </a:r>
            <a:endParaRPr lang="sr-Latn-RS" sz="2000" dirty="0">
              <a:solidFill>
                <a:prstClr val="white"/>
              </a:solidFill>
              <a:latin typeface="Verdana" charset="0"/>
              <a:cs typeface="Verdana" charset="0"/>
            </a:endParaRPr>
          </a:p>
        </p:txBody>
      </p:sp>
      <p:sp>
        <p:nvSpPr>
          <p:cNvPr id="9" name="Rectangle 8"/>
          <p:cNvSpPr/>
          <p:nvPr/>
        </p:nvSpPr>
        <p:spPr>
          <a:xfrm>
            <a:off x="-34925" y="6588133"/>
            <a:ext cx="9215438"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0" fontAlgn="base" hangingPunct="0">
              <a:spcBef>
                <a:spcPct val="0"/>
              </a:spcBef>
              <a:spcAft>
                <a:spcPct val="0"/>
              </a:spcAft>
              <a:defRPr/>
            </a:pPr>
            <a:endParaRPr lang="en-GB">
              <a:solidFill>
                <a:prstClr val="white"/>
              </a:solidFill>
            </a:endParaRPr>
          </a:p>
        </p:txBody>
      </p:sp>
      <p:sp>
        <p:nvSpPr>
          <p:cNvPr id="10" name="Rectangle 11"/>
          <p:cNvSpPr>
            <a:spLocks noChangeArrowheads="1"/>
          </p:cNvSpPr>
          <p:nvPr/>
        </p:nvSpPr>
        <p:spPr bwMode="auto">
          <a:xfrm>
            <a:off x="7938" y="6597658"/>
            <a:ext cx="91360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914400" eaLnBrk="0" fontAlgn="base" hangingPunct="0">
              <a:spcBef>
                <a:spcPct val="0"/>
              </a:spcBef>
              <a:spcAft>
                <a:spcPct val="0"/>
              </a:spcAft>
            </a:pPr>
            <a:r>
              <a:rPr lang="en-US" sz="1200" b="1" dirty="0">
                <a:solidFill>
                  <a:srgbClr val="FFFFFF"/>
                </a:solidFill>
                <a:latin typeface="Verdana" charset="0"/>
                <a:ea typeface="MS PGothic" panose="020B0600070205080204" pitchFamily="34" charset="-128"/>
                <a:cs typeface="Verdana" charset="0"/>
              </a:rPr>
              <a:t>Source: OECD						                      	      - </a:t>
            </a:r>
            <a:fld id="{F50FF694-912A-834E-AD45-B984C7BF2CE4}" type="slidenum">
              <a:rPr lang="en-US" sz="1200" b="1">
                <a:solidFill>
                  <a:srgbClr val="FFFFFF"/>
                </a:solidFill>
                <a:latin typeface="Verdana" charset="0"/>
                <a:ea typeface="MS PGothic" panose="020B0600070205080204" pitchFamily="34" charset="-128"/>
                <a:cs typeface="Verdana" charset="0"/>
              </a:rPr>
              <a:pPr defTabSz="914400" eaLnBrk="0" fontAlgn="base" hangingPunct="0">
                <a:spcBef>
                  <a:spcPct val="0"/>
                </a:spcBef>
                <a:spcAft>
                  <a:spcPct val="0"/>
                </a:spcAft>
              </a:pPr>
              <a:t>8</a:t>
            </a:fld>
            <a:r>
              <a:rPr lang="en-US" sz="1200" b="1" dirty="0">
                <a:solidFill>
                  <a:srgbClr val="FFFFFF"/>
                </a:solidFill>
                <a:latin typeface="Verdana" charset="0"/>
                <a:ea typeface="MS PGothic" panose="020B0600070205080204" pitchFamily="34" charset="-128"/>
                <a:cs typeface="Verdana" charset="0"/>
              </a:rPr>
              <a:t> -</a:t>
            </a:r>
          </a:p>
        </p:txBody>
      </p:sp>
      <p:sp>
        <p:nvSpPr>
          <p:cNvPr id="2" name="Rectangle 1"/>
          <p:cNvSpPr/>
          <p:nvPr/>
        </p:nvSpPr>
        <p:spPr>
          <a:xfrm>
            <a:off x="184734" y="5879013"/>
            <a:ext cx="8851316" cy="276999"/>
          </a:xfrm>
          <a:prstGeom prst="rect">
            <a:avLst/>
          </a:prstGeom>
        </p:spPr>
        <p:txBody>
          <a:bodyPr wrap="square">
            <a:spAutoFit/>
          </a:bodyPr>
          <a:lstStyle/>
          <a:p>
            <a:pPr defTabSz="914400" eaLnBrk="0" fontAlgn="base" hangingPunct="0">
              <a:spcBef>
                <a:spcPct val="0"/>
              </a:spcBef>
              <a:spcAft>
                <a:spcPct val="0"/>
              </a:spcAft>
            </a:pPr>
            <a:endParaRPr lang="en-US" sz="1200" dirty="0">
              <a:solidFill>
                <a:prstClr val="black"/>
              </a:solidFill>
              <a:ea typeface="Verdana" panose="020B0604030504040204" pitchFamily="34" charset="0"/>
              <a:cs typeface="Verdana" panose="020B0604030504040204" pitchFamily="34"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504461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4CA6C7AE-CB6D-46CA-A269-7676C38484D4}"/>
              </a:ext>
            </a:extLst>
          </p:cNvPr>
          <p:cNvSpPr/>
          <p:nvPr/>
        </p:nvSpPr>
        <p:spPr>
          <a:xfrm>
            <a:off x="0" y="6588125"/>
            <a:ext cx="9144000" cy="276999"/>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1200" b="1" dirty="0">
                <a:solidFill>
                  <a:srgbClr val="FFFFFF"/>
                </a:solidFill>
                <a:latin typeface="Verdana" charset="0"/>
                <a:cs typeface="Verdana" charset="0"/>
              </a:rPr>
              <a:t>www.coe.int/cybercrime</a:t>
            </a:r>
            <a:endParaRPr lang="en-GB" sz="1200" dirty="0"/>
          </a:p>
        </p:txBody>
      </p:sp>
      <p:sp>
        <p:nvSpPr>
          <p:cNvPr id="10" name="Rectangle 9">
            <a:extLst>
              <a:ext uri="{FF2B5EF4-FFF2-40B4-BE49-F238E27FC236}">
                <a16:creationId xmlns=""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r-Latn-RS" sz="3200" dirty="0" smtClean="0">
                <a:solidFill>
                  <a:schemeClr val="bg1"/>
                </a:solidFill>
                <a:latin typeface="Verdana" charset="0"/>
                <a:cs typeface="Verdana" charset="0"/>
              </a:rPr>
              <a:t>Razlike</a:t>
            </a:r>
            <a:endParaRPr lang="en-GB" sz="2000" dirty="0">
              <a:solidFill>
                <a:schemeClr val="bg1"/>
              </a:solidFill>
              <a:latin typeface="Verdana" charset="0"/>
              <a:cs typeface="Verdana" charset="0"/>
            </a:endParaRPr>
          </a:p>
        </p:txBody>
      </p:sp>
      <p:pic>
        <p:nvPicPr>
          <p:cNvPr id="12" name="Picture 4">
            <a:extLst>
              <a:ext uri="{FF2B5EF4-FFF2-40B4-BE49-F238E27FC236}">
                <a16:creationId xmlns=""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 xmlns:a16="http://schemas.microsoft.com/office/drawing/2014/main" id="{8A88BFAC-15B2-48E9-8819-4E6DD11AE590}"/>
              </a:ext>
            </a:extLst>
          </p:cNvPr>
          <p:cNvSpPr>
            <a:spLocks noGrp="1"/>
          </p:cNvSpPr>
          <p:nvPr>
            <p:ph idx="1"/>
          </p:nvPr>
        </p:nvSpPr>
        <p:spPr>
          <a:xfrm>
            <a:off x="251520" y="1196752"/>
            <a:ext cx="8640960" cy="5256584"/>
          </a:xfrm>
        </p:spPr>
        <p:txBody>
          <a:bodyPr/>
          <a:lstStyle/>
          <a:p>
            <a:pPr marL="0" indent="0">
              <a:buNone/>
            </a:pPr>
            <a:r>
              <a:rPr lang="sr-Latn-RS" b="1" dirty="0" smtClean="0">
                <a:solidFill>
                  <a:srgbClr val="0070C0"/>
                </a:solidFill>
              </a:rPr>
              <a:t>Elektronski dokaz</a:t>
            </a:r>
            <a:endParaRPr lang="en-GB" b="1" dirty="0">
              <a:solidFill>
                <a:srgbClr val="0070C0"/>
              </a:solidFill>
            </a:endParaRPr>
          </a:p>
          <a:p>
            <a:pPr lvl="1"/>
            <a:r>
              <a:rPr lang="sr-Latn-RS" sz="2600" dirty="0"/>
              <a:t>Ne razlikuje se od tradicionalnog dokaza</a:t>
            </a:r>
            <a:endParaRPr lang="en-US" sz="2600" dirty="0"/>
          </a:p>
          <a:p>
            <a:pPr lvl="1"/>
            <a:r>
              <a:rPr lang="sr-Latn-RS" sz="2600" dirty="0"/>
              <a:t>Potrebno je da stranka koja ga uvodi u postupak bude u stanju da dokaže kako on nije ni više ni manje od onoga što je bio kada je ta stranka došla u njegov posed</a:t>
            </a:r>
            <a:endParaRPr lang="en-US" sz="2600" dirty="0"/>
          </a:p>
          <a:p>
            <a:pPr lvl="1"/>
            <a:r>
              <a:rPr lang="sr-Latn-RS" sz="2600" dirty="0"/>
              <a:t>Drugačije rečeno, dokazuje da se nisu dogodile nikakve promene − </a:t>
            </a:r>
            <a:r>
              <a:rPr lang="es-CL" sz="2600" dirty="0"/>
              <a:t>da </a:t>
            </a:r>
            <a:r>
              <a:rPr lang="es-CL" sz="2600" dirty="0" err="1"/>
              <a:t>ništa</a:t>
            </a:r>
            <a:r>
              <a:rPr lang="es-CL" sz="2600" dirty="0"/>
              <a:t> </a:t>
            </a:r>
            <a:r>
              <a:rPr lang="es-CL" sz="2600" dirty="0" err="1"/>
              <a:t>nije</a:t>
            </a:r>
            <a:r>
              <a:rPr lang="es-CL" sz="2600" dirty="0"/>
              <a:t> </a:t>
            </a:r>
            <a:r>
              <a:rPr lang="es-CL" sz="2600" dirty="0" err="1"/>
              <a:t>obrisano</a:t>
            </a:r>
            <a:r>
              <a:rPr lang="es-CL" sz="2600" dirty="0"/>
              <a:t> </a:t>
            </a:r>
            <a:r>
              <a:rPr lang="es-CL" sz="2600" dirty="0" err="1"/>
              <a:t>ili</a:t>
            </a:r>
            <a:r>
              <a:rPr lang="es-CL" sz="2600" dirty="0"/>
              <a:t> </a:t>
            </a:r>
            <a:r>
              <a:rPr lang="es-CL" sz="2600" dirty="0" err="1"/>
              <a:t>dodato</a:t>
            </a:r>
            <a:r>
              <a:rPr lang="es-CL" sz="2600" dirty="0"/>
              <a:t>, </a:t>
            </a:r>
            <a:r>
              <a:rPr lang="es-CL" sz="2600" dirty="0" err="1"/>
              <a:t>niti</a:t>
            </a:r>
            <a:r>
              <a:rPr lang="es-CL" sz="2600" dirty="0"/>
              <a:t> je na </a:t>
            </a:r>
            <a:r>
              <a:rPr lang="es-CL" sz="2600" dirty="0" err="1"/>
              <a:t>neki</a:t>
            </a:r>
            <a:r>
              <a:rPr lang="es-CL" sz="2600" dirty="0"/>
              <a:t> </a:t>
            </a:r>
            <a:r>
              <a:rPr lang="es-CL" sz="2600" dirty="0" err="1"/>
              <a:t>drugi</a:t>
            </a:r>
            <a:r>
              <a:rPr lang="es-CL" sz="2600" dirty="0"/>
              <a:t> </a:t>
            </a:r>
            <a:r>
              <a:rPr lang="es-CL" sz="2600" dirty="0" err="1"/>
              <a:t>način</a:t>
            </a:r>
            <a:r>
              <a:rPr lang="es-CL" sz="2600" dirty="0"/>
              <a:t> </a:t>
            </a:r>
            <a:r>
              <a:rPr lang="es-CL" sz="2600" dirty="0" err="1"/>
              <a:t>izmenjen</a:t>
            </a:r>
            <a:r>
              <a:rPr lang="es-CL" sz="2600" dirty="0"/>
              <a:t> </a:t>
            </a:r>
            <a:r>
              <a:rPr lang="es-CL" sz="2600" dirty="0" err="1"/>
              <a:t>sadržaj</a:t>
            </a:r>
            <a:endParaRPr lang="en-US" sz="2600" dirty="0"/>
          </a:p>
        </p:txBody>
      </p:sp>
      <p:sp>
        <p:nvSpPr>
          <p:cNvPr id="7" name="TextBox 6">
            <a:extLst>
              <a:ext uri="{FF2B5EF4-FFF2-40B4-BE49-F238E27FC236}">
                <a16:creationId xmlns="" xmlns:a16="http://schemas.microsoft.com/office/drawing/2014/main" id="{E31F9DB2-737B-48F0-AABB-B436F92755A8}"/>
              </a:ext>
            </a:extLst>
          </p:cNvPr>
          <p:cNvSpPr txBox="1"/>
          <p:nvPr/>
        </p:nvSpPr>
        <p:spPr>
          <a:xfrm>
            <a:off x="1743693" y="5301208"/>
            <a:ext cx="5656614" cy="830997"/>
          </a:xfrm>
          <a:prstGeom prst="rect">
            <a:avLst/>
          </a:prstGeom>
          <a:solidFill>
            <a:srgbClr val="F08A34"/>
          </a:solidFill>
        </p:spPr>
        <p:txBody>
          <a:bodyPr wrap="square" rtlCol="0">
            <a:spAutoFit/>
          </a:bodyPr>
          <a:lstStyle/>
          <a:p>
            <a:pPr algn="ctr"/>
            <a:r>
              <a:rPr lang="sr-Latn-RS" sz="2400" dirty="0" smtClean="0">
                <a:solidFill>
                  <a:schemeClr val="bg1"/>
                </a:solidFill>
                <a:latin typeface="+mj-lt"/>
              </a:rPr>
              <a:t>To je glavna teškoća sa elektronskim dokazima</a:t>
            </a:r>
            <a:r>
              <a:rPr lang="en-GB" sz="2400" dirty="0" smtClean="0">
                <a:solidFill>
                  <a:schemeClr val="bg1"/>
                </a:solidFill>
                <a:latin typeface="+mj-lt"/>
              </a:rPr>
              <a:t>!</a:t>
            </a:r>
            <a:endParaRPr lang="en-GB" sz="2400" dirty="0">
              <a:solidFill>
                <a:schemeClr val="bg1"/>
              </a:solidFill>
              <a:latin typeface="+mj-lt"/>
            </a:endParaRPr>
          </a:p>
        </p:txBody>
      </p:sp>
    </p:spTree>
    <p:extLst>
      <p:ext uri="{BB962C8B-B14F-4D97-AF65-F5344CB8AC3E}">
        <p14:creationId xmlns:p14="http://schemas.microsoft.com/office/powerpoint/2010/main" val="737753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9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2852</TotalTime>
  <Words>16966</Words>
  <Application>Microsoft Office PowerPoint</Application>
  <PresentationFormat>On-screen Show (4:3)</PresentationFormat>
  <Paragraphs>1279</Paragraphs>
  <Slides>79</Slides>
  <Notes>76</Notes>
  <HiddenSlides>0</HiddenSlides>
  <MMClips>0</MMClips>
  <ScaleCrop>false</ScaleCrop>
  <HeadingPairs>
    <vt:vector size="4" baseType="variant">
      <vt:variant>
        <vt:lpstr>Theme</vt:lpstr>
      </vt:variant>
      <vt:variant>
        <vt:i4>5</vt:i4>
      </vt:variant>
      <vt:variant>
        <vt:lpstr>Slide Titles</vt:lpstr>
      </vt:variant>
      <vt:variant>
        <vt:i4>79</vt:i4>
      </vt:variant>
    </vt:vector>
  </HeadingPairs>
  <TitlesOfParts>
    <vt:vector size="84" baseType="lpstr">
      <vt:lpstr>Office Theme</vt:lpstr>
      <vt:lpstr>1_Office Theme</vt:lpstr>
      <vt:lpstr>2_Office Theme</vt:lpstr>
      <vt:lpstr>3_Office Theme</vt:lpstr>
      <vt:lpstr>9_Office Theme</vt:lpstr>
      <vt:lpstr>PowerPoint Presentation</vt:lpstr>
      <vt:lpstr>PowerPoint Presentation</vt:lpstr>
      <vt:lpstr>PowerPoint Presentation</vt:lpstr>
      <vt:lpstr>PowerPoint Presentation</vt:lpstr>
      <vt:lpstr>ŠTA JE „ELEKTRONSKI DOKAZ“?</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VODIČ SAVETA EVROPE ZA ELEKTRONSKE DOKAZE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PRINCIPI PRIKUPLJANJA ELEKTRONSKIH DOKAZA</vt:lpstr>
      <vt:lpstr>PowerPoint Presentation</vt:lpstr>
      <vt:lpstr>PowerPoint Presentation</vt:lpstr>
      <vt:lpstr>PowerPoint Presentation</vt:lpstr>
      <vt:lpstr>PowerPoint Presentation</vt:lpstr>
      <vt:lpstr>PowerPoint Presentation</vt:lpstr>
      <vt:lpstr>PowerPoint Presentation</vt:lpstr>
      <vt:lpstr>MESTO DOGAĐAJA SA ELEKTRONSKIM DOKAZIMA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DIGITALNA FORENZIKA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Catalina</dc:creator>
  <cp:lastModifiedBy>Elizabeta</cp:lastModifiedBy>
  <cp:revision>568</cp:revision>
  <dcterms:created xsi:type="dcterms:W3CDTF">2020-10-07T11:36:01Z</dcterms:created>
  <dcterms:modified xsi:type="dcterms:W3CDTF">2021-03-31T21:41:15Z</dcterms:modified>
</cp:coreProperties>
</file>