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1"/>
    <p:sldMasterId id="2147483685" r:id="rId2"/>
    <p:sldMasterId id="2147483687" r:id="rId3"/>
    <p:sldMasterId id="2147483677" r:id="rId4"/>
  </p:sldMasterIdLst>
  <p:notesMasterIdLst>
    <p:notesMasterId r:id="rId25"/>
  </p:notesMasterIdLst>
  <p:handoutMasterIdLst>
    <p:handoutMasterId r:id="rId26"/>
  </p:handoutMasterIdLst>
  <p:sldIdLst>
    <p:sldId id="264" r:id="rId5"/>
    <p:sldId id="312" r:id="rId6"/>
    <p:sldId id="389" r:id="rId7"/>
    <p:sldId id="390" r:id="rId8"/>
    <p:sldId id="317" r:id="rId9"/>
    <p:sldId id="403" r:id="rId10"/>
    <p:sldId id="412" r:id="rId11"/>
    <p:sldId id="413" r:id="rId12"/>
    <p:sldId id="350" r:id="rId13"/>
    <p:sldId id="352" r:id="rId14"/>
    <p:sldId id="326" r:id="rId15"/>
    <p:sldId id="414" r:id="rId16"/>
    <p:sldId id="406" r:id="rId17"/>
    <p:sldId id="394" r:id="rId18"/>
    <p:sldId id="354" r:id="rId19"/>
    <p:sldId id="416" r:id="rId20"/>
    <p:sldId id="417" r:id="rId21"/>
    <p:sldId id="298" r:id="rId22"/>
    <p:sldId id="387" r:id="rId23"/>
    <p:sldId id="303" r:id="rId24"/>
  </p:sldIdLst>
  <p:sldSz cx="9144000" cy="6858000" type="screen4x3"/>
  <p:notesSz cx="6805613" cy="99441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0066CC"/>
    <a:srgbClr val="336699"/>
    <a:srgbClr val="002A4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38" autoAdjust="0"/>
    <p:restoredTop sz="81038" autoAdjust="0"/>
  </p:normalViewPr>
  <p:slideViewPr>
    <p:cSldViewPr snapToGrid="0" snapToObjects="1">
      <p:cViewPr varScale="1">
        <p:scale>
          <a:sx n="92" d="100"/>
          <a:sy n="92" d="100"/>
        </p:scale>
        <p:origin x="17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C9C8CA0-A880-4010-BE8D-E10E42449EF2}" type="datetime1">
              <a:rPr lang="fr-FR"/>
              <a:pPr>
                <a:defRPr/>
              </a:pPr>
              <a:t>22/10/2021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E3A0738-9C39-4943-A94C-EBAE0BEDD9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570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E712A25-A993-4923-BB91-9FB2A33D04BB}" type="datetime1">
              <a:rPr lang="fr-FR"/>
              <a:pPr>
                <a:defRPr/>
              </a:pPr>
              <a:t>22/10/2021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B52BEDB-CC61-41A3-9EC5-EC7ADCA08D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5162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5CBAD8-AFFC-4EAD-BDDB-53074469E2FC}" type="slidenum">
              <a:rPr lang="fr-F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01AC74-9A23-4B95-9DC2-3D50C15FFF49}" type="slidenum">
              <a:rPr lang="en-GB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01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52BEDB-CC61-41A3-9EC5-EC7ADCA08DF7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15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769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D1A5CE-504E-48C4-927B-44AE0FF75857}" type="slidenum">
              <a:rPr lang="en-GB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53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6C5DE3-7B1F-463B-8588-DA92F706A752}" type="slidenum">
              <a:rPr lang="fr-F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A3579D-C834-4799-97EA-20D03BDEECD5}" type="slidenum">
              <a:rPr lang="en-GB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9753D3-A739-4E6A-B798-60FDE1E4FB2D}" type="slidenum">
              <a:rPr lang="en-GB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E62A0C-315B-4669-9F36-58C9A250E1E9}" type="slidenum">
              <a:rPr lang="en-GB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AB7A1-9E00-4320-894A-6E4668F97CE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9F04C5-6C69-4A5D-A325-CBFD0013EB5A}" type="slidenum">
              <a:rPr lang="en-GB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42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52BEDB-CC61-41A3-9EC5-EC7ADCA08DF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13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altLang="en-US" dirty="0"/>
              <a:t>Le sexisme et les stéréotypes de genre comme base des inégalités de genre; </a:t>
            </a:r>
          </a:p>
          <a:p>
            <a:endParaRPr lang="fr-BE" altLang="en-US" dirty="0"/>
          </a:p>
          <a:p>
            <a:r>
              <a:rPr lang="fr-BE" altLang="en-US" dirty="0"/>
              <a:t>Il existe à tous les niveaux de la société et dans tous les secteurs, privés comme publics.</a:t>
            </a:r>
          </a:p>
          <a:p>
            <a:endParaRPr lang="fr-BE" alt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altLang="en-US" dirty="0"/>
              <a:t>Le sexisme justifie ainsi les inégalités et crée un climat qui conduit à accepter la violence</a:t>
            </a:r>
          </a:p>
          <a:p>
            <a:endParaRPr lang="fr-BE" altLang="en-US" dirty="0"/>
          </a:p>
          <a:p>
            <a:endParaRPr lang="fr-BE" altLang="en-US" dirty="0"/>
          </a:p>
          <a:p>
            <a:r>
              <a:rPr lang="fr-BE" altLang="en-US" dirty="0"/>
              <a:t>(j’ai trouvé pertinent de garder l’iceberg parce que justement un effet du sexisme = la violence)</a:t>
            </a:r>
          </a:p>
          <a:p>
            <a:pPr lvl="1"/>
            <a:r>
              <a:rPr lang="fr-BE" altLang="en-US" dirty="0"/>
              <a:t>Iceberg de la violence:  toutes les violences sont liées - on ne s’intéresse au bas que depuis peu (CI)</a:t>
            </a:r>
          </a:p>
          <a:p>
            <a:endParaRPr lang="fr-BE" altLang="en-US" dirty="0"/>
          </a:p>
          <a:p>
            <a:r>
              <a:rPr lang="fr-BE" altLang="en-US" dirty="0"/>
              <a:t>Les stéréotypes de genre ont un impact négatif sur tous les aspects de la vie;</a:t>
            </a:r>
          </a:p>
          <a:p>
            <a:r>
              <a:rPr lang="fr-BE" altLang="en-US" dirty="0"/>
              <a:t>Un exemple &gt; l’influence que les stéréotypes de genre ont sur l’orientation des </a:t>
            </a:r>
            <a:r>
              <a:rPr lang="fr-BE" altLang="en-US" dirty="0" err="1"/>
              <a:t>étudiant.e.s</a:t>
            </a:r>
            <a:r>
              <a:rPr lang="fr-BE" altLang="en-US" dirty="0"/>
              <a:t> (more men in Stem </a:t>
            </a:r>
            <a:r>
              <a:rPr lang="fr-BE" altLang="en-US" dirty="0" err="1"/>
              <a:t>field</a:t>
            </a:r>
            <a:r>
              <a:rPr lang="fr-BE" altLang="en-US" dirty="0"/>
              <a:t> </a:t>
            </a:r>
            <a:r>
              <a:rPr lang="fr-BE" altLang="en-US" dirty="0" err="1"/>
              <a:t>etc</a:t>
            </a:r>
            <a:r>
              <a:rPr lang="fr-BE" altLang="en-US" dirty="0"/>
              <a:t>)</a:t>
            </a:r>
          </a:p>
          <a:p>
            <a:endParaRPr lang="fr-BE" altLang="en-US" dirty="0"/>
          </a:p>
          <a:p>
            <a:endParaRPr lang="fr-BE" altLang="en-US" dirty="0"/>
          </a:p>
          <a:p>
            <a:r>
              <a:rPr lang="fr-BE" altLang="en-US" dirty="0"/>
              <a:t>4 P: prévention, protection, poursuites, politiques intégrées (</a:t>
            </a:r>
            <a:r>
              <a:rPr lang="en-US" altLang="en-US" dirty="0" err="1"/>
              <a:t>co-ordinated</a:t>
            </a:r>
            <a:r>
              <a:rPr lang="en-US" altLang="en-US" dirty="0"/>
              <a:t> and comprehensive, in that they encompass all relevant measures to prevent and combat all forms of violence against women. )</a:t>
            </a:r>
            <a:endParaRPr lang="fr-BE" altLang="en-US" dirty="0"/>
          </a:p>
          <a:p>
            <a:endParaRPr lang="fr-BE" altLang="en-US" dirty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C38D17-4995-44D9-9EA4-2BDD5EFA054D}" type="slidenum">
              <a:rPr lang="fr-BE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fr-BE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 err="1"/>
              <a:t>Attacks</a:t>
            </a:r>
            <a:r>
              <a:rPr lang="fr-FR" dirty="0"/>
              <a:t> on men are </a:t>
            </a:r>
            <a:r>
              <a:rPr lang="fr-FR" dirty="0" err="1"/>
              <a:t>mostly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professional</a:t>
            </a:r>
            <a:r>
              <a:rPr lang="fr-FR" dirty="0"/>
              <a:t> opinions or </a:t>
            </a:r>
            <a:r>
              <a:rPr lang="fr-FR" dirty="0" err="1"/>
              <a:t>competence</a:t>
            </a:r>
            <a:r>
              <a:rPr lang="fr-FR" dirty="0"/>
              <a:t>, </a:t>
            </a:r>
            <a:r>
              <a:rPr lang="fr-FR" dirty="0" err="1"/>
              <a:t>while</a:t>
            </a:r>
            <a:r>
              <a:rPr lang="fr-FR" dirty="0"/>
              <a:t> </a:t>
            </a:r>
            <a:r>
              <a:rPr lang="fr-FR" dirty="0" err="1"/>
              <a:t>women</a:t>
            </a:r>
            <a:r>
              <a:rPr lang="fr-FR" dirty="0"/>
              <a:t> are more </a:t>
            </a:r>
            <a:r>
              <a:rPr lang="fr-FR" dirty="0" err="1"/>
              <a:t>likely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subject</a:t>
            </a:r>
            <a:r>
              <a:rPr lang="fr-FR" dirty="0"/>
              <a:t> to </a:t>
            </a:r>
            <a:r>
              <a:rPr lang="fr-FR" dirty="0" err="1"/>
              <a:t>sexist</a:t>
            </a:r>
            <a:r>
              <a:rPr lang="fr-FR" dirty="0"/>
              <a:t>/</a:t>
            </a:r>
            <a:r>
              <a:rPr lang="fr-FR" dirty="0" err="1"/>
              <a:t>sexualised</a:t>
            </a:r>
            <a:r>
              <a:rPr lang="fr-FR" dirty="0"/>
              <a:t> abuse</a:t>
            </a:r>
          </a:p>
          <a:p>
            <a:r>
              <a:rPr lang="fr-FR" dirty="0"/>
              <a:t>Online </a:t>
            </a:r>
            <a:r>
              <a:rPr lang="fr-FR" dirty="0" err="1"/>
              <a:t>attacks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« silence » </a:t>
            </a:r>
            <a:r>
              <a:rPr lang="fr-FR" dirty="0" err="1"/>
              <a:t>women</a:t>
            </a:r>
            <a:r>
              <a:rPr lang="fr-FR" dirty="0"/>
              <a:t> and girls, </a:t>
            </a:r>
            <a:r>
              <a:rPr lang="fr-FR" dirty="0" err="1"/>
              <a:t>preventing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active online </a:t>
            </a:r>
          </a:p>
          <a:p>
            <a:r>
              <a:rPr lang="fr-FR" u="sng" dirty="0" err="1"/>
              <a:t>Sexist</a:t>
            </a:r>
            <a:r>
              <a:rPr lang="fr-FR" u="sng" dirty="0"/>
              <a:t> </a:t>
            </a:r>
            <a:r>
              <a:rPr lang="fr-FR" u="sng" dirty="0" err="1"/>
              <a:t>misuse</a:t>
            </a:r>
            <a:r>
              <a:rPr lang="fr-FR" u="sng" dirty="0"/>
              <a:t> of social media </a:t>
            </a:r>
            <a:r>
              <a:rPr lang="fr-FR" dirty="0"/>
              <a:t>(</a:t>
            </a:r>
            <a:r>
              <a:rPr lang="fr-FR" dirty="0" err="1"/>
              <a:t>eg</a:t>
            </a:r>
            <a:r>
              <a:rPr lang="fr-FR" dirty="0"/>
              <a:t>. </a:t>
            </a:r>
            <a:r>
              <a:rPr lang="fr-FR" dirty="0" err="1"/>
              <a:t>posting</a:t>
            </a:r>
            <a:r>
              <a:rPr lang="fr-FR" dirty="0"/>
              <a:t> </a:t>
            </a:r>
            <a:r>
              <a:rPr lang="fr-FR" dirty="0" err="1"/>
              <a:t>intimate</a:t>
            </a:r>
            <a:r>
              <a:rPr lang="fr-FR" dirty="0"/>
              <a:t> images </a:t>
            </a:r>
            <a:r>
              <a:rPr lang="fr-FR" dirty="0" err="1"/>
              <a:t>without</a:t>
            </a:r>
            <a:r>
              <a:rPr lang="fr-FR" dirty="0"/>
              <a:t> the consent of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depicted</a:t>
            </a:r>
            <a:r>
              <a:rPr lang="fr-FR" dirty="0"/>
              <a:t>)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form</a:t>
            </a:r>
            <a:r>
              <a:rPr lang="fr-FR" dirty="0"/>
              <a:t> of violence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addressed</a:t>
            </a:r>
            <a:endParaRPr lang="fr-FR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52BEDB-CC61-41A3-9EC5-EC7ADCA08DF7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74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55A58-423B-4A24-8ED0-E221A17F2F7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526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B452-40F5-45A6-9C99-7B50BA13558E}" type="datetime1">
              <a:rPr lang="fr-FR"/>
              <a:pPr>
                <a:defRPr/>
              </a:pPr>
              <a:t>22/10/2021</a:t>
            </a:fld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76F2-8241-4574-BAC4-034B08BFC37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462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fld id="{1008BCC1-0D24-48F0-AC86-A5BAB882D029}" type="datetime1">
              <a:rPr lang="fr-FR"/>
              <a:pPr>
                <a:defRPr/>
              </a:pPr>
              <a:t>22/10/2021</a:t>
            </a:fld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15EA5F1B-6386-449D-8F3D-69815551E45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23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D76CD-DBA9-4D32-8D41-A49C9BF10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4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6F7F7626-C6DF-4573-868C-0603DAE72069}" type="datetime1">
              <a:rPr lang="fr-FR"/>
              <a:pPr>
                <a:defRPr/>
              </a:pPr>
              <a:t>22/10/2021</a:t>
            </a:fld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045E4DD9-CD43-4F7A-BAC6-0B55C0ACFDE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72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B43C5C2B-B485-4AC7-BCD7-6F1B24F0E7F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1A8894FA-E79A-49D6-AB0D-845434CB65F5}" type="datetime1">
              <a:rPr lang="fr-FR"/>
              <a:pPr>
                <a:defRPr/>
              </a:pPr>
              <a:t>22/10/2021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DA9A1300-6319-450F-9B0D-C1AEE4B535B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A736FEC4-1738-4F60-8DCF-169C0E4A4E4B}" type="datetime1">
              <a:rPr lang="fr-FR"/>
              <a:pPr>
                <a:defRPr/>
              </a:pPr>
              <a:t>22/10/2021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73FBDDF4-CA18-45E3-95D5-C35C2EED826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3077" name="Espace réservé du titre 6"/>
          <p:cNvSpPr>
            <a:spLocks noGrp="1"/>
          </p:cNvSpPr>
          <p:nvPr>
            <p:ph type="title"/>
          </p:nvPr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Name of the 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6"/>
          <p:cNvSpPr>
            <a:spLocks noGrp="1"/>
          </p:cNvSpPr>
          <p:nvPr>
            <p:ph type="title"/>
          </p:nvPr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fld id="{D0F7E08B-5091-4FFC-B245-5B882DB68A51}" type="datetime1">
              <a:rPr lang="fr-FR"/>
              <a:pPr>
                <a:defRPr/>
              </a:pPr>
              <a:t>22/10/2021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47B68BCF-573E-4C58-AEDF-68E5347A8CA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int/en/web/human-rights-channel/stop-sexis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://www.coe.int/stop-sexis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e.int/equality" TargetMode="External"/><Relationship Id="rId5" Type="http://schemas.openxmlformats.org/officeDocument/2006/relationships/hyperlink" Target="https://www.coe.int/gender-mainstreaming" TargetMode="External"/><Relationship Id="rId4" Type="http://schemas.openxmlformats.org/officeDocument/2006/relationships/hyperlink" Target="mailto:Cecile.greboval@coe.i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25400" y="3917373"/>
            <a:ext cx="9144000" cy="20802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3800" i="0" u="none" strike="noStrike" baseline="0" dirty="0">
                <a:solidFill>
                  <a:srgbClr val="0066CC"/>
                </a:solidFill>
                <a:latin typeface="Calibri" panose="020F0502020204030204" pitchFamily="34" charset="0"/>
              </a:rPr>
              <a:t>Work of the Council of Europe on gender equality and on combating sexism</a:t>
            </a:r>
            <a:br>
              <a:rPr lang="fr-FR" dirty="0">
                <a:solidFill>
                  <a:srgbClr val="0066CC"/>
                </a:solidFill>
                <a:latin typeface="Arial Narrow" panose="020B0606020202030204" pitchFamily="34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4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Cécile GREBOVAL, Gender Equality Division, Council of Europe</a:t>
            </a:r>
            <a:br>
              <a:rPr lang="en-US" sz="11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11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4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Seminar “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Combating sexist advertising: learning from practice”</a:t>
            </a:r>
            <a:r>
              <a:rPr lang="en-US" sz="24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- 28.10.2021</a:t>
            </a:r>
            <a:endParaRPr lang="en-GB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59875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5F0139C-5F22-4F7C-81B7-AB962C9791C7}" type="datetime1">
              <a:rPr lang="fr-FR" altLang="en-US" sz="1000" smtClean="0">
                <a:solidFill>
                  <a:srgbClr val="898989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22/10/2021</a:t>
            </a:fld>
            <a:endParaRPr lang="fr-FR" altLang="en-US" sz="1000" dirty="0">
              <a:solidFill>
                <a:srgbClr val="898989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8197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804677E-0CBF-4D45-8386-CAC8AE772784}" type="slidenum">
              <a:rPr lang="fr-FR" altLang="en-US" sz="1000" smtClean="0">
                <a:solidFill>
                  <a:srgbClr val="898989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fr-FR" altLang="en-US" sz="1000" dirty="0">
              <a:solidFill>
                <a:srgbClr val="898989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3811-B518-4F08-82E5-A1A564B4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FC16E-2E69-4156-AE80-17838A84A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Istanbul Convention of the Council of Europe:</a:t>
            </a:r>
          </a:p>
          <a:p>
            <a:pPr lvl="1" algn="just">
              <a:lnSpc>
                <a:spcPct val="150000"/>
              </a:lnSpc>
            </a:pPr>
            <a:r>
              <a:rPr lang="fr-FR" dirty="0"/>
              <a:t>Violation of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rights</a:t>
            </a:r>
            <a:r>
              <a:rPr lang="fr-FR" dirty="0"/>
              <a:t> and a </a:t>
            </a:r>
            <a:r>
              <a:rPr lang="fr-FR" dirty="0" err="1"/>
              <a:t>form</a:t>
            </a:r>
            <a:r>
              <a:rPr lang="fr-FR" dirty="0"/>
              <a:t> of discrimination </a:t>
            </a:r>
            <a:r>
              <a:rPr lang="fr-FR" dirty="0" err="1"/>
              <a:t>against</a:t>
            </a:r>
            <a:r>
              <a:rPr lang="fr-FR" dirty="0"/>
              <a:t> </a:t>
            </a:r>
            <a:r>
              <a:rPr lang="fr-FR" dirty="0" err="1"/>
              <a:t>women</a:t>
            </a:r>
            <a:endParaRPr lang="fr-FR" dirty="0"/>
          </a:p>
          <a:p>
            <a:pPr lvl="1" algn="just">
              <a:lnSpc>
                <a:spcPct val="150000"/>
              </a:lnSpc>
            </a:pPr>
            <a:r>
              <a:rPr lang="fr-FR" dirty="0" err="1"/>
              <a:t>Acts</a:t>
            </a:r>
            <a:r>
              <a:rPr lang="fr-FR" dirty="0"/>
              <a:t> of </a:t>
            </a:r>
            <a:r>
              <a:rPr lang="fr-FR" dirty="0" err="1"/>
              <a:t>gender-based</a:t>
            </a:r>
            <a:r>
              <a:rPr lang="fr-FR" dirty="0"/>
              <a:t> violence &gt; </a:t>
            </a:r>
            <a:r>
              <a:rPr lang="fr-FR" dirty="0" err="1"/>
              <a:t>physical</a:t>
            </a:r>
            <a:r>
              <a:rPr lang="fr-FR" dirty="0"/>
              <a:t>, </a:t>
            </a:r>
            <a:r>
              <a:rPr lang="fr-FR" dirty="0" err="1"/>
              <a:t>sexual</a:t>
            </a:r>
            <a:r>
              <a:rPr lang="fr-FR" dirty="0"/>
              <a:t>, </a:t>
            </a:r>
            <a:r>
              <a:rPr lang="fr-FR" dirty="0" err="1"/>
              <a:t>psychological</a:t>
            </a:r>
            <a:r>
              <a:rPr lang="fr-FR" dirty="0"/>
              <a:t> or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harm</a:t>
            </a:r>
            <a:r>
              <a:rPr lang="fr-FR" dirty="0"/>
              <a:t> or </a:t>
            </a:r>
            <a:r>
              <a:rPr lang="fr-FR" dirty="0" err="1"/>
              <a:t>suffering</a:t>
            </a:r>
            <a:r>
              <a:rPr lang="fr-FR" dirty="0"/>
              <a:t> to </a:t>
            </a:r>
            <a:r>
              <a:rPr lang="fr-FR" dirty="0" err="1"/>
              <a:t>women</a:t>
            </a:r>
            <a:endParaRPr lang="fr-FR" dirty="0"/>
          </a:p>
          <a:p>
            <a:pPr lvl="1" algn="just">
              <a:lnSpc>
                <a:spcPct val="150000"/>
              </a:lnSpc>
            </a:pPr>
            <a:r>
              <a:rPr lang="fr-FR" dirty="0" err="1"/>
              <a:t>Includes</a:t>
            </a:r>
            <a:r>
              <a:rPr lang="fr-FR" dirty="0"/>
              <a:t> </a:t>
            </a:r>
            <a:r>
              <a:rPr lang="fr-FR" dirty="0" err="1"/>
              <a:t>threats</a:t>
            </a:r>
            <a:r>
              <a:rPr lang="fr-FR" dirty="0"/>
              <a:t> of </a:t>
            </a:r>
            <a:r>
              <a:rPr lang="fr-FR" dirty="0" err="1"/>
              <a:t>such</a:t>
            </a:r>
            <a:r>
              <a:rPr lang="fr-FR" dirty="0"/>
              <a:t> </a:t>
            </a:r>
            <a:r>
              <a:rPr lang="fr-FR" dirty="0" err="1"/>
              <a:t>acts</a:t>
            </a:r>
            <a:r>
              <a:rPr lang="fr-FR" dirty="0"/>
              <a:t>, coercion or </a:t>
            </a:r>
            <a:r>
              <a:rPr lang="fr-FR" dirty="0" err="1"/>
              <a:t>arbitrary</a:t>
            </a:r>
            <a:r>
              <a:rPr lang="fr-FR" dirty="0"/>
              <a:t> </a:t>
            </a:r>
            <a:r>
              <a:rPr lang="fr-FR" dirty="0" err="1"/>
              <a:t>deprivation</a:t>
            </a:r>
            <a:r>
              <a:rPr lang="fr-FR" dirty="0"/>
              <a:t> of liberty</a:t>
            </a:r>
          </a:p>
          <a:p>
            <a:pPr lvl="1" algn="just">
              <a:lnSpc>
                <a:spcPct val="150000"/>
              </a:lnSpc>
            </a:pPr>
            <a:r>
              <a:rPr lang="fr-FR" dirty="0" err="1"/>
              <a:t>Both</a:t>
            </a:r>
            <a:r>
              <a:rPr lang="fr-FR" dirty="0"/>
              <a:t> in public of in </a:t>
            </a:r>
            <a:r>
              <a:rPr lang="fr-FR" dirty="0" err="1"/>
              <a:t>private</a:t>
            </a:r>
            <a:r>
              <a:rPr lang="fr-FR" dirty="0"/>
              <a:t> life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37FAC54-6E41-4715-A03D-94357724FB72}"/>
              </a:ext>
            </a:extLst>
          </p:cNvPr>
          <p:cNvSpPr txBox="1">
            <a:spLocks/>
          </p:cNvSpPr>
          <p:nvPr/>
        </p:nvSpPr>
        <p:spPr bwMode="auto">
          <a:xfrm>
            <a:off x="307975" y="1016000"/>
            <a:ext cx="8764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9pPr>
          </a:lstStyle>
          <a:p>
            <a:pPr algn="ctr" defTabSz="914400">
              <a:defRPr/>
            </a:pPr>
            <a:r>
              <a:rPr lang="en-GB" sz="3000" b="1" dirty="0">
                <a:solidFill>
                  <a:srgbClr val="0D347D"/>
                </a:solidFill>
              </a:rPr>
              <a:t>Violence against Women</a:t>
            </a:r>
            <a:endParaRPr lang="fr-BE" sz="3000" b="1" dirty="0">
              <a:solidFill>
                <a:srgbClr val="0D347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4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975" y="1226127"/>
            <a:ext cx="5084907" cy="402648"/>
          </a:xfrm>
        </p:spPr>
        <p:txBody>
          <a:bodyPr/>
          <a:lstStyle/>
          <a:p>
            <a:pPr algn="l">
              <a:defRPr/>
            </a:pPr>
            <a:r>
              <a:rPr lang="en-GB" sz="2700" b="1" dirty="0">
                <a:solidFill>
                  <a:srgbClr val="0D347D"/>
                </a:solidFill>
              </a:rPr>
              <a:t>Links between sexism and violence</a:t>
            </a:r>
            <a:endParaRPr lang="fr-BE" sz="2700" b="1" dirty="0">
              <a:solidFill>
                <a:srgbClr val="0D347D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8451" y="1531938"/>
            <a:ext cx="3841750" cy="5140326"/>
          </a:xfrm>
        </p:spPr>
        <p:txBody>
          <a:bodyPr>
            <a:normAutofit/>
          </a:bodyPr>
          <a:lstStyle/>
          <a:p>
            <a:pPr marL="0" indent="0">
              <a:buClr>
                <a:srgbClr val="004489"/>
              </a:buClr>
              <a:buFontTx/>
              <a:buNone/>
              <a:defRPr/>
            </a:pPr>
            <a:endParaRPr lang="fr-BE" dirty="0"/>
          </a:p>
          <a:p>
            <a:pPr>
              <a:buClr>
                <a:srgbClr val="004489"/>
              </a:buClr>
              <a:buFont typeface="Wingdings" panose="05000000000000000000" pitchFamily="2" charset="2"/>
              <a:buChar char="ü"/>
              <a:defRPr/>
            </a:pPr>
            <a:r>
              <a:rPr lang="fr-FR" dirty="0" err="1"/>
              <a:t>Today</a:t>
            </a:r>
            <a:r>
              <a:rPr lang="fr-FR" dirty="0"/>
              <a:t> = </a:t>
            </a:r>
            <a:r>
              <a:rPr lang="fr-FR" b="1" dirty="0" err="1">
                <a:solidFill>
                  <a:srgbClr val="0D347D"/>
                </a:solidFill>
              </a:rPr>
              <a:t>heightened</a:t>
            </a:r>
            <a:r>
              <a:rPr lang="fr-FR" b="1" dirty="0">
                <a:solidFill>
                  <a:srgbClr val="0D347D"/>
                </a:solidFill>
              </a:rPr>
              <a:t> </a:t>
            </a:r>
            <a:r>
              <a:rPr lang="fr-FR" b="1" dirty="0" err="1">
                <a:solidFill>
                  <a:srgbClr val="0D347D"/>
                </a:solidFill>
              </a:rPr>
              <a:t>awareness</a:t>
            </a:r>
            <a:r>
              <a:rPr lang="fr-FR" b="1" dirty="0">
                <a:solidFill>
                  <a:srgbClr val="0D347D"/>
                </a:solidFill>
              </a:rPr>
              <a:t> </a:t>
            </a:r>
            <a:r>
              <a:rPr lang="fr-FR" dirty="0"/>
              <a:t>of </a:t>
            </a:r>
            <a:r>
              <a:rPr lang="fr-FR" dirty="0" err="1"/>
              <a:t>sexist</a:t>
            </a:r>
            <a:r>
              <a:rPr lang="fr-FR" dirty="0"/>
              <a:t> </a:t>
            </a:r>
            <a:r>
              <a:rPr lang="fr-FR" dirty="0" err="1"/>
              <a:t>behaviour</a:t>
            </a:r>
            <a:endParaRPr lang="fr-FR" dirty="0"/>
          </a:p>
          <a:p>
            <a:pPr>
              <a:buClr>
                <a:srgbClr val="004489"/>
              </a:buClr>
              <a:buFont typeface="Wingdings" panose="05000000000000000000" pitchFamily="2" charset="2"/>
              <a:buChar char="ü"/>
              <a:defRPr/>
            </a:pPr>
            <a:r>
              <a:rPr lang="fr-BE" dirty="0"/>
              <a:t>The </a:t>
            </a:r>
            <a:r>
              <a:rPr lang="fr-BE" dirty="0" err="1"/>
              <a:t>negative</a:t>
            </a:r>
            <a:r>
              <a:rPr lang="fr-BE" dirty="0"/>
              <a:t> impact of </a:t>
            </a:r>
            <a:r>
              <a:rPr lang="fr-BE" b="1" dirty="0" err="1">
                <a:solidFill>
                  <a:srgbClr val="0D347D"/>
                </a:solidFill>
              </a:rPr>
              <a:t>gender</a:t>
            </a:r>
            <a:r>
              <a:rPr lang="fr-BE" b="1" dirty="0">
                <a:solidFill>
                  <a:srgbClr val="0D347D"/>
                </a:solidFill>
              </a:rPr>
              <a:t> </a:t>
            </a:r>
            <a:r>
              <a:rPr lang="fr-BE" b="1" dirty="0" err="1">
                <a:solidFill>
                  <a:srgbClr val="0D347D"/>
                </a:solidFill>
              </a:rPr>
              <a:t>stereotypes</a:t>
            </a:r>
            <a:endParaRPr lang="fr-BE" dirty="0">
              <a:solidFill>
                <a:srgbClr val="0D347D"/>
              </a:solidFill>
            </a:endParaRPr>
          </a:p>
          <a:p>
            <a:pPr>
              <a:buClr>
                <a:srgbClr val="004489"/>
              </a:buClr>
              <a:buFont typeface="Wingdings" panose="05000000000000000000" pitchFamily="2" charset="2"/>
              <a:buChar char="ü"/>
              <a:defRPr/>
            </a:pPr>
            <a:r>
              <a:rPr lang="en-US" dirty="0"/>
              <a:t>Widespread and prevalent in </a:t>
            </a:r>
            <a:r>
              <a:rPr lang="en-US" b="1" dirty="0">
                <a:solidFill>
                  <a:srgbClr val="0D347D"/>
                </a:solidFill>
              </a:rPr>
              <a:t>all sectors</a:t>
            </a:r>
            <a:r>
              <a:rPr lang="en-US" dirty="0">
                <a:solidFill>
                  <a:srgbClr val="0D347D"/>
                </a:solidFill>
              </a:rPr>
              <a:t> and </a:t>
            </a:r>
            <a:r>
              <a:rPr lang="en-US" b="1" dirty="0">
                <a:solidFill>
                  <a:srgbClr val="0D347D"/>
                </a:solidFill>
              </a:rPr>
              <a:t>all societies</a:t>
            </a:r>
          </a:p>
          <a:p>
            <a:pPr>
              <a:buClr>
                <a:srgbClr val="004489"/>
              </a:buClr>
              <a:buFont typeface="Wingdings" panose="05000000000000000000" pitchFamily="2" charset="2"/>
              <a:buChar char="ü"/>
              <a:defRPr/>
            </a:pPr>
            <a:r>
              <a:rPr lang="en-US" dirty="0"/>
              <a:t>Feeds the</a:t>
            </a:r>
            <a:r>
              <a:rPr lang="fr-BE" b="1" dirty="0">
                <a:solidFill>
                  <a:srgbClr val="0066CC"/>
                </a:solidFill>
              </a:rPr>
              <a:t> </a:t>
            </a:r>
            <a:r>
              <a:rPr lang="fr-BE" b="1" dirty="0">
                <a:solidFill>
                  <a:srgbClr val="0D347D"/>
                </a:solidFill>
              </a:rPr>
              <a:t>continuum</a:t>
            </a:r>
            <a:r>
              <a:rPr lang="fr-BE" dirty="0">
                <a:solidFill>
                  <a:srgbClr val="0D347D"/>
                </a:solidFill>
              </a:rPr>
              <a:t> </a:t>
            </a:r>
            <a:r>
              <a:rPr lang="fr-BE" dirty="0"/>
              <a:t>of violence</a:t>
            </a:r>
          </a:p>
          <a:p>
            <a:pPr>
              <a:buClr>
                <a:srgbClr val="004489"/>
              </a:buClr>
              <a:buFont typeface="Wingdings" panose="05000000000000000000" pitchFamily="2" charset="2"/>
              <a:buChar char="ü"/>
              <a:defRPr/>
            </a:pPr>
            <a:endParaRPr lang="fr-BE" b="1" dirty="0">
              <a:solidFill>
                <a:srgbClr val="0066CC"/>
              </a:solidFill>
            </a:endParaRPr>
          </a:p>
        </p:txBody>
      </p:sp>
      <p:sp>
        <p:nvSpPr>
          <p:cNvPr id="15364" name="AutoShape 2" descr="data:image/jpeg;base64,/9j/4AAQSkZJRgABAQAAAQABAAD/2wCEAAkGBxESEBQTEhASFREQGBUQGBYYGBoTFxMZFBcWFxUYFRYYHCklGBolHRQUITItJSkrLi8uGR8zRDUsNygtLisBCgoKDQ0OGhAQGzclHCU1NDcsLCwvLTcvLTcuLDctNzI3NzY3Ny03NywsKzUsLS4yNzItNzUyNzErNywsNy03LP/AABEIALgAuAMBIgACEQEDEQH/xAAcAAEAAgMBAQEAAAAAAAAAAAAABgcDBAUBAgj/xAA/EAACAgECAwYDBAcFCQAAAAABAgADEQQSBSExBhMiQVFhBzJxQoGRoRRSYoKSscEVFiPC0QgXJFNjcqLh8P/EABkBAQEBAQEBAAAAAAAAAAAAAAABAgMFBP/EACYRAQACAgAEBgMBAAAAAAAAAAABAgMRBCEx8BIUQVGBsWFxkQX/2gAMAwEAAhEDEQA/ALxiIgIiICIiAiIgIiICIiAiIgIiICIiAiIgIiICIiAiIgIiICIiAiIgIiICIiAiIgIiICIiAiIgIiICIiAiIgIiICIiAiIgIiICIiAiIgIiICIiAiIgIiICIiAiIgIkP7Z/ETR8OyjE26j/AJSEZHpvbon8/aRSriPaTiI3VVpoqW6FvC2D55cFj/CIFtxKnPw24u5zZx65W9EN2PytUflA7B8do50caawjniw2c/b/ABGeBbESpD294tw1gvFNF3lJOO+r8P4EeEn2O3Msbs92h02uq7zTWhwMbh0ZCfJ16gwOrERAREQEREBERAREQEREBERAREQErj4kdtbq7V4fw9S+tv5Mw60g9AP2yMnn8oGZLe2HHV0Oit1BAJrGFB+07ckH4kSreyzf2Xw23jGpHe63WnFW7l85JyT+0csceSgQJl2D+HFGhAtuxfrG8TWN4ghPM7M+eTzY8zJ1KY0/azjOju0d+vZG0uvYLsAA7sNt58hlTht3U8gZc2YHsTWbX1A43j+czV2BhlSCPaYrlpadVmJn9hdUrqVZQysMEEZBHoQesqftd2Iu4fb/AGjwklO7y1lA5jb1O0faT1X7xLbibEd7D9rKuJaYWphbFwtlec7Gx6+anqDJFKa45WOBcar1NY26HX5WxRyVOY3/AMJYOPbdLkBgexEQEREBERAREQEREBERAREQKn+OFjXW8P0CE/8AE2Fmx5c0rUn6d45/dmH45Vrt4bpFGEssZQB5Be6qH5Wza7d4/vHwrPTb/ms/9TB8cfBqeFXH5arXJPpizTv/ACQwr6/2gzjSaRF5MbmK+22sgY+9llgcZ1RzsB5Dr7yvPiuP0ni/C9IDyVt7D2exCcj/ALaT+MnfFF23Enzw31/+xPN/1b2rg5es81qz6bhGRlmIz5Dy+s+LaX07BgcqeXp9xnbrcMAR0POaPGbAK8ebEY+6cs3BYMWHx05THOJ331ImdtHtl2gGi0NupChioGwHkCzkBc+2TKpu7Wca0lel1+o1CPp9U/KjCjKY3HouVyAcczjlJ/8AFLh5s4NcuQDUqW8zjPdkEiVv2Nov41qtKlwUaXhVaZA+3zGMj1Y1jPsvvPVrMzWJnqiyPi/woajhVxx4qMXr7bfm/FSwm92C4wtvCtPdY4AWsK7McAGvwkkn6TP281dVfDtT3rooeqxBuONzFTgD1OcSk+x/DtfxTT18PrbutDQxe2zGQS7bsH9ZhzwOg5E+U0j9Fgz2avC9Amnprprz3dShFySxwOmSes2oCIiAiIgIiICIiAiIgIiIFTfGwNp9Tw7XjpRYVb3wyWAfeq2idf408KGq4UbE8XcFbwR5owKsR+62fukj7c8AGu0NtHLeRvQnydea/wCn3yseD/EYVcEu09wxrNOP0RUbqwbKgkH9TDBh+yPWFffw21L8T4y2ssXH6JRWuOuGK7FOffFhlw63SLYMHkR0PpKL7OcM4xwiqvWaenvqNSivZSAWIAyU3qOYOGPNc9ZJK/jppQMWaPULb+qGrYZ+rMp/8Zi9K3rNbRuBYCaG9OSsMfX+kxaVlWxjcTuTp585A6fiBxfXOBoeGFK9yku+WBXIyN7KqjIz0z1k71emasq7ndk8/wDTM8biuG8v4bY9zEe/OI+PlqJ2rviuh4lx3VtVYjaTh+mcqc895B6joLGxzH2Vz5mdbiXwjRbFt4frbdI6gKerg+4IdSM8s9R7Sy6yCAR0I5T6nt16Qwojtz2C/RNJZq9bxC3VajK11ggqAzkdS7MSAATgY6S0Phpw40cK0yEYYp3pHvYS39ZA+2Nn9tcXp0FRzpdGWa5h0JyBZz9gNg92aXEigAADAHID0AlHsg/AuIuKa7LLHytid9l3sKqRaMuhQd34sclyOnPlJxNWvUnu2cj5d35EzFslazqfzP8ABEK9TqzejZtFedPliWXYtlt2c1bfHuUVqckbcgzzTanUugCte7sNP3qsWq23M7d6ivt8AwOYGQAF9ecqbVuobcFzs7wYz64wZ8DXttc+E7QDkAgc/Igz554zFE6nvvS6R6jVW06phqbGIrrrcAWP/wBUlVATFxwEBJ29By5zHotXryK1bvRdXY17IygC2uytn7rIJAAbegOeqLnrJOmschiNrbMHIyMg9Rg+c2tLaXBY9CfD9PUzpj4mmSYivfp9mkU1F+qfR6VqmuWzUBqCSuGr7/5bXU9Cm38zNO3iGrZO8Y31vYjtVWAcG9GVAjYHMHbkA8sMx8uU+id0QsarXd5t8fdLfe/eY5uh71a6sfsld2fTZ6mYeGavUmrStU7NYDvuQu9veYpyUYuq92xOcY5AgSdRAhl+ptGjouNtu6xd7IxepnIQ7VDKjFGzzwRzPLykv077kViCCwBw3UZHQ+8yRAREQNbiOuroqe21wldYLMx6ACfnbiWn1PFtTquIaXRjuaGRyuM95twcMv23IALAeRx9f0bqtMliMliK6ONrKwyCD6gzDwrhtOmqWmisJUnIKPz+pgRzsJ2803EqwARXqAPFUT+dZ+0v8pKzUuc7Rn1wMyC9s/hjp9Y3fUOdNqgd29B4Wb1ZQQQ3upB+s4K8U7ScOG23Trrql+0uWbA91G78VMC258ugPIgEdecqcfGsJyv4bdW/mN/9HRT+U8/3v6i/C6PhNtjHlkszAfUIn+YSTET1FtHkPYSru3PxAe2z9A4Vm3U25RrU5hPIhD5n1boPead3Z7j3FRt1ly6TTN1rUZLDzBRT4v3mx7Sf9k+yOk4dXtoTxsAGsbBd8ep8h7DlKNP4edjK+Gafbya+3BtcDqR0Vf2VycfUmSuIgJzqEQ5Vbwy5IKgqfmzy5dOh/CdGRDhHB9RVRSpqy+ndXI3VgOMWKQhA8t4PimL4631MjvdzXnYbgWddgBIzgeg8+n5TwpUVfdeDjFbNuXwY8j6H6yP1dm7+9WxgmAdM7ICpzstusYbyuRsNiEYxuwR5zzR9nLgqqa66zWunqLKVbvTVYzNZgj35bueWP38/LYvb779V2ktZrBOblL2gYyy5I542gdZl0l1ZUKlittwvIg+XtI5p+zz032bELV2VogbNY8Q77cWGMgZsGNuJj03Z65qdMhU12aXDhyUOHWrYpArxuTOQQeZDGbrjpXpCJXZqUUAs6hT0JIAP0JhtSgbaXXd125GfXpI4vCrlo0YbTpY2nVhZXuXblqyuAWGCMn8Jr6fgFqo9VlRsV6kqOHRVbbStZG4jeDlTg9Ok6CVLq6ym8WIU/WDAr/FnE8GsqJAFiZbmBuHP6c+c4FnCb7NKamwD31di/JuCK6MS+1dpfkx6ek9PCLVvchSyvWlYb/DHNVsBLjAI5sPlgSLvV5eIcxkc+o5cx7cx+InzbqEX5nVcepA69OshGn7GXCparH3oNP8AoeMkGuvdp2KhvNsrd4uXJUHlNj+7upVi7t31jWVWMy7VLbKraztWzIHzJ+JgS9NShbaHQtgNtBBOD0OPSJxNBw+xNV3gq2I+WfJrbJKKBtwu5TkAHntwJ7A78REBERAREQEREBERAREQEREBERAREQEREBERAREQEREBERAREQEREBERAREQEREBERAREQEREBERAREQEREBERAREQEREBERAREQEREBERAREQEREBERAREQEREBERAREQEREBERAREQEREBERAREQEREBERARE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Myriad Pro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>
              <a:latin typeface="Arial" charset="0"/>
            </a:endParaRPr>
          </a:p>
        </p:txBody>
      </p:sp>
      <p:sp>
        <p:nvSpPr>
          <p:cNvPr id="15365" name="AutoShape 4" descr="data:image/jpeg;base64,/9j/4AAQSkZJRgABAQAAAQABAAD/2wCEAAkGBxESEBQTEhASFREQGBUQGBYYGBoTFxMZFBcWFxUYFRYYHCklGBolHRQUITItJSkrLi8uGR8zRDUsNygtLisBCgoKDQ0OGhAQGzclHCU1NDcsLCwvLTcvLTcuLDctNzI3NzY3Ny03NywsKzUsLS4yNzItNzUyNzErNywsNy03LP/AABEIALgAuAMBIgACEQEDEQH/xAAcAAEAAgMBAQEAAAAAAAAAAAAABgcDBAUBAgj/xAA/EAACAgECAwYDBAcFCQAAAAABAgADEQQSBSExBhMiQVFhBzJxQoGRoRRSYoKSscEVFiPC0QgXJFNjcqLh8P/EABkBAQEBAQEBAAAAAAAAAAAAAAABAgMFBP/EACYRAQACAgAEBgMBAAAAAAAAAAABAgMRBCEx8BIUQVGBsWFxkQX/2gAMAwEAAhEDEQA/ALxiIgIiICIiAiIgIiICIiAiIgIiICIiAiIgIiICIiAiIgIiICIiAiIgIiICIiAiIgIiICIiAiIgIiICIiAiIgIiICIiAiIgIiICIiAiIgIiICIiAiIgIiICIiAiIgIkP7Z/ETR8OyjE26j/AJSEZHpvbon8/aRSriPaTiI3VVpoqW6FvC2D55cFj/CIFtxKnPw24u5zZx65W9EN2PytUflA7B8do50caawjniw2c/b/ABGeBbESpD294tw1gvFNF3lJOO+r8P4EeEn2O3Msbs92h02uq7zTWhwMbh0ZCfJ16gwOrERAREQEREBERAREQEREBERAREQErj4kdtbq7V4fw9S+tv5Mw60g9AP2yMnn8oGZLe2HHV0Oit1BAJrGFB+07ckH4kSreyzf2Xw23jGpHe63WnFW7l85JyT+0csceSgQJl2D+HFGhAtuxfrG8TWN4ghPM7M+eTzY8zJ1KY0/azjOju0d+vZG0uvYLsAA7sNt58hlTht3U8gZc2YHsTWbX1A43j+czV2BhlSCPaYrlpadVmJn9hdUrqVZQysMEEZBHoQesqftd2Iu4fb/AGjwklO7y1lA5jb1O0faT1X7xLbibEd7D9rKuJaYWphbFwtlec7Gx6+anqDJFKa45WOBcar1NY26HX5WxRyVOY3/AMJYOPbdLkBgexEQEREBERAREQEREBERAREQKn+OFjXW8P0CE/8AE2Fmx5c0rUn6d45/dmH45Vrt4bpFGEssZQB5Be6qH5Wza7d4/vHwrPTb/ms/9TB8cfBqeFXH5arXJPpizTv/ACQwr6/2gzjSaRF5MbmK+22sgY+9llgcZ1RzsB5Dr7yvPiuP0ni/C9IDyVt7D2exCcj/ALaT+MnfFF23Enzw31/+xPN/1b2rg5es81qz6bhGRlmIz5Dy+s+LaX07BgcqeXp9xnbrcMAR0POaPGbAK8ebEY+6cs3BYMWHx05THOJ331ImdtHtl2gGi0NupChioGwHkCzkBc+2TKpu7Wca0lel1+o1CPp9U/KjCjKY3HouVyAcczjlJ/8AFLh5s4NcuQDUqW8zjPdkEiVv2Nov41qtKlwUaXhVaZA+3zGMj1Y1jPsvvPVrMzWJnqiyPi/woajhVxx4qMXr7bfm/FSwm92C4wtvCtPdY4AWsK7McAGvwkkn6TP281dVfDtT3rooeqxBuONzFTgD1OcSk+x/DtfxTT18PrbutDQxe2zGQS7bsH9ZhzwOg5E+U0j9Fgz2avC9Amnprprz3dShFySxwOmSes2oCIiAiIgIiICIiAiIgIiIFTfGwNp9Tw7XjpRYVb3wyWAfeq2idf408KGq4UbE8XcFbwR5owKsR+62fukj7c8AGu0NtHLeRvQnydea/wCn3yseD/EYVcEu09wxrNOP0RUbqwbKgkH9TDBh+yPWFffw21L8T4y2ssXH6JRWuOuGK7FOffFhlw63SLYMHkR0PpKL7OcM4xwiqvWaenvqNSivZSAWIAyU3qOYOGPNc9ZJK/jppQMWaPULb+qGrYZ+rMp/8Zi9K3rNbRuBYCaG9OSsMfX+kxaVlWxjcTuTp585A6fiBxfXOBoeGFK9yku+WBXIyN7KqjIz0z1k71emasq7ndk8/wDTM8biuG8v4bY9zEe/OI+PlqJ2rviuh4lx3VtVYjaTh+mcqc895B6joLGxzH2Vz5mdbiXwjRbFt4frbdI6gKerg+4IdSM8s9R7Sy6yCAR0I5T6nt16Qwojtz2C/RNJZq9bxC3VajK11ggqAzkdS7MSAATgY6S0Phpw40cK0yEYYp3pHvYS39ZA+2Nn9tcXp0FRzpdGWa5h0JyBZz9gNg92aXEigAADAHID0AlHsg/AuIuKa7LLHytid9l3sKqRaMuhQd34sclyOnPlJxNWvUnu2cj5d35EzFslazqfzP8ABEK9TqzejZtFedPliWXYtlt2c1bfHuUVqckbcgzzTanUugCte7sNP3qsWq23M7d6ivt8AwOYGQAF9ecqbVuobcFzs7wYz64wZ8DXttc+E7QDkAgc/Igz554zFE6nvvS6R6jVW06phqbGIrrrcAWP/wBUlVATFxwEBJ29By5zHotXryK1bvRdXY17IygC2uytn7rIJAAbegOeqLnrJOmschiNrbMHIyMg9Rg+c2tLaXBY9CfD9PUzpj4mmSYivfp9mkU1F+qfR6VqmuWzUBqCSuGr7/5bXU9Cm38zNO3iGrZO8Y31vYjtVWAcG9GVAjYHMHbkA8sMx8uU+id0QsarXd5t8fdLfe/eY5uh71a6sfsld2fTZ6mYeGavUmrStU7NYDvuQu9veYpyUYuq92xOcY5AgSdRAhl+ptGjouNtu6xd7IxepnIQ7VDKjFGzzwRzPLykv077kViCCwBw3UZHQ+8yRAREQNbiOuroqe21wldYLMx6ACfnbiWn1PFtTquIaXRjuaGRyuM95twcMv23IALAeRx9f0bqtMliMliK6ONrKwyCD6gzDwrhtOmqWmisJUnIKPz+pgRzsJ2803EqwARXqAPFUT+dZ+0v8pKzUuc7Rn1wMyC9s/hjp9Y3fUOdNqgd29B4Wb1ZQQQ3upB+s4K8U7ScOG23Trrql+0uWbA91G78VMC258ugPIgEdecqcfGsJyv4bdW/mN/9HRT+U8/3v6i/C6PhNtjHlkszAfUIn+YSTET1FtHkPYSru3PxAe2z9A4Vm3U25RrU5hPIhD5n1boPead3Z7j3FRt1ly6TTN1rUZLDzBRT4v3mx7Sf9k+yOk4dXtoTxsAGsbBd8ep8h7DlKNP4edjK+Gafbya+3BtcDqR0Vf2VycfUmSuIgJzqEQ5Vbwy5IKgqfmzy5dOh/CdGRDhHB9RVRSpqy+ndXI3VgOMWKQhA8t4PimL4631MjvdzXnYbgWddgBIzgeg8+n5TwpUVfdeDjFbNuXwY8j6H6yP1dm7+9WxgmAdM7ICpzstusYbyuRsNiEYxuwR5zzR9nLgqqa66zWunqLKVbvTVYzNZgj35bueWP38/LYvb779V2ktZrBOblL2gYyy5I542gdZl0l1ZUKlittwvIg+XtI5p+zz032bELV2VogbNY8Q77cWGMgZsGNuJj03Z65qdMhU12aXDhyUOHWrYpArxuTOQQeZDGbrjpXpCJXZqUUAs6hT0JIAP0JhtSgbaXXd125GfXpI4vCrlo0YbTpY2nVhZXuXblqyuAWGCMn8Jr6fgFqo9VlRsV6kqOHRVbbStZG4jeDlTg9Ok6CVLq6ym8WIU/WDAr/FnE8GsqJAFiZbmBuHP6c+c4FnCb7NKamwD31di/JuCK6MS+1dpfkx6ek9PCLVvchSyvWlYb/DHNVsBLjAI5sPlgSLvV5eIcxkc+o5cx7cx+InzbqEX5nVcepA69OshGn7GXCparH3oNP8AoeMkGuvdp2KhvNsrd4uXJUHlNj+7upVi7t31jWVWMy7VLbKraztWzIHzJ+JgS9NShbaHQtgNtBBOD0OPSJxNBw+xNV3gq2I+WfJrbJKKBtwu5TkAHntwJ7A78REBERAREQEREBERAREQEREBERAREQEREBERAREQEREBERAREQEREBERAREQEREBERAREQEREBERAREQEREBERAREQEREBERAREQEREBERAREQEREBERAREQEREBERAREQEREBERAREQEREBERAREQEREBERAREQP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Myriad Pro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80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2126CE-41BA-48E9-924B-7A20E3C6D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59449"/>
            <a:ext cx="4419599" cy="61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3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GB" dirty="0"/>
              <a:t>Language and communications</a:t>
            </a:r>
            <a:endParaRPr lang="fr-FR" dirty="0"/>
          </a:p>
          <a:p>
            <a:pPr lvl="1">
              <a:lnSpc>
                <a:spcPct val="100000"/>
              </a:lnSpc>
            </a:pPr>
            <a:r>
              <a:rPr lang="en-GB" dirty="0"/>
              <a:t>Internet, social media and online sexist hate speech</a:t>
            </a:r>
            <a:endParaRPr lang="fr-FR" dirty="0"/>
          </a:p>
          <a:p>
            <a:pPr lvl="1">
              <a:lnSpc>
                <a:spcPct val="100000"/>
              </a:lnSpc>
            </a:pPr>
            <a:r>
              <a:rPr lang="en-GB" dirty="0"/>
              <a:t>Media, advertising and other communication products and services</a:t>
            </a:r>
            <a:endParaRPr lang="fr-FR" dirty="0"/>
          </a:p>
          <a:p>
            <a:pPr lvl="1">
              <a:lnSpc>
                <a:spcPct val="100000"/>
              </a:lnSpc>
            </a:pPr>
            <a:r>
              <a:rPr lang="en-GB" dirty="0"/>
              <a:t>Workplace</a:t>
            </a:r>
            <a:endParaRPr lang="fr-FR" dirty="0"/>
          </a:p>
          <a:p>
            <a:pPr lvl="1">
              <a:lnSpc>
                <a:spcPct val="100000"/>
              </a:lnSpc>
            </a:pPr>
            <a:r>
              <a:rPr lang="en-GB" dirty="0"/>
              <a:t>Public sector (public services, elected assemblies)</a:t>
            </a:r>
            <a:endParaRPr lang="fr-FR" dirty="0"/>
          </a:p>
          <a:p>
            <a:pPr lvl="1">
              <a:lnSpc>
                <a:spcPct val="100000"/>
              </a:lnSpc>
            </a:pPr>
            <a:r>
              <a:rPr lang="en-GB" dirty="0"/>
              <a:t>Justice sector</a:t>
            </a:r>
            <a:endParaRPr lang="fr-FR" dirty="0"/>
          </a:p>
          <a:p>
            <a:pPr lvl="1">
              <a:lnSpc>
                <a:spcPct val="100000"/>
              </a:lnSpc>
            </a:pPr>
            <a:r>
              <a:rPr lang="en-GB" dirty="0"/>
              <a:t>Education</a:t>
            </a:r>
            <a:endParaRPr lang="fr-FR" dirty="0"/>
          </a:p>
          <a:p>
            <a:pPr lvl="1">
              <a:lnSpc>
                <a:spcPct val="100000"/>
              </a:lnSpc>
            </a:pPr>
            <a:r>
              <a:rPr lang="en-GB" dirty="0"/>
              <a:t>Culture and sport</a:t>
            </a:r>
            <a:endParaRPr lang="fr-FR" dirty="0"/>
          </a:p>
          <a:p>
            <a:pPr lvl="1">
              <a:lnSpc>
                <a:spcPct val="100000"/>
              </a:lnSpc>
            </a:pPr>
            <a:r>
              <a:rPr lang="en-GB" dirty="0"/>
              <a:t>Private sphere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C8FFC56-D663-431C-96FA-EB91DD128E0D}"/>
              </a:ext>
            </a:extLst>
          </p:cNvPr>
          <p:cNvSpPr txBox="1">
            <a:spLocks/>
          </p:cNvSpPr>
          <p:nvPr/>
        </p:nvSpPr>
        <p:spPr bwMode="auto">
          <a:xfrm>
            <a:off x="307975" y="1016000"/>
            <a:ext cx="8764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9pPr>
          </a:lstStyle>
          <a:p>
            <a:pPr algn="ctr" defTabSz="914400">
              <a:defRPr/>
            </a:pPr>
            <a:r>
              <a:rPr lang="en-GB" sz="3000" b="1" dirty="0">
                <a:solidFill>
                  <a:srgbClr val="0D347D"/>
                </a:solidFill>
              </a:rPr>
              <a:t>Topics included in the </a:t>
            </a:r>
            <a:r>
              <a:rPr lang="en-GB" sz="3000" b="1" dirty="0" err="1">
                <a:solidFill>
                  <a:srgbClr val="0D347D"/>
                </a:solidFill>
              </a:rPr>
              <a:t>CoE</a:t>
            </a:r>
            <a:r>
              <a:rPr lang="en-GB" sz="3000" b="1" dirty="0">
                <a:solidFill>
                  <a:srgbClr val="0D347D"/>
                </a:solidFill>
              </a:rPr>
              <a:t> Recommendation</a:t>
            </a:r>
            <a:r>
              <a:rPr lang="en-GB" sz="3000" b="1" dirty="0">
                <a:solidFill>
                  <a:srgbClr val="0066CC"/>
                </a:solidFill>
              </a:rPr>
              <a:t>:</a:t>
            </a:r>
            <a:endParaRPr lang="fr-BE" sz="3000" b="1" dirty="0">
              <a:solidFill>
                <a:srgbClr val="0066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8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BFA5-5918-4A22-9D14-A446425E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32BA4-99BB-4D48-B7DF-76D404AA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6444"/>
            <a:ext cx="8229600" cy="506972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b="1" dirty="0">
                <a:solidFill>
                  <a:srgbClr val="0D347D"/>
                </a:solidFill>
              </a:rPr>
              <a:t>Gender equality in the media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/>
              <a:t>Media actively </a:t>
            </a:r>
            <a:r>
              <a:rPr lang="en-GB" b="1" dirty="0">
                <a:solidFill>
                  <a:srgbClr val="004489"/>
                </a:solidFill>
              </a:rPr>
              <a:t>shape opinions</a:t>
            </a:r>
            <a:r>
              <a:rPr lang="en-GB" dirty="0"/>
              <a:t>, attitudes and ideas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/>
              <a:t>Women = only </a:t>
            </a:r>
            <a:r>
              <a:rPr lang="en-GB" b="1" dirty="0">
                <a:solidFill>
                  <a:srgbClr val="004489"/>
                </a:solidFill>
              </a:rPr>
              <a:t>24% of the persons</a:t>
            </a:r>
            <a:r>
              <a:rPr lang="en-GB" dirty="0"/>
              <a:t> heard, read about or seen in the news - even less as </a:t>
            </a:r>
            <a:r>
              <a:rPr lang="en-GB" b="1" dirty="0">
                <a:solidFill>
                  <a:srgbClr val="004489"/>
                </a:solidFill>
              </a:rPr>
              <a:t>experts: 17%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/>
              <a:t>More women in the media profession but </a:t>
            </a:r>
            <a:r>
              <a:rPr lang="en-GB" b="1" dirty="0">
                <a:solidFill>
                  <a:srgbClr val="004489"/>
                </a:solidFill>
              </a:rPr>
              <a:t>under-represented in media decision-making and ownership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  <a:defRPr/>
            </a:pPr>
            <a:r>
              <a:rPr lang="en-GB" b="1" dirty="0">
                <a:solidFill>
                  <a:srgbClr val="004489"/>
                </a:solidFill>
              </a:rPr>
              <a:t>Social media:  </a:t>
            </a:r>
            <a:r>
              <a:rPr lang="en-GB" dirty="0"/>
              <a:t>high prevalence of sexism and violence is frequent (anonymity online and lack of control)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Women journalists, women in decision-making, young women = particular </a:t>
            </a:r>
            <a:r>
              <a:rPr lang="en-GB" b="1" dirty="0">
                <a:solidFill>
                  <a:srgbClr val="004489"/>
                </a:solidFill>
              </a:rPr>
              <a:t>targets of sexist hate speech</a:t>
            </a:r>
            <a:r>
              <a:rPr lang="en-GB" dirty="0"/>
              <a:t> in social media – risk of being silenced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Lack of reporting &amp; sanction of </a:t>
            </a:r>
            <a:r>
              <a:rPr lang="en-GB" b="1" dirty="0">
                <a:solidFill>
                  <a:srgbClr val="0D347D"/>
                </a:solidFill>
              </a:rPr>
              <a:t>sexist hate </a:t>
            </a:r>
            <a:r>
              <a:rPr lang="en-GB" b="1" dirty="0">
                <a:solidFill>
                  <a:srgbClr val="004489"/>
                </a:solidFill>
              </a:rPr>
              <a:t>speech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60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935182"/>
            <a:ext cx="7632700" cy="566569"/>
          </a:xfrm>
        </p:spPr>
        <p:txBody>
          <a:bodyPr/>
          <a:lstStyle/>
          <a:p>
            <a:pPr algn="ctr">
              <a:defRPr/>
            </a:pPr>
            <a:br>
              <a:rPr lang="en-GB" b="1" dirty="0">
                <a:solidFill>
                  <a:srgbClr val="004489"/>
                </a:solidFill>
              </a:rPr>
            </a:br>
            <a:r>
              <a:rPr lang="en-GB" sz="2800" b="1" dirty="0">
                <a:solidFill>
                  <a:srgbClr val="004489"/>
                </a:solidFill>
              </a:rPr>
              <a:t>Gender equality in the media – CoE Action</a:t>
            </a:r>
            <a:br>
              <a:rPr lang="en-GB" b="1" u="sng" dirty="0"/>
            </a:b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0" y="1501751"/>
            <a:ext cx="6030441" cy="55276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400" dirty="0"/>
              <a:t>Encourage member states to have a </a:t>
            </a:r>
            <a:r>
              <a:rPr lang="en-GB" sz="2400" b="1" dirty="0">
                <a:solidFill>
                  <a:srgbClr val="004489"/>
                </a:solidFill>
              </a:rPr>
              <a:t>regulatory framework on content of media </a:t>
            </a:r>
            <a:r>
              <a:rPr lang="en-GB" sz="2400" dirty="0"/>
              <a:t>regarding human dignity, gender equality, violence against women + encourage </a:t>
            </a:r>
            <a:r>
              <a:rPr lang="en-GB" sz="2400" b="1" dirty="0">
                <a:solidFill>
                  <a:srgbClr val="004489"/>
                </a:solidFill>
              </a:rPr>
              <a:t>media auto regulation </a:t>
            </a:r>
            <a:r>
              <a:rPr lang="en-GB" sz="2400" dirty="0"/>
              <a:t>(Istanbul Convention)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400" b="1" dirty="0">
                <a:solidFill>
                  <a:srgbClr val="004489"/>
                </a:solidFill>
              </a:rPr>
              <a:t>CM Recommendation </a:t>
            </a:r>
            <a:r>
              <a:rPr lang="en-GB" sz="2400" dirty="0"/>
              <a:t>and its follow up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400" b="1" dirty="0">
                <a:solidFill>
                  <a:srgbClr val="004489"/>
                </a:solidFill>
              </a:rPr>
              <a:t>Sexist hate speech </a:t>
            </a:r>
            <a:r>
              <a:rPr lang="en-GB" sz="2400" dirty="0"/>
              <a:t>: integrating women /gender in draft Recommendation on combating hate speech – no freedom of speech if used to silence parts of the population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400" dirty="0"/>
              <a:t>Promotion of a </a:t>
            </a:r>
            <a:r>
              <a:rPr lang="en-GB" sz="2400" b="1" dirty="0">
                <a:solidFill>
                  <a:srgbClr val="0D347D"/>
                </a:solidFill>
              </a:rPr>
              <a:t>non-sexist /non-stereotypical portrayal of women and men  </a:t>
            </a:r>
            <a:r>
              <a:rPr lang="en-GB" sz="2400" dirty="0"/>
              <a:t>and working to improve women’s position in the communication and media sector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2600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2700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2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F99080-4527-4489-8F60-E36A873C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32" y="2649681"/>
            <a:ext cx="2760268" cy="41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04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475509"/>
            <a:ext cx="4025034" cy="533327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fr-FR" sz="2700" i="1" dirty="0" err="1"/>
              <a:t>What</a:t>
            </a:r>
            <a:r>
              <a:rPr lang="fr-FR" sz="2700" i="1" dirty="0"/>
              <a:t> </a:t>
            </a:r>
            <a:r>
              <a:rPr lang="fr-FR" sz="2700" i="1" dirty="0" err="1"/>
              <a:t>is</a:t>
            </a:r>
            <a:r>
              <a:rPr lang="fr-FR" sz="2700" i="1" dirty="0"/>
              <a:t> </a:t>
            </a:r>
            <a:r>
              <a:rPr lang="fr-FR" sz="2700" i="1" dirty="0" err="1"/>
              <a:t>it</a:t>
            </a:r>
            <a:r>
              <a:rPr lang="fr-FR" sz="2700" i="1" dirty="0"/>
              <a:t>?</a:t>
            </a:r>
          </a:p>
          <a:p>
            <a:pPr algn="just">
              <a:lnSpc>
                <a:spcPct val="100000"/>
              </a:lnSpc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en-GB" sz="2700" dirty="0"/>
              <a:t>Sexualised depiction of women in media</a:t>
            </a:r>
          </a:p>
          <a:p>
            <a:pPr algn="just">
              <a:lnSpc>
                <a:spcPct val="100000"/>
              </a:lnSpc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en-GB" sz="2700" dirty="0"/>
              <a:t>Stereotypical images of men/ women</a:t>
            </a:r>
          </a:p>
          <a:p>
            <a:pPr algn="just">
              <a:lnSpc>
                <a:spcPct val="100000"/>
              </a:lnSpc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en-GB" sz="2700" dirty="0"/>
              <a:t>Victim blaming in media reporting on violence against women</a:t>
            </a:r>
          </a:p>
          <a:p>
            <a:pPr algn="just">
              <a:lnSpc>
                <a:spcPct val="100000"/>
              </a:lnSpc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en-GB" sz="2700" dirty="0"/>
              <a:t>Men explaining to women how to use household items in adds</a:t>
            </a:r>
            <a:endParaRPr lang="fr-FR" sz="2700" dirty="0"/>
          </a:p>
          <a:p>
            <a:pPr marL="0" indent="0">
              <a:lnSpc>
                <a:spcPct val="100000"/>
              </a:lnSpc>
              <a:buNone/>
            </a:pPr>
            <a:endParaRPr lang="fr-FR" dirty="0"/>
          </a:p>
          <a:p>
            <a:pPr marL="0" indent="0">
              <a:lnSpc>
                <a:spcPct val="100000"/>
              </a:lnSpc>
              <a:buNone/>
            </a:pP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C8FFC56-D663-431C-96FA-EB91DD128E0D}"/>
              </a:ext>
            </a:extLst>
          </p:cNvPr>
          <p:cNvSpPr txBox="1">
            <a:spLocks/>
          </p:cNvSpPr>
          <p:nvPr/>
        </p:nvSpPr>
        <p:spPr bwMode="auto">
          <a:xfrm>
            <a:off x="307975" y="862445"/>
            <a:ext cx="87645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9pPr>
          </a:lstStyle>
          <a:p>
            <a:pPr algn="ctr" defTabSz="914400">
              <a:defRPr/>
            </a:pPr>
            <a:r>
              <a:rPr lang="fr-BE" sz="2700" b="1" dirty="0" err="1">
                <a:solidFill>
                  <a:srgbClr val="0D347D"/>
                </a:solidFill>
                <a:latin typeface="Arial" panose="020B0604020202020204" pitchFamily="34" charset="0"/>
              </a:rPr>
              <a:t>Sexism</a:t>
            </a:r>
            <a:r>
              <a:rPr lang="fr-BE" sz="2700" b="1" dirty="0">
                <a:solidFill>
                  <a:srgbClr val="0D347D"/>
                </a:solidFill>
                <a:latin typeface="Arial" panose="020B0604020202020204" pitchFamily="34" charset="0"/>
              </a:rPr>
              <a:t> in the media and communication </a:t>
            </a:r>
            <a:r>
              <a:rPr lang="fr-BE" sz="2700" b="1" dirty="0" err="1">
                <a:solidFill>
                  <a:srgbClr val="0D347D"/>
                </a:solidFill>
                <a:latin typeface="Arial" panose="020B0604020202020204" pitchFamily="34" charset="0"/>
              </a:rPr>
              <a:t>sector</a:t>
            </a:r>
            <a:endParaRPr lang="fr-BE" sz="2700" b="1" dirty="0">
              <a:solidFill>
                <a:srgbClr val="0D347D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8737F-40CE-4150-BD96-14DD64EA9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45" y="2078182"/>
            <a:ext cx="4430567" cy="44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7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F93ECC-2B9C-4A2B-AC35-0C7309EA9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4981" y="2192483"/>
            <a:ext cx="7170663" cy="4624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C8FFC56-D663-431C-96FA-EB91DD128E0D}"/>
              </a:ext>
            </a:extLst>
          </p:cNvPr>
          <p:cNvSpPr txBox="1">
            <a:spLocks/>
          </p:cNvSpPr>
          <p:nvPr/>
        </p:nvSpPr>
        <p:spPr bwMode="auto">
          <a:xfrm>
            <a:off x="307975" y="909637"/>
            <a:ext cx="8764588" cy="100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9pPr>
          </a:lstStyle>
          <a:p>
            <a:pPr algn="ctr" defTabSz="914400">
              <a:defRPr/>
            </a:pPr>
            <a:r>
              <a:rPr lang="fr-BE" sz="2700" b="1" dirty="0" err="1">
                <a:solidFill>
                  <a:srgbClr val="0D347D"/>
                </a:solidFill>
                <a:latin typeface="Arial" panose="020B0604020202020204" pitchFamily="34" charset="0"/>
              </a:rPr>
              <a:t>Measures</a:t>
            </a:r>
            <a:r>
              <a:rPr lang="fr-BE" sz="2700" b="1" dirty="0">
                <a:solidFill>
                  <a:srgbClr val="0D347D"/>
                </a:solidFill>
                <a:latin typeface="Arial" panose="020B0604020202020204" pitchFamily="34" charset="0"/>
              </a:rPr>
              <a:t> </a:t>
            </a:r>
            <a:r>
              <a:rPr lang="fr-BE" sz="2700" b="1" dirty="0" err="1">
                <a:solidFill>
                  <a:srgbClr val="0D347D"/>
                </a:solidFill>
                <a:latin typeface="Arial" panose="020B0604020202020204" pitchFamily="34" charset="0"/>
              </a:rPr>
              <a:t>proposed</a:t>
            </a:r>
            <a:r>
              <a:rPr lang="fr-BE" sz="2700" b="1" dirty="0">
                <a:solidFill>
                  <a:srgbClr val="0D347D"/>
                </a:solidFill>
                <a:latin typeface="Arial" panose="020B0604020202020204" pitchFamily="34" charset="0"/>
              </a:rPr>
              <a:t> by the 2019 </a:t>
            </a:r>
            <a:r>
              <a:rPr lang="fr-BE" sz="2700" b="1" dirty="0" err="1">
                <a:solidFill>
                  <a:srgbClr val="0D347D"/>
                </a:solidFill>
                <a:latin typeface="Arial" panose="020B0604020202020204" pitchFamily="34" charset="0"/>
              </a:rPr>
              <a:t>Recommendation</a:t>
            </a:r>
            <a:r>
              <a:rPr lang="fr-BE" sz="2700" b="1" dirty="0">
                <a:solidFill>
                  <a:srgbClr val="0D347D"/>
                </a:solidFill>
                <a:latin typeface="Arial" panose="020B0604020202020204" pitchFamily="34" charset="0"/>
              </a:rPr>
              <a:t> to </a:t>
            </a:r>
            <a:r>
              <a:rPr lang="fr-BE" sz="2700" b="1" dirty="0" err="1">
                <a:solidFill>
                  <a:srgbClr val="0D347D"/>
                </a:solidFill>
                <a:latin typeface="Arial" panose="020B0604020202020204" pitchFamily="34" charset="0"/>
              </a:rPr>
              <a:t>prevent</a:t>
            </a:r>
            <a:r>
              <a:rPr lang="fr-BE" sz="2700" b="1" dirty="0">
                <a:solidFill>
                  <a:srgbClr val="0D347D"/>
                </a:solidFill>
                <a:latin typeface="Arial" panose="020B0604020202020204" pitchFamily="34" charset="0"/>
              </a:rPr>
              <a:t> </a:t>
            </a:r>
            <a:r>
              <a:rPr lang="fr-BE" sz="2700" b="1" dirty="0" err="1">
                <a:solidFill>
                  <a:srgbClr val="0D347D"/>
                </a:solidFill>
                <a:latin typeface="Arial" panose="020B0604020202020204" pitchFamily="34" charset="0"/>
              </a:rPr>
              <a:t>sexism</a:t>
            </a:r>
            <a:r>
              <a:rPr lang="fr-BE" sz="2700" b="1" dirty="0">
                <a:solidFill>
                  <a:srgbClr val="0D347D"/>
                </a:solidFill>
                <a:latin typeface="Arial" panose="020B0604020202020204" pitchFamily="34" charset="0"/>
              </a:rPr>
              <a:t> in the media and </a:t>
            </a:r>
            <a:r>
              <a:rPr lang="fr-BE" sz="2700" b="1" dirty="0" err="1">
                <a:solidFill>
                  <a:srgbClr val="0D347D"/>
                </a:solidFill>
                <a:latin typeface="Arial" panose="020B0604020202020204" pitchFamily="34" charset="0"/>
              </a:rPr>
              <a:t>adversising</a:t>
            </a:r>
            <a:endParaRPr lang="fr-BE" sz="2700" b="1" dirty="0">
              <a:solidFill>
                <a:srgbClr val="0D347D"/>
              </a:solidFill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6CE7E-C8CC-4E14-A4E4-B2ADAFD6B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42723-D8BC-42AC-BFC6-10AC2F0D0C95}"/>
              </a:ext>
            </a:extLst>
          </p:cNvPr>
          <p:cNvSpPr txBox="1"/>
          <p:nvPr/>
        </p:nvSpPr>
        <p:spPr>
          <a:xfrm>
            <a:off x="4862945" y="2042101"/>
            <a:ext cx="42096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0D347D"/>
                </a:solidFill>
              </a:rPr>
              <a:t>Implement legislation </a:t>
            </a:r>
            <a:r>
              <a:rPr lang="en-GB" sz="2800" dirty="0"/>
              <a:t>on gender equality in media</a:t>
            </a:r>
          </a:p>
          <a:p>
            <a:pPr marL="457200" indent="-457200"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0D347D"/>
                </a:solidFill>
              </a:rPr>
              <a:t>Train</a:t>
            </a:r>
            <a:r>
              <a:rPr lang="en-GB" sz="2800" dirty="0"/>
              <a:t> media and communication professionals</a:t>
            </a:r>
          </a:p>
          <a:p>
            <a:pPr marL="457200" indent="-457200"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en-GB" sz="2800" dirty="0"/>
              <a:t>Promote advertisement that plays with / </a:t>
            </a:r>
            <a:r>
              <a:rPr lang="en-GB" sz="2800" b="1" dirty="0">
                <a:solidFill>
                  <a:srgbClr val="0D347D"/>
                </a:solidFill>
              </a:rPr>
              <a:t>reverse gender stereotypes </a:t>
            </a:r>
            <a:r>
              <a:rPr lang="en-GB" sz="2800" dirty="0"/>
              <a:t>rather than reinforce them</a:t>
            </a:r>
          </a:p>
        </p:txBody>
      </p:sp>
    </p:spTree>
    <p:extLst>
      <p:ext uri="{BB962C8B-B14F-4D97-AF65-F5344CB8AC3E}">
        <p14:creationId xmlns:p14="http://schemas.microsoft.com/office/powerpoint/2010/main" val="1003793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C8FFC56-D663-431C-96FA-EB91DD128E0D}"/>
              </a:ext>
            </a:extLst>
          </p:cNvPr>
          <p:cNvSpPr txBox="1">
            <a:spLocks/>
          </p:cNvSpPr>
          <p:nvPr/>
        </p:nvSpPr>
        <p:spPr bwMode="auto">
          <a:xfrm>
            <a:off x="307975" y="909637"/>
            <a:ext cx="8764588" cy="100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9pPr>
          </a:lstStyle>
          <a:p>
            <a:pPr algn="ctr" defTabSz="914400">
              <a:defRPr/>
            </a:pPr>
            <a:r>
              <a:rPr lang="fr-BE" sz="2700" b="1" dirty="0" err="1">
                <a:solidFill>
                  <a:srgbClr val="0D347D"/>
                </a:solidFill>
                <a:latin typeface="Arial" panose="020B0604020202020204" pitchFamily="34" charset="0"/>
              </a:rPr>
              <a:t>Measures</a:t>
            </a:r>
            <a:r>
              <a:rPr lang="fr-BE" sz="2700" b="1" dirty="0">
                <a:solidFill>
                  <a:srgbClr val="0D347D"/>
                </a:solidFill>
                <a:latin typeface="Arial" panose="020B0604020202020204" pitchFamily="34" charset="0"/>
              </a:rPr>
              <a:t> </a:t>
            </a:r>
            <a:r>
              <a:rPr lang="fr-BE" sz="2700" b="1" dirty="0" err="1">
                <a:solidFill>
                  <a:srgbClr val="0D347D"/>
                </a:solidFill>
                <a:latin typeface="Arial" panose="020B0604020202020204" pitchFamily="34" charset="0"/>
              </a:rPr>
              <a:t>proposed</a:t>
            </a:r>
            <a:r>
              <a:rPr lang="fr-BE" sz="2700" b="1" dirty="0">
                <a:solidFill>
                  <a:srgbClr val="0D347D"/>
                </a:solidFill>
                <a:latin typeface="Arial" panose="020B0604020202020204" pitchFamily="34" charset="0"/>
              </a:rPr>
              <a:t> by the 2019 </a:t>
            </a:r>
            <a:r>
              <a:rPr lang="fr-BE" sz="2700" b="1" dirty="0" err="1">
                <a:solidFill>
                  <a:srgbClr val="0D347D"/>
                </a:solidFill>
                <a:latin typeface="Arial" panose="020B0604020202020204" pitchFamily="34" charset="0"/>
              </a:rPr>
              <a:t>Recommendation</a:t>
            </a:r>
            <a:r>
              <a:rPr lang="fr-BE" sz="2700" b="1" dirty="0">
                <a:solidFill>
                  <a:srgbClr val="0D347D"/>
                </a:solidFill>
                <a:latin typeface="Arial" panose="020B0604020202020204" pitchFamily="34" charset="0"/>
              </a:rPr>
              <a:t> to </a:t>
            </a:r>
            <a:r>
              <a:rPr lang="fr-BE" sz="2700" b="1" dirty="0" err="1">
                <a:solidFill>
                  <a:srgbClr val="0D347D"/>
                </a:solidFill>
                <a:latin typeface="Arial" panose="020B0604020202020204" pitchFamily="34" charset="0"/>
              </a:rPr>
              <a:t>prevent</a:t>
            </a:r>
            <a:r>
              <a:rPr lang="fr-BE" sz="2700" b="1" dirty="0">
                <a:solidFill>
                  <a:srgbClr val="0D347D"/>
                </a:solidFill>
                <a:latin typeface="Arial" panose="020B0604020202020204" pitchFamily="34" charset="0"/>
              </a:rPr>
              <a:t> </a:t>
            </a:r>
            <a:r>
              <a:rPr lang="fr-BE" sz="2700" b="1" dirty="0" err="1">
                <a:solidFill>
                  <a:srgbClr val="0D347D"/>
                </a:solidFill>
                <a:latin typeface="Arial" panose="020B0604020202020204" pitchFamily="34" charset="0"/>
              </a:rPr>
              <a:t>sexism</a:t>
            </a:r>
            <a:r>
              <a:rPr lang="fr-BE" sz="2700" b="1" dirty="0">
                <a:solidFill>
                  <a:srgbClr val="0D347D"/>
                </a:solidFill>
                <a:latin typeface="Arial" panose="020B0604020202020204" pitchFamily="34" charset="0"/>
              </a:rPr>
              <a:t> in the media and </a:t>
            </a:r>
            <a:r>
              <a:rPr lang="fr-BE" sz="2700" b="1" dirty="0" err="1">
                <a:solidFill>
                  <a:srgbClr val="0D347D"/>
                </a:solidFill>
                <a:latin typeface="Arial" panose="020B0604020202020204" pitchFamily="34" charset="0"/>
              </a:rPr>
              <a:t>adversising</a:t>
            </a:r>
            <a:endParaRPr lang="fr-BE" sz="2700" b="1" dirty="0">
              <a:solidFill>
                <a:srgbClr val="0D347D"/>
              </a:solidFill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6CE7E-C8CC-4E14-A4E4-B2ADAFD6B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42723-D8BC-42AC-BFC6-10AC2F0D0C95}"/>
              </a:ext>
            </a:extLst>
          </p:cNvPr>
          <p:cNvSpPr txBox="1"/>
          <p:nvPr/>
        </p:nvSpPr>
        <p:spPr>
          <a:xfrm>
            <a:off x="457201" y="2042101"/>
            <a:ext cx="83788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en-GB" sz="2700" dirty="0"/>
              <a:t>Provide </a:t>
            </a:r>
            <a:r>
              <a:rPr lang="en-GB" sz="2700" b="1" dirty="0">
                <a:solidFill>
                  <a:srgbClr val="0D347D"/>
                </a:solidFill>
              </a:rPr>
              <a:t>digital and media literacy </a:t>
            </a:r>
            <a:r>
              <a:rPr lang="en-GB" sz="2700" dirty="0"/>
              <a:t>training, especially for children and young people</a:t>
            </a:r>
          </a:p>
          <a:p>
            <a:pPr marL="457200" indent="-457200"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fr-FR" sz="2700" dirty="0" err="1"/>
              <a:t>Procedures</a:t>
            </a:r>
            <a:r>
              <a:rPr lang="fr-FR" sz="2700" dirty="0"/>
              <a:t> for </a:t>
            </a:r>
            <a:r>
              <a:rPr lang="fr-FR" sz="2700" b="1" dirty="0" err="1">
                <a:solidFill>
                  <a:srgbClr val="0D347D"/>
                </a:solidFill>
              </a:rPr>
              <a:t>reporting</a:t>
            </a:r>
            <a:r>
              <a:rPr lang="fr-FR" sz="2700" b="1" dirty="0">
                <a:solidFill>
                  <a:srgbClr val="0D347D"/>
                </a:solidFill>
              </a:rPr>
              <a:t> and </a:t>
            </a:r>
            <a:r>
              <a:rPr lang="fr-FR" sz="2700" b="1" dirty="0" err="1">
                <a:solidFill>
                  <a:srgbClr val="0D347D"/>
                </a:solidFill>
              </a:rPr>
              <a:t>removing</a:t>
            </a:r>
            <a:r>
              <a:rPr lang="fr-FR" sz="2700" b="1" dirty="0">
                <a:solidFill>
                  <a:srgbClr val="0D347D"/>
                </a:solidFill>
              </a:rPr>
              <a:t> </a:t>
            </a:r>
            <a:r>
              <a:rPr lang="fr-FR" sz="2700" b="1" dirty="0" err="1">
                <a:solidFill>
                  <a:srgbClr val="0D347D"/>
                </a:solidFill>
              </a:rPr>
              <a:t>harmful</a:t>
            </a:r>
            <a:r>
              <a:rPr lang="fr-FR" sz="2700" b="1" dirty="0">
                <a:solidFill>
                  <a:srgbClr val="0D347D"/>
                </a:solidFill>
              </a:rPr>
              <a:t> </a:t>
            </a:r>
            <a:r>
              <a:rPr lang="fr-FR" sz="2700" b="1" dirty="0" err="1">
                <a:solidFill>
                  <a:srgbClr val="0D347D"/>
                </a:solidFill>
              </a:rPr>
              <a:t>materials</a:t>
            </a:r>
            <a:r>
              <a:rPr lang="fr-FR" sz="2700" dirty="0"/>
              <a:t> - and </a:t>
            </a:r>
            <a:r>
              <a:rPr lang="fr-FR" sz="2700" dirty="0" err="1"/>
              <a:t>appropriate</a:t>
            </a:r>
            <a:r>
              <a:rPr lang="fr-FR" sz="2700" dirty="0"/>
              <a:t> sanctions</a:t>
            </a:r>
          </a:p>
          <a:p>
            <a:pPr marL="457200" indent="-457200"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en-GB" sz="2700" dirty="0"/>
              <a:t>Legally define and criminalise </a:t>
            </a:r>
            <a:r>
              <a:rPr lang="en-GB" sz="2700" b="1" dirty="0">
                <a:solidFill>
                  <a:srgbClr val="0D347D"/>
                </a:solidFill>
              </a:rPr>
              <a:t>sexist hate speech</a:t>
            </a:r>
          </a:p>
          <a:p>
            <a:pPr marL="457200" indent="-457200"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en-GB" sz="2700" dirty="0"/>
              <a:t>Put in place </a:t>
            </a:r>
            <a:r>
              <a:rPr lang="en-GB" sz="2700" b="1" dirty="0">
                <a:solidFill>
                  <a:srgbClr val="0D347D"/>
                </a:solidFill>
              </a:rPr>
              <a:t>specialised services </a:t>
            </a:r>
            <a:r>
              <a:rPr lang="en-GB" sz="2700" dirty="0"/>
              <a:t>to provide advice on how to deal with sexist hate speech</a:t>
            </a:r>
          </a:p>
          <a:p>
            <a:pPr marL="457200" indent="-457200"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fr-FR" sz="2700" b="1" dirty="0" err="1">
                <a:solidFill>
                  <a:srgbClr val="0D347D"/>
                </a:solidFill>
              </a:rPr>
              <a:t>Research</a:t>
            </a:r>
            <a:r>
              <a:rPr lang="fr-FR" sz="2700" dirty="0"/>
              <a:t> and </a:t>
            </a:r>
            <a:r>
              <a:rPr lang="fr-FR" sz="2700" dirty="0" err="1"/>
              <a:t>collect</a:t>
            </a:r>
            <a:r>
              <a:rPr lang="fr-FR" sz="2700" dirty="0"/>
              <a:t> </a:t>
            </a:r>
            <a:r>
              <a:rPr lang="fr-FR" sz="2700" dirty="0" err="1"/>
              <a:t>sex</a:t>
            </a:r>
            <a:r>
              <a:rPr lang="fr-FR" sz="2700" dirty="0"/>
              <a:t>- and </a:t>
            </a:r>
            <a:r>
              <a:rPr lang="fr-FR" sz="2700" dirty="0" err="1"/>
              <a:t>age-disaggregated</a:t>
            </a:r>
            <a:r>
              <a:rPr lang="fr-FR" sz="2700" dirty="0"/>
              <a:t> data on </a:t>
            </a:r>
            <a:r>
              <a:rPr lang="fr-FR" sz="2700" dirty="0" err="1"/>
              <a:t>cybersexism</a:t>
            </a:r>
            <a:r>
              <a:rPr lang="fr-FR" sz="2700" dirty="0"/>
              <a:t> and cyberviolence</a:t>
            </a:r>
          </a:p>
          <a:p>
            <a:pPr marL="457200" indent="-457200"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en-GB" sz="2700" dirty="0"/>
              <a:t>Raise awareness and promote the use of </a:t>
            </a:r>
            <a:r>
              <a:rPr lang="en-GB" sz="2700" b="1" dirty="0">
                <a:solidFill>
                  <a:srgbClr val="0D347D"/>
                </a:solidFill>
              </a:rPr>
              <a:t>gender sensitive language</a:t>
            </a:r>
          </a:p>
        </p:txBody>
      </p:sp>
    </p:spTree>
    <p:extLst>
      <p:ext uri="{BB962C8B-B14F-4D97-AF65-F5344CB8AC3E}">
        <p14:creationId xmlns:p14="http://schemas.microsoft.com/office/powerpoint/2010/main" val="3872246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C863CD-E7FE-4F80-A73E-FE891F4DB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5139"/>
            <a:ext cx="8229600" cy="58428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err="1">
                <a:solidFill>
                  <a:srgbClr val="0066CC"/>
                </a:solidFill>
              </a:rPr>
              <a:t>Visibility</a:t>
            </a:r>
            <a:r>
              <a:rPr lang="fr-FR" b="1" dirty="0">
                <a:solidFill>
                  <a:srgbClr val="0066CC"/>
                </a:solidFill>
              </a:rPr>
              <a:t> </a:t>
            </a:r>
            <a:r>
              <a:rPr lang="fr-FR" b="1" dirty="0" err="1">
                <a:solidFill>
                  <a:srgbClr val="0066CC"/>
                </a:solidFill>
              </a:rPr>
              <a:t>tools</a:t>
            </a:r>
            <a:r>
              <a:rPr lang="fr-FR" b="1" dirty="0">
                <a:solidFill>
                  <a:srgbClr val="0066CC"/>
                </a:solidFill>
              </a:rPr>
              <a:t> on </a:t>
            </a:r>
            <a:r>
              <a:rPr lang="fr-FR" b="1" dirty="0" err="1">
                <a:solidFill>
                  <a:srgbClr val="0066CC"/>
                </a:solidFill>
              </a:rPr>
              <a:t>combating</a:t>
            </a:r>
            <a:r>
              <a:rPr lang="fr-FR" b="1" dirty="0">
                <a:solidFill>
                  <a:srgbClr val="0066CC"/>
                </a:solidFill>
              </a:rPr>
              <a:t> </a:t>
            </a:r>
            <a:r>
              <a:rPr lang="fr-FR" b="1" dirty="0" err="1">
                <a:solidFill>
                  <a:srgbClr val="0066CC"/>
                </a:solidFill>
              </a:rPr>
              <a:t>sexism</a:t>
            </a:r>
            <a:endParaRPr lang="en-GB" b="1" dirty="0">
              <a:solidFill>
                <a:srgbClr val="0066CC"/>
              </a:solidFill>
            </a:endParaRPr>
          </a:p>
          <a:p>
            <a:pPr marL="0" indent="0" algn="just">
              <a:buNone/>
            </a:pPr>
            <a:endParaRPr lang="en-GB" sz="1000" b="1" dirty="0">
              <a:solidFill>
                <a:srgbClr val="0066CC"/>
              </a:solidFill>
            </a:endParaRPr>
          </a:p>
          <a:p>
            <a:pPr marL="0" indent="0" algn="just">
              <a:buNone/>
            </a:pPr>
            <a:endParaRPr lang="en-GB" sz="2400" dirty="0"/>
          </a:p>
          <a:p>
            <a:pPr marL="0" indent="0" algn="just">
              <a:buNone/>
            </a:pPr>
            <a:endParaRPr lang="en-GB" sz="2400" dirty="0"/>
          </a:p>
          <a:p>
            <a:pPr marL="0" indent="0" algn="just">
              <a:buNone/>
            </a:pPr>
            <a:endParaRPr lang="en-GB" sz="2400" dirty="0"/>
          </a:p>
          <a:p>
            <a:pPr marL="0" indent="0" algn="just">
              <a:buNone/>
            </a:pPr>
            <a:endParaRPr lang="en-GB" sz="2000" dirty="0"/>
          </a:p>
          <a:p>
            <a:pPr marL="0" indent="0" algn="just">
              <a:buNone/>
            </a:pPr>
            <a:endParaRPr lang="en-GB" sz="2000" dirty="0"/>
          </a:p>
          <a:p>
            <a:pPr marL="0" indent="0" algn="just">
              <a:buNone/>
            </a:pPr>
            <a:endParaRPr lang="en-GB" sz="2000" dirty="0"/>
          </a:p>
          <a:p>
            <a:pPr marL="0" indent="0" algn="just">
              <a:buNone/>
            </a:pPr>
            <a:endParaRPr lang="en-GB" sz="2000" dirty="0"/>
          </a:p>
          <a:p>
            <a:pPr marL="0" indent="0" algn="just">
              <a:buNone/>
            </a:pPr>
            <a:endParaRPr lang="en-GB" sz="2000" dirty="0"/>
          </a:p>
          <a:p>
            <a:pPr marL="0" indent="0" algn="just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1E2FBC15-0A25-462E-9053-5EF1CC0E7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05" y="1908700"/>
            <a:ext cx="6894939" cy="363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95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b="1" dirty="0">
              <a:solidFill>
                <a:srgbClr val="0044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24" y="987136"/>
            <a:ext cx="8020039" cy="5870863"/>
          </a:xfrm>
        </p:spPr>
        <p:txBody>
          <a:bodyPr/>
          <a:lstStyle/>
          <a:p>
            <a:pPr marL="0" lvl="3" indent="0" algn="ctr">
              <a:buNone/>
              <a:defRPr/>
            </a:pPr>
            <a:r>
              <a:rPr lang="en-GB" sz="3200" b="1" dirty="0">
                <a:solidFill>
                  <a:srgbClr val="0D347D"/>
                </a:solidFill>
              </a:rPr>
              <a:t>Some conclusions</a:t>
            </a:r>
            <a:endParaRPr lang="en-GB" sz="3200" b="1" dirty="0">
              <a:solidFill>
                <a:srgbClr val="0D347D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457200" lvl="3" indent="-457200">
              <a:buFont typeface="Wingdings" panose="05000000000000000000" pitchFamily="2" charset="2"/>
              <a:buChar char="ü"/>
              <a:defRPr/>
            </a:pPr>
            <a:r>
              <a:rPr lang="en-GB" sz="2400" b="1" dirty="0">
                <a:solidFill>
                  <a:srgbClr val="0D347D"/>
                </a:solidFill>
                <a:latin typeface="+mn-lt"/>
                <a:ea typeface="ＭＳ Ｐゴシック" pitchFamily="34" charset="-128"/>
                <a:cs typeface="ＭＳ Ｐゴシック" pitchFamily="34" charset="-128"/>
              </a:rPr>
              <a:t>Progress remains slow    </a:t>
            </a:r>
          </a:p>
          <a:p>
            <a:pPr marL="342900" lvl="3" indent="-342900">
              <a:buFontTx/>
              <a:buChar char="-"/>
              <a:defRPr/>
            </a:pPr>
            <a:r>
              <a:rPr lang="en-US" sz="2400" dirty="0"/>
              <a:t>“</a:t>
            </a:r>
            <a:r>
              <a:rPr lang="en-US" sz="2400" i="1" dirty="0"/>
              <a:t>sexism remains widespread and prevalent in all sectors and all societies”</a:t>
            </a:r>
          </a:p>
          <a:p>
            <a:pPr marL="342900" lvl="3" indent="-342900">
              <a:buFontTx/>
              <a:buChar char="-"/>
              <a:defRPr/>
            </a:pPr>
            <a:r>
              <a:rPr lang="en-US" sz="2400" i="1" dirty="0"/>
              <a:t>“sexism and sexist </a:t>
            </a:r>
            <a:r>
              <a:rPr lang="en-US" sz="2400" i="1" dirty="0" err="1"/>
              <a:t>behaviour</a:t>
            </a:r>
            <a:r>
              <a:rPr lang="en-US" sz="2400" i="1" dirty="0"/>
              <a:t> are rooted in and reinforce gender stereotypes</a:t>
            </a:r>
            <a:r>
              <a:rPr lang="en-US" sz="2400" dirty="0"/>
              <a:t>”</a:t>
            </a:r>
          </a:p>
          <a:p>
            <a:pPr marL="342900" lvl="3" indent="-342900">
              <a:buFontTx/>
              <a:buChar char="-"/>
              <a:defRPr/>
            </a:pPr>
            <a:r>
              <a:rPr lang="en-US" sz="2400" i="1" dirty="0">
                <a:ea typeface="ＭＳ Ｐゴシック" pitchFamily="34" charset="-128"/>
                <a:cs typeface="ＭＳ Ｐゴシック" pitchFamily="34" charset="-128"/>
              </a:rPr>
              <a:t>“sexism is linked to </a:t>
            </a:r>
            <a:r>
              <a:rPr lang="en-US" sz="2400" i="1" dirty="0" err="1">
                <a:ea typeface="ＭＳ Ｐゴシック" pitchFamily="34" charset="-128"/>
                <a:cs typeface="ＭＳ Ｐゴシック" pitchFamily="34" charset="-128"/>
              </a:rPr>
              <a:t>VaWG</a:t>
            </a:r>
            <a:r>
              <a:rPr lang="en-US" sz="2400" i="1" dirty="0">
                <a:ea typeface="ＭＳ Ｐゴシック" pitchFamily="34" charset="-128"/>
                <a:cs typeface="ＭＳ Ｐゴシック" pitchFamily="34" charset="-128"/>
              </a:rPr>
              <a:t>, acts of “everyday” sexism are part of a continuum of violence creating intimidation, fear..”</a:t>
            </a:r>
            <a:endParaRPr lang="en-GB" sz="2400" i="1" dirty="0">
              <a:latin typeface="+mn-lt"/>
              <a:ea typeface="ＭＳ Ｐゴシック" pitchFamily="34" charset="-128"/>
              <a:cs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400" b="1" dirty="0">
                <a:solidFill>
                  <a:srgbClr val="0D347D"/>
                </a:solidFill>
              </a:rPr>
              <a:t>Gap</a:t>
            </a:r>
            <a:r>
              <a:rPr lang="en-GB" sz="2400" dirty="0"/>
              <a:t> between gender equality standards and implementation </a:t>
            </a:r>
            <a:endParaRPr lang="en-GB" sz="2400" b="1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400" dirty="0"/>
              <a:t>Gender equality requires a </a:t>
            </a:r>
            <a:r>
              <a:rPr lang="en-GB" sz="2400" b="1" dirty="0">
                <a:solidFill>
                  <a:srgbClr val="0D347D"/>
                </a:solidFill>
              </a:rPr>
              <a:t>holistic approach</a:t>
            </a:r>
            <a:r>
              <a:rPr lang="en-GB" sz="2400" b="1" dirty="0">
                <a:solidFill>
                  <a:srgbClr val="004489"/>
                </a:solidFill>
              </a:rPr>
              <a:t>,  </a:t>
            </a:r>
            <a:r>
              <a:rPr lang="en-GB" sz="2400" dirty="0"/>
              <a:t>addressing inter-connected issues/sectors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400" dirty="0"/>
              <a:t>Growing </a:t>
            </a:r>
            <a:r>
              <a:rPr lang="en-GB" sz="2400" b="1" dirty="0">
                <a:solidFill>
                  <a:srgbClr val="0D347D"/>
                </a:solidFill>
              </a:rPr>
              <a:t>threats to women’s human rights</a:t>
            </a:r>
            <a:r>
              <a:rPr lang="en-GB" sz="2400" b="1" dirty="0">
                <a:solidFill>
                  <a:srgbClr val="004489"/>
                </a:solidFill>
              </a:rPr>
              <a:t>: </a:t>
            </a:r>
            <a:r>
              <a:rPr lang="en-GB" sz="2400" dirty="0"/>
              <a:t>(at the regional and global level)</a:t>
            </a:r>
            <a:r>
              <a:rPr lang="en-US" sz="2400" dirty="0">
                <a:ea typeface="ＭＳ Ｐゴシック" pitchFamily="34" charset="-128"/>
                <a:cs typeface="ＭＳ Ｐゴシック" pitchFamily="34" charset="-128"/>
              </a:rPr>
              <a:t> role of nationalism and religions, family policies, attacks on sexual rights, attacks on activists often by </a:t>
            </a:r>
            <a:r>
              <a:rPr lang="en-US" sz="2400" b="1" dirty="0">
                <a:solidFill>
                  <a:srgbClr val="0D347D"/>
                </a:solidFill>
                <a:ea typeface="ＭＳ Ｐゴシック" pitchFamily="34" charset="-128"/>
                <a:cs typeface="ＭＳ Ｐゴシック" pitchFamily="34" charset="-128"/>
              </a:rPr>
              <a:t>using gender stereotypes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77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1376363"/>
            <a:ext cx="7632700" cy="360362"/>
          </a:xfrm>
        </p:spPr>
        <p:txBody>
          <a:bodyPr/>
          <a:lstStyle/>
          <a:p>
            <a:pPr algn="ctr">
              <a:defRPr/>
            </a:pPr>
            <a:r>
              <a:rPr lang="en-GB" sz="3300" b="1" dirty="0">
                <a:solidFill>
                  <a:srgbClr val="004489"/>
                </a:solidFill>
              </a:rPr>
              <a:t>Gender equality at the Council of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844675"/>
            <a:ext cx="5400675" cy="51847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endParaRPr lang="en-GB" sz="800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10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900" dirty="0"/>
              <a:t>Equality between women and men: an </a:t>
            </a:r>
            <a:r>
              <a:rPr lang="en-GB" sz="2900" b="1" dirty="0">
                <a:solidFill>
                  <a:srgbClr val="004489"/>
                </a:solidFill>
              </a:rPr>
              <a:t>important area</a:t>
            </a:r>
            <a:r>
              <a:rPr lang="en-GB" sz="2900" dirty="0"/>
              <a:t> for the </a:t>
            </a:r>
            <a:r>
              <a:rPr lang="en-GB" sz="2900" dirty="0" err="1"/>
              <a:t>CoE</a:t>
            </a:r>
            <a:r>
              <a:rPr lang="en-GB" sz="2900" dirty="0"/>
              <a:t> for a long time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900" b="1" dirty="0">
                <a:solidFill>
                  <a:srgbClr val="004489"/>
                </a:solidFill>
              </a:rPr>
              <a:t>Legal status </a:t>
            </a:r>
            <a:r>
              <a:rPr lang="en-GB" sz="2900" dirty="0"/>
              <a:t>of women in Europe has greatly </a:t>
            </a:r>
            <a:r>
              <a:rPr lang="en-GB" sz="2900" b="1" dirty="0">
                <a:solidFill>
                  <a:srgbClr val="004489"/>
                </a:solidFill>
              </a:rPr>
              <a:t>improved</a:t>
            </a:r>
            <a:r>
              <a:rPr lang="en-GB" sz="2900" dirty="0"/>
              <a:t>, but </a:t>
            </a:r>
            <a:r>
              <a:rPr lang="en-GB" sz="2900" b="1" dirty="0">
                <a:solidFill>
                  <a:srgbClr val="004489"/>
                </a:solidFill>
              </a:rPr>
              <a:t>no </a:t>
            </a:r>
            <a:r>
              <a:rPr lang="en-GB" sz="2900" b="1" i="1" dirty="0">
                <a:solidFill>
                  <a:srgbClr val="004489"/>
                </a:solidFill>
              </a:rPr>
              <a:t>de facto </a:t>
            </a:r>
            <a:r>
              <a:rPr lang="en-GB" sz="2900" b="1" dirty="0">
                <a:solidFill>
                  <a:srgbClr val="004489"/>
                </a:solidFill>
              </a:rPr>
              <a:t>equality </a:t>
            </a:r>
            <a:r>
              <a:rPr lang="en-GB" sz="2900" dirty="0"/>
              <a:t>between women and men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pic>
        <p:nvPicPr>
          <p:cNvPr id="5124" name="Picture 5" descr="la photo de profil de Manu E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189">
            <a:off x="6415088" y="2744788"/>
            <a:ext cx="2297112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990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611A9DF-A032-46E3-9958-023F40F5AF64}" type="slidenum">
              <a:rPr lang="fr-FR" altLang="en-US" sz="1000" smtClean="0">
                <a:solidFill>
                  <a:srgbClr val="898989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fr-FR" altLang="en-US" sz="1000">
              <a:solidFill>
                <a:srgbClr val="898989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590675" y="2036763"/>
            <a:ext cx="676751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fr-FR" sz="2800" dirty="0">
              <a:latin typeface="Arial" charset="0"/>
              <a:ea typeface="Arial" charset="0"/>
            </a:endParaRPr>
          </a:p>
        </p:txBody>
      </p:sp>
      <p:pic>
        <p:nvPicPr>
          <p:cNvPr id="38916" name="Picture 4" descr="https://encrypted-tbn1.gstatic.com/images?q=tbn:ANd9GcRWy1VfiWKzVfhse0u8yJqGMI-cQroUdgBp8IXGt61I3vpFWVhF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3154363"/>
            <a:ext cx="6346825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347663" y="1181100"/>
            <a:ext cx="7454900" cy="189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600" dirty="0">
                <a:hlinkClick r:id="rId4"/>
              </a:rPr>
              <a:t>Cecile.greboval@coe.int</a:t>
            </a:r>
            <a:endParaRPr lang="en-US" altLang="en-US" sz="2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GB" altLang="en-US" sz="900" b="1" u="sng" dirty="0">
              <a:hlinkClick r:id="rId5"/>
            </a:endParaRPr>
          </a:p>
          <a:p>
            <a:pPr>
              <a:buNone/>
            </a:pPr>
            <a:r>
              <a:rPr lang="en-GB" sz="4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http://www.coe.int/equality</a:t>
            </a:r>
            <a:br>
              <a:rPr lang="en-GB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4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www.coe.int/stop-sexism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1089025"/>
            <a:ext cx="7632700" cy="647700"/>
          </a:xfrm>
        </p:spPr>
        <p:txBody>
          <a:bodyPr/>
          <a:lstStyle/>
          <a:p>
            <a:pPr algn="ctr">
              <a:defRPr/>
            </a:pPr>
            <a:r>
              <a:rPr lang="en-GB" sz="3200" b="1" dirty="0">
                <a:solidFill>
                  <a:srgbClr val="004489"/>
                </a:solidFill>
              </a:rPr>
              <a:t>Gender equality at the Council of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844675"/>
            <a:ext cx="7561262" cy="51847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fr-FR" sz="1000" dirty="0"/>
          </a:p>
          <a:p>
            <a:pPr marL="0" indent="0">
              <a:buFontTx/>
              <a:buNone/>
              <a:defRPr/>
            </a:pPr>
            <a:r>
              <a:rPr lang="fr-FR" sz="2400" dirty="0"/>
              <a:t>How to </a:t>
            </a:r>
            <a:r>
              <a:rPr lang="fr-FR" sz="2400" b="1" dirty="0" err="1">
                <a:solidFill>
                  <a:srgbClr val="004489"/>
                </a:solidFill>
              </a:rPr>
              <a:t>understand</a:t>
            </a:r>
            <a:r>
              <a:rPr lang="fr-FR" sz="2400" b="1" dirty="0">
                <a:solidFill>
                  <a:srgbClr val="004489"/>
                </a:solidFill>
              </a:rPr>
              <a:t> </a:t>
            </a:r>
            <a:r>
              <a:rPr lang="fr-FR" sz="2400" b="1" dirty="0" err="1">
                <a:solidFill>
                  <a:srgbClr val="004489"/>
                </a:solidFill>
              </a:rPr>
              <a:t>gender</a:t>
            </a:r>
            <a:r>
              <a:rPr lang="fr-FR" sz="2400" b="1" dirty="0">
                <a:solidFill>
                  <a:srgbClr val="004489"/>
                </a:solidFill>
              </a:rPr>
              <a:t> </a:t>
            </a:r>
            <a:r>
              <a:rPr lang="fr-FR" sz="2400" b="1" dirty="0" err="1">
                <a:solidFill>
                  <a:srgbClr val="004489"/>
                </a:solidFill>
              </a:rPr>
              <a:t>inequalities</a:t>
            </a:r>
            <a:r>
              <a:rPr lang="fr-FR" sz="2400" dirty="0"/>
              <a:t>?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400" dirty="0"/>
              <a:t>We have </a:t>
            </a:r>
            <a:r>
              <a:rPr lang="en-GB" sz="2400" b="1" dirty="0">
                <a:solidFill>
                  <a:srgbClr val="004489"/>
                </a:solidFill>
              </a:rPr>
              <a:t>not achieved gender equality</a:t>
            </a:r>
            <a:r>
              <a:rPr lang="en-GB" sz="2400" dirty="0"/>
              <a:t>. This is supported by research and statistics.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400" dirty="0"/>
              <a:t>Gender is an area of </a:t>
            </a:r>
            <a:r>
              <a:rPr lang="en-GB" sz="2400" b="1" dirty="0">
                <a:solidFill>
                  <a:srgbClr val="004489"/>
                </a:solidFill>
              </a:rPr>
              <a:t>knowledge</a:t>
            </a:r>
            <a:r>
              <a:rPr lang="en-GB" sz="2400" dirty="0"/>
              <a:t>. There is also a research field: gender studies.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400" dirty="0"/>
              <a:t>Important to look at both the </a:t>
            </a:r>
            <a:r>
              <a:rPr lang="en-GB" sz="2400" b="1" dirty="0">
                <a:solidFill>
                  <a:srgbClr val="004489"/>
                </a:solidFill>
              </a:rPr>
              <a:t>public and private sphere</a:t>
            </a:r>
            <a:r>
              <a:rPr lang="en-GB" sz="2400" dirty="0"/>
              <a:t>, including unpaid care work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400" dirty="0"/>
              <a:t>Gender equality concerns both women and men. </a:t>
            </a:r>
            <a:r>
              <a:rPr lang="en-GB" sz="2400" b="1" dirty="0">
                <a:solidFill>
                  <a:srgbClr val="004489"/>
                </a:solidFill>
              </a:rPr>
              <a:t>Not only a women’s issue</a:t>
            </a:r>
            <a:r>
              <a:rPr lang="en-GB" sz="2400" b="1" dirty="0"/>
              <a:t>!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400" dirty="0"/>
              <a:t>Gender equality concerns </a:t>
            </a:r>
            <a:r>
              <a:rPr lang="en-GB" sz="2400" b="1" dirty="0">
                <a:solidFill>
                  <a:srgbClr val="004489"/>
                </a:solidFill>
              </a:rPr>
              <a:t>all institutions and all areas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67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1376363"/>
            <a:ext cx="7632700" cy="215900"/>
          </a:xfrm>
        </p:spPr>
        <p:txBody>
          <a:bodyPr/>
          <a:lstStyle/>
          <a:p>
            <a:pPr>
              <a:defRPr/>
            </a:pPr>
            <a:r>
              <a:rPr lang="en-GB" sz="2800" b="1" dirty="0">
                <a:solidFill>
                  <a:srgbClr val="004489"/>
                </a:solidFill>
              </a:rPr>
              <a:t>Gender equality standards of the Council of Europe</a:t>
            </a:r>
            <a:endParaRPr lang="en-GB" sz="3000" b="1" dirty="0">
              <a:solidFill>
                <a:srgbClr val="0044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628775"/>
            <a:ext cx="7669212" cy="52292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endParaRPr lang="en-GB" sz="800" b="1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700" b="1" dirty="0">
                <a:solidFill>
                  <a:srgbClr val="004489"/>
                </a:solidFill>
              </a:rPr>
              <a:t>European</a:t>
            </a:r>
            <a:r>
              <a:rPr lang="en-GB" sz="2700" b="1" dirty="0"/>
              <a:t> </a:t>
            </a:r>
            <a:r>
              <a:rPr lang="en-GB" sz="2700" b="1" dirty="0">
                <a:solidFill>
                  <a:srgbClr val="004489"/>
                </a:solidFill>
              </a:rPr>
              <a:t>Convention on Human Rights</a:t>
            </a:r>
            <a:r>
              <a:rPr lang="en-GB" sz="2700" b="1" dirty="0"/>
              <a:t>: </a:t>
            </a:r>
            <a:r>
              <a:rPr lang="en-GB" sz="2700" dirty="0"/>
              <a:t>Art. 1, 14 and Protocol 12 (no discrimination) + case-law of the Court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700" dirty="0"/>
              <a:t>Istanbul </a:t>
            </a:r>
            <a:r>
              <a:rPr lang="en-GB" sz="2700" b="1" dirty="0">
                <a:solidFill>
                  <a:srgbClr val="004489"/>
                </a:solidFill>
              </a:rPr>
              <a:t>Convention</a:t>
            </a:r>
            <a:r>
              <a:rPr lang="en-GB" sz="2700" dirty="0">
                <a:solidFill>
                  <a:srgbClr val="004489"/>
                </a:solidFill>
              </a:rPr>
              <a:t> </a:t>
            </a:r>
            <a:r>
              <a:rPr lang="en-GB" sz="2700" dirty="0"/>
              <a:t>to combat </a:t>
            </a:r>
            <a:r>
              <a:rPr lang="en-GB" sz="2700" b="1" dirty="0">
                <a:solidFill>
                  <a:srgbClr val="004489"/>
                </a:solidFill>
              </a:rPr>
              <a:t>violence against wome</a:t>
            </a:r>
            <a:r>
              <a:rPr lang="en-GB" sz="2700" dirty="0"/>
              <a:t>n</a:t>
            </a:r>
            <a:r>
              <a:rPr lang="en-GB" sz="2700" dirty="0">
                <a:solidFill>
                  <a:srgbClr val="004489"/>
                </a:solidFill>
              </a:rPr>
              <a:t> </a:t>
            </a:r>
            <a:r>
              <a:rPr lang="en-GB" sz="2700" dirty="0"/>
              <a:t>and domestic violence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700" b="1" dirty="0">
                <a:solidFill>
                  <a:srgbClr val="004489"/>
                </a:solidFill>
              </a:rPr>
              <a:t>Anti-human trafficking </a:t>
            </a:r>
            <a:r>
              <a:rPr lang="en-GB" sz="2700" dirty="0"/>
              <a:t>Convention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700" b="1" dirty="0">
                <a:solidFill>
                  <a:srgbClr val="004489"/>
                </a:solidFill>
              </a:rPr>
              <a:t>European</a:t>
            </a:r>
            <a:r>
              <a:rPr lang="en-GB" sz="2700" b="1" dirty="0"/>
              <a:t> </a:t>
            </a:r>
            <a:r>
              <a:rPr lang="en-GB" sz="2700" b="1" dirty="0">
                <a:solidFill>
                  <a:srgbClr val="004489"/>
                </a:solidFill>
              </a:rPr>
              <a:t>Social Charter</a:t>
            </a:r>
            <a:endParaRPr lang="en-GB" sz="2700" dirty="0">
              <a:solidFill>
                <a:srgbClr val="004489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2700" b="1" dirty="0">
                <a:solidFill>
                  <a:srgbClr val="004489"/>
                </a:solidFill>
              </a:rPr>
              <a:t>CM</a:t>
            </a:r>
            <a:r>
              <a:rPr lang="en-GB" sz="2700" b="1" dirty="0"/>
              <a:t> </a:t>
            </a:r>
            <a:r>
              <a:rPr lang="en-GB" sz="2700" b="1" dirty="0">
                <a:solidFill>
                  <a:srgbClr val="004489"/>
                </a:solidFill>
              </a:rPr>
              <a:t>Recommendations </a:t>
            </a:r>
            <a:r>
              <a:rPr lang="en-GB" sz="2700" dirty="0"/>
              <a:t>adopted since1979:  education, media, sexist language, sport, education, political  participation, audio-visual policy, health, sexism</a:t>
            </a:r>
          </a:p>
        </p:txBody>
      </p:sp>
    </p:spTree>
    <p:extLst>
      <p:ext uri="{BB962C8B-B14F-4D97-AF65-F5344CB8AC3E}">
        <p14:creationId xmlns:p14="http://schemas.microsoft.com/office/powerpoint/2010/main" val="152176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1304925"/>
            <a:ext cx="7632700" cy="244742"/>
          </a:xfrm>
        </p:spPr>
        <p:txBody>
          <a:bodyPr/>
          <a:lstStyle/>
          <a:p>
            <a:pPr algn="ctr">
              <a:defRPr/>
            </a:pPr>
            <a:r>
              <a:rPr lang="en-GB" sz="3000" b="1" dirty="0">
                <a:solidFill>
                  <a:srgbClr val="004489"/>
                </a:solidFill>
              </a:rPr>
              <a:t>CoE policy framework  on gender equality: Gender Equality Strategy 2018-2023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81188"/>
            <a:ext cx="7740650" cy="4895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sz="900" b="1" dirty="0"/>
          </a:p>
          <a:p>
            <a:pPr marL="0" indent="0">
              <a:buFontTx/>
              <a:buNone/>
              <a:defRPr/>
            </a:pPr>
            <a:r>
              <a:rPr lang="en-GB" b="1" dirty="0"/>
              <a:t>Six </a:t>
            </a:r>
            <a:r>
              <a:rPr lang="en-GB" b="1" dirty="0">
                <a:solidFill>
                  <a:srgbClr val="0D347D"/>
                </a:solidFill>
              </a:rPr>
              <a:t>objectives</a:t>
            </a:r>
            <a:r>
              <a:rPr lang="en-GB" b="1" dirty="0"/>
              <a:t> :</a:t>
            </a:r>
          </a:p>
          <a:p>
            <a:pPr marL="0" indent="0">
              <a:buFontTx/>
              <a:buNone/>
              <a:defRPr/>
            </a:pPr>
            <a:r>
              <a:rPr lang="en-GB" sz="2600" dirty="0"/>
              <a:t>1. Combat </a:t>
            </a:r>
            <a:r>
              <a:rPr lang="en-GB" sz="2600" b="1" dirty="0">
                <a:solidFill>
                  <a:srgbClr val="004489"/>
                </a:solidFill>
              </a:rPr>
              <a:t>gender stereotypes and sexism</a:t>
            </a:r>
            <a:r>
              <a:rPr lang="en-GB" sz="2600" dirty="0"/>
              <a:t>;</a:t>
            </a:r>
          </a:p>
          <a:p>
            <a:pPr marL="0" indent="0">
              <a:buFontTx/>
              <a:buNone/>
              <a:defRPr/>
            </a:pPr>
            <a:r>
              <a:rPr lang="en-GB" sz="2600" dirty="0"/>
              <a:t>2. Preventing and combating </a:t>
            </a:r>
            <a:r>
              <a:rPr lang="en-GB" sz="2600" b="1" dirty="0">
                <a:solidFill>
                  <a:srgbClr val="004489"/>
                </a:solidFill>
              </a:rPr>
              <a:t>violence against women</a:t>
            </a:r>
            <a:r>
              <a:rPr lang="en-GB" sz="2600" dirty="0"/>
              <a:t>;</a:t>
            </a:r>
          </a:p>
          <a:p>
            <a:pPr marL="0" indent="0">
              <a:buFontTx/>
              <a:buNone/>
              <a:defRPr/>
            </a:pPr>
            <a:r>
              <a:rPr lang="en-GB" sz="2600" dirty="0"/>
              <a:t>3. Guaranteeing women’s </a:t>
            </a:r>
            <a:r>
              <a:rPr lang="en-GB" sz="2600" b="1" dirty="0">
                <a:solidFill>
                  <a:srgbClr val="004489"/>
                </a:solidFill>
              </a:rPr>
              <a:t>equal access to justice</a:t>
            </a:r>
            <a:r>
              <a:rPr lang="en-GB" sz="2600" dirty="0"/>
              <a:t>;</a:t>
            </a:r>
          </a:p>
          <a:p>
            <a:pPr marL="0" indent="0">
              <a:buFontTx/>
              <a:buNone/>
              <a:defRPr/>
            </a:pPr>
            <a:r>
              <a:rPr lang="en-GB" sz="2600" dirty="0"/>
              <a:t>4. Achieve balanced </a:t>
            </a:r>
            <a:r>
              <a:rPr lang="en-GB" sz="2600" b="1" dirty="0">
                <a:solidFill>
                  <a:srgbClr val="004489"/>
                </a:solidFill>
              </a:rPr>
              <a:t>participation in political and public decision-making</a:t>
            </a:r>
            <a:r>
              <a:rPr lang="en-GB" sz="2600" dirty="0"/>
              <a:t>;</a:t>
            </a:r>
          </a:p>
          <a:p>
            <a:pPr marL="0" indent="0">
              <a:buNone/>
              <a:defRPr/>
            </a:pPr>
            <a:r>
              <a:rPr lang="en-GB" sz="2600" dirty="0"/>
              <a:t>5. </a:t>
            </a:r>
            <a:r>
              <a:rPr lang="en-GB" sz="2400" dirty="0"/>
              <a:t>Protect the rights of </a:t>
            </a:r>
            <a:r>
              <a:rPr lang="en-GB" sz="2400" b="1" dirty="0">
                <a:solidFill>
                  <a:srgbClr val="0D347D"/>
                </a:solidFill>
              </a:rPr>
              <a:t>migrant, refugee and asylum-seeking women and girls</a:t>
            </a:r>
          </a:p>
          <a:p>
            <a:pPr marL="0" indent="0">
              <a:buFontTx/>
              <a:buNone/>
              <a:defRPr/>
            </a:pPr>
            <a:r>
              <a:rPr lang="en-GB" sz="2600" dirty="0"/>
              <a:t>6. Achieve </a:t>
            </a:r>
            <a:r>
              <a:rPr lang="en-GB" sz="2600" b="1" dirty="0">
                <a:solidFill>
                  <a:srgbClr val="004489"/>
                </a:solidFill>
              </a:rPr>
              <a:t>gender mainstreaming </a:t>
            </a:r>
            <a:r>
              <a:rPr lang="en-GB" sz="2600" dirty="0"/>
              <a:t>in all policies and measures</a:t>
            </a:r>
            <a:r>
              <a:rPr lang="en-GB" dirty="0"/>
              <a:t>.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76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269" y="1177709"/>
            <a:ext cx="7632700" cy="539750"/>
          </a:xfrm>
        </p:spPr>
        <p:txBody>
          <a:bodyPr/>
          <a:lstStyle/>
          <a:p>
            <a:pPr algn="ctr">
              <a:defRPr/>
            </a:pPr>
            <a:r>
              <a:rPr lang="fr-FR" sz="3100" b="1" dirty="0">
                <a:solidFill>
                  <a:srgbClr val="0D347D"/>
                </a:solidFill>
              </a:rPr>
              <a:t>The Council of Europe </a:t>
            </a:r>
            <a:r>
              <a:rPr lang="fr-FR" sz="3100" b="1" dirty="0" err="1">
                <a:solidFill>
                  <a:srgbClr val="0D347D"/>
                </a:solidFill>
              </a:rPr>
              <a:t>Recommendation</a:t>
            </a:r>
            <a:r>
              <a:rPr lang="fr-FR" sz="3100" b="1" dirty="0">
                <a:solidFill>
                  <a:srgbClr val="0D347D"/>
                </a:solidFill>
              </a:rPr>
              <a:t> on </a:t>
            </a:r>
            <a:r>
              <a:rPr lang="fr-FR" sz="3100" b="1" dirty="0" err="1">
                <a:solidFill>
                  <a:srgbClr val="0D347D"/>
                </a:solidFill>
              </a:rPr>
              <a:t>preventing</a:t>
            </a:r>
            <a:r>
              <a:rPr lang="fr-FR" sz="3100" b="1" dirty="0">
                <a:solidFill>
                  <a:srgbClr val="0D347D"/>
                </a:solidFill>
              </a:rPr>
              <a:t> and </a:t>
            </a:r>
            <a:r>
              <a:rPr lang="fr-FR" sz="3100" b="1" dirty="0" err="1">
                <a:solidFill>
                  <a:srgbClr val="0D347D"/>
                </a:solidFill>
              </a:rPr>
              <a:t>combating</a:t>
            </a:r>
            <a:r>
              <a:rPr lang="fr-FR" sz="3100" b="1" dirty="0">
                <a:solidFill>
                  <a:srgbClr val="0D347D"/>
                </a:solidFill>
              </a:rPr>
              <a:t> </a:t>
            </a:r>
            <a:r>
              <a:rPr lang="fr-FR" sz="3100" b="1" dirty="0" err="1">
                <a:solidFill>
                  <a:srgbClr val="0D347D"/>
                </a:solidFill>
              </a:rPr>
              <a:t>sexism</a:t>
            </a:r>
            <a:r>
              <a:rPr lang="fr-FR" sz="3100" b="1" dirty="0">
                <a:solidFill>
                  <a:srgbClr val="0D347D"/>
                </a:solidFill>
              </a:rPr>
              <a:t> (2019)</a:t>
            </a:r>
            <a:endParaRPr lang="en-GB" sz="3100" dirty="0">
              <a:solidFill>
                <a:srgbClr val="0D34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881188"/>
            <a:ext cx="8643937" cy="4860925"/>
          </a:xfrm>
        </p:spPr>
        <p:txBody>
          <a:bodyPr/>
          <a:lstStyle/>
          <a:p>
            <a:pPr marL="363600" indent="-457200" eaLnBrk="1" hangingPunct="1">
              <a:lnSpc>
                <a:spcPct val="100000"/>
              </a:lnSpc>
              <a:spcBef>
                <a:spcPts val="600"/>
              </a:spcBef>
              <a:buClr>
                <a:srgbClr val="0D347D"/>
              </a:buClr>
              <a:buFont typeface="Wingdings" panose="05000000000000000000" pitchFamily="2" charset="2"/>
              <a:buChar char="ü"/>
              <a:defRPr/>
            </a:pPr>
            <a:r>
              <a:rPr lang="en-US" dirty="0"/>
              <a:t>In response to #MeToo and other movements</a:t>
            </a:r>
          </a:p>
          <a:p>
            <a:pPr marL="363600" indent="-457200" eaLnBrk="1" hangingPunct="1">
              <a:lnSpc>
                <a:spcPct val="100000"/>
              </a:lnSpc>
              <a:spcBef>
                <a:spcPts val="600"/>
              </a:spcBef>
              <a:buClr>
                <a:srgbClr val="0D347D"/>
              </a:buClr>
              <a:buFont typeface="Wingdings" panose="05000000000000000000" pitchFamily="2" charset="2"/>
              <a:buChar char="ü"/>
              <a:defRPr/>
            </a:pPr>
            <a:r>
              <a:rPr lang="en-US" dirty="0"/>
              <a:t>First internationally agreed </a:t>
            </a:r>
            <a:r>
              <a:rPr lang="en-US" b="1" dirty="0">
                <a:solidFill>
                  <a:srgbClr val="0D347D"/>
                </a:solidFill>
              </a:rPr>
              <a:t>definition</a:t>
            </a:r>
            <a:r>
              <a:rPr lang="en-US" dirty="0"/>
              <a:t> of sexism.</a:t>
            </a:r>
          </a:p>
          <a:p>
            <a:pPr marL="363600" indent="-457200">
              <a:lnSpc>
                <a:spcPct val="100000"/>
              </a:lnSpc>
              <a:spcBef>
                <a:spcPts val="600"/>
              </a:spcBef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fr-FR" dirty="0"/>
              <a:t>Proposes a </a:t>
            </a:r>
            <a:r>
              <a:rPr lang="fr-FR" dirty="0" err="1"/>
              <a:t>common</a:t>
            </a:r>
            <a:r>
              <a:rPr lang="fr-FR" dirty="0"/>
              <a:t> </a:t>
            </a:r>
            <a:r>
              <a:rPr lang="fr-FR" b="1" dirty="0" err="1">
                <a:solidFill>
                  <a:srgbClr val="0D347D"/>
                </a:solidFill>
              </a:rPr>
              <a:t>understanding</a:t>
            </a:r>
            <a:r>
              <a:rPr lang="fr-FR" b="1" dirty="0">
                <a:solidFill>
                  <a:srgbClr val="0D347D"/>
                </a:solidFill>
              </a:rPr>
              <a:t> of concepts </a:t>
            </a:r>
            <a:r>
              <a:rPr lang="fr-FR" dirty="0"/>
              <a:t>&amp; </a:t>
            </a:r>
            <a:r>
              <a:rPr lang="fr-FR" dirty="0" err="1"/>
              <a:t>helps</a:t>
            </a:r>
            <a:r>
              <a:rPr lang="fr-FR" dirty="0"/>
              <a:t> </a:t>
            </a:r>
            <a:r>
              <a:rPr lang="fr-FR" dirty="0" err="1"/>
              <a:t>identifying</a:t>
            </a:r>
            <a:r>
              <a:rPr lang="fr-FR" dirty="0"/>
              <a:t> </a:t>
            </a:r>
            <a:r>
              <a:rPr lang="fr-FR" dirty="0" err="1"/>
              <a:t>sexist</a:t>
            </a:r>
            <a:r>
              <a:rPr lang="fr-FR" dirty="0"/>
              <a:t> </a:t>
            </a:r>
            <a:r>
              <a:rPr lang="fr-FR" dirty="0" err="1"/>
              <a:t>behaviours</a:t>
            </a:r>
            <a:r>
              <a:rPr lang="fr-FR" dirty="0"/>
              <a:t>: e.g. mansplaining,  </a:t>
            </a:r>
            <a:r>
              <a:rPr lang="fr-FR" dirty="0" err="1"/>
              <a:t>silencing</a:t>
            </a:r>
            <a:r>
              <a:rPr lang="fr-FR" dirty="0"/>
              <a:t> </a:t>
            </a:r>
            <a:r>
              <a:rPr lang="fr-FR" dirty="0" err="1"/>
              <a:t>behaviour</a:t>
            </a:r>
            <a:r>
              <a:rPr lang="fr-FR" dirty="0"/>
              <a:t>, « </a:t>
            </a:r>
            <a:r>
              <a:rPr lang="fr-FR" dirty="0" err="1"/>
              <a:t>benevolent</a:t>
            </a:r>
            <a:r>
              <a:rPr lang="fr-FR" dirty="0"/>
              <a:t> » </a:t>
            </a:r>
            <a:r>
              <a:rPr lang="fr-FR" dirty="0" err="1"/>
              <a:t>sexism</a:t>
            </a:r>
            <a:r>
              <a:rPr lang="fr-FR" dirty="0"/>
              <a:t>  </a:t>
            </a:r>
          </a:p>
          <a:p>
            <a:pPr marL="363600" indent="-457200">
              <a:lnSpc>
                <a:spcPct val="100000"/>
              </a:lnSpc>
              <a:spcBef>
                <a:spcPts val="600"/>
              </a:spcBef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fr-FR" dirty="0"/>
              <a:t>Proposes </a:t>
            </a:r>
            <a:r>
              <a:rPr lang="fr-FR" b="1" dirty="0" err="1">
                <a:solidFill>
                  <a:srgbClr val="0D347D"/>
                </a:solidFill>
              </a:rPr>
              <a:t>concrete</a:t>
            </a:r>
            <a:r>
              <a:rPr lang="fr-FR" b="1" dirty="0">
                <a:solidFill>
                  <a:srgbClr val="0D347D"/>
                </a:solidFill>
              </a:rPr>
              <a:t> </a:t>
            </a:r>
            <a:r>
              <a:rPr lang="fr-FR" b="1" dirty="0" err="1">
                <a:solidFill>
                  <a:srgbClr val="0D347D"/>
                </a:solidFill>
              </a:rPr>
              <a:t>measures</a:t>
            </a:r>
            <a:r>
              <a:rPr lang="fr-FR" b="1" dirty="0">
                <a:solidFill>
                  <a:srgbClr val="0D347D"/>
                </a:solidFill>
              </a:rPr>
              <a:t> </a:t>
            </a:r>
          </a:p>
          <a:p>
            <a:pPr marL="363600" indent="-457200">
              <a:lnSpc>
                <a:spcPct val="100000"/>
              </a:lnSpc>
              <a:spcBef>
                <a:spcPts val="600"/>
              </a:spcBef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fr-FR" dirty="0" err="1"/>
              <a:t>Larger</a:t>
            </a:r>
            <a:r>
              <a:rPr lang="fr-FR" dirty="0"/>
              <a:t> and </a:t>
            </a:r>
            <a:r>
              <a:rPr lang="fr-FR" dirty="0" err="1"/>
              <a:t>different</a:t>
            </a:r>
            <a:r>
              <a:rPr lang="fr-FR" dirty="0"/>
              <a:t> impact on </a:t>
            </a:r>
            <a:r>
              <a:rPr lang="fr-FR" b="1" dirty="0" err="1">
                <a:solidFill>
                  <a:srgbClr val="0D347D"/>
                </a:solidFill>
              </a:rPr>
              <a:t>women</a:t>
            </a:r>
            <a:r>
              <a:rPr lang="fr-FR" dirty="0"/>
              <a:t>  </a:t>
            </a:r>
            <a:r>
              <a:rPr lang="fr-FR" dirty="0" err="1"/>
              <a:t>than</a:t>
            </a:r>
            <a:r>
              <a:rPr lang="fr-FR" dirty="0"/>
              <a:t> men</a:t>
            </a:r>
          </a:p>
          <a:p>
            <a:pPr marL="363600" indent="-457200">
              <a:lnSpc>
                <a:spcPct val="100000"/>
              </a:lnSpc>
              <a:spcBef>
                <a:spcPts val="600"/>
              </a:spcBef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fr-FR" dirty="0"/>
              <a:t>Identification of </a:t>
            </a:r>
            <a:r>
              <a:rPr lang="fr-FR" b="1" dirty="0" err="1">
                <a:solidFill>
                  <a:srgbClr val="0D347D"/>
                </a:solidFill>
              </a:rPr>
              <a:t>particularly</a:t>
            </a:r>
            <a:r>
              <a:rPr lang="fr-FR" b="1" dirty="0">
                <a:solidFill>
                  <a:srgbClr val="0D347D"/>
                </a:solidFill>
              </a:rPr>
              <a:t> </a:t>
            </a:r>
            <a:r>
              <a:rPr lang="fr-FR" b="1" dirty="0" err="1">
                <a:solidFill>
                  <a:srgbClr val="0D347D"/>
                </a:solidFill>
              </a:rPr>
              <a:t>targeted</a:t>
            </a:r>
            <a:r>
              <a:rPr lang="fr-FR" b="1" dirty="0">
                <a:solidFill>
                  <a:srgbClr val="0D347D"/>
                </a:solidFill>
              </a:rPr>
              <a:t> groups of </a:t>
            </a:r>
            <a:r>
              <a:rPr lang="fr-FR" b="1" dirty="0" err="1">
                <a:solidFill>
                  <a:srgbClr val="0D347D"/>
                </a:solidFill>
              </a:rPr>
              <a:t>women</a:t>
            </a:r>
            <a:endParaRPr lang="fr-FR" b="1" dirty="0">
              <a:solidFill>
                <a:srgbClr val="0D347D"/>
              </a:solidFill>
            </a:endParaRPr>
          </a:p>
          <a:p>
            <a:pPr marL="363600" indent="-457200">
              <a:lnSpc>
                <a:spcPct val="100000"/>
              </a:lnSpc>
              <a:spcBef>
                <a:spcPts val="600"/>
              </a:spcBef>
              <a:buClr>
                <a:srgbClr val="0D347D"/>
              </a:buClr>
              <a:buFont typeface="Wingdings" panose="05000000000000000000" pitchFamily="2" charset="2"/>
              <a:buChar char="ü"/>
            </a:pPr>
            <a:r>
              <a:rPr lang="fr-FR" b="1" dirty="0" err="1">
                <a:solidFill>
                  <a:srgbClr val="0D347D"/>
                </a:solidFill>
              </a:rPr>
              <a:t>Intersectional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40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3811-B518-4F08-82E5-A1A564B4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FC16E-2E69-4156-AE80-17838A84A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err="1"/>
              <a:t>Sexism</a:t>
            </a:r>
            <a:endParaRPr lang="fr-FR" dirty="0"/>
          </a:p>
          <a:p>
            <a:pPr marL="0" indent="0" algn="ctr">
              <a:buNone/>
            </a:pPr>
            <a:r>
              <a:rPr lang="fr-FR" dirty="0"/>
              <a:t>#</a:t>
            </a:r>
          </a:p>
          <a:p>
            <a:pPr marL="0" indent="0" algn="ctr">
              <a:buNone/>
            </a:pPr>
            <a:r>
              <a:rPr lang="fr-FR" dirty="0"/>
              <a:t>Discrimination</a:t>
            </a:r>
          </a:p>
          <a:p>
            <a:pPr marL="0" indent="0" algn="ctr">
              <a:buNone/>
            </a:pPr>
            <a:r>
              <a:rPr lang="fr-FR" dirty="0"/>
              <a:t>#</a:t>
            </a:r>
          </a:p>
          <a:p>
            <a:pPr marL="0" indent="0" algn="ctr">
              <a:buNone/>
            </a:pPr>
            <a:r>
              <a:rPr lang="fr-FR" dirty="0"/>
              <a:t>Violence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37FAC54-6E41-4715-A03D-94357724FB72}"/>
              </a:ext>
            </a:extLst>
          </p:cNvPr>
          <p:cNvSpPr txBox="1">
            <a:spLocks/>
          </p:cNvSpPr>
          <p:nvPr/>
        </p:nvSpPr>
        <p:spPr bwMode="auto">
          <a:xfrm>
            <a:off x="307975" y="1016000"/>
            <a:ext cx="8451561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9pPr>
          </a:lstStyle>
          <a:p>
            <a:pPr algn="ctr" defTabSz="914400">
              <a:defRPr/>
            </a:pPr>
            <a:r>
              <a:rPr lang="en-GB" sz="3000" b="1" dirty="0">
                <a:solidFill>
                  <a:srgbClr val="0D347D"/>
                </a:solidFill>
              </a:rPr>
              <a:t>Definitions</a:t>
            </a:r>
            <a:endParaRPr lang="fr-BE" sz="3000" b="1" dirty="0">
              <a:solidFill>
                <a:srgbClr val="0D347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GB" sz="2000" i="1" dirty="0"/>
              <a:t>“Any </a:t>
            </a:r>
            <a:r>
              <a:rPr lang="en-GB" sz="2000" b="1" i="1" dirty="0"/>
              <a:t>act, gesture, visual representation, spoken or written words, practice or behaviour</a:t>
            </a:r>
            <a:r>
              <a:rPr lang="en-GB" sz="2000" i="1" dirty="0"/>
              <a:t> based upon the idea that a person or a group of persons </a:t>
            </a:r>
            <a:r>
              <a:rPr lang="en-GB" sz="2000" b="1" i="1" dirty="0"/>
              <a:t>is inferior because of their sex</a:t>
            </a:r>
            <a:r>
              <a:rPr lang="en-GB" sz="2000" i="1" dirty="0"/>
              <a:t>, which occurs </a:t>
            </a:r>
            <a:r>
              <a:rPr lang="en-GB" sz="2000" i="1" u="sng" dirty="0"/>
              <a:t>in the public or private sphere</a:t>
            </a:r>
            <a:r>
              <a:rPr lang="en-GB" sz="2000" i="1" dirty="0"/>
              <a:t>, </a:t>
            </a:r>
            <a:r>
              <a:rPr lang="en-GB" sz="2000" i="1" u="sng" dirty="0"/>
              <a:t>whether online or offline</a:t>
            </a:r>
            <a:r>
              <a:rPr lang="en-GB" sz="2000" i="1" dirty="0"/>
              <a:t>, with the purpose or effect of:</a:t>
            </a:r>
            <a:endParaRPr lang="en-US" sz="2000" dirty="0"/>
          </a:p>
          <a:p>
            <a:r>
              <a:rPr lang="en-GB" sz="2000" i="1" dirty="0"/>
              <a:t>i. violating the inherent dignity or rights of a person or a group of persons; </a:t>
            </a:r>
            <a:r>
              <a:rPr lang="en-GB" sz="2000" i="1" u="sng" dirty="0"/>
              <a:t>or</a:t>
            </a:r>
            <a:endParaRPr lang="en-US" sz="2000" u="sng" dirty="0"/>
          </a:p>
          <a:p>
            <a:r>
              <a:rPr lang="en-GB" sz="2000" i="1" dirty="0"/>
              <a:t>ii. resulting in physical, sexual, psychological or socio-economic harm or suffering to a person or a group of persons; </a:t>
            </a:r>
            <a:r>
              <a:rPr lang="en-GB" sz="2000" i="1" u="sng" dirty="0"/>
              <a:t>or</a:t>
            </a:r>
            <a:endParaRPr lang="en-US" sz="2000" u="sng" dirty="0"/>
          </a:p>
          <a:p>
            <a:r>
              <a:rPr lang="en-GB" sz="2000" i="1" dirty="0"/>
              <a:t>iii. creating an intimidating, hostile, degrading, humiliating or offensive environment; </a:t>
            </a:r>
            <a:r>
              <a:rPr lang="en-GB" sz="2000" i="1" u="sng" dirty="0"/>
              <a:t>or</a:t>
            </a:r>
            <a:endParaRPr lang="en-US" sz="2000" u="sng" dirty="0"/>
          </a:p>
          <a:p>
            <a:r>
              <a:rPr lang="en-GB" sz="2000" i="1" dirty="0"/>
              <a:t>iv. constituting a barrier to the autonomy and full realisation of human rights by a person or a group of persons; </a:t>
            </a:r>
            <a:r>
              <a:rPr lang="en-GB" sz="2000" i="1" u="sng" dirty="0"/>
              <a:t>or</a:t>
            </a:r>
            <a:endParaRPr lang="en-US" sz="2000" u="sng" dirty="0"/>
          </a:p>
          <a:p>
            <a:r>
              <a:rPr lang="en-GB" sz="2000" i="1" dirty="0"/>
              <a:t>v. maintaining and reinforcing gender stereotypes.”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C8FFC56-D663-431C-96FA-EB91DD128E0D}"/>
              </a:ext>
            </a:extLst>
          </p:cNvPr>
          <p:cNvSpPr txBox="1">
            <a:spLocks/>
          </p:cNvSpPr>
          <p:nvPr/>
        </p:nvSpPr>
        <p:spPr bwMode="auto">
          <a:xfrm>
            <a:off x="457200" y="997744"/>
            <a:ext cx="8764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9pPr>
          </a:lstStyle>
          <a:p>
            <a:pPr algn="ctr" defTabSz="914400">
              <a:defRPr/>
            </a:pPr>
            <a:r>
              <a:rPr lang="en-GB" sz="3000" b="1" dirty="0">
                <a:solidFill>
                  <a:srgbClr val="0D347D"/>
                </a:solidFill>
              </a:rPr>
              <a:t>Sexism</a:t>
            </a:r>
            <a:endParaRPr lang="fr-BE" sz="3000" b="1" dirty="0">
              <a:solidFill>
                <a:srgbClr val="0D347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5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3811-B518-4F08-82E5-A1A564B4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FC16E-2E69-4156-AE80-17838A84A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u="sng" dirty="0"/>
              <a:t>European Convention on Human Rights</a:t>
            </a:r>
          </a:p>
          <a:p>
            <a:pPr marL="0" indent="0" algn="just">
              <a:buNone/>
            </a:pPr>
            <a:r>
              <a:rPr lang="fr-FR" b="1" u="sng" dirty="0"/>
              <a:t>Article 14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enjoyment of the rights and freedoms set forth in this Convention shall be secured without discrimination on any ground such as sex, race, </a:t>
            </a:r>
            <a:r>
              <a:rPr lang="en-US" dirty="0" err="1"/>
              <a:t>colour</a:t>
            </a:r>
            <a:r>
              <a:rPr lang="en-US" dirty="0"/>
              <a:t>, language, religion, political or other opinion, national or social origin, association with a national minority, property, birth or other status.</a:t>
            </a:r>
          </a:p>
          <a:p>
            <a:pPr marL="0" indent="0" algn="just">
              <a:buNone/>
            </a:pPr>
            <a:endParaRPr lang="fr-FR" b="1" u="sng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37FAC54-6E41-4715-A03D-94357724FB72}"/>
              </a:ext>
            </a:extLst>
          </p:cNvPr>
          <p:cNvSpPr txBox="1">
            <a:spLocks/>
          </p:cNvSpPr>
          <p:nvPr/>
        </p:nvSpPr>
        <p:spPr bwMode="auto">
          <a:xfrm>
            <a:off x="307975" y="1016000"/>
            <a:ext cx="8764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9pPr>
          </a:lstStyle>
          <a:p>
            <a:pPr algn="ctr" defTabSz="914400">
              <a:defRPr/>
            </a:pPr>
            <a:r>
              <a:rPr lang="en-GB" sz="3000" b="1" dirty="0">
                <a:solidFill>
                  <a:srgbClr val="0D347D"/>
                </a:solidFill>
              </a:rPr>
              <a:t>Discrimination</a:t>
            </a:r>
            <a:endParaRPr lang="fr-BE" sz="3000" b="1" dirty="0">
              <a:solidFill>
                <a:srgbClr val="0D347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21483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1495</Words>
  <Application>Microsoft Office PowerPoint</Application>
  <PresentationFormat>On-screen Show (4:3)</PresentationFormat>
  <Paragraphs>170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Century Gothic</vt:lpstr>
      <vt:lpstr>Wingdings</vt:lpstr>
      <vt:lpstr>1_Conception personnalisée</vt:lpstr>
      <vt:lpstr>Conception personnalisée</vt:lpstr>
      <vt:lpstr>4_Conception personnalisée</vt:lpstr>
      <vt:lpstr>3_Conception personnalisée</vt:lpstr>
      <vt:lpstr>Work of the Council of Europe on gender equality and on combating sexism    Cécile GREBOVAL, Gender Equality Division, Council of Europe  Seminar “Combating sexist advertising: learning from practice” - 28.10.2021</vt:lpstr>
      <vt:lpstr>Gender equality at the Council of Europe</vt:lpstr>
      <vt:lpstr>Gender equality at the Council of Europe</vt:lpstr>
      <vt:lpstr>Gender equality standards of the Council of Europe</vt:lpstr>
      <vt:lpstr>CoE policy framework  on gender equality: Gender Equality Strategy 2018-2023</vt:lpstr>
      <vt:lpstr>The Council of Europe Recommendation on preventing and combating sexism (2019)</vt:lpstr>
      <vt:lpstr>PowerPoint Presentation</vt:lpstr>
      <vt:lpstr>PowerPoint Presentation</vt:lpstr>
      <vt:lpstr>PowerPoint Presentation</vt:lpstr>
      <vt:lpstr>PowerPoint Presentation</vt:lpstr>
      <vt:lpstr>Links between sexism and violence</vt:lpstr>
      <vt:lpstr>PowerPoint Presentation</vt:lpstr>
      <vt:lpstr>PowerPoint Presentation</vt:lpstr>
      <vt:lpstr> Gender equality in the media – CoE Action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2021-10-22T15:39:55Z</dcterms:modified>
</cp:coreProperties>
</file>