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8" r:id="rId2"/>
    <p:sldId id="271" r:id="rId3"/>
    <p:sldId id="290" r:id="rId4"/>
    <p:sldId id="279" r:id="rId5"/>
    <p:sldId id="281" r:id="rId6"/>
    <p:sldId id="278" r:id="rId7"/>
    <p:sldId id="272" r:id="rId8"/>
    <p:sldId id="273" r:id="rId9"/>
    <p:sldId id="280" r:id="rId10"/>
    <p:sldId id="274" r:id="rId11"/>
    <p:sldId id="275" r:id="rId12"/>
    <p:sldId id="276" r:id="rId13"/>
    <p:sldId id="277" r:id="rId14"/>
    <p:sldId id="283" r:id="rId15"/>
    <p:sldId id="284" r:id="rId16"/>
    <p:sldId id="285" r:id="rId17"/>
    <p:sldId id="287" r:id="rId18"/>
    <p:sldId id="288" r:id="rId19"/>
    <p:sldId id="289" r:id="rId20"/>
    <p:sldId id="267" r:id="rId2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B2DA"/>
    <a:srgbClr val="045D77"/>
    <a:srgbClr val="70D0F0"/>
    <a:srgbClr val="9E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6"/>
  </p:normalViewPr>
  <p:slideViewPr>
    <p:cSldViewPr snapToGrid="0" showGuides="1">
      <p:cViewPr varScale="1">
        <p:scale>
          <a:sx n="36" d="100"/>
          <a:sy n="36" d="100"/>
        </p:scale>
        <p:origin x="332" y="48"/>
      </p:cViewPr>
      <p:guideLst>
        <p:guide orient="horz" pos="2160"/>
        <p:guide pos="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EEA61-D0C6-AF45-87F6-82324A0CC35F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F45950-2DD5-874D-AC27-8D60B0D1902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40727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F45950-2DD5-874D-AC27-8D60B0D19023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9822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F45950-2DD5-874D-AC27-8D60B0D19023}" type="slidenum">
              <a:rPr lang="en-UA" smtClean="0"/>
              <a:t>13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94465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F45950-2DD5-874D-AC27-8D60B0D19023}" type="slidenum">
              <a:rPr lang="en-UA" smtClean="0"/>
              <a:t>14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00041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F45950-2DD5-874D-AC27-8D60B0D19023}" type="slidenum">
              <a:rPr lang="en-UA" smtClean="0"/>
              <a:t>17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4100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F45950-2DD5-874D-AC27-8D60B0D19023}" type="slidenum">
              <a:rPr lang="en-UA" smtClean="0"/>
              <a:t>20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29486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46CF1-AEC5-0981-22A9-9F07427D56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FE44E9-4DB3-5E91-7FFA-BCEEDC58F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E9B75-122E-50CF-B3F4-995FDE242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CC980-0436-13D9-F44B-3DB3BE310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16303-4441-F585-F393-7FC3E80CE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0331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8793B-CDF8-340C-E81F-417D0DDA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3ADFA-D2BD-4593-2521-278EF553F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F92C2-5BC0-9EF9-7392-E48EAACEA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79920-C84E-3694-1011-BA6C11EBA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E76C5-917D-2288-B405-2FA65B6AE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92726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74C1D4-EC77-D936-376A-5FF28A0DF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38752C-CF98-2435-4018-964C3AD39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73EE3-E761-AF49-5B95-F28FE940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C4660-AAF5-99A8-3342-175ED7E5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E07F4-D94D-F0BC-E557-FE91F1878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0496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60B90-DA2C-D9A9-CC46-E3EBA3D51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F30DC-7D12-3391-C22D-2B88C20AE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DA25F-8BE6-35CF-4DB8-2679F0424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6A2B0-30EF-A0F2-D31B-1F7138136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3F96F-6461-362C-A08D-7E150E03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6457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7C74-E153-B324-B03D-646CF7347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B2512-A33F-42F9-CA13-9D4B1F018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6190D-A3D9-8873-8DCD-A848AAED6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3FE53-7659-11AB-6A55-44A224A2D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3C46D-F935-5DF9-84ED-DDD29E36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7922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7C570-A2A8-3D35-7E7C-67FEA3B4C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5867C-7D91-674E-9D88-EF4116E3CF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3F8A7E-2441-9A79-31F7-6EBA6BFDC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E96A0-400B-266E-C88F-3254EC29A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5428C-B5B4-D962-EDF0-32A824D51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3432C2-F6FE-82D6-FFD3-C9C899CC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9226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B5BAB-18B4-9767-2CCA-428F46042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74359-4144-631C-3319-BE4AF9B8E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E3A950-43DD-6C23-D48E-EC1B1CCC8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9A90E6-A7B7-AC95-25A9-6D3BD18B1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5AD3F5-5287-FC0D-F388-52631050EB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C980F6-D284-CFD6-1A48-D0256E65F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B09D55-6858-7CE2-5352-9D5DEDD3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D54D6-B729-BA45-9AF3-4E4B91D48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0753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12F0E-F8ED-CCAE-9143-9502DA5C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FEB8DE-FA30-E2B5-6107-45F716E9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7D24D1-0DF9-D967-A396-7E8F3293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AA6AA-4481-5E22-5EBE-95F6CD37E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9231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2372A0-6018-A9EB-A4E6-AF5AF1D8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535E3F-8395-C735-DC87-8EAF18DC8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FC085A-6FF0-02FC-AC57-380B5152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7153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17700-9987-3848-6B6D-1A98B8EBC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331DD-773C-1401-BB32-10D01F1AF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B68CC-B594-6E64-1493-CCD08E317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E43792-D7BE-67A6-0CDF-9DDD31312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E6D8DD-6351-9BD2-05FC-716019DA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06506D-AED4-548E-5040-40C243EC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9905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1A3FF-F0CA-2F7C-FE33-312AE9E90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CD7736-5E32-4CAE-C67E-C3408F0C0B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0E925-D194-2D7C-A335-1E5AAC24E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E9F88-DE67-ADBF-3464-39E19128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BC1F2-0F53-34FB-B30A-CB26AD74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B2FC9-8BB2-C111-A796-E46D9B9EC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634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9B8EBA-22C4-311C-529A-ACC839CB9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6EACD-A033-9FA5-16E9-BBC7B1197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44709-28E2-06C8-BB36-559C9C696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F87C-1311-FA47-83EA-1D6BE2CB3DEE}" type="datetimeFigureOut">
              <a:rPr lang="en-UA" smtClean="0"/>
              <a:t>10/30/2024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DF6E3-B114-DA58-2B31-E858F8241E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0B6A9-3D5A-F7A4-9E5A-14CD6F135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77F6-CEE9-474D-8FB7-AAFD609E06F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4262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9AF8C46-B271-728C-97F5-3B1081461F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3B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985A1-E841-5A2E-E8D6-740C2C928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158" y="5745668"/>
            <a:ext cx="3235380" cy="9166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379D33-5D60-4753-08DF-D04D0EA17646}"/>
              </a:ext>
            </a:extLst>
          </p:cNvPr>
          <p:cNvSpPr txBox="1"/>
          <p:nvPr/>
        </p:nvSpPr>
        <p:spPr>
          <a:xfrm>
            <a:off x="101684" y="410158"/>
            <a:ext cx="572349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0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Myriad Pro" panose="020B0503030403020204" pitchFamily="34" charset="0"/>
              </a:rPr>
              <a:t>ПРЕЗЕНТАЦІЯ</a:t>
            </a:r>
          </a:p>
          <a:p>
            <a:r>
              <a:rPr lang="ru-RU" sz="2400" b="1" dirty="0">
                <a:solidFill>
                  <a:schemeClr val="bg1"/>
                </a:solidFill>
                <a:latin typeface="Myriad Pro" panose="020B0503030403020204" pitchFamily="34" charset="0"/>
              </a:rPr>
              <a:t>ПОСІБНИКА З ПІДГОТОВКИ НАЦІОНАЛЬНИХ ДОПОВІДЕЙ ПРО ПРИЙНЯТІ ПОЛОЖЕННЯ ВІДПОВІДНО ДО ПРОЦЕДУРИ ЗВІТНОСТІ ЗА ЄВРОПЕЙСЬКОЮ СОЦІАЛЬНОЮ ХАРТІЄЮ</a:t>
            </a:r>
            <a:endParaRPr lang="en-GB" sz="24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endParaRPr lang="en-GB" sz="40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endParaRPr lang="en-GB" sz="40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Myriad Pro" panose="020B0503030403020204" pitchFamily="34" charset="0"/>
              </a:rPr>
              <a:t>Моніка Смуш-Кулеша (</a:t>
            </a: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msmusz@go2.pl </a:t>
            </a:r>
            <a:r>
              <a:rPr lang="uk-UA" dirty="0">
                <a:solidFill>
                  <a:schemeClr val="bg1"/>
                </a:solidFill>
                <a:latin typeface="Myriad Pro" panose="020B0503030403020204" pitchFamily="34" charset="0"/>
              </a:rPr>
              <a:t>)</a:t>
            </a:r>
            <a:endParaRPr lang="ru-RU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Myriad Pro" panose="020B0503030403020204" pitchFamily="34" charset="0"/>
              </a:rPr>
              <a:t>30 жовтня 2024 року</a:t>
            </a:r>
            <a:endParaRPr lang="en-UA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9A6A9B-261F-5DCD-9A21-06663538E4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401"/>
          <a:stretch/>
        </p:blipFill>
        <p:spPr>
          <a:xfrm>
            <a:off x="4471118" y="507979"/>
            <a:ext cx="7822566" cy="644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78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-14013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-14013" y="2730044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1365337" y="1355861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2744687" y="-1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10826663" y="-18322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10826663" y="1341300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39A456-C3BA-60CD-8380-8B0BE6C5F259}"/>
              </a:ext>
            </a:extLst>
          </p:cNvPr>
          <p:cNvSpPr txBox="1"/>
          <p:nvPr/>
        </p:nvSpPr>
        <p:spPr>
          <a:xfrm>
            <a:off x="2791461" y="1534408"/>
            <a:ext cx="798842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23B2DA"/>
                </a:solidFill>
              </a:rPr>
              <a:t>Спеціальне (</a:t>
            </a:r>
            <a:r>
              <a:rPr lang="en-US" sz="2400" dirty="0">
                <a:solidFill>
                  <a:srgbClr val="23B2DA"/>
                </a:solidFill>
              </a:rPr>
              <a:t>ad hoc) </a:t>
            </a:r>
            <a:r>
              <a:rPr lang="uk-UA" sz="2400" dirty="0">
                <a:solidFill>
                  <a:srgbClr val="23B2DA"/>
                </a:solidFill>
              </a:rPr>
              <a:t>звітування</a:t>
            </a:r>
          </a:p>
          <a:p>
            <a:endParaRPr lang="uk-UA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000" dirty="0"/>
              <a:t>Запроваджено можливість запиту у держав-учасниць спеціальних (</a:t>
            </a:r>
            <a:r>
              <a:rPr lang="en-US" sz="2000" dirty="0"/>
              <a:t>ad-hoc) </a:t>
            </a:r>
            <a:r>
              <a:rPr lang="uk-UA" sz="2000" dirty="0"/>
              <a:t>доповідей про нові або критичні питання, пов’язані з широким або загальноєвропейським контекстом, який охоплює різні сфери, для аналізу або розгляду ЄКСП.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Європейський комітет з соціальних прав не буде робити висновків про відповідність ситуації Хартії.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ЄКСП може</a:t>
            </a:r>
            <a:r>
              <a:rPr lang="uk-U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за необхідності, </a:t>
            </a:r>
            <a:r>
              <a:rPr lang="uk-U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запропонувати загальні орієнтири</a:t>
            </a:r>
            <a:r>
              <a:rPr lang="uk-U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 подальшим діалогом між державами-учасницями щодо шляхів їхнього виконання (у межах Урядового комітету).</a:t>
            </a:r>
            <a:endParaRPr lang="uk-UA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Тематика і терміни подання </a:t>
            </a:r>
            <a:r>
              <a:rPr lang="uk-UA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спеціальних (</a:t>
            </a:r>
            <a:r>
              <a:rPr lang="en-GB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</a:t>
            </a:r>
            <a:r>
              <a:rPr lang="uk-UA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GB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hoc</a:t>
            </a:r>
            <a:r>
              <a:rPr lang="uk-UA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r>
              <a:rPr lang="uk-U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доповідей визначаються ЄКСП та Урядовим комітетом у кожному конкретному випадку окремо.</a:t>
            </a:r>
            <a:endParaRPr lang="uk-UA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Helvetica Neue"/>
            </a:endParaRPr>
          </a:p>
          <a:p>
            <a:endParaRPr lang="uk-U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C4C1D6-AF4F-8A12-FC74-F85AB760B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29" y="5695383"/>
            <a:ext cx="2307365" cy="6537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83F094-7567-3BCB-C935-5B88EC50B22A}"/>
              </a:ext>
            </a:extLst>
          </p:cNvPr>
          <p:cNvSpPr txBox="1"/>
          <p:nvPr/>
        </p:nvSpPr>
        <p:spPr>
          <a:xfrm>
            <a:off x="4426494" y="148481"/>
            <a:ext cx="60977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45D77"/>
                </a:solidFill>
                <a:latin typeface="MyriadPro-Regular"/>
              </a:rPr>
              <a:t>ФУНКЦІОНУВАННЯ ПРОЦЕДУРИ ЗВІТУВАННЯ З 2023 РОКУ</a:t>
            </a:r>
            <a:endParaRPr lang="uk-UA" sz="3200" dirty="0">
              <a:solidFill>
                <a:srgbClr val="045D77"/>
              </a:solidFill>
              <a:latin typeface="MyriadPr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2297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-14013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-14013" y="2730044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1365337" y="1355861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2744687" y="-1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6BA350-20A4-E03F-6FAD-AB9B2F0D1996}"/>
              </a:ext>
            </a:extLst>
          </p:cNvPr>
          <p:cNvSpPr txBox="1"/>
          <p:nvPr/>
        </p:nvSpPr>
        <p:spPr>
          <a:xfrm>
            <a:off x="4124037" y="948701"/>
            <a:ext cx="6251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dirty="0">
              <a:latin typeface="Myriad Pro Light Cond" panose="020B0406030403020204" pitchFamily="34" charset="0"/>
            </a:endParaRPr>
          </a:p>
          <a:p>
            <a:pPr lvl="1"/>
            <a:endParaRPr lang="ru-RU" sz="2000" dirty="0">
              <a:latin typeface="Myriad Pro Light Cond" panose="020B04060304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uk-UA" sz="2000" dirty="0">
              <a:latin typeface="Myriad Pro Light Cond" panose="020B0406030403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10826663" y="2715483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10826663" y="1341300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BAFB81-A94A-BD08-E168-B3559ADBEE97}"/>
              </a:ext>
            </a:extLst>
          </p:cNvPr>
          <p:cNvSpPr txBox="1"/>
          <p:nvPr/>
        </p:nvSpPr>
        <p:spPr>
          <a:xfrm>
            <a:off x="2744687" y="1341300"/>
            <a:ext cx="7949629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23B2DA"/>
                </a:solidFill>
              </a:rPr>
              <a:t>Співпраця між зацікавленими національними органами влади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dirty="0"/>
              <a:t>Оскільки Європейська соціальна хартія охоплює широкий спектр соціальних прав, </a:t>
            </a:r>
            <a:r>
              <a:rPr lang="uk-UA" b="1" dirty="0"/>
              <a:t>до її імплементації </a:t>
            </a:r>
            <a:r>
              <a:rPr lang="uk-UA" dirty="0"/>
              <a:t>можуть бути </a:t>
            </a:r>
            <a:r>
              <a:rPr lang="uk-UA" b="1" dirty="0"/>
              <a:t>залучені кілька міністерств </a:t>
            </a:r>
            <a:r>
              <a:rPr lang="uk-UA" dirty="0"/>
              <a:t>або державних установ, таких як міністерства освіти, охорони здоров’я, соціального забезпечення, праці і навіть внутрішніх справ та юстиції.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76CB9B-3902-3090-23CD-20B2183010AB}"/>
              </a:ext>
            </a:extLst>
          </p:cNvPr>
          <p:cNvSpPr txBox="1"/>
          <p:nvPr/>
        </p:nvSpPr>
        <p:spPr>
          <a:xfrm>
            <a:off x="4399689" y="22054"/>
            <a:ext cx="61079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II: 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ЗАГАЛЬНА (ПРАКТИЧНА)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B7E0DC-B8F8-A64C-3A0A-AD25A230509C}"/>
              </a:ext>
            </a:extLst>
          </p:cNvPr>
          <p:cNvSpPr txBox="1"/>
          <p:nvPr/>
        </p:nvSpPr>
        <p:spPr>
          <a:xfrm>
            <a:off x="2744687" y="5768661"/>
            <a:ext cx="78685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dirty="0"/>
              <a:t>Кожна </a:t>
            </a:r>
            <a:r>
              <a:rPr lang="uk-UA" b="1" dirty="0"/>
              <a:t>держава самостійно вирішує, який орган відповідає за координацію співпраці між відповідними національними органами </a:t>
            </a:r>
            <a:r>
              <a:rPr lang="uk-UA" dirty="0"/>
              <a:t>та за передачу доповіді до Ради Європи.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537110-4834-F974-5479-18E0FEED31CE}"/>
              </a:ext>
            </a:extLst>
          </p:cNvPr>
          <p:cNvSpPr txBox="1"/>
          <p:nvPr/>
        </p:nvSpPr>
        <p:spPr>
          <a:xfrm>
            <a:off x="2744687" y="4701865"/>
            <a:ext cx="79496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dirty="0"/>
              <a:t>Для того, щоб доповідь відповідала очікуванням Європейського комітету з соціальних прав, важливо, щоб держави забезпечили </a:t>
            </a:r>
            <a:r>
              <a:rPr lang="uk-UA" b="1" dirty="0"/>
              <a:t>безперешкодну співпрацю та обмін інформацією</a:t>
            </a:r>
            <a:r>
              <a:rPr lang="uk-UA" dirty="0"/>
              <a:t> між відповідними суб’єктами.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341C65-1767-33F8-34F5-668F76B673E8}"/>
              </a:ext>
            </a:extLst>
          </p:cNvPr>
          <p:cNvSpPr txBox="1"/>
          <p:nvPr/>
        </p:nvSpPr>
        <p:spPr>
          <a:xfrm>
            <a:off x="2744687" y="3445277"/>
            <a:ext cx="79496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dirty="0"/>
              <a:t>Адміністративна архітектура кожної держави має свої особливості, і тому </a:t>
            </a:r>
            <a:r>
              <a:rPr lang="uk-UA" b="1" dirty="0"/>
              <a:t>кожна держава повинна знайти свій власний спосіб встановлення контактів та організації збору інформації </a:t>
            </a:r>
            <a:r>
              <a:rPr lang="uk-UA" dirty="0"/>
              <a:t>з метою підготовки доповіді у межах системи моніторингу Хартії.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D5D8B70-0876-DB0E-3B5F-8C4363216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54" y="5742505"/>
            <a:ext cx="2307365" cy="65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00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-14013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-14013" y="2730044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1365337" y="1355861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2744687" y="-1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10826663" y="2715483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10826663" y="408590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F5E9-4D6F-A784-9AAF-F075A28D0996}"/>
              </a:ext>
            </a:extLst>
          </p:cNvPr>
          <p:cNvSpPr txBox="1"/>
          <p:nvPr/>
        </p:nvSpPr>
        <p:spPr>
          <a:xfrm>
            <a:off x="4336673" y="133093"/>
            <a:ext cx="61079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II: 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ЗАГАЛЬНА (ПРАКТИЧНА)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361298-B747-F21E-B875-190E4E01797F}"/>
              </a:ext>
            </a:extLst>
          </p:cNvPr>
          <p:cNvSpPr txBox="1"/>
          <p:nvPr/>
        </p:nvSpPr>
        <p:spPr>
          <a:xfrm>
            <a:off x="2894203" y="1503163"/>
            <a:ext cx="7782944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23B2DA"/>
                </a:solidFill>
              </a:rPr>
              <a:t>Консультації з соціальними партнерами</a:t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3E5540-7957-8513-5D0F-2CD07BF31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54" y="5703857"/>
            <a:ext cx="2307365" cy="6537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912791-FA98-275D-C237-E19AE16FA5CE}"/>
              </a:ext>
            </a:extLst>
          </p:cNvPr>
          <p:cNvSpPr txBox="1"/>
          <p:nvPr/>
        </p:nvSpPr>
        <p:spPr>
          <a:xfrm>
            <a:off x="2926452" y="1983914"/>
            <a:ext cx="7782944" cy="3370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Європейська соціальна хартія зобов’язує держави-учасниці </a:t>
            </a:r>
            <a:r>
              <a:rPr lang="uk-U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консультуватися з національними соціальними партнерами щодо доповідей</a:t>
            </a:r>
            <a:r>
              <a:rPr lang="uk-U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Практичні механізми цих консультацій відрізняються в різних країнах: деякі країни залучають соціальних партнерів до підготовки доповіді, інші консультуються з ними після того, як доповідь підготовлена, і, можливо, враховують їхні пропозиції, вносячи поправки до доповіді перед її поданням до Ради Європи. У деяких країнах доповідь надсилається соціальним партнерам після того, як її було надіслано до Ради Європи. Потім соціальні партнери можуть надіслати свої коментарі безпосередньо до Організації.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027107-3109-4E9F-00D1-5F7016215651}"/>
              </a:ext>
            </a:extLst>
          </p:cNvPr>
          <p:cNvSpPr txBox="1"/>
          <p:nvPr/>
        </p:nvSpPr>
        <p:spPr>
          <a:xfrm>
            <a:off x="2894203" y="5401468"/>
            <a:ext cx="77184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Незалежно від обраного методу, консультації з організаціями роботодавців і профспілками є відправною точкою для реалізації прав, гарантованих Європейською соціальною хартією, зокрема статтями 5 і 6.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5069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-14013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-14013" y="2730044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1365337" y="1355861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2744687" y="-1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10812650" y="5483817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10812650" y="410963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1D5C3-155A-DC72-A572-7F13BB565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22" y="5844031"/>
            <a:ext cx="2307365" cy="653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113305-2322-B8E6-5D89-FD6AC7D458D3}"/>
              </a:ext>
            </a:extLst>
          </p:cNvPr>
          <p:cNvSpPr txBox="1"/>
          <p:nvPr/>
        </p:nvSpPr>
        <p:spPr>
          <a:xfrm>
            <a:off x="4399689" y="22054"/>
            <a:ext cx="61079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III:</a:t>
            </a:r>
            <a:endParaRPr lang="uk-UA" sz="4000" dirty="0">
              <a:solidFill>
                <a:srgbClr val="045D77"/>
              </a:solidFill>
              <a:latin typeface="MyriadPro-Regular"/>
            </a:endParaRPr>
          </a:p>
          <a:p>
            <a:r>
              <a:rPr lang="ru-RU" sz="4000" dirty="0">
                <a:solidFill>
                  <a:srgbClr val="045D77"/>
                </a:solidFill>
                <a:latin typeface="MyriadPro-Regular"/>
              </a:rPr>
              <a:t>ПЕРСПЕКТИВА УКРА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ЇНИ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1D03CB-8098-5722-F629-BF0EB197179A}"/>
              </a:ext>
            </a:extLst>
          </p:cNvPr>
          <p:cNvSpPr txBox="1"/>
          <p:nvPr/>
        </p:nvSpPr>
        <p:spPr>
          <a:xfrm>
            <a:off x="2931560" y="1688563"/>
            <a:ext cx="6890534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23B2DA"/>
                </a:solidFill>
              </a:rPr>
              <a:t>Підготовка національних доповідей — практичні інструкції та інформація для України</a:t>
            </a:r>
            <a:endParaRPr lang="en-US" sz="2400" dirty="0">
              <a:solidFill>
                <a:srgbClr val="23B2DA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35BAE-5F1F-64E4-38DA-53177F72AB8E}"/>
              </a:ext>
            </a:extLst>
          </p:cNvPr>
          <p:cNvSpPr txBox="1"/>
          <p:nvPr/>
        </p:nvSpPr>
        <p:spPr>
          <a:xfrm>
            <a:off x="1826013" y="2698298"/>
            <a:ext cx="8681662" cy="3145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Україна зобов'язана регулярно подавати </a:t>
            </a:r>
            <a:r>
              <a:rPr lang="uk-UA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звіти про виконання Хартії в законодавстві та на практиці. Держави-учасниці, які не ратифікували Додатковий протокол 1995 року, що передбачає систему колективних скарг, зобов'язані подавати свої звіти кожні два роки. Це стосується також України.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228600" algn="just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Згідно з рішеннями 1444-го засідання від 27 вересня 2022 року, очікується, що Україна, як і інші держави, у своїх національних доповідях у межах Першої та Другої групи 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</a:rPr>
              <a:t>надасть відповіді на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запитання, підготовлені та опубліковані на веб-сторінці Хартії для кожного звітного періоду окремо. Відповіді надаються лише на питання, що стосуються прийнятих Україною положень.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06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-14013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-14013" y="2730044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1365337" y="1355861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2744687" y="-1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6BA350-20A4-E03F-6FAD-AB9B2F0D1996}"/>
              </a:ext>
            </a:extLst>
          </p:cNvPr>
          <p:cNvSpPr txBox="1"/>
          <p:nvPr/>
        </p:nvSpPr>
        <p:spPr>
          <a:xfrm>
            <a:off x="4124037" y="948701"/>
            <a:ext cx="6251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dirty="0">
              <a:latin typeface="Myriad Pro Light Cond" panose="020B0406030403020204" pitchFamily="34" charset="0"/>
            </a:endParaRPr>
          </a:p>
          <a:p>
            <a:pPr lvl="1"/>
            <a:endParaRPr lang="ru-RU" sz="2000" dirty="0">
              <a:latin typeface="Myriad Pro Light Cond" panose="020B04060304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uk-UA" sz="2000" dirty="0">
              <a:latin typeface="Myriad Pro Light Cond" panose="020B0406030403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10826663" y="2715483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10826663" y="1341300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BAFB81-A94A-BD08-E168-B3559ADBEE97}"/>
              </a:ext>
            </a:extLst>
          </p:cNvPr>
          <p:cNvSpPr txBox="1"/>
          <p:nvPr/>
        </p:nvSpPr>
        <p:spPr>
          <a:xfrm>
            <a:off x="2744687" y="1341300"/>
            <a:ext cx="79496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23B2DA"/>
                </a:solidFill>
              </a:rPr>
              <a:t>Джерела інформації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76CB9B-3902-3090-23CD-20B2183010AB}"/>
              </a:ext>
            </a:extLst>
          </p:cNvPr>
          <p:cNvSpPr txBox="1"/>
          <p:nvPr/>
        </p:nvSpPr>
        <p:spPr>
          <a:xfrm>
            <a:off x="4399689" y="22055"/>
            <a:ext cx="5391583" cy="1319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III:</a:t>
            </a:r>
            <a:endParaRPr lang="uk-UA" sz="4000" dirty="0">
              <a:solidFill>
                <a:srgbClr val="045D77"/>
              </a:solidFill>
              <a:latin typeface="MyriadPro-Regular"/>
            </a:endParaRPr>
          </a:p>
          <a:p>
            <a:r>
              <a:rPr lang="ru-RU" sz="4000" dirty="0">
                <a:solidFill>
                  <a:srgbClr val="045D77"/>
                </a:solidFill>
                <a:latin typeface="MyriadPro-Regular"/>
              </a:rPr>
              <a:t>ПЕРСПЕКТИВА УКРА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ЇНИ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D5D8B70-0876-DB0E-3B5F-8C436321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54" y="5742505"/>
            <a:ext cx="2307365" cy="653753"/>
          </a:xfrm>
          <a:prstGeom prst="rect">
            <a:avLst/>
          </a:prstGeom>
        </p:spPr>
      </p:pic>
      <p:pic>
        <p:nvPicPr>
          <p:cNvPr id="10" name="Picture 9" descr="A white text with black text">
            <a:extLst>
              <a:ext uri="{FF2B5EF4-FFF2-40B4-BE49-F238E27FC236}">
                <a16:creationId xmlns:a16="http://schemas.microsoft.com/office/drawing/2014/main" id="{A43A68C5-A1CB-1A59-D278-00677804A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0423" y="1764873"/>
            <a:ext cx="8010503" cy="502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8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5483817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484D4B-74E8-8FF7-8A0F-D2359AFD0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6857" y="6032574"/>
            <a:ext cx="2031585" cy="5756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E3749E-8456-3D68-7AAF-B87B91126B17}"/>
              </a:ext>
            </a:extLst>
          </p:cNvPr>
          <p:cNvSpPr txBox="1"/>
          <p:nvPr/>
        </p:nvSpPr>
        <p:spPr>
          <a:xfrm>
            <a:off x="208405" y="649533"/>
            <a:ext cx="85674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</a:pPr>
            <a:r>
              <a:rPr lang="ru-RU" sz="2000" dirty="0">
                <a:solidFill>
                  <a:srgbClr val="23B2DA"/>
                </a:solidFill>
              </a:rPr>
              <a:t>Контакти та «мотивація» різних відомств, залучених до підготовки доповіді</a:t>
            </a:r>
            <a:endParaRPr lang="en-US" sz="2000" dirty="0">
              <a:solidFill>
                <a:srgbClr val="23B2DA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2FE7B-B0D2-4F48-DF08-AF140FA2D119}"/>
              </a:ext>
            </a:extLst>
          </p:cNvPr>
          <p:cNvSpPr txBox="1"/>
          <p:nvPr/>
        </p:nvSpPr>
        <p:spPr>
          <a:xfrm>
            <a:off x="1122805" y="95857"/>
            <a:ext cx="6466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28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28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2800" dirty="0">
                <a:solidFill>
                  <a:srgbClr val="045D77"/>
                </a:solidFill>
                <a:latin typeface="MyriadPro-Regular"/>
              </a:rPr>
              <a:t>III:</a:t>
            </a:r>
            <a:r>
              <a:rPr lang="ru-RU" sz="2800" dirty="0">
                <a:solidFill>
                  <a:srgbClr val="045D77"/>
                </a:solidFill>
                <a:latin typeface="MyriadPro-Regular"/>
              </a:rPr>
              <a:t>ПЕРСПЕКТИВА УКРА</a:t>
            </a:r>
            <a:r>
              <a:rPr lang="uk-UA" sz="2800" dirty="0">
                <a:solidFill>
                  <a:srgbClr val="045D77"/>
                </a:solidFill>
                <a:latin typeface="MyriadPro-Regular"/>
              </a:rPr>
              <a:t>ЇНИ</a:t>
            </a:r>
            <a:endParaRPr lang="en-US" sz="28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7036EA-2937-F866-1A1D-24131B998C27}"/>
              </a:ext>
            </a:extLst>
          </p:cNvPr>
          <p:cNvSpPr txBox="1"/>
          <p:nvPr/>
        </p:nvSpPr>
        <p:spPr>
          <a:xfrm>
            <a:off x="1379350" y="3719852"/>
            <a:ext cx="912535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/>
              <a:t>проведення всебічного огляду заходів</a:t>
            </a:r>
            <a:r>
              <a:rPr lang="uk-UA" dirty="0"/>
              <a:t>, вжитих для гармонізації національного законодавства, політики, програм і практик з відповідними положеннями Європейської соціальної хартії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/>
              <a:t>здійснення моніторингу </a:t>
            </a:r>
            <a:r>
              <a:rPr lang="uk-UA" dirty="0"/>
              <a:t>прогресу, досягнутого в просуванні реалізації прав, викладених у Європейській соціальній хартії, в країні;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/>
              <a:t>виявлення проблем та прогалин, а також досягнень в імплементації</a:t>
            </a:r>
            <a:r>
              <a:rPr lang="uk-UA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/>
              <a:t>планування розробка та ухвалення відповідних законів, політик та програм</a:t>
            </a:r>
            <a:r>
              <a:rPr lang="uk-UA" dirty="0"/>
              <a:t>, спрямованих на підвищення рівня дотримання стандартів Європейської соціальної хартії.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217F98-5AC3-A704-D02C-BD47DD8BAC3E}"/>
              </a:ext>
            </a:extLst>
          </p:cNvPr>
          <p:cNvSpPr txBox="1"/>
          <p:nvPr/>
        </p:nvSpPr>
        <p:spPr>
          <a:xfrm>
            <a:off x="208405" y="1568666"/>
            <a:ext cx="8935595" cy="195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Підготовка доповіді має бути консолідованою роботою багатьох відповідних державних органів та установ України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Основною мотивацією залучених до підготовки доповіді учасників має бути наближення України до дотримання соціальних стандартів, а також краще розуміння вимог Європейської соціальної хартії з метою забезпечення реалізації соціальних прав на практиці відповідно до стандартів Ради Європи.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04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C2C675-445B-8508-A9CF-2BD94106B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95B288-2472-A2FC-7974-01E44A37A946}"/>
              </a:ext>
            </a:extLst>
          </p:cNvPr>
          <p:cNvSpPr txBox="1"/>
          <p:nvPr/>
        </p:nvSpPr>
        <p:spPr>
          <a:xfrm>
            <a:off x="1442259" y="27468"/>
            <a:ext cx="5391583" cy="1319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III:</a:t>
            </a:r>
            <a:endParaRPr lang="uk-UA" sz="4000" dirty="0">
              <a:solidFill>
                <a:srgbClr val="045D77"/>
              </a:solidFill>
              <a:latin typeface="MyriadPro-Regular"/>
            </a:endParaRPr>
          </a:p>
          <a:p>
            <a:r>
              <a:rPr lang="ru-RU" sz="4000" dirty="0">
                <a:solidFill>
                  <a:srgbClr val="045D77"/>
                </a:solidFill>
                <a:latin typeface="MyriadPro-Regular"/>
              </a:rPr>
              <a:t>ПЕРСПЕКТИВА УКРА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ЇНИ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36D066-6C46-85F7-DDCA-8F2C69A9E8B7}"/>
              </a:ext>
            </a:extLst>
          </p:cNvPr>
          <p:cNvSpPr txBox="1"/>
          <p:nvPr/>
        </p:nvSpPr>
        <p:spPr>
          <a:xfrm>
            <a:off x="1658331" y="1684704"/>
            <a:ext cx="7495988" cy="4082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solidFill>
                  <a:srgbClr val="23B2DA"/>
                </a:solidFill>
              </a:rPr>
              <a:t>Процес звітування за участю громадськості та на основі консультацій:</a:t>
            </a:r>
            <a:endParaRPr lang="en-US" sz="2400" dirty="0">
              <a:solidFill>
                <a:srgbClr val="23B2DA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2000" dirty="0">
              <a:solidFill>
                <a:srgbClr val="23B2DA"/>
              </a:solidFill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підвищує обізнаність громадськості про соціальні права, закріплені в Хартії;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інформує громадськість про заходи, яких вживає Україна для дотримання Хартії;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закликає до партнерства з метою покращення імплементації Хартії;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Wingdings" panose="05000000000000000000" pitchFamily="2" charset="2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Wingdings" panose="05000000000000000000" pitchFamily="2" charset="2"/>
              </a:rPr>
              <a:t>заохочує всі зацікавлені сторони (зокрема в уряді) до обміну ідеями, пропозиціями та експертними порадами з метою кращої імплементації положень Хартії.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74225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C2C675-445B-8508-A9CF-2BD94106B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FDC2E8-85F3-F3AC-2707-8F818175B2A9}"/>
              </a:ext>
            </a:extLst>
          </p:cNvPr>
          <p:cNvSpPr txBox="1"/>
          <p:nvPr/>
        </p:nvSpPr>
        <p:spPr>
          <a:xfrm>
            <a:off x="1457600" y="-38893"/>
            <a:ext cx="60977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III:</a:t>
            </a:r>
            <a:endParaRPr lang="uk-UA" sz="4000" dirty="0">
              <a:solidFill>
                <a:srgbClr val="045D77"/>
              </a:solidFill>
              <a:latin typeface="MyriadPro-Regular"/>
            </a:endParaRPr>
          </a:p>
          <a:p>
            <a:r>
              <a:rPr lang="ru-RU" sz="4000" dirty="0">
                <a:solidFill>
                  <a:srgbClr val="045D77"/>
                </a:solidFill>
                <a:latin typeface="MyriadPro-Regular"/>
              </a:rPr>
              <a:t>ПЕРСПЕКТИВА УКРА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ЇНИ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EB493-854A-CC0D-FABD-1DA49418C753}"/>
              </a:ext>
            </a:extLst>
          </p:cNvPr>
          <p:cNvSpPr txBox="1"/>
          <p:nvPr/>
        </p:nvSpPr>
        <p:spPr>
          <a:xfrm>
            <a:off x="1457600" y="1188169"/>
            <a:ext cx="6097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3B2DA"/>
                </a:solidFill>
              </a:rPr>
              <a:t>Координація та узагальнення наданих внесків</a:t>
            </a:r>
            <a:endParaRPr lang="en-US" sz="2400" dirty="0">
              <a:solidFill>
                <a:srgbClr val="23B2DA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33CB44-09FC-C26B-3369-C0361F62C787}"/>
              </a:ext>
            </a:extLst>
          </p:cNvPr>
          <p:cNvSpPr txBox="1"/>
          <p:nvPr/>
        </p:nvSpPr>
        <p:spPr>
          <a:xfrm>
            <a:off x="1457600" y="1906150"/>
            <a:ext cx="935505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Міністерство соціальної політики України відповідає за підготовку національних доповідей про виконання положень Європейської соціальної хартії за кожний звітний період. Разом з офіційними доповідями України, коментарі до національних доповідей/альтернативні доповіді можуть готуватися різними авторами. Наприклад, у 2023 році альтернативна доповідь до 14-ї Національної доповіді про виконання Європейської соціальної хартії, поданої Урядом України, були надані Секретаріатом Уповноваженого Верховної Ради України з прав людини.</a:t>
            </a:r>
          </a:p>
          <a:p>
            <a:pPr algn="just"/>
            <a:r>
              <a:rPr lang="uk-UA" dirty="0"/>
              <a:t>Для того, щоб зробити процес підготовки доповіді максимально ефективним та результативним слід дотримуватися семи практичних кроків:</a:t>
            </a:r>
          </a:p>
          <a:p>
            <a:pPr algn="just"/>
            <a:endParaRPr lang="uk-UA" dirty="0"/>
          </a:p>
          <a:p>
            <a:r>
              <a:rPr lang="uk-UA" b="1" dirty="0"/>
              <a:t>1.	Планування та організація</a:t>
            </a:r>
          </a:p>
          <a:p>
            <a:r>
              <a:rPr lang="uk-UA" b="1" dirty="0"/>
              <a:t>2.	Визначення ключових питань по кожному питанню з Опитувальника</a:t>
            </a:r>
          </a:p>
          <a:p>
            <a:r>
              <a:rPr lang="uk-UA" b="1" dirty="0"/>
              <a:t>3.	Збір інформації та збір даних</a:t>
            </a:r>
          </a:p>
          <a:p>
            <a:r>
              <a:rPr lang="uk-UA" b="1" dirty="0"/>
              <a:t>4.	Аналіз даних та підготовка </a:t>
            </a:r>
            <a:r>
              <a:rPr lang="uk-UA" b="1" dirty="0" err="1"/>
              <a:t>проєкту</a:t>
            </a:r>
            <a:r>
              <a:rPr lang="uk-UA" b="1" dirty="0"/>
              <a:t> звіту</a:t>
            </a:r>
          </a:p>
          <a:p>
            <a:r>
              <a:rPr lang="uk-UA" b="1" dirty="0"/>
              <a:t>5.	Координація та консультації з відповідними зацікавленими сторонами</a:t>
            </a:r>
          </a:p>
          <a:p>
            <a:r>
              <a:rPr lang="uk-UA" b="1" dirty="0"/>
              <a:t>6.	Доопрацювання та затвердження доповіді</a:t>
            </a:r>
          </a:p>
          <a:p>
            <a:r>
              <a:rPr lang="uk-UA" b="1" dirty="0"/>
              <a:t>7.	Подання доповіді до Секретаріату Ради Європи</a:t>
            </a:r>
          </a:p>
        </p:txBody>
      </p:sp>
    </p:spTree>
    <p:extLst>
      <p:ext uri="{BB962C8B-B14F-4D97-AF65-F5344CB8AC3E}">
        <p14:creationId xmlns:p14="http://schemas.microsoft.com/office/powerpoint/2010/main" val="28529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C2C675-445B-8508-A9CF-2BD94106B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FDC2E8-85F3-F3AC-2707-8F818175B2A9}"/>
              </a:ext>
            </a:extLst>
          </p:cNvPr>
          <p:cNvSpPr txBox="1"/>
          <p:nvPr/>
        </p:nvSpPr>
        <p:spPr>
          <a:xfrm>
            <a:off x="1457600" y="-38893"/>
            <a:ext cx="60977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III:</a:t>
            </a:r>
            <a:endParaRPr lang="uk-UA" sz="4000" dirty="0">
              <a:solidFill>
                <a:srgbClr val="045D77"/>
              </a:solidFill>
              <a:latin typeface="MyriadPro-Regular"/>
            </a:endParaRPr>
          </a:p>
          <a:p>
            <a:r>
              <a:rPr lang="ru-RU" sz="4000" dirty="0">
                <a:solidFill>
                  <a:srgbClr val="045D77"/>
                </a:solidFill>
                <a:latin typeface="MyriadPro-Regular"/>
              </a:rPr>
              <a:t>ПЕРСПЕКТИВА УКРА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ЇНИ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078D25-F2D4-9EEB-8B19-781CFDC232D5}"/>
              </a:ext>
            </a:extLst>
          </p:cNvPr>
          <p:cNvSpPr txBox="1"/>
          <p:nvPr/>
        </p:nvSpPr>
        <p:spPr>
          <a:xfrm>
            <a:off x="1457601" y="1284546"/>
            <a:ext cx="7975698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dirty="0">
                <a:solidFill>
                  <a:srgbClr val="23B2DA"/>
                </a:solidFill>
              </a:rPr>
              <a:t>Перелік основних учасників, що готують</a:t>
            </a:r>
          </a:p>
          <a:p>
            <a:pPr>
              <a:spcBef>
                <a:spcPts val="600"/>
              </a:spcBef>
            </a:pPr>
            <a:r>
              <a:rPr lang="ru-RU" sz="2400" dirty="0">
                <a:solidFill>
                  <a:srgbClr val="23B2DA"/>
                </a:solidFill>
              </a:rPr>
              <a:t>Національну доповідь</a:t>
            </a:r>
            <a:endParaRPr lang="en-US" sz="2400" dirty="0">
              <a:solidFill>
                <a:srgbClr val="23B2DA"/>
              </a:solidFill>
            </a:endParaRPr>
          </a:p>
        </p:txBody>
      </p:sp>
      <p:pic>
        <p:nvPicPr>
          <p:cNvPr id="10" name="Picture 9" descr="A screenshot of a computer">
            <a:extLst>
              <a:ext uri="{FF2B5EF4-FFF2-40B4-BE49-F238E27FC236}">
                <a16:creationId xmlns:a16="http://schemas.microsoft.com/office/drawing/2014/main" id="{8B5B75F6-822B-1D02-D224-E70BDFA71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350" y="2379276"/>
            <a:ext cx="7705748" cy="38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45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C2C675-445B-8508-A9CF-2BD94106B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FDC2E8-85F3-F3AC-2707-8F818175B2A9}"/>
              </a:ext>
            </a:extLst>
          </p:cNvPr>
          <p:cNvSpPr txBox="1"/>
          <p:nvPr/>
        </p:nvSpPr>
        <p:spPr>
          <a:xfrm>
            <a:off x="1457600" y="-38893"/>
            <a:ext cx="60977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</a:t>
            </a:r>
            <a:r>
              <a:rPr lang="ru-RU" sz="4000" dirty="0">
                <a:solidFill>
                  <a:srgbClr val="045D77"/>
                </a:solidFill>
                <a:latin typeface="MyriadPro-Regular"/>
              </a:rPr>
              <a:t>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III:</a:t>
            </a:r>
            <a:endParaRPr lang="uk-UA" sz="4000" dirty="0">
              <a:solidFill>
                <a:srgbClr val="045D77"/>
              </a:solidFill>
              <a:latin typeface="MyriadPro-Regular"/>
            </a:endParaRPr>
          </a:p>
          <a:p>
            <a:r>
              <a:rPr lang="ru-RU" sz="4000" dirty="0">
                <a:solidFill>
                  <a:srgbClr val="045D77"/>
                </a:solidFill>
                <a:latin typeface="MyriadPro-Regular"/>
              </a:rPr>
              <a:t>ПЕРСПЕКТИВА УКРА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ЇНИ</a:t>
            </a:r>
            <a:endParaRPr lang="en-US" sz="40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190004-4801-559D-701B-C5400B7797E5}"/>
              </a:ext>
            </a:extLst>
          </p:cNvPr>
          <p:cNvSpPr txBox="1"/>
          <p:nvPr/>
        </p:nvSpPr>
        <p:spPr>
          <a:xfrm>
            <a:off x="1814948" y="1869346"/>
            <a:ext cx="7687639" cy="2504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uk-UA" sz="2400" dirty="0">
                <a:solidFill>
                  <a:srgbClr val="23B2DA"/>
                </a:solidFill>
              </a:rPr>
              <a:t>Практичні труднощі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uk-UA" sz="2000" b="1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Людський ресурс</a:t>
            </a:r>
            <a:endParaRPr lang="en-US" sz="2000" b="1" dirty="0"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uk-UA" sz="2000" b="1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Отримання необхідної інформації</a:t>
            </a:r>
            <a:endParaRPr lang="en-US" sz="2000" b="1" dirty="0"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uk-UA" sz="2000" b="1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Консолідація інформації</a:t>
            </a:r>
            <a:endParaRPr lang="en-US" sz="2000" b="1" dirty="0"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uk-UA" sz="2000" b="1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Дотримання термінів подання звітності</a:t>
            </a:r>
            <a:endParaRPr lang="en-US" sz="2000" b="1" dirty="0"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uk-UA" sz="2000" b="1" dirty="0">
                <a:solidFill>
                  <a:srgbClr val="1F4D78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Мовні труднощі</a:t>
            </a:r>
            <a:endParaRPr lang="en-US" sz="2000" b="1" dirty="0"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67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A56E5F-3589-DD7B-A048-D36C36945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1C9659-A35E-803B-A924-C45C82472545}"/>
              </a:ext>
            </a:extLst>
          </p:cNvPr>
          <p:cNvSpPr txBox="1"/>
          <p:nvPr/>
        </p:nvSpPr>
        <p:spPr>
          <a:xfrm>
            <a:off x="2109778" y="997564"/>
            <a:ext cx="753624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000" b="1" dirty="0">
              <a:latin typeface="Myriad Pro" panose="020B0503030403020204" pitchFamily="34" charset="0"/>
            </a:endParaRPr>
          </a:p>
          <a:p>
            <a:r>
              <a:rPr lang="ru-RU" sz="2800" b="1" dirty="0">
                <a:latin typeface="Myriad Pro" panose="020B0503030403020204" pitchFamily="34" charset="0"/>
              </a:rPr>
              <a:t>ПРЕЗЕНТАЦІЯ</a:t>
            </a:r>
          </a:p>
          <a:p>
            <a:r>
              <a:rPr lang="ru-RU" sz="2400" dirty="0">
                <a:latin typeface="Myriad Pro" panose="020B0503030403020204" pitchFamily="34" charset="0"/>
              </a:rPr>
              <a:t>ПОСІБНИКА З ПІДГОТОВКИ НАЦІОНАЛЬНИХ ДОПОВІДЕЙ ПРО ПРИЙНЯТІ ПОЛОЖЕННЯ ВІДПОВІДНО ДО ПРОЦЕДУРИ ЗВІТНОСТІ ЗА ЄВРОПЕЙСЬКОЮ СОЦІАЛЬНОЮ ХАРТІЄЮ</a:t>
            </a:r>
            <a:endParaRPr lang="en-GB" sz="24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016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9AF8C46-B271-728C-97F5-3B1081461F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5D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bg1"/>
                </a:solidFill>
              </a:rPr>
              <a:t>Дякую за Вашу увагу!</a:t>
            </a:r>
            <a:endParaRPr lang="en-UA" sz="5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628708-4BD1-C01F-A5C3-BED9AA24C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434" y="5515574"/>
            <a:ext cx="3294358" cy="9166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FFE2F7-059E-891E-6F9F-D20EA5D54380}"/>
              </a:ext>
            </a:extLst>
          </p:cNvPr>
          <p:cNvSpPr txBox="1"/>
          <p:nvPr/>
        </p:nvSpPr>
        <p:spPr>
          <a:xfrm>
            <a:off x="452062" y="1534134"/>
            <a:ext cx="11647469" cy="95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uk-UA" sz="20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F99E-659E-21B5-2AFE-DDB23AD102C9}"/>
              </a:ext>
            </a:extLst>
          </p:cNvPr>
          <p:cNvSpPr txBox="1"/>
          <p:nvPr/>
        </p:nvSpPr>
        <p:spPr>
          <a:xfrm>
            <a:off x="1231952" y="4443508"/>
            <a:ext cx="6104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Myriad Pro" panose="020B0503030403020204" pitchFamily="34" charset="0"/>
              </a:rPr>
              <a:t>Моніка Смуш-Кулеша (</a:t>
            </a:r>
            <a:r>
              <a:rPr lang="en-GB" dirty="0">
                <a:solidFill>
                  <a:schemeClr val="bg1"/>
                </a:solidFill>
                <a:latin typeface="Myriad Pro" panose="020B0503030403020204" pitchFamily="34" charset="0"/>
              </a:rPr>
              <a:t>msmusz@go2.pl </a:t>
            </a:r>
            <a:r>
              <a:rPr lang="uk-UA" dirty="0">
                <a:solidFill>
                  <a:schemeClr val="bg1"/>
                </a:solidFill>
                <a:latin typeface="Myriad Pro" panose="020B0503030403020204" pitchFamily="34" charset="0"/>
              </a:rPr>
              <a:t>)</a:t>
            </a:r>
            <a:endParaRPr lang="ru-RU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17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43F46D-1818-3158-ACD8-93EF988BAB58}"/>
              </a:ext>
            </a:extLst>
          </p:cNvPr>
          <p:cNvSpPr txBox="1"/>
          <p:nvPr/>
        </p:nvSpPr>
        <p:spPr>
          <a:xfrm>
            <a:off x="1808119" y="543186"/>
            <a:ext cx="6097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45D77"/>
                </a:solidFill>
                <a:latin typeface="MyriadPro-Regular"/>
              </a:rPr>
              <a:t>ЗМІСТ ПОСІБНИКА</a:t>
            </a:r>
          </a:p>
        </p:txBody>
      </p:sp>
      <p:pic>
        <p:nvPicPr>
          <p:cNvPr id="14" name="Picture 13" descr="A screenshot of a computer">
            <a:extLst>
              <a:ext uri="{FF2B5EF4-FFF2-40B4-BE49-F238E27FC236}">
                <a16:creationId xmlns:a16="http://schemas.microsoft.com/office/drawing/2014/main" id="{5E0DC8DC-8755-07BC-004F-78C5D9612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155" y="1465180"/>
            <a:ext cx="7643231" cy="48852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1A56E5F-3589-DD7B-A048-D36C36945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30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BBF427-EA2C-C0C7-333C-B5B5FC09A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84A7BC-C90D-6CC1-DAF9-4F3D49FC5FF0}"/>
              </a:ext>
            </a:extLst>
          </p:cNvPr>
          <p:cNvSpPr txBox="1"/>
          <p:nvPr/>
        </p:nvSpPr>
        <p:spPr>
          <a:xfrm>
            <a:off x="1808119" y="543186"/>
            <a:ext cx="53118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45D77"/>
                </a:solidFill>
                <a:latin typeface="MyriadPro-Regular"/>
              </a:rPr>
              <a:t>ЗМІСТ ПОСІБНИКА</a:t>
            </a:r>
          </a:p>
        </p:txBody>
      </p:sp>
      <p:pic>
        <p:nvPicPr>
          <p:cNvPr id="12" name="Picture 11" descr="A screenshot of a computer">
            <a:extLst>
              <a:ext uri="{FF2B5EF4-FFF2-40B4-BE49-F238E27FC236}">
                <a16:creationId xmlns:a16="http://schemas.microsoft.com/office/drawing/2014/main" id="{BB6DB3C1-22B3-99D5-CCAC-662B9313C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459" y="1550928"/>
            <a:ext cx="7381560" cy="47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77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348E95F-2DDF-5D59-7F37-BC4B3BEFE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886" y="1563260"/>
            <a:ext cx="6705945" cy="51056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8996FB-AD90-4B51-01DB-76957F7F3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E5F632-AF6D-4C33-218A-5AA5B84592E6}"/>
              </a:ext>
            </a:extLst>
          </p:cNvPr>
          <p:cNvSpPr txBox="1"/>
          <p:nvPr/>
        </p:nvSpPr>
        <p:spPr>
          <a:xfrm>
            <a:off x="1821906" y="543186"/>
            <a:ext cx="6097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45D77"/>
                </a:solidFill>
                <a:latin typeface="MyriadPro-Regular"/>
              </a:rPr>
              <a:t>ЗМІСТ ПОСІБНИКА</a:t>
            </a:r>
          </a:p>
        </p:txBody>
      </p:sp>
    </p:spTree>
    <p:extLst>
      <p:ext uri="{BB962C8B-B14F-4D97-AF65-F5344CB8AC3E}">
        <p14:creationId xmlns:p14="http://schemas.microsoft.com/office/powerpoint/2010/main" val="39228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752BB5-4BB8-92B0-7D84-1580E9A3C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0A026F-C11C-7621-8583-898BC504551D}"/>
              </a:ext>
            </a:extLst>
          </p:cNvPr>
          <p:cNvSpPr txBox="1"/>
          <p:nvPr/>
        </p:nvSpPr>
        <p:spPr>
          <a:xfrm>
            <a:off x="1619669" y="115824"/>
            <a:ext cx="78136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ЧАСТИНА 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I:</a:t>
            </a:r>
          </a:p>
          <a:p>
            <a:r>
              <a:rPr lang="uk-UA" sz="4000" dirty="0">
                <a:solidFill>
                  <a:srgbClr val="045D77"/>
                </a:solidFill>
                <a:latin typeface="MyriadPro-Regular"/>
              </a:rPr>
              <a:t>РЕФОРМА ЄВРОПЕЙСЬКОЇ СОЦІАЛЬНОЇ ХАРТІЇ</a:t>
            </a:r>
            <a:r>
              <a:rPr lang="en-US" sz="4000" dirty="0">
                <a:solidFill>
                  <a:srgbClr val="045D77"/>
                </a:solidFill>
                <a:latin typeface="MyriadPro-Regular"/>
              </a:rPr>
              <a:t> </a:t>
            </a:r>
            <a:r>
              <a:rPr lang="uk-UA" sz="4000" dirty="0">
                <a:solidFill>
                  <a:srgbClr val="045D77"/>
                </a:solidFill>
                <a:latin typeface="MyriadPro-Regular"/>
              </a:rPr>
              <a:t>ТА ЇЇ ЦІЛІ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FB9A93-CF08-61EE-8FA4-62D68B461821}"/>
              </a:ext>
            </a:extLst>
          </p:cNvPr>
          <p:cNvSpPr txBox="1"/>
          <p:nvPr/>
        </p:nvSpPr>
        <p:spPr>
          <a:xfrm>
            <a:off x="1619668" y="2054816"/>
            <a:ext cx="609771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2400" b="0" i="0" u="none" strike="noStrike" baseline="0" dirty="0">
                <a:solidFill>
                  <a:srgbClr val="23B2DA"/>
                </a:solidFill>
                <a:latin typeface="MyriadPro-Regular"/>
              </a:rPr>
              <a:t>Резюме реформи</a:t>
            </a:r>
            <a:endParaRPr lang="en-US" sz="2400" b="0" i="0" u="none" strike="noStrike" baseline="0" dirty="0">
              <a:solidFill>
                <a:srgbClr val="23B2DA"/>
              </a:solidFill>
              <a:latin typeface="MyriadPro-Regular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0" i="0" u="none" strike="noStrike" baseline="0" dirty="0">
                <a:latin typeface="MyriadPro-Regular"/>
              </a:rPr>
              <a:t>Конференція високого рівня з питань Європейської соціальної хартії</a:t>
            </a:r>
            <a:r>
              <a:rPr lang="uk-UA" dirty="0">
                <a:latin typeface="MyriadPro-Regular"/>
              </a:rPr>
              <a:t> </a:t>
            </a:r>
            <a:r>
              <a:rPr lang="ru-RU" sz="1800" b="0" i="0" u="none" strike="noStrike" baseline="0" dirty="0">
                <a:latin typeface="MyriadPro-Regular"/>
              </a:rPr>
              <a:t>17–18 жовтня 2014 року та Туринський процес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0" i="0" u="none" strike="noStrike" baseline="0" dirty="0">
                <a:latin typeface="MyriadPro-Regular"/>
              </a:rPr>
              <a:t>27 вересня 2022 року - прийняття операційних змін до системи Європейської соціальної хартії</a:t>
            </a:r>
            <a:endParaRPr lang="uk-UA" sz="1800" b="0" i="0" u="none" strike="noStrike" baseline="0" dirty="0">
              <a:latin typeface="MyriadPro-Regular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A25121-8A07-7650-81B6-76E6E449954D}"/>
              </a:ext>
            </a:extLst>
          </p:cNvPr>
          <p:cNvSpPr txBox="1"/>
          <p:nvPr/>
        </p:nvSpPr>
        <p:spPr>
          <a:xfrm>
            <a:off x="1619670" y="3993808"/>
            <a:ext cx="609771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2400" b="0" i="0" u="none" strike="noStrike" baseline="0" dirty="0">
                <a:solidFill>
                  <a:srgbClr val="23B2DA"/>
                </a:solidFill>
                <a:latin typeface="MyriadPro-Regular"/>
              </a:rPr>
              <a:t>Цілі реформи</a:t>
            </a:r>
            <a:endParaRPr lang="en-US" sz="2400" b="0" i="0" u="none" strike="noStrike" baseline="0" dirty="0">
              <a:solidFill>
                <a:srgbClr val="23B2DA"/>
              </a:solidFill>
              <a:latin typeface="MyriadPro-Regular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>
                <a:latin typeface="MyriadPro-Regular"/>
              </a:rPr>
              <a:t>забезпечення кращого дотримання соціальних прав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>
                <a:latin typeface="MyriadPro-Regular"/>
              </a:rPr>
              <a:t>модернізація процедур звітності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>
                <a:latin typeface="MyriadPro-Regular"/>
              </a:rPr>
              <a:t>сприяння посилення діалогу між органами Хартії та іншими зацікавленими сторонами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>
                <a:latin typeface="MyriadPro-Regular"/>
              </a:rPr>
              <a:t>зменшення тягаря звітності для держав-учасниць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>
                <a:latin typeface="MyriadPro-Regular"/>
              </a:rPr>
              <a:t>підвищення ефективності та впливу Хартії</a:t>
            </a:r>
          </a:p>
        </p:txBody>
      </p:sp>
    </p:spTree>
    <p:extLst>
      <p:ext uri="{BB962C8B-B14F-4D97-AF65-F5344CB8AC3E}">
        <p14:creationId xmlns:p14="http://schemas.microsoft.com/office/powerpoint/2010/main" val="3638055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4109633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304642-2E72-6A32-DBDF-75689F043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02DD6B-6529-BD27-1536-FBF7ECCD42E0}"/>
              </a:ext>
            </a:extLst>
          </p:cNvPr>
          <p:cNvSpPr txBox="1"/>
          <p:nvPr/>
        </p:nvSpPr>
        <p:spPr>
          <a:xfrm>
            <a:off x="1599122" y="239114"/>
            <a:ext cx="60977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45D77"/>
                </a:solidFill>
                <a:latin typeface="MyriadPro-Regular"/>
              </a:rPr>
              <a:t>ФУНКЦІОНУВАННЯ ПРОЦЕДУРИ ЗВІТУВАННЯ З 2023 РОКУ</a:t>
            </a:r>
            <a:endParaRPr lang="uk-UA" sz="3200" dirty="0">
              <a:solidFill>
                <a:srgbClr val="045D77"/>
              </a:solidFill>
              <a:latin typeface="MyriadPro-Regula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953FB2-9027-BB19-6193-58DEBC97CC34}"/>
              </a:ext>
            </a:extLst>
          </p:cNvPr>
          <p:cNvSpPr txBox="1"/>
          <p:nvPr/>
        </p:nvSpPr>
        <p:spPr>
          <a:xfrm>
            <a:off x="1673787" y="1654154"/>
            <a:ext cx="6097712" cy="354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З 2023 року, в результаті реформи 2022 року, положення Хартії були розділені на дві групи, і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держави-учасниці, які не прийняли процедуру колективних скарг, </a:t>
            </a:r>
            <a:r>
              <a:rPr lang="uk-UA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звітують щодо однієї групи положень кожні два роки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 Це означає, що щодо </a:t>
            </a:r>
            <a:r>
              <a:rPr lang="uk-UA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усіх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прийнятих положень національні доповіді подаються кожні чотири роки. Доповіді потрібно подавати до 31 грудня відповідного року.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Helvetica Neue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Усі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держави-учасниці, які прийняли процедуру колективних скарг, </a:t>
            </a:r>
            <a:r>
              <a:rPr lang="uk-UA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звітують щодо однієї групи положень кожні чотири роки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 Це означає, що щодо усіх прийнятих положень доповіді подаються кожні вісім років.</a:t>
            </a:r>
            <a:r>
              <a:rPr lang="uk-UA" sz="2000" dirty="0">
                <a:solidFill>
                  <a:srgbClr val="000000"/>
                </a:solidFill>
                <a:effectLst/>
                <a:latin typeface="Helvetica Neue"/>
                <a:ea typeface="Calibri" panose="020F0502020204030204" pitchFamily="34" charset="0"/>
                <a:cs typeface="Helvetica Neue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Доповіді потрібно подавати до 31 грудня відповідного року.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Helvetica Neue"/>
            </a:endParaRPr>
          </a:p>
        </p:txBody>
      </p:sp>
      <p:pic>
        <p:nvPicPr>
          <p:cNvPr id="11" name="Picture 10" descr="A white background with black text">
            <a:extLst>
              <a:ext uri="{FF2B5EF4-FFF2-40B4-BE49-F238E27FC236}">
                <a16:creationId xmlns:a16="http://schemas.microsoft.com/office/drawing/2014/main" id="{E02B5216-CBD0-6E6C-6BB2-2BB0CC36E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122" y="5203844"/>
            <a:ext cx="6648792" cy="157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9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5483817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4109633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484D4B-74E8-8FF7-8A0F-D2359AFD0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9" y="5746754"/>
            <a:ext cx="2307365" cy="6537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E3749E-8456-3D68-7AAF-B87B91126B17}"/>
              </a:ext>
            </a:extLst>
          </p:cNvPr>
          <p:cNvSpPr txBox="1"/>
          <p:nvPr/>
        </p:nvSpPr>
        <p:spPr>
          <a:xfrm>
            <a:off x="1546555" y="1474342"/>
            <a:ext cx="7719539" cy="5006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</a:pP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Кожного звітного циклу, щоб зробити процедуру більш тематичною і сфокусованою, а також зменшити обсяг зобов’язань, пов’язаних зі звітністю,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Європейський комітет з соціальних прав 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у співпраці з Урядовим комітетом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визначає обмежену кількість цільових питань, на які необхідно дати відповідь у доповіді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 Кількість тем або питань, що висвітлюються в одній доповіді, в принципі,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не повинна перевищувати близько десяти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 </a:t>
            </a:r>
            <a:r>
              <a:rPr lang="uk-UA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Відповіді надаються лише на питання, що стосуються положень, прийнятих державою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</a:t>
            </a:r>
            <a:endParaRPr lang="en-US" sz="18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Helvetica Neue"/>
            </a:endParaRPr>
          </a:p>
          <a:p>
            <a:pPr algn="just">
              <a:spcBef>
                <a:spcPts val="800"/>
              </a:spcBef>
            </a:pP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Доповіді повинні зосереджуватися на ситуації, що склалася на момент подання доповіді,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а також на діях, що вживаються або плануються для поліпшення або іншої зміни ситуації, що склалася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 Держави-учасниці вільні приймати рішення щодо обсягу своїх доповідей, але можуть бути надані орієнтовні вказівки щодо очікуваного або бажаного обсягу з метою забезпечення узгодженості та послідовності в системі звітності.</a:t>
            </a:r>
            <a:endParaRPr lang="en-US" sz="18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Helvetica Neue"/>
            </a:endParaRPr>
          </a:p>
          <a:p>
            <a:pPr algn="just">
              <a:spcBef>
                <a:spcPts val="800"/>
              </a:spcBef>
            </a:pP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Якщо це є абсолютно необхідним для належної оцінки ситуації,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ЄКСП може 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під час розгляду доповіді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звернутися 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до конкретної держави-учасниці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з обмеженою кількістю конкретних запитань або прохань про роз’яснення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</a:t>
            </a:r>
            <a:endParaRPr lang="en-US" sz="18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DC82D-0C80-E3DC-2B66-F74B02E32305}"/>
              </a:ext>
            </a:extLst>
          </p:cNvPr>
          <p:cNvSpPr txBox="1"/>
          <p:nvPr/>
        </p:nvSpPr>
        <p:spPr>
          <a:xfrm>
            <a:off x="1599122" y="239114"/>
            <a:ext cx="60977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45D77"/>
                </a:solidFill>
                <a:latin typeface="MyriadPro-Regular"/>
              </a:rPr>
              <a:t>ФУНКЦІОНУВАННЯ ПРОЦЕДУРИ ЗВІТУВАННЯ З 2023 РОКУ</a:t>
            </a:r>
            <a:endParaRPr lang="uk-UA" sz="3200" dirty="0">
              <a:solidFill>
                <a:srgbClr val="045D77"/>
              </a:solidFill>
              <a:latin typeface="MyriadPr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85244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FDFFED-3035-C550-7C87-DAC9B7EE7A3C}"/>
              </a:ext>
            </a:extLst>
          </p:cNvPr>
          <p:cNvSpPr/>
          <p:nvPr/>
        </p:nvSpPr>
        <p:spPr>
          <a:xfrm>
            <a:off x="10812650" y="0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EC10-ECFD-5B50-42CB-B895E2FDF7CE}"/>
              </a:ext>
            </a:extLst>
          </p:cNvPr>
          <p:cNvSpPr/>
          <p:nvPr/>
        </p:nvSpPr>
        <p:spPr>
          <a:xfrm>
            <a:off x="10812650" y="2741908"/>
            <a:ext cx="1379350" cy="1374183"/>
          </a:xfrm>
          <a:prstGeom prst="rect">
            <a:avLst/>
          </a:prstGeom>
          <a:solidFill>
            <a:srgbClr val="9E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C2F4D-8CCA-74D4-085B-6ADF55550741}"/>
              </a:ext>
            </a:extLst>
          </p:cNvPr>
          <p:cNvSpPr/>
          <p:nvPr/>
        </p:nvSpPr>
        <p:spPr>
          <a:xfrm>
            <a:off x="9433300" y="1370954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44008-3664-D7EA-B359-7F3AFA30D99F}"/>
              </a:ext>
            </a:extLst>
          </p:cNvPr>
          <p:cNvSpPr/>
          <p:nvPr/>
        </p:nvSpPr>
        <p:spPr>
          <a:xfrm>
            <a:off x="8053950" y="0"/>
            <a:ext cx="1379350" cy="1374183"/>
          </a:xfrm>
          <a:prstGeom prst="rect">
            <a:avLst/>
          </a:prstGeom>
          <a:solidFill>
            <a:srgbClr val="9EE4FB">
              <a:alpha val="43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5FA1C9-4195-97F1-4411-108A0CBBF0D1}"/>
              </a:ext>
            </a:extLst>
          </p:cNvPr>
          <p:cNvSpPr/>
          <p:nvPr/>
        </p:nvSpPr>
        <p:spPr>
          <a:xfrm>
            <a:off x="0" y="2741908"/>
            <a:ext cx="1379350" cy="1374183"/>
          </a:xfrm>
          <a:prstGeom prst="rect">
            <a:avLst/>
          </a:prstGeom>
          <a:solidFill>
            <a:srgbClr val="04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51F231-AD9F-1F98-B819-E5C78693F3B6}"/>
              </a:ext>
            </a:extLst>
          </p:cNvPr>
          <p:cNvSpPr/>
          <p:nvPr/>
        </p:nvSpPr>
        <p:spPr>
          <a:xfrm>
            <a:off x="0" y="1367725"/>
            <a:ext cx="1379350" cy="1374183"/>
          </a:xfrm>
          <a:prstGeom prst="rect">
            <a:avLst/>
          </a:prstGeom>
          <a:solidFill>
            <a:srgbClr val="70D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078D25-F2D4-9EEB-8B19-781CFDC232D5}"/>
              </a:ext>
            </a:extLst>
          </p:cNvPr>
          <p:cNvSpPr txBox="1"/>
          <p:nvPr/>
        </p:nvSpPr>
        <p:spPr>
          <a:xfrm>
            <a:off x="1457600" y="1284546"/>
            <a:ext cx="847529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Коментарі (альтернативні звіти) щодо національних доповідей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потрібно подавати до Секретаріату Європейської соціальної хартії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до 30 червня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того року, протягом якого Європейський комітет із соціальних прав розглядає національну доповідь. Цей строк був встановлений,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з огляду на те, що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національні доповіді подаються у грудні. Можливі винятки, якщо доповіді держав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подаються із запізненням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 Дедлайни своєчасно оголошуються на сайті Європейської соціальної хартії.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Helvetica Neue"/>
            </a:endParaRPr>
          </a:p>
          <a:p>
            <a:pPr algn="just">
              <a:spcBef>
                <a:spcPts val="600"/>
              </a:spcBef>
            </a:pP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У своїх висновках щодо конкретного положення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ЄКСП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пропонується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не ставити додаткових запитань для відповіді в наступній доповіді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 на цю тему. Інші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питання, що потребують подальшого роз’яснення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,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є предметом прямого діалогу між ЄКСП та компетентними національними органами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. У разі необхідності, питання може бути розглянуте на більш пізньому етапі Урядовим комітетом. </a:t>
            </a:r>
          </a:p>
          <a:p>
            <a:pPr algn="just">
              <a:spcBef>
                <a:spcPts val="600"/>
              </a:spcBef>
            </a:pP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Висновки Комітету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Helvetica Neue"/>
              </a:rPr>
              <a:t>, представлені по державах і по кожній державі, по статтях або пунктах, можуть вказувати на те, що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Helvetica Neue"/>
            </a:endParaRPr>
          </a:p>
          <a:p>
            <a:pPr marL="342900" lvl="0" indent="-342900" algn="just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ситуація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відповідає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 Хартії;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lvl="0" indent="-342900" algn="just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ситуація </a:t>
            </a:r>
            <a:r>
              <a:rPr lang="uk-U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не відповідає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 Хартії на підставі того, що... (із зазначенням причин). Ситуація не відповдає Хартії, якщо застосовне законодавство несумісне з її вимогами або якщо належне законодавство застосовується неправильно або не повністю.</a:t>
            </a:r>
            <a:endParaRPr lang="en-US" sz="2000" dirty="0">
              <a:solidFill>
                <a:srgbClr val="000000"/>
              </a:solidFill>
              <a:effectLst/>
              <a:latin typeface="Helvetica Neue"/>
              <a:ea typeface="Calibri" panose="020F0502020204030204" pitchFamily="34" charset="0"/>
              <a:cs typeface="Symbol" panose="05050102010706020507" pitchFamily="18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181954-8DBC-7C0A-8114-CD28744E7974}"/>
              </a:ext>
            </a:extLst>
          </p:cNvPr>
          <p:cNvSpPr txBox="1"/>
          <p:nvPr/>
        </p:nvSpPr>
        <p:spPr>
          <a:xfrm>
            <a:off x="1599122" y="239114"/>
            <a:ext cx="60977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45D77"/>
                </a:solidFill>
                <a:latin typeface="MyriadPro-Regular"/>
              </a:rPr>
              <a:t>ФУНКЦІОНУВАННЯ ПРОЦЕДУРИ ЗВІТУВАННЯ З 2023 РОКУ</a:t>
            </a:r>
            <a:endParaRPr lang="uk-UA" sz="3200" dirty="0">
              <a:solidFill>
                <a:srgbClr val="045D77"/>
              </a:solidFill>
              <a:latin typeface="MyriadPr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76304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1676</TotalTime>
  <Words>1539</Words>
  <Application>Microsoft Office PowerPoint</Application>
  <PresentationFormat>Widescreen</PresentationFormat>
  <Paragraphs>112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Helvetica Neue</vt:lpstr>
      <vt:lpstr>Myriad Pro</vt:lpstr>
      <vt:lpstr>Myriad Pro Light</vt:lpstr>
      <vt:lpstr>Myriad Pro Light Cond</vt:lpstr>
      <vt:lpstr>MyriadPro-Regular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Yuliia NIZHYNSKA</dc:creator>
  <cp:lastModifiedBy>OSTAPA Iryna</cp:lastModifiedBy>
  <cp:revision>57</cp:revision>
  <dcterms:created xsi:type="dcterms:W3CDTF">2023-03-07T20:23:30Z</dcterms:created>
  <dcterms:modified xsi:type="dcterms:W3CDTF">2024-10-30T18:36:40Z</dcterms:modified>
</cp:coreProperties>
</file>