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6" r:id="rId5"/>
    <p:sldId id="272" r:id="rId6"/>
    <p:sldId id="267" r:id="rId7"/>
    <p:sldId id="268" r:id="rId8"/>
    <p:sldId id="269" r:id="rId9"/>
    <p:sldId id="270" r:id="rId10"/>
    <p:sldId id="271" r:id="rId11"/>
    <p:sldId id="273" r:id="rId12"/>
    <p:sldId id="274" r:id="rId13"/>
    <p:sldId id="275" r:id="rId14"/>
    <p:sldId id="276" r:id="rId15"/>
    <p:sldId id="277" r:id="rId16"/>
    <p:sldId id="278" r:id="rId17"/>
    <p:sldId id="279" r:id="rId18"/>
    <p:sldId id="280" r:id="rId19"/>
    <p:sldId id="281" r:id="rId20"/>
    <p:sldId id="283" r:id="rId21"/>
    <p:sldId id="284" r:id="rId22"/>
    <p:sldId id="285" r:id="rId23"/>
    <p:sldId id="286" r:id="rId24"/>
    <p:sldId id="287" r:id="rId25"/>
    <p:sldId id="282" r:id="rId26"/>
    <p:sldId id="288" r:id="rId27"/>
    <p:sldId id="289" r:id="rId28"/>
    <p:sldId id="290" r:id="rId29"/>
    <p:sldId id="291" r:id="rId30"/>
    <p:sldId id="293" r:id="rId31"/>
    <p:sldId id="292" r:id="rId32"/>
    <p:sldId id="294" r:id="rId33"/>
    <p:sldId id="295" r:id="rId34"/>
    <p:sldId id="296" r:id="rId35"/>
    <p:sldId id="297" r:id="rId36"/>
    <p:sldId id="298" r:id="rId37"/>
    <p:sldId id="299" r:id="rId3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7" autoAdjust="0"/>
    <p:restoredTop sz="94660"/>
  </p:normalViewPr>
  <p:slideViewPr>
    <p:cSldViewPr snapToGrid="0">
      <p:cViewPr varScale="1">
        <p:scale>
          <a:sx n="67" d="100"/>
          <a:sy n="67" d="100"/>
        </p:scale>
        <p:origin x="7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DB87ED-5B02-451B-81EC-185A768FE35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E60525D4-66A6-402E-8A57-A921768DCD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A750209E-BFD6-4BEB-8C4B-B5273FDA1E99}"/>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EB45FE0B-AB60-48CA-B3A1-0EE302D1D61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A20D0B4E-EA30-4270-A22F-D971413FC578}"/>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2947149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EDB81B-449C-4FB7-9A9A-1FE783A6A9DA}"/>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D34D9888-1B26-4B49-B02C-EB6BE17511C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61729F4-60E6-4D74-9F2A-2E1DE46FE4BD}"/>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33FB8EF7-0183-4709-948E-34613041FFD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69E69803-F2AC-4559-916D-2F834A5BF367}"/>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28928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D3E9049-F733-4A84-BD90-75DC98E2E394}"/>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6886E868-27ED-4C38-AEB6-1873F005FCC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765C65BC-F942-4F4D-BAB9-503AE21A20FC}"/>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B108BAEF-9156-4B09-BDD0-99588300E73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2601A78-812C-4B85-BEB2-221C3B49DA98}"/>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409579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731FCD-3918-45F9-9FC8-EAD10EE40839}"/>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E892B1F7-19B5-45A0-A327-BBCC21B1902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68FFD366-8286-41B5-91D0-6317FDF3C598}"/>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FC41EFF6-B50E-4452-A4BE-2A8CB1E73ED6}"/>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98FFFBC7-FD6E-4C85-9954-F02E1EFC0510}"/>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370022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699050-0035-4BB6-9D62-B50D3BEAF3E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53C720B1-7519-48E4-96D9-5910B13D9C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D87D0A8-B3FE-49FC-B1D7-B5F0C34BBB8D}"/>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055B1F40-4558-424E-A7EB-B054AD698DF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BCA7374E-D327-4E74-A3F3-474DEE31B4DA}"/>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137154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BCABE3-4F83-4DCA-AEB5-1900E019C315}"/>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DEE4F748-E419-4ADE-884B-AF19A918A43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88154CCF-F961-41F6-A705-9E011986141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1A557CB7-30D5-4D9D-8C18-5C6EE1791F70}"/>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6" name="Нижний колонтитул 5">
            <a:extLst>
              <a:ext uri="{FF2B5EF4-FFF2-40B4-BE49-F238E27FC236}">
                <a16:creationId xmlns:a16="http://schemas.microsoft.com/office/drawing/2014/main" id="{98BA5E9A-C568-4D8C-A8EA-78A74FA3D0C5}"/>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66D57567-DA88-4863-AF09-185784AB86E3}"/>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404747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DC561B-D5F0-4CAA-911E-10C4902758F3}"/>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5B93D406-338D-48B9-93C1-E2AE06CB79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9D9A7268-7BDC-47D2-A6E2-35AE30E0CBC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852F46F6-C940-4B40-AE13-F6252F1362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6B8F030-A124-432F-9746-927E6E0094C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4938D0E7-E0A4-4048-8278-6A40D83D1803}"/>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8" name="Нижний колонтитул 7">
            <a:extLst>
              <a:ext uri="{FF2B5EF4-FFF2-40B4-BE49-F238E27FC236}">
                <a16:creationId xmlns:a16="http://schemas.microsoft.com/office/drawing/2014/main" id="{83D11975-362C-4655-9938-24B870FBC976}"/>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53479932-308C-48D4-84F9-C12EC72CAA84}"/>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424165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8B7EE0-DDE7-4AB9-9C70-29726388DFF4}"/>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8555D4A0-0AD2-45D4-9248-44A4980A6FB1}"/>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4" name="Нижний колонтитул 3">
            <a:extLst>
              <a:ext uri="{FF2B5EF4-FFF2-40B4-BE49-F238E27FC236}">
                <a16:creationId xmlns:a16="http://schemas.microsoft.com/office/drawing/2014/main" id="{27BC9E8B-C50B-4DC4-B1C2-294EEDEE6866}"/>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3DF8D474-B93E-4F1C-9C31-6B9188022FE8}"/>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277559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376BFEB-C270-422D-9672-DCAAA2A53C53}"/>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3" name="Нижний колонтитул 2">
            <a:extLst>
              <a:ext uri="{FF2B5EF4-FFF2-40B4-BE49-F238E27FC236}">
                <a16:creationId xmlns:a16="http://schemas.microsoft.com/office/drawing/2014/main" id="{01E7A0E0-A8F5-4511-B5C6-4E9F3562A5F6}"/>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C4CA7CC7-DAB9-43E8-BB73-10574059CB92}"/>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34148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5A620D-8726-44D2-99A7-40DEBE05AA8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93C943BF-3013-4785-8F1A-D2146BEA73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ED347856-5D15-47CC-B2EA-34D72968C7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26FB05F-87E7-4338-992B-FA40EC3C2256}"/>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6" name="Нижний колонтитул 5">
            <a:extLst>
              <a:ext uri="{FF2B5EF4-FFF2-40B4-BE49-F238E27FC236}">
                <a16:creationId xmlns:a16="http://schemas.microsoft.com/office/drawing/2014/main" id="{F0F2DB9B-9D6D-45F9-8CC4-400FEC19E0B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62E76152-2CE2-4272-AB5C-59600D005399}"/>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1261087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9BC2D0-235B-4B49-B931-8AA8968F9BE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5C9D8553-465F-4237-A14F-609C728C51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EBB31B3B-EEA8-4727-B663-8ECDB50FC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2243E88-1DE6-46DE-A5A1-D3328A98B99F}"/>
              </a:ext>
            </a:extLst>
          </p:cNvPr>
          <p:cNvSpPr>
            <a:spLocks noGrp="1"/>
          </p:cNvSpPr>
          <p:nvPr>
            <p:ph type="dt" sz="half" idx="10"/>
          </p:nvPr>
        </p:nvSpPr>
        <p:spPr/>
        <p:txBody>
          <a:bodyPr/>
          <a:lstStyle/>
          <a:p>
            <a:fld id="{7254A087-BD0B-4CCC-B310-EF6153782DC5}" type="datetimeFigureOut">
              <a:rPr lang="uk-UA" smtClean="0"/>
              <a:t>04.11.2024</a:t>
            </a:fld>
            <a:endParaRPr lang="uk-UA"/>
          </a:p>
        </p:txBody>
      </p:sp>
      <p:sp>
        <p:nvSpPr>
          <p:cNvPr id="6" name="Нижний колонтитул 5">
            <a:extLst>
              <a:ext uri="{FF2B5EF4-FFF2-40B4-BE49-F238E27FC236}">
                <a16:creationId xmlns:a16="http://schemas.microsoft.com/office/drawing/2014/main" id="{997B97FD-EB93-467A-B2D4-35CAEA49C83C}"/>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8367374D-3D8D-46AE-AE13-D646EEDC1952}"/>
              </a:ext>
            </a:extLst>
          </p:cNvPr>
          <p:cNvSpPr>
            <a:spLocks noGrp="1"/>
          </p:cNvSpPr>
          <p:nvPr>
            <p:ph type="sldNum" sz="quarter" idx="12"/>
          </p:nvPr>
        </p:nvSpPr>
        <p:spPr/>
        <p:txBody>
          <a:bodyPr/>
          <a:lstStyle/>
          <a:p>
            <a:fld id="{832F2776-6701-465A-9410-7841B9D30818}" type="slidenum">
              <a:rPr lang="uk-UA" smtClean="0"/>
              <a:t>‹#›</a:t>
            </a:fld>
            <a:endParaRPr lang="uk-UA"/>
          </a:p>
        </p:txBody>
      </p:sp>
    </p:spTree>
    <p:extLst>
      <p:ext uri="{BB962C8B-B14F-4D97-AF65-F5344CB8AC3E}">
        <p14:creationId xmlns:p14="http://schemas.microsoft.com/office/powerpoint/2010/main" val="273357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7F797A-D243-41E8-B362-1DF6C84291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5CCDA03E-2970-4BE7-BCFE-32FAF75A4B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787CC0EB-978A-464C-A974-9631441494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4A087-BD0B-4CCC-B310-EF6153782DC5}" type="datetimeFigureOut">
              <a:rPr lang="uk-UA" smtClean="0"/>
              <a:t>04.11.2024</a:t>
            </a:fld>
            <a:endParaRPr lang="uk-UA"/>
          </a:p>
        </p:txBody>
      </p:sp>
      <p:sp>
        <p:nvSpPr>
          <p:cNvPr id="5" name="Нижний колонтитул 4">
            <a:extLst>
              <a:ext uri="{FF2B5EF4-FFF2-40B4-BE49-F238E27FC236}">
                <a16:creationId xmlns:a16="http://schemas.microsoft.com/office/drawing/2014/main" id="{91329FA1-FD4A-4611-817D-02FE530940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8DCD30C9-5AC9-47F5-A39D-B82689B1DA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F2776-6701-465A-9410-7841B9D30818}" type="slidenum">
              <a:rPr lang="uk-UA" smtClean="0"/>
              <a:t>‹#›</a:t>
            </a:fld>
            <a:endParaRPr lang="uk-UA"/>
          </a:p>
        </p:txBody>
      </p:sp>
    </p:spTree>
    <p:extLst>
      <p:ext uri="{BB962C8B-B14F-4D97-AF65-F5344CB8AC3E}">
        <p14:creationId xmlns:p14="http://schemas.microsoft.com/office/powerpoint/2010/main" val="1861543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09549E-ADBB-488D-AE68-026212BE0E72}"/>
              </a:ext>
            </a:extLst>
          </p:cNvPr>
          <p:cNvSpPr>
            <a:spLocks noGrp="1"/>
          </p:cNvSpPr>
          <p:nvPr>
            <p:ph type="ctrTitle"/>
          </p:nvPr>
        </p:nvSpPr>
        <p:spPr>
          <a:xfrm>
            <a:off x="0" y="1147764"/>
            <a:ext cx="7459133" cy="2387600"/>
          </a:xfrm>
        </p:spPr>
        <p:txBody>
          <a:bodyPr>
            <a:normAutofit/>
          </a:bodyPr>
          <a:lstStyle/>
          <a:p>
            <a:r>
              <a:rPr lang="ru-RU" sz="3600" i="1" dirty="0">
                <a:solidFill>
                  <a:srgbClr val="002060"/>
                </a:solidFill>
                <a:latin typeface="+mn-lt"/>
              </a:rPr>
              <a:t>ОСОБЛИВОСТІ ПІДГОТОВКИ ДОПОВІДЕЙ ДО ЄКСП ЗА ТЕМАТИЧНОЮ ГРУПОЮ 1 ЄВРОПЕЙСЬКОЇ СОЦІАЛЬНОЇ ХАРТІЇ</a:t>
            </a:r>
            <a:endParaRPr lang="uk-UA" sz="3600" i="1" dirty="0">
              <a:solidFill>
                <a:srgbClr val="002060"/>
              </a:solidFill>
              <a:latin typeface="+mn-lt"/>
            </a:endParaRPr>
          </a:p>
        </p:txBody>
      </p:sp>
      <p:sp>
        <p:nvSpPr>
          <p:cNvPr id="3" name="Подзаголовок 2">
            <a:extLst>
              <a:ext uri="{FF2B5EF4-FFF2-40B4-BE49-F238E27FC236}">
                <a16:creationId xmlns:a16="http://schemas.microsoft.com/office/drawing/2014/main" id="{63DF1919-666E-4D78-BEF8-BC9A6275E09E}"/>
              </a:ext>
            </a:extLst>
          </p:cNvPr>
          <p:cNvSpPr>
            <a:spLocks noGrp="1"/>
          </p:cNvSpPr>
          <p:nvPr>
            <p:ph type="subTitle" idx="1"/>
          </p:nvPr>
        </p:nvSpPr>
        <p:spPr>
          <a:xfrm>
            <a:off x="101600" y="5681132"/>
            <a:ext cx="7357533" cy="1083733"/>
          </a:xfrm>
        </p:spPr>
        <p:txBody>
          <a:bodyPr>
            <a:normAutofit/>
          </a:bodyPr>
          <a:lstStyle/>
          <a:p>
            <a:pPr>
              <a:spcBef>
                <a:spcPts val="0"/>
              </a:spcBef>
            </a:pPr>
            <a:r>
              <a:rPr lang="uk-UA" sz="1500" i="1" dirty="0">
                <a:solidFill>
                  <a:srgbClr val="002060"/>
                </a:solidFill>
                <a:latin typeface="Times New Roman" panose="02020603050405020304" pitchFamily="18" charset="0"/>
                <a:cs typeface="Times New Roman" panose="02020603050405020304" pitchFamily="18" charset="0"/>
              </a:rPr>
              <a:t>Алла Федорова</a:t>
            </a:r>
          </a:p>
          <a:p>
            <a:pPr>
              <a:spcBef>
                <a:spcPts val="0"/>
              </a:spcBef>
            </a:pPr>
            <a:r>
              <a:rPr lang="uk-UA" sz="1500" i="1" dirty="0">
                <a:solidFill>
                  <a:srgbClr val="002060"/>
                </a:solidFill>
                <a:latin typeface="Times New Roman" panose="02020603050405020304" pitchFamily="18" charset="0"/>
                <a:cs typeface="Times New Roman" panose="02020603050405020304" pitchFamily="18" charset="0"/>
              </a:rPr>
              <a:t>членкиня Європейського комітету з соціальних прав, доцентка кафедри порівняльного і європейського права НН ІМВ КНУ ім. Т. Шевченка, дослідниця </a:t>
            </a:r>
            <a:r>
              <a:rPr lang="en-US" sz="1500" i="1" dirty="0">
                <a:solidFill>
                  <a:srgbClr val="002060"/>
                </a:solidFill>
                <a:latin typeface="Times New Roman" panose="02020603050405020304" pitchFamily="18" charset="0"/>
                <a:cs typeface="Times New Roman" panose="02020603050405020304" pitchFamily="18" charset="0"/>
              </a:rPr>
              <a:t>MSCA4Ukraine </a:t>
            </a:r>
            <a:r>
              <a:rPr lang="uk-UA" sz="1500" i="1" dirty="0">
                <a:solidFill>
                  <a:srgbClr val="002060"/>
                </a:solidFill>
                <a:latin typeface="Times New Roman" panose="02020603050405020304" pitchFamily="18" charset="0"/>
                <a:cs typeface="Times New Roman" panose="02020603050405020304" pitchFamily="18" charset="0"/>
              </a:rPr>
              <a:t>юридичного факультету Університету Палацького </a:t>
            </a:r>
          </a:p>
          <a:p>
            <a:endParaRPr lang="uk-UA" dirty="0"/>
          </a:p>
        </p:txBody>
      </p:sp>
      <p:pic>
        <p:nvPicPr>
          <p:cNvPr id="6" name="Рисунок 5">
            <a:extLst>
              <a:ext uri="{FF2B5EF4-FFF2-40B4-BE49-F238E27FC236}">
                <a16:creationId xmlns:a16="http://schemas.microsoft.com/office/drawing/2014/main" id="{FEC3C71D-2B99-491E-89FF-CB41B6A48B04}"/>
              </a:ext>
            </a:extLst>
          </p:cNvPr>
          <p:cNvPicPr>
            <a:picLocks noChangeAspect="1"/>
          </p:cNvPicPr>
          <p:nvPr/>
        </p:nvPicPr>
        <p:blipFill>
          <a:blip r:embed="rId2"/>
          <a:stretch>
            <a:fillRect/>
          </a:stretch>
        </p:blipFill>
        <p:spPr>
          <a:xfrm>
            <a:off x="7820025" y="0"/>
            <a:ext cx="4371975" cy="6767212"/>
          </a:xfrm>
          <a:prstGeom prst="rect">
            <a:avLst/>
          </a:prstGeom>
        </p:spPr>
      </p:pic>
      <p:pic>
        <p:nvPicPr>
          <p:cNvPr id="4" name="Picture 3">
            <a:extLst>
              <a:ext uri="{FF2B5EF4-FFF2-40B4-BE49-F238E27FC236}">
                <a16:creationId xmlns:a16="http://schemas.microsoft.com/office/drawing/2014/main" id="{D1280979-1743-353B-7F97-38710BA9093E}"/>
              </a:ext>
            </a:extLst>
          </p:cNvPr>
          <p:cNvPicPr>
            <a:picLocks noChangeAspect="1"/>
          </p:cNvPicPr>
          <p:nvPr/>
        </p:nvPicPr>
        <p:blipFill>
          <a:blip r:embed="rId3"/>
          <a:stretch>
            <a:fillRect/>
          </a:stretch>
        </p:blipFill>
        <p:spPr>
          <a:xfrm>
            <a:off x="2647349" y="373124"/>
            <a:ext cx="2734025" cy="774640"/>
          </a:xfrm>
          <a:prstGeom prst="rect">
            <a:avLst/>
          </a:prstGeom>
        </p:spPr>
      </p:pic>
    </p:spTree>
    <p:extLst>
      <p:ext uri="{BB962C8B-B14F-4D97-AF65-F5344CB8AC3E}">
        <p14:creationId xmlns:p14="http://schemas.microsoft.com/office/powerpoint/2010/main" val="331811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CCB836-4EC1-29CF-E99E-648A948D71E0}"/>
              </a:ext>
            </a:extLst>
          </p:cNvPr>
          <p:cNvSpPr>
            <a:spLocks noGrp="1"/>
          </p:cNvSpPr>
          <p:nvPr>
            <p:ph type="title"/>
          </p:nvPr>
        </p:nvSpPr>
        <p:spPr>
          <a:xfrm>
            <a:off x="21454" y="18256"/>
            <a:ext cx="10515600" cy="930012"/>
          </a:xfrm>
        </p:spPr>
        <p:txBody>
          <a:bodyPr>
            <a:normAutofit fontScale="90000"/>
          </a:bodyPr>
          <a:lstStyle/>
          <a:p>
            <a:r>
              <a:rPr lang="uk-UA" b="1" i="1" dirty="0"/>
              <a:t>Стаття 3. Право на безпечні та здорові умови праці  (пункти 1-3). </a:t>
            </a:r>
          </a:p>
        </p:txBody>
      </p:sp>
      <p:sp>
        <p:nvSpPr>
          <p:cNvPr id="3" name="Місце для вмісту 2">
            <a:extLst>
              <a:ext uri="{FF2B5EF4-FFF2-40B4-BE49-F238E27FC236}">
                <a16:creationId xmlns:a16="http://schemas.microsoft.com/office/drawing/2014/main" id="{A78FC972-1B6D-6F37-E61C-31D579C13754}"/>
              </a:ext>
            </a:extLst>
          </p:cNvPr>
          <p:cNvSpPr>
            <a:spLocks noGrp="1"/>
          </p:cNvSpPr>
          <p:nvPr>
            <p:ph idx="1"/>
          </p:nvPr>
        </p:nvSpPr>
        <p:spPr>
          <a:xfrm>
            <a:off x="145742" y="1122893"/>
            <a:ext cx="10515600" cy="2754842"/>
          </a:xfrm>
        </p:spPr>
        <p:txBody>
          <a:bodyPr>
            <a:normAutofit fontScale="85000" lnSpcReduction="10000"/>
          </a:bodyPr>
          <a:lstStyle/>
          <a:p>
            <a:pPr marL="0" indent="0">
              <a:buNone/>
            </a:pP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Запропоновані запитання сфокусовані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на тих викликах </a:t>
            </a: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щодо охорони здоров’я та безпеки,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що містяться в останніх висновках</a:t>
            </a: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зокрема щодо статті 3 (Право на безпечні та здорові умови праці), або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зосереджуються на нових питаннях, таких як ризики для здоров’я та безпеки, спричинені зміною клімату </a:t>
            </a: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(наприклад, необхідність працювати в умовах екстремальної спеки або холоду). Інші запропоновані питання за статтею 3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стосуються нових проблем</a:t>
            </a: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які були висвітлені в заяві Комітету щодо тлумачення ч.2 ст.3 Хартії (Висновки 2021 року), зокрема, права на відключення від цифрових мереж (</a:t>
            </a:r>
            <a:r>
              <a:rPr lang="en-GB"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right to disconnect</a:t>
            </a:r>
            <a:r>
              <a:rPr lang="uk-UA" sz="18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uk-UA" sz="1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uk-UA" sz="1800" i="1" kern="100" dirty="0">
                <a:effectLst/>
                <a:latin typeface="Calibri" panose="020F0502020204030204" pitchFamily="34" charset="0"/>
                <a:ea typeface="Calibri" panose="020F0502020204030204" pitchFamily="34" charset="0"/>
                <a:cs typeface="Calibri" panose="020F0502020204030204" pitchFamily="34" charset="0"/>
              </a:rPr>
              <a:t>Крім того, питання за статтею 3 стосуються </a:t>
            </a:r>
            <a:r>
              <a:rPr lang="uk-UA" sz="1800" i="1" kern="100" dirty="0" err="1">
                <a:effectLst/>
                <a:latin typeface="Calibri" panose="020F0502020204030204" pitchFamily="34" charset="0"/>
                <a:ea typeface="Calibri" panose="020F0502020204030204" pitchFamily="34" charset="0"/>
                <a:cs typeface="Calibri" panose="020F0502020204030204" pitchFamily="34" charset="0"/>
              </a:rPr>
              <a:t>самозайнятих</a:t>
            </a:r>
            <a:r>
              <a:rPr lang="uk-UA" sz="1800" i="1" kern="100" dirty="0">
                <a:effectLst/>
                <a:latin typeface="Calibri" panose="020F0502020204030204" pitchFamily="34" charset="0"/>
                <a:ea typeface="Calibri" panose="020F0502020204030204" pitchFamily="34" charset="0"/>
                <a:cs typeface="Calibri" panose="020F0502020204030204" pitchFamily="34" charset="0"/>
              </a:rPr>
              <a:t> і вразливих категорій працівників...</a:t>
            </a:r>
          </a:p>
          <a:p>
            <a:pPr marL="0" indent="0">
              <a:buNone/>
            </a:pPr>
            <a:r>
              <a:rPr lang="uk-UA" sz="1800" i="1" kern="100" dirty="0">
                <a:effectLst/>
                <a:latin typeface="Calibri" panose="020F0502020204030204" pitchFamily="34" charset="0"/>
                <a:ea typeface="Calibri" panose="020F0502020204030204" pitchFamily="34" charset="0"/>
                <a:cs typeface="Calibri" panose="020F0502020204030204" pitchFamily="34" charset="0"/>
              </a:rPr>
              <a:t>Особлива увага приділяється контролю, оскільки контроль має вирішальне значення для ефективного забезпечення права на безпечні та здорові умови праці, особливо для вразливих категорій працівників (таких як домашні працівники, працівники цифрових платформ, </a:t>
            </a:r>
            <a:r>
              <a:rPr lang="uk-UA" sz="1800" i="1" kern="100" dirty="0">
                <a:effectLst/>
                <a:latin typeface="Calibri" panose="020F0502020204030204" pitchFamily="34" charset="0"/>
                <a:ea typeface="Calibri" panose="020F0502020204030204" pitchFamily="34" charset="0"/>
                <a:cs typeface="Times New Roman" panose="02020603050405020304" pitchFamily="18" charset="0"/>
              </a:rPr>
              <a:t>відряджені працівники..</a:t>
            </a:r>
            <a:r>
              <a:rPr lang="uk-UA" sz="1800" i="1" kern="1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r>
              <a:rPr lang="uk-UA" sz="1800" i="1" kern="100" dirty="0">
                <a:effectLst/>
                <a:latin typeface="Calibri" panose="020F0502020204030204" pitchFamily="34" charset="0"/>
                <a:ea typeface="Calibri" panose="020F0502020204030204" pitchFamily="34" charset="0"/>
                <a:cs typeface="Calibri" panose="020F0502020204030204" pitchFamily="34" charset="0"/>
              </a:rPr>
              <a:t>Також працівники частіше наражаються на ризики, пов’язані з навколишнім середовищем, такі як зміна клімату та забруднення.</a:t>
            </a:r>
          </a:p>
          <a:p>
            <a:pPr marL="0" indent="0">
              <a:buNone/>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uk-UA" dirty="0"/>
          </a:p>
          <a:p>
            <a:pPr marL="0" indent="0">
              <a:buNone/>
            </a:pPr>
            <a:endParaRPr lang="uk-UA" dirty="0"/>
          </a:p>
        </p:txBody>
      </p:sp>
      <p:sp>
        <p:nvSpPr>
          <p:cNvPr id="5" name="Овал 4">
            <a:extLst>
              <a:ext uri="{FF2B5EF4-FFF2-40B4-BE49-F238E27FC236}">
                <a16:creationId xmlns:a16="http://schemas.microsoft.com/office/drawing/2014/main" id="{225CBD28-D865-4EA3-B379-6D551CA8AF59}"/>
              </a:ext>
            </a:extLst>
          </p:cNvPr>
          <p:cNvSpPr/>
          <p:nvPr/>
        </p:nvSpPr>
        <p:spPr>
          <a:xfrm>
            <a:off x="245533" y="4226981"/>
            <a:ext cx="3632200" cy="25019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800" b="1" dirty="0">
                <a:solidFill>
                  <a:schemeClr val="tx1"/>
                </a:solidFill>
                <a:effectLst/>
                <a:latin typeface="Times New Roman" panose="02020603050405020304" pitchFamily="18" charset="0"/>
                <a:ea typeface="Calibri" panose="020F0502020204030204" pitchFamily="34" charset="0"/>
              </a:rPr>
              <a:t>3§1</a:t>
            </a:r>
            <a:r>
              <a:rPr lang="en-US" sz="1800" b="1" dirty="0">
                <a:solidFill>
                  <a:schemeClr val="tx1"/>
                </a:solidFill>
                <a:effectLst/>
                <a:latin typeface="Times New Roman" panose="02020603050405020304" pitchFamily="18" charset="0"/>
                <a:ea typeface="Calibri" panose="020F0502020204030204" pitchFamily="34" charset="0"/>
              </a:rPr>
              <a:t> (</a:t>
            </a:r>
            <a:r>
              <a:rPr lang="uk-UA" sz="1800" b="1" dirty="0">
                <a:solidFill>
                  <a:schemeClr val="tx1"/>
                </a:solidFill>
                <a:effectLst/>
                <a:latin typeface="Times New Roman" panose="02020603050405020304" pitchFamily="18" charset="0"/>
                <a:ea typeface="Calibri" panose="020F0502020204030204" pitchFamily="34" charset="0"/>
              </a:rPr>
              <a:t>з 21)</a:t>
            </a:r>
          </a:p>
          <a:p>
            <a:pPr algn="ctr"/>
            <a:r>
              <a:rPr lang="uk-UA" sz="1400" dirty="0">
                <a:latin typeface="Times New Roman" panose="02020603050405020304" pitchFamily="18" charset="0"/>
                <a:ea typeface="Calibri" panose="020F0502020204030204" pitchFamily="34" charset="0"/>
              </a:rPr>
              <a:t>Невідповідність: 4  </a:t>
            </a:r>
          </a:p>
          <a:p>
            <a:pPr algn="ctr"/>
            <a:r>
              <a:rPr lang="uk-UA" sz="1400" dirty="0">
                <a:latin typeface="Times New Roman" panose="02020603050405020304" pitchFamily="18" charset="0"/>
                <a:ea typeface="Calibri" panose="020F0502020204030204" pitchFamily="34" charset="0"/>
              </a:rPr>
              <a:t>Позитивні: 11 (Австрія, Естонія, Угорщина, Литва, Мальта, Чорногорія, Нідерланди…)  </a:t>
            </a:r>
          </a:p>
        </p:txBody>
      </p:sp>
      <p:sp>
        <p:nvSpPr>
          <p:cNvPr id="6" name="Овал 5">
            <a:extLst>
              <a:ext uri="{FF2B5EF4-FFF2-40B4-BE49-F238E27FC236}">
                <a16:creationId xmlns:a16="http://schemas.microsoft.com/office/drawing/2014/main" id="{370DECF5-685C-4BA9-8E67-70862DC42779}"/>
              </a:ext>
            </a:extLst>
          </p:cNvPr>
          <p:cNvSpPr/>
          <p:nvPr/>
        </p:nvSpPr>
        <p:spPr>
          <a:xfrm>
            <a:off x="4453467" y="4178298"/>
            <a:ext cx="3564466" cy="2661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800" b="1" dirty="0">
                <a:solidFill>
                  <a:schemeClr val="tx1"/>
                </a:solidFill>
                <a:effectLst/>
                <a:latin typeface="Times New Roman" panose="02020603050405020304" pitchFamily="18" charset="0"/>
                <a:ea typeface="Calibri" panose="020F0502020204030204" pitchFamily="34" charset="0"/>
              </a:rPr>
              <a:t>3§2</a:t>
            </a:r>
            <a:r>
              <a:rPr lang="en-US" sz="1800" b="1" dirty="0">
                <a:solidFill>
                  <a:schemeClr val="tx1"/>
                </a:solidFill>
                <a:effectLst/>
                <a:latin typeface="Times New Roman" panose="02020603050405020304" pitchFamily="18" charset="0"/>
                <a:ea typeface="Calibri" panose="020F0502020204030204" pitchFamily="34" charset="0"/>
              </a:rPr>
              <a:t> (</a:t>
            </a:r>
            <a:r>
              <a:rPr lang="uk-UA" sz="1800" b="1" dirty="0">
                <a:solidFill>
                  <a:schemeClr val="tx1"/>
                </a:solidFill>
                <a:effectLst/>
                <a:latin typeface="Times New Roman" panose="02020603050405020304" pitchFamily="18" charset="0"/>
                <a:ea typeface="Calibri" panose="020F0502020204030204" pitchFamily="34" charset="0"/>
              </a:rPr>
              <a:t>з 28)</a:t>
            </a:r>
          </a:p>
          <a:p>
            <a:pPr algn="ctr"/>
            <a:r>
              <a:rPr lang="uk-UA" sz="1400" dirty="0">
                <a:latin typeface="Times New Roman" panose="02020603050405020304" pitchFamily="18" charset="0"/>
                <a:ea typeface="Calibri" panose="020F0502020204030204" pitchFamily="34" charset="0"/>
              </a:rPr>
              <a:t>Невідповідність: 10</a:t>
            </a:r>
          </a:p>
          <a:p>
            <a:pPr algn="ctr"/>
            <a:r>
              <a:rPr lang="uk-UA" sz="1400" dirty="0">
                <a:latin typeface="Times New Roman" panose="02020603050405020304" pitchFamily="18" charset="0"/>
                <a:ea typeface="Calibri" panose="020F0502020204030204" pitchFamily="34" charset="0"/>
              </a:rPr>
              <a:t>Відкладені:  13 </a:t>
            </a:r>
          </a:p>
          <a:p>
            <a:pPr algn="ctr"/>
            <a:r>
              <a:rPr lang="uk-UA" sz="1400" dirty="0">
                <a:latin typeface="Times New Roman" panose="02020603050405020304" pitchFamily="18" charset="0"/>
                <a:ea typeface="Calibri" panose="020F0502020204030204" pitchFamily="34" charset="0"/>
              </a:rPr>
              <a:t>Позитивні: 5 (Естонія, Норвегія, Мальта…</a:t>
            </a:r>
            <a:r>
              <a:rPr lang="uk-UA" sz="1400" dirty="0">
                <a:latin typeface="Times New Roman" panose="02020603050405020304" pitchFamily="18" charset="0"/>
                <a:cs typeface="Times New Roman" panose="02020603050405020304" pitchFamily="18" charset="0"/>
              </a:rPr>
              <a:t>)  </a:t>
            </a:r>
          </a:p>
          <a:p>
            <a:pPr algn="ctr"/>
            <a:endParaRPr lang="uk-UA" sz="1800" b="1" dirty="0">
              <a:solidFill>
                <a:schemeClr val="tx1"/>
              </a:solidFill>
              <a:effectLst/>
              <a:latin typeface="Times New Roman" panose="02020603050405020304" pitchFamily="18" charset="0"/>
              <a:ea typeface="Calibri" panose="020F0502020204030204" pitchFamily="34" charset="0"/>
            </a:endParaRPr>
          </a:p>
        </p:txBody>
      </p:sp>
      <p:sp>
        <p:nvSpPr>
          <p:cNvPr id="7" name="Овал 6">
            <a:extLst>
              <a:ext uri="{FF2B5EF4-FFF2-40B4-BE49-F238E27FC236}">
                <a16:creationId xmlns:a16="http://schemas.microsoft.com/office/drawing/2014/main" id="{0D23F9A3-386E-41B0-93FC-7DD76198314B}"/>
              </a:ext>
            </a:extLst>
          </p:cNvPr>
          <p:cNvSpPr/>
          <p:nvPr/>
        </p:nvSpPr>
        <p:spPr>
          <a:xfrm>
            <a:off x="8661401" y="4275667"/>
            <a:ext cx="3285066" cy="24045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800" b="1" dirty="0">
                <a:solidFill>
                  <a:schemeClr val="tx1"/>
                </a:solidFill>
                <a:effectLst/>
                <a:latin typeface="Times New Roman" panose="02020603050405020304" pitchFamily="18" charset="0"/>
                <a:ea typeface="Calibri" panose="020F0502020204030204" pitchFamily="34" charset="0"/>
              </a:rPr>
              <a:t>3§3</a:t>
            </a:r>
            <a:r>
              <a:rPr lang="en-US" sz="1800" b="1" dirty="0">
                <a:solidFill>
                  <a:schemeClr val="tx1"/>
                </a:solidFill>
                <a:effectLst/>
                <a:latin typeface="Times New Roman" panose="02020603050405020304" pitchFamily="18" charset="0"/>
                <a:ea typeface="Calibri" panose="020F0502020204030204" pitchFamily="34" charset="0"/>
              </a:rPr>
              <a:t> (</a:t>
            </a:r>
            <a:r>
              <a:rPr lang="uk-UA" sz="1800" b="1" dirty="0">
                <a:solidFill>
                  <a:schemeClr val="tx1"/>
                </a:solidFill>
                <a:effectLst/>
                <a:latin typeface="Times New Roman" panose="02020603050405020304" pitchFamily="18" charset="0"/>
                <a:ea typeface="Calibri" panose="020F0502020204030204" pitchFamily="34" charset="0"/>
              </a:rPr>
              <a:t>з 27)</a:t>
            </a:r>
          </a:p>
          <a:p>
            <a:pPr algn="ctr"/>
            <a:r>
              <a:rPr lang="uk-UA" sz="1400" dirty="0">
                <a:latin typeface="Times New Roman" panose="02020603050405020304" pitchFamily="18" charset="0"/>
                <a:ea typeface="Calibri" panose="020F0502020204030204" pitchFamily="34" charset="0"/>
              </a:rPr>
              <a:t>Невідповідність: 13</a:t>
            </a:r>
          </a:p>
          <a:p>
            <a:pPr algn="ctr"/>
            <a:r>
              <a:rPr lang="uk-UA" sz="1400" dirty="0">
                <a:latin typeface="Times New Roman" panose="02020603050405020304" pitchFamily="18" charset="0"/>
                <a:ea typeface="Calibri" panose="020F0502020204030204" pitchFamily="34" charset="0"/>
              </a:rPr>
              <a:t>Відкладені:  13 </a:t>
            </a:r>
          </a:p>
          <a:p>
            <a:pPr algn="ctr"/>
            <a:r>
              <a:rPr lang="uk-UA" sz="1400" dirty="0">
                <a:latin typeface="Times New Roman" panose="02020603050405020304" pitchFamily="18" charset="0"/>
                <a:ea typeface="Calibri" panose="020F0502020204030204" pitchFamily="34" charset="0"/>
              </a:rPr>
              <a:t>Позитивні: 1 (Нідерланди)  </a:t>
            </a:r>
          </a:p>
        </p:txBody>
      </p:sp>
      <p:sp>
        <p:nvSpPr>
          <p:cNvPr id="8" name="Прямоугольник: скругленные углы 7">
            <a:extLst>
              <a:ext uri="{FF2B5EF4-FFF2-40B4-BE49-F238E27FC236}">
                <a16:creationId xmlns:a16="http://schemas.microsoft.com/office/drawing/2014/main" id="{BF032CA9-374F-47F3-9E26-A16873927374}"/>
              </a:ext>
            </a:extLst>
          </p:cNvPr>
          <p:cNvSpPr/>
          <p:nvPr/>
        </p:nvSpPr>
        <p:spPr>
          <a:xfrm>
            <a:off x="245533" y="3801533"/>
            <a:ext cx="2548467" cy="309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Висновки 2021</a:t>
            </a:r>
          </a:p>
        </p:txBody>
      </p:sp>
    </p:spTree>
    <p:extLst>
      <p:ext uri="{BB962C8B-B14F-4D97-AF65-F5344CB8AC3E}">
        <p14:creationId xmlns:p14="http://schemas.microsoft.com/office/powerpoint/2010/main" val="1928172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5FA3E2-5186-4245-8823-89BC54CF046C}"/>
              </a:ext>
            </a:extLst>
          </p:cNvPr>
          <p:cNvSpPr>
            <a:spLocks noGrp="1"/>
          </p:cNvSpPr>
          <p:nvPr>
            <p:ph type="title"/>
          </p:nvPr>
        </p:nvSpPr>
        <p:spPr>
          <a:xfrm>
            <a:off x="0" y="136525"/>
            <a:ext cx="5096933" cy="7270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Times New Roman" panose="02020603050405020304" pitchFamily="18" charset="0"/>
              </a:rPr>
            </a:b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Стаття 3 §</a:t>
            </a:r>
            <a:r>
              <a:rPr lang="uk-UA" sz="1800" b="1" kern="100" dirty="0">
                <a:effectLst/>
                <a:latin typeface="Calibri" panose="020F0502020204030204" pitchFamily="34" charset="0"/>
                <a:ea typeface="Calibri" panose="020F0502020204030204" pitchFamily="34" charset="0"/>
                <a:cs typeface="Calibri" panose="020F0502020204030204" pitchFamily="34" charset="0"/>
              </a:rPr>
              <a:t>1</a:t>
            </a:r>
            <a:r>
              <a:rPr lang="uk-UA" sz="1800" kern="100" dirty="0">
                <a:effectLst/>
                <a:latin typeface="Calibri" panose="020F0502020204030204" pitchFamily="34" charset="0"/>
                <a:ea typeface="Calibri" panose="020F0502020204030204" pitchFamily="34" charset="0"/>
                <a:cs typeface="Calibri" panose="020F0502020204030204" pitchFamily="34" charset="0"/>
              </a:rPr>
              <a:t> </a:t>
            </a:r>
            <a:r>
              <a:rPr lang="uk-UA" sz="1800" b="1" kern="100" dirty="0">
                <a:effectLst/>
                <a:latin typeface="Calibri" panose="020F0502020204030204" pitchFamily="34" charset="0"/>
                <a:ea typeface="Calibri" panose="020F0502020204030204" pitchFamily="34" charset="0"/>
                <a:cs typeface="Calibri" panose="020F0502020204030204" pitchFamily="34" charset="0"/>
              </a:rPr>
              <a:t>Здоров'я, безпека та робоче середовище</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F365C86F-3851-4C1F-9193-6CF93B387439}"/>
              </a:ext>
            </a:extLst>
          </p:cNvPr>
          <p:cNvSpPr>
            <a:spLocks noGrp="1"/>
          </p:cNvSpPr>
          <p:nvPr>
            <p:ph idx="1"/>
          </p:nvPr>
        </p:nvSpPr>
        <p:spPr>
          <a:xfrm>
            <a:off x="0" y="3108323"/>
            <a:ext cx="6697133" cy="3801005"/>
          </a:xfrm>
        </p:spPr>
        <p:txBody>
          <a:bodyPr>
            <a:normAutofit fontScale="62500" lnSpcReduction="20000"/>
          </a:bodyPr>
          <a:lstStyle/>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Підставами невідповідності були: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на практиці державні органи не консультуються з організаціями роботодавців і працівників (Албанія);</a:t>
            </a:r>
          </a:p>
          <a:p>
            <a:pPr algn="just">
              <a:lnSpc>
                <a:spcPct val="107000"/>
              </a:lnSpc>
              <a:spcAft>
                <a:spcPts val="800"/>
              </a:spcAft>
              <a:buFont typeface="Wingdings" panose="05000000000000000000" pitchFamily="2" charset="2"/>
              <a:buChar char="Ø"/>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немає чітко визначеної політики щодо гігієни та безпеки праці, а органи державної влади не беруть участі в дослідженнях, пов’язаних з гігієною та безпекою праці, підготовкою кваліфікованих спеціалістів, визначенням програм навчання чи сертифікацією процесів (Вірменія);</a:t>
            </a:r>
          </a:p>
          <a:p>
            <a:pPr algn="just">
              <a:lnSpc>
                <a:spcPct val="107000"/>
              </a:lnSpc>
              <a:spcAft>
                <a:spcPts val="800"/>
              </a:spcAft>
              <a:buFont typeface="Wingdings" panose="05000000000000000000" pitchFamily="2" charset="2"/>
              <a:buChar char="Ø"/>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не було встановлено, що представники з безпеки та комітети з безпеки консультуються під час реалізації національної політики та стратегій на рівні компанії (Кіпр);</a:t>
            </a:r>
          </a:p>
          <a:p>
            <a:pPr algn="just">
              <a:lnSpc>
                <a:spcPct val="107000"/>
              </a:lnSpc>
              <a:spcAft>
                <a:spcPts val="800"/>
              </a:spcAft>
              <a:buFont typeface="Wingdings" panose="05000000000000000000" pitchFamily="2" charset="2"/>
              <a:buChar char="Ø"/>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не передбачені кошти на виконання Загальнодержавної програми поліпшення стану безпеки, гігієни праці та виробничого середовища на 2014–2018 роки (Національна програма); не було встановлено, що ініціативи в секторах, схильних до травм, крім вугільної промисловості, допомогли на практиці створити культуру профілактики щодо гігієни та безпеки праці; не встановлено, що Україна проводила діяльність у плані досліджень, знань та комунікації щодо психосоціальних ризиків; не встановлено виділення ресурсів або розроблення матеріалів для покращення безпеки та гігієни праці для суб’єктів господарювання приватного сектору; не встановлено проведення консультацій з компетентними органами з охорони праці на підприємствах, зокрема на підприємствах, де відсутні представники працівників (Україна).</a:t>
            </a:r>
          </a:p>
          <a:p>
            <a:pPr marL="0" indent="0">
              <a:buNone/>
            </a:pPr>
            <a:endParaRPr lang="uk-UA" dirty="0"/>
          </a:p>
        </p:txBody>
      </p:sp>
      <p:sp>
        <p:nvSpPr>
          <p:cNvPr id="5" name="Прямоугольник: скругленные углы 4">
            <a:extLst>
              <a:ext uri="{FF2B5EF4-FFF2-40B4-BE49-F238E27FC236}">
                <a16:creationId xmlns:a16="http://schemas.microsoft.com/office/drawing/2014/main" id="{EC720EA2-AC74-49E6-BDD1-EEB4D2BD6C10}"/>
              </a:ext>
            </a:extLst>
          </p:cNvPr>
          <p:cNvSpPr/>
          <p:nvPr/>
        </p:nvSpPr>
        <p:spPr>
          <a:xfrm>
            <a:off x="37485" y="687519"/>
            <a:ext cx="5687791" cy="19919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Будь ласка, надайте інформацію про </a:t>
            </a:r>
            <a:r>
              <a:rPr lang="uk-UA" sz="1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зміст та реалізацію національної політики щодо психосоціальних</a:t>
            </a:r>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або </a:t>
            </a:r>
            <a:r>
              <a:rPr lang="uk-UA" sz="1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нових чи таких, що з’являються, ризиків</a:t>
            </a:r>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у тому числі:</a:t>
            </a:r>
          </a:p>
          <a:p>
            <a:pPr marL="453390" indent="-226695" algn="just">
              <a:lnSpc>
                <a:spcPct val="107000"/>
              </a:lnSpc>
              <a:spcAft>
                <a:spcPts val="800"/>
              </a:spcAft>
            </a:pPr>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у г</a:t>
            </a:r>
            <a:r>
              <a:rPr lang="uk-UA" sz="1000" b="1" kern="1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іг</a:t>
            </a:r>
            <a:r>
              <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-економіці та економіці цифрових платформ;</a:t>
            </a:r>
          </a:p>
          <a:p>
            <a:pPr marL="453390" indent="-226695" algn="just">
              <a:lnSpc>
                <a:spcPct val="107000"/>
              </a:lnSpc>
              <a:spcAft>
                <a:spcPts val="800"/>
              </a:spcAft>
            </a:pPr>
            <a:r>
              <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у дистанційній роботі;</a:t>
            </a:r>
          </a:p>
          <a:p>
            <a:pPr marL="453390" indent="-226695" algn="just">
              <a:lnSpc>
                <a:spcPct val="107000"/>
              </a:lnSpc>
              <a:spcAft>
                <a:spcPts val="800"/>
              </a:spcAft>
            </a:pPr>
            <a:r>
              <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на роботах, що вимагають високої концентрації уваги або високої продуктивності;</a:t>
            </a:r>
          </a:p>
          <a:p>
            <a:pPr marL="453390" indent="-226695" algn="just">
              <a:lnSpc>
                <a:spcPct val="107000"/>
              </a:lnSpc>
              <a:spcAft>
                <a:spcPts val="800"/>
              </a:spcAft>
            </a:pPr>
            <a:r>
              <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на роботах, пов'язаних зі стресом або травматичними ситуаціями на роботі;</a:t>
            </a:r>
          </a:p>
          <a:p>
            <a:pPr marL="453390" indent="-226695" algn="just">
              <a:lnSpc>
                <a:spcPct val="107000"/>
              </a:lnSpc>
              <a:spcAft>
                <a:spcPts val="800"/>
              </a:spcAft>
            </a:pPr>
            <a:r>
              <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на роботах, на які впливають ризики зміни клімату.</a:t>
            </a:r>
          </a:p>
        </p:txBody>
      </p:sp>
      <p:sp>
        <p:nvSpPr>
          <p:cNvPr id="7" name="TextBox 6">
            <a:extLst>
              <a:ext uri="{FF2B5EF4-FFF2-40B4-BE49-F238E27FC236}">
                <a16:creationId xmlns:a16="http://schemas.microsoft.com/office/drawing/2014/main" id="{DD52E6F7-ACBF-4CB9-B7B3-B54873096209}"/>
              </a:ext>
            </a:extLst>
          </p:cNvPr>
          <p:cNvSpPr txBox="1"/>
          <p:nvPr/>
        </p:nvSpPr>
        <p:spPr>
          <a:xfrm>
            <a:off x="7247467" y="2679436"/>
            <a:ext cx="4665134" cy="3753848"/>
          </a:xfrm>
          <a:prstGeom prst="rect">
            <a:avLst/>
          </a:prstGeom>
          <a:noFill/>
        </p:spPr>
        <p:txBody>
          <a:bodyPr wrap="square">
            <a:spAutoFit/>
          </a:bodyPr>
          <a:lstStyle/>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3§1 Хартії на тій підставі, що:</a:t>
            </a:r>
          </a:p>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 не передбачені кошти на виконання Загальнодержавної програми поліпшення стану безпеки, гігієни праці та виробничого середовища на 2014–2018 роки (Національна програма).</a:t>
            </a:r>
          </a:p>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 не було встановлено, що ініціативи в секторах з високим рівнем травматизму, крім вугільної промисловості, допомогли на практиці створити культуру профілактики щодо гігієни та безпеки праці.</a:t>
            </a:r>
          </a:p>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 не встановлено, що в Україні проводилися дослідження, знання та комунікація щодо психосоціальних ризиків.</a:t>
            </a:r>
          </a:p>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 не встановлено виділення ресурсів або розроблення матеріалів для покращення безпеки та гігієни праці для підприємств приватного сектора.</a:t>
            </a:r>
          </a:p>
          <a:p>
            <a:pPr algn="just">
              <a:lnSpc>
                <a:spcPct val="107000"/>
              </a:lnSpc>
              <a:spcAft>
                <a:spcPts val="800"/>
              </a:spcAft>
            </a:pPr>
            <a:r>
              <a:rPr lang="uk-UA" sz="1200" kern="100" dirty="0">
                <a:latin typeface="Times New Roman" panose="02020603050405020304" pitchFamily="18" charset="0"/>
                <a:ea typeface="Calibri" panose="020F0502020204030204" pitchFamily="34" charset="0"/>
                <a:cs typeface="Times New Roman" panose="02020603050405020304" pitchFamily="18" charset="0"/>
              </a:rPr>
              <a:t>• не встановлено проведення консультацій з компетентними органами з охорони праці на підприємствах, зокрема на підприємствах, де відсутні представники працівників.</a:t>
            </a:r>
          </a:p>
        </p:txBody>
      </p:sp>
      <p:pic>
        <p:nvPicPr>
          <p:cNvPr id="6" name="Picture 5">
            <a:extLst>
              <a:ext uri="{FF2B5EF4-FFF2-40B4-BE49-F238E27FC236}">
                <a16:creationId xmlns:a16="http://schemas.microsoft.com/office/drawing/2014/main" id="{7F6E8DE0-4E6F-2B55-C400-6B529E73421B}"/>
              </a:ext>
            </a:extLst>
          </p:cNvPr>
          <p:cNvPicPr>
            <a:picLocks noChangeAspect="1"/>
          </p:cNvPicPr>
          <p:nvPr/>
        </p:nvPicPr>
        <p:blipFill>
          <a:blip r:embed="rId2"/>
          <a:stretch>
            <a:fillRect/>
          </a:stretch>
        </p:blipFill>
        <p:spPr>
          <a:xfrm>
            <a:off x="8541519" y="687519"/>
            <a:ext cx="2734025" cy="774640"/>
          </a:xfrm>
          <a:prstGeom prst="rect">
            <a:avLst/>
          </a:prstGeom>
        </p:spPr>
      </p:pic>
    </p:spTree>
    <p:extLst>
      <p:ext uri="{BB962C8B-B14F-4D97-AF65-F5344CB8AC3E}">
        <p14:creationId xmlns:p14="http://schemas.microsoft.com/office/powerpoint/2010/main" val="1430713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50E89A-E177-4427-A225-4C6E45959696}"/>
              </a:ext>
            </a:extLst>
          </p:cNvPr>
          <p:cNvSpPr>
            <a:spLocks noGrp="1"/>
          </p:cNvSpPr>
          <p:nvPr>
            <p:ph type="title"/>
          </p:nvPr>
        </p:nvSpPr>
        <p:spPr>
          <a:xfrm>
            <a:off x="838200" y="365125"/>
            <a:ext cx="10515600" cy="625475"/>
          </a:xfrm>
        </p:spPr>
        <p:txBody>
          <a:bodyPr>
            <a:normAutofit fontScale="90000"/>
          </a:bodyPr>
          <a:lstStyle/>
          <a:p>
            <a:r>
              <a:rPr lang="uk-UA" dirty="0"/>
              <a:t>Приклад позитивної практики</a:t>
            </a:r>
          </a:p>
        </p:txBody>
      </p:sp>
      <p:sp>
        <p:nvSpPr>
          <p:cNvPr id="3" name="Объект 2">
            <a:extLst>
              <a:ext uri="{FF2B5EF4-FFF2-40B4-BE49-F238E27FC236}">
                <a16:creationId xmlns:a16="http://schemas.microsoft.com/office/drawing/2014/main" id="{623737D7-A324-49E7-B58F-290F9B1235E4}"/>
              </a:ext>
            </a:extLst>
          </p:cNvPr>
          <p:cNvSpPr>
            <a:spLocks noGrp="1"/>
          </p:cNvSpPr>
          <p:nvPr>
            <p:ph idx="1"/>
          </p:nvPr>
        </p:nvSpPr>
        <p:spPr>
          <a:xfrm>
            <a:off x="228600" y="1089025"/>
            <a:ext cx="10515600" cy="4351338"/>
          </a:xfrm>
        </p:spPr>
        <p:txBody>
          <a:bodyPr>
            <a:normAutofit fontScale="85000" lnSpcReduction="10000"/>
          </a:bodyPr>
          <a:lstStyle/>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Литва: Психосоціальні ризики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У звіті зазначено, що наказ… V-590 Міністра охорони здоров’я Литовської Республіки від 17 травня 2019 р. про затвердження опису процедури зміцнення навичок психічного здоров’я працівників, спрямований на розвиток навичок працівників підприємств та їх представників (керівників підрозділів), фахівців з охорони праці (спеціалістів з охорони праці, спеціалістів з охорони праці), керівників відділів кадрів та інших працівників підприємства для зменшення негативного впливу психосоціальних факторів ризику на здоров'я працівників, покращення психосоціального середовища на підприємствах та зміцнення їх психічного здоров'я.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У звіті також зазначено, що наказ… про затвердження методичних вказівок щодо дослідження психосоціальних факторів професійного ризику був оновлено 1 травня 2019 року щодо вимог та кваліфікаційних стандартів для осіб, які проводять це розслідування. У звіті також зазначається, що відповідно до Загальних положень оцінки професійних ризиків, які діють з 1 травня 2018 року, роботодавці повинні переглядати та повторно проводити оцінку оцінки професійних ризиків.</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Комітет відзначає існування політики, метою якої є виховання та підтримка культури профілактики у сфері безпеки та гігієни праці на роботі. Комітет також зазначає, що політичні плани та стратегії в Литві періодично оцінюються та переглядаються, особливо у світлі ризиків, що змінюються, і психосоціальних ризиків, що має зробити можливим виявлення захворювань на ранніх стадіях та сприяти кращому обліку професійних захворювань.</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pic>
        <p:nvPicPr>
          <p:cNvPr id="5" name="Picture 4">
            <a:extLst>
              <a:ext uri="{FF2B5EF4-FFF2-40B4-BE49-F238E27FC236}">
                <a16:creationId xmlns:a16="http://schemas.microsoft.com/office/drawing/2014/main" id="{8188BCCC-557D-5F80-35AA-AEE7FD96793E}"/>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2631527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16ED54-0973-440B-B80C-76B2BEBFA2D8}"/>
              </a:ext>
            </a:extLst>
          </p:cNvPr>
          <p:cNvSpPr>
            <a:spLocks noGrp="1"/>
          </p:cNvSpPr>
          <p:nvPr>
            <p:ph type="title"/>
          </p:nvPr>
        </p:nvSpPr>
        <p:spPr>
          <a:xfrm>
            <a:off x="0" y="76200"/>
            <a:ext cx="9508067" cy="490008"/>
          </a:xfrm>
        </p:spPr>
        <p:txBody>
          <a:bodyPr>
            <a:normAutofit fontScale="90000"/>
          </a:bodyPr>
          <a:lstStyle/>
          <a:p>
            <a:r>
              <a:rPr lang="uk-UA" sz="1800" b="1" dirty="0">
                <a:effectLst/>
                <a:latin typeface="Times New Roman" panose="02020603050405020304" pitchFamily="18" charset="0"/>
                <a:ea typeface="Calibri" panose="020F0502020204030204" pitchFamily="34" charset="0"/>
              </a:rPr>
              <a:t>Стаття 3§2 (стаття 3§1 Хартії 1961 року) вимагає від держав прийняти правила безпеки та гігієни праці </a:t>
            </a:r>
            <a:endParaRPr lang="uk-UA" dirty="0"/>
          </a:p>
        </p:txBody>
      </p:sp>
      <p:sp>
        <p:nvSpPr>
          <p:cNvPr id="3" name="Объект 2">
            <a:extLst>
              <a:ext uri="{FF2B5EF4-FFF2-40B4-BE49-F238E27FC236}">
                <a16:creationId xmlns:a16="http://schemas.microsoft.com/office/drawing/2014/main" id="{FDA9BF94-C518-4FCA-B87B-348FD626D14C}"/>
              </a:ext>
            </a:extLst>
          </p:cNvPr>
          <p:cNvSpPr>
            <a:spLocks noGrp="1"/>
          </p:cNvSpPr>
          <p:nvPr>
            <p:ph idx="1"/>
          </p:nvPr>
        </p:nvSpPr>
        <p:spPr>
          <a:xfrm>
            <a:off x="186267" y="2937933"/>
            <a:ext cx="4106333" cy="3357563"/>
          </a:xfrm>
        </p:spPr>
        <p:txBody>
          <a:bodyPr>
            <a:normAutofit fontScale="40000" lnSpcReduction="20000"/>
          </a:bodyPr>
          <a:lstStyle/>
          <a:p>
            <a:pPr marL="0" indent="0">
              <a:buNone/>
            </a:pPr>
            <a:r>
              <a:rPr lang="uk-UA" dirty="0"/>
              <a:t>Підставами невідповідності були зокрема:</a:t>
            </a:r>
          </a:p>
          <a:p>
            <a:pPr algn="just">
              <a:lnSpc>
                <a:spcPct val="107000"/>
              </a:lnSpc>
              <a:spcAft>
                <a:spcPts val="800"/>
              </a:spcAft>
            </a:pPr>
            <a:r>
              <a:rPr lang="uk-UA" sz="2300" kern="100" dirty="0">
                <a:latin typeface="Times New Roman" panose="02020603050405020304" pitchFamily="18" charset="0"/>
                <a:ea typeface="Calibri" panose="020F0502020204030204" pitchFamily="34" charset="0"/>
                <a:cs typeface="Times New Roman" panose="02020603050405020304" pitchFamily="18" charset="0"/>
              </a:rPr>
              <a:t>непоширення на </a:t>
            </a:r>
            <a:r>
              <a:rPr lang="uk-UA" sz="2300" kern="100" dirty="0" err="1">
                <a:latin typeface="Times New Roman" panose="02020603050405020304" pitchFamily="18" charset="0"/>
                <a:ea typeface="Calibri" panose="020F0502020204030204" pitchFamily="34" charset="0"/>
                <a:cs typeface="Times New Roman" panose="02020603050405020304" pitchFamily="18" charset="0"/>
              </a:rPr>
              <a:t>самозайнятих</a:t>
            </a:r>
            <a:r>
              <a:rPr lang="uk-UA" sz="2300" kern="100" dirty="0">
                <a:latin typeface="Times New Roman" panose="02020603050405020304" pitchFamily="18" charset="0"/>
                <a:ea typeface="Calibri" panose="020F0502020204030204" pitchFamily="34" charset="0"/>
                <a:cs typeface="Times New Roman" panose="02020603050405020304" pitchFamily="18" charset="0"/>
              </a:rPr>
              <a:t> та домашніх працівників положення про охорону праці (Сполучене Королівство, Угорщина, Андорра – лише самозайняті), або це не було встановлено що самозайняті працівники (Республіка Молдова, Словацька Республіка, Україна), домашні працівники (Румунія, Сербія, Словацька Республіка, Україна) або тимчасові, тимчасові працівники та працівники на визначений термін (Сербія, Україна) були охоплені цими нормативні акти,</a:t>
            </a:r>
          </a:p>
          <a:p>
            <a:pPr algn="just">
              <a:lnSpc>
                <a:spcPct val="107000"/>
              </a:lnSpc>
              <a:spcAft>
                <a:spcPts val="800"/>
              </a:spcAft>
            </a:pPr>
            <a:r>
              <a:rPr lang="uk-UA" sz="2300" kern="100" dirty="0">
                <a:latin typeface="Times New Roman" panose="02020603050405020304" pitchFamily="18" charset="0"/>
                <a:ea typeface="Calibri" panose="020F0502020204030204" pitchFamily="34" charset="0"/>
                <a:cs typeface="Times New Roman" panose="02020603050405020304" pitchFamily="18" charset="0"/>
              </a:rPr>
              <a:t>правила охорони здоров’я та безпеки не охоплювали більшість ризиків (Андорра, Україна) або не було встановлено, що такі правила існували (Албанія, Республіка Молдова),</a:t>
            </a:r>
          </a:p>
          <a:p>
            <a:pPr algn="just">
              <a:lnSpc>
                <a:spcPct val="107000"/>
              </a:lnSpc>
              <a:spcAft>
                <a:spcPts val="800"/>
              </a:spcAft>
            </a:pPr>
            <a:r>
              <a:rPr lang="uk-UA" sz="2300" kern="100" dirty="0">
                <a:latin typeface="Times New Roman" panose="02020603050405020304" pitchFamily="18" charset="0"/>
                <a:ea typeface="Calibri" panose="020F0502020204030204" pitchFamily="34" charset="0"/>
                <a:cs typeface="Times New Roman" panose="02020603050405020304" pitchFamily="18" charset="0"/>
              </a:rPr>
              <a:t>рівні запобігання та захисту, які вимагаються законодавством та нормативними актами щодо створення, зміни та утримання робочих місць, відповідають рівню, встановленому міжнародними стандартами (Республіка Молдова, Чорногорія, Україна),</a:t>
            </a:r>
          </a:p>
          <a:p>
            <a:pPr algn="just">
              <a:lnSpc>
                <a:spcPct val="107000"/>
              </a:lnSpc>
              <a:spcAft>
                <a:spcPts val="800"/>
              </a:spcAft>
            </a:pPr>
            <a:r>
              <a:rPr lang="uk-UA" sz="2300" kern="100" dirty="0">
                <a:latin typeface="Times New Roman" panose="02020603050405020304" pitchFamily="18" charset="0"/>
                <a:ea typeface="Calibri" panose="020F0502020204030204" pitchFamily="34" charset="0"/>
                <a:cs typeface="Times New Roman" panose="02020603050405020304" pitchFamily="18" charset="0"/>
              </a:rPr>
              <a:t>консультації з організаціями роботодавців і працівників не були забезпечені (Албанія) або не було встановлено, що такі консультації були забезпечені (Сербія, Словацька Республіка, Україна).</a:t>
            </a:r>
          </a:p>
          <a:p>
            <a:pPr marL="0" indent="0">
              <a:buNone/>
            </a:pPr>
            <a:endParaRPr lang="uk-UA" dirty="0"/>
          </a:p>
        </p:txBody>
      </p:sp>
      <p:sp>
        <p:nvSpPr>
          <p:cNvPr id="5" name="Прямоугольник: скругленные углы 4">
            <a:extLst>
              <a:ext uri="{FF2B5EF4-FFF2-40B4-BE49-F238E27FC236}">
                <a16:creationId xmlns:a16="http://schemas.microsoft.com/office/drawing/2014/main" id="{0C815A15-F9B9-4E2E-B153-82CABA829B45}"/>
              </a:ext>
            </a:extLst>
          </p:cNvPr>
          <p:cNvSpPr/>
          <p:nvPr/>
        </p:nvSpPr>
        <p:spPr>
          <a:xfrm>
            <a:off x="37485" y="687519"/>
            <a:ext cx="7988915" cy="19919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000" kern="100" dirty="0">
                <a:solidFill>
                  <a:schemeClr val="tx1"/>
                </a:solidFill>
                <a:effectLst/>
                <a:ea typeface="Calibri" panose="020F0502020204030204" pitchFamily="34" charset="0"/>
                <a:cs typeface="Calibri" panose="020F0502020204030204" pitchFamily="34" charset="0"/>
              </a:rPr>
              <a:t>а) Будь ласка, надайте інформацію про:</a:t>
            </a:r>
            <a:endParaRPr lang="uk-UA" sz="1000" kern="100" dirty="0">
              <a:solidFill>
                <a:schemeClr val="tx1"/>
              </a:solidFill>
              <a:effectLst/>
              <a:ea typeface="Calibri" panose="020F0502020204030204" pitchFamily="34" charset="0"/>
              <a:cs typeface="Times New Roman" panose="02020603050405020304" pitchFamily="18" charset="0"/>
            </a:endParaRPr>
          </a:p>
          <a:p>
            <a:pPr marL="453390" indent="-226695" algn="just"/>
            <a:r>
              <a:rPr lang="uk-UA" sz="1000" kern="100" dirty="0">
                <a:solidFill>
                  <a:schemeClr val="tx1"/>
                </a:solidFill>
                <a:effectLst/>
                <a:ea typeface="Calibri" panose="020F0502020204030204" pitchFamily="34" charset="0"/>
                <a:cs typeface="Calibri" panose="020F0502020204030204" pitchFamily="34" charset="0"/>
              </a:rPr>
              <a:t>•	</a:t>
            </a:r>
            <a:r>
              <a:rPr lang="uk-UA" sz="1000" i="1" kern="100" dirty="0">
                <a:solidFill>
                  <a:srgbClr val="002060"/>
                </a:solidFill>
                <a:effectLst/>
                <a:ea typeface="Calibri" panose="020F0502020204030204" pitchFamily="34" charset="0"/>
                <a:cs typeface="Calibri" panose="020F0502020204030204" pitchFamily="34" charset="0"/>
              </a:rPr>
              <a:t>заходи, вжиті для забезпечення того, щоб роботодавці запровадили механізми, які б обмежували або перешкоджали роботі в неробочий час (включаючи право на відключення від цифрової мережі (</a:t>
            </a:r>
            <a:r>
              <a:rPr lang="uk-UA" sz="1000" i="1" kern="100" dirty="0" err="1">
                <a:solidFill>
                  <a:srgbClr val="002060"/>
                </a:solidFill>
                <a:effectLst/>
                <a:ea typeface="Calibri" panose="020F0502020204030204" pitchFamily="34" charset="0"/>
                <a:cs typeface="Calibri" panose="020F0502020204030204" pitchFamily="34" charset="0"/>
              </a:rPr>
              <a:t>right</a:t>
            </a:r>
            <a:r>
              <a:rPr lang="uk-UA" sz="1000" i="1" kern="100" dirty="0">
                <a:solidFill>
                  <a:srgbClr val="002060"/>
                </a:solidFill>
                <a:effectLst/>
                <a:ea typeface="Calibri" panose="020F0502020204030204" pitchFamily="34" charset="0"/>
                <a:cs typeface="Calibri" panose="020F0502020204030204" pitchFamily="34" charset="0"/>
              </a:rPr>
              <a:t> </a:t>
            </a:r>
            <a:r>
              <a:rPr lang="uk-UA" sz="1000" i="1" kern="100" dirty="0" err="1">
                <a:solidFill>
                  <a:srgbClr val="002060"/>
                </a:solidFill>
                <a:effectLst/>
                <a:ea typeface="Calibri" panose="020F0502020204030204" pitchFamily="34" charset="0"/>
                <a:cs typeface="Calibri" panose="020F0502020204030204" pitchFamily="34" charset="0"/>
              </a:rPr>
              <a:t>to</a:t>
            </a:r>
            <a:r>
              <a:rPr lang="uk-UA" sz="1000" i="1" kern="100" dirty="0">
                <a:solidFill>
                  <a:srgbClr val="002060"/>
                </a:solidFill>
                <a:effectLst/>
                <a:ea typeface="Calibri" panose="020F0502020204030204" pitchFamily="34" charset="0"/>
                <a:cs typeface="Calibri" panose="020F0502020204030204" pitchFamily="34" charset="0"/>
              </a:rPr>
              <a:t> </a:t>
            </a:r>
            <a:r>
              <a:rPr lang="uk-UA" sz="1000" i="1" kern="100" dirty="0" err="1">
                <a:solidFill>
                  <a:srgbClr val="002060"/>
                </a:solidFill>
                <a:effectLst/>
                <a:ea typeface="Calibri" panose="020F0502020204030204" pitchFamily="34" charset="0"/>
                <a:cs typeface="Calibri" panose="020F0502020204030204" pitchFamily="34" charset="0"/>
              </a:rPr>
              <a:t>disconnect</a:t>
            </a:r>
            <a:r>
              <a:rPr lang="uk-UA" sz="1000" i="1" kern="100" dirty="0">
                <a:solidFill>
                  <a:srgbClr val="002060"/>
                </a:solidFill>
                <a:effectLst/>
                <a:ea typeface="Calibri" panose="020F0502020204030204" pitchFamily="34" charset="0"/>
                <a:cs typeface="Calibri" panose="020F0502020204030204" pitchFamily="34" charset="0"/>
              </a:rPr>
              <a:t>);</a:t>
            </a:r>
            <a:endParaRPr lang="uk-UA" sz="1000" i="1" kern="100" dirty="0">
              <a:solidFill>
                <a:srgbClr val="002060"/>
              </a:solidFill>
              <a:effectLst/>
              <a:ea typeface="Calibri" panose="020F0502020204030204" pitchFamily="34" charset="0"/>
              <a:cs typeface="Times New Roman" panose="02020603050405020304" pitchFamily="18" charset="0"/>
            </a:endParaRPr>
          </a:p>
          <a:p>
            <a:pPr marL="453390" indent="-226695" algn="just"/>
            <a:r>
              <a:rPr lang="uk-UA" sz="1000" i="1" kern="100" dirty="0">
                <a:solidFill>
                  <a:srgbClr val="002060"/>
                </a:solidFill>
                <a:effectLst/>
                <a:ea typeface="Calibri" panose="020F0502020204030204" pitchFamily="34" charset="0"/>
                <a:cs typeface="Calibri" panose="020F0502020204030204" pitchFamily="34" charset="0"/>
              </a:rPr>
              <a:t>•	як забезпечується право на неотримання стягнення або право не бути дискримінованим за </a:t>
            </a:r>
            <a:r>
              <a:rPr lang="uk-UA" sz="1000" i="1" kern="100" dirty="0">
                <a:solidFill>
                  <a:srgbClr val="002060"/>
                </a:solidFill>
                <a:effectLst/>
                <a:ea typeface="Calibri" panose="020F0502020204030204" pitchFamily="34" charset="0"/>
                <a:cs typeface="Times New Roman" panose="02020603050405020304" pitchFamily="18" charset="0"/>
              </a:rPr>
              <a:t>відмову виконувати роботу в неробочий час.</a:t>
            </a:r>
          </a:p>
          <a:p>
            <a:pPr algn="just"/>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 Будь ласка, надайте інформацію про:</a:t>
            </a:r>
          </a:p>
          <a:p>
            <a:pPr marL="453390" indent="-226695"/>
            <a:r>
              <a:rPr lang="uk-UA" sz="1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0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заходи, вжиті для забезпечення захисту </a:t>
            </a:r>
            <a:r>
              <a:rPr lang="uk-UA" sz="1000" i="1" kern="1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самозайнятих</a:t>
            </a:r>
            <a:r>
              <a:rPr lang="uk-UA" sz="10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працівників, працівників, які працюють дистанційно, надомних працівників нормами охорони праці та техніки безпеки;</a:t>
            </a:r>
          </a:p>
          <a:p>
            <a:pPr marL="453390" indent="-226695"/>
            <a:r>
              <a:rPr lang="uk-UA" sz="10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чи користуються тимчасові працівники, працівники, які виконують обов’язки, та з якими укладено строкові договори, таким самим рівнем захисту відповідно до норм охорони здоров’я та безпеки, як і працівники, з якими укладені безстрокові договори.</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070B0B4-6FB3-4328-BF07-4143147EFAD7}"/>
              </a:ext>
            </a:extLst>
          </p:cNvPr>
          <p:cNvSpPr txBox="1"/>
          <p:nvPr/>
        </p:nvSpPr>
        <p:spPr>
          <a:xfrm>
            <a:off x="6009525" y="2937933"/>
            <a:ext cx="5892799" cy="3464859"/>
          </a:xfrm>
          <a:prstGeom prst="rect">
            <a:avLst/>
          </a:prstGeom>
          <a:noFill/>
        </p:spPr>
        <p:txBody>
          <a:bodyPr wrap="square">
            <a:spAutoFit/>
          </a:bodyPr>
          <a:lstStyle/>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Комітет робить висновок (2021), що ситуація в Україні не відповідає статті 3§2 Хартії на тій підставі, що:</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охоплення професійних ризиків спеціальним законодавством і нормативними актами з охорони праці є недостатнім;</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не було встановлено, що рівні запобігання та захисту, необхідні щодо створення, зміни та утримання робочих місць, відповідають міжнародним стандартам;</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не встановлено достатній рівень захисту від іонізуючого випромінювання;</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не встановлено, що тимчасові працівники, працівники, які працюють за контрактами на визначений строк, користуються тим самим стандартом захисту, що й працівники, які працюють за контрактами на невизначений термін;</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не встановлено, що на </a:t>
            </a:r>
            <a:r>
              <a:rPr lang="uk-UA" sz="1200" kern="100" dirty="0" err="1">
                <a:effectLst/>
                <a:latin typeface="Times New Roman" panose="02020603050405020304" pitchFamily="18" charset="0"/>
                <a:ea typeface="Calibri" panose="020F0502020204030204" pitchFamily="34" charset="0"/>
                <a:cs typeface="Times New Roman" panose="02020603050405020304" pitchFamily="18" charset="0"/>
              </a:rPr>
              <a:t>самозайнятих</a:t>
            </a: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надомних і домашніх робітників поширюються правила охорони праці;</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200" kern="100" dirty="0">
                <a:effectLst/>
                <a:latin typeface="Times New Roman" panose="02020603050405020304" pitchFamily="18" charset="0"/>
                <a:ea typeface="Calibri" panose="020F0502020204030204" pitchFamily="34" charset="0"/>
                <a:cs typeface="Times New Roman" panose="02020603050405020304" pitchFamily="18" charset="0"/>
              </a:rPr>
              <a:t>• не встановлено, що консультації з організаціями роботодавців і працівників забезпечені.</a:t>
            </a:r>
            <a:endParaRPr lang="uk-UA"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457D788F-E1CD-485F-4A83-6EC9106AB960}"/>
              </a:ext>
            </a:extLst>
          </p:cNvPr>
          <p:cNvPicPr>
            <a:picLocks noChangeAspect="1"/>
          </p:cNvPicPr>
          <p:nvPr/>
        </p:nvPicPr>
        <p:blipFill>
          <a:blip r:embed="rId2"/>
          <a:stretch>
            <a:fillRect/>
          </a:stretch>
        </p:blipFill>
        <p:spPr>
          <a:xfrm>
            <a:off x="8846319" y="566208"/>
            <a:ext cx="2734025" cy="774640"/>
          </a:xfrm>
          <a:prstGeom prst="rect">
            <a:avLst/>
          </a:prstGeom>
        </p:spPr>
      </p:pic>
    </p:spTree>
    <p:extLst>
      <p:ext uri="{BB962C8B-B14F-4D97-AF65-F5344CB8AC3E}">
        <p14:creationId xmlns:p14="http://schemas.microsoft.com/office/powerpoint/2010/main" val="973519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E8ECEF-61E2-4D89-B318-D92CD64CB692}"/>
              </a:ext>
            </a:extLst>
          </p:cNvPr>
          <p:cNvSpPr>
            <a:spLocks noGrp="1"/>
          </p:cNvSpPr>
          <p:nvPr>
            <p:ph type="title"/>
          </p:nvPr>
        </p:nvSpPr>
        <p:spPr>
          <a:xfrm>
            <a:off x="-59267" y="47095"/>
            <a:ext cx="8475133" cy="1129772"/>
          </a:xfrm>
        </p:spPr>
        <p:txBody>
          <a:bodyPr/>
          <a:lstStyle/>
          <a:p>
            <a:r>
              <a:rPr lang="uk-UA" sz="1800" b="1" i="1" dirty="0">
                <a:solidFill>
                  <a:srgbClr val="002060"/>
                </a:solidFill>
                <a:effectLst/>
                <a:latin typeface="Times New Roman" panose="02020603050405020304" pitchFamily="18" charset="0"/>
                <a:ea typeface="Calibri" panose="020F0502020204030204" pitchFamily="34" charset="0"/>
              </a:rPr>
              <a:t>Заява про тлумачення статті 3§2 (Право на безпеку та здорові умови праці) – цифрове відключення та електронний моніторинг працівників) </a:t>
            </a:r>
            <a:r>
              <a:rPr lang="uk-UA" sz="18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Висновки 2021</a:t>
            </a:r>
            <a:endParaRPr lang="uk-UA" b="1" i="1" dirty="0">
              <a:solidFill>
                <a:srgbClr val="002060"/>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80DBBD3E-DBB5-4829-9DC8-E18DC32A996F}"/>
              </a:ext>
            </a:extLst>
          </p:cNvPr>
          <p:cNvSpPr>
            <a:spLocks noGrp="1"/>
          </p:cNvSpPr>
          <p:nvPr>
            <p:ph idx="1"/>
          </p:nvPr>
        </p:nvSpPr>
        <p:spPr>
          <a:xfrm>
            <a:off x="838200" y="1981199"/>
            <a:ext cx="10515600" cy="4551363"/>
          </a:xfrm>
        </p:spPr>
        <p:txBody>
          <a:bodyPr>
            <a:normAutofit fontScale="92500" lnSpcReduction="20000"/>
          </a:bodyPr>
          <a:lstStyle/>
          <a:p>
            <a:pPr>
              <a:buFont typeface="Wingdings" panose="05000000000000000000" pitchFamily="2" charset="2"/>
              <a:buChar char="Ø"/>
            </a:pPr>
            <a:r>
              <a:rPr lang="uk-UA" sz="1800" i="1" dirty="0">
                <a:latin typeface="Times New Roman" panose="02020603050405020304" pitchFamily="18" charset="0"/>
                <a:ea typeface="Calibri" panose="020F0502020204030204" pitchFamily="34" charset="0"/>
                <a:cs typeface="Times New Roman" panose="02020603050405020304" pitchFamily="18" charset="0"/>
              </a:rPr>
              <a:t>Д</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истанційна робота, </a:t>
            </a:r>
            <a:r>
              <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rPr>
              <a:t>віддалена робота </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може бути пов’язана з особливими ризиками для здоров’я та безпеки, включаючи невідповідну ергономіку робочого місця та фактори психосоціального стресу, такі як ізоляція, електронне спостереження та «</a:t>
            </a:r>
            <a:r>
              <a:rPr lang="uk-UA" sz="1800" i="1" dirty="0" err="1">
                <a:effectLst/>
                <a:latin typeface="Times New Roman" panose="02020603050405020304" pitchFamily="18" charset="0"/>
                <a:ea typeface="Calibri" panose="020F0502020204030204" pitchFamily="34" charset="0"/>
                <a:cs typeface="Times New Roman" panose="02020603050405020304" pitchFamily="18" charset="0"/>
              </a:rPr>
              <a:t>гіперз’єднання</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a:t>
            </a:r>
          </a:p>
          <a:p>
            <a:pPr>
              <a:buFont typeface="Wingdings" panose="05000000000000000000" pitchFamily="2" charset="2"/>
              <a:buChar char="Ø"/>
            </a:pPr>
            <a:r>
              <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rPr>
              <a:t>Дистанційна або віддалена робота також може призвести до надмірного робочого часу</a:t>
            </a:r>
          </a:p>
          <a:p>
            <a:pPr>
              <a:buFont typeface="Wingdings" panose="05000000000000000000" pitchFamily="2" charset="2"/>
              <a:buChar char="Ø"/>
            </a:pPr>
            <a:r>
              <a:rPr lang="uk-UA" sz="1800" i="1" dirty="0">
                <a:latin typeface="Times New Roman" panose="02020603050405020304" pitchFamily="18" charset="0"/>
                <a:ea typeface="Calibri" panose="020F0502020204030204" pitchFamily="34" charset="0"/>
                <a:cs typeface="Times New Roman" panose="02020603050405020304" pitchFamily="18" charset="0"/>
              </a:rPr>
              <a:t>Н</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еобхідно повністю забезпечити право працівників відмовлятися від виконання роботи поза межами свого звичайного робочого часу (за винятком роботи, яка вважається понаднормовою і повністю визнається відповідним чином) або під час відпустки чи інших форм відпустки</a:t>
            </a:r>
            <a:endPar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Держави-учасниці повинні забезпечити існування законного права не піддаватися покаранню чи дискримінації за відмову виконувати роботу поза нормальним робочим часом. Держави також повинні забезпечити наявність законного права на захист від </a:t>
            </a:r>
            <a:r>
              <a:rPr lang="uk-UA" sz="1800" i="1" dirty="0" err="1">
                <a:effectLst/>
                <a:latin typeface="Times New Roman" panose="02020603050405020304" pitchFamily="18" charset="0"/>
                <a:ea typeface="Calibri" panose="020F0502020204030204" pitchFamily="34" charset="0"/>
                <a:cs typeface="Times New Roman" panose="02020603050405020304" pitchFamily="18" charset="0"/>
              </a:rPr>
              <a:t>віктимізації</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 за скарги, коли роботодавець прямо чи неявно вимагає виконання роботи в неробочий час</a:t>
            </a:r>
          </a:p>
          <a:p>
            <a:pPr>
              <a:buFont typeface="Wingdings" panose="05000000000000000000" pitchFamily="2" charset="2"/>
              <a:buChar char="Ø"/>
            </a:pPr>
            <a:r>
              <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rPr>
              <a:t>У деяких випадках можуть знадобитися заходи для забезпечення цифрового відключення, щоб гарантувати користування періодами відпочинку. Це може позитивно вплинути на здоров’я працівників, оскільки ймовірно зменшить вигоряння та перевантаження</a:t>
            </a:r>
          </a:p>
          <a:p>
            <a:pPr>
              <a:buFont typeface="Wingdings" panose="05000000000000000000" pitchFamily="2" charset="2"/>
              <a:buChar char="Ø"/>
            </a:pPr>
            <a:r>
              <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rPr>
              <a:t>Підключення в неробочий час також підвищує ризик електронного моніторингу працівників у такі періоди, чому сприяють технічні пристрої та програмне забезпечення. Це ще більше стирає межі між роботою та особистим життям</a:t>
            </a:r>
          </a:p>
          <a:p>
            <a:pPr>
              <a:buFont typeface="Wingdings" panose="05000000000000000000" pitchFamily="2" charset="2"/>
              <a:buChar char="Ø"/>
            </a:pPr>
            <a:r>
              <a:rPr lang="uk-UA" sz="1800" i="1" dirty="0">
                <a:latin typeface="Times New Roman" panose="02020603050405020304" pitchFamily="18" charset="0"/>
                <a:ea typeface="Calibri" panose="020F0502020204030204" pitchFamily="34" charset="0"/>
                <a:cs typeface="Times New Roman" panose="02020603050405020304" pitchFamily="18" charset="0"/>
              </a:rPr>
              <a:t>Д</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ержави-учасниці повинні вжити заходів для обмеження та регулювання електронного моніторингу працівників</a:t>
            </a:r>
            <a:endPar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uk-UA" sz="1800" dirty="0">
              <a:effectLst/>
              <a:latin typeface="Times New Roman" panose="02020603050405020304" pitchFamily="18" charset="0"/>
              <a:ea typeface="Calibri" panose="020F0502020204030204" pitchFamily="34" charset="0"/>
            </a:endParaRPr>
          </a:p>
          <a:p>
            <a:pPr marL="0" indent="0">
              <a:buNone/>
            </a:pPr>
            <a:endParaRPr lang="uk-UA" dirty="0"/>
          </a:p>
        </p:txBody>
      </p:sp>
      <p:pic>
        <p:nvPicPr>
          <p:cNvPr id="5" name="Picture 4">
            <a:extLst>
              <a:ext uri="{FF2B5EF4-FFF2-40B4-BE49-F238E27FC236}">
                <a16:creationId xmlns:a16="http://schemas.microsoft.com/office/drawing/2014/main" id="{4A83C731-FBD0-FC28-C642-47055B9A19AB}"/>
              </a:ext>
            </a:extLst>
          </p:cNvPr>
          <p:cNvPicPr>
            <a:picLocks noChangeAspect="1"/>
          </p:cNvPicPr>
          <p:nvPr/>
        </p:nvPicPr>
        <p:blipFill>
          <a:blip r:embed="rId2"/>
          <a:stretch>
            <a:fillRect/>
          </a:stretch>
        </p:blipFill>
        <p:spPr>
          <a:xfrm>
            <a:off x="8619775" y="402227"/>
            <a:ext cx="2734025" cy="774640"/>
          </a:xfrm>
          <a:prstGeom prst="rect">
            <a:avLst/>
          </a:prstGeom>
        </p:spPr>
      </p:pic>
    </p:spTree>
    <p:extLst>
      <p:ext uri="{BB962C8B-B14F-4D97-AF65-F5344CB8AC3E}">
        <p14:creationId xmlns:p14="http://schemas.microsoft.com/office/powerpoint/2010/main" val="1359143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237C87-070F-4F99-85DB-1BA035425899}"/>
              </a:ext>
            </a:extLst>
          </p:cNvPr>
          <p:cNvSpPr>
            <a:spLocks noGrp="1"/>
          </p:cNvSpPr>
          <p:nvPr>
            <p:ph type="title"/>
          </p:nvPr>
        </p:nvSpPr>
        <p:spPr>
          <a:xfrm>
            <a:off x="0" y="94192"/>
            <a:ext cx="7306733" cy="1325563"/>
          </a:xfrm>
        </p:spPr>
        <p:txBody>
          <a:bodyPr/>
          <a:lstStyle/>
          <a:p>
            <a:r>
              <a:rPr lang="uk-UA" dirty="0"/>
              <a:t>Приклад позитивної практики</a:t>
            </a:r>
          </a:p>
        </p:txBody>
      </p:sp>
      <p:sp>
        <p:nvSpPr>
          <p:cNvPr id="3" name="Объект 2">
            <a:extLst>
              <a:ext uri="{FF2B5EF4-FFF2-40B4-BE49-F238E27FC236}">
                <a16:creationId xmlns:a16="http://schemas.microsoft.com/office/drawing/2014/main" id="{AA17178A-D50A-4ACB-BDFC-F850AEDD4757}"/>
              </a:ext>
            </a:extLst>
          </p:cNvPr>
          <p:cNvSpPr>
            <a:spLocks noGrp="1"/>
          </p:cNvSpPr>
          <p:nvPr>
            <p:ph idx="1"/>
          </p:nvPr>
        </p:nvSpPr>
        <p:spPr>
          <a:xfrm>
            <a:off x="220134" y="2463799"/>
            <a:ext cx="10515600" cy="2032001"/>
          </a:xfrm>
        </p:spPr>
        <p:txBody>
          <a:bodyPr/>
          <a:lstStyle/>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Норвегія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…Що стосується обов’язкового цифрового відключення від робочого середовища під час відпочинку, згідно з відповідним законодавством, працівники не повинні бути в розпорядженні роботодавця в ці періоди.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pic>
        <p:nvPicPr>
          <p:cNvPr id="5" name="Picture 4">
            <a:extLst>
              <a:ext uri="{FF2B5EF4-FFF2-40B4-BE49-F238E27FC236}">
                <a16:creationId xmlns:a16="http://schemas.microsoft.com/office/drawing/2014/main" id="{40F8BA96-759F-FDF9-0772-36B44306A24E}"/>
              </a:ext>
            </a:extLst>
          </p:cNvPr>
          <p:cNvPicPr>
            <a:picLocks noChangeAspect="1"/>
          </p:cNvPicPr>
          <p:nvPr/>
        </p:nvPicPr>
        <p:blipFill>
          <a:blip r:embed="rId2"/>
          <a:stretch>
            <a:fillRect/>
          </a:stretch>
        </p:blipFill>
        <p:spPr>
          <a:xfrm>
            <a:off x="8503419" y="645115"/>
            <a:ext cx="2734025" cy="774640"/>
          </a:xfrm>
          <a:prstGeom prst="rect">
            <a:avLst/>
          </a:prstGeom>
        </p:spPr>
      </p:pic>
    </p:spTree>
    <p:extLst>
      <p:ext uri="{BB962C8B-B14F-4D97-AF65-F5344CB8AC3E}">
        <p14:creationId xmlns:p14="http://schemas.microsoft.com/office/powerpoint/2010/main" val="4018068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A76926-3EAB-44AC-B75C-AB3A0DC95AA5}"/>
              </a:ext>
            </a:extLst>
          </p:cNvPr>
          <p:cNvSpPr>
            <a:spLocks noGrp="1"/>
          </p:cNvSpPr>
          <p:nvPr>
            <p:ph type="title"/>
          </p:nvPr>
        </p:nvSpPr>
        <p:spPr>
          <a:xfrm>
            <a:off x="0" y="322792"/>
            <a:ext cx="9152466" cy="4222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Стаття3 </a:t>
            </a: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uk-UA" sz="1800" b="1" kern="100" dirty="0">
                <a:effectLst/>
                <a:latin typeface="Calibri" panose="020F0502020204030204" pitchFamily="34" charset="0"/>
                <a:ea typeface="Calibri" panose="020F0502020204030204" pitchFamily="34" charset="0"/>
                <a:cs typeface="Calibri" panose="020F0502020204030204" pitchFamily="34" charset="0"/>
              </a:rPr>
              <a:t>3 переглянутої Хартії. Забезпечення дотримання правил техніки безпеки та гігієни праці</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F0327935-7D7A-4B93-AFC9-7085C5BD4E21}"/>
              </a:ext>
            </a:extLst>
          </p:cNvPr>
          <p:cNvSpPr>
            <a:spLocks noGrp="1"/>
          </p:cNvSpPr>
          <p:nvPr>
            <p:ph idx="1"/>
          </p:nvPr>
        </p:nvSpPr>
        <p:spPr>
          <a:xfrm>
            <a:off x="186266" y="3429000"/>
            <a:ext cx="6163733" cy="2976563"/>
          </a:xfrm>
        </p:spPr>
        <p:txBody>
          <a:bodyPr>
            <a:normAutofit fontScale="62500" lnSpcReduction="20000"/>
          </a:bodyPr>
          <a:lstStyle/>
          <a:p>
            <a:pPr marL="226695"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Calibri" panose="020F0502020204030204" pitchFamily="34" charset="0"/>
              </a:rPr>
              <a:t>Підстави невідповідності: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uk-UA" sz="1800" kern="100" dirty="0">
                <a:effectLst/>
                <a:latin typeface="Calibri" panose="020F0502020204030204" pitchFamily="34" charset="0"/>
                <a:ea typeface="Calibri" panose="020F0502020204030204" pitchFamily="34" charset="0"/>
                <a:cs typeface="Calibri" panose="020F0502020204030204" pitchFamily="34" charset="0"/>
              </a:rPr>
              <a:t>велика  та зростаюча кількість нещасних випадків на виробництві та професійних захворювань із летальними і нелетальними наслідками (або неодноразова відсутність інформації з цього приводу) та неефективність заходів, вжитих для зменшення таких випадків (Албанія, Угорщина, Латвія, Литва, Мальта, Республіка Молдови, Чорногорії, Румунії, Туреччини, Іспанії),</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uk-UA" sz="1800" kern="100" dirty="0">
                <a:effectLst/>
                <a:latin typeface="Calibri" panose="020F0502020204030204" pitchFamily="34" charset="0"/>
                <a:ea typeface="Calibri" panose="020F0502020204030204" pitchFamily="34" charset="0"/>
                <a:cs typeface="Calibri" panose="020F0502020204030204" pitchFamily="34" charset="0"/>
              </a:rPr>
              <a:t>відсутність заходів, вжитих проти практики заниження інформації про нещасні випадки на виробництві та професійні захворювання (Естонія, Республіка Молдова),</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uk-UA" sz="1800" kern="100" dirty="0">
                <a:effectLst/>
                <a:latin typeface="Calibri" panose="020F0502020204030204" pitchFamily="34" charset="0"/>
                <a:ea typeface="Calibri" panose="020F0502020204030204" pitchFamily="34" charset="0"/>
                <a:cs typeface="Calibri" panose="020F0502020204030204" pitchFamily="34" charset="0"/>
              </a:rPr>
              <a:t>неефективність діяльності інспекції праці, наприклад, через неукомплектованість кадрами (Туреччина), малу кількість перевірених суб’єктів порівняно із загальною кількістю суб’єктів (Литва, Республіка Молдова, Чорногорія), неодноразове ненадання інформації про частку працівників, охоплених інспекцією (Мальта), та відсутності інформації про тенденції щодо ресурсів, виділених службам інспекції праці, включаючи людські ресурси (Мальта, Чорногорія, Україна).</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
        <p:nvSpPr>
          <p:cNvPr id="4" name="Прямоугольник: скругленные углы 3">
            <a:extLst>
              <a:ext uri="{FF2B5EF4-FFF2-40B4-BE49-F238E27FC236}">
                <a16:creationId xmlns:a16="http://schemas.microsoft.com/office/drawing/2014/main" id="{76F12E76-C1E5-4029-AA5F-7E540A52F05A}"/>
              </a:ext>
            </a:extLst>
          </p:cNvPr>
          <p:cNvSpPr/>
          <p:nvPr/>
        </p:nvSpPr>
        <p:spPr>
          <a:xfrm>
            <a:off x="59267" y="687519"/>
            <a:ext cx="7763933" cy="19919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6695"/>
            <a:r>
              <a:rPr lang="uk-UA" sz="1000" b="1" kern="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Будь ласка, надайте інформацію про заходи, вжиті для забезпечення нагляду за дотриманням техніки безпеки та гігієни праці, що стосуються вразливих категорій працівників, таких як:</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uk-UA" i="1" kern="1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домашні працівники;</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працівники цифрових платформ;</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працівники, які працюють дистанційно;</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відряджені працівники;</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працівники за договором субпідряду;</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самозайняті особи;</a:t>
            </a:r>
          </a:p>
          <a:p>
            <a:pPr indent="-226695"/>
            <a:r>
              <a:rPr lang="uk-UA" sz="10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працівники, які піддаються екологічним ризикам, як-от зміна клімату та забруднення навколишнього середовища.</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8A79C0F-8CDD-4020-83CB-C2E611A260C6}"/>
              </a:ext>
            </a:extLst>
          </p:cNvPr>
          <p:cNvSpPr txBox="1"/>
          <p:nvPr/>
        </p:nvSpPr>
        <p:spPr>
          <a:xfrm>
            <a:off x="6680200" y="3813041"/>
            <a:ext cx="4944532" cy="1665136"/>
          </a:xfrm>
          <a:prstGeom prst="rect">
            <a:avLst/>
          </a:prstGeom>
          <a:noFill/>
        </p:spPr>
        <p:txBody>
          <a:bodyPr wrap="square">
            <a:spAutoFit/>
          </a:bodyPr>
          <a:lstStyle/>
          <a:p>
            <a:pPr algn="just">
              <a:lnSpc>
                <a:spcPct val="107000"/>
              </a:lnSpc>
              <a:spcAft>
                <a:spcPts val="800"/>
              </a:spcAft>
            </a:pPr>
            <a:r>
              <a:rPr lang="uk-UA" sz="1400" kern="100" dirty="0">
                <a:effectLst/>
                <a:latin typeface="Times New Roman" panose="02020603050405020304" pitchFamily="18"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3§3 Хартії на тій підставі, що:</a:t>
            </a:r>
          </a:p>
          <a:p>
            <a:pPr algn="just">
              <a:lnSpc>
                <a:spcPct val="107000"/>
              </a:lnSpc>
              <a:spcAft>
                <a:spcPts val="800"/>
              </a:spcAft>
            </a:pPr>
            <a:r>
              <a:rPr lang="uk-UA" sz="1400" kern="100" dirty="0">
                <a:effectLst/>
                <a:latin typeface="Times New Roman" panose="02020603050405020304" pitchFamily="18" charset="0"/>
                <a:ea typeface="Calibri" panose="020F0502020204030204" pitchFamily="34" charset="0"/>
                <a:cs typeface="Times New Roman" panose="02020603050405020304" pitchFamily="18" charset="0"/>
              </a:rPr>
              <a:t>• недостатньо вжитих заходів щодо зменшення кількості смертельних випадків на виробництві;</a:t>
            </a:r>
          </a:p>
          <a:p>
            <a:pPr algn="just">
              <a:lnSpc>
                <a:spcPct val="107000"/>
              </a:lnSpc>
              <a:spcAft>
                <a:spcPts val="800"/>
              </a:spcAft>
            </a:pPr>
            <a:r>
              <a:rPr lang="uk-UA" sz="1400" kern="100" dirty="0">
                <a:effectLst/>
                <a:latin typeface="Times New Roman" panose="02020603050405020304" pitchFamily="18" charset="0"/>
                <a:ea typeface="Calibri" panose="020F0502020204030204" pitchFamily="34" charset="0"/>
                <a:cs typeface="Times New Roman" panose="02020603050405020304" pitchFamily="18" charset="0"/>
              </a:rPr>
              <a:t>• не встановлено ефективність діяльності інспекції з питань праці.</a:t>
            </a:r>
          </a:p>
        </p:txBody>
      </p:sp>
      <p:pic>
        <p:nvPicPr>
          <p:cNvPr id="5" name="Picture 4">
            <a:extLst>
              <a:ext uri="{FF2B5EF4-FFF2-40B4-BE49-F238E27FC236}">
                <a16:creationId xmlns:a16="http://schemas.microsoft.com/office/drawing/2014/main" id="{799BD84D-8C41-C7F3-F8C0-222A183D0265}"/>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1702747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F5D9A2-5507-49D5-8C0D-7D795FAB3A5B}"/>
              </a:ext>
            </a:extLst>
          </p:cNvPr>
          <p:cNvSpPr>
            <a:spLocks noGrp="1"/>
          </p:cNvSpPr>
          <p:nvPr>
            <p:ph type="title"/>
          </p:nvPr>
        </p:nvSpPr>
        <p:spPr>
          <a:xfrm>
            <a:off x="0" y="128058"/>
            <a:ext cx="7272867" cy="1325563"/>
          </a:xfrm>
        </p:spPr>
        <p:txBody>
          <a:bodyPr/>
          <a:lstStyle/>
          <a:p>
            <a:r>
              <a:rPr lang="uk-UA" dirty="0"/>
              <a:t>Приклад позитивної практики</a:t>
            </a:r>
          </a:p>
        </p:txBody>
      </p:sp>
      <p:sp>
        <p:nvSpPr>
          <p:cNvPr id="3" name="Объект 2">
            <a:extLst>
              <a:ext uri="{FF2B5EF4-FFF2-40B4-BE49-F238E27FC236}">
                <a16:creationId xmlns:a16="http://schemas.microsoft.com/office/drawing/2014/main" id="{E6C4593D-2C90-4AB2-96FA-C62436C86836}"/>
              </a:ext>
            </a:extLst>
          </p:cNvPr>
          <p:cNvSpPr>
            <a:spLocks noGrp="1"/>
          </p:cNvSpPr>
          <p:nvPr>
            <p:ph idx="1"/>
          </p:nvPr>
        </p:nvSpPr>
        <p:spPr>
          <a:xfrm>
            <a:off x="381000" y="1800225"/>
            <a:ext cx="10515600" cy="4351338"/>
          </a:xfrm>
        </p:spPr>
        <p:txBody>
          <a:bodyPr>
            <a:normAutofit fontScale="85000" lnSpcReduction="20000"/>
          </a:bodyPr>
          <a:lstStyle/>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Нідерланди: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16. Щодо кількості інспекційних візитів інспекції праці та частки охоплених працівників і компаній у сфері охорони здоров’я та безпеки, звіт вказує, що в принципі інспекція SZW контролює всі установи в Нідерландах, включаючи такі установи, як в’язниці, поліцейські дільниці та школах, а також контролює дотримання правил, які також були оголошені застосовними до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самозайнятих</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осіб і людей, які працюють вдома. У Нідерландах налічується майже 1,9 мільйона підприємств, з яких понад 1,25 мільйона є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самозайнятими</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особами без найманих працівників і 200 000 мають лише одного працівника. Таким чином, існує понад 400 000 установ із більш ніж одним працівником. Загалом Інспекція контролює дотримання норм праці понад 7,3 млн працівників, а також понад 1 млн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самозайнятих</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осіб і 30 тис. сімейних працівників.</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19. У відповідь на цільове запитання щодо того, чи мають інспектори право перевіряти всі робочі місця, включаючи житлові приміщення, у всіх галузях економіки, у звіті пояснюється, що інспекція має право перевіряти всі робочі місця. Особливі правила діють для інспекторів, які входять до житлових приміщень. Що стосується нагляду за здоров’ям і безпекою працівників у домашніх умовах, Закон про умови праці передбачає, що наглядовий орган має право входити в житло без дозволу мешканця. Однак для цього інспектору потрібен письмовий дозвіл. Прокурор, який має повноваження надавати дозвіл, робить це лише в тому випадку, якщо мета, з якою він надається, обґрунтовано вимагає в’їзду без дозволу мешканця. Письмовий дозвіл не потрібен, якщо негайне проникнення в житло необхідне для запобігання або усунення серйозної та безпосередньої загрози безпеці людей або власності.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pic>
        <p:nvPicPr>
          <p:cNvPr id="5" name="Picture 4">
            <a:extLst>
              <a:ext uri="{FF2B5EF4-FFF2-40B4-BE49-F238E27FC236}">
                <a16:creationId xmlns:a16="http://schemas.microsoft.com/office/drawing/2014/main" id="{B8203ED5-4CCE-E617-CAC9-92056544FCCE}"/>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705704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A76926-3EAB-44AC-B75C-AB3A0DC95AA5}"/>
              </a:ext>
            </a:extLst>
          </p:cNvPr>
          <p:cNvSpPr>
            <a:spLocks noGrp="1"/>
          </p:cNvSpPr>
          <p:nvPr>
            <p:ph type="title"/>
          </p:nvPr>
        </p:nvSpPr>
        <p:spPr>
          <a:xfrm>
            <a:off x="0" y="322792"/>
            <a:ext cx="9152466" cy="4222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5 Хартії. </a:t>
            </a:r>
            <a:r>
              <a:rPr lang="uk-UA" sz="1800" b="1" dirty="0">
                <a:solidFill>
                  <a:srgbClr val="333333"/>
                </a:solidFill>
                <a:effectLst/>
                <a:latin typeface="Times New Roman" panose="02020603050405020304" pitchFamily="18" charset="0"/>
                <a:ea typeface="Calibri" panose="020F0502020204030204" pitchFamily="34" charset="0"/>
              </a:rPr>
              <a:t>Право на створення організацій</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F0327935-7D7A-4B93-AFC9-7085C5BD4E21}"/>
              </a:ext>
            </a:extLst>
          </p:cNvPr>
          <p:cNvSpPr>
            <a:spLocks noGrp="1"/>
          </p:cNvSpPr>
          <p:nvPr>
            <p:ph idx="1"/>
          </p:nvPr>
        </p:nvSpPr>
        <p:spPr>
          <a:xfrm>
            <a:off x="186266" y="3429000"/>
            <a:ext cx="5325535" cy="3182782"/>
          </a:xfrm>
        </p:spPr>
        <p:txBody>
          <a:bodyPr>
            <a:normAutofit fontScale="85000" lnSpcReduction="10000"/>
          </a:bodyPr>
          <a:lstStyle/>
          <a:p>
            <a:pPr marL="226695"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Calibri" panose="020F0502020204030204" pitchFamily="34" charset="0"/>
              </a:rPr>
              <a:t>Підстави невідповідності: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поліцейські не користуються правом на об'єднання (Албанія, Вірменія, Республіка Молдова);</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члени збройних сил не користуються правом на організацію (Вірменія, Франція, Італія, Латвія, Литва та Велика Британія);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велика кількість державних службовців не користується правом на організацію (Албанія, Польща);</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мінімальні вимоги щодо членства для створення профспілки/об’єднання роботодавців занадто високі (Вірменія, Латвія та Сербія)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скругленные углы 3">
            <a:extLst>
              <a:ext uri="{FF2B5EF4-FFF2-40B4-BE49-F238E27FC236}">
                <a16:creationId xmlns:a16="http://schemas.microsoft.com/office/drawing/2014/main" id="{76F12E76-C1E5-4029-AA5F-7E540A52F05A}"/>
              </a:ext>
            </a:extLst>
          </p:cNvPr>
          <p:cNvSpPr/>
          <p:nvPr/>
        </p:nvSpPr>
        <p:spPr>
          <a:xfrm>
            <a:off x="59267" y="687519"/>
            <a:ext cx="12073466" cy="19919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2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 </a:t>
            </a:r>
            <a:r>
              <a:rPr lang="uk-UA" sz="1100" i="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Будь ласка, вкажіть, яких </a:t>
            </a:r>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заходів було вжито для заохочення або посилення позитивної свободи об’єднання працівників, особливо у сферах, які традиційно мають низький рівень об’єднання в профспілки, або в нових сферах (наприклад, </a:t>
            </a:r>
            <a:r>
              <a:rPr lang="uk-UA" sz="1100" i="1" kern="1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гіг</a:t>
            </a:r>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-економіка).</a:t>
            </a:r>
          </a:p>
          <a:p>
            <a:pPr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b) Будь ласка, опишіть правові критерії, які використовуються для визнання організацій роботодавців такими, що можуть брати участь у соціальному діалозі та колективних переговорах.</a:t>
            </a:r>
          </a:p>
          <a:p>
            <a:pPr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c) Будь ласка, опишіть правові критерії, які використовуються для визнання профспілок і їхньої репрезентативності  для того, щоб брати участь у соціальному діалозі та колективних переговорах.</a:t>
            </a:r>
          </a:p>
          <a:p>
            <a:pPr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Будь ласка, надайте інформацію:</a:t>
            </a:r>
          </a:p>
          <a:p>
            <a:pPr marL="453390" indent="-226695"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про статус і прерогативи профспілок меншин;</a:t>
            </a:r>
          </a:p>
          <a:p>
            <a:pPr marL="453390" indent="-226695"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про існування альтернативних структур представництва на рівні підприємств, таких як виборні представники працівників.</a:t>
            </a:r>
          </a:p>
          <a:p>
            <a:pPr algn="just"/>
            <a:r>
              <a:rPr lang="uk-UA" sz="1100" i="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d) Будь ласка, вкажіть, чи гарантується право на об’єднання для працівників поліції та збройних сил, і в якій мірі.</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8A79C0F-8CDD-4020-83CB-C2E611A260C6}"/>
              </a:ext>
            </a:extLst>
          </p:cNvPr>
          <p:cNvSpPr txBox="1"/>
          <p:nvPr/>
        </p:nvSpPr>
        <p:spPr>
          <a:xfrm>
            <a:off x="6375400" y="4083974"/>
            <a:ext cx="4944532" cy="1235788"/>
          </a:xfrm>
          <a:prstGeom prst="rect">
            <a:avLst/>
          </a:prstGeom>
          <a:noFill/>
        </p:spPr>
        <p:txBody>
          <a:bodyPr wrap="square">
            <a:spAutoFit/>
          </a:bodyPr>
          <a:lstStyle/>
          <a:p>
            <a:pPr algn="just">
              <a:lnSpc>
                <a:spcPct val="107000"/>
              </a:lnSpc>
              <a:spcAft>
                <a:spcPts val="800"/>
              </a:spcAft>
            </a:pPr>
            <a:r>
              <a:rPr lang="uk-UA" sz="1600" kern="100" dirty="0">
                <a:effectLst/>
                <a:latin typeface="Times New Roman" panose="02020603050405020304" pitchFamily="18"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5 Хартії на тій підставі, що </a:t>
            </a:r>
          </a:p>
          <a:p>
            <a:pPr algn="just">
              <a:lnSpc>
                <a:spcPct val="107000"/>
              </a:lnSpc>
              <a:spcAft>
                <a:spcPts val="800"/>
              </a:spcAft>
            </a:pPr>
            <a:r>
              <a:rPr lang="uk-UA" sz="1600" kern="100" dirty="0">
                <a:effectLst/>
                <a:latin typeface="Times New Roman" panose="02020603050405020304" pitchFamily="18" charset="0"/>
                <a:ea typeface="Calibri" panose="020F0502020204030204" pitchFamily="34" charset="0"/>
                <a:cs typeface="Times New Roman" panose="02020603050405020304" pitchFamily="18" charset="0"/>
              </a:rPr>
              <a:t>право громадян інших Договірних Сторін Хартії створювати профспілки обмежено.</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BD4811FC-21CF-4B4A-B680-92DDB3747963}"/>
              </a:ext>
            </a:extLst>
          </p:cNvPr>
          <p:cNvSpPr/>
          <p:nvPr/>
        </p:nvSpPr>
        <p:spPr>
          <a:xfrm>
            <a:off x="177800" y="2760133"/>
            <a:ext cx="5334001" cy="48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effectLst/>
                <a:latin typeface="Times New Roman" panose="02020603050405020304" pitchFamily="18" charset="0"/>
                <a:ea typeface="Calibri" panose="020F0502020204030204" pitchFamily="34" charset="0"/>
              </a:rPr>
              <a:t>5 (з 34) висновків про відповідність (до отримання необхідної інформації) (</a:t>
            </a:r>
            <a:r>
              <a:rPr lang="uk-UA" sz="1200" b="1" dirty="0">
                <a:effectLst/>
                <a:latin typeface="Times New Roman" panose="02020603050405020304" pitchFamily="18" charset="0"/>
                <a:ea typeface="Calibri" panose="020F0502020204030204" pitchFamily="34" charset="0"/>
              </a:rPr>
              <a:t>Андорра, Австрія, Німеччина, Фінляндія та Люксембург</a:t>
            </a:r>
            <a:endParaRPr lang="uk-UA" sz="1200" dirty="0"/>
          </a:p>
        </p:txBody>
      </p:sp>
      <p:pic>
        <p:nvPicPr>
          <p:cNvPr id="8" name="Picture 7">
            <a:extLst>
              <a:ext uri="{FF2B5EF4-FFF2-40B4-BE49-F238E27FC236}">
                <a16:creationId xmlns:a16="http://schemas.microsoft.com/office/drawing/2014/main" id="{01B9910C-8446-4129-99F5-047F1ECB3DD1}"/>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2223557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052C964-C809-4C07-86B3-7FD7780BB575}"/>
              </a:ext>
            </a:extLst>
          </p:cNvPr>
          <p:cNvSpPr>
            <a:spLocks noGrp="1"/>
          </p:cNvSpPr>
          <p:nvPr>
            <p:ph idx="1"/>
          </p:nvPr>
        </p:nvSpPr>
        <p:spPr>
          <a:xfrm>
            <a:off x="287867" y="1825625"/>
            <a:ext cx="6045200" cy="4351338"/>
          </a:xfrm>
        </p:spPr>
        <p:txBody>
          <a:bodyPr>
            <a:normAutofit fontScale="85000" lnSpcReduction="20000"/>
          </a:bodyPr>
          <a:lstStyle/>
          <a:p>
            <a:pPr marL="0"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Фінляндія</a:t>
            </a:r>
            <a:endParaRPr lang="uk-U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latin typeface="Times New Roman" panose="02020603050405020304" pitchFamily="18" charset="0"/>
                <a:ea typeface="Calibri" panose="020F0502020204030204" pitchFamily="34" charset="0"/>
                <a:cs typeface="Times New Roman" panose="02020603050405020304" pitchFamily="18" charset="0"/>
              </a:rPr>
              <a:t>У</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звіті зазначено, що трудове законодавство не накладає жодних обмежень на право працівників об’єднуватися в будь-якому секторі.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Згідно зі звітом, Федерація фінських підприємств стверджує, що заборона ведення місцевих переговорів для неорганізованих роботодавців (тобто не членів організації роботодавців, яка є стороною колективного договору) щодо питань, зазначених у розділі 7 Закону про трудові договори порушує негативне право на організацію, викладене у статті 5 переглянутої Європейської соціальної хартії. Комітет просить у наступному звіті надати інформацію про цю заборону місцевих переговорів для неорганізованих роботодавців…</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У своєму попередньому висновку Комітет звернувся до всіх держав з проханням надати інформацію про право членів збройних сил на організацію (Висновки 2018 – Загальне питання).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Звіт не містить запитуваної інформації. Однак Комітет зазначає з інших джерел (EUROMIL), що члени збройних сил у Фінляндії мають право створювати профспілки та вступати до них. Комітет просить надати додаткову інформацію про прерогативи цих профспілок.</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uk-UA" dirty="0"/>
          </a:p>
        </p:txBody>
      </p:sp>
      <p:sp>
        <p:nvSpPr>
          <p:cNvPr id="6" name="Заголовок 1">
            <a:extLst>
              <a:ext uri="{FF2B5EF4-FFF2-40B4-BE49-F238E27FC236}">
                <a16:creationId xmlns:a16="http://schemas.microsoft.com/office/drawing/2014/main" id="{FEF09F38-B05B-4643-8D1E-6473613D64B0}"/>
              </a:ext>
            </a:extLst>
          </p:cNvPr>
          <p:cNvSpPr>
            <a:spLocks noGrp="1"/>
          </p:cNvSpPr>
          <p:nvPr>
            <p:ph type="title"/>
          </p:nvPr>
        </p:nvSpPr>
        <p:spPr>
          <a:xfrm>
            <a:off x="0" y="322792"/>
            <a:ext cx="9152466" cy="4222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5 Хартії. </a:t>
            </a:r>
            <a:r>
              <a:rPr lang="uk-UA" sz="1800" b="1" dirty="0">
                <a:solidFill>
                  <a:srgbClr val="333333"/>
                </a:solidFill>
                <a:effectLst/>
                <a:latin typeface="Times New Roman" panose="02020603050405020304" pitchFamily="18" charset="0"/>
                <a:ea typeface="Calibri" panose="020F0502020204030204" pitchFamily="34" charset="0"/>
              </a:rPr>
              <a:t>Право на створення організацій. Висновки 2022</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7" name="Объект 2">
            <a:extLst>
              <a:ext uri="{FF2B5EF4-FFF2-40B4-BE49-F238E27FC236}">
                <a16:creationId xmlns:a16="http://schemas.microsoft.com/office/drawing/2014/main" id="{CD0FBA04-5710-4086-A2BC-AD9BAAB73DAA}"/>
              </a:ext>
            </a:extLst>
          </p:cNvPr>
          <p:cNvSpPr txBox="1">
            <a:spLocks/>
          </p:cNvSpPr>
          <p:nvPr/>
        </p:nvSpPr>
        <p:spPr>
          <a:xfrm>
            <a:off x="7196666" y="1884893"/>
            <a:ext cx="4707467" cy="40248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pPr>
            <a:r>
              <a:rPr lang="uk-UA" sz="1800" b="1" kern="100" dirty="0">
                <a:latin typeface="Times New Roman" panose="02020603050405020304" pitchFamily="18" charset="0"/>
                <a:ea typeface="Calibri" panose="020F0502020204030204" pitchFamily="34" charset="0"/>
                <a:cs typeface="Times New Roman" panose="02020603050405020304" pitchFamily="18" charset="0"/>
              </a:rPr>
              <a:t> Люксембург</a:t>
            </a:r>
            <a:endParaRPr lang="uk-UA"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pPr>
            <a:r>
              <a:rPr lang="uk-UA" sz="1800" kern="100" dirty="0">
                <a:latin typeface="Times New Roman" panose="02020603050405020304" pitchFamily="18" charset="0"/>
                <a:ea typeface="Calibri" panose="020F0502020204030204" pitchFamily="34" charset="0"/>
                <a:cs typeface="Times New Roman" panose="02020603050405020304" pitchFamily="18" charset="0"/>
              </a:rPr>
              <a:t>У своєму попередньому висновку Комітет звернувся до всіх держав з проханням надати інформацію про право членів збройних сил на організацію (Висновки 2018 – Загальне питання).</a:t>
            </a:r>
            <a:endParaRPr lang="uk-UA"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pPr>
            <a:r>
              <a:rPr lang="uk-UA" sz="1800" kern="100" dirty="0">
                <a:latin typeface="Times New Roman" panose="02020603050405020304" pitchFamily="18" charset="0"/>
                <a:ea typeface="Calibri" panose="020F0502020204030204" pitchFamily="34" charset="0"/>
                <a:cs typeface="Times New Roman" panose="02020603050405020304" pitchFamily="18" charset="0"/>
              </a:rPr>
              <a:t>У відповідь на запитання Комітету в доповіді стверджується, що військовослужбовці збройних сил Люксембургу вважаються державними службовцями і, отже, користуються правом на організацію так само, як і державні службовці.</a:t>
            </a:r>
            <a:endParaRPr lang="uk-UA"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pPr>
            <a:r>
              <a:rPr lang="uk-UA" sz="1800" kern="100" dirty="0">
                <a:latin typeface="Times New Roman" panose="02020603050405020304" pitchFamily="18" charset="0"/>
                <a:ea typeface="Calibri" panose="020F0502020204030204" pitchFamily="34" charset="0"/>
                <a:cs typeface="Times New Roman" panose="02020603050405020304" pitchFamily="18" charset="0"/>
              </a:rPr>
              <a:t>Очікуючи на отримання запитуваної інформації, Комітет робить висновок, що ситуація в Люксембурзі відповідає статті 5 Хартії 1961 року.</a:t>
            </a:r>
            <a:endParaRPr lang="uk-UA"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uk-UA" dirty="0"/>
          </a:p>
        </p:txBody>
      </p:sp>
      <p:pic>
        <p:nvPicPr>
          <p:cNvPr id="2" name="Picture 1">
            <a:extLst>
              <a:ext uri="{FF2B5EF4-FFF2-40B4-BE49-F238E27FC236}">
                <a16:creationId xmlns:a16="http://schemas.microsoft.com/office/drawing/2014/main" id="{2E676995-D33F-9BE9-999D-247EF505C0EB}"/>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22002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1D34D4-1702-4DD4-B945-40EB350199FD}"/>
              </a:ext>
            </a:extLst>
          </p:cNvPr>
          <p:cNvSpPr>
            <a:spLocks noGrp="1"/>
          </p:cNvSpPr>
          <p:nvPr>
            <p:ph type="title"/>
          </p:nvPr>
        </p:nvSpPr>
        <p:spPr>
          <a:xfrm>
            <a:off x="118533" y="365126"/>
            <a:ext cx="12073467" cy="921808"/>
          </a:xfrm>
        </p:spPr>
        <p:txBody>
          <a:bodyPr>
            <a:normAutofit/>
          </a:bodyPr>
          <a:lstStyle/>
          <a:p>
            <a:r>
              <a:rPr lang="uk-UA" sz="4000" b="1" i="1" dirty="0">
                <a:solidFill>
                  <a:srgbClr val="002060"/>
                </a:solidFill>
                <a:effectLst>
                  <a:outerShdw blurRad="38100" dist="38100" dir="2700000" algn="tl">
                    <a:srgbClr val="000000">
                      <a:alpha val="43137"/>
                    </a:srgbClr>
                  </a:outerShdw>
                </a:effectLst>
              </a:rPr>
              <a:t>Європейська соціальна хартія (переглянута) і Україна</a:t>
            </a:r>
          </a:p>
        </p:txBody>
      </p:sp>
      <p:sp>
        <p:nvSpPr>
          <p:cNvPr id="4" name="Объект 2">
            <a:extLst>
              <a:ext uri="{FF2B5EF4-FFF2-40B4-BE49-F238E27FC236}">
                <a16:creationId xmlns:a16="http://schemas.microsoft.com/office/drawing/2014/main" id="{EEEA2711-935C-4A8D-9A9E-6F0CD3433CAE}"/>
              </a:ext>
            </a:extLst>
          </p:cNvPr>
          <p:cNvSpPr txBox="1">
            <a:spLocks noGrp="1"/>
          </p:cNvSpPr>
          <p:nvPr>
            <p:ph idx="1"/>
          </p:nvPr>
        </p:nvSpPr>
        <p:spPr>
          <a:xfrm>
            <a:off x="364067" y="1704168"/>
            <a:ext cx="6519333" cy="46672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uk-UA" sz="1600" b="1" i="1" dirty="0">
                <a:solidFill>
                  <a:srgbClr val="002060"/>
                </a:solidFill>
                <a:highlight>
                  <a:srgbClr val="FFFF00"/>
                </a:highlight>
              </a:rPr>
              <a:t> </a:t>
            </a:r>
          </a:p>
          <a:p>
            <a:pPr algn="just">
              <a:spcBef>
                <a:spcPts val="600"/>
              </a:spcBef>
              <a:spcAft>
                <a:spcPts val="1200"/>
              </a:spcAft>
              <a:buFont typeface="Wingdings" panose="05000000000000000000" pitchFamily="2" charset="2"/>
              <a:buChar char="Ø"/>
            </a:pPr>
            <a:r>
              <a:rPr lang="uk-UA" sz="1600" b="1" i="1" dirty="0">
                <a:solidFill>
                  <a:srgbClr val="002060"/>
                </a:solidFill>
              </a:rPr>
              <a:t>ЄСХ підписано 7 травня 1999 </a:t>
            </a:r>
          </a:p>
          <a:p>
            <a:pPr algn="just">
              <a:spcBef>
                <a:spcPts val="600"/>
              </a:spcBef>
              <a:spcAft>
                <a:spcPts val="1200"/>
              </a:spcAft>
              <a:buFont typeface="Wingdings" panose="05000000000000000000" pitchFamily="2" charset="2"/>
              <a:buChar char="Ø"/>
            </a:pPr>
            <a:r>
              <a:rPr lang="uk-UA" sz="1600" dirty="0">
                <a:solidFill>
                  <a:srgbClr val="0070C0"/>
                </a:solidFill>
                <a:latin typeface="Arial Black" panose="020B0A04020102020204" pitchFamily="34" charset="0"/>
              </a:rPr>
              <a:t>ЄСХ ратифіковано Україною </a:t>
            </a:r>
            <a:r>
              <a:rPr lang="ru-RU" sz="1600" dirty="0">
                <a:solidFill>
                  <a:srgbClr val="0070C0"/>
                </a:solidFill>
                <a:latin typeface="Arial Black" panose="020B0A04020102020204" pitchFamily="34" charset="0"/>
              </a:rPr>
              <a:t>21 </a:t>
            </a:r>
            <a:r>
              <a:rPr lang="uk-UA" sz="1600" dirty="0">
                <a:solidFill>
                  <a:srgbClr val="0070C0"/>
                </a:solidFill>
                <a:latin typeface="Arial Black" panose="020B0A04020102020204" pitchFamily="34" charset="0"/>
              </a:rPr>
              <a:t>грудня 2006р. </a:t>
            </a:r>
          </a:p>
          <a:p>
            <a:pPr algn="just">
              <a:spcBef>
                <a:spcPts val="600"/>
              </a:spcBef>
              <a:spcAft>
                <a:spcPts val="1200"/>
              </a:spcAft>
              <a:buFont typeface="Wingdings" panose="05000000000000000000" pitchFamily="2" charset="2"/>
              <a:buChar char="Ø"/>
            </a:pPr>
            <a:r>
              <a:rPr lang="uk-UA" sz="1600" b="1" i="1" dirty="0">
                <a:solidFill>
                  <a:srgbClr val="002060"/>
                </a:solidFill>
              </a:rPr>
              <a:t>ЄСХ переглянута </a:t>
            </a:r>
            <a:r>
              <a:rPr lang="uk-UA" sz="1600" b="1" i="1" dirty="0">
                <a:solidFill>
                  <a:srgbClr val="FF0000"/>
                </a:solidFill>
                <a:effectLst>
                  <a:outerShdw blurRad="38100" dist="38100" dir="2700000" algn="tl">
                    <a:srgbClr val="000000">
                      <a:alpha val="43137"/>
                    </a:srgbClr>
                  </a:outerShdw>
                </a:effectLst>
              </a:rPr>
              <a:t>вступила в силу для України з 1 лютого 2007</a:t>
            </a:r>
          </a:p>
          <a:p>
            <a:pPr algn="just">
              <a:spcBef>
                <a:spcPts val="600"/>
              </a:spcBef>
              <a:spcAft>
                <a:spcPts val="1200"/>
              </a:spcAft>
              <a:buFont typeface="Wingdings" panose="05000000000000000000" pitchFamily="2" charset="2"/>
              <a:buChar char="Ø"/>
            </a:pPr>
            <a:r>
              <a:rPr lang="uk-UA" sz="1600" b="1" i="1" dirty="0">
                <a:solidFill>
                  <a:srgbClr val="002060"/>
                </a:solidFill>
              </a:rPr>
              <a:t>Закон України «Про внесення зміни до пункту 2 Закону України «Про ратифікацію Європейської соціальної хартії (переглянутої)» прийнято 17 травня 2017 року</a:t>
            </a:r>
          </a:p>
          <a:p>
            <a:pPr algn="just">
              <a:spcBef>
                <a:spcPts val="600"/>
              </a:spcBef>
              <a:spcAft>
                <a:spcPts val="1200"/>
              </a:spcAft>
              <a:buFont typeface="Wingdings" panose="05000000000000000000" pitchFamily="2" charset="2"/>
              <a:buChar char="Ø"/>
            </a:pPr>
            <a:r>
              <a:rPr lang="ru-RU" sz="1600" b="1" i="1" dirty="0">
                <a:solidFill>
                  <a:srgbClr val="002060"/>
                </a:solidFill>
              </a:rPr>
              <a:t>З 98 </a:t>
            </a:r>
            <a:r>
              <a:rPr lang="uk-UA" sz="1600" b="1" i="1" dirty="0">
                <a:solidFill>
                  <a:srgbClr val="002060"/>
                </a:solidFill>
              </a:rPr>
              <a:t>пунктів ЄСХ (п) Україна приєдналася </a:t>
            </a:r>
            <a:r>
              <a:rPr lang="ru-RU" sz="1600" b="1" i="1" dirty="0">
                <a:solidFill>
                  <a:srgbClr val="002060"/>
                </a:solidFill>
              </a:rPr>
              <a:t>до </a:t>
            </a:r>
            <a:r>
              <a:rPr lang="ru-RU" sz="1600" b="1" i="1" dirty="0">
                <a:solidFill>
                  <a:srgbClr val="0070C0"/>
                </a:solidFill>
              </a:rPr>
              <a:t>74+2</a:t>
            </a:r>
          </a:p>
          <a:p>
            <a:pPr algn="just">
              <a:spcBef>
                <a:spcPts val="600"/>
              </a:spcBef>
              <a:spcAft>
                <a:spcPts val="1200"/>
              </a:spcAft>
              <a:buFont typeface="Wingdings" panose="05000000000000000000" pitchFamily="2" charset="2"/>
              <a:buChar char="Ø"/>
            </a:pPr>
            <a:r>
              <a:rPr lang="ru-RU" sz="1600" b="1" i="1" dirty="0">
                <a:solidFill>
                  <a:srgbClr val="002060"/>
                </a:solidFill>
              </a:rPr>
              <a:t>Протокол про систему </a:t>
            </a:r>
            <a:r>
              <a:rPr lang="uk-UA" sz="1600" b="1" i="1" dirty="0">
                <a:solidFill>
                  <a:srgbClr val="002060"/>
                </a:solidFill>
              </a:rPr>
              <a:t>колективного оскарження не ратифіковано</a:t>
            </a:r>
          </a:p>
          <a:p>
            <a:pPr algn="just">
              <a:spcBef>
                <a:spcPts val="0"/>
              </a:spcBef>
              <a:buFont typeface="Wingdings" panose="05000000000000000000" pitchFamily="2" charset="2"/>
              <a:buChar char="Ø"/>
            </a:pPr>
            <a:endParaRPr lang="uk-UA" sz="1600" b="1" i="1" dirty="0">
              <a:solidFill>
                <a:srgbClr val="002060"/>
              </a:solidFill>
            </a:endParaRPr>
          </a:p>
        </p:txBody>
      </p:sp>
      <p:pic>
        <p:nvPicPr>
          <p:cNvPr id="6" name="Рисунок 5">
            <a:extLst>
              <a:ext uri="{FF2B5EF4-FFF2-40B4-BE49-F238E27FC236}">
                <a16:creationId xmlns:a16="http://schemas.microsoft.com/office/drawing/2014/main" id="{DABF8F91-9D28-4FA0-B41E-C512EC55D4E1}"/>
              </a:ext>
            </a:extLst>
          </p:cNvPr>
          <p:cNvPicPr>
            <a:picLocks noChangeAspect="1"/>
          </p:cNvPicPr>
          <p:nvPr/>
        </p:nvPicPr>
        <p:blipFill>
          <a:blip r:embed="rId2"/>
          <a:stretch>
            <a:fillRect/>
          </a:stretch>
        </p:blipFill>
        <p:spPr>
          <a:xfrm>
            <a:off x="7779243" y="1704168"/>
            <a:ext cx="4048690" cy="3991532"/>
          </a:xfrm>
          <a:prstGeom prst="rect">
            <a:avLst/>
          </a:prstGeom>
        </p:spPr>
      </p:pic>
      <p:pic>
        <p:nvPicPr>
          <p:cNvPr id="3" name="Picture 2">
            <a:extLst>
              <a:ext uri="{FF2B5EF4-FFF2-40B4-BE49-F238E27FC236}">
                <a16:creationId xmlns:a16="http://schemas.microsoft.com/office/drawing/2014/main" id="{9272DB57-B313-CC0D-6BA7-3AD453F5701C}"/>
              </a:ext>
            </a:extLst>
          </p:cNvPr>
          <p:cNvPicPr>
            <a:picLocks noChangeAspect="1"/>
          </p:cNvPicPr>
          <p:nvPr/>
        </p:nvPicPr>
        <p:blipFill>
          <a:blip r:embed="rId3"/>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980949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EEC9E-13C7-276E-8963-1FECEA57978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D08EFC-6F70-7FF6-6968-823354B863D4}"/>
              </a:ext>
            </a:extLst>
          </p:cNvPr>
          <p:cNvSpPr>
            <a:spLocks noGrp="1"/>
          </p:cNvSpPr>
          <p:nvPr>
            <p:ph type="title"/>
          </p:nvPr>
        </p:nvSpPr>
        <p:spPr>
          <a:xfrm>
            <a:off x="8878" y="80518"/>
            <a:ext cx="9942990" cy="4222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6</a:t>
            </a:r>
            <a:r>
              <a:rPr lang="uk-UA" sz="1800" b="1" kern="100" dirty="0">
                <a:effectLst/>
                <a:latin typeface="Calibri" panose="020F0502020204030204" pitchFamily="34" charset="0"/>
                <a:ea typeface="Calibri" panose="020F0502020204030204" pitchFamily="34" charset="0"/>
                <a:cs typeface="Calibri" panose="020F0502020204030204" pitchFamily="34" charset="0"/>
              </a:rPr>
              <a:t>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1</a:t>
            </a:r>
            <a:r>
              <a:rPr lang="uk-UA" sz="1800"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Спільні консультації</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7A3B21EB-E16A-D10B-B223-14A9A10314F4}"/>
              </a:ext>
            </a:extLst>
          </p:cNvPr>
          <p:cNvSpPr>
            <a:spLocks noGrp="1"/>
          </p:cNvSpPr>
          <p:nvPr>
            <p:ph idx="1"/>
          </p:nvPr>
        </p:nvSpPr>
        <p:spPr>
          <a:xfrm>
            <a:off x="186266" y="3429000"/>
            <a:ext cx="5735140" cy="3182782"/>
          </a:xfrm>
        </p:spPr>
        <p:txBody>
          <a:bodyPr>
            <a:normAutofit fontScale="77500" lnSpcReduction="20000"/>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Підстави невідповідності:</a:t>
            </a: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відсутн</a:t>
            </a:r>
            <a:r>
              <a:rPr lang="uk-UA" sz="1800" kern="100" dirty="0">
                <a:latin typeface="Times New Roman" panose="02020603050405020304" pitchFamily="18" charset="0"/>
                <a:ea typeface="Calibri" panose="020F0502020204030204" pitchFamily="34" charset="0"/>
                <a:cs typeface="Times New Roman" panose="02020603050405020304" pitchFamily="18" charset="0"/>
              </a:rPr>
              <a:t>ість</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спільних консультативних органів у державному секторі (Албанія, Вірменія, Грузія, Мальта)</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Відсутність можливості судового перегляду щодо рішень про відмову в статусі представництва профспілок (Албанія) недостатнє сприяння спільним консультаціям (Боснія і Герцеговина)</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спільним консультаціям не охоплюються всі питання, що становлять взаємний інтерес для працівників і роботодавців і консультації не відбуваються на різних рівнях (Грузія)</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неадекватні критерії для визначення представницького статусу (Португалія).</a:t>
            </a:r>
          </a:p>
        </p:txBody>
      </p:sp>
      <p:sp>
        <p:nvSpPr>
          <p:cNvPr id="4" name="Прямоугольник: скругленные углы 3">
            <a:extLst>
              <a:ext uri="{FF2B5EF4-FFF2-40B4-BE49-F238E27FC236}">
                <a16:creationId xmlns:a16="http://schemas.microsoft.com/office/drawing/2014/main" id="{71354321-BC74-3029-807F-159082CDD4A4}"/>
              </a:ext>
            </a:extLst>
          </p:cNvPr>
          <p:cNvSpPr/>
          <p:nvPr/>
        </p:nvSpPr>
        <p:spPr>
          <a:xfrm>
            <a:off x="59268" y="675082"/>
            <a:ext cx="9803824" cy="19919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solidFill>
                <a:schemeClr val="tx1"/>
              </a:solidFill>
              <a:effectLst/>
              <a:ea typeface="Calibri" panose="020F0502020204030204" pitchFamily="34" charset="0"/>
              <a:cs typeface="Times New Roman" panose="02020603050405020304" pitchFamily="18" charset="0"/>
            </a:endParaRPr>
          </a:p>
          <a:p>
            <a:pPr algn="just"/>
            <a:r>
              <a:rPr lang="uk-UA" sz="1400" i="1" kern="100" dirty="0">
                <a:solidFill>
                  <a:srgbClr val="002060"/>
                </a:solidFill>
                <a:latin typeface="Times New Roman" panose="02020603050405020304" pitchFamily="18" charset="0"/>
                <a:cs typeface="Times New Roman" panose="02020603050405020304" pitchFamily="18" charset="0"/>
              </a:rPr>
              <a:t>a)</a:t>
            </a:r>
            <a:r>
              <a:rPr lang="en-US" sz="1400" i="1" kern="100" dirty="0">
                <a:solidFill>
                  <a:srgbClr val="002060"/>
                </a:solidFill>
                <a:latin typeface="Times New Roman" panose="02020603050405020304" pitchFamily="18" charset="0"/>
                <a:cs typeface="Times New Roman" panose="02020603050405020304" pitchFamily="18" charset="0"/>
              </a:rPr>
              <a:t> </a:t>
            </a:r>
            <a:r>
              <a:rPr lang="uk-UA" sz="1400" i="1" kern="100" dirty="0">
                <a:solidFill>
                  <a:srgbClr val="002060"/>
                </a:solidFill>
                <a:latin typeface="Times New Roman" panose="02020603050405020304" pitchFamily="18" charset="0"/>
                <a:cs typeface="Times New Roman" panose="02020603050405020304" pitchFamily="18" charset="0"/>
              </a:rPr>
              <a:t>Будь ласка, вкажіть, які заходи вживаються урядом для сприяння проведенню спільних консультацій.</a:t>
            </a:r>
          </a:p>
          <a:p>
            <a:pPr algn="just"/>
            <a:r>
              <a:rPr lang="uk-UA" sz="1400" i="1" kern="100" dirty="0">
                <a:solidFill>
                  <a:srgbClr val="002060"/>
                </a:solidFill>
                <a:latin typeface="Times New Roman" panose="02020603050405020304" pitchFamily="18" charset="0"/>
                <a:cs typeface="Times New Roman" panose="02020603050405020304" pitchFamily="18" charset="0"/>
              </a:rPr>
              <a:t> </a:t>
            </a:r>
          </a:p>
          <a:p>
            <a:pPr algn="just"/>
            <a:r>
              <a:rPr lang="uk-UA" sz="1400" i="1" kern="100" dirty="0">
                <a:solidFill>
                  <a:srgbClr val="002060"/>
                </a:solidFill>
                <a:latin typeface="Times New Roman" panose="02020603050405020304" pitchFamily="18" charset="0"/>
                <a:cs typeface="Times New Roman" panose="02020603050405020304" pitchFamily="18" charset="0"/>
              </a:rPr>
              <a:t>b)</a:t>
            </a:r>
            <a:r>
              <a:rPr lang="en-US" sz="1400" i="1" kern="100" dirty="0">
                <a:solidFill>
                  <a:srgbClr val="002060"/>
                </a:solidFill>
                <a:latin typeface="Times New Roman" panose="02020603050405020304" pitchFamily="18" charset="0"/>
                <a:cs typeface="Times New Roman" panose="02020603050405020304" pitchFamily="18" charset="0"/>
              </a:rPr>
              <a:t> </a:t>
            </a:r>
            <a:r>
              <a:rPr lang="uk-UA" sz="1400" i="1" kern="100" dirty="0">
                <a:solidFill>
                  <a:srgbClr val="002060"/>
                </a:solidFill>
                <a:latin typeface="Times New Roman" panose="02020603050405020304" pitchFamily="18" charset="0"/>
                <a:cs typeface="Times New Roman" panose="02020603050405020304" pitchFamily="18" charset="0"/>
              </a:rPr>
              <a:t>Будь ласка, опишіть, які питання, що становлять взаємний інтерес, були предметом спільних консультацій протягом останніх п'яти років, які домовленості були прийняті в результаті таких обговорень і як ці домовленості були реалізовані.</a:t>
            </a:r>
          </a:p>
          <a:p>
            <a:pPr algn="just"/>
            <a:r>
              <a:rPr lang="uk-UA" sz="1400" i="1" kern="100" dirty="0">
                <a:solidFill>
                  <a:srgbClr val="002060"/>
                </a:solidFill>
                <a:latin typeface="Times New Roman" panose="02020603050405020304" pitchFamily="18" charset="0"/>
                <a:cs typeface="Times New Roman" panose="02020603050405020304" pitchFamily="18" charset="0"/>
              </a:rPr>
              <a:t> </a:t>
            </a:r>
          </a:p>
          <a:p>
            <a:pPr algn="just"/>
            <a:r>
              <a:rPr lang="uk-UA" sz="1400" i="1" kern="100" dirty="0">
                <a:solidFill>
                  <a:srgbClr val="002060"/>
                </a:solidFill>
                <a:latin typeface="Times New Roman" panose="02020603050405020304" pitchFamily="18" charset="0"/>
                <a:cs typeface="Times New Roman" panose="02020603050405020304" pitchFamily="18" charset="0"/>
              </a:rPr>
              <a:t>c)</a:t>
            </a:r>
            <a:r>
              <a:rPr lang="en-US" sz="1400" i="1" kern="100" dirty="0">
                <a:solidFill>
                  <a:srgbClr val="002060"/>
                </a:solidFill>
                <a:latin typeface="Times New Roman" panose="02020603050405020304" pitchFamily="18" charset="0"/>
                <a:cs typeface="Times New Roman" panose="02020603050405020304" pitchFamily="18" charset="0"/>
              </a:rPr>
              <a:t> </a:t>
            </a:r>
            <a:r>
              <a:rPr lang="uk-UA" sz="1400" i="1" kern="100" dirty="0">
                <a:solidFill>
                  <a:srgbClr val="002060"/>
                </a:solidFill>
                <a:latin typeface="Times New Roman" panose="02020603050405020304" pitchFamily="18" charset="0"/>
                <a:cs typeface="Times New Roman" panose="02020603050405020304" pitchFamily="18" charset="0"/>
              </a:rPr>
              <a:t>Будь ласка, вкажіть, чи проводилися спільні консультації з питань, пов'язаних з (i) переходом на цифрові технології, або (ii) переходом на екологічно сталу економіку (</a:t>
            </a:r>
            <a:r>
              <a:rPr lang="uk-UA" sz="1400" i="1" kern="100" dirty="0" err="1">
                <a:solidFill>
                  <a:srgbClr val="002060"/>
                </a:solidFill>
                <a:latin typeface="Times New Roman" panose="02020603050405020304" pitchFamily="18" charset="0"/>
                <a:cs typeface="Times New Roman" panose="02020603050405020304" pitchFamily="18" charset="0"/>
              </a:rPr>
              <a:t>green</a:t>
            </a:r>
            <a:r>
              <a:rPr lang="uk-UA" sz="1400" i="1" kern="100" dirty="0">
                <a:solidFill>
                  <a:srgbClr val="002060"/>
                </a:solidFill>
                <a:latin typeface="Times New Roman" panose="02020603050405020304" pitchFamily="18" charset="0"/>
                <a:cs typeface="Times New Roman" panose="02020603050405020304" pitchFamily="18" charset="0"/>
              </a:rPr>
              <a:t> </a:t>
            </a:r>
            <a:r>
              <a:rPr lang="uk-UA" sz="1400" i="1" kern="100" dirty="0" err="1">
                <a:solidFill>
                  <a:srgbClr val="002060"/>
                </a:solidFill>
                <a:latin typeface="Times New Roman" panose="02020603050405020304" pitchFamily="18" charset="0"/>
                <a:cs typeface="Times New Roman" panose="02020603050405020304" pitchFamily="18" charset="0"/>
              </a:rPr>
              <a:t>transition</a:t>
            </a:r>
            <a:r>
              <a:rPr lang="uk-UA" sz="1400" i="1" kern="100" dirty="0">
                <a:solidFill>
                  <a:srgbClr val="002060"/>
                </a:solidFill>
                <a:latin typeface="Times New Roman" panose="02020603050405020304" pitchFamily="18" charset="0"/>
                <a:cs typeface="Times New Roman" panose="02020603050405020304" pitchFamily="18" charset="0"/>
              </a:rPr>
              <a:t>).</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A5BFA07-56FC-5D8F-015A-ED28CAD58CE8}"/>
              </a:ext>
            </a:extLst>
          </p:cNvPr>
          <p:cNvSpPr txBox="1"/>
          <p:nvPr/>
        </p:nvSpPr>
        <p:spPr>
          <a:xfrm>
            <a:off x="6588464" y="3160696"/>
            <a:ext cx="4944532" cy="3350597"/>
          </a:xfrm>
          <a:prstGeom prst="rect">
            <a:avLst/>
          </a:prstGeom>
          <a:noFill/>
        </p:spPr>
        <p:txBody>
          <a:bodyPr wrap="square">
            <a:spAutoFit/>
          </a:bodyPr>
          <a:lstStyle/>
          <a:p>
            <a:pPr algn="just">
              <a:lnSpc>
                <a:spcPct val="107000"/>
              </a:lnSpc>
              <a:spcAft>
                <a:spcPts val="800"/>
              </a:spcAft>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Висновок 2018 щодо України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У звіті підтверджується, що консультації на двосторонній основі відбуваються між сторонами соціального діалогу на всіх рівнях як у приватному, так і в державному секторах, і зазначається, що це підтверджується великою кількістю чинних колективних договорів.</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Висновок</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4. Комітет робить висновок, що ситуація в Україні відповідає статті 6§1 Хартії.</a:t>
            </a:r>
          </a:p>
        </p:txBody>
      </p:sp>
      <p:sp>
        <p:nvSpPr>
          <p:cNvPr id="5" name="Прямоугольник: скругленные углы 4">
            <a:extLst>
              <a:ext uri="{FF2B5EF4-FFF2-40B4-BE49-F238E27FC236}">
                <a16:creationId xmlns:a16="http://schemas.microsoft.com/office/drawing/2014/main" id="{333FD175-07F3-DF5C-BCDD-447D4AF053BC}"/>
              </a:ext>
            </a:extLst>
          </p:cNvPr>
          <p:cNvSpPr/>
          <p:nvPr/>
        </p:nvSpPr>
        <p:spPr>
          <a:xfrm>
            <a:off x="177800" y="2760133"/>
            <a:ext cx="6302899" cy="48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Times New Roman" panose="02020603050405020304" pitchFamily="18" charset="0"/>
                <a:ea typeface="Calibri" panose="020F0502020204030204" pitchFamily="34" charset="0"/>
              </a:rPr>
              <a:t>20</a:t>
            </a:r>
            <a:r>
              <a:rPr lang="uk-UA" sz="1200" dirty="0">
                <a:effectLst/>
                <a:latin typeface="Times New Roman" panose="02020603050405020304" pitchFamily="18" charset="0"/>
                <a:ea typeface="Calibri" panose="020F0502020204030204" pitchFamily="34" charset="0"/>
              </a:rPr>
              <a:t> (з 3</a:t>
            </a:r>
            <a:r>
              <a:rPr lang="en-US" sz="1200" dirty="0">
                <a:effectLst/>
                <a:latin typeface="Times New Roman" panose="02020603050405020304" pitchFamily="18" charset="0"/>
                <a:ea typeface="Calibri" panose="020F0502020204030204" pitchFamily="34" charset="0"/>
              </a:rPr>
              <a:t>2</a:t>
            </a:r>
            <a:r>
              <a:rPr lang="uk-UA" sz="1200" dirty="0">
                <a:effectLst/>
                <a:latin typeface="Times New Roman" panose="02020603050405020304" pitchFamily="18" charset="0"/>
                <a:ea typeface="Calibri" panose="020F0502020204030204" pitchFamily="34" charset="0"/>
              </a:rPr>
              <a:t>) висновків про відповідність </a:t>
            </a:r>
            <a:endParaRPr lang="uk-UA" sz="1200" dirty="0"/>
          </a:p>
        </p:txBody>
      </p:sp>
      <p:pic>
        <p:nvPicPr>
          <p:cNvPr id="8" name="Picture 7">
            <a:extLst>
              <a:ext uri="{FF2B5EF4-FFF2-40B4-BE49-F238E27FC236}">
                <a16:creationId xmlns:a16="http://schemas.microsoft.com/office/drawing/2014/main" id="{63D7B93D-B7B0-FF13-69DE-95B06916BE1B}"/>
              </a:ext>
            </a:extLst>
          </p:cNvPr>
          <p:cNvPicPr>
            <a:picLocks noChangeAspect="1"/>
          </p:cNvPicPr>
          <p:nvPr/>
        </p:nvPicPr>
        <p:blipFill>
          <a:blip r:embed="rId2"/>
          <a:stretch>
            <a:fillRect/>
          </a:stretch>
        </p:blipFill>
        <p:spPr>
          <a:xfrm>
            <a:off x="9151119" y="346707"/>
            <a:ext cx="2734025" cy="774640"/>
          </a:xfrm>
          <a:prstGeom prst="rect">
            <a:avLst/>
          </a:prstGeom>
        </p:spPr>
      </p:pic>
    </p:spTree>
    <p:extLst>
      <p:ext uri="{BB962C8B-B14F-4D97-AF65-F5344CB8AC3E}">
        <p14:creationId xmlns:p14="http://schemas.microsoft.com/office/powerpoint/2010/main" val="3704677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9C219-CC69-0852-40DD-A6243C2A5EAC}"/>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06A86089-F47F-2F8B-0F02-14FCD9410F46}"/>
              </a:ext>
            </a:extLst>
          </p:cNvPr>
          <p:cNvSpPr>
            <a:spLocks noGrp="1"/>
          </p:cNvSpPr>
          <p:nvPr>
            <p:ph idx="1"/>
          </p:nvPr>
        </p:nvSpPr>
        <p:spPr>
          <a:xfrm>
            <a:off x="287867" y="1721645"/>
            <a:ext cx="6045200" cy="4351338"/>
          </a:xfrm>
        </p:spPr>
        <p:txBody>
          <a:bodyPr>
            <a:normAutofit fontScale="85000" lnSpcReduction="10000"/>
          </a:bodyPr>
          <a:lstStyle/>
          <a:p>
            <a:pPr marL="0"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Фінляндія</a:t>
            </a:r>
            <a:endParaRPr lang="uk-U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У звіті зазначається, що соціальні партнери регулярно проводять спільні консультації на галузевому рівні з різноманітних питань, що становлять взаємний інтерес, і що колективні договори містять положення про спільні консультації. На національному рівні організації працівників і роботодавців беруть участь у спільних консультаціях з різних питань, що стосуються умов праці, включаючи заходи, вжиті у відповідь на пандемію, або вплив нових технологій на робочому місці. У звіті також зазначено, що законодавство про зайнятість і пенсійне забезпечення розробляється за тристоронньою процедурою, і що консультативні органи, що діють на міністерському рівні, включають представників організацій працівників і роботодавців.</a:t>
            </a:r>
          </a:p>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Висновок</a:t>
            </a:r>
          </a:p>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Комітет робить висновок, що ситуація у Фінляндії відповідає статті 6§1 Хартії.</a:t>
            </a:r>
          </a:p>
          <a:p>
            <a:pPr marL="0" indent="0">
              <a:buNone/>
            </a:pPr>
            <a:endParaRPr lang="uk-UA" dirty="0"/>
          </a:p>
        </p:txBody>
      </p:sp>
      <p:sp>
        <p:nvSpPr>
          <p:cNvPr id="6" name="Заголовок 1">
            <a:extLst>
              <a:ext uri="{FF2B5EF4-FFF2-40B4-BE49-F238E27FC236}">
                <a16:creationId xmlns:a16="http://schemas.microsoft.com/office/drawing/2014/main" id="{247E064B-41AA-B8D4-D353-B5FBE66B040B}"/>
              </a:ext>
            </a:extLst>
          </p:cNvPr>
          <p:cNvSpPr>
            <a:spLocks noGrp="1"/>
          </p:cNvSpPr>
          <p:nvPr>
            <p:ph type="title"/>
          </p:nvPr>
        </p:nvSpPr>
        <p:spPr>
          <a:xfrm>
            <a:off x="0" y="322792"/>
            <a:ext cx="9152466" cy="71589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6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1</a:t>
            </a:r>
            <a:r>
              <a:rPr lang="uk-UA" sz="1800"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Спільні консультації </a:t>
            </a:r>
            <a:r>
              <a:rPr lang="uk-UA" sz="1800" b="1" dirty="0">
                <a:solidFill>
                  <a:srgbClr val="333333"/>
                </a:solidFill>
                <a:effectLst/>
                <a:latin typeface="Times New Roman" panose="02020603050405020304" pitchFamily="18" charset="0"/>
                <a:ea typeface="Calibri" panose="020F0502020204030204" pitchFamily="34" charset="0"/>
              </a:rPr>
              <a:t>Висновки 2022</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7" name="Объект 2">
            <a:extLst>
              <a:ext uri="{FF2B5EF4-FFF2-40B4-BE49-F238E27FC236}">
                <a16:creationId xmlns:a16="http://schemas.microsoft.com/office/drawing/2014/main" id="{04F2A8CB-4BB4-5072-B5DA-7EB10CBB2C9E}"/>
              </a:ext>
            </a:extLst>
          </p:cNvPr>
          <p:cNvSpPr txBox="1">
            <a:spLocks/>
          </p:cNvSpPr>
          <p:nvPr/>
        </p:nvSpPr>
        <p:spPr>
          <a:xfrm>
            <a:off x="7196666" y="1884893"/>
            <a:ext cx="4707467" cy="402484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uk-UA" sz="18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Д</a:t>
            </a:r>
            <a:r>
              <a:rPr lang="uk-UA" sz="1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айджест 2022:</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Комітет тлумачить статтю 6§1 таким чином, що </a:t>
            </a:r>
            <a:r>
              <a:rPr lang="uk-UA" sz="1800" b="1" i="1" kern="100" dirty="0">
                <a:effectLst/>
                <a:latin typeface="Calibri" panose="020F0502020204030204" pitchFamily="34" charset="0"/>
                <a:ea typeface="Calibri" panose="020F0502020204030204" pitchFamily="34" charset="0"/>
                <a:cs typeface="Times New Roman" panose="02020603050405020304" pitchFamily="18" charset="0"/>
              </a:rPr>
              <a:t>Держави-учасниці повинні вживати позитивних заходів для заохочення консультацій між профспілками та організаціями роботодавців</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Спільні консультації </a:t>
            </a:r>
            <a:r>
              <a:rPr lang="uk-UA" sz="1800" dirty="0">
                <a:effectLst/>
                <a:latin typeface="Calibri" panose="020F0502020204030204" pitchFamily="34" charset="0"/>
                <a:ea typeface="Calibri" panose="020F0502020204030204" pitchFamily="34" charset="0"/>
                <a:cs typeface="Times New Roman" panose="02020603050405020304" pitchFamily="18" charset="0"/>
              </a:rPr>
              <a:t>— це консультації між працівниками та роботодавцями або організаціями, які їх представляють, на умовах рівності з метою обговорення усіх питань, що становлять взаємний інтерес на кожному рівні (за участі представників уряду або без них) </a:t>
            </a:r>
          </a:p>
          <a:p>
            <a:pPr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Консультації мають проводитися в приватному та державному секторах, включаючи державну службу.</a:t>
            </a:r>
          </a:p>
          <a:p>
            <a:pPr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 </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Якщо такі консультації не відбуваються спонтанно, Держави-учасниці </a:t>
            </a:r>
            <a:r>
              <a:rPr lang="uk-UA" sz="1800" b="1" i="1" kern="100" dirty="0">
                <a:effectLst/>
                <a:latin typeface="Calibri" panose="020F0502020204030204" pitchFamily="34" charset="0"/>
                <a:ea typeface="Calibri" panose="020F0502020204030204" pitchFamily="34" charset="0"/>
                <a:cs typeface="Times New Roman" panose="02020603050405020304" pitchFamily="18" charset="0"/>
              </a:rPr>
              <a:t>повинні створити постійні органи та механізми, за якими профспілки й організації роботодавців буде представлено рівноправно та спільно</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uk-UA" dirty="0"/>
          </a:p>
        </p:txBody>
      </p:sp>
      <p:pic>
        <p:nvPicPr>
          <p:cNvPr id="2" name="Picture 1">
            <a:extLst>
              <a:ext uri="{FF2B5EF4-FFF2-40B4-BE49-F238E27FC236}">
                <a16:creationId xmlns:a16="http://schemas.microsoft.com/office/drawing/2014/main" id="{22E60B65-8746-9BD7-0D2B-023A75D85407}"/>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95008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D871C-376D-CA1B-9124-7A4C808C1D9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1A478D-F23E-C80E-3218-62EA2DCFD0D4}"/>
              </a:ext>
            </a:extLst>
          </p:cNvPr>
          <p:cNvSpPr>
            <a:spLocks noGrp="1"/>
          </p:cNvSpPr>
          <p:nvPr>
            <p:ph type="title"/>
          </p:nvPr>
        </p:nvSpPr>
        <p:spPr>
          <a:xfrm>
            <a:off x="8878" y="80518"/>
            <a:ext cx="9942990" cy="42227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6</a:t>
            </a:r>
            <a:r>
              <a:rPr lang="uk-UA" sz="1800" b="1" kern="100" dirty="0">
                <a:effectLst/>
                <a:latin typeface="Calibri" panose="020F0502020204030204" pitchFamily="34" charset="0"/>
                <a:ea typeface="Calibri" panose="020F0502020204030204" pitchFamily="34" charset="0"/>
                <a:cs typeface="Calibri" panose="020F0502020204030204" pitchFamily="34" charset="0"/>
              </a:rPr>
              <a:t>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§2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переговори</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8355B993-F142-24B9-9C4E-D8845BF23B06}"/>
              </a:ext>
            </a:extLst>
          </p:cNvPr>
          <p:cNvSpPr>
            <a:spLocks noGrp="1"/>
          </p:cNvSpPr>
          <p:nvPr>
            <p:ph idx="1"/>
          </p:nvPr>
        </p:nvSpPr>
        <p:spPr>
          <a:xfrm>
            <a:off x="186266" y="4314548"/>
            <a:ext cx="5735140" cy="2543452"/>
          </a:xfrm>
        </p:spPr>
        <p:txBody>
          <a:bodyPr>
            <a:normAutofit fontScale="77500" lnSpcReduction="20000"/>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Підстави невідповідності:</a:t>
            </a: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недостатнє сприяння веденню колективних переговорів (Албанія, Вірменія, Азербайджан, Боснія і Герцеговина, Болгарія, Естонія, Грузія, Угорщина, Литва, Румунія) </a:t>
            </a:r>
          </a:p>
          <a:p>
            <a:pPr algn="just">
              <a:lnSpc>
                <a:spcPct val="107000"/>
              </a:lnSpc>
              <a:spcAft>
                <a:spcPts val="800"/>
              </a:spcAft>
            </a:pPr>
            <a:r>
              <a:rPr lang="uk-UA" sz="1800" kern="100" dirty="0">
                <a:latin typeface="Calibri" panose="020F0502020204030204" pitchFamily="34" charset="0"/>
                <a:ea typeface="Calibri" panose="020F0502020204030204" pitchFamily="34" charset="0"/>
                <a:cs typeface="Times New Roman" panose="02020603050405020304" pitchFamily="18" charset="0"/>
              </a:rPr>
              <a:t>з</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датність роботодавці в односторонньому порядку ігнорувати колективний договір (Грузія, Іспанія) </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право на ведення колективних переговорів від імені певних категорій працівників необґрунтовано обмежено (Албанія, Данія, Франція, Італія, Мальта) </a:t>
            </a:r>
          </a:p>
        </p:txBody>
      </p:sp>
      <p:sp>
        <p:nvSpPr>
          <p:cNvPr id="4" name="Прямоугольник: скругленные углы 3">
            <a:extLst>
              <a:ext uri="{FF2B5EF4-FFF2-40B4-BE49-F238E27FC236}">
                <a16:creationId xmlns:a16="http://schemas.microsoft.com/office/drawing/2014/main" id="{4C460CCE-9431-B02C-371A-1B42934B9D2D}"/>
              </a:ext>
            </a:extLst>
          </p:cNvPr>
          <p:cNvSpPr/>
          <p:nvPr/>
        </p:nvSpPr>
        <p:spPr>
          <a:xfrm>
            <a:off x="59268" y="502793"/>
            <a:ext cx="11170984" cy="3100719"/>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solidFill>
                <a:srgbClr val="002060"/>
              </a:solidFill>
              <a:effectLst/>
              <a:ea typeface="Calibri" panose="020F0502020204030204" pitchFamily="34" charset="0"/>
              <a:cs typeface="Times New Roman" panose="02020603050405020304" pitchFamily="18" charset="0"/>
            </a:endParaRPr>
          </a:p>
          <a:p>
            <a:pPr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	Будь ласка, надайте інформацію про те, як координуються колективні переговори на різних рівнях, включаючи інформацію про:</a:t>
            </a:r>
            <a:endParaRPr lang="uk-UA"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453390" indent="-226695"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дію таких факторів, як положення </a:t>
            </a:r>
            <a:r>
              <a:rPr lang="uk-UA" sz="1400" i="1" kern="100"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erga</a:t>
            </a:r>
            <a:r>
              <a:rPr lang="uk-UA" sz="1400"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uk-UA" sz="1400" i="1" kern="100"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omnes</a:t>
            </a:r>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uk-UA"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та </a:t>
            </a:r>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інших механізмів продовження строку колективних договорів;</a:t>
            </a:r>
            <a:endParaRPr lang="uk-UA"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453390" indent="-226695"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дію принципу сприяння</a:t>
            </a:r>
            <a:r>
              <a:rPr lang="uk-UA" sz="1400" kern="100" baseline="30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та ступінь, до якого локальні/робочі договори можуть відступати </a:t>
            </a:r>
            <a:r>
              <a:rPr lang="uk-UA" sz="1400" kern="100" dirty="0">
                <a:solidFill>
                  <a:srgbClr val="002060"/>
                </a:solidFill>
                <a:effectLst/>
                <a:ea typeface="Calibri" panose="020F0502020204030204" pitchFamily="34" charset="0"/>
                <a:cs typeface="Calibri" panose="020F0502020204030204" pitchFamily="34" charset="0"/>
              </a:rPr>
              <a:t>від законодавства або колективних договорів, укладених на вищому рівні.</a:t>
            </a:r>
            <a:endParaRPr lang="uk-UA" sz="1400" kern="100" dirty="0">
              <a:solidFill>
                <a:srgbClr val="002060"/>
              </a:solidFill>
              <a:effectLst/>
              <a:ea typeface="Calibri" panose="020F0502020204030204" pitchFamily="34" charset="0"/>
              <a:cs typeface="Times New Roman" panose="02020603050405020304" pitchFamily="18" charset="0"/>
            </a:endParaRPr>
          </a:p>
          <a:p>
            <a:pPr algn="just"/>
            <a:r>
              <a:rPr lang="uk-UA" sz="1400" kern="100" dirty="0">
                <a:solidFill>
                  <a:srgbClr val="002060"/>
                </a:solidFill>
                <a:effectLst/>
                <a:ea typeface="Calibri" panose="020F0502020204030204" pitchFamily="34" charset="0"/>
                <a:cs typeface="Calibri" panose="020F0502020204030204" pitchFamily="34" charset="0"/>
              </a:rPr>
              <a:t> b)	Будь ласка, надайте інформацію про перешкоди в укладенні колективних договорів на всіх рівнях та в усіх сферах економіки (наприклад, децентралізація колективних договорів).</a:t>
            </a:r>
            <a:endParaRPr lang="uk-UA" sz="1400" kern="100" dirty="0">
              <a:solidFill>
                <a:srgbClr val="002060"/>
              </a:solidFill>
              <a:effectLst/>
              <a:ea typeface="Calibri" panose="020F0502020204030204" pitchFamily="34" charset="0"/>
              <a:cs typeface="Times New Roman" panose="02020603050405020304" pitchFamily="18" charset="0"/>
            </a:endParaRPr>
          </a:p>
          <a:p>
            <a:pPr algn="just"/>
            <a:r>
              <a:rPr lang="uk-UA" sz="1400" kern="100" dirty="0">
                <a:solidFill>
                  <a:srgbClr val="002060"/>
                </a:solidFill>
                <a:effectLst/>
                <a:ea typeface="Calibri" panose="020F0502020204030204" pitchFamily="34" charset="0"/>
                <a:cs typeface="Calibri" panose="020F0502020204030204" pitchFamily="34" charset="0"/>
              </a:rPr>
              <a:t> c)	Будь ласка, надайте конкретні деталі щодо:</a:t>
            </a:r>
            <a:endParaRPr lang="uk-UA" sz="1400" kern="100" dirty="0">
              <a:solidFill>
                <a:srgbClr val="002060"/>
              </a:solidFill>
              <a:effectLst/>
              <a:ea typeface="Calibri" panose="020F0502020204030204" pitchFamily="34" charset="0"/>
              <a:cs typeface="Times New Roman" panose="02020603050405020304" pitchFamily="18" charset="0"/>
            </a:endParaRPr>
          </a:p>
          <a:p>
            <a:pPr marL="453390" indent="-226695" algn="just"/>
            <a:r>
              <a:rPr lang="uk-UA" sz="1400" kern="100" dirty="0">
                <a:solidFill>
                  <a:srgbClr val="002060"/>
                </a:solidFill>
                <a:effectLst/>
                <a:ea typeface="Calibri" panose="020F0502020204030204" pitchFamily="34" charset="0"/>
                <a:cs typeface="Calibri" panose="020F0502020204030204" pitchFamily="34" charset="0"/>
              </a:rPr>
              <a:t>•	вжитих або запланованих заходів для усунення цих перешкод;</a:t>
            </a:r>
            <a:endParaRPr lang="uk-UA" sz="1400" kern="100" dirty="0">
              <a:solidFill>
                <a:srgbClr val="002060"/>
              </a:solidFill>
              <a:effectLst/>
              <a:ea typeface="Calibri" panose="020F0502020204030204" pitchFamily="34" charset="0"/>
              <a:cs typeface="Times New Roman" panose="02020603050405020304" pitchFamily="18" charset="0"/>
            </a:endParaRPr>
          </a:p>
          <a:p>
            <a:pPr marL="453390" indent="-226695" algn="just"/>
            <a:r>
              <a:rPr lang="uk-UA" sz="1400" kern="100" dirty="0">
                <a:solidFill>
                  <a:srgbClr val="002060"/>
                </a:solidFill>
                <a:effectLst/>
                <a:ea typeface="Calibri" panose="020F0502020204030204" pitchFamily="34" charset="0"/>
                <a:cs typeface="Calibri" panose="020F0502020204030204" pitchFamily="34" charset="0"/>
              </a:rPr>
              <a:t>•	часових рамок для реалізації таких заходів;</a:t>
            </a:r>
            <a:endParaRPr lang="uk-UA" sz="1400" kern="100" dirty="0">
              <a:solidFill>
                <a:srgbClr val="002060"/>
              </a:solidFill>
              <a:effectLst/>
              <a:ea typeface="Calibri" panose="020F0502020204030204" pitchFamily="34" charset="0"/>
              <a:cs typeface="Times New Roman" panose="02020603050405020304" pitchFamily="18" charset="0"/>
            </a:endParaRPr>
          </a:p>
          <a:p>
            <a:pPr marL="453390" indent="-226695" algn="just"/>
            <a:r>
              <a:rPr lang="uk-UA" sz="1400" kern="100" dirty="0">
                <a:solidFill>
                  <a:srgbClr val="002060"/>
                </a:solidFill>
                <a:effectLst/>
                <a:ea typeface="Calibri" panose="020F0502020204030204" pitchFamily="34" charset="0"/>
                <a:cs typeface="Calibri" panose="020F0502020204030204" pitchFamily="34" charset="0"/>
              </a:rPr>
              <a:t>•	досягнутих/очікуваних результатів цих заходів.</a:t>
            </a:r>
            <a:endParaRPr lang="uk-UA" sz="1400" kern="100" dirty="0">
              <a:solidFill>
                <a:srgbClr val="002060"/>
              </a:solidFill>
              <a:effectLst/>
              <a:ea typeface="Calibri" panose="020F0502020204030204" pitchFamily="34" charset="0"/>
              <a:cs typeface="Times New Roman" panose="02020603050405020304" pitchFamily="18" charset="0"/>
            </a:endParaRPr>
          </a:p>
          <a:p>
            <a:pPr algn="just"/>
            <a:r>
              <a:rPr lang="uk-UA" sz="1400" kern="100" dirty="0">
                <a:solidFill>
                  <a:srgbClr val="002060"/>
                </a:solidFill>
                <a:effectLst/>
                <a:ea typeface="Calibri" panose="020F0502020204030204" pitchFamily="34" charset="0"/>
                <a:cs typeface="Calibri" panose="020F0502020204030204" pitchFamily="34" charset="0"/>
              </a:rPr>
              <a:t> d)	Будь ласка, надайте інформацію про вжиті або заплановані заходи для гарантування права на колективні переговори (i) економічно залежних (</a:t>
            </a:r>
            <a:r>
              <a:rPr lang="uk-UA" sz="1400" kern="100" dirty="0" err="1">
                <a:solidFill>
                  <a:srgbClr val="002060"/>
                </a:solidFill>
                <a:effectLst/>
                <a:ea typeface="Calibri" panose="020F0502020204030204" pitchFamily="34" charset="0"/>
                <a:cs typeface="Calibri" panose="020F0502020204030204" pitchFamily="34" charset="0"/>
              </a:rPr>
              <a:t>самозайнятих</a:t>
            </a:r>
            <a:r>
              <a:rPr lang="uk-UA" sz="1400" kern="100" dirty="0">
                <a:solidFill>
                  <a:srgbClr val="002060"/>
                </a:solidFill>
                <a:effectLst/>
                <a:ea typeface="Calibri" panose="020F0502020204030204" pitchFamily="34" charset="0"/>
                <a:cs typeface="Calibri" panose="020F0502020204030204" pitchFamily="34" charset="0"/>
              </a:rPr>
              <a:t>) осіб, які мають деякі схожі риси з працівниками, та (ii) </a:t>
            </a:r>
            <a:r>
              <a:rPr lang="uk-UA" sz="1400" kern="100" dirty="0" err="1">
                <a:solidFill>
                  <a:srgbClr val="002060"/>
                </a:solidFill>
                <a:effectLst/>
                <a:ea typeface="Calibri" panose="020F0502020204030204" pitchFamily="34" charset="0"/>
                <a:cs typeface="Calibri" panose="020F0502020204030204" pitchFamily="34" charset="0"/>
              </a:rPr>
              <a:t>самозайнятих</a:t>
            </a:r>
            <a:r>
              <a:rPr lang="uk-UA" sz="1400" kern="100" dirty="0">
                <a:solidFill>
                  <a:srgbClr val="002060"/>
                </a:solidFill>
                <a:effectLst/>
                <a:ea typeface="Calibri" panose="020F0502020204030204" pitchFamily="34" charset="0"/>
                <a:cs typeface="Calibri" panose="020F0502020204030204" pitchFamily="34" charset="0"/>
              </a:rPr>
              <a:t> працівників.</a:t>
            </a:r>
            <a:endParaRPr lang="uk-UA" sz="1400" kern="100" dirty="0">
              <a:solidFill>
                <a:srgbClr val="002060"/>
              </a:solidFill>
              <a:effectLst/>
              <a:ea typeface="Calibri" panose="020F0502020204030204" pitchFamily="34" charset="0"/>
              <a:cs typeface="Times New Roman" panose="02020603050405020304" pitchFamily="18" charset="0"/>
            </a:endParaRPr>
          </a:p>
          <a:p>
            <a:r>
              <a:rPr lang="uk-UA" sz="1400" kern="100" dirty="0">
                <a:solidFill>
                  <a:srgbClr val="002060"/>
                </a:solidFill>
                <a:effectLst/>
                <a:ea typeface="Calibri" panose="020F0502020204030204" pitchFamily="34" charset="0"/>
                <a:cs typeface="Times New Roman" panose="02020603050405020304" pitchFamily="18" charset="0"/>
              </a:rPr>
              <a:t>Зобов’язання, що поширюються на всіх працівників, включаючи тих, що не є членами профспілки (</a:t>
            </a:r>
            <a:r>
              <a:rPr lang="uk-UA" sz="1400" i="1" kern="100" dirty="0">
                <a:solidFill>
                  <a:srgbClr val="002060"/>
                </a:solidFill>
                <a:effectLst/>
                <a:ea typeface="Calibri" panose="020F0502020204030204" pitchFamily="34" charset="0"/>
                <a:cs typeface="Times New Roman" panose="02020603050405020304" pitchFamily="18" charset="0"/>
              </a:rPr>
              <a:t>прим. перекладача</a:t>
            </a:r>
            <a:r>
              <a:rPr lang="uk-UA" sz="1400" kern="100" dirty="0">
                <a:solidFill>
                  <a:srgbClr val="002060"/>
                </a:solidFill>
                <a:effectLst/>
                <a:ea typeface="Calibri" panose="020F0502020204030204" pitchFamily="34" charset="0"/>
                <a:cs typeface="Times New Roman" panose="02020603050405020304" pitchFamily="18" charset="0"/>
              </a:rPr>
              <a:t>)</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983BB20-B841-37DF-9FE8-E269D6FD0F9E}"/>
              </a:ext>
            </a:extLst>
          </p:cNvPr>
          <p:cNvSpPr txBox="1"/>
          <p:nvPr/>
        </p:nvSpPr>
        <p:spPr>
          <a:xfrm>
            <a:off x="6808762" y="3966619"/>
            <a:ext cx="5043830" cy="2461508"/>
          </a:xfrm>
          <a:prstGeom prst="rect">
            <a:avLst/>
          </a:prstGeom>
          <a:noFill/>
        </p:spPr>
        <p:txBody>
          <a:bodyPr wrap="square">
            <a:spAutoFit/>
          </a:bodyPr>
          <a:lstStyle/>
          <a:p>
            <a:pPr algn="just">
              <a:lnSpc>
                <a:spcPct val="107000"/>
              </a:lnSpc>
              <a:spcAft>
                <a:spcPts val="800"/>
              </a:spcAft>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Висновок 2018 щодо України</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…Комітет запитує, на яку частку працівників поширюється дія колективного договору.</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Висновок</a:t>
            </a:r>
          </a:p>
          <a:p>
            <a:pPr algn="just">
              <a:lnSpc>
                <a:spcPct val="107000"/>
              </a:lnSpc>
              <a:spcAft>
                <a:spcPts val="800"/>
              </a:spcAft>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Очікуючи на отримання запитуваної інформації, Комітет робить висновок, що ситуація в Україні відповідає статті 6§2 Хартії.</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43EC8630-82BA-6086-FCAD-E23FC1F0E1C3}"/>
              </a:ext>
            </a:extLst>
          </p:cNvPr>
          <p:cNvSpPr/>
          <p:nvPr/>
        </p:nvSpPr>
        <p:spPr>
          <a:xfrm>
            <a:off x="186266" y="3666248"/>
            <a:ext cx="6302899" cy="48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effectLst/>
                <a:latin typeface="Times New Roman" panose="02020603050405020304" pitchFamily="18" charset="0"/>
                <a:ea typeface="Calibri" panose="020F0502020204030204" pitchFamily="34" charset="0"/>
                <a:cs typeface="Times New Roman" panose="02020603050405020304" pitchFamily="18" charset="0"/>
              </a:rPr>
              <a:t>13 (з 3</a:t>
            </a:r>
            <a:r>
              <a:rPr lang="uk-UA" sz="1200" dirty="0">
                <a:latin typeface="Times New Roman" panose="02020603050405020304" pitchFamily="18" charset="0"/>
                <a:ea typeface="Calibri" panose="020F0502020204030204" pitchFamily="34" charset="0"/>
                <a:cs typeface="Times New Roman" panose="02020603050405020304" pitchFamily="18" charset="0"/>
              </a:rPr>
              <a:t>3</a:t>
            </a:r>
            <a:r>
              <a:rPr lang="uk-UA" sz="1200" dirty="0">
                <a:effectLst/>
                <a:latin typeface="Times New Roman" panose="02020603050405020304" pitchFamily="18" charset="0"/>
                <a:ea typeface="Calibri" panose="020F0502020204030204" pitchFamily="34" charset="0"/>
                <a:cs typeface="Times New Roman" panose="02020603050405020304" pitchFamily="18" charset="0"/>
              </a:rPr>
              <a:t>) висновків про відповідність (Австрія, Фінляндія, Німеччина, Ірландія, Латвія, Чорногорія, Польща)  </a:t>
            </a:r>
            <a:endParaRPr lang="uk-UA" sz="1200"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0A6E4BDE-9F3F-7574-9AB0-1B3A4B989F70}"/>
              </a:ext>
            </a:extLst>
          </p:cNvPr>
          <p:cNvPicPr>
            <a:picLocks noChangeAspect="1"/>
          </p:cNvPicPr>
          <p:nvPr/>
        </p:nvPicPr>
        <p:blipFill>
          <a:blip r:embed="rId2"/>
          <a:stretch>
            <a:fillRect/>
          </a:stretch>
        </p:blipFill>
        <p:spPr>
          <a:xfrm>
            <a:off x="9398707" y="1887267"/>
            <a:ext cx="2734025" cy="774640"/>
          </a:xfrm>
          <a:prstGeom prst="rect">
            <a:avLst/>
          </a:prstGeom>
        </p:spPr>
      </p:pic>
    </p:spTree>
    <p:extLst>
      <p:ext uri="{BB962C8B-B14F-4D97-AF65-F5344CB8AC3E}">
        <p14:creationId xmlns:p14="http://schemas.microsoft.com/office/powerpoint/2010/main" val="3481876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351D3-31B6-B5D3-B06B-BBF5A90E52A1}"/>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BC1FA025-DE33-F6ED-DD31-32D6341DF1A4}"/>
              </a:ext>
            </a:extLst>
          </p:cNvPr>
          <p:cNvSpPr>
            <a:spLocks noGrp="1"/>
          </p:cNvSpPr>
          <p:nvPr>
            <p:ph idx="1"/>
          </p:nvPr>
        </p:nvSpPr>
        <p:spPr>
          <a:xfrm>
            <a:off x="0" y="1253330"/>
            <a:ext cx="11749924" cy="5281877"/>
          </a:xfrm>
        </p:spPr>
        <p:txBody>
          <a:bodyPr>
            <a:normAutofit/>
          </a:bodyPr>
          <a:lstStyle/>
          <a:p>
            <a:pPr marL="0"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Латвія</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5. І звіт, і коментарі FTUCL надають інформацію про кілька суттєвих заходів, спрямованих на сприяння колективним переговорам, вжитих протягом звітного періоду. У 2018 запроваджено нижчий поріг репрезентативності для організацій роботодавців, які підписують галузеві колективні договори, які можуть бути поширені на всіх роботодавців і працівників у цій галузі... У 2020 році соціальним партнерам надано можливість відступати від законодавчих положень щодо оплати понаднормової роботи в обмін на підвищення мінімальної заробітної плати. Ця поправка надала певний простір для колективних переговорів щодо мінімальної заробітної плати, яка раніше була питанням, яке регулювалося виключно законом...</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У звіті також міститься інформація про укладені колективні договори…</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Комітет робить висновок, що ситуація у </a:t>
            </a:r>
            <a:r>
              <a:rPr lang="uk-UA" sz="1800" kern="100" dirty="0" err="1">
                <a:effectLst/>
                <a:latin typeface="Calibri" panose="020F0502020204030204" pitchFamily="34" charset="0"/>
                <a:ea typeface="Calibri" panose="020F0502020204030204" pitchFamily="34" charset="0"/>
                <a:cs typeface="Times New Roman" panose="02020603050405020304" pitchFamily="18" charset="0"/>
              </a:rPr>
              <a:t>Лавії</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відповідає статті 6§2 Хартії.</a:t>
            </a:r>
          </a:p>
          <a:p>
            <a:pPr algn="just">
              <a:lnSpc>
                <a:spcPct val="107000"/>
              </a:lnSpc>
              <a:spcAft>
                <a:spcPts val="800"/>
              </a:spcAft>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uk-UA" dirty="0"/>
          </a:p>
        </p:txBody>
      </p:sp>
      <p:sp>
        <p:nvSpPr>
          <p:cNvPr id="6" name="Заголовок 1">
            <a:extLst>
              <a:ext uri="{FF2B5EF4-FFF2-40B4-BE49-F238E27FC236}">
                <a16:creationId xmlns:a16="http://schemas.microsoft.com/office/drawing/2014/main" id="{8DDEE4B5-601B-5E9B-7EB3-BB6F9CDE7C67}"/>
              </a:ext>
            </a:extLst>
          </p:cNvPr>
          <p:cNvSpPr>
            <a:spLocks noGrp="1"/>
          </p:cNvSpPr>
          <p:nvPr>
            <p:ph type="title"/>
          </p:nvPr>
        </p:nvSpPr>
        <p:spPr>
          <a:xfrm>
            <a:off x="0" y="322792"/>
            <a:ext cx="9152466" cy="71589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6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§2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переговори </a:t>
            </a:r>
            <a:r>
              <a:rPr lang="uk-UA" sz="1800" b="1" dirty="0">
                <a:solidFill>
                  <a:srgbClr val="333333"/>
                </a:solidFill>
                <a:effectLst/>
                <a:latin typeface="Times New Roman" panose="02020603050405020304" pitchFamily="18" charset="0"/>
                <a:ea typeface="Calibri" panose="020F0502020204030204" pitchFamily="34" charset="0"/>
              </a:rPr>
              <a:t>Висновки 2022</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pic>
        <p:nvPicPr>
          <p:cNvPr id="2" name="Picture 1">
            <a:extLst>
              <a:ext uri="{FF2B5EF4-FFF2-40B4-BE49-F238E27FC236}">
                <a16:creationId xmlns:a16="http://schemas.microsoft.com/office/drawing/2014/main" id="{90A8F8CF-93FB-0FBF-7D59-CA94B951F249}"/>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1822874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9A2B3F-06E7-7D4E-DBEC-497A39FB3CF9}"/>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3BD16724-F0B6-33DE-85A2-3643EBE2F7BB}"/>
              </a:ext>
            </a:extLst>
          </p:cNvPr>
          <p:cNvSpPr>
            <a:spLocks noGrp="1"/>
          </p:cNvSpPr>
          <p:nvPr>
            <p:ph idx="1"/>
          </p:nvPr>
        </p:nvSpPr>
        <p:spPr>
          <a:xfrm>
            <a:off x="106532" y="1253330"/>
            <a:ext cx="11896078" cy="5604670"/>
          </a:xfrm>
        </p:spPr>
        <p:txBody>
          <a:bodyPr>
            <a:normAutofit fontScale="55000" lnSpcReduction="20000"/>
          </a:bodyPr>
          <a:lstStyle/>
          <a:p>
            <a:pPr marL="0" indent="0" algn="just">
              <a:lnSpc>
                <a:spcPct val="107000"/>
              </a:lnSpc>
              <a:spcAft>
                <a:spcPts val="800"/>
              </a:spcAft>
              <a:buNone/>
            </a:pPr>
            <a:r>
              <a:rPr lang="uk-UA" sz="3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Ірландія </a:t>
            </a:r>
            <a:r>
              <a:rPr lang="uk-UA" sz="3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r>
              <a:rPr lang="uk-UA" sz="34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звіт+коментарі</a:t>
            </a:r>
            <a:r>
              <a:rPr lang="uk-UA" sz="3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uk-UA" sz="3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законодавство+судова</a:t>
            </a:r>
            <a:r>
              <a:rPr lang="uk-UA" sz="3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практика)</a:t>
            </a:r>
            <a:endParaRPr lang="uk-UA" sz="3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…7. Згідно зі звітом, розділ 30 Закону про трудові відносини (з поправками) 2015 року запроваджує механізм, який гарантує, що якщо роботодавець вирішить не брати участь у колективних переговорах з профспілкою чи внутрішнім «особливим органом», і якщо кількість працівників, від імені яких розглядається справа, не є незначною, профспілка може домагатися, щоб винагорода та умови роботи її членів були оцінені порівняно з відповідними компараторами та визначені судом з трудових спорів, якщо необхідно.</a:t>
            </a:r>
          </a:p>
          <a:p>
            <a:pPr marL="0" indent="0">
              <a:buNone/>
            </a:pPr>
            <a:r>
              <a:rPr lang="uk-UA" sz="2800" dirty="0">
                <a:effectLst/>
                <a:latin typeface="Calibri" panose="020F0502020204030204" pitchFamily="34" charset="0"/>
                <a:ea typeface="Calibri" panose="020F0502020204030204" pitchFamily="34" charset="0"/>
                <a:cs typeface="Times New Roman" panose="02020603050405020304" pitchFamily="18" charset="0"/>
              </a:rPr>
              <a:t>8. </a:t>
            </a:r>
            <a:r>
              <a:rPr lang="uk-UA" sz="2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Закон про трудові відносини (з поправками) 2015 року також прямо забороняє використання заохочень роботодавцями, щоб переконати працівників відмовитися від представництва на колективних переговорах, і забезпечує захист працівників</a:t>
            </a:r>
            <a:r>
              <a:rPr lang="uk-UA" sz="2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uk-UA" sz="2800" dirty="0">
                <a:latin typeface="Calibri" panose="020F0502020204030204" pitchFamily="34" charset="0"/>
                <a:cs typeface="Times New Roman" panose="02020603050405020304" pitchFamily="18" charset="0"/>
              </a:rPr>
              <a:t>Кодекс….</a:t>
            </a: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uk-UA" sz="2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будь-які несприятливі наслідки, спричинені відмовою працівника від заохочення (фінансового чи іншого), спрямованого спеціально на те, щоб змусити працівника відмовитися від колективного представництва профспілки, є формою </a:t>
            </a:r>
            <a:r>
              <a:rPr lang="uk-UA" sz="2800" i="1" kern="1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віктимізації</a:t>
            </a:r>
            <a:r>
              <a:rPr lang="uk-UA" sz="2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10</a:t>
            </a:r>
            <a:r>
              <a:rPr lang="uk-UA" sz="2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ICTU у своїх коментарях зазначає</a:t>
            </a: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 що статистика суду з трудових спорів і дуже низька кількість справ вказують на те, що розділ 30 Закону про трудові відносини (з поправками) 2015 року більше не діє чи не використовується. У ньому також підкреслюється, що в Ірландії працівники не мають права на ведення колективних переговорів з роботодавцями, а також чинне законодавство не надає жодних таких колективних прав на представництво працівникам профспілкою за їхнім вибором.</a:t>
            </a:r>
          </a:p>
          <a:p>
            <a:pPr marL="0" indent="0" algn="just">
              <a:lnSpc>
                <a:spcPct val="107000"/>
              </a:lnSpc>
              <a:spcAft>
                <a:spcPts val="800"/>
              </a:spcAft>
              <a:buNone/>
            </a:pP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11. </a:t>
            </a:r>
            <a:r>
              <a:rPr lang="uk-UA" sz="2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Комітет зазначає, що для вивчення цих питань було створено Групу високого рівня з аналізу, а її остаточний звіт було опубліковано у 2022 році. Уряд розгляне звіт, щоб побачити, як можна реалізувати його рекомендації. Комітет просить у наступному звіті надати оновлену інформацію з цього приводу.</a:t>
            </a:r>
          </a:p>
          <a:p>
            <a:pPr marL="0" indent="0" algn="just">
              <a:lnSpc>
                <a:spcPct val="107000"/>
              </a:lnSpc>
              <a:spcAft>
                <a:spcPts val="800"/>
              </a:spcAft>
              <a:buNone/>
            </a:pP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12. Звіт не надає жодної відповідної інформації щодо вищезазначеного загального питання. Однак Комітет зазначає, що раніше він вирішив, що </a:t>
            </a:r>
            <a:r>
              <a:rPr lang="uk-UA" sz="2800" i="1" kern="100" dirty="0">
                <a:effectLst/>
                <a:latin typeface="Calibri" panose="020F0502020204030204" pitchFamily="34" charset="0"/>
                <a:ea typeface="Calibri" panose="020F0502020204030204" pitchFamily="34" charset="0"/>
                <a:cs typeface="Times New Roman" panose="02020603050405020304" pitchFamily="18" charset="0"/>
              </a:rPr>
              <a:t>ситуація в Ірландії відповідає статті 6§2 Хартії </a:t>
            </a: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(Ірландський конгрес профспілок (ICTU) проти Ірландії, скарга № 123/2016, рішення по суті від 12 вересня 2018 р.). </a:t>
            </a:r>
            <a:r>
              <a:rPr lang="uk-UA" sz="2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Цей висновок був зроблений на основі припущення, що Розділ 15F Закону про конкуренцію 2002 року не буде тлумачитися надто </a:t>
            </a:r>
            <a:r>
              <a:rPr lang="uk-UA" sz="2800" b="1" kern="1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обмежувально</a:t>
            </a:r>
            <a:r>
              <a:rPr lang="uk-UA" sz="2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враховуючи вимоги статті 6§2 </a:t>
            </a: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Хартії (у §110-111 рішення). Таким чином, Комітет просить у наступному звіті надати інформацію про практичне застосування розділу 15F Закону про конкуренцію 2002 року в частині, що стосується різних категорій </a:t>
            </a:r>
            <a:r>
              <a:rPr lang="uk-UA" sz="2800" kern="100" dirty="0" err="1">
                <a:effectLst/>
                <a:latin typeface="Calibri" panose="020F0502020204030204" pitchFamily="34" charset="0"/>
                <a:ea typeface="Calibri" panose="020F0502020204030204" pitchFamily="34" charset="0"/>
                <a:cs typeface="Times New Roman" panose="02020603050405020304" pitchFamily="18" charset="0"/>
              </a:rPr>
              <a:t>самозайнятих</a:t>
            </a: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 працівників, після прийняття Закону про конкуренцію (з поправками) 2017 року.</a:t>
            </a:r>
            <a:endParaRPr lang="uk-UA" dirty="0"/>
          </a:p>
        </p:txBody>
      </p:sp>
      <p:sp>
        <p:nvSpPr>
          <p:cNvPr id="6" name="Заголовок 1">
            <a:extLst>
              <a:ext uri="{FF2B5EF4-FFF2-40B4-BE49-F238E27FC236}">
                <a16:creationId xmlns:a16="http://schemas.microsoft.com/office/drawing/2014/main" id="{43380B8E-745A-3320-4052-C7B80526937E}"/>
              </a:ext>
            </a:extLst>
          </p:cNvPr>
          <p:cNvSpPr>
            <a:spLocks noGrp="1"/>
          </p:cNvSpPr>
          <p:nvPr>
            <p:ph type="title"/>
          </p:nvPr>
        </p:nvSpPr>
        <p:spPr>
          <a:xfrm>
            <a:off x="0" y="322792"/>
            <a:ext cx="9152466" cy="71589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6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§2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переговори </a:t>
            </a:r>
            <a:r>
              <a:rPr lang="uk-UA" sz="1800" b="1" dirty="0">
                <a:solidFill>
                  <a:srgbClr val="333333"/>
                </a:solidFill>
                <a:effectLst/>
                <a:latin typeface="Times New Roman" panose="02020603050405020304" pitchFamily="18" charset="0"/>
                <a:ea typeface="Calibri" panose="020F0502020204030204" pitchFamily="34" charset="0"/>
              </a:rPr>
              <a:t>Висновки 2022</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pic>
        <p:nvPicPr>
          <p:cNvPr id="2" name="Picture 1">
            <a:extLst>
              <a:ext uri="{FF2B5EF4-FFF2-40B4-BE49-F238E27FC236}">
                <a16:creationId xmlns:a16="http://schemas.microsoft.com/office/drawing/2014/main" id="{45DEFDAB-195B-B969-0F1B-9D09F1B94F7C}"/>
              </a:ext>
            </a:extLst>
          </p:cNvPr>
          <p:cNvPicPr>
            <a:picLocks noChangeAspect="1"/>
          </p:cNvPicPr>
          <p:nvPr/>
        </p:nvPicPr>
        <p:blipFill>
          <a:blip r:embed="rId2"/>
          <a:stretch>
            <a:fillRect/>
          </a:stretch>
        </p:blipFill>
        <p:spPr>
          <a:xfrm>
            <a:off x="9008244" y="478690"/>
            <a:ext cx="2734025" cy="774640"/>
          </a:xfrm>
          <a:prstGeom prst="rect">
            <a:avLst/>
          </a:prstGeom>
        </p:spPr>
      </p:pic>
    </p:spTree>
    <p:extLst>
      <p:ext uri="{BB962C8B-B14F-4D97-AF65-F5344CB8AC3E}">
        <p14:creationId xmlns:p14="http://schemas.microsoft.com/office/powerpoint/2010/main" val="1037761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471377-EF70-CCAE-E3CA-F9331C65758A}"/>
              </a:ext>
            </a:extLst>
          </p:cNvPr>
          <p:cNvSpPr>
            <a:spLocks noGrp="1"/>
          </p:cNvSpPr>
          <p:nvPr>
            <p:ph type="title"/>
          </p:nvPr>
        </p:nvSpPr>
        <p:spPr>
          <a:xfrm>
            <a:off x="71021" y="365125"/>
            <a:ext cx="11780668" cy="1325563"/>
          </a:xfrm>
        </p:spPr>
        <p:txBody>
          <a:bodyPr>
            <a:normAutofit/>
          </a:bodyPr>
          <a:lstStyle/>
          <a:p>
            <a:r>
              <a:rPr lang="uk-UA" sz="1800" b="1" i="1" kern="100" dirty="0">
                <a:solidFill>
                  <a:srgbClr val="002060"/>
                </a:solidFill>
                <a:effectLst/>
                <a:ea typeface="Calibri" panose="020F0502020204030204" pitchFamily="34" charset="0"/>
                <a:cs typeface="Calibri" panose="020F0502020204030204" pitchFamily="34" charset="0"/>
              </a:rPr>
              <a:t>d)</a:t>
            </a:r>
            <a:r>
              <a:rPr lang="uk-UA" sz="1800" b="1" i="1" kern="100" dirty="0">
                <a:solidFill>
                  <a:srgbClr val="002060"/>
                </a:solidFill>
                <a:ea typeface="Calibri" panose="020F0502020204030204" pitchFamily="34" charset="0"/>
                <a:cs typeface="Calibri" panose="020F0502020204030204" pitchFamily="34" charset="0"/>
              </a:rPr>
              <a:t> </a:t>
            </a:r>
            <a:r>
              <a:rPr lang="uk-UA" sz="1800" b="1" i="1" kern="100" dirty="0">
                <a:solidFill>
                  <a:srgbClr val="002060"/>
                </a:solidFill>
                <a:effectLst/>
                <a:ea typeface="Calibri" panose="020F0502020204030204" pitchFamily="34" charset="0"/>
                <a:cs typeface="Calibri" panose="020F0502020204030204" pitchFamily="34" charset="0"/>
              </a:rPr>
              <a:t>Будь ласка, надайте інформацію про вжиті або заплановані заходи для гарантування права на колективні переговори (i) економічно </a:t>
            </a:r>
            <a:r>
              <a:rPr lang="uk-UA" sz="2000" b="1" i="1" kern="100" dirty="0">
                <a:solidFill>
                  <a:srgbClr val="002060"/>
                </a:solidFill>
                <a:effectLst/>
                <a:ea typeface="Calibri" panose="020F0502020204030204" pitchFamily="34" charset="0"/>
                <a:cs typeface="Calibri" panose="020F0502020204030204" pitchFamily="34" charset="0"/>
              </a:rPr>
              <a:t>залежних (</a:t>
            </a:r>
            <a:r>
              <a:rPr lang="uk-UA" sz="2000" b="1" i="1" kern="100" dirty="0" err="1">
                <a:solidFill>
                  <a:srgbClr val="002060"/>
                </a:solidFill>
                <a:effectLst/>
                <a:ea typeface="Calibri" panose="020F0502020204030204" pitchFamily="34" charset="0"/>
                <a:cs typeface="Calibri" panose="020F0502020204030204" pitchFamily="34" charset="0"/>
              </a:rPr>
              <a:t>самозайнятих</a:t>
            </a:r>
            <a:r>
              <a:rPr lang="uk-UA" sz="2000" b="1" i="1" kern="100" dirty="0">
                <a:solidFill>
                  <a:srgbClr val="002060"/>
                </a:solidFill>
                <a:effectLst/>
                <a:ea typeface="Calibri" panose="020F0502020204030204" pitchFamily="34" charset="0"/>
                <a:cs typeface="Calibri" panose="020F0502020204030204" pitchFamily="34" charset="0"/>
              </a:rPr>
              <a:t>) осіб, які мають деякі схожі риси з працівниками, та (ii) </a:t>
            </a:r>
            <a:r>
              <a:rPr lang="uk-UA" sz="2000" b="1" i="1" kern="100" dirty="0" err="1">
                <a:solidFill>
                  <a:srgbClr val="002060"/>
                </a:solidFill>
                <a:effectLst/>
                <a:ea typeface="Calibri" panose="020F0502020204030204" pitchFamily="34" charset="0"/>
                <a:cs typeface="Calibri" panose="020F0502020204030204" pitchFamily="34" charset="0"/>
              </a:rPr>
              <a:t>самозайнятих</a:t>
            </a:r>
            <a:r>
              <a:rPr lang="uk-UA" sz="2000" b="1" i="1" kern="100" dirty="0">
                <a:solidFill>
                  <a:srgbClr val="002060"/>
                </a:solidFill>
                <a:effectLst/>
                <a:ea typeface="Calibri" panose="020F0502020204030204" pitchFamily="34" charset="0"/>
                <a:cs typeface="Calibri" panose="020F0502020204030204" pitchFamily="34" charset="0"/>
              </a:rPr>
              <a:t> працівників.</a:t>
            </a:r>
            <a:br>
              <a:rPr lang="uk-UA" sz="2000" b="1" i="1" kern="100" dirty="0">
                <a:solidFill>
                  <a:srgbClr val="002060"/>
                </a:solidFill>
                <a:effectLst/>
                <a:ea typeface="Calibri" panose="020F0502020204030204" pitchFamily="34" charset="0"/>
                <a:cs typeface="Times New Roman" panose="02020603050405020304" pitchFamily="18" charset="0"/>
              </a:rPr>
            </a:br>
            <a:r>
              <a:rPr lang="uk-UA" sz="2000" b="1" i="1" kern="100" dirty="0">
                <a:solidFill>
                  <a:srgbClr val="002060"/>
                </a:solidFill>
                <a:effectLst/>
                <a:ea typeface="Calibri" panose="020F0502020204030204" pitchFamily="34" charset="0"/>
                <a:cs typeface="Times New Roman" panose="02020603050405020304" pitchFamily="18" charset="0"/>
              </a:rPr>
              <a:t>Зобов’язання, що поширюються на всіх працівників, включаючи тих, що не є членами профспілки</a:t>
            </a:r>
            <a:endParaRPr lang="uk-UA" sz="2000" b="1" i="1" dirty="0"/>
          </a:p>
        </p:txBody>
      </p:sp>
      <p:sp>
        <p:nvSpPr>
          <p:cNvPr id="3" name="Місце для вмісту 2">
            <a:extLst>
              <a:ext uri="{FF2B5EF4-FFF2-40B4-BE49-F238E27FC236}">
                <a16:creationId xmlns:a16="http://schemas.microsoft.com/office/drawing/2014/main" id="{50E595C0-54E1-472D-6565-67BD1CB0AC20}"/>
              </a:ext>
            </a:extLst>
          </p:cNvPr>
          <p:cNvSpPr>
            <a:spLocks noGrp="1"/>
          </p:cNvSpPr>
          <p:nvPr>
            <p:ph idx="1"/>
          </p:nvPr>
        </p:nvSpPr>
        <p:spPr>
          <a:xfrm>
            <a:off x="399495" y="2272683"/>
            <a:ext cx="11452194" cy="3904280"/>
          </a:xfrm>
        </p:spPr>
        <p:txBody>
          <a:bodyPr>
            <a:normAutofit lnSpcReduction="10000"/>
          </a:bodyPr>
          <a:lstStyle/>
          <a:p>
            <a:pPr marL="0" indent="0">
              <a:buNone/>
            </a:pPr>
            <a:r>
              <a:rPr lang="uk-UA" sz="2000" b="1" i="1" kern="100" dirty="0">
                <a:solidFill>
                  <a:srgbClr val="0070C0"/>
                </a:solidFill>
                <a:latin typeface="+mj-lt"/>
                <a:cs typeface="Times New Roman" panose="02020603050405020304" pitchFamily="18" charset="0"/>
              </a:rPr>
              <a:t>Питання ЄКСП 2018, 2022: які заходи, вжиті або заплановані для гарантування права на ведення колективних переговорів для </a:t>
            </a:r>
            <a:r>
              <a:rPr lang="uk-UA" sz="2000" b="1" i="1" kern="100" dirty="0" err="1">
                <a:solidFill>
                  <a:srgbClr val="0070C0"/>
                </a:solidFill>
                <a:latin typeface="+mj-lt"/>
                <a:cs typeface="Times New Roman" panose="02020603050405020304" pitchFamily="18" charset="0"/>
              </a:rPr>
              <a:t>самозайнятих</a:t>
            </a:r>
            <a:r>
              <a:rPr lang="uk-UA" sz="2000" b="1" i="1" kern="100" dirty="0">
                <a:solidFill>
                  <a:srgbClr val="0070C0"/>
                </a:solidFill>
                <a:latin typeface="+mj-lt"/>
                <a:cs typeface="Times New Roman" panose="02020603050405020304" pitchFamily="18" charset="0"/>
              </a:rPr>
              <a:t> працівників та інших працівників, які не належать до звичайне визначення залежного працівника. </a:t>
            </a:r>
          </a:p>
          <a:p>
            <a:pPr marL="0" indent="0">
              <a:buNone/>
            </a:pPr>
            <a:endParaRPr lang="uk-UA" sz="2000" b="1" i="1" kern="100" dirty="0">
              <a:solidFill>
                <a:srgbClr val="0070C0"/>
              </a:solidFill>
              <a:latin typeface="+mj-lt"/>
              <a:cs typeface="Times New Roman" panose="02020603050405020304" pitchFamily="18" charset="0"/>
            </a:endParaRPr>
          </a:p>
          <a:p>
            <a:pPr marL="0"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Польща 2022:</a:t>
            </a:r>
          </a:p>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…Відповідаючи на загальне запитання, у звіті зазначається, що зміни до Закону про профспілки, ухвалені у 2018 році, </a:t>
            </a:r>
            <a:r>
              <a:rPr lang="uk-UA" sz="1800" b="1" i="1" kern="100" dirty="0">
                <a:effectLst/>
                <a:latin typeface="Calibri" panose="020F0502020204030204" pitchFamily="34" charset="0"/>
                <a:ea typeface="Calibri" panose="020F0502020204030204" pitchFamily="34" charset="0"/>
                <a:cs typeface="Times New Roman" panose="02020603050405020304" pitchFamily="18" charset="0"/>
              </a:rPr>
              <a:t>надали </a:t>
            </a:r>
            <a:r>
              <a:rPr lang="uk-UA" sz="1800" b="1" i="1" kern="100" dirty="0" err="1">
                <a:effectLst/>
                <a:latin typeface="Calibri" panose="020F0502020204030204" pitchFamily="34" charset="0"/>
                <a:ea typeface="Calibri" panose="020F0502020204030204" pitchFamily="34" charset="0"/>
                <a:cs typeface="Times New Roman" panose="02020603050405020304" pitchFamily="18" charset="0"/>
              </a:rPr>
              <a:t>самозайнятим</a:t>
            </a:r>
            <a:r>
              <a:rPr lang="uk-UA" sz="1800" b="1" i="1" kern="100" dirty="0">
                <a:effectLst/>
                <a:latin typeface="Calibri" panose="020F0502020204030204" pitchFamily="34" charset="0"/>
                <a:ea typeface="Calibri" panose="020F0502020204030204" pitchFamily="34" charset="0"/>
                <a:cs typeface="Times New Roman" panose="02020603050405020304" pitchFamily="18" charset="0"/>
              </a:rPr>
              <a:t> працівникам право вступати до профспілок або створювати їх, а також користуватися захистом, який раніше забезпечувався членам профспілок, у тому числі шляхом укладення колективних договорів. </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У звіті не міститься інформації про реалізацію поправок на практиці, оскільки вони були прийняті лише 1 січня 2019 року. Комітет просить у наступному звіті надати інформацію щодо профілю працівників або видів діяльності, на які поширюються поправки, а також їх застосування на практиці в частині, що стосується права на ведення колективних переговорів і укладення колективних договорів.</a:t>
            </a:r>
          </a:p>
          <a:p>
            <a:pPr marL="0" indent="0">
              <a:buNone/>
            </a:pPr>
            <a:endParaRPr lang="uk-UA" sz="2000" b="1" i="1" kern="100" dirty="0">
              <a:solidFill>
                <a:srgbClr val="0070C0"/>
              </a:solidFill>
              <a:latin typeface="+mj-lt"/>
              <a:cs typeface="Times New Roman" panose="02020603050405020304" pitchFamily="18" charset="0"/>
            </a:endParaRPr>
          </a:p>
          <a:p>
            <a:endParaRPr lang="uk-UA" dirty="0"/>
          </a:p>
        </p:txBody>
      </p:sp>
      <p:pic>
        <p:nvPicPr>
          <p:cNvPr id="4" name="Picture 3">
            <a:extLst>
              <a:ext uri="{FF2B5EF4-FFF2-40B4-BE49-F238E27FC236}">
                <a16:creationId xmlns:a16="http://schemas.microsoft.com/office/drawing/2014/main" id="{2847510F-87E2-7760-A1D6-D4BBD119DEF4}"/>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4074057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5F1BE-0FFB-4A99-9E6F-11D9A5982F3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D270D5-38C3-1300-B665-648B1CC3A399}"/>
              </a:ext>
            </a:extLst>
          </p:cNvPr>
          <p:cNvSpPr>
            <a:spLocks noGrp="1"/>
          </p:cNvSpPr>
          <p:nvPr>
            <p:ph type="title"/>
          </p:nvPr>
        </p:nvSpPr>
        <p:spPr>
          <a:xfrm>
            <a:off x="8878" y="82038"/>
            <a:ext cx="9837360" cy="42075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6</a:t>
            </a:r>
            <a:r>
              <a:rPr lang="uk-UA" sz="1800" b="1" kern="100" dirty="0">
                <a:effectLst/>
                <a:latin typeface="Calibri" panose="020F0502020204030204" pitchFamily="34" charset="0"/>
                <a:ea typeface="Calibri" panose="020F0502020204030204" pitchFamily="34" charset="0"/>
                <a:cs typeface="Calibri" panose="020F0502020204030204" pitchFamily="34" charset="0"/>
              </a:rPr>
              <a:t>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 4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дії</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A1DEC284-05FF-B2B3-C96B-83E1424FD325}"/>
              </a:ext>
            </a:extLst>
          </p:cNvPr>
          <p:cNvSpPr>
            <a:spLocks noGrp="1"/>
          </p:cNvSpPr>
          <p:nvPr>
            <p:ph idx="1"/>
          </p:nvPr>
        </p:nvSpPr>
        <p:spPr>
          <a:xfrm>
            <a:off x="59268" y="3484019"/>
            <a:ext cx="6714394" cy="3373981"/>
          </a:xfrm>
        </p:spPr>
        <p:txBody>
          <a:bodyPr>
            <a:normAutofit fontScale="77500" lnSpcReduction="20000"/>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Підстави невідповідності:</a:t>
            </a:r>
          </a:p>
          <a:p>
            <a:pPr marL="512445" indent="-285750" algn="just">
              <a:lnSpc>
                <a:spcPct val="107000"/>
              </a:lnSpc>
              <a:spcAft>
                <a:spcPts val="800"/>
              </a:spcAft>
              <a:buFont typeface="Wingdings" panose="05000000000000000000" pitchFamily="2" charset="2"/>
              <a:buChar char="ü"/>
            </a:pPr>
            <a:r>
              <a:rPr lang="uk-UA" sz="1800" dirty="0">
                <a:effectLst/>
                <a:latin typeface="Times New Roman" panose="02020603050405020304" pitchFamily="18" charset="0"/>
                <a:ea typeface="Calibri" panose="020F0502020204030204" pitchFamily="34" charset="0"/>
              </a:rPr>
              <a:t>Надмірні обмеження права на страйк є найчастішою причиною невідповідності -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обмеження є надто широкими</a:t>
            </a:r>
            <a:r>
              <a:rPr lang="uk-UA" sz="1800" kern="100" dirty="0">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право на страйк заборонено в певних секторах або не визнається для певних категорій осіб, напр. державні службовці</a:t>
            </a:r>
            <a:r>
              <a:rPr lang="uk-UA" sz="1800" kern="100" dirty="0">
                <a:latin typeface="Times New Roman" panose="02020603050405020304" pitchFamily="18" charset="0"/>
                <a:ea typeface="Calibri" panose="020F0502020204030204" pitchFamily="34" charset="0"/>
                <a:cs typeface="Times New Roman" panose="02020603050405020304" pitchFamily="18" charset="0"/>
              </a:rPr>
              <a:t>в</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поліцейських. </a:t>
            </a:r>
            <a:r>
              <a:rPr lang="uk-UA" sz="1800" dirty="0">
                <a:effectLst/>
                <a:latin typeface="Times New Roman" panose="02020603050405020304" pitchFamily="18" charset="0"/>
                <a:ea typeface="Calibri" panose="020F0502020204030204" pitchFamily="34" charset="0"/>
              </a:rPr>
              <a:t>(близько 20 висновків про невідповідність)</a:t>
            </a:r>
          </a:p>
          <a:p>
            <a:pPr marL="512445" indent="-285750" algn="just">
              <a:lnSpc>
                <a:spcPct val="107000"/>
              </a:lnSpc>
              <a:spcAft>
                <a:spcPts val="800"/>
              </a:spcAft>
              <a:buFont typeface="Wingdings" panose="05000000000000000000" pitchFamily="2" charset="2"/>
              <a:buChar char="ü"/>
            </a:pPr>
            <a:r>
              <a:rPr lang="uk-UA" sz="1800" dirty="0">
                <a:effectLst/>
                <a:latin typeface="Times New Roman" panose="02020603050405020304" pitchFamily="18" charset="0"/>
                <a:ea typeface="Calibri" panose="020F0502020204030204" pitchFamily="34" charset="0"/>
              </a:rPr>
              <a:t>групи, які мають право вести колективні переговори, занадто малі, напр. відсоток працівників, необхідний для проведення страйку, занадто високий або право на страйк зберігається лише за певними профспілками </a:t>
            </a:r>
          </a:p>
          <a:p>
            <a:pPr marL="512445" indent="-285750" algn="just">
              <a:lnSpc>
                <a:spcPct val="107000"/>
              </a:lnSpc>
              <a:spcAft>
                <a:spcPts val="800"/>
              </a:spcAft>
              <a:buFont typeface="Wingdings" panose="05000000000000000000" pitchFamily="2" charset="2"/>
              <a:buChar char="ü"/>
            </a:pPr>
            <a:r>
              <a:rPr lang="uk-UA" sz="1800" dirty="0">
                <a:effectLst/>
                <a:latin typeface="Times New Roman" panose="02020603050405020304" pitchFamily="18" charset="0"/>
                <a:ea typeface="Calibri" panose="020F0502020204030204" pitchFamily="34" charset="0"/>
              </a:rPr>
              <a:t>страйки дозволені, лише якщо вони спрямовані на укладення колективного договору</a:t>
            </a:r>
          </a:p>
          <a:p>
            <a:pPr marL="512445" indent="-285750" algn="just">
              <a:lnSpc>
                <a:spcPct val="107000"/>
              </a:lnSpc>
              <a:spcAft>
                <a:spcPts val="800"/>
              </a:spcAft>
              <a:buFont typeface="Wingdings" panose="05000000000000000000" pitchFamily="2" charset="2"/>
              <a:buChar char="ü"/>
            </a:pPr>
            <a:r>
              <a:rPr lang="uk-UA" sz="1800" dirty="0">
                <a:effectLst/>
                <a:latin typeface="Times New Roman" panose="02020603050405020304" pitchFamily="18" charset="0"/>
                <a:ea typeface="Calibri" panose="020F0502020204030204" pitchFamily="34" charset="0"/>
              </a:rPr>
              <a:t>наслідки страйків або процедурні вимоги є надмірними</a:t>
            </a:r>
          </a:p>
          <a:p>
            <a:pPr marL="226695" indent="0" algn="just">
              <a:lnSpc>
                <a:spcPct val="107000"/>
              </a:lnSpc>
              <a:spcAft>
                <a:spcPts val="800"/>
              </a:spcAft>
              <a:buNone/>
            </a:pP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скругленные углы 3">
            <a:extLst>
              <a:ext uri="{FF2B5EF4-FFF2-40B4-BE49-F238E27FC236}">
                <a16:creationId xmlns:a16="http://schemas.microsoft.com/office/drawing/2014/main" id="{E60BCEFF-FCE0-C40E-7460-19298D919DB8}"/>
              </a:ext>
            </a:extLst>
          </p:cNvPr>
          <p:cNvSpPr/>
          <p:nvPr/>
        </p:nvSpPr>
        <p:spPr>
          <a:xfrm>
            <a:off x="59268" y="347930"/>
            <a:ext cx="9661781" cy="25434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uk-UA" sz="14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 </a:t>
            </a:r>
            <a:r>
              <a:rPr lang="uk-UA" sz="1400" kern="100" dirty="0">
                <a:solidFill>
                  <a:srgbClr val="002060"/>
                </a:solidFill>
                <a:cs typeface="Calibri" panose="020F0502020204030204" pitchFamily="34" charset="0"/>
              </a:rPr>
              <a:t>Будь ласка, вкажіть:</a:t>
            </a:r>
          </a:p>
          <a:p>
            <a:pPr marL="453390" indent="-226695" algn="just">
              <a:lnSpc>
                <a:spcPct val="107000"/>
              </a:lnSpc>
              <a:spcAft>
                <a:spcPts val="800"/>
              </a:spcAft>
            </a:pPr>
            <a:r>
              <a:rPr lang="uk-UA" sz="1400" kern="100" dirty="0">
                <a:solidFill>
                  <a:srgbClr val="002060"/>
                </a:solidFill>
                <a:cs typeface="Calibri" panose="020F0502020204030204" pitchFamily="34" charset="0"/>
              </a:rPr>
              <a:t>•	сфери, в яких заборонено право на страйк;</a:t>
            </a:r>
          </a:p>
          <a:p>
            <a:pPr marL="453390" indent="-226695" algn="just">
              <a:lnSpc>
                <a:spcPct val="107000"/>
              </a:lnSpc>
              <a:spcAft>
                <a:spcPts val="800"/>
              </a:spcAft>
            </a:pPr>
            <a:r>
              <a:rPr lang="uk-UA" sz="1400" kern="100" dirty="0">
                <a:solidFill>
                  <a:srgbClr val="002060"/>
                </a:solidFill>
                <a:cs typeface="Calibri" panose="020F0502020204030204" pitchFamily="34" charset="0"/>
              </a:rPr>
              <a:t>•	ті сфери, для яких існують обмеження права на страйк;</a:t>
            </a:r>
          </a:p>
          <a:p>
            <a:pPr marL="453390" indent="-226695" algn="just">
              <a:lnSpc>
                <a:spcPct val="107000"/>
              </a:lnSpc>
              <a:spcAft>
                <a:spcPts val="800"/>
              </a:spcAft>
            </a:pPr>
            <a:r>
              <a:rPr lang="uk-UA" sz="1400" kern="100" dirty="0">
                <a:solidFill>
                  <a:srgbClr val="002060"/>
                </a:solidFill>
                <a:cs typeface="Calibri" panose="020F0502020204030204" pitchFamily="34" charset="0"/>
              </a:rPr>
              <a:t>•	сфери, для яких існує вимога щодо мінімального рівня послуг, які повинні надаватися.</a:t>
            </a:r>
          </a:p>
          <a:p>
            <a:pPr algn="just">
              <a:lnSpc>
                <a:spcPct val="107000"/>
              </a:lnSpc>
              <a:spcAft>
                <a:spcPts val="800"/>
              </a:spcAft>
            </a:pPr>
            <a:r>
              <a:rPr lang="uk-UA" sz="1400" kern="100" dirty="0">
                <a:solidFill>
                  <a:srgbClr val="002060"/>
                </a:solidFill>
                <a:cs typeface="Calibri" panose="020F0502020204030204" pitchFamily="34" charset="0"/>
              </a:rPr>
              <a:t> Будь ласка, надайте детальну інформацію про відповідні правила, що стосуються вищезазначеного, та їх застосування на практиці, включаючи відповідну судову практику.</a:t>
            </a:r>
          </a:p>
          <a:p>
            <a:pPr algn="just">
              <a:lnSpc>
                <a:spcPct val="107000"/>
              </a:lnSpc>
              <a:spcAft>
                <a:spcPts val="800"/>
              </a:spcAft>
            </a:pPr>
            <a:r>
              <a:rPr lang="uk-UA" sz="1400" kern="100" dirty="0">
                <a:solidFill>
                  <a:srgbClr val="002060"/>
                </a:solidFill>
                <a:cs typeface="Calibri" panose="020F0502020204030204" pitchFamily="34" charset="0"/>
              </a:rPr>
              <a:t>b) Будь ласка, вкажіть, чи можна заборонити страйк, звернувшись до суду або іншого компетентного органу (адміністративного чи арбітражного) за судовою забороною чи іншим захистом. Якщо так, будь ласка, надайте інформацію про сферу застосування та кількість таких рішень за останні 12 місяців.</a:t>
            </a: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30437EF-F5B7-F913-D1C1-3FB56B5D7896}"/>
              </a:ext>
            </a:extLst>
          </p:cNvPr>
          <p:cNvSpPr txBox="1"/>
          <p:nvPr/>
        </p:nvSpPr>
        <p:spPr>
          <a:xfrm>
            <a:off x="7377344" y="3399629"/>
            <a:ext cx="4643020" cy="3157146"/>
          </a:xfrm>
          <a:prstGeom prst="rect">
            <a:avLst/>
          </a:prstGeom>
          <a:noFill/>
        </p:spPr>
        <p:txBody>
          <a:bodyPr wrap="square">
            <a:spAutoFit/>
          </a:bodyPr>
          <a:lstStyle/>
          <a:p>
            <a:pPr algn="just">
              <a:lnSpc>
                <a:spcPct val="107000"/>
              </a:lnSpc>
              <a:spcAft>
                <a:spcPts val="800"/>
              </a:spcAft>
            </a:pPr>
            <a:r>
              <a:rPr lang="uk-UA" sz="1600" b="1" kern="100" dirty="0">
                <a:effectLst/>
                <a:latin typeface="Times New Roman" panose="02020603050405020304" pitchFamily="18" charset="0"/>
                <a:ea typeface="Calibri" panose="020F0502020204030204" pitchFamily="34" charset="0"/>
                <a:cs typeface="Times New Roman" panose="02020603050405020304" pitchFamily="18" charset="0"/>
              </a:rPr>
              <a:t>Висновок 2018 щодо України</a:t>
            </a:r>
          </a:p>
          <a:p>
            <a:pPr algn="just">
              <a:lnSpc>
                <a:spcPct val="107000"/>
              </a:lnSpc>
              <a:spcAft>
                <a:spcPts val="800"/>
              </a:spcAft>
            </a:pPr>
            <a:r>
              <a:rPr lang="uk-UA" sz="1600" kern="100" dirty="0">
                <a:effectLst/>
                <a:latin typeface="Times New Roman" panose="02020603050405020304" pitchFamily="18"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6§4 Хартії на тій підставі, що:</a:t>
            </a:r>
          </a:p>
          <a:p>
            <a:pPr marL="285750" indent="-285750" algn="just">
              <a:lnSpc>
                <a:spcPct val="107000"/>
              </a:lnSpc>
              <a:spcAft>
                <a:spcPts val="800"/>
              </a:spcAft>
              <a:buFont typeface="Wingdings" panose="05000000000000000000" pitchFamily="2" charset="2"/>
              <a:buChar char="§"/>
            </a:pPr>
            <a:r>
              <a:rPr lang="uk-UA" sz="1600" kern="100" dirty="0">
                <a:effectLst/>
                <a:latin typeface="Times New Roman" panose="02020603050405020304" pitchFamily="18" charset="0"/>
                <a:ea typeface="Calibri" panose="020F0502020204030204" pitchFamily="34" charset="0"/>
                <a:cs typeface="Times New Roman" panose="02020603050405020304" pitchFamily="18" charset="0"/>
              </a:rPr>
              <a:t>державні службовці позбавлені права на страйк,</a:t>
            </a:r>
          </a:p>
          <a:p>
            <a:pPr marL="285750" indent="-285750" algn="just">
              <a:lnSpc>
                <a:spcPct val="107000"/>
              </a:lnSpc>
              <a:spcAft>
                <a:spcPts val="800"/>
              </a:spcAft>
              <a:buFont typeface="Wingdings" panose="05000000000000000000" pitchFamily="2" charset="2"/>
              <a:buChar char="§"/>
            </a:pPr>
            <a:r>
              <a:rPr lang="uk-UA" sz="1600" kern="100" dirty="0">
                <a:effectLst/>
                <a:latin typeface="Times New Roman" panose="02020603050405020304" pitchFamily="18" charset="0"/>
                <a:ea typeface="Calibri" panose="020F0502020204030204" pitchFamily="34" charset="0"/>
                <a:cs typeface="Times New Roman" panose="02020603050405020304" pitchFamily="18" charset="0"/>
              </a:rPr>
              <a:t>обмеження права на страйк для працівників, які працюють на аварійно-рятувальних об’єктах, атомних об’єктах і в транспортному секторі, виходять за межі, дозволені статтею G Хартії.</a:t>
            </a:r>
          </a:p>
          <a:p>
            <a:pPr algn="just">
              <a:lnSpc>
                <a:spcPct val="107000"/>
              </a:lnSpc>
              <a:spcAft>
                <a:spcPts val="800"/>
              </a:spcAft>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66F43102-8586-904D-2CBA-3FF705B76CE9}"/>
              </a:ext>
            </a:extLst>
          </p:cNvPr>
          <p:cNvSpPr/>
          <p:nvPr/>
        </p:nvSpPr>
        <p:spPr>
          <a:xfrm>
            <a:off x="70202" y="2891382"/>
            <a:ext cx="6302899" cy="48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b="1" dirty="0">
                <a:latin typeface="Times New Roman" panose="02020603050405020304" pitchFamily="18" charset="0"/>
                <a:ea typeface="Calibri" panose="020F0502020204030204" pitchFamily="34" charset="0"/>
                <a:cs typeface="Times New Roman" panose="02020603050405020304" pitchFamily="18" charset="0"/>
              </a:rPr>
              <a:t>3</a:t>
            </a: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 (з </a:t>
            </a:r>
            <a:r>
              <a:rPr lang="uk-UA" sz="1400" b="1" dirty="0">
                <a:latin typeface="Times New Roman" panose="02020603050405020304" pitchFamily="18" charset="0"/>
                <a:ea typeface="Calibri" panose="020F0502020204030204" pitchFamily="34" charset="0"/>
                <a:cs typeface="Times New Roman" panose="02020603050405020304" pitchFamily="18" charset="0"/>
              </a:rPr>
              <a:t>29</a:t>
            </a: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 висновків про відповідність </a:t>
            </a:r>
            <a:r>
              <a:rPr lang="uk-UA" sz="1400" b="1" dirty="0">
                <a:effectLst/>
                <a:latin typeface="Times New Roman" panose="02020603050405020304" pitchFamily="18" charset="0"/>
                <a:ea typeface="Calibri" panose="020F0502020204030204" pitchFamily="34" charset="0"/>
              </a:rPr>
              <a:t>до отримання додаткової інформації (Бельгія, Фінляндія та Італія)</a:t>
            </a:r>
            <a:endParaRPr lang="uk-UA" sz="1400" b="1"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CC2C9478-E666-8ADC-4A2D-36B53AA97205}"/>
              </a:ext>
            </a:extLst>
          </p:cNvPr>
          <p:cNvPicPr>
            <a:picLocks noChangeAspect="1"/>
          </p:cNvPicPr>
          <p:nvPr/>
        </p:nvPicPr>
        <p:blipFill>
          <a:blip r:embed="rId2"/>
          <a:stretch>
            <a:fillRect/>
          </a:stretch>
        </p:blipFill>
        <p:spPr>
          <a:xfrm>
            <a:off x="9141594" y="301225"/>
            <a:ext cx="2734025" cy="774640"/>
          </a:xfrm>
          <a:prstGeom prst="rect">
            <a:avLst/>
          </a:prstGeom>
        </p:spPr>
      </p:pic>
    </p:spTree>
    <p:extLst>
      <p:ext uri="{BB962C8B-B14F-4D97-AF65-F5344CB8AC3E}">
        <p14:creationId xmlns:p14="http://schemas.microsoft.com/office/powerpoint/2010/main" val="1678136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C433E-15C2-1407-198C-440EBC40BE41}"/>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840AFB07-E11B-95BB-3206-4AFB2904D6E6}"/>
              </a:ext>
            </a:extLst>
          </p:cNvPr>
          <p:cNvSpPr>
            <a:spLocks noGrp="1"/>
          </p:cNvSpPr>
          <p:nvPr>
            <p:ph idx="1"/>
          </p:nvPr>
        </p:nvSpPr>
        <p:spPr>
          <a:xfrm>
            <a:off x="106532" y="1253330"/>
            <a:ext cx="4643021" cy="5604670"/>
          </a:xfrm>
        </p:spPr>
        <p:txBody>
          <a:bodyPr>
            <a:normAutofit fontScale="92500" lnSpcReduction="10000"/>
          </a:bodyPr>
          <a:lstStyle/>
          <a:p>
            <a:pPr marL="0" indent="0" algn="just">
              <a:lnSpc>
                <a:spcPct val="107000"/>
              </a:lnSpc>
              <a:spcAft>
                <a:spcPts val="800"/>
              </a:spcAft>
              <a:buNone/>
            </a:pPr>
            <a:r>
              <a:rPr lang="uk-UA" dirty="0"/>
              <a:t>Фінляндія</a:t>
            </a: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7. У своєму попередньому висновку Комітет зазначив, що в 2012 році Окружний суд Гельсінкі зобов’язав технічних працівників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Finnair</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припинити протести та оштрафував їх на 2,8 мільйона євро. Справа перебувала на розгляді у Верховному Суді. Комітет попросив надати інформацію в наступному звіті про рішення Верховного Суду.</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8. У своїй доповіді Уряд заявляє, що Верховний суд виніс своє рішення (KKO 2016:14), встановивши, що районний суд не мав юрисдикції видавати судову заборону та виносити наказ про стягнення штрафу.</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Висновок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О</a:t>
            </a:r>
            <a:r>
              <a:rPr lang="uk-UA" sz="1800" dirty="0">
                <a:effectLst/>
                <a:latin typeface="Times New Roman" panose="02020603050405020304" pitchFamily="18" charset="0"/>
                <a:ea typeface="Calibri" panose="020F0502020204030204" pitchFamily="34" charset="0"/>
              </a:rPr>
              <a:t>чікуючи на отримання запитуваної інформації, Комітет робить висновок, що ситуація в Фінляндії відповідає статті 6§4 Хартії.</a:t>
            </a:r>
            <a:endParaRPr lang="uk-UA" dirty="0"/>
          </a:p>
        </p:txBody>
      </p:sp>
      <p:sp>
        <p:nvSpPr>
          <p:cNvPr id="6" name="Заголовок 1">
            <a:extLst>
              <a:ext uri="{FF2B5EF4-FFF2-40B4-BE49-F238E27FC236}">
                <a16:creationId xmlns:a16="http://schemas.microsoft.com/office/drawing/2014/main" id="{823881C8-1F1B-E459-FCF8-49CD7E1360F9}"/>
              </a:ext>
            </a:extLst>
          </p:cNvPr>
          <p:cNvSpPr>
            <a:spLocks noGrp="1"/>
          </p:cNvSpPr>
          <p:nvPr>
            <p:ph type="title"/>
          </p:nvPr>
        </p:nvSpPr>
        <p:spPr>
          <a:xfrm>
            <a:off x="0" y="322792"/>
            <a:ext cx="10111666" cy="71589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6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 4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дії </a:t>
            </a:r>
            <a:r>
              <a:rPr lang="uk-UA" sz="1800" b="1" kern="100" dirty="0">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uk-UA" sz="1800" b="1" dirty="0">
                <a:solidFill>
                  <a:srgbClr val="333333"/>
                </a:solidFill>
                <a:effectLst/>
                <a:latin typeface="Times New Roman" panose="02020603050405020304" pitchFamily="18" charset="0"/>
                <a:ea typeface="Calibri" panose="020F0502020204030204" pitchFamily="34" charset="0"/>
              </a:rPr>
              <a:t>Висновки 2022</a:t>
            </a:r>
            <a:br>
              <a:rPr lang="uk-UA" sz="1800" b="1" dirty="0">
                <a:solidFill>
                  <a:srgbClr val="333333"/>
                </a:solidFill>
                <a:effectLst/>
                <a:latin typeface="Times New Roman" panose="02020603050405020304" pitchFamily="18" charset="0"/>
                <a:ea typeface="Calibri" panose="020F0502020204030204" pitchFamily="34"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5" name="Объект 2">
            <a:extLst>
              <a:ext uri="{FF2B5EF4-FFF2-40B4-BE49-F238E27FC236}">
                <a16:creationId xmlns:a16="http://schemas.microsoft.com/office/drawing/2014/main" id="{C85ACA85-AC79-E737-6A1D-F775867C6B40}"/>
              </a:ext>
            </a:extLst>
          </p:cNvPr>
          <p:cNvSpPr txBox="1">
            <a:spLocks/>
          </p:cNvSpPr>
          <p:nvPr/>
        </p:nvSpPr>
        <p:spPr>
          <a:xfrm>
            <a:off x="5415379" y="1253330"/>
            <a:ext cx="6445188" cy="56046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pPr>
            <a:r>
              <a:rPr lang="uk-UA" dirty="0"/>
              <a:t>Бельгія</a:t>
            </a:r>
          </a:p>
          <a:p>
            <a:pPr marL="0" indent="0" algn="just">
              <a:lnSpc>
                <a:spcPct val="107000"/>
              </a:lnSpc>
              <a:spcAft>
                <a:spcPts val="800"/>
              </a:spcAft>
              <a:buNone/>
            </a:pPr>
            <a:r>
              <a:rPr lang="uk-UA" sz="1800" i="1" kern="100" dirty="0">
                <a:effectLst/>
                <a:latin typeface="Times New Roman" panose="02020603050405020304" pitchFamily="18" charset="0"/>
                <a:ea typeface="Calibri" panose="020F0502020204030204" pitchFamily="34" charset="0"/>
                <a:cs typeface="Times New Roman" panose="02020603050405020304" pitchFamily="18" charset="0"/>
              </a:rPr>
              <a:t>Комітет вважав, що приклади прецедентного права, надані бельгійськими органами влади, показали, з одного боку, що бельгійське прецедентне право щодо страйків є стабільним, послідовним і передбачуваним, а з іншого боку, що процедури подання односторонніх заяв були належним чином врегульовані. Тому Комітет заявив, що ситуацію було приведено у відповідність до Хартії, і вирішив припинити перевірку подальших дій у зв’язку з цим рішенням.</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uk-UA" sz="1800" dirty="0">
                <a:effectLst/>
                <a:latin typeface="Times New Roman" panose="02020603050405020304" pitchFamily="18" charset="0"/>
                <a:ea typeface="Calibri" panose="020F0502020204030204" pitchFamily="34" charset="0"/>
              </a:rPr>
              <a:t>8. </a:t>
            </a:r>
            <a:r>
              <a:rPr lang="uk-UA" sz="1800" i="1" dirty="0">
                <a:effectLst/>
                <a:latin typeface="Times New Roman" panose="02020603050405020304" pitchFamily="18" charset="0"/>
                <a:ea typeface="Calibri" panose="020F0502020204030204" pitchFamily="34" charset="0"/>
              </a:rPr>
              <a:t>У своїй доповіді Уряд заявляє, що право на страйк належним чином гарантується судовою практикою. Щоб проілюструвати це твердження, воно посилається на дві справи, які нещодавно розглядалися бельгійськими судами.</a:t>
            </a:r>
          </a:p>
          <a:p>
            <a:pPr marL="0" indent="0">
              <a:buNone/>
            </a:pPr>
            <a:r>
              <a:rPr lang="uk-UA" sz="1800" i="1" dirty="0">
                <a:effectLst/>
                <a:latin typeface="Times New Roman" panose="02020603050405020304" pitchFamily="18" charset="0"/>
                <a:ea typeface="Calibri" panose="020F0502020204030204" pitchFamily="34" charset="0"/>
              </a:rPr>
              <a:t>Що стосується мінімальних або основних послуг, Уряд заявляє, що з 2017 року було прийнято низку законодавчих актів для впровадження/визначення безперервності послуг, що надаються під час страйку.</a:t>
            </a:r>
            <a:endParaRPr lang="uk-UA" dirty="0"/>
          </a:p>
        </p:txBody>
      </p:sp>
      <p:pic>
        <p:nvPicPr>
          <p:cNvPr id="2" name="Picture 1">
            <a:extLst>
              <a:ext uri="{FF2B5EF4-FFF2-40B4-BE49-F238E27FC236}">
                <a16:creationId xmlns:a16="http://schemas.microsoft.com/office/drawing/2014/main" id="{984AF58B-970B-7F08-8C06-EDF934D53590}"/>
              </a:ext>
            </a:extLst>
          </p:cNvPr>
          <p:cNvPicPr>
            <a:picLocks noChangeAspect="1"/>
          </p:cNvPicPr>
          <p:nvPr/>
        </p:nvPicPr>
        <p:blipFill>
          <a:blip r:embed="rId2"/>
          <a:stretch>
            <a:fillRect/>
          </a:stretch>
        </p:blipFill>
        <p:spPr>
          <a:xfrm>
            <a:off x="8912994" y="758689"/>
            <a:ext cx="2734025" cy="774640"/>
          </a:xfrm>
          <a:prstGeom prst="rect">
            <a:avLst/>
          </a:prstGeom>
        </p:spPr>
      </p:pic>
    </p:spTree>
    <p:extLst>
      <p:ext uri="{BB962C8B-B14F-4D97-AF65-F5344CB8AC3E}">
        <p14:creationId xmlns:p14="http://schemas.microsoft.com/office/powerpoint/2010/main" val="3266453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C6E2F-05E2-956D-2958-2299F9021732}"/>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B363E69A-43C8-0365-60F4-4506C355FF9A}"/>
              </a:ext>
            </a:extLst>
          </p:cNvPr>
          <p:cNvSpPr>
            <a:spLocks noGrp="1"/>
          </p:cNvSpPr>
          <p:nvPr>
            <p:ph idx="1"/>
          </p:nvPr>
        </p:nvSpPr>
        <p:spPr>
          <a:xfrm>
            <a:off x="124288" y="818324"/>
            <a:ext cx="11194742" cy="5604670"/>
          </a:xfrm>
        </p:spPr>
        <p:txBody>
          <a:bodyPr>
            <a:normAutofit fontScale="77500" lnSpcReduction="20000"/>
          </a:bodyPr>
          <a:lstStyle/>
          <a:p>
            <a:pPr marL="0" indent="0" algn="just">
              <a:lnSpc>
                <a:spcPct val="107000"/>
              </a:lnSpc>
              <a:spcAft>
                <a:spcPts val="800"/>
              </a:spcAft>
              <a:buNone/>
            </a:pPr>
            <a:r>
              <a:rPr lang="uk-UA" dirty="0"/>
              <a:t>Італія</a:t>
            </a: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Метою цього Закону є досягнення балансу між правом на страйк та іншими захищеними Конституцією правами …він вимагає, серед іншого, надання мінімальних послуг під час страйку в основних державних службах. Функціонування мінімальних послуг визначається угодами між адміністраціями або компаніями, що надають основні послуги, та відповідними профспілками. Угоди подаються до незалежного органу, Гарантійної ради, яка забезпечує їх відповідність закону. Угоди є обов’язковими для виконання сторонами після їх затвердження Радою з гарантій.</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6…. виконавча влада може видати припис, що обмежує право на страйк, лише за певних умов. Зокрема, Уряд заявляє, що відповідно до Закону…:</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uk-UA" sz="1800" kern="100" dirty="0">
                <a:effectLst/>
                <a:ea typeface="Calibri" panose="020F0502020204030204" pitchFamily="34" charset="0"/>
                <a:cs typeface="Times New Roman" panose="02020603050405020304" pitchFamily="18" charset="0"/>
              </a:rPr>
              <a:t>• Прем’єр-міністр або уповноважений ним міністр (якщо страйк становить національний інтерес) і префект (в інших випадках) можуть видати указ, що обмежує право на страйк, якщо «існує обґрунтована загроза серйозної та неминучої шкоди». на захищені Конституцією права людини, зазначені у статті 1 [Закону]»;</a:t>
            </a:r>
          </a:p>
          <a:p>
            <a:pPr marL="0" indent="0" algn="just">
              <a:lnSpc>
                <a:spcPct val="107000"/>
              </a:lnSpc>
              <a:spcBef>
                <a:spcPts val="0"/>
              </a:spcBef>
              <a:buNone/>
            </a:pPr>
            <a:r>
              <a:rPr lang="uk-UA" sz="1800" kern="100" dirty="0">
                <a:effectLst/>
                <a:ea typeface="Calibri" panose="020F0502020204030204" pitchFamily="34" charset="0"/>
                <a:cs typeface="Times New Roman" panose="02020603050405020304" pitchFamily="18" charset="0"/>
              </a:rPr>
              <a:t>• орган, який видає постанову, робить це за рекомендацією Гарантійної ради. Він може робити це за власною ініціативою лише у «випадках необхідності та терміновості»;</a:t>
            </a:r>
          </a:p>
          <a:p>
            <a:pPr marL="0" indent="0" algn="just">
              <a:lnSpc>
                <a:spcPct val="107000"/>
              </a:lnSpc>
              <a:spcBef>
                <a:spcPts val="0"/>
              </a:spcBef>
              <a:buNone/>
            </a:pPr>
            <a:r>
              <a:rPr lang="uk-UA" sz="1800" kern="100" dirty="0">
                <a:effectLst/>
                <a:ea typeface="Calibri" panose="020F0502020204030204" pitchFamily="34" charset="0"/>
                <a:cs typeface="Times New Roman" panose="02020603050405020304" pitchFamily="18" charset="0"/>
              </a:rPr>
              <a:t>• ...постанова може бути оскаржена до компетентного суду.</a:t>
            </a: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7. Уряд надає таблицю, яка показує за галузями діяльності кількість оголошених та проведених страйків у 2019 році …Інша таблиця показує Гарантійна рада вживала «профілактичних дій» у 277 випадках (тобто приблизно для 19% оголошених страйків) і що 224 страйки були відкладені або не проведені в результаті таких дій. Уряд додає, що превентивні рішення Ради виконуються приблизно в 90% випадків, що доводить, що система, встановлена ​​Законом № 146 від 1990 року (зі змінами), користується твердою та широкою громадською підтримкою.</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Висновок</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20. Очікуючи на отримання запитуваної інформації, Комітет робить висновок, що ситуація в Італії відповідає статті 6§4 Хартії.</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uk-UA" sz="1800" kern="1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uk-UA" dirty="0"/>
          </a:p>
          <a:p>
            <a:pPr marL="0" indent="0" algn="just">
              <a:lnSpc>
                <a:spcPct val="107000"/>
              </a:lnSpc>
              <a:spcAft>
                <a:spcPts val="800"/>
              </a:spcAft>
              <a:buNone/>
            </a:pPr>
            <a:endParaRPr lang="uk-UA" dirty="0"/>
          </a:p>
        </p:txBody>
      </p:sp>
      <p:sp>
        <p:nvSpPr>
          <p:cNvPr id="6" name="Заголовок 1">
            <a:extLst>
              <a:ext uri="{FF2B5EF4-FFF2-40B4-BE49-F238E27FC236}">
                <a16:creationId xmlns:a16="http://schemas.microsoft.com/office/drawing/2014/main" id="{0671B1C9-1302-DA07-DDFD-1653BD0263F1}"/>
              </a:ext>
            </a:extLst>
          </p:cNvPr>
          <p:cNvSpPr>
            <a:spLocks noGrp="1"/>
          </p:cNvSpPr>
          <p:nvPr>
            <p:ph type="title"/>
          </p:nvPr>
        </p:nvSpPr>
        <p:spPr>
          <a:xfrm>
            <a:off x="0" y="322792"/>
            <a:ext cx="10111666" cy="71589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6 Хартії </a:t>
            </a:r>
            <a:r>
              <a:rPr lang="uk-UA"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Право на укладання колективних договорів</a:t>
            </a:r>
            <a:r>
              <a:rPr lang="en-US"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Стаття 6 § 4 </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Колективні дії </a:t>
            </a:r>
            <a:r>
              <a:rPr lang="uk-UA" sz="1800" b="1" kern="100" dirty="0">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uk-UA" sz="1800" b="1" dirty="0">
                <a:solidFill>
                  <a:srgbClr val="333333"/>
                </a:solidFill>
                <a:effectLst/>
                <a:latin typeface="Times New Roman" panose="02020603050405020304" pitchFamily="18" charset="0"/>
                <a:ea typeface="Calibri" panose="020F0502020204030204" pitchFamily="34" charset="0"/>
              </a:rPr>
              <a:t>Висновки 2022</a:t>
            </a:r>
            <a:br>
              <a:rPr lang="uk-UA" sz="1800" b="1" dirty="0">
                <a:solidFill>
                  <a:srgbClr val="333333"/>
                </a:solidFill>
                <a:effectLst/>
                <a:latin typeface="Times New Roman" panose="02020603050405020304" pitchFamily="18" charset="0"/>
                <a:ea typeface="Calibri" panose="020F0502020204030204" pitchFamily="34"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pic>
        <p:nvPicPr>
          <p:cNvPr id="2" name="Picture 1">
            <a:extLst>
              <a:ext uri="{FF2B5EF4-FFF2-40B4-BE49-F238E27FC236}">
                <a16:creationId xmlns:a16="http://schemas.microsoft.com/office/drawing/2014/main" id="{807C3AAA-9B2C-C643-28F8-F1ED6306BDCF}"/>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2424299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31939-23AC-15EB-D614-9D4CDEEC60D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3D65B2-F94A-76FB-9E11-484A7BAC6718}"/>
              </a:ext>
            </a:extLst>
          </p:cNvPr>
          <p:cNvSpPr>
            <a:spLocks noGrp="1"/>
          </p:cNvSpPr>
          <p:nvPr>
            <p:ph type="title"/>
          </p:nvPr>
        </p:nvSpPr>
        <p:spPr>
          <a:xfrm>
            <a:off x="8878" y="82038"/>
            <a:ext cx="9837360" cy="420755"/>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Стаття4</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§3</a:t>
            </a:r>
            <a:r>
              <a:rPr lang="uk-UA" sz="18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Право працюючих чоловіків i жінок на рівну винагороду за працю рівної цінності</a:t>
            </a: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6F35550F-C6C2-345B-EF57-633FE10C5803}"/>
              </a:ext>
            </a:extLst>
          </p:cNvPr>
          <p:cNvSpPr>
            <a:spLocks noGrp="1"/>
          </p:cNvSpPr>
          <p:nvPr>
            <p:ph idx="1"/>
          </p:nvPr>
        </p:nvSpPr>
        <p:spPr>
          <a:xfrm>
            <a:off x="59268" y="3484019"/>
            <a:ext cx="6714394" cy="3373981"/>
          </a:xfrm>
        </p:spPr>
        <p:txBody>
          <a:bodyPr>
            <a:normAutofit fontScale="85000" lnSpcReduction="20000"/>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Підстави невідповідності:</a:t>
            </a:r>
          </a:p>
          <a:p>
            <a:pPr lvl="0">
              <a:lnSpc>
                <a:spcPct val="107000"/>
              </a:lnSpc>
              <a:buFont typeface="Wingdings" panose="05000000000000000000" pitchFamily="2" charset="2"/>
              <a:buChar char="ü"/>
            </a:pPr>
            <a:r>
              <a:rPr lang="uk-UA" sz="1800" kern="100" dirty="0">
                <a:effectLst/>
                <a:ea typeface="Calibri" panose="020F0502020204030204" pitchFamily="34" charset="0"/>
                <a:cs typeface="Times New Roman" panose="02020603050405020304" pitchFamily="18" charset="0"/>
              </a:rPr>
              <a:t>порівняння оплати праці між компаніями неможливе (Андорра, Азербайджан, Грузія, Республіка Молдова, Польща та Румунія);</a:t>
            </a:r>
          </a:p>
          <a:p>
            <a:pPr lvl="0">
              <a:lnSpc>
                <a:spcPct val="107000"/>
              </a:lnSpc>
              <a:buFont typeface="Wingdings" panose="05000000000000000000" pitchFamily="2" charset="2"/>
              <a:buChar char="ü"/>
            </a:pPr>
            <a:r>
              <a:rPr lang="uk-UA" sz="1800" kern="100" dirty="0">
                <a:effectLst/>
                <a:ea typeface="Calibri" panose="020F0502020204030204" pitchFamily="34" charset="0"/>
                <a:cs typeface="Times New Roman" panose="02020603050405020304" pitchFamily="18" charset="0"/>
              </a:rPr>
              <a:t>немає чіткої гарантії рівної оплати за рівноцінну роботу (Вірменія, Азербайджан, Грузія та Туреччина);</a:t>
            </a:r>
          </a:p>
          <a:p>
            <a:pPr lvl="0">
              <a:lnSpc>
                <a:spcPct val="107000"/>
              </a:lnSpc>
              <a:buFont typeface="Wingdings" panose="05000000000000000000" pitchFamily="2" charset="2"/>
              <a:buChar char="ü"/>
            </a:pPr>
            <a:r>
              <a:rPr lang="uk-UA" sz="1800" kern="100" dirty="0">
                <a:effectLst/>
                <a:ea typeface="Calibri" panose="020F0502020204030204" pitchFamily="34" charset="0"/>
                <a:cs typeface="Times New Roman" panose="02020603050405020304" pitchFamily="18" charset="0"/>
              </a:rPr>
              <a:t>відсутність можливості перенесення тягаря доведення у справах про дискримінацію в оплаті праці (Вірменія, Азербайджан);</a:t>
            </a:r>
          </a:p>
          <a:p>
            <a:pPr lvl="0">
              <a:lnSpc>
                <a:spcPct val="107000"/>
              </a:lnSpc>
              <a:buFont typeface="Wingdings" panose="05000000000000000000" pitchFamily="2" charset="2"/>
              <a:buChar char="ü"/>
            </a:pPr>
            <a:r>
              <a:rPr lang="uk-UA" sz="1800" kern="100" dirty="0">
                <a:effectLst/>
                <a:ea typeface="Calibri" panose="020F0502020204030204" pitchFamily="34" charset="0"/>
                <a:cs typeface="Times New Roman" panose="02020603050405020304" pitchFamily="18" charset="0"/>
              </a:rPr>
              <a:t>зобов'язання забезпечити прозорість оплати праці не гарантується (Бельгія, Боснія та Герцеговина, Болгарія, Греція та Італія);</a:t>
            </a:r>
          </a:p>
          <a:p>
            <a:pPr lvl="0">
              <a:lnSpc>
                <a:spcPct val="107000"/>
              </a:lnSpc>
              <a:spcAft>
                <a:spcPts val="800"/>
              </a:spcAft>
              <a:buFont typeface="Wingdings" panose="05000000000000000000" pitchFamily="2" charset="2"/>
              <a:buChar char="ü"/>
            </a:pPr>
            <a:r>
              <a:rPr lang="uk-UA" sz="1800" kern="100" dirty="0">
                <a:effectLst/>
                <a:ea typeface="Calibri" panose="020F0502020204030204" pitchFamily="34" charset="0"/>
                <a:cs typeface="Times New Roman" panose="02020603050405020304" pitchFamily="18" charset="0"/>
              </a:rPr>
              <a:t>існування попередньо визначеної верхньої межі компенсації для працівників, звільнених через гендерну дискримінацію (Болгарія, Вірменія та Німеччина)</a:t>
            </a:r>
          </a:p>
          <a:p>
            <a:pPr marL="226695" indent="0" algn="just">
              <a:lnSpc>
                <a:spcPct val="107000"/>
              </a:lnSpc>
              <a:spcAft>
                <a:spcPts val="800"/>
              </a:spcAft>
              <a:buNone/>
            </a:pP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скругленные углы 3">
            <a:extLst>
              <a:ext uri="{FF2B5EF4-FFF2-40B4-BE49-F238E27FC236}">
                <a16:creationId xmlns:a16="http://schemas.microsoft.com/office/drawing/2014/main" id="{A0441AC3-912E-4737-EA35-D600246FA4B3}"/>
              </a:ext>
            </a:extLst>
          </p:cNvPr>
          <p:cNvSpPr/>
          <p:nvPr/>
        </p:nvSpPr>
        <p:spPr>
          <a:xfrm>
            <a:off x="0" y="605518"/>
            <a:ext cx="9661781" cy="182606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kern="100" dirty="0">
                <a:solidFill>
                  <a:srgbClr val="002060"/>
                </a:solidFill>
                <a:latin typeface="Calibri" panose="020F0502020204030204" pitchFamily="34" charset="0"/>
                <a:cs typeface="Calibri" panose="020F0502020204030204" pitchFamily="34" charset="0"/>
              </a:rPr>
              <a:t> </a:t>
            </a:r>
          </a:p>
          <a:p>
            <a:pPr algn="just"/>
            <a:r>
              <a:rPr lang="uk-UA" sz="1400" kern="100" dirty="0">
                <a:solidFill>
                  <a:srgbClr val="002060"/>
                </a:solidFill>
                <a:latin typeface="Calibri" panose="020F0502020204030204" pitchFamily="34" charset="0"/>
                <a:cs typeface="Calibri" panose="020F0502020204030204" pitchFamily="34" charset="0"/>
              </a:rPr>
              <a:t>a)	Будь ласка, вкажіть, чи визначено поняття рівної праці та праці рівної цінності у національному законодавстві або судовій практиці.</a:t>
            </a:r>
          </a:p>
          <a:p>
            <a:pPr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b)	Будь ласка, надайте інформацію про класифікацію посад та системи оплати праці, які б відображали принцип рівної оплати праці, в тому числі в приватному секторі.</a:t>
            </a:r>
            <a:endParaRPr lang="uk-UA"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c)	Будь ласка, надайте інформацію про існуючі заходи, спрямовані на вимірювання прогресу у скороченні гендерного розриву в оплаті праці протягом розумного часу. Будь ласка, надайте статистичні тенденції щодо гендерного розриву в оплаті праці.</a:t>
            </a:r>
            <a:endParaRPr lang="uk-UA"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338A378-37B6-EEF3-3A0C-467CDAADA523}"/>
              </a:ext>
            </a:extLst>
          </p:cNvPr>
          <p:cNvSpPr txBox="1"/>
          <p:nvPr/>
        </p:nvSpPr>
        <p:spPr>
          <a:xfrm>
            <a:off x="7377344" y="3399629"/>
            <a:ext cx="4643020" cy="2029658"/>
          </a:xfrm>
          <a:prstGeom prst="rect">
            <a:avLst/>
          </a:prstGeom>
          <a:noFill/>
        </p:spPr>
        <p:txBody>
          <a:bodyPr wrap="square">
            <a:spAutoFit/>
          </a:bodyPr>
          <a:lstStyle/>
          <a:p>
            <a:pPr algn="just">
              <a:lnSpc>
                <a:spcPct val="107000"/>
              </a:lnSpc>
              <a:spcAft>
                <a:spcPts val="800"/>
              </a:spcAft>
            </a:pPr>
            <a:r>
              <a:rPr lang="uk-UA" sz="1600" b="1" kern="100" dirty="0">
                <a:effectLst/>
                <a:latin typeface="Times New Roman" panose="02020603050405020304" pitchFamily="18" charset="0"/>
                <a:ea typeface="Calibri" panose="020F0502020204030204" pitchFamily="34" charset="0"/>
                <a:cs typeface="Times New Roman" panose="02020603050405020304" pitchFamily="18" charset="0"/>
              </a:rPr>
              <a:t>Висновок 2018 щодо України</a:t>
            </a:r>
          </a:p>
          <a:p>
            <a:pPr algn="just">
              <a:lnSpc>
                <a:spcPct val="107000"/>
              </a:lnSpc>
              <a:spcAft>
                <a:spcPts val="800"/>
              </a:spcAft>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4§3 Хартії на тій підставі, що тягар доведення у справах про гендерну дискримінацію не переноситься.</a:t>
            </a:r>
          </a:p>
          <a:p>
            <a:pPr algn="just">
              <a:lnSpc>
                <a:spcPct val="107000"/>
              </a:lnSpc>
              <a:spcAft>
                <a:spcPts val="800"/>
              </a:spcAft>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7C8E1647-6FDA-2157-6C69-5169D15A5BB1}"/>
              </a:ext>
            </a:extLst>
          </p:cNvPr>
          <p:cNvSpPr/>
          <p:nvPr/>
        </p:nvSpPr>
        <p:spPr>
          <a:xfrm>
            <a:off x="70202" y="2431580"/>
            <a:ext cx="6302899" cy="9424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effectLst/>
                <a:ea typeface="Calibri" panose="020F0502020204030204" pitchFamily="34" charset="0"/>
                <a:cs typeface="Times New Roman" panose="02020603050405020304" pitchFamily="18" charset="0"/>
              </a:rPr>
              <a:t>4 (з 30) висновків про відповідність </a:t>
            </a:r>
            <a:r>
              <a:rPr lang="uk-UA" b="1" kern="100" dirty="0">
                <a:effectLst/>
                <a:ea typeface="Calibri" panose="020F0502020204030204" pitchFamily="34" charset="0"/>
                <a:cs typeface="Times New Roman" panose="02020603050405020304" pitchFamily="18" charset="0"/>
              </a:rPr>
              <a:t>(Австрія, Франція, Португалія, Іспанія).</a:t>
            </a:r>
            <a:endParaRPr lang="uk-UA" kern="100" dirty="0">
              <a:effectLst/>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58C1E60B-D44D-AB4E-10FF-89F5A301BBCF}"/>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29971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369" y="27434"/>
            <a:ext cx="10524323" cy="714693"/>
          </a:xfrm>
        </p:spPr>
        <p:txBody>
          <a:bodyPr>
            <a:normAutofit/>
          </a:bodyPr>
          <a:lstStyle/>
          <a:p>
            <a:r>
              <a:rPr lang="uk-UA" b="1" i="1" dirty="0">
                <a:solidFill>
                  <a:srgbClr val="002060"/>
                </a:solidFill>
              </a:rPr>
              <a:t>ЄСХ (переглянута) закріплює 31 право</a:t>
            </a:r>
            <a:r>
              <a:rPr lang="uk-UA" dirty="0"/>
              <a:t>:</a:t>
            </a:r>
            <a:endParaRPr lang="ru-RU" dirty="0"/>
          </a:p>
        </p:txBody>
      </p:sp>
      <p:sp>
        <p:nvSpPr>
          <p:cNvPr id="3" name="Объект 2"/>
          <p:cNvSpPr>
            <a:spLocks noGrp="1"/>
          </p:cNvSpPr>
          <p:nvPr>
            <p:ph idx="1"/>
          </p:nvPr>
        </p:nvSpPr>
        <p:spPr>
          <a:xfrm>
            <a:off x="6096000" y="905933"/>
            <a:ext cx="5672831" cy="5952067"/>
          </a:xfrm>
        </p:spPr>
        <p:txBody>
          <a:bodyPr>
            <a:noAutofit/>
          </a:bodyPr>
          <a:lstStyle/>
          <a:p>
            <a:pPr marL="0" indent="0">
              <a:buNone/>
            </a:pPr>
            <a:r>
              <a:rPr lang="en-US" sz="1500" b="1" i="1" dirty="0">
                <a:highlight>
                  <a:srgbClr val="FFFF00"/>
                </a:highlight>
                <a:latin typeface="Times New Roman" panose="02020603050405020304" pitchFamily="18" charset="0"/>
                <a:cs typeface="Times New Roman" panose="02020603050405020304" pitchFamily="18" charset="0"/>
              </a:rPr>
              <a:t>20.</a:t>
            </a:r>
            <a:r>
              <a:rPr lang="ru-RU" sz="1500" b="1" i="1" dirty="0">
                <a:highlight>
                  <a:srgbClr val="FFFF00"/>
                </a:highlight>
                <a:latin typeface="Times New Roman" panose="02020603050405020304" pitchFamily="18" charset="0"/>
                <a:cs typeface="Times New Roman" panose="02020603050405020304" pitchFamily="18" charset="0"/>
              </a:rPr>
              <a:t>Право на </a:t>
            </a:r>
            <a:r>
              <a:rPr lang="uk-UA" sz="1500" b="1" i="1" dirty="0" err="1">
                <a:highlight>
                  <a:srgbClr val="FFFF00"/>
                </a:highlight>
                <a:latin typeface="Times New Roman" panose="02020603050405020304" pitchFamily="18" charset="0"/>
                <a:cs typeface="Times New Roman" panose="02020603050405020304" pitchFamily="18" charset="0"/>
              </a:rPr>
              <a:t>рiвнi</a:t>
            </a:r>
            <a:r>
              <a:rPr lang="uk-UA" sz="1500" b="1" i="1" dirty="0">
                <a:highlight>
                  <a:srgbClr val="FFFF00"/>
                </a:highlight>
                <a:latin typeface="Times New Roman" panose="02020603050405020304" pitchFamily="18" charset="0"/>
                <a:cs typeface="Times New Roman" panose="02020603050405020304" pitchFamily="18" charset="0"/>
              </a:rPr>
              <a:t> </a:t>
            </a:r>
            <a:r>
              <a:rPr lang="uk-UA" sz="1500" b="1" i="1" dirty="0" err="1">
                <a:highlight>
                  <a:srgbClr val="FFFF00"/>
                </a:highlight>
                <a:latin typeface="Times New Roman" panose="02020603050405020304" pitchFamily="18" charset="0"/>
                <a:cs typeface="Times New Roman" panose="02020603050405020304" pitchFamily="18" charset="0"/>
              </a:rPr>
              <a:t>можливостi</a:t>
            </a:r>
            <a:r>
              <a:rPr lang="uk-UA" sz="1500" b="1" i="1" dirty="0">
                <a:highlight>
                  <a:srgbClr val="FFFF00"/>
                </a:highlight>
                <a:latin typeface="Times New Roman" panose="02020603050405020304" pitchFamily="18" charset="0"/>
                <a:cs typeface="Times New Roman" panose="02020603050405020304" pitchFamily="18" charset="0"/>
              </a:rPr>
              <a:t> та </a:t>
            </a:r>
            <a:r>
              <a:rPr lang="uk-UA" sz="1500" b="1" i="1" dirty="0" err="1">
                <a:highlight>
                  <a:srgbClr val="FFFF00"/>
                </a:highlight>
                <a:latin typeface="Times New Roman" panose="02020603050405020304" pitchFamily="18" charset="0"/>
                <a:cs typeface="Times New Roman" panose="02020603050405020304" pitchFamily="18" charset="0"/>
              </a:rPr>
              <a:t>рiвне</a:t>
            </a:r>
            <a:r>
              <a:rPr lang="uk-UA" sz="1500" b="1" i="1" dirty="0">
                <a:highlight>
                  <a:srgbClr val="FFFF00"/>
                </a:highlight>
                <a:latin typeface="Times New Roman" panose="02020603050405020304" pitchFamily="18" charset="0"/>
                <a:cs typeface="Times New Roman" panose="02020603050405020304" pitchFamily="18" charset="0"/>
              </a:rPr>
              <a:t> ставлення у </a:t>
            </a:r>
            <a:r>
              <a:rPr lang="uk-UA" sz="1500" b="1" i="1" dirty="0" err="1">
                <a:highlight>
                  <a:srgbClr val="FFFF00"/>
                </a:highlight>
                <a:latin typeface="Times New Roman" panose="02020603050405020304" pitchFamily="18" charset="0"/>
                <a:cs typeface="Times New Roman" panose="02020603050405020304" pitchFamily="18" charset="0"/>
              </a:rPr>
              <a:t>вирiшеннi</a:t>
            </a:r>
            <a:r>
              <a:rPr lang="uk-UA" sz="1500" b="1" i="1" dirty="0">
                <a:highlight>
                  <a:srgbClr val="FFFF00"/>
                </a:highlight>
                <a:latin typeface="Times New Roman" panose="02020603050405020304" pitchFamily="18" charset="0"/>
                <a:cs typeface="Times New Roman" panose="02020603050405020304" pitchFamily="18" charset="0"/>
              </a:rPr>
              <a:t> питань щодо працевлаштування та </a:t>
            </a:r>
            <a:r>
              <a:rPr lang="uk-UA" sz="1500" b="1" i="1" dirty="0" err="1">
                <a:highlight>
                  <a:srgbClr val="FFFF00"/>
                </a:highlight>
                <a:latin typeface="Times New Roman" panose="02020603050405020304" pitchFamily="18" charset="0"/>
                <a:cs typeface="Times New Roman" panose="02020603050405020304" pitchFamily="18" charset="0"/>
              </a:rPr>
              <a:t>професiї</a:t>
            </a:r>
            <a:r>
              <a:rPr lang="uk-UA" sz="1500" b="1" i="1" dirty="0">
                <a:highlight>
                  <a:srgbClr val="FFFF00"/>
                </a:highlight>
                <a:latin typeface="Times New Roman" panose="02020603050405020304" pitchFamily="18" charset="0"/>
                <a:cs typeface="Times New Roman" panose="02020603050405020304" pitchFamily="18" charset="0"/>
              </a:rPr>
              <a:t> без </a:t>
            </a:r>
            <a:r>
              <a:rPr lang="uk-UA" sz="1500" b="1" i="1" dirty="0" err="1">
                <a:highlight>
                  <a:srgbClr val="FFFF00"/>
                </a:highlight>
                <a:latin typeface="Times New Roman" panose="02020603050405020304" pitchFamily="18" charset="0"/>
                <a:cs typeface="Times New Roman" panose="02020603050405020304" pitchFamily="18" charset="0"/>
              </a:rPr>
              <a:t>дискримiнацiї</a:t>
            </a:r>
            <a:r>
              <a:rPr lang="uk-UA" sz="1500" b="1" i="1" dirty="0">
                <a:highlight>
                  <a:srgbClr val="FFFF00"/>
                </a:highlight>
                <a:latin typeface="Times New Roman" panose="02020603050405020304" pitchFamily="18" charset="0"/>
                <a:cs typeface="Times New Roman" panose="02020603050405020304" pitchFamily="18" charset="0"/>
              </a:rPr>
              <a:t> за ознакою </a:t>
            </a:r>
            <a:r>
              <a:rPr lang="uk-UA" sz="1500" b="1" i="1" dirty="0" err="1">
                <a:highlight>
                  <a:srgbClr val="FFFF00"/>
                </a:highlight>
                <a:latin typeface="Times New Roman" panose="02020603050405020304" pitchFamily="18" charset="0"/>
                <a:cs typeface="Times New Roman" panose="02020603050405020304" pitchFamily="18" charset="0"/>
              </a:rPr>
              <a:t>статi</a:t>
            </a:r>
            <a:endParaRPr lang="uk-UA" sz="1500" b="1" i="1" dirty="0">
              <a:highlight>
                <a:srgbClr val="FFFF00"/>
              </a:highlight>
              <a:latin typeface="Times New Roman" panose="02020603050405020304" pitchFamily="18" charset="0"/>
              <a:cs typeface="Times New Roman" panose="02020603050405020304" pitchFamily="18" charset="0"/>
            </a:endParaRPr>
          </a:p>
          <a:p>
            <a:pPr marL="0" indent="0">
              <a:buNone/>
            </a:pP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21.</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iнформацiю</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та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консультації</a:t>
            </a:r>
            <a:endParaRPr lang="ru-RU" sz="1500" i="1" dirty="0">
              <a:solidFill>
                <a:srgbClr val="002060"/>
              </a:solidFill>
              <a:highlight>
                <a:srgbClr val="FFFF00"/>
              </a:highlight>
              <a:latin typeface="Times New Roman" panose="02020603050405020304" pitchFamily="18" charset="0"/>
              <a:cs typeface="Times New Roman" panose="02020603050405020304" pitchFamily="18" charset="0"/>
            </a:endParaRPr>
          </a:p>
          <a:p>
            <a:pPr marL="0" indent="0">
              <a:buNone/>
            </a:pP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22. </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a:t>
            </a:r>
            <a:r>
              <a:rPr lang="uk-UA" sz="1500" i="1" dirty="0">
                <a:solidFill>
                  <a:srgbClr val="002060"/>
                </a:solidFill>
                <a:highlight>
                  <a:srgbClr val="FFFF00"/>
                </a:highlight>
                <a:latin typeface="Times New Roman" panose="02020603050405020304" pitchFamily="18" charset="0"/>
                <a:cs typeface="Times New Roman" panose="02020603050405020304" pitchFamily="18" charset="0"/>
              </a:rPr>
              <a:t>брати участь у </a:t>
            </a:r>
            <a:r>
              <a:rPr lang="uk-UA" sz="1500" i="1" dirty="0" err="1">
                <a:solidFill>
                  <a:srgbClr val="002060"/>
                </a:solidFill>
                <a:highlight>
                  <a:srgbClr val="FFFF00"/>
                </a:highlight>
                <a:latin typeface="Times New Roman" panose="02020603050405020304" pitchFamily="18" charset="0"/>
                <a:cs typeface="Times New Roman" panose="02020603050405020304" pitchFamily="18" charset="0"/>
              </a:rPr>
              <a:t>визначеннi</a:t>
            </a:r>
            <a:r>
              <a:rPr lang="uk-UA" sz="1500" i="1" dirty="0">
                <a:solidFill>
                  <a:srgbClr val="002060"/>
                </a:solidFill>
                <a:highlight>
                  <a:srgbClr val="FFFF00"/>
                </a:highlight>
                <a:latin typeface="Times New Roman" panose="02020603050405020304" pitchFamily="18" charset="0"/>
                <a:cs typeface="Times New Roman" panose="02020603050405020304" pitchFamily="18" charset="0"/>
              </a:rPr>
              <a:t> та поліпшенні умов </a:t>
            </a:r>
            <a:r>
              <a:rPr lang="uk-UA" sz="1500" i="1" dirty="0" err="1">
                <a:solidFill>
                  <a:srgbClr val="002060"/>
                </a:solidFill>
                <a:highlight>
                  <a:srgbClr val="FFFF00"/>
                </a:highlight>
                <a:latin typeface="Times New Roman" panose="02020603050405020304" pitchFamily="18" charset="0"/>
                <a:cs typeface="Times New Roman" panose="02020603050405020304" pitchFamily="18" charset="0"/>
              </a:rPr>
              <a:t>працi</a:t>
            </a:r>
            <a:r>
              <a:rPr lang="uk-UA" sz="1500" i="1" dirty="0">
                <a:solidFill>
                  <a:srgbClr val="002060"/>
                </a:solidFill>
                <a:highlight>
                  <a:srgbClr val="FFFF00"/>
                </a:highlight>
                <a:latin typeface="Times New Roman" panose="02020603050405020304" pitchFamily="18" charset="0"/>
                <a:cs typeface="Times New Roman" panose="02020603050405020304" pitchFamily="18" charset="0"/>
              </a:rPr>
              <a:t> та виробничого середовища</a:t>
            </a:r>
          </a:p>
          <a:p>
            <a:pPr marL="0" indent="0">
              <a:buNone/>
            </a:pPr>
            <a:r>
              <a:rPr lang="en-US" sz="1200" i="1" dirty="0">
                <a:solidFill>
                  <a:srgbClr val="002060"/>
                </a:solidFill>
                <a:latin typeface="Times New Roman" panose="02020603050405020304" pitchFamily="18" charset="0"/>
                <a:cs typeface="Times New Roman" panose="02020603050405020304" pitchFamily="18" charset="0"/>
              </a:rPr>
              <a:t>23.</a:t>
            </a:r>
            <a:r>
              <a:rPr lang="ru-RU" sz="1200" i="1" dirty="0">
                <a:solidFill>
                  <a:srgbClr val="002060"/>
                </a:solidFill>
                <a:latin typeface="Times New Roman" panose="02020603050405020304" pitchFamily="18" charset="0"/>
                <a:cs typeface="Times New Roman" panose="02020603050405020304" pitchFamily="18" charset="0"/>
              </a:rPr>
              <a:t>Право </a:t>
            </a:r>
            <a:r>
              <a:rPr lang="ru-RU" sz="1200" i="1" dirty="0" err="1">
                <a:solidFill>
                  <a:srgbClr val="002060"/>
                </a:solidFill>
                <a:latin typeface="Times New Roman" panose="02020603050405020304" pitchFamily="18" charset="0"/>
                <a:cs typeface="Times New Roman" panose="02020603050405020304" pitchFamily="18" charset="0"/>
              </a:rPr>
              <a:t>осiб</a:t>
            </a:r>
            <a:r>
              <a:rPr lang="ru-RU" sz="1200" i="1" dirty="0">
                <a:solidFill>
                  <a:srgbClr val="002060"/>
                </a:solidFill>
                <a:latin typeface="Times New Roman" panose="02020603050405020304" pitchFamily="18" charset="0"/>
                <a:cs typeface="Times New Roman" panose="02020603050405020304" pitchFamily="18" charset="0"/>
              </a:rPr>
              <a:t> </a:t>
            </a:r>
            <a:r>
              <a:rPr lang="ru-RU" sz="1200" i="1" dirty="0" err="1">
                <a:solidFill>
                  <a:srgbClr val="002060"/>
                </a:solidFill>
                <a:latin typeface="Times New Roman" panose="02020603050405020304" pitchFamily="18" charset="0"/>
                <a:cs typeface="Times New Roman" panose="02020603050405020304" pitchFamily="18" charset="0"/>
              </a:rPr>
              <a:t>літнього</a:t>
            </a:r>
            <a:r>
              <a:rPr lang="ru-RU" sz="1200" i="1" dirty="0">
                <a:solidFill>
                  <a:srgbClr val="002060"/>
                </a:solidFill>
                <a:latin typeface="Times New Roman" panose="02020603050405020304" pitchFamily="18" charset="0"/>
                <a:cs typeface="Times New Roman" panose="02020603050405020304" pitchFamily="18" charset="0"/>
              </a:rPr>
              <a:t> </a:t>
            </a:r>
            <a:r>
              <a:rPr lang="ru-RU" sz="1200" i="1" dirty="0" err="1">
                <a:solidFill>
                  <a:srgbClr val="002060"/>
                </a:solidFill>
                <a:latin typeface="Times New Roman" panose="02020603050405020304" pitchFamily="18" charset="0"/>
                <a:cs typeface="Times New Roman" panose="02020603050405020304" pitchFamily="18" charset="0"/>
              </a:rPr>
              <a:t>вiку</a:t>
            </a:r>
            <a:r>
              <a:rPr lang="ru-RU" sz="1200" i="1" dirty="0">
                <a:solidFill>
                  <a:srgbClr val="002060"/>
                </a:solidFill>
                <a:latin typeface="Times New Roman" panose="02020603050405020304" pitchFamily="18" charset="0"/>
                <a:cs typeface="Times New Roman" panose="02020603050405020304" pitchFamily="18" charset="0"/>
              </a:rPr>
              <a:t> на </a:t>
            </a:r>
            <a:r>
              <a:rPr lang="ru-RU" sz="1200" i="1" dirty="0" err="1">
                <a:solidFill>
                  <a:srgbClr val="002060"/>
                </a:solidFill>
                <a:latin typeface="Times New Roman" panose="02020603050405020304" pitchFamily="18" charset="0"/>
                <a:cs typeface="Times New Roman" panose="02020603050405020304" pitchFamily="18" charset="0"/>
              </a:rPr>
              <a:t>соцiальний</a:t>
            </a:r>
            <a:r>
              <a:rPr lang="ru-RU" sz="1200" i="1" dirty="0">
                <a:solidFill>
                  <a:srgbClr val="002060"/>
                </a:solidFill>
                <a:latin typeface="Times New Roman" panose="02020603050405020304" pitchFamily="18" charset="0"/>
                <a:cs typeface="Times New Roman" panose="02020603050405020304" pitchFamily="18" charset="0"/>
              </a:rPr>
              <a:t> захист  </a:t>
            </a:r>
          </a:p>
          <a:p>
            <a:pPr marL="0" indent="0">
              <a:buNone/>
            </a:pP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24.</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захист</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у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випадках</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звільнення</a:t>
            </a:r>
            <a:endParaRPr lang="ru-RU" sz="1500" i="1" dirty="0">
              <a:solidFill>
                <a:srgbClr val="002060"/>
              </a:solidFill>
              <a:highlight>
                <a:srgbClr val="FFFF00"/>
              </a:highlight>
              <a:latin typeface="Times New Roman" panose="02020603050405020304" pitchFamily="18" charset="0"/>
              <a:cs typeface="Times New Roman" panose="02020603050405020304" pitchFamily="18" charset="0"/>
            </a:endParaRPr>
          </a:p>
          <a:p>
            <a:pPr marL="0" indent="0">
              <a:buNone/>
            </a:pPr>
            <a:r>
              <a:rPr lang="en-US" sz="1500" i="1" dirty="0">
                <a:solidFill>
                  <a:srgbClr val="FF0000"/>
                </a:solidFill>
                <a:highlight>
                  <a:srgbClr val="FFFF00"/>
                </a:highlight>
                <a:latin typeface="Times New Roman" panose="02020603050405020304" pitchFamily="18" charset="0"/>
                <a:cs typeface="Times New Roman" panose="02020603050405020304" pitchFamily="18" charset="0"/>
              </a:rPr>
              <a:t>25</a:t>
            </a: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працівників</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захист</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їхніх</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прав у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разі</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банкрутства</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їхнього</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роботодавця</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b="1" i="1" dirty="0">
                <a:solidFill>
                  <a:srgbClr val="C00000"/>
                </a:solidFill>
                <a:highlight>
                  <a:srgbClr val="FFFF00"/>
                </a:highlight>
                <a:latin typeface="Times New Roman" panose="02020603050405020304" pitchFamily="18" charset="0"/>
                <a:cs typeface="Times New Roman" panose="02020603050405020304" pitchFamily="18" charset="0"/>
              </a:rPr>
              <a:t>(-- )</a:t>
            </a:r>
          </a:p>
          <a:p>
            <a:pPr marL="0" indent="0">
              <a:buNone/>
            </a:pPr>
            <a:r>
              <a:rPr lang="en-US" sz="1500" i="1" dirty="0">
                <a:solidFill>
                  <a:srgbClr val="002060"/>
                </a:solidFill>
                <a:latin typeface="Times New Roman" panose="02020603050405020304" pitchFamily="18" charset="0"/>
                <a:cs typeface="Times New Roman" panose="02020603050405020304" pitchFamily="18" charset="0"/>
              </a:rPr>
              <a:t>26.</a:t>
            </a:r>
            <a:r>
              <a:rPr lang="ru-RU" sz="1500" i="1" dirty="0">
                <a:solidFill>
                  <a:srgbClr val="002060"/>
                </a:solidFill>
                <a:latin typeface="Times New Roman" panose="02020603050405020304" pitchFamily="18" charset="0"/>
                <a:cs typeface="Times New Roman" panose="02020603050405020304" pitchFamily="18" charset="0"/>
              </a:rPr>
              <a:t>Право на </a:t>
            </a:r>
            <a:r>
              <a:rPr lang="ru-RU" sz="1500" i="1" dirty="0" err="1">
                <a:solidFill>
                  <a:srgbClr val="002060"/>
                </a:solidFill>
                <a:latin typeface="Times New Roman" panose="02020603050405020304" pitchFamily="18" charset="0"/>
                <a:cs typeface="Times New Roman" panose="02020603050405020304" pitchFamily="18" charset="0"/>
              </a:rPr>
              <a:t>гідне</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ставлення</a:t>
            </a:r>
            <a:r>
              <a:rPr lang="ru-RU" sz="1500" i="1" dirty="0">
                <a:solidFill>
                  <a:srgbClr val="002060"/>
                </a:solidFill>
                <a:latin typeface="Times New Roman" panose="02020603050405020304" pitchFamily="18" charset="0"/>
                <a:cs typeface="Times New Roman" panose="02020603050405020304" pitchFamily="18" charset="0"/>
              </a:rPr>
              <a:t> на </a:t>
            </a:r>
            <a:r>
              <a:rPr lang="ru-RU" sz="1500" i="1" dirty="0" err="1">
                <a:solidFill>
                  <a:srgbClr val="002060"/>
                </a:solidFill>
                <a:latin typeface="Times New Roman" panose="02020603050405020304" pitchFamily="18" charset="0"/>
                <a:cs typeface="Times New Roman" panose="02020603050405020304" pitchFamily="18" charset="0"/>
              </a:rPr>
              <a:t>роботі</a:t>
            </a:r>
            <a:endParaRPr lang="ru-RU" sz="1500" i="1" dirty="0">
              <a:solidFill>
                <a:srgbClr val="002060"/>
              </a:solidFill>
              <a:latin typeface="Times New Roman" panose="02020603050405020304" pitchFamily="18" charset="0"/>
              <a:cs typeface="Times New Roman" panose="02020603050405020304" pitchFamily="18" charset="0"/>
            </a:endParaRPr>
          </a:p>
          <a:p>
            <a:pPr marL="0" indent="0">
              <a:buNone/>
            </a:pPr>
            <a:r>
              <a:rPr lang="en-US" sz="1500" i="1" dirty="0">
                <a:solidFill>
                  <a:srgbClr val="002060"/>
                </a:solidFill>
                <a:latin typeface="Times New Roman" panose="02020603050405020304" pitchFamily="18" charset="0"/>
                <a:cs typeface="Times New Roman" panose="02020603050405020304" pitchFamily="18" charset="0"/>
              </a:rPr>
              <a:t>27.</a:t>
            </a:r>
            <a:r>
              <a:rPr lang="ru-RU" sz="1500" i="1" dirty="0">
                <a:solidFill>
                  <a:srgbClr val="002060"/>
                </a:solidFill>
                <a:latin typeface="Times New Roman" panose="02020603050405020304" pitchFamily="18" charset="0"/>
                <a:cs typeface="Times New Roman" panose="02020603050405020304" pitchFamily="18" charset="0"/>
              </a:rPr>
              <a:t>Право </a:t>
            </a:r>
            <a:r>
              <a:rPr lang="ru-RU" sz="1500" i="1" dirty="0" err="1">
                <a:solidFill>
                  <a:srgbClr val="002060"/>
                </a:solidFill>
                <a:latin typeface="Times New Roman" panose="02020603050405020304" pitchFamily="18" charset="0"/>
                <a:cs typeface="Times New Roman" panose="02020603050405020304" pitchFamily="18" charset="0"/>
              </a:rPr>
              <a:t>працівників</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із</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сімейними</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обов’язками</a:t>
            </a:r>
            <a:r>
              <a:rPr lang="ru-RU" sz="1500" i="1" dirty="0">
                <a:solidFill>
                  <a:srgbClr val="002060"/>
                </a:solidFill>
                <a:latin typeface="Times New Roman" panose="02020603050405020304" pitchFamily="18" charset="0"/>
                <a:cs typeface="Times New Roman" panose="02020603050405020304" pitchFamily="18" charset="0"/>
              </a:rPr>
              <a:t> на </a:t>
            </a:r>
            <a:r>
              <a:rPr lang="ru-RU" sz="1500" i="1" dirty="0" err="1">
                <a:solidFill>
                  <a:srgbClr val="002060"/>
                </a:solidFill>
                <a:latin typeface="Times New Roman" panose="02020603050405020304" pitchFamily="18" charset="0"/>
                <a:cs typeface="Times New Roman" panose="02020603050405020304" pitchFamily="18" charset="0"/>
              </a:rPr>
              <a:t>рівні</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можливості</a:t>
            </a:r>
            <a:r>
              <a:rPr lang="ru-RU" sz="1500" i="1" dirty="0">
                <a:solidFill>
                  <a:srgbClr val="002060"/>
                </a:solidFill>
                <a:latin typeface="Times New Roman" panose="02020603050405020304" pitchFamily="18" charset="0"/>
                <a:cs typeface="Times New Roman" panose="02020603050405020304" pitchFamily="18" charset="0"/>
              </a:rPr>
              <a:t> та </a:t>
            </a:r>
            <a:r>
              <a:rPr lang="ru-RU" sz="1500" i="1" dirty="0" err="1">
                <a:solidFill>
                  <a:srgbClr val="002060"/>
                </a:solidFill>
                <a:latin typeface="Times New Roman" panose="02020603050405020304" pitchFamily="18" charset="0"/>
                <a:cs typeface="Times New Roman" panose="02020603050405020304" pitchFamily="18" charset="0"/>
              </a:rPr>
              <a:t>рівне</a:t>
            </a:r>
            <a:r>
              <a:rPr lang="ru-RU" sz="1500" i="1" dirty="0">
                <a:solidFill>
                  <a:srgbClr val="002060"/>
                </a:solidFill>
                <a:latin typeface="Times New Roman" panose="02020603050405020304" pitchFamily="18" charset="0"/>
                <a:cs typeface="Times New Roman" panose="02020603050405020304" pitchFamily="18" charset="0"/>
              </a:rPr>
              <a:t> </a:t>
            </a:r>
            <a:r>
              <a:rPr lang="ru-RU" sz="1500" i="1" dirty="0" err="1">
                <a:solidFill>
                  <a:srgbClr val="002060"/>
                </a:solidFill>
                <a:latin typeface="Times New Roman" panose="02020603050405020304" pitchFamily="18" charset="0"/>
                <a:cs typeface="Times New Roman" panose="02020603050405020304" pitchFamily="18" charset="0"/>
              </a:rPr>
              <a:t>ставлення</a:t>
            </a:r>
            <a:r>
              <a:rPr lang="ru-RU" sz="1500" i="1" dirty="0">
                <a:solidFill>
                  <a:srgbClr val="002060"/>
                </a:solidFill>
                <a:latin typeface="Times New Roman" panose="02020603050405020304" pitchFamily="18" charset="0"/>
                <a:cs typeface="Times New Roman" panose="02020603050405020304" pitchFamily="18" charset="0"/>
              </a:rPr>
              <a:t> до них</a:t>
            </a:r>
          </a:p>
          <a:p>
            <a:pPr marL="0" indent="0">
              <a:buNone/>
            </a:pP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28.</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представників</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працівників</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захист</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підприємстві</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та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умови</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які</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мають</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створюватися</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для них</a:t>
            </a:r>
          </a:p>
          <a:p>
            <a:pPr marL="0" indent="0">
              <a:buNone/>
            </a:pPr>
            <a:r>
              <a:rPr lang="en-US" sz="1500" i="1" dirty="0">
                <a:solidFill>
                  <a:srgbClr val="002060"/>
                </a:solidFill>
                <a:highlight>
                  <a:srgbClr val="FFFF00"/>
                </a:highlight>
                <a:latin typeface="Times New Roman" panose="02020603050405020304" pitchFamily="18" charset="0"/>
                <a:cs typeface="Times New Roman" panose="02020603050405020304" pitchFamily="18" charset="0"/>
              </a:rPr>
              <a:t>29.</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Право на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інформацію</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та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консультації</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під</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час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колективного</a:t>
            </a:r>
            <a:r>
              <a:rPr lang="ru-RU" sz="1500" i="1" dirty="0">
                <a:solidFill>
                  <a:srgbClr val="002060"/>
                </a:solidFill>
                <a:highlight>
                  <a:srgbClr val="FFFF00"/>
                </a:highlight>
                <a:latin typeface="Times New Roman" panose="02020603050405020304" pitchFamily="18" charset="0"/>
                <a:cs typeface="Times New Roman" panose="02020603050405020304" pitchFamily="18" charset="0"/>
              </a:rPr>
              <a:t> </a:t>
            </a:r>
            <a:r>
              <a:rPr lang="ru-RU" sz="1500" i="1" dirty="0" err="1">
                <a:solidFill>
                  <a:srgbClr val="002060"/>
                </a:solidFill>
                <a:highlight>
                  <a:srgbClr val="FFFF00"/>
                </a:highlight>
                <a:latin typeface="Times New Roman" panose="02020603050405020304" pitchFamily="18" charset="0"/>
                <a:cs typeface="Times New Roman" panose="02020603050405020304" pitchFamily="18" charset="0"/>
              </a:rPr>
              <a:t>звільнення</a:t>
            </a:r>
            <a:endParaRPr lang="ru-RU" sz="1500" i="1" dirty="0">
              <a:solidFill>
                <a:srgbClr val="002060"/>
              </a:solidFill>
              <a:highlight>
                <a:srgbClr val="FFFF00"/>
              </a:highlight>
              <a:latin typeface="Times New Roman" panose="02020603050405020304" pitchFamily="18" charset="0"/>
              <a:cs typeface="Times New Roman" panose="02020603050405020304" pitchFamily="18" charset="0"/>
            </a:endParaRPr>
          </a:p>
          <a:p>
            <a:pPr marL="0" indent="0">
              <a:spcBef>
                <a:spcPts val="0"/>
              </a:spcBef>
              <a:buNone/>
            </a:pPr>
            <a:r>
              <a:rPr lang="en-US" sz="1200" i="1" dirty="0">
                <a:solidFill>
                  <a:srgbClr val="002060"/>
                </a:solidFill>
                <a:latin typeface="Times New Roman" panose="02020603050405020304" pitchFamily="18" charset="0"/>
                <a:cs typeface="Times New Roman" panose="02020603050405020304" pitchFamily="18" charset="0"/>
              </a:rPr>
              <a:t>30.</a:t>
            </a:r>
            <a:r>
              <a:rPr lang="ru-RU" sz="1200" i="1" dirty="0">
                <a:solidFill>
                  <a:srgbClr val="002060"/>
                </a:solidFill>
                <a:latin typeface="Times New Roman" panose="02020603050405020304" pitchFamily="18" charset="0"/>
                <a:cs typeface="Times New Roman" panose="02020603050405020304" pitchFamily="18" charset="0"/>
              </a:rPr>
              <a:t>Право на </a:t>
            </a:r>
            <a:r>
              <a:rPr lang="ru-RU" sz="1200" i="1" dirty="0" err="1">
                <a:solidFill>
                  <a:srgbClr val="002060"/>
                </a:solidFill>
                <a:latin typeface="Times New Roman" panose="02020603050405020304" pitchFamily="18" charset="0"/>
                <a:cs typeface="Times New Roman" panose="02020603050405020304" pitchFamily="18" charset="0"/>
              </a:rPr>
              <a:t>захист</a:t>
            </a:r>
            <a:r>
              <a:rPr lang="ru-RU" sz="1200" i="1" dirty="0">
                <a:solidFill>
                  <a:srgbClr val="002060"/>
                </a:solidFill>
                <a:latin typeface="Times New Roman" panose="02020603050405020304" pitchFamily="18" charset="0"/>
                <a:cs typeface="Times New Roman" panose="02020603050405020304" pitchFamily="18" charset="0"/>
              </a:rPr>
              <a:t> </a:t>
            </a:r>
            <a:r>
              <a:rPr lang="ru-RU" sz="1200" i="1" dirty="0" err="1">
                <a:solidFill>
                  <a:srgbClr val="002060"/>
                </a:solidFill>
                <a:latin typeface="Times New Roman" panose="02020603050405020304" pitchFamily="18" charset="0"/>
                <a:cs typeface="Times New Roman" panose="02020603050405020304" pitchFamily="18" charset="0"/>
              </a:rPr>
              <a:t>від</a:t>
            </a:r>
            <a:r>
              <a:rPr lang="ru-RU" sz="1200" i="1" dirty="0">
                <a:solidFill>
                  <a:srgbClr val="002060"/>
                </a:solidFill>
                <a:latin typeface="Times New Roman" panose="02020603050405020304" pitchFamily="18" charset="0"/>
                <a:cs typeface="Times New Roman" panose="02020603050405020304" pitchFamily="18" charset="0"/>
              </a:rPr>
              <a:t> </a:t>
            </a:r>
            <a:r>
              <a:rPr lang="ru-RU" sz="1200" i="1" dirty="0" err="1">
                <a:solidFill>
                  <a:srgbClr val="002060"/>
                </a:solidFill>
                <a:latin typeface="Times New Roman" panose="02020603050405020304" pitchFamily="18" charset="0"/>
                <a:cs typeface="Times New Roman" panose="02020603050405020304" pitchFamily="18" charset="0"/>
              </a:rPr>
              <a:t>бідності</a:t>
            </a:r>
            <a:r>
              <a:rPr lang="ru-RU" sz="1200" i="1" dirty="0">
                <a:solidFill>
                  <a:srgbClr val="002060"/>
                </a:solidFill>
                <a:latin typeface="Times New Roman" panose="02020603050405020304" pitchFamily="18" charset="0"/>
                <a:cs typeface="Times New Roman" panose="02020603050405020304" pitchFamily="18" charset="0"/>
              </a:rPr>
              <a:t> та </a:t>
            </a:r>
            <a:r>
              <a:rPr lang="ru-RU" sz="1200" i="1" dirty="0" err="1">
                <a:solidFill>
                  <a:srgbClr val="002060"/>
                </a:solidFill>
                <a:latin typeface="Times New Roman" panose="02020603050405020304" pitchFamily="18" charset="0"/>
                <a:cs typeface="Times New Roman" panose="02020603050405020304" pitchFamily="18" charset="0"/>
              </a:rPr>
              <a:t>соціального</a:t>
            </a:r>
            <a:r>
              <a:rPr lang="ru-RU" sz="1200" i="1" dirty="0">
                <a:solidFill>
                  <a:srgbClr val="002060"/>
                </a:solidFill>
                <a:latin typeface="Times New Roman" panose="02020603050405020304" pitchFamily="18" charset="0"/>
                <a:cs typeface="Times New Roman" panose="02020603050405020304" pitchFamily="18" charset="0"/>
              </a:rPr>
              <a:t> </a:t>
            </a:r>
            <a:r>
              <a:rPr lang="ru-RU" sz="1200" i="1" dirty="0" err="1">
                <a:solidFill>
                  <a:srgbClr val="002060"/>
                </a:solidFill>
                <a:latin typeface="Times New Roman" panose="02020603050405020304" pitchFamily="18" charset="0"/>
                <a:cs typeface="Times New Roman" panose="02020603050405020304" pitchFamily="18" charset="0"/>
              </a:rPr>
              <a:t>відчуження</a:t>
            </a:r>
            <a:endParaRPr lang="ru-RU" sz="1200" i="1"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r>
              <a:rPr lang="en-US" sz="1200" i="1" dirty="0">
                <a:solidFill>
                  <a:srgbClr val="002060"/>
                </a:solidFill>
                <a:latin typeface="Times New Roman" panose="02020603050405020304" pitchFamily="18" charset="0"/>
                <a:cs typeface="Times New Roman" panose="02020603050405020304" pitchFamily="18" charset="0"/>
              </a:rPr>
              <a:t>31.</a:t>
            </a:r>
            <a:r>
              <a:rPr lang="ru-RU" sz="1200" i="1" dirty="0">
                <a:solidFill>
                  <a:srgbClr val="002060"/>
                </a:solidFill>
                <a:latin typeface="Times New Roman" panose="02020603050405020304" pitchFamily="18" charset="0"/>
                <a:cs typeface="Times New Roman" panose="02020603050405020304" pitchFamily="18" charset="0"/>
              </a:rPr>
              <a:t>Право на </a:t>
            </a:r>
            <a:r>
              <a:rPr lang="ru-RU" sz="1200" i="1" dirty="0" err="1">
                <a:solidFill>
                  <a:srgbClr val="002060"/>
                </a:solidFill>
                <a:latin typeface="Times New Roman" panose="02020603050405020304" pitchFamily="18" charset="0"/>
                <a:cs typeface="Times New Roman" panose="02020603050405020304" pitchFamily="18" charset="0"/>
              </a:rPr>
              <a:t>житло</a:t>
            </a:r>
            <a:r>
              <a:rPr lang="ru-RU" sz="1200" i="1" dirty="0">
                <a:solidFill>
                  <a:srgbClr val="002060"/>
                </a:solidFill>
                <a:latin typeface="Times New Roman" panose="02020603050405020304" pitchFamily="18" charset="0"/>
                <a:cs typeface="Times New Roman" panose="02020603050405020304" pitchFamily="18" charset="0"/>
              </a:rPr>
              <a:t> </a:t>
            </a:r>
            <a:r>
              <a:rPr lang="ru-RU" sz="1200" b="1" i="1" dirty="0">
                <a:solidFill>
                  <a:srgbClr val="C00000"/>
                </a:solidFill>
                <a:latin typeface="Times New Roman" panose="02020603050405020304" pitchFamily="18" charset="0"/>
                <a:cs typeface="Times New Roman" panose="02020603050405020304" pitchFamily="18" charset="0"/>
              </a:rPr>
              <a:t>(- п.3)</a:t>
            </a:r>
          </a:p>
        </p:txBody>
      </p:sp>
      <p:sp>
        <p:nvSpPr>
          <p:cNvPr id="4" name="Объект 2"/>
          <p:cNvSpPr txBox="1">
            <a:spLocks/>
          </p:cNvSpPr>
          <p:nvPr/>
        </p:nvSpPr>
        <p:spPr>
          <a:xfrm>
            <a:off x="0" y="982133"/>
            <a:ext cx="5376333" cy="5875867"/>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uk-UA" sz="4600" b="1" i="1" dirty="0">
                <a:highlight>
                  <a:srgbClr val="FFFF00"/>
                </a:highlight>
                <a:latin typeface="Times New Roman" panose="02020603050405020304" pitchFamily="18" charset="0"/>
                <a:cs typeface="Times New Roman" panose="02020603050405020304" pitchFamily="18" charset="0"/>
              </a:rPr>
              <a:t>1.Право на працю </a:t>
            </a:r>
          </a:p>
          <a:p>
            <a:pPr marL="0" indent="0">
              <a:buNone/>
            </a:pPr>
            <a:r>
              <a:rPr lang="ru-RU" sz="4600" i="1" dirty="0">
                <a:solidFill>
                  <a:srgbClr val="002060"/>
                </a:solidFill>
                <a:highlight>
                  <a:srgbClr val="FFFF00"/>
                </a:highlight>
                <a:latin typeface="Times New Roman" panose="02020603050405020304" pitchFamily="18" charset="0"/>
                <a:cs typeface="Times New Roman" panose="02020603050405020304" pitchFamily="18" charset="0"/>
              </a:rPr>
              <a:t>2.Право на </a:t>
            </a: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справедливі умови праці </a:t>
            </a:r>
            <a:r>
              <a:rPr lang="uk-UA" sz="4600" b="1" i="1" dirty="0">
                <a:solidFill>
                  <a:srgbClr val="C00000"/>
                </a:solidFill>
                <a:latin typeface="Times New Roman" panose="02020603050405020304" pitchFamily="18" charset="0"/>
                <a:cs typeface="Times New Roman" panose="02020603050405020304" pitchFamily="18" charset="0"/>
              </a:rPr>
              <a:t>( - п.3 </a:t>
            </a:r>
            <a:r>
              <a:rPr lang="uk-UA" sz="3200" b="0" i="1" dirty="0">
                <a:solidFill>
                  <a:srgbClr val="FF0000"/>
                </a:solidFill>
                <a:effectLst/>
                <a:latin typeface="Times New Roman" panose="02020603050405020304" pitchFamily="18" charset="0"/>
              </a:rPr>
              <a:t>встановити щорічну оплачувану відпустку тривалістю не менше чотирьох тижнів</a:t>
            </a:r>
            <a:r>
              <a:rPr lang="uk-UA" sz="4600" b="1" i="1" dirty="0">
                <a:solidFill>
                  <a:srgbClr val="C00000"/>
                </a:solidFill>
                <a:latin typeface="Times New Roman" panose="02020603050405020304" pitchFamily="18" charset="0"/>
                <a:cs typeface="Times New Roman" panose="02020603050405020304" pitchFamily="18" charset="0"/>
              </a:rPr>
              <a:t>)</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3.Право на безпечні та здорові умови праці </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4.Право на справедливу винагороду </a:t>
            </a:r>
            <a:r>
              <a:rPr lang="uk-UA" sz="4600" b="1" i="1" dirty="0">
                <a:solidFill>
                  <a:srgbClr val="C00000"/>
                </a:solidFill>
                <a:latin typeface="Times New Roman" panose="02020603050405020304" pitchFamily="18" charset="0"/>
                <a:cs typeface="Times New Roman" panose="02020603050405020304" pitchFamily="18" charset="0"/>
              </a:rPr>
              <a:t>(- п.1 </a:t>
            </a:r>
            <a:r>
              <a:rPr lang="uk-UA" sz="3100" i="1" dirty="0">
                <a:solidFill>
                  <a:srgbClr val="FF0000"/>
                </a:solidFill>
                <a:latin typeface="Times New Roman" panose="02020603050405020304" pitchFamily="18" charset="0"/>
              </a:rPr>
              <a:t>визнати право працівників на таку винагороду, яка забезпечує їм i їхнім сім’ям достатній життєвий рівень</a:t>
            </a:r>
            <a:r>
              <a:rPr lang="uk-UA" sz="4600" b="1" i="1" dirty="0">
                <a:solidFill>
                  <a:srgbClr val="C00000"/>
                </a:solidFill>
                <a:latin typeface="Times New Roman" panose="02020603050405020304" pitchFamily="18" charset="0"/>
                <a:cs typeface="Times New Roman" panose="02020603050405020304" pitchFamily="18" charset="0"/>
              </a:rPr>
              <a:t>)</a:t>
            </a:r>
          </a:p>
          <a:p>
            <a:pPr marL="0" indent="0">
              <a:buNone/>
            </a:pPr>
            <a:r>
              <a:rPr lang="uk-UA" sz="4600" b="1" i="1" dirty="0">
                <a:highlight>
                  <a:srgbClr val="FFFF00"/>
                </a:highlight>
                <a:latin typeface="Times New Roman" panose="02020603050405020304" pitchFamily="18" charset="0"/>
                <a:cs typeface="Times New Roman" panose="02020603050405020304" pitchFamily="18" charset="0"/>
              </a:rPr>
              <a:t>5.Право на створення організацій</a:t>
            </a:r>
          </a:p>
          <a:p>
            <a:pPr marL="0" indent="0">
              <a:buNone/>
            </a:pPr>
            <a:r>
              <a:rPr lang="uk-UA" sz="4600" b="1" i="1" dirty="0">
                <a:highlight>
                  <a:srgbClr val="FFFF00"/>
                </a:highlight>
                <a:latin typeface="Times New Roman" panose="02020603050405020304" pitchFamily="18" charset="0"/>
                <a:cs typeface="Times New Roman" panose="02020603050405020304" pitchFamily="18" charset="0"/>
              </a:rPr>
              <a:t>6.Право на укладання колективних договорів</a:t>
            </a:r>
          </a:p>
          <a:p>
            <a:pPr marL="0" indent="0">
              <a:buNone/>
            </a:pPr>
            <a:r>
              <a:rPr lang="uk-UA" sz="4600" b="1" i="1" dirty="0">
                <a:latin typeface="Times New Roman" panose="02020603050405020304" pitchFamily="18" charset="0"/>
                <a:cs typeface="Times New Roman" panose="02020603050405020304" pitchFamily="18" charset="0"/>
              </a:rPr>
              <a:t>7.Право дітей та підлітків на захист</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8.Право працюючих жінок на охорону материнства</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9.Право на професійну орієнтацію</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10.Право на професійну підготовку</a:t>
            </a:r>
          </a:p>
          <a:p>
            <a:pPr marL="0" indent="0">
              <a:buNone/>
            </a:pPr>
            <a:r>
              <a:rPr lang="uk-UA" sz="3700" i="1" dirty="0">
                <a:solidFill>
                  <a:srgbClr val="002060"/>
                </a:solidFill>
                <a:latin typeface="Times New Roman" panose="02020603050405020304" pitchFamily="18" charset="0"/>
                <a:cs typeface="Times New Roman" panose="02020603050405020304" pitchFamily="18" charset="0"/>
              </a:rPr>
              <a:t>11.Право на охорону здоров’я </a:t>
            </a:r>
          </a:p>
          <a:p>
            <a:pPr marL="0" indent="0">
              <a:buNone/>
            </a:pPr>
            <a:r>
              <a:rPr lang="uk-UA" sz="3700" b="1" i="1" dirty="0">
                <a:latin typeface="Times New Roman" panose="02020603050405020304" pitchFamily="18" charset="0"/>
                <a:cs typeface="Times New Roman" panose="02020603050405020304" pitchFamily="18" charset="0"/>
              </a:rPr>
              <a:t>12.Право на соціальне забезпечення </a:t>
            </a:r>
            <a:r>
              <a:rPr lang="uk-UA" sz="3700" b="1" i="1" dirty="0">
                <a:solidFill>
                  <a:srgbClr val="C00000"/>
                </a:solidFill>
                <a:latin typeface="Times New Roman" panose="02020603050405020304" pitchFamily="18" charset="0"/>
                <a:cs typeface="Times New Roman" panose="02020603050405020304" pitchFamily="18" charset="0"/>
              </a:rPr>
              <a:t>(- пп.1-2)</a:t>
            </a:r>
          </a:p>
          <a:p>
            <a:pPr marL="0" indent="0">
              <a:buNone/>
            </a:pPr>
            <a:r>
              <a:rPr lang="uk-UA" sz="3700" b="1" i="1" dirty="0">
                <a:latin typeface="Times New Roman" panose="02020603050405020304" pitchFamily="18" charset="0"/>
                <a:cs typeface="Times New Roman" panose="02020603050405020304" pitchFamily="18" charset="0"/>
              </a:rPr>
              <a:t>13.Право на соціальну та медичну допомогу  </a:t>
            </a:r>
            <a:r>
              <a:rPr lang="uk-UA" sz="3700" b="1" i="1" dirty="0">
                <a:solidFill>
                  <a:srgbClr val="C00000"/>
                </a:solidFill>
                <a:latin typeface="Times New Roman" panose="02020603050405020304" pitchFamily="18" charset="0"/>
                <a:cs typeface="Times New Roman" panose="02020603050405020304" pitchFamily="18" charset="0"/>
              </a:rPr>
              <a:t>(-)</a:t>
            </a:r>
          </a:p>
          <a:p>
            <a:pPr marL="0" indent="0">
              <a:buNone/>
            </a:pPr>
            <a:r>
              <a:rPr lang="uk-UA" sz="3700" i="1" dirty="0">
                <a:solidFill>
                  <a:srgbClr val="002060"/>
                </a:solidFill>
                <a:latin typeface="Times New Roman" panose="02020603050405020304" pitchFamily="18" charset="0"/>
                <a:cs typeface="Times New Roman" panose="02020603050405020304" pitchFamily="18" charset="0"/>
              </a:rPr>
              <a:t>14.Право на користування послугами соціальних служб </a:t>
            </a:r>
          </a:p>
          <a:p>
            <a:pPr marL="0" indent="0">
              <a:buNone/>
            </a:pPr>
            <a:r>
              <a:rPr lang="en-US" sz="3700" i="1" dirty="0">
                <a:solidFill>
                  <a:srgbClr val="002060"/>
                </a:solidFill>
                <a:latin typeface="Times New Roman" panose="02020603050405020304" pitchFamily="18" charset="0"/>
                <a:cs typeface="Times New Roman" panose="02020603050405020304" pitchFamily="18" charset="0"/>
              </a:rPr>
              <a:t>15.</a:t>
            </a:r>
            <a:r>
              <a:rPr lang="uk-UA" sz="3700" i="1" dirty="0">
                <a:solidFill>
                  <a:srgbClr val="002060"/>
                </a:solidFill>
                <a:latin typeface="Times New Roman" panose="02020603050405020304" pitchFamily="18" charset="0"/>
                <a:cs typeface="Times New Roman" panose="02020603050405020304" pitchFamily="18" charset="0"/>
              </a:rPr>
              <a:t>Право осіб з інвалідністю на самостійність, соціальну інтеграцію та участь у житті суспільства</a:t>
            </a:r>
          </a:p>
          <a:p>
            <a:pPr marL="0" indent="0">
              <a:buNone/>
            </a:pPr>
            <a:r>
              <a:rPr lang="en-US" sz="3700" b="1" i="1" dirty="0">
                <a:latin typeface="Times New Roman" panose="02020603050405020304" pitchFamily="18" charset="0"/>
                <a:cs typeface="Times New Roman" panose="02020603050405020304" pitchFamily="18" charset="0"/>
              </a:rPr>
              <a:t>16.</a:t>
            </a:r>
            <a:r>
              <a:rPr lang="uk-UA" sz="3700" b="1" i="1" dirty="0">
                <a:latin typeface="Times New Roman" panose="02020603050405020304" pitchFamily="18" charset="0"/>
                <a:cs typeface="Times New Roman" panose="02020603050405020304" pitchFamily="18" charset="0"/>
              </a:rPr>
              <a:t>Право сім'ї на соціальний, правовий та економічний захист</a:t>
            </a:r>
          </a:p>
          <a:p>
            <a:pPr marL="0" indent="0">
              <a:buNone/>
            </a:pPr>
            <a:r>
              <a:rPr lang="en-US" sz="3700" i="1" dirty="0">
                <a:solidFill>
                  <a:srgbClr val="002060"/>
                </a:solidFill>
                <a:latin typeface="Times New Roman" panose="02020603050405020304" pitchFamily="18" charset="0"/>
                <a:cs typeface="Times New Roman" panose="02020603050405020304" pitchFamily="18" charset="0"/>
              </a:rPr>
              <a:t>17.</a:t>
            </a:r>
            <a:r>
              <a:rPr lang="uk-UA" sz="3700" i="1" dirty="0">
                <a:solidFill>
                  <a:srgbClr val="002060"/>
                </a:solidFill>
                <a:latin typeface="Times New Roman" panose="02020603050405020304" pitchFamily="18" charset="0"/>
                <a:cs typeface="Times New Roman" panose="02020603050405020304" pitchFamily="18" charset="0"/>
              </a:rPr>
              <a:t>Право дітей та підлітків на соціальний, правовий та економічний захист</a:t>
            </a:r>
          </a:p>
          <a:p>
            <a:pPr marL="0" indent="0">
              <a:buNone/>
            </a:pPr>
            <a:r>
              <a:rPr lang="en-US" sz="4600" i="1" dirty="0">
                <a:solidFill>
                  <a:srgbClr val="002060"/>
                </a:solidFill>
                <a:highlight>
                  <a:srgbClr val="FFFF00"/>
                </a:highlight>
                <a:latin typeface="Times New Roman" panose="02020603050405020304" pitchFamily="18" charset="0"/>
                <a:cs typeface="Times New Roman" panose="02020603050405020304" pitchFamily="18" charset="0"/>
              </a:rPr>
              <a:t>18.</a:t>
            </a: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Право займатися прибутковою діяльністю </a:t>
            </a:r>
            <a:b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b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на території інших Договірних Сторін</a:t>
            </a:r>
            <a:endParaRPr lang="en-US" sz="4600" i="1" dirty="0">
              <a:solidFill>
                <a:srgbClr val="002060"/>
              </a:solidFill>
              <a:highlight>
                <a:srgbClr val="FFFF00"/>
              </a:highlight>
              <a:latin typeface="Times New Roman" panose="02020603050405020304" pitchFamily="18" charset="0"/>
              <a:cs typeface="Times New Roman" panose="02020603050405020304" pitchFamily="18" charset="0"/>
            </a:endParaRPr>
          </a:p>
          <a:p>
            <a:pPr marL="0" indent="0">
              <a:buNone/>
            </a:pPr>
            <a:r>
              <a:rPr lang="en-US" sz="4800" b="1" i="1" dirty="0">
                <a:solidFill>
                  <a:srgbClr val="FF0000"/>
                </a:solidFill>
                <a:highlight>
                  <a:srgbClr val="FFFF00"/>
                </a:highlight>
                <a:latin typeface="Times New Roman" panose="02020603050405020304" pitchFamily="18" charset="0"/>
                <a:cs typeface="Times New Roman" panose="02020603050405020304" pitchFamily="18" charset="0"/>
              </a:rPr>
              <a:t>19</a:t>
            </a:r>
            <a:r>
              <a:rPr lang="en-US" sz="4800" b="1" i="1" dirty="0">
                <a:highlight>
                  <a:srgbClr val="FFFF00"/>
                </a:highlight>
                <a:latin typeface="Times New Roman" panose="02020603050405020304" pitchFamily="18" charset="0"/>
                <a:cs typeface="Times New Roman" panose="02020603050405020304" pitchFamily="18" charset="0"/>
              </a:rPr>
              <a:t>.</a:t>
            </a:r>
            <a:r>
              <a:rPr lang="ru-RU" sz="4800" b="1" i="1" dirty="0">
                <a:highlight>
                  <a:srgbClr val="FFFF00"/>
                </a:highlight>
                <a:latin typeface="Times New Roman" panose="02020603050405020304" pitchFamily="18" charset="0"/>
                <a:cs typeface="Times New Roman" panose="02020603050405020304" pitchFamily="18" charset="0"/>
              </a:rPr>
              <a:t>Право трудящих-</a:t>
            </a:r>
            <a:r>
              <a:rPr lang="ru-RU" sz="4800" b="1" i="1" dirty="0" err="1">
                <a:highlight>
                  <a:srgbClr val="FFFF00"/>
                </a:highlight>
                <a:latin typeface="Times New Roman" panose="02020603050405020304" pitchFamily="18" charset="0"/>
                <a:cs typeface="Times New Roman" panose="02020603050405020304" pitchFamily="18" charset="0"/>
              </a:rPr>
              <a:t>мiгрантiв</a:t>
            </a:r>
            <a:r>
              <a:rPr lang="ru-RU" sz="4800" b="1" i="1" dirty="0">
                <a:highlight>
                  <a:srgbClr val="FFFF00"/>
                </a:highlight>
                <a:latin typeface="Times New Roman" panose="02020603050405020304" pitchFamily="18" charset="0"/>
                <a:cs typeface="Times New Roman" panose="02020603050405020304" pitchFamily="18" charset="0"/>
              </a:rPr>
              <a:t> i </a:t>
            </a:r>
            <a:r>
              <a:rPr lang="ru-RU" sz="4800" b="1" i="1" dirty="0" err="1">
                <a:highlight>
                  <a:srgbClr val="FFFF00"/>
                </a:highlight>
                <a:latin typeface="Times New Roman" panose="02020603050405020304" pitchFamily="18" charset="0"/>
                <a:cs typeface="Times New Roman" panose="02020603050405020304" pitchFamily="18" charset="0"/>
              </a:rPr>
              <a:t>членiв</a:t>
            </a:r>
            <a:r>
              <a:rPr lang="ru-RU" sz="4800" b="1" i="1" dirty="0">
                <a:highlight>
                  <a:srgbClr val="FFFF00"/>
                </a:highlight>
                <a:latin typeface="Times New Roman" panose="02020603050405020304" pitchFamily="18" charset="0"/>
                <a:cs typeface="Times New Roman" panose="02020603050405020304" pitchFamily="18" charset="0"/>
              </a:rPr>
              <a:t> </a:t>
            </a:r>
            <a:r>
              <a:rPr lang="ru-RU" sz="4800" b="1" i="1" dirty="0" err="1">
                <a:highlight>
                  <a:srgbClr val="FFFF00"/>
                </a:highlight>
                <a:latin typeface="Times New Roman" panose="02020603050405020304" pitchFamily="18" charset="0"/>
                <a:cs typeface="Times New Roman" panose="02020603050405020304" pitchFamily="18" charset="0"/>
              </a:rPr>
              <a:t>їхнiх</a:t>
            </a:r>
            <a:r>
              <a:rPr lang="ru-RU" sz="4800" b="1" i="1" dirty="0">
                <a:highlight>
                  <a:srgbClr val="FFFF00"/>
                </a:highlight>
                <a:latin typeface="Times New Roman" panose="02020603050405020304" pitchFamily="18" charset="0"/>
                <a:cs typeface="Times New Roman" panose="02020603050405020304" pitchFamily="18" charset="0"/>
              </a:rPr>
              <a:t> </a:t>
            </a:r>
            <a:r>
              <a:rPr lang="ru-RU" sz="4800" b="1" i="1" dirty="0" err="1">
                <a:highlight>
                  <a:srgbClr val="FFFF00"/>
                </a:highlight>
                <a:latin typeface="Times New Roman" panose="02020603050405020304" pitchFamily="18" charset="0"/>
                <a:cs typeface="Times New Roman" panose="02020603050405020304" pitchFamily="18" charset="0"/>
              </a:rPr>
              <a:t>сiмей</a:t>
            </a:r>
            <a:r>
              <a:rPr lang="ru-RU" sz="4800" b="1" i="1" dirty="0">
                <a:highlight>
                  <a:srgbClr val="FFFF00"/>
                </a:highlight>
                <a:latin typeface="Times New Roman" panose="02020603050405020304" pitchFamily="18" charset="0"/>
                <a:cs typeface="Times New Roman" panose="02020603050405020304" pitchFamily="18" charset="0"/>
              </a:rPr>
              <a:t> на </a:t>
            </a:r>
            <a:r>
              <a:rPr lang="ru-RU" sz="4800" b="1" i="1" dirty="0" err="1">
                <a:highlight>
                  <a:srgbClr val="FFFF00"/>
                </a:highlight>
                <a:latin typeface="Times New Roman" panose="02020603050405020304" pitchFamily="18" charset="0"/>
                <a:cs typeface="Times New Roman" panose="02020603050405020304" pitchFamily="18" charset="0"/>
              </a:rPr>
              <a:t>захист</a:t>
            </a:r>
            <a:r>
              <a:rPr lang="ru-RU" sz="4800" b="1" i="1" dirty="0">
                <a:highlight>
                  <a:srgbClr val="FFFF00"/>
                </a:highlight>
                <a:latin typeface="Times New Roman" panose="02020603050405020304" pitchFamily="18" charset="0"/>
                <a:cs typeface="Times New Roman" panose="02020603050405020304" pitchFamily="18" charset="0"/>
              </a:rPr>
              <a:t> i </a:t>
            </a:r>
            <a:r>
              <a:rPr lang="ru-RU" sz="4800" b="1" i="1" dirty="0" err="1">
                <a:highlight>
                  <a:srgbClr val="FFFF00"/>
                </a:highlight>
                <a:latin typeface="Times New Roman" panose="02020603050405020304" pitchFamily="18" charset="0"/>
                <a:cs typeface="Times New Roman" panose="02020603050405020304" pitchFamily="18" charset="0"/>
              </a:rPr>
              <a:t>допомогу</a:t>
            </a:r>
            <a:r>
              <a:rPr lang="ru-RU" sz="4800" b="1" i="1" dirty="0">
                <a:highlight>
                  <a:srgbClr val="FFFF00"/>
                </a:highlight>
                <a:latin typeface="Times New Roman" panose="02020603050405020304" pitchFamily="18" charset="0"/>
                <a:cs typeface="Times New Roman" panose="02020603050405020304" pitchFamily="18" charset="0"/>
              </a:rPr>
              <a:t> </a:t>
            </a:r>
            <a:r>
              <a:rPr lang="ru-RU" sz="4800" b="1" i="1" dirty="0">
                <a:solidFill>
                  <a:srgbClr val="C00000"/>
                </a:solidFill>
                <a:highlight>
                  <a:srgbClr val="FFFF00"/>
                </a:highlight>
                <a:latin typeface="Times New Roman" panose="02020603050405020304" pitchFamily="18" charset="0"/>
                <a:cs typeface="Times New Roman" panose="02020603050405020304" pitchFamily="18" charset="0"/>
              </a:rPr>
              <a:t>(- </a:t>
            </a:r>
            <a:r>
              <a:rPr lang="ru-RU" sz="4800" b="1" i="1" dirty="0" err="1">
                <a:solidFill>
                  <a:srgbClr val="C00000"/>
                </a:solidFill>
                <a:highlight>
                  <a:srgbClr val="FFFF00"/>
                </a:highlight>
                <a:latin typeface="Times New Roman" panose="02020603050405020304" pitchFamily="18" charset="0"/>
                <a:cs typeface="Times New Roman" panose="02020603050405020304" pitchFamily="18" charset="0"/>
              </a:rPr>
              <a:t>пп</a:t>
            </a:r>
            <a:r>
              <a:rPr lang="ru-RU" sz="4800" b="1" i="1" dirty="0">
                <a:solidFill>
                  <a:srgbClr val="C00000"/>
                </a:solidFill>
                <a:highlight>
                  <a:srgbClr val="FFFF00"/>
                </a:highlight>
                <a:latin typeface="Times New Roman" panose="02020603050405020304" pitchFamily="18" charset="0"/>
                <a:cs typeface="Times New Roman" panose="02020603050405020304" pitchFamily="18" charset="0"/>
              </a:rPr>
              <a:t>. 1-12)</a:t>
            </a:r>
          </a:p>
          <a:p>
            <a:pPr marL="0" indent="0">
              <a:buNone/>
            </a:pPr>
            <a:r>
              <a:rPr lang="uk-UA" sz="4600" i="1" dirty="0">
                <a:solidFill>
                  <a:srgbClr val="002060"/>
                </a:solidFill>
                <a:highlight>
                  <a:srgbClr val="FFFF00"/>
                </a:highlight>
                <a:latin typeface="Times New Roman" panose="02020603050405020304" pitchFamily="18" charset="0"/>
                <a:cs typeface="Times New Roman" panose="02020603050405020304" pitchFamily="18" charset="0"/>
              </a:rPr>
              <a:t> </a:t>
            </a:r>
          </a:p>
          <a:p>
            <a:pPr marL="0" indent="0">
              <a:buNone/>
            </a:pPr>
            <a:endParaRPr lang="ru-RU" b="1" dirty="0"/>
          </a:p>
          <a:p>
            <a:pPr marL="0" indent="0">
              <a:buNone/>
            </a:pPr>
            <a:endParaRPr lang="ru-RU" b="1" dirty="0"/>
          </a:p>
          <a:p>
            <a:pPr marL="0" indent="0">
              <a:buNone/>
            </a:pPr>
            <a:endParaRPr lang="ru-RU" dirty="0"/>
          </a:p>
        </p:txBody>
      </p:sp>
      <p:pic>
        <p:nvPicPr>
          <p:cNvPr id="6" name="Picture 5">
            <a:extLst>
              <a:ext uri="{FF2B5EF4-FFF2-40B4-BE49-F238E27FC236}">
                <a16:creationId xmlns:a16="http://schemas.microsoft.com/office/drawing/2014/main" id="{A25F10EC-D2DC-1329-A572-BEC9D07B8852}"/>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2140079088"/>
      </p:ext>
    </p:extLst>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0364DC-2E56-5696-360E-EFD4EDE57A19}"/>
              </a:ext>
            </a:extLst>
          </p:cNvPr>
          <p:cNvSpPr>
            <a:spLocks noGrp="1"/>
          </p:cNvSpPr>
          <p:nvPr>
            <p:ph type="title"/>
          </p:nvPr>
        </p:nvSpPr>
        <p:spPr>
          <a:xfrm>
            <a:off x="0" y="0"/>
            <a:ext cx="6858740" cy="691318"/>
          </a:xfrm>
        </p:spPr>
        <p:txBody>
          <a:bodyPr>
            <a:normAutofit fontScale="90000"/>
          </a:bodyPr>
          <a:lstStyle/>
          <a:p>
            <a:br>
              <a:rPr lang="uk-UA" b="1" kern="100" dirty="0">
                <a:latin typeface="Times New Roman" panose="02020603050405020304" pitchFamily="18" charset="0"/>
                <a:ea typeface="Calibri" panose="020F0502020204030204" pitchFamily="34" charset="0"/>
                <a:cs typeface="Times New Roman" panose="02020603050405020304" pitchFamily="18" charset="0"/>
              </a:rPr>
            </a:br>
            <a:r>
              <a:rPr lang="uk-UA" sz="3100" b="1" kern="1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Висновок 2018 щодо України</a:t>
            </a:r>
            <a:br>
              <a:rPr lang="uk-UA" b="1" kern="100" dirty="0">
                <a:latin typeface="Times New Roman" panose="02020603050405020304" pitchFamily="18" charset="0"/>
                <a:ea typeface="Calibri" panose="020F0502020204030204" pitchFamily="34" charset="0"/>
                <a:cs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5D198142-51EC-44F0-4D5B-BFAEDC6781C0}"/>
              </a:ext>
            </a:extLst>
          </p:cNvPr>
          <p:cNvSpPr>
            <a:spLocks noGrp="1"/>
          </p:cNvSpPr>
          <p:nvPr>
            <p:ph idx="1"/>
          </p:nvPr>
        </p:nvSpPr>
        <p:spPr>
          <a:xfrm>
            <a:off x="696157" y="1257452"/>
            <a:ext cx="10515600" cy="5347533"/>
          </a:xfrm>
        </p:spPr>
        <p:txBody>
          <a:bodyPr>
            <a:normAutofit fontScale="92500" lnSpcReduction="10000"/>
          </a:bodyPr>
          <a:lstStyle/>
          <a:p>
            <a:pPr marL="0" indent="0" algn="just">
              <a:lnSpc>
                <a:spcPct val="107000"/>
              </a:lnSpc>
              <a:spcAft>
                <a:spcPts val="800"/>
              </a:spcAft>
              <a:buNone/>
            </a:pPr>
            <a:r>
              <a:rPr lang="uk-UA" sz="2800" kern="100" dirty="0">
                <a:effectLst/>
                <a:latin typeface="Calibri" panose="020F0502020204030204" pitchFamily="34" charset="0"/>
                <a:ea typeface="Calibri" panose="020F0502020204030204" pitchFamily="34" charset="0"/>
                <a:cs typeface="Times New Roman" panose="02020603050405020304" pitchFamily="18" charset="0"/>
              </a:rPr>
              <a:t>Комітет робить висновок, що ситуація в Україні не відповідає статті 4§3 Хартії на тій підставі, що </a:t>
            </a:r>
            <a:r>
              <a:rPr lang="uk-UA" sz="2800" i="1" kern="100" dirty="0">
                <a:effectLst/>
                <a:latin typeface="Calibri" panose="020F0502020204030204" pitchFamily="34" charset="0"/>
                <a:ea typeface="Calibri" panose="020F0502020204030204" pitchFamily="34" charset="0"/>
                <a:cs typeface="Times New Roman" panose="02020603050405020304" pitchFamily="18" charset="0"/>
              </a:rPr>
              <a:t>тягар доведення у справах про гендерну дискримінацію не переноситься.</a:t>
            </a:r>
          </a:p>
          <a:p>
            <a:pPr marL="0" indent="0" algn="just">
              <a:lnSpc>
                <a:spcPct val="107000"/>
              </a:lnSpc>
              <a:spcAft>
                <a:spcPts val="800"/>
              </a:spcAft>
              <a:buNone/>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Відповідно до статті 81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ЦПКУкраїни</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справах про дискримінацію позивач повинен надати достовірні факти, які підтверджують наявність дискримінації. Якщо такі факти є, відповідач повинен довести їх відсутність. Комітет посилається на свій висновок за статтею 20 (Висновки 2016), де він взяв до уваги ЦПК, згідно з яким позивач повинен довести, що дискримінація мала місце. Комітет вважає, що ця ситуація не змінюється, і тому він робить висновок, що ситуація в Україні не відповідає статті 4§3 Хартії на тій підставі, що законодавство не передбачає перенесення тягаря доведення на випадки гендерної дискримінації.</a:t>
            </a:r>
          </a:p>
          <a:p>
            <a:pPr marL="0" indent="0" algn="just">
              <a:lnSpc>
                <a:spcPct val="107000"/>
              </a:lnSpc>
              <a:spcAft>
                <a:spcPts val="800"/>
              </a:spcAft>
              <a:buNone/>
            </a:pPr>
            <a:r>
              <a:rPr lang="uk-UA" sz="1800" kern="100" dirty="0">
                <a:latin typeface="Times New Roman" panose="02020603050405020304" pitchFamily="18" charset="0"/>
                <a:ea typeface="Calibri" panose="020F0502020204030204" pitchFamily="34" charset="0"/>
                <a:cs typeface="Times New Roman" panose="02020603050405020304" pitchFamily="18" charset="0"/>
              </a:rPr>
              <a:t>…</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У своєму попередньому висновку Комітет також запитав, які заходи були вжиті для зменшення різниці в рівній оплаті праці. У зв’язку з цим у звіті зазначається, що в рамках імплементації Угоди про асоціацію між Україною та ЄС передбачається транспонувати Директиву 2006/54/ЄС Європейського Парламенту та Ради від 5 липня 2006 року про імплементацію принципу рівних можливостей і рівного ставлення до чоловіків і жінок у питаннях працевлаштування та занять (перероблено) у внутрішньому законодавстві. Комітет просить у наступному звіті вказати, які законодавчі зміни були внесені в цьому процесі та які політичні заходи були вжиті для сприяння гендерній рівності на робочому місці.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uk-UA" sz="2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uk-UA" dirty="0"/>
          </a:p>
        </p:txBody>
      </p:sp>
      <p:pic>
        <p:nvPicPr>
          <p:cNvPr id="5" name="Picture 4">
            <a:extLst>
              <a:ext uri="{FF2B5EF4-FFF2-40B4-BE49-F238E27FC236}">
                <a16:creationId xmlns:a16="http://schemas.microsoft.com/office/drawing/2014/main" id="{BC55F851-57F3-2C70-5F48-6F0C80F13C89}"/>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2087403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9C40E-292D-227F-C710-4805B6C4FAAF}"/>
            </a:ext>
          </a:extLst>
        </p:cNvPr>
        <p:cNvGrpSpPr/>
        <p:nvPr/>
      </p:nvGrpSpPr>
      <p:grpSpPr>
        <a:xfrm>
          <a:off x="0" y="0"/>
          <a:ext cx="0" cy="0"/>
          <a:chOff x="0" y="0"/>
          <a:chExt cx="0" cy="0"/>
        </a:xfrm>
      </p:grpSpPr>
      <p:sp>
        <p:nvSpPr>
          <p:cNvPr id="3" name="Объект 2">
            <a:extLst>
              <a:ext uri="{FF2B5EF4-FFF2-40B4-BE49-F238E27FC236}">
                <a16:creationId xmlns:a16="http://schemas.microsoft.com/office/drawing/2014/main" id="{ADE6BD21-2FD6-FAEC-5AB0-8CF266D287B5}"/>
              </a:ext>
            </a:extLst>
          </p:cNvPr>
          <p:cNvSpPr>
            <a:spLocks noGrp="1"/>
          </p:cNvSpPr>
          <p:nvPr>
            <p:ph idx="1"/>
          </p:nvPr>
        </p:nvSpPr>
        <p:spPr>
          <a:xfrm>
            <a:off x="847817" y="1855432"/>
            <a:ext cx="10342485" cy="4296791"/>
          </a:xfrm>
        </p:spPr>
        <p:txBody>
          <a:bodyPr>
            <a:normAutofit fontScale="85000" lnSpcReduction="20000"/>
          </a:bodyPr>
          <a:lstStyle/>
          <a:p>
            <a:pPr marL="0" indent="0" algn="just">
              <a:lnSpc>
                <a:spcPct val="107000"/>
              </a:lnSpc>
              <a:spcAft>
                <a:spcPts val="800"/>
              </a:spcAft>
              <a:buNone/>
            </a:pPr>
            <a:r>
              <a:rPr lang="uk-UA" sz="2400" b="1" kern="100" dirty="0">
                <a:effectLst/>
                <a:ea typeface="Calibri" panose="020F0502020204030204" pitchFamily="34" charset="0"/>
                <a:cs typeface="Times New Roman" panose="02020603050405020304" pitchFamily="18" charset="0"/>
              </a:rPr>
              <a:t>Австрія</a:t>
            </a:r>
          </a:p>
          <a:p>
            <a:pPr marL="0" indent="0" algn="just">
              <a:lnSpc>
                <a:spcPct val="107000"/>
              </a:lnSpc>
              <a:spcAft>
                <a:spcPts val="800"/>
              </a:spcAft>
              <a:buNone/>
            </a:pPr>
            <a:r>
              <a:rPr lang="uk-UA" sz="2400" kern="100" dirty="0">
                <a:effectLst/>
                <a:ea typeface="Calibri" panose="020F0502020204030204" pitchFamily="34" charset="0"/>
                <a:cs typeface="Times New Roman" panose="02020603050405020304" pitchFamily="18" charset="0"/>
              </a:rPr>
              <a:t>Статистика та заходи щодо сприяння праву на рівну оплату праці</a:t>
            </a:r>
          </a:p>
          <a:p>
            <a:pPr marL="0" indent="0" algn="just">
              <a:lnSpc>
                <a:spcPct val="107000"/>
              </a:lnSpc>
              <a:spcAft>
                <a:spcPts val="800"/>
              </a:spcAft>
              <a:buNone/>
            </a:pPr>
            <a:r>
              <a:rPr lang="uk-UA" sz="2400" kern="100" dirty="0">
                <a:effectLst/>
                <a:ea typeface="Calibri" panose="020F0502020204030204" pitchFamily="34" charset="0"/>
                <a:cs typeface="Times New Roman" panose="02020603050405020304" pitchFamily="18" charset="0"/>
              </a:rPr>
              <a:t>Оскільки Австрія прийняла статтю 20.c, Комітет зараз вивчає політику та інші заходи щодо зменшення гендерного розриву в оплаті праці відповідно до статті 20 Хартії.</a:t>
            </a:r>
          </a:p>
          <a:p>
            <a:pPr marL="0" indent="0" algn="just">
              <a:lnSpc>
                <a:spcPct val="107000"/>
              </a:lnSpc>
              <a:spcAft>
                <a:spcPts val="800"/>
              </a:spcAft>
              <a:buNone/>
            </a:pPr>
            <a:r>
              <a:rPr lang="uk-UA" sz="2400" kern="100" dirty="0">
                <a:effectLst/>
                <a:ea typeface="Calibri" panose="020F0502020204030204" pitchFamily="34" charset="0"/>
                <a:cs typeface="Times New Roman" panose="02020603050405020304" pitchFamily="18" charset="0"/>
              </a:rPr>
              <a:t> Для інформації Комітет бере до уваги дані </a:t>
            </a:r>
            <a:r>
              <a:rPr lang="uk-UA" sz="2400" kern="100" dirty="0" err="1">
                <a:effectLst/>
                <a:ea typeface="Calibri" panose="020F0502020204030204" pitchFamily="34" charset="0"/>
                <a:cs typeface="Times New Roman" panose="02020603050405020304" pitchFamily="18" charset="0"/>
              </a:rPr>
              <a:t>Євростату</a:t>
            </a:r>
            <a:r>
              <a:rPr lang="uk-UA" sz="2400" kern="100" dirty="0">
                <a:effectLst/>
                <a:ea typeface="Calibri" panose="020F0502020204030204" pitchFamily="34" charset="0"/>
                <a:cs typeface="Times New Roman" panose="02020603050405020304" pitchFamily="18" charset="0"/>
              </a:rPr>
              <a:t> про гендерний розрив в оплаті праці в Австрії протягом звітного періоду: 20,7% у 2017 році, 20,4% у 2018 році, 19,9% (попередній показник) у 2019 році та 18,9% (попередній показник) у 2020 році. (порівняно з 23,5% у 2011 році). Зазначається, що цей розрив є вищим за середній у 27 країнах Європейського Союзу, а саме 13% (попередній показник) у 2020 році (дані станом на 4 березня 2022 року). </a:t>
            </a:r>
            <a:r>
              <a:rPr lang="uk-UA" sz="2400" kern="100" dirty="0">
                <a:effectLst/>
                <a:highlight>
                  <a:srgbClr val="FFFF00"/>
                </a:highlight>
                <a:ea typeface="Calibri" panose="020F0502020204030204" pitchFamily="34" charset="0"/>
                <a:cs typeface="Times New Roman" panose="02020603050405020304" pitchFamily="18" charset="0"/>
              </a:rPr>
              <a:t>Однак у ньому також зазначається, що гендерний розрив в оплаті праці, хоч і дуже високий, мав тенденцію до зниження протягом звітного періоду.</a:t>
            </a:r>
            <a:endParaRPr lang="uk-UA" sz="2400" kern="1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uk-UA" sz="2400" kern="100" dirty="0">
                <a:effectLst/>
                <a:ea typeface="Calibri" panose="020F0502020204030204" pitchFamily="34" charset="0"/>
                <a:cs typeface="Times New Roman" panose="02020603050405020304" pitchFamily="18" charset="0"/>
              </a:rPr>
              <a:t>Комітет робить висновок, що ситуація в Австрії відповідає статті 4§3 Хартії.</a:t>
            </a:r>
          </a:p>
          <a:p>
            <a:pPr marL="0" indent="0" algn="just">
              <a:lnSpc>
                <a:spcPct val="107000"/>
              </a:lnSpc>
              <a:spcAft>
                <a:spcPts val="800"/>
              </a:spcAft>
              <a:buNone/>
            </a:pPr>
            <a:endParaRPr lang="uk-UA" dirty="0"/>
          </a:p>
        </p:txBody>
      </p:sp>
      <p:sp>
        <p:nvSpPr>
          <p:cNvPr id="5" name="Объект 2">
            <a:extLst>
              <a:ext uri="{FF2B5EF4-FFF2-40B4-BE49-F238E27FC236}">
                <a16:creationId xmlns:a16="http://schemas.microsoft.com/office/drawing/2014/main" id="{B0EB18A2-5C87-4AA3-6393-00C37F66909D}"/>
              </a:ext>
            </a:extLst>
          </p:cNvPr>
          <p:cNvSpPr txBox="1">
            <a:spLocks/>
          </p:cNvSpPr>
          <p:nvPr/>
        </p:nvSpPr>
        <p:spPr>
          <a:xfrm>
            <a:off x="6019060" y="1038687"/>
            <a:ext cx="5388746" cy="56046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pPr>
            <a:endParaRPr lang="uk-UA" dirty="0"/>
          </a:p>
        </p:txBody>
      </p:sp>
      <p:sp>
        <p:nvSpPr>
          <p:cNvPr id="2" name="Заголовок 1">
            <a:extLst>
              <a:ext uri="{FF2B5EF4-FFF2-40B4-BE49-F238E27FC236}">
                <a16:creationId xmlns:a16="http://schemas.microsoft.com/office/drawing/2014/main" id="{E018998F-0EDF-692F-49ED-C6AAC5D92F59}"/>
              </a:ext>
            </a:extLst>
          </p:cNvPr>
          <p:cNvSpPr txBox="1">
            <a:spLocks/>
          </p:cNvSpPr>
          <p:nvPr/>
        </p:nvSpPr>
        <p:spPr>
          <a:xfrm>
            <a:off x="0" y="26633"/>
            <a:ext cx="9837360" cy="1012054"/>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en-US"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6400" b="1" kern="100" dirty="0">
                <a:latin typeface="Calibri" panose="020F0502020204030204" pitchFamily="34" charset="0"/>
                <a:ea typeface="Calibri" panose="020F0502020204030204" pitchFamily="34" charset="0"/>
                <a:cs typeface="Calibri" panose="020F0502020204030204" pitchFamily="34" charset="0"/>
              </a:rPr>
            </a:br>
            <a:r>
              <a:rPr lang="uk-UA" sz="9600" b="1" kern="100" dirty="0">
                <a:latin typeface="Calibri" panose="020F0502020204030204" pitchFamily="34" charset="0"/>
                <a:ea typeface="Calibri" panose="020F0502020204030204" pitchFamily="34" charset="0"/>
                <a:cs typeface="Calibri" panose="020F0502020204030204" pitchFamily="34" charset="0"/>
              </a:rPr>
              <a:t>Стаття4</a:t>
            </a:r>
            <a:r>
              <a:rPr lang="uk-UA" sz="9600" b="1" kern="100" dirty="0">
                <a:latin typeface="Calibri" panose="020F0502020204030204" pitchFamily="34" charset="0"/>
                <a:ea typeface="Calibri" panose="020F0502020204030204" pitchFamily="34" charset="0"/>
                <a:cs typeface="Times New Roman" panose="02020603050405020304" pitchFamily="18" charset="0"/>
              </a:rPr>
              <a:t> §3</a:t>
            </a:r>
            <a:r>
              <a:rPr lang="uk-UA" sz="9600" b="1" kern="100" dirty="0">
                <a:latin typeface="Calibri" panose="020F0502020204030204" pitchFamily="34" charset="0"/>
                <a:ea typeface="Calibri" panose="020F0502020204030204" pitchFamily="34" charset="0"/>
                <a:cs typeface="Calibri" panose="020F0502020204030204" pitchFamily="34" charset="0"/>
              </a:rPr>
              <a:t> Право працюючих чоловіків i жінок на рівну винагороду за працю рівної цінності</a:t>
            </a: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1800" kern="100" dirty="0">
                <a:latin typeface="Calibri" panose="020F0502020204030204" pitchFamily="34" charset="0"/>
                <a:ea typeface="Calibri" panose="020F0502020204030204" pitchFamily="34" charset="0"/>
                <a:cs typeface="Times New Roman" panose="02020603050405020304" pitchFamily="18" charset="0"/>
              </a:rPr>
            </a:br>
            <a:br>
              <a:rPr lang="uk-UA" sz="1800" kern="100" dirty="0">
                <a:latin typeface="Calibri" panose="020F0502020204030204" pitchFamily="34" charset="0"/>
                <a:ea typeface="Calibri" panose="020F0502020204030204" pitchFamily="34" charset="0"/>
                <a:cs typeface="Times New Roman" panose="02020603050405020304" pitchFamily="18" charset="0"/>
              </a:rPr>
            </a:br>
            <a:endParaRPr lang="uk-UA" dirty="0"/>
          </a:p>
        </p:txBody>
      </p:sp>
      <p:pic>
        <p:nvPicPr>
          <p:cNvPr id="4" name="Picture 3">
            <a:extLst>
              <a:ext uri="{FF2B5EF4-FFF2-40B4-BE49-F238E27FC236}">
                <a16:creationId xmlns:a16="http://schemas.microsoft.com/office/drawing/2014/main" id="{40A8C200-00AF-C651-02CA-A6F88425F8C5}"/>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3975900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F4104-2B1D-3FAA-3D08-B72CDA5FCEE9}"/>
            </a:ext>
          </a:extLst>
        </p:cNvPr>
        <p:cNvGrpSpPr/>
        <p:nvPr/>
      </p:nvGrpSpPr>
      <p:grpSpPr>
        <a:xfrm>
          <a:off x="0" y="0"/>
          <a:ext cx="0" cy="0"/>
          <a:chOff x="0" y="0"/>
          <a:chExt cx="0" cy="0"/>
        </a:xfrm>
      </p:grpSpPr>
      <p:sp>
        <p:nvSpPr>
          <p:cNvPr id="5" name="Объект 2">
            <a:extLst>
              <a:ext uri="{FF2B5EF4-FFF2-40B4-BE49-F238E27FC236}">
                <a16:creationId xmlns:a16="http://schemas.microsoft.com/office/drawing/2014/main" id="{511A1787-EA82-594F-0360-AE15CCC2F355}"/>
              </a:ext>
            </a:extLst>
          </p:cNvPr>
          <p:cNvSpPr txBox="1">
            <a:spLocks/>
          </p:cNvSpPr>
          <p:nvPr/>
        </p:nvSpPr>
        <p:spPr>
          <a:xfrm>
            <a:off x="6019060" y="1038687"/>
            <a:ext cx="5388746" cy="56046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pPr>
            <a:endParaRPr lang="uk-UA" dirty="0"/>
          </a:p>
        </p:txBody>
      </p:sp>
      <p:sp>
        <p:nvSpPr>
          <p:cNvPr id="9" name="Объект 2">
            <a:extLst>
              <a:ext uri="{FF2B5EF4-FFF2-40B4-BE49-F238E27FC236}">
                <a16:creationId xmlns:a16="http://schemas.microsoft.com/office/drawing/2014/main" id="{5753284E-C25C-7DAD-32C1-F67220C3F866}"/>
              </a:ext>
            </a:extLst>
          </p:cNvPr>
          <p:cNvSpPr txBox="1">
            <a:spLocks/>
          </p:cNvSpPr>
          <p:nvPr/>
        </p:nvSpPr>
        <p:spPr>
          <a:xfrm>
            <a:off x="355107" y="1026950"/>
            <a:ext cx="11425561" cy="58044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pPr>
            <a:r>
              <a:rPr lang="uk-UA" sz="2400" b="1" kern="100" dirty="0">
                <a:ea typeface="Calibri" panose="020F0502020204030204" pitchFamily="34" charset="0"/>
                <a:cs typeface="Times New Roman" panose="02020603050405020304" pitchFamily="18" charset="0"/>
              </a:rPr>
              <a:t>Португалія</a:t>
            </a:r>
          </a:p>
          <a:p>
            <a:pPr marL="0" indent="0" algn="just">
              <a:lnSpc>
                <a:spcPct val="107000"/>
              </a:lnSpc>
              <a:spcAft>
                <a:spcPts val="800"/>
              </a:spcAft>
              <a:buFont typeface="Arial" panose="020B0604020202020204" pitchFamily="34" charset="0"/>
              <a:buNone/>
            </a:pPr>
            <a:r>
              <a:rPr lang="uk-UA" sz="1800" dirty="0">
                <a:effectLst/>
                <a:latin typeface="Calibri" panose="020F0502020204030204" pitchFamily="34" charset="0"/>
                <a:ea typeface="Calibri" panose="020F0502020204030204" pitchFamily="34" charset="0"/>
                <a:cs typeface="Times New Roman" panose="02020603050405020304" pitchFamily="18" charset="0"/>
              </a:rPr>
              <a:t>…У сфері дискримінації в оплаті праці Комісія з рівності з питань праці та зайнятості (CITE) відіграє важливу роль як національний механізм забезпечення рівності, її висновки є лише адміністративними, необов’язковими рішеннями... Тому, згідно зі звітом, необхідно вжити судових заходів, щоб можна було визнати наявність можливої ​​дискримінації.</a:t>
            </a:r>
          </a:p>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…суди повинні негайно інформувати Комісію щодо остаточних рішень, які засуджують дискримінацію в оплаті праці за ознакою статі.</a:t>
            </a:r>
          </a:p>
          <a:p>
            <a:pPr marL="0" indent="0" algn="just">
              <a:lnSpc>
                <a:spcPct val="107000"/>
              </a:lnSpc>
              <a:spcAft>
                <a:spcPts val="800"/>
              </a:spcAft>
              <a:buNone/>
            </a:pPr>
            <a:r>
              <a:rPr lang="uk-UA" sz="1800" b="1"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Що стосується перенесення тягаря доведення, Комітет посилається на своє рішення по суті колективної скарги № 136/2016 (Університетські жінки Європи (UWE) проти Португалії, §141), де він зазначив, що Кодекс законів про працю передбачає перенесення тягаря доведення у справах про гендерну дискримінацію. Звільнення у відповідь заборонено, і немає граничних розмірів компенсації.</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Статистика та заходи щодо сприяння праву на рівну оплату праці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Для інформації Комітет бере до уваги дані </a:t>
            </a:r>
            <a:r>
              <a:rPr lang="uk-UA" sz="1800" kern="100" dirty="0" err="1">
                <a:effectLst/>
                <a:latin typeface="Calibri" panose="020F0502020204030204" pitchFamily="34" charset="0"/>
                <a:ea typeface="Calibri" panose="020F0502020204030204" pitchFamily="34" charset="0"/>
                <a:cs typeface="Times New Roman" panose="02020603050405020304" pitchFamily="18" charset="0"/>
              </a:rPr>
              <a:t>Євростату</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щодо гендерного розриву в оплаті праці в Португалії протягом звітного періоду, який становив 10,8% у 2017 році, 8,9% у 2018 році, 10,9% (попередній показник) у 2019 році та 11,4% (попередній показник) у 2020 році (порівняно з 12,9% у 2011 році). </a:t>
            </a:r>
            <a:r>
              <a:rPr lang="uk-UA"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У ньому зазначається, що у 2020 році гендерний розрив в оплаті праці був нижчим, ніж у середньому по ЄС-27 і становив 13%</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(попередній показник) (дані від 4 березня 2022 року).</a:t>
            </a:r>
          </a:p>
          <a:p>
            <a:pPr marL="0" indent="0">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Оскільки Португалія прийняла статтю 20.c, Комітет вивчає політику та інші заходи щодо зменшення гендерного розриву в оплаті праці відповідно до статті 20 Хартії.</a:t>
            </a:r>
          </a:p>
          <a:p>
            <a:pPr marL="0" indent="0">
              <a:lnSpc>
                <a:spcPct val="107000"/>
              </a:lnSpc>
              <a:spcAft>
                <a:spcPts val="800"/>
              </a:spcAft>
              <a:buNone/>
            </a:pPr>
            <a:r>
              <a:rPr lang="uk-UA" sz="1800" b="1" kern="100" dirty="0">
                <a:effectLst/>
                <a:ea typeface="Calibri" panose="020F0502020204030204" pitchFamily="34" charset="0"/>
                <a:cs typeface="Times New Roman" panose="02020603050405020304" pitchFamily="18" charset="0"/>
              </a:rPr>
              <a:t>Комітет робить висновок, що ситуація в Португалії відповідає статті 4§3 Хартії.</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endParaRPr lang="uk-UA" dirty="0"/>
          </a:p>
        </p:txBody>
      </p:sp>
      <p:sp>
        <p:nvSpPr>
          <p:cNvPr id="4" name="Заголовок 1">
            <a:extLst>
              <a:ext uri="{FF2B5EF4-FFF2-40B4-BE49-F238E27FC236}">
                <a16:creationId xmlns:a16="http://schemas.microsoft.com/office/drawing/2014/main" id="{617A3BBE-BDBE-DC84-48C8-5AFA814831B2}"/>
              </a:ext>
            </a:extLst>
          </p:cNvPr>
          <p:cNvSpPr txBox="1">
            <a:spLocks/>
          </p:cNvSpPr>
          <p:nvPr/>
        </p:nvSpPr>
        <p:spPr>
          <a:xfrm>
            <a:off x="88614" y="88771"/>
            <a:ext cx="9837360" cy="1012054"/>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en-US"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1800" b="1" kern="100" dirty="0">
                <a:latin typeface="Calibri" panose="020F0502020204030204" pitchFamily="34" charset="0"/>
                <a:ea typeface="Calibri" panose="020F0502020204030204" pitchFamily="34" charset="0"/>
                <a:cs typeface="Calibri" panose="020F0502020204030204" pitchFamily="34" charset="0"/>
              </a:rPr>
            </a:br>
            <a:br>
              <a:rPr lang="uk-UA" sz="6400" b="1" kern="100" dirty="0">
                <a:latin typeface="Calibri" panose="020F0502020204030204" pitchFamily="34" charset="0"/>
                <a:ea typeface="Calibri" panose="020F0502020204030204" pitchFamily="34" charset="0"/>
                <a:cs typeface="Calibri" panose="020F0502020204030204" pitchFamily="34" charset="0"/>
              </a:rPr>
            </a:br>
            <a:r>
              <a:rPr lang="uk-UA" sz="9600" b="1" kern="100" dirty="0">
                <a:latin typeface="Calibri" panose="020F0502020204030204" pitchFamily="34" charset="0"/>
                <a:ea typeface="Calibri" panose="020F0502020204030204" pitchFamily="34" charset="0"/>
                <a:cs typeface="Calibri" panose="020F0502020204030204" pitchFamily="34" charset="0"/>
              </a:rPr>
              <a:t>Стаття4</a:t>
            </a:r>
            <a:r>
              <a:rPr lang="uk-UA" sz="9600" b="1" kern="100" dirty="0">
                <a:latin typeface="Calibri" panose="020F0502020204030204" pitchFamily="34" charset="0"/>
                <a:ea typeface="Calibri" panose="020F0502020204030204" pitchFamily="34" charset="0"/>
                <a:cs typeface="Times New Roman" panose="02020603050405020304" pitchFamily="18" charset="0"/>
              </a:rPr>
              <a:t> §3</a:t>
            </a:r>
            <a:r>
              <a:rPr lang="uk-UA" sz="9600" b="1" kern="100" dirty="0">
                <a:latin typeface="Calibri" panose="020F0502020204030204" pitchFamily="34" charset="0"/>
                <a:ea typeface="Calibri" panose="020F0502020204030204" pitchFamily="34" charset="0"/>
                <a:cs typeface="Calibri" panose="020F0502020204030204" pitchFamily="34" charset="0"/>
              </a:rPr>
              <a:t> Право працюючих чоловіків i жінок на рівну винагороду за працю рівної цінності</a:t>
            </a: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9600" kern="100" dirty="0">
                <a:latin typeface="Calibri" panose="020F0502020204030204" pitchFamily="34" charset="0"/>
                <a:ea typeface="Calibri" panose="020F0502020204030204" pitchFamily="34" charset="0"/>
                <a:cs typeface="Times New Roman" panose="02020603050405020304" pitchFamily="18" charset="0"/>
              </a:rPr>
            </a:br>
            <a:br>
              <a:rPr lang="uk-UA" sz="1800" kern="100" dirty="0">
                <a:latin typeface="Calibri" panose="020F0502020204030204" pitchFamily="34" charset="0"/>
                <a:ea typeface="Calibri" panose="020F0502020204030204" pitchFamily="34" charset="0"/>
                <a:cs typeface="Times New Roman" panose="02020603050405020304" pitchFamily="18" charset="0"/>
              </a:rPr>
            </a:br>
            <a:br>
              <a:rPr lang="uk-UA" sz="1800" kern="100" dirty="0">
                <a:latin typeface="Calibri" panose="020F0502020204030204" pitchFamily="34" charset="0"/>
                <a:ea typeface="Calibri" panose="020F0502020204030204" pitchFamily="34" charset="0"/>
                <a:cs typeface="Times New Roman" panose="02020603050405020304" pitchFamily="18" charset="0"/>
              </a:rPr>
            </a:br>
            <a:endParaRPr lang="uk-UA" dirty="0"/>
          </a:p>
        </p:txBody>
      </p:sp>
      <p:pic>
        <p:nvPicPr>
          <p:cNvPr id="2" name="Picture 1">
            <a:extLst>
              <a:ext uri="{FF2B5EF4-FFF2-40B4-BE49-F238E27FC236}">
                <a16:creationId xmlns:a16="http://schemas.microsoft.com/office/drawing/2014/main" id="{43135CC5-C04A-2571-E68D-C6ABE4C6036F}"/>
              </a:ext>
            </a:extLst>
          </p:cNvPr>
          <p:cNvPicPr>
            <a:picLocks noChangeAspect="1"/>
          </p:cNvPicPr>
          <p:nvPr/>
        </p:nvPicPr>
        <p:blipFill>
          <a:blip r:embed="rId2"/>
          <a:stretch>
            <a:fillRect/>
          </a:stretch>
        </p:blipFill>
        <p:spPr>
          <a:xfrm>
            <a:off x="8940274" y="5994589"/>
            <a:ext cx="2734025" cy="774640"/>
          </a:xfrm>
          <a:prstGeom prst="rect">
            <a:avLst/>
          </a:prstGeom>
        </p:spPr>
      </p:pic>
    </p:spTree>
    <p:extLst>
      <p:ext uri="{BB962C8B-B14F-4D97-AF65-F5344CB8AC3E}">
        <p14:creationId xmlns:p14="http://schemas.microsoft.com/office/powerpoint/2010/main" val="1942043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FAED8-E391-AA8D-1DDA-7EA8BE6B21A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65710F-75D5-F947-9274-B2FCD158249F}"/>
              </a:ext>
            </a:extLst>
          </p:cNvPr>
          <p:cNvSpPr>
            <a:spLocks noGrp="1"/>
          </p:cNvSpPr>
          <p:nvPr>
            <p:ph type="title"/>
          </p:nvPr>
        </p:nvSpPr>
        <p:spPr>
          <a:xfrm>
            <a:off x="8878" y="82038"/>
            <a:ext cx="12020364" cy="965308"/>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2700" b="1" kern="100" dirty="0">
                <a:latin typeface="Calibri" panose="020F0502020204030204" pitchFamily="34" charset="0"/>
                <a:cs typeface="Calibri" panose="020F0502020204030204" pitchFamily="34" charset="0"/>
              </a:rPr>
              <a:t>Стаття 20 </a:t>
            </a:r>
            <a:r>
              <a:rPr lang="ru-RU" sz="2700" b="1" kern="100" dirty="0">
                <a:latin typeface="Calibri" panose="020F0502020204030204" pitchFamily="34" charset="0"/>
                <a:cs typeface="Calibri" panose="020F0502020204030204" pitchFamily="34" charset="0"/>
              </a:rPr>
              <a:t>Право на </a:t>
            </a:r>
            <a:r>
              <a:rPr lang="uk-UA" sz="2700" b="1" kern="100" dirty="0" err="1">
                <a:latin typeface="Calibri" panose="020F0502020204030204" pitchFamily="34" charset="0"/>
                <a:cs typeface="Calibri" panose="020F0502020204030204" pitchFamily="34" charset="0"/>
              </a:rPr>
              <a:t>рiвнi</a:t>
            </a:r>
            <a:r>
              <a:rPr lang="uk-UA" sz="2700" b="1" kern="100" dirty="0">
                <a:latin typeface="Calibri" panose="020F0502020204030204" pitchFamily="34" charset="0"/>
                <a:cs typeface="Calibri" panose="020F0502020204030204" pitchFamily="34" charset="0"/>
              </a:rPr>
              <a:t> </a:t>
            </a:r>
            <a:r>
              <a:rPr lang="uk-UA" sz="2700" b="1" kern="100" dirty="0" err="1">
                <a:latin typeface="Calibri" panose="020F0502020204030204" pitchFamily="34" charset="0"/>
                <a:cs typeface="Calibri" panose="020F0502020204030204" pitchFamily="34" charset="0"/>
              </a:rPr>
              <a:t>можливостi</a:t>
            </a:r>
            <a:r>
              <a:rPr lang="uk-UA" sz="2700" b="1" kern="100" dirty="0">
                <a:latin typeface="Calibri" panose="020F0502020204030204" pitchFamily="34" charset="0"/>
                <a:cs typeface="Calibri" panose="020F0502020204030204" pitchFamily="34" charset="0"/>
              </a:rPr>
              <a:t> та </a:t>
            </a:r>
            <a:r>
              <a:rPr lang="uk-UA" sz="2700" b="1" kern="100" dirty="0" err="1">
                <a:latin typeface="Calibri" panose="020F0502020204030204" pitchFamily="34" charset="0"/>
                <a:cs typeface="Calibri" panose="020F0502020204030204" pitchFamily="34" charset="0"/>
              </a:rPr>
              <a:t>рiвне</a:t>
            </a:r>
            <a:r>
              <a:rPr lang="uk-UA" sz="2700" b="1" kern="100" dirty="0">
                <a:latin typeface="Calibri" panose="020F0502020204030204" pitchFamily="34" charset="0"/>
                <a:cs typeface="Calibri" panose="020F0502020204030204" pitchFamily="34" charset="0"/>
              </a:rPr>
              <a:t> ставлення у </a:t>
            </a:r>
            <a:r>
              <a:rPr lang="uk-UA" sz="2700" b="1" kern="100" dirty="0" err="1">
                <a:latin typeface="Calibri" panose="020F0502020204030204" pitchFamily="34" charset="0"/>
                <a:cs typeface="Calibri" panose="020F0502020204030204" pitchFamily="34" charset="0"/>
              </a:rPr>
              <a:t>вирiшеннi</a:t>
            </a:r>
            <a:r>
              <a:rPr lang="uk-UA" sz="2700" b="1" kern="100" dirty="0">
                <a:latin typeface="Calibri" panose="020F0502020204030204" pitchFamily="34" charset="0"/>
                <a:cs typeface="Calibri" panose="020F0502020204030204" pitchFamily="34" charset="0"/>
              </a:rPr>
              <a:t> питань щодо працевлаштування та </a:t>
            </a:r>
            <a:r>
              <a:rPr lang="uk-UA" sz="2700" b="1" kern="100" dirty="0" err="1">
                <a:latin typeface="Calibri" panose="020F0502020204030204" pitchFamily="34" charset="0"/>
                <a:cs typeface="Calibri" panose="020F0502020204030204" pitchFamily="34" charset="0"/>
              </a:rPr>
              <a:t>професiї</a:t>
            </a:r>
            <a:r>
              <a:rPr lang="uk-UA" sz="2700" b="1" kern="100" dirty="0">
                <a:latin typeface="Calibri" panose="020F0502020204030204" pitchFamily="34" charset="0"/>
                <a:cs typeface="Calibri" panose="020F0502020204030204" pitchFamily="34" charset="0"/>
              </a:rPr>
              <a:t> без </a:t>
            </a:r>
            <a:r>
              <a:rPr lang="uk-UA" sz="2700" b="1" kern="100" dirty="0" err="1">
                <a:latin typeface="Calibri" panose="020F0502020204030204" pitchFamily="34" charset="0"/>
                <a:cs typeface="Calibri" panose="020F0502020204030204" pitchFamily="34" charset="0"/>
              </a:rPr>
              <a:t>дискримiнацiї</a:t>
            </a:r>
            <a:r>
              <a:rPr lang="uk-UA" sz="2700" b="1" kern="100" dirty="0">
                <a:latin typeface="Calibri" panose="020F0502020204030204" pitchFamily="34" charset="0"/>
                <a:cs typeface="Calibri" panose="020F0502020204030204" pitchFamily="34" charset="0"/>
              </a:rPr>
              <a:t> за ознакою </a:t>
            </a:r>
            <a:r>
              <a:rPr lang="uk-UA" sz="2700" b="1" kern="100" dirty="0" err="1">
                <a:latin typeface="Calibri" panose="020F0502020204030204" pitchFamily="34" charset="0"/>
                <a:cs typeface="Calibri" panose="020F0502020204030204" pitchFamily="34" charset="0"/>
              </a:rPr>
              <a:t>статi</a:t>
            </a: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1E0FE28D-4670-90C1-9232-05BD6AB24D21}"/>
              </a:ext>
            </a:extLst>
          </p:cNvPr>
          <p:cNvSpPr>
            <a:spLocks noGrp="1"/>
          </p:cNvSpPr>
          <p:nvPr>
            <p:ph idx="1"/>
          </p:nvPr>
        </p:nvSpPr>
        <p:spPr>
          <a:xfrm>
            <a:off x="59268" y="3036163"/>
            <a:ext cx="12020364" cy="3821837"/>
          </a:xfrm>
        </p:spPr>
        <p:txBody>
          <a:bodyPr>
            <a:normAutofit fontScale="32500" lnSpcReduction="20000"/>
          </a:bodyPr>
          <a:lstStyle/>
          <a:p>
            <a:pPr marL="226695" indent="0" algn="just">
              <a:lnSpc>
                <a:spcPct val="107000"/>
              </a:lnSpc>
              <a:spcAft>
                <a:spcPts val="800"/>
              </a:spcAft>
              <a:buNone/>
            </a:pPr>
            <a:r>
              <a:rPr lang="uk-UA" sz="5500" b="1" kern="100" dirty="0">
                <a:effectLst/>
                <a:latin typeface="Times New Roman" panose="02020603050405020304" pitchFamily="18" charset="0"/>
                <a:ea typeface="Calibri" panose="020F0502020204030204" pitchFamily="34" charset="0"/>
                <a:cs typeface="Times New Roman" panose="02020603050405020304" pitchFamily="18" charset="0"/>
              </a:rPr>
              <a:t>Підстави невідповідності: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немає чіткої законодавчої гарантії рівної оплати для жінок і чоловіків за однакову працю або роботу рівної цінності,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законодавство чітко охоплює лише певні елементи оплати праці для цілей принципу рівної оплати праці,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жінкам не дозволяється працювати в усіх професіях, що є дискримінацією за статтю,</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верхня межа суми компенсації, яка може бути присуджена у справах про дискримінацію за ознакою статі, може перешкоджати відшкодуванню завданої шкоди компенсації збитків і бути достатньо переконливим,</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не встановлено, що законодавство передбачає перенесення тягаря доведення у справах про дискримінацію в оплаті праці за ознакою статі,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законодавство не передбачає перенесення тягаря доведення у справах про дискримінацію в оплаті праці за ознакою статі,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зобов’язання щодо забезпечення доступу до ефективних засобів правового захисту у випадках дискримінації в оплаті праці не виконано,</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не було встановлено, що право на компенсацію передбачено у випадках дискримінації в оплаті праці за ознакою статі,</a:t>
            </a:r>
          </a:p>
          <a:p>
            <a:pPr marL="342900" lvl="0" indent="-342900">
              <a:lnSpc>
                <a:spcPct val="107000"/>
              </a:lnSpc>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зобов’язання щодо забезпечення прозорості оплати праці не виконано,</a:t>
            </a:r>
          </a:p>
          <a:p>
            <a:pPr marL="342900" lvl="0" indent="-342900">
              <a:lnSpc>
                <a:spcPct val="107000"/>
              </a:lnSpc>
              <a:spcAft>
                <a:spcPts val="800"/>
              </a:spcAft>
              <a:buFont typeface="Wingdings" panose="05000000000000000000" pitchFamily="2" charset="2"/>
              <a:buChar char=""/>
            </a:pPr>
            <a:r>
              <a:rPr lang="uk-UA" sz="4300" kern="100" dirty="0">
                <a:effectLst/>
                <a:latin typeface="Calibri" panose="020F0502020204030204" pitchFamily="34" charset="0"/>
                <a:ea typeface="Calibri" panose="020F0502020204030204" pitchFamily="34" charset="0"/>
                <a:cs typeface="Times New Roman" panose="02020603050405020304" pitchFamily="18" charset="0"/>
              </a:rPr>
              <a:t>зобов’язання досягти вимірного прогресу у зменшенні гендерного розриву в оплаті праці не виконано.</a:t>
            </a: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скругленные углы 3">
            <a:extLst>
              <a:ext uri="{FF2B5EF4-FFF2-40B4-BE49-F238E27FC236}">
                <a16:creationId xmlns:a16="http://schemas.microsoft.com/office/drawing/2014/main" id="{AEE7EE69-1125-23BA-8038-4165CB87C55F}"/>
              </a:ext>
            </a:extLst>
          </p:cNvPr>
          <p:cNvSpPr/>
          <p:nvPr/>
        </p:nvSpPr>
        <p:spPr>
          <a:xfrm>
            <a:off x="8878" y="1047346"/>
            <a:ext cx="12020364" cy="170473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kern="100" dirty="0">
                <a:solidFill>
                  <a:srgbClr val="002060"/>
                </a:solidFill>
                <a:latin typeface="Calibri" panose="020F0502020204030204" pitchFamily="34" charset="0"/>
                <a:cs typeface="Calibri" panose="020F0502020204030204" pitchFamily="34" charset="0"/>
              </a:rPr>
              <a:t> </a:t>
            </a:r>
          </a:p>
          <a:p>
            <a:pPr algn="just"/>
            <a:r>
              <a:rPr lang="uk-UA" sz="14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	</a:t>
            </a:r>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Будь ласка, надайте інформацію про заходи, вжиті для сприяння більшій участі жінок на ринку праці та зменшення </a:t>
            </a:r>
            <a:r>
              <a:rPr lang="uk-UA" sz="12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гендерної сегрегації (горизонтальної та вертикальної</a:t>
            </a:r>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Будь ласка, надайте інформацію/статистичні дані про вплив таких заходів та прогрес, досягнутий у подоланні гендерної сегрегації та розширенні участі жінок у ширшому спектрі робочих місць і професій.</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b)	Будь ласка, надайте інформацію про:</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453390" indent="-226695" algn="just"/>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заходи, спрямовані на забезпечення ефективного рівного представництва жінок і чоловіків на керівних посадах як у державному, так і в приватному секторах;</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453390" indent="-226695" algn="just"/>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імплементацію цих заходів;</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453390" indent="-226695" algn="just"/>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прогрес, досягнутий у забезпеченні ефективного рівного представництва жінок і чоловіків на керівних посадах як у державному, так і в приватному секторах.</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1200"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c)	Будь ласка, надайте статистичні дані щодо частки жінок у правліннях найбільших публічних компаній, та на керівних посадах у публічних установах.</a:t>
            </a:r>
            <a:endParaRPr lang="uk-UA"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000" b="1"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FC07D7E2-8019-6709-D56C-C03C74874B5D}"/>
              </a:ext>
            </a:extLst>
          </p:cNvPr>
          <p:cNvSpPr/>
          <p:nvPr/>
        </p:nvSpPr>
        <p:spPr>
          <a:xfrm>
            <a:off x="6942339" y="2752078"/>
            <a:ext cx="5240784" cy="5948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ea typeface="Calibri" panose="020F0502020204030204" pitchFamily="34" charset="0"/>
                <a:cs typeface="Times New Roman" panose="02020603050405020304" pitchFamily="18" charset="0"/>
              </a:rPr>
              <a:t>3</a:t>
            </a:r>
            <a:r>
              <a:rPr lang="uk-UA" b="1" dirty="0">
                <a:effectLst/>
                <a:ea typeface="Calibri" panose="020F0502020204030204" pitchFamily="34" charset="0"/>
                <a:cs typeface="Times New Roman" panose="02020603050405020304" pitchFamily="18" charset="0"/>
              </a:rPr>
              <a:t> (з 30) висновків 2020 про відповідність </a:t>
            </a:r>
            <a:r>
              <a:rPr lang="uk-UA" b="1" kern="100" dirty="0">
                <a:effectLst/>
                <a:ea typeface="Calibri" panose="020F0502020204030204" pitchFamily="34" charset="0"/>
                <a:cs typeface="Times New Roman" panose="02020603050405020304" pitchFamily="18" charset="0"/>
              </a:rPr>
              <a:t>(</a:t>
            </a:r>
            <a:r>
              <a:rPr lang="uk-UA" sz="1800" b="1" i="1" dirty="0">
                <a:effectLst/>
                <a:latin typeface="Calibri" panose="020F0502020204030204" pitchFamily="34" charset="0"/>
                <a:ea typeface="Calibri" panose="020F0502020204030204" pitchFamily="34" charset="0"/>
                <a:cs typeface="Times New Roman" panose="02020603050405020304" pitchFamily="18" charset="0"/>
              </a:rPr>
              <a:t>Іспанія</a:t>
            </a:r>
            <a:r>
              <a:rPr lang="uk-UA" b="1" kern="100" dirty="0">
                <a:effectLst/>
                <a:ea typeface="Calibri" panose="020F0502020204030204" pitchFamily="34" charset="0"/>
                <a:cs typeface="Times New Roman" panose="02020603050405020304" pitchFamily="18" charset="0"/>
              </a:rPr>
              <a:t>).</a:t>
            </a:r>
            <a:endParaRPr lang="uk-UA" kern="100" dirty="0">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38D56E7B-5371-3701-D554-B6C72078D7EF}"/>
              </a:ext>
            </a:extLst>
          </p:cNvPr>
          <p:cNvPicPr>
            <a:picLocks noChangeAspect="1"/>
          </p:cNvPicPr>
          <p:nvPr/>
        </p:nvPicPr>
        <p:blipFill>
          <a:blip r:embed="rId2"/>
          <a:stretch>
            <a:fillRect/>
          </a:stretch>
        </p:blipFill>
        <p:spPr>
          <a:xfrm>
            <a:off x="9345607" y="6001322"/>
            <a:ext cx="2734025" cy="774640"/>
          </a:xfrm>
          <a:prstGeom prst="rect">
            <a:avLst/>
          </a:prstGeom>
        </p:spPr>
      </p:pic>
    </p:spTree>
    <p:extLst>
      <p:ext uri="{BB962C8B-B14F-4D97-AF65-F5344CB8AC3E}">
        <p14:creationId xmlns:p14="http://schemas.microsoft.com/office/powerpoint/2010/main" val="233536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22952-8927-9DCE-BD35-F3F3B8780F8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A8B0A2-F2F3-E8E7-BA07-9B1CFC5502CF}"/>
              </a:ext>
            </a:extLst>
          </p:cNvPr>
          <p:cNvSpPr>
            <a:spLocks noGrp="1"/>
          </p:cNvSpPr>
          <p:nvPr>
            <p:ph type="title"/>
          </p:nvPr>
        </p:nvSpPr>
        <p:spPr>
          <a:xfrm>
            <a:off x="8878" y="82038"/>
            <a:ext cx="12020364" cy="965308"/>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2700" b="1" kern="100" dirty="0">
                <a:latin typeface="Calibri" panose="020F0502020204030204" pitchFamily="34" charset="0"/>
                <a:cs typeface="Calibri" panose="020F0502020204030204" pitchFamily="34" charset="0"/>
              </a:rPr>
              <a:t>Стаття 20 </a:t>
            </a:r>
            <a:r>
              <a:rPr lang="ru-RU" sz="2700" b="1" kern="100" dirty="0">
                <a:latin typeface="Calibri" panose="020F0502020204030204" pitchFamily="34" charset="0"/>
                <a:cs typeface="Calibri" panose="020F0502020204030204" pitchFamily="34" charset="0"/>
              </a:rPr>
              <a:t>Право на </a:t>
            </a:r>
            <a:r>
              <a:rPr lang="uk-UA" sz="2700" b="1" kern="100" dirty="0" err="1">
                <a:latin typeface="Calibri" panose="020F0502020204030204" pitchFamily="34" charset="0"/>
                <a:cs typeface="Calibri" panose="020F0502020204030204" pitchFamily="34" charset="0"/>
              </a:rPr>
              <a:t>рiвнi</a:t>
            </a:r>
            <a:r>
              <a:rPr lang="uk-UA" sz="2700" b="1" kern="100" dirty="0">
                <a:latin typeface="Calibri" panose="020F0502020204030204" pitchFamily="34" charset="0"/>
                <a:cs typeface="Calibri" panose="020F0502020204030204" pitchFamily="34" charset="0"/>
              </a:rPr>
              <a:t> </a:t>
            </a:r>
            <a:r>
              <a:rPr lang="uk-UA" sz="2700" b="1" kern="100" dirty="0" err="1">
                <a:latin typeface="Calibri" panose="020F0502020204030204" pitchFamily="34" charset="0"/>
                <a:cs typeface="Calibri" panose="020F0502020204030204" pitchFamily="34" charset="0"/>
              </a:rPr>
              <a:t>можливостi</a:t>
            </a:r>
            <a:r>
              <a:rPr lang="uk-UA" sz="2700" b="1" kern="100" dirty="0">
                <a:latin typeface="Calibri" panose="020F0502020204030204" pitchFamily="34" charset="0"/>
                <a:cs typeface="Calibri" panose="020F0502020204030204" pitchFamily="34" charset="0"/>
              </a:rPr>
              <a:t> та </a:t>
            </a:r>
            <a:r>
              <a:rPr lang="uk-UA" sz="2700" b="1" kern="100" dirty="0" err="1">
                <a:latin typeface="Calibri" panose="020F0502020204030204" pitchFamily="34" charset="0"/>
                <a:cs typeface="Calibri" panose="020F0502020204030204" pitchFamily="34" charset="0"/>
              </a:rPr>
              <a:t>рiвне</a:t>
            </a:r>
            <a:r>
              <a:rPr lang="uk-UA" sz="2700" b="1" kern="100" dirty="0">
                <a:latin typeface="Calibri" panose="020F0502020204030204" pitchFamily="34" charset="0"/>
                <a:cs typeface="Calibri" panose="020F0502020204030204" pitchFamily="34" charset="0"/>
              </a:rPr>
              <a:t> ставлення у </a:t>
            </a:r>
            <a:r>
              <a:rPr lang="uk-UA" sz="2700" b="1" kern="100" dirty="0" err="1">
                <a:latin typeface="Calibri" panose="020F0502020204030204" pitchFamily="34" charset="0"/>
                <a:cs typeface="Calibri" panose="020F0502020204030204" pitchFamily="34" charset="0"/>
              </a:rPr>
              <a:t>вирiшеннi</a:t>
            </a:r>
            <a:r>
              <a:rPr lang="uk-UA" sz="2700" b="1" kern="100" dirty="0">
                <a:latin typeface="Calibri" panose="020F0502020204030204" pitchFamily="34" charset="0"/>
                <a:cs typeface="Calibri" panose="020F0502020204030204" pitchFamily="34" charset="0"/>
              </a:rPr>
              <a:t> питань щодо працевлаштування та </a:t>
            </a:r>
            <a:r>
              <a:rPr lang="uk-UA" sz="2700" b="1" kern="100" dirty="0" err="1">
                <a:latin typeface="Calibri" panose="020F0502020204030204" pitchFamily="34" charset="0"/>
                <a:cs typeface="Calibri" panose="020F0502020204030204" pitchFamily="34" charset="0"/>
              </a:rPr>
              <a:t>професiї</a:t>
            </a:r>
            <a:r>
              <a:rPr lang="uk-UA" sz="2700" b="1" kern="100" dirty="0">
                <a:latin typeface="Calibri" panose="020F0502020204030204" pitchFamily="34" charset="0"/>
                <a:cs typeface="Calibri" panose="020F0502020204030204" pitchFamily="34" charset="0"/>
              </a:rPr>
              <a:t> без </a:t>
            </a:r>
            <a:r>
              <a:rPr lang="uk-UA" sz="2700" b="1" kern="100" dirty="0" err="1">
                <a:latin typeface="Calibri" panose="020F0502020204030204" pitchFamily="34" charset="0"/>
                <a:cs typeface="Calibri" panose="020F0502020204030204" pitchFamily="34" charset="0"/>
              </a:rPr>
              <a:t>дискримiнацiї</a:t>
            </a:r>
            <a:r>
              <a:rPr lang="uk-UA" sz="2700" b="1" kern="100" dirty="0">
                <a:latin typeface="Calibri" panose="020F0502020204030204" pitchFamily="34" charset="0"/>
                <a:cs typeface="Calibri" panose="020F0502020204030204" pitchFamily="34" charset="0"/>
              </a:rPr>
              <a:t> за ознакою </a:t>
            </a:r>
            <a:r>
              <a:rPr lang="uk-UA" sz="2700" b="1" kern="100" dirty="0" err="1">
                <a:latin typeface="Calibri" panose="020F0502020204030204" pitchFamily="34" charset="0"/>
                <a:cs typeface="Calibri" panose="020F0502020204030204" pitchFamily="34" charset="0"/>
              </a:rPr>
              <a:t>статi</a:t>
            </a: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651E32D0-1E14-4629-4F55-AD2AEE6E627D}"/>
              </a:ext>
            </a:extLst>
          </p:cNvPr>
          <p:cNvSpPr>
            <a:spLocks noGrp="1"/>
          </p:cNvSpPr>
          <p:nvPr>
            <p:ph idx="1"/>
          </p:nvPr>
        </p:nvSpPr>
        <p:spPr>
          <a:xfrm>
            <a:off x="59268" y="1201499"/>
            <a:ext cx="12020364" cy="5656502"/>
          </a:xfrm>
        </p:spPr>
        <p:txBody>
          <a:bodyPr>
            <a:normAutofit/>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Іспанія</a:t>
            </a:r>
          </a:p>
          <a:p>
            <a:pPr marL="226695" indent="0" algn="just">
              <a:lnSpc>
                <a:spcPct val="107000"/>
              </a:lnSpc>
              <a:spcAft>
                <a:spcPts val="800"/>
              </a:spcAft>
              <a:buNone/>
            </a:pPr>
            <a:r>
              <a:rPr lang="uk-UA" sz="1800" dirty="0">
                <a:effectLst/>
                <a:latin typeface="Calibri" panose="020F0502020204030204" pitchFamily="34" charset="0"/>
                <a:ea typeface="Calibri" panose="020F0502020204030204" pitchFamily="34" charset="0"/>
                <a:cs typeface="Times New Roman" panose="02020603050405020304" pitchFamily="18" charset="0"/>
              </a:rPr>
              <a:t>Було прийнято два укази, які позитивно вплинули на принцип справедливої ​​винагороди: …який встановлює, що всі колективні угоди, контракти чи односторонні рішення роботодавця, які суперечать принципу рівності та рівної оплати праці, є недійсними; і …який конкретно поширює принцип недискримінації на державних службовців.</a:t>
            </a:r>
          </a:p>
          <a:p>
            <a:pPr marL="226695" indent="0" algn="just">
              <a:lnSpc>
                <a:spcPct val="107000"/>
              </a:lnSpc>
              <a:spcAft>
                <a:spcPts val="800"/>
              </a:spcAft>
              <a:buNone/>
            </a:pPr>
            <a:r>
              <a:rPr lang="uk-UA" sz="1800" dirty="0">
                <a:latin typeface="Calibri" panose="020F0502020204030204" pitchFamily="34" charset="0"/>
                <a:ea typeface="Calibri" panose="020F0502020204030204" pitchFamily="34" charset="0"/>
                <a:cs typeface="Times New Roman" panose="02020603050405020304" pitchFamily="18" charset="0"/>
              </a:rPr>
              <a:t>У</a:t>
            </a:r>
            <a:r>
              <a:rPr lang="uk-UA" sz="1800" dirty="0">
                <a:effectLst/>
                <a:latin typeface="Calibri" panose="020F0502020204030204" pitchFamily="34" charset="0"/>
                <a:ea typeface="Calibri" panose="020F0502020204030204" pitchFamily="34" charset="0"/>
                <a:cs typeface="Times New Roman" panose="02020603050405020304" pitchFamily="18" charset="0"/>
              </a:rPr>
              <a:t> звіті йдеться про створення спеціальних положень у законодавчому королівському указі 1399/2018 щодо розвитку органічної структури Військової обсерваторії рівності в рамках Міністерства оборони для забезпечення та реалізації рівності та недискримінації серед військового персоналу…відбулися конкретні зміни щодо доступу до роботи в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Guardia</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civil</a:t>
            </a:r>
            <a:r>
              <a:rPr lang="uk-UA" sz="1800" dirty="0">
                <a:effectLst/>
                <a:latin typeface="Calibri" panose="020F0502020204030204" pitchFamily="34" charset="0"/>
                <a:ea typeface="Calibri" panose="020F0502020204030204" pitchFamily="34" charset="0"/>
                <a:cs typeface="Times New Roman" panose="02020603050405020304" pitchFamily="18" charset="0"/>
              </a:rPr>
              <a:t>, щоб забезпечити рівний доступ, а також рівні умови праці, винагороду та кар’єрні можливості.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У звіті йдеться, що жертви дискримінації мають доступ до суду на підставі статті 24 Конституції…</a:t>
            </a:r>
            <a:r>
              <a:rPr lang="uk-UA" sz="1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законодавство передбачає перенесення тягаря доведення. </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Однак немає конкретних прикладів того, як це застосовується на практиці, і Комітет просить, щоб у наступному звіті було вказано інформацію про кількість справ, пов’язаних з дискримінацією в оплаті праці, вирішених іспанськими судами, і практику, яку дотримуються щодо перенесення тягаря доведення. </a:t>
            </a:r>
            <a:r>
              <a:rPr lang="uk-UA"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Забороняється звільнення у відповідь</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а термін заборони звільнення після відпустки по вагітності та пологах було продовжено з 9 до 12 місяців. </a:t>
            </a:r>
            <a:r>
              <a:rPr lang="uk-UA" sz="1800" i="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Немає граничних розмірів компенсації для жертв дискримінації в оплаті праці.</a:t>
            </a:r>
          </a:p>
          <a:p>
            <a:pPr marL="226695" indent="0" algn="just">
              <a:lnSpc>
                <a:spcPct val="107000"/>
              </a:lnSpc>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Aft>
                <a:spcPts val="800"/>
              </a:spcAft>
              <a:buNone/>
            </a:pP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AFCE2C4A-A803-0C59-7F64-43F0D94955C2}"/>
              </a:ext>
            </a:extLst>
          </p:cNvPr>
          <p:cNvPicPr>
            <a:picLocks noChangeAspect="1"/>
          </p:cNvPicPr>
          <p:nvPr/>
        </p:nvPicPr>
        <p:blipFill>
          <a:blip r:embed="rId2"/>
          <a:stretch>
            <a:fillRect/>
          </a:stretch>
        </p:blipFill>
        <p:spPr>
          <a:xfrm>
            <a:off x="4234068" y="6038296"/>
            <a:ext cx="2734025" cy="774640"/>
          </a:xfrm>
          <a:prstGeom prst="rect">
            <a:avLst/>
          </a:prstGeom>
        </p:spPr>
      </p:pic>
    </p:spTree>
    <p:extLst>
      <p:ext uri="{BB962C8B-B14F-4D97-AF65-F5344CB8AC3E}">
        <p14:creationId xmlns:p14="http://schemas.microsoft.com/office/powerpoint/2010/main" val="14783265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A21C8-AF25-7143-B2DE-98ABF6C812C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638AA6-B3EB-025C-3E22-481D1617164D}"/>
              </a:ext>
            </a:extLst>
          </p:cNvPr>
          <p:cNvSpPr>
            <a:spLocks noGrp="1"/>
          </p:cNvSpPr>
          <p:nvPr>
            <p:ph type="title"/>
          </p:nvPr>
        </p:nvSpPr>
        <p:spPr>
          <a:xfrm>
            <a:off x="8878" y="82038"/>
            <a:ext cx="12020364" cy="965308"/>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en-US"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2700" b="1" kern="100" dirty="0">
                <a:latin typeface="Calibri" panose="020F0502020204030204" pitchFamily="34" charset="0"/>
                <a:cs typeface="Calibri" panose="020F0502020204030204" pitchFamily="34" charset="0"/>
              </a:rPr>
              <a:t>Стаття 20 </a:t>
            </a:r>
            <a:r>
              <a:rPr lang="ru-RU" sz="2700" b="1" kern="100" dirty="0">
                <a:latin typeface="Calibri" panose="020F0502020204030204" pitchFamily="34" charset="0"/>
                <a:cs typeface="Calibri" panose="020F0502020204030204" pitchFamily="34" charset="0"/>
              </a:rPr>
              <a:t>Право на </a:t>
            </a:r>
            <a:r>
              <a:rPr lang="uk-UA" sz="2700" b="1" kern="100" dirty="0" err="1">
                <a:latin typeface="Calibri" panose="020F0502020204030204" pitchFamily="34" charset="0"/>
                <a:cs typeface="Calibri" panose="020F0502020204030204" pitchFamily="34" charset="0"/>
              </a:rPr>
              <a:t>рiвнi</a:t>
            </a:r>
            <a:r>
              <a:rPr lang="uk-UA" sz="2700" b="1" kern="100" dirty="0">
                <a:latin typeface="Calibri" panose="020F0502020204030204" pitchFamily="34" charset="0"/>
                <a:cs typeface="Calibri" panose="020F0502020204030204" pitchFamily="34" charset="0"/>
              </a:rPr>
              <a:t> </a:t>
            </a:r>
            <a:r>
              <a:rPr lang="uk-UA" sz="2700" b="1" kern="100" dirty="0" err="1">
                <a:latin typeface="Calibri" panose="020F0502020204030204" pitchFamily="34" charset="0"/>
                <a:cs typeface="Calibri" panose="020F0502020204030204" pitchFamily="34" charset="0"/>
              </a:rPr>
              <a:t>можливостi</a:t>
            </a:r>
            <a:r>
              <a:rPr lang="uk-UA" sz="2700" b="1" kern="100" dirty="0">
                <a:latin typeface="Calibri" panose="020F0502020204030204" pitchFamily="34" charset="0"/>
                <a:cs typeface="Calibri" panose="020F0502020204030204" pitchFamily="34" charset="0"/>
              </a:rPr>
              <a:t> та </a:t>
            </a:r>
            <a:r>
              <a:rPr lang="uk-UA" sz="2700" b="1" kern="100" dirty="0" err="1">
                <a:latin typeface="Calibri" panose="020F0502020204030204" pitchFamily="34" charset="0"/>
                <a:cs typeface="Calibri" panose="020F0502020204030204" pitchFamily="34" charset="0"/>
              </a:rPr>
              <a:t>рiвне</a:t>
            </a:r>
            <a:r>
              <a:rPr lang="uk-UA" sz="2700" b="1" kern="100" dirty="0">
                <a:latin typeface="Calibri" panose="020F0502020204030204" pitchFamily="34" charset="0"/>
                <a:cs typeface="Calibri" panose="020F0502020204030204" pitchFamily="34" charset="0"/>
              </a:rPr>
              <a:t> ставлення у </a:t>
            </a:r>
            <a:r>
              <a:rPr lang="uk-UA" sz="2700" b="1" kern="100" dirty="0" err="1">
                <a:latin typeface="Calibri" panose="020F0502020204030204" pitchFamily="34" charset="0"/>
                <a:cs typeface="Calibri" panose="020F0502020204030204" pitchFamily="34" charset="0"/>
              </a:rPr>
              <a:t>вирiшеннi</a:t>
            </a:r>
            <a:r>
              <a:rPr lang="uk-UA" sz="2700" b="1" kern="100" dirty="0">
                <a:latin typeface="Calibri" panose="020F0502020204030204" pitchFamily="34" charset="0"/>
                <a:cs typeface="Calibri" panose="020F0502020204030204" pitchFamily="34" charset="0"/>
              </a:rPr>
              <a:t> питань щодо працевлаштування та </a:t>
            </a:r>
            <a:r>
              <a:rPr lang="uk-UA" sz="2700" b="1" kern="100" dirty="0" err="1">
                <a:latin typeface="Calibri" panose="020F0502020204030204" pitchFamily="34" charset="0"/>
                <a:cs typeface="Calibri" panose="020F0502020204030204" pitchFamily="34" charset="0"/>
              </a:rPr>
              <a:t>професiї</a:t>
            </a:r>
            <a:r>
              <a:rPr lang="uk-UA" sz="2700" b="1" kern="100" dirty="0">
                <a:latin typeface="Calibri" panose="020F0502020204030204" pitchFamily="34" charset="0"/>
                <a:cs typeface="Calibri" panose="020F0502020204030204" pitchFamily="34" charset="0"/>
              </a:rPr>
              <a:t> без </a:t>
            </a:r>
            <a:r>
              <a:rPr lang="uk-UA" sz="2700" b="1" kern="100" dirty="0" err="1">
                <a:latin typeface="Calibri" panose="020F0502020204030204" pitchFamily="34" charset="0"/>
                <a:cs typeface="Calibri" panose="020F0502020204030204" pitchFamily="34" charset="0"/>
              </a:rPr>
              <a:t>дискримiнацiї</a:t>
            </a:r>
            <a:r>
              <a:rPr lang="uk-UA" sz="2700" b="1" kern="100" dirty="0">
                <a:latin typeface="Calibri" panose="020F0502020204030204" pitchFamily="34" charset="0"/>
                <a:cs typeface="Calibri" panose="020F0502020204030204" pitchFamily="34" charset="0"/>
              </a:rPr>
              <a:t> за ознакою </a:t>
            </a:r>
            <a:r>
              <a:rPr lang="uk-UA" sz="2700" b="1" kern="100" dirty="0" err="1">
                <a:latin typeface="Calibri" panose="020F0502020204030204" pitchFamily="34" charset="0"/>
                <a:cs typeface="Calibri" panose="020F0502020204030204" pitchFamily="34" charset="0"/>
              </a:rPr>
              <a:t>статi</a:t>
            </a: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2700" b="1" kern="100" dirty="0">
                <a:latin typeface="Calibri" panose="020F0502020204030204" pitchFamily="34" charset="0"/>
                <a:cs typeface="Calibri" panose="020F0502020204030204" pitchFamily="34"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br>
              <a:rPr lang="uk-U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B120407C-6651-1FDD-207E-DD3F8E02527A}"/>
              </a:ext>
            </a:extLst>
          </p:cNvPr>
          <p:cNvSpPr>
            <a:spLocks noGrp="1"/>
          </p:cNvSpPr>
          <p:nvPr>
            <p:ph idx="1"/>
          </p:nvPr>
        </p:nvSpPr>
        <p:spPr>
          <a:xfrm>
            <a:off x="59268" y="1201499"/>
            <a:ext cx="12020364" cy="5656502"/>
          </a:xfrm>
        </p:spPr>
        <p:txBody>
          <a:bodyPr>
            <a:normAutofit/>
          </a:bodyPr>
          <a:lstStyle/>
          <a:p>
            <a:pPr marL="226695" indent="0" algn="just">
              <a:lnSpc>
                <a:spcPct val="107000"/>
              </a:lnSpc>
              <a:spcAft>
                <a:spcPts val="800"/>
              </a:spcAft>
              <a:buNone/>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Іспанія</a:t>
            </a:r>
          </a:p>
          <a:p>
            <a:pPr marL="226695"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Що стосується прозорості оплати праці на ринку праці та, зокрема, можливості для працівників отримувати інформацію про рівень оплати праці інших працівників та доступну інформацію про оплату праці, </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звіт посилається на статтю 28 Статуту працівників, згідно з якою роботодавець повинен зберігати дані про середню заробітну плату працівників у розрізі статі та професійних груп, професійних категорій та на рівноцінну працю. Для підприємств із чисельністю не менше 50 працівників, якщо існує різниця в середній заробітній платі понад 25% між працівниками різної статі, роботодавець повинен надати обґрунтування, що така різниця не ґрунтується на дискримінації.</a:t>
            </a:r>
          </a:p>
          <a:p>
            <a:pPr marL="226695"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Що стосується систем класифікації посад</a:t>
            </a: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у звіті посилається на Статут працівників, змінений законодавчим королівським указом 6/2019, згідно з яким визначення професійних категорій і груп має бути вільним від будь-якої прямої чи непрямої дискримінації між жінками та чоловіками ( стаття 22). Стаття 28 статуту працівників також посилається на визначення праці рівної цінності. </a:t>
            </a: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Звіт не містить жодних посилань на конкретну прецедентну практику з цього приводу, і Комітет просить у наступній доповіді надати попередні відомості про системи класифікації та впровадження поняття рівноцінної праці в судову практику.</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Aft>
                <a:spcPts val="800"/>
              </a:spcAft>
              <a:buNone/>
            </a:pPr>
            <a:r>
              <a:rPr lang="uk-UA" sz="1800" b="1" kern="100" dirty="0">
                <a:effectLst/>
                <a:latin typeface="Calibri" panose="020F0502020204030204" pitchFamily="34" charset="0"/>
                <a:ea typeface="Calibri" panose="020F0502020204030204" pitchFamily="34" charset="0"/>
                <a:cs typeface="Times New Roman" panose="02020603050405020304" pitchFamily="18" charset="0"/>
              </a:rPr>
              <a:t>Комітет робить висновок, що ситуація в Іспанії відповідає статті 1 Додаткового протоколу 1988 року.</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Aft>
                <a:spcPts val="800"/>
              </a:spcAft>
              <a:buNone/>
            </a:pPr>
            <a:endParaRPr lang="uk-UA"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B2078018-FA5D-AA37-CAB0-12ABCC58AB95}"/>
              </a:ext>
            </a:extLst>
          </p:cNvPr>
          <p:cNvPicPr>
            <a:picLocks noChangeAspect="1"/>
          </p:cNvPicPr>
          <p:nvPr/>
        </p:nvPicPr>
        <p:blipFill>
          <a:blip r:embed="rId2"/>
          <a:stretch>
            <a:fillRect/>
          </a:stretch>
        </p:blipFill>
        <p:spPr>
          <a:xfrm>
            <a:off x="4234068" y="6038296"/>
            <a:ext cx="2734025" cy="774640"/>
          </a:xfrm>
          <a:prstGeom prst="rect">
            <a:avLst/>
          </a:prstGeom>
        </p:spPr>
      </p:pic>
    </p:spTree>
    <p:extLst>
      <p:ext uri="{BB962C8B-B14F-4D97-AF65-F5344CB8AC3E}">
        <p14:creationId xmlns:p14="http://schemas.microsoft.com/office/powerpoint/2010/main" val="2147475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CBC036-0FCB-3BD7-5069-E227F71F3404}"/>
              </a:ext>
            </a:extLst>
          </p:cNvPr>
          <p:cNvSpPr>
            <a:spLocks noGrp="1"/>
          </p:cNvSpPr>
          <p:nvPr>
            <p:ph type="title"/>
          </p:nvPr>
        </p:nvSpPr>
        <p:spPr>
          <a:xfrm>
            <a:off x="0" y="108729"/>
            <a:ext cx="2482049" cy="733162"/>
          </a:xfrm>
        </p:spPr>
        <p:txBody>
          <a:bodyPr/>
          <a:lstStyle/>
          <a:p>
            <a:r>
              <a:rPr lang="uk-UA" b="1" i="1" dirty="0">
                <a:solidFill>
                  <a:srgbClr val="002060"/>
                </a:solidFill>
              </a:rPr>
              <a:t>Висновки</a:t>
            </a:r>
          </a:p>
        </p:txBody>
      </p:sp>
      <p:sp>
        <p:nvSpPr>
          <p:cNvPr id="3" name="Місце для вмісту 2">
            <a:extLst>
              <a:ext uri="{FF2B5EF4-FFF2-40B4-BE49-F238E27FC236}">
                <a16:creationId xmlns:a16="http://schemas.microsoft.com/office/drawing/2014/main" id="{C9E4E5BE-75EF-2429-BB39-807F982A6DE0}"/>
              </a:ext>
            </a:extLst>
          </p:cNvPr>
          <p:cNvSpPr>
            <a:spLocks noGrp="1"/>
          </p:cNvSpPr>
          <p:nvPr>
            <p:ph idx="1"/>
          </p:nvPr>
        </p:nvSpPr>
        <p:spPr>
          <a:xfrm>
            <a:off x="204188" y="932156"/>
            <a:ext cx="10599936" cy="5513032"/>
          </a:xfrm>
        </p:spPr>
        <p:txBody>
          <a:bodyPr>
            <a:normAutofit fontScale="92500" lnSpcReduction="20000"/>
          </a:bodyPr>
          <a:lstStyle/>
          <a:p>
            <a:pPr>
              <a:spcAft>
                <a:spcPts val="600"/>
              </a:spcAft>
              <a:buFont typeface="Wingdings" panose="05000000000000000000" pitchFamily="2" charset="2"/>
              <a:buChar char="Ø"/>
            </a:pPr>
            <a:r>
              <a:rPr lang="uk-UA" i="1" dirty="0">
                <a:solidFill>
                  <a:srgbClr val="002060"/>
                </a:solidFill>
              </a:rPr>
              <a:t>Питання у рамках положень ЄСХ групи 1 стосуються 6 статей ЄСХ та відображають 2 ключові аспекти:</a:t>
            </a:r>
          </a:p>
          <a:p>
            <a:pPr>
              <a:spcAft>
                <a:spcPts val="600"/>
              </a:spcAft>
              <a:buFontTx/>
              <a:buChar char="-"/>
            </a:pPr>
            <a:r>
              <a:rPr lang="uk-UA" i="1" dirty="0">
                <a:solidFill>
                  <a:srgbClr val="002060"/>
                </a:solidFill>
              </a:rPr>
              <a:t>нові виклики у сферах, що охоплені ЄСХ,</a:t>
            </a:r>
          </a:p>
          <a:p>
            <a:pPr>
              <a:spcAft>
                <a:spcPts val="600"/>
              </a:spcAft>
              <a:buFontTx/>
              <a:buChar char="-"/>
            </a:pPr>
            <a:r>
              <a:rPr lang="uk-UA" i="1" dirty="0">
                <a:solidFill>
                  <a:srgbClr val="002060"/>
                </a:solidFill>
              </a:rPr>
              <a:t>невідповідність ситуації у значній кількості держав – учасниць положенням ЄСХ, питання щодо яких включено до переліку.</a:t>
            </a:r>
          </a:p>
          <a:p>
            <a:pPr>
              <a:spcAft>
                <a:spcPts val="600"/>
              </a:spcAft>
              <a:buFont typeface="Wingdings" panose="05000000000000000000" pitchFamily="2" charset="2"/>
              <a:buChar char="Ø"/>
            </a:pPr>
            <a:r>
              <a:rPr lang="uk-UA" i="1" dirty="0">
                <a:solidFill>
                  <a:srgbClr val="002060"/>
                </a:solidFill>
              </a:rPr>
              <a:t>Позитивна практика за багатьма питання зі списку взагалі відсутня!</a:t>
            </a:r>
          </a:p>
          <a:p>
            <a:pPr>
              <a:spcAft>
                <a:spcPts val="600"/>
              </a:spcAft>
              <a:buFont typeface="Wingdings" panose="05000000000000000000" pitchFamily="2" charset="2"/>
              <a:buChar char="Ø"/>
            </a:pPr>
            <a:r>
              <a:rPr lang="uk-UA" i="1" dirty="0">
                <a:solidFill>
                  <a:srgbClr val="002060"/>
                </a:solidFill>
              </a:rPr>
              <a:t>Частина питань корелюється з тими, які ЄКСП вже задавав Україні, та з зобов’язаннями України у рамках адаптації до </a:t>
            </a:r>
            <a:r>
              <a:rPr lang="en-US" i="1" dirty="0">
                <a:solidFill>
                  <a:srgbClr val="002060"/>
                </a:solidFill>
              </a:rPr>
              <a:t>acquis </a:t>
            </a:r>
            <a:r>
              <a:rPr lang="uk-UA" i="1" dirty="0">
                <a:solidFill>
                  <a:srgbClr val="002060"/>
                </a:solidFill>
              </a:rPr>
              <a:t>ЄС.</a:t>
            </a:r>
          </a:p>
          <a:p>
            <a:pPr>
              <a:spcAft>
                <a:spcPts val="600"/>
              </a:spcAft>
              <a:buFont typeface="Wingdings" panose="05000000000000000000" pitchFamily="2" charset="2"/>
              <a:buChar char="Ø"/>
            </a:pPr>
            <a:r>
              <a:rPr lang="uk-UA" i="1" dirty="0">
                <a:solidFill>
                  <a:srgbClr val="002060"/>
                </a:solidFill>
              </a:rPr>
              <a:t> Неповернення до попередніх  висновків дає можливість уникнення подвійних стандартів, коли ситуація не розглядалася через попереднього позитивного висновку</a:t>
            </a:r>
          </a:p>
          <a:p>
            <a:pPr>
              <a:spcAft>
                <a:spcPts val="600"/>
              </a:spcAft>
              <a:buFont typeface="Wingdings" panose="05000000000000000000" pitchFamily="2" charset="2"/>
              <a:buChar char="Ø"/>
            </a:pPr>
            <a:r>
              <a:rPr lang="uk-UA" i="1" dirty="0">
                <a:solidFill>
                  <a:srgbClr val="002060"/>
                </a:solidFill>
              </a:rPr>
              <a:t>Необхідність об’єднання зусиль багатьох національних інституцій для підготовки доповіді</a:t>
            </a:r>
          </a:p>
        </p:txBody>
      </p:sp>
      <p:pic>
        <p:nvPicPr>
          <p:cNvPr id="5" name="Picture 4">
            <a:extLst>
              <a:ext uri="{FF2B5EF4-FFF2-40B4-BE49-F238E27FC236}">
                <a16:creationId xmlns:a16="http://schemas.microsoft.com/office/drawing/2014/main" id="{C06397EF-5832-D134-2E44-4FE0D154B9B9}"/>
              </a:ext>
            </a:extLst>
          </p:cNvPr>
          <p:cNvPicPr>
            <a:picLocks noChangeAspect="1"/>
          </p:cNvPicPr>
          <p:nvPr/>
        </p:nvPicPr>
        <p:blipFill>
          <a:blip r:embed="rId2"/>
          <a:stretch>
            <a:fillRect/>
          </a:stretch>
        </p:blipFill>
        <p:spPr>
          <a:xfrm>
            <a:off x="4234068" y="6038296"/>
            <a:ext cx="2734025" cy="774640"/>
          </a:xfrm>
          <a:prstGeom prst="rect">
            <a:avLst/>
          </a:prstGeom>
        </p:spPr>
      </p:pic>
    </p:spTree>
    <p:extLst>
      <p:ext uri="{BB962C8B-B14F-4D97-AF65-F5344CB8AC3E}">
        <p14:creationId xmlns:p14="http://schemas.microsoft.com/office/powerpoint/2010/main" val="40134417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089CCD-AA4D-F3DC-1F47-F9E149D92881}"/>
              </a:ext>
            </a:extLst>
          </p:cNvPr>
          <p:cNvSpPr>
            <a:spLocks noGrp="1"/>
          </p:cNvSpPr>
          <p:nvPr>
            <p:ph type="title"/>
          </p:nvPr>
        </p:nvSpPr>
        <p:spPr>
          <a:xfrm>
            <a:off x="3545889" y="2904139"/>
            <a:ext cx="3961335" cy="1325563"/>
          </a:xfrm>
        </p:spPr>
        <p:txBody>
          <a:bodyPr/>
          <a:lstStyle/>
          <a:p>
            <a:r>
              <a:rPr lang="uk-UA" b="1" i="1" dirty="0">
                <a:solidFill>
                  <a:srgbClr val="002060"/>
                </a:solidFill>
                <a:effectLst>
                  <a:outerShdw blurRad="38100" dist="38100" dir="2700000" algn="tl">
                    <a:srgbClr val="000000">
                      <a:alpha val="43137"/>
                    </a:srgbClr>
                  </a:outerShdw>
                </a:effectLst>
              </a:rPr>
              <a:t>Дякую за увагу!</a:t>
            </a:r>
          </a:p>
        </p:txBody>
      </p:sp>
      <p:pic>
        <p:nvPicPr>
          <p:cNvPr id="3" name="Picture 2">
            <a:extLst>
              <a:ext uri="{FF2B5EF4-FFF2-40B4-BE49-F238E27FC236}">
                <a16:creationId xmlns:a16="http://schemas.microsoft.com/office/drawing/2014/main" id="{91955BC7-AD88-2A98-543E-DADD21AA6AF1}"/>
              </a:ext>
            </a:extLst>
          </p:cNvPr>
          <p:cNvPicPr>
            <a:picLocks noChangeAspect="1"/>
          </p:cNvPicPr>
          <p:nvPr/>
        </p:nvPicPr>
        <p:blipFill>
          <a:blip r:embed="rId2"/>
          <a:stretch>
            <a:fillRect/>
          </a:stretch>
        </p:blipFill>
        <p:spPr>
          <a:xfrm>
            <a:off x="4054908" y="5707568"/>
            <a:ext cx="3235380" cy="916691"/>
          </a:xfrm>
          <a:prstGeom prst="rect">
            <a:avLst/>
          </a:prstGeom>
        </p:spPr>
      </p:pic>
    </p:spTree>
    <p:extLst>
      <p:ext uri="{BB962C8B-B14F-4D97-AF65-F5344CB8AC3E}">
        <p14:creationId xmlns:p14="http://schemas.microsoft.com/office/powerpoint/2010/main" val="270858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1276A0-5163-49D3-B321-D8850347F394}"/>
              </a:ext>
            </a:extLst>
          </p:cNvPr>
          <p:cNvSpPr>
            <a:spLocks noGrp="1"/>
          </p:cNvSpPr>
          <p:nvPr>
            <p:ph type="title"/>
          </p:nvPr>
        </p:nvSpPr>
        <p:spPr>
          <a:xfrm>
            <a:off x="118533" y="134938"/>
            <a:ext cx="10185399" cy="447675"/>
          </a:xfrm>
        </p:spPr>
        <p:txBody>
          <a:bodyPr>
            <a:normAutofit fontScale="90000"/>
          </a:bodyPr>
          <a:lstStyle/>
          <a:p>
            <a:r>
              <a:rPr lang="uk-UA" b="1" i="1" dirty="0">
                <a:solidFill>
                  <a:srgbClr val="002060"/>
                </a:solidFill>
              </a:rPr>
              <a:t>Статті ЄСХ групи 1 та питання до Звіту</a:t>
            </a:r>
          </a:p>
        </p:txBody>
      </p:sp>
      <p:sp>
        <p:nvSpPr>
          <p:cNvPr id="3" name="Объект 2">
            <a:extLst>
              <a:ext uri="{FF2B5EF4-FFF2-40B4-BE49-F238E27FC236}">
                <a16:creationId xmlns:a16="http://schemas.microsoft.com/office/drawing/2014/main" id="{C284390D-24DF-4217-A6F1-DCCFAB937D67}"/>
              </a:ext>
            </a:extLst>
          </p:cNvPr>
          <p:cNvSpPr>
            <a:spLocks noGrp="1"/>
          </p:cNvSpPr>
          <p:nvPr>
            <p:ph sz="half" idx="1"/>
          </p:nvPr>
        </p:nvSpPr>
        <p:spPr>
          <a:xfrm>
            <a:off x="1" y="1109134"/>
            <a:ext cx="5638800" cy="5689600"/>
          </a:xfrm>
        </p:spPr>
        <p:txBody>
          <a:bodyPr>
            <a:normAutofit fontScale="40000" lnSpcReduction="20000"/>
          </a:bodyPr>
          <a:lstStyle/>
          <a:p>
            <a:pPr marL="0" indent="0">
              <a:buNone/>
            </a:pPr>
            <a:r>
              <a:rPr lang="uk-UA" sz="2800" i="1" dirty="0">
                <a:solidFill>
                  <a:srgbClr val="002060"/>
                </a:solidFill>
                <a:latin typeface="Times New Roman" panose="02020603050405020304" pitchFamily="18" charset="0"/>
                <a:cs typeface="Times New Roman" panose="02020603050405020304" pitchFamily="18" charset="0"/>
              </a:rPr>
              <a:t>1.Право на працю </a:t>
            </a:r>
          </a:p>
          <a:p>
            <a:pPr marL="0" indent="0">
              <a:buNone/>
            </a:pPr>
            <a:r>
              <a:rPr lang="ru-RU" sz="3500" b="1" i="1" dirty="0">
                <a:solidFill>
                  <a:srgbClr val="002060"/>
                </a:solidFill>
                <a:latin typeface="Times New Roman" panose="02020603050405020304" pitchFamily="18" charset="0"/>
                <a:cs typeface="Times New Roman" panose="02020603050405020304" pitchFamily="18" charset="0"/>
              </a:rPr>
              <a:t>2.Право на </a:t>
            </a:r>
            <a:r>
              <a:rPr lang="uk-UA" sz="3500" b="1" i="1" dirty="0">
                <a:solidFill>
                  <a:srgbClr val="002060"/>
                </a:solidFill>
                <a:latin typeface="Times New Roman" panose="02020603050405020304" pitchFamily="18" charset="0"/>
                <a:cs typeface="Times New Roman" panose="02020603050405020304" pitchFamily="18" charset="0"/>
              </a:rPr>
              <a:t>справедливі умови праці </a:t>
            </a:r>
            <a:r>
              <a:rPr lang="uk-UA" sz="2800" i="1" dirty="0">
                <a:solidFill>
                  <a:srgbClr val="FF0000"/>
                </a:solidFill>
                <a:latin typeface="Times New Roman" panose="02020603050405020304" pitchFamily="18" charset="0"/>
                <a:cs typeface="Times New Roman" panose="02020603050405020304" pitchFamily="18" charset="0"/>
              </a:rPr>
              <a:t>( - п.3 </a:t>
            </a:r>
            <a:r>
              <a:rPr lang="uk-UA" sz="1600" i="1" dirty="0">
                <a:solidFill>
                  <a:srgbClr val="FF0000"/>
                </a:solidFill>
                <a:effectLst/>
                <a:latin typeface="Times New Roman" panose="02020603050405020304" pitchFamily="18" charset="0"/>
              </a:rPr>
              <a:t>встановити щорічну оплачувану відпустку тривалістю не менше чотирьох тижнів</a:t>
            </a:r>
            <a:r>
              <a:rPr lang="uk-UA" sz="2800" i="1" dirty="0">
                <a:solidFill>
                  <a:srgbClr val="FF0000"/>
                </a:solidFill>
                <a:latin typeface="Times New Roman" panose="02020603050405020304" pitchFamily="18" charset="0"/>
                <a:cs typeface="Times New Roman" panose="02020603050405020304" pitchFamily="18" charset="0"/>
              </a:rPr>
              <a:t>) </a:t>
            </a:r>
            <a:r>
              <a:rPr lang="uk-UA" sz="2800" b="1" i="1" dirty="0">
                <a:solidFill>
                  <a:srgbClr val="00B0F0"/>
                </a:solidFill>
                <a:latin typeface="Times New Roman" panose="02020603050405020304" pitchFamily="18" charset="0"/>
                <a:cs typeface="Times New Roman" panose="02020603050405020304" pitchFamily="18" charset="0"/>
              </a:rPr>
              <a:t>( Висновки </a:t>
            </a:r>
            <a:r>
              <a:rPr lang="uk-UA" sz="3000" b="1" i="1" u="sng" dirty="0">
                <a:solidFill>
                  <a:srgbClr val="0070C0"/>
                </a:solidFill>
                <a:latin typeface="Times New Roman" panose="02020603050405020304" pitchFamily="18" charset="0"/>
                <a:cs typeface="Times New Roman" panose="02020603050405020304" pitchFamily="18" charset="0"/>
              </a:rPr>
              <a:t>2018</a:t>
            </a:r>
            <a:r>
              <a:rPr lang="uk-UA" sz="2800" b="1" i="1" dirty="0">
                <a:solidFill>
                  <a:srgbClr val="00B0F0"/>
                </a:solidFill>
                <a:latin typeface="Times New Roman" panose="02020603050405020304" pitchFamily="18" charset="0"/>
                <a:cs typeface="Times New Roman" panose="02020603050405020304" pitchFamily="18" charset="0"/>
              </a:rPr>
              <a:t>: відповідає 2.1, 2.2. ) </a:t>
            </a:r>
          </a:p>
          <a:p>
            <a:pPr marL="0" indent="0">
              <a:buNone/>
            </a:pPr>
            <a:r>
              <a:rPr lang="uk-UA" sz="3500" b="1" i="1" dirty="0">
                <a:solidFill>
                  <a:srgbClr val="002060"/>
                </a:solidFill>
                <a:latin typeface="Times New Roman" panose="02020603050405020304" pitchFamily="18" charset="0"/>
                <a:cs typeface="Times New Roman" panose="02020603050405020304" pitchFamily="18" charset="0"/>
              </a:rPr>
              <a:t>3.Право на безпечні та здорові умови праці </a:t>
            </a:r>
          </a:p>
          <a:p>
            <a:pPr marL="0" indent="0">
              <a:buNone/>
            </a:pPr>
            <a:r>
              <a:rPr lang="uk-UA" sz="3500" b="1" i="1" dirty="0">
                <a:solidFill>
                  <a:srgbClr val="002060"/>
                </a:solidFill>
                <a:latin typeface="Times New Roman" panose="02020603050405020304" pitchFamily="18" charset="0"/>
                <a:cs typeface="Times New Roman" panose="02020603050405020304" pitchFamily="18" charset="0"/>
              </a:rPr>
              <a:t>4.Право на справедливу винагороду </a:t>
            </a:r>
            <a:r>
              <a:rPr lang="uk-UA" sz="2800" i="1" dirty="0">
                <a:solidFill>
                  <a:srgbClr val="FF0000"/>
                </a:solidFill>
                <a:latin typeface="Times New Roman" panose="02020603050405020304" pitchFamily="18" charset="0"/>
                <a:cs typeface="Times New Roman" panose="02020603050405020304" pitchFamily="18" charset="0"/>
              </a:rPr>
              <a:t>(- п.1 </a:t>
            </a:r>
            <a:r>
              <a:rPr lang="uk-UA" sz="1600" i="1" dirty="0">
                <a:solidFill>
                  <a:srgbClr val="FF0000"/>
                </a:solidFill>
                <a:latin typeface="Times New Roman" panose="02020603050405020304" pitchFamily="18" charset="0"/>
              </a:rPr>
              <a:t>визнати право працівників на таку винагороду, яка забезпечує їм i їхнім сім’ям достатній життєвий рівень</a:t>
            </a:r>
            <a:r>
              <a:rPr lang="uk-UA" sz="2800" i="1" dirty="0">
                <a:solidFill>
                  <a:srgbClr val="FF0000"/>
                </a:solidFill>
                <a:latin typeface="Times New Roman" panose="02020603050405020304" pitchFamily="18" charset="0"/>
                <a:cs typeface="Times New Roman" panose="02020603050405020304" pitchFamily="18" charset="0"/>
              </a:rPr>
              <a:t>) </a:t>
            </a:r>
            <a:r>
              <a:rPr lang="uk-UA" b="1" i="1" dirty="0">
                <a:solidFill>
                  <a:srgbClr val="00B0F0"/>
                </a:solidFill>
                <a:latin typeface="Times New Roman" panose="02020603050405020304" pitchFamily="18" charset="0"/>
                <a:cs typeface="Times New Roman" panose="02020603050405020304" pitchFamily="18" charset="0"/>
              </a:rPr>
              <a:t>(Висновки </a:t>
            </a:r>
            <a:r>
              <a:rPr lang="uk-UA" sz="3000" b="1" i="1" u="sng" dirty="0">
                <a:solidFill>
                  <a:srgbClr val="0070C0"/>
                </a:solidFill>
                <a:latin typeface="Times New Roman" panose="02020603050405020304" pitchFamily="18" charset="0"/>
                <a:cs typeface="Times New Roman" panose="02020603050405020304" pitchFamily="18" charset="0"/>
              </a:rPr>
              <a:t>2018</a:t>
            </a:r>
            <a:r>
              <a:rPr lang="uk-UA" b="1" i="1" dirty="0">
                <a:solidFill>
                  <a:srgbClr val="00B0F0"/>
                </a:solidFill>
                <a:latin typeface="Times New Roman" panose="02020603050405020304" pitchFamily="18" charset="0"/>
                <a:cs typeface="Times New Roman" panose="02020603050405020304" pitchFamily="18" charset="0"/>
              </a:rPr>
              <a:t>: 4.2.  - відповідає, 4.3 – 4.5. – не відповідає) </a:t>
            </a:r>
          </a:p>
          <a:p>
            <a:pPr marL="0" indent="0">
              <a:buNone/>
            </a:pPr>
            <a:r>
              <a:rPr lang="uk-UA" sz="3500" b="1" i="1" dirty="0">
                <a:solidFill>
                  <a:srgbClr val="002060"/>
                </a:solidFill>
                <a:latin typeface="Times New Roman" panose="02020603050405020304" pitchFamily="18" charset="0"/>
                <a:cs typeface="Times New Roman" panose="02020603050405020304" pitchFamily="18" charset="0"/>
              </a:rPr>
              <a:t>5.Право на створення організацій </a:t>
            </a:r>
            <a:r>
              <a:rPr lang="uk-UA" b="1" i="1" dirty="0">
                <a:solidFill>
                  <a:srgbClr val="00B0F0"/>
                </a:solidFill>
                <a:latin typeface="Times New Roman" panose="02020603050405020304" pitchFamily="18" charset="0"/>
                <a:cs typeface="Times New Roman" panose="02020603050405020304" pitchFamily="18" charset="0"/>
              </a:rPr>
              <a:t>(Висновки </a:t>
            </a:r>
            <a:r>
              <a:rPr lang="uk-UA" sz="3000" b="1" i="1" u="sng" dirty="0">
                <a:solidFill>
                  <a:srgbClr val="0070C0"/>
                </a:solidFill>
                <a:latin typeface="Times New Roman" panose="02020603050405020304" pitchFamily="18" charset="0"/>
                <a:cs typeface="Times New Roman" panose="02020603050405020304" pitchFamily="18" charset="0"/>
              </a:rPr>
              <a:t>2018</a:t>
            </a:r>
            <a:r>
              <a:rPr lang="uk-UA" b="1" i="1" dirty="0">
                <a:solidFill>
                  <a:srgbClr val="00B0F0"/>
                </a:solidFill>
                <a:latin typeface="Times New Roman" panose="02020603050405020304" pitchFamily="18" charset="0"/>
                <a:cs typeface="Times New Roman" panose="02020603050405020304" pitchFamily="18" charset="0"/>
              </a:rPr>
              <a:t>: не відповідає)</a:t>
            </a:r>
          </a:p>
          <a:p>
            <a:pPr marL="0" indent="0">
              <a:buNone/>
            </a:pPr>
            <a:r>
              <a:rPr lang="uk-UA" sz="3500" b="1" i="1" dirty="0">
                <a:solidFill>
                  <a:srgbClr val="002060"/>
                </a:solidFill>
                <a:latin typeface="Times New Roman" panose="02020603050405020304" pitchFamily="18" charset="0"/>
                <a:cs typeface="Times New Roman" panose="02020603050405020304" pitchFamily="18" charset="0"/>
              </a:rPr>
              <a:t>6.Право на укладання колективних договорів </a:t>
            </a:r>
            <a:r>
              <a:rPr lang="uk-UA" b="1" i="1" dirty="0">
                <a:solidFill>
                  <a:srgbClr val="00B0F0"/>
                </a:solidFill>
                <a:latin typeface="Times New Roman" panose="02020603050405020304" pitchFamily="18" charset="0"/>
                <a:cs typeface="Times New Roman" panose="02020603050405020304" pitchFamily="18" charset="0"/>
              </a:rPr>
              <a:t>(Висновки </a:t>
            </a:r>
            <a:r>
              <a:rPr lang="uk-UA" sz="3000" b="1" i="1" u="sng" dirty="0">
                <a:solidFill>
                  <a:srgbClr val="0070C0"/>
                </a:solidFill>
                <a:latin typeface="Times New Roman" panose="02020603050405020304" pitchFamily="18" charset="0"/>
                <a:cs typeface="Times New Roman" panose="02020603050405020304" pitchFamily="18" charset="0"/>
              </a:rPr>
              <a:t>2018</a:t>
            </a:r>
            <a:r>
              <a:rPr lang="uk-UA" b="1" i="1" dirty="0">
                <a:solidFill>
                  <a:srgbClr val="00B0F0"/>
                </a:solidFill>
                <a:latin typeface="Times New Roman" panose="02020603050405020304" pitchFamily="18" charset="0"/>
                <a:cs typeface="Times New Roman" panose="02020603050405020304" pitchFamily="18" charset="0"/>
              </a:rPr>
              <a:t>: 6.1 – 6.3 відповідає, 6.4 – не відповідає)</a:t>
            </a:r>
          </a:p>
          <a:p>
            <a:pPr marL="0" indent="0">
              <a:buNone/>
            </a:pPr>
            <a:r>
              <a:rPr lang="uk-UA" sz="2800" i="1" dirty="0">
                <a:solidFill>
                  <a:srgbClr val="002060"/>
                </a:solidFill>
                <a:latin typeface="Times New Roman" panose="02020603050405020304" pitchFamily="18" charset="0"/>
                <a:cs typeface="Times New Roman" panose="02020603050405020304" pitchFamily="18" charset="0"/>
              </a:rPr>
              <a:t>8.Право працюючих жінок на охорону материнства</a:t>
            </a:r>
          </a:p>
          <a:p>
            <a:pPr marL="0" indent="0">
              <a:buNone/>
            </a:pPr>
            <a:r>
              <a:rPr lang="uk-UA" sz="2800" i="1" dirty="0">
                <a:solidFill>
                  <a:srgbClr val="002060"/>
                </a:solidFill>
                <a:latin typeface="Times New Roman" panose="02020603050405020304" pitchFamily="18" charset="0"/>
                <a:cs typeface="Times New Roman" panose="02020603050405020304" pitchFamily="18" charset="0"/>
              </a:rPr>
              <a:t>9.Право на професійну орієнтацію</a:t>
            </a:r>
          </a:p>
          <a:p>
            <a:pPr marL="0" indent="0">
              <a:buNone/>
            </a:pPr>
            <a:r>
              <a:rPr lang="uk-UA" sz="2800" i="1" dirty="0">
                <a:solidFill>
                  <a:srgbClr val="002060"/>
                </a:solidFill>
                <a:latin typeface="Times New Roman" panose="02020603050405020304" pitchFamily="18" charset="0"/>
                <a:cs typeface="Times New Roman" panose="02020603050405020304" pitchFamily="18" charset="0"/>
              </a:rPr>
              <a:t>10.Право на професійну підготовку</a:t>
            </a: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18.</a:t>
            </a:r>
            <a:r>
              <a:rPr lang="uk-UA" sz="2800" i="1" dirty="0">
                <a:solidFill>
                  <a:srgbClr val="002060"/>
                </a:solidFill>
                <a:latin typeface="Times New Roman" panose="02020603050405020304" pitchFamily="18" charset="0"/>
                <a:cs typeface="Times New Roman" panose="02020603050405020304" pitchFamily="18" charset="0"/>
              </a:rPr>
              <a:t>Право займатися прибутковою діяльністю </a:t>
            </a:r>
            <a:br>
              <a:rPr lang="uk-UA" sz="2800" i="1" dirty="0">
                <a:solidFill>
                  <a:srgbClr val="002060"/>
                </a:solidFill>
                <a:latin typeface="Times New Roman" panose="02020603050405020304" pitchFamily="18" charset="0"/>
                <a:cs typeface="Times New Roman" panose="02020603050405020304" pitchFamily="18" charset="0"/>
              </a:rPr>
            </a:br>
            <a:r>
              <a:rPr lang="uk-UA" sz="2800" i="1" dirty="0">
                <a:solidFill>
                  <a:srgbClr val="002060"/>
                </a:solidFill>
                <a:latin typeface="Times New Roman" panose="02020603050405020304" pitchFamily="18" charset="0"/>
                <a:cs typeface="Times New Roman" panose="02020603050405020304" pitchFamily="18" charset="0"/>
              </a:rPr>
              <a:t>на території інших Договірних Сторін</a:t>
            </a:r>
            <a:endParaRPr lang="en-US" sz="2800" i="1" dirty="0">
              <a:solidFill>
                <a:srgbClr val="002060"/>
              </a:solidFill>
              <a:latin typeface="Times New Roman" panose="02020603050405020304" pitchFamily="18" charset="0"/>
              <a:cs typeface="Times New Roman" panose="02020603050405020304" pitchFamily="18" charset="0"/>
            </a:endParaRPr>
          </a:p>
          <a:p>
            <a:pPr marL="0" indent="0">
              <a:buNone/>
            </a:pPr>
            <a:r>
              <a:rPr lang="en-US" sz="2800" i="1" dirty="0">
                <a:solidFill>
                  <a:srgbClr val="C00000"/>
                </a:solidFill>
                <a:latin typeface="Times New Roman" panose="02020603050405020304" pitchFamily="18" charset="0"/>
                <a:cs typeface="Times New Roman" panose="02020603050405020304" pitchFamily="18" charset="0"/>
              </a:rPr>
              <a:t>19.</a:t>
            </a:r>
            <a:r>
              <a:rPr lang="ru-RU" sz="2800" i="1" dirty="0">
                <a:solidFill>
                  <a:srgbClr val="C00000"/>
                </a:solidFill>
                <a:latin typeface="Times New Roman" panose="02020603050405020304" pitchFamily="18" charset="0"/>
                <a:cs typeface="Times New Roman" panose="02020603050405020304" pitchFamily="18" charset="0"/>
              </a:rPr>
              <a:t>Право трудящих-</a:t>
            </a:r>
            <a:r>
              <a:rPr lang="ru-RU" sz="2800" i="1" dirty="0" err="1">
                <a:solidFill>
                  <a:srgbClr val="C00000"/>
                </a:solidFill>
                <a:latin typeface="Times New Roman" panose="02020603050405020304" pitchFamily="18" charset="0"/>
                <a:cs typeface="Times New Roman" panose="02020603050405020304" pitchFamily="18" charset="0"/>
              </a:rPr>
              <a:t>мiгрантiв</a:t>
            </a:r>
            <a:r>
              <a:rPr lang="ru-RU" sz="2800" i="1" dirty="0">
                <a:solidFill>
                  <a:srgbClr val="C00000"/>
                </a:solidFill>
                <a:latin typeface="Times New Roman" panose="02020603050405020304" pitchFamily="18" charset="0"/>
                <a:cs typeface="Times New Roman" panose="02020603050405020304" pitchFamily="18" charset="0"/>
              </a:rPr>
              <a:t> i </a:t>
            </a:r>
            <a:r>
              <a:rPr lang="ru-RU" sz="2800" i="1" dirty="0" err="1">
                <a:solidFill>
                  <a:srgbClr val="C00000"/>
                </a:solidFill>
                <a:latin typeface="Times New Roman" panose="02020603050405020304" pitchFamily="18" charset="0"/>
                <a:cs typeface="Times New Roman" panose="02020603050405020304" pitchFamily="18" charset="0"/>
              </a:rPr>
              <a:t>членiв</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їхнiх</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сiмей</a:t>
            </a:r>
            <a:r>
              <a:rPr lang="ru-RU" sz="2800" i="1" dirty="0">
                <a:solidFill>
                  <a:srgbClr val="C00000"/>
                </a:solidFill>
                <a:latin typeface="Times New Roman" panose="02020603050405020304" pitchFamily="18" charset="0"/>
                <a:cs typeface="Times New Roman" panose="02020603050405020304" pitchFamily="18" charset="0"/>
              </a:rPr>
              <a:t> на </a:t>
            </a:r>
            <a:r>
              <a:rPr lang="ru-RU" sz="2800" i="1" dirty="0" err="1">
                <a:solidFill>
                  <a:srgbClr val="C00000"/>
                </a:solidFill>
                <a:latin typeface="Times New Roman" panose="02020603050405020304" pitchFamily="18" charset="0"/>
                <a:cs typeface="Times New Roman" panose="02020603050405020304" pitchFamily="18" charset="0"/>
              </a:rPr>
              <a:t>захист</a:t>
            </a:r>
            <a:r>
              <a:rPr lang="ru-RU" sz="2800" i="1" dirty="0">
                <a:solidFill>
                  <a:srgbClr val="C00000"/>
                </a:solidFill>
                <a:latin typeface="Times New Roman" panose="02020603050405020304" pitchFamily="18" charset="0"/>
                <a:cs typeface="Times New Roman" panose="02020603050405020304" pitchFamily="18" charset="0"/>
              </a:rPr>
              <a:t> i </a:t>
            </a:r>
            <a:r>
              <a:rPr lang="ru-RU" sz="2800" i="1" dirty="0" err="1">
                <a:solidFill>
                  <a:srgbClr val="C00000"/>
                </a:solidFill>
                <a:latin typeface="Times New Roman" panose="02020603050405020304" pitchFamily="18" charset="0"/>
                <a:cs typeface="Times New Roman" panose="02020603050405020304" pitchFamily="18" charset="0"/>
              </a:rPr>
              <a:t>допомогу</a:t>
            </a:r>
            <a:r>
              <a:rPr lang="ru-RU" sz="2800" i="1" dirty="0">
                <a:solidFill>
                  <a:srgbClr val="C00000"/>
                </a:solidFill>
                <a:latin typeface="Times New Roman" panose="02020603050405020304" pitchFamily="18" charset="0"/>
                <a:cs typeface="Times New Roman" panose="02020603050405020304" pitchFamily="18" charset="0"/>
              </a:rPr>
              <a:t> (- </a:t>
            </a:r>
            <a:r>
              <a:rPr lang="ru-RU" sz="2800" i="1" dirty="0" err="1">
                <a:solidFill>
                  <a:srgbClr val="C00000"/>
                </a:solidFill>
                <a:latin typeface="Times New Roman" panose="02020603050405020304" pitchFamily="18" charset="0"/>
                <a:cs typeface="Times New Roman" panose="02020603050405020304" pitchFamily="18" charset="0"/>
              </a:rPr>
              <a:t>пп</a:t>
            </a:r>
            <a:r>
              <a:rPr lang="ru-RU" sz="2800" i="1" dirty="0">
                <a:solidFill>
                  <a:srgbClr val="C00000"/>
                </a:solidFill>
                <a:latin typeface="Times New Roman" panose="02020603050405020304" pitchFamily="18" charset="0"/>
                <a:cs typeface="Times New Roman" panose="02020603050405020304" pitchFamily="18" charset="0"/>
              </a:rPr>
              <a:t>. 1-12)</a:t>
            </a:r>
          </a:p>
          <a:p>
            <a:pPr marL="0" indent="0">
              <a:buNone/>
            </a:pPr>
            <a:r>
              <a:rPr lang="en-US" sz="3500" b="1" i="1" dirty="0">
                <a:solidFill>
                  <a:srgbClr val="002060"/>
                </a:solidFill>
                <a:latin typeface="Times New Roman" panose="02020603050405020304" pitchFamily="18" charset="0"/>
                <a:cs typeface="Times New Roman" panose="02020603050405020304" pitchFamily="18" charset="0"/>
              </a:rPr>
              <a:t>20.</a:t>
            </a:r>
            <a:r>
              <a:rPr lang="ru-RU" sz="3500" b="1" i="1" dirty="0">
                <a:solidFill>
                  <a:srgbClr val="002060"/>
                </a:solidFill>
                <a:latin typeface="Times New Roman" panose="02020603050405020304" pitchFamily="18" charset="0"/>
                <a:cs typeface="Times New Roman" panose="02020603050405020304" pitchFamily="18" charset="0"/>
              </a:rPr>
              <a:t>Право на </a:t>
            </a:r>
            <a:r>
              <a:rPr lang="uk-UA" sz="3500" b="1" i="1" dirty="0" err="1">
                <a:solidFill>
                  <a:srgbClr val="002060"/>
                </a:solidFill>
                <a:latin typeface="Times New Roman" panose="02020603050405020304" pitchFamily="18" charset="0"/>
                <a:cs typeface="Times New Roman" panose="02020603050405020304" pitchFamily="18" charset="0"/>
              </a:rPr>
              <a:t>рiвнi</a:t>
            </a:r>
            <a:r>
              <a:rPr lang="uk-UA" sz="3500" b="1" i="1" dirty="0">
                <a:solidFill>
                  <a:srgbClr val="002060"/>
                </a:solidFill>
                <a:latin typeface="Times New Roman" panose="02020603050405020304" pitchFamily="18" charset="0"/>
                <a:cs typeface="Times New Roman" panose="02020603050405020304" pitchFamily="18" charset="0"/>
              </a:rPr>
              <a:t> </a:t>
            </a:r>
            <a:r>
              <a:rPr lang="uk-UA" sz="3500" b="1" i="1" dirty="0" err="1">
                <a:solidFill>
                  <a:srgbClr val="002060"/>
                </a:solidFill>
                <a:latin typeface="Times New Roman" panose="02020603050405020304" pitchFamily="18" charset="0"/>
                <a:cs typeface="Times New Roman" panose="02020603050405020304" pitchFamily="18" charset="0"/>
              </a:rPr>
              <a:t>можливостi</a:t>
            </a:r>
            <a:r>
              <a:rPr lang="uk-UA" sz="3500" b="1" i="1" dirty="0">
                <a:solidFill>
                  <a:srgbClr val="002060"/>
                </a:solidFill>
                <a:latin typeface="Times New Roman" panose="02020603050405020304" pitchFamily="18" charset="0"/>
                <a:cs typeface="Times New Roman" panose="02020603050405020304" pitchFamily="18" charset="0"/>
              </a:rPr>
              <a:t> та </a:t>
            </a:r>
            <a:r>
              <a:rPr lang="uk-UA" sz="3500" b="1" i="1" dirty="0" err="1">
                <a:solidFill>
                  <a:srgbClr val="002060"/>
                </a:solidFill>
                <a:latin typeface="Times New Roman" panose="02020603050405020304" pitchFamily="18" charset="0"/>
                <a:cs typeface="Times New Roman" panose="02020603050405020304" pitchFamily="18" charset="0"/>
              </a:rPr>
              <a:t>рiвне</a:t>
            </a:r>
            <a:r>
              <a:rPr lang="uk-UA" sz="3500" b="1" i="1" dirty="0">
                <a:solidFill>
                  <a:srgbClr val="002060"/>
                </a:solidFill>
                <a:latin typeface="Times New Roman" panose="02020603050405020304" pitchFamily="18" charset="0"/>
                <a:cs typeface="Times New Roman" panose="02020603050405020304" pitchFamily="18" charset="0"/>
              </a:rPr>
              <a:t> ставлення у </a:t>
            </a:r>
            <a:r>
              <a:rPr lang="uk-UA" sz="3500" b="1" i="1" dirty="0" err="1">
                <a:solidFill>
                  <a:srgbClr val="002060"/>
                </a:solidFill>
                <a:latin typeface="Times New Roman" panose="02020603050405020304" pitchFamily="18" charset="0"/>
                <a:cs typeface="Times New Roman" panose="02020603050405020304" pitchFamily="18" charset="0"/>
              </a:rPr>
              <a:t>вирiшеннi</a:t>
            </a:r>
            <a:r>
              <a:rPr lang="uk-UA" sz="3500" b="1" i="1" dirty="0">
                <a:solidFill>
                  <a:srgbClr val="002060"/>
                </a:solidFill>
                <a:latin typeface="Times New Roman" panose="02020603050405020304" pitchFamily="18" charset="0"/>
                <a:cs typeface="Times New Roman" panose="02020603050405020304" pitchFamily="18" charset="0"/>
              </a:rPr>
              <a:t> питань щодо працевлаштування та </a:t>
            </a:r>
            <a:r>
              <a:rPr lang="uk-UA" sz="3500" b="1" i="1" dirty="0" err="1">
                <a:solidFill>
                  <a:srgbClr val="002060"/>
                </a:solidFill>
                <a:latin typeface="Times New Roman" panose="02020603050405020304" pitchFamily="18" charset="0"/>
                <a:cs typeface="Times New Roman" panose="02020603050405020304" pitchFamily="18" charset="0"/>
              </a:rPr>
              <a:t>професiї</a:t>
            </a:r>
            <a:r>
              <a:rPr lang="uk-UA" sz="3500" b="1" i="1" dirty="0">
                <a:solidFill>
                  <a:srgbClr val="002060"/>
                </a:solidFill>
                <a:latin typeface="Times New Roman" panose="02020603050405020304" pitchFamily="18" charset="0"/>
                <a:cs typeface="Times New Roman" panose="02020603050405020304" pitchFamily="18" charset="0"/>
              </a:rPr>
              <a:t> без </a:t>
            </a:r>
            <a:r>
              <a:rPr lang="uk-UA" sz="3500" b="1" i="1" dirty="0" err="1">
                <a:solidFill>
                  <a:srgbClr val="002060"/>
                </a:solidFill>
                <a:latin typeface="Times New Roman" panose="02020603050405020304" pitchFamily="18" charset="0"/>
                <a:cs typeface="Times New Roman" panose="02020603050405020304" pitchFamily="18" charset="0"/>
              </a:rPr>
              <a:t>дискримiнацiї</a:t>
            </a:r>
            <a:r>
              <a:rPr lang="uk-UA" sz="3500" b="1" i="1" dirty="0">
                <a:solidFill>
                  <a:srgbClr val="002060"/>
                </a:solidFill>
                <a:latin typeface="Times New Roman" panose="02020603050405020304" pitchFamily="18" charset="0"/>
                <a:cs typeface="Times New Roman" panose="02020603050405020304" pitchFamily="18" charset="0"/>
              </a:rPr>
              <a:t> за ознакою </a:t>
            </a:r>
            <a:r>
              <a:rPr lang="uk-UA" sz="3500" b="1" i="1" dirty="0" err="1">
                <a:solidFill>
                  <a:srgbClr val="002060"/>
                </a:solidFill>
                <a:latin typeface="Times New Roman" panose="02020603050405020304" pitchFamily="18" charset="0"/>
                <a:cs typeface="Times New Roman" panose="02020603050405020304" pitchFamily="18" charset="0"/>
              </a:rPr>
              <a:t>статi</a:t>
            </a:r>
            <a:r>
              <a:rPr lang="uk-UA" sz="3500" b="1" i="1" dirty="0">
                <a:solidFill>
                  <a:srgbClr val="002060"/>
                </a:solidFill>
                <a:latin typeface="Times New Roman" panose="02020603050405020304" pitchFamily="18" charset="0"/>
                <a:cs typeface="Times New Roman" panose="02020603050405020304" pitchFamily="18" charset="0"/>
              </a:rPr>
              <a:t> </a:t>
            </a:r>
            <a:r>
              <a:rPr lang="uk-UA" b="1" i="1" dirty="0">
                <a:solidFill>
                  <a:srgbClr val="00B0F0"/>
                </a:solidFill>
                <a:latin typeface="Times New Roman" panose="02020603050405020304" pitchFamily="18" charset="0"/>
                <a:cs typeface="Times New Roman" panose="02020603050405020304" pitchFamily="18" charset="0"/>
              </a:rPr>
              <a:t>(Висновки </a:t>
            </a:r>
            <a:r>
              <a:rPr lang="uk-UA" sz="3000" b="1" i="1" u="sng" dirty="0">
                <a:solidFill>
                  <a:srgbClr val="0070C0"/>
                </a:solidFill>
                <a:latin typeface="Times New Roman" panose="02020603050405020304" pitchFamily="18" charset="0"/>
                <a:cs typeface="Times New Roman" panose="02020603050405020304" pitchFamily="18" charset="0"/>
              </a:rPr>
              <a:t>2020</a:t>
            </a:r>
            <a:r>
              <a:rPr lang="uk-UA" b="1" i="1" dirty="0">
                <a:solidFill>
                  <a:srgbClr val="00B0F0"/>
                </a:solidFill>
                <a:latin typeface="Times New Roman" panose="02020603050405020304" pitchFamily="18" charset="0"/>
                <a:cs typeface="Times New Roman" panose="02020603050405020304" pitchFamily="18" charset="0"/>
              </a:rPr>
              <a:t> – не відповідає)</a:t>
            </a: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21.</a:t>
            </a:r>
            <a:r>
              <a:rPr lang="ru-RU" sz="2800" i="1" dirty="0">
                <a:solidFill>
                  <a:srgbClr val="002060"/>
                </a:solidFill>
                <a:latin typeface="Times New Roman" panose="02020603050405020304" pitchFamily="18" charset="0"/>
                <a:cs typeface="Times New Roman" panose="02020603050405020304" pitchFamily="18" charset="0"/>
              </a:rPr>
              <a:t>Право на </a:t>
            </a:r>
            <a:r>
              <a:rPr lang="ru-RU" sz="2800" i="1" dirty="0" err="1">
                <a:solidFill>
                  <a:srgbClr val="002060"/>
                </a:solidFill>
                <a:latin typeface="Times New Roman" panose="02020603050405020304" pitchFamily="18" charset="0"/>
                <a:cs typeface="Times New Roman" panose="02020603050405020304" pitchFamily="18" charset="0"/>
              </a:rPr>
              <a:t>iнформацiю</a:t>
            </a:r>
            <a:r>
              <a:rPr lang="ru-RU" sz="2800" i="1" dirty="0">
                <a:solidFill>
                  <a:srgbClr val="002060"/>
                </a:solidFill>
                <a:latin typeface="Times New Roman" panose="02020603050405020304" pitchFamily="18" charset="0"/>
                <a:cs typeface="Times New Roman" panose="02020603050405020304" pitchFamily="18" charset="0"/>
              </a:rPr>
              <a:t> та </a:t>
            </a:r>
            <a:r>
              <a:rPr lang="ru-RU" sz="2800" i="1" dirty="0" err="1">
                <a:solidFill>
                  <a:srgbClr val="002060"/>
                </a:solidFill>
                <a:latin typeface="Times New Roman" panose="02020603050405020304" pitchFamily="18" charset="0"/>
                <a:cs typeface="Times New Roman" panose="02020603050405020304" pitchFamily="18" charset="0"/>
              </a:rPr>
              <a:t>консультації</a:t>
            </a:r>
            <a:endParaRPr lang="ru-RU" sz="2800" i="1" dirty="0">
              <a:solidFill>
                <a:srgbClr val="002060"/>
              </a:solidFill>
              <a:latin typeface="Times New Roman" panose="02020603050405020304" pitchFamily="18" charset="0"/>
              <a:cs typeface="Times New Roman" panose="02020603050405020304" pitchFamily="18" charset="0"/>
            </a:endParaRP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22. </a:t>
            </a:r>
            <a:r>
              <a:rPr lang="ru-RU" sz="2800" i="1" dirty="0">
                <a:solidFill>
                  <a:srgbClr val="002060"/>
                </a:solidFill>
                <a:latin typeface="Times New Roman" panose="02020603050405020304" pitchFamily="18" charset="0"/>
                <a:cs typeface="Times New Roman" panose="02020603050405020304" pitchFamily="18" charset="0"/>
              </a:rPr>
              <a:t>Право </a:t>
            </a:r>
            <a:r>
              <a:rPr lang="uk-UA" sz="2800" i="1" dirty="0">
                <a:solidFill>
                  <a:srgbClr val="002060"/>
                </a:solidFill>
                <a:latin typeface="Times New Roman" panose="02020603050405020304" pitchFamily="18" charset="0"/>
                <a:cs typeface="Times New Roman" panose="02020603050405020304" pitchFamily="18" charset="0"/>
              </a:rPr>
              <a:t>брати участь у </a:t>
            </a:r>
            <a:r>
              <a:rPr lang="uk-UA" sz="2800" i="1" dirty="0" err="1">
                <a:solidFill>
                  <a:srgbClr val="002060"/>
                </a:solidFill>
                <a:latin typeface="Times New Roman" panose="02020603050405020304" pitchFamily="18" charset="0"/>
                <a:cs typeface="Times New Roman" panose="02020603050405020304" pitchFamily="18" charset="0"/>
              </a:rPr>
              <a:t>визначеннi</a:t>
            </a:r>
            <a:r>
              <a:rPr lang="uk-UA" sz="2800" i="1" dirty="0">
                <a:solidFill>
                  <a:srgbClr val="002060"/>
                </a:solidFill>
                <a:latin typeface="Times New Roman" panose="02020603050405020304" pitchFamily="18" charset="0"/>
                <a:cs typeface="Times New Roman" panose="02020603050405020304" pitchFamily="18" charset="0"/>
              </a:rPr>
              <a:t> та поліпшенні умов </a:t>
            </a:r>
            <a:r>
              <a:rPr lang="uk-UA" sz="2800" i="1" dirty="0" err="1">
                <a:solidFill>
                  <a:srgbClr val="002060"/>
                </a:solidFill>
                <a:latin typeface="Times New Roman" panose="02020603050405020304" pitchFamily="18" charset="0"/>
                <a:cs typeface="Times New Roman" panose="02020603050405020304" pitchFamily="18" charset="0"/>
              </a:rPr>
              <a:t>працi</a:t>
            </a:r>
            <a:r>
              <a:rPr lang="uk-UA" sz="2800" i="1" dirty="0">
                <a:solidFill>
                  <a:srgbClr val="002060"/>
                </a:solidFill>
                <a:latin typeface="Times New Roman" panose="02020603050405020304" pitchFamily="18" charset="0"/>
                <a:cs typeface="Times New Roman" panose="02020603050405020304" pitchFamily="18" charset="0"/>
              </a:rPr>
              <a:t> та виробничого середовища</a:t>
            </a: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24.</a:t>
            </a:r>
            <a:r>
              <a:rPr lang="ru-RU" sz="2800" i="1" dirty="0">
                <a:solidFill>
                  <a:srgbClr val="002060"/>
                </a:solidFill>
                <a:latin typeface="Times New Roman" panose="02020603050405020304" pitchFamily="18" charset="0"/>
                <a:cs typeface="Times New Roman" panose="02020603050405020304" pitchFamily="18" charset="0"/>
              </a:rPr>
              <a:t>Право на </a:t>
            </a:r>
            <a:r>
              <a:rPr lang="ru-RU" sz="2800" i="1" dirty="0" err="1">
                <a:solidFill>
                  <a:srgbClr val="002060"/>
                </a:solidFill>
                <a:latin typeface="Times New Roman" panose="02020603050405020304" pitchFamily="18" charset="0"/>
                <a:cs typeface="Times New Roman" panose="02020603050405020304" pitchFamily="18" charset="0"/>
              </a:rPr>
              <a:t>захист</a:t>
            </a:r>
            <a:r>
              <a:rPr lang="ru-RU" sz="2800" i="1" dirty="0">
                <a:solidFill>
                  <a:srgbClr val="002060"/>
                </a:solidFill>
                <a:latin typeface="Times New Roman" panose="02020603050405020304" pitchFamily="18" charset="0"/>
                <a:cs typeface="Times New Roman" panose="02020603050405020304" pitchFamily="18" charset="0"/>
              </a:rPr>
              <a:t> у </a:t>
            </a:r>
            <a:r>
              <a:rPr lang="ru-RU" sz="2800" i="1" dirty="0" err="1">
                <a:solidFill>
                  <a:srgbClr val="002060"/>
                </a:solidFill>
                <a:latin typeface="Times New Roman" panose="02020603050405020304" pitchFamily="18" charset="0"/>
                <a:cs typeface="Times New Roman" panose="02020603050405020304" pitchFamily="18" charset="0"/>
              </a:rPr>
              <a:t>випадках</a:t>
            </a:r>
            <a:r>
              <a:rPr lang="ru-RU" sz="2800" i="1" dirty="0">
                <a:solidFill>
                  <a:srgbClr val="002060"/>
                </a:solidFill>
                <a:latin typeface="Times New Roman" panose="02020603050405020304" pitchFamily="18" charset="0"/>
                <a:cs typeface="Times New Roman" panose="02020603050405020304" pitchFamily="18" charset="0"/>
              </a:rPr>
              <a:t> </a:t>
            </a:r>
            <a:r>
              <a:rPr lang="ru-RU" sz="2800" i="1" dirty="0" err="1">
                <a:solidFill>
                  <a:srgbClr val="002060"/>
                </a:solidFill>
                <a:latin typeface="Times New Roman" panose="02020603050405020304" pitchFamily="18" charset="0"/>
                <a:cs typeface="Times New Roman" panose="02020603050405020304" pitchFamily="18" charset="0"/>
              </a:rPr>
              <a:t>звільнення</a:t>
            </a:r>
            <a:endParaRPr lang="ru-RU" sz="2800" i="1" dirty="0">
              <a:solidFill>
                <a:srgbClr val="002060"/>
              </a:solidFill>
              <a:latin typeface="Times New Roman" panose="02020603050405020304" pitchFamily="18" charset="0"/>
              <a:cs typeface="Times New Roman" panose="02020603050405020304" pitchFamily="18" charset="0"/>
            </a:endParaRPr>
          </a:p>
          <a:p>
            <a:pPr marL="0" indent="0">
              <a:buNone/>
            </a:pPr>
            <a:r>
              <a:rPr lang="en-US" sz="2800" i="1" dirty="0">
                <a:solidFill>
                  <a:srgbClr val="C00000"/>
                </a:solidFill>
                <a:latin typeface="Times New Roman" panose="02020603050405020304" pitchFamily="18" charset="0"/>
                <a:cs typeface="Times New Roman" panose="02020603050405020304" pitchFamily="18" charset="0"/>
              </a:rPr>
              <a:t>25.</a:t>
            </a:r>
            <a:r>
              <a:rPr lang="ru-RU" sz="2800" i="1" dirty="0">
                <a:solidFill>
                  <a:srgbClr val="C00000"/>
                </a:solidFill>
                <a:latin typeface="Times New Roman" panose="02020603050405020304" pitchFamily="18" charset="0"/>
                <a:cs typeface="Times New Roman" panose="02020603050405020304" pitchFamily="18" charset="0"/>
              </a:rPr>
              <a:t>Право </a:t>
            </a:r>
            <a:r>
              <a:rPr lang="ru-RU" sz="2800" i="1" dirty="0" err="1">
                <a:solidFill>
                  <a:srgbClr val="C00000"/>
                </a:solidFill>
                <a:latin typeface="Times New Roman" panose="02020603050405020304" pitchFamily="18" charset="0"/>
                <a:cs typeface="Times New Roman" panose="02020603050405020304" pitchFamily="18" charset="0"/>
              </a:rPr>
              <a:t>працівників</a:t>
            </a:r>
            <a:r>
              <a:rPr lang="ru-RU" sz="2800" i="1" dirty="0">
                <a:solidFill>
                  <a:srgbClr val="C00000"/>
                </a:solidFill>
                <a:latin typeface="Times New Roman" panose="02020603050405020304" pitchFamily="18" charset="0"/>
                <a:cs typeface="Times New Roman" panose="02020603050405020304" pitchFamily="18" charset="0"/>
              </a:rPr>
              <a:t> на </a:t>
            </a:r>
            <a:r>
              <a:rPr lang="ru-RU" sz="2800" i="1" dirty="0" err="1">
                <a:solidFill>
                  <a:srgbClr val="C00000"/>
                </a:solidFill>
                <a:latin typeface="Times New Roman" panose="02020603050405020304" pitchFamily="18" charset="0"/>
                <a:cs typeface="Times New Roman" panose="02020603050405020304" pitchFamily="18" charset="0"/>
              </a:rPr>
              <a:t>захист</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їхніх</a:t>
            </a:r>
            <a:r>
              <a:rPr lang="ru-RU" sz="2800" i="1" dirty="0">
                <a:solidFill>
                  <a:srgbClr val="C00000"/>
                </a:solidFill>
                <a:latin typeface="Times New Roman" panose="02020603050405020304" pitchFamily="18" charset="0"/>
                <a:cs typeface="Times New Roman" panose="02020603050405020304" pitchFamily="18" charset="0"/>
              </a:rPr>
              <a:t> прав у </a:t>
            </a:r>
            <a:r>
              <a:rPr lang="ru-RU" sz="2800" i="1" dirty="0" err="1">
                <a:solidFill>
                  <a:srgbClr val="C00000"/>
                </a:solidFill>
                <a:latin typeface="Times New Roman" panose="02020603050405020304" pitchFamily="18" charset="0"/>
                <a:cs typeface="Times New Roman" panose="02020603050405020304" pitchFamily="18" charset="0"/>
              </a:rPr>
              <a:t>разі</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банкрутства</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їхнього</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err="1">
                <a:solidFill>
                  <a:srgbClr val="C00000"/>
                </a:solidFill>
                <a:latin typeface="Times New Roman" panose="02020603050405020304" pitchFamily="18" charset="0"/>
                <a:cs typeface="Times New Roman" panose="02020603050405020304" pitchFamily="18" charset="0"/>
              </a:rPr>
              <a:t>роботодавця</a:t>
            </a:r>
            <a:r>
              <a:rPr lang="ru-RU" sz="2800" i="1" dirty="0">
                <a:solidFill>
                  <a:srgbClr val="C00000"/>
                </a:solidFill>
                <a:latin typeface="Times New Roman" panose="02020603050405020304" pitchFamily="18" charset="0"/>
                <a:cs typeface="Times New Roman" panose="02020603050405020304" pitchFamily="18" charset="0"/>
              </a:rPr>
              <a:t> </a:t>
            </a:r>
            <a:r>
              <a:rPr lang="ru-RU" sz="2800" b="1" i="1" dirty="0">
                <a:solidFill>
                  <a:srgbClr val="C00000"/>
                </a:solidFill>
                <a:latin typeface="Times New Roman" panose="02020603050405020304" pitchFamily="18" charset="0"/>
                <a:cs typeface="Times New Roman" panose="02020603050405020304" pitchFamily="18" charset="0"/>
              </a:rPr>
              <a:t>(-- )</a:t>
            </a: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28.</a:t>
            </a:r>
            <a:r>
              <a:rPr lang="ru-RU" sz="2800" i="1" dirty="0">
                <a:solidFill>
                  <a:srgbClr val="002060"/>
                </a:solidFill>
                <a:latin typeface="Times New Roman" panose="02020603050405020304" pitchFamily="18" charset="0"/>
                <a:cs typeface="Times New Roman" panose="02020603050405020304" pitchFamily="18" charset="0"/>
              </a:rPr>
              <a:t>Право </a:t>
            </a:r>
            <a:r>
              <a:rPr lang="uk-UA" sz="2800" i="1" dirty="0">
                <a:solidFill>
                  <a:srgbClr val="002060"/>
                </a:solidFill>
                <a:latin typeface="Times New Roman" panose="02020603050405020304" pitchFamily="18" charset="0"/>
                <a:cs typeface="Times New Roman" panose="02020603050405020304" pitchFamily="18" charset="0"/>
              </a:rPr>
              <a:t>представників працівників на захист на підприємстві та умови, які мають створюватися </a:t>
            </a:r>
            <a:r>
              <a:rPr lang="ru-RU" sz="2800" i="1" dirty="0">
                <a:solidFill>
                  <a:srgbClr val="002060"/>
                </a:solidFill>
                <a:latin typeface="Times New Roman" panose="02020603050405020304" pitchFamily="18" charset="0"/>
                <a:cs typeface="Times New Roman" panose="02020603050405020304" pitchFamily="18" charset="0"/>
              </a:rPr>
              <a:t>для них</a:t>
            </a:r>
          </a:p>
          <a:p>
            <a:pPr marL="0" indent="0">
              <a:buNone/>
            </a:pPr>
            <a:r>
              <a:rPr lang="en-US" sz="2800" i="1" dirty="0">
                <a:solidFill>
                  <a:srgbClr val="002060"/>
                </a:solidFill>
                <a:latin typeface="Times New Roman" panose="02020603050405020304" pitchFamily="18" charset="0"/>
                <a:cs typeface="Times New Roman" panose="02020603050405020304" pitchFamily="18" charset="0"/>
              </a:rPr>
              <a:t>29.</a:t>
            </a:r>
            <a:r>
              <a:rPr lang="ru-RU" sz="2800" i="1" dirty="0">
                <a:solidFill>
                  <a:srgbClr val="002060"/>
                </a:solidFill>
                <a:latin typeface="Times New Roman" panose="02020603050405020304" pitchFamily="18" charset="0"/>
                <a:cs typeface="Times New Roman" panose="02020603050405020304" pitchFamily="18" charset="0"/>
              </a:rPr>
              <a:t>Право на </a:t>
            </a:r>
            <a:r>
              <a:rPr lang="ru-RU" sz="2800" i="1" dirty="0" err="1">
                <a:solidFill>
                  <a:srgbClr val="002060"/>
                </a:solidFill>
                <a:latin typeface="Times New Roman" panose="02020603050405020304" pitchFamily="18" charset="0"/>
                <a:cs typeface="Times New Roman" panose="02020603050405020304" pitchFamily="18" charset="0"/>
              </a:rPr>
              <a:t>інформацію</a:t>
            </a:r>
            <a:r>
              <a:rPr lang="ru-RU" sz="2800" i="1" dirty="0">
                <a:solidFill>
                  <a:srgbClr val="002060"/>
                </a:solidFill>
                <a:latin typeface="Times New Roman" panose="02020603050405020304" pitchFamily="18" charset="0"/>
                <a:cs typeface="Times New Roman" panose="02020603050405020304" pitchFamily="18" charset="0"/>
              </a:rPr>
              <a:t> та </a:t>
            </a:r>
            <a:r>
              <a:rPr lang="ru-RU" sz="2800" i="1" dirty="0" err="1">
                <a:solidFill>
                  <a:srgbClr val="002060"/>
                </a:solidFill>
                <a:latin typeface="Times New Roman" panose="02020603050405020304" pitchFamily="18" charset="0"/>
                <a:cs typeface="Times New Roman" panose="02020603050405020304" pitchFamily="18" charset="0"/>
              </a:rPr>
              <a:t>консультації</a:t>
            </a:r>
            <a:r>
              <a:rPr lang="ru-RU" sz="2800" i="1" dirty="0">
                <a:solidFill>
                  <a:srgbClr val="002060"/>
                </a:solidFill>
                <a:latin typeface="Times New Roman" panose="02020603050405020304" pitchFamily="18" charset="0"/>
                <a:cs typeface="Times New Roman" panose="02020603050405020304" pitchFamily="18" charset="0"/>
              </a:rPr>
              <a:t> </a:t>
            </a:r>
            <a:r>
              <a:rPr lang="ru-RU" sz="2800" i="1" dirty="0" err="1">
                <a:solidFill>
                  <a:srgbClr val="002060"/>
                </a:solidFill>
                <a:latin typeface="Times New Roman" panose="02020603050405020304" pitchFamily="18" charset="0"/>
                <a:cs typeface="Times New Roman" panose="02020603050405020304" pitchFamily="18" charset="0"/>
              </a:rPr>
              <a:t>під</a:t>
            </a:r>
            <a:r>
              <a:rPr lang="ru-RU" sz="2800" i="1" dirty="0">
                <a:solidFill>
                  <a:srgbClr val="002060"/>
                </a:solidFill>
                <a:latin typeface="Times New Roman" panose="02020603050405020304" pitchFamily="18" charset="0"/>
                <a:cs typeface="Times New Roman" panose="02020603050405020304" pitchFamily="18" charset="0"/>
              </a:rPr>
              <a:t> час </a:t>
            </a:r>
            <a:r>
              <a:rPr lang="ru-RU" sz="2800" i="1" dirty="0" err="1">
                <a:solidFill>
                  <a:srgbClr val="002060"/>
                </a:solidFill>
                <a:latin typeface="Times New Roman" panose="02020603050405020304" pitchFamily="18" charset="0"/>
                <a:cs typeface="Times New Roman" panose="02020603050405020304" pitchFamily="18" charset="0"/>
              </a:rPr>
              <a:t>колективного</a:t>
            </a:r>
            <a:r>
              <a:rPr lang="ru-RU" sz="2800" i="1" dirty="0">
                <a:solidFill>
                  <a:srgbClr val="002060"/>
                </a:solidFill>
                <a:latin typeface="Times New Roman" panose="02020603050405020304" pitchFamily="18" charset="0"/>
                <a:cs typeface="Times New Roman" panose="02020603050405020304" pitchFamily="18" charset="0"/>
              </a:rPr>
              <a:t> </a:t>
            </a:r>
            <a:r>
              <a:rPr lang="ru-RU" sz="2800" i="1" dirty="0" err="1">
                <a:solidFill>
                  <a:srgbClr val="002060"/>
                </a:solidFill>
                <a:latin typeface="Times New Roman" panose="02020603050405020304" pitchFamily="18" charset="0"/>
                <a:cs typeface="Times New Roman" panose="02020603050405020304" pitchFamily="18" charset="0"/>
              </a:rPr>
              <a:t>звільнення</a:t>
            </a:r>
            <a:endParaRPr lang="ru-RU" sz="2800" b="1" i="1" dirty="0">
              <a:solidFill>
                <a:srgbClr val="002060"/>
              </a:solidFill>
              <a:latin typeface="Times New Roman" panose="02020603050405020304" pitchFamily="18" charset="0"/>
              <a:cs typeface="Times New Roman" panose="02020603050405020304" pitchFamily="18" charset="0"/>
            </a:endParaRPr>
          </a:p>
          <a:p>
            <a:pPr marL="0" indent="0">
              <a:buNone/>
            </a:pPr>
            <a:endParaRPr lang="uk-UA" sz="2800" i="1" dirty="0">
              <a:solidFill>
                <a:srgbClr val="002060"/>
              </a:solidFill>
              <a:latin typeface="Times New Roman" panose="02020603050405020304" pitchFamily="18" charset="0"/>
              <a:cs typeface="Times New Roman" panose="02020603050405020304" pitchFamily="18" charset="0"/>
            </a:endParaRPr>
          </a:p>
          <a:p>
            <a:pPr marL="0" indent="0">
              <a:buNone/>
            </a:pPr>
            <a:endParaRPr lang="uk-UA" sz="2800" i="1" dirty="0">
              <a:solidFill>
                <a:srgbClr val="002060"/>
              </a:solidFill>
              <a:highlight>
                <a:srgbClr val="FFFF00"/>
              </a:highlight>
              <a:latin typeface="Times New Roman" panose="02020603050405020304" pitchFamily="18" charset="0"/>
              <a:cs typeface="Times New Roman" panose="02020603050405020304" pitchFamily="18" charset="0"/>
            </a:endParaRPr>
          </a:p>
          <a:p>
            <a:pPr marL="0" indent="0">
              <a:buNone/>
            </a:pPr>
            <a:endParaRPr lang="uk-UA" sz="2800" b="1" i="1" dirty="0">
              <a:highlight>
                <a:srgbClr val="FFFF00"/>
              </a:highlight>
              <a:latin typeface="Times New Roman" panose="02020603050405020304" pitchFamily="18" charset="0"/>
              <a:cs typeface="Times New Roman" panose="02020603050405020304" pitchFamily="18" charset="0"/>
            </a:endParaRPr>
          </a:p>
          <a:p>
            <a:pPr marL="0" indent="0">
              <a:buNone/>
            </a:pPr>
            <a:endParaRPr lang="uk-UA" sz="2800" b="1" i="1" dirty="0">
              <a:solidFill>
                <a:srgbClr val="C00000"/>
              </a:solidFill>
              <a:latin typeface="Times New Roman" panose="02020603050405020304" pitchFamily="18" charset="0"/>
              <a:cs typeface="Times New Roman" panose="02020603050405020304" pitchFamily="18" charset="0"/>
            </a:endParaRPr>
          </a:p>
          <a:p>
            <a:pPr marL="0" indent="0">
              <a:buNone/>
            </a:pPr>
            <a:endParaRPr lang="uk-UA" dirty="0"/>
          </a:p>
        </p:txBody>
      </p:sp>
      <p:sp>
        <p:nvSpPr>
          <p:cNvPr id="4" name="Объект 3">
            <a:extLst>
              <a:ext uri="{FF2B5EF4-FFF2-40B4-BE49-F238E27FC236}">
                <a16:creationId xmlns:a16="http://schemas.microsoft.com/office/drawing/2014/main" id="{8D021D0A-3054-49FE-B512-416D0CE33AF6}"/>
              </a:ext>
            </a:extLst>
          </p:cNvPr>
          <p:cNvSpPr>
            <a:spLocks noGrp="1"/>
          </p:cNvSpPr>
          <p:nvPr>
            <p:ph sz="half" idx="2"/>
          </p:nvPr>
        </p:nvSpPr>
        <p:spPr>
          <a:xfrm>
            <a:off x="6553200" y="1295400"/>
            <a:ext cx="5367867" cy="5334000"/>
          </a:xfrm>
        </p:spPr>
        <p:txBody>
          <a:bodyPr>
            <a:normAutofit fontScale="40000" lnSpcReduction="20000"/>
          </a:bodyPr>
          <a:lstStyle/>
          <a:p>
            <a:pPr marL="0" indent="0">
              <a:buNone/>
            </a:pPr>
            <a:r>
              <a:rPr lang="en-US" b="1" i="1" dirty="0">
                <a:solidFill>
                  <a:srgbClr val="00B0F0"/>
                </a:solidFill>
                <a:latin typeface="Times New Roman" panose="02020603050405020304" pitchFamily="18" charset="0"/>
                <a:cs typeface="Times New Roman" panose="02020603050405020304" pitchFamily="18" charset="0"/>
              </a:rPr>
              <a:t>1</a:t>
            </a:r>
            <a:r>
              <a:rPr lang="uk-UA" sz="3500" b="1" i="1" dirty="0">
                <a:solidFill>
                  <a:srgbClr val="00B0F0"/>
                </a:solidFill>
                <a:latin typeface="Times New Roman" panose="02020603050405020304" pitchFamily="18" charset="0"/>
                <a:cs typeface="Times New Roman" panose="02020603050405020304" pitchFamily="18" charset="0"/>
              </a:rPr>
              <a:t>. </a:t>
            </a:r>
            <a:r>
              <a:rPr lang="ru-RU" sz="3500" b="1" i="1" dirty="0">
                <a:solidFill>
                  <a:srgbClr val="00B0F0"/>
                </a:solidFill>
                <a:latin typeface="Times New Roman" panose="02020603050405020304" pitchFamily="18" charset="0"/>
                <a:cs typeface="Times New Roman" panose="02020603050405020304" pitchFamily="18" charset="0"/>
              </a:rPr>
              <a:t>Стаття 2 - Право на </a:t>
            </a:r>
            <a:r>
              <a:rPr lang="uk-UA" sz="3500" b="1" i="1" dirty="0">
                <a:solidFill>
                  <a:srgbClr val="00B0F0"/>
                </a:solidFill>
                <a:latin typeface="Times New Roman" panose="02020603050405020304" pitchFamily="18" charset="0"/>
                <a:cs typeface="Times New Roman" panose="02020603050405020304" pitchFamily="18" charset="0"/>
              </a:rPr>
              <a:t>справедливі умови праці</a:t>
            </a:r>
          </a:p>
          <a:p>
            <a:pPr marL="0" indent="0">
              <a:buNone/>
            </a:pPr>
            <a:r>
              <a:rPr lang="uk-UA" b="1" dirty="0">
                <a:effectLst/>
                <a:latin typeface="Calibri" panose="020F0502020204030204" pitchFamily="34" charset="0"/>
                <a:ea typeface="Calibri" panose="020F0502020204030204" pitchFamily="34" charset="0"/>
              </a:rPr>
              <a:t>Стаття 2 </a:t>
            </a:r>
            <a:r>
              <a:rPr lang="uk-UA" b="1" dirty="0">
                <a:effectLst/>
                <a:latin typeface="Calibri" panose="020F0502020204030204" pitchFamily="34" charset="0"/>
                <a:ea typeface="Calibri" panose="020F0502020204030204" pitchFamily="34" charset="0"/>
                <a:cs typeface="Times New Roman" panose="02020603050405020304" pitchFamily="18" charset="0"/>
              </a:rPr>
              <a:t>§</a:t>
            </a:r>
            <a:r>
              <a:rPr lang="uk-UA" b="1" dirty="0">
                <a:effectLst/>
                <a:latin typeface="Calibri" panose="020F0502020204030204" pitchFamily="34" charset="0"/>
                <a:ea typeface="Calibri" panose="020F0502020204030204" pitchFamily="34" charset="0"/>
              </a:rPr>
              <a:t>1 Розумна тривалість робочого дня та тижня</a:t>
            </a:r>
            <a:endParaRPr lang="en-US" b="1" dirty="0">
              <a:effectLst/>
              <a:latin typeface="Calibri" panose="020F0502020204030204" pitchFamily="34" charset="0"/>
              <a:ea typeface="Calibri" panose="020F0502020204030204" pitchFamily="34" charset="0"/>
            </a:endParaRPr>
          </a:p>
          <a:p>
            <a:pPr marL="0" indent="0">
              <a:buNone/>
            </a:pPr>
            <a:r>
              <a:rPr lang="en-US" sz="3500" b="1" i="1" dirty="0">
                <a:solidFill>
                  <a:srgbClr val="00B0F0"/>
                </a:solidFill>
                <a:latin typeface="Times New Roman" panose="02020603050405020304" pitchFamily="18" charset="0"/>
                <a:cs typeface="Times New Roman" panose="02020603050405020304" pitchFamily="18" charset="0"/>
              </a:rPr>
              <a:t>2. </a:t>
            </a:r>
            <a:r>
              <a:rPr lang="uk-UA" sz="3500" b="1" i="1" dirty="0">
                <a:solidFill>
                  <a:srgbClr val="00B0F0"/>
                </a:solidFill>
                <a:latin typeface="Times New Roman" panose="02020603050405020304" pitchFamily="18" charset="0"/>
                <a:cs typeface="Times New Roman" panose="02020603050405020304" pitchFamily="18" charset="0"/>
              </a:rPr>
              <a:t>Стаття 3 - Право на безпечні та здорові умови праці</a:t>
            </a:r>
            <a:endParaRPr lang="en-US" sz="3500" b="1" i="1" dirty="0">
              <a:solidFill>
                <a:srgbClr val="00B0F0"/>
              </a:solidFill>
              <a:latin typeface="Times New Roman" panose="02020603050405020304" pitchFamily="18" charset="0"/>
              <a:cs typeface="Times New Roman" panose="02020603050405020304" pitchFamily="18" charset="0"/>
            </a:endParaRPr>
          </a:p>
          <a:p>
            <a:pPr marL="0" indent="0">
              <a:buNone/>
            </a:pPr>
            <a:r>
              <a:rPr lang="uk-UA" b="1" kern="100" dirty="0">
                <a:effectLst/>
                <a:latin typeface="Calibri" panose="020F0502020204030204" pitchFamily="34" charset="0"/>
                <a:ea typeface="Calibri" panose="020F0502020204030204" pitchFamily="34" charset="0"/>
                <a:cs typeface="Times New Roman" panose="02020603050405020304" pitchFamily="18" charset="0"/>
              </a:rPr>
              <a:t>Стаття 3 §</a:t>
            </a:r>
            <a:r>
              <a:rPr lang="uk-UA" b="1" kern="100" dirty="0">
                <a:effectLst/>
                <a:latin typeface="Calibri" panose="020F0502020204030204" pitchFamily="34" charset="0"/>
                <a:ea typeface="Calibri" panose="020F0502020204030204" pitchFamily="34" charset="0"/>
                <a:cs typeface="Calibri" panose="020F0502020204030204" pitchFamily="34" charset="0"/>
              </a:rPr>
              <a:t>1</a:t>
            </a:r>
            <a:r>
              <a:rPr lang="uk-UA" kern="100" dirty="0">
                <a:effectLst/>
                <a:latin typeface="Calibri" panose="020F0502020204030204" pitchFamily="34" charset="0"/>
                <a:ea typeface="Calibri" panose="020F0502020204030204" pitchFamily="34" charset="0"/>
                <a:cs typeface="Calibri" panose="020F0502020204030204" pitchFamily="34" charset="0"/>
              </a:rPr>
              <a:t> </a:t>
            </a:r>
            <a:r>
              <a:rPr lang="uk-UA" b="1" kern="100" dirty="0">
                <a:effectLst/>
                <a:latin typeface="Calibri" panose="020F0502020204030204" pitchFamily="34" charset="0"/>
                <a:ea typeface="Calibri" panose="020F0502020204030204" pitchFamily="34" charset="0"/>
                <a:cs typeface="Calibri" panose="020F0502020204030204" pitchFamily="34" charset="0"/>
              </a:rPr>
              <a:t>Здоров'я, безпека та робоче середовище</a:t>
            </a:r>
            <a:endParaRPr lang="uk-UA"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uk-UA" b="1" kern="100" dirty="0">
                <a:effectLst/>
                <a:latin typeface="Calibri" panose="020F0502020204030204" pitchFamily="34" charset="0"/>
                <a:ea typeface="Calibri" panose="020F0502020204030204" pitchFamily="34" charset="0"/>
                <a:cs typeface="Calibri" panose="020F0502020204030204" pitchFamily="34" charset="0"/>
              </a:rPr>
              <a:t>Стаття 3 </a:t>
            </a:r>
            <a:r>
              <a:rPr lang="uk-UA" b="1" kern="100" dirty="0">
                <a:effectLst/>
                <a:latin typeface="Calibri" panose="020F0502020204030204" pitchFamily="34" charset="0"/>
                <a:ea typeface="Calibri" panose="020F0502020204030204" pitchFamily="34" charset="0"/>
                <a:cs typeface="Times New Roman" panose="02020603050405020304" pitchFamily="18" charset="0"/>
              </a:rPr>
              <a:t>§</a:t>
            </a:r>
            <a:r>
              <a:rPr lang="uk-UA" b="1" kern="100" dirty="0">
                <a:effectLst/>
                <a:latin typeface="Calibri" panose="020F0502020204030204" pitchFamily="34" charset="0"/>
                <a:ea typeface="Calibri" panose="020F0502020204030204" pitchFamily="34" charset="0"/>
                <a:cs typeface="Calibri" panose="020F0502020204030204" pitchFamily="34" charset="0"/>
              </a:rPr>
              <a:t>2</a:t>
            </a:r>
            <a:r>
              <a:rPr lang="uk-UA" kern="100" dirty="0">
                <a:effectLst/>
                <a:latin typeface="Calibri" panose="020F0502020204030204" pitchFamily="34" charset="0"/>
                <a:ea typeface="Calibri" panose="020F0502020204030204" pitchFamily="34" charset="0"/>
                <a:cs typeface="Calibri" panose="020F0502020204030204" pitchFamily="34" charset="0"/>
              </a:rPr>
              <a:t> </a:t>
            </a:r>
            <a:r>
              <a:rPr lang="uk-UA" b="1" kern="100" dirty="0">
                <a:effectLst/>
                <a:latin typeface="Calibri" panose="020F0502020204030204" pitchFamily="34" charset="0"/>
                <a:ea typeface="Calibri" panose="020F0502020204030204" pitchFamily="34" charset="0"/>
                <a:cs typeface="Calibri" panose="020F0502020204030204" pitchFamily="34" charset="0"/>
              </a:rPr>
              <a:t>переглянутої Хартії (Стаття 3</a:t>
            </a:r>
            <a:r>
              <a:rPr lang="uk-UA" b="1" kern="100" dirty="0">
                <a:effectLst/>
                <a:latin typeface="Calibri" panose="020F0502020204030204" pitchFamily="34" charset="0"/>
                <a:ea typeface="Calibri" panose="020F0502020204030204" pitchFamily="34" charset="0"/>
                <a:cs typeface="Times New Roman" panose="02020603050405020304" pitchFamily="18" charset="0"/>
              </a:rPr>
              <a:t> §</a:t>
            </a:r>
            <a:r>
              <a:rPr lang="uk-UA" b="1" kern="100" dirty="0">
                <a:effectLst/>
                <a:latin typeface="Calibri" panose="020F0502020204030204" pitchFamily="34" charset="0"/>
                <a:ea typeface="Calibri" panose="020F0502020204030204" pitchFamily="34" charset="0"/>
                <a:cs typeface="Calibri" panose="020F0502020204030204" pitchFamily="34" charset="0"/>
              </a:rPr>
              <a:t>1 Хартії 1961 року) Правила з техніки безпеки та гігієни праці</a:t>
            </a:r>
            <a:endParaRPr lang="uk-UA"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uk-UA" b="1" kern="100" dirty="0">
                <a:effectLst/>
                <a:latin typeface="Calibri" panose="020F0502020204030204" pitchFamily="34" charset="0"/>
                <a:ea typeface="Calibri" panose="020F0502020204030204" pitchFamily="34" charset="0"/>
                <a:cs typeface="Calibri" panose="020F0502020204030204" pitchFamily="34" charset="0"/>
              </a:rPr>
              <a:t>Стаття3 </a:t>
            </a:r>
            <a:r>
              <a:rPr lang="uk-UA" b="1" kern="100" dirty="0">
                <a:effectLst/>
                <a:latin typeface="Calibri" panose="020F0502020204030204" pitchFamily="34" charset="0"/>
                <a:ea typeface="Calibri" panose="020F0502020204030204" pitchFamily="34" charset="0"/>
                <a:cs typeface="Times New Roman" panose="02020603050405020304" pitchFamily="18" charset="0"/>
              </a:rPr>
              <a:t>§</a:t>
            </a:r>
            <a:r>
              <a:rPr lang="uk-UA" b="1" kern="100" dirty="0">
                <a:effectLst/>
                <a:latin typeface="Calibri" panose="020F0502020204030204" pitchFamily="34" charset="0"/>
                <a:ea typeface="Calibri" panose="020F0502020204030204" pitchFamily="34" charset="0"/>
                <a:cs typeface="Calibri" panose="020F0502020204030204" pitchFamily="34" charset="0"/>
              </a:rPr>
              <a:t>3 переглянутої Хартії </a:t>
            </a:r>
            <a:r>
              <a:rPr lang="uk-UA" kern="100" dirty="0">
                <a:effectLst/>
                <a:latin typeface="Calibri" panose="020F0502020204030204" pitchFamily="34" charset="0"/>
                <a:ea typeface="Calibri" panose="020F0502020204030204" pitchFamily="34" charset="0"/>
                <a:cs typeface="Calibri" panose="020F0502020204030204" pitchFamily="34" charset="0"/>
              </a:rPr>
              <a:t>(</a:t>
            </a:r>
            <a:r>
              <a:rPr lang="uk-UA" b="1" kern="100" dirty="0">
                <a:effectLst/>
                <a:latin typeface="Calibri" panose="020F0502020204030204" pitchFamily="34" charset="0"/>
                <a:ea typeface="Calibri" panose="020F0502020204030204" pitchFamily="34" charset="0"/>
                <a:cs typeface="Calibri" panose="020F0502020204030204" pitchFamily="34" charset="0"/>
              </a:rPr>
              <a:t>Стаття 3</a:t>
            </a:r>
            <a:r>
              <a:rPr lang="uk-UA" b="1" kern="100" dirty="0">
                <a:effectLst/>
                <a:latin typeface="Calibri" panose="020F0502020204030204" pitchFamily="34" charset="0"/>
                <a:ea typeface="Calibri" panose="020F0502020204030204" pitchFamily="34" charset="0"/>
                <a:cs typeface="Times New Roman" panose="02020603050405020304" pitchFamily="18" charset="0"/>
              </a:rPr>
              <a:t> §2</a:t>
            </a:r>
            <a:r>
              <a:rPr lang="uk-UA" b="1" kern="100" dirty="0">
                <a:effectLst/>
                <a:latin typeface="Calibri" panose="020F0502020204030204" pitchFamily="34" charset="0"/>
                <a:ea typeface="Calibri" panose="020F0502020204030204" pitchFamily="34" charset="0"/>
                <a:cs typeface="Calibri" panose="020F0502020204030204" pitchFamily="34" charset="0"/>
              </a:rPr>
              <a:t> Хартії 1961 року</a:t>
            </a:r>
            <a:r>
              <a:rPr lang="uk-UA" kern="100" dirty="0">
                <a:effectLst/>
                <a:latin typeface="Calibri" panose="020F0502020204030204" pitchFamily="34" charset="0"/>
                <a:ea typeface="Calibri" panose="020F0502020204030204" pitchFamily="34" charset="0"/>
                <a:cs typeface="Calibri" panose="020F0502020204030204" pitchFamily="34" charset="0"/>
              </a:rPr>
              <a:t>) </a:t>
            </a:r>
            <a:r>
              <a:rPr lang="uk-UA" b="1" kern="100" dirty="0">
                <a:effectLst/>
                <a:latin typeface="Calibri" panose="020F0502020204030204" pitchFamily="34" charset="0"/>
                <a:ea typeface="Calibri" panose="020F0502020204030204" pitchFamily="34" charset="0"/>
                <a:cs typeface="Calibri" panose="020F0502020204030204" pitchFamily="34" charset="0"/>
              </a:rPr>
              <a:t>Забезпечення дотримання правил техніки безпеки та гігієни праці</a:t>
            </a:r>
            <a:endParaRPr lang="uk-UA"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500" b="1" i="1" dirty="0">
                <a:solidFill>
                  <a:srgbClr val="00B0F0"/>
                </a:solidFill>
                <a:latin typeface="Times New Roman" panose="02020603050405020304" pitchFamily="18" charset="0"/>
                <a:cs typeface="Times New Roman" panose="02020603050405020304" pitchFamily="18" charset="0"/>
              </a:rPr>
              <a:t>3. </a:t>
            </a:r>
            <a:r>
              <a:rPr lang="uk-UA" sz="3500" b="1" i="1" dirty="0">
                <a:solidFill>
                  <a:srgbClr val="00B0F0"/>
                </a:solidFill>
                <a:latin typeface="Times New Roman" panose="02020603050405020304" pitchFamily="18" charset="0"/>
                <a:cs typeface="Times New Roman" panose="02020603050405020304" pitchFamily="18" charset="0"/>
              </a:rPr>
              <a:t>Стаття 4 - Право на справедливу винагороду</a:t>
            </a:r>
          </a:p>
          <a:p>
            <a:pPr marL="0" indent="0">
              <a:buNone/>
            </a:pPr>
            <a:r>
              <a:rPr lang="uk-UA" b="1" kern="100" dirty="0">
                <a:latin typeface="Calibri" panose="020F0502020204030204" pitchFamily="34" charset="0"/>
                <a:ea typeface="Calibri" panose="020F0502020204030204" pitchFamily="34" charset="0"/>
                <a:cs typeface="Calibri" panose="020F0502020204030204" pitchFamily="34" charset="0"/>
              </a:rPr>
              <a:t>Стаття4 §3 Право працюючих чоловіків i жінок на рівну винагороду за працю рівної цінності</a:t>
            </a:r>
          </a:p>
          <a:p>
            <a:pPr marL="0" indent="0">
              <a:buNone/>
            </a:pPr>
            <a:r>
              <a:rPr lang="en-US" sz="3500" b="1" i="1" dirty="0">
                <a:solidFill>
                  <a:srgbClr val="00B0F0"/>
                </a:solidFill>
                <a:latin typeface="Times New Roman" panose="02020603050405020304" pitchFamily="18" charset="0"/>
                <a:cs typeface="Times New Roman" panose="02020603050405020304" pitchFamily="18" charset="0"/>
              </a:rPr>
              <a:t>4. </a:t>
            </a:r>
            <a:r>
              <a:rPr lang="uk-UA" sz="3500" b="1" i="1" dirty="0">
                <a:solidFill>
                  <a:srgbClr val="00B0F0"/>
                </a:solidFill>
                <a:latin typeface="Times New Roman" panose="02020603050405020304" pitchFamily="18" charset="0"/>
                <a:cs typeface="Times New Roman" panose="02020603050405020304" pitchFamily="18" charset="0"/>
              </a:rPr>
              <a:t>Стаття 5 - Право на створення організацій</a:t>
            </a:r>
            <a:endParaRPr lang="en-US" sz="3500" b="1" i="1" dirty="0">
              <a:solidFill>
                <a:srgbClr val="00B0F0"/>
              </a:solidFill>
              <a:latin typeface="Times New Roman" panose="02020603050405020304" pitchFamily="18" charset="0"/>
              <a:cs typeface="Times New Roman" panose="02020603050405020304" pitchFamily="18" charset="0"/>
            </a:endParaRPr>
          </a:p>
          <a:p>
            <a:pPr marL="0" indent="0">
              <a:buNone/>
            </a:pPr>
            <a:r>
              <a:rPr lang="en-US" sz="3500" b="1" i="1" dirty="0">
                <a:solidFill>
                  <a:srgbClr val="00B0F0"/>
                </a:solidFill>
                <a:latin typeface="Times New Roman" panose="02020603050405020304" pitchFamily="18" charset="0"/>
                <a:cs typeface="Times New Roman" panose="02020603050405020304" pitchFamily="18" charset="0"/>
              </a:rPr>
              <a:t>5. </a:t>
            </a:r>
            <a:r>
              <a:rPr lang="uk-UA" sz="3500" b="1" i="1" dirty="0">
                <a:solidFill>
                  <a:srgbClr val="00B0F0"/>
                </a:solidFill>
                <a:latin typeface="Times New Roman" panose="02020603050405020304" pitchFamily="18" charset="0"/>
                <a:cs typeface="Times New Roman" panose="02020603050405020304" pitchFamily="18" charset="0"/>
              </a:rPr>
              <a:t>Стаття 6 - Право на укладання колективних договорів</a:t>
            </a:r>
          </a:p>
          <a:p>
            <a:pPr marL="0" indent="0">
              <a:buNone/>
            </a:pPr>
            <a:r>
              <a:rPr lang="uk-UA" b="1" kern="100" dirty="0">
                <a:latin typeface="Calibri" panose="020F0502020204030204" pitchFamily="34" charset="0"/>
                <a:ea typeface="Calibri" panose="020F0502020204030204" pitchFamily="34" charset="0"/>
                <a:cs typeface="Calibri" panose="020F0502020204030204" pitchFamily="34" charset="0"/>
              </a:rPr>
              <a:t>Стаття 6 §1 Спільні консультації</a:t>
            </a:r>
          </a:p>
          <a:p>
            <a:pPr marL="0" indent="0">
              <a:buNone/>
            </a:pPr>
            <a:r>
              <a:rPr lang="uk-UA" b="1" kern="100" dirty="0">
                <a:latin typeface="Calibri" panose="020F0502020204030204" pitchFamily="34" charset="0"/>
                <a:ea typeface="Calibri" panose="020F0502020204030204" pitchFamily="34" charset="0"/>
                <a:cs typeface="Calibri" panose="020F0502020204030204" pitchFamily="34" charset="0"/>
              </a:rPr>
              <a:t>Стаття 6 §2 Колективні переговори</a:t>
            </a:r>
          </a:p>
          <a:p>
            <a:pPr marL="0" indent="0">
              <a:buNone/>
            </a:pPr>
            <a:r>
              <a:rPr lang="uk-UA" b="1" kern="100" dirty="0">
                <a:latin typeface="Calibri" panose="020F0502020204030204" pitchFamily="34" charset="0"/>
                <a:ea typeface="Calibri" panose="020F0502020204030204" pitchFamily="34" charset="0"/>
                <a:cs typeface="Calibri" panose="020F0502020204030204" pitchFamily="34" charset="0"/>
              </a:rPr>
              <a:t>Стаття 6 § 4 Колективні дії</a:t>
            </a:r>
          </a:p>
          <a:p>
            <a:pPr marL="0" indent="0">
              <a:buNone/>
            </a:pPr>
            <a:endParaRPr lang="uk-UA" sz="3500" b="1" i="1" dirty="0">
              <a:solidFill>
                <a:srgbClr val="00B0F0"/>
              </a:solidFill>
              <a:latin typeface="Times New Roman" panose="02020603050405020304" pitchFamily="18" charset="0"/>
              <a:cs typeface="Times New Roman" panose="02020603050405020304" pitchFamily="18" charset="0"/>
            </a:endParaRPr>
          </a:p>
          <a:p>
            <a:pPr marL="0" indent="0">
              <a:buNone/>
            </a:pPr>
            <a:r>
              <a:rPr lang="uk-UA" sz="3500" b="1" i="1" dirty="0">
                <a:solidFill>
                  <a:srgbClr val="00B0F0"/>
                </a:solidFill>
                <a:latin typeface="Times New Roman" panose="02020603050405020304" pitchFamily="18" charset="0"/>
                <a:cs typeface="Times New Roman" panose="02020603050405020304" pitchFamily="18" charset="0"/>
              </a:rPr>
              <a:t>6. Стаття 20 - Право на рівні можливості для жінок і чоловіків</a:t>
            </a:r>
          </a:p>
          <a:p>
            <a:pPr marL="0" indent="0">
              <a:buNone/>
            </a:pPr>
            <a:endParaRPr lang="uk-UA" b="1" kern="1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b="1" dirty="0">
              <a:effectLst/>
              <a:latin typeface="Calibri" panose="020F0502020204030204" pitchFamily="34" charset="0"/>
              <a:ea typeface="Calibri" panose="020F0502020204030204" pitchFamily="34" charset="0"/>
            </a:endParaRPr>
          </a:p>
          <a:p>
            <a:pPr marL="0" indent="0">
              <a:buNone/>
            </a:pPr>
            <a:endParaRPr lang="en-US" dirty="0"/>
          </a:p>
          <a:p>
            <a:pPr marL="0" indent="0">
              <a:buNone/>
            </a:pPr>
            <a:endParaRPr lang="uk-UA" dirty="0"/>
          </a:p>
        </p:txBody>
      </p:sp>
      <p:cxnSp>
        <p:nvCxnSpPr>
          <p:cNvPr id="6" name="Прямая со стрелкой 5">
            <a:extLst>
              <a:ext uri="{FF2B5EF4-FFF2-40B4-BE49-F238E27FC236}">
                <a16:creationId xmlns:a16="http://schemas.microsoft.com/office/drawing/2014/main" id="{C958EFE0-CBD6-4AC2-9CF3-C41844DC12BF}"/>
              </a:ext>
            </a:extLst>
          </p:cNvPr>
          <p:cNvCxnSpPr>
            <a:cxnSpLocks/>
          </p:cNvCxnSpPr>
          <p:nvPr/>
        </p:nvCxnSpPr>
        <p:spPr>
          <a:xfrm flipH="1">
            <a:off x="5638801" y="1395289"/>
            <a:ext cx="889000" cy="0"/>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a:extLst>
              <a:ext uri="{FF2B5EF4-FFF2-40B4-BE49-F238E27FC236}">
                <a16:creationId xmlns:a16="http://schemas.microsoft.com/office/drawing/2014/main" id="{18BB71ED-6538-4554-8053-7541815C210E}"/>
              </a:ext>
            </a:extLst>
          </p:cNvPr>
          <p:cNvCxnSpPr>
            <a:cxnSpLocks/>
          </p:cNvCxnSpPr>
          <p:nvPr/>
        </p:nvCxnSpPr>
        <p:spPr>
          <a:xfrm flipH="1">
            <a:off x="5609171" y="1894823"/>
            <a:ext cx="889000" cy="0"/>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a:extLst>
              <a:ext uri="{FF2B5EF4-FFF2-40B4-BE49-F238E27FC236}">
                <a16:creationId xmlns:a16="http://schemas.microsoft.com/office/drawing/2014/main" id="{0DDA7430-603F-419C-B9B4-F6CE579682FE}"/>
              </a:ext>
            </a:extLst>
          </p:cNvPr>
          <p:cNvCxnSpPr>
            <a:cxnSpLocks/>
          </p:cNvCxnSpPr>
          <p:nvPr/>
        </p:nvCxnSpPr>
        <p:spPr>
          <a:xfrm flipH="1" flipV="1">
            <a:off x="5380574" y="2284290"/>
            <a:ext cx="1172626" cy="839910"/>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a:extLst>
              <a:ext uri="{FF2B5EF4-FFF2-40B4-BE49-F238E27FC236}">
                <a16:creationId xmlns:a16="http://schemas.microsoft.com/office/drawing/2014/main" id="{101CC9CA-F2EF-4A65-B912-C8628192A584}"/>
              </a:ext>
            </a:extLst>
          </p:cNvPr>
          <p:cNvCxnSpPr>
            <a:cxnSpLocks/>
          </p:cNvCxnSpPr>
          <p:nvPr/>
        </p:nvCxnSpPr>
        <p:spPr>
          <a:xfrm flipH="1" flipV="1">
            <a:off x="4892676" y="2658537"/>
            <a:ext cx="1605495" cy="1102373"/>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a:extLst>
              <a:ext uri="{FF2B5EF4-FFF2-40B4-BE49-F238E27FC236}">
                <a16:creationId xmlns:a16="http://schemas.microsoft.com/office/drawing/2014/main" id="{07C2F4D4-3BE8-4FE4-9CB2-6EB099B59D12}"/>
              </a:ext>
            </a:extLst>
          </p:cNvPr>
          <p:cNvCxnSpPr>
            <a:cxnSpLocks/>
          </p:cNvCxnSpPr>
          <p:nvPr/>
        </p:nvCxnSpPr>
        <p:spPr>
          <a:xfrm flipH="1" flipV="1">
            <a:off x="2683933" y="2921000"/>
            <a:ext cx="3767669" cy="1149756"/>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a:extLst>
              <a:ext uri="{FF2B5EF4-FFF2-40B4-BE49-F238E27FC236}">
                <a16:creationId xmlns:a16="http://schemas.microsoft.com/office/drawing/2014/main" id="{212EEDD4-C924-42A2-9AE1-25857E61CCEF}"/>
              </a:ext>
            </a:extLst>
          </p:cNvPr>
          <p:cNvCxnSpPr>
            <a:cxnSpLocks/>
          </p:cNvCxnSpPr>
          <p:nvPr/>
        </p:nvCxnSpPr>
        <p:spPr>
          <a:xfrm flipH="1" flipV="1">
            <a:off x="5283200" y="4834468"/>
            <a:ext cx="1244601" cy="475843"/>
          </a:xfrm>
          <a:prstGeom prst="straightConnector1">
            <a:avLst/>
          </a:prstGeom>
          <a:ln w="25400" cap="rnd">
            <a:solidFill>
              <a:schemeClr val="accent1"/>
            </a:solidFill>
            <a:bevel/>
            <a:headEnd w="lg" len="lg"/>
            <a:tailEnd type="triangle"/>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CC4C01CF-1EE0-185C-87C1-B98F3867E8E8}"/>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4077644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B8E594BC-CA32-471E-9697-D10565AD4BC0}"/>
              </a:ext>
            </a:extLst>
          </p:cNvPr>
          <p:cNvSpPr>
            <a:spLocks noGrp="1"/>
          </p:cNvSpPr>
          <p:nvPr>
            <p:ph type="title"/>
          </p:nvPr>
        </p:nvSpPr>
        <p:spPr>
          <a:xfrm>
            <a:off x="211667" y="365125"/>
            <a:ext cx="11142133" cy="1548342"/>
          </a:xfrm>
        </p:spPr>
        <p:txBody>
          <a:bodyPr>
            <a:normAutofit fontScale="90000"/>
          </a:bodyPr>
          <a:lstStyle/>
          <a:p>
            <a:r>
              <a:rPr lang="uk-UA" sz="4400" b="1" kern="100" dirty="0">
                <a:effectLst/>
                <a:latin typeface="Calibri" panose="020F0502020204030204" pitchFamily="34" charset="0"/>
                <a:ea typeface="Calibri" panose="020F0502020204030204" pitchFamily="34" charset="0"/>
                <a:cs typeface="Calibri" panose="020F0502020204030204" pitchFamily="34" charset="0"/>
              </a:rPr>
              <a:t>Стаття 2 - Право на справедливі умови праці</a:t>
            </a:r>
            <a:r>
              <a:rPr lang="en-US" sz="4400" b="1" kern="100" dirty="0">
                <a:effectLst/>
                <a:latin typeface="Calibri" panose="020F0502020204030204" pitchFamily="34" charset="0"/>
                <a:ea typeface="Calibri" panose="020F0502020204030204" pitchFamily="34" charset="0"/>
                <a:cs typeface="Calibri" panose="020F0502020204030204" pitchFamily="34" charset="0"/>
              </a:rPr>
              <a:t>. </a:t>
            </a:r>
            <a:br>
              <a:rPr lang="uk-UA" sz="4400" b="1" kern="100" dirty="0">
                <a:effectLst/>
                <a:latin typeface="Calibri" panose="020F0502020204030204" pitchFamily="34" charset="0"/>
                <a:ea typeface="Calibri" panose="020F0502020204030204" pitchFamily="34" charset="0"/>
                <a:cs typeface="Calibri" panose="020F0502020204030204" pitchFamily="34" charset="0"/>
              </a:rPr>
            </a:br>
            <a:r>
              <a:rPr lang="uk-UA" sz="4800" b="1" kern="100" dirty="0">
                <a:latin typeface="Calibri" panose="020F0502020204030204" pitchFamily="34" charset="0"/>
                <a:ea typeface="Calibri" panose="020F0502020204030204" pitchFamily="34" charset="0"/>
                <a:cs typeface="Times New Roman" panose="02020603050405020304" pitchFamily="18" charset="0"/>
              </a:rPr>
              <a:t>§</a:t>
            </a:r>
            <a:r>
              <a:rPr lang="uk-UA" sz="4800" b="1" kern="100" dirty="0">
                <a:latin typeface="Calibri" panose="020F0502020204030204" pitchFamily="34" charset="0"/>
                <a:ea typeface="Calibri" panose="020F0502020204030204" pitchFamily="34" charset="0"/>
                <a:cs typeface="Calibri" panose="020F0502020204030204" pitchFamily="34" charset="0"/>
              </a:rPr>
              <a:t>1 Розумна тривалість робочого дня та тижня</a:t>
            </a:r>
            <a:br>
              <a:rPr lang="uk-UA" sz="4800" b="1" kern="100" dirty="0">
                <a:latin typeface="Calibri" panose="020F0502020204030204" pitchFamily="34" charset="0"/>
                <a:ea typeface="Calibri" panose="020F0502020204030204" pitchFamily="34" charset="0"/>
                <a:cs typeface="Calibri" panose="020F0502020204030204" pitchFamily="34" charset="0"/>
              </a:rPr>
            </a:br>
            <a:r>
              <a:rPr lang="uk-UA" sz="4800" b="1" kern="100" dirty="0">
                <a:latin typeface="Calibri" panose="020F0502020204030204" pitchFamily="34" charset="0"/>
                <a:ea typeface="Calibri" panose="020F0502020204030204" pitchFamily="34" charset="0"/>
                <a:cs typeface="Calibri" panose="020F0502020204030204" pitchFamily="34" charset="0"/>
              </a:rPr>
              <a:t>Висновки ЄКСП 2022</a:t>
            </a:r>
            <a:endParaRPr lang="uk-UA" dirty="0"/>
          </a:p>
        </p:txBody>
      </p:sp>
      <p:sp>
        <p:nvSpPr>
          <p:cNvPr id="6" name="Объект 5">
            <a:extLst>
              <a:ext uri="{FF2B5EF4-FFF2-40B4-BE49-F238E27FC236}">
                <a16:creationId xmlns:a16="http://schemas.microsoft.com/office/drawing/2014/main" id="{FB27E2E4-CFC0-4CAF-A877-AA14958BEA5E}"/>
              </a:ext>
            </a:extLst>
          </p:cNvPr>
          <p:cNvSpPr>
            <a:spLocks noGrp="1"/>
          </p:cNvSpPr>
          <p:nvPr>
            <p:ph idx="1"/>
          </p:nvPr>
        </p:nvSpPr>
        <p:spPr>
          <a:xfrm>
            <a:off x="838200" y="2328333"/>
            <a:ext cx="8407400" cy="3848630"/>
          </a:xfrm>
        </p:spPr>
        <p:txBody>
          <a:bodyPr/>
          <a:lstStyle/>
          <a:p>
            <a:pPr algn="just">
              <a:lnSpc>
                <a:spcPct val="107000"/>
              </a:lnSpc>
              <a:spcAft>
                <a:spcPts val="800"/>
              </a:spcAft>
              <a:buFont typeface="Wingdings" panose="05000000000000000000" pitchFamily="2" charset="2"/>
              <a:buChar char="Ø"/>
            </a:pPr>
            <a:r>
              <a:rPr lang="uk-UA" sz="1800" i="1" kern="100" dirty="0">
                <a:effectLst/>
                <a:latin typeface="Calibri" panose="020F0502020204030204" pitchFamily="34" charset="0"/>
                <a:ea typeface="Calibri" panose="020F0502020204030204" pitchFamily="34" charset="0"/>
                <a:cs typeface="Calibri" panose="020F0502020204030204" pitchFamily="34" charset="0"/>
              </a:rPr>
              <a:t>З 28 висновків згідно зі статтею 2§1 Хартії ЄКСП вважав, що ситуація відповідає вимогам цього положення у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5 державах (Люксембург, Андорра, Греція, Португалія, Румунія)</a:t>
            </a:r>
            <a:r>
              <a:rPr lang="uk-UA" sz="1800" i="1" kern="100" dirty="0">
                <a:effectLst/>
                <a:latin typeface="Calibri" panose="020F0502020204030204" pitchFamily="34" charset="0"/>
                <a:ea typeface="Calibri" panose="020F0502020204030204" pitchFamily="34" charset="0"/>
                <a:cs typeface="Calibri" panose="020F0502020204030204" pitchFamily="34" charset="0"/>
              </a:rPr>
              <a:t>, від 3 з яких Комітет чекав на інформацію (Андорра, Португалія та Румунія).</a:t>
            </a:r>
            <a:endParaRPr lang="uk-UA"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Відкладені висновки  </a:t>
            </a:r>
            <a:r>
              <a:rPr lang="uk-UA" sz="1800" i="1" kern="100" dirty="0">
                <a:effectLst/>
                <a:latin typeface="Calibri" panose="020F0502020204030204" pitchFamily="34" charset="0"/>
                <a:ea typeface="Calibri" panose="020F0502020204030204" pitchFamily="34" charset="0"/>
                <a:cs typeface="Calibri" panose="020F0502020204030204" pitchFamily="34" charset="0"/>
              </a:rPr>
              <a:t>прийнято щодо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9 країн </a:t>
            </a:r>
            <a:r>
              <a:rPr lang="uk-UA" sz="1800" i="1" kern="100" dirty="0">
                <a:effectLst/>
                <a:latin typeface="Calibri" panose="020F0502020204030204" pitchFamily="34" charset="0"/>
                <a:ea typeface="Calibri" panose="020F0502020204030204" pitchFamily="34" charset="0"/>
                <a:cs typeface="Calibri" panose="020F0502020204030204" pitchFamily="34" charset="0"/>
              </a:rPr>
              <a:t>(Бельгії, Ірландії, Італії, Литви, Латвії, Республіки Молдова, Північної Македонії, Чорногорії та Словаччини).</a:t>
            </a:r>
            <a:endParaRPr lang="uk-UA"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uk-UA" sz="1800" i="1" kern="100" dirty="0">
                <a:effectLst/>
                <a:latin typeface="Calibri" panose="020F0502020204030204" pitchFamily="34" charset="0"/>
                <a:ea typeface="Calibri" panose="020F0502020204030204" pitchFamily="34" charset="0"/>
                <a:cs typeface="Calibri" panose="020F0502020204030204" pitchFamily="34" charset="0"/>
              </a:rPr>
              <a:t>У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14</a:t>
            </a:r>
            <a:r>
              <a:rPr lang="uk-UA" sz="1800" i="1" kern="100" dirty="0">
                <a:effectLst/>
                <a:latin typeface="Calibri" panose="020F0502020204030204" pitchFamily="34" charset="0"/>
                <a:ea typeface="Calibri" panose="020F0502020204030204" pitchFamily="34" charset="0"/>
                <a:cs typeface="Calibri" panose="020F0502020204030204" pitchFamily="34" charset="0"/>
              </a:rPr>
              <a:t> випадках (Німеччина, Іспанія, Польща, Албанія, Вірменія, Боснія і Герцеговина, Естонія, Фінляндія, Франція, Грузія, Угорщина, Мальта, Сербія та Туреччина) визнано, що </a:t>
            </a:r>
            <a:r>
              <a:rPr lang="uk-UA" sz="1800" b="1" i="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ситуація не відповідає цьому положенню Хартії</a:t>
            </a:r>
            <a:r>
              <a:rPr lang="uk-UA" sz="1800" i="1" kern="100" dirty="0">
                <a:effectLst/>
                <a:latin typeface="Calibri" panose="020F0502020204030204" pitchFamily="34" charset="0"/>
                <a:ea typeface="Calibri" panose="020F0502020204030204" pitchFamily="34" charset="0"/>
                <a:cs typeface="Calibri" panose="020F0502020204030204" pitchFamily="34" charset="0"/>
              </a:rPr>
              <a:t>. </a:t>
            </a:r>
            <a:endParaRPr lang="uk-UA"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uk-UA" dirty="0"/>
          </a:p>
        </p:txBody>
      </p:sp>
      <p:pic>
        <p:nvPicPr>
          <p:cNvPr id="2" name="Picture 1">
            <a:extLst>
              <a:ext uri="{FF2B5EF4-FFF2-40B4-BE49-F238E27FC236}">
                <a16:creationId xmlns:a16="http://schemas.microsoft.com/office/drawing/2014/main" id="{692789CF-377A-EFA8-747A-F796198268DB}"/>
              </a:ext>
            </a:extLst>
          </p:cNvPr>
          <p:cNvPicPr>
            <a:picLocks noChangeAspect="1"/>
          </p:cNvPicPr>
          <p:nvPr/>
        </p:nvPicPr>
        <p:blipFill>
          <a:blip r:embed="rId2"/>
          <a:stretch>
            <a:fillRect/>
          </a:stretch>
        </p:blipFill>
        <p:spPr>
          <a:xfrm>
            <a:off x="8874894" y="5868717"/>
            <a:ext cx="2734025" cy="774640"/>
          </a:xfrm>
          <a:prstGeom prst="rect">
            <a:avLst/>
          </a:prstGeom>
        </p:spPr>
      </p:pic>
    </p:spTree>
    <p:extLst>
      <p:ext uri="{BB962C8B-B14F-4D97-AF65-F5344CB8AC3E}">
        <p14:creationId xmlns:p14="http://schemas.microsoft.com/office/powerpoint/2010/main" val="192357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ACBD2D-9293-6DDA-113F-C58085710AD0}"/>
              </a:ext>
            </a:extLst>
          </p:cNvPr>
          <p:cNvSpPr>
            <a:spLocks noGrp="1"/>
          </p:cNvSpPr>
          <p:nvPr>
            <p:ph type="title"/>
          </p:nvPr>
        </p:nvSpPr>
        <p:spPr>
          <a:xfrm>
            <a:off x="65843" y="83972"/>
            <a:ext cx="8767439" cy="584786"/>
          </a:xfrm>
        </p:spPr>
        <p:txBody>
          <a:bodyPr>
            <a:normAutofit fontScale="90000"/>
          </a:bodyPr>
          <a:lstStyle/>
          <a:p>
            <a:br>
              <a:rPr lang="uk-UA" sz="1800" b="1" kern="100" dirty="0">
                <a:effectLst/>
                <a:latin typeface="Calibri" panose="020F0502020204030204" pitchFamily="34" charset="0"/>
                <a:ea typeface="Calibri" panose="020F0502020204030204" pitchFamily="34" charset="0"/>
                <a:cs typeface="Calibri" panose="020F0502020204030204" pitchFamily="34" charset="0"/>
              </a:rPr>
            </a:br>
            <a:r>
              <a:rPr lang="uk-UA" sz="1800" b="1" kern="100" dirty="0">
                <a:effectLst/>
                <a:latin typeface="Calibri" panose="020F0502020204030204" pitchFamily="34" charset="0"/>
                <a:ea typeface="Calibri" panose="020F0502020204030204" pitchFamily="34" charset="0"/>
                <a:cs typeface="Calibri" panose="020F0502020204030204" pitchFamily="34" charset="0"/>
              </a:rPr>
              <a:t>Стаття 2 - Право на справедливі умови праці</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a:t>
            </a:r>
            <a:r>
              <a:rPr lang="uk-UA" sz="2000" b="1" kern="100" dirty="0">
                <a:latin typeface="Calibri" panose="020F0502020204030204" pitchFamily="34" charset="0"/>
                <a:ea typeface="Calibri" panose="020F0502020204030204" pitchFamily="34" charset="0"/>
                <a:cs typeface="Times New Roman" panose="02020603050405020304" pitchFamily="18" charset="0"/>
              </a:rPr>
              <a:t>§</a:t>
            </a:r>
            <a:r>
              <a:rPr lang="uk-UA" sz="2000" b="1" kern="100" dirty="0">
                <a:latin typeface="Calibri" panose="020F0502020204030204" pitchFamily="34" charset="0"/>
                <a:ea typeface="Calibri" panose="020F0502020204030204" pitchFamily="34" charset="0"/>
                <a:cs typeface="Calibri" panose="020F0502020204030204" pitchFamily="34" charset="0"/>
              </a:rPr>
              <a:t>1 Розумна тривалість робочого дня та тижня</a:t>
            </a:r>
            <a:br>
              <a:rPr lang="uk-UA" sz="2000" kern="100" dirty="0">
                <a:effectLst/>
                <a:latin typeface="Calibri" panose="020F0502020204030204" pitchFamily="34" charset="0"/>
                <a:ea typeface="Calibri" panose="020F0502020204030204" pitchFamily="34" charset="0"/>
                <a:cs typeface="Times New Roman" panose="02020603050405020304" pitchFamily="18" charset="0"/>
              </a:rPr>
            </a:br>
            <a:endParaRPr lang="uk-UA" sz="2000" dirty="0"/>
          </a:p>
        </p:txBody>
      </p:sp>
      <p:sp>
        <p:nvSpPr>
          <p:cNvPr id="3" name="Місце для вмісту 2">
            <a:extLst>
              <a:ext uri="{FF2B5EF4-FFF2-40B4-BE49-F238E27FC236}">
                <a16:creationId xmlns:a16="http://schemas.microsoft.com/office/drawing/2014/main" id="{E2EB0B5F-D750-74B6-1787-653A531B7F0B}"/>
              </a:ext>
            </a:extLst>
          </p:cNvPr>
          <p:cNvSpPr>
            <a:spLocks noGrp="1"/>
          </p:cNvSpPr>
          <p:nvPr>
            <p:ph idx="1"/>
          </p:nvPr>
        </p:nvSpPr>
        <p:spPr>
          <a:xfrm>
            <a:off x="7397" y="532661"/>
            <a:ext cx="11927889" cy="1393793"/>
          </a:xfrm>
        </p:spPr>
        <p:txBody>
          <a:bodyPr>
            <a:normAutofit fontScale="92500" lnSpcReduction="20000"/>
          </a:bodyPr>
          <a:lstStyle/>
          <a:p>
            <a:pPr marL="0" indent="0" algn="just">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Calibri" panose="020F0502020204030204" pitchFamily="34" charset="0"/>
              </a:rPr>
              <a:t>a)	Будь ласка, надайте інформацію про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професії</a:t>
            </a:r>
            <a:r>
              <a:rPr lang="uk-UA" sz="1800" kern="100" dirty="0">
                <a:effectLst/>
                <a:latin typeface="Calibri" panose="020F0502020204030204" pitchFamily="34" charset="0"/>
                <a:ea typeface="Calibri" panose="020F0502020204030204" pitchFamily="34" charset="0"/>
                <a:cs typeface="Calibri" panose="020F0502020204030204" pitchFamily="34" charset="0"/>
              </a:rPr>
              <a:t>, якщо такі є,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де тижнева тривалість робочого часу може перевищувати 60 годин</a:t>
            </a:r>
            <a:r>
              <a:rPr lang="uk-UA" sz="1800" kern="100" dirty="0">
                <a:effectLst/>
                <a:latin typeface="Calibri" panose="020F0502020204030204" pitchFamily="34" charset="0"/>
                <a:ea typeface="Calibri" panose="020F0502020204030204" pitchFamily="34" charset="0"/>
                <a:cs typeface="Calibri" panose="020F0502020204030204" pitchFamily="34" charset="0"/>
              </a:rPr>
              <a:t>, відповідно до закону, колективних договорів або інших правових механізмів, у тому числі:</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Bef>
                <a:spcPts val="0"/>
              </a:spcBef>
              <a:buNone/>
            </a:pPr>
            <a:r>
              <a:rPr lang="uk-UA" sz="1800" kern="100" dirty="0">
                <a:effectLst/>
                <a:latin typeface="Calibri" panose="020F0502020204030204" pitchFamily="34" charset="0"/>
                <a:ea typeface="Calibri" panose="020F0502020204030204" pitchFamily="34" charset="0"/>
                <a:cs typeface="Calibri" panose="020F0502020204030204" pitchFamily="34" charset="0"/>
              </a:rPr>
              <a:t>•	інформацію про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точну кількість годин на тиждень</a:t>
            </a:r>
            <a:r>
              <a:rPr lang="uk-UA" sz="1800" kern="100" dirty="0">
                <a:effectLst/>
                <a:latin typeface="Calibri" panose="020F0502020204030204" pitchFamily="34" charset="0"/>
                <a:ea typeface="Calibri" panose="020F0502020204030204" pitchFamily="34" charset="0"/>
                <a:cs typeface="Calibri" panose="020F0502020204030204" pitchFamily="34" charset="0"/>
              </a:rPr>
              <a:t>, протягом яких можуть працювати працівники цих професій;</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6695" indent="0" algn="just">
              <a:lnSpc>
                <a:spcPct val="107000"/>
              </a:lnSpc>
              <a:spcBef>
                <a:spcPts val="0"/>
              </a:spcBef>
              <a:buNone/>
            </a:pPr>
            <a:r>
              <a:rPr lang="uk-UA" sz="1800" kern="100" dirty="0">
                <a:effectLst/>
                <a:latin typeface="Calibri" panose="020F0502020204030204" pitchFamily="34" charset="0"/>
                <a:ea typeface="Calibri" panose="020F0502020204030204" pitchFamily="34" charset="0"/>
                <a:cs typeface="Calibri" panose="020F0502020204030204" pitchFamily="34" charset="0"/>
              </a:rPr>
              <a:t>•	інформацію про будь-які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гарантії</a:t>
            </a:r>
            <a:r>
              <a:rPr lang="uk-UA" sz="1800" kern="100" dirty="0">
                <a:effectLst/>
                <a:latin typeface="Calibri" panose="020F0502020204030204" pitchFamily="34" charset="0"/>
                <a:ea typeface="Calibri" panose="020F0502020204030204" pitchFamily="34" charset="0"/>
                <a:cs typeface="Calibri" panose="020F0502020204030204" pitchFamily="34" charset="0"/>
              </a:rPr>
              <a:t>, які існують для захисту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здоров’я та безпеки працівника</a:t>
            </a:r>
            <a:r>
              <a:rPr lang="uk-UA" sz="1800" kern="100" dirty="0">
                <a:effectLst/>
                <a:latin typeface="Calibri" panose="020F0502020204030204" pitchFamily="34" charset="0"/>
                <a:ea typeface="Calibri" panose="020F0502020204030204" pitchFamily="34" charset="0"/>
                <a:cs typeface="Calibri" panose="020F0502020204030204" pitchFamily="34" charset="0"/>
              </a:rPr>
              <a:t>, якщо він працює </a:t>
            </a:r>
            <a:r>
              <a:rPr lang="uk-UA" sz="18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більше 60 годин </a:t>
            </a:r>
            <a:r>
              <a:rPr lang="uk-UA" sz="1800" kern="100" dirty="0">
                <a:effectLst/>
                <a:latin typeface="Calibri" panose="020F0502020204030204" pitchFamily="34" charset="0"/>
                <a:ea typeface="Calibri" panose="020F0502020204030204" pitchFamily="34" charset="0"/>
                <a:cs typeface="Calibri" panose="020F0502020204030204" pitchFamily="34" charset="0"/>
              </a:rPr>
              <a:t>на тиждень.</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dirty="0"/>
          </a:p>
        </p:txBody>
      </p:sp>
      <p:sp>
        <p:nvSpPr>
          <p:cNvPr id="6" name="Прямокутник: округлені кути 5">
            <a:extLst>
              <a:ext uri="{FF2B5EF4-FFF2-40B4-BE49-F238E27FC236}">
                <a16:creationId xmlns:a16="http://schemas.microsoft.com/office/drawing/2014/main" id="{777E5CB5-2430-6D43-723A-6562132545A1}"/>
              </a:ext>
            </a:extLst>
          </p:cNvPr>
          <p:cNvSpPr/>
          <p:nvPr/>
        </p:nvSpPr>
        <p:spPr>
          <a:xfrm>
            <a:off x="65842" y="1926454"/>
            <a:ext cx="7222725" cy="484757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1800" b="1" i="1" dirty="0">
                <a:solidFill>
                  <a:schemeClr val="tx1"/>
                </a:solidFill>
                <a:effectLst/>
                <a:latin typeface="Times New Roman" panose="02020603050405020304" pitchFamily="18" charset="0"/>
                <a:ea typeface="Calibri" panose="020F0502020204030204" pitchFamily="34" charset="0"/>
              </a:rPr>
              <a:t>Основні позиції ЄКСП щодо тривалості робочого часу (Дайджест 2022):</a:t>
            </a:r>
          </a:p>
          <a:p>
            <a:pPr algn="ctr"/>
            <a:r>
              <a:rPr lang="uk-UA" sz="1600" dirty="0">
                <a:latin typeface="Times New Roman" panose="02020603050405020304" pitchFamily="18" charset="0"/>
                <a:ea typeface="Calibri" panose="020F0502020204030204" pitchFamily="34" charset="0"/>
              </a:rPr>
              <a:t>П</a:t>
            </a:r>
            <a:r>
              <a:rPr lang="uk-UA" sz="1600" dirty="0">
                <a:effectLst/>
                <a:latin typeface="Times New Roman" panose="02020603050405020304" pitchFamily="18" charset="0"/>
                <a:ea typeface="Calibri" panose="020F0502020204030204" pitchFamily="34" charset="0"/>
              </a:rPr>
              <a:t>рацівники мають </a:t>
            </a:r>
            <a:r>
              <a:rPr lang="ru-RU" sz="1600" dirty="0"/>
              <a:t>право на </a:t>
            </a:r>
            <a:r>
              <a:rPr lang="uk-UA" sz="1600" dirty="0"/>
              <a:t>розумне обмеження щоденної та щотижневої тривалості робочого часу, включно з понаднормовою роботою</a:t>
            </a:r>
            <a:r>
              <a:rPr lang="ru-RU" sz="1600" dirty="0"/>
              <a:t>.</a:t>
            </a:r>
          </a:p>
          <a:p>
            <a:pPr algn="ctr"/>
            <a:r>
              <a:rPr lang="uk-UA" sz="1600" dirty="0"/>
              <a:t>Тривалість щоденної роботи за жодних обставин (за винятком надзвичайних ситуацій) </a:t>
            </a:r>
            <a:r>
              <a:rPr lang="uk-UA" sz="1600" b="1" i="1" dirty="0">
                <a:solidFill>
                  <a:srgbClr val="FFC000"/>
                </a:solidFill>
              </a:rPr>
              <a:t>не повинна перевищувати 16 годин</a:t>
            </a:r>
            <a:r>
              <a:rPr lang="uk-UA" sz="1600" dirty="0"/>
              <a:t>, навіть якщо, в якості компенсації, це передбачатиме обмеження тривалості щотижневої роботи</a:t>
            </a:r>
            <a:r>
              <a:rPr lang="ru-RU" sz="1600" dirty="0"/>
              <a:t>. </a:t>
            </a:r>
            <a:r>
              <a:rPr lang="uk-UA" sz="1600" dirty="0"/>
              <a:t>Загальна тривалість робочого тижня (звичайні години плюс понаднормові), яка в межах «положень про гнучкість» може становити до шістдесяти годин на тиждень або перевищувати </a:t>
            </a:r>
            <a:r>
              <a:rPr lang="uk-UA" sz="1600" b="1" i="1" dirty="0">
                <a:solidFill>
                  <a:srgbClr val="FFC000"/>
                </a:solidFill>
              </a:rPr>
              <a:t>шістдесят годин на тиждень, не є розумною</a:t>
            </a:r>
            <a:r>
              <a:rPr lang="uk-UA" sz="1600" dirty="0"/>
              <a:t>.</a:t>
            </a:r>
          </a:p>
          <a:p>
            <a:pPr algn="ctr"/>
            <a:r>
              <a:rPr lang="uk-UA" sz="1600" dirty="0">
                <a:effectLst/>
                <a:latin typeface="Times New Roman" panose="02020603050405020304" pitchFamily="18" charset="0"/>
                <a:ea typeface="Calibri" panose="020F0502020204030204" pitchFamily="34" charset="0"/>
              </a:rPr>
              <a:t>Дистанційна або віддалена робота може призвести до надмірної тривалості робочого часу. Необхідно повністю </a:t>
            </a:r>
            <a:r>
              <a:rPr lang="uk-UA" sz="1600" i="1" dirty="0">
                <a:solidFill>
                  <a:srgbClr val="FFC000"/>
                </a:solidFill>
                <a:effectLst/>
                <a:latin typeface="Times New Roman" panose="02020603050405020304" pitchFamily="18" charset="0"/>
                <a:ea typeface="Calibri" panose="020F0502020204030204" pitchFamily="34" charset="0"/>
              </a:rPr>
              <a:t>забезпечити право працівників відмовлятися виконувати роботу поза межами свого звичайного робочого часу </a:t>
            </a:r>
            <a:r>
              <a:rPr lang="uk-UA" sz="1600" dirty="0">
                <a:effectLst/>
                <a:latin typeface="Times New Roman" panose="02020603050405020304" pitchFamily="18" charset="0"/>
                <a:ea typeface="Calibri" panose="020F0502020204030204" pitchFamily="34" charset="0"/>
              </a:rPr>
              <a:t>або під час відпустки чи інших форм часу відпочинку ( «право на відключення»).</a:t>
            </a:r>
          </a:p>
          <a:p>
            <a:pPr algn="ctr"/>
            <a:r>
              <a:rPr lang="uk-UA" sz="1600" dirty="0">
                <a:effectLst/>
                <a:latin typeface="Times New Roman" panose="02020603050405020304" pitchFamily="18" charset="0"/>
                <a:ea typeface="Calibri" panose="020F0502020204030204" pitchFamily="34" charset="0"/>
              </a:rPr>
              <a:t>….. </a:t>
            </a:r>
            <a:endParaRPr lang="uk-UA" sz="1600" dirty="0"/>
          </a:p>
        </p:txBody>
      </p:sp>
      <p:sp>
        <p:nvSpPr>
          <p:cNvPr id="7" name="Прямокутник: округлені кути 6">
            <a:extLst>
              <a:ext uri="{FF2B5EF4-FFF2-40B4-BE49-F238E27FC236}">
                <a16:creationId xmlns:a16="http://schemas.microsoft.com/office/drawing/2014/main" id="{C838D1FC-D8AE-723C-D79C-508F5990855A}"/>
              </a:ext>
            </a:extLst>
          </p:cNvPr>
          <p:cNvSpPr/>
          <p:nvPr/>
        </p:nvSpPr>
        <p:spPr>
          <a:xfrm>
            <a:off x="7643674" y="1926455"/>
            <a:ext cx="4548326" cy="484757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b="1" i="1" dirty="0">
                <a:solidFill>
                  <a:schemeClr val="tx1"/>
                </a:solidFill>
              </a:rPr>
              <a:t>2010, 2014, 2018 – ситуація в Україні  відповідає ЄСХ</a:t>
            </a:r>
          </a:p>
          <a:p>
            <a:pPr algn="ctr"/>
            <a:r>
              <a:rPr lang="uk-UA" dirty="0"/>
              <a:t>2014: </a:t>
            </a:r>
            <a:r>
              <a:rPr lang="uk-UA" sz="1400" dirty="0"/>
              <a:t>в контексті імплементації Угоди про асоціацію між Україною та ЄС передбачається імплементація Директиви 2003/88/ЄС.</a:t>
            </a:r>
          </a:p>
          <a:p>
            <a:pPr algn="ctr"/>
            <a:r>
              <a:rPr lang="uk-UA" sz="1400" dirty="0"/>
              <a:t>Для певних категорій працівників (наприклад, медичний персонал, вчителі, водії)  робочий день скорочується з огляду на їхню особливу ситуацію зайнятості. </a:t>
            </a:r>
          </a:p>
          <a:p>
            <a:pPr algn="ctr"/>
            <a:r>
              <a:rPr lang="uk-UA" sz="1400" dirty="0"/>
              <a:t>ЄКСП: якщо застосовується кумулятивний облік робочого часу, щоденна або тижнева тривалість робочого часу може коливатися протягом реєстраційного періоду, але загальна кількість робочих годин не може перевищувати норму, яка визначається на основі 40-годинного робочого тижня.</a:t>
            </a:r>
          </a:p>
        </p:txBody>
      </p:sp>
    </p:spTree>
    <p:extLst>
      <p:ext uri="{BB962C8B-B14F-4D97-AF65-F5344CB8AC3E}">
        <p14:creationId xmlns:p14="http://schemas.microsoft.com/office/powerpoint/2010/main" val="3210881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8859A7-8511-8D62-DB81-1D2558AF1128}"/>
              </a:ext>
            </a:extLst>
          </p:cNvPr>
          <p:cNvSpPr>
            <a:spLocks noGrp="1"/>
          </p:cNvSpPr>
          <p:nvPr>
            <p:ph type="title"/>
          </p:nvPr>
        </p:nvSpPr>
        <p:spPr>
          <a:xfrm>
            <a:off x="0" y="1"/>
            <a:ext cx="10289219" cy="745724"/>
          </a:xfrm>
        </p:spPr>
        <p:txBody>
          <a:bodyPr>
            <a:normAutofit/>
          </a:bodyPr>
          <a:lstStyle/>
          <a:p>
            <a:r>
              <a:rPr lang="uk-UA" sz="2000" b="1" kern="100" dirty="0">
                <a:effectLst/>
                <a:latin typeface="Calibri" panose="020F0502020204030204" pitchFamily="34" charset="0"/>
                <a:ea typeface="Calibri" panose="020F0502020204030204" pitchFamily="34" charset="0"/>
                <a:cs typeface="Calibri" panose="020F0502020204030204" pitchFamily="34" charset="0"/>
              </a:rPr>
              <a:t>Стаття 2 - Право на справедливі умови праці</a:t>
            </a:r>
            <a:r>
              <a:rPr lang="en-US" sz="2000" b="1" kern="100" dirty="0">
                <a:effectLst/>
                <a:latin typeface="Calibri" panose="020F0502020204030204" pitchFamily="34" charset="0"/>
                <a:ea typeface="Calibri" panose="020F0502020204030204" pitchFamily="34" charset="0"/>
                <a:cs typeface="Calibri" panose="020F0502020204030204" pitchFamily="34" charset="0"/>
              </a:rPr>
              <a:t>. </a:t>
            </a:r>
            <a:r>
              <a:rPr lang="uk-UA" sz="2000" b="1" kern="100" dirty="0">
                <a:latin typeface="Calibri" panose="020F0502020204030204" pitchFamily="34" charset="0"/>
                <a:ea typeface="Calibri" panose="020F0502020204030204" pitchFamily="34" charset="0"/>
                <a:cs typeface="Times New Roman" panose="02020603050405020304" pitchFamily="18" charset="0"/>
              </a:rPr>
              <a:t>§</a:t>
            </a:r>
            <a:r>
              <a:rPr lang="uk-UA" sz="2000" b="1" kern="100" dirty="0">
                <a:latin typeface="Calibri" panose="020F0502020204030204" pitchFamily="34" charset="0"/>
                <a:ea typeface="Calibri" panose="020F0502020204030204" pitchFamily="34" charset="0"/>
                <a:cs typeface="Calibri" panose="020F0502020204030204" pitchFamily="34" charset="0"/>
              </a:rPr>
              <a:t>1 Розумна тривалість робочого дня та тижня</a:t>
            </a:r>
            <a:endParaRPr lang="uk-UA" sz="2000" dirty="0"/>
          </a:p>
        </p:txBody>
      </p:sp>
      <p:sp>
        <p:nvSpPr>
          <p:cNvPr id="5" name="Прямокутник: округлені кути 4">
            <a:extLst>
              <a:ext uri="{FF2B5EF4-FFF2-40B4-BE49-F238E27FC236}">
                <a16:creationId xmlns:a16="http://schemas.microsoft.com/office/drawing/2014/main" id="{946CBBB3-0E0F-4C23-E4F6-68CA51D90534}"/>
              </a:ext>
            </a:extLst>
          </p:cNvPr>
          <p:cNvSpPr/>
          <p:nvPr/>
        </p:nvSpPr>
        <p:spPr>
          <a:xfrm>
            <a:off x="0" y="1180729"/>
            <a:ext cx="4820575" cy="567726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uk-UA" sz="1600" b="1" i="1" kern="100" dirty="0">
                <a:solidFill>
                  <a:schemeClr val="tx1"/>
                </a:solidFill>
                <a:effectLst/>
                <a:ea typeface="Calibri" panose="020F0502020204030204" pitchFamily="34" charset="0"/>
                <a:cs typeface="Times New Roman" panose="02020603050405020304" pitchFamily="18" charset="0"/>
              </a:rPr>
              <a:t>Приклади підстав </a:t>
            </a:r>
            <a:r>
              <a:rPr lang="uk-UA" sz="1600" b="1" i="1" kern="100" dirty="0">
                <a:solidFill>
                  <a:schemeClr val="tx1"/>
                </a:solidFill>
                <a:ea typeface="Calibri" panose="020F0502020204030204" pitchFamily="34" charset="0"/>
                <a:cs typeface="Times New Roman" panose="02020603050405020304" pitchFamily="18" charset="0"/>
              </a:rPr>
              <a:t>при встановлені</a:t>
            </a:r>
            <a:r>
              <a:rPr lang="uk-UA" sz="1600" b="1" i="1" kern="100" dirty="0">
                <a:solidFill>
                  <a:schemeClr val="tx1"/>
                </a:solidFill>
                <a:effectLst/>
                <a:ea typeface="Calibri" panose="020F0502020204030204" pitchFamily="34" charset="0"/>
                <a:cs typeface="Times New Roman" panose="02020603050405020304" pitchFamily="18" charset="0"/>
              </a:rPr>
              <a:t> невідповідності у Висновках 2022:</a:t>
            </a:r>
          </a:p>
          <a:p>
            <a:pPr marL="171450" indent="-171450" algn="just">
              <a:lnSpc>
                <a:spcPct val="107000"/>
              </a:lnSpc>
              <a:spcAft>
                <a:spcPts val="800"/>
              </a:spcAft>
              <a:buFont typeface="Arial" panose="020B0604020202020204" pitchFamily="34" charset="0"/>
              <a:buChar char="•"/>
            </a:pPr>
            <a:r>
              <a:rPr lang="uk-UA" sz="1200" kern="100" dirty="0">
                <a:effectLst/>
                <a:ea typeface="Calibri" panose="020F0502020204030204" pitchFamily="34" charset="0"/>
                <a:cs typeface="Times New Roman" panose="02020603050405020304" pitchFamily="18" charset="0"/>
              </a:rPr>
              <a:t>певним працівникам може бути дозволено працювати </a:t>
            </a:r>
            <a:r>
              <a:rPr lang="uk-UA" sz="1200" i="1" kern="100" dirty="0">
                <a:solidFill>
                  <a:schemeClr val="tx1"/>
                </a:solidFill>
                <a:effectLst/>
                <a:ea typeface="Calibri" panose="020F0502020204030204" pitchFamily="34" charset="0"/>
                <a:cs typeface="Times New Roman" panose="02020603050405020304" pitchFamily="18" charset="0"/>
              </a:rPr>
              <a:t>до 24 годин </a:t>
            </a:r>
            <a:r>
              <a:rPr lang="uk-UA" sz="1200" kern="100" dirty="0">
                <a:effectLst/>
                <a:ea typeface="Calibri" panose="020F0502020204030204" pitchFamily="34" charset="0"/>
                <a:cs typeface="Times New Roman" panose="02020603050405020304" pitchFamily="18" charset="0"/>
              </a:rPr>
              <a:t>(Естонія, Вірменія, </a:t>
            </a:r>
            <a:r>
              <a:rPr lang="uk-UA" sz="1200" kern="100" dirty="0">
                <a:ea typeface="Calibri" panose="020F0502020204030204" pitchFamily="34" charset="0"/>
                <a:cs typeface="Times New Roman" panose="02020603050405020304" pitchFamily="18" charset="0"/>
              </a:rPr>
              <a:t>Угорщина, Польща), </a:t>
            </a:r>
            <a:r>
              <a:rPr lang="uk-UA" sz="1200" i="1" kern="100" dirty="0">
                <a:solidFill>
                  <a:schemeClr val="tx1"/>
                </a:solidFill>
                <a:ea typeface="Calibri" panose="020F0502020204030204" pitchFamily="34" charset="0"/>
                <a:cs typeface="Times New Roman" panose="02020603050405020304" pitchFamily="18" charset="0"/>
              </a:rPr>
              <a:t>до 19 годин </a:t>
            </a:r>
            <a:r>
              <a:rPr lang="uk-UA" sz="1200" kern="100" dirty="0">
                <a:ea typeface="Calibri" panose="020F0502020204030204" pitchFamily="34" charset="0"/>
                <a:cs typeface="Times New Roman" panose="02020603050405020304" pitchFamily="18" charset="0"/>
              </a:rPr>
              <a:t>(Фінляндія), </a:t>
            </a:r>
            <a:r>
              <a:rPr lang="uk-UA" sz="1200" i="1" kern="100" dirty="0">
                <a:solidFill>
                  <a:schemeClr val="tx1"/>
                </a:solidFill>
                <a:ea typeface="Calibri" panose="020F0502020204030204" pitchFamily="34" charset="0"/>
                <a:cs typeface="Times New Roman" panose="02020603050405020304" pitchFamily="18" charset="0"/>
              </a:rPr>
              <a:t>до 16 годин </a:t>
            </a:r>
            <a:r>
              <a:rPr lang="uk-UA" sz="1200" kern="100" dirty="0">
                <a:ea typeface="Calibri" panose="020F0502020204030204" pitchFamily="34" charset="0"/>
                <a:cs typeface="Times New Roman" panose="02020603050405020304" pitchFamily="18" charset="0"/>
              </a:rPr>
              <a:t>(Хорватія), перевищувати 16 годин (Польща)</a:t>
            </a:r>
            <a:endParaRPr lang="uk-UA" sz="1200" kern="100" dirty="0">
              <a:effectLst/>
              <a:ea typeface="Calibri" panose="020F0502020204030204" pitchFamily="34" charset="0"/>
              <a:cs typeface="Times New Roman" panose="02020603050405020304" pitchFamily="18" charset="0"/>
            </a:endParaRPr>
          </a:p>
          <a:p>
            <a:pPr marL="171450" indent="-171450" algn="just">
              <a:lnSpc>
                <a:spcPct val="107000"/>
              </a:lnSpc>
              <a:spcAft>
                <a:spcPts val="800"/>
              </a:spcAft>
              <a:buFont typeface="Arial" panose="020B0604020202020204" pitchFamily="34" charset="0"/>
              <a:buChar char="•"/>
            </a:pPr>
            <a:r>
              <a:rPr lang="uk-UA" sz="1200" kern="100" dirty="0">
                <a:effectLst/>
                <a:ea typeface="Calibri" panose="020F0502020204030204" pitchFamily="34" charset="0"/>
                <a:cs typeface="Times New Roman" panose="02020603050405020304" pitchFamily="18" charset="0"/>
              </a:rPr>
              <a:t>максимальна тривалість робочого часу на тиждень може перевищувати 60 годин за умов гнучкого робочого часу та для певних категорій працівників (Іспанія</a:t>
            </a:r>
            <a:r>
              <a:rPr lang="uk-UA" sz="1200" kern="100" dirty="0">
                <a:ea typeface="Calibri" panose="020F0502020204030204" pitchFamily="34" charset="0"/>
                <a:cs typeface="Times New Roman" panose="02020603050405020304" pitchFamily="18" charset="0"/>
              </a:rPr>
              <a:t>), до 72 годин (Угорщина)</a:t>
            </a:r>
          </a:p>
          <a:p>
            <a:pPr marL="171450" indent="-171450" algn="just">
              <a:lnSpc>
                <a:spcPct val="107000"/>
              </a:lnSpc>
              <a:spcAft>
                <a:spcPts val="800"/>
              </a:spcAft>
              <a:buFont typeface="Arial" panose="020B0604020202020204" pitchFamily="34" charset="0"/>
              <a:buChar char="•"/>
            </a:pPr>
            <a:r>
              <a:rPr lang="uk-UA" sz="1200" kern="100" dirty="0">
                <a:effectLst/>
                <a:ea typeface="Calibri" panose="020F0502020204030204" pitchFamily="34" charset="0"/>
                <a:cs typeface="Times New Roman" panose="02020603050405020304" pitchFamily="18" charset="0"/>
              </a:rPr>
              <a:t>необґрунтована тривалість роботи працівників за річною системою робочих днів (Франція),</a:t>
            </a:r>
          </a:p>
          <a:p>
            <a:pPr marL="171450" indent="-171450" algn="just">
              <a:lnSpc>
                <a:spcPct val="107000"/>
              </a:lnSpc>
              <a:spcAft>
                <a:spcPts val="800"/>
              </a:spcAft>
              <a:buFont typeface="Arial" panose="020B0604020202020204" pitchFamily="34" charset="0"/>
              <a:buChar char="•"/>
            </a:pPr>
            <a:r>
              <a:rPr lang="uk-UA" sz="1200" kern="100" dirty="0">
                <a:effectLst/>
                <a:ea typeface="Calibri" panose="020F0502020204030204" pitchFamily="34" charset="0"/>
                <a:cs typeface="Times New Roman" panose="02020603050405020304" pitchFamily="18" charset="0"/>
              </a:rPr>
              <a:t>у деяких випадках базовий період для розрахунку середньої тривалості робочого часу може бути продовжений понад 12 місяців (Угорщина); </a:t>
            </a:r>
          </a:p>
          <a:p>
            <a:pPr marL="171450" indent="-171450" algn="just">
              <a:lnSpc>
                <a:spcPct val="107000"/>
              </a:lnSpc>
              <a:spcAft>
                <a:spcPts val="800"/>
              </a:spcAft>
              <a:buFont typeface="Arial" panose="020B0604020202020204" pitchFamily="34" charset="0"/>
              <a:buChar char="•"/>
            </a:pPr>
            <a:r>
              <a:rPr lang="uk-UA" sz="1200" kern="100" dirty="0">
                <a:effectLst/>
                <a:ea typeface="Calibri" panose="020F0502020204030204" pitchFamily="34" charset="0"/>
                <a:cs typeface="Times New Roman" panose="02020603050405020304" pitchFamily="18" charset="0"/>
              </a:rPr>
              <a:t>немає відповідного органу, який би наглядав за дотриманням щоденних і тижневих обмежень робочого часу на практиці (Грузія).</a:t>
            </a:r>
          </a:p>
        </p:txBody>
      </p:sp>
      <p:sp>
        <p:nvSpPr>
          <p:cNvPr id="6" name="Прямокутник: округлені кути 5">
            <a:extLst>
              <a:ext uri="{FF2B5EF4-FFF2-40B4-BE49-F238E27FC236}">
                <a16:creationId xmlns:a16="http://schemas.microsoft.com/office/drawing/2014/main" id="{88363E20-F3F8-43F0-CD75-D37D1BAA520D}"/>
              </a:ext>
            </a:extLst>
          </p:cNvPr>
          <p:cNvSpPr/>
          <p:nvPr/>
        </p:nvSpPr>
        <p:spPr>
          <a:xfrm>
            <a:off x="5362113" y="1180729"/>
            <a:ext cx="6542842" cy="553522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uk-UA" sz="1800" b="1" i="1" kern="100" dirty="0">
                <a:solidFill>
                  <a:schemeClr val="tx1"/>
                </a:solidFill>
                <a:effectLst/>
                <a:ea typeface="Calibri" panose="020F0502020204030204" pitchFamily="34" charset="0"/>
                <a:cs typeface="Times New Roman" panose="02020603050405020304" pitchFamily="18" charset="0"/>
              </a:rPr>
              <a:t>Приклади визнання відповідності:</a:t>
            </a:r>
          </a:p>
          <a:p>
            <a:pPr algn="just">
              <a:lnSpc>
                <a:spcPct val="107000"/>
              </a:lnSpc>
              <a:spcAft>
                <a:spcPts val="800"/>
              </a:spcAft>
            </a:pPr>
            <a:r>
              <a:rPr lang="uk-UA" sz="18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Люксембург</a:t>
            </a:r>
            <a:endParaRPr lang="uk-UA" sz="18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uk-UA" sz="1800" dirty="0">
                <a:effectLst/>
                <a:latin typeface="Times New Roman" panose="02020603050405020304" pitchFamily="18" charset="0"/>
                <a:ea typeface="Calibri" panose="020F0502020204030204" pitchFamily="34" charset="0"/>
              </a:rPr>
              <a:t>У звіті зазначено, що нормальна тривалість робочого часу становить 8 годин на день і 40 годин на тиждень. Застосовувані колективні договори можуть встановлювати нижчі межі. Крім того, роботодавець може визначити контрольний період до 4 місяців, протягом якого працівники можуть бути зайняті понад зазначені вище межі. У звіті перераховано винятки, коли положення про робочий час не застосовуються…. Спеціальні схеми…</a:t>
            </a:r>
          </a:p>
          <a:p>
            <a:r>
              <a:rPr lang="uk-UA" b="1" i="1" dirty="0">
                <a:solidFill>
                  <a:schemeClr val="tx1"/>
                </a:solidFill>
                <a:latin typeface="Times New Roman" panose="02020603050405020304" pitchFamily="18" charset="0"/>
              </a:rPr>
              <a:t>Греція</a:t>
            </a:r>
          </a:p>
          <a:p>
            <a:r>
              <a:rPr lang="uk-UA" sz="1800" dirty="0">
                <a:effectLst/>
                <a:latin typeface="Times New Roman" panose="02020603050405020304" pitchFamily="18" charset="0"/>
                <a:ea typeface="Calibri" panose="020F0502020204030204" pitchFamily="34" charset="0"/>
              </a:rPr>
              <a:t>…Дозвіл на понаднормову роботу, що перевищує встановлені законом обмеження, може бути надано в екстрених і надзвичайно термінових випадках для служби в збройних силах і державному секторі. У цілому, щотижневий робочий час для найманих працівників протягом чотирьох місяців не може перевищувати в середньому 48 годин, включаючи понаднормову роботу</a:t>
            </a:r>
            <a:endParaRPr lang="uk-UA" dirty="0"/>
          </a:p>
        </p:txBody>
      </p:sp>
    </p:spTree>
    <p:extLst>
      <p:ext uri="{BB962C8B-B14F-4D97-AF65-F5344CB8AC3E}">
        <p14:creationId xmlns:p14="http://schemas.microsoft.com/office/powerpoint/2010/main" val="345337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E8E3AE-F72F-ABFC-A163-9496FCD835FC}"/>
              </a:ext>
            </a:extLst>
          </p:cNvPr>
          <p:cNvSpPr>
            <a:spLocks noGrp="1"/>
          </p:cNvSpPr>
          <p:nvPr>
            <p:ph type="title"/>
          </p:nvPr>
        </p:nvSpPr>
        <p:spPr>
          <a:xfrm>
            <a:off x="0" y="508878"/>
            <a:ext cx="10515600" cy="584787"/>
          </a:xfrm>
        </p:spPr>
        <p:txBody>
          <a:bodyPr>
            <a:normAutofit fontScale="90000"/>
          </a:bodyPr>
          <a:lstStyle/>
          <a:p>
            <a:br>
              <a:rPr lang="uk-UA" sz="1800" kern="100" dirty="0">
                <a:solidFill>
                  <a:srgbClr val="00B0F0"/>
                </a:solidFill>
                <a:effectLst/>
                <a:latin typeface="Calibri" panose="020F0502020204030204" pitchFamily="34" charset="0"/>
                <a:ea typeface="Calibri" panose="020F0502020204030204" pitchFamily="34" charset="0"/>
                <a:cs typeface="Calibri" panose="020F0502020204030204" pitchFamily="34" charset="0"/>
              </a:rPr>
            </a:br>
            <a:br>
              <a:rPr lang="uk-UA" sz="1800" kern="100" dirty="0">
                <a:solidFill>
                  <a:srgbClr val="00B0F0"/>
                </a:solidFill>
                <a:effectLst/>
                <a:latin typeface="Calibri" panose="020F0502020204030204" pitchFamily="34" charset="0"/>
                <a:ea typeface="Calibri" panose="020F0502020204030204" pitchFamily="34" charset="0"/>
                <a:cs typeface="Calibri" panose="020F0502020204030204" pitchFamily="34" charset="0"/>
              </a:rPr>
            </a:br>
            <a:r>
              <a:rPr lang="uk-UA" sz="1800" kern="100" dirty="0">
                <a:solidFill>
                  <a:srgbClr val="00B0F0"/>
                </a:solidFill>
                <a:effectLst/>
                <a:latin typeface="Calibri" panose="020F0502020204030204" pitchFamily="34" charset="0"/>
                <a:ea typeface="Calibri" panose="020F0502020204030204" pitchFamily="34" charset="0"/>
                <a:cs typeface="Calibri" panose="020F0502020204030204" pitchFamily="34" charset="0"/>
              </a:rPr>
              <a:t>c)	</a:t>
            </a:r>
            <a:r>
              <a:rPr lang="uk-UA" sz="1800" b="1" i="1" kern="1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Будь ласка, надайте інформацію про те, як неактивні періоди чергування розглядаються з точки зору робочого часу або часу відпочинку.</a:t>
            </a:r>
            <a:b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uk-UA" b="1" i="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13C48980-F53C-0F3A-89DD-4D595A231A52}"/>
              </a:ext>
            </a:extLst>
          </p:cNvPr>
          <p:cNvSpPr>
            <a:spLocks noGrp="1"/>
          </p:cNvSpPr>
          <p:nvPr>
            <p:ph idx="1"/>
          </p:nvPr>
        </p:nvSpPr>
        <p:spPr/>
        <p:txBody>
          <a:bodyPr/>
          <a:lstStyle/>
          <a:p>
            <a:endParaRPr lang="uk-UA"/>
          </a:p>
        </p:txBody>
      </p:sp>
      <p:sp>
        <p:nvSpPr>
          <p:cNvPr id="4" name="Заголовок 1">
            <a:extLst>
              <a:ext uri="{FF2B5EF4-FFF2-40B4-BE49-F238E27FC236}">
                <a16:creationId xmlns:a16="http://schemas.microsoft.com/office/drawing/2014/main" id="{18A065CA-83A3-3194-3625-D3D0A281DD4F}"/>
              </a:ext>
            </a:extLst>
          </p:cNvPr>
          <p:cNvSpPr txBox="1">
            <a:spLocks/>
          </p:cNvSpPr>
          <p:nvPr/>
        </p:nvSpPr>
        <p:spPr>
          <a:xfrm>
            <a:off x="0" y="0"/>
            <a:ext cx="8767439" cy="58478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uk-UA" sz="1800" b="1" kern="100" dirty="0">
                <a:latin typeface="Calibri" panose="020F0502020204030204" pitchFamily="34" charset="0"/>
                <a:ea typeface="Calibri" panose="020F0502020204030204" pitchFamily="34" charset="0"/>
                <a:cs typeface="Calibri" panose="020F0502020204030204" pitchFamily="34" charset="0"/>
              </a:rPr>
            </a:br>
            <a:r>
              <a:rPr lang="uk-UA" sz="1800" b="1" kern="100" dirty="0">
                <a:latin typeface="Calibri" panose="020F0502020204030204" pitchFamily="34" charset="0"/>
                <a:ea typeface="Calibri" panose="020F0502020204030204" pitchFamily="34" charset="0"/>
                <a:cs typeface="Calibri" panose="020F0502020204030204" pitchFamily="34" charset="0"/>
              </a:rPr>
              <a:t>Стаття 2 - Право на справедливі умови праці</a:t>
            </a:r>
            <a:r>
              <a:rPr lang="en-US" sz="1800" b="1" kern="100" dirty="0">
                <a:latin typeface="Calibri" panose="020F0502020204030204" pitchFamily="34" charset="0"/>
                <a:ea typeface="Calibri" panose="020F0502020204030204" pitchFamily="34" charset="0"/>
                <a:cs typeface="Calibri" panose="020F0502020204030204" pitchFamily="34" charset="0"/>
              </a:rPr>
              <a:t>. </a:t>
            </a:r>
            <a:r>
              <a:rPr lang="uk-UA" sz="2000" b="1" kern="100" dirty="0">
                <a:latin typeface="Calibri" panose="020F0502020204030204" pitchFamily="34" charset="0"/>
                <a:ea typeface="Calibri" panose="020F0502020204030204" pitchFamily="34" charset="0"/>
                <a:cs typeface="Times New Roman" panose="02020603050405020304" pitchFamily="18" charset="0"/>
              </a:rPr>
              <a:t>§</a:t>
            </a:r>
            <a:r>
              <a:rPr lang="uk-UA" sz="2000" b="1" kern="100" dirty="0">
                <a:latin typeface="Calibri" panose="020F0502020204030204" pitchFamily="34" charset="0"/>
                <a:ea typeface="Calibri" panose="020F0502020204030204" pitchFamily="34" charset="0"/>
                <a:cs typeface="Calibri" panose="020F0502020204030204" pitchFamily="34" charset="0"/>
              </a:rPr>
              <a:t>1 Розумна тривалість робочого дня та тижня</a:t>
            </a:r>
            <a:br>
              <a:rPr lang="uk-UA" sz="2000" kern="100" dirty="0">
                <a:latin typeface="Calibri" panose="020F0502020204030204" pitchFamily="34" charset="0"/>
                <a:ea typeface="Calibri" panose="020F0502020204030204" pitchFamily="34" charset="0"/>
                <a:cs typeface="Times New Roman" panose="02020603050405020304" pitchFamily="18" charset="0"/>
              </a:rPr>
            </a:br>
            <a:endParaRPr lang="uk-UA" sz="2000" dirty="0"/>
          </a:p>
        </p:txBody>
      </p:sp>
      <p:sp>
        <p:nvSpPr>
          <p:cNvPr id="6" name="Прямокутник: округлені кути 5">
            <a:extLst>
              <a:ext uri="{FF2B5EF4-FFF2-40B4-BE49-F238E27FC236}">
                <a16:creationId xmlns:a16="http://schemas.microsoft.com/office/drawing/2014/main" id="{4DF13166-8D5C-5EC5-DF40-78E950AEEBE2}"/>
              </a:ext>
            </a:extLst>
          </p:cNvPr>
          <p:cNvSpPr/>
          <p:nvPr/>
        </p:nvSpPr>
        <p:spPr>
          <a:xfrm>
            <a:off x="115410" y="1233996"/>
            <a:ext cx="5317723" cy="55480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1800" b="1" i="1" dirty="0">
                <a:solidFill>
                  <a:schemeClr val="tx1"/>
                </a:solidFill>
                <a:effectLst/>
                <a:latin typeface="Times New Roman" panose="02020603050405020304" pitchFamily="18" charset="0"/>
                <a:ea typeface="Calibri" panose="020F0502020204030204" pitchFamily="34" charset="0"/>
              </a:rPr>
              <a:t>Основні позиції ЄКСП щодо</a:t>
            </a:r>
            <a:r>
              <a:rPr lang="en-US" sz="1800" b="1" i="1" dirty="0">
                <a:solidFill>
                  <a:schemeClr val="tx1"/>
                </a:solidFill>
                <a:effectLst/>
                <a:latin typeface="Times New Roman" panose="02020603050405020304" pitchFamily="18" charset="0"/>
                <a:ea typeface="Calibri" panose="020F0502020204030204" pitchFamily="34" charset="0"/>
              </a:rPr>
              <a:t> </a:t>
            </a:r>
            <a:r>
              <a:rPr lang="uk-UA" sz="1800" b="1" i="1" dirty="0">
                <a:solidFill>
                  <a:schemeClr val="tx1"/>
                </a:solidFill>
                <a:effectLst/>
                <a:latin typeface="Times New Roman" panose="02020603050405020304" pitchFamily="18" charset="0"/>
                <a:ea typeface="Calibri" panose="020F0502020204030204" pitchFamily="34" charset="0"/>
              </a:rPr>
              <a:t>часу чергування </a:t>
            </a:r>
            <a:r>
              <a:rPr lang="en-US" sz="1800" b="1" i="1" dirty="0">
                <a:solidFill>
                  <a:schemeClr val="tx1"/>
                </a:solidFill>
                <a:effectLst/>
                <a:latin typeface="Times New Roman" panose="02020603050405020304" pitchFamily="18" charset="0"/>
                <a:ea typeface="Calibri" panose="020F0502020204030204" pitchFamily="34" charset="0"/>
              </a:rPr>
              <a:t>(on-call)</a:t>
            </a:r>
            <a:r>
              <a:rPr lang="uk-UA" sz="1800" b="1" i="1" dirty="0">
                <a:solidFill>
                  <a:schemeClr val="tx1"/>
                </a:solidFill>
                <a:effectLst/>
                <a:latin typeface="Times New Roman" panose="02020603050405020304" pitchFamily="18" charset="0"/>
                <a:ea typeface="Calibri" panose="020F0502020204030204" pitchFamily="34" charset="0"/>
              </a:rPr>
              <a:t>:</a:t>
            </a:r>
          </a:p>
          <a:p>
            <a:pPr algn="ctr"/>
            <a:r>
              <a:rPr lang="uk-UA" sz="1600" dirty="0">
                <a:latin typeface="Times New Roman" panose="02020603050405020304" pitchFamily="18" charset="0"/>
                <a:ea typeface="Calibri" panose="020F0502020204030204" pitchFamily="34" charset="0"/>
              </a:rPr>
              <a:t>Визначення</a:t>
            </a:r>
            <a:r>
              <a:rPr lang="uk-UA" sz="1600" dirty="0">
                <a:effectLst/>
                <a:latin typeface="Times New Roman" panose="02020603050405020304" pitchFamily="18" charset="0"/>
                <a:ea typeface="Calibri" panose="020F0502020204030204" pitchFamily="34" charset="0"/>
              </a:rPr>
              <a:t> періоду чергування періодом відпочинку в цілому є порушенням права на розумну тривалість робочого часу як для чергування в приміщенні роботодавця, так і для чергування в очікуванні, проведеного вдома</a:t>
            </a:r>
            <a:r>
              <a:rPr lang="en-US" sz="1600" i="1" dirty="0">
                <a:solidFill>
                  <a:schemeClr val="tx1"/>
                </a:solidFill>
                <a:effectLst/>
                <a:latin typeface="Times New Roman" panose="02020603050405020304" pitchFamily="18" charset="0"/>
                <a:ea typeface="Calibri" panose="020F0502020204030204" pitchFamily="34" charset="0"/>
              </a:rPr>
              <a:t> </a:t>
            </a:r>
            <a:r>
              <a:rPr lang="uk-UA" sz="1600" i="1" dirty="0">
                <a:solidFill>
                  <a:schemeClr val="tx1"/>
                </a:solidFill>
                <a:effectLst/>
                <a:latin typeface="Times New Roman" panose="02020603050405020304" pitchFamily="18" charset="0"/>
                <a:ea typeface="Calibri" panose="020F0502020204030204" pitchFamily="34" charset="0"/>
              </a:rPr>
              <a:t> </a:t>
            </a:r>
            <a:r>
              <a:rPr lang="uk-UA" sz="1600" i="1" dirty="0">
                <a:solidFill>
                  <a:schemeClr val="bg1"/>
                </a:solidFill>
                <a:effectLst/>
                <a:latin typeface="Times New Roman" panose="02020603050405020304" pitchFamily="18" charset="0"/>
                <a:ea typeface="Calibri" panose="020F0502020204030204" pitchFamily="34" charset="0"/>
              </a:rPr>
              <a:t>(Висновки, Албанія)</a:t>
            </a:r>
          </a:p>
          <a:p>
            <a:pPr algn="ctr"/>
            <a:endParaRPr lang="uk-UA" sz="1600" i="1" dirty="0">
              <a:solidFill>
                <a:schemeClr val="bg1"/>
              </a:solidFill>
              <a:effectLst/>
              <a:latin typeface="Times New Roman" panose="02020603050405020304" pitchFamily="18" charset="0"/>
              <a:ea typeface="Calibri" panose="020F0502020204030204" pitchFamily="34" charset="0"/>
            </a:endParaRPr>
          </a:p>
          <a:p>
            <a:pPr algn="ctr"/>
            <a:r>
              <a:rPr lang="uk-UA" sz="1600" dirty="0" err="1">
                <a:solidFill>
                  <a:schemeClr val="bg1"/>
                </a:solidFill>
                <a:effectLst/>
                <a:latin typeface="Times New Roman" panose="02020603050405020304" pitchFamily="18" charset="0"/>
                <a:ea typeface="Calibri" panose="020F0502020204030204" pitchFamily="34" charset="0"/>
              </a:rPr>
              <a:t>Confédération</a:t>
            </a:r>
            <a:r>
              <a:rPr lang="uk-UA" sz="1600" dirty="0">
                <a:solidFill>
                  <a:schemeClr val="bg1"/>
                </a:solidFill>
                <a:effectLst/>
                <a:latin typeface="Times New Roman" panose="02020603050405020304" pitchFamily="18" charset="0"/>
                <a:ea typeface="Calibri" panose="020F0502020204030204" pitchFamily="34" charset="0"/>
              </a:rPr>
              <a:t> </a:t>
            </a:r>
            <a:r>
              <a:rPr lang="uk-UA" sz="1600" dirty="0" err="1">
                <a:solidFill>
                  <a:schemeClr val="bg1"/>
                </a:solidFill>
                <a:effectLst/>
                <a:latin typeface="Times New Roman" panose="02020603050405020304" pitchFamily="18" charset="0"/>
                <a:ea typeface="Calibri" panose="020F0502020204030204" pitchFamily="34" charset="0"/>
              </a:rPr>
              <a:t>générale</a:t>
            </a:r>
            <a:r>
              <a:rPr lang="uk-UA" sz="1600" dirty="0">
                <a:solidFill>
                  <a:schemeClr val="bg1"/>
                </a:solidFill>
                <a:effectLst/>
                <a:latin typeface="Times New Roman" panose="02020603050405020304" pitchFamily="18" charset="0"/>
                <a:ea typeface="Calibri" panose="020F0502020204030204" pitchFamily="34" charset="0"/>
              </a:rPr>
              <a:t> </a:t>
            </a:r>
            <a:r>
              <a:rPr lang="uk-UA" sz="1600" dirty="0" err="1">
                <a:solidFill>
                  <a:schemeClr val="bg1"/>
                </a:solidFill>
                <a:effectLst/>
                <a:latin typeface="Times New Roman" panose="02020603050405020304" pitchFamily="18" charset="0"/>
                <a:ea typeface="Calibri" panose="020F0502020204030204" pitchFamily="34" charset="0"/>
              </a:rPr>
              <a:t>du</a:t>
            </a:r>
            <a:r>
              <a:rPr lang="uk-UA" sz="1600" dirty="0">
                <a:solidFill>
                  <a:schemeClr val="bg1"/>
                </a:solidFill>
                <a:effectLst/>
                <a:latin typeface="Times New Roman" panose="02020603050405020304" pitchFamily="18" charset="0"/>
                <a:ea typeface="Calibri" panose="020F0502020204030204" pitchFamily="34" charset="0"/>
              </a:rPr>
              <a:t> </a:t>
            </a:r>
            <a:r>
              <a:rPr lang="uk-UA" sz="1600" dirty="0" err="1">
                <a:solidFill>
                  <a:schemeClr val="bg1"/>
                </a:solidFill>
                <a:effectLst/>
                <a:latin typeface="Times New Roman" panose="02020603050405020304" pitchFamily="18" charset="0"/>
                <a:ea typeface="Calibri" panose="020F0502020204030204" pitchFamily="34" charset="0"/>
              </a:rPr>
              <a:t>travail</a:t>
            </a:r>
            <a:r>
              <a:rPr lang="uk-UA" sz="1600" dirty="0">
                <a:solidFill>
                  <a:schemeClr val="bg1"/>
                </a:solidFill>
                <a:effectLst/>
                <a:latin typeface="Times New Roman" panose="02020603050405020304" pitchFamily="18" charset="0"/>
                <a:ea typeface="Calibri" panose="020F0502020204030204" pitchFamily="34" charset="0"/>
              </a:rPr>
              <a:t> (CGT) проти Франції (§§ 64-65), № 55/2009 від 23 червня 2010 якщо період чергування, протягом якого не здійснювалася ефективна робота вважається періодом відпочинку -  це порушує статтю 2§1 Хартії</a:t>
            </a:r>
          </a:p>
          <a:p>
            <a:pPr algn="ctr"/>
            <a:endParaRPr lang="uk-UA" dirty="0"/>
          </a:p>
        </p:txBody>
      </p:sp>
      <p:sp>
        <p:nvSpPr>
          <p:cNvPr id="7" name="Прямокутник: округлені кути 6">
            <a:extLst>
              <a:ext uri="{FF2B5EF4-FFF2-40B4-BE49-F238E27FC236}">
                <a16:creationId xmlns:a16="http://schemas.microsoft.com/office/drawing/2014/main" id="{11298D24-DE9B-1CFA-89A3-10CF0C6BF693}"/>
              </a:ext>
            </a:extLst>
          </p:cNvPr>
          <p:cNvSpPr/>
          <p:nvPr/>
        </p:nvSpPr>
        <p:spPr>
          <a:xfrm>
            <a:off x="5814875" y="1233997"/>
            <a:ext cx="6155922" cy="55480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1800" b="1" i="1" dirty="0">
                <a:solidFill>
                  <a:schemeClr val="tx1"/>
                </a:solidFill>
                <a:effectLst/>
                <a:latin typeface="Times New Roman" panose="02020603050405020304" pitchFamily="18" charset="0"/>
                <a:ea typeface="Calibri" panose="020F0502020204030204" pitchFamily="34" charset="0"/>
              </a:rPr>
              <a:t>2018 Ситуація в Україні відповідає ЄСХ</a:t>
            </a:r>
          </a:p>
          <a:p>
            <a:pPr algn="ctr"/>
            <a:r>
              <a:rPr lang="uk-UA" sz="1800" dirty="0">
                <a:effectLst/>
                <a:latin typeface="Times New Roman" panose="02020603050405020304" pitchFamily="18" charset="0"/>
                <a:ea typeface="Calibri" panose="020F0502020204030204" pitchFamily="34" charset="0"/>
              </a:rPr>
              <a:t>згідно з українським законодавством </a:t>
            </a:r>
            <a:r>
              <a:rPr lang="uk-UA" sz="1800" dirty="0">
                <a:solidFill>
                  <a:schemeClr val="bg1"/>
                </a:solidFill>
                <a:effectLst/>
                <a:latin typeface="Times New Roman" panose="02020603050405020304" pitchFamily="18" charset="0"/>
                <a:ea typeface="Calibri" panose="020F0502020204030204" pitchFamily="34" charset="0"/>
              </a:rPr>
              <a:t>період чергування не прирівнюється до періоду відпочинку. Залучення </a:t>
            </a:r>
            <a:r>
              <a:rPr lang="uk-UA" sz="1800" dirty="0">
                <a:effectLst/>
                <a:latin typeface="Times New Roman" panose="02020603050405020304" pitchFamily="18" charset="0"/>
                <a:ea typeface="Calibri" panose="020F0502020204030204" pitchFamily="34" charset="0"/>
              </a:rPr>
              <a:t>працівників до чергування, яке не може перевищувати нормальної тривалості робочого часу, провадиться письмовим наказом (розпорядженням) роботодавця і повинно включати дні відпочинку, що дорівнюють тривалості, що надається замість нього. Чергування після закінчення робочого дня, у вихідні та святкові дні може запроваджуватися у виняткових випадках і лише за згодою профспілкового органу. Не допускається залучення працівників до чергування частіше одного разу на місяць. У будь-якому випадку це повинно бути визначено в колективному договорі підприємства з дотриманням норм і гарантій, встановлених законодавством і Галузевою угодою.</a:t>
            </a:r>
            <a:endParaRPr lang="uk-UA" dirty="0"/>
          </a:p>
        </p:txBody>
      </p:sp>
    </p:spTree>
    <p:extLst>
      <p:ext uri="{BB962C8B-B14F-4D97-AF65-F5344CB8AC3E}">
        <p14:creationId xmlns:p14="http://schemas.microsoft.com/office/powerpoint/2010/main" val="524328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округлені кути 3">
            <a:extLst>
              <a:ext uri="{FF2B5EF4-FFF2-40B4-BE49-F238E27FC236}">
                <a16:creationId xmlns:a16="http://schemas.microsoft.com/office/drawing/2014/main" id="{63B12B42-2609-2189-ABC5-1E6F18691F33}"/>
              </a:ext>
            </a:extLst>
          </p:cNvPr>
          <p:cNvSpPr/>
          <p:nvPr/>
        </p:nvSpPr>
        <p:spPr>
          <a:xfrm>
            <a:off x="51416" y="852258"/>
            <a:ext cx="4742525" cy="600574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endParaRPr lang="uk-UA" sz="1600" b="1" i="1" kern="1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pPr>
            <a:endParaRPr lang="uk-UA" sz="1600" b="1" i="1" kern="100" dirty="0">
              <a:solidFill>
                <a:schemeClr val="tx1"/>
              </a:solidFill>
              <a:ea typeface="Calibri" panose="020F0502020204030204" pitchFamily="34" charset="0"/>
              <a:cs typeface="Times New Roman" panose="02020603050405020304" pitchFamily="18" charset="0"/>
            </a:endParaRPr>
          </a:p>
          <a:p>
            <a:pPr algn="just">
              <a:lnSpc>
                <a:spcPct val="107000"/>
              </a:lnSpc>
              <a:spcAft>
                <a:spcPts val="800"/>
              </a:spcAft>
            </a:pPr>
            <a:endParaRPr lang="uk-UA" sz="1600" b="1" i="1" kern="1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pPr>
            <a:r>
              <a:rPr lang="uk-UA" sz="1600" b="1" i="1" kern="100" dirty="0">
                <a:solidFill>
                  <a:schemeClr val="tx1"/>
                </a:solidFill>
                <a:effectLst/>
                <a:ea typeface="Calibri" panose="020F0502020204030204" pitchFamily="34" charset="0"/>
                <a:cs typeface="Times New Roman" panose="02020603050405020304" pitchFamily="18" charset="0"/>
              </a:rPr>
              <a:t>Приклади підстав </a:t>
            </a:r>
            <a:r>
              <a:rPr lang="uk-UA" sz="1600" b="1" i="1" kern="100" dirty="0">
                <a:solidFill>
                  <a:schemeClr val="tx1"/>
                </a:solidFill>
                <a:ea typeface="Calibri" panose="020F0502020204030204" pitchFamily="34" charset="0"/>
                <a:cs typeface="Times New Roman" panose="02020603050405020304" pitchFamily="18" charset="0"/>
              </a:rPr>
              <a:t>при встановлені</a:t>
            </a:r>
            <a:r>
              <a:rPr lang="uk-UA" sz="1600" b="1" i="1" kern="100" dirty="0">
                <a:solidFill>
                  <a:schemeClr val="tx1"/>
                </a:solidFill>
                <a:effectLst/>
                <a:ea typeface="Calibri" panose="020F0502020204030204" pitchFamily="34" charset="0"/>
                <a:cs typeface="Times New Roman" panose="02020603050405020304" pitchFamily="18" charset="0"/>
              </a:rPr>
              <a:t> невідповідності у Висновках 2022:</a:t>
            </a:r>
            <a:endParaRPr lang="uk-UA" sz="1600" b="1" i="1" kern="100" dirty="0">
              <a:solidFill>
                <a:schemeClr val="tx1"/>
              </a:solidFill>
              <a:ea typeface="Calibri" panose="020F0502020204030204" pitchFamily="34" charset="0"/>
              <a:cs typeface="Times New Roman" panose="02020603050405020304" pitchFamily="18" charset="0"/>
            </a:endParaRPr>
          </a:p>
          <a:p>
            <a:pPr algn="just">
              <a:lnSpc>
                <a:spcPct val="107000"/>
              </a:lnSpc>
              <a:spcAft>
                <a:spcPts val="800"/>
              </a:spcAft>
            </a:pPr>
            <a:r>
              <a:rPr lang="uk-UA" sz="1600" b="1" i="1" kern="100" dirty="0">
                <a:solidFill>
                  <a:schemeClr val="tx1"/>
                </a:solidFill>
                <a:effectLst/>
                <a:ea typeface="Calibri" panose="020F0502020204030204" pitchFamily="34" charset="0"/>
                <a:cs typeface="Times New Roman" panose="02020603050405020304" pitchFamily="18" charset="0"/>
              </a:rPr>
              <a:t>Сербія:</a:t>
            </a:r>
          </a:p>
          <a:p>
            <a:pPr algn="just">
              <a:lnSpc>
                <a:spcPct val="107000"/>
              </a:lnSpc>
              <a:spcAft>
                <a:spcPts val="800"/>
              </a:spcAft>
            </a:pPr>
            <a:r>
              <a:rPr lang="ru-RU" sz="1600" b="1" i="1" kern="100" dirty="0">
                <a:solidFill>
                  <a:schemeClr val="bg1"/>
                </a:solidFill>
                <a:ea typeface="Calibri" panose="020F0502020204030204" pitchFamily="34" charset="0"/>
                <a:cs typeface="Times New Roman" panose="02020603050405020304" pitchFamily="18" charset="0"/>
              </a:rPr>
              <a:t>У</a:t>
            </a:r>
            <a:r>
              <a:rPr lang="ru-RU" sz="1600" b="1" i="1" kern="100" dirty="0">
                <a:solidFill>
                  <a:schemeClr val="bg1"/>
                </a:solidFill>
                <a:effectLst/>
                <a:ea typeface="Calibri" panose="020F0502020204030204" pitchFamily="34" charset="0"/>
                <a:cs typeface="Times New Roman" panose="02020603050405020304" pitchFamily="18" charset="0"/>
              </a:rPr>
              <a:t> </a:t>
            </a:r>
            <a:r>
              <a:rPr lang="ru-RU" sz="1400" b="1" i="1" kern="100" dirty="0" err="1">
                <a:solidFill>
                  <a:schemeClr val="bg1"/>
                </a:solidFill>
                <a:effectLst/>
                <a:ea typeface="Calibri" panose="020F0502020204030204" pitchFamily="34" charset="0"/>
                <a:cs typeface="Times New Roman" panose="02020603050405020304" pitchFamily="18" charset="0"/>
              </a:rPr>
              <a:t>звіті</a:t>
            </a:r>
            <a:r>
              <a:rPr lang="ru-RU" sz="1400" b="1" i="1" kern="100" dirty="0">
                <a:solidFill>
                  <a:schemeClr val="bg1"/>
                </a:solidFill>
                <a:effectLst/>
                <a:ea typeface="Calibri" panose="020F0502020204030204" pitchFamily="34" charset="0"/>
                <a:cs typeface="Times New Roman" panose="02020603050405020304" pitchFamily="18" charset="0"/>
              </a:rPr>
              <a:t> </a:t>
            </a:r>
            <a:r>
              <a:rPr lang="ru-RU" sz="1400" b="1" i="1" kern="100" dirty="0" err="1">
                <a:solidFill>
                  <a:schemeClr val="bg1"/>
                </a:solidFill>
                <a:effectLst/>
                <a:ea typeface="Calibri" panose="020F0502020204030204" pitchFamily="34" charset="0"/>
                <a:cs typeface="Times New Roman" panose="02020603050405020304" pitchFamily="18" charset="0"/>
              </a:rPr>
              <a:t>зазначено</a:t>
            </a:r>
            <a:r>
              <a:rPr lang="ru-RU" sz="1400" b="1" i="1" kern="100" dirty="0">
                <a:solidFill>
                  <a:schemeClr val="bg1"/>
                </a:solidFill>
                <a:effectLst/>
                <a:ea typeface="Calibri" panose="020F0502020204030204" pitchFamily="34" charset="0"/>
                <a:cs typeface="Times New Roman" panose="02020603050405020304" pitchFamily="18" charset="0"/>
              </a:rPr>
              <a:t>, </a:t>
            </a:r>
            <a:r>
              <a:rPr lang="ru-RU" sz="1400" b="1" i="1" kern="100" dirty="0" err="1">
                <a:solidFill>
                  <a:schemeClr val="bg1"/>
                </a:solidFill>
                <a:effectLst/>
                <a:ea typeface="Calibri" panose="020F0502020204030204" pitchFamily="34" charset="0"/>
                <a:cs typeface="Times New Roman" panose="02020603050405020304" pitchFamily="18" charset="0"/>
              </a:rPr>
              <a:t>що</a:t>
            </a:r>
            <a:r>
              <a:rPr lang="ru-RU" sz="1400" b="1" i="1" kern="100" dirty="0">
                <a:solidFill>
                  <a:schemeClr val="bg1"/>
                </a:solidFill>
                <a:effectLst/>
                <a:ea typeface="Calibri" panose="020F0502020204030204" pitchFamily="34" charset="0"/>
                <a:cs typeface="Times New Roman" panose="02020603050405020304" pitchFamily="18" charset="0"/>
              </a:rPr>
              <a:t> час неактивного </a:t>
            </a:r>
            <a:r>
              <a:rPr lang="uk-UA" sz="1400" b="1" i="1" kern="100" dirty="0">
                <a:solidFill>
                  <a:schemeClr val="bg1"/>
                </a:solidFill>
                <a:effectLst/>
                <a:ea typeface="Calibri" panose="020F0502020204030204" pitchFamily="34" charset="0"/>
                <a:cs typeface="Times New Roman" panose="02020603050405020304" pitchFamily="18" charset="0"/>
              </a:rPr>
              <a:t>чергування не вважається робочим </a:t>
            </a:r>
            <a:r>
              <a:rPr lang="ru-RU" sz="1400" b="1" i="1" kern="100" dirty="0">
                <a:solidFill>
                  <a:schemeClr val="bg1"/>
                </a:solidFill>
                <a:effectLst/>
                <a:ea typeface="Calibri" panose="020F0502020204030204" pitchFamily="34" charset="0"/>
                <a:cs typeface="Times New Roman" panose="02020603050405020304" pitchFamily="18" charset="0"/>
              </a:rPr>
              <a:t>часом. </a:t>
            </a:r>
            <a:r>
              <a:rPr lang="ru-RU" sz="1400" b="1" i="1" kern="100" dirty="0" err="1">
                <a:solidFill>
                  <a:schemeClr val="bg1"/>
                </a:solidFill>
                <a:ea typeface="Calibri" panose="020F0502020204030204" pitchFamily="34" charset="0"/>
                <a:cs typeface="Times New Roman" panose="02020603050405020304" pitchFamily="18" charset="0"/>
              </a:rPr>
              <a:t>В</a:t>
            </a:r>
            <a:r>
              <a:rPr lang="ru-RU" sz="1400" b="1" i="1" kern="100" dirty="0" err="1">
                <a:solidFill>
                  <a:schemeClr val="bg1"/>
                </a:solidFill>
                <a:effectLst/>
                <a:ea typeface="Calibri" panose="020F0502020204030204" pitchFamily="34" charset="0"/>
                <a:cs typeface="Times New Roman" panose="02020603050405020304" pitchFamily="18" charset="0"/>
              </a:rPr>
              <a:t>исновок</a:t>
            </a:r>
            <a:r>
              <a:rPr lang="ru-RU" sz="1400" b="1" i="1" kern="100" dirty="0">
                <a:solidFill>
                  <a:schemeClr val="bg1"/>
                </a:solidFill>
                <a:effectLst/>
                <a:ea typeface="Calibri" panose="020F0502020204030204" pitchFamily="34" charset="0"/>
                <a:cs typeface="Times New Roman" panose="02020603050405020304" pitchFamily="18" charset="0"/>
              </a:rPr>
              <a:t> про </a:t>
            </a:r>
            <a:r>
              <a:rPr lang="uk-UA" sz="1400" b="1" i="1" kern="100" dirty="0">
                <a:solidFill>
                  <a:schemeClr val="bg1"/>
                </a:solidFill>
                <a:effectLst/>
                <a:ea typeface="Calibri" panose="020F0502020204030204" pitchFamily="34" charset="0"/>
                <a:cs typeface="Times New Roman" panose="02020603050405020304" pitchFamily="18" charset="0"/>
              </a:rPr>
              <a:t>невідповідність на тій підставі, що періоди чергування, під час яких не виконується ефективна робота, вважаються періодами відпочинку</a:t>
            </a:r>
            <a:r>
              <a:rPr lang="ru-RU" sz="1400" b="1" i="1" kern="100" dirty="0">
                <a:solidFill>
                  <a:schemeClr val="bg1"/>
                </a:solidFill>
                <a:effectLst/>
                <a:ea typeface="Calibri" panose="020F0502020204030204" pitchFamily="34" charset="0"/>
                <a:cs typeface="Times New Roman" panose="02020603050405020304" pitchFamily="18" charset="0"/>
              </a:rPr>
              <a:t>.</a:t>
            </a:r>
          </a:p>
          <a:p>
            <a:pPr algn="just">
              <a:lnSpc>
                <a:spcPct val="107000"/>
              </a:lnSpc>
              <a:spcAft>
                <a:spcPts val="800"/>
              </a:spcAft>
            </a:pPr>
            <a:r>
              <a:rPr lang="ru-RU" sz="1600" b="1" i="1" kern="100" dirty="0" err="1">
                <a:solidFill>
                  <a:schemeClr val="tx1"/>
                </a:solidFill>
                <a:ea typeface="Calibri" panose="020F0502020204030204" pitchFamily="34" charset="0"/>
                <a:cs typeface="Times New Roman" panose="02020603050405020304" pitchFamily="18" charset="0"/>
              </a:rPr>
              <a:t>Польща</a:t>
            </a:r>
            <a:r>
              <a:rPr lang="ru-RU" sz="1600" b="1" i="1" kern="100" dirty="0">
                <a:solidFill>
                  <a:schemeClr val="tx1"/>
                </a:solidFill>
                <a:ea typeface="Calibri" panose="020F0502020204030204" pitchFamily="34" charset="0"/>
                <a:cs typeface="Times New Roman" panose="02020603050405020304" pitchFamily="18" charset="0"/>
              </a:rPr>
              <a:t>:</a:t>
            </a:r>
          </a:p>
          <a:p>
            <a:pPr algn="just">
              <a:lnSpc>
                <a:spcPct val="107000"/>
              </a:lnSpc>
              <a:spcAft>
                <a:spcPts val="800"/>
              </a:spcAft>
            </a:pPr>
            <a:r>
              <a:rPr lang="ru-RU" sz="1600" b="1" i="1" kern="100" dirty="0">
                <a:solidFill>
                  <a:schemeClr val="bg1"/>
                </a:solidFill>
                <a:effectLst/>
                <a:ea typeface="Calibri" panose="020F0502020204030204" pitchFamily="34" charset="0"/>
                <a:cs typeface="Times New Roman" panose="02020603050405020304" pitchFamily="18" charset="0"/>
              </a:rPr>
              <a:t>…</a:t>
            </a:r>
            <a:r>
              <a:rPr lang="ru-RU" sz="1400" b="1" i="1" kern="100" dirty="0" err="1">
                <a:solidFill>
                  <a:schemeClr val="bg1"/>
                </a:solidFill>
                <a:effectLst/>
                <a:ea typeface="Calibri" panose="020F0502020204030204" pitchFamily="34" charset="0"/>
                <a:cs typeface="Times New Roman" panose="02020603050405020304" pitchFamily="18" charset="0"/>
              </a:rPr>
              <a:t>Періоди</a:t>
            </a:r>
            <a:r>
              <a:rPr lang="ru-RU" sz="1400" b="1" i="1" kern="100" dirty="0">
                <a:solidFill>
                  <a:schemeClr val="bg1"/>
                </a:solidFill>
                <a:effectLst/>
                <a:ea typeface="Calibri" panose="020F0502020204030204" pitchFamily="34" charset="0"/>
                <a:cs typeface="Times New Roman" panose="02020603050405020304" pitchFamily="18" charset="0"/>
              </a:rPr>
              <a:t> </a:t>
            </a:r>
            <a:r>
              <a:rPr lang="uk-UA" sz="1400" b="1" i="1" kern="100" dirty="0">
                <a:solidFill>
                  <a:schemeClr val="bg1"/>
                </a:solidFill>
                <a:effectLst/>
                <a:ea typeface="Calibri" panose="020F0502020204030204" pitchFamily="34" charset="0"/>
                <a:cs typeface="Times New Roman" panose="02020603050405020304" pitchFamily="18" charset="0"/>
              </a:rPr>
              <a:t>чергування, під час яких ефективна робота не виконувалася, були прирівняні до періодів відпочинку. протягом звітного періоду жодних змін до законодавства не вносилось і не планується. За цих обставин Комітет повторює висновок про невідповідність на тій підставі, що періоди за викликом, під час яких ефективна робота не виконується, вважаються періодами відпочинку</a:t>
            </a:r>
            <a:r>
              <a:rPr lang="ru-RU" sz="1400" b="1" i="1" kern="100" dirty="0">
                <a:solidFill>
                  <a:schemeClr val="bg1"/>
                </a:solidFill>
                <a:effectLst/>
                <a:ea typeface="Calibri" panose="020F0502020204030204" pitchFamily="34" charset="0"/>
                <a:cs typeface="Times New Roman" panose="02020603050405020304" pitchFamily="18" charset="0"/>
              </a:rPr>
              <a:t>.</a:t>
            </a:r>
            <a:endParaRPr lang="uk-UA" sz="1400" b="1" i="1" kern="100" dirty="0">
              <a:solidFill>
                <a:schemeClr val="bg1"/>
              </a:solidFill>
              <a:effectLst/>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uk-UA" sz="1600" b="1" i="1" kern="1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pPr>
            <a:endParaRPr lang="uk-UA" sz="1600" b="1" i="1" kern="100" dirty="0">
              <a:solidFill>
                <a:schemeClr val="tx1"/>
              </a:solidFill>
              <a:effectLst/>
              <a:ea typeface="Calibri" panose="020F0502020204030204" pitchFamily="34" charset="0"/>
              <a:cs typeface="Times New Roman" panose="02020603050405020304" pitchFamily="18" charset="0"/>
            </a:endParaRPr>
          </a:p>
          <a:p>
            <a:pPr algn="just">
              <a:lnSpc>
                <a:spcPct val="107000"/>
              </a:lnSpc>
              <a:spcAft>
                <a:spcPts val="800"/>
              </a:spcAft>
            </a:pPr>
            <a:endParaRPr lang="uk-UA" sz="1600" b="1" i="1" kern="100" dirty="0">
              <a:solidFill>
                <a:schemeClr val="tx1"/>
              </a:solidFill>
              <a:effectLst/>
              <a:ea typeface="Calibri" panose="020F0502020204030204" pitchFamily="34" charset="0"/>
              <a:cs typeface="Times New Roman" panose="02020603050405020304" pitchFamily="18" charset="0"/>
            </a:endParaRPr>
          </a:p>
        </p:txBody>
      </p:sp>
      <p:sp>
        <p:nvSpPr>
          <p:cNvPr id="5" name="Місце для вмісту 4">
            <a:extLst>
              <a:ext uri="{FF2B5EF4-FFF2-40B4-BE49-F238E27FC236}">
                <a16:creationId xmlns:a16="http://schemas.microsoft.com/office/drawing/2014/main" id="{3AEEF4C4-1565-B180-5FB8-D5209DA56CC2}"/>
              </a:ext>
            </a:extLst>
          </p:cNvPr>
          <p:cNvSpPr>
            <a:spLocks noGrp="1"/>
          </p:cNvSpPr>
          <p:nvPr>
            <p:ph idx="1"/>
          </p:nvPr>
        </p:nvSpPr>
        <p:spPr>
          <a:xfrm>
            <a:off x="4882718" y="1093666"/>
            <a:ext cx="7309281" cy="589921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40000" lnSpcReduction="20000"/>
          </a:bodyPr>
          <a:lstStyle/>
          <a:p>
            <a:pPr marL="0" indent="0" algn="just">
              <a:lnSpc>
                <a:spcPct val="107000"/>
              </a:lnSpc>
              <a:spcAft>
                <a:spcPts val="800"/>
              </a:spcAft>
              <a:buNone/>
            </a:pPr>
            <a:r>
              <a:rPr lang="uk-UA" sz="4200" b="1" i="1" kern="100" dirty="0">
                <a:solidFill>
                  <a:schemeClr val="tx1"/>
                </a:solidFill>
                <a:effectLst/>
                <a:ea typeface="Calibri" panose="020F0502020204030204" pitchFamily="34" charset="0"/>
                <a:cs typeface="Times New Roman" panose="02020603050405020304" pitchFamily="18" charset="0"/>
              </a:rPr>
              <a:t>Приклади визнання відповідності:</a:t>
            </a:r>
          </a:p>
          <a:p>
            <a:pPr marL="0" indent="0" algn="just">
              <a:lnSpc>
                <a:spcPct val="107000"/>
              </a:lnSpc>
              <a:spcAft>
                <a:spcPts val="800"/>
              </a:spcAft>
              <a:buNone/>
            </a:pPr>
            <a:r>
              <a:rPr lang="uk-UA" sz="3500" b="1" i="1" kern="100" dirty="0">
                <a:solidFill>
                  <a:schemeClr val="tx1"/>
                </a:solidFill>
                <a:ea typeface="Calibri" panose="020F0502020204030204" pitchFamily="34" charset="0"/>
                <a:cs typeface="Times New Roman" panose="02020603050405020304" pitchFamily="18" charset="0"/>
              </a:rPr>
              <a:t>Андорра: </a:t>
            </a:r>
            <a:r>
              <a:rPr lang="uk-UA" sz="3500" dirty="0">
                <a:ea typeface="Calibri" panose="020F0502020204030204" pitchFamily="34" charset="0"/>
              </a:rPr>
              <a:t>За жодних обставин активний робочий час не може перевищувати максимум 12 годин на день або 52 години на тиждень. Н</a:t>
            </a:r>
            <a:r>
              <a:rPr lang="uk-UA" sz="3500" kern="100" dirty="0">
                <a:ea typeface="Calibri" panose="020F0502020204030204" pitchFamily="34" charset="0"/>
                <a:cs typeface="Times New Roman" panose="02020603050405020304" pitchFamily="18" charset="0"/>
              </a:rPr>
              <a:t>еактивний час очікування поза приміщеннями роботодавця не вважається робочим часом. Однак це також не вважається часом відпочинку. Час чергування, протягом якого працівник повинен бути в розпорядженні роботодавця, має бути чітко визначено в трудовому договорі та має оплачуватися шляхом додавання не менше 25% до основної заробітної плати.</a:t>
            </a:r>
          </a:p>
          <a:p>
            <a:pPr marL="0" indent="0" algn="just">
              <a:lnSpc>
                <a:spcPct val="107000"/>
              </a:lnSpc>
              <a:spcAft>
                <a:spcPts val="800"/>
              </a:spcAft>
              <a:buNone/>
            </a:pPr>
            <a:r>
              <a:rPr lang="uk-UA" sz="3500" b="1" i="1" kern="100" dirty="0">
                <a:solidFill>
                  <a:schemeClr val="tx1"/>
                </a:solidFill>
                <a:cs typeface="Times New Roman" panose="02020603050405020304" pitchFamily="18" charset="0"/>
              </a:rPr>
              <a:t>Греція: </a:t>
            </a:r>
            <a:r>
              <a:rPr lang="uk-UA" sz="3500" dirty="0">
                <a:effectLst/>
                <a:ea typeface="Calibri" panose="020F0502020204030204" pitchFamily="34" charset="0"/>
              </a:rPr>
              <a:t>2 категорії: фактична готовність (чергування) і проста готовність (очікування)</a:t>
            </a:r>
            <a:r>
              <a:rPr lang="uk-UA" sz="3500" kern="100" dirty="0">
                <a:ea typeface="Calibri" panose="020F0502020204030204" pitchFamily="34" charset="0"/>
                <a:cs typeface="Times New Roman" panose="02020603050405020304" pitchFamily="18" charset="0"/>
              </a:rPr>
              <a:t>…Коли працівник знаходиться в режимі очікування, він повинен залишатися в певному місці та протягом певного періоду часу, але не зобов’язаний підтримувати свою психічну та фізичну активність. У цьому випадку положення про підвищену оплату за роботу в нічний час або роботу в неділю та святкові дні не застосовуються, а також положення про обмеження робочого часу, що стосуються додаткової оплати за надурочну роботу, установлену законом понаднормову роботу понад 45 годин тощо. Проте заробітна плата повинна оплачується, і працівник має право на доплату.</a:t>
            </a:r>
          </a:p>
          <a:p>
            <a:pPr marL="0" indent="0" algn="just">
              <a:lnSpc>
                <a:spcPct val="107000"/>
              </a:lnSpc>
              <a:spcAft>
                <a:spcPts val="800"/>
              </a:spcAft>
              <a:buNone/>
            </a:pPr>
            <a:r>
              <a:rPr lang="uk-UA" sz="3500" b="1" i="1" kern="100" dirty="0">
                <a:solidFill>
                  <a:schemeClr val="tx1"/>
                </a:solidFill>
                <a:ea typeface="Calibri" panose="020F0502020204030204" pitchFamily="34" charset="0"/>
                <a:cs typeface="Times New Roman" panose="02020603050405020304" pitchFamily="18" charset="0"/>
              </a:rPr>
              <a:t>Вірменія: </a:t>
            </a:r>
            <a:r>
              <a:rPr lang="uk-UA" sz="3500" kern="100" dirty="0">
                <a:effectLst/>
                <a:ea typeface="Calibri" panose="020F0502020204030204" pitchFamily="34" charset="0"/>
                <a:cs typeface="Times New Roman" panose="02020603050405020304" pitchFamily="18" charset="0"/>
              </a:rPr>
              <a:t>Час чергування на території організації слід вважати робочим часом, а вдома — прирівнювати не менше половини робочого часу. Не допускаються до чергування працівники віком до 18 років; вагітні жінки та працівники, які доглядають за дитиною віком до 3 років, не можуть бути запрошені на чергування без їх офіційної згоди.</a:t>
            </a:r>
          </a:p>
          <a:p>
            <a:pPr algn="just">
              <a:lnSpc>
                <a:spcPct val="107000"/>
              </a:lnSpc>
              <a:spcAft>
                <a:spcPts val="800"/>
              </a:spcAft>
            </a:pPr>
            <a:endParaRPr lang="uk-UA"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uk-UA" sz="1800" b="1"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Заголовок 1">
            <a:extLst>
              <a:ext uri="{FF2B5EF4-FFF2-40B4-BE49-F238E27FC236}">
                <a16:creationId xmlns:a16="http://schemas.microsoft.com/office/drawing/2014/main" id="{2AA2E255-2003-6BD9-F19B-0C9BB595BC5B}"/>
              </a:ext>
            </a:extLst>
          </p:cNvPr>
          <p:cNvSpPr txBox="1">
            <a:spLocks/>
          </p:cNvSpPr>
          <p:nvPr/>
        </p:nvSpPr>
        <p:spPr>
          <a:xfrm>
            <a:off x="0" y="0"/>
            <a:ext cx="8767439" cy="58478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uk-UA" sz="1800" b="1" kern="100" dirty="0">
                <a:latin typeface="Calibri" panose="020F0502020204030204" pitchFamily="34" charset="0"/>
                <a:ea typeface="Calibri" panose="020F0502020204030204" pitchFamily="34" charset="0"/>
                <a:cs typeface="Calibri" panose="020F0502020204030204" pitchFamily="34" charset="0"/>
              </a:rPr>
            </a:br>
            <a:r>
              <a:rPr lang="uk-UA" sz="1800" b="1" kern="100" dirty="0">
                <a:latin typeface="Calibri" panose="020F0502020204030204" pitchFamily="34" charset="0"/>
                <a:ea typeface="Calibri" panose="020F0502020204030204" pitchFamily="34" charset="0"/>
                <a:cs typeface="Calibri" panose="020F0502020204030204" pitchFamily="34" charset="0"/>
              </a:rPr>
              <a:t>Стаття 2 - Право на справедливі умови праці</a:t>
            </a:r>
            <a:r>
              <a:rPr lang="en-US" sz="1800" b="1" kern="100" dirty="0">
                <a:latin typeface="Calibri" panose="020F0502020204030204" pitchFamily="34" charset="0"/>
                <a:ea typeface="Calibri" panose="020F0502020204030204" pitchFamily="34" charset="0"/>
                <a:cs typeface="Calibri" panose="020F0502020204030204" pitchFamily="34" charset="0"/>
              </a:rPr>
              <a:t>. </a:t>
            </a:r>
            <a:r>
              <a:rPr lang="uk-UA" sz="2000" b="1" kern="100" dirty="0">
                <a:latin typeface="Calibri" panose="020F0502020204030204" pitchFamily="34" charset="0"/>
                <a:ea typeface="Calibri" panose="020F0502020204030204" pitchFamily="34" charset="0"/>
                <a:cs typeface="Times New Roman" panose="02020603050405020304" pitchFamily="18" charset="0"/>
              </a:rPr>
              <a:t>§</a:t>
            </a:r>
            <a:r>
              <a:rPr lang="uk-UA" sz="2000" b="1" kern="100" dirty="0">
                <a:latin typeface="Calibri" panose="020F0502020204030204" pitchFamily="34" charset="0"/>
                <a:ea typeface="Calibri" panose="020F0502020204030204" pitchFamily="34" charset="0"/>
                <a:cs typeface="Calibri" panose="020F0502020204030204" pitchFamily="34" charset="0"/>
              </a:rPr>
              <a:t>1 Розумна тривалість робочого дня та тижня</a:t>
            </a:r>
            <a:br>
              <a:rPr lang="uk-UA" sz="2000" kern="100" dirty="0">
                <a:latin typeface="Calibri" panose="020F0502020204030204" pitchFamily="34" charset="0"/>
                <a:ea typeface="Calibri" panose="020F0502020204030204" pitchFamily="34" charset="0"/>
                <a:cs typeface="Times New Roman" panose="02020603050405020304" pitchFamily="18" charset="0"/>
              </a:rPr>
            </a:br>
            <a:endParaRPr lang="uk-UA" sz="2000" dirty="0"/>
          </a:p>
        </p:txBody>
      </p:sp>
      <p:sp>
        <p:nvSpPr>
          <p:cNvPr id="7" name="Заголовок 1">
            <a:extLst>
              <a:ext uri="{FF2B5EF4-FFF2-40B4-BE49-F238E27FC236}">
                <a16:creationId xmlns:a16="http://schemas.microsoft.com/office/drawing/2014/main" id="{C7A32E21-DB71-2C2B-EE80-EFBC210EB6C5}"/>
              </a:ext>
            </a:extLst>
          </p:cNvPr>
          <p:cNvSpPr txBox="1">
            <a:spLocks/>
          </p:cNvSpPr>
          <p:nvPr/>
        </p:nvSpPr>
        <p:spPr>
          <a:xfrm>
            <a:off x="0" y="133166"/>
            <a:ext cx="10515600" cy="9605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uk-UA" sz="1800" kern="100" dirty="0">
                <a:solidFill>
                  <a:srgbClr val="00B0F0"/>
                </a:solidFill>
                <a:latin typeface="Calibri" panose="020F0502020204030204" pitchFamily="34" charset="0"/>
                <a:ea typeface="Calibri" panose="020F0502020204030204" pitchFamily="34" charset="0"/>
                <a:cs typeface="Calibri" panose="020F0502020204030204" pitchFamily="34" charset="0"/>
              </a:rPr>
            </a:br>
            <a:br>
              <a:rPr lang="uk-UA" sz="1800" kern="100" dirty="0">
                <a:solidFill>
                  <a:srgbClr val="00B0F0"/>
                </a:solidFill>
                <a:latin typeface="Calibri" panose="020F0502020204030204" pitchFamily="34" charset="0"/>
                <a:ea typeface="Calibri" panose="020F0502020204030204" pitchFamily="34" charset="0"/>
                <a:cs typeface="Calibri" panose="020F0502020204030204" pitchFamily="34" charset="0"/>
              </a:rPr>
            </a:br>
            <a:r>
              <a:rPr lang="uk-UA" sz="4000" kern="100" dirty="0">
                <a:solidFill>
                  <a:srgbClr val="00B0F0"/>
                </a:solidFill>
                <a:latin typeface="Calibri" panose="020F0502020204030204" pitchFamily="34" charset="0"/>
                <a:ea typeface="Calibri" panose="020F0502020204030204" pitchFamily="34" charset="0"/>
                <a:cs typeface="Calibri" panose="020F0502020204030204" pitchFamily="34" charset="0"/>
              </a:rPr>
              <a:t>c)	Будь ласка, надайте інформацію про те, як неактивні періоди чергування розглядаються з точки зору робочого часу або часу відпочинку.</a:t>
            </a:r>
            <a:br>
              <a:rPr lang="uk-UA" sz="4000" kern="100" dirty="0">
                <a:latin typeface="Calibri" panose="020F0502020204030204" pitchFamily="34" charset="0"/>
                <a:ea typeface="Calibri" panose="020F0502020204030204" pitchFamily="34" charset="0"/>
                <a:cs typeface="Times New Roman" panose="02020603050405020304" pitchFamily="18" charset="0"/>
              </a:rPr>
            </a:br>
            <a:endParaRPr lang="uk-UA" sz="4000" dirty="0"/>
          </a:p>
        </p:txBody>
      </p:sp>
    </p:spTree>
    <p:extLst>
      <p:ext uri="{BB962C8B-B14F-4D97-AF65-F5344CB8AC3E}">
        <p14:creationId xmlns:p14="http://schemas.microsoft.com/office/powerpoint/2010/main" val="176557354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3304</TotalTime>
  <Words>9663</Words>
  <Application>Microsoft Office PowerPoint</Application>
  <PresentationFormat>Widescreen</PresentationFormat>
  <Paragraphs>436</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Arial Black</vt:lpstr>
      <vt:lpstr>Calibri</vt:lpstr>
      <vt:lpstr>Calibri Light</vt:lpstr>
      <vt:lpstr>Times New Roman</vt:lpstr>
      <vt:lpstr>Wingdings</vt:lpstr>
      <vt:lpstr>Тема Office</vt:lpstr>
      <vt:lpstr>ОСОБЛИВОСТІ ПІДГОТОВКИ ДОПОВІДЕЙ ДО ЄКСП ЗА ТЕМАТИЧНОЮ ГРУПОЮ 1 ЄВРОПЕЙСЬКОЇ СОЦІАЛЬНОЇ ХАРТІЇ</vt:lpstr>
      <vt:lpstr>Європейська соціальна хартія (переглянута) і Україна</vt:lpstr>
      <vt:lpstr>ЄСХ (переглянута) закріплює 31 право:</vt:lpstr>
      <vt:lpstr>Статті ЄСХ групи 1 та питання до Звіту</vt:lpstr>
      <vt:lpstr>Стаття 2 - Право на справедливі умови праці.  §1 Розумна тривалість робочого дня та тижня Висновки ЄКСП 2022</vt:lpstr>
      <vt:lpstr> Стаття 2 - Право на справедливі умови праці. §1 Розумна тривалість робочого дня та тижня </vt:lpstr>
      <vt:lpstr>Стаття 2 - Право на справедливі умови праці. §1 Розумна тривалість робочого дня та тижня</vt:lpstr>
      <vt:lpstr>  c) Будь ласка, надайте інформацію про те, як неактивні періоди чергування розглядаються з точки зору робочого часу або часу відпочинку. </vt:lpstr>
      <vt:lpstr>PowerPoint Presentation</vt:lpstr>
      <vt:lpstr>Стаття 3. Право на безпечні та здорові умови праці  (пункти 1-3). </vt:lpstr>
      <vt:lpstr> Стаття 3 §1 Здоров'я, безпека та робоче середовище </vt:lpstr>
      <vt:lpstr>Приклад позитивної практики</vt:lpstr>
      <vt:lpstr>Стаття 3§2 (стаття 3§1 Хартії 1961 року) вимагає від держав прийняти правила безпеки та гігієни праці </vt:lpstr>
      <vt:lpstr>Заява про тлумачення статті 3§2 (Право на безпеку та здорові умови праці) – цифрове відключення та електронний моніторинг працівників) Висновки 2021</vt:lpstr>
      <vt:lpstr>Приклад позитивної практики</vt:lpstr>
      <vt:lpstr>  Стаття3 §3 переглянутої Хартії. Забезпечення дотримання правил техніки безпеки та гігієни праці </vt:lpstr>
      <vt:lpstr>Приклад позитивної практики</vt:lpstr>
      <vt:lpstr>  Стаття 5 Хартії. Право на створення організацій </vt:lpstr>
      <vt:lpstr>  Стаття 5 Хартії. Право на створення організацій. Висновки 2022 </vt:lpstr>
      <vt:lpstr>   Стаття 6 Хартії. Право на укладання колективних договорів. Стаття 6 §1 Спільні консультації  </vt:lpstr>
      <vt:lpstr>  Стаття 6 Хартії Право на укладання колективних договорів. Стаття 6 §1 Спільні консультації Висновки 2022 </vt:lpstr>
      <vt:lpstr>    Стаття 6 Хартії. Право на укладання колективних договорів. Стаття 6 §2 Колективні переговори   </vt:lpstr>
      <vt:lpstr>  Стаття 6 Хартії Право на укладання колективних договорів. Стаття 6 §2 Колективні переговори Висновки 2022 </vt:lpstr>
      <vt:lpstr>  Стаття 6 Хартії Право на укладання колективних договорів. Стаття 6 §2 Колективні переговори Висновки 2022 </vt:lpstr>
      <vt:lpstr>d) Будь ласка, надайте інформацію про вжиті або заплановані заходи для гарантування права на колективні переговори (i) економічно залежних (самозайнятих) осіб, які мають деякі схожі риси з працівниками, та (ii) самозайнятих працівників. Зобов’язання, що поширюються на всіх працівників, включаючи тих, що не є членами профспілки</vt:lpstr>
      <vt:lpstr>    Стаття 6 Хартії. Право на укладання колективних договорів. Стаття 6 § 4 Колективні дії    </vt:lpstr>
      <vt:lpstr>  Стаття 6 Хартії Право на укладання колективних договорів. Стаття 6 § 4 Колективні дії . Висновки 2022  </vt:lpstr>
      <vt:lpstr>  Стаття 6 Хартії Право на укладання колективних договорів. Стаття 6 § 4 Колективні дії . Висновки 2022  </vt:lpstr>
      <vt:lpstr>      Стаття4 §3 Право працюючих чоловіків i жінок на рівну винагороду за працю рівної цінності     </vt:lpstr>
      <vt:lpstr> Висновок 2018 щодо України </vt:lpstr>
      <vt:lpstr>PowerPoint Presentation</vt:lpstr>
      <vt:lpstr>PowerPoint Presentation</vt:lpstr>
      <vt:lpstr>      Стаття 20 Право на рiвнi можливостi та рiвне ставлення у вирiшеннi питань щодо працевлаштування та професiї без дискримiнацiї за ознакою статi     </vt:lpstr>
      <vt:lpstr>      Стаття 20 Право на рiвнi можливостi та рiвне ставлення у вирiшеннi питань щодо працевлаштування та професiї без дискримiнацiї за ознакою статi     </vt:lpstr>
      <vt:lpstr>      Стаття 20 Право на рiвнi можливостi та рiвне ставлення у вирiшеннi питань щодо працевлаштування та професiї без дискримiнацiї за ознакою статi     </vt:lpstr>
      <vt:lpstr>Висновки</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Федорова Алла Леонідівна</dc:creator>
  <cp:lastModifiedBy>OSTAPA Iryna</cp:lastModifiedBy>
  <cp:revision>51</cp:revision>
  <dcterms:created xsi:type="dcterms:W3CDTF">2024-10-21T15:09:32Z</dcterms:created>
  <dcterms:modified xsi:type="dcterms:W3CDTF">2024-11-04T10:40:34Z</dcterms:modified>
</cp:coreProperties>
</file>