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20" r:id="rId1"/>
    <p:sldMasterId id="2147483937" r:id="rId2"/>
  </p:sldMasterIdLst>
  <p:notesMasterIdLst>
    <p:notesMasterId r:id="rId15"/>
  </p:notesMasterIdLst>
  <p:handoutMasterIdLst>
    <p:handoutMasterId r:id="rId16"/>
  </p:handoutMasterIdLst>
  <p:sldIdLst>
    <p:sldId id="256" r:id="rId3"/>
    <p:sldId id="441" r:id="rId4"/>
    <p:sldId id="442" r:id="rId5"/>
    <p:sldId id="456" r:id="rId6"/>
    <p:sldId id="457" r:id="rId7"/>
    <p:sldId id="452" r:id="rId8"/>
    <p:sldId id="458" r:id="rId9"/>
    <p:sldId id="462" r:id="rId10"/>
    <p:sldId id="463" r:id="rId11"/>
    <p:sldId id="459" r:id="rId12"/>
    <p:sldId id="464" r:id="rId13"/>
    <p:sldId id="44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FFFD78"/>
    <a:srgbClr val="73FB79"/>
    <a:srgbClr val="8EFA00"/>
    <a:srgbClr val="00FB92"/>
    <a:srgbClr val="941100"/>
    <a:srgbClr val="00FF50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55"/>
    <p:restoredTop sz="66041" autoAdjust="0"/>
  </p:normalViewPr>
  <p:slideViewPr>
    <p:cSldViewPr snapToGrid="0" snapToObjects="1" showGuides="1">
      <p:cViewPr>
        <p:scale>
          <a:sx n="81" d="100"/>
          <a:sy n="81" d="100"/>
        </p:scale>
        <p:origin x="-1008" y="-192"/>
      </p:cViewPr>
      <p:guideLst>
        <p:guide orient="horz" pos="21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4" d="100"/>
          <a:sy n="124" d="100"/>
        </p:scale>
        <p:origin x="-344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998F5-155E-5546-95FB-042E4CA14744}" type="datetimeFigureOut">
              <a:rPr lang="en-US" smtClean="0"/>
              <a:pPr/>
              <a:t>11/2/2018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E6C9E-585E-B040-B6F8-75211A476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597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545AF-E295-6944-9EB6-E02EC7F1B4A5}" type="datetimeFigureOut">
              <a:rPr lang="en-US" smtClean="0"/>
              <a:pPr/>
              <a:t>11/2/2018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4573-F518-A04E-AA70-DDF568C233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32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04573-F518-A04E-AA70-DDF568C233C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14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CF (kurtosis -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Pwave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, envelope -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Swave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) pour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chaque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station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calculée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sommée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sur 16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freqs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bands overlapped de 0.5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à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20 Hz.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Si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localisation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pour P-wave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passe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les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critères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alors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solution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choisie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en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priorité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(que 27 events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ici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, ~14% qui correspondent aux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tectoniques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et aux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tirs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carrières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aux Luxembourg qui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sont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des events avec du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contenu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haute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fréquence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Critères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sélection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- min 5 "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bonnes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" observations (max de la CF pour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chaque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station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est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&lt;= 1 sec du temps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d'arrivée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associé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à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localisation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finale,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sinon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ça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veut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dire que la CF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est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mauvaise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et ne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contribue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peu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ou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pas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à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la solution finale)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Max_stack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&gt;= 0.5 (Stack de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toutes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les cross-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corrélations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normalisées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/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nombre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paires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04573-F518-A04E-AA70-DDF568C233C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16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CF (kurtosis -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Pwave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, envelope -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Swave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) pour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chaque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station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calculée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sommée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sur 16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freqs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bands overlapped de 0.5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à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20 Hz.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Si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localisation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pour P-wave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passe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les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critères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alors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solution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choisie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en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priorité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(que 27 events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ici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, ~14% qui correspondent aux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tectoniques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et aux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tirs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carrières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aux Luxembourg qui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sont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des events avec du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contenu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haute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fréquence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Critères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sélection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- min 5 "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bonnes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" observations (max de la CF pour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chaque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station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est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&lt;= 1 sec du temps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d'arrivée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associé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à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localisation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finale,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sinon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ça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veut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dire que la CF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est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mauvaise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et ne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contribue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peu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ou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pas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à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la solution finale)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Max_stack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&gt;= 0.5 (Stack de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toutes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les cross-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corrélations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normalisées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/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nombre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paires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04573-F518-A04E-AA70-DDF568C233C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1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04573-F518-A04E-AA70-DDF568C233C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166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Les traces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sont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filtrées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dans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la "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meilleure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"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bande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fréquentielle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[9-20] Hz et les kurtosis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en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rouge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sont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ceux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stackés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pour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toutes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les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bandes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de 0.5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à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20 Hz.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04573-F518-A04E-AA70-DDF568C233C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7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79243"/>
            <a:ext cx="9144000" cy="578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5656"/>
            <a:ext cx="9144000" cy="402789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5675"/>
            <a:ext cx="7772400" cy="20098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CH" dirty="0" err="1"/>
              <a:t>Click</a:t>
            </a:r>
            <a:r>
              <a:rPr lang="de-CH" dirty="0"/>
              <a:t> to </a:t>
            </a:r>
            <a:r>
              <a:rPr lang="de-CH" dirty="0" err="1"/>
              <a:t>edit</a:t>
            </a:r>
            <a:r>
              <a:rPr lang="de-CH" dirty="0"/>
              <a:t>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705" y="4514773"/>
            <a:ext cx="6731472" cy="46544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err="1"/>
              <a:t>Click</a:t>
            </a:r>
            <a:r>
              <a:rPr lang="de-CH" dirty="0"/>
              <a:t> to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subtitle</a:t>
            </a:r>
            <a:r>
              <a:rPr lang="de-CH" dirty="0"/>
              <a:t>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027892"/>
            <a:ext cx="9144000" cy="3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4220302"/>
            <a:ext cx="9144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-1548" y="4322926"/>
            <a:ext cx="9144000" cy="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5" name="Rectangle 14"/>
          <p:cNvSpPr/>
          <p:nvPr userDrawn="1"/>
        </p:nvSpPr>
        <p:spPr>
          <a:xfrm>
            <a:off x="0" y="0"/>
            <a:ext cx="9142452" cy="91621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74695" y="5830300"/>
            <a:ext cx="8585539" cy="882564"/>
            <a:chOff x="185162" y="6229424"/>
            <a:chExt cx="8585539" cy="882564"/>
          </a:xfrm>
        </p:grpSpPr>
        <p:pic>
          <p:nvPicPr>
            <p:cNvPr id="20" name="Picture 19" descr="seismo_title_slid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85162" y="6229424"/>
              <a:ext cx="6680040" cy="88256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6959087" y="6437932"/>
              <a:ext cx="18116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adrien.oth@ecgs.lu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6" name="Picture 15" descr="ecgs-logo-text-only-final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2" y="231370"/>
            <a:ext cx="4851008" cy="4813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ECGS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2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5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iz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83319"/>
            <a:ext cx="9144000" cy="217865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5657"/>
            <a:ext cx="9144000" cy="309229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 useBgFill="1">
        <p:nvSpPr>
          <p:cNvPr id="10" name="Rectangle 9"/>
          <p:cNvSpPr/>
          <p:nvPr userDrawn="1"/>
        </p:nvSpPr>
        <p:spPr>
          <a:xfrm>
            <a:off x="0" y="0"/>
            <a:ext cx="9142452" cy="91621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446070"/>
            <a:ext cx="7772400" cy="20098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CH" dirty="0" err="1"/>
              <a:t>Click</a:t>
            </a:r>
            <a:r>
              <a:rPr lang="de-CH" dirty="0"/>
              <a:t> to </a:t>
            </a:r>
            <a:r>
              <a:rPr lang="de-CH" dirty="0" err="1"/>
              <a:t>edit</a:t>
            </a:r>
            <a:r>
              <a:rPr lang="de-CH" dirty="0"/>
              <a:t>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678205"/>
            <a:ext cx="7772400" cy="52894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Click to </a:t>
            </a:r>
            <a:r>
              <a:rPr lang="de-CH" dirty="0" err="1"/>
              <a:t>edit</a:t>
            </a:r>
            <a:r>
              <a:rPr lang="de-CH" dirty="0"/>
              <a:t> </a:t>
            </a:r>
            <a:r>
              <a:rPr lang="de-CH" dirty="0" err="1"/>
              <a:t>Author</a:t>
            </a:r>
            <a:r>
              <a:rPr lang="de-CH" dirty="0"/>
              <a:t> style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548" y="4456338"/>
            <a:ext cx="9145548" cy="364143"/>
            <a:chOff x="-1548" y="5212169"/>
            <a:chExt cx="9145548" cy="36414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5216312"/>
              <a:ext cx="9144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48" y="5212169"/>
              <a:ext cx="9144000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-1548" y="5212169"/>
              <a:ext cx="9144000" cy="9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-1548" y="2732914"/>
            <a:ext cx="9145548" cy="385034"/>
            <a:chOff x="-1548" y="4027892"/>
            <a:chExt cx="9145548" cy="38503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4027892"/>
              <a:ext cx="9144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4220302"/>
              <a:ext cx="9144000" cy="1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-1548" y="4322926"/>
              <a:ext cx="9144000" cy="9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6" name="Picture 25" descr="ecgs-logo-text-only-final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2" y="231370"/>
            <a:ext cx="4851008" cy="481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484" y="77112"/>
            <a:ext cx="741162" cy="746087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0022" y="5863413"/>
            <a:ext cx="2552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Contact:</a:t>
            </a:r>
            <a:r>
              <a:rPr lang="en-US" sz="1600" baseline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adrien.oth@ecgs.lu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549" y="189992"/>
            <a:ext cx="1059218" cy="5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4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34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63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88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31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07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66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89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1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1777353"/>
            <a:ext cx="9150318" cy="35175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062094"/>
            <a:ext cx="8229600" cy="677108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3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</a:t>
            </a:r>
            <a:r>
              <a:rPr lang="de-CH" dirty="0" err="1"/>
              <a:t>Section</a:t>
            </a:r>
            <a:r>
              <a:rPr lang="de-CH" dirty="0"/>
              <a:t>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585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ot and 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146" y="6437989"/>
            <a:ext cx="1561419" cy="365125"/>
          </a:xfrm>
        </p:spPr>
        <p:txBody>
          <a:bodyPr/>
          <a:lstStyle/>
          <a:p>
            <a:r>
              <a:rPr lang="en-US"/>
              <a:t>6-7 November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28566" y="6437989"/>
            <a:ext cx="5826797" cy="365125"/>
          </a:xfrm>
        </p:spPr>
        <p:txBody>
          <a:bodyPr/>
          <a:lstStyle/>
          <a:p>
            <a:r>
              <a:rPr lang="en-GB"/>
              <a:t>ECGS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54564" y="6437989"/>
            <a:ext cx="1395075" cy="365125"/>
          </a:xfrm>
        </p:spPr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744357" y="1524227"/>
            <a:ext cx="4305283" cy="48076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75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ot and 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7147" y="1524454"/>
            <a:ext cx="4305283" cy="48076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ot and Tex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7147" y="4608286"/>
            <a:ext cx="8955280" cy="1723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5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64885"/>
            <a:ext cx="9144000" cy="8193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956186"/>
            <a:ext cx="9145548" cy="227173"/>
            <a:chOff x="0" y="871962"/>
            <a:chExt cx="9145548" cy="22717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48" y="871962"/>
              <a:ext cx="9144000" cy="21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48" y="968167"/>
              <a:ext cx="9144000" cy="108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1045135"/>
              <a:ext cx="9144000" cy="5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4885"/>
            <a:ext cx="8037984" cy="791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38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 err="1"/>
              <a:t>Click</a:t>
            </a:r>
            <a:r>
              <a:rPr lang="de-CH" dirty="0"/>
              <a:t> to </a:t>
            </a:r>
            <a:r>
              <a:rPr lang="de-CH" dirty="0" err="1"/>
              <a:t>edit</a:t>
            </a:r>
            <a:r>
              <a:rPr lang="de-CH" dirty="0"/>
              <a:t> Master text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 err="1"/>
              <a:t>Third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147" y="64379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  <a:latin typeface="Calibri (Body)"/>
                <a:cs typeface="Calibri (Body)"/>
              </a:defRPr>
            </a:lvl1pPr>
          </a:lstStyle>
          <a:p>
            <a:r>
              <a:rPr lang="en-US"/>
              <a:t>6-7 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929" y="6437989"/>
            <a:ext cx="4535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95959"/>
                </a:solidFill>
                <a:latin typeface="Calibri (Body)"/>
                <a:cs typeface="Calibri (Body)"/>
              </a:defRPr>
            </a:lvl1pPr>
          </a:lstStyle>
          <a:p>
            <a:r>
              <a:rPr lang="en-GB"/>
              <a:t>ECGS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040" y="64379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  <a:latin typeface="Calibri (Body)"/>
                <a:cs typeface="Calibri (Body)"/>
              </a:defRPr>
            </a:lvl1pPr>
          </a:lstStyle>
          <a:p>
            <a:fld id="{DA8E6EB8-B8CE-674A-803E-E6EFCECBB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8" name="Rectangle 77"/>
          <p:cNvSpPr/>
          <p:nvPr userDrawn="1"/>
        </p:nvSpPr>
        <p:spPr>
          <a:xfrm>
            <a:off x="-260" y="117908"/>
            <a:ext cx="9144000" cy="5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437989"/>
            <a:ext cx="91437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086" y="241824"/>
            <a:ext cx="610115" cy="6141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32" r:id="rId2"/>
    <p:sldLayoutId id="2147483936" r:id="rId3"/>
    <p:sldLayoutId id="2147483926" r:id="rId4"/>
    <p:sldLayoutId id="2147483927" r:id="rId5"/>
    <p:sldLayoutId id="2147483933" r:id="rId6"/>
    <p:sldLayoutId id="2147483934" r:id="rId7"/>
    <p:sldLayoutId id="2147483935" r:id="rId8"/>
    <p:sldLayoutId id="2147483922" r:id="rId9"/>
    <p:sldLayoutId id="2147483923" r:id="rId10"/>
    <p:sldLayoutId id="2147483924" r:id="rId11"/>
    <p:sldLayoutId id="2147483925" r:id="rId12"/>
    <p:sldLayoutId id="2147483928" r:id="rId13"/>
    <p:sldLayoutId id="2147483929" r:id="rId14"/>
    <p:sldLayoutId id="2147483930" r:id="rId15"/>
    <p:sldLayoutId id="2147483931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6-7 November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A9DA-D89B-8E45-8743-8CC22E7F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5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0464" y="932971"/>
            <a:ext cx="7943072" cy="1772464"/>
          </a:xfrm>
        </p:spPr>
        <p:txBody>
          <a:bodyPr>
            <a:noAutofit/>
          </a:bodyPr>
          <a:lstStyle/>
          <a:p>
            <a:r>
              <a:rPr lang="en-US" b="1" dirty="0">
                <a:latin typeface="Calibri"/>
                <a:cs typeface="Calibri"/>
              </a:rPr>
              <a:t>Seismic Studies based on data from the Luxembourg National Seismic Network</a:t>
            </a:r>
            <a:endParaRPr lang="en-GB" b="1" dirty="0">
              <a:latin typeface="Calibri"/>
              <a:cs typeface="Calibri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0464" y="3130408"/>
            <a:ext cx="7943072" cy="1346726"/>
          </a:xfrm>
        </p:spPr>
        <p:txBody>
          <a:bodyPr/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b="1" dirty="0"/>
              <a:t>ECGS</a:t>
            </a:r>
            <a:endParaRPr lang="en-US" sz="2200" dirty="0"/>
          </a:p>
          <a:p>
            <a:pPr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/>
              <a:t>Meeting of Directors, EUR-OPA Major Hazards Agreement </a:t>
            </a:r>
          </a:p>
          <a:p>
            <a:pPr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/>
              <a:t>6-7 November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6ECD272-E456-4143-8094-FF71B32E2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943" y="1666852"/>
            <a:ext cx="6137057" cy="4060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BB1B4D-892B-1848-B27B-C556D079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All located events of 2 past years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ADE8F8-39DF-974F-833D-5DEB35E3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F8EDB4-A0D1-9C40-82C2-D1DD08D2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0EDF51-6B55-1945-AFC5-72BC9254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xmlns="" id="{249D7CBD-9838-3D4F-BF8D-661AC605BE31}"/>
              </a:ext>
            </a:extLst>
          </p:cNvPr>
          <p:cNvSpPr txBox="1">
            <a:spLocks/>
          </p:cNvSpPr>
          <p:nvPr/>
        </p:nvSpPr>
        <p:spPr>
          <a:xfrm>
            <a:off x="67147" y="1337094"/>
            <a:ext cx="3042467" cy="50353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032"/>
              </a:spcBef>
            </a:pPr>
            <a:r>
              <a:rPr lang="en-GB" sz="1900" dirty="0"/>
              <a:t>Density map provides good summary information on repetitive events (e.g., from a quarry)</a:t>
            </a:r>
          </a:p>
          <a:p>
            <a:pPr>
              <a:lnSpc>
                <a:spcPct val="110000"/>
              </a:lnSpc>
              <a:spcBef>
                <a:spcPts val="1032"/>
              </a:spcBef>
            </a:pPr>
            <a:r>
              <a:rPr lang="en-GB" sz="1900" dirty="0"/>
              <a:t> ”Smearing” at the edges of the network, normal effect</a:t>
            </a:r>
          </a:p>
          <a:p>
            <a:pPr>
              <a:lnSpc>
                <a:spcPct val="110000"/>
              </a:lnSpc>
              <a:spcBef>
                <a:spcPts val="1032"/>
              </a:spcBef>
            </a:pPr>
            <a:r>
              <a:rPr lang="en-GB" sz="1900" dirty="0"/>
              <a:t>Example of two tectonic events in comparison with location of Royal Observatory of Belgium (i.e., without entire Luxembourg network)</a:t>
            </a:r>
          </a:p>
        </p:txBody>
      </p:sp>
    </p:spTree>
    <p:extLst>
      <p:ext uri="{BB962C8B-B14F-4D97-AF65-F5344CB8AC3E}">
        <p14:creationId xmlns:p14="http://schemas.microsoft.com/office/powerpoint/2010/main" val="251607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BB1B4D-892B-1848-B27B-C556D079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Potential of the network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ADE8F8-39DF-974F-833D-5DEB35E3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F8EDB4-A0D1-9C40-82C2-D1DD08D2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0EDF51-6B55-1945-AFC5-72BC9254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xmlns="" id="{249D7CBD-9838-3D4F-BF8D-661AC605BE31}"/>
              </a:ext>
            </a:extLst>
          </p:cNvPr>
          <p:cNvSpPr txBox="1">
            <a:spLocks/>
          </p:cNvSpPr>
          <p:nvPr/>
        </p:nvSpPr>
        <p:spPr>
          <a:xfrm>
            <a:off x="174660" y="1973018"/>
            <a:ext cx="4759754" cy="34576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032"/>
              </a:spcBef>
            </a:pPr>
            <a:r>
              <a:rPr lang="en-GB" sz="1900" b="1" dirty="0"/>
              <a:t>BUT: </a:t>
            </a:r>
            <a:r>
              <a:rPr lang="en-GB" sz="1900" dirty="0"/>
              <a:t>A small event with </a:t>
            </a:r>
            <a:r>
              <a:rPr lang="en-GB" sz="1900" dirty="0" err="1"/>
              <a:t>epicenter</a:t>
            </a:r>
            <a:r>
              <a:rPr lang="en-GB" sz="1900" dirty="0"/>
              <a:t> above a quarry does not automatically mean it is a quarry blast!</a:t>
            </a:r>
          </a:p>
          <a:p>
            <a:pPr>
              <a:lnSpc>
                <a:spcPct val="110000"/>
              </a:lnSpc>
              <a:spcBef>
                <a:spcPts val="1032"/>
              </a:spcBef>
            </a:pPr>
            <a:r>
              <a:rPr lang="en-GB" sz="1900" dirty="0"/>
              <a:t>Nice example: a M</a:t>
            </a:r>
            <a:r>
              <a:rPr lang="en-GB" sz="1900" baseline="-25000" dirty="0"/>
              <a:t>L</a:t>
            </a:r>
            <a:r>
              <a:rPr lang="en-GB" sz="1900" dirty="0"/>
              <a:t> 0.6 event well-located above a quarry, but late at night (23:23 UTC) and clearly too deep (10 km)</a:t>
            </a:r>
          </a:p>
          <a:p>
            <a:pPr>
              <a:lnSpc>
                <a:spcPct val="110000"/>
              </a:lnSpc>
              <a:spcBef>
                <a:spcPts val="1032"/>
              </a:spcBef>
            </a:pPr>
            <a:r>
              <a:rPr lang="en-GB" sz="1900" b="1" dirty="0"/>
              <a:t>That means: there is also small-scale tectonic activity within Luxembourg, even though rather rare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B2834C-D788-474A-97B7-7C848AE6C7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0" b="1869"/>
          <a:stretch/>
        </p:blipFill>
        <p:spPr>
          <a:xfrm>
            <a:off x="5403374" y="1207063"/>
            <a:ext cx="3516012" cy="51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3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work for 2019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CB5A6C9-B6BA-9B49-B48F-73AA33ACD1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088" y="1773045"/>
            <a:ext cx="6745496" cy="3534062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dirty="0"/>
              <a:t>Structural investigations (in particular so-called receiver functions)</a:t>
            </a:r>
          </a:p>
          <a:p>
            <a:pPr>
              <a:spcBef>
                <a:spcPts val="1000"/>
              </a:spcBef>
            </a:pPr>
            <a:r>
              <a:rPr lang="en-US" dirty="0"/>
              <a:t>Continuation of seismicity monitoring and establishment of a seismic catalogue of natural and anthropogenic events</a:t>
            </a:r>
          </a:p>
          <a:p>
            <a:pPr>
              <a:spcBef>
                <a:spcPts val="1000"/>
              </a:spcBef>
            </a:pPr>
            <a:r>
              <a:rPr lang="en-US" dirty="0"/>
              <a:t>Work on classification of events</a:t>
            </a:r>
          </a:p>
          <a:p>
            <a:pPr>
              <a:spcBef>
                <a:spcPts val="1000"/>
              </a:spcBef>
            </a:pPr>
            <a:r>
              <a:rPr lang="en-US" dirty="0"/>
              <a:t>Interfacing of our tools (currently </a:t>
            </a:r>
            <a:r>
              <a:rPr lang="en-US" dirty="0" err="1"/>
              <a:t>Matlab</a:t>
            </a:r>
            <a:r>
              <a:rPr lang="en-US" dirty="0"/>
              <a:t>® based) with the SeisComP3 real-time software</a:t>
            </a:r>
          </a:p>
        </p:txBody>
      </p:sp>
    </p:spTree>
    <p:extLst>
      <p:ext uri="{BB962C8B-B14F-4D97-AF65-F5344CB8AC3E}">
        <p14:creationId xmlns:p14="http://schemas.microsoft.com/office/powerpoint/2010/main" val="172115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of the study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8963" y="1359673"/>
            <a:ext cx="4790678" cy="497218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b="1" dirty="0"/>
              <a:t>Luxembourg is a low-seismicity region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As a result, little efforts have been made in the past to establish a systematic seismic monitoring of its territory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b="1" dirty="0"/>
              <a:t>However, seismic hazard is not null</a:t>
            </a:r>
            <a:r>
              <a:rPr lang="en-US" sz="2000" dirty="0"/>
              <a:t>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/>
              <a:t>Little knowledge on small-scale seismicity or active faults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/>
              <a:t>Largest historical event in Western Europe, the 1692 Verviers earthquake, took place about 100 km from its borders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/>
              <a:t>What about man-made events (quarry blasts, mining events, etc...)?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Also for Luxembourg, an </a:t>
            </a:r>
            <a:r>
              <a:rPr lang="en-US" sz="2000" b="1" dirty="0"/>
              <a:t>appropriate seismic monitoring system is important</a:t>
            </a:r>
            <a:r>
              <a:rPr lang="en-US" sz="2000" dirty="0"/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57FB53-7D48-5948-836C-7B4FAE2B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6" y="1330056"/>
            <a:ext cx="4193657" cy="50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2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3E7D35B-23C2-CF4E-BCB5-F082258CAA74}"/>
              </a:ext>
            </a:extLst>
          </p:cNvPr>
          <p:cNvGrpSpPr/>
          <p:nvPr/>
        </p:nvGrpSpPr>
        <p:grpSpPr>
          <a:xfrm>
            <a:off x="3920400" y="1584000"/>
            <a:ext cx="5068296" cy="4824000"/>
            <a:chOff x="3920400" y="1584000"/>
            <a:chExt cx="5068296" cy="4824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1A99B39-5BBD-134F-B408-5968B5E50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0400" y="1584000"/>
              <a:ext cx="5068296" cy="48240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362BB64D-8773-324B-95CC-B5521307B571}"/>
                </a:ext>
              </a:extLst>
            </p:cNvPr>
            <p:cNvGrpSpPr/>
            <p:nvPr/>
          </p:nvGrpSpPr>
          <p:grpSpPr>
            <a:xfrm>
              <a:off x="6334539" y="2872409"/>
              <a:ext cx="767786" cy="2009720"/>
              <a:chOff x="6334539" y="2872409"/>
              <a:chExt cx="767786" cy="200972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9D4ACC0-0888-C34F-886E-7FD9952F410E}"/>
                  </a:ext>
                </a:extLst>
              </p:cNvPr>
              <p:cNvSpPr txBox="1"/>
              <p:nvPr/>
            </p:nvSpPr>
            <p:spPr>
              <a:xfrm>
                <a:off x="6334539" y="4605130"/>
                <a:ext cx="4603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accent1">
                        <a:lumMod val="75000"/>
                      </a:schemeClr>
                    </a:solidFill>
                  </a:rPr>
                  <a:t>WLF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0BD8F00C-7C54-F84E-8EE8-8F26DF755346}"/>
                  </a:ext>
                </a:extLst>
              </p:cNvPr>
              <p:cNvSpPr txBox="1"/>
              <p:nvPr/>
            </p:nvSpPr>
            <p:spPr>
              <a:xfrm>
                <a:off x="6458385" y="2872409"/>
                <a:ext cx="4219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accent1">
                        <a:lumMod val="75000"/>
                      </a:schemeClr>
                    </a:solidFill>
                  </a:rPr>
                  <a:t>KLB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920C9249-99CC-F746-B8AF-B108FBCA04B2}"/>
                  </a:ext>
                </a:extLst>
              </p:cNvPr>
              <p:cNvSpPr txBox="1"/>
              <p:nvPr/>
            </p:nvSpPr>
            <p:spPr>
              <a:xfrm>
                <a:off x="6691635" y="3499222"/>
                <a:ext cx="4106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accent1">
                        <a:lumMod val="75000"/>
                      </a:schemeClr>
                    </a:solidFill>
                  </a:rPr>
                  <a:t>VIA</a:t>
                </a:r>
              </a:p>
            </p:txBody>
          </p:sp>
        </p:grp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Monitoring situation in Luxembourg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7146" y="1372406"/>
            <a:ext cx="4163017" cy="503559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900" b="1" dirty="0"/>
              <a:t>Prior 2010</a:t>
            </a:r>
            <a:r>
              <a:rPr lang="en-US" sz="1900" dirty="0"/>
              <a:t>: only 3 seismic stations, insufficient for analyzing seismic activity in the country</a:t>
            </a:r>
          </a:p>
        </p:txBody>
      </p:sp>
    </p:spTree>
    <p:extLst>
      <p:ext uri="{BB962C8B-B14F-4D97-AF65-F5344CB8AC3E}">
        <p14:creationId xmlns:p14="http://schemas.microsoft.com/office/powerpoint/2010/main" val="71183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Monitoring situation in Luxembourg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81F1616-3593-AA4E-85B9-14DACF4ED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400" y="1584000"/>
            <a:ext cx="5068296" cy="4824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5341BE4-52DA-1447-AFED-4D9DE022DD10}"/>
              </a:ext>
            </a:extLst>
          </p:cNvPr>
          <p:cNvGrpSpPr/>
          <p:nvPr/>
        </p:nvGrpSpPr>
        <p:grpSpPr>
          <a:xfrm>
            <a:off x="5387640" y="2872409"/>
            <a:ext cx="2201222" cy="2420538"/>
            <a:chOff x="5387640" y="2872409"/>
            <a:chExt cx="2201222" cy="24205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5CAB6D2-088B-4A48-AA02-0DC2D6CF98EE}"/>
                </a:ext>
              </a:extLst>
            </p:cNvPr>
            <p:cNvSpPr txBox="1"/>
            <p:nvPr/>
          </p:nvSpPr>
          <p:spPr>
            <a:xfrm>
              <a:off x="6334539" y="4605130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chemeClr val="accent1">
                      <a:lumMod val="75000"/>
                    </a:schemeClr>
                  </a:solidFill>
                </a:rPr>
                <a:t>WLF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4B10AC3-0A3E-4346-9CF3-219DCA8D6D1C}"/>
                </a:ext>
              </a:extLst>
            </p:cNvPr>
            <p:cNvSpPr txBox="1"/>
            <p:nvPr/>
          </p:nvSpPr>
          <p:spPr>
            <a:xfrm>
              <a:off x="6458385" y="2872409"/>
              <a:ext cx="4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chemeClr val="accent1">
                      <a:lumMod val="75000"/>
                    </a:schemeClr>
                  </a:solidFill>
                </a:rPr>
                <a:t>KLB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01C07C6-D24A-5D4C-84E0-1C52C50DA420}"/>
                </a:ext>
              </a:extLst>
            </p:cNvPr>
            <p:cNvSpPr txBox="1"/>
            <p:nvPr/>
          </p:nvSpPr>
          <p:spPr>
            <a:xfrm>
              <a:off x="6691635" y="3499222"/>
              <a:ext cx="410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chemeClr val="accent1">
                      <a:lumMod val="75000"/>
                    </a:schemeClr>
                  </a:solidFill>
                </a:rPr>
                <a:t>VIA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5B53838-82C2-2C47-AA87-75230C98A899}"/>
                </a:ext>
              </a:extLst>
            </p:cNvPr>
            <p:cNvSpPr txBox="1"/>
            <p:nvPr/>
          </p:nvSpPr>
          <p:spPr>
            <a:xfrm>
              <a:off x="5960664" y="3399829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chemeClr val="accent6"/>
                  </a:solidFill>
                </a:rPr>
                <a:t>LBB07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096A9FC-A783-5544-8AF2-39C14E25C843}"/>
                </a:ext>
              </a:extLst>
            </p:cNvPr>
            <p:cNvSpPr txBox="1"/>
            <p:nvPr/>
          </p:nvSpPr>
          <p:spPr>
            <a:xfrm>
              <a:off x="5846919" y="3776221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chemeClr val="accent6"/>
                  </a:solidFill>
                </a:rPr>
                <a:t>LBB04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1B65178-5D0B-0743-871F-9B8379D8D8D6}"/>
                </a:ext>
              </a:extLst>
            </p:cNvPr>
            <p:cNvSpPr txBox="1"/>
            <p:nvPr/>
          </p:nvSpPr>
          <p:spPr>
            <a:xfrm>
              <a:off x="6143849" y="4339043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chemeClr val="accent6"/>
                  </a:solidFill>
                </a:rPr>
                <a:t>LBB01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6C77886-DB90-1740-8749-E4F462E6C7B2}"/>
                </a:ext>
              </a:extLst>
            </p:cNvPr>
            <p:cNvSpPr txBox="1"/>
            <p:nvPr/>
          </p:nvSpPr>
          <p:spPr>
            <a:xfrm>
              <a:off x="5387640" y="5015948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chemeClr val="accent6"/>
                  </a:solidFill>
                </a:rPr>
                <a:t>LBB08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9927B91-5D36-4142-BC48-70B9A4EA53C1}"/>
                </a:ext>
              </a:extLst>
            </p:cNvPr>
            <p:cNvSpPr txBox="1"/>
            <p:nvPr/>
          </p:nvSpPr>
          <p:spPr>
            <a:xfrm>
              <a:off x="7008254" y="4020665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chemeClr val="accent6"/>
                  </a:solidFill>
                </a:rPr>
                <a:t>LBB02</a:t>
              </a:r>
            </a:p>
          </p:txBody>
        </p:sp>
      </p:grpSp>
      <p:sp>
        <p:nvSpPr>
          <p:cNvPr id="25" name="Text Placeholder 20">
            <a:extLst>
              <a:ext uri="{FF2B5EF4-FFF2-40B4-BE49-F238E27FC236}">
                <a16:creationId xmlns:a16="http://schemas.microsoft.com/office/drawing/2014/main" xmlns="" id="{65AB60FB-EEC1-5744-B672-BF5DC297A713}"/>
              </a:ext>
            </a:extLst>
          </p:cNvPr>
          <p:cNvSpPr txBox="1">
            <a:spLocks/>
          </p:cNvSpPr>
          <p:nvPr/>
        </p:nvSpPr>
        <p:spPr>
          <a:xfrm>
            <a:off x="4227939" y="1584000"/>
            <a:ext cx="3928382" cy="48076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32"/>
              </a:spcBef>
            </a:pPr>
            <a:endParaRPr lang="fr-FR" sz="1800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xmlns="" id="{0DC38D19-427F-BC40-97DD-9C8DF62B093A}"/>
              </a:ext>
            </a:extLst>
          </p:cNvPr>
          <p:cNvSpPr txBox="1">
            <a:spLocks/>
          </p:cNvSpPr>
          <p:nvPr/>
        </p:nvSpPr>
        <p:spPr>
          <a:xfrm>
            <a:off x="67146" y="1372406"/>
            <a:ext cx="4163017" cy="50355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900" b="1" dirty="0">
                <a:solidFill>
                  <a:schemeClr val="bg1">
                    <a:lumMod val="65000"/>
                  </a:schemeClr>
                </a:solidFill>
              </a:rPr>
              <a:t>Prior 2010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: only 3 seismic stations, insufficient for analyzing seismic activity in the country</a:t>
            </a:r>
          </a:p>
          <a:p>
            <a:pPr>
              <a:spcBef>
                <a:spcPts val="1200"/>
              </a:spcBef>
            </a:pPr>
            <a:r>
              <a:rPr lang="en-US" sz="1900" b="1" dirty="0"/>
              <a:t>Starting 2010</a:t>
            </a:r>
            <a:r>
              <a:rPr lang="en-US" sz="1900" dirty="0"/>
              <a:t>: progressive installation of temporary broadband stations (LBB) in collaboration with Karlsruhe Institute of Technology, Germany</a:t>
            </a:r>
          </a:p>
        </p:txBody>
      </p:sp>
    </p:spTree>
    <p:extLst>
      <p:ext uri="{BB962C8B-B14F-4D97-AF65-F5344CB8AC3E}">
        <p14:creationId xmlns:p14="http://schemas.microsoft.com/office/powerpoint/2010/main" val="196449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Monitoring situation in Luxembourg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04680B9-2DB6-C742-890D-ABE2985EB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400" y="1584000"/>
            <a:ext cx="5068296" cy="4824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6D235F9-B3C3-5649-8EE1-E565D1F323C5}"/>
              </a:ext>
            </a:extLst>
          </p:cNvPr>
          <p:cNvSpPr txBox="1"/>
          <p:nvPr/>
        </p:nvSpPr>
        <p:spPr>
          <a:xfrm>
            <a:off x="6334539" y="460513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WLF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4F8277E-92AD-394B-9366-34B098D5E1D3}"/>
              </a:ext>
            </a:extLst>
          </p:cNvPr>
          <p:cNvSpPr txBox="1"/>
          <p:nvPr/>
        </p:nvSpPr>
        <p:spPr>
          <a:xfrm>
            <a:off x="6458385" y="2872409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KLB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1BD727C-FC21-9F42-A638-48541840F343}"/>
              </a:ext>
            </a:extLst>
          </p:cNvPr>
          <p:cNvSpPr txBox="1"/>
          <p:nvPr/>
        </p:nvSpPr>
        <p:spPr>
          <a:xfrm>
            <a:off x="6691635" y="349922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VIA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4664CB-36FE-4045-B84F-38335AC70B21}"/>
              </a:ext>
            </a:extLst>
          </p:cNvPr>
          <p:cNvSpPr txBox="1"/>
          <p:nvPr/>
        </p:nvSpPr>
        <p:spPr>
          <a:xfrm>
            <a:off x="5960664" y="3393203"/>
            <a:ext cx="562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3">
                    <a:lumMod val="75000"/>
                  </a:schemeClr>
                </a:solidFill>
              </a:rPr>
              <a:t>WILW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BAE44F6-6116-B94D-B640-E62E22D0BA8D}"/>
              </a:ext>
            </a:extLst>
          </p:cNvPr>
          <p:cNvSpPr txBox="1"/>
          <p:nvPr/>
        </p:nvSpPr>
        <p:spPr>
          <a:xfrm>
            <a:off x="5846919" y="3776221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6"/>
                </a:solidFill>
              </a:rPr>
              <a:t>LBB04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03E2260-D4C1-B64D-ADBC-632B8C1F5EB4}"/>
              </a:ext>
            </a:extLst>
          </p:cNvPr>
          <p:cNvSpPr txBox="1"/>
          <p:nvPr/>
        </p:nvSpPr>
        <p:spPr>
          <a:xfrm>
            <a:off x="5274365" y="4059847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3">
                    <a:lumMod val="75000"/>
                  </a:schemeClr>
                </a:solidFill>
              </a:rPr>
              <a:t>PNBR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D30DFCC-EB63-D846-A341-957D94B37C79}"/>
              </a:ext>
            </a:extLst>
          </p:cNvPr>
          <p:cNvSpPr txBox="1"/>
          <p:nvPr/>
        </p:nvSpPr>
        <p:spPr>
          <a:xfrm>
            <a:off x="6143849" y="4339043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6"/>
                </a:solidFill>
              </a:rPr>
              <a:t>LBB01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34CFB74-3C2F-174D-A0E9-68AD6CCBFD51}"/>
              </a:ext>
            </a:extLst>
          </p:cNvPr>
          <p:cNvSpPr txBox="1"/>
          <p:nvPr/>
        </p:nvSpPr>
        <p:spPr>
          <a:xfrm>
            <a:off x="5387640" y="5015948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6"/>
                </a:solidFill>
              </a:rPr>
              <a:t>LBB08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A2E971E-E6D0-0B4B-98A0-5E2BB4B14D0E}"/>
              </a:ext>
            </a:extLst>
          </p:cNvPr>
          <p:cNvSpPr txBox="1"/>
          <p:nvPr/>
        </p:nvSpPr>
        <p:spPr>
          <a:xfrm>
            <a:off x="7008254" y="4020665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6"/>
                </a:solidFill>
              </a:rPr>
              <a:t>LBB02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1F44E55-C589-594E-A27C-1E6CE26204BD}"/>
              </a:ext>
            </a:extLst>
          </p:cNvPr>
          <p:cNvSpPr txBox="1"/>
          <p:nvPr/>
        </p:nvSpPr>
        <p:spPr>
          <a:xfrm>
            <a:off x="7041975" y="4564725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3">
                    <a:lumMod val="75000"/>
                  </a:schemeClr>
                </a:solidFill>
              </a:rPr>
              <a:t>WMG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xmlns="" id="{4C60F1AC-FB09-0348-944A-9E85C34221A7}"/>
              </a:ext>
            </a:extLst>
          </p:cNvPr>
          <p:cNvSpPr>
            <a:spLocks noChangeAspect="1"/>
          </p:cNvSpPr>
          <p:nvPr/>
        </p:nvSpPr>
        <p:spPr>
          <a:xfrm>
            <a:off x="5865974" y="4494104"/>
            <a:ext cx="75600" cy="70621"/>
          </a:xfrm>
          <a:prstGeom prst="triangle">
            <a:avLst/>
          </a:prstGeom>
          <a:solidFill>
            <a:srgbClr val="00FA00"/>
          </a:solidFill>
          <a:ln w="3175">
            <a:solidFill>
              <a:schemeClr val="tx1"/>
            </a:solidFill>
          </a:ln>
          <a:effectLst/>
          <a:scene3d>
            <a:camera prst="orthographicFront">
              <a:rot lat="10800000" lon="0" rev="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CBB001B-C0C8-5A4E-97F2-D54FECA1B4DF}"/>
              </a:ext>
            </a:extLst>
          </p:cNvPr>
          <p:cNvSpPr txBox="1"/>
          <p:nvPr/>
        </p:nvSpPr>
        <p:spPr>
          <a:xfrm>
            <a:off x="5434730" y="4452605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3">
                    <a:lumMod val="75000"/>
                  </a:schemeClr>
                </a:solidFill>
              </a:rPr>
              <a:t>KIND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xmlns="" id="{931514D2-6D3B-6741-A34C-089CFF9FFAA7}"/>
              </a:ext>
            </a:extLst>
          </p:cNvPr>
          <p:cNvSpPr txBox="1">
            <a:spLocks/>
          </p:cNvSpPr>
          <p:nvPr/>
        </p:nvSpPr>
        <p:spPr>
          <a:xfrm>
            <a:off x="67146" y="1372406"/>
            <a:ext cx="4163017" cy="50355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900" b="1" dirty="0">
                <a:solidFill>
                  <a:schemeClr val="bg1">
                    <a:lumMod val="65000"/>
                  </a:schemeClr>
                </a:solidFill>
              </a:rPr>
              <a:t>Prior 2010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: only 3 seismic stations, insufficient for analyzing seismic activity in the country</a:t>
            </a:r>
          </a:p>
          <a:p>
            <a:pPr>
              <a:spcBef>
                <a:spcPts val="1200"/>
              </a:spcBef>
            </a:pPr>
            <a:r>
              <a:rPr lang="en-US" sz="1900" b="1" dirty="0">
                <a:solidFill>
                  <a:schemeClr val="bg1">
                    <a:lumMod val="65000"/>
                  </a:schemeClr>
                </a:solidFill>
              </a:rPr>
              <a:t>Starting 2010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: progressive installation of temporary broadband stations (LBB) in collaboration with Karlsruhe Institute of Technology, Germany</a:t>
            </a:r>
          </a:p>
          <a:p>
            <a:pPr>
              <a:spcBef>
                <a:spcPts val="1200"/>
              </a:spcBef>
            </a:pPr>
            <a:r>
              <a:rPr lang="en-US" sz="1900" b="1" dirty="0"/>
              <a:t>From 2012</a:t>
            </a:r>
            <a:r>
              <a:rPr lang="en-US" sz="1900" dirty="0"/>
              <a:t>: 4 ECGS stations in order to start migration to a permanent network of appropriate density</a:t>
            </a:r>
          </a:p>
          <a:p>
            <a:pPr>
              <a:spcBef>
                <a:spcPts val="1200"/>
              </a:spcBef>
            </a:pPr>
            <a:r>
              <a:rPr lang="en-US" sz="1900" dirty="0"/>
              <a:t>Real-time transmission of data</a:t>
            </a:r>
          </a:p>
          <a:p>
            <a:pPr>
              <a:spcBef>
                <a:spcPts val="1200"/>
              </a:spcBef>
            </a:pPr>
            <a:r>
              <a:rPr lang="en-US" sz="1900" dirty="0"/>
              <a:t>Search for further adequate station sites on-going</a:t>
            </a:r>
          </a:p>
        </p:txBody>
      </p:sp>
    </p:spTree>
    <p:extLst>
      <p:ext uri="{BB962C8B-B14F-4D97-AF65-F5344CB8AC3E}">
        <p14:creationId xmlns:p14="http://schemas.microsoft.com/office/powerpoint/2010/main" val="201382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general comments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3C408E5-B3BB-A145-BEF8-B68F4F222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254" y="1298434"/>
            <a:ext cx="4808389" cy="4937473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9BF53E5D-F93C-8A4D-9224-0A2F8D0D2BB4}"/>
              </a:ext>
            </a:extLst>
          </p:cNvPr>
          <p:cNvSpPr txBox="1">
            <a:spLocks/>
          </p:cNvSpPr>
          <p:nvPr/>
        </p:nvSpPr>
        <p:spPr>
          <a:xfrm>
            <a:off x="67147" y="1544102"/>
            <a:ext cx="3986321" cy="4446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800" dirty="0"/>
              <a:t>All data are acquired in </a:t>
            </a:r>
            <a:r>
              <a:rPr lang="en-US" sz="1800" b="1" dirty="0"/>
              <a:t>real-time </a:t>
            </a:r>
            <a:r>
              <a:rPr lang="en-US" sz="1800" dirty="0"/>
              <a:t>from all stations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We </a:t>
            </a:r>
            <a:r>
              <a:rPr lang="en-US" sz="1800" b="1" dirty="0"/>
              <a:t>share seismic data</a:t>
            </a:r>
            <a:r>
              <a:rPr lang="en-US" sz="1800" dirty="0"/>
              <a:t> with the Royal Observatory of Belgium and with the </a:t>
            </a:r>
            <a:r>
              <a:rPr lang="en-US" sz="1800" dirty="0" err="1"/>
              <a:t>Erdbebendienst</a:t>
            </a:r>
            <a:r>
              <a:rPr lang="en-US" sz="1800" dirty="0"/>
              <a:t> </a:t>
            </a:r>
            <a:r>
              <a:rPr lang="en-US" sz="1800" dirty="0" err="1"/>
              <a:t>SüdWest</a:t>
            </a:r>
            <a:r>
              <a:rPr lang="en-US" sz="1800" dirty="0"/>
              <a:t> (Rhineland-Palatinate and Baden-Württemberg, Germany)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We developed near-real-time </a:t>
            </a:r>
            <a:r>
              <a:rPr lang="en-US" sz="1800" b="1" dirty="0"/>
              <a:t>processing tools based on waveform correlation</a:t>
            </a:r>
            <a:r>
              <a:rPr lang="en-US" sz="1800" dirty="0"/>
              <a:t> </a:t>
            </a:r>
            <a:r>
              <a:rPr lang="en-US" sz="1800" b="1" dirty="0"/>
              <a:t>rather than classical phase picking</a:t>
            </a:r>
            <a:r>
              <a:rPr lang="en-US" sz="1800" dirty="0"/>
              <a:t> for event detection and location, based on our previous &amp; on-going work in volcano seismology in eastern DR Congo</a:t>
            </a:r>
          </a:p>
        </p:txBody>
      </p:sp>
    </p:spTree>
    <p:extLst>
      <p:ext uri="{BB962C8B-B14F-4D97-AF65-F5344CB8AC3E}">
        <p14:creationId xmlns:p14="http://schemas.microsoft.com/office/powerpoint/2010/main" val="161208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36F950-64DF-054E-9C33-3274750A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Event example (natural event)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DB1D2-4555-3A4D-9A11-D2741BAE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FAFE74-BBBA-404F-8D54-8FFE6EDB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EFE074-9AD1-4045-8935-3595A601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xmlns="" id="{2DE0794E-9348-1A44-BCD7-DEEA59FED08D}"/>
              </a:ext>
            </a:extLst>
          </p:cNvPr>
          <p:cNvSpPr txBox="1">
            <a:spLocks/>
          </p:cNvSpPr>
          <p:nvPr/>
        </p:nvSpPr>
        <p:spPr>
          <a:xfrm>
            <a:off x="67147" y="2051824"/>
            <a:ext cx="4097833" cy="40074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32"/>
              </a:spcBef>
            </a:pPr>
            <a:r>
              <a:rPr lang="en-GB" sz="1800" dirty="0"/>
              <a:t>Location is carried out by grid-searching for point best explaining the observed data characteristics</a:t>
            </a:r>
          </a:p>
          <a:p>
            <a:pPr>
              <a:spcBef>
                <a:spcPts val="1032"/>
              </a:spcBef>
            </a:pPr>
            <a:r>
              <a:rPr lang="en-GB" sz="1800" b="1" dirty="0"/>
              <a:t>Example: M</a:t>
            </a:r>
            <a:r>
              <a:rPr lang="en-GB" sz="1800" b="1" baseline="-25000" dirty="0"/>
              <a:t>L</a:t>
            </a:r>
            <a:r>
              <a:rPr lang="en-GB" sz="1800" b="1" dirty="0"/>
              <a:t> 1.1 tectonic event across the border with Germany</a:t>
            </a:r>
          </a:p>
          <a:p>
            <a:pPr>
              <a:spcBef>
                <a:spcPts val="1032"/>
              </a:spcBef>
            </a:pPr>
            <a:r>
              <a:rPr lang="en-GB" sz="1800" dirty="0"/>
              <a:t>If events are outside the network, the uncertainties are large, in particular in depth</a:t>
            </a:r>
          </a:p>
          <a:p>
            <a:pPr>
              <a:spcBef>
                <a:spcPts val="1032"/>
              </a:spcBef>
            </a:pPr>
            <a:r>
              <a:rPr lang="en-GB" sz="1800" dirty="0"/>
              <a:t>Data sharing with our neighbours is very important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D4173C-62C2-324C-889C-287F4D4C8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412" y="1353787"/>
            <a:ext cx="4952228" cy="49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8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36F950-64DF-054E-9C33-3274750A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Event example (quarry blast)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DB1D2-4555-3A4D-9A11-D2741BAE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FAFE74-BBBA-404F-8D54-8FFE6EDB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EFE074-9AD1-4045-8935-3595A601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39BBF5-D143-EA48-9E28-36A774A70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907" y="1344706"/>
            <a:ext cx="4955733" cy="4955733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xmlns="" id="{F62751AA-8946-DD46-8A23-0A83430D093D}"/>
              </a:ext>
            </a:extLst>
          </p:cNvPr>
          <p:cNvSpPr txBox="1">
            <a:spLocks/>
          </p:cNvSpPr>
          <p:nvPr/>
        </p:nvSpPr>
        <p:spPr>
          <a:xfrm>
            <a:off x="67147" y="2163336"/>
            <a:ext cx="4097833" cy="38959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32"/>
              </a:spcBef>
            </a:pPr>
            <a:r>
              <a:rPr lang="en-GB" sz="1800" b="1" dirty="0"/>
              <a:t>What kind of seismicity do we see?</a:t>
            </a:r>
          </a:p>
          <a:p>
            <a:pPr>
              <a:spcBef>
                <a:spcPts val="1032"/>
              </a:spcBef>
            </a:pPr>
            <a:r>
              <a:rPr lang="en-GB" sz="1800" b="1" dirty="0"/>
              <a:t>Predominantly quarry blasts</a:t>
            </a:r>
            <a:r>
              <a:rPr lang="en-GB" sz="1800" dirty="0"/>
              <a:t>, as shown in this example!</a:t>
            </a:r>
          </a:p>
          <a:p>
            <a:pPr>
              <a:spcBef>
                <a:spcPts val="1032"/>
              </a:spcBef>
            </a:pPr>
            <a:r>
              <a:rPr lang="en-GB" sz="1800" dirty="0"/>
              <a:t>Low-magnitude (M</a:t>
            </a:r>
            <a:r>
              <a:rPr lang="en-GB" sz="1800" baseline="-25000" dirty="0"/>
              <a:t>L</a:t>
            </a:r>
            <a:r>
              <a:rPr lang="en-GB" sz="1800" dirty="0"/>
              <a:t> 0.5) events can be reliably detected and located with our national-scale network</a:t>
            </a:r>
          </a:p>
          <a:p>
            <a:pPr>
              <a:spcBef>
                <a:spcPts val="1032"/>
              </a:spcBef>
            </a:pPr>
            <a:r>
              <a:rPr lang="en-GB" sz="1800" dirty="0"/>
              <a:t>Epicentral location well-constrained, depth less well, but with enough confidence very shallow</a:t>
            </a:r>
          </a:p>
        </p:txBody>
      </p:sp>
    </p:spTree>
    <p:extLst>
      <p:ext uri="{BB962C8B-B14F-4D97-AF65-F5344CB8AC3E}">
        <p14:creationId xmlns:p14="http://schemas.microsoft.com/office/powerpoint/2010/main" val="421541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BB1B4D-892B-1848-B27B-C556D079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All located events of 2 past years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ADE8F8-39DF-974F-833D-5DEB35E3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6-7 November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F8EDB4-A0D1-9C40-82C2-D1DD08D2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0EDF51-6B55-1945-AFC5-72BC9254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6EB8-B8CE-674A-803E-E6EFCECBB997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959D8A-FB66-3E44-8488-62F10775B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5012"/>
            <a:ext cx="9144000" cy="450345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2BC6C3CA-CFD9-2545-BE74-866524709AE5}"/>
              </a:ext>
            </a:extLst>
          </p:cNvPr>
          <p:cNvSpPr txBox="1">
            <a:spLocks/>
          </p:cNvSpPr>
          <p:nvPr/>
        </p:nvSpPr>
        <p:spPr>
          <a:xfrm>
            <a:off x="67146" y="5678466"/>
            <a:ext cx="8982493" cy="72953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/>
              <a:t>Overview map of 194 local events detected and located during the last 2 years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/>
              <a:t>Right-hand plot provides hints that most events are quarry blasts!</a:t>
            </a:r>
          </a:p>
        </p:txBody>
      </p:sp>
    </p:spTree>
    <p:extLst>
      <p:ext uri="{BB962C8B-B14F-4D97-AF65-F5344CB8AC3E}">
        <p14:creationId xmlns:p14="http://schemas.microsoft.com/office/powerpoint/2010/main" val="3488838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 emp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9455</TotalTime>
  <Words>772</Words>
  <Application>Microsoft Office PowerPoint</Application>
  <PresentationFormat>On-screen Show (4:3)</PresentationFormat>
  <Paragraphs>116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White empty</vt:lpstr>
      <vt:lpstr>Seismic Studies based on data from the Luxembourg National Seismic Network</vt:lpstr>
      <vt:lpstr>Context of the study</vt:lpstr>
      <vt:lpstr>Monitoring situation in Luxembourg</vt:lpstr>
      <vt:lpstr>Monitoring situation in Luxembourg</vt:lpstr>
      <vt:lpstr>Monitoring situation in Luxembourg</vt:lpstr>
      <vt:lpstr>Some general comments</vt:lpstr>
      <vt:lpstr>Results: Event example (natural event)</vt:lpstr>
      <vt:lpstr>Results: Event example (quarry blast)</vt:lpstr>
      <vt:lpstr>Results: All located events of 2 past years</vt:lpstr>
      <vt:lpstr>Results: All located events of 2 past years</vt:lpstr>
      <vt:lpstr>Results: Potential of the network</vt:lpstr>
      <vt:lpstr>Planned work for 2019</vt:lpstr>
    </vt:vector>
  </TitlesOfParts>
  <Company>LSCE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Inter-annual variability in atmospheric nitrous oxide over the past 15 years</dc:title>
  <dc:creator>Rona Thompson</dc:creator>
  <cp:lastModifiedBy>EMEZIE Catherine</cp:lastModifiedBy>
  <cp:revision>1618</cp:revision>
  <dcterms:created xsi:type="dcterms:W3CDTF">2012-04-25T07:41:53Z</dcterms:created>
  <dcterms:modified xsi:type="dcterms:W3CDTF">2018-11-02T10:04:07Z</dcterms:modified>
</cp:coreProperties>
</file>