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4" r:id="rId3"/>
    <p:sldId id="295" r:id="rId4"/>
    <p:sldId id="301" r:id="rId5"/>
    <p:sldId id="367" r:id="rId6"/>
    <p:sldId id="366" r:id="rId7"/>
    <p:sldId id="272" r:id="rId8"/>
    <p:sldId id="293" r:id="rId9"/>
    <p:sldId id="292" r:id="rId10"/>
    <p:sldId id="349" r:id="rId11"/>
    <p:sldId id="351" r:id="rId12"/>
    <p:sldId id="281" r:id="rId13"/>
    <p:sldId id="300" r:id="rId14"/>
    <p:sldId id="291" r:id="rId15"/>
    <p:sldId id="303" r:id="rId16"/>
    <p:sldId id="304" r:id="rId17"/>
    <p:sldId id="356" r:id="rId18"/>
    <p:sldId id="347" r:id="rId19"/>
    <p:sldId id="307" r:id="rId20"/>
    <p:sldId id="306" r:id="rId21"/>
    <p:sldId id="342" r:id="rId22"/>
    <p:sldId id="343" r:id="rId23"/>
    <p:sldId id="354" r:id="rId24"/>
    <p:sldId id="318" r:id="rId25"/>
    <p:sldId id="345" r:id="rId26"/>
    <p:sldId id="360" r:id="rId27"/>
    <p:sldId id="361" r:id="rId28"/>
    <p:sldId id="362" r:id="rId29"/>
    <p:sldId id="363" r:id="rId30"/>
    <p:sldId id="328" r:id="rId31"/>
    <p:sldId id="364" r:id="rId32"/>
    <p:sldId id="365" r:id="rId3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Towards a European Framework for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7285C-6DFF-48FB-A771-8C77DE68ECAB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5B5D-6D17-4C34-8EA3-616F3C9985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84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Towards a European Framework for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24F67-C433-46FD-B647-8416646903C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57AB5-3F26-45C6-B7C0-2D9260FC6D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470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Towards a European Framework for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112966"/>
            <a:ext cx="7200900" cy="1989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1881" y="2427386"/>
            <a:ext cx="6827506" cy="1972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9" y="5276207"/>
            <a:ext cx="5497339" cy="136577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950719" y="5566834"/>
            <a:ext cx="191008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902199" y="5554134"/>
            <a:ext cx="254585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00100" y="1689100"/>
            <a:ext cx="8216900" cy="942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4DC9F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0100" y="2920999"/>
            <a:ext cx="8255000" cy="3713163"/>
          </a:xfrm>
        </p:spPr>
        <p:txBody>
          <a:bodyPr/>
          <a:lstStyle>
            <a:lvl1pPr>
              <a:defRPr/>
            </a:lvl1pPr>
          </a:lstStyle>
          <a:p>
            <a:r>
              <a:rPr lang="hr-HR" dirty="0" smtClean="0"/>
              <a:t>Insert </a:t>
            </a:r>
            <a:r>
              <a:rPr lang="hr-HR" dirty="0" err="1" smtClean="0"/>
              <a:t>text</a:t>
            </a:r>
            <a:endParaRPr lang="hr-HR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4442"/>
            <a:ext cx="1790699" cy="494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1881" y="2427386"/>
            <a:ext cx="6827506" cy="19727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38201" y="728134"/>
            <a:ext cx="821689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800100" y="1841500"/>
            <a:ext cx="8255000" cy="942181"/>
          </a:xfrm>
        </p:spPr>
        <p:txBody>
          <a:bodyPr/>
          <a:lstStyle>
            <a:lvl1pPr>
              <a:defRPr baseline="0">
                <a:solidFill>
                  <a:srgbClr val="4DC9F4"/>
                </a:solidFill>
              </a:defRPr>
            </a:lvl1pPr>
          </a:lstStyle>
          <a:p>
            <a:r>
              <a:rPr lang="hr-HR" b="1" dirty="0" err="1" smtClean="0">
                <a:solidFill>
                  <a:srgbClr val="4DC9F4"/>
                </a:solidFill>
              </a:rPr>
              <a:t>Click</a:t>
            </a:r>
            <a:r>
              <a:rPr lang="hr-HR" b="1" dirty="0" smtClean="0">
                <a:solidFill>
                  <a:srgbClr val="4DC9F4"/>
                </a:solidFill>
              </a:rPr>
              <a:t> to </a:t>
            </a:r>
            <a:r>
              <a:rPr lang="hr-HR" b="1" dirty="0" err="1" smtClean="0">
                <a:solidFill>
                  <a:srgbClr val="4DC9F4"/>
                </a:solidFill>
              </a:rPr>
              <a:t>add</a:t>
            </a:r>
            <a:r>
              <a:rPr lang="hr-HR" b="1" dirty="0" smtClean="0">
                <a:solidFill>
                  <a:srgbClr val="4DC9F4"/>
                </a:solidFill>
              </a:rPr>
              <a:t> title</a:t>
            </a:r>
            <a:endParaRPr lang="en-US" b="1" dirty="0">
              <a:solidFill>
                <a:srgbClr val="4DC9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3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93E6-987E-4183-9BC9-8D9FFD6993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fce.eu/" TargetMode="External"/><Relationship Id="rId2" Type="http://schemas.openxmlformats.org/officeDocument/2006/relationships/hyperlink" Target="http://www.iro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efc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tfarnell@iro.hr" TargetMode="External"/><Relationship Id="rId2" Type="http://schemas.openxmlformats.org/officeDocument/2006/relationships/hyperlink" Target="mailto:nscukanec@iro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hr/" TargetMode="External"/><Relationship Id="rId4" Type="http://schemas.openxmlformats.org/officeDocument/2006/relationships/hyperlink" Target="http://www.tefce.e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112966"/>
            <a:ext cx="7200900" cy="1989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1881" y="2427386"/>
            <a:ext cx="6827506" cy="197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9" y="5276207"/>
            <a:ext cx="5497339" cy="13657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950719" y="5566834"/>
            <a:ext cx="191008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02199" y="5554134"/>
            <a:ext cx="254585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099" y="1932667"/>
            <a:ext cx="9502999" cy="1325563"/>
          </a:xfrm>
        </p:spPr>
        <p:txBody>
          <a:bodyPr>
            <a:noAutofit/>
          </a:bodyPr>
          <a:lstStyle/>
          <a:p>
            <a:r>
              <a:rPr lang="hr-HR" sz="5500" b="1" dirty="0">
                <a:solidFill>
                  <a:srgbClr val="4DC9F4"/>
                </a:solidFill>
                <a:latin typeface="Franklin Gothic Heavy" panose="020B0903020102020204" pitchFamily="34" charset="0"/>
              </a:rPr>
              <a:t>2</a:t>
            </a:r>
            <a:r>
              <a:rPr lang="hr-HR" sz="55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. ABOUT COMMUNITY ENGAGEMENT IN HIGHER EDUCATION</a:t>
            </a:r>
            <a:endParaRPr lang="hr-HR" sz="5500" b="1" dirty="0">
              <a:solidFill>
                <a:srgbClr val="4DC9F4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099" y="2920999"/>
            <a:ext cx="8435341" cy="37131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 smtClean="0">
                <a:latin typeface="Franklin Gothic Book" panose="020B0503020102020204" pitchFamily="34" charset="0"/>
              </a:rPr>
              <a:t>Third </a:t>
            </a:r>
            <a:r>
              <a:rPr lang="hr-HR" dirty="0" err="1" smtClean="0">
                <a:latin typeface="Franklin Gothic Book" panose="020B0503020102020204" pitchFamily="34" charset="0"/>
              </a:rPr>
              <a:t>mission</a:t>
            </a:r>
            <a:r>
              <a:rPr lang="hr-HR" dirty="0" smtClean="0">
                <a:latin typeface="Franklin Gothic Book" panose="020B0503020102020204" pitchFamily="34" charset="0"/>
              </a:rPr>
              <a:t> = </a:t>
            </a:r>
            <a:r>
              <a:rPr lang="hr-HR" dirty="0" err="1" smtClean="0">
                <a:latin typeface="Franklin Gothic Book" panose="020B0503020102020204" pitchFamily="34" charset="0"/>
              </a:rPr>
              <a:t>the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societal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impact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and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relevance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of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universities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hr-HR" i="1" dirty="0" smtClean="0">
                <a:latin typeface="Franklin Gothic Book" panose="020B0503020102020204" pitchFamily="34" charset="0"/>
              </a:rPr>
              <a:t>… </a:t>
            </a:r>
            <a:r>
              <a:rPr lang="hr-HR" i="1" dirty="0" err="1" smtClean="0">
                <a:latin typeface="Franklin Gothic Book" panose="020B0503020102020204" pitchFamily="34" charset="0"/>
              </a:rPr>
              <a:t>increasingly</a:t>
            </a:r>
            <a:r>
              <a:rPr lang="hr-HR" i="1" dirty="0" smtClean="0">
                <a:latin typeface="Franklin Gothic Book" panose="020B0503020102020204" pitchFamily="34" charset="0"/>
              </a:rPr>
              <a:t> as a </a:t>
            </a:r>
            <a:r>
              <a:rPr lang="hr-HR" i="1" dirty="0" err="1" smtClean="0">
                <a:latin typeface="Franklin Gothic Book" panose="020B0503020102020204" pitchFamily="34" charset="0"/>
              </a:rPr>
              <a:t>response</a:t>
            </a:r>
            <a:r>
              <a:rPr lang="hr-HR" i="1" dirty="0" smtClean="0">
                <a:latin typeface="Franklin Gothic Book" panose="020B0503020102020204" pitchFamily="34" charset="0"/>
              </a:rPr>
              <a:t> </a:t>
            </a:r>
            <a:r>
              <a:rPr lang="hr-HR" i="1" dirty="0">
                <a:latin typeface="Franklin Gothic Book" panose="020B0503020102020204" pitchFamily="34" charset="0"/>
              </a:rPr>
              <a:t>to </a:t>
            </a:r>
            <a:r>
              <a:rPr lang="hr-HR" i="1" dirty="0" err="1">
                <a:latin typeface="Franklin Gothic Book" panose="020B0503020102020204" pitchFamily="34" charset="0"/>
              </a:rPr>
              <a:t>increased</a:t>
            </a:r>
            <a:r>
              <a:rPr lang="hr-HR" i="1" dirty="0">
                <a:latin typeface="Franklin Gothic Book" panose="020B0503020102020204" pitchFamily="34" charset="0"/>
              </a:rPr>
              <a:t> </a:t>
            </a:r>
            <a:r>
              <a:rPr lang="hr-HR" i="1" dirty="0" err="1">
                <a:latin typeface="Franklin Gothic Book" panose="020B0503020102020204" pitchFamily="34" charset="0"/>
              </a:rPr>
              <a:t>pressure</a:t>
            </a:r>
            <a:r>
              <a:rPr lang="hr-HR" i="1" dirty="0">
                <a:latin typeface="Franklin Gothic Book" panose="020B0503020102020204" pitchFamily="34" charset="0"/>
              </a:rPr>
              <a:t> on </a:t>
            </a:r>
            <a:r>
              <a:rPr lang="hr-HR" i="1" dirty="0" err="1">
                <a:latin typeface="Franklin Gothic Book" panose="020B0503020102020204" pitchFamily="34" charset="0"/>
              </a:rPr>
              <a:t>universities</a:t>
            </a:r>
            <a:r>
              <a:rPr lang="hr-HR" i="1" dirty="0">
                <a:latin typeface="Franklin Gothic Book" panose="020B0503020102020204" pitchFamily="34" charset="0"/>
              </a:rPr>
              <a:t> to ‘prove’ </a:t>
            </a:r>
            <a:r>
              <a:rPr lang="hr-HR" i="1" dirty="0" err="1">
                <a:latin typeface="Franklin Gothic Book" panose="020B0503020102020204" pitchFamily="34" charset="0"/>
              </a:rPr>
              <a:t>their</a:t>
            </a:r>
            <a:r>
              <a:rPr lang="hr-HR" i="1" dirty="0">
                <a:latin typeface="Franklin Gothic Book" panose="020B0503020102020204" pitchFamily="34" charset="0"/>
              </a:rPr>
              <a:t> </a:t>
            </a:r>
            <a:r>
              <a:rPr lang="hr-HR" i="1" dirty="0" err="1">
                <a:latin typeface="Franklin Gothic Book" panose="020B0503020102020204" pitchFamily="34" charset="0"/>
              </a:rPr>
              <a:t>value</a:t>
            </a:r>
            <a:r>
              <a:rPr lang="hr-HR" i="1" dirty="0">
                <a:latin typeface="Franklin Gothic Book" panose="020B0503020102020204" pitchFamily="34" charset="0"/>
              </a:rPr>
              <a:t> to </a:t>
            </a:r>
            <a:r>
              <a:rPr lang="hr-HR" i="1" dirty="0" err="1">
                <a:latin typeface="Franklin Gothic Book" panose="020B0503020102020204" pitchFamily="34" charset="0"/>
              </a:rPr>
              <a:t>governments</a:t>
            </a:r>
            <a:r>
              <a:rPr lang="hr-HR" i="1" dirty="0">
                <a:latin typeface="Franklin Gothic Book" panose="020B0503020102020204" pitchFamily="34" charset="0"/>
              </a:rPr>
              <a:t> </a:t>
            </a:r>
            <a:r>
              <a:rPr lang="hr-HR" i="1" dirty="0" err="1">
                <a:latin typeface="Franklin Gothic Book" panose="020B0503020102020204" pitchFamily="34" charset="0"/>
              </a:rPr>
              <a:t>and</a:t>
            </a:r>
            <a:r>
              <a:rPr lang="hr-HR" i="1" dirty="0">
                <a:latin typeface="Franklin Gothic Book" panose="020B0503020102020204" pitchFamily="34" charset="0"/>
              </a:rPr>
              <a:t> </a:t>
            </a:r>
            <a:r>
              <a:rPr lang="hr-HR" i="1" dirty="0" err="1">
                <a:latin typeface="Franklin Gothic Book" panose="020B0503020102020204" pitchFamily="34" charset="0"/>
              </a:rPr>
              <a:t>society</a:t>
            </a:r>
            <a:r>
              <a:rPr lang="hr-HR" i="1" dirty="0">
                <a:latin typeface="Franklin Gothic Book" panose="020B0503020102020204" pitchFamily="34" charset="0"/>
              </a:rPr>
              <a:t>. </a:t>
            </a:r>
            <a:endParaRPr lang="en-US" i="1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 smtClean="0">
                <a:latin typeface="Franklin Gothic Book" panose="020B0503020102020204" pitchFamily="34" charset="0"/>
              </a:rPr>
              <a:t>T</a:t>
            </a:r>
            <a:r>
              <a:rPr lang="en-GB" dirty="0">
                <a:latin typeface="Franklin Gothic Book" panose="020B0503020102020204" pitchFamily="34" charset="0"/>
              </a:rPr>
              <a:t>he </a:t>
            </a:r>
            <a:r>
              <a:rPr lang="en-GB" dirty="0" smtClean="0">
                <a:latin typeface="Franklin Gothic Book" panose="020B0503020102020204" pitchFamily="34" charset="0"/>
              </a:rPr>
              <a:t>focus</a:t>
            </a:r>
            <a:r>
              <a:rPr lang="hr-HR" dirty="0" smtClean="0">
                <a:latin typeface="Franklin Gothic Book" panose="020B0503020102020204" pitchFamily="34" charset="0"/>
              </a:rPr>
              <a:t>,</a:t>
            </a:r>
            <a:r>
              <a:rPr lang="en-GB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however</a:t>
            </a:r>
            <a:r>
              <a:rPr lang="hr-HR" dirty="0" smtClean="0">
                <a:latin typeface="Franklin Gothic Book" panose="020B0503020102020204" pitchFamily="34" charset="0"/>
              </a:rPr>
              <a:t>, </a:t>
            </a:r>
            <a:r>
              <a:rPr lang="en-GB" dirty="0" smtClean="0">
                <a:latin typeface="Franklin Gothic Book" panose="020B0503020102020204" pitchFamily="34" charset="0"/>
              </a:rPr>
              <a:t>has </a:t>
            </a:r>
            <a:r>
              <a:rPr lang="en-GB" dirty="0">
                <a:latin typeface="Franklin Gothic Book" panose="020B0503020102020204" pitchFamily="34" charset="0"/>
              </a:rPr>
              <a:t>been </a:t>
            </a:r>
            <a:r>
              <a:rPr lang="en-GB" dirty="0" smtClean="0">
                <a:latin typeface="Franklin Gothic Book" panose="020B0503020102020204" pitchFamily="34" charset="0"/>
              </a:rPr>
              <a:t>on </a:t>
            </a:r>
            <a:r>
              <a:rPr lang="en-GB" dirty="0">
                <a:latin typeface="Franklin Gothic Book" panose="020B0503020102020204" pitchFamily="34" charset="0"/>
              </a:rPr>
              <a:t>the </a:t>
            </a:r>
            <a:r>
              <a:rPr lang="en-GB" b="1" dirty="0">
                <a:latin typeface="Franklin Gothic Book" panose="020B0503020102020204" pitchFamily="34" charset="0"/>
              </a:rPr>
              <a:t>economic significance </a:t>
            </a:r>
            <a:r>
              <a:rPr lang="hr-HR" b="1" dirty="0" err="1" smtClean="0">
                <a:latin typeface="Franklin Gothic Book" panose="020B0503020102020204" pitchFamily="34" charset="0"/>
              </a:rPr>
              <a:t>and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impact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en-GB" dirty="0" smtClean="0">
                <a:latin typeface="Franklin Gothic Book" panose="020B0503020102020204" pitchFamily="34" charset="0"/>
              </a:rPr>
              <a:t>of </a:t>
            </a:r>
            <a:r>
              <a:rPr lang="en-GB" dirty="0">
                <a:latin typeface="Franklin Gothic Book" panose="020B0503020102020204" pitchFamily="34" charset="0"/>
              </a:rPr>
              <a:t>universities</a:t>
            </a:r>
            <a:r>
              <a:rPr lang="hr-HR" dirty="0">
                <a:latin typeface="Franklin Gothic Book" panose="020B0503020102020204" pitchFamily="34" charset="0"/>
              </a:rPr>
              <a:t>, </a:t>
            </a:r>
            <a:r>
              <a:rPr lang="hr-HR" dirty="0" err="1">
                <a:latin typeface="Franklin Gothic Book" panose="020B0503020102020204" pitchFamily="34" charset="0"/>
              </a:rPr>
              <a:t>e.g</a:t>
            </a:r>
            <a:r>
              <a:rPr lang="hr-HR" dirty="0">
                <a:latin typeface="Franklin Gothic Book" panose="020B0503020102020204" pitchFamily="34" charset="0"/>
              </a:rPr>
              <a:t>.</a:t>
            </a:r>
            <a:r>
              <a:rPr lang="en-GB" dirty="0">
                <a:latin typeface="Franklin Gothic Book" panose="020B0503020102020204" pitchFamily="34" charset="0"/>
              </a:rPr>
              <a:t>: </a:t>
            </a:r>
            <a:r>
              <a:rPr lang="hr-HR" dirty="0" err="1" smtClean="0">
                <a:latin typeface="Franklin Gothic Book" panose="020B0503020102020204" pitchFamily="34" charset="0"/>
              </a:rPr>
              <a:t>innovation</a:t>
            </a:r>
            <a:r>
              <a:rPr lang="hr-HR" dirty="0" smtClean="0">
                <a:latin typeface="Franklin Gothic Book" panose="020B0503020102020204" pitchFamily="34" charset="0"/>
              </a:rPr>
              <a:t>, </a:t>
            </a:r>
            <a:r>
              <a:rPr lang="hr-HR" dirty="0" err="1" smtClean="0">
                <a:latin typeface="Franklin Gothic Book" panose="020B0503020102020204" pitchFamily="34" charset="0"/>
              </a:rPr>
              <a:t>entrepreneurship</a:t>
            </a:r>
            <a:r>
              <a:rPr lang="hr-HR" dirty="0" smtClean="0">
                <a:latin typeface="Franklin Gothic Book" panose="020B0503020102020204" pitchFamily="34" charset="0"/>
              </a:rPr>
              <a:t>, </a:t>
            </a:r>
            <a:r>
              <a:rPr lang="en-GB" dirty="0" smtClean="0">
                <a:latin typeface="Franklin Gothic Book" panose="020B0503020102020204" pitchFamily="34" charset="0"/>
              </a:rPr>
              <a:t>business cooperation</a:t>
            </a:r>
            <a:r>
              <a:rPr lang="hr-HR" dirty="0" smtClean="0">
                <a:latin typeface="Franklin Gothic Book" panose="020B0503020102020204" pitchFamily="34" charset="0"/>
              </a:rPr>
              <a:t>, </a:t>
            </a:r>
            <a:r>
              <a:rPr lang="en-GB" dirty="0" smtClean="0">
                <a:latin typeface="Franklin Gothic Book" panose="020B0503020102020204" pitchFamily="34" charset="0"/>
              </a:rPr>
              <a:t>labour </a:t>
            </a:r>
            <a:r>
              <a:rPr lang="en-GB" dirty="0">
                <a:latin typeface="Franklin Gothic Book" panose="020B0503020102020204" pitchFamily="34" charset="0"/>
              </a:rPr>
              <a:t>market </a:t>
            </a:r>
            <a:r>
              <a:rPr lang="en-GB" dirty="0" smtClean="0">
                <a:latin typeface="Franklin Gothic Book" panose="020B0503020102020204" pitchFamily="34" charset="0"/>
              </a:rPr>
              <a:t>relevance</a:t>
            </a:r>
            <a:endParaRPr lang="hr-HR" dirty="0">
              <a:latin typeface="Franklin Gothic Book" panose="020B0503020102020204" pitchFamily="34" charset="0"/>
            </a:endParaRPr>
          </a:p>
          <a:p>
            <a:pPr>
              <a:defRPr/>
            </a:pPr>
            <a:endParaRPr lang="hr-HR" dirty="0"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hr-HR" b="1" dirty="0" err="1" smtClean="0">
                <a:latin typeface="Franklin Gothic Book" panose="020B0503020102020204" pitchFamily="34" charset="0"/>
              </a:rPr>
              <a:t>Starting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point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of</a:t>
            </a:r>
            <a:r>
              <a:rPr lang="hr-HR" b="1" dirty="0" smtClean="0">
                <a:latin typeface="Franklin Gothic Book" panose="020B0503020102020204" pitchFamily="34" charset="0"/>
              </a:rPr>
              <a:t> TEFCE </a:t>
            </a:r>
            <a:r>
              <a:rPr lang="hr-HR" b="1" dirty="0" err="1" smtClean="0">
                <a:latin typeface="Franklin Gothic Book" panose="020B0503020102020204" pitchFamily="34" charset="0"/>
              </a:rPr>
              <a:t>project</a:t>
            </a:r>
            <a:r>
              <a:rPr lang="hr-HR" b="1" dirty="0" smtClean="0">
                <a:latin typeface="Franklin Gothic Book" panose="020B0503020102020204" pitchFamily="34" charset="0"/>
              </a:rPr>
              <a:t>: </a:t>
            </a:r>
            <a:r>
              <a:rPr lang="en-US" dirty="0" smtClean="0">
                <a:latin typeface="Franklin Gothic Book" panose="020B0503020102020204" pitchFamily="34" charset="0"/>
              </a:rPr>
              <a:t>The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en-US" b="1" dirty="0" smtClean="0">
                <a:latin typeface="Franklin Gothic Book" panose="020B0503020102020204" pitchFamily="34" charset="0"/>
              </a:rPr>
              <a:t>need to rebalance </a:t>
            </a:r>
            <a:r>
              <a:rPr lang="en-US" dirty="0" smtClean="0">
                <a:latin typeface="Franklin Gothic Book" panose="020B0503020102020204" pitchFamily="34" charset="0"/>
              </a:rPr>
              <a:t>the societal contributions of universities, by promoting </a:t>
            </a:r>
            <a:r>
              <a:rPr lang="en-US" i="1" dirty="0" smtClean="0">
                <a:latin typeface="Franklin Gothic Book" panose="020B0503020102020204" pitchFamily="34" charset="0"/>
              </a:rPr>
              <a:t>community engagement </a:t>
            </a:r>
            <a:r>
              <a:rPr lang="en-US" dirty="0" smtClean="0">
                <a:latin typeface="Franklin Gothic Book" panose="020B0503020102020204" pitchFamily="34" charset="0"/>
              </a:rPr>
              <a:t>of universities</a:t>
            </a:r>
            <a:endParaRPr lang="en-GB" dirty="0">
              <a:latin typeface="Franklin Gothic Book" panose="020B0503020102020204" pitchFamily="34" charset="0"/>
            </a:endParaRPr>
          </a:p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9203436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BACKGROUND: THE THIRD MISSION OF HIGHER EDUCATION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100" y="2920999"/>
            <a:ext cx="9395460" cy="3713163"/>
          </a:xfrm>
        </p:spPr>
        <p:txBody>
          <a:bodyPr>
            <a:normAutofit/>
          </a:bodyPr>
          <a:lstStyle/>
          <a:p>
            <a:r>
              <a:rPr lang="hr-HR" sz="3200" dirty="0" err="1" smtClean="0">
                <a:latin typeface="Franklin Gothic Book" panose="020B0503020102020204" pitchFamily="34" charset="0"/>
              </a:rPr>
              <a:t>Process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whereby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universities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engage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with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community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stakeholders</a:t>
            </a:r>
            <a:r>
              <a:rPr lang="hr-HR" sz="3200" dirty="0" smtClean="0">
                <a:latin typeface="Franklin Gothic Book" panose="020B0503020102020204" pitchFamily="34" charset="0"/>
              </a:rPr>
              <a:t> to </a:t>
            </a:r>
            <a:r>
              <a:rPr lang="hr-HR" sz="3200" b="1" dirty="0" err="1" smtClean="0">
                <a:latin typeface="Franklin Gothic Book" panose="020B0503020102020204" pitchFamily="34" charset="0"/>
              </a:rPr>
              <a:t>undertake</a:t>
            </a:r>
            <a:r>
              <a:rPr lang="hr-HR" sz="3200" b="1" dirty="0" smtClean="0">
                <a:latin typeface="Franklin Gothic Book" panose="020B0503020102020204" pitchFamily="34" charset="0"/>
              </a:rPr>
              <a:t> </a:t>
            </a:r>
            <a:r>
              <a:rPr lang="hr-HR" sz="3200" b="1" dirty="0" err="1" smtClean="0">
                <a:latin typeface="Franklin Gothic Book" panose="020B0503020102020204" pitchFamily="34" charset="0"/>
              </a:rPr>
              <a:t>joint</a:t>
            </a:r>
            <a:r>
              <a:rPr lang="hr-HR" sz="3200" b="1" dirty="0" smtClean="0">
                <a:latin typeface="Franklin Gothic Book" panose="020B0503020102020204" pitchFamily="34" charset="0"/>
              </a:rPr>
              <a:t> </a:t>
            </a:r>
            <a:r>
              <a:rPr lang="hr-HR" sz="3200" b="1" dirty="0" err="1" smtClean="0">
                <a:latin typeface="Franklin Gothic Book" panose="020B0503020102020204" pitchFamily="34" charset="0"/>
              </a:rPr>
              <a:t>activities</a:t>
            </a:r>
            <a:r>
              <a:rPr lang="hr-HR" sz="3200" b="1" dirty="0" smtClean="0">
                <a:latin typeface="Franklin Gothic Book" panose="020B0503020102020204" pitchFamily="34" charset="0"/>
              </a:rPr>
              <a:t>…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</a:p>
          <a:p>
            <a:r>
              <a:rPr lang="hr-HR" sz="3200" dirty="0" smtClean="0">
                <a:latin typeface="Franklin Gothic Book" panose="020B0503020102020204" pitchFamily="34" charset="0"/>
              </a:rPr>
              <a:t>…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that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can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dirty="0" err="1" smtClean="0">
                <a:latin typeface="Franklin Gothic Book" panose="020B0503020102020204" pitchFamily="34" charset="0"/>
              </a:rPr>
              <a:t>be</a:t>
            </a:r>
            <a:r>
              <a:rPr lang="hr-HR" sz="3200" dirty="0" smtClean="0">
                <a:latin typeface="Franklin Gothic Book" panose="020B0503020102020204" pitchFamily="34" charset="0"/>
              </a:rPr>
              <a:t> </a:t>
            </a:r>
            <a:r>
              <a:rPr lang="hr-HR" sz="3200" b="1" u="sng" dirty="0" err="1" smtClean="0">
                <a:latin typeface="Franklin Gothic Book" panose="020B0503020102020204" pitchFamily="34" charset="0"/>
              </a:rPr>
              <a:t>mutually</a:t>
            </a:r>
            <a:r>
              <a:rPr lang="hr-HR" sz="3200" b="1" u="sng" dirty="0" smtClean="0">
                <a:latin typeface="Franklin Gothic Book" panose="020B0503020102020204" pitchFamily="34" charset="0"/>
              </a:rPr>
              <a:t> </a:t>
            </a:r>
            <a:r>
              <a:rPr lang="hr-HR" sz="3200" b="1" u="sng" dirty="0" err="1" smtClean="0">
                <a:latin typeface="Franklin Gothic Book" panose="020B0503020102020204" pitchFamily="34" charset="0"/>
              </a:rPr>
              <a:t>beneficial</a:t>
            </a:r>
            <a:r>
              <a:rPr lang="hr-HR" sz="3200" dirty="0" smtClean="0">
                <a:latin typeface="Franklin Gothic Book" panose="020B0503020102020204" pitchFamily="34" charset="0"/>
              </a:rPr>
              <a:t>…</a:t>
            </a:r>
          </a:p>
          <a:p>
            <a:r>
              <a:rPr lang="hr-HR" sz="3200" dirty="0" smtClean="0">
                <a:latin typeface="Franklin Gothic Book" panose="020B0503020102020204" pitchFamily="34" charset="0"/>
              </a:rPr>
              <a:t>…</a:t>
            </a:r>
            <a:r>
              <a:rPr lang="en-GB" sz="3200" dirty="0" smtClean="0">
                <a:latin typeface="Franklin Gothic Book" panose="020B0503020102020204" pitchFamily="34" charset="0"/>
              </a:rPr>
              <a:t>with </a:t>
            </a:r>
            <a:r>
              <a:rPr lang="en-GB" sz="3200" dirty="0">
                <a:latin typeface="Franklin Gothic Book" panose="020B0503020102020204" pitchFamily="34" charset="0"/>
              </a:rPr>
              <a:t>an emphasis on </a:t>
            </a:r>
            <a:r>
              <a:rPr lang="en-GB" sz="3200" b="1" dirty="0">
                <a:latin typeface="Franklin Gothic Book" panose="020B0503020102020204" pitchFamily="34" charset="0"/>
              </a:rPr>
              <a:t>communities with fewer </a:t>
            </a:r>
            <a:r>
              <a:rPr lang="en-GB" sz="3200" b="1" dirty="0" smtClean="0">
                <a:latin typeface="Franklin Gothic Book" panose="020B0503020102020204" pitchFamily="34" charset="0"/>
              </a:rPr>
              <a:t>resources</a:t>
            </a:r>
            <a:endParaRPr lang="hr-HR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234123"/>
            <a:ext cx="8788037" cy="1325563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DEFINING </a:t>
            </a:r>
            <a:r>
              <a:rPr lang="hr-HR" sz="4000" b="1" dirty="0">
                <a:solidFill>
                  <a:srgbClr val="4DC9F4"/>
                </a:solidFill>
                <a:latin typeface="Franklin Gothic Book" panose="020B0503020102020204" pitchFamily="34" charset="0"/>
              </a:rPr>
              <a:t>COMMUNITY ENGAGEMENT </a:t>
            </a:r>
            <a:r>
              <a:rPr lang="en-US" sz="4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IN H</a:t>
            </a:r>
            <a:r>
              <a:rPr lang="hr-HR" sz="4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IGHER EDUCATION (HE)</a:t>
            </a:r>
            <a:endParaRPr lang="hr-HR" sz="4000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95506" y="1746606"/>
            <a:ext cx="8788037" cy="4890499"/>
          </a:xfrm>
        </p:spPr>
        <p:txBody>
          <a:bodyPr>
            <a:normAutofit fontScale="70000" lnSpcReduction="20000"/>
          </a:bodyPr>
          <a:lstStyle/>
          <a:p>
            <a:r>
              <a:rPr lang="hr-HR" sz="3400" b="1" dirty="0" err="1" smtClean="0">
                <a:latin typeface="Franklin Gothic Book" panose="020B0503020102020204" pitchFamily="34" charset="0"/>
              </a:rPr>
              <a:t>External</a:t>
            </a:r>
            <a:r>
              <a:rPr lang="hr-HR" sz="3400" b="1" dirty="0" smtClean="0">
                <a:latin typeface="Franklin Gothic Book" panose="020B0503020102020204" pitchFamily="34" charset="0"/>
              </a:rPr>
              <a:t> g</a:t>
            </a:r>
            <a:r>
              <a:rPr lang="en-US" sz="3400" b="1" dirty="0" err="1" smtClean="0">
                <a:latin typeface="Franklin Gothic Book" panose="020B0503020102020204" pitchFamily="34" charset="0"/>
              </a:rPr>
              <a:t>roups</a:t>
            </a:r>
            <a:r>
              <a:rPr lang="en-US" sz="3400" b="1" dirty="0" smtClean="0">
                <a:latin typeface="Franklin Gothic Book" panose="020B0503020102020204" pitchFamily="34" charset="0"/>
              </a:rPr>
              <a:t> </a:t>
            </a:r>
            <a:r>
              <a:rPr lang="en-US" sz="3400" b="1" dirty="0">
                <a:latin typeface="Franklin Gothic Book" panose="020B0503020102020204" pitchFamily="34" charset="0"/>
              </a:rPr>
              <a:t>or </a:t>
            </a:r>
            <a:r>
              <a:rPr lang="en-US" sz="3400" b="1" dirty="0" err="1">
                <a:latin typeface="Franklin Gothic Book" panose="020B0503020102020204" pitchFamily="34" charset="0"/>
              </a:rPr>
              <a:t>organisations</a:t>
            </a:r>
            <a:r>
              <a:rPr lang="en-US" sz="3400" b="1" dirty="0">
                <a:latin typeface="Franklin Gothic Book" panose="020B0503020102020204" pitchFamily="34" charset="0"/>
              </a:rPr>
              <a:t> </a:t>
            </a:r>
            <a:r>
              <a:rPr lang="en-US" sz="3400" dirty="0">
                <a:latin typeface="Franklin Gothic Book" panose="020B0503020102020204" pitchFamily="34" charset="0"/>
              </a:rPr>
              <a:t>that do not have the resources to engage easily with </a:t>
            </a:r>
            <a:r>
              <a:rPr lang="en-US" sz="3400" dirty="0" smtClean="0">
                <a:latin typeface="Franklin Gothic Book" panose="020B0503020102020204" pitchFamily="34" charset="0"/>
              </a:rPr>
              <a:t>universities</a:t>
            </a:r>
            <a:r>
              <a:rPr lang="hr-HR" sz="3400" dirty="0" smtClean="0">
                <a:latin typeface="Franklin Gothic Book" panose="020B0503020102020204" pitchFamily="34" charset="0"/>
              </a:rPr>
              <a:t>,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e.g</a:t>
            </a:r>
            <a:r>
              <a:rPr lang="hr-HR" sz="3400" dirty="0" smtClean="0">
                <a:latin typeface="Franklin Gothic Book" panose="020B0503020102020204" pitchFamily="34" charset="0"/>
              </a:rPr>
              <a:t>.</a:t>
            </a: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</a:rPr>
              <a:t>NGOs</a:t>
            </a:r>
            <a:endParaRPr lang="hr-HR" sz="2900" dirty="0" smtClean="0">
              <a:latin typeface="Franklin Gothic Book" panose="020B0503020102020204" pitchFamily="34" charset="0"/>
            </a:endParaRP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</a:rPr>
              <a:t>social enterprises</a:t>
            </a:r>
            <a:endParaRPr lang="hr-HR" sz="2900" dirty="0" smtClean="0">
              <a:latin typeface="Franklin Gothic Book" panose="020B0503020102020204" pitchFamily="34" charset="0"/>
            </a:endParaRP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</a:rPr>
              <a:t>cultural </a:t>
            </a:r>
            <a:r>
              <a:rPr lang="en-US" sz="2900" dirty="0" err="1" smtClean="0">
                <a:latin typeface="Franklin Gothic Book" panose="020B0503020102020204" pitchFamily="34" charset="0"/>
              </a:rPr>
              <a:t>organisations</a:t>
            </a:r>
            <a:endParaRPr lang="hr-HR" sz="2900" dirty="0" smtClean="0">
              <a:latin typeface="Franklin Gothic Book" panose="020B0503020102020204" pitchFamily="34" charset="0"/>
            </a:endParaRPr>
          </a:p>
          <a:p>
            <a:pPr lvl="1"/>
            <a:r>
              <a:rPr lang="hr-HR" sz="2900" dirty="0">
                <a:latin typeface="Franklin Gothic Book" panose="020B0503020102020204" pitchFamily="34" charset="0"/>
              </a:rPr>
              <a:t>s</a:t>
            </a:r>
            <a:r>
              <a:rPr lang="en-US" sz="2900" dirty="0" err="1" smtClean="0">
                <a:latin typeface="Franklin Gothic Book" panose="020B0503020102020204" pitchFamily="34" charset="0"/>
              </a:rPr>
              <a:t>chools</a:t>
            </a:r>
            <a:endParaRPr lang="hr-HR" sz="2900" dirty="0" smtClean="0">
              <a:latin typeface="Franklin Gothic Book" panose="020B0503020102020204" pitchFamily="34" charset="0"/>
            </a:endParaRP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</a:rPr>
              <a:t>local </a:t>
            </a:r>
            <a:r>
              <a:rPr lang="en-US" sz="2900" dirty="0">
                <a:latin typeface="Franklin Gothic Book" panose="020B0503020102020204" pitchFamily="34" charset="0"/>
              </a:rPr>
              <a:t>governments </a:t>
            </a:r>
            <a:endParaRPr lang="hr-HR" sz="2900" dirty="0" smtClean="0">
              <a:latin typeface="Franklin Gothic Book" panose="020B0503020102020204" pitchFamily="34" charset="0"/>
            </a:endParaRP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</a:rPr>
              <a:t>citizens</a:t>
            </a:r>
            <a:endParaRPr lang="hr-HR" sz="2900" dirty="0" smtClean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r>
              <a:rPr lang="hr-HR" sz="3400" dirty="0" smtClean="0">
                <a:latin typeface="Franklin Gothic Book" panose="020B0503020102020204" pitchFamily="34" charset="0"/>
              </a:rPr>
              <a:t>The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community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does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not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necessarily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need</a:t>
            </a:r>
            <a:r>
              <a:rPr lang="hr-HR" sz="3400" dirty="0" smtClean="0">
                <a:latin typeface="Franklin Gothic Book" panose="020B0503020102020204" pitchFamily="34" charset="0"/>
              </a:rPr>
              <a:t> to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be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en-US" sz="3400" b="1" dirty="0" smtClean="0">
                <a:latin typeface="Franklin Gothic Book" panose="020B0503020102020204" pitchFamily="34" charset="0"/>
              </a:rPr>
              <a:t>local </a:t>
            </a:r>
            <a:r>
              <a:rPr lang="hr-HR" sz="3400" dirty="0" smtClean="0">
                <a:latin typeface="Franklin Gothic Book" panose="020B0503020102020204" pitchFamily="34" charset="0"/>
              </a:rPr>
              <a:t>- </a:t>
            </a:r>
            <a:r>
              <a:rPr lang="en-US" sz="3400" dirty="0" smtClean="0">
                <a:latin typeface="Franklin Gothic Book" panose="020B0503020102020204" pitchFamily="34" charset="0"/>
              </a:rPr>
              <a:t>community </a:t>
            </a:r>
            <a:r>
              <a:rPr lang="en-US" sz="3400" dirty="0">
                <a:latin typeface="Franklin Gothic Book" panose="020B0503020102020204" pitchFamily="34" charset="0"/>
              </a:rPr>
              <a:t>engagement can also have </a:t>
            </a:r>
            <a:r>
              <a:rPr lang="en-US" sz="3400" b="1" dirty="0">
                <a:latin typeface="Franklin Gothic Book" panose="020B0503020102020204" pitchFamily="34" charset="0"/>
              </a:rPr>
              <a:t>regional, national and international dimensions</a:t>
            </a:r>
            <a:r>
              <a:rPr lang="en-US" sz="3400" b="1" dirty="0" smtClean="0">
                <a:latin typeface="Franklin Gothic Book" panose="020B0503020102020204" pitchFamily="34" charset="0"/>
              </a:rPr>
              <a:t>.</a:t>
            </a:r>
            <a:endParaRPr lang="hr-HR" sz="3400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GB" sz="3400" b="1" dirty="0">
              <a:latin typeface="Franklin Gothic Book" panose="020B0503020102020204" pitchFamily="34" charset="0"/>
            </a:endParaRPr>
          </a:p>
          <a:p>
            <a:r>
              <a:rPr lang="hr-HR" sz="3400" dirty="0" err="1" smtClean="0">
                <a:latin typeface="Franklin Gothic Book" panose="020B0503020102020204" pitchFamily="34" charset="0"/>
              </a:rPr>
              <a:t>There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is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b="1" dirty="0" smtClean="0">
                <a:latin typeface="Franklin Gothic Book" panose="020B0503020102020204" pitchFamily="34" charset="0"/>
              </a:rPr>
              <a:t>no ‘one-</a:t>
            </a:r>
            <a:r>
              <a:rPr lang="hr-HR" sz="3400" b="1" dirty="0" err="1" smtClean="0">
                <a:latin typeface="Franklin Gothic Book" panose="020B0503020102020204" pitchFamily="34" charset="0"/>
              </a:rPr>
              <a:t>size</a:t>
            </a:r>
            <a:r>
              <a:rPr lang="hr-HR" sz="3400" b="1" dirty="0" smtClean="0">
                <a:latin typeface="Franklin Gothic Book" panose="020B0503020102020204" pitchFamily="34" charset="0"/>
              </a:rPr>
              <a:t>-</a:t>
            </a:r>
            <a:r>
              <a:rPr lang="hr-HR" sz="3400" b="1" dirty="0" err="1" smtClean="0">
                <a:latin typeface="Franklin Gothic Book" panose="020B0503020102020204" pitchFamily="34" charset="0"/>
              </a:rPr>
              <a:t>fits-all</a:t>
            </a:r>
            <a:r>
              <a:rPr lang="hr-HR" sz="3400" b="1" dirty="0" smtClean="0">
                <a:latin typeface="Franklin Gothic Book" panose="020B0503020102020204" pitchFamily="34" charset="0"/>
              </a:rPr>
              <a:t>’ </a:t>
            </a:r>
            <a:r>
              <a:rPr lang="hr-HR" sz="3400" b="1" dirty="0" err="1" smtClean="0">
                <a:latin typeface="Franklin Gothic Book" panose="020B0503020102020204" pitchFamily="34" charset="0"/>
              </a:rPr>
              <a:t>aproach</a:t>
            </a:r>
            <a:r>
              <a:rPr lang="hr-HR" sz="3400" b="1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smtClean="0">
                <a:latin typeface="Franklin Gothic Book" panose="020B0503020102020204" pitchFamily="34" charset="0"/>
              </a:rPr>
              <a:t>to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community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engagement</a:t>
            </a:r>
            <a:r>
              <a:rPr lang="hr-HR" sz="3400" dirty="0">
                <a:latin typeface="Franklin Gothic Book" panose="020B0503020102020204" pitchFamily="34" charset="0"/>
              </a:rPr>
              <a:t> </a:t>
            </a:r>
            <a:r>
              <a:rPr lang="hr-HR" sz="3400" dirty="0" smtClean="0">
                <a:latin typeface="Franklin Gothic Book" panose="020B0503020102020204" pitchFamily="34" charset="0"/>
              </a:rPr>
              <a:t>- </a:t>
            </a:r>
            <a:r>
              <a:rPr lang="hr-HR" sz="3400" dirty="0" err="1">
                <a:latin typeface="Franklin Gothic Book" panose="020B0503020102020204" pitchFamily="34" charset="0"/>
              </a:rPr>
              <a:t>i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t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dirty="0" err="1" smtClean="0">
                <a:latin typeface="Franklin Gothic Book" panose="020B0503020102020204" pitchFamily="34" charset="0"/>
              </a:rPr>
              <a:t>is</a:t>
            </a:r>
            <a:r>
              <a:rPr lang="hr-HR" sz="3400" dirty="0" smtClean="0">
                <a:latin typeface="Franklin Gothic Book" panose="020B0503020102020204" pitchFamily="34" charset="0"/>
              </a:rPr>
              <a:t> </a:t>
            </a:r>
            <a:r>
              <a:rPr lang="hr-HR" sz="3400" b="1" dirty="0" err="1" smtClean="0">
                <a:latin typeface="Franklin Gothic Book" panose="020B0503020102020204" pitchFamily="34" charset="0"/>
              </a:rPr>
              <a:t>always</a:t>
            </a:r>
            <a:r>
              <a:rPr lang="hr-HR" sz="3400" b="1" dirty="0" smtClean="0">
                <a:latin typeface="Franklin Gothic Book" panose="020B0503020102020204" pitchFamily="34" charset="0"/>
              </a:rPr>
              <a:t> </a:t>
            </a:r>
            <a:r>
              <a:rPr lang="hr-HR" sz="3400" b="1" dirty="0" err="1" smtClean="0">
                <a:latin typeface="Franklin Gothic Book" panose="020B0503020102020204" pitchFamily="34" charset="0"/>
              </a:rPr>
              <a:t>context-specific</a:t>
            </a:r>
            <a:r>
              <a:rPr lang="hr-HR" sz="3400" b="1" dirty="0" smtClean="0">
                <a:latin typeface="Franklin Gothic Book" panose="020B0503020102020204" pitchFamily="34" charset="0"/>
              </a:rPr>
              <a:t>. </a:t>
            </a:r>
            <a:endParaRPr lang="hr-HR" sz="3400" b="1" dirty="0">
              <a:latin typeface="Franklin Gothic Book" panose="020B0503020102020204" pitchFamily="34" charset="0"/>
            </a:endParaRPr>
          </a:p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13314" y="770474"/>
            <a:ext cx="8788037" cy="1119972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CLARIFYING THE TERM ‘COMMUNITY’</a:t>
            </a:r>
            <a:endParaRPr lang="hr-HR" sz="4000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1609" y="2512769"/>
            <a:ext cx="3369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latin typeface="Franklin Gothic Book" panose="020B0503020102020204" pitchFamily="34" charset="0"/>
              </a:rPr>
              <a:t>b</a:t>
            </a:r>
            <a:r>
              <a:rPr lang="hr-HR" sz="2000" dirty="0" err="1" smtClean="0">
                <a:latin typeface="Franklin Gothic Book" panose="020B0503020102020204" pitchFamily="34" charset="0"/>
              </a:rPr>
              <a:t>usinesses</a:t>
            </a:r>
            <a:endParaRPr lang="hr-HR" sz="20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Franklin Gothic Book" panose="020B0503020102020204" pitchFamily="34" charset="0"/>
              </a:rPr>
              <a:t>policy</a:t>
            </a:r>
            <a:r>
              <a:rPr lang="hr-HR" sz="2000" dirty="0" smtClean="0">
                <a:latin typeface="Franklin Gothic Book" panose="020B0503020102020204" pitchFamily="34" charset="0"/>
              </a:rPr>
              <a:t> </a:t>
            </a:r>
            <a:r>
              <a:rPr lang="hr-HR" sz="2000" dirty="0" err="1" smtClean="0">
                <a:latin typeface="Franklin Gothic Book" panose="020B0503020102020204" pitchFamily="34" charset="0"/>
              </a:rPr>
              <a:t>makers</a:t>
            </a:r>
            <a:endParaRPr lang="hr-HR" sz="20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Franklin Gothic Book" panose="020B0503020102020204" pitchFamily="34" charset="0"/>
              </a:rPr>
              <a:t>stakeholders</a:t>
            </a:r>
            <a:r>
              <a:rPr lang="hr-HR" sz="2000" dirty="0" smtClean="0">
                <a:latin typeface="Franklin Gothic Book" panose="020B0503020102020204" pitchFamily="34" charset="0"/>
              </a:rPr>
              <a:t> </a:t>
            </a:r>
            <a:r>
              <a:rPr lang="hr-HR" sz="2000" dirty="0" err="1">
                <a:latin typeface="Franklin Gothic Book" panose="020B0503020102020204" pitchFamily="34" charset="0"/>
              </a:rPr>
              <a:t>involved</a:t>
            </a:r>
            <a:r>
              <a:rPr lang="hr-HR" sz="2000" dirty="0">
                <a:latin typeface="Franklin Gothic Book" panose="020B0503020102020204" pitchFamily="34" charset="0"/>
              </a:rPr>
              <a:t> </a:t>
            </a:r>
            <a:r>
              <a:rPr lang="hr-HR" sz="2000" dirty="0" err="1">
                <a:latin typeface="Franklin Gothic Book" panose="020B0503020102020204" pitchFamily="34" charset="0"/>
              </a:rPr>
              <a:t>in</a:t>
            </a:r>
            <a:r>
              <a:rPr lang="hr-HR" sz="2000" dirty="0">
                <a:latin typeface="Franklin Gothic Book" panose="020B0503020102020204" pitchFamily="34" charset="0"/>
              </a:rPr>
              <a:t> </a:t>
            </a:r>
            <a:r>
              <a:rPr lang="hr-HR" sz="2000" dirty="0" err="1">
                <a:latin typeface="Franklin Gothic Book" panose="020B0503020102020204" pitchFamily="34" charset="0"/>
              </a:rPr>
              <a:t>technology</a:t>
            </a:r>
            <a:r>
              <a:rPr lang="hr-HR" sz="2000" dirty="0">
                <a:latin typeface="Franklin Gothic Book" panose="020B0503020102020204" pitchFamily="34" charset="0"/>
              </a:rPr>
              <a:t> transfer </a:t>
            </a:r>
            <a:r>
              <a:rPr lang="hr-HR" sz="2000" dirty="0" err="1">
                <a:latin typeface="Franklin Gothic Book" panose="020B0503020102020204" pitchFamily="34" charset="0"/>
              </a:rPr>
              <a:t>and</a:t>
            </a:r>
            <a:r>
              <a:rPr lang="hr-HR" sz="2000" dirty="0">
                <a:latin typeface="Franklin Gothic Book" panose="020B0503020102020204" pitchFamily="34" charset="0"/>
              </a:rPr>
              <a:t> </a:t>
            </a:r>
            <a:r>
              <a:rPr lang="hr-HR" sz="2000" dirty="0" err="1">
                <a:latin typeface="Franklin Gothic Book" panose="020B0503020102020204" pitchFamily="34" charset="0"/>
              </a:rPr>
              <a:t>commercialisation</a:t>
            </a:r>
            <a:r>
              <a:rPr lang="hr-HR" sz="2000" dirty="0">
                <a:latin typeface="Franklin Gothic Book" panose="020B0503020102020204" pitchFamily="34" charset="0"/>
              </a:rPr>
              <a:t> </a:t>
            </a:r>
            <a:r>
              <a:rPr lang="hr-HR" sz="2000" dirty="0" err="1">
                <a:latin typeface="Franklin Gothic Book" panose="020B0503020102020204" pitchFamily="34" charset="0"/>
              </a:rPr>
              <a:t>of</a:t>
            </a:r>
            <a:r>
              <a:rPr lang="hr-HR" sz="2000" dirty="0">
                <a:latin typeface="Franklin Gothic Book" panose="020B0503020102020204" pitchFamily="34" charset="0"/>
              </a:rPr>
              <a:t> </a:t>
            </a:r>
            <a:r>
              <a:rPr lang="hr-HR" sz="2000" dirty="0" err="1">
                <a:latin typeface="Franklin Gothic Book" panose="020B0503020102020204" pitchFamily="34" charset="0"/>
              </a:rPr>
              <a:t>intellectual</a:t>
            </a:r>
            <a:r>
              <a:rPr lang="hr-HR" sz="2000" dirty="0">
                <a:latin typeface="Franklin Gothic Book" panose="020B0503020102020204" pitchFamily="34" charset="0"/>
              </a:rPr>
              <a:t> </a:t>
            </a:r>
            <a:r>
              <a:rPr lang="hr-HR" sz="2000" dirty="0" err="1">
                <a:latin typeface="Franklin Gothic Book" panose="020B0503020102020204" pitchFamily="34" charset="0"/>
              </a:rPr>
              <a:t>property</a:t>
            </a:r>
            <a:endParaRPr lang="en-US" sz="200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4206938" y="313613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hr-HR" altLang="en-US" dirty="0">
              <a:latin typeface="Franklin Gothic Book" panose="020B0503020102020204" pitchFamily="34" charset="0"/>
            </a:endParaRPr>
          </a:p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595436"/>
            <a:ext cx="9310551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ILLUSTRATIVE EXAMPLES OF COMMUNITY ENGAGEMENT IN HE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76039"/>
              </p:ext>
            </p:extLst>
          </p:nvPr>
        </p:nvGraphicFramePr>
        <p:xfrm>
          <a:off x="865414" y="2992605"/>
          <a:ext cx="8128000" cy="256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63515731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721762479"/>
                    </a:ext>
                  </a:extLst>
                </a:gridCol>
                <a:gridCol w="2124529">
                  <a:extLst>
                    <a:ext uri="{9D8B030D-6E8A-4147-A177-3AD203B41FA5}">
                      <a16:colId xmlns="" xmlns:a16="http://schemas.microsoft.com/office/drawing/2014/main" val="4072275091"/>
                    </a:ext>
                  </a:extLst>
                </a:gridCol>
                <a:gridCol w="1939471">
                  <a:extLst>
                    <a:ext uri="{9D8B030D-6E8A-4147-A177-3AD203B41FA5}">
                      <a16:colId xmlns="" xmlns:a16="http://schemas.microsoft.com/office/drawing/2014/main" val="14759546"/>
                    </a:ext>
                  </a:extLst>
                </a:gridCol>
              </a:tblGrid>
              <a:tr h="609949">
                <a:tc>
                  <a:txBody>
                    <a:bodyPr/>
                    <a:lstStyle/>
                    <a:p>
                      <a:pPr defTabSz="895350"/>
                      <a:r>
                        <a:rPr lang="hr-HR" dirty="0" err="1" smtClean="0">
                          <a:latin typeface="Franklin Gothic Book" panose="020B0503020102020204" pitchFamily="34" charset="0"/>
                        </a:rPr>
                        <a:t>Teaching</a:t>
                      </a:r>
                      <a:endParaRPr lang="en-GB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ranklin Gothic Book" panose="020B0503020102020204" pitchFamily="34" charset="0"/>
                        </a:rPr>
                        <a:t>Research </a:t>
                      </a:r>
                      <a:endParaRPr lang="en-GB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ranklin Gothic Book" panose="020B0503020102020204" pitchFamily="34" charset="0"/>
                        </a:rPr>
                        <a:t>Service/</a:t>
                      </a:r>
                      <a:r>
                        <a:rPr lang="hr-HR" dirty="0" err="1" smtClean="0">
                          <a:latin typeface="Franklin Gothic Book" panose="020B0503020102020204" pitchFamily="34" charset="0"/>
                        </a:rPr>
                        <a:t>knowledge</a:t>
                      </a:r>
                      <a:r>
                        <a:rPr lang="hr-HR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dirty="0" err="1" smtClean="0">
                          <a:latin typeface="Franklin Gothic Book" panose="020B0503020102020204" pitchFamily="34" charset="0"/>
                        </a:rPr>
                        <a:t>exchange</a:t>
                      </a:r>
                      <a:endParaRPr lang="en-GB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ranklin Gothic Book" panose="020B0503020102020204" pitchFamily="34" charset="0"/>
                        </a:rPr>
                        <a:t>University-</a:t>
                      </a:r>
                      <a:r>
                        <a:rPr lang="hr-HR" dirty="0" err="1" smtClean="0">
                          <a:latin typeface="Franklin Gothic Book" panose="020B0503020102020204" pitchFamily="34" charset="0"/>
                        </a:rPr>
                        <a:t>level</a:t>
                      </a:r>
                      <a:endParaRPr lang="en-GB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0962592"/>
                  </a:ext>
                </a:extLst>
              </a:tr>
              <a:tr h="1927389">
                <a:tc>
                  <a:txBody>
                    <a:bodyPr/>
                    <a:lstStyle/>
                    <a:p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Community-based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learning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/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service-learning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placements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in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community-based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organisations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Collaborative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/</a:t>
                      </a:r>
                      <a:br>
                        <a:rPr lang="hr-HR" sz="1600" dirty="0" smtClean="0">
                          <a:latin typeface="Franklin Gothic Book" panose="020B0503020102020204" pitchFamily="34" charset="0"/>
                        </a:rPr>
                      </a:b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participative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research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endParaRPr lang="hr-HR" sz="1600" dirty="0" smtClean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Citizen</a:t>
                      </a:r>
                      <a:r>
                        <a:rPr lang="hr-HR" sz="1600" baseline="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latin typeface="Franklin Gothic Book" panose="020B0503020102020204" pitchFamily="34" charset="0"/>
                        </a:rPr>
                        <a:t>science</a:t>
                      </a:r>
                      <a:endParaRPr lang="hr-HR" sz="1600" baseline="0" dirty="0" smtClean="0">
                        <a:latin typeface="Franklin Gothic Book" panose="020B0503020102020204" pitchFamily="34" charset="0"/>
                      </a:endParaRPr>
                    </a:p>
                    <a:p>
                      <a:endParaRPr lang="hr-HR" sz="1600" baseline="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‘Science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shops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’</a:t>
                      </a:r>
                    </a:p>
                    <a:p>
                      <a:endParaRPr lang="hr-HR" sz="1600" dirty="0" smtClean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Capacity-building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for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groups</a:t>
                      </a:r>
                      <a:endParaRPr lang="hr-HR" sz="1600" dirty="0" smtClean="0">
                        <a:latin typeface="Franklin Gothic Book" panose="020B0503020102020204" pitchFamily="34" charset="0"/>
                      </a:endParaRPr>
                    </a:p>
                    <a:p>
                      <a:endParaRPr lang="hr-HR" sz="16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Open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access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to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university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resources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facilities</a:t>
                      </a:r>
                      <a:endParaRPr lang="hr-HR" sz="1600" dirty="0" smtClean="0">
                        <a:latin typeface="Franklin Gothic Book" panose="020B0503020102020204" pitchFamily="34" charset="0"/>
                      </a:endParaRPr>
                    </a:p>
                    <a:p>
                      <a:endParaRPr lang="hr-HR" sz="1600" dirty="0" smtClean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represented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in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university</a:t>
                      </a:r>
                      <a:r>
                        <a:rPr lang="hr-HR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latin typeface="Franklin Gothic Book" panose="020B0503020102020204" pitchFamily="34" charset="0"/>
                        </a:rPr>
                        <a:t>boards</a:t>
                      </a:r>
                      <a:endParaRPr lang="hr-HR" sz="16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531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1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099" y="1932667"/>
            <a:ext cx="9502999" cy="1325563"/>
          </a:xfrm>
        </p:spPr>
        <p:txBody>
          <a:bodyPr>
            <a:noAutofit/>
          </a:bodyPr>
          <a:lstStyle/>
          <a:p>
            <a:r>
              <a:rPr lang="hr-HR" sz="55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3. ‘MEASURING’ THE COMMUNITY-ENGAGED UNIVERSITY</a:t>
            </a:r>
            <a:endParaRPr lang="hr-HR" sz="5500" b="1" dirty="0">
              <a:solidFill>
                <a:srgbClr val="4DC9F4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099" y="2920999"/>
            <a:ext cx="8435341" cy="3713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r-HR" b="1" dirty="0" err="1" smtClean="0">
                <a:latin typeface="Franklin Gothic Book" panose="020B0503020102020204" pitchFamily="34" charset="0"/>
              </a:rPr>
              <a:t>Typical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measurement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and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assessment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tools</a:t>
            </a: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>
              <a:latin typeface="Franklin Gothic Book" panose="020B0503020102020204" pitchFamily="34" charset="0"/>
            </a:endParaRPr>
          </a:p>
          <a:p>
            <a:pPr>
              <a:defRPr/>
            </a:pPr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8318500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MEASUREMENT IN HIGHER EDUCATION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66341"/>
              </p:ext>
            </p:extLst>
          </p:nvPr>
        </p:nvGraphicFramePr>
        <p:xfrm>
          <a:off x="800099" y="4122260"/>
          <a:ext cx="45593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="" xmlns:a16="http://schemas.microsoft.com/office/drawing/2014/main" val="1582106794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51328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Guidelines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Standards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Indicators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Targets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endParaRPr lang="en-GB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Accrediting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Auditing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Benchmarking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Evaluating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Ranking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endParaRPr lang="en-GB" sz="2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499808"/>
                  </a:ext>
                </a:extLst>
              </a:tr>
            </a:tbl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1993900" y="3441064"/>
            <a:ext cx="1739900" cy="584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099" y="2920999"/>
            <a:ext cx="8435341" cy="3713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r-HR" b="1" dirty="0" err="1" smtClean="0">
                <a:latin typeface="Franklin Gothic Book" panose="020B0503020102020204" pitchFamily="34" charset="0"/>
              </a:rPr>
              <a:t>Typical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measurement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and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assessment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tools</a:t>
            </a: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>
              <a:latin typeface="Franklin Gothic Book" panose="020B0503020102020204" pitchFamily="34" charset="0"/>
            </a:endParaRPr>
          </a:p>
          <a:p>
            <a:pPr>
              <a:defRPr/>
            </a:pPr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8318500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MEASUREMENT IN HIGHER EDUCATION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66341"/>
              </p:ext>
            </p:extLst>
          </p:nvPr>
        </p:nvGraphicFramePr>
        <p:xfrm>
          <a:off x="800099" y="4122260"/>
          <a:ext cx="45593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="" xmlns:a16="http://schemas.microsoft.com/office/drawing/2014/main" val="1582106794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51328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Guidelines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Standards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Indicators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Targets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endParaRPr lang="en-GB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Accrediting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Auditing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Benchmarking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Evaluating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hr-HR" sz="2500" dirty="0" err="1" smtClean="0">
                          <a:latin typeface="Franklin Gothic Book" panose="020B0503020102020204" pitchFamily="34" charset="0"/>
                        </a:rPr>
                        <a:t>Ranking</a:t>
                      </a:r>
                      <a:endParaRPr lang="hr-HR" sz="25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endParaRPr lang="en-GB" sz="2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499808"/>
                  </a:ext>
                </a:extLst>
              </a:tr>
            </a:tbl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1993900" y="3441064"/>
            <a:ext cx="1739900" cy="584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15" t="40179" r="42491" b="25125"/>
          <a:stretch/>
        </p:blipFill>
        <p:spPr>
          <a:xfrm>
            <a:off x="5454650" y="4025264"/>
            <a:ext cx="4841241" cy="24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099" y="2920999"/>
            <a:ext cx="8435341" cy="37131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r-HR" sz="4400" b="1" dirty="0" err="1" smtClean="0">
                <a:latin typeface="Franklin Gothic Book" panose="020B0503020102020204" pitchFamily="34" charset="0"/>
              </a:rPr>
              <a:t>Not</a:t>
            </a:r>
            <a:r>
              <a:rPr lang="hr-HR" sz="4400" b="1" dirty="0" smtClean="0">
                <a:latin typeface="Franklin Gothic Book" panose="020B0503020102020204" pitchFamily="34" charset="0"/>
              </a:rPr>
              <a:t> </a:t>
            </a:r>
            <a:r>
              <a:rPr lang="hr-HR" sz="4400" b="1" dirty="0" err="1" smtClean="0">
                <a:latin typeface="Franklin Gothic Book" panose="020B0503020102020204" pitchFamily="34" charset="0"/>
              </a:rPr>
              <a:t>scoring</a:t>
            </a:r>
            <a:r>
              <a:rPr lang="hr-HR" sz="4400" b="1" dirty="0" smtClean="0">
                <a:latin typeface="Franklin Gothic Book" panose="020B0503020102020204" pitchFamily="34" charset="0"/>
              </a:rPr>
              <a:t> </a:t>
            </a:r>
            <a:r>
              <a:rPr lang="hr-HR" sz="4400" b="1" dirty="0" err="1" smtClean="0">
                <a:latin typeface="Franklin Gothic Book" panose="020B0503020102020204" pitchFamily="34" charset="0"/>
              </a:rPr>
              <a:t>and</a:t>
            </a:r>
            <a:r>
              <a:rPr lang="hr-HR" sz="4400" b="1" dirty="0" smtClean="0">
                <a:latin typeface="Franklin Gothic Book" panose="020B0503020102020204" pitchFamily="34" charset="0"/>
              </a:rPr>
              <a:t> </a:t>
            </a:r>
            <a:r>
              <a:rPr lang="hr-HR" sz="4400" b="1" dirty="0" err="1" smtClean="0">
                <a:latin typeface="Franklin Gothic Book" panose="020B0503020102020204" pitchFamily="34" charset="0"/>
              </a:rPr>
              <a:t>ranking</a:t>
            </a:r>
            <a:r>
              <a:rPr lang="hr-HR" sz="4400" b="1" dirty="0" smtClean="0">
                <a:latin typeface="Franklin Gothic Book" panose="020B0503020102020204" pitchFamily="34" charset="0"/>
              </a:rPr>
              <a:t>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sz="4400" b="1" dirty="0">
              <a:latin typeface="Franklin Gothic Book" panose="020B0503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r-HR" sz="4400" b="1" dirty="0" err="1" smtClean="0">
                <a:latin typeface="Franklin Gothic Book" panose="020B0503020102020204" pitchFamily="34" charset="0"/>
              </a:rPr>
              <a:t>Not</a:t>
            </a:r>
            <a:r>
              <a:rPr lang="hr-HR" sz="4400" b="1" dirty="0" smtClean="0">
                <a:latin typeface="Franklin Gothic Book" panose="020B0503020102020204" pitchFamily="34" charset="0"/>
              </a:rPr>
              <a:t> </a:t>
            </a:r>
            <a:r>
              <a:rPr lang="hr-HR" sz="4400" b="1" dirty="0" err="1" smtClean="0">
                <a:latin typeface="Franklin Gothic Book" panose="020B0503020102020204" pitchFamily="34" charset="0"/>
              </a:rPr>
              <a:t>self-assessment</a:t>
            </a:r>
            <a:r>
              <a:rPr lang="hr-HR" sz="4400" b="1" dirty="0">
                <a:latin typeface="Franklin Gothic Book" panose="020B0503020102020204" pitchFamily="34" charset="0"/>
              </a:rPr>
              <a:t>,</a:t>
            </a:r>
            <a:r>
              <a:rPr lang="hr-HR" sz="4400" b="1" dirty="0" smtClean="0">
                <a:latin typeface="Franklin Gothic Book" panose="020B0503020102020204" pitchFamily="34" charset="0"/>
              </a:rPr>
              <a:t> </a:t>
            </a:r>
            <a:r>
              <a:rPr lang="hr-HR" sz="4400" b="1" dirty="0" err="1" smtClean="0">
                <a:latin typeface="Franklin Gothic Book" panose="020B0503020102020204" pitchFamily="34" charset="0"/>
              </a:rPr>
              <a:t>either</a:t>
            </a:r>
            <a:r>
              <a:rPr lang="hr-HR" sz="4400" b="1" dirty="0" smtClean="0">
                <a:latin typeface="Franklin Gothic Book" panose="020B0503020102020204" pitchFamily="34" charset="0"/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>
              <a:defRPr/>
            </a:pPr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9464777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THE TEFCE APPROACH?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099" y="2920999"/>
            <a:ext cx="8435341" cy="3713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smtClean="0">
                <a:latin typeface="Franklin Gothic Book" panose="020B0503020102020204" pitchFamily="34" charset="0"/>
              </a:rPr>
              <a:t>There </a:t>
            </a:r>
            <a:r>
              <a:rPr lang="en-GB" dirty="0">
                <a:latin typeface="Franklin Gothic Book" panose="020B0503020102020204" pitchFamily="34" charset="0"/>
              </a:rPr>
              <a:t>is no ‘one-size-fits-all’ approach to community engagement – it is always context-specific. </a:t>
            </a:r>
            <a:endParaRPr lang="hr-HR" dirty="0" smtClean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latin typeface="Franklin Gothic Book" panose="020B0503020102020204" pitchFamily="34" charset="0"/>
              </a:rPr>
              <a:t>Community </a:t>
            </a:r>
            <a:r>
              <a:rPr lang="en-US" dirty="0">
                <a:latin typeface="Franklin Gothic Book" panose="020B0503020102020204" pitchFamily="34" charset="0"/>
              </a:rPr>
              <a:t>engagement is resistant to being measured</a:t>
            </a:r>
            <a:r>
              <a:rPr lang="en-GB" dirty="0">
                <a:latin typeface="Franklin Gothic Book" panose="020B0503020102020204" pitchFamily="34" charset="0"/>
              </a:rPr>
              <a:t>.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en-GB" dirty="0">
                <a:latin typeface="Franklin Gothic Book" panose="020B0503020102020204" pitchFamily="34" charset="0"/>
              </a:rPr>
              <a:t>Most attempts to externally assess community engagement have had limited success and uptake. </a:t>
            </a:r>
            <a:endParaRPr lang="hr-HR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latin typeface="Franklin Gothic Book" panose="020B0503020102020204" pitchFamily="34" charset="0"/>
              </a:rPr>
              <a:t>The </a:t>
            </a:r>
            <a:r>
              <a:rPr lang="en-GB" dirty="0">
                <a:latin typeface="Franklin Gothic Book" panose="020B0503020102020204" pitchFamily="34" charset="0"/>
              </a:rPr>
              <a:t>university </a:t>
            </a:r>
            <a:r>
              <a:rPr lang="hr-HR" dirty="0" err="1">
                <a:latin typeface="Franklin Gothic Book" panose="020B0503020102020204" pitchFamily="34" charset="0"/>
              </a:rPr>
              <a:t>is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not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en-GB" dirty="0">
                <a:latin typeface="Franklin Gothic Book" panose="020B0503020102020204" pitchFamily="34" charset="0"/>
              </a:rPr>
              <a:t>a homogenous, ideal-type institution whose performance </a:t>
            </a:r>
            <a:r>
              <a:rPr lang="hr-HR" dirty="0" err="1" smtClean="0">
                <a:latin typeface="Franklin Gothic Book" panose="020B0503020102020204" pitchFamily="34" charset="0"/>
              </a:rPr>
              <a:t>can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be</a:t>
            </a:r>
            <a:r>
              <a:rPr lang="en-GB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easily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en-GB" dirty="0" smtClean="0">
                <a:latin typeface="Franklin Gothic Book" panose="020B0503020102020204" pitchFamily="34" charset="0"/>
              </a:rPr>
              <a:t>steered </a:t>
            </a:r>
            <a:r>
              <a:rPr lang="en-GB" dirty="0">
                <a:latin typeface="Franklin Gothic Book" panose="020B0503020102020204" pitchFamily="34" charset="0"/>
              </a:rPr>
              <a:t>centrally by university management </a:t>
            </a:r>
            <a:r>
              <a:rPr lang="en-GB" dirty="0" smtClean="0">
                <a:latin typeface="Franklin Gothic Book" panose="020B0503020102020204" pitchFamily="34" charset="0"/>
              </a:rPr>
              <a:t>and </a:t>
            </a:r>
            <a:r>
              <a:rPr lang="hr-HR" dirty="0" err="1" smtClean="0">
                <a:latin typeface="Franklin Gothic Book" panose="020B0503020102020204" pitchFamily="34" charset="0"/>
              </a:rPr>
              <a:t>be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reduced</a:t>
            </a:r>
            <a:r>
              <a:rPr lang="hr-HR" dirty="0" smtClean="0">
                <a:latin typeface="Franklin Gothic Book" panose="020B0503020102020204" pitchFamily="34" charset="0"/>
              </a:rPr>
              <a:t> to a </a:t>
            </a:r>
            <a:r>
              <a:rPr lang="hr-HR" dirty="0" err="1" smtClean="0">
                <a:latin typeface="Franklin Gothic Book" panose="020B0503020102020204" pitchFamily="34" charset="0"/>
              </a:rPr>
              <a:t>score</a:t>
            </a:r>
            <a:r>
              <a:rPr lang="hr-HR" dirty="0" smtClean="0">
                <a:latin typeface="Franklin Gothic Book" panose="020B0503020102020204" pitchFamily="34" charset="0"/>
              </a:rPr>
              <a:t>.</a:t>
            </a:r>
            <a:endParaRPr lang="hr-HR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b="1" dirty="0" smtClean="0"/>
          </a:p>
          <a:p>
            <a:pPr>
              <a:defRPr/>
            </a:pPr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9464777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FOUNDATIONS OF THE TEFCE APPROACH (1)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100" y="3017520"/>
            <a:ext cx="9502998" cy="3616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hr-HR" b="1" dirty="0">
                <a:latin typeface="Franklin Gothic Book" panose="020B0503020102020204" pitchFamily="34" charset="0"/>
              </a:rPr>
              <a:t>Institute for </a:t>
            </a:r>
            <a:r>
              <a:rPr lang="hr-HR" b="1" dirty="0" err="1">
                <a:latin typeface="Franklin Gothic Book" panose="020B0503020102020204" pitchFamily="34" charset="0"/>
              </a:rPr>
              <a:t>the</a:t>
            </a:r>
            <a:r>
              <a:rPr lang="hr-HR" b="1" dirty="0">
                <a:latin typeface="Franklin Gothic Book" panose="020B0503020102020204" pitchFamily="34" charset="0"/>
              </a:rPr>
              <a:t> Development </a:t>
            </a:r>
            <a:r>
              <a:rPr lang="hr-HR" b="1" dirty="0" err="1">
                <a:latin typeface="Franklin Gothic Book" panose="020B0503020102020204" pitchFamily="34" charset="0"/>
              </a:rPr>
              <a:t>of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Education</a:t>
            </a:r>
            <a:r>
              <a:rPr lang="hr-HR" b="1" dirty="0">
                <a:latin typeface="Franklin Gothic Book" panose="020B0503020102020204" pitchFamily="34" charset="0"/>
              </a:rPr>
              <a:t>, Croatia</a:t>
            </a:r>
          </a:p>
          <a:p>
            <a:pPr marL="0" indent="0">
              <a:buNone/>
            </a:pPr>
            <a:r>
              <a:rPr lang="hr-HR" sz="2400" dirty="0" smtClean="0">
                <a:latin typeface="Franklin Gothic Book" panose="020B0503020102020204" pitchFamily="34" charset="0"/>
              </a:rPr>
              <a:t>Ninoslav S. Schmidt,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Executive</a:t>
            </a:r>
            <a:r>
              <a:rPr lang="hr-HR" sz="2400" dirty="0" smtClean="0">
                <a:latin typeface="Franklin Gothic Book" panose="020B0503020102020204" pitchFamily="34" charset="0"/>
              </a:rPr>
              <a:t>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Director</a:t>
            </a:r>
            <a:r>
              <a:rPr lang="hr-HR" sz="2400" dirty="0">
                <a:latin typeface="Franklin Gothic Book" panose="020B0503020102020204" pitchFamily="34" charset="0"/>
              </a:rPr>
              <a:t> </a:t>
            </a:r>
            <a:r>
              <a:rPr lang="hr-HR" sz="2400" dirty="0" smtClean="0">
                <a:latin typeface="Franklin Gothic Book" panose="020B0503020102020204" pitchFamily="34" charset="0"/>
              </a:rPr>
              <a:t>/ Co-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Chair</a:t>
            </a:r>
            <a:r>
              <a:rPr lang="hr-HR" sz="2400" dirty="0" smtClean="0">
                <a:latin typeface="Franklin Gothic Book" panose="020B0503020102020204" pitchFamily="34" charset="0"/>
              </a:rPr>
              <a:t>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of</a:t>
            </a:r>
            <a:r>
              <a:rPr lang="hr-HR" sz="2400" dirty="0" smtClean="0">
                <a:latin typeface="Franklin Gothic Book" panose="020B0503020102020204" pitchFamily="34" charset="0"/>
              </a:rPr>
              <a:t>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the</a:t>
            </a:r>
            <a:r>
              <a:rPr lang="hr-HR" sz="2400" dirty="0" smtClean="0">
                <a:latin typeface="Franklin Gothic Book" panose="020B0503020102020204" pitchFamily="34" charset="0"/>
              </a:rPr>
              <a:t> BFUG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Advisory</a:t>
            </a:r>
            <a:r>
              <a:rPr lang="hr-HR" sz="2400" dirty="0" smtClean="0">
                <a:latin typeface="Franklin Gothic Book" panose="020B0503020102020204" pitchFamily="34" charset="0"/>
              </a:rPr>
              <a:t> Group  					    on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Social</a:t>
            </a:r>
            <a:r>
              <a:rPr lang="hr-HR" sz="2400" dirty="0" smtClean="0">
                <a:latin typeface="Franklin Gothic Book" panose="020B0503020102020204" pitchFamily="34" charset="0"/>
              </a:rPr>
              <a:t>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Dimension</a:t>
            </a:r>
            <a:endParaRPr lang="hr-HR" sz="24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hr-HR" sz="2400" dirty="0" smtClean="0">
                <a:latin typeface="Franklin Gothic Book" panose="020B0503020102020204" pitchFamily="34" charset="0"/>
              </a:rPr>
              <a:t>Thomas Farnell, </a:t>
            </a:r>
            <a:r>
              <a:rPr lang="hr-HR" sz="2400" dirty="0" err="1">
                <a:latin typeface="Franklin Gothic Book" panose="020B0503020102020204" pitchFamily="34" charset="0"/>
              </a:rPr>
              <a:t>Higher</a:t>
            </a:r>
            <a:r>
              <a:rPr lang="hr-HR" sz="2400" dirty="0">
                <a:latin typeface="Franklin Gothic Book" panose="020B0503020102020204" pitchFamily="34" charset="0"/>
              </a:rPr>
              <a:t> Education </a:t>
            </a:r>
            <a:r>
              <a:rPr lang="hr-HR" sz="2400" dirty="0" err="1">
                <a:latin typeface="Franklin Gothic Book" panose="020B0503020102020204" pitchFamily="34" charset="0"/>
              </a:rPr>
              <a:t>Policy</a:t>
            </a:r>
            <a:r>
              <a:rPr lang="hr-HR" sz="2400" dirty="0">
                <a:latin typeface="Franklin Gothic Book" panose="020B0503020102020204" pitchFamily="34" charset="0"/>
              </a:rPr>
              <a:t> </a:t>
            </a:r>
            <a:r>
              <a:rPr lang="hr-HR" sz="2400" dirty="0" err="1" smtClean="0">
                <a:latin typeface="Franklin Gothic Book" panose="020B0503020102020204" pitchFamily="34" charset="0"/>
              </a:rPr>
              <a:t>Expert</a:t>
            </a:r>
            <a:endParaRPr lang="hr-HR" sz="24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Franklin Gothic Book" panose="020B0503020102020204" pitchFamily="34" charset="0"/>
                <a:hlinkClick r:id="rId2"/>
              </a:rPr>
              <a:t>www.iro.hr</a:t>
            </a:r>
            <a:r>
              <a:rPr lang="hr-HR" sz="2400" dirty="0">
                <a:latin typeface="Franklin Gothic Book" panose="020B0503020102020204" pitchFamily="34" charset="0"/>
              </a:rPr>
              <a:t> / </a:t>
            </a:r>
            <a:r>
              <a:rPr lang="hr-HR" sz="2400" dirty="0" smtClean="0">
                <a:latin typeface="Franklin Gothic Book" panose="020B0503020102020204" pitchFamily="34" charset="0"/>
                <a:hlinkClick r:id="rId3"/>
              </a:rPr>
              <a:t>www.tefce.eu</a:t>
            </a:r>
            <a:r>
              <a:rPr lang="hr-HR" sz="2400" dirty="0" smtClean="0">
                <a:latin typeface="Franklin Gothic Book" panose="020B0503020102020204" pitchFamily="34" charset="0"/>
              </a:rPr>
              <a:t> </a:t>
            </a:r>
            <a:endParaRPr lang="hr-HR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Franklin Gothic Book" panose="020B0503020102020204" pitchFamily="34" charset="0"/>
              </a:rPr>
              <a:t/>
            </a:r>
            <a:br>
              <a:rPr lang="hr-HR" b="1" dirty="0" smtClean="0">
                <a:latin typeface="Franklin Gothic Book" panose="020B0503020102020204" pitchFamily="34" charset="0"/>
              </a:rPr>
            </a:br>
            <a:r>
              <a:rPr lang="hr-HR" sz="2000" dirty="0" smtClean="0">
                <a:latin typeface="Franklin Gothic Book" panose="020B0503020102020204" pitchFamily="34" charset="0"/>
              </a:rPr>
              <a:t>Council </a:t>
            </a:r>
            <a:r>
              <a:rPr lang="hr-HR" sz="2000" dirty="0" err="1" smtClean="0">
                <a:latin typeface="Franklin Gothic Book" panose="020B0503020102020204" pitchFamily="34" charset="0"/>
              </a:rPr>
              <a:t>of</a:t>
            </a:r>
            <a:r>
              <a:rPr lang="hr-HR" sz="2000" dirty="0" smtClean="0">
                <a:latin typeface="Franklin Gothic Book" panose="020B0503020102020204" pitchFamily="34" charset="0"/>
              </a:rPr>
              <a:t> Europe, 18 June 2019</a:t>
            </a: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099" y="795528"/>
            <a:ext cx="9502999" cy="3364991"/>
          </a:xfrm>
        </p:spPr>
        <p:txBody>
          <a:bodyPr>
            <a:noAutofit/>
          </a:bodyPr>
          <a:lstStyle/>
          <a:p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Community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</a:t>
            </a:r>
            <a:r>
              <a:rPr lang="hr-HR" sz="4000" b="1" dirty="0" err="1">
                <a:solidFill>
                  <a:srgbClr val="4DC9F4"/>
                </a:solidFill>
                <a:latin typeface="Franklin Gothic Heavy" panose="020B0903020102020204" pitchFamily="34" charset="0"/>
              </a:rPr>
              <a:t>E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ngagement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</a:t>
            </a:r>
            <a:r>
              <a:rPr lang="hr-HR" sz="4000" b="1" dirty="0" err="1">
                <a:solidFill>
                  <a:srgbClr val="4DC9F4"/>
                </a:solidFill>
                <a:latin typeface="Franklin Gothic Heavy" panose="020B0903020102020204" pitchFamily="34" charset="0"/>
              </a:rPr>
              <a:t>i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n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</a:t>
            </a:r>
            <a:r>
              <a:rPr lang="hr-HR" sz="4000" b="1" dirty="0" err="1">
                <a:solidFill>
                  <a:srgbClr val="4DC9F4"/>
                </a:solidFill>
                <a:latin typeface="Franklin Gothic Heavy" panose="020B0903020102020204" pitchFamily="34" charset="0"/>
              </a:rPr>
              <a:t>H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igher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</a:t>
            </a:r>
            <a:r>
              <a:rPr lang="hr-HR" sz="4000" b="1" dirty="0" err="1">
                <a:solidFill>
                  <a:srgbClr val="4DC9F4"/>
                </a:solidFill>
                <a:latin typeface="Franklin Gothic Heavy" panose="020B0903020102020204" pitchFamily="34" charset="0"/>
              </a:rPr>
              <a:t>E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ducation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: </a:t>
            </a:r>
            <a:b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</a:br>
            <a:r>
              <a:rPr lang="hr-HR" sz="4000" b="1" dirty="0" err="1">
                <a:solidFill>
                  <a:srgbClr val="4DC9F4"/>
                </a:solidFill>
                <a:latin typeface="Franklin Gothic Heavy" panose="020B0903020102020204" pitchFamily="34" charset="0"/>
              </a:rPr>
              <a:t>T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oward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a European Framework for 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the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Community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Engaged</a:t>
            </a: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 </a:t>
            </a:r>
            <a:r>
              <a:rPr lang="hr-HR" sz="4000" b="1" dirty="0" err="1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Universities</a:t>
            </a:r>
            <a:endParaRPr lang="hr-HR" sz="4000" b="1" dirty="0">
              <a:solidFill>
                <a:srgbClr val="4DC9F4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099" y="2920999"/>
            <a:ext cx="8435341" cy="37131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Franklin Gothic Book" panose="020B0503020102020204" pitchFamily="34" charset="0"/>
              </a:rPr>
              <a:t>New </a:t>
            </a:r>
            <a:r>
              <a:rPr lang="en-GB" dirty="0">
                <a:latin typeface="Franklin Gothic Book" panose="020B0503020102020204" pitchFamily="34" charset="0"/>
              </a:rPr>
              <a:t>Public Management (NPM) tools focusing on comparisons of competitive performance and top-down steering have reached their limits. </a:t>
            </a:r>
            <a:endParaRPr lang="hr-HR" dirty="0" smtClean="0">
              <a:latin typeface="Franklin Gothic Book" panose="020B0503020102020204" pitchFamily="34" charset="0"/>
            </a:endParaRPr>
          </a:p>
          <a:p>
            <a:endParaRPr lang="en-GB" dirty="0">
              <a:latin typeface="Franklin Gothic Book" panose="020B0503020102020204" pitchFamily="34" charset="0"/>
            </a:endParaRPr>
          </a:p>
          <a:p>
            <a:r>
              <a:rPr lang="en-GB" dirty="0">
                <a:latin typeface="Franklin Gothic Book" panose="020B0503020102020204" pitchFamily="34" charset="0"/>
              </a:rPr>
              <a:t>There is increasing acceptance by the European Commission of multidimensional assessment approaches that avoid simplistic </a:t>
            </a:r>
            <a:r>
              <a:rPr lang="en-GB" dirty="0" smtClean="0">
                <a:latin typeface="Franklin Gothic Book" panose="020B0503020102020204" pitchFamily="34" charset="0"/>
              </a:rPr>
              <a:t>indicators</a:t>
            </a:r>
            <a:endParaRPr lang="hr-HR" dirty="0">
              <a:latin typeface="Franklin Gothic Book" panose="020B0503020102020204" pitchFamily="34" charset="0"/>
            </a:endParaRPr>
          </a:p>
          <a:p>
            <a:pPr lvl="1"/>
            <a:r>
              <a:rPr lang="hr-HR" i="1" dirty="0" smtClean="0">
                <a:latin typeface="Franklin Gothic Book" panose="020B0503020102020204" pitchFamily="34" charset="0"/>
              </a:rPr>
              <a:t>U-</a:t>
            </a:r>
            <a:r>
              <a:rPr lang="hr-HR" i="1" dirty="0" err="1" smtClean="0">
                <a:latin typeface="Franklin Gothic Book" panose="020B0503020102020204" pitchFamily="34" charset="0"/>
              </a:rPr>
              <a:t>Multirank</a:t>
            </a:r>
            <a:endParaRPr lang="hr-HR" i="1" dirty="0" smtClean="0">
              <a:latin typeface="Franklin Gothic Book" panose="020B0503020102020204" pitchFamily="34" charset="0"/>
            </a:endParaRPr>
          </a:p>
          <a:p>
            <a:pPr lvl="1"/>
            <a:r>
              <a:rPr lang="hr-HR" i="1" dirty="0" smtClean="0">
                <a:latin typeface="Franklin Gothic Book" panose="020B0503020102020204" pitchFamily="34" charset="0"/>
              </a:rPr>
              <a:t>University </a:t>
            </a:r>
            <a:r>
              <a:rPr lang="hr-HR" i="1" dirty="0" err="1" smtClean="0">
                <a:latin typeface="Franklin Gothic Book" panose="020B0503020102020204" pitchFamily="34" charset="0"/>
              </a:rPr>
              <a:t>Regional</a:t>
            </a:r>
            <a:r>
              <a:rPr lang="hr-HR" i="1" dirty="0" smtClean="0">
                <a:latin typeface="Franklin Gothic Book" panose="020B0503020102020204" pitchFamily="34" charset="0"/>
              </a:rPr>
              <a:t> </a:t>
            </a:r>
            <a:r>
              <a:rPr lang="hr-HR" i="1" dirty="0" err="1" smtClean="0">
                <a:latin typeface="Franklin Gothic Book" panose="020B0503020102020204" pitchFamily="34" charset="0"/>
              </a:rPr>
              <a:t>Innovation</a:t>
            </a:r>
            <a:r>
              <a:rPr lang="hr-HR" i="1" dirty="0" smtClean="0">
                <a:latin typeface="Franklin Gothic Book" panose="020B0503020102020204" pitchFamily="34" charset="0"/>
              </a:rPr>
              <a:t> </a:t>
            </a:r>
            <a:r>
              <a:rPr lang="hr-HR" i="1" dirty="0" err="1" smtClean="0">
                <a:latin typeface="Franklin Gothic Book" panose="020B0503020102020204" pitchFamily="34" charset="0"/>
              </a:rPr>
              <a:t>Impact</a:t>
            </a:r>
            <a:r>
              <a:rPr lang="hr-HR" i="1" dirty="0" smtClean="0">
                <a:latin typeface="Franklin Gothic Book" panose="020B0503020102020204" pitchFamily="34" charset="0"/>
              </a:rPr>
              <a:t> </a:t>
            </a:r>
            <a:r>
              <a:rPr lang="hr-HR" i="1" dirty="0" err="1" smtClean="0">
                <a:latin typeface="Franklin Gothic Book" panose="020B0503020102020204" pitchFamily="34" charset="0"/>
              </a:rPr>
              <a:t>Assessment</a:t>
            </a:r>
            <a:endParaRPr lang="hr-HR" i="1" dirty="0" smtClean="0">
              <a:latin typeface="Franklin Gothic Book" panose="020B0503020102020204" pitchFamily="34" charset="0"/>
            </a:endParaRPr>
          </a:p>
          <a:p>
            <a:pPr lvl="1"/>
            <a:r>
              <a:rPr lang="hr-HR" i="1" dirty="0" smtClean="0">
                <a:latin typeface="Franklin Gothic Book" panose="020B0503020102020204" pitchFamily="34" charset="0"/>
              </a:rPr>
              <a:t>RRI </a:t>
            </a:r>
            <a:r>
              <a:rPr lang="hr-HR" i="1" dirty="0" err="1" smtClean="0">
                <a:latin typeface="Franklin Gothic Book" panose="020B0503020102020204" pitchFamily="34" charset="0"/>
              </a:rPr>
              <a:t>indicators</a:t>
            </a:r>
            <a:endParaRPr lang="hr-HR" i="1" dirty="0" smtClean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r>
              <a:rPr lang="en-GB" dirty="0" smtClean="0">
                <a:latin typeface="Franklin Gothic Book" panose="020B0503020102020204" pitchFamily="34" charset="0"/>
              </a:rPr>
              <a:t> </a:t>
            </a:r>
            <a:endParaRPr lang="en-GB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9537700" cy="1325563"/>
          </a:xfrm>
        </p:spPr>
        <p:txBody>
          <a:bodyPr/>
          <a:lstStyle/>
          <a:p>
            <a:r>
              <a:rPr lang="hr-HR" b="1" dirty="0">
                <a:solidFill>
                  <a:srgbClr val="4DC9F4"/>
                </a:solidFill>
                <a:latin typeface="Franklin Gothic Book" panose="020B0503020102020204" pitchFamily="34" charset="0"/>
              </a:rPr>
              <a:t>FOUNDATIONS OF THE TEFCE APPROACH </a:t>
            </a:r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(2)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8362561" cy="132556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THE TEFCE APPROACH: </a:t>
            </a:r>
            <a:b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</a:br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4 PRINCIPLES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80473"/>
              </p:ext>
            </p:extLst>
          </p:nvPr>
        </p:nvGraphicFramePr>
        <p:xfrm>
          <a:off x="1306285" y="2803072"/>
          <a:ext cx="7156580" cy="3775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8290">
                  <a:extLst>
                    <a:ext uri="{9D8B030D-6E8A-4147-A177-3AD203B41FA5}">
                      <a16:colId xmlns="" xmlns:a16="http://schemas.microsoft.com/office/drawing/2014/main" val="1411674972"/>
                    </a:ext>
                  </a:extLst>
                </a:gridCol>
                <a:gridCol w="3578290">
                  <a:extLst>
                    <a:ext uri="{9D8B030D-6E8A-4147-A177-3AD203B41FA5}">
                      <a16:colId xmlns="" xmlns:a16="http://schemas.microsoft.com/office/drawing/2014/main" val="1778556777"/>
                    </a:ext>
                  </a:extLst>
                </a:gridCol>
              </a:tblGrid>
              <a:tr h="42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Franklin Gothic Book" panose="020B0503020102020204" pitchFamily="34" charset="0"/>
                        </a:rPr>
                        <a:t>1. </a:t>
                      </a:r>
                      <a:r>
                        <a:rPr lang="hr-HR" sz="1400" dirty="0" err="1">
                          <a:effectLst/>
                          <a:latin typeface="Franklin Gothic Book" panose="020B0503020102020204" pitchFamily="34" charset="0"/>
                        </a:rPr>
                        <a:t>Authenticity</a:t>
                      </a:r>
                      <a:r>
                        <a:rPr lang="hr-HR" sz="1400" dirty="0">
                          <a:effectLst/>
                          <a:latin typeface="Franklin Gothic Book" panose="020B0503020102020204" pitchFamily="34" charset="0"/>
                        </a:rPr>
                        <a:t> of </a:t>
                      </a:r>
                      <a:r>
                        <a:rPr lang="hr-HR" sz="1400" dirty="0" err="1">
                          <a:effectLst/>
                          <a:latin typeface="Franklin Gothic Book" panose="020B0503020102020204" pitchFamily="34" charset="0"/>
                        </a:rPr>
                        <a:t>engagement</a:t>
                      </a:r>
                      <a:endParaRPr lang="en-GB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Franklin Gothic Book" panose="020B0503020102020204" pitchFamily="34" charset="0"/>
                        </a:rPr>
                        <a:t>2. </a:t>
                      </a:r>
                      <a:r>
                        <a:rPr lang="hr-HR" sz="1400" dirty="0" err="1">
                          <a:effectLst/>
                          <a:latin typeface="Franklin Gothic Book" panose="020B0503020102020204" pitchFamily="34" charset="0"/>
                        </a:rPr>
                        <a:t>Empowerment</a:t>
                      </a:r>
                      <a:r>
                        <a:rPr lang="hr-HR" sz="1400" dirty="0">
                          <a:effectLst/>
                          <a:latin typeface="Franklin Gothic Book" panose="020B0503020102020204" pitchFamily="34" charset="0"/>
                        </a:rPr>
                        <a:t> of </a:t>
                      </a:r>
                      <a:r>
                        <a:rPr lang="hr-HR" sz="1400" dirty="0" err="1">
                          <a:effectLst/>
                          <a:latin typeface="Franklin Gothic Book" panose="020B0503020102020204" pitchFamily="34" charset="0"/>
                        </a:rPr>
                        <a:t>individuals</a:t>
                      </a:r>
                      <a:endParaRPr lang="en-GB" sz="14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2271531"/>
                  </a:ext>
                </a:extLst>
              </a:tr>
              <a:tr h="1326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hr-HR" sz="13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Toolbox's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interpretative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framework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differentiates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authentic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engagement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that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provides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the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with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a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meaningful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role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tangible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benefits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)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from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instrumental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'pseudo-' </a:t>
                      </a:r>
                      <a:r>
                        <a:rPr lang="hr-HR" sz="13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engagement</a:t>
                      </a:r>
                      <a:r>
                        <a:rPr lang="hr-HR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.</a:t>
                      </a:r>
                      <a:endParaRPr lang="en-GB" sz="13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Toolbox aims to recognise and award value for different kinds of individual efforts and results, thus encouraging universities to develop empowering environments for individuals at the university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7531553"/>
                  </a:ext>
                </a:extLst>
              </a:tr>
              <a:tr h="42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3.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Bottom-up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rather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top-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down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steering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Learning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journey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rather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than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benchmarking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8309224"/>
                  </a:ext>
                </a:extLst>
              </a:tr>
              <a:tr h="1306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en-GB" sz="13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Toolbox is based on mapping stories of practitioners (rather than on best practices selected by senior management) and providing both university staff and the community with a say in the process.</a:t>
                      </a:r>
                      <a:endParaRPr lang="en-GB" sz="13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Toolbox results in a </a:t>
                      </a:r>
                      <a:r>
                        <a:rPr lang="hr-HR" sz="1300" u="sng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qualitative</a:t>
                      </a:r>
                      <a:r>
                        <a:rPr lang="hr-HR" sz="13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discovery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of good practices, a critical reflection on strengths and areas to improve, achieved through a collaborative learning process.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648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401443"/>
            <a:ext cx="8362561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THE TEFCE ‘TOOLBOX’: 5 STAGES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28693"/>
              </p:ext>
            </p:extLst>
          </p:nvPr>
        </p:nvGraphicFramePr>
        <p:xfrm>
          <a:off x="942392" y="2788132"/>
          <a:ext cx="8117632" cy="3771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572">
                  <a:extLst>
                    <a:ext uri="{9D8B030D-6E8A-4147-A177-3AD203B41FA5}">
                      <a16:colId xmlns="" xmlns:a16="http://schemas.microsoft.com/office/drawing/2014/main" val="2323313609"/>
                    </a:ext>
                  </a:extLst>
                </a:gridCol>
                <a:gridCol w="5836060">
                  <a:extLst>
                    <a:ext uri="{9D8B030D-6E8A-4147-A177-3AD203B41FA5}">
                      <a16:colId xmlns="" xmlns:a16="http://schemas.microsoft.com/office/drawing/2014/main" val="1206782716"/>
                    </a:ext>
                  </a:extLst>
                </a:gridCol>
              </a:tblGrid>
              <a:tr h="21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Steps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Description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389688"/>
                  </a:ext>
                </a:extLst>
              </a:tr>
              <a:tr h="730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1.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Quick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scan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Initial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discussion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by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university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team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on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the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type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extent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of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engagement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at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the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baseline="0" dirty="0" err="1" smtClean="0">
                          <a:effectLst/>
                          <a:latin typeface="Franklin Gothic Book" panose="020B0503020102020204" pitchFamily="34" charset="0"/>
                        </a:rPr>
                        <a:t>university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.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9559241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2.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Evidence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collection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Collecting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stories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of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community-engaged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practitioners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throughout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the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university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1195656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3.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Mapping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Using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the TEFCE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Toolbox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matrix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to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map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the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level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of </a:t>
                      </a:r>
                      <a:r>
                        <a:rPr lang="en-GB" sz="1600" dirty="0">
                          <a:effectLst/>
                          <a:latin typeface="Franklin Gothic Book" panose="020B0503020102020204" pitchFamily="34" charset="0"/>
                        </a:rPr>
                        <a:t>community-engagement of the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university</a:t>
                      </a:r>
                      <a:r>
                        <a:rPr lang="en-GB" sz="1600" dirty="0" smtClean="0">
                          <a:effectLst/>
                          <a:latin typeface="Franklin Gothic Book" panose="020B0503020102020204" pitchFamily="34" charset="0"/>
                        </a:rPr>
                        <a:t> and </a:t>
                      </a:r>
                      <a:r>
                        <a:rPr lang="en-GB" sz="1600" dirty="0">
                          <a:effectLst/>
                          <a:latin typeface="Franklin Gothic Book" panose="020B0503020102020204" pitchFamily="34" charset="0"/>
                        </a:rPr>
                        <a:t>to identify good practices. 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524636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4.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Self-reflection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Open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discussions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among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university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management,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staff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students</a:t>
                      </a:r>
                      <a:r>
                        <a:rPr lang="hr-HR" sz="16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the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on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strengths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areas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of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improvement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3065520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5. </a:t>
                      </a:r>
                      <a:r>
                        <a:rPr lang="hr-HR" sz="1600" dirty="0" err="1" smtClean="0">
                          <a:effectLst/>
                          <a:latin typeface="Franklin Gothic Book" panose="020B0503020102020204" pitchFamily="34" charset="0"/>
                        </a:rPr>
                        <a:t>Institutional</a:t>
                      </a:r>
                      <a:r>
                        <a:rPr lang="hr-HR" sz="16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600" dirty="0" err="1">
                          <a:effectLst/>
                          <a:latin typeface="Franklin Gothic Book" panose="020B0503020102020204" pitchFamily="34" charset="0"/>
                        </a:rPr>
                        <a:t>report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Franklin Gothic Book" panose="020B0503020102020204" pitchFamily="34" charset="0"/>
                        </a:rPr>
                        <a:t>Promoting good practices and impact, </a:t>
                      </a:r>
                      <a:r>
                        <a:rPr lang="en-GB" sz="1600" dirty="0" smtClean="0">
                          <a:effectLst/>
                          <a:latin typeface="Franklin Gothic Book" panose="020B0503020102020204" pitchFamily="34" charset="0"/>
                        </a:rPr>
                        <a:t>and </a:t>
                      </a:r>
                      <a:r>
                        <a:rPr lang="en-GB" sz="1600" dirty="0">
                          <a:effectLst/>
                          <a:latin typeface="Franklin Gothic Book" panose="020B0503020102020204" pitchFamily="34" charset="0"/>
                        </a:rPr>
                        <a:t>critical self-reflection for planning improvements </a:t>
                      </a:r>
                      <a:r>
                        <a:rPr lang="hr-HR" sz="1600" dirty="0">
                          <a:effectLst/>
                          <a:latin typeface="Franklin Gothic Book" panose="020B0503020102020204" pitchFamily="34" charset="0"/>
                        </a:rPr>
                        <a:t>to </a:t>
                      </a:r>
                      <a:r>
                        <a:rPr lang="en-GB" sz="1600" dirty="0">
                          <a:effectLst/>
                          <a:latin typeface="Franklin Gothic Book" panose="020B0503020102020204" pitchFamily="34" charset="0"/>
                        </a:rPr>
                        <a:t>university-community </a:t>
                      </a:r>
                      <a:r>
                        <a:rPr lang="en-GB" sz="1600" dirty="0" smtClean="0">
                          <a:effectLst/>
                          <a:latin typeface="Franklin Gothic Book" panose="020B0503020102020204" pitchFamily="34" charset="0"/>
                        </a:rPr>
                        <a:t>engagement</a:t>
                      </a:r>
                      <a:endParaRPr lang="en-GB" sz="16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0902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5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3"/>
            <p:extLst/>
          </p:nvPr>
        </p:nvGraphicFramePr>
        <p:xfrm>
          <a:off x="664664" y="1825168"/>
          <a:ext cx="4980356" cy="480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0356">
                  <a:extLst>
                    <a:ext uri="{9D8B030D-6E8A-4147-A177-3AD203B41FA5}">
                      <a16:colId xmlns="" xmlns:a16="http://schemas.microsoft.com/office/drawing/2014/main" val="1574538570"/>
                    </a:ext>
                  </a:extLst>
                </a:gridCol>
              </a:tblGrid>
              <a:tr h="31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DIMENSION I. TEACHING AND LEARNING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3408364461"/>
                  </a:ext>
                </a:extLst>
              </a:tr>
              <a:tr h="918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The university has study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programmes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that include content about societal needs that are specific to the university's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external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communities and that include a community-based learning component for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students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375834"/>
                  </a:ext>
                </a:extLst>
              </a:tr>
              <a:tr h="31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DIMENSION II. RESEARCH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2841574003"/>
                  </a:ext>
                </a:extLst>
              </a:tr>
              <a:tr h="93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The university has research projects about societal needs of external communities and collaborative/participatory research projects which are implemented in cooperation with community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groups</a:t>
                      </a: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101150"/>
                  </a:ext>
                </a:extLst>
              </a:tr>
              <a:tr h="31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DIMENSION III. SERVICE/ KNOWLEDGE EXCHANGE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4047146077"/>
                  </a:ext>
                </a:extLst>
              </a:tr>
              <a:tr h="93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University staff use their knowledge to contribute to matters of interest to the community, to support community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organisations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, to build their capacity, and have a positive impact on the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community</a:t>
                      </a: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4845683"/>
                  </a:ext>
                </a:extLst>
              </a:tr>
              <a:tr h="31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DIMENSION IV. STUDENTS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3090599740"/>
                  </a:ext>
                </a:extLst>
              </a:tr>
              <a:tr h="72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Students deliver their own community engagement activities through student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organisations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or initiatives, and the university supports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them. </a:t>
                      </a: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173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86579" y="1825170"/>
          <a:ext cx="4290482" cy="4819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0482">
                  <a:extLst>
                    <a:ext uri="{9D8B030D-6E8A-4147-A177-3AD203B41FA5}">
                      <a16:colId xmlns="" xmlns:a16="http://schemas.microsoft.com/office/drawing/2014/main" val="3332607675"/>
                    </a:ext>
                  </a:extLst>
                </a:gridCol>
              </a:tblGrid>
              <a:tr h="31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DIMENSION V. MANAGEMENT (communication and partnerships)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2699943357"/>
                  </a:ext>
                </a:extLst>
              </a:tr>
              <a:tr h="93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The university has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partnerships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with community groups, and makes its both its facilities/services and the results of its research, teaching and other activities open and accessible to the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public</a:t>
                      </a: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0294795"/>
                  </a:ext>
                </a:extLst>
              </a:tr>
              <a:tr h="31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DIMENSION VI. MANAGEMENT (policies and support structures)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2558066350"/>
                  </a:ext>
                </a:extLst>
              </a:tr>
              <a:tr h="157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University policies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recognise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and acknowledge achievements in community engagement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through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staff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development processes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e.g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recruitment, tenure, promotion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)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awards</a:t>
                      </a: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university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commits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itself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to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community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engagement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through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its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mission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strategy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through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support structure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funding</a:t>
                      </a: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562648"/>
                  </a:ext>
                </a:extLst>
              </a:tr>
              <a:tr h="30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DIMENSION VII. SUPPORTIVE PEERS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3151424099"/>
                  </a:ext>
                </a:extLst>
              </a:tr>
              <a:tr h="1357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Academic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staff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supportive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of their university undertaking community-engaged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learning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and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there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are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prominent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a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cademic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influencers / mavens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advancing community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engagement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.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6928539"/>
                  </a:ext>
                </a:extLst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642992" y="718359"/>
            <a:ext cx="9219464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TEFCE TOOLBOX DIMENSIONS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49012"/>
              </p:ext>
            </p:extLst>
          </p:nvPr>
        </p:nvGraphicFramePr>
        <p:xfrm>
          <a:off x="322678" y="1866890"/>
          <a:ext cx="9682714" cy="4801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20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20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40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44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31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Level 1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Level 2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Level 3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Level 4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Level 5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effectLst/>
                        </a:rPr>
                        <a:t>References </a:t>
                      </a:r>
                      <a:endParaRPr lang="hr-H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19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</a:rPr>
                        <a:t>Superficial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</a:rPr>
                        <a:t>Ad hoc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</a:rPr>
                        <a:t>Building block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</a:rPr>
                        <a:t>Systematic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</a:rPr>
                        <a:t>Hallmark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1. Ethos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Pseudo</a:t>
                      </a:r>
                      <a:endParaRPr lang="hr-HR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Tentative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Stable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Authentic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Sustainable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Hoyt (2011)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2. Relationships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Transactional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Bilateral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Network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Systemic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Structural/ transformational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200" dirty="0">
                          <a:effectLst/>
                        </a:rPr>
                        <a:t>Bowen et al. (2010), </a:t>
                      </a:r>
                      <a:r>
                        <a:rPr lang="fr-BE" sz="1200" dirty="0" err="1">
                          <a:effectLst/>
                        </a:rPr>
                        <a:t>Enos</a:t>
                      </a:r>
                      <a:r>
                        <a:rPr lang="fr-BE" sz="1200" dirty="0">
                          <a:effectLst/>
                        </a:rPr>
                        <a:t> and Morton (2003), Clayton et al. </a:t>
                      </a:r>
                      <a:r>
                        <a:rPr lang="en-GB" sz="1200" dirty="0">
                          <a:effectLst/>
                        </a:rPr>
                        <a:t>(2010)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3. Mutuality 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</a:rPr>
                        <a:t>Exploitative</a:t>
                      </a:r>
                      <a:endParaRPr lang="hr-HR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hr-H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Donating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Assisting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Accommo</a:t>
                      </a:r>
                      <a:r>
                        <a:rPr lang="hr-HR" sz="1600" dirty="0" smtClean="0">
                          <a:effectLst/>
                        </a:rPr>
                        <a:t>-</a:t>
                      </a:r>
                      <a:r>
                        <a:rPr lang="en-GB" sz="1600" dirty="0" smtClean="0">
                          <a:effectLst/>
                        </a:rPr>
                        <a:t>dating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Including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hr-HR" sz="1200" dirty="0" err="1" smtClean="0">
                          <a:effectLst/>
                        </a:rPr>
                        <a:t>Benneworth</a:t>
                      </a:r>
                      <a:r>
                        <a:rPr lang="hr-HR" sz="1200" dirty="0" smtClean="0">
                          <a:effectLst/>
                        </a:rPr>
                        <a:t> (2013)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4. Directionality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Dissemination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Hearing voices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Listening to the voices seriously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Creating structures to hear voices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Co-creation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Hall et al. (2011)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5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5. Endowment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Betterment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Co-planning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Shared community 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Co-determining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Empowerment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effectLst/>
                        </a:rPr>
                        <a:t>Himmelman</a:t>
                      </a:r>
                      <a:r>
                        <a:rPr lang="en-GB" sz="1200" dirty="0">
                          <a:effectLst/>
                        </a:rPr>
                        <a:t> (2001)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1240" y="718359"/>
            <a:ext cx="9836032" cy="132556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TOOLBOX INTERPRETATIVE FRAMEWORK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6507" t="21182" r="12144" b="14338"/>
          <a:stretch/>
        </p:blipFill>
        <p:spPr>
          <a:xfrm>
            <a:off x="290286" y="1536700"/>
            <a:ext cx="10027610" cy="5097462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290286" y="515937"/>
            <a:ext cx="9219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Example</a:t>
            </a:r>
            <a:r>
              <a:rPr lang="hr-HR" sz="3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: </a:t>
            </a:r>
            <a:r>
              <a:rPr lang="hr-HR" sz="3000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Dimension</a:t>
            </a:r>
            <a:r>
              <a:rPr lang="hr-HR" sz="3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 I – </a:t>
            </a:r>
            <a:r>
              <a:rPr lang="hr-HR" sz="3000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Teaching</a:t>
            </a:r>
            <a:r>
              <a:rPr lang="hr-HR" sz="3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 </a:t>
            </a:r>
            <a:r>
              <a:rPr lang="hr-HR" sz="3000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and</a:t>
            </a:r>
            <a:r>
              <a:rPr lang="hr-HR" sz="3000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 </a:t>
            </a:r>
            <a:r>
              <a:rPr lang="hr-HR" sz="3000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learning</a:t>
            </a:r>
            <a:endParaRPr lang="hr-HR" sz="3000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099" y="1932667"/>
            <a:ext cx="8775701" cy="1325563"/>
          </a:xfrm>
        </p:spPr>
        <p:txBody>
          <a:bodyPr>
            <a:noAutofit/>
          </a:bodyPr>
          <a:lstStyle/>
          <a:p>
            <a:r>
              <a:rPr lang="hr-HR" sz="55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CONCLUSIONS: WHAT IS A COMMUNITY-ENGAGED UNIVERSITY?</a:t>
            </a:r>
            <a:endParaRPr lang="hr-HR" sz="5500" b="1" dirty="0">
              <a:solidFill>
                <a:srgbClr val="4DC9F4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7400" y="1123950"/>
          <a:ext cx="9029700" cy="4986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3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1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Franklin Gothic Book" panose="020B0503020102020204" pitchFamily="34" charset="0"/>
                        </a:rPr>
                        <a:t>Being a community-engaged university </a:t>
                      </a:r>
                      <a:r>
                        <a:rPr lang="en-GB" sz="2400" dirty="0" smtClean="0">
                          <a:effectLst/>
                          <a:latin typeface="Franklin Gothic Book" panose="020B0503020102020204" pitchFamily="34" charset="0"/>
                        </a:rPr>
                        <a:t>…</a:t>
                      </a:r>
                      <a:endParaRPr lang="hr-HR" sz="2400" dirty="0" smtClean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24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24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dirty="0" smtClean="0">
                          <a:effectLst/>
                          <a:latin typeface="Franklin Gothic Book" panose="020B050302010202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Franklin Gothic Book" panose="020B0503020102020204" pitchFamily="34" charset="0"/>
                        </a:rPr>
                        <a:t>… does not imply </a:t>
                      </a: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that community engagement is necessarily the primary goal or mission of the </a:t>
                      </a: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university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… implies </a:t>
                      </a:r>
                      <a:r>
                        <a:rPr lang="en-US" sz="1800" dirty="0">
                          <a:effectLst/>
                          <a:latin typeface="Franklin Gothic Book" panose="020B0503020102020204" pitchFamily="34" charset="0"/>
                        </a:rPr>
                        <a:t>that community engagement is considered as one of the university’s key goals or </a:t>
                      </a:r>
                      <a:r>
                        <a:rPr lang="en-US" sz="1800" dirty="0" smtClean="0">
                          <a:effectLst/>
                          <a:latin typeface="Franklin Gothic Book" panose="020B0503020102020204" pitchFamily="34" charset="0"/>
                        </a:rPr>
                        <a:t>missions</a:t>
                      </a:r>
                      <a:endParaRPr lang="hr-HR" sz="18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dirty="0" smtClean="0">
                          <a:effectLst/>
                          <a:latin typeface="Franklin Gothic Book" panose="020B050302010202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… is not necessarily dependent </a:t>
                      </a:r>
                      <a:r>
                        <a:rPr lang="en-GB" sz="1800" b="0" dirty="0">
                          <a:effectLst/>
                          <a:latin typeface="Franklin Gothic Book" panose="020B0503020102020204" pitchFamily="34" charset="0"/>
                        </a:rPr>
                        <a:t>on having a “top-down” university management strategy for community </a:t>
                      </a:r>
                      <a:r>
                        <a:rPr lang="en-GB" sz="1800" b="0" dirty="0" smtClean="0">
                          <a:effectLst/>
                          <a:latin typeface="Franklin Gothic Book" panose="020B0503020102020204" pitchFamily="34" charset="0"/>
                        </a:rPr>
                        <a:t>engagement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Franklin Gothic Book" panose="020B0503020102020204" pitchFamily="34" charset="0"/>
                        </a:rPr>
                        <a:t>… implies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having a range of “bottom-up” community engagement activities in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place.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Supportive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leadership</a:t>
                      </a:r>
                      <a:r>
                        <a:rPr lang="hr-HR" sz="18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800" dirty="0" smtClean="0">
                          <a:effectLst/>
                          <a:latin typeface="Franklin Gothic Book" panose="020B0503020102020204" pitchFamily="34" charset="0"/>
                        </a:rPr>
                        <a:t>is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important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to consolidate these efforts.</a:t>
                      </a:r>
                      <a:endParaRPr lang="hr-HR" sz="18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6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dirty="0" smtClean="0">
                          <a:effectLst/>
                          <a:latin typeface="Franklin Gothic Book" panose="020B050302010202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… does not imply </a:t>
                      </a:r>
                      <a:r>
                        <a:rPr lang="en-GB" sz="1800" b="0" dirty="0">
                          <a:effectLst/>
                          <a:latin typeface="Franklin Gothic Book" panose="020B0503020102020204" pitchFamily="34" charset="0"/>
                        </a:rPr>
                        <a:t>conforming to “one-size-fits-all” guidelines that prescribe a specific community-engagement activities. 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Franklin Gothic Book" panose="020B0503020102020204" pitchFamily="34" charset="0"/>
                        </a:rPr>
                        <a:t>… implies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carrying out community engagement activities that depend entirely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on</a:t>
                      </a:r>
                      <a:r>
                        <a:rPr lang="hr-HR" sz="18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hr-HR" sz="1800" i="1" baseline="0" dirty="0" err="1" smtClean="0">
                          <a:effectLst/>
                          <a:latin typeface="Franklin Gothic Book" panose="020B0503020102020204" pitchFamily="34" charset="0"/>
                        </a:rPr>
                        <a:t>context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.</a:t>
                      </a:r>
                      <a:endParaRPr lang="hr-HR" sz="18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7400" y="1123950"/>
          <a:ext cx="9207500" cy="5457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4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16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1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Franklin Gothic Book" panose="020B0503020102020204" pitchFamily="34" charset="0"/>
                        </a:rPr>
                        <a:t>Being a community-engaged university </a:t>
                      </a:r>
                      <a:r>
                        <a:rPr lang="en-GB" sz="2400" dirty="0" smtClean="0">
                          <a:effectLst/>
                          <a:latin typeface="Franklin Gothic Book" panose="020B0503020102020204" pitchFamily="34" charset="0"/>
                        </a:rPr>
                        <a:t>…</a:t>
                      </a:r>
                      <a:endParaRPr lang="hr-HR" sz="2400" dirty="0" smtClean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24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24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dirty="0" smtClean="0">
                          <a:effectLst/>
                          <a:latin typeface="Franklin Gothic Book" panose="020B050302010202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… does not imply </a:t>
                      </a:r>
                      <a:r>
                        <a:rPr lang="en-GB" sz="1800" b="0" dirty="0">
                          <a:effectLst/>
                          <a:latin typeface="Franklin Gothic Book" panose="020B0503020102020204" pitchFamily="34" charset="0"/>
                        </a:rPr>
                        <a:t>that </a:t>
                      </a:r>
                      <a:r>
                        <a:rPr lang="en-GB" sz="1800" b="0" dirty="0" smtClean="0">
                          <a:effectLst/>
                          <a:latin typeface="Franklin Gothic Book" panose="020B0503020102020204" pitchFamily="34" charset="0"/>
                        </a:rPr>
                        <a:t>community </a:t>
                      </a:r>
                      <a:r>
                        <a:rPr lang="en-GB" sz="1800" b="0" dirty="0">
                          <a:effectLst/>
                          <a:latin typeface="Franklin Gothic Book" panose="020B0503020102020204" pitchFamily="34" charset="0"/>
                        </a:rPr>
                        <a:t>engagement can (or should) be carried out equally in different </a:t>
                      </a:r>
                      <a:r>
                        <a:rPr lang="en-GB" sz="1800" b="0" dirty="0" smtClean="0">
                          <a:effectLst/>
                          <a:latin typeface="Franklin Gothic Book" panose="020B0503020102020204" pitchFamily="34" charset="0"/>
                        </a:rPr>
                        <a:t>disciplines.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Franklin Gothic Book" panose="020B0503020102020204" pitchFamily="34" charset="0"/>
                        </a:rPr>
                        <a:t>… implies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that community engagement activities are carried out in a variety of ways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in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different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disciplines.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Academics ultimately retain the autonomy to determine how to organise their community engagement activities.  </a:t>
                      </a:r>
                      <a:endParaRPr lang="hr-HR" sz="1800" dirty="0" smtClean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500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599" marR="6259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dirty="0" smtClean="0">
                          <a:effectLst/>
                          <a:latin typeface="Franklin Gothic Book" panose="020B050302010202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… does not imply </a:t>
                      </a:r>
                      <a:r>
                        <a:rPr lang="en-GB" sz="1800" b="0" dirty="0">
                          <a:effectLst/>
                          <a:latin typeface="Franklin Gothic Book" panose="020B0503020102020204" pitchFamily="34" charset="0"/>
                        </a:rPr>
                        <a:t>that university </a:t>
                      </a:r>
                      <a:r>
                        <a:rPr lang="en-GB" sz="1800" b="0" dirty="0" smtClean="0">
                          <a:effectLst/>
                          <a:latin typeface="Franklin Gothic Book" panose="020B0503020102020204" pitchFamily="34" charset="0"/>
                        </a:rPr>
                        <a:t>activities </a:t>
                      </a:r>
                      <a:r>
                        <a:rPr lang="en-GB" sz="1800" b="0" dirty="0">
                          <a:effectLst/>
                          <a:latin typeface="Franklin Gothic Book" panose="020B0503020102020204" pitchFamily="34" charset="0"/>
                        </a:rPr>
                        <a:t>that are not community-engaged are of less value. 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Franklin Gothic Book" panose="020B0503020102020204" pitchFamily="34" charset="0"/>
                        </a:rPr>
                        <a:t>… implies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that the community-engaged activities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bring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additional value to the university and its communities. </a:t>
                      </a:r>
                      <a:endParaRPr lang="hr-HR" sz="1800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599" marR="6259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6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0" dirty="0" smtClean="0">
                          <a:effectLst/>
                          <a:latin typeface="Franklin Gothic Book" panose="020B050302010202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hr-HR" sz="18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… cannot be measured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quantitatively</a:t>
                      </a:r>
                      <a:r>
                        <a:rPr lang="en-GB" sz="1800" b="0" dirty="0" smtClean="0">
                          <a:effectLst/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GB" sz="1800" b="0" dirty="0">
                          <a:effectLst/>
                          <a:latin typeface="Franklin Gothic Book" panose="020B0503020102020204" pitchFamily="34" charset="0"/>
                        </a:rPr>
                        <a:t>and hence is </a:t>
                      </a:r>
                      <a:r>
                        <a:rPr lang="en-GB" sz="1800" b="1" dirty="0">
                          <a:effectLst/>
                          <a:latin typeface="Franklin Gothic Book" panose="020B0503020102020204" pitchFamily="34" charset="0"/>
                        </a:rPr>
                        <a:t>not institutionally comparable. </a:t>
                      </a:r>
                      <a:endParaRPr lang="hr-HR" sz="1800" b="1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Franklin Gothic Book" panose="020B0503020102020204" pitchFamily="34" charset="0"/>
                        </a:rPr>
                        <a:t>… can be determined individually and qualitatively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based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on the collection of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evidence </a:t>
                      </a:r>
                      <a:r>
                        <a:rPr lang="en-GB" sz="1800" dirty="0">
                          <a:effectLst/>
                          <a:latin typeface="Franklin Gothic Book" panose="020B0503020102020204" pitchFamily="34" charset="0"/>
                        </a:rPr>
                        <a:t>and based on a structured </a:t>
                      </a:r>
                      <a:r>
                        <a:rPr lang="en-GB" sz="1800" dirty="0" smtClean="0">
                          <a:effectLst/>
                          <a:latin typeface="Franklin Gothic Book" panose="020B0503020102020204" pitchFamily="34" charset="0"/>
                        </a:rPr>
                        <a:t>reflection</a:t>
                      </a:r>
                      <a:endParaRPr lang="hr-HR" sz="180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599" marR="6259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7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 smtClean="0">
                <a:latin typeface="Franklin Gothic Book" panose="020B0503020102020204" pitchFamily="34" charset="0"/>
              </a:rPr>
              <a:t>Demonstrating </a:t>
            </a:r>
            <a:r>
              <a:rPr lang="en-GB" sz="2400" dirty="0">
                <a:latin typeface="Franklin Gothic Book" panose="020B0503020102020204" pitchFamily="34" charset="0"/>
              </a:rPr>
              <a:t>the value that the </a:t>
            </a:r>
            <a:r>
              <a:rPr lang="en-GB" sz="2400" dirty="0" smtClean="0">
                <a:latin typeface="Franklin Gothic Book" panose="020B0503020102020204" pitchFamily="34" charset="0"/>
              </a:rPr>
              <a:t>university</a:t>
            </a:r>
            <a:r>
              <a:rPr lang="en-US" sz="2400" dirty="0" smtClean="0">
                <a:latin typeface="Franklin Gothic Book" panose="020B0503020102020204" pitchFamily="34" charset="0"/>
              </a:rPr>
              <a:t> bring</a:t>
            </a:r>
            <a:r>
              <a:rPr lang="hr-HR" sz="2400" dirty="0" smtClean="0">
                <a:latin typeface="Franklin Gothic Book" panose="020B0503020102020204" pitchFamily="34" charset="0"/>
              </a:rPr>
              <a:t>s</a:t>
            </a:r>
            <a:r>
              <a:rPr lang="en-US" sz="2400" dirty="0" smtClean="0">
                <a:latin typeface="Franklin Gothic Book" panose="020B0503020102020204" pitchFamily="34" charset="0"/>
              </a:rPr>
              <a:t> </a:t>
            </a:r>
            <a:r>
              <a:rPr lang="en-GB" sz="2400" dirty="0">
                <a:latin typeface="Franklin Gothic Book" panose="020B0503020102020204" pitchFamily="34" charset="0"/>
              </a:rPr>
              <a:t>to </a:t>
            </a:r>
            <a:r>
              <a:rPr lang="en-GB" sz="2400" dirty="0" smtClean="0">
                <a:latin typeface="Franklin Gothic Book" panose="020B0503020102020204" pitchFamily="34" charset="0"/>
              </a:rPr>
              <a:t>communities</a:t>
            </a:r>
            <a:r>
              <a:rPr lang="hr-HR" sz="2400" dirty="0" smtClean="0">
                <a:latin typeface="Franklin Gothic Book" panose="020B0503020102020204" pitchFamily="34" charset="0"/>
              </a:rPr>
              <a:t>,</a:t>
            </a:r>
            <a:r>
              <a:rPr lang="en-GB" sz="2400" dirty="0" smtClean="0">
                <a:latin typeface="Franklin Gothic Book" panose="020B0503020102020204" pitchFamily="34" charset="0"/>
              </a:rPr>
              <a:t> as </a:t>
            </a:r>
            <a:r>
              <a:rPr lang="en-GB" sz="2400" dirty="0">
                <a:latin typeface="Franklin Gothic Book" panose="020B0503020102020204" pitchFamily="34" charset="0"/>
              </a:rPr>
              <a:t>well as the value that </a:t>
            </a:r>
            <a:r>
              <a:rPr lang="en-GB" sz="2400" dirty="0" smtClean="0">
                <a:latin typeface="Franklin Gothic Book" panose="020B0503020102020204" pitchFamily="34" charset="0"/>
              </a:rPr>
              <a:t>community </a:t>
            </a:r>
            <a:r>
              <a:rPr lang="en-GB" sz="2400" dirty="0">
                <a:latin typeface="Franklin Gothic Book" panose="020B0503020102020204" pitchFamily="34" charset="0"/>
              </a:rPr>
              <a:t>engagement brings to </a:t>
            </a:r>
            <a:r>
              <a:rPr lang="en-GB" sz="2400" dirty="0" smtClean="0">
                <a:latin typeface="Franklin Gothic Book" panose="020B0503020102020204" pitchFamily="34" charset="0"/>
              </a:rPr>
              <a:t>university</a:t>
            </a:r>
            <a:r>
              <a:rPr lang="en-GB" sz="2400" dirty="0">
                <a:latin typeface="Franklin Gothic Book" panose="020B0503020102020204" pitchFamily="34" charset="0"/>
              </a:rPr>
              <a:t>.</a:t>
            </a:r>
            <a:endParaRPr lang="hr-HR" sz="2400" dirty="0">
              <a:latin typeface="Franklin Gothic Book" panose="020B0503020102020204" pitchFamily="34" charset="0"/>
            </a:endParaRPr>
          </a:p>
          <a:p>
            <a:pPr lvl="0"/>
            <a:r>
              <a:rPr lang="en-GB" sz="2400" dirty="0">
                <a:latin typeface="Franklin Gothic Book" panose="020B0503020102020204" pitchFamily="34" charset="0"/>
              </a:rPr>
              <a:t>Supporting intrinsic motivation of community-engaged staff, students and external partners by recognising and showcasing good practices.</a:t>
            </a:r>
            <a:endParaRPr lang="hr-HR" sz="2400" dirty="0">
              <a:latin typeface="Franklin Gothic Book" panose="020B0503020102020204" pitchFamily="34" charset="0"/>
            </a:endParaRPr>
          </a:p>
          <a:p>
            <a:pPr lvl="0"/>
            <a:r>
              <a:rPr lang="hr-HR" sz="2400" dirty="0" smtClean="0">
                <a:latin typeface="Franklin Gothic Book" panose="020B0503020102020204" pitchFamily="34" charset="0"/>
              </a:rPr>
              <a:t>B</a:t>
            </a:r>
            <a:r>
              <a:rPr lang="en-GB" sz="2400" dirty="0" err="1" smtClean="0">
                <a:latin typeface="Franklin Gothic Book" panose="020B0503020102020204" pitchFamily="34" charset="0"/>
              </a:rPr>
              <a:t>asis</a:t>
            </a:r>
            <a:r>
              <a:rPr lang="en-GB" sz="2400" dirty="0" smtClean="0">
                <a:latin typeface="Franklin Gothic Book" panose="020B0503020102020204" pitchFamily="34" charset="0"/>
              </a:rPr>
              <a:t> </a:t>
            </a:r>
            <a:r>
              <a:rPr lang="en-GB" sz="2400" dirty="0">
                <a:latin typeface="Franklin Gothic Book" panose="020B0503020102020204" pitchFamily="34" charset="0"/>
              </a:rPr>
              <a:t>for planning improvements to the universities’ mutually beneficial community engagement activities. </a:t>
            </a:r>
            <a:endParaRPr lang="hr-HR" sz="2400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90451" y="1595436"/>
            <a:ext cx="9219464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BENEFITS </a:t>
            </a:r>
            <a:r>
              <a:rPr lang="hr-HR" b="1" dirty="0">
                <a:solidFill>
                  <a:srgbClr val="4DC9F4"/>
                </a:solidFill>
                <a:latin typeface="Franklin Gothic Book" panose="020B0503020102020204" pitchFamily="34" charset="0"/>
              </a:rPr>
              <a:t>OF THE TOOLBOX</a:t>
            </a:r>
          </a:p>
        </p:txBody>
      </p:sp>
    </p:spTree>
    <p:extLst>
      <p:ext uri="{BB962C8B-B14F-4D97-AF65-F5344CB8AC3E}">
        <p14:creationId xmlns:p14="http://schemas.microsoft.com/office/powerpoint/2010/main" val="1534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altLang="en-US" b="1" dirty="0" err="1" smtClean="0">
                <a:latin typeface="Franklin Gothic Book" panose="020B0503020102020204" pitchFamily="34" charset="0"/>
              </a:rPr>
              <a:t>About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the TEFCE (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Toward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>
                <a:latin typeface="Franklin Gothic Book" panose="020B0503020102020204" pitchFamily="34" charset="0"/>
              </a:rPr>
              <a:t>a European Framework for </a:t>
            </a:r>
            <a:r>
              <a:rPr lang="hr-HR" altLang="en-US" b="1" dirty="0" err="1">
                <a:latin typeface="Franklin Gothic Book" panose="020B0503020102020204" pitchFamily="34" charset="0"/>
              </a:rPr>
              <a:t>Community</a:t>
            </a:r>
            <a:r>
              <a:rPr lang="hr-HR" altLang="en-US" b="1" dirty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>
                <a:latin typeface="Franklin Gothic Book" panose="020B0503020102020204" pitchFamily="34" charset="0"/>
              </a:rPr>
              <a:t>Engagement</a:t>
            </a:r>
            <a:r>
              <a:rPr lang="hr-HR" altLang="en-US" b="1" dirty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>
                <a:latin typeface="Franklin Gothic Book" panose="020B0503020102020204" pitchFamily="34" charset="0"/>
              </a:rPr>
              <a:t>in</a:t>
            </a:r>
            <a:r>
              <a:rPr lang="hr-HR" altLang="en-US" b="1" dirty="0">
                <a:latin typeface="Franklin Gothic Book" panose="020B0503020102020204" pitchFamily="34" charset="0"/>
              </a:rPr>
              <a:t> 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HE)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project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r-HR" altLang="en-US" b="1" dirty="0" err="1" smtClean="0">
                <a:latin typeface="Franklin Gothic Book" panose="020B0503020102020204" pitchFamily="34" charset="0"/>
              </a:rPr>
              <a:t>About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community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engagement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in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higher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education</a:t>
            </a:r>
            <a:endParaRPr lang="hr-HR" altLang="en-US" b="1" dirty="0" smtClean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altLang="en-US" b="1" dirty="0" err="1" smtClean="0">
                <a:latin typeface="Franklin Gothic Book" panose="020B0503020102020204" pitchFamily="34" charset="0"/>
              </a:rPr>
              <a:t>Approaches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to ‘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measuring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’ the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societal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engagement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and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impact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of HE</a:t>
            </a:r>
          </a:p>
          <a:p>
            <a:pPr marL="514350" indent="-514350">
              <a:buFont typeface="+mj-lt"/>
              <a:buAutoNum type="arabicPeriod"/>
            </a:pPr>
            <a:r>
              <a:rPr lang="hr-HR" altLang="en-US" b="1" dirty="0" smtClean="0">
                <a:latin typeface="Franklin Gothic Book" panose="020B0503020102020204" pitchFamily="34" charset="0"/>
              </a:rPr>
              <a:t>The TEFCE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approach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: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the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Toolbox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for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Community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Engagement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in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HE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within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the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EHEA</a:t>
            </a:r>
            <a:endParaRPr lang="hr-HR" altLang="en-US" b="1" dirty="0">
              <a:latin typeface="Franklin Gothic Book" panose="020B0503020102020204" pitchFamily="34" charset="0"/>
            </a:endParaRPr>
          </a:p>
          <a:p>
            <a:endParaRPr lang="en-GB" altLang="en-US" i="1" dirty="0">
              <a:latin typeface="Franklin Gothic Book" panose="020B0503020102020204" pitchFamily="34" charset="0"/>
            </a:endParaRPr>
          </a:p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90451" y="1595436"/>
            <a:ext cx="10515600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OVERVIEW OF PRESENTATION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055739"/>
            <a:ext cx="8255000" cy="95160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500" b="1" dirty="0" err="1" smtClean="0">
                <a:latin typeface="Franklin Gothic Book" panose="020B0503020102020204" pitchFamily="34" charset="0"/>
              </a:rPr>
              <a:t>See</a:t>
            </a:r>
            <a:r>
              <a:rPr lang="hr-HR" sz="3500" b="1" dirty="0" smtClean="0">
                <a:latin typeface="Franklin Gothic Book" panose="020B0503020102020204" pitchFamily="34" charset="0"/>
              </a:rPr>
              <a:t> </a:t>
            </a:r>
            <a:r>
              <a:rPr lang="hr-HR" sz="3500" b="1" dirty="0" err="1" smtClean="0">
                <a:latin typeface="Franklin Gothic Book" panose="020B0503020102020204" pitchFamily="34" charset="0"/>
              </a:rPr>
              <a:t>our</a:t>
            </a:r>
            <a:r>
              <a:rPr lang="hr-HR" sz="3500" b="1" dirty="0" smtClean="0">
                <a:latin typeface="Franklin Gothic Book" panose="020B0503020102020204" pitchFamily="34" charset="0"/>
              </a:rPr>
              <a:t> </a:t>
            </a:r>
            <a:r>
              <a:rPr lang="hr-HR" sz="3500" b="1" dirty="0" err="1" smtClean="0">
                <a:latin typeface="Franklin Gothic Book" panose="020B0503020102020204" pitchFamily="34" charset="0"/>
              </a:rPr>
              <a:t>first</a:t>
            </a:r>
            <a:r>
              <a:rPr lang="hr-HR" sz="3500" b="1" dirty="0" smtClean="0">
                <a:latin typeface="Franklin Gothic Book" panose="020B0503020102020204" pitchFamily="34" charset="0"/>
              </a:rPr>
              <a:t> </a:t>
            </a:r>
            <a:r>
              <a:rPr lang="hr-HR" sz="3500" b="1" dirty="0" err="1" smtClean="0">
                <a:latin typeface="Franklin Gothic Book" panose="020B0503020102020204" pitchFamily="34" charset="0"/>
              </a:rPr>
              <a:t>publication</a:t>
            </a:r>
            <a:r>
              <a:rPr lang="hr-HR" sz="3500" b="1" dirty="0" smtClean="0">
                <a:latin typeface="Franklin Gothic Book" panose="020B0503020102020204" pitchFamily="34" charset="0"/>
              </a:rPr>
              <a:t> </a:t>
            </a:r>
            <a:r>
              <a:rPr lang="hr-HR" sz="3500" b="1" dirty="0" err="1" smtClean="0">
                <a:latin typeface="Franklin Gothic Book" panose="020B0503020102020204" pitchFamily="34" charset="0"/>
              </a:rPr>
              <a:t>and</a:t>
            </a:r>
            <a:r>
              <a:rPr lang="hr-HR" sz="3500" b="1" dirty="0" smtClean="0">
                <a:latin typeface="Franklin Gothic Book" panose="020B0503020102020204" pitchFamily="34" charset="0"/>
              </a:rPr>
              <a:t> </a:t>
            </a:r>
            <a:r>
              <a:rPr lang="hr-HR" sz="3500" b="1" dirty="0" err="1" smtClean="0">
                <a:latin typeface="Franklin Gothic Book" panose="020B0503020102020204" pitchFamily="34" charset="0"/>
              </a:rPr>
              <a:t>policy</a:t>
            </a:r>
            <a:r>
              <a:rPr lang="hr-HR" sz="3500" b="1" dirty="0" smtClean="0">
                <a:latin typeface="Franklin Gothic Book" panose="020B0503020102020204" pitchFamily="34" charset="0"/>
              </a:rPr>
              <a:t> </a:t>
            </a:r>
            <a:r>
              <a:rPr lang="hr-HR" sz="3500" b="1" dirty="0" err="1" smtClean="0">
                <a:latin typeface="Franklin Gothic Book" panose="020B0503020102020204" pitchFamily="34" charset="0"/>
              </a:rPr>
              <a:t>brief</a:t>
            </a:r>
            <a:r>
              <a:rPr lang="hr-HR" sz="3500" b="1" dirty="0" smtClean="0">
                <a:latin typeface="Franklin Gothic Book" panose="020B0503020102020204" pitchFamily="34" charset="0"/>
              </a:rPr>
              <a:t> on: </a:t>
            </a:r>
            <a:r>
              <a:rPr lang="hr-HR" sz="3500" b="1" dirty="0" smtClean="0">
                <a:latin typeface="Franklin Gothic Book" panose="020B0503020102020204" pitchFamily="34" charset="0"/>
                <a:hlinkClick r:id="rId2"/>
              </a:rPr>
              <a:t>www.tefce.eu</a:t>
            </a:r>
            <a:r>
              <a:rPr lang="hr-HR" sz="3500" b="1" dirty="0" smtClean="0">
                <a:latin typeface="Franklin Gothic Book" panose="020B0503020102020204" pitchFamily="34" charset="0"/>
              </a:rPr>
              <a:t> </a:t>
            </a:r>
            <a:endParaRPr lang="hr-HR" sz="3500" b="1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11267" r="31772" b="6251"/>
          <a:stretch/>
        </p:blipFill>
        <p:spPr bwMode="auto">
          <a:xfrm>
            <a:off x="1381796" y="2260688"/>
            <a:ext cx="3101304" cy="417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istrator\Desktop\DuDnx4OWkAEWFX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57" y="2219321"/>
            <a:ext cx="3138501" cy="42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dirty="0" err="1" smtClean="0">
                <a:latin typeface="Franklin Gothic Book" panose="020B0503020102020204" pitchFamily="34" charset="0"/>
              </a:rPr>
              <a:t>Potential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of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the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inclusion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of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the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enhancement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of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the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community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engagement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dirty="0">
                <a:latin typeface="Franklin Gothic Book" panose="020B0503020102020204" pitchFamily="34" charset="0"/>
              </a:rPr>
              <a:t>as one </a:t>
            </a:r>
            <a:r>
              <a:rPr lang="hr-HR" dirty="0" err="1">
                <a:latin typeface="Franklin Gothic Book" panose="020B0503020102020204" pitchFamily="34" charset="0"/>
              </a:rPr>
              <a:t>of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the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b="1" dirty="0">
                <a:latin typeface="Franklin Gothic Book" panose="020B0503020102020204" pitchFamily="34" charset="0"/>
              </a:rPr>
              <a:t>future </a:t>
            </a:r>
            <a:r>
              <a:rPr lang="hr-HR" b="1" dirty="0" err="1">
                <a:latin typeface="Franklin Gothic Book" panose="020B0503020102020204" pitchFamily="34" charset="0"/>
              </a:rPr>
              <a:t>goals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of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the</a:t>
            </a:r>
            <a:r>
              <a:rPr lang="hr-HR" b="1" dirty="0">
                <a:latin typeface="Franklin Gothic Book" panose="020B0503020102020204" pitchFamily="34" charset="0"/>
              </a:rPr>
              <a:t> EHEA </a:t>
            </a:r>
            <a:r>
              <a:rPr lang="hr-HR" dirty="0">
                <a:latin typeface="Franklin Gothic Book" panose="020B0503020102020204" pitchFamily="34" charset="0"/>
              </a:rPr>
              <a:t>for </a:t>
            </a:r>
            <a:r>
              <a:rPr lang="hr-HR" dirty="0" err="1">
                <a:latin typeface="Franklin Gothic Book" panose="020B0503020102020204" pitchFamily="34" charset="0"/>
              </a:rPr>
              <a:t>the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b="1" dirty="0">
                <a:latin typeface="Franklin Gothic Book" panose="020B0503020102020204" pitchFamily="34" charset="0"/>
              </a:rPr>
              <a:t>period 2020-2030</a:t>
            </a:r>
            <a:r>
              <a:rPr lang="hr-HR" dirty="0" smtClean="0">
                <a:latin typeface="Franklin Gothic Book" panose="020B0503020102020204" pitchFamily="34" charset="0"/>
              </a:rPr>
              <a:t>?</a:t>
            </a:r>
          </a:p>
          <a:p>
            <a:pPr marL="0" indent="0">
              <a:buNone/>
            </a:pPr>
            <a:endParaRPr lang="hr-HR" dirty="0">
              <a:latin typeface="Franklin Gothic Book" panose="020B0503020102020204" pitchFamily="34" charset="0"/>
            </a:endParaRPr>
          </a:p>
          <a:p>
            <a:r>
              <a:rPr lang="hr-HR" b="1" dirty="0" err="1">
                <a:latin typeface="Franklin Gothic Book" panose="020B0503020102020204" pitchFamily="34" charset="0"/>
              </a:rPr>
              <a:t>A</a:t>
            </a:r>
            <a:r>
              <a:rPr lang="hr-HR" b="1" dirty="0" err="1" smtClean="0">
                <a:latin typeface="Franklin Gothic Book" panose="020B0503020102020204" pitchFamily="34" charset="0"/>
              </a:rPr>
              <a:t>cceptance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of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dirty="0" err="1">
                <a:latin typeface="Franklin Gothic Book" panose="020B0503020102020204" pitchFamily="34" charset="0"/>
              </a:rPr>
              <a:t>the</a:t>
            </a:r>
            <a:r>
              <a:rPr lang="hr-HR" dirty="0">
                <a:latin typeface="Franklin Gothic Book" panose="020B0503020102020204" pitchFamily="34" charset="0"/>
              </a:rPr>
              <a:t> TEFCE </a:t>
            </a:r>
            <a:r>
              <a:rPr lang="hr-HR" dirty="0" err="1">
                <a:latin typeface="Franklin Gothic Book" panose="020B0503020102020204" pitchFamily="34" charset="0"/>
              </a:rPr>
              <a:t>toolbox</a:t>
            </a:r>
            <a:r>
              <a:rPr lang="hr-HR" dirty="0">
                <a:latin typeface="Franklin Gothic Book" panose="020B0503020102020204" pitchFamily="34" charset="0"/>
              </a:rPr>
              <a:t> and </a:t>
            </a:r>
            <a:r>
              <a:rPr lang="hr-HR" dirty="0" err="1">
                <a:latin typeface="Franklin Gothic Book" panose="020B0503020102020204" pitchFamily="34" charset="0"/>
              </a:rPr>
              <a:t>methodology</a:t>
            </a:r>
            <a:r>
              <a:rPr lang="hr-HR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by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the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universities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in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err="1">
                <a:latin typeface="Franklin Gothic Book" panose="020B0503020102020204" pitchFamily="34" charset="0"/>
              </a:rPr>
              <a:t>the</a:t>
            </a:r>
            <a:r>
              <a:rPr lang="hr-HR" b="1" dirty="0">
                <a:latin typeface="Franklin Gothic Book" panose="020B0503020102020204" pitchFamily="34" charset="0"/>
              </a:rPr>
              <a:t> </a:t>
            </a:r>
            <a:r>
              <a:rPr lang="hr-HR" b="1" dirty="0" smtClean="0">
                <a:latin typeface="Franklin Gothic Book" panose="020B0503020102020204" pitchFamily="34" charset="0"/>
              </a:rPr>
              <a:t>EHEA?</a:t>
            </a:r>
            <a:endParaRPr lang="hr-HR" b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151509"/>
            <a:ext cx="10515600" cy="1325563"/>
          </a:xfrm>
        </p:spPr>
        <p:txBody>
          <a:bodyPr/>
          <a:lstStyle/>
          <a:p>
            <a:r>
              <a:rPr lang="hr-HR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Points</a:t>
            </a:r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 for </a:t>
            </a:r>
            <a:r>
              <a:rPr lang="hr-HR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discussion</a:t>
            </a:r>
            <a:endParaRPr lang="en-US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39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 err="1" smtClean="0">
                <a:latin typeface="Franklin Gothic Book" panose="020B0503020102020204" pitchFamily="34" charset="0"/>
              </a:rPr>
              <a:t>Contacts</a:t>
            </a:r>
            <a:r>
              <a:rPr lang="hr-HR" u="sng" dirty="0" smtClean="0">
                <a:latin typeface="Franklin Gothic Book" panose="020B05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r-HR" b="1" dirty="0" smtClean="0">
                <a:latin typeface="Franklin Gothic Book" panose="020B0503020102020204" pitchFamily="34" charset="0"/>
              </a:rPr>
              <a:t>Institute for </a:t>
            </a:r>
            <a:r>
              <a:rPr lang="hr-HR" b="1" dirty="0" err="1" smtClean="0">
                <a:latin typeface="Franklin Gothic Book" panose="020B0503020102020204" pitchFamily="34" charset="0"/>
              </a:rPr>
              <a:t>the</a:t>
            </a:r>
            <a:r>
              <a:rPr lang="hr-HR" b="1" dirty="0" smtClean="0">
                <a:latin typeface="Franklin Gothic Book" panose="020B0503020102020204" pitchFamily="34" charset="0"/>
              </a:rPr>
              <a:t> Development </a:t>
            </a:r>
            <a:r>
              <a:rPr lang="hr-HR" b="1" dirty="0" err="1" smtClean="0">
                <a:latin typeface="Franklin Gothic Book" panose="020B0503020102020204" pitchFamily="34" charset="0"/>
              </a:rPr>
              <a:t>of</a:t>
            </a:r>
            <a:r>
              <a:rPr lang="hr-HR" b="1" dirty="0" smtClean="0"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latin typeface="Franklin Gothic Book" panose="020B0503020102020204" pitchFamily="34" charset="0"/>
              </a:rPr>
              <a:t>Education</a:t>
            </a:r>
            <a:r>
              <a:rPr lang="hr-HR" b="1" dirty="0" smtClean="0">
                <a:latin typeface="Franklin Gothic Book" panose="020B0503020102020204" pitchFamily="34" charset="0"/>
              </a:rPr>
              <a:t>, Zagreb, Croatia</a:t>
            </a:r>
          </a:p>
          <a:p>
            <a:r>
              <a:rPr lang="hr-HR" dirty="0" smtClean="0">
                <a:latin typeface="Franklin Gothic Book" panose="020B0503020102020204" pitchFamily="34" charset="0"/>
              </a:rPr>
              <a:t>Ninoslav S. Schmidt, </a:t>
            </a:r>
            <a:r>
              <a:rPr lang="hr-HR" dirty="0" smtClean="0">
                <a:latin typeface="Franklin Gothic Book" panose="020B0503020102020204" pitchFamily="34" charset="0"/>
                <a:hlinkClick r:id="rId2"/>
              </a:rPr>
              <a:t>nscukanec@iro.hr</a:t>
            </a:r>
            <a:r>
              <a:rPr lang="hr-HR" dirty="0" smtClean="0">
                <a:latin typeface="Franklin Gothic Book" panose="020B0503020102020204" pitchFamily="34" charset="0"/>
              </a:rPr>
              <a:t>, </a:t>
            </a:r>
            <a:r>
              <a:rPr lang="hr-HR" dirty="0" err="1" smtClean="0">
                <a:latin typeface="Franklin Gothic Book" panose="020B0503020102020204" pitchFamily="34" charset="0"/>
              </a:rPr>
              <a:t>Executive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r>
              <a:rPr lang="hr-HR" dirty="0" err="1" smtClean="0">
                <a:latin typeface="Franklin Gothic Book" panose="020B0503020102020204" pitchFamily="34" charset="0"/>
              </a:rPr>
              <a:t>Director</a:t>
            </a:r>
            <a:endParaRPr lang="hr-HR" dirty="0" smtClean="0">
              <a:latin typeface="Franklin Gothic Book" panose="020B0503020102020204" pitchFamily="34" charset="0"/>
            </a:endParaRPr>
          </a:p>
          <a:p>
            <a:r>
              <a:rPr lang="hr-HR" dirty="0" smtClean="0">
                <a:latin typeface="Franklin Gothic Book" panose="020B0503020102020204" pitchFamily="34" charset="0"/>
              </a:rPr>
              <a:t>Thomas Farnell, </a:t>
            </a:r>
            <a:r>
              <a:rPr lang="hr-HR" dirty="0" smtClean="0">
                <a:latin typeface="Franklin Gothic Book" panose="020B0503020102020204" pitchFamily="34" charset="0"/>
                <a:hlinkClick r:id="rId3"/>
              </a:rPr>
              <a:t>tfarnell@iro.hr</a:t>
            </a:r>
            <a:r>
              <a:rPr lang="hr-HR" dirty="0" smtClean="0">
                <a:latin typeface="Franklin Gothic Book" panose="020B0503020102020204" pitchFamily="34" charset="0"/>
              </a:rPr>
              <a:t>, </a:t>
            </a:r>
            <a:r>
              <a:rPr lang="en-GB" dirty="0">
                <a:latin typeface="Franklin Gothic Book" panose="020B0503020102020204" pitchFamily="34" charset="0"/>
              </a:rPr>
              <a:t>Higher Education Policy </a:t>
            </a:r>
            <a:r>
              <a:rPr lang="en-GB" dirty="0" smtClean="0">
                <a:latin typeface="Franklin Gothic Book" panose="020B0503020102020204" pitchFamily="34" charset="0"/>
              </a:rPr>
              <a:t>Expert</a:t>
            </a:r>
            <a:endParaRPr lang="hr-HR" dirty="0" smtClean="0">
              <a:latin typeface="Franklin Gothic Book" panose="020B0503020102020204" pitchFamily="34" charset="0"/>
            </a:endParaRPr>
          </a:p>
          <a:p>
            <a:r>
              <a:rPr lang="hr-HR" dirty="0" smtClean="0">
                <a:latin typeface="Franklin Gothic Book" panose="020B0503020102020204" pitchFamily="34" charset="0"/>
                <a:hlinkClick r:id="rId4"/>
              </a:rPr>
              <a:t>www.tefce.eu</a:t>
            </a:r>
            <a:r>
              <a:rPr lang="hr-HR" dirty="0" smtClean="0">
                <a:latin typeface="Franklin Gothic Book" panose="020B0503020102020204" pitchFamily="34" charset="0"/>
              </a:rPr>
              <a:t> and </a:t>
            </a:r>
            <a:r>
              <a:rPr lang="hr-HR" dirty="0" smtClean="0">
                <a:latin typeface="Franklin Gothic Book" panose="020B0503020102020204" pitchFamily="34" charset="0"/>
                <a:hlinkClick r:id="rId5"/>
              </a:rPr>
              <a:t>www.iro.hr</a:t>
            </a:r>
            <a:r>
              <a:rPr lang="hr-HR" dirty="0" smtClean="0">
                <a:latin typeface="Franklin Gothic Book" panose="020B0503020102020204" pitchFamily="34" charset="0"/>
              </a:rPr>
              <a:t> </a:t>
            </a:r>
            <a:endParaRPr lang="hr-HR" dirty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169797"/>
            <a:ext cx="10515600" cy="1325563"/>
          </a:xfrm>
        </p:spPr>
        <p:txBody>
          <a:bodyPr/>
          <a:lstStyle/>
          <a:p>
            <a:r>
              <a:rPr lang="hr-HR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Thank</a:t>
            </a:r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you</a:t>
            </a:r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 for </a:t>
            </a:r>
            <a:r>
              <a:rPr lang="hr-HR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your</a:t>
            </a:r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 </a:t>
            </a:r>
            <a:r>
              <a:rPr lang="hr-HR" b="1" dirty="0" err="1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attention</a:t>
            </a:r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!</a:t>
            </a:r>
            <a:endParaRPr lang="en-US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8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099" y="1932667"/>
            <a:ext cx="9441181" cy="4495565"/>
          </a:xfrm>
        </p:spPr>
        <p:txBody>
          <a:bodyPr>
            <a:noAutofit/>
          </a:bodyPr>
          <a:lstStyle/>
          <a:p>
            <a:r>
              <a:rPr lang="hr-HR" sz="55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1. ABOUT THE TEFCE  PROJECT</a:t>
            </a:r>
            <a:br>
              <a:rPr lang="hr-HR" sz="55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</a:br>
            <a:r>
              <a:rPr lang="hr-HR" sz="5500" b="1" dirty="0">
                <a:solidFill>
                  <a:srgbClr val="4DC9F4"/>
                </a:solidFill>
                <a:latin typeface="Franklin Gothic Heavy" panose="020B0903020102020204" pitchFamily="34" charset="0"/>
              </a:rPr>
              <a:t/>
            </a:r>
            <a:br>
              <a:rPr lang="hr-HR" sz="5500" b="1" dirty="0">
                <a:solidFill>
                  <a:srgbClr val="4DC9F4"/>
                </a:solidFill>
                <a:latin typeface="Franklin Gothic Heavy" panose="020B0903020102020204" pitchFamily="34" charset="0"/>
              </a:rPr>
            </a:br>
            <a:r>
              <a:rPr lang="hr-HR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TEFCE - </a:t>
            </a:r>
            <a:r>
              <a:rPr lang="en-US" sz="4000" b="1" dirty="0" smtClean="0">
                <a:solidFill>
                  <a:srgbClr val="4DC9F4"/>
                </a:solidFill>
                <a:latin typeface="Franklin Gothic Heavy" panose="020B0903020102020204" pitchFamily="34" charset="0"/>
              </a:rPr>
              <a:t>Toward </a:t>
            </a:r>
            <a:r>
              <a:rPr lang="en-US" sz="4000" b="1" dirty="0">
                <a:solidFill>
                  <a:srgbClr val="4DC9F4"/>
                </a:solidFill>
                <a:latin typeface="Franklin Gothic Heavy" panose="020B0903020102020204" pitchFamily="34" charset="0"/>
              </a:rPr>
              <a:t>a European Framework for Community Engagement in HE</a:t>
            </a:r>
            <a:endParaRPr lang="hr-HR" sz="4000" b="1" dirty="0">
              <a:solidFill>
                <a:srgbClr val="4DC9F4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2322576"/>
            <a:ext cx="8991551" cy="2788920"/>
          </a:xfrm>
        </p:spPr>
      </p:pic>
    </p:spTree>
    <p:extLst>
      <p:ext uri="{BB962C8B-B14F-4D97-AF65-F5344CB8AC3E}">
        <p14:creationId xmlns:p14="http://schemas.microsoft.com/office/powerpoint/2010/main" val="20584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0" y="1316736"/>
            <a:ext cx="8109955" cy="4865973"/>
          </a:xfrm>
        </p:spPr>
      </p:pic>
    </p:spTree>
    <p:extLst>
      <p:ext uri="{BB962C8B-B14F-4D97-AF65-F5344CB8AC3E}">
        <p14:creationId xmlns:p14="http://schemas.microsoft.com/office/powerpoint/2010/main" val="26285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hr-HR" altLang="en-US" b="1" dirty="0" smtClean="0">
                <a:latin typeface="Franklin Gothic Book" panose="020B0503020102020204" pitchFamily="34" charset="0"/>
              </a:rPr>
              <a:t>Project </a:t>
            </a:r>
            <a:r>
              <a:rPr lang="hr-HR" altLang="en-US" b="1" dirty="0" err="1">
                <a:latin typeface="Franklin Gothic Book" panose="020B0503020102020204" pitchFamily="34" charset="0"/>
              </a:rPr>
              <a:t>f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unded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hr-HR" altLang="en-US" b="1" dirty="0" err="1" smtClean="0">
                <a:latin typeface="Franklin Gothic Book" panose="020B0503020102020204" pitchFamily="34" charset="0"/>
              </a:rPr>
              <a:t>by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 </a:t>
            </a:r>
            <a:r>
              <a:rPr lang="en-GB" altLang="en-US" b="1" dirty="0" smtClean="0">
                <a:latin typeface="Franklin Gothic Book" panose="020B0503020102020204" pitchFamily="34" charset="0"/>
              </a:rPr>
              <a:t>Erasmus</a:t>
            </a:r>
            <a:r>
              <a:rPr lang="en-GB" altLang="en-US" b="1" dirty="0">
                <a:latin typeface="Franklin Gothic Book" panose="020B0503020102020204" pitchFamily="34" charset="0"/>
              </a:rPr>
              <a:t>+</a:t>
            </a:r>
            <a:r>
              <a:rPr lang="hr-HR" altLang="en-US" b="1" dirty="0">
                <a:latin typeface="Franklin Gothic Book" panose="020B0503020102020204" pitchFamily="34" charset="0"/>
              </a:rPr>
              <a:t>, </a:t>
            </a:r>
            <a:r>
              <a:rPr lang="en-GB" altLang="en-US" b="1" dirty="0">
                <a:latin typeface="Franklin Gothic Book" panose="020B0503020102020204" pitchFamily="34" charset="0"/>
              </a:rPr>
              <a:t>Key Action 3, Forward Looking Cooperation projects</a:t>
            </a:r>
            <a:r>
              <a:rPr lang="hr-HR" altLang="en-US" b="1" dirty="0">
                <a:latin typeface="Franklin Gothic Book" panose="020B0503020102020204" pitchFamily="34" charset="0"/>
              </a:rPr>
              <a:t> (</a:t>
            </a:r>
            <a:r>
              <a:rPr lang="hr-HR" altLang="en-US" b="1" dirty="0" err="1">
                <a:latin typeface="Franklin Gothic Book" panose="020B0503020102020204" pitchFamily="34" charset="0"/>
              </a:rPr>
              <a:t>FLCPs</a:t>
            </a:r>
            <a:r>
              <a:rPr lang="hr-HR" altLang="en-US" b="1" dirty="0" smtClean="0">
                <a:latin typeface="Franklin Gothic Book" panose="020B0503020102020204" pitchFamily="34" charset="0"/>
              </a:rPr>
              <a:t>):</a:t>
            </a:r>
            <a:r>
              <a:rPr lang="en-US" altLang="en-US" i="1" dirty="0">
                <a:latin typeface="Franklin Gothic Book" panose="020B0503020102020204" pitchFamily="34" charset="0"/>
              </a:rPr>
              <a:t/>
            </a:r>
            <a:br>
              <a:rPr lang="en-US" altLang="en-US" i="1" dirty="0">
                <a:latin typeface="Franklin Gothic Book" panose="020B0503020102020204" pitchFamily="34" charset="0"/>
              </a:rPr>
            </a:br>
            <a:endParaRPr lang="hr-HR" altLang="en-US" i="1" dirty="0">
              <a:latin typeface="Franklin Gothic Book" panose="020B0503020102020204" pitchFamily="34" charset="0"/>
            </a:endParaRPr>
          </a:p>
          <a:p>
            <a:pPr lvl="1"/>
            <a:r>
              <a:rPr lang="hr-HR" altLang="en-US" i="1" dirty="0" smtClean="0">
                <a:latin typeface="Franklin Gothic Book" panose="020B0503020102020204" pitchFamily="34" charset="0"/>
              </a:rPr>
              <a:t>‘</a:t>
            </a:r>
            <a:r>
              <a:rPr lang="en-GB" altLang="en-US" i="1" dirty="0">
                <a:latin typeface="Franklin Gothic Book" panose="020B0503020102020204" pitchFamily="34" charset="0"/>
              </a:rPr>
              <a:t>FLCPs are trans-national co-operation projects aiming to </a:t>
            </a:r>
            <a:r>
              <a:rPr lang="en-GB" altLang="en-US" i="1" dirty="0" smtClean="0">
                <a:latin typeface="Franklin Gothic Book" panose="020B0503020102020204" pitchFamily="34" charset="0"/>
              </a:rPr>
              <a:t>develop </a:t>
            </a:r>
            <a:r>
              <a:rPr lang="en-GB" altLang="en-US" b="1" i="1" u="sng" dirty="0" smtClean="0">
                <a:latin typeface="Franklin Gothic Book" panose="020B0503020102020204" pitchFamily="34" charset="0"/>
              </a:rPr>
              <a:t>innovative </a:t>
            </a:r>
            <a:r>
              <a:rPr lang="en-GB" altLang="en-US" b="1" i="1" u="sng" dirty="0">
                <a:latin typeface="Franklin Gothic Book" panose="020B0503020102020204" pitchFamily="34" charset="0"/>
              </a:rPr>
              <a:t>policy approaches</a:t>
            </a:r>
            <a:r>
              <a:rPr lang="en-GB" altLang="en-US" i="1" dirty="0">
                <a:latin typeface="Franklin Gothic Book" panose="020B0503020102020204" pitchFamily="34" charset="0"/>
              </a:rPr>
              <a:t> that have the </a:t>
            </a:r>
            <a:r>
              <a:rPr lang="en-GB" altLang="en-US" b="1" i="1" dirty="0">
                <a:latin typeface="Franklin Gothic Book" panose="020B0503020102020204" pitchFamily="34" charset="0"/>
              </a:rPr>
              <a:t>potential of becoming mainstreamed</a:t>
            </a:r>
            <a:r>
              <a:rPr lang="en-GB" altLang="en-US" i="1" dirty="0">
                <a:latin typeface="Franklin Gothic Book" panose="020B0503020102020204" pitchFamily="34" charset="0"/>
              </a:rPr>
              <a:t> and giving </a:t>
            </a:r>
            <a:r>
              <a:rPr lang="en-GB" altLang="en-US" b="1" i="1" dirty="0">
                <a:latin typeface="Franklin Gothic Book" panose="020B0503020102020204" pitchFamily="34" charset="0"/>
              </a:rPr>
              <a:t>input for improving</a:t>
            </a:r>
            <a:r>
              <a:rPr lang="en-GB" altLang="en-US" i="1" dirty="0">
                <a:latin typeface="Franklin Gothic Book" panose="020B0503020102020204" pitchFamily="34" charset="0"/>
              </a:rPr>
              <a:t> </a:t>
            </a:r>
            <a:r>
              <a:rPr lang="hr-HR" altLang="en-US" i="1" dirty="0" smtClean="0">
                <a:latin typeface="Franklin Gothic Book" panose="020B0503020102020204" pitchFamily="34" charset="0"/>
              </a:rPr>
              <a:t>HE </a:t>
            </a:r>
            <a:r>
              <a:rPr lang="en-GB" altLang="en-US" b="1" i="1" dirty="0" smtClean="0">
                <a:latin typeface="Franklin Gothic Book" panose="020B0503020102020204" pitchFamily="34" charset="0"/>
              </a:rPr>
              <a:t>systems</a:t>
            </a:r>
            <a:r>
              <a:rPr lang="en-GB" altLang="en-US" i="1" dirty="0">
                <a:latin typeface="Franklin Gothic Book" panose="020B0503020102020204" pitchFamily="34" charset="0"/>
              </a:rPr>
              <a:t>.</a:t>
            </a:r>
            <a:r>
              <a:rPr lang="hr-HR" altLang="en-US" i="1" dirty="0" smtClean="0">
                <a:latin typeface="Franklin Gothic Book" panose="020B0503020102020204" pitchFamily="34" charset="0"/>
              </a:rPr>
              <a:t>’</a:t>
            </a:r>
            <a:endParaRPr lang="en-US" altLang="en-US" i="1" dirty="0" smtClean="0">
              <a:latin typeface="Franklin Gothic Book" panose="020B0503020102020204" pitchFamily="34" charset="0"/>
            </a:endParaRPr>
          </a:p>
          <a:p>
            <a:endParaRPr lang="en-US" altLang="en-US" i="1" dirty="0" smtClean="0">
              <a:latin typeface="Franklin Gothic Book" panose="020B0503020102020204" pitchFamily="34" charset="0"/>
            </a:endParaRPr>
          </a:p>
          <a:p>
            <a:r>
              <a:rPr lang="en-GB" altLang="en-US" dirty="0">
                <a:latin typeface="Franklin Gothic Book" panose="020B0503020102020204" pitchFamily="34" charset="0"/>
              </a:rPr>
              <a:t>Duration: 1 January 2018 – 31 December 2020 </a:t>
            </a:r>
            <a:endParaRPr lang="hr-HR" altLang="en-US" dirty="0">
              <a:latin typeface="Franklin Gothic Book" panose="020B0503020102020204" pitchFamily="34" charset="0"/>
            </a:endParaRPr>
          </a:p>
          <a:p>
            <a:endParaRPr lang="en-GB" altLang="en-US" i="1" dirty="0">
              <a:latin typeface="Franklin Gothic Book" panose="020B0503020102020204" pitchFamily="34" charset="0"/>
            </a:endParaRPr>
          </a:p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90451" y="1595436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4DC9F4"/>
                </a:solidFill>
                <a:latin typeface="Franklin Gothic Book" panose="020B0503020102020204" pitchFamily="34" charset="0"/>
              </a:rPr>
              <a:t>BASIC PROJECT DATA</a:t>
            </a:r>
          </a:p>
        </p:txBody>
      </p:sp>
    </p:spTree>
    <p:extLst>
      <p:ext uri="{BB962C8B-B14F-4D97-AF65-F5344CB8AC3E}">
        <p14:creationId xmlns:p14="http://schemas.microsoft.com/office/powerpoint/2010/main" val="11621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800100" y="2921000"/>
            <a:ext cx="8255000" cy="3428430"/>
          </a:xfrm>
        </p:spPr>
        <p:txBody>
          <a:bodyPr/>
          <a:lstStyle/>
          <a:p>
            <a:pPr>
              <a:defRPr/>
            </a:pPr>
            <a:r>
              <a:rPr lang="hr-HR" altLang="en-US" b="1" dirty="0">
                <a:latin typeface="Franklin Gothic Book" panose="020B0503020102020204" pitchFamily="34" charset="0"/>
              </a:rPr>
              <a:t>D</a:t>
            </a:r>
            <a:r>
              <a:rPr lang="en-US" altLang="en-US" b="1" dirty="0" err="1">
                <a:latin typeface="Franklin Gothic Book" panose="020B0503020102020204" pitchFamily="34" charset="0"/>
              </a:rPr>
              <a:t>evelop</a:t>
            </a:r>
            <a:r>
              <a:rPr lang="en-US" altLang="en-US" b="1" dirty="0">
                <a:latin typeface="Franklin Gothic Book" panose="020B0503020102020204" pitchFamily="34" charset="0"/>
              </a:rPr>
              <a:t> innovative </a:t>
            </a:r>
            <a:r>
              <a:rPr lang="en-US" altLang="en-US" b="1" dirty="0" smtClean="0">
                <a:latin typeface="Franklin Gothic Book" panose="020B0503020102020204" pitchFamily="34" charset="0"/>
              </a:rPr>
              <a:t>policy </a:t>
            </a:r>
            <a:r>
              <a:rPr lang="en-US" altLang="en-US" b="1" dirty="0">
                <a:latin typeface="Franklin Gothic Book" panose="020B0503020102020204" pitchFamily="34" charset="0"/>
              </a:rPr>
              <a:t>tools </a:t>
            </a:r>
            <a:r>
              <a:rPr lang="en-US" altLang="en-US" b="1" u="sng" dirty="0">
                <a:latin typeface="Franklin Gothic Book" panose="020B0503020102020204" pitchFamily="34" charset="0"/>
              </a:rPr>
              <a:t>at the university </a:t>
            </a:r>
            <a:r>
              <a:rPr lang="en-US" altLang="en-US" b="1" dirty="0">
                <a:latin typeface="Franklin Gothic Book" panose="020B0503020102020204" pitchFamily="34" charset="0"/>
              </a:rPr>
              <a:t>and </a:t>
            </a:r>
            <a:r>
              <a:rPr lang="en-US" altLang="en-US" b="1" u="sng" dirty="0">
                <a:latin typeface="Franklin Gothic Book" panose="020B0503020102020204" pitchFamily="34" charset="0"/>
              </a:rPr>
              <a:t>European level </a:t>
            </a:r>
            <a:r>
              <a:rPr lang="en-US" altLang="en-US" b="1" dirty="0">
                <a:latin typeface="Franklin Gothic Book" panose="020B0503020102020204" pitchFamily="34" charset="0"/>
              </a:rPr>
              <a:t>for supporting, monitoring and assessing the community engagement of </a:t>
            </a:r>
            <a:r>
              <a:rPr lang="en-US" altLang="en-US" b="1" dirty="0" smtClean="0">
                <a:latin typeface="Franklin Gothic Book" panose="020B0503020102020204" pitchFamily="34" charset="0"/>
              </a:rPr>
              <a:t>universities.</a:t>
            </a:r>
            <a:endParaRPr lang="hr-HR" altLang="en-US" b="1" dirty="0">
              <a:latin typeface="Franklin Gothic Book" panose="020B0503020102020204" pitchFamily="34" charset="0"/>
            </a:endParaRPr>
          </a:p>
          <a:p>
            <a:pPr lvl="1">
              <a:defRPr/>
            </a:pPr>
            <a:r>
              <a:rPr lang="hr-HR" altLang="en-US" b="1" dirty="0" smtClean="0">
                <a:latin typeface="Franklin Gothic Book" panose="020B0503020102020204" pitchFamily="34" charset="0"/>
              </a:rPr>
              <a:t>D</a:t>
            </a:r>
            <a:r>
              <a:rPr lang="en-US" altLang="en-US" b="1" dirty="0" err="1">
                <a:latin typeface="Franklin Gothic Book" panose="020B0503020102020204" pitchFamily="34" charset="0"/>
              </a:rPr>
              <a:t>evelop</a:t>
            </a:r>
            <a:r>
              <a:rPr lang="en-US" altLang="en-US" b="1" dirty="0">
                <a:latin typeface="Franklin Gothic Book" panose="020B0503020102020204" pitchFamily="34" charset="0"/>
              </a:rPr>
              <a:t> </a:t>
            </a:r>
            <a:r>
              <a:rPr lang="en-US" altLang="en-US" dirty="0">
                <a:latin typeface="Franklin Gothic Book" panose="020B0503020102020204" pitchFamily="34" charset="0"/>
              </a:rPr>
              <a:t>and pilot an </a:t>
            </a:r>
            <a:r>
              <a:rPr lang="en-US" altLang="en-US" b="1" dirty="0">
                <a:latin typeface="Franklin Gothic Book" panose="020B0503020102020204" pitchFamily="34" charset="0"/>
              </a:rPr>
              <a:t>innovative </a:t>
            </a:r>
            <a:r>
              <a:rPr lang="en-US" altLang="en-US" b="1" dirty="0" smtClean="0">
                <a:latin typeface="Franklin Gothic Book" panose="020B0503020102020204" pitchFamily="34" charset="0"/>
              </a:rPr>
              <a:t>toolbox</a:t>
            </a:r>
            <a:endParaRPr lang="hr-HR" altLang="en-US" b="1" dirty="0" smtClean="0">
              <a:latin typeface="Franklin Gothic Book" panose="020B05030201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Franklin Gothic Book" panose="020B0503020102020204" pitchFamily="34" charset="0"/>
              </a:rPr>
              <a:t>including </a:t>
            </a:r>
            <a:r>
              <a:rPr lang="en-US" altLang="en-US" dirty="0">
                <a:latin typeface="Franklin Gothic Book" panose="020B0503020102020204" pitchFamily="34" charset="0"/>
              </a:rPr>
              <a:t>measures for guidance, assessment and </a:t>
            </a:r>
            <a:r>
              <a:rPr lang="en-US" altLang="en-US" dirty="0" smtClean="0">
                <a:latin typeface="Franklin Gothic Book" panose="020B0503020102020204" pitchFamily="34" charset="0"/>
              </a:rPr>
              <a:t>peer-learning</a:t>
            </a:r>
            <a:r>
              <a:rPr lang="hr-HR" altLang="en-US" dirty="0">
                <a:latin typeface="Franklin Gothic Book" panose="020B0503020102020204" pitchFamily="34" charset="0"/>
              </a:rPr>
              <a:t> </a:t>
            </a:r>
            <a:r>
              <a:rPr lang="en-US" altLang="en-US" dirty="0" smtClean="0">
                <a:latin typeface="Franklin Gothic Book" panose="020B0503020102020204" pitchFamily="34" charset="0"/>
              </a:rPr>
              <a:t>on </a:t>
            </a:r>
            <a:r>
              <a:rPr lang="en-US" altLang="en-US" dirty="0">
                <a:latin typeface="Franklin Gothic Book" panose="020B0503020102020204" pitchFamily="34" charset="0"/>
              </a:rPr>
              <a:t>the community engagement of universities </a:t>
            </a:r>
            <a:endParaRPr lang="en-GB" altLang="en-US" dirty="0">
              <a:latin typeface="Franklin Gothic Book" panose="020B0503020102020204" pitchFamily="34" charset="0"/>
            </a:endParaRPr>
          </a:p>
          <a:p>
            <a:pPr marL="0" indent="0">
              <a:buNone/>
              <a:defRPr/>
            </a:pPr>
            <a:endParaRPr lang="hr-HR" altLang="en-US" dirty="0">
              <a:latin typeface="Franklin Gothic Book" panose="020B0503020102020204" pitchFamily="34" charset="0"/>
            </a:endParaRPr>
          </a:p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0100" y="1595436"/>
            <a:ext cx="10515600" cy="1325563"/>
          </a:xfrm>
        </p:spPr>
        <p:txBody>
          <a:bodyPr/>
          <a:lstStyle/>
          <a:p>
            <a:r>
              <a:rPr lang="hr-HR" b="1" dirty="0" smtClean="0">
                <a:solidFill>
                  <a:srgbClr val="4DC9F4"/>
                </a:solidFill>
                <a:latin typeface="Franklin Gothic Book" panose="020B0503020102020204" pitchFamily="34" charset="0"/>
              </a:rPr>
              <a:t>TEFCE PROJECT: OBJECTIVE</a:t>
            </a:r>
            <a:endParaRPr lang="hr-HR" b="1" dirty="0">
              <a:solidFill>
                <a:srgbClr val="4DC9F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1078520"/>
            <a:ext cx="10036047" cy="50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1528</Words>
  <Application>Microsoft Office PowerPoint</Application>
  <PresentationFormat>Personnalisé</PresentationFormat>
  <Paragraphs>259</Paragraphs>
  <Slides>32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Office Theme</vt:lpstr>
      <vt:lpstr>Présentation PowerPoint</vt:lpstr>
      <vt:lpstr>Community Engagement in Higher Education:  Toward a European Framework for the Community Engaged Universities</vt:lpstr>
      <vt:lpstr>OVERVIEW OF PRESENTATION</vt:lpstr>
      <vt:lpstr>1. ABOUT THE TEFCE  PROJECT  TEFCE - Toward a European Framework for Community Engagement in HE</vt:lpstr>
      <vt:lpstr>Présentation PowerPoint</vt:lpstr>
      <vt:lpstr>Présentation PowerPoint</vt:lpstr>
      <vt:lpstr>BASIC PROJECT DATA</vt:lpstr>
      <vt:lpstr>TEFCE PROJECT: OBJECTIVE</vt:lpstr>
      <vt:lpstr>Présentation PowerPoint</vt:lpstr>
      <vt:lpstr>2. ABOUT COMMUNITY ENGAGEMENT IN HIGHER EDUCATION</vt:lpstr>
      <vt:lpstr>BACKGROUND: THE THIRD MISSION OF HIGHER EDUCATION</vt:lpstr>
      <vt:lpstr>DEFINING COMMUNITY ENGAGEMENT IN HIGHER EDUCATION (HE)</vt:lpstr>
      <vt:lpstr>CLARIFYING THE TERM ‘COMMUNITY’</vt:lpstr>
      <vt:lpstr>ILLUSTRATIVE EXAMPLES OF COMMUNITY ENGAGEMENT IN HE</vt:lpstr>
      <vt:lpstr>3. ‘MEASURING’ THE COMMUNITY-ENGAGED UNIVERSITY</vt:lpstr>
      <vt:lpstr>MEASUREMENT IN HIGHER EDUCATION</vt:lpstr>
      <vt:lpstr>MEASUREMENT IN HIGHER EDUCATION</vt:lpstr>
      <vt:lpstr>THE TEFCE APPROACH?</vt:lpstr>
      <vt:lpstr>FOUNDATIONS OF THE TEFCE APPROACH (1)</vt:lpstr>
      <vt:lpstr>FOUNDATIONS OF THE TEFCE APPROACH (2)</vt:lpstr>
      <vt:lpstr>THE TEFCE APPROACH:  4 PRINCIPLES</vt:lpstr>
      <vt:lpstr>THE TEFCE ‘TOOLBOX’: 5 STAGES</vt:lpstr>
      <vt:lpstr>TEFCE TOOLBOX DIMENSIONS</vt:lpstr>
      <vt:lpstr>TOOLBOX INTERPRETATIVE FRAMEWORK</vt:lpstr>
      <vt:lpstr>Présentation PowerPoint</vt:lpstr>
      <vt:lpstr>CONCLUSIONS: WHAT IS A COMMUNITY-ENGAGED UNIVERSITY?</vt:lpstr>
      <vt:lpstr>Présentation PowerPoint</vt:lpstr>
      <vt:lpstr>Présentation PowerPoint</vt:lpstr>
      <vt:lpstr>BENEFITS OF THE TOOLBOX</vt:lpstr>
      <vt:lpstr>See our first publication and policy brief on: www.tefce.eu </vt:lpstr>
      <vt:lpstr>Points for discussion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European Framework for Community Engagement in Higher Education</dc:title>
  <dc:creator>snezana</dc:creator>
  <cp:lastModifiedBy>WENDLING Mireille</cp:lastModifiedBy>
  <cp:revision>109</cp:revision>
  <dcterms:created xsi:type="dcterms:W3CDTF">2018-09-05T22:34:16Z</dcterms:created>
  <dcterms:modified xsi:type="dcterms:W3CDTF">2019-06-18T08:26:47Z</dcterms:modified>
</cp:coreProperties>
</file>