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4"/>
  </p:notesMasterIdLst>
  <p:sldIdLst>
    <p:sldId id="259" r:id="rId3"/>
    <p:sldId id="260" r:id="rId4"/>
    <p:sldId id="341" r:id="rId5"/>
    <p:sldId id="342" r:id="rId6"/>
    <p:sldId id="343" r:id="rId7"/>
    <p:sldId id="344" r:id="rId8"/>
    <p:sldId id="262" r:id="rId9"/>
    <p:sldId id="263" r:id="rId10"/>
    <p:sldId id="264" r:id="rId11"/>
    <p:sldId id="265" r:id="rId12"/>
    <p:sldId id="322" r:id="rId13"/>
    <p:sldId id="310" r:id="rId14"/>
    <p:sldId id="309" r:id="rId15"/>
    <p:sldId id="303" r:id="rId16"/>
    <p:sldId id="316" r:id="rId17"/>
    <p:sldId id="335" r:id="rId18"/>
    <p:sldId id="338" r:id="rId19"/>
    <p:sldId id="336" r:id="rId20"/>
    <p:sldId id="339" r:id="rId21"/>
    <p:sldId id="340" r:id="rId22"/>
    <p:sldId id="28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36FE272-1E95-4EA2-B904-F618FAC6D31B}">
          <p14:sldIdLst>
            <p14:sldId id="259"/>
            <p14:sldId id="260"/>
            <p14:sldId id="341"/>
            <p14:sldId id="342"/>
            <p14:sldId id="343"/>
            <p14:sldId id="344"/>
            <p14:sldId id="262"/>
            <p14:sldId id="263"/>
            <p14:sldId id="264"/>
            <p14:sldId id="265"/>
            <p14:sldId id="322"/>
            <p14:sldId id="310"/>
            <p14:sldId id="309"/>
            <p14:sldId id="303"/>
            <p14:sldId id="316"/>
            <p14:sldId id="335"/>
            <p14:sldId id="338"/>
            <p14:sldId id="336"/>
            <p14:sldId id="339"/>
            <p14:sldId id="340"/>
          </p14:sldIdLst>
        </p14:section>
        <p14:section name="Sezione senza titolo" id="{C1F7A043-06E1-431E-87C4-1EC8947BD79F}">
          <p14:sldIdLst>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32" autoAdjust="0"/>
    <p:restoredTop sz="94660"/>
  </p:normalViewPr>
  <p:slideViewPr>
    <p:cSldViewPr snapToGrid="0">
      <p:cViewPr varScale="1">
        <p:scale>
          <a:sx n="66" d="100"/>
          <a:sy n="66" d="100"/>
        </p:scale>
        <p:origin x="-44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6C9B7-C520-40D6-B5C4-8C0079DB439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7823C81-251C-4766-A234-A89E3B7C715D}">
      <dgm:prSet custT="1"/>
      <dgm:spPr/>
      <dgm:t>
        <a:bodyPr/>
        <a:lstStyle/>
        <a:p>
          <a:r>
            <a:rPr lang="en-GB" sz="2400" dirty="0"/>
            <a:t>Algeria’s higher education sector has been marked by some major policy reform since its independence</a:t>
          </a:r>
          <a:r>
            <a:rPr lang="en-GB" sz="1400" dirty="0"/>
            <a:t>.</a:t>
          </a:r>
          <a:endParaRPr lang="it-IT" sz="1400" dirty="0"/>
        </a:p>
      </dgm:t>
    </dgm:pt>
    <dgm:pt modelId="{E9434E91-0B5A-4995-A823-0B4066192CB4}" type="parTrans" cxnId="{3B7FC97F-B82B-42CE-A5D6-DA74770860C5}">
      <dgm:prSet/>
      <dgm:spPr/>
      <dgm:t>
        <a:bodyPr/>
        <a:lstStyle/>
        <a:p>
          <a:endParaRPr lang="it-IT"/>
        </a:p>
      </dgm:t>
    </dgm:pt>
    <dgm:pt modelId="{DC23879B-3D15-4F98-A962-4F93624ED202}" type="sibTrans" cxnId="{3B7FC97F-B82B-42CE-A5D6-DA74770860C5}">
      <dgm:prSet/>
      <dgm:spPr/>
      <dgm:t>
        <a:bodyPr/>
        <a:lstStyle/>
        <a:p>
          <a:endParaRPr lang="it-IT"/>
        </a:p>
      </dgm:t>
    </dgm:pt>
    <dgm:pt modelId="{36C0C3F3-9B2A-4072-A31A-F0B4C5CFECDF}">
      <dgm:prSet custT="1"/>
      <dgm:spPr/>
      <dgm:t>
        <a:bodyPr/>
        <a:lstStyle/>
        <a:p>
          <a:r>
            <a:rPr lang="en-GB" sz="2000" dirty="0"/>
            <a:t>The most recent of these – the adoption of the three-cycle degree higher-education framework known as the 'LMD system' (License/Bachelor-Master-Doctorate) – has been in place since 2004/2005</a:t>
          </a:r>
          <a:r>
            <a:rPr lang="en-GB" sz="1400" dirty="0"/>
            <a:t>. </a:t>
          </a:r>
          <a:endParaRPr lang="it-IT" sz="1400" dirty="0"/>
        </a:p>
      </dgm:t>
    </dgm:pt>
    <dgm:pt modelId="{AE8ADD28-36E2-4C91-99C1-FA44E9AF4C5B}" type="parTrans" cxnId="{A2EB6804-799F-4D20-BA83-E31BD93791A7}">
      <dgm:prSet/>
      <dgm:spPr/>
      <dgm:t>
        <a:bodyPr/>
        <a:lstStyle/>
        <a:p>
          <a:endParaRPr lang="it-IT"/>
        </a:p>
      </dgm:t>
    </dgm:pt>
    <dgm:pt modelId="{1EA804DE-33BA-4EC9-A7E8-F3489BB2D681}" type="sibTrans" cxnId="{A2EB6804-799F-4D20-BA83-E31BD93791A7}">
      <dgm:prSet/>
      <dgm:spPr/>
      <dgm:t>
        <a:bodyPr/>
        <a:lstStyle/>
        <a:p>
          <a:endParaRPr lang="it-IT"/>
        </a:p>
      </dgm:t>
    </dgm:pt>
    <dgm:pt modelId="{809A17E5-1321-4182-BEA0-7548FF2BA6CA}">
      <dgm:prSet custT="1"/>
      <dgm:spPr/>
      <dgm:t>
        <a:bodyPr/>
        <a:lstStyle/>
        <a:p>
          <a:r>
            <a:rPr lang="en-GB" sz="2000" dirty="0"/>
            <a:t>The LMD Reform helped universities to move to a greater internationalisation, more in line with the neighbour EU HE system; s</a:t>
          </a:r>
          <a:r>
            <a:rPr lang="en-US" sz="2000" dirty="0"/>
            <a:t>ought to enhanced university governance and autonomy; s</a:t>
          </a:r>
          <a:r>
            <a:rPr lang="en-GB" sz="2000" dirty="0"/>
            <a:t>ought to provide quality education </a:t>
          </a:r>
          <a:endParaRPr lang="fr-FR" sz="2000" dirty="0"/>
        </a:p>
        <a:p>
          <a:endParaRPr lang="it-IT" sz="1200" dirty="0"/>
        </a:p>
      </dgm:t>
    </dgm:pt>
    <dgm:pt modelId="{6F2B5703-ED57-46B7-BE1B-DBB0E8D7F4F6}" type="sibTrans" cxnId="{138B55D5-EA79-44A4-A43B-FC4295082C88}">
      <dgm:prSet/>
      <dgm:spPr/>
      <dgm:t>
        <a:bodyPr/>
        <a:lstStyle/>
        <a:p>
          <a:endParaRPr lang="fr-FR"/>
        </a:p>
      </dgm:t>
    </dgm:pt>
    <dgm:pt modelId="{C852F2EE-CB56-44D3-A965-58228FFF6E3D}" type="parTrans" cxnId="{138B55D5-EA79-44A4-A43B-FC4295082C88}">
      <dgm:prSet/>
      <dgm:spPr/>
      <dgm:t>
        <a:bodyPr/>
        <a:lstStyle/>
        <a:p>
          <a:endParaRPr lang="fr-FR"/>
        </a:p>
      </dgm:t>
    </dgm:pt>
    <dgm:pt modelId="{8AA0B71C-00C5-4AF8-885B-481687311433}" type="pres">
      <dgm:prSet presAssocID="{E7F6C9B7-C520-40D6-B5C4-8C0079DB4399}" presName="Name0" presStyleCnt="0">
        <dgm:presLayoutVars>
          <dgm:dir/>
          <dgm:animLvl val="lvl"/>
          <dgm:resizeHandles val="exact"/>
        </dgm:presLayoutVars>
      </dgm:prSet>
      <dgm:spPr/>
      <dgm:t>
        <a:bodyPr/>
        <a:lstStyle/>
        <a:p>
          <a:endParaRPr lang="it-IT"/>
        </a:p>
      </dgm:t>
    </dgm:pt>
    <dgm:pt modelId="{F65A8B1A-3BF7-48F8-A2A0-69B04648B87B}" type="pres">
      <dgm:prSet presAssocID="{809A17E5-1321-4182-BEA0-7548FF2BA6CA}" presName="boxAndChildren" presStyleCnt="0"/>
      <dgm:spPr/>
    </dgm:pt>
    <dgm:pt modelId="{2A28B8A0-E186-4C4E-98E8-4D576BB26DC4}" type="pres">
      <dgm:prSet presAssocID="{809A17E5-1321-4182-BEA0-7548FF2BA6CA}" presName="parentTextBox" presStyleLbl="node1" presStyleIdx="0" presStyleCnt="3" custScaleY="168816"/>
      <dgm:spPr/>
      <dgm:t>
        <a:bodyPr/>
        <a:lstStyle/>
        <a:p>
          <a:endParaRPr lang="it-IT"/>
        </a:p>
      </dgm:t>
    </dgm:pt>
    <dgm:pt modelId="{04CF60E4-158F-4983-9163-CDF98B410C0D}" type="pres">
      <dgm:prSet presAssocID="{1EA804DE-33BA-4EC9-A7E8-F3489BB2D681}" presName="sp" presStyleCnt="0"/>
      <dgm:spPr/>
    </dgm:pt>
    <dgm:pt modelId="{46719FB8-18BD-4D0F-93BC-A6DF3F3E9147}" type="pres">
      <dgm:prSet presAssocID="{36C0C3F3-9B2A-4072-A31A-F0B4C5CFECDF}" presName="arrowAndChildren" presStyleCnt="0"/>
      <dgm:spPr/>
    </dgm:pt>
    <dgm:pt modelId="{196E29C9-14D7-4785-B2A2-1736DF78F30C}" type="pres">
      <dgm:prSet presAssocID="{36C0C3F3-9B2A-4072-A31A-F0B4C5CFECDF}" presName="parentTextArrow" presStyleLbl="node1" presStyleIdx="1" presStyleCnt="3" custScaleY="133988"/>
      <dgm:spPr/>
      <dgm:t>
        <a:bodyPr/>
        <a:lstStyle/>
        <a:p>
          <a:endParaRPr lang="it-IT"/>
        </a:p>
      </dgm:t>
    </dgm:pt>
    <dgm:pt modelId="{842EA5DA-C4B5-4EFF-81BB-CF993F009826}" type="pres">
      <dgm:prSet presAssocID="{DC23879B-3D15-4F98-A962-4F93624ED202}" presName="sp" presStyleCnt="0"/>
      <dgm:spPr/>
    </dgm:pt>
    <dgm:pt modelId="{F721081F-C0E5-432E-A211-25F20BB1E896}" type="pres">
      <dgm:prSet presAssocID="{67823C81-251C-4766-A234-A89E3B7C715D}" presName="arrowAndChildren" presStyleCnt="0"/>
      <dgm:spPr/>
    </dgm:pt>
    <dgm:pt modelId="{94815E66-DFF5-42E0-B1AC-6FB942ABB4FB}" type="pres">
      <dgm:prSet presAssocID="{67823C81-251C-4766-A234-A89E3B7C715D}" presName="parentTextArrow" presStyleLbl="node1" presStyleIdx="2" presStyleCnt="3"/>
      <dgm:spPr/>
      <dgm:t>
        <a:bodyPr/>
        <a:lstStyle/>
        <a:p>
          <a:endParaRPr lang="it-IT"/>
        </a:p>
      </dgm:t>
    </dgm:pt>
  </dgm:ptLst>
  <dgm:cxnLst>
    <dgm:cxn modelId="{DCE19AAB-78D4-4A17-B59C-AD37BBB72B74}" type="presOf" srcId="{36C0C3F3-9B2A-4072-A31A-F0B4C5CFECDF}" destId="{196E29C9-14D7-4785-B2A2-1736DF78F30C}" srcOrd="0" destOrd="0" presId="urn:microsoft.com/office/officeart/2005/8/layout/process4"/>
    <dgm:cxn modelId="{DB61234E-0BA2-4C6A-8C30-2DF59096AC70}" type="presOf" srcId="{809A17E5-1321-4182-BEA0-7548FF2BA6CA}" destId="{2A28B8A0-E186-4C4E-98E8-4D576BB26DC4}" srcOrd="0" destOrd="0" presId="urn:microsoft.com/office/officeart/2005/8/layout/process4"/>
    <dgm:cxn modelId="{A2EB6804-799F-4D20-BA83-E31BD93791A7}" srcId="{E7F6C9B7-C520-40D6-B5C4-8C0079DB4399}" destId="{36C0C3F3-9B2A-4072-A31A-F0B4C5CFECDF}" srcOrd="1" destOrd="0" parTransId="{AE8ADD28-36E2-4C91-99C1-FA44E9AF4C5B}" sibTransId="{1EA804DE-33BA-4EC9-A7E8-F3489BB2D681}"/>
    <dgm:cxn modelId="{138B55D5-EA79-44A4-A43B-FC4295082C88}" srcId="{E7F6C9B7-C520-40D6-B5C4-8C0079DB4399}" destId="{809A17E5-1321-4182-BEA0-7548FF2BA6CA}" srcOrd="2" destOrd="0" parTransId="{C852F2EE-CB56-44D3-A965-58228FFF6E3D}" sibTransId="{6F2B5703-ED57-46B7-BE1B-DBB0E8D7F4F6}"/>
    <dgm:cxn modelId="{4439C52F-A2D3-4CD8-A3A5-6747C534A62B}" type="presOf" srcId="{67823C81-251C-4766-A234-A89E3B7C715D}" destId="{94815E66-DFF5-42E0-B1AC-6FB942ABB4FB}" srcOrd="0" destOrd="0" presId="urn:microsoft.com/office/officeart/2005/8/layout/process4"/>
    <dgm:cxn modelId="{424C5D4F-1201-4228-8E73-E79A92CF4546}" type="presOf" srcId="{E7F6C9B7-C520-40D6-B5C4-8C0079DB4399}" destId="{8AA0B71C-00C5-4AF8-885B-481687311433}" srcOrd="0" destOrd="0" presId="urn:microsoft.com/office/officeart/2005/8/layout/process4"/>
    <dgm:cxn modelId="{3B7FC97F-B82B-42CE-A5D6-DA74770860C5}" srcId="{E7F6C9B7-C520-40D6-B5C4-8C0079DB4399}" destId="{67823C81-251C-4766-A234-A89E3B7C715D}" srcOrd="0" destOrd="0" parTransId="{E9434E91-0B5A-4995-A823-0B4066192CB4}" sibTransId="{DC23879B-3D15-4F98-A962-4F93624ED202}"/>
    <dgm:cxn modelId="{EC603F48-1B91-47E9-A672-251544533086}" type="presParOf" srcId="{8AA0B71C-00C5-4AF8-885B-481687311433}" destId="{F65A8B1A-3BF7-48F8-A2A0-69B04648B87B}" srcOrd="0" destOrd="0" presId="urn:microsoft.com/office/officeart/2005/8/layout/process4"/>
    <dgm:cxn modelId="{972CB0D1-118A-4381-B343-10FB553D1324}" type="presParOf" srcId="{F65A8B1A-3BF7-48F8-A2A0-69B04648B87B}" destId="{2A28B8A0-E186-4C4E-98E8-4D576BB26DC4}" srcOrd="0" destOrd="0" presId="urn:microsoft.com/office/officeart/2005/8/layout/process4"/>
    <dgm:cxn modelId="{D0A94E04-4765-491F-98C0-F4C9647EC751}" type="presParOf" srcId="{8AA0B71C-00C5-4AF8-885B-481687311433}" destId="{04CF60E4-158F-4983-9163-CDF98B410C0D}" srcOrd="1" destOrd="0" presId="urn:microsoft.com/office/officeart/2005/8/layout/process4"/>
    <dgm:cxn modelId="{858D8670-8AF4-4831-947A-A70AEF09FAC0}" type="presParOf" srcId="{8AA0B71C-00C5-4AF8-885B-481687311433}" destId="{46719FB8-18BD-4D0F-93BC-A6DF3F3E9147}" srcOrd="2" destOrd="0" presId="urn:microsoft.com/office/officeart/2005/8/layout/process4"/>
    <dgm:cxn modelId="{6A96925C-0659-406F-A14B-5CFA4A176796}" type="presParOf" srcId="{46719FB8-18BD-4D0F-93BC-A6DF3F3E9147}" destId="{196E29C9-14D7-4785-B2A2-1736DF78F30C}" srcOrd="0" destOrd="0" presId="urn:microsoft.com/office/officeart/2005/8/layout/process4"/>
    <dgm:cxn modelId="{3A52CD01-0FCD-42DE-93E4-24325FE488B7}" type="presParOf" srcId="{8AA0B71C-00C5-4AF8-885B-481687311433}" destId="{842EA5DA-C4B5-4EFF-81BB-CF993F009826}" srcOrd="3" destOrd="0" presId="urn:microsoft.com/office/officeart/2005/8/layout/process4"/>
    <dgm:cxn modelId="{2EEEA313-6C96-4592-92F4-FD72646E18D7}" type="presParOf" srcId="{8AA0B71C-00C5-4AF8-885B-481687311433}" destId="{F721081F-C0E5-432E-A211-25F20BB1E896}" srcOrd="4" destOrd="0" presId="urn:microsoft.com/office/officeart/2005/8/layout/process4"/>
    <dgm:cxn modelId="{D905AEC1-5CB4-463B-A4BF-CA434C54722F}" type="presParOf" srcId="{F721081F-C0E5-432E-A211-25F20BB1E896}" destId="{94815E66-DFF5-42E0-B1AC-6FB942ABB4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6C9B7-C520-40D6-B5C4-8C0079DB439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7823C81-251C-4766-A234-A89E3B7C715D}">
      <dgm:prSet custT="1"/>
      <dgm:spPr/>
      <dgm:t>
        <a:bodyPr/>
        <a:lstStyle/>
        <a:p>
          <a:r>
            <a:rPr lang="en-US" sz="2400" dirty="0"/>
            <a:t>In 1999 the government laid a policy for the reform of the Moroccan education system</a:t>
          </a:r>
          <a:r>
            <a:rPr lang="en-GB" sz="1400" dirty="0"/>
            <a:t>.</a:t>
          </a:r>
          <a:endParaRPr lang="it-IT" sz="1400" dirty="0"/>
        </a:p>
      </dgm:t>
    </dgm:pt>
    <dgm:pt modelId="{E9434E91-0B5A-4995-A823-0B4066192CB4}" type="parTrans" cxnId="{3B7FC97F-B82B-42CE-A5D6-DA74770860C5}">
      <dgm:prSet/>
      <dgm:spPr/>
      <dgm:t>
        <a:bodyPr/>
        <a:lstStyle/>
        <a:p>
          <a:endParaRPr lang="it-IT"/>
        </a:p>
      </dgm:t>
    </dgm:pt>
    <dgm:pt modelId="{DC23879B-3D15-4F98-A962-4F93624ED202}" type="sibTrans" cxnId="{3B7FC97F-B82B-42CE-A5D6-DA74770860C5}">
      <dgm:prSet/>
      <dgm:spPr/>
      <dgm:t>
        <a:bodyPr/>
        <a:lstStyle/>
        <a:p>
          <a:endParaRPr lang="it-IT"/>
        </a:p>
      </dgm:t>
    </dgm:pt>
    <dgm:pt modelId="{36C0C3F3-9B2A-4072-A31A-F0B4C5CFECDF}">
      <dgm:prSet custT="1"/>
      <dgm:spPr/>
      <dgm:t>
        <a:bodyPr/>
        <a:lstStyle/>
        <a:p>
          <a:r>
            <a:rPr lang="en-US" sz="2000" dirty="0"/>
            <a:t>Statute No 01-00 of May 2000, aimed to establish the educational, administrative and financial autonomy of higher education centres.</a:t>
          </a:r>
          <a:endParaRPr lang="it-IT" sz="1400" dirty="0"/>
        </a:p>
      </dgm:t>
    </dgm:pt>
    <dgm:pt modelId="{AE8ADD28-36E2-4C91-99C1-FA44E9AF4C5B}" type="parTrans" cxnId="{A2EB6804-799F-4D20-BA83-E31BD93791A7}">
      <dgm:prSet/>
      <dgm:spPr/>
      <dgm:t>
        <a:bodyPr/>
        <a:lstStyle/>
        <a:p>
          <a:endParaRPr lang="it-IT"/>
        </a:p>
      </dgm:t>
    </dgm:pt>
    <dgm:pt modelId="{1EA804DE-33BA-4EC9-A7E8-F3489BB2D681}" type="sibTrans" cxnId="{A2EB6804-799F-4D20-BA83-E31BD93791A7}">
      <dgm:prSet/>
      <dgm:spPr/>
      <dgm:t>
        <a:bodyPr/>
        <a:lstStyle/>
        <a:p>
          <a:endParaRPr lang="it-IT"/>
        </a:p>
      </dgm:t>
    </dgm:pt>
    <dgm:pt modelId="{809A17E5-1321-4182-BEA0-7548FF2BA6CA}">
      <dgm:prSet custT="1"/>
      <dgm:spPr/>
      <dgm:t>
        <a:bodyPr/>
        <a:lstStyle/>
        <a:p>
          <a:r>
            <a:rPr lang="en-US" sz="2000" dirty="0"/>
            <a:t>Universities in Morocco enjoy a certain degree of educational, scholarly and literary autonomy. They are ruled by Presidents elected by the king under the minister of higher education recommendations</a:t>
          </a:r>
          <a:endParaRPr lang="it-IT" sz="1200" dirty="0"/>
        </a:p>
      </dgm:t>
    </dgm:pt>
    <dgm:pt modelId="{6F2B5703-ED57-46B7-BE1B-DBB0E8D7F4F6}" type="sibTrans" cxnId="{138B55D5-EA79-44A4-A43B-FC4295082C88}">
      <dgm:prSet/>
      <dgm:spPr/>
      <dgm:t>
        <a:bodyPr/>
        <a:lstStyle/>
        <a:p>
          <a:endParaRPr lang="fr-FR"/>
        </a:p>
      </dgm:t>
    </dgm:pt>
    <dgm:pt modelId="{C852F2EE-CB56-44D3-A965-58228FFF6E3D}" type="parTrans" cxnId="{138B55D5-EA79-44A4-A43B-FC4295082C88}">
      <dgm:prSet/>
      <dgm:spPr/>
      <dgm:t>
        <a:bodyPr/>
        <a:lstStyle/>
        <a:p>
          <a:endParaRPr lang="fr-FR"/>
        </a:p>
      </dgm:t>
    </dgm:pt>
    <dgm:pt modelId="{8AA0B71C-00C5-4AF8-885B-481687311433}" type="pres">
      <dgm:prSet presAssocID="{E7F6C9B7-C520-40D6-B5C4-8C0079DB4399}" presName="Name0" presStyleCnt="0">
        <dgm:presLayoutVars>
          <dgm:dir/>
          <dgm:animLvl val="lvl"/>
          <dgm:resizeHandles val="exact"/>
        </dgm:presLayoutVars>
      </dgm:prSet>
      <dgm:spPr/>
      <dgm:t>
        <a:bodyPr/>
        <a:lstStyle/>
        <a:p>
          <a:endParaRPr lang="it-IT"/>
        </a:p>
      </dgm:t>
    </dgm:pt>
    <dgm:pt modelId="{99A27594-3E07-4D69-AE52-2B5E092A3081}" type="pres">
      <dgm:prSet presAssocID="{809A17E5-1321-4182-BEA0-7548FF2BA6CA}" presName="boxAndChildren" presStyleCnt="0"/>
      <dgm:spPr/>
    </dgm:pt>
    <dgm:pt modelId="{0FA94B47-4636-48AC-847C-D6BF562CADB8}" type="pres">
      <dgm:prSet presAssocID="{809A17E5-1321-4182-BEA0-7548FF2BA6CA}" presName="parentTextBox" presStyleLbl="node1" presStyleIdx="0" presStyleCnt="3"/>
      <dgm:spPr/>
      <dgm:t>
        <a:bodyPr/>
        <a:lstStyle/>
        <a:p>
          <a:endParaRPr lang="it-IT"/>
        </a:p>
      </dgm:t>
    </dgm:pt>
    <dgm:pt modelId="{04CF60E4-158F-4983-9163-CDF98B410C0D}" type="pres">
      <dgm:prSet presAssocID="{1EA804DE-33BA-4EC9-A7E8-F3489BB2D681}" presName="sp" presStyleCnt="0"/>
      <dgm:spPr/>
    </dgm:pt>
    <dgm:pt modelId="{46719FB8-18BD-4D0F-93BC-A6DF3F3E9147}" type="pres">
      <dgm:prSet presAssocID="{36C0C3F3-9B2A-4072-A31A-F0B4C5CFECDF}" presName="arrowAndChildren" presStyleCnt="0"/>
      <dgm:spPr/>
    </dgm:pt>
    <dgm:pt modelId="{196E29C9-14D7-4785-B2A2-1736DF78F30C}" type="pres">
      <dgm:prSet presAssocID="{36C0C3F3-9B2A-4072-A31A-F0B4C5CFECDF}" presName="parentTextArrow" presStyleLbl="node1" presStyleIdx="1" presStyleCnt="3" custScaleY="133988"/>
      <dgm:spPr/>
      <dgm:t>
        <a:bodyPr/>
        <a:lstStyle/>
        <a:p>
          <a:endParaRPr lang="it-IT"/>
        </a:p>
      </dgm:t>
    </dgm:pt>
    <dgm:pt modelId="{842EA5DA-C4B5-4EFF-81BB-CF993F009826}" type="pres">
      <dgm:prSet presAssocID="{DC23879B-3D15-4F98-A962-4F93624ED202}" presName="sp" presStyleCnt="0"/>
      <dgm:spPr/>
    </dgm:pt>
    <dgm:pt modelId="{F721081F-C0E5-432E-A211-25F20BB1E896}" type="pres">
      <dgm:prSet presAssocID="{67823C81-251C-4766-A234-A89E3B7C715D}" presName="arrowAndChildren" presStyleCnt="0"/>
      <dgm:spPr/>
    </dgm:pt>
    <dgm:pt modelId="{94815E66-DFF5-42E0-B1AC-6FB942ABB4FB}" type="pres">
      <dgm:prSet presAssocID="{67823C81-251C-4766-A234-A89E3B7C715D}" presName="parentTextArrow" presStyleLbl="node1" presStyleIdx="2" presStyleCnt="3" custLinFactNeighborX="1353" custLinFactNeighborY="3666"/>
      <dgm:spPr/>
      <dgm:t>
        <a:bodyPr/>
        <a:lstStyle/>
        <a:p>
          <a:endParaRPr lang="it-IT"/>
        </a:p>
      </dgm:t>
    </dgm:pt>
  </dgm:ptLst>
  <dgm:cxnLst>
    <dgm:cxn modelId="{DCE19AAB-78D4-4A17-B59C-AD37BBB72B74}" type="presOf" srcId="{36C0C3F3-9B2A-4072-A31A-F0B4C5CFECDF}" destId="{196E29C9-14D7-4785-B2A2-1736DF78F30C}" srcOrd="0" destOrd="0" presId="urn:microsoft.com/office/officeart/2005/8/layout/process4"/>
    <dgm:cxn modelId="{A2EB6804-799F-4D20-BA83-E31BD93791A7}" srcId="{E7F6C9B7-C520-40D6-B5C4-8C0079DB4399}" destId="{36C0C3F3-9B2A-4072-A31A-F0B4C5CFECDF}" srcOrd="1" destOrd="0" parTransId="{AE8ADD28-36E2-4C91-99C1-FA44E9AF4C5B}" sibTransId="{1EA804DE-33BA-4EC9-A7E8-F3489BB2D681}"/>
    <dgm:cxn modelId="{DD8188D8-7225-466D-85B6-E541134609D4}" type="presOf" srcId="{809A17E5-1321-4182-BEA0-7548FF2BA6CA}" destId="{0FA94B47-4636-48AC-847C-D6BF562CADB8}" srcOrd="0" destOrd="0" presId="urn:microsoft.com/office/officeart/2005/8/layout/process4"/>
    <dgm:cxn modelId="{138B55D5-EA79-44A4-A43B-FC4295082C88}" srcId="{E7F6C9B7-C520-40D6-B5C4-8C0079DB4399}" destId="{809A17E5-1321-4182-BEA0-7548FF2BA6CA}" srcOrd="2" destOrd="0" parTransId="{C852F2EE-CB56-44D3-A965-58228FFF6E3D}" sibTransId="{6F2B5703-ED57-46B7-BE1B-DBB0E8D7F4F6}"/>
    <dgm:cxn modelId="{4439C52F-A2D3-4CD8-A3A5-6747C534A62B}" type="presOf" srcId="{67823C81-251C-4766-A234-A89E3B7C715D}" destId="{94815E66-DFF5-42E0-B1AC-6FB942ABB4FB}" srcOrd="0" destOrd="0" presId="urn:microsoft.com/office/officeart/2005/8/layout/process4"/>
    <dgm:cxn modelId="{424C5D4F-1201-4228-8E73-E79A92CF4546}" type="presOf" srcId="{E7F6C9B7-C520-40D6-B5C4-8C0079DB4399}" destId="{8AA0B71C-00C5-4AF8-885B-481687311433}" srcOrd="0" destOrd="0" presId="urn:microsoft.com/office/officeart/2005/8/layout/process4"/>
    <dgm:cxn modelId="{3B7FC97F-B82B-42CE-A5D6-DA74770860C5}" srcId="{E7F6C9B7-C520-40D6-B5C4-8C0079DB4399}" destId="{67823C81-251C-4766-A234-A89E3B7C715D}" srcOrd="0" destOrd="0" parTransId="{E9434E91-0B5A-4995-A823-0B4066192CB4}" sibTransId="{DC23879B-3D15-4F98-A962-4F93624ED202}"/>
    <dgm:cxn modelId="{6395139B-55E7-4D1A-9411-098B8D3E3539}" type="presParOf" srcId="{8AA0B71C-00C5-4AF8-885B-481687311433}" destId="{99A27594-3E07-4D69-AE52-2B5E092A3081}" srcOrd="0" destOrd="0" presId="urn:microsoft.com/office/officeart/2005/8/layout/process4"/>
    <dgm:cxn modelId="{3052F900-51BD-4E21-9A74-1FF82D4E6A3B}" type="presParOf" srcId="{99A27594-3E07-4D69-AE52-2B5E092A3081}" destId="{0FA94B47-4636-48AC-847C-D6BF562CADB8}" srcOrd="0" destOrd="0" presId="urn:microsoft.com/office/officeart/2005/8/layout/process4"/>
    <dgm:cxn modelId="{D0A94E04-4765-491F-98C0-F4C9647EC751}" type="presParOf" srcId="{8AA0B71C-00C5-4AF8-885B-481687311433}" destId="{04CF60E4-158F-4983-9163-CDF98B410C0D}" srcOrd="1" destOrd="0" presId="urn:microsoft.com/office/officeart/2005/8/layout/process4"/>
    <dgm:cxn modelId="{858D8670-8AF4-4831-947A-A70AEF09FAC0}" type="presParOf" srcId="{8AA0B71C-00C5-4AF8-885B-481687311433}" destId="{46719FB8-18BD-4D0F-93BC-A6DF3F3E9147}" srcOrd="2" destOrd="0" presId="urn:microsoft.com/office/officeart/2005/8/layout/process4"/>
    <dgm:cxn modelId="{6A96925C-0659-406F-A14B-5CFA4A176796}" type="presParOf" srcId="{46719FB8-18BD-4D0F-93BC-A6DF3F3E9147}" destId="{196E29C9-14D7-4785-B2A2-1736DF78F30C}" srcOrd="0" destOrd="0" presId="urn:microsoft.com/office/officeart/2005/8/layout/process4"/>
    <dgm:cxn modelId="{3A52CD01-0FCD-42DE-93E4-24325FE488B7}" type="presParOf" srcId="{8AA0B71C-00C5-4AF8-885B-481687311433}" destId="{842EA5DA-C4B5-4EFF-81BB-CF993F009826}" srcOrd="3" destOrd="0" presId="urn:microsoft.com/office/officeart/2005/8/layout/process4"/>
    <dgm:cxn modelId="{2EEEA313-6C96-4592-92F4-FD72646E18D7}" type="presParOf" srcId="{8AA0B71C-00C5-4AF8-885B-481687311433}" destId="{F721081F-C0E5-432E-A211-25F20BB1E896}" srcOrd="4" destOrd="0" presId="urn:microsoft.com/office/officeart/2005/8/layout/process4"/>
    <dgm:cxn modelId="{D905AEC1-5CB4-463B-A4BF-CA434C54722F}" type="presParOf" srcId="{F721081F-C0E5-432E-A211-25F20BB1E896}" destId="{94815E66-DFF5-42E0-B1AC-6FB942ABB4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DCBAE-0635-49F0-8D16-C8157544A1F9}" type="datetimeFigureOut">
              <a:rPr lang="it-IT" smtClean="0"/>
              <a:t>21/06/2019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71BC9-CD4D-4D8E-8619-A1051B55F6E6}" type="slidenum">
              <a:rPr lang="it-IT" smtClean="0"/>
              <a:t>‹#›</a:t>
            </a:fld>
            <a:endParaRPr lang="it-IT"/>
          </a:p>
        </p:txBody>
      </p:sp>
    </p:spTree>
    <p:extLst>
      <p:ext uri="{BB962C8B-B14F-4D97-AF65-F5344CB8AC3E}">
        <p14:creationId xmlns:p14="http://schemas.microsoft.com/office/powerpoint/2010/main" val="231007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00C36BD-F385-4771-B53C-1A2767FEFD7B}" type="slidenum">
              <a:rPr lang="es-ES" smtClean="0"/>
              <a:pPr/>
              <a:t>2</a:t>
            </a:fld>
            <a:endParaRPr lang="es-ES"/>
          </a:p>
        </p:txBody>
      </p:sp>
    </p:spTree>
    <p:extLst>
      <p:ext uri="{BB962C8B-B14F-4D97-AF65-F5344CB8AC3E}">
        <p14:creationId xmlns:p14="http://schemas.microsoft.com/office/powerpoint/2010/main" val="289680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intestazione 3"/>
          <p:cNvSpPr>
            <a:spLocks noGrp="1"/>
          </p:cNvSpPr>
          <p:nvPr>
            <p:ph type="hdr" sz="quarter" idx="10"/>
          </p:nvPr>
        </p:nvSpPr>
        <p:spPr/>
        <p:txBody>
          <a:bodyPr/>
          <a:lstStyle/>
          <a:p>
            <a:r>
              <a:rPr lang="en-US" smtClean="0"/>
              <a:t>UNIMED Projects and SubNetworks</a:t>
            </a:r>
            <a:endParaRPr lang="en-GB"/>
          </a:p>
        </p:txBody>
      </p:sp>
      <p:sp>
        <p:nvSpPr>
          <p:cNvPr id="6" name="Segnaposto piè di pagina 5"/>
          <p:cNvSpPr>
            <a:spLocks noGrp="1"/>
          </p:cNvSpPr>
          <p:nvPr>
            <p:ph type="ftr" sz="quarter" idx="12"/>
          </p:nvPr>
        </p:nvSpPr>
        <p:spPr/>
        <p:txBody>
          <a:bodyPr/>
          <a:lstStyle/>
          <a:p>
            <a:r>
              <a:rPr lang="en-GB" smtClean="0"/>
              <a:t>UNIMED GA 2018</a:t>
            </a:r>
            <a:endParaRPr lang="en-GB"/>
          </a:p>
        </p:txBody>
      </p:sp>
      <p:sp>
        <p:nvSpPr>
          <p:cNvPr id="7" name="Segnaposto numero diapositiva 6"/>
          <p:cNvSpPr>
            <a:spLocks noGrp="1"/>
          </p:cNvSpPr>
          <p:nvPr>
            <p:ph type="sldNum" sz="quarter" idx="13"/>
          </p:nvPr>
        </p:nvSpPr>
        <p:spPr/>
        <p:txBody>
          <a:bodyPr/>
          <a:lstStyle/>
          <a:p>
            <a:fld id="{00530306-2D64-497A-9D24-48301A90C977}" type="slidenum">
              <a:rPr lang="en-GB" smtClean="0"/>
              <a:t>4</a:t>
            </a:fld>
            <a:endParaRPr lang="en-GB"/>
          </a:p>
        </p:txBody>
      </p:sp>
    </p:spTree>
    <p:extLst>
      <p:ext uri="{BB962C8B-B14F-4D97-AF65-F5344CB8AC3E}">
        <p14:creationId xmlns:p14="http://schemas.microsoft.com/office/powerpoint/2010/main" val="416469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MARCELLO</a:t>
            </a:r>
            <a:endParaRPr lang="en-GB" dirty="0"/>
          </a:p>
        </p:txBody>
      </p:sp>
      <p:sp>
        <p:nvSpPr>
          <p:cNvPr id="4" name="Segnaposto intestazione 3"/>
          <p:cNvSpPr>
            <a:spLocks noGrp="1"/>
          </p:cNvSpPr>
          <p:nvPr>
            <p:ph type="hdr" sz="quarter" idx="10"/>
          </p:nvPr>
        </p:nvSpPr>
        <p:spPr/>
        <p:txBody>
          <a:bodyPr/>
          <a:lstStyle/>
          <a:p>
            <a:r>
              <a:rPr lang="en-US" smtClean="0"/>
              <a:t>UNIMED Projects and SubNetworks</a:t>
            </a:r>
            <a:endParaRPr lang="en-GB"/>
          </a:p>
        </p:txBody>
      </p:sp>
      <p:sp>
        <p:nvSpPr>
          <p:cNvPr id="5" name="Segnaposto piè di pagina 4"/>
          <p:cNvSpPr>
            <a:spLocks noGrp="1"/>
          </p:cNvSpPr>
          <p:nvPr>
            <p:ph type="ftr" sz="quarter" idx="11"/>
          </p:nvPr>
        </p:nvSpPr>
        <p:spPr/>
        <p:txBody>
          <a:bodyPr/>
          <a:lstStyle/>
          <a:p>
            <a:r>
              <a:rPr lang="en-GB" smtClean="0"/>
              <a:t>UNIMED GA 2018</a:t>
            </a:r>
            <a:endParaRPr lang="en-GB"/>
          </a:p>
        </p:txBody>
      </p:sp>
      <p:sp>
        <p:nvSpPr>
          <p:cNvPr id="6" name="Segnaposto numero diapositiva 5"/>
          <p:cNvSpPr>
            <a:spLocks noGrp="1"/>
          </p:cNvSpPr>
          <p:nvPr>
            <p:ph type="sldNum" sz="quarter" idx="12"/>
          </p:nvPr>
        </p:nvSpPr>
        <p:spPr/>
        <p:txBody>
          <a:bodyPr/>
          <a:lstStyle/>
          <a:p>
            <a:fld id="{00530306-2D64-497A-9D24-48301A90C977}" type="slidenum">
              <a:rPr lang="en-GB" smtClean="0"/>
              <a:t>5</a:t>
            </a:fld>
            <a:endParaRPr lang="en-GB"/>
          </a:p>
        </p:txBody>
      </p:sp>
    </p:spTree>
    <p:extLst>
      <p:ext uri="{BB962C8B-B14F-4D97-AF65-F5344CB8AC3E}">
        <p14:creationId xmlns:p14="http://schemas.microsoft.com/office/powerpoint/2010/main" val="264186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indirect, financial support in the form of accommodation, food, medical services and socio-educational services and facilities. Every student who lives more than 50 km away from the institution has access to accommodation in the halls of residence;</a:t>
            </a:r>
          </a:p>
          <a:p>
            <a:r>
              <a:rPr lang="en-US" dirty="0"/>
              <a:t>Every holder of the </a:t>
            </a:r>
            <a:r>
              <a:rPr lang="en-US" i="1" dirty="0" err="1"/>
              <a:t>baccalauréat</a:t>
            </a:r>
            <a:r>
              <a:rPr lang="en-US" i="1" dirty="0"/>
              <a:t> </a:t>
            </a:r>
            <a:r>
              <a:rPr lang="en-US" dirty="0"/>
              <a:t>or an equivalent foreign certificate is entitled to matriculate free of charge at a university </a:t>
            </a:r>
            <a:r>
              <a:rPr lang="fr-BE" dirty="0"/>
              <a:t>institution. </a:t>
            </a:r>
            <a:r>
              <a:rPr lang="en-US" dirty="0"/>
              <a:t>The automatic access of bachelors to the university gives them many advantages such as obtaining a scholarship, access to subsidized services (catering, transportation, accommodation, etc.). In 2002, for example, 51.27% of students are housed in university cities and 89.41% receive a scholarship </a:t>
            </a:r>
          </a:p>
          <a:p>
            <a:r>
              <a:rPr lang="en-US" dirty="0"/>
              <a:t>These very high coverage rates are due to award criteria that are not very rigorous and have repercussions on the quality of the service (lack of maintenance of university cities, overstaffing, scholarships that are far from meeting basic needs). students, etc.)</a:t>
            </a:r>
          </a:p>
          <a:p>
            <a:r>
              <a:rPr lang="en-US" dirty="0"/>
              <a:t>Especially since faced with the difficulty of obtaining a job after the end of studies, these privileges have the unfortunate consequence of pushing students to extend the length of their education and increase the operating budgets of university and university institutions</a:t>
            </a:r>
            <a:endParaRPr lang="fr-BE" dirty="0"/>
          </a:p>
          <a:p>
            <a:endParaRPr lang="fr-BE" dirty="0"/>
          </a:p>
          <a:p>
            <a:r>
              <a:rPr lang="en-US" dirty="0"/>
              <a:t>The criteria for the choice of course are the student’s wishes, the nature of the </a:t>
            </a:r>
            <a:r>
              <a:rPr lang="en-US" i="1" dirty="0" err="1"/>
              <a:t>baccalauréat</a:t>
            </a:r>
            <a:r>
              <a:rPr lang="en-US" i="1" dirty="0"/>
              <a:t> </a:t>
            </a:r>
            <a:r>
              <a:rPr lang="en-US" dirty="0"/>
              <a:t>or other qualifying certificate, the student’s marks or grades in the relevant </a:t>
            </a:r>
            <a:r>
              <a:rPr lang="fr-BE" dirty="0" err="1"/>
              <a:t>subjects</a:t>
            </a:r>
            <a:r>
              <a:rPr lang="fr-BE" dirty="0"/>
              <a:t> and the </a:t>
            </a:r>
            <a:r>
              <a:rPr lang="fr-BE" dirty="0" err="1"/>
              <a:t>numberof</a:t>
            </a:r>
            <a:r>
              <a:rPr lang="fr-BE" dirty="0"/>
              <a:t> places </a:t>
            </a:r>
            <a:r>
              <a:rPr lang="fr-BE" dirty="0" err="1"/>
              <a:t>available</a:t>
            </a:r>
            <a:r>
              <a:rPr lang="fr-BE" dirty="0"/>
              <a:t> in </a:t>
            </a:r>
            <a:r>
              <a:rPr lang="fr-BE" dirty="0" err="1"/>
              <a:t>every</a:t>
            </a:r>
            <a:r>
              <a:rPr lang="fr-BE" dirty="0"/>
              <a:t> </a:t>
            </a:r>
            <a:r>
              <a:rPr lang="fr-BE" dirty="0" err="1"/>
              <a:t>specific</a:t>
            </a:r>
            <a:r>
              <a:rPr lang="fr-BE" dirty="0"/>
              <a:t> course.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t-IT" sz="1200" dirty="0"/>
          </a:p>
          <a:p>
            <a:endParaRPr lang="en-GB" dirty="0"/>
          </a:p>
        </p:txBody>
      </p:sp>
      <p:sp>
        <p:nvSpPr>
          <p:cNvPr id="4" name="Segnaposto numero diapositiva 3"/>
          <p:cNvSpPr>
            <a:spLocks noGrp="1"/>
          </p:cNvSpPr>
          <p:nvPr>
            <p:ph type="sldNum" sz="quarter" idx="10"/>
          </p:nvPr>
        </p:nvSpPr>
        <p:spPr/>
        <p:txBody>
          <a:bodyPr/>
          <a:lstStyle/>
          <a:p>
            <a:fld id="{ED471BC9-CD4D-4D8E-8619-A1051B55F6E6}" type="slidenum">
              <a:rPr lang="it-IT" smtClean="0"/>
              <a:t>14</a:t>
            </a:fld>
            <a:endParaRPr lang="it-IT"/>
          </a:p>
        </p:txBody>
      </p:sp>
    </p:spTree>
    <p:extLst>
      <p:ext uri="{BB962C8B-B14F-4D97-AF65-F5344CB8AC3E}">
        <p14:creationId xmlns:p14="http://schemas.microsoft.com/office/powerpoint/2010/main" val="2207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2005-2008, public expenditure on education  amounted to around 7.4 percent of GDP, with 2 percent allocated to higher education.</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budgetary constraints exist within a context of rapidly increasing student </a:t>
            </a:r>
            <a:r>
              <a:rPr lang="en-GB" dirty="0" err="1"/>
              <a:t>enrollment</a:t>
            </a:r>
            <a:r>
              <a:rPr lang="en-GB" dirty="0"/>
              <a:t>, and the need to improve the quality of education to insure better employability of graduates. In light of this situation, public policy is obliged to define orientations and programs, improving quality and efficiency while reducing costs and resource wastage, to enhance access and equity. </a:t>
            </a:r>
            <a:endParaRPr lang="it-IT" dirty="0"/>
          </a:p>
          <a:p>
            <a:endParaRPr lang="fr-BE" dirty="0"/>
          </a:p>
        </p:txBody>
      </p:sp>
      <p:sp>
        <p:nvSpPr>
          <p:cNvPr id="4" name="Segnaposto numero diapositiva 3"/>
          <p:cNvSpPr>
            <a:spLocks noGrp="1"/>
          </p:cNvSpPr>
          <p:nvPr>
            <p:ph type="sldNum" sz="quarter" idx="10"/>
          </p:nvPr>
        </p:nvSpPr>
        <p:spPr/>
        <p:txBody>
          <a:bodyPr/>
          <a:lstStyle/>
          <a:p>
            <a:fld id="{ED471BC9-CD4D-4D8E-8619-A1051B55F6E6}" type="slidenum">
              <a:rPr lang="it-IT" smtClean="0"/>
              <a:t>15</a:t>
            </a:fld>
            <a:endParaRPr lang="it-IT"/>
          </a:p>
        </p:txBody>
      </p:sp>
    </p:spTree>
    <p:extLst>
      <p:ext uri="{BB962C8B-B14F-4D97-AF65-F5344CB8AC3E}">
        <p14:creationId xmlns:p14="http://schemas.microsoft.com/office/powerpoint/2010/main" val="98702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2005-2008, public expenditure on education  amounted to around 7.4 percent of GDP, with 2 percent allocated to higher education.</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budgetary constraints exist within a context of rapidly increasing student </a:t>
            </a:r>
            <a:r>
              <a:rPr lang="en-GB" dirty="0" err="1"/>
              <a:t>enrollment</a:t>
            </a:r>
            <a:r>
              <a:rPr lang="en-GB" dirty="0"/>
              <a:t>, and the need to improve the quality of education to insure better employability of graduates. In light of this situation, public policy is obliged to define orientations and programs, improving quality and efficiency while reducing costs and resource wastage, to enhance access and equity. </a:t>
            </a:r>
            <a:endParaRPr lang="it-IT" dirty="0"/>
          </a:p>
          <a:p>
            <a:endParaRPr lang="fr-BE" dirty="0"/>
          </a:p>
        </p:txBody>
      </p:sp>
      <p:sp>
        <p:nvSpPr>
          <p:cNvPr id="4" name="Segnaposto numero diapositiva 3"/>
          <p:cNvSpPr>
            <a:spLocks noGrp="1"/>
          </p:cNvSpPr>
          <p:nvPr>
            <p:ph type="sldNum" sz="quarter" idx="10"/>
          </p:nvPr>
        </p:nvSpPr>
        <p:spPr/>
        <p:txBody>
          <a:bodyPr/>
          <a:lstStyle/>
          <a:p>
            <a:fld id="{ED471BC9-CD4D-4D8E-8619-A1051B55F6E6}" type="slidenum">
              <a:rPr lang="it-IT" smtClean="0"/>
              <a:t>16</a:t>
            </a:fld>
            <a:endParaRPr lang="it-IT"/>
          </a:p>
        </p:txBody>
      </p:sp>
    </p:spTree>
    <p:extLst>
      <p:ext uri="{BB962C8B-B14F-4D97-AF65-F5344CB8AC3E}">
        <p14:creationId xmlns:p14="http://schemas.microsoft.com/office/powerpoint/2010/main" val="199667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00C36BD-F385-4771-B53C-1A2767FEFD7B}" type="slidenum">
              <a:rPr lang="es-ES" smtClean="0"/>
              <a:pPr/>
              <a:t>21</a:t>
            </a:fld>
            <a:endParaRPr lang="es-ES"/>
          </a:p>
        </p:txBody>
      </p:sp>
    </p:spTree>
    <p:extLst>
      <p:ext uri="{BB962C8B-B14F-4D97-AF65-F5344CB8AC3E}">
        <p14:creationId xmlns:p14="http://schemas.microsoft.com/office/powerpoint/2010/main" val="289680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347274" y="1122363"/>
            <a:ext cx="6110926" cy="2387600"/>
          </a:xfrm>
        </p:spPr>
        <p:txBody>
          <a:bodyPr anchor="b">
            <a:normAutofit/>
          </a:bodyPr>
          <a:lstStyle>
            <a:lvl1pPr algn="l">
              <a:defRPr sz="4400"/>
            </a:lvl1pPr>
          </a:lstStyle>
          <a:p>
            <a:r>
              <a:rPr lang="it-IT"/>
              <a:t>Fare clic per modificare lo stile del titolo</a:t>
            </a:r>
            <a:endParaRPr lang="en-US" dirty="0"/>
          </a:p>
        </p:txBody>
      </p:sp>
      <p:sp>
        <p:nvSpPr>
          <p:cNvPr id="3" name="Subtitle 2"/>
          <p:cNvSpPr>
            <a:spLocks noGrp="1"/>
          </p:cNvSpPr>
          <p:nvPr>
            <p:ph type="subTitle" idx="1"/>
          </p:nvPr>
        </p:nvSpPr>
        <p:spPr>
          <a:xfrm>
            <a:off x="2347274" y="3602038"/>
            <a:ext cx="611092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0" y="0"/>
            <a:ext cx="2199498" cy="6885384"/>
          </a:xfrm>
          <a:prstGeom prst="rect">
            <a:avLst/>
          </a:prstGeom>
        </p:spPr>
      </p:pic>
      <p:pic>
        <p:nvPicPr>
          <p:cNvPr id="9" name="Immagin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274" y="5421460"/>
            <a:ext cx="6110926" cy="1124601"/>
          </a:xfrm>
          <a:prstGeom prst="rect">
            <a:avLst/>
          </a:prstGeom>
        </p:spPr>
      </p:pic>
    </p:spTree>
    <p:extLst>
      <p:ext uri="{BB962C8B-B14F-4D97-AF65-F5344CB8AC3E}">
        <p14:creationId xmlns:p14="http://schemas.microsoft.com/office/powerpoint/2010/main" val="121510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28650" y="865847"/>
            <a:ext cx="7886700" cy="824841"/>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solidFill>
                  <a:prstClr val="black"/>
                </a:solidFill>
              </a:rPr>
              <a:pPr/>
              <a:t>21/06/2019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solidFill>
                  <a:prstClr val="black"/>
                </a:solidFill>
              </a:rPr>
              <a:pPr/>
              <a:t>‹#›</a:t>
            </a:fld>
            <a:endParaRPr lang="en-GB">
              <a:solidFill>
                <a:prstClr val="black"/>
              </a:solidFill>
            </a:endParaRPr>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180423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857755"/>
            <a:ext cx="7886700" cy="83293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solidFill>
                  <a:prstClr val="black"/>
                </a:solidFill>
              </a:rPr>
              <a:pPr/>
              <a:t>21/06/2019</a:t>
            </a:fld>
            <a:endParaRPr lang="en-GB">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solidFill>
                  <a:prstClr val="black"/>
                </a:solidFill>
              </a:rPr>
              <a:pPr/>
              <a:t>‹#›</a:t>
            </a:fld>
            <a:endParaRPr lang="en-GB">
              <a:solidFill>
                <a:prstClr val="black"/>
              </a:solidFill>
            </a:endParaRPr>
          </a:p>
        </p:txBody>
      </p:sp>
      <p:pic>
        <p:nvPicPr>
          <p:cNvPr id="10" name="Immagin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162030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28650" y="857755"/>
            <a:ext cx="7886700" cy="832933"/>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solidFill>
                  <a:prstClr val="black"/>
                </a:solidFill>
              </a:rPr>
              <a:pPr/>
              <a:t>21/06/2019</a:t>
            </a:fld>
            <a:endParaRPr lang="en-GB">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solidFill>
                  <a:prstClr val="black"/>
                </a:solidFill>
              </a:rPr>
              <a:pPr/>
              <a:t>‹#›</a:t>
            </a:fld>
            <a:endParaRPr lang="en-GB">
              <a:solidFill>
                <a:prstClr val="black"/>
              </a:solidFill>
            </a:endParaRPr>
          </a:p>
        </p:txBody>
      </p:sp>
      <p:pic>
        <p:nvPicPr>
          <p:cNvPr id="6" name="Immagin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203038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solidFill>
                  <a:prstClr val="black"/>
                </a:solidFill>
              </a:rPr>
              <a:pPr/>
              <a:t>21/06/2019</a:t>
            </a:fld>
            <a:endParaRPr lang="en-GB">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solidFill>
                  <a:prstClr val="black"/>
                </a:solidFill>
              </a:rPr>
              <a:pPr/>
              <a:t>‹#›</a:t>
            </a:fld>
            <a:endParaRPr lang="en-GB">
              <a:solidFill>
                <a:prstClr val="black"/>
              </a:solidFill>
            </a:endParaRPr>
          </a:p>
        </p:txBody>
      </p:sp>
      <p:pic>
        <p:nvPicPr>
          <p:cNvPr id="5" name="Immagin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341875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Autofit/>
          </a:bodyPr>
          <a:lstStyle>
            <a:lvl1pPr>
              <a:defRPr sz="26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solidFill>
                  <a:prstClr val="black"/>
                </a:solidFill>
              </a:rPr>
              <a:pPr/>
              <a:t>21/06/2019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solidFill>
                  <a:prstClr val="black"/>
                </a:solidFill>
              </a:rPr>
              <a:pPr/>
              <a:t>‹#›</a:t>
            </a:fld>
            <a:endParaRPr lang="en-GB">
              <a:solidFill>
                <a:prstClr val="black"/>
              </a:solidFill>
            </a:endParaRPr>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177166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857755"/>
            <a:ext cx="7886700" cy="832933"/>
          </a:xfrm>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392393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28650" y="865847"/>
            <a:ext cx="7886700" cy="824841"/>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t>21/06/2019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t>‹#›</a:t>
            </a:fld>
            <a:endParaRPr lang="en-GB"/>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296854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857755"/>
            <a:ext cx="7886700" cy="83293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t>21/06/2019</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t>‹#›</a:t>
            </a:fld>
            <a:endParaRPr lang="en-GB"/>
          </a:p>
        </p:txBody>
      </p:sp>
      <p:pic>
        <p:nvPicPr>
          <p:cNvPr id="10" name="Immagin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345746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28650" y="857755"/>
            <a:ext cx="7886700" cy="832933"/>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t>21/06/2019</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t>‹#›</a:t>
            </a:fld>
            <a:endParaRPr lang="en-GB"/>
          </a:p>
        </p:txBody>
      </p:sp>
      <p:pic>
        <p:nvPicPr>
          <p:cNvPr id="6" name="Immagin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28042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t>21/06/2019</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t>‹#›</a:t>
            </a:fld>
            <a:endParaRPr lang="en-GB"/>
          </a:p>
        </p:txBody>
      </p:sp>
      <p:pic>
        <p:nvPicPr>
          <p:cNvPr id="5" name="Immagin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208486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Autofit/>
          </a:bodyPr>
          <a:lstStyle>
            <a:lvl1pPr>
              <a:defRPr sz="26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466919-57F2-47C0-9DE1-A7D945DFF52A}" type="datetimeFigureOut">
              <a:rPr lang="en-GB" smtClean="0"/>
              <a:t>21/06/2019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BD8E6E-00BE-40D1-99FE-C32686201EBE}" type="slidenum">
              <a:rPr lang="en-GB" smtClean="0"/>
              <a:t>‹#›</a:t>
            </a:fld>
            <a:endParaRPr lang="en-GB"/>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146049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347274" y="1122363"/>
            <a:ext cx="6110926" cy="2387600"/>
          </a:xfrm>
        </p:spPr>
        <p:txBody>
          <a:bodyPr anchor="b">
            <a:normAutofit/>
          </a:bodyPr>
          <a:lstStyle>
            <a:lvl1pPr algn="l">
              <a:defRPr sz="4400"/>
            </a:lvl1pPr>
          </a:lstStyle>
          <a:p>
            <a:r>
              <a:rPr lang="it-IT"/>
              <a:t>Fare clic per modificare lo stile del titolo</a:t>
            </a:r>
            <a:endParaRPr lang="en-US" dirty="0"/>
          </a:p>
        </p:txBody>
      </p:sp>
      <p:sp>
        <p:nvSpPr>
          <p:cNvPr id="3" name="Subtitle 2"/>
          <p:cNvSpPr>
            <a:spLocks noGrp="1"/>
          </p:cNvSpPr>
          <p:nvPr>
            <p:ph type="subTitle" idx="1"/>
          </p:nvPr>
        </p:nvSpPr>
        <p:spPr>
          <a:xfrm>
            <a:off x="2347274" y="3602038"/>
            <a:ext cx="611092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0" y="0"/>
            <a:ext cx="2199498" cy="6885384"/>
          </a:xfrm>
          <a:prstGeom prst="rect">
            <a:avLst/>
          </a:prstGeom>
        </p:spPr>
      </p:pic>
      <p:pic>
        <p:nvPicPr>
          <p:cNvPr id="9" name="Immagin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274" y="5421460"/>
            <a:ext cx="6110926" cy="1124601"/>
          </a:xfrm>
          <a:prstGeom prst="rect">
            <a:avLst/>
          </a:prstGeom>
        </p:spPr>
      </p:pic>
    </p:spTree>
    <p:extLst>
      <p:ext uri="{BB962C8B-B14F-4D97-AF65-F5344CB8AC3E}">
        <p14:creationId xmlns:p14="http://schemas.microsoft.com/office/powerpoint/2010/main" val="334490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857755"/>
            <a:ext cx="7886700" cy="832933"/>
          </a:xfrm>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798585"/>
          </a:xfrm>
          <a:prstGeom prst="rect">
            <a:avLst/>
          </a:prstGeom>
        </p:spPr>
      </p:pic>
    </p:spTree>
    <p:extLst>
      <p:ext uri="{BB962C8B-B14F-4D97-AF65-F5344CB8AC3E}">
        <p14:creationId xmlns:p14="http://schemas.microsoft.com/office/powerpoint/2010/main" val="356171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8585"/>
            <a:ext cx="7886700" cy="892104"/>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7852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8585"/>
            <a:ext cx="7886700" cy="892104"/>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26710158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defTabSz="9144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scalisi@uni-med.ne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76483" y="278295"/>
            <a:ext cx="6240134" cy="1659835"/>
          </a:xfrm>
        </p:spPr>
        <p:txBody>
          <a:bodyPr>
            <a:noAutofit/>
          </a:bodyPr>
          <a:lstStyle/>
          <a:p>
            <a:pPr algn="ctr"/>
            <a:r>
              <a:rPr lang="en-US" sz="3200" b="1" smtClean="0">
                <a:latin typeface="+mn-lt"/>
              </a:rPr>
              <a:t>“Academic Freedom, Institutional Autonomy, and the Future of Democracy” - Global Forum</a:t>
            </a:r>
            <a:endParaRPr lang="en-GB" sz="3200" dirty="0">
              <a:latin typeface="+mn-lt"/>
            </a:endParaRPr>
          </a:p>
        </p:txBody>
      </p:sp>
      <p:sp>
        <p:nvSpPr>
          <p:cNvPr id="3" name="Sottotitolo 2"/>
          <p:cNvSpPr>
            <a:spLocks noGrp="1"/>
          </p:cNvSpPr>
          <p:nvPr>
            <p:ph type="subTitle" idx="1"/>
          </p:nvPr>
        </p:nvSpPr>
        <p:spPr>
          <a:xfrm>
            <a:off x="2396969" y="2176670"/>
            <a:ext cx="6319647" cy="2456542"/>
          </a:xfrm>
        </p:spPr>
        <p:txBody>
          <a:bodyPr>
            <a:normAutofit lnSpcReduction="10000"/>
          </a:bodyPr>
          <a:lstStyle/>
          <a:p>
            <a:pPr algn="ctr"/>
            <a:endParaRPr lang="en-GB" b="1" smtClean="0">
              <a:latin typeface="Montserrat"/>
            </a:endParaRPr>
          </a:p>
          <a:p>
            <a:pPr algn="ctr"/>
            <a:r>
              <a:rPr lang="en-GB" b="1" smtClean="0">
                <a:latin typeface="Montserrat"/>
              </a:rPr>
              <a:t>Marcello Scalisi</a:t>
            </a:r>
          </a:p>
          <a:p>
            <a:pPr algn="ctr"/>
            <a:r>
              <a:rPr lang="en-GB" smtClean="0">
                <a:latin typeface="Montserrat"/>
              </a:rPr>
              <a:t>Director, UNIMED-Mediterranean Universities Union</a:t>
            </a:r>
          </a:p>
          <a:p>
            <a:pPr algn="ctr"/>
            <a:endParaRPr lang="it-IT" smtClean="0"/>
          </a:p>
          <a:p>
            <a:pPr algn="ctr"/>
            <a:r>
              <a:rPr lang="it-IT" b="1" smtClean="0"/>
              <a:t>Strasbourg 20-21 June 2019</a:t>
            </a:r>
            <a:endParaRPr lang="it-IT" b="1" dirty="0">
              <a:effectLst/>
            </a:endParaRPr>
          </a:p>
        </p:txBody>
      </p:sp>
    </p:spTree>
    <p:extLst>
      <p:ext uri="{BB962C8B-B14F-4D97-AF65-F5344CB8AC3E}">
        <p14:creationId xmlns:p14="http://schemas.microsoft.com/office/powerpoint/2010/main" val="297699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58" y="0"/>
            <a:ext cx="9112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5659" y="3148493"/>
            <a:ext cx="9144000" cy="2150245"/>
          </a:xfrm>
          <a:prstGeom prst="rect">
            <a:avLst/>
          </a:prstGeom>
          <a:solidFill>
            <a:srgbClr val="7461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0" b="1" dirty="0"/>
              <a:t>INSTITUTIONAL DIALOGUE</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39" y="5433675"/>
            <a:ext cx="1356219" cy="1359769"/>
          </a:xfrm>
          <a:prstGeom prst="rect">
            <a:avLst/>
          </a:prstGeom>
        </p:spPr>
      </p:pic>
    </p:spTree>
    <p:extLst>
      <p:ext uri="{BB962C8B-B14F-4D97-AF65-F5344CB8AC3E}">
        <p14:creationId xmlns:p14="http://schemas.microsoft.com/office/powerpoint/2010/main" val="42825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850F7EA-A3E2-4C98-9A89-6D8479803AE8}"/>
              </a:ext>
            </a:extLst>
          </p:cNvPr>
          <p:cNvSpPr>
            <a:spLocks noGrp="1"/>
          </p:cNvSpPr>
          <p:nvPr>
            <p:ph type="title"/>
          </p:nvPr>
        </p:nvSpPr>
        <p:spPr>
          <a:xfrm>
            <a:off x="856729" y="207467"/>
            <a:ext cx="7954077" cy="1084979"/>
          </a:xfrm>
        </p:spPr>
        <p:txBody>
          <a:bodyPr>
            <a:normAutofit fontScale="90000"/>
          </a:bodyPr>
          <a:lstStyle/>
          <a:p>
            <a:pPr algn="ctr"/>
            <a:r>
              <a:rPr lang="en-US" b="1" dirty="0">
                <a:solidFill>
                  <a:srgbClr val="00B0F0"/>
                </a:solidFill>
                <a:latin typeface="+mn-lt"/>
              </a:rPr>
              <a:t>General overview about institutional autonomy and governance in higher education with focus on Morocco, Tunisia and </a:t>
            </a:r>
            <a:r>
              <a:rPr lang="en-US" b="1" dirty="0" smtClean="0">
                <a:solidFill>
                  <a:srgbClr val="00B0F0"/>
                </a:solidFill>
                <a:latin typeface="+mn-lt"/>
              </a:rPr>
              <a:t>Algeria</a:t>
            </a:r>
            <a:endParaRPr lang="fr-BE" dirty="0">
              <a:solidFill>
                <a:srgbClr val="00B0F0"/>
              </a:solidFill>
              <a:latin typeface="+mn-lt"/>
            </a:endParaRPr>
          </a:p>
        </p:txBody>
      </p:sp>
      <p:sp>
        <p:nvSpPr>
          <p:cNvPr id="4" name="Rettangolo 3">
            <a:extLst>
              <a:ext uri="{FF2B5EF4-FFF2-40B4-BE49-F238E27FC236}">
                <a16:creationId xmlns="" xmlns:a16="http://schemas.microsoft.com/office/drawing/2014/main" id="{C32306C5-36EF-49A4-B93E-64D3C9B05C89}"/>
              </a:ext>
            </a:extLst>
          </p:cNvPr>
          <p:cNvSpPr/>
          <p:nvPr/>
        </p:nvSpPr>
        <p:spPr>
          <a:xfrm>
            <a:off x="397565" y="1461052"/>
            <a:ext cx="8413241" cy="5189481"/>
          </a:xfrm>
          <a:prstGeom prst="rect">
            <a:avLst/>
          </a:prstGeom>
          <a:solidFill>
            <a:schemeClr val="bg1"/>
          </a:solidFill>
          <a:ln>
            <a:solidFill>
              <a:srgbClr val="FC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dirty="0">
                <a:solidFill>
                  <a:schemeClr val="tx1"/>
                </a:solidFill>
              </a:rPr>
              <a:t>Tunisia, Algeria and Morocco have ‘inherited’ the French tradition</a:t>
            </a:r>
            <a:r>
              <a:rPr lang="en-US" sz="2000" dirty="0">
                <a:solidFill>
                  <a:schemeClr val="tx1"/>
                </a:solidFill>
              </a:rPr>
              <a:t>: higher education is totally </a:t>
            </a:r>
            <a:r>
              <a:rPr lang="en-US" sz="2000" b="1" dirty="0">
                <a:solidFill>
                  <a:schemeClr val="tx1"/>
                </a:solidFill>
              </a:rPr>
              <a:t>financed by the state </a:t>
            </a:r>
            <a:r>
              <a:rPr lang="en-US" sz="2000" dirty="0">
                <a:solidFill>
                  <a:schemeClr val="tx1"/>
                </a:solidFill>
              </a:rPr>
              <a:t>in the name of </a:t>
            </a:r>
            <a:r>
              <a:rPr lang="en-US" sz="2000" b="1" dirty="0">
                <a:solidFill>
                  <a:schemeClr val="tx1"/>
                </a:solidFill>
              </a:rPr>
              <a:t>social equality and democracy;</a:t>
            </a:r>
            <a:endParaRPr lang="it-IT" sz="2000" b="1" dirty="0">
              <a:solidFill>
                <a:schemeClr val="tx1"/>
              </a:solidFill>
            </a:endParaRPr>
          </a:p>
          <a:p>
            <a:endParaRPr lang="it-IT" sz="2000" dirty="0">
              <a:solidFill>
                <a:schemeClr val="tx1"/>
              </a:solidFill>
            </a:endParaRPr>
          </a:p>
          <a:p>
            <a:pPr marL="285750" indent="-285750">
              <a:buFont typeface="Arial" panose="020B0604020202020204" pitchFamily="34" charset="0"/>
              <a:buChar char="•"/>
            </a:pPr>
            <a:r>
              <a:rPr lang="en-US" sz="2000" dirty="0">
                <a:solidFill>
                  <a:schemeClr val="tx1"/>
                </a:solidFill>
              </a:rPr>
              <a:t>Under the influence of social demand, massification, economic crisis and under-graduate employment – by the 1980s these HE systems were in crisis, and the question of reform arose. In </a:t>
            </a:r>
            <a:r>
              <a:rPr lang="en-US" sz="2000" b="1" dirty="0">
                <a:solidFill>
                  <a:schemeClr val="tx1"/>
                </a:solidFill>
              </a:rPr>
              <a:t>the early 2000s</a:t>
            </a:r>
            <a:r>
              <a:rPr lang="en-US" sz="2000" dirty="0">
                <a:solidFill>
                  <a:schemeClr val="tx1"/>
                </a:solidFill>
              </a:rPr>
              <a:t>, these HE systems introduced some reforms taken from the </a:t>
            </a:r>
            <a:r>
              <a:rPr lang="en-US" sz="2000" b="1" dirty="0">
                <a:solidFill>
                  <a:schemeClr val="tx1"/>
                </a:solidFill>
              </a:rPr>
              <a:t>Bologna process </a:t>
            </a:r>
            <a:r>
              <a:rPr lang="en-US" sz="2000" dirty="0">
                <a:solidFill>
                  <a:schemeClr val="tx1"/>
                </a:solidFill>
              </a:rPr>
              <a:t>(LMD system, credit recognition);</a:t>
            </a:r>
            <a:endParaRPr lang="it-IT" sz="2000" dirty="0">
              <a:solidFill>
                <a:schemeClr val="tx1"/>
              </a:solidFill>
            </a:endParaRPr>
          </a:p>
          <a:p>
            <a:endParaRPr lang="it-IT" sz="2000" dirty="0">
              <a:solidFill>
                <a:schemeClr val="tx1"/>
              </a:solidFill>
            </a:endParaRPr>
          </a:p>
          <a:p>
            <a:pPr marL="285750" indent="-285750">
              <a:buFont typeface="Arial" panose="020B0604020202020204" pitchFamily="34" charset="0"/>
              <a:buChar char="•"/>
            </a:pPr>
            <a:r>
              <a:rPr lang="en-US" sz="2000" b="1" dirty="0">
                <a:solidFill>
                  <a:schemeClr val="tx1"/>
                </a:solidFill>
              </a:rPr>
              <a:t>Disparities in the qualification of the teaching staff</a:t>
            </a:r>
            <a:r>
              <a:rPr lang="en-US" sz="2000" dirty="0">
                <a:solidFill>
                  <a:schemeClr val="tx1"/>
                </a:solidFill>
              </a:rPr>
              <a:t>;</a:t>
            </a:r>
          </a:p>
          <a:p>
            <a:pPr marL="285750" indent="-285750">
              <a:buFont typeface="Arial" panose="020B0604020202020204" pitchFamily="34" charset="0"/>
              <a:buChar char="•"/>
            </a:pPr>
            <a:endParaRPr lang="it-IT" sz="2000" dirty="0">
              <a:solidFill>
                <a:schemeClr val="tx1"/>
              </a:solidFill>
            </a:endParaRPr>
          </a:p>
          <a:p>
            <a:pPr marL="285750" indent="-285750">
              <a:buFont typeface="Arial" panose="020B0604020202020204" pitchFamily="34" charset="0"/>
              <a:buChar char="•"/>
            </a:pPr>
            <a:r>
              <a:rPr lang="en-US" sz="2000" dirty="0">
                <a:solidFill>
                  <a:schemeClr val="tx1"/>
                </a:solidFill>
              </a:rPr>
              <a:t>High rate of </a:t>
            </a:r>
            <a:r>
              <a:rPr lang="en-US" sz="2000" b="1" dirty="0">
                <a:solidFill>
                  <a:schemeClr val="tx1"/>
                </a:solidFill>
              </a:rPr>
              <a:t>graduates’ unemployment </a:t>
            </a:r>
            <a:r>
              <a:rPr lang="en-US" sz="2000" dirty="0">
                <a:solidFill>
                  <a:schemeClr val="tx1"/>
                </a:solidFill>
              </a:rPr>
              <a:t>(especially in SSH);</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chemeClr val="tx1"/>
                </a:solidFill>
              </a:rPr>
              <a:t>Tunisia and Algeria are more centralised HE systems </a:t>
            </a:r>
            <a:r>
              <a:rPr lang="en-US" sz="2000" dirty="0">
                <a:solidFill>
                  <a:schemeClr val="tx1"/>
                </a:solidFill>
              </a:rPr>
              <a:t>with less autonomy in terms of HR management and financial aspects, but with some more academic autonomy</a:t>
            </a:r>
            <a:endParaRPr lang="it-IT" sz="2000" dirty="0">
              <a:solidFill>
                <a:schemeClr val="tx1"/>
              </a:solidFill>
            </a:endParaRPr>
          </a:p>
        </p:txBody>
      </p:sp>
    </p:spTree>
    <p:extLst>
      <p:ext uri="{BB962C8B-B14F-4D97-AF65-F5344CB8AC3E}">
        <p14:creationId xmlns:p14="http://schemas.microsoft.com/office/powerpoint/2010/main" val="19171933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1FC1721-8A00-4C79-87B9-98839AABA3A8}"/>
              </a:ext>
            </a:extLst>
          </p:cNvPr>
          <p:cNvSpPr>
            <a:spLocks noGrp="1"/>
          </p:cNvSpPr>
          <p:nvPr>
            <p:ph type="title"/>
          </p:nvPr>
        </p:nvSpPr>
        <p:spPr>
          <a:xfrm>
            <a:off x="825597" y="138917"/>
            <a:ext cx="7886700" cy="832933"/>
          </a:xfrm>
        </p:spPr>
        <p:txBody>
          <a:bodyPr/>
          <a:lstStyle/>
          <a:p>
            <a:pPr algn="ctr"/>
            <a:r>
              <a:rPr lang="fr-BE" b="1" dirty="0">
                <a:solidFill>
                  <a:srgbClr val="00B0F0"/>
                </a:solidFill>
                <a:latin typeface="+mn-lt"/>
              </a:rPr>
              <a:t>The case of Algeria: </a:t>
            </a:r>
            <a:r>
              <a:rPr lang="fr-BE" b="1" dirty="0" err="1">
                <a:solidFill>
                  <a:srgbClr val="00B0F0"/>
                </a:solidFill>
                <a:latin typeface="+mn-lt"/>
              </a:rPr>
              <a:t>Overview</a:t>
            </a:r>
            <a:r>
              <a:rPr lang="fr-BE" b="1" dirty="0">
                <a:solidFill>
                  <a:srgbClr val="00B0F0"/>
                </a:solidFill>
                <a:latin typeface="+mn-lt"/>
              </a:rPr>
              <a:t> 1/2 </a:t>
            </a:r>
          </a:p>
        </p:txBody>
      </p:sp>
      <p:sp>
        <p:nvSpPr>
          <p:cNvPr id="3" name="Segnaposto contenuto 2">
            <a:extLst>
              <a:ext uri="{FF2B5EF4-FFF2-40B4-BE49-F238E27FC236}">
                <a16:creationId xmlns="" xmlns:a16="http://schemas.microsoft.com/office/drawing/2014/main" id="{15383AF6-94AA-486C-B2D5-72E6C93BEA74}"/>
              </a:ext>
            </a:extLst>
          </p:cNvPr>
          <p:cNvSpPr>
            <a:spLocks noGrp="1"/>
          </p:cNvSpPr>
          <p:nvPr>
            <p:ph idx="1"/>
          </p:nvPr>
        </p:nvSpPr>
        <p:spPr>
          <a:xfrm>
            <a:off x="464235" y="1139483"/>
            <a:ext cx="8449846" cy="4993517"/>
          </a:xfrm>
        </p:spPr>
        <p:txBody>
          <a:bodyPr numCol="2" anchor="t" anchorCtr="0">
            <a:normAutofit lnSpcReduction="10000"/>
          </a:bodyPr>
          <a:lstStyle/>
          <a:p>
            <a:r>
              <a:rPr lang="en-US" sz="2400" dirty="0"/>
              <a:t>Higher education has, since independence, experienced the </a:t>
            </a:r>
            <a:r>
              <a:rPr lang="en-US" sz="2400" b="1" dirty="0"/>
              <a:t>fastest growth of the education system</a:t>
            </a:r>
            <a:r>
              <a:rPr lang="en-US" sz="2400" dirty="0"/>
              <a:t>. </a:t>
            </a:r>
          </a:p>
          <a:p>
            <a:r>
              <a:rPr lang="en-US" sz="2400" dirty="0"/>
              <a:t>This rapid growth can be explained both by guaranteeing employment in the state sector for higher education graduates and by other social factors (social promotion).</a:t>
            </a:r>
          </a:p>
          <a:p>
            <a:r>
              <a:rPr lang="en-US" sz="2400" dirty="0"/>
              <a:t> In Algeria, the </a:t>
            </a:r>
            <a:r>
              <a:rPr lang="en-US" sz="2400" b="1" dirty="0"/>
              <a:t>financing of this sector is provided almost entirely by the State, </a:t>
            </a:r>
            <a:r>
              <a:rPr lang="en-US" sz="2400" dirty="0"/>
              <a:t>but in a time of budget cuts, the sharp decline in public funding threatens the quality and continuation of existing programs. </a:t>
            </a:r>
          </a:p>
          <a:p>
            <a:r>
              <a:rPr lang="en-US" sz="2400" b="1" dirty="0"/>
              <a:t>Massification</a:t>
            </a:r>
            <a:r>
              <a:rPr lang="en-US" sz="2400" dirty="0"/>
              <a:t> was a core part of the reform, in part motivated by the demographic reality of a large youth population, but also by explicit policy choices undertaken by the government</a:t>
            </a:r>
          </a:p>
          <a:p>
            <a:endParaRPr lang="en-US" sz="2400" dirty="0"/>
          </a:p>
          <a:p>
            <a:endParaRPr lang="en-US" sz="2400" dirty="0"/>
          </a:p>
        </p:txBody>
      </p:sp>
    </p:spTree>
    <p:extLst>
      <p:ext uri="{BB962C8B-B14F-4D97-AF65-F5344CB8AC3E}">
        <p14:creationId xmlns:p14="http://schemas.microsoft.com/office/powerpoint/2010/main" val="3765523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C310389-F722-4663-A7C6-269B65B02E45}"/>
              </a:ext>
            </a:extLst>
          </p:cNvPr>
          <p:cNvSpPr>
            <a:spLocks noGrp="1"/>
          </p:cNvSpPr>
          <p:nvPr>
            <p:ph type="title"/>
          </p:nvPr>
        </p:nvSpPr>
        <p:spPr/>
        <p:txBody>
          <a:bodyPr/>
          <a:lstStyle/>
          <a:p>
            <a:pPr algn="ctr"/>
            <a:r>
              <a:rPr lang="fr-BE" b="1" dirty="0">
                <a:solidFill>
                  <a:srgbClr val="00B0F0"/>
                </a:solidFill>
                <a:latin typeface="+mn-lt"/>
              </a:rPr>
              <a:t>The case of Algeria: </a:t>
            </a:r>
            <a:r>
              <a:rPr lang="fr-BE" b="1" dirty="0" err="1">
                <a:solidFill>
                  <a:srgbClr val="00B0F0"/>
                </a:solidFill>
                <a:latin typeface="+mn-lt"/>
              </a:rPr>
              <a:t>Overview</a:t>
            </a:r>
            <a:r>
              <a:rPr lang="fr-BE" b="1" dirty="0">
                <a:solidFill>
                  <a:srgbClr val="00B0F0"/>
                </a:solidFill>
                <a:latin typeface="+mn-lt"/>
              </a:rPr>
              <a:t> 2/2</a:t>
            </a:r>
            <a:endParaRPr lang="fr-BE" dirty="0">
              <a:solidFill>
                <a:srgbClr val="00B0F0"/>
              </a:solidFill>
              <a:latin typeface="+mn-lt"/>
            </a:endParaRPr>
          </a:p>
        </p:txBody>
      </p:sp>
      <p:graphicFrame>
        <p:nvGraphicFramePr>
          <p:cNvPr id="8" name="Diagramma 7">
            <a:extLst>
              <a:ext uri="{FF2B5EF4-FFF2-40B4-BE49-F238E27FC236}">
                <a16:creationId xmlns="" xmlns:a16="http://schemas.microsoft.com/office/drawing/2014/main" id="{169C5EC5-C2C8-43FB-802A-4EF47257EFB4}"/>
              </a:ext>
            </a:extLst>
          </p:cNvPr>
          <p:cNvGraphicFramePr/>
          <p:nvPr>
            <p:extLst>
              <p:ext uri="{D42A27DB-BD31-4B8C-83A1-F6EECF244321}">
                <p14:modId xmlns:p14="http://schemas.microsoft.com/office/powerpoint/2010/main" val="2879975530"/>
              </p:ext>
            </p:extLst>
          </p:nvPr>
        </p:nvGraphicFramePr>
        <p:xfrm>
          <a:off x="624798" y="1825624"/>
          <a:ext cx="8081880" cy="463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60461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F439E7E-2632-4187-83C8-55B9357550DD}"/>
              </a:ext>
            </a:extLst>
          </p:cNvPr>
          <p:cNvSpPr>
            <a:spLocks noGrp="1"/>
          </p:cNvSpPr>
          <p:nvPr>
            <p:ph type="title"/>
          </p:nvPr>
        </p:nvSpPr>
        <p:spPr>
          <a:xfrm>
            <a:off x="933743" y="105509"/>
            <a:ext cx="7886700" cy="832933"/>
          </a:xfrm>
        </p:spPr>
        <p:txBody>
          <a:bodyPr>
            <a:normAutofit fontScale="90000"/>
          </a:bodyPr>
          <a:lstStyle/>
          <a:p>
            <a:pPr algn="ctr"/>
            <a:r>
              <a:rPr lang="en-GB" b="1" dirty="0"/>
              <a:t/>
            </a:r>
            <a:br>
              <a:rPr lang="en-GB" b="1" dirty="0"/>
            </a:br>
            <a:r>
              <a:rPr lang="en-GB" b="1" dirty="0">
                <a:solidFill>
                  <a:srgbClr val="00B0F0"/>
                </a:solidFill>
                <a:latin typeface="+mn-lt"/>
              </a:rPr>
              <a:t>About autonomy in HEIs in Algeria</a:t>
            </a:r>
            <a:r>
              <a:rPr lang="it-IT" dirty="0"/>
              <a:t/>
            </a:r>
            <a:br>
              <a:rPr lang="it-IT" dirty="0"/>
            </a:br>
            <a:endParaRPr lang="fr-BE" dirty="0"/>
          </a:p>
        </p:txBody>
      </p:sp>
      <p:sp>
        <p:nvSpPr>
          <p:cNvPr id="3" name="Segnaposto contenuto 2">
            <a:extLst>
              <a:ext uri="{FF2B5EF4-FFF2-40B4-BE49-F238E27FC236}">
                <a16:creationId xmlns="" xmlns:a16="http://schemas.microsoft.com/office/drawing/2014/main" id="{7D351E3B-A668-4A78-9D5F-636180EBDB10}"/>
              </a:ext>
            </a:extLst>
          </p:cNvPr>
          <p:cNvSpPr>
            <a:spLocks noGrp="1"/>
          </p:cNvSpPr>
          <p:nvPr>
            <p:ph idx="1"/>
          </p:nvPr>
        </p:nvSpPr>
        <p:spPr>
          <a:xfrm>
            <a:off x="193278" y="796131"/>
            <a:ext cx="8627165" cy="5499161"/>
          </a:xfrm>
        </p:spPr>
        <p:txBody>
          <a:bodyPr>
            <a:noAutofit/>
          </a:bodyPr>
          <a:lstStyle/>
          <a:p>
            <a:r>
              <a:rPr lang="en-US" sz="2000" dirty="0"/>
              <a:t>High level of centralization: </a:t>
            </a:r>
            <a:r>
              <a:rPr lang="en-US" sz="2000" b="1" dirty="0"/>
              <a:t>participation of the state at all levels</a:t>
            </a:r>
            <a:r>
              <a:rPr lang="en-US" sz="2000" dirty="0"/>
              <a:t>, participation of government members in all the governing boards of the institutions, the almost absence of the private sector…</a:t>
            </a:r>
          </a:p>
          <a:p>
            <a:r>
              <a:rPr lang="en-US" sz="2000" b="1" dirty="0"/>
              <a:t>Academic autonomy</a:t>
            </a:r>
            <a:r>
              <a:rPr lang="en-US" sz="2000" dirty="0"/>
              <a:t>: The Algerian institutions can in most cases decide on the introduction of new programs, the types of courses the number of hours per program, the format of the student evaluation, the academic partnerships with other institutions as well as admissions questions but these </a:t>
            </a:r>
            <a:r>
              <a:rPr lang="en-US" sz="2000" b="1" dirty="0"/>
              <a:t>decisions must be validated by the State </a:t>
            </a:r>
          </a:p>
          <a:p>
            <a:r>
              <a:rPr lang="en-US" sz="2000" b="1" dirty="0"/>
              <a:t>HR autonomy: </a:t>
            </a:r>
            <a:r>
              <a:rPr lang="en-US" sz="2000" dirty="0"/>
              <a:t>They all have, or almost, the autonomy to hire or dismiss administrative staff or professors, to train staff or to grant promotions, but, with the exception of training and the promotion of personnel, these decisions must be validated by the State in most cases</a:t>
            </a:r>
          </a:p>
          <a:p>
            <a:r>
              <a:rPr lang="en-US" sz="2000" b="1" dirty="0"/>
              <a:t>Financial autonomy: </a:t>
            </a:r>
            <a:r>
              <a:rPr lang="en-US" sz="2000" dirty="0"/>
              <a:t>There is </a:t>
            </a:r>
            <a:r>
              <a:rPr lang="en-US" sz="2000" b="1" dirty="0"/>
              <a:t>little autonomy to establish incentives</a:t>
            </a:r>
            <a:r>
              <a:rPr lang="en-US" sz="2000" dirty="0"/>
              <a:t>: almost no institution has the autonomy to set salaries, both teachers and administration, and very few can establish performance-related bonuses or establish the contractual conditions of the staff (duration, benefits ...). These limitations are linked to the low financial autonomy of Algerian institutions. The financing of all the Algerian institutions comes from </a:t>
            </a:r>
            <a:r>
              <a:rPr lang="en-US" sz="2000" b="1" dirty="0"/>
              <a:t>99% of the funds of the government</a:t>
            </a:r>
            <a:endParaRPr lang="fr-FR" sz="2000" b="1" dirty="0"/>
          </a:p>
        </p:txBody>
      </p:sp>
    </p:spTree>
    <p:extLst>
      <p:ext uri="{BB962C8B-B14F-4D97-AF65-F5344CB8AC3E}">
        <p14:creationId xmlns:p14="http://schemas.microsoft.com/office/powerpoint/2010/main" val="220155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B85002D-FE6F-46FC-9A17-43DDF6F51470}"/>
              </a:ext>
            </a:extLst>
          </p:cNvPr>
          <p:cNvSpPr>
            <a:spLocks noGrp="1"/>
          </p:cNvSpPr>
          <p:nvPr>
            <p:ph type="title"/>
          </p:nvPr>
        </p:nvSpPr>
        <p:spPr/>
        <p:txBody>
          <a:bodyPr/>
          <a:lstStyle/>
          <a:p>
            <a:pPr algn="ctr"/>
            <a:r>
              <a:rPr lang="fr-BE" b="1" dirty="0">
                <a:solidFill>
                  <a:srgbClr val="00B0F0"/>
                </a:solidFill>
                <a:latin typeface="+mn-lt"/>
              </a:rPr>
              <a:t>The case of Tunisia: </a:t>
            </a:r>
            <a:r>
              <a:rPr lang="fr-BE" b="1" dirty="0" err="1">
                <a:solidFill>
                  <a:srgbClr val="00B0F0"/>
                </a:solidFill>
                <a:latin typeface="+mn-lt"/>
              </a:rPr>
              <a:t>Overview</a:t>
            </a:r>
            <a:r>
              <a:rPr lang="fr-BE" b="1" dirty="0">
                <a:solidFill>
                  <a:srgbClr val="00B0F0"/>
                </a:solidFill>
                <a:latin typeface="+mn-lt"/>
              </a:rPr>
              <a:t> </a:t>
            </a:r>
          </a:p>
        </p:txBody>
      </p:sp>
      <p:sp>
        <p:nvSpPr>
          <p:cNvPr id="3" name="Segnaposto contenuto 2">
            <a:extLst>
              <a:ext uri="{FF2B5EF4-FFF2-40B4-BE49-F238E27FC236}">
                <a16:creationId xmlns="" xmlns:a16="http://schemas.microsoft.com/office/drawing/2014/main" id="{88C9E4AE-7D1A-4A74-BEED-9A21C959E912}"/>
              </a:ext>
            </a:extLst>
          </p:cNvPr>
          <p:cNvSpPr>
            <a:spLocks noGrp="1"/>
          </p:cNvSpPr>
          <p:nvPr>
            <p:ph idx="1"/>
          </p:nvPr>
        </p:nvSpPr>
        <p:spPr/>
        <p:txBody>
          <a:bodyPr>
            <a:normAutofit fontScale="92500" lnSpcReduction="10000"/>
          </a:bodyPr>
          <a:lstStyle/>
          <a:p>
            <a:r>
              <a:rPr lang="en-GB" sz="3600" dirty="0"/>
              <a:t>Tunisia has allocated increasing levels of resources to education, particularly higher education, mainly through </a:t>
            </a:r>
            <a:r>
              <a:rPr lang="en-GB" sz="3600" b="1" dirty="0"/>
              <a:t>public funding </a:t>
            </a:r>
            <a:r>
              <a:rPr lang="en-GB" sz="3600" dirty="0"/>
              <a:t>over the past few decades.</a:t>
            </a:r>
          </a:p>
          <a:p>
            <a:r>
              <a:rPr lang="en-GB" sz="3600" dirty="0"/>
              <a:t>However, in the last few years, the budgetary constraints have increased, and are likely to remain so in the near future. </a:t>
            </a:r>
          </a:p>
          <a:p>
            <a:r>
              <a:rPr lang="en-US" sz="3600" dirty="0"/>
              <a:t>The public sector remains dominant in the provision of higher education.</a:t>
            </a:r>
          </a:p>
          <a:p>
            <a:endParaRPr lang="fr-BE" sz="3600" dirty="0"/>
          </a:p>
        </p:txBody>
      </p:sp>
    </p:spTree>
    <p:extLst>
      <p:ext uri="{BB962C8B-B14F-4D97-AF65-F5344CB8AC3E}">
        <p14:creationId xmlns:p14="http://schemas.microsoft.com/office/powerpoint/2010/main" val="49022944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B85002D-FE6F-46FC-9A17-43DDF6F51470}"/>
              </a:ext>
            </a:extLst>
          </p:cNvPr>
          <p:cNvSpPr>
            <a:spLocks noGrp="1"/>
          </p:cNvSpPr>
          <p:nvPr>
            <p:ph type="title"/>
          </p:nvPr>
        </p:nvSpPr>
        <p:spPr>
          <a:xfrm>
            <a:off x="986459" y="0"/>
            <a:ext cx="7886700" cy="832933"/>
          </a:xfrm>
        </p:spPr>
        <p:txBody>
          <a:bodyPr>
            <a:normAutofit fontScale="90000"/>
          </a:bodyPr>
          <a:lstStyle/>
          <a:p>
            <a:pPr algn="ctr"/>
            <a:r>
              <a:rPr lang="fr-BE" b="1" dirty="0">
                <a:solidFill>
                  <a:srgbClr val="00B0F0"/>
                </a:solidFill>
                <a:latin typeface="+mn-lt"/>
              </a:rPr>
              <a:t>The case of Tunisia: About </a:t>
            </a:r>
            <a:r>
              <a:rPr lang="fr-BE" b="1" dirty="0" err="1">
                <a:solidFill>
                  <a:srgbClr val="00B0F0"/>
                </a:solidFill>
                <a:latin typeface="+mn-lt"/>
              </a:rPr>
              <a:t>institutional</a:t>
            </a:r>
            <a:r>
              <a:rPr lang="fr-BE" b="1" dirty="0">
                <a:solidFill>
                  <a:srgbClr val="00B0F0"/>
                </a:solidFill>
                <a:latin typeface="+mn-lt"/>
              </a:rPr>
              <a:t> and </a:t>
            </a:r>
            <a:r>
              <a:rPr lang="fr-BE" b="1" dirty="0" err="1">
                <a:solidFill>
                  <a:srgbClr val="00B0F0"/>
                </a:solidFill>
                <a:latin typeface="+mn-lt"/>
              </a:rPr>
              <a:t>academic</a:t>
            </a:r>
            <a:r>
              <a:rPr lang="fr-BE" b="1" dirty="0">
                <a:solidFill>
                  <a:srgbClr val="00B0F0"/>
                </a:solidFill>
                <a:latin typeface="+mn-lt"/>
              </a:rPr>
              <a:t> </a:t>
            </a:r>
            <a:r>
              <a:rPr lang="fr-BE" b="1" dirty="0" err="1">
                <a:solidFill>
                  <a:srgbClr val="00B0F0"/>
                </a:solidFill>
                <a:latin typeface="+mn-lt"/>
              </a:rPr>
              <a:t>autonomy</a:t>
            </a:r>
            <a:r>
              <a:rPr lang="fr-BE" b="1" dirty="0">
                <a:solidFill>
                  <a:srgbClr val="00B0F0"/>
                </a:solidFill>
                <a:latin typeface="+mn-lt"/>
              </a:rPr>
              <a:t> </a:t>
            </a:r>
          </a:p>
        </p:txBody>
      </p:sp>
      <p:sp>
        <p:nvSpPr>
          <p:cNvPr id="3" name="Segnaposto contenuto 2">
            <a:extLst>
              <a:ext uri="{FF2B5EF4-FFF2-40B4-BE49-F238E27FC236}">
                <a16:creationId xmlns="" xmlns:a16="http://schemas.microsoft.com/office/drawing/2014/main" id="{88C9E4AE-7D1A-4A74-BEED-9A21C959E912}"/>
              </a:ext>
            </a:extLst>
          </p:cNvPr>
          <p:cNvSpPr>
            <a:spLocks noGrp="1"/>
          </p:cNvSpPr>
          <p:nvPr>
            <p:ph idx="1"/>
          </p:nvPr>
        </p:nvSpPr>
        <p:spPr>
          <a:xfrm>
            <a:off x="417444" y="1209398"/>
            <a:ext cx="8597348" cy="5400124"/>
          </a:xfrm>
        </p:spPr>
        <p:txBody>
          <a:bodyPr>
            <a:normAutofit fontScale="40000" lnSpcReduction="20000"/>
          </a:bodyPr>
          <a:lstStyle/>
          <a:p>
            <a:r>
              <a:rPr lang="en-US" sz="6000" dirty="0"/>
              <a:t>The decree of 2008 allowed universities to switch their legal status from the general case of « public institutions » to the specific </a:t>
            </a:r>
            <a:r>
              <a:rPr lang="en-US" sz="6000" b="1" dirty="0"/>
              <a:t>« public institutions of scientific and technological nature » (EPST)</a:t>
            </a:r>
            <a:r>
              <a:rPr lang="en-US" sz="6000" dirty="0"/>
              <a:t> if they complied with financial, budgetary and managerial requirements.  This specific legal framework </a:t>
            </a:r>
            <a:r>
              <a:rPr lang="en-US" sz="6000" b="1" dirty="0"/>
              <a:t>allows universities more administrative and financial flexibility and autonomy </a:t>
            </a:r>
            <a:r>
              <a:rPr lang="en-US" sz="6000" dirty="0"/>
              <a:t>(Only UVT has obtained the new statute yet)</a:t>
            </a:r>
          </a:p>
          <a:p>
            <a:r>
              <a:rPr lang="en-US" sz="6000" b="1" dirty="0"/>
              <a:t>Tunisia’s National Constituent Assembly adopted a constitutional provision guaranteeing protection of academic freedoms</a:t>
            </a:r>
            <a:r>
              <a:rPr lang="en-US" sz="6000" dirty="0"/>
              <a:t>.</a:t>
            </a:r>
          </a:p>
          <a:p>
            <a:r>
              <a:rPr lang="en-US" sz="6000" dirty="0"/>
              <a:t>Revision of the modes of appointment of the university leaders (Decree-law 2011-31 26/04/2011): </a:t>
            </a:r>
            <a:r>
              <a:rPr lang="en-US" sz="6000" b="1" dirty="0"/>
              <a:t>election of the presidents of university; election of HEI directors</a:t>
            </a:r>
            <a:r>
              <a:rPr lang="en-US" sz="6000" dirty="0"/>
              <a:t> (and not only deans); reaffirmation of the </a:t>
            </a:r>
            <a:r>
              <a:rPr lang="en-US" sz="6000" b="1" dirty="0"/>
              <a:t>role of the university council</a:t>
            </a:r>
            <a:endParaRPr lang="en-US" sz="6000" dirty="0"/>
          </a:p>
          <a:p>
            <a:r>
              <a:rPr lang="en-US" sz="6000" b="1" dirty="0"/>
              <a:t>Lack of academic autonomy in curricula development</a:t>
            </a:r>
            <a:r>
              <a:rPr lang="en-US" sz="6000" dirty="0"/>
              <a:t>, in the introduction of new programs, and the allocation of hours: they have </a:t>
            </a:r>
            <a:r>
              <a:rPr lang="en-US" sz="6000" b="1" dirty="0"/>
              <a:t>more freedom in student evaluation and institutional partnerships. </a:t>
            </a:r>
          </a:p>
          <a:p>
            <a:endParaRPr lang="en-US" sz="2000" dirty="0"/>
          </a:p>
          <a:p>
            <a:endParaRPr lang="fr-BE" sz="2000" dirty="0"/>
          </a:p>
        </p:txBody>
      </p:sp>
    </p:spTree>
    <p:extLst>
      <p:ext uri="{BB962C8B-B14F-4D97-AF65-F5344CB8AC3E}">
        <p14:creationId xmlns:p14="http://schemas.microsoft.com/office/powerpoint/2010/main" val="51978804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C310389-F722-4663-A7C6-269B65B02E45}"/>
              </a:ext>
            </a:extLst>
          </p:cNvPr>
          <p:cNvSpPr>
            <a:spLocks noGrp="1"/>
          </p:cNvSpPr>
          <p:nvPr>
            <p:ph type="title"/>
          </p:nvPr>
        </p:nvSpPr>
        <p:spPr/>
        <p:txBody>
          <a:bodyPr/>
          <a:lstStyle/>
          <a:p>
            <a:pPr algn="ctr"/>
            <a:r>
              <a:rPr lang="fr-BE" b="1" dirty="0">
                <a:solidFill>
                  <a:srgbClr val="00B0F0"/>
                </a:solidFill>
                <a:latin typeface="+mn-lt"/>
              </a:rPr>
              <a:t>The case of Morocco: </a:t>
            </a:r>
            <a:r>
              <a:rPr lang="fr-BE" b="1" dirty="0" err="1">
                <a:solidFill>
                  <a:srgbClr val="00B0F0"/>
                </a:solidFill>
                <a:latin typeface="+mn-lt"/>
              </a:rPr>
              <a:t>Overview</a:t>
            </a:r>
            <a:r>
              <a:rPr lang="fr-BE" b="1" dirty="0">
                <a:solidFill>
                  <a:srgbClr val="00B0F0"/>
                </a:solidFill>
                <a:latin typeface="+mn-lt"/>
              </a:rPr>
              <a:t> 1/2</a:t>
            </a:r>
            <a:endParaRPr lang="fr-BE" dirty="0">
              <a:solidFill>
                <a:srgbClr val="00B0F0"/>
              </a:solidFill>
              <a:latin typeface="+mn-lt"/>
            </a:endParaRPr>
          </a:p>
        </p:txBody>
      </p:sp>
      <p:graphicFrame>
        <p:nvGraphicFramePr>
          <p:cNvPr id="8" name="Diagramma 7">
            <a:extLst>
              <a:ext uri="{FF2B5EF4-FFF2-40B4-BE49-F238E27FC236}">
                <a16:creationId xmlns="" xmlns:a16="http://schemas.microsoft.com/office/drawing/2014/main" id="{169C5EC5-C2C8-43FB-802A-4EF47257EFB4}"/>
              </a:ext>
            </a:extLst>
          </p:cNvPr>
          <p:cNvGraphicFramePr/>
          <p:nvPr>
            <p:extLst>
              <p:ext uri="{D42A27DB-BD31-4B8C-83A1-F6EECF244321}">
                <p14:modId xmlns:p14="http://schemas.microsoft.com/office/powerpoint/2010/main" val="3435395757"/>
              </p:ext>
            </p:extLst>
          </p:nvPr>
        </p:nvGraphicFramePr>
        <p:xfrm>
          <a:off x="624798" y="1825624"/>
          <a:ext cx="8081880" cy="463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33029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2271284-9C90-4511-83B3-255004B0A656}"/>
              </a:ext>
            </a:extLst>
          </p:cNvPr>
          <p:cNvSpPr>
            <a:spLocks noGrp="1"/>
          </p:cNvSpPr>
          <p:nvPr>
            <p:ph type="title"/>
          </p:nvPr>
        </p:nvSpPr>
        <p:spPr/>
        <p:txBody>
          <a:bodyPr/>
          <a:lstStyle/>
          <a:p>
            <a:pPr algn="ctr"/>
            <a:r>
              <a:rPr lang="fr-BE" b="1" dirty="0">
                <a:solidFill>
                  <a:srgbClr val="00B0F0"/>
                </a:solidFill>
                <a:latin typeface="+mn-lt"/>
              </a:rPr>
              <a:t>The case of Morocco: </a:t>
            </a:r>
            <a:r>
              <a:rPr lang="fr-BE" b="1" dirty="0" err="1">
                <a:solidFill>
                  <a:srgbClr val="00B0F0"/>
                </a:solidFill>
                <a:latin typeface="+mn-lt"/>
              </a:rPr>
              <a:t>Overview</a:t>
            </a:r>
            <a:r>
              <a:rPr lang="fr-BE" b="1" dirty="0">
                <a:solidFill>
                  <a:srgbClr val="00B0F0"/>
                </a:solidFill>
                <a:latin typeface="+mn-lt"/>
              </a:rPr>
              <a:t> 2/2</a:t>
            </a:r>
            <a:endParaRPr lang="fr-FR" dirty="0">
              <a:latin typeface="+mn-lt"/>
            </a:endParaRPr>
          </a:p>
        </p:txBody>
      </p:sp>
      <p:sp>
        <p:nvSpPr>
          <p:cNvPr id="3" name="Segnaposto contenuto 2">
            <a:extLst>
              <a:ext uri="{FF2B5EF4-FFF2-40B4-BE49-F238E27FC236}">
                <a16:creationId xmlns="" xmlns:a16="http://schemas.microsoft.com/office/drawing/2014/main" id="{91225864-916C-4859-A26F-E08D797A36F0}"/>
              </a:ext>
            </a:extLst>
          </p:cNvPr>
          <p:cNvSpPr>
            <a:spLocks noGrp="1"/>
          </p:cNvSpPr>
          <p:nvPr>
            <p:ph idx="1"/>
          </p:nvPr>
        </p:nvSpPr>
        <p:spPr/>
        <p:txBody>
          <a:bodyPr>
            <a:normAutofit lnSpcReduction="10000"/>
          </a:bodyPr>
          <a:lstStyle/>
          <a:p>
            <a:r>
              <a:rPr lang="en-GB" b="1" dirty="0"/>
              <a:t>A new 2015-2030 strategic vision</a:t>
            </a:r>
            <a:r>
              <a:rPr lang="en-GB" dirty="0"/>
              <a:t> aims to achieve the following objectives by 2030: </a:t>
            </a:r>
          </a:p>
          <a:p>
            <a:pPr marL="514350" indent="-514350">
              <a:buFont typeface="+mj-lt"/>
              <a:buAutoNum type="arabicPeriod"/>
            </a:pPr>
            <a:r>
              <a:rPr lang="en-GB" b="1" dirty="0"/>
              <a:t>Equity and equal opportunities</a:t>
            </a:r>
          </a:p>
          <a:p>
            <a:pPr marL="514350" indent="-514350">
              <a:buFont typeface="+mj-lt"/>
              <a:buAutoNum type="arabicPeriod"/>
            </a:pPr>
            <a:r>
              <a:rPr lang="en-GB" b="1" dirty="0"/>
              <a:t>Quality for all</a:t>
            </a:r>
          </a:p>
          <a:p>
            <a:pPr marL="514350" indent="-514350">
              <a:buFont typeface="+mj-lt"/>
              <a:buAutoNum type="arabicPeriod"/>
            </a:pPr>
            <a:r>
              <a:rPr lang="en-GB" b="1" dirty="0"/>
              <a:t>individual fulfilment and social progress</a:t>
            </a:r>
            <a:endParaRPr lang="en-GB" dirty="0"/>
          </a:p>
          <a:p>
            <a:pPr marL="0" indent="0">
              <a:buNone/>
            </a:pPr>
            <a:r>
              <a:rPr lang="en-GB" dirty="0"/>
              <a:t>by </a:t>
            </a:r>
            <a:r>
              <a:rPr lang="en-GB" b="1" dirty="0"/>
              <a:t>strengthening the LMD system and vocational training programmes,</a:t>
            </a:r>
            <a:r>
              <a:rPr lang="en-GB" dirty="0"/>
              <a:t> including equivalences of the diplomas upon completion of non-university programmes, and the consideration of the </a:t>
            </a:r>
            <a:r>
              <a:rPr lang="en-GB" b="1" dirty="0"/>
              <a:t>skills and qualifications required by the labour market.</a:t>
            </a:r>
            <a:endParaRPr lang="fr-FR" dirty="0"/>
          </a:p>
        </p:txBody>
      </p:sp>
    </p:spTree>
    <p:extLst>
      <p:ext uri="{BB962C8B-B14F-4D97-AF65-F5344CB8AC3E}">
        <p14:creationId xmlns:p14="http://schemas.microsoft.com/office/powerpoint/2010/main" val="324548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1FC1721-8A00-4C79-87B9-98839AABA3A8}"/>
              </a:ext>
            </a:extLst>
          </p:cNvPr>
          <p:cNvSpPr>
            <a:spLocks noGrp="1"/>
          </p:cNvSpPr>
          <p:nvPr>
            <p:ph type="title"/>
          </p:nvPr>
        </p:nvSpPr>
        <p:spPr>
          <a:xfrm>
            <a:off x="825597" y="138917"/>
            <a:ext cx="7886700" cy="832933"/>
          </a:xfrm>
        </p:spPr>
        <p:txBody>
          <a:bodyPr/>
          <a:lstStyle/>
          <a:p>
            <a:pPr algn="ctr"/>
            <a:r>
              <a:rPr lang="fr-BE" b="1" dirty="0">
                <a:solidFill>
                  <a:srgbClr val="00B0F0"/>
                </a:solidFill>
                <a:latin typeface="+mn-lt"/>
              </a:rPr>
              <a:t>Conclusions 1/2</a:t>
            </a:r>
          </a:p>
        </p:txBody>
      </p:sp>
      <p:sp>
        <p:nvSpPr>
          <p:cNvPr id="3" name="Segnaposto contenuto 2">
            <a:extLst>
              <a:ext uri="{FF2B5EF4-FFF2-40B4-BE49-F238E27FC236}">
                <a16:creationId xmlns="" xmlns:a16="http://schemas.microsoft.com/office/drawing/2014/main" id="{15383AF6-94AA-486C-B2D5-72E6C93BEA74}"/>
              </a:ext>
            </a:extLst>
          </p:cNvPr>
          <p:cNvSpPr>
            <a:spLocks noGrp="1"/>
          </p:cNvSpPr>
          <p:nvPr>
            <p:ph idx="1"/>
          </p:nvPr>
        </p:nvSpPr>
        <p:spPr>
          <a:xfrm>
            <a:off x="464235" y="1139483"/>
            <a:ext cx="8449846" cy="4993517"/>
          </a:xfrm>
        </p:spPr>
        <p:txBody>
          <a:bodyPr numCol="2" anchor="t" anchorCtr="0">
            <a:normAutofit lnSpcReduction="10000"/>
          </a:bodyPr>
          <a:lstStyle/>
          <a:p>
            <a:r>
              <a:rPr lang="en-GB" sz="2400" dirty="0"/>
              <a:t>There is a strong international trend to increase the autonomy of public institutions by making them independent and self-governing. </a:t>
            </a:r>
            <a:r>
              <a:rPr lang="en-GB" sz="2400" b="1" dirty="0"/>
              <a:t>It is up to the ministries but also to universities to experiment forms of autonomy </a:t>
            </a:r>
            <a:r>
              <a:rPr lang="en-GB" sz="2400" dirty="0"/>
              <a:t>that can contribute to a progressive increase of quality standards</a:t>
            </a:r>
          </a:p>
          <a:p>
            <a:r>
              <a:rPr lang="en-GB" sz="2400" dirty="0"/>
              <a:t>Shared governance can work when there is a </a:t>
            </a:r>
            <a:r>
              <a:rPr lang="en-GB" sz="2400" b="1" dirty="0"/>
              <a:t>spirit of information sharing, collaboration, and teamwork between the president, senior faculty leaders, and mid-management</a:t>
            </a:r>
            <a:r>
              <a:rPr lang="en-GB" sz="2400" dirty="0"/>
              <a:t>. In other words, it works when the silos come down and the </a:t>
            </a:r>
            <a:r>
              <a:rPr lang="en-GB" sz="2400" b="1" dirty="0"/>
              <a:t>institution becomes a unified learning community.</a:t>
            </a:r>
            <a:r>
              <a:rPr lang="en-US" sz="2400" b="1" dirty="0"/>
              <a:t> </a:t>
            </a:r>
          </a:p>
          <a:p>
            <a:r>
              <a:rPr lang="en-GB" b="1" dirty="0"/>
              <a:t>Universities should be responsible in their societies because they are directly involved in generating new knowledge</a:t>
            </a:r>
            <a:r>
              <a:rPr lang="en-GB" dirty="0"/>
              <a:t> </a:t>
            </a:r>
            <a:endParaRPr lang="en-US" sz="2400" b="1" dirty="0"/>
          </a:p>
          <a:p>
            <a:endParaRPr lang="en-US" sz="2400" dirty="0"/>
          </a:p>
        </p:txBody>
      </p:sp>
    </p:spTree>
    <p:extLst>
      <p:ext uri="{BB962C8B-B14F-4D97-AF65-F5344CB8AC3E}">
        <p14:creationId xmlns:p14="http://schemas.microsoft.com/office/powerpoint/2010/main" val="41336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14955" y="949461"/>
            <a:ext cx="7886700" cy="833438"/>
          </a:xfrm>
        </p:spPr>
        <p:txBody>
          <a:bodyPr>
            <a:normAutofit/>
          </a:bodyPr>
          <a:lstStyle/>
          <a:p>
            <a:pPr algn="ctr"/>
            <a:r>
              <a:rPr lang="es-ES" sz="3200" b="1" dirty="0">
                <a:latin typeface="+mn-lt"/>
              </a:rPr>
              <a:t>UNIMED- </a:t>
            </a:r>
            <a:r>
              <a:rPr lang="es-ES" sz="3200" b="1" dirty="0" err="1">
                <a:latin typeface="+mn-lt"/>
              </a:rPr>
              <a:t>Mediterranean</a:t>
            </a:r>
            <a:r>
              <a:rPr lang="es-ES" sz="3200" b="1" dirty="0">
                <a:latin typeface="+mn-lt"/>
              </a:rPr>
              <a:t> </a:t>
            </a:r>
            <a:r>
              <a:rPr lang="es-ES" sz="3200" b="1" dirty="0" err="1">
                <a:latin typeface="+mn-lt"/>
              </a:rPr>
              <a:t>Universities</a:t>
            </a:r>
            <a:r>
              <a:rPr lang="es-ES" sz="3200" b="1" dirty="0">
                <a:latin typeface="+mn-lt"/>
              </a:rPr>
              <a:t> </a:t>
            </a:r>
            <a:r>
              <a:rPr lang="es-ES" sz="3200" b="1" dirty="0" err="1">
                <a:latin typeface="+mn-lt"/>
              </a:rPr>
              <a:t>Union</a:t>
            </a:r>
            <a:endParaRPr lang="es-ES" sz="3200" b="1" dirty="0">
              <a:latin typeface="+mn-lt"/>
            </a:endParaRPr>
          </a:p>
        </p:txBody>
      </p:sp>
      <p:sp>
        <p:nvSpPr>
          <p:cNvPr id="11" name="1 Título"/>
          <p:cNvSpPr txBox="1">
            <a:spLocks/>
          </p:cNvSpPr>
          <p:nvPr/>
        </p:nvSpPr>
        <p:spPr>
          <a:xfrm>
            <a:off x="-357222" y="6215082"/>
            <a:ext cx="3526160" cy="4594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dirty="0"/>
          </a:p>
        </p:txBody>
      </p:sp>
      <p:sp>
        <p:nvSpPr>
          <p:cNvPr id="9" name="8 CuadroTexto"/>
          <p:cNvSpPr txBox="1"/>
          <p:nvPr/>
        </p:nvSpPr>
        <p:spPr>
          <a:xfrm>
            <a:off x="2758104" y="143680"/>
            <a:ext cx="4929222" cy="646331"/>
          </a:xfrm>
          <a:prstGeom prst="rect">
            <a:avLst/>
          </a:prstGeom>
          <a:noFill/>
        </p:spPr>
        <p:txBody>
          <a:bodyPr wrap="square" rtlCol="0">
            <a:spAutoFit/>
          </a:bodyPr>
          <a:lstStyle/>
          <a:p>
            <a:r>
              <a:rPr lang="es-ES" sz="3600" b="1" dirty="0">
                <a:solidFill>
                  <a:srgbClr val="00B0F0"/>
                </a:solidFill>
              </a:rPr>
              <a:t>UNIMED - Who we are</a:t>
            </a:r>
          </a:p>
        </p:txBody>
      </p:sp>
      <p:sp>
        <p:nvSpPr>
          <p:cNvPr id="10242" name="Rectangle 2"/>
          <p:cNvSpPr>
            <a:spLocks noChangeArrowheads="1"/>
          </p:cNvSpPr>
          <p:nvPr/>
        </p:nvSpPr>
        <p:spPr bwMode="auto">
          <a:xfrm>
            <a:off x="616225" y="2373886"/>
            <a:ext cx="811409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2400" b="0" i="0" u="none" strike="noStrike" cap="none" normalizeH="0" baseline="0" dirty="0">
                <a:ln>
                  <a:noFill/>
                </a:ln>
                <a:solidFill>
                  <a:schemeClr val="tx1"/>
                </a:solidFill>
                <a:effectLst/>
                <a:ea typeface="Times New Roman" pitchFamily="18" charset="0"/>
                <a:cs typeface="Arial" pitchFamily="34" charset="0"/>
              </a:rPr>
              <a:t>UNIMED</a:t>
            </a:r>
            <a:r>
              <a:rPr kumimoji="0" lang="en-US" sz="2400" b="0" i="0" u="none" strike="noStrike" cap="none" normalizeH="0" dirty="0">
                <a:ln>
                  <a:noFill/>
                </a:ln>
                <a:solidFill>
                  <a:schemeClr val="tx1"/>
                </a:solidFill>
                <a:effectLst/>
                <a:ea typeface="Times New Roman" pitchFamily="18" charset="0"/>
                <a:cs typeface="Arial" pitchFamily="34" charset="0"/>
              </a:rPr>
              <a:t> </a:t>
            </a:r>
            <a:r>
              <a:rPr kumimoji="0" lang="en-US" sz="2400" b="0" i="0" u="none" strike="noStrike" cap="none" normalizeH="0" baseline="0" dirty="0">
                <a:ln>
                  <a:noFill/>
                </a:ln>
                <a:solidFill>
                  <a:schemeClr val="tx1"/>
                </a:solidFill>
                <a:effectLst/>
                <a:ea typeface="Times New Roman" pitchFamily="18" charset="0"/>
                <a:cs typeface="Arial" pitchFamily="34" charset="0"/>
              </a:rPr>
              <a:t>is a network of universities and research </a:t>
            </a:r>
            <a:r>
              <a:rPr kumimoji="0" lang="en-US" sz="2400" b="0" i="0" u="none" strike="noStrike" cap="none" normalizeH="0" baseline="0" dirty="0" err="1">
                <a:ln>
                  <a:noFill/>
                </a:ln>
                <a:solidFill>
                  <a:schemeClr val="tx1"/>
                </a:solidFill>
                <a:effectLst/>
                <a:ea typeface="Times New Roman" pitchFamily="18" charset="0"/>
                <a:cs typeface="Arial" pitchFamily="34" charset="0"/>
              </a:rPr>
              <a:t>centres</a:t>
            </a:r>
            <a:r>
              <a:rPr lang="en-US" sz="2400" dirty="0">
                <a:ea typeface="Times New Roman" pitchFamily="18" charset="0"/>
                <a:cs typeface="Arial" pitchFamily="34" charset="0"/>
              </a:rPr>
              <a:t>, active in promoting Euro-Mediterranean academic cooperation. Our mission is to facilitate the Euro-Mediterranean dimension of University collaborations in order to enhance scientific, cultural, social and economic development of the region.</a:t>
            </a:r>
            <a:r>
              <a:rPr lang="en-US" sz="2400" dirty="0">
                <a:solidFill>
                  <a:prstClr val="black"/>
                </a:solidFill>
                <a:ea typeface="Times New Roman" pitchFamily="18" charset="0"/>
                <a:cs typeface="Arial" pitchFamily="34" charset="0"/>
              </a:rPr>
              <a:t> </a:t>
            </a:r>
          </a:p>
          <a:p>
            <a:pPr lvl="0" algn="just" defTabSz="914400" fontAlgn="base">
              <a:spcBef>
                <a:spcPct val="0"/>
              </a:spcBef>
              <a:spcAft>
                <a:spcPct val="0"/>
              </a:spcAft>
            </a:pPr>
            <a:endParaRPr lang="en-US" sz="2400" dirty="0">
              <a:solidFill>
                <a:prstClr val="black"/>
              </a:solidFill>
              <a:ea typeface="Times New Roman" pitchFamily="18" charset="0"/>
              <a:cs typeface="Arial" pitchFamily="34" charset="0"/>
            </a:endParaRPr>
          </a:p>
          <a:p>
            <a:pPr lvl="0" algn="just" defTabSz="914400" fontAlgn="base">
              <a:spcBef>
                <a:spcPct val="0"/>
              </a:spcBef>
              <a:spcAft>
                <a:spcPct val="0"/>
              </a:spcAft>
            </a:pPr>
            <a:r>
              <a:rPr lang="en-US" sz="2400" dirty="0">
                <a:solidFill>
                  <a:prstClr val="black"/>
                </a:solidFill>
                <a:ea typeface="Times New Roman" pitchFamily="18" charset="0"/>
                <a:cs typeface="Arial" pitchFamily="34" charset="0"/>
              </a:rPr>
              <a:t>It counts 117 associated Universities from 23 countries of both shores of the Mediterranean.</a:t>
            </a:r>
            <a:endParaRPr kumimoji="0" lang="en-US" sz="40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26313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1FC1721-8A00-4C79-87B9-98839AABA3A8}"/>
              </a:ext>
            </a:extLst>
          </p:cNvPr>
          <p:cNvSpPr>
            <a:spLocks noGrp="1"/>
          </p:cNvSpPr>
          <p:nvPr>
            <p:ph type="title"/>
          </p:nvPr>
        </p:nvSpPr>
        <p:spPr>
          <a:xfrm>
            <a:off x="825597" y="138917"/>
            <a:ext cx="7886700" cy="832933"/>
          </a:xfrm>
        </p:spPr>
        <p:txBody>
          <a:bodyPr/>
          <a:lstStyle/>
          <a:p>
            <a:pPr algn="ctr"/>
            <a:r>
              <a:rPr lang="fr-BE" b="1" dirty="0">
                <a:solidFill>
                  <a:srgbClr val="00B0F0"/>
                </a:solidFill>
                <a:latin typeface="+mn-lt"/>
              </a:rPr>
              <a:t>Conclusions 2/2</a:t>
            </a:r>
          </a:p>
        </p:txBody>
      </p:sp>
      <p:sp>
        <p:nvSpPr>
          <p:cNvPr id="3" name="Segnaposto contenuto 2">
            <a:extLst>
              <a:ext uri="{FF2B5EF4-FFF2-40B4-BE49-F238E27FC236}">
                <a16:creationId xmlns="" xmlns:a16="http://schemas.microsoft.com/office/drawing/2014/main" id="{15383AF6-94AA-486C-B2D5-72E6C93BEA74}"/>
              </a:ext>
            </a:extLst>
          </p:cNvPr>
          <p:cNvSpPr>
            <a:spLocks noGrp="1"/>
          </p:cNvSpPr>
          <p:nvPr>
            <p:ph idx="1"/>
          </p:nvPr>
        </p:nvSpPr>
        <p:spPr>
          <a:xfrm>
            <a:off x="464235" y="1139483"/>
            <a:ext cx="8449846" cy="4993517"/>
          </a:xfrm>
        </p:spPr>
        <p:txBody>
          <a:bodyPr numCol="2" anchor="t" anchorCtr="0">
            <a:normAutofit fontScale="85000" lnSpcReduction="10000"/>
          </a:bodyPr>
          <a:lstStyle/>
          <a:p>
            <a:pPr lvl="0"/>
            <a:r>
              <a:rPr lang="en-GB" b="1" dirty="0"/>
              <a:t>Participation and Accountability are one of the great challenges of the HE system in the Southern Mediterranean Countries</a:t>
            </a:r>
            <a:r>
              <a:rPr lang="en-GB" dirty="0"/>
              <a:t> because this implies a growing </a:t>
            </a:r>
            <a:r>
              <a:rPr lang="en-GB" b="1" dirty="0"/>
              <a:t>shift from hierarchical forms of organization to more heterogeneous ones </a:t>
            </a:r>
            <a:r>
              <a:rPr lang="en-GB" dirty="0"/>
              <a:t>in which network relations are based on conditions of trust, reciprocity, reputation, openness to learning and an inclusive and empowering disposition. It necessarily involves a more decentralized, open and consultative form of governing. </a:t>
            </a:r>
            <a:endParaRPr lang="it-IT" dirty="0"/>
          </a:p>
          <a:p>
            <a:r>
              <a:rPr lang="en-GB" b="1" dirty="0"/>
              <a:t>Revision of the Neighbourhood Policy </a:t>
            </a:r>
            <a:r>
              <a:rPr lang="en-GB" dirty="0"/>
              <a:t>should lead to a rethinking of the principle of the More for More: </a:t>
            </a:r>
            <a:r>
              <a:rPr lang="en-GB" b="1" dirty="0"/>
              <a:t>actors of civil society should be involved in the reforms</a:t>
            </a:r>
            <a:r>
              <a:rPr lang="en-GB" dirty="0"/>
              <a:t>. Universities, and its leaders, in this sense should take the responsibility of this mission</a:t>
            </a:r>
          </a:p>
          <a:p>
            <a:r>
              <a:rPr lang="en-US" dirty="0"/>
              <a:t>Examples of </a:t>
            </a:r>
            <a:r>
              <a:rPr lang="en-US" b="1" dirty="0"/>
              <a:t>SAGESSE (Tunisia) and ESAGOV (Algeria) </a:t>
            </a:r>
            <a:r>
              <a:rPr lang="en-US" dirty="0"/>
              <a:t>Capacity Building projects </a:t>
            </a:r>
          </a:p>
        </p:txBody>
      </p:sp>
    </p:spTree>
    <p:extLst>
      <p:ext uri="{BB962C8B-B14F-4D97-AF65-F5344CB8AC3E}">
        <p14:creationId xmlns:p14="http://schemas.microsoft.com/office/powerpoint/2010/main" val="1219253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357222" y="6215082"/>
            <a:ext cx="3526160" cy="4594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dirty="0"/>
          </a:p>
        </p:txBody>
      </p:sp>
      <p:sp>
        <p:nvSpPr>
          <p:cNvPr id="12" name="11 CuadroTexto"/>
          <p:cNvSpPr txBox="1"/>
          <p:nvPr/>
        </p:nvSpPr>
        <p:spPr>
          <a:xfrm>
            <a:off x="1857975" y="1811095"/>
            <a:ext cx="6000792" cy="523220"/>
          </a:xfrm>
          <a:prstGeom prst="rect">
            <a:avLst/>
          </a:prstGeom>
          <a:noFill/>
        </p:spPr>
        <p:txBody>
          <a:bodyPr wrap="square" rtlCol="0">
            <a:spAutoFit/>
          </a:bodyPr>
          <a:lstStyle/>
          <a:p>
            <a:pPr algn="ctr"/>
            <a:r>
              <a:rPr lang="es-ES" sz="2800" b="1" dirty="0">
                <a:latin typeface="Montserrat"/>
              </a:rPr>
              <a:t>Thank you for your attention!</a:t>
            </a:r>
          </a:p>
        </p:txBody>
      </p:sp>
      <p:sp>
        <p:nvSpPr>
          <p:cNvPr id="13" name="Shape 119"/>
          <p:cNvSpPr txBox="1">
            <a:spLocks/>
          </p:cNvSpPr>
          <p:nvPr/>
        </p:nvSpPr>
        <p:spPr>
          <a:xfrm>
            <a:off x="1193823" y="2713086"/>
            <a:ext cx="6969516" cy="2760062"/>
          </a:xfrm>
          <a:prstGeom prst="rect">
            <a:avLst/>
          </a:prstGeom>
        </p:spPr>
        <p:txBody>
          <a:bodyPr vert="horz" lIns="0" tIns="0" rIns="0" bIns="0" rtlCol="0">
            <a:normAutofit/>
          </a:bodyPr>
          <a:lstStyle/>
          <a:p>
            <a:pPr marL="365125" marR="0" lvl="0" indent="-255587" algn="l" defTabSz="914400" rtl="0" eaLnBrk="1" fontAlgn="auto" latinLnBrk="0" hangingPunct="1">
              <a:lnSpc>
                <a:spcPct val="100000"/>
              </a:lnSpc>
              <a:spcBef>
                <a:spcPct val="20000"/>
              </a:spcBef>
              <a:spcAft>
                <a:spcPts val="0"/>
              </a:spcAft>
              <a:buClrTx/>
              <a:buSzTx/>
              <a:buFont typeface="Arial" pitchFamily="34" charset="0"/>
              <a:buChar char="•"/>
              <a:tabLst/>
              <a:defRPr sz="1800"/>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255587" marR="0" lvl="0" indent="-146050" algn="ctr" defTabSz="914400" rtl="0" eaLnBrk="1" fontAlgn="auto" latinLnBrk="0" hangingPunct="1">
              <a:lnSpc>
                <a:spcPct val="100000"/>
              </a:lnSpc>
              <a:spcBef>
                <a:spcPct val="20000"/>
              </a:spcBef>
              <a:spcAft>
                <a:spcPts val="0"/>
              </a:spcAft>
              <a:buClrTx/>
              <a:buSzTx/>
              <a:buFont typeface="Arial" pitchFamily="34" charset="0"/>
              <a:buNone/>
              <a:tabLst/>
              <a:defRPr sz="1800"/>
            </a:pPr>
            <a:r>
              <a:rPr lang="en-US" sz="3000" b="1" dirty="0">
                <a:solidFill>
                  <a:srgbClr val="1794D2"/>
                </a:solidFill>
                <a:sym typeface="Arial"/>
              </a:rPr>
              <a:t>Marcello Scalisi</a:t>
            </a:r>
          </a:p>
          <a:p>
            <a:pPr marL="255587" marR="0" lvl="0" indent="-146050" algn="ctr" defTabSz="914400" rtl="0" eaLnBrk="1" fontAlgn="auto" latinLnBrk="0" hangingPunct="1">
              <a:lnSpc>
                <a:spcPct val="100000"/>
              </a:lnSpc>
              <a:spcBef>
                <a:spcPct val="20000"/>
              </a:spcBef>
              <a:spcAft>
                <a:spcPts val="0"/>
              </a:spcAft>
              <a:buClrTx/>
              <a:buSzTx/>
              <a:buFont typeface="Arial" pitchFamily="34" charset="0"/>
              <a:buNone/>
              <a:tabLst/>
              <a:defRPr sz="1800"/>
            </a:pPr>
            <a:r>
              <a:rPr lang="en-US" sz="3000" b="1" dirty="0">
                <a:solidFill>
                  <a:srgbClr val="1794D2"/>
                </a:solidFill>
                <a:sym typeface="Arial"/>
              </a:rPr>
              <a:t>Director, UNIMED</a:t>
            </a:r>
          </a:p>
          <a:p>
            <a:pPr marR="0" lvl="0" indent="-146050" algn="ctr" fontAlgn="auto">
              <a:lnSpc>
                <a:spcPct val="100000"/>
              </a:lnSpc>
              <a:spcBef>
                <a:spcPct val="20000"/>
              </a:spcBef>
              <a:spcAft>
                <a:spcPts val="0"/>
              </a:spcAft>
              <a:buClrTx/>
              <a:buSzTx/>
              <a:buFont typeface="Arial" pitchFamily="34" charset="0"/>
              <a:buNone/>
              <a:tabLst/>
              <a:defRPr sz="1800"/>
            </a:pPr>
            <a:r>
              <a:rPr lang="en-US" sz="3000" b="1" dirty="0">
                <a:solidFill>
                  <a:srgbClr val="1794D2"/>
                </a:solidFill>
                <a:sym typeface="Arial"/>
                <a:hlinkClick r:id="rId3"/>
              </a:rPr>
              <a:t>m.scalisi@uni-med.net</a:t>
            </a:r>
          </a:p>
          <a:p>
            <a:pPr marL="255587" marR="0" lvl="0" indent="-146050" algn="ctr" defTabSz="914400" rtl="0" eaLnBrk="1" fontAlgn="auto" latinLnBrk="0" hangingPunct="1">
              <a:lnSpc>
                <a:spcPct val="100000"/>
              </a:lnSpc>
              <a:spcBef>
                <a:spcPct val="20000"/>
              </a:spcBef>
              <a:spcAft>
                <a:spcPts val="0"/>
              </a:spcAft>
              <a:buClrTx/>
              <a:buSzTx/>
              <a:buFont typeface="Arial" pitchFamily="34" charset="0"/>
              <a:buNone/>
              <a:tabLst/>
              <a:defRPr sz="1800"/>
            </a:pPr>
            <a:r>
              <a:rPr lang="en-US" sz="3000" b="1" dirty="0">
                <a:solidFill>
                  <a:srgbClr val="1794D2"/>
                </a:solidFill>
                <a:sym typeface="Arial"/>
                <a:hlinkClick r:id="rId3"/>
              </a:rPr>
              <a:t>www.uni-med.net</a:t>
            </a:r>
          </a:p>
          <a:p>
            <a:pPr marL="255587" marR="0" lvl="0" indent="-146050" algn="ctr" defTabSz="914400" rtl="0" eaLnBrk="1" fontAlgn="auto" latinLnBrk="0" hangingPunct="1">
              <a:lnSpc>
                <a:spcPct val="100000"/>
              </a:lnSpc>
              <a:spcBef>
                <a:spcPct val="20000"/>
              </a:spcBef>
              <a:spcAft>
                <a:spcPts val="0"/>
              </a:spcAft>
              <a:buClrTx/>
              <a:buSzTx/>
              <a:buFont typeface="Arial" pitchFamily="34" charset="0"/>
              <a:buNone/>
              <a:tabLst/>
              <a:defRPr sz="1800"/>
            </a:pPr>
            <a:endParaRPr kumimoji="0" lang="en-US" sz="2700" b="0" i="0" u="none" strike="noStrike" kern="1200" cap="none" spc="0" normalizeH="0" baseline="0" noProof="0" dirty="0">
              <a:ln>
                <a:noFill/>
              </a:ln>
              <a:solidFill>
                <a:schemeClr val="tx1"/>
              </a:solidFill>
              <a:effectLst/>
              <a:uLnTx/>
              <a:uFillTx/>
              <a:latin typeface="Montserrat"/>
              <a:ea typeface="Arial"/>
              <a:cs typeface="Arial"/>
              <a:sym typeface="Arial"/>
              <a:hlinkClick r:id="rId3"/>
            </a:endParaRPr>
          </a:p>
        </p:txBody>
      </p:sp>
    </p:spTree>
    <p:extLst>
      <p:ext uri="{BB962C8B-B14F-4D97-AF65-F5344CB8AC3E}">
        <p14:creationId xmlns:p14="http://schemas.microsoft.com/office/powerpoint/2010/main" val="371917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44273" y="359466"/>
            <a:ext cx="2978511" cy="369332"/>
          </a:xfrm>
          <a:prstGeom prst="rect">
            <a:avLst/>
          </a:prstGeom>
        </p:spPr>
        <p:txBody>
          <a:bodyPr wrap="square">
            <a:spAutoFit/>
          </a:bodyPr>
          <a:lstStyle/>
          <a:p>
            <a:r>
              <a:rPr lang="es-ES" b="1" dirty="0">
                <a:solidFill>
                  <a:srgbClr val="00B0F0"/>
                </a:solidFill>
                <a:latin typeface="Montserrat"/>
              </a:rPr>
              <a:t>UNIMED – Our Network</a:t>
            </a:r>
          </a:p>
        </p:txBody>
      </p:sp>
      <p:pic>
        <p:nvPicPr>
          <p:cNvPr id="3" name="Immagine 2">
            <a:extLst>
              <a:ext uri="{FF2B5EF4-FFF2-40B4-BE49-F238E27FC236}">
                <a16:creationId xmlns:a16="http://schemas.microsoft.com/office/drawing/2014/main" xmlns="" id="{5AFCB36D-8F9B-4552-9BD5-FA8EEAC6DCFA}"/>
              </a:ext>
            </a:extLst>
          </p:cNvPr>
          <p:cNvPicPr>
            <a:picLocks noChangeAspect="1"/>
          </p:cNvPicPr>
          <p:nvPr/>
        </p:nvPicPr>
        <p:blipFill>
          <a:blip r:embed="rId2"/>
          <a:stretch>
            <a:fillRect/>
          </a:stretch>
        </p:blipFill>
        <p:spPr>
          <a:xfrm>
            <a:off x="0" y="1341801"/>
            <a:ext cx="9144000" cy="5416809"/>
          </a:xfrm>
          <a:prstGeom prst="rect">
            <a:avLst/>
          </a:prstGeom>
        </p:spPr>
      </p:pic>
    </p:spTree>
    <p:extLst>
      <p:ext uri="{BB962C8B-B14F-4D97-AF65-F5344CB8AC3E}">
        <p14:creationId xmlns:p14="http://schemas.microsoft.com/office/powerpoint/2010/main" val="3618050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 y="0"/>
            <a:ext cx="9140572" cy="6858000"/>
          </a:xfrm>
        </p:spPr>
      </p:pic>
    </p:spTree>
    <p:extLst>
      <p:ext uri="{BB962C8B-B14F-4D97-AF65-F5344CB8AC3E}">
        <p14:creationId xmlns:p14="http://schemas.microsoft.com/office/powerpoint/2010/main" val="503477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572000" y="0"/>
            <a:ext cx="4572000" cy="6136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15" name="Rettangolo 14"/>
          <p:cNvSpPr/>
          <p:nvPr/>
        </p:nvSpPr>
        <p:spPr>
          <a:xfrm>
            <a:off x="0" y="0"/>
            <a:ext cx="4572000" cy="6136849"/>
          </a:xfrm>
          <a:prstGeom prst="rect">
            <a:avLst/>
          </a:prstGeom>
          <a:solidFill>
            <a:srgbClr val="01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b="1" dirty="0">
              <a:solidFill>
                <a:schemeClr val="bg1"/>
              </a:solidFill>
            </a:endParaRPr>
          </a:p>
        </p:txBody>
      </p:sp>
      <p:sp>
        <p:nvSpPr>
          <p:cNvPr id="9" name="Rettangolo 8"/>
          <p:cNvSpPr/>
          <p:nvPr/>
        </p:nvSpPr>
        <p:spPr>
          <a:xfrm>
            <a:off x="131975" y="67558"/>
            <a:ext cx="4336331" cy="6069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n-GB" sz="2000" b="1" dirty="0" smtClean="0">
                <a:solidFill>
                  <a:schemeClr val="bg1"/>
                </a:solidFill>
              </a:rPr>
              <a:t>HIGHER EDUCATION GOVERNANCE</a:t>
            </a:r>
          </a:p>
          <a:p>
            <a:pPr marL="342900" indent="-342900">
              <a:lnSpc>
                <a:spcPct val="150000"/>
              </a:lnSpc>
              <a:buFont typeface="Arial" panose="020B0604020202020204" pitchFamily="34" charset="0"/>
              <a:buChar char="•"/>
            </a:pPr>
            <a:r>
              <a:rPr lang="en-GB" sz="2000" b="1" dirty="0" smtClean="0">
                <a:solidFill>
                  <a:schemeClr val="bg1"/>
                </a:solidFill>
              </a:rPr>
              <a:t>EMPLOYABILITY</a:t>
            </a:r>
          </a:p>
          <a:p>
            <a:pPr marL="342900" indent="-342900">
              <a:lnSpc>
                <a:spcPct val="150000"/>
              </a:lnSpc>
              <a:buFont typeface="Arial" panose="020B0604020202020204" pitchFamily="34" charset="0"/>
              <a:buChar char="•"/>
            </a:pPr>
            <a:r>
              <a:rPr lang="en-GB" sz="2000" b="1" dirty="0" smtClean="0">
                <a:solidFill>
                  <a:schemeClr val="bg1"/>
                </a:solidFill>
              </a:rPr>
              <a:t>LEARNING INNOVATION</a:t>
            </a:r>
          </a:p>
          <a:p>
            <a:pPr marL="342900" indent="-342900">
              <a:lnSpc>
                <a:spcPct val="150000"/>
              </a:lnSpc>
              <a:buFont typeface="Arial" panose="020B0604020202020204" pitchFamily="34" charset="0"/>
              <a:buChar char="•"/>
            </a:pPr>
            <a:r>
              <a:rPr lang="en-GB" sz="2000" b="1" dirty="0" smtClean="0">
                <a:solidFill>
                  <a:schemeClr val="bg1"/>
                </a:solidFill>
              </a:rPr>
              <a:t>REFUGEES</a:t>
            </a:r>
          </a:p>
          <a:p>
            <a:pPr marL="342900" indent="-342900">
              <a:lnSpc>
                <a:spcPct val="150000"/>
              </a:lnSpc>
              <a:buFont typeface="Arial" panose="020B0604020202020204" pitchFamily="34" charset="0"/>
              <a:buChar char="•"/>
            </a:pPr>
            <a:r>
              <a:rPr lang="en-GB" sz="2000" b="1" dirty="0" smtClean="0">
                <a:solidFill>
                  <a:schemeClr val="bg1"/>
                </a:solidFill>
              </a:rPr>
              <a:t>CURRICULA DEVELOPMENT</a:t>
            </a:r>
          </a:p>
          <a:p>
            <a:pPr marL="342900" indent="-342900">
              <a:lnSpc>
                <a:spcPct val="150000"/>
              </a:lnSpc>
              <a:buFont typeface="Arial" panose="020B0604020202020204" pitchFamily="34" charset="0"/>
              <a:buChar char="•"/>
            </a:pPr>
            <a:r>
              <a:rPr lang="en-GB" sz="2000" b="1" dirty="0" smtClean="0">
                <a:solidFill>
                  <a:schemeClr val="bg1"/>
                </a:solidFill>
              </a:rPr>
              <a:t>INTERNATIONALISATION</a:t>
            </a:r>
          </a:p>
          <a:p>
            <a:pPr marL="342900" indent="-342900">
              <a:lnSpc>
                <a:spcPct val="150000"/>
              </a:lnSpc>
              <a:buFont typeface="Arial" panose="020B0604020202020204" pitchFamily="34" charset="0"/>
              <a:buChar char="•"/>
            </a:pPr>
            <a:r>
              <a:rPr lang="en-GB" sz="2000" b="1" dirty="0" smtClean="0">
                <a:solidFill>
                  <a:schemeClr val="bg1"/>
                </a:solidFill>
              </a:rPr>
              <a:t>RESEARCH</a:t>
            </a:r>
          </a:p>
          <a:p>
            <a:pPr marL="342900" indent="-342900">
              <a:lnSpc>
                <a:spcPct val="150000"/>
              </a:lnSpc>
              <a:buFont typeface="Arial" panose="020B0604020202020204" pitchFamily="34" charset="0"/>
              <a:buChar char="•"/>
            </a:pPr>
            <a:r>
              <a:rPr lang="en-GB" sz="2000" b="1" dirty="0" smtClean="0">
                <a:solidFill>
                  <a:schemeClr val="bg1"/>
                </a:solidFill>
              </a:rPr>
              <a:t>RECOGNITION OF QUALIFICATIONS</a:t>
            </a:r>
          </a:p>
          <a:p>
            <a:pPr marL="342900" indent="-342900">
              <a:lnSpc>
                <a:spcPct val="150000"/>
              </a:lnSpc>
              <a:buFont typeface="Arial" panose="020B0604020202020204" pitchFamily="34" charset="0"/>
              <a:buChar char="•"/>
            </a:pPr>
            <a:r>
              <a:rPr lang="en-GB" sz="2000" b="1" dirty="0" smtClean="0">
                <a:solidFill>
                  <a:schemeClr val="bg1"/>
                </a:solidFill>
              </a:rPr>
              <a:t>MOBILITY</a:t>
            </a:r>
          </a:p>
          <a:p>
            <a:pPr marL="342900" indent="-342900">
              <a:lnSpc>
                <a:spcPct val="150000"/>
              </a:lnSpc>
              <a:buFont typeface="Arial" panose="020B0604020202020204" pitchFamily="34" charset="0"/>
              <a:buChar char="•"/>
            </a:pPr>
            <a:r>
              <a:rPr lang="en-GB" sz="2000" b="1" dirty="0" smtClean="0">
                <a:solidFill>
                  <a:schemeClr val="bg1"/>
                </a:solidFill>
              </a:rPr>
              <a:t>INTERREGIONAL COOPERATION</a:t>
            </a:r>
          </a:p>
          <a:p>
            <a:pPr marL="342900" indent="-342900">
              <a:lnSpc>
                <a:spcPct val="150000"/>
              </a:lnSpc>
              <a:buFont typeface="Arial" panose="020B0604020202020204" pitchFamily="34" charset="0"/>
              <a:buChar char="•"/>
            </a:pPr>
            <a:r>
              <a:rPr lang="en-GB" sz="2000" b="1" dirty="0" err="1" smtClean="0">
                <a:solidFill>
                  <a:srgbClr val="004C80"/>
                </a:solidFill>
              </a:rPr>
              <a:t>SubNetworks</a:t>
            </a:r>
            <a:endParaRPr lang="en-GB" sz="2000" b="1" dirty="0">
              <a:solidFill>
                <a:srgbClr val="004C80"/>
              </a:solidFill>
            </a:endParaRPr>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21031" r="21031"/>
          <a:stretch/>
        </p:blipFill>
        <p:spPr>
          <a:xfrm>
            <a:off x="5194169" y="1084083"/>
            <a:ext cx="3541640" cy="3743008"/>
          </a:xfrm>
          <a:prstGeom prst="rect">
            <a:avLst/>
          </a:prstGeom>
        </p:spPr>
      </p:pic>
    </p:spTree>
    <p:extLst>
      <p:ext uri="{BB962C8B-B14F-4D97-AF65-F5344CB8AC3E}">
        <p14:creationId xmlns:p14="http://schemas.microsoft.com/office/powerpoint/2010/main" val="6965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2050" name="Picture 2" descr="Acqua, Vetro, Bicchiere D'Acqua, Drink, Fresco, Liqu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8"/>
            <a:ext cx="9144000" cy="688749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0" y="2353878"/>
            <a:ext cx="9144000" cy="2150245"/>
          </a:xfrm>
          <a:prstGeom prst="rect">
            <a:avLst/>
          </a:prstGeom>
          <a:solidFill>
            <a:srgbClr val="7461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0" b="1" dirty="0"/>
              <a:t>AUTONOMY</a:t>
            </a:r>
            <a:endParaRPr lang="en-GB" sz="7000"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39" y="5433675"/>
            <a:ext cx="1356219" cy="1359769"/>
          </a:xfrm>
          <a:prstGeom prst="rect">
            <a:avLst/>
          </a:prstGeom>
        </p:spPr>
      </p:pic>
    </p:spTree>
    <p:extLst>
      <p:ext uri="{BB962C8B-B14F-4D97-AF65-F5344CB8AC3E}">
        <p14:creationId xmlns:p14="http://schemas.microsoft.com/office/powerpoint/2010/main" val="385908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4104" name="Picture 8" descr="Frutta, Misto, Colore, Cibo"/>
          <p:cNvPicPr>
            <a:picLocks noChangeAspect="1" noChangeArrowheads="1"/>
          </p:cNvPicPr>
          <p:nvPr/>
        </p:nvPicPr>
        <p:blipFill rotWithShape="1">
          <a:blip r:embed="rId2">
            <a:extLst>
              <a:ext uri="{28A0092B-C50C-407E-A947-70E740481C1C}">
                <a14:useLocalDpi xmlns:a14="http://schemas.microsoft.com/office/drawing/2010/main" val="0"/>
              </a:ext>
            </a:extLst>
          </a:blip>
          <a:srcRect r="16006"/>
          <a:stretch/>
        </p:blipFill>
        <p:spPr bwMode="auto">
          <a:xfrm>
            <a:off x="0" y="-22227"/>
            <a:ext cx="9144000" cy="6880227"/>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0" y="2353878"/>
            <a:ext cx="9144000" cy="2150245"/>
          </a:xfrm>
          <a:prstGeom prst="rect">
            <a:avLst/>
          </a:prstGeom>
          <a:solidFill>
            <a:srgbClr val="7461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0" b="1" dirty="0"/>
              <a:t>REGIONAL INTEGRATION</a:t>
            </a:r>
            <a:endParaRPr lang="en-GB" sz="7000"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39" y="5433675"/>
            <a:ext cx="1356219" cy="1359769"/>
          </a:xfrm>
          <a:prstGeom prst="rect">
            <a:avLst/>
          </a:prstGeom>
        </p:spPr>
      </p:pic>
    </p:spTree>
    <p:extLst>
      <p:ext uri="{BB962C8B-B14F-4D97-AF65-F5344CB8AC3E}">
        <p14:creationId xmlns:p14="http://schemas.microsoft.com/office/powerpoint/2010/main" val="388868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16386" name="Picture 2" descr="Uovo, Uovo Di Gallina, Alimentari, Cibo, Agrico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0" y="2353878"/>
            <a:ext cx="9144000" cy="2150245"/>
          </a:xfrm>
          <a:prstGeom prst="rect">
            <a:avLst/>
          </a:prstGeom>
          <a:solidFill>
            <a:srgbClr val="7461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0" b="1" dirty="0"/>
              <a:t>TRANSFORM</a:t>
            </a:r>
          </a:p>
          <a:p>
            <a:pPr algn="ctr"/>
            <a:r>
              <a:rPr lang="en-GB" sz="2500" b="1" dirty="0"/>
              <a:t>silo-mentality into networked communities</a:t>
            </a:r>
            <a:endParaRPr lang="en-GB" sz="2500"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39" y="5433675"/>
            <a:ext cx="1356219" cy="1359769"/>
          </a:xfrm>
          <a:prstGeom prst="rect">
            <a:avLst/>
          </a:prstGeom>
        </p:spPr>
      </p:pic>
    </p:spTree>
    <p:extLst>
      <p:ext uri="{BB962C8B-B14F-4D97-AF65-F5344CB8AC3E}">
        <p14:creationId xmlns:p14="http://schemas.microsoft.com/office/powerpoint/2010/main" val="248166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10242" name="Picture 2" descr="Mano, Impianto, Frutti, Uva, Fogliame, Fresco, Lamp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0" y="2353878"/>
            <a:ext cx="9144000" cy="2150245"/>
          </a:xfrm>
          <a:prstGeom prst="rect">
            <a:avLst/>
          </a:prstGeom>
          <a:solidFill>
            <a:srgbClr val="7461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0" b="1" dirty="0"/>
              <a:t>RESPONSABILITY</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39" y="5433675"/>
            <a:ext cx="1356219" cy="1359769"/>
          </a:xfrm>
          <a:prstGeom prst="rect">
            <a:avLst/>
          </a:prstGeom>
        </p:spPr>
      </p:pic>
    </p:spTree>
    <p:extLst>
      <p:ext uri="{BB962C8B-B14F-4D97-AF65-F5344CB8AC3E}">
        <p14:creationId xmlns:p14="http://schemas.microsoft.com/office/powerpoint/2010/main" val="102921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T-UNIMED">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UNIMED.potx" id="{29AE1DAB-2009-4DF0-8E66-41C28FC45425}" vid="{4A0937ED-702B-4C78-9DDD-AF273969E4AE}"/>
    </a:ext>
  </a:extLst>
</a:theme>
</file>

<file path=ppt/theme/theme2.xml><?xml version="1.0" encoding="utf-8"?>
<a:theme xmlns:a="http://schemas.openxmlformats.org/drawingml/2006/main" name="2_PPT-UNIMED">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UNIMED.potx" id="{29AE1DAB-2009-4DF0-8E66-41C28FC45425}" vid="{4A0937ED-702B-4C78-9DDD-AF273969E4A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PPT-UNIMED</Template>
  <TotalTime>901</TotalTime>
  <Words>1760</Words>
  <Application>Microsoft Office PowerPoint</Application>
  <PresentationFormat>On-screen Show (4:3)</PresentationFormat>
  <Paragraphs>108</Paragraphs>
  <Slides>21</Slides>
  <Notes>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PPT-UNIMED</vt:lpstr>
      <vt:lpstr>2_PPT-UNIMED</vt:lpstr>
      <vt:lpstr>“Academic Freedom, Institutional Autonomy, and the Future of Democracy” - Global Forum</vt:lpstr>
      <vt:lpstr>UNIMED- Mediterranean Universities Union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overview about institutional autonomy and governance in higher education with focus on Morocco, Tunisia and Algeria</vt:lpstr>
      <vt:lpstr>The case of Algeria: Overview 1/2 </vt:lpstr>
      <vt:lpstr>The case of Algeria: Overview 2/2</vt:lpstr>
      <vt:lpstr> About autonomy in HEIs in Algeria </vt:lpstr>
      <vt:lpstr>The case of Tunisia: Overview </vt:lpstr>
      <vt:lpstr>The case of Tunisia: About institutional and academic autonomy </vt:lpstr>
      <vt:lpstr>The case of Morocco: Overview 1/2</vt:lpstr>
      <vt:lpstr>The case of Morocco: Overview 2/2</vt:lpstr>
      <vt:lpstr>Conclusions 1/2</vt:lpstr>
      <vt:lpstr>Conclusions 2/2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Pc-Utente</dc:creator>
  <cp:lastModifiedBy>gmm</cp:lastModifiedBy>
  <cp:revision>99</cp:revision>
  <dcterms:created xsi:type="dcterms:W3CDTF">2017-07-05T08:49:43Z</dcterms:created>
  <dcterms:modified xsi:type="dcterms:W3CDTF">2019-06-21T12:32:36Z</dcterms:modified>
</cp:coreProperties>
</file>