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27" r:id="rId2"/>
    <p:sldId id="328" r:id="rId3"/>
    <p:sldId id="329" r:id="rId4"/>
    <p:sldId id="331" r:id="rId5"/>
    <p:sldId id="276" r:id="rId6"/>
    <p:sldId id="332" r:id="rId7"/>
  </p:sldIdLst>
  <p:sldSz cx="9144000" cy="6858000" type="screen4x3"/>
  <p:notesSz cx="6735763" cy="9866313"/>
  <p:defaultTextStyle>
    <a:defPPr>
      <a:defRPr lang="ca-ES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A3A3"/>
    <a:srgbClr val="800000"/>
    <a:srgbClr val="FFABAB"/>
    <a:srgbClr val="C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6" autoAdjust="0"/>
    <p:restoredTop sz="88555" autoAdjust="0"/>
  </p:normalViewPr>
  <p:slideViewPr>
    <p:cSldViewPr>
      <p:cViewPr varScale="1">
        <p:scale>
          <a:sx n="78" d="100"/>
          <a:sy n="78" d="100"/>
        </p:scale>
        <p:origin x="154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8C033AE8-C4B4-41F8-BE2C-EEC769FEF6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80D646E0-B57B-496F-BCE6-DC79244F3B2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0420" name="Rectangle 4">
            <a:extLst>
              <a:ext uri="{FF2B5EF4-FFF2-40B4-BE49-F238E27FC236}">
                <a16:creationId xmlns:a16="http://schemas.microsoft.com/office/drawing/2014/main" id="{363F05DF-860A-48FE-8955-8A82DF821FA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0421" name="Rectangle 5">
            <a:extLst>
              <a:ext uri="{FF2B5EF4-FFF2-40B4-BE49-F238E27FC236}">
                <a16:creationId xmlns:a16="http://schemas.microsoft.com/office/drawing/2014/main" id="{2335AD8C-BDFC-4D78-8B69-07FA2D9F81A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76695B83-CD43-4D9B-B672-64581E928FA9}" type="slidenum">
              <a:rPr lang="ca-ES" altLang="en-US"/>
              <a:pPr/>
              <a:t>‹#›</a:t>
            </a:fld>
            <a:endParaRPr lang="ca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48ECD08-14F1-4B31-AA87-AFBD46E6B70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949B79B8-A1CF-4E35-8E5D-F9D50924141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CE1AA69B-208C-4518-98EC-2440AC44F4F3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7731B228-E9C1-4F6E-80A1-41224427B7F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6300"/>
            <a:ext cx="5389563" cy="444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noProof="0"/>
              <a:t>Feu clic aquí per editar els estils de text del patró</a:t>
            </a:r>
          </a:p>
          <a:p>
            <a:pPr lvl="1"/>
            <a:r>
              <a:rPr lang="ca-ES" noProof="0"/>
              <a:t>Segon nivell</a:t>
            </a:r>
          </a:p>
          <a:p>
            <a:pPr lvl="2"/>
            <a:r>
              <a:rPr lang="ca-ES" noProof="0"/>
              <a:t>Tercer nivell</a:t>
            </a:r>
          </a:p>
          <a:p>
            <a:pPr lvl="3"/>
            <a:r>
              <a:rPr lang="ca-ES" noProof="0"/>
              <a:t>Quart nivell</a:t>
            </a:r>
          </a:p>
          <a:p>
            <a:pPr lvl="4"/>
            <a:r>
              <a:rPr lang="ca-ES" noProof="0"/>
              <a:t>Cinquè nivell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4862D1F2-07F0-4EF1-A215-05265656DEB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5815ADAF-0A2A-4E45-ADBE-F82BF0170B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782EA598-796E-4F52-A555-B3B7825AFF81}" type="slidenum">
              <a:rPr lang="ca-ES" altLang="en-US"/>
              <a:pPr/>
              <a:t>‹#›</a:t>
            </a:fld>
            <a:endParaRPr lang="ca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9FA0B48A-36E8-4256-B2B7-A7C9D593A5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4DB3D8-744A-4112-805F-F6A68E06496A}" type="slidenum">
              <a:rPr lang="ca-ES" altLang="en-US" sz="1200" b="0"/>
              <a:pPr/>
              <a:t>1</a:t>
            </a:fld>
            <a:endParaRPr lang="ca-ES" altLang="en-US" sz="1200" b="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9642D069-FB30-40BF-BA3F-B805F0EA1EC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7C3C60E7-471B-4E96-8EF2-E004250D78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E8F7AB8F-F84B-4C0C-91F7-69F77E8A2D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2FB679-0A38-4A09-8E0C-4115CCA1F608}" type="slidenum">
              <a:rPr lang="ca-ES" altLang="en-US" sz="1200" b="0"/>
              <a:pPr/>
              <a:t>2</a:t>
            </a:fld>
            <a:endParaRPr lang="ca-ES" altLang="en-US" sz="1200" b="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1FA496D7-D0B4-4EE6-BCF3-A8C5F52A105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9003A3D4-492D-4687-87CF-EA32454915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0CF86434-42DA-4058-BD6F-807706938D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D6DD1B-D622-4C4B-B18F-40D3E968E2E7}" type="slidenum">
              <a:rPr lang="ca-ES" altLang="en-US" sz="1200" b="0"/>
              <a:pPr/>
              <a:t>3</a:t>
            </a:fld>
            <a:endParaRPr lang="ca-ES" altLang="en-US" sz="1200" b="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8EBEC3D6-9D17-4A27-ACF6-00E4CA2F36F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D01DB02B-750C-4242-8109-96A5361A62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0CE721FF-CE5B-425E-B51C-0202E5E449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4F21A6-F593-4206-93BB-B5042274E68B}" type="slidenum">
              <a:rPr lang="ca-ES" altLang="en-US" sz="1200" b="0"/>
              <a:pPr/>
              <a:t>4</a:t>
            </a:fld>
            <a:endParaRPr lang="ca-ES" altLang="en-US" sz="1200" b="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5D5A74DB-3FD0-4781-AF65-92AF09264F6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1C216300-8641-46A1-9997-9AC6A3788A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Marcador de imagen de diapositiva 1">
            <a:extLst>
              <a:ext uri="{FF2B5EF4-FFF2-40B4-BE49-F238E27FC236}">
                <a16:creationId xmlns:a16="http://schemas.microsoft.com/office/drawing/2014/main" id="{75C5B2F1-1B7C-4975-B642-C792138403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Marcador de notas 2">
            <a:extLst>
              <a:ext uri="{FF2B5EF4-FFF2-40B4-BE49-F238E27FC236}">
                <a16:creationId xmlns:a16="http://schemas.microsoft.com/office/drawing/2014/main" id="{532E6E71-0AEF-4E4A-851C-26FAA277C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altLang="en-US"/>
          </a:p>
        </p:txBody>
      </p:sp>
      <p:sp>
        <p:nvSpPr>
          <p:cNvPr id="27652" name="Marcador de número de diapositiva 3">
            <a:extLst>
              <a:ext uri="{FF2B5EF4-FFF2-40B4-BE49-F238E27FC236}">
                <a16:creationId xmlns:a16="http://schemas.microsoft.com/office/drawing/2014/main" id="{C56762C4-6B9D-4386-89A7-F826B94386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B0DBC53-C420-4488-AF8C-2EE2FE240987}" type="slidenum">
              <a:rPr lang="ca-ES" altLang="en-US" sz="1200" b="0"/>
              <a:pPr/>
              <a:t>5</a:t>
            </a:fld>
            <a:endParaRPr lang="ca-ES" altLang="en-US" sz="1200" b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B19CEE9B-92D5-4E9D-94BE-921B2E44BE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88DEC7-C465-40C7-99F4-6F659616E2A3}" type="slidenum">
              <a:rPr lang="ca-ES" altLang="en-US" sz="1200" b="0"/>
              <a:pPr/>
              <a:t>6</a:t>
            </a:fld>
            <a:endParaRPr lang="ca-ES" altLang="en-US" sz="1200" b="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EA2B571C-FDDC-4DC1-B998-C7E428356A5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DE36F52-555D-416E-B190-E7535F953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525838"/>
            <a:ext cx="7772400" cy="641350"/>
          </a:xfrm>
        </p:spPr>
        <p:txBody>
          <a:bodyPr anchor="ctr">
            <a:spAutoFit/>
          </a:bodyPr>
          <a:lstStyle>
            <a:lvl1pPr algn="ctr">
              <a:defRPr sz="3600"/>
            </a:lvl1pPr>
          </a:lstStyle>
          <a:p>
            <a:pPr lvl="0"/>
            <a:r>
              <a:rPr lang="ca-ES" noProof="0"/>
              <a:t>Clic para editar estilo título patrón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75213"/>
            <a:ext cx="6400800" cy="762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2200" b="1"/>
            </a:lvl1pPr>
          </a:lstStyle>
          <a:p>
            <a:pPr lvl="0"/>
            <a:r>
              <a:rPr lang="ca-ES" noProof="0"/>
              <a:t>Haga clic para modificar el estilo de subtítulo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F59F56-E361-4B9C-ADC2-FAB6AB5B6C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E91320-C1F5-40D6-8713-9B5BE834BF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A49DEF-2CD4-4C56-9584-83881F7B19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386513" y="6165850"/>
            <a:ext cx="1354137" cy="476250"/>
          </a:xfrm>
        </p:spPr>
        <p:txBody>
          <a:bodyPr/>
          <a:lstStyle>
            <a:lvl1pPr>
              <a:defRPr/>
            </a:lvl1pPr>
          </a:lstStyle>
          <a:p>
            <a:fld id="{B2178507-84B0-43E8-9DF2-91FC05540E46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3045126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50296F-7A8E-42F1-9CA8-2B04D211D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A430D8-729A-4E3C-B475-0F54A3BDC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94053EF-EE89-4DB5-A366-002EB2BAA0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D64180-F68C-468F-87F9-9B1C0829C622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183214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6688" y="611188"/>
            <a:ext cx="1943100" cy="34480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82625" y="611188"/>
            <a:ext cx="5681663" cy="34480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9B1464-C342-4A81-9C26-EC6DC19F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524268-29DA-4BF3-9139-E65891D24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C394C5-A9FA-42EE-997E-C402B5CDFA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0E07B-407B-4DF4-A832-86C7940C2E11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2953367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ítulo, objet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625" y="611188"/>
            <a:ext cx="7773988" cy="100806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5800" y="2517775"/>
            <a:ext cx="3810000" cy="15414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648200" y="2517775"/>
            <a:ext cx="3811588" cy="15414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349599-71AE-4089-B9FB-BBEF4406A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18E123-B5CB-4543-BB03-0D291A152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5B9691-637E-4CFA-B426-3C913062D8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89A8DD-0FC2-4FF7-A8FB-5928C6580155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2335443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ítulo, gráfic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625" y="611188"/>
            <a:ext cx="7773988" cy="100806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gráfico 2"/>
          <p:cNvSpPr>
            <a:spLocks noGrp="1"/>
          </p:cNvSpPr>
          <p:nvPr>
            <p:ph type="chart" sz="half" idx="1"/>
          </p:nvPr>
        </p:nvSpPr>
        <p:spPr>
          <a:xfrm>
            <a:off x="685800" y="2517775"/>
            <a:ext cx="3810000" cy="1541463"/>
          </a:xfrm>
        </p:spPr>
        <p:txBody>
          <a:bodyPr/>
          <a:lstStyle/>
          <a:p>
            <a:pPr lvl="0"/>
            <a:endParaRPr lang="ca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648200" y="2517775"/>
            <a:ext cx="3811588" cy="15414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069A09-8C91-402E-B0BD-B18C357D1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61792B-B996-4B69-B24D-BCC044983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24460-F305-4D16-959C-1EC0276AC9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F464DB-C9A8-4514-934C-AC39670AC6D0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1424556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625" y="611188"/>
            <a:ext cx="7773988" cy="100806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abla 2"/>
          <p:cNvSpPr>
            <a:spLocks noGrp="1"/>
          </p:cNvSpPr>
          <p:nvPr>
            <p:ph type="tbl" idx="1"/>
          </p:nvPr>
        </p:nvSpPr>
        <p:spPr>
          <a:xfrm>
            <a:off x="685800" y="2517775"/>
            <a:ext cx="7773988" cy="1541463"/>
          </a:xfrm>
        </p:spPr>
        <p:txBody>
          <a:bodyPr/>
          <a:lstStyle/>
          <a:p>
            <a:pPr lvl="0"/>
            <a:endParaRPr lang="ca-ES" noProof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3F6D77-E88B-4BE8-B9BB-E99CD33EA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4CB659-6E34-482A-BD51-60E585524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DD8B58-9ABC-44E2-A5CE-55EF68A4D6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41922-EA93-4F88-9204-9204AA14E44B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202782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E61D14-282E-4025-ACBF-BEE115197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A2756D-15D0-4A9D-82EA-628DB7824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030691-B410-4DEA-99E6-B67E4862C6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805595-A7F0-4F2D-854A-5D318E6C2862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393310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530335-21E8-4724-B1DB-EAF50215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A2BACC-33F5-4EA6-9D68-791A53C2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96430D-1890-4CA2-9E22-6AC47CBF96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F4937-2E2C-4FA9-AE1C-3DB34C02D328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137504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5800" y="2517775"/>
            <a:ext cx="3810000" cy="15414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2517775"/>
            <a:ext cx="3811588" cy="15414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97551A0-C7C0-4751-BBF6-B6C2D4C9D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5D66CB-6081-4418-AAF2-A70652256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5E0458-0539-43A0-B4CC-ECC77AE67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2842A-0165-4E7A-A0FB-38D1FF518E9C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123430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3B6B82C-3F16-4A97-90DF-14F1BDAE9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B75E22C-A8CB-4F1C-87B7-C7D288E55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140B5E3-200F-4714-8F87-8270FDB721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4179F-E4C1-4D65-9AEA-6C354F7C1AF5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123544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DDCA5CE-364C-498B-83EB-D25EA0E0A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9106C1-779B-4B76-847A-6947734AA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1492D5C-1093-4BEE-AC58-EF48143769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80AD7-02CD-4946-848B-A8948464FFD2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317093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10BEA32-D950-4C8A-8833-FB511DC67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2C620AC-6FDE-431C-9C25-43A633ED7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9B5AD29-6B60-4B6A-84BE-48DF27AE40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52604-D7EC-4360-B491-6A0F35D31612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427925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CB0E577-2FD1-448D-8752-7B536D65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2EEB64-294F-49E0-8701-756C64BD7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64F139-8511-4CC6-B32E-B201AC1D98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72BA5-19C9-4381-9AEF-C6845881773A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45373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a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1248F81-5E48-43F6-A118-7EE60DC0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816825-0217-42CE-86F7-E71C763CF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ED9C8-389B-401C-90C4-6DB95CC4D1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745CE8-F1CC-4E6A-813B-04ABD58A7721}" type="slidenum">
              <a:rPr lang="ca-ES" altLang="en-US"/>
              <a:pPr/>
              <a:t>‹#›</a:t>
            </a:fld>
            <a:endParaRPr lang="ca-ES" altLang="en-US"/>
          </a:p>
        </p:txBody>
      </p:sp>
    </p:spTree>
    <p:extLst>
      <p:ext uri="{BB962C8B-B14F-4D97-AF65-F5344CB8AC3E}">
        <p14:creationId xmlns:p14="http://schemas.microsoft.com/office/powerpoint/2010/main" val="241941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5A5E7FB-DB2A-41FA-B3FD-085E5092FB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2625" y="611188"/>
            <a:ext cx="7773988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en-US"/>
              <a:t>Feu clic aquí per editar l'estil de títol del patró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CFB54A3-0442-43A5-A245-1BFE0F4FB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17775"/>
            <a:ext cx="7773988" cy="154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ca-ES" altLang="en-US"/>
              <a:t>Feu clic aquí per editar els estils de text del patró</a:t>
            </a:r>
          </a:p>
          <a:p>
            <a:pPr lvl="1"/>
            <a:r>
              <a:rPr lang="ca-ES" altLang="en-US"/>
              <a:t>Segon nivell</a:t>
            </a:r>
          </a:p>
          <a:p>
            <a:pPr lvl="2"/>
            <a:r>
              <a:rPr lang="ca-ES" altLang="en-US"/>
              <a:t>Tercer nivell</a:t>
            </a:r>
          </a:p>
          <a:p>
            <a:pPr lvl="3"/>
            <a:r>
              <a:rPr lang="ca-ES" altLang="en-US"/>
              <a:t>Quart nivell</a:t>
            </a:r>
          </a:p>
          <a:p>
            <a:pPr lvl="4"/>
            <a:r>
              <a:rPr lang="ca-ES" altLang="en-US"/>
              <a:t>Cinquè nivell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932D6C3-2E96-48D0-9A00-1743DA57CF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1029" name="Line 7">
            <a:extLst>
              <a:ext uri="{FF2B5EF4-FFF2-40B4-BE49-F238E27FC236}">
                <a16:creationId xmlns:a16="http://schemas.microsoft.com/office/drawing/2014/main" id="{BC25FC5F-59F1-4271-A64B-602F2D3BAA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" y="1676400"/>
            <a:ext cx="769620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1030" name="Picture 14">
            <a:extLst>
              <a:ext uri="{FF2B5EF4-FFF2-40B4-BE49-F238E27FC236}">
                <a16:creationId xmlns:a16="http://schemas.microsoft.com/office/drawing/2014/main" id="{32047FAA-2495-406A-8BAA-A7BF106887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205538"/>
            <a:ext cx="26638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7FCBCF38-9E8E-456E-873C-471CAFB5B1D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10475" y="6165850"/>
            <a:ext cx="1354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/>
            </a:lvl1pPr>
          </a:lstStyle>
          <a:p>
            <a:fld id="{842C906E-3AE8-4B74-BE0D-A4D4AD4FECE3}" type="slidenum">
              <a:rPr lang="ca-ES" altLang="en-US"/>
              <a:pPr/>
              <a:t>‹#›</a:t>
            </a:fld>
            <a:endParaRPr lang="ca-ES" altLang="en-US"/>
          </a:p>
        </p:txBody>
      </p:sp>
      <p:pic>
        <p:nvPicPr>
          <p:cNvPr id="1032" name="Imagen 8">
            <a:extLst>
              <a:ext uri="{FF2B5EF4-FFF2-40B4-BE49-F238E27FC236}">
                <a16:creationId xmlns:a16="http://schemas.microsoft.com/office/drawing/2014/main" id="{4442AF8D-3BDA-44FC-8041-3E30755E4A9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213475"/>
            <a:ext cx="5842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53" r:id="rId1"/>
    <p:sldLayoutId id="2147484854" r:id="rId2"/>
    <p:sldLayoutId id="2147484855" r:id="rId3"/>
    <p:sldLayoutId id="2147484856" r:id="rId4"/>
    <p:sldLayoutId id="2147484857" r:id="rId5"/>
    <p:sldLayoutId id="2147484858" r:id="rId6"/>
    <p:sldLayoutId id="2147484859" r:id="rId7"/>
    <p:sldLayoutId id="2147484860" r:id="rId8"/>
    <p:sldLayoutId id="2147484861" r:id="rId9"/>
    <p:sldLayoutId id="2147484862" r:id="rId10"/>
    <p:sldLayoutId id="2147484863" r:id="rId11"/>
    <p:sldLayoutId id="2147484864" r:id="rId12"/>
    <p:sldLayoutId id="2147484865" r:id="rId13"/>
    <p:sldLayoutId id="2147484866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C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C000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Font typeface="Wingdings" panose="05000000000000000000" pitchFamily="2" charset="2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ryica.org/s/Profesionales_Castellano.pdf" TargetMode="External"/><Relationship Id="rId3" Type="http://schemas.openxmlformats.org/officeDocument/2006/relationships/hyperlink" Target="https://www.eryica.org/s/Young_People_Tips.pdf" TargetMode="External"/><Relationship Id="rId7" Type="http://schemas.openxmlformats.org/officeDocument/2006/relationships/hyperlink" Target="https://www.eryica.org/s/Jovenes_Castellano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ryica.org/s/Professionnels_Confinement.pdf" TargetMode="External"/><Relationship Id="rId5" Type="http://schemas.openxmlformats.org/officeDocument/2006/relationships/hyperlink" Target="https://www.eryica.org/s/Jeunes_Confinement.pdf" TargetMode="External"/><Relationship Id="rId4" Type="http://schemas.openxmlformats.org/officeDocument/2006/relationships/hyperlink" Target="https://www.eryica.org/s/YouthWorkers_Tips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ncatt.cat/joventu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n 2">
            <a:extLst>
              <a:ext uri="{FF2B5EF4-FFF2-40B4-BE49-F238E27FC236}">
                <a16:creationId xmlns:a16="http://schemas.microsoft.com/office/drawing/2014/main" id="{7F890063-99BD-44FD-84FF-23AE45085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3" y="765175"/>
            <a:ext cx="39274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>
            <a:extLst>
              <a:ext uri="{FF2B5EF4-FFF2-40B4-BE49-F238E27FC236}">
                <a16:creationId xmlns:a16="http://schemas.microsoft.com/office/drawing/2014/main" id="{9AF8B3F1-BF77-4542-825C-4B37B0039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3684588"/>
            <a:ext cx="77724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>
                <a:solidFill>
                  <a:srgbClr val="C00000"/>
                </a:solidFill>
              </a:rPr>
              <a:t>ACTIONS AGAINST COVID-19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9">
            <a:extLst>
              <a:ext uri="{FF2B5EF4-FFF2-40B4-BE49-F238E27FC236}">
                <a16:creationId xmlns:a16="http://schemas.microsoft.com/office/drawing/2014/main" id="{88EF0818-B142-45F1-97C3-216BC39A94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1. Mental health guides</a:t>
            </a:r>
          </a:p>
        </p:txBody>
      </p:sp>
      <p:sp>
        <p:nvSpPr>
          <p:cNvPr id="22532" name="Rectangle 20">
            <a:extLst>
              <a:ext uri="{FF2B5EF4-FFF2-40B4-BE49-F238E27FC236}">
                <a16:creationId xmlns:a16="http://schemas.microsoft.com/office/drawing/2014/main" id="{F3332195-DCDF-41F5-A0FE-A8B58C18B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73406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338388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+mj-lt"/>
              </a:rPr>
              <a:t>Practical tips for youth and youth workers during confinement </a:t>
            </a:r>
          </a:p>
        </p:txBody>
      </p:sp>
      <p:sp>
        <p:nvSpPr>
          <p:cNvPr id="22533" name="Rectangle 20">
            <a:extLst>
              <a:ext uri="{FF2B5EF4-FFF2-40B4-BE49-F238E27FC236}">
                <a16:creationId xmlns:a16="http://schemas.microsoft.com/office/drawing/2014/main" id="{E45E0004-408A-461B-ACA5-34A59EE69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565400"/>
            <a:ext cx="51800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338388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None/>
              <a:defRPr/>
            </a:pPr>
            <a:r>
              <a:rPr lang="en-US" sz="1900" b="0" dirty="0">
                <a:latin typeface="+mj-lt"/>
              </a:rPr>
              <a:t>As a response to the lockdown caused by the COVID-19 pandemic, the Catalan Youth Agency (ACJ) has published two interesting guides targeting young people and youth work professionals.</a:t>
            </a:r>
            <a:endParaRPr lang="en-GB" sz="1900" b="0" dirty="0">
              <a:latin typeface="+mj-lt"/>
            </a:endParaRPr>
          </a:p>
        </p:txBody>
      </p:sp>
      <p:sp>
        <p:nvSpPr>
          <p:cNvPr id="20485" name="Marcador de número de diapositiva 1">
            <a:extLst>
              <a:ext uri="{FF2B5EF4-FFF2-40B4-BE49-F238E27FC236}">
                <a16:creationId xmlns:a16="http://schemas.microsoft.com/office/drawing/2014/main" id="{660A7229-1A20-45CA-AB93-4CA28AB6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BB75566-1F69-4FDC-908A-F79FA46B0B89}" type="slidenum">
              <a:rPr lang="ca-ES" altLang="en-US"/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ca-ES" altLang="en-US"/>
          </a:p>
        </p:txBody>
      </p:sp>
      <p:sp>
        <p:nvSpPr>
          <p:cNvPr id="20486" name="CuadroTexto 2">
            <a:extLst>
              <a:ext uri="{FF2B5EF4-FFF2-40B4-BE49-F238E27FC236}">
                <a16:creationId xmlns:a16="http://schemas.microsoft.com/office/drawing/2014/main" id="{F561C99D-7B33-4B71-B667-7634943B2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663" y="4176713"/>
            <a:ext cx="73406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000" b="0"/>
              <a:t>The aim of “How to find meaning in it” is to </a:t>
            </a:r>
            <a:r>
              <a:rPr lang="en-US" altLang="en-US" sz="2000"/>
              <a:t>help young people and those working with young people </a:t>
            </a:r>
            <a:r>
              <a:rPr lang="en-US" altLang="en-US" sz="2000" b="0"/>
              <a:t>- such as youth workers, youth information workers and educators - </a:t>
            </a:r>
            <a:r>
              <a:rPr lang="en-US" altLang="en-US" sz="2000"/>
              <a:t>deal with the lockdown in a meaningful way</a:t>
            </a:r>
            <a:endParaRPr lang="en-GB" altLang="en-US" sz="2000"/>
          </a:p>
        </p:txBody>
      </p:sp>
      <p:pic>
        <p:nvPicPr>
          <p:cNvPr id="20487" name="Imagen 3">
            <a:extLst>
              <a:ext uri="{FF2B5EF4-FFF2-40B4-BE49-F238E27FC236}">
                <a16:creationId xmlns:a16="http://schemas.microsoft.com/office/drawing/2014/main" id="{1F068DFA-7FE0-4E9F-AEB5-16AB5872F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63" y="2747963"/>
            <a:ext cx="2092325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9">
            <a:extLst>
              <a:ext uri="{FF2B5EF4-FFF2-40B4-BE49-F238E27FC236}">
                <a16:creationId xmlns:a16="http://schemas.microsoft.com/office/drawing/2014/main" id="{36772E40-FB45-4743-A61B-90F7227EF1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1. Mental health guides</a:t>
            </a:r>
          </a:p>
        </p:txBody>
      </p:sp>
      <p:sp>
        <p:nvSpPr>
          <p:cNvPr id="22532" name="Rectangle 20">
            <a:extLst>
              <a:ext uri="{FF2B5EF4-FFF2-40B4-BE49-F238E27FC236}">
                <a16:creationId xmlns:a16="http://schemas.microsoft.com/office/drawing/2014/main" id="{B5398C57-A6D7-4C4C-A461-FC5E2FE54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73406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338388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+mj-lt"/>
              </a:rPr>
              <a:t>Practical tips for youth and youth workers during confinement </a:t>
            </a:r>
          </a:p>
        </p:txBody>
      </p:sp>
      <p:sp>
        <p:nvSpPr>
          <p:cNvPr id="22533" name="Rectangle 20">
            <a:extLst>
              <a:ext uri="{FF2B5EF4-FFF2-40B4-BE49-F238E27FC236}">
                <a16:creationId xmlns:a16="http://schemas.microsoft.com/office/drawing/2014/main" id="{A8333937-894D-45CB-A799-D86AD8138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2717800"/>
            <a:ext cx="37052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338388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None/>
              <a:defRPr/>
            </a:pPr>
            <a:r>
              <a:rPr lang="en-US" sz="2000" b="0" dirty="0">
                <a:latin typeface="+mj-lt"/>
              </a:rPr>
              <a:t>They include dozens of practical tips to learn how to manage the lockdown by keeping emotional balance, a positive attitude, and a cooperative spirit.</a:t>
            </a:r>
            <a:endParaRPr lang="en-GB" sz="2000" b="0" dirty="0">
              <a:latin typeface="+mj-lt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8B526FA-8AB4-4221-BB0A-0E3A0147E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5AEDA19-829E-4550-ABB6-11236671B4F4}" type="slidenum">
              <a:rPr lang="ca-ES" altLang="en-US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ca-ES" alt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A0F7B2-D68C-4BDA-B759-82CCAD75FE4D}"/>
              </a:ext>
            </a:extLst>
          </p:cNvPr>
          <p:cNvSpPr txBox="1"/>
          <p:nvPr/>
        </p:nvSpPr>
        <p:spPr>
          <a:xfrm>
            <a:off x="1189038" y="5165725"/>
            <a:ext cx="7342187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0" dirty="0">
                <a:latin typeface="+mj-lt"/>
              </a:rPr>
              <a:t>Originally produced in Catalan, we have made the guide available in English, French and Spanish</a:t>
            </a:r>
            <a:endParaRPr lang="en-GB" sz="2400" b="0" dirty="0">
              <a:latin typeface="+mj-lt"/>
            </a:endParaRPr>
          </a:p>
        </p:txBody>
      </p:sp>
      <p:pic>
        <p:nvPicPr>
          <p:cNvPr id="22535" name="Imagen 3">
            <a:extLst>
              <a:ext uri="{FF2B5EF4-FFF2-40B4-BE49-F238E27FC236}">
                <a16:creationId xmlns:a16="http://schemas.microsoft.com/office/drawing/2014/main" id="{AD00C2FF-E5CB-415A-9D7B-BF07DF16D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2851150"/>
            <a:ext cx="1978025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Imagen 4">
            <a:extLst>
              <a:ext uri="{FF2B5EF4-FFF2-40B4-BE49-F238E27FC236}">
                <a16:creationId xmlns:a16="http://schemas.microsoft.com/office/drawing/2014/main" id="{F9642CB3-9CA8-45BF-9389-183EA17E7E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2881313"/>
            <a:ext cx="174783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Imagen 5">
            <a:extLst>
              <a:ext uri="{FF2B5EF4-FFF2-40B4-BE49-F238E27FC236}">
                <a16:creationId xmlns:a16="http://schemas.microsoft.com/office/drawing/2014/main" id="{3D2C9BE3-850D-49BA-92E4-2E3A6A911E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8" y="4151313"/>
            <a:ext cx="1876425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9">
            <a:extLst>
              <a:ext uri="{FF2B5EF4-FFF2-40B4-BE49-F238E27FC236}">
                <a16:creationId xmlns:a16="http://schemas.microsoft.com/office/drawing/2014/main" id="{8228520B-1CCD-463A-ABC6-686022F07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1. Mental health guides</a:t>
            </a:r>
          </a:p>
        </p:txBody>
      </p:sp>
      <p:sp>
        <p:nvSpPr>
          <p:cNvPr id="22532" name="Rectangle 20">
            <a:extLst>
              <a:ext uri="{FF2B5EF4-FFF2-40B4-BE49-F238E27FC236}">
                <a16:creationId xmlns:a16="http://schemas.microsoft.com/office/drawing/2014/main" id="{56B109F6-E257-4EF5-A32C-573543138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73406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338388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None/>
              <a:defRPr/>
            </a:pPr>
            <a:r>
              <a:rPr lang="en-GB" sz="1900" dirty="0">
                <a:latin typeface="+mj-lt"/>
              </a:rPr>
              <a:t>Practical tips for youth and youth workers during confinement </a:t>
            </a:r>
          </a:p>
        </p:txBody>
      </p:sp>
      <p:sp>
        <p:nvSpPr>
          <p:cNvPr id="24580" name="Marcador de número de diapositiva 1">
            <a:extLst>
              <a:ext uri="{FF2B5EF4-FFF2-40B4-BE49-F238E27FC236}">
                <a16:creationId xmlns:a16="http://schemas.microsoft.com/office/drawing/2014/main" id="{71301213-8767-453B-8430-EE02092C8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D963939-886D-4947-A5C0-CC6FDB88B12C}" type="slidenum">
              <a:rPr lang="ca-ES" altLang="en-US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ca-ES" altLang="en-US"/>
          </a:p>
        </p:txBody>
      </p:sp>
      <p:sp>
        <p:nvSpPr>
          <p:cNvPr id="24581" name="CuadroTexto 1">
            <a:extLst>
              <a:ext uri="{FF2B5EF4-FFF2-40B4-BE49-F238E27FC236}">
                <a16:creationId xmlns:a16="http://schemas.microsoft.com/office/drawing/2014/main" id="{B053E7F5-613E-4D0A-81E2-E3828BADB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2781300"/>
            <a:ext cx="67691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EN- </a:t>
            </a:r>
            <a:r>
              <a:rPr lang="en-US" altLang="en-US" sz="1800" b="0" i="1">
                <a:solidFill>
                  <a:srgbClr val="41048F"/>
                </a:solidFill>
                <a:latin typeface="Helvetica Neue"/>
                <a:hlinkClick r:id="rId3"/>
              </a:rPr>
              <a:t>How to find meaning in it</a:t>
            </a: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  for youth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EN- </a:t>
            </a:r>
            <a:r>
              <a:rPr lang="en-US" altLang="en-US" sz="1800" b="0" i="1">
                <a:solidFill>
                  <a:srgbClr val="41048F"/>
                </a:solidFill>
                <a:latin typeface="Helvetica Neue"/>
                <a:hlinkClick r:id="rId4"/>
              </a:rPr>
              <a:t>How to find meaning in it </a:t>
            </a:r>
            <a:r>
              <a:rPr lang="en-US" altLang="en-US" sz="1800" b="0" i="1">
                <a:solidFill>
                  <a:srgbClr val="292929"/>
                </a:solidFill>
                <a:latin typeface="Helvetica Neue"/>
              </a:rPr>
              <a:t> for </a:t>
            </a: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youth workers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FR- </a:t>
            </a:r>
            <a:r>
              <a:rPr lang="en-US" altLang="en-US" sz="1800" b="0">
                <a:solidFill>
                  <a:srgbClr val="41048F"/>
                </a:solidFill>
                <a:latin typeface="Helvetica Neue"/>
                <a:hlinkClick r:id="rId5"/>
              </a:rPr>
              <a:t>Quel sens donner a tout cela?</a:t>
            </a: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  for youth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FR- </a:t>
            </a:r>
            <a:r>
              <a:rPr lang="en-US" altLang="en-US" sz="1800" b="0">
                <a:solidFill>
                  <a:srgbClr val="41048F"/>
                </a:solidFill>
                <a:latin typeface="Helvetica Neue"/>
                <a:hlinkClick r:id="rId6"/>
              </a:rPr>
              <a:t>Quel sens donner a tout cela?</a:t>
            </a: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  for youth workers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ES- </a:t>
            </a:r>
            <a:r>
              <a:rPr lang="en-US" altLang="en-US" sz="1800" b="0" i="1">
                <a:solidFill>
                  <a:srgbClr val="41048F"/>
                </a:solidFill>
                <a:latin typeface="Helvetica Neue"/>
                <a:hlinkClick r:id="rId7"/>
              </a:rPr>
              <a:t>Démosle sentido</a:t>
            </a:r>
            <a:r>
              <a:rPr lang="en-US" altLang="en-US" sz="1800" b="0" i="1">
                <a:solidFill>
                  <a:srgbClr val="292929"/>
                </a:solidFill>
                <a:latin typeface="Helvetica Neue"/>
              </a:rPr>
              <a:t> </a:t>
            </a: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 for youth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ES- </a:t>
            </a:r>
            <a:r>
              <a:rPr lang="en-US" altLang="en-US" sz="1800" b="0" i="1">
                <a:solidFill>
                  <a:srgbClr val="41048F"/>
                </a:solidFill>
                <a:latin typeface="Helvetica Neue"/>
                <a:hlinkClick r:id="rId8"/>
              </a:rPr>
              <a:t>Démosle sentido </a:t>
            </a:r>
            <a:r>
              <a:rPr lang="en-US" altLang="en-US" sz="1800" b="0">
                <a:solidFill>
                  <a:srgbClr val="292929"/>
                </a:solidFill>
                <a:latin typeface="Helvetica Neue"/>
              </a:rPr>
              <a:t> for youth workers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ítulo 1">
            <a:extLst>
              <a:ext uri="{FF2B5EF4-FFF2-40B4-BE49-F238E27FC236}">
                <a16:creationId xmlns:a16="http://schemas.microsoft.com/office/drawing/2014/main" id="{05AB9564-09A3-4022-A127-F9311DD5B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20713"/>
            <a:ext cx="7773988" cy="1008062"/>
          </a:xfrm>
        </p:spPr>
        <p:txBody>
          <a:bodyPr/>
          <a:lstStyle/>
          <a:p>
            <a:r>
              <a:rPr lang="es-ES" altLang="en-US"/>
              <a:t>Youth Card actions</a:t>
            </a:r>
            <a:endParaRPr lang="ca-ES" altLang="en-US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8E379D00-F0AE-486F-8E1A-41431C2A9E35}"/>
              </a:ext>
            </a:extLst>
          </p:cNvPr>
          <p:cNvGrpSpPr/>
          <p:nvPr/>
        </p:nvGrpSpPr>
        <p:grpSpPr>
          <a:xfrm>
            <a:off x="755103" y="2456944"/>
            <a:ext cx="7629029" cy="468000"/>
            <a:chOff x="0" y="72009"/>
            <a:chExt cx="7629029" cy="4680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Rectángulo redondeado 5">
              <a:extLst>
                <a:ext uri="{FF2B5EF4-FFF2-40B4-BE49-F238E27FC236}">
                  <a16:creationId xmlns:a16="http://schemas.microsoft.com/office/drawing/2014/main" id="{A1580F57-451C-45B3-8221-0C99F371C837}"/>
                </a:ext>
              </a:extLst>
            </p:cNvPr>
            <p:cNvSpPr/>
            <p:nvPr/>
          </p:nvSpPr>
          <p:spPr>
            <a:xfrm>
              <a:off x="0" y="72009"/>
              <a:ext cx="7629029" cy="468000"/>
            </a:xfrm>
            <a:prstGeom prst="round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396E43B7-C4DC-4A04-8436-3F818A703A9F}"/>
                </a:ext>
              </a:extLst>
            </p:cNvPr>
            <p:cNvSpPr/>
            <p:nvPr/>
          </p:nvSpPr>
          <p:spPr>
            <a:xfrm>
              <a:off x="22846" y="94855"/>
              <a:ext cx="7583337" cy="4223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/>
                <a:t>  2. Promotion of  online discounts, proposals and  raffles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45DBA2E3-1615-4684-952A-5DD4CC0EEE55}"/>
              </a:ext>
            </a:extLst>
          </p:cNvPr>
          <p:cNvGrpSpPr/>
          <p:nvPr/>
        </p:nvGrpSpPr>
        <p:grpSpPr>
          <a:xfrm>
            <a:off x="755103" y="3033008"/>
            <a:ext cx="7629029" cy="468000"/>
            <a:chOff x="0" y="661642"/>
            <a:chExt cx="7629029" cy="4680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Rectángulo redondeado 8">
              <a:extLst>
                <a:ext uri="{FF2B5EF4-FFF2-40B4-BE49-F238E27FC236}">
                  <a16:creationId xmlns:a16="http://schemas.microsoft.com/office/drawing/2014/main" id="{BC9D2C3C-8A3A-4E7E-8B88-37CB9AD100F6}"/>
                </a:ext>
              </a:extLst>
            </p:cNvPr>
            <p:cNvSpPr/>
            <p:nvPr/>
          </p:nvSpPr>
          <p:spPr>
            <a:xfrm>
              <a:off x="0" y="661642"/>
              <a:ext cx="7629029" cy="468000"/>
            </a:xfrm>
            <a:prstGeom prst="round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E17736F5-8A9C-4EF1-90D9-8E0A6A4F0CC4}"/>
                </a:ext>
              </a:extLst>
            </p:cNvPr>
            <p:cNvSpPr/>
            <p:nvPr/>
          </p:nvSpPr>
          <p:spPr>
            <a:xfrm>
              <a:off x="22846" y="684488"/>
              <a:ext cx="7583337" cy="4223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/>
                <a:t>  3. Information of postponed events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60BE698-A7CD-4997-A1D7-1CBA82C39E48}"/>
              </a:ext>
            </a:extLst>
          </p:cNvPr>
          <p:cNvGrpSpPr/>
          <p:nvPr/>
        </p:nvGrpSpPr>
        <p:grpSpPr>
          <a:xfrm>
            <a:off x="759395" y="3609072"/>
            <a:ext cx="7629029" cy="468000"/>
            <a:chOff x="0" y="1237706"/>
            <a:chExt cx="7629029" cy="4680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2" name="Rectángulo redondeado 11">
              <a:extLst>
                <a:ext uri="{FF2B5EF4-FFF2-40B4-BE49-F238E27FC236}">
                  <a16:creationId xmlns:a16="http://schemas.microsoft.com/office/drawing/2014/main" id="{A1785BDE-9BF2-42D3-ACAC-708450C5F823}"/>
                </a:ext>
              </a:extLst>
            </p:cNvPr>
            <p:cNvSpPr/>
            <p:nvPr/>
          </p:nvSpPr>
          <p:spPr>
            <a:xfrm>
              <a:off x="0" y="1237706"/>
              <a:ext cx="7629029" cy="468000"/>
            </a:xfrm>
            <a:prstGeom prst="round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3ED66E93-CB8A-4929-BD4D-35CDAD398256}"/>
                </a:ext>
              </a:extLst>
            </p:cNvPr>
            <p:cNvSpPr/>
            <p:nvPr/>
          </p:nvSpPr>
          <p:spPr>
            <a:xfrm>
              <a:off x="22846" y="1260552"/>
              <a:ext cx="7583337" cy="4223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/>
                <a:t>  4. Spread of online universal and free proposals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A41286F-7BA7-4A11-8DF6-1B3E43742A55}"/>
              </a:ext>
            </a:extLst>
          </p:cNvPr>
          <p:cNvGrpSpPr/>
          <p:nvPr/>
        </p:nvGrpSpPr>
        <p:grpSpPr>
          <a:xfrm>
            <a:off x="755103" y="4185136"/>
            <a:ext cx="7629029" cy="468000"/>
            <a:chOff x="0" y="1824511"/>
            <a:chExt cx="7629029" cy="4680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Rectángulo redondeado 14">
              <a:extLst>
                <a:ext uri="{FF2B5EF4-FFF2-40B4-BE49-F238E27FC236}">
                  <a16:creationId xmlns:a16="http://schemas.microsoft.com/office/drawing/2014/main" id="{E8D0CDE4-E6A7-4A20-92A3-DC8A0BFB4630}"/>
                </a:ext>
              </a:extLst>
            </p:cNvPr>
            <p:cNvSpPr/>
            <p:nvPr/>
          </p:nvSpPr>
          <p:spPr>
            <a:xfrm>
              <a:off x="0" y="1824511"/>
              <a:ext cx="7629029" cy="468000"/>
            </a:xfrm>
            <a:prstGeom prst="roundRect">
              <a:avLst/>
            </a:prstGeom>
            <a:gradFill flip="none" rotWithShape="0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74117E6B-CE99-4A79-9A1B-3E00FD439580}"/>
                </a:ext>
              </a:extLst>
            </p:cNvPr>
            <p:cNvSpPr/>
            <p:nvPr/>
          </p:nvSpPr>
          <p:spPr>
            <a:xfrm>
              <a:off x="22846" y="1847357"/>
              <a:ext cx="7583337" cy="4223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/>
                <a:t>  5. Support to SME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A61D599A-367E-4E52-BEFE-992FFB813CB8}"/>
              </a:ext>
            </a:extLst>
          </p:cNvPr>
          <p:cNvGrpSpPr/>
          <p:nvPr/>
        </p:nvGrpSpPr>
        <p:grpSpPr>
          <a:xfrm>
            <a:off x="759395" y="4725144"/>
            <a:ext cx="7629029" cy="829320"/>
            <a:chOff x="0" y="2405382"/>
            <a:chExt cx="7629029" cy="9360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Rectángulo redondeado 17">
              <a:extLst>
                <a:ext uri="{FF2B5EF4-FFF2-40B4-BE49-F238E27FC236}">
                  <a16:creationId xmlns:a16="http://schemas.microsoft.com/office/drawing/2014/main" id="{6102C552-3577-4435-A0D9-BB62A3531C08}"/>
                </a:ext>
              </a:extLst>
            </p:cNvPr>
            <p:cNvSpPr/>
            <p:nvPr/>
          </p:nvSpPr>
          <p:spPr>
            <a:xfrm>
              <a:off x="0" y="2405382"/>
              <a:ext cx="7629029" cy="936000"/>
            </a:xfrm>
            <a:prstGeom prst="roundRect">
              <a:avLst/>
            </a:prstGeom>
            <a:gradFill flip="none" rotWithShape="0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CFF3312-E915-402E-9AAA-EB3B699203C1}"/>
                </a:ext>
              </a:extLst>
            </p:cNvPr>
            <p:cNvSpPr/>
            <p:nvPr/>
          </p:nvSpPr>
          <p:spPr>
            <a:xfrm>
              <a:off x="45692" y="2451074"/>
              <a:ext cx="7537645" cy="84461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800" dirty="0"/>
                <a:t>  6</a:t>
              </a:r>
              <a:r>
                <a:rPr lang="en-GB" sz="2000" dirty="0"/>
                <a:t>. Collaboration to search spaces to host vulnerable groups affected by COVID-19</a:t>
              </a: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2A46FF07-11CE-41E1-A064-241D1FE2B9E1}"/>
              </a:ext>
            </a:extLst>
          </p:cNvPr>
          <p:cNvGrpSpPr/>
          <p:nvPr/>
        </p:nvGrpSpPr>
        <p:grpSpPr>
          <a:xfrm>
            <a:off x="755103" y="1868404"/>
            <a:ext cx="7629029" cy="468000"/>
            <a:chOff x="0" y="72009"/>
            <a:chExt cx="7629029" cy="4680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1" name="Rectángulo redondeado 20">
              <a:extLst>
                <a:ext uri="{FF2B5EF4-FFF2-40B4-BE49-F238E27FC236}">
                  <a16:creationId xmlns:a16="http://schemas.microsoft.com/office/drawing/2014/main" id="{C08187A7-7BD3-43CC-B5CA-F62B9194AD61}"/>
                </a:ext>
              </a:extLst>
            </p:cNvPr>
            <p:cNvSpPr/>
            <p:nvPr/>
          </p:nvSpPr>
          <p:spPr>
            <a:xfrm>
              <a:off x="0" y="72009"/>
              <a:ext cx="7629029" cy="468000"/>
            </a:xfrm>
            <a:prstGeom prst="round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8C4CCF76-CEB3-442D-8A69-A10B8A241469}"/>
                </a:ext>
              </a:extLst>
            </p:cNvPr>
            <p:cNvSpPr/>
            <p:nvPr/>
          </p:nvSpPr>
          <p:spPr>
            <a:xfrm>
              <a:off x="22846" y="94855"/>
              <a:ext cx="7583337" cy="4223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/>
                <a:t>  1. Information COVID-19</a:t>
              </a:r>
            </a:p>
          </p:txBody>
        </p:sp>
      </p:grpSp>
      <p:sp>
        <p:nvSpPr>
          <p:cNvPr id="26633" name="Marcador de número de diapositiva 1">
            <a:extLst>
              <a:ext uri="{FF2B5EF4-FFF2-40B4-BE49-F238E27FC236}">
                <a16:creationId xmlns:a16="http://schemas.microsoft.com/office/drawing/2014/main" id="{0F677287-C102-4E3B-ACD5-8A5CF6696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1304282-FBE9-4504-9E4D-C46165868356}" type="slidenum">
              <a:rPr lang="ca-ES" altLang="en-US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ca-E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8E309FC-59B7-4992-BC4B-1467423B94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8975" y="4627563"/>
            <a:ext cx="7772400" cy="522287"/>
          </a:xfrm>
        </p:spPr>
        <p:txBody>
          <a:bodyPr/>
          <a:lstStyle/>
          <a:p>
            <a:pPr eaLnBrk="1" hangingPunct="1"/>
            <a:r>
              <a:rPr lang="ca-ES" altLang="en-US" sz="2800">
                <a:ea typeface="MS PGothic" panose="020B0600070205080204" pitchFamily="34" charset="-128"/>
                <a:hlinkClick r:id="rId3"/>
              </a:rPr>
              <a:t>www.gencatt.cat/joventut</a:t>
            </a:r>
            <a:r>
              <a:rPr lang="ca-ES" altLang="en-US" sz="2800">
                <a:ea typeface="MS PGothic" panose="020B0600070205080204" pitchFamily="34" charset="-128"/>
              </a:rPr>
              <a:t>   </a:t>
            </a:r>
            <a:endParaRPr lang="es-ES" altLang="en-US" sz="2800">
              <a:ea typeface="MS PGothic" panose="020B0600070205080204" pitchFamily="34" charset="-128"/>
            </a:endParaRPr>
          </a:p>
        </p:txBody>
      </p:sp>
      <p:pic>
        <p:nvPicPr>
          <p:cNvPr id="28675" name="Imagen 3">
            <a:extLst>
              <a:ext uri="{FF2B5EF4-FFF2-40B4-BE49-F238E27FC236}">
                <a16:creationId xmlns:a16="http://schemas.microsoft.com/office/drawing/2014/main" id="{1AE9274B-A0F0-4CE6-90D5-879D459B3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3" y="765175"/>
            <a:ext cx="39274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CuadroTexto 1">
            <a:extLst>
              <a:ext uri="{FF2B5EF4-FFF2-40B4-BE49-F238E27FC236}">
                <a16:creationId xmlns:a16="http://schemas.microsoft.com/office/drawing/2014/main" id="{D07AC7DA-46B1-4A07-B225-0BFC6439F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600" y="2935288"/>
            <a:ext cx="2851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o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4000"/>
              <a:t>THANKS!!!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sentacio_departament">
  <a:themeElements>
    <a:clrScheme name="presentacio_departament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00000"/>
      </a:accent1>
      <a:accent2>
        <a:srgbClr val="990033"/>
      </a:accent2>
      <a:accent3>
        <a:srgbClr val="FFFFFF"/>
      </a:accent3>
      <a:accent4>
        <a:srgbClr val="000000"/>
      </a:accent4>
      <a:accent5>
        <a:srgbClr val="C0AAAA"/>
      </a:accent5>
      <a:accent6>
        <a:srgbClr val="8A002D"/>
      </a:accent6>
      <a:hlink>
        <a:srgbClr val="FF0000"/>
      </a:hlink>
      <a:folHlink>
        <a:srgbClr val="99CC00"/>
      </a:folHlink>
    </a:clrScheme>
    <a:fontScheme name="presentacio_departam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ca-E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ca-E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resentacio_departam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o_departame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o_departamen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o_departamen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o_departamen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o_departamen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o_departamen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o_departamen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o_departamen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o_departamen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o_departamen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o_departamen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o_departament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00000"/>
        </a:accent1>
        <a:accent2>
          <a:srgbClr val="990033"/>
        </a:accent2>
        <a:accent3>
          <a:srgbClr val="FFFFFF"/>
        </a:accent3>
        <a:accent4>
          <a:srgbClr val="000000"/>
        </a:accent4>
        <a:accent5>
          <a:srgbClr val="C0AAAA"/>
        </a:accent5>
        <a:accent6>
          <a:srgbClr val="8A002D"/>
        </a:accent6>
        <a:hlink>
          <a:srgbClr val="FF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2281</TotalTime>
  <Words>289</Words>
  <Application>Microsoft Office PowerPoint</Application>
  <PresentationFormat>On-screen Show (4:3)</PresentationFormat>
  <Paragraphs>36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Wingdings</vt:lpstr>
      <vt:lpstr>Helvetica Neue</vt:lpstr>
      <vt:lpstr>MS PGothic</vt:lpstr>
      <vt:lpstr>presentacio_departament</vt:lpstr>
      <vt:lpstr>PowerPoint Presentation</vt:lpstr>
      <vt:lpstr>1. Mental health guides</vt:lpstr>
      <vt:lpstr>1. Mental health guides</vt:lpstr>
      <vt:lpstr>1. Mental health guides</vt:lpstr>
      <vt:lpstr>Youth Card actions</vt:lpstr>
      <vt:lpstr>www.gencatt.cat/joventut   </vt:lpstr>
    </vt:vector>
  </TitlesOfParts>
  <Company>argus disseny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argus disseny</dc:creator>
  <cp:lastModifiedBy>JULIEN Muriel</cp:lastModifiedBy>
  <cp:revision>353</cp:revision>
  <cp:lastPrinted>2020-02-21T11:38:44Z</cp:lastPrinted>
  <dcterms:created xsi:type="dcterms:W3CDTF">2008-10-24T09:19:34Z</dcterms:created>
  <dcterms:modified xsi:type="dcterms:W3CDTF">2021-11-08T13:44:28Z</dcterms:modified>
</cp:coreProperties>
</file>