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7" r:id="rId2"/>
    <p:sldId id="328" r:id="rId3"/>
    <p:sldId id="329" r:id="rId4"/>
    <p:sldId id="331" r:id="rId5"/>
    <p:sldId id="276" r:id="rId6"/>
    <p:sldId id="332" r:id="rId7"/>
  </p:sldIdLst>
  <p:sldSz cx="9144000" cy="6858000" type="screen4x3"/>
  <p:notesSz cx="6735763" cy="98663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A3A3"/>
    <a:srgbClr val="800000"/>
    <a:srgbClr val="FFABAB"/>
    <a:srgbClr val="C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88555" autoAdjust="0"/>
  </p:normalViewPr>
  <p:slideViewPr>
    <p:cSldViewPr>
      <p:cViewPr varScale="1">
        <p:scale>
          <a:sx n="78" d="100"/>
          <a:sy n="78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C033AE8-C4B4-41F8-BE2C-EEC769FEF6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0D646E0-B57B-496F-BCE6-DC79244F3B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63F05DF-860A-48FE-8955-8A82DF821F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2335AD8C-BDFC-4D78-8B69-07FA2D9F81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6695B83-CD43-4D9B-B672-64581E928FA9}" type="slidenum">
              <a:rPr lang="ca-ES" altLang="en-US"/>
              <a:pPr/>
              <a:t>‹#›</a:t>
            </a:fld>
            <a:endParaRPr lang="ca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8ECD08-14F1-4B31-AA87-AFBD46E6B7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9B79B8-A1CF-4E35-8E5D-F9D5092414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E1AA69B-208C-4518-98EC-2440AC44F4F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731B228-E9C1-4F6E-80A1-41224427B7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862D1F2-07F0-4EF1-A215-05265656DE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815ADAF-0A2A-4E45-ADBE-F82BF0170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82EA598-796E-4F52-A555-B3B7825AFF81}" type="slidenum">
              <a:rPr lang="ca-ES" altLang="en-US"/>
              <a:pPr/>
              <a:t>‹#›</a:t>
            </a:fld>
            <a:endParaRPr lang="ca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FA0B48A-36E8-4256-B2B7-A7C9D593A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4DB3D8-744A-4112-805F-F6A68E06496A}" type="slidenum">
              <a:rPr lang="ca-ES" altLang="en-US" sz="1200" b="0"/>
              <a:pPr/>
              <a:t>1</a:t>
            </a:fld>
            <a:endParaRPr lang="ca-ES" altLang="en-US" sz="1200" b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642D069-FB30-40BF-BA3F-B805F0EA1E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3C60E7-471B-4E96-8EF2-E004250D7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8F7AB8F-F84B-4C0C-91F7-69F77E8A2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2FB679-0A38-4A09-8E0C-4115CCA1F608}" type="slidenum">
              <a:rPr lang="ca-ES" altLang="en-US" sz="1200" b="0"/>
              <a:pPr/>
              <a:t>2</a:t>
            </a:fld>
            <a:endParaRPr lang="ca-ES" altLang="en-US" sz="1200" b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FA496D7-D0B4-4EE6-BCF3-A8C5F52A10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003A3D4-492D-4687-87CF-EA3245491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CF86434-42DA-4058-BD6F-807706938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6DD1B-D622-4C4B-B18F-40D3E968E2E7}" type="slidenum">
              <a:rPr lang="ca-ES" altLang="en-US" sz="1200" b="0"/>
              <a:pPr/>
              <a:t>3</a:t>
            </a:fld>
            <a:endParaRPr lang="ca-ES" altLang="en-US" sz="1200" b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EBEC3D6-9D17-4A27-ACF6-00E4CA2F36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1DB02B-750C-4242-8109-96A5361A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CE721FF-CE5B-425E-B51C-0202E5E44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4F21A6-F593-4206-93BB-B5042274E68B}" type="slidenum">
              <a:rPr lang="ca-ES" altLang="en-US" sz="1200" b="0"/>
              <a:pPr/>
              <a:t>4</a:t>
            </a:fld>
            <a:endParaRPr lang="ca-ES" altLang="en-US" sz="1200" b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D5A74DB-3FD0-4781-AF65-92AF09264F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216300-8641-46A1-9997-9AC6A3788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75C5B2F1-1B7C-4975-B642-C792138403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532E6E71-0AEF-4E4A-851C-26FAA277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n-US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C56762C4-6B9D-4386-89A7-F826B9438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DBC53-C420-4488-AF8C-2EE2FE240987}" type="slidenum">
              <a:rPr lang="ca-ES" altLang="en-US" sz="1200" b="0"/>
              <a:pPr/>
              <a:t>5</a:t>
            </a:fld>
            <a:endParaRPr lang="ca-ES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19CEE9B-92D5-4E9D-94BE-921B2E44B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88DEC7-C465-40C7-99F4-6F659616E2A3}" type="slidenum">
              <a:rPr lang="ca-ES" altLang="en-US" sz="1200" b="0"/>
              <a:pPr/>
              <a:t>6</a:t>
            </a:fld>
            <a:endParaRPr lang="ca-ES" altLang="en-US" sz="1200" b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A2B571C-FDDC-4DC1-B998-C7E428356A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DE36F52-555D-416E-B190-E7535F953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pPr lvl="0"/>
            <a:r>
              <a:rPr lang="ca-ES" noProof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200" b="1"/>
            </a:lvl1pPr>
          </a:lstStyle>
          <a:p>
            <a:pPr lvl="0"/>
            <a:r>
              <a:rPr lang="ca-ES" noProof="0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59F56-E361-4B9C-ADC2-FAB6AB5B6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91320-C1F5-40D6-8713-9B5BE834B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49DEF-2CD4-4C56-9584-83881F7B1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86513" y="6165850"/>
            <a:ext cx="1354137" cy="476250"/>
          </a:xfrm>
        </p:spPr>
        <p:txBody>
          <a:bodyPr/>
          <a:lstStyle>
            <a:lvl1pPr>
              <a:defRPr/>
            </a:lvl1pPr>
          </a:lstStyle>
          <a:p>
            <a:fld id="{B2178507-84B0-43E8-9DF2-91FC05540E46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04512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0296F-7A8E-42F1-9CA8-2B04D211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430D8-729A-4E3C-B475-0F54A3BD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4053EF-EE89-4DB5-A366-002EB2BAA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64180-F68C-468F-87F9-9B1C0829C62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8321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B1464-C342-4A81-9C26-EC6DC19F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24268-29DA-4BF3-9139-E65891D2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394C5-A9FA-42EE-997E-C402B5CDF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E07B-407B-4DF4-A832-86C7940C2E11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95336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349599-71AE-4089-B9FB-BBEF4406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8E123-B5CB-4543-BB03-0D291A15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9691-637E-4CFA-B426-3C913062D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A8DD-0FC2-4FF7-A8FB-5928C6580155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33544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gráfico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069A09-8C91-402E-B0BD-B18C357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1792B-B996-4B69-B24D-BCC04498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24460-F305-4D16-959C-1EC0276AC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64DB-C9A8-4514-934C-AC39670AC6D0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2455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3F6D77-E88B-4BE8-B9BB-E99CD33E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CB659-6E34-482A-BD51-60E58552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DD8B58-9ABC-44E2-A5CE-55EF68A4D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41922-EA93-4F88-9204-9204AA14E44B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02782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61D14-282E-4025-ACBF-BEE11519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2756D-15D0-4A9D-82EA-628DB782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030691-B410-4DEA-99E6-B67E4862C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5595-A7F0-4F2D-854A-5D318E6C286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331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30335-21E8-4724-B1DB-EAF50215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2BACC-33F5-4EA6-9D68-791A53C2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96430D-1890-4CA2-9E22-6AC47CBF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F4937-2E2C-4FA9-AE1C-3DB34C02D328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3750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7551A0-C7C0-4751-BBF6-B6C2D4C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D66CB-6081-4418-AAF2-A7065225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E0458-0539-43A0-B4CC-ECC77AE67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842A-0165-4E7A-A0FB-38D1FF518E9C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23430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B6B82C-3F16-4A97-90DF-14F1BDAE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75E22C-A8CB-4F1C-87B7-C7D288E5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40B5E3-200F-4714-8F87-8270FDB72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4179F-E4C1-4D65-9AEA-6C354F7C1AF5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235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DCA5CE-364C-498B-83EB-D25EA0E0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9106C1-779B-4B76-847A-6947734A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492D5C-1093-4BEE-AC58-EF4814376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0AD7-02CD-4946-848B-A8948464FFD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170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0BEA32-D950-4C8A-8833-FB511DC6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C620AC-6FDE-431C-9C25-43A633ED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B5AD29-6B60-4B6A-84BE-48DF27AE4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2604-D7EC-4360-B491-6A0F35D3161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2792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0E577-2FD1-448D-8752-7B536D65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2EEB64-294F-49E0-8701-756C64BD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4F139-8511-4CC6-B32E-B201AC1D9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2BA5-19C9-4381-9AEF-C6845881773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537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8F81-5E48-43F6-A118-7EE60DC0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816825-0217-42CE-86F7-E71C763C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ED9C8-389B-401C-90C4-6DB95CC4D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45CE8-F1CC-4E6A-813B-04ABD58A7721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4194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A5E7FB-DB2A-41FA-B3FD-085E5092F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11188"/>
            <a:ext cx="77739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/>
              <a:t>Feu clic aquí per editar l'estil de títol del patró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FB54A3-0442-43A5-A245-1BFE0F4FB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en-US"/>
              <a:t>Feu clic aquí per editar els estils de text del patró</a:t>
            </a:r>
          </a:p>
          <a:p>
            <a:pPr lvl="1"/>
            <a:r>
              <a:rPr lang="ca-ES" altLang="en-US"/>
              <a:t>Segon nivell</a:t>
            </a:r>
          </a:p>
          <a:p>
            <a:pPr lvl="2"/>
            <a:r>
              <a:rPr lang="ca-ES" altLang="en-US"/>
              <a:t>Tercer nivell</a:t>
            </a:r>
          </a:p>
          <a:p>
            <a:pPr lvl="3"/>
            <a:r>
              <a:rPr lang="ca-ES" altLang="en-US"/>
              <a:t>Quart nivell</a:t>
            </a:r>
          </a:p>
          <a:p>
            <a:pPr lvl="4"/>
            <a:r>
              <a:rPr lang="ca-ES" altLang="en-US"/>
              <a:t>Cinquè nivell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32D6C3-2E96-48D0-9A00-1743DA57CF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BC25FC5F-59F1-4271-A64B-602F2D3BA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676400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0" name="Picture 14">
            <a:extLst>
              <a:ext uri="{FF2B5EF4-FFF2-40B4-BE49-F238E27FC236}">
                <a16:creationId xmlns:a16="http://schemas.microsoft.com/office/drawing/2014/main" id="{32047FAA-2495-406A-8BAA-A7BF106887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5538"/>
            <a:ext cx="26638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FCBCF38-9E8E-456E-873C-471CAFB5B1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0475" y="6165850"/>
            <a:ext cx="1354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842C906E-3AE8-4B74-BE0D-A4D4AD4FECE3}" type="slidenum">
              <a:rPr lang="ca-ES" altLang="en-US"/>
              <a:pPr/>
              <a:t>‹#›</a:t>
            </a:fld>
            <a:endParaRPr lang="ca-ES" altLang="en-US"/>
          </a:p>
        </p:txBody>
      </p:sp>
      <p:pic>
        <p:nvPicPr>
          <p:cNvPr id="1032" name="Imagen 8">
            <a:extLst>
              <a:ext uri="{FF2B5EF4-FFF2-40B4-BE49-F238E27FC236}">
                <a16:creationId xmlns:a16="http://schemas.microsoft.com/office/drawing/2014/main" id="{4442AF8D-3BDA-44FC-8041-3E30755E4A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13475"/>
            <a:ext cx="584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yica.org/s/Profesionales_Castellano.pdf" TargetMode="External"/><Relationship Id="rId3" Type="http://schemas.openxmlformats.org/officeDocument/2006/relationships/hyperlink" Target="https://www.eryica.org/s/Young_People_Tips.pdf" TargetMode="External"/><Relationship Id="rId7" Type="http://schemas.openxmlformats.org/officeDocument/2006/relationships/hyperlink" Target="https://www.eryica.org/s/Jovenes_Castellan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ryica.org/s/Professionnels_Confinement.pdf" TargetMode="External"/><Relationship Id="rId5" Type="http://schemas.openxmlformats.org/officeDocument/2006/relationships/hyperlink" Target="https://www.eryica.org/s/Jeunes_Confinement.pdf" TargetMode="External"/><Relationship Id="rId4" Type="http://schemas.openxmlformats.org/officeDocument/2006/relationships/hyperlink" Target="https://www.eryica.org/s/YouthWorkers_Tip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catt.cat/joventu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">
            <a:extLst>
              <a:ext uri="{FF2B5EF4-FFF2-40B4-BE49-F238E27FC236}">
                <a16:creationId xmlns:a16="http://schemas.microsoft.com/office/drawing/2014/main" id="{7F890063-99BD-44FD-84FF-23AE4508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765175"/>
            <a:ext cx="39274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9AF8B3F1-BF77-4542-825C-4B37B003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84588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>
                <a:solidFill>
                  <a:srgbClr val="C00000"/>
                </a:solidFill>
              </a:rPr>
              <a:t>ACTIONS AGAINST COVID-19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88EF0818-B142-45F1-97C3-216BC39A9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1. Mental health guides</a:t>
            </a:r>
          </a:p>
        </p:txBody>
      </p:sp>
      <p:sp>
        <p:nvSpPr>
          <p:cNvPr id="22532" name="Rectangle 20">
            <a:extLst>
              <a:ext uri="{FF2B5EF4-FFF2-40B4-BE49-F238E27FC236}">
                <a16:creationId xmlns:a16="http://schemas.microsoft.com/office/drawing/2014/main" id="{F3332195-DCDF-41F5-A0FE-A8B58C18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734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38388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GB" sz="1900" dirty="0">
                <a:latin typeface="+mj-lt"/>
              </a:rPr>
              <a:t>Practical tips for youth and youth workers during confinement </a:t>
            </a:r>
          </a:p>
        </p:txBody>
      </p:sp>
      <p:sp>
        <p:nvSpPr>
          <p:cNvPr id="22533" name="Rectangle 20">
            <a:extLst>
              <a:ext uri="{FF2B5EF4-FFF2-40B4-BE49-F238E27FC236}">
                <a16:creationId xmlns:a16="http://schemas.microsoft.com/office/drawing/2014/main" id="{E45E0004-408A-461B-ACA5-34A59EE6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65400"/>
            <a:ext cx="51800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38388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1900" b="0" dirty="0">
                <a:latin typeface="+mj-lt"/>
              </a:rPr>
              <a:t>As a response to the lockdown caused by the COVID-19 pandemic, the Catalan Youth Agency (ACJ) has published two interesting guides targeting young people and youth work professionals.</a:t>
            </a:r>
            <a:endParaRPr lang="en-GB" sz="1900" b="0" dirty="0">
              <a:latin typeface="+mj-lt"/>
            </a:endParaRPr>
          </a:p>
        </p:txBody>
      </p:sp>
      <p:sp>
        <p:nvSpPr>
          <p:cNvPr id="20485" name="Marcador de número de diapositiva 1">
            <a:extLst>
              <a:ext uri="{FF2B5EF4-FFF2-40B4-BE49-F238E27FC236}">
                <a16:creationId xmlns:a16="http://schemas.microsoft.com/office/drawing/2014/main" id="{660A7229-1A20-45CA-AB93-4CA28AB6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B75566-1F69-4FDC-908A-F79FA46B0B89}" type="slidenum">
              <a:rPr lang="ca-ES" altLang="en-US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a-ES" altLang="en-US"/>
          </a:p>
        </p:txBody>
      </p:sp>
      <p:sp>
        <p:nvSpPr>
          <p:cNvPr id="20486" name="CuadroTexto 2">
            <a:extLst>
              <a:ext uri="{FF2B5EF4-FFF2-40B4-BE49-F238E27FC236}">
                <a16:creationId xmlns:a16="http://schemas.microsoft.com/office/drawing/2014/main" id="{F561C99D-7B33-4B71-B667-7634943B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176713"/>
            <a:ext cx="7340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/>
              <a:t>The aim of “How to find meaning in it” is to </a:t>
            </a:r>
            <a:r>
              <a:rPr lang="en-US" altLang="en-US" sz="2000"/>
              <a:t>help young people and those working with young people </a:t>
            </a:r>
            <a:r>
              <a:rPr lang="en-US" altLang="en-US" sz="2000" b="0"/>
              <a:t>- such as youth workers, youth information workers and educators - </a:t>
            </a:r>
            <a:r>
              <a:rPr lang="en-US" altLang="en-US" sz="2000"/>
              <a:t>deal with the lockdown in a meaningful way</a:t>
            </a:r>
            <a:endParaRPr lang="en-GB" altLang="en-US" sz="2000"/>
          </a:p>
        </p:txBody>
      </p:sp>
      <p:pic>
        <p:nvPicPr>
          <p:cNvPr id="20487" name="Imagen 3">
            <a:extLst>
              <a:ext uri="{FF2B5EF4-FFF2-40B4-BE49-F238E27FC236}">
                <a16:creationId xmlns:a16="http://schemas.microsoft.com/office/drawing/2014/main" id="{1F068DFA-7FE0-4E9F-AEB5-16AB5872F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747963"/>
            <a:ext cx="2092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36772E40-FB45-4743-A61B-90F7227EF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1. Mental health guides</a:t>
            </a:r>
          </a:p>
        </p:txBody>
      </p:sp>
      <p:sp>
        <p:nvSpPr>
          <p:cNvPr id="22532" name="Rectangle 20">
            <a:extLst>
              <a:ext uri="{FF2B5EF4-FFF2-40B4-BE49-F238E27FC236}">
                <a16:creationId xmlns:a16="http://schemas.microsoft.com/office/drawing/2014/main" id="{B5398C57-A6D7-4C4C-A461-FC5E2FE5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734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38388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GB" sz="1900" dirty="0">
                <a:latin typeface="+mj-lt"/>
              </a:rPr>
              <a:t>Practical tips for youth and youth workers during confinement </a:t>
            </a:r>
          </a:p>
        </p:txBody>
      </p:sp>
      <p:sp>
        <p:nvSpPr>
          <p:cNvPr id="22533" name="Rectangle 20">
            <a:extLst>
              <a:ext uri="{FF2B5EF4-FFF2-40B4-BE49-F238E27FC236}">
                <a16:creationId xmlns:a16="http://schemas.microsoft.com/office/drawing/2014/main" id="{A8333937-894D-45CB-A799-D86AD8138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717800"/>
            <a:ext cx="3705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38388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2000" b="0" dirty="0">
                <a:latin typeface="+mj-lt"/>
              </a:rPr>
              <a:t>They include dozens of practical tips to learn how to manage the lockdown by keeping emotional balance, a positive attitude, and a cooperative spirit.</a:t>
            </a:r>
            <a:endParaRPr lang="en-GB" sz="2000" b="0" dirty="0">
              <a:latin typeface="+mj-lt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8B526FA-8AB4-4221-BB0A-0E3A0147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AEDA19-829E-4550-ABB6-11236671B4F4}" type="slidenum">
              <a:rPr lang="ca-ES" altLang="en-US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a-ES" alt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A0F7B2-D68C-4BDA-B759-82CCAD75FE4D}"/>
              </a:ext>
            </a:extLst>
          </p:cNvPr>
          <p:cNvSpPr txBox="1"/>
          <p:nvPr/>
        </p:nvSpPr>
        <p:spPr>
          <a:xfrm>
            <a:off x="1189038" y="5165725"/>
            <a:ext cx="73421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Originally produced in Catalan, we have made the guide available in English, French and Spanish</a:t>
            </a:r>
            <a:endParaRPr lang="en-GB" sz="2400" b="0" dirty="0">
              <a:latin typeface="+mj-lt"/>
            </a:endParaRPr>
          </a:p>
        </p:txBody>
      </p:sp>
      <p:pic>
        <p:nvPicPr>
          <p:cNvPr id="22535" name="Imagen 3">
            <a:extLst>
              <a:ext uri="{FF2B5EF4-FFF2-40B4-BE49-F238E27FC236}">
                <a16:creationId xmlns:a16="http://schemas.microsoft.com/office/drawing/2014/main" id="{AD00C2FF-E5CB-415A-9D7B-BF07DF16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851150"/>
            <a:ext cx="19780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n 4">
            <a:extLst>
              <a:ext uri="{FF2B5EF4-FFF2-40B4-BE49-F238E27FC236}">
                <a16:creationId xmlns:a16="http://schemas.microsoft.com/office/drawing/2014/main" id="{F9642CB3-9CA8-45BF-9389-183EA17E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881313"/>
            <a:ext cx="17478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n 5">
            <a:extLst>
              <a:ext uri="{FF2B5EF4-FFF2-40B4-BE49-F238E27FC236}">
                <a16:creationId xmlns:a16="http://schemas.microsoft.com/office/drawing/2014/main" id="{3D2C9BE3-850D-49BA-92E4-2E3A6A911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151313"/>
            <a:ext cx="18764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8228520B-1CCD-463A-ABC6-686022F07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1. Mental health guides</a:t>
            </a:r>
          </a:p>
        </p:txBody>
      </p:sp>
      <p:sp>
        <p:nvSpPr>
          <p:cNvPr id="22532" name="Rectangle 20">
            <a:extLst>
              <a:ext uri="{FF2B5EF4-FFF2-40B4-BE49-F238E27FC236}">
                <a16:creationId xmlns:a16="http://schemas.microsoft.com/office/drawing/2014/main" id="{56B109F6-E257-4EF5-A32C-573543138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734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38388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GB" sz="1900" dirty="0">
                <a:latin typeface="+mj-lt"/>
              </a:rPr>
              <a:t>Practical tips for youth and youth workers during confinement </a:t>
            </a:r>
          </a:p>
        </p:txBody>
      </p:sp>
      <p:sp>
        <p:nvSpPr>
          <p:cNvPr id="24580" name="Marcador de número de diapositiva 1">
            <a:extLst>
              <a:ext uri="{FF2B5EF4-FFF2-40B4-BE49-F238E27FC236}">
                <a16:creationId xmlns:a16="http://schemas.microsoft.com/office/drawing/2014/main" id="{71301213-8767-453B-8430-EE02092C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963939-886D-4947-A5C0-CC6FDB88B12C}" type="slidenum">
              <a:rPr lang="ca-ES" altLang="en-US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a-ES" altLang="en-US"/>
          </a:p>
        </p:txBody>
      </p:sp>
      <p:sp>
        <p:nvSpPr>
          <p:cNvPr id="24581" name="CuadroTexto 1">
            <a:extLst>
              <a:ext uri="{FF2B5EF4-FFF2-40B4-BE49-F238E27FC236}">
                <a16:creationId xmlns:a16="http://schemas.microsoft.com/office/drawing/2014/main" id="{B053E7F5-613E-4D0A-81E2-E3828BAD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781300"/>
            <a:ext cx="6769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EN- </a:t>
            </a:r>
            <a:r>
              <a:rPr lang="en-US" altLang="en-US" sz="1800" b="0" i="1">
                <a:solidFill>
                  <a:srgbClr val="41048F"/>
                </a:solidFill>
                <a:latin typeface="Helvetica Neue"/>
                <a:hlinkClick r:id="rId3"/>
              </a:rPr>
              <a:t>How to find meaning in it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  for youth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EN- </a:t>
            </a:r>
            <a:r>
              <a:rPr lang="en-US" altLang="en-US" sz="1800" b="0" i="1">
                <a:solidFill>
                  <a:srgbClr val="41048F"/>
                </a:solidFill>
                <a:latin typeface="Helvetica Neue"/>
                <a:hlinkClick r:id="rId4"/>
              </a:rPr>
              <a:t>How to find meaning in it </a:t>
            </a:r>
            <a:r>
              <a:rPr lang="en-US" altLang="en-US" sz="1800" b="0" i="1">
                <a:solidFill>
                  <a:srgbClr val="292929"/>
                </a:solidFill>
                <a:latin typeface="Helvetica Neue"/>
              </a:rPr>
              <a:t> for 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youth workers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FR- </a:t>
            </a:r>
            <a:r>
              <a:rPr lang="en-US" altLang="en-US" sz="1800" b="0">
                <a:solidFill>
                  <a:srgbClr val="41048F"/>
                </a:solidFill>
                <a:latin typeface="Helvetica Neue"/>
                <a:hlinkClick r:id="rId5"/>
              </a:rPr>
              <a:t>Quel sens donner a tout cela?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  for youth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FR- </a:t>
            </a:r>
            <a:r>
              <a:rPr lang="en-US" altLang="en-US" sz="1800" b="0">
                <a:solidFill>
                  <a:srgbClr val="41048F"/>
                </a:solidFill>
                <a:latin typeface="Helvetica Neue"/>
                <a:hlinkClick r:id="rId6"/>
              </a:rPr>
              <a:t>Quel sens donner a tout cela?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  for youth workers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ES- </a:t>
            </a:r>
            <a:r>
              <a:rPr lang="en-US" altLang="en-US" sz="1800" b="0" i="1">
                <a:solidFill>
                  <a:srgbClr val="41048F"/>
                </a:solidFill>
                <a:latin typeface="Helvetica Neue"/>
                <a:hlinkClick r:id="rId7"/>
              </a:rPr>
              <a:t>Démosle sentido</a:t>
            </a:r>
            <a:r>
              <a:rPr lang="en-US" altLang="en-US" sz="1800" b="0" i="1">
                <a:solidFill>
                  <a:srgbClr val="292929"/>
                </a:solidFill>
                <a:latin typeface="Helvetica Neue"/>
              </a:rPr>
              <a:t> 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 for youth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ES- </a:t>
            </a:r>
            <a:r>
              <a:rPr lang="en-US" altLang="en-US" sz="1800" b="0" i="1">
                <a:solidFill>
                  <a:srgbClr val="41048F"/>
                </a:solidFill>
                <a:latin typeface="Helvetica Neue"/>
                <a:hlinkClick r:id="rId8"/>
              </a:rPr>
              <a:t>Démosle sentido </a:t>
            </a:r>
            <a:r>
              <a:rPr lang="en-US" altLang="en-US" sz="1800" b="0">
                <a:solidFill>
                  <a:srgbClr val="292929"/>
                </a:solidFill>
                <a:latin typeface="Helvetica Neue"/>
              </a:rPr>
              <a:t> for youth workers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05AB9564-09A3-4022-A127-F9311DD5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713"/>
            <a:ext cx="7773988" cy="1008062"/>
          </a:xfrm>
        </p:spPr>
        <p:txBody>
          <a:bodyPr/>
          <a:lstStyle/>
          <a:p>
            <a:r>
              <a:rPr lang="es-ES" altLang="en-US"/>
              <a:t>Youth Card actions</a:t>
            </a:r>
            <a:endParaRPr lang="ca-ES" alt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E379D00-F0AE-486F-8E1A-41431C2A9E35}"/>
              </a:ext>
            </a:extLst>
          </p:cNvPr>
          <p:cNvGrpSpPr/>
          <p:nvPr/>
        </p:nvGrpSpPr>
        <p:grpSpPr>
          <a:xfrm>
            <a:off x="755103" y="2456944"/>
            <a:ext cx="7629029" cy="468000"/>
            <a:chOff x="0" y="72009"/>
            <a:chExt cx="7629029" cy="46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A1580F57-451C-45B3-8221-0C99F371C837}"/>
                </a:ext>
              </a:extLst>
            </p:cNvPr>
            <p:cNvSpPr/>
            <p:nvPr/>
          </p:nvSpPr>
          <p:spPr>
            <a:xfrm>
              <a:off x="0" y="72009"/>
              <a:ext cx="7629029" cy="46800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96E43B7-C4DC-4A04-8436-3F818A703A9F}"/>
                </a:ext>
              </a:extLst>
            </p:cNvPr>
            <p:cNvSpPr/>
            <p:nvPr/>
          </p:nvSpPr>
          <p:spPr>
            <a:xfrm>
              <a:off x="22846" y="94855"/>
              <a:ext cx="7583337" cy="422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  2. Promotion of  online discounts, proposals and  raffles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5DBA2E3-1615-4684-952A-5DD4CC0EEE55}"/>
              </a:ext>
            </a:extLst>
          </p:cNvPr>
          <p:cNvGrpSpPr/>
          <p:nvPr/>
        </p:nvGrpSpPr>
        <p:grpSpPr>
          <a:xfrm>
            <a:off x="755103" y="3033008"/>
            <a:ext cx="7629029" cy="468000"/>
            <a:chOff x="0" y="661642"/>
            <a:chExt cx="7629029" cy="46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BC9D2C3C-8A3A-4E7E-8B88-37CB9AD100F6}"/>
                </a:ext>
              </a:extLst>
            </p:cNvPr>
            <p:cNvSpPr/>
            <p:nvPr/>
          </p:nvSpPr>
          <p:spPr>
            <a:xfrm>
              <a:off x="0" y="661642"/>
              <a:ext cx="7629029" cy="46800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17736F5-8A9C-4EF1-90D9-8E0A6A4F0CC4}"/>
                </a:ext>
              </a:extLst>
            </p:cNvPr>
            <p:cNvSpPr/>
            <p:nvPr/>
          </p:nvSpPr>
          <p:spPr>
            <a:xfrm>
              <a:off x="22846" y="684488"/>
              <a:ext cx="7583337" cy="422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  3. Information of postponed events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60BE698-A7CD-4997-A1D7-1CBA82C39E48}"/>
              </a:ext>
            </a:extLst>
          </p:cNvPr>
          <p:cNvGrpSpPr/>
          <p:nvPr/>
        </p:nvGrpSpPr>
        <p:grpSpPr>
          <a:xfrm>
            <a:off x="759395" y="3609072"/>
            <a:ext cx="7629029" cy="468000"/>
            <a:chOff x="0" y="1237706"/>
            <a:chExt cx="7629029" cy="46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A1785BDE-9BF2-42D3-ACAC-708450C5F823}"/>
                </a:ext>
              </a:extLst>
            </p:cNvPr>
            <p:cNvSpPr/>
            <p:nvPr/>
          </p:nvSpPr>
          <p:spPr>
            <a:xfrm>
              <a:off x="0" y="1237706"/>
              <a:ext cx="7629029" cy="46800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ED66E93-CB8A-4929-BD4D-35CDAD398256}"/>
                </a:ext>
              </a:extLst>
            </p:cNvPr>
            <p:cNvSpPr/>
            <p:nvPr/>
          </p:nvSpPr>
          <p:spPr>
            <a:xfrm>
              <a:off x="22846" y="1260552"/>
              <a:ext cx="7583337" cy="422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  4. Spread of online universal and free proposals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A41286F-7BA7-4A11-8DF6-1B3E43742A55}"/>
              </a:ext>
            </a:extLst>
          </p:cNvPr>
          <p:cNvGrpSpPr/>
          <p:nvPr/>
        </p:nvGrpSpPr>
        <p:grpSpPr>
          <a:xfrm>
            <a:off x="755103" y="4185136"/>
            <a:ext cx="7629029" cy="468000"/>
            <a:chOff x="0" y="1824511"/>
            <a:chExt cx="7629029" cy="46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E8D0CDE4-E6A7-4A20-92A3-DC8A0BFB4630}"/>
                </a:ext>
              </a:extLst>
            </p:cNvPr>
            <p:cNvSpPr/>
            <p:nvPr/>
          </p:nvSpPr>
          <p:spPr>
            <a:xfrm>
              <a:off x="0" y="1824511"/>
              <a:ext cx="7629029" cy="468000"/>
            </a:xfrm>
            <a:prstGeom prst="roundRect">
              <a:avLst/>
            </a:prstGeom>
            <a:gradFill flip="none" rotWithShape="0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4117E6B-CE99-4A79-9A1B-3E00FD439580}"/>
                </a:ext>
              </a:extLst>
            </p:cNvPr>
            <p:cNvSpPr/>
            <p:nvPr/>
          </p:nvSpPr>
          <p:spPr>
            <a:xfrm>
              <a:off x="22846" y="1847357"/>
              <a:ext cx="7583337" cy="422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  5. Support to SME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1D599A-367E-4E52-BEFE-992FFB813CB8}"/>
              </a:ext>
            </a:extLst>
          </p:cNvPr>
          <p:cNvGrpSpPr/>
          <p:nvPr/>
        </p:nvGrpSpPr>
        <p:grpSpPr>
          <a:xfrm>
            <a:off x="759395" y="4725144"/>
            <a:ext cx="7629029" cy="829320"/>
            <a:chOff x="0" y="2405382"/>
            <a:chExt cx="7629029" cy="936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6102C552-3577-4435-A0D9-BB62A3531C08}"/>
                </a:ext>
              </a:extLst>
            </p:cNvPr>
            <p:cNvSpPr/>
            <p:nvPr/>
          </p:nvSpPr>
          <p:spPr>
            <a:xfrm>
              <a:off x="0" y="2405382"/>
              <a:ext cx="7629029" cy="936000"/>
            </a:xfrm>
            <a:prstGeom prst="roundRect">
              <a:avLst/>
            </a:prstGeom>
            <a:gradFill flip="none" rotWithShape="0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CFF3312-E915-402E-9AAA-EB3B699203C1}"/>
                </a:ext>
              </a:extLst>
            </p:cNvPr>
            <p:cNvSpPr/>
            <p:nvPr/>
          </p:nvSpPr>
          <p:spPr>
            <a:xfrm>
              <a:off x="45692" y="2451074"/>
              <a:ext cx="7537645" cy="844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800" dirty="0"/>
                <a:t>  6</a:t>
              </a:r>
              <a:r>
                <a:rPr lang="en-GB" sz="2000" dirty="0"/>
                <a:t>. Collaboration to search spaces to host vulnerable groups affected by COVID-19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A46FF07-11CE-41E1-A064-241D1FE2B9E1}"/>
              </a:ext>
            </a:extLst>
          </p:cNvPr>
          <p:cNvGrpSpPr/>
          <p:nvPr/>
        </p:nvGrpSpPr>
        <p:grpSpPr>
          <a:xfrm>
            <a:off x="755103" y="1868404"/>
            <a:ext cx="7629029" cy="468000"/>
            <a:chOff x="0" y="72009"/>
            <a:chExt cx="7629029" cy="46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C08187A7-7BD3-43CC-B5CA-F62B9194AD61}"/>
                </a:ext>
              </a:extLst>
            </p:cNvPr>
            <p:cNvSpPr/>
            <p:nvPr/>
          </p:nvSpPr>
          <p:spPr>
            <a:xfrm>
              <a:off x="0" y="72009"/>
              <a:ext cx="7629029" cy="46800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C4CCF76-CEB3-442D-8A69-A10B8A241469}"/>
                </a:ext>
              </a:extLst>
            </p:cNvPr>
            <p:cNvSpPr/>
            <p:nvPr/>
          </p:nvSpPr>
          <p:spPr>
            <a:xfrm>
              <a:off x="22846" y="94855"/>
              <a:ext cx="7583337" cy="422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  1. Information COVID-19</a:t>
              </a:r>
            </a:p>
          </p:txBody>
        </p:sp>
      </p:grpSp>
      <p:sp>
        <p:nvSpPr>
          <p:cNvPr id="26633" name="Marcador de número de diapositiva 1">
            <a:extLst>
              <a:ext uri="{FF2B5EF4-FFF2-40B4-BE49-F238E27FC236}">
                <a16:creationId xmlns:a16="http://schemas.microsoft.com/office/drawing/2014/main" id="{0F677287-C102-4E3B-ACD5-8A5CF669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304282-FBE9-4504-9E4D-C46165868356}" type="slidenum">
              <a:rPr lang="ca-ES" altLang="en-US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a-E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8E309FC-59B7-4992-BC4B-1467423B94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8975" y="4627563"/>
            <a:ext cx="7772400" cy="522287"/>
          </a:xfrm>
        </p:spPr>
        <p:txBody>
          <a:bodyPr/>
          <a:lstStyle/>
          <a:p>
            <a:pPr eaLnBrk="1" hangingPunct="1"/>
            <a:r>
              <a:rPr lang="ca-ES" altLang="en-US" sz="2800">
                <a:ea typeface="MS PGothic" panose="020B0600070205080204" pitchFamily="34" charset="-128"/>
                <a:hlinkClick r:id="rId3"/>
              </a:rPr>
              <a:t>www.gencatt.cat/joventut</a:t>
            </a:r>
            <a:r>
              <a:rPr lang="ca-ES" altLang="en-US" sz="2800">
                <a:ea typeface="MS PGothic" panose="020B0600070205080204" pitchFamily="34" charset="-128"/>
              </a:rPr>
              <a:t>   </a:t>
            </a:r>
            <a:endParaRPr lang="es-ES" altLang="en-US" sz="2800">
              <a:ea typeface="MS PGothic" panose="020B0600070205080204" pitchFamily="34" charset="-128"/>
            </a:endParaRPr>
          </a:p>
        </p:txBody>
      </p:sp>
      <p:pic>
        <p:nvPicPr>
          <p:cNvPr id="28675" name="Imagen 3">
            <a:extLst>
              <a:ext uri="{FF2B5EF4-FFF2-40B4-BE49-F238E27FC236}">
                <a16:creationId xmlns:a16="http://schemas.microsoft.com/office/drawing/2014/main" id="{1AE9274B-A0F0-4CE6-90D5-879D459B3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765175"/>
            <a:ext cx="39274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uadroTexto 1">
            <a:extLst>
              <a:ext uri="{FF2B5EF4-FFF2-40B4-BE49-F238E27FC236}">
                <a16:creationId xmlns:a16="http://schemas.microsoft.com/office/drawing/2014/main" id="{D07AC7DA-46B1-4A07-B225-0BFC6439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2935288"/>
            <a:ext cx="285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4000"/>
              <a:t>THANKS!!!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289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Helvetica Neue</vt:lpstr>
      <vt:lpstr>MS PGothic</vt:lpstr>
      <vt:lpstr>presentacio_departament</vt:lpstr>
      <vt:lpstr>PowerPoint Presentation</vt:lpstr>
      <vt:lpstr>1. Mental health guides</vt:lpstr>
      <vt:lpstr>1. Mental health guides</vt:lpstr>
      <vt:lpstr>1. Mental health guides</vt:lpstr>
      <vt:lpstr>Youth Card actions</vt:lpstr>
      <vt:lpstr>www.gencatt.cat/joventut   </vt:lpstr>
    </vt:vector>
  </TitlesOfParts>
  <Company>argus disseny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argus disseny</dc:creator>
  <cp:lastModifiedBy>JULIEN Muriel</cp:lastModifiedBy>
  <cp:revision>353</cp:revision>
  <cp:lastPrinted>2020-02-21T11:38:44Z</cp:lastPrinted>
  <dcterms:created xsi:type="dcterms:W3CDTF">2008-10-24T09:19:34Z</dcterms:created>
  <dcterms:modified xsi:type="dcterms:W3CDTF">2021-11-08T13:44:28Z</dcterms:modified>
</cp:coreProperties>
</file>