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rimo Bold" panose="020B0604020202020204" charset="0"/>
      <p:regular r:id="rId13"/>
    </p:embeddedFont>
    <p:embeddedFont>
      <p:font typeface="Calibri" panose="020F0502020204030204" pitchFamily="34" charset="0"/>
      <p:regular r:id="rId14"/>
      <p:bold r:id="rId15"/>
      <p:italic r:id="rId16"/>
      <p:boldItalic r:id="rId17"/>
    </p:embeddedFont>
    <p:embeddedFont>
      <p:font typeface="Glacial Indifference" panose="020B0604020202020204" charset="0"/>
      <p:regular r:id="rId18"/>
    </p:embeddedFont>
    <p:embeddedFont>
      <p:font typeface="Glacial Indifference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1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86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19999"/>
          </a:blip>
          <a:srcRect/>
          <a:stretch>
            <a:fillRect/>
          </a:stretch>
        </p:blipFill>
        <p:spPr>
          <a:xfrm rot="-3261929">
            <a:off x="9529097" y="-3897920"/>
            <a:ext cx="12406564" cy="12856543"/>
          </a:xfrm>
          <a:prstGeom prst="rect">
            <a:avLst/>
          </a:prstGeom>
        </p:spPr>
      </p:pic>
      <p:pic>
        <p:nvPicPr>
          <p:cNvPr id="3" name="Picture 3"/>
          <p:cNvPicPr>
            <a:picLocks noChangeAspect="1"/>
          </p:cNvPicPr>
          <p:nvPr/>
        </p:nvPicPr>
        <p:blipFill>
          <a:blip r:embed="rId4"/>
          <a:srcRect/>
          <a:stretch>
            <a:fillRect/>
          </a:stretch>
        </p:blipFill>
        <p:spPr>
          <a:xfrm rot="-3503445">
            <a:off x="16271422" y="-688600"/>
            <a:ext cx="2293248" cy="2376423"/>
          </a:xfrm>
          <a:prstGeom prst="rect">
            <a:avLst/>
          </a:prstGeom>
        </p:spPr>
      </p:pic>
      <p:pic>
        <p:nvPicPr>
          <p:cNvPr id="4" name="Picture 4"/>
          <p:cNvPicPr>
            <a:picLocks noChangeAspect="1"/>
          </p:cNvPicPr>
          <p:nvPr/>
        </p:nvPicPr>
        <p:blipFill>
          <a:blip r:embed="rId4"/>
          <a:srcRect/>
          <a:stretch>
            <a:fillRect/>
          </a:stretch>
        </p:blipFill>
        <p:spPr>
          <a:xfrm rot="8907459">
            <a:off x="-469322" y="7673063"/>
            <a:ext cx="2393626" cy="2480441"/>
          </a:xfrm>
          <a:prstGeom prst="rect">
            <a:avLst/>
          </a:prstGeom>
        </p:spPr>
      </p:pic>
      <p:pic>
        <p:nvPicPr>
          <p:cNvPr id="5" name="Picture 5"/>
          <p:cNvPicPr>
            <a:picLocks noChangeAspect="1"/>
          </p:cNvPicPr>
          <p:nvPr/>
        </p:nvPicPr>
        <p:blipFill>
          <a:blip r:embed="rId4">
            <a:alphaModFix amt="19999"/>
          </a:blip>
          <a:srcRect/>
          <a:stretch>
            <a:fillRect/>
          </a:stretch>
        </p:blipFill>
        <p:spPr>
          <a:xfrm rot="6512446">
            <a:off x="-1875930" y="3860717"/>
            <a:ext cx="10179983" cy="10549205"/>
          </a:xfrm>
          <a:prstGeom prst="rect">
            <a:avLst/>
          </a:prstGeom>
        </p:spPr>
      </p:pic>
      <p:grpSp>
        <p:nvGrpSpPr>
          <p:cNvPr id="6" name="Group 6"/>
          <p:cNvGrpSpPr/>
          <p:nvPr/>
        </p:nvGrpSpPr>
        <p:grpSpPr>
          <a:xfrm>
            <a:off x="2032962"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8" name="Group 8"/>
          <p:cNvGrpSpPr/>
          <p:nvPr/>
        </p:nvGrpSpPr>
        <p:grpSpPr>
          <a:xfrm>
            <a:off x="17259300" y="2331504"/>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1" name="TextBox 11"/>
          <p:cNvSpPr txBox="1"/>
          <p:nvPr/>
        </p:nvSpPr>
        <p:spPr>
          <a:xfrm>
            <a:off x="1701396" y="3288371"/>
            <a:ext cx="15716650" cy="4001095"/>
          </a:xfrm>
          <a:prstGeom prst="rect">
            <a:avLst/>
          </a:prstGeom>
          <a:noFill/>
        </p:spPr>
        <p:txBody>
          <a:bodyPr lIns="0" tIns="0" rIns="0" bIns="0" rtlCol="0" anchor="t">
            <a:spAutoFit/>
          </a:bodyPr>
          <a:lstStyle/>
          <a:p>
            <a:pPr algn="ctr">
              <a:lnSpc>
                <a:spcPts val="7200"/>
              </a:lnSpc>
            </a:pPr>
            <a:r>
              <a:rPr lang="en-US" sz="7200" spc="719" dirty="0">
                <a:solidFill>
                  <a:srgbClr val="6BD4CD"/>
                </a:solidFill>
                <a:latin typeface="Glacial Indifference Bold"/>
              </a:rPr>
              <a:t>REVISION du</a:t>
            </a:r>
          </a:p>
          <a:p>
            <a:pPr algn="ctr">
              <a:lnSpc>
                <a:spcPts val="12000"/>
              </a:lnSpc>
            </a:pPr>
            <a:r>
              <a:rPr lang="en-US" sz="12000" spc="1200" dirty="0">
                <a:solidFill>
                  <a:srgbClr val="6BD4CD"/>
                </a:solidFill>
                <a:latin typeface="Glacial Indifference Bold"/>
              </a:rPr>
              <a:t>REGLEMENT</a:t>
            </a:r>
          </a:p>
          <a:p>
            <a:pPr algn="ctr">
              <a:lnSpc>
                <a:spcPts val="12000"/>
              </a:lnSpc>
            </a:pPr>
            <a:r>
              <a:rPr lang="en-US" sz="4400" spc="1200" dirty="0" err="1">
                <a:solidFill>
                  <a:srgbClr val="6BD4CD"/>
                </a:solidFill>
                <a:latin typeface="Glacial Indifference Bold"/>
              </a:rPr>
              <a:t>Brève</a:t>
            </a:r>
            <a:r>
              <a:rPr lang="en-US" sz="4400" spc="1200" dirty="0">
                <a:solidFill>
                  <a:srgbClr val="6BD4CD"/>
                </a:solidFill>
                <a:latin typeface="Glacial Indifference Bold"/>
              </a:rPr>
              <a:t> </a:t>
            </a:r>
            <a:r>
              <a:rPr lang="en-US" sz="4400" spc="1200" dirty="0" err="1">
                <a:solidFill>
                  <a:srgbClr val="6BD4CD"/>
                </a:solidFill>
                <a:latin typeface="Glacial Indifference Bold"/>
              </a:rPr>
              <a:t>présentation</a:t>
            </a:r>
            <a:endParaRPr lang="en-US" sz="4400" spc="1200" dirty="0">
              <a:solidFill>
                <a:srgbClr val="6BD4CD"/>
              </a:solidFill>
              <a:latin typeface="Glacial Indifference Bold"/>
            </a:endParaRPr>
          </a:p>
        </p:txBody>
      </p:sp>
      <p:pic>
        <p:nvPicPr>
          <p:cNvPr id="19" name="Image 18" descr="Une image contenant texte&#10;&#10;Description générée automatiquement">
            <a:extLst>
              <a:ext uri="{FF2B5EF4-FFF2-40B4-BE49-F238E27FC236}">
                <a16:creationId xmlns:a16="http://schemas.microsoft.com/office/drawing/2014/main" id="{9A5F62D3-4558-453A-A2C6-1D1688BE62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416" y="-386486"/>
            <a:ext cx="9969184" cy="3776626"/>
          </a:xfrm>
          <a:prstGeom prst="rect">
            <a:avLst/>
          </a:prstGeom>
        </p:spPr>
      </p:pic>
      <p:pic>
        <p:nvPicPr>
          <p:cNvPr id="10" name="Shi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078200" y="9594056"/>
            <a:ext cx="509587" cy="5095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961">
        <p15:prstTrans prst="drape"/>
      </p:transition>
    </mc:Choice>
    <mc:Fallback xmlns="">
      <p:transition spd="slow" advTm="49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a:stretch>
            <a:fillRect/>
          </a:stretch>
        </p:blipFill>
        <p:spPr>
          <a:xfrm rot="-5400000">
            <a:off x="13615654" y="-2642814"/>
            <a:ext cx="5534692" cy="5735432"/>
          </a:xfrm>
          <a:prstGeom prst="rect">
            <a:avLst/>
          </a:prstGeom>
        </p:spPr>
      </p:pic>
      <p:pic>
        <p:nvPicPr>
          <p:cNvPr id="3" name="Picture 3"/>
          <p:cNvPicPr>
            <a:picLocks noChangeAspect="1"/>
          </p:cNvPicPr>
          <p:nvPr/>
        </p:nvPicPr>
        <p:blipFill>
          <a:blip r:embed="rId2">
            <a:alphaModFix amt="9999"/>
          </a:blip>
          <a:srcRect/>
          <a:stretch>
            <a:fillRect/>
          </a:stretch>
        </p:blipFill>
        <p:spPr>
          <a:xfrm rot="-9653010">
            <a:off x="-2710651" y="-2116072"/>
            <a:ext cx="8774102" cy="9092333"/>
          </a:xfrm>
          <a:prstGeom prst="rect">
            <a:avLst/>
          </a:prstGeom>
        </p:spPr>
      </p:pic>
      <p:pic>
        <p:nvPicPr>
          <p:cNvPr id="4" name="Picture 4"/>
          <p:cNvPicPr>
            <a:picLocks noChangeAspect="1"/>
          </p:cNvPicPr>
          <p:nvPr/>
        </p:nvPicPr>
        <p:blipFill>
          <a:blip r:embed="rId2">
            <a:alphaModFix amt="9999"/>
          </a:blip>
          <a:srcRect/>
          <a:stretch>
            <a:fillRect/>
          </a:stretch>
        </p:blipFill>
        <p:spPr>
          <a:xfrm rot="-896806">
            <a:off x="-1451748" y="4448377"/>
            <a:ext cx="6599197" cy="6838546"/>
          </a:xfrm>
          <a:prstGeom prst="rect">
            <a:avLst/>
          </a:prstGeom>
        </p:spPr>
      </p:pic>
      <p:pic>
        <p:nvPicPr>
          <p:cNvPr id="5" name="Picture 5"/>
          <p:cNvPicPr>
            <a:picLocks noChangeAspect="1"/>
          </p:cNvPicPr>
          <p:nvPr/>
        </p:nvPicPr>
        <p:blipFill>
          <a:blip r:embed="rId2"/>
          <a:srcRect/>
          <a:stretch>
            <a:fillRect/>
          </a:stretch>
        </p:blipFill>
        <p:spPr>
          <a:xfrm rot="-8234702">
            <a:off x="13350430" y="8188350"/>
            <a:ext cx="2628319" cy="2723647"/>
          </a:xfrm>
          <a:prstGeom prst="rect">
            <a:avLst/>
          </a:prstGeom>
        </p:spPr>
      </p:pic>
      <p:pic>
        <p:nvPicPr>
          <p:cNvPr id="6" name="Picture 6"/>
          <p:cNvPicPr>
            <a:picLocks noChangeAspect="1"/>
          </p:cNvPicPr>
          <p:nvPr/>
        </p:nvPicPr>
        <p:blipFill>
          <a:blip r:embed="rId2"/>
          <a:srcRect/>
          <a:stretch>
            <a:fillRect/>
          </a:stretch>
        </p:blipFill>
        <p:spPr>
          <a:xfrm rot="-1327134">
            <a:off x="11536248" y="1087942"/>
            <a:ext cx="1658546" cy="1718700"/>
          </a:xfrm>
          <a:prstGeom prst="rect">
            <a:avLst/>
          </a:prstGeom>
        </p:spPr>
      </p:pic>
      <p:grpSp>
        <p:nvGrpSpPr>
          <p:cNvPr id="7" name="Group 7"/>
          <p:cNvGrpSpPr/>
          <p:nvPr/>
        </p:nvGrpSpPr>
        <p:grpSpPr>
          <a:xfrm>
            <a:off x="438150" y="224902"/>
            <a:ext cx="1181100" cy="11811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345C"/>
            </a:solidFill>
          </p:spPr>
        </p:sp>
      </p:grpSp>
      <p:grpSp>
        <p:nvGrpSpPr>
          <p:cNvPr id="9" name="Group 9"/>
          <p:cNvGrpSpPr/>
          <p:nvPr/>
        </p:nvGrpSpPr>
        <p:grpSpPr>
          <a:xfrm>
            <a:off x="16687800" y="8686800"/>
            <a:ext cx="571500" cy="57150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345C"/>
            </a:solidFill>
          </p:spPr>
        </p:sp>
      </p:grpSp>
      <p:grpSp>
        <p:nvGrpSpPr>
          <p:cNvPr id="11" name="Group 11"/>
          <p:cNvGrpSpPr/>
          <p:nvPr/>
        </p:nvGrpSpPr>
        <p:grpSpPr>
          <a:xfrm>
            <a:off x="438150" y="740775"/>
            <a:ext cx="11190076" cy="8915114"/>
            <a:chOff x="0" y="66675"/>
            <a:chExt cx="14920101" cy="11886819"/>
          </a:xfrm>
        </p:grpSpPr>
        <p:sp>
          <p:nvSpPr>
            <p:cNvPr id="12" name="TextBox 12"/>
            <p:cNvSpPr txBox="1"/>
            <p:nvPr/>
          </p:nvSpPr>
          <p:spPr>
            <a:xfrm>
              <a:off x="0" y="66675"/>
              <a:ext cx="14468661" cy="718145"/>
            </a:xfrm>
            <a:prstGeom prst="rect">
              <a:avLst/>
            </a:prstGeom>
          </p:spPr>
          <p:txBody>
            <a:bodyPr lIns="0" tIns="0" rIns="0" bIns="0" rtlCol="0" anchor="t">
              <a:spAutoFit/>
            </a:bodyPr>
            <a:lstStyle/>
            <a:p>
              <a:pPr algn="ctr">
                <a:lnSpc>
                  <a:spcPts val="4200"/>
                </a:lnSpc>
              </a:pPr>
              <a:r>
                <a:rPr lang="en-US" sz="4200" dirty="0">
                  <a:solidFill>
                    <a:srgbClr val="04345C"/>
                  </a:solidFill>
                  <a:latin typeface="Glacial Indifference Bold"/>
                </a:rPr>
                <a:t>12. DISPOSITIONS TRANSITOIRES</a:t>
              </a:r>
            </a:p>
          </p:txBody>
        </p:sp>
        <p:sp>
          <p:nvSpPr>
            <p:cNvPr id="13" name="TextBox 13"/>
            <p:cNvSpPr txBox="1"/>
            <p:nvPr/>
          </p:nvSpPr>
          <p:spPr>
            <a:xfrm>
              <a:off x="451440" y="1540387"/>
              <a:ext cx="14468661" cy="10413107"/>
            </a:xfrm>
            <a:prstGeom prst="rect">
              <a:avLst/>
            </a:prstGeom>
          </p:spPr>
          <p:txBody>
            <a:bodyPr lIns="0" tIns="0" rIns="0" bIns="0" rtlCol="0" anchor="t">
              <a:spAutoFit/>
            </a:bodyPr>
            <a:lstStyle/>
            <a:p>
              <a:pPr>
                <a:lnSpc>
                  <a:spcPts val="2879"/>
                </a:lnSpc>
              </a:pPr>
              <a:r>
                <a:rPr lang="fr-FR" sz="2200" spc="240" dirty="0">
                  <a:solidFill>
                    <a:srgbClr val="04345C"/>
                  </a:solidFill>
                  <a:latin typeface="Glacial Indifference"/>
                </a:rPr>
                <a:t>Le/la </a:t>
              </a:r>
              <a:r>
                <a:rPr lang="fr-FR" sz="2200" spc="240" dirty="0" err="1">
                  <a:solidFill>
                    <a:srgbClr val="04345C"/>
                  </a:solidFill>
                  <a:latin typeface="Glacial Indifference"/>
                </a:rPr>
                <a:t>président.e</a:t>
              </a:r>
              <a:r>
                <a:rPr lang="fr-FR" sz="2200" spc="240" dirty="0">
                  <a:solidFill>
                    <a:srgbClr val="04345C"/>
                  </a:solidFill>
                  <a:latin typeface="Glacial Indifference"/>
                </a:rPr>
                <a:t> et les vice-</a:t>
              </a:r>
              <a:r>
                <a:rPr lang="fr-FR" sz="2200" spc="240" dirty="0" err="1">
                  <a:solidFill>
                    <a:srgbClr val="04345C"/>
                  </a:solidFill>
                  <a:latin typeface="Glacial Indifference"/>
                </a:rPr>
                <a:t>président.e.s</a:t>
              </a:r>
              <a:r>
                <a:rPr lang="fr-FR" sz="2200" spc="240" dirty="0">
                  <a:solidFill>
                    <a:srgbClr val="04345C"/>
                  </a:solidFill>
                  <a:latin typeface="Glacial Indifference"/>
                </a:rPr>
                <a:t> </a:t>
              </a:r>
              <a:r>
                <a:rPr lang="fr-FR" sz="2200" spc="240" dirty="0" err="1">
                  <a:solidFill>
                    <a:srgbClr val="04345C"/>
                  </a:solidFill>
                  <a:latin typeface="Glacial Indifference"/>
                </a:rPr>
                <a:t>élu.e.s</a:t>
              </a:r>
              <a:r>
                <a:rPr lang="fr-FR" sz="2200" spc="240" dirty="0">
                  <a:solidFill>
                    <a:srgbClr val="04345C"/>
                  </a:solidFill>
                  <a:latin typeface="Glacial Indifference"/>
                </a:rPr>
                <a:t> en vertu de l'ancien règlement sont le/la </a:t>
              </a:r>
              <a:r>
                <a:rPr lang="fr-FR" sz="2200" spc="240" dirty="0" err="1">
                  <a:solidFill>
                    <a:srgbClr val="04345C"/>
                  </a:solidFill>
                  <a:latin typeface="Glacial Indifference"/>
                </a:rPr>
                <a:t>président.e</a:t>
              </a:r>
              <a:r>
                <a:rPr lang="fr-FR" sz="2200" spc="240" dirty="0">
                  <a:solidFill>
                    <a:srgbClr val="04345C"/>
                  </a:solidFill>
                  <a:latin typeface="Glacial Indifference"/>
                </a:rPr>
                <a:t> et les vice-</a:t>
              </a:r>
              <a:r>
                <a:rPr lang="fr-FR" sz="2200" spc="240" dirty="0" err="1">
                  <a:solidFill>
                    <a:srgbClr val="04345C"/>
                  </a:solidFill>
                  <a:latin typeface="Glacial Indifference"/>
                </a:rPr>
                <a:t>président.e.s</a:t>
              </a:r>
              <a:r>
                <a:rPr lang="fr-FR" sz="2200" spc="240" dirty="0">
                  <a:solidFill>
                    <a:srgbClr val="04345C"/>
                  </a:solidFill>
                  <a:latin typeface="Glacial Indifference"/>
                </a:rPr>
                <a:t> faisant fonction aux fins du présent règlement jusqu'à la tenue d'élections lors de la prochaine session de la Conférence des OING ;</a:t>
              </a:r>
            </a:p>
            <a:p>
              <a:pPr>
                <a:lnSpc>
                  <a:spcPts val="2879"/>
                </a:lnSpc>
              </a:pPr>
              <a:endParaRPr lang="fr-FR" sz="2200" spc="240" dirty="0">
                <a:solidFill>
                  <a:srgbClr val="04345C"/>
                </a:solidFill>
                <a:latin typeface="Glacial Indifference"/>
              </a:endParaRPr>
            </a:p>
            <a:p>
              <a:pPr>
                <a:lnSpc>
                  <a:spcPts val="2879"/>
                </a:lnSpc>
              </a:pPr>
              <a:r>
                <a:rPr lang="fr-FR" sz="2200" spc="240" dirty="0">
                  <a:solidFill>
                    <a:srgbClr val="04345C"/>
                  </a:solidFill>
                  <a:latin typeface="Glacial Indifference"/>
                </a:rPr>
                <a:t>Les membres de la Commission permanente ayant le droit de vote en vertu de l'ancien règlement sont les membres élus de la Commission permanente aux fins du présent règlement jusqu'à la tenue d'élections lors de la prochaine session de la Conférence des OING ;</a:t>
              </a:r>
            </a:p>
            <a:p>
              <a:pPr>
                <a:lnSpc>
                  <a:spcPts val="2879"/>
                </a:lnSpc>
              </a:pPr>
              <a:r>
                <a:rPr lang="fr-FR" sz="2200" spc="240" dirty="0">
                  <a:solidFill>
                    <a:srgbClr val="04345C"/>
                  </a:solidFill>
                  <a:latin typeface="Glacial Indifference"/>
                </a:rPr>
                <a:t>     </a:t>
              </a:r>
            </a:p>
            <a:p>
              <a:pPr>
                <a:lnSpc>
                  <a:spcPts val="2879"/>
                </a:lnSpc>
              </a:pPr>
              <a:r>
                <a:rPr lang="fr-FR" sz="2200" spc="240" dirty="0">
                  <a:solidFill>
                    <a:srgbClr val="04345C"/>
                  </a:solidFill>
                  <a:latin typeface="Glacial Indifference"/>
                </a:rPr>
                <a:t>Les commissions thématiques relevant de l'ancien règlement fonctionnent jusqu'à la prochaine session de la Conférence des OING, au cours de laquelle de nouvelles commissions seront créées ;</a:t>
              </a:r>
            </a:p>
            <a:p>
              <a:pPr>
                <a:lnSpc>
                  <a:spcPts val="2879"/>
                </a:lnSpc>
              </a:pPr>
              <a:endParaRPr lang="fr-FR" sz="2200" spc="240" dirty="0">
                <a:solidFill>
                  <a:srgbClr val="04345C"/>
                </a:solidFill>
                <a:latin typeface="Glacial Indifference"/>
              </a:endParaRPr>
            </a:p>
            <a:p>
              <a:pPr>
                <a:lnSpc>
                  <a:spcPts val="2879"/>
                </a:lnSpc>
              </a:pPr>
              <a:r>
                <a:rPr lang="fr-FR" sz="2200" spc="240" dirty="0">
                  <a:solidFill>
                    <a:srgbClr val="04345C"/>
                  </a:solidFill>
                  <a:latin typeface="Glacial Indifference"/>
                </a:rPr>
                <a:t>Le comité de vérification et de litige créée en vertu de l'ancien règlement intérieur est le Comité de vérification et de litige jusqu'à la création d'un nouveau Comité lors de la prochaine session de la Conférence des OING ; et</a:t>
              </a:r>
            </a:p>
            <a:p>
              <a:pPr>
                <a:lnSpc>
                  <a:spcPts val="2879"/>
                </a:lnSpc>
              </a:pPr>
              <a:endParaRPr lang="fr-FR" sz="2200" spc="240" dirty="0">
                <a:solidFill>
                  <a:srgbClr val="04345C"/>
                </a:solidFill>
                <a:latin typeface="Glacial Indifference"/>
              </a:endParaRPr>
            </a:p>
            <a:p>
              <a:pPr>
                <a:lnSpc>
                  <a:spcPts val="2879"/>
                </a:lnSpc>
              </a:pPr>
              <a:r>
                <a:rPr lang="fr-FR" sz="2200" spc="240" dirty="0">
                  <a:solidFill>
                    <a:srgbClr val="04345C"/>
                  </a:solidFill>
                  <a:latin typeface="Glacial Indifference"/>
                </a:rPr>
                <a:t>Le Comité d'appel prévu par le présent règlement intérieur sera constitué lors de la prochaine session de la Conférence des OING.</a:t>
              </a:r>
              <a:endParaRPr lang="en-US" sz="2400" spc="240" dirty="0">
                <a:solidFill>
                  <a:srgbClr val="04345C"/>
                </a:solidFill>
                <a:latin typeface="Glacial Indifference"/>
              </a:endParaRPr>
            </a:p>
          </p:txBody>
        </p:sp>
      </p:grpSp>
      <p:grpSp>
        <p:nvGrpSpPr>
          <p:cNvPr id="15" name="Group 15"/>
          <p:cNvGrpSpPr/>
          <p:nvPr/>
        </p:nvGrpSpPr>
        <p:grpSpPr>
          <a:xfrm>
            <a:off x="12439409" y="1542799"/>
            <a:ext cx="5576075" cy="6367951"/>
            <a:chOff x="0" y="76200"/>
            <a:chExt cx="7434767" cy="8490601"/>
          </a:xfrm>
        </p:grpSpPr>
        <p:sp>
          <p:nvSpPr>
            <p:cNvPr id="16" name="TextBox 16"/>
            <p:cNvSpPr txBox="1"/>
            <p:nvPr/>
          </p:nvSpPr>
          <p:spPr>
            <a:xfrm>
              <a:off x="0" y="76200"/>
              <a:ext cx="7434767" cy="2940976"/>
            </a:xfrm>
            <a:prstGeom prst="rect">
              <a:avLst/>
            </a:prstGeom>
          </p:spPr>
          <p:txBody>
            <a:bodyPr lIns="0" tIns="0" rIns="0" bIns="0" rtlCol="0" anchor="t">
              <a:spAutoFit/>
            </a:bodyPr>
            <a:lstStyle/>
            <a:p>
              <a:pPr algn="ctr">
                <a:lnSpc>
                  <a:spcPts val="4320"/>
                </a:lnSpc>
              </a:pPr>
              <a:r>
                <a:rPr lang="en-US" sz="4320" dirty="0">
                  <a:solidFill>
                    <a:srgbClr val="04345C"/>
                  </a:solidFill>
                  <a:latin typeface="Glacial Indifference Bold"/>
                </a:rPr>
                <a:t>13.</a:t>
              </a:r>
            </a:p>
            <a:p>
              <a:pPr algn="ctr">
                <a:lnSpc>
                  <a:spcPts val="4320"/>
                </a:lnSpc>
              </a:pPr>
              <a:r>
                <a:rPr lang="en-US" sz="4320" dirty="0">
                  <a:solidFill>
                    <a:srgbClr val="04345C"/>
                  </a:solidFill>
                  <a:latin typeface="Glacial Indifference Bold"/>
                </a:rPr>
                <a:t>ANNEXES ET</a:t>
              </a:r>
            </a:p>
            <a:p>
              <a:pPr algn="ctr">
                <a:lnSpc>
                  <a:spcPts val="4320"/>
                </a:lnSpc>
              </a:pPr>
              <a:r>
                <a:rPr lang="en-US" sz="4320" dirty="0">
                  <a:solidFill>
                    <a:srgbClr val="04345C"/>
                  </a:solidFill>
                  <a:latin typeface="Glacial Indifference Bold"/>
                </a:rPr>
                <a:t>DOCUMENTS DE REFERENCE</a:t>
              </a:r>
            </a:p>
          </p:txBody>
        </p:sp>
        <p:sp>
          <p:nvSpPr>
            <p:cNvPr id="17" name="TextBox 17"/>
            <p:cNvSpPr txBox="1"/>
            <p:nvPr/>
          </p:nvSpPr>
          <p:spPr>
            <a:xfrm>
              <a:off x="0" y="3232008"/>
              <a:ext cx="7434767" cy="5334793"/>
            </a:xfrm>
            <a:prstGeom prst="rect">
              <a:avLst/>
            </a:prstGeom>
          </p:spPr>
          <p:txBody>
            <a:bodyPr lIns="0" tIns="0" rIns="0" bIns="0" rtlCol="0" anchor="t">
              <a:spAutoFit/>
            </a:bodyPr>
            <a:lstStyle/>
            <a:p>
              <a:pPr>
                <a:lnSpc>
                  <a:spcPts val="2592"/>
                </a:lnSpc>
              </a:pPr>
              <a:r>
                <a:rPr lang="en-US" sz="2160" spc="216" dirty="0">
                  <a:solidFill>
                    <a:srgbClr val="04345C"/>
                  </a:solidFill>
                  <a:latin typeface="Glacial Indifference Bold"/>
                </a:rPr>
                <a:t>Annexes</a:t>
              </a:r>
            </a:p>
            <a:p>
              <a:pPr>
                <a:lnSpc>
                  <a:spcPts val="2592"/>
                </a:lnSpc>
              </a:pPr>
              <a:r>
                <a:rPr lang="en-US" sz="2160" spc="216" dirty="0">
                  <a:solidFill>
                    <a:srgbClr val="04345C"/>
                  </a:solidFill>
                  <a:latin typeface="Glacial Indifference"/>
                </a:rPr>
                <a:t>Le Code de </a:t>
              </a:r>
              <a:r>
                <a:rPr lang="en-US" sz="2160" spc="216" dirty="0" err="1">
                  <a:solidFill>
                    <a:srgbClr val="04345C"/>
                  </a:solidFill>
                  <a:latin typeface="Glacial Indifference"/>
                </a:rPr>
                <a:t>conduite</a:t>
              </a:r>
              <a:endParaRPr lang="en-US" sz="2160" spc="216" dirty="0">
                <a:solidFill>
                  <a:srgbClr val="04345C"/>
                </a:solidFill>
                <a:latin typeface="Glacial Indifference"/>
              </a:endParaRPr>
            </a:p>
            <a:p>
              <a:pPr>
                <a:lnSpc>
                  <a:spcPts val="2592"/>
                </a:lnSpc>
              </a:pPr>
              <a:r>
                <a:rPr lang="en-US" sz="2160" spc="216" dirty="0">
                  <a:solidFill>
                    <a:srgbClr val="04345C"/>
                  </a:solidFill>
                  <a:latin typeface="Glacial Indifference"/>
                </a:rPr>
                <a:t>La </a:t>
              </a:r>
              <a:r>
                <a:rPr lang="en-US" sz="2160" spc="216" dirty="0" err="1">
                  <a:solidFill>
                    <a:srgbClr val="04345C"/>
                  </a:solidFill>
                  <a:latin typeface="Glacial Indifference"/>
                </a:rPr>
                <a:t>Charte</a:t>
              </a:r>
              <a:r>
                <a:rPr lang="en-US" sz="2160" spc="216" dirty="0">
                  <a:solidFill>
                    <a:srgbClr val="04345C"/>
                  </a:solidFill>
                  <a:latin typeface="Glacial Indifference"/>
                </a:rPr>
                <a:t> de communication</a:t>
              </a:r>
            </a:p>
            <a:p>
              <a:pPr>
                <a:lnSpc>
                  <a:spcPts val="2592"/>
                </a:lnSpc>
              </a:pPr>
              <a:r>
                <a:rPr lang="fr-FR" sz="2160" spc="216" dirty="0">
                  <a:solidFill>
                    <a:srgbClr val="04345C"/>
                  </a:solidFill>
                  <a:latin typeface="Glacial Indifference"/>
                </a:rPr>
                <a:t>Lignes directrices pour la Conférence des représentants des OING aux comités directeur</a:t>
              </a:r>
            </a:p>
            <a:p>
              <a:pPr>
                <a:lnSpc>
                  <a:spcPts val="2592"/>
                </a:lnSpc>
              </a:pPr>
              <a:r>
                <a:rPr lang="fr-FR" sz="2160" spc="216" dirty="0">
                  <a:solidFill>
                    <a:srgbClr val="04345C"/>
                  </a:solidFill>
                  <a:latin typeface="Glacial Indifference"/>
                </a:rPr>
                <a:t>Mandat </a:t>
              </a:r>
              <a:r>
                <a:rPr lang="en-US" sz="2160" spc="216" dirty="0">
                  <a:solidFill>
                    <a:srgbClr val="04345C"/>
                  </a:solidFill>
                  <a:latin typeface="Glacial Indifference"/>
                </a:rPr>
                <a:t>du </a:t>
              </a:r>
              <a:r>
                <a:rPr lang="en-US" sz="2160" spc="216" dirty="0" err="1">
                  <a:solidFill>
                    <a:srgbClr val="04345C"/>
                  </a:solidFill>
                  <a:latin typeface="Glacial Indifference"/>
                </a:rPr>
                <a:t>Conseil</a:t>
              </a:r>
              <a:r>
                <a:rPr lang="en-US" sz="2160" spc="216" dirty="0">
                  <a:solidFill>
                    <a:srgbClr val="04345C"/>
                  </a:solidFill>
                  <a:latin typeface="Glacial Indifference"/>
                </a:rPr>
                <a:t> </a:t>
              </a:r>
              <a:r>
                <a:rPr lang="en-US" sz="2160" spc="216" dirty="0" err="1">
                  <a:solidFill>
                    <a:srgbClr val="04345C"/>
                  </a:solidFill>
                  <a:latin typeface="Glacial Indifference"/>
                </a:rPr>
                <a:t>d”expert</a:t>
              </a:r>
              <a:r>
                <a:rPr lang="en-US" sz="2160" spc="216" dirty="0">
                  <a:solidFill>
                    <a:srgbClr val="04345C"/>
                  </a:solidFill>
                  <a:latin typeface="Glacial Indifference"/>
                </a:rPr>
                <a:t> sur la legislation des ONG</a:t>
              </a:r>
            </a:p>
            <a:p>
              <a:pPr>
                <a:lnSpc>
                  <a:spcPts val="2592"/>
                </a:lnSpc>
              </a:pPr>
              <a:r>
                <a:rPr lang="en-US" sz="2160" spc="216" dirty="0">
                  <a:solidFill>
                    <a:srgbClr val="04345C"/>
                  </a:solidFill>
                  <a:latin typeface="Glacial Indifference Bold"/>
                </a:rPr>
                <a:t>Documents de </a:t>
              </a:r>
              <a:r>
                <a:rPr lang="en-US" sz="2160" spc="216" dirty="0" err="1">
                  <a:solidFill>
                    <a:srgbClr val="04345C"/>
                  </a:solidFill>
                  <a:latin typeface="Glacial Indifference Bold"/>
                </a:rPr>
                <a:t>référence</a:t>
              </a:r>
              <a:r>
                <a:rPr lang="en-US" sz="2160" spc="216" dirty="0">
                  <a:solidFill>
                    <a:srgbClr val="04345C"/>
                  </a:solidFill>
                  <a:latin typeface="Glacial Indifference Bold"/>
                </a:rPr>
                <a:t> </a:t>
              </a:r>
            </a:p>
            <a:p>
              <a:pPr>
                <a:lnSpc>
                  <a:spcPts val="2592"/>
                </a:lnSpc>
              </a:pPr>
              <a:r>
                <a:rPr lang="en-US" sz="2160" spc="216" dirty="0">
                  <a:solidFill>
                    <a:srgbClr val="04345C"/>
                  </a:solidFill>
                  <a:latin typeface="Glacial Indifference"/>
                </a:rPr>
                <a:t>Resolution CM/Res(2016)3</a:t>
              </a:r>
            </a:p>
            <a:p>
              <a:pPr>
                <a:lnSpc>
                  <a:spcPts val="2592"/>
                </a:lnSpc>
              </a:pPr>
              <a:r>
                <a:rPr lang="en-US" sz="2160" spc="216" dirty="0" err="1">
                  <a:solidFill>
                    <a:srgbClr val="04345C"/>
                  </a:solidFill>
                  <a:latin typeface="Glacial Indifference"/>
                </a:rPr>
                <a:t>Statuts</a:t>
              </a:r>
              <a:r>
                <a:rPr lang="en-US" sz="2160" spc="216" dirty="0">
                  <a:solidFill>
                    <a:srgbClr val="04345C"/>
                  </a:solidFill>
                  <a:latin typeface="Glacial Indifference"/>
                </a:rPr>
                <a:t> de </a:t>
              </a:r>
              <a:r>
                <a:rPr lang="en-US" sz="2160" spc="216" dirty="0" err="1">
                  <a:solidFill>
                    <a:srgbClr val="04345C"/>
                  </a:solidFill>
                  <a:latin typeface="Glacial Indifference"/>
                </a:rPr>
                <a:t>l’Association</a:t>
              </a:r>
              <a:r>
                <a:rPr lang="en-US" sz="2160" spc="216" dirty="0">
                  <a:solidFill>
                    <a:srgbClr val="04345C"/>
                  </a:solidFill>
                  <a:latin typeface="Glacial Indifference"/>
                </a:rPr>
                <a:t> </a:t>
              </a:r>
            </a:p>
            <a:p>
              <a:pPr>
                <a:lnSpc>
                  <a:spcPts val="2592"/>
                </a:lnSpc>
              </a:pPr>
              <a:r>
                <a:rPr lang="en-US" sz="2160" spc="216" dirty="0">
                  <a:solidFill>
                    <a:srgbClr val="04345C"/>
                  </a:solidFill>
                  <a:latin typeface="Glacial Indifference"/>
                </a:rPr>
                <a:t>“OING Service”</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8602">
        <p15:prstTrans prst="drape"/>
      </p:transition>
    </mc:Choice>
    <mc:Fallback xmlns="">
      <p:transition spd="slow" advTm="48602">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blip>
          <a:srcRect/>
          <a:stretch>
            <a:fillRect/>
          </a:stretch>
        </p:blipFill>
        <p:spPr>
          <a:xfrm rot="614957">
            <a:off x="11325353" y="2430414"/>
            <a:ext cx="9621533" cy="9970501"/>
          </a:xfrm>
          <a:prstGeom prst="rect">
            <a:avLst/>
          </a:prstGeom>
        </p:spPr>
      </p:pic>
      <p:pic>
        <p:nvPicPr>
          <p:cNvPr id="3" name="Picture 3"/>
          <p:cNvPicPr>
            <a:picLocks noChangeAspect="1"/>
          </p:cNvPicPr>
          <p:nvPr/>
        </p:nvPicPr>
        <p:blipFill>
          <a:blip r:embed="rId2"/>
          <a:srcRect/>
          <a:stretch>
            <a:fillRect/>
          </a:stretch>
        </p:blipFill>
        <p:spPr>
          <a:xfrm rot="-5591306">
            <a:off x="15506726" y="-868847"/>
            <a:ext cx="1676875" cy="1737694"/>
          </a:xfrm>
          <a:prstGeom prst="rect">
            <a:avLst/>
          </a:prstGeom>
        </p:spPr>
      </p:pic>
      <p:pic>
        <p:nvPicPr>
          <p:cNvPr id="4" name="Picture 4"/>
          <p:cNvPicPr>
            <a:picLocks noChangeAspect="1"/>
          </p:cNvPicPr>
          <p:nvPr/>
        </p:nvPicPr>
        <p:blipFill>
          <a:blip r:embed="rId2">
            <a:alphaModFix amt="19999"/>
          </a:blip>
          <a:srcRect/>
          <a:stretch>
            <a:fillRect/>
          </a:stretch>
        </p:blipFill>
        <p:spPr>
          <a:xfrm rot="-8637705">
            <a:off x="1847673" y="-2417460"/>
            <a:ext cx="14592653" cy="15121920"/>
          </a:xfrm>
          <a:prstGeom prst="rect">
            <a:avLst/>
          </a:prstGeom>
        </p:spPr>
      </p:pic>
      <p:pic>
        <p:nvPicPr>
          <p:cNvPr id="5" name="Picture 5"/>
          <p:cNvPicPr>
            <a:picLocks noChangeAspect="1"/>
          </p:cNvPicPr>
          <p:nvPr/>
        </p:nvPicPr>
        <p:blipFill>
          <a:blip r:embed="rId2">
            <a:alphaModFix amt="19999"/>
          </a:blip>
          <a:srcRect/>
          <a:stretch>
            <a:fillRect/>
          </a:stretch>
        </p:blipFill>
        <p:spPr>
          <a:xfrm rot="-9762824">
            <a:off x="-1040502" y="-1160167"/>
            <a:ext cx="5851798" cy="6064039"/>
          </a:xfrm>
          <a:prstGeom prst="rect">
            <a:avLst/>
          </a:prstGeom>
        </p:spPr>
      </p:pic>
      <p:pic>
        <p:nvPicPr>
          <p:cNvPr id="6" name="Picture 6"/>
          <p:cNvPicPr>
            <a:picLocks noChangeAspect="1"/>
          </p:cNvPicPr>
          <p:nvPr/>
        </p:nvPicPr>
        <p:blipFill>
          <a:blip r:embed="rId2"/>
          <a:srcRect/>
          <a:stretch>
            <a:fillRect/>
          </a:stretch>
        </p:blipFill>
        <p:spPr>
          <a:xfrm rot="5092154">
            <a:off x="1063492" y="8947778"/>
            <a:ext cx="2787319" cy="2888413"/>
          </a:xfrm>
          <a:prstGeom prst="rect">
            <a:avLst/>
          </a:prstGeom>
        </p:spPr>
      </p:pic>
      <p:grpSp>
        <p:nvGrpSpPr>
          <p:cNvPr id="7" name="Group 7"/>
          <p:cNvGrpSpPr/>
          <p:nvPr/>
        </p:nvGrpSpPr>
        <p:grpSpPr>
          <a:xfrm>
            <a:off x="-152400" y="7954219"/>
            <a:ext cx="1181100" cy="11811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9" name="Group 9"/>
          <p:cNvGrpSpPr/>
          <p:nvPr/>
        </p:nvGrpSpPr>
        <p:grpSpPr>
          <a:xfrm>
            <a:off x="17259300" y="742950"/>
            <a:ext cx="571500" cy="57150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3" name="Rectangle 12"/>
          <p:cNvSpPr/>
          <p:nvPr/>
        </p:nvSpPr>
        <p:spPr>
          <a:xfrm>
            <a:off x="1284170" y="718480"/>
            <a:ext cx="15975130" cy="8894743"/>
          </a:xfrm>
          <a:prstGeom prst="rect">
            <a:avLst/>
          </a:prstGeom>
        </p:spPr>
        <p:txBody>
          <a:bodyPr wrap="square">
            <a:spAutoFit/>
          </a:bodyPr>
          <a:lstStyle/>
          <a:p>
            <a:pPr algn="ctr"/>
            <a:endParaRPr lang="en-GB" sz="3200" dirty="0">
              <a:solidFill>
                <a:srgbClr val="00B0F0"/>
              </a:solidFill>
              <a:latin typeface="Arial" panose="020B0604020202020204" pitchFamily="34" charset="0"/>
            </a:endParaRPr>
          </a:p>
          <a:p>
            <a:pPr algn="ctr"/>
            <a:r>
              <a:rPr lang="fr-FR" sz="3200" i="1" dirty="0">
                <a:solidFill>
                  <a:srgbClr val="00B0F0"/>
                </a:solidFill>
              </a:rPr>
              <a:t>"La Conférence des OING offre depuis longtemps un espace dédié dans lequel la société civile est à la fois représentée et mieux équipée pour contribuer à ce que les normes internationales soient comprises et respectées"... " Les réformes procédurales envisagées par la Conférence sont également ambitieuses, et il est naturel de chercher des moyens d'être plus réactifs, plus efficaces, plus concrets. Dans le contexte de l'accord sur le programme et le budget de l'année dernière, le Comité des Ministres a demandé de poursuivre les réformes de l'Organisation dans son ensemble". </a:t>
            </a:r>
          </a:p>
          <a:p>
            <a:pPr algn="ctr"/>
            <a:endParaRPr lang="en-GB" sz="3200" dirty="0">
              <a:solidFill>
                <a:srgbClr val="00B0F0"/>
              </a:solidFill>
              <a:latin typeface="Arial" panose="020B0604020202020204" pitchFamily="34" charset="0"/>
              <a:ea typeface="Calibri" panose="020F0502020204030204" pitchFamily="34" charset="0"/>
            </a:endParaRPr>
          </a:p>
          <a:p>
            <a:pPr algn="ctr"/>
            <a:r>
              <a:rPr lang="en-GB" sz="3200" dirty="0" err="1">
                <a:solidFill>
                  <a:srgbClr val="00B0F0"/>
                </a:solidFill>
                <a:latin typeface="Arial" panose="020B0604020202020204" pitchFamily="34" charset="0"/>
                <a:ea typeface="Calibri" panose="020F0502020204030204" pitchFamily="34" charset="0"/>
              </a:rPr>
              <a:t>Secretaire</a:t>
            </a:r>
            <a:r>
              <a:rPr lang="en-GB" sz="3200" dirty="0">
                <a:solidFill>
                  <a:srgbClr val="00B0F0"/>
                </a:solidFill>
                <a:latin typeface="Arial" panose="020B0604020202020204" pitchFamily="34" charset="0"/>
                <a:ea typeface="Calibri" panose="020F0502020204030204" pitchFamily="34" charset="0"/>
              </a:rPr>
              <a:t> </a:t>
            </a:r>
            <a:r>
              <a:rPr lang="en-GB" sz="3200" dirty="0" err="1">
                <a:solidFill>
                  <a:srgbClr val="00B0F0"/>
                </a:solidFill>
                <a:latin typeface="Arial" panose="020B0604020202020204" pitchFamily="34" charset="0"/>
                <a:ea typeface="Calibri" panose="020F0502020204030204" pitchFamily="34" charset="0"/>
              </a:rPr>
              <a:t>Generale</a:t>
            </a:r>
            <a:r>
              <a:rPr lang="en-GB" sz="3200" dirty="0">
                <a:solidFill>
                  <a:srgbClr val="00B0F0"/>
                </a:solidFill>
                <a:latin typeface="Arial" panose="020B0604020202020204" pitchFamily="34" charset="0"/>
                <a:ea typeface="Calibri" panose="020F0502020204030204" pitchFamily="34" charset="0"/>
              </a:rPr>
              <a:t> du </a:t>
            </a:r>
            <a:r>
              <a:rPr lang="en-GB" sz="3200" dirty="0" err="1">
                <a:solidFill>
                  <a:srgbClr val="00B0F0"/>
                </a:solidFill>
                <a:latin typeface="Arial" panose="020B0604020202020204" pitchFamily="34" charset="0"/>
                <a:ea typeface="Calibri" panose="020F0502020204030204" pitchFamily="34" charset="0"/>
              </a:rPr>
              <a:t>conseil</a:t>
            </a:r>
            <a:r>
              <a:rPr lang="en-GB" sz="3200" dirty="0">
                <a:solidFill>
                  <a:srgbClr val="00B0F0"/>
                </a:solidFill>
                <a:latin typeface="Arial" panose="020B0604020202020204" pitchFamily="34" charset="0"/>
                <a:ea typeface="Calibri" panose="020F0502020204030204" pitchFamily="34" charset="0"/>
              </a:rPr>
              <a:t> de </a:t>
            </a:r>
            <a:r>
              <a:rPr lang="en-GB" sz="3200" dirty="0" err="1">
                <a:solidFill>
                  <a:srgbClr val="00B0F0"/>
                </a:solidFill>
                <a:latin typeface="Arial" panose="020B0604020202020204" pitchFamily="34" charset="0"/>
                <a:ea typeface="Calibri" panose="020F0502020204030204" pitchFamily="34" charset="0"/>
              </a:rPr>
              <a:t>l’Europe</a:t>
            </a:r>
            <a:r>
              <a:rPr lang="en-GB" sz="3200" dirty="0">
                <a:solidFill>
                  <a:srgbClr val="00B0F0"/>
                </a:solidFill>
                <a:latin typeface="Arial" panose="020B0604020202020204" pitchFamily="34" charset="0"/>
                <a:ea typeface="Calibri" panose="020F0502020204030204" pitchFamily="34" charset="0"/>
              </a:rPr>
              <a:t>, </a:t>
            </a:r>
            <a:r>
              <a:rPr lang="en-GB" sz="3200" dirty="0" err="1">
                <a:solidFill>
                  <a:srgbClr val="00B0F0"/>
                </a:solidFill>
                <a:latin typeface="Arial" panose="020B0604020202020204" pitchFamily="34" charset="0"/>
                <a:ea typeface="Calibri" panose="020F0502020204030204" pitchFamily="34" charset="0"/>
              </a:rPr>
              <a:t>durant</a:t>
            </a:r>
            <a:r>
              <a:rPr lang="en-GB" sz="3200" dirty="0">
                <a:solidFill>
                  <a:srgbClr val="00B0F0"/>
                </a:solidFill>
                <a:latin typeface="Arial" panose="020B0604020202020204" pitchFamily="34" charset="0"/>
                <a:ea typeface="Calibri" panose="020F0502020204030204" pitchFamily="34" charset="0"/>
              </a:rPr>
              <a:t> </a:t>
            </a:r>
            <a:r>
              <a:rPr lang="en-GB" sz="3200" dirty="0" err="1">
                <a:solidFill>
                  <a:srgbClr val="00B0F0"/>
                </a:solidFill>
                <a:latin typeface="Arial" panose="020B0604020202020204" pitchFamily="34" charset="0"/>
                <a:ea typeface="Calibri" panose="020F0502020204030204" pitchFamily="34" charset="0"/>
              </a:rPr>
              <a:t>l’échange</a:t>
            </a:r>
            <a:r>
              <a:rPr lang="en-GB" sz="3200" dirty="0">
                <a:solidFill>
                  <a:srgbClr val="00B0F0"/>
                </a:solidFill>
                <a:latin typeface="Arial" panose="020B0604020202020204" pitchFamily="34" charset="0"/>
                <a:ea typeface="Calibri" panose="020F0502020204030204" pitchFamily="34" charset="0"/>
              </a:rPr>
              <a:t> de </a:t>
            </a:r>
            <a:r>
              <a:rPr lang="en-GB" sz="3200" dirty="0" err="1">
                <a:solidFill>
                  <a:srgbClr val="00B0F0"/>
                </a:solidFill>
                <a:latin typeface="Arial" panose="020B0604020202020204" pitchFamily="34" charset="0"/>
                <a:ea typeface="Calibri" panose="020F0502020204030204" pitchFamily="34" charset="0"/>
              </a:rPr>
              <a:t>vue</a:t>
            </a:r>
            <a:r>
              <a:rPr lang="en-GB" sz="3200" dirty="0">
                <a:solidFill>
                  <a:srgbClr val="00B0F0"/>
                </a:solidFill>
                <a:latin typeface="Arial" panose="020B0604020202020204" pitchFamily="34" charset="0"/>
                <a:ea typeface="Calibri" panose="020F0502020204030204" pitchFamily="34" charset="0"/>
              </a:rPr>
              <a:t> avec la </a:t>
            </a:r>
            <a:r>
              <a:rPr lang="en-GB" sz="3200" dirty="0" err="1">
                <a:solidFill>
                  <a:srgbClr val="00B0F0"/>
                </a:solidFill>
                <a:latin typeface="Arial" panose="020B0604020202020204" pitchFamily="34" charset="0"/>
                <a:ea typeface="Calibri" panose="020F0502020204030204" pitchFamily="34" charset="0"/>
              </a:rPr>
              <a:t>Conférence</a:t>
            </a:r>
            <a:r>
              <a:rPr lang="en-GB" sz="3200" dirty="0">
                <a:solidFill>
                  <a:srgbClr val="00B0F0"/>
                </a:solidFill>
                <a:latin typeface="Arial" panose="020B0604020202020204" pitchFamily="34" charset="0"/>
                <a:ea typeface="Calibri" panose="020F0502020204030204" pitchFamily="34" charset="0"/>
              </a:rPr>
              <a:t> des OING </a:t>
            </a:r>
            <a:r>
              <a:rPr lang="en-GB" sz="3200" dirty="0" err="1">
                <a:solidFill>
                  <a:srgbClr val="00B0F0"/>
                </a:solidFill>
                <a:latin typeface="Arial" panose="020B0604020202020204" pitchFamily="34" charset="0"/>
                <a:ea typeface="Calibri" panose="020F0502020204030204" pitchFamily="34" charset="0"/>
              </a:rPr>
              <a:t>en</a:t>
            </a:r>
            <a:r>
              <a:rPr lang="en-GB" sz="3200" dirty="0">
                <a:solidFill>
                  <a:srgbClr val="00B0F0"/>
                </a:solidFill>
                <a:latin typeface="Arial" panose="020B0604020202020204" pitchFamily="34" charset="0"/>
                <a:ea typeface="Calibri" panose="020F0502020204030204" pitchFamily="34" charset="0"/>
              </a:rPr>
              <a:t> </a:t>
            </a:r>
            <a:r>
              <a:rPr lang="en-GB" sz="3200" dirty="0" err="1">
                <a:solidFill>
                  <a:srgbClr val="00B0F0"/>
                </a:solidFill>
                <a:latin typeface="Arial" panose="020B0604020202020204" pitchFamily="34" charset="0"/>
                <a:ea typeface="Calibri" panose="020F0502020204030204" pitchFamily="34" charset="0"/>
              </a:rPr>
              <a:t>Octobre</a:t>
            </a:r>
            <a:r>
              <a:rPr lang="en-GB" sz="3200" dirty="0">
                <a:solidFill>
                  <a:srgbClr val="00B0F0"/>
                </a:solidFill>
                <a:latin typeface="Arial" panose="020B0604020202020204" pitchFamily="34" charset="0"/>
                <a:ea typeface="Calibri" panose="020F0502020204030204" pitchFamily="34" charset="0"/>
              </a:rPr>
              <a:t> 2020</a:t>
            </a:r>
          </a:p>
          <a:p>
            <a:pPr algn="ctr"/>
            <a:endParaRPr lang="en-GB" sz="3200" dirty="0">
              <a:solidFill>
                <a:srgbClr val="00B0F0"/>
              </a:solidFill>
              <a:latin typeface="Arial" panose="020B0604020202020204" pitchFamily="34" charset="0"/>
              <a:ea typeface="Calibri" panose="020F0502020204030204" pitchFamily="34" charset="0"/>
            </a:endParaRPr>
          </a:p>
          <a:p>
            <a:pPr algn="ctr"/>
            <a:endParaRPr lang="en-GB" sz="3200" dirty="0">
              <a:solidFill>
                <a:srgbClr val="00B0F0"/>
              </a:solidFill>
              <a:latin typeface="Arial" panose="020B0604020202020204" pitchFamily="34" charset="0"/>
              <a:ea typeface="Calibri" panose="020F0502020204030204" pitchFamily="34" charset="0"/>
            </a:endParaRPr>
          </a:p>
          <a:p>
            <a:pPr algn="ctr"/>
            <a:endParaRPr lang="en-GB" sz="3200" dirty="0">
              <a:solidFill>
                <a:srgbClr val="00B0F0"/>
              </a:solidFill>
              <a:latin typeface="Arial" panose="020B0604020202020204" pitchFamily="34" charset="0"/>
              <a:ea typeface="Calibri" panose="020F0502020204030204" pitchFamily="34" charset="0"/>
            </a:endParaRPr>
          </a:p>
          <a:p>
            <a:pPr algn="ctr"/>
            <a:endParaRPr lang="en-GB" sz="3200" dirty="0">
              <a:solidFill>
                <a:srgbClr val="00B0F0"/>
              </a:solidFill>
              <a:latin typeface="Arial" panose="020B0604020202020204" pitchFamily="34" charset="0"/>
            </a:endParaRPr>
          </a:p>
          <a:p>
            <a:pPr algn="ctr"/>
            <a:endParaRPr lang="fr-FR" sz="6000" b="1" dirty="0">
              <a:solidFill>
                <a:schemeClr val="bg1"/>
              </a:solidFill>
              <a:highlight>
                <a:srgbClr val="FFFF00"/>
              </a:highlight>
            </a:endParaRPr>
          </a:p>
          <a:p>
            <a:pPr algn="ctr"/>
            <a:endParaRPr lang="fr-FR" sz="3200" dirty="0">
              <a:solidFill>
                <a:srgbClr val="00B0F0"/>
              </a:solidFill>
            </a:endParaRPr>
          </a:p>
        </p:txBody>
      </p:sp>
      <p:sp>
        <p:nvSpPr>
          <p:cNvPr id="12" name="TextBox 15"/>
          <p:cNvSpPr txBox="1"/>
          <p:nvPr/>
        </p:nvSpPr>
        <p:spPr>
          <a:xfrm rot="725786">
            <a:off x="3183546" y="6829230"/>
            <a:ext cx="10660500" cy="1723549"/>
          </a:xfrm>
          <a:prstGeom prst="rect">
            <a:avLst/>
          </a:prstGeom>
        </p:spPr>
        <p:txBody>
          <a:bodyPr wrap="square" lIns="0" tIns="0" rIns="0" bIns="0" rtlCol="0" anchor="t">
            <a:spAutoFit/>
          </a:bodyPr>
          <a:lstStyle/>
          <a:p>
            <a:pPr algn="ctr"/>
            <a:endParaRPr lang="en-GB" sz="3200" dirty="0">
              <a:solidFill>
                <a:srgbClr val="00B0F0"/>
              </a:solidFill>
              <a:latin typeface="Arial" panose="020B0604020202020204" pitchFamily="34" charset="0"/>
              <a:ea typeface="Calibri" panose="020F0502020204030204" pitchFamily="34" charset="0"/>
            </a:endParaRPr>
          </a:p>
          <a:p>
            <a:pPr algn="ctr"/>
            <a:r>
              <a:rPr lang="en-GB" sz="4000" dirty="0">
                <a:solidFill>
                  <a:srgbClr val="D41CBE"/>
                </a:solidFill>
                <a:latin typeface="Arial" panose="020B0604020202020204" pitchFamily="34" charset="0"/>
                <a:ea typeface="Calibri" panose="020F0502020204030204" pitchFamily="34" charset="0"/>
              </a:rPr>
              <a:t>ENSEMBLE !  pour changer les choses</a:t>
            </a:r>
          </a:p>
          <a:p>
            <a:pPr algn="ctr">
              <a:lnSpc>
                <a:spcPts val="4800"/>
              </a:lnSpc>
            </a:pPr>
            <a:endParaRPr lang="en-US" sz="3200" dirty="0">
              <a:solidFill>
                <a:srgbClr val="FF66C4"/>
              </a:solidFill>
              <a:latin typeface="Glacial Indifference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8728">
        <p15:prstTrans prst="drape"/>
      </p:transition>
    </mc:Choice>
    <mc:Fallback xmlns="">
      <p:transition spd="slow" advTm="38728">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a:stretch>
            <a:fillRect/>
          </a:stretch>
        </p:blipFill>
        <p:spPr>
          <a:xfrm>
            <a:off x="14444223" y="5750572"/>
            <a:ext cx="5630153" cy="5834356"/>
          </a:xfrm>
          <a:prstGeom prst="rect">
            <a:avLst/>
          </a:prstGeom>
        </p:spPr>
      </p:pic>
      <p:pic>
        <p:nvPicPr>
          <p:cNvPr id="3" name="Picture 3"/>
          <p:cNvPicPr>
            <a:picLocks noChangeAspect="1"/>
          </p:cNvPicPr>
          <p:nvPr/>
        </p:nvPicPr>
        <p:blipFill>
          <a:blip r:embed="rId2">
            <a:alphaModFix amt="9999"/>
          </a:blip>
          <a:srcRect/>
          <a:stretch>
            <a:fillRect/>
          </a:stretch>
        </p:blipFill>
        <p:spPr>
          <a:xfrm rot="-2330784">
            <a:off x="12533903" y="-1735936"/>
            <a:ext cx="8422052" cy="8727515"/>
          </a:xfrm>
          <a:prstGeom prst="rect">
            <a:avLst/>
          </a:prstGeom>
        </p:spPr>
      </p:pic>
      <p:pic>
        <p:nvPicPr>
          <p:cNvPr id="4" name="Picture 4"/>
          <p:cNvPicPr>
            <a:picLocks noChangeAspect="1"/>
          </p:cNvPicPr>
          <p:nvPr/>
        </p:nvPicPr>
        <p:blipFill>
          <a:blip r:embed="rId2">
            <a:alphaModFix amt="9999"/>
          </a:blip>
          <a:srcRect/>
          <a:stretch>
            <a:fillRect/>
          </a:stretch>
        </p:blipFill>
        <p:spPr>
          <a:xfrm rot="-6568643">
            <a:off x="-2270898" y="4389359"/>
            <a:ext cx="6599197" cy="6838546"/>
          </a:xfrm>
          <a:prstGeom prst="rect">
            <a:avLst/>
          </a:prstGeom>
        </p:spPr>
      </p:pic>
      <p:grpSp>
        <p:nvGrpSpPr>
          <p:cNvPr id="5" name="Group 5"/>
          <p:cNvGrpSpPr>
            <a:grpSpLocks noChangeAspect="1"/>
          </p:cNvGrpSpPr>
          <p:nvPr/>
        </p:nvGrpSpPr>
        <p:grpSpPr>
          <a:xfrm>
            <a:off x="558339" y="379118"/>
            <a:ext cx="5116740" cy="4855481"/>
            <a:chOff x="0" y="0"/>
            <a:chExt cx="2636520" cy="2501900"/>
          </a:xfrm>
        </p:grpSpPr>
        <p:sp>
          <p:nvSpPr>
            <p:cNvPr id="6" name="Freeform 6"/>
            <p:cNvSpPr/>
            <p:nvPr/>
          </p:nvSpPr>
          <p:spPr>
            <a:xfrm>
              <a:off x="-11430" y="-7620"/>
              <a:ext cx="2694940" cy="2532380"/>
            </a:xfrm>
            <a:custGeom>
              <a:avLst/>
              <a:gdLst/>
              <a:ahLst/>
              <a:cxnLst/>
              <a:rect l="l" t="t" r="r" b="b"/>
              <a:pathLst>
                <a:path w="2694940" h="2532380">
                  <a:moveTo>
                    <a:pt x="2463800" y="756920"/>
                  </a:moveTo>
                  <a:cubicBezTo>
                    <a:pt x="2354580" y="509270"/>
                    <a:pt x="2200910" y="260350"/>
                    <a:pt x="1951990" y="132080"/>
                  </a:cubicBezTo>
                  <a:cubicBezTo>
                    <a:pt x="1929130" y="120650"/>
                    <a:pt x="1905000" y="109220"/>
                    <a:pt x="1880870" y="100330"/>
                  </a:cubicBezTo>
                  <a:cubicBezTo>
                    <a:pt x="1762760" y="48260"/>
                    <a:pt x="1638300" y="20320"/>
                    <a:pt x="1510030" y="15240"/>
                  </a:cubicBezTo>
                  <a:cubicBezTo>
                    <a:pt x="1492250" y="12700"/>
                    <a:pt x="1473200" y="10160"/>
                    <a:pt x="1454150" y="8890"/>
                  </a:cubicBezTo>
                  <a:cubicBezTo>
                    <a:pt x="1332230" y="0"/>
                    <a:pt x="1221740" y="25400"/>
                    <a:pt x="1120140" y="72390"/>
                  </a:cubicBezTo>
                  <a:cubicBezTo>
                    <a:pt x="934720" y="129540"/>
                    <a:pt x="754380" y="220980"/>
                    <a:pt x="601980" y="334010"/>
                  </a:cubicBezTo>
                  <a:cubicBezTo>
                    <a:pt x="402590" y="483870"/>
                    <a:pt x="237490" y="676910"/>
                    <a:pt x="138430" y="908050"/>
                  </a:cubicBezTo>
                  <a:cubicBezTo>
                    <a:pt x="80010" y="1043940"/>
                    <a:pt x="46990" y="1186180"/>
                    <a:pt x="29210" y="1333500"/>
                  </a:cubicBezTo>
                  <a:cubicBezTo>
                    <a:pt x="10160" y="1485900"/>
                    <a:pt x="0" y="1645920"/>
                    <a:pt x="33020" y="1795780"/>
                  </a:cubicBezTo>
                  <a:cubicBezTo>
                    <a:pt x="91440" y="2057400"/>
                    <a:pt x="307340" y="2265680"/>
                    <a:pt x="542290" y="2378710"/>
                  </a:cubicBezTo>
                  <a:cubicBezTo>
                    <a:pt x="788670" y="2496820"/>
                    <a:pt x="1064260" y="2532380"/>
                    <a:pt x="1333500" y="2496820"/>
                  </a:cubicBezTo>
                  <a:cubicBezTo>
                    <a:pt x="1619250" y="2458720"/>
                    <a:pt x="1891030" y="2345690"/>
                    <a:pt x="2134870" y="2193290"/>
                  </a:cubicBezTo>
                  <a:cubicBezTo>
                    <a:pt x="2354580" y="2056130"/>
                    <a:pt x="2566670" y="1870710"/>
                    <a:pt x="2627630" y="1607820"/>
                  </a:cubicBezTo>
                  <a:cubicBezTo>
                    <a:pt x="2694940" y="1314450"/>
                    <a:pt x="2579370" y="1021080"/>
                    <a:pt x="2463800" y="756920"/>
                  </a:cubicBezTo>
                  <a:close/>
                </a:path>
              </a:pathLst>
            </a:custGeom>
            <a:blipFill>
              <a:blip r:embed="rId3"/>
              <a:stretch>
                <a:fillRect l="-15255" t="-19" r="-53638" b="-18"/>
              </a:stretch>
            </a:blipFill>
          </p:spPr>
        </p:sp>
      </p:grpSp>
      <p:grpSp>
        <p:nvGrpSpPr>
          <p:cNvPr id="7" name="Group 7"/>
          <p:cNvGrpSpPr/>
          <p:nvPr/>
        </p:nvGrpSpPr>
        <p:grpSpPr>
          <a:xfrm>
            <a:off x="17259300" y="9258300"/>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345C"/>
            </a:solidFill>
          </p:spPr>
        </p:sp>
      </p:grpSp>
      <p:grpSp>
        <p:nvGrpSpPr>
          <p:cNvPr id="9" name="Group 9"/>
          <p:cNvGrpSpPr/>
          <p:nvPr/>
        </p:nvGrpSpPr>
        <p:grpSpPr>
          <a:xfrm>
            <a:off x="400536" y="-320056"/>
            <a:ext cx="1348756" cy="1348756"/>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345C"/>
            </a:solidFill>
          </p:spPr>
        </p:sp>
      </p:grpSp>
      <p:pic>
        <p:nvPicPr>
          <p:cNvPr id="11" name="Picture 11"/>
          <p:cNvPicPr>
            <a:picLocks noChangeAspect="1"/>
          </p:cNvPicPr>
          <p:nvPr/>
        </p:nvPicPr>
        <p:blipFill>
          <a:blip r:embed="rId2"/>
          <a:srcRect/>
          <a:stretch>
            <a:fillRect/>
          </a:stretch>
        </p:blipFill>
        <p:spPr>
          <a:xfrm rot="250832">
            <a:off x="17628384" y="7233522"/>
            <a:ext cx="1772183" cy="1836459"/>
          </a:xfrm>
          <a:prstGeom prst="rect">
            <a:avLst/>
          </a:prstGeom>
        </p:spPr>
      </p:pic>
      <p:grpSp>
        <p:nvGrpSpPr>
          <p:cNvPr id="13" name="Group 13"/>
          <p:cNvGrpSpPr>
            <a:grpSpLocks noChangeAspect="1"/>
          </p:cNvGrpSpPr>
          <p:nvPr/>
        </p:nvGrpSpPr>
        <p:grpSpPr>
          <a:xfrm>
            <a:off x="13490933" y="5711525"/>
            <a:ext cx="4339867" cy="4118275"/>
            <a:chOff x="0" y="0"/>
            <a:chExt cx="2636520" cy="2501900"/>
          </a:xfrm>
        </p:grpSpPr>
        <p:sp>
          <p:nvSpPr>
            <p:cNvPr id="14" name="Freeform 14"/>
            <p:cNvSpPr/>
            <p:nvPr/>
          </p:nvSpPr>
          <p:spPr>
            <a:xfrm>
              <a:off x="-11430" y="-7620"/>
              <a:ext cx="2694940" cy="2532380"/>
            </a:xfrm>
            <a:custGeom>
              <a:avLst/>
              <a:gdLst/>
              <a:ahLst/>
              <a:cxnLst/>
              <a:rect l="l" t="t" r="r" b="b"/>
              <a:pathLst>
                <a:path w="2694940" h="2532380">
                  <a:moveTo>
                    <a:pt x="2463800" y="756920"/>
                  </a:moveTo>
                  <a:cubicBezTo>
                    <a:pt x="2354580" y="509270"/>
                    <a:pt x="2200910" y="260350"/>
                    <a:pt x="1951990" y="132080"/>
                  </a:cubicBezTo>
                  <a:cubicBezTo>
                    <a:pt x="1929130" y="120650"/>
                    <a:pt x="1905000" y="109220"/>
                    <a:pt x="1880870" y="100330"/>
                  </a:cubicBezTo>
                  <a:cubicBezTo>
                    <a:pt x="1762760" y="48260"/>
                    <a:pt x="1638300" y="20320"/>
                    <a:pt x="1510030" y="15240"/>
                  </a:cubicBezTo>
                  <a:cubicBezTo>
                    <a:pt x="1492250" y="12700"/>
                    <a:pt x="1473200" y="10160"/>
                    <a:pt x="1454150" y="8890"/>
                  </a:cubicBezTo>
                  <a:cubicBezTo>
                    <a:pt x="1332230" y="0"/>
                    <a:pt x="1221740" y="25400"/>
                    <a:pt x="1120140" y="72390"/>
                  </a:cubicBezTo>
                  <a:cubicBezTo>
                    <a:pt x="934720" y="129540"/>
                    <a:pt x="754380" y="220980"/>
                    <a:pt x="601980" y="334010"/>
                  </a:cubicBezTo>
                  <a:cubicBezTo>
                    <a:pt x="402590" y="483870"/>
                    <a:pt x="237490" y="676910"/>
                    <a:pt x="138430" y="908050"/>
                  </a:cubicBezTo>
                  <a:cubicBezTo>
                    <a:pt x="80010" y="1043940"/>
                    <a:pt x="46990" y="1186180"/>
                    <a:pt x="29210" y="1333500"/>
                  </a:cubicBezTo>
                  <a:cubicBezTo>
                    <a:pt x="10160" y="1485900"/>
                    <a:pt x="0" y="1645920"/>
                    <a:pt x="33020" y="1795780"/>
                  </a:cubicBezTo>
                  <a:cubicBezTo>
                    <a:pt x="91440" y="2057400"/>
                    <a:pt x="307340" y="2265680"/>
                    <a:pt x="542290" y="2378710"/>
                  </a:cubicBezTo>
                  <a:cubicBezTo>
                    <a:pt x="788670" y="2496820"/>
                    <a:pt x="1064260" y="2532380"/>
                    <a:pt x="1333500" y="2496820"/>
                  </a:cubicBezTo>
                  <a:cubicBezTo>
                    <a:pt x="1619250" y="2458720"/>
                    <a:pt x="1891030" y="2345690"/>
                    <a:pt x="2134870" y="2193290"/>
                  </a:cubicBezTo>
                  <a:cubicBezTo>
                    <a:pt x="2354580" y="2056130"/>
                    <a:pt x="2566670" y="1870710"/>
                    <a:pt x="2627630" y="1607820"/>
                  </a:cubicBezTo>
                  <a:cubicBezTo>
                    <a:pt x="2694940" y="1314450"/>
                    <a:pt x="2579370" y="1021080"/>
                    <a:pt x="2463800" y="756920"/>
                  </a:cubicBezTo>
                  <a:close/>
                </a:path>
              </a:pathLst>
            </a:custGeom>
            <a:blipFill>
              <a:blip r:embed="rId4"/>
              <a:stretch>
                <a:fillRect l="-34311" t="-19" r="-34298" b="-18"/>
              </a:stretch>
            </a:blipFill>
          </p:spPr>
        </p:sp>
      </p:grpSp>
      <p:sp>
        <p:nvSpPr>
          <p:cNvPr id="26" name="TextBox 12"/>
          <p:cNvSpPr txBox="1"/>
          <p:nvPr/>
        </p:nvSpPr>
        <p:spPr>
          <a:xfrm rot="667071">
            <a:off x="8243369" y="996636"/>
            <a:ext cx="9897096" cy="1106072"/>
          </a:xfrm>
          <a:prstGeom prst="rect">
            <a:avLst/>
          </a:prstGeom>
        </p:spPr>
        <p:txBody>
          <a:bodyPr lIns="0" tIns="0" rIns="0" bIns="0" rtlCol="0" anchor="t">
            <a:spAutoFit/>
          </a:bodyPr>
          <a:lstStyle/>
          <a:p>
            <a:pPr algn="ctr">
              <a:lnSpc>
                <a:spcPts val="4500"/>
              </a:lnSpc>
            </a:pPr>
            <a:r>
              <a:rPr lang="fr-FR" sz="3000" dirty="0">
                <a:solidFill>
                  <a:schemeClr val="accent1">
                    <a:lumMod val="50000"/>
                  </a:schemeClr>
                </a:solidFill>
                <a:latin typeface="Glacial Indifference" panose="020B0604020202020204" charset="0"/>
              </a:rPr>
              <a:t>Les différentes crises que l’Europe et le monde traversent aujourd’hui nécessitent des réponses nouvelles. </a:t>
            </a:r>
            <a:endParaRPr lang="en-US" sz="3000" dirty="0">
              <a:solidFill>
                <a:schemeClr val="accent1">
                  <a:lumMod val="50000"/>
                </a:schemeClr>
              </a:solidFill>
              <a:latin typeface="Glacial Indifference" panose="020B0604020202020204" charset="0"/>
            </a:endParaRPr>
          </a:p>
        </p:txBody>
      </p:sp>
      <p:grpSp>
        <p:nvGrpSpPr>
          <p:cNvPr id="27" name="Group 15"/>
          <p:cNvGrpSpPr/>
          <p:nvPr/>
        </p:nvGrpSpPr>
        <p:grpSpPr>
          <a:xfrm rot="-1660945">
            <a:off x="8195599" y="5876133"/>
            <a:ext cx="10353335" cy="1512242"/>
            <a:chOff x="-608318" y="0"/>
            <a:chExt cx="13804446" cy="2016322"/>
          </a:xfrm>
        </p:grpSpPr>
        <p:sp>
          <p:nvSpPr>
            <p:cNvPr id="28" name="TextBox 16"/>
            <p:cNvSpPr txBox="1"/>
            <p:nvPr/>
          </p:nvSpPr>
          <p:spPr>
            <a:xfrm>
              <a:off x="0" y="0"/>
              <a:ext cx="13196128" cy="730526"/>
            </a:xfrm>
            <a:prstGeom prst="rect">
              <a:avLst/>
            </a:prstGeom>
          </p:spPr>
          <p:txBody>
            <a:bodyPr lIns="0" tIns="0" rIns="0" bIns="0" rtlCol="0" anchor="t">
              <a:spAutoFit/>
            </a:bodyPr>
            <a:lstStyle/>
            <a:p>
              <a:pPr algn="ctr">
                <a:lnSpc>
                  <a:spcPts val="4320"/>
                </a:lnSpc>
              </a:pPr>
              <a:r>
                <a:rPr lang="en-US" sz="3600" spc="359" dirty="0">
                  <a:solidFill>
                    <a:srgbClr val="04345C"/>
                  </a:solidFill>
                  <a:latin typeface="Glacial Indifference"/>
                </a:rPr>
                <a:t>CONFERENCE DES OING</a:t>
              </a:r>
            </a:p>
          </p:txBody>
        </p:sp>
        <p:sp>
          <p:nvSpPr>
            <p:cNvPr id="29" name="TextBox 17"/>
            <p:cNvSpPr txBox="1"/>
            <p:nvPr/>
          </p:nvSpPr>
          <p:spPr>
            <a:xfrm>
              <a:off x="-608318" y="785216"/>
              <a:ext cx="13804445" cy="1231106"/>
            </a:xfrm>
            <a:prstGeom prst="rect">
              <a:avLst/>
            </a:prstGeom>
          </p:spPr>
          <p:txBody>
            <a:bodyPr wrap="square" lIns="0" tIns="0" rIns="0" bIns="0" rtlCol="0" anchor="t">
              <a:spAutoFit/>
            </a:bodyPr>
            <a:lstStyle/>
            <a:p>
              <a:pPr algn="ctr">
                <a:lnSpc>
                  <a:spcPts val="7200"/>
                </a:lnSpc>
              </a:pPr>
              <a:r>
                <a:rPr lang="en-US" sz="4800" dirty="0">
                  <a:solidFill>
                    <a:srgbClr val="04345C"/>
                  </a:solidFill>
                  <a:latin typeface="Glacial Indifference"/>
                </a:rPr>
                <a:t> </a:t>
              </a:r>
              <a:r>
                <a:rPr lang="fr-FR" sz="4800" dirty="0">
                  <a:solidFill>
                    <a:srgbClr val="04345C"/>
                  </a:solidFill>
                  <a:latin typeface="Glacial Indifference Bold"/>
                </a:rPr>
                <a:t>Nous transformer pour être plus fort</a:t>
              </a:r>
              <a:endParaRPr lang="en-US" sz="4800" dirty="0">
                <a:solidFill>
                  <a:srgbClr val="04345C"/>
                </a:solidFill>
                <a:latin typeface="Glacial Indifference Bold"/>
              </a:endParaRPr>
            </a:p>
          </p:txBody>
        </p:sp>
      </p:grpSp>
      <p:sp>
        <p:nvSpPr>
          <p:cNvPr id="30" name="TextBox 18"/>
          <p:cNvSpPr txBox="1"/>
          <p:nvPr/>
        </p:nvSpPr>
        <p:spPr>
          <a:xfrm rot="-1660945">
            <a:off x="-690376" y="4685843"/>
            <a:ext cx="9897096" cy="1231106"/>
          </a:xfrm>
          <a:prstGeom prst="rect">
            <a:avLst/>
          </a:prstGeom>
        </p:spPr>
        <p:txBody>
          <a:bodyPr lIns="0" tIns="0" rIns="0" bIns="0" rtlCol="0" anchor="t">
            <a:spAutoFit/>
          </a:bodyPr>
          <a:lstStyle/>
          <a:p>
            <a:pPr algn="ctr">
              <a:lnSpc>
                <a:spcPts val="4800"/>
              </a:lnSpc>
            </a:pPr>
            <a:r>
              <a:rPr lang="en-US" sz="3200" dirty="0" err="1">
                <a:solidFill>
                  <a:srgbClr val="FF66C4"/>
                </a:solidFill>
                <a:latin typeface="Glacial Indifference Bold"/>
              </a:rPr>
              <a:t>Relever</a:t>
            </a:r>
            <a:r>
              <a:rPr lang="en-US" sz="3200" dirty="0">
                <a:solidFill>
                  <a:srgbClr val="FF66C4"/>
                </a:solidFill>
                <a:latin typeface="Glacial Indifference Bold"/>
              </a:rPr>
              <a:t> les </a:t>
            </a:r>
            <a:r>
              <a:rPr lang="en-US" sz="3200" dirty="0" err="1">
                <a:solidFill>
                  <a:srgbClr val="FF66C4"/>
                </a:solidFill>
                <a:latin typeface="Glacial Indifference Bold"/>
              </a:rPr>
              <a:t>défis</a:t>
            </a:r>
            <a:r>
              <a:rPr lang="en-US" sz="3200" dirty="0">
                <a:solidFill>
                  <a:srgbClr val="FF66C4"/>
                </a:solidFill>
                <a:latin typeface="Glacial Indifference Bold"/>
              </a:rPr>
              <a:t> </a:t>
            </a:r>
            <a:r>
              <a:rPr lang="en-US" sz="3200" dirty="0" err="1">
                <a:solidFill>
                  <a:srgbClr val="FF66C4"/>
                </a:solidFill>
                <a:latin typeface="Glacial Indifference Bold"/>
              </a:rPr>
              <a:t>humains</a:t>
            </a:r>
            <a:r>
              <a:rPr lang="en-US" sz="3200" dirty="0">
                <a:solidFill>
                  <a:srgbClr val="FF66C4"/>
                </a:solidFill>
                <a:latin typeface="Glacial Indifference Bold"/>
              </a:rPr>
              <a:t> et </a:t>
            </a:r>
            <a:r>
              <a:rPr lang="en-US" sz="3200" dirty="0" err="1">
                <a:solidFill>
                  <a:srgbClr val="FF66C4"/>
                </a:solidFill>
                <a:latin typeface="Glacial Indifference Bold"/>
              </a:rPr>
              <a:t>démocratiques</a:t>
            </a:r>
            <a:r>
              <a:rPr lang="en-US" sz="3200" dirty="0">
                <a:solidFill>
                  <a:srgbClr val="FF66C4"/>
                </a:solidFill>
                <a:latin typeface="Glacial Indifference Bold"/>
              </a:rPr>
              <a:t> de </a:t>
            </a:r>
            <a:r>
              <a:rPr lang="en-US" sz="3200" dirty="0" err="1">
                <a:solidFill>
                  <a:srgbClr val="FF66C4"/>
                </a:solidFill>
                <a:latin typeface="Glacial Indifference Bold"/>
              </a:rPr>
              <a:t>manière</a:t>
            </a:r>
            <a:r>
              <a:rPr lang="en-US" sz="3200" dirty="0">
                <a:solidFill>
                  <a:srgbClr val="FF66C4"/>
                </a:solidFill>
                <a:latin typeface="Glacial Indifference Bold"/>
              </a:rPr>
              <a:t> </a:t>
            </a:r>
            <a:r>
              <a:rPr lang="en-US" sz="3200" dirty="0" err="1">
                <a:solidFill>
                  <a:srgbClr val="FF66C4"/>
                </a:solidFill>
                <a:latin typeface="Glacial Indifference Bold"/>
              </a:rPr>
              <a:t>responsable</a:t>
            </a:r>
            <a:r>
              <a:rPr lang="en-US" sz="3200" dirty="0">
                <a:solidFill>
                  <a:srgbClr val="FF66C4"/>
                </a:solidFill>
                <a:latin typeface="Glacial Indifference Bold"/>
              </a:rPr>
              <a:t> et </a:t>
            </a:r>
            <a:r>
              <a:rPr lang="en-US" sz="3200" dirty="0" err="1">
                <a:solidFill>
                  <a:srgbClr val="FF66C4"/>
                </a:solidFill>
                <a:latin typeface="Glacial Indifference Bold"/>
              </a:rPr>
              <a:t>opérationnelle</a:t>
            </a:r>
            <a:endParaRPr lang="en-US" sz="3200" dirty="0">
              <a:solidFill>
                <a:srgbClr val="FF66C4"/>
              </a:solidFill>
              <a:latin typeface="Glacial Indifference Bold"/>
            </a:endParaRPr>
          </a:p>
        </p:txBody>
      </p:sp>
      <p:sp>
        <p:nvSpPr>
          <p:cNvPr id="31" name="TextBox 19"/>
          <p:cNvSpPr txBox="1"/>
          <p:nvPr/>
        </p:nvSpPr>
        <p:spPr>
          <a:xfrm rot="-652782">
            <a:off x="-1037" y="7341025"/>
            <a:ext cx="9897096" cy="1154162"/>
          </a:xfrm>
          <a:prstGeom prst="rect">
            <a:avLst/>
          </a:prstGeom>
        </p:spPr>
        <p:txBody>
          <a:bodyPr lIns="0" tIns="0" rIns="0" bIns="0" rtlCol="0" anchor="t">
            <a:spAutoFit/>
          </a:bodyPr>
          <a:lstStyle/>
          <a:p>
            <a:pPr algn="ctr">
              <a:lnSpc>
                <a:spcPts val="4500"/>
              </a:lnSpc>
            </a:pPr>
            <a:r>
              <a:rPr lang="en-US" sz="3000" dirty="0">
                <a:solidFill>
                  <a:srgbClr val="04345C"/>
                </a:solidFill>
                <a:latin typeface="Glacial Indifference"/>
              </a:rPr>
              <a:t>Proposer des </a:t>
            </a:r>
            <a:r>
              <a:rPr lang="en-US" sz="3000" dirty="0" err="1">
                <a:solidFill>
                  <a:srgbClr val="04345C"/>
                </a:solidFill>
                <a:latin typeface="Glacial Indifference"/>
              </a:rPr>
              <a:t>espaces</a:t>
            </a:r>
            <a:r>
              <a:rPr lang="en-US" sz="3000" dirty="0">
                <a:solidFill>
                  <a:srgbClr val="04345C"/>
                </a:solidFill>
                <a:latin typeface="Glacial Indifference"/>
              </a:rPr>
              <a:t> </a:t>
            </a:r>
            <a:r>
              <a:rPr lang="en-US" sz="3000" dirty="0" err="1">
                <a:solidFill>
                  <a:srgbClr val="04345C"/>
                </a:solidFill>
                <a:latin typeface="Glacial Indifference"/>
              </a:rPr>
              <a:t>d’Interactions</a:t>
            </a:r>
            <a:r>
              <a:rPr lang="en-US" sz="3000" dirty="0">
                <a:solidFill>
                  <a:srgbClr val="04345C"/>
                </a:solidFill>
                <a:latin typeface="Glacial Indifference"/>
              </a:rPr>
              <a:t> entre les </a:t>
            </a:r>
            <a:r>
              <a:rPr lang="en-US" sz="3000" dirty="0" err="1">
                <a:solidFill>
                  <a:srgbClr val="04345C"/>
                </a:solidFill>
                <a:latin typeface="Glacial Indifference"/>
              </a:rPr>
              <a:t>décideurs</a:t>
            </a:r>
            <a:r>
              <a:rPr lang="en-US" sz="3000" dirty="0">
                <a:solidFill>
                  <a:srgbClr val="04345C"/>
                </a:solidFill>
                <a:latin typeface="Glacial Indifference"/>
              </a:rPr>
              <a:t> </a:t>
            </a:r>
            <a:r>
              <a:rPr lang="en-US" sz="3000" dirty="0" err="1">
                <a:solidFill>
                  <a:srgbClr val="04345C"/>
                </a:solidFill>
                <a:latin typeface="Glacial Indifference"/>
              </a:rPr>
              <a:t>politiques</a:t>
            </a:r>
            <a:r>
              <a:rPr lang="en-US" sz="3000" dirty="0">
                <a:solidFill>
                  <a:srgbClr val="04345C"/>
                </a:solidFill>
                <a:latin typeface="Glacial Indifference"/>
              </a:rPr>
              <a:t> </a:t>
            </a:r>
            <a:r>
              <a:rPr lang="en-US" sz="3000" dirty="0" err="1">
                <a:solidFill>
                  <a:srgbClr val="04345C"/>
                </a:solidFill>
                <a:latin typeface="Glacial Indifference"/>
              </a:rPr>
              <a:t>Européens</a:t>
            </a:r>
            <a:r>
              <a:rPr lang="en-US" sz="3000" dirty="0">
                <a:solidFill>
                  <a:srgbClr val="04345C"/>
                </a:solidFill>
                <a:latin typeface="Glacial Indifference"/>
              </a:rPr>
              <a:t> et la </a:t>
            </a:r>
            <a:r>
              <a:rPr lang="en-US" sz="3000" dirty="0" err="1">
                <a:solidFill>
                  <a:srgbClr val="04345C"/>
                </a:solidFill>
                <a:latin typeface="Glacial Indifference"/>
              </a:rPr>
              <a:t>société</a:t>
            </a:r>
            <a:r>
              <a:rPr lang="en-US" sz="3000" dirty="0">
                <a:solidFill>
                  <a:srgbClr val="04345C"/>
                </a:solidFill>
                <a:latin typeface="Glacial Indifference"/>
              </a:rPr>
              <a:t> </a:t>
            </a:r>
            <a:r>
              <a:rPr lang="en-US" sz="3000" dirty="0" err="1">
                <a:solidFill>
                  <a:srgbClr val="04345C"/>
                </a:solidFill>
                <a:latin typeface="Glacial Indifference"/>
              </a:rPr>
              <a:t>civile</a:t>
            </a:r>
            <a:endParaRPr lang="en-US" sz="3000" dirty="0">
              <a:solidFill>
                <a:srgbClr val="04345C"/>
              </a:solidFill>
              <a:latin typeface="Glacial Indifference"/>
            </a:endParaRPr>
          </a:p>
        </p:txBody>
      </p:sp>
      <p:sp>
        <p:nvSpPr>
          <p:cNvPr id="32" name="TextBox 20"/>
          <p:cNvSpPr txBox="1"/>
          <p:nvPr/>
        </p:nvSpPr>
        <p:spPr>
          <a:xfrm rot="21028142">
            <a:off x="6887268" y="3391592"/>
            <a:ext cx="9897096" cy="1846659"/>
          </a:xfrm>
          <a:prstGeom prst="rect">
            <a:avLst/>
          </a:prstGeom>
        </p:spPr>
        <p:txBody>
          <a:bodyPr lIns="0" tIns="0" rIns="0" bIns="0" rtlCol="0" anchor="t">
            <a:spAutoFit/>
          </a:bodyPr>
          <a:lstStyle/>
          <a:p>
            <a:pPr algn="ctr">
              <a:lnSpc>
                <a:spcPts val="7200"/>
              </a:lnSpc>
            </a:pPr>
            <a:r>
              <a:rPr lang="en-US" sz="4800" dirty="0" err="1">
                <a:solidFill>
                  <a:srgbClr val="008037"/>
                </a:solidFill>
                <a:latin typeface="Glacial Indifference"/>
              </a:rPr>
              <a:t>Egalité</a:t>
            </a:r>
            <a:r>
              <a:rPr lang="en-US" sz="4800" dirty="0">
                <a:solidFill>
                  <a:srgbClr val="008037"/>
                </a:solidFill>
                <a:latin typeface="Glacial Indifference"/>
              </a:rPr>
              <a:t> de genre, </a:t>
            </a:r>
            <a:r>
              <a:rPr lang="en-US" sz="4800" dirty="0" err="1">
                <a:solidFill>
                  <a:srgbClr val="008037"/>
                </a:solidFill>
                <a:latin typeface="Glacial Indifference"/>
              </a:rPr>
              <a:t>jeunesse</a:t>
            </a:r>
            <a:r>
              <a:rPr lang="en-US" sz="4800" dirty="0">
                <a:solidFill>
                  <a:srgbClr val="008037"/>
                </a:solidFill>
                <a:latin typeface="Glacial Indifference"/>
              </a:rPr>
              <a:t> et migration – des </a:t>
            </a:r>
            <a:r>
              <a:rPr lang="en-US" sz="4800" dirty="0" err="1">
                <a:solidFill>
                  <a:srgbClr val="008037"/>
                </a:solidFill>
                <a:latin typeface="Glacial Indifference"/>
              </a:rPr>
              <a:t>priorités</a:t>
            </a:r>
            <a:r>
              <a:rPr lang="en-US" sz="4800" dirty="0">
                <a:solidFill>
                  <a:srgbClr val="008037"/>
                </a:solidFill>
                <a:latin typeface="Glacial Indifference"/>
              </a:rPr>
              <a:t> </a:t>
            </a:r>
            <a:r>
              <a:rPr lang="en-US" sz="4800" dirty="0" err="1">
                <a:solidFill>
                  <a:srgbClr val="008037"/>
                </a:solidFill>
                <a:latin typeface="Glacial Indifference"/>
              </a:rPr>
              <a:t>transversales</a:t>
            </a:r>
            <a:endParaRPr lang="en-US" sz="4800" dirty="0">
              <a:solidFill>
                <a:srgbClr val="008037"/>
              </a:solidFill>
              <a:latin typeface="Glacial Indifferenc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995">
        <p15:prstTrans prst="drape"/>
      </p:transition>
    </mc:Choice>
    <mc:Fallback xmlns="">
      <p:transition spd="slow" advTm="159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50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200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1500"/>
                                  </p:stCondLst>
                                  <p:childTnLst>
                                    <p:set>
                                      <p:cBhvr>
                                        <p:cTn id="15" dur="1" fill="hold">
                                          <p:stCondLst>
                                            <p:cond delay="0"/>
                                          </p:stCondLst>
                                        </p:cTn>
                                        <p:tgtEl>
                                          <p:spTgt spid="31"/>
                                        </p:tgtEl>
                                        <p:attrNameLst>
                                          <p:attrName>style.visibility</p:attrName>
                                        </p:attrNameLst>
                                      </p:cBhvr>
                                      <p:to>
                                        <p:strVal val="visible"/>
                                      </p:to>
                                    </p:set>
                                  </p:childTnLst>
                                </p:cTn>
                              </p:par>
                            </p:childTnLst>
                          </p:cTn>
                        </p:par>
                        <p:par>
                          <p:cTn id="16" fill="hold">
                            <p:stCondLst>
                              <p:cond delay="6500"/>
                            </p:stCondLst>
                            <p:childTnLst>
                              <p:par>
                                <p:cTn id="17" presetID="31"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2000" fill="hold"/>
                                        <p:tgtEl>
                                          <p:spTgt spid="27"/>
                                        </p:tgtEl>
                                        <p:attrNameLst>
                                          <p:attrName>ppt_w</p:attrName>
                                        </p:attrNameLst>
                                      </p:cBhvr>
                                      <p:tavLst>
                                        <p:tav tm="0">
                                          <p:val>
                                            <p:fltVal val="0"/>
                                          </p:val>
                                        </p:tav>
                                        <p:tav tm="100000">
                                          <p:val>
                                            <p:strVal val="#ppt_w"/>
                                          </p:val>
                                        </p:tav>
                                      </p:tavLst>
                                    </p:anim>
                                    <p:anim calcmode="lin" valueType="num">
                                      <p:cBhvr>
                                        <p:cTn id="20" dur="2000" fill="hold"/>
                                        <p:tgtEl>
                                          <p:spTgt spid="27"/>
                                        </p:tgtEl>
                                        <p:attrNameLst>
                                          <p:attrName>ppt_h</p:attrName>
                                        </p:attrNameLst>
                                      </p:cBhvr>
                                      <p:tavLst>
                                        <p:tav tm="0">
                                          <p:val>
                                            <p:fltVal val="0"/>
                                          </p:val>
                                        </p:tav>
                                        <p:tav tm="100000">
                                          <p:val>
                                            <p:strVal val="#ppt_h"/>
                                          </p:val>
                                        </p:tav>
                                      </p:tavLst>
                                    </p:anim>
                                    <p:anim calcmode="lin" valueType="num">
                                      <p:cBhvr>
                                        <p:cTn id="21" dur="2000" fill="hold"/>
                                        <p:tgtEl>
                                          <p:spTgt spid="27"/>
                                        </p:tgtEl>
                                        <p:attrNameLst>
                                          <p:attrName>style.rotation</p:attrName>
                                        </p:attrNameLst>
                                      </p:cBhvr>
                                      <p:tavLst>
                                        <p:tav tm="0">
                                          <p:val>
                                            <p:fltVal val="90"/>
                                          </p:val>
                                        </p:tav>
                                        <p:tav tm="100000">
                                          <p:val>
                                            <p:fltVal val="0"/>
                                          </p:val>
                                        </p:tav>
                                      </p:tavLst>
                                    </p:anim>
                                    <p:animEffect transition="in" filter="fade">
                                      <p:cBhvr>
                                        <p:cTn id="2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a:stretch>
            <a:fillRect/>
          </a:stretch>
        </p:blipFill>
        <p:spPr>
          <a:xfrm>
            <a:off x="12747850" y="1675086"/>
            <a:ext cx="9022901" cy="9350156"/>
          </a:xfrm>
          <a:prstGeom prst="rect">
            <a:avLst/>
          </a:prstGeom>
        </p:spPr>
      </p:pic>
      <p:pic>
        <p:nvPicPr>
          <p:cNvPr id="3" name="Picture 3"/>
          <p:cNvPicPr>
            <a:picLocks noChangeAspect="1"/>
          </p:cNvPicPr>
          <p:nvPr/>
        </p:nvPicPr>
        <p:blipFill>
          <a:blip r:embed="rId2">
            <a:alphaModFix amt="9999"/>
          </a:blip>
          <a:srcRect/>
          <a:stretch>
            <a:fillRect/>
          </a:stretch>
        </p:blipFill>
        <p:spPr>
          <a:xfrm rot="-5400000">
            <a:off x="12144551" y="124531"/>
            <a:ext cx="5534692" cy="5735432"/>
          </a:xfrm>
          <a:prstGeom prst="rect">
            <a:avLst/>
          </a:prstGeom>
        </p:spPr>
      </p:pic>
      <p:grpSp>
        <p:nvGrpSpPr>
          <p:cNvPr id="4" name="Group 4"/>
          <p:cNvGrpSpPr>
            <a:grpSpLocks noChangeAspect="1"/>
          </p:cNvGrpSpPr>
          <p:nvPr/>
        </p:nvGrpSpPr>
        <p:grpSpPr>
          <a:xfrm>
            <a:off x="-452491" y="1028700"/>
            <a:ext cx="4901024" cy="4650779"/>
            <a:chOff x="0" y="0"/>
            <a:chExt cx="2636520" cy="2501900"/>
          </a:xfrm>
        </p:grpSpPr>
        <p:sp>
          <p:nvSpPr>
            <p:cNvPr id="5" name="Freeform 5"/>
            <p:cNvSpPr/>
            <p:nvPr/>
          </p:nvSpPr>
          <p:spPr>
            <a:xfrm>
              <a:off x="-11430" y="-7620"/>
              <a:ext cx="2694940" cy="2532380"/>
            </a:xfrm>
            <a:custGeom>
              <a:avLst/>
              <a:gdLst/>
              <a:ahLst/>
              <a:cxnLst/>
              <a:rect l="l" t="t" r="r" b="b"/>
              <a:pathLst>
                <a:path w="2694940" h="2532380">
                  <a:moveTo>
                    <a:pt x="2463800" y="756920"/>
                  </a:moveTo>
                  <a:cubicBezTo>
                    <a:pt x="2354580" y="509270"/>
                    <a:pt x="2200910" y="260350"/>
                    <a:pt x="1951990" y="132080"/>
                  </a:cubicBezTo>
                  <a:cubicBezTo>
                    <a:pt x="1929130" y="120650"/>
                    <a:pt x="1905000" y="109220"/>
                    <a:pt x="1880870" y="100330"/>
                  </a:cubicBezTo>
                  <a:cubicBezTo>
                    <a:pt x="1762760" y="48260"/>
                    <a:pt x="1638300" y="20320"/>
                    <a:pt x="1510030" y="15240"/>
                  </a:cubicBezTo>
                  <a:cubicBezTo>
                    <a:pt x="1492250" y="12700"/>
                    <a:pt x="1473200" y="10160"/>
                    <a:pt x="1454150" y="8890"/>
                  </a:cubicBezTo>
                  <a:cubicBezTo>
                    <a:pt x="1332230" y="0"/>
                    <a:pt x="1221740" y="25400"/>
                    <a:pt x="1120140" y="72390"/>
                  </a:cubicBezTo>
                  <a:cubicBezTo>
                    <a:pt x="934720" y="129540"/>
                    <a:pt x="754380" y="220980"/>
                    <a:pt x="601980" y="334010"/>
                  </a:cubicBezTo>
                  <a:cubicBezTo>
                    <a:pt x="402590" y="483870"/>
                    <a:pt x="237490" y="676910"/>
                    <a:pt x="138430" y="908050"/>
                  </a:cubicBezTo>
                  <a:cubicBezTo>
                    <a:pt x="80010" y="1043940"/>
                    <a:pt x="46990" y="1186180"/>
                    <a:pt x="29210" y="1333500"/>
                  </a:cubicBezTo>
                  <a:cubicBezTo>
                    <a:pt x="10160" y="1485900"/>
                    <a:pt x="0" y="1645920"/>
                    <a:pt x="33020" y="1795780"/>
                  </a:cubicBezTo>
                  <a:cubicBezTo>
                    <a:pt x="91440" y="2057400"/>
                    <a:pt x="307340" y="2265680"/>
                    <a:pt x="542290" y="2378710"/>
                  </a:cubicBezTo>
                  <a:cubicBezTo>
                    <a:pt x="788670" y="2496820"/>
                    <a:pt x="1064260" y="2532380"/>
                    <a:pt x="1333500" y="2496820"/>
                  </a:cubicBezTo>
                  <a:cubicBezTo>
                    <a:pt x="1619250" y="2458720"/>
                    <a:pt x="1891030" y="2345690"/>
                    <a:pt x="2134870" y="2193290"/>
                  </a:cubicBezTo>
                  <a:cubicBezTo>
                    <a:pt x="2354580" y="2056130"/>
                    <a:pt x="2566670" y="1870710"/>
                    <a:pt x="2627630" y="1607820"/>
                  </a:cubicBezTo>
                  <a:cubicBezTo>
                    <a:pt x="2694940" y="1314450"/>
                    <a:pt x="2579370" y="1021080"/>
                    <a:pt x="2463800" y="756920"/>
                  </a:cubicBezTo>
                  <a:close/>
                </a:path>
              </a:pathLst>
            </a:custGeom>
            <a:blipFill>
              <a:blip r:embed="rId3"/>
              <a:stretch>
                <a:fillRect l="-34135" t="-19" r="-34122" b="-18"/>
              </a:stretch>
            </a:blipFill>
          </p:spPr>
        </p:sp>
      </p:grpSp>
      <p:pic>
        <p:nvPicPr>
          <p:cNvPr id="6" name="Picture 6"/>
          <p:cNvPicPr>
            <a:picLocks noChangeAspect="1"/>
          </p:cNvPicPr>
          <p:nvPr/>
        </p:nvPicPr>
        <p:blipFill>
          <a:blip r:embed="rId2">
            <a:alphaModFix amt="9999"/>
          </a:blip>
          <a:srcRect/>
          <a:stretch>
            <a:fillRect/>
          </a:stretch>
        </p:blipFill>
        <p:spPr>
          <a:xfrm rot="-9653010">
            <a:off x="1417841" y="301218"/>
            <a:ext cx="8774102" cy="9092333"/>
          </a:xfrm>
          <a:prstGeom prst="rect">
            <a:avLst/>
          </a:prstGeom>
        </p:spPr>
      </p:pic>
      <p:pic>
        <p:nvPicPr>
          <p:cNvPr id="7" name="Picture 7"/>
          <p:cNvPicPr>
            <a:picLocks noChangeAspect="1"/>
          </p:cNvPicPr>
          <p:nvPr/>
        </p:nvPicPr>
        <p:blipFill>
          <a:blip r:embed="rId2">
            <a:alphaModFix amt="9999"/>
          </a:blip>
          <a:srcRect/>
          <a:stretch>
            <a:fillRect/>
          </a:stretch>
        </p:blipFill>
        <p:spPr>
          <a:xfrm rot="-896806">
            <a:off x="-464908" y="3926106"/>
            <a:ext cx="6599197" cy="6838546"/>
          </a:xfrm>
          <a:prstGeom prst="rect">
            <a:avLst/>
          </a:prstGeom>
        </p:spPr>
      </p:pic>
      <p:pic>
        <p:nvPicPr>
          <p:cNvPr id="8" name="Picture 8"/>
          <p:cNvPicPr>
            <a:picLocks noChangeAspect="1"/>
          </p:cNvPicPr>
          <p:nvPr/>
        </p:nvPicPr>
        <p:blipFill>
          <a:blip r:embed="rId2"/>
          <a:srcRect/>
          <a:stretch>
            <a:fillRect/>
          </a:stretch>
        </p:blipFill>
        <p:spPr>
          <a:xfrm rot="-8234702">
            <a:off x="1013423" y="-1136922"/>
            <a:ext cx="2628319" cy="2723647"/>
          </a:xfrm>
          <a:prstGeom prst="rect">
            <a:avLst/>
          </a:prstGeom>
        </p:spPr>
      </p:pic>
      <p:pic>
        <p:nvPicPr>
          <p:cNvPr id="9" name="Picture 9"/>
          <p:cNvPicPr>
            <a:picLocks noChangeAspect="1"/>
          </p:cNvPicPr>
          <p:nvPr/>
        </p:nvPicPr>
        <p:blipFill>
          <a:blip r:embed="rId2"/>
          <a:srcRect/>
          <a:stretch>
            <a:fillRect/>
          </a:stretch>
        </p:blipFill>
        <p:spPr>
          <a:xfrm rot="-1327134">
            <a:off x="16950340" y="6599166"/>
            <a:ext cx="1658546" cy="1718700"/>
          </a:xfrm>
          <a:prstGeom prst="rect">
            <a:avLst/>
          </a:prstGeom>
        </p:spPr>
      </p:pic>
      <p:grpSp>
        <p:nvGrpSpPr>
          <p:cNvPr id="10" name="Group 10"/>
          <p:cNvGrpSpPr/>
          <p:nvPr/>
        </p:nvGrpSpPr>
        <p:grpSpPr>
          <a:xfrm>
            <a:off x="-152400" y="102870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345C"/>
            </a:solidFill>
          </p:spPr>
        </p:sp>
      </p:grpSp>
      <p:grpSp>
        <p:nvGrpSpPr>
          <p:cNvPr id="12" name="Group 12"/>
          <p:cNvGrpSpPr/>
          <p:nvPr/>
        </p:nvGrpSpPr>
        <p:grpSpPr>
          <a:xfrm>
            <a:off x="16687800" y="8686800"/>
            <a:ext cx="571500" cy="57150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345C"/>
            </a:solidFill>
          </p:spPr>
        </p:sp>
      </p:grpSp>
      <p:grpSp>
        <p:nvGrpSpPr>
          <p:cNvPr id="14" name="Group 14"/>
          <p:cNvGrpSpPr/>
          <p:nvPr/>
        </p:nvGrpSpPr>
        <p:grpSpPr>
          <a:xfrm>
            <a:off x="4648200" y="518982"/>
            <a:ext cx="12407586" cy="8412045"/>
            <a:chOff x="-1901545" y="77391"/>
            <a:chExt cx="21387063" cy="6836220"/>
          </a:xfrm>
        </p:grpSpPr>
        <p:sp>
          <p:nvSpPr>
            <p:cNvPr id="15" name="TextBox 15"/>
            <p:cNvSpPr txBox="1"/>
            <p:nvPr/>
          </p:nvSpPr>
          <p:spPr>
            <a:xfrm>
              <a:off x="-938586" y="77391"/>
              <a:ext cx="20424104" cy="521085"/>
            </a:xfrm>
            <a:prstGeom prst="rect">
              <a:avLst/>
            </a:prstGeom>
          </p:spPr>
          <p:txBody>
            <a:bodyPr lIns="0" tIns="0" rIns="0" bIns="0" rtlCol="0" anchor="t">
              <a:spAutoFit/>
            </a:bodyPr>
            <a:lstStyle/>
            <a:p>
              <a:pPr algn="ctr">
                <a:lnSpc>
                  <a:spcPts val="5040"/>
                </a:lnSpc>
              </a:pPr>
              <a:r>
                <a:rPr lang="en-US" sz="4200" spc="420" dirty="0">
                  <a:solidFill>
                    <a:srgbClr val="04345C"/>
                  </a:solidFill>
                  <a:latin typeface="Glacial Indifference Bold"/>
                </a:rPr>
                <a:t>1.PREAMBULE</a:t>
              </a:r>
            </a:p>
          </p:txBody>
        </p:sp>
        <p:sp>
          <p:nvSpPr>
            <p:cNvPr id="16" name="TextBox 16"/>
            <p:cNvSpPr txBox="1"/>
            <p:nvPr/>
          </p:nvSpPr>
          <p:spPr>
            <a:xfrm>
              <a:off x="-1901545" y="1223360"/>
              <a:ext cx="20796755" cy="5690251"/>
            </a:xfrm>
            <a:prstGeom prst="rect">
              <a:avLst/>
            </a:prstGeom>
          </p:spPr>
          <p:txBody>
            <a:bodyPr wrap="square" lIns="0" tIns="0" rIns="0" bIns="0" rtlCol="0" anchor="t">
              <a:spAutoFit/>
            </a:bodyPr>
            <a:lstStyle/>
            <a:p>
              <a:pPr algn="ctr">
                <a:lnSpc>
                  <a:spcPts val="4200"/>
                </a:lnSpc>
              </a:pPr>
              <a:r>
                <a:rPr lang="fr-FR" sz="2800" dirty="0">
                  <a:solidFill>
                    <a:srgbClr val="04345C"/>
                  </a:solidFill>
                  <a:latin typeface="Glacial Indifference"/>
                </a:rPr>
                <a:t>Ce projet de règlement intègre un préambule qui définit globalement </a:t>
              </a:r>
            </a:p>
            <a:p>
              <a:pPr algn="ctr">
                <a:lnSpc>
                  <a:spcPts val="4200"/>
                </a:lnSpc>
              </a:pPr>
              <a:r>
                <a:rPr lang="fr-FR" sz="2800" dirty="0">
                  <a:solidFill>
                    <a:srgbClr val="04345C"/>
                  </a:solidFill>
                  <a:latin typeface="Glacial Indifference"/>
                </a:rPr>
                <a:t>le rôle que peut jouer la Conférence des OING. </a:t>
              </a:r>
            </a:p>
            <a:p>
              <a:pPr algn="ctr">
                <a:lnSpc>
                  <a:spcPts val="4200"/>
                </a:lnSpc>
              </a:pPr>
              <a:r>
                <a:rPr lang="fr-FR" sz="2800" dirty="0">
                  <a:solidFill>
                    <a:srgbClr val="04345C"/>
                  </a:solidFill>
                  <a:latin typeface="Glacial Indifference"/>
                </a:rPr>
                <a:t>Le préambule renforce : </a:t>
              </a:r>
            </a:p>
            <a:p>
              <a:pPr algn="ctr">
                <a:lnSpc>
                  <a:spcPts val="4200"/>
                </a:lnSpc>
              </a:pPr>
              <a:r>
                <a:rPr lang="fr-FR" sz="2800" dirty="0">
                  <a:solidFill>
                    <a:srgbClr val="04345C"/>
                  </a:solidFill>
                  <a:latin typeface="Glacial Indifference"/>
                </a:rPr>
                <a:t>Le lien entre la Conférence et les OING </a:t>
              </a:r>
            </a:p>
            <a:p>
              <a:pPr algn="ctr">
                <a:lnSpc>
                  <a:spcPts val="4200"/>
                </a:lnSpc>
              </a:pPr>
              <a:r>
                <a:rPr lang="fr-FR" sz="2800" dirty="0">
                  <a:solidFill>
                    <a:srgbClr val="04345C"/>
                  </a:solidFill>
                  <a:latin typeface="Glacial Indifference"/>
                </a:rPr>
                <a:t>ayant le statut participatif.</a:t>
              </a:r>
            </a:p>
            <a:p>
              <a:pPr algn="ctr">
                <a:lnSpc>
                  <a:spcPts val="4200"/>
                </a:lnSpc>
              </a:pPr>
              <a:r>
                <a:rPr lang="fr-FR" sz="2800" dirty="0">
                  <a:solidFill>
                    <a:srgbClr val="04345C"/>
                  </a:solidFill>
                  <a:latin typeface="Glacial Indifference"/>
                </a:rPr>
                <a:t>Le Rôle de la Conférence pour faciliter la participation de la société civile institutionnalisée, au Conseil de l'Europe, par le biais de ses membres.</a:t>
              </a:r>
            </a:p>
            <a:p>
              <a:pPr algn="ctr">
                <a:lnSpc>
                  <a:spcPts val="4200"/>
                </a:lnSpc>
              </a:pPr>
              <a:r>
                <a:rPr lang="fr-FR" sz="2800" dirty="0">
                  <a:solidFill>
                    <a:srgbClr val="04345C"/>
                  </a:solidFill>
                  <a:latin typeface="Glacial Indifference"/>
                </a:rPr>
                <a:t> La contribution que la Conférence peut apporter pour permettre l'interaction de la société en général avec le Conseil de l'Europe. </a:t>
              </a:r>
            </a:p>
            <a:p>
              <a:pPr algn="ctr">
                <a:lnSpc>
                  <a:spcPts val="4200"/>
                </a:lnSpc>
              </a:pPr>
              <a:r>
                <a:rPr lang="fr-FR" sz="2800" dirty="0">
                  <a:solidFill>
                    <a:srgbClr val="04345C"/>
                  </a:solidFill>
                  <a:latin typeface="Glacial Indifference"/>
                </a:rPr>
                <a:t>La préoccupation particulière de la Conférence en ce qui concerne la promotion de la démocratie participative, la citoyenneté active et la liberté d'association ; &amp; son fonctionnement en conformité avec le règlement intérieur et la résolution CM/</a:t>
              </a:r>
              <a:r>
                <a:rPr lang="fr-FR" sz="2800" dirty="0" err="1">
                  <a:solidFill>
                    <a:srgbClr val="04345C"/>
                  </a:solidFill>
                  <a:latin typeface="Glacial Indifference"/>
                </a:rPr>
                <a:t>Res</a:t>
              </a:r>
              <a:r>
                <a:rPr lang="fr-FR" sz="2800" dirty="0">
                  <a:solidFill>
                    <a:srgbClr val="04345C"/>
                  </a:solidFill>
                  <a:latin typeface="Glacial Indifference"/>
                </a:rPr>
                <a:t>(2016) 3.</a:t>
              </a:r>
              <a:endParaRPr lang="en-US" sz="2800" dirty="0">
                <a:solidFill>
                  <a:srgbClr val="04345C"/>
                </a:solidFill>
                <a:latin typeface="Glacial Indifference"/>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1451">
        <p15:prstTrans prst="drape"/>
      </p:transition>
    </mc:Choice>
    <mc:Fallback xmlns="">
      <p:transition spd="slow" advTm="3145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a:stretch>
            <a:fillRect/>
          </a:stretch>
        </p:blipFill>
        <p:spPr>
          <a:xfrm rot="-5688114">
            <a:off x="6452039" y="-688215"/>
            <a:ext cx="12026569" cy="12462766"/>
          </a:xfrm>
          <a:prstGeom prst="rect">
            <a:avLst/>
          </a:prstGeom>
        </p:spPr>
      </p:pic>
      <p:pic>
        <p:nvPicPr>
          <p:cNvPr id="3" name="Picture 3"/>
          <p:cNvPicPr>
            <a:picLocks noChangeAspect="1"/>
          </p:cNvPicPr>
          <p:nvPr/>
        </p:nvPicPr>
        <p:blipFill>
          <a:blip r:embed="rId2">
            <a:alphaModFix amt="9999"/>
          </a:blip>
          <a:srcRect/>
          <a:stretch>
            <a:fillRect/>
          </a:stretch>
        </p:blipFill>
        <p:spPr>
          <a:xfrm rot="-8645710">
            <a:off x="-1466123" y="202515"/>
            <a:ext cx="8668733" cy="8983143"/>
          </a:xfrm>
          <a:prstGeom prst="rect">
            <a:avLst/>
          </a:prstGeom>
        </p:spPr>
      </p:pic>
      <p:grpSp>
        <p:nvGrpSpPr>
          <p:cNvPr id="4" name="Group 4"/>
          <p:cNvGrpSpPr/>
          <p:nvPr/>
        </p:nvGrpSpPr>
        <p:grpSpPr>
          <a:xfrm>
            <a:off x="-33173" y="2414610"/>
            <a:ext cx="7405862" cy="4822388"/>
            <a:chOff x="-122012" y="2879745"/>
            <a:chExt cx="9874482" cy="6429850"/>
          </a:xfrm>
        </p:grpSpPr>
        <p:sp>
          <p:nvSpPr>
            <p:cNvPr id="5" name="TextBox 5"/>
            <p:cNvSpPr txBox="1"/>
            <p:nvPr/>
          </p:nvSpPr>
          <p:spPr>
            <a:xfrm>
              <a:off x="-122011" y="2879745"/>
              <a:ext cx="9874481" cy="857664"/>
            </a:xfrm>
            <a:prstGeom prst="rect">
              <a:avLst/>
            </a:prstGeom>
          </p:spPr>
          <p:txBody>
            <a:bodyPr lIns="0" tIns="0" rIns="0" bIns="0" rtlCol="0" anchor="t">
              <a:spAutoFit/>
            </a:bodyPr>
            <a:lstStyle/>
            <a:p>
              <a:pPr algn="ctr">
                <a:lnSpc>
                  <a:spcPts val="5040"/>
                </a:lnSpc>
              </a:pPr>
              <a:r>
                <a:rPr lang="en-US" sz="4200" spc="420" dirty="0">
                  <a:solidFill>
                    <a:srgbClr val="04345C"/>
                  </a:solidFill>
                  <a:latin typeface="Glacial Indifference Bold"/>
                </a:rPr>
                <a:t>2. MEMBRE</a:t>
              </a:r>
            </a:p>
          </p:txBody>
        </p:sp>
        <p:sp>
          <p:nvSpPr>
            <p:cNvPr id="6" name="TextBox 6"/>
            <p:cNvSpPr txBox="1"/>
            <p:nvPr/>
          </p:nvSpPr>
          <p:spPr>
            <a:xfrm>
              <a:off x="-122012" y="4385170"/>
              <a:ext cx="9874481" cy="4924425"/>
            </a:xfrm>
            <a:prstGeom prst="rect">
              <a:avLst/>
            </a:prstGeom>
          </p:spPr>
          <p:txBody>
            <a:bodyPr lIns="0" tIns="0" rIns="0" bIns="0" rtlCol="0" anchor="t">
              <a:spAutoFit/>
            </a:bodyPr>
            <a:lstStyle/>
            <a:p>
              <a:pPr algn="ctr">
                <a:lnSpc>
                  <a:spcPts val="3150"/>
                </a:lnSpc>
              </a:pPr>
              <a:endParaRPr lang="en-US" sz="2100" dirty="0">
                <a:solidFill>
                  <a:srgbClr val="04345C"/>
                </a:solidFill>
                <a:latin typeface="Glacial Indifference"/>
              </a:endParaRPr>
            </a:p>
            <a:p>
              <a:pPr marL="453390" lvl="1" indent="-226695">
                <a:lnSpc>
                  <a:spcPts val="3150"/>
                </a:lnSpc>
                <a:buFont typeface="Arial"/>
                <a:buChar char="•"/>
              </a:pPr>
              <a:r>
                <a:rPr lang="fr-FR" sz="2400" dirty="0">
                  <a:solidFill>
                    <a:srgbClr val="04345C"/>
                  </a:solidFill>
                  <a:latin typeface="Glacial Indifference" panose="020B0604020202020204" charset="0"/>
                </a:rPr>
                <a:t>Le statut participatif accordé par le Secrétaire Général du Conseil de l'Europe</a:t>
              </a:r>
            </a:p>
            <a:p>
              <a:pPr marL="453390" lvl="1" indent="-226695">
                <a:lnSpc>
                  <a:spcPts val="3150"/>
                </a:lnSpc>
                <a:buFont typeface="Arial"/>
                <a:buChar char="•"/>
              </a:pPr>
              <a:endParaRPr lang="fr-FR" sz="2400" dirty="0">
                <a:solidFill>
                  <a:srgbClr val="04345C"/>
                </a:solidFill>
                <a:latin typeface="Glacial Indifference" panose="020B0604020202020204" charset="0"/>
              </a:endParaRPr>
            </a:p>
            <a:p>
              <a:pPr marL="226695" lvl="1">
                <a:lnSpc>
                  <a:spcPts val="3150"/>
                </a:lnSpc>
              </a:pPr>
              <a:r>
                <a:rPr lang="fr-FR" sz="2400" dirty="0">
                  <a:solidFill>
                    <a:srgbClr val="04345C"/>
                  </a:solidFill>
                  <a:latin typeface="Glacial Indifference" panose="020B0604020202020204" charset="0"/>
                </a:rPr>
                <a:t> </a:t>
              </a:r>
            </a:p>
            <a:p>
              <a:pPr marL="453390" lvl="1" indent="-226695">
                <a:lnSpc>
                  <a:spcPts val="3150"/>
                </a:lnSpc>
                <a:buFont typeface="Arial"/>
                <a:buChar char="•"/>
              </a:pPr>
              <a:r>
                <a:rPr lang="fr-FR" sz="2400" dirty="0">
                  <a:solidFill>
                    <a:srgbClr val="04345C"/>
                  </a:solidFill>
                  <a:latin typeface="Glacial Indifference" panose="020B0604020202020204" charset="0"/>
                </a:rPr>
                <a:t>Les objectifs poursuivis par la participation à la conférence</a:t>
              </a:r>
              <a:endParaRPr lang="en-US" sz="2100" dirty="0">
                <a:solidFill>
                  <a:srgbClr val="04345C"/>
                </a:solidFill>
                <a:highlight>
                  <a:srgbClr val="FFFF00"/>
                </a:highlight>
                <a:latin typeface="Glacial Indifference"/>
              </a:endParaRPr>
            </a:p>
            <a:p>
              <a:pPr marL="453390" lvl="1" indent="-226695" algn="l">
                <a:lnSpc>
                  <a:spcPts val="3150"/>
                </a:lnSpc>
                <a:buFont typeface="Arial"/>
                <a:buChar char="•"/>
              </a:pPr>
              <a:endParaRPr lang="en-US" sz="2100" dirty="0">
                <a:solidFill>
                  <a:srgbClr val="04345C"/>
                </a:solidFill>
                <a:highlight>
                  <a:srgbClr val="FFFF00"/>
                </a:highlight>
                <a:latin typeface="Glacial Indifference"/>
              </a:endParaRPr>
            </a:p>
            <a:p>
              <a:pPr algn="ctr">
                <a:lnSpc>
                  <a:spcPts val="3150"/>
                </a:lnSpc>
              </a:pPr>
              <a:r>
                <a:rPr lang="en-US" sz="2100" dirty="0">
                  <a:solidFill>
                    <a:srgbClr val="04345C"/>
                  </a:solidFill>
                  <a:latin typeface="Glacial Indifference"/>
                </a:rPr>
                <a:t>.</a:t>
              </a:r>
            </a:p>
          </p:txBody>
        </p:sp>
      </p:grpSp>
      <p:grpSp>
        <p:nvGrpSpPr>
          <p:cNvPr id="7" name="Group 7"/>
          <p:cNvGrpSpPr/>
          <p:nvPr/>
        </p:nvGrpSpPr>
        <p:grpSpPr>
          <a:xfrm>
            <a:off x="7946064" y="1035126"/>
            <a:ext cx="9293097" cy="7328389"/>
            <a:chOff x="63573" y="827218"/>
            <a:chExt cx="12390797" cy="9771185"/>
          </a:xfrm>
        </p:grpSpPr>
        <p:sp>
          <p:nvSpPr>
            <p:cNvPr id="8" name="TextBox 8"/>
            <p:cNvSpPr txBox="1"/>
            <p:nvPr/>
          </p:nvSpPr>
          <p:spPr>
            <a:xfrm>
              <a:off x="157516" y="827218"/>
              <a:ext cx="12296854" cy="2564805"/>
            </a:xfrm>
            <a:prstGeom prst="rect">
              <a:avLst/>
            </a:prstGeom>
          </p:spPr>
          <p:txBody>
            <a:bodyPr lIns="0" tIns="0" rIns="0" bIns="0" rtlCol="0" anchor="t">
              <a:spAutoFit/>
            </a:bodyPr>
            <a:lstStyle/>
            <a:p>
              <a:pPr algn="ctr">
                <a:lnSpc>
                  <a:spcPts val="5039"/>
                </a:lnSpc>
              </a:pPr>
              <a:r>
                <a:rPr lang="en-US" sz="4199" spc="419" dirty="0">
                  <a:solidFill>
                    <a:srgbClr val="04345C"/>
                  </a:solidFill>
                  <a:latin typeface="Glacial Indifference Bold"/>
                </a:rPr>
                <a:t>3.ORGANISATION STRUCTURELLE</a:t>
              </a:r>
            </a:p>
            <a:p>
              <a:pPr algn="ctr">
                <a:lnSpc>
                  <a:spcPts val="5039"/>
                </a:lnSpc>
              </a:pPr>
              <a:r>
                <a:rPr lang="en-US" sz="4199" spc="419" dirty="0">
                  <a:solidFill>
                    <a:srgbClr val="04345C"/>
                  </a:solidFill>
                  <a:latin typeface="Glacial Indifference Bold"/>
                </a:rPr>
                <a:t>&amp; PARTICIPATION des OING</a:t>
              </a:r>
            </a:p>
          </p:txBody>
        </p:sp>
        <p:sp>
          <p:nvSpPr>
            <p:cNvPr id="9" name="TextBox 9"/>
            <p:cNvSpPr txBox="1"/>
            <p:nvPr/>
          </p:nvSpPr>
          <p:spPr>
            <a:xfrm>
              <a:off x="63573" y="4032503"/>
              <a:ext cx="12296854" cy="6565900"/>
            </a:xfrm>
            <a:prstGeom prst="rect">
              <a:avLst/>
            </a:prstGeom>
          </p:spPr>
          <p:txBody>
            <a:bodyPr lIns="0" tIns="0" rIns="0" bIns="0" rtlCol="0" anchor="t">
              <a:spAutoFit/>
            </a:bodyPr>
            <a:lstStyle/>
            <a:p>
              <a:pPr algn="ctr">
                <a:lnSpc>
                  <a:spcPts val="3169"/>
                </a:lnSpc>
              </a:pPr>
              <a:r>
                <a:rPr lang="fr-FR" sz="2400" dirty="0">
                  <a:solidFill>
                    <a:srgbClr val="04345C"/>
                  </a:solidFill>
                  <a:latin typeface="Glacial Indifference" panose="020B0604020202020204" charset="0"/>
                </a:rPr>
                <a:t>Assemblée générale - principal organe décisionnel de la Conférence, </a:t>
              </a:r>
            </a:p>
            <a:p>
              <a:pPr algn="ctr">
                <a:lnSpc>
                  <a:spcPts val="3169"/>
                </a:lnSpc>
              </a:pPr>
              <a:r>
                <a:rPr lang="fr-FR" sz="2400" dirty="0" err="1">
                  <a:solidFill>
                    <a:srgbClr val="04345C"/>
                  </a:solidFill>
                  <a:latin typeface="Glacial Indifference" panose="020B0604020202020204" charset="0"/>
                </a:rPr>
                <a:t>Président.e</a:t>
              </a:r>
              <a:endParaRPr lang="fr-FR" sz="2400" dirty="0">
                <a:solidFill>
                  <a:srgbClr val="04345C"/>
                </a:solidFill>
                <a:latin typeface="Glacial Indifference" panose="020B0604020202020204" charset="0"/>
              </a:endParaRPr>
            </a:p>
            <a:p>
              <a:pPr algn="ctr">
                <a:lnSpc>
                  <a:spcPts val="3169"/>
                </a:lnSpc>
              </a:pPr>
              <a:r>
                <a:rPr lang="fr-FR" sz="2400" dirty="0">
                  <a:solidFill>
                    <a:srgbClr val="04345C"/>
                  </a:solidFill>
                  <a:latin typeface="Glacial Indifference" panose="020B0604020202020204" charset="0"/>
                </a:rPr>
                <a:t>2 vice-</a:t>
              </a:r>
              <a:r>
                <a:rPr lang="fr-FR" sz="2400" dirty="0" err="1">
                  <a:solidFill>
                    <a:srgbClr val="04345C"/>
                  </a:solidFill>
                  <a:latin typeface="Glacial Indifference" panose="020B0604020202020204" charset="0"/>
                </a:rPr>
                <a:t>président.e.s</a:t>
              </a:r>
              <a:r>
                <a:rPr lang="fr-FR" sz="2400" dirty="0">
                  <a:solidFill>
                    <a:srgbClr val="04345C"/>
                  </a:solidFill>
                  <a:latin typeface="Glacial Indifference" panose="020B0604020202020204" charset="0"/>
                </a:rPr>
                <a:t>, </a:t>
              </a:r>
            </a:p>
            <a:p>
              <a:pPr algn="ctr">
                <a:lnSpc>
                  <a:spcPts val="3169"/>
                </a:lnSpc>
              </a:pPr>
              <a:r>
                <a:rPr lang="fr-FR" sz="2400" dirty="0">
                  <a:solidFill>
                    <a:srgbClr val="04345C"/>
                  </a:solidFill>
                  <a:latin typeface="Glacial Indifference" panose="020B0604020202020204" charset="0"/>
                </a:rPr>
                <a:t>Commission permanente, </a:t>
              </a:r>
            </a:p>
            <a:p>
              <a:pPr algn="ctr">
                <a:lnSpc>
                  <a:spcPts val="3169"/>
                </a:lnSpc>
              </a:pPr>
              <a:r>
                <a:rPr lang="fr-FR" sz="2400" dirty="0">
                  <a:solidFill>
                    <a:srgbClr val="04345C"/>
                  </a:solidFill>
                  <a:latin typeface="Glacial Indifference" panose="020B0604020202020204" charset="0"/>
                </a:rPr>
                <a:t>Comités, </a:t>
              </a:r>
            </a:p>
            <a:p>
              <a:pPr algn="ctr">
                <a:lnSpc>
                  <a:spcPts val="3169"/>
                </a:lnSpc>
              </a:pPr>
              <a:r>
                <a:rPr lang="fr-FR" sz="2400" dirty="0">
                  <a:solidFill>
                    <a:srgbClr val="04345C"/>
                  </a:solidFill>
                  <a:latin typeface="Glacial Indifference" panose="020B0604020202020204" charset="0"/>
                </a:rPr>
                <a:t>Conseil(s) d'experts</a:t>
              </a:r>
            </a:p>
            <a:p>
              <a:pPr algn="ctr">
                <a:lnSpc>
                  <a:spcPts val="3169"/>
                </a:lnSpc>
              </a:pPr>
              <a:r>
                <a:rPr lang="fr-FR" sz="2400" dirty="0">
                  <a:solidFill>
                    <a:srgbClr val="04345C"/>
                  </a:solidFill>
                  <a:latin typeface="Glacial Indifference" panose="020B0604020202020204" charset="0"/>
                </a:rPr>
                <a:t>Comité de vérification et de litige.</a:t>
              </a:r>
            </a:p>
            <a:p>
              <a:pPr algn="ctr">
                <a:lnSpc>
                  <a:spcPts val="3169"/>
                </a:lnSpc>
              </a:pPr>
              <a:r>
                <a:rPr lang="fr-FR" sz="2400" dirty="0">
                  <a:solidFill>
                    <a:srgbClr val="04345C"/>
                  </a:solidFill>
                  <a:latin typeface="Glacial Indifference" panose="020B0604020202020204" charset="0"/>
                </a:rPr>
                <a:t>Comité d'appel.</a:t>
              </a:r>
            </a:p>
            <a:p>
              <a:pPr algn="ctr">
                <a:lnSpc>
                  <a:spcPts val="3169"/>
                </a:lnSpc>
              </a:pPr>
              <a:r>
                <a:rPr lang="fr-FR" sz="2400" dirty="0">
                  <a:solidFill>
                    <a:srgbClr val="04345C"/>
                  </a:solidFill>
                  <a:latin typeface="Glacial Indifference" panose="020B0604020202020204" charset="0"/>
                </a:rPr>
                <a:t> </a:t>
              </a:r>
            </a:p>
            <a:p>
              <a:pPr algn="ctr">
                <a:lnSpc>
                  <a:spcPts val="3169"/>
                </a:lnSpc>
              </a:pPr>
              <a:r>
                <a:rPr lang="fr-FR" sz="2400" dirty="0">
                  <a:solidFill>
                    <a:srgbClr val="04345C"/>
                  </a:solidFill>
                  <a:latin typeface="Glacial Indifference" panose="020B0604020202020204" charset="0"/>
                </a:rPr>
                <a:t>Il est proposé de prévoir des sessions à la fois physiques à Strasbourg </a:t>
              </a:r>
            </a:p>
            <a:p>
              <a:pPr algn="ctr">
                <a:lnSpc>
                  <a:spcPts val="3169"/>
                </a:lnSpc>
              </a:pPr>
              <a:r>
                <a:rPr lang="fr-FR" sz="2400" dirty="0">
                  <a:solidFill>
                    <a:srgbClr val="04345C"/>
                  </a:solidFill>
                  <a:latin typeface="Glacial Indifference" panose="020B0604020202020204" charset="0"/>
                </a:rPr>
                <a:t>et également par vidéoconférence afin de favoriser la souplesse et la participation des membres des OING</a:t>
              </a:r>
              <a:endParaRPr lang="en-US" sz="2400" dirty="0">
                <a:solidFill>
                  <a:srgbClr val="04345C"/>
                </a:solidFill>
                <a:latin typeface="Glacial Indifference" panose="020B0604020202020204" charset="0"/>
              </a:endParaRPr>
            </a:p>
          </p:txBody>
        </p:sp>
      </p:grpSp>
      <p:grpSp>
        <p:nvGrpSpPr>
          <p:cNvPr id="10" name="Group 10"/>
          <p:cNvGrpSpPr/>
          <p:nvPr/>
        </p:nvGrpSpPr>
        <p:grpSpPr>
          <a:xfrm>
            <a:off x="17259300" y="8462486"/>
            <a:ext cx="571500" cy="5715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12" name="Group 12"/>
          <p:cNvGrpSpPr/>
          <p:nvPr/>
        </p:nvGrpSpPr>
        <p:grpSpPr>
          <a:xfrm>
            <a:off x="-320056" y="604334"/>
            <a:ext cx="1348756" cy="1348756"/>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3"/>
          <a:srcRect/>
          <a:stretch>
            <a:fillRect/>
          </a:stretch>
        </p:blipFill>
        <p:spPr>
          <a:xfrm rot="-2120230">
            <a:off x="16952690" y="6143167"/>
            <a:ext cx="1741778" cy="1804951"/>
          </a:xfrm>
          <a:prstGeom prst="rect">
            <a:avLst/>
          </a:prstGeom>
        </p:spPr>
      </p:pic>
      <p:sp>
        <p:nvSpPr>
          <p:cNvPr id="15" name="TextBox 15"/>
          <p:cNvSpPr txBox="1"/>
          <p:nvPr/>
        </p:nvSpPr>
        <p:spPr>
          <a:xfrm rot="-798276">
            <a:off x="363161" y="6640029"/>
            <a:ext cx="9897096" cy="1231106"/>
          </a:xfrm>
          <a:prstGeom prst="rect">
            <a:avLst/>
          </a:prstGeom>
        </p:spPr>
        <p:txBody>
          <a:bodyPr lIns="0" tIns="0" rIns="0" bIns="0" rtlCol="0" anchor="t">
            <a:spAutoFit/>
          </a:bodyPr>
          <a:lstStyle/>
          <a:p>
            <a:pPr algn="ctr">
              <a:lnSpc>
                <a:spcPts val="4800"/>
              </a:lnSpc>
            </a:pPr>
            <a:r>
              <a:rPr lang="fr-FR" sz="3200" dirty="0">
                <a:solidFill>
                  <a:srgbClr val="FF66C4"/>
                </a:solidFill>
                <a:latin typeface="Glacial Indifference Bold"/>
              </a:rPr>
              <a:t>Le renforcement de la "dynamique ascendante" est un point fort de cette révision</a:t>
            </a:r>
            <a:endParaRPr lang="en-US" sz="3200" dirty="0">
              <a:solidFill>
                <a:srgbClr val="FF66C4"/>
              </a:solidFill>
              <a:latin typeface="Glacial Indifference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8920">
        <p15:prstTrans prst="drape"/>
      </p:transition>
    </mc:Choice>
    <mc:Fallback xmlns="">
      <p:transition spd="slow" advTm="1892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blip>
          <a:srcRect/>
          <a:stretch>
            <a:fillRect/>
          </a:stretch>
        </p:blipFill>
        <p:spPr>
          <a:xfrm rot="-5692641">
            <a:off x="1808627" y="-2749650"/>
            <a:ext cx="14137151" cy="14649897"/>
          </a:xfrm>
          <a:prstGeom prst="rect">
            <a:avLst/>
          </a:prstGeom>
        </p:spPr>
      </p:pic>
      <p:pic>
        <p:nvPicPr>
          <p:cNvPr id="3" name="Picture 3"/>
          <p:cNvPicPr>
            <a:picLocks noChangeAspect="1"/>
          </p:cNvPicPr>
          <p:nvPr/>
        </p:nvPicPr>
        <p:blipFill>
          <a:blip r:embed="rId2">
            <a:alphaModFix amt="19999"/>
          </a:blip>
          <a:srcRect/>
          <a:stretch>
            <a:fillRect/>
          </a:stretch>
        </p:blipFill>
        <p:spPr>
          <a:xfrm>
            <a:off x="-1816729" y="5468715"/>
            <a:ext cx="5328508" cy="5521770"/>
          </a:xfrm>
          <a:prstGeom prst="rect">
            <a:avLst/>
          </a:prstGeom>
        </p:spPr>
      </p:pic>
      <p:pic>
        <p:nvPicPr>
          <p:cNvPr id="4" name="Picture 4"/>
          <p:cNvPicPr>
            <a:picLocks noChangeAspect="1"/>
          </p:cNvPicPr>
          <p:nvPr/>
        </p:nvPicPr>
        <p:blipFill>
          <a:blip r:embed="rId2"/>
          <a:srcRect/>
          <a:stretch>
            <a:fillRect/>
          </a:stretch>
        </p:blipFill>
        <p:spPr>
          <a:xfrm>
            <a:off x="648884" y="8667750"/>
            <a:ext cx="2306858" cy="2390526"/>
          </a:xfrm>
          <a:prstGeom prst="rect">
            <a:avLst/>
          </a:prstGeom>
        </p:spPr>
      </p:pic>
      <p:pic>
        <p:nvPicPr>
          <p:cNvPr id="5" name="Picture 5"/>
          <p:cNvPicPr>
            <a:picLocks noChangeAspect="1"/>
          </p:cNvPicPr>
          <p:nvPr/>
        </p:nvPicPr>
        <p:blipFill>
          <a:blip r:embed="rId2">
            <a:alphaModFix amt="19999"/>
          </a:blip>
          <a:srcRect/>
          <a:stretch>
            <a:fillRect/>
          </a:stretch>
        </p:blipFill>
        <p:spPr>
          <a:xfrm rot="-2700000">
            <a:off x="12967898" y="-2126071"/>
            <a:ext cx="6088708" cy="6309542"/>
          </a:xfrm>
          <a:prstGeom prst="rect">
            <a:avLst/>
          </a:prstGeom>
        </p:spPr>
      </p:pic>
      <p:pic>
        <p:nvPicPr>
          <p:cNvPr id="6" name="Picture 6"/>
          <p:cNvPicPr>
            <a:picLocks noChangeAspect="1"/>
          </p:cNvPicPr>
          <p:nvPr/>
        </p:nvPicPr>
        <p:blipFill>
          <a:blip r:embed="rId2"/>
          <a:srcRect/>
          <a:stretch>
            <a:fillRect/>
          </a:stretch>
        </p:blipFill>
        <p:spPr>
          <a:xfrm rot="6449029">
            <a:off x="16729013" y="2010975"/>
            <a:ext cx="1828804" cy="1895134"/>
          </a:xfrm>
          <a:prstGeom prst="rect">
            <a:avLst/>
          </a:prstGeom>
        </p:spPr>
      </p:pic>
      <p:grpSp>
        <p:nvGrpSpPr>
          <p:cNvPr id="7" name="Group 7"/>
          <p:cNvGrpSpPr/>
          <p:nvPr/>
        </p:nvGrpSpPr>
        <p:grpSpPr>
          <a:xfrm>
            <a:off x="16687800" y="1028700"/>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9" name="Group 9"/>
          <p:cNvGrpSpPr/>
          <p:nvPr/>
        </p:nvGrpSpPr>
        <p:grpSpPr>
          <a:xfrm>
            <a:off x="-152400" y="8077200"/>
            <a:ext cx="1181100" cy="118110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1" name="Group 11"/>
          <p:cNvGrpSpPr/>
          <p:nvPr/>
        </p:nvGrpSpPr>
        <p:grpSpPr>
          <a:xfrm>
            <a:off x="1802313" y="660091"/>
            <a:ext cx="14127015" cy="2485270"/>
            <a:chOff x="0" y="-475489"/>
            <a:chExt cx="17457067" cy="3313693"/>
          </a:xfrm>
        </p:grpSpPr>
        <p:sp>
          <p:nvSpPr>
            <p:cNvPr id="12" name="TextBox 12"/>
            <p:cNvSpPr txBox="1"/>
            <p:nvPr/>
          </p:nvSpPr>
          <p:spPr>
            <a:xfrm>
              <a:off x="0" y="-475489"/>
              <a:ext cx="17268446" cy="718145"/>
            </a:xfrm>
            <a:prstGeom prst="rect">
              <a:avLst/>
            </a:prstGeom>
          </p:spPr>
          <p:txBody>
            <a:bodyPr lIns="0" tIns="0" rIns="0" bIns="0" rtlCol="0" anchor="t">
              <a:spAutoFit/>
            </a:bodyPr>
            <a:lstStyle/>
            <a:p>
              <a:pPr algn="ctr">
                <a:lnSpc>
                  <a:spcPts val="4200"/>
                </a:lnSpc>
              </a:pPr>
              <a:r>
                <a:rPr lang="en-US" sz="4200" spc="420" dirty="0">
                  <a:solidFill>
                    <a:srgbClr val="6BD4CD"/>
                  </a:solidFill>
                  <a:latin typeface="Glacial Indifference Bold"/>
                </a:rPr>
                <a:t>4. L’ASSEMBLEE GENERALE (AG)</a:t>
              </a:r>
            </a:p>
          </p:txBody>
        </p:sp>
        <p:sp>
          <p:nvSpPr>
            <p:cNvPr id="13" name="TextBox 13"/>
            <p:cNvSpPr txBox="1"/>
            <p:nvPr/>
          </p:nvSpPr>
          <p:spPr>
            <a:xfrm>
              <a:off x="188621" y="632470"/>
              <a:ext cx="17268446" cy="2205734"/>
            </a:xfrm>
            <a:prstGeom prst="rect">
              <a:avLst/>
            </a:prstGeom>
          </p:spPr>
          <p:txBody>
            <a:bodyPr lIns="0" tIns="0" rIns="0" bIns="0" rtlCol="0" anchor="t">
              <a:spAutoFit/>
            </a:bodyPr>
            <a:lstStyle/>
            <a:p>
              <a:pPr algn="ctr">
                <a:lnSpc>
                  <a:spcPts val="4319"/>
                </a:lnSpc>
              </a:pPr>
              <a:r>
                <a:rPr lang="fr-FR" sz="3600" spc="359" dirty="0">
                  <a:solidFill>
                    <a:srgbClr val="6BD4CD"/>
                  </a:solidFill>
                  <a:latin typeface="Glacial Indifference"/>
                </a:rPr>
                <a:t>L'ASSEMBLÉE GÉNÉRALE RESTERA LE PRINCIPAL ORGANE DE DÉCISION AU SEIN DE LA CONFÉRENCE</a:t>
              </a:r>
              <a:r>
                <a:rPr lang="en-US" sz="3600" spc="359" dirty="0">
                  <a:solidFill>
                    <a:srgbClr val="6BD4CD"/>
                  </a:solidFill>
                  <a:latin typeface="Glacial Indifference"/>
                </a:rPr>
                <a:t>.</a:t>
              </a:r>
            </a:p>
            <a:p>
              <a:pPr algn="ctr">
                <a:lnSpc>
                  <a:spcPts val="4320"/>
                </a:lnSpc>
              </a:pPr>
              <a:endParaRPr lang="en-US" sz="3600" spc="359" dirty="0">
                <a:solidFill>
                  <a:srgbClr val="6BD4CD"/>
                </a:solidFill>
                <a:latin typeface="Glacial Indifference"/>
              </a:endParaRPr>
            </a:p>
          </p:txBody>
        </p:sp>
      </p:grpSp>
      <p:sp>
        <p:nvSpPr>
          <p:cNvPr id="14" name="TextBox 14"/>
          <p:cNvSpPr txBox="1"/>
          <p:nvPr/>
        </p:nvSpPr>
        <p:spPr>
          <a:xfrm>
            <a:off x="442541" y="3628793"/>
            <a:ext cx="6796277" cy="3359894"/>
          </a:xfrm>
          <a:prstGeom prst="rect">
            <a:avLst/>
          </a:prstGeom>
        </p:spPr>
        <p:txBody>
          <a:bodyPr wrap="square" lIns="0" tIns="0" rIns="0" bIns="0" rtlCol="0" anchor="t">
            <a:spAutoFit/>
          </a:bodyPr>
          <a:lstStyle/>
          <a:p>
            <a:pPr algn="ctr">
              <a:lnSpc>
                <a:spcPts val="2520"/>
              </a:lnSpc>
            </a:pPr>
            <a:r>
              <a:rPr lang="en-US" sz="3200" spc="210" dirty="0">
                <a:solidFill>
                  <a:srgbClr val="6BD4CD"/>
                </a:solidFill>
                <a:latin typeface="Glacial Indifference"/>
              </a:rPr>
              <a:t> </a:t>
            </a:r>
          </a:p>
          <a:p>
            <a:pPr algn="ctr">
              <a:lnSpc>
                <a:spcPts val="2520"/>
              </a:lnSpc>
              <a:spcBef>
                <a:spcPts val="600"/>
              </a:spcBef>
              <a:spcAft>
                <a:spcPts val="600"/>
              </a:spcAft>
            </a:pPr>
            <a:r>
              <a:rPr lang="en-US" sz="3200" spc="210" dirty="0">
                <a:solidFill>
                  <a:srgbClr val="6BD4CD"/>
                </a:solidFill>
                <a:latin typeface="Glacial Indifference"/>
              </a:rPr>
              <a:t>Elle sera </a:t>
            </a:r>
            <a:r>
              <a:rPr lang="en-US" sz="3200" spc="210" dirty="0" err="1">
                <a:solidFill>
                  <a:srgbClr val="6BD4CD"/>
                </a:solidFill>
                <a:latin typeface="Glacial Indifference"/>
              </a:rPr>
              <a:t>responsable</a:t>
            </a:r>
            <a:r>
              <a:rPr lang="en-US" sz="3200" spc="210" dirty="0">
                <a:solidFill>
                  <a:srgbClr val="6BD4CD"/>
                </a:solidFill>
                <a:latin typeface="Glacial Indifference"/>
              </a:rPr>
              <a:t> </a:t>
            </a:r>
            <a:r>
              <a:rPr lang="en-US" sz="3200" b="1" spc="210" dirty="0">
                <a:solidFill>
                  <a:srgbClr val="6BD4CD"/>
                </a:solidFill>
                <a:latin typeface="Glacial Indifference"/>
              </a:rPr>
              <a:t>de la</a:t>
            </a:r>
          </a:p>
          <a:p>
            <a:pPr algn="ctr">
              <a:lnSpc>
                <a:spcPts val="2520"/>
              </a:lnSpc>
              <a:spcBef>
                <a:spcPts val="600"/>
              </a:spcBef>
              <a:spcAft>
                <a:spcPts val="600"/>
              </a:spcAft>
            </a:pPr>
            <a:r>
              <a:rPr lang="en-US" sz="3200" b="1" spc="210" dirty="0">
                <a:solidFill>
                  <a:srgbClr val="6BD4CD"/>
                </a:solidFill>
                <a:latin typeface="Glacial Indifference"/>
              </a:rPr>
              <a:t> creation des </a:t>
            </a:r>
            <a:r>
              <a:rPr lang="en-US" sz="3200" b="1" spc="210" dirty="0" err="1">
                <a:solidFill>
                  <a:srgbClr val="6BD4CD"/>
                </a:solidFill>
                <a:latin typeface="Glacial Indifference"/>
              </a:rPr>
              <a:t>comités</a:t>
            </a:r>
            <a:r>
              <a:rPr lang="en-US" sz="3200" b="1" spc="210" dirty="0">
                <a:solidFill>
                  <a:srgbClr val="6BD4CD"/>
                </a:solidFill>
                <a:latin typeface="Glacial Indifference"/>
              </a:rPr>
              <a:t> et</a:t>
            </a:r>
          </a:p>
          <a:p>
            <a:pPr algn="ctr">
              <a:lnSpc>
                <a:spcPts val="2520"/>
              </a:lnSpc>
              <a:spcBef>
                <a:spcPts val="600"/>
              </a:spcBef>
              <a:spcAft>
                <a:spcPts val="600"/>
              </a:spcAft>
            </a:pPr>
            <a:r>
              <a:rPr lang="en-US" sz="3200" b="1" spc="210" dirty="0">
                <a:solidFill>
                  <a:srgbClr val="6BD4CD"/>
                </a:solidFill>
                <a:latin typeface="Glacial Indifference"/>
              </a:rPr>
              <a:t> de </a:t>
            </a:r>
            <a:r>
              <a:rPr lang="en-US" sz="3200" b="1" spc="210" dirty="0" err="1">
                <a:solidFill>
                  <a:srgbClr val="6BD4CD"/>
                </a:solidFill>
                <a:latin typeface="Glacial Indifference"/>
              </a:rPr>
              <a:t>l’approbation</a:t>
            </a:r>
            <a:r>
              <a:rPr lang="en-US" sz="3200" b="1" spc="210" dirty="0">
                <a:solidFill>
                  <a:srgbClr val="6BD4CD"/>
                </a:solidFill>
                <a:latin typeface="Glacial Indifference"/>
              </a:rPr>
              <a:t> </a:t>
            </a:r>
            <a:r>
              <a:rPr lang="en-US" sz="3200" spc="210" dirty="0">
                <a:solidFill>
                  <a:srgbClr val="6BD4CD"/>
                </a:solidFill>
                <a:latin typeface="Glacial Indifference"/>
              </a:rPr>
              <a:t>de </a:t>
            </a:r>
            <a:r>
              <a:rPr lang="en-US" sz="3200" spc="210" dirty="0" err="1">
                <a:solidFill>
                  <a:srgbClr val="6BD4CD"/>
                </a:solidFill>
                <a:latin typeface="Glacial Indifference"/>
              </a:rPr>
              <a:t>leurs</a:t>
            </a:r>
            <a:endParaRPr lang="en-US" sz="3200" spc="210" dirty="0">
              <a:solidFill>
                <a:srgbClr val="6BD4CD"/>
              </a:solidFill>
              <a:latin typeface="Glacial Indifference"/>
            </a:endParaRPr>
          </a:p>
          <a:p>
            <a:pPr algn="ctr">
              <a:lnSpc>
                <a:spcPts val="2520"/>
              </a:lnSpc>
              <a:spcBef>
                <a:spcPts val="600"/>
              </a:spcBef>
              <a:spcAft>
                <a:spcPts val="600"/>
              </a:spcAft>
            </a:pPr>
            <a:r>
              <a:rPr lang="en-US" sz="3200" spc="210" dirty="0">
                <a:solidFill>
                  <a:srgbClr val="6BD4CD"/>
                </a:solidFill>
                <a:latin typeface="Glacial Indifference"/>
              </a:rPr>
              <a:t> </a:t>
            </a:r>
            <a:r>
              <a:rPr lang="en-US" sz="3200" spc="210" dirty="0" err="1">
                <a:solidFill>
                  <a:srgbClr val="6BD4CD"/>
                </a:solidFill>
                <a:latin typeface="Glacial Indifference"/>
              </a:rPr>
              <a:t>mandats</a:t>
            </a:r>
            <a:r>
              <a:rPr lang="en-US" sz="3200" spc="210" dirty="0">
                <a:solidFill>
                  <a:srgbClr val="6BD4CD"/>
                </a:solidFill>
                <a:latin typeface="Glacial Indifference"/>
              </a:rPr>
              <a:t> et rapports</a:t>
            </a:r>
            <a:r>
              <a:rPr lang="en-US" sz="2100" spc="210" dirty="0">
                <a:solidFill>
                  <a:srgbClr val="6BD4CD"/>
                </a:solidFill>
                <a:latin typeface="Glacial Indifference"/>
              </a:rPr>
              <a:t>. </a:t>
            </a:r>
          </a:p>
          <a:p>
            <a:pPr algn="ctr">
              <a:lnSpc>
                <a:spcPts val="2520"/>
              </a:lnSpc>
            </a:pPr>
            <a:endParaRPr lang="en-US" sz="2100" spc="210" dirty="0">
              <a:solidFill>
                <a:srgbClr val="6BD4CD"/>
              </a:solidFill>
              <a:latin typeface="Glacial Indifference"/>
            </a:endParaRPr>
          </a:p>
          <a:p>
            <a:pPr algn="ctr">
              <a:lnSpc>
                <a:spcPts val="2520"/>
              </a:lnSpc>
            </a:pPr>
            <a:endParaRPr lang="en-US" sz="2100" spc="210" dirty="0">
              <a:solidFill>
                <a:srgbClr val="6BD4CD"/>
              </a:solidFill>
              <a:latin typeface="Glacial Indifference"/>
            </a:endParaRPr>
          </a:p>
          <a:p>
            <a:pPr algn="ctr">
              <a:lnSpc>
                <a:spcPts val="3923"/>
              </a:lnSpc>
            </a:pPr>
            <a:endParaRPr lang="en-US" sz="2100" spc="210" dirty="0">
              <a:solidFill>
                <a:srgbClr val="6BD4CD"/>
              </a:solidFill>
              <a:latin typeface="Glacial Indifference"/>
            </a:endParaRPr>
          </a:p>
        </p:txBody>
      </p:sp>
      <p:sp>
        <p:nvSpPr>
          <p:cNvPr id="15" name="TextBox 15"/>
          <p:cNvSpPr txBox="1"/>
          <p:nvPr/>
        </p:nvSpPr>
        <p:spPr>
          <a:xfrm>
            <a:off x="9787605" y="3563689"/>
            <a:ext cx="7317916" cy="6412012"/>
          </a:xfrm>
          <a:prstGeom prst="rect">
            <a:avLst/>
          </a:prstGeom>
        </p:spPr>
        <p:txBody>
          <a:bodyPr wrap="square" lIns="0" tIns="0" rIns="0" bIns="0" rtlCol="0" anchor="t">
            <a:spAutoFit/>
          </a:bodyPr>
          <a:lstStyle/>
          <a:p>
            <a:pPr algn="ctr">
              <a:lnSpc>
                <a:spcPts val="2520"/>
              </a:lnSpc>
            </a:pPr>
            <a:r>
              <a:rPr lang="fr-FR" sz="2800" spc="210" dirty="0">
                <a:solidFill>
                  <a:srgbClr val="6BD4CD"/>
                </a:solidFill>
                <a:latin typeface="Glacial Indifference"/>
              </a:rPr>
              <a:t>l'AG élira</a:t>
            </a:r>
          </a:p>
          <a:p>
            <a:pPr algn="ctr">
              <a:lnSpc>
                <a:spcPts val="2520"/>
              </a:lnSpc>
            </a:pPr>
            <a:r>
              <a:rPr lang="fr-FR" sz="2800" spc="210" dirty="0">
                <a:solidFill>
                  <a:srgbClr val="6BD4CD"/>
                </a:solidFill>
                <a:latin typeface="Glacial Indifference"/>
              </a:rPr>
              <a:t>Le/la </a:t>
            </a:r>
            <a:r>
              <a:rPr lang="fr-FR" sz="2800" spc="210" dirty="0" err="1">
                <a:solidFill>
                  <a:srgbClr val="6BD4CD"/>
                </a:solidFill>
                <a:latin typeface="Glacial Indifference"/>
              </a:rPr>
              <a:t>président.e</a:t>
            </a:r>
            <a:r>
              <a:rPr lang="fr-FR" sz="2800" spc="210" dirty="0">
                <a:solidFill>
                  <a:srgbClr val="6BD4CD"/>
                </a:solidFill>
                <a:latin typeface="Glacial Indifference"/>
              </a:rPr>
              <a:t>, les deux vice-</a:t>
            </a:r>
            <a:r>
              <a:rPr lang="fr-FR" sz="2800" spc="210" dirty="0" err="1">
                <a:solidFill>
                  <a:srgbClr val="6BD4CD"/>
                </a:solidFill>
                <a:latin typeface="Glacial Indifference"/>
              </a:rPr>
              <a:t>président.e.s</a:t>
            </a:r>
            <a:r>
              <a:rPr lang="fr-FR" sz="2800" spc="210" dirty="0">
                <a:solidFill>
                  <a:srgbClr val="6BD4CD"/>
                </a:solidFill>
                <a:latin typeface="Glacial Indifference"/>
              </a:rPr>
              <a:t>, les membres de la Commission permanente  </a:t>
            </a:r>
          </a:p>
          <a:p>
            <a:pPr algn="ctr">
              <a:lnSpc>
                <a:spcPts val="2520"/>
              </a:lnSpc>
            </a:pPr>
            <a:endParaRPr lang="fr-FR" sz="2800" spc="210" dirty="0">
              <a:solidFill>
                <a:srgbClr val="6BD4CD"/>
              </a:solidFill>
              <a:latin typeface="Glacial Indifference"/>
            </a:endParaRPr>
          </a:p>
          <a:p>
            <a:pPr algn="ctr">
              <a:lnSpc>
                <a:spcPts val="2520"/>
              </a:lnSpc>
            </a:pPr>
            <a:r>
              <a:rPr lang="fr-FR" sz="2800" spc="210" dirty="0">
                <a:solidFill>
                  <a:srgbClr val="6BD4CD"/>
                </a:solidFill>
                <a:latin typeface="Glacial Indifference"/>
              </a:rPr>
              <a:t>Elle se prononcera sur les propositions du/de la </a:t>
            </a:r>
            <a:r>
              <a:rPr lang="fr-FR" sz="2800" spc="210" dirty="0" err="1">
                <a:solidFill>
                  <a:srgbClr val="6BD4CD"/>
                </a:solidFill>
                <a:latin typeface="Glacial Indifference"/>
              </a:rPr>
              <a:t>président.e</a:t>
            </a:r>
            <a:r>
              <a:rPr lang="fr-FR" sz="2800" spc="210" dirty="0">
                <a:solidFill>
                  <a:srgbClr val="6BD4CD"/>
                </a:solidFill>
                <a:latin typeface="Glacial Indifference"/>
              </a:rPr>
              <a:t> du/des conseil(s) d'experts et de membres du Comité de vérification et de litiges et du Comité d'appel. </a:t>
            </a:r>
          </a:p>
          <a:p>
            <a:pPr algn="ctr">
              <a:lnSpc>
                <a:spcPts val="2520"/>
              </a:lnSpc>
            </a:pPr>
            <a:r>
              <a:rPr lang="fr-FR" sz="2800" spc="210" dirty="0">
                <a:solidFill>
                  <a:srgbClr val="6BD4CD"/>
                </a:solidFill>
                <a:latin typeface="Glacial Indifference"/>
              </a:rPr>
              <a:t>Elle pourra décerner le titre de </a:t>
            </a:r>
            <a:r>
              <a:rPr lang="fr-FR" sz="2800" spc="210" dirty="0" err="1">
                <a:solidFill>
                  <a:srgbClr val="6BD4CD"/>
                </a:solidFill>
                <a:latin typeface="Glacial Indifference"/>
              </a:rPr>
              <a:t>président.e</a:t>
            </a:r>
            <a:r>
              <a:rPr lang="fr-FR" sz="2800" spc="210" dirty="0">
                <a:solidFill>
                  <a:srgbClr val="6BD4CD"/>
                </a:solidFill>
                <a:latin typeface="Glacial Indifference"/>
              </a:rPr>
              <a:t>  d’honneur de la Conférence. </a:t>
            </a:r>
          </a:p>
          <a:p>
            <a:pPr algn="ctr">
              <a:lnSpc>
                <a:spcPts val="2520"/>
              </a:lnSpc>
            </a:pPr>
            <a:endParaRPr lang="fr-FR" sz="2800" spc="210" dirty="0">
              <a:solidFill>
                <a:srgbClr val="6BD4CD"/>
              </a:solidFill>
              <a:latin typeface="Glacial Indifference"/>
            </a:endParaRPr>
          </a:p>
          <a:p>
            <a:pPr algn="ctr">
              <a:lnSpc>
                <a:spcPts val="2520"/>
              </a:lnSpc>
            </a:pPr>
            <a:r>
              <a:rPr lang="fr-FR" sz="2800" spc="210" dirty="0">
                <a:solidFill>
                  <a:srgbClr val="6BD4CD"/>
                </a:solidFill>
                <a:latin typeface="Glacial Indifference"/>
              </a:rPr>
              <a:t>En outre, les résolutions et les recommandations à adopter par l'Assemblée générale seront principalement basées sur les rapports préparés par les comités qu'elle aura décidé de créer.</a:t>
            </a:r>
            <a:endParaRPr lang="en-US" sz="2800" spc="210" dirty="0">
              <a:solidFill>
                <a:srgbClr val="6BD4CD"/>
              </a:solidFill>
              <a:latin typeface="Glacial Indifference"/>
            </a:endParaRPr>
          </a:p>
        </p:txBody>
      </p:sp>
      <p:sp>
        <p:nvSpPr>
          <p:cNvPr id="16" name="TextBox 16"/>
          <p:cNvSpPr txBox="1"/>
          <p:nvPr/>
        </p:nvSpPr>
        <p:spPr>
          <a:xfrm rot="20398558">
            <a:off x="372769" y="6600100"/>
            <a:ext cx="9897096" cy="1769715"/>
          </a:xfrm>
          <a:prstGeom prst="rect">
            <a:avLst/>
          </a:prstGeom>
        </p:spPr>
        <p:txBody>
          <a:bodyPr lIns="0" tIns="0" rIns="0" bIns="0" rtlCol="0" anchor="t">
            <a:spAutoFit/>
          </a:bodyPr>
          <a:lstStyle/>
          <a:p>
            <a:pPr algn="ctr">
              <a:lnSpc>
                <a:spcPts val="7200"/>
              </a:lnSpc>
            </a:pPr>
            <a:r>
              <a:rPr lang="en-US" sz="4800" dirty="0">
                <a:solidFill>
                  <a:srgbClr val="7ED957"/>
                </a:solidFill>
                <a:latin typeface="Glacial Indifference"/>
              </a:rPr>
              <a:t> </a:t>
            </a:r>
            <a:r>
              <a:rPr lang="en-US" sz="4800" dirty="0" err="1">
                <a:solidFill>
                  <a:srgbClr val="7ED957"/>
                </a:solidFill>
                <a:latin typeface="Glacial Indifference"/>
              </a:rPr>
              <a:t>Renforcer</a:t>
            </a:r>
            <a:r>
              <a:rPr lang="en-US" sz="4800" dirty="0">
                <a:solidFill>
                  <a:srgbClr val="7ED957"/>
                </a:solidFill>
                <a:latin typeface="Glacial Indifference"/>
              </a:rPr>
              <a:t> le </a:t>
            </a:r>
            <a:r>
              <a:rPr lang="en-US" sz="4800" dirty="0" err="1">
                <a:solidFill>
                  <a:srgbClr val="7ED957"/>
                </a:solidFill>
                <a:latin typeface="Glacial Indifference"/>
              </a:rPr>
              <a:t>rôle</a:t>
            </a:r>
            <a:r>
              <a:rPr lang="en-US" sz="4800" dirty="0">
                <a:solidFill>
                  <a:srgbClr val="7ED957"/>
                </a:solidFill>
                <a:latin typeface="Glacial Indifference"/>
              </a:rPr>
              <a:t> de </a:t>
            </a:r>
          </a:p>
          <a:p>
            <a:pPr algn="ctr">
              <a:lnSpc>
                <a:spcPts val="7200"/>
              </a:lnSpc>
            </a:pPr>
            <a:r>
              <a:rPr lang="en-US" sz="4800" dirty="0" err="1">
                <a:solidFill>
                  <a:srgbClr val="7ED957"/>
                </a:solidFill>
                <a:latin typeface="Glacial Indifference"/>
              </a:rPr>
              <a:t>l’Assemblée</a:t>
            </a:r>
            <a:r>
              <a:rPr lang="en-US" sz="4800" dirty="0">
                <a:solidFill>
                  <a:srgbClr val="7ED957"/>
                </a:solidFill>
                <a:latin typeface="Glacial Indifference"/>
              </a:rPr>
              <a:t> </a:t>
            </a:r>
            <a:r>
              <a:rPr lang="en-US" sz="4800" dirty="0" err="1">
                <a:solidFill>
                  <a:srgbClr val="7ED957"/>
                </a:solidFill>
                <a:latin typeface="Glacial Indifference"/>
              </a:rPr>
              <a:t>Générale</a:t>
            </a:r>
            <a:endParaRPr lang="en-US" sz="4800" dirty="0">
              <a:solidFill>
                <a:srgbClr val="7ED957"/>
              </a:solidFill>
              <a:latin typeface="Glacial Indifferenc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5075">
        <p15:prstTrans prst="drape"/>
      </p:transition>
    </mc:Choice>
    <mc:Fallback xmlns="">
      <p:transition spd="slow" advTm="25075">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a:stretch>
            <a:fillRect/>
          </a:stretch>
        </p:blipFill>
        <p:spPr>
          <a:xfrm>
            <a:off x="14444223" y="5750572"/>
            <a:ext cx="5630153" cy="5834356"/>
          </a:xfrm>
          <a:prstGeom prst="rect">
            <a:avLst/>
          </a:prstGeom>
        </p:spPr>
      </p:pic>
      <p:pic>
        <p:nvPicPr>
          <p:cNvPr id="3" name="Picture 3"/>
          <p:cNvPicPr>
            <a:picLocks noChangeAspect="1"/>
          </p:cNvPicPr>
          <p:nvPr/>
        </p:nvPicPr>
        <p:blipFill>
          <a:blip r:embed="rId2">
            <a:alphaModFix amt="9999"/>
          </a:blip>
          <a:srcRect/>
          <a:stretch>
            <a:fillRect/>
          </a:stretch>
        </p:blipFill>
        <p:spPr>
          <a:xfrm rot="-3858459">
            <a:off x="10699188" y="-238906"/>
            <a:ext cx="7958550" cy="8247202"/>
          </a:xfrm>
          <a:prstGeom prst="rect">
            <a:avLst/>
          </a:prstGeom>
        </p:spPr>
      </p:pic>
      <p:pic>
        <p:nvPicPr>
          <p:cNvPr id="4" name="Picture 4"/>
          <p:cNvPicPr>
            <a:picLocks noChangeAspect="1"/>
          </p:cNvPicPr>
          <p:nvPr/>
        </p:nvPicPr>
        <p:blipFill>
          <a:blip r:embed="rId2">
            <a:alphaModFix amt="9999"/>
          </a:blip>
          <a:srcRect/>
          <a:stretch>
            <a:fillRect/>
          </a:stretch>
        </p:blipFill>
        <p:spPr>
          <a:xfrm rot="-6938171">
            <a:off x="513122" y="2635078"/>
            <a:ext cx="6599197" cy="6838546"/>
          </a:xfrm>
          <a:prstGeom prst="rect">
            <a:avLst/>
          </a:prstGeom>
        </p:spPr>
      </p:pic>
      <p:pic>
        <p:nvPicPr>
          <p:cNvPr id="5" name="Picture 5"/>
          <p:cNvPicPr>
            <a:picLocks noChangeAspect="1"/>
          </p:cNvPicPr>
          <p:nvPr/>
        </p:nvPicPr>
        <p:blipFill>
          <a:blip r:embed="rId2">
            <a:alphaModFix amt="9999"/>
          </a:blip>
          <a:srcRect/>
          <a:stretch>
            <a:fillRect/>
          </a:stretch>
        </p:blipFill>
        <p:spPr>
          <a:xfrm rot="-9653010">
            <a:off x="-2653501" y="-3517467"/>
            <a:ext cx="8774102" cy="9092333"/>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1028700" y="102870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10" name="Group 10"/>
          <p:cNvGrpSpPr/>
          <p:nvPr/>
        </p:nvGrpSpPr>
        <p:grpSpPr>
          <a:xfrm>
            <a:off x="6821542" y="1060301"/>
            <a:ext cx="10237690" cy="7721898"/>
            <a:chOff x="1188924" y="-125464"/>
            <a:chExt cx="12440587" cy="10295859"/>
          </a:xfrm>
        </p:grpSpPr>
        <p:sp>
          <p:nvSpPr>
            <p:cNvPr id="11" name="TextBox 11"/>
            <p:cNvSpPr txBox="1"/>
            <p:nvPr/>
          </p:nvSpPr>
          <p:spPr>
            <a:xfrm>
              <a:off x="1188924" y="-125464"/>
              <a:ext cx="12440587" cy="1709869"/>
            </a:xfrm>
            <a:prstGeom prst="rect">
              <a:avLst/>
            </a:prstGeom>
          </p:spPr>
          <p:txBody>
            <a:bodyPr lIns="0" tIns="0" rIns="0" bIns="0" rtlCol="0" anchor="t">
              <a:spAutoFit/>
            </a:bodyPr>
            <a:lstStyle/>
            <a:p>
              <a:pPr algn="r">
                <a:lnSpc>
                  <a:spcPts val="5039"/>
                </a:lnSpc>
              </a:pPr>
              <a:r>
                <a:rPr lang="en-US" sz="4199" spc="419" dirty="0">
                  <a:solidFill>
                    <a:srgbClr val="04345C"/>
                  </a:solidFill>
                  <a:latin typeface="Glacial Indifference Bold"/>
                </a:rPr>
                <a:t>5. Une Commission </a:t>
              </a:r>
              <a:r>
                <a:rPr lang="en-US" sz="4199" spc="419" dirty="0" err="1">
                  <a:solidFill>
                    <a:srgbClr val="04345C"/>
                  </a:solidFill>
                  <a:latin typeface="Glacial Indifference Bold"/>
                </a:rPr>
                <a:t>permanente</a:t>
              </a:r>
              <a:r>
                <a:rPr lang="en-US" sz="4199" spc="419" dirty="0">
                  <a:solidFill>
                    <a:srgbClr val="04345C"/>
                  </a:solidFill>
                  <a:latin typeface="Glacial Indifference Bold"/>
                </a:rPr>
                <a:t> plus </a:t>
              </a:r>
              <a:r>
                <a:rPr lang="en-US" sz="4199" spc="419" dirty="0" err="1">
                  <a:solidFill>
                    <a:srgbClr val="04345C"/>
                  </a:solidFill>
                  <a:latin typeface="Glacial Indifference Bold"/>
                </a:rPr>
                <a:t>ressérrée</a:t>
              </a:r>
              <a:r>
                <a:rPr lang="en-US" sz="4199" spc="419" dirty="0">
                  <a:solidFill>
                    <a:srgbClr val="04345C"/>
                  </a:solidFill>
                  <a:latin typeface="Glacial Indifference Bold"/>
                </a:rPr>
                <a:t> </a:t>
              </a:r>
            </a:p>
          </p:txBody>
        </p:sp>
        <p:sp>
          <p:nvSpPr>
            <p:cNvPr id="12" name="TextBox 12"/>
            <p:cNvSpPr txBox="1"/>
            <p:nvPr/>
          </p:nvSpPr>
          <p:spPr>
            <a:xfrm>
              <a:off x="1188924" y="2270800"/>
              <a:ext cx="12440587" cy="7899595"/>
            </a:xfrm>
            <a:prstGeom prst="rect">
              <a:avLst/>
            </a:prstGeom>
          </p:spPr>
          <p:txBody>
            <a:bodyPr lIns="0" tIns="0" rIns="0" bIns="0" rtlCol="0" anchor="t">
              <a:spAutoFit/>
            </a:bodyPr>
            <a:lstStyle/>
            <a:p>
              <a:pPr algn="r">
                <a:lnSpc>
                  <a:spcPts val="3313"/>
                </a:lnSpc>
              </a:pPr>
              <a:r>
                <a:rPr lang="fr-FR" sz="2209" dirty="0">
                  <a:solidFill>
                    <a:srgbClr val="04345C"/>
                  </a:solidFill>
                  <a:latin typeface="Glacial Indifference"/>
                </a:rPr>
                <a:t>La Commission permanente sera composée du/de la </a:t>
              </a:r>
              <a:r>
                <a:rPr lang="fr-FR" sz="2209" dirty="0" err="1">
                  <a:solidFill>
                    <a:srgbClr val="04345C"/>
                  </a:solidFill>
                  <a:latin typeface="Glacial Indifference"/>
                </a:rPr>
                <a:t>Président.e</a:t>
              </a:r>
              <a:r>
                <a:rPr lang="fr-FR" sz="2209" dirty="0">
                  <a:solidFill>
                    <a:srgbClr val="04345C"/>
                  </a:solidFill>
                  <a:latin typeface="Glacial Indifference"/>
                </a:rPr>
                <a:t>, des deux vice-présidents et de huit membres élus qui auront tous le droit de vote.</a:t>
              </a:r>
            </a:p>
            <a:p>
              <a:pPr algn="r">
                <a:lnSpc>
                  <a:spcPts val="3313"/>
                </a:lnSpc>
              </a:pPr>
              <a:endParaRPr lang="fr-FR" sz="2209" dirty="0">
                <a:solidFill>
                  <a:srgbClr val="04345C"/>
                </a:solidFill>
                <a:latin typeface="Glacial Indifference"/>
              </a:endParaRPr>
            </a:p>
            <a:p>
              <a:pPr algn="r">
                <a:lnSpc>
                  <a:spcPts val="3313"/>
                </a:lnSpc>
              </a:pPr>
              <a:r>
                <a:rPr lang="fr-FR" sz="2209" dirty="0">
                  <a:solidFill>
                    <a:srgbClr val="04345C"/>
                  </a:solidFill>
                  <a:latin typeface="Glacial Indifference"/>
                </a:rPr>
                <a:t>Les postes de vice-</a:t>
              </a:r>
              <a:r>
                <a:rPr lang="fr-FR" sz="2209" dirty="0" err="1">
                  <a:solidFill>
                    <a:srgbClr val="04345C"/>
                  </a:solidFill>
                  <a:latin typeface="Glacial Indifference"/>
                </a:rPr>
                <a:t>président.e.s</a:t>
              </a:r>
              <a:r>
                <a:rPr lang="fr-FR" sz="2209" dirty="0">
                  <a:solidFill>
                    <a:srgbClr val="04345C"/>
                  </a:solidFill>
                  <a:latin typeface="Glacial Indifference"/>
                </a:rPr>
                <a:t> – au nombre de deux- auront des fonctions renforcées. </a:t>
              </a:r>
            </a:p>
            <a:p>
              <a:pPr algn="r">
                <a:lnSpc>
                  <a:spcPts val="3313"/>
                </a:lnSpc>
              </a:pPr>
              <a:endParaRPr lang="fr-FR" sz="2209" dirty="0">
                <a:solidFill>
                  <a:srgbClr val="04345C"/>
                </a:solidFill>
                <a:latin typeface="Glacial Indifference"/>
              </a:endParaRPr>
            </a:p>
            <a:p>
              <a:pPr algn="r">
                <a:lnSpc>
                  <a:spcPts val="3313"/>
                </a:lnSpc>
              </a:pPr>
              <a:r>
                <a:rPr lang="fr-FR" sz="2209" dirty="0">
                  <a:solidFill>
                    <a:srgbClr val="04345C"/>
                  </a:solidFill>
                  <a:latin typeface="Glacial Indifference"/>
                </a:rPr>
                <a:t>Les huit membres élus participeront à la gestion générale quotidienne de la Conférence des OING. Ils auront également à assurer la coordination des commissions et des questions transversales ou seront chargé de tâches et de domaines d'activités spécifiques de la Conférence des OING. </a:t>
              </a:r>
            </a:p>
            <a:p>
              <a:pPr algn="r">
                <a:lnSpc>
                  <a:spcPts val="3313"/>
                </a:lnSpc>
              </a:pPr>
              <a:endParaRPr lang="fr-FR" sz="2209" dirty="0">
                <a:solidFill>
                  <a:srgbClr val="04345C"/>
                </a:solidFill>
                <a:latin typeface="Glacial Indifference"/>
              </a:endParaRPr>
            </a:p>
            <a:p>
              <a:pPr algn="r">
                <a:lnSpc>
                  <a:spcPts val="3313"/>
                </a:lnSpc>
              </a:pPr>
              <a:r>
                <a:rPr lang="fr-FR" sz="2209" dirty="0">
                  <a:solidFill>
                    <a:srgbClr val="04345C"/>
                  </a:solidFill>
                  <a:latin typeface="Glacial Indifference"/>
                </a:rPr>
                <a:t>La révision proposée introduit l'obligation pour les candidats d'afficher une déclaration à l'appui de leur candidature sur le site web de la Conférence afin que chacun puisse voir les raisons de leur candidature et leurs aptitudes pour l'élection</a:t>
              </a:r>
              <a:r>
                <a:rPr lang="en-US" sz="2209" dirty="0">
                  <a:solidFill>
                    <a:srgbClr val="04345C"/>
                  </a:solidFill>
                  <a:latin typeface="Glacial Indifference"/>
                </a:rPr>
                <a:t>.</a:t>
              </a:r>
            </a:p>
          </p:txBody>
        </p:sp>
      </p:grpSp>
      <p:pic>
        <p:nvPicPr>
          <p:cNvPr id="13" name="Picture 13"/>
          <p:cNvPicPr>
            <a:picLocks noChangeAspect="1"/>
          </p:cNvPicPr>
          <p:nvPr/>
        </p:nvPicPr>
        <p:blipFill>
          <a:blip r:embed="rId3"/>
          <a:srcRect/>
          <a:stretch>
            <a:fillRect/>
          </a:stretch>
        </p:blipFill>
        <p:spPr>
          <a:xfrm rot="-6284995">
            <a:off x="-870493" y="-880590"/>
            <a:ext cx="1936387" cy="2006618"/>
          </a:xfrm>
          <a:prstGeom prst="rect">
            <a:avLst/>
          </a:prstGeom>
        </p:spPr>
      </p:pic>
      <p:pic>
        <p:nvPicPr>
          <p:cNvPr id="14" name="Picture 14"/>
          <p:cNvPicPr>
            <a:picLocks noChangeAspect="1"/>
          </p:cNvPicPr>
          <p:nvPr/>
        </p:nvPicPr>
        <p:blipFill>
          <a:blip r:embed="rId3"/>
          <a:srcRect/>
          <a:stretch>
            <a:fillRect/>
          </a:stretch>
        </p:blipFill>
        <p:spPr>
          <a:xfrm rot="690501">
            <a:off x="17438639" y="7418650"/>
            <a:ext cx="2410762" cy="2498199"/>
          </a:xfrm>
          <a:prstGeom prst="rect">
            <a:avLst/>
          </a:prstGeom>
        </p:spPr>
      </p:pic>
      <p:sp>
        <p:nvSpPr>
          <p:cNvPr id="15" name="TextBox 15"/>
          <p:cNvSpPr txBox="1"/>
          <p:nvPr/>
        </p:nvSpPr>
        <p:spPr>
          <a:xfrm rot="-798276">
            <a:off x="464412" y="3174118"/>
            <a:ext cx="6094318" cy="3077766"/>
          </a:xfrm>
          <a:prstGeom prst="rect">
            <a:avLst/>
          </a:prstGeom>
        </p:spPr>
        <p:txBody>
          <a:bodyPr lIns="0" tIns="0" rIns="0" bIns="0" rtlCol="0" anchor="t">
            <a:spAutoFit/>
          </a:bodyPr>
          <a:lstStyle/>
          <a:p>
            <a:pPr algn="ctr">
              <a:lnSpc>
                <a:spcPts val="4800"/>
              </a:lnSpc>
            </a:pPr>
            <a:r>
              <a:rPr lang="fr-FR" sz="3200" dirty="0">
                <a:solidFill>
                  <a:srgbClr val="FF66C4"/>
                </a:solidFill>
                <a:latin typeface="Glacial Indifference Bold"/>
              </a:rPr>
              <a:t>La Conférence des OING qui génère de nouvelles idées et initient des actions doit être flexible, réactive, proche du terrain.</a:t>
            </a:r>
            <a:endParaRPr lang="en-US" sz="3200" dirty="0">
              <a:solidFill>
                <a:srgbClr val="FF66C4"/>
              </a:solidFill>
              <a:latin typeface="Glacial Indifference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7919">
        <p15:prstTrans prst="drape"/>
      </p:transition>
    </mc:Choice>
    <mc:Fallback xmlns="">
      <p:transition spd="slow" advTm="4791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blip>
          <a:srcRect/>
          <a:stretch>
            <a:fillRect/>
          </a:stretch>
        </p:blipFill>
        <p:spPr>
          <a:xfrm rot="-2700000">
            <a:off x="15243511" y="-1356315"/>
            <a:ext cx="4603079" cy="4770030"/>
          </a:xfrm>
          <a:prstGeom prst="rect">
            <a:avLst/>
          </a:prstGeom>
        </p:spPr>
      </p:pic>
      <p:pic>
        <p:nvPicPr>
          <p:cNvPr id="3" name="Picture 3"/>
          <p:cNvPicPr>
            <a:picLocks noChangeAspect="1"/>
          </p:cNvPicPr>
          <p:nvPr/>
        </p:nvPicPr>
        <p:blipFill>
          <a:blip r:embed="rId2"/>
          <a:srcRect/>
          <a:stretch>
            <a:fillRect/>
          </a:stretch>
        </p:blipFill>
        <p:spPr>
          <a:xfrm rot="5145481">
            <a:off x="-54057" y="161415"/>
            <a:ext cx="10689463" cy="11077163"/>
          </a:xfrm>
          <a:prstGeom prst="rect">
            <a:avLst/>
          </a:prstGeom>
        </p:spPr>
      </p:pic>
      <p:pic>
        <p:nvPicPr>
          <p:cNvPr id="4" name="Picture 4"/>
          <p:cNvPicPr>
            <a:picLocks noChangeAspect="1"/>
          </p:cNvPicPr>
          <p:nvPr/>
        </p:nvPicPr>
        <p:blipFill>
          <a:blip r:embed="rId2">
            <a:alphaModFix amt="19999"/>
          </a:blip>
          <a:srcRect/>
          <a:stretch>
            <a:fillRect/>
          </a:stretch>
        </p:blipFill>
        <p:spPr>
          <a:xfrm rot="-2887577">
            <a:off x="-92735" y="5353049"/>
            <a:ext cx="5766719" cy="5975875"/>
          </a:xfrm>
          <a:prstGeom prst="rect">
            <a:avLst/>
          </a:prstGeom>
        </p:spPr>
      </p:pic>
      <p:pic>
        <p:nvPicPr>
          <p:cNvPr id="5" name="Picture 5"/>
          <p:cNvPicPr>
            <a:picLocks noChangeAspect="1"/>
          </p:cNvPicPr>
          <p:nvPr/>
        </p:nvPicPr>
        <p:blipFill>
          <a:blip r:embed="rId2"/>
          <a:srcRect/>
          <a:stretch>
            <a:fillRect/>
          </a:stretch>
        </p:blipFill>
        <p:spPr>
          <a:xfrm rot="-8904887">
            <a:off x="8317536" y="26706"/>
            <a:ext cx="10197914" cy="10567787"/>
          </a:xfrm>
          <a:prstGeom prst="rect">
            <a:avLst/>
          </a:prstGeom>
        </p:spPr>
      </p:pic>
      <p:pic>
        <p:nvPicPr>
          <p:cNvPr id="6" name="Picture 6"/>
          <p:cNvPicPr>
            <a:picLocks noChangeAspect="1"/>
          </p:cNvPicPr>
          <p:nvPr/>
        </p:nvPicPr>
        <p:blipFill>
          <a:blip r:embed="rId3"/>
          <a:srcRect/>
          <a:stretch>
            <a:fillRect/>
          </a:stretch>
        </p:blipFill>
        <p:spPr>
          <a:xfrm rot="20151251">
            <a:off x="8086617" y="5116896"/>
            <a:ext cx="1976307" cy="800404"/>
          </a:xfrm>
          <a:prstGeom prst="rect">
            <a:avLst/>
          </a:prstGeom>
        </p:spPr>
      </p:pic>
      <p:grpSp>
        <p:nvGrpSpPr>
          <p:cNvPr id="7" name="Group 7"/>
          <p:cNvGrpSpPr/>
          <p:nvPr/>
        </p:nvGrpSpPr>
        <p:grpSpPr>
          <a:xfrm>
            <a:off x="-320056" y="8324850"/>
            <a:ext cx="1348756" cy="1348756"/>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9" name="Group 9"/>
          <p:cNvGrpSpPr/>
          <p:nvPr/>
        </p:nvGrpSpPr>
        <p:grpSpPr>
          <a:xfrm>
            <a:off x="16973550" y="742950"/>
            <a:ext cx="571500" cy="57150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4" name="Group 14"/>
          <p:cNvGrpSpPr/>
          <p:nvPr/>
        </p:nvGrpSpPr>
        <p:grpSpPr>
          <a:xfrm>
            <a:off x="609600" y="1950637"/>
            <a:ext cx="7394270" cy="6960665"/>
            <a:chOff x="-13499833" y="-6605"/>
            <a:chExt cx="9859026" cy="9280886"/>
          </a:xfrm>
        </p:grpSpPr>
        <p:sp>
          <p:nvSpPr>
            <p:cNvPr id="15" name="TextBox 15"/>
            <p:cNvSpPr txBox="1"/>
            <p:nvPr/>
          </p:nvSpPr>
          <p:spPr>
            <a:xfrm>
              <a:off x="-13499833" y="-6605"/>
              <a:ext cx="8857725" cy="857664"/>
            </a:xfrm>
            <a:prstGeom prst="rect">
              <a:avLst/>
            </a:prstGeom>
          </p:spPr>
          <p:txBody>
            <a:bodyPr lIns="0" tIns="0" rIns="0" bIns="0" rtlCol="0" anchor="t">
              <a:spAutoFit/>
            </a:bodyPr>
            <a:lstStyle/>
            <a:p>
              <a:pPr algn="ctr">
                <a:lnSpc>
                  <a:spcPts val="5040"/>
                </a:lnSpc>
              </a:pPr>
              <a:r>
                <a:rPr lang="en-US" sz="4200" spc="420" dirty="0">
                  <a:solidFill>
                    <a:srgbClr val="04345C"/>
                  </a:solidFill>
                  <a:latin typeface="Glacial Indifference Bold"/>
                </a:rPr>
                <a:t>7. COMMISSIONS</a:t>
              </a:r>
            </a:p>
          </p:txBody>
        </p:sp>
        <p:sp>
          <p:nvSpPr>
            <p:cNvPr id="16" name="TextBox 16"/>
            <p:cNvSpPr txBox="1"/>
            <p:nvPr/>
          </p:nvSpPr>
          <p:spPr>
            <a:xfrm>
              <a:off x="-12498532" y="1272091"/>
              <a:ext cx="8857725" cy="8002190"/>
            </a:xfrm>
            <a:prstGeom prst="rect">
              <a:avLst/>
            </a:prstGeom>
          </p:spPr>
          <p:txBody>
            <a:bodyPr lIns="0" tIns="0" rIns="0" bIns="0" rtlCol="0" anchor="t">
              <a:spAutoFit/>
            </a:bodyPr>
            <a:lstStyle/>
            <a:p>
              <a:pPr algn="ctr">
                <a:lnSpc>
                  <a:spcPts val="3900"/>
                </a:lnSpc>
              </a:pPr>
              <a:r>
                <a:rPr lang="fr-FR" sz="2600" dirty="0">
                  <a:solidFill>
                    <a:srgbClr val="04345C"/>
                  </a:solidFill>
                  <a:latin typeface="Glacial Indifference"/>
                </a:rPr>
                <a:t>A la place</a:t>
              </a:r>
            </a:p>
            <a:p>
              <a:pPr algn="ctr">
                <a:lnSpc>
                  <a:spcPts val="3900"/>
                </a:lnSpc>
              </a:pPr>
              <a:r>
                <a:rPr lang="fr-FR" sz="2600" dirty="0">
                  <a:solidFill>
                    <a:srgbClr val="04345C"/>
                  </a:solidFill>
                  <a:latin typeface="Glacial Indifference"/>
                </a:rPr>
                <a:t>des organes permanents dotés de vastes mandats (actuellement, les Commissions thématiques et</a:t>
              </a:r>
            </a:p>
            <a:p>
              <a:pPr algn="ctr">
                <a:lnSpc>
                  <a:spcPts val="3900"/>
                </a:lnSpc>
              </a:pPr>
              <a:r>
                <a:rPr lang="fr-FR" sz="2600" dirty="0">
                  <a:solidFill>
                    <a:srgbClr val="04345C"/>
                  </a:solidFill>
                  <a:latin typeface="Glacial Indifference"/>
                </a:rPr>
                <a:t>les groupes de travail), les comités auront une durée temporaire et se concentreront sur</a:t>
              </a:r>
            </a:p>
            <a:p>
              <a:pPr algn="ctr">
                <a:lnSpc>
                  <a:spcPts val="3900"/>
                </a:lnSpc>
              </a:pPr>
              <a:r>
                <a:rPr lang="fr-FR" sz="2600" dirty="0">
                  <a:solidFill>
                    <a:srgbClr val="04345C"/>
                  </a:solidFill>
                  <a:latin typeface="Glacial Indifference"/>
                </a:rPr>
                <a:t>les questions particulières relevant du Conseil de l'Europe. </a:t>
              </a:r>
            </a:p>
            <a:p>
              <a:pPr algn="ctr">
                <a:lnSpc>
                  <a:spcPts val="3900"/>
                </a:lnSpc>
              </a:pPr>
              <a:endParaRPr lang="fr-FR" sz="2600" dirty="0">
                <a:solidFill>
                  <a:srgbClr val="04345C"/>
                </a:solidFill>
                <a:latin typeface="Glacial Indifference"/>
              </a:endParaRPr>
            </a:p>
            <a:p>
              <a:pPr algn="ctr">
                <a:lnSpc>
                  <a:spcPts val="3900"/>
                </a:lnSpc>
              </a:pPr>
              <a:r>
                <a:rPr lang="fr-FR" sz="2600" b="1" dirty="0">
                  <a:solidFill>
                    <a:srgbClr val="04345C"/>
                  </a:solidFill>
                  <a:latin typeface="Glacial Indifference"/>
                </a:rPr>
                <a:t>La décision de</a:t>
              </a:r>
            </a:p>
            <a:p>
              <a:pPr algn="ctr">
                <a:lnSpc>
                  <a:spcPts val="3900"/>
                </a:lnSpc>
              </a:pPr>
              <a:r>
                <a:rPr lang="fr-FR" sz="2600" b="1" dirty="0">
                  <a:solidFill>
                    <a:srgbClr val="04345C"/>
                  </a:solidFill>
                  <a:latin typeface="Glacial Indifference"/>
                </a:rPr>
                <a:t>la création d'un comité particulier sera prise par l'Assemblée générale.</a:t>
              </a:r>
              <a:endParaRPr lang="en-US" sz="2600" b="1" dirty="0">
                <a:solidFill>
                  <a:srgbClr val="04345C"/>
                </a:solidFill>
                <a:latin typeface="Glacial Indifference Bold"/>
              </a:endParaRPr>
            </a:p>
          </p:txBody>
        </p:sp>
      </p:grpSp>
      <p:pic>
        <p:nvPicPr>
          <p:cNvPr id="17" name="Picture 17"/>
          <p:cNvPicPr>
            <a:picLocks noChangeAspect="1"/>
          </p:cNvPicPr>
          <p:nvPr/>
        </p:nvPicPr>
        <p:blipFill>
          <a:blip r:embed="rId2"/>
          <a:srcRect/>
          <a:stretch>
            <a:fillRect/>
          </a:stretch>
        </p:blipFill>
        <p:spPr>
          <a:xfrm rot="-5780817">
            <a:off x="15156397" y="-969796"/>
            <a:ext cx="1697903" cy="1759485"/>
          </a:xfrm>
          <a:prstGeom prst="rect">
            <a:avLst/>
          </a:prstGeom>
        </p:spPr>
      </p:pic>
      <p:sp>
        <p:nvSpPr>
          <p:cNvPr id="18" name="ZoneTexte 17">
            <a:extLst>
              <a:ext uri="{FF2B5EF4-FFF2-40B4-BE49-F238E27FC236}">
                <a16:creationId xmlns:a16="http://schemas.microsoft.com/office/drawing/2014/main" id="{0313B30E-B331-4068-A9EB-22E092D1A367}"/>
              </a:ext>
            </a:extLst>
          </p:cNvPr>
          <p:cNvSpPr txBox="1"/>
          <p:nvPr/>
        </p:nvSpPr>
        <p:spPr>
          <a:xfrm>
            <a:off x="10730247" y="2161352"/>
            <a:ext cx="6529053" cy="6494085"/>
          </a:xfrm>
          <a:prstGeom prst="rect">
            <a:avLst/>
          </a:prstGeom>
          <a:noFill/>
        </p:spPr>
        <p:txBody>
          <a:bodyPr wrap="square" rtlCol="0">
            <a:spAutoFit/>
          </a:bodyPr>
          <a:lstStyle/>
          <a:p>
            <a:pPr algn="just"/>
            <a:r>
              <a:rPr lang="fr-FR" sz="2600" dirty="0">
                <a:solidFill>
                  <a:srgbClr val="04345C"/>
                </a:solidFill>
                <a:latin typeface="Glacial Indifference"/>
              </a:rPr>
              <a:t>Un Comité peut être proposé par la Commission permanente ou par plusieurs OING (au moins 7 OING). </a:t>
            </a:r>
          </a:p>
          <a:p>
            <a:pPr algn="just"/>
            <a:endParaRPr lang="fr-FR" sz="2600" dirty="0">
              <a:solidFill>
                <a:srgbClr val="04345C"/>
              </a:solidFill>
              <a:latin typeface="Glacial Indifference"/>
            </a:endParaRPr>
          </a:p>
          <a:p>
            <a:pPr algn="ctr"/>
            <a:r>
              <a:rPr lang="fr-FR" sz="2600" b="1" dirty="0">
                <a:solidFill>
                  <a:srgbClr val="04345C"/>
                </a:solidFill>
                <a:latin typeface="Glacial Indifference"/>
              </a:rPr>
              <a:t>L'approche ascendante dans le travail de la Conférence des OING</a:t>
            </a:r>
          </a:p>
          <a:p>
            <a:pPr algn="just"/>
            <a:endParaRPr lang="fr-FR" sz="2600" dirty="0">
              <a:solidFill>
                <a:srgbClr val="04345C"/>
              </a:solidFill>
              <a:latin typeface="Glacial Indifference"/>
            </a:endParaRPr>
          </a:p>
          <a:p>
            <a:pPr algn="just"/>
            <a:r>
              <a:rPr lang="fr-FR" sz="2600" dirty="0">
                <a:solidFill>
                  <a:srgbClr val="04345C"/>
                </a:solidFill>
                <a:latin typeface="Glacial Indifference"/>
              </a:rPr>
              <a:t>L'Assemblée générale aura une relation plus directe avec ceux qui préparent les sujets / thèmes à examiner. En même temps, elle aura la responsabilité de s'assurer que les besoins sont satisfaits et qu'il existe une coordination efficace avec la tâche confiée au Comité </a:t>
            </a:r>
            <a:endParaRPr lang="en-GB" sz="2600" dirty="0">
              <a:solidFill>
                <a:srgbClr val="04345C"/>
              </a:solidFill>
              <a:highlight>
                <a:srgbClr val="FFFF00"/>
              </a:highlight>
              <a:latin typeface="Glacial Indifference"/>
            </a:endParaRPr>
          </a:p>
          <a:p>
            <a:pPr algn="ctr"/>
            <a:endParaRPr lang="fr-FR" sz="2600" b="1" dirty="0">
              <a:solidFill>
                <a:srgbClr val="04345C"/>
              </a:solidFill>
              <a:latin typeface="Glacial Indifference"/>
            </a:endParaRPr>
          </a:p>
          <a:p>
            <a:endParaRPr lang="en-GB" sz="2600" dirty="0">
              <a:solidFill>
                <a:srgbClr val="04345C"/>
              </a:solidFill>
              <a:latin typeface="Glacial Indifferenc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4247">
        <p15:prstTrans prst="drape"/>
      </p:transition>
    </mc:Choice>
    <mc:Fallback xmlns="">
      <p:transition spd="slow" advTm="34247">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blip>
          <a:srcRect/>
          <a:stretch>
            <a:fillRect/>
          </a:stretch>
        </p:blipFill>
        <p:spPr>
          <a:xfrm rot="17265414">
            <a:off x="7735158" y="9198399"/>
            <a:ext cx="10506725" cy="10887798"/>
          </a:xfrm>
          <a:prstGeom prst="rect">
            <a:avLst/>
          </a:prstGeom>
        </p:spPr>
      </p:pic>
      <p:pic>
        <p:nvPicPr>
          <p:cNvPr id="3" name="Picture 3"/>
          <p:cNvPicPr>
            <a:picLocks noChangeAspect="1"/>
          </p:cNvPicPr>
          <p:nvPr/>
        </p:nvPicPr>
        <p:blipFill>
          <a:blip r:embed="rId2">
            <a:alphaModFix amt="19999"/>
          </a:blip>
          <a:srcRect/>
          <a:stretch>
            <a:fillRect/>
          </a:stretch>
        </p:blipFill>
        <p:spPr>
          <a:xfrm rot="8100000">
            <a:off x="13478453" y="-1581330"/>
            <a:ext cx="6728617" cy="6972660"/>
          </a:xfrm>
          <a:prstGeom prst="rect">
            <a:avLst/>
          </a:prstGeom>
        </p:spPr>
      </p:pic>
      <p:pic>
        <p:nvPicPr>
          <p:cNvPr id="4" name="Picture 4"/>
          <p:cNvPicPr>
            <a:picLocks noChangeAspect="1"/>
          </p:cNvPicPr>
          <p:nvPr/>
        </p:nvPicPr>
        <p:blipFill>
          <a:blip r:embed="rId2">
            <a:alphaModFix amt="19999"/>
          </a:blip>
          <a:srcRect/>
          <a:stretch>
            <a:fillRect/>
          </a:stretch>
        </p:blipFill>
        <p:spPr>
          <a:xfrm rot="-7601395">
            <a:off x="-692428" y="6150336"/>
            <a:ext cx="5784808" cy="5994620"/>
          </a:xfrm>
          <a:prstGeom prst="rect">
            <a:avLst/>
          </a:prstGeom>
        </p:spPr>
      </p:pic>
      <p:pic>
        <p:nvPicPr>
          <p:cNvPr id="5" name="Picture 5"/>
          <p:cNvPicPr>
            <a:picLocks noChangeAspect="1"/>
          </p:cNvPicPr>
          <p:nvPr/>
        </p:nvPicPr>
        <p:blipFill>
          <a:blip r:embed="rId2"/>
          <a:srcRect/>
          <a:stretch>
            <a:fillRect/>
          </a:stretch>
        </p:blipFill>
        <p:spPr>
          <a:xfrm rot="9919599">
            <a:off x="-597974" y="6591638"/>
            <a:ext cx="1828200" cy="1894507"/>
          </a:xfrm>
          <a:prstGeom prst="rect">
            <a:avLst/>
          </a:prstGeom>
        </p:spPr>
      </p:pic>
      <p:grpSp>
        <p:nvGrpSpPr>
          <p:cNvPr id="6" name="Group 6"/>
          <p:cNvGrpSpPr/>
          <p:nvPr/>
        </p:nvGrpSpPr>
        <p:grpSpPr>
          <a:xfrm>
            <a:off x="17259300" y="556244"/>
            <a:ext cx="1348756" cy="1348756"/>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8" name="Group 8"/>
          <p:cNvGrpSpPr/>
          <p:nvPr/>
        </p:nvGrpSpPr>
        <p:grpSpPr>
          <a:xfrm>
            <a:off x="1028700" y="868680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534043" y="695403"/>
            <a:ext cx="7076557" cy="8176357"/>
            <a:chOff x="0" y="-9525"/>
            <a:chExt cx="8229788" cy="10901809"/>
          </a:xfrm>
        </p:grpSpPr>
        <p:sp>
          <p:nvSpPr>
            <p:cNvPr id="11" name="TextBox 11"/>
            <p:cNvSpPr txBox="1"/>
            <p:nvPr/>
          </p:nvSpPr>
          <p:spPr>
            <a:xfrm>
              <a:off x="0" y="-9525"/>
              <a:ext cx="8229788" cy="2564805"/>
            </a:xfrm>
            <a:prstGeom prst="rect">
              <a:avLst/>
            </a:prstGeom>
          </p:spPr>
          <p:txBody>
            <a:bodyPr lIns="0" tIns="0" rIns="0" bIns="0" rtlCol="0" anchor="t">
              <a:spAutoFit/>
            </a:bodyPr>
            <a:lstStyle/>
            <a:p>
              <a:pPr algn="ctr">
                <a:lnSpc>
                  <a:spcPts val="5040"/>
                </a:lnSpc>
              </a:pPr>
              <a:r>
                <a:rPr lang="en-US" sz="4200" spc="420" dirty="0">
                  <a:solidFill>
                    <a:srgbClr val="6BD4CD"/>
                  </a:solidFill>
                  <a:latin typeface="Glacial Indifference Bold"/>
                </a:rPr>
                <a:t>8. COMITE DE VERIFICATION et de LITIGE</a:t>
              </a:r>
            </a:p>
          </p:txBody>
        </p:sp>
        <p:sp>
          <p:nvSpPr>
            <p:cNvPr id="12" name="TextBox 12"/>
            <p:cNvSpPr txBox="1"/>
            <p:nvPr/>
          </p:nvSpPr>
          <p:spPr>
            <a:xfrm>
              <a:off x="0" y="2751220"/>
              <a:ext cx="8229788" cy="3488135"/>
            </a:xfrm>
            <a:prstGeom prst="rect">
              <a:avLst/>
            </a:prstGeom>
          </p:spPr>
          <p:txBody>
            <a:bodyPr lIns="0" tIns="0" rIns="0" bIns="0" rtlCol="0" anchor="t">
              <a:spAutoFit/>
            </a:bodyPr>
            <a:lstStyle/>
            <a:p>
              <a:pPr algn="ctr">
                <a:lnSpc>
                  <a:spcPts val="3391"/>
                </a:lnSpc>
              </a:pPr>
              <a:r>
                <a:rPr lang="en-US" sz="2261" dirty="0">
                  <a:solidFill>
                    <a:srgbClr val="6BD4CD"/>
                  </a:solidFill>
                  <a:latin typeface="Glacial Indifference"/>
                </a:rPr>
                <a:t>Le </a:t>
              </a:r>
              <a:r>
                <a:rPr lang="en-US" sz="2261" dirty="0" err="1">
                  <a:solidFill>
                    <a:srgbClr val="6BD4CD"/>
                  </a:solidFill>
                  <a:latin typeface="Glacial Indifference"/>
                </a:rPr>
                <a:t>Comité</a:t>
              </a:r>
              <a:r>
                <a:rPr lang="en-US" sz="2261" dirty="0">
                  <a:solidFill>
                    <a:srgbClr val="6BD4CD"/>
                  </a:solidFill>
                  <a:latin typeface="Glacial Indifference"/>
                </a:rPr>
                <a:t> de verification et de </a:t>
              </a:r>
              <a:r>
                <a:rPr lang="en-US" sz="2261" dirty="0" err="1">
                  <a:solidFill>
                    <a:srgbClr val="6BD4CD"/>
                  </a:solidFill>
                  <a:latin typeface="Glacial Indifference"/>
                </a:rPr>
                <a:t>litige</a:t>
              </a:r>
              <a:r>
                <a:rPr lang="en-US" sz="2261" dirty="0">
                  <a:solidFill>
                    <a:srgbClr val="6BD4CD"/>
                  </a:solidFill>
                  <a:latin typeface="Glacial Indifference"/>
                </a:rPr>
                <a:t>, </a:t>
              </a:r>
              <a:r>
                <a:rPr lang="en-US" sz="2261" dirty="0" err="1">
                  <a:solidFill>
                    <a:srgbClr val="6BD4CD"/>
                  </a:solidFill>
                  <a:latin typeface="Glacial Indifference"/>
                </a:rPr>
                <a:t>est</a:t>
              </a:r>
              <a:r>
                <a:rPr lang="en-US" sz="2261" dirty="0">
                  <a:solidFill>
                    <a:srgbClr val="6BD4CD"/>
                  </a:solidFill>
                  <a:latin typeface="Glacial Indifference"/>
                </a:rPr>
                <a:t> </a:t>
              </a:r>
              <a:r>
                <a:rPr lang="en-US" sz="2261" dirty="0" err="1">
                  <a:solidFill>
                    <a:srgbClr val="6BD4CD"/>
                  </a:solidFill>
                  <a:latin typeface="Glacial Indifference"/>
                </a:rPr>
                <a:t>l’instance</a:t>
              </a:r>
              <a:r>
                <a:rPr lang="en-US" sz="2261" dirty="0">
                  <a:solidFill>
                    <a:srgbClr val="6BD4CD"/>
                  </a:solidFill>
                  <a:latin typeface="Glacial Indifference"/>
                </a:rPr>
                <a:t> </a:t>
              </a:r>
              <a:r>
                <a:rPr lang="en-US" sz="2261" dirty="0" err="1">
                  <a:solidFill>
                    <a:srgbClr val="6BD4CD"/>
                  </a:solidFill>
                  <a:latin typeface="Glacial Indifference"/>
                </a:rPr>
                <a:t>responsable</a:t>
              </a:r>
              <a:r>
                <a:rPr lang="en-US" sz="2261" dirty="0">
                  <a:solidFill>
                    <a:srgbClr val="6BD4CD"/>
                  </a:solidFill>
                  <a:latin typeface="Glacial Indifference"/>
                </a:rPr>
                <a:t> de la supervision des </a:t>
              </a:r>
              <a:r>
                <a:rPr lang="en-US" sz="2261" dirty="0" err="1">
                  <a:solidFill>
                    <a:srgbClr val="6BD4CD"/>
                  </a:solidFill>
                  <a:latin typeface="Glacial Indifference"/>
                </a:rPr>
                <a:t>élections</a:t>
              </a:r>
              <a:r>
                <a:rPr lang="en-US" sz="2261" dirty="0">
                  <a:solidFill>
                    <a:srgbClr val="6BD4CD"/>
                  </a:solidFill>
                  <a:latin typeface="Glacial Indifference"/>
                </a:rPr>
                <a:t>.</a:t>
              </a:r>
            </a:p>
            <a:p>
              <a:pPr algn="ctr">
                <a:lnSpc>
                  <a:spcPts val="3391"/>
                </a:lnSpc>
              </a:pPr>
              <a:r>
                <a:rPr lang="en-US" sz="2261" dirty="0">
                  <a:solidFill>
                    <a:srgbClr val="6BD4CD"/>
                  </a:solidFill>
                  <a:latin typeface="Glacial Indifference"/>
                </a:rPr>
                <a:t> </a:t>
              </a:r>
              <a:r>
                <a:rPr lang="en-US" sz="2261" dirty="0" err="1">
                  <a:solidFill>
                    <a:srgbClr val="6BD4CD"/>
                  </a:solidFill>
                  <a:latin typeface="Glacial Indifference"/>
                </a:rPr>
                <a:t>Cet</a:t>
              </a:r>
              <a:r>
                <a:rPr lang="en-US" sz="2261" dirty="0">
                  <a:solidFill>
                    <a:srgbClr val="6BD4CD"/>
                  </a:solidFill>
                  <a:latin typeface="Glacial Indifference"/>
                </a:rPr>
                <a:t> </a:t>
              </a:r>
              <a:r>
                <a:rPr lang="fr-FR" sz="2261" dirty="0">
                  <a:solidFill>
                    <a:srgbClr val="6BD4CD"/>
                  </a:solidFill>
                  <a:latin typeface="Glacial Indifference"/>
                </a:rPr>
                <a:t>organe ne changera pas. </a:t>
              </a:r>
            </a:p>
            <a:p>
              <a:pPr algn="ctr">
                <a:lnSpc>
                  <a:spcPts val="3391"/>
                </a:lnSpc>
              </a:pPr>
              <a:r>
                <a:rPr lang="fr-FR" sz="2261" dirty="0">
                  <a:solidFill>
                    <a:srgbClr val="6BD4CD"/>
                  </a:solidFill>
                  <a:latin typeface="Glacial Indifference"/>
                </a:rPr>
                <a:t>Toutefois, ses fonctions sont renforcées par l'adoption du code de conduite et cela se reflète dans la révision du Règlement.</a:t>
              </a:r>
              <a:endParaRPr lang="en-US" sz="2261" dirty="0">
                <a:solidFill>
                  <a:srgbClr val="6BD4CD"/>
                </a:solidFill>
                <a:latin typeface="Glacial Indifference"/>
              </a:endParaRPr>
            </a:p>
          </p:txBody>
        </p:sp>
        <p:sp>
          <p:nvSpPr>
            <p:cNvPr id="13" name="TextBox 13"/>
            <p:cNvSpPr txBox="1"/>
            <p:nvPr/>
          </p:nvSpPr>
          <p:spPr>
            <a:xfrm>
              <a:off x="0" y="7235610"/>
              <a:ext cx="8229788" cy="854935"/>
            </a:xfrm>
            <a:prstGeom prst="rect">
              <a:avLst/>
            </a:prstGeom>
          </p:spPr>
          <p:txBody>
            <a:bodyPr lIns="0" tIns="0" rIns="0" bIns="0" rtlCol="0" anchor="t">
              <a:spAutoFit/>
            </a:bodyPr>
            <a:lstStyle/>
            <a:p>
              <a:pPr algn="ctr">
                <a:lnSpc>
                  <a:spcPts val="5040"/>
                </a:lnSpc>
              </a:pPr>
              <a:r>
                <a:rPr lang="en-US" sz="4200" spc="420" dirty="0">
                  <a:solidFill>
                    <a:srgbClr val="6BD4CD"/>
                  </a:solidFill>
                  <a:latin typeface="Glacial Indifference Bold"/>
                </a:rPr>
                <a:t>9. </a:t>
              </a:r>
              <a:r>
                <a:rPr lang="en-US" sz="4200" spc="420" dirty="0">
                  <a:solidFill>
                    <a:srgbClr val="6BD4CD"/>
                  </a:solidFill>
                  <a:latin typeface="Arimo Bold"/>
                </a:rPr>
                <a:t>COMITE D’APPEL</a:t>
              </a:r>
            </a:p>
          </p:txBody>
        </p:sp>
        <p:sp>
          <p:nvSpPr>
            <p:cNvPr id="14" name="TextBox 14"/>
            <p:cNvSpPr txBox="1"/>
            <p:nvPr/>
          </p:nvSpPr>
          <p:spPr>
            <a:xfrm>
              <a:off x="0" y="9148217"/>
              <a:ext cx="8229788" cy="1744067"/>
            </a:xfrm>
            <a:prstGeom prst="rect">
              <a:avLst/>
            </a:prstGeom>
          </p:spPr>
          <p:txBody>
            <a:bodyPr lIns="0" tIns="0" rIns="0" bIns="0" rtlCol="0" anchor="t">
              <a:spAutoFit/>
            </a:bodyPr>
            <a:lstStyle/>
            <a:p>
              <a:pPr algn="ctr">
                <a:lnSpc>
                  <a:spcPts val="3391"/>
                </a:lnSpc>
              </a:pPr>
              <a:r>
                <a:rPr lang="fr-FR" sz="2261" dirty="0">
                  <a:solidFill>
                    <a:srgbClr val="6BD4CD"/>
                  </a:solidFill>
                  <a:latin typeface="Glacial Indifference"/>
                </a:rPr>
                <a:t>Les propositions concernant le fonctionnement </a:t>
              </a:r>
            </a:p>
            <a:p>
              <a:pPr algn="ctr">
                <a:lnSpc>
                  <a:spcPts val="3391"/>
                </a:lnSpc>
              </a:pPr>
              <a:r>
                <a:rPr lang="fr-FR" sz="2261" dirty="0">
                  <a:solidFill>
                    <a:srgbClr val="6BD4CD"/>
                  </a:solidFill>
                  <a:latin typeface="Glacial Indifference"/>
                </a:rPr>
                <a:t>du Comité d'appel sont essentiellement les mêmes que celles du Comité de vérification et de litige.</a:t>
              </a:r>
            </a:p>
          </p:txBody>
        </p:sp>
      </p:grpSp>
      <p:grpSp>
        <p:nvGrpSpPr>
          <p:cNvPr id="15" name="Group 15"/>
          <p:cNvGrpSpPr/>
          <p:nvPr/>
        </p:nvGrpSpPr>
        <p:grpSpPr>
          <a:xfrm>
            <a:off x="10162505" y="971314"/>
            <a:ext cx="7096795" cy="5122035"/>
            <a:chOff x="0" y="-9525"/>
            <a:chExt cx="9462393" cy="6829380"/>
          </a:xfrm>
        </p:grpSpPr>
        <p:sp>
          <p:nvSpPr>
            <p:cNvPr id="16" name="TextBox 16"/>
            <p:cNvSpPr txBox="1"/>
            <p:nvPr/>
          </p:nvSpPr>
          <p:spPr>
            <a:xfrm>
              <a:off x="0" y="-9525"/>
              <a:ext cx="9462393" cy="857664"/>
            </a:xfrm>
            <a:prstGeom prst="rect">
              <a:avLst/>
            </a:prstGeom>
          </p:spPr>
          <p:txBody>
            <a:bodyPr lIns="0" tIns="0" rIns="0" bIns="0" rtlCol="0" anchor="t">
              <a:spAutoFit/>
            </a:bodyPr>
            <a:lstStyle/>
            <a:p>
              <a:pPr algn="ctr">
                <a:lnSpc>
                  <a:spcPts val="5040"/>
                </a:lnSpc>
              </a:pPr>
              <a:r>
                <a:rPr lang="en-US" sz="4200" spc="420">
                  <a:solidFill>
                    <a:srgbClr val="6BD4CD"/>
                  </a:solidFill>
                  <a:latin typeface="Glacial Indifference Bold"/>
                </a:rPr>
                <a:t>10. ELECTIONS</a:t>
              </a:r>
            </a:p>
          </p:txBody>
        </p:sp>
        <p:sp>
          <p:nvSpPr>
            <p:cNvPr id="17" name="TextBox 17"/>
            <p:cNvSpPr txBox="1"/>
            <p:nvPr/>
          </p:nvSpPr>
          <p:spPr>
            <a:xfrm>
              <a:off x="0" y="1054943"/>
              <a:ext cx="9462393" cy="5764912"/>
            </a:xfrm>
            <a:prstGeom prst="rect">
              <a:avLst/>
            </a:prstGeom>
          </p:spPr>
          <p:txBody>
            <a:bodyPr lIns="0" tIns="0" rIns="0" bIns="0" rtlCol="0" anchor="t">
              <a:spAutoFit/>
            </a:bodyPr>
            <a:lstStyle/>
            <a:p>
              <a:pPr algn="ctr">
                <a:lnSpc>
                  <a:spcPts val="3391"/>
                </a:lnSpc>
              </a:pPr>
              <a:endParaRPr dirty="0"/>
            </a:p>
            <a:p>
              <a:pPr algn="ctr">
                <a:lnSpc>
                  <a:spcPts val="3391"/>
                </a:lnSpc>
              </a:pPr>
              <a:r>
                <a:rPr lang="fr-FR" sz="2261" dirty="0">
                  <a:solidFill>
                    <a:srgbClr val="6BD4CD"/>
                  </a:solidFill>
                  <a:latin typeface="Glacial Indifference"/>
                </a:rPr>
                <a:t>La révision proposée introduit les éléments suivants : </a:t>
              </a:r>
            </a:p>
            <a:p>
              <a:pPr algn="ctr">
                <a:lnSpc>
                  <a:spcPts val="3391"/>
                </a:lnSpc>
              </a:pPr>
              <a:r>
                <a:rPr lang="fr-FR" sz="2261" dirty="0">
                  <a:solidFill>
                    <a:srgbClr val="6BD4CD"/>
                  </a:solidFill>
                  <a:latin typeface="Glacial Indifference"/>
                </a:rPr>
                <a:t>Introduction de la possibilité du vote électronique </a:t>
              </a:r>
            </a:p>
            <a:p>
              <a:pPr algn="ctr">
                <a:lnSpc>
                  <a:spcPts val="3391"/>
                </a:lnSpc>
              </a:pPr>
              <a:r>
                <a:rPr lang="fr-FR" sz="2261" dirty="0">
                  <a:solidFill>
                    <a:srgbClr val="6BD4CD"/>
                  </a:solidFill>
                  <a:latin typeface="Glacial Indifference"/>
                </a:rPr>
                <a:t>Un volume de règles allégé </a:t>
              </a:r>
            </a:p>
            <a:p>
              <a:pPr algn="ctr">
                <a:lnSpc>
                  <a:spcPts val="3391"/>
                </a:lnSpc>
              </a:pPr>
              <a:r>
                <a:rPr lang="fr-FR" sz="2261" dirty="0">
                  <a:solidFill>
                    <a:srgbClr val="6BD4CD"/>
                  </a:solidFill>
                  <a:latin typeface="Glacial Indifference"/>
                </a:rPr>
                <a:t>Une personne proposée pour le poste de vice-président </a:t>
              </a:r>
            </a:p>
            <a:p>
              <a:pPr algn="ctr">
                <a:lnSpc>
                  <a:spcPts val="3391"/>
                </a:lnSpc>
              </a:pPr>
              <a:r>
                <a:rPr lang="fr-FR" sz="2261" dirty="0">
                  <a:solidFill>
                    <a:srgbClr val="6BD4CD"/>
                  </a:solidFill>
                  <a:latin typeface="Glacial Indifference"/>
                </a:rPr>
                <a:t>doit avoir le soutien d'autres OING </a:t>
              </a:r>
            </a:p>
            <a:p>
              <a:pPr algn="ctr">
                <a:lnSpc>
                  <a:spcPts val="3391"/>
                </a:lnSpc>
              </a:pPr>
              <a:r>
                <a:rPr lang="fr-FR" sz="2261" dirty="0">
                  <a:solidFill>
                    <a:srgbClr val="6BD4CD"/>
                  </a:solidFill>
                  <a:latin typeface="Glacial Indifference"/>
                </a:rPr>
                <a:t>Les candidats doivent présenter un </a:t>
              </a:r>
            </a:p>
            <a:p>
              <a:pPr algn="ctr">
                <a:lnSpc>
                  <a:spcPts val="3391"/>
                </a:lnSpc>
              </a:pPr>
              <a:r>
                <a:rPr lang="fr-FR" sz="2261" dirty="0">
                  <a:solidFill>
                    <a:srgbClr val="6BD4CD"/>
                  </a:solidFill>
                  <a:latin typeface="Glacial Indifference"/>
                </a:rPr>
                <a:t>déclaration à l'appui de leur demande</a:t>
              </a:r>
            </a:p>
            <a:p>
              <a:pPr algn="ctr">
                <a:lnSpc>
                  <a:spcPts val="3391"/>
                </a:lnSpc>
              </a:pPr>
              <a:r>
                <a:rPr lang="fr-FR" sz="2261" dirty="0">
                  <a:solidFill>
                    <a:srgbClr val="6BD4CD"/>
                  </a:solidFill>
                  <a:latin typeface="Glacial Indifference"/>
                </a:rPr>
                <a:t>Les candidatures seront affichées sur le site web de la Conférence</a:t>
              </a:r>
              <a:endParaRPr lang="en-US" sz="2261" dirty="0">
                <a:solidFill>
                  <a:srgbClr val="6BD4CD"/>
                </a:solidFill>
                <a:latin typeface="Glacial Indifference"/>
              </a:endParaRPr>
            </a:p>
          </p:txBody>
        </p:sp>
      </p:grpSp>
      <p:pic>
        <p:nvPicPr>
          <p:cNvPr id="1026" name="Picture 2" descr="https://www.coe.int/documents/9219724/14989924/participation.jpg/756b1497-3d6b-476e-96d5-d8b41cd62985?t=145691307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5854" y="6857443"/>
            <a:ext cx="5485815" cy="3088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5541">
        <p15:prstTrans prst="drape"/>
      </p:transition>
    </mc:Choice>
    <mc:Fallback xmlns="">
      <p:transition spd="slow" advTm="25541">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390171">
            <a:off x="11453413" y="1484653"/>
            <a:ext cx="8034790" cy="8326207"/>
          </a:xfrm>
          <a:prstGeom prst="rect">
            <a:avLst/>
          </a:prstGeom>
        </p:spPr>
      </p:pic>
      <p:grpSp>
        <p:nvGrpSpPr>
          <p:cNvPr id="3" name="Group 3"/>
          <p:cNvGrpSpPr/>
          <p:nvPr/>
        </p:nvGrpSpPr>
        <p:grpSpPr>
          <a:xfrm>
            <a:off x="17259300" y="1261094"/>
            <a:ext cx="1348756" cy="1348756"/>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345C"/>
            </a:solidFill>
          </p:spPr>
        </p:sp>
      </p:grpSp>
      <p:grpSp>
        <p:nvGrpSpPr>
          <p:cNvPr id="5" name="Group 5"/>
          <p:cNvGrpSpPr/>
          <p:nvPr/>
        </p:nvGrpSpPr>
        <p:grpSpPr>
          <a:xfrm>
            <a:off x="1028700" y="8686800"/>
            <a:ext cx="571500" cy="57150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7" name="Group 7"/>
          <p:cNvGrpSpPr/>
          <p:nvPr/>
        </p:nvGrpSpPr>
        <p:grpSpPr>
          <a:xfrm>
            <a:off x="1779003" y="2659856"/>
            <a:ext cx="9732230" cy="6083432"/>
            <a:chOff x="0" y="66675"/>
            <a:chExt cx="12976307" cy="8111242"/>
          </a:xfrm>
        </p:grpSpPr>
        <p:sp>
          <p:nvSpPr>
            <p:cNvPr id="8" name="TextBox 8"/>
            <p:cNvSpPr txBox="1"/>
            <p:nvPr/>
          </p:nvSpPr>
          <p:spPr>
            <a:xfrm>
              <a:off x="0" y="66675"/>
              <a:ext cx="12976307" cy="1436291"/>
            </a:xfrm>
            <a:prstGeom prst="rect">
              <a:avLst/>
            </a:prstGeom>
          </p:spPr>
          <p:txBody>
            <a:bodyPr lIns="0" tIns="0" rIns="0" bIns="0" rtlCol="0" anchor="t">
              <a:spAutoFit/>
            </a:bodyPr>
            <a:lstStyle/>
            <a:p>
              <a:pPr algn="ctr">
                <a:lnSpc>
                  <a:spcPts val="4200"/>
                </a:lnSpc>
              </a:pPr>
              <a:r>
                <a:rPr lang="en-US" sz="4200" dirty="0">
                  <a:solidFill>
                    <a:srgbClr val="6BD4CD"/>
                  </a:solidFill>
                  <a:latin typeface="Glacial Indifference Bold"/>
                </a:rPr>
                <a:t>11. AMENDEMENTS</a:t>
              </a:r>
            </a:p>
            <a:p>
              <a:pPr algn="ctr">
                <a:lnSpc>
                  <a:spcPts val="4200"/>
                </a:lnSpc>
              </a:pPr>
              <a:endParaRPr lang="en-US" sz="4200" dirty="0">
                <a:solidFill>
                  <a:srgbClr val="6BD4CD"/>
                </a:solidFill>
                <a:latin typeface="Glacial Indifference Bold"/>
              </a:endParaRPr>
            </a:p>
          </p:txBody>
        </p:sp>
        <p:sp>
          <p:nvSpPr>
            <p:cNvPr id="9" name="TextBox 9"/>
            <p:cNvSpPr txBox="1"/>
            <p:nvPr/>
          </p:nvSpPr>
          <p:spPr>
            <a:xfrm>
              <a:off x="0" y="1807348"/>
              <a:ext cx="12976307" cy="6370569"/>
            </a:xfrm>
            <a:prstGeom prst="rect">
              <a:avLst/>
            </a:prstGeom>
          </p:spPr>
          <p:txBody>
            <a:bodyPr lIns="0" tIns="0" rIns="0" bIns="0" rtlCol="0" anchor="t">
              <a:spAutoFit/>
            </a:bodyPr>
            <a:lstStyle/>
            <a:p>
              <a:pPr algn="ctr">
                <a:lnSpc>
                  <a:spcPts val="2520"/>
                </a:lnSpc>
              </a:pPr>
              <a:r>
                <a:rPr lang="fr-FR" sz="2100" spc="210" dirty="0">
                  <a:solidFill>
                    <a:srgbClr val="6BD4CD"/>
                  </a:solidFill>
                  <a:latin typeface="Glacial Indifference"/>
                </a:rPr>
                <a:t>La révision comprend les éléments suivants : </a:t>
              </a:r>
            </a:p>
            <a:p>
              <a:pPr algn="ctr">
                <a:lnSpc>
                  <a:spcPts val="2520"/>
                </a:lnSpc>
              </a:pPr>
              <a:endParaRPr lang="fr-FR" sz="2100" spc="210" dirty="0">
                <a:solidFill>
                  <a:srgbClr val="6BD4CD"/>
                </a:solidFill>
                <a:latin typeface="Glacial Indifference"/>
              </a:endParaRPr>
            </a:p>
            <a:p>
              <a:pPr algn="ctr">
                <a:lnSpc>
                  <a:spcPts val="2520"/>
                </a:lnSpc>
              </a:pPr>
              <a:r>
                <a:rPr lang="fr-FR" sz="2100" spc="210" dirty="0">
                  <a:solidFill>
                    <a:srgbClr val="6BD4CD"/>
                  </a:solidFill>
                  <a:latin typeface="Glacial Indifference"/>
                </a:rPr>
                <a:t>Une proposition de révision, accompagnée d'une justification du changement proposé, doit être soumise par écrit, en anglais ou en français, à la Commission de vérification et de litige au plus tard quatre-vingt-dix jours avant l'Assemblée générale au cours de laquelle la proposition doit être examinée.</a:t>
              </a:r>
            </a:p>
            <a:p>
              <a:pPr algn="ctr">
                <a:lnSpc>
                  <a:spcPts val="2520"/>
                </a:lnSpc>
              </a:pPr>
              <a:endParaRPr lang="fr-FR" sz="2100" spc="210" dirty="0">
                <a:solidFill>
                  <a:srgbClr val="6BD4CD"/>
                </a:solidFill>
                <a:latin typeface="Glacial Indifference"/>
              </a:endParaRPr>
            </a:p>
            <a:p>
              <a:pPr algn="ctr">
                <a:lnSpc>
                  <a:spcPts val="2520"/>
                </a:lnSpc>
              </a:pPr>
              <a:r>
                <a:rPr lang="fr-FR" sz="2100" spc="210" dirty="0">
                  <a:solidFill>
                    <a:srgbClr val="6BD4CD"/>
                  </a:solidFill>
                  <a:latin typeface="Glacial Indifference"/>
                </a:rPr>
                <a:t>Une proposition d'amendement jugée recevable par le Comité de vérification et de litige est ensuite publiée par le Secrétariat sur le site Internet de la Conférence, toutes les OING recevant un courriel avec un lien vers la page correspondante</a:t>
              </a:r>
            </a:p>
            <a:p>
              <a:pPr algn="ctr">
                <a:lnSpc>
                  <a:spcPts val="2520"/>
                </a:lnSpc>
              </a:pPr>
              <a:endParaRPr lang="fr-FR" sz="2100" spc="210" dirty="0">
                <a:solidFill>
                  <a:srgbClr val="6BD4CD"/>
                </a:solidFill>
                <a:latin typeface="Glacial Indifference"/>
              </a:endParaRPr>
            </a:p>
            <a:p>
              <a:pPr algn="ctr">
                <a:lnSpc>
                  <a:spcPts val="2520"/>
                </a:lnSpc>
              </a:pPr>
              <a:r>
                <a:rPr lang="fr-FR" sz="2100" spc="210" dirty="0">
                  <a:solidFill>
                    <a:srgbClr val="6BD4CD"/>
                  </a:solidFill>
                  <a:latin typeface="Glacial Indifference"/>
                </a:rPr>
                <a:t>Une proposition d'amendement soutenue par une majorité des deux tiers des votes exprimés est adoptée.</a:t>
              </a:r>
              <a:endParaRPr lang="en-US" sz="2100" spc="210" dirty="0">
                <a:solidFill>
                  <a:srgbClr val="6BD4CD"/>
                </a:solidFill>
                <a:latin typeface="Glacial Indifference"/>
              </a:endParaRPr>
            </a:p>
          </p:txBody>
        </p:sp>
      </p:grpSp>
      <p:pic>
        <p:nvPicPr>
          <p:cNvPr id="10" name="Picture 10"/>
          <p:cNvPicPr>
            <a:picLocks noChangeAspect="1"/>
          </p:cNvPicPr>
          <p:nvPr/>
        </p:nvPicPr>
        <p:blipFill>
          <a:blip r:embed="rId2">
            <a:alphaModFix amt="19999"/>
          </a:blip>
          <a:srcRect/>
          <a:stretch>
            <a:fillRect/>
          </a:stretch>
        </p:blipFill>
        <p:spPr>
          <a:xfrm rot="7085908">
            <a:off x="204586" y="1621680"/>
            <a:ext cx="4977542" cy="5158075"/>
          </a:xfrm>
          <a:prstGeom prst="rect">
            <a:avLst/>
          </a:prstGeom>
        </p:spPr>
      </p:pic>
      <p:pic>
        <p:nvPicPr>
          <p:cNvPr id="11" name="Picture 11"/>
          <p:cNvPicPr>
            <a:picLocks noChangeAspect="1"/>
          </p:cNvPicPr>
          <p:nvPr/>
        </p:nvPicPr>
        <p:blipFill>
          <a:blip r:embed="rId2">
            <a:alphaModFix amt="19999"/>
          </a:blip>
          <a:srcRect/>
          <a:stretch>
            <a:fillRect/>
          </a:stretch>
        </p:blipFill>
        <p:spPr>
          <a:xfrm rot="7085908">
            <a:off x="5710645" y="341647"/>
            <a:ext cx="9969134" cy="10330708"/>
          </a:xfrm>
          <a:prstGeom prst="rect">
            <a:avLst/>
          </a:prstGeom>
        </p:spPr>
      </p:pic>
      <p:pic>
        <p:nvPicPr>
          <p:cNvPr id="12" name="Picture 12"/>
          <p:cNvPicPr>
            <a:picLocks noChangeAspect="1"/>
          </p:cNvPicPr>
          <p:nvPr/>
        </p:nvPicPr>
        <p:blipFill>
          <a:blip r:embed="rId2"/>
          <a:srcRect/>
          <a:stretch>
            <a:fillRect/>
          </a:stretch>
        </p:blipFill>
        <p:spPr>
          <a:xfrm rot="-3390171">
            <a:off x="419702" y="-1565542"/>
            <a:ext cx="4547310" cy="4712239"/>
          </a:xfrm>
          <a:prstGeom prst="rect">
            <a:avLst/>
          </a:prstGeom>
        </p:spPr>
      </p:pic>
      <p:sp>
        <p:nvSpPr>
          <p:cNvPr id="13" name="TextBox 13"/>
          <p:cNvSpPr txBox="1"/>
          <p:nvPr/>
        </p:nvSpPr>
        <p:spPr>
          <a:xfrm rot="-270519">
            <a:off x="11561469" y="2404054"/>
            <a:ext cx="6514201" cy="5539978"/>
          </a:xfrm>
          <a:prstGeom prst="rect">
            <a:avLst/>
          </a:prstGeom>
        </p:spPr>
        <p:txBody>
          <a:bodyPr wrap="square" lIns="0" tIns="0" rIns="0" bIns="0" rtlCol="0" anchor="t">
            <a:spAutoFit/>
          </a:bodyPr>
          <a:lstStyle/>
          <a:p>
            <a:pPr algn="ctr">
              <a:lnSpc>
                <a:spcPts val="7200"/>
              </a:lnSpc>
            </a:pPr>
            <a:r>
              <a:rPr lang="fr-FR" sz="4400" dirty="0">
                <a:solidFill>
                  <a:srgbClr val="FF66C4"/>
                </a:solidFill>
                <a:latin typeface="Glacial Indifference"/>
              </a:rPr>
              <a:t>Clarification des procédures qui régissent notre fonctionnement pour plus de transparence et une meilleure compréhension mutuelle</a:t>
            </a:r>
            <a:endParaRPr lang="en-US" sz="4400" dirty="0">
              <a:solidFill>
                <a:srgbClr val="FF66C4"/>
              </a:solidFill>
              <a:latin typeface="Glacial Indifferenc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4209">
        <p15:prstTrans prst="drape"/>
      </p:transition>
    </mc:Choice>
    <mc:Fallback xmlns="">
      <p:transition spd="slow" advTm="34209">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1409</Words>
  <Application>Microsoft Office PowerPoint</Application>
  <PresentationFormat>Custom</PresentationFormat>
  <Paragraphs>137</Paragraphs>
  <Slides>11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Glacial Indifference Bold</vt:lpstr>
      <vt:lpstr>Arimo Bold</vt:lpstr>
      <vt:lpstr>Glacial Indifference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Rules of Procedure Conference of INGOs at the Council of Europe Introduction The Drafting group’s mandate is to draft proposals for revision or amendment of the Rules of Procedure of the Conference in order to strengthen good and ethical governance</dc:title>
  <dc:creator>anna rurka</dc:creator>
  <cp:lastModifiedBy>CROZIER Jane</cp:lastModifiedBy>
  <cp:revision>41</cp:revision>
  <dcterms:created xsi:type="dcterms:W3CDTF">2006-08-16T00:00:00Z</dcterms:created>
  <dcterms:modified xsi:type="dcterms:W3CDTF">2020-11-25T16:40:05Z</dcterms:modified>
  <dc:identifier>DAENmANwDeM</dc:identifier>
</cp:coreProperties>
</file>