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rimo" panose="020B0604020202020204" charset="0"/>
      <p:regular r:id="rId13"/>
    </p:embeddedFont>
    <p:embeddedFont>
      <p:font typeface="Arimo Bold" panose="020B0604020202020204" charset="0"/>
      <p:regular r:id="rId14"/>
    </p:embeddedFont>
    <p:embeddedFont>
      <p:font typeface="Calibri" panose="020F0502020204030204" pitchFamily="34" charset="0"/>
      <p:regular r:id="rId15"/>
      <p:bold r:id="rId16"/>
      <p:italic r:id="rId17"/>
      <p:boldItalic r:id="rId18"/>
    </p:embeddedFont>
    <p:embeddedFont>
      <p:font typeface="Glacial Indifference" panose="020B0604020202020204" charset="0"/>
      <p:regular r:id="rId19"/>
    </p:embeddedFont>
    <p:embeddedFont>
      <p:font typeface="Glacial Indifference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1C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9999"/>
          </a:blip>
          <a:srcRect/>
          <a:stretch>
            <a:fillRect/>
          </a:stretch>
        </p:blipFill>
        <p:spPr>
          <a:xfrm rot="-3261929">
            <a:off x="9529097" y="-3897920"/>
            <a:ext cx="12406564" cy="12856543"/>
          </a:xfrm>
          <a:prstGeom prst="rect">
            <a:avLst/>
          </a:prstGeom>
        </p:spPr>
      </p:pic>
      <p:pic>
        <p:nvPicPr>
          <p:cNvPr id="3" name="Picture 3"/>
          <p:cNvPicPr>
            <a:picLocks noChangeAspect="1"/>
          </p:cNvPicPr>
          <p:nvPr/>
        </p:nvPicPr>
        <p:blipFill>
          <a:blip r:embed="rId4"/>
          <a:srcRect/>
          <a:stretch>
            <a:fillRect/>
          </a:stretch>
        </p:blipFill>
        <p:spPr>
          <a:xfrm rot="-3503445">
            <a:off x="16271422" y="-688600"/>
            <a:ext cx="2293248" cy="2376423"/>
          </a:xfrm>
          <a:prstGeom prst="rect">
            <a:avLst/>
          </a:prstGeom>
        </p:spPr>
      </p:pic>
      <p:pic>
        <p:nvPicPr>
          <p:cNvPr id="4" name="Picture 4"/>
          <p:cNvPicPr>
            <a:picLocks noChangeAspect="1"/>
          </p:cNvPicPr>
          <p:nvPr/>
        </p:nvPicPr>
        <p:blipFill>
          <a:blip r:embed="rId4"/>
          <a:srcRect/>
          <a:stretch>
            <a:fillRect/>
          </a:stretch>
        </p:blipFill>
        <p:spPr>
          <a:xfrm rot="8907459">
            <a:off x="-469322" y="7673063"/>
            <a:ext cx="2393626" cy="2480441"/>
          </a:xfrm>
          <a:prstGeom prst="rect">
            <a:avLst/>
          </a:prstGeom>
        </p:spPr>
      </p:pic>
      <p:pic>
        <p:nvPicPr>
          <p:cNvPr id="5" name="Picture 5"/>
          <p:cNvPicPr>
            <a:picLocks noChangeAspect="1"/>
          </p:cNvPicPr>
          <p:nvPr/>
        </p:nvPicPr>
        <p:blipFill>
          <a:blip r:embed="rId4">
            <a:alphaModFix amt="19999"/>
          </a:blip>
          <a:srcRect/>
          <a:stretch>
            <a:fillRect/>
          </a:stretch>
        </p:blipFill>
        <p:spPr>
          <a:xfrm rot="6512446">
            <a:off x="-1875930" y="3860717"/>
            <a:ext cx="10179983" cy="10549205"/>
          </a:xfrm>
          <a:prstGeom prst="rect">
            <a:avLst/>
          </a:prstGeom>
        </p:spPr>
      </p:pic>
      <p:grpSp>
        <p:nvGrpSpPr>
          <p:cNvPr id="6" name="Group 6"/>
          <p:cNvGrpSpPr/>
          <p:nvPr/>
        </p:nvGrpSpPr>
        <p:grpSpPr>
          <a:xfrm>
            <a:off x="2032962"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8" name="Group 8"/>
          <p:cNvGrpSpPr/>
          <p:nvPr/>
        </p:nvGrpSpPr>
        <p:grpSpPr>
          <a:xfrm>
            <a:off x="17259300" y="2331504"/>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1" name="TextBox 11"/>
          <p:cNvSpPr txBox="1"/>
          <p:nvPr/>
        </p:nvSpPr>
        <p:spPr>
          <a:xfrm>
            <a:off x="1701396" y="3288371"/>
            <a:ext cx="15716650" cy="5539978"/>
          </a:xfrm>
          <a:prstGeom prst="rect">
            <a:avLst/>
          </a:prstGeom>
          <a:noFill/>
        </p:spPr>
        <p:txBody>
          <a:bodyPr lIns="0" tIns="0" rIns="0" bIns="0" rtlCol="0" anchor="t">
            <a:spAutoFit/>
          </a:bodyPr>
          <a:lstStyle/>
          <a:p>
            <a:pPr algn="ctr">
              <a:lnSpc>
                <a:spcPts val="7200"/>
              </a:lnSpc>
            </a:pPr>
            <a:r>
              <a:rPr lang="en-US" sz="7200" spc="719" dirty="0">
                <a:solidFill>
                  <a:srgbClr val="6BD4CD"/>
                </a:solidFill>
                <a:latin typeface="Glacial Indifference Bold"/>
              </a:rPr>
              <a:t>REVISION OF THE  </a:t>
            </a:r>
          </a:p>
          <a:p>
            <a:pPr algn="ctr">
              <a:lnSpc>
                <a:spcPts val="12000"/>
              </a:lnSpc>
            </a:pPr>
            <a:r>
              <a:rPr lang="en-US" sz="12000" spc="1200" dirty="0">
                <a:solidFill>
                  <a:srgbClr val="6BD4CD"/>
                </a:solidFill>
                <a:latin typeface="Glacial Indifference Bold"/>
              </a:rPr>
              <a:t>RULES OF PROCEDURE</a:t>
            </a:r>
          </a:p>
          <a:p>
            <a:pPr algn="ctr">
              <a:lnSpc>
                <a:spcPts val="12000"/>
              </a:lnSpc>
            </a:pPr>
            <a:r>
              <a:rPr lang="en-US" sz="4400" spc="1200" dirty="0">
                <a:solidFill>
                  <a:srgbClr val="6BD4CD"/>
                </a:solidFill>
                <a:latin typeface="Glacial Indifference Bold"/>
              </a:rPr>
              <a:t>Short presentation</a:t>
            </a:r>
          </a:p>
        </p:txBody>
      </p:sp>
      <p:pic>
        <p:nvPicPr>
          <p:cNvPr id="19" name="Image 18" descr="Une image contenant texte&#10;&#10;Description générée automatiquement">
            <a:extLst>
              <a:ext uri="{FF2B5EF4-FFF2-40B4-BE49-F238E27FC236}">
                <a16:creationId xmlns:a16="http://schemas.microsoft.com/office/drawing/2014/main" id="{9A5F62D3-4558-453A-A2C6-1D1688BE62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16" y="-386486"/>
            <a:ext cx="9969184" cy="3776626"/>
          </a:xfrm>
          <a:prstGeom prst="rect">
            <a:avLst/>
          </a:prstGeom>
        </p:spPr>
      </p:pic>
      <p:pic>
        <p:nvPicPr>
          <p:cNvPr id="12" name="Sh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6033" y="9484424"/>
            <a:ext cx="509587" cy="5095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961">
        <p15:prstTrans prst="drape"/>
      </p:transition>
    </mc:Choice>
    <mc:Fallback xmlns="">
      <p:transition spd="slow" advTm="4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a:stretch>
            <a:fillRect/>
          </a:stretch>
        </p:blipFill>
        <p:spPr>
          <a:xfrm rot="-5400000">
            <a:off x="13615654" y="-2642814"/>
            <a:ext cx="5534692" cy="5735432"/>
          </a:xfrm>
          <a:prstGeom prst="rect">
            <a:avLst/>
          </a:prstGeom>
        </p:spPr>
      </p:pic>
      <p:pic>
        <p:nvPicPr>
          <p:cNvPr id="3" name="Picture 3"/>
          <p:cNvPicPr>
            <a:picLocks noChangeAspect="1"/>
          </p:cNvPicPr>
          <p:nvPr/>
        </p:nvPicPr>
        <p:blipFill>
          <a:blip r:embed="rId2">
            <a:alphaModFix amt="9999"/>
          </a:blip>
          <a:srcRect/>
          <a:stretch>
            <a:fillRect/>
          </a:stretch>
        </p:blipFill>
        <p:spPr>
          <a:xfrm rot="-9653010">
            <a:off x="-2710651" y="-2116072"/>
            <a:ext cx="8774102" cy="9092333"/>
          </a:xfrm>
          <a:prstGeom prst="rect">
            <a:avLst/>
          </a:prstGeom>
        </p:spPr>
      </p:pic>
      <p:pic>
        <p:nvPicPr>
          <p:cNvPr id="4" name="Picture 4"/>
          <p:cNvPicPr>
            <a:picLocks noChangeAspect="1"/>
          </p:cNvPicPr>
          <p:nvPr/>
        </p:nvPicPr>
        <p:blipFill>
          <a:blip r:embed="rId2">
            <a:alphaModFix amt="9999"/>
          </a:blip>
          <a:srcRect/>
          <a:stretch>
            <a:fillRect/>
          </a:stretch>
        </p:blipFill>
        <p:spPr>
          <a:xfrm rot="-896806">
            <a:off x="-1451748" y="4448377"/>
            <a:ext cx="6599197" cy="6838546"/>
          </a:xfrm>
          <a:prstGeom prst="rect">
            <a:avLst/>
          </a:prstGeom>
        </p:spPr>
      </p:pic>
      <p:pic>
        <p:nvPicPr>
          <p:cNvPr id="5" name="Picture 5"/>
          <p:cNvPicPr>
            <a:picLocks noChangeAspect="1"/>
          </p:cNvPicPr>
          <p:nvPr/>
        </p:nvPicPr>
        <p:blipFill>
          <a:blip r:embed="rId2"/>
          <a:srcRect/>
          <a:stretch>
            <a:fillRect/>
          </a:stretch>
        </p:blipFill>
        <p:spPr>
          <a:xfrm rot="-8234702">
            <a:off x="12860317" y="7324977"/>
            <a:ext cx="2628319" cy="2723647"/>
          </a:xfrm>
          <a:prstGeom prst="rect">
            <a:avLst/>
          </a:prstGeom>
        </p:spPr>
      </p:pic>
      <p:pic>
        <p:nvPicPr>
          <p:cNvPr id="6" name="Picture 6"/>
          <p:cNvPicPr>
            <a:picLocks noChangeAspect="1"/>
          </p:cNvPicPr>
          <p:nvPr/>
        </p:nvPicPr>
        <p:blipFill>
          <a:blip r:embed="rId2"/>
          <a:srcRect/>
          <a:stretch>
            <a:fillRect/>
          </a:stretch>
        </p:blipFill>
        <p:spPr>
          <a:xfrm rot="-1327134">
            <a:off x="16950340" y="6599166"/>
            <a:ext cx="1658546" cy="1718700"/>
          </a:xfrm>
          <a:prstGeom prst="rect">
            <a:avLst/>
          </a:prstGeom>
        </p:spPr>
      </p:pic>
      <p:grpSp>
        <p:nvGrpSpPr>
          <p:cNvPr id="7" name="Group 7"/>
          <p:cNvGrpSpPr/>
          <p:nvPr/>
        </p:nvGrpSpPr>
        <p:grpSpPr>
          <a:xfrm>
            <a:off x="438150" y="224902"/>
            <a:ext cx="1181100" cy="11811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345C"/>
            </a:solidFill>
          </p:spPr>
        </p:sp>
      </p:grpSp>
      <p:grpSp>
        <p:nvGrpSpPr>
          <p:cNvPr id="9" name="Group 9"/>
          <p:cNvGrpSpPr/>
          <p:nvPr/>
        </p:nvGrpSpPr>
        <p:grpSpPr>
          <a:xfrm>
            <a:off x="16687800" y="8686800"/>
            <a:ext cx="571500" cy="5715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345C"/>
            </a:solidFill>
          </p:spPr>
        </p:sp>
      </p:grpSp>
      <p:grpSp>
        <p:nvGrpSpPr>
          <p:cNvPr id="11" name="Group 11"/>
          <p:cNvGrpSpPr/>
          <p:nvPr/>
        </p:nvGrpSpPr>
        <p:grpSpPr>
          <a:xfrm>
            <a:off x="438150" y="740775"/>
            <a:ext cx="11190076" cy="8899084"/>
            <a:chOff x="0" y="66675"/>
            <a:chExt cx="14920101" cy="11865446"/>
          </a:xfrm>
        </p:grpSpPr>
        <p:sp>
          <p:nvSpPr>
            <p:cNvPr id="12" name="TextBox 12"/>
            <p:cNvSpPr txBox="1"/>
            <p:nvPr/>
          </p:nvSpPr>
          <p:spPr>
            <a:xfrm>
              <a:off x="0" y="66675"/>
              <a:ext cx="14468661" cy="785882"/>
            </a:xfrm>
            <a:prstGeom prst="rect">
              <a:avLst/>
            </a:prstGeom>
          </p:spPr>
          <p:txBody>
            <a:bodyPr lIns="0" tIns="0" rIns="0" bIns="0" rtlCol="0" anchor="t">
              <a:spAutoFit/>
            </a:bodyPr>
            <a:lstStyle/>
            <a:p>
              <a:pPr algn="ctr">
                <a:lnSpc>
                  <a:spcPts val="4200"/>
                </a:lnSpc>
              </a:pPr>
              <a:r>
                <a:rPr lang="en-US" sz="4200">
                  <a:solidFill>
                    <a:srgbClr val="04345C"/>
                  </a:solidFill>
                  <a:latin typeface="Glacial Indifference Bold"/>
                </a:rPr>
                <a:t>12. TRANSITIONAL PROVISIONS</a:t>
              </a:r>
            </a:p>
          </p:txBody>
        </p:sp>
        <p:sp>
          <p:nvSpPr>
            <p:cNvPr id="13" name="TextBox 13"/>
            <p:cNvSpPr txBox="1"/>
            <p:nvPr/>
          </p:nvSpPr>
          <p:spPr>
            <a:xfrm>
              <a:off x="451440" y="1540387"/>
              <a:ext cx="14468661" cy="10391734"/>
            </a:xfrm>
            <a:prstGeom prst="rect">
              <a:avLst/>
            </a:prstGeom>
          </p:spPr>
          <p:txBody>
            <a:bodyPr lIns="0" tIns="0" rIns="0" bIns="0" rtlCol="0" anchor="t">
              <a:spAutoFit/>
            </a:bodyPr>
            <a:lstStyle/>
            <a:p>
              <a:pPr>
                <a:lnSpc>
                  <a:spcPts val="2879"/>
                </a:lnSpc>
              </a:pPr>
              <a:r>
                <a:rPr lang="en-US" sz="2200" spc="240" dirty="0">
                  <a:solidFill>
                    <a:srgbClr val="04345C"/>
                  </a:solidFill>
                  <a:latin typeface="Glacial Indifference"/>
                </a:rPr>
                <a:t>The President and Vice-Presidents elected under </a:t>
              </a:r>
              <a:r>
                <a:rPr lang="en-US" sz="2200" spc="240" dirty="0">
                  <a:solidFill>
                    <a:srgbClr val="04345C"/>
                  </a:solidFill>
                  <a:latin typeface="Arimo"/>
                </a:rPr>
                <a:t>the former Rules of Procedure shall be the acting President and Vice-Presiden</a:t>
              </a:r>
              <a:r>
                <a:rPr lang="en-US" sz="2200" spc="240" dirty="0">
                  <a:solidFill>
                    <a:srgbClr val="04345C"/>
                  </a:solidFill>
                  <a:latin typeface="Glacial Indifference"/>
                </a:rPr>
                <a:t>ts for the purpose of these Rules of Procedure until elections are held at the next session of the Conference of INGOs;</a:t>
              </a:r>
            </a:p>
            <a:p>
              <a:pPr>
                <a:lnSpc>
                  <a:spcPts val="2879"/>
                </a:lnSpc>
              </a:pPr>
              <a:endParaRPr lang="en-US" sz="2200" spc="240" dirty="0">
                <a:solidFill>
                  <a:srgbClr val="04345C"/>
                </a:solidFill>
                <a:latin typeface="Glacial Indifference"/>
              </a:endParaRPr>
            </a:p>
            <a:p>
              <a:pPr>
                <a:lnSpc>
                  <a:spcPts val="2879"/>
                </a:lnSpc>
              </a:pPr>
              <a:r>
                <a:rPr lang="en-US" sz="2200" spc="240" dirty="0">
                  <a:solidFill>
                    <a:srgbClr val="04345C"/>
                  </a:solidFill>
                  <a:latin typeface="Glacial Indifference"/>
                </a:rPr>
                <a:t>The members of the Standing Committee with voting rights under the former Rules of Procedure shall be the elected members of the Standing Committee for the purpose of these Rules of Procedure until elections are held at the next session of the Conference of INGOs;</a:t>
              </a:r>
            </a:p>
            <a:p>
              <a:pPr>
                <a:lnSpc>
                  <a:spcPts val="2879"/>
                </a:lnSpc>
              </a:pPr>
              <a:r>
                <a:rPr lang="en-US" sz="2200" spc="240" dirty="0">
                  <a:solidFill>
                    <a:srgbClr val="04345C"/>
                  </a:solidFill>
                  <a:latin typeface="Glacial Indifference"/>
                </a:rPr>
                <a:t>     </a:t>
              </a:r>
            </a:p>
            <a:p>
              <a:pPr>
                <a:lnSpc>
                  <a:spcPts val="2879"/>
                </a:lnSpc>
              </a:pPr>
              <a:r>
                <a:rPr lang="en-US" sz="2200" spc="240" dirty="0">
                  <a:solidFill>
                    <a:srgbClr val="04345C"/>
                  </a:solidFill>
                  <a:latin typeface="Glacial Indifference"/>
                </a:rPr>
                <a:t>The thematic Committees under the former Rules of Procedure shall operate as thematic Committees until the next session of the Conference of INGOs, at which new Committees shall be established;</a:t>
              </a:r>
            </a:p>
            <a:p>
              <a:pPr>
                <a:lnSpc>
                  <a:spcPts val="2879"/>
                </a:lnSpc>
              </a:pPr>
              <a:endParaRPr lang="en-US" sz="2200" spc="240" dirty="0">
                <a:solidFill>
                  <a:srgbClr val="04345C"/>
                </a:solidFill>
                <a:latin typeface="Glacial Indifference"/>
              </a:endParaRPr>
            </a:p>
            <a:p>
              <a:pPr>
                <a:lnSpc>
                  <a:spcPts val="2879"/>
                </a:lnSpc>
              </a:pPr>
              <a:r>
                <a:rPr lang="en-US" sz="2200" spc="240" dirty="0">
                  <a:solidFill>
                    <a:srgbClr val="04345C"/>
                  </a:solidFill>
                  <a:latin typeface="Glacial Indifference"/>
                </a:rPr>
                <a:t>The Verification and Dispute Committee established under the former Rules of Procedure shall be the Verification and Dispute Committee until a new one is established at the next session of the Conference of INGOs; and</a:t>
              </a:r>
            </a:p>
            <a:p>
              <a:pPr>
                <a:lnSpc>
                  <a:spcPts val="2879"/>
                </a:lnSpc>
              </a:pPr>
              <a:endParaRPr lang="en-US" sz="2200" spc="240" dirty="0">
                <a:solidFill>
                  <a:srgbClr val="04345C"/>
                </a:solidFill>
                <a:latin typeface="Glacial Indifference"/>
              </a:endParaRPr>
            </a:p>
            <a:p>
              <a:pPr>
                <a:lnSpc>
                  <a:spcPts val="2879"/>
                </a:lnSpc>
              </a:pPr>
              <a:r>
                <a:rPr lang="en-US" sz="2200" spc="240" dirty="0">
                  <a:solidFill>
                    <a:srgbClr val="04345C"/>
                  </a:solidFill>
                  <a:latin typeface="Glacial Indifference"/>
                </a:rPr>
                <a:t>The Appellate Committee under these Rule of procedure shall be constituted at the next session of the Conference of INGOs</a:t>
              </a:r>
              <a:r>
                <a:rPr lang="en-US" sz="2400" spc="240" dirty="0">
                  <a:solidFill>
                    <a:srgbClr val="04345C"/>
                  </a:solidFill>
                  <a:latin typeface="Glacial Indifference"/>
                </a:rPr>
                <a:t>.</a:t>
              </a:r>
            </a:p>
          </p:txBody>
        </p:sp>
      </p:grpSp>
      <p:sp>
        <p:nvSpPr>
          <p:cNvPr id="14" name="TextBox 14"/>
          <p:cNvSpPr txBox="1"/>
          <p:nvPr/>
        </p:nvSpPr>
        <p:spPr>
          <a:xfrm>
            <a:off x="10162505" y="2188133"/>
            <a:ext cx="7096795" cy="645629"/>
          </a:xfrm>
          <a:prstGeom prst="rect">
            <a:avLst/>
          </a:prstGeom>
        </p:spPr>
        <p:txBody>
          <a:bodyPr lIns="0" tIns="0" rIns="0" bIns="0" rtlCol="0" anchor="t">
            <a:spAutoFit/>
          </a:bodyPr>
          <a:lstStyle/>
          <a:p>
            <a:pPr algn="ctr">
              <a:lnSpc>
                <a:spcPts val="5040"/>
              </a:lnSpc>
            </a:pPr>
            <a:r>
              <a:rPr lang="en-US" sz="4200" spc="420">
                <a:solidFill>
                  <a:srgbClr val="6BD4CD"/>
                </a:solidFill>
                <a:latin typeface="Glacial Indifference Bold"/>
              </a:rPr>
              <a:t>10. ELECTIONS</a:t>
            </a:r>
          </a:p>
        </p:txBody>
      </p:sp>
      <p:grpSp>
        <p:nvGrpSpPr>
          <p:cNvPr id="15" name="Group 15"/>
          <p:cNvGrpSpPr/>
          <p:nvPr/>
        </p:nvGrpSpPr>
        <p:grpSpPr>
          <a:xfrm>
            <a:off x="12499711" y="1028700"/>
            <a:ext cx="5576075" cy="6350256"/>
            <a:chOff x="0" y="0"/>
            <a:chExt cx="7434767" cy="8467008"/>
          </a:xfrm>
        </p:grpSpPr>
        <p:sp>
          <p:nvSpPr>
            <p:cNvPr id="16" name="TextBox 16"/>
            <p:cNvSpPr txBox="1"/>
            <p:nvPr/>
          </p:nvSpPr>
          <p:spPr>
            <a:xfrm>
              <a:off x="0" y="76200"/>
              <a:ext cx="7434767" cy="2993001"/>
            </a:xfrm>
            <a:prstGeom prst="rect">
              <a:avLst/>
            </a:prstGeom>
          </p:spPr>
          <p:txBody>
            <a:bodyPr lIns="0" tIns="0" rIns="0" bIns="0" rtlCol="0" anchor="t">
              <a:spAutoFit/>
            </a:bodyPr>
            <a:lstStyle/>
            <a:p>
              <a:pPr algn="ctr">
                <a:lnSpc>
                  <a:spcPts val="4320"/>
                </a:lnSpc>
              </a:pPr>
              <a:r>
                <a:rPr lang="en-US" sz="4320">
                  <a:solidFill>
                    <a:srgbClr val="04345C"/>
                  </a:solidFill>
                  <a:latin typeface="Glacial Indifference Bold"/>
                </a:rPr>
                <a:t>13.</a:t>
              </a:r>
            </a:p>
            <a:p>
              <a:pPr algn="ctr">
                <a:lnSpc>
                  <a:spcPts val="4320"/>
                </a:lnSpc>
              </a:pPr>
              <a:r>
                <a:rPr lang="en-US" sz="4320">
                  <a:solidFill>
                    <a:srgbClr val="04345C"/>
                  </a:solidFill>
                  <a:latin typeface="Glacial Indifference Bold"/>
                </a:rPr>
                <a:t>APPENDICES AND </a:t>
              </a:r>
            </a:p>
            <a:p>
              <a:pPr algn="ctr">
                <a:lnSpc>
                  <a:spcPts val="4320"/>
                </a:lnSpc>
              </a:pPr>
              <a:r>
                <a:rPr lang="en-US" sz="4320">
                  <a:solidFill>
                    <a:srgbClr val="04345C"/>
                  </a:solidFill>
                  <a:latin typeface="Glacial Indifference Bold"/>
                </a:rPr>
                <a:t>REFERENCE</a:t>
              </a:r>
            </a:p>
            <a:p>
              <a:pPr algn="ctr">
                <a:lnSpc>
                  <a:spcPts val="4320"/>
                </a:lnSpc>
              </a:pPr>
              <a:r>
                <a:rPr lang="en-US" sz="4320">
                  <a:solidFill>
                    <a:srgbClr val="04345C"/>
                  </a:solidFill>
                  <a:latin typeface="Glacial Indifference Bold"/>
                </a:rPr>
                <a:t>DOCUMENTS</a:t>
              </a:r>
            </a:p>
          </p:txBody>
        </p:sp>
        <p:sp>
          <p:nvSpPr>
            <p:cNvPr id="17" name="TextBox 17"/>
            <p:cNvSpPr txBox="1"/>
            <p:nvPr/>
          </p:nvSpPr>
          <p:spPr>
            <a:xfrm>
              <a:off x="0" y="3232007"/>
              <a:ext cx="7434767" cy="5235001"/>
            </a:xfrm>
            <a:prstGeom prst="rect">
              <a:avLst/>
            </a:prstGeom>
          </p:spPr>
          <p:txBody>
            <a:bodyPr lIns="0" tIns="0" rIns="0" bIns="0" rtlCol="0" anchor="t">
              <a:spAutoFit/>
            </a:bodyPr>
            <a:lstStyle/>
            <a:p>
              <a:pPr>
                <a:lnSpc>
                  <a:spcPts val="2592"/>
                </a:lnSpc>
              </a:pPr>
              <a:r>
                <a:rPr lang="en-US" sz="2160" spc="216">
                  <a:solidFill>
                    <a:srgbClr val="04345C"/>
                  </a:solidFill>
                  <a:latin typeface="Glacial Indifference Bold"/>
                </a:rPr>
                <a:t>Appendices</a:t>
              </a:r>
            </a:p>
            <a:p>
              <a:pPr>
                <a:lnSpc>
                  <a:spcPts val="2592"/>
                </a:lnSpc>
              </a:pPr>
              <a:r>
                <a:rPr lang="en-US" sz="2160" spc="216">
                  <a:solidFill>
                    <a:srgbClr val="04345C"/>
                  </a:solidFill>
                  <a:latin typeface="Glacial Indifference"/>
                </a:rPr>
                <a:t>The Code of Conduct</a:t>
              </a:r>
            </a:p>
            <a:p>
              <a:pPr>
                <a:lnSpc>
                  <a:spcPts val="2592"/>
                </a:lnSpc>
              </a:pPr>
              <a:r>
                <a:rPr lang="en-US" sz="2160" spc="216">
                  <a:solidFill>
                    <a:srgbClr val="04345C"/>
                  </a:solidFill>
                  <a:latin typeface="Glacial Indifference"/>
                </a:rPr>
                <a:t>The Charter on Communication</a:t>
              </a:r>
            </a:p>
            <a:p>
              <a:pPr>
                <a:lnSpc>
                  <a:spcPts val="2592"/>
                </a:lnSpc>
              </a:pPr>
              <a:r>
                <a:rPr lang="en-US" sz="2160" spc="216">
                  <a:solidFill>
                    <a:srgbClr val="04345C"/>
                  </a:solidFill>
                  <a:latin typeface="Glacial Indifference"/>
                </a:rPr>
                <a:t>Guidelines for Conference of INGO Representatives to intergovernmental Steering Committees</a:t>
              </a:r>
            </a:p>
            <a:p>
              <a:pPr>
                <a:lnSpc>
                  <a:spcPts val="2592"/>
                </a:lnSpc>
              </a:pPr>
              <a:r>
                <a:rPr lang="en-US" sz="2160" spc="216">
                  <a:solidFill>
                    <a:srgbClr val="04345C"/>
                  </a:solidFill>
                  <a:latin typeface="Glacial Indifference"/>
                </a:rPr>
                <a:t>Terms of Reference of the Expert Council on NGO Law </a:t>
              </a:r>
            </a:p>
            <a:p>
              <a:pPr>
                <a:lnSpc>
                  <a:spcPts val="2592"/>
                </a:lnSpc>
              </a:pPr>
              <a:r>
                <a:rPr lang="en-US" sz="2160" spc="216">
                  <a:solidFill>
                    <a:srgbClr val="04345C"/>
                  </a:solidFill>
                  <a:latin typeface="Glacial Indifference Bold"/>
                </a:rPr>
                <a:t>Reference documents</a:t>
              </a:r>
            </a:p>
            <a:p>
              <a:pPr>
                <a:lnSpc>
                  <a:spcPts val="2592"/>
                </a:lnSpc>
              </a:pPr>
              <a:r>
                <a:rPr lang="en-US" sz="2160" spc="216">
                  <a:solidFill>
                    <a:srgbClr val="04345C"/>
                  </a:solidFill>
                  <a:latin typeface="Glacial Indifference"/>
                </a:rPr>
                <a:t>Resolution CM/Res(2016)3</a:t>
              </a:r>
            </a:p>
            <a:p>
              <a:pPr>
                <a:lnSpc>
                  <a:spcPts val="2592"/>
                </a:lnSpc>
              </a:pPr>
              <a:r>
                <a:rPr lang="en-US" sz="2160" spc="216">
                  <a:solidFill>
                    <a:srgbClr val="04345C"/>
                  </a:solidFill>
                  <a:latin typeface="Glacial Indifference"/>
                </a:rPr>
                <a:t>Statutes of “INGO-Service” Association</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602">
        <p15:prstTrans prst="drape"/>
      </p:transition>
    </mc:Choice>
    <mc:Fallback xmlns="">
      <p:transition spd="slow" advTm="4860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a:stretch>
            <a:fillRect/>
          </a:stretch>
        </p:blipFill>
        <p:spPr>
          <a:xfrm rot="614957">
            <a:off x="11325353" y="2430414"/>
            <a:ext cx="9621533" cy="9970501"/>
          </a:xfrm>
          <a:prstGeom prst="rect">
            <a:avLst/>
          </a:prstGeom>
        </p:spPr>
      </p:pic>
      <p:pic>
        <p:nvPicPr>
          <p:cNvPr id="3" name="Picture 3"/>
          <p:cNvPicPr>
            <a:picLocks noChangeAspect="1"/>
          </p:cNvPicPr>
          <p:nvPr/>
        </p:nvPicPr>
        <p:blipFill>
          <a:blip r:embed="rId2"/>
          <a:srcRect/>
          <a:stretch>
            <a:fillRect/>
          </a:stretch>
        </p:blipFill>
        <p:spPr>
          <a:xfrm rot="-5591306">
            <a:off x="15506726" y="-868847"/>
            <a:ext cx="1676875" cy="1737694"/>
          </a:xfrm>
          <a:prstGeom prst="rect">
            <a:avLst/>
          </a:prstGeom>
        </p:spPr>
      </p:pic>
      <p:pic>
        <p:nvPicPr>
          <p:cNvPr id="4" name="Picture 4"/>
          <p:cNvPicPr>
            <a:picLocks noChangeAspect="1"/>
          </p:cNvPicPr>
          <p:nvPr/>
        </p:nvPicPr>
        <p:blipFill>
          <a:blip r:embed="rId2">
            <a:alphaModFix amt="19999"/>
          </a:blip>
          <a:srcRect/>
          <a:stretch>
            <a:fillRect/>
          </a:stretch>
        </p:blipFill>
        <p:spPr>
          <a:xfrm rot="-8637705">
            <a:off x="1847673" y="-2417460"/>
            <a:ext cx="14592653" cy="15121920"/>
          </a:xfrm>
          <a:prstGeom prst="rect">
            <a:avLst/>
          </a:prstGeom>
        </p:spPr>
      </p:pic>
      <p:pic>
        <p:nvPicPr>
          <p:cNvPr id="5" name="Picture 5"/>
          <p:cNvPicPr>
            <a:picLocks noChangeAspect="1"/>
          </p:cNvPicPr>
          <p:nvPr/>
        </p:nvPicPr>
        <p:blipFill>
          <a:blip r:embed="rId2">
            <a:alphaModFix amt="19999"/>
          </a:blip>
          <a:srcRect/>
          <a:stretch>
            <a:fillRect/>
          </a:stretch>
        </p:blipFill>
        <p:spPr>
          <a:xfrm rot="-9762824">
            <a:off x="-1040502" y="-1160167"/>
            <a:ext cx="5851798" cy="6064039"/>
          </a:xfrm>
          <a:prstGeom prst="rect">
            <a:avLst/>
          </a:prstGeom>
        </p:spPr>
      </p:pic>
      <p:pic>
        <p:nvPicPr>
          <p:cNvPr id="6" name="Picture 6"/>
          <p:cNvPicPr>
            <a:picLocks noChangeAspect="1"/>
          </p:cNvPicPr>
          <p:nvPr/>
        </p:nvPicPr>
        <p:blipFill>
          <a:blip r:embed="rId2"/>
          <a:srcRect/>
          <a:stretch>
            <a:fillRect/>
          </a:stretch>
        </p:blipFill>
        <p:spPr>
          <a:xfrm rot="5092154">
            <a:off x="1063492" y="8947778"/>
            <a:ext cx="2787319" cy="2888413"/>
          </a:xfrm>
          <a:prstGeom prst="rect">
            <a:avLst/>
          </a:prstGeom>
        </p:spPr>
      </p:pic>
      <p:grpSp>
        <p:nvGrpSpPr>
          <p:cNvPr id="7" name="Group 7"/>
          <p:cNvGrpSpPr/>
          <p:nvPr/>
        </p:nvGrpSpPr>
        <p:grpSpPr>
          <a:xfrm>
            <a:off x="-152400" y="7954219"/>
            <a:ext cx="1181100" cy="11811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9" name="Group 9"/>
          <p:cNvGrpSpPr/>
          <p:nvPr/>
        </p:nvGrpSpPr>
        <p:grpSpPr>
          <a:xfrm>
            <a:off x="17259300" y="742950"/>
            <a:ext cx="571500" cy="5715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sp>
        <p:nvSpPr>
          <p:cNvPr id="13" name="Rectangle 12"/>
          <p:cNvSpPr/>
          <p:nvPr/>
        </p:nvSpPr>
        <p:spPr>
          <a:xfrm>
            <a:off x="1284170" y="718480"/>
            <a:ext cx="15975130" cy="8402300"/>
          </a:xfrm>
          <a:prstGeom prst="rect">
            <a:avLst/>
          </a:prstGeom>
        </p:spPr>
        <p:txBody>
          <a:bodyPr wrap="square">
            <a:spAutoFit/>
          </a:bodyPr>
          <a:lstStyle/>
          <a:p>
            <a:pPr algn="ctr"/>
            <a:endParaRPr lang="en-GB" sz="3200" dirty="0">
              <a:solidFill>
                <a:srgbClr val="00B0F0"/>
              </a:solidFill>
              <a:latin typeface="Arial" panose="020B0604020202020204" pitchFamily="34" charset="0"/>
            </a:endParaRPr>
          </a:p>
          <a:p>
            <a:pPr algn="ctr"/>
            <a:r>
              <a:rPr lang="en-GB" sz="3200" i="1" dirty="0">
                <a:solidFill>
                  <a:srgbClr val="00B0F0"/>
                </a:solidFill>
              </a:rPr>
              <a:t>“The Conference of INGOs has long provided a dedicated space in which civil society is both represented and better equipped to help ensure that international standards are understood and respected”</a:t>
            </a:r>
            <a:r>
              <a:rPr lang="en-GB" sz="3200" dirty="0">
                <a:solidFill>
                  <a:srgbClr val="00B0F0"/>
                </a:solidFill>
              </a:rPr>
              <a:t>…</a:t>
            </a:r>
            <a:r>
              <a:rPr lang="fr-FR" sz="3200" i="1" dirty="0">
                <a:solidFill>
                  <a:srgbClr val="00B0F0"/>
                </a:solidFill>
              </a:rPr>
              <a:t> </a:t>
            </a:r>
            <a:r>
              <a:rPr lang="en-GB" sz="3200" i="1" dirty="0">
                <a:solidFill>
                  <a:srgbClr val="00B0F0"/>
                </a:solidFill>
              </a:rPr>
              <a:t>“ </a:t>
            </a:r>
            <a:r>
              <a:rPr lang="en-US" sz="3200" i="1" dirty="0">
                <a:solidFill>
                  <a:srgbClr val="00B0F0"/>
                </a:solidFill>
              </a:rPr>
              <a:t>The procedural reforms now being considered by the Conference are also ambitious, and it is natural to seek ways to be more responsive, more effective, more concrete. In the context of last year's </a:t>
            </a:r>
            <a:r>
              <a:rPr lang="en-US" sz="3200" i="1" dirty="0" err="1">
                <a:solidFill>
                  <a:srgbClr val="00B0F0"/>
                </a:solidFill>
              </a:rPr>
              <a:t>Programme</a:t>
            </a:r>
            <a:r>
              <a:rPr lang="en-US" sz="3200" i="1" dirty="0">
                <a:solidFill>
                  <a:srgbClr val="00B0F0"/>
                </a:solidFill>
              </a:rPr>
              <a:t> and Budget agreement, the Committee of Ministers asked to pursue the reforms of the </a:t>
            </a:r>
            <a:r>
              <a:rPr lang="en-US" sz="3200" i="1" dirty="0" err="1">
                <a:solidFill>
                  <a:srgbClr val="00B0F0"/>
                </a:solidFill>
              </a:rPr>
              <a:t>Organisation</a:t>
            </a:r>
            <a:r>
              <a:rPr lang="en-US" sz="3200" i="1" dirty="0">
                <a:solidFill>
                  <a:srgbClr val="00B0F0"/>
                </a:solidFill>
              </a:rPr>
              <a:t> as a whole</a:t>
            </a:r>
            <a:r>
              <a:rPr lang="en-GB" sz="3200" i="1" dirty="0">
                <a:solidFill>
                  <a:srgbClr val="00B0F0"/>
                </a:solidFill>
              </a:rPr>
              <a:t>”. </a:t>
            </a:r>
            <a:endParaRPr lang="fr-FR" sz="3200" dirty="0">
              <a:solidFill>
                <a:srgbClr val="00B0F0"/>
              </a:solidFill>
            </a:endParaRPr>
          </a:p>
          <a:p>
            <a:pPr algn="ctr"/>
            <a:endParaRPr lang="en-GB" sz="3200" dirty="0">
              <a:solidFill>
                <a:srgbClr val="00B0F0"/>
              </a:solidFill>
              <a:latin typeface="Arial" panose="020B0604020202020204" pitchFamily="34" charset="0"/>
              <a:ea typeface="Calibri" panose="020F0502020204030204" pitchFamily="34" charset="0"/>
            </a:endParaRPr>
          </a:p>
          <a:p>
            <a:pPr algn="ctr"/>
            <a:r>
              <a:rPr lang="en-GB" sz="3200" dirty="0">
                <a:solidFill>
                  <a:srgbClr val="00B0F0"/>
                </a:solidFill>
                <a:latin typeface="Arial" panose="020B0604020202020204" pitchFamily="34" charset="0"/>
                <a:ea typeface="Calibri" panose="020F0502020204030204" pitchFamily="34" charset="0"/>
              </a:rPr>
              <a:t>T</a:t>
            </a:r>
            <a:r>
              <a:rPr lang="en-GB" sz="3200" i="1" dirty="0"/>
              <a:t> </a:t>
            </a:r>
            <a:r>
              <a:rPr lang="en-GB" sz="3200" dirty="0">
                <a:solidFill>
                  <a:srgbClr val="00B0F0"/>
                </a:solidFill>
                <a:latin typeface="Arial" panose="020B0604020202020204" pitchFamily="34" charset="0"/>
                <a:ea typeface="Calibri" panose="020F0502020204030204" pitchFamily="34" charset="0"/>
              </a:rPr>
              <a:t>he Secretary General of the Council of Europe during the exchange of views with the Conference of INGOs in October 2020</a:t>
            </a:r>
          </a:p>
          <a:p>
            <a:pPr algn="ctr"/>
            <a:endParaRPr lang="en-GB" sz="3200" dirty="0">
              <a:solidFill>
                <a:srgbClr val="00B0F0"/>
              </a:solidFill>
              <a:latin typeface="Arial" panose="020B0604020202020204" pitchFamily="34" charset="0"/>
              <a:ea typeface="Calibri" panose="020F0502020204030204" pitchFamily="34" charset="0"/>
            </a:endParaRPr>
          </a:p>
          <a:p>
            <a:pPr algn="ctr"/>
            <a:endParaRPr lang="en-GB" sz="3200" dirty="0">
              <a:solidFill>
                <a:srgbClr val="00B0F0"/>
              </a:solidFill>
              <a:latin typeface="Arial" panose="020B0604020202020204" pitchFamily="34" charset="0"/>
              <a:ea typeface="Calibri" panose="020F0502020204030204" pitchFamily="34" charset="0"/>
            </a:endParaRPr>
          </a:p>
          <a:p>
            <a:pPr algn="ctr"/>
            <a:endParaRPr lang="en-GB" sz="3200" dirty="0">
              <a:solidFill>
                <a:srgbClr val="00B0F0"/>
              </a:solidFill>
              <a:latin typeface="Arial" panose="020B0604020202020204" pitchFamily="34" charset="0"/>
              <a:ea typeface="Calibri" panose="020F0502020204030204" pitchFamily="34" charset="0"/>
            </a:endParaRPr>
          </a:p>
          <a:p>
            <a:pPr algn="ctr"/>
            <a:endParaRPr lang="en-GB" sz="3200" dirty="0">
              <a:solidFill>
                <a:srgbClr val="00B0F0"/>
              </a:solidFill>
              <a:latin typeface="Arial" panose="020B0604020202020204" pitchFamily="34" charset="0"/>
            </a:endParaRPr>
          </a:p>
          <a:p>
            <a:pPr algn="ctr"/>
            <a:endParaRPr lang="fr-FR" sz="6000" b="1" dirty="0">
              <a:solidFill>
                <a:schemeClr val="bg1"/>
              </a:solidFill>
              <a:highlight>
                <a:srgbClr val="FFFF00"/>
              </a:highlight>
            </a:endParaRPr>
          </a:p>
          <a:p>
            <a:pPr algn="ctr"/>
            <a:endParaRPr lang="fr-FR" sz="3200" dirty="0">
              <a:solidFill>
                <a:srgbClr val="00B0F0"/>
              </a:solidFill>
            </a:endParaRPr>
          </a:p>
        </p:txBody>
      </p:sp>
      <p:sp>
        <p:nvSpPr>
          <p:cNvPr id="12" name="TextBox 15"/>
          <p:cNvSpPr txBox="1"/>
          <p:nvPr/>
        </p:nvSpPr>
        <p:spPr>
          <a:xfrm rot="725786">
            <a:off x="3183546" y="6829230"/>
            <a:ext cx="10660500" cy="1723549"/>
          </a:xfrm>
          <a:prstGeom prst="rect">
            <a:avLst/>
          </a:prstGeom>
        </p:spPr>
        <p:txBody>
          <a:bodyPr wrap="square" lIns="0" tIns="0" rIns="0" bIns="0" rtlCol="0" anchor="t">
            <a:spAutoFit/>
          </a:bodyPr>
          <a:lstStyle/>
          <a:p>
            <a:pPr algn="ctr"/>
            <a:endParaRPr lang="en-GB" sz="3200" dirty="0">
              <a:solidFill>
                <a:srgbClr val="00B0F0"/>
              </a:solidFill>
              <a:latin typeface="Arial" panose="020B0604020202020204" pitchFamily="34" charset="0"/>
              <a:ea typeface="Calibri" panose="020F0502020204030204" pitchFamily="34" charset="0"/>
            </a:endParaRPr>
          </a:p>
          <a:p>
            <a:pPr algn="ctr"/>
            <a:r>
              <a:rPr lang="en-GB" sz="4000" dirty="0">
                <a:solidFill>
                  <a:srgbClr val="D41CBE"/>
                </a:solidFill>
                <a:latin typeface="Arial" panose="020B0604020202020204" pitchFamily="34" charset="0"/>
                <a:ea typeface="Calibri" panose="020F0502020204030204" pitchFamily="34" charset="0"/>
              </a:rPr>
              <a:t>TOGETHER - Let’s make the change happen !</a:t>
            </a:r>
          </a:p>
          <a:p>
            <a:pPr algn="ctr">
              <a:lnSpc>
                <a:spcPts val="4800"/>
              </a:lnSpc>
            </a:pPr>
            <a:endParaRPr lang="en-US" sz="3200" dirty="0">
              <a:solidFill>
                <a:srgbClr val="FF66C4"/>
              </a:solidFill>
              <a:latin typeface="Glacial Indifference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8728">
        <p15:prstTrans prst="drape"/>
      </p:transition>
    </mc:Choice>
    <mc:Fallback xmlns="">
      <p:transition spd="slow" advTm="3872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a:stretch>
            <a:fillRect/>
          </a:stretch>
        </p:blipFill>
        <p:spPr>
          <a:xfrm>
            <a:off x="14444223" y="5750572"/>
            <a:ext cx="5630153" cy="5834356"/>
          </a:xfrm>
          <a:prstGeom prst="rect">
            <a:avLst/>
          </a:prstGeom>
        </p:spPr>
      </p:pic>
      <p:pic>
        <p:nvPicPr>
          <p:cNvPr id="3" name="Picture 3"/>
          <p:cNvPicPr>
            <a:picLocks noChangeAspect="1"/>
          </p:cNvPicPr>
          <p:nvPr/>
        </p:nvPicPr>
        <p:blipFill>
          <a:blip r:embed="rId2">
            <a:alphaModFix amt="9999"/>
          </a:blip>
          <a:srcRect/>
          <a:stretch>
            <a:fillRect/>
          </a:stretch>
        </p:blipFill>
        <p:spPr>
          <a:xfrm rot="-2330784">
            <a:off x="12533903" y="-1735936"/>
            <a:ext cx="8422052" cy="8727515"/>
          </a:xfrm>
          <a:prstGeom prst="rect">
            <a:avLst/>
          </a:prstGeom>
        </p:spPr>
      </p:pic>
      <p:pic>
        <p:nvPicPr>
          <p:cNvPr id="4" name="Picture 4"/>
          <p:cNvPicPr>
            <a:picLocks noChangeAspect="1"/>
          </p:cNvPicPr>
          <p:nvPr/>
        </p:nvPicPr>
        <p:blipFill>
          <a:blip r:embed="rId2">
            <a:alphaModFix amt="9999"/>
          </a:blip>
          <a:srcRect/>
          <a:stretch>
            <a:fillRect/>
          </a:stretch>
        </p:blipFill>
        <p:spPr>
          <a:xfrm rot="-6568643">
            <a:off x="-2270898" y="4389359"/>
            <a:ext cx="6599197" cy="6838546"/>
          </a:xfrm>
          <a:prstGeom prst="rect">
            <a:avLst/>
          </a:prstGeom>
        </p:spPr>
      </p:pic>
      <p:grpSp>
        <p:nvGrpSpPr>
          <p:cNvPr id="5" name="Group 5"/>
          <p:cNvGrpSpPr>
            <a:grpSpLocks noChangeAspect="1"/>
          </p:cNvGrpSpPr>
          <p:nvPr/>
        </p:nvGrpSpPr>
        <p:grpSpPr>
          <a:xfrm>
            <a:off x="558338" y="379118"/>
            <a:ext cx="5660477" cy="5371455"/>
            <a:chOff x="0" y="0"/>
            <a:chExt cx="2636520" cy="2501900"/>
          </a:xfrm>
        </p:grpSpPr>
        <p:sp>
          <p:nvSpPr>
            <p:cNvPr id="6" name="Freeform 6"/>
            <p:cNvSpPr/>
            <p:nvPr/>
          </p:nvSpPr>
          <p:spPr>
            <a:xfrm>
              <a:off x="-11430" y="-7620"/>
              <a:ext cx="2694940" cy="2532380"/>
            </a:xfrm>
            <a:custGeom>
              <a:avLst/>
              <a:gdLst/>
              <a:ahLst/>
              <a:cxnLst/>
              <a:rect l="l" t="t" r="r" b="b"/>
              <a:pathLst>
                <a:path w="2694940" h="253238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3"/>
              <a:stretch>
                <a:fillRect l="-15255" t="-19" r="-53638" b="-18"/>
              </a:stretch>
            </a:blipFill>
          </p:spPr>
        </p:sp>
      </p:grpSp>
      <p:grpSp>
        <p:nvGrpSpPr>
          <p:cNvPr id="7" name="Group 7"/>
          <p:cNvGrpSpPr/>
          <p:nvPr/>
        </p:nvGrpSpPr>
        <p:grpSpPr>
          <a:xfrm>
            <a:off x="17259300" y="92583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345C"/>
            </a:solidFill>
          </p:spPr>
        </p:sp>
      </p:grpSp>
      <p:grpSp>
        <p:nvGrpSpPr>
          <p:cNvPr id="9" name="Group 9"/>
          <p:cNvGrpSpPr/>
          <p:nvPr/>
        </p:nvGrpSpPr>
        <p:grpSpPr>
          <a:xfrm>
            <a:off x="400536" y="-320056"/>
            <a:ext cx="1348756" cy="1348756"/>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345C"/>
            </a:solidFill>
          </p:spPr>
        </p:sp>
      </p:grpSp>
      <p:pic>
        <p:nvPicPr>
          <p:cNvPr id="11" name="Picture 11"/>
          <p:cNvPicPr>
            <a:picLocks noChangeAspect="1"/>
          </p:cNvPicPr>
          <p:nvPr/>
        </p:nvPicPr>
        <p:blipFill>
          <a:blip r:embed="rId2"/>
          <a:srcRect/>
          <a:stretch>
            <a:fillRect/>
          </a:stretch>
        </p:blipFill>
        <p:spPr>
          <a:xfrm rot="250832">
            <a:off x="17628384" y="7233522"/>
            <a:ext cx="1772183" cy="1836459"/>
          </a:xfrm>
          <a:prstGeom prst="rect">
            <a:avLst/>
          </a:prstGeom>
        </p:spPr>
      </p:pic>
      <p:sp>
        <p:nvSpPr>
          <p:cNvPr id="12" name="TextBox 12"/>
          <p:cNvSpPr txBox="1"/>
          <p:nvPr/>
        </p:nvSpPr>
        <p:spPr>
          <a:xfrm rot="667071">
            <a:off x="8393921" y="999666"/>
            <a:ext cx="9897096" cy="1121465"/>
          </a:xfrm>
          <a:prstGeom prst="rect">
            <a:avLst/>
          </a:prstGeom>
        </p:spPr>
        <p:txBody>
          <a:bodyPr lIns="0" tIns="0" rIns="0" bIns="0" rtlCol="0" anchor="t">
            <a:spAutoFit/>
          </a:bodyPr>
          <a:lstStyle/>
          <a:p>
            <a:pPr algn="ctr">
              <a:lnSpc>
                <a:spcPts val="4500"/>
              </a:lnSpc>
            </a:pPr>
            <a:r>
              <a:rPr lang="en-US" sz="3000" dirty="0">
                <a:solidFill>
                  <a:srgbClr val="04345C"/>
                </a:solidFill>
                <a:latin typeface="Glacial Indifference"/>
              </a:rPr>
              <a:t>The various crises in Europe and the world require new responses</a:t>
            </a:r>
          </a:p>
        </p:txBody>
      </p:sp>
      <p:grpSp>
        <p:nvGrpSpPr>
          <p:cNvPr id="13" name="Group 13"/>
          <p:cNvGrpSpPr>
            <a:grpSpLocks noChangeAspect="1"/>
          </p:cNvGrpSpPr>
          <p:nvPr/>
        </p:nvGrpSpPr>
        <p:grpSpPr>
          <a:xfrm>
            <a:off x="13490933" y="5711525"/>
            <a:ext cx="4339867" cy="4118275"/>
            <a:chOff x="0" y="0"/>
            <a:chExt cx="2636520" cy="2501900"/>
          </a:xfrm>
        </p:grpSpPr>
        <p:sp>
          <p:nvSpPr>
            <p:cNvPr id="14" name="Freeform 14"/>
            <p:cNvSpPr/>
            <p:nvPr/>
          </p:nvSpPr>
          <p:spPr>
            <a:xfrm>
              <a:off x="-11430" y="-7620"/>
              <a:ext cx="2694940" cy="2532380"/>
            </a:xfrm>
            <a:custGeom>
              <a:avLst/>
              <a:gdLst/>
              <a:ahLst/>
              <a:cxnLst/>
              <a:rect l="l" t="t" r="r" b="b"/>
              <a:pathLst>
                <a:path w="2694940" h="253238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4"/>
              <a:stretch>
                <a:fillRect l="-34311" t="-19" r="-34298" b="-18"/>
              </a:stretch>
            </a:blipFill>
          </p:spPr>
        </p:sp>
      </p:grpSp>
      <p:sp>
        <p:nvSpPr>
          <p:cNvPr id="18" name="TextBox 18"/>
          <p:cNvSpPr txBox="1"/>
          <p:nvPr/>
        </p:nvSpPr>
        <p:spPr>
          <a:xfrm rot="-1660945">
            <a:off x="-84501" y="3820856"/>
            <a:ext cx="9897096" cy="1795363"/>
          </a:xfrm>
          <a:prstGeom prst="rect">
            <a:avLst/>
          </a:prstGeom>
        </p:spPr>
        <p:txBody>
          <a:bodyPr lIns="0" tIns="0" rIns="0" bIns="0" rtlCol="0" anchor="t">
            <a:spAutoFit/>
          </a:bodyPr>
          <a:lstStyle/>
          <a:p>
            <a:pPr algn="ctr">
              <a:lnSpc>
                <a:spcPts val="4800"/>
              </a:lnSpc>
            </a:pPr>
            <a:r>
              <a:rPr lang="en-US" sz="3200" dirty="0">
                <a:solidFill>
                  <a:srgbClr val="0070C0"/>
                </a:solidFill>
                <a:latin typeface="Glacial Indifference Bold"/>
              </a:rPr>
              <a:t>To respond to the human and the democratic challenges with responsiveness and in an operational way</a:t>
            </a:r>
          </a:p>
        </p:txBody>
      </p:sp>
      <p:sp>
        <p:nvSpPr>
          <p:cNvPr id="19" name="TextBox 19"/>
          <p:cNvSpPr txBox="1"/>
          <p:nvPr/>
        </p:nvSpPr>
        <p:spPr>
          <a:xfrm rot="-652782">
            <a:off x="-1037" y="7357372"/>
            <a:ext cx="9897096" cy="1121465"/>
          </a:xfrm>
          <a:prstGeom prst="rect">
            <a:avLst/>
          </a:prstGeom>
        </p:spPr>
        <p:txBody>
          <a:bodyPr lIns="0" tIns="0" rIns="0" bIns="0" rtlCol="0" anchor="t">
            <a:spAutoFit/>
          </a:bodyPr>
          <a:lstStyle/>
          <a:p>
            <a:pPr algn="ctr">
              <a:lnSpc>
                <a:spcPts val="4500"/>
              </a:lnSpc>
            </a:pPr>
            <a:r>
              <a:rPr lang="en-US" sz="3000" b="1" dirty="0">
                <a:solidFill>
                  <a:srgbClr val="04345C"/>
                </a:solidFill>
                <a:latin typeface="Glacial Indifference"/>
              </a:rPr>
              <a:t>More interactive space for dialogue between European political decision-makers and civil society</a:t>
            </a:r>
          </a:p>
        </p:txBody>
      </p:sp>
      <p:sp>
        <p:nvSpPr>
          <p:cNvPr id="20" name="TextBox 20"/>
          <p:cNvSpPr txBox="1"/>
          <p:nvPr/>
        </p:nvSpPr>
        <p:spPr>
          <a:xfrm rot="-270519">
            <a:off x="6773621" y="3352823"/>
            <a:ext cx="9897096" cy="1769715"/>
          </a:xfrm>
          <a:prstGeom prst="rect">
            <a:avLst/>
          </a:prstGeom>
        </p:spPr>
        <p:txBody>
          <a:bodyPr lIns="0" tIns="0" rIns="0" bIns="0" rtlCol="0" anchor="t">
            <a:spAutoFit/>
          </a:bodyPr>
          <a:lstStyle/>
          <a:p>
            <a:pPr algn="ctr">
              <a:lnSpc>
                <a:spcPts val="7200"/>
              </a:lnSpc>
            </a:pPr>
            <a:r>
              <a:rPr lang="en-US" sz="4800" dirty="0">
                <a:solidFill>
                  <a:srgbClr val="04345C"/>
                </a:solidFill>
                <a:latin typeface="Glacial Indifference"/>
              </a:rPr>
              <a:t> </a:t>
            </a:r>
            <a:r>
              <a:rPr lang="en-US" sz="4800" dirty="0">
                <a:solidFill>
                  <a:srgbClr val="008037"/>
                </a:solidFill>
                <a:latin typeface="Glacial Indifference"/>
              </a:rPr>
              <a:t>Gender Equality, Youth and Migration : cross-cutting priorities </a:t>
            </a:r>
          </a:p>
        </p:txBody>
      </p:sp>
      <p:grpSp>
        <p:nvGrpSpPr>
          <p:cNvPr id="21" name="Group 15"/>
          <p:cNvGrpSpPr/>
          <p:nvPr/>
        </p:nvGrpSpPr>
        <p:grpSpPr>
          <a:xfrm rot="-1660945">
            <a:off x="7861657" y="6078501"/>
            <a:ext cx="9897097" cy="1469916"/>
            <a:chOff x="-1" y="0"/>
            <a:chExt cx="13196129" cy="1959887"/>
          </a:xfrm>
        </p:grpSpPr>
        <p:sp>
          <p:nvSpPr>
            <p:cNvPr id="22" name="TextBox 16"/>
            <p:cNvSpPr txBox="1"/>
            <p:nvPr/>
          </p:nvSpPr>
          <p:spPr>
            <a:xfrm>
              <a:off x="0" y="0"/>
              <a:ext cx="13196128" cy="730526"/>
            </a:xfrm>
            <a:prstGeom prst="rect">
              <a:avLst/>
            </a:prstGeom>
          </p:spPr>
          <p:txBody>
            <a:bodyPr lIns="0" tIns="0" rIns="0" bIns="0" rtlCol="0" anchor="t">
              <a:spAutoFit/>
            </a:bodyPr>
            <a:lstStyle/>
            <a:p>
              <a:pPr algn="ctr">
                <a:lnSpc>
                  <a:spcPts val="4320"/>
                </a:lnSpc>
              </a:pPr>
              <a:r>
                <a:rPr lang="en-US" sz="3600" spc="359" dirty="0">
                  <a:solidFill>
                    <a:srgbClr val="04345C"/>
                  </a:solidFill>
                  <a:latin typeface="Glacial Indifference"/>
                </a:rPr>
                <a:t>THE CONFERENCE INGOs </a:t>
              </a:r>
            </a:p>
          </p:txBody>
        </p:sp>
        <p:sp>
          <p:nvSpPr>
            <p:cNvPr id="23" name="TextBox 17"/>
            <p:cNvSpPr txBox="1"/>
            <p:nvPr/>
          </p:nvSpPr>
          <p:spPr>
            <a:xfrm>
              <a:off x="-1" y="841651"/>
              <a:ext cx="13196128" cy="1118236"/>
            </a:xfrm>
            <a:prstGeom prst="rect">
              <a:avLst/>
            </a:prstGeom>
          </p:spPr>
          <p:txBody>
            <a:bodyPr lIns="0" tIns="0" rIns="0" bIns="0" rtlCol="0" anchor="t">
              <a:spAutoFit/>
            </a:bodyPr>
            <a:lstStyle/>
            <a:p>
              <a:pPr algn="ctr">
                <a:lnSpc>
                  <a:spcPts val="7200"/>
                </a:lnSpc>
              </a:pPr>
              <a:r>
                <a:rPr lang="en-US" sz="4800" dirty="0">
                  <a:solidFill>
                    <a:srgbClr val="04345C"/>
                  </a:solidFill>
                  <a:latin typeface="Glacial Indifference"/>
                </a:rPr>
                <a:t> </a:t>
              </a:r>
              <a:r>
                <a:rPr lang="en-US" sz="4800" dirty="0">
                  <a:solidFill>
                    <a:srgbClr val="04345C"/>
                  </a:solidFill>
                  <a:latin typeface="Glacial Indifference Bold"/>
                </a:rPr>
                <a:t>changing for stronger impact</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995">
        <p15:prstTrans prst="drape"/>
      </p:transition>
    </mc:Choice>
    <mc:Fallback xmlns="">
      <p:transition spd="slow" advTm="15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20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1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6500"/>
                            </p:stCondLst>
                            <p:childTnLst>
                              <p:par>
                                <p:cTn id="17" presetID="31"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2000" fill="hold"/>
                                        <p:tgtEl>
                                          <p:spTgt spid="21"/>
                                        </p:tgtEl>
                                        <p:attrNameLst>
                                          <p:attrName>ppt_w</p:attrName>
                                        </p:attrNameLst>
                                      </p:cBhvr>
                                      <p:tavLst>
                                        <p:tav tm="0">
                                          <p:val>
                                            <p:fltVal val="0"/>
                                          </p:val>
                                        </p:tav>
                                        <p:tav tm="100000">
                                          <p:val>
                                            <p:strVal val="#ppt_w"/>
                                          </p:val>
                                        </p:tav>
                                      </p:tavLst>
                                    </p:anim>
                                    <p:anim calcmode="lin" valueType="num">
                                      <p:cBhvr>
                                        <p:cTn id="20" dur="2000" fill="hold"/>
                                        <p:tgtEl>
                                          <p:spTgt spid="21"/>
                                        </p:tgtEl>
                                        <p:attrNameLst>
                                          <p:attrName>ppt_h</p:attrName>
                                        </p:attrNameLst>
                                      </p:cBhvr>
                                      <p:tavLst>
                                        <p:tav tm="0">
                                          <p:val>
                                            <p:fltVal val="0"/>
                                          </p:val>
                                        </p:tav>
                                        <p:tav tm="100000">
                                          <p:val>
                                            <p:strVal val="#ppt_h"/>
                                          </p:val>
                                        </p:tav>
                                      </p:tavLst>
                                    </p:anim>
                                    <p:anim calcmode="lin" valueType="num">
                                      <p:cBhvr>
                                        <p:cTn id="21" dur="2000" fill="hold"/>
                                        <p:tgtEl>
                                          <p:spTgt spid="21"/>
                                        </p:tgtEl>
                                        <p:attrNameLst>
                                          <p:attrName>style.rotation</p:attrName>
                                        </p:attrNameLst>
                                      </p:cBhvr>
                                      <p:tavLst>
                                        <p:tav tm="0">
                                          <p:val>
                                            <p:fltVal val="90"/>
                                          </p:val>
                                        </p:tav>
                                        <p:tav tm="100000">
                                          <p:val>
                                            <p:fltVal val="0"/>
                                          </p:val>
                                        </p:tav>
                                      </p:tavLst>
                                    </p:anim>
                                    <p:animEffect transition="in" filter="fade">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a:stretch>
            <a:fillRect/>
          </a:stretch>
        </p:blipFill>
        <p:spPr>
          <a:xfrm>
            <a:off x="12747850" y="1675086"/>
            <a:ext cx="9022901" cy="9350156"/>
          </a:xfrm>
          <a:prstGeom prst="rect">
            <a:avLst/>
          </a:prstGeom>
        </p:spPr>
      </p:pic>
      <p:pic>
        <p:nvPicPr>
          <p:cNvPr id="3" name="Picture 3"/>
          <p:cNvPicPr>
            <a:picLocks noChangeAspect="1"/>
          </p:cNvPicPr>
          <p:nvPr/>
        </p:nvPicPr>
        <p:blipFill>
          <a:blip r:embed="rId2">
            <a:alphaModFix amt="9999"/>
          </a:blip>
          <a:srcRect/>
          <a:stretch>
            <a:fillRect/>
          </a:stretch>
        </p:blipFill>
        <p:spPr>
          <a:xfrm rot="-5400000">
            <a:off x="13615654" y="-2642814"/>
            <a:ext cx="5534692" cy="5735432"/>
          </a:xfrm>
          <a:prstGeom prst="rect">
            <a:avLst/>
          </a:prstGeom>
        </p:spPr>
      </p:pic>
      <p:grpSp>
        <p:nvGrpSpPr>
          <p:cNvPr id="4" name="Group 4"/>
          <p:cNvGrpSpPr>
            <a:grpSpLocks noChangeAspect="1"/>
          </p:cNvGrpSpPr>
          <p:nvPr/>
        </p:nvGrpSpPr>
        <p:grpSpPr>
          <a:xfrm>
            <a:off x="-452491" y="1028700"/>
            <a:ext cx="4901024" cy="4650779"/>
            <a:chOff x="0" y="0"/>
            <a:chExt cx="2636520" cy="2501900"/>
          </a:xfrm>
        </p:grpSpPr>
        <p:sp>
          <p:nvSpPr>
            <p:cNvPr id="5" name="Freeform 5"/>
            <p:cNvSpPr/>
            <p:nvPr/>
          </p:nvSpPr>
          <p:spPr>
            <a:xfrm>
              <a:off x="-11430" y="-7620"/>
              <a:ext cx="2694940" cy="2532380"/>
            </a:xfrm>
            <a:custGeom>
              <a:avLst/>
              <a:gdLst/>
              <a:ahLst/>
              <a:cxnLst/>
              <a:rect l="l" t="t" r="r" b="b"/>
              <a:pathLst>
                <a:path w="2694940" h="253238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3"/>
              <a:stretch>
                <a:fillRect l="-34135" t="-19" r="-34122" b="-18"/>
              </a:stretch>
            </a:blipFill>
          </p:spPr>
        </p:sp>
      </p:grpSp>
      <p:pic>
        <p:nvPicPr>
          <p:cNvPr id="6" name="Picture 6"/>
          <p:cNvPicPr>
            <a:picLocks noChangeAspect="1"/>
          </p:cNvPicPr>
          <p:nvPr/>
        </p:nvPicPr>
        <p:blipFill>
          <a:blip r:embed="rId2">
            <a:alphaModFix amt="9999"/>
          </a:blip>
          <a:srcRect/>
          <a:stretch>
            <a:fillRect/>
          </a:stretch>
        </p:blipFill>
        <p:spPr>
          <a:xfrm rot="-9653010">
            <a:off x="1417841" y="301218"/>
            <a:ext cx="8774102" cy="9092333"/>
          </a:xfrm>
          <a:prstGeom prst="rect">
            <a:avLst/>
          </a:prstGeom>
        </p:spPr>
      </p:pic>
      <p:pic>
        <p:nvPicPr>
          <p:cNvPr id="7" name="Picture 7"/>
          <p:cNvPicPr>
            <a:picLocks noChangeAspect="1"/>
          </p:cNvPicPr>
          <p:nvPr/>
        </p:nvPicPr>
        <p:blipFill>
          <a:blip r:embed="rId2">
            <a:alphaModFix amt="9999"/>
          </a:blip>
          <a:srcRect/>
          <a:stretch>
            <a:fillRect/>
          </a:stretch>
        </p:blipFill>
        <p:spPr>
          <a:xfrm rot="-896806">
            <a:off x="-464908" y="3926106"/>
            <a:ext cx="6599197" cy="6838546"/>
          </a:xfrm>
          <a:prstGeom prst="rect">
            <a:avLst/>
          </a:prstGeom>
        </p:spPr>
      </p:pic>
      <p:pic>
        <p:nvPicPr>
          <p:cNvPr id="8" name="Picture 8"/>
          <p:cNvPicPr>
            <a:picLocks noChangeAspect="1"/>
          </p:cNvPicPr>
          <p:nvPr/>
        </p:nvPicPr>
        <p:blipFill>
          <a:blip r:embed="rId2"/>
          <a:srcRect/>
          <a:stretch>
            <a:fillRect/>
          </a:stretch>
        </p:blipFill>
        <p:spPr>
          <a:xfrm rot="-8234702">
            <a:off x="1013423" y="-1136922"/>
            <a:ext cx="2628319" cy="2723647"/>
          </a:xfrm>
          <a:prstGeom prst="rect">
            <a:avLst/>
          </a:prstGeom>
        </p:spPr>
      </p:pic>
      <p:pic>
        <p:nvPicPr>
          <p:cNvPr id="9" name="Picture 9"/>
          <p:cNvPicPr>
            <a:picLocks noChangeAspect="1"/>
          </p:cNvPicPr>
          <p:nvPr/>
        </p:nvPicPr>
        <p:blipFill>
          <a:blip r:embed="rId2"/>
          <a:srcRect/>
          <a:stretch>
            <a:fillRect/>
          </a:stretch>
        </p:blipFill>
        <p:spPr>
          <a:xfrm rot="-1327134">
            <a:off x="16950340" y="6599166"/>
            <a:ext cx="1658546" cy="1718700"/>
          </a:xfrm>
          <a:prstGeom prst="rect">
            <a:avLst/>
          </a:prstGeom>
        </p:spPr>
      </p:pic>
      <p:grpSp>
        <p:nvGrpSpPr>
          <p:cNvPr id="10" name="Group 10"/>
          <p:cNvGrpSpPr/>
          <p:nvPr/>
        </p:nvGrpSpPr>
        <p:grpSpPr>
          <a:xfrm>
            <a:off x="-152400" y="1028700"/>
            <a:ext cx="1181100" cy="11811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345C"/>
            </a:solidFill>
          </p:spPr>
        </p:sp>
      </p:grpSp>
      <p:grpSp>
        <p:nvGrpSpPr>
          <p:cNvPr id="12" name="Group 12"/>
          <p:cNvGrpSpPr/>
          <p:nvPr/>
        </p:nvGrpSpPr>
        <p:grpSpPr>
          <a:xfrm>
            <a:off x="16687800" y="8686800"/>
            <a:ext cx="571500" cy="5715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345C"/>
            </a:solidFill>
          </p:spPr>
        </p:sp>
      </p:grpSp>
      <p:grpSp>
        <p:nvGrpSpPr>
          <p:cNvPr id="14" name="Group 14"/>
          <p:cNvGrpSpPr/>
          <p:nvPr/>
        </p:nvGrpSpPr>
        <p:grpSpPr>
          <a:xfrm>
            <a:off x="2969922" y="647700"/>
            <a:ext cx="15318078" cy="8849832"/>
            <a:chOff x="0" y="-9525"/>
            <a:chExt cx="20424104" cy="11799776"/>
          </a:xfrm>
        </p:grpSpPr>
        <p:sp>
          <p:nvSpPr>
            <p:cNvPr id="15" name="TextBox 15"/>
            <p:cNvSpPr txBox="1"/>
            <p:nvPr/>
          </p:nvSpPr>
          <p:spPr>
            <a:xfrm>
              <a:off x="0" y="-9525"/>
              <a:ext cx="20424104" cy="859321"/>
            </a:xfrm>
            <a:prstGeom prst="rect">
              <a:avLst/>
            </a:prstGeom>
          </p:spPr>
          <p:txBody>
            <a:bodyPr lIns="0" tIns="0" rIns="0" bIns="0" rtlCol="0" anchor="t">
              <a:spAutoFit/>
            </a:bodyPr>
            <a:lstStyle/>
            <a:p>
              <a:pPr algn="ctr">
                <a:lnSpc>
                  <a:spcPts val="5040"/>
                </a:lnSpc>
              </a:pPr>
              <a:r>
                <a:rPr lang="en-US" sz="4200" spc="420">
                  <a:solidFill>
                    <a:srgbClr val="04345C"/>
                  </a:solidFill>
                  <a:latin typeface="Glacial Indifference Bold"/>
                </a:rPr>
                <a:t>1.PREAMBLE</a:t>
              </a:r>
            </a:p>
          </p:txBody>
        </p:sp>
        <p:sp>
          <p:nvSpPr>
            <p:cNvPr id="16" name="TextBox 16"/>
            <p:cNvSpPr txBox="1"/>
            <p:nvPr/>
          </p:nvSpPr>
          <p:spPr>
            <a:xfrm>
              <a:off x="0" y="1018071"/>
              <a:ext cx="20424104" cy="10772180"/>
            </a:xfrm>
            <a:prstGeom prst="rect">
              <a:avLst/>
            </a:prstGeom>
          </p:spPr>
          <p:txBody>
            <a:bodyPr lIns="0" tIns="0" rIns="0" bIns="0" rtlCol="0" anchor="t">
              <a:spAutoFit/>
            </a:bodyPr>
            <a:lstStyle/>
            <a:p>
              <a:pPr algn="ctr">
                <a:lnSpc>
                  <a:spcPts val="4200"/>
                </a:lnSpc>
              </a:pPr>
              <a:r>
                <a:rPr lang="en-US" sz="2800" dirty="0">
                  <a:solidFill>
                    <a:srgbClr val="04345C"/>
                  </a:solidFill>
                  <a:latin typeface="Glacial Indifference"/>
                </a:rPr>
                <a:t>The draft Rules include a preamble which defines the overall role </a:t>
              </a:r>
            </a:p>
            <a:p>
              <a:pPr algn="ctr">
                <a:lnSpc>
                  <a:spcPts val="4200"/>
                </a:lnSpc>
              </a:pPr>
              <a:r>
                <a:rPr lang="en-US" sz="2800" dirty="0">
                  <a:solidFill>
                    <a:srgbClr val="04345C"/>
                  </a:solidFill>
                  <a:latin typeface="Glacial Indifference"/>
                </a:rPr>
                <a:t> to be played by the Conference of INGOs. </a:t>
              </a:r>
            </a:p>
            <a:p>
              <a:pPr algn="ctr">
                <a:lnSpc>
                  <a:spcPts val="4200"/>
                </a:lnSpc>
              </a:pPr>
              <a:r>
                <a:rPr lang="en-US" sz="2800" dirty="0">
                  <a:solidFill>
                    <a:srgbClr val="04345C"/>
                  </a:solidFill>
                  <a:latin typeface="Glacial Indifference"/>
                </a:rPr>
                <a:t>The Preamble will reinforce: </a:t>
              </a:r>
            </a:p>
            <a:p>
              <a:pPr marL="457200" indent="-457200" algn="ctr">
                <a:lnSpc>
                  <a:spcPts val="4200"/>
                </a:lnSpc>
                <a:buFont typeface="Wingdings" panose="05000000000000000000" pitchFamily="2" charset="2"/>
                <a:buChar char="Ø"/>
              </a:pPr>
              <a:r>
                <a:rPr lang="en-US" sz="2800" dirty="0">
                  <a:solidFill>
                    <a:srgbClr val="04345C"/>
                  </a:solidFill>
                  <a:latin typeface="Glacial Indifference"/>
                </a:rPr>
                <a:t>the connection between the Conference and the INGOs with</a:t>
              </a:r>
            </a:p>
            <a:p>
              <a:pPr algn="ctr">
                <a:lnSpc>
                  <a:spcPts val="4200"/>
                </a:lnSpc>
              </a:pPr>
              <a:r>
                <a:rPr lang="en-US" sz="2800" dirty="0">
                  <a:solidFill>
                    <a:srgbClr val="04345C"/>
                  </a:solidFill>
                  <a:latin typeface="Glacial Indifference"/>
                </a:rPr>
                <a:t>participatory status; </a:t>
              </a:r>
            </a:p>
            <a:p>
              <a:pPr marL="457200" indent="-457200" algn="ctr">
                <a:lnSpc>
                  <a:spcPts val="4200"/>
                </a:lnSpc>
                <a:buFont typeface="Wingdings" panose="05000000000000000000" pitchFamily="2" charset="2"/>
                <a:buChar char="Ø"/>
              </a:pPr>
              <a:endParaRPr lang="en-US" sz="2800" dirty="0">
                <a:solidFill>
                  <a:srgbClr val="04345C"/>
                </a:solidFill>
                <a:latin typeface="Glacial Indifference"/>
              </a:endParaRPr>
            </a:p>
            <a:p>
              <a:pPr marL="457200" indent="-457200" algn="ctr">
                <a:lnSpc>
                  <a:spcPts val="4200"/>
                </a:lnSpc>
                <a:buFont typeface="Wingdings" panose="05000000000000000000" pitchFamily="2" charset="2"/>
                <a:buChar char="Ø"/>
              </a:pPr>
              <a:r>
                <a:rPr lang="en-US" sz="2800" dirty="0">
                  <a:solidFill>
                    <a:srgbClr val="04345C"/>
                  </a:solidFill>
                  <a:latin typeface="Glacial Indifference"/>
                </a:rPr>
                <a:t>the Conference’s role in facilitating the participation in the Council of Europe of</a:t>
              </a:r>
            </a:p>
            <a:p>
              <a:pPr algn="ctr">
                <a:lnSpc>
                  <a:spcPts val="4200"/>
                </a:lnSpc>
              </a:pPr>
              <a:r>
                <a:rPr lang="en-US" sz="2800" dirty="0">
                  <a:solidFill>
                    <a:srgbClr val="04345C"/>
                  </a:solidFill>
                  <a:latin typeface="Glacial Indifference"/>
                </a:rPr>
                <a:t>institutionalized civil society through its membership; </a:t>
              </a:r>
            </a:p>
            <a:p>
              <a:pPr marL="457200" indent="-457200" algn="ctr">
                <a:lnSpc>
                  <a:spcPts val="4200"/>
                </a:lnSpc>
                <a:buFont typeface="Wingdings" panose="05000000000000000000" pitchFamily="2" charset="2"/>
                <a:buChar char="Ø"/>
              </a:pPr>
              <a:endParaRPr lang="en-US" sz="2800" dirty="0">
                <a:solidFill>
                  <a:srgbClr val="04345C"/>
                </a:solidFill>
                <a:latin typeface="Glacial Indifference"/>
              </a:endParaRPr>
            </a:p>
            <a:p>
              <a:pPr marL="457200" indent="-457200" algn="ctr">
                <a:lnSpc>
                  <a:spcPts val="4200"/>
                </a:lnSpc>
                <a:buFont typeface="Wingdings" panose="05000000000000000000" pitchFamily="2" charset="2"/>
                <a:buChar char="Ø"/>
              </a:pPr>
              <a:r>
                <a:rPr lang="en-US" sz="2800" dirty="0">
                  <a:solidFill>
                    <a:srgbClr val="04345C"/>
                  </a:solidFill>
                  <a:latin typeface="Glacial Indifference"/>
                </a:rPr>
                <a:t>the contribution that the Conference can make to enabling the interaction of civil</a:t>
              </a:r>
            </a:p>
            <a:p>
              <a:pPr algn="ctr">
                <a:lnSpc>
                  <a:spcPts val="4200"/>
                </a:lnSpc>
              </a:pPr>
              <a:r>
                <a:rPr lang="en-US" sz="2800" dirty="0">
                  <a:solidFill>
                    <a:srgbClr val="04345C"/>
                  </a:solidFill>
                  <a:latin typeface="Glacial Indifference"/>
                </a:rPr>
                <a:t>society in general with the Council of Europe; </a:t>
              </a:r>
            </a:p>
            <a:p>
              <a:pPr marL="457200" indent="-457200" algn="ctr">
                <a:lnSpc>
                  <a:spcPts val="4200"/>
                </a:lnSpc>
                <a:buFont typeface="Wingdings" panose="05000000000000000000" pitchFamily="2" charset="2"/>
                <a:buChar char="Ø"/>
              </a:pPr>
              <a:endParaRPr lang="en-US" sz="2800" dirty="0">
                <a:solidFill>
                  <a:srgbClr val="04345C"/>
                </a:solidFill>
                <a:latin typeface="Glacial Indifference"/>
              </a:endParaRPr>
            </a:p>
            <a:p>
              <a:pPr marL="457200" indent="-457200" algn="ctr">
                <a:lnSpc>
                  <a:spcPts val="4200"/>
                </a:lnSpc>
                <a:buFont typeface="Wingdings" panose="05000000000000000000" pitchFamily="2" charset="2"/>
                <a:buChar char="Ø"/>
              </a:pPr>
              <a:r>
                <a:rPr lang="en-US" sz="2800" dirty="0">
                  <a:solidFill>
                    <a:srgbClr val="04345C"/>
                  </a:solidFill>
                  <a:latin typeface="Glacial Indifference"/>
                </a:rPr>
                <a:t>the conference’s particular concern with the promotion of participatory democracy,</a:t>
              </a:r>
            </a:p>
            <a:p>
              <a:pPr algn="ctr">
                <a:lnSpc>
                  <a:spcPts val="4200"/>
                </a:lnSpc>
              </a:pPr>
              <a:r>
                <a:rPr lang="en-US" sz="2800" dirty="0">
                  <a:solidFill>
                    <a:srgbClr val="04345C"/>
                  </a:solidFill>
                  <a:latin typeface="Glacial Indifference"/>
                </a:rPr>
                <a:t>active citizenship and freedom of association; &amp; </a:t>
              </a:r>
            </a:p>
            <a:p>
              <a:pPr algn="ctr">
                <a:lnSpc>
                  <a:spcPts val="4200"/>
                </a:lnSpc>
              </a:pPr>
              <a:r>
                <a:rPr lang="en-US" sz="2800" dirty="0">
                  <a:solidFill>
                    <a:srgbClr val="04345C"/>
                  </a:solidFill>
                  <a:latin typeface="Glacial Indifference"/>
                </a:rPr>
                <a:t>its operation in line both with the Rules of Procedure and CM/Res(2016) 3.</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451">
        <p15:prstTrans prst="drape"/>
      </p:transition>
    </mc:Choice>
    <mc:Fallback xmlns="">
      <p:transition spd="slow" advTm="3145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a:stretch>
            <a:fillRect/>
          </a:stretch>
        </p:blipFill>
        <p:spPr>
          <a:xfrm rot="-5688114">
            <a:off x="6452039" y="-688215"/>
            <a:ext cx="12026569" cy="12462766"/>
          </a:xfrm>
          <a:prstGeom prst="rect">
            <a:avLst/>
          </a:prstGeom>
        </p:spPr>
      </p:pic>
      <p:pic>
        <p:nvPicPr>
          <p:cNvPr id="3" name="Picture 3"/>
          <p:cNvPicPr>
            <a:picLocks noChangeAspect="1"/>
          </p:cNvPicPr>
          <p:nvPr/>
        </p:nvPicPr>
        <p:blipFill>
          <a:blip r:embed="rId2">
            <a:alphaModFix amt="9999"/>
          </a:blip>
          <a:srcRect/>
          <a:stretch>
            <a:fillRect/>
          </a:stretch>
        </p:blipFill>
        <p:spPr>
          <a:xfrm rot="-8645710">
            <a:off x="-399323" y="584699"/>
            <a:ext cx="8668733" cy="8983143"/>
          </a:xfrm>
          <a:prstGeom prst="rect">
            <a:avLst/>
          </a:prstGeom>
        </p:spPr>
      </p:pic>
      <p:grpSp>
        <p:nvGrpSpPr>
          <p:cNvPr id="4" name="Group 4"/>
          <p:cNvGrpSpPr/>
          <p:nvPr/>
        </p:nvGrpSpPr>
        <p:grpSpPr>
          <a:xfrm>
            <a:off x="762180" y="2781300"/>
            <a:ext cx="7405861" cy="4517326"/>
            <a:chOff x="-122011" y="2879745"/>
            <a:chExt cx="9874481" cy="6023101"/>
          </a:xfrm>
        </p:grpSpPr>
        <p:sp>
          <p:nvSpPr>
            <p:cNvPr id="5" name="TextBox 5"/>
            <p:cNvSpPr txBox="1"/>
            <p:nvPr/>
          </p:nvSpPr>
          <p:spPr>
            <a:xfrm>
              <a:off x="-122011" y="2879745"/>
              <a:ext cx="9874481" cy="857664"/>
            </a:xfrm>
            <a:prstGeom prst="rect">
              <a:avLst/>
            </a:prstGeom>
          </p:spPr>
          <p:txBody>
            <a:bodyPr lIns="0" tIns="0" rIns="0" bIns="0" rtlCol="0" anchor="t">
              <a:spAutoFit/>
            </a:bodyPr>
            <a:lstStyle/>
            <a:p>
              <a:pPr algn="ctr">
                <a:lnSpc>
                  <a:spcPts val="5040"/>
                </a:lnSpc>
              </a:pPr>
              <a:r>
                <a:rPr lang="en-US" sz="4200" spc="420" dirty="0">
                  <a:solidFill>
                    <a:srgbClr val="04345C"/>
                  </a:solidFill>
                  <a:latin typeface="Glacial Indifference Bold"/>
                </a:rPr>
                <a:t>2. MEMBERSHIP</a:t>
              </a:r>
            </a:p>
          </p:txBody>
        </p:sp>
        <p:sp>
          <p:nvSpPr>
            <p:cNvPr id="6" name="TextBox 6"/>
            <p:cNvSpPr txBox="1"/>
            <p:nvPr/>
          </p:nvSpPr>
          <p:spPr>
            <a:xfrm>
              <a:off x="-122011" y="3978421"/>
              <a:ext cx="9874481" cy="4924425"/>
            </a:xfrm>
            <a:prstGeom prst="rect">
              <a:avLst/>
            </a:prstGeom>
          </p:spPr>
          <p:txBody>
            <a:bodyPr lIns="0" tIns="0" rIns="0" bIns="0" rtlCol="0" anchor="t">
              <a:spAutoFit/>
            </a:bodyPr>
            <a:lstStyle/>
            <a:p>
              <a:pPr algn="ctr">
                <a:lnSpc>
                  <a:spcPts val="3150"/>
                </a:lnSpc>
              </a:pPr>
              <a:endParaRPr lang="en-US" sz="2100" dirty="0">
                <a:solidFill>
                  <a:srgbClr val="04345C"/>
                </a:solidFill>
                <a:latin typeface="Glacial Indifference"/>
              </a:endParaRPr>
            </a:p>
            <a:p>
              <a:pPr marL="453390" lvl="1" indent="-226695">
                <a:lnSpc>
                  <a:spcPts val="3150"/>
                </a:lnSpc>
                <a:buFont typeface="Arial"/>
                <a:buChar char="•"/>
              </a:pPr>
              <a:r>
                <a:rPr lang="en-US" sz="2400" dirty="0">
                  <a:solidFill>
                    <a:srgbClr val="04345C"/>
                  </a:solidFill>
                  <a:latin typeface="Glacial Indifference" panose="020B0604020202020204" charset="0"/>
                </a:rPr>
                <a:t>The participatory status granted by the Secretary General of the Council of Europe</a:t>
              </a:r>
            </a:p>
            <a:p>
              <a:pPr marL="226695" lvl="1">
                <a:lnSpc>
                  <a:spcPts val="3150"/>
                </a:lnSpc>
              </a:pPr>
              <a:endParaRPr lang="en-US" sz="2400" dirty="0">
                <a:solidFill>
                  <a:srgbClr val="04345C"/>
                </a:solidFill>
                <a:latin typeface="Glacial Indifference" panose="020B0604020202020204" charset="0"/>
              </a:endParaRPr>
            </a:p>
            <a:p>
              <a:pPr marL="226695" lvl="1">
                <a:lnSpc>
                  <a:spcPts val="3150"/>
                </a:lnSpc>
              </a:pPr>
              <a:r>
                <a:rPr lang="en-US" sz="2400" dirty="0">
                  <a:solidFill>
                    <a:srgbClr val="04345C"/>
                  </a:solidFill>
                  <a:latin typeface="Glacial Indifference" panose="020B0604020202020204" charset="0"/>
                </a:rPr>
                <a:t> </a:t>
              </a:r>
            </a:p>
            <a:p>
              <a:pPr marL="453390" lvl="1" indent="-226695">
                <a:lnSpc>
                  <a:spcPts val="3150"/>
                </a:lnSpc>
                <a:buFont typeface="Arial"/>
                <a:buChar char="•"/>
              </a:pPr>
              <a:r>
                <a:rPr lang="en-US" sz="2400" dirty="0">
                  <a:solidFill>
                    <a:srgbClr val="04345C"/>
                  </a:solidFill>
                  <a:latin typeface="Glacial Indifference" panose="020B0604020202020204" charset="0"/>
                </a:rPr>
                <a:t>The purpose of being a member of the Conference</a:t>
              </a:r>
            </a:p>
            <a:p>
              <a:pPr marL="453390" lvl="1" indent="-226695">
                <a:lnSpc>
                  <a:spcPts val="3150"/>
                </a:lnSpc>
                <a:buFont typeface="Arial"/>
                <a:buChar char="•"/>
              </a:pPr>
              <a:endParaRPr lang="en-US" sz="2100" dirty="0">
                <a:solidFill>
                  <a:srgbClr val="04345C"/>
                </a:solidFill>
                <a:highlight>
                  <a:srgbClr val="FFFF00"/>
                </a:highlight>
                <a:latin typeface="Glacial Indifference"/>
              </a:endParaRPr>
            </a:p>
            <a:p>
              <a:pPr marL="453390" lvl="1" indent="-226695" algn="l">
                <a:lnSpc>
                  <a:spcPts val="3150"/>
                </a:lnSpc>
                <a:buFont typeface="Arial"/>
                <a:buChar char="•"/>
              </a:pPr>
              <a:endParaRPr lang="en-US" sz="2100" dirty="0">
                <a:solidFill>
                  <a:srgbClr val="04345C"/>
                </a:solidFill>
                <a:highlight>
                  <a:srgbClr val="FFFF00"/>
                </a:highlight>
                <a:latin typeface="Glacial Indifference"/>
              </a:endParaRPr>
            </a:p>
            <a:p>
              <a:pPr algn="ctr">
                <a:lnSpc>
                  <a:spcPts val="3150"/>
                </a:lnSpc>
              </a:pPr>
              <a:r>
                <a:rPr lang="en-US" sz="2100" dirty="0">
                  <a:solidFill>
                    <a:srgbClr val="04345C"/>
                  </a:solidFill>
                  <a:latin typeface="Glacial Indifference"/>
                </a:rPr>
                <a:t>.</a:t>
              </a:r>
            </a:p>
          </p:txBody>
        </p:sp>
      </p:grpSp>
      <p:grpSp>
        <p:nvGrpSpPr>
          <p:cNvPr id="7" name="Group 7"/>
          <p:cNvGrpSpPr/>
          <p:nvPr/>
        </p:nvGrpSpPr>
        <p:grpSpPr>
          <a:xfrm>
            <a:off x="8370090" y="910736"/>
            <a:ext cx="9293097" cy="8149127"/>
            <a:chOff x="63573" y="827218"/>
            <a:chExt cx="12390797" cy="10865502"/>
          </a:xfrm>
        </p:grpSpPr>
        <p:sp>
          <p:nvSpPr>
            <p:cNvPr id="8" name="TextBox 8"/>
            <p:cNvSpPr txBox="1"/>
            <p:nvPr/>
          </p:nvSpPr>
          <p:spPr>
            <a:xfrm>
              <a:off x="157516" y="827218"/>
              <a:ext cx="12296854" cy="2553943"/>
            </a:xfrm>
            <a:prstGeom prst="rect">
              <a:avLst/>
            </a:prstGeom>
          </p:spPr>
          <p:txBody>
            <a:bodyPr lIns="0" tIns="0" rIns="0" bIns="0" rtlCol="0" anchor="t">
              <a:spAutoFit/>
            </a:bodyPr>
            <a:lstStyle/>
            <a:p>
              <a:pPr algn="ctr">
                <a:lnSpc>
                  <a:spcPts val="5039"/>
                </a:lnSpc>
              </a:pPr>
              <a:r>
                <a:rPr lang="en-US" sz="4199" spc="419" dirty="0">
                  <a:solidFill>
                    <a:srgbClr val="04345C"/>
                  </a:solidFill>
                  <a:latin typeface="Glacial Indifference Bold"/>
                </a:rPr>
                <a:t>3.ORGANISATIONAL</a:t>
              </a:r>
            </a:p>
            <a:p>
              <a:pPr algn="ctr">
                <a:lnSpc>
                  <a:spcPts val="5039"/>
                </a:lnSpc>
              </a:pPr>
              <a:r>
                <a:rPr lang="en-US" sz="4199" spc="419" dirty="0">
                  <a:solidFill>
                    <a:srgbClr val="04345C"/>
                  </a:solidFill>
                  <a:latin typeface="Glacial Indifference Bold"/>
                </a:rPr>
                <a:t>STRUCTURE &amp; INGO PARTICIPATION</a:t>
              </a:r>
            </a:p>
          </p:txBody>
        </p:sp>
        <p:sp>
          <p:nvSpPr>
            <p:cNvPr id="9" name="TextBox 9"/>
            <p:cNvSpPr txBox="1"/>
            <p:nvPr/>
          </p:nvSpPr>
          <p:spPr>
            <a:xfrm>
              <a:off x="63573" y="4032503"/>
              <a:ext cx="12296854" cy="7660217"/>
            </a:xfrm>
            <a:prstGeom prst="rect">
              <a:avLst/>
            </a:prstGeom>
          </p:spPr>
          <p:txBody>
            <a:bodyPr lIns="0" tIns="0" rIns="0" bIns="0" rtlCol="0" anchor="t">
              <a:spAutoFit/>
            </a:bodyPr>
            <a:lstStyle/>
            <a:p>
              <a:pPr algn="ctr">
                <a:lnSpc>
                  <a:spcPts val="3169"/>
                </a:lnSpc>
              </a:pPr>
              <a:r>
                <a:rPr lang="en-US" sz="2400" dirty="0">
                  <a:solidFill>
                    <a:srgbClr val="04345C"/>
                  </a:solidFill>
                  <a:latin typeface="Glacial Indifference" panose="020B0604020202020204" charset="0"/>
                </a:rPr>
                <a:t>General Assembly as the principal decision-making body of the Conference, </a:t>
              </a:r>
            </a:p>
            <a:p>
              <a:pPr algn="ctr">
                <a:lnSpc>
                  <a:spcPts val="3169"/>
                </a:lnSpc>
              </a:pPr>
              <a:r>
                <a:rPr lang="en-US" sz="2400" dirty="0">
                  <a:solidFill>
                    <a:srgbClr val="04345C"/>
                  </a:solidFill>
                  <a:latin typeface="Glacial Indifference" panose="020B0604020202020204" charset="0"/>
                </a:rPr>
                <a:t>President,</a:t>
              </a:r>
            </a:p>
            <a:p>
              <a:pPr algn="ctr">
                <a:lnSpc>
                  <a:spcPts val="3169"/>
                </a:lnSpc>
              </a:pPr>
              <a:r>
                <a:rPr lang="en-US" sz="2400" dirty="0">
                  <a:solidFill>
                    <a:srgbClr val="04345C"/>
                  </a:solidFill>
                  <a:latin typeface="Glacial Indifference" panose="020B0604020202020204" charset="0"/>
                </a:rPr>
                <a:t>2 Vice-Presidents, </a:t>
              </a:r>
            </a:p>
            <a:p>
              <a:pPr algn="ctr">
                <a:lnSpc>
                  <a:spcPts val="3169"/>
                </a:lnSpc>
              </a:pPr>
              <a:r>
                <a:rPr lang="en-US" sz="2400" dirty="0">
                  <a:solidFill>
                    <a:srgbClr val="04345C"/>
                  </a:solidFill>
                  <a:latin typeface="Glacial Indifference" panose="020B0604020202020204" charset="0"/>
                </a:rPr>
                <a:t>Standing Committee, </a:t>
              </a:r>
            </a:p>
            <a:p>
              <a:pPr algn="ctr">
                <a:lnSpc>
                  <a:spcPts val="3169"/>
                </a:lnSpc>
              </a:pPr>
              <a:r>
                <a:rPr lang="en-US" sz="2400" dirty="0">
                  <a:solidFill>
                    <a:srgbClr val="04345C"/>
                  </a:solidFill>
                  <a:latin typeface="Glacial Indifference" panose="020B0604020202020204" charset="0"/>
                </a:rPr>
                <a:t>Committees, </a:t>
              </a:r>
            </a:p>
            <a:p>
              <a:pPr algn="ctr">
                <a:lnSpc>
                  <a:spcPts val="3169"/>
                </a:lnSpc>
              </a:pPr>
              <a:r>
                <a:rPr lang="en-US" sz="2400" dirty="0">
                  <a:solidFill>
                    <a:srgbClr val="04345C"/>
                  </a:solidFill>
                  <a:latin typeface="Glacial Indifference" panose="020B0604020202020204" charset="0"/>
                </a:rPr>
                <a:t>Expert Council(s)</a:t>
              </a:r>
              <a:endParaRPr lang="en-US" sz="2400" dirty="0">
                <a:solidFill>
                  <a:srgbClr val="04345C"/>
                </a:solidFill>
                <a:highlight>
                  <a:srgbClr val="FFFF00"/>
                </a:highlight>
                <a:latin typeface="Glacial Indifference" panose="020B0604020202020204" charset="0"/>
              </a:endParaRPr>
            </a:p>
            <a:p>
              <a:pPr algn="ctr">
                <a:lnSpc>
                  <a:spcPts val="3169"/>
                </a:lnSpc>
              </a:pPr>
              <a:r>
                <a:rPr lang="en-US" sz="2400" dirty="0">
                  <a:solidFill>
                    <a:srgbClr val="04345C"/>
                  </a:solidFill>
                  <a:latin typeface="Glacial Indifference" panose="020B0604020202020204" charset="0"/>
                </a:rPr>
                <a:t>Verification and Dispute Committee.</a:t>
              </a:r>
            </a:p>
            <a:p>
              <a:pPr algn="ctr">
                <a:lnSpc>
                  <a:spcPts val="3169"/>
                </a:lnSpc>
              </a:pPr>
              <a:r>
                <a:rPr lang="en-US" sz="2400" dirty="0">
                  <a:solidFill>
                    <a:srgbClr val="04345C"/>
                  </a:solidFill>
                  <a:latin typeface="Glacial Indifference" panose="020B0604020202020204" charset="0"/>
                </a:rPr>
                <a:t>Appellate Committee.</a:t>
              </a:r>
            </a:p>
            <a:p>
              <a:pPr algn="ctr">
                <a:lnSpc>
                  <a:spcPts val="3169"/>
                </a:lnSpc>
              </a:pPr>
              <a:r>
                <a:rPr lang="en-US" sz="2400" dirty="0">
                  <a:solidFill>
                    <a:srgbClr val="04345C"/>
                  </a:solidFill>
                  <a:latin typeface="Glacial Indifference" panose="020B0604020202020204" charset="0"/>
                </a:rPr>
                <a:t> </a:t>
              </a:r>
            </a:p>
            <a:p>
              <a:pPr algn="ctr">
                <a:lnSpc>
                  <a:spcPts val="3169"/>
                </a:lnSpc>
              </a:pPr>
              <a:r>
                <a:rPr lang="en-US" sz="2400" dirty="0">
                  <a:solidFill>
                    <a:srgbClr val="04345C"/>
                  </a:solidFill>
                  <a:latin typeface="Glacial Indifference" panose="020B0604020202020204" charset="0"/>
                </a:rPr>
                <a:t>Provision is proposed for Sessions to be both physical ones in Strasbourg </a:t>
              </a:r>
            </a:p>
            <a:p>
              <a:pPr algn="ctr">
                <a:lnSpc>
                  <a:spcPts val="3169"/>
                </a:lnSpc>
              </a:pPr>
              <a:r>
                <a:rPr lang="en-US" sz="2400" dirty="0">
                  <a:solidFill>
                    <a:srgbClr val="04345C"/>
                  </a:solidFill>
                  <a:latin typeface="Glacial Indifference" panose="020B0604020202020204" charset="0"/>
                </a:rPr>
                <a:t>and also to be held through videoconferencing in order to</a:t>
              </a:r>
            </a:p>
            <a:p>
              <a:pPr algn="ctr">
                <a:lnSpc>
                  <a:spcPts val="3169"/>
                </a:lnSpc>
              </a:pPr>
              <a:r>
                <a:rPr lang="en-US" sz="2400" dirty="0">
                  <a:solidFill>
                    <a:srgbClr val="04345C"/>
                  </a:solidFill>
                  <a:latin typeface="Glacial Indifference" panose="020B0604020202020204" charset="0"/>
                </a:rPr>
                <a:t>increase the flexibility and attendance by the INGO members.</a:t>
              </a:r>
            </a:p>
          </p:txBody>
        </p:sp>
      </p:grpSp>
      <p:grpSp>
        <p:nvGrpSpPr>
          <p:cNvPr id="10" name="Group 10"/>
          <p:cNvGrpSpPr/>
          <p:nvPr/>
        </p:nvGrpSpPr>
        <p:grpSpPr>
          <a:xfrm>
            <a:off x="17259300" y="8462486"/>
            <a:ext cx="571500" cy="57150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12" name="Group 12"/>
          <p:cNvGrpSpPr/>
          <p:nvPr/>
        </p:nvGrpSpPr>
        <p:grpSpPr>
          <a:xfrm>
            <a:off x="-320056" y="604334"/>
            <a:ext cx="1348756" cy="1348756"/>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pic>
        <p:nvPicPr>
          <p:cNvPr id="14" name="Picture 14"/>
          <p:cNvPicPr>
            <a:picLocks noChangeAspect="1"/>
          </p:cNvPicPr>
          <p:nvPr/>
        </p:nvPicPr>
        <p:blipFill>
          <a:blip r:embed="rId3"/>
          <a:srcRect/>
          <a:stretch>
            <a:fillRect/>
          </a:stretch>
        </p:blipFill>
        <p:spPr>
          <a:xfrm rot="-2120230">
            <a:off x="16952690" y="6143167"/>
            <a:ext cx="1741778" cy="1804951"/>
          </a:xfrm>
          <a:prstGeom prst="rect">
            <a:avLst/>
          </a:prstGeom>
        </p:spPr>
      </p:pic>
      <p:sp>
        <p:nvSpPr>
          <p:cNvPr id="15" name="TextBox 15"/>
          <p:cNvSpPr txBox="1"/>
          <p:nvPr/>
        </p:nvSpPr>
        <p:spPr>
          <a:xfrm rot="-798276">
            <a:off x="-483437" y="6953376"/>
            <a:ext cx="9897096" cy="1181928"/>
          </a:xfrm>
          <a:prstGeom prst="rect">
            <a:avLst/>
          </a:prstGeom>
        </p:spPr>
        <p:txBody>
          <a:bodyPr lIns="0" tIns="0" rIns="0" bIns="0" rtlCol="0" anchor="t">
            <a:spAutoFit/>
          </a:bodyPr>
          <a:lstStyle/>
          <a:p>
            <a:pPr algn="ctr">
              <a:lnSpc>
                <a:spcPts val="4800"/>
              </a:lnSpc>
            </a:pPr>
            <a:r>
              <a:rPr lang="en-US" sz="3200" dirty="0">
                <a:solidFill>
                  <a:srgbClr val="FF66C4"/>
                </a:solidFill>
                <a:latin typeface="Glacial Indifference Bold"/>
              </a:rPr>
              <a:t>Strengthening the “bottom-up dynamic” is a powerful point of this revision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920">
        <p15:prstTrans prst="drape"/>
      </p:transition>
    </mc:Choice>
    <mc:Fallback xmlns="">
      <p:transition spd="slow" advTm="1892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a:stretch>
            <a:fillRect/>
          </a:stretch>
        </p:blipFill>
        <p:spPr>
          <a:xfrm rot="-5692641">
            <a:off x="1798430" y="-2669078"/>
            <a:ext cx="14137151" cy="14649897"/>
          </a:xfrm>
          <a:prstGeom prst="rect">
            <a:avLst/>
          </a:prstGeom>
        </p:spPr>
      </p:pic>
      <p:pic>
        <p:nvPicPr>
          <p:cNvPr id="3" name="Picture 3"/>
          <p:cNvPicPr>
            <a:picLocks noChangeAspect="1"/>
          </p:cNvPicPr>
          <p:nvPr/>
        </p:nvPicPr>
        <p:blipFill>
          <a:blip r:embed="rId2">
            <a:alphaModFix amt="19999"/>
          </a:blip>
          <a:srcRect/>
          <a:stretch>
            <a:fillRect/>
          </a:stretch>
        </p:blipFill>
        <p:spPr>
          <a:xfrm>
            <a:off x="-1816729" y="5468715"/>
            <a:ext cx="5328508" cy="5521770"/>
          </a:xfrm>
          <a:prstGeom prst="rect">
            <a:avLst/>
          </a:prstGeom>
        </p:spPr>
      </p:pic>
      <p:pic>
        <p:nvPicPr>
          <p:cNvPr id="4" name="Picture 4"/>
          <p:cNvPicPr>
            <a:picLocks noChangeAspect="1"/>
          </p:cNvPicPr>
          <p:nvPr/>
        </p:nvPicPr>
        <p:blipFill>
          <a:blip r:embed="rId2"/>
          <a:srcRect/>
          <a:stretch>
            <a:fillRect/>
          </a:stretch>
        </p:blipFill>
        <p:spPr>
          <a:xfrm>
            <a:off x="648884" y="8667750"/>
            <a:ext cx="2306858" cy="2390526"/>
          </a:xfrm>
          <a:prstGeom prst="rect">
            <a:avLst/>
          </a:prstGeom>
        </p:spPr>
      </p:pic>
      <p:pic>
        <p:nvPicPr>
          <p:cNvPr id="5" name="Picture 5"/>
          <p:cNvPicPr>
            <a:picLocks noChangeAspect="1"/>
          </p:cNvPicPr>
          <p:nvPr/>
        </p:nvPicPr>
        <p:blipFill>
          <a:blip r:embed="rId2">
            <a:alphaModFix amt="19999"/>
          </a:blip>
          <a:srcRect/>
          <a:stretch>
            <a:fillRect/>
          </a:stretch>
        </p:blipFill>
        <p:spPr>
          <a:xfrm rot="-2700000">
            <a:off x="12967898" y="-2126071"/>
            <a:ext cx="6088708" cy="6309542"/>
          </a:xfrm>
          <a:prstGeom prst="rect">
            <a:avLst/>
          </a:prstGeom>
        </p:spPr>
      </p:pic>
      <p:pic>
        <p:nvPicPr>
          <p:cNvPr id="6" name="Picture 6"/>
          <p:cNvPicPr>
            <a:picLocks noChangeAspect="1"/>
          </p:cNvPicPr>
          <p:nvPr/>
        </p:nvPicPr>
        <p:blipFill>
          <a:blip r:embed="rId2"/>
          <a:srcRect/>
          <a:stretch>
            <a:fillRect/>
          </a:stretch>
        </p:blipFill>
        <p:spPr>
          <a:xfrm rot="6449029">
            <a:off x="16729013" y="2010975"/>
            <a:ext cx="1828804" cy="1895134"/>
          </a:xfrm>
          <a:prstGeom prst="rect">
            <a:avLst/>
          </a:prstGeom>
        </p:spPr>
      </p:pic>
      <p:grpSp>
        <p:nvGrpSpPr>
          <p:cNvPr id="7" name="Group 7"/>
          <p:cNvGrpSpPr/>
          <p:nvPr/>
        </p:nvGrpSpPr>
        <p:grpSpPr>
          <a:xfrm>
            <a:off x="16687800" y="1028700"/>
            <a:ext cx="571500" cy="571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9" name="Group 9"/>
          <p:cNvGrpSpPr/>
          <p:nvPr/>
        </p:nvGrpSpPr>
        <p:grpSpPr>
          <a:xfrm>
            <a:off x="-152400" y="8077200"/>
            <a:ext cx="1181100" cy="11811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1" name="Group 11"/>
          <p:cNvGrpSpPr/>
          <p:nvPr/>
        </p:nvGrpSpPr>
        <p:grpSpPr>
          <a:xfrm>
            <a:off x="1802313" y="660091"/>
            <a:ext cx="14127015" cy="2485270"/>
            <a:chOff x="0" y="-475489"/>
            <a:chExt cx="17457067" cy="3313693"/>
          </a:xfrm>
        </p:grpSpPr>
        <p:sp>
          <p:nvSpPr>
            <p:cNvPr id="12" name="TextBox 12"/>
            <p:cNvSpPr txBox="1"/>
            <p:nvPr/>
          </p:nvSpPr>
          <p:spPr>
            <a:xfrm>
              <a:off x="0" y="-475489"/>
              <a:ext cx="17268446" cy="718145"/>
            </a:xfrm>
            <a:prstGeom prst="rect">
              <a:avLst/>
            </a:prstGeom>
          </p:spPr>
          <p:txBody>
            <a:bodyPr lIns="0" tIns="0" rIns="0" bIns="0" rtlCol="0" anchor="t">
              <a:spAutoFit/>
            </a:bodyPr>
            <a:lstStyle/>
            <a:p>
              <a:pPr algn="ctr">
                <a:lnSpc>
                  <a:spcPts val="4200"/>
                </a:lnSpc>
              </a:pPr>
              <a:r>
                <a:rPr lang="en-US" sz="4200" spc="420" dirty="0">
                  <a:solidFill>
                    <a:srgbClr val="6BD4CD"/>
                  </a:solidFill>
                  <a:latin typeface="Glacial Indifference Bold"/>
                </a:rPr>
                <a:t>4. THE GENERAL ASSEMBLY (GA)</a:t>
              </a:r>
            </a:p>
          </p:txBody>
        </p:sp>
        <p:sp>
          <p:nvSpPr>
            <p:cNvPr id="13" name="TextBox 13"/>
            <p:cNvSpPr txBox="1"/>
            <p:nvPr/>
          </p:nvSpPr>
          <p:spPr>
            <a:xfrm>
              <a:off x="188621" y="632470"/>
              <a:ext cx="17268446" cy="2205734"/>
            </a:xfrm>
            <a:prstGeom prst="rect">
              <a:avLst/>
            </a:prstGeom>
          </p:spPr>
          <p:txBody>
            <a:bodyPr lIns="0" tIns="0" rIns="0" bIns="0" rtlCol="0" anchor="t">
              <a:spAutoFit/>
            </a:bodyPr>
            <a:lstStyle/>
            <a:p>
              <a:pPr algn="ctr">
                <a:lnSpc>
                  <a:spcPts val="4319"/>
                </a:lnSpc>
              </a:pPr>
              <a:r>
                <a:rPr lang="en-US" sz="3600" spc="359" dirty="0">
                  <a:solidFill>
                    <a:srgbClr val="6BD4CD"/>
                  </a:solidFill>
                  <a:latin typeface="Glacial Indifference"/>
                </a:rPr>
                <a:t>THE GENERAL ASSEMBLY WILL REMAIN THE PRINCIPAL DECISION-MAKING BODY WITHIN THE CONFERENCE.</a:t>
              </a:r>
            </a:p>
            <a:p>
              <a:pPr algn="ctr">
                <a:lnSpc>
                  <a:spcPts val="4320"/>
                </a:lnSpc>
              </a:pPr>
              <a:endParaRPr lang="en-US" sz="3600" spc="359" dirty="0">
                <a:solidFill>
                  <a:srgbClr val="6BD4CD"/>
                </a:solidFill>
                <a:latin typeface="Glacial Indifference"/>
              </a:endParaRPr>
            </a:p>
          </p:txBody>
        </p:sp>
      </p:grpSp>
      <p:sp>
        <p:nvSpPr>
          <p:cNvPr id="14" name="TextBox 14"/>
          <p:cNvSpPr txBox="1"/>
          <p:nvPr/>
        </p:nvSpPr>
        <p:spPr>
          <a:xfrm>
            <a:off x="442722" y="3231983"/>
            <a:ext cx="7064779" cy="3385542"/>
          </a:xfrm>
          <a:prstGeom prst="rect">
            <a:avLst/>
          </a:prstGeom>
        </p:spPr>
        <p:txBody>
          <a:bodyPr lIns="0" tIns="0" rIns="0" bIns="0" rtlCol="0" anchor="t">
            <a:spAutoFit/>
          </a:bodyPr>
          <a:lstStyle/>
          <a:p>
            <a:pPr algn="ctr">
              <a:lnSpc>
                <a:spcPts val="2520"/>
              </a:lnSpc>
            </a:pPr>
            <a:r>
              <a:rPr lang="en-US" sz="3200" spc="210" dirty="0">
                <a:solidFill>
                  <a:srgbClr val="6BD4CD"/>
                </a:solidFill>
                <a:latin typeface="Glacial Indifference"/>
              </a:rPr>
              <a:t> </a:t>
            </a:r>
          </a:p>
          <a:p>
            <a:pPr algn="ctr">
              <a:lnSpc>
                <a:spcPts val="2520"/>
              </a:lnSpc>
            </a:pPr>
            <a:r>
              <a:rPr lang="en-US" sz="3200" spc="210" dirty="0">
                <a:solidFill>
                  <a:srgbClr val="6BD4CD"/>
                </a:solidFill>
                <a:latin typeface="Glacial Indifference"/>
              </a:rPr>
              <a:t>It will be responsible for</a:t>
            </a:r>
            <a:r>
              <a:rPr lang="en-US" sz="3200" spc="210" dirty="0">
                <a:solidFill>
                  <a:srgbClr val="6BD4CD"/>
                </a:solidFill>
                <a:latin typeface="Glacial Indifference Bold"/>
              </a:rPr>
              <a:t> </a:t>
            </a:r>
          </a:p>
          <a:p>
            <a:pPr algn="ctr">
              <a:lnSpc>
                <a:spcPts val="2520"/>
              </a:lnSpc>
            </a:pPr>
            <a:endParaRPr lang="en-US" sz="3200" spc="210" dirty="0">
              <a:solidFill>
                <a:srgbClr val="6BD4CD"/>
              </a:solidFill>
              <a:latin typeface="Glacial Indifference Bold"/>
            </a:endParaRPr>
          </a:p>
          <a:p>
            <a:pPr algn="ctr">
              <a:lnSpc>
                <a:spcPts val="2520"/>
              </a:lnSpc>
            </a:pPr>
            <a:r>
              <a:rPr lang="en-US" sz="3200" spc="210" dirty="0">
                <a:solidFill>
                  <a:srgbClr val="6BD4CD"/>
                </a:solidFill>
                <a:latin typeface="Glacial Indifference Bold"/>
              </a:rPr>
              <a:t>establishing committees </a:t>
            </a:r>
          </a:p>
          <a:p>
            <a:pPr algn="ctr">
              <a:lnSpc>
                <a:spcPts val="2520"/>
              </a:lnSpc>
            </a:pPr>
            <a:endParaRPr lang="en-US" sz="3200" spc="210" dirty="0">
              <a:solidFill>
                <a:srgbClr val="6BD4CD"/>
              </a:solidFill>
              <a:latin typeface="Glacial Indifference Bold"/>
            </a:endParaRPr>
          </a:p>
          <a:p>
            <a:pPr algn="ctr">
              <a:lnSpc>
                <a:spcPts val="2520"/>
              </a:lnSpc>
            </a:pPr>
            <a:r>
              <a:rPr lang="en-US" sz="3200" spc="210" dirty="0">
                <a:solidFill>
                  <a:srgbClr val="6BD4CD"/>
                </a:solidFill>
                <a:latin typeface="Glacial Indifference Bold"/>
              </a:rPr>
              <a:t>and approving their</a:t>
            </a:r>
          </a:p>
          <a:p>
            <a:pPr algn="ctr">
              <a:lnSpc>
                <a:spcPts val="2520"/>
              </a:lnSpc>
            </a:pPr>
            <a:endParaRPr lang="en-US" sz="3200" spc="210" dirty="0">
              <a:solidFill>
                <a:srgbClr val="6BD4CD"/>
              </a:solidFill>
              <a:latin typeface="Glacial Indifference Bold"/>
            </a:endParaRPr>
          </a:p>
          <a:p>
            <a:pPr algn="ctr">
              <a:lnSpc>
                <a:spcPts val="2520"/>
              </a:lnSpc>
            </a:pPr>
            <a:r>
              <a:rPr lang="en-US" sz="3200" spc="210" dirty="0">
                <a:solidFill>
                  <a:srgbClr val="6BD4CD"/>
                </a:solidFill>
                <a:latin typeface="Glacial Indifference Bold"/>
              </a:rPr>
              <a:t> mandates</a:t>
            </a:r>
            <a:r>
              <a:rPr lang="en-US" sz="3200" spc="210" dirty="0">
                <a:solidFill>
                  <a:srgbClr val="6BD4CD"/>
                </a:solidFill>
                <a:latin typeface="Glacial Indifference"/>
              </a:rPr>
              <a:t> and reports</a:t>
            </a:r>
            <a:r>
              <a:rPr lang="en-US" sz="2100" spc="210" dirty="0">
                <a:solidFill>
                  <a:srgbClr val="6BD4CD"/>
                </a:solidFill>
                <a:latin typeface="Glacial Indifference"/>
              </a:rPr>
              <a:t>. </a:t>
            </a:r>
          </a:p>
          <a:p>
            <a:pPr algn="ctr">
              <a:lnSpc>
                <a:spcPts val="2520"/>
              </a:lnSpc>
            </a:pPr>
            <a:endParaRPr lang="en-US" sz="2100" spc="210" dirty="0">
              <a:solidFill>
                <a:srgbClr val="6BD4CD"/>
              </a:solidFill>
              <a:latin typeface="Glacial Indifference"/>
            </a:endParaRPr>
          </a:p>
          <a:p>
            <a:pPr algn="ctr">
              <a:lnSpc>
                <a:spcPts val="3923"/>
              </a:lnSpc>
            </a:pPr>
            <a:endParaRPr lang="en-US" sz="2100" spc="210" dirty="0">
              <a:solidFill>
                <a:srgbClr val="6BD4CD"/>
              </a:solidFill>
              <a:latin typeface="Glacial Indifference"/>
            </a:endParaRPr>
          </a:p>
        </p:txBody>
      </p:sp>
      <p:sp>
        <p:nvSpPr>
          <p:cNvPr id="15" name="TextBox 15"/>
          <p:cNvSpPr txBox="1"/>
          <p:nvPr/>
        </p:nvSpPr>
        <p:spPr>
          <a:xfrm>
            <a:off x="9787605" y="3563689"/>
            <a:ext cx="7317916" cy="6101029"/>
          </a:xfrm>
          <a:prstGeom prst="rect">
            <a:avLst/>
          </a:prstGeom>
        </p:spPr>
        <p:txBody>
          <a:bodyPr wrap="square" lIns="0" tIns="0" rIns="0" bIns="0" rtlCol="0" anchor="t">
            <a:spAutoFit/>
          </a:bodyPr>
          <a:lstStyle/>
          <a:p>
            <a:pPr algn="ctr">
              <a:lnSpc>
                <a:spcPts val="2520"/>
              </a:lnSpc>
            </a:pPr>
            <a:r>
              <a:rPr lang="en-US" sz="2800" spc="210" dirty="0">
                <a:solidFill>
                  <a:srgbClr val="6BD4CD"/>
                </a:solidFill>
                <a:latin typeface="Glacial Indifference"/>
              </a:rPr>
              <a:t>the GA will </a:t>
            </a:r>
          </a:p>
          <a:p>
            <a:pPr algn="ctr">
              <a:lnSpc>
                <a:spcPts val="2520"/>
              </a:lnSpc>
            </a:pPr>
            <a:endParaRPr lang="en-US" sz="2800" spc="210" dirty="0">
              <a:solidFill>
                <a:srgbClr val="6BD4CD"/>
              </a:solidFill>
              <a:latin typeface="Glacial Indifference"/>
            </a:endParaRPr>
          </a:p>
          <a:p>
            <a:pPr algn="ctr">
              <a:lnSpc>
                <a:spcPts val="2520"/>
              </a:lnSpc>
            </a:pPr>
            <a:r>
              <a:rPr lang="en-US" sz="2800" spc="210" dirty="0">
                <a:solidFill>
                  <a:srgbClr val="6BD4CD"/>
                </a:solidFill>
                <a:latin typeface="Glacial Indifference"/>
              </a:rPr>
              <a:t>Elect the President, the two Vice-Presidents, the members of the Standing Committee </a:t>
            </a:r>
          </a:p>
          <a:p>
            <a:pPr algn="ctr">
              <a:lnSpc>
                <a:spcPts val="2520"/>
              </a:lnSpc>
            </a:pPr>
            <a:r>
              <a:rPr lang="en-US" sz="2800" spc="210" dirty="0">
                <a:solidFill>
                  <a:srgbClr val="6BD4CD"/>
                </a:solidFill>
                <a:latin typeface="Glacial Indifference"/>
              </a:rPr>
              <a:t> </a:t>
            </a:r>
          </a:p>
          <a:p>
            <a:pPr algn="ctr">
              <a:lnSpc>
                <a:spcPts val="2520"/>
              </a:lnSpc>
            </a:pPr>
            <a:r>
              <a:rPr lang="en-US" sz="2800" spc="210" dirty="0">
                <a:solidFill>
                  <a:srgbClr val="6BD4CD"/>
                </a:solidFill>
                <a:latin typeface="Glacial Indifference"/>
              </a:rPr>
              <a:t>It will decide on proposals for Chairs of Expert Councils and of Members of the </a:t>
            </a:r>
          </a:p>
          <a:p>
            <a:pPr algn="ctr">
              <a:lnSpc>
                <a:spcPts val="2520"/>
              </a:lnSpc>
            </a:pPr>
            <a:r>
              <a:rPr lang="en-US" sz="2800" spc="210" dirty="0">
                <a:solidFill>
                  <a:srgbClr val="6BD4CD"/>
                </a:solidFill>
                <a:latin typeface="Glacial Indifference"/>
              </a:rPr>
              <a:t>Verification and Dispute Committee and the Appellate Committee. </a:t>
            </a:r>
          </a:p>
          <a:p>
            <a:pPr algn="ctr">
              <a:lnSpc>
                <a:spcPts val="2520"/>
              </a:lnSpc>
            </a:pPr>
            <a:endParaRPr lang="en-US" sz="2800" spc="210" dirty="0">
              <a:solidFill>
                <a:srgbClr val="6BD4CD"/>
              </a:solidFill>
              <a:latin typeface="Glacial Indifference"/>
            </a:endParaRPr>
          </a:p>
          <a:p>
            <a:pPr algn="ctr">
              <a:lnSpc>
                <a:spcPts val="2520"/>
              </a:lnSpc>
            </a:pPr>
            <a:r>
              <a:rPr lang="en-US" sz="2800" spc="210" dirty="0">
                <a:solidFill>
                  <a:srgbClr val="6BD4CD"/>
                </a:solidFill>
                <a:latin typeface="Glacial Indifference"/>
              </a:rPr>
              <a:t>The possibility of awarding the title of Honorary President of the Conference. </a:t>
            </a:r>
          </a:p>
          <a:p>
            <a:pPr algn="ctr">
              <a:lnSpc>
                <a:spcPts val="2520"/>
              </a:lnSpc>
            </a:pPr>
            <a:endParaRPr lang="en-US" sz="2800" spc="210" dirty="0">
              <a:solidFill>
                <a:srgbClr val="6BD4CD"/>
              </a:solidFill>
              <a:latin typeface="Glacial Indifference"/>
            </a:endParaRPr>
          </a:p>
          <a:p>
            <a:pPr algn="ctr">
              <a:lnSpc>
                <a:spcPts val="2520"/>
              </a:lnSpc>
            </a:pPr>
            <a:r>
              <a:rPr lang="en-US" sz="2800" spc="210" dirty="0">
                <a:solidFill>
                  <a:srgbClr val="6BD4CD"/>
                </a:solidFill>
                <a:latin typeface="Glacial Indifference"/>
              </a:rPr>
              <a:t>Moreover, resolutions and</a:t>
            </a:r>
          </a:p>
          <a:p>
            <a:pPr algn="ctr">
              <a:lnSpc>
                <a:spcPts val="2520"/>
              </a:lnSpc>
            </a:pPr>
            <a:r>
              <a:rPr lang="en-US" sz="2800" spc="210" dirty="0">
                <a:solidFill>
                  <a:srgbClr val="6BD4CD"/>
                </a:solidFill>
                <a:latin typeface="Glacial Indifference"/>
              </a:rPr>
              <a:t>recommendations to be adopted by the General Assembly will be primarily based on reports prepared by the Committees it decided to create.</a:t>
            </a:r>
          </a:p>
        </p:txBody>
      </p:sp>
      <p:sp>
        <p:nvSpPr>
          <p:cNvPr id="16" name="TextBox 16"/>
          <p:cNvSpPr txBox="1"/>
          <p:nvPr/>
        </p:nvSpPr>
        <p:spPr>
          <a:xfrm rot="20398558">
            <a:off x="372769" y="6600100"/>
            <a:ext cx="9897096" cy="1769715"/>
          </a:xfrm>
          <a:prstGeom prst="rect">
            <a:avLst/>
          </a:prstGeom>
        </p:spPr>
        <p:txBody>
          <a:bodyPr lIns="0" tIns="0" rIns="0" bIns="0" rtlCol="0" anchor="t">
            <a:spAutoFit/>
          </a:bodyPr>
          <a:lstStyle/>
          <a:p>
            <a:pPr algn="ctr">
              <a:lnSpc>
                <a:spcPts val="7200"/>
              </a:lnSpc>
            </a:pPr>
            <a:r>
              <a:rPr lang="en-US" sz="4800" dirty="0">
                <a:solidFill>
                  <a:srgbClr val="7ED957"/>
                </a:solidFill>
                <a:latin typeface="Glacial Indifference"/>
              </a:rPr>
              <a:t> Reinforces the role of the General Assembly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075">
        <p15:prstTrans prst="drape"/>
      </p:transition>
    </mc:Choice>
    <mc:Fallback xmlns="">
      <p:transition spd="slow" advTm="2507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BD4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a:stretch>
            <a:fillRect/>
          </a:stretch>
        </p:blipFill>
        <p:spPr>
          <a:xfrm>
            <a:off x="14444223" y="5750572"/>
            <a:ext cx="5630153" cy="5834356"/>
          </a:xfrm>
          <a:prstGeom prst="rect">
            <a:avLst/>
          </a:prstGeom>
        </p:spPr>
      </p:pic>
      <p:pic>
        <p:nvPicPr>
          <p:cNvPr id="3" name="Picture 3"/>
          <p:cNvPicPr>
            <a:picLocks noChangeAspect="1"/>
          </p:cNvPicPr>
          <p:nvPr/>
        </p:nvPicPr>
        <p:blipFill>
          <a:blip r:embed="rId2">
            <a:alphaModFix amt="9999"/>
          </a:blip>
          <a:srcRect/>
          <a:stretch>
            <a:fillRect/>
          </a:stretch>
        </p:blipFill>
        <p:spPr>
          <a:xfrm rot="-3858459">
            <a:off x="10699188" y="-238906"/>
            <a:ext cx="7958550" cy="8247202"/>
          </a:xfrm>
          <a:prstGeom prst="rect">
            <a:avLst/>
          </a:prstGeom>
        </p:spPr>
      </p:pic>
      <p:pic>
        <p:nvPicPr>
          <p:cNvPr id="4" name="Picture 4"/>
          <p:cNvPicPr>
            <a:picLocks noChangeAspect="1"/>
          </p:cNvPicPr>
          <p:nvPr/>
        </p:nvPicPr>
        <p:blipFill>
          <a:blip r:embed="rId2">
            <a:alphaModFix amt="9999"/>
          </a:blip>
          <a:srcRect/>
          <a:stretch>
            <a:fillRect/>
          </a:stretch>
        </p:blipFill>
        <p:spPr>
          <a:xfrm rot="-6938171">
            <a:off x="513122" y="2635078"/>
            <a:ext cx="6599197" cy="6838546"/>
          </a:xfrm>
          <a:prstGeom prst="rect">
            <a:avLst/>
          </a:prstGeom>
        </p:spPr>
      </p:pic>
      <p:pic>
        <p:nvPicPr>
          <p:cNvPr id="5" name="Picture 5"/>
          <p:cNvPicPr>
            <a:picLocks noChangeAspect="1"/>
          </p:cNvPicPr>
          <p:nvPr/>
        </p:nvPicPr>
        <p:blipFill>
          <a:blip r:embed="rId2">
            <a:alphaModFix amt="9999"/>
          </a:blip>
          <a:srcRect/>
          <a:stretch>
            <a:fillRect/>
          </a:stretch>
        </p:blipFill>
        <p:spPr>
          <a:xfrm rot="-9653010">
            <a:off x="-2653501" y="-3517467"/>
            <a:ext cx="8774102" cy="9092333"/>
          </a:xfrm>
          <a:prstGeom prst="rect">
            <a:avLst/>
          </a:prstGeom>
        </p:spPr>
      </p:pic>
      <p:grpSp>
        <p:nvGrpSpPr>
          <p:cNvPr id="6" name="Group 6"/>
          <p:cNvGrpSpPr/>
          <p:nvPr/>
        </p:nvGrpSpPr>
        <p:grpSpPr>
          <a:xfrm>
            <a:off x="16078200" y="9258300"/>
            <a:ext cx="1181100" cy="11811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8" name="Group 8"/>
          <p:cNvGrpSpPr/>
          <p:nvPr/>
        </p:nvGrpSpPr>
        <p:grpSpPr>
          <a:xfrm>
            <a:off x="1028700" y="102870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EDF1"/>
            </a:solidFill>
          </p:spPr>
        </p:sp>
      </p:grpSp>
      <p:grpSp>
        <p:nvGrpSpPr>
          <p:cNvPr id="10" name="Group 10"/>
          <p:cNvGrpSpPr/>
          <p:nvPr/>
        </p:nvGrpSpPr>
        <p:grpSpPr>
          <a:xfrm>
            <a:off x="6821542" y="1060301"/>
            <a:ext cx="10237690" cy="8197999"/>
            <a:chOff x="1188924" y="-125464"/>
            <a:chExt cx="12440587" cy="10930663"/>
          </a:xfrm>
        </p:grpSpPr>
        <p:sp>
          <p:nvSpPr>
            <p:cNvPr id="11" name="TextBox 11"/>
            <p:cNvSpPr txBox="1"/>
            <p:nvPr/>
          </p:nvSpPr>
          <p:spPr>
            <a:xfrm>
              <a:off x="1188924" y="-125464"/>
              <a:ext cx="12440587" cy="1709869"/>
            </a:xfrm>
            <a:prstGeom prst="rect">
              <a:avLst/>
            </a:prstGeom>
          </p:spPr>
          <p:txBody>
            <a:bodyPr lIns="0" tIns="0" rIns="0" bIns="0" rtlCol="0" anchor="t">
              <a:spAutoFit/>
            </a:bodyPr>
            <a:lstStyle/>
            <a:p>
              <a:pPr algn="r">
                <a:lnSpc>
                  <a:spcPts val="5039"/>
                </a:lnSpc>
              </a:pPr>
              <a:r>
                <a:rPr lang="en-US" sz="4199" spc="419" dirty="0">
                  <a:solidFill>
                    <a:srgbClr val="04345C"/>
                  </a:solidFill>
                  <a:latin typeface="Glacial Indifference Bold"/>
                </a:rPr>
                <a:t>5. More streamlined </a:t>
              </a:r>
            </a:p>
            <a:p>
              <a:pPr algn="r">
                <a:lnSpc>
                  <a:spcPts val="5039"/>
                </a:lnSpc>
              </a:pPr>
              <a:r>
                <a:rPr lang="en-US" sz="4199" spc="419" dirty="0">
                  <a:solidFill>
                    <a:srgbClr val="04345C"/>
                  </a:solidFill>
                  <a:latin typeface="Glacial Indifference Bold"/>
                </a:rPr>
                <a:t>Standing Committee</a:t>
              </a:r>
            </a:p>
          </p:txBody>
        </p:sp>
        <p:sp>
          <p:nvSpPr>
            <p:cNvPr id="12" name="TextBox 12"/>
            <p:cNvSpPr txBox="1"/>
            <p:nvPr/>
          </p:nvSpPr>
          <p:spPr>
            <a:xfrm>
              <a:off x="1188924" y="2341345"/>
              <a:ext cx="12440587" cy="8463854"/>
            </a:xfrm>
            <a:prstGeom prst="rect">
              <a:avLst/>
            </a:prstGeom>
          </p:spPr>
          <p:txBody>
            <a:bodyPr lIns="0" tIns="0" rIns="0" bIns="0" rtlCol="0" anchor="t">
              <a:spAutoFit/>
            </a:bodyPr>
            <a:lstStyle/>
            <a:p>
              <a:pPr algn="r">
                <a:lnSpc>
                  <a:spcPts val="3313"/>
                </a:lnSpc>
              </a:pPr>
              <a:r>
                <a:rPr lang="en-US" sz="2209" dirty="0">
                  <a:solidFill>
                    <a:srgbClr val="04345C"/>
                  </a:solidFill>
                  <a:latin typeface="Glacial Indifference"/>
                </a:rPr>
                <a:t>The Standing Committee comprised of the President, two Vice-Presidents and </a:t>
              </a:r>
            </a:p>
            <a:p>
              <a:pPr algn="r">
                <a:lnSpc>
                  <a:spcPts val="3313"/>
                </a:lnSpc>
              </a:pPr>
              <a:r>
                <a:rPr lang="en-US" sz="2209" dirty="0">
                  <a:solidFill>
                    <a:srgbClr val="04345C"/>
                  </a:solidFill>
                  <a:latin typeface="Glacial Indifference"/>
                </a:rPr>
                <a:t>8 elected Members.</a:t>
              </a:r>
            </a:p>
            <a:p>
              <a:pPr algn="r">
                <a:lnSpc>
                  <a:spcPts val="3313"/>
                </a:lnSpc>
              </a:pPr>
              <a:r>
                <a:rPr lang="en-US" sz="2209" dirty="0">
                  <a:solidFill>
                    <a:srgbClr val="04345C"/>
                  </a:solidFill>
                  <a:latin typeface="Glacial Indifference"/>
                </a:rPr>
                <a:t>The position of Vice-President – two in number – with enhanced duties</a:t>
              </a:r>
              <a:endParaRPr lang="en-US" sz="2209" dirty="0">
                <a:solidFill>
                  <a:srgbClr val="04345C"/>
                </a:solidFill>
                <a:latin typeface="Glacial Indifference Bold"/>
              </a:endParaRPr>
            </a:p>
            <a:p>
              <a:pPr algn="r">
                <a:lnSpc>
                  <a:spcPts val="3313"/>
                </a:lnSpc>
              </a:pPr>
              <a:r>
                <a:rPr lang="en-US" sz="2209" dirty="0">
                  <a:solidFill>
                    <a:srgbClr val="04345C"/>
                  </a:solidFill>
                  <a:latin typeface="Glacial Indifference Bold"/>
                </a:rPr>
                <a:t>The elected Members will be involved in the</a:t>
              </a:r>
            </a:p>
            <a:p>
              <a:pPr algn="r">
                <a:lnSpc>
                  <a:spcPts val="3313"/>
                </a:lnSpc>
              </a:pPr>
              <a:r>
                <a:rPr lang="en-US" sz="2209" dirty="0">
                  <a:solidFill>
                    <a:srgbClr val="04345C"/>
                  </a:solidFill>
                  <a:latin typeface="Glacial Indifference Bold"/>
                </a:rPr>
                <a:t>general day-to-day management of the Conference of INGOs.</a:t>
              </a:r>
              <a:r>
                <a:rPr lang="en-US" sz="2209" dirty="0">
                  <a:solidFill>
                    <a:srgbClr val="04345C"/>
                  </a:solidFill>
                  <a:latin typeface="Glacial Indifference"/>
                </a:rPr>
                <a:t> </a:t>
              </a:r>
            </a:p>
            <a:p>
              <a:pPr algn="r">
                <a:lnSpc>
                  <a:spcPts val="3313"/>
                </a:lnSpc>
              </a:pPr>
              <a:r>
                <a:rPr lang="en-US" sz="2209" dirty="0">
                  <a:solidFill>
                    <a:srgbClr val="04345C"/>
                  </a:solidFill>
                  <a:latin typeface="Glacial Indifference"/>
                </a:rPr>
                <a:t>They should also ensure the coordination of the</a:t>
              </a:r>
            </a:p>
            <a:p>
              <a:pPr algn="r">
                <a:lnSpc>
                  <a:spcPts val="3313"/>
                </a:lnSpc>
              </a:pPr>
              <a:r>
                <a:rPr lang="en-US" sz="2209" dirty="0">
                  <a:solidFill>
                    <a:srgbClr val="04345C"/>
                  </a:solidFill>
                  <a:latin typeface="Glacial Indifference"/>
                </a:rPr>
                <a:t>Committees and the transversal issues or be in charge of specific tasks and</a:t>
              </a:r>
            </a:p>
            <a:p>
              <a:pPr algn="r">
                <a:lnSpc>
                  <a:spcPts val="3313"/>
                </a:lnSpc>
              </a:pPr>
              <a:r>
                <a:rPr lang="en-US" sz="2209" dirty="0">
                  <a:solidFill>
                    <a:srgbClr val="04345C"/>
                  </a:solidFill>
                  <a:latin typeface="Glacial Indifference"/>
                </a:rPr>
                <a:t>areas of the Conference of INGOs activities.</a:t>
              </a:r>
            </a:p>
            <a:p>
              <a:pPr algn="r">
                <a:lnSpc>
                  <a:spcPts val="3313"/>
                </a:lnSpc>
              </a:pPr>
              <a:endParaRPr lang="en-US" sz="2209" dirty="0">
                <a:solidFill>
                  <a:srgbClr val="04345C"/>
                </a:solidFill>
                <a:latin typeface="Glacial Indifference"/>
              </a:endParaRPr>
            </a:p>
            <a:p>
              <a:pPr algn="r">
                <a:lnSpc>
                  <a:spcPts val="3313"/>
                </a:lnSpc>
              </a:pPr>
              <a:r>
                <a:rPr lang="en-US" sz="2209" dirty="0">
                  <a:solidFill>
                    <a:srgbClr val="04345C"/>
                  </a:solidFill>
                  <a:latin typeface="Glacial Indifference"/>
                </a:rPr>
                <a:t>The proposed revision introduces a requirement for candidates to submit a statement in support of their candidacy to be posted on the Conference website so that everyone can see their motivation for standing and claims for suitability for election. </a:t>
              </a:r>
            </a:p>
            <a:p>
              <a:pPr algn="r">
                <a:lnSpc>
                  <a:spcPts val="3313"/>
                </a:lnSpc>
              </a:pPr>
              <a:endParaRPr lang="fr-FR" sz="2209" dirty="0">
                <a:solidFill>
                  <a:srgbClr val="04345C"/>
                </a:solidFill>
                <a:latin typeface="Glacial Indifference"/>
              </a:endParaRPr>
            </a:p>
            <a:p>
              <a:pPr algn="r">
                <a:lnSpc>
                  <a:spcPts val="3313"/>
                </a:lnSpc>
              </a:pPr>
              <a:r>
                <a:rPr lang="en-US" sz="2209" dirty="0">
                  <a:solidFill>
                    <a:srgbClr val="04345C"/>
                  </a:solidFill>
                  <a:latin typeface="Glacial Indifference"/>
                </a:rPr>
                <a:t>.</a:t>
              </a:r>
            </a:p>
          </p:txBody>
        </p:sp>
      </p:grpSp>
      <p:pic>
        <p:nvPicPr>
          <p:cNvPr id="13" name="Picture 13"/>
          <p:cNvPicPr>
            <a:picLocks noChangeAspect="1"/>
          </p:cNvPicPr>
          <p:nvPr/>
        </p:nvPicPr>
        <p:blipFill>
          <a:blip r:embed="rId3"/>
          <a:srcRect/>
          <a:stretch>
            <a:fillRect/>
          </a:stretch>
        </p:blipFill>
        <p:spPr>
          <a:xfrm rot="-6284995">
            <a:off x="-870493" y="-880590"/>
            <a:ext cx="1936387" cy="2006618"/>
          </a:xfrm>
          <a:prstGeom prst="rect">
            <a:avLst/>
          </a:prstGeom>
        </p:spPr>
      </p:pic>
      <p:pic>
        <p:nvPicPr>
          <p:cNvPr id="14" name="Picture 14"/>
          <p:cNvPicPr>
            <a:picLocks noChangeAspect="1"/>
          </p:cNvPicPr>
          <p:nvPr/>
        </p:nvPicPr>
        <p:blipFill>
          <a:blip r:embed="rId3"/>
          <a:srcRect/>
          <a:stretch>
            <a:fillRect/>
          </a:stretch>
        </p:blipFill>
        <p:spPr>
          <a:xfrm rot="690501">
            <a:off x="17438639" y="7418650"/>
            <a:ext cx="2410762" cy="2498199"/>
          </a:xfrm>
          <a:prstGeom prst="rect">
            <a:avLst/>
          </a:prstGeom>
        </p:spPr>
      </p:pic>
      <p:sp>
        <p:nvSpPr>
          <p:cNvPr id="15" name="TextBox 15"/>
          <p:cNvSpPr txBox="1"/>
          <p:nvPr/>
        </p:nvSpPr>
        <p:spPr>
          <a:xfrm rot="-798276">
            <a:off x="464412" y="3174118"/>
            <a:ext cx="6094318" cy="3077766"/>
          </a:xfrm>
          <a:prstGeom prst="rect">
            <a:avLst/>
          </a:prstGeom>
        </p:spPr>
        <p:txBody>
          <a:bodyPr lIns="0" tIns="0" rIns="0" bIns="0" rtlCol="0" anchor="t">
            <a:spAutoFit/>
          </a:bodyPr>
          <a:lstStyle/>
          <a:p>
            <a:pPr algn="ctr">
              <a:lnSpc>
                <a:spcPts val="4800"/>
              </a:lnSpc>
            </a:pPr>
            <a:r>
              <a:rPr lang="en-US" sz="3200" dirty="0">
                <a:solidFill>
                  <a:srgbClr val="FF66C4"/>
                </a:solidFill>
                <a:latin typeface="Glacial Indifference Bold"/>
              </a:rPr>
              <a:t>A Conference of INGOs that generates new ideas and initiates action must be</a:t>
            </a:r>
          </a:p>
          <a:p>
            <a:pPr algn="ctr">
              <a:lnSpc>
                <a:spcPts val="4800"/>
              </a:lnSpc>
            </a:pPr>
            <a:r>
              <a:rPr lang="en-US" sz="3200" dirty="0">
                <a:solidFill>
                  <a:srgbClr val="FF66C4"/>
                </a:solidFill>
                <a:latin typeface="Glacial Indifference Bold"/>
              </a:rPr>
              <a:t>flexible, responsive, close to the ground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7919">
        <p15:prstTrans prst="drape"/>
      </p:transition>
    </mc:Choice>
    <mc:Fallback xmlns="">
      <p:transition spd="slow" advTm="4791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a:stretch>
            <a:fillRect/>
          </a:stretch>
        </p:blipFill>
        <p:spPr>
          <a:xfrm rot="-2700000">
            <a:off x="15243511" y="-1356315"/>
            <a:ext cx="4603079" cy="4770030"/>
          </a:xfrm>
          <a:prstGeom prst="rect">
            <a:avLst/>
          </a:prstGeom>
        </p:spPr>
      </p:pic>
      <p:pic>
        <p:nvPicPr>
          <p:cNvPr id="3" name="Picture 3"/>
          <p:cNvPicPr>
            <a:picLocks noChangeAspect="1"/>
          </p:cNvPicPr>
          <p:nvPr/>
        </p:nvPicPr>
        <p:blipFill>
          <a:blip r:embed="rId2"/>
          <a:srcRect/>
          <a:stretch>
            <a:fillRect/>
          </a:stretch>
        </p:blipFill>
        <p:spPr>
          <a:xfrm rot="5145481">
            <a:off x="-54057" y="161415"/>
            <a:ext cx="10689463" cy="11077163"/>
          </a:xfrm>
          <a:prstGeom prst="rect">
            <a:avLst/>
          </a:prstGeom>
        </p:spPr>
      </p:pic>
      <p:pic>
        <p:nvPicPr>
          <p:cNvPr id="4" name="Picture 4"/>
          <p:cNvPicPr>
            <a:picLocks noChangeAspect="1"/>
          </p:cNvPicPr>
          <p:nvPr/>
        </p:nvPicPr>
        <p:blipFill>
          <a:blip r:embed="rId2">
            <a:alphaModFix amt="19999"/>
          </a:blip>
          <a:srcRect/>
          <a:stretch>
            <a:fillRect/>
          </a:stretch>
        </p:blipFill>
        <p:spPr>
          <a:xfrm rot="-2887577">
            <a:off x="-92735" y="5353049"/>
            <a:ext cx="5766719" cy="5975875"/>
          </a:xfrm>
          <a:prstGeom prst="rect">
            <a:avLst/>
          </a:prstGeom>
        </p:spPr>
      </p:pic>
      <p:pic>
        <p:nvPicPr>
          <p:cNvPr id="5" name="Picture 5"/>
          <p:cNvPicPr>
            <a:picLocks noChangeAspect="1"/>
          </p:cNvPicPr>
          <p:nvPr/>
        </p:nvPicPr>
        <p:blipFill>
          <a:blip r:embed="rId2"/>
          <a:srcRect/>
          <a:stretch>
            <a:fillRect/>
          </a:stretch>
        </p:blipFill>
        <p:spPr>
          <a:xfrm rot="-8904887">
            <a:off x="8317536" y="26706"/>
            <a:ext cx="10197914" cy="10567787"/>
          </a:xfrm>
          <a:prstGeom prst="rect">
            <a:avLst/>
          </a:prstGeom>
        </p:spPr>
      </p:pic>
      <p:pic>
        <p:nvPicPr>
          <p:cNvPr id="6" name="Picture 6"/>
          <p:cNvPicPr>
            <a:picLocks noChangeAspect="1"/>
          </p:cNvPicPr>
          <p:nvPr/>
        </p:nvPicPr>
        <p:blipFill>
          <a:blip r:embed="rId3"/>
          <a:srcRect/>
          <a:stretch>
            <a:fillRect/>
          </a:stretch>
        </p:blipFill>
        <p:spPr>
          <a:xfrm rot="20151251">
            <a:off x="8086617" y="5116896"/>
            <a:ext cx="1976307" cy="800404"/>
          </a:xfrm>
          <a:prstGeom prst="rect">
            <a:avLst/>
          </a:prstGeom>
        </p:spPr>
      </p:pic>
      <p:grpSp>
        <p:nvGrpSpPr>
          <p:cNvPr id="7" name="Group 7"/>
          <p:cNvGrpSpPr/>
          <p:nvPr/>
        </p:nvGrpSpPr>
        <p:grpSpPr>
          <a:xfrm>
            <a:off x="-320056" y="8324850"/>
            <a:ext cx="1348756" cy="134875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9" name="Group 9"/>
          <p:cNvGrpSpPr/>
          <p:nvPr/>
        </p:nvGrpSpPr>
        <p:grpSpPr>
          <a:xfrm>
            <a:off x="16973550" y="742950"/>
            <a:ext cx="571500" cy="5715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4" name="Group 14"/>
          <p:cNvGrpSpPr/>
          <p:nvPr/>
        </p:nvGrpSpPr>
        <p:grpSpPr>
          <a:xfrm>
            <a:off x="609600" y="1950637"/>
            <a:ext cx="7394270" cy="6460528"/>
            <a:chOff x="-13499833" y="-6605"/>
            <a:chExt cx="9859026" cy="8614037"/>
          </a:xfrm>
        </p:grpSpPr>
        <p:sp>
          <p:nvSpPr>
            <p:cNvPr id="15" name="TextBox 15"/>
            <p:cNvSpPr txBox="1"/>
            <p:nvPr/>
          </p:nvSpPr>
          <p:spPr>
            <a:xfrm>
              <a:off x="-13499833" y="-6605"/>
              <a:ext cx="8857725" cy="857664"/>
            </a:xfrm>
            <a:prstGeom prst="rect">
              <a:avLst/>
            </a:prstGeom>
          </p:spPr>
          <p:txBody>
            <a:bodyPr lIns="0" tIns="0" rIns="0" bIns="0" rtlCol="0" anchor="t">
              <a:spAutoFit/>
            </a:bodyPr>
            <a:lstStyle/>
            <a:p>
              <a:pPr algn="ctr">
                <a:lnSpc>
                  <a:spcPts val="5040"/>
                </a:lnSpc>
              </a:pPr>
              <a:r>
                <a:rPr lang="en-US" sz="4200" spc="420" dirty="0">
                  <a:solidFill>
                    <a:srgbClr val="04345C"/>
                  </a:solidFill>
                  <a:latin typeface="Glacial Indifference Bold"/>
                </a:rPr>
                <a:t>7. COMMITTEES</a:t>
              </a:r>
            </a:p>
          </p:txBody>
        </p:sp>
        <p:sp>
          <p:nvSpPr>
            <p:cNvPr id="16" name="TextBox 16"/>
            <p:cNvSpPr txBox="1"/>
            <p:nvPr/>
          </p:nvSpPr>
          <p:spPr>
            <a:xfrm>
              <a:off x="-12498532" y="1272091"/>
              <a:ext cx="8857725" cy="7335341"/>
            </a:xfrm>
            <a:prstGeom prst="rect">
              <a:avLst/>
            </a:prstGeom>
          </p:spPr>
          <p:txBody>
            <a:bodyPr lIns="0" tIns="0" rIns="0" bIns="0" rtlCol="0" anchor="t">
              <a:spAutoFit/>
            </a:bodyPr>
            <a:lstStyle/>
            <a:p>
              <a:pPr algn="ctr">
                <a:lnSpc>
                  <a:spcPts val="3900"/>
                </a:lnSpc>
              </a:pPr>
              <a:r>
                <a:rPr lang="en-US" sz="2600" dirty="0">
                  <a:solidFill>
                    <a:srgbClr val="04345C"/>
                  </a:solidFill>
                  <a:latin typeface="Glacial Indifference"/>
                </a:rPr>
                <a:t>Instead of having</a:t>
              </a:r>
            </a:p>
            <a:p>
              <a:pPr algn="ctr">
                <a:lnSpc>
                  <a:spcPts val="3900"/>
                </a:lnSpc>
              </a:pPr>
              <a:r>
                <a:rPr lang="en-US" sz="2600" dirty="0">
                  <a:solidFill>
                    <a:srgbClr val="04345C"/>
                  </a:solidFill>
                  <a:latin typeface="Glacial Indifference"/>
                </a:rPr>
                <a:t>permanent bodies with broad mandates (currently, the Thematic Committees and</a:t>
              </a:r>
            </a:p>
            <a:p>
              <a:pPr algn="ctr">
                <a:lnSpc>
                  <a:spcPts val="3900"/>
                </a:lnSpc>
              </a:pPr>
              <a:r>
                <a:rPr lang="en-US" sz="2600" dirty="0">
                  <a:solidFill>
                    <a:srgbClr val="04345C"/>
                  </a:solidFill>
                  <a:latin typeface="Glacial Indifference"/>
                </a:rPr>
                <a:t>the Working Groups), Committees, will have a temporary duration and would focus on</a:t>
              </a:r>
            </a:p>
            <a:p>
              <a:pPr algn="ctr">
                <a:lnSpc>
                  <a:spcPts val="3900"/>
                </a:lnSpc>
              </a:pPr>
              <a:r>
                <a:rPr lang="en-US" sz="2600" dirty="0">
                  <a:solidFill>
                    <a:srgbClr val="04345C"/>
                  </a:solidFill>
                  <a:latin typeface="Glacial Indifference"/>
                </a:rPr>
                <a:t>particular issues within the remit of the Council of Europe. </a:t>
              </a:r>
            </a:p>
            <a:p>
              <a:pPr algn="ctr">
                <a:lnSpc>
                  <a:spcPts val="3900"/>
                </a:lnSpc>
              </a:pPr>
              <a:endParaRPr lang="en-US" sz="2600" dirty="0">
                <a:solidFill>
                  <a:srgbClr val="04345C"/>
                </a:solidFill>
                <a:latin typeface="Glacial Indifference"/>
              </a:endParaRPr>
            </a:p>
            <a:p>
              <a:pPr algn="ctr">
                <a:lnSpc>
                  <a:spcPts val="3900"/>
                </a:lnSpc>
              </a:pPr>
              <a:r>
                <a:rPr lang="en-US" sz="2600" dirty="0">
                  <a:solidFill>
                    <a:srgbClr val="04345C"/>
                  </a:solidFill>
                  <a:latin typeface="Glacial Indifference Bold"/>
                </a:rPr>
                <a:t>The decision to</a:t>
              </a:r>
            </a:p>
            <a:p>
              <a:pPr algn="ctr">
                <a:lnSpc>
                  <a:spcPts val="3900"/>
                </a:lnSpc>
              </a:pPr>
              <a:r>
                <a:rPr lang="en-US" sz="2600" dirty="0">
                  <a:solidFill>
                    <a:srgbClr val="04345C"/>
                  </a:solidFill>
                  <a:latin typeface="Glacial Indifference Bold"/>
                </a:rPr>
                <a:t>establish a particular Committee will be taken by the General Assembly.</a:t>
              </a:r>
            </a:p>
          </p:txBody>
        </p:sp>
      </p:grpSp>
      <p:pic>
        <p:nvPicPr>
          <p:cNvPr id="17" name="Picture 17"/>
          <p:cNvPicPr>
            <a:picLocks noChangeAspect="1"/>
          </p:cNvPicPr>
          <p:nvPr/>
        </p:nvPicPr>
        <p:blipFill>
          <a:blip r:embed="rId2"/>
          <a:srcRect/>
          <a:stretch>
            <a:fillRect/>
          </a:stretch>
        </p:blipFill>
        <p:spPr>
          <a:xfrm rot="-5780817">
            <a:off x="15156397" y="-969796"/>
            <a:ext cx="1697903" cy="1759485"/>
          </a:xfrm>
          <a:prstGeom prst="rect">
            <a:avLst/>
          </a:prstGeom>
        </p:spPr>
      </p:pic>
      <p:sp>
        <p:nvSpPr>
          <p:cNvPr id="18" name="ZoneTexte 17">
            <a:extLst>
              <a:ext uri="{FF2B5EF4-FFF2-40B4-BE49-F238E27FC236}">
                <a16:creationId xmlns:a16="http://schemas.microsoft.com/office/drawing/2014/main" id="{0313B30E-B331-4068-A9EB-22E092D1A367}"/>
              </a:ext>
            </a:extLst>
          </p:cNvPr>
          <p:cNvSpPr txBox="1"/>
          <p:nvPr/>
        </p:nvSpPr>
        <p:spPr>
          <a:xfrm>
            <a:off x="10730247" y="2161352"/>
            <a:ext cx="6529053" cy="7294305"/>
          </a:xfrm>
          <a:prstGeom prst="rect">
            <a:avLst/>
          </a:prstGeom>
          <a:noFill/>
        </p:spPr>
        <p:txBody>
          <a:bodyPr wrap="square" rtlCol="0">
            <a:spAutoFit/>
          </a:bodyPr>
          <a:lstStyle/>
          <a:p>
            <a:pPr algn="just"/>
            <a:r>
              <a:rPr lang="en-US" sz="2600" dirty="0">
                <a:solidFill>
                  <a:srgbClr val="04345C"/>
                </a:solidFill>
                <a:latin typeface="Glacial Indifference"/>
              </a:rPr>
              <a:t>A Committee can be proposed by the Standing Committee or by several INGOs (at least 7 INGOs). </a:t>
            </a:r>
          </a:p>
          <a:p>
            <a:pPr algn="ctr"/>
            <a:endParaRPr lang="en-US" sz="2600" b="1" dirty="0">
              <a:solidFill>
                <a:srgbClr val="04345C"/>
              </a:solidFill>
              <a:latin typeface="Glacial Indifference"/>
            </a:endParaRPr>
          </a:p>
          <a:p>
            <a:pPr algn="ctr"/>
            <a:r>
              <a:rPr lang="en-US" sz="2600" b="1" dirty="0">
                <a:solidFill>
                  <a:srgbClr val="04345C"/>
                </a:solidFill>
                <a:latin typeface="Glacial Indifference"/>
              </a:rPr>
              <a:t>The bottom-up approach in the Conference of INGOs work</a:t>
            </a:r>
          </a:p>
          <a:p>
            <a:pPr algn="ctr"/>
            <a:endParaRPr lang="en-US" sz="2600" b="1" dirty="0">
              <a:solidFill>
                <a:srgbClr val="04345C"/>
              </a:solidFill>
              <a:latin typeface="Glacial Indifference"/>
            </a:endParaRPr>
          </a:p>
          <a:p>
            <a:pPr algn="just"/>
            <a:r>
              <a:rPr lang="en-US" sz="2600" dirty="0">
                <a:solidFill>
                  <a:srgbClr val="04345C"/>
                </a:solidFill>
                <a:latin typeface="Glacial Indifference"/>
              </a:rPr>
              <a:t>The General Assembly will have a more direct relationship with those preparing subjects / topics for consideration. At the same time, it will have the responsibility for ensuring that their needs are being met and that there is effective co-ordination between the task being entrusted to Committee </a:t>
            </a:r>
            <a:endParaRPr lang="en-GB" sz="2600" dirty="0">
              <a:solidFill>
                <a:srgbClr val="04345C"/>
              </a:solidFill>
              <a:highlight>
                <a:srgbClr val="FFFF00"/>
              </a:highlight>
              <a:latin typeface="Glacial Indifference"/>
            </a:endParaRPr>
          </a:p>
          <a:p>
            <a:pPr algn="just"/>
            <a:endParaRPr lang="en-GB" sz="2600" dirty="0">
              <a:solidFill>
                <a:srgbClr val="04345C"/>
              </a:solidFill>
              <a:highlight>
                <a:srgbClr val="FFFF00"/>
              </a:highlight>
              <a:latin typeface="Glacial Indifference"/>
            </a:endParaRPr>
          </a:p>
          <a:p>
            <a:pPr algn="ctr"/>
            <a:endParaRPr lang="fr-FR" sz="2600" b="1" dirty="0">
              <a:solidFill>
                <a:srgbClr val="04345C"/>
              </a:solidFill>
              <a:latin typeface="Glacial Indifference"/>
            </a:endParaRPr>
          </a:p>
          <a:p>
            <a:endParaRPr lang="en-GB" sz="2600" dirty="0">
              <a:solidFill>
                <a:srgbClr val="04345C"/>
              </a:solidFill>
              <a:latin typeface="Glacial Indifferenc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247">
        <p15:prstTrans prst="drape"/>
      </p:transition>
    </mc:Choice>
    <mc:Fallback xmlns="">
      <p:transition spd="slow" advTm="3424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a:stretch>
            <a:fillRect/>
          </a:stretch>
        </p:blipFill>
        <p:spPr>
          <a:xfrm rot="17265414">
            <a:off x="7735158" y="9198399"/>
            <a:ext cx="10506725" cy="10887798"/>
          </a:xfrm>
          <a:prstGeom prst="rect">
            <a:avLst/>
          </a:prstGeom>
        </p:spPr>
      </p:pic>
      <p:pic>
        <p:nvPicPr>
          <p:cNvPr id="3" name="Picture 3"/>
          <p:cNvPicPr>
            <a:picLocks noChangeAspect="1"/>
          </p:cNvPicPr>
          <p:nvPr/>
        </p:nvPicPr>
        <p:blipFill>
          <a:blip r:embed="rId2">
            <a:alphaModFix amt="19999"/>
          </a:blip>
          <a:srcRect/>
          <a:stretch>
            <a:fillRect/>
          </a:stretch>
        </p:blipFill>
        <p:spPr>
          <a:xfrm rot="8100000">
            <a:off x="13478453" y="-1581330"/>
            <a:ext cx="6728617" cy="6972660"/>
          </a:xfrm>
          <a:prstGeom prst="rect">
            <a:avLst/>
          </a:prstGeom>
        </p:spPr>
      </p:pic>
      <p:pic>
        <p:nvPicPr>
          <p:cNvPr id="4" name="Picture 4"/>
          <p:cNvPicPr>
            <a:picLocks noChangeAspect="1"/>
          </p:cNvPicPr>
          <p:nvPr/>
        </p:nvPicPr>
        <p:blipFill>
          <a:blip r:embed="rId2">
            <a:alphaModFix amt="19999"/>
          </a:blip>
          <a:srcRect/>
          <a:stretch>
            <a:fillRect/>
          </a:stretch>
        </p:blipFill>
        <p:spPr>
          <a:xfrm rot="-7601395">
            <a:off x="-692428" y="6150336"/>
            <a:ext cx="5784808" cy="5994620"/>
          </a:xfrm>
          <a:prstGeom prst="rect">
            <a:avLst/>
          </a:prstGeom>
        </p:spPr>
      </p:pic>
      <p:pic>
        <p:nvPicPr>
          <p:cNvPr id="5" name="Picture 5"/>
          <p:cNvPicPr>
            <a:picLocks noChangeAspect="1"/>
          </p:cNvPicPr>
          <p:nvPr/>
        </p:nvPicPr>
        <p:blipFill>
          <a:blip r:embed="rId2"/>
          <a:srcRect/>
          <a:stretch>
            <a:fillRect/>
          </a:stretch>
        </p:blipFill>
        <p:spPr>
          <a:xfrm rot="9919599">
            <a:off x="-597974" y="6591638"/>
            <a:ext cx="1828200" cy="1894507"/>
          </a:xfrm>
          <a:prstGeom prst="rect">
            <a:avLst/>
          </a:prstGeom>
        </p:spPr>
      </p:pic>
      <p:grpSp>
        <p:nvGrpSpPr>
          <p:cNvPr id="6" name="Group 6"/>
          <p:cNvGrpSpPr/>
          <p:nvPr/>
        </p:nvGrpSpPr>
        <p:grpSpPr>
          <a:xfrm>
            <a:off x="17259300" y="556244"/>
            <a:ext cx="1348756" cy="13487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8" name="Group 8"/>
          <p:cNvGrpSpPr/>
          <p:nvPr/>
        </p:nvGrpSpPr>
        <p:grpSpPr>
          <a:xfrm>
            <a:off x="1028700" y="8686800"/>
            <a:ext cx="571500" cy="571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10" name="Group 10"/>
          <p:cNvGrpSpPr/>
          <p:nvPr/>
        </p:nvGrpSpPr>
        <p:grpSpPr>
          <a:xfrm>
            <a:off x="1534043" y="695403"/>
            <a:ext cx="6172341" cy="8575890"/>
            <a:chOff x="0" y="-9525"/>
            <a:chExt cx="8229788" cy="11434519"/>
          </a:xfrm>
        </p:grpSpPr>
        <p:sp>
          <p:nvSpPr>
            <p:cNvPr id="11" name="TextBox 11"/>
            <p:cNvSpPr txBox="1"/>
            <p:nvPr/>
          </p:nvSpPr>
          <p:spPr>
            <a:xfrm>
              <a:off x="0" y="-9525"/>
              <a:ext cx="8229788" cy="2553943"/>
            </a:xfrm>
            <a:prstGeom prst="rect">
              <a:avLst/>
            </a:prstGeom>
          </p:spPr>
          <p:txBody>
            <a:bodyPr lIns="0" tIns="0" rIns="0" bIns="0" rtlCol="0" anchor="t">
              <a:spAutoFit/>
            </a:bodyPr>
            <a:lstStyle/>
            <a:p>
              <a:pPr algn="ctr">
                <a:lnSpc>
                  <a:spcPts val="5040"/>
                </a:lnSpc>
              </a:pPr>
              <a:r>
                <a:rPr lang="en-US" sz="4200" spc="420">
                  <a:solidFill>
                    <a:srgbClr val="6BD4CD"/>
                  </a:solidFill>
                  <a:latin typeface="Glacial Indifference Bold"/>
                </a:rPr>
                <a:t>8. VERIFICATION AND DISPUTE COMMITTEE</a:t>
              </a:r>
            </a:p>
          </p:txBody>
        </p:sp>
        <p:sp>
          <p:nvSpPr>
            <p:cNvPr id="12" name="TextBox 12"/>
            <p:cNvSpPr txBox="1"/>
            <p:nvPr/>
          </p:nvSpPr>
          <p:spPr>
            <a:xfrm>
              <a:off x="0" y="2751220"/>
              <a:ext cx="8229788" cy="4069490"/>
            </a:xfrm>
            <a:prstGeom prst="rect">
              <a:avLst/>
            </a:prstGeom>
          </p:spPr>
          <p:txBody>
            <a:bodyPr lIns="0" tIns="0" rIns="0" bIns="0" rtlCol="0" anchor="t">
              <a:spAutoFit/>
            </a:bodyPr>
            <a:lstStyle/>
            <a:p>
              <a:pPr algn="ctr">
                <a:lnSpc>
                  <a:spcPts val="3391"/>
                </a:lnSpc>
              </a:pPr>
              <a:r>
                <a:rPr lang="en-US" sz="2261" dirty="0">
                  <a:solidFill>
                    <a:srgbClr val="6BD4CD"/>
                  </a:solidFill>
                  <a:latin typeface="Glacial Indifference"/>
                </a:rPr>
                <a:t>The Verification and Dispute Committee, the body responsible for the supervision of elections and settling disputes will not change. </a:t>
              </a:r>
            </a:p>
            <a:p>
              <a:pPr algn="ctr">
                <a:lnSpc>
                  <a:spcPts val="3391"/>
                </a:lnSpc>
              </a:pPr>
              <a:r>
                <a:rPr lang="en-US" sz="2261" dirty="0">
                  <a:solidFill>
                    <a:srgbClr val="6BD4CD"/>
                  </a:solidFill>
                  <a:latin typeface="Glacial Indifference"/>
                </a:rPr>
                <a:t>However, its functions are increased through the adoption</a:t>
              </a:r>
            </a:p>
            <a:p>
              <a:pPr algn="ctr">
                <a:lnSpc>
                  <a:spcPts val="3391"/>
                </a:lnSpc>
              </a:pPr>
              <a:r>
                <a:rPr lang="en-US" sz="2261" dirty="0">
                  <a:solidFill>
                    <a:srgbClr val="6BD4CD"/>
                  </a:solidFill>
                  <a:latin typeface="Glacial Indifference"/>
                </a:rPr>
                <a:t>of the Code of Conduct and this is reflected in the revision of the Rules of Procedure</a:t>
              </a:r>
            </a:p>
          </p:txBody>
        </p:sp>
        <p:sp>
          <p:nvSpPr>
            <p:cNvPr id="13" name="TextBox 13"/>
            <p:cNvSpPr txBox="1"/>
            <p:nvPr/>
          </p:nvSpPr>
          <p:spPr>
            <a:xfrm>
              <a:off x="0" y="7235611"/>
              <a:ext cx="8229788" cy="1705803"/>
            </a:xfrm>
            <a:prstGeom prst="rect">
              <a:avLst/>
            </a:prstGeom>
          </p:spPr>
          <p:txBody>
            <a:bodyPr lIns="0" tIns="0" rIns="0" bIns="0" rtlCol="0" anchor="t">
              <a:spAutoFit/>
            </a:bodyPr>
            <a:lstStyle/>
            <a:p>
              <a:pPr algn="ctr">
                <a:lnSpc>
                  <a:spcPts val="5040"/>
                </a:lnSpc>
              </a:pPr>
              <a:r>
                <a:rPr lang="en-US" sz="4200" spc="420">
                  <a:solidFill>
                    <a:srgbClr val="6BD4CD"/>
                  </a:solidFill>
                  <a:latin typeface="Glacial Indifference Bold"/>
                </a:rPr>
                <a:t>9. </a:t>
              </a:r>
              <a:r>
                <a:rPr lang="en-US" sz="4200" spc="420">
                  <a:solidFill>
                    <a:srgbClr val="6BD4CD"/>
                  </a:solidFill>
                  <a:latin typeface="Arimo Bold"/>
                </a:rPr>
                <a:t>APPELLATE COMMITTEE</a:t>
              </a:r>
            </a:p>
          </p:txBody>
        </p:sp>
        <p:sp>
          <p:nvSpPr>
            <p:cNvPr id="14" name="TextBox 14"/>
            <p:cNvSpPr txBox="1"/>
            <p:nvPr/>
          </p:nvSpPr>
          <p:spPr>
            <a:xfrm>
              <a:off x="0" y="9148217"/>
              <a:ext cx="8229788" cy="2276777"/>
            </a:xfrm>
            <a:prstGeom prst="rect">
              <a:avLst/>
            </a:prstGeom>
          </p:spPr>
          <p:txBody>
            <a:bodyPr lIns="0" tIns="0" rIns="0" bIns="0" rtlCol="0" anchor="t">
              <a:spAutoFit/>
            </a:bodyPr>
            <a:lstStyle/>
            <a:p>
              <a:pPr algn="ctr">
                <a:lnSpc>
                  <a:spcPts val="3391"/>
                </a:lnSpc>
              </a:pPr>
              <a:r>
                <a:rPr lang="en-US" sz="2261" dirty="0">
                  <a:solidFill>
                    <a:srgbClr val="6BD4CD"/>
                  </a:solidFill>
                  <a:latin typeface="Glacial Indifference"/>
                </a:rPr>
                <a:t>The proposals regarding the functioning </a:t>
              </a:r>
            </a:p>
            <a:p>
              <a:pPr algn="ctr">
                <a:lnSpc>
                  <a:spcPts val="3391"/>
                </a:lnSpc>
              </a:pPr>
              <a:r>
                <a:rPr lang="en-US" sz="2261" dirty="0">
                  <a:solidFill>
                    <a:srgbClr val="6BD4CD"/>
                  </a:solidFill>
                  <a:latin typeface="Glacial Indifference"/>
                </a:rPr>
                <a:t>of the Appellate Committee are essentially the same as those for the Verification and Dispute</a:t>
              </a:r>
            </a:p>
            <a:p>
              <a:pPr algn="ctr">
                <a:lnSpc>
                  <a:spcPts val="3391"/>
                </a:lnSpc>
              </a:pPr>
              <a:r>
                <a:rPr lang="en-US" sz="2261" dirty="0">
                  <a:solidFill>
                    <a:srgbClr val="6BD4CD"/>
                  </a:solidFill>
                  <a:latin typeface="Glacial Indifference"/>
                </a:rPr>
                <a:t>Committee</a:t>
              </a:r>
            </a:p>
          </p:txBody>
        </p:sp>
      </p:grpSp>
      <p:grpSp>
        <p:nvGrpSpPr>
          <p:cNvPr id="15" name="Group 15"/>
          <p:cNvGrpSpPr/>
          <p:nvPr/>
        </p:nvGrpSpPr>
        <p:grpSpPr>
          <a:xfrm>
            <a:off x="10162505" y="971314"/>
            <a:ext cx="7096795" cy="5122035"/>
            <a:chOff x="0" y="-9525"/>
            <a:chExt cx="9462393" cy="6829380"/>
          </a:xfrm>
        </p:grpSpPr>
        <p:sp>
          <p:nvSpPr>
            <p:cNvPr id="16" name="TextBox 16"/>
            <p:cNvSpPr txBox="1"/>
            <p:nvPr/>
          </p:nvSpPr>
          <p:spPr>
            <a:xfrm>
              <a:off x="0" y="-9525"/>
              <a:ext cx="9462393" cy="857664"/>
            </a:xfrm>
            <a:prstGeom prst="rect">
              <a:avLst/>
            </a:prstGeom>
          </p:spPr>
          <p:txBody>
            <a:bodyPr lIns="0" tIns="0" rIns="0" bIns="0" rtlCol="0" anchor="t">
              <a:spAutoFit/>
            </a:bodyPr>
            <a:lstStyle/>
            <a:p>
              <a:pPr algn="ctr">
                <a:lnSpc>
                  <a:spcPts val="5040"/>
                </a:lnSpc>
              </a:pPr>
              <a:r>
                <a:rPr lang="en-US" sz="4200" spc="420">
                  <a:solidFill>
                    <a:srgbClr val="6BD4CD"/>
                  </a:solidFill>
                  <a:latin typeface="Glacial Indifference Bold"/>
                </a:rPr>
                <a:t>10. ELECTIONS</a:t>
              </a:r>
            </a:p>
          </p:txBody>
        </p:sp>
        <p:sp>
          <p:nvSpPr>
            <p:cNvPr id="17" name="TextBox 17"/>
            <p:cNvSpPr txBox="1"/>
            <p:nvPr/>
          </p:nvSpPr>
          <p:spPr>
            <a:xfrm>
              <a:off x="0" y="1054943"/>
              <a:ext cx="9462393" cy="5764912"/>
            </a:xfrm>
            <a:prstGeom prst="rect">
              <a:avLst/>
            </a:prstGeom>
          </p:spPr>
          <p:txBody>
            <a:bodyPr lIns="0" tIns="0" rIns="0" bIns="0" rtlCol="0" anchor="t">
              <a:spAutoFit/>
            </a:bodyPr>
            <a:lstStyle/>
            <a:p>
              <a:pPr algn="ctr">
                <a:lnSpc>
                  <a:spcPts val="3391"/>
                </a:lnSpc>
              </a:pPr>
              <a:endParaRPr dirty="0"/>
            </a:p>
            <a:p>
              <a:pPr algn="ctr">
                <a:lnSpc>
                  <a:spcPts val="3391"/>
                </a:lnSpc>
              </a:pPr>
              <a:r>
                <a:rPr lang="en-US" sz="2261" dirty="0">
                  <a:solidFill>
                    <a:srgbClr val="6BD4CD"/>
                  </a:solidFill>
                  <a:latin typeface="Glacial Indifference"/>
                </a:rPr>
                <a:t>The proposed revision introduces the following elements: </a:t>
              </a:r>
            </a:p>
            <a:p>
              <a:pPr algn="ctr">
                <a:lnSpc>
                  <a:spcPts val="3391"/>
                </a:lnSpc>
              </a:pPr>
              <a:r>
                <a:rPr lang="en-US" sz="2261" dirty="0">
                  <a:solidFill>
                    <a:srgbClr val="6BD4CD"/>
                  </a:solidFill>
                  <a:latin typeface="Glacial Indifference"/>
                </a:rPr>
                <a:t>Introduction of the possibility of electronic voting </a:t>
              </a:r>
            </a:p>
            <a:p>
              <a:pPr algn="ctr">
                <a:lnSpc>
                  <a:spcPts val="3391"/>
                </a:lnSpc>
              </a:pPr>
              <a:r>
                <a:rPr lang="en-US" sz="2261" dirty="0">
                  <a:solidFill>
                    <a:srgbClr val="6BD4CD"/>
                  </a:solidFill>
                  <a:latin typeface="Glacial Indifference"/>
                </a:rPr>
                <a:t>Leaner volume of rules </a:t>
              </a:r>
            </a:p>
            <a:p>
              <a:pPr algn="ctr">
                <a:lnSpc>
                  <a:spcPts val="3391"/>
                </a:lnSpc>
              </a:pPr>
              <a:r>
                <a:rPr lang="en-US" sz="2261" dirty="0">
                  <a:solidFill>
                    <a:srgbClr val="6BD4CD"/>
                  </a:solidFill>
                  <a:latin typeface="Glacial Indifference"/>
                </a:rPr>
                <a:t>A person proposed for the post of Vice-President </a:t>
              </a:r>
            </a:p>
            <a:p>
              <a:pPr algn="ctr">
                <a:lnSpc>
                  <a:spcPts val="3391"/>
                </a:lnSpc>
              </a:pPr>
              <a:r>
                <a:rPr lang="en-US" sz="2261" dirty="0">
                  <a:solidFill>
                    <a:srgbClr val="6BD4CD"/>
                  </a:solidFill>
                  <a:latin typeface="Glacial Indifference"/>
                </a:rPr>
                <a:t>must have the support of other INGOs </a:t>
              </a:r>
            </a:p>
            <a:p>
              <a:pPr algn="ctr">
                <a:lnSpc>
                  <a:spcPts val="3391"/>
                </a:lnSpc>
              </a:pPr>
              <a:r>
                <a:rPr lang="en-US" sz="2261" dirty="0">
                  <a:solidFill>
                    <a:srgbClr val="6BD4CD"/>
                  </a:solidFill>
                  <a:latin typeface="Glacial Indifference"/>
                </a:rPr>
                <a:t>Candidates must submit a </a:t>
              </a:r>
            </a:p>
            <a:p>
              <a:pPr algn="ctr">
                <a:lnSpc>
                  <a:spcPts val="3391"/>
                </a:lnSpc>
              </a:pPr>
              <a:r>
                <a:rPr lang="en-US" sz="2261" dirty="0">
                  <a:solidFill>
                    <a:srgbClr val="6BD4CD"/>
                  </a:solidFill>
                  <a:latin typeface="Glacial Indifference"/>
                </a:rPr>
                <a:t>statement in support of their application</a:t>
              </a:r>
              <a:endParaRPr lang="en-US" sz="2261" dirty="0">
                <a:solidFill>
                  <a:srgbClr val="6BD4CD"/>
                </a:solidFill>
                <a:highlight>
                  <a:srgbClr val="FFFF00"/>
                </a:highlight>
                <a:latin typeface="Glacial Indifference"/>
              </a:endParaRPr>
            </a:p>
            <a:p>
              <a:pPr algn="ctr">
                <a:lnSpc>
                  <a:spcPts val="3391"/>
                </a:lnSpc>
              </a:pPr>
              <a:r>
                <a:rPr lang="en-US" sz="2261" dirty="0">
                  <a:solidFill>
                    <a:srgbClr val="6BD4CD"/>
                  </a:solidFill>
                  <a:latin typeface="Glacial Indifference"/>
                </a:rPr>
                <a:t>Candidacy will be posted on the Conference website</a:t>
              </a:r>
            </a:p>
            <a:p>
              <a:pPr algn="ctr">
                <a:lnSpc>
                  <a:spcPts val="3391"/>
                </a:lnSpc>
              </a:pPr>
              <a:endParaRPr lang="en-US" sz="2261" dirty="0">
                <a:solidFill>
                  <a:srgbClr val="6BD4CD"/>
                </a:solidFill>
                <a:latin typeface="Glacial Indifference"/>
              </a:endParaRPr>
            </a:p>
          </p:txBody>
        </p:sp>
      </p:grpSp>
      <p:pic>
        <p:nvPicPr>
          <p:cNvPr id="1026" name="Picture 2" descr="https://www.coe.int/documents/9219724/14989924/participation.jpg/756b1497-3d6b-476e-96d5-d8b41cd62985?t=145691307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5854" y="6857443"/>
            <a:ext cx="5485815" cy="3088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541">
        <p15:prstTrans prst="drape"/>
      </p:transition>
    </mc:Choice>
    <mc:Fallback xmlns="">
      <p:transition spd="slow" advTm="2554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390171">
            <a:off x="11453413" y="1484653"/>
            <a:ext cx="8034790" cy="8326207"/>
          </a:xfrm>
          <a:prstGeom prst="rect">
            <a:avLst/>
          </a:prstGeom>
        </p:spPr>
      </p:pic>
      <p:grpSp>
        <p:nvGrpSpPr>
          <p:cNvPr id="3" name="Group 3"/>
          <p:cNvGrpSpPr/>
          <p:nvPr/>
        </p:nvGrpSpPr>
        <p:grpSpPr>
          <a:xfrm>
            <a:off x="17259300" y="1261094"/>
            <a:ext cx="1348756" cy="134875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345C"/>
            </a:solidFill>
          </p:spPr>
        </p:sp>
      </p:grpSp>
      <p:grpSp>
        <p:nvGrpSpPr>
          <p:cNvPr id="5" name="Group 5"/>
          <p:cNvGrpSpPr/>
          <p:nvPr/>
        </p:nvGrpSpPr>
        <p:grpSpPr>
          <a:xfrm>
            <a:off x="1028700" y="8686800"/>
            <a:ext cx="571500" cy="5715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BD4CD"/>
            </a:solidFill>
          </p:spPr>
        </p:sp>
      </p:grpSp>
      <p:grpSp>
        <p:nvGrpSpPr>
          <p:cNvPr id="7" name="Group 7"/>
          <p:cNvGrpSpPr/>
          <p:nvPr/>
        </p:nvGrpSpPr>
        <p:grpSpPr>
          <a:xfrm>
            <a:off x="1779003" y="2609850"/>
            <a:ext cx="9732230" cy="6133438"/>
            <a:chOff x="0" y="0"/>
            <a:chExt cx="12976307" cy="8177917"/>
          </a:xfrm>
        </p:grpSpPr>
        <p:sp>
          <p:nvSpPr>
            <p:cNvPr id="8" name="TextBox 8"/>
            <p:cNvSpPr txBox="1"/>
            <p:nvPr/>
          </p:nvSpPr>
          <p:spPr>
            <a:xfrm>
              <a:off x="0" y="66675"/>
              <a:ext cx="12976307" cy="1496198"/>
            </a:xfrm>
            <a:prstGeom prst="rect">
              <a:avLst/>
            </a:prstGeom>
          </p:spPr>
          <p:txBody>
            <a:bodyPr lIns="0" tIns="0" rIns="0" bIns="0" rtlCol="0" anchor="t">
              <a:spAutoFit/>
            </a:bodyPr>
            <a:lstStyle/>
            <a:p>
              <a:pPr algn="ctr">
                <a:lnSpc>
                  <a:spcPts val="4200"/>
                </a:lnSpc>
              </a:pPr>
              <a:r>
                <a:rPr lang="en-US" sz="4200">
                  <a:solidFill>
                    <a:srgbClr val="6BD4CD"/>
                  </a:solidFill>
                  <a:latin typeface="Glacial Indifference Bold"/>
                </a:rPr>
                <a:t>11. AMENDMENT</a:t>
              </a:r>
            </a:p>
            <a:p>
              <a:pPr algn="ctr">
                <a:lnSpc>
                  <a:spcPts val="4200"/>
                </a:lnSpc>
              </a:pPr>
              <a:endParaRPr lang="en-US" sz="4200">
                <a:solidFill>
                  <a:srgbClr val="6BD4CD"/>
                </a:solidFill>
                <a:latin typeface="Glacial Indifference Bold"/>
              </a:endParaRPr>
            </a:p>
          </p:txBody>
        </p:sp>
        <p:sp>
          <p:nvSpPr>
            <p:cNvPr id="9" name="TextBox 9"/>
            <p:cNvSpPr txBox="1"/>
            <p:nvPr/>
          </p:nvSpPr>
          <p:spPr>
            <a:xfrm>
              <a:off x="0" y="1807348"/>
              <a:ext cx="12976307" cy="6370569"/>
            </a:xfrm>
            <a:prstGeom prst="rect">
              <a:avLst/>
            </a:prstGeom>
          </p:spPr>
          <p:txBody>
            <a:bodyPr lIns="0" tIns="0" rIns="0" bIns="0" rtlCol="0" anchor="t">
              <a:spAutoFit/>
            </a:bodyPr>
            <a:lstStyle/>
            <a:p>
              <a:pPr algn="ctr">
                <a:lnSpc>
                  <a:spcPts val="2520"/>
                </a:lnSpc>
              </a:pPr>
              <a:r>
                <a:rPr lang="en-US" sz="2100" spc="210" dirty="0">
                  <a:solidFill>
                    <a:srgbClr val="6BD4CD"/>
                  </a:solidFill>
                  <a:latin typeface="Glacial Indifference"/>
                </a:rPr>
                <a:t>The revision includes the following elements: </a:t>
              </a:r>
            </a:p>
            <a:p>
              <a:pPr algn="ctr">
                <a:lnSpc>
                  <a:spcPts val="2520"/>
                </a:lnSpc>
              </a:pPr>
              <a:endParaRPr lang="en-US" sz="2100" spc="210" dirty="0">
                <a:solidFill>
                  <a:srgbClr val="6BD4CD"/>
                </a:solidFill>
                <a:latin typeface="Glacial Indifference"/>
              </a:endParaRPr>
            </a:p>
            <a:p>
              <a:pPr algn="ctr">
                <a:lnSpc>
                  <a:spcPts val="2520"/>
                </a:lnSpc>
              </a:pPr>
              <a:r>
                <a:rPr lang="en-US" sz="2100" spc="210" dirty="0">
                  <a:solidFill>
                    <a:srgbClr val="6BD4CD"/>
                  </a:solidFill>
                  <a:latin typeface="Glacial Indifference"/>
                </a:rPr>
                <a:t>A proposal for amendment, together with a rationale for the change being proposed, shall be submitted in writing in English or French to the Verification and Dispute Committee no later than ninety days before the General Assembly at which the proposal is to be considered.</a:t>
              </a:r>
            </a:p>
            <a:p>
              <a:pPr algn="ctr">
                <a:lnSpc>
                  <a:spcPts val="2520"/>
                </a:lnSpc>
              </a:pPr>
              <a:endParaRPr lang="en-US" sz="2100" spc="210" dirty="0">
                <a:solidFill>
                  <a:srgbClr val="6BD4CD"/>
                </a:solidFill>
                <a:latin typeface="Glacial Indifference"/>
              </a:endParaRPr>
            </a:p>
            <a:p>
              <a:pPr algn="ctr">
                <a:lnSpc>
                  <a:spcPts val="2520"/>
                </a:lnSpc>
              </a:pPr>
              <a:r>
                <a:rPr lang="en-US" sz="2100" spc="210" dirty="0">
                  <a:solidFill>
                    <a:srgbClr val="6BD4CD"/>
                  </a:solidFill>
                  <a:latin typeface="Glacial Indifference"/>
                </a:rPr>
                <a:t>A proposal for amendment found admissible by the Verification and Dispute Committee is then posted by the Secretariat on the Conference’s website, with all INGOs being sent an email with a link to the relevant page</a:t>
              </a:r>
            </a:p>
            <a:p>
              <a:pPr algn="ctr">
                <a:lnSpc>
                  <a:spcPts val="2520"/>
                </a:lnSpc>
              </a:pPr>
              <a:endParaRPr lang="en-US" sz="2100" spc="210" dirty="0">
                <a:solidFill>
                  <a:srgbClr val="6BD4CD"/>
                </a:solidFill>
                <a:latin typeface="Glacial Indifference"/>
              </a:endParaRPr>
            </a:p>
            <a:p>
              <a:pPr algn="ctr">
                <a:lnSpc>
                  <a:spcPts val="2520"/>
                </a:lnSpc>
              </a:pPr>
              <a:r>
                <a:rPr lang="en-US" sz="2100" spc="210" dirty="0">
                  <a:solidFill>
                    <a:srgbClr val="6BD4CD"/>
                  </a:solidFill>
                  <a:latin typeface="Glacial Indifference"/>
                </a:rPr>
                <a:t>A proposal for amendment supported by a two-thirds majority of the votes cast is adopted.</a:t>
              </a:r>
            </a:p>
          </p:txBody>
        </p:sp>
      </p:grpSp>
      <p:pic>
        <p:nvPicPr>
          <p:cNvPr id="10" name="Picture 10"/>
          <p:cNvPicPr>
            <a:picLocks noChangeAspect="1"/>
          </p:cNvPicPr>
          <p:nvPr/>
        </p:nvPicPr>
        <p:blipFill>
          <a:blip r:embed="rId2">
            <a:alphaModFix amt="19999"/>
          </a:blip>
          <a:srcRect/>
          <a:stretch>
            <a:fillRect/>
          </a:stretch>
        </p:blipFill>
        <p:spPr>
          <a:xfrm rot="7085908">
            <a:off x="204586" y="1621680"/>
            <a:ext cx="4977542" cy="5158075"/>
          </a:xfrm>
          <a:prstGeom prst="rect">
            <a:avLst/>
          </a:prstGeom>
        </p:spPr>
      </p:pic>
      <p:pic>
        <p:nvPicPr>
          <p:cNvPr id="11" name="Picture 11"/>
          <p:cNvPicPr>
            <a:picLocks noChangeAspect="1"/>
          </p:cNvPicPr>
          <p:nvPr/>
        </p:nvPicPr>
        <p:blipFill>
          <a:blip r:embed="rId2">
            <a:alphaModFix amt="19999"/>
          </a:blip>
          <a:srcRect/>
          <a:stretch>
            <a:fillRect/>
          </a:stretch>
        </p:blipFill>
        <p:spPr>
          <a:xfrm rot="7085908">
            <a:off x="5710645" y="341647"/>
            <a:ext cx="9969134" cy="10330708"/>
          </a:xfrm>
          <a:prstGeom prst="rect">
            <a:avLst/>
          </a:prstGeom>
        </p:spPr>
      </p:pic>
      <p:pic>
        <p:nvPicPr>
          <p:cNvPr id="12" name="Picture 12"/>
          <p:cNvPicPr>
            <a:picLocks noChangeAspect="1"/>
          </p:cNvPicPr>
          <p:nvPr/>
        </p:nvPicPr>
        <p:blipFill>
          <a:blip r:embed="rId2"/>
          <a:srcRect/>
          <a:stretch>
            <a:fillRect/>
          </a:stretch>
        </p:blipFill>
        <p:spPr>
          <a:xfrm rot="-3390171">
            <a:off x="419702" y="-1565542"/>
            <a:ext cx="4547310" cy="4712239"/>
          </a:xfrm>
          <a:prstGeom prst="rect">
            <a:avLst/>
          </a:prstGeom>
        </p:spPr>
      </p:pic>
      <p:sp>
        <p:nvSpPr>
          <p:cNvPr id="13" name="TextBox 13"/>
          <p:cNvSpPr txBox="1"/>
          <p:nvPr/>
        </p:nvSpPr>
        <p:spPr>
          <a:xfrm rot="-270519">
            <a:off x="11561469" y="1809344"/>
            <a:ext cx="6514201" cy="5539978"/>
          </a:xfrm>
          <a:prstGeom prst="rect">
            <a:avLst/>
          </a:prstGeom>
        </p:spPr>
        <p:txBody>
          <a:bodyPr wrap="square" lIns="0" tIns="0" rIns="0" bIns="0" rtlCol="0" anchor="t">
            <a:spAutoFit/>
          </a:bodyPr>
          <a:lstStyle/>
          <a:p>
            <a:pPr algn="ctr">
              <a:lnSpc>
                <a:spcPts val="7200"/>
              </a:lnSpc>
            </a:pPr>
            <a:r>
              <a:rPr lang="en-US" sz="4800" dirty="0">
                <a:solidFill>
                  <a:srgbClr val="FF66C4"/>
                </a:solidFill>
                <a:latin typeface="Glacial Indifference"/>
              </a:rPr>
              <a:t>Clarification of the procedures that govern our functioning for greater</a:t>
            </a:r>
          </a:p>
          <a:p>
            <a:pPr algn="ctr">
              <a:lnSpc>
                <a:spcPts val="7200"/>
              </a:lnSpc>
            </a:pPr>
            <a:r>
              <a:rPr lang="en-US" sz="4800" dirty="0">
                <a:solidFill>
                  <a:srgbClr val="FF66C4"/>
                </a:solidFill>
                <a:latin typeface="Glacial Indifference"/>
              </a:rPr>
              <a:t>transparency and mutual understanding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209">
        <p15:prstTrans prst="drape"/>
      </p:transition>
    </mc:Choice>
    <mc:Fallback xmlns="">
      <p:transition spd="slow" advTm="34209">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1315</Words>
  <Application>Microsoft Office PowerPoint</Application>
  <PresentationFormat>Custom</PresentationFormat>
  <Paragraphs>162</Paragraphs>
  <Slides>11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Calibri</vt:lpstr>
      <vt:lpstr>Wingdings</vt:lpstr>
      <vt:lpstr>Arimo</vt:lpstr>
      <vt:lpstr>Glacial Indifference Bold</vt:lpstr>
      <vt:lpstr>Arimo Bold</vt:lpstr>
      <vt:lpstr>Arial</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Rules of Procedure Conference of INGOs at the Council of Europe Introduction The Drafting group’s mandate is to draft proposals for revision or amendment of the Rules of Procedure of the Conference in order to strengthen good and ethical governance</dc:title>
  <dc:creator>anna rurka</dc:creator>
  <cp:lastModifiedBy>CROZIER Jane</cp:lastModifiedBy>
  <cp:revision>28</cp:revision>
  <dcterms:created xsi:type="dcterms:W3CDTF">2006-08-16T00:00:00Z</dcterms:created>
  <dcterms:modified xsi:type="dcterms:W3CDTF">2020-11-25T16:39:23Z</dcterms:modified>
  <dc:identifier>DAENmANwDeM</dc:identifier>
</cp:coreProperties>
</file>