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1.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tags/tag2.xml" ContentType="application/vnd.openxmlformats-officedocument.presentationml.tags+xml"/>
  <Override PartName="/ppt/notesSlides/notesSlide78.xml" ContentType="application/vnd.openxmlformats-officedocument.presentationml.notesSlide+xml"/>
  <Override PartName="/ppt/tags/tag3.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tags/tag4.xml" ContentType="application/vnd.openxmlformats-officedocument.presentationml.tags+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4"/>
  </p:notesMasterIdLst>
  <p:handoutMasterIdLst>
    <p:handoutMasterId r:id="rId165"/>
  </p:handoutMasterIdLst>
  <p:sldIdLst>
    <p:sldId id="256" r:id="rId2"/>
    <p:sldId id="448" r:id="rId3"/>
    <p:sldId id="440" r:id="rId4"/>
    <p:sldId id="257" r:id="rId5"/>
    <p:sldId id="261" r:id="rId6"/>
    <p:sldId id="396" r:id="rId7"/>
    <p:sldId id="433" r:id="rId8"/>
    <p:sldId id="431" r:id="rId9"/>
    <p:sldId id="397" r:id="rId10"/>
    <p:sldId id="460" r:id="rId11"/>
    <p:sldId id="459" r:id="rId12"/>
    <p:sldId id="458" r:id="rId13"/>
    <p:sldId id="461" r:id="rId14"/>
    <p:sldId id="398" r:id="rId15"/>
    <p:sldId id="399" r:id="rId16"/>
    <p:sldId id="400" r:id="rId17"/>
    <p:sldId id="462" r:id="rId18"/>
    <p:sldId id="405" r:id="rId19"/>
    <p:sldId id="463" r:id="rId20"/>
    <p:sldId id="435" r:id="rId21"/>
    <p:sldId id="406" r:id="rId22"/>
    <p:sldId id="464" r:id="rId23"/>
    <p:sldId id="430" r:id="rId24"/>
    <p:sldId id="429" r:id="rId25"/>
    <p:sldId id="466" r:id="rId26"/>
    <p:sldId id="465" r:id="rId27"/>
    <p:sldId id="402" r:id="rId28"/>
    <p:sldId id="403" r:id="rId29"/>
    <p:sldId id="432" r:id="rId30"/>
    <p:sldId id="408" r:id="rId31"/>
    <p:sldId id="409" r:id="rId32"/>
    <p:sldId id="410" r:id="rId33"/>
    <p:sldId id="411" r:id="rId34"/>
    <p:sldId id="412" r:id="rId35"/>
    <p:sldId id="413" r:id="rId36"/>
    <p:sldId id="414" r:id="rId37"/>
    <p:sldId id="415" r:id="rId38"/>
    <p:sldId id="416" r:id="rId39"/>
    <p:sldId id="417" r:id="rId40"/>
    <p:sldId id="418" r:id="rId41"/>
    <p:sldId id="419" r:id="rId42"/>
    <p:sldId id="420" r:id="rId43"/>
    <p:sldId id="421" r:id="rId44"/>
    <p:sldId id="422" r:id="rId45"/>
    <p:sldId id="423" r:id="rId46"/>
    <p:sldId id="424" r:id="rId47"/>
    <p:sldId id="425" r:id="rId48"/>
    <p:sldId id="426" r:id="rId49"/>
    <p:sldId id="428" r:id="rId50"/>
    <p:sldId id="384" r:id="rId51"/>
    <p:sldId id="385" r:id="rId52"/>
    <p:sldId id="386" r:id="rId53"/>
    <p:sldId id="387" r:id="rId54"/>
    <p:sldId id="388" r:id="rId55"/>
    <p:sldId id="262" r:id="rId56"/>
    <p:sldId id="473" r:id="rId57"/>
    <p:sldId id="269" r:id="rId58"/>
    <p:sldId id="471" r:id="rId59"/>
    <p:sldId id="472" r:id="rId60"/>
    <p:sldId id="477" r:id="rId61"/>
    <p:sldId id="573" r:id="rId62"/>
    <p:sldId id="574" r:id="rId63"/>
    <p:sldId id="575" r:id="rId64"/>
    <p:sldId id="576" r:id="rId65"/>
    <p:sldId id="273" r:id="rId66"/>
    <p:sldId id="274" r:id="rId67"/>
    <p:sldId id="275" r:id="rId68"/>
    <p:sldId id="482" r:id="rId69"/>
    <p:sldId id="474" r:id="rId70"/>
    <p:sldId id="475" r:id="rId71"/>
    <p:sldId id="276" r:id="rId72"/>
    <p:sldId id="437" r:id="rId73"/>
    <p:sldId id="483" r:id="rId74"/>
    <p:sldId id="484" r:id="rId75"/>
    <p:sldId id="485" r:id="rId76"/>
    <p:sldId id="486" r:id="rId77"/>
    <p:sldId id="487" r:id="rId78"/>
    <p:sldId id="488" r:id="rId79"/>
    <p:sldId id="489" r:id="rId80"/>
    <p:sldId id="490" r:id="rId81"/>
    <p:sldId id="491" r:id="rId82"/>
    <p:sldId id="492" r:id="rId83"/>
    <p:sldId id="493" r:id="rId84"/>
    <p:sldId id="494" r:id="rId85"/>
    <p:sldId id="495" r:id="rId86"/>
    <p:sldId id="496" r:id="rId87"/>
    <p:sldId id="497" r:id="rId88"/>
    <p:sldId id="498" r:id="rId89"/>
    <p:sldId id="499" r:id="rId90"/>
    <p:sldId id="500" r:id="rId91"/>
    <p:sldId id="501" r:id="rId92"/>
    <p:sldId id="502" r:id="rId93"/>
    <p:sldId id="503" r:id="rId94"/>
    <p:sldId id="504" r:id="rId95"/>
    <p:sldId id="505" r:id="rId96"/>
    <p:sldId id="506" r:id="rId97"/>
    <p:sldId id="507" r:id="rId98"/>
    <p:sldId id="508" r:id="rId99"/>
    <p:sldId id="509" r:id="rId100"/>
    <p:sldId id="510" r:id="rId101"/>
    <p:sldId id="511" r:id="rId102"/>
    <p:sldId id="512" r:id="rId103"/>
    <p:sldId id="513" r:id="rId104"/>
    <p:sldId id="514" r:id="rId105"/>
    <p:sldId id="515" r:id="rId106"/>
    <p:sldId id="516" r:id="rId107"/>
    <p:sldId id="517" r:id="rId108"/>
    <p:sldId id="518" r:id="rId109"/>
    <p:sldId id="519" r:id="rId110"/>
    <p:sldId id="520" r:id="rId111"/>
    <p:sldId id="521" r:id="rId112"/>
    <p:sldId id="522" r:id="rId113"/>
    <p:sldId id="523" r:id="rId114"/>
    <p:sldId id="524" r:id="rId115"/>
    <p:sldId id="525" r:id="rId116"/>
    <p:sldId id="526" r:id="rId117"/>
    <p:sldId id="527" r:id="rId118"/>
    <p:sldId id="528" r:id="rId119"/>
    <p:sldId id="529" r:id="rId120"/>
    <p:sldId id="530" r:id="rId121"/>
    <p:sldId id="531" r:id="rId122"/>
    <p:sldId id="532" r:id="rId123"/>
    <p:sldId id="533" r:id="rId124"/>
    <p:sldId id="534" r:id="rId125"/>
    <p:sldId id="535" r:id="rId126"/>
    <p:sldId id="536" r:id="rId127"/>
    <p:sldId id="537" r:id="rId128"/>
    <p:sldId id="538" r:id="rId129"/>
    <p:sldId id="539" r:id="rId130"/>
    <p:sldId id="540" r:id="rId131"/>
    <p:sldId id="541" r:id="rId132"/>
    <p:sldId id="542" r:id="rId133"/>
    <p:sldId id="543" r:id="rId134"/>
    <p:sldId id="544" r:id="rId135"/>
    <p:sldId id="545" r:id="rId136"/>
    <p:sldId id="546" r:id="rId137"/>
    <p:sldId id="547" r:id="rId138"/>
    <p:sldId id="548" r:id="rId139"/>
    <p:sldId id="549" r:id="rId140"/>
    <p:sldId id="550" r:id="rId141"/>
    <p:sldId id="551" r:id="rId142"/>
    <p:sldId id="552" r:id="rId143"/>
    <p:sldId id="553" r:id="rId144"/>
    <p:sldId id="554" r:id="rId145"/>
    <p:sldId id="555" r:id="rId146"/>
    <p:sldId id="556" r:id="rId147"/>
    <p:sldId id="557" r:id="rId148"/>
    <p:sldId id="558" r:id="rId149"/>
    <p:sldId id="559" r:id="rId150"/>
    <p:sldId id="560" r:id="rId151"/>
    <p:sldId id="561" r:id="rId152"/>
    <p:sldId id="562" r:id="rId153"/>
    <p:sldId id="563" r:id="rId154"/>
    <p:sldId id="564" r:id="rId155"/>
    <p:sldId id="565" r:id="rId156"/>
    <p:sldId id="566" r:id="rId157"/>
    <p:sldId id="567" r:id="rId158"/>
    <p:sldId id="568" r:id="rId159"/>
    <p:sldId id="569" r:id="rId160"/>
    <p:sldId id="570" r:id="rId161"/>
    <p:sldId id="571" r:id="rId162"/>
    <p:sldId id="572" r:id="rId16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34" charset="-128"/>
        <a:cs typeface="+mn-cs"/>
      </a:defRPr>
    </a:lvl5pPr>
    <a:lvl6pPr marL="2286000" algn="l" defTabSz="914400" rtl="0" eaLnBrk="1" latinLnBrk="0" hangingPunct="1">
      <a:defRPr kern="1200">
        <a:solidFill>
          <a:schemeClr val="tx1"/>
        </a:solidFill>
        <a:latin typeface="Calibri" pitchFamily="34" charset="0"/>
        <a:ea typeface="ＭＳ Ｐゴシック" pitchFamily="34" charset="-128"/>
        <a:cs typeface="+mn-cs"/>
      </a:defRPr>
    </a:lvl6pPr>
    <a:lvl7pPr marL="2743200" algn="l" defTabSz="914400" rtl="0" eaLnBrk="1" latinLnBrk="0" hangingPunct="1">
      <a:defRPr kern="1200">
        <a:solidFill>
          <a:schemeClr val="tx1"/>
        </a:solidFill>
        <a:latin typeface="Calibri" pitchFamily="34" charset="0"/>
        <a:ea typeface="ＭＳ Ｐゴシック" pitchFamily="34" charset="-128"/>
        <a:cs typeface="+mn-cs"/>
      </a:defRPr>
    </a:lvl7pPr>
    <a:lvl8pPr marL="3200400" algn="l" defTabSz="914400" rtl="0" eaLnBrk="1" latinLnBrk="0" hangingPunct="1">
      <a:defRPr kern="1200">
        <a:solidFill>
          <a:schemeClr val="tx1"/>
        </a:solidFill>
        <a:latin typeface="Calibri" pitchFamily="34" charset="0"/>
        <a:ea typeface="ＭＳ Ｐゴシック" pitchFamily="34" charset="-128"/>
        <a:cs typeface="+mn-cs"/>
      </a:defRPr>
    </a:lvl8pPr>
    <a:lvl9pPr marL="3657600" algn="l" defTabSz="914400" rtl="0" eaLnBrk="1" latinLnBrk="0" hangingPunct="1">
      <a:defRPr kern="1200">
        <a:solidFill>
          <a:schemeClr val="tx1"/>
        </a:solidFill>
        <a:latin typeface="Calibri"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6133" autoAdjust="0"/>
  </p:normalViewPr>
  <p:slideViewPr>
    <p:cSldViewPr snapToGrid="0" snapToObjects="1">
      <p:cViewPr>
        <p:scale>
          <a:sx n="85" d="100"/>
          <a:sy n="85" d="100"/>
        </p:scale>
        <p:origin x="-714" y="624"/>
      </p:cViewPr>
      <p:guideLst>
        <p:guide orient="horz" pos="2160"/>
        <p:guide pos="2880"/>
      </p:guideLst>
    </p:cSldViewPr>
  </p:slideViewPr>
  <p:notesTextViewPr>
    <p:cViewPr>
      <p:scale>
        <a:sx n="100" d="100"/>
        <a:sy n="100" d="100"/>
      </p:scale>
      <p:origin x="12" y="864"/>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handoutMaster" Target="handoutMasters/handout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notesMaster" Target="notesMasters/notesMaster1.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5584269-3F35-4B91-9042-AE17186F94A9}" type="datetimeFigureOut">
              <a:rPr lang="en-US"/>
              <a:pPr/>
              <a:t>11/10/2014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68C97AA-A68A-4725-99E9-C172A6F1BD33}" type="slidenum">
              <a:rPr lang="en-US"/>
              <a:pPr/>
              <a:t>‹#›</a:t>
            </a:fld>
            <a:endParaRPr lang="en-US"/>
          </a:p>
        </p:txBody>
      </p:sp>
    </p:spTree>
    <p:extLst>
      <p:ext uri="{BB962C8B-B14F-4D97-AF65-F5344CB8AC3E}">
        <p14:creationId xmlns:p14="http://schemas.microsoft.com/office/powerpoint/2010/main" val="10960412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BD7CE657-7AA0-42B9-B401-52C4D19557DD}" type="datetimeFigureOut">
              <a:rPr lang="en-US"/>
              <a:pPr/>
              <a:t>11/10/2014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8C77D65-37DC-44BD-86DB-5A964A5FDFE3}" type="slidenum">
              <a:rPr lang="en-US"/>
              <a:pPr/>
              <a:t>‹#›</a:t>
            </a:fld>
            <a:endParaRPr lang="en-US"/>
          </a:p>
        </p:txBody>
      </p:sp>
    </p:spTree>
    <p:extLst>
      <p:ext uri="{BB962C8B-B14F-4D97-AF65-F5344CB8AC3E}">
        <p14:creationId xmlns:p14="http://schemas.microsoft.com/office/powerpoint/2010/main" val="3477970282"/>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e-evidence.info/"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www.storagereview.com/hard_disk_drive_reference_guide"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omputer.howstuffworks.com/computer-hardware-channel.ht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77.xml"/><Relationship Id="rId1" Type="http://schemas.openxmlformats.org/officeDocument/2006/relationships/notesMaster" Target="../notesMasters/notesMaster1.xml"/><Relationship Id="rId4" Type="http://schemas.openxmlformats.org/officeDocument/2006/relationships/hyperlink" Target="http://www.internetworldstats.com/" TargetMode="Externa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learnthenet.com/english/html/20how.ht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dirty="0" smtClean="0"/>
              <a:t>Технология для судей и прокуроров</a:t>
            </a:r>
            <a:endParaRPr lang="en-GB" dirty="0" smtClean="0"/>
          </a:p>
          <a:p>
            <a:pPr eaLnBrk="1" hangingPunct="1">
              <a:spcBef>
                <a:spcPct val="0"/>
              </a:spcBef>
            </a:pPr>
            <a:r>
              <a:rPr lang="ru-RU" dirty="0" smtClean="0"/>
              <a:t>Данный курс призван задать рамки для разработки более широкой учебной программы. Нижеследующие  слайды не следует считать исчерпывающими, ибо технологии меняются столь быстро, что любое подробное техническое описание устаревает уже при публикации документа. Понимание судьями и прокурорами технических вопросов, связанных с изучаемыми темами, имеет важнейшее значение для должного функционирования любой судебной системы. В данной сессии предлагается обзор соответствующих аспектов технологии и их актуальность для системы уголовного правосудия. Презентация в </a:t>
            </a:r>
            <a:r>
              <a:rPr lang="en-GB" dirty="0" smtClean="0"/>
              <a:t>PowerPoint </a:t>
            </a:r>
            <a:r>
              <a:rPr lang="ru-RU" dirty="0" smtClean="0"/>
              <a:t>представляется как источник информации для инструкторов, которой они могут пользоваться в меру необходимости</a:t>
            </a:r>
            <a:r>
              <a:rPr lang="en-GB" dirty="0" smtClean="0"/>
              <a:t>.     </a:t>
            </a:r>
          </a:p>
          <a:p>
            <a:pPr eaLnBrk="1" hangingPunct="1">
              <a:spcBef>
                <a:spcPct val="0"/>
              </a:spcBef>
            </a:pPr>
            <a:r>
              <a:rPr lang="en-GB" dirty="0" smtClean="0"/>
              <a:t> </a:t>
            </a:r>
          </a:p>
          <a:p>
            <a:pPr eaLnBrk="1" hangingPunct="1">
              <a:spcBef>
                <a:spcPct val="0"/>
              </a:spcBef>
            </a:pPr>
            <a:r>
              <a:rPr lang="ru-RU" dirty="0" smtClean="0"/>
              <a:t>Дополнительный источник в форме видеоклипа «Воины Интернета» предоставляется для того, чтобы у слушателей развилось достаточно четкое представление о функционировании сетей. С видео можно ознакомиться по ссылке </a:t>
            </a:r>
            <a:r>
              <a:rPr lang="en-GB" u="sng" dirty="0" smtClean="0">
                <a:hlinkClick r:id="rId3"/>
              </a:rPr>
              <a:t>www.warriorsofthe.net</a:t>
            </a:r>
            <a:r>
              <a:rPr lang="en-GB" dirty="0" smtClean="0"/>
              <a:t> </a:t>
            </a:r>
            <a:r>
              <a:rPr lang="ru-RU" dirty="0" smtClean="0"/>
              <a:t>на следующих языках: английском, немецком, французском, иврите, голландском, шведском, итальянском, португальском, датском, норвежском, венгерском, чешском, испанском и украинском</a:t>
            </a:r>
            <a:r>
              <a:rPr lang="en-US" dirty="0" smtClean="0"/>
              <a:t>.</a:t>
            </a:r>
            <a:r>
              <a:rPr lang="en-GB" dirty="0" smtClean="0"/>
              <a:t> </a:t>
            </a:r>
          </a:p>
          <a:p>
            <a:pPr eaLnBrk="1" hangingPunct="1">
              <a:spcBef>
                <a:spcPct val="0"/>
              </a:spcBef>
            </a:pPr>
            <a:r>
              <a:rPr lang="en-GB" dirty="0" smtClean="0"/>
              <a:t> </a:t>
            </a:r>
          </a:p>
          <a:p>
            <a:pPr eaLnBrk="1" hangingPunct="1">
              <a:spcBef>
                <a:spcPct val="0"/>
              </a:spcBef>
            </a:pPr>
            <a:r>
              <a:rPr lang="ru-RU" dirty="0" smtClean="0"/>
              <a:t>В сессии предоставляется информация о технологиях, с которыми могут столкнуться судьи и прокуроры в рамках своей деятельности, и которые используются преступниками для совершения преступлений, выявляемых правоохранительными органами</a:t>
            </a:r>
            <a:r>
              <a:rPr lang="en-GB" dirty="0" smtClean="0"/>
              <a:t>.   </a:t>
            </a:r>
          </a:p>
          <a:p>
            <a:pPr eaLnBrk="1" hangingPunct="1">
              <a:spcBef>
                <a:spcPct val="0"/>
              </a:spcBef>
            </a:pP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a:lstStyle/>
          <a:p>
            <a:fld id="{8DC8CEED-BCF1-4173-95E6-18DB82FB8A15}"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Электропитание</a:t>
            </a:r>
            <a:r>
              <a:rPr lang="en-GB" smtClean="0"/>
              <a:t> – </a:t>
            </a:r>
            <a:r>
              <a:rPr lang="ru-RU" smtClean="0"/>
              <a:t>Блок Питания</a:t>
            </a:r>
            <a:r>
              <a:rPr lang="en-GB" smtClean="0"/>
              <a:t> </a:t>
            </a:r>
            <a:r>
              <a:rPr lang="ru-RU" smtClean="0"/>
              <a:t>(БП, </a:t>
            </a:r>
            <a:r>
              <a:rPr lang="en-GB" smtClean="0"/>
              <a:t>PSU</a:t>
            </a:r>
            <a:r>
              <a:rPr lang="ru-RU" smtClean="0"/>
              <a:t>)</a:t>
            </a:r>
            <a:r>
              <a:rPr lang="en-GB" smtClean="0"/>
              <a:t> </a:t>
            </a:r>
            <a:r>
              <a:rPr lang="ru-RU" smtClean="0"/>
              <a:t>осуществляет регулирование и подачу электроэнергии к компонентам компьютера. Стандартный блок питания преобразует входящий переменный ток (</a:t>
            </a:r>
            <a:r>
              <a:rPr lang="en-GB" smtClean="0"/>
              <a:t>110V </a:t>
            </a:r>
            <a:r>
              <a:rPr lang="ru-RU" b="1" smtClean="0"/>
              <a:t>или</a:t>
            </a:r>
            <a:r>
              <a:rPr lang="en-GB" smtClean="0"/>
              <a:t> 220V</a:t>
            </a:r>
            <a:r>
              <a:rPr lang="ru-RU" smtClean="0"/>
              <a:t>)</a:t>
            </a:r>
            <a:r>
              <a:rPr lang="en-GB" smtClean="0"/>
              <a:t> </a:t>
            </a:r>
            <a:r>
              <a:rPr lang="ru-RU" smtClean="0"/>
              <a:t>в различные значения постоянного тока, т.е. напряжение, требующееся для питания компонентов компьютера.</a:t>
            </a:r>
            <a:r>
              <a:rPr lang="en-GB" smtClean="0"/>
              <a:t> </a:t>
            </a:r>
            <a:r>
              <a:rPr lang="ru-RU" smtClean="0"/>
              <a:t>Блок питания имеет определенную выходную мощность со значением в ваттах; стандартный БП обычно производит около 350 Вт. Чем больше компонентов в компьютере, тем больше требуемая мощность блока питания.</a:t>
            </a:r>
            <a:endParaRPr lang="en-GB" smtClean="0"/>
          </a:p>
        </p:txBody>
      </p:sp>
      <p:sp>
        <p:nvSpPr>
          <p:cNvPr id="45059" name="Slide Number Placeholder 3"/>
          <p:cNvSpPr>
            <a:spLocks noGrp="1"/>
          </p:cNvSpPr>
          <p:nvPr>
            <p:ph type="sldNum" sz="quarter" idx="5"/>
          </p:nvPr>
        </p:nvSpPr>
        <p:spPr bwMode="auto">
          <a:noFill/>
          <a:ln>
            <a:miter lim="800000"/>
            <a:headEnd/>
            <a:tailEnd/>
          </a:ln>
        </p:spPr>
        <p:txBody>
          <a:bodyPr/>
          <a:lstStyle/>
          <a:p>
            <a:fld id="{DBA40E97-3B98-4A4D-9D71-2A4BFFBA3C67}" type="slidenum">
              <a:rPr lang="en-GB"/>
              <a:pPr/>
              <a:t>14</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Image Placeholder 1"/>
          <p:cNvSpPr>
            <a:spLocks noGrp="1" noRot="1" noChangeAspect="1" noTextEdit="1"/>
          </p:cNvSpPr>
          <p:nvPr>
            <p:ph type="sldImg"/>
          </p:nvPr>
        </p:nvSpPr>
        <p:spPr bwMode="auto">
          <a:noFill/>
          <a:ln>
            <a:solidFill>
              <a:srgbClr val="000000"/>
            </a:solidFill>
            <a:miter lim="800000"/>
            <a:headEnd/>
            <a:tailEnd/>
          </a:ln>
        </p:spPr>
      </p:sp>
      <p:sp>
        <p:nvSpPr>
          <p:cNvPr id="2406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40643" name="Slide Number Placeholder 3"/>
          <p:cNvSpPr>
            <a:spLocks noGrp="1"/>
          </p:cNvSpPr>
          <p:nvPr>
            <p:ph type="sldNum" sz="quarter" idx="5"/>
          </p:nvPr>
        </p:nvSpPr>
        <p:spPr bwMode="auto">
          <a:noFill/>
          <a:ln>
            <a:miter lim="800000"/>
            <a:headEnd/>
            <a:tailEnd/>
          </a:ln>
        </p:spPr>
        <p:txBody>
          <a:bodyPr/>
          <a:lstStyle/>
          <a:p>
            <a:fld id="{7968D54D-3767-43E2-AA6E-DCEE70D255F5}" type="slidenum">
              <a:rPr lang="en-US"/>
              <a:pPr/>
              <a:t>116</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Slide Image Placeholder 1"/>
          <p:cNvSpPr>
            <a:spLocks noGrp="1" noRot="1" noChangeAspect="1" noTextEdit="1"/>
          </p:cNvSpPr>
          <p:nvPr>
            <p:ph type="sldImg"/>
          </p:nvPr>
        </p:nvSpPr>
        <p:spPr bwMode="auto">
          <a:noFill/>
          <a:ln>
            <a:solidFill>
              <a:srgbClr val="000000"/>
            </a:solidFill>
            <a:miter lim="800000"/>
            <a:headEnd/>
            <a:tailEnd/>
          </a:ln>
        </p:spPr>
      </p:sp>
      <p:sp>
        <p:nvSpPr>
          <p:cNvPr id="2437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Участникам будет интересно узнать о различных способах связи, которыми преступники могут пользоваться в сети Интернет. Таким примером является «Ящик с мертвым письмом». Инструктор может использовать данный пример, так как на его основе просто понять, как можно использовать такой метод связи с очень небольшим риском обнаружения.</a:t>
            </a:r>
          </a:p>
        </p:txBody>
      </p:sp>
      <p:sp>
        <p:nvSpPr>
          <p:cNvPr id="243715" name="Slide Number Placeholder 3"/>
          <p:cNvSpPr>
            <a:spLocks noGrp="1"/>
          </p:cNvSpPr>
          <p:nvPr>
            <p:ph type="sldNum" sz="quarter" idx="5"/>
          </p:nvPr>
        </p:nvSpPr>
        <p:spPr bwMode="auto">
          <a:noFill/>
          <a:ln>
            <a:miter lim="800000"/>
            <a:headEnd/>
            <a:tailEnd/>
          </a:ln>
        </p:spPr>
        <p:txBody>
          <a:bodyPr/>
          <a:lstStyle/>
          <a:p>
            <a:fld id="{658DBB89-1A17-4F05-A156-FFA95F8977D3}" type="slidenum">
              <a:rPr lang="en-US"/>
              <a:pPr/>
              <a:t>118</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Slide Image Placeholder 1"/>
          <p:cNvSpPr>
            <a:spLocks noGrp="1" noRot="1" noChangeAspect="1" noTextEdit="1"/>
          </p:cNvSpPr>
          <p:nvPr>
            <p:ph type="sldImg"/>
          </p:nvPr>
        </p:nvSpPr>
        <p:spPr bwMode="auto">
          <a:noFill/>
          <a:ln>
            <a:solidFill>
              <a:srgbClr val="000000"/>
            </a:solidFill>
            <a:miter lim="800000"/>
            <a:headEnd/>
            <a:tailEnd/>
          </a:ln>
        </p:spPr>
      </p:sp>
      <p:sp>
        <p:nvSpPr>
          <p:cNvPr id="2467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pPr>
            <a:r>
              <a:rPr lang="ru-RU" dirty="0" smtClean="0"/>
              <a:t>В течение ряда лет услуги одноранговой сети облегчали передачу незаконных файлов, а также файлов, представляющих собой объекты интеллектуальной собственности. Клиенты одноранговой сети</a:t>
            </a:r>
            <a:r>
              <a:rPr lang="en-US" dirty="0" smtClean="0"/>
              <a:t> </a:t>
            </a:r>
            <a:r>
              <a:rPr lang="ru-RU" dirty="0" smtClean="0"/>
              <a:t>были популярны внутри преступных групп. Архитектура первого поколения одноранговой сети была основана на принципе использования центрального сервера, к которому присоединялись клиенты с целью скачивания файлов. Наличие центрального сервера позволяло достаточно оперативно идентифицировать лиц, предоставлявших нелегальные услуги, и ликвидировать сервис. Второе поколение клиентов одноранговых сетей использует другие методы соединения, от хранения списков доступных файлов для облегчения поиска до «суперузлов», идентифицирующих местонахождения файлов.</a:t>
            </a:r>
          </a:p>
          <a:p>
            <a:pPr eaLnBrk="1" hangingPunct="1">
              <a:lnSpc>
                <a:spcPct val="80000"/>
              </a:lnSpc>
            </a:pPr>
            <a:r>
              <a:rPr lang="en-GB" dirty="0" smtClean="0"/>
              <a:t>  </a:t>
            </a:r>
            <a:r>
              <a:rPr lang="ru-RU" dirty="0" smtClean="0"/>
              <a:t> </a:t>
            </a:r>
          </a:p>
          <a:p>
            <a:pPr eaLnBrk="1" hangingPunct="1">
              <a:lnSpc>
                <a:spcPct val="80000"/>
              </a:lnSpc>
            </a:pPr>
            <a:r>
              <a:rPr lang="ru-RU" dirty="0" smtClean="0"/>
              <a:t>Необходимо, чтобы судьи знали о существовании одноранговых сетей, так как это может иметь значения с точки зрения многих уголовных и гражданских процессов. В углубленном знании предмета нет необходимости, и инструкторам курса следует обращаться к сайтам, подобным </a:t>
            </a:r>
            <a:r>
              <a:rPr lang="en-GB" u="sng" dirty="0" smtClean="0">
                <a:hlinkClick r:id="rId3"/>
              </a:rPr>
              <a:t>http://ezinearticles.com/?How-Peer-to-Peer-(P2P)-Works&amp;id=60126</a:t>
            </a:r>
            <a:r>
              <a:rPr lang="en-GB" dirty="0" smtClean="0"/>
              <a:t> </a:t>
            </a:r>
            <a:r>
              <a:rPr lang="ru-RU" dirty="0" smtClean="0"/>
              <a:t> для получения актуальной информации.</a:t>
            </a:r>
          </a:p>
        </p:txBody>
      </p:sp>
      <p:sp>
        <p:nvSpPr>
          <p:cNvPr id="246787" name="Slide Number Placeholder 3"/>
          <p:cNvSpPr>
            <a:spLocks noGrp="1"/>
          </p:cNvSpPr>
          <p:nvPr>
            <p:ph type="sldNum" sz="quarter" idx="5"/>
          </p:nvPr>
        </p:nvSpPr>
        <p:spPr bwMode="auto">
          <a:noFill/>
          <a:ln>
            <a:miter lim="800000"/>
            <a:headEnd/>
            <a:tailEnd/>
          </a:ln>
        </p:spPr>
        <p:txBody>
          <a:bodyPr/>
          <a:lstStyle/>
          <a:p>
            <a:fld id="{DB3819B0-8981-4E6F-B14A-2FD5846D69DC}" type="slidenum">
              <a:rPr lang="en-US"/>
              <a:pPr/>
              <a:t>120</a:t>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Slide Image Placeholder 1"/>
          <p:cNvSpPr>
            <a:spLocks noGrp="1" noRot="1" noChangeAspect="1" noTextEdit="1"/>
          </p:cNvSpPr>
          <p:nvPr>
            <p:ph type="sldImg"/>
          </p:nvPr>
        </p:nvSpPr>
        <p:spPr bwMode="auto">
          <a:noFill/>
          <a:ln>
            <a:solidFill>
              <a:srgbClr val="000000"/>
            </a:solidFill>
            <a:miter lim="800000"/>
            <a:headEnd/>
            <a:tailEnd/>
          </a:ln>
        </p:spPr>
      </p:sp>
      <p:sp>
        <p:nvSpPr>
          <p:cNvPr id="2498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Термин новостная группа (</a:t>
            </a:r>
            <a:r>
              <a:rPr lang="en-GB" dirty="0" smtClean="0"/>
              <a:t>Newsgroup</a:t>
            </a:r>
            <a:r>
              <a:rPr lang="ru-RU" dirty="0" smtClean="0"/>
              <a:t>) может, в некоторой степени, ввести в заблуждение, так как предназначение новостных групп  –  размещать на сервере дискуссии. По функциональным характеристикам новостные группы подобны дискуссионным форумам, размещаемым на серверах всемирной паутины, хотя технически они по-другому реализованы. Серверы новостных групп размещаются в различных организациях, которые дали согласие на синхронизацию их информации с другими серверами</a:t>
            </a:r>
            <a:r>
              <a:rPr lang="en-US" dirty="0" smtClean="0"/>
              <a:t> </a:t>
            </a:r>
            <a:r>
              <a:rPr lang="ru-RU" dirty="0" smtClean="0"/>
              <a:t>на регулярной основе. В результате сообщение, посланное пользователем на один сервер, становится доступным более широкой аудитории. </a:t>
            </a:r>
          </a:p>
        </p:txBody>
      </p:sp>
      <p:sp>
        <p:nvSpPr>
          <p:cNvPr id="249859" name="Slide Number Placeholder 3"/>
          <p:cNvSpPr>
            <a:spLocks noGrp="1"/>
          </p:cNvSpPr>
          <p:nvPr>
            <p:ph type="sldNum" sz="quarter" idx="5"/>
          </p:nvPr>
        </p:nvSpPr>
        <p:spPr bwMode="auto">
          <a:noFill/>
          <a:ln>
            <a:miter lim="800000"/>
            <a:headEnd/>
            <a:tailEnd/>
          </a:ln>
        </p:spPr>
        <p:txBody>
          <a:bodyPr/>
          <a:lstStyle/>
          <a:p>
            <a:fld id="{589461BD-5619-4794-92ED-C2CC485ACFEB}" type="slidenum">
              <a:rPr lang="en-US"/>
              <a:pPr/>
              <a:t>122</a:t>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p:cNvSpPr>
            <a:spLocks noGrp="1" noRot="1" noChangeAspect="1" noTextEdit="1"/>
          </p:cNvSpPr>
          <p:nvPr>
            <p:ph type="sldImg"/>
          </p:nvPr>
        </p:nvSpPr>
        <p:spPr bwMode="auto">
          <a:noFill/>
          <a:ln>
            <a:solidFill>
              <a:srgbClr val="000000"/>
            </a:solidFill>
            <a:miter lim="800000"/>
            <a:headEnd/>
            <a:tailEnd/>
          </a:ln>
        </p:spPr>
      </p:sp>
      <p:sp>
        <p:nvSpPr>
          <p:cNvPr id="2529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Для чего судьям необходимо знать о существовании </a:t>
            </a:r>
            <a:r>
              <a:rPr lang="en-US" smtClean="0"/>
              <a:t>FTP-</a:t>
            </a:r>
            <a:r>
              <a:rPr lang="ru-RU" smtClean="0"/>
              <a:t>сервисов? Ответ на вопрос состоит в том, что судьи могут иметь дело со случаями, когда преступники обмениваются файлами друг с другом, или когда </a:t>
            </a:r>
            <a:r>
              <a:rPr lang="en-US" smtClean="0"/>
              <a:t>FTP-</a:t>
            </a:r>
            <a:r>
              <a:rPr lang="ru-RU" smtClean="0"/>
              <a:t>сервис использовался в качестве метода пересылки файлов другими протоколами, такими как ретранслируемый Интернет-чат </a:t>
            </a:r>
            <a:r>
              <a:rPr lang="en-US" smtClean="0"/>
              <a:t>(IRC)</a:t>
            </a:r>
            <a:r>
              <a:rPr lang="ru-RU" smtClean="0"/>
              <a:t>.</a:t>
            </a:r>
          </a:p>
        </p:txBody>
      </p:sp>
      <p:sp>
        <p:nvSpPr>
          <p:cNvPr id="252931" name="Slide Number Placeholder 3"/>
          <p:cNvSpPr>
            <a:spLocks noGrp="1"/>
          </p:cNvSpPr>
          <p:nvPr>
            <p:ph type="sldNum" sz="quarter" idx="5"/>
          </p:nvPr>
        </p:nvSpPr>
        <p:spPr bwMode="auto">
          <a:noFill/>
          <a:ln>
            <a:miter lim="800000"/>
            <a:headEnd/>
            <a:tailEnd/>
          </a:ln>
        </p:spPr>
        <p:txBody>
          <a:bodyPr/>
          <a:lstStyle/>
          <a:p>
            <a:fld id="{D7D8FB75-259D-4615-B8E7-A44ADD0EB922}" type="slidenum">
              <a:rPr lang="en-US"/>
              <a:pPr/>
              <a:t>124</a:t>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noTextEdit="1"/>
          </p:cNvSpPr>
          <p:nvPr>
            <p:ph type="sldImg"/>
          </p:nvPr>
        </p:nvSpPr>
        <p:spPr bwMode="auto">
          <a:noFill/>
          <a:ln>
            <a:solidFill>
              <a:srgbClr val="000000"/>
            </a:solidFill>
            <a:miter lim="800000"/>
            <a:headEnd/>
            <a:tailEnd/>
          </a:ln>
        </p:spPr>
      </p:sp>
      <p:sp>
        <p:nvSpPr>
          <p:cNvPr id="2549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54979" name="Slide Number Placeholder 3"/>
          <p:cNvSpPr>
            <a:spLocks noGrp="1"/>
          </p:cNvSpPr>
          <p:nvPr>
            <p:ph type="sldNum" sz="quarter" idx="5"/>
          </p:nvPr>
        </p:nvSpPr>
        <p:spPr bwMode="auto">
          <a:noFill/>
          <a:ln>
            <a:miter lim="800000"/>
            <a:headEnd/>
            <a:tailEnd/>
          </a:ln>
        </p:spPr>
        <p:txBody>
          <a:bodyPr/>
          <a:lstStyle/>
          <a:p>
            <a:fld id="{62B2040D-318A-473F-A454-49D42156B316}" type="slidenum">
              <a:rPr lang="en-US"/>
              <a:pPr/>
              <a:t>125</a:t>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noTextEdit="1"/>
          </p:cNvSpPr>
          <p:nvPr>
            <p:ph type="sldImg"/>
          </p:nvPr>
        </p:nvSpPr>
        <p:spPr bwMode="auto">
          <a:noFill/>
          <a:ln>
            <a:solidFill>
              <a:srgbClr val="000000"/>
            </a:solidFill>
            <a:miter lim="800000"/>
            <a:headEnd/>
            <a:tailEnd/>
          </a:ln>
        </p:spPr>
      </p:sp>
      <p:sp>
        <p:nvSpPr>
          <p:cNvPr id="2570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Именно этот протокол используется преступниками, поэтому судьям и прокурорам необходимо получить начальные знания о его функциональности.</a:t>
            </a:r>
            <a:endParaRPr lang="en-US" smtClean="0"/>
          </a:p>
          <a:p>
            <a:pPr eaLnBrk="1" hangingPunct="1">
              <a:spcBef>
                <a:spcPct val="0"/>
              </a:spcBef>
            </a:pPr>
            <a:endParaRPr lang="en-US" smtClean="0"/>
          </a:p>
        </p:txBody>
      </p:sp>
      <p:sp>
        <p:nvSpPr>
          <p:cNvPr id="257027" name="Slide Number Placeholder 3"/>
          <p:cNvSpPr>
            <a:spLocks noGrp="1"/>
          </p:cNvSpPr>
          <p:nvPr>
            <p:ph type="sldNum" sz="quarter" idx="5"/>
          </p:nvPr>
        </p:nvSpPr>
        <p:spPr bwMode="auto">
          <a:noFill/>
          <a:ln>
            <a:miter lim="800000"/>
            <a:headEnd/>
            <a:tailEnd/>
          </a:ln>
        </p:spPr>
        <p:txBody>
          <a:bodyPr/>
          <a:lstStyle/>
          <a:p>
            <a:fld id="{3A411E2A-B215-40B4-97E7-353B01A27374}" type="slidenum">
              <a:rPr lang="en-US"/>
              <a:pPr/>
              <a:t>126</a:t>
            </a:fld>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Slide Image Placeholder 1"/>
          <p:cNvSpPr>
            <a:spLocks noGrp="1" noRot="1" noChangeAspect="1" noTextEdit="1"/>
          </p:cNvSpPr>
          <p:nvPr>
            <p:ph type="sldImg"/>
          </p:nvPr>
        </p:nvSpPr>
        <p:spPr bwMode="auto">
          <a:noFill/>
          <a:ln>
            <a:solidFill>
              <a:srgbClr val="000000"/>
            </a:solidFill>
            <a:miter lim="800000"/>
            <a:headEnd/>
            <a:tailEnd/>
          </a:ln>
        </p:spPr>
      </p:sp>
      <p:sp>
        <p:nvSpPr>
          <p:cNvPr id="2590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В последние годы мгновенные сообщения и социальные сети стали необычайно распространенным средством связи, и можно привести много примеров известных сайтов, которые предлагают удобные в использовании средства связи с другими пользователями по всему миру. Основной чертой этих сайтов является возможность создавать личные учетные записи (профили), делать доступной информацию о владельце и знакомиться с новыми людьми. Возможно выкладывать в общий доступ фотографии, музыку и видео. Обилие личной информации, выкладываемой в общий доступ,  делает ее уязвимой для использования в преступных целях, например, с целью кражи персональных данных или сексуальных домогательств в отношении детей. Дополнительную информацию, которая может помочь при разработке материалов тренинга, можно найти на сайте  </a:t>
            </a:r>
            <a:r>
              <a:rPr lang="en-GB" u="sng" dirty="0" smtClean="0">
                <a:hlinkClick r:id="rId3"/>
              </a:rPr>
              <a:t>http://communication.howstuffworks.com/how-social-networks-work.htm</a:t>
            </a:r>
            <a:r>
              <a:rPr lang="en-GB" dirty="0" smtClean="0"/>
              <a:t> . </a:t>
            </a:r>
            <a:r>
              <a:rPr lang="ru-RU" dirty="0" smtClean="0"/>
              <a:t> Мгновенные сообщения – это форма прямой переписки (чата) в режиме реального времени между двумя или более лицами с использованием одинаковых клиентов. Такой тип чата подразумевает наличие знакомства между двумя лицами в противоположность другому вида чата, который позволяет устанавливать соединение между незнакомыми людьми. Известно, что преступники часто используют услугу мгновенных сообщений в качестве средства связи.</a:t>
            </a:r>
          </a:p>
        </p:txBody>
      </p:sp>
      <p:sp>
        <p:nvSpPr>
          <p:cNvPr id="259075" name="Slide Number Placeholder 3"/>
          <p:cNvSpPr>
            <a:spLocks noGrp="1"/>
          </p:cNvSpPr>
          <p:nvPr>
            <p:ph type="sldNum" sz="quarter" idx="5"/>
          </p:nvPr>
        </p:nvSpPr>
        <p:spPr bwMode="auto">
          <a:noFill/>
          <a:ln>
            <a:miter lim="800000"/>
            <a:headEnd/>
            <a:tailEnd/>
          </a:ln>
        </p:spPr>
        <p:txBody>
          <a:bodyPr/>
          <a:lstStyle/>
          <a:p>
            <a:fld id="{5636ECC4-D5ED-4C48-BA40-5E642B9ACE2F}" type="slidenum">
              <a:rPr lang="en-US"/>
              <a:pPr/>
              <a:t>127</a:t>
            </a:fld>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Slide Image Placeholder 1"/>
          <p:cNvSpPr>
            <a:spLocks noGrp="1" noRot="1" noChangeAspect="1" noTextEdit="1"/>
          </p:cNvSpPr>
          <p:nvPr>
            <p:ph type="sldImg"/>
          </p:nvPr>
        </p:nvSpPr>
        <p:spPr bwMode="auto">
          <a:noFill/>
          <a:ln>
            <a:solidFill>
              <a:srgbClr val="000000"/>
            </a:solidFill>
            <a:miter lim="800000"/>
            <a:headEnd/>
            <a:tailEnd/>
          </a:ln>
        </p:spPr>
      </p:sp>
      <p:sp>
        <p:nvSpPr>
          <p:cNvPr id="261122" name="Notes Placeholder 2"/>
          <p:cNvSpPr>
            <a:spLocks noGrp="1"/>
          </p:cNvSpPr>
          <p:nvPr>
            <p:ph type="body" idx="1"/>
          </p:nvPr>
        </p:nvSpPr>
        <p:spPr bwMode="auto">
          <a:noFill/>
        </p:spPr>
        <p:txBody>
          <a:bodyPr wrap="square" numCol="1" anchor="t" anchorCtr="0" compatLnSpc="1">
            <a:prstTxWarp prst="textNoShape">
              <a:avLst/>
            </a:prstTxWarp>
          </a:bodyPr>
          <a:lstStyle/>
          <a:p>
            <a:r>
              <a:rPr lang="ru-RU" dirty="0" smtClean="0"/>
              <a:t>Обилие личной информации, выкладываемой в общий доступ,  делает ее уязвимой для использования в преступных целях, например, с целью кражи персональных данных или сексуальных домогательств в отношении детей. Дополнительную информацию, которая может помочь при разработке материалов тренинга, можно найти на сайте  </a:t>
            </a:r>
            <a:r>
              <a:rPr lang="en-GB" u="sng" dirty="0" smtClean="0">
                <a:hlinkClick r:id="rId3"/>
              </a:rPr>
              <a:t>http://communication.howstuffworks.com/how-social-networks-work.htm</a:t>
            </a:r>
            <a:r>
              <a:rPr lang="en-GB" dirty="0" smtClean="0"/>
              <a:t> . </a:t>
            </a:r>
            <a:r>
              <a:rPr lang="ru-RU" dirty="0" smtClean="0"/>
              <a:t> Мгновенные сообщения – это форма прямой переписки (чата) в режиме реального времени между двумя или более лицами с использованием общих клиентов. Такой тип чата подразумевает факт наличия знакомства между двумя лицами в противоположность другому вида чата, который позволяет устанавливать соединение между незнакомыми людьми. Известно, что преступники используют услугу мгновенных сообщений в качестве средства связи.</a:t>
            </a:r>
          </a:p>
        </p:txBody>
      </p:sp>
      <p:sp>
        <p:nvSpPr>
          <p:cNvPr id="261123" name="Slide Number Placeholder 3"/>
          <p:cNvSpPr>
            <a:spLocks noGrp="1"/>
          </p:cNvSpPr>
          <p:nvPr>
            <p:ph type="sldNum" sz="quarter" idx="5"/>
          </p:nvPr>
        </p:nvSpPr>
        <p:spPr bwMode="auto">
          <a:noFill/>
          <a:ln>
            <a:miter lim="800000"/>
            <a:headEnd/>
            <a:tailEnd/>
          </a:ln>
        </p:spPr>
        <p:txBody>
          <a:bodyPr/>
          <a:lstStyle/>
          <a:p>
            <a:fld id="{27E1A1F8-AE77-4C90-A055-592B81A0FCCA}" type="slidenum">
              <a:rPr lang="en-US"/>
              <a:pPr/>
              <a:t>128</a:t>
            </a:fld>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noTextEdit="1"/>
          </p:cNvSpPr>
          <p:nvPr>
            <p:ph type="sldImg"/>
          </p:nvPr>
        </p:nvSpPr>
        <p:spPr bwMode="auto">
          <a:noFill/>
          <a:ln>
            <a:solidFill>
              <a:srgbClr val="000000"/>
            </a:solidFill>
            <a:miter lim="800000"/>
            <a:headEnd/>
            <a:tailEnd/>
          </a:ln>
        </p:spPr>
      </p:sp>
      <p:sp>
        <p:nvSpPr>
          <p:cNvPr id="2631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Дальнейшая информация может быть представлена инструктором в виде статистических данных увеличения числа пользователей социальных сетей. В качестве примеров дана статистика роста числа пользователей отдельных сайтов и их распространение в мировом масштабе.</a:t>
            </a:r>
          </a:p>
        </p:txBody>
      </p:sp>
      <p:sp>
        <p:nvSpPr>
          <p:cNvPr id="263171" name="Slide Number Placeholder 3"/>
          <p:cNvSpPr>
            <a:spLocks noGrp="1"/>
          </p:cNvSpPr>
          <p:nvPr>
            <p:ph type="sldNum" sz="quarter" idx="5"/>
          </p:nvPr>
        </p:nvSpPr>
        <p:spPr bwMode="auto">
          <a:noFill/>
          <a:ln>
            <a:miter lim="800000"/>
            <a:headEnd/>
            <a:tailEnd/>
          </a:ln>
        </p:spPr>
        <p:txBody>
          <a:bodyPr/>
          <a:lstStyle/>
          <a:p>
            <a:fld id="{CBA1097A-8B2C-4394-B640-0F2173F29C24}" type="slidenum">
              <a:rPr lang="en-US"/>
              <a:pPr/>
              <a:t>129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ЦП (CPU) </a:t>
            </a:r>
            <a:r>
              <a:rPr lang="ru-RU" dirty="0" smtClean="0"/>
              <a:t>–</a:t>
            </a:r>
            <a:r>
              <a:rPr lang="en-US" dirty="0" smtClean="0"/>
              <a:t> </a:t>
            </a:r>
            <a:r>
              <a:rPr lang="en-US" dirty="0" err="1" smtClean="0"/>
              <a:t>это</a:t>
            </a:r>
            <a:r>
              <a:rPr lang="en-US" dirty="0" smtClean="0"/>
              <a:t> </a:t>
            </a:r>
            <a:r>
              <a:rPr lang="en-US" dirty="0" err="1" smtClean="0"/>
              <a:t>сокращение</a:t>
            </a:r>
            <a:r>
              <a:rPr lang="en-US" dirty="0" smtClean="0"/>
              <a:t>, </a:t>
            </a:r>
            <a:r>
              <a:rPr lang="en-US" dirty="0" err="1" smtClean="0"/>
              <a:t>обозначающее</a:t>
            </a:r>
            <a:r>
              <a:rPr lang="en-US" dirty="0" smtClean="0"/>
              <a:t> </a:t>
            </a:r>
            <a:r>
              <a:rPr lang="en-US" dirty="0" err="1" smtClean="0"/>
              <a:t>Центральный</a:t>
            </a:r>
            <a:r>
              <a:rPr lang="en-US" dirty="0" smtClean="0"/>
              <a:t> </a:t>
            </a:r>
            <a:r>
              <a:rPr lang="en-US" dirty="0" err="1" smtClean="0"/>
              <a:t>процессор</a:t>
            </a:r>
            <a:r>
              <a:rPr lang="en-US" dirty="0" smtClean="0"/>
              <a:t> </a:t>
            </a:r>
            <a:r>
              <a:rPr lang="en-US" dirty="0" err="1" smtClean="0"/>
              <a:t>компьютерной</a:t>
            </a:r>
            <a:r>
              <a:rPr lang="en-US" dirty="0" smtClean="0"/>
              <a:t> </a:t>
            </a:r>
            <a:r>
              <a:rPr lang="en-US" dirty="0" err="1" smtClean="0"/>
              <a:t>системы</a:t>
            </a:r>
            <a:r>
              <a:rPr lang="en-US" dirty="0" smtClean="0"/>
              <a:t>. </a:t>
            </a:r>
            <a:r>
              <a:rPr lang="en-US" dirty="0" err="1" smtClean="0"/>
              <a:t>Люди</a:t>
            </a:r>
            <a:r>
              <a:rPr lang="en-US" dirty="0" smtClean="0"/>
              <a:t> </a:t>
            </a:r>
            <a:r>
              <a:rPr lang="en-US" dirty="0" err="1" smtClean="0"/>
              <a:t>нередко</a:t>
            </a:r>
            <a:r>
              <a:rPr lang="en-US" dirty="0" smtClean="0"/>
              <a:t> </a:t>
            </a:r>
            <a:r>
              <a:rPr lang="en-US" dirty="0" err="1" smtClean="0"/>
              <a:t>заблуждаются</a:t>
            </a:r>
            <a:r>
              <a:rPr lang="en-US" dirty="0" smtClean="0"/>
              <a:t>, </a:t>
            </a:r>
            <a:r>
              <a:rPr lang="en-US" dirty="0" err="1" smtClean="0"/>
              <a:t>принимая</a:t>
            </a:r>
            <a:r>
              <a:rPr lang="en-US" dirty="0" smtClean="0"/>
              <a:t> </a:t>
            </a:r>
            <a:r>
              <a:rPr lang="en-US" dirty="0" err="1" smtClean="0"/>
              <a:t>за</a:t>
            </a:r>
            <a:r>
              <a:rPr lang="en-US" dirty="0" smtClean="0"/>
              <a:t> </a:t>
            </a:r>
            <a:r>
              <a:rPr lang="en-US" dirty="0" err="1" smtClean="0"/>
              <a:t>Центральный</a:t>
            </a:r>
            <a:r>
              <a:rPr lang="en-US" dirty="0" smtClean="0"/>
              <a:t> </a:t>
            </a:r>
            <a:r>
              <a:rPr lang="en-US" dirty="0" err="1" smtClean="0"/>
              <a:t>процессор</a:t>
            </a:r>
            <a:r>
              <a:rPr lang="en-US" dirty="0" smtClean="0"/>
              <a:t> </a:t>
            </a:r>
            <a:r>
              <a:rPr lang="en-US" dirty="0" err="1" smtClean="0"/>
              <a:t>собственно</a:t>
            </a:r>
            <a:r>
              <a:rPr lang="en-US" dirty="0" smtClean="0"/>
              <a:t> </a:t>
            </a:r>
            <a:r>
              <a:rPr lang="en-US" dirty="0" err="1" smtClean="0"/>
              <a:t>корпус</a:t>
            </a:r>
            <a:r>
              <a:rPr lang="en-US" dirty="0" smtClean="0"/>
              <a:t> </a:t>
            </a:r>
            <a:r>
              <a:rPr lang="en-US" dirty="0" err="1" smtClean="0"/>
              <a:t>компьютера</a:t>
            </a:r>
            <a:r>
              <a:rPr lang="en-US" dirty="0" smtClean="0"/>
              <a:t>. </a:t>
            </a:r>
            <a:r>
              <a:rPr lang="en-US" dirty="0" err="1" smtClean="0"/>
              <a:t>Однако</a:t>
            </a:r>
            <a:r>
              <a:rPr lang="en-US" dirty="0" smtClean="0"/>
              <a:t> ЦП </a:t>
            </a:r>
            <a:r>
              <a:rPr lang="ru-RU" dirty="0" smtClean="0"/>
              <a:t>–</a:t>
            </a:r>
            <a:r>
              <a:rPr lang="en-US" dirty="0" smtClean="0"/>
              <a:t> </a:t>
            </a:r>
            <a:r>
              <a:rPr lang="en-US" dirty="0" err="1" smtClean="0"/>
              <a:t>это</a:t>
            </a:r>
            <a:r>
              <a:rPr lang="en-US" dirty="0" smtClean="0"/>
              <a:t> </a:t>
            </a:r>
            <a:r>
              <a:rPr lang="en-US" dirty="0" err="1" smtClean="0"/>
              <a:t>внутренний</a:t>
            </a:r>
            <a:r>
              <a:rPr lang="en-US" dirty="0" smtClean="0"/>
              <a:t> </a:t>
            </a:r>
            <a:r>
              <a:rPr lang="en-US" dirty="0" err="1" smtClean="0"/>
              <a:t>элемент</a:t>
            </a:r>
            <a:r>
              <a:rPr lang="en-US" dirty="0" smtClean="0"/>
              <a:t> </a:t>
            </a:r>
            <a:r>
              <a:rPr lang="en-US" dirty="0" err="1" smtClean="0"/>
              <a:t>компьютера</a:t>
            </a:r>
            <a:r>
              <a:rPr lang="en-US" dirty="0" smtClean="0"/>
              <a:t>, </a:t>
            </a:r>
            <a:r>
              <a:rPr lang="en-US" dirty="0" err="1" smtClean="0"/>
              <a:t>который</a:t>
            </a:r>
            <a:r>
              <a:rPr lang="en-US" dirty="0" smtClean="0"/>
              <a:t> </a:t>
            </a:r>
            <a:r>
              <a:rPr lang="en-US" dirty="0" err="1" smtClean="0"/>
              <a:t>не</a:t>
            </a:r>
            <a:r>
              <a:rPr lang="en-US" dirty="0" smtClean="0"/>
              <a:t> </a:t>
            </a:r>
            <a:r>
              <a:rPr lang="en-US" dirty="0" err="1" smtClean="0"/>
              <a:t>обозреваем</a:t>
            </a:r>
            <a:r>
              <a:rPr lang="en-US" dirty="0" smtClean="0"/>
              <a:t> </a:t>
            </a:r>
            <a:r>
              <a:rPr lang="en-US" dirty="0" err="1" smtClean="0"/>
              <a:t>извне</a:t>
            </a:r>
            <a:r>
              <a:rPr lang="en-US" dirty="0" smtClean="0"/>
              <a:t>. </a:t>
            </a:r>
            <a:r>
              <a:rPr lang="en-US" dirty="0" err="1" smtClean="0"/>
              <a:t>Использование</a:t>
            </a:r>
            <a:r>
              <a:rPr lang="en-US" dirty="0" smtClean="0"/>
              <a:t> </a:t>
            </a:r>
            <a:r>
              <a:rPr lang="en-US" dirty="0" err="1" smtClean="0"/>
              <a:t>первых</a:t>
            </a:r>
            <a:r>
              <a:rPr lang="en-US" dirty="0" smtClean="0"/>
              <a:t> ЦП </a:t>
            </a:r>
            <a:r>
              <a:rPr lang="en-US" dirty="0" err="1" smtClean="0"/>
              <a:t>восходит</a:t>
            </a:r>
            <a:r>
              <a:rPr lang="en-US" dirty="0" smtClean="0"/>
              <a:t> к </a:t>
            </a:r>
            <a:r>
              <a:rPr lang="en-US" dirty="0" err="1" smtClean="0"/>
              <a:t>началу</a:t>
            </a:r>
            <a:r>
              <a:rPr lang="en-US" dirty="0" smtClean="0"/>
              <a:t> 1960-х г</a:t>
            </a:r>
            <a:r>
              <a:rPr lang="ru-RU" dirty="0" smtClean="0"/>
              <a:t>г.</a:t>
            </a:r>
            <a:r>
              <a:rPr lang="en-US" dirty="0" smtClean="0"/>
              <a:t> </a:t>
            </a:r>
            <a:r>
              <a:rPr lang="en-US" dirty="0" err="1" smtClean="0"/>
              <a:t>Пришедшаяся</a:t>
            </a:r>
            <a:r>
              <a:rPr lang="en-US" dirty="0" smtClean="0"/>
              <a:t> </a:t>
            </a:r>
            <a:r>
              <a:rPr lang="en-US" dirty="0" err="1" smtClean="0"/>
              <a:t>на</a:t>
            </a:r>
            <a:r>
              <a:rPr lang="en-US" dirty="0" smtClean="0"/>
              <a:t> </a:t>
            </a:r>
            <a:r>
              <a:rPr lang="en-US" dirty="0" err="1" smtClean="0"/>
              <a:t>конец</a:t>
            </a:r>
            <a:r>
              <a:rPr lang="en-US" dirty="0" smtClean="0"/>
              <a:t> 1970-х г</a:t>
            </a:r>
            <a:r>
              <a:rPr lang="ru-RU" dirty="0" smtClean="0"/>
              <a:t>г.</a:t>
            </a:r>
            <a:r>
              <a:rPr lang="en-US" dirty="0" smtClean="0"/>
              <a:t> </a:t>
            </a:r>
            <a:r>
              <a:rPr lang="en-US" dirty="0" err="1" smtClean="0"/>
              <a:t>разработка</a:t>
            </a:r>
            <a:r>
              <a:rPr lang="en-US" dirty="0" smtClean="0"/>
              <a:t> </a:t>
            </a:r>
            <a:r>
              <a:rPr lang="en-US" dirty="0" err="1" smtClean="0"/>
              <a:t>интегральных</a:t>
            </a:r>
            <a:r>
              <a:rPr lang="en-US" dirty="0" smtClean="0"/>
              <a:t> </a:t>
            </a:r>
            <a:r>
              <a:rPr lang="en-US" dirty="0" err="1" smtClean="0"/>
              <a:t>микросхем</a:t>
            </a:r>
            <a:r>
              <a:rPr lang="en-US" dirty="0" smtClean="0"/>
              <a:t> </a:t>
            </a:r>
            <a:r>
              <a:rPr lang="en-US" dirty="0" err="1" smtClean="0"/>
              <a:t>сделала</a:t>
            </a:r>
            <a:r>
              <a:rPr lang="en-US" dirty="0" smtClean="0"/>
              <a:t> </a:t>
            </a:r>
            <a:r>
              <a:rPr lang="en-US" dirty="0" err="1" smtClean="0"/>
              <a:t>возможным</a:t>
            </a:r>
            <a:r>
              <a:rPr lang="en-US" dirty="0" smtClean="0"/>
              <a:t> </a:t>
            </a:r>
            <a:r>
              <a:rPr lang="en-US" dirty="0" err="1" smtClean="0"/>
              <a:t>разработку</a:t>
            </a:r>
            <a:r>
              <a:rPr lang="en-US" dirty="0" smtClean="0"/>
              <a:t> </a:t>
            </a:r>
            <a:r>
              <a:rPr lang="en-US" dirty="0" err="1" smtClean="0"/>
              <a:t>микропроцессоров</a:t>
            </a:r>
            <a:r>
              <a:rPr lang="en-US" dirty="0" smtClean="0"/>
              <a:t>. </a:t>
            </a:r>
            <a:r>
              <a:rPr lang="en-US" dirty="0" err="1" smtClean="0"/>
              <a:t>Это</a:t>
            </a:r>
            <a:r>
              <a:rPr lang="en-US" dirty="0" smtClean="0"/>
              <a:t> </a:t>
            </a:r>
            <a:r>
              <a:rPr lang="en-US" dirty="0" err="1" smtClean="0"/>
              <a:t>позволило</a:t>
            </a:r>
            <a:r>
              <a:rPr lang="en-US" dirty="0" smtClean="0"/>
              <a:t> </a:t>
            </a:r>
            <a:r>
              <a:rPr lang="en-US" dirty="0" err="1" smtClean="0"/>
              <a:t>преобразовать</a:t>
            </a:r>
            <a:r>
              <a:rPr lang="en-US" dirty="0" smtClean="0"/>
              <a:t> </a:t>
            </a:r>
            <a:r>
              <a:rPr lang="en-US" dirty="0" err="1" smtClean="0"/>
              <a:t>компьютеры</a:t>
            </a:r>
            <a:r>
              <a:rPr lang="en-US" dirty="0" smtClean="0"/>
              <a:t>, </a:t>
            </a:r>
            <a:r>
              <a:rPr lang="en-US" dirty="0" err="1" smtClean="0"/>
              <a:t>некогда</a:t>
            </a:r>
            <a:r>
              <a:rPr lang="en-US" dirty="0" smtClean="0"/>
              <a:t> </a:t>
            </a:r>
            <a:r>
              <a:rPr lang="en-US" dirty="0" err="1" smtClean="0"/>
              <a:t>громоздкие</a:t>
            </a:r>
            <a:r>
              <a:rPr lang="en-US" dirty="0" smtClean="0"/>
              <a:t> </a:t>
            </a:r>
            <a:r>
              <a:rPr lang="en-US" dirty="0" err="1" smtClean="0"/>
              <a:t>машины</a:t>
            </a:r>
            <a:r>
              <a:rPr lang="en-US" dirty="0" smtClean="0"/>
              <a:t>, </a:t>
            </a:r>
            <a:r>
              <a:rPr lang="en-US" dirty="0" err="1" smtClean="0"/>
              <a:t>занимавшие</a:t>
            </a:r>
            <a:r>
              <a:rPr lang="en-US" dirty="0" smtClean="0"/>
              <a:t> </a:t>
            </a:r>
            <a:r>
              <a:rPr lang="en-US" dirty="0" err="1" smtClean="0"/>
              <a:t>целые</a:t>
            </a:r>
            <a:r>
              <a:rPr lang="en-US" dirty="0" smtClean="0"/>
              <a:t> </a:t>
            </a:r>
            <a:r>
              <a:rPr lang="en-US" dirty="0" err="1" smtClean="0"/>
              <a:t>комнаты</a:t>
            </a:r>
            <a:r>
              <a:rPr lang="en-US" dirty="0" smtClean="0"/>
              <a:t>, в </a:t>
            </a:r>
            <a:r>
              <a:rPr lang="en-US" dirty="0" err="1" smtClean="0"/>
              <a:t>более</a:t>
            </a:r>
            <a:r>
              <a:rPr lang="en-US" dirty="0" smtClean="0"/>
              <a:t> </a:t>
            </a:r>
            <a:r>
              <a:rPr lang="en-US" dirty="0" err="1" smtClean="0"/>
              <a:t>удобные</a:t>
            </a:r>
            <a:r>
              <a:rPr lang="en-US" dirty="0" smtClean="0"/>
              <a:t> </a:t>
            </a:r>
            <a:r>
              <a:rPr lang="ru-RU" dirty="0" smtClean="0"/>
              <a:t>–</a:t>
            </a:r>
            <a:r>
              <a:rPr lang="en-US" dirty="0" smtClean="0"/>
              <a:t> </a:t>
            </a:r>
            <a:r>
              <a:rPr lang="en-US" dirty="0" err="1" smtClean="0"/>
              <a:t>настольные</a:t>
            </a:r>
            <a:r>
              <a:rPr lang="en-US" dirty="0" smtClean="0"/>
              <a:t> и </a:t>
            </a:r>
            <a:r>
              <a:rPr lang="en-US" dirty="0" err="1" smtClean="0"/>
              <a:t>портативные</a:t>
            </a:r>
            <a:r>
              <a:rPr lang="en-US" dirty="0" smtClean="0"/>
              <a:t> </a:t>
            </a:r>
            <a:r>
              <a:rPr lang="ru-RU" dirty="0" smtClean="0"/>
              <a:t>– </a:t>
            </a:r>
            <a:r>
              <a:rPr lang="en-US" dirty="0" err="1" smtClean="0"/>
              <a:t>устройства</a:t>
            </a:r>
            <a:r>
              <a:rPr lang="en-US" dirty="0" smtClean="0"/>
              <a:t>.</a:t>
            </a:r>
          </a:p>
          <a:p>
            <a:r>
              <a:rPr lang="en-GB" dirty="0" smtClean="0"/>
              <a:t> </a:t>
            </a:r>
            <a:endParaRPr lang="en-US" dirty="0" smtClean="0"/>
          </a:p>
          <a:p>
            <a:r>
              <a:rPr lang="en-GB" dirty="0" err="1" smtClean="0"/>
              <a:t>Вне</a:t>
            </a:r>
            <a:r>
              <a:rPr lang="en-GB" dirty="0" smtClean="0"/>
              <a:t> </a:t>
            </a:r>
            <a:r>
              <a:rPr lang="en-GB" dirty="0" err="1" smtClean="0"/>
              <a:t>зависимости</a:t>
            </a:r>
            <a:r>
              <a:rPr lang="en-GB" dirty="0" smtClean="0"/>
              <a:t> </a:t>
            </a:r>
            <a:r>
              <a:rPr lang="en-GB" dirty="0" err="1" smtClean="0"/>
              <a:t>от</a:t>
            </a:r>
            <a:r>
              <a:rPr lang="en-GB" dirty="0" smtClean="0"/>
              <a:t> </a:t>
            </a:r>
            <a:r>
              <a:rPr lang="en-GB" dirty="0" err="1" smtClean="0"/>
              <a:t>типа</a:t>
            </a:r>
            <a:r>
              <a:rPr lang="en-GB" dirty="0" smtClean="0"/>
              <a:t> </a:t>
            </a:r>
            <a:r>
              <a:rPr lang="en-GB" dirty="0" err="1" smtClean="0"/>
              <a:t>компьютера</a:t>
            </a:r>
            <a:r>
              <a:rPr lang="en-GB" dirty="0" smtClean="0"/>
              <a:t> </a:t>
            </a:r>
            <a:r>
              <a:rPr lang="en-GB" dirty="0" err="1" smtClean="0"/>
              <a:t>принцип</a:t>
            </a:r>
            <a:r>
              <a:rPr lang="en-GB" dirty="0" smtClean="0"/>
              <a:t> </a:t>
            </a:r>
            <a:r>
              <a:rPr lang="en-GB" dirty="0" err="1" smtClean="0"/>
              <a:t>работы</a:t>
            </a:r>
            <a:r>
              <a:rPr lang="en-GB" dirty="0" smtClean="0"/>
              <a:t> ЦП </a:t>
            </a:r>
            <a:r>
              <a:rPr lang="en-GB" dirty="0" err="1" smtClean="0"/>
              <a:t>основан</a:t>
            </a:r>
            <a:r>
              <a:rPr lang="en-GB" dirty="0" smtClean="0"/>
              <a:t> </a:t>
            </a:r>
            <a:r>
              <a:rPr lang="en-GB" dirty="0" err="1" smtClean="0"/>
              <a:t>на</a:t>
            </a:r>
            <a:r>
              <a:rPr lang="en-GB" dirty="0" smtClean="0"/>
              <a:t> </a:t>
            </a:r>
            <a:r>
              <a:rPr lang="en-GB" dirty="0" err="1" smtClean="0"/>
              <a:t>выполнении</a:t>
            </a:r>
            <a:r>
              <a:rPr lang="en-GB" dirty="0" smtClean="0"/>
              <a:t> </a:t>
            </a:r>
            <a:r>
              <a:rPr lang="en-GB" dirty="0" err="1" smtClean="0"/>
              <a:t>последовательности</a:t>
            </a:r>
            <a:r>
              <a:rPr lang="en-GB" dirty="0" smtClean="0"/>
              <a:t> </a:t>
            </a:r>
            <a:r>
              <a:rPr lang="en-GB" dirty="0" err="1" smtClean="0"/>
              <a:t>указаний</a:t>
            </a:r>
            <a:r>
              <a:rPr lang="en-GB" dirty="0" smtClean="0"/>
              <a:t>, в </a:t>
            </a:r>
            <a:r>
              <a:rPr lang="en-GB" dirty="0" err="1" smtClean="0"/>
              <a:t>совокупности</a:t>
            </a:r>
            <a:r>
              <a:rPr lang="en-GB" dirty="0" smtClean="0"/>
              <a:t> </a:t>
            </a:r>
            <a:r>
              <a:rPr lang="en-GB" dirty="0" err="1" smtClean="0"/>
              <a:t>именуемых</a:t>
            </a:r>
            <a:r>
              <a:rPr lang="en-GB" dirty="0" smtClean="0"/>
              <a:t> </a:t>
            </a:r>
            <a:r>
              <a:rPr lang="en-GB" dirty="0" err="1" smtClean="0"/>
              <a:t>программой</a:t>
            </a:r>
            <a:r>
              <a:rPr lang="en-GB" dirty="0" smtClean="0"/>
              <a:t>. </a:t>
            </a:r>
            <a:r>
              <a:rPr lang="en-GB" dirty="0" err="1" smtClean="0"/>
              <a:t>Большинство</a:t>
            </a:r>
            <a:r>
              <a:rPr lang="en-GB" dirty="0" smtClean="0"/>
              <a:t> </a:t>
            </a:r>
            <a:r>
              <a:rPr lang="en-GB" dirty="0" err="1" smtClean="0"/>
              <a:t>процессоров</a:t>
            </a:r>
            <a:r>
              <a:rPr lang="en-GB" dirty="0" smtClean="0"/>
              <a:t> </a:t>
            </a:r>
            <a:r>
              <a:rPr lang="en-GB" dirty="0" err="1" smtClean="0"/>
              <a:t>соответствует</a:t>
            </a:r>
            <a:r>
              <a:rPr lang="en-GB" dirty="0" smtClean="0"/>
              <a:t> </a:t>
            </a:r>
            <a:r>
              <a:rPr lang="en-GB" dirty="0" err="1" smtClean="0"/>
              <a:t>архитектуре</a:t>
            </a:r>
            <a:r>
              <a:rPr lang="en-GB" dirty="0" smtClean="0"/>
              <a:t> </a:t>
            </a:r>
            <a:r>
              <a:rPr lang="en-GB" dirty="0" err="1" smtClean="0"/>
              <a:t>фон</a:t>
            </a:r>
            <a:r>
              <a:rPr lang="en-GB" dirty="0" smtClean="0"/>
              <a:t> </a:t>
            </a:r>
            <a:r>
              <a:rPr lang="en-GB" dirty="0" err="1" smtClean="0"/>
              <a:t>Неймана</a:t>
            </a:r>
            <a:r>
              <a:rPr lang="en-GB" dirty="0" smtClean="0"/>
              <a:t>, </a:t>
            </a:r>
            <a:r>
              <a:rPr lang="en-GB" dirty="0" err="1" smtClean="0"/>
              <a:t>согласно</a:t>
            </a:r>
            <a:r>
              <a:rPr lang="en-GB" dirty="0" smtClean="0"/>
              <a:t> </a:t>
            </a:r>
            <a:r>
              <a:rPr lang="en-GB" dirty="0" err="1" smtClean="0"/>
              <a:t>которой</a:t>
            </a:r>
            <a:r>
              <a:rPr lang="en-GB" dirty="0" smtClean="0"/>
              <a:t> ЦП </a:t>
            </a:r>
            <a:r>
              <a:rPr lang="en-GB" dirty="0" err="1" smtClean="0"/>
              <a:t>должен</a:t>
            </a:r>
            <a:r>
              <a:rPr lang="en-GB" dirty="0" smtClean="0"/>
              <a:t> с </a:t>
            </a:r>
            <a:r>
              <a:rPr lang="en-GB" dirty="0" err="1" smtClean="0"/>
              <a:t>большой</a:t>
            </a:r>
            <a:r>
              <a:rPr lang="en-GB" dirty="0" smtClean="0"/>
              <a:t> </a:t>
            </a:r>
            <a:r>
              <a:rPr lang="en-GB" dirty="0" err="1" smtClean="0"/>
              <a:t>скоростью</a:t>
            </a:r>
            <a:r>
              <a:rPr lang="en-GB" dirty="0" smtClean="0"/>
              <a:t> </a:t>
            </a:r>
            <a:r>
              <a:rPr lang="en-GB" dirty="0" err="1" smtClean="0"/>
              <a:t>извлекать</a:t>
            </a:r>
            <a:r>
              <a:rPr lang="en-GB" dirty="0" smtClean="0"/>
              <a:t>, </a:t>
            </a:r>
            <a:r>
              <a:rPr lang="en-GB" dirty="0" err="1" smtClean="0"/>
              <a:t>декодировать</a:t>
            </a:r>
            <a:r>
              <a:rPr lang="en-GB" dirty="0" smtClean="0"/>
              <a:t>, </a:t>
            </a:r>
            <a:r>
              <a:rPr lang="en-GB" dirty="0" err="1" smtClean="0"/>
              <a:t>обрабатывать</a:t>
            </a:r>
            <a:r>
              <a:rPr lang="en-GB" dirty="0" smtClean="0"/>
              <a:t> и </a:t>
            </a:r>
            <a:r>
              <a:rPr lang="en-GB" dirty="0" err="1" smtClean="0"/>
              <a:t>записывать</a:t>
            </a:r>
            <a:r>
              <a:rPr lang="en-GB" dirty="0" smtClean="0"/>
              <a:t> </a:t>
            </a:r>
            <a:r>
              <a:rPr lang="en-GB" dirty="0" err="1" smtClean="0"/>
              <a:t>данные</a:t>
            </a:r>
            <a:r>
              <a:rPr lang="en-GB" dirty="0" smtClean="0"/>
              <a:t>. </a:t>
            </a:r>
            <a:r>
              <a:rPr lang="en-GB" dirty="0" err="1" smtClean="0"/>
              <a:t>Для</a:t>
            </a:r>
            <a:r>
              <a:rPr lang="en-GB" dirty="0" smtClean="0"/>
              <a:t> </a:t>
            </a:r>
            <a:r>
              <a:rPr lang="ru-RU" dirty="0" smtClean="0"/>
              <a:t>неспециалиста</a:t>
            </a:r>
            <a:r>
              <a:rPr lang="en-GB" dirty="0" smtClean="0"/>
              <a:t> </a:t>
            </a:r>
            <a:r>
              <a:rPr lang="en-GB" dirty="0" err="1" smtClean="0"/>
              <a:t>процессор</a:t>
            </a:r>
            <a:r>
              <a:rPr lang="en-GB" dirty="0" smtClean="0"/>
              <a:t> </a:t>
            </a:r>
            <a:r>
              <a:rPr lang="en-GB" dirty="0" err="1" smtClean="0"/>
              <a:t>отождествляется</a:t>
            </a:r>
            <a:r>
              <a:rPr lang="en-GB" dirty="0" smtClean="0"/>
              <a:t> с </a:t>
            </a:r>
            <a:r>
              <a:rPr lang="en-GB" dirty="0" err="1" smtClean="0"/>
              <a:t>мозгом</a:t>
            </a:r>
            <a:r>
              <a:rPr lang="en-GB" dirty="0" smtClean="0"/>
              <a:t> </a:t>
            </a:r>
            <a:r>
              <a:rPr lang="en-GB" dirty="0" err="1" smtClean="0"/>
              <a:t>компьютера</a:t>
            </a:r>
            <a:r>
              <a:rPr lang="en-GB" dirty="0" smtClean="0"/>
              <a:t>, </a:t>
            </a:r>
            <a:r>
              <a:rPr lang="en-GB" dirty="0" err="1" smtClean="0"/>
              <a:t>иными</a:t>
            </a:r>
            <a:r>
              <a:rPr lang="en-GB" dirty="0" smtClean="0"/>
              <a:t> </a:t>
            </a:r>
            <a:r>
              <a:rPr lang="en-GB" dirty="0" err="1" smtClean="0"/>
              <a:t>словами</a:t>
            </a:r>
            <a:r>
              <a:rPr lang="en-GB" dirty="0" smtClean="0"/>
              <a:t>, </a:t>
            </a:r>
            <a:r>
              <a:rPr lang="en-GB" dirty="0" err="1" smtClean="0"/>
              <a:t>все</a:t>
            </a:r>
            <a:r>
              <a:rPr lang="en-GB" dirty="0" smtClean="0"/>
              <a:t> </a:t>
            </a:r>
            <a:r>
              <a:rPr lang="en-GB" dirty="0" err="1" smtClean="0"/>
              <a:t>операции</a:t>
            </a:r>
            <a:r>
              <a:rPr lang="en-GB" dirty="0" smtClean="0"/>
              <a:t> </a:t>
            </a:r>
            <a:r>
              <a:rPr lang="en-GB" dirty="0" err="1" smtClean="0"/>
              <a:t>компьютера</a:t>
            </a:r>
            <a:r>
              <a:rPr lang="en-GB" dirty="0" smtClean="0"/>
              <a:t> </a:t>
            </a:r>
            <a:r>
              <a:rPr lang="en-GB" dirty="0" err="1" smtClean="0"/>
              <a:t>выполняются</a:t>
            </a:r>
            <a:r>
              <a:rPr lang="en-GB" dirty="0" smtClean="0"/>
              <a:t> с </a:t>
            </a:r>
            <a:r>
              <a:rPr lang="en-GB" dirty="0" err="1" smtClean="0"/>
              <a:t>помощью</a:t>
            </a:r>
            <a:r>
              <a:rPr lang="en-GB" dirty="0" smtClean="0"/>
              <a:t> </a:t>
            </a:r>
            <a:r>
              <a:rPr lang="en-GB" dirty="0" err="1" smtClean="0"/>
              <a:t>процессора</a:t>
            </a:r>
            <a:r>
              <a:rPr lang="en-GB" dirty="0" smtClean="0"/>
              <a:t>.</a:t>
            </a:r>
          </a:p>
        </p:txBody>
      </p:sp>
      <p:sp>
        <p:nvSpPr>
          <p:cNvPr id="47107" name="Slide Number Placeholder 3"/>
          <p:cNvSpPr>
            <a:spLocks noGrp="1"/>
          </p:cNvSpPr>
          <p:nvPr>
            <p:ph type="sldNum" sz="quarter" idx="5"/>
          </p:nvPr>
        </p:nvSpPr>
        <p:spPr bwMode="auto">
          <a:noFill/>
          <a:ln>
            <a:miter lim="800000"/>
            <a:headEnd/>
            <a:tailEnd/>
          </a:ln>
        </p:spPr>
        <p:txBody>
          <a:bodyPr/>
          <a:lstStyle/>
          <a:p>
            <a:fld id="{F15E5204-35C9-4868-A159-0ACBC4D1C4DF}" type="slidenum">
              <a:rPr lang="en-GB"/>
              <a:pPr/>
              <a:t>15</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Slide Image Placeholder 1"/>
          <p:cNvSpPr>
            <a:spLocks noGrp="1" noRot="1" noChangeAspect="1" noTextEdit="1"/>
          </p:cNvSpPr>
          <p:nvPr>
            <p:ph type="sldImg"/>
          </p:nvPr>
        </p:nvSpPr>
        <p:spPr bwMode="auto">
          <a:noFill/>
          <a:ln>
            <a:solidFill>
              <a:srgbClr val="000000"/>
            </a:solidFill>
            <a:miter lim="800000"/>
            <a:headEnd/>
            <a:tailEnd/>
          </a:ln>
        </p:spPr>
      </p:sp>
      <p:sp>
        <p:nvSpPr>
          <p:cNvPr id="2662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Инструктору следует привести примеры информации, которая может оказаться доступна следователям. Могут использоваться примеры, приведенные в данной презентации, однако инструктору следует попытаться найти примеры случаев, имевших место в географических областях проживания слушателей. </a:t>
            </a:r>
          </a:p>
          <a:p>
            <a:pPr eaLnBrk="1" hangingPunct="1">
              <a:spcBef>
                <a:spcPct val="0"/>
              </a:spcBef>
            </a:pPr>
            <a:endParaRPr lang="ru-RU" smtClean="0"/>
          </a:p>
          <a:p>
            <a:pPr eaLnBrk="1" hangingPunct="1">
              <a:spcBef>
                <a:spcPct val="0"/>
              </a:spcBef>
            </a:pPr>
            <a:r>
              <a:rPr lang="ru-RU" smtClean="0"/>
              <a:t>В приведенных на слайде вырезках из газет приводятся примеры того, как опубликованные пользователями сообщения в социальных сетях привели к организационным выводам (увольнению, выговору) со стороны работодателей и руководства высшего учебного заведения.</a:t>
            </a:r>
          </a:p>
        </p:txBody>
      </p:sp>
      <p:sp>
        <p:nvSpPr>
          <p:cNvPr id="266243" name="Slide Number Placeholder 3"/>
          <p:cNvSpPr>
            <a:spLocks noGrp="1"/>
          </p:cNvSpPr>
          <p:nvPr>
            <p:ph type="sldNum" sz="quarter" idx="5"/>
          </p:nvPr>
        </p:nvSpPr>
        <p:spPr bwMode="auto">
          <a:noFill/>
          <a:ln>
            <a:miter lim="800000"/>
            <a:headEnd/>
            <a:tailEnd/>
          </a:ln>
        </p:spPr>
        <p:txBody>
          <a:bodyPr/>
          <a:lstStyle/>
          <a:p>
            <a:fld id="{4E3EE10A-248F-46A8-9E3E-A706FC129251}" type="slidenum">
              <a:rPr lang="en-US"/>
              <a:pPr/>
              <a:t>131</a:t>
            </a:fld>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noTextEdit="1"/>
          </p:cNvSpPr>
          <p:nvPr>
            <p:ph type="sldImg"/>
          </p:nvPr>
        </p:nvSpPr>
        <p:spPr bwMode="auto">
          <a:noFill/>
          <a:ln>
            <a:solidFill>
              <a:srgbClr val="000000"/>
            </a:solidFill>
            <a:miter lim="800000"/>
            <a:headEnd/>
            <a:tailEnd/>
          </a:ln>
        </p:spPr>
      </p:sp>
      <p:sp>
        <p:nvSpPr>
          <p:cNvPr id="27238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72387" name="Slide Number Placeholder 3"/>
          <p:cNvSpPr>
            <a:spLocks noGrp="1"/>
          </p:cNvSpPr>
          <p:nvPr>
            <p:ph type="sldNum" sz="quarter" idx="5"/>
          </p:nvPr>
        </p:nvSpPr>
        <p:spPr bwMode="auto">
          <a:noFill/>
          <a:ln>
            <a:miter lim="800000"/>
            <a:headEnd/>
            <a:tailEnd/>
          </a:ln>
        </p:spPr>
        <p:txBody>
          <a:bodyPr/>
          <a:lstStyle/>
          <a:p>
            <a:fld id="{67C46A25-19F6-40FB-9D27-4BDE8EE74D3A}" type="slidenum">
              <a:rPr lang="en-US"/>
              <a:pPr/>
              <a:t>136</a:t>
            </a:fld>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Slide Image Placeholder 1"/>
          <p:cNvSpPr>
            <a:spLocks noGrp="1" noRot="1" noChangeAspect="1" noTextEdit="1"/>
          </p:cNvSpPr>
          <p:nvPr>
            <p:ph type="sldImg"/>
          </p:nvPr>
        </p:nvSpPr>
        <p:spPr bwMode="auto">
          <a:noFill/>
          <a:ln>
            <a:solidFill>
              <a:srgbClr val="000000"/>
            </a:solidFill>
            <a:miter lim="800000"/>
            <a:headEnd/>
            <a:tailEnd/>
          </a:ln>
        </p:spPr>
      </p:sp>
      <p:sp>
        <p:nvSpPr>
          <p:cNvPr id="274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Анонимность в Интернете представляет собой важную тему, которая в данном курсе представлена лишь на базовом уровне. Судьи и прокуроры постоянно сталкиваются с терминами «анонимность в Интернете» и «отслеживаемость». Необходимо привести примеры анонимных сервисов с объяснением принципов их работы. Необходимо разъяснить разницу между анонимной и прозрачной пересылкой. Слайды, предлагаемые в данной презентации, призваны помочь инструкторам в разработке их собственных материалов.</a:t>
            </a:r>
          </a:p>
        </p:txBody>
      </p:sp>
      <p:sp>
        <p:nvSpPr>
          <p:cNvPr id="274435" name="Slide Number Placeholder 3"/>
          <p:cNvSpPr>
            <a:spLocks noGrp="1"/>
          </p:cNvSpPr>
          <p:nvPr>
            <p:ph type="sldNum" sz="quarter" idx="5"/>
          </p:nvPr>
        </p:nvSpPr>
        <p:spPr bwMode="auto">
          <a:noFill/>
          <a:ln>
            <a:miter lim="800000"/>
            <a:headEnd/>
            <a:tailEnd/>
          </a:ln>
        </p:spPr>
        <p:txBody>
          <a:bodyPr/>
          <a:lstStyle/>
          <a:p>
            <a:fld id="{F31B277B-4F8A-4D37-AFD0-9A4FD32F6AC2}" type="slidenum">
              <a:rPr lang="en-US"/>
              <a:pPr/>
              <a:t>137</a:t>
            </a:fld>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Slide Image Placeholder 1"/>
          <p:cNvSpPr>
            <a:spLocks noGrp="1" noRot="1" noChangeAspect="1" noTextEdit="1"/>
          </p:cNvSpPr>
          <p:nvPr>
            <p:ph type="sldImg"/>
          </p:nvPr>
        </p:nvSpPr>
        <p:spPr bwMode="auto">
          <a:noFill/>
          <a:ln>
            <a:solidFill>
              <a:srgbClr val="000000"/>
            </a:solidFill>
            <a:miter lim="800000"/>
            <a:headEnd/>
            <a:tailEnd/>
          </a:ln>
        </p:spPr>
      </p:sp>
      <p:sp>
        <p:nvSpPr>
          <p:cNvPr id="276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76483" name="Slide Number Placeholder 3"/>
          <p:cNvSpPr>
            <a:spLocks noGrp="1"/>
          </p:cNvSpPr>
          <p:nvPr>
            <p:ph type="sldNum" sz="quarter" idx="5"/>
          </p:nvPr>
        </p:nvSpPr>
        <p:spPr bwMode="auto">
          <a:noFill/>
          <a:ln>
            <a:miter lim="800000"/>
            <a:headEnd/>
            <a:tailEnd/>
          </a:ln>
        </p:spPr>
        <p:txBody>
          <a:bodyPr/>
          <a:lstStyle/>
          <a:p>
            <a:fld id="{344A15C0-6F71-4E65-9926-F4F918BB6B88}" type="slidenum">
              <a:rPr lang="en-US"/>
              <a:pPr/>
              <a:t>138</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Slide Image Placeholder 1"/>
          <p:cNvSpPr>
            <a:spLocks noGrp="1" noRot="1" noChangeAspect="1" noTextEdit="1"/>
          </p:cNvSpPr>
          <p:nvPr>
            <p:ph type="sldImg"/>
          </p:nvPr>
        </p:nvSpPr>
        <p:spPr bwMode="auto">
          <a:noFill/>
          <a:ln>
            <a:solidFill>
              <a:srgbClr val="000000"/>
            </a:solidFill>
            <a:miter lim="800000"/>
            <a:headEnd/>
            <a:tailEnd/>
          </a:ln>
        </p:spPr>
      </p:sp>
      <p:sp>
        <p:nvSpPr>
          <p:cNvPr id="285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285699" name="Slide Number Placeholder 3"/>
          <p:cNvSpPr>
            <a:spLocks noGrp="1"/>
          </p:cNvSpPr>
          <p:nvPr>
            <p:ph type="sldNum" sz="quarter" idx="5"/>
          </p:nvPr>
        </p:nvSpPr>
        <p:spPr bwMode="auto">
          <a:noFill/>
          <a:ln>
            <a:miter lim="800000"/>
            <a:headEnd/>
            <a:tailEnd/>
          </a:ln>
        </p:spPr>
        <p:txBody>
          <a:bodyPr/>
          <a:lstStyle/>
          <a:p>
            <a:fld id="{EA1E40D4-251D-4953-B5AE-C104B8243536}" type="slidenum">
              <a:rPr lang="en-GB"/>
              <a:pPr/>
              <a:t>146</a:t>
            </a:fld>
            <a:endParaRPr lang="en-GB"/>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Slide Image Placeholder 1"/>
          <p:cNvSpPr>
            <a:spLocks noGrp="1" noRot="1" noChangeAspect="1" noTextEdit="1"/>
          </p:cNvSpPr>
          <p:nvPr>
            <p:ph type="sldImg"/>
          </p:nvPr>
        </p:nvSpPr>
        <p:spPr bwMode="auto">
          <a:noFill/>
          <a:ln>
            <a:solidFill>
              <a:srgbClr val="000000"/>
            </a:solidFill>
            <a:miter lim="800000"/>
            <a:headEnd/>
            <a:tailEnd/>
          </a:ln>
        </p:spPr>
      </p:sp>
      <p:sp>
        <p:nvSpPr>
          <p:cNvPr id="287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В последнем предметно-содержательном разделе курса инструктору следует рассказать о способах злоупотребления представленными технологиями при совершении уголовных преступлений. В действительности, единственная страна в мире, в которой собирается информация о преступлениях в Интернете, – это Соединенные Штаты Америки. Статистика, представляемая Центром приема жалоб на мошенничество  в Интернете (</a:t>
            </a:r>
            <a:r>
              <a:rPr lang="en-GB" dirty="0" smtClean="0"/>
              <a:t>Internet Crime Complaint </a:t>
            </a:r>
            <a:r>
              <a:rPr lang="en-GB" dirty="0" err="1" smtClean="0"/>
              <a:t>Center</a:t>
            </a:r>
            <a:r>
              <a:rPr lang="ru-RU" dirty="0" smtClean="0"/>
              <a:t>), по крайней мере, дает представление о масштабах проблемы. В целях презентации инструктору следует использовать обновленные данные этого центра.  </a:t>
            </a:r>
          </a:p>
        </p:txBody>
      </p:sp>
      <p:sp>
        <p:nvSpPr>
          <p:cNvPr id="287747" name="Slide Number Placeholder 3"/>
          <p:cNvSpPr>
            <a:spLocks noGrp="1"/>
          </p:cNvSpPr>
          <p:nvPr>
            <p:ph type="sldNum" sz="quarter" idx="5"/>
          </p:nvPr>
        </p:nvSpPr>
        <p:spPr bwMode="auto">
          <a:noFill/>
          <a:ln>
            <a:miter lim="800000"/>
            <a:headEnd/>
            <a:tailEnd/>
          </a:ln>
        </p:spPr>
        <p:txBody>
          <a:bodyPr/>
          <a:lstStyle/>
          <a:p>
            <a:fld id="{5826CAD8-4492-46CB-96AA-5A1FF7111681}" type="slidenum">
              <a:rPr lang="en-US"/>
              <a:pPr/>
              <a:t>147</a:t>
            </a:fld>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Slide Image Placeholder 1"/>
          <p:cNvSpPr>
            <a:spLocks noGrp="1" noRot="1" noChangeAspect="1" noTextEdit="1"/>
          </p:cNvSpPr>
          <p:nvPr>
            <p:ph type="sldImg"/>
          </p:nvPr>
        </p:nvSpPr>
        <p:spPr bwMode="auto">
          <a:noFill/>
          <a:ln>
            <a:solidFill>
              <a:srgbClr val="000000"/>
            </a:solidFill>
            <a:miter lim="800000"/>
            <a:headEnd/>
            <a:tailEnd/>
          </a:ln>
        </p:spPr>
      </p:sp>
      <p:sp>
        <p:nvSpPr>
          <p:cNvPr id="2897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89795" name="Slide Number Placeholder 3"/>
          <p:cNvSpPr>
            <a:spLocks noGrp="1"/>
          </p:cNvSpPr>
          <p:nvPr>
            <p:ph type="sldNum" sz="quarter" idx="5"/>
          </p:nvPr>
        </p:nvSpPr>
        <p:spPr bwMode="auto">
          <a:noFill/>
          <a:ln>
            <a:miter lim="800000"/>
            <a:headEnd/>
            <a:tailEnd/>
          </a:ln>
        </p:spPr>
        <p:txBody>
          <a:bodyPr/>
          <a:lstStyle/>
          <a:p>
            <a:fld id="{6940383A-E915-4D5A-A012-DE4440ECA3F3}" type="slidenum">
              <a:rPr lang="en-US"/>
              <a:pPr/>
              <a:t>148</a:t>
            </a:fld>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Slide Image Placeholder 1"/>
          <p:cNvSpPr>
            <a:spLocks noGrp="1" noRot="1" noChangeAspect="1" noTextEdit="1"/>
          </p:cNvSpPr>
          <p:nvPr>
            <p:ph type="sldImg"/>
          </p:nvPr>
        </p:nvSpPr>
        <p:spPr bwMode="auto">
          <a:noFill/>
          <a:ln>
            <a:solidFill>
              <a:srgbClr val="000000"/>
            </a:solidFill>
            <a:miter lim="800000"/>
            <a:headEnd/>
            <a:tailEnd/>
          </a:ln>
        </p:spPr>
      </p:sp>
      <p:sp>
        <p:nvSpPr>
          <p:cNvPr id="2928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92867" name="Slide Number Placeholder 3"/>
          <p:cNvSpPr>
            <a:spLocks noGrp="1"/>
          </p:cNvSpPr>
          <p:nvPr>
            <p:ph type="sldNum" sz="quarter" idx="5"/>
          </p:nvPr>
        </p:nvSpPr>
        <p:spPr bwMode="auto">
          <a:noFill/>
          <a:ln>
            <a:miter lim="800000"/>
            <a:headEnd/>
            <a:tailEnd/>
          </a:ln>
        </p:spPr>
        <p:txBody>
          <a:bodyPr/>
          <a:lstStyle/>
          <a:p>
            <a:fld id="{111C5102-DA6D-4210-9D28-99BEDEE54FC2}" type="slidenum">
              <a:rPr lang="en-US"/>
              <a:pPr/>
              <a:t>150</a:t>
            </a:fld>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8C77D65-37DC-44BD-86DB-5A964A5FDFE3}" type="slidenum">
              <a:rPr lang="en-US" smtClean="0"/>
              <a:pPr/>
              <a:t>152</a:t>
            </a:fld>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Slide Image Placeholder 1"/>
          <p:cNvSpPr>
            <a:spLocks noGrp="1" noRot="1" noChangeAspect="1" noTextEdit="1"/>
          </p:cNvSpPr>
          <p:nvPr>
            <p:ph type="sldImg"/>
          </p:nvPr>
        </p:nvSpPr>
        <p:spPr bwMode="auto">
          <a:noFill/>
          <a:ln>
            <a:solidFill>
              <a:srgbClr val="000000"/>
            </a:solidFill>
            <a:miter lim="800000"/>
            <a:headEnd/>
            <a:tailEnd/>
          </a:ln>
        </p:spPr>
      </p:sp>
      <p:sp>
        <p:nvSpPr>
          <p:cNvPr id="302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Инструктору следует подобрать примеры случаев мошенничества из того региона, где проходит данный семинар. В конце сессии инструктору следует попросить участников поделиться своими знаниями и опытом в отношении преступлений в сети Интернет.</a:t>
            </a:r>
          </a:p>
        </p:txBody>
      </p:sp>
      <p:sp>
        <p:nvSpPr>
          <p:cNvPr id="302083" name="Slide Number Placeholder 3"/>
          <p:cNvSpPr>
            <a:spLocks noGrp="1"/>
          </p:cNvSpPr>
          <p:nvPr>
            <p:ph type="sldNum" sz="quarter" idx="5"/>
          </p:nvPr>
        </p:nvSpPr>
        <p:spPr bwMode="auto">
          <a:noFill/>
          <a:ln>
            <a:miter lim="800000"/>
            <a:headEnd/>
            <a:tailEnd/>
          </a:ln>
        </p:spPr>
        <p:txBody>
          <a:bodyPr/>
          <a:lstStyle/>
          <a:p>
            <a:fld id="{4ADF3A0B-C0E9-492B-BB2A-55865C0963D6}" type="slidenum">
              <a:rPr lang="en-US"/>
              <a:pPr/>
              <a:t>158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err="1" smtClean="0"/>
              <a:t>Технически</a:t>
            </a:r>
            <a:r>
              <a:rPr lang="en-GB" dirty="0" smtClean="0"/>
              <a:t> </a:t>
            </a:r>
            <a:r>
              <a:rPr lang="en-GB" dirty="0" err="1" smtClean="0"/>
              <a:t>говоря</a:t>
            </a:r>
            <a:r>
              <a:rPr lang="en-GB" dirty="0" smtClean="0"/>
              <a:t>, </a:t>
            </a:r>
            <a:r>
              <a:rPr lang="en-GB" dirty="0" err="1" smtClean="0"/>
              <a:t>компьютерная</a:t>
            </a:r>
            <a:r>
              <a:rPr lang="en-GB" dirty="0" smtClean="0"/>
              <a:t> </a:t>
            </a:r>
            <a:r>
              <a:rPr lang="en-GB" dirty="0" err="1" smtClean="0"/>
              <a:t>память</a:t>
            </a:r>
            <a:r>
              <a:rPr lang="en-GB" dirty="0" smtClean="0"/>
              <a:t> </a:t>
            </a:r>
            <a:r>
              <a:rPr lang="ru-RU" dirty="0" smtClean="0"/>
              <a:t>–</a:t>
            </a:r>
            <a:r>
              <a:rPr lang="en-GB" dirty="0" smtClean="0"/>
              <a:t> </a:t>
            </a:r>
            <a:r>
              <a:rPr lang="en-GB" dirty="0" err="1" smtClean="0"/>
              <a:t>это</a:t>
            </a:r>
            <a:r>
              <a:rPr lang="en-GB" dirty="0" smtClean="0"/>
              <a:t> </a:t>
            </a:r>
            <a:r>
              <a:rPr lang="en-GB" dirty="0" err="1" smtClean="0"/>
              <a:t>любая</a:t>
            </a:r>
            <a:r>
              <a:rPr lang="en-GB" dirty="0" smtClean="0"/>
              <a:t> </a:t>
            </a:r>
            <a:r>
              <a:rPr lang="en-GB" dirty="0" err="1" smtClean="0"/>
              <a:t>форма</a:t>
            </a:r>
            <a:r>
              <a:rPr lang="en-GB" dirty="0" smtClean="0"/>
              <a:t> </a:t>
            </a:r>
            <a:r>
              <a:rPr lang="en-GB" dirty="0" err="1" smtClean="0"/>
              <a:t>электронного</a:t>
            </a:r>
            <a:r>
              <a:rPr lang="en-GB" dirty="0" smtClean="0"/>
              <a:t> </a:t>
            </a:r>
            <a:r>
              <a:rPr lang="en-GB" dirty="0" err="1" smtClean="0"/>
              <a:t>хранения</a:t>
            </a:r>
            <a:r>
              <a:rPr lang="en-GB" dirty="0" smtClean="0"/>
              <a:t> </a:t>
            </a:r>
            <a:r>
              <a:rPr lang="en-GB" dirty="0" err="1" smtClean="0"/>
              <a:t>данных</a:t>
            </a:r>
            <a:r>
              <a:rPr lang="en-GB" dirty="0" smtClean="0"/>
              <a:t>, </a:t>
            </a:r>
            <a:r>
              <a:rPr lang="en-GB" dirty="0" err="1" smtClean="0"/>
              <a:t>хотя</a:t>
            </a:r>
            <a:r>
              <a:rPr lang="en-GB" dirty="0" smtClean="0"/>
              <a:t> </a:t>
            </a:r>
            <a:r>
              <a:rPr lang="en-GB" dirty="0" err="1" smtClean="0"/>
              <a:t>чаще</a:t>
            </a:r>
            <a:r>
              <a:rPr lang="en-GB" dirty="0" smtClean="0"/>
              <a:t> </a:t>
            </a:r>
            <a:r>
              <a:rPr lang="en-GB" dirty="0" err="1" smtClean="0"/>
              <a:t>всего</a:t>
            </a:r>
            <a:r>
              <a:rPr lang="en-GB" dirty="0" smtClean="0"/>
              <a:t>  </a:t>
            </a:r>
            <a:r>
              <a:rPr lang="en-GB" dirty="0" err="1" smtClean="0"/>
              <a:t>термин</a:t>
            </a:r>
            <a:r>
              <a:rPr lang="en-GB" dirty="0" smtClean="0"/>
              <a:t> </a:t>
            </a:r>
            <a:r>
              <a:rPr lang="en-GB" dirty="0" err="1" smtClean="0"/>
              <a:t>употребляется</a:t>
            </a:r>
            <a:r>
              <a:rPr lang="en-GB" dirty="0" smtClean="0"/>
              <a:t> </a:t>
            </a:r>
            <a:r>
              <a:rPr lang="en-GB" dirty="0" err="1" smtClean="0"/>
              <a:t>для</a:t>
            </a:r>
            <a:r>
              <a:rPr lang="en-GB" dirty="0" smtClean="0"/>
              <a:t> </a:t>
            </a:r>
            <a:r>
              <a:rPr lang="en-GB" dirty="0" err="1" smtClean="0"/>
              <a:t>описания</a:t>
            </a:r>
            <a:r>
              <a:rPr lang="en-GB" dirty="0" smtClean="0"/>
              <a:t> </a:t>
            </a:r>
            <a:r>
              <a:rPr lang="en-GB" dirty="0" err="1" smtClean="0"/>
              <a:t>режимов</a:t>
            </a:r>
            <a:r>
              <a:rPr lang="en-GB" dirty="0" smtClean="0"/>
              <a:t> и </a:t>
            </a:r>
            <a:r>
              <a:rPr lang="en-GB" dirty="0" err="1" smtClean="0"/>
              <a:t>способов</a:t>
            </a:r>
            <a:r>
              <a:rPr lang="en-GB" dirty="0" smtClean="0"/>
              <a:t> </a:t>
            </a:r>
            <a:r>
              <a:rPr lang="en-GB" dirty="0" err="1" smtClean="0"/>
              <a:t>временного</a:t>
            </a:r>
            <a:r>
              <a:rPr lang="en-GB" dirty="0" smtClean="0"/>
              <a:t> </a:t>
            </a:r>
            <a:r>
              <a:rPr lang="en-GB" dirty="0" err="1" smtClean="0"/>
              <a:t>хранения</a:t>
            </a:r>
            <a:r>
              <a:rPr lang="en-GB" dirty="0" smtClean="0"/>
              <a:t> с </a:t>
            </a:r>
            <a:r>
              <a:rPr lang="en-GB" dirty="0" err="1" smtClean="0"/>
              <a:t>возможностью</a:t>
            </a:r>
            <a:r>
              <a:rPr lang="en-GB" dirty="0" smtClean="0"/>
              <a:t> </a:t>
            </a:r>
            <a:r>
              <a:rPr lang="en-GB" dirty="0" err="1" smtClean="0"/>
              <a:t>быстрого</a:t>
            </a:r>
            <a:r>
              <a:rPr lang="en-GB" dirty="0" smtClean="0"/>
              <a:t> </a:t>
            </a:r>
            <a:r>
              <a:rPr lang="en-GB" dirty="0" err="1" smtClean="0"/>
              <a:t>доступа</a:t>
            </a:r>
            <a:r>
              <a:rPr lang="en-GB" dirty="0" smtClean="0"/>
              <a:t> к </a:t>
            </a:r>
            <a:r>
              <a:rPr lang="en-GB" dirty="0" err="1" smtClean="0"/>
              <a:t>данным</a:t>
            </a:r>
            <a:r>
              <a:rPr lang="en-GB" dirty="0" smtClean="0"/>
              <a:t>. </a:t>
            </a:r>
            <a:r>
              <a:rPr lang="en-GB" dirty="0" err="1" smtClean="0"/>
              <a:t>Если</a:t>
            </a:r>
            <a:r>
              <a:rPr lang="en-GB" dirty="0" smtClean="0"/>
              <a:t> </a:t>
            </a:r>
            <a:r>
              <a:rPr lang="en-GB" dirty="0" err="1" smtClean="0"/>
              <a:t>для</a:t>
            </a:r>
            <a:r>
              <a:rPr lang="en-GB" dirty="0" smtClean="0"/>
              <a:t> </a:t>
            </a:r>
            <a:r>
              <a:rPr lang="en-GB" dirty="0" err="1" smtClean="0"/>
              <a:t>выполнения</a:t>
            </a:r>
            <a:r>
              <a:rPr lang="en-GB" dirty="0" smtClean="0"/>
              <a:t> </a:t>
            </a:r>
            <a:r>
              <a:rPr lang="en-GB" dirty="0" err="1" smtClean="0"/>
              <a:t>каждого</a:t>
            </a:r>
            <a:r>
              <a:rPr lang="en-GB" dirty="0" smtClean="0"/>
              <a:t> </a:t>
            </a:r>
            <a:r>
              <a:rPr lang="en-GB" dirty="0" err="1" smtClean="0"/>
              <a:t>шага</a:t>
            </a:r>
            <a:r>
              <a:rPr lang="en-GB" dirty="0" smtClean="0"/>
              <a:t> </a:t>
            </a:r>
            <a:r>
              <a:rPr lang="en-GB" dirty="0" err="1" smtClean="0"/>
              <a:t>программы</a:t>
            </a:r>
            <a:r>
              <a:rPr lang="en-GB" dirty="0" smtClean="0"/>
              <a:t> </a:t>
            </a:r>
            <a:r>
              <a:rPr lang="en-GB" dirty="0" err="1" smtClean="0"/>
              <a:t>процессору</a:t>
            </a:r>
            <a:r>
              <a:rPr lang="en-GB" dirty="0" smtClean="0"/>
              <a:t> </a:t>
            </a:r>
            <a:r>
              <a:rPr lang="en-GB" dirty="0" err="1" smtClean="0"/>
              <a:t>необходимо</a:t>
            </a:r>
            <a:r>
              <a:rPr lang="en-GB" dirty="0" smtClean="0"/>
              <a:t> </a:t>
            </a:r>
            <a:r>
              <a:rPr lang="en-GB" dirty="0" err="1" smtClean="0"/>
              <a:t>было</a:t>
            </a:r>
            <a:r>
              <a:rPr lang="en-GB" dirty="0" smtClean="0"/>
              <a:t> </a:t>
            </a:r>
            <a:r>
              <a:rPr lang="en-GB" dirty="0" err="1" smtClean="0"/>
              <a:t>бы</a:t>
            </a:r>
            <a:r>
              <a:rPr lang="en-GB" dirty="0" smtClean="0"/>
              <a:t> </a:t>
            </a:r>
            <a:r>
              <a:rPr lang="en-GB" dirty="0" err="1" smtClean="0"/>
              <a:t>извлекать</a:t>
            </a:r>
            <a:r>
              <a:rPr lang="en-GB" dirty="0" smtClean="0"/>
              <a:t> </a:t>
            </a:r>
            <a:r>
              <a:rPr lang="en-GB" dirty="0" err="1" smtClean="0"/>
              <a:t>данные</a:t>
            </a:r>
            <a:r>
              <a:rPr lang="en-GB" dirty="0" smtClean="0"/>
              <a:t> с </a:t>
            </a:r>
            <a:r>
              <a:rPr lang="en-GB" dirty="0" err="1" smtClean="0"/>
              <a:t>жесткого</a:t>
            </a:r>
            <a:r>
              <a:rPr lang="en-GB" dirty="0" smtClean="0"/>
              <a:t> </a:t>
            </a:r>
            <a:r>
              <a:rPr lang="en-GB" dirty="0" err="1" smtClean="0"/>
              <a:t>диска</a:t>
            </a:r>
            <a:r>
              <a:rPr lang="en-GB" dirty="0" smtClean="0"/>
              <a:t>, </a:t>
            </a:r>
            <a:r>
              <a:rPr lang="en-GB" dirty="0" err="1" smtClean="0"/>
              <a:t>процесс</a:t>
            </a:r>
            <a:r>
              <a:rPr lang="en-GB" dirty="0" smtClean="0"/>
              <a:t> </a:t>
            </a:r>
            <a:r>
              <a:rPr lang="en-GB" dirty="0" err="1" smtClean="0"/>
              <a:t>занимал</a:t>
            </a:r>
            <a:r>
              <a:rPr lang="en-GB" dirty="0" smtClean="0"/>
              <a:t> </a:t>
            </a:r>
            <a:r>
              <a:rPr lang="en-GB" dirty="0" err="1" smtClean="0"/>
              <a:t>бы</a:t>
            </a:r>
            <a:r>
              <a:rPr lang="en-GB" dirty="0" smtClean="0"/>
              <a:t> </a:t>
            </a:r>
            <a:r>
              <a:rPr lang="en-GB" dirty="0" err="1" smtClean="0"/>
              <a:t>слишком</a:t>
            </a:r>
            <a:r>
              <a:rPr lang="en-GB" dirty="0" smtClean="0"/>
              <a:t> </a:t>
            </a:r>
            <a:r>
              <a:rPr lang="ru-RU" dirty="0" smtClean="0"/>
              <a:t>много</a:t>
            </a:r>
            <a:r>
              <a:rPr lang="en-GB" dirty="0" smtClean="0"/>
              <a:t> </a:t>
            </a:r>
            <a:r>
              <a:rPr lang="en-GB" dirty="0" err="1" smtClean="0"/>
              <a:t>врем</a:t>
            </a:r>
            <a:r>
              <a:rPr lang="ru-RU" dirty="0" smtClean="0"/>
              <a:t>ени</a:t>
            </a:r>
            <a:r>
              <a:rPr lang="en-GB" dirty="0" smtClean="0"/>
              <a:t>; </a:t>
            </a:r>
            <a:r>
              <a:rPr lang="en-GB" dirty="0" err="1" smtClean="0"/>
              <a:t>по</a:t>
            </a:r>
            <a:r>
              <a:rPr lang="en-GB" dirty="0" smtClean="0"/>
              <a:t> </a:t>
            </a:r>
            <a:r>
              <a:rPr lang="en-GB" dirty="0" err="1" smtClean="0"/>
              <a:t>этой</a:t>
            </a:r>
            <a:r>
              <a:rPr lang="en-GB" dirty="0" smtClean="0"/>
              <a:t> </a:t>
            </a:r>
            <a:r>
              <a:rPr lang="en-GB" dirty="0" err="1" smtClean="0"/>
              <a:t>причине</a:t>
            </a:r>
            <a:r>
              <a:rPr lang="en-GB" dirty="0" smtClean="0"/>
              <a:t>  </a:t>
            </a:r>
            <a:r>
              <a:rPr lang="en-GB" dirty="0" err="1" smtClean="0"/>
              <a:t>значительная</a:t>
            </a:r>
            <a:r>
              <a:rPr lang="en-GB" dirty="0" smtClean="0"/>
              <a:t> </a:t>
            </a:r>
            <a:r>
              <a:rPr lang="en-GB" dirty="0" err="1" smtClean="0"/>
              <a:t>часть</a:t>
            </a:r>
            <a:r>
              <a:rPr lang="en-GB" dirty="0" smtClean="0"/>
              <a:t> </a:t>
            </a:r>
            <a:r>
              <a:rPr lang="en-GB" dirty="0" err="1" smtClean="0"/>
              <a:t>данных</a:t>
            </a:r>
            <a:r>
              <a:rPr lang="en-GB" dirty="0" smtClean="0"/>
              <a:t> </a:t>
            </a:r>
            <a:r>
              <a:rPr lang="en-GB" dirty="0" err="1" smtClean="0"/>
              <a:t>хранится</a:t>
            </a:r>
            <a:r>
              <a:rPr lang="en-GB" dirty="0" smtClean="0"/>
              <a:t> </a:t>
            </a:r>
            <a:r>
              <a:rPr lang="en-GB" dirty="0" err="1" smtClean="0"/>
              <a:t>во</a:t>
            </a:r>
            <a:r>
              <a:rPr lang="en-GB" dirty="0" smtClean="0"/>
              <a:t> </a:t>
            </a:r>
            <a:r>
              <a:rPr lang="en-GB" dirty="0" err="1" smtClean="0"/>
              <a:t>временной</a:t>
            </a:r>
            <a:r>
              <a:rPr lang="en-GB" dirty="0" smtClean="0"/>
              <a:t> </a:t>
            </a:r>
            <a:r>
              <a:rPr lang="en-GB" dirty="0" err="1" smtClean="0"/>
              <a:t>памяти</a:t>
            </a:r>
            <a:r>
              <a:rPr lang="en-GB" dirty="0" smtClean="0"/>
              <a:t> </a:t>
            </a:r>
            <a:r>
              <a:rPr lang="en-GB" dirty="0" err="1" smtClean="0"/>
              <a:t>для</a:t>
            </a:r>
            <a:r>
              <a:rPr lang="en-GB" dirty="0" smtClean="0"/>
              <a:t> </a:t>
            </a:r>
            <a:r>
              <a:rPr lang="en-GB" dirty="0" err="1" smtClean="0"/>
              <a:t>обеспечения</a:t>
            </a:r>
            <a:r>
              <a:rPr lang="en-GB" dirty="0" smtClean="0"/>
              <a:t> </a:t>
            </a:r>
            <a:r>
              <a:rPr lang="en-GB" dirty="0" err="1" smtClean="0"/>
              <a:t>оперативного</a:t>
            </a:r>
            <a:r>
              <a:rPr lang="en-GB" dirty="0" smtClean="0"/>
              <a:t> </a:t>
            </a:r>
            <a:r>
              <a:rPr lang="en-GB" dirty="0" err="1" smtClean="0"/>
              <a:t>доступа</a:t>
            </a:r>
            <a:r>
              <a:rPr lang="en-GB" dirty="0" smtClean="0"/>
              <a:t>. </a:t>
            </a:r>
            <a:r>
              <a:rPr lang="en-GB" dirty="0" err="1" smtClean="0"/>
              <a:t>Данный</a:t>
            </a:r>
            <a:r>
              <a:rPr lang="en-GB" dirty="0" smtClean="0"/>
              <a:t> </a:t>
            </a:r>
            <a:r>
              <a:rPr lang="en-GB" dirty="0" err="1" smtClean="0"/>
              <a:t>тип</a:t>
            </a:r>
            <a:r>
              <a:rPr lang="en-GB" dirty="0" smtClean="0"/>
              <a:t> </a:t>
            </a:r>
            <a:r>
              <a:rPr lang="en-GB" dirty="0" err="1" smtClean="0"/>
              <a:t>памяти</a:t>
            </a:r>
            <a:r>
              <a:rPr lang="en-GB" dirty="0" smtClean="0"/>
              <a:t> </a:t>
            </a:r>
            <a:r>
              <a:rPr lang="en-GB" dirty="0" err="1" smtClean="0"/>
              <a:t>именуется</a:t>
            </a:r>
            <a:r>
              <a:rPr lang="ru-RU" dirty="0" smtClean="0"/>
              <a:t> оперативной памятью или</a:t>
            </a:r>
            <a:r>
              <a:rPr lang="en-GB" dirty="0" smtClean="0"/>
              <a:t> </a:t>
            </a:r>
            <a:r>
              <a:rPr lang="ru-RU" dirty="0" smtClean="0"/>
              <a:t>о</a:t>
            </a:r>
            <a:r>
              <a:rPr lang="en-GB" dirty="0" err="1" smtClean="0"/>
              <a:t>перативн</a:t>
            </a:r>
            <a:r>
              <a:rPr lang="ru-RU" dirty="0" smtClean="0"/>
              <a:t>ым</a:t>
            </a:r>
            <a:r>
              <a:rPr lang="en-GB" dirty="0" smtClean="0"/>
              <a:t> </a:t>
            </a:r>
            <a:r>
              <a:rPr lang="en-GB" dirty="0" err="1" smtClean="0"/>
              <a:t>запоминающ</a:t>
            </a:r>
            <a:r>
              <a:rPr lang="ru-RU" dirty="0" smtClean="0"/>
              <a:t>им</a:t>
            </a:r>
            <a:r>
              <a:rPr lang="en-GB" dirty="0" smtClean="0"/>
              <a:t> </a:t>
            </a:r>
            <a:r>
              <a:rPr lang="en-GB" dirty="0" err="1" smtClean="0"/>
              <a:t>устройство</a:t>
            </a:r>
            <a:r>
              <a:rPr lang="ru-RU" dirty="0" smtClean="0"/>
              <a:t>м</a:t>
            </a:r>
            <a:r>
              <a:rPr lang="en-GB" dirty="0" smtClean="0"/>
              <a:t> (ОЗУ, RAM). ЦП </a:t>
            </a:r>
            <a:r>
              <a:rPr lang="en-GB" dirty="0" err="1" smtClean="0"/>
              <a:t>запрашивает</a:t>
            </a:r>
            <a:r>
              <a:rPr lang="en-GB" dirty="0" smtClean="0"/>
              <a:t> </a:t>
            </a:r>
            <a:r>
              <a:rPr lang="en-GB" dirty="0" err="1" smtClean="0"/>
              <a:t>данные</a:t>
            </a:r>
            <a:r>
              <a:rPr lang="en-GB" dirty="0" smtClean="0"/>
              <a:t> </a:t>
            </a:r>
            <a:r>
              <a:rPr lang="en-GB" dirty="0" err="1" smtClean="0"/>
              <a:t>из</a:t>
            </a:r>
            <a:r>
              <a:rPr lang="en-GB" dirty="0" smtClean="0"/>
              <a:t> ОЗУ, </a:t>
            </a:r>
            <a:r>
              <a:rPr lang="en-GB" dirty="0" err="1" smtClean="0"/>
              <a:t>обрабатывает</a:t>
            </a:r>
            <a:r>
              <a:rPr lang="en-GB" dirty="0" smtClean="0"/>
              <a:t> </a:t>
            </a:r>
            <a:r>
              <a:rPr lang="en-GB" dirty="0" err="1" smtClean="0"/>
              <a:t>их</a:t>
            </a:r>
            <a:r>
              <a:rPr lang="en-GB" dirty="0" smtClean="0"/>
              <a:t> и </a:t>
            </a:r>
            <a:r>
              <a:rPr lang="en-GB" dirty="0" err="1" smtClean="0"/>
              <a:t>записывает</a:t>
            </a:r>
            <a:r>
              <a:rPr lang="en-GB" dirty="0" smtClean="0"/>
              <a:t> </a:t>
            </a:r>
            <a:r>
              <a:rPr lang="en-GB" dirty="0" err="1" smtClean="0"/>
              <a:t>обратно</a:t>
            </a:r>
            <a:r>
              <a:rPr lang="en-GB" dirty="0" smtClean="0"/>
              <a:t> в ОЗУ. </a:t>
            </a:r>
            <a:r>
              <a:rPr lang="ru-RU" dirty="0" smtClean="0"/>
              <a:t>Такие</a:t>
            </a:r>
            <a:r>
              <a:rPr lang="en-GB" dirty="0" smtClean="0"/>
              <a:t> </a:t>
            </a:r>
            <a:r>
              <a:rPr lang="en-GB" dirty="0" err="1" smtClean="0"/>
              <a:t>операции</a:t>
            </a:r>
            <a:r>
              <a:rPr lang="en-GB" dirty="0" smtClean="0"/>
              <a:t> </a:t>
            </a:r>
            <a:r>
              <a:rPr lang="en-GB" dirty="0" err="1" smtClean="0"/>
              <a:t>выполняются</a:t>
            </a:r>
            <a:r>
              <a:rPr lang="en-GB" dirty="0" smtClean="0"/>
              <a:t> </a:t>
            </a:r>
            <a:r>
              <a:rPr lang="en-GB" dirty="0" err="1" smtClean="0"/>
              <a:t>несколько</a:t>
            </a:r>
            <a:r>
              <a:rPr lang="en-GB" dirty="0" smtClean="0"/>
              <a:t> </a:t>
            </a:r>
            <a:r>
              <a:rPr lang="en-GB" dirty="0" err="1" smtClean="0"/>
              <a:t>миллионов</a:t>
            </a:r>
            <a:r>
              <a:rPr lang="en-GB" dirty="0" smtClean="0"/>
              <a:t> </a:t>
            </a:r>
            <a:r>
              <a:rPr lang="en-GB" dirty="0" err="1" smtClean="0"/>
              <a:t>раз</a:t>
            </a:r>
            <a:r>
              <a:rPr lang="en-GB" dirty="0" smtClean="0"/>
              <a:t> в </a:t>
            </a:r>
            <a:r>
              <a:rPr lang="en-GB" dirty="0" err="1" smtClean="0"/>
              <a:t>секунду</a:t>
            </a:r>
            <a:r>
              <a:rPr lang="en-GB" dirty="0" smtClean="0"/>
              <a:t>. </a:t>
            </a:r>
            <a:r>
              <a:rPr lang="en-GB" dirty="0" err="1" smtClean="0"/>
              <a:t>Понимание</a:t>
            </a:r>
            <a:r>
              <a:rPr lang="en-GB" dirty="0" smtClean="0"/>
              <a:t> </a:t>
            </a:r>
            <a:r>
              <a:rPr lang="en-GB" dirty="0" err="1" smtClean="0"/>
              <a:t>природы</a:t>
            </a:r>
            <a:r>
              <a:rPr lang="en-GB" dirty="0" smtClean="0"/>
              <a:t> </a:t>
            </a:r>
            <a:r>
              <a:rPr lang="en-GB" dirty="0" err="1" smtClean="0"/>
              <a:t>временной</a:t>
            </a:r>
            <a:r>
              <a:rPr lang="en-GB" dirty="0" smtClean="0"/>
              <a:t> </a:t>
            </a:r>
            <a:r>
              <a:rPr lang="en-GB" dirty="0" err="1" smtClean="0"/>
              <a:t>памяти</a:t>
            </a:r>
            <a:r>
              <a:rPr lang="en-GB" dirty="0" smtClean="0"/>
              <a:t> </a:t>
            </a:r>
            <a:r>
              <a:rPr lang="en-GB" dirty="0" err="1" smtClean="0"/>
              <a:t>существенно</a:t>
            </a:r>
            <a:r>
              <a:rPr lang="en-GB" dirty="0" smtClean="0"/>
              <a:t> с </a:t>
            </a:r>
            <a:r>
              <a:rPr lang="en-GB" dirty="0" err="1" smtClean="0"/>
              <a:t>точки</a:t>
            </a:r>
            <a:r>
              <a:rPr lang="en-GB" dirty="0" smtClean="0"/>
              <a:t> </a:t>
            </a:r>
            <a:r>
              <a:rPr lang="en-GB" dirty="0" err="1" smtClean="0"/>
              <a:t>зрения</a:t>
            </a:r>
            <a:r>
              <a:rPr lang="en-GB" dirty="0" smtClean="0"/>
              <a:t> </a:t>
            </a:r>
            <a:r>
              <a:rPr lang="en-GB" dirty="0" err="1" smtClean="0"/>
              <a:t>практикуемого</a:t>
            </a:r>
            <a:r>
              <a:rPr lang="en-GB" dirty="0" smtClean="0"/>
              <a:t> в </a:t>
            </a:r>
            <a:r>
              <a:rPr lang="en-GB" dirty="0" err="1" smtClean="0"/>
              <a:t>расследованиях</a:t>
            </a:r>
            <a:r>
              <a:rPr lang="en-GB" dirty="0" smtClean="0"/>
              <a:t> </a:t>
            </a:r>
            <a:r>
              <a:rPr lang="ru-RU" dirty="0" smtClean="0"/>
              <a:t>изъятия</a:t>
            </a:r>
            <a:r>
              <a:rPr lang="en-GB" dirty="0" smtClean="0"/>
              <a:t> </a:t>
            </a:r>
            <a:r>
              <a:rPr lang="en-GB" dirty="0" err="1" smtClean="0"/>
              <a:t>данных</a:t>
            </a:r>
            <a:r>
              <a:rPr lang="en-GB" dirty="0" smtClean="0"/>
              <a:t> с </a:t>
            </a:r>
            <a:r>
              <a:rPr lang="en-GB" dirty="0" err="1" smtClean="0"/>
              <a:t>компьютеров</a:t>
            </a:r>
            <a:r>
              <a:rPr lang="en-GB" dirty="0" smtClean="0"/>
              <a:t>, </a:t>
            </a:r>
            <a:r>
              <a:rPr lang="en-GB" dirty="0" err="1" smtClean="0"/>
              <a:t>так</a:t>
            </a:r>
            <a:r>
              <a:rPr lang="en-GB" dirty="0" smtClean="0"/>
              <a:t> </a:t>
            </a:r>
            <a:r>
              <a:rPr lang="en-GB" dirty="0" err="1" smtClean="0"/>
              <a:t>как</a:t>
            </a:r>
            <a:r>
              <a:rPr lang="en-GB" dirty="0" smtClean="0"/>
              <a:t> </a:t>
            </a:r>
            <a:r>
              <a:rPr lang="en-GB" dirty="0" err="1" smtClean="0"/>
              <a:t>подобные</a:t>
            </a:r>
            <a:r>
              <a:rPr lang="en-GB" dirty="0" smtClean="0"/>
              <a:t> </a:t>
            </a:r>
            <a:r>
              <a:rPr lang="en-GB" dirty="0" err="1" smtClean="0"/>
              <a:t>данные</a:t>
            </a:r>
            <a:r>
              <a:rPr lang="en-GB" dirty="0" smtClean="0"/>
              <a:t> </a:t>
            </a:r>
            <a:r>
              <a:rPr lang="en-GB" dirty="0" err="1" smtClean="0"/>
              <a:t>не</a:t>
            </a:r>
            <a:r>
              <a:rPr lang="en-GB" dirty="0" smtClean="0"/>
              <a:t> </a:t>
            </a:r>
            <a:r>
              <a:rPr lang="en-GB" dirty="0" err="1" smtClean="0"/>
              <a:t>сохраняются</a:t>
            </a:r>
            <a:r>
              <a:rPr lang="en-GB" dirty="0" smtClean="0"/>
              <a:t> </a:t>
            </a:r>
            <a:r>
              <a:rPr lang="en-GB" dirty="0" err="1" smtClean="0"/>
              <a:t>при</a:t>
            </a:r>
            <a:r>
              <a:rPr lang="en-GB" dirty="0" smtClean="0"/>
              <a:t> </a:t>
            </a:r>
            <a:r>
              <a:rPr lang="en-GB" dirty="0" err="1" smtClean="0"/>
              <a:t>отключении</a:t>
            </a:r>
            <a:r>
              <a:rPr lang="en-GB" dirty="0" smtClean="0"/>
              <a:t> </a:t>
            </a:r>
            <a:r>
              <a:rPr lang="en-GB" dirty="0" err="1" smtClean="0"/>
              <a:t>электропитания</a:t>
            </a:r>
            <a:r>
              <a:rPr lang="en-GB" dirty="0" smtClean="0"/>
              <a:t>, </a:t>
            </a:r>
            <a:r>
              <a:rPr lang="ru-RU" dirty="0" smtClean="0"/>
              <a:t>как это</a:t>
            </a:r>
            <a:r>
              <a:rPr lang="en-GB" dirty="0" smtClean="0"/>
              <a:t> </a:t>
            </a:r>
            <a:r>
              <a:rPr lang="en-GB" dirty="0" err="1" smtClean="0"/>
              <a:t>часто</a:t>
            </a:r>
            <a:r>
              <a:rPr lang="en-GB" dirty="0" smtClean="0"/>
              <a:t> </a:t>
            </a:r>
            <a:r>
              <a:rPr lang="en-GB" dirty="0" err="1" smtClean="0"/>
              <a:t>происходит</a:t>
            </a:r>
            <a:r>
              <a:rPr lang="en-GB" dirty="0" smtClean="0"/>
              <a:t> </a:t>
            </a:r>
            <a:r>
              <a:rPr lang="en-GB" dirty="0" err="1" smtClean="0"/>
              <a:t>при</a:t>
            </a:r>
            <a:r>
              <a:rPr lang="en-GB" dirty="0" smtClean="0"/>
              <a:t> </a:t>
            </a:r>
            <a:r>
              <a:rPr lang="en-GB" dirty="0" err="1" smtClean="0"/>
              <a:t>обысках</a:t>
            </a:r>
            <a:r>
              <a:rPr lang="en-GB" dirty="0" smtClean="0"/>
              <a:t> и </a:t>
            </a:r>
            <a:r>
              <a:rPr lang="en-GB" dirty="0" err="1" smtClean="0"/>
              <a:t>изъятии</a:t>
            </a:r>
            <a:r>
              <a:rPr lang="en-GB" dirty="0" smtClean="0"/>
              <a:t> </a:t>
            </a:r>
            <a:r>
              <a:rPr lang="en-GB" dirty="0" err="1" smtClean="0"/>
              <a:t>компьютерных</a:t>
            </a:r>
            <a:r>
              <a:rPr lang="en-GB" dirty="0" smtClean="0"/>
              <a:t> </a:t>
            </a:r>
            <a:r>
              <a:rPr lang="en-GB" dirty="0" err="1" smtClean="0"/>
              <a:t>систем</a:t>
            </a:r>
            <a:r>
              <a:rPr lang="en-GB" dirty="0" smtClean="0"/>
              <a:t>. В </a:t>
            </a:r>
            <a:r>
              <a:rPr lang="en-GB" dirty="0" err="1" smtClean="0"/>
              <a:t>настоящее</a:t>
            </a:r>
            <a:r>
              <a:rPr lang="en-GB" dirty="0" smtClean="0"/>
              <a:t> </a:t>
            </a:r>
            <a:r>
              <a:rPr lang="en-GB" dirty="0" err="1" smtClean="0"/>
              <a:t>время</a:t>
            </a:r>
            <a:r>
              <a:rPr lang="en-GB" dirty="0" smtClean="0"/>
              <a:t> </a:t>
            </a:r>
            <a:r>
              <a:rPr lang="en-GB" dirty="0" err="1" smtClean="0"/>
              <a:t>при</a:t>
            </a:r>
            <a:r>
              <a:rPr lang="en-GB" dirty="0" smtClean="0"/>
              <a:t> </a:t>
            </a:r>
            <a:r>
              <a:rPr lang="en-GB" dirty="0" err="1" smtClean="0"/>
              <a:t>проведении</a:t>
            </a:r>
            <a:r>
              <a:rPr lang="en-GB" dirty="0" smtClean="0"/>
              <a:t> </a:t>
            </a:r>
            <a:r>
              <a:rPr lang="en-GB" dirty="0" err="1" smtClean="0"/>
              <a:t>обысков</a:t>
            </a:r>
            <a:r>
              <a:rPr lang="en-GB" dirty="0" smtClean="0"/>
              <a:t> </a:t>
            </a:r>
            <a:r>
              <a:rPr lang="en-GB" dirty="0" err="1" smtClean="0"/>
              <a:t>компьютеров</a:t>
            </a:r>
            <a:r>
              <a:rPr lang="en-GB" dirty="0" smtClean="0"/>
              <a:t> </a:t>
            </a:r>
            <a:r>
              <a:rPr lang="en-GB" dirty="0" err="1" smtClean="0"/>
              <a:t>представители</a:t>
            </a:r>
            <a:r>
              <a:rPr lang="en-GB" dirty="0" smtClean="0"/>
              <a:t> </a:t>
            </a:r>
            <a:r>
              <a:rPr lang="en-GB" dirty="0" err="1" smtClean="0"/>
              <a:t>правоохранительных</a:t>
            </a:r>
            <a:r>
              <a:rPr lang="en-GB" dirty="0" smtClean="0"/>
              <a:t> </a:t>
            </a:r>
            <a:r>
              <a:rPr lang="en-GB" dirty="0" err="1" smtClean="0"/>
              <a:t>органов</a:t>
            </a:r>
            <a:r>
              <a:rPr lang="en-GB" dirty="0" smtClean="0"/>
              <a:t> </a:t>
            </a:r>
            <a:r>
              <a:rPr lang="en-GB" dirty="0" err="1" smtClean="0"/>
              <a:t>все</a:t>
            </a:r>
            <a:r>
              <a:rPr lang="en-GB" dirty="0" smtClean="0"/>
              <a:t> </a:t>
            </a:r>
            <a:r>
              <a:rPr lang="en-GB" dirty="0" err="1" smtClean="0"/>
              <a:t>чаще</a:t>
            </a:r>
            <a:r>
              <a:rPr lang="en-GB" dirty="0" smtClean="0"/>
              <a:t> </a:t>
            </a:r>
            <a:r>
              <a:rPr lang="en-GB" dirty="0" err="1" smtClean="0"/>
              <a:t>стремятся</a:t>
            </a:r>
            <a:r>
              <a:rPr lang="en-GB" dirty="0" smtClean="0"/>
              <a:t> </a:t>
            </a:r>
            <a:r>
              <a:rPr lang="en-GB" dirty="0" err="1" smtClean="0"/>
              <a:t>получить</a:t>
            </a:r>
            <a:r>
              <a:rPr lang="en-GB" dirty="0" smtClean="0"/>
              <a:t> </a:t>
            </a:r>
            <a:r>
              <a:rPr lang="en-GB" dirty="0" err="1" smtClean="0"/>
              <a:t>данные</a:t>
            </a:r>
            <a:r>
              <a:rPr lang="en-GB" dirty="0" smtClean="0"/>
              <a:t> с ОЗУ </a:t>
            </a:r>
            <a:r>
              <a:rPr lang="en-GB" dirty="0" err="1" smtClean="0"/>
              <a:t>прежде</a:t>
            </a:r>
            <a:r>
              <a:rPr lang="en-GB" dirty="0" smtClean="0"/>
              <a:t> </a:t>
            </a:r>
            <a:r>
              <a:rPr lang="en-GB" dirty="0" err="1" smtClean="0"/>
              <a:t>чем</a:t>
            </a:r>
            <a:r>
              <a:rPr lang="en-GB" dirty="0" smtClean="0"/>
              <a:t> </a:t>
            </a:r>
            <a:r>
              <a:rPr lang="en-GB" dirty="0" err="1" smtClean="0"/>
              <a:t>отключить</a:t>
            </a:r>
            <a:r>
              <a:rPr lang="en-GB" dirty="0" smtClean="0"/>
              <a:t> </a:t>
            </a:r>
            <a:r>
              <a:rPr lang="en-GB" dirty="0" err="1" smtClean="0"/>
              <a:t>электропитание</a:t>
            </a:r>
            <a:r>
              <a:rPr lang="en-GB" dirty="0" smtClean="0"/>
              <a:t>. </a:t>
            </a:r>
            <a:r>
              <a:rPr lang="en-GB" dirty="0" err="1" smtClean="0"/>
              <a:t>Такие</a:t>
            </a:r>
            <a:r>
              <a:rPr lang="en-GB" dirty="0" smtClean="0"/>
              <a:t> </a:t>
            </a:r>
            <a:r>
              <a:rPr lang="en-GB" dirty="0" err="1" smtClean="0"/>
              <a:t>следственные</a:t>
            </a:r>
            <a:r>
              <a:rPr lang="en-GB" dirty="0" smtClean="0"/>
              <a:t> </a:t>
            </a:r>
            <a:r>
              <a:rPr lang="en-GB" dirty="0" err="1" smtClean="0"/>
              <a:t>действия</a:t>
            </a:r>
            <a:r>
              <a:rPr lang="en-GB" dirty="0" smtClean="0"/>
              <a:t> </a:t>
            </a:r>
            <a:r>
              <a:rPr lang="en-GB" dirty="0" err="1" smtClean="0"/>
              <a:t>часто</a:t>
            </a:r>
            <a:r>
              <a:rPr lang="en-GB" dirty="0" smtClean="0"/>
              <a:t> </a:t>
            </a:r>
            <a:r>
              <a:rPr lang="en-GB" dirty="0" err="1" smtClean="0"/>
              <a:t>именуются</a:t>
            </a:r>
            <a:r>
              <a:rPr lang="en-GB" dirty="0" smtClean="0"/>
              <a:t> "</a:t>
            </a:r>
            <a:r>
              <a:rPr lang="en-GB" dirty="0" err="1" smtClean="0"/>
              <a:t>криминалистикой</a:t>
            </a:r>
            <a:r>
              <a:rPr lang="en-GB" dirty="0" smtClean="0"/>
              <a:t> </a:t>
            </a:r>
            <a:r>
              <a:rPr lang="en-GB" dirty="0" err="1" smtClean="0"/>
              <a:t>живых</a:t>
            </a:r>
            <a:r>
              <a:rPr lang="en-GB" dirty="0" smtClean="0"/>
              <a:t> </a:t>
            </a:r>
            <a:r>
              <a:rPr lang="en-GB" dirty="0" err="1" smtClean="0"/>
              <a:t>данных</a:t>
            </a:r>
            <a:r>
              <a:rPr lang="en-GB" dirty="0" smtClean="0"/>
              <a:t>". </a:t>
            </a:r>
            <a:r>
              <a:rPr lang="en-GB" dirty="0" err="1" smtClean="0"/>
              <a:t>Растущая</a:t>
            </a:r>
            <a:r>
              <a:rPr lang="en-GB" dirty="0" smtClean="0"/>
              <a:t> </a:t>
            </a:r>
            <a:r>
              <a:rPr lang="en-GB" dirty="0" err="1" smtClean="0"/>
              <a:t>распространенность</a:t>
            </a:r>
            <a:r>
              <a:rPr lang="en-GB" dirty="0" smtClean="0"/>
              <a:t> </a:t>
            </a:r>
            <a:r>
              <a:rPr lang="en-GB" dirty="0" err="1" smtClean="0"/>
              <a:t>таких</a:t>
            </a:r>
            <a:r>
              <a:rPr lang="en-GB" dirty="0" smtClean="0"/>
              <a:t> </a:t>
            </a:r>
            <a:r>
              <a:rPr lang="en-GB" dirty="0" err="1" smtClean="0"/>
              <a:t>действий</a:t>
            </a:r>
            <a:r>
              <a:rPr lang="en-GB" dirty="0" smtClean="0"/>
              <a:t> </a:t>
            </a:r>
            <a:r>
              <a:rPr lang="en-GB" dirty="0" err="1" smtClean="0"/>
              <a:t>продиктована</a:t>
            </a:r>
            <a:r>
              <a:rPr lang="en-GB" dirty="0" smtClean="0"/>
              <a:t> </a:t>
            </a:r>
            <a:r>
              <a:rPr lang="en-GB" dirty="0" err="1" smtClean="0"/>
              <a:t>тем</a:t>
            </a:r>
            <a:r>
              <a:rPr lang="ru-RU" dirty="0" smtClean="0"/>
              <a:t> фактом</a:t>
            </a:r>
            <a:r>
              <a:rPr lang="en-GB" dirty="0" smtClean="0"/>
              <a:t>, </a:t>
            </a:r>
            <a:r>
              <a:rPr lang="en-GB" dirty="0" err="1" smtClean="0"/>
              <a:t>что</a:t>
            </a:r>
            <a:r>
              <a:rPr lang="en-GB" dirty="0" smtClean="0"/>
              <a:t> </a:t>
            </a:r>
            <a:r>
              <a:rPr lang="en-GB" dirty="0" err="1" smtClean="0"/>
              <a:t>сегодня</a:t>
            </a:r>
            <a:r>
              <a:rPr lang="en-GB" dirty="0" smtClean="0"/>
              <a:t> </a:t>
            </a:r>
            <a:r>
              <a:rPr lang="en-GB" dirty="0" err="1" smtClean="0"/>
              <a:t>объем</a:t>
            </a:r>
            <a:r>
              <a:rPr lang="en-GB" dirty="0" smtClean="0"/>
              <a:t> </a:t>
            </a:r>
            <a:r>
              <a:rPr lang="en-GB" dirty="0" err="1" smtClean="0"/>
              <a:t>данных</a:t>
            </a:r>
            <a:r>
              <a:rPr lang="en-GB" dirty="0" smtClean="0"/>
              <a:t>, </a:t>
            </a:r>
            <a:r>
              <a:rPr lang="en-GB" dirty="0" err="1" smtClean="0"/>
              <a:t>которые</a:t>
            </a:r>
            <a:r>
              <a:rPr lang="en-GB" dirty="0" smtClean="0"/>
              <a:t> </a:t>
            </a:r>
            <a:r>
              <a:rPr lang="en-GB" dirty="0" err="1" smtClean="0"/>
              <a:t>можно</a:t>
            </a:r>
            <a:r>
              <a:rPr lang="en-GB" dirty="0" smtClean="0"/>
              <a:t> </a:t>
            </a:r>
            <a:r>
              <a:rPr lang="en-GB" dirty="0" err="1" smtClean="0"/>
              <a:t>потерять</a:t>
            </a:r>
            <a:r>
              <a:rPr lang="en-GB" dirty="0" smtClean="0"/>
              <a:t>, </a:t>
            </a:r>
            <a:r>
              <a:rPr lang="en-GB" dirty="0" err="1" smtClean="0"/>
              <a:t>равен</a:t>
            </a:r>
            <a:r>
              <a:rPr lang="en-GB" dirty="0" smtClean="0"/>
              <a:t> </a:t>
            </a:r>
            <a:r>
              <a:rPr lang="en-GB" dirty="0" err="1" smtClean="0"/>
              <a:t>или</a:t>
            </a:r>
            <a:r>
              <a:rPr lang="en-GB" dirty="0" smtClean="0"/>
              <a:t> </a:t>
            </a:r>
            <a:r>
              <a:rPr lang="en-GB" dirty="0" err="1" smtClean="0"/>
              <a:t>превосходит</a:t>
            </a:r>
            <a:r>
              <a:rPr lang="en-GB" dirty="0" smtClean="0"/>
              <a:t> </a:t>
            </a:r>
            <a:r>
              <a:rPr lang="en-GB" dirty="0" err="1" smtClean="0"/>
              <a:t>объем</a:t>
            </a:r>
            <a:r>
              <a:rPr lang="en-GB" dirty="0" smtClean="0"/>
              <a:t> </a:t>
            </a:r>
            <a:r>
              <a:rPr lang="en-GB" dirty="0" err="1" smtClean="0"/>
              <a:t>самого</a:t>
            </a:r>
            <a:r>
              <a:rPr lang="en-GB" dirty="0" smtClean="0"/>
              <a:t> </a:t>
            </a:r>
            <a:r>
              <a:rPr lang="en-GB" dirty="0" err="1" smtClean="0"/>
              <a:t>большого</a:t>
            </a:r>
            <a:r>
              <a:rPr lang="en-GB" dirty="0" smtClean="0"/>
              <a:t> </a:t>
            </a:r>
            <a:r>
              <a:rPr lang="en-GB" dirty="0" err="1" smtClean="0"/>
              <a:t>жесткого</a:t>
            </a:r>
            <a:r>
              <a:rPr lang="en-GB" dirty="0" smtClean="0"/>
              <a:t> </a:t>
            </a:r>
            <a:r>
              <a:rPr lang="en-GB" dirty="0" err="1" smtClean="0"/>
              <a:t>диска</a:t>
            </a:r>
            <a:r>
              <a:rPr lang="en-GB" dirty="0" smtClean="0"/>
              <a:t>, </a:t>
            </a:r>
            <a:r>
              <a:rPr lang="en-GB" dirty="0" err="1" smtClean="0"/>
              <a:t>доступного</a:t>
            </a:r>
            <a:r>
              <a:rPr lang="en-GB" dirty="0" smtClean="0"/>
              <a:t> </a:t>
            </a:r>
            <a:r>
              <a:rPr lang="en-GB" dirty="0" err="1" smtClean="0"/>
              <a:t>человеку</a:t>
            </a:r>
            <a:r>
              <a:rPr lang="en-GB" dirty="0" smtClean="0"/>
              <a:t> </a:t>
            </a:r>
            <a:r>
              <a:rPr lang="en-GB" dirty="0" err="1" smtClean="0"/>
              <a:t>всего</a:t>
            </a:r>
            <a:r>
              <a:rPr lang="en-GB" dirty="0" smtClean="0"/>
              <a:t> </a:t>
            </a:r>
            <a:r>
              <a:rPr lang="en-GB" dirty="0" err="1" smtClean="0"/>
              <a:t>несколько</a:t>
            </a:r>
            <a:r>
              <a:rPr lang="en-GB" dirty="0" smtClean="0"/>
              <a:t> </a:t>
            </a:r>
            <a:r>
              <a:rPr lang="en-GB" dirty="0" err="1" smtClean="0"/>
              <a:t>лет</a:t>
            </a:r>
            <a:r>
              <a:rPr lang="en-GB" dirty="0" smtClean="0"/>
              <a:t> </a:t>
            </a:r>
            <a:r>
              <a:rPr lang="en-GB" dirty="0" err="1" smtClean="0"/>
              <a:t>назад</a:t>
            </a:r>
            <a:r>
              <a:rPr lang="en-GB" dirty="0" smtClean="0"/>
              <a:t>. </a:t>
            </a:r>
            <a:r>
              <a:rPr lang="en-US" dirty="0" smtClean="0"/>
              <a:t>   </a:t>
            </a:r>
          </a:p>
          <a:p>
            <a:pPr eaLnBrk="1" hangingPunct="1">
              <a:spcBef>
                <a:spcPct val="0"/>
              </a:spcBef>
            </a:pPr>
            <a:endParaRPr lang="en-GB" dirty="0" smtClean="0"/>
          </a:p>
        </p:txBody>
      </p:sp>
      <p:sp>
        <p:nvSpPr>
          <p:cNvPr id="49155" name="Slide Number Placeholder 3"/>
          <p:cNvSpPr>
            <a:spLocks noGrp="1"/>
          </p:cNvSpPr>
          <p:nvPr>
            <p:ph type="sldNum" sz="quarter" idx="5"/>
          </p:nvPr>
        </p:nvSpPr>
        <p:spPr bwMode="auto">
          <a:noFill/>
          <a:ln>
            <a:miter lim="800000"/>
            <a:headEnd/>
            <a:tailEnd/>
          </a:ln>
        </p:spPr>
        <p:txBody>
          <a:bodyPr/>
          <a:lstStyle/>
          <a:p>
            <a:fld id="{CA913D67-47ED-44FD-B195-16DEE063F0E9}" type="slidenum">
              <a:rPr lang="en-GB"/>
              <a:pPr/>
              <a:t>16</a:t>
            </a:fld>
            <a:endParaRPr lang="en-GB"/>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noTextEdit="1"/>
          </p:cNvSpPr>
          <p:nvPr>
            <p:ph type="sldImg"/>
          </p:nvPr>
        </p:nvSpPr>
        <p:spPr bwMode="auto">
          <a:noFill/>
          <a:ln>
            <a:solidFill>
              <a:srgbClr val="000000"/>
            </a:solidFill>
            <a:miter lim="800000"/>
            <a:headEnd/>
            <a:tailEnd/>
          </a:ln>
        </p:spPr>
      </p:sp>
      <p:sp>
        <p:nvSpPr>
          <p:cNvPr id="304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04131" name="Slide Number Placeholder 3"/>
          <p:cNvSpPr>
            <a:spLocks noGrp="1"/>
          </p:cNvSpPr>
          <p:nvPr>
            <p:ph type="sldNum" sz="quarter" idx="5"/>
          </p:nvPr>
        </p:nvSpPr>
        <p:spPr bwMode="auto">
          <a:noFill/>
          <a:ln>
            <a:miter lim="800000"/>
            <a:headEnd/>
            <a:tailEnd/>
          </a:ln>
        </p:spPr>
        <p:txBody>
          <a:bodyPr/>
          <a:lstStyle/>
          <a:p>
            <a:fld id="{59545134-3064-40AB-BA46-371A440EA1A2}" type="slidenum">
              <a:rPr lang="en-GB"/>
              <a:pPr/>
              <a:t>159</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Slide Image Placeholder 1"/>
          <p:cNvSpPr>
            <a:spLocks noGrp="1" noRot="1" noChangeAspect="1" noTextEdit="1"/>
          </p:cNvSpPr>
          <p:nvPr>
            <p:ph type="sldImg"/>
          </p:nvPr>
        </p:nvSpPr>
        <p:spPr bwMode="auto">
          <a:noFill/>
          <a:ln>
            <a:solidFill>
              <a:srgbClr val="000000"/>
            </a:solidFill>
            <a:miter lim="800000"/>
            <a:headEnd/>
            <a:tailEnd/>
          </a:ln>
        </p:spPr>
      </p:sp>
      <p:sp>
        <p:nvSpPr>
          <p:cNvPr id="306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ru-RU" sz="1100" dirty="0" smtClean="0"/>
              <a:t>Данный семинар преследовал цель осведомить слушателей о типе и уровне знаний технологии, необходимых судьям и прокурорам для эффективного выполнения своих обязанностей. Сессия не задумывалась как исчерпывающий анализ предмета и содержит указания на области, в которых может понадобиться дополнительная информация.</a:t>
            </a:r>
            <a:endParaRPr lang="en-GB" sz="1100" dirty="0" smtClean="0"/>
          </a:p>
          <a:p>
            <a:pPr eaLnBrk="1" hangingPunct="1">
              <a:lnSpc>
                <a:spcPct val="90000"/>
              </a:lnSpc>
              <a:spcBef>
                <a:spcPct val="0"/>
              </a:spcBef>
            </a:pPr>
            <a:r>
              <a:rPr lang="en-GB" sz="1100" dirty="0" smtClean="0"/>
              <a:t> </a:t>
            </a:r>
          </a:p>
          <a:p>
            <a:pPr eaLnBrk="1" hangingPunct="1">
              <a:lnSpc>
                <a:spcPct val="90000"/>
              </a:lnSpc>
              <a:spcBef>
                <a:spcPct val="0"/>
              </a:spcBef>
            </a:pPr>
            <a:r>
              <a:rPr lang="ru-RU" sz="1100" dirty="0" smtClean="0"/>
              <a:t>Авторам тренинга рекомендуется убедиться в том, что подготовленный материал актуален и содержит обсуждение новейших областей технологии и их воздействия на преступное сообщество, а также их воздействия на юридические, процедурные и доказательные правила в юрисдикции, в которой проводится тренинг. Технологические новшества не могут не влиять на систему уголовного правосудия, как, например, твердотельная память и Веб 2.0. Такие вопросы должны рассматриваться в контексте учебных семинаров по мере роста их актуальности.</a:t>
            </a:r>
            <a:endParaRPr lang="en-GB" sz="1100" dirty="0" smtClean="0"/>
          </a:p>
          <a:p>
            <a:pPr eaLnBrk="1" hangingPunct="1">
              <a:lnSpc>
                <a:spcPct val="90000"/>
              </a:lnSpc>
              <a:spcBef>
                <a:spcPct val="0"/>
              </a:spcBef>
            </a:pPr>
            <a:r>
              <a:rPr lang="en-GB" sz="1100" dirty="0" smtClean="0"/>
              <a:t> </a:t>
            </a:r>
          </a:p>
          <a:p>
            <a:pPr eaLnBrk="1" hangingPunct="1">
              <a:lnSpc>
                <a:spcPct val="90000"/>
              </a:lnSpc>
              <a:spcBef>
                <a:spcPct val="0"/>
              </a:spcBef>
            </a:pPr>
            <a:r>
              <a:rPr lang="ru-RU" sz="1100" dirty="0" smtClean="0"/>
              <a:t>Как и в случае с другими программами любой учебный курс, предназначенный для судей, должен преследовать ясные цели, которые конкретны, измеряемы, достижимы, актуальны и ограничены во времени (согласно англоязычной аббревиатуре –</a:t>
            </a:r>
            <a:r>
              <a:rPr lang="en-GB" sz="1100" dirty="0" smtClean="0"/>
              <a:t> </a:t>
            </a:r>
            <a:r>
              <a:rPr lang="en-GB" altLang="en-US" sz="1100" dirty="0" smtClean="0"/>
              <a:t>“</a:t>
            </a:r>
            <a:r>
              <a:rPr lang="ru-RU" altLang="ja-JP" sz="1100" dirty="0" smtClean="0"/>
              <a:t>умные  цели</a:t>
            </a:r>
            <a:r>
              <a:rPr lang="ja-JP" altLang="en-US" sz="1100" dirty="0" smtClean="0"/>
              <a:t>”</a:t>
            </a:r>
            <a:r>
              <a:rPr lang="en-US" altLang="ja-JP" sz="1100" dirty="0" smtClean="0"/>
              <a:t>, </a:t>
            </a:r>
            <a:r>
              <a:rPr lang="en-GB" altLang="ja-JP" sz="1100" dirty="0" smtClean="0"/>
              <a:t>SMART objectives  Specific, Measurable, Achievable, Relevant and Time Bound). </a:t>
            </a:r>
            <a:r>
              <a:rPr lang="ru-RU" altLang="ja-JP" sz="1100" dirty="0" smtClean="0"/>
              <a:t>Данные параметры необходимы для достижения поставленных целей. Стремитесь избегать целей, выраженных в категориях </a:t>
            </a:r>
            <a:r>
              <a:rPr lang="ja-JP" altLang="en-US" sz="1100" dirty="0" smtClean="0"/>
              <a:t>“</a:t>
            </a:r>
            <a:r>
              <a:rPr lang="ru-RU" altLang="ja-JP" sz="1100" dirty="0" smtClean="0"/>
              <a:t>понимать</a:t>
            </a:r>
            <a:r>
              <a:rPr lang="ja-JP" altLang="en-US" sz="1100" dirty="0" smtClean="0"/>
              <a:t>”</a:t>
            </a:r>
            <a:r>
              <a:rPr lang="en-US" altLang="ja-JP" sz="1100" dirty="0" smtClean="0"/>
              <a:t> </a:t>
            </a:r>
            <a:r>
              <a:rPr lang="ru-RU" altLang="ja-JP" sz="1100" dirty="0" smtClean="0"/>
              <a:t>или </a:t>
            </a:r>
            <a:r>
              <a:rPr lang="ja-JP" altLang="en-US" sz="1100" dirty="0" smtClean="0"/>
              <a:t>“</a:t>
            </a:r>
            <a:r>
              <a:rPr lang="ru-RU" altLang="ja-JP" sz="1100" dirty="0" smtClean="0"/>
              <a:t>знать</a:t>
            </a:r>
            <a:r>
              <a:rPr lang="ja-JP" altLang="en-US" sz="1100" dirty="0" smtClean="0"/>
              <a:t>”</a:t>
            </a:r>
            <a:r>
              <a:rPr lang="ru-RU" altLang="ja-JP" sz="1100" dirty="0" smtClean="0"/>
              <a:t>, так как они не соответствуют данным критериям. Например, как измерить, достигнута ли цель </a:t>
            </a:r>
            <a:r>
              <a:rPr lang="ja-JP" altLang="en-US" sz="1100" dirty="0" smtClean="0"/>
              <a:t>“</a:t>
            </a:r>
            <a:r>
              <a:rPr lang="ru-RU" altLang="ja-JP" sz="1100" dirty="0" smtClean="0"/>
              <a:t>знания</a:t>
            </a:r>
            <a:r>
              <a:rPr lang="ja-JP" altLang="en-US" sz="1100" dirty="0" smtClean="0"/>
              <a:t>”</a:t>
            </a:r>
            <a:r>
              <a:rPr lang="ru-RU" altLang="ja-JP" sz="1100" dirty="0" smtClean="0"/>
              <a:t> предмета? Предпочтительно использовать такие измеряемые понятия, как </a:t>
            </a:r>
            <a:r>
              <a:rPr lang="ja-JP" altLang="en-US" sz="1100" dirty="0" smtClean="0"/>
              <a:t>“</a:t>
            </a:r>
            <a:r>
              <a:rPr lang="ru-RU" altLang="ja-JP" sz="1100" dirty="0" smtClean="0"/>
              <a:t>перечислить</a:t>
            </a:r>
            <a:r>
              <a:rPr lang="ja-JP" altLang="en-US" sz="1100" dirty="0" smtClean="0"/>
              <a:t>”</a:t>
            </a:r>
            <a:r>
              <a:rPr lang="en-US" altLang="ja-JP" sz="1100" dirty="0" smtClean="0"/>
              <a:t> </a:t>
            </a:r>
            <a:r>
              <a:rPr lang="ru-RU" altLang="ja-JP" sz="1100" dirty="0" smtClean="0"/>
              <a:t>и </a:t>
            </a:r>
            <a:r>
              <a:rPr lang="ja-JP" altLang="en-US" sz="1100" dirty="0" smtClean="0"/>
              <a:t>“</a:t>
            </a:r>
            <a:r>
              <a:rPr lang="ru-RU" altLang="ja-JP" sz="1100" dirty="0" smtClean="0"/>
              <a:t>выявить</a:t>
            </a:r>
            <a:r>
              <a:rPr lang="ja-JP" altLang="en-US" sz="1100" dirty="0" smtClean="0"/>
              <a:t>”</a:t>
            </a:r>
            <a:r>
              <a:rPr lang="ru-RU" altLang="ja-JP" sz="1100" dirty="0" smtClean="0"/>
              <a:t>. Руководство по целеполаганию в режиме </a:t>
            </a:r>
            <a:r>
              <a:rPr lang="en-GB" altLang="ja-JP" sz="1100" dirty="0" smtClean="0"/>
              <a:t>SMART </a:t>
            </a:r>
            <a:r>
              <a:rPr lang="ru-RU" altLang="ja-JP" sz="1100" dirty="0" smtClean="0"/>
              <a:t>доступно по ссылке:</a:t>
            </a:r>
            <a:r>
              <a:rPr lang="en-GB" altLang="ja-JP" sz="1100" dirty="0" smtClean="0"/>
              <a:t> </a:t>
            </a:r>
            <a:r>
              <a:rPr lang="en-GB" altLang="ja-JP" sz="1100" u="sng" dirty="0" smtClean="0">
                <a:hlinkClick r:id="rId3"/>
              </a:rPr>
              <a:t>www.sheffield.ac.uk/.../Guide%20to%20setting%20objectives.doc</a:t>
            </a:r>
            <a:r>
              <a:rPr lang="en-GB" altLang="ja-JP" sz="1100" i="1" dirty="0" smtClean="0"/>
              <a:t> </a:t>
            </a:r>
            <a:endParaRPr lang="en-GB" altLang="ja-JP" sz="1100" dirty="0" smtClean="0"/>
          </a:p>
          <a:p>
            <a:pPr eaLnBrk="1" hangingPunct="1">
              <a:lnSpc>
                <a:spcPct val="90000"/>
              </a:lnSpc>
              <a:spcBef>
                <a:spcPct val="0"/>
              </a:spcBef>
            </a:pPr>
            <a:r>
              <a:rPr lang="en-GB" sz="1100" dirty="0" smtClean="0"/>
              <a:t> </a:t>
            </a:r>
          </a:p>
          <a:p>
            <a:pPr eaLnBrk="1" hangingPunct="1">
              <a:lnSpc>
                <a:spcPct val="90000"/>
              </a:lnSpc>
              <a:spcBef>
                <a:spcPct val="0"/>
              </a:spcBef>
            </a:pPr>
            <a:r>
              <a:rPr lang="ru-RU" sz="1100" dirty="0" smtClean="0"/>
              <a:t>В контексте подобных семинаров признается целесообразным использование материалов конкретных дел и случаев, причем использование таких материалов в большей степени соответствует целям обучения взрослых, чем чисто дидактическое обучение.</a:t>
            </a:r>
            <a:endParaRPr lang="en-GB" sz="1100" dirty="0" smtClean="0"/>
          </a:p>
          <a:p>
            <a:pPr eaLnBrk="1" hangingPunct="1">
              <a:lnSpc>
                <a:spcPct val="90000"/>
              </a:lnSpc>
              <a:spcBef>
                <a:spcPct val="0"/>
              </a:spcBef>
            </a:pPr>
            <a:r>
              <a:rPr lang="ru-RU" sz="1100" dirty="0" smtClean="0"/>
              <a:t>Ключевая роль автора тренинга и инструктора состоит в достижении целей конкретной программы. В данной главе предоставлена информация, призванная помочь в проведении семинара.</a:t>
            </a:r>
            <a:endParaRPr lang="en-GB" sz="1100" dirty="0" smtClean="0"/>
          </a:p>
        </p:txBody>
      </p:sp>
      <p:sp>
        <p:nvSpPr>
          <p:cNvPr id="306179" name="Slide Number Placeholder 3"/>
          <p:cNvSpPr>
            <a:spLocks noGrp="1"/>
          </p:cNvSpPr>
          <p:nvPr>
            <p:ph type="sldNum" sz="quarter" idx="5"/>
          </p:nvPr>
        </p:nvSpPr>
        <p:spPr bwMode="auto">
          <a:noFill/>
          <a:ln>
            <a:miter lim="800000"/>
            <a:headEnd/>
            <a:tailEnd/>
          </a:ln>
        </p:spPr>
        <p:txBody>
          <a:bodyPr/>
          <a:lstStyle/>
          <a:p>
            <a:fld id="{D866356F-DC35-4A75-8054-DAA12436793A}" type="slidenum">
              <a:rPr lang="en-US"/>
              <a:pPr/>
              <a:t>160</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noTextEdit="1"/>
          </p:cNvSpPr>
          <p:nvPr>
            <p:ph type="sldImg"/>
          </p:nvPr>
        </p:nvSpPr>
        <p:spPr bwMode="auto">
          <a:noFill/>
          <a:ln>
            <a:solidFill>
              <a:srgbClr val="000000"/>
            </a:solidFill>
            <a:miter lim="800000"/>
            <a:headEnd/>
            <a:tailEnd/>
          </a:ln>
        </p:spPr>
      </p:sp>
      <p:sp>
        <p:nvSpPr>
          <p:cNvPr id="308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08227" name="Slide Number Placeholder 3"/>
          <p:cNvSpPr>
            <a:spLocks noGrp="1"/>
          </p:cNvSpPr>
          <p:nvPr>
            <p:ph type="sldNum" sz="quarter" idx="5"/>
          </p:nvPr>
        </p:nvSpPr>
        <p:spPr bwMode="auto">
          <a:noFill/>
          <a:ln>
            <a:miter lim="800000"/>
            <a:headEnd/>
            <a:tailEnd/>
          </a:ln>
        </p:spPr>
        <p:txBody>
          <a:bodyPr/>
          <a:lstStyle/>
          <a:p>
            <a:fld id="{941E782F-1031-4458-A1D7-A1CEC53090F6}" type="slidenum">
              <a:rPr lang="en-US"/>
              <a:pPr/>
              <a:t>161</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Slide Image Placeholder 1"/>
          <p:cNvSpPr>
            <a:spLocks noGrp="1" noRot="1" noChangeAspect="1" noTextEdit="1"/>
          </p:cNvSpPr>
          <p:nvPr>
            <p:ph type="sldImg"/>
          </p:nvPr>
        </p:nvSpPr>
        <p:spPr bwMode="auto">
          <a:noFill/>
          <a:ln>
            <a:solidFill>
              <a:srgbClr val="000000"/>
            </a:solidFill>
            <a:miter lim="800000"/>
            <a:headEnd/>
            <a:tailEnd/>
          </a:ln>
        </p:spPr>
      </p:sp>
      <p:sp>
        <p:nvSpPr>
          <p:cNvPr id="310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10275" name="Slide Number Placeholder 3"/>
          <p:cNvSpPr>
            <a:spLocks noGrp="1"/>
          </p:cNvSpPr>
          <p:nvPr>
            <p:ph type="sldNum" sz="quarter" idx="5"/>
          </p:nvPr>
        </p:nvSpPr>
        <p:spPr bwMode="auto">
          <a:noFill/>
          <a:ln>
            <a:miter lim="800000"/>
            <a:headEnd/>
            <a:tailEnd/>
          </a:ln>
        </p:spPr>
        <p:txBody>
          <a:bodyPr/>
          <a:lstStyle/>
          <a:p>
            <a:fld id="{CF6A96B4-DC6D-4877-827F-C1888FD19383}" type="slidenum">
              <a:rPr lang="en-GB"/>
              <a:pPr/>
              <a:t>162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Универсальная последовательная шина (Universal Serial Bus, USB) – USB-порты, доступные в настоящее время на большинстве компьютеров, позволяют осуществить подсоединение к компьютеру большого числа устройств, таких как мышь, принтер, внешние запоминающие устройства и мобильные телефоны. В настоящее время это самый распространенный способ присоединения к компьютеру внешних устройств. Использовавшиеся ранее методы, такие как параллельные и серийные порты, налагали больше ограничений на число подсоединяемых одновременно устройств, а скорость передачи данных была гораздо ниже, чем с USB. Напротив, с использованием USB к компьютеру можно присоединять до 127 устройств. Простота в использовании USB-устройств предопределяет их важную роль во многих судебных расследованиях, связанных с цифровыми данными.</a:t>
            </a:r>
            <a:r>
              <a:rPr lang="en-US" smtClean="0"/>
              <a:t> </a:t>
            </a:r>
            <a:endParaRPr lang="en-GB" smtClean="0"/>
          </a:p>
          <a:p>
            <a:pPr eaLnBrk="1" hangingPunct="1">
              <a:spcBef>
                <a:spcPct val="0"/>
              </a:spcBef>
            </a:pPr>
            <a:endParaRPr lang="en-US" smtClean="0"/>
          </a:p>
        </p:txBody>
      </p:sp>
      <p:sp>
        <p:nvSpPr>
          <p:cNvPr id="51203" name="Slide Number Placeholder 3"/>
          <p:cNvSpPr>
            <a:spLocks noGrp="1"/>
          </p:cNvSpPr>
          <p:nvPr>
            <p:ph type="sldNum" sz="quarter" idx="5"/>
          </p:nvPr>
        </p:nvSpPr>
        <p:spPr bwMode="auto">
          <a:noFill/>
          <a:ln>
            <a:miter lim="800000"/>
            <a:headEnd/>
            <a:tailEnd/>
          </a:ln>
        </p:spPr>
        <p:txBody>
          <a:bodyPr/>
          <a:lstStyle/>
          <a:p>
            <a:fld id="{A670223C-28F5-4FE1-8079-E1F9A499D4AF}" type="slidenum">
              <a:rPr lang="en-US"/>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Жесткий диск</a:t>
            </a:r>
            <a:r>
              <a:rPr lang="en-US" smtClean="0"/>
              <a:t> – </a:t>
            </a:r>
            <a:r>
              <a:rPr lang="ru-RU" smtClean="0"/>
              <a:t>У компьютеров имеется по меньшей мере один жесткий диск. У больших универсальных компьютеров (мейнфреймов), как правило, множество жестких дисков. Сегодня жесткими дисками с огромной информационной емкостью могут обладать и другие устройства, такие как замкнутые ТВ системы (</a:t>
            </a:r>
            <a:r>
              <a:rPr lang="en-US" smtClean="0"/>
              <a:t>CCTV</a:t>
            </a:r>
            <a:r>
              <a:rPr lang="ru-RU" smtClean="0"/>
              <a:t>) и музыкальные проигрыватели. Такие диски состоят из жестких пластин, на которых содержатся данные, допускающие оперативное удаление и перезаписывание, тогда как структура диска запоминается, что обеспечивает сохранность данных в течение длительного времени. Данные хранятся на поверхности диска, в секторах и на дорожках. Дорожки – это концентрические круги, секторы – радиальные конусы на дорожке. На жестком диске данные хранятся в виде файлов, представляющих собой не что иное, как последовательность </a:t>
            </a:r>
            <a:r>
              <a:rPr lang="en-US" altLang="en-US" smtClean="0"/>
              <a:t>“</a:t>
            </a:r>
            <a:r>
              <a:rPr lang="ru-RU" altLang="ja-JP" smtClean="0"/>
              <a:t>байтов</a:t>
            </a:r>
            <a:r>
              <a:rPr lang="en-US" altLang="en-US" smtClean="0"/>
              <a:t>”</a:t>
            </a:r>
            <a:r>
              <a:rPr lang="ru-RU" altLang="ja-JP" smtClean="0"/>
              <a:t>. Программы – это также файлы, к которым обращается, по мере необходимости, центральный процессор.</a:t>
            </a:r>
            <a:endParaRPr lang="en-GB" smtClean="0"/>
          </a:p>
        </p:txBody>
      </p:sp>
      <p:sp>
        <p:nvSpPr>
          <p:cNvPr id="53251" name="Slide Number Placeholder 3"/>
          <p:cNvSpPr>
            <a:spLocks noGrp="1"/>
          </p:cNvSpPr>
          <p:nvPr>
            <p:ph type="sldNum" sz="quarter" idx="5"/>
          </p:nvPr>
        </p:nvSpPr>
        <p:spPr bwMode="auto">
          <a:noFill/>
          <a:ln>
            <a:miter lim="800000"/>
            <a:headEnd/>
            <a:tailEnd/>
          </a:ln>
        </p:spPr>
        <p:txBody>
          <a:bodyPr/>
          <a:lstStyle/>
          <a:p>
            <a:fld id="{148AF42C-0CE8-4FBA-B117-FC73BE0FDEC5}" type="slidenum">
              <a:rPr lang="en-GB"/>
              <a:pPr/>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Твердотельный жесткий диск</a:t>
            </a:r>
            <a:r>
              <a:rPr lang="ru-RU" b="1" dirty="0" smtClean="0"/>
              <a:t> </a:t>
            </a:r>
            <a:r>
              <a:rPr lang="en-US" dirty="0" smtClean="0">
                <a:solidFill>
                  <a:srgbClr val="000000"/>
                </a:solidFill>
              </a:rPr>
              <a:t>(SSD), </a:t>
            </a:r>
            <a:r>
              <a:rPr lang="ru-RU" dirty="0" smtClean="0">
                <a:solidFill>
                  <a:srgbClr val="000000"/>
                </a:solidFill>
              </a:rPr>
              <a:t>иногда именуемый твердотельным накопителем или электронным диском, – это устройство для хранения данных, использующее твердотельную память для долговременного хранения данных и обеспечения доступа к таковым в режиме, не отличающемся от традиционных жестких дисков. Твердотельные диски отличаются от традиционных магнитных накопителей, таких как жесткие диски или дискеты, то есть от электромеханических устройств, состоящих из вращающихся дисков и подвижных головок для чтения</a:t>
            </a:r>
            <a:r>
              <a:rPr lang="en-US" dirty="0" smtClean="0">
                <a:solidFill>
                  <a:srgbClr val="000000"/>
                </a:solidFill>
              </a:rPr>
              <a:t>/</a:t>
            </a:r>
            <a:r>
              <a:rPr lang="ru-RU" dirty="0" smtClean="0">
                <a:solidFill>
                  <a:srgbClr val="000000"/>
                </a:solidFill>
              </a:rPr>
              <a:t>записи. В твердотельных дисках используются микрочипы с энергонезависимой памятью, и в них нет движущихся частей. По сравнению с электромеханическими жесткими дисками твердотельные жесткие диски в меньшей степени подвержены физическому воздействию, они беззвучны, у них меньшее время доступа и латентности, но они более дорогостоящи в пересчете на гигабайт. Твердотельные диски работают с тем же интерфейсом, что и жесткие диски, и они с легкостью взаимозаменяемы в большинстве приложений.</a:t>
            </a:r>
            <a:endParaRPr lang="en-GB" dirty="0" smtClean="0">
              <a:solidFill>
                <a:srgbClr val="000000"/>
              </a:solidFill>
            </a:endParaRPr>
          </a:p>
        </p:txBody>
      </p:sp>
      <p:sp>
        <p:nvSpPr>
          <p:cNvPr id="57347" name="Slide Number Placeholder 3"/>
          <p:cNvSpPr>
            <a:spLocks noGrp="1"/>
          </p:cNvSpPr>
          <p:nvPr>
            <p:ph type="sldNum" sz="quarter" idx="5"/>
          </p:nvPr>
        </p:nvSpPr>
        <p:spPr bwMode="auto">
          <a:noFill/>
          <a:ln>
            <a:miter lim="800000"/>
            <a:headEnd/>
            <a:tailEnd/>
          </a:ln>
        </p:spPr>
        <p:txBody>
          <a:bodyPr/>
          <a:lstStyle/>
          <a:p>
            <a:fld id="{350971BA-3CE0-4FF4-834A-41E9B88DA025}" type="slidenum">
              <a:rPr lang="en-GB"/>
              <a:pPr/>
              <a:t>21</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Компакт-диски CD/DVD/Blu-Ray – у таких дисков различная емкость хранения данных, и обычно они используются для хранения музыки, видео или файлов данных. DVD-диск, к примеру, по размерам идентичен CD-диску, но может содержать в 7 раз больше данных, чем CD. Blu-Ray-диск, в свою очередь, может вмещать в десять раз больше данных, чем DVD. Иными словами, каждый из этих дисков может вместить больше данных, чем способен был вместить жесткий диск всего несколько лет назад. На всех компакт-дисках информация хранится отличным от жестких дисков образом, причем записанные данные более стабильны, чем на жестких дисках.</a:t>
            </a:r>
            <a:r>
              <a:rPr lang="en-US" smtClean="0"/>
              <a:t> </a:t>
            </a:r>
            <a:endParaRPr lang="en-GB" smtClean="0"/>
          </a:p>
        </p:txBody>
      </p:sp>
      <p:sp>
        <p:nvSpPr>
          <p:cNvPr id="59395" name="Slide Number Placeholder 3"/>
          <p:cNvSpPr>
            <a:spLocks noGrp="1"/>
          </p:cNvSpPr>
          <p:nvPr>
            <p:ph type="sldNum" sz="quarter" idx="5"/>
          </p:nvPr>
        </p:nvSpPr>
        <p:spPr bwMode="auto">
          <a:noFill/>
          <a:ln>
            <a:miter lim="800000"/>
            <a:headEnd/>
            <a:tailEnd/>
          </a:ln>
        </p:spPr>
        <p:txBody>
          <a:bodyPr/>
          <a:lstStyle/>
          <a:p>
            <a:fld id="{AA8450F2-C5F4-41DA-885E-076F61083505}" type="slidenum">
              <a:rPr lang="en-US"/>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r>
              <a:rPr lang="ru-RU" dirty="0" smtClean="0"/>
              <a:t>В уголовном и гражданском судопроизводстве получение доказательств, которые исходят из компьютеров и/или иных цифровых устройств, таких как мобильные телефоны, представляется рутинной практикой. По мере все более глубокого проникновения технологий в жизнь общества, будет расти и число цифровых устройств, содержащих доказательства, которые могут быть использованы в суде. Уже теперь мы наблюдаем ситуацию, когда используемые в быту устройства становятся предметом изучения для извлечения таких доказательств.</a:t>
            </a:r>
            <a:endParaRPr lang="en-US" dirty="0" smtClean="0"/>
          </a:p>
          <a:p>
            <a:r>
              <a:rPr lang="en-GB" dirty="0" smtClean="0"/>
              <a:t> </a:t>
            </a:r>
            <a:endParaRPr lang="en-US" dirty="0" smtClean="0"/>
          </a:p>
          <a:p>
            <a:r>
              <a:rPr lang="en-GB" dirty="0" err="1" smtClean="0"/>
              <a:t>Так</a:t>
            </a:r>
            <a:r>
              <a:rPr lang="en-GB" dirty="0" smtClean="0"/>
              <a:t>, </a:t>
            </a:r>
            <a:r>
              <a:rPr lang="en-GB" dirty="0" err="1" smtClean="0"/>
              <a:t>существенно</a:t>
            </a:r>
            <a:r>
              <a:rPr lang="en-GB" dirty="0" smtClean="0"/>
              <a:t> </a:t>
            </a:r>
            <a:r>
              <a:rPr lang="en-GB" dirty="0" err="1" smtClean="0"/>
              <a:t>важно</a:t>
            </a:r>
            <a:r>
              <a:rPr lang="en-GB" dirty="0" smtClean="0"/>
              <a:t>, </a:t>
            </a:r>
            <a:r>
              <a:rPr lang="en-GB" dirty="0" err="1" smtClean="0"/>
              <a:t>чтобы</a:t>
            </a:r>
            <a:r>
              <a:rPr lang="en-GB" dirty="0" smtClean="0"/>
              <a:t> </a:t>
            </a:r>
            <a:r>
              <a:rPr lang="en-GB" dirty="0" err="1" smtClean="0"/>
              <a:t>судьи</a:t>
            </a:r>
            <a:r>
              <a:rPr lang="en-GB" dirty="0" smtClean="0"/>
              <a:t> и </a:t>
            </a:r>
            <a:r>
              <a:rPr lang="en-GB" dirty="0" err="1" smtClean="0"/>
              <a:t>работники</a:t>
            </a:r>
            <a:r>
              <a:rPr lang="en-GB" dirty="0" smtClean="0"/>
              <a:t> </a:t>
            </a:r>
            <a:r>
              <a:rPr lang="en-GB" dirty="0" err="1" smtClean="0"/>
              <a:t>прокуратуры</a:t>
            </a:r>
            <a:r>
              <a:rPr lang="en-GB" dirty="0" smtClean="0"/>
              <a:t> </a:t>
            </a:r>
            <a:r>
              <a:rPr lang="en-GB" dirty="0" err="1" smtClean="0"/>
              <a:t>понимали</a:t>
            </a:r>
            <a:r>
              <a:rPr lang="en-GB" dirty="0" smtClean="0"/>
              <a:t> </a:t>
            </a:r>
            <a:r>
              <a:rPr lang="en-GB" dirty="0" err="1" smtClean="0"/>
              <a:t>вопросы</a:t>
            </a:r>
            <a:r>
              <a:rPr lang="en-GB" dirty="0" smtClean="0"/>
              <a:t>, </a:t>
            </a:r>
            <a:r>
              <a:rPr lang="en-GB" dirty="0" err="1" smtClean="0"/>
              <a:t>относящиеся</a:t>
            </a:r>
            <a:r>
              <a:rPr lang="en-GB" dirty="0" smtClean="0"/>
              <a:t> к </a:t>
            </a:r>
            <a:r>
              <a:rPr lang="en-GB" dirty="0" err="1" smtClean="0"/>
              <a:t>целостности</a:t>
            </a:r>
            <a:r>
              <a:rPr lang="en-GB" dirty="0" smtClean="0"/>
              <a:t> и </a:t>
            </a:r>
            <a:r>
              <a:rPr lang="en-GB" dirty="0" err="1" smtClean="0"/>
              <a:t>доступности</a:t>
            </a:r>
            <a:r>
              <a:rPr lang="en-GB" dirty="0" smtClean="0"/>
              <a:t> </a:t>
            </a:r>
            <a:r>
              <a:rPr lang="en-GB" dirty="0" err="1" smtClean="0"/>
              <a:t>цифровых</a:t>
            </a:r>
            <a:r>
              <a:rPr lang="en-GB" dirty="0" smtClean="0"/>
              <a:t> </a:t>
            </a:r>
            <a:r>
              <a:rPr lang="en-GB" dirty="0" err="1" smtClean="0"/>
              <a:t>доказательств</a:t>
            </a:r>
            <a:r>
              <a:rPr lang="en-GB" dirty="0" smtClean="0"/>
              <a:t>. </a:t>
            </a:r>
            <a:r>
              <a:rPr lang="en-GB" dirty="0" err="1" smtClean="0"/>
              <a:t>Для</a:t>
            </a:r>
            <a:r>
              <a:rPr lang="en-GB" dirty="0" smtClean="0"/>
              <a:t> </a:t>
            </a:r>
            <a:r>
              <a:rPr lang="en-GB" dirty="0" err="1" smtClean="0"/>
              <a:t>начала</a:t>
            </a:r>
            <a:r>
              <a:rPr lang="en-GB" dirty="0" smtClean="0"/>
              <a:t> </a:t>
            </a:r>
            <a:r>
              <a:rPr lang="en-GB" dirty="0" err="1" smtClean="0"/>
              <a:t>им</a:t>
            </a:r>
            <a:r>
              <a:rPr lang="en-GB" dirty="0" smtClean="0"/>
              <a:t> </a:t>
            </a:r>
            <a:r>
              <a:rPr lang="en-GB" dirty="0" err="1" smtClean="0"/>
              <a:t>было</a:t>
            </a:r>
            <a:r>
              <a:rPr lang="en-GB" dirty="0" smtClean="0"/>
              <a:t> </a:t>
            </a:r>
            <a:r>
              <a:rPr lang="en-GB" dirty="0" err="1" smtClean="0"/>
              <a:t>бы</a:t>
            </a:r>
            <a:r>
              <a:rPr lang="en-GB" dirty="0" smtClean="0"/>
              <a:t> </a:t>
            </a:r>
            <a:r>
              <a:rPr lang="en-GB" dirty="0" err="1" smtClean="0"/>
              <a:t>полезно</a:t>
            </a:r>
            <a:r>
              <a:rPr lang="en-GB" dirty="0" smtClean="0"/>
              <a:t> </a:t>
            </a:r>
            <a:r>
              <a:rPr lang="en-GB" dirty="0" err="1" smtClean="0"/>
              <a:t>узнать</a:t>
            </a:r>
            <a:r>
              <a:rPr lang="en-GB" dirty="0" smtClean="0"/>
              <a:t> о </a:t>
            </a:r>
            <a:r>
              <a:rPr lang="en-GB" dirty="0" err="1" smtClean="0"/>
              <a:t>способах</a:t>
            </a:r>
            <a:r>
              <a:rPr lang="en-GB" dirty="0" smtClean="0"/>
              <a:t> </a:t>
            </a:r>
            <a:r>
              <a:rPr lang="en-GB" dirty="0" err="1" smtClean="0"/>
              <a:t>хранения</a:t>
            </a:r>
            <a:r>
              <a:rPr lang="en-GB" dirty="0" smtClean="0"/>
              <a:t> </a:t>
            </a:r>
            <a:r>
              <a:rPr lang="en-GB" dirty="0" err="1" smtClean="0"/>
              <a:t>данных</a:t>
            </a:r>
            <a:r>
              <a:rPr lang="en-GB" dirty="0" smtClean="0"/>
              <a:t> и </a:t>
            </a:r>
            <a:r>
              <a:rPr lang="en-GB" dirty="0" err="1" smtClean="0"/>
              <a:t>путях</a:t>
            </a:r>
            <a:r>
              <a:rPr lang="en-GB" dirty="0" smtClean="0"/>
              <a:t> </a:t>
            </a:r>
            <a:r>
              <a:rPr lang="en-GB" dirty="0" err="1" smtClean="0"/>
              <a:t>их</a:t>
            </a:r>
            <a:r>
              <a:rPr lang="en-GB" dirty="0" smtClean="0"/>
              <a:t> </a:t>
            </a:r>
            <a:r>
              <a:rPr lang="en-GB" dirty="0" err="1" smtClean="0"/>
              <a:t>извлечения</a:t>
            </a:r>
            <a:r>
              <a:rPr lang="en-GB" dirty="0" smtClean="0"/>
              <a:t> </a:t>
            </a:r>
            <a:r>
              <a:rPr lang="en-GB" dirty="0" err="1" smtClean="0"/>
              <a:t>следователями</a:t>
            </a:r>
            <a:r>
              <a:rPr lang="en-GB" dirty="0" smtClean="0"/>
              <a:t>.</a:t>
            </a:r>
            <a:endParaRPr lang="en-US" dirty="0" smtClean="0"/>
          </a:p>
          <a:p>
            <a:r>
              <a:rPr lang="en-GB" dirty="0" smtClean="0"/>
              <a:t> </a:t>
            </a:r>
            <a:endParaRPr lang="en-US" dirty="0" smtClean="0"/>
          </a:p>
          <a:p>
            <a:r>
              <a:rPr lang="en-GB" dirty="0" err="1" smtClean="0"/>
              <a:t>Электронные</a:t>
            </a:r>
            <a:r>
              <a:rPr lang="en-GB" dirty="0" smtClean="0"/>
              <a:t> </a:t>
            </a:r>
            <a:r>
              <a:rPr lang="en-GB" dirty="0" err="1" smtClean="0"/>
              <a:t>или</a:t>
            </a:r>
            <a:r>
              <a:rPr lang="en-GB" dirty="0" smtClean="0"/>
              <a:t> </a:t>
            </a:r>
            <a:r>
              <a:rPr lang="en-GB" dirty="0" err="1" smtClean="0"/>
              <a:t>цифровые</a:t>
            </a:r>
            <a:r>
              <a:rPr lang="en-GB" dirty="0" smtClean="0"/>
              <a:t> </a:t>
            </a:r>
            <a:r>
              <a:rPr lang="en-GB" dirty="0" err="1" smtClean="0"/>
              <a:t>данные</a:t>
            </a:r>
            <a:r>
              <a:rPr lang="en-GB" dirty="0" smtClean="0"/>
              <a:t> </a:t>
            </a:r>
            <a:r>
              <a:rPr lang="en-GB" dirty="0" err="1" smtClean="0"/>
              <a:t>хранятся</a:t>
            </a:r>
            <a:r>
              <a:rPr lang="en-GB" dirty="0" smtClean="0"/>
              <a:t> в </a:t>
            </a:r>
            <a:r>
              <a:rPr lang="en-GB" dirty="0" err="1" smtClean="0"/>
              <a:t>различных</a:t>
            </a:r>
            <a:r>
              <a:rPr lang="en-GB" dirty="0" smtClean="0"/>
              <a:t> </a:t>
            </a:r>
            <a:r>
              <a:rPr lang="en-GB" dirty="0" err="1" smtClean="0"/>
              <a:t>формах</a:t>
            </a:r>
            <a:r>
              <a:rPr lang="en-GB" dirty="0" smtClean="0"/>
              <a:t>, </a:t>
            </a:r>
            <a:r>
              <a:rPr lang="en-GB" dirty="0" err="1" smtClean="0"/>
              <a:t>причем</a:t>
            </a:r>
            <a:r>
              <a:rPr lang="en-GB" dirty="0" smtClean="0"/>
              <a:t> </a:t>
            </a:r>
            <a:r>
              <a:rPr lang="en-GB" dirty="0" err="1" smtClean="0"/>
              <a:t>их</a:t>
            </a:r>
            <a:r>
              <a:rPr lang="en-GB" dirty="0" smtClean="0"/>
              <a:t> </a:t>
            </a:r>
            <a:r>
              <a:rPr lang="en-GB" dirty="0" err="1" smtClean="0"/>
              <a:t>наиболее</a:t>
            </a:r>
            <a:r>
              <a:rPr lang="en-GB" dirty="0" smtClean="0"/>
              <a:t> </a:t>
            </a:r>
            <a:r>
              <a:rPr lang="en-GB" dirty="0" err="1" smtClean="0"/>
              <a:t>устойчивое</a:t>
            </a:r>
            <a:r>
              <a:rPr lang="en-GB" dirty="0" smtClean="0"/>
              <a:t> и </a:t>
            </a:r>
            <a:r>
              <a:rPr lang="en-GB" dirty="0" err="1" smtClean="0"/>
              <a:t>наиболее</a:t>
            </a:r>
            <a:r>
              <a:rPr lang="en-GB" dirty="0" smtClean="0"/>
              <a:t> </a:t>
            </a:r>
            <a:r>
              <a:rPr lang="en-GB" dirty="0" err="1" smtClean="0"/>
              <a:t>поддающееся</a:t>
            </a:r>
            <a:r>
              <a:rPr lang="en-GB" dirty="0" smtClean="0"/>
              <a:t> </a:t>
            </a:r>
            <a:r>
              <a:rPr lang="en-GB" dirty="0" err="1" smtClean="0"/>
              <a:t>регистрации</a:t>
            </a:r>
            <a:r>
              <a:rPr lang="en-GB" dirty="0" smtClean="0"/>
              <a:t> </a:t>
            </a:r>
            <a:r>
              <a:rPr lang="en-GB" dirty="0" err="1" smtClean="0"/>
              <a:t>состояние</a:t>
            </a:r>
            <a:r>
              <a:rPr lang="en-GB" dirty="0" smtClean="0"/>
              <a:t> — </a:t>
            </a:r>
            <a:r>
              <a:rPr lang="en-GB" dirty="0" err="1" smtClean="0"/>
              <a:t>это</a:t>
            </a:r>
            <a:r>
              <a:rPr lang="en-GB" dirty="0" smtClean="0"/>
              <a:t> </a:t>
            </a:r>
            <a:r>
              <a:rPr lang="en-GB" dirty="0" err="1" smtClean="0"/>
              <a:t>хранение</a:t>
            </a:r>
            <a:r>
              <a:rPr lang="en-GB" dirty="0" smtClean="0"/>
              <a:t> </a:t>
            </a:r>
            <a:r>
              <a:rPr lang="en-GB" dirty="0" err="1" smtClean="0"/>
              <a:t>на</a:t>
            </a:r>
            <a:r>
              <a:rPr lang="en-GB" dirty="0" smtClean="0"/>
              <a:t> </a:t>
            </a:r>
            <a:r>
              <a:rPr lang="en-GB" dirty="0" err="1" smtClean="0"/>
              <a:t>жестких</a:t>
            </a:r>
            <a:r>
              <a:rPr lang="en-GB" dirty="0" smtClean="0"/>
              <a:t> </a:t>
            </a:r>
            <a:r>
              <a:rPr lang="en-GB" dirty="0" err="1" smtClean="0"/>
              <a:t>дисках</a:t>
            </a:r>
            <a:r>
              <a:rPr lang="en-GB" dirty="0" smtClean="0"/>
              <a:t> </a:t>
            </a:r>
            <a:r>
              <a:rPr lang="en-GB" dirty="0" err="1" smtClean="0"/>
              <a:t>компьютеров</a:t>
            </a:r>
            <a:r>
              <a:rPr lang="en-GB" dirty="0" smtClean="0"/>
              <a:t>. </a:t>
            </a:r>
            <a:r>
              <a:rPr lang="en-GB" dirty="0" err="1" smtClean="0"/>
              <a:t>Типичный</a:t>
            </a:r>
            <a:r>
              <a:rPr lang="en-GB" dirty="0" smtClean="0"/>
              <a:t> </a:t>
            </a:r>
            <a:r>
              <a:rPr lang="en-GB" dirty="0" err="1" smtClean="0"/>
              <a:t>подход</a:t>
            </a:r>
            <a:r>
              <a:rPr lang="en-GB" dirty="0" smtClean="0"/>
              <a:t> к </a:t>
            </a:r>
            <a:r>
              <a:rPr lang="en-GB" dirty="0" err="1" smtClean="0"/>
              <a:t>сохранению</a:t>
            </a:r>
            <a:r>
              <a:rPr lang="en-GB" dirty="0" smtClean="0"/>
              <a:t> и </a:t>
            </a:r>
            <a:r>
              <a:rPr lang="en-GB" dirty="0" err="1" smtClean="0"/>
              <a:t>предъявлению</a:t>
            </a:r>
            <a:r>
              <a:rPr lang="en-GB" dirty="0" smtClean="0"/>
              <a:t> </a:t>
            </a:r>
            <a:r>
              <a:rPr lang="en-GB" dirty="0" err="1" smtClean="0"/>
              <a:t>цифровых</a:t>
            </a:r>
            <a:r>
              <a:rPr lang="en-GB" dirty="0" smtClean="0"/>
              <a:t> </a:t>
            </a:r>
            <a:r>
              <a:rPr lang="en-GB" dirty="0" err="1" smtClean="0"/>
              <a:t>доказательств</a:t>
            </a:r>
            <a:r>
              <a:rPr lang="en-GB" dirty="0" smtClean="0"/>
              <a:t> </a:t>
            </a:r>
            <a:r>
              <a:rPr lang="en-GB" dirty="0" err="1" smtClean="0"/>
              <a:t>основывается</a:t>
            </a:r>
            <a:r>
              <a:rPr lang="en-GB" dirty="0" smtClean="0"/>
              <a:t> </a:t>
            </a:r>
            <a:r>
              <a:rPr lang="en-GB" dirty="0" err="1" smtClean="0"/>
              <a:t>на</a:t>
            </a:r>
            <a:r>
              <a:rPr lang="en-GB" dirty="0" smtClean="0"/>
              <a:t> </a:t>
            </a:r>
            <a:r>
              <a:rPr lang="en-GB" dirty="0" err="1" smtClean="0"/>
              <a:t>исследовании</a:t>
            </a:r>
            <a:r>
              <a:rPr lang="en-GB" dirty="0" smtClean="0"/>
              <a:t> </a:t>
            </a:r>
            <a:r>
              <a:rPr lang="en-GB" dirty="0" err="1" smtClean="0"/>
              <a:t>устройств</a:t>
            </a:r>
            <a:r>
              <a:rPr lang="en-GB" dirty="0" smtClean="0"/>
              <a:t> в </a:t>
            </a:r>
            <a:r>
              <a:rPr lang="en-GB" dirty="0" err="1" smtClean="0"/>
              <a:t>статичном</a:t>
            </a:r>
            <a:r>
              <a:rPr lang="en-GB" dirty="0" smtClean="0"/>
              <a:t> </a:t>
            </a:r>
            <a:r>
              <a:rPr lang="en-GB" dirty="0" err="1" smtClean="0"/>
              <a:t>состоянии</a:t>
            </a:r>
            <a:r>
              <a:rPr lang="en-GB" dirty="0" smtClean="0"/>
              <a:t>. </a:t>
            </a:r>
            <a:r>
              <a:rPr lang="en-GB" dirty="0" err="1" smtClean="0"/>
              <a:t>Иными</a:t>
            </a:r>
            <a:r>
              <a:rPr lang="en-GB" dirty="0" smtClean="0"/>
              <a:t> </a:t>
            </a:r>
            <a:r>
              <a:rPr lang="en-GB" dirty="0" err="1" smtClean="0"/>
              <a:t>словами</a:t>
            </a:r>
            <a:r>
              <a:rPr lang="en-GB" dirty="0" smtClean="0"/>
              <a:t>, в </a:t>
            </a:r>
            <a:r>
              <a:rPr lang="en-GB" dirty="0" err="1" smtClean="0"/>
              <a:t>состоянии</a:t>
            </a:r>
            <a:r>
              <a:rPr lang="en-GB" dirty="0" smtClean="0"/>
              <a:t>, </a:t>
            </a:r>
            <a:r>
              <a:rPr lang="en-GB" dirty="0" err="1" smtClean="0"/>
              <a:t>когда</a:t>
            </a:r>
            <a:r>
              <a:rPr lang="en-GB" dirty="0" smtClean="0"/>
              <a:t> </a:t>
            </a:r>
            <a:r>
              <a:rPr lang="en-GB" dirty="0" err="1" smtClean="0"/>
              <a:t>компьютер</a:t>
            </a:r>
            <a:r>
              <a:rPr lang="en-GB" dirty="0" smtClean="0"/>
              <a:t> </a:t>
            </a:r>
            <a:r>
              <a:rPr lang="en-GB" dirty="0" err="1" smtClean="0"/>
              <a:t>отключен</a:t>
            </a:r>
            <a:r>
              <a:rPr lang="en-GB" dirty="0" smtClean="0"/>
              <a:t> </a:t>
            </a:r>
            <a:r>
              <a:rPr lang="en-GB" dirty="0" err="1" smtClean="0"/>
              <a:t>от</a:t>
            </a:r>
            <a:r>
              <a:rPr lang="en-GB" dirty="0" smtClean="0"/>
              <a:t> </a:t>
            </a:r>
            <a:r>
              <a:rPr lang="en-GB" dirty="0" err="1" smtClean="0"/>
              <a:t>электросети</a:t>
            </a:r>
            <a:r>
              <a:rPr lang="en-GB" dirty="0" smtClean="0"/>
              <a:t>, а </a:t>
            </a:r>
            <a:r>
              <a:rPr lang="en-GB" dirty="0" err="1" smtClean="0"/>
              <a:t>данные</a:t>
            </a:r>
            <a:r>
              <a:rPr lang="en-GB" dirty="0" smtClean="0"/>
              <a:t> </a:t>
            </a:r>
            <a:r>
              <a:rPr lang="en-GB" dirty="0" err="1" smtClean="0"/>
              <a:t>находятся</a:t>
            </a:r>
            <a:r>
              <a:rPr lang="en-GB" dirty="0" smtClean="0"/>
              <a:t> в </a:t>
            </a:r>
            <a:r>
              <a:rPr lang="en-GB" dirty="0" err="1" smtClean="0"/>
              <a:t>стабильном</a:t>
            </a:r>
            <a:r>
              <a:rPr lang="en-GB" dirty="0" smtClean="0"/>
              <a:t> </a:t>
            </a:r>
            <a:r>
              <a:rPr lang="en-GB" dirty="0" err="1" smtClean="0"/>
              <a:t>состоянии</a:t>
            </a:r>
            <a:r>
              <a:rPr lang="en-GB" dirty="0" smtClean="0"/>
              <a:t>. </a:t>
            </a:r>
            <a:r>
              <a:rPr lang="en-GB" dirty="0" err="1" smtClean="0"/>
              <a:t>Специалисты</a:t>
            </a:r>
            <a:r>
              <a:rPr lang="en-GB" dirty="0" smtClean="0"/>
              <a:t> в </a:t>
            </a:r>
            <a:r>
              <a:rPr lang="en-GB" dirty="0" err="1" smtClean="0"/>
              <a:t>области</a:t>
            </a:r>
            <a:r>
              <a:rPr lang="en-GB" dirty="0" smtClean="0"/>
              <a:t> "</a:t>
            </a:r>
            <a:r>
              <a:rPr lang="en-GB" dirty="0" err="1" smtClean="0"/>
              <a:t>цифровой</a:t>
            </a:r>
            <a:r>
              <a:rPr lang="en-GB" dirty="0" smtClean="0"/>
              <a:t> </a:t>
            </a:r>
            <a:r>
              <a:rPr lang="en-GB" dirty="0" err="1" smtClean="0"/>
              <a:t>криминалистики</a:t>
            </a:r>
            <a:r>
              <a:rPr lang="en-GB" dirty="0" smtClean="0"/>
              <a:t>" </a:t>
            </a:r>
            <a:r>
              <a:rPr lang="en-GB" dirty="0" err="1" smtClean="0"/>
              <a:t>хорошо</a:t>
            </a:r>
            <a:r>
              <a:rPr lang="en-GB" dirty="0" smtClean="0"/>
              <a:t> </a:t>
            </a:r>
            <a:r>
              <a:rPr lang="en-GB" dirty="0" err="1" smtClean="0"/>
              <a:t>осведомлены</a:t>
            </a:r>
            <a:r>
              <a:rPr lang="en-GB" dirty="0" smtClean="0"/>
              <a:t> о </a:t>
            </a:r>
            <a:r>
              <a:rPr lang="en-GB" dirty="0" err="1" smtClean="0"/>
              <a:t>требованиях</a:t>
            </a:r>
            <a:r>
              <a:rPr lang="en-GB" dirty="0" smtClean="0"/>
              <a:t> </a:t>
            </a:r>
            <a:r>
              <a:rPr lang="en-GB" dirty="0" err="1" smtClean="0"/>
              <a:t>международных</a:t>
            </a:r>
            <a:r>
              <a:rPr lang="en-GB" dirty="0" smtClean="0"/>
              <a:t> и </a:t>
            </a:r>
            <a:r>
              <a:rPr lang="en-GB" dirty="0" err="1" smtClean="0"/>
              <a:t>национальных</a:t>
            </a:r>
            <a:r>
              <a:rPr lang="en-GB" dirty="0" smtClean="0"/>
              <a:t> </a:t>
            </a:r>
            <a:r>
              <a:rPr lang="en-GB" dirty="0" err="1" smtClean="0"/>
              <a:t>норм</a:t>
            </a:r>
            <a:r>
              <a:rPr lang="en-GB" dirty="0" smtClean="0"/>
              <a:t> в </a:t>
            </a:r>
            <a:r>
              <a:rPr lang="en-GB" dirty="0" err="1" smtClean="0"/>
              <a:t>отношении</a:t>
            </a:r>
            <a:r>
              <a:rPr lang="en-GB" dirty="0" smtClean="0"/>
              <a:t> </a:t>
            </a:r>
            <a:r>
              <a:rPr lang="en-GB" dirty="0" err="1" smtClean="0"/>
              <a:t>работы</a:t>
            </a:r>
            <a:r>
              <a:rPr lang="en-GB" dirty="0" smtClean="0"/>
              <a:t> с </a:t>
            </a:r>
            <a:r>
              <a:rPr lang="en-GB" dirty="0" err="1" smtClean="0"/>
              <a:t>такими</a:t>
            </a:r>
            <a:r>
              <a:rPr lang="en-GB" dirty="0" smtClean="0"/>
              <a:t> </a:t>
            </a:r>
            <a:r>
              <a:rPr lang="en-GB" dirty="0" err="1" smtClean="0"/>
              <a:t>доказательствами</a:t>
            </a:r>
            <a:r>
              <a:rPr lang="en-GB" dirty="0" smtClean="0"/>
              <a:t>. </a:t>
            </a:r>
            <a:r>
              <a:rPr lang="en-GB" dirty="0" err="1" smtClean="0"/>
              <a:t>Одно</a:t>
            </a:r>
            <a:r>
              <a:rPr lang="en-GB" dirty="0" smtClean="0"/>
              <a:t> </a:t>
            </a:r>
            <a:r>
              <a:rPr lang="en-GB" dirty="0" err="1" smtClean="0"/>
              <a:t>из</a:t>
            </a:r>
            <a:r>
              <a:rPr lang="en-GB" dirty="0" smtClean="0"/>
              <a:t> </a:t>
            </a:r>
            <a:r>
              <a:rPr lang="en-GB" dirty="0" err="1" smtClean="0"/>
              <a:t>таких</a:t>
            </a:r>
            <a:r>
              <a:rPr lang="en-GB" dirty="0" smtClean="0"/>
              <a:t> </a:t>
            </a:r>
            <a:r>
              <a:rPr lang="en-GB" dirty="0" err="1" smtClean="0"/>
              <a:t>руководств</a:t>
            </a:r>
            <a:r>
              <a:rPr lang="en-GB" dirty="0" smtClean="0"/>
              <a:t>, "</a:t>
            </a:r>
            <a:r>
              <a:rPr lang="en-GB" dirty="0" err="1" smtClean="0"/>
              <a:t>Изъятие</a:t>
            </a:r>
            <a:r>
              <a:rPr lang="en-GB" dirty="0" smtClean="0"/>
              <a:t> </a:t>
            </a:r>
            <a:r>
              <a:rPr lang="en-GB" dirty="0" err="1" smtClean="0"/>
              <a:t>электронных</a:t>
            </a:r>
            <a:r>
              <a:rPr lang="en-GB" dirty="0" smtClean="0"/>
              <a:t> </a:t>
            </a:r>
            <a:r>
              <a:rPr lang="en-GB" dirty="0" err="1" smtClean="0"/>
              <a:t>доказательств</a:t>
            </a:r>
            <a:r>
              <a:rPr lang="en-GB" dirty="0" smtClean="0"/>
              <a:t>" (</a:t>
            </a:r>
            <a:r>
              <a:rPr lang="en-GB" i="1" dirty="0" smtClean="0"/>
              <a:t>Seizure of E-Evidence</a:t>
            </a:r>
            <a:r>
              <a:rPr lang="en-GB" dirty="0" smtClean="0"/>
              <a:t>) </a:t>
            </a:r>
            <a:r>
              <a:rPr lang="en-GB" dirty="0" err="1" smtClean="0"/>
              <a:t>было</a:t>
            </a:r>
            <a:r>
              <a:rPr lang="en-GB" dirty="0" smtClean="0"/>
              <a:t> </a:t>
            </a:r>
            <a:r>
              <a:rPr lang="en-GB" dirty="0" err="1" smtClean="0"/>
              <a:t>разработано</a:t>
            </a:r>
            <a:r>
              <a:rPr lang="en-GB" dirty="0" smtClean="0"/>
              <a:t> </a:t>
            </a:r>
            <a:r>
              <a:rPr lang="en-GB" dirty="0" err="1" smtClean="0"/>
              <a:t>при</a:t>
            </a:r>
            <a:r>
              <a:rPr lang="en-GB" dirty="0" smtClean="0"/>
              <a:t> </a:t>
            </a:r>
            <a:r>
              <a:rPr lang="en-GB" dirty="0" err="1" smtClean="0"/>
              <a:t>финансовой</a:t>
            </a:r>
            <a:r>
              <a:rPr lang="en-GB" dirty="0" smtClean="0"/>
              <a:t> </a:t>
            </a:r>
            <a:r>
              <a:rPr lang="en-GB" dirty="0" err="1" smtClean="0"/>
              <a:t>поддержке</a:t>
            </a:r>
            <a:r>
              <a:rPr lang="en-GB" dirty="0" smtClean="0"/>
              <a:t> </a:t>
            </a:r>
            <a:r>
              <a:rPr lang="en-GB" dirty="0" err="1" smtClean="0"/>
              <a:t>программы</a:t>
            </a:r>
            <a:r>
              <a:rPr lang="en-GB" dirty="0" smtClean="0"/>
              <a:t> ОИСИН </a:t>
            </a:r>
            <a:r>
              <a:rPr lang="en-GB" dirty="0" err="1" smtClean="0"/>
              <a:t>Европейской</a:t>
            </a:r>
            <a:r>
              <a:rPr lang="en-GB" dirty="0" smtClean="0"/>
              <a:t> </a:t>
            </a:r>
            <a:r>
              <a:rPr lang="en-GB" dirty="0" err="1" smtClean="0"/>
              <a:t>Комиссии</a:t>
            </a:r>
            <a:r>
              <a:rPr lang="en-GB" dirty="0" smtClean="0"/>
              <a:t> и </a:t>
            </a:r>
            <a:r>
              <a:rPr lang="en-GB" dirty="0" err="1" smtClean="0"/>
              <a:t>доступно</a:t>
            </a:r>
            <a:r>
              <a:rPr lang="en-GB" dirty="0" smtClean="0"/>
              <a:t> </a:t>
            </a:r>
            <a:r>
              <a:rPr lang="en-GB" dirty="0" err="1" smtClean="0"/>
              <a:t>по</a:t>
            </a:r>
            <a:r>
              <a:rPr lang="en-GB" dirty="0" smtClean="0"/>
              <a:t> </a:t>
            </a:r>
            <a:r>
              <a:rPr lang="en-GB" dirty="0" err="1" smtClean="0"/>
              <a:t>ссылке</a:t>
            </a:r>
            <a:r>
              <a:rPr lang="en-GB" dirty="0" smtClean="0"/>
              <a:t>: </a:t>
            </a:r>
            <a:r>
              <a:rPr lang="en-GB" u="sng" dirty="0" smtClean="0">
                <a:hlinkClick r:id="rId3"/>
              </a:rPr>
              <a:t>http://www.e-evidence.info</a:t>
            </a:r>
            <a:r>
              <a:rPr lang="en-GB" dirty="0" smtClean="0"/>
              <a:t>. В </a:t>
            </a:r>
            <a:r>
              <a:rPr lang="en-GB" dirty="0" err="1" smtClean="0"/>
              <a:t>руководстве</a:t>
            </a:r>
            <a:r>
              <a:rPr lang="en-GB" dirty="0" smtClean="0"/>
              <a:t> </a:t>
            </a:r>
            <a:r>
              <a:rPr lang="en-GB" dirty="0" err="1" smtClean="0"/>
              <a:t>изложены</a:t>
            </a:r>
            <a:r>
              <a:rPr lang="en-GB" dirty="0" smtClean="0"/>
              <a:t> </a:t>
            </a:r>
            <a:r>
              <a:rPr lang="en-GB" dirty="0" err="1" smtClean="0"/>
              <a:t>основные</a:t>
            </a:r>
            <a:r>
              <a:rPr lang="en-GB" dirty="0" smtClean="0"/>
              <a:t> </a:t>
            </a:r>
            <a:r>
              <a:rPr lang="en-GB" dirty="0" err="1" smtClean="0"/>
              <a:t>принципы</a:t>
            </a:r>
            <a:r>
              <a:rPr lang="en-GB" dirty="0" smtClean="0"/>
              <a:t> </a:t>
            </a:r>
            <a:r>
              <a:rPr lang="en-GB" dirty="0" err="1" smtClean="0"/>
              <a:t>работы</a:t>
            </a:r>
            <a:r>
              <a:rPr lang="en-GB" dirty="0" smtClean="0"/>
              <a:t> </a:t>
            </a:r>
            <a:r>
              <a:rPr lang="en-GB" dirty="0" err="1" smtClean="0"/>
              <a:t>правоохранительных</a:t>
            </a:r>
            <a:r>
              <a:rPr lang="en-GB" dirty="0" smtClean="0"/>
              <a:t> </a:t>
            </a:r>
            <a:r>
              <a:rPr lang="en-GB" dirty="0" err="1" smtClean="0"/>
              <a:t>органов</a:t>
            </a:r>
            <a:r>
              <a:rPr lang="ru-RU" dirty="0" smtClean="0"/>
              <a:t> в связи с рассматриваемым предметом</a:t>
            </a:r>
            <a:r>
              <a:rPr lang="en-GB" dirty="0" smtClean="0"/>
              <a:t>. </a:t>
            </a:r>
            <a:r>
              <a:rPr lang="ru-RU" dirty="0" smtClean="0"/>
              <a:t>Существенно важно, чтобы судьи имели ясное представление о способах хранения данных и, а также о путях получения представляемых суду доказательств. Для этого необходимо принципиальное понимание концепций цифровых данных, их хранения и извлечения, в также инструментов и процедур, применяемых для представления таких данных в системе уголовного правосудия. Авторам обучающих семинаров доступны разнообразные ресурсы, посвященные теме хранения данных на жестких дисках и на цифровых устройствах. Пример такого руководства доступен по ссылке: </a:t>
            </a:r>
            <a:r>
              <a:rPr lang="en-GB" u="sng" dirty="0" smtClean="0">
                <a:hlinkClick r:id="rId4"/>
              </a:rPr>
              <a:t>http://www.storagereview.com/hard_disk_drive_reference_guide</a:t>
            </a:r>
            <a:r>
              <a:rPr lang="en-GB" dirty="0" smtClean="0"/>
              <a:t>. </a:t>
            </a:r>
            <a:r>
              <a:rPr lang="ru-RU" dirty="0" smtClean="0"/>
              <a:t>Здесь, в основном, рассматриваются вопросы энергонезависимого хранения данных, например, на магнитных носителях, средствах оптического хранения информации, флеш-памяти и т. д.</a:t>
            </a:r>
            <a:endParaRPr lang="en-US" dirty="0" smtClean="0"/>
          </a:p>
          <a:p>
            <a:r>
              <a:rPr lang="en-GB" dirty="0" smtClean="0"/>
              <a:t> </a:t>
            </a:r>
            <a:endParaRPr lang="en-US" dirty="0" smtClean="0"/>
          </a:p>
          <a:p>
            <a:r>
              <a:rPr lang="en-GB" dirty="0" smtClean="0"/>
              <a:t>В </a:t>
            </a:r>
            <a:r>
              <a:rPr lang="en-GB" dirty="0" err="1" smtClean="0"/>
              <a:t>современности</a:t>
            </a:r>
            <a:r>
              <a:rPr lang="en-GB" dirty="0" smtClean="0"/>
              <a:t> </a:t>
            </a:r>
            <a:r>
              <a:rPr lang="en-GB" dirty="0" err="1" smtClean="0"/>
              <a:t>доказательства</a:t>
            </a:r>
            <a:r>
              <a:rPr lang="en-GB" dirty="0" smtClean="0"/>
              <a:t> </a:t>
            </a:r>
            <a:r>
              <a:rPr lang="en-GB" dirty="0" err="1" smtClean="0"/>
              <a:t>все</a:t>
            </a:r>
            <a:r>
              <a:rPr lang="en-GB" dirty="0" smtClean="0"/>
              <a:t> </a:t>
            </a:r>
            <a:r>
              <a:rPr lang="en-GB" dirty="0" err="1" smtClean="0"/>
              <a:t>чаще</a:t>
            </a:r>
            <a:r>
              <a:rPr lang="en-GB" dirty="0" smtClean="0"/>
              <a:t> </a:t>
            </a:r>
            <a:r>
              <a:rPr lang="en-GB" dirty="0" err="1" smtClean="0"/>
              <a:t>извлекаются</a:t>
            </a:r>
            <a:r>
              <a:rPr lang="en-GB" dirty="0" smtClean="0"/>
              <a:t> </a:t>
            </a:r>
            <a:r>
              <a:rPr lang="en-GB" dirty="0" err="1" smtClean="0"/>
              <a:t>из</a:t>
            </a:r>
            <a:r>
              <a:rPr lang="en-GB" dirty="0" smtClean="0"/>
              <a:t> </a:t>
            </a:r>
            <a:r>
              <a:rPr lang="en-GB" dirty="0" err="1" smtClean="0"/>
              <a:t>энергозависимых</a:t>
            </a:r>
            <a:r>
              <a:rPr lang="en-GB" dirty="0" smtClean="0"/>
              <a:t> </a:t>
            </a:r>
            <a:r>
              <a:rPr lang="en-GB" dirty="0" err="1" smtClean="0"/>
              <a:t>источников</a:t>
            </a:r>
            <a:r>
              <a:rPr lang="en-GB" dirty="0" smtClean="0"/>
              <a:t>, </a:t>
            </a:r>
            <a:r>
              <a:rPr lang="en-GB" dirty="0" err="1" smtClean="0"/>
              <a:t>таких</a:t>
            </a:r>
            <a:r>
              <a:rPr lang="en-GB" dirty="0" smtClean="0"/>
              <a:t> </a:t>
            </a:r>
            <a:r>
              <a:rPr lang="en-GB" dirty="0" err="1" smtClean="0"/>
              <a:t>как</a:t>
            </a:r>
            <a:r>
              <a:rPr lang="en-GB" dirty="0" smtClean="0"/>
              <a:t> </a:t>
            </a:r>
            <a:r>
              <a:rPr lang="en-GB" dirty="0" err="1" smtClean="0"/>
              <a:t>Оперативное</a:t>
            </a:r>
            <a:r>
              <a:rPr lang="en-GB" dirty="0" smtClean="0"/>
              <a:t> </a:t>
            </a:r>
            <a:r>
              <a:rPr lang="en-GB" dirty="0" err="1" smtClean="0"/>
              <a:t>запоминающее</a:t>
            </a:r>
            <a:r>
              <a:rPr lang="en-GB" dirty="0" smtClean="0"/>
              <a:t> </a:t>
            </a:r>
            <a:r>
              <a:rPr lang="en-GB" dirty="0" err="1" smtClean="0"/>
              <a:t>устройство</a:t>
            </a:r>
            <a:r>
              <a:rPr lang="en-GB" dirty="0" smtClean="0"/>
              <a:t> (ОЗУ, RAM) </a:t>
            </a:r>
            <a:r>
              <a:rPr lang="en-GB" dirty="0" err="1" smtClean="0"/>
              <a:t>или</a:t>
            </a:r>
            <a:r>
              <a:rPr lang="en-GB" dirty="0" smtClean="0"/>
              <a:t> </a:t>
            </a:r>
            <a:r>
              <a:rPr lang="en-GB" dirty="0" err="1" smtClean="0"/>
              <a:t>устройства</a:t>
            </a:r>
            <a:r>
              <a:rPr lang="en-GB" dirty="0" smtClean="0"/>
              <a:t>, </a:t>
            </a:r>
            <a:r>
              <a:rPr lang="en-GB" dirty="0" err="1" smtClean="0"/>
              <a:t>подобные</a:t>
            </a:r>
            <a:r>
              <a:rPr lang="en-GB" dirty="0" smtClean="0"/>
              <a:t> </a:t>
            </a:r>
            <a:r>
              <a:rPr lang="en-GB" dirty="0" err="1" smtClean="0"/>
              <a:t>мобильным</a:t>
            </a:r>
            <a:r>
              <a:rPr lang="en-GB" dirty="0" smtClean="0"/>
              <a:t> </a:t>
            </a:r>
            <a:r>
              <a:rPr lang="en-GB" dirty="0" err="1" smtClean="0"/>
              <a:t>телефонам</a:t>
            </a:r>
            <a:r>
              <a:rPr lang="en-GB" dirty="0" smtClean="0"/>
              <a:t>, </a:t>
            </a:r>
            <a:r>
              <a:rPr lang="en-GB" dirty="0" err="1" smtClean="0"/>
              <a:t>где</a:t>
            </a:r>
            <a:r>
              <a:rPr lang="en-GB" dirty="0" smtClean="0"/>
              <a:t> </a:t>
            </a:r>
            <a:r>
              <a:rPr lang="en-GB" dirty="0" err="1" smtClean="0"/>
              <a:t>данные</a:t>
            </a:r>
            <a:r>
              <a:rPr lang="en-GB" dirty="0" smtClean="0"/>
              <a:t> </a:t>
            </a:r>
            <a:r>
              <a:rPr lang="en-GB" dirty="0" err="1" smtClean="0"/>
              <a:t>нестабильны</a:t>
            </a:r>
            <a:r>
              <a:rPr lang="en-GB" dirty="0" smtClean="0"/>
              <a:t> в </a:t>
            </a:r>
            <a:r>
              <a:rPr lang="en-GB" dirty="0" err="1" smtClean="0"/>
              <a:t>еще</a:t>
            </a:r>
            <a:r>
              <a:rPr lang="en-GB" dirty="0" smtClean="0"/>
              <a:t> </a:t>
            </a:r>
            <a:r>
              <a:rPr lang="en-GB" dirty="0" err="1" smtClean="0"/>
              <a:t>большей</a:t>
            </a:r>
            <a:r>
              <a:rPr lang="en-GB" dirty="0" smtClean="0"/>
              <a:t> </a:t>
            </a:r>
            <a:r>
              <a:rPr lang="en-GB" dirty="0" err="1" smtClean="0"/>
              <a:t>степени</a:t>
            </a:r>
            <a:r>
              <a:rPr lang="en-GB" dirty="0" smtClean="0"/>
              <a:t>. </a:t>
            </a:r>
            <a:r>
              <a:rPr lang="en-GB" dirty="0" err="1" smtClean="0"/>
              <a:t>Судьям</a:t>
            </a:r>
            <a:r>
              <a:rPr lang="en-GB" dirty="0" smtClean="0"/>
              <a:t> </a:t>
            </a:r>
            <a:r>
              <a:rPr lang="en-GB" dirty="0" err="1" smtClean="0"/>
              <a:t>необходимо</a:t>
            </a:r>
            <a:r>
              <a:rPr lang="en-GB" dirty="0" smtClean="0"/>
              <a:t> </a:t>
            </a:r>
            <a:r>
              <a:rPr lang="en-GB" dirty="0" err="1" smtClean="0"/>
              <a:t>понимать</a:t>
            </a:r>
            <a:r>
              <a:rPr lang="en-GB" dirty="0" smtClean="0"/>
              <a:t> </a:t>
            </a:r>
            <a:r>
              <a:rPr lang="en-GB" dirty="0" err="1" smtClean="0"/>
              <a:t>различия</a:t>
            </a:r>
            <a:r>
              <a:rPr lang="en-GB" dirty="0" smtClean="0"/>
              <a:t> в </a:t>
            </a:r>
            <a:r>
              <a:rPr lang="en-GB" dirty="0" err="1" smtClean="0"/>
              <a:t>способах</a:t>
            </a:r>
            <a:r>
              <a:rPr lang="en-GB" dirty="0" smtClean="0"/>
              <a:t> </a:t>
            </a:r>
            <a:r>
              <a:rPr lang="en-GB" dirty="0" err="1" smtClean="0"/>
              <a:t>извлечения</a:t>
            </a:r>
            <a:r>
              <a:rPr lang="en-GB" dirty="0" smtClean="0"/>
              <a:t> </a:t>
            </a:r>
            <a:r>
              <a:rPr lang="en-GB" dirty="0" err="1" smtClean="0"/>
              <a:t>подобных</a:t>
            </a:r>
            <a:r>
              <a:rPr lang="en-GB" dirty="0" smtClean="0"/>
              <a:t> </a:t>
            </a:r>
            <a:r>
              <a:rPr lang="en-GB" dirty="0" err="1" smtClean="0"/>
              <a:t>данных</a:t>
            </a:r>
            <a:r>
              <a:rPr lang="en-GB" dirty="0" smtClean="0"/>
              <a:t> и </a:t>
            </a:r>
            <a:r>
              <a:rPr lang="en-GB" dirty="0" err="1" smtClean="0"/>
              <a:t>их</a:t>
            </a:r>
            <a:r>
              <a:rPr lang="en-GB" dirty="0" smtClean="0"/>
              <a:t> </a:t>
            </a:r>
            <a:r>
              <a:rPr lang="en-GB" dirty="0" err="1" smtClean="0"/>
              <a:t>воздействие</a:t>
            </a:r>
            <a:r>
              <a:rPr lang="en-GB" dirty="0" smtClean="0"/>
              <a:t> </a:t>
            </a:r>
            <a:r>
              <a:rPr lang="en-GB" dirty="0" err="1" smtClean="0"/>
              <a:t>на</a:t>
            </a:r>
            <a:r>
              <a:rPr lang="en-GB" dirty="0" smtClean="0"/>
              <a:t> </a:t>
            </a:r>
            <a:r>
              <a:rPr lang="en-GB" dirty="0" err="1" smtClean="0"/>
              <a:t>целостность</a:t>
            </a:r>
            <a:r>
              <a:rPr lang="en-GB" dirty="0" smtClean="0"/>
              <a:t> </a:t>
            </a:r>
            <a:r>
              <a:rPr lang="en-GB" dirty="0" err="1" smtClean="0"/>
              <a:t>данных</a:t>
            </a:r>
            <a:r>
              <a:rPr lang="en-GB" dirty="0" smtClean="0"/>
              <a:t>. </a:t>
            </a:r>
            <a:r>
              <a:rPr lang="en-GB" dirty="0" err="1" smtClean="0"/>
              <a:t>Значимость</a:t>
            </a:r>
            <a:r>
              <a:rPr lang="en-GB" dirty="0" smtClean="0"/>
              <a:t> </a:t>
            </a:r>
            <a:r>
              <a:rPr lang="en-GB" dirty="0" err="1" smtClean="0"/>
              <a:t>извлечения</a:t>
            </a:r>
            <a:r>
              <a:rPr lang="en-GB" dirty="0" smtClean="0"/>
              <a:t> </a:t>
            </a:r>
            <a:r>
              <a:rPr lang="ru-RU" dirty="0" smtClean="0"/>
              <a:t>энергозависимых данных возрастает, если учесть, что они, как правило, пропадают при отключении электропитания, и возможность сохранения потенциально ценных доказательств оказывается навсегда утеряна. Методы, используемые для извлечения подобной информации, должны согласовываться с общими принципами хранения и извлечения цифровых данных. Типичными представляются и случаи извлечения энергозависимых данных из связанных сетью систем, которые не могут быть отключены для проведения статического анализа.</a:t>
            </a:r>
            <a:endParaRPr lang="en-US" dirty="0" smtClean="0"/>
          </a:p>
        </p:txBody>
      </p:sp>
      <p:sp>
        <p:nvSpPr>
          <p:cNvPr id="61443" name="Slide Number Placeholder 3"/>
          <p:cNvSpPr>
            <a:spLocks noGrp="1"/>
          </p:cNvSpPr>
          <p:nvPr>
            <p:ph type="sldNum" sz="quarter" idx="5"/>
          </p:nvPr>
        </p:nvSpPr>
        <p:spPr bwMode="auto">
          <a:noFill/>
          <a:ln>
            <a:miter lim="800000"/>
            <a:headEnd/>
            <a:tailEnd/>
          </a:ln>
        </p:spPr>
        <p:txBody>
          <a:bodyPr/>
          <a:lstStyle/>
          <a:p>
            <a:fld id="{BA55420E-78F1-4A60-953D-3B478163BB15}" type="slidenum">
              <a:rPr lang="en-US"/>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7500" lnSpcReduction="20000"/>
          </a:bodyPr>
          <a:lstStyle/>
          <a:p>
            <a:pPr eaLnBrk="1" fontAlgn="auto" hangingPunct="1">
              <a:spcBef>
                <a:spcPts val="0"/>
              </a:spcBef>
              <a:spcAft>
                <a:spcPts val="0"/>
              </a:spcAft>
              <a:defRPr/>
            </a:pPr>
            <a:endParaRPr lang="en-US" dirty="0">
              <a:ea typeface="+mn-ea"/>
              <a:cs typeface="+mn-cs"/>
            </a:endParaRPr>
          </a:p>
        </p:txBody>
      </p:sp>
      <p:sp>
        <p:nvSpPr>
          <p:cNvPr id="64515" name="Slide Number Placeholder 3"/>
          <p:cNvSpPr>
            <a:spLocks noGrp="1"/>
          </p:cNvSpPr>
          <p:nvPr>
            <p:ph type="sldNum" sz="quarter" idx="5"/>
          </p:nvPr>
        </p:nvSpPr>
        <p:spPr bwMode="auto">
          <a:noFill/>
          <a:ln>
            <a:miter lim="800000"/>
            <a:headEnd/>
            <a:tailEnd/>
          </a:ln>
        </p:spPr>
        <p:txBody>
          <a:bodyPr/>
          <a:lstStyle/>
          <a:p>
            <a:fld id="{960CB70B-65EC-4440-B6E1-BDFFAFC228CB}" type="slidenum">
              <a:rPr lang="en-US"/>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66563" name="Slide Number Placeholder 3"/>
          <p:cNvSpPr>
            <a:spLocks noGrp="1"/>
          </p:cNvSpPr>
          <p:nvPr>
            <p:ph type="sldNum" sz="quarter" idx="5"/>
          </p:nvPr>
        </p:nvSpPr>
        <p:spPr bwMode="auto">
          <a:noFill/>
          <a:ln>
            <a:miter lim="800000"/>
            <a:headEnd/>
            <a:tailEnd/>
          </a:ln>
        </p:spPr>
        <p:txBody>
          <a:bodyPr/>
          <a:lstStyle/>
          <a:p>
            <a:fld id="{58427E42-5204-4E31-9ED2-85D8F0E715F9}" type="slidenum">
              <a:rPr lang="en-US"/>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dirty="0" smtClean="0"/>
              <a:t>Повестка дня</a:t>
            </a:r>
            <a:endParaRPr lang="en-GB" dirty="0" smtClean="0"/>
          </a:p>
          <a:p>
            <a:pPr eaLnBrk="1" hangingPunct="1">
              <a:spcBef>
                <a:spcPct val="0"/>
              </a:spcBef>
            </a:pPr>
            <a:r>
              <a:rPr lang="ru-RU" dirty="0" smtClean="0"/>
              <a:t>В слайдах повестки дня перечисляются разделы сессии. Инструкторам рекомендуется, когда это целесообразно в отношении конкретных аспектов рассматриваемой темы, выделять отдельные аспекты для конкретных групп слушателей. Инструктор должен разъяснить способы подачи материала и структуру обсуждения вопросов. Инструктору следует подчеркнуть, что этот учебный курс призван быть интерактивным и что от слушателей ожидается участие на всех его этапах. Инструктор должен разъяснить, предусмотрена ли оценка за прохождение курса и в какой форме, в том числе подробности любой применяемой системы проходного балла. (Для этой пилотной программы никакие оценки не предусмотрены.)</a:t>
            </a:r>
            <a:endParaRPr lang="en-GB" dirty="0" smtClean="0"/>
          </a:p>
          <a:p>
            <a:pPr eaLnBrk="1" hangingPunct="1">
              <a:spcBef>
                <a:spcPct val="0"/>
              </a:spcBef>
            </a:pPr>
            <a:endParaRPr lang="en-US" dirty="0" smtClean="0"/>
          </a:p>
        </p:txBody>
      </p:sp>
      <p:sp>
        <p:nvSpPr>
          <p:cNvPr id="24579" name="Slide Number Placeholder 3"/>
          <p:cNvSpPr>
            <a:spLocks noGrp="1"/>
          </p:cNvSpPr>
          <p:nvPr>
            <p:ph type="sldNum" sz="quarter" idx="5"/>
          </p:nvPr>
        </p:nvSpPr>
        <p:spPr bwMode="auto">
          <a:noFill/>
          <a:ln>
            <a:miter lim="800000"/>
            <a:headEnd/>
            <a:tailEnd/>
          </a:ln>
        </p:spPr>
        <p:txBody>
          <a:bodyPr/>
          <a:lstStyle/>
          <a:p>
            <a:fld id="{549F804F-E0FE-4902-A581-B0EFE55AE7F2}" type="slidenum">
              <a:rPr lang="en-US"/>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68611" name="Slide Number Placeholder 3"/>
          <p:cNvSpPr>
            <a:spLocks noGrp="1"/>
          </p:cNvSpPr>
          <p:nvPr>
            <p:ph type="sldNum" sz="quarter" idx="5"/>
          </p:nvPr>
        </p:nvSpPr>
        <p:spPr bwMode="auto">
          <a:noFill/>
          <a:ln>
            <a:miter lim="800000"/>
            <a:headEnd/>
            <a:tailEnd/>
          </a:ln>
        </p:spPr>
        <p:txBody>
          <a:bodyPr/>
          <a:lstStyle/>
          <a:p>
            <a:fld id="{4183B229-4611-4AF8-AEA1-726B2569EF4F}" type="slidenum">
              <a:rPr lang="en-GB"/>
              <a:pPr/>
              <a:t>27</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70659" name="Slide Number Placeholder 3"/>
          <p:cNvSpPr>
            <a:spLocks noGrp="1"/>
          </p:cNvSpPr>
          <p:nvPr>
            <p:ph type="sldNum" sz="quarter" idx="5"/>
          </p:nvPr>
        </p:nvSpPr>
        <p:spPr bwMode="auto">
          <a:noFill/>
          <a:ln>
            <a:miter lim="800000"/>
            <a:headEnd/>
            <a:tailEnd/>
          </a:ln>
        </p:spPr>
        <p:txBody>
          <a:bodyPr/>
          <a:lstStyle/>
          <a:p>
            <a:fld id="{B5D5B47B-3AF2-4365-AF33-F73B8BE467FD}" type="slidenum">
              <a:rPr lang="en-GB"/>
              <a:pPr/>
              <a:t>28</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err="1" smtClean="0"/>
              <a:t>Данная</a:t>
            </a:r>
            <a:r>
              <a:rPr lang="ru-RU" dirty="0" smtClean="0"/>
              <a:t> сессия позволит судьям и работникам прокуратуры определять разные типы цифровых устройств, на которых могут содержаться доказательства. Так можно перейти к рассмотрению вопроса об объемах данных, потенциально хранящихся на подобных устройствах, и некоторых проблем, возникающих в связи с этим перед системой уголовного правосудия.</a:t>
            </a:r>
            <a:endParaRPr lang="en-US" dirty="0" smtClean="0"/>
          </a:p>
          <a:p>
            <a:r>
              <a:rPr lang="en-GB" dirty="0" smtClean="0"/>
              <a:t> </a:t>
            </a:r>
            <a:endParaRPr lang="en-US" dirty="0" smtClean="0"/>
          </a:p>
          <a:p>
            <a:r>
              <a:rPr lang="ru-RU" dirty="0" smtClean="0"/>
              <a:t>Представленные в данном разделе слайды весьма многочисленны, и вопрос о включении в курс всех или части из них остается на усмотрение инструктора с учетом поставленных учебных целей.</a:t>
            </a:r>
            <a:endParaRPr lang="en-US" dirty="0" smtClean="0"/>
          </a:p>
          <a:p>
            <a:endParaRPr lang="en-US" dirty="0" smtClean="0"/>
          </a:p>
          <a:p>
            <a:r>
              <a:rPr lang="ru-RU" dirty="0" smtClean="0"/>
              <a:t>Однако здесь не рассматриваются различия между устройствами, скажем, между мобильными телефонами, флеш-накопителями или компьютерами, с точки зрения проблем поиска, изъятия и изучения полученных с них доказательств. Для достижения целей обучения инструкторам надлежит приводить соответствующие примеры.</a:t>
            </a:r>
            <a:endParaRPr lang="en-US" dirty="0" smtClean="0"/>
          </a:p>
          <a:p>
            <a:r>
              <a:rPr lang="en-GB" dirty="0" smtClean="0"/>
              <a:t> </a:t>
            </a:r>
            <a:endParaRPr lang="en-US" dirty="0" smtClean="0"/>
          </a:p>
          <a:p>
            <a:r>
              <a:rPr lang="ru-RU" dirty="0" smtClean="0"/>
              <a:t>На данной стадии курса слушатели будут ознакомлены с</a:t>
            </a:r>
            <a:r>
              <a:rPr lang="en-US" dirty="0" smtClean="0"/>
              <a:t> </a:t>
            </a:r>
            <a:r>
              <a:rPr lang="ru-RU" dirty="0" smtClean="0"/>
              <a:t>разнообразными техническими аспектами рассматриваемого предмета, так что нижеследующие слайды пояснят, в доходчивой манере, некоторые заслуживающие внимания примеры.</a:t>
            </a:r>
            <a:endParaRPr lang="en-US" dirty="0" smtClean="0"/>
          </a:p>
          <a:p>
            <a:r>
              <a:rPr lang="en-GB" dirty="0" smtClean="0"/>
              <a:t> </a:t>
            </a:r>
            <a:endParaRPr lang="en-US" dirty="0" smtClean="0"/>
          </a:p>
          <a:p>
            <a:r>
              <a:rPr lang="ru-RU" dirty="0" smtClean="0"/>
              <a:t>Существенно важно обращать внимание на различия в природе устройств, способных вмещать данные, и масштаб проблем, возникающих в связи с этим перед системой уголовного правосудия. Инструктору рекомендуется приводить примеры, в которых источниками ключевых доказательств в уголовных делах выступали необычные устройства.</a:t>
            </a:r>
            <a:endParaRPr lang="en-US" dirty="0" smtClean="0"/>
          </a:p>
        </p:txBody>
      </p:sp>
      <p:sp>
        <p:nvSpPr>
          <p:cNvPr id="72707" name="Slide Number Placeholder 3"/>
          <p:cNvSpPr>
            <a:spLocks noGrp="1"/>
          </p:cNvSpPr>
          <p:nvPr>
            <p:ph type="sldNum" sz="quarter" idx="5"/>
          </p:nvPr>
        </p:nvSpPr>
        <p:spPr bwMode="auto">
          <a:noFill/>
          <a:ln>
            <a:miter lim="800000"/>
            <a:headEnd/>
            <a:tailEnd/>
          </a:ln>
        </p:spPr>
        <p:txBody>
          <a:bodyPr/>
          <a:lstStyle/>
          <a:p>
            <a:fld id="{E8661DDA-B4EC-439E-A41F-A44B52457F92}" type="slidenum">
              <a:rPr lang="en-US"/>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bwMode="auto">
          <a:noFill/>
          <a:ln>
            <a:miter lim="800000"/>
            <a:headEnd/>
            <a:tailEnd/>
          </a:ln>
        </p:spPr>
        <p:txBody>
          <a:bodyPr/>
          <a:lstStyle/>
          <a:p>
            <a:fld id="{A6EAB24C-692D-41AD-B15C-207CCE18E350}" type="slidenum">
              <a:rPr lang="en-GB"/>
              <a:pPr/>
              <a:t>30</a:t>
            </a:fld>
            <a:endParaRPr lang="en-GB"/>
          </a:p>
        </p:txBody>
      </p:sp>
      <p:sp>
        <p:nvSpPr>
          <p:cNvPr id="74754" name="Rectangle 2"/>
          <p:cNvSpPr>
            <a:spLocks noGrp="1" noRot="1" noChangeAspect="1" noChangeArrowheads="1" noTextEdit="1"/>
          </p:cNvSpPr>
          <p:nvPr>
            <p:ph type="sldImg"/>
          </p:nvPr>
        </p:nvSpPr>
        <p:spPr bwMode="auto">
          <a:xfrm>
            <a:off x="1989138" y="376238"/>
            <a:ext cx="2901950" cy="2176462"/>
          </a:xfrm>
          <a:noFill/>
          <a:ln>
            <a:solidFill>
              <a:srgbClr val="000000"/>
            </a:solidFill>
            <a:miter lim="800000"/>
            <a:headEnd/>
            <a:tailEnd/>
          </a:ln>
        </p:spPr>
      </p:sp>
      <p:sp>
        <p:nvSpPr>
          <p:cNvPr id="74755" name="Rectangle 3"/>
          <p:cNvSpPr>
            <a:spLocks noGrp="1" noChangeArrowheads="1"/>
          </p:cNvSpPr>
          <p:nvPr>
            <p:ph type="body" idx="1"/>
          </p:nvPr>
        </p:nvSpPr>
        <p:spPr bwMode="auto">
          <a:xfrm>
            <a:off x="1162050" y="4481513"/>
            <a:ext cx="4459288" cy="2487612"/>
          </a:xfrm>
          <a:noFill/>
        </p:spPr>
        <p:txBody>
          <a:bodyPr wrap="square" lIns="91379" tIns="45692" rIns="91379" bIns="45692" numCol="1" anchor="t" anchorCtr="0" compatLnSpc="1">
            <a:prstTxWarp prst="textNoShape">
              <a:avLst/>
            </a:prstTxWarp>
          </a:bodyPr>
          <a:lstStyle/>
          <a:p>
            <a:r>
              <a:rPr lang="en-US" dirty="0" smtClean="0"/>
              <a:t>В </a:t>
            </a:r>
            <a:r>
              <a:rPr lang="en-US" dirty="0" err="1" smtClean="0"/>
              <a:t>дополнение</a:t>
            </a:r>
            <a:r>
              <a:rPr lang="en-US" dirty="0" smtClean="0"/>
              <a:t> к </a:t>
            </a:r>
            <a:r>
              <a:rPr lang="en-US" dirty="0" err="1" smtClean="0"/>
              <a:t>компьютерам</a:t>
            </a:r>
            <a:r>
              <a:rPr lang="en-US" dirty="0" smtClean="0"/>
              <a:t> </a:t>
            </a:r>
            <a:r>
              <a:rPr lang="en-US" dirty="0" err="1" smtClean="0"/>
              <a:t>изучению</a:t>
            </a:r>
            <a:r>
              <a:rPr lang="en-US" dirty="0" smtClean="0"/>
              <a:t> </a:t>
            </a:r>
            <a:r>
              <a:rPr lang="en-US" dirty="0" err="1" smtClean="0"/>
              <a:t>со</a:t>
            </a:r>
            <a:r>
              <a:rPr lang="en-US" dirty="0" smtClean="0"/>
              <a:t> </a:t>
            </a:r>
            <a:r>
              <a:rPr lang="en-US" dirty="0" err="1" smtClean="0"/>
              <a:t>стороны</a:t>
            </a:r>
            <a:r>
              <a:rPr lang="en-US" dirty="0" smtClean="0"/>
              <a:t> </a:t>
            </a:r>
            <a:r>
              <a:rPr lang="en-US" dirty="0" err="1" smtClean="0"/>
              <a:t>осведомленного</a:t>
            </a:r>
            <a:r>
              <a:rPr lang="en-US" dirty="0" smtClean="0"/>
              <a:t> в </a:t>
            </a:r>
            <a:r>
              <a:rPr lang="en-US" dirty="0" err="1" smtClean="0"/>
              <a:t>информатике</a:t>
            </a:r>
            <a:r>
              <a:rPr lang="en-US" dirty="0" smtClean="0"/>
              <a:t> </a:t>
            </a:r>
            <a:r>
              <a:rPr lang="en-US" dirty="0" err="1" smtClean="0"/>
              <a:t>эксперта-криминалиста</a:t>
            </a:r>
            <a:r>
              <a:rPr lang="en-US" dirty="0" smtClean="0"/>
              <a:t> </a:t>
            </a:r>
            <a:r>
              <a:rPr lang="en-US" dirty="0" err="1" smtClean="0"/>
              <a:t>могут</a:t>
            </a:r>
            <a:r>
              <a:rPr lang="en-US" dirty="0" smtClean="0"/>
              <a:t> </a:t>
            </a:r>
            <a:r>
              <a:rPr lang="en-US" dirty="0" err="1" smtClean="0"/>
              <a:t>подлежать</a:t>
            </a:r>
            <a:r>
              <a:rPr lang="en-US" dirty="0" smtClean="0"/>
              <a:t> </a:t>
            </a:r>
            <a:r>
              <a:rPr lang="en-US" dirty="0" err="1" smtClean="0"/>
              <a:t>иные</a:t>
            </a:r>
            <a:r>
              <a:rPr lang="en-US" dirty="0" smtClean="0"/>
              <a:t>  </a:t>
            </a:r>
            <a:r>
              <a:rPr lang="en-US" dirty="0" err="1" smtClean="0"/>
              <a:t>устройства</a:t>
            </a:r>
            <a:r>
              <a:rPr lang="en-US" dirty="0" smtClean="0"/>
              <a:t>. </a:t>
            </a:r>
            <a:r>
              <a:rPr lang="en-US" dirty="0" err="1" smtClean="0"/>
              <a:t>Некоторые</a:t>
            </a:r>
            <a:r>
              <a:rPr lang="en-US" dirty="0" smtClean="0"/>
              <a:t> </a:t>
            </a:r>
            <a:r>
              <a:rPr lang="en-US" dirty="0" err="1" smtClean="0"/>
              <a:t>из</a:t>
            </a:r>
            <a:r>
              <a:rPr lang="en-US" dirty="0" smtClean="0"/>
              <a:t> </a:t>
            </a:r>
            <a:r>
              <a:rPr lang="en-US" dirty="0" err="1" smtClean="0"/>
              <a:t>них</a:t>
            </a:r>
            <a:r>
              <a:rPr lang="en-US" dirty="0" smtClean="0"/>
              <a:t> </a:t>
            </a:r>
            <a:r>
              <a:rPr lang="en-US" dirty="0" err="1" smtClean="0"/>
              <a:t>представлены</a:t>
            </a:r>
            <a:r>
              <a:rPr lang="en-US" dirty="0" smtClean="0"/>
              <a:t> </a:t>
            </a:r>
            <a:r>
              <a:rPr lang="en-US" dirty="0" err="1" smtClean="0"/>
              <a:t>здесь</a:t>
            </a:r>
            <a:r>
              <a:rPr lang="en-US" dirty="0" smtClean="0"/>
              <a:t>; </a:t>
            </a:r>
            <a:r>
              <a:rPr lang="en-US" dirty="0" err="1" smtClean="0"/>
              <a:t>для</a:t>
            </a:r>
            <a:r>
              <a:rPr lang="en-US" dirty="0" smtClean="0"/>
              <a:t> </a:t>
            </a:r>
            <a:r>
              <a:rPr lang="en-US" dirty="0" err="1" smtClean="0"/>
              <a:t>каждого</a:t>
            </a:r>
            <a:r>
              <a:rPr lang="en-US" dirty="0" smtClean="0"/>
              <a:t> </a:t>
            </a:r>
            <a:r>
              <a:rPr lang="en-US" dirty="0" err="1" smtClean="0"/>
              <a:t>необходима</a:t>
            </a:r>
            <a:r>
              <a:rPr lang="en-US" dirty="0" smtClean="0"/>
              <a:t> </a:t>
            </a:r>
            <a:r>
              <a:rPr lang="en-US" dirty="0" err="1" smtClean="0"/>
              <a:t>индивидуализированная</a:t>
            </a:r>
            <a:r>
              <a:rPr lang="en-US" dirty="0" smtClean="0"/>
              <a:t> </a:t>
            </a:r>
            <a:r>
              <a:rPr lang="en-US" dirty="0" err="1" smtClean="0"/>
              <a:t>судебная</a:t>
            </a:r>
            <a:r>
              <a:rPr lang="en-US" dirty="0" smtClean="0"/>
              <a:t> </a:t>
            </a:r>
            <a:r>
              <a:rPr lang="en-US" dirty="0" err="1" smtClean="0"/>
              <a:t>экспертиза</a:t>
            </a:r>
            <a:r>
              <a:rPr lang="en-US" dirty="0" smtClean="0"/>
              <a:t>. </a:t>
            </a:r>
            <a:r>
              <a:rPr lang="en-US" dirty="0" err="1" smtClean="0"/>
              <a:t>Каждое</a:t>
            </a:r>
            <a:r>
              <a:rPr lang="en-US" dirty="0" smtClean="0"/>
              <a:t> </a:t>
            </a:r>
            <a:r>
              <a:rPr lang="en-US" dirty="0" err="1" smtClean="0"/>
              <a:t>из</a:t>
            </a:r>
            <a:r>
              <a:rPr lang="en-US" dirty="0" smtClean="0"/>
              <a:t> </a:t>
            </a:r>
            <a:r>
              <a:rPr lang="en-US" dirty="0" err="1" smtClean="0"/>
              <a:t>таких</a:t>
            </a:r>
            <a:r>
              <a:rPr lang="en-US" dirty="0" smtClean="0"/>
              <a:t> </a:t>
            </a:r>
            <a:r>
              <a:rPr lang="en-US" dirty="0" err="1" smtClean="0"/>
              <a:t>устройств</a:t>
            </a:r>
            <a:r>
              <a:rPr lang="en-US" dirty="0" smtClean="0"/>
              <a:t> </a:t>
            </a:r>
            <a:r>
              <a:rPr lang="en-US" dirty="0" err="1" smtClean="0"/>
              <a:t>может</a:t>
            </a:r>
            <a:r>
              <a:rPr lang="en-US" dirty="0" smtClean="0"/>
              <a:t> </a:t>
            </a:r>
            <a:r>
              <a:rPr lang="en-US" dirty="0" err="1" smtClean="0"/>
              <a:t>содержать</a:t>
            </a:r>
            <a:r>
              <a:rPr lang="en-US" dirty="0" smtClean="0"/>
              <a:t> </a:t>
            </a:r>
            <a:r>
              <a:rPr lang="en-US" dirty="0" err="1" smtClean="0"/>
              <a:t>доказательства</a:t>
            </a:r>
            <a:r>
              <a:rPr lang="en-US" dirty="0" smtClean="0"/>
              <a:t> </a:t>
            </a:r>
            <a:r>
              <a:rPr lang="en-US" dirty="0" err="1" smtClean="0"/>
              <a:t>преступления</a:t>
            </a:r>
            <a:r>
              <a:rPr lang="en-US" dirty="0" smtClean="0"/>
              <a:t> и </a:t>
            </a:r>
            <a:r>
              <a:rPr lang="en-US" dirty="0" err="1" smtClean="0"/>
              <a:t>должно</a:t>
            </a:r>
            <a:r>
              <a:rPr lang="en-US" dirty="0" smtClean="0"/>
              <a:t> </a:t>
            </a:r>
            <a:r>
              <a:rPr lang="en-US" dirty="0" err="1" smtClean="0"/>
              <a:t>учитываться</a:t>
            </a:r>
            <a:r>
              <a:rPr lang="en-US" dirty="0" smtClean="0"/>
              <a:t> </a:t>
            </a:r>
            <a:r>
              <a:rPr lang="en-US" dirty="0" err="1" smtClean="0"/>
              <a:t>при</a:t>
            </a:r>
            <a:r>
              <a:rPr lang="en-US" dirty="0" smtClean="0"/>
              <a:t> </a:t>
            </a:r>
            <a:r>
              <a:rPr lang="en-US" dirty="0" err="1" smtClean="0"/>
              <a:t>составлении</a:t>
            </a:r>
            <a:r>
              <a:rPr lang="en-US" dirty="0" smtClean="0"/>
              <a:t> </a:t>
            </a:r>
            <a:r>
              <a:rPr lang="en-US" dirty="0" err="1" smtClean="0"/>
              <a:t>заявки</a:t>
            </a:r>
            <a:r>
              <a:rPr lang="en-US" dirty="0" smtClean="0"/>
              <a:t> </a:t>
            </a:r>
            <a:r>
              <a:rPr lang="en-US" dirty="0" err="1" smtClean="0"/>
              <a:t>на</a:t>
            </a:r>
            <a:r>
              <a:rPr lang="en-US" dirty="0" smtClean="0"/>
              <a:t> </a:t>
            </a:r>
            <a:r>
              <a:rPr lang="en-US" dirty="0" err="1" smtClean="0"/>
              <a:t>ордер</a:t>
            </a:r>
            <a:r>
              <a:rPr lang="en-US" dirty="0" smtClean="0"/>
              <a:t> </a:t>
            </a:r>
            <a:r>
              <a:rPr lang="en-US" dirty="0" err="1" smtClean="0"/>
              <a:t>об</a:t>
            </a:r>
            <a:r>
              <a:rPr lang="en-US" dirty="0" smtClean="0"/>
              <a:t> </a:t>
            </a:r>
            <a:r>
              <a:rPr lang="en-US" dirty="0" err="1" smtClean="0"/>
              <a:t>обыске</a:t>
            </a:r>
            <a:r>
              <a:rPr lang="en-US" dirty="0" smtClean="0"/>
              <a:t>.</a:t>
            </a:r>
            <a:endParaRPr lang="ru-RU" dirty="0" smtClean="0"/>
          </a:p>
          <a:p>
            <a:endParaRPr lang="en-US" dirty="0" smtClean="0"/>
          </a:p>
          <a:p>
            <a:r>
              <a:rPr lang="en-US" dirty="0" smtClean="0"/>
              <a:t>В </a:t>
            </a:r>
            <a:r>
              <a:rPr lang="en-US" dirty="0" err="1" smtClean="0"/>
              <a:t>то</a:t>
            </a:r>
            <a:r>
              <a:rPr lang="en-US" dirty="0" smtClean="0"/>
              <a:t> </a:t>
            </a:r>
            <a:r>
              <a:rPr lang="en-US" dirty="0" err="1" smtClean="0"/>
              <a:t>время</a:t>
            </a:r>
            <a:r>
              <a:rPr lang="en-US" dirty="0" smtClean="0"/>
              <a:t> </a:t>
            </a:r>
            <a:r>
              <a:rPr lang="en-US" dirty="0" err="1" smtClean="0"/>
              <a:t>как</a:t>
            </a:r>
            <a:r>
              <a:rPr lang="en-US" dirty="0" smtClean="0"/>
              <a:t> </a:t>
            </a:r>
            <a:r>
              <a:rPr lang="en-US" dirty="0" err="1" smtClean="0"/>
              <a:t>общие</a:t>
            </a:r>
            <a:r>
              <a:rPr lang="en-US" dirty="0" smtClean="0"/>
              <a:t> </a:t>
            </a:r>
            <a:r>
              <a:rPr lang="en-US" dirty="0" err="1" smtClean="0"/>
              <a:t>принципы</a:t>
            </a:r>
            <a:r>
              <a:rPr lang="en-US" dirty="0" smtClean="0"/>
              <a:t> и </a:t>
            </a:r>
            <a:r>
              <a:rPr lang="en-US" dirty="0" err="1" smtClean="0"/>
              <a:t>положения</a:t>
            </a:r>
            <a:r>
              <a:rPr lang="en-US" dirty="0" smtClean="0"/>
              <a:t>, </a:t>
            </a:r>
            <a:r>
              <a:rPr lang="en-US" dirty="0" err="1" smtClean="0"/>
              <a:t>рассматриваемые</a:t>
            </a:r>
            <a:r>
              <a:rPr lang="en-US" dirty="0" smtClean="0"/>
              <a:t> в </a:t>
            </a:r>
            <a:r>
              <a:rPr lang="en-US" dirty="0" err="1" smtClean="0"/>
              <a:t>настоящем</a:t>
            </a:r>
            <a:r>
              <a:rPr lang="en-US" dirty="0" smtClean="0"/>
              <a:t> </a:t>
            </a:r>
            <a:r>
              <a:rPr lang="en-US" dirty="0" err="1" smtClean="0"/>
              <a:t>разделе</a:t>
            </a:r>
            <a:r>
              <a:rPr lang="en-US" dirty="0" smtClean="0"/>
              <a:t>, </a:t>
            </a:r>
            <a:r>
              <a:rPr lang="en-US" dirty="0" err="1" smtClean="0"/>
              <a:t>могут</a:t>
            </a:r>
            <a:r>
              <a:rPr lang="en-US" dirty="0" smtClean="0"/>
              <a:t> </a:t>
            </a:r>
            <a:r>
              <a:rPr lang="en-US" dirty="0" err="1" smtClean="0"/>
              <a:t>относиться</a:t>
            </a:r>
            <a:r>
              <a:rPr lang="en-US" dirty="0" smtClean="0"/>
              <a:t> к </a:t>
            </a:r>
            <a:r>
              <a:rPr lang="en-US" dirty="0" err="1" smtClean="0"/>
              <a:t>этим</a:t>
            </a:r>
            <a:r>
              <a:rPr lang="en-US" dirty="0" smtClean="0"/>
              <a:t> и </a:t>
            </a:r>
            <a:r>
              <a:rPr lang="en-US" dirty="0" err="1" smtClean="0"/>
              <a:t>другим</a:t>
            </a:r>
            <a:r>
              <a:rPr lang="en-US" dirty="0" smtClean="0"/>
              <a:t> </a:t>
            </a:r>
            <a:r>
              <a:rPr lang="en-US" dirty="0" err="1" smtClean="0"/>
              <a:t>устройствам</a:t>
            </a:r>
            <a:r>
              <a:rPr lang="en-US" dirty="0" smtClean="0"/>
              <a:t> и </a:t>
            </a:r>
            <a:r>
              <a:rPr lang="en-US" dirty="0" err="1" smtClean="0"/>
              <a:t>системам</a:t>
            </a:r>
            <a:r>
              <a:rPr lang="en-US" dirty="0" smtClean="0"/>
              <a:t>, </a:t>
            </a:r>
            <a:r>
              <a:rPr lang="en-US" dirty="0" err="1" smtClean="0"/>
              <a:t>криминалистические</a:t>
            </a:r>
            <a:r>
              <a:rPr lang="en-US" dirty="0" smtClean="0"/>
              <a:t> </a:t>
            </a:r>
            <a:r>
              <a:rPr lang="en-US" dirty="0" err="1" smtClean="0"/>
              <a:t>аспекты</a:t>
            </a:r>
            <a:r>
              <a:rPr lang="en-US" dirty="0" smtClean="0"/>
              <a:t> </a:t>
            </a:r>
            <a:r>
              <a:rPr lang="en-US" dirty="0" err="1" smtClean="0"/>
              <a:t>рассматриваются</a:t>
            </a:r>
            <a:r>
              <a:rPr lang="en-US" dirty="0" smtClean="0"/>
              <a:t> </a:t>
            </a:r>
            <a:r>
              <a:rPr lang="en-US" dirty="0" err="1" smtClean="0"/>
              <a:t>здесь</a:t>
            </a:r>
            <a:r>
              <a:rPr lang="en-US" dirty="0" smtClean="0"/>
              <a:t>, </a:t>
            </a:r>
            <a:r>
              <a:rPr lang="en-US" dirty="0" err="1" smtClean="0"/>
              <a:t>главным</a:t>
            </a:r>
            <a:r>
              <a:rPr lang="en-US" dirty="0" smtClean="0"/>
              <a:t> </a:t>
            </a:r>
            <a:r>
              <a:rPr lang="en-US" dirty="0" err="1" smtClean="0"/>
              <a:t>образом</a:t>
            </a:r>
            <a:r>
              <a:rPr lang="en-US" dirty="0" smtClean="0"/>
              <a:t>, в </a:t>
            </a:r>
            <a:r>
              <a:rPr lang="en-US" dirty="0" err="1" smtClean="0"/>
              <a:t>отношении</a:t>
            </a:r>
            <a:r>
              <a:rPr lang="en-US" dirty="0" smtClean="0"/>
              <a:t> </a:t>
            </a:r>
            <a:r>
              <a:rPr lang="en-US" dirty="0" err="1" smtClean="0"/>
              <a:t>автономных</a:t>
            </a:r>
            <a:r>
              <a:rPr lang="en-US" dirty="0" smtClean="0"/>
              <a:t> </a:t>
            </a:r>
            <a:r>
              <a:rPr lang="en-US" dirty="0" err="1" smtClean="0"/>
              <a:t>компьютеров</a:t>
            </a:r>
            <a:r>
              <a:rPr lang="en-US" dirty="0" smtClean="0"/>
              <a:t>.</a:t>
            </a:r>
            <a:endParaRPr lang="en-US" sz="1300" dirty="0" smtClean="0">
              <a:sym typeface="Monotype Sorts" pitchFamily="-84" charset="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Цифровые запоминающие устройства (ЗУ)</a:t>
            </a:r>
            <a:endParaRPr lang="en-GB" smtClean="0"/>
          </a:p>
        </p:txBody>
      </p:sp>
      <p:sp>
        <p:nvSpPr>
          <p:cNvPr id="76803" name="Slide Number Placeholder 3"/>
          <p:cNvSpPr>
            <a:spLocks noGrp="1"/>
          </p:cNvSpPr>
          <p:nvPr>
            <p:ph type="sldNum" sz="quarter" idx="5"/>
          </p:nvPr>
        </p:nvSpPr>
        <p:spPr bwMode="auto">
          <a:noFill/>
          <a:ln>
            <a:miter lim="800000"/>
            <a:headEnd/>
            <a:tailEnd/>
          </a:ln>
        </p:spPr>
        <p:txBody>
          <a:bodyPr/>
          <a:lstStyle/>
          <a:p>
            <a:fld id="{76FB44BA-E872-4E43-997C-D225F065F47F}" type="slidenum">
              <a:rPr lang="en-GB"/>
              <a:pPr/>
              <a:t>31</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78851" name="Slide Number Placeholder 3"/>
          <p:cNvSpPr>
            <a:spLocks noGrp="1"/>
          </p:cNvSpPr>
          <p:nvPr>
            <p:ph type="sldNum" sz="quarter" idx="5"/>
          </p:nvPr>
        </p:nvSpPr>
        <p:spPr bwMode="auto">
          <a:noFill/>
          <a:ln>
            <a:miter lim="800000"/>
            <a:headEnd/>
            <a:tailEnd/>
          </a:ln>
        </p:spPr>
        <p:txBody>
          <a:bodyPr/>
          <a:lstStyle/>
          <a:p>
            <a:fld id="{280D89BA-7AE9-4A73-BC1A-03321C910E1F}" type="slidenum">
              <a:rPr lang="en-GB"/>
              <a:pPr/>
              <a:t>32</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80899" name="Slide Number Placeholder 3"/>
          <p:cNvSpPr>
            <a:spLocks noGrp="1"/>
          </p:cNvSpPr>
          <p:nvPr>
            <p:ph type="sldNum" sz="quarter" idx="5"/>
          </p:nvPr>
        </p:nvSpPr>
        <p:spPr bwMode="auto">
          <a:noFill/>
          <a:ln>
            <a:miter lim="800000"/>
            <a:headEnd/>
            <a:tailEnd/>
          </a:ln>
        </p:spPr>
        <p:txBody>
          <a:bodyPr/>
          <a:lstStyle/>
          <a:p>
            <a:fld id="{B302EF8B-345E-4D87-8304-31DC69D569E8}" type="slidenum">
              <a:rPr lang="en-GB"/>
              <a:pPr/>
              <a:t>33</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82947" name="Slide Number Placeholder 3"/>
          <p:cNvSpPr>
            <a:spLocks noGrp="1"/>
          </p:cNvSpPr>
          <p:nvPr>
            <p:ph type="sldNum" sz="quarter" idx="5"/>
          </p:nvPr>
        </p:nvSpPr>
        <p:spPr bwMode="auto">
          <a:noFill/>
          <a:ln>
            <a:miter lim="800000"/>
            <a:headEnd/>
            <a:tailEnd/>
          </a:ln>
        </p:spPr>
        <p:txBody>
          <a:bodyPr/>
          <a:lstStyle/>
          <a:p>
            <a:fld id="{159E2629-08A5-4087-91CD-38C54D059E5C}" type="slidenum">
              <a:rPr lang="en-GB"/>
              <a:pPr/>
              <a:t>34</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84995" name="Slide Number Placeholder 3"/>
          <p:cNvSpPr>
            <a:spLocks noGrp="1"/>
          </p:cNvSpPr>
          <p:nvPr>
            <p:ph type="sldNum" sz="quarter" idx="5"/>
          </p:nvPr>
        </p:nvSpPr>
        <p:spPr bwMode="auto">
          <a:noFill/>
          <a:ln>
            <a:miter lim="800000"/>
            <a:headEnd/>
            <a:tailEnd/>
          </a:ln>
        </p:spPr>
        <p:txBody>
          <a:bodyPr/>
          <a:lstStyle/>
          <a:p>
            <a:fld id="{84A8FD2C-4728-4800-B41B-DC09E7810931}" type="slidenum">
              <a:rPr lang="en-GB"/>
              <a:pPr/>
              <a:t>35</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87043" name="Slide Number Placeholder 3"/>
          <p:cNvSpPr>
            <a:spLocks noGrp="1"/>
          </p:cNvSpPr>
          <p:nvPr>
            <p:ph type="sldNum" sz="quarter" idx="5"/>
          </p:nvPr>
        </p:nvSpPr>
        <p:spPr bwMode="auto">
          <a:noFill/>
          <a:ln>
            <a:miter lim="800000"/>
            <a:headEnd/>
            <a:tailEnd/>
          </a:ln>
        </p:spPr>
        <p:txBody>
          <a:bodyPr/>
          <a:lstStyle/>
          <a:p>
            <a:fld id="{C3F30A52-3FEE-407D-9994-D8F45B716079}" type="slidenum">
              <a:rPr lang="en-GB"/>
              <a:pPr/>
              <a:t>36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smtClean="0"/>
              <a:t>Задачи сессии</a:t>
            </a:r>
            <a:endParaRPr lang="en-GB" smtClean="0"/>
          </a:p>
          <a:p>
            <a:pPr eaLnBrk="1" hangingPunct="1">
              <a:spcBef>
                <a:spcPct val="0"/>
              </a:spcBef>
            </a:pPr>
            <a:r>
              <a:rPr lang="ru-RU" smtClean="0"/>
              <a:t>Важно, чтобы слушатели понимали задачи каждого занятия. Задачи должны удовлетворять критериям </a:t>
            </a:r>
            <a:r>
              <a:rPr lang="en-US" smtClean="0"/>
              <a:t>SMART</a:t>
            </a:r>
            <a:r>
              <a:rPr lang="ru-RU" smtClean="0"/>
              <a:t> (см. ниже), причем задачи надлежит подробно разъяснить слушателям еще до начала сессии, используя информацию со слайда</a:t>
            </a:r>
            <a:r>
              <a:rPr lang="en-GB" smtClean="0"/>
              <a:t>.</a:t>
            </a:r>
          </a:p>
          <a:p>
            <a:pPr eaLnBrk="1" hangingPunct="1">
              <a:spcBef>
                <a:spcPct val="0"/>
              </a:spcBef>
            </a:pPr>
            <a:endParaRPr lang="en-US" smtClean="0"/>
          </a:p>
        </p:txBody>
      </p:sp>
      <p:sp>
        <p:nvSpPr>
          <p:cNvPr id="27651" name="Slide Number Placeholder 3"/>
          <p:cNvSpPr>
            <a:spLocks noGrp="1"/>
          </p:cNvSpPr>
          <p:nvPr>
            <p:ph type="sldNum" sz="quarter" idx="5"/>
          </p:nvPr>
        </p:nvSpPr>
        <p:spPr bwMode="auto">
          <a:noFill/>
          <a:ln>
            <a:miter lim="800000"/>
            <a:headEnd/>
            <a:tailEnd/>
          </a:ln>
        </p:spPr>
        <p:txBody>
          <a:bodyPr/>
          <a:lstStyle/>
          <a:p>
            <a:fld id="{84787FF1-EF1B-4D3C-8B6B-AFC00D828AE0}"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89091" name="Slide Number Placeholder 3"/>
          <p:cNvSpPr>
            <a:spLocks noGrp="1"/>
          </p:cNvSpPr>
          <p:nvPr>
            <p:ph type="sldNum" sz="quarter" idx="5"/>
          </p:nvPr>
        </p:nvSpPr>
        <p:spPr bwMode="auto">
          <a:noFill/>
          <a:ln>
            <a:miter lim="800000"/>
            <a:headEnd/>
            <a:tailEnd/>
          </a:ln>
        </p:spPr>
        <p:txBody>
          <a:bodyPr/>
          <a:lstStyle/>
          <a:p>
            <a:fld id="{469A8799-CE37-43DD-9512-85260E6051E8}" type="slidenum">
              <a:rPr lang="en-GB"/>
              <a:pPr/>
              <a:t>37</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91139" name="Slide Number Placeholder 3"/>
          <p:cNvSpPr>
            <a:spLocks noGrp="1"/>
          </p:cNvSpPr>
          <p:nvPr>
            <p:ph type="sldNum" sz="quarter" idx="5"/>
          </p:nvPr>
        </p:nvSpPr>
        <p:spPr bwMode="auto">
          <a:noFill/>
          <a:ln>
            <a:miter lim="800000"/>
            <a:headEnd/>
            <a:tailEnd/>
          </a:ln>
        </p:spPr>
        <p:txBody>
          <a:bodyPr/>
          <a:lstStyle/>
          <a:p>
            <a:fld id="{E115FF5D-2014-4594-8419-9DA9D1BC2220}" type="slidenum">
              <a:rPr lang="en-GB"/>
              <a:pPr/>
              <a:t>38</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smtClean="0"/>
              <a:t>Настоящий краткий раздел следует непосредственно из предыдущего и развивает тему цифровых устройств. Как и ранее, инструктор вправе использовать произвольное число слайдов, чтобы донести до аудитории мысль о том, что доказательства могут содержаться на самых разных устройствах, и что внешний вид устройств бывает обманчив.</a:t>
            </a:r>
          </a:p>
          <a:p>
            <a:pPr eaLnBrk="1" hangingPunct="1">
              <a:spcBef>
                <a:spcPct val="0"/>
              </a:spcBef>
            </a:pPr>
            <a:endParaRPr lang="en-GB" smtClean="0"/>
          </a:p>
        </p:txBody>
      </p:sp>
      <p:sp>
        <p:nvSpPr>
          <p:cNvPr id="93187" name="Slide Number Placeholder 3"/>
          <p:cNvSpPr>
            <a:spLocks noGrp="1"/>
          </p:cNvSpPr>
          <p:nvPr>
            <p:ph type="sldNum" sz="quarter" idx="5"/>
          </p:nvPr>
        </p:nvSpPr>
        <p:spPr bwMode="auto">
          <a:noFill/>
          <a:ln>
            <a:miter lim="800000"/>
            <a:headEnd/>
            <a:tailEnd/>
          </a:ln>
        </p:spPr>
        <p:txBody>
          <a:bodyPr/>
          <a:lstStyle/>
          <a:p>
            <a:fld id="{71E91E12-ECEC-44AD-ACD2-14B598A1EEBA}" type="slidenum">
              <a:rPr lang="en-GB"/>
              <a:pPr/>
              <a:t>39</a:t>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95235" name="Slide Number Placeholder 3"/>
          <p:cNvSpPr>
            <a:spLocks noGrp="1"/>
          </p:cNvSpPr>
          <p:nvPr>
            <p:ph type="sldNum" sz="quarter" idx="5"/>
          </p:nvPr>
        </p:nvSpPr>
        <p:spPr bwMode="auto">
          <a:noFill/>
          <a:ln>
            <a:miter lim="800000"/>
            <a:headEnd/>
            <a:tailEnd/>
          </a:ln>
        </p:spPr>
        <p:txBody>
          <a:bodyPr/>
          <a:lstStyle/>
          <a:p>
            <a:fld id="{9D1CEF3D-2ACE-498A-9A2D-1DE19A1CCCAA}" type="slidenum">
              <a:rPr lang="en-GB"/>
              <a:pPr/>
              <a:t>40</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97283" name="Slide Number Placeholder 3"/>
          <p:cNvSpPr>
            <a:spLocks noGrp="1"/>
          </p:cNvSpPr>
          <p:nvPr>
            <p:ph type="sldNum" sz="quarter" idx="5"/>
          </p:nvPr>
        </p:nvSpPr>
        <p:spPr bwMode="auto">
          <a:noFill/>
          <a:ln>
            <a:miter lim="800000"/>
            <a:headEnd/>
            <a:tailEnd/>
          </a:ln>
        </p:spPr>
        <p:txBody>
          <a:bodyPr/>
          <a:lstStyle/>
          <a:p>
            <a:fld id="{EECF4BE6-C9C7-4682-8348-1ACC49383B70}" type="slidenum">
              <a:rPr lang="en-GB"/>
              <a:pPr/>
              <a:t>41</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99331" name="Slide Number Placeholder 3"/>
          <p:cNvSpPr>
            <a:spLocks noGrp="1"/>
          </p:cNvSpPr>
          <p:nvPr>
            <p:ph type="sldNum" sz="quarter" idx="5"/>
          </p:nvPr>
        </p:nvSpPr>
        <p:spPr bwMode="auto">
          <a:noFill/>
          <a:ln>
            <a:miter lim="800000"/>
            <a:headEnd/>
            <a:tailEnd/>
          </a:ln>
        </p:spPr>
        <p:txBody>
          <a:bodyPr/>
          <a:lstStyle/>
          <a:p>
            <a:fld id="{9197FCE1-C5BA-46B0-9EE2-9F7C6C6337D3}" type="slidenum">
              <a:rPr lang="en-GB"/>
              <a:pPr/>
              <a:t>42</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01379" name="Slide Number Placeholder 3"/>
          <p:cNvSpPr>
            <a:spLocks noGrp="1"/>
          </p:cNvSpPr>
          <p:nvPr>
            <p:ph type="sldNum" sz="quarter" idx="5"/>
          </p:nvPr>
        </p:nvSpPr>
        <p:spPr bwMode="auto">
          <a:noFill/>
          <a:ln>
            <a:miter lim="800000"/>
            <a:headEnd/>
            <a:tailEnd/>
          </a:ln>
        </p:spPr>
        <p:txBody>
          <a:bodyPr/>
          <a:lstStyle/>
          <a:p>
            <a:fld id="{C9A916F2-5031-4298-852E-38BA094A9477}" type="slidenum">
              <a:rPr lang="en-GB"/>
              <a:pPr/>
              <a:t>43</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03427" name="Slide Number Placeholder 3"/>
          <p:cNvSpPr>
            <a:spLocks noGrp="1"/>
          </p:cNvSpPr>
          <p:nvPr>
            <p:ph type="sldNum" sz="quarter" idx="5"/>
          </p:nvPr>
        </p:nvSpPr>
        <p:spPr bwMode="auto">
          <a:noFill/>
          <a:ln>
            <a:miter lim="800000"/>
            <a:headEnd/>
            <a:tailEnd/>
          </a:ln>
        </p:spPr>
        <p:txBody>
          <a:bodyPr/>
          <a:lstStyle/>
          <a:p>
            <a:fld id="{C1DA73E8-3963-4509-8161-424763B34B80}" type="slidenum">
              <a:rPr lang="en-GB"/>
              <a:pPr/>
              <a:t>44</a:t>
            </a:fld>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05475" name="Slide Number Placeholder 3"/>
          <p:cNvSpPr>
            <a:spLocks noGrp="1"/>
          </p:cNvSpPr>
          <p:nvPr>
            <p:ph type="sldNum" sz="quarter" idx="5"/>
          </p:nvPr>
        </p:nvSpPr>
        <p:spPr bwMode="auto">
          <a:noFill/>
          <a:ln>
            <a:miter lim="800000"/>
            <a:headEnd/>
            <a:tailEnd/>
          </a:ln>
        </p:spPr>
        <p:txBody>
          <a:bodyPr/>
          <a:lstStyle/>
          <a:p>
            <a:fld id="{0BCC1098-B54D-4DB2-BFF6-1B2196000381}" type="slidenum">
              <a:rPr lang="en-GB"/>
              <a:pPr/>
              <a:t>45</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err="1" smtClean="0"/>
              <a:t>Эта</a:t>
            </a:r>
            <a:r>
              <a:rPr lang="en-GB" dirty="0" smtClean="0"/>
              <a:t> </a:t>
            </a:r>
            <a:r>
              <a:rPr lang="en-GB" dirty="0" err="1" smtClean="0"/>
              <a:t>важная</a:t>
            </a:r>
            <a:r>
              <a:rPr lang="en-GB" dirty="0" smtClean="0"/>
              <a:t> </a:t>
            </a:r>
            <a:r>
              <a:rPr lang="en-GB" dirty="0" err="1" smtClean="0"/>
              <a:t>сессия</a:t>
            </a:r>
            <a:r>
              <a:rPr lang="ru-RU" dirty="0" smtClean="0"/>
              <a:t> дополняет техническую информацию, предоставленную ранее в отношении цифровых устройств, статистикой объемов хранимой информации и, соответственно, объемов документации, которая может быть представлена в цифровом виде. Нижеследующие слайды очерчивают рамки последующего рассмотрения целостности и приемлемости цифровых доказательств и их производных.</a:t>
            </a:r>
            <a:endParaRPr lang="en-GB" dirty="0" smtClean="0"/>
          </a:p>
          <a:p>
            <a:pPr eaLnBrk="1" hangingPunct="1">
              <a:spcBef>
                <a:spcPct val="0"/>
              </a:spcBef>
            </a:pPr>
            <a:r>
              <a:rPr lang="en-GB" dirty="0" smtClean="0"/>
              <a:t> </a:t>
            </a:r>
          </a:p>
          <a:p>
            <a:pPr eaLnBrk="1" hangingPunct="1">
              <a:spcBef>
                <a:spcPct val="0"/>
              </a:spcBef>
            </a:pPr>
            <a:r>
              <a:rPr lang="ru-RU" dirty="0" smtClean="0"/>
              <a:t>Используемая в качестве образца фотография иллюстрирует порядок данных, которые можно хранить на различных устройствах. Инструкторы могут использовать и другие графические примеры, более актуальные для страны их проживания.</a:t>
            </a:r>
            <a:endParaRPr lang="en-GB" dirty="0" smtClean="0"/>
          </a:p>
          <a:p>
            <a:pPr eaLnBrk="1" hangingPunct="1">
              <a:spcBef>
                <a:spcPct val="0"/>
              </a:spcBef>
            </a:pPr>
            <a:r>
              <a:rPr lang="en-GB" dirty="0" smtClean="0"/>
              <a:t> </a:t>
            </a:r>
          </a:p>
          <a:p>
            <a:pPr eaLnBrk="1" hangingPunct="1">
              <a:spcBef>
                <a:spcPct val="0"/>
              </a:spcBef>
            </a:pPr>
            <a:r>
              <a:rPr lang="ru-RU" dirty="0" smtClean="0"/>
              <a:t>Важно донести до слушателей тезис о том, что такие цифровые устройства стали вполне доступны по цене и могут вмещать огромные объемы информации. </a:t>
            </a:r>
            <a:endParaRPr lang="en-GB" dirty="0" smtClean="0"/>
          </a:p>
          <a:p>
            <a:pPr eaLnBrk="1" hangingPunct="1">
              <a:spcBef>
                <a:spcPct val="0"/>
              </a:spcBef>
            </a:pPr>
            <a:endParaRPr lang="en-GB" dirty="0" smtClean="0"/>
          </a:p>
          <a:p>
            <a:pPr eaLnBrk="1" hangingPunct="1">
              <a:spcBef>
                <a:spcPct val="0"/>
              </a:spcBef>
            </a:pPr>
            <a:r>
              <a:rPr lang="ru-RU" dirty="0" smtClean="0"/>
              <a:t>Инструктору следует также предостерегать от принятия судьями и прокурорами решений, которые, фактически, делают невозможной эффективную обработку обширных массивов данных в цифровом виде или печатных материалов.</a:t>
            </a:r>
            <a:endParaRPr lang="en-GB" dirty="0" smtClean="0"/>
          </a:p>
          <a:p>
            <a:pPr eaLnBrk="1" hangingPunct="1">
              <a:spcBef>
                <a:spcPct val="0"/>
              </a:spcBef>
            </a:pPr>
            <a:endParaRPr lang="en-GB" dirty="0" smtClean="0"/>
          </a:p>
          <a:p>
            <a:pPr eaLnBrk="1" hangingPunct="1">
              <a:spcBef>
                <a:spcPct val="0"/>
              </a:spcBef>
            </a:pPr>
            <a:endParaRPr lang="en-GB" dirty="0" smtClean="0"/>
          </a:p>
        </p:txBody>
      </p:sp>
      <p:sp>
        <p:nvSpPr>
          <p:cNvPr id="107523" name="Slide Number Placeholder 3"/>
          <p:cNvSpPr>
            <a:spLocks noGrp="1"/>
          </p:cNvSpPr>
          <p:nvPr>
            <p:ph type="sldNum" sz="quarter" idx="5"/>
          </p:nvPr>
        </p:nvSpPr>
        <p:spPr bwMode="auto">
          <a:noFill/>
          <a:ln>
            <a:miter lim="800000"/>
            <a:headEnd/>
            <a:tailEnd/>
          </a:ln>
        </p:spPr>
        <p:txBody>
          <a:bodyPr/>
          <a:lstStyle/>
          <a:p>
            <a:fld id="{C309F3F8-6014-4F0F-A0C5-7F0B11A0D5C2}" type="slidenum">
              <a:rPr lang="en-GB"/>
              <a:pPr/>
              <a:t>46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r>
              <a:rPr lang="ru-RU" sz="1100" smtClean="0"/>
              <a:t>Для того чтобы судьи и прокуроры в полной мере понимали взаимосвязь технологий и преступности необходимо, чтобы они понимали основы информационных технологий. В частности, в делах, связанных с цифровой судебной экспертизой в широком смысле слова, данные знания обеспечат контекст и позволят принимать информированные решения. Данная сессия дает общее представление о компьютерах, их компонентах, системах хранения данных и влиянии больших объемов данных, хранящихся на индивидуальных устройствах. Инструктору надлежит стремиться к тому, чтобы сессия была максимально интерактивной, и побуждать участников к размышлениям о влиянии технологий на их деятельность и о таких вопросах, как соотносимость больших объемов данных с системой уголовного правосудия</a:t>
            </a:r>
            <a:r>
              <a:rPr lang="en-GB" sz="1100" smtClean="0"/>
              <a:t>.</a:t>
            </a:r>
            <a:endParaRPr lang="ru-RU" sz="1100" smtClean="0"/>
          </a:p>
          <a:p>
            <a:pPr eaLnBrk="1" hangingPunct="1">
              <a:lnSpc>
                <a:spcPct val="80000"/>
              </a:lnSpc>
              <a:spcBef>
                <a:spcPct val="0"/>
              </a:spcBef>
            </a:pPr>
            <a:endParaRPr lang="en-GB" sz="1100" smtClean="0"/>
          </a:p>
          <a:p>
            <a:pPr eaLnBrk="1" hangingPunct="1">
              <a:lnSpc>
                <a:spcPct val="80000"/>
              </a:lnSpc>
              <a:spcBef>
                <a:spcPct val="0"/>
              </a:spcBef>
            </a:pPr>
            <a:r>
              <a:rPr lang="ru-RU" sz="1100" smtClean="0"/>
              <a:t>Если возможно, инструктор должен продемонстрировать слушателям образцы оборудования, о котором говорится во время сессии</a:t>
            </a:r>
            <a:r>
              <a:rPr lang="en-GB" sz="1100" smtClean="0"/>
              <a:t>.</a:t>
            </a:r>
          </a:p>
          <a:p>
            <a:pPr eaLnBrk="1" hangingPunct="1">
              <a:lnSpc>
                <a:spcPct val="80000"/>
              </a:lnSpc>
              <a:spcBef>
                <a:spcPct val="0"/>
              </a:spcBef>
            </a:pPr>
            <a:endParaRPr lang="en-GB" sz="1100" smtClean="0"/>
          </a:p>
          <a:p>
            <a:pPr eaLnBrk="1" hangingPunct="1">
              <a:lnSpc>
                <a:spcPct val="80000"/>
              </a:lnSpc>
              <a:spcBef>
                <a:spcPct val="0"/>
              </a:spcBef>
            </a:pPr>
            <a:r>
              <a:rPr lang="ru-RU" sz="1100" smtClean="0"/>
              <a:t>Существует много других компьютерных компонентов, которые не рассматриваются в этой сессии; при этом наиболее важные компоненты включены в состав курса. Для разработки учебных программ рекомендуется, чтобы опущенные здесь компоненты были проанализированы с учетом уровня знаний участников. Ожидается, что большинство участников учебного курса понимают, к примеру, что такое клавиатура и мышь, но преподаватели не должны переоценивать знания участников. Компоненты, которые могут быть внесены в рассматриваемый список, включают принтеры, сканеры, веб-камеры, модемы, звуковые колонки, компьютер и видеотелефоны, а также различные устройства памяти и устройства для подсоединения к сетям, внешние порты, такие как </a:t>
            </a:r>
            <a:r>
              <a:rPr lang="en-GB" sz="1100" smtClean="0"/>
              <a:t>Firewire </a:t>
            </a:r>
            <a:r>
              <a:rPr lang="ru-RU" sz="1100" smtClean="0"/>
              <a:t>и </a:t>
            </a:r>
            <a:r>
              <a:rPr lang="en-GB" sz="1100" smtClean="0"/>
              <a:t>USB.</a:t>
            </a:r>
          </a:p>
          <a:p>
            <a:pPr eaLnBrk="1" hangingPunct="1">
              <a:lnSpc>
                <a:spcPct val="80000"/>
              </a:lnSpc>
              <a:spcBef>
                <a:spcPct val="0"/>
              </a:spcBef>
            </a:pPr>
            <a:r>
              <a:rPr lang="en-GB" sz="1100" smtClean="0"/>
              <a:t> </a:t>
            </a:r>
          </a:p>
          <a:p>
            <a:pPr eaLnBrk="1" hangingPunct="1">
              <a:lnSpc>
                <a:spcPct val="80000"/>
              </a:lnSpc>
              <a:spcBef>
                <a:spcPct val="0"/>
              </a:spcBef>
            </a:pPr>
            <a:r>
              <a:rPr lang="ru-RU" sz="1100" smtClean="0"/>
              <a:t>В частности, с более подробной информацией о компьютерной аппаратуре можно ознакомиться по ссылке: </a:t>
            </a:r>
            <a:r>
              <a:rPr lang="en-GB" sz="1100" u="sng" smtClean="0">
                <a:hlinkClick r:id="rId3"/>
              </a:rPr>
              <a:t>http://computer.howstuffworks.com/computer-hardware-channel.htm</a:t>
            </a:r>
            <a:r>
              <a:rPr lang="ru-RU" sz="1100" smtClean="0"/>
              <a:t>; </a:t>
            </a:r>
            <a:r>
              <a:rPr lang="en-GB" sz="1100" smtClean="0"/>
              <a:t> </a:t>
            </a:r>
            <a:r>
              <a:rPr lang="ru-RU" sz="1100" smtClean="0"/>
              <a:t>здесь же приведены фотографии, которые значительно облегчают понимание этих концепций. Помните о том, что необходимо получить разрешение от правообладателей информации, если она предлагается для использования в учебных программах</a:t>
            </a:r>
            <a:r>
              <a:rPr lang="en-GB" sz="1100" smtClean="0"/>
              <a:t>.</a:t>
            </a:r>
          </a:p>
        </p:txBody>
      </p:sp>
      <p:sp>
        <p:nvSpPr>
          <p:cNvPr id="29699" name="Slide Number Placeholder 3"/>
          <p:cNvSpPr>
            <a:spLocks noGrp="1"/>
          </p:cNvSpPr>
          <p:nvPr>
            <p:ph type="sldNum" sz="quarter" idx="5"/>
          </p:nvPr>
        </p:nvSpPr>
        <p:spPr bwMode="auto">
          <a:noFill/>
          <a:ln>
            <a:miter lim="800000"/>
            <a:headEnd/>
            <a:tailEnd/>
          </a:ln>
        </p:spPr>
        <p:txBody>
          <a:bodyPr/>
          <a:lstStyle/>
          <a:p>
            <a:fld id="{F0A7CEEF-51D6-4760-A780-812064320944}" type="slidenum">
              <a:rPr lang="en-US"/>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09571" name="Slide Number Placeholder 3"/>
          <p:cNvSpPr>
            <a:spLocks noGrp="1"/>
          </p:cNvSpPr>
          <p:nvPr>
            <p:ph type="sldNum" sz="quarter" idx="5"/>
          </p:nvPr>
        </p:nvSpPr>
        <p:spPr bwMode="auto">
          <a:noFill/>
          <a:ln>
            <a:miter lim="800000"/>
            <a:headEnd/>
            <a:tailEnd/>
          </a:ln>
        </p:spPr>
        <p:txBody>
          <a:bodyPr/>
          <a:lstStyle/>
          <a:p>
            <a:fld id="{9FFEAE51-510B-4018-BA30-61609F5588D5}" type="slidenum">
              <a:rPr lang="en-GB"/>
              <a:pPr/>
              <a:t>47</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11619" name="Slide Number Placeholder 3"/>
          <p:cNvSpPr>
            <a:spLocks noGrp="1"/>
          </p:cNvSpPr>
          <p:nvPr>
            <p:ph type="sldNum" sz="quarter" idx="5"/>
          </p:nvPr>
        </p:nvSpPr>
        <p:spPr bwMode="auto">
          <a:noFill/>
          <a:ln>
            <a:miter lim="800000"/>
            <a:headEnd/>
            <a:tailEnd/>
          </a:ln>
        </p:spPr>
        <p:txBody>
          <a:bodyPr/>
          <a:lstStyle/>
          <a:p>
            <a:fld id="{79BCC162-FB88-4604-AB1A-6FD683E46DBA}" type="slidenum">
              <a:rPr lang="en-GB"/>
              <a:pPr/>
              <a:t>48</a:t>
            </a:fld>
            <a:endParaRPr lang="en-GB"/>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13667" name="Slide Number Placeholder 3"/>
          <p:cNvSpPr>
            <a:spLocks noGrp="1"/>
          </p:cNvSpPr>
          <p:nvPr>
            <p:ph type="sldNum" sz="quarter" idx="5"/>
          </p:nvPr>
        </p:nvSpPr>
        <p:spPr bwMode="auto">
          <a:noFill/>
          <a:ln>
            <a:miter lim="800000"/>
            <a:headEnd/>
            <a:tailEnd/>
          </a:ln>
        </p:spPr>
        <p:txBody>
          <a:bodyPr/>
          <a:lstStyle/>
          <a:p>
            <a:fld id="{1EEABFCF-9374-42F4-A70E-7462ED38BEA0}" type="slidenum">
              <a:rPr lang="en-GB"/>
              <a:pPr/>
              <a:t>49</a:t>
            </a:fld>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15715" name="Slide Number Placeholder 3"/>
          <p:cNvSpPr>
            <a:spLocks noGrp="1"/>
          </p:cNvSpPr>
          <p:nvPr>
            <p:ph type="sldNum" sz="quarter" idx="5"/>
          </p:nvPr>
        </p:nvSpPr>
        <p:spPr bwMode="auto">
          <a:noFill/>
          <a:ln>
            <a:miter lim="800000"/>
            <a:headEnd/>
            <a:tailEnd/>
          </a:ln>
        </p:spPr>
        <p:txBody>
          <a:bodyPr/>
          <a:lstStyle/>
          <a:p>
            <a:fld id="{382EA6D5-587C-4494-96A3-15BDA8437301}" type="slidenum">
              <a:rPr lang="en-GB"/>
              <a:pPr/>
              <a:t>50</a:t>
            </a:fld>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17763" name="Slide Number Placeholder 3"/>
          <p:cNvSpPr>
            <a:spLocks noGrp="1"/>
          </p:cNvSpPr>
          <p:nvPr>
            <p:ph type="sldNum" sz="quarter" idx="5"/>
          </p:nvPr>
        </p:nvSpPr>
        <p:spPr bwMode="auto">
          <a:noFill/>
          <a:ln>
            <a:miter lim="800000"/>
            <a:headEnd/>
            <a:tailEnd/>
          </a:ln>
        </p:spPr>
        <p:txBody>
          <a:bodyPr/>
          <a:lstStyle/>
          <a:p>
            <a:fld id="{FB0CA3C4-B5AC-423A-8D69-796B1E850CEC}" type="slidenum">
              <a:rPr lang="en-GB"/>
              <a:pPr/>
              <a:t>51</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19811" name="Slide Number Placeholder 3"/>
          <p:cNvSpPr>
            <a:spLocks noGrp="1"/>
          </p:cNvSpPr>
          <p:nvPr>
            <p:ph type="sldNum" sz="quarter" idx="5"/>
          </p:nvPr>
        </p:nvSpPr>
        <p:spPr bwMode="auto">
          <a:noFill/>
          <a:ln>
            <a:miter lim="800000"/>
            <a:headEnd/>
            <a:tailEnd/>
          </a:ln>
        </p:spPr>
        <p:txBody>
          <a:bodyPr/>
          <a:lstStyle/>
          <a:p>
            <a:fld id="{16C87931-57DF-41AC-AEF7-114D7EB2E5F9}" type="slidenum">
              <a:rPr lang="en-GB"/>
              <a:pPr/>
              <a:t>52</a:t>
            </a:fld>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21859" name="Slide Number Placeholder 3"/>
          <p:cNvSpPr>
            <a:spLocks noGrp="1"/>
          </p:cNvSpPr>
          <p:nvPr>
            <p:ph type="sldNum" sz="quarter" idx="5"/>
          </p:nvPr>
        </p:nvSpPr>
        <p:spPr bwMode="auto">
          <a:noFill/>
          <a:ln>
            <a:miter lim="800000"/>
            <a:headEnd/>
            <a:tailEnd/>
          </a:ln>
        </p:spPr>
        <p:txBody>
          <a:bodyPr/>
          <a:lstStyle/>
          <a:p>
            <a:fld id="{4CE1C9EC-5C04-4317-A3E0-0969CE482B00}" type="slidenum">
              <a:rPr lang="en-GB"/>
              <a:pPr/>
              <a:t>53</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noTextEdi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23907" name="Slide Number Placeholder 3"/>
          <p:cNvSpPr>
            <a:spLocks noGrp="1"/>
          </p:cNvSpPr>
          <p:nvPr>
            <p:ph type="sldNum" sz="quarter" idx="5"/>
          </p:nvPr>
        </p:nvSpPr>
        <p:spPr bwMode="auto">
          <a:noFill/>
          <a:ln>
            <a:miter lim="800000"/>
            <a:headEnd/>
            <a:tailEnd/>
          </a:ln>
        </p:spPr>
        <p:txBody>
          <a:bodyPr/>
          <a:lstStyle/>
          <a:p>
            <a:fld id="{20E2AFFC-8D8E-4DA4-9C8F-8B254E50EC3F}" type="slidenum">
              <a:rPr lang="en-GB"/>
              <a:pPr/>
              <a:t>54</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smtClean="0"/>
              <a:t>В течение настоящей сессии предоставляется базовая информация об истории, функционировании и услугах в сети Интернет, а также информация, позволяющая слушателям различать и уметь выделять составные части Интернета, и понимать, каковы возможные связи между сетью Интернет и системой </a:t>
            </a:r>
            <a:r>
              <a:rPr lang="ru-RU" smtClean="0"/>
              <a:t>уголовного правосудия</a:t>
            </a:r>
            <a:r>
              <a:rPr lang="en-GB" smtClean="0"/>
              <a:t>. </a:t>
            </a:r>
            <a:r>
              <a:rPr lang="ru-RU" smtClean="0"/>
              <a:t>Инструкторы </a:t>
            </a:r>
            <a:r>
              <a:rPr lang="en-GB" smtClean="0"/>
              <a:t>ответственны за предоставление практических примеров, способных дополнить содержащиеся в презентации технические сведения.</a:t>
            </a:r>
          </a:p>
          <a:p>
            <a:pPr eaLnBrk="1" hangingPunct="1">
              <a:spcBef>
                <a:spcPct val="0"/>
              </a:spcBef>
            </a:pPr>
            <a:endParaRPr lang="en-US" smtClean="0"/>
          </a:p>
        </p:txBody>
      </p:sp>
      <p:sp>
        <p:nvSpPr>
          <p:cNvPr id="125955" name="Slide Number Placeholder 3"/>
          <p:cNvSpPr>
            <a:spLocks noGrp="1"/>
          </p:cNvSpPr>
          <p:nvPr>
            <p:ph type="sldNum" sz="quarter" idx="5"/>
          </p:nvPr>
        </p:nvSpPr>
        <p:spPr bwMode="auto">
          <a:noFill/>
          <a:ln>
            <a:miter lim="800000"/>
            <a:headEnd/>
            <a:tailEnd/>
          </a:ln>
        </p:spPr>
        <p:txBody>
          <a:bodyPr/>
          <a:lstStyle/>
          <a:p>
            <a:fld id="{4D347C27-41D1-410D-A805-C9C1062793B4}" type="slidenum">
              <a:rPr lang="en-US"/>
              <a:pPr/>
              <a:t>55</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noTextEdi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err="1" smtClean="0"/>
              <a:t>Термин</a:t>
            </a:r>
            <a:r>
              <a:rPr lang="en-GB" dirty="0" smtClean="0"/>
              <a:t> ИНТЕРНЕТ </a:t>
            </a:r>
            <a:r>
              <a:rPr lang="en-GB" dirty="0" err="1" smtClean="0"/>
              <a:t>основан</a:t>
            </a:r>
            <a:r>
              <a:rPr lang="en-GB" dirty="0" smtClean="0"/>
              <a:t> </a:t>
            </a:r>
            <a:r>
              <a:rPr lang="en-GB" dirty="0" err="1" smtClean="0"/>
              <a:t>на</a:t>
            </a:r>
            <a:r>
              <a:rPr lang="en-GB" dirty="0" smtClean="0"/>
              <a:t> </a:t>
            </a:r>
            <a:r>
              <a:rPr lang="en-GB" dirty="0" err="1" smtClean="0"/>
              <a:t>сокращении</a:t>
            </a:r>
            <a:r>
              <a:rPr lang="en-GB" dirty="0" smtClean="0"/>
              <a:t> </a:t>
            </a:r>
            <a:r>
              <a:rPr lang="en-GB" dirty="0" err="1" smtClean="0"/>
              <a:t>двух</a:t>
            </a:r>
            <a:r>
              <a:rPr lang="en-GB" dirty="0" smtClean="0"/>
              <a:t> </a:t>
            </a:r>
            <a:r>
              <a:rPr lang="en-GB" dirty="0" err="1" smtClean="0"/>
              <a:t>слов</a:t>
            </a:r>
            <a:r>
              <a:rPr lang="en-GB" dirty="0" smtClean="0"/>
              <a:t>, </a:t>
            </a:r>
            <a:r>
              <a:rPr lang="en-GB" dirty="0" err="1" smtClean="0"/>
              <a:t>INTERconnected</a:t>
            </a:r>
            <a:r>
              <a:rPr lang="en-GB" dirty="0" smtClean="0"/>
              <a:t>  </a:t>
            </a:r>
            <a:r>
              <a:rPr lang="en-GB" dirty="0" err="1" smtClean="0"/>
              <a:t>NETwork</a:t>
            </a:r>
            <a:r>
              <a:rPr lang="en-GB" dirty="0" smtClean="0"/>
              <a:t> (</a:t>
            </a:r>
            <a:r>
              <a:rPr lang="en-GB" dirty="0" err="1" smtClean="0"/>
              <a:t>взаимосвязанная</a:t>
            </a:r>
            <a:r>
              <a:rPr lang="en-GB" dirty="0" smtClean="0"/>
              <a:t> </a:t>
            </a:r>
            <a:r>
              <a:rPr lang="en-GB" dirty="0" err="1" smtClean="0"/>
              <a:t>сеть</a:t>
            </a:r>
            <a:r>
              <a:rPr lang="en-GB" dirty="0" smtClean="0"/>
              <a:t>). </a:t>
            </a:r>
            <a:r>
              <a:rPr lang="en-GB" dirty="0" err="1" smtClean="0"/>
              <a:t>Преступная</a:t>
            </a:r>
            <a:r>
              <a:rPr lang="en-GB" dirty="0" smtClean="0"/>
              <a:t> </a:t>
            </a:r>
            <a:r>
              <a:rPr lang="en-GB" dirty="0" err="1" smtClean="0"/>
              <a:t>деятельность</a:t>
            </a:r>
            <a:r>
              <a:rPr lang="en-GB" dirty="0" smtClean="0"/>
              <a:t> </a:t>
            </a:r>
            <a:r>
              <a:rPr lang="en-GB" dirty="0" err="1" smtClean="0"/>
              <a:t>часто</a:t>
            </a:r>
            <a:r>
              <a:rPr lang="en-GB" dirty="0" smtClean="0"/>
              <a:t> </a:t>
            </a:r>
            <a:r>
              <a:rPr lang="en-GB" dirty="0" err="1" smtClean="0"/>
              <a:t>связана</a:t>
            </a:r>
            <a:r>
              <a:rPr lang="en-GB" dirty="0" smtClean="0"/>
              <a:t> с </a:t>
            </a:r>
            <a:r>
              <a:rPr lang="en-GB" dirty="0" err="1" smtClean="0"/>
              <a:t>использованием</a:t>
            </a:r>
            <a:r>
              <a:rPr lang="en-GB" dirty="0" smtClean="0"/>
              <a:t> </a:t>
            </a:r>
            <a:r>
              <a:rPr lang="en-GB" dirty="0" err="1" smtClean="0"/>
              <a:t>Интернета</a:t>
            </a:r>
            <a:r>
              <a:rPr lang="en-GB" dirty="0" smtClean="0"/>
              <a:t>, </a:t>
            </a:r>
            <a:r>
              <a:rPr lang="en-GB" dirty="0" err="1" smtClean="0"/>
              <a:t>причем</a:t>
            </a:r>
            <a:r>
              <a:rPr lang="en-GB" dirty="0" smtClean="0"/>
              <a:t> </a:t>
            </a:r>
            <a:r>
              <a:rPr lang="en-GB" dirty="0" err="1" smtClean="0"/>
              <a:t>всемирная</a:t>
            </a:r>
            <a:r>
              <a:rPr lang="en-GB" dirty="0" smtClean="0"/>
              <a:t> </a:t>
            </a:r>
            <a:r>
              <a:rPr lang="en-GB" dirty="0" err="1" smtClean="0"/>
              <a:t>сеть</a:t>
            </a:r>
            <a:r>
              <a:rPr lang="en-GB" dirty="0" smtClean="0"/>
              <a:t> </a:t>
            </a:r>
            <a:r>
              <a:rPr lang="en-GB" dirty="0" err="1" smtClean="0"/>
              <a:t>служит</a:t>
            </a:r>
            <a:r>
              <a:rPr lang="en-GB" dirty="0" smtClean="0"/>
              <a:t> </a:t>
            </a:r>
            <a:r>
              <a:rPr lang="en-GB" dirty="0" err="1" smtClean="0"/>
              <a:t>средой</a:t>
            </a:r>
            <a:r>
              <a:rPr lang="en-GB" dirty="0" smtClean="0"/>
              <a:t> </a:t>
            </a:r>
            <a:r>
              <a:rPr lang="en-GB" dirty="0" err="1" smtClean="0"/>
              <a:t>для</a:t>
            </a:r>
            <a:r>
              <a:rPr lang="en-GB" dirty="0" smtClean="0"/>
              <a:t> </a:t>
            </a:r>
            <a:r>
              <a:rPr lang="en-GB" dirty="0" err="1" smtClean="0"/>
              <a:t>таких</a:t>
            </a:r>
            <a:r>
              <a:rPr lang="en-GB" dirty="0" smtClean="0"/>
              <a:t> </a:t>
            </a:r>
            <a:r>
              <a:rPr lang="en-GB" dirty="0" err="1" smtClean="0"/>
              <a:t>преступлений</a:t>
            </a:r>
            <a:r>
              <a:rPr lang="en-GB" dirty="0" smtClean="0"/>
              <a:t>, </a:t>
            </a:r>
            <a:r>
              <a:rPr lang="en-GB" dirty="0" err="1" smtClean="0"/>
              <a:t>как</a:t>
            </a:r>
            <a:r>
              <a:rPr lang="en-GB" dirty="0" smtClean="0"/>
              <a:t> </a:t>
            </a:r>
            <a:r>
              <a:rPr lang="en-GB" dirty="0" err="1" smtClean="0"/>
              <a:t>хакерские</a:t>
            </a:r>
            <a:r>
              <a:rPr lang="en-GB" dirty="0" smtClean="0"/>
              <a:t> </a:t>
            </a:r>
            <a:r>
              <a:rPr lang="en-GB" dirty="0" err="1" smtClean="0"/>
              <a:t>атаки</a:t>
            </a:r>
            <a:r>
              <a:rPr lang="en-GB" dirty="0" smtClean="0"/>
              <a:t>, </a:t>
            </a:r>
            <a:r>
              <a:rPr lang="en-GB" dirty="0" err="1" smtClean="0"/>
              <a:t>распространение</a:t>
            </a:r>
            <a:r>
              <a:rPr lang="en-GB" dirty="0" smtClean="0"/>
              <a:t> </a:t>
            </a:r>
            <a:r>
              <a:rPr lang="en-GB" dirty="0" err="1" smtClean="0"/>
              <a:t>вирусов</a:t>
            </a:r>
            <a:r>
              <a:rPr lang="en-GB" dirty="0" smtClean="0"/>
              <a:t> и </a:t>
            </a:r>
            <a:r>
              <a:rPr lang="en-GB" dirty="0" err="1" smtClean="0"/>
              <a:t>фишинговые</a:t>
            </a:r>
            <a:r>
              <a:rPr lang="en-GB" dirty="0" smtClean="0"/>
              <a:t> </a:t>
            </a:r>
            <a:r>
              <a:rPr lang="en-GB" dirty="0" err="1" smtClean="0"/>
              <a:t>атаки</a:t>
            </a:r>
            <a:r>
              <a:rPr lang="en-GB" dirty="0" smtClean="0"/>
              <a:t>, а </a:t>
            </a:r>
            <a:r>
              <a:rPr lang="en-GB" dirty="0" err="1" smtClean="0"/>
              <a:t>также</a:t>
            </a:r>
            <a:r>
              <a:rPr lang="en-GB" dirty="0" smtClean="0"/>
              <a:t> </a:t>
            </a:r>
            <a:r>
              <a:rPr lang="en-GB" dirty="0" err="1" smtClean="0"/>
              <a:t>для</a:t>
            </a:r>
            <a:r>
              <a:rPr lang="en-GB" dirty="0" smtClean="0"/>
              <a:t> </a:t>
            </a:r>
            <a:r>
              <a:rPr lang="en-GB" dirty="0" err="1" smtClean="0"/>
              <a:t>более</a:t>
            </a:r>
            <a:r>
              <a:rPr lang="en-GB" dirty="0" smtClean="0"/>
              <a:t> </a:t>
            </a:r>
            <a:r>
              <a:rPr lang="en-GB" dirty="0" err="1" smtClean="0"/>
              <a:t>традиционных</a:t>
            </a:r>
            <a:r>
              <a:rPr lang="en-GB" dirty="0" smtClean="0"/>
              <a:t> </a:t>
            </a:r>
            <a:r>
              <a:rPr lang="en-GB" dirty="0" err="1" smtClean="0"/>
              <a:t>правонарушений</a:t>
            </a:r>
            <a:r>
              <a:rPr lang="en-GB" dirty="0" smtClean="0"/>
              <a:t>, </a:t>
            </a:r>
            <a:r>
              <a:rPr lang="en-GB" dirty="0" err="1" smtClean="0"/>
              <a:t>таких</a:t>
            </a:r>
            <a:r>
              <a:rPr lang="en-GB" dirty="0" smtClean="0"/>
              <a:t> </a:t>
            </a:r>
            <a:r>
              <a:rPr lang="en-GB" dirty="0" err="1" smtClean="0"/>
              <a:t>как</a:t>
            </a:r>
            <a:r>
              <a:rPr lang="en-GB" dirty="0" smtClean="0"/>
              <a:t> </a:t>
            </a:r>
            <a:r>
              <a:rPr lang="en-GB" dirty="0" err="1" smtClean="0"/>
              <a:t>мошенничество</a:t>
            </a:r>
            <a:r>
              <a:rPr lang="en-GB" dirty="0" smtClean="0"/>
              <a:t>. </a:t>
            </a:r>
            <a:r>
              <a:rPr lang="en-GB" dirty="0" err="1" smtClean="0"/>
              <a:t>Для</a:t>
            </a:r>
            <a:r>
              <a:rPr lang="en-GB" dirty="0" smtClean="0"/>
              <a:t> </a:t>
            </a:r>
            <a:r>
              <a:rPr lang="en-GB" dirty="0" err="1" smtClean="0"/>
              <a:t>того</a:t>
            </a:r>
            <a:r>
              <a:rPr lang="en-GB" dirty="0" smtClean="0"/>
              <a:t> </a:t>
            </a:r>
            <a:r>
              <a:rPr lang="en-GB" dirty="0" err="1" smtClean="0"/>
              <a:t>чтобы</a:t>
            </a:r>
            <a:r>
              <a:rPr lang="en-GB" dirty="0" smtClean="0"/>
              <a:t> </a:t>
            </a:r>
            <a:r>
              <a:rPr lang="en-GB" dirty="0" err="1" smtClean="0"/>
              <a:t>судьи</a:t>
            </a:r>
            <a:r>
              <a:rPr lang="en-GB" dirty="0" smtClean="0"/>
              <a:t> </a:t>
            </a:r>
            <a:r>
              <a:rPr lang="en-GB" dirty="0" err="1" smtClean="0"/>
              <a:t>были</a:t>
            </a:r>
            <a:r>
              <a:rPr lang="en-GB" dirty="0" smtClean="0"/>
              <a:t> </a:t>
            </a:r>
            <a:r>
              <a:rPr lang="en-GB" dirty="0" err="1" smtClean="0"/>
              <a:t>лучше</a:t>
            </a:r>
            <a:r>
              <a:rPr lang="en-GB" dirty="0" smtClean="0"/>
              <a:t> </a:t>
            </a:r>
            <a:r>
              <a:rPr lang="en-GB" dirty="0" err="1" smtClean="0"/>
              <a:t>осведомлены</a:t>
            </a:r>
            <a:r>
              <a:rPr lang="en-GB" dirty="0" smtClean="0"/>
              <a:t> </a:t>
            </a:r>
            <a:r>
              <a:rPr lang="en-GB" dirty="0" err="1" smtClean="0"/>
              <a:t>об</a:t>
            </a:r>
            <a:r>
              <a:rPr lang="en-GB" dirty="0" smtClean="0"/>
              <a:t> </a:t>
            </a:r>
            <a:r>
              <a:rPr lang="en-GB" dirty="0" err="1" smtClean="0"/>
              <a:t>обстоятельствах</a:t>
            </a:r>
            <a:r>
              <a:rPr lang="en-GB" dirty="0" smtClean="0"/>
              <a:t> </a:t>
            </a:r>
            <a:r>
              <a:rPr lang="en-GB" dirty="0" err="1" smtClean="0"/>
              <a:t>рассматриваемых</a:t>
            </a:r>
            <a:r>
              <a:rPr lang="en-GB" dirty="0" smtClean="0"/>
              <a:t> </a:t>
            </a:r>
            <a:r>
              <a:rPr lang="en-GB" dirty="0" err="1" smtClean="0"/>
              <a:t>дел</a:t>
            </a:r>
            <a:r>
              <a:rPr lang="en-GB" dirty="0" smtClean="0"/>
              <a:t>, </a:t>
            </a:r>
            <a:r>
              <a:rPr lang="en-GB" dirty="0" err="1" smtClean="0"/>
              <a:t>им</a:t>
            </a:r>
            <a:r>
              <a:rPr lang="en-GB" dirty="0" smtClean="0"/>
              <a:t> </a:t>
            </a:r>
            <a:r>
              <a:rPr lang="en-GB" dirty="0" err="1" smtClean="0"/>
              <a:t>необходимо</a:t>
            </a:r>
            <a:r>
              <a:rPr lang="en-GB" dirty="0" smtClean="0"/>
              <a:t> </a:t>
            </a:r>
            <a:r>
              <a:rPr lang="en-GB" dirty="0" err="1" smtClean="0"/>
              <a:t>понимать</a:t>
            </a:r>
            <a:r>
              <a:rPr lang="en-GB" dirty="0" smtClean="0"/>
              <a:t> </a:t>
            </a:r>
            <a:r>
              <a:rPr lang="en-GB" dirty="0" err="1" smtClean="0"/>
              <a:t>основы</a:t>
            </a:r>
            <a:r>
              <a:rPr lang="en-GB" dirty="0" smtClean="0"/>
              <a:t> </a:t>
            </a:r>
            <a:r>
              <a:rPr lang="en-GB" dirty="0" err="1" smtClean="0"/>
              <a:t>функционирования</a:t>
            </a:r>
            <a:r>
              <a:rPr lang="en-GB" dirty="0" smtClean="0"/>
              <a:t> </a:t>
            </a:r>
            <a:r>
              <a:rPr lang="en-GB" dirty="0" err="1" smtClean="0"/>
              <a:t>сети</a:t>
            </a:r>
            <a:r>
              <a:rPr lang="en-GB" dirty="0" smtClean="0"/>
              <a:t> </a:t>
            </a:r>
            <a:r>
              <a:rPr lang="en-GB" dirty="0" err="1" smtClean="0"/>
              <a:t>Интернет</a:t>
            </a:r>
            <a:r>
              <a:rPr lang="en-GB" dirty="0" smtClean="0"/>
              <a:t> и </a:t>
            </a:r>
            <a:r>
              <a:rPr lang="en-GB" dirty="0" err="1" smtClean="0"/>
              <a:t>таких</a:t>
            </a:r>
            <a:r>
              <a:rPr lang="en-GB" dirty="0" smtClean="0"/>
              <a:t> </a:t>
            </a:r>
            <a:r>
              <a:rPr lang="en-GB" dirty="0" err="1" smtClean="0"/>
              <a:t>приложений</a:t>
            </a:r>
            <a:r>
              <a:rPr lang="en-GB" dirty="0" smtClean="0"/>
              <a:t>, </a:t>
            </a:r>
            <a:r>
              <a:rPr lang="en-GB" dirty="0" err="1" smtClean="0"/>
              <a:t>как</a:t>
            </a:r>
            <a:r>
              <a:rPr lang="en-GB" dirty="0" smtClean="0"/>
              <a:t> </a:t>
            </a:r>
            <a:r>
              <a:rPr lang="en-GB" dirty="0" err="1" smtClean="0"/>
              <a:t>Всемирная</a:t>
            </a:r>
            <a:r>
              <a:rPr lang="en-GB" dirty="0" smtClean="0"/>
              <a:t> </a:t>
            </a:r>
            <a:r>
              <a:rPr lang="en-GB" dirty="0" err="1" smtClean="0"/>
              <a:t>паутина</a:t>
            </a:r>
            <a:r>
              <a:rPr lang="en-GB" dirty="0" smtClean="0"/>
              <a:t> и </a:t>
            </a:r>
            <a:r>
              <a:rPr lang="en-GB" dirty="0" err="1" smtClean="0"/>
              <a:t>электронная</a:t>
            </a:r>
            <a:r>
              <a:rPr lang="en-GB" dirty="0" smtClean="0"/>
              <a:t> </a:t>
            </a:r>
            <a:r>
              <a:rPr lang="en-GB" dirty="0" err="1" smtClean="0"/>
              <a:t>почта</a:t>
            </a:r>
            <a:r>
              <a:rPr lang="en-GB" dirty="0" smtClean="0"/>
              <a:t>. </a:t>
            </a:r>
            <a:r>
              <a:rPr lang="en-GB" dirty="0" err="1" smtClean="0"/>
              <a:t>Ниже</a:t>
            </a:r>
            <a:r>
              <a:rPr lang="en-GB" dirty="0" smtClean="0"/>
              <a:t> </a:t>
            </a:r>
            <a:r>
              <a:rPr lang="en-GB" dirty="0" err="1" smtClean="0"/>
              <a:t>приводится</a:t>
            </a:r>
            <a:r>
              <a:rPr lang="en-GB" dirty="0" smtClean="0"/>
              <a:t> </a:t>
            </a:r>
            <a:r>
              <a:rPr lang="en-GB" dirty="0" err="1" smtClean="0"/>
              <a:t>введение</a:t>
            </a:r>
            <a:r>
              <a:rPr lang="en-GB" dirty="0" smtClean="0"/>
              <a:t> в </a:t>
            </a:r>
            <a:r>
              <a:rPr lang="en-GB" dirty="0" err="1" smtClean="0"/>
              <a:t>предмет</a:t>
            </a:r>
            <a:r>
              <a:rPr lang="en-GB" dirty="0" smtClean="0"/>
              <a:t> и  </a:t>
            </a:r>
            <a:r>
              <a:rPr lang="en-GB" dirty="0" err="1" smtClean="0"/>
              <a:t>шаблон</a:t>
            </a:r>
            <a:r>
              <a:rPr lang="en-GB" dirty="0" smtClean="0"/>
              <a:t> </a:t>
            </a:r>
            <a:r>
              <a:rPr lang="en-GB" dirty="0" err="1" smtClean="0"/>
              <a:t>для</a:t>
            </a:r>
            <a:r>
              <a:rPr lang="en-GB" dirty="0" smtClean="0"/>
              <a:t> </a:t>
            </a:r>
            <a:r>
              <a:rPr lang="en-GB" dirty="0" err="1" smtClean="0"/>
              <a:t>эффективного</a:t>
            </a:r>
            <a:r>
              <a:rPr lang="en-GB" dirty="0" smtClean="0"/>
              <a:t> </a:t>
            </a:r>
            <a:r>
              <a:rPr lang="en-GB" dirty="0" err="1" smtClean="0"/>
              <a:t>учебного</a:t>
            </a:r>
            <a:r>
              <a:rPr lang="en-GB" dirty="0" smtClean="0"/>
              <a:t> </a:t>
            </a:r>
            <a:r>
              <a:rPr lang="en-GB" dirty="0" err="1" smtClean="0"/>
              <a:t>модуля</a:t>
            </a:r>
            <a:r>
              <a:rPr lang="en-GB" dirty="0" smtClean="0"/>
              <a:t>.</a:t>
            </a:r>
          </a:p>
          <a:p>
            <a:pPr eaLnBrk="1" hangingPunct="1">
              <a:spcBef>
                <a:spcPct val="0"/>
              </a:spcBef>
            </a:pPr>
            <a:endParaRPr lang="en-GB" dirty="0" smtClean="0"/>
          </a:p>
        </p:txBody>
      </p:sp>
      <p:sp>
        <p:nvSpPr>
          <p:cNvPr id="128003" name="Slide Number Placeholder 3"/>
          <p:cNvSpPr>
            <a:spLocks noGrp="1"/>
          </p:cNvSpPr>
          <p:nvPr>
            <p:ph type="sldNum" sz="quarter" idx="5"/>
          </p:nvPr>
        </p:nvSpPr>
        <p:spPr bwMode="auto">
          <a:noFill/>
          <a:ln>
            <a:miter lim="800000"/>
            <a:headEnd/>
            <a:tailEnd/>
          </a:ln>
        </p:spPr>
        <p:txBody>
          <a:bodyPr/>
          <a:lstStyle/>
          <a:p>
            <a:fld id="{2236A15F-8319-45C5-880C-BF4737351460}" type="slidenum">
              <a:rPr lang="en-GB"/>
              <a:pPr/>
              <a:t>56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Задача данного слайда состоит в том, чтобы показать, как даже самые технически грамотные люди оказались неспособны предвидеть изменения, которые несут с собой технологии. Слушатели, вероятнее всего, не одиноки среди людей, которые не вполне осознают влияние технологий на их деятельность, и приведенные цитаты могут помочь им понять, что технологий в системе уголовного правосудия нужно не опасаться, а пользоваться ими с соблюдением всех необходимых мер безопасности и конфиденциальности</a:t>
            </a:r>
            <a:r>
              <a:rPr lang="en-GB" smtClean="0"/>
              <a:t>.</a:t>
            </a:r>
          </a:p>
          <a:p>
            <a:pPr eaLnBrk="1" hangingPunct="1">
              <a:spcBef>
                <a:spcPct val="0"/>
              </a:spcBef>
            </a:pPr>
            <a:endParaRPr lang="en-US" smtClean="0"/>
          </a:p>
        </p:txBody>
      </p:sp>
      <p:sp>
        <p:nvSpPr>
          <p:cNvPr id="31747" name="Slide Number Placeholder 3"/>
          <p:cNvSpPr>
            <a:spLocks noGrp="1"/>
          </p:cNvSpPr>
          <p:nvPr>
            <p:ph type="sldNum" sz="quarter" idx="5"/>
          </p:nvPr>
        </p:nvSpPr>
        <p:spPr bwMode="auto">
          <a:noFill/>
          <a:ln>
            <a:miter lim="800000"/>
            <a:headEnd/>
            <a:tailEnd/>
          </a:ln>
        </p:spPr>
        <p:txBody>
          <a:bodyPr/>
          <a:lstStyle/>
          <a:p>
            <a:fld id="{F955375B-3500-4EBD-AC3D-756EDCC90080}" type="slidenum">
              <a:rPr lang="en-US"/>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bwMode="auto">
          <a:noFill/>
          <a:ln>
            <a:miter lim="800000"/>
            <a:headEnd/>
            <a:tailEnd/>
          </a:ln>
        </p:spPr>
        <p:txBody>
          <a:bodyPr/>
          <a:lstStyle/>
          <a:p>
            <a:fld id="{26782622-D3F5-4C6B-9AB3-0B16C9681EA2}" type="slidenum">
              <a:rPr lang="en-GB"/>
              <a:pPr/>
              <a:t>57</a:t>
            </a:fld>
            <a:endParaRPr lang="en-GB"/>
          </a:p>
        </p:txBody>
      </p:sp>
      <p:sp>
        <p:nvSpPr>
          <p:cNvPr id="1300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smtClean="0"/>
              <a:t>Данный слайд призван продемонстрировать высокую степень изменчивости коммуникационных технологий.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bwMode="auto">
          <a:noFill/>
        </p:spPr>
        <p:txBody>
          <a:bodyPr wrap="square" numCol="1" anchor="t" anchorCtr="0" compatLnSpc="1">
            <a:prstTxWarp prst="textNoShape">
              <a:avLst/>
            </a:prstTxWarp>
          </a:bodyPr>
          <a:lstStyle/>
          <a:p>
            <a:r>
              <a:rPr lang="ru-RU" dirty="0" smtClean="0"/>
              <a:t>Интернет восходит к сети АРПАНЕТ (</a:t>
            </a:r>
            <a:r>
              <a:rPr lang="en-GB" dirty="0" smtClean="0"/>
              <a:t>ARPANET</a:t>
            </a:r>
            <a:r>
              <a:rPr lang="ru-RU" dirty="0" smtClean="0"/>
              <a:t>), разработанной в</a:t>
            </a:r>
            <a:r>
              <a:rPr lang="en-GB" dirty="0" smtClean="0"/>
              <a:t> 1960</a:t>
            </a:r>
            <a:r>
              <a:rPr lang="ru-RU" dirty="0" smtClean="0"/>
              <a:t>-х годах</a:t>
            </a:r>
            <a:r>
              <a:rPr lang="en-GB" dirty="0" smtClean="0"/>
              <a:t>. </a:t>
            </a:r>
            <a:r>
              <a:rPr lang="ru-RU" dirty="0" smtClean="0"/>
              <a:t>Значимость приведенной ниже информации может быть не вполне очевидной, однако то обстоятельство, что Интернет создавался не как защищенная сеть, может объяснить относительную легкость, с которой преступники злоупотребляют данной системой. Первые физические связи были установлены в 1969 г. между 4 терминалами (узлами), расположенными в четырех университетах. Первое электронное письмо было отправлено в 1972 г., а в следующем году был создан новый коммуникационный протокол </a:t>
            </a:r>
            <a:r>
              <a:rPr lang="en-GB" dirty="0" smtClean="0"/>
              <a:t>TCP/IP</a:t>
            </a:r>
            <a:r>
              <a:rPr lang="ru-RU" dirty="0" smtClean="0"/>
              <a:t>, ныне лежащий в основе коммуникаций в сети Интернет. Известно, что в начальный период развития Интернет не имел большой распространенности, так как речь шла о разъединенных отдельных сетях с ограниченным межсетевым сопряжением. Последующее применение пакетной коммутации привело к развитию протокола межсетевого взаимодействия, посредством которого стало возможно объединение множественных сетей в единую сетевую инфраструктуру.</a:t>
            </a:r>
            <a:endParaRPr lang="en-US" dirty="0" smtClean="0"/>
          </a:p>
          <a:p>
            <a:r>
              <a:rPr lang="en-GB" dirty="0" smtClean="0"/>
              <a:t> </a:t>
            </a:r>
            <a:endParaRPr lang="en-US" dirty="0" smtClean="0"/>
          </a:p>
          <a:p>
            <a:r>
              <a:rPr lang="ru-RU" dirty="0" smtClean="0"/>
              <a:t>Таким образом стало возможно дальнейшее развитие межсетевых связей, скорость которых была выше между развитыми сетями в западных странах, чем в остальном мире. Разница в скорости </a:t>
            </a:r>
            <a:r>
              <a:rPr lang="ja-JP" altLang="en-US" dirty="0" smtClean="0"/>
              <a:t>“</a:t>
            </a:r>
            <a:r>
              <a:rPr lang="ru-RU" altLang="ja-JP" dirty="0" smtClean="0"/>
              <a:t>сетевого роста</a:t>
            </a:r>
            <a:r>
              <a:rPr lang="ja-JP" altLang="en-US" dirty="0" smtClean="0"/>
              <a:t>”</a:t>
            </a:r>
            <a:r>
              <a:rPr lang="en-US" altLang="ja-JP" dirty="0" smtClean="0"/>
              <a:t> </a:t>
            </a:r>
            <a:r>
              <a:rPr lang="ru-RU" altLang="ja-JP" dirty="0" smtClean="0"/>
              <a:t>в развитых</a:t>
            </a:r>
            <a:r>
              <a:rPr lang="en-US" altLang="ja-JP" dirty="0" smtClean="0"/>
              <a:t> и </a:t>
            </a:r>
            <a:r>
              <a:rPr lang="en-US" altLang="ja-JP" dirty="0" err="1" smtClean="0"/>
              <a:t>развивающихся</a:t>
            </a:r>
            <a:r>
              <a:rPr lang="en-US" altLang="ja-JP" dirty="0" smtClean="0"/>
              <a:t> </a:t>
            </a:r>
            <a:r>
              <a:rPr lang="en-US" altLang="ja-JP" dirty="0" err="1" smtClean="0"/>
              <a:t>странах</a:t>
            </a:r>
            <a:r>
              <a:rPr lang="ru-RU" altLang="ja-JP" dirty="0" smtClean="0"/>
              <a:t> привел к возникновению цифрового разрыва, существующего по сегодняшний день. </a:t>
            </a:r>
            <a:endParaRPr lang="en-US" altLang="ja-JP" dirty="0" smtClean="0"/>
          </a:p>
          <a:p>
            <a:r>
              <a:rPr lang="en-GB" dirty="0" smtClean="0"/>
              <a:t> </a:t>
            </a:r>
            <a:endParaRPr lang="en-US" dirty="0" smtClean="0"/>
          </a:p>
          <a:p>
            <a:r>
              <a:rPr lang="ru-RU" dirty="0" smtClean="0"/>
              <a:t>На восьмидесятые годы XX столетия пришлась коммерциализация Интернета и появление частных поставщиков Интернет-услуг (далее – Интернет-провайдеров). Это расширило общественный доступ к Интернету, достигший практически всемирного масштаба в 1990-х гг. Интернет оказывает сильнейшее влияние на коммерцию и культуру. Сегодня в межсетевом взаимодействии достигнута практически мгновенная скорость коммуникации посредством электронной почты, социальных сетей, текстовых дискуссионных форумов и Всемирной паутины. Интернет продолжает расти под воздействием коммерции, а также растущих объемов доступной в сети информации и знаний. Сегодня можно ожидать появления Всемирной паутины 2.0.</a:t>
            </a:r>
            <a:endParaRPr lang="en-GB" dirty="0" smtClean="0"/>
          </a:p>
        </p:txBody>
      </p:sp>
      <p:sp>
        <p:nvSpPr>
          <p:cNvPr id="132099" name="Slide Number Placeholder 3"/>
          <p:cNvSpPr>
            <a:spLocks noGrp="1"/>
          </p:cNvSpPr>
          <p:nvPr>
            <p:ph type="sldNum" sz="quarter" idx="5"/>
          </p:nvPr>
        </p:nvSpPr>
        <p:spPr bwMode="auto">
          <a:noFill/>
          <a:ln>
            <a:miter lim="800000"/>
            <a:headEnd/>
            <a:tailEnd/>
          </a:ln>
        </p:spPr>
        <p:txBody>
          <a:bodyPr/>
          <a:lstStyle/>
          <a:p>
            <a:fld id="{8F49B032-D273-4257-A9AF-7ABA5F40923F}" type="slidenum">
              <a:rPr lang="en-GB"/>
              <a:pPr/>
              <a:t>58</a:t>
            </a:fld>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bwMode="auto">
          <a:noFill/>
          <a:ln>
            <a:miter lim="800000"/>
            <a:headEnd/>
            <a:tailEnd/>
          </a:ln>
        </p:spPr>
        <p:txBody>
          <a:bodyPr/>
          <a:lstStyle/>
          <a:p>
            <a:fld id="{490B7F5B-C0FA-4663-9C60-49DC67CFA318}" type="slidenum">
              <a:rPr lang="en-GB"/>
              <a:pPr/>
              <a:t>59</a:t>
            </a:fld>
            <a:endParaRPr lang="en-GB"/>
          </a:p>
        </p:txBody>
      </p:sp>
      <p:sp>
        <p:nvSpPr>
          <p:cNvPr id="1341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7" name="Rectangle 3"/>
          <p:cNvSpPr>
            <a:spLocks noGrp="1" noChangeArrowheads="1"/>
          </p:cNvSpPr>
          <p:nvPr>
            <p:ph type="body" idx="1"/>
          </p:nvPr>
        </p:nvSpPr>
        <p:spPr bwMode="auto">
          <a:xfrm>
            <a:off x="685800" y="4341813"/>
            <a:ext cx="5486400" cy="4116387"/>
          </a:xfrm>
          <a:noFill/>
        </p:spPr>
        <p:txBody>
          <a:bodyPr wrap="square" numCol="1" anchor="t"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err="1" smtClean="0"/>
              <a:t>Инструктор</a:t>
            </a:r>
            <a:r>
              <a:rPr lang="en-GB" dirty="0" smtClean="0"/>
              <a:t> </a:t>
            </a:r>
            <a:r>
              <a:rPr lang="en-GB" dirty="0" err="1" smtClean="0"/>
              <a:t>должен</a:t>
            </a:r>
            <a:r>
              <a:rPr lang="en-GB" dirty="0" smtClean="0"/>
              <a:t> </a:t>
            </a:r>
            <a:r>
              <a:rPr lang="en-GB" dirty="0" err="1" smtClean="0"/>
              <a:t>предоставить</a:t>
            </a:r>
            <a:r>
              <a:rPr lang="en-GB" dirty="0" smtClean="0"/>
              <a:t> </a:t>
            </a:r>
            <a:r>
              <a:rPr lang="en-GB" dirty="0" err="1" smtClean="0"/>
              <a:t>слушателям</a:t>
            </a:r>
            <a:r>
              <a:rPr lang="en-GB" dirty="0" smtClean="0"/>
              <a:t> </a:t>
            </a:r>
            <a:r>
              <a:rPr lang="en-GB" dirty="0" err="1" smtClean="0"/>
              <a:t>сведения</a:t>
            </a:r>
            <a:r>
              <a:rPr lang="en-GB" dirty="0" smtClean="0"/>
              <a:t>, </a:t>
            </a:r>
            <a:r>
              <a:rPr lang="en-GB" dirty="0" err="1" smtClean="0"/>
              <a:t>позволяющие</a:t>
            </a:r>
            <a:r>
              <a:rPr lang="en-GB" dirty="0" smtClean="0"/>
              <a:t> </a:t>
            </a:r>
            <a:r>
              <a:rPr lang="en-GB" dirty="0" err="1" smtClean="0"/>
              <a:t>им</a:t>
            </a:r>
            <a:r>
              <a:rPr lang="en-GB" dirty="0" smtClean="0"/>
              <a:t> </a:t>
            </a:r>
            <a:r>
              <a:rPr lang="en-GB" dirty="0" err="1" smtClean="0"/>
              <a:t>понять</a:t>
            </a:r>
            <a:r>
              <a:rPr lang="en-GB" dirty="0" smtClean="0"/>
              <a:t> </a:t>
            </a:r>
            <a:r>
              <a:rPr lang="en-GB" dirty="0" err="1" smtClean="0"/>
              <a:t>основы</a:t>
            </a:r>
            <a:r>
              <a:rPr lang="en-GB" dirty="0" smtClean="0"/>
              <a:t> </a:t>
            </a:r>
            <a:r>
              <a:rPr lang="en-GB" dirty="0" err="1" smtClean="0"/>
              <a:t>сетевого</a:t>
            </a:r>
            <a:r>
              <a:rPr lang="en-GB" dirty="0" smtClean="0"/>
              <a:t> </a:t>
            </a:r>
            <a:r>
              <a:rPr lang="en-GB" dirty="0" err="1" smtClean="0"/>
              <a:t>взаимодействия</a:t>
            </a:r>
            <a:r>
              <a:rPr lang="en-GB" dirty="0" smtClean="0"/>
              <a:t> и </a:t>
            </a:r>
            <a:r>
              <a:rPr lang="en-GB" dirty="0" err="1" smtClean="0"/>
              <a:t>его</a:t>
            </a:r>
            <a:r>
              <a:rPr lang="en-GB" dirty="0" smtClean="0"/>
              <a:t> </a:t>
            </a:r>
            <a:r>
              <a:rPr lang="en-GB" dirty="0" err="1" smtClean="0"/>
              <a:t>ограничения</a:t>
            </a:r>
            <a:r>
              <a:rPr lang="en-GB" dirty="0" smtClean="0"/>
              <a:t>. </a:t>
            </a:r>
            <a:r>
              <a:rPr lang="en-GB" dirty="0" err="1" smtClean="0"/>
              <a:t>Проводится</a:t>
            </a:r>
            <a:r>
              <a:rPr lang="en-GB" dirty="0" smtClean="0"/>
              <a:t> </a:t>
            </a:r>
            <a:r>
              <a:rPr lang="en-GB" dirty="0" err="1" smtClean="0"/>
              <a:t>различие</a:t>
            </a:r>
            <a:r>
              <a:rPr lang="en-GB" dirty="0" smtClean="0"/>
              <a:t> </a:t>
            </a:r>
            <a:r>
              <a:rPr lang="en-GB" dirty="0" err="1" smtClean="0"/>
              <a:t>между</a:t>
            </a:r>
            <a:r>
              <a:rPr lang="en-GB" dirty="0" smtClean="0"/>
              <a:t> </a:t>
            </a:r>
            <a:r>
              <a:rPr lang="en-GB" dirty="0" err="1" smtClean="0"/>
              <a:t>локальными</a:t>
            </a:r>
            <a:r>
              <a:rPr lang="en-GB" dirty="0" smtClean="0"/>
              <a:t> (LAN) и </a:t>
            </a:r>
            <a:r>
              <a:rPr lang="en-GB" dirty="0" err="1" smtClean="0"/>
              <a:t>территориально</a:t>
            </a:r>
            <a:r>
              <a:rPr lang="en-GB" dirty="0" smtClean="0"/>
              <a:t> </a:t>
            </a:r>
            <a:r>
              <a:rPr lang="en-GB" dirty="0" err="1" smtClean="0"/>
              <a:t>распределенными</a:t>
            </a:r>
            <a:r>
              <a:rPr lang="en-GB" dirty="0" smtClean="0"/>
              <a:t> </a:t>
            </a:r>
            <a:r>
              <a:rPr lang="en-GB" dirty="0" err="1" smtClean="0"/>
              <a:t>сетями</a:t>
            </a:r>
            <a:r>
              <a:rPr lang="en-GB" dirty="0" smtClean="0"/>
              <a:t> (WAN). </a:t>
            </a:r>
            <a:r>
              <a:rPr lang="en-GB" dirty="0" err="1" smtClean="0"/>
              <a:t>Нижеследующие</a:t>
            </a:r>
            <a:r>
              <a:rPr lang="en-GB" dirty="0" smtClean="0"/>
              <a:t> </a:t>
            </a:r>
            <a:r>
              <a:rPr lang="en-GB" dirty="0" err="1" smtClean="0"/>
              <a:t>слайды</a:t>
            </a:r>
            <a:r>
              <a:rPr lang="en-GB" dirty="0" smtClean="0"/>
              <a:t> </a:t>
            </a:r>
            <a:r>
              <a:rPr lang="en-GB" dirty="0" err="1" smtClean="0"/>
              <a:t>содержат</a:t>
            </a:r>
            <a:r>
              <a:rPr lang="en-GB" dirty="0" smtClean="0"/>
              <a:t> </a:t>
            </a:r>
            <a:r>
              <a:rPr lang="en-GB" dirty="0" err="1" smtClean="0"/>
              <a:t>такие</a:t>
            </a:r>
            <a:r>
              <a:rPr lang="en-GB" dirty="0" smtClean="0"/>
              <a:t> </a:t>
            </a:r>
            <a:r>
              <a:rPr lang="en-GB" dirty="0" err="1" smtClean="0"/>
              <a:t>сведения</a:t>
            </a:r>
            <a:r>
              <a:rPr lang="en-GB" dirty="0" smtClean="0"/>
              <a:t>. </a:t>
            </a:r>
            <a:r>
              <a:rPr lang="en-GB" dirty="0" err="1" smtClean="0"/>
              <a:t>Инструкторам</a:t>
            </a:r>
            <a:r>
              <a:rPr lang="en-GB" dirty="0" smtClean="0"/>
              <a:t> </a:t>
            </a:r>
            <a:r>
              <a:rPr lang="en-GB" dirty="0" err="1" smtClean="0"/>
              <a:t>рекомендуется</a:t>
            </a:r>
            <a:r>
              <a:rPr lang="en-GB" dirty="0" smtClean="0"/>
              <a:t> </a:t>
            </a:r>
            <a:r>
              <a:rPr lang="en-GB" dirty="0" err="1" smtClean="0"/>
              <a:t>приводить</a:t>
            </a:r>
            <a:r>
              <a:rPr lang="en-GB" dirty="0" smtClean="0"/>
              <a:t> </a:t>
            </a:r>
            <a:r>
              <a:rPr lang="en-GB" dirty="0" err="1" smtClean="0"/>
              <a:t>примеры</a:t>
            </a:r>
            <a:r>
              <a:rPr lang="en-GB" dirty="0" smtClean="0"/>
              <a:t> и </a:t>
            </a:r>
            <a:r>
              <a:rPr lang="en-GB" dirty="0" err="1" smtClean="0"/>
              <a:t>поощрять</a:t>
            </a:r>
            <a:r>
              <a:rPr lang="en-GB" dirty="0" smtClean="0"/>
              <a:t> </a:t>
            </a:r>
            <a:r>
              <a:rPr lang="en-GB" dirty="0" err="1" smtClean="0"/>
              <a:t>обсуждение</a:t>
            </a:r>
            <a:r>
              <a:rPr lang="en-GB" dirty="0" smtClean="0"/>
              <a:t> </a:t>
            </a:r>
            <a:r>
              <a:rPr lang="en-GB" dirty="0" err="1" smtClean="0"/>
              <a:t>участниками</a:t>
            </a:r>
            <a:r>
              <a:rPr lang="en-GB" dirty="0" smtClean="0"/>
              <a:t> </a:t>
            </a:r>
            <a:r>
              <a:rPr lang="en-GB" dirty="0" err="1" smtClean="0"/>
              <a:t>различных</a:t>
            </a:r>
            <a:r>
              <a:rPr lang="en-GB" dirty="0" smtClean="0"/>
              <a:t> </a:t>
            </a:r>
            <a:r>
              <a:rPr lang="en-GB" dirty="0" err="1" smtClean="0"/>
              <a:t>типов</a:t>
            </a:r>
            <a:r>
              <a:rPr lang="en-GB" dirty="0" smtClean="0"/>
              <a:t> </a:t>
            </a:r>
            <a:r>
              <a:rPr lang="en-GB" dirty="0" err="1" smtClean="0"/>
              <a:t>сетей</a:t>
            </a:r>
            <a:r>
              <a:rPr lang="en-GB" dirty="0" smtClean="0"/>
              <a:t> и </a:t>
            </a:r>
            <a:r>
              <a:rPr lang="en-GB" dirty="0" err="1" smtClean="0"/>
              <a:t>путей</a:t>
            </a:r>
            <a:r>
              <a:rPr lang="en-GB" dirty="0" smtClean="0"/>
              <a:t> </a:t>
            </a:r>
            <a:r>
              <a:rPr lang="en-GB" dirty="0" err="1" smtClean="0"/>
              <a:t>развития</a:t>
            </a:r>
            <a:r>
              <a:rPr lang="en-GB" dirty="0" smtClean="0"/>
              <a:t> </a:t>
            </a:r>
            <a:r>
              <a:rPr lang="en-GB" dirty="0" err="1" smtClean="0"/>
              <a:t>Интернета</a:t>
            </a:r>
            <a:r>
              <a:rPr lang="en-GB" dirty="0" smtClean="0"/>
              <a:t>. </a:t>
            </a:r>
            <a:r>
              <a:rPr lang="en-GB" dirty="0" err="1" smtClean="0"/>
              <a:t>На</a:t>
            </a:r>
            <a:r>
              <a:rPr lang="en-GB" dirty="0" smtClean="0"/>
              <a:t> </a:t>
            </a:r>
            <a:r>
              <a:rPr lang="en-GB" dirty="0" err="1" smtClean="0"/>
              <a:t>этой</a:t>
            </a:r>
            <a:r>
              <a:rPr lang="en-GB" dirty="0" smtClean="0"/>
              <a:t> </a:t>
            </a:r>
            <a:r>
              <a:rPr lang="en-GB" dirty="0" err="1" smtClean="0"/>
              <a:t>стадии</a:t>
            </a:r>
            <a:r>
              <a:rPr lang="en-GB" dirty="0" smtClean="0"/>
              <a:t> </a:t>
            </a:r>
            <a:r>
              <a:rPr lang="en-GB" dirty="0" err="1" smtClean="0"/>
              <a:t>слушателям</a:t>
            </a:r>
            <a:r>
              <a:rPr lang="en-GB" dirty="0" smtClean="0"/>
              <a:t> </a:t>
            </a:r>
            <a:r>
              <a:rPr lang="en-GB" dirty="0" err="1" smtClean="0"/>
              <a:t>разъясняются</a:t>
            </a:r>
            <a:r>
              <a:rPr lang="en-GB" dirty="0" smtClean="0"/>
              <a:t> </a:t>
            </a:r>
            <a:r>
              <a:rPr lang="en-GB" dirty="0" err="1" smtClean="0"/>
              <a:t>ключевые</a:t>
            </a:r>
            <a:r>
              <a:rPr lang="en-GB" dirty="0" smtClean="0"/>
              <a:t> </a:t>
            </a:r>
            <a:r>
              <a:rPr lang="en-GB" dirty="0" err="1" smtClean="0"/>
              <a:t>понятия</a:t>
            </a:r>
            <a:r>
              <a:rPr lang="en-GB" dirty="0" smtClean="0"/>
              <a:t>, </a:t>
            </a:r>
            <a:r>
              <a:rPr lang="en-GB" dirty="0" err="1" smtClean="0"/>
              <a:t>такие</a:t>
            </a:r>
            <a:r>
              <a:rPr lang="en-GB" dirty="0" smtClean="0"/>
              <a:t> </a:t>
            </a:r>
            <a:r>
              <a:rPr lang="en-GB" dirty="0" err="1" smtClean="0"/>
              <a:t>как</a:t>
            </a:r>
            <a:r>
              <a:rPr lang="en-GB" dirty="0" smtClean="0"/>
              <a:t> </a:t>
            </a:r>
            <a:r>
              <a:rPr lang="en-GB" dirty="0" err="1" smtClean="0"/>
              <a:t>порт</a:t>
            </a:r>
            <a:r>
              <a:rPr lang="en-GB" dirty="0" smtClean="0"/>
              <a:t> (Port) и </a:t>
            </a:r>
            <a:r>
              <a:rPr lang="en-GB" dirty="0" err="1" smtClean="0"/>
              <a:t>пропускная</a:t>
            </a:r>
            <a:r>
              <a:rPr lang="en-GB" dirty="0" smtClean="0"/>
              <a:t> </a:t>
            </a:r>
            <a:r>
              <a:rPr lang="en-GB" dirty="0" err="1" smtClean="0"/>
              <a:t>способность</a:t>
            </a:r>
            <a:r>
              <a:rPr lang="en-GB" dirty="0" smtClean="0"/>
              <a:t> </a:t>
            </a:r>
            <a:r>
              <a:rPr lang="en-GB" dirty="0" err="1" smtClean="0"/>
              <a:t>канала</a:t>
            </a:r>
            <a:r>
              <a:rPr lang="en-GB" dirty="0" smtClean="0"/>
              <a:t> </a:t>
            </a:r>
            <a:r>
              <a:rPr lang="en-GB" dirty="0" err="1" smtClean="0"/>
              <a:t>связи</a:t>
            </a:r>
            <a:r>
              <a:rPr lang="en-GB" dirty="0" smtClean="0"/>
              <a:t> (Bandwidth). </a:t>
            </a:r>
            <a:r>
              <a:rPr lang="en-GB" dirty="0" err="1" smtClean="0"/>
              <a:t>Приветствуется</a:t>
            </a:r>
            <a:r>
              <a:rPr lang="en-GB" dirty="0" smtClean="0"/>
              <a:t> </a:t>
            </a:r>
            <a:r>
              <a:rPr lang="en-GB" dirty="0" err="1" smtClean="0"/>
              <a:t>анализ</a:t>
            </a:r>
            <a:r>
              <a:rPr lang="en-GB" dirty="0" smtClean="0"/>
              <a:t> </a:t>
            </a:r>
            <a:r>
              <a:rPr lang="en-GB" dirty="0" err="1" smtClean="0"/>
              <a:t>слушателями</a:t>
            </a:r>
            <a:r>
              <a:rPr lang="en-GB" dirty="0" smtClean="0"/>
              <a:t> </a:t>
            </a:r>
            <a:r>
              <a:rPr lang="en-GB" dirty="0" err="1" smtClean="0"/>
              <a:t>собственного</a:t>
            </a:r>
            <a:r>
              <a:rPr lang="en-GB" dirty="0" smtClean="0"/>
              <a:t> </a:t>
            </a:r>
            <a:r>
              <a:rPr lang="en-GB" dirty="0" err="1" smtClean="0"/>
              <a:t>опыта</a:t>
            </a:r>
            <a:r>
              <a:rPr lang="en-GB" dirty="0" smtClean="0"/>
              <a:t>; </a:t>
            </a:r>
            <a:r>
              <a:rPr lang="en-GB" dirty="0" err="1" smtClean="0"/>
              <a:t>например</a:t>
            </a:r>
            <a:r>
              <a:rPr lang="en-GB" dirty="0" smtClean="0"/>
              <a:t>, </a:t>
            </a:r>
            <a:r>
              <a:rPr lang="en-GB" dirty="0" err="1" smtClean="0"/>
              <a:t>посредством</a:t>
            </a:r>
            <a:r>
              <a:rPr lang="en-GB" dirty="0" smtClean="0"/>
              <a:t> </a:t>
            </a:r>
            <a:r>
              <a:rPr lang="en-GB" dirty="0" err="1" smtClean="0"/>
              <a:t>пользования</a:t>
            </a:r>
            <a:r>
              <a:rPr lang="en-GB" dirty="0" smtClean="0"/>
              <a:t> </a:t>
            </a:r>
            <a:r>
              <a:rPr lang="en-GB" dirty="0" err="1" smtClean="0"/>
              <a:t>сетью</a:t>
            </a:r>
            <a:r>
              <a:rPr lang="en-GB" dirty="0" smtClean="0"/>
              <a:t> </a:t>
            </a:r>
            <a:r>
              <a:rPr lang="en-GB" dirty="0" err="1" smtClean="0"/>
              <a:t>Интернет</a:t>
            </a:r>
            <a:r>
              <a:rPr lang="en-GB" dirty="0" smtClean="0"/>
              <a:t> </a:t>
            </a:r>
            <a:r>
              <a:rPr lang="en-GB" dirty="0" err="1" smtClean="0"/>
              <a:t>на</a:t>
            </a:r>
            <a:r>
              <a:rPr lang="en-GB" dirty="0" smtClean="0"/>
              <a:t> </a:t>
            </a:r>
            <a:r>
              <a:rPr lang="en-GB" dirty="0" err="1" smtClean="0"/>
              <a:t>работе</a:t>
            </a:r>
            <a:r>
              <a:rPr lang="en-GB" dirty="0" smtClean="0"/>
              <a:t> и </a:t>
            </a:r>
            <a:r>
              <a:rPr lang="en-GB" dirty="0" err="1" smtClean="0"/>
              <a:t>дома</a:t>
            </a:r>
            <a:r>
              <a:rPr lang="en-GB" dirty="0" smtClean="0"/>
              <a:t>.</a:t>
            </a:r>
          </a:p>
          <a:p>
            <a:pPr eaLnBrk="1" hangingPunct="1">
              <a:spcBef>
                <a:spcPct val="0"/>
              </a:spcBef>
            </a:pPr>
            <a:endParaRPr lang="en-GB" dirty="0" smtClean="0"/>
          </a:p>
        </p:txBody>
      </p:sp>
      <p:sp>
        <p:nvSpPr>
          <p:cNvPr id="136195" name="Slide Number Placeholder 3"/>
          <p:cNvSpPr>
            <a:spLocks noGrp="1"/>
          </p:cNvSpPr>
          <p:nvPr>
            <p:ph type="sldNum" sz="quarter" idx="5"/>
          </p:nvPr>
        </p:nvSpPr>
        <p:spPr bwMode="auto">
          <a:noFill/>
          <a:ln>
            <a:miter lim="800000"/>
            <a:headEnd/>
            <a:tailEnd/>
          </a:ln>
        </p:spPr>
        <p:txBody>
          <a:bodyPr/>
          <a:lstStyle/>
          <a:p>
            <a:fld id="{27C251B8-204B-45A7-BB34-1B508BE7593E}" type="slidenum">
              <a:rPr lang="en-GB"/>
              <a:pPr/>
              <a:t>60</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dirty="0" smtClean="0"/>
              <a:t>Локальная сеть </a:t>
            </a:r>
            <a:r>
              <a:rPr lang="en-US" b="1" dirty="0" smtClean="0"/>
              <a:t>(LAN) – </a:t>
            </a:r>
            <a:r>
              <a:rPr lang="ru-RU" dirty="0" smtClean="0"/>
              <a:t>это компьютерная сеть, охватывающая малые географические территории, такие как дом, контора или группа зданий, например, школа. Определяющими свойствами </a:t>
            </a:r>
            <a:r>
              <a:rPr lang="en-US" dirty="0" smtClean="0"/>
              <a:t>LAN </a:t>
            </a:r>
            <a:r>
              <a:rPr lang="ru-RU" dirty="0" smtClean="0"/>
              <a:t>являются более высокая скорость передачи данных, небольшое географическое покрытие и отсутствие необходимости в аренде линий дальней связи.</a:t>
            </a:r>
          </a:p>
          <a:p>
            <a:pPr eaLnBrk="1" hangingPunct="1">
              <a:spcBef>
                <a:spcPct val="0"/>
              </a:spcBef>
            </a:pPr>
            <a:endParaRPr lang="ru-RU" b="1" dirty="0" smtClean="0"/>
          </a:p>
          <a:p>
            <a:pPr eaLnBrk="1" hangingPunct="1">
              <a:spcBef>
                <a:spcPct val="0"/>
              </a:spcBef>
            </a:pPr>
            <a:r>
              <a:rPr lang="ru-RU" b="1" dirty="0" smtClean="0"/>
              <a:t>Глобальная сеть </a:t>
            </a:r>
            <a:r>
              <a:rPr lang="en-GB" b="1" dirty="0" smtClean="0"/>
              <a:t> (WAN)</a:t>
            </a:r>
            <a:r>
              <a:rPr lang="en-US" b="1" dirty="0" smtClean="0"/>
              <a:t> – </a:t>
            </a:r>
            <a:r>
              <a:rPr lang="ru-RU" dirty="0" smtClean="0"/>
              <a:t>это сеть, охватывающая большие территории (например, любая сеть, у которой коммуникационные каналы пересекают городские, региональные или национальные границы). Или, говоря менее формальным языком</a:t>
            </a:r>
            <a:r>
              <a:rPr lang="en-US" dirty="0" smtClean="0"/>
              <a:t>, </a:t>
            </a:r>
            <a:r>
              <a:rPr lang="ru-RU" dirty="0" smtClean="0"/>
              <a:t>это сеть,  которая использует маршрутизаторы и общественные коммуникационные каналы. </a:t>
            </a:r>
          </a:p>
          <a:p>
            <a:pPr eaLnBrk="1" hangingPunct="1">
              <a:spcBef>
                <a:spcPct val="0"/>
              </a:spcBef>
            </a:pPr>
            <a:endParaRPr lang="ru-RU" dirty="0" smtClean="0"/>
          </a:p>
          <a:p>
            <a:pPr eaLnBrk="1" hangingPunct="1">
              <a:spcBef>
                <a:spcPct val="0"/>
              </a:spcBef>
            </a:pPr>
            <a:r>
              <a:rPr lang="ru-RU" dirty="0" smtClean="0"/>
              <a:t>Следует подчеркнуть разницу</a:t>
            </a:r>
            <a:r>
              <a:rPr lang="en-US" dirty="0" smtClean="0"/>
              <a:t> </a:t>
            </a:r>
            <a:r>
              <a:rPr lang="ru-RU" dirty="0" smtClean="0"/>
              <a:t>между </a:t>
            </a:r>
            <a:r>
              <a:rPr lang="en-US" dirty="0" smtClean="0"/>
              <a:t>LAN</a:t>
            </a:r>
            <a:r>
              <a:rPr lang="ru-RU" dirty="0" smtClean="0"/>
              <a:t>, </a:t>
            </a:r>
            <a:r>
              <a:rPr lang="en-US" dirty="0" smtClean="0"/>
              <a:t>WAN </a:t>
            </a:r>
            <a:r>
              <a:rPr lang="ru-RU" dirty="0" smtClean="0"/>
              <a:t>и персональными сетями (</a:t>
            </a:r>
            <a:r>
              <a:rPr lang="en-US" dirty="0" smtClean="0"/>
              <a:t>PAN)</a:t>
            </a:r>
            <a:r>
              <a:rPr lang="ru-RU" dirty="0" smtClean="0"/>
              <a:t>, кампусными сетями </a:t>
            </a:r>
            <a:r>
              <a:rPr lang="en-GB" dirty="0" smtClean="0"/>
              <a:t>(CAN)</a:t>
            </a:r>
            <a:r>
              <a:rPr lang="ru-RU" dirty="0" smtClean="0"/>
              <a:t>, или общегородскими сетями (</a:t>
            </a:r>
            <a:r>
              <a:rPr lang="en-GB" dirty="0" smtClean="0"/>
              <a:t>MAN</a:t>
            </a:r>
            <a:r>
              <a:rPr lang="ru-RU" dirty="0" smtClean="0"/>
              <a:t>), которые обычно ограничены комнатой, зданием, кампусом или специфической территорией метрополии (например, самим городом),</a:t>
            </a:r>
            <a:r>
              <a:rPr lang="en-US" dirty="0" smtClean="0"/>
              <a:t> </a:t>
            </a:r>
            <a:r>
              <a:rPr lang="ru-RU" dirty="0" smtClean="0"/>
              <a:t>соответственно. Хорошо известный пример самой большой в мире глобальной сети (сети </a:t>
            </a:r>
            <a:r>
              <a:rPr lang="en-US" dirty="0" smtClean="0"/>
              <a:t>WAN)</a:t>
            </a:r>
            <a:r>
              <a:rPr lang="ru-RU" dirty="0" smtClean="0"/>
              <a:t> – это ИНТЕРНЕТ.</a:t>
            </a:r>
            <a:endParaRPr lang="en-US" b="1" dirty="0" smtClean="0"/>
          </a:p>
        </p:txBody>
      </p:sp>
      <p:sp>
        <p:nvSpPr>
          <p:cNvPr id="138243" name="Slide Number Placeholder 3"/>
          <p:cNvSpPr>
            <a:spLocks noGrp="1"/>
          </p:cNvSpPr>
          <p:nvPr>
            <p:ph type="sldNum" sz="quarter" idx="5"/>
          </p:nvPr>
        </p:nvSpPr>
        <p:spPr bwMode="auto">
          <a:noFill/>
          <a:ln>
            <a:miter lim="800000"/>
            <a:headEnd/>
            <a:tailEnd/>
          </a:ln>
        </p:spPr>
        <p:txBody>
          <a:bodyPr/>
          <a:lstStyle/>
          <a:p>
            <a:fld id="{9ED33F6F-A974-42EA-A91C-385012530D5A}" type="slidenum">
              <a:rPr lang="en-GB"/>
              <a:pPr/>
              <a:t>61</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a:spLocks noGrp="1" noChangeArrowheads="1"/>
          </p:cNvSpPr>
          <p:nvPr>
            <p:ph type="sldNum" sz="quarter" idx="5"/>
          </p:nvPr>
        </p:nvSpPr>
        <p:spPr bwMode="auto">
          <a:noFill/>
          <a:ln>
            <a:miter lim="800000"/>
            <a:headEnd/>
            <a:tailEnd/>
          </a:ln>
        </p:spPr>
        <p:txBody>
          <a:bodyPr/>
          <a:lstStyle/>
          <a:p>
            <a:fld id="{48D3636C-58C9-4D17-AEEB-F376DC66DEDE}" type="slidenum">
              <a:rPr lang="en-GB"/>
              <a:pPr/>
              <a:t>62</a:t>
            </a:fld>
            <a:endParaRPr lang="en-GB"/>
          </a:p>
        </p:txBody>
      </p:sp>
      <p:sp>
        <p:nvSpPr>
          <p:cNvPr id="140290"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140291" name="Rectangle 3"/>
          <p:cNvSpPr>
            <a:spLocks noGrp="1" noChangeArrowheads="1"/>
          </p:cNvSpPr>
          <p:nvPr>
            <p:ph type="body" idx="1"/>
          </p:nvPr>
        </p:nvSpPr>
        <p:spPr bwMode="auto">
          <a:xfrm>
            <a:off x="687388" y="4341813"/>
            <a:ext cx="5483225" cy="4116387"/>
          </a:xfrm>
          <a:noFill/>
        </p:spPr>
        <p:txBody>
          <a:bodyPr wrap="square" numCol="1" anchor="t" anchorCtr="0" compatLnSpc="1">
            <a:prstTxWarp prst="textNoShape">
              <a:avLst/>
            </a:prstTxWarp>
          </a:bodyPr>
          <a:lstStyle/>
          <a:p>
            <a:pPr eaLnBrk="1" hangingPunct="1">
              <a:spcBef>
                <a:spcPct val="0"/>
              </a:spcBef>
            </a:pPr>
            <a:r>
              <a:rPr lang="ru-RU" b="1" dirty="0" smtClean="0"/>
              <a:t>Порты </a:t>
            </a:r>
            <a:r>
              <a:rPr lang="ru-RU" dirty="0" smtClean="0"/>
              <a:t>представляют собой конечную точку или «канал» для сетевых соединений. Номера портов позволяют различным приложениям на одном и том же компьютере использовать сетевые ресурсы, не пересекаясь друг с другом. Порты – виртуальное понятие, это НЕ розетка, куда можно вставить штепсель! </a:t>
            </a:r>
          </a:p>
          <a:p>
            <a:pPr eaLnBrk="1" hangingPunct="1">
              <a:spcBef>
                <a:spcPct val="0"/>
              </a:spcBef>
            </a:pPr>
            <a:endParaRPr lang="ru-RU" b="1" dirty="0" smtClean="0"/>
          </a:p>
          <a:p>
            <a:pPr eaLnBrk="1" hangingPunct="1">
              <a:spcBef>
                <a:spcPct val="0"/>
              </a:spcBef>
            </a:pPr>
            <a:r>
              <a:rPr lang="ru-RU" b="1" dirty="0" smtClean="0"/>
              <a:t>Пропускная способность </a:t>
            </a:r>
            <a:r>
              <a:rPr lang="en-GB" dirty="0" smtClean="0"/>
              <a:t>–</a:t>
            </a:r>
            <a:r>
              <a:rPr lang="ru-RU" dirty="0" smtClean="0"/>
              <a:t>  это количество информации, которое можно передать по телефонной линии, кабельной линии связи, спутниковой связи и так далее. Чем больше пропускная способность канала связи, тем выше скорость соединения и тем больше возможностей для использования Интернет, от мгновенного скачивания до Интернет-телевидения. </a:t>
            </a:r>
            <a:endParaRPr lang="ru-RU" b="1"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dirty="0" smtClean="0"/>
              <a:t>Сетевой контроллер </a:t>
            </a:r>
            <a:r>
              <a:rPr lang="en-GB" b="1" dirty="0" smtClean="0"/>
              <a:t>(NIC)</a:t>
            </a:r>
            <a:r>
              <a:rPr lang="en-GB" dirty="0" smtClean="0"/>
              <a:t> –</a:t>
            </a:r>
            <a:r>
              <a:rPr lang="ru-RU" dirty="0" smtClean="0"/>
              <a:t> это плата или карта, установленная на компьютере, и которая позволяет подсоединиться к сети</a:t>
            </a:r>
            <a:endParaRPr lang="ru-RU" b="1" dirty="0" smtClean="0"/>
          </a:p>
          <a:p>
            <a:pPr eaLnBrk="1" hangingPunct="1">
              <a:spcBef>
                <a:spcPct val="0"/>
              </a:spcBef>
            </a:pPr>
            <a:endParaRPr lang="ru-RU" b="1" dirty="0" smtClean="0"/>
          </a:p>
          <a:p>
            <a:pPr eaLnBrk="1" hangingPunct="1">
              <a:spcBef>
                <a:spcPct val="0"/>
              </a:spcBef>
            </a:pPr>
            <a:r>
              <a:rPr lang="ru-RU" b="1" dirty="0" smtClean="0"/>
              <a:t>Адрес, используемый системой управления доступом к среде (MAC-адрес)</a:t>
            </a:r>
            <a:r>
              <a:rPr lang="en-GB" dirty="0" smtClean="0"/>
              <a:t> –   </a:t>
            </a:r>
            <a:r>
              <a:rPr lang="ru-RU" dirty="0" smtClean="0"/>
              <a:t>это квазиуникальный идентификатор, присваиваемый производителем большинству сетевых адаптеров или сетевых контроллеров (</a:t>
            </a:r>
            <a:r>
              <a:rPr lang="en-US" dirty="0" smtClean="0"/>
              <a:t>NIC)</a:t>
            </a:r>
            <a:r>
              <a:rPr lang="ru-RU" dirty="0" smtClean="0"/>
              <a:t> для идентификации сетевого оборудования. Значение MAC-адреса</a:t>
            </a:r>
            <a:r>
              <a:rPr lang="ru-RU" b="1" dirty="0" smtClean="0"/>
              <a:t> </a:t>
            </a:r>
            <a:r>
              <a:rPr lang="ru-RU" dirty="0" smtClean="0"/>
              <a:t> должно быть уникально. </a:t>
            </a:r>
            <a:endParaRPr lang="en-GB" b="1" dirty="0" smtClean="0"/>
          </a:p>
          <a:p>
            <a:pPr eaLnBrk="1" hangingPunct="1">
              <a:spcBef>
                <a:spcPct val="0"/>
              </a:spcBef>
            </a:pPr>
            <a:endParaRPr lang="ru-RU" b="1" dirty="0" smtClean="0"/>
          </a:p>
          <a:p>
            <a:pPr eaLnBrk="1" hangingPunct="1">
              <a:spcBef>
                <a:spcPct val="0"/>
              </a:spcBef>
            </a:pPr>
            <a:r>
              <a:rPr lang="ru-RU" b="1" dirty="0" smtClean="0"/>
              <a:t>Сетевой концентратор, </a:t>
            </a:r>
            <a:r>
              <a:rPr lang="ru-RU" dirty="0" smtClean="0"/>
              <a:t>или концентратор </a:t>
            </a:r>
            <a:r>
              <a:rPr lang="en-GB" dirty="0" smtClean="0"/>
              <a:t>– </a:t>
            </a:r>
            <a:r>
              <a:rPr lang="ru-RU" dirty="0" smtClean="0"/>
              <a:t> это устройство для объединения устройств в сеть </a:t>
            </a:r>
            <a:r>
              <a:rPr lang="en-US" dirty="0" smtClean="0"/>
              <a:t>Ethernet </a:t>
            </a:r>
            <a:r>
              <a:rPr lang="ru-RU" dirty="0" smtClean="0"/>
              <a:t>с применением кабельной инфраструктуры типа «витая пара»</a:t>
            </a:r>
            <a:r>
              <a:rPr lang="en-US" dirty="0" smtClean="0"/>
              <a:t> </a:t>
            </a:r>
            <a:r>
              <a:rPr lang="ru-RU" dirty="0" smtClean="0"/>
              <a:t>или оптоволокно, при этом все устройства начинают функционировать как единый сетевой сегмент. Сетевой концентратор работает на физическом (первом) уровне сетевой модели </a:t>
            </a:r>
            <a:r>
              <a:rPr lang="en-US" dirty="0" smtClean="0"/>
              <a:t>OSI</a:t>
            </a:r>
            <a:r>
              <a:rPr lang="ru-RU" dirty="0" smtClean="0"/>
              <a:t>, и поэтому термин «коммутатор первого уровня» используется наравне с термином сетевой концентратор. Сетевой концентратор представляет собой форму многопортового повторителя. Сетевые концентраторы также ответственны за рассылку сигнала преднамеренной помехи на все порты при обнаружении конфликта.</a:t>
            </a:r>
          </a:p>
          <a:p>
            <a:pPr eaLnBrk="1" hangingPunct="1">
              <a:spcBef>
                <a:spcPct val="0"/>
              </a:spcBef>
            </a:pPr>
            <a:endParaRPr lang="en-GB" dirty="0" smtClean="0"/>
          </a:p>
        </p:txBody>
      </p:sp>
      <p:sp>
        <p:nvSpPr>
          <p:cNvPr id="142339" name="Slide Number Placeholder 3"/>
          <p:cNvSpPr>
            <a:spLocks noGrp="1"/>
          </p:cNvSpPr>
          <p:nvPr>
            <p:ph type="sldNum" sz="quarter" idx="5"/>
          </p:nvPr>
        </p:nvSpPr>
        <p:spPr bwMode="auto">
          <a:noFill/>
          <a:ln>
            <a:miter lim="800000"/>
            <a:headEnd/>
            <a:tailEnd/>
          </a:ln>
        </p:spPr>
        <p:txBody>
          <a:bodyPr/>
          <a:lstStyle/>
          <a:p>
            <a:fld id="{82A5C0FF-8EBE-42BB-BCFA-E98580740689}" type="slidenum">
              <a:rPr lang="en-US"/>
              <a:pPr/>
              <a:t>63</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dirty="0" smtClean="0"/>
              <a:t>Сетевой коммутатор – </a:t>
            </a:r>
            <a:r>
              <a:rPr lang="ru-RU" dirty="0" smtClean="0"/>
              <a:t>это сетевое устройство, предназначенное для соединения сетевых сегментов. В прошлом, когда нужно было искать только МАС-адрес в памяти, адресуемой по содержанию</a:t>
            </a:r>
            <a:r>
              <a:rPr lang="en-US" dirty="0" smtClean="0"/>
              <a:t> (CAM)</a:t>
            </a:r>
            <a:r>
              <a:rPr lang="ru-RU" dirty="0" smtClean="0"/>
              <a:t>, гораздо быстрее было использовать технологии второго уровня. С появлением третичной памяти, адресуемой по содержанию </a:t>
            </a:r>
            <a:r>
              <a:rPr lang="en-US" dirty="0" smtClean="0"/>
              <a:t>(TCAM)</a:t>
            </a:r>
            <a:r>
              <a:rPr lang="ru-RU" dirty="0" smtClean="0"/>
              <a:t> стало возможным одинаково быстро искать и </a:t>
            </a:r>
            <a:r>
              <a:rPr lang="en-US" dirty="0" smtClean="0"/>
              <a:t>IP</a:t>
            </a:r>
            <a:r>
              <a:rPr lang="ru-RU" dirty="0" smtClean="0"/>
              <a:t>-адрес, и МАС-адрес. </a:t>
            </a:r>
            <a:endParaRPr lang="en-US" dirty="0" smtClean="0"/>
          </a:p>
          <a:p>
            <a:pPr eaLnBrk="1" hangingPunct="1">
              <a:spcBef>
                <a:spcPct val="0"/>
              </a:spcBef>
            </a:pPr>
            <a:endParaRPr lang="en-US" dirty="0" smtClean="0"/>
          </a:p>
          <a:p>
            <a:pPr eaLnBrk="1" hangingPunct="1">
              <a:spcBef>
                <a:spcPct val="0"/>
              </a:spcBef>
            </a:pPr>
            <a:r>
              <a:rPr lang="ru-RU" b="1" dirty="0" smtClean="0"/>
              <a:t>Маршрутизатор </a:t>
            </a:r>
            <a:r>
              <a:rPr lang="ru-RU" dirty="0" smtClean="0"/>
              <a:t>–  это устройство, которое определяет, в какую точку сети должен быть отправлен пакет в направлении его конечной точки. Он должен быть соединен, по меньшей мере, с двумя сетями. Маршрутизатор –  это интеллектуальное устройство, которое работает с маршрутными таблицами. Термин «коммутатор третьего уровня» используется наравне с термином маршрутизатор, хотя коммутатор – это очень общий термин без строгого технического определения. </a:t>
            </a:r>
          </a:p>
          <a:p>
            <a:pPr eaLnBrk="1" hangingPunct="1">
              <a:spcBef>
                <a:spcPct val="0"/>
              </a:spcBef>
            </a:pPr>
            <a:endParaRPr lang="ru-RU" dirty="0" smtClean="0"/>
          </a:p>
          <a:p>
            <a:pPr eaLnBrk="1" hangingPunct="1">
              <a:spcBef>
                <a:spcPct val="0"/>
              </a:spcBef>
            </a:pPr>
            <a:r>
              <a:rPr lang="ru-RU" b="1" dirty="0" smtClean="0"/>
              <a:t>Сервер</a:t>
            </a:r>
            <a:r>
              <a:rPr lang="ru-RU" dirty="0" smtClean="0"/>
              <a:t> – это компьютер или устройство, которое обеспечивает информацией или услугами другие компьютеры в сети. При наличии соответствующего программного обеспечения любой подсоединенный к сети компьютер может быть сконфигурирован под сервер. В большинстве случаев для этой цели специально выделяется отдельный мощный компьютер, который «всегда доступен». На одном компьютере может быть запущено несколько сервисов – например, веб-сервер, сервер электронной почты, файловый сервер, сервер для печати, и так далее. Для бизнеса, из соображений безопасности и для минимизации последствий отказа в работе, имеет смысл запускать различные сервисы на разных машинах.</a:t>
            </a:r>
          </a:p>
        </p:txBody>
      </p:sp>
      <p:sp>
        <p:nvSpPr>
          <p:cNvPr id="144387" name="Slide Number Placeholder 3"/>
          <p:cNvSpPr>
            <a:spLocks noGrp="1"/>
          </p:cNvSpPr>
          <p:nvPr>
            <p:ph type="sldNum" sz="quarter" idx="5"/>
          </p:nvPr>
        </p:nvSpPr>
        <p:spPr bwMode="auto">
          <a:noFill/>
          <a:ln>
            <a:miter lim="800000"/>
            <a:headEnd/>
            <a:tailEnd/>
          </a:ln>
        </p:spPr>
        <p:txBody>
          <a:bodyPr/>
          <a:lstStyle/>
          <a:p>
            <a:fld id="{F93FE9AA-F167-4EAC-9E0B-DE10A572CA3D}" type="slidenum">
              <a:rPr lang="en-US"/>
              <a:pPr/>
              <a:t>64</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noTextEdit="1"/>
          </p:cNvSpPr>
          <p:nvPr>
            <p:ph type="sldImg"/>
          </p:nvPr>
        </p:nvSpPr>
        <p:spPr bwMode="auto">
          <a:noFill/>
          <a:ln>
            <a:solidFill>
              <a:srgbClr val="000000"/>
            </a:solidFill>
            <a:miter lim="800000"/>
            <a:headEnd/>
            <a:tailEnd/>
          </a:ln>
        </p:spPr>
      </p:sp>
      <p:sp>
        <p:nvSpPr>
          <p:cNvPr id="146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Интернет</a:t>
            </a:r>
            <a:r>
              <a:rPr lang="ru-RU" baseline="0" dirty="0" smtClean="0"/>
              <a:t> можно представить себе как инфраструктуру, в которой одновременно можно запускать самые разные приложения</a:t>
            </a:r>
            <a:r>
              <a:rPr lang="en-GB" dirty="0" smtClean="0"/>
              <a:t>.</a:t>
            </a:r>
            <a:r>
              <a:rPr lang="en-GB" b="0" dirty="0" smtClean="0"/>
              <a:t> </a:t>
            </a:r>
            <a:r>
              <a:rPr lang="ru-RU" b="0" dirty="0" smtClean="0"/>
              <a:t>Если какая-либо часть Интернета не работает или разрушена, коммуникации продолжаются. Никто не владеет Интернетом – никакая организация, ни корпорация, ни правительство. В основном он саморегулируется. В нем используется одинаковая технология входа</a:t>
            </a:r>
            <a:r>
              <a:rPr lang="en-GB" dirty="0" smtClean="0"/>
              <a:t>.</a:t>
            </a:r>
          </a:p>
          <a:p>
            <a:pPr eaLnBrk="1" hangingPunct="1">
              <a:spcBef>
                <a:spcPct val="0"/>
              </a:spcBef>
            </a:pPr>
            <a:r>
              <a:rPr lang="en-GB" dirty="0" smtClean="0"/>
              <a:t> </a:t>
            </a:r>
          </a:p>
          <a:p>
            <a:pPr eaLnBrk="1" hangingPunct="1">
              <a:spcBef>
                <a:spcPct val="0"/>
              </a:spcBef>
            </a:pPr>
            <a:r>
              <a:rPr lang="ru-RU" dirty="0" smtClean="0"/>
              <a:t>Большинство</a:t>
            </a:r>
            <a:r>
              <a:rPr lang="ru-RU" baseline="0" dirty="0" smtClean="0"/>
              <a:t> современных сетей данных, таких как Интернет, описываются как «безконнектные» или как «коммутация пакетов данных». Траффик разбит на маленькие пакеты, которые передаются от передающего устройства на принимающее. Данные не идут по одинаковому маршруту и объединяются опять, когда они попадают в пункт назначения</a:t>
            </a:r>
            <a:r>
              <a:rPr lang="en-GB" dirty="0" smtClean="0"/>
              <a:t>.</a:t>
            </a:r>
          </a:p>
          <a:p>
            <a:pPr eaLnBrk="1" hangingPunct="1">
              <a:spcBef>
                <a:spcPct val="0"/>
              </a:spcBef>
            </a:pPr>
            <a:r>
              <a:rPr lang="en-GB" dirty="0" smtClean="0"/>
              <a:t> </a:t>
            </a:r>
          </a:p>
          <a:p>
            <a:pPr eaLnBrk="1" hangingPunct="1">
              <a:spcBef>
                <a:spcPct val="0"/>
              </a:spcBef>
            </a:pPr>
            <a:r>
              <a:rPr lang="ru-RU" dirty="0" smtClean="0"/>
              <a:t>Большинство людей входят</a:t>
            </a:r>
            <a:r>
              <a:rPr lang="ru-RU" baseline="0" dirty="0" smtClean="0"/>
              <a:t> в Интернет через провайдеров Интернет услуг (</a:t>
            </a:r>
            <a:r>
              <a:rPr lang="en-GB" dirty="0" smtClean="0"/>
              <a:t>Internet Service Provider (ISP). </a:t>
            </a:r>
            <a:r>
              <a:rPr lang="ru-RU" dirty="0" smtClean="0"/>
              <a:t>Это – коммерческие организации, которые сдают в аренду доступ к Интернету</a:t>
            </a:r>
            <a:r>
              <a:rPr lang="ru-RU" baseline="0" dirty="0" smtClean="0"/>
              <a:t>. Они ведут регистрацию</a:t>
            </a:r>
            <a:r>
              <a:rPr lang="en-GB" dirty="0" smtClean="0"/>
              <a:t>…</a:t>
            </a:r>
            <a:r>
              <a:rPr lang="ru-RU" dirty="0" smtClean="0"/>
              <a:t>но</a:t>
            </a:r>
            <a:r>
              <a:rPr lang="ru-RU" baseline="0" dirty="0" smtClean="0"/>
              <a:t> как долго</a:t>
            </a:r>
            <a:r>
              <a:rPr lang="en-GB" dirty="0" smtClean="0"/>
              <a:t>? </a:t>
            </a:r>
            <a:r>
              <a:rPr lang="ru-RU" dirty="0" smtClean="0"/>
              <a:t>Существуют национальные и международные системы</a:t>
            </a:r>
            <a:r>
              <a:rPr lang="ru-RU" baseline="0" dirty="0" smtClean="0"/>
              <a:t> защиты данных и вопросы частной жизни, которые влияют на те сроки, в течение которых провайдеры хранят данные. Это, разумеется, влияет на возможности уголовного правосудия обеспечивать улики из этих источников. Связь обычно устанавливается одним из следющих методов: путем набора</a:t>
            </a:r>
            <a:r>
              <a:rPr lang="en-GB" dirty="0" smtClean="0"/>
              <a:t>, </a:t>
            </a:r>
            <a:r>
              <a:rPr lang="ru-RU" dirty="0" smtClean="0"/>
              <a:t>широкополосная связь</a:t>
            </a:r>
            <a:r>
              <a:rPr lang="en-GB" dirty="0" smtClean="0"/>
              <a:t> (ADSL), ISDN, </a:t>
            </a:r>
            <a:r>
              <a:rPr lang="ru-RU" dirty="0" smtClean="0"/>
              <a:t>кабель</a:t>
            </a:r>
            <a:r>
              <a:rPr lang="en-GB" dirty="0" smtClean="0"/>
              <a:t>, </a:t>
            </a:r>
            <a:r>
              <a:rPr lang="ru-RU" dirty="0" smtClean="0"/>
              <a:t>через беспроводную точку доступа или через спутник</a:t>
            </a:r>
            <a:r>
              <a:rPr lang="en-GB" dirty="0" smtClean="0"/>
              <a:t>.</a:t>
            </a:r>
          </a:p>
          <a:p>
            <a:pPr eaLnBrk="1" hangingPunct="1">
              <a:spcBef>
                <a:spcPct val="0"/>
              </a:spcBef>
            </a:pPr>
            <a:endParaRPr lang="en-US" dirty="0" smtClean="0"/>
          </a:p>
        </p:txBody>
      </p:sp>
      <p:sp>
        <p:nvSpPr>
          <p:cNvPr id="146435" name="Slide Number Placeholder 3"/>
          <p:cNvSpPr>
            <a:spLocks noGrp="1"/>
          </p:cNvSpPr>
          <p:nvPr>
            <p:ph type="sldNum" sz="quarter" idx="5"/>
          </p:nvPr>
        </p:nvSpPr>
        <p:spPr bwMode="auto">
          <a:noFill/>
          <a:ln>
            <a:miter lim="800000"/>
            <a:headEnd/>
            <a:tailEnd/>
          </a:ln>
        </p:spPr>
        <p:txBody>
          <a:bodyPr/>
          <a:lstStyle/>
          <a:p>
            <a:fld id="{9BD7B12D-D7E7-4931-850F-C07C50A3A316}" type="slidenum">
              <a:rPr lang="en-US"/>
              <a:pPr/>
              <a:t>65</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bwMode="auto">
          <a:noFill/>
          <a:ln>
            <a:miter lim="800000"/>
            <a:headEnd/>
            <a:tailEnd/>
          </a:ln>
        </p:spPr>
        <p:txBody>
          <a:bodyPr/>
          <a:lstStyle/>
          <a:p>
            <a:fld id="{FC36D45B-6F8C-42BD-A25A-5E24BE878D7C}" type="slidenum">
              <a:rPr lang="en-GB"/>
              <a:pPr/>
              <a:t>66</a:t>
            </a:fld>
            <a:endParaRPr lang="en-GB"/>
          </a:p>
        </p:txBody>
      </p:sp>
      <p:sp>
        <p:nvSpPr>
          <p:cNvPr id="1484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ru-RU" dirty="0" smtClean="0"/>
              <a:t>Интернет</a:t>
            </a:r>
            <a:r>
              <a:rPr lang="ru-RU" baseline="0" dirty="0" smtClean="0"/>
              <a:t> постороен так, чтобы – как мы далее увидим – он мог выдержать войну и катастрофы, и тем не менее обеспечивал коммуникации.  Это было сделана для военной связи, и необходимость в этом сохраняется в случае чрезвычайной ситуации в стране</a:t>
            </a:r>
            <a:r>
              <a:rPr lang="en-GB" dirty="0" smtClean="0"/>
              <a:t>.</a:t>
            </a:r>
          </a:p>
          <a:p>
            <a:pPr eaLnBrk="1" hangingPunct="1">
              <a:spcBef>
                <a:spcPct val="0"/>
              </a:spcBef>
            </a:pPr>
            <a:endParaRPr lang="en-GB" dirty="0" smtClean="0"/>
          </a:p>
          <a:p>
            <a:pPr eaLnBrk="1" hangingPunct="1">
              <a:spcBef>
                <a:spcPct val="0"/>
              </a:spcBef>
            </a:pPr>
            <a:r>
              <a:rPr lang="ru-RU" dirty="0" smtClean="0"/>
              <a:t>Как мы увидим далее, Интернет состоит из компьютерных сетей со всего мира, и все они тесно взаимосвязаны</a:t>
            </a:r>
            <a:r>
              <a:rPr lang="ru-RU" baseline="0" dirty="0" smtClean="0"/>
              <a:t> и устойчивы к внешним воздейстиям. Действительно, если кто-то направляет электронное письмо в другую часть мира должен понимать, что части этого послания передаются по разным маршрутам и поступают в одно место – за мгновение</a:t>
            </a:r>
            <a:r>
              <a:rPr lang="en-GB" dirty="0" smtClean="0"/>
              <a:t>.</a:t>
            </a:r>
          </a:p>
          <a:p>
            <a:pPr eaLnBrk="1" hangingPunct="1">
              <a:spcBef>
                <a:spcPct val="0"/>
              </a:spcBef>
            </a:pPr>
            <a:endParaRPr lang="en-GB" dirty="0" smtClean="0"/>
          </a:p>
          <a:p>
            <a:pPr eaLnBrk="1" hangingPunct="1">
              <a:spcBef>
                <a:spcPct val="0"/>
              </a:spcBef>
            </a:pPr>
            <a:r>
              <a:rPr lang="ru-RU" dirty="0" smtClean="0"/>
              <a:t>Интернет</a:t>
            </a:r>
            <a:r>
              <a:rPr lang="ru-RU" baseline="0" dirty="0" smtClean="0"/>
              <a:t> пережил глобальное развитие за последние годы – и им не владеет, в отличие от многих других компьютерных идей и систем, какая-то одна компания. Ни одно правительство не владеет Интернетом – хотя, как преставляется, США несут основную за него ответственность и заявляют о своем решающем вкладе в его развитие. А позднее мы увидим, что Франция попыталась предложить законодательство для того, чтобы остановить Интернет – и потерпела поражение. На самом деле его остановили, насколько мы знаем, полностью только в Афганистане – когда его полностью запретили</a:t>
            </a:r>
            <a:r>
              <a:rPr lang="en-GB" dirty="0" smtClean="0"/>
              <a:t>.</a:t>
            </a:r>
          </a:p>
          <a:p>
            <a:pPr eaLnBrk="1" hangingPunct="1">
              <a:spcBef>
                <a:spcPct val="0"/>
              </a:spcBef>
            </a:pPr>
            <a:endParaRPr lang="en-GB" dirty="0" smtClean="0"/>
          </a:p>
          <a:p>
            <a:pPr eaLnBrk="1" hangingPunct="1">
              <a:spcBef>
                <a:spcPct val="0"/>
              </a:spcBef>
            </a:pPr>
            <a:r>
              <a:rPr lang="ru-RU" dirty="0" smtClean="0"/>
              <a:t>Не существует Интернет</a:t>
            </a:r>
            <a:r>
              <a:rPr lang="ru-RU" baseline="0" dirty="0" smtClean="0"/>
              <a:t>-полиции и </a:t>
            </a:r>
            <a:r>
              <a:rPr lang="ru-RU" baseline="0" smtClean="0"/>
              <a:t>хотя сейчас мы </a:t>
            </a:r>
            <a:r>
              <a:rPr lang="ru-RU" baseline="0" dirty="0" smtClean="0"/>
              <a:t>пытаемся найти возможности </a:t>
            </a:r>
            <a:r>
              <a:rPr lang="ru-RU" baseline="0" smtClean="0"/>
              <a:t>запретить противоправные </a:t>
            </a:r>
            <a:r>
              <a:rPr lang="ru-RU" baseline="0" dirty="0" smtClean="0"/>
              <a:t>действия, которые осуществляются либо в Интернете, либо через него, существуют проблемы технологии и местных, национальных и транснациональных границ и юрисдкций, которые еще предстоит преодолеть</a:t>
            </a:r>
            <a:r>
              <a:rPr lang="en-GB" dirty="0" smtClean="0"/>
              <a:t>.  </a:t>
            </a:r>
          </a:p>
          <a:p>
            <a:pPr eaLnBrk="1" hangingPunct="1">
              <a:spcBef>
                <a:spcPct val="0"/>
              </a:spcBef>
            </a:pPr>
            <a:endParaRPr lang="en-GB" dirty="0" smtClean="0"/>
          </a:p>
          <a:p>
            <a:pPr eaLnBrk="1" hangingPunct="1">
              <a:spcBef>
                <a:spcPct val="0"/>
              </a:spcBef>
            </a:pPr>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ln>
            <a:miter lim="800000"/>
            <a:headEnd/>
            <a:tailEnd/>
          </a:ln>
        </p:spPr>
        <p:txBody>
          <a:bodyPr/>
          <a:lstStyle/>
          <a:p>
            <a:fld id="{B423E52F-35F7-43C9-AB3B-04FAAF0947A0}" type="slidenum">
              <a:rPr lang="en-GB"/>
              <a:pPr/>
              <a:t>7</a:t>
            </a:fld>
            <a:endParaRPr lang="en-GB"/>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bwMode="auto">
          <a:xfrm>
            <a:off x="685800" y="4341813"/>
            <a:ext cx="5486400" cy="4116387"/>
          </a:xfrm>
          <a:noFill/>
        </p:spPr>
        <p:txBody>
          <a:bodyPr wrap="square" numCol="1" anchor="t" anchorCtr="0" compatLnSpc="1">
            <a:prstTxWarp prst="textNoShape">
              <a:avLst/>
            </a:prstTxWarp>
          </a:bodyPr>
          <a:lstStyle/>
          <a:p>
            <a:pPr eaLnBrk="1" hangingPunct="1">
              <a:spcBef>
                <a:spcPct val="0"/>
              </a:spcBef>
            </a:pPr>
            <a:r>
              <a:rPr lang="ru-RU" smtClean="0"/>
              <a:t>Инструктору необходимо произвести краткий экскурс в историю компьютеров с того времени, когда они были автономными, через большие ЭВМ в мир сетей, в качестве введения к сессии, посвященной компонентам компьютера</a:t>
            </a:r>
            <a:r>
              <a:rPr lang="en-GB" smtClean="0"/>
              <a:t>.</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bwMode="auto">
          <a:noFill/>
          <a:ln>
            <a:miter lim="800000"/>
            <a:headEnd/>
            <a:tailEnd/>
          </a:ln>
        </p:spPr>
        <p:txBody>
          <a:bodyPr/>
          <a:lstStyle/>
          <a:p>
            <a:fld id="{AB4A094E-00F9-46D6-8694-9990F9FB242E}" type="slidenum">
              <a:rPr lang="en-GB"/>
              <a:pPr/>
              <a:t>67</a:t>
            </a:fld>
            <a:endParaRPr lang="en-GB"/>
          </a:p>
        </p:txBody>
      </p:sp>
      <p:sp>
        <p:nvSpPr>
          <p:cNvPr id="150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1"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ru-RU" smtClean="0"/>
              <a:t>Альтернативный взгляд</a:t>
            </a:r>
            <a:endParaRPr lang="en-GB"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b="1" dirty="0" err="1" smtClean="0"/>
              <a:t>Интернет-протоколы</a:t>
            </a:r>
            <a:r>
              <a:rPr lang="en-GB" dirty="0" smtClean="0"/>
              <a:t> – </a:t>
            </a:r>
            <a:r>
              <a:rPr lang="ru-RU" dirty="0" smtClean="0"/>
              <a:t>существует много протоколов, среди которых самый важный </a:t>
            </a:r>
            <a:r>
              <a:rPr lang="en-GB" dirty="0" smtClean="0"/>
              <a:t>– э</a:t>
            </a:r>
            <a:r>
              <a:rPr lang="ru-RU" dirty="0" smtClean="0"/>
              <a:t>то Интернет-протокол </a:t>
            </a:r>
            <a:r>
              <a:rPr lang="en-US" dirty="0" smtClean="0"/>
              <a:t>(IP-</a:t>
            </a:r>
            <a:r>
              <a:rPr lang="ru-RU" dirty="0" smtClean="0"/>
              <a:t>протокол</a:t>
            </a:r>
            <a:r>
              <a:rPr lang="en-US" dirty="0" smtClean="0"/>
              <a:t>)</a:t>
            </a:r>
            <a:r>
              <a:rPr lang="ru-RU" dirty="0" smtClean="0"/>
              <a:t>. Каждый компьютер, подсоединенный к Интернету ОБЯЗАТЕЛЬНО его использует. </a:t>
            </a:r>
            <a:r>
              <a:rPr lang="en-US" dirty="0" smtClean="0"/>
              <a:t>IP-</a:t>
            </a:r>
            <a:r>
              <a:rPr lang="ru-RU" dirty="0" smtClean="0"/>
              <a:t>адрес </a:t>
            </a:r>
            <a:r>
              <a:rPr lang="en-GB" dirty="0" smtClean="0"/>
              <a:t>– </a:t>
            </a:r>
            <a:r>
              <a:rPr lang="ru-RU" dirty="0" smtClean="0"/>
              <a:t>это «телефонный номер» пользователя, и без </a:t>
            </a:r>
            <a:r>
              <a:rPr lang="en-US" dirty="0" smtClean="0"/>
              <a:t>IP-</a:t>
            </a:r>
            <a:r>
              <a:rPr lang="ru-RU" dirty="0" smtClean="0"/>
              <a:t>адреса использование Интернета невозможно. Различные приложения и сервисы используют различные протоколы для связи в сети, из которых самыми распространенными являются следующие</a:t>
            </a:r>
            <a:r>
              <a:rPr lang="en-US" dirty="0" smtClean="0"/>
              <a:t>: </a:t>
            </a:r>
            <a:r>
              <a:rPr lang="en-GB" dirty="0" smtClean="0"/>
              <a:t>HTTP-</a:t>
            </a:r>
            <a:r>
              <a:rPr lang="ru-RU" dirty="0" smtClean="0"/>
              <a:t>протокол </a:t>
            </a:r>
            <a:r>
              <a:rPr lang="en-GB" dirty="0" smtClean="0"/>
              <a:t>– </a:t>
            </a:r>
            <a:r>
              <a:rPr lang="ru-RU" dirty="0" smtClean="0"/>
              <a:t> протокол передачи гипертекстовых файлов; </a:t>
            </a:r>
            <a:r>
              <a:rPr lang="en-GB" dirty="0" smtClean="0"/>
              <a:t>SMTP-</a:t>
            </a:r>
            <a:r>
              <a:rPr lang="ru-RU" dirty="0" smtClean="0"/>
              <a:t>протокол </a:t>
            </a:r>
            <a:r>
              <a:rPr lang="en-GB" dirty="0" smtClean="0"/>
              <a:t>–  </a:t>
            </a:r>
            <a:r>
              <a:rPr lang="ru-RU" dirty="0" smtClean="0"/>
              <a:t>Простой протокол электронной почты</a:t>
            </a:r>
            <a:r>
              <a:rPr lang="en-US" dirty="0" smtClean="0"/>
              <a:t>; FTP-</a:t>
            </a:r>
            <a:r>
              <a:rPr lang="ru-RU" dirty="0" smtClean="0"/>
              <a:t>протокол </a:t>
            </a:r>
            <a:r>
              <a:rPr lang="en-GB" dirty="0" smtClean="0"/>
              <a:t>–   </a:t>
            </a:r>
            <a:r>
              <a:rPr lang="ru-RU" dirty="0" smtClean="0"/>
              <a:t>Протокол передачи файлов</a:t>
            </a:r>
            <a:r>
              <a:rPr lang="en-US" dirty="0" smtClean="0"/>
              <a:t>; </a:t>
            </a:r>
            <a:r>
              <a:rPr lang="en-GB" dirty="0" smtClean="0"/>
              <a:t>NNTP – </a:t>
            </a:r>
            <a:r>
              <a:rPr lang="en-US" dirty="0" err="1" smtClean="0"/>
              <a:t>протокол</a:t>
            </a:r>
            <a:r>
              <a:rPr lang="en-US" dirty="0" smtClean="0"/>
              <a:t> </a:t>
            </a:r>
            <a:r>
              <a:rPr lang="en-US" dirty="0" err="1" smtClean="0"/>
              <a:t>передачи</a:t>
            </a:r>
            <a:r>
              <a:rPr lang="en-US" dirty="0" smtClean="0"/>
              <a:t> </a:t>
            </a:r>
            <a:r>
              <a:rPr lang="en-US" dirty="0" err="1" smtClean="0"/>
              <a:t>новостей</a:t>
            </a:r>
            <a:r>
              <a:rPr lang="en-US" dirty="0" smtClean="0"/>
              <a:t> </a:t>
            </a:r>
            <a:r>
              <a:rPr lang="en-US" dirty="0" err="1" smtClean="0"/>
              <a:t>по</a:t>
            </a:r>
            <a:r>
              <a:rPr lang="en-US" dirty="0" smtClean="0"/>
              <a:t> </a:t>
            </a:r>
            <a:r>
              <a:rPr lang="en-US" dirty="0" err="1" smtClean="0"/>
              <a:t>сети</a:t>
            </a:r>
            <a:r>
              <a:rPr lang="en-US" dirty="0" smtClean="0"/>
              <a:t>. </a:t>
            </a:r>
            <a:r>
              <a:rPr lang="ru-RU" dirty="0" smtClean="0"/>
              <a:t>Все эти протоколы работают поверх </a:t>
            </a:r>
            <a:r>
              <a:rPr lang="en-US" dirty="0" smtClean="0"/>
              <a:t>IP-</a:t>
            </a:r>
            <a:r>
              <a:rPr lang="ru-RU" dirty="0" smtClean="0"/>
              <a:t>протокола (а не вместо него).</a:t>
            </a:r>
            <a:r>
              <a:rPr lang="en-US" dirty="0" smtClean="0"/>
              <a:t> </a:t>
            </a:r>
          </a:p>
        </p:txBody>
      </p:sp>
      <p:sp>
        <p:nvSpPr>
          <p:cNvPr id="152579" name="Slide Number Placeholder 3"/>
          <p:cNvSpPr>
            <a:spLocks noGrp="1"/>
          </p:cNvSpPr>
          <p:nvPr>
            <p:ph type="sldNum" sz="quarter" idx="5"/>
          </p:nvPr>
        </p:nvSpPr>
        <p:spPr bwMode="auto">
          <a:noFill/>
          <a:ln>
            <a:miter lim="800000"/>
            <a:headEnd/>
            <a:tailEnd/>
          </a:ln>
        </p:spPr>
        <p:txBody>
          <a:bodyPr/>
          <a:lstStyle/>
          <a:p>
            <a:fld id="{2D8235E5-2E51-4860-BD10-72BD3E3FC1AF}" type="slidenum">
              <a:rPr lang="en-US"/>
              <a:pPr/>
              <a:t>68</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a:spLocks noGrp="1" noChangeArrowheads="1"/>
          </p:cNvSpPr>
          <p:nvPr>
            <p:ph type="sldNum" sz="quarter" idx="5"/>
          </p:nvPr>
        </p:nvSpPr>
        <p:spPr bwMode="auto">
          <a:noFill/>
          <a:ln>
            <a:miter lim="800000"/>
            <a:headEnd/>
            <a:tailEnd/>
          </a:ln>
        </p:spPr>
        <p:txBody>
          <a:bodyPr/>
          <a:lstStyle/>
          <a:p>
            <a:fld id="{AB7DB020-36F7-4DA9-AF29-9069AEE0D2DE}" type="slidenum">
              <a:rPr lang="en-GB"/>
              <a:pPr/>
              <a:t>69</a:t>
            </a:fld>
            <a:endParaRPr lang="en-GB"/>
          </a:p>
        </p:txBody>
      </p:sp>
      <p:sp>
        <p:nvSpPr>
          <p:cNvPr id="154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ru-RU" dirty="0" smtClean="0"/>
              <a:t>Следует объяснить роль Интернет-провайдеров, их юридический статус и привести статистические данные.  На этой стадии курса предоставляется хорошая возможность обсудить важность отношений с Интернет-провайдерами по вопросу доступа к данным и законного слежения за трафиком. </a:t>
            </a:r>
            <a:endParaRPr lang="en-US" dirty="0" smtClean="0"/>
          </a:p>
          <a:p>
            <a:endParaRPr lang="en-US" dirty="0" smtClean="0"/>
          </a:p>
          <a:p>
            <a:r>
              <a:rPr lang="ru-RU" dirty="0" smtClean="0"/>
              <a:t>По упрощенной терминологии, Интернет-провайдеры сдают в аренду доступ в Интернет индивидуальным лицам или организациям.</a:t>
            </a:r>
            <a:endParaRPr lang="en-US" dirty="0" smtClean="0"/>
          </a:p>
          <a:p>
            <a:endParaRPr lang="en-US" dirty="0" smtClean="0"/>
          </a:p>
          <a:p>
            <a:r>
              <a:rPr lang="ru-RU" dirty="0" smtClean="0"/>
              <a:t>Каждый Интернет-провайдер обладает некоторой информацией о своих клиентах. Детали и объем этой информации зависят от самого Интернет-провайдера, и время хранения этой информации (в часах или днях) зависит от конкретной необходимости.</a:t>
            </a:r>
            <a:endParaRPr lang="en-US" dirty="0" smtClean="0"/>
          </a:p>
          <a:p>
            <a:endParaRPr lang="en-US" dirty="0" smtClean="0"/>
          </a:p>
          <a:p>
            <a:r>
              <a:rPr lang="ru-RU" dirty="0" smtClean="0"/>
              <a:t>От Интернет-провайдера, в принципе, возможно получить следующую информацию</a:t>
            </a:r>
            <a:r>
              <a:rPr lang="en-US" dirty="0" smtClean="0"/>
              <a:t>: </a:t>
            </a:r>
          </a:p>
          <a:p>
            <a:endParaRPr lang="en-US" dirty="0" smtClean="0"/>
          </a:p>
          <a:p>
            <a:r>
              <a:rPr lang="ru-RU" dirty="0" smtClean="0"/>
              <a:t>Имя, адрес и другую информацию, предоставленную пользователем при регистрации</a:t>
            </a:r>
            <a:endParaRPr lang="en-US" dirty="0" smtClean="0"/>
          </a:p>
          <a:p>
            <a:r>
              <a:rPr lang="ru-RU" dirty="0" smtClean="0"/>
              <a:t>Дату и способ регистрации пользователя</a:t>
            </a:r>
            <a:endParaRPr lang="en-US" dirty="0" smtClean="0"/>
          </a:p>
          <a:p>
            <a:r>
              <a:rPr lang="ru-RU" dirty="0" smtClean="0"/>
              <a:t>Адреса электронной почты или псевдонимы, уникальные для пользователя</a:t>
            </a:r>
            <a:endParaRPr lang="en-US" dirty="0" smtClean="0"/>
          </a:p>
          <a:p>
            <a:r>
              <a:rPr lang="ru-RU" dirty="0" smtClean="0"/>
              <a:t>Финансовые детали, такие как номера кредитных карт, используемые для соединения с Интернет-провайдером </a:t>
            </a:r>
            <a:endParaRPr lang="en-US" dirty="0" smtClean="0"/>
          </a:p>
          <a:p>
            <a:r>
              <a:rPr lang="ru-RU" dirty="0" smtClean="0"/>
              <a:t>Используемое пользователем программное обеспечение</a:t>
            </a:r>
            <a:endParaRPr lang="en-US" dirty="0" smtClean="0"/>
          </a:p>
          <a:p>
            <a:r>
              <a:rPr lang="ru-RU" dirty="0" smtClean="0"/>
              <a:t>Самая важная информация – детали пребывания пользователя в Интернете </a:t>
            </a:r>
            <a:r>
              <a:rPr lang="en-GB" dirty="0" smtClean="0"/>
              <a:t>–  </a:t>
            </a:r>
            <a:r>
              <a:rPr lang="ru-RU" dirty="0" smtClean="0"/>
              <a:t>дата, время и продолжительность сеанса связи.</a:t>
            </a:r>
            <a:endParaRPr lang="en-US" dirty="0" smtClean="0"/>
          </a:p>
          <a:p>
            <a:endParaRPr lang="en-US" dirty="0" smtClean="0"/>
          </a:p>
          <a:p>
            <a:r>
              <a:rPr lang="ru-RU" dirty="0" smtClean="0"/>
              <a:t>ВРЕМЯ КРИТИЧНО (Вопрос временных зон обсуждается дальше в данном разделе)</a:t>
            </a:r>
            <a:endParaRPr lang="en-US" dirty="0" smtClean="0"/>
          </a:p>
          <a:p>
            <a:endParaRPr lang="en-US" dirty="0" smtClean="0"/>
          </a:p>
          <a:p>
            <a:r>
              <a:rPr lang="ru-RU" dirty="0" smtClean="0"/>
              <a:t>Необходимо подчеркнуть, что при регистрации пользователя возможно использование ложной информации. </a:t>
            </a:r>
            <a:endParaRPr lang="en-US" dirty="0" smtClean="0"/>
          </a:p>
          <a:p>
            <a:endParaRPr lang="en-US" dirty="0" smtClean="0"/>
          </a:p>
          <a:p>
            <a:r>
              <a:rPr lang="ru-RU" dirty="0" smtClean="0"/>
              <a:t>Может ли Интернет-провайдер отслеживать подозрительный Интернет-трафик? ДА, но это зависит от наличия специального оборудования, которое регистрирует использование трафика и следит за тем, что происходит</a:t>
            </a:r>
            <a:r>
              <a:rPr lang="en-US" dirty="0" smtClean="0"/>
              <a:t>; </a:t>
            </a:r>
            <a:r>
              <a:rPr lang="ru-RU" dirty="0" smtClean="0"/>
              <a:t>для обслуживания требуется персонал, а значит дополнительные расходы. Также следует принимать во внимание, что для отслеживания необходимо получить надлежащие законные санкции. В любом случае, Интернет-провайдера следует привлекать уже на ранних стадиях расследования. </a:t>
            </a:r>
            <a:endParaRPr lang="en-US" dirty="0" smtClean="0"/>
          </a:p>
          <a:p>
            <a:pPr eaLnBrk="1" hangingPunct="1">
              <a:spcBef>
                <a:spcPct val="0"/>
              </a:spcBef>
            </a:pPr>
            <a:endParaRPr lang="en-GB"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bwMode="auto">
          <a:noFill/>
          <a:ln>
            <a:miter lim="800000"/>
            <a:headEnd/>
            <a:tailEnd/>
          </a:ln>
        </p:spPr>
        <p:txBody>
          <a:bodyPr/>
          <a:lstStyle/>
          <a:p>
            <a:fld id="{1DE00775-6C23-4CE9-BBA5-C819FC70B060}" type="slidenum">
              <a:rPr lang="en-GB"/>
              <a:pPr/>
              <a:t>70</a:t>
            </a:fld>
            <a:endParaRPr lang="en-GB"/>
          </a:p>
        </p:txBody>
      </p:sp>
      <p:sp>
        <p:nvSpPr>
          <p:cNvPr id="156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5"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r>
              <a:rPr lang="ru-RU" dirty="0" smtClean="0"/>
              <a:t>Следует объяснить роль Интернет-провайдеров, их юридический статус и привести статистические данные.  На этой стадии курса предоставляется хорошая возможность обсудить важность отношений с Интернет-провайдерами по вопросу доступа к данным и законного слежения за трафиком. </a:t>
            </a:r>
            <a:endParaRPr lang="en-US" dirty="0" smtClean="0"/>
          </a:p>
          <a:p>
            <a:endParaRPr lang="en-US" dirty="0" smtClean="0"/>
          </a:p>
          <a:p>
            <a:r>
              <a:rPr lang="ru-RU" dirty="0" smtClean="0"/>
              <a:t>По упрощенной терминологии, Интернет-провайдеры сдают в аренду доступ в Интернет индивидуальным лицам или организациям.</a:t>
            </a:r>
            <a:endParaRPr lang="en-US" dirty="0" smtClean="0"/>
          </a:p>
          <a:p>
            <a:endParaRPr lang="en-US" dirty="0" smtClean="0"/>
          </a:p>
          <a:p>
            <a:r>
              <a:rPr lang="ru-RU" dirty="0" smtClean="0"/>
              <a:t>Каждый Интернет-провайдер обладает некоторой информацией о своих клиентах. Детали и объем этой информации зависят от самого Интернет-провайдера, и время хранения этой информации (в часах или днях) зависит от конкретной необходимости.</a:t>
            </a:r>
            <a:endParaRPr lang="en-US" dirty="0" smtClean="0"/>
          </a:p>
          <a:p>
            <a:endParaRPr lang="en-US" dirty="0" smtClean="0"/>
          </a:p>
          <a:p>
            <a:r>
              <a:rPr lang="ru-RU" dirty="0" smtClean="0"/>
              <a:t>От Интернет-провайдера, в принципе, возможно получить следующую информацию</a:t>
            </a:r>
            <a:r>
              <a:rPr lang="en-US" dirty="0" smtClean="0"/>
              <a:t>: </a:t>
            </a:r>
          </a:p>
          <a:p>
            <a:endParaRPr lang="en-US" dirty="0" smtClean="0"/>
          </a:p>
          <a:p>
            <a:r>
              <a:rPr lang="ru-RU" dirty="0" smtClean="0"/>
              <a:t>Имя, адрес и другую информацию, предоставленную пользователем при регистрации</a:t>
            </a:r>
            <a:endParaRPr lang="en-US" dirty="0" smtClean="0"/>
          </a:p>
          <a:p>
            <a:r>
              <a:rPr lang="ru-RU" dirty="0" smtClean="0"/>
              <a:t>Дату и способ регистрации пользователя</a:t>
            </a:r>
            <a:endParaRPr lang="en-US" dirty="0" smtClean="0"/>
          </a:p>
          <a:p>
            <a:r>
              <a:rPr lang="ru-RU" dirty="0" smtClean="0"/>
              <a:t>Адреса электронной почты или псевдонимы, уникальные для пользователя</a:t>
            </a:r>
            <a:endParaRPr lang="en-US" dirty="0" smtClean="0"/>
          </a:p>
          <a:p>
            <a:r>
              <a:rPr lang="ru-RU" dirty="0" smtClean="0"/>
              <a:t>Финансовые детали, такие как номера кредитных карт, используемые для соединения с Интернет-провайдером </a:t>
            </a:r>
            <a:endParaRPr lang="en-US" dirty="0" smtClean="0"/>
          </a:p>
          <a:p>
            <a:r>
              <a:rPr lang="ru-RU" dirty="0" smtClean="0"/>
              <a:t>Используемое пользователем программное обеспечение</a:t>
            </a:r>
            <a:endParaRPr lang="en-US" dirty="0" smtClean="0"/>
          </a:p>
          <a:p>
            <a:r>
              <a:rPr lang="ru-RU" dirty="0" smtClean="0"/>
              <a:t>Самая важная информация – детали пребывания пользователя в Интернете </a:t>
            </a:r>
            <a:r>
              <a:rPr lang="en-GB" dirty="0" smtClean="0"/>
              <a:t>–  </a:t>
            </a:r>
            <a:r>
              <a:rPr lang="ru-RU" dirty="0" smtClean="0"/>
              <a:t>дата, время и продолжительность сеанса связи.</a:t>
            </a:r>
            <a:endParaRPr lang="en-US" dirty="0" smtClean="0"/>
          </a:p>
          <a:p>
            <a:endParaRPr lang="en-US" dirty="0" smtClean="0"/>
          </a:p>
          <a:p>
            <a:r>
              <a:rPr lang="ru-RU" dirty="0" smtClean="0"/>
              <a:t>ВРЕМЯ КРИТИЧНО (Вопрос временных зон обсуждается дальше в данном разделе)</a:t>
            </a:r>
            <a:endParaRPr lang="en-US" dirty="0" smtClean="0"/>
          </a:p>
          <a:p>
            <a:endParaRPr lang="en-US" dirty="0" smtClean="0"/>
          </a:p>
          <a:p>
            <a:r>
              <a:rPr lang="ru-RU" dirty="0" smtClean="0"/>
              <a:t>Необходимо подчеркнуть, что при регистрации пользователя возможно использование ложной информации. </a:t>
            </a:r>
            <a:endParaRPr lang="en-US" dirty="0" smtClean="0"/>
          </a:p>
          <a:p>
            <a:endParaRPr lang="en-US" dirty="0" smtClean="0"/>
          </a:p>
          <a:p>
            <a:r>
              <a:rPr lang="ru-RU" dirty="0" smtClean="0"/>
              <a:t>Может ли Интернет-провайдер отслеживать подозрительный Интернет-трафик? ДА, но это зависит от наличия специального оборудования, которое регистрирует использование трафика и следит за тем, что происходит</a:t>
            </a:r>
            <a:r>
              <a:rPr lang="en-US" dirty="0" smtClean="0"/>
              <a:t>; </a:t>
            </a:r>
            <a:r>
              <a:rPr lang="ru-RU" dirty="0" smtClean="0"/>
              <a:t>для обслуживания требуется персонал, а значит дополнительные расходы. Также следует принимать во внимание, что для отслеживания необходимо получить надлежащие законные санкции. В любом случае, Интернет-провайдера следует привлекать уже на ранних стадиях расследования. </a:t>
            </a:r>
            <a:endParaRPr lang="en-US" dirty="0" smtClean="0"/>
          </a:p>
          <a:p>
            <a:endParaRPr lang="en-US" dirty="0" smtClean="0"/>
          </a:p>
          <a:p>
            <a:r>
              <a:rPr lang="ru-RU" b="1" dirty="0" smtClean="0"/>
              <a:t>Преобразование сетевых адресов (</a:t>
            </a:r>
            <a:r>
              <a:rPr lang="en-US" b="1" dirty="0" smtClean="0"/>
              <a:t>NAT) </a:t>
            </a:r>
            <a:r>
              <a:rPr lang="en-GB" dirty="0" smtClean="0"/>
              <a:t>– </a:t>
            </a:r>
            <a:r>
              <a:rPr lang="ru-RU" dirty="0" smtClean="0"/>
              <a:t>технология, суть которой состоит в переписывании </a:t>
            </a:r>
            <a:r>
              <a:rPr lang="en-US" dirty="0" smtClean="0"/>
              <a:t>IP-</a:t>
            </a:r>
            <a:r>
              <a:rPr lang="ru-RU" dirty="0" smtClean="0"/>
              <a:t>адресов источника и/или получателя каждый раз, когда пакет проходит через сетевой экран (файервол) или маршрутизатор. Такой метод  переписывания </a:t>
            </a:r>
            <a:r>
              <a:rPr lang="en-US" dirty="0" smtClean="0"/>
              <a:t>IP-</a:t>
            </a:r>
            <a:r>
              <a:rPr lang="ru-RU" dirty="0" smtClean="0"/>
              <a:t>адресов чаще всего используется в частных сетях, в которых присутствует много компьютеров-хостов (основных машин), так чтобы последние получали доступ в Интернет с одного </a:t>
            </a:r>
            <a:r>
              <a:rPr lang="en-US" dirty="0" smtClean="0"/>
              <a:t>IP</a:t>
            </a:r>
            <a:r>
              <a:rPr lang="ru-RU" dirty="0" smtClean="0"/>
              <a:t>-адреса.</a:t>
            </a:r>
            <a:endParaRPr lang="en-US" dirty="0" smtClean="0"/>
          </a:p>
          <a:p>
            <a:r>
              <a:rPr lang="ru-RU" dirty="0" smtClean="0"/>
              <a:t>Настоятельно рекомендуется включать в каждый тренинг разъяснение необходимых деталей сетевой адресации. В частности, следует дать объяснение составлению </a:t>
            </a:r>
            <a:r>
              <a:rPr lang="en-US" dirty="0" smtClean="0"/>
              <a:t>IP-</a:t>
            </a:r>
            <a:r>
              <a:rPr lang="ru-RU" dirty="0" smtClean="0"/>
              <a:t>адреса</a:t>
            </a:r>
            <a:r>
              <a:rPr lang="en-US" dirty="0" smtClean="0"/>
              <a:t>: </a:t>
            </a:r>
            <a:r>
              <a:rPr lang="ru-RU" dirty="0" smtClean="0"/>
              <a:t>в версии технологии </a:t>
            </a:r>
            <a:r>
              <a:rPr lang="en-US" dirty="0" smtClean="0"/>
              <a:t>IPv4 </a:t>
            </a:r>
            <a:r>
              <a:rPr lang="ru-RU" dirty="0" smtClean="0"/>
              <a:t>адреса поделены на 4 группы, каждая из которых состоит из 3 цифр (32-битная адресация), а внутри каждой группы нумерация идет от 0 до 255, что дает максимум 256 возможных вариантов. Каждая группа называется октетом </a:t>
            </a:r>
            <a:r>
              <a:rPr lang="en-GB" dirty="0" smtClean="0"/>
              <a:t>(2</a:t>
            </a:r>
            <a:r>
              <a:rPr lang="en-GB" baseline="30000" dirty="0" smtClean="0"/>
              <a:t>8</a:t>
            </a:r>
            <a:r>
              <a:rPr lang="en-GB" dirty="0" smtClean="0"/>
              <a:t>)</a:t>
            </a:r>
            <a:r>
              <a:rPr lang="ru-RU" dirty="0" smtClean="0"/>
              <a:t>, для которой зарезервированы некоторые значения. Подробное объяснение будет представлено в разделе, где рассказывается о методе назначения </a:t>
            </a:r>
            <a:r>
              <a:rPr lang="en-US" dirty="0" smtClean="0"/>
              <a:t>IP-</a:t>
            </a:r>
            <a:r>
              <a:rPr lang="ru-RU" dirty="0" smtClean="0"/>
              <a:t>адресов. Этот метод может быть наглядно продемонстрирован бинарными числами, из которых, собственно, и составляют </a:t>
            </a:r>
            <a:r>
              <a:rPr lang="en-US" dirty="0" smtClean="0"/>
              <a:t>IP-</a:t>
            </a:r>
            <a:r>
              <a:rPr lang="ru-RU" dirty="0" smtClean="0"/>
              <a:t>адреса. Настоятельно рекомендуется разъяснить, в чем состоит различие между статическими и динамическими </a:t>
            </a:r>
            <a:r>
              <a:rPr lang="en-US" dirty="0" smtClean="0"/>
              <a:t>IP-</a:t>
            </a:r>
            <a:r>
              <a:rPr lang="ru-RU" dirty="0" smtClean="0"/>
              <a:t>адресами, и какое влияние эти различия могут оказать на расследование. Далее рекомендуется рассказать об изменениях, которые произошли в протоколе </a:t>
            </a:r>
            <a:r>
              <a:rPr lang="en-US" dirty="0" smtClean="0"/>
              <a:t>IP</a:t>
            </a:r>
            <a:r>
              <a:rPr lang="ru-RU" dirty="0" smtClean="0"/>
              <a:t> версии 6 (</a:t>
            </a:r>
            <a:r>
              <a:rPr lang="en-US" dirty="0" smtClean="0"/>
              <a:t>IPv6)</a:t>
            </a:r>
            <a:r>
              <a:rPr lang="ru-RU" dirty="0" smtClean="0"/>
              <a:t>, и продемонстрировать, что эти изменения были вынужденными из-за нехватки  </a:t>
            </a:r>
            <a:r>
              <a:rPr lang="en-US" dirty="0" smtClean="0"/>
              <a:t>IP-</a:t>
            </a:r>
            <a:r>
              <a:rPr lang="ru-RU" dirty="0" smtClean="0"/>
              <a:t>адресов в Интернете.   </a:t>
            </a:r>
            <a:endParaRPr lang="en-US" dirty="0" smtClean="0"/>
          </a:p>
          <a:p>
            <a:endParaRPr lang="en-US" dirty="0" smtClean="0"/>
          </a:p>
          <a:p>
            <a:r>
              <a:rPr lang="ru-RU" dirty="0" smtClean="0"/>
              <a:t>Большинство Интернет-провайдеров (поставщиков Интернет-услуг) имеют меньшее число </a:t>
            </a:r>
            <a:r>
              <a:rPr lang="en-US" dirty="0" smtClean="0"/>
              <a:t>IP</a:t>
            </a:r>
            <a:r>
              <a:rPr lang="ru-RU" dirty="0" smtClean="0"/>
              <a:t>-адресов, чем клиентов. Они полагаются на тот факт, что не все пользователи будут подсоединены к Интернету одновременно. Они также используют динамическое назначение </a:t>
            </a:r>
            <a:r>
              <a:rPr lang="en-US" dirty="0" smtClean="0"/>
              <a:t>IP</a:t>
            </a:r>
            <a:r>
              <a:rPr lang="ru-RU" dirty="0" smtClean="0"/>
              <a:t>-адресов, при котором один и тот же адрес можно использовать повторно.</a:t>
            </a:r>
            <a:endParaRPr lang="en-US" dirty="0" smtClean="0"/>
          </a:p>
          <a:p>
            <a:endParaRPr lang="en-US" dirty="0" smtClean="0"/>
          </a:p>
          <a:p>
            <a:r>
              <a:rPr lang="ru-RU" dirty="0" smtClean="0"/>
              <a:t>Поскольку, с большой вероятностью, один и тот же </a:t>
            </a:r>
            <a:r>
              <a:rPr lang="en-US" dirty="0" smtClean="0"/>
              <a:t>IP-</a:t>
            </a:r>
            <a:r>
              <a:rPr lang="ru-RU" dirty="0" smtClean="0"/>
              <a:t>адрес может быть использован разными людьми в одно и то же время и в один и тот же день (и в той же временной зоне), этот факт нужно принимать во внимание при проверке Интернет-провайдеров на пользование их услугами подозреваемыми.</a:t>
            </a:r>
            <a:endParaRPr lang="en-US" dirty="0" smtClean="0"/>
          </a:p>
          <a:p>
            <a:endParaRPr lang="en-US" dirty="0" smtClean="0"/>
          </a:p>
          <a:p>
            <a:r>
              <a:rPr lang="ru-RU" dirty="0" smtClean="0"/>
              <a:t>Интернет-провайдеры могут предоставлять статические </a:t>
            </a:r>
            <a:r>
              <a:rPr lang="en-US" dirty="0" smtClean="0"/>
              <a:t>IP-</a:t>
            </a:r>
            <a:r>
              <a:rPr lang="ru-RU" dirty="0" smtClean="0"/>
              <a:t>адреса (что является, например, требованием для веб-сайта), но по более высокой цене.</a:t>
            </a:r>
            <a:r>
              <a:rPr lang="en-US" dirty="0" smtClean="0"/>
              <a:t> </a:t>
            </a:r>
            <a:endParaRPr lang="en-GB"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smtClean="0"/>
              <a:t>Немаловажным обстоятельством представляется широкая распространенность Интернета в мире. На двух нижеследующих слайдах показаны, во-первых, два различных метода подачи информации и, во-вторых, проникновение различных языков в Интернет-среду, а также происходящие за относительно короткий промежуток времени изменения. Как и всегда в случае подлежащих актуализации сведений, инструктору нужно убедиться в актуальности информации и достоверности источников.</a:t>
            </a:r>
          </a:p>
          <a:p>
            <a:pPr eaLnBrk="1" hangingPunct="1">
              <a:spcBef>
                <a:spcPct val="0"/>
              </a:spcBef>
            </a:pPr>
            <a:endParaRPr lang="en-US" smtClean="0"/>
          </a:p>
        </p:txBody>
      </p:sp>
      <p:sp>
        <p:nvSpPr>
          <p:cNvPr id="158723" name="Slide Number Placeholder 3"/>
          <p:cNvSpPr>
            <a:spLocks noGrp="1"/>
          </p:cNvSpPr>
          <p:nvPr>
            <p:ph type="sldNum" sz="quarter" idx="5"/>
          </p:nvPr>
        </p:nvSpPr>
        <p:spPr bwMode="auto">
          <a:noFill/>
          <a:ln>
            <a:miter lim="800000"/>
            <a:headEnd/>
            <a:tailEnd/>
          </a:ln>
        </p:spPr>
        <p:txBody>
          <a:bodyPr/>
          <a:lstStyle/>
          <a:p>
            <a:fld id="{E9815095-6028-49D5-9389-D8769ED3326F}" type="slidenum">
              <a:rPr lang="en-US"/>
              <a:pPr/>
              <a:t>71</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На слайде дано сравнение между 2008 и 2011 гг., так чтобы инструктор имел возможность, сопоставляя данные, делать выводы о степени использования разных языков в сети Интернет. В частности, следует особо упомянуть растущую употребимость китайского языка. Инструкторам следует собрать информацию о своей стране и/или регионе, что позволит им проанализировать изменения в использовании интернет-технологий и использовать эти сведения вместе или вместо общемировой статистики.</a:t>
            </a:r>
          </a:p>
          <a:p>
            <a:pPr eaLnBrk="1" hangingPunct="1">
              <a:spcBef>
                <a:spcPct val="0"/>
              </a:spcBef>
            </a:pPr>
            <a:endParaRPr lang="en-US" smtClean="0"/>
          </a:p>
        </p:txBody>
      </p:sp>
      <p:sp>
        <p:nvSpPr>
          <p:cNvPr id="160771" name="Slide Number Placeholder 3"/>
          <p:cNvSpPr>
            <a:spLocks noGrp="1"/>
          </p:cNvSpPr>
          <p:nvPr>
            <p:ph type="sldNum" sz="quarter" idx="5"/>
          </p:nvPr>
        </p:nvSpPr>
        <p:spPr bwMode="auto">
          <a:noFill/>
          <a:ln>
            <a:miter lim="800000"/>
            <a:headEnd/>
            <a:tailEnd/>
          </a:ln>
        </p:spPr>
        <p:txBody>
          <a:bodyPr/>
          <a:lstStyle/>
          <a:p>
            <a:fld id="{00DF220B-1EDE-48B1-9A0A-5DBA1E2D91E6}" type="slidenum">
              <a:rPr lang="en-US"/>
              <a:pPr/>
              <a:t>72</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Задача данной сессии – дать слушателям представление о том, как через Интернет передаются данные. Информация преподносится на элементарном уровне и адаптирована для данной аудитории.</a:t>
            </a:r>
            <a:endParaRPr lang="en-GB" smtClean="0"/>
          </a:p>
          <a:p>
            <a:pPr eaLnBrk="1" hangingPunct="1">
              <a:spcBef>
                <a:spcPct val="0"/>
              </a:spcBef>
            </a:pPr>
            <a:endParaRPr lang="en-US" smtClean="0"/>
          </a:p>
        </p:txBody>
      </p:sp>
      <p:sp>
        <p:nvSpPr>
          <p:cNvPr id="162819" name="Slide Number Placeholder 3"/>
          <p:cNvSpPr>
            <a:spLocks noGrp="1"/>
          </p:cNvSpPr>
          <p:nvPr>
            <p:ph type="sldNum" sz="quarter" idx="5"/>
          </p:nvPr>
        </p:nvSpPr>
        <p:spPr bwMode="auto">
          <a:noFill/>
          <a:ln>
            <a:miter lim="800000"/>
            <a:headEnd/>
            <a:tailEnd/>
          </a:ln>
        </p:spPr>
        <p:txBody>
          <a:bodyPr/>
          <a:lstStyle/>
          <a:p>
            <a:fld id="{617DD054-B655-4684-B9D2-D994B4C85444}" type="slidenum">
              <a:rPr lang="en-US"/>
              <a:pPr/>
              <a:t>73</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a:spLocks noGrp="1" noChangeArrowheads="1"/>
          </p:cNvSpPr>
          <p:nvPr>
            <p:ph type="sldNum" sz="quarter" idx="5"/>
          </p:nvPr>
        </p:nvSpPr>
        <p:spPr bwMode="auto">
          <a:noFill/>
          <a:ln>
            <a:miter lim="800000"/>
            <a:headEnd/>
            <a:tailEnd/>
          </a:ln>
        </p:spPr>
        <p:txBody>
          <a:bodyPr/>
          <a:lstStyle/>
          <a:p>
            <a:fld id="{9ECA1F56-7D76-49D5-A79F-9EE702FCF6BF}" type="slidenum">
              <a:rPr lang="en-GB"/>
              <a:pPr/>
              <a:t>74</a:t>
            </a:fld>
            <a:endParaRPr lang="en-GB"/>
          </a:p>
        </p:txBody>
      </p:sp>
      <p:sp>
        <p:nvSpPr>
          <p:cNvPr id="164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7"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ru-RU" dirty="0" smtClean="0"/>
              <a:t>В случае сетевого протокола</a:t>
            </a:r>
            <a:r>
              <a:rPr lang="en-GB" dirty="0" smtClean="0"/>
              <a:t> IP </a:t>
            </a:r>
            <a:r>
              <a:rPr lang="ru-RU" dirty="0" smtClean="0"/>
              <a:t>речь идет о пакетах данных разного размера.</a:t>
            </a:r>
            <a:endParaRPr lang="en-GB" dirty="0" smtClean="0"/>
          </a:p>
          <a:p>
            <a:pPr eaLnBrk="1" hangingPunct="1">
              <a:spcBef>
                <a:spcPct val="0"/>
              </a:spcBef>
            </a:pPr>
            <a:endParaRPr lang="en-GB" dirty="0" smtClean="0"/>
          </a:p>
          <a:p>
            <a:pPr eaLnBrk="1" hangingPunct="1">
              <a:spcBef>
                <a:spcPct val="0"/>
              </a:spcBef>
            </a:pPr>
            <a:r>
              <a:rPr lang="ru-RU" dirty="0" smtClean="0"/>
              <a:t>Два любых пакета необязательно идут по одному и тому же маршруту от источника до конечного пункта. Компьютер получателя заново собирает трафик в исходное сообщение, и если какие-то пакеты оказываются утеряны, запрашивает их повторную пересылку. </a:t>
            </a:r>
          </a:p>
          <a:p>
            <a:pPr eaLnBrk="1" hangingPunct="1">
              <a:spcBef>
                <a:spcPct val="0"/>
              </a:spcBef>
            </a:pPr>
            <a:endParaRPr lang="ru-RU" dirty="0" smtClean="0"/>
          </a:p>
          <a:p>
            <a:pPr eaLnBrk="1" hangingPunct="1">
              <a:spcBef>
                <a:spcPct val="0"/>
              </a:spcBef>
            </a:pPr>
            <a:r>
              <a:rPr lang="ru-RU" dirty="0" smtClean="0"/>
              <a:t>Преимущество пакетного устройства сети состоит в том, что сеть становится общим ресурсом, который динамически перераспределяется в зависимости от потребностей данного момента. Недостатком такого устройства является отсутствие гарантии на качество сервисов, так как выделенной связи не существует в принципе. Эта проблема постепенно находит решение, и такие технологии как «голос через </a:t>
            </a:r>
            <a:r>
              <a:rPr lang="en-US" dirty="0" smtClean="0"/>
              <a:t>IP</a:t>
            </a:r>
            <a:r>
              <a:rPr lang="ru-RU" dirty="0" smtClean="0"/>
              <a:t>» (</a:t>
            </a:r>
            <a:r>
              <a:rPr lang="en-GB" dirty="0" smtClean="0"/>
              <a:t>voice over IP</a:t>
            </a:r>
            <a:r>
              <a:rPr lang="ru-RU" dirty="0" smtClean="0"/>
              <a:t>)</a:t>
            </a:r>
            <a:r>
              <a:rPr lang="en-US" dirty="0" smtClean="0"/>
              <a:t> </a:t>
            </a:r>
            <a:r>
              <a:rPr lang="ru-RU" dirty="0" smtClean="0"/>
              <a:t>обеспечивает отличное качество звука.</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Эта и следующая иллюстрации призваны помочь инструктору объяснить принципы организации Интернет-трафика.</a:t>
            </a:r>
          </a:p>
        </p:txBody>
      </p:sp>
      <p:sp>
        <p:nvSpPr>
          <p:cNvPr id="166915" name="Slide Number Placeholder 3"/>
          <p:cNvSpPr>
            <a:spLocks noGrp="1"/>
          </p:cNvSpPr>
          <p:nvPr>
            <p:ph type="sldNum" sz="quarter" idx="5"/>
          </p:nvPr>
        </p:nvSpPr>
        <p:spPr bwMode="auto">
          <a:noFill/>
          <a:ln>
            <a:miter lim="800000"/>
            <a:headEnd/>
            <a:tailEnd/>
          </a:ln>
        </p:spPr>
        <p:txBody>
          <a:bodyPr/>
          <a:lstStyle/>
          <a:p>
            <a:fld id="{EDB2C48E-4E40-4B8F-B291-573FBE1DD318}" type="slidenum">
              <a:rPr lang="en-GB"/>
              <a:pPr/>
              <a:t>75</a:t>
            </a:fld>
            <a:endParaRPr lang="en-GB"/>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noTextEdit="1"/>
          </p:cNvSpPr>
          <p:nvPr>
            <p:ph type="sldImg"/>
          </p:nvPr>
        </p:nvSpPr>
        <p:spPr bwMode="auto">
          <a:noFill/>
          <a:ln>
            <a:solidFill>
              <a:srgbClr val="000000"/>
            </a:solidFill>
            <a:miter lim="800000"/>
            <a:headEnd/>
            <a:tailEnd/>
          </a:ln>
        </p:spPr>
      </p:sp>
      <p:sp>
        <p:nvSpPr>
          <p:cNvPr id="1689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Эта и предыдущая иллюстрации призваны помочь инструктору объяснить принципы организации Интернет-трафика.</a:t>
            </a:r>
          </a:p>
        </p:txBody>
      </p:sp>
      <p:sp>
        <p:nvSpPr>
          <p:cNvPr id="168963" name="Slide Number Placeholder 3"/>
          <p:cNvSpPr>
            <a:spLocks noGrp="1"/>
          </p:cNvSpPr>
          <p:nvPr>
            <p:ph type="sldNum" sz="quarter" idx="5"/>
          </p:nvPr>
        </p:nvSpPr>
        <p:spPr bwMode="auto">
          <a:noFill/>
          <a:ln>
            <a:miter lim="800000"/>
            <a:headEnd/>
            <a:tailEnd/>
          </a:ln>
        </p:spPr>
        <p:txBody>
          <a:bodyPr/>
          <a:lstStyle/>
          <a:p>
            <a:fld id="{01935879-1DA7-42AA-935B-6BC71EE42CE9}" type="slidenum">
              <a:rPr lang="en-US"/>
              <a:pPr/>
              <a:t>76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b="1" smtClean="0"/>
              <a:t>Компоненты компьютера</a:t>
            </a:r>
            <a:endParaRPr lang="en-GB" smtClean="0"/>
          </a:p>
          <a:p>
            <a:pPr eaLnBrk="1" hangingPunct="1">
              <a:spcBef>
                <a:spcPct val="0"/>
              </a:spcBef>
            </a:pPr>
            <a:r>
              <a:rPr lang="ru-RU" smtClean="0"/>
              <a:t>Компьютер состоит из многочисленных компонентов; для судей и прокуроров важно усвоить названия и функции этих компонентов, поскольку о них будет говориться в заявлениях и показаниях. По каждому компоненту представляется краткое разъяснение.</a:t>
            </a:r>
            <a:endParaRPr lang="en-GB" smtClean="0"/>
          </a:p>
          <a:p>
            <a:pPr eaLnBrk="1" hangingPunct="1">
              <a:spcBef>
                <a:spcPct val="0"/>
              </a:spcBef>
            </a:pPr>
            <a:endParaRPr lang="en-US" smtClean="0"/>
          </a:p>
        </p:txBody>
      </p:sp>
      <p:sp>
        <p:nvSpPr>
          <p:cNvPr id="35843" name="Slide Number Placeholder 3"/>
          <p:cNvSpPr>
            <a:spLocks noGrp="1"/>
          </p:cNvSpPr>
          <p:nvPr>
            <p:ph type="sldNum" sz="quarter" idx="5"/>
          </p:nvPr>
        </p:nvSpPr>
        <p:spPr bwMode="auto">
          <a:noFill/>
          <a:ln>
            <a:miter lim="800000"/>
            <a:headEnd/>
            <a:tailEnd/>
          </a:ln>
        </p:spPr>
        <p:txBody>
          <a:bodyPr/>
          <a:lstStyle/>
          <a:p>
            <a:fld id="{B8233960-0320-4EFF-A6F6-699C2C18151C}" type="slidenum">
              <a:rPr lang="en-US"/>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Отличным ресурсом, объясняющим принципы работы Интернета, служит видеоролик под названием «Воины сети». Это прекрасный материал для представления Интернета пользователям-новичкам. С помощью видеоролика можно наглядно представить организацию работы сети. Продолжительность видеоролика 12 минут. В нем рассказывается, как </a:t>
            </a:r>
            <a:r>
              <a:rPr lang="en-US" dirty="0" smtClean="0"/>
              <a:t>IP-</a:t>
            </a:r>
            <a:r>
              <a:rPr lang="ru-RU" dirty="0" smtClean="0"/>
              <a:t>пакеты путешествуют по сети, проходя через  маршрутизаторы, сетевые экраны (файерволы) и двигаясь по трансатлантическим кабелям. Видеоролик доступен для бесплатного скачивания и некоммерческого использования с сайта </a:t>
            </a:r>
            <a:r>
              <a:rPr lang="en-GB" u="sng" dirty="0" smtClean="0">
                <a:hlinkClick r:id="rId3"/>
              </a:rPr>
              <a:t>www.warriorsofthe.net</a:t>
            </a:r>
            <a:r>
              <a:rPr lang="ru-RU" dirty="0" smtClean="0"/>
              <a:t>, и на настоящий момент (февраль 2010) доступен на следующих языках</a:t>
            </a:r>
            <a:r>
              <a:rPr lang="en-US" dirty="0" smtClean="0"/>
              <a:t>: </a:t>
            </a:r>
            <a:r>
              <a:rPr lang="ru-RU" dirty="0" smtClean="0"/>
              <a:t>английском, немецком, испанском, иврите, голландском, шведском, французском, итальянском, португальском, датском, норвежском, венгерском и чешском. Другим полезным ресурсом, на котором можно найти информацию о степени проникновения и роста Интернета в странах и регионах мира, является сайт </a:t>
            </a:r>
            <a:r>
              <a:rPr lang="en-GB" u="sng" dirty="0" smtClean="0">
                <a:hlinkClick r:id="rId4"/>
              </a:rPr>
              <a:t>http://www.internetworldstats.com/</a:t>
            </a:r>
            <a:r>
              <a:rPr lang="en-US" dirty="0" smtClean="0"/>
              <a:t>. </a:t>
            </a:r>
            <a:r>
              <a:rPr lang="ru-RU" dirty="0" smtClean="0"/>
              <a:t>В рамках данного тренинга рекомендуется дать некоторое представление о статистических данных, чтобы слушатели могли оценить влияние Интернета в своих странах. </a:t>
            </a:r>
          </a:p>
        </p:txBody>
      </p:sp>
      <p:sp>
        <p:nvSpPr>
          <p:cNvPr id="171011" name="Slide Number Placeholder 3"/>
          <p:cNvSpPr>
            <a:spLocks noGrp="1"/>
          </p:cNvSpPr>
          <p:nvPr>
            <p:ph type="sldNum" sz="quarter" idx="5"/>
          </p:nvPr>
        </p:nvSpPr>
        <p:spPr bwMode="auto">
          <a:noFill/>
          <a:ln>
            <a:miter lim="800000"/>
            <a:headEnd/>
            <a:tailEnd/>
          </a:ln>
        </p:spPr>
        <p:txBody>
          <a:bodyPr/>
          <a:lstStyle/>
          <a:p>
            <a:fld id="{40CC347C-F6BA-480C-B02A-B1AD3C2E842A}" type="slidenum">
              <a:rPr lang="en-US"/>
              <a:pPr/>
              <a:t>77</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a:spLocks noGrp="1" noChangeArrowheads="1"/>
          </p:cNvSpPr>
          <p:nvPr>
            <p:ph type="sldNum" sz="quarter" idx="5"/>
          </p:nvPr>
        </p:nvSpPr>
        <p:spPr bwMode="auto">
          <a:noFill/>
          <a:ln>
            <a:miter lim="800000"/>
            <a:headEnd/>
            <a:tailEnd/>
          </a:ln>
        </p:spPr>
        <p:txBody>
          <a:bodyPr/>
          <a:lstStyle/>
          <a:p>
            <a:fld id="{7948C211-043E-4C3E-92C8-03A2DB00ADCD}" type="slidenum">
              <a:rPr lang="en-GB"/>
              <a:pPr/>
              <a:t>78</a:t>
            </a:fld>
            <a:endParaRPr lang="en-GB"/>
          </a:p>
        </p:txBody>
      </p:sp>
      <p:sp>
        <p:nvSpPr>
          <p:cNvPr id="173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59" name="Rectangle 3"/>
          <p:cNvSpPr>
            <a:spLocks noGrp="1" noChangeArrowheads="1"/>
          </p:cNvSpPr>
          <p:nvPr>
            <p:ph type="body" idx="1"/>
          </p:nvPr>
        </p:nvSpPr>
        <p:spPr bwMode="auto">
          <a:xfrm>
            <a:off x="685800" y="4341813"/>
            <a:ext cx="5486400" cy="4116387"/>
          </a:xfrm>
          <a:noFill/>
        </p:spPr>
        <p:txBody>
          <a:bodyPr wrap="square" numCol="1" anchor="t" anchorCtr="0" compatLnSpc="1">
            <a:prstTxWarp prst="textNoShape">
              <a:avLst/>
            </a:prstTxWarp>
          </a:bodyPr>
          <a:lstStyle/>
          <a:p>
            <a:pPr eaLnBrk="1" hangingPunct="1">
              <a:spcBef>
                <a:spcPct val="0"/>
              </a:spcBef>
            </a:pPr>
            <a:r>
              <a:rPr lang="ru-RU" b="1" dirty="0" smtClean="0"/>
              <a:t>Преобразование сетевых адресов (</a:t>
            </a:r>
            <a:r>
              <a:rPr lang="en-US" b="1" dirty="0" smtClean="0"/>
              <a:t>NAT) </a:t>
            </a:r>
            <a:r>
              <a:rPr lang="en-GB" dirty="0" smtClean="0"/>
              <a:t>– </a:t>
            </a:r>
            <a:r>
              <a:rPr lang="ru-RU" dirty="0" smtClean="0"/>
              <a:t>технология, суть которой состоит в переписывании </a:t>
            </a:r>
            <a:r>
              <a:rPr lang="en-US" dirty="0" smtClean="0"/>
              <a:t>IP-</a:t>
            </a:r>
            <a:r>
              <a:rPr lang="ru-RU" dirty="0" smtClean="0"/>
              <a:t>адресов источника и/или получателя каждый раз, когда пакет проходит через сетевой экран (файервол) или маршрутизатор. Такой метод  переписывания </a:t>
            </a:r>
            <a:r>
              <a:rPr lang="en-US" dirty="0" smtClean="0"/>
              <a:t>IP-</a:t>
            </a:r>
            <a:r>
              <a:rPr lang="ru-RU" dirty="0" smtClean="0"/>
              <a:t>адресов чаще всего используется в частных сетях, в которых присутствует много компьютеров-хостов (основных машин), так чтобы последние получали доступ в Интернет с одного </a:t>
            </a:r>
            <a:r>
              <a:rPr lang="en-US" dirty="0" smtClean="0"/>
              <a:t>IP</a:t>
            </a:r>
            <a:r>
              <a:rPr lang="ru-RU" dirty="0" smtClean="0"/>
              <a:t>-адреса.</a:t>
            </a:r>
          </a:p>
          <a:p>
            <a:pPr eaLnBrk="1" hangingPunct="1">
              <a:spcBef>
                <a:spcPct val="0"/>
              </a:spcBef>
            </a:pPr>
            <a:endParaRPr lang="ru-RU" dirty="0" smtClean="0"/>
          </a:p>
          <a:p>
            <a:pPr eaLnBrk="1" hangingPunct="1">
              <a:spcBef>
                <a:spcPct val="0"/>
              </a:spcBef>
            </a:pPr>
            <a:r>
              <a:rPr lang="ru-RU" dirty="0" smtClean="0"/>
              <a:t>Настоятельно рекомендуется включать в каждый тренинг разъяснение необходимых деталей сетевой адресации. В частности, следует дать объяснение составлению </a:t>
            </a:r>
            <a:r>
              <a:rPr lang="en-US" dirty="0" smtClean="0"/>
              <a:t>IP-</a:t>
            </a:r>
            <a:r>
              <a:rPr lang="ru-RU" dirty="0" smtClean="0"/>
              <a:t>адреса</a:t>
            </a:r>
            <a:r>
              <a:rPr lang="en-US" dirty="0" smtClean="0"/>
              <a:t>: </a:t>
            </a:r>
            <a:r>
              <a:rPr lang="ru-RU" dirty="0" smtClean="0"/>
              <a:t>в версии технологии </a:t>
            </a:r>
            <a:r>
              <a:rPr lang="en-US" dirty="0" smtClean="0"/>
              <a:t>IPv4 </a:t>
            </a:r>
            <a:r>
              <a:rPr lang="ru-RU" dirty="0" smtClean="0"/>
              <a:t>адреса поделены на 4 группы, каждая из которых состоит из 3 цифр (32-битная адресация), а внутри каждой группы нумерация идет от 0 до 255, что дает максимум 256 возможных вариантов. Каждая группа называется октетом </a:t>
            </a:r>
            <a:r>
              <a:rPr lang="en-GB" dirty="0" smtClean="0"/>
              <a:t>(2</a:t>
            </a:r>
            <a:r>
              <a:rPr lang="en-GB" baseline="30000" dirty="0" smtClean="0"/>
              <a:t>8</a:t>
            </a:r>
            <a:r>
              <a:rPr lang="en-GB" dirty="0" smtClean="0"/>
              <a:t>)</a:t>
            </a:r>
            <a:r>
              <a:rPr lang="ru-RU" dirty="0" smtClean="0"/>
              <a:t>, для которой зарезервированы некоторые значения. Подробное объяснение будет представлено в разделе, где рассказывается о методе назначения </a:t>
            </a:r>
            <a:r>
              <a:rPr lang="en-US" dirty="0" smtClean="0"/>
              <a:t>IP-</a:t>
            </a:r>
            <a:r>
              <a:rPr lang="ru-RU" dirty="0" smtClean="0"/>
              <a:t>адресов. Этот метод может быть наглядно продемонстрирован бинарными числами, из которых, собственно, и составляют </a:t>
            </a:r>
            <a:r>
              <a:rPr lang="en-US" dirty="0" smtClean="0"/>
              <a:t>IP-</a:t>
            </a:r>
            <a:r>
              <a:rPr lang="ru-RU" dirty="0" smtClean="0"/>
              <a:t>адреса. Настоятельно рекомендуется разъяснить, в чем состоит различие между статическими и динамическими </a:t>
            </a:r>
            <a:r>
              <a:rPr lang="en-US" dirty="0" smtClean="0"/>
              <a:t>IP-</a:t>
            </a:r>
            <a:r>
              <a:rPr lang="ru-RU" dirty="0" smtClean="0"/>
              <a:t>адресами, и какое влияние эти различия могут оказать на расследование. Далее рекомендуется рассказать об изменениях, которые произошли в протоколе </a:t>
            </a:r>
            <a:r>
              <a:rPr lang="en-US" dirty="0" smtClean="0"/>
              <a:t>IP</a:t>
            </a:r>
            <a:r>
              <a:rPr lang="ru-RU" dirty="0" smtClean="0"/>
              <a:t> версии 6 (</a:t>
            </a:r>
            <a:r>
              <a:rPr lang="en-US" dirty="0" smtClean="0"/>
              <a:t>IPv6)</a:t>
            </a:r>
            <a:r>
              <a:rPr lang="ru-RU" dirty="0" smtClean="0"/>
              <a:t>, и</a:t>
            </a:r>
            <a:r>
              <a:rPr lang="en-US" dirty="0" smtClean="0"/>
              <a:t> </a:t>
            </a:r>
            <a:r>
              <a:rPr lang="ru-RU" dirty="0" smtClean="0"/>
              <a:t>продемонстрировать, что эти изменения были вынужденными из-за нехватки  </a:t>
            </a:r>
            <a:r>
              <a:rPr lang="en-US" dirty="0" smtClean="0"/>
              <a:t>IP-</a:t>
            </a:r>
            <a:r>
              <a:rPr lang="ru-RU" dirty="0" smtClean="0"/>
              <a:t>адресов в Интернете. </a:t>
            </a:r>
            <a:r>
              <a:rPr lang="en-US" dirty="0" smtClean="0"/>
              <a:t> </a:t>
            </a:r>
            <a:r>
              <a:rPr lang="ru-RU" dirty="0" smtClean="0"/>
              <a:t> </a:t>
            </a:r>
          </a:p>
          <a:p>
            <a:pPr eaLnBrk="1" hangingPunct="1">
              <a:spcBef>
                <a:spcPct val="0"/>
              </a:spcBef>
            </a:pPr>
            <a:r>
              <a:rPr lang="ru-RU" dirty="0" smtClean="0"/>
              <a:t>Большинство Интернет-провайдеров (поставщиков Интернет-услуг) имеют меньшее число </a:t>
            </a:r>
            <a:r>
              <a:rPr lang="en-US" dirty="0" smtClean="0"/>
              <a:t>IP</a:t>
            </a:r>
            <a:r>
              <a:rPr lang="ru-RU" dirty="0" smtClean="0"/>
              <a:t>-адресов, чем клиентов. Они полагаются на тот факт, что не все пользователи будут подсоединены к Интернету одновременно. Они также используют динамическое назначение </a:t>
            </a:r>
            <a:r>
              <a:rPr lang="en-US" dirty="0" smtClean="0"/>
              <a:t>IP</a:t>
            </a:r>
            <a:r>
              <a:rPr lang="ru-RU" dirty="0" smtClean="0"/>
              <a:t>-адресов, при котором один и тот же адрес можно использовать повторно.</a:t>
            </a:r>
          </a:p>
          <a:p>
            <a:pPr eaLnBrk="1" hangingPunct="1">
              <a:spcBef>
                <a:spcPct val="0"/>
              </a:spcBef>
            </a:pPr>
            <a:endParaRPr lang="ru-RU" dirty="0" smtClean="0"/>
          </a:p>
          <a:p>
            <a:pPr eaLnBrk="1" hangingPunct="1">
              <a:spcBef>
                <a:spcPct val="0"/>
              </a:spcBef>
            </a:pPr>
            <a:r>
              <a:rPr lang="ru-RU" dirty="0" smtClean="0"/>
              <a:t>Поскольку, с большой вероятностью, один и тот же </a:t>
            </a:r>
            <a:r>
              <a:rPr lang="en-US" dirty="0" smtClean="0"/>
              <a:t>IP-</a:t>
            </a:r>
            <a:r>
              <a:rPr lang="ru-RU" dirty="0" smtClean="0"/>
              <a:t>адрес может быть использован разными людьми в одно и то же время и в один и тот же день (и в той же временной зоне), этот факт нужно принимать во внимание при проверке Интернет-провайдеров на</a:t>
            </a:r>
            <a:r>
              <a:rPr lang="en-US" dirty="0" smtClean="0"/>
              <a:t> </a:t>
            </a:r>
            <a:r>
              <a:rPr lang="ru-RU" dirty="0" smtClean="0"/>
              <a:t>пользование их услугами подозреваемыми.</a:t>
            </a:r>
          </a:p>
          <a:p>
            <a:pPr eaLnBrk="1" hangingPunct="1">
              <a:spcBef>
                <a:spcPct val="0"/>
              </a:spcBef>
            </a:pPr>
            <a:endParaRPr lang="ru-RU" dirty="0" smtClean="0"/>
          </a:p>
          <a:p>
            <a:pPr eaLnBrk="1" hangingPunct="1">
              <a:spcBef>
                <a:spcPct val="0"/>
              </a:spcBef>
            </a:pPr>
            <a:r>
              <a:rPr lang="ru-RU" dirty="0" smtClean="0"/>
              <a:t>Интернет-провайдеры могут предоставлять статические </a:t>
            </a:r>
            <a:r>
              <a:rPr lang="en-US" dirty="0" smtClean="0"/>
              <a:t>IP-</a:t>
            </a:r>
            <a:r>
              <a:rPr lang="ru-RU" dirty="0" smtClean="0"/>
              <a:t>адреса (что является, например, требованием для веб-сайта), но по более высокой цене.</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a:spLocks noGrp="1" noChangeArrowheads="1"/>
          </p:cNvSpPr>
          <p:nvPr>
            <p:ph type="sldNum" sz="quarter" idx="5"/>
          </p:nvPr>
        </p:nvSpPr>
        <p:spPr bwMode="auto">
          <a:noFill/>
          <a:ln>
            <a:miter lim="800000"/>
            <a:headEnd/>
            <a:tailEnd/>
          </a:ln>
        </p:spPr>
        <p:txBody>
          <a:bodyPr/>
          <a:lstStyle/>
          <a:p>
            <a:fld id="{D3A2246A-5EE0-4533-B3E8-7442CA86BCE0}" type="slidenum">
              <a:rPr lang="en-GB"/>
              <a:pPr/>
              <a:t>79</a:t>
            </a:fld>
            <a:endParaRPr lang="en-GB"/>
          </a:p>
        </p:txBody>
      </p:sp>
      <p:sp>
        <p:nvSpPr>
          <p:cNvPr id="175106" name="Rectangle 2"/>
          <p:cNvSpPr>
            <a:spLocks noGrp="1" noRot="1" noChangeAspect="1" noChangeArrowheads="1" noTextEdit="1"/>
          </p:cNvSpPr>
          <p:nvPr>
            <p:ph type="sldImg"/>
          </p:nvPr>
        </p:nvSpPr>
        <p:spPr bwMode="auto">
          <a:xfrm>
            <a:off x="1154113" y="701675"/>
            <a:ext cx="4586287" cy="3440113"/>
          </a:xfrm>
          <a:noFill/>
          <a:ln>
            <a:solidFill>
              <a:srgbClr val="000000"/>
            </a:solidFill>
            <a:miter lim="800000"/>
            <a:headEnd/>
            <a:tailEnd/>
          </a:ln>
        </p:spPr>
      </p:sp>
      <p:sp>
        <p:nvSpPr>
          <p:cNvPr id="175107" name="Rectangle 3"/>
          <p:cNvSpPr>
            <a:spLocks noGrp="1" noChangeArrowheads="1"/>
          </p:cNvSpPr>
          <p:nvPr>
            <p:ph type="body" idx="1"/>
          </p:nvPr>
        </p:nvSpPr>
        <p:spPr bwMode="auto">
          <a:xfrm>
            <a:off x="939800" y="4351338"/>
            <a:ext cx="5014913" cy="4141787"/>
          </a:xfrm>
          <a:noFill/>
        </p:spPr>
        <p:txBody>
          <a:bodyPr wrap="square" numCol="1" anchor="t" anchorCtr="0" compatLnSpc="1">
            <a:prstTxWarp prst="textNoShape">
              <a:avLst/>
            </a:prstTxWarp>
          </a:bodyPr>
          <a:lstStyle/>
          <a:p>
            <a:pPr eaLnBrk="1" hangingPunct="1">
              <a:spcBef>
                <a:spcPct val="0"/>
              </a:spcBef>
            </a:pPr>
            <a:r>
              <a:rPr lang="ru-RU" dirty="0" smtClean="0"/>
              <a:t>Статические </a:t>
            </a:r>
            <a:r>
              <a:rPr lang="en-US" dirty="0" smtClean="0"/>
              <a:t>IP-</a:t>
            </a:r>
            <a:r>
              <a:rPr lang="ru-RU" dirty="0" smtClean="0"/>
              <a:t>адреса выделяются на постоянной основе и всегда задействованы в режиме онлайн</a:t>
            </a:r>
          </a:p>
          <a:p>
            <a:pPr eaLnBrk="1" hangingPunct="1">
              <a:spcBef>
                <a:spcPct val="0"/>
              </a:spcBef>
            </a:pPr>
            <a:endParaRPr lang="ru-RU" dirty="0" smtClean="0"/>
          </a:p>
          <a:p>
            <a:pPr eaLnBrk="1" hangingPunct="1">
              <a:spcBef>
                <a:spcPct val="0"/>
              </a:spcBef>
            </a:pPr>
            <a:r>
              <a:rPr lang="ru-RU" dirty="0" smtClean="0"/>
              <a:t>Динамические </a:t>
            </a:r>
            <a:r>
              <a:rPr lang="en-US" dirty="0" smtClean="0"/>
              <a:t>IP-</a:t>
            </a:r>
            <a:r>
              <a:rPr lang="ru-RU" dirty="0" smtClean="0"/>
              <a:t>адреса выделяются каждый раз, когда вы выходите в режим онлайн. Однако в течение секунды после того, как вы вышли из сети, </a:t>
            </a:r>
            <a:r>
              <a:rPr lang="en-US" dirty="0" smtClean="0"/>
              <a:t>IP-</a:t>
            </a:r>
            <a:r>
              <a:rPr lang="ru-RU" dirty="0" smtClean="0"/>
              <a:t>адрес может быть переназначен. </a:t>
            </a:r>
          </a:p>
          <a:p>
            <a:pPr eaLnBrk="1" hangingPunct="1">
              <a:spcBef>
                <a:spcPct val="0"/>
              </a:spcBef>
            </a:pPr>
            <a:endParaRPr lang="ru-RU" dirty="0" smtClean="0"/>
          </a:p>
          <a:p>
            <a:pPr eaLnBrk="1" hangingPunct="1">
              <a:spcBef>
                <a:spcPct val="0"/>
              </a:spcBef>
            </a:pPr>
            <a:r>
              <a:rPr lang="ru-RU" dirty="0" smtClean="0"/>
              <a:t>Именно по этой причине, точное время выхода в Интернет является существенной информацией</a:t>
            </a:r>
            <a:r>
              <a:rPr lang="en-GB" dirty="0" smtClean="0"/>
              <a:t>.</a:t>
            </a:r>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a:spLocks noGrp="1" noChangeArrowheads="1"/>
          </p:cNvSpPr>
          <p:nvPr>
            <p:ph type="sldNum" sz="quarter" idx="5"/>
          </p:nvPr>
        </p:nvSpPr>
        <p:spPr bwMode="auto">
          <a:noFill/>
          <a:ln>
            <a:miter lim="800000"/>
            <a:headEnd/>
            <a:tailEnd/>
          </a:ln>
        </p:spPr>
        <p:txBody>
          <a:bodyPr/>
          <a:lstStyle/>
          <a:p>
            <a:fld id="{6EA1D309-B2BF-470D-8FEA-56BDB6CED4C4}" type="slidenum">
              <a:rPr lang="en-GB"/>
              <a:pPr/>
              <a:t>80</a:t>
            </a:fld>
            <a:endParaRPr lang="en-GB"/>
          </a:p>
        </p:txBody>
      </p:sp>
      <p:sp>
        <p:nvSpPr>
          <p:cNvPr id="177154" name="Rectangle 2"/>
          <p:cNvSpPr>
            <a:spLocks noGrp="1" noRot="1" noChangeAspect="1" noChangeArrowheads="1" noTextEdit="1"/>
          </p:cNvSpPr>
          <p:nvPr>
            <p:ph type="sldImg"/>
          </p:nvPr>
        </p:nvSpPr>
        <p:spPr bwMode="auto">
          <a:xfrm>
            <a:off x="1144588" y="685800"/>
            <a:ext cx="4570412" cy="3427413"/>
          </a:xfrm>
          <a:noFill/>
          <a:ln>
            <a:solidFill>
              <a:srgbClr val="000000"/>
            </a:solidFill>
            <a:miter lim="800000"/>
            <a:headEnd/>
            <a:tailEnd/>
          </a:ln>
        </p:spPr>
      </p:sp>
      <p:sp>
        <p:nvSpPr>
          <p:cNvPr id="177155" name="Rectangle 3"/>
          <p:cNvSpPr>
            <a:spLocks noGrp="1" noChangeArrowheads="1"/>
          </p:cNvSpPr>
          <p:nvPr>
            <p:ph type="body" idx="1"/>
          </p:nvPr>
        </p:nvSpPr>
        <p:spPr bwMode="auto">
          <a:xfrm>
            <a:off x="687388" y="4341813"/>
            <a:ext cx="5483225" cy="4116387"/>
          </a:xfrm>
          <a:noFill/>
        </p:spPr>
        <p:txBody>
          <a:bodyPr wrap="square" numCol="1" anchor="t"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На этом слайде нужно привести примеры того, как меняется Интернет, и как эти изменения оказывают влияние на методы проведения расследований. Соответствующие примеры должны быть подобраны для конкретной аудитории. Такими примерами могут служить рост пропускной способности сети, развитие коммерческих компаний и технологий беспроводного Интернета.</a:t>
            </a:r>
          </a:p>
        </p:txBody>
      </p:sp>
      <p:sp>
        <p:nvSpPr>
          <p:cNvPr id="179203" name="Slide Number Placeholder 3"/>
          <p:cNvSpPr>
            <a:spLocks noGrp="1"/>
          </p:cNvSpPr>
          <p:nvPr>
            <p:ph type="sldNum" sz="quarter" idx="5"/>
          </p:nvPr>
        </p:nvSpPr>
        <p:spPr bwMode="auto">
          <a:noFill/>
          <a:ln>
            <a:miter lim="800000"/>
            <a:headEnd/>
            <a:tailEnd/>
          </a:ln>
        </p:spPr>
        <p:txBody>
          <a:bodyPr/>
          <a:lstStyle/>
          <a:p>
            <a:fld id="{B0FDD97C-D7D1-44DB-A6FC-74B17D7EFF81}" type="slidenum">
              <a:rPr lang="en-GB"/>
              <a:pPr/>
              <a:t>81</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81251" name="Slide Number Placeholder 3"/>
          <p:cNvSpPr>
            <a:spLocks noGrp="1"/>
          </p:cNvSpPr>
          <p:nvPr>
            <p:ph type="sldNum" sz="quarter" idx="5"/>
          </p:nvPr>
        </p:nvSpPr>
        <p:spPr bwMode="auto">
          <a:noFill/>
          <a:ln>
            <a:miter lim="800000"/>
            <a:headEnd/>
            <a:tailEnd/>
          </a:ln>
        </p:spPr>
        <p:txBody>
          <a:bodyPr/>
          <a:lstStyle/>
          <a:p>
            <a:fld id="{640ED9D8-E79A-4E2C-A299-D4873B032E7F}" type="slidenum">
              <a:rPr lang="en-GB"/>
              <a:pPr/>
              <a:t>82</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Slide Image Placeholder 1"/>
          <p:cNvSpPr>
            <a:spLocks noGrp="1" noRot="1" noChangeAspect="1" noTextEdit="1"/>
          </p:cNvSpPr>
          <p:nvPr>
            <p:ph type="sldImg"/>
          </p:nvPr>
        </p:nvSpPr>
        <p:spPr bwMode="auto">
          <a:noFill/>
          <a:ln>
            <a:solidFill>
              <a:srgbClr val="000000"/>
            </a:solidFill>
            <a:miter lim="800000"/>
            <a:headEnd/>
            <a:tailEnd/>
          </a:ln>
        </p:spPr>
      </p:sp>
      <p:sp>
        <p:nvSpPr>
          <p:cNvPr id="183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В течении сессии более подробно рассматриваются услуги, предоставляемые в Интернете, в частности, всемирная паутина (</a:t>
            </a:r>
            <a:r>
              <a:rPr lang="en-US" smtClean="0"/>
              <a:t>www)</a:t>
            </a:r>
            <a:r>
              <a:rPr lang="ru-RU" smtClean="0"/>
              <a:t> и электронная почта</a:t>
            </a:r>
            <a:r>
              <a:rPr lang="en-US" smtClean="0"/>
              <a:t> (</a:t>
            </a:r>
            <a:r>
              <a:rPr lang="en-GB" smtClean="0"/>
              <a:t>Email)</a:t>
            </a:r>
            <a:r>
              <a:rPr lang="ru-RU" smtClean="0"/>
              <a:t>.</a:t>
            </a:r>
          </a:p>
        </p:txBody>
      </p:sp>
      <p:sp>
        <p:nvSpPr>
          <p:cNvPr id="183299" name="Slide Number Placeholder 3"/>
          <p:cNvSpPr>
            <a:spLocks noGrp="1"/>
          </p:cNvSpPr>
          <p:nvPr>
            <p:ph type="sldNum" sz="quarter" idx="5"/>
          </p:nvPr>
        </p:nvSpPr>
        <p:spPr bwMode="auto">
          <a:noFill/>
          <a:ln>
            <a:miter lim="800000"/>
            <a:headEnd/>
            <a:tailEnd/>
          </a:ln>
        </p:spPr>
        <p:txBody>
          <a:bodyPr/>
          <a:lstStyle/>
          <a:p>
            <a:fld id="{880A12E1-67DF-4E04-B799-03796C48EAB2}" type="slidenum">
              <a:rPr lang="en-US"/>
              <a:pPr/>
              <a:t>83</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noTextEdit="1"/>
          </p:cNvSpPr>
          <p:nvPr>
            <p:ph type="sldImg"/>
          </p:nvPr>
        </p:nvSpPr>
        <p:spPr bwMode="auto">
          <a:noFill/>
          <a:ln>
            <a:solidFill>
              <a:srgbClr val="000000"/>
            </a:solidFill>
            <a:miter lim="800000"/>
            <a:headEnd/>
            <a:tailEnd/>
          </a:ln>
        </p:spPr>
      </p:sp>
      <p:sp>
        <p:nvSpPr>
          <p:cNvPr id="1853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Перед тем как начать рассматривать в деталях услуги, предоставляемые в Интернете, необходимо подчеркнуть,</a:t>
            </a:r>
            <a:r>
              <a:rPr lang="en-US" smtClean="0"/>
              <a:t> </a:t>
            </a:r>
            <a:r>
              <a:rPr lang="ru-RU" smtClean="0"/>
              <a:t>насколько сильно страны стали зависеть от Интернет-услуг на национальном уровне. Инструктору следует дать обзор состояния ключевых областей национальной инфраструктуры в его собственной стране, чтобы слушатели осознали, что за короткий промежуток времени Интернет стал играть критически важную роль в вопросах безопасности национальной инфраструктуры.</a:t>
            </a:r>
          </a:p>
        </p:txBody>
      </p:sp>
      <p:sp>
        <p:nvSpPr>
          <p:cNvPr id="185347" name="Slide Number Placeholder 3"/>
          <p:cNvSpPr>
            <a:spLocks noGrp="1"/>
          </p:cNvSpPr>
          <p:nvPr>
            <p:ph type="sldNum" sz="quarter" idx="5"/>
          </p:nvPr>
        </p:nvSpPr>
        <p:spPr bwMode="auto">
          <a:noFill/>
          <a:ln>
            <a:miter lim="800000"/>
            <a:headEnd/>
            <a:tailEnd/>
          </a:ln>
        </p:spPr>
        <p:txBody>
          <a:bodyPr/>
          <a:lstStyle/>
          <a:p>
            <a:fld id="{D11B08F1-B72E-43A1-A702-3710B07AF070}" type="slidenum">
              <a:rPr lang="en-US"/>
              <a:pPr/>
              <a:t>84</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7"/>
          <p:cNvSpPr>
            <a:spLocks noGrp="1" noChangeArrowheads="1"/>
          </p:cNvSpPr>
          <p:nvPr>
            <p:ph type="sldNum" sz="quarter" idx="5"/>
          </p:nvPr>
        </p:nvSpPr>
        <p:spPr bwMode="auto">
          <a:noFill/>
          <a:ln>
            <a:miter lim="800000"/>
            <a:headEnd/>
            <a:tailEnd/>
          </a:ln>
        </p:spPr>
        <p:txBody>
          <a:bodyPr/>
          <a:lstStyle/>
          <a:p>
            <a:fld id="{C04CBCB6-AE9D-4217-9D8F-2C8F5C90EC7B}" type="slidenum">
              <a:rPr lang="en-GB"/>
              <a:pPr/>
              <a:t>86</a:t>
            </a:fld>
            <a:endParaRPr lang="en-GB"/>
          </a:p>
        </p:txBody>
      </p:sp>
      <p:sp>
        <p:nvSpPr>
          <p:cNvPr id="188418"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8841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ru-RU" smtClean="0"/>
              <a:t>Датой рождения всемирной паутины (</a:t>
            </a:r>
            <a:r>
              <a:rPr lang="en-US" smtClean="0"/>
              <a:t>WWW)</a:t>
            </a:r>
            <a:r>
              <a:rPr lang="ru-RU" smtClean="0"/>
              <a:t> можно считать 1991 год, когда сэр Тим Бернерс-Ли изобрел  язык гипертекстовой маркировки </a:t>
            </a:r>
            <a:r>
              <a:rPr lang="en-US" smtClean="0"/>
              <a:t>(</a:t>
            </a:r>
            <a:r>
              <a:rPr lang="ru-RU" smtClean="0"/>
              <a:t>язык </a:t>
            </a:r>
            <a:r>
              <a:rPr lang="en-US" smtClean="0"/>
              <a:t>HTML</a:t>
            </a:r>
            <a:r>
              <a:rPr lang="ru-RU" smtClean="0"/>
              <a:t>). Технология </a:t>
            </a:r>
            <a:r>
              <a:rPr lang="en-US" smtClean="0"/>
              <a:t>HTML </a:t>
            </a:r>
            <a:r>
              <a:rPr lang="ru-RU" smtClean="0"/>
              <a:t>обеспечила платформу для объединения слов, картинок и звуков на страницах в Интернете (веб</a:t>
            </a:r>
            <a:r>
              <a:rPr lang="en-US" smtClean="0"/>
              <a:t>-</a:t>
            </a:r>
            <a:r>
              <a:rPr lang="ru-RU" smtClean="0"/>
              <a:t>страницах). Сетевые стандарты были разработаны Консорциумом всемирной паутины (консорциумом </a:t>
            </a:r>
            <a:r>
              <a:rPr lang="en-US" smtClean="0"/>
              <a:t>W3C). </a:t>
            </a:r>
            <a:r>
              <a:rPr lang="ru-RU" smtClean="0"/>
              <a:t>Нижеприведенная цитата частично объясняет происхождение названия</a:t>
            </a:r>
            <a:r>
              <a:rPr lang="en-US" smtClean="0"/>
              <a:t>:</a:t>
            </a:r>
          </a:p>
          <a:p>
            <a:pPr eaLnBrk="1" hangingPunct="1">
              <a:spcBef>
                <a:spcPct val="0"/>
              </a:spcBef>
            </a:pPr>
            <a:r>
              <a:rPr lang="en-US" altLang="en-US" b="1" smtClean="0"/>
              <a:t>“</a:t>
            </a:r>
            <a:r>
              <a:rPr lang="ru-RU" altLang="ja-JP" b="1" smtClean="0"/>
              <a:t>Пространство всемирной сети состоит из документов, которые связаны друг с другом посредством ссылок. За сходство такой сети с той, что плетет паук, этот мир и назвали паутиной </a:t>
            </a:r>
            <a:r>
              <a:rPr lang="en-US" altLang="en-US" b="1" smtClean="0"/>
              <a:t>”</a:t>
            </a:r>
            <a:r>
              <a:rPr lang="ru-RU" altLang="ja-JP" b="1" smtClean="0"/>
              <a:t> </a:t>
            </a:r>
            <a:r>
              <a:rPr lang="ru-RU" altLang="ja-JP" smtClean="0"/>
              <a:t>(Тим Бернерс-Ли, Роберт Кайо, «Всемирная паутина», сентябрь 1992 г.)</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7"/>
          <p:cNvSpPr>
            <a:spLocks noGrp="1" noChangeArrowheads="1"/>
          </p:cNvSpPr>
          <p:nvPr>
            <p:ph type="sldNum" sz="quarter" idx="5"/>
          </p:nvPr>
        </p:nvSpPr>
        <p:spPr bwMode="auto">
          <a:noFill/>
          <a:ln>
            <a:miter lim="800000"/>
            <a:headEnd/>
            <a:tailEnd/>
          </a:ln>
        </p:spPr>
        <p:txBody>
          <a:bodyPr/>
          <a:lstStyle/>
          <a:p>
            <a:fld id="{206AE041-FF22-43B0-9457-5B1A62307659}" type="slidenum">
              <a:rPr lang="en-GB"/>
              <a:pPr/>
              <a:t>87</a:t>
            </a:fld>
            <a:endParaRPr lang="en-GB"/>
          </a:p>
        </p:txBody>
      </p:sp>
      <p:sp>
        <p:nvSpPr>
          <p:cNvPr id="190466"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90467" name="Rectangle 3"/>
          <p:cNvSpPr>
            <a:spLocks noGrp="1" noChangeArrowheads="1"/>
          </p:cNvSpPr>
          <p:nvPr>
            <p:ph type="body" idx="1"/>
          </p:nvPr>
        </p:nvSpPr>
        <p:spPr bwMode="auto">
          <a:xfrm>
            <a:off x="914400" y="4343400"/>
            <a:ext cx="5029200" cy="3325813"/>
          </a:xfrm>
          <a:noFill/>
        </p:spPr>
        <p:txBody>
          <a:bodyPr wrap="square" numCol="1" anchor="t" anchorCtr="0" compatLnSpc="1">
            <a:prstTxWarp prst="textNoShape">
              <a:avLst/>
            </a:prstTxWarp>
          </a:bodyPr>
          <a:lstStyle/>
          <a:p>
            <a:pPr eaLnBrk="1" hangingPunct="1">
              <a:spcBef>
                <a:spcPct val="0"/>
              </a:spcBef>
            </a:pPr>
            <a:r>
              <a:rPr lang="en-GB" sz="1000" smtClean="0"/>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Материнская плата – материнская плата известна также как основная плата или системная плата компьютера. Это – центральная микросхема компьютера. К ней подключаются все другие компоненты и периферийные устройства. Назначение материнской платы – передавать информацию между компонентами. На материнской плате устанавливается </a:t>
            </a:r>
            <a:r>
              <a:rPr lang="en-US" dirty="0" smtClean="0"/>
              <a:t>BIOS (</a:t>
            </a:r>
            <a:r>
              <a:rPr lang="ru-RU" dirty="0" smtClean="0"/>
              <a:t>основная система ввода/вывода), который служит простым программным устройством компьютера при включении. Другие компоненты подключаются к нему непосредственно, в том числе память, ЦП </a:t>
            </a:r>
            <a:r>
              <a:rPr lang="en-US" dirty="0" smtClean="0"/>
              <a:t>(</a:t>
            </a:r>
            <a:r>
              <a:rPr lang="ru-RU" dirty="0" smtClean="0"/>
              <a:t>центральный процессор), графическая карта, звуковая карта, жесткий диск, драйверы диска, а также различные внешние порты и периферийные устройства.</a:t>
            </a:r>
            <a:endParaRPr lang="en-US" dirty="0" smtClean="0"/>
          </a:p>
          <a:p>
            <a:pPr eaLnBrk="1" hangingPunct="1">
              <a:spcBef>
                <a:spcPct val="0"/>
              </a:spcBef>
            </a:pPr>
            <a:r>
              <a:rPr lang="ru-RU" dirty="0" smtClean="0"/>
              <a:t>Порты/слоты расширения – это слоты сзади компьютера, куда можно подсоединить звуковые карты, видеокарты, беспроводные адаптеры и т.д.</a:t>
            </a:r>
            <a:endParaRPr lang="en-GB" dirty="0" smtClean="0"/>
          </a:p>
          <a:p>
            <a:pPr eaLnBrk="1" hangingPunct="1">
              <a:spcBef>
                <a:spcPct val="0"/>
              </a:spcBef>
            </a:pPr>
            <a:endParaRPr lang="en-GB" dirty="0" smtClean="0"/>
          </a:p>
          <a:p>
            <a:pPr eaLnBrk="1" hangingPunct="1">
              <a:spcBef>
                <a:spcPct val="0"/>
              </a:spcBef>
            </a:pPr>
            <a:endParaRPr lang="en-GB" dirty="0" smtClean="0"/>
          </a:p>
        </p:txBody>
      </p:sp>
      <p:sp>
        <p:nvSpPr>
          <p:cNvPr id="37891" name="Slide Number Placeholder 3"/>
          <p:cNvSpPr>
            <a:spLocks noGrp="1"/>
          </p:cNvSpPr>
          <p:nvPr>
            <p:ph type="sldNum" sz="quarter" idx="5"/>
          </p:nvPr>
        </p:nvSpPr>
        <p:spPr bwMode="auto">
          <a:noFill/>
          <a:ln>
            <a:miter lim="800000"/>
            <a:headEnd/>
            <a:tailEnd/>
          </a:ln>
        </p:spPr>
        <p:txBody>
          <a:bodyPr/>
          <a:lstStyle/>
          <a:p>
            <a:fld id="{1D22E2E0-66CF-4CE8-97A4-7C581BF3864C}" type="slidenum">
              <a:rPr lang="en-GB"/>
              <a:pPr/>
              <a:t>9</a:t>
            </a:fld>
            <a:endParaRPr lang="en-GB"/>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92515" name="Slide Number Placeholder 3"/>
          <p:cNvSpPr>
            <a:spLocks noGrp="1"/>
          </p:cNvSpPr>
          <p:nvPr>
            <p:ph type="sldNum" sz="quarter" idx="5"/>
          </p:nvPr>
        </p:nvSpPr>
        <p:spPr bwMode="auto">
          <a:noFill/>
          <a:ln>
            <a:miter lim="800000"/>
            <a:headEnd/>
            <a:tailEnd/>
          </a:ln>
        </p:spPr>
        <p:txBody>
          <a:bodyPr/>
          <a:lstStyle/>
          <a:p>
            <a:fld id="{FDEBD563-3DEE-4133-8679-B4FB72519DBF}" type="slidenum">
              <a:rPr lang="en-US"/>
              <a:pPr/>
              <a:t>88</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Slide Image Placeholder 1"/>
          <p:cNvSpPr>
            <a:spLocks noGrp="1" noRot="1" noChangeAspect="1" noTextEdit="1"/>
          </p:cNvSpPr>
          <p:nvPr>
            <p:ph type="sldImg"/>
          </p:nvPr>
        </p:nvSpPr>
        <p:spPr bwMode="auto">
          <a:noFill/>
          <a:ln>
            <a:solidFill>
              <a:srgbClr val="000000"/>
            </a:solidFill>
            <a:miter lim="800000"/>
            <a:headEnd/>
            <a:tailEnd/>
          </a:ln>
        </p:spPr>
      </p:sp>
      <p:sp>
        <p:nvSpPr>
          <p:cNvPr id="196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Данный раздел разработан для того, чтобы дать слушателям начальное представление об </a:t>
            </a:r>
            <a:r>
              <a:rPr lang="en-US" dirty="0" smtClean="0"/>
              <a:t>IP</a:t>
            </a:r>
            <a:r>
              <a:rPr lang="ru-RU" dirty="0" smtClean="0"/>
              <a:t>-адресах, их значении, без подробного разбора связей между </a:t>
            </a:r>
            <a:r>
              <a:rPr lang="en-US" dirty="0" smtClean="0"/>
              <a:t>IP-</a:t>
            </a:r>
            <a:r>
              <a:rPr lang="ru-RU" dirty="0" smtClean="0"/>
              <a:t>адресами и доменными именами. Разбор технических деталей выходит за рамки настоящего курса. Инструктору очень важно сделать презентацию данного раздела максимально доступной для понимания. Материалы, включенные в настоящую презентацию, призваны помочь в достижении этой цели.</a:t>
            </a:r>
          </a:p>
        </p:txBody>
      </p:sp>
      <p:sp>
        <p:nvSpPr>
          <p:cNvPr id="196611" name="Slide Number Placeholder 3"/>
          <p:cNvSpPr>
            <a:spLocks noGrp="1"/>
          </p:cNvSpPr>
          <p:nvPr>
            <p:ph type="sldNum" sz="quarter" idx="5"/>
          </p:nvPr>
        </p:nvSpPr>
        <p:spPr bwMode="auto">
          <a:noFill/>
          <a:ln>
            <a:miter lim="800000"/>
            <a:headEnd/>
            <a:tailEnd/>
          </a:ln>
        </p:spPr>
        <p:txBody>
          <a:bodyPr/>
          <a:lstStyle/>
          <a:p>
            <a:fld id="{CA825FA8-EDFF-410B-B00A-E337509F0C2A}" type="slidenum">
              <a:rPr lang="en-US"/>
              <a:pPr/>
              <a:t>91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7"/>
          <p:cNvSpPr>
            <a:spLocks noGrp="1" noChangeArrowheads="1"/>
          </p:cNvSpPr>
          <p:nvPr>
            <p:ph type="sldNum" sz="quarter" idx="5"/>
          </p:nvPr>
        </p:nvSpPr>
        <p:spPr bwMode="auto">
          <a:noFill/>
          <a:ln>
            <a:miter lim="800000"/>
            <a:headEnd/>
            <a:tailEnd/>
          </a:ln>
        </p:spPr>
        <p:txBody>
          <a:bodyPr/>
          <a:lstStyle/>
          <a:p>
            <a:fld id="{DD7EFBB6-8BFC-46FF-8E80-29850E62DAB8}" type="slidenum">
              <a:rPr lang="en-GB"/>
              <a:pPr/>
              <a:t>92</a:t>
            </a:fld>
            <a:endParaRPr lang="en-GB"/>
          </a:p>
        </p:txBody>
      </p:sp>
      <p:sp>
        <p:nvSpPr>
          <p:cNvPr id="198658"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19865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bwMode="auto">
          <a:noFill/>
          <a:ln>
            <a:miter lim="800000"/>
            <a:headEnd/>
            <a:tailEnd/>
          </a:ln>
        </p:spPr>
        <p:txBody>
          <a:bodyPr/>
          <a:lstStyle/>
          <a:p>
            <a:fld id="{0B364EDF-8994-42EC-9D21-5DC1BFDE89C4}" type="slidenum">
              <a:rPr lang="en-GB"/>
              <a:pPr/>
              <a:t>93</a:t>
            </a:fld>
            <a:endParaRPr lang="en-GB"/>
          </a:p>
        </p:txBody>
      </p:sp>
      <p:sp>
        <p:nvSpPr>
          <p:cNvPr id="200706" name="Rectangle 2"/>
          <p:cNvSpPr>
            <a:spLocks noGrp="1" noRot="1" noChangeAspect="1" noChangeArrowheads="1" noTextEdit="1"/>
          </p:cNvSpPr>
          <p:nvPr>
            <p:ph type="sldImg"/>
          </p:nvPr>
        </p:nvSpPr>
        <p:spPr bwMode="auto">
          <a:xfrm>
            <a:off x="1154113" y="701675"/>
            <a:ext cx="4586287" cy="3440113"/>
          </a:xfrm>
          <a:noFill/>
          <a:ln>
            <a:solidFill>
              <a:srgbClr val="000000"/>
            </a:solidFill>
            <a:miter lim="800000"/>
            <a:headEnd/>
            <a:tailEnd/>
          </a:ln>
        </p:spPr>
      </p:sp>
      <p:sp>
        <p:nvSpPr>
          <p:cNvPr id="200707" name="Rectangle 3"/>
          <p:cNvSpPr>
            <a:spLocks noGrp="1" noChangeArrowheads="1"/>
          </p:cNvSpPr>
          <p:nvPr>
            <p:ph type="body" idx="1"/>
          </p:nvPr>
        </p:nvSpPr>
        <p:spPr bwMode="auto">
          <a:xfrm>
            <a:off x="939800" y="4351338"/>
            <a:ext cx="5014913" cy="4141787"/>
          </a:xfrm>
          <a:noFill/>
        </p:spPr>
        <p:txBody>
          <a:bodyPr wrap="square" numCol="1" anchor="t" anchorCtr="0" compatLnSpc="1">
            <a:prstTxWarp prst="textNoShape">
              <a:avLst/>
            </a:prstTxWarp>
          </a:bodyPr>
          <a:lstStyle/>
          <a:p>
            <a:pPr eaLnBrk="1" hangingPunct="1">
              <a:spcBef>
                <a:spcPct val="0"/>
              </a:spcBef>
            </a:pPr>
            <a:r>
              <a:rPr lang="ru-RU" dirty="0" smtClean="0"/>
              <a:t>На данном слайде следует дать объяснение протоколов, используемых в Интернете</a:t>
            </a:r>
            <a:r>
              <a:rPr lang="en-GB" dirty="0" smtClean="0"/>
              <a:t>.</a:t>
            </a:r>
            <a:endParaRPr lang="ru-RU" dirty="0" smtClean="0"/>
          </a:p>
          <a:p>
            <a:pPr eaLnBrk="1" hangingPunct="1">
              <a:spcBef>
                <a:spcPct val="0"/>
              </a:spcBef>
            </a:pPr>
            <a:endParaRPr lang="ru-RU" dirty="0" smtClean="0"/>
          </a:p>
          <a:p>
            <a:pPr eaLnBrk="1" hangingPunct="1">
              <a:spcBef>
                <a:spcPct val="0"/>
              </a:spcBef>
            </a:pPr>
            <a:r>
              <a:rPr lang="ru-RU" dirty="0" smtClean="0"/>
              <a:t>Доменные имена и </a:t>
            </a:r>
            <a:r>
              <a:rPr lang="en-US" dirty="0" smtClean="0"/>
              <a:t>IP-</a:t>
            </a:r>
            <a:r>
              <a:rPr lang="ru-RU" dirty="0" smtClean="0"/>
              <a:t>адреса взаимозаменяемы: если известен </a:t>
            </a:r>
            <a:r>
              <a:rPr lang="en-US" dirty="0" smtClean="0"/>
              <a:t>IP</a:t>
            </a:r>
            <a:r>
              <a:rPr lang="ru-RU" dirty="0" smtClean="0"/>
              <a:t>-адрес, его можно ввести в адресной строке браузера и получить соединение с тем же самым сайтом.</a:t>
            </a:r>
          </a:p>
          <a:p>
            <a:pPr eaLnBrk="1" hangingPunct="1">
              <a:spcBef>
                <a:spcPct val="0"/>
              </a:spcBef>
            </a:pPr>
            <a:endParaRPr lang="ru-RU" dirty="0" smtClean="0"/>
          </a:p>
          <a:p>
            <a:pPr eaLnBrk="1" hangingPunct="1">
              <a:spcBef>
                <a:spcPct val="0"/>
              </a:spcBef>
            </a:pPr>
            <a:r>
              <a:rPr lang="ru-RU" dirty="0" smtClean="0"/>
              <a:t>На практике в строке браузера набирается удобное для восприятия доменное имя </a:t>
            </a:r>
            <a:r>
              <a:rPr lang="en-GB" dirty="0" smtClean="0"/>
              <a:t>www.open.gov.uk</a:t>
            </a:r>
            <a:r>
              <a:rPr lang="ru-RU" dirty="0" smtClean="0"/>
              <a:t>, а внутри Интернета серверы переводят его в </a:t>
            </a:r>
            <a:r>
              <a:rPr lang="en-US" dirty="0" smtClean="0"/>
              <a:t>IP-</a:t>
            </a:r>
            <a:r>
              <a:rPr lang="ru-RU" dirty="0" smtClean="0"/>
              <a:t>адрес и соединяют пользователя с нужным сайтом.  </a:t>
            </a:r>
          </a:p>
          <a:p>
            <a:pPr eaLnBrk="1" hangingPunct="1">
              <a:spcBef>
                <a:spcPct val="0"/>
              </a:spcBef>
            </a:pPr>
            <a:endParaRPr lang="ru-RU" dirty="0" smtClean="0"/>
          </a:p>
          <a:p>
            <a:pPr eaLnBrk="1" hangingPunct="1">
              <a:spcBef>
                <a:spcPct val="0"/>
              </a:spcBef>
            </a:pPr>
            <a:r>
              <a:rPr lang="ru-RU" dirty="0" smtClean="0"/>
              <a:t>Согласно адресному Интернет-протоколу доменное имя конвертируется в уникальное 32-битное число, обычно записываемое в виде последовательности четырех 8-битных чисел, представленных в десятеричном виде и разделенных точками (так называемая нотация </a:t>
            </a:r>
            <a:r>
              <a:rPr lang="en-US" altLang="en-US" dirty="0" smtClean="0"/>
              <a:t>“</a:t>
            </a:r>
            <a:r>
              <a:rPr lang="en-US" dirty="0" smtClean="0"/>
              <a:t>dotted-quad</a:t>
            </a:r>
            <a:r>
              <a:rPr lang="en-US" altLang="en-US" dirty="0" smtClean="0"/>
              <a:t>”</a:t>
            </a:r>
            <a:r>
              <a:rPr lang="en-US" dirty="0" smtClean="0"/>
              <a:t>)</a:t>
            </a:r>
            <a:r>
              <a:rPr lang="ru-RU" dirty="0" smtClean="0"/>
              <a:t>. Как и в предлагаемом примере, </a:t>
            </a:r>
            <a:r>
              <a:rPr lang="en-GB" dirty="0" smtClean="0"/>
              <a:t>212.140.189.10</a:t>
            </a:r>
            <a:r>
              <a:rPr lang="ru-RU" dirty="0" smtClean="0"/>
              <a:t>, все числа этой последовательности должны размещаться в диапазоне от 0 до 255 (всего 256 вариантов). Очевидно, в приведенном примере последнее число должно быть записано как 010, однако по договоренности его можно сокращать до 10.</a:t>
            </a:r>
            <a:endParaRPr lang="en-GB"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Slide Image Placeholder 1"/>
          <p:cNvSpPr>
            <a:spLocks noGrp="1" noRot="1" noChangeAspect="1" noTextEdit="1"/>
          </p:cNvSpPr>
          <p:nvPr>
            <p:ph type="sldImg"/>
          </p:nvPr>
        </p:nvSpPr>
        <p:spPr bwMode="auto">
          <a:noFill/>
          <a:ln>
            <a:solidFill>
              <a:srgbClr val="000000"/>
            </a:solidFill>
            <a:miter lim="800000"/>
            <a:headEnd/>
            <a:tailEnd/>
          </a:ln>
        </p:spPr>
      </p:sp>
      <p:sp>
        <p:nvSpPr>
          <p:cNvPr id="2027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Важным аспектом расследования киберпреступлений является понимание того, какие регистрационные записи («следы») могут быть оставлены в результате подсоединения следователя к Интернету в целях проведения расследования. Это относится не только к следователю, но и к прокурору, который может потребовать расследования, и к судьям, которым необходимо дать оценку приемлемости доказательств. Настоящий раздел призван дать участникам базовые знания, которые необходимы для понимания рисков выхода в сеть Интернет («выход онлайн») при расследовании киберпреступлений.</a:t>
            </a:r>
            <a:endParaRPr lang="en-GB" dirty="0" smtClean="0"/>
          </a:p>
        </p:txBody>
      </p:sp>
      <p:sp>
        <p:nvSpPr>
          <p:cNvPr id="202755" name="Slide Number Placeholder 3"/>
          <p:cNvSpPr>
            <a:spLocks noGrp="1"/>
          </p:cNvSpPr>
          <p:nvPr>
            <p:ph type="sldNum" sz="quarter" idx="5"/>
          </p:nvPr>
        </p:nvSpPr>
        <p:spPr bwMode="auto">
          <a:noFill/>
          <a:ln>
            <a:miter lim="800000"/>
            <a:headEnd/>
            <a:tailEnd/>
          </a:ln>
        </p:spPr>
        <p:txBody>
          <a:bodyPr/>
          <a:lstStyle/>
          <a:p>
            <a:fld id="{87E47D1D-E6C0-40D2-9003-10B660F26446}" type="slidenum">
              <a:rPr lang="en-US"/>
              <a:pPr/>
              <a:t>94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На этих слайдах содержатся основные материалы, которые необходимо преподать слушателям. По мере изучения слайдов необходимо выяснить, было ли что-нибудь упущено для кого-либо из участников, включая следователей, которые посещают веб-сайты. При представлении материалов необходимо подчеркнуть важность для следователей в сложившихся условиях скрывать свою идентичность. Также необходимо отметить, что в некоторых юрисдикциях могут существовать специальные, оговоренные законодательством условия проведения подобных расследований.</a:t>
            </a:r>
          </a:p>
        </p:txBody>
      </p:sp>
      <p:sp>
        <p:nvSpPr>
          <p:cNvPr id="204803" name="Slide Number Placeholder 3"/>
          <p:cNvSpPr>
            <a:spLocks noGrp="1"/>
          </p:cNvSpPr>
          <p:nvPr>
            <p:ph type="sldNum" sz="quarter" idx="5"/>
          </p:nvPr>
        </p:nvSpPr>
        <p:spPr bwMode="auto">
          <a:noFill/>
          <a:ln>
            <a:miter lim="800000"/>
            <a:headEnd/>
            <a:tailEnd/>
          </a:ln>
        </p:spPr>
        <p:txBody>
          <a:bodyPr/>
          <a:lstStyle/>
          <a:p>
            <a:fld id="{3D6297AB-0ACC-4664-8C15-C7964F1324CD}" type="slidenum">
              <a:rPr lang="en-US"/>
              <a:pPr/>
              <a:t>95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Slide Image Placeholder 1"/>
          <p:cNvSpPr>
            <a:spLocks noGrp="1" noRot="1" noChangeAspect="1" noTextEdit="1"/>
          </p:cNvSpPr>
          <p:nvPr>
            <p:ph type="sldImg"/>
          </p:nvPr>
        </p:nvSpPr>
        <p:spPr bwMode="auto">
          <a:noFill/>
          <a:ln>
            <a:solidFill>
              <a:srgbClr val="000000"/>
            </a:solidFill>
            <a:miter lim="800000"/>
            <a:headEnd/>
            <a:tailEnd/>
          </a:ln>
        </p:spPr>
      </p:sp>
      <p:sp>
        <p:nvSpPr>
          <p:cNvPr id="2078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07875" name="Slide Number Placeholder 3"/>
          <p:cNvSpPr>
            <a:spLocks noGrp="1"/>
          </p:cNvSpPr>
          <p:nvPr>
            <p:ph type="sldNum" sz="quarter" idx="5"/>
          </p:nvPr>
        </p:nvSpPr>
        <p:spPr bwMode="auto">
          <a:noFill/>
          <a:ln>
            <a:miter lim="800000"/>
            <a:headEnd/>
            <a:tailEnd/>
          </a:ln>
        </p:spPr>
        <p:txBody>
          <a:bodyPr/>
          <a:lstStyle/>
          <a:p>
            <a:fld id="{3D18326D-ADB6-486F-A93E-6AD38E182009}" type="slidenum">
              <a:rPr lang="en-US"/>
              <a:pPr/>
              <a:t>97</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8C77D65-37DC-44BD-86DB-5A964A5FDFE3}" type="slidenum">
              <a:rPr lang="en-US" smtClean="0"/>
              <a:pPr/>
              <a:t>98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Slide Image Placeholder 1"/>
          <p:cNvSpPr>
            <a:spLocks noGrp="1" noRot="1" noChangeAspect="1" noTextEdit="1"/>
          </p:cNvSpPr>
          <p:nvPr>
            <p:ph type="sldImg"/>
          </p:nvPr>
        </p:nvSpPr>
        <p:spPr bwMode="auto">
          <a:noFill/>
          <a:ln>
            <a:solidFill>
              <a:srgbClr val="000000"/>
            </a:solidFill>
            <a:miter lim="800000"/>
            <a:headEnd/>
            <a:tailEnd/>
          </a:ln>
        </p:spPr>
      </p:sp>
      <p:sp>
        <p:nvSpPr>
          <p:cNvPr id="2109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210947" name="Slide Number Placeholder 3"/>
          <p:cNvSpPr>
            <a:spLocks noGrp="1"/>
          </p:cNvSpPr>
          <p:nvPr>
            <p:ph type="sldNum" sz="quarter" idx="5"/>
          </p:nvPr>
        </p:nvSpPr>
        <p:spPr bwMode="auto">
          <a:noFill/>
          <a:ln>
            <a:miter lim="800000"/>
            <a:headEnd/>
            <a:tailEnd/>
          </a:ln>
        </p:spPr>
        <p:txBody>
          <a:bodyPr/>
          <a:lstStyle/>
          <a:p>
            <a:fld id="{30D119A4-8E76-42D9-82A4-5C1E33CEB182}" type="slidenum">
              <a:rPr lang="en-GB"/>
              <a:pPr/>
              <a:t>99</a:t>
            </a:fld>
            <a:endParaRPr lang="en-GB"/>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p:cNvSpPr>
            <a:spLocks noGrp="1" noRot="1" noChangeAspect="1" noTextEdit="1"/>
          </p:cNvSpPr>
          <p:nvPr>
            <p:ph type="sldImg"/>
          </p:nvPr>
        </p:nvSpPr>
        <p:spPr bwMode="auto">
          <a:noFill/>
          <a:ln>
            <a:solidFill>
              <a:srgbClr val="000000"/>
            </a:solidFill>
            <a:miter lim="800000"/>
            <a:headEnd/>
            <a:tailEnd/>
          </a:ln>
        </p:spPr>
      </p:sp>
      <p:sp>
        <p:nvSpPr>
          <p:cNvPr id="2140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Электронная почта </a:t>
            </a:r>
            <a:r>
              <a:rPr lang="en-US" dirty="0" smtClean="0"/>
              <a:t>(Email) – </a:t>
            </a:r>
            <a:r>
              <a:rPr lang="ru-RU" dirty="0" smtClean="0"/>
              <a:t>это метод обмена электронными сообщениями.</a:t>
            </a:r>
          </a:p>
          <a:p>
            <a:pPr eaLnBrk="1" hangingPunct="1">
              <a:spcBef>
                <a:spcPct val="0"/>
              </a:spcBef>
            </a:pPr>
            <a:r>
              <a:rPr lang="ru-RU" dirty="0" smtClean="0"/>
              <a:t>У пользователя может создаться ощущение, что электронное сообщение передается напрямую с устройства отправителя на устройство получателя</a:t>
            </a:r>
            <a:r>
              <a:rPr lang="en-US" dirty="0" smtClean="0"/>
              <a:t>; </a:t>
            </a:r>
            <a:r>
              <a:rPr lang="ru-RU" dirty="0" smtClean="0"/>
              <a:t>однако каждое сообщение в течение времени жизни обычно проходит, по крайней мере, через четыре компьютера.</a:t>
            </a:r>
          </a:p>
        </p:txBody>
      </p:sp>
      <p:sp>
        <p:nvSpPr>
          <p:cNvPr id="214019" name="Slide Number Placeholder 3"/>
          <p:cNvSpPr>
            <a:spLocks noGrp="1"/>
          </p:cNvSpPr>
          <p:nvPr>
            <p:ph type="sldNum" sz="quarter" idx="5"/>
          </p:nvPr>
        </p:nvSpPr>
        <p:spPr bwMode="auto">
          <a:noFill/>
          <a:ln>
            <a:miter lim="800000"/>
            <a:headEnd/>
            <a:tailEnd/>
          </a:ln>
        </p:spPr>
        <p:txBody>
          <a:bodyPr/>
          <a:lstStyle/>
          <a:p>
            <a:fld id="{50165B39-BC50-4076-9D24-C764F202640D}" type="slidenum">
              <a:rPr lang="en-US"/>
              <a:pPr/>
              <a:t>101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BIOS </a:t>
            </a:r>
            <a:r>
              <a:rPr lang="ru-RU" smtClean="0"/>
              <a:t>имеет особое значение в контексте судебной экспертизы, поскольку показывает время и данные загрузки системы, позволяет проанализировать последовательность «загрузки» компьютера и внесенные в нее изменения, а также предоставляет другую актуальную информацию судебному эксперту</a:t>
            </a:r>
            <a:r>
              <a:rPr lang="en-US" smtClean="0"/>
              <a:t>.</a:t>
            </a:r>
          </a:p>
        </p:txBody>
      </p:sp>
      <p:sp>
        <p:nvSpPr>
          <p:cNvPr id="43011" name="Slide Number Placeholder 3"/>
          <p:cNvSpPr>
            <a:spLocks noGrp="1"/>
          </p:cNvSpPr>
          <p:nvPr>
            <p:ph type="sldNum" sz="quarter" idx="5"/>
          </p:nvPr>
        </p:nvSpPr>
        <p:spPr bwMode="auto">
          <a:noFill/>
          <a:ln>
            <a:miter lim="800000"/>
            <a:headEnd/>
            <a:tailEnd/>
          </a:ln>
        </p:spPr>
        <p:txBody>
          <a:bodyPr/>
          <a:lstStyle/>
          <a:p>
            <a:fld id="{4740A92A-38DF-49AF-AA0E-227771F6C7AF}" type="slidenum">
              <a:rPr lang="en-US"/>
              <a:pPr/>
              <a:t>13</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noTextEdit="1"/>
          </p:cNvSpPr>
          <p:nvPr>
            <p:ph type="sldImg"/>
          </p:nvPr>
        </p:nvSpPr>
        <p:spPr bwMode="auto">
          <a:noFill/>
          <a:ln>
            <a:solidFill>
              <a:srgbClr val="000000"/>
            </a:solidFill>
            <a:miter lim="800000"/>
            <a:headEnd/>
            <a:tailEnd/>
          </a:ln>
        </p:spPr>
      </p:sp>
      <p:sp>
        <p:nvSpPr>
          <p:cNvPr id="216066"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ru-RU" dirty="0" smtClean="0"/>
              <a:t>Сообщение формируется на компьютере пользователя, затем пересылается на </a:t>
            </a:r>
            <a:r>
              <a:rPr lang="en-US" dirty="0" smtClean="0"/>
              <a:t>SMPT-</a:t>
            </a:r>
            <a:r>
              <a:rPr lang="ru-RU" dirty="0" smtClean="0"/>
              <a:t>сервер исходящей почты Интернет-провайдера (по Простому протоколу электронной почты</a:t>
            </a:r>
            <a:r>
              <a:rPr lang="en-US" dirty="0" smtClean="0"/>
              <a:t> (SMPT))</a:t>
            </a:r>
            <a:endParaRPr lang="ru-RU" dirty="0" smtClean="0"/>
          </a:p>
          <a:p>
            <a:pPr lvl="1" eaLnBrk="1" hangingPunct="1">
              <a:spcBef>
                <a:spcPct val="0"/>
              </a:spcBef>
            </a:pPr>
            <a:r>
              <a:rPr lang="ru-RU" dirty="0" smtClean="0"/>
              <a:t>Интернет-провайдер исходящей почты направляет сообщение на почтовый </a:t>
            </a:r>
            <a:r>
              <a:rPr lang="en-US" dirty="0" smtClean="0"/>
              <a:t>SMPT-</a:t>
            </a:r>
            <a:r>
              <a:rPr lang="ru-RU" dirty="0" smtClean="0"/>
              <a:t>сервер Интернет-провайдера получателя </a:t>
            </a:r>
            <a:r>
              <a:rPr lang="en-US" dirty="0" smtClean="0"/>
              <a:t>(SMTP – SMTP)</a:t>
            </a:r>
            <a:endParaRPr lang="ru-RU" dirty="0" smtClean="0"/>
          </a:p>
          <a:p>
            <a:pPr lvl="1" eaLnBrk="1" hangingPunct="1">
              <a:spcBef>
                <a:spcPct val="0"/>
              </a:spcBef>
            </a:pPr>
            <a:r>
              <a:rPr lang="ru-RU" dirty="0" smtClean="0"/>
              <a:t>Почтовый сервер получателя идентифицирует</a:t>
            </a:r>
            <a:r>
              <a:rPr lang="en-US" dirty="0" smtClean="0"/>
              <a:t> </a:t>
            </a:r>
            <a:r>
              <a:rPr lang="ru-RU" dirty="0" smtClean="0"/>
              <a:t>почтовый сервер входящей почты получателя (по Протоколу почтового отделения, или </a:t>
            </a:r>
            <a:r>
              <a:rPr lang="en-US" dirty="0" smtClean="0"/>
              <a:t>POP3) </a:t>
            </a:r>
            <a:r>
              <a:rPr lang="ru-RU" dirty="0" smtClean="0"/>
              <a:t>и доставляет сообщение в «почтовый ящик получателя»</a:t>
            </a:r>
          </a:p>
          <a:p>
            <a:pPr lvl="1" eaLnBrk="1" hangingPunct="1">
              <a:spcBef>
                <a:spcPct val="0"/>
              </a:spcBef>
            </a:pPr>
            <a:r>
              <a:rPr lang="ru-RU" dirty="0" smtClean="0"/>
              <a:t>Получатель открывает почтовую программу, и сообщение загружается в папку входящих сообщений, при этом с почтового сервера сообщение обычно удаляется.</a:t>
            </a:r>
          </a:p>
          <a:p>
            <a:pPr eaLnBrk="1" hangingPunct="1">
              <a:spcBef>
                <a:spcPct val="0"/>
              </a:spcBef>
            </a:pPr>
            <a:r>
              <a:rPr lang="en-GB" i="1" dirty="0" smtClean="0"/>
              <a:t>* </a:t>
            </a:r>
            <a:r>
              <a:rPr lang="ru-RU" i="1" dirty="0" smtClean="0"/>
              <a:t> Почтовый сервер </a:t>
            </a:r>
            <a:r>
              <a:rPr lang="en-GB" i="1" dirty="0" smtClean="0"/>
              <a:t>– </a:t>
            </a:r>
            <a:r>
              <a:rPr lang="ru-RU" i="1" dirty="0" smtClean="0"/>
              <a:t>компьютер, специально предназначенный для пересылки почты</a:t>
            </a:r>
            <a:endParaRPr lang="en-GB" dirty="0" smtClean="0"/>
          </a:p>
        </p:txBody>
      </p:sp>
      <p:sp>
        <p:nvSpPr>
          <p:cNvPr id="216067" name="Slide Number Placeholder 3"/>
          <p:cNvSpPr>
            <a:spLocks noGrp="1"/>
          </p:cNvSpPr>
          <p:nvPr>
            <p:ph type="sldNum" sz="quarter" idx="5"/>
          </p:nvPr>
        </p:nvSpPr>
        <p:spPr bwMode="auto">
          <a:noFill/>
          <a:ln>
            <a:miter lim="800000"/>
            <a:headEnd/>
            <a:tailEnd/>
          </a:ln>
        </p:spPr>
        <p:txBody>
          <a:bodyPr/>
          <a:lstStyle/>
          <a:p>
            <a:fld id="{35D3BA80-B6FE-4F31-99B6-8B7B4599E5BD}" type="slidenum">
              <a:rPr lang="en-US"/>
              <a:pPr/>
              <a:t>102</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7"/>
          <p:cNvSpPr>
            <a:spLocks noGrp="1" noChangeArrowheads="1"/>
          </p:cNvSpPr>
          <p:nvPr>
            <p:ph type="sldNum" sz="quarter" idx="5"/>
          </p:nvPr>
        </p:nvSpPr>
        <p:spPr bwMode="auto">
          <a:noFill/>
          <a:ln>
            <a:miter lim="800000"/>
            <a:headEnd/>
            <a:tailEnd/>
          </a:ln>
        </p:spPr>
        <p:txBody>
          <a:bodyPr/>
          <a:lstStyle/>
          <a:p>
            <a:fld id="{CCE44D40-C269-4EEA-9136-800B96674BAC}" type="slidenum">
              <a:rPr lang="en-GB"/>
              <a:pPr/>
              <a:t>103</a:t>
            </a:fld>
            <a:endParaRPr lang="en-GB"/>
          </a:p>
        </p:txBody>
      </p:sp>
      <p:sp>
        <p:nvSpPr>
          <p:cNvPr id="218114" name="Rectangle 2"/>
          <p:cNvSpPr>
            <a:spLocks noGrp="1" noRot="1" noChangeAspect="1" noChangeArrowheads="1" noTextEdit="1"/>
          </p:cNvSpPr>
          <p:nvPr>
            <p:ph type="sldImg"/>
          </p:nvPr>
        </p:nvSpPr>
        <p:spPr bwMode="auto">
          <a:xfrm>
            <a:off x="1144588" y="688975"/>
            <a:ext cx="4565650" cy="3424238"/>
          </a:xfrm>
          <a:noFill/>
          <a:ln cap="flat">
            <a:solidFill>
              <a:srgbClr val="000000"/>
            </a:solidFill>
            <a:miter lim="800000"/>
            <a:headEnd/>
            <a:tailEnd/>
          </a:ln>
        </p:spPr>
      </p:sp>
      <p:sp>
        <p:nvSpPr>
          <p:cNvPr id="218115" name="Rectangle 3"/>
          <p:cNvSpPr>
            <a:spLocks noGrp="1" noChangeArrowheads="1"/>
          </p:cNvSpPr>
          <p:nvPr>
            <p:ph type="body" idx="1"/>
          </p:nvPr>
        </p:nvSpPr>
        <p:spPr bwMode="auto">
          <a:xfrm>
            <a:off x="914400" y="4343400"/>
            <a:ext cx="5027613" cy="4114800"/>
          </a:xfrm>
          <a:noFill/>
        </p:spPr>
        <p:txBody>
          <a:bodyPr wrap="square" lIns="92075" tIns="46038" rIns="92075" bIns="46038" numCol="1" anchor="t" anchorCtr="0" compatLnSpc="1">
            <a:prstTxWarp prst="textNoShape">
              <a:avLst/>
            </a:prstTxWarp>
          </a:bodyPr>
          <a:lstStyle/>
          <a:p>
            <a:pPr eaLnBrk="1" hangingPunct="1">
              <a:spcBef>
                <a:spcPct val="0"/>
              </a:spcBef>
            </a:pPr>
            <a:endParaRPr lang="ru-RU"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p:cNvSpPr>
            <a:spLocks noGrp="1" noChangeArrowheads="1"/>
          </p:cNvSpPr>
          <p:nvPr>
            <p:ph type="sldNum" sz="quarter" idx="5"/>
          </p:nvPr>
        </p:nvSpPr>
        <p:spPr bwMode="auto">
          <a:noFill/>
          <a:ln>
            <a:miter lim="800000"/>
            <a:headEnd/>
            <a:tailEnd/>
          </a:ln>
        </p:spPr>
        <p:txBody>
          <a:bodyPr/>
          <a:lstStyle/>
          <a:p>
            <a:fld id="{575A4142-4533-4658-A998-A1B9FABAF357}" type="slidenum">
              <a:rPr lang="en-GB"/>
              <a:pPr/>
              <a:t>104</a:t>
            </a:fld>
            <a:endParaRPr lang="en-GB"/>
          </a:p>
        </p:txBody>
      </p:sp>
      <p:sp>
        <p:nvSpPr>
          <p:cNvPr id="2201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0163" name="Rectangle 3"/>
          <p:cNvSpPr>
            <a:spLocks noGrp="1" noChangeArrowheads="1"/>
          </p:cNvSpPr>
          <p:nvPr>
            <p:ph type="body" idx="1"/>
          </p:nvPr>
        </p:nvSpPr>
        <p:spPr bwMode="auto">
          <a:xfrm>
            <a:off x="684213" y="4341813"/>
            <a:ext cx="5489575" cy="4116387"/>
          </a:xfrm>
          <a:noFill/>
        </p:spPr>
        <p:txBody>
          <a:bodyPr wrap="square" numCol="1" anchor="t" anchorCtr="0" compatLnSpc="1">
            <a:prstTxWarp prst="textNoShape">
              <a:avLst/>
            </a:prstTxWarp>
          </a:bodyPr>
          <a:lstStyle/>
          <a:p>
            <a:pPr eaLnBrk="1" hangingPunct="1">
              <a:spcBef>
                <a:spcPct val="0"/>
              </a:spcBef>
            </a:pPr>
            <a:r>
              <a:rPr lang="ru-RU" smtClean="0"/>
              <a:t>Существует другая возможность пересылки электронных сообщений  </a:t>
            </a:r>
            <a:r>
              <a:rPr lang="en-GB" smtClean="0"/>
              <a:t>– </a:t>
            </a:r>
            <a:r>
              <a:rPr lang="ru-RU" smtClean="0"/>
              <a:t> пользователь может решить использовать почтовый сервер, находящийся где-то в сети...</a:t>
            </a:r>
            <a:r>
              <a:rPr lang="en-US" smtClean="0"/>
              <a:t> Н</a:t>
            </a:r>
            <a:r>
              <a:rPr lang="ru-RU" smtClean="0"/>
              <a:t>апример, сервис </a:t>
            </a:r>
            <a:r>
              <a:rPr lang="en-GB" smtClean="0"/>
              <a:t>hotpop</a:t>
            </a:r>
            <a:r>
              <a:rPr lang="ru-RU" smtClean="0"/>
              <a:t>. Или сервис компании, владеющей доменом; в последнем случае почта будет обработана почтовыми серверами веб-провайдеров.</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Slide Image Placeholder 1"/>
          <p:cNvSpPr>
            <a:spLocks noGrp="1" noRot="1" noChangeAspect="1" noTextEdit="1"/>
          </p:cNvSpPr>
          <p:nvPr>
            <p:ph type="sldImg"/>
          </p:nvPr>
        </p:nvSpPr>
        <p:spPr bwMode="auto">
          <a:noFill/>
          <a:ln>
            <a:solidFill>
              <a:srgbClr val="000000"/>
            </a:solidFill>
            <a:miter lim="800000"/>
            <a:headEnd/>
            <a:tailEnd/>
          </a:ln>
        </p:spPr>
      </p:sp>
      <p:sp>
        <p:nvSpPr>
          <p:cNvPr id="2222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Существуют различные типы электронной почты</a:t>
            </a:r>
            <a:r>
              <a:rPr lang="en-US" dirty="0" smtClean="0"/>
              <a:t>:</a:t>
            </a:r>
            <a:r>
              <a:rPr lang="ru-RU" dirty="0" smtClean="0"/>
              <a:t> </a:t>
            </a:r>
            <a:r>
              <a:rPr lang="en-GB" i="1" dirty="0" smtClean="0"/>
              <a:t> </a:t>
            </a:r>
            <a:endParaRPr lang="ru-RU" i="1" dirty="0" smtClean="0"/>
          </a:p>
          <a:p>
            <a:pPr eaLnBrk="1" hangingPunct="1">
              <a:spcBef>
                <a:spcPct val="0"/>
              </a:spcBef>
            </a:pPr>
            <a:r>
              <a:rPr lang="ru-RU" dirty="0" smtClean="0"/>
              <a:t>Электронная почта (</a:t>
            </a:r>
            <a:r>
              <a:rPr lang="en-GB" dirty="0" smtClean="0"/>
              <a:t>E-mail</a:t>
            </a:r>
            <a:r>
              <a:rPr lang="ru-RU" dirty="0" smtClean="0"/>
              <a:t>)</a:t>
            </a:r>
            <a:r>
              <a:rPr lang="en-GB" dirty="0" smtClean="0"/>
              <a:t> – </a:t>
            </a:r>
            <a:r>
              <a:rPr lang="ru-RU" dirty="0" smtClean="0"/>
              <a:t>это обычная электронная почта, работающая через программу </a:t>
            </a:r>
            <a:r>
              <a:rPr lang="en-GB" dirty="0" smtClean="0"/>
              <a:t>Outlook</a:t>
            </a:r>
            <a:r>
              <a:rPr lang="ru-RU" dirty="0" smtClean="0"/>
              <a:t> или похожие почтовые программы </a:t>
            </a:r>
            <a:r>
              <a:rPr lang="en-GB" dirty="0" smtClean="0"/>
              <a:t> </a:t>
            </a:r>
            <a:r>
              <a:rPr lang="ru-RU" dirty="0" smtClean="0"/>
              <a:t>(отправляется по протоколу </a:t>
            </a:r>
            <a:r>
              <a:rPr lang="en-GB" dirty="0" smtClean="0"/>
              <a:t>SMTP</a:t>
            </a:r>
            <a:r>
              <a:rPr lang="ru-RU" dirty="0" smtClean="0"/>
              <a:t>, доставляется по протоколу </a:t>
            </a:r>
            <a:r>
              <a:rPr lang="en-GB" dirty="0" smtClean="0"/>
              <a:t> POP3</a:t>
            </a:r>
            <a:r>
              <a:rPr lang="ru-RU" dirty="0" smtClean="0"/>
              <a:t>). После получения вся почтовая корреспонденция находится на компьютере пользователя.  </a:t>
            </a:r>
            <a:r>
              <a:rPr lang="en-GB" dirty="0" smtClean="0"/>
              <a:t> </a:t>
            </a:r>
            <a:r>
              <a:rPr lang="ru-RU" dirty="0" smtClean="0"/>
              <a:t> </a:t>
            </a:r>
          </a:p>
          <a:p>
            <a:pPr eaLnBrk="1" hangingPunct="1">
              <a:spcBef>
                <a:spcPct val="0"/>
              </a:spcBef>
            </a:pPr>
            <a:endParaRPr lang="ru-RU" dirty="0" smtClean="0"/>
          </a:p>
          <a:p>
            <a:pPr eaLnBrk="1" hangingPunct="1">
              <a:spcBef>
                <a:spcPct val="0"/>
              </a:spcBef>
            </a:pPr>
            <a:r>
              <a:rPr lang="ru-RU" dirty="0" smtClean="0"/>
              <a:t>Почта, расположенная в Интернете (веб-почта)</a:t>
            </a:r>
            <a:r>
              <a:rPr lang="en-US" dirty="0" smtClean="0"/>
              <a:t>:</a:t>
            </a:r>
            <a:r>
              <a:rPr lang="ru-RU" dirty="0" smtClean="0"/>
              <a:t> </a:t>
            </a:r>
            <a:r>
              <a:rPr lang="en-GB" dirty="0" smtClean="0"/>
              <a:t>POP3</a:t>
            </a:r>
            <a:r>
              <a:rPr lang="en-US" dirty="0" smtClean="0"/>
              <a:t>-</a:t>
            </a:r>
            <a:r>
              <a:rPr lang="ru-RU" dirty="0" smtClean="0"/>
              <a:t>почта</a:t>
            </a:r>
            <a:r>
              <a:rPr lang="en-US" dirty="0" smtClean="0"/>
              <a:t> </a:t>
            </a:r>
            <a:r>
              <a:rPr lang="en-GB" dirty="0" smtClean="0"/>
              <a:t>– </a:t>
            </a:r>
            <a:r>
              <a:rPr lang="ru-RU" dirty="0" smtClean="0"/>
              <a:t>при открытии программы </a:t>
            </a:r>
            <a:r>
              <a:rPr lang="en-GB" dirty="0" smtClean="0"/>
              <a:t>Outlook, </a:t>
            </a:r>
            <a:r>
              <a:rPr lang="ru-RU" dirty="0" smtClean="0"/>
              <a:t>например, вся новая почта обычно загружается в папку «Входящие», расположенную на компьютере пользователя</a:t>
            </a:r>
            <a:r>
              <a:rPr lang="en-US" dirty="0" smtClean="0"/>
              <a:t>; IMAP-</a:t>
            </a:r>
            <a:r>
              <a:rPr lang="ru-RU" dirty="0" smtClean="0"/>
              <a:t>почта – это настоящая «веб-почта»</a:t>
            </a:r>
            <a:r>
              <a:rPr lang="en-US" dirty="0" smtClean="0"/>
              <a:t>, </a:t>
            </a:r>
            <a:r>
              <a:rPr lang="ru-RU" dirty="0" smtClean="0"/>
              <a:t>просматривается с машины пользователя, но при этом находится на удаленном сервере</a:t>
            </a:r>
            <a:r>
              <a:rPr lang="en-US" dirty="0" smtClean="0"/>
              <a:t>, </a:t>
            </a:r>
            <a:r>
              <a:rPr lang="ru-RU" dirty="0" smtClean="0"/>
              <a:t>корреспонденция может быть организована в папки, с ней могут быть произведены разные операции, но ее возможно просматривать только находясь в режиме соединения с Интернетом. </a:t>
            </a:r>
            <a:endParaRPr lang="en-GB" dirty="0" smtClean="0"/>
          </a:p>
        </p:txBody>
      </p:sp>
      <p:sp>
        <p:nvSpPr>
          <p:cNvPr id="222211" name="Slide Number Placeholder 3"/>
          <p:cNvSpPr>
            <a:spLocks noGrp="1"/>
          </p:cNvSpPr>
          <p:nvPr>
            <p:ph type="sldNum" sz="quarter" idx="5"/>
          </p:nvPr>
        </p:nvSpPr>
        <p:spPr bwMode="auto">
          <a:noFill/>
          <a:ln>
            <a:miter lim="800000"/>
            <a:headEnd/>
            <a:tailEnd/>
          </a:ln>
        </p:spPr>
        <p:txBody>
          <a:bodyPr/>
          <a:lstStyle/>
          <a:p>
            <a:fld id="{187EA4AA-64EA-491D-840D-68013F9252C1}" type="slidenum">
              <a:rPr lang="en-US"/>
              <a:pPr/>
              <a:t>105</a:t>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Slide Image Placeholder 1"/>
          <p:cNvSpPr>
            <a:spLocks noGrp="1" noRot="1" noChangeAspect="1" noTextEdit="1"/>
          </p:cNvSpPr>
          <p:nvPr>
            <p:ph type="sldImg"/>
          </p:nvPr>
        </p:nvSpPr>
        <p:spPr bwMode="auto">
          <a:noFill/>
          <a:ln>
            <a:solidFill>
              <a:srgbClr val="000000"/>
            </a:solidFill>
            <a:miter lim="800000"/>
            <a:headEnd/>
            <a:tailEnd/>
          </a:ln>
        </p:spPr>
      </p:sp>
      <p:sp>
        <p:nvSpPr>
          <p:cNvPr id="2252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При пояснении принципов работы электронной почты удобно воспользоваться аналогией между электронным сообщением и обычным письмом. Электронное сообщение включает в себя заголовок (конверт) и тело (собственно письмо) с приложениями. Для следователя прямой интерес представляет заголовок письма, так как он содержит информацию об отправителе, получателе, </a:t>
            </a:r>
            <a:r>
              <a:rPr lang="en-US" dirty="0" smtClean="0"/>
              <a:t>IP-</a:t>
            </a:r>
            <a:r>
              <a:rPr lang="ru-RU" dirty="0" smtClean="0"/>
              <a:t>адресах, почтовых серверах, времени операций и другую полезную информацию. Данная информация может быть использована при отслеживании отправителя сообщения, если это сразу не очевидно, например, в случае требования выкупа по электронной почте. Наличие полного или расширенного заголовка сообщения критично для отслеживания источника письма, и очень важно, чтобы судьи понимали разницу между заголовком, отображаемом при загрузке сообщения, и расширенным заголовком, который содержит информацию, имеющую отношение к делу.  Почтовая программа является одним из самых распространенных приложений, с которым сталкиваются судьи, и инструкторы курса должны включить в материалы презентации наиболее актуальную информацию о различных типах электронной почты, а также обеспечить понимание того, как доказательства дела могут быть корректно извлечены из самих сообщений</a:t>
            </a:r>
            <a:r>
              <a:rPr lang="en-US" dirty="0" smtClean="0"/>
              <a:t> </a:t>
            </a:r>
            <a:r>
              <a:rPr lang="ru-RU" dirty="0" smtClean="0"/>
              <a:t>и получены от Интернет-провайдеров, через чьи сервисы такие сообщения проходят. Дополнительная информация о принципах работы электронной почты, которая может быть полезна инструкторам, доступна на сайте </a:t>
            </a:r>
            <a:r>
              <a:rPr lang="en-GB" u="sng" dirty="0" smtClean="0">
                <a:hlinkClick r:id="rId3"/>
              </a:rPr>
              <a:t>http://www.learnthenet.com/english/html/20how.htm</a:t>
            </a:r>
            <a:endParaRPr lang="ru-RU" dirty="0" smtClean="0"/>
          </a:p>
        </p:txBody>
      </p:sp>
      <p:sp>
        <p:nvSpPr>
          <p:cNvPr id="225283" name="Slide Number Placeholder 3"/>
          <p:cNvSpPr>
            <a:spLocks noGrp="1"/>
          </p:cNvSpPr>
          <p:nvPr>
            <p:ph type="sldNum" sz="quarter" idx="5"/>
          </p:nvPr>
        </p:nvSpPr>
        <p:spPr bwMode="auto">
          <a:noFill/>
          <a:ln>
            <a:miter lim="800000"/>
            <a:headEnd/>
            <a:tailEnd/>
          </a:ln>
        </p:spPr>
        <p:txBody>
          <a:bodyPr/>
          <a:lstStyle/>
          <a:p>
            <a:fld id="{B0BEEC8D-6BAC-4593-BCCC-131D471350D5}" type="slidenum">
              <a:rPr lang="en-US"/>
              <a:pPr/>
              <a:t>107</a:t>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Slide Image Placeholder 1"/>
          <p:cNvSpPr>
            <a:spLocks noGrp="1" noRot="1" noChangeAspect="1" noTextEdit="1"/>
          </p:cNvSpPr>
          <p:nvPr>
            <p:ph type="sldImg"/>
          </p:nvPr>
        </p:nvSpPr>
        <p:spPr bwMode="auto">
          <a:noFill/>
          <a:ln>
            <a:solidFill>
              <a:srgbClr val="000000"/>
            </a:solidFill>
            <a:miter lim="800000"/>
            <a:headEnd/>
            <a:tailEnd/>
          </a:ln>
        </p:spPr>
      </p:sp>
      <p:sp>
        <p:nvSpPr>
          <p:cNvPr id="2273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
        <p:nvSpPr>
          <p:cNvPr id="227331" name="Slide Number Placeholder 3"/>
          <p:cNvSpPr>
            <a:spLocks noGrp="1"/>
          </p:cNvSpPr>
          <p:nvPr>
            <p:ph type="sldNum" sz="quarter" idx="5"/>
          </p:nvPr>
        </p:nvSpPr>
        <p:spPr bwMode="auto">
          <a:noFill/>
          <a:ln>
            <a:miter lim="800000"/>
            <a:headEnd/>
            <a:tailEnd/>
          </a:ln>
        </p:spPr>
        <p:txBody>
          <a:bodyPr/>
          <a:lstStyle/>
          <a:p>
            <a:fld id="{134DEE4A-BBCC-4C75-9759-6CB38454EADF}" type="slidenum">
              <a:rPr lang="en-US"/>
              <a:pPr/>
              <a:t>108</a:t>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230403" name="Slide Number Placeholder 3"/>
          <p:cNvSpPr>
            <a:spLocks noGrp="1"/>
          </p:cNvSpPr>
          <p:nvPr>
            <p:ph type="sldNum" sz="quarter" idx="5"/>
          </p:nvPr>
        </p:nvSpPr>
        <p:spPr bwMode="auto">
          <a:noFill/>
          <a:ln>
            <a:miter lim="800000"/>
            <a:headEnd/>
            <a:tailEnd/>
          </a:ln>
        </p:spPr>
        <p:txBody>
          <a:bodyPr/>
          <a:lstStyle/>
          <a:p>
            <a:fld id="{2121D77A-FBB2-47AF-8CBC-7A45E76EA824}" type="slidenum">
              <a:rPr lang="en-GB"/>
              <a:pPr/>
              <a:t>110</a:t>
            </a:fld>
            <a:endParaRPr lang="en-GB"/>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Slide Image Placeholder 1"/>
          <p:cNvSpPr>
            <a:spLocks noGrp="1" noRot="1" noChangeAspect="1" noTextEdit="1"/>
          </p:cNvSpPr>
          <p:nvPr>
            <p:ph type="sldImg"/>
          </p:nvPr>
        </p:nvSpPr>
        <p:spPr bwMode="auto">
          <a:noFill/>
          <a:ln>
            <a:solidFill>
              <a:srgbClr val="000000"/>
            </a:solidFill>
            <a:miter lim="800000"/>
            <a:headEnd/>
            <a:tailEnd/>
          </a:ln>
        </p:spPr>
      </p:sp>
      <p:sp>
        <p:nvSpPr>
          <p:cNvPr id="2324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Данный раздел курса посвящен обзору приложений в Интернете, которые еще не рассматривались в предыдущих разделах. Их рассмотрение необходимо, так как целевая аудитория может с ними сталкиваться в повседневной жизни. Предлагаемые материалы должны соответствовать целям курса. Степень детализации считается достаточной для требуемого уровня обучения. Инструкторам не следует перегружать курс</a:t>
            </a:r>
            <a:r>
              <a:rPr lang="en-US" smtClean="0"/>
              <a:t> </a:t>
            </a:r>
            <a:r>
              <a:rPr lang="ru-RU" smtClean="0"/>
              <a:t>деталями, так как более подробную информацию планируется включить в разрабатываемый продвинутый курс.</a:t>
            </a:r>
          </a:p>
        </p:txBody>
      </p:sp>
      <p:sp>
        <p:nvSpPr>
          <p:cNvPr id="232451" name="Slide Number Placeholder 3"/>
          <p:cNvSpPr>
            <a:spLocks noGrp="1"/>
          </p:cNvSpPr>
          <p:nvPr>
            <p:ph type="sldNum" sz="quarter" idx="5"/>
          </p:nvPr>
        </p:nvSpPr>
        <p:spPr bwMode="auto">
          <a:noFill/>
          <a:ln>
            <a:miter lim="800000"/>
            <a:headEnd/>
            <a:tailEnd/>
          </a:ln>
        </p:spPr>
        <p:txBody>
          <a:bodyPr/>
          <a:lstStyle/>
          <a:p>
            <a:fld id="{D0DB6E94-CBBA-44E0-A930-3EE26A1FE56E}" type="slidenum">
              <a:rPr lang="en-US"/>
              <a:pPr/>
              <a:t>111</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Slide Image Placeholder 1"/>
          <p:cNvSpPr>
            <a:spLocks noGrp="1" noRot="1" noChangeAspect="1" noTextEdit="1"/>
          </p:cNvSpPr>
          <p:nvPr>
            <p:ph type="sldImg"/>
          </p:nvPr>
        </p:nvSpPr>
        <p:spPr bwMode="auto">
          <a:noFill/>
          <a:ln>
            <a:solidFill>
              <a:srgbClr val="000000"/>
            </a:solidFill>
            <a:miter lim="800000"/>
            <a:headEnd/>
            <a:tailEnd/>
          </a:ln>
        </p:spPr>
      </p:sp>
      <p:sp>
        <p:nvSpPr>
          <p:cNvPr id="2355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80000"/>
              </a:lnSpc>
              <a:spcBef>
                <a:spcPct val="0"/>
              </a:spcBef>
            </a:pPr>
            <a:r>
              <a:rPr lang="ru-RU" sz="800" dirty="0" smtClean="0"/>
              <a:t>Облачными вычислениями называются технологии, которые основаны на модели обеспечения услуг по вычислению, программному обеспечению, доступу и хранению данных и которые не требуют от конечного пользователя знаний физического расположения и конфигурации систем, предоставляющих данные услуги. Аналогия может быть проведена с электрической сетью, когда конечные пользователи потребляют энергию без необходимости понимать принципы действия отдельных частей или самой инфраструктуры, предоставляющей данные услуги. Облачные вычисления описывают новую модель размещения, потребления и доставки услуг информационных технологий, основанных на Интернет-протоколах, и под ними обычно подразумевается предоставление динамически масштабируемых и, в основном, виртуальных ресурсов. Такой тип услуг появился как побочный продукт и как следствие облегчения доступа к удаленным вычислительным сайтам в Интернете. Облачные вычисления могут принять форму приложений для сети (веб-приложений), к которым пользователи получают доступ и право пользования через веб-браузер, как если бы программы были установлены локально на их компьютерах. Провайдеры облачных вычислений предоставляют программное обеспечение через Интернет, доступ к приложению осуществляется через веб-браузер и персональный компьютер, или мобильное приложение, в то время как сама коммерческая программа и данные хранятся на удаленном сервере. В некоторых случаях унаследованные приложения поставляются через технологии совместного пользования рабочим столом, в то время как вычислительные ресурсы локализованы в центре хранения данных</a:t>
            </a:r>
            <a:r>
              <a:rPr lang="en-US" sz="800" dirty="0" smtClean="0"/>
              <a:t>; </a:t>
            </a:r>
            <a:r>
              <a:rPr lang="ru-RU" sz="800" dirty="0" smtClean="0"/>
              <a:t>в некоторых случаях коммерческие приложения полностью созданы на базе веб-технологий, таких как </a:t>
            </a:r>
            <a:r>
              <a:rPr lang="en-US" sz="800" dirty="0" smtClean="0"/>
              <a:t>AJX</a:t>
            </a:r>
            <a:r>
              <a:rPr lang="ru-RU" sz="800" dirty="0" smtClean="0"/>
              <a:t>. В основе самого понятия облачного вычисления лежит более широкая концепция слияния инфраструктуры и разделяемых сервисов. Такой тип среды с единым центром данных позволяет предприятиям быстро получать доступ и запускать приложения с уменьшением затрат на их установку, конфигурирование и обслуживание. Облачные вычисления позволяют информационным технологиям более гибко использовать информационные ресурсы (такие как серверы, хранение и сетевой обмен) в условиях колеблющихся и непредсказуемых требований бизнеса. Инфраструктура облачных вычислений в большинстве случаев состоит из сервисов, предоставляемых посредством разделяемых центров данных, и представлена единственной точкой доступа для вычислительных нужд пользователей. Для сервисных соглашений могут требоваться коммерческие предложения</a:t>
            </a:r>
            <a:r>
              <a:rPr lang="en-US" sz="800" dirty="0" smtClean="0"/>
              <a:t>. </a:t>
            </a:r>
            <a:r>
              <a:rPr lang="ru-RU" sz="800" dirty="0" smtClean="0"/>
              <a:t>Огромное влияние, которое облачные вычисления оказали на бизнес, побудило федеральное правительство США включить в рассмотрение технологию облака как способ реорганизации и сокращения бюджета на инфраструктуру информационных технологий.</a:t>
            </a:r>
          </a:p>
          <a:p>
            <a:pPr eaLnBrk="1" hangingPunct="1">
              <a:lnSpc>
                <a:spcPct val="80000"/>
              </a:lnSpc>
              <a:spcBef>
                <a:spcPct val="0"/>
              </a:spcBef>
            </a:pPr>
            <a:endParaRPr lang="en-US" sz="800" dirty="0" smtClean="0"/>
          </a:p>
          <a:p>
            <a:pPr eaLnBrk="1" hangingPunct="1">
              <a:lnSpc>
                <a:spcPct val="80000"/>
              </a:lnSpc>
              <a:spcBef>
                <a:spcPct val="0"/>
              </a:spcBef>
            </a:pPr>
            <a:r>
              <a:rPr lang="en-US" sz="800" dirty="0" smtClean="0"/>
              <a:t>(</a:t>
            </a:r>
            <a:r>
              <a:rPr lang="ru-RU" sz="800" dirty="0" smtClean="0"/>
              <a:t>источник</a:t>
            </a:r>
            <a:r>
              <a:rPr lang="en-US" sz="800" dirty="0" smtClean="0"/>
              <a:t> www.wikipedia.com)</a:t>
            </a:r>
          </a:p>
          <a:p>
            <a:pPr eaLnBrk="1" hangingPunct="1">
              <a:lnSpc>
                <a:spcPct val="80000"/>
              </a:lnSpc>
              <a:spcBef>
                <a:spcPct val="0"/>
              </a:spcBef>
            </a:pPr>
            <a:endParaRPr lang="ru-RU" sz="800" dirty="0" smtClean="0"/>
          </a:p>
          <a:p>
            <a:pPr eaLnBrk="1" hangingPunct="1">
              <a:lnSpc>
                <a:spcPct val="80000"/>
              </a:lnSpc>
              <a:spcBef>
                <a:spcPct val="0"/>
              </a:spcBef>
            </a:pPr>
            <a:r>
              <a:rPr lang="ru-RU" sz="800" dirty="0" smtClean="0"/>
              <a:t>Проблемы, связанные с идентификацией и сбором данных с облака, а также правовые последствия таких действий, рассматриваются в других разделах данного курса.</a:t>
            </a:r>
            <a:endParaRPr lang="ru-RU" sz="800" b="1" dirty="0" smtClean="0"/>
          </a:p>
        </p:txBody>
      </p:sp>
      <p:sp>
        <p:nvSpPr>
          <p:cNvPr id="235523" name="Slide Number Placeholder 3"/>
          <p:cNvSpPr>
            <a:spLocks noGrp="1"/>
          </p:cNvSpPr>
          <p:nvPr>
            <p:ph type="sldNum" sz="quarter" idx="5"/>
          </p:nvPr>
        </p:nvSpPr>
        <p:spPr bwMode="auto">
          <a:noFill/>
          <a:ln>
            <a:miter lim="800000"/>
            <a:headEnd/>
            <a:tailEnd/>
          </a:ln>
        </p:spPr>
        <p:txBody>
          <a:bodyPr/>
          <a:lstStyle/>
          <a:p>
            <a:fld id="{5A77CC8E-BE4D-43FA-AA1B-62B9EC87EE88}" type="slidenum">
              <a:rPr lang="en-US"/>
              <a:pPr/>
              <a:t>113</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Image Placeholder 1"/>
          <p:cNvSpPr>
            <a:spLocks noGrp="1" noRot="1" noChangeAspect="1" noTextEdit="1"/>
          </p:cNvSpPr>
          <p:nvPr>
            <p:ph type="sldImg"/>
          </p:nvPr>
        </p:nvSpPr>
        <p:spPr bwMode="auto">
          <a:noFill/>
          <a:ln>
            <a:solidFill>
              <a:srgbClr val="000000"/>
            </a:solidFill>
            <a:miter lim="800000"/>
            <a:headEnd/>
            <a:tailEnd/>
          </a:ln>
        </p:spPr>
      </p:sp>
      <p:sp>
        <p:nvSpPr>
          <p:cNvPr id="2385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dirty="0" smtClean="0"/>
              <a:t>Инструктору следует уделить внимание на степень распространения онлайн-хранения данных и в качестве примера привести статистику поиска в системе </a:t>
            </a:r>
            <a:r>
              <a:rPr lang="en-US" dirty="0" smtClean="0"/>
              <a:t>Google</a:t>
            </a:r>
            <a:r>
              <a:rPr lang="ru-RU" dirty="0" smtClean="0"/>
              <a:t> в контексте увеличения результатов поиска за некоторый промежуток времени. Необходимо предоставить информацию о различных типах онлайн-хранения, подчеркивая различие между бесплатными и платными услугами. Также необходимо подчеркнуть, что правонарушители могут использовать данный способ хранения данных в своих целях.</a:t>
            </a:r>
          </a:p>
        </p:txBody>
      </p:sp>
      <p:sp>
        <p:nvSpPr>
          <p:cNvPr id="238595" name="Slide Number Placeholder 3"/>
          <p:cNvSpPr>
            <a:spLocks noGrp="1"/>
          </p:cNvSpPr>
          <p:nvPr>
            <p:ph type="sldNum" sz="quarter" idx="5"/>
          </p:nvPr>
        </p:nvSpPr>
        <p:spPr bwMode="auto">
          <a:noFill/>
          <a:ln>
            <a:miter lim="800000"/>
            <a:headEnd/>
            <a:tailEnd/>
          </a:ln>
        </p:spPr>
        <p:txBody>
          <a:bodyPr/>
          <a:lstStyle/>
          <a:p>
            <a:fld id="{4CE1EE6C-D1D2-4BCB-9B19-9C8CC35FC6A4}" type="slidenum">
              <a:rPr lang="en-US"/>
              <a:pPr/>
              <a:t>115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A9E411F6-6D5D-4A6F-8223-8A98BC0ACB94}" type="datetime1">
              <a:rPr lang="en-US"/>
              <a:pPr/>
              <a:t>11/10/2014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34BD5F3-6A10-4118-BE08-540DEC39507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E2E62E7E-5D6A-4712-B4A7-FEBD2BD07FA5}" type="datetime1">
              <a:rPr lang="en-US"/>
              <a:pPr/>
              <a:t>11/10/2014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580754F-70D5-4F14-B718-39219C052E5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5A324B80-2BBA-4AD5-865B-1B47D29C3E09}" type="datetime1">
              <a:rPr lang="en-US"/>
              <a:pPr/>
              <a:t>11/10/2014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16CFBA5-BB57-4F34-BE06-7AE55F1236EA}"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59313" y="14843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59313" y="382270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p:txBody>
          <a:bodyPr/>
          <a:lstStyle>
            <a:lvl1pPr>
              <a:defRPr/>
            </a:lvl1pPr>
          </a:lstStyle>
          <a:p>
            <a:fld id="{DE52D4BE-F4FB-4FE1-884B-32370314D5B5}" type="datetime1">
              <a:rPr lang="en-US"/>
              <a:pPr/>
              <a:t>11/10/2014</a:t>
            </a:fld>
            <a:endParaRPr lang="en-GB"/>
          </a:p>
        </p:txBody>
      </p:sp>
      <p:sp>
        <p:nvSpPr>
          <p:cNvPr id="7" name="Rectangle 4"/>
          <p:cNvSpPr>
            <a:spLocks noGrp="1" noChangeArrowheads="1"/>
          </p:cNvSpPr>
          <p:nvPr>
            <p:ph type="dt" sz="half" idx="11"/>
          </p:nvPr>
        </p:nvSpPr>
        <p:spPr/>
        <p:txBody>
          <a:bodyPr rtlCol="0"/>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GB"/>
          </a:p>
        </p:txBody>
      </p:sp>
      <p:sp>
        <p:nvSpPr>
          <p:cNvPr id="8" name="Rectangle 5"/>
          <p:cNvSpPr>
            <a:spLocks noGrp="1" noChangeArrowheads="1"/>
          </p:cNvSpPr>
          <p:nvPr>
            <p:ph type="ftr" sz="quarter" idx="12"/>
          </p:nvPr>
        </p:nvSpPr>
        <p:spPr/>
        <p:txBody>
          <a:bodyPr/>
          <a:lstStyle>
            <a:lvl1pPr>
              <a:defRPr/>
            </a:lvl1pPr>
          </a:lstStyle>
          <a:p>
            <a:pPr>
              <a:defRPr/>
            </a:pPr>
            <a:endParaRPr lang="en-GB"/>
          </a:p>
        </p:txBody>
      </p:sp>
      <p:sp>
        <p:nvSpPr>
          <p:cNvPr id="9" name="Rectangle 6"/>
          <p:cNvSpPr>
            <a:spLocks noGrp="1" noChangeArrowheads="1"/>
          </p:cNvSpPr>
          <p:nvPr>
            <p:ph type="sldNum" sz="quarter" idx="13"/>
          </p:nvPr>
        </p:nvSpPr>
        <p:spPr/>
        <p:txBody>
          <a:bodyPr/>
          <a:lstStyle>
            <a:lvl1pPr>
              <a:defRPr/>
            </a:lvl1pPr>
          </a:lstStyle>
          <a:p>
            <a:fld id="{2F56D2D7-BCB2-4457-86C2-13CBDC63CB98}" type="slidenum">
              <a:rPr lang="en-GB"/>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4843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59313" y="1484313"/>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8313" y="382270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Content Placeholder 5"/>
          <p:cNvSpPr>
            <a:spLocks noGrp="1"/>
          </p:cNvSpPr>
          <p:nvPr>
            <p:ph sz="quarter" idx="4"/>
          </p:nvPr>
        </p:nvSpPr>
        <p:spPr>
          <a:xfrm>
            <a:off x="4659313" y="3822700"/>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p:txBody>
          <a:bodyPr/>
          <a:lstStyle>
            <a:lvl1pPr>
              <a:defRPr/>
            </a:lvl1pPr>
          </a:lstStyle>
          <a:p>
            <a:fld id="{A01714FA-1EF9-43A6-AC90-32648F33BC5A}" type="datetime1">
              <a:rPr lang="en-US"/>
              <a:pPr/>
              <a:t>11/10/2014</a:t>
            </a:fld>
            <a:endParaRPr lang="en-GB"/>
          </a:p>
        </p:txBody>
      </p:sp>
      <p:sp>
        <p:nvSpPr>
          <p:cNvPr id="8" name="Rectangle 4"/>
          <p:cNvSpPr>
            <a:spLocks noGrp="1" noChangeArrowheads="1"/>
          </p:cNvSpPr>
          <p:nvPr>
            <p:ph type="dt" sz="half" idx="11"/>
          </p:nvPr>
        </p:nvSpPr>
        <p:spPr/>
        <p:txBody>
          <a:bodyPr rtlCol="0"/>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GB"/>
          </a:p>
        </p:txBody>
      </p:sp>
      <p:sp>
        <p:nvSpPr>
          <p:cNvPr id="9" name="Rectangle 5"/>
          <p:cNvSpPr>
            <a:spLocks noGrp="1" noChangeArrowheads="1"/>
          </p:cNvSpPr>
          <p:nvPr>
            <p:ph type="ftr" sz="quarter" idx="12"/>
          </p:nvPr>
        </p:nvSpPr>
        <p:spPr/>
        <p:txBody>
          <a:bodyPr/>
          <a:lstStyle>
            <a:lvl1pPr>
              <a:defRPr/>
            </a:lvl1pPr>
          </a:lstStyle>
          <a:p>
            <a:pPr>
              <a:defRPr/>
            </a:pPr>
            <a:endParaRPr lang="en-GB"/>
          </a:p>
        </p:txBody>
      </p:sp>
      <p:sp>
        <p:nvSpPr>
          <p:cNvPr id="10" name="Rectangle 6"/>
          <p:cNvSpPr>
            <a:spLocks noGrp="1" noChangeArrowheads="1"/>
          </p:cNvSpPr>
          <p:nvPr>
            <p:ph type="sldNum" sz="quarter" idx="13"/>
          </p:nvPr>
        </p:nvSpPr>
        <p:spPr/>
        <p:txBody>
          <a:bodyPr/>
          <a:lstStyle>
            <a:lvl1pPr>
              <a:defRPr/>
            </a:lvl1pPr>
          </a:lstStyle>
          <a:p>
            <a:fld id="{B3B87B57-17B5-4D16-9E78-F9BCE1C77B38}" type="slidenum">
              <a:rPr lang="en-GB"/>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lvl1pPr>
          </a:lstStyle>
          <a:p>
            <a:fld id="{EF5294F5-93B9-4171-959E-7E160D70AED7}" type="datetime1">
              <a:rPr lang="en-US"/>
              <a:pPr/>
              <a:t>11/10/2014</a:t>
            </a:fld>
            <a:endParaRPr lang="en-GB"/>
          </a:p>
        </p:txBody>
      </p:sp>
      <p:sp>
        <p:nvSpPr>
          <p:cNvPr id="6" name="Rectangle 5"/>
          <p:cNvSpPr>
            <a:spLocks noGrp="1" noChangeArrowheads="1"/>
          </p:cNvSpPr>
          <p:nvPr>
            <p:ph type="ftr" sz="quarter" idx="11"/>
          </p:nvPr>
        </p:nvSpPr>
        <p:spPr/>
        <p:txBody>
          <a:bodyPr/>
          <a:lstStyle>
            <a:lvl1pPr>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fld id="{AEFB5DBB-2B92-412B-AA62-E16474943F66}" type="slidenum">
              <a:rPr lang="en-GB"/>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rtlCol="0">
            <a:normAutofit/>
          </a:bodyPr>
          <a:lstStyle/>
          <a:p>
            <a:pPr lvl="0"/>
            <a:endParaRPr lang="en-GB" noProof="0" smtClean="0"/>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lvl1pPr>
          </a:lstStyle>
          <a:p>
            <a:fld id="{933CC1BB-6226-41BF-B599-6237C21D6F4D}" type="datetime1">
              <a:rPr lang="en-US"/>
              <a:pPr/>
              <a:t>11/10/2014</a:t>
            </a:fld>
            <a:endParaRPr lang="en-GB"/>
          </a:p>
        </p:txBody>
      </p:sp>
      <p:sp>
        <p:nvSpPr>
          <p:cNvPr id="6" name="Rectangle 5"/>
          <p:cNvSpPr>
            <a:spLocks noGrp="1" noChangeArrowheads="1"/>
          </p:cNvSpPr>
          <p:nvPr>
            <p:ph type="ftr" sz="quarter" idx="11"/>
          </p:nvPr>
        </p:nvSpPr>
        <p:spPr/>
        <p:txBody>
          <a:bodyPr/>
          <a:lstStyle>
            <a:lvl1pPr>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fld id="{7DEECCC8-6EB9-4CB9-BF5B-E09F0C54C499}" type="slidenum">
              <a:rPr lang="en-GB"/>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lvl1pPr>
          </a:lstStyle>
          <a:p>
            <a:fld id="{6ECEDB4D-1489-4B5A-BBEC-A30E863AD198}" type="datetime1">
              <a:rPr lang="en-US"/>
              <a:pPr/>
              <a:t>11/10/2014</a:t>
            </a:fld>
            <a:endParaRPr lang="en-GB"/>
          </a:p>
        </p:txBody>
      </p:sp>
      <p:sp>
        <p:nvSpPr>
          <p:cNvPr id="6" name="Rectangle 5"/>
          <p:cNvSpPr>
            <a:spLocks noGrp="1" noChangeArrowheads="1"/>
          </p:cNvSpPr>
          <p:nvPr>
            <p:ph type="ftr" sz="quarter" idx="11"/>
          </p:nvPr>
        </p:nvSpPr>
        <p:spPr/>
        <p:txBody>
          <a:bodyPr/>
          <a:lstStyle>
            <a:lvl1pPr>
              <a:defRPr/>
            </a:lvl1pPr>
          </a:lstStyle>
          <a:p>
            <a:pPr>
              <a:defRPr/>
            </a:pPr>
            <a:endParaRPr lang="en-GB"/>
          </a:p>
        </p:txBody>
      </p:sp>
      <p:sp>
        <p:nvSpPr>
          <p:cNvPr id="7" name="Rectangle 6"/>
          <p:cNvSpPr>
            <a:spLocks noGrp="1" noChangeArrowheads="1"/>
          </p:cNvSpPr>
          <p:nvPr>
            <p:ph type="sldNum" sz="quarter" idx="12"/>
          </p:nvPr>
        </p:nvSpPr>
        <p:spPr/>
        <p:txBody>
          <a:bodyPr/>
          <a:lstStyle>
            <a:lvl1pPr>
              <a:defRPr/>
            </a:lvl1pPr>
          </a:lstStyle>
          <a:p>
            <a:fld id="{A81A2408-05FF-4D24-A0C5-3EA7389196E1}" type="slidenum">
              <a:rPr lang="en-GB"/>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p:txBody>
          <a:bodyPr/>
          <a:lstStyle>
            <a:lvl1pPr>
              <a:defRPr/>
            </a:lvl1pPr>
          </a:lstStyle>
          <a:p>
            <a:fld id="{26675586-E224-4476-A15F-32B6964BD20C}" type="datetime1">
              <a:rPr lang="en-US"/>
              <a:pPr/>
              <a:t>11/10/2014</a:t>
            </a:fld>
            <a:endParaRPr lang="en-GB"/>
          </a:p>
        </p:txBody>
      </p:sp>
      <p:sp>
        <p:nvSpPr>
          <p:cNvPr id="7" name="Rectangle 5"/>
          <p:cNvSpPr>
            <a:spLocks noGrp="1" noChangeArrowheads="1"/>
          </p:cNvSpPr>
          <p:nvPr>
            <p:ph type="ftr" sz="quarter" idx="11"/>
          </p:nvPr>
        </p:nvSpPr>
        <p:spPr/>
        <p:txBody>
          <a:bodyPr/>
          <a:lstStyle>
            <a:lvl1pPr>
              <a:defRPr/>
            </a:lvl1pPr>
          </a:lstStyle>
          <a:p>
            <a:pPr>
              <a:defRPr/>
            </a:pPr>
            <a:endParaRPr lang="en-GB"/>
          </a:p>
        </p:txBody>
      </p:sp>
      <p:sp>
        <p:nvSpPr>
          <p:cNvPr id="8" name="Rectangle 6"/>
          <p:cNvSpPr>
            <a:spLocks noGrp="1" noChangeArrowheads="1"/>
          </p:cNvSpPr>
          <p:nvPr>
            <p:ph type="sldNum" sz="quarter" idx="12"/>
          </p:nvPr>
        </p:nvSpPr>
        <p:spPr/>
        <p:txBody>
          <a:bodyPr/>
          <a:lstStyle>
            <a:lvl1pPr>
              <a:defRPr/>
            </a:lvl1pPr>
          </a:lstStyle>
          <a:p>
            <a:fld id="{F524A247-2AE1-4ABC-B661-5723AFF2EE27}"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4F39AA33-8751-4CBE-95D6-F781E8A4F511}" type="datetime1">
              <a:rPr lang="en-US"/>
              <a:pPr/>
              <a:t>11/10/2014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B76D8DB-7D5A-41E5-9FE9-33DF5DEBA95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576340D8-D1CD-4DE6-AF0D-813D67DD57B1}" type="datetime1">
              <a:rPr lang="en-US"/>
              <a:pPr/>
              <a:t>11/10/2014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D09157B-6351-494B-8EC1-34EEC21B358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A8E997FD-E3F2-4F40-9BFB-DEAA193AEBC7}" type="datetime1">
              <a:rPr lang="en-US"/>
              <a:pPr/>
              <a:t>11/10/2014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053276B-E8E3-40FB-8DBC-85EB2523E12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54F13F02-2902-47F9-8E8F-185C5EF21B30}" type="datetime1">
              <a:rPr lang="en-US"/>
              <a:pPr/>
              <a:t>11/10/2014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AEB89830-36E4-4258-9F91-50243AE0CFF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6F4A9F53-C5E8-472A-8D5A-BA9F9FB54DB7}" type="datetime1">
              <a:rPr lang="en-US"/>
              <a:pPr/>
              <a:t>11/10/2014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808B9A3A-B6F8-452C-BD39-712DE303718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7DC6296-B512-495E-8E64-F9EA9054F132}" type="datetime1">
              <a:rPr lang="en-US"/>
              <a:pPr/>
              <a:t>11/10/2014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5658BA1B-108A-4B78-890A-D6D0C9A3429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577E2A40-334F-4CF2-B321-80AACA68B057}" type="datetime1">
              <a:rPr lang="en-US"/>
              <a:pPr/>
              <a:t>11/10/2014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F7A5BF3-69A1-4CB4-B994-E2C72EA0CDC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DD189691-10F9-431D-AA78-787D489A55F0}" type="datetime1">
              <a:rPr lang="en-US"/>
              <a:pPr/>
              <a:t>11/10/2014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ADB944F-D3D1-4353-93D2-03AAF1FF868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 Click to edit Master text styles</a:t>
            </a:r>
          </a:p>
          <a:p>
            <a:pPr lvl="1"/>
            <a:r>
              <a:rPr lang="en-GB" smtClean="0"/>
              <a:t> Second level</a:t>
            </a:r>
          </a:p>
          <a:p>
            <a:pPr lvl="2"/>
            <a:r>
              <a:rPr lang="en-GB" smtClean="0"/>
              <a:t> Third level</a:t>
            </a:r>
          </a:p>
          <a:p>
            <a:pPr lvl="3"/>
            <a:r>
              <a:rPr lang="en-GB" smtClean="0"/>
              <a:t> Fourth level</a:t>
            </a:r>
          </a:p>
          <a:p>
            <a:pPr lvl="4"/>
            <a:r>
              <a:rPr lang="en-GB" smtClean="0"/>
              <a:t> Fifth level</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0EC54D47-ACA6-49ED-ABB6-2CA3B3F444DE}" type="datetime1">
              <a:rPr lang="en-US"/>
              <a:pPr/>
              <a:t>11/10/2014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B532684-833B-431F-B6E0-1F2DF8537B9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 id="2147484054" r:id="rId12"/>
    <p:sldLayoutId id="2147484055" r:id="rId13"/>
    <p:sldLayoutId id="2147484056" r:id="rId14"/>
    <p:sldLayoutId id="2147484057" r:id="rId15"/>
    <p:sldLayoutId id="2147484058" r:id="rId16"/>
    <p:sldLayoutId id="2147484059" r:id="rId17"/>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SzPct val="100000"/>
        <a:buFont typeface="Arial" pitchFamily="34" charset="0"/>
        <a:buChar char="•"/>
        <a:defRPr sz="3200" kern="1200">
          <a:solidFill>
            <a:schemeClr val="tx1"/>
          </a:solidFill>
          <a:latin typeface="+mn-lt"/>
          <a:ea typeface="ＭＳ Ｐゴシック" pitchFamily="34" charset="-128"/>
          <a:cs typeface="MS PGothic" charset="0"/>
        </a:defRPr>
      </a:lvl1pPr>
      <a:lvl2pPr marL="742950" indent="-285750" algn="l" defTabSz="457200" rtl="0" eaLnBrk="0" fontAlgn="base" hangingPunct="0">
        <a:spcBef>
          <a:spcPct val="20000"/>
        </a:spcBef>
        <a:spcAft>
          <a:spcPct val="0"/>
        </a:spcAft>
        <a:buSzPct val="100000"/>
        <a:buFont typeface="Lucida Grande" pitchFamily="-84" charset="0"/>
        <a:buChar char="­"/>
        <a:defRPr sz="2800" kern="1200">
          <a:solidFill>
            <a:schemeClr val="tx1"/>
          </a:solidFill>
          <a:latin typeface="+mn-lt"/>
          <a:ea typeface="ＭＳ Ｐゴシック" pitchFamily="34" charset="-128"/>
          <a:cs typeface="MS PGothic" charset="0"/>
        </a:defRPr>
      </a:lvl2pPr>
      <a:lvl3pPr marL="1143000" indent="-228600" algn="l" defTabSz="457200" rtl="0" eaLnBrk="0" fontAlgn="base" hangingPunct="0">
        <a:spcBef>
          <a:spcPct val="20000"/>
        </a:spcBef>
        <a:spcAft>
          <a:spcPct val="0"/>
        </a:spcAft>
        <a:buSzPct val="100000"/>
        <a:buFont typeface="Arial" pitchFamily="34" charset="0"/>
        <a:buChar char="•"/>
        <a:defRPr sz="2400" kern="1200">
          <a:solidFill>
            <a:schemeClr val="tx1"/>
          </a:solidFill>
          <a:latin typeface="+mn-lt"/>
          <a:ea typeface="ＭＳ Ｐゴシック" pitchFamily="34" charset="-128"/>
          <a:cs typeface="MS PGothic" charset="0"/>
        </a:defRPr>
      </a:lvl3pPr>
      <a:lvl4pPr marL="1600200" indent="-228600" algn="l" defTabSz="457200" rtl="0" eaLnBrk="0" fontAlgn="base" hangingPunct="0">
        <a:spcBef>
          <a:spcPct val="20000"/>
        </a:spcBef>
        <a:spcAft>
          <a:spcPct val="0"/>
        </a:spcAft>
        <a:buSzPct val="100000"/>
        <a:buFont typeface="Lucida Grande" pitchFamily="-84" charset="0"/>
        <a:buChar char="­"/>
        <a:defRPr sz="2000" kern="1200">
          <a:solidFill>
            <a:schemeClr val="tx1"/>
          </a:solidFill>
          <a:latin typeface="+mn-lt"/>
          <a:ea typeface="ＭＳ Ｐゴシック" pitchFamily="34" charset="-128"/>
          <a:cs typeface="MS PGothic" charset="0"/>
        </a:defRPr>
      </a:lvl4pPr>
      <a:lvl5pPr marL="2057400" indent="-228600" algn="l" defTabSz="457200" rtl="0" eaLnBrk="0" fontAlgn="base" hangingPunct="0">
        <a:spcBef>
          <a:spcPct val="20000"/>
        </a:spcBef>
        <a:spcAft>
          <a:spcPct val="0"/>
        </a:spcAft>
        <a:buSzPct val="100000"/>
        <a:buFont typeface="Arial" pitchFamily="34" charset="0"/>
        <a:buChar char="•"/>
        <a:defRPr sz="2000" kern="1200">
          <a:solidFill>
            <a:schemeClr val="tx1"/>
          </a:solidFill>
          <a:latin typeface="+mn-lt"/>
          <a:ea typeface="ＭＳ Ｐゴシック"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8" Type="http://schemas.openxmlformats.org/officeDocument/2006/relationships/image" Target="../media/image128.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92.xml"/><Relationship Id="rId1" Type="http://schemas.openxmlformats.org/officeDocument/2006/relationships/slideLayout" Target="../slideLayouts/slideLayout7.xml"/><Relationship Id="rId6" Type="http://schemas.openxmlformats.org/officeDocument/2006/relationships/image" Target="../media/image127.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126.jpe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hyperlink" Target="http://dstevenwhite.com" TargetMode="External"/><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hyperlink" Target="http://www.wikipedia.com"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hyperlink" Target="http://www.anonymizer.com/" TargetMode="External"/></Relationships>
</file>

<file path=ppt/slides/_rels/slide13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38.jpeg"/></Relationships>
</file>

<file path=ppt/slides/_rels/slide141.xml.rels><?xml version="1.0" encoding="UTF-8" standalone="yes"?>
<Relationships xmlns="http://schemas.openxmlformats.org/package/2006/relationships"><Relationship Id="rId8" Type="http://schemas.openxmlformats.org/officeDocument/2006/relationships/image" Target="../media/image145.jpeg"/><Relationship Id="rId3" Type="http://schemas.openxmlformats.org/officeDocument/2006/relationships/image" Target="../media/image140.jpeg"/><Relationship Id="rId7" Type="http://schemas.openxmlformats.org/officeDocument/2006/relationships/image" Target="../media/image144.jpeg"/><Relationship Id="rId2" Type="http://schemas.openxmlformats.org/officeDocument/2006/relationships/image" Target="../media/image139.jpeg"/><Relationship Id="rId1" Type="http://schemas.openxmlformats.org/officeDocument/2006/relationships/slideLayout" Target="../slideLayouts/slideLayout2.xml"/><Relationship Id="rId6" Type="http://schemas.openxmlformats.org/officeDocument/2006/relationships/image" Target="../media/image143.jpeg"/><Relationship Id="rId5" Type="http://schemas.openxmlformats.org/officeDocument/2006/relationships/image" Target="../media/image142.jpeg"/><Relationship Id="rId4" Type="http://schemas.openxmlformats.org/officeDocument/2006/relationships/image" Target="../media/image141.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hyperlink" Target="http://www.w3counter.com/globalstats.php"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jpeg"/><Relationship Id="rId12"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png"/></Relationships>
</file>

<file path=ppt/slides/_rels/slide3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37.jpe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jpeg"/><Relationship Id="rId9"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e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45.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image" Target="../media/image82.jpeg"/><Relationship Id="rId3" Type="http://schemas.openxmlformats.org/officeDocument/2006/relationships/image" Target="../media/image72.jpeg"/><Relationship Id="rId7" Type="http://schemas.openxmlformats.org/officeDocument/2006/relationships/image" Target="../media/image76.jpeg"/><Relationship Id="rId12" Type="http://schemas.openxmlformats.org/officeDocument/2006/relationships/image" Target="../media/image81.jpeg"/><Relationship Id="rId2" Type="http://schemas.openxmlformats.org/officeDocument/2006/relationships/notesSlide" Target="../notesSlides/notesSlide38.xml"/><Relationship Id="rId16" Type="http://schemas.openxmlformats.org/officeDocument/2006/relationships/image" Target="../media/image85.jpeg"/><Relationship Id="rId1" Type="http://schemas.openxmlformats.org/officeDocument/2006/relationships/slideLayout" Target="../slideLayouts/slideLayout2.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74.jpeg"/><Relationship Id="rId15" Type="http://schemas.openxmlformats.org/officeDocument/2006/relationships/image" Target="../media/image84.jpeg"/><Relationship Id="rId10" Type="http://schemas.openxmlformats.org/officeDocument/2006/relationships/image" Target="../media/image79.jpeg"/><Relationship Id="rId4" Type="http://schemas.openxmlformats.org/officeDocument/2006/relationships/image" Target="../media/image73.jpeg"/><Relationship Id="rId9" Type="http://schemas.openxmlformats.org/officeDocument/2006/relationships/image" Target="../media/image78.jpeg"/><Relationship Id="rId14" Type="http://schemas.openxmlformats.org/officeDocument/2006/relationships/image" Target="../media/image83.jpe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4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90.w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91.png"/></Relationships>
</file>

<file path=ppt/slides/_rels/slide51.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52.x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93.png"/></Relationships>
</file>

<file path=ppt/slides/_rels/slide5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6.png"/></Relationships>
</file>

<file path=ppt/slides/_rels/slide5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ideo" Target="file:///\\localhost\Users\nigeljones\Desktop\Warriors%20of%20the%20Net%20HD%20-%20YouTube.mp4" TargetMode="External"/><Relationship Id="rId4" Type="http://schemas.openxmlformats.org/officeDocument/2006/relationships/image" Target="../media/image10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6.xml"/><Relationship Id="rId1" Type="http://schemas.openxmlformats.org/officeDocument/2006/relationships/tags" Target="../tags/tag2.xml"/><Relationship Id="rId4" Type="http://schemas.openxmlformats.org/officeDocument/2006/relationships/image" Target="../media/image108.jpeg"/></Relationships>
</file>

<file path=ppt/slides/_rels/slide87.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5.png"/><Relationship Id="rId18" Type="http://schemas.openxmlformats.org/officeDocument/2006/relationships/image" Target="../media/image120.png"/><Relationship Id="rId3" Type="http://schemas.openxmlformats.org/officeDocument/2006/relationships/notesSlide" Target="../notesSlides/notesSlide79.xml"/><Relationship Id="rId7" Type="http://schemas.openxmlformats.org/officeDocument/2006/relationships/hyperlink" Target="http://www.mozilla.org/" TargetMode="External"/><Relationship Id="rId12" Type="http://schemas.openxmlformats.org/officeDocument/2006/relationships/image" Target="../media/image114.png"/><Relationship Id="rId17" Type="http://schemas.openxmlformats.org/officeDocument/2006/relationships/image" Target="../media/image119.jpeg"/><Relationship Id="rId2" Type="http://schemas.openxmlformats.org/officeDocument/2006/relationships/slideLayout" Target="../slideLayouts/slideLayout17.xml"/><Relationship Id="rId16" Type="http://schemas.openxmlformats.org/officeDocument/2006/relationships/image" Target="../media/image118.png"/><Relationship Id="rId1" Type="http://schemas.openxmlformats.org/officeDocument/2006/relationships/tags" Target="../tags/tag3.xml"/><Relationship Id="rId6" Type="http://schemas.openxmlformats.org/officeDocument/2006/relationships/image" Target="../media/image111.png"/><Relationship Id="rId11" Type="http://schemas.openxmlformats.org/officeDocument/2006/relationships/hyperlink" Target="http://www.konqueror.org/features/browser.php" TargetMode="External"/><Relationship Id="rId5" Type="http://schemas.openxmlformats.org/officeDocument/2006/relationships/image" Target="../media/image110.png"/><Relationship Id="rId15" Type="http://schemas.openxmlformats.org/officeDocument/2006/relationships/image" Target="../media/image117.png"/><Relationship Id="rId10" Type="http://schemas.openxmlformats.org/officeDocument/2006/relationships/image" Target="../media/image113.png"/><Relationship Id="rId4" Type="http://schemas.openxmlformats.org/officeDocument/2006/relationships/image" Target="../media/image109.png"/><Relationship Id="rId9" Type="http://schemas.openxmlformats.org/officeDocument/2006/relationships/hyperlink" Target="http://galeon.sourceforge.net/" TargetMode="External"/><Relationship Id="rId14" Type="http://schemas.openxmlformats.org/officeDocument/2006/relationships/image" Target="../media/image116.jpeg"/></Relationships>
</file>

<file path=ppt/slides/_rels/slide88.xml.rels><?xml version="1.0" encoding="UTF-8" standalone="yes"?>
<Relationships xmlns="http://schemas.openxmlformats.org/package/2006/relationships"><Relationship Id="rId8" Type="http://schemas.openxmlformats.org/officeDocument/2006/relationships/hyperlink" Target="http://www.w3schools.com/browsers/browsers_stats.asp" TargetMode="External"/><Relationship Id="rId3" Type="http://schemas.openxmlformats.org/officeDocument/2006/relationships/hyperlink" Target="http://www.w3schools.com/browsers/browsers_explorer.asp" TargetMode="External"/><Relationship Id="rId7" Type="http://schemas.openxmlformats.org/officeDocument/2006/relationships/hyperlink" Target="http://www.w3schools.com/browsers/browsers_opera.asp"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hyperlink" Target="http://www.w3schools.com/browsers/browsers_safari.asp" TargetMode="External"/><Relationship Id="rId5" Type="http://schemas.openxmlformats.org/officeDocument/2006/relationships/hyperlink" Target="http://www.w3schools.com/browsers/browsers_chrome.asp" TargetMode="External"/><Relationship Id="rId4" Type="http://schemas.openxmlformats.org/officeDocument/2006/relationships/hyperlink" Target="http://www.w3schools.com/browsers/browsers_firefox.asp" TargetMode="External"/></Relationships>
</file>

<file path=ppt/slides/_rels/slide8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24.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dir.yahoo.com/Computers_and_Internet/Security_and_Encryption/PGP___Pretty_Good_Privacy/"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9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ctrTitle"/>
          </p:nvPr>
        </p:nvSpPr>
        <p:spPr bwMode="auto">
          <a:xfrm>
            <a:off x="685800" y="1854200"/>
            <a:ext cx="7772400" cy="1470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Вводный курс по вопросам киберпреступности для судей и прокуроров</a:t>
            </a:r>
            <a:endParaRPr lang="en-US" smtClean="0"/>
          </a:p>
        </p:txBody>
      </p:sp>
      <p:sp>
        <p:nvSpPr>
          <p:cNvPr id="21506" name="Subtitle 2"/>
          <p:cNvSpPr>
            <a:spLocks noGrp="1"/>
          </p:cNvSpPr>
          <p:nvPr>
            <p:ph type="subTitle" idx="1"/>
          </p:nvPr>
        </p:nvSpPr>
        <p:spPr>
          <a:xfrm>
            <a:off x="1371600" y="4079875"/>
            <a:ext cx="6400800" cy="1558925"/>
          </a:xfrm>
        </p:spPr>
        <p:txBody>
          <a:bodyPr/>
          <a:lstStyle/>
          <a:p>
            <a:pPr eaLnBrk="1" hangingPunct="1"/>
            <a:r>
              <a:rPr lang="ru-RU" smtClean="0">
                <a:solidFill>
                  <a:srgbClr val="898989"/>
                </a:solidFill>
              </a:rPr>
              <a:t>Сессии </a:t>
            </a:r>
            <a:r>
              <a:rPr lang="en-US" smtClean="0">
                <a:solidFill>
                  <a:srgbClr val="898989"/>
                </a:solidFill>
              </a:rPr>
              <a:t>1.1.3 – 1.2.2 – 1.2.5</a:t>
            </a:r>
          </a:p>
          <a:p>
            <a:pPr eaLnBrk="1" hangingPunct="1"/>
            <a:r>
              <a:rPr lang="ru-RU" smtClean="0">
                <a:solidFill>
                  <a:srgbClr val="898989"/>
                </a:solidFill>
              </a:rPr>
              <a:t>Технология</a:t>
            </a:r>
            <a:endParaRPr lang="en-US" smtClean="0">
              <a:solidFill>
                <a:srgbClr val="898989"/>
              </a:solidFill>
            </a:endParaRPr>
          </a:p>
        </p:txBody>
      </p:sp>
      <p:pic>
        <p:nvPicPr>
          <p:cNvPr id="21507" name="Picture 3" descr="COE.png"/>
          <p:cNvPicPr>
            <a:picLocks noChangeAspect="1"/>
          </p:cNvPicPr>
          <p:nvPr/>
        </p:nvPicPr>
        <p:blipFill>
          <a:blip r:embed="rId3"/>
          <a:srcRect/>
          <a:stretch>
            <a:fillRect/>
          </a:stretch>
        </p:blipFill>
        <p:spPr bwMode="auto">
          <a:xfrm>
            <a:off x="1517650" y="552450"/>
            <a:ext cx="6108700" cy="1104900"/>
          </a:xfrm>
          <a:prstGeom prst="rect">
            <a:avLst/>
          </a:prstGeom>
          <a:noFill/>
          <a:ln w="9525">
            <a:noFill/>
            <a:miter lim="800000"/>
            <a:headEnd/>
            <a:tailEnd/>
          </a:ln>
        </p:spPr>
      </p:pic>
      <p:sp>
        <p:nvSpPr>
          <p:cNvPr id="21508" name="Slide Number Placeholder 4"/>
          <p:cNvSpPr>
            <a:spLocks noGrp="1"/>
          </p:cNvSpPr>
          <p:nvPr>
            <p:ph type="sldNum" sz="quarter" idx="12"/>
          </p:nvPr>
        </p:nvSpPr>
        <p:spPr bwMode="auto">
          <a:noFill/>
          <a:ln>
            <a:miter lim="800000"/>
            <a:headEnd/>
            <a:tailEnd/>
          </a:ln>
        </p:spPr>
        <p:txBody>
          <a:bodyPr/>
          <a:lstStyle/>
          <a:p>
            <a:fld id="{5CFB77A7-8E55-46A2-BCC8-DE21C0D02153}" type="slidenum">
              <a:rPr lang="en-US"/>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2"/>
          <p:cNvSpPr>
            <a:spLocks noGrp="1"/>
          </p:cNvSpPr>
          <p:nvPr>
            <p:ph idx="1"/>
          </p:nvPr>
        </p:nvSpPr>
        <p:spPr/>
        <p:txBody>
          <a:bodyPr/>
          <a:lstStyle/>
          <a:p>
            <a:pPr eaLnBrk="1" hangingPunct="1">
              <a:lnSpc>
                <a:spcPct val="80000"/>
              </a:lnSpc>
            </a:pPr>
            <a:r>
              <a:rPr lang="ru-RU" sz="2500" smtClean="0"/>
              <a:t>Материнская плата – материнская плата известна также как основная плата или системная плата компьютера. Это – центральная микросхема компьютера. К ней подключаются все другие компоненты и периферийные устройства.</a:t>
            </a:r>
            <a:endParaRPr lang="en-US" sz="2500" smtClean="0"/>
          </a:p>
          <a:p>
            <a:pPr eaLnBrk="1" hangingPunct="1">
              <a:lnSpc>
                <a:spcPct val="80000"/>
              </a:lnSpc>
            </a:pPr>
            <a:r>
              <a:rPr lang="ru-RU" sz="2500" smtClean="0"/>
              <a:t>На материнской плате устанавливается </a:t>
            </a:r>
            <a:r>
              <a:rPr lang="en-US" sz="2500" smtClean="0"/>
              <a:t>BIOS (</a:t>
            </a:r>
            <a:r>
              <a:rPr lang="ru-RU" sz="2500" smtClean="0"/>
              <a:t>основная система ввода/вывода), который служит простым программным устройством компьютера при включении. </a:t>
            </a:r>
            <a:endParaRPr lang="en-US" sz="2500" smtClean="0"/>
          </a:p>
          <a:p>
            <a:pPr eaLnBrk="1" hangingPunct="1">
              <a:lnSpc>
                <a:spcPct val="80000"/>
              </a:lnSpc>
            </a:pPr>
            <a:r>
              <a:rPr lang="ru-RU" sz="2500" smtClean="0"/>
              <a:t>Другие компоненты подключаются к нему непосредственно, в том числе память, ЦП </a:t>
            </a:r>
            <a:r>
              <a:rPr lang="en-US" sz="2500" smtClean="0"/>
              <a:t>(</a:t>
            </a:r>
            <a:r>
              <a:rPr lang="ru-RU" sz="2500" smtClean="0"/>
              <a:t>центральный процессор), графическая карта, звуковая карта, жесткий диск, драйверы диска, а также различные внешние порты и периферийные устройства.</a:t>
            </a:r>
            <a:endParaRPr lang="en-US" sz="2500" smtClean="0"/>
          </a:p>
        </p:txBody>
      </p:sp>
      <p:sp>
        <p:nvSpPr>
          <p:cNvPr id="38914" name="Slide Number Placeholder 3"/>
          <p:cNvSpPr>
            <a:spLocks noGrp="1"/>
          </p:cNvSpPr>
          <p:nvPr>
            <p:ph type="sldNum" sz="quarter" idx="12"/>
          </p:nvPr>
        </p:nvSpPr>
        <p:spPr bwMode="auto">
          <a:noFill/>
          <a:ln>
            <a:miter lim="800000"/>
            <a:headEnd/>
            <a:tailEnd/>
          </a:ln>
        </p:spPr>
        <p:txBody>
          <a:bodyPr/>
          <a:lstStyle/>
          <a:p>
            <a:fld id="{7C4EC7B6-D74F-46AB-8ACF-17F901ED5898}" type="slidenum">
              <a:rPr lang="en-US"/>
              <a:pPr/>
              <a:t>10</a:t>
            </a:fld>
            <a:endParaRPr lang="en-US"/>
          </a:p>
        </p:txBody>
      </p:sp>
      <p:sp>
        <p:nvSpPr>
          <p:cNvPr id="38915" name="Title 1"/>
          <p:cNvSpPr>
            <a:spLocks noGrp="1"/>
          </p:cNvSpPr>
          <p:nvPr>
            <p:ph type="title"/>
          </p:nvPr>
        </p:nvSpPr>
        <p:spPr bwMode="auto">
          <a:xfrm>
            <a:off x="457200" y="274638"/>
            <a:ext cx="8229600" cy="7762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Материнская плата</a:t>
            </a:r>
            <a:endParaRPr lang="en-GB" b="1" smtClean="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969" name="Group 2"/>
          <p:cNvGrpSpPr>
            <a:grpSpLocks noChangeAspect="1"/>
          </p:cNvGrpSpPr>
          <p:nvPr/>
        </p:nvGrpSpPr>
        <p:grpSpPr bwMode="auto">
          <a:xfrm>
            <a:off x="2828925" y="457200"/>
            <a:ext cx="3673475" cy="5976938"/>
            <a:chOff x="1338" y="255"/>
            <a:chExt cx="3192" cy="3900"/>
          </a:xfrm>
        </p:grpSpPr>
        <p:sp>
          <p:nvSpPr>
            <p:cNvPr id="21197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6"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1197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8"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1197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1197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1197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1197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1198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1198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1198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1198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1198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1198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1198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1198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1198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1198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1199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1199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1199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1199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1199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1199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1199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1199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1199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1199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1200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1200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1200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1200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1200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1200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1200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1200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1200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1200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1201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1201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1201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1201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1201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1201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11970" name="TextBox 48"/>
          <p:cNvSpPr txBox="1">
            <a:spLocks noChangeArrowheads="1"/>
          </p:cNvSpPr>
          <p:nvPr/>
        </p:nvSpPr>
        <p:spPr bwMode="auto">
          <a:xfrm>
            <a:off x="3144838" y="3025775"/>
            <a:ext cx="3068637" cy="1570038"/>
          </a:xfrm>
          <a:prstGeom prst="rect">
            <a:avLst/>
          </a:prstGeom>
          <a:noFill/>
          <a:ln w="9525">
            <a:noFill/>
            <a:miter lim="800000"/>
            <a:headEnd/>
            <a:tailEnd/>
          </a:ln>
        </p:spPr>
        <p:txBody>
          <a:bodyPr>
            <a:spAutoFit/>
          </a:bodyPr>
          <a:lstStyle/>
          <a:p>
            <a:pPr algn="ctr"/>
            <a:r>
              <a:rPr lang="ru-RU" sz="3200" b="1">
                <a:solidFill>
                  <a:srgbClr val="122031"/>
                </a:solidFill>
              </a:rPr>
              <a:t>ЭЛЕКТРОННАЯ ПОЧТА</a:t>
            </a:r>
          </a:p>
          <a:p>
            <a:pPr algn="ctr"/>
            <a:r>
              <a:rPr lang="ru-RU" sz="3200" b="1">
                <a:solidFill>
                  <a:srgbClr val="122031"/>
                </a:solidFill>
              </a:rPr>
              <a:t>(</a:t>
            </a:r>
            <a:r>
              <a:rPr lang="en-GB" sz="3200" b="1">
                <a:solidFill>
                  <a:srgbClr val="122031"/>
                </a:solidFill>
              </a:rPr>
              <a:t>E-MAIL</a:t>
            </a:r>
            <a:r>
              <a:rPr lang="ru-RU" sz="3200" b="1">
                <a:solidFill>
                  <a:srgbClr val="122031"/>
                </a:solidFill>
              </a:rPr>
              <a:t>)</a:t>
            </a:r>
            <a:endParaRPr lang="en-US" sz="3200"/>
          </a:p>
        </p:txBody>
      </p:sp>
      <p:sp>
        <p:nvSpPr>
          <p:cNvPr id="211971" name="Slide Number Placeholder 49"/>
          <p:cNvSpPr>
            <a:spLocks noGrp="1"/>
          </p:cNvSpPr>
          <p:nvPr>
            <p:ph type="sldNum" sz="quarter" idx="12"/>
          </p:nvPr>
        </p:nvSpPr>
        <p:spPr bwMode="auto">
          <a:noFill/>
          <a:ln>
            <a:miter lim="800000"/>
            <a:headEnd/>
            <a:tailEnd/>
          </a:ln>
        </p:spPr>
        <p:txBody>
          <a:bodyPr/>
          <a:lstStyle/>
          <a:p>
            <a:fld id="{7A542C8E-03E3-48A9-AB23-3F685E32DB0A}" type="slidenum">
              <a:rPr lang="en-US"/>
              <a:pPr/>
              <a:t>100</a:t>
            </a:fld>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ext Box 2"/>
          <p:cNvSpPr txBox="1">
            <a:spLocks noChangeArrowheads="1"/>
          </p:cNvSpPr>
          <p:nvPr/>
        </p:nvSpPr>
        <p:spPr bwMode="auto">
          <a:xfrm>
            <a:off x="406400" y="1406525"/>
            <a:ext cx="8572500" cy="2160591"/>
          </a:xfrm>
          <a:prstGeom prst="rect">
            <a:avLst/>
          </a:prstGeom>
          <a:noFill/>
          <a:ln w="9525">
            <a:noFill/>
            <a:miter lim="800000"/>
            <a:headEnd/>
            <a:tailEnd/>
          </a:ln>
        </p:spPr>
        <p:txBody>
          <a:bodyPr>
            <a:spAutoFit/>
          </a:bodyPr>
          <a:lstStyle/>
          <a:p>
            <a:pPr eaLnBrk="0" hangingPunct="0">
              <a:lnSpc>
                <a:spcPct val="140000"/>
              </a:lnSpc>
              <a:spcBef>
                <a:spcPct val="50000"/>
              </a:spcBef>
            </a:pPr>
            <a:r>
              <a:rPr lang="ru-RU" sz="3200" b="1" dirty="0"/>
              <a:t>Создается ощущение, что электронное сообщение передается напрямую с </a:t>
            </a:r>
            <a:r>
              <a:rPr lang="ru-RU" sz="3200" b="1" dirty="0" smtClean="0"/>
              <a:t>устройства </a:t>
            </a:r>
            <a:r>
              <a:rPr lang="ru-RU" sz="3200" b="1" dirty="0"/>
              <a:t>отправителя на </a:t>
            </a:r>
            <a:r>
              <a:rPr lang="ru-RU" sz="3200" b="1" dirty="0" smtClean="0"/>
              <a:t>устройство </a:t>
            </a:r>
            <a:r>
              <a:rPr lang="ru-RU" sz="3200" b="1" dirty="0"/>
              <a:t>получателя</a:t>
            </a:r>
            <a:endParaRPr lang="en-US" sz="3200" b="1" dirty="0"/>
          </a:p>
        </p:txBody>
      </p:sp>
      <p:sp>
        <p:nvSpPr>
          <p:cNvPr id="212994" name="Rectangle 3"/>
          <p:cNvSpPr>
            <a:spLocks noGrp="1" noChangeArrowheads="1"/>
          </p:cNvSpPr>
          <p:nvPr>
            <p:ph type="title"/>
          </p:nvPr>
        </p:nvSpPr>
        <p:spPr bwMode="auto">
          <a:xfrm>
            <a:off x="304800" y="0"/>
            <a:ext cx="8458200" cy="91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 </a:t>
            </a:r>
            <a:r>
              <a:rPr lang="ru-RU" b="1" smtClean="0">
                <a:solidFill>
                  <a:srgbClr val="122031"/>
                </a:solidFill>
              </a:rPr>
              <a:t>Принципы работы электронной почты</a:t>
            </a:r>
            <a:endParaRPr lang="en-GB" b="1" smtClean="0">
              <a:solidFill>
                <a:srgbClr val="122031"/>
              </a:solidFill>
            </a:endParaRPr>
          </a:p>
        </p:txBody>
      </p:sp>
      <p:sp>
        <p:nvSpPr>
          <p:cNvPr id="212995"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ru-RU" sz="2400">
              <a:latin typeface="Tahoma" pitchFamily="34" charset="0"/>
            </a:endParaRPr>
          </a:p>
        </p:txBody>
      </p:sp>
      <p:sp>
        <p:nvSpPr>
          <p:cNvPr id="101381" name="Line 5"/>
          <p:cNvSpPr>
            <a:spLocks noChangeShapeType="1"/>
          </p:cNvSpPr>
          <p:nvPr/>
        </p:nvSpPr>
        <p:spPr bwMode="auto">
          <a:xfrm>
            <a:off x="2916238" y="4683125"/>
            <a:ext cx="3384550" cy="0"/>
          </a:xfrm>
          <a:prstGeom prst="line">
            <a:avLst/>
          </a:prstGeom>
          <a:noFill/>
          <a:ln w="76200">
            <a:solidFill>
              <a:schemeClr val="tx1"/>
            </a:solidFill>
            <a:round/>
            <a:headEnd/>
            <a:tailEnd type="triangle" w="lg" len="lg"/>
          </a:ln>
        </p:spPr>
        <p:txBody>
          <a:bodyPr/>
          <a:lstStyle/>
          <a:p>
            <a:endParaRPr lang="fr-FR"/>
          </a:p>
        </p:txBody>
      </p:sp>
      <p:sp>
        <p:nvSpPr>
          <p:cNvPr id="212997" name="computr2"/>
          <p:cNvSpPr>
            <a:spLocks noEditPoints="1" noChangeArrowheads="1"/>
          </p:cNvSpPr>
          <p:nvPr/>
        </p:nvSpPr>
        <p:spPr bwMode="auto">
          <a:xfrm>
            <a:off x="971550" y="40338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fr-FR"/>
          </a:p>
        </p:txBody>
      </p:sp>
      <p:sp>
        <p:nvSpPr>
          <p:cNvPr id="212998" name="computr2"/>
          <p:cNvSpPr>
            <a:spLocks noEditPoints="1" noChangeArrowheads="1"/>
          </p:cNvSpPr>
          <p:nvPr/>
        </p:nvSpPr>
        <p:spPr bwMode="auto">
          <a:xfrm>
            <a:off x="5867400" y="40338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fr-FR"/>
          </a:p>
        </p:txBody>
      </p:sp>
      <p:sp>
        <p:nvSpPr>
          <p:cNvPr id="212999" name="Text Box 8"/>
          <p:cNvSpPr txBox="1">
            <a:spLocks noChangeArrowheads="1"/>
          </p:cNvSpPr>
          <p:nvPr/>
        </p:nvSpPr>
        <p:spPr bwMode="auto">
          <a:xfrm>
            <a:off x="6516688" y="42497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en-GB" sz="800" b="1">
              <a:latin typeface="Tahoma" pitchFamily="34" charset="0"/>
            </a:endParaRPr>
          </a:p>
          <a:p>
            <a:pPr algn="ctr">
              <a:spcBef>
                <a:spcPct val="50000"/>
              </a:spcBef>
            </a:pPr>
            <a:r>
              <a:rPr lang="en-GB" sz="2000" b="1">
                <a:solidFill>
                  <a:schemeClr val="bg1"/>
                </a:solidFill>
                <a:latin typeface="Tahoma" pitchFamily="34" charset="0"/>
              </a:rPr>
              <a:t>Ljuban</a:t>
            </a:r>
          </a:p>
          <a:p>
            <a:pPr algn="ctr">
              <a:spcBef>
                <a:spcPct val="50000"/>
              </a:spcBef>
            </a:pPr>
            <a:endParaRPr lang="en-GB" sz="800" b="1">
              <a:solidFill>
                <a:schemeClr val="bg1"/>
              </a:solidFill>
              <a:latin typeface="Tahoma" pitchFamily="34" charset="0"/>
            </a:endParaRPr>
          </a:p>
        </p:txBody>
      </p:sp>
      <p:sp>
        <p:nvSpPr>
          <p:cNvPr id="213000" name="Text Box 9"/>
          <p:cNvSpPr txBox="1">
            <a:spLocks noChangeArrowheads="1"/>
          </p:cNvSpPr>
          <p:nvPr/>
        </p:nvSpPr>
        <p:spPr bwMode="auto">
          <a:xfrm>
            <a:off x="1619250" y="42497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en-GB" sz="800" b="1">
              <a:latin typeface="Tahoma" pitchFamily="34" charset="0"/>
            </a:endParaRPr>
          </a:p>
          <a:p>
            <a:pPr algn="ctr">
              <a:spcBef>
                <a:spcPct val="50000"/>
              </a:spcBef>
            </a:pPr>
            <a:r>
              <a:rPr lang="en-GB" sz="2000" b="1">
                <a:latin typeface="Tahoma" pitchFamily="34" charset="0"/>
              </a:rPr>
              <a:t>Marjan</a:t>
            </a:r>
          </a:p>
          <a:p>
            <a:pPr algn="ctr">
              <a:spcBef>
                <a:spcPct val="50000"/>
              </a:spcBef>
            </a:pPr>
            <a:endParaRPr lang="en-GB" sz="800" b="1">
              <a:latin typeface="Tahoma" pitchFamily="34" charset="0"/>
            </a:endParaRPr>
          </a:p>
        </p:txBody>
      </p:sp>
      <p:sp>
        <p:nvSpPr>
          <p:cNvPr id="101386" name="Line 10"/>
          <p:cNvSpPr>
            <a:spLocks noChangeShapeType="1"/>
          </p:cNvSpPr>
          <p:nvPr/>
        </p:nvSpPr>
        <p:spPr bwMode="auto">
          <a:xfrm>
            <a:off x="1547813" y="3530600"/>
            <a:ext cx="6408737" cy="3095625"/>
          </a:xfrm>
          <a:prstGeom prst="line">
            <a:avLst/>
          </a:prstGeom>
          <a:noFill/>
          <a:ln w="190500">
            <a:solidFill>
              <a:srgbClr val="FF0000"/>
            </a:solidFill>
            <a:round/>
            <a:headEnd/>
            <a:tailEnd/>
          </a:ln>
        </p:spPr>
        <p:txBody>
          <a:bodyPr/>
          <a:lstStyle/>
          <a:p>
            <a:endParaRPr lang="fr-FR"/>
          </a:p>
        </p:txBody>
      </p:sp>
      <p:sp>
        <p:nvSpPr>
          <p:cNvPr id="101387" name="Line 11"/>
          <p:cNvSpPr>
            <a:spLocks noChangeShapeType="1"/>
          </p:cNvSpPr>
          <p:nvPr/>
        </p:nvSpPr>
        <p:spPr bwMode="auto">
          <a:xfrm flipH="1">
            <a:off x="1403350" y="3530600"/>
            <a:ext cx="6048375" cy="3168650"/>
          </a:xfrm>
          <a:prstGeom prst="line">
            <a:avLst/>
          </a:prstGeom>
          <a:noFill/>
          <a:ln w="190500">
            <a:solidFill>
              <a:srgbClr val="FF0000"/>
            </a:solidFill>
            <a:round/>
            <a:headEnd/>
            <a:tailEnd/>
          </a:ln>
        </p:spPr>
        <p:txBody>
          <a:bodyPr/>
          <a:lstStyle/>
          <a:p>
            <a:endParaRPr lang="fr-FR"/>
          </a:p>
        </p:txBody>
      </p:sp>
      <p:sp>
        <p:nvSpPr>
          <p:cNvPr id="213003" name="Slide Number Placeholder 11"/>
          <p:cNvSpPr>
            <a:spLocks noGrp="1"/>
          </p:cNvSpPr>
          <p:nvPr>
            <p:ph type="sldNum" sz="quarter" idx="12"/>
          </p:nvPr>
        </p:nvSpPr>
        <p:spPr bwMode="auto">
          <a:noFill/>
          <a:ln>
            <a:miter lim="800000"/>
            <a:headEnd/>
            <a:tailEnd/>
          </a:ln>
        </p:spPr>
        <p:txBody>
          <a:bodyPr/>
          <a:lstStyle/>
          <a:p>
            <a:fld id="{BA583359-DF71-4597-8089-7A77EEA1DDF7}" type="slidenum">
              <a:rPr lang="en-US"/>
              <a:pPr/>
              <a:t>101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6297612"/>
          </a:xfrm>
          <a:prstGeom prst="rect">
            <a:avLst/>
          </a:prstGeom>
          <a:noFill/>
          <a:ln w="9525">
            <a:noFill/>
            <a:miter lim="800000"/>
            <a:headEnd/>
            <a:tailEnd/>
          </a:ln>
        </p:spPr>
        <p:txBody>
          <a:bodyPr>
            <a:spAutoFit/>
          </a:bodyPr>
          <a:lstStyle/>
          <a:p>
            <a:pPr algn="just" eaLnBrk="0" hangingPunct="0">
              <a:lnSpc>
                <a:spcPct val="110000"/>
              </a:lnSpc>
              <a:spcBef>
                <a:spcPct val="50000"/>
              </a:spcBef>
            </a:pPr>
            <a:r>
              <a:rPr lang="ru-RU" sz="2400" dirty="0"/>
              <a:t>В течение времени жизни электронное сообщение обычно проходит, по крайней мере, через четыре компьютера.</a:t>
            </a:r>
          </a:p>
          <a:p>
            <a:pPr algn="just" eaLnBrk="0" hangingPunct="0">
              <a:lnSpc>
                <a:spcPct val="110000"/>
              </a:lnSpc>
              <a:spcBef>
                <a:spcPct val="50000"/>
              </a:spcBef>
            </a:pPr>
            <a:endParaRPr lang="en-US" sz="2400" dirty="0"/>
          </a:p>
          <a:p>
            <a:pPr marL="485775" lvl="1" indent="-457200">
              <a:buFontTx/>
              <a:buAutoNum type="arabicPeriod"/>
            </a:pPr>
            <a:r>
              <a:rPr lang="ru-RU" sz="2000" dirty="0"/>
              <a:t>Сообщение формируется на компьютере пользователя, затем пересылается на </a:t>
            </a:r>
            <a:r>
              <a:rPr lang="en-US" sz="2000" dirty="0"/>
              <a:t>SMPT-</a:t>
            </a:r>
            <a:r>
              <a:rPr lang="ru-RU" sz="2000" dirty="0"/>
              <a:t>сервер исходящей почты Интернет-провайдера (по Простому протоколу электронной почты</a:t>
            </a:r>
            <a:r>
              <a:rPr lang="en-US" sz="2000" dirty="0"/>
              <a:t> (SMPT))</a:t>
            </a:r>
            <a:endParaRPr lang="ru-RU" sz="2000" dirty="0"/>
          </a:p>
          <a:p>
            <a:pPr marL="485775" lvl="1" indent="-457200">
              <a:buFontTx/>
              <a:buAutoNum type="arabicPeriod"/>
            </a:pPr>
            <a:r>
              <a:rPr lang="ru-RU" sz="2000" dirty="0"/>
              <a:t>Интернет-провайдер исходящей почты направляет сообщение на почтовый </a:t>
            </a:r>
            <a:r>
              <a:rPr lang="en-US" sz="2000" dirty="0"/>
              <a:t>SMPT-</a:t>
            </a:r>
            <a:r>
              <a:rPr lang="ru-RU" sz="2000" dirty="0"/>
              <a:t>сервер Интернет-провайдера получателя </a:t>
            </a:r>
            <a:r>
              <a:rPr lang="en-US" sz="2000" dirty="0"/>
              <a:t>(SMTP – SMTP)</a:t>
            </a:r>
            <a:endParaRPr lang="ru-RU" sz="2000" dirty="0"/>
          </a:p>
          <a:p>
            <a:pPr marL="485775" lvl="1" indent="-457200">
              <a:buFontTx/>
              <a:buAutoNum type="arabicPeriod"/>
            </a:pPr>
            <a:r>
              <a:rPr lang="ru-RU" sz="2000" dirty="0"/>
              <a:t>Почтовый сервер получателя находит</a:t>
            </a:r>
            <a:r>
              <a:rPr lang="en-US" sz="2000" dirty="0"/>
              <a:t> </a:t>
            </a:r>
            <a:r>
              <a:rPr lang="ru-RU" sz="2000" dirty="0"/>
              <a:t>почтовый сервер входящей почты получателя (по Протоколу почтового отделения или </a:t>
            </a:r>
            <a:r>
              <a:rPr lang="en-US" sz="2000" dirty="0"/>
              <a:t>POP3) </a:t>
            </a:r>
            <a:r>
              <a:rPr lang="ru-RU" sz="2000" dirty="0"/>
              <a:t>и доставляет сообщение в «почтовый ящик получателя»</a:t>
            </a:r>
          </a:p>
          <a:p>
            <a:pPr marL="485775" lvl="1" indent="-457200">
              <a:buFontTx/>
              <a:buAutoNum type="arabicPeriod"/>
            </a:pPr>
            <a:r>
              <a:rPr lang="ru-RU" sz="2000" dirty="0"/>
              <a:t>Получатель открывает почтовую программу и сообщение загружается в папку входящих сообщений, при этом обычно сообщение с почтового сервера удаляется.</a:t>
            </a:r>
          </a:p>
          <a:p>
            <a:pPr marL="485775" lvl="1" indent="-457200"/>
            <a:r>
              <a:rPr lang="en-GB" sz="2000" i="1" dirty="0">
                <a:solidFill>
                  <a:srgbClr val="FF0000"/>
                </a:solidFill>
              </a:rPr>
              <a:t>* </a:t>
            </a:r>
            <a:r>
              <a:rPr lang="ru-RU" sz="2000" i="1" dirty="0">
                <a:solidFill>
                  <a:srgbClr val="FF0000"/>
                </a:solidFill>
              </a:rPr>
              <a:t>Почтовый сервер </a:t>
            </a:r>
            <a:r>
              <a:rPr lang="en-GB" sz="2000" i="1" dirty="0">
                <a:solidFill>
                  <a:srgbClr val="FF0000"/>
                </a:solidFill>
              </a:rPr>
              <a:t>– </a:t>
            </a:r>
            <a:r>
              <a:rPr lang="ru-RU" sz="2000" i="1" dirty="0">
                <a:solidFill>
                  <a:srgbClr val="FF0000"/>
                </a:solidFill>
              </a:rPr>
              <a:t>компьютер, специально предназначенный для пересылки почты</a:t>
            </a:r>
            <a:endParaRPr lang="en-GB" sz="2000" dirty="0">
              <a:solidFill>
                <a:srgbClr val="FF0000"/>
              </a:solidFill>
            </a:endParaRPr>
          </a:p>
          <a:p>
            <a:pPr algn="ctr" eaLnBrk="0" hangingPunct="0">
              <a:lnSpc>
                <a:spcPct val="110000"/>
              </a:lnSpc>
              <a:spcBef>
                <a:spcPct val="25000"/>
              </a:spcBef>
            </a:pPr>
            <a:endParaRPr lang="en-GB" sz="2400" i="1" dirty="0">
              <a:solidFill>
                <a:srgbClr val="FF0000"/>
              </a:solidFill>
            </a:endParaRPr>
          </a:p>
        </p:txBody>
      </p:sp>
      <p:sp>
        <p:nvSpPr>
          <p:cNvPr id="215042" name="Rectangle 3"/>
          <p:cNvSpPr>
            <a:spLocks noGrp="1" noChangeArrowheads="1"/>
          </p:cNvSpPr>
          <p:nvPr>
            <p:ph type="title"/>
          </p:nvPr>
        </p:nvSpPr>
        <p:spPr bwMode="auto">
          <a:xfrm>
            <a:off x="323850" y="0"/>
            <a:ext cx="8458200" cy="91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 </a:t>
            </a:r>
            <a:r>
              <a:rPr lang="ru-RU" sz="3600" b="1" smtClean="0">
                <a:solidFill>
                  <a:srgbClr val="122031"/>
                </a:solidFill>
              </a:rPr>
              <a:t>Принципы работы электронной почты</a:t>
            </a:r>
            <a:endParaRPr lang="en-GB" sz="3600" b="1" smtClean="0">
              <a:solidFill>
                <a:srgbClr val="122031"/>
              </a:solidFill>
            </a:endParaRPr>
          </a:p>
        </p:txBody>
      </p:sp>
      <p:sp>
        <p:nvSpPr>
          <p:cNvPr id="215043" name="Slide Number Placeholder 3"/>
          <p:cNvSpPr>
            <a:spLocks noGrp="1"/>
          </p:cNvSpPr>
          <p:nvPr>
            <p:ph type="sldNum" sz="quarter" idx="12"/>
          </p:nvPr>
        </p:nvSpPr>
        <p:spPr bwMode="auto">
          <a:noFill/>
          <a:ln>
            <a:miter lim="800000"/>
            <a:headEnd/>
            <a:tailEnd/>
          </a:ln>
        </p:spPr>
        <p:txBody>
          <a:bodyPr/>
          <a:lstStyle/>
          <a:p>
            <a:fld id="{40F58D97-D5BA-4172-B5E9-B3C170369C01}" type="slidenum">
              <a:rPr lang="en-US"/>
              <a:pPr/>
              <a:t>102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40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240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40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240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fr-F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fr-F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fr-F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fr-F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fr-FR"/>
          </a:p>
        </p:txBody>
      </p:sp>
      <p:sp>
        <p:nvSpPr>
          <p:cNvPr id="217094"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rPr>
              <a:t>POP3</a:t>
            </a:r>
            <a:r>
              <a:rPr lang="ru-RU" b="1">
                <a:solidFill>
                  <a:schemeClr val="bg1"/>
                </a:solidFill>
              </a:rPr>
              <a:t>-</a:t>
            </a:r>
            <a:endParaRPr lang="en-GB" b="1">
              <a:solidFill>
                <a:schemeClr val="bg1"/>
              </a:solidFill>
            </a:endParaRPr>
          </a:p>
          <a:p>
            <a:pPr algn="ctr"/>
            <a:r>
              <a:rPr lang="ru-RU" b="1">
                <a:solidFill>
                  <a:schemeClr val="bg1"/>
                </a:solidFill>
              </a:rPr>
              <a:t>сервер</a:t>
            </a:r>
            <a:endParaRPr lang="en-GB" b="1">
              <a:solidFill>
                <a:schemeClr val="bg1"/>
              </a:solidFill>
            </a:endParaRPr>
          </a:p>
        </p:txBody>
      </p:sp>
      <p:sp>
        <p:nvSpPr>
          <p:cNvPr id="217095" name="Text Box 8"/>
          <p:cNvSpPr txBox="1">
            <a:spLocks noChangeArrowheads="1"/>
          </p:cNvSpPr>
          <p:nvPr/>
        </p:nvSpPr>
        <p:spPr bwMode="auto">
          <a:xfrm>
            <a:off x="179388" y="-114300"/>
            <a:ext cx="8877300" cy="1200150"/>
          </a:xfrm>
          <a:prstGeom prst="rect">
            <a:avLst/>
          </a:prstGeom>
          <a:noFill/>
          <a:ln w="9525">
            <a:noFill/>
            <a:miter lim="800000"/>
            <a:headEnd/>
            <a:tailEnd/>
          </a:ln>
        </p:spPr>
        <p:txBody>
          <a:bodyPr>
            <a:spAutoFit/>
          </a:bodyPr>
          <a:lstStyle/>
          <a:p>
            <a:pPr algn="ctr">
              <a:spcBef>
                <a:spcPct val="50000"/>
              </a:spcBef>
            </a:pPr>
            <a:r>
              <a:rPr lang="ru-RU" sz="3600" b="1">
                <a:solidFill>
                  <a:srgbClr val="122031"/>
                </a:solidFill>
              </a:rPr>
              <a:t>Марьян</a:t>
            </a:r>
            <a:r>
              <a:rPr lang="en-GB" sz="3600" b="1">
                <a:solidFill>
                  <a:srgbClr val="122031"/>
                </a:solidFill>
              </a:rPr>
              <a:t> </a:t>
            </a:r>
            <a:r>
              <a:rPr lang="ru-RU" sz="3600" b="1">
                <a:solidFill>
                  <a:srgbClr val="122031"/>
                </a:solidFill>
              </a:rPr>
              <a:t>посылает электронное сообщение Любану</a:t>
            </a:r>
            <a:endParaRPr lang="en-GB" sz="3600" b="1">
              <a:solidFill>
                <a:srgbClr val="122031"/>
              </a:solidFill>
            </a:endParaRPr>
          </a:p>
        </p:txBody>
      </p:sp>
      <p:sp useBgFill="1">
        <p:nvSpPr>
          <p:cNvPr id="217096" name="Cloud"/>
          <p:cNvSpPr>
            <a:spLocks noChangeAspect="1" noEditPoints="1" noChangeArrowheads="1"/>
          </p:cNvSpPr>
          <p:nvPr/>
        </p:nvSpPr>
        <p:spPr bwMode="auto">
          <a:xfrm>
            <a:off x="2843213" y="981075"/>
            <a:ext cx="3616325" cy="24241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endParaRPr lang="en-GB" sz="2400" b="1"/>
          </a:p>
          <a:p>
            <a:pPr algn="ctr"/>
            <a:r>
              <a:rPr lang="ru-RU" sz="4000" b="1"/>
              <a:t>Интернет</a:t>
            </a:r>
            <a:endParaRPr lang="en-GB" sz="4000" b="1"/>
          </a:p>
        </p:txBody>
      </p:sp>
      <p:sp>
        <p:nvSpPr>
          <p:cNvPr id="217097"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fr-FR"/>
          </a:p>
        </p:txBody>
      </p:sp>
      <p:sp>
        <p:nvSpPr>
          <p:cNvPr id="217098"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fr-FR"/>
          </a:p>
        </p:txBody>
      </p:sp>
      <p:sp>
        <p:nvSpPr>
          <p:cNvPr id="217099"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rPr>
              <a:t>SMTP</a:t>
            </a:r>
            <a:r>
              <a:rPr lang="ru-RU" b="1">
                <a:solidFill>
                  <a:schemeClr val="bg1"/>
                </a:solidFill>
              </a:rPr>
              <a:t>-</a:t>
            </a:r>
            <a:endParaRPr lang="en-GB" b="1">
              <a:solidFill>
                <a:schemeClr val="bg1"/>
              </a:solidFill>
            </a:endParaRPr>
          </a:p>
          <a:p>
            <a:pPr algn="ctr"/>
            <a:r>
              <a:rPr lang="ru-RU" b="1">
                <a:solidFill>
                  <a:schemeClr val="bg1"/>
                </a:solidFill>
              </a:rPr>
              <a:t>сервер</a:t>
            </a:r>
            <a:endParaRPr lang="en-GB" b="1">
              <a:solidFill>
                <a:schemeClr val="bg1"/>
              </a:solidFill>
            </a:endParaRPr>
          </a:p>
        </p:txBody>
      </p:sp>
      <p:sp>
        <p:nvSpPr>
          <p:cNvPr id="217100"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rPr>
              <a:t>POP3</a:t>
            </a:r>
            <a:r>
              <a:rPr lang="ru-RU" b="1">
                <a:solidFill>
                  <a:schemeClr val="bg1"/>
                </a:solidFill>
              </a:rPr>
              <a:t>-</a:t>
            </a:r>
            <a:endParaRPr lang="en-GB" b="1">
              <a:solidFill>
                <a:schemeClr val="bg1"/>
              </a:solidFill>
            </a:endParaRPr>
          </a:p>
          <a:p>
            <a:pPr algn="ctr"/>
            <a:r>
              <a:rPr lang="ru-RU" b="1">
                <a:solidFill>
                  <a:schemeClr val="bg1"/>
                </a:solidFill>
              </a:rPr>
              <a:t>сервер</a:t>
            </a:r>
            <a:endParaRPr lang="en-GB" b="1">
              <a:solidFill>
                <a:schemeClr val="bg1"/>
              </a:solidFill>
            </a:endParaRPr>
          </a:p>
        </p:txBody>
      </p:sp>
      <p:sp>
        <p:nvSpPr>
          <p:cNvPr id="217101"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rPr>
              <a:t>SMTP</a:t>
            </a:r>
            <a:r>
              <a:rPr lang="ru-RU" b="1">
                <a:solidFill>
                  <a:schemeClr val="bg1"/>
                </a:solidFill>
              </a:rPr>
              <a:t>-</a:t>
            </a:r>
            <a:endParaRPr lang="en-GB" b="1">
              <a:solidFill>
                <a:schemeClr val="bg1"/>
              </a:solidFill>
            </a:endParaRPr>
          </a:p>
          <a:p>
            <a:pPr algn="ctr"/>
            <a:r>
              <a:rPr lang="ru-RU" b="1">
                <a:solidFill>
                  <a:schemeClr val="bg1"/>
                </a:solidFill>
              </a:rPr>
              <a:t>сервер</a:t>
            </a:r>
            <a:endParaRPr lang="en-GB" b="1">
              <a:solidFill>
                <a:schemeClr val="bg1"/>
              </a:solidFill>
            </a:endParaRPr>
          </a:p>
        </p:txBody>
      </p:sp>
      <p:sp>
        <p:nvSpPr>
          <p:cNvPr id="103439" name="Text Box 15"/>
          <p:cNvSpPr txBox="1">
            <a:spLocks noChangeArrowheads="1"/>
          </p:cNvSpPr>
          <p:nvPr/>
        </p:nvSpPr>
        <p:spPr bwMode="auto">
          <a:xfrm>
            <a:off x="2165350" y="4746625"/>
            <a:ext cx="2760663" cy="2032000"/>
          </a:xfrm>
          <a:prstGeom prst="rect">
            <a:avLst/>
          </a:prstGeom>
          <a:noFill/>
          <a:ln w="9525">
            <a:noFill/>
            <a:miter lim="800000"/>
            <a:headEnd/>
            <a:tailEnd/>
          </a:ln>
        </p:spPr>
        <p:txBody>
          <a:bodyPr>
            <a:spAutoFit/>
          </a:bodyPr>
          <a:lstStyle/>
          <a:p>
            <a:pPr eaLnBrk="0" hangingPunct="0"/>
            <a:r>
              <a:rPr lang="ru-RU"/>
              <a:t>Когда</a:t>
            </a:r>
            <a:r>
              <a:rPr lang="en-GB"/>
              <a:t> </a:t>
            </a:r>
            <a:r>
              <a:rPr lang="ru-RU"/>
              <a:t>Марьян</a:t>
            </a:r>
            <a:r>
              <a:rPr lang="en-GB"/>
              <a:t> </a:t>
            </a:r>
            <a:r>
              <a:rPr lang="ru-RU"/>
              <a:t>нажимает на кнопку ОТПРАВИТЬ,</a:t>
            </a:r>
            <a:r>
              <a:rPr lang="en-GB"/>
              <a:t> </a:t>
            </a:r>
            <a:r>
              <a:rPr lang="ru-RU"/>
              <a:t>его электронное сообщение пересылается с его компьютера на </a:t>
            </a:r>
            <a:r>
              <a:rPr lang="en-US"/>
              <a:t>SMTP-</a:t>
            </a:r>
            <a:r>
              <a:rPr lang="ru-RU"/>
              <a:t>сервер исходящей почты его Интернет-провайдера </a:t>
            </a:r>
          </a:p>
        </p:txBody>
      </p:sp>
      <p:sp>
        <p:nvSpPr>
          <p:cNvPr id="103440" name="Text Box 16"/>
          <p:cNvSpPr txBox="1">
            <a:spLocks noChangeArrowheads="1"/>
          </p:cNvSpPr>
          <p:nvPr/>
        </p:nvSpPr>
        <p:spPr bwMode="auto">
          <a:xfrm>
            <a:off x="73025" y="2190750"/>
            <a:ext cx="2808288" cy="1200150"/>
          </a:xfrm>
          <a:prstGeom prst="rect">
            <a:avLst/>
          </a:prstGeom>
          <a:noFill/>
          <a:ln w="9525">
            <a:noFill/>
            <a:miter lim="800000"/>
            <a:headEnd/>
            <a:tailEnd/>
          </a:ln>
        </p:spPr>
        <p:txBody>
          <a:bodyPr>
            <a:spAutoFit/>
          </a:bodyPr>
          <a:lstStyle/>
          <a:p>
            <a:pPr algn="ctr" eaLnBrk="0" hangingPunct="0"/>
            <a:r>
              <a:rPr lang="ru-RU"/>
              <a:t>Интернет-провайдер Марьяна отсылает его электронное сообщение в Интернет</a:t>
            </a:r>
            <a:endParaRPr lang="en-GB"/>
          </a:p>
        </p:txBody>
      </p:sp>
      <p:sp>
        <p:nvSpPr>
          <p:cNvPr id="103441" name="Text Box 17"/>
          <p:cNvSpPr txBox="1">
            <a:spLocks noChangeArrowheads="1"/>
          </p:cNvSpPr>
          <p:nvPr/>
        </p:nvSpPr>
        <p:spPr bwMode="auto">
          <a:xfrm>
            <a:off x="6811963" y="2090738"/>
            <a:ext cx="2274887" cy="1477962"/>
          </a:xfrm>
          <a:prstGeom prst="rect">
            <a:avLst/>
          </a:prstGeom>
          <a:noFill/>
          <a:ln w="9525">
            <a:noFill/>
            <a:miter lim="800000"/>
            <a:headEnd/>
            <a:tailEnd/>
          </a:ln>
        </p:spPr>
        <p:txBody>
          <a:bodyPr>
            <a:spAutoFit/>
          </a:bodyPr>
          <a:lstStyle/>
          <a:p>
            <a:pPr algn="ctr" eaLnBrk="0" hangingPunct="0"/>
            <a:r>
              <a:rPr lang="ru-RU"/>
              <a:t>Почта перенаправляется на </a:t>
            </a:r>
            <a:r>
              <a:rPr lang="en-GB"/>
              <a:t>POP3</a:t>
            </a:r>
            <a:r>
              <a:rPr lang="ru-RU"/>
              <a:t>-сервер Интернет-провайдера Любана</a:t>
            </a:r>
            <a:endParaRPr lang="en-GB"/>
          </a:p>
        </p:txBody>
      </p:sp>
      <p:sp>
        <p:nvSpPr>
          <p:cNvPr id="103442" name="Text Box 18"/>
          <p:cNvSpPr txBox="1">
            <a:spLocks noChangeArrowheads="1"/>
          </p:cNvSpPr>
          <p:nvPr/>
        </p:nvSpPr>
        <p:spPr bwMode="auto">
          <a:xfrm>
            <a:off x="5232400" y="4508500"/>
            <a:ext cx="2146300" cy="2308225"/>
          </a:xfrm>
          <a:prstGeom prst="rect">
            <a:avLst/>
          </a:prstGeom>
          <a:noFill/>
          <a:ln w="9525">
            <a:noFill/>
            <a:miter lim="800000"/>
            <a:headEnd/>
            <a:tailEnd/>
          </a:ln>
        </p:spPr>
        <p:txBody>
          <a:bodyPr>
            <a:spAutoFit/>
          </a:bodyPr>
          <a:lstStyle/>
          <a:p>
            <a:pPr eaLnBrk="0" hangingPunct="0"/>
            <a:r>
              <a:rPr lang="ru-RU"/>
              <a:t>Когда Любан подсоединяется к своему Интернет-провайдеру, электронное сообщение загружается на его компьютер</a:t>
            </a:r>
            <a:endParaRPr lang="en-GB"/>
          </a:p>
        </p:txBody>
      </p:sp>
      <p:sp>
        <p:nvSpPr>
          <p:cNvPr id="217106"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ru-RU" sz="1600" b="1"/>
              <a:t>Марьян</a:t>
            </a:r>
            <a:endParaRPr lang="en-GB" sz="1600" b="1"/>
          </a:p>
        </p:txBody>
      </p:sp>
      <p:sp>
        <p:nvSpPr>
          <p:cNvPr id="217107"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ru-RU" b="1">
                <a:solidFill>
                  <a:schemeClr val="bg1"/>
                </a:solidFill>
              </a:rPr>
              <a:t>Любан</a:t>
            </a:r>
            <a:endParaRPr lang="en-GB" b="1">
              <a:solidFill>
                <a:schemeClr val="bg1"/>
              </a:solidFill>
            </a:endParaRPr>
          </a:p>
        </p:txBody>
      </p:sp>
      <p:sp>
        <p:nvSpPr>
          <p:cNvPr id="217108" name="Slide Number Placeholder 20"/>
          <p:cNvSpPr>
            <a:spLocks noGrp="1"/>
          </p:cNvSpPr>
          <p:nvPr>
            <p:ph type="sldNum" sz="quarter" idx="12"/>
          </p:nvPr>
        </p:nvSpPr>
        <p:spPr bwMode="auto">
          <a:noFill/>
          <a:ln>
            <a:miter lim="800000"/>
            <a:headEnd/>
            <a:tailEnd/>
          </a:ln>
        </p:spPr>
        <p:txBody>
          <a:bodyPr/>
          <a:lstStyle/>
          <a:p>
            <a:fld id="{15CA70F6-815D-4666-8A10-4A6A0C3F5E2A}" type="slidenum">
              <a:rPr lang="en-US"/>
              <a:pPr/>
              <a:t>103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nodeType="afterGroup">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nodeType="afterGroup">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7" name="Picture 2" descr="server">
            <a:hlinkClick r:id="rId3"/>
          </p:cNvPr>
          <p:cNvPicPr>
            <a:picLocks noChangeAspect="1" noChangeArrowheads="1"/>
          </p:cNvPicPr>
          <p:nvPr/>
        </p:nvPicPr>
        <p:blipFill>
          <a:blip r:embed="rId4"/>
          <a:srcRect/>
          <a:stretch>
            <a:fillRect/>
          </a:stretch>
        </p:blipFill>
        <p:spPr bwMode="auto">
          <a:xfrm>
            <a:off x="817563" y="4652963"/>
            <a:ext cx="954087" cy="1336675"/>
          </a:xfrm>
          <a:prstGeom prst="rect">
            <a:avLst/>
          </a:prstGeom>
          <a:noFill/>
          <a:ln w="9525">
            <a:noFill/>
            <a:miter lim="800000"/>
            <a:headEnd/>
            <a:tailEnd/>
          </a:ln>
        </p:spPr>
      </p:pic>
      <p:pic>
        <p:nvPicPr>
          <p:cNvPr id="219138" name="Picture 3" descr="server">
            <a:hlinkClick r:id="rId5"/>
          </p:cNvPr>
          <p:cNvPicPr>
            <a:picLocks noChangeAspect="1" noChangeArrowheads="1"/>
          </p:cNvPicPr>
          <p:nvPr/>
        </p:nvPicPr>
        <p:blipFill>
          <a:blip r:embed="rId6"/>
          <a:srcRect/>
          <a:stretch>
            <a:fillRect/>
          </a:stretch>
        </p:blipFill>
        <p:spPr bwMode="auto">
          <a:xfrm>
            <a:off x="7308850" y="4149725"/>
            <a:ext cx="1204913" cy="1760538"/>
          </a:xfrm>
          <a:prstGeom prst="rect">
            <a:avLst/>
          </a:prstGeom>
          <a:noFill/>
          <a:ln w="9525">
            <a:noFill/>
            <a:miter lim="800000"/>
            <a:headEnd/>
            <a:tailEnd/>
          </a:ln>
        </p:spPr>
      </p:pic>
      <p:pic>
        <p:nvPicPr>
          <p:cNvPr id="219139" name="Picture 4" descr="workstation">
            <a:hlinkClick r:id="rId7"/>
          </p:cNvPr>
          <p:cNvPicPr>
            <a:picLocks noChangeAspect="1" noChangeArrowheads="1"/>
          </p:cNvPicPr>
          <p:nvPr/>
        </p:nvPicPr>
        <p:blipFill>
          <a:blip r:embed="rId8"/>
          <a:srcRect/>
          <a:stretch>
            <a:fillRect/>
          </a:stretch>
        </p:blipFill>
        <p:spPr bwMode="auto">
          <a:xfrm>
            <a:off x="323850" y="1700213"/>
            <a:ext cx="1265238" cy="1096962"/>
          </a:xfrm>
          <a:prstGeom prst="rect">
            <a:avLst/>
          </a:prstGeom>
          <a:noFill/>
          <a:ln w="9525">
            <a:noFill/>
            <a:miter lim="800000"/>
            <a:headEnd/>
            <a:tailEnd/>
          </a:ln>
        </p:spPr>
      </p:pic>
      <p:pic>
        <p:nvPicPr>
          <p:cNvPr id="219140" name="Picture 5" descr="workstation">
            <a:hlinkClick r:id="rId7"/>
          </p:cNvPr>
          <p:cNvPicPr>
            <a:picLocks noChangeAspect="1" noChangeArrowheads="1"/>
          </p:cNvPicPr>
          <p:nvPr/>
        </p:nvPicPr>
        <p:blipFill>
          <a:blip r:embed="rId8"/>
          <a:srcRect/>
          <a:stretch>
            <a:fillRect/>
          </a:stretch>
        </p:blipFill>
        <p:spPr bwMode="auto">
          <a:xfrm>
            <a:off x="7380288" y="1628775"/>
            <a:ext cx="1368425" cy="1185863"/>
          </a:xfrm>
          <a:prstGeom prst="rect">
            <a:avLst/>
          </a:prstGeom>
          <a:noFill/>
          <a:ln w="9525">
            <a:noFill/>
            <a:miter lim="800000"/>
            <a:headEnd/>
            <a:tailEnd/>
          </a:ln>
        </p:spPr>
      </p:pic>
      <p:sp>
        <p:nvSpPr>
          <p:cNvPr id="219141" name="Text Box 6"/>
          <p:cNvSpPr txBox="1">
            <a:spLocks noChangeArrowheads="1"/>
          </p:cNvSpPr>
          <p:nvPr/>
        </p:nvSpPr>
        <p:spPr bwMode="auto">
          <a:xfrm>
            <a:off x="500063" y="1285875"/>
            <a:ext cx="1089025" cy="400050"/>
          </a:xfrm>
          <a:prstGeom prst="rect">
            <a:avLst/>
          </a:prstGeom>
          <a:solidFill>
            <a:srgbClr val="FF0000"/>
          </a:solidFill>
          <a:ln w="9525">
            <a:noFill/>
            <a:miter lim="800000"/>
            <a:headEnd/>
            <a:tailEnd/>
          </a:ln>
        </p:spPr>
        <p:txBody>
          <a:bodyPr>
            <a:spAutoFit/>
          </a:bodyPr>
          <a:lstStyle/>
          <a:p>
            <a:pPr algn="ctr">
              <a:spcBef>
                <a:spcPct val="50000"/>
              </a:spcBef>
            </a:pPr>
            <a:r>
              <a:rPr lang="ru-RU" sz="2000" b="1">
                <a:solidFill>
                  <a:schemeClr val="bg1"/>
                </a:solidFill>
              </a:rPr>
              <a:t>Марьян</a:t>
            </a:r>
            <a:endParaRPr lang="da-DK" sz="2000" b="1">
              <a:solidFill>
                <a:schemeClr val="bg1"/>
              </a:solidFill>
            </a:endParaRPr>
          </a:p>
        </p:txBody>
      </p:sp>
      <p:sp>
        <p:nvSpPr>
          <p:cNvPr id="219142" name="Text Box 7"/>
          <p:cNvSpPr txBox="1">
            <a:spLocks noChangeArrowheads="1"/>
          </p:cNvSpPr>
          <p:nvPr/>
        </p:nvSpPr>
        <p:spPr bwMode="auto">
          <a:xfrm>
            <a:off x="7620000" y="1196975"/>
            <a:ext cx="1023938" cy="400050"/>
          </a:xfrm>
          <a:prstGeom prst="rect">
            <a:avLst/>
          </a:prstGeom>
          <a:solidFill>
            <a:srgbClr val="FF0000"/>
          </a:solidFill>
          <a:ln w="9525">
            <a:noFill/>
            <a:miter lim="800000"/>
            <a:headEnd/>
            <a:tailEnd/>
          </a:ln>
        </p:spPr>
        <p:txBody>
          <a:bodyPr>
            <a:spAutoFit/>
          </a:bodyPr>
          <a:lstStyle/>
          <a:p>
            <a:pPr algn="ctr">
              <a:spcBef>
                <a:spcPct val="50000"/>
              </a:spcBef>
            </a:pPr>
            <a:r>
              <a:rPr lang="ru-RU" sz="2000" b="1">
                <a:solidFill>
                  <a:schemeClr val="bg1"/>
                </a:solidFill>
              </a:rPr>
              <a:t>Любан</a:t>
            </a:r>
            <a:endParaRPr lang="da-DK" sz="2000" b="1">
              <a:solidFill>
                <a:schemeClr val="bg1"/>
              </a:solidFill>
            </a:endParaRPr>
          </a:p>
        </p:txBody>
      </p:sp>
      <p:sp>
        <p:nvSpPr>
          <p:cNvPr id="219143" name="Text Box 8"/>
          <p:cNvSpPr txBox="1">
            <a:spLocks noChangeArrowheads="1"/>
          </p:cNvSpPr>
          <p:nvPr/>
        </p:nvSpPr>
        <p:spPr bwMode="auto">
          <a:xfrm>
            <a:off x="395288" y="5949950"/>
            <a:ext cx="1662112" cy="830263"/>
          </a:xfrm>
          <a:prstGeom prst="rect">
            <a:avLst/>
          </a:prstGeom>
          <a:noFill/>
          <a:ln w="9525">
            <a:noFill/>
            <a:miter lim="800000"/>
            <a:headEnd/>
            <a:tailEnd/>
          </a:ln>
        </p:spPr>
        <p:txBody>
          <a:bodyPr>
            <a:spAutoFit/>
          </a:bodyPr>
          <a:lstStyle/>
          <a:p>
            <a:pPr>
              <a:spcBef>
                <a:spcPct val="50000"/>
              </a:spcBef>
            </a:pPr>
            <a:r>
              <a:rPr lang="ru-RU" sz="2400" b="1" i="1">
                <a:solidFill>
                  <a:srgbClr val="122031"/>
                </a:solidFill>
              </a:rPr>
              <a:t>Почтовый сервер</a:t>
            </a:r>
            <a:endParaRPr lang="da-DK" sz="2400" b="1" i="1">
              <a:solidFill>
                <a:srgbClr val="122031"/>
              </a:solidFill>
            </a:endParaRPr>
          </a:p>
        </p:txBody>
      </p:sp>
      <p:sp>
        <p:nvSpPr>
          <p:cNvPr id="219144"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fr-FR"/>
          </a:p>
        </p:txBody>
      </p:sp>
      <p:sp>
        <p:nvSpPr>
          <p:cNvPr id="219145"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fr-FR"/>
          </a:p>
        </p:txBody>
      </p:sp>
      <p:sp>
        <p:nvSpPr>
          <p:cNvPr id="219146"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fr-FR"/>
          </a:p>
        </p:txBody>
      </p:sp>
      <p:sp>
        <p:nvSpPr>
          <p:cNvPr id="219147"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fr-FR"/>
          </a:p>
        </p:txBody>
      </p:sp>
      <p:sp>
        <p:nvSpPr>
          <p:cNvPr id="219148"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fr-FR"/>
          </a:p>
        </p:txBody>
      </p:sp>
      <p:sp>
        <p:nvSpPr>
          <p:cNvPr id="219149"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fr-FR"/>
          </a:p>
        </p:txBody>
      </p:sp>
      <p:sp useBgFill="1">
        <p:nvSpPr>
          <p:cNvPr id="219150" name="Cloud"/>
          <p:cNvSpPr>
            <a:spLocks noChangeAspect="1" noEditPoints="1" noChangeArrowheads="1"/>
          </p:cNvSpPr>
          <p:nvPr/>
        </p:nvSpPr>
        <p:spPr bwMode="auto">
          <a:xfrm>
            <a:off x="2627313" y="1989138"/>
            <a:ext cx="3529012" cy="27352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endParaRPr lang="en-GB" sz="2400" b="1"/>
          </a:p>
          <a:p>
            <a:pPr algn="ctr"/>
            <a:endParaRPr lang="en-GB" sz="1400" b="1"/>
          </a:p>
          <a:p>
            <a:pPr algn="ctr"/>
            <a:r>
              <a:rPr lang="ru-RU" sz="3200" b="1"/>
              <a:t>ИНТЕРНЕТ</a:t>
            </a:r>
            <a:endParaRPr lang="en-GB" sz="3200" b="1"/>
          </a:p>
        </p:txBody>
      </p:sp>
      <p:sp>
        <p:nvSpPr>
          <p:cNvPr id="219151" name="Text Box 17"/>
          <p:cNvSpPr txBox="1">
            <a:spLocks noChangeArrowheads="1"/>
          </p:cNvSpPr>
          <p:nvPr/>
        </p:nvSpPr>
        <p:spPr bwMode="auto">
          <a:xfrm>
            <a:off x="0" y="0"/>
            <a:ext cx="9144000" cy="1446213"/>
          </a:xfrm>
          <a:prstGeom prst="rect">
            <a:avLst/>
          </a:prstGeom>
          <a:noFill/>
          <a:ln w="9525">
            <a:noFill/>
            <a:miter lim="800000"/>
            <a:headEnd/>
            <a:tailEnd/>
          </a:ln>
        </p:spPr>
        <p:txBody>
          <a:bodyPr>
            <a:spAutoFit/>
          </a:bodyPr>
          <a:lstStyle/>
          <a:p>
            <a:pPr algn="ctr">
              <a:spcBef>
                <a:spcPct val="50000"/>
              </a:spcBef>
            </a:pPr>
            <a:r>
              <a:rPr lang="ru-RU" sz="4400" b="1">
                <a:solidFill>
                  <a:srgbClr val="122031"/>
                </a:solidFill>
              </a:rPr>
              <a:t>Другой способ демонстрации пересылки сообщений</a:t>
            </a:r>
          </a:p>
        </p:txBody>
      </p:sp>
      <p:sp>
        <p:nvSpPr>
          <p:cNvPr id="219152"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fr-FR"/>
          </a:p>
        </p:txBody>
      </p:sp>
      <p:sp>
        <p:nvSpPr>
          <p:cNvPr id="219153"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fr-FR"/>
          </a:p>
        </p:txBody>
      </p:sp>
      <p:sp>
        <p:nvSpPr>
          <p:cNvPr id="219154" name="Line 20"/>
          <p:cNvSpPr>
            <a:spLocks noChangeShapeType="1"/>
          </p:cNvSpPr>
          <p:nvPr/>
        </p:nvSpPr>
        <p:spPr bwMode="auto">
          <a:xfrm>
            <a:off x="3357563" y="4286250"/>
            <a:ext cx="2087562" cy="0"/>
          </a:xfrm>
          <a:prstGeom prst="line">
            <a:avLst/>
          </a:prstGeom>
          <a:noFill/>
          <a:ln w="57150">
            <a:solidFill>
              <a:srgbClr val="FF0000"/>
            </a:solidFill>
            <a:prstDash val="dash"/>
            <a:round/>
            <a:headEnd/>
            <a:tailEnd type="triangle" w="med" len="med"/>
          </a:ln>
        </p:spPr>
        <p:txBody>
          <a:bodyPr/>
          <a:lstStyle/>
          <a:p>
            <a:endParaRPr lang="fr-FR"/>
          </a:p>
        </p:txBody>
      </p:sp>
      <p:sp>
        <p:nvSpPr>
          <p:cNvPr id="219155"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fr-FR"/>
          </a:p>
        </p:txBody>
      </p:sp>
      <p:sp>
        <p:nvSpPr>
          <p:cNvPr id="219156"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fr-FR"/>
          </a:p>
        </p:txBody>
      </p:sp>
      <p:sp>
        <p:nvSpPr>
          <p:cNvPr id="219157"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fr-FR"/>
          </a:p>
        </p:txBody>
      </p:sp>
      <p:sp>
        <p:nvSpPr>
          <p:cNvPr id="219158"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fr-FR"/>
          </a:p>
        </p:txBody>
      </p:sp>
      <p:sp>
        <p:nvSpPr>
          <p:cNvPr id="219159"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fr-FR"/>
          </a:p>
        </p:txBody>
      </p:sp>
      <p:sp>
        <p:nvSpPr>
          <p:cNvPr id="219160"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fr-FR"/>
          </a:p>
        </p:txBody>
      </p:sp>
      <p:sp>
        <p:nvSpPr>
          <p:cNvPr id="219161"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fr-FR"/>
          </a:p>
        </p:txBody>
      </p:sp>
      <p:sp>
        <p:nvSpPr>
          <p:cNvPr id="219162" name="Line 28"/>
          <p:cNvSpPr>
            <a:spLocks noChangeShapeType="1"/>
          </p:cNvSpPr>
          <p:nvPr/>
        </p:nvSpPr>
        <p:spPr bwMode="auto">
          <a:xfrm>
            <a:off x="3357563" y="4286250"/>
            <a:ext cx="2087562" cy="0"/>
          </a:xfrm>
          <a:prstGeom prst="line">
            <a:avLst/>
          </a:prstGeom>
          <a:noFill/>
          <a:ln w="57150">
            <a:solidFill>
              <a:srgbClr val="FF0000"/>
            </a:solidFill>
            <a:prstDash val="dash"/>
            <a:round/>
            <a:headEnd/>
            <a:tailEnd type="triangle" w="med" len="med"/>
          </a:ln>
        </p:spPr>
        <p:txBody>
          <a:bodyPr/>
          <a:lstStyle/>
          <a:p>
            <a:endParaRPr lang="fr-F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fr-F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fr-F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fr-F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fr-F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fr-F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fr-F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fr-F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fr-FR"/>
          </a:p>
        </p:txBody>
      </p:sp>
      <p:sp>
        <p:nvSpPr>
          <p:cNvPr id="107557" name="Line 37"/>
          <p:cNvSpPr>
            <a:spLocks noChangeShapeType="1"/>
          </p:cNvSpPr>
          <p:nvPr/>
        </p:nvSpPr>
        <p:spPr bwMode="auto">
          <a:xfrm>
            <a:off x="3357563" y="4286250"/>
            <a:ext cx="2087562" cy="0"/>
          </a:xfrm>
          <a:prstGeom prst="line">
            <a:avLst/>
          </a:prstGeom>
          <a:noFill/>
          <a:ln w="57150">
            <a:solidFill>
              <a:srgbClr val="33CC33"/>
            </a:solidFill>
            <a:prstDash val="dash"/>
            <a:round/>
            <a:headEnd/>
            <a:tailEnd type="triangle" w="med" len="med"/>
          </a:ln>
        </p:spPr>
        <p:txBody>
          <a:bodyPr/>
          <a:lstStyle/>
          <a:p>
            <a:endParaRPr lang="fr-FR"/>
          </a:p>
        </p:txBody>
      </p:sp>
      <p:sp>
        <p:nvSpPr>
          <p:cNvPr id="219172" name="Text Box 38"/>
          <p:cNvSpPr txBox="1">
            <a:spLocks noChangeArrowheads="1"/>
          </p:cNvSpPr>
          <p:nvPr/>
        </p:nvSpPr>
        <p:spPr bwMode="auto">
          <a:xfrm>
            <a:off x="323850" y="3435350"/>
            <a:ext cx="2303463" cy="1200150"/>
          </a:xfrm>
          <a:prstGeom prst="rect">
            <a:avLst/>
          </a:prstGeom>
          <a:noFill/>
          <a:ln w="9525">
            <a:noFill/>
            <a:miter lim="800000"/>
            <a:headEnd/>
            <a:tailEnd/>
          </a:ln>
        </p:spPr>
        <p:txBody>
          <a:bodyPr>
            <a:spAutoFit/>
          </a:bodyPr>
          <a:lstStyle/>
          <a:p>
            <a:pPr>
              <a:spcBef>
                <a:spcPct val="50000"/>
              </a:spcBef>
            </a:pPr>
            <a:r>
              <a:rPr lang="ru-RU" sz="2400" b="1"/>
              <a:t>Интернет-провайдер Марьяна</a:t>
            </a:r>
            <a:endParaRPr lang="da-DK" sz="2400" b="1"/>
          </a:p>
        </p:txBody>
      </p:sp>
      <p:sp>
        <p:nvSpPr>
          <p:cNvPr id="219173" name="Slide Number Placeholder 39"/>
          <p:cNvSpPr>
            <a:spLocks noGrp="1"/>
          </p:cNvSpPr>
          <p:nvPr>
            <p:ph type="sldNum" sz="quarter" idx="12"/>
          </p:nvPr>
        </p:nvSpPr>
        <p:spPr bwMode="auto">
          <a:noFill/>
          <a:ln>
            <a:miter lim="800000"/>
            <a:headEnd/>
            <a:tailEnd/>
          </a:ln>
        </p:spPr>
        <p:txBody>
          <a:bodyPr/>
          <a:lstStyle/>
          <a:p>
            <a:fld id="{D2434345-F650-4678-B95E-DAC7FAEA20AB}" type="slidenum">
              <a:rPr lang="en-US"/>
              <a:pPr/>
              <a:t>104</a:t>
            </a:fld>
            <a:endParaRPr lang="en-US"/>
          </a:p>
        </p:txBody>
      </p:sp>
      <p:sp>
        <p:nvSpPr>
          <p:cNvPr id="219174" name="Text Box 8"/>
          <p:cNvSpPr txBox="1">
            <a:spLocks noChangeArrowheads="1"/>
          </p:cNvSpPr>
          <p:nvPr/>
        </p:nvSpPr>
        <p:spPr bwMode="auto">
          <a:xfrm>
            <a:off x="7164388" y="5872163"/>
            <a:ext cx="1662112" cy="830262"/>
          </a:xfrm>
          <a:prstGeom prst="rect">
            <a:avLst/>
          </a:prstGeom>
          <a:noFill/>
          <a:ln w="9525">
            <a:noFill/>
            <a:miter lim="800000"/>
            <a:headEnd/>
            <a:tailEnd/>
          </a:ln>
        </p:spPr>
        <p:txBody>
          <a:bodyPr>
            <a:spAutoFit/>
          </a:bodyPr>
          <a:lstStyle/>
          <a:p>
            <a:pPr>
              <a:spcBef>
                <a:spcPct val="50000"/>
              </a:spcBef>
            </a:pPr>
            <a:r>
              <a:rPr lang="ru-RU" sz="2400" b="1" i="1">
                <a:solidFill>
                  <a:srgbClr val="122031"/>
                </a:solidFill>
              </a:rPr>
              <a:t>Почтовый сервер</a:t>
            </a:r>
            <a:endParaRPr lang="da-DK" sz="2400" b="1" i="1">
              <a:solidFill>
                <a:srgbClr val="122031"/>
              </a:solidFill>
            </a:endParaRPr>
          </a:p>
        </p:txBody>
      </p:sp>
      <p:sp>
        <p:nvSpPr>
          <p:cNvPr id="219175" name="Text Box 38"/>
          <p:cNvSpPr txBox="1">
            <a:spLocks noChangeArrowheads="1"/>
          </p:cNvSpPr>
          <p:nvPr/>
        </p:nvSpPr>
        <p:spPr bwMode="auto">
          <a:xfrm>
            <a:off x="7235825" y="3076575"/>
            <a:ext cx="2303463" cy="1200150"/>
          </a:xfrm>
          <a:prstGeom prst="rect">
            <a:avLst/>
          </a:prstGeom>
          <a:noFill/>
          <a:ln w="9525">
            <a:noFill/>
            <a:miter lim="800000"/>
            <a:headEnd/>
            <a:tailEnd/>
          </a:ln>
        </p:spPr>
        <p:txBody>
          <a:bodyPr>
            <a:spAutoFit/>
          </a:bodyPr>
          <a:lstStyle/>
          <a:p>
            <a:pPr>
              <a:spcBef>
                <a:spcPct val="50000"/>
              </a:spcBef>
            </a:pPr>
            <a:r>
              <a:rPr lang="ru-RU" sz="2400" b="1"/>
              <a:t>Интернет-провайдер Любана</a:t>
            </a:r>
            <a:endParaRPr lang="da-DK"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2"/>
          <p:cNvSpPr>
            <a:spLocks noGrp="1" noChangeArrowheads="1"/>
          </p:cNvSpPr>
          <p:nvPr>
            <p:ph type="title"/>
          </p:nvPr>
        </p:nvSpPr>
        <p:spPr bwMode="auto">
          <a:xfrm>
            <a:off x="-203200" y="0"/>
            <a:ext cx="94869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Различные типы электронной почты</a:t>
            </a:r>
            <a:endParaRPr lang="en-US" b="1" smtClean="0">
              <a:solidFill>
                <a:srgbClr val="122031"/>
              </a:solidFill>
            </a:endParaRPr>
          </a:p>
        </p:txBody>
      </p:sp>
      <p:sp>
        <p:nvSpPr>
          <p:cNvPr id="221186" name="Rectangle 3"/>
          <p:cNvSpPr>
            <a:spLocks noGrp="1" noChangeArrowheads="1"/>
          </p:cNvSpPr>
          <p:nvPr>
            <p:ph type="body" idx="1"/>
          </p:nvPr>
        </p:nvSpPr>
        <p:spPr>
          <a:xfrm>
            <a:off x="381000" y="1219200"/>
            <a:ext cx="8229600" cy="5502275"/>
          </a:xfrm>
        </p:spPr>
        <p:txBody>
          <a:bodyPr/>
          <a:lstStyle/>
          <a:p>
            <a:pPr eaLnBrk="1" hangingPunct="1">
              <a:lnSpc>
                <a:spcPct val="80000"/>
              </a:lnSpc>
              <a:buClr>
                <a:srgbClr val="FF3300"/>
              </a:buClr>
              <a:buFont typeface="Arial" pitchFamily="34" charset="0"/>
              <a:buNone/>
            </a:pPr>
            <a:r>
              <a:rPr lang="ru-RU" sz="2800" b="1" dirty="0" smtClean="0"/>
              <a:t>Электронная почта (</a:t>
            </a:r>
            <a:r>
              <a:rPr lang="en-GB" sz="2800" b="1" dirty="0" smtClean="0"/>
              <a:t>E-mail</a:t>
            </a:r>
            <a:r>
              <a:rPr lang="ru-RU" sz="2800" b="1" dirty="0" smtClean="0"/>
              <a:t>)</a:t>
            </a:r>
            <a:r>
              <a:rPr lang="en-GB" sz="2800" b="1" dirty="0" smtClean="0"/>
              <a:t> </a:t>
            </a:r>
            <a:endParaRPr lang="en-GB" sz="3000" b="1" dirty="0" smtClean="0"/>
          </a:p>
          <a:p>
            <a:pPr eaLnBrk="1" hangingPunct="1">
              <a:spcBef>
                <a:spcPct val="0"/>
              </a:spcBef>
            </a:pPr>
            <a:r>
              <a:rPr lang="en-GB" sz="2400" dirty="0" smtClean="0"/>
              <a:t>О</a:t>
            </a:r>
            <a:r>
              <a:rPr lang="ru-RU" sz="2400" dirty="0" smtClean="0"/>
              <a:t>бычная почта, работающая, скажем, через программу </a:t>
            </a:r>
            <a:r>
              <a:rPr lang="en-GB" sz="2400" dirty="0" smtClean="0"/>
              <a:t>Outlook</a:t>
            </a:r>
            <a:r>
              <a:rPr lang="ru-RU" sz="2400" dirty="0" smtClean="0"/>
              <a:t> </a:t>
            </a:r>
            <a:r>
              <a:rPr lang="en-GB" sz="2400" dirty="0" smtClean="0"/>
              <a:t>– </a:t>
            </a:r>
            <a:r>
              <a:rPr lang="ru-RU" sz="2400" dirty="0" smtClean="0"/>
              <a:t>отправляется по протоколу </a:t>
            </a:r>
            <a:r>
              <a:rPr lang="en-GB" sz="2400" dirty="0" smtClean="0"/>
              <a:t>SMTP, </a:t>
            </a:r>
            <a:r>
              <a:rPr lang="ru-RU" sz="2400" dirty="0" smtClean="0"/>
              <a:t>доставляется по протоколу </a:t>
            </a:r>
            <a:r>
              <a:rPr lang="en-GB" sz="2400" dirty="0" smtClean="0"/>
              <a:t> POP3</a:t>
            </a:r>
            <a:r>
              <a:rPr lang="ru-RU" sz="2400" dirty="0" smtClean="0"/>
              <a:t>, после получения вся почтовая корреспонденция находится на компьютере пользователя.  </a:t>
            </a:r>
            <a:r>
              <a:rPr lang="en-GB" sz="2400" dirty="0" smtClean="0"/>
              <a:t> </a:t>
            </a:r>
            <a:r>
              <a:rPr lang="ru-RU" sz="2400" dirty="0" smtClean="0"/>
              <a:t> </a:t>
            </a:r>
            <a:endParaRPr lang="ru-RU" sz="2800" dirty="0" smtClean="0"/>
          </a:p>
          <a:p>
            <a:pPr eaLnBrk="1" hangingPunct="1">
              <a:lnSpc>
                <a:spcPct val="80000"/>
              </a:lnSpc>
              <a:buClr>
                <a:srgbClr val="FF3300"/>
              </a:buClr>
              <a:buFont typeface="Arial" pitchFamily="34" charset="0"/>
              <a:buNone/>
            </a:pPr>
            <a:r>
              <a:rPr lang="ru-RU" sz="2800" b="1" dirty="0" smtClean="0"/>
              <a:t>Почта, расположенная в Интернете (веб-почта) </a:t>
            </a:r>
            <a:r>
              <a:rPr lang="en-GB" sz="2400" dirty="0" smtClean="0"/>
              <a:t>POP3</a:t>
            </a:r>
            <a:r>
              <a:rPr lang="en-US" sz="2400" dirty="0" smtClean="0"/>
              <a:t>-</a:t>
            </a:r>
            <a:r>
              <a:rPr lang="ru-RU" sz="2400" dirty="0" smtClean="0"/>
              <a:t>почта</a:t>
            </a:r>
            <a:r>
              <a:rPr lang="en-GB" sz="2400" dirty="0" smtClean="0"/>
              <a:t> –</a:t>
            </a:r>
            <a:r>
              <a:rPr lang="ru-RU" sz="2400" dirty="0" smtClean="0"/>
              <a:t> при открытии программы </a:t>
            </a:r>
            <a:r>
              <a:rPr lang="en-GB" sz="2400" dirty="0" smtClean="0"/>
              <a:t>Outlook, </a:t>
            </a:r>
            <a:r>
              <a:rPr lang="ru-RU" sz="2400" dirty="0" smtClean="0"/>
              <a:t>например,  вся новая почта обычно загружается в папку «Входящие», расположенную на компьютере пользователя</a:t>
            </a:r>
            <a:endParaRPr lang="en-GB" sz="2400" dirty="0" smtClean="0"/>
          </a:p>
          <a:p>
            <a:pPr eaLnBrk="1" hangingPunct="1">
              <a:lnSpc>
                <a:spcPct val="80000"/>
              </a:lnSpc>
            </a:pPr>
            <a:r>
              <a:rPr lang="en-GB" sz="2400" dirty="0" smtClean="0"/>
              <a:t>IMAP</a:t>
            </a:r>
            <a:r>
              <a:rPr lang="ru-RU" sz="2400" dirty="0" smtClean="0"/>
              <a:t>-почта</a:t>
            </a:r>
            <a:r>
              <a:rPr lang="en-GB" sz="2400" dirty="0" smtClean="0"/>
              <a:t> – </a:t>
            </a:r>
            <a:r>
              <a:rPr lang="ru-RU" sz="2400" dirty="0" smtClean="0"/>
              <a:t>это настоящая «веб-почта»</a:t>
            </a:r>
            <a:r>
              <a:rPr lang="en-GB" sz="2400" dirty="0" smtClean="0"/>
              <a:t>, </a:t>
            </a:r>
            <a:r>
              <a:rPr lang="ru-RU" sz="2400" dirty="0" smtClean="0"/>
              <a:t>просматривается с машины пользователя, но при этом находится на удаленном сервере</a:t>
            </a:r>
            <a:r>
              <a:rPr lang="en-US" sz="2400" dirty="0" smtClean="0"/>
              <a:t>, </a:t>
            </a:r>
            <a:r>
              <a:rPr lang="ru-RU" sz="2400" dirty="0" smtClean="0"/>
              <a:t>корреспонденция может быть организована в папки, с ней могут быть произведены разные операции, но ее возможно просматривать, </a:t>
            </a:r>
            <a:r>
              <a:rPr lang="ru-RU" sz="2400" u="sng" dirty="0" smtClean="0"/>
              <a:t>только</a:t>
            </a:r>
            <a:r>
              <a:rPr lang="ru-RU" sz="2400" dirty="0" smtClean="0"/>
              <a:t> находясь в режиме соединения с Интернетом</a:t>
            </a:r>
            <a:r>
              <a:rPr lang="en-GB" sz="2400" dirty="0" smtClean="0"/>
              <a:t>. </a:t>
            </a:r>
            <a:endParaRPr lang="en-US" sz="2400" dirty="0" smtClean="0"/>
          </a:p>
        </p:txBody>
      </p:sp>
      <p:sp>
        <p:nvSpPr>
          <p:cNvPr id="221187" name="Slide Number Placeholder 3"/>
          <p:cNvSpPr>
            <a:spLocks noGrp="1"/>
          </p:cNvSpPr>
          <p:nvPr>
            <p:ph type="sldNum" sz="quarter" idx="12"/>
          </p:nvPr>
        </p:nvSpPr>
        <p:spPr bwMode="auto">
          <a:noFill/>
          <a:ln>
            <a:miter lim="800000"/>
            <a:headEnd/>
            <a:tailEnd/>
          </a:ln>
        </p:spPr>
        <p:txBody>
          <a:bodyPr/>
          <a:lstStyle/>
          <a:p>
            <a:fld id="{38CE4A6D-D9CC-4E02-B5B4-FA9135073859}" type="slidenum">
              <a:rPr lang="en-US"/>
              <a:pPr/>
              <a:t>105</a:t>
            </a:fld>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3" name="Picture 3"/>
          <p:cNvPicPr>
            <a:picLocks noChangeAspect="1" noChangeArrowheads="1"/>
          </p:cNvPicPr>
          <p:nvPr/>
        </p:nvPicPr>
        <p:blipFill>
          <a:blip r:embed="rId2"/>
          <a:srcRect/>
          <a:stretch>
            <a:fillRect/>
          </a:stretch>
        </p:blipFill>
        <p:spPr bwMode="auto">
          <a:xfrm>
            <a:off x="6659563" y="4652963"/>
            <a:ext cx="2160587" cy="1946275"/>
          </a:xfrm>
          <a:prstGeom prst="rect">
            <a:avLst/>
          </a:prstGeom>
          <a:noFill/>
          <a:ln w="9525">
            <a:noFill/>
            <a:miter lim="800000"/>
            <a:headEnd/>
            <a:tailEnd/>
          </a:ln>
        </p:spPr>
      </p:pic>
      <p:grpSp>
        <p:nvGrpSpPr>
          <p:cNvPr id="223234" name="Group 2"/>
          <p:cNvGrpSpPr>
            <a:grpSpLocks noChangeAspect="1"/>
          </p:cNvGrpSpPr>
          <p:nvPr/>
        </p:nvGrpSpPr>
        <p:grpSpPr bwMode="auto">
          <a:xfrm>
            <a:off x="2828925" y="457200"/>
            <a:ext cx="3673475" cy="5976938"/>
            <a:chOff x="1338" y="255"/>
            <a:chExt cx="3192" cy="3900"/>
          </a:xfrm>
        </p:grpSpPr>
        <p:sp>
          <p:nvSpPr>
            <p:cNvPr id="223237"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6"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23239"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8"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23241"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23242"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23243"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23244"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23245"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23246"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23247"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23248"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23249"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23250"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23251"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23252"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23253"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23254"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23255"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23256"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23257"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23258"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23259"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23260"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23261"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23262"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23263"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23264"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23265"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23266"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23267"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23268"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23269"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23270"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23271"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23272"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23273"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23274"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23275"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23276"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23277"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23278"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23279"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23280"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23235" name="TextBox 93"/>
          <p:cNvSpPr txBox="1">
            <a:spLocks noChangeArrowheads="1"/>
          </p:cNvSpPr>
          <p:nvPr/>
        </p:nvSpPr>
        <p:spPr bwMode="auto">
          <a:xfrm>
            <a:off x="3144838" y="3025775"/>
            <a:ext cx="3068637" cy="1570038"/>
          </a:xfrm>
          <a:prstGeom prst="rect">
            <a:avLst/>
          </a:prstGeom>
          <a:noFill/>
          <a:ln w="9525">
            <a:noFill/>
            <a:miter lim="800000"/>
            <a:headEnd/>
            <a:tailEnd/>
          </a:ln>
        </p:spPr>
        <p:txBody>
          <a:bodyPr>
            <a:spAutoFit/>
          </a:bodyPr>
          <a:lstStyle/>
          <a:p>
            <a:pPr algn="ctr"/>
            <a:r>
              <a:rPr lang="ru-RU" sz="3200" b="1">
                <a:solidFill>
                  <a:srgbClr val="122031"/>
                </a:solidFill>
              </a:rPr>
              <a:t>ЗАГОЛОВКИ ЭЛЕКТРОННОГО СООБЩЕНИЯ</a:t>
            </a:r>
            <a:endParaRPr lang="en-US" sz="3200"/>
          </a:p>
        </p:txBody>
      </p:sp>
      <p:sp>
        <p:nvSpPr>
          <p:cNvPr id="223236" name="Slide Number Placeholder 48"/>
          <p:cNvSpPr>
            <a:spLocks noGrp="1"/>
          </p:cNvSpPr>
          <p:nvPr>
            <p:ph type="sldNum" sz="quarter" idx="12"/>
          </p:nvPr>
        </p:nvSpPr>
        <p:spPr bwMode="auto">
          <a:noFill/>
          <a:ln>
            <a:miter lim="800000"/>
            <a:headEnd/>
            <a:tailEnd/>
          </a:ln>
        </p:spPr>
        <p:txBody>
          <a:bodyPr/>
          <a:lstStyle/>
          <a:p>
            <a:fld id="{FB309E84-D2EC-4D1B-AD45-29FF1AC06E08}" type="slidenum">
              <a:rPr lang="en-US"/>
              <a:pPr/>
              <a:t>106</a:t>
            </a:fld>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spcBef>
                <a:spcPct val="20000"/>
              </a:spcBef>
            </a:pPr>
            <a:r>
              <a:rPr lang="ru-RU" sz="3200" dirty="0"/>
              <a:t>Электронное сообщение состоит из</a:t>
            </a:r>
            <a:endParaRPr lang="en-GB" sz="3200" dirty="0"/>
          </a:p>
          <a:p>
            <a:pPr marL="342900" indent="-342900">
              <a:spcBef>
                <a:spcPct val="20000"/>
              </a:spcBef>
            </a:pPr>
            <a:endParaRPr lang="en-GB" sz="3200" dirty="0"/>
          </a:p>
          <a:p>
            <a:pPr marL="342900" indent="-342900">
              <a:spcBef>
                <a:spcPct val="20000"/>
              </a:spcBef>
              <a:buFont typeface="Lucida Grande" pitchFamily="-84" charset="0"/>
              <a:buChar char="@"/>
            </a:pPr>
            <a:r>
              <a:rPr lang="en-GB" sz="3200" dirty="0"/>
              <a:t> </a:t>
            </a:r>
            <a:r>
              <a:rPr lang="ru-RU" sz="3200" b="1" dirty="0"/>
              <a:t>заголовка </a:t>
            </a:r>
            <a:r>
              <a:rPr lang="en-GB" sz="3200" dirty="0"/>
              <a:t>(</a:t>
            </a:r>
            <a:r>
              <a:rPr lang="ru-RU" sz="3200" dirty="0"/>
              <a:t>конверта</a:t>
            </a:r>
            <a:r>
              <a:rPr lang="en-GB" sz="3200" dirty="0"/>
              <a:t>) </a:t>
            </a:r>
            <a:r>
              <a:rPr lang="ru-RU" sz="3200" dirty="0"/>
              <a:t>и</a:t>
            </a:r>
            <a:r>
              <a:rPr lang="en-GB" sz="3200" dirty="0"/>
              <a:t> </a:t>
            </a:r>
          </a:p>
          <a:p>
            <a:pPr marL="342900" indent="-342900">
              <a:spcBef>
                <a:spcPct val="20000"/>
              </a:spcBef>
              <a:buFont typeface="Lucida Grande" pitchFamily="-84" charset="0"/>
              <a:buChar char="@"/>
            </a:pPr>
            <a:r>
              <a:rPr lang="en-GB" sz="3200" dirty="0"/>
              <a:t> </a:t>
            </a:r>
            <a:r>
              <a:rPr lang="ru-RU" sz="3200" b="1" dirty="0"/>
              <a:t>тела </a:t>
            </a:r>
            <a:r>
              <a:rPr lang="en-GB" sz="3200" dirty="0"/>
              <a:t>(</a:t>
            </a:r>
            <a:r>
              <a:rPr lang="ru-RU" sz="3200" dirty="0"/>
              <a:t>собственно письма</a:t>
            </a:r>
            <a:r>
              <a:rPr lang="en-GB" sz="3200" dirty="0"/>
              <a:t>) </a:t>
            </a:r>
            <a:r>
              <a:rPr lang="ru-RU" sz="3200" dirty="0"/>
              <a:t>с приложениями</a:t>
            </a:r>
            <a:endParaRPr lang="en-GB" sz="3200" dirty="0"/>
          </a:p>
        </p:txBody>
      </p:sp>
      <p:sp>
        <p:nvSpPr>
          <p:cNvPr id="224258" name="Rectangle 3"/>
          <p:cNvSpPr>
            <a:spLocks noChangeArrowheads="1"/>
          </p:cNvSpPr>
          <p:nvPr/>
        </p:nvSpPr>
        <p:spPr bwMode="auto">
          <a:xfrm>
            <a:off x="242888" y="115888"/>
            <a:ext cx="8458200" cy="914400"/>
          </a:xfrm>
          <a:prstGeom prst="rect">
            <a:avLst/>
          </a:prstGeom>
          <a:noFill/>
          <a:ln w="9525">
            <a:noFill/>
            <a:miter lim="800000"/>
            <a:headEnd/>
            <a:tailEnd/>
          </a:ln>
        </p:spPr>
        <p:txBody>
          <a:bodyPr anchor="ctr"/>
          <a:lstStyle/>
          <a:p>
            <a:pPr algn="ctr"/>
            <a:r>
              <a:rPr lang="en-GB" sz="4400" b="1">
                <a:solidFill>
                  <a:srgbClr val="122031"/>
                </a:solidFill>
              </a:rPr>
              <a:t> </a:t>
            </a:r>
            <a:r>
              <a:rPr lang="ru-RU" sz="4400" b="1">
                <a:solidFill>
                  <a:srgbClr val="122031"/>
                </a:solidFill>
              </a:rPr>
              <a:t>Сравнение с обычным письмом</a:t>
            </a:r>
            <a:endParaRPr lang="en-GB" sz="4400" b="1">
              <a:solidFill>
                <a:srgbClr val="122031"/>
              </a:solidFill>
            </a:endParaRPr>
          </a:p>
        </p:txBody>
      </p:sp>
      <p:sp>
        <p:nvSpPr>
          <p:cNvPr id="224259" name="Slide Number Placeholder 3"/>
          <p:cNvSpPr>
            <a:spLocks noGrp="1"/>
          </p:cNvSpPr>
          <p:nvPr>
            <p:ph type="sldNum" sz="quarter" idx="12"/>
          </p:nvPr>
        </p:nvSpPr>
        <p:spPr bwMode="auto">
          <a:noFill/>
          <a:ln>
            <a:miter lim="800000"/>
            <a:headEnd/>
            <a:tailEnd/>
          </a:ln>
        </p:spPr>
        <p:txBody>
          <a:bodyPr/>
          <a:lstStyle/>
          <a:p>
            <a:fld id="{34DA825B-DCB0-4EDD-9D1D-CB1D523ADE56}" type="slidenum">
              <a:rPr lang="en-US"/>
              <a:pPr/>
              <a:t>107</a:t>
            </a:fld>
            <a:endParaRPr lang="en-US"/>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2"/>
          <p:cNvSpPr>
            <a:spLocks noChangeArrowheads="1"/>
          </p:cNvSpPr>
          <p:nvPr/>
        </p:nvSpPr>
        <p:spPr bwMode="auto">
          <a:xfrm>
            <a:off x="323850" y="-228600"/>
            <a:ext cx="8458200" cy="914400"/>
          </a:xfrm>
          <a:prstGeom prst="rect">
            <a:avLst/>
          </a:prstGeom>
          <a:noFill/>
          <a:ln w="9525">
            <a:noFill/>
            <a:miter lim="800000"/>
            <a:headEnd/>
            <a:tailEnd/>
          </a:ln>
        </p:spPr>
        <p:txBody>
          <a:bodyPr anchor="ctr"/>
          <a:lstStyle/>
          <a:p>
            <a:pPr algn="ctr"/>
            <a:r>
              <a:rPr lang="en-GB" sz="4400" b="1">
                <a:solidFill>
                  <a:srgbClr val="006600"/>
                </a:solidFill>
                <a:latin typeface="Tahoma" pitchFamily="34" charset="0"/>
              </a:rPr>
              <a:t> </a:t>
            </a:r>
            <a:r>
              <a:rPr lang="ru-RU" sz="3600" b="1">
                <a:solidFill>
                  <a:srgbClr val="122031"/>
                </a:solidFill>
                <a:latin typeface="Arial" pitchFamily="34" charset="0"/>
              </a:rPr>
              <a:t>Заголовок и тело письма</a:t>
            </a:r>
            <a:endParaRPr lang="en-GB" sz="3600" b="1">
              <a:solidFill>
                <a:srgbClr val="122031"/>
              </a:solidFill>
              <a:latin typeface="Tahoma" pitchFamily="34" charset="0"/>
            </a:endParaRPr>
          </a:p>
        </p:txBody>
      </p:sp>
      <p:sp>
        <p:nvSpPr>
          <p:cNvPr id="226306" name="Rectangle 3"/>
          <p:cNvSpPr>
            <a:spLocks noChangeArrowheads="1"/>
          </p:cNvSpPr>
          <p:nvPr/>
        </p:nvSpPr>
        <p:spPr bwMode="auto">
          <a:xfrm>
            <a:off x="684213" y="685800"/>
            <a:ext cx="7772400" cy="3649663"/>
          </a:xfrm>
          <a:prstGeom prst="rect">
            <a:avLst/>
          </a:prstGeom>
          <a:noFill/>
          <a:ln w="9525">
            <a:noFill/>
            <a:miter lim="800000"/>
            <a:headEnd/>
            <a:tailEnd/>
          </a:ln>
        </p:spPr>
        <p:txBody>
          <a:bodyPr/>
          <a:lstStyle/>
          <a:p>
            <a:pPr marL="342900" indent="-342900">
              <a:buClr>
                <a:srgbClr val="FF0000"/>
              </a:buClr>
            </a:pPr>
            <a:r>
              <a:rPr lang="ru-RU" sz="3200" b="1"/>
              <a:t>ЗАГОЛОВОК </a:t>
            </a:r>
            <a:r>
              <a:rPr lang="en-GB" sz="3200" b="1"/>
              <a:t>(</a:t>
            </a:r>
            <a:r>
              <a:rPr lang="ru-RU" sz="3200" b="1"/>
              <a:t>конверт</a:t>
            </a:r>
            <a:r>
              <a:rPr lang="en-GB" sz="3200" b="1"/>
              <a:t>)</a:t>
            </a:r>
          </a:p>
          <a:p>
            <a:pPr marL="342900" indent="-342900">
              <a:buSzPct val="100000"/>
              <a:buFont typeface="Lucida Grande" pitchFamily="-84" charset="0"/>
              <a:buChar char="@"/>
            </a:pPr>
            <a:r>
              <a:rPr lang="ru-RU" sz="2800"/>
              <a:t>Представляет основной интерес</a:t>
            </a:r>
            <a:r>
              <a:rPr lang="en-GB" sz="2800"/>
              <a:t>. </a:t>
            </a:r>
            <a:r>
              <a:rPr lang="ru-RU" sz="2800"/>
              <a:t>Содержит информацию об отправителе</a:t>
            </a:r>
            <a:r>
              <a:rPr lang="en-GB" sz="2800"/>
              <a:t>, </a:t>
            </a:r>
            <a:r>
              <a:rPr lang="ru-RU" sz="2800"/>
              <a:t>получателе</a:t>
            </a:r>
            <a:r>
              <a:rPr lang="en-GB" sz="2800"/>
              <a:t>, IP-</a:t>
            </a:r>
            <a:r>
              <a:rPr lang="ru-RU" sz="2800"/>
              <a:t>адресах</a:t>
            </a:r>
            <a:r>
              <a:rPr lang="en-GB" sz="2800"/>
              <a:t>, </a:t>
            </a:r>
            <a:r>
              <a:rPr lang="ru-RU" sz="2800"/>
              <a:t>почтовых серверах</a:t>
            </a:r>
            <a:r>
              <a:rPr lang="en-GB" sz="2800"/>
              <a:t>, </a:t>
            </a:r>
            <a:r>
              <a:rPr lang="ru-RU" sz="2800"/>
              <a:t>отметки времени, и другую полезную информацию</a:t>
            </a:r>
            <a:r>
              <a:rPr lang="en-GB" sz="2800"/>
              <a:t>.</a:t>
            </a:r>
          </a:p>
          <a:p>
            <a:pPr marL="342900" indent="-342900">
              <a:buClr>
                <a:srgbClr val="FF0000"/>
              </a:buClr>
            </a:pPr>
            <a:endParaRPr lang="en-GB" sz="3200" b="1"/>
          </a:p>
          <a:p>
            <a:pPr marL="342900" indent="-342900">
              <a:buClr>
                <a:srgbClr val="FF0000"/>
              </a:buClr>
            </a:pPr>
            <a:r>
              <a:rPr lang="ru-RU" sz="3200" b="1"/>
              <a:t>ТЕЛО </a:t>
            </a:r>
            <a:r>
              <a:rPr lang="en-GB" sz="3200" b="1"/>
              <a:t>(</a:t>
            </a:r>
            <a:r>
              <a:rPr lang="ru-RU" sz="3200" b="1"/>
              <a:t>письмо</a:t>
            </a:r>
            <a:r>
              <a:rPr lang="en-GB" sz="3200" b="1"/>
              <a:t>)</a:t>
            </a:r>
          </a:p>
          <a:p>
            <a:pPr marL="342900" indent="-342900">
              <a:buFont typeface="Lucida Grande" pitchFamily="-84" charset="0"/>
              <a:buChar char="@"/>
            </a:pPr>
            <a:r>
              <a:rPr lang="ru-RU" sz="2800"/>
              <a:t>Содержание письма и приложения</a:t>
            </a:r>
            <a:endParaRPr lang="en-GB" sz="2800"/>
          </a:p>
        </p:txBody>
      </p:sp>
      <p:sp>
        <p:nvSpPr>
          <p:cNvPr id="226307" name="Text Box 4"/>
          <p:cNvSpPr txBox="1">
            <a:spLocks noChangeArrowheads="1"/>
          </p:cNvSpPr>
          <p:nvPr/>
        </p:nvSpPr>
        <p:spPr bwMode="auto">
          <a:xfrm>
            <a:off x="323850" y="4454525"/>
            <a:ext cx="8569325" cy="2308225"/>
          </a:xfrm>
          <a:prstGeom prst="rect">
            <a:avLst/>
          </a:prstGeom>
          <a:solidFill>
            <a:srgbClr val="FF0000"/>
          </a:solidFill>
          <a:ln w="9525">
            <a:noFill/>
            <a:miter lim="800000"/>
            <a:headEnd/>
            <a:tailEnd/>
          </a:ln>
        </p:spPr>
        <p:txBody>
          <a:bodyPr>
            <a:spAutoFit/>
          </a:bodyPr>
          <a:lstStyle/>
          <a:p>
            <a:pPr>
              <a:spcBef>
                <a:spcPct val="50000"/>
              </a:spcBef>
            </a:pPr>
            <a:r>
              <a:rPr lang="ru-RU" sz="2400" b="1">
                <a:solidFill>
                  <a:schemeClr val="bg1"/>
                </a:solidFill>
              </a:rPr>
              <a:t>ПОЛНЫЙ ИЛИ РАСШИРЕННЫЙ ЗАГОЛОВОК СОДЕРЖИТСЯ ВО ВСЕХ ЭЛЕКТРОННЫХ СООБЩЕНИЯХ, НО НЕ СУЩЕСТВУЕТ ЕДИНОГО СТАНДАРТНОГО МЕТОДА, КАК ЕГО ПРОСМОТРЕТЬ – У КАЖДОГО ПОЧТОВОГО КЛИЕНТА ИЛИ ВЕБ-ПРОГРАММЫ ИМЕЮТСЯ НАСТРОЙКИ И МЕСТОПОЛОЖЕНИЕ КОМАНДЫ ПРОСМОТРА</a:t>
            </a:r>
          </a:p>
        </p:txBody>
      </p:sp>
      <p:sp>
        <p:nvSpPr>
          <p:cNvPr id="226308" name="Slide Number Placeholder 4"/>
          <p:cNvSpPr>
            <a:spLocks noGrp="1"/>
          </p:cNvSpPr>
          <p:nvPr>
            <p:ph type="sldNum" sz="quarter" idx="12"/>
          </p:nvPr>
        </p:nvSpPr>
        <p:spPr bwMode="auto">
          <a:noFill/>
          <a:ln>
            <a:miter lim="800000"/>
            <a:headEnd/>
            <a:tailEnd/>
          </a:ln>
        </p:spPr>
        <p:txBody>
          <a:bodyPr/>
          <a:lstStyle/>
          <a:p>
            <a:fld id="{769874CB-24D4-4696-8818-EC9A0171AA89}" type="slidenum">
              <a:rPr lang="en-US"/>
              <a:pPr/>
              <a:t>108</a:t>
            </a:fld>
            <a:endParaRPr lang="en-US"/>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2"/>
          <p:cNvSpPr>
            <a:spLocks noGrp="1" noChangeArrowheads="1"/>
          </p:cNvSpPr>
          <p:nvPr>
            <p:ph type="title"/>
          </p:nvPr>
        </p:nvSpPr>
        <p:spPr bwMode="auto">
          <a:xfrm>
            <a:off x="-141288" y="-134938"/>
            <a:ext cx="9336088" cy="11509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Расширенный заголовок электронного сообщения</a:t>
            </a:r>
            <a:r>
              <a:rPr lang="en-GB" b="1" smtClean="0">
                <a:solidFill>
                  <a:srgbClr val="122031"/>
                </a:solidFill>
              </a:rPr>
              <a:t> </a:t>
            </a:r>
            <a:r>
              <a:rPr lang="en-GB" sz="4000" b="1" smtClean="0">
                <a:solidFill>
                  <a:srgbClr val="122031"/>
                </a:solidFill>
              </a:rPr>
              <a:t>[G-mail ]</a:t>
            </a:r>
          </a:p>
        </p:txBody>
      </p:sp>
      <p:sp>
        <p:nvSpPr>
          <p:cNvPr id="228354" name="Rectangle 3"/>
          <p:cNvSpPr>
            <a:spLocks noGrp="1" noChangeArrowheads="1"/>
          </p:cNvSpPr>
          <p:nvPr>
            <p:ph type="body" idx="1"/>
          </p:nvPr>
        </p:nvSpPr>
        <p:spPr>
          <a:xfrm>
            <a:off x="457200" y="1371600"/>
            <a:ext cx="8229600" cy="5400675"/>
          </a:xfrm>
          <a:solidFill>
            <a:schemeClr val="bg1"/>
          </a:solidFill>
        </p:spPr>
        <p:txBody>
          <a:bodyPr/>
          <a:lstStyle/>
          <a:p>
            <a:pPr eaLnBrk="1" hangingPunct="1">
              <a:lnSpc>
                <a:spcPct val="80000"/>
              </a:lnSpc>
              <a:buFontTx/>
              <a:buNone/>
            </a:pPr>
            <a:r>
              <a:rPr lang="en-GB" sz="1400" smtClean="0"/>
              <a:t>Microsoft Mail Internet Headers Version 2.0</a:t>
            </a:r>
          </a:p>
          <a:p>
            <a:pPr eaLnBrk="1" hangingPunct="1">
              <a:lnSpc>
                <a:spcPct val="80000"/>
              </a:lnSpc>
              <a:buFontTx/>
              <a:buNone/>
            </a:pPr>
            <a:r>
              <a:rPr lang="en-GB" sz="1400" smtClean="0"/>
              <a:t>Received: from xproxy.gmail.com ([66.249.82.197]) by exchange1.trl.org with Microsoft SMTPSVC(6.0.3790.0); Tue, 27 Mar 2007 09:44:54 +0100</a:t>
            </a:r>
          </a:p>
          <a:p>
            <a:pPr eaLnBrk="1" hangingPunct="1">
              <a:lnSpc>
                <a:spcPct val="80000"/>
              </a:lnSpc>
              <a:buFontTx/>
              <a:buNone/>
            </a:pPr>
            <a:r>
              <a:rPr lang="en-GB" sz="1400" smtClean="0"/>
              <a:t>Received: by xproxy.gmail.com with SMTP id h28so988094wxd</a:t>
            </a:r>
          </a:p>
          <a:p>
            <a:pPr eaLnBrk="1" hangingPunct="1">
              <a:lnSpc>
                <a:spcPct val="80000"/>
              </a:lnSpc>
              <a:buFontTx/>
              <a:buNone/>
            </a:pPr>
            <a:r>
              <a:rPr lang="en-GB" sz="1400" smtClean="0"/>
              <a:t>        for &lt;Jim.Stark@trl.org&gt;; Tue, 27 Mar 2007 00:44:31 -0800 (PST)</a:t>
            </a:r>
          </a:p>
          <a:p>
            <a:pPr eaLnBrk="1" hangingPunct="1">
              <a:lnSpc>
                <a:spcPct val="80000"/>
              </a:lnSpc>
              <a:buFontTx/>
              <a:buNone/>
            </a:pPr>
            <a:r>
              <a:rPr lang="en-GB" sz="1400" smtClean="0"/>
              <a:t>DomainKey-Signature: a=rsa-sha1; q=dns; c=nofws;</a:t>
            </a:r>
          </a:p>
          <a:p>
            <a:pPr eaLnBrk="1" hangingPunct="1">
              <a:lnSpc>
                <a:spcPct val="80000"/>
              </a:lnSpc>
              <a:buFontTx/>
              <a:buNone/>
            </a:pPr>
            <a:r>
              <a:rPr lang="en-GB" sz="1400" smtClean="0"/>
              <a:t>        s=beta; d=gmail.com;</a:t>
            </a:r>
          </a:p>
          <a:p>
            <a:pPr eaLnBrk="1" hangingPunct="1">
              <a:lnSpc>
                <a:spcPct val="80000"/>
              </a:lnSpc>
              <a:buFontTx/>
              <a:buNone/>
            </a:pPr>
            <a:r>
              <a:rPr lang="en-GB" sz="1400" smtClean="0"/>
              <a:t>        h=received:message-id:date:from:to:subject:in-reply-to:mime-version:content-type:references;</a:t>
            </a:r>
          </a:p>
          <a:p>
            <a:pPr eaLnBrk="1" hangingPunct="1">
              <a:lnSpc>
                <a:spcPct val="80000"/>
              </a:lnSpc>
              <a:buFontTx/>
              <a:buNone/>
            </a:pPr>
            <a:r>
              <a:rPr lang="en-GB" sz="1400" smtClean="0"/>
              <a:t>	b=RY8mK69lgiScvczLvTJmfvlXoZa1zUskwWsukAn3jlzblALGzxF/pzpDKyrEnIDyZrKp8VnthCyCgyHOfi7KCHhaseAXG4UAQO8zIbSFDxw6uVN0jUVYQx0a60pjkFBxmdzL/PCDEllSFEExVQB+m0WD/lcGQEgGmecYV1nRmy8=</a:t>
            </a:r>
          </a:p>
          <a:p>
            <a:pPr eaLnBrk="1" hangingPunct="1">
              <a:lnSpc>
                <a:spcPct val="80000"/>
              </a:lnSpc>
              <a:buFontTx/>
              <a:buNone/>
            </a:pPr>
            <a:r>
              <a:rPr lang="en-GB" sz="1400" smtClean="0"/>
              <a:t>Received: by 10.70.100.14 with SMTP id x14mr6330299wxb; Tue, 27 Mar 2007 00:44:30 -0800 (PST)</a:t>
            </a:r>
          </a:p>
          <a:p>
            <a:pPr eaLnBrk="1" hangingPunct="1">
              <a:lnSpc>
                <a:spcPct val="80000"/>
              </a:lnSpc>
              <a:buFontTx/>
              <a:buNone/>
            </a:pPr>
            <a:r>
              <a:rPr lang="en-GB" sz="1400" smtClean="0"/>
              <a:t>Received: by 10.70.122.16 with HTTP; Tue, 27 Mar 2007 00:44:30 -0800 (PST)</a:t>
            </a:r>
          </a:p>
          <a:p>
            <a:pPr eaLnBrk="1" hangingPunct="1">
              <a:lnSpc>
                <a:spcPct val="80000"/>
              </a:lnSpc>
              <a:buFontTx/>
              <a:buNone/>
            </a:pPr>
            <a:r>
              <a:rPr lang="en-GB" sz="1400" smtClean="0"/>
              <a:t>Message-ID: &lt;95ecf0550603280044n7a18048fs8e37cf2c2ea3a3d8@mail.gmail.com&gt;</a:t>
            </a:r>
          </a:p>
          <a:p>
            <a:pPr eaLnBrk="1" hangingPunct="1">
              <a:lnSpc>
                <a:spcPct val="80000"/>
              </a:lnSpc>
              <a:buFontTx/>
              <a:buNone/>
            </a:pPr>
            <a:r>
              <a:rPr lang="en-GB" sz="1400" smtClean="0"/>
              <a:t>Date: Tue, 27 Mar 2007 09:44:30 +0100</a:t>
            </a:r>
          </a:p>
          <a:p>
            <a:pPr eaLnBrk="1" hangingPunct="1">
              <a:lnSpc>
                <a:spcPct val="80000"/>
              </a:lnSpc>
              <a:buFontTx/>
              <a:buNone/>
            </a:pPr>
            <a:r>
              <a:rPr lang="en-GB" sz="1400" smtClean="0"/>
              <a:t>From: "Jim Stark" &lt;jc.stark@gmail.com&gt;</a:t>
            </a:r>
          </a:p>
          <a:p>
            <a:pPr eaLnBrk="1" hangingPunct="1">
              <a:lnSpc>
                <a:spcPct val="80000"/>
              </a:lnSpc>
              <a:buFontTx/>
              <a:buNone/>
            </a:pPr>
            <a:r>
              <a:rPr lang="en-GB" sz="1400" smtClean="0"/>
              <a:t>To: "Jim Stark" &lt;Jim.Stark@trl.org&gt;</a:t>
            </a:r>
          </a:p>
          <a:p>
            <a:pPr eaLnBrk="1" hangingPunct="1">
              <a:lnSpc>
                <a:spcPct val="80000"/>
              </a:lnSpc>
              <a:buFontTx/>
              <a:buNone/>
            </a:pPr>
            <a:r>
              <a:rPr lang="en-GB" sz="1400" smtClean="0"/>
              <a:t>Subject: Re: test</a:t>
            </a:r>
          </a:p>
          <a:p>
            <a:pPr eaLnBrk="1" hangingPunct="1">
              <a:lnSpc>
                <a:spcPct val="80000"/>
              </a:lnSpc>
              <a:buFontTx/>
              <a:buNone/>
            </a:pPr>
            <a:r>
              <a:rPr lang="en-GB" sz="1400" smtClean="0"/>
              <a:t>In-Reply-To: &lt;42675D880C511048AE555539A210615627A281@exchange1.trl.org&gt;</a:t>
            </a:r>
          </a:p>
          <a:p>
            <a:pPr eaLnBrk="1" hangingPunct="1">
              <a:lnSpc>
                <a:spcPct val="80000"/>
              </a:lnSpc>
              <a:buFontTx/>
              <a:buNone/>
            </a:pPr>
            <a:r>
              <a:rPr lang="en-GB" sz="1400" smtClean="0"/>
              <a:t>MIME-Version: 1.0</a:t>
            </a:r>
          </a:p>
          <a:p>
            <a:pPr eaLnBrk="1" hangingPunct="1">
              <a:lnSpc>
                <a:spcPct val="80000"/>
              </a:lnSpc>
              <a:buFontTx/>
              <a:buNone/>
            </a:pPr>
            <a:r>
              <a:rPr lang="en-GB" sz="1400" smtClean="0"/>
              <a:t>Content-Type: multipart/alternative; </a:t>
            </a:r>
          </a:p>
          <a:p>
            <a:pPr eaLnBrk="1" hangingPunct="1">
              <a:lnSpc>
                <a:spcPct val="80000"/>
              </a:lnSpc>
              <a:buFontTx/>
              <a:buNone/>
            </a:pPr>
            <a:r>
              <a:rPr lang="en-GB" sz="1400" smtClean="0"/>
              <a:t>	boundary="----=_Part_21605_28805312.1143535470923"</a:t>
            </a:r>
          </a:p>
          <a:p>
            <a:pPr eaLnBrk="1" hangingPunct="1">
              <a:lnSpc>
                <a:spcPct val="80000"/>
              </a:lnSpc>
              <a:buFontTx/>
              <a:buNone/>
            </a:pPr>
            <a:r>
              <a:rPr lang="en-GB" sz="1400" smtClean="0"/>
              <a:t>References: &lt;42675D880C511048AE555539A210615627A281@exchange1.trl.org&gt;</a:t>
            </a:r>
          </a:p>
          <a:p>
            <a:pPr eaLnBrk="1" hangingPunct="1">
              <a:lnSpc>
                <a:spcPct val="80000"/>
              </a:lnSpc>
              <a:buFontTx/>
              <a:buNone/>
            </a:pPr>
            <a:r>
              <a:rPr lang="en-GB" sz="1400" smtClean="0"/>
              <a:t>Return-Path: jc.stark@gmail.com</a:t>
            </a:r>
          </a:p>
          <a:p>
            <a:pPr eaLnBrk="1" hangingPunct="1">
              <a:lnSpc>
                <a:spcPct val="80000"/>
              </a:lnSpc>
              <a:buFontTx/>
              <a:buNone/>
            </a:pPr>
            <a:r>
              <a:rPr lang="en-GB" sz="1400" smtClean="0"/>
              <a:t>X-OriginalArrivalTime: 27 Mar 2007 08:44:54.0322 (UTC) FILETIME=[E283E920:01C65243]</a:t>
            </a:r>
          </a:p>
          <a:p>
            <a:pPr eaLnBrk="1" hangingPunct="1">
              <a:lnSpc>
                <a:spcPct val="80000"/>
              </a:lnSpc>
              <a:buFontTx/>
              <a:buNone/>
            </a:pPr>
            <a:endParaRPr lang="en-GB" sz="1400" smtClean="0"/>
          </a:p>
        </p:txBody>
      </p:sp>
      <p:sp>
        <p:nvSpPr>
          <p:cNvPr id="228355" name="Slide Number Placeholder 3"/>
          <p:cNvSpPr>
            <a:spLocks noGrp="1"/>
          </p:cNvSpPr>
          <p:nvPr>
            <p:ph type="sldNum" sz="quarter" idx="12"/>
          </p:nvPr>
        </p:nvSpPr>
        <p:spPr bwMode="auto">
          <a:noFill/>
          <a:ln>
            <a:miter lim="800000"/>
            <a:headEnd/>
            <a:tailEnd/>
          </a:ln>
        </p:spPr>
        <p:txBody>
          <a:bodyPr/>
          <a:lstStyle/>
          <a:p>
            <a:fld id="{1C92ABAF-8666-4B92-B765-6DEA697D176A}" type="slidenum">
              <a:rPr lang="en-US"/>
              <a:pPr/>
              <a:t>109</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bwMode="auto">
          <a:xfrm>
            <a:off x="457200" y="274638"/>
            <a:ext cx="8229600" cy="8255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CMOS </a:t>
            </a:r>
            <a:r>
              <a:rPr lang="ru-RU" b="1" smtClean="0"/>
              <a:t>и</a:t>
            </a:r>
            <a:r>
              <a:rPr lang="en-US" b="1" smtClean="0"/>
              <a:t> BIOS</a:t>
            </a:r>
          </a:p>
        </p:txBody>
      </p:sp>
      <p:sp>
        <p:nvSpPr>
          <p:cNvPr id="39938" name="Slide Number Placeholder 3"/>
          <p:cNvSpPr>
            <a:spLocks noGrp="1"/>
          </p:cNvSpPr>
          <p:nvPr>
            <p:ph type="sldNum" sz="quarter" idx="12"/>
          </p:nvPr>
        </p:nvSpPr>
        <p:spPr bwMode="auto">
          <a:noFill/>
          <a:ln>
            <a:miter lim="800000"/>
            <a:headEnd/>
            <a:tailEnd/>
          </a:ln>
        </p:spPr>
        <p:txBody>
          <a:bodyPr/>
          <a:lstStyle/>
          <a:p>
            <a:fld id="{301B1355-8DA8-4CAA-800E-5B819067FA4A}" type="slidenum">
              <a:rPr lang="en-US"/>
              <a:pPr/>
              <a:t>11</a:t>
            </a:fld>
            <a:endParaRPr lang="en-US"/>
          </a:p>
        </p:txBody>
      </p:sp>
      <p:sp>
        <p:nvSpPr>
          <p:cNvPr id="39939" name="Content Placeholder 6"/>
          <p:cNvSpPr>
            <a:spLocks noGrp="1"/>
          </p:cNvSpPr>
          <p:nvPr>
            <p:ph idx="1"/>
          </p:nvPr>
        </p:nvSpPr>
        <p:spPr>
          <a:xfrm>
            <a:off x="457200" y="1219200"/>
            <a:ext cx="8229600" cy="4906963"/>
          </a:xfrm>
        </p:spPr>
        <p:txBody>
          <a:bodyPr/>
          <a:lstStyle/>
          <a:p>
            <a:pPr eaLnBrk="1" hangingPunct="1">
              <a:lnSpc>
                <a:spcPct val="90000"/>
              </a:lnSpc>
            </a:pPr>
            <a:r>
              <a:rPr lang="en-GB" sz="3000" smtClean="0"/>
              <a:t>CMOS </a:t>
            </a:r>
            <a:r>
              <a:rPr lang="ru-RU" sz="3000" smtClean="0"/>
              <a:t>и</a:t>
            </a:r>
            <a:r>
              <a:rPr lang="en-GB" sz="3000" smtClean="0"/>
              <a:t> BIOS - CMOS </a:t>
            </a:r>
            <a:r>
              <a:rPr lang="ru-RU" sz="3000" smtClean="0"/>
              <a:t>и</a:t>
            </a:r>
            <a:r>
              <a:rPr lang="en-GB" sz="3000" smtClean="0"/>
              <a:t> BIOS </a:t>
            </a:r>
            <a:r>
              <a:rPr lang="ru-RU" sz="3000" smtClean="0"/>
              <a:t>часто используются как взаимозаменяемые термины; можно представить себе, что </a:t>
            </a:r>
            <a:r>
              <a:rPr lang="en-GB" sz="3000" smtClean="0"/>
              <a:t>BIOS </a:t>
            </a:r>
            <a:r>
              <a:rPr lang="ru-RU" sz="3000" smtClean="0"/>
              <a:t>– это программное обеспечение, а </a:t>
            </a:r>
            <a:r>
              <a:rPr lang="en-GB" sz="3000" smtClean="0"/>
              <a:t>CMOS </a:t>
            </a:r>
            <a:r>
              <a:rPr lang="ru-RU" sz="3000" smtClean="0"/>
              <a:t>– аппаратная часть ЭВМ</a:t>
            </a:r>
            <a:r>
              <a:rPr lang="en-GB" sz="3000" smtClean="0"/>
              <a:t>. </a:t>
            </a:r>
          </a:p>
          <a:p>
            <a:pPr eaLnBrk="1" hangingPunct="1">
              <a:lnSpc>
                <a:spcPct val="90000"/>
              </a:lnSpc>
            </a:pPr>
            <a:r>
              <a:rPr lang="en-US" sz="3000" smtClean="0"/>
              <a:t>CMOS </a:t>
            </a:r>
            <a:r>
              <a:rPr lang="ru-RU" sz="3000" smtClean="0"/>
              <a:t>– это сокращение от слов «комплементарная структура металл-оксид-полупроводник», обычно произносится как «си-мосс»</a:t>
            </a:r>
            <a:r>
              <a:rPr lang="en-GB" sz="3000" smtClean="0"/>
              <a:t>. CMOS </a:t>
            </a:r>
            <a:r>
              <a:rPr lang="ru-RU" sz="3000" smtClean="0"/>
              <a:t>– аппаратная часть компьютера, которая осуществляет функции самого низкого уровня и основные функции запуска компьютера</a:t>
            </a:r>
            <a:r>
              <a:rPr lang="en-GB" sz="3000" smtClean="0"/>
              <a:t>. </a:t>
            </a:r>
            <a:endParaRPr lang="en-US" sz="3000" smtClean="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7"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229378" name="TextBox 3"/>
          <p:cNvSpPr txBox="1">
            <a:spLocks noChangeArrowheads="1"/>
          </p:cNvSpPr>
          <p:nvPr/>
        </p:nvSpPr>
        <p:spPr bwMode="auto">
          <a:xfrm>
            <a:off x="3230563" y="4500563"/>
            <a:ext cx="2770187" cy="923925"/>
          </a:xfrm>
          <a:prstGeom prst="rect">
            <a:avLst/>
          </a:prstGeom>
          <a:noFill/>
          <a:ln w="9525">
            <a:noFill/>
            <a:miter lim="800000"/>
            <a:headEnd/>
            <a:tailEnd/>
          </a:ln>
        </p:spPr>
        <p:txBody>
          <a:bodyPr wrap="none">
            <a:spAutoFit/>
          </a:bodyPr>
          <a:lstStyle/>
          <a:p>
            <a:r>
              <a:rPr lang="ru-RU" sz="5400"/>
              <a:t>Вопросы</a:t>
            </a:r>
            <a:endParaRPr lang="en-GB" sz="5400"/>
          </a:p>
        </p:txBody>
      </p:sp>
      <p:sp>
        <p:nvSpPr>
          <p:cNvPr id="229379" name="Slide Number Placeholder 4"/>
          <p:cNvSpPr>
            <a:spLocks noGrp="1"/>
          </p:cNvSpPr>
          <p:nvPr>
            <p:ph type="sldNum" sz="quarter" idx="12"/>
          </p:nvPr>
        </p:nvSpPr>
        <p:spPr bwMode="auto">
          <a:noFill/>
          <a:ln>
            <a:miter lim="800000"/>
            <a:headEnd/>
            <a:tailEnd/>
          </a:ln>
        </p:spPr>
        <p:txBody>
          <a:bodyPr/>
          <a:lstStyle/>
          <a:p>
            <a:fld id="{449D19CC-53D7-4137-AE87-B725785EA944}" type="slidenum">
              <a:rPr lang="en-US"/>
              <a:pPr/>
              <a:t>110</a:t>
            </a:fld>
            <a:endParaRPr 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p:cNvSpPr>
            <a:spLocks noGrp="1"/>
          </p:cNvSpPr>
          <p:nvPr>
            <p:ph type="title"/>
          </p:nvPr>
        </p:nvSpPr>
        <p:spPr bwMode="auto">
          <a:xfrm>
            <a:off x="225425" y="2190750"/>
            <a:ext cx="8709025"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Часть четвертая </a:t>
            </a:r>
            <a:r>
              <a:rPr lang="en-GB" b="1" smtClean="0"/>
              <a:t/>
            </a:r>
            <a:br>
              <a:rPr lang="en-GB" b="1" smtClean="0"/>
            </a:br>
            <a:r>
              <a:rPr lang="ru-RU" b="1" smtClean="0"/>
              <a:t>Другие приложения </a:t>
            </a:r>
            <a:br>
              <a:rPr lang="ru-RU" b="1" smtClean="0"/>
            </a:br>
            <a:r>
              <a:rPr lang="ru-RU" b="1" smtClean="0"/>
              <a:t>в Интернете</a:t>
            </a:r>
            <a:r>
              <a:rPr lang="en-GB" smtClean="0"/>
              <a:t/>
            </a:r>
            <a:br>
              <a:rPr lang="en-GB" smtClean="0"/>
            </a:br>
            <a:endParaRPr lang="en-US" smtClean="0"/>
          </a:p>
        </p:txBody>
      </p:sp>
      <p:pic>
        <p:nvPicPr>
          <p:cNvPr id="231426"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sp>
        <p:nvSpPr>
          <p:cNvPr id="231427" name="Slide Number Placeholder 3"/>
          <p:cNvSpPr>
            <a:spLocks noGrp="1"/>
          </p:cNvSpPr>
          <p:nvPr>
            <p:ph type="sldNum" sz="quarter" idx="12"/>
          </p:nvPr>
        </p:nvSpPr>
        <p:spPr bwMode="auto">
          <a:noFill/>
          <a:ln>
            <a:miter lim="800000"/>
            <a:headEnd/>
            <a:tailEnd/>
          </a:ln>
        </p:spPr>
        <p:txBody>
          <a:bodyPr/>
          <a:lstStyle/>
          <a:p>
            <a:fld id="{5FCDA569-2D0A-4968-AEB9-FD84BD3B9448}" type="slidenum">
              <a:rPr lang="en-US"/>
              <a:pPr/>
              <a:t>111</a:t>
            </a:fld>
            <a:endParaRPr lang="en-US"/>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473" name="Group 2"/>
          <p:cNvGrpSpPr>
            <a:grpSpLocks noChangeAspect="1"/>
          </p:cNvGrpSpPr>
          <p:nvPr/>
        </p:nvGrpSpPr>
        <p:grpSpPr bwMode="auto">
          <a:xfrm>
            <a:off x="2895600" y="457200"/>
            <a:ext cx="3673475" cy="5976938"/>
            <a:chOff x="1338" y="255"/>
            <a:chExt cx="3192" cy="3900"/>
          </a:xfrm>
        </p:grpSpPr>
        <p:sp>
          <p:nvSpPr>
            <p:cNvPr id="23347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3347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3348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3348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3348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3348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3348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3348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3348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3348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3348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3348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3349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3349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3349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3349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3349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3349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3349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3349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3349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3349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3350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3350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3350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3350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3350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3350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3350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3350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3350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3350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3351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3351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3351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3351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3351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3351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3351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3351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3351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3351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33474" name="TextBox 48"/>
          <p:cNvSpPr txBox="1">
            <a:spLocks noChangeArrowheads="1"/>
          </p:cNvSpPr>
          <p:nvPr/>
        </p:nvSpPr>
        <p:spPr bwMode="auto">
          <a:xfrm>
            <a:off x="3429000" y="2819400"/>
            <a:ext cx="2667000" cy="1570038"/>
          </a:xfrm>
          <a:prstGeom prst="rect">
            <a:avLst/>
          </a:prstGeom>
          <a:noFill/>
          <a:ln w="9525">
            <a:noFill/>
            <a:miter lim="800000"/>
            <a:headEnd/>
            <a:tailEnd/>
          </a:ln>
        </p:spPr>
        <p:txBody>
          <a:bodyPr>
            <a:spAutoFit/>
          </a:bodyPr>
          <a:lstStyle/>
          <a:p>
            <a:pPr algn="ctr"/>
            <a:r>
              <a:rPr lang="ru-RU" sz="3200" b="1"/>
              <a:t>ХРАНЕНИЕ</a:t>
            </a:r>
          </a:p>
          <a:p>
            <a:pPr algn="ctr"/>
            <a:r>
              <a:rPr lang="ru-RU" sz="3200" b="1"/>
              <a:t>В СЕТИ</a:t>
            </a:r>
          </a:p>
          <a:p>
            <a:pPr algn="ctr"/>
            <a:r>
              <a:rPr lang="ru-RU" sz="3200" b="1"/>
              <a:t>(ОНЛАЙН)</a:t>
            </a:r>
            <a:endParaRPr lang="en-GB" sz="3200" b="1"/>
          </a:p>
        </p:txBody>
      </p:sp>
      <p:sp>
        <p:nvSpPr>
          <p:cNvPr id="233475" name="Slide Number Placeholder 47"/>
          <p:cNvSpPr>
            <a:spLocks noGrp="1"/>
          </p:cNvSpPr>
          <p:nvPr>
            <p:ph type="sldNum" sz="quarter" idx="12"/>
          </p:nvPr>
        </p:nvSpPr>
        <p:spPr bwMode="auto">
          <a:noFill/>
          <a:ln>
            <a:miter lim="800000"/>
            <a:headEnd/>
            <a:tailEnd/>
          </a:ln>
        </p:spPr>
        <p:txBody>
          <a:bodyPr/>
          <a:lstStyle/>
          <a:p>
            <a:fld id="{BFDA703A-FCDA-43FE-BBAE-746470F9ABB2}" type="slidenum">
              <a:rPr lang="en-US"/>
              <a:pPr/>
              <a:t>112</a:t>
            </a:fld>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itle 1"/>
          <p:cNvSpPr>
            <a:spLocks noGrp="1"/>
          </p:cNvSpPr>
          <p:nvPr>
            <p:ph type="title"/>
          </p:nvPr>
        </p:nvSpPr>
        <p:spPr bwMode="auto">
          <a:xfrm>
            <a:off x="457200" y="88900"/>
            <a:ext cx="8229600" cy="77628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Облачные вычисления</a:t>
            </a:r>
            <a:endParaRPr lang="en-US" b="1" smtClean="0"/>
          </a:p>
        </p:txBody>
      </p:sp>
      <p:sp>
        <p:nvSpPr>
          <p:cNvPr id="234498" name="Content Placeholder 2"/>
          <p:cNvSpPr>
            <a:spLocks noGrp="1"/>
          </p:cNvSpPr>
          <p:nvPr>
            <p:ph idx="1"/>
          </p:nvPr>
        </p:nvSpPr>
        <p:spPr>
          <a:xfrm>
            <a:off x="457200" y="973138"/>
            <a:ext cx="8229600" cy="4525962"/>
          </a:xfrm>
        </p:spPr>
        <p:txBody>
          <a:bodyPr/>
          <a:lstStyle/>
          <a:p>
            <a:pPr marL="0" indent="0" algn="just" eaLnBrk="1" hangingPunct="1">
              <a:buFont typeface="Arial" pitchFamily="34" charset="0"/>
              <a:buNone/>
              <a:tabLst>
                <a:tab pos="0" algn="l"/>
              </a:tabLst>
            </a:pPr>
            <a:r>
              <a:rPr lang="ru-RU" sz="3600" smtClean="0"/>
              <a:t>Облачные вычисления – это предоставление информационных технологий не в виде конечного продукта, а в виде услуги, причем</a:t>
            </a:r>
            <a:r>
              <a:rPr lang="en-US" sz="3600" smtClean="0"/>
              <a:t> </a:t>
            </a:r>
            <a:r>
              <a:rPr lang="ru-RU" sz="3600" smtClean="0"/>
              <a:t>совместно используемые ресурсы, программное обеспечение и информация предоставляются через  компьютеры или другие устройства в качестве измеряемой услуги по сети, обычно по Интернету. </a:t>
            </a:r>
          </a:p>
        </p:txBody>
      </p:sp>
      <p:sp>
        <p:nvSpPr>
          <p:cNvPr id="234499" name="Slide Number Placeholder 3"/>
          <p:cNvSpPr>
            <a:spLocks noGrp="1"/>
          </p:cNvSpPr>
          <p:nvPr>
            <p:ph type="sldNum" sz="quarter" idx="12"/>
          </p:nvPr>
        </p:nvSpPr>
        <p:spPr bwMode="auto">
          <a:noFill/>
          <a:ln>
            <a:miter lim="800000"/>
            <a:headEnd/>
            <a:tailEnd/>
          </a:ln>
        </p:spPr>
        <p:txBody>
          <a:bodyPr/>
          <a:lstStyle/>
          <a:p>
            <a:fld id="{3FEDE92A-DA6C-44D3-980B-9265D2D5B73D}" type="slidenum">
              <a:rPr lang="en-US"/>
              <a:pPr/>
              <a:t>113</a:t>
            </a:fld>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le 1"/>
          <p:cNvSpPr>
            <a:spLocks noGrp="1"/>
          </p:cNvSpPr>
          <p:nvPr>
            <p:ph type="title"/>
          </p:nvPr>
        </p:nvSpPr>
        <p:spPr bwMode="auto">
          <a:xfrm>
            <a:off x="457200" y="-63500"/>
            <a:ext cx="8229600" cy="84931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Логическая схема облачных вычислений</a:t>
            </a:r>
            <a:endParaRPr lang="en-US" b="1" smtClean="0"/>
          </a:p>
        </p:txBody>
      </p:sp>
      <p:pic>
        <p:nvPicPr>
          <p:cNvPr id="236546" name="Content Placeholder 3" descr="400px-Cloud_computing.svg.png"/>
          <p:cNvPicPr>
            <a:picLocks noGrp="1" noChangeAspect="1"/>
          </p:cNvPicPr>
          <p:nvPr>
            <p:ph idx="1"/>
          </p:nvPr>
        </p:nvPicPr>
        <p:blipFill>
          <a:blip r:embed="rId2"/>
          <a:srcRect l="-32278" r="-32278"/>
          <a:stretch>
            <a:fillRect/>
          </a:stretch>
        </p:blipFill>
        <p:spPr>
          <a:xfrm>
            <a:off x="0" y="1123950"/>
            <a:ext cx="9144000" cy="5175250"/>
          </a:xfrm>
        </p:spPr>
      </p:pic>
      <p:sp>
        <p:nvSpPr>
          <p:cNvPr id="236547" name="Slide Number Placeholder 4"/>
          <p:cNvSpPr>
            <a:spLocks noGrp="1"/>
          </p:cNvSpPr>
          <p:nvPr>
            <p:ph type="sldNum" sz="quarter" idx="12"/>
          </p:nvPr>
        </p:nvSpPr>
        <p:spPr bwMode="auto">
          <a:noFill/>
          <a:ln>
            <a:miter lim="800000"/>
            <a:headEnd/>
            <a:tailEnd/>
          </a:ln>
        </p:spPr>
        <p:txBody>
          <a:bodyPr/>
          <a:lstStyle/>
          <a:p>
            <a:fld id="{326BCB09-EF33-4AA8-B3EB-7BA7A9127D50}" type="slidenum">
              <a:rPr lang="en-US"/>
              <a:pPr/>
              <a:t>114</a:t>
            </a:fld>
            <a:endParaRPr lang="en-US"/>
          </a:p>
        </p:txBody>
      </p:sp>
      <p:sp>
        <p:nvSpPr>
          <p:cNvPr id="236548" name="TextBox 1"/>
          <p:cNvSpPr txBox="1">
            <a:spLocks noChangeArrowheads="1"/>
          </p:cNvSpPr>
          <p:nvPr/>
        </p:nvSpPr>
        <p:spPr bwMode="auto">
          <a:xfrm>
            <a:off x="2971800" y="5707063"/>
            <a:ext cx="3657600" cy="522287"/>
          </a:xfrm>
          <a:prstGeom prst="rect">
            <a:avLst/>
          </a:prstGeom>
          <a:solidFill>
            <a:schemeClr val="bg1"/>
          </a:solidFill>
          <a:ln w="9525">
            <a:noFill/>
            <a:miter lim="800000"/>
            <a:headEnd/>
            <a:tailEnd/>
          </a:ln>
        </p:spPr>
        <p:txBody>
          <a:bodyPr>
            <a:spAutoFit/>
          </a:bodyPr>
          <a:lstStyle/>
          <a:p>
            <a:r>
              <a:rPr lang="ru-RU" sz="2800"/>
              <a:t>Облачные вычисления</a:t>
            </a:r>
            <a:endParaRPr lang="en-US" sz="2800"/>
          </a:p>
        </p:txBody>
      </p:sp>
      <p:sp>
        <p:nvSpPr>
          <p:cNvPr id="236549" name="TextBox 2"/>
          <p:cNvSpPr txBox="1">
            <a:spLocks noChangeArrowheads="1"/>
          </p:cNvSpPr>
          <p:nvPr/>
        </p:nvSpPr>
        <p:spPr bwMode="auto">
          <a:xfrm>
            <a:off x="4046538" y="2416175"/>
            <a:ext cx="1185862" cy="307975"/>
          </a:xfrm>
          <a:prstGeom prst="rect">
            <a:avLst/>
          </a:prstGeom>
          <a:solidFill>
            <a:srgbClr val="FFFFFF"/>
          </a:solidFill>
          <a:ln w="9525">
            <a:noFill/>
            <a:miter lim="800000"/>
            <a:headEnd/>
            <a:tailEnd/>
          </a:ln>
        </p:spPr>
        <p:txBody>
          <a:bodyPr>
            <a:spAutoFit/>
          </a:bodyPr>
          <a:lstStyle/>
          <a:p>
            <a:r>
              <a:rPr lang="ru-RU" sz="1400"/>
              <a:t>приложение</a:t>
            </a:r>
            <a:endParaRPr lang="en-US" sz="1400"/>
          </a:p>
        </p:txBody>
      </p:sp>
      <p:sp>
        <p:nvSpPr>
          <p:cNvPr id="236550" name="TextBox 6"/>
          <p:cNvSpPr txBox="1">
            <a:spLocks noChangeArrowheads="1"/>
          </p:cNvSpPr>
          <p:nvPr/>
        </p:nvSpPr>
        <p:spPr bwMode="auto">
          <a:xfrm>
            <a:off x="4122738" y="3406775"/>
            <a:ext cx="1185862" cy="307975"/>
          </a:xfrm>
          <a:prstGeom prst="rect">
            <a:avLst/>
          </a:prstGeom>
          <a:solidFill>
            <a:srgbClr val="FFFFFF"/>
          </a:solidFill>
          <a:ln w="9525">
            <a:noFill/>
            <a:miter lim="800000"/>
            <a:headEnd/>
            <a:tailEnd/>
          </a:ln>
        </p:spPr>
        <p:txBody>
          <a:bodyPr>
            <a:spAutoFit/>
          </a:bodyPr>
          <a:lstStyle/>
          <a:p>
            <a:r>
              <a:rPr lang="ru-RU" sz="1400"/>
              <a:t>платформа</a:t>
            </a:r>
            <a:endParaRPr lang="en-US" sz="1400"/>
          </a:p>
        </p:txBody>
      </p:sp>
      <p:sp>
        <p:nvSpPr>
          <p:cNvPr id="236551" name="TextBox 8"/>
          <p:cNvSpPr txBox="1">
            <a:spLocks noChangeArrowheads="1"/>
          </p:cNvSpPr>
          <p:nvPr/>
        </p:nvSpPr>
        <p:spPr bwMode="auto">
          <a:xfrm>
            <a:off x="3860800" y="4414838"/>
            <a:ext cx="1524000" cy="307975"/>
          </a:xfrm>
          <a:prstGeom prst="rect">
            <a:avLst/>
          </a:prstGeom>
          <a:solidFill>
            <a:srgbClr val="FFFFFF"/>
          </a:solidFill>
          <a:ln w="9525">
            <a:noFill/>
            <a:miter lim="800000"/>
            <a:headEnd/>
            <a:tailEnd/>
          </a:ln>
        </p:spPr>
        <p:txBody>
          <a:bodyPr>
            <a:spAutoFit/>
          </a:bodyPr>
          <a:lstStyle/>
          <a:p>
            <a:pPr algn="ctr"/>
            <a:r>
              <a:rPr lang="ru-RU" sz="1400"/>
              <a:t>инфраструктура</a:t>
            </a:r>
            <a:endParaRPr lang="en-US" sz="140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2"/>
          <p:cNvSpPr>
            <a:spLocks noGrp="1" noChangeArrowheads="1"/>
          </p:cNvSpPr>
          <p:nvPr>
            <p:ph type="title"/>
          </p:nvPr>
        </p:nvSpPr>
        <p:spPr bwMode="auto">
          <a:xfrm>
            <a:off x="-469900" y="14288"/>
            <a:ext cx="10502900" cy="9286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600" b="1" smtClean="0">
                <a:solidFill>
                  <a:srgbClr val="122031"/>
                </a:solidFill>
              </a:rPr>
              <a:t>Недавно в поисковой системе </a:t>
            </a:r>
            <a:r>
              <a:rPr lang="en-GB" sz="3600" b="1" smtClean="0">
                <a:solidFill>
                  <a:srgbClr val="122031"/>
                </a:solidFill>
              </a:rPr>
              <a:t> Google.com</a:t>
            </a:r>
            <a:endParaRPr lang="en-US" sz="3600" b="1" smtClean="0">
              <a:solidFill>
                <a:srgbClr val="122031"/>
              </a:solidFill>
            </a:endParaRPr>
          </a:p>
        </p:txBody>
      </p:sp>
      <p:sp>
        <p:nvSpPr>
          <p:cNvPr id="78851" name="Rectangle 3"/>
          <p:cNvSpPr>
            <a:spLocks noGrp="1" noChangeArrowheads="1"/>
          </p:cNvSpPr>
          <p:nvPr>
            <p:ph type="body" idx="1"/>
          </p:nvPr>
        </p:nvSpPr>
        <p:spPr>
          <a:xfrm>
            <a:off x="203200" y="698500"/>
            <a:ext cx="8623300" cy="5310188"/>
          </a:xfrm>
        </p:spPr>
        <p:txBody>
          <a:bodyPr/>
          <a:lstStyle/>
          <a:p>
            <a:pPr marL="365125" indent="-1588" algn="just" eaLnBrk="1" hangingPunct="1">
              <a:lnSpc>
                <a:spcPct val="70000"/>
              </a:lnSpc>
              <a:buFontTx/>
              <a:buNone/>
            </a:pPr>
            <a:r>
              <a:rPr lang="ru-RU" smtClean="0"/>
              <a:t>поиск по выражению «онлайн-хранение» (</a:t>
            </a:r>
            <a:r>
              <a:rPr lang="en-GB" altLang="en-US" smtClean="0"/>
              <a:t>‘</a:t>
            </a:r>
            <a:r>
              <a:rPr lang="en-GB" smtClean="0"/>
              <a:t>online storage</a:t>
            </a:r>
            <a:r>
              <a:rPr lang="en-GB" altLang="en-US" smtClean="0"/>
              <a:t>’</a:t>
            </a:r>
            <a:r>
              <a:rPr lang="ru-RU" altLang="ja-JP" smtClean="0"/>
              <a:t>)</a:t>
            </a:r>
            <a:r>
              <a:rPr lang="en-GB" altLang="ja-JP" smtClean="0"/>
              <a:t> </a:t>
            </a:r>
            <a:r>
              <a:rPr lang="ru-RU" altLang="ja-JP" smtClean="0"/>
              <a:t>дал</a:t>
            </a:r>
            <a:r>
              <a:rPr lang="en-GB" altLang="ja-JP" smtClean="0"/>
              <a:t> 90,400 </a:t>
            </a:r>
            <a:r>
              <a:rPr lang="ru-RU" altLang="ja-JP" smtClean="0"/>
              <a:t>результатов</a:t>
            </a:r>
            <a:r>
              <a:rPr lang="en-GB" altLang="ja-JP" smtClean="0"/>
              <a:t> (</a:t>
            </a:r>
            <a:r>
              <a:rPr lang="ru-RU" altLang="ja-JP" smtClean="0"/>
              <a:t>по сравнению с с</a:t>
            </a:r>
            <a:r>
              <a:rPr lang="en-GB" altLang="ja-JP" smtClean="0"/>
              <a:t> 68,600 </a:t>
            </a:r>
            <a:r>
              <a:rPr lang="ru-RU" altLang="ja-JP" smtClean="0"/>
              <a:t>в</a:t>
            </a:r>
            <a:r>
              <a:rPr lang="en-GB" altLang="ja-JP" smtClean="0"/>
              <a:t> 2009</a:t>
            </a:r>
            <a:r>
              <a:rPr lang="ru-RU" altLang="ja-JP" smtClean="0"/>
              <a:t> г.</a:t>
            </a:r>
            <a:r>
              <a:rPr lang="en-GB" altLang="ja-JP" smtClean="0"/>
              <a:t>)</a:t>
            </a:r>
            <a:endParaRPr lang="en-GB" altLang="ja-JP" sz="2400" smtClean="0"/>
          </a:p>
          <a:p>
            <a:pPr marL="365125" indent="-1588" algn="just" eaLnBrk="1" hangingPunct="1">
              <a:lnSpc>
                <a:spcPct val="70000"/>
              </a:lnSpc>
              <a:buFontTx/>
              <a:buNone/>
            </a:pPr>
            <a:endParaRPr lang="en-GB" sz="1200" smtClean="0"/>
          </a:p>
          <a:p>
            <a:pPr marL="365125" indent="-1588" algn="ctr" eaLnBrk="1" hangingPunct="1">
              <a:lnSpc>
                <a:spcPct val="70000"/>
              </a:lnSpc>
              <a:buFontTx/>
              <a:buNone/>
            </a:pPr>
            <a:r>
              <a:rPr lang="en-GB" sz="2400" smtClean="0"/>
              <a:t>	</a:t>
            </a:r>
            <a:r>
              <a:rPr lang="en-GB" sz="2400" smtClean="0">
                <a:solidFill>
                  <a:srgbClr val="122031"/>
                </a:solidFill>
              </a:rPr>
              <a:t>       </a:t>
            </a:r>
            <a:r>
              <a:rPr lang="en-GB" altLang="en-US" sz="2400" i="1" smtClean="0">
                <a:solidFill>
                  <a:srgbClr val="122031"/>
                </a:solidFill>
              </a:rPr>
              <a:t>“</a:t>
            </a:r>
            <a:r>
              <a:rPr lang="ru-RU" altLang="ja-JP" sz="2400" i="1" smtClean="0">
                <a:solidFill>
                  <a:srgbClr val="122031"/>
                </a:solidFill>
              </a:rPr>
              <a:t>Решение по хранению данных для мобильных профессионалов</a:t>
            </a:r>
            <a:r>
              <a:rPr lang="en-GB" altLang="en-US" sz="2400" i="1" smtClean="0">
                <a:solidFill>
                  <a:srgbClr val="122031"/>
                </a:solidFill>
              </a:rPr>
              <a:t>”</a:t>
            </a:r>
            <a:r>
              <a:rPr lang="en-GB" altLang="ja-JP" sz="2400" smtClean="0">
                <a:solidFill>
                  <a:srgbClr val="122031"/>
                </a:solidFill>
              </a:rPr>
              <a:t>	</a:t>
            </a:r>
            <a:r>
              <a:rPr lang="en-GB" altLang="ja-JP" sz="2400" smtClean="0"/>
              <a:t>									</a:t>
            </a:r>
          </a:p>
          <a:p>
            <a:pPr marL="365125" indent="-1588" algn="just" eaLnBrk="1" hangingPunct="1">
              <a:lnSpc>
                <a:spcPct val="70000"/>
              </a:lnSpc>
              <a:buFont typeface="Arial" pitchFamily="34" charset="0"/>
              <a:buNone/>
            </a:pPr>
            <a:r>
              <a:rPr lang="en-GB" sz="2400" smtClean="0"/>
              <a:t>	</a:t>
            </a:r>
            <a:r>
              <a:rPr lang="ru-RU" sz="2400" smtClean="0"/>
              <a:t>Существует два типа хранения данных</a:t>
            </a:r>
            <a:endParaRPr lang="en-GB" sz="2800" smtClean="0"/>
          </a:p>
          <a:p>
            <a:pPr lvl="1" algn="just" eaLnBrk="1" hangingPunct="1">
              <a:lnSpc>
                <a:spcPct val="70000"/>
              </a:lnSpc>
              <a:buClr>
                <a:srgbClr val="FF0000"/>
              </a:buClr>
              <a:buFont typeface="Lucida Grande" pitchFamily="-84" charset="0"/>
              <a:buNone/>
            </a:pPr>
            <a:endParaRPr lang="en-GB" sz="1200" b="1" smtClean="0">
              <a:solidFill>
                <a:srgbClr val="002060"/>
              </a:solidFill>
            </a:endParaRPr>
          </a:p>
          <a:p>
            <a:pPr lvl="1" algn="just" eaLnBrk="1" hangingPunct="1">
              <a:lnSpc>
                <a:spcPct val="70000"/>
              </a:lnSpc>
              <a:buClr>
                <a:srgbClr val="FF0000"/>
              </a:buClr>
              <a:buFont typeface="Lucida Grande" pitchFamily="-84" charset="0"/>
              <a:buNone/>
            </a:pPr>
            <a:r>
              <a:rPr lang="ru-RU" b="1" smtClean="0">
                <a:solidFill>
                  <a:srgbClr val="122031"/>
                </a:solidFill>
              </a:rPr>
              <a:t>Бесплатная услуга</a:t>
            </a:r>
            <a:endParaRPr lang="en-GB" b="1" smtClean="0">
              <a:solidFill>
                <a:srgbClr val="122031"/>
              </a:solidFill>
            </a:endParaRPr>
          </a:p>
          <a:p>
            <a:pPr lvl="1" algn="just" eaLnBrk="1" hangingPunct="1">
              <a:lnSpc>
                <a:spcPct val="70000"/>
              </a:lnSpc>
            </a:pPr>
            <a:r>
              <a:rPr lang="ru-RU" smtClean="0"/>
              <a:t>Может предоставляться в качестве дополнительной услуги вашего Интернет-провайдера или провайдера электронной почты</a:t>
            </a:r>
            <a:endParaRPr lang="en-GB" smtClean="0"/>
          </a:p>
          <a:p>
            <a:pPr lvl="1" algn="just" eaLnBrk="1" hangingPunct="1">
              <a:lnSpc>
                <a:spcPct val="70000"/>
              </a:lnSpc>
            </a:pPr>
            <a:r>
              <a:rPr lang="ru-RU" smtClean="0"/>
              <a:t>Много бесплатных услуг доступно на основании простой регистрации во многих юрисдикциях</a:t>
            </a:r>
            <a:endParaRPr lang="en-GB" smtClean="0"/>
          </a:p>
          <a:p>
            <a:pPr lvl="2" algn="just" eaLnBrk="1" hangingPunct="1">
              <a:lnSpc>
                <a:spcPct val="70000"/>
              </a:lnSpc>
              <a:buClr>
                <a:srgbClr val="FF0000"/>
              </a:buClr>
              <a:buFont typeface="Wingdings" pitchFamily="2" charset="2"/>
              <a:buChar char="§"/>
            </a:pPr>
            <a:endParaRPr lang="en-GB" sz="1000" b="1" smtClean="0"/>
          </a:p>
          <a:p>
            <a:pPr lvl="1" algn="just" eaLnBrk="1" hangingPunct="1">
              <a:lnSpc>
                <a:spcPct val="70000"/>
              </a:lnSpc>
              <a:buClr>
                <a:srgbClr val="FF0000"/>
              </a:buClr>
              <a:buFont typeface="Lucida Grande" pitchFamily="-84" charset="0"/>
              <a:buNone/>
            </a:pPr>
            <a:r>
              <a:rPr lang="ru-RU" b="1" smtClean="0">
                <a:solidFill>
                  <a:srgbClr val="122031"/>
                </a:solidFill>
              </a:rPr>
              <a:t>Сервис с регистрацией</a:t>
            </a:r>
            <a:endParaRPr lang="en-GB" b="1" smtClean="0">
              <a:solidFill>
                <a:srgbClr val="122031"/>
              </a:solidFill>
            </a:endParaRPr>
          </a:p>
          <a:p>
            <a:pPr lvl="1" algn="just" eaLnBrk="1" hangingPunct="1">
              <a:lnSpc>
                <a:spcPct val="70000"/>
              </a:lnSpc>
              <a:buClr>
                <a:schemeClr val="tx1"/>
              </a:buClr>
            </a:pPr>
            <a:r>
              <a:rPr lang="ru-RU" smtClean="0"/>
              <a:t>Онлайн-регистрация</a:t>
            </a:r>
            <a:r>
              <a:rPr lang="en-GB" smtClean="0"/>
              <a:t> –</a:t>
            </a:r>
            <a:r>
              <a:rPr lang="ru-RU" smtClean="0"/>
              <a:t> подтверждение только через метод оплаты</a:t>
            </a:r>
            <a:endParaRPr lang="en-GB" smtClean="0"/>
          </a:p>
          <a:p>
            <a:pPr lvl="2" algn="just" eaLnBrk="1" hangingPunct="1">
              <a:lnSpc>
                <a:spcPct val="70000"/>
              </a:lnSpc>
              <a:buClr>
                <a:srgbClr val="FF0000"/>
              </a:buClr>
              <a:buFont typeface="Arial" pitchFamily="34" charset="0"/>
              <a:buNone/>
            </a:pPr>
            <a:endParaRPr lang="en-US" b="1" smtClean="0"/>
          </a:p>
        </p:txBody>
      </p:sp>
      <p:sp>
        <p:nvSpPr>
          <p:cNvPr id="237571" name="Slide Number Placeholder 4"/>
          <p:cNvSpPr>
            <a:spLocks noGrp="1"/>
          </p:cNvSpPr>
          <p:nvPr>
            <p:ph type="sldNum" sz="quarter" idx="12"/>
          </p:nvPr>
        </p:nvSpPr>
        <p:spPr bwMode="auto">
          <a:noFill/>
          <a:ln>
            <a:miter lim="800000"/>
            <a:headEnd/>
            <a:tailEnd/>
          </a:ln>
        </p:spPr>
        <p:txBody>
          <a:bodyPr/>
          <a:lstStyle/>
          <a:p>
            <a:fld id="{21A684A3-4342-4D0E-BAA4-1B2315622C8C}" type="slidenum">
              <a:rPr lang="en-US"/>
              <a:pPr/>
              <a:t>115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2"/>
          <p:cNvSpPr>
            <a:spLocks noGrp="1" noChangeArrowheads="1"/>
          </p:cNvSpPr>
          <p:nvPr>
            <p:ph type="body" idx="1"/>
          </p:nvPr>
        </p:nvSpPr>
        <p:spPr>
          <a:xfrm>
            <a:off x="609600" y="850900"/>
            <a:ext cx="7959725" cy="4724400"/>
          </a:xfrm>
        </p:spPr>
        <p:txBody>
          <a:bodyPr/>
          <a:lstStyle/>
          <a:p>
            <a:pPr algn="just" eaLnBrk="1" hangingPunct="1">
              <a:lnSpc>
                <a:spcPct val="80000"/>
              </a:lnSpc>
              <a:buClr>
                <a:srgbClr val="FF0000"/>
              </a:buClr>
              <a:buFont typeface="Arial" pitchFamily="34" charset="0"/>
              <a:buNone/>
            </a:pPr>
            <a:r>
              <a:rPr lang="ru-RU" i="1" dirty="0" smtClean="0">
                <a:solidFill>
                  <a:srgbClr val="122031"/>
                </a:solidFill>
              </a:rPr>
              <a:t>ЗАКОННОЕ </a:t>
            </a:r>
            <a:r>
              <a:rPr lang="en-GB" i="1" dirty="0" smtClean="0">
                <a:solidFill>
                  <a:srgbClr val="122031"/>
                </a:solidFill>
              </a:rPr>
              <a:t> – </a:t>
            </a:r>
          </a:p>
          <a:p>
            <a:pPr marL="401638" lvl="1" indent="-1588" algn="just" eaLnBrk="1" hangingPunct="1">
              <a:lnSpc>
                <a:spcPct val="80000"/>
              </a:lnSpc>
              <a:buClr>
                <a:srgbClr val="FF0000"/>
              </a:buClr>
              <a:buFont typeface="Lucida Grande" pitchFamily="-84" charset="0"/>
              <a:buNone/>
            </a:pPr>
            <a:r>
              <a:rPr lang="ru-RU" dirty="0" smtClean="0"/>
              <a:t>Услуги по онлайн-хранению особенно полезны при ведении бизнеса и во время путешествий, так как доступ к месту хранения осуществляется через Интернет, и файлы могут быть использованы для личного или коллективного пользования.</a:t>
            </a:r>
          </a:p>
          <a:p>
            <a:pPr marL="401638" lvl="1" indent="-1588" algn="just" eaLnBrk="1" hangingPunct="1">
              <a:lnSpc>
                <a:spcPct val="80000"/>
              </a:lnSpc>
              <a:buClr>
                <a:srgbClr val="FF0000"/>
              </a:buClr>
              <a:buFont typeface="Lucida Grande" pitchFamily="-84" charset="0"/>
              <a:buNone/>
            </a:pPr>
            <a:r>
              <a:rPr lang="en-GB" dirty="0" smtClean="0"/>
              <a:t>					</a:t>
            </a:r>
          </a:p>
          <a:p>
            <a:pPr algn="just" eaLnBrk="1" hangingPunct="1">
              <a:lnSpc>
                <a:spcPct val="80000"/>
              </a:lnSpc>
              <a:buClr>
                <a:srgbClr val="FF0000"/>
              </a:buClr>
              <a:buFont typeface="Arial" pitchFamily="34" charset="0"/>
              <a:buNone/>
            </a:pPr>
            <a:r>
              <a:rPr lang="ru-RU" i="1" dirty="0" smtClean="0">
                <a:solidFill>
                  <a:srgbClr val="122031"/>
                </a:solidFill>
              </a:rPr>
              <a:t>ПРЕСТУПНОЕ</a:t>
            </a:r>
            <a:r>
              <a:rPr lang="en-GB" i="1" dirty="0" smtClean="0">
                <a:solidFill>
                  <a:srgbClr val="122031"/>
                </a:solidFill>
              </a:rPr>
              <a:t> – </a:t>
            </a:r>
          </a:p>
          <a:p>
            <a:pPr algn="just" eaLnBrk="1" hangingPunct="1">
              <a:lnSpc>
                <a:spcPct val="80000"/>
              </a:lnSpc>
              <a:buClr>
                <a:srgbClr val="FF0000"/>
              </a:buClr>
              <a:buFont typeface="Arial" pitchFamily="34" charset="0"/>
              <a:buNone/>
            </a:pPr>
            <a:r>
              <a:rPr lang="ru-RU" sz="2800" dirty="0" smtClean="0"/>
              <a:t>Действует тот же самый принцип – файлы, папки, картинки или любые другие типы данных могут быть загружены на любой компьютер, подсоединенный к Интернету, и лица, обладающие информацией об учетной записи, могут их сделать доступными для коллективного пользования.</a:t>
            </a:r>
          </a:p>
        </p:txBody>
      </p:sp>
      <p:sp>
        <p:nvSpPr>
          <p:cNvPr id="239618" name="Rectangle 3"/>
          <p:cNvSpPr>
            <a:spLocks noGrp="1" noChangeArrowheads="1"/>
          </p:cNvSpPr>
          <p:nvPr>
            <p:ph type="title"/>
          </p:nvPr>
        </p:nvSpPr>
        <p:spPr bwMode="auto">
          <a:xfrm>
            <a:off x="500063" y="0"/>
            <a:ext cx="8229600" cy="91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Онлайн-хранение</a:t>
            </a:r>
            <a:endParaRPr lang="en-US" b="1" smtClean="0">
              <a:solidFill>
                <a:srgbClr val="122031"/>
              </a:solidFill>
            </a:endParaRPr>
          </a:p>
        </p:txBody>
      </p:sp>
      <p:sp>
        <p:nvSpPr>
          <p:cNvPr id="239619" name="Slide Number Placeholder 4"/>
          <p:cNvSpPr>
            <a:spLocks noGrp="1"/>
          </p:cNvSpPr>
          <p:nvPr>
            <p:ph type="sldNum" sz="quarter" idx="12"/>
          </p:nvPr>
        </p:nvSpPr>
        <p:spPr bwMode="auto">
          <a:noFill/>
          <a:ln>
            <a:miter lim="800000"/>
            <a:headEnd/>
            <a:tailEnd/>
          </a:ln>
        </p:spPr>
        <p:txBody>
          <a:bodyPr/>
          <a:lstStyle/>
          <a:p>
            <a:fld id="{0202A284-9526-430D-9548-1BD338A9B9E1}" type="slidenum">
              <a:rPr lang="en-US"/>
              <a:pPr/>
              <a:t>116</a:t>
            </a:fld>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p:cNvGrpSpPr>
            <a:grpSpLocks noChangeAspect="1"/>
          </p:cNvGrpSpPr>
          <p:nvPr/>
        </p:nvGrpSpPr>
        <p:grpSpPr bwMode="auto">
          <a:xfrm>
            <a:off x="2828925" y="457200"/>
            <a:ext cx="3673475" cy="5976938"/>
            <a:chOff x="1338" y="255"/>
            <a:chExt cx="3192" cy="3900"/>
          </a:xfrm>
        </p:grpSpPr>
        <p:sp>
          <p:nvSpPr>
            <p:cNvPr id="241668"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1670"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1672"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41673"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41674"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41675"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41676"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41677"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41678"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41679"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41680"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41681"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41682"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41683"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41684"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41685"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41686"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41687"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41688"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41689"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41690"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41691"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41692"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41693"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41694"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41695"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41696"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41697"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41698"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41699"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41700"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41701"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41702"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41703"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41704"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41705"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41706"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41707"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41708"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41709"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41710"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41711"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41666" name="TextBox 48"/>
          <p:cNvSpPr txBox="1">
            <a:spLocks noChangeArrowheads="1"/>
          </p:cNvSpPr>
          <p:nvPr/>
        </p:nvSpPr>
        <p:spPr bwMode="auto">
          <a:xfrm>
            <a:off x="3429000" y="2819400"/>
            <a:ext cx="2667000" cy="1570038"/>
          </a:xfrm>
          <a:prstGeom prst="rect">
            <a:avLst/>
          </a:prstGeom>
          <a:noFill/>
          <a:ln w="9525">
            <a:noFill/>
            <a:miter lim="800000"/>
            <a:headEnd/>
            <a:tailEnd/>
          </a:ln>
        </p:spPr>
        <p:txBody>
          <a:bodyPr>
            <a:spAutoFit/>
          </a:bodyPr>
          <a:lstStyle/>
          <a:p>
            <a:pPr algn="ctr"/>
            <a:r>
              <a:rPr lang="ru-RU" sz="3200" b="1"/>
              <a:t>ЯЩИК</a:t>
            </a:r>
          </a:p>
          <a:p>
            <a:pPr algn="ctr"/>
            <a:r>
              <a:rPr lang="ru-RU" sz="3200" b="1"/>
              <a:t>С «МЕРТВЫМ ПИСЬМОМ»</a:t>
            </a:r>
            <a:endParaRPr lang="en-GB" sz="3200" b="1"/>
          </a:p>
        </p:txBody>
      </p:sp>
      <p:sp>
        <p:nvSpPr>
          <p:cNvPr id="241667" name="Slide Number Placeholder 47"/>
          <p:cNvSpPr>
            <a:spLocks noGrp="1"/>
          </p:cNvSpPr>
          <p:nvPr>
            <p:ph type="sldNum" sz="quarter" idx="12"/>
          </p:nvPr>
        </p:nvSpPr>
        <p:spPr bwMode="auto">
          <a:noFill/>
          <a:ln>
            <a:miter lim="800000"/>
            <a:headEnd/>
            <a:tailEnd/>
          </a:ln>
        </p:spPr>
        <p:txBody>
          <a:bodyPr/>
          <a:lstStyle/>
          <a:p>
            <a:fld id="{1B2AA102-B3A6-40E2-A77D-4895BBF12349}" type="slidenum">
              <a:rPr lang="en-US"/>
              <a:pPr/>
              <a:t>117</a:t>
            </a:fld>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2"/>
          <p:cNvSpPr>
            <a:spLocks noGrp="1" noChangeArrowheads="1"/>
          </p:cNvSpPr>
          <p:nvPr>
            <p:ph type="title"/>
          </p:nvPr>
        </p:nvSpPr>
        <p:spPr bwMode="auto">
          <a:xfrm>
            <a:off x="457200" y="0"/>
            <a:ext cx="8229600" cy="8509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b="1" smtClean="0">
                <a:solidFill>
                  <a:srgbClr val="122031"/>
                </a:solidFill>
              </a:rPr>
              <a:t> </a:t>
            </a:r>
            <a:r>
              <a:rPr lang="en-GB" altLang="en-US" b="1" smtClean="0">
                <a:solidFill>
                  <a:srgbClr val="122031"/>
                </a:solidFill>
              </a:rPr>
              <a:t>‘</a:t>
            </a:r>
            <a:r>
              <a:rPr lang="ru-RU" altLang="ja-JP" b="1" smtClean="0">
                <a:solidFill>
                  <a:srgbClr val="122031"/>
                </a:solidFill>
              </a:rPr>
              <a:t>Ящик с мертвым письмом</a:t>
            </a:r>
            <a:r>
              <a:rPr lang="en-GB" altLang="en-US" b="1" smtClean="0">
                <a:solidFill>
                  <a:srgbClr val="122031"/>
                </a:solidFill>
              </a:rPr>
              <a:t>’</a:t>
            </a:r>
            <a:endParaRPr lang="en-GB" b="1" smtClean="0">
              <a:solidFill>
                <a:srgbClr val="122031"/>
              </a:solidFill>
            </a:endParaRPr>
          </a:p>
        </p:txBody>
      </p:sp>
      <p:sp>
        <p:nvSpPr>
          <p:cNvPr id="242690" name="Rectangle 3"/>
          <p:cNvSpPr>
            <a:spLocks noGrp="1" noChangeArrowheads="1"/>
          </p:cNvSpPr>
          <p:nvPr>
            <p:ph type="body" idx="1"/>
          </p:nvPr>
        </p:nvSpPr>
        <p:spPr>
          <a:xfrm>
            <a:off x="334963" y="782638"/>
            <a:ext cx="8351837" cy="5000625"/>
          </a:xfrm>
        </p:spPr>
        <p:txBody>
          <a:bodyPr/>
          <a:lstStyle/>
          <a:p>
            <a:pPr algn="just" eaLnBrk="1" hangingPunct="1"/>
            <a:r>
              <a:rPr lang="ru-RU" sz="2000" smtClean="0"/>
              <a:t>Регистрируется учетная запись на </a:t>
            </a:r>
            <a:r>
              <a:rPr lang="en-GB" sz="2000" smtClean="0"/>
              <a:t>Hotmail /Livemail </a:t>
            </a:r>
            <a:r>
              <a:rPr lang="en-GB" sz="2000" i="1" smtClean="0"/>
              <a:t>(</a:t>
            </a:r>
            <a:r>
              <a:rPr lang="ru-RU" sz="2000" i="1" smtClean="0"/>
              <a:t>или любом сервере бесплатной почты</a:t>
            </a:r>
            <a:r>
              <a:rPr lang="en-GB" sz="2000" i="1" smtClean="0"/>
              <a:t>l)</a:t>
            </a:r>
            <a:r>
              <a:rPr lang="ru-RU" sz="2000" i="1" smtClean="0"/>
              <a:t>.</a:t>
            </a:r>
            <a:endParaRPr lang="en-GB" sz="2000" i="1" smtClean="0"/>
          </a:p>
          <a:p>
            <a:pPr algn="just" eaLnBrk="1" hangingPunct="1"/>
            <a:endParaRPr lang="en-GB" sz="2000" i="1" smtClean="0"/>
          </a:p>
          <a:p>
            <a:pPr algn="just" eaLnBrk="1" hangingPunct="1"/>
            <a:r>
              <a:rPr lang="ru-RU" sz="2000" smtClean="0"/>
              <a:t>Пишется сообщение, содержащее «секретную» информацию.</a:t>
            </a:r>
            <a:endParaRPr lang="en-GB" sz="2000" smtClean="0"/>
          </a:p>
          <a:p>
            <a:pPr algn="just" eaLnBrk="1" hangingPunct="1"/>
            <a:endParaRPr lang="en-GB" sz="2000" smtClean="0"/>
          </a:p>
          <a:p>
            <a:pPr algn="just" eaLnBrk="1" hangingPunct="1"/>
            <a:r>
              <a:rPr lang="ru-RU" sz="2000" smtClean="0"/>
              <a:t>Если необходимо, к сообщению присоединяются приложения.</a:t>
            </a:r>
            <a:endParaRPr lang="en-GB" sz="2000" smtClean="0"/>
          </a:p>
          <a:p>
            <a:pPr algn="just" eaLnBrk="1" hangingPunct="1"/>
            <a:endParaRPr lang="en-GB" sz="2000" smtClean="0"/>
          </a:p>
          <a:p>
            <a:pPr algn="just" eaLnBrk="1" hangingPunct="1"/>
            <a:r>
              <a:rPr lang="ru-RU" sz="2000" smtClean="0"/>
              <a:t>Письмо не отправляется</a:t>
            </a:r>
            <a:r>
              <a:rPr lang="en-GB" sz="2000" smtClean="0"/>
              <a:t>,</a:t>
            </a:r>
            <a:r>
              <a:rPr lang="ru-RU" sz="2000" smtClean="0"/>
              <a:t> а сохраняется как черновик.</a:t>
            </a:r>
            <a:endParaRPr lang="en-GB" sz="2000" smtClean="0"/>
          </a:p>
          <a:p>
            <a:pPr algn="just" eaLnBrk="1" hangingPunct="1"/>
            <a:endParaRPr lang="en-GB" sz="2000" smtClean="0"/>
          </a:p>
          <a:p>
            <a:pPr algn="just" eaLnBrk="1" hangingPunct="1"/>
            <a:r>
              <a:rPr lang="ru-RU" sz="2000" smtClean="0"/>
              <a:t>Информация о том, как зайти в учетную запись, передается другому лицу.</a:t>
            </a:r>
            <a:endParaRPr lang="en-GB" sz="2000" smtClean="0"/>
          </a:p>
          <a:p>
            <a:pPr algn="just" eaLnBrk="1" hangingPunct="1"/>
            <a:endParaRPr lang="en-GB" sz="2000" smtClean="0"/>
          </a:p>
          <a:p>
            <a:pPr algn="just" eaLnBrk="1" hangingPunct="1"/>
            <a:r>
              <a:rPr lang="ru-RU" sz="2000" smtClean="0"/>
              <a:t>Теперь можно войти в почтовый ящик созданной учетной записи, прочитать сообщение и удалить его.</a:t>
            </a:r>
            <a:endParaRPr lang="en-GB" sz="2000" smtClean="0"/>
          </a:p>
          <a:p>
            <a:pPr algn="just" eaLnBrk="1" hangingPunct="1"/>
            <a:endParaRPr lang="en-GB" sz="2000" smtClean="0"/>
          </a:p>
          <a:p>
            <a:pPr algn="just" eaLnBrk="1" hangingPunct="1"/>
            <a:r>
              <a:rPr lang="ru-RU" sz="2000" smtClean="0"/>
              <a:t>Сообщение в принципе не было отправлено</a:t>
            </a:r>
            <a:r>
              <a:rPr lang="en-GB" sz="2000" smtClean="0"/>
              <a:t>, </a:t>
            </a:r>
            <a:r>
              <a:rPr lang="ru-RU" sz="2000" smtClean="0"/>
              <a:t>какое-то время оно было всего лишь  черновиком в папке </a:t>
            </a:r>
            <a:r>
              <a:rPr lang="en-GB" sz="2000" smtClean="0"/>
              <a:t> – </a:t>
            </a:r>
            <a:r>
              <a:rPr lang="ru-RU" sz="2000" smtClean="0"/>
              <a:t>его невозможно отследить.</a:t>
            </a:r>
            <a:endParaRPr lang="en-GB" sz="2000" smtClean="0"/>
          </a:p>
        </p:txBody>
      </p:sp>
      <p:sp>
        <p:nvSpPr>
          <p:cNvPr id="242691" name="Slide Number Placeholder 4"/>
          <p:cNvSpPr>
            <a:spLocks noGrp="1"/>
          </p:cNvSpPr>
          <p:nvPr>
            <p:ph type="sldNum" sz="quarter" idx="12"/>
          </p:nvPr>
        </p:nvSpPr>
        <p:spPr bwMode="auto">
          <a:noFill/>
          <a:ln>
            <a:miter lim="800000"/>
            <a:headEnd/>
            <a:tailEnd/>
          </a:ln>
        </p:spPr>
        <p:txBody>
          <a:bodyPr/>
          <a:lstStyle/>
          <a:p>
            <a:fld id="{9F0E4F23-961F-4334-BDD1-3DAE757D4F05}" type="slidenum">
              <a:rPr lang="en-US"/>
              <a:pPr/>
              <a:t>118</a:t>
            </a:fld>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737" name="Group 2"/>
          <p:cNvGrpSpPr>
            <a:grpSpLocks noChangeAspect="1"/>
          </p:cNvGrpSpPr>
          <p:nvPr/>
        </p:nvGrpSpPr>
        <p:grpSpPr bwMode="auto">
          <a:xfrm>
            <a:off x="2895600" y="457200"/>
            <a:ext cx="3673475" cy="5976938"/>
            <a:chOff x="1338" y="255"/>
            <a:chExt cx="3192" cy="3900"/>
          </a:xfrm>
        </p:grpSpPr>
        <p:sp>
          <p:nvSpPr>
            <p:cNvPr id="244740"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4742"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4744"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44745"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44746"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44747"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44748"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44749"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44750"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44751"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44752"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44753"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44754"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44755"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44756"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44757"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44758"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44759"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44760"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44761"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44762"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44763"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44764"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44765"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44766"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44767"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44768"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44769"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44770"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44771"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44772"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44773"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44774"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44775"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44776"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44777"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44778"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44779"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44780"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44781"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44782"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44783"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44738" name="TextBox 48"/>
          <p:cNvSpPr txBox="1">
            <a:spLocks noChangeArrowheads="1"/>
          </p:cNvSpPr>
          <p:nvPr/>
        </p:nvSpPr>
        <p:spPr bwMode="auto">
          <a:xfrm>
            <a:off x="3429000" y="3111500"/>
            <a:ext cx="2667000" cy="1938338"/>
          </a:xfrm>
          <a:prstGeom prst="rect">
            <a:avLst/>
          </a:prstGeom>
          <a:noFill/>
          <a:ln w="9525">
            <a:noFill/>
            <a:miter lim="800000"/>
            <a:headEnd/>
            <a:tailEnd/>
          </a:ln>
        </p:spPr>
        <p:txBody>
          <a:bodyPr>
            <a:spAutoFit/>
          </a:bodyPr>
          <a:lstStyle/>
          <a:p>
            <a:pPr algn="ctr"/>
            <a:r>
              <a:rPr lang="ru-RU" sz="3000" b="1"/>
              <a:t>Одноранговая сеть</a:t>
            </a:r>
          </a:p>
          <a:p>
            <a:pPr algn="ctr"/>
            <a:r>
              <a:rPr lang="ru-RU" sz="3000" b="1"/>
              <a:t>(от узла к узлу)</a:t>
            </a:r>
            <a:endParaRPr lang="en-GB" sz="3000" b="1"/>
          </a:p>
        </p:txBody>
      </p:sp>
      <p:sp>
        <p:nvSpPr>
          <p:cNvPr id="244739" name="Slide Number Placeholder 47"/>
          <p:cNvSpPr>
            <a:spLocks noGrp="1"/>
          </p:cNvSpPr>
          <p:nvPr>
            <p:ph type="sldNum" sz="quarter" idx="12"/>
          </p:nvPr>
        </p:nvSpPr>
        <p:spPr bwMode="auto">
          <a:noFill/>
          <a:ln>
            <a:miter lim="800000"/>
            <a:headEnd/>
            <a:tailEnd/>
          </a:ln>
        </p:spPr>
        <p:txBody>
          <a:bodyPr/>
          <a:lstStyle/>
          <a:p>
            <a:fld id="{8E21D49A-269C-42D5-8EAB-9F7139BBBD71}" type="slidenum">
              <a:rPr lang="en-US"/>
              <a:pPr/>
              <a:t>119</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6"/>
          <p:cNvPicPr>
            <a:picLocks noGrp="1" noChangeAspect="1" noChangeArrowheads="1"/>
          </p:cNvPicPr>
          <p:nvPr>
            <p:ph idx="1"/>
          </p:nvPr>
        </p:nvPicPr>
        <p:blipFill>
          <a:blip r:embed="rId2"/>
          <a:srcRect/>
          <a:stretch>
            <a:fillRect/>
          </a:stretch>
        </p:blipFill>
        <p:spPr>
          <a:xfrm>
            <a:off x="457200" y="1741488"/>
            <a:ext cx="8229600" cy="4243387"/>
          </a:xfrm>
          <a:noFill/>
        </p:spPr>
      </p:pic>
      <p:sp>
        <p:nvSpPr>
          <p:cNvPr id="40962" name="Title 1"/>
          <p:cNvSpPr>
            <a:spLocks noGrp="1"/>
          </p:cNvSpPr>
          <p:nvPr>
            <p:ph type="title"/>
          </p:nvPr>
        </p:nvSpPr>
        <p:spPr bwMode="auto">
          <a:xfrm>
            <a:off x="457200" y="274638"/>
            <a:ext cx="8229600" cy="8255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CMOS </a:t>
            </a:r>
            <a:r>
              <a:rPr lang="ru-RU" b="1" smtClean="0"/>
              <a:t>и</a:t>
            </a:r>
            <a:r>
              <a:rPr lang="en-US" b="1" smtClean="0"/>
              <a:t> BIOS</a:t>
            </a:r>
          </a:p>
        </p:txBody>
      </p:sp>
      <p:sp>
        <p:nvSpPr>
          <p:cNvPr id="40963" name="Slide Number Placeholder 3"/>
          <p:cNvSpPr>
            <a:spLocks noGrp="1"/>
          </p:cNvSpPr>
          <p:nvPr>
            <p:ph type="sldNum" sz="quarter" idx="12"/>
          </p:nvPr>
        </p:nvSpPr>
        <p:spPr bwMode="auto">
          <a:noFill/>
          <a:ln>
            <a:miter lim="800000"/>
            <a:headEnd/>
            <a:tailEnd/>
          </a:ln>
        </p:spPr>
        <p:txBody>
          <a:bodyPr/>
          <a:lstStyle/>
          <a:p>
            <a:fld id="{B317787A-3943-466C-9633-F02DA975ECD9}" type="slidenum">
              <a:rPr lang="en-US"/>
              <a:pPr/>
              <a:t>12</a:t>
            </a:fld>
            <a:endParaRPr lang="en-US"/>
          </a:p>
        </p:txBody>
      </p:sp>
      <p:sp>
        <p:nvSpPr>
          <p:cNvPr id="40964" name="TextBox 5"/>
          <p:cNvSpPr txBox="1">
            <a:spLocks noChangeArrowheads="1"/>
          </p:cNvSpPr>
          <p:nvPr/>
        </p:nvSpPr>
        <p:spPr bwMode="auto">
          <a:xfrm>
            <a:off x="427038" y="2492375"/>
            <a:ext cx="1963737" cy="3970338"/>
          </a:xfrm>
          <a:prstGeom prst="rect">
            <a:avLst/>
          </a:prstGeom>
          <a:noFill/>
          <a:ln w="9525">
            <a:noFill/>
            <a:miter lim="800000"/>
            <a:headEnd/>
            <a:tailEnd/>
          </a:ln>
        </p:spPr>
        <p:txBody>
          <a:bodyPr>
            <a:spAutoFit/>
          </a:bodyPr>
          <a:lstStyle/>
          <a:p>
            <a:r>
              <a:rPr lang="en-US"/>
              <a:t>CMOS</a:t>
            </a:r>
            <a:r>
              <a:rPr lang="ru-RU"/>
              <a:t> – часть оперативной памяти, где хранится вся информация о </a:t>
            </a:r>
            <a:r>
              <a:rPr lang="en-US"/>
              <a:t>BIOS. </a:t>
            </a:r>
            <a:r>
              <a:rPr lang="ru-RU"/>
              <a:t>Для питания </a:t>
            </a:r>
            <a:r>
              <a:rPr lang="en-US"/>
              <a:t>CMOS Ram </a:t>
            </a:r>
            <a:r>
              <a:rPr lang="ru-RU"/>
              <a:t>нужна аккумуляторная батарея, ответственная за сохранность данных, когда компьютер отключен. </a:t>
            </a:r>
            <a:endParaRPr lang="en-US"/>
          </a:p>
        </p:txBody>
      </p:sp>
      <p:sp>
        <p:nvSpPr>
          <p:cNvPr id="40965" name="TextBox 1"/>
          <p:cNvSpPr txBox="1">
            <a:spLocks noChangeArrowheads="1"/>
          </p:cNvSpPr>
          <p:nvPr/>
        </p:nvSpPr>
        <p:spPr bwMode="auto">
          <a:xfrm>
            <a:off x="901700" y="1766888"/>
            <a:ext cx="2600325" cy="646112"/>
          </a:xfrm>
          <a:prstGeom prst="rect">
            <a:avLst/>
          </a:prstGeom>
          <a:noFill/>
          <a:ln w="9525">
            <a:noFill/>
            <a:miter lim="800000"/>
            <a:headEnd/>
            <a:tailEnd/>
          </a:ln>
        </p:spPr>
        <p:txBody>
          <a:bodyPr>
            <a:spAutoFit/>
          </a:bodyPr>
          <a:lstStyle/>
          <a:p>
            <a:r>
              <a:rPr lang="ru-RU" b="1"/>
              <a:t>Слот, куда вставляется батарея</a:t>
            </a:r>
            <a:r>
              <a:rPr lang="en-US" b="1"/>
              <a:t> CMOS</a:t>
            </a:r>
            <a:r>
              <a:rPr lang="ru-RU" b="1"/>
              <a:t> </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Title 1"/>
          <p:cNvSpPr>
            <a:spLocks noGrp="1"/>
          </p:cNvSpPr>
          <p:nvPr>
            <p:ph type="title"/>
          </p:nvPr>
        </p:nvSpPr>
        <p:spPr bwMode="auto">
          <a:xfrm>
            <a:off x="-965200" y="-119063"/>
            <a:ext cx="10756900" cy="11223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Одноранговая сеть (от узла к узлу)</a:t>
            </a:r>
            <a:endParaRPr lang="en-GB" b="1" smtClean="0"/>
          </a:p>
        </p:txBody>
      </p:sp>
      <p:sp>
        <p:nvSpPr>
          <p:cNvPr id="245762" name="Content Placeholder 2"/>
          <p:cNvSpPr>
            <a:spLocks noGrp="1"/>
          </p:cNvSpPr>
          <p:nvPr>
            <p:ph idx="1"/>
          </p:nvPr>
        </p:nvSpPr>
        <p:spPr>
          <a:xfrm>
            <a:off x="457200" y="749300"/>
            <a:ext cx="8229600" cy="4525963"/>
          </a:xfrm>
        </p:spPr>
        <p:txBody>
          <a:bodyPr/>
          <a:lstStyle/>
          <a:p>
            <a:pPr eaLnBrk="1" hangingPunct="1">
              <a:lnSpc>
                <a:spcPct val="80000"/>
              </a:lnSpc>
            </a:pPr>
            <a:r>
              <a:rPr lang="ru-RU" sz="2500" dirty="0" smtClean="0"/>
              <a:t>В течение ряда лет услуги одноранговой сети (</a:t>
            </a:r>
            <a:r>
              <a:rPr lang="en-GB" sz="2500" dirty="0" smtClean="0"/>
              <a:t>Peer to Peer</a:t>
            </a:r>
            <a:r>
              <a:rPr lang="ru-RU" sz="2500" dirty="0" smtClean="0"/>
              <a:t>) облегчали передачу незаконных файлов, а также файлов, представляющих собой объекты интеллектуальной собственности. </a:t>
            </a:r>
            <a:endParaRPr lang="en-GB" sz="2500" dirty="0" smtClean="0"/>
          </a:p>
          <a:p>
            <a:pPr eaLnBrk="1" hangingPunct="1">
              <a:lnSpc>
                <a:spcPct val="80000"/>
              </a:lnSpc>
            </a:pPr>
            <a:r>
              <a:rPr lang="ru-RU" sz="2500" dirty="0" smtClean="0"/>
              <a:t>Клиенты одноранговой сети</a:t>
            </a:r>
            <a:r>
              <a:rPr lang="en-US" sz="2500" dirty="0" smtClean="0"/>
              <a:t> </a:t>
            </a:r>
            <a:r>
              <a:rPr lang="ru-RU" sz="2500" dirty="0" smtClean="0"/>
              <a:t>были распространены среди криминальных групп. Архитектура первого поколения одноранговой сети была основана на принципе использования центрального сервера, к которому подсоединялись клиенты с целью скачивания файлов.</a:t>
            </a:r>
            <a:r>
              <a:rPr lang="en-US" sz="2500" dirty="0" smtClean="0"/>
              <a:t> </a:t>
            </a:r>
            <a:r>
              <a:rPr lang="ru-RU" sz="2500" dirty="0" smtClean="0"/>
              <a:t> </a:t>
            </a:r>
            <a:endParaRPr lang="en-US" sz="2500" dirty="0" smtClean="0"/>
          </a:p>
          <a:p>
            <a:pPr eaLnBrk="1" hangingPunct="1">
              <a:lnSpc>
                <a:spcPct val="80000"/>
              </a:lnSpc>
            </a:pPr>
            <a:r>
              <a:rPr lang="ru-RU" sz="2500" dirty="0" smtClean="0"/>
              <a:t>Наличие центрального сервера позволяло достаточно оперативно идентифицировать лиц, предоставлявших нелегальные услуги, и ликвидировать сервис. Второе поколение клиентов одноранговых сетей использует другие методы соединения, от хранения списков доступных файлов для облегчения поиска до «суперузлов», которые идентифицируют местонахождения файлов.</a:t>
            </a:r>
          </a:p>
          <a:p>
            <a:pPr eaLnBrk="1" hangingPunct="1">
              <a:lnSpc>
                <a:spcPct val="80000"/>
              </a:lnSpc>
              <a:buFont typeface="Arial" pitchFamily="34" charset="0"/>
              <a:buNone/>
            </a:pPr>
            <a:r>
              <a:rPr lang="en-GB" sz="2500" dirty="0" smtClean="0"/>
              <a:t>  </a:t>
            </a:r>
          </a:p>
          <a:p>
            <a:pPr eaLnBrk="1" hangingPunct="1">
              <a:lnSpc>
                <a:spcPct val="80000"/>
              </a:lnSpc>
            </a:pPr>
            <a:endParaRPr lang="en-US" sz="2500" dirty="0" smtClean="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7809" name="Group 2"/>
          <p:cNvGrpSpPr>
            <a:grpSpLocks noChangeAspect="1"/>
          </p:cNvGrpSpPr>
          <p:nvPr/>
        </p:nvGrpSpPr>
        <p:grpSpPr bwMode="auto">
          <a:xfrm>
            <a:off x="2895600" y="457200"/>
            <a:ext cx="3673475" cy="5976938"/>
            <a:chOff x="1338" y="255"/>
            <a:chExt cx="3192" cy="3900"/>
          </a:xfrm>
        </p:grpSpPr>
        <p:sp>
          <p:nvSpPr>
            <p:cNvPr id="24781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781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4781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4781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4781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4781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4782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4782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4782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4782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4782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4782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4782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4782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4782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4782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4783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4783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4783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4783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4783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4783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4783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4783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4783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4783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4784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4784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4784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4784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4784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4784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4784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4784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4784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4784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4785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4785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4785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4785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4785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4785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47810" name="TextBox 48"/>
          <p:cNvSpPr txBox="1">
            <a:spLocks noChangeArrowheads="1"/>
          </p:cNvSpPr>
          <p:nvPr/>
        </p:nvSpPr>
        <p:spPr bwMode="auto">
          <a:xfrm>
            <a:off x="3429000" y="3111500"/>
            <a:ext cx="2667000" cy="1077913"/>
          </a:xfrm>
          <a:prstGeom prst="rect">
            <a:avLst/>
          </a:prstGeom>
          <a:noFill/>
          <a:ln w="9525">
            <a:noFill/>
            <a:miter lim="800000"/>
            <a:headEnd/>
            <a:tailEnd/>
          </a:ln>
        </p:spPr>
        <p:txBody>
          <a:bodyPr>
            <a:spAutoFit/>
          </a:bodyPr>
          <a:lstStyle/>
          <a:p>
            <a:pPr algn="ctr"/>
            <a:r>
              <a:rPr lang="ru-RU" sz="3200" b="1"/>
              <a:t>НОВОСТНЫЕ ГРУППЫ</a:t>
            </a:r>
          </a:p>
        </p:txBody>
      </p:sp>
      <p:sp>
        <p:nvSpPr>
          <p:cNvPr id="247811" name="Slide Number Placeholder 47"/>
          <p:cNvSpPr>
            <a:spLocks noGrp="1"/>
          </p:cNvSpPr>
          <p:nvPr>
            <p:ph type="sldNum" sz="quarter" idx="12"/>
          </p:nvPr>
        </p:nvSpPr>
        <p:spPr bwMode="auto">
          <a:noFill/>
          <a:ln>
            <a:miter lim="800000"/>
            <a:headEnd/>
            <a:tailEnd/>
          </a:ln>
        </p:spPr>
        <p:txBody>
          <a:bodyPr/>
          <a:lstStyle/>
          <a:p>
            <a:fld id="{E9F11C07-AD88-4E3E-9748-59DA18209695}" type="slidenum">
              <a:rPr lang="en-US"/>
              <a:pPr/>
              <a:t>121</a:t>
            </a:fld>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8833" name="Rectangle 2"/>
          <p:cNvSpPr>
            <a:spLocks noGrp="1" noChangeArrowheads="1"/>
          </p:cNvSpPr>
          <p:nvPr>
            <p:ph type="title"/>
          </p:nvPr>
        </p:nvSpPr>
        <p:spPr bwMode="auto">
          <a:xfrm>
            <a:off x="357188" y="-114300"/>
            <a:ext cx="8786812" cy="10064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Группы новостей Internet</a:t>
            </a:r>
            <a:r>
              <a:rPr lang="en-US" b="1" smtClean="0">
                <a:solidFill>
                  <a:srgbClr val="122031"/>
                </a:solidFill>
              </a:rPr>
              <a:t> (</a:t>
            </a:r>
            <a:r>
              <a:rPr lang="en-GB" b="1" smtClean="0">
                <a:solidFill>
                  <a:srgbClr val="122031"/>
                </a:solidFill>
              </a:rPr>
              <a:t>Usenet)</a:t>
            </a:r>
          </a:p>
        </p:txBody>
      </p:sp>
      <p:sp>
        <p:nvSpPr>
          <p:cNvPr id="83971" name="Rectangle 3"/>
          <p:cNvSpPr>
            <a:spLocks noGrp="1" noChangeArrowheads="1"/>
          </p:cNvSpPr>
          <p:nvPr>
            <p:ph type="body" idx="1"/>
          </p:nvPr>
        </p:nvSpPr>
        <p:spPr>
          <a:xfrm>
            <a:off x="415925" y="482600"/>
            <a:ext cx="8077200" cy="5514975"/>
          </a:xfrm>
        </p:spPr>
        <p:txBody>
          <a:bodyPr/>
          <a:lstStyle/>
          <a:p>
            <a:pPr marL="365125" indent="-1588" algn="just" eaLnBrk="1" hangingPunct="1">
              <a:lnSpc>
                <a:spcPct val="110000"/>
              </a:lnSpc>
              <a:buClr>
                <a:srgbClr val="FF0000"/>
              </a:buClr>
              <a:buFont typeface="Arial" pitchFamily="34" charset="0"/>
              <a:buNone/>
            </a:pPr>
            <a:r>
              <a:rPr lang="ru-RU" sz="2800" b="1" smtClean="0"/>
              <a:t>Английский термин </a:t>
            </a:r>
            <a:r>
              <a:rPr lang="en-US" sz="2800" b="1" smtClean="0"/>
              <a:t>Usenet </a:t>
            </a:r>
            <a:r>
              <a:rPr lang="ru-RU" sz="2800" b="1" smtClean="0"/>
              <a:t>происходит от </a:t>
            </a:r>
            <a:r>
              <a:rPr lang="en-US" altLang="en-US" sz="2800" b="1" smtClean="0"/>
              <a:t>“</a:t>
            </a:r>
            <a:r>
              <a:rPr lang="en-US" sz="2800" b="1" smtClean="0"/>
              <a:t>User</a:t>
            </a:r>
            <a:r>
              <a:rPr lang="en-US" altLang="en-US" sz="2800" b="1" smtClean="0"/>
              <a:t>‘</a:t>
            </a:r>
            <a:r>
              <a:rPr lang="en-US" sz="2800" b="1" smtClean="0"/>
              <a:t>s Network</a:t>
            </a:r>
            <a:r>
              <a:rPr lang="ja-JP" altLang="en-US" sz="2800" b="1" smtClean="0"/>
              <a:t>”</a:t>
            </a:r>
            <a:r>
              <a:rPr lang="ru-RU" altLang="ja-JP" sz="2800" b="1" smtClean="0"/>
              <a:t> и</a:t>
            </a:r>
            <a:r>
              <a:rPr lang="en-US" altLang="ja-JP" sz="2800" b="1" smtClean="0"/>
              <a:t> </a:t>
            </a:r>
            <a:r>
              <a:rPr lang="ru-RU" altLang="ja-JP" sz="2800" b="1" smtClean="0"/>
              <a:t>означает </a:t>
            </a:r>
            <a:r>
              <a:rPr lang="en-US" altLang="en-US" sz="2800" b="1" smtClean="0"/>
              <a:t>“</a:t>
            </a:r>
            <a:r>
              <a:rPr lang="ru-RU" altLang="ja-JP" sz="2800" b="1" smtClean="0"/>
              <a:t>пользовательскую сеть</a:t>
            </a:r>
            <a:r>
              <a:rPr lang="en-US" altLang="ja-JP" sz="2800" b="1" smtClean="0"/>
              <a:t>”</a:t>
            </a:r>
            <a:r>
              <a:rPr lang="ru-RU" altLang="ja-JP" sz="2800" b="1" smtClean="0"/>
              <a:t>, которую часто называют «новостной группой»</a:t>
            </a:r>
            <a:endParaRPr lang="en-US" altLang="ja-JP" sz="2800" b="1" smtClean="0"/>
          </a:p>
          <a:p>
            <a:pPr marL="365125" indent="-1588" algn="just" eaLnBrk="1" hangingPunct="1">
              <a:lnSpc>
                <a:spcPct val="110000"/>
              </a:lnSpc>
            </a:pPr>
            <a:r>
              <a:rPr lang="en-US" sz="2800" smtClean="0"/>
              <a:t>Usenet </a:t>
            </a:r>
            <a:r>
              <a:rPr lang="ru-RU" sz="2800" smtClean="0"/>
              <a:t>состоит из тысяч виртуальных досок объявлений на различные темы </a:t>
            </a:r>
          </a:p>
          <a:p>
            <a:pPr lvl="1" algn="just" eaLnBrk="1" hangingPunct="1">
              <a:lnSpc>
                <a:spcPct val="110000"/>
              </a:lnSpc>
            </a:pPr>
            <a:r>
              <a:rPr lang="ru-RU" smtClean="0"/>
              <a:t>Доступны в Интернете по всему миру</a:t>
            </a:r>
            <a:endParaRPr lang="en-US" smtClean="0"/>
          </a:p>
          <a:p>
            <a:pPr marL="365125" indent="-1588" algn="just" eaLnBrk="1" hangingPunct="1">
              <a:lnSpc>
                <a:spcPct val="110000"/>
              </a:lnSpc>
            </a:pPr>
            <a:r>
              <a:rPr lang="ru-RU" sz="2800" smtClean="0"/>
              <a:t>Любой человек с доступом в Интернет может</a:t>
            </a:r>
            <a:r>
              <a:rPr lang="en-US" sz="2800" smtClean="0"/>
              <a:t>:</a:t>
            </a:r>
          </a:p>
          <a:p>
            <a:pPr lvl="1" algn="just" eaLnBrk="1" hangingPunct="1">
              <a:lnSpc>
                <a:spcPct val="110000"/>
              </a:lnSpc>
            </a:pPr>
            <a:r>
              <a:rPr lang="en-US" smtClean="0"/>
              <a:t>О</a:t>
            </a:r>
            <a:r>
              <a:rPr lang="ru-RU" smtClean="0"/>
              <a:t>тправить сообщение в любую новостную группу </a:t>
            </a:r>
            <a:r>
              <a:rPr lang="en-US" smtClean="0"/>
              <a:t>Usenet</a:t>
            </a:r>
          </a:p>
          <a:p>
            <a:pPr lvl="1" algn="just" eaLnBrk="1" hangingPunct="1">
              <a:lnSpc>
                <a:spcPct val="110000"/>
              </a:lnSpc>
            </a:pPr>
            <a:r>
              <a:rPr lang="ru-RU" smtClean="0"/>
              <a:t>Прочитать любое сообщение</a:t>
            </a:r>
          </a:p>
          <a:p>
            <a:pPr lvl="1" algn="just" eaLnBrk="1" hangingPunct="1">
              <a:lnSpc>
                <a:spcPct val="110000"/>
              </a:lnSpc>
            </a:pPr>
            <a:r>
              <a:rPr lang="ru-RU" smtClean="0"/>
              <a:t>Отправить ответ на любое сообщение</a:t>
            </a:r>
            <a:endParaRPr lang="en-US" smtClean="0"/>
          </a:p>
        </p:txBody>
      </p:sp>
      <p:sp>
        <p:nvSpPr>
          <p:cNvPr id="248835" name="Slide Number Placeholder 3"/>
          <p:cNvSpPr>
            <a:spLocks noGrp="1"/>
          </p:cNvSpPr>
          <p:nvPr>
            <p:ph type="sldNum" sz="quarter" idx="12"/>
          </p:nvPr>
        </p:nvSpPr>
        <p:spPr bwMode="auto">
          <a:noFill/>
          <a:ln>
            <a:miter lim="800000"/>
            <a:headEnd/>
            <a:tailEnd/>
          </a:ln>
        </p:spPr>
        <p:txBody>
          <a:bodyPr/>
          <a:lstStyle/>
          <a:p>
            <a:fld id="{65E9EE58-8A13-437A-A979-4A6836E63356}" type="slidenum">
              <a:rPr lang="en-US"/>
              <a:pPr/>
              <a:t>122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1" end="1"/>
                                            </p:txEl>
                                          </p:spTgt>
                                        </p:tgtEl>
                                        <p:attrNameLst>
                                          <p:attrName>style.visibility</p:attrName>
                                        </p:attrNameLst>
                                      </p:cBhvr>
                                      <p:to>
                                        <p:strVal val="visible"/>
                                      </p:to>
                                    </p:set>
                                    <p:animEffect transition="in" filter="dissolve">
                                      <p:cBhvr>
                                        <p:cTn id="12" dur="500"/>
                                        <p:tgtEl>
                                          <p:spTgt spid="83971">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2" end="2"/>
                                            </p:txEl>
                                          </p:spTgt>
                                        </p:tgtEl>
                                        <p:attrNameLst>
                                          <p:attrName>style.visibility</p:attrName>
                                        </p:attrNameLst>
                                      </p:cBhvr>
                                      <p:to>
                                        <p:strVal val="visible"/>
                                      </p:to>
                                    </p:set>
                                    <p:animEffect transition="in" filter="dissolve">
                                      <p:cBhvr>
                                        <p:cTn id="15" dur="500"/>
                                        <p:tgtEl>
                                          <p:spTgt spid="83971">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3" end="3"/>
                                            </p:txEl>
                                          </p:spTgt>
                                        </p:tgtEl>
                                        <p:attrNameLst>
                                          <p:attrName>style.visibility</p:attrName>
                                        </p:attrNameLst>
                                      </p:cBhvr>
                                      <p:to>
                                        <p:strVal val="visible"/>
                                      </p:to>
                                    </p:set>
                                    <p:animEffect transition="in" filter="dissolve">
                                      <p:cBhvr>
                                        <p:cTn id="20" dur="500"/>
                                        <p:tgtEl>
                                          <p:spTgt spid="83971">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4" end="4"/>
                                            </p:txEl>
                                          </p:spTgt>
                                        </p:tgtEl>
                                        <p:attrNameLst>
                                          <p:attrName>style.visibility</p:attrName>
                                        </p:attrNameLst>
                                      </p:cBhvr>
                                      <p:to>
                                        <p:strVal val="visible"/>
                                      </p:to>
                                    </p:set>
                                    <p:animEffect transition="in" filter="dissolve">
                                      <p:cBhvr>
                                        <p:cTn id="23" dur="500"/>
                                        <p:tgtEl>
                                          <p:spTgt spid="83971">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5" end="5"/>
                                            </p:txEl>
                                          </p:spTgt>
                                        </p:tgtEl>
                                        <p:attrNameLst>
                                          <p:attrName>style.visibility</p:attrName>
                                        </p:attrNameLst>
                                      </p:cBhvr>
                                      <p:to>
                                        <p:strVal val="visible"/>
                                      </p:to>
                                    </p:set>
                                    <p:animEffect transition="in" filter="dissolve">
                                      <p:cBhvr>
                                        <p:cTn id="26" dur="500"/>
                                        <p:tgtEl>
                                          <p:spTgt spid="83971">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6" end="6"/>
                                            </p:txEl>
                                          </p:spTgt>
                                        </p:tgtEl>
                                        <p:attrNameLst>
                                          <p:attrName>style.visibility</p:attrName>
                                        </p:attrNameLst>
                                      </p:cBhvr>
                                      <p:to>
                                        <p:strVal val="visible"/>
                                      </p:to>
                                    </p:set>
                                    <p:animEffect transition="in" filter="dissolve">
                                      <p:cBhvr>
                                        <p:cTn id="29" dur="500"/>
                                        <p:tgtEl>
                                          <p:spTgt spid="839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881" name="Group 2"/>
          <p:cNvGrpSpPr>
            <a:grpSpLocks noChangeAspect="1"/>
          </p:cNvGrpSpPr>
          <p:nvPr/>
        </p:nvGrpSpPr>
        <p:grpSpPr bwMode="auto">
          <a:xfrm>
            <a:off x="2895600" y="457200"/>
            <a:ext cx="3673475" cy="5976938"/>
            <a:chOff x="1338" y="255"/>
            <a:chExt cx="3192" cy="3900"/>
          </a:xfrm>
        </p:grpSpPr>
        <p:sp>
          <p:nvSpPr>
            <p:cNvPr id="25088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088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088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5088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5089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5089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5089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5089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5089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5089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5089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5089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5089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5089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5090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5090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5090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5090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5090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5090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5090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5090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5090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5090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5091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5091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5091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5091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5091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5091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5091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5091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5091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5091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5092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5092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5092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5092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5092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5092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5092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5092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50882" name="TextBox 48"/>
          <p:cNvSpPr txBox="1">
            <a:spLocks noChangeArrowheads="1"/>
          </p:cNvSpPr>
          <p:nvPr/>
        </p:nvSpPr>
        <p:spPr bwMode="auto">
          <a:xfrm>
            <a:off x="3429000" y="2913063"/>
            <a:ext cx="2667000" cy="1568450"/>
          </a:xfrm>
          <a:prstGeom prst="rect">
            <a:avLst/>
          </a:prstGeom>
          <a:noFill/>
          <a:ln w="9525">
            <a:noFill/>
            <a:miter lim="800000"/>
            <a:headEnd/>
            <a:tailEnd/>
          </a:ln>
        </p:spPr>
        <p:txBody>
          <a:bodyPr>
            <a:spAutoFit/>
          </a:bodyPr>
          <a:lstStyle/>
          <a:p>
            <a:pPr algn="ctr"/>
            <a:r>
              <a:rPr lang="en-GB" sz="3200" b="1"/>
              <a:t>ПРОТОКОЛ ПЕРЕДАЧИ ФАЙЛОВ</a:t>
            </a:r>
          </a:p>
        </p:txBody>
      </p:sp>
      <p:sp>
        <p:nvSpPr>
          <p:cNvPr id="250883" name="Slide Number Placeholder 47"/>
          <p:cNvSpPr>
            <a:spLocks noGrp="1"/>
          </p:cNvSpPr>
          <p:nvPr>
            <p:ph type="sldNum" sz="quarter" idx="12"/>
          </p:nvPr>
        </p:nvSpPr>
        <p:spPr bwMode="auto">
          <a:noFill/>
          <a:ln>
            <a:miter lim="800000"/>
            <a:headEnd/>
            <a:tailEnd/>
          </a:ln>
        </p:spPr>
        <p:txBody>
          <a:bodyPr/>
          <a:lstStyle/>
          <a:p>
            <a:fld id="{3780B97A-3A53-4B86-9109-AB70F2C66563}" type="slidenum">
              <a:rPr lang="en-US"/>
              <a:pPr/>
              <a:t>123</a:t>
            </a:fld>
            <a:endParaRPr 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p:cNvSpPr>
            <a:spLocks noGrp="1"/>
          </p:cNvSpPr>
          <p:nvPr>
            <p:ph type="title"/>
          </p:nvPr>
        </p:nvSpPr>
        <p:spPr bwMode="auto">
          <a:xfrm>
            <a:off x="368300" y="160338"/>
            <a:ext cx="8686800" cy="7667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a:t>
            </a:r>
            <a:r>
              <a:rPr lang="en-US" b="1" smtClean="0"/>
              <a:t>ротокол передачи файлов</a:t>
            </a:r>
            <a:r>
              <a:rPr lang="ru-RU" b="1" smtClean="0"/>
              <a:t> (</a:t>
            </a:r>
            <a:r>
              <a:rPr lang="en-US" b="1" smtClean="0"/>
              <a:t>FTP</a:t>
            </a:r>
            <a:r>
              <a:rPr lang="ru-RU" b="1" smtClean="0"/>
              <a:t>)</a:t>
            </a:r>
            <a:endParaRPr lang="en-US" b="1" smtClean="0"/>
          </a:p>
        </p:txBody>
      </p:sp>
      <p:sp>
        <p:nvSpPr>
          <p:cNvPr id="251906" name="Content Placeholder 2"/>
          <p:cNvSpPr>
            <a:spLocks noGrp="1"/>
          </p:cNvSpPr>
          <p:nvPr>
            <p:ph idx="1"/>
          </p:nvPr>
        </p:nvSpPr>
        <p:spPr>
          <a:xfrm>
            <a:off x="457200" y="1227138"/>
            <a:ext cx="8229600" cy="4899025"/>
          </a:xfrm>
        </p:spPr>
        <p:txBody>
          <a:bodyPr/>
          <a:lstStyle/>
          <a:p>
            <a:pPr eaLnBrk="1" hangingPunct="1">
              <a:lnSpc>
                <a:spcPct val="80000"/>
              </a:lnSpc>
            </a:pPr>
            <a:r>
              <a:rPr lang="ru-RU" sz="2200" smtClean="0"/>
              <a:t>Протокол </a:t>
            </a:r>
            <a:r>
              <a:rPr lang="en-US" sz="2200" smtClean="0"/>
              <a:t>FTP –</a:t>
            </a:r>
            <a:r>
              <a:rPr lang="ru-RU" sz="2200" smtClean="0"/>
              <a:t> это эффективный протокол, который предоставляет возможность пересылать файлы с одного компьютера на другой. </a:t>
            </a:r>
          </a:p>
          <a:p>
            <a:pPr eaLnBrk="1" hangingPunct="1">
              <a:lnSpc>
                <a:spcPct val="80000"/>
              </a:lnSpc>
            </a:pPr>
            <a:r>
              <a:rPr lang="ru-RU" sz="2200" smtClean="0"/>
              <a:t>Протокол </a:t>
            </a:r>
            <a:r>
              <a:rPr lang="en-US" sz="2200" smtClean="0"/>
              <a:t>FTP </a:t>
            </a:r>
            <a:r>
              <a:rPr lang="ru-RU" sz="2200" smtClean="0"/>
              <a:t>работает на основе архитектуры клиент/сервер, при этом </a:t>
            </a:r>
            <a:r>
              <a:rPr lang="en-US" sz="2200" smtClean="0"/>
              <a:t>FTP-</a:t>
            </a:r>
            <a:r>
              <a:rPr lang="ru-RU" sz="2200" smtClean="0"/>
              <a:t>программа, установленная на клиент-сервере, позволяет пользователю взаимодействовать с сервером с целью получения доступа к сервисам и информации на сервере.</a:t>
            </a:r>
          </a:p>
          <a:p>
            <a:pPr eaLnBrk="1" hangingPunct="1">
              <a:lnSpc>
                <a:spcPct val="80000"/>
              </a:lnSpc>
            </a:pPr>
            <a:r>
              <a:rPr lang="ru-RU" sz="2200" smtClean="0"/>
              <a:t>Когда пользователю необходимо переслать файл, с целевой системой устанавливается </a:t>
            </a:r>
            <a:r>
              <a:rPr lang="en-US" sz="2200" smtClean="0"/>
              <a:t>TCP-</a:t>
            </a:r>
            <a:r>
              <a:rPr lang="ru-RU" sz="2200" smtClean="0"/>
              <a:t>соединение. Изначально разрешается послать регистрационное имя и пароль, после чего пользователь получает возможность определить файлы и назначить операции действия над файлами.</a:t>
            </a:r>
          </a:p>
          <a:p>
            <a:pPr eaLnBrk="1" hangingPunct="1">
              <a:lnSpc>
                <a:spcPct val="80000"/>
              </a:lnSpc>
            </a:pPr>
            <a:r>
              <a:rPr lang="ru-RU" sz="2200" smtClean="0"/>
              <a:t>После получения разрешения на передачу файлов создается новое </a:t>
            </a:r>
            <a:r>
              <a:rPr lang="en-US" sz="2200" smtClean="0"/>
              <a:t>TCP-</a:t>
            </a:r>
            <a:r>
              <a:rPr lang="ru-RU" sz="2200" smtClean="0"/>
              <a:t>соединение для пересылки данных.</a:t>
            </a:r>
          </a:p>
        </p:txBody>
      </p:sp>
      <p:sp>
        <p:nvSpPr>
          <p:cNvPr id="251907" name="Slide Number Placeholder 3"/>
          <p:cNvSpPr>
            <a:spLocks noGrp="1"/>
          </p:cNvSpPr>
          <p:nvPr>
            <p:ph type="sldNum" sz="quarter" idx="12"/>
          </p:nvPr>
        </p:nvSpPr>
        <p:spPr bwMode="auto">
          <a:noFill/>
          <a:ln>
            <a:miter lim="800000"/>
            <a:headEnd/>
            <a:tailEnd/>
          </a:ln>
        </p:spPr>
        <p:txBody>
          <a:bodyPr/>
          <a:lstStyle/>
          <a:p>
            <a:fld id="{F10CAB01-155F-4A1B-B3D8-F6BCCCBF341D}" type="slidenum">
              <a:rPr lang="en-US"/>
              <a:pPr/>
              <a:t>124</a:t>
            </a:fld>
            <a:endParaRPr 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953" name="Group 2"/>
          <p:cNvGrpSpPr>
            <a:grpSpLocks noChangeAspect="1"/>
          </p:cNvGrpSpPr>
          <p:nvPr/>
        </p:nvGrpSpPr>
        <p:grpSpPr bwMode="auto">
          <a:xfrm>
            <a:off x="2895600" y="457200"/>
            <a:ext cx="3673475" cy="5976938"/>
            <a:chOff x="1338" y="255"/>
            <a:chExt cx="3192" cy="3900"/>
          </a:xfrm>
        </p:grpSpPr>
        <p:sp>
          <p:nvSpPr>
            <p:cNvPr id="25395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395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396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5396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5396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5396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5396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5396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5396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5396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5396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5396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5397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5397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5397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5397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5397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5397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5397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5397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5397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5397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5398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5398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5398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5398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5398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5398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5398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5398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5398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5398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5399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5399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5399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5399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5399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5399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5399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5399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5399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5399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53954" name="TextBox 48"/>
          <p:cNvSpPr txBox="1">
            <a:spLocks noChangeArrowheads="1"/>
          </p:cNvSpPr>
          <p:nvPr/>
        </p:nvSpPr>
        <p:spPr bwMode="auto">
          <a:xfrm>
            <a:off x="3429000" y="2387600"/>
            <a:ext cx="2667000" cy="2554288"/>
          </a:xfrm>
          <a:prstGeom prst="rect">
            <a:avLst/>
          </a:prstGeom>
          <a:noFill/>
          <a:ln w="9525">
            <a:noFill/>
            <a:miter lim="800000"/>
            <a:headEnd/>
            <a:tailEnd/>
          </a:ln>
        </p:spPr>
        <p:txBody>
          <a:bodyPr>
            <a:spAutoFit/>
          </a:bodyPr>
          <a:lstStyle/>
          <a:p>
            <a:pPr algn="ctr"/>
            <a:r>
              <a:rPr lang="ru-RU" sz="3200"/>
              <a:t>РЕТРАНС-ЛИРУЕМЫЙ ИНТЕРНЕТ-ЧАТ </a:t>
            </a:r>
          </a:p>
          <a:p>
            <a:pPr algn="ctr"/>
            <a:r>
              <a:rPr lang="en-US" sz="3200"/>
              <a:t>(IRC)</a:t>
            </a:r>
            <a:endParaRPr lang="ru-RU" sz="3200"/>
          </a:p>
        </p:txBody>
      </p:sp>
      <p:sp>
        <p:nvSpPr>
          <p:cNvPr id="253955" name="Slide Number Placeholder 47"/>
          <p:cNvSpPr>
            <a:spLocks noGrp="1"/>
          </p:cNvSpPr>
          <p:nvPr>
            <p:ph type="sldNum" sz="quarter" idx="12"/>
          </p:nvPr>
        </p:nvSpPr>
        <p:spPr bwMode="auto">
          <a:noFill/>
          <a:ln>
            <a:miter lim="800000"/>
            <a:headEnd/>
            <a:tailEnd/>
          </a:ln>
        </p:spPr>
        <p:txBody>
          <a:bodyPr/>
          <a:lstStyle/>
          <a:p>
            <a:fld id="{DE82B904-FA9C-46FD-841A-1B4ED0C089DB}" type="slidenum">
              <a:rPr lang="en-US"/>
              <a:pPr/>
              <a:t>125</a:t>
            </a:fld>
            <a:endParaRPr 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bwMode="auto">
          <a:xfrm>
            <a:off x="-571500" y="96838"/>
            <a:ext cx="10083800" cy="8509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Ретранслируемый Интернет-чат </a:t>
            </a:r>
            <a:r>
              <a:rPr lang="en-US" smtClean="0"/>
              <a:t>(IRC)</a:t>
            </a:r>
            <a:r>
              <a:rPr lang="ru-RU" smtClean="0"/>
              <a:t> </a:t>
            </a:r>
            <a:r>
              <a:rPr lang="en-US" smtClean="0"/>
              <a:t> </a:t>
            </a:r>
            <a:endParaRPr lang="ru-RU" smtClean="0"/>
          </a:p>
        </p:txBody>
      </p:sp>
      <p:sp>
        <p:nvSpPr>
          <p:cNvPr id="256002" name="Content Placeholder 2"/>
          <p:cNvSpPr>
            <a:spLocks noGrp="1"/>
          </p:cNvSpPr>
          <p:nvPr>
            <p:ph idx="1"/>
          </p:nvPr>
        </p:nvSpPr>
        <p:spPr>
          <a:xfrm>
            <a:off x="457200" y="947738"/>
            <a:ext cx="8229600" cy="5000625"/>
          </a:xfrm>
        </p:spPr>
        <p:txBody>
          <a:bodyPr/>
          <a:lstStyle/>
          <a:p>
            <a:pPr eaLnBrk="1" hangingPunct="1">
              <a:lnSpc>
                <a:spcPct val="90000"/>
              </a:lnSpc>
            </a:pPr>
            <a:r>
              <a:rPr lang="ru-RU" sz="2400" smtClean="0"/>
              <a:t>ретранслируемый Интернет-чат </a:t>
            </a:r>
            <a:r>
              <a:rPr lang="en-GB" sz="2400" smtClean="0"/>
              <a:t> (IRC)</a:t>
            </a:r>
            <a:r>
              <a:rPr lang="ru-RU" sz="2400" smtClean="0"/>
              <a:t> – это несколько устаревшая система телеконференций, которая до сих пор используется правонарушителями для связи и обмена файлами.</a:t>
            </a:r>
          </a:p>
          <a:p>
            <a:pPr eaLnBrk="1" hangingPunct="1">
              <a:lnSpc>
                <a:spcPct val="90000"/>
              </a:lnSpc>
            </a:pPr>
            <a:r>
              <a:rPr lang="ru-RU" sz="2400" smtClean="0"/>
              <a:t>В основе работы </a:t>
            </a:r>
            <a:r>
              <a:rPr lang="en-US" sz="2400" smtClean="0"/>
              <a:t>IRC </a:t>
            </a:r>
            <a:r>
              <a:rPr lang="ru-RU" sz="2400" smtClean="0"/>
              <a:t>лежит последовательность соединенных друг с другом серверов, которые делают общедоступными сообщения, посылаемые в «Каналы» или текстовые виртуальные переговорные комнаты</a:t>
            </a:r>
            <a:r>
              <a:rPr lang="en-US" sz="2400" smtClean="0"/>
              <a:t>.</a:t>
            </a:r>
            <a:r>
              <a:rPr lang="ru-RU" sz="2400" smtClean="0"/>
              <a:t> </a:t>
            </a:r>
          </a:p>
          <a:p>
            <a:pPr eaLnBrk="1" hangingPunct="1">
              <a:lnSpc>
                <a:spcPct val="90000"/>
              </a:lnSpc>
            </a:pPr>
            <a:r>
              <a:rPr lang="ru-RU" sz="2400" smtClean="0"/>
              <a:t>Темы для обсуждений опубликованы, и пользователи, имеющие </a:t>
            </a:r>
            <a:r>
              <a:rPr lang="en-US" sz="2400" smtClean="0"/>
              <a:t>IRC-</a:t>
            </a:r>
            <a:r>
              <a:rPr lang="ru-RU" sz="2400" smtClean="0"/>
              <a:t>клиент, в любое время могут соединиться с одним или несколькими каналами и принять участие в обсуждении с единомышленниками. </a:t>
            </a:r>
            <a:endParaRPr lang="en-GB" sz="2400" smtClean="0"/>
          </a:p>
          <a:p>
            <a:pPr eaLnBrk="1" hangingPunct="1">
              <a:lnSpc>
                <a:spcPct val="90000"/>
              </a:lnSpc>
            </a:pPr>
            <a:r>
              <a:rPr lang="en-GB" sz="2400" smtClean="0"/>
              <a:t>С</a:t>
            </a:r>
            <a:r>
              <a:rPr lang="ru-RU" sz="2400" smtClean="0"/>
              <a:t>ервис </a:t>
            </a:r>
            <a:r>
              <a:rPr lang="en-GB" sz="2400" smtClean="0"/>
              <a:t>IRC </a:t>
            </a:r>
            <a:r>
              <a:rPr lang="ru-RU" sz="2400" smtClean="0"/>
              <a:t>- довольно неудобный в использовании сервис Интернета, и им в основном пользуются относительно опытные и старшие пользователи.</a:t>
            </a:r>
          </a:p>
        </p:txBody>
      </p:sp>
      <p:sp>
        <p:nvSpPr>
          <p:cNvPr id="256003" name="Slide Number Placeholder 3"/>
          <p:cNvSpPr>
            <a:spLocks noGrp="1"/>
          </p:cNvSpPr>
          <p:nvPr>
            <p:ph type="sldNum" sz="quarter" idx="12"/>
          </p:nvPr>
        </p:nvSpPr>
        <p:spPr bwMode="auto">
          <a:noFill/>
          <a:ln>
            <a:miter lim="800000"/>
            <a:headEnd/>
            <a:tailEnd/>
          </a:ln>
        </p:spPr>
        <p:txBody>
          <a:bodyPr/>
          <a:lstStyle/>
          <a:p>
            <a:fld id="{F9B38E0D-7988-4881-AD12-69EBE168C263}" type="slidenum">
              <a:rPr lang="en-US"/>
              <a:pPr/>
              <a:t>126</a:t>
            </a:fld>
            <a:endParaRPr 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049" name="Group 2"/>
          <p:cNvGrpSpPr>
            <a:grpSpLocks noChangeAspect="1"/>
          </p:cNvGrpSpPr>
          <p:nvPr/>
        </p:nvGrpSpPr>
        <p:grpSpPr bwMode="auto">
          <a:xfrm>
            <a:off x="2895600" y="457200"/>
            <a:ext cx="3673475" cy="5976938"/>
            <a:chOff x="1338" y="255"/>
            <a:chExt cx="3192" cy="3900"/>
          </a:xfrm>
        </p:grpSpPr>
        <p:sp>
          <p:nvSpPr>
            <p:cNvPr id="25805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805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5805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5805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5805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5805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5806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5806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5806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5806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5806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5806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5806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5806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5806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5806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5807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5807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5807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5807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5807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5807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5807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5807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5807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5807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5808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5808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5808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5808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5808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5808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5808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5808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5808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5808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5809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5809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5809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5809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5809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5809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58050" name="TextBox 48"/>
          <p:cNvSpPr txBox="1">
            <a:spLocks noChangeArrowheads="1"/>
          </p:cNvSpPr>
          <p:nvPr/>
        </p:nvSpPr>
        <p:spPr bwMode="auto">
          <a:xfrm>
            <a:off x="3429000" y="2819400"/>
            <a:ext cx="2851150" cy="1077913"/>
          </a:xfrm>
          <a:prstGeom prst="rect">
            <a:avLst/>
          </a:prstGeom>
          <a:noFill/>
          <a:ln w="9525">
            <a:noFill/>
            <a:miter lim="800000"/>
            <a:headEnd/>
            <a:tailEnd/>
          </a:ln>
        </p:spPr>
        <p:txBody>
          <a:bodyPr>
            <a:spAutoFit/>
          </a:bodyPr>
          <a:lstStyle/>
          <a:p>
            <a:pPr algn="ctr"/>
            <a:r>
              <a:rPr lang="ru-RU" sz="3200" b="1"/>
              <a:t>СОЦИАЛЬНЫЕ СЕТИ</a:t>
            </a:r>
            <a:endParaRPr lang="en-GB" sz="3200" b="1"/>
          </a:p>
        </p:txBody>
      </p:sp>
      <p:sp>
        <p:nvSpPr>
          <p:cNvPr id="258051" name="Slide Number Placeholder 47"/>
          <p:cNvSpPr>
            <a:spLocks noGrp="1"/>
          </p:cNvSpPr>
          <p:nvPr>
            <p:ph type="sldNum" sz="quarter" idx="12"/>
          </p:nvPr>
        </p:nvSpPr>
        <p:spPr bwMode="auto">
          <a:noFill/>
          <a:ln>
            <a:miter lim="800000"/>
            <a:headEnd/>
            <a:tailEnd/>
          </a:ln>
        </p:spPr>
        <p:txBody>
          <a:bodyPr/>
          <a:lstStyle/>
          <a:p>
            <a:fld id="{EDC94895-7A4C-430E-BE74-2B6D7525E787}" type="slidenum">
              <a:rPr lang="en-US"/>
              <a:pPr/>
              <a:t>127</a:t>
            </a:fld>
            <a:endParaRPr 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Title 1"/>
          <p:cNvSpPr>
            <a:spLocks noGrp="1"/>
          </p:cNvSpPr>
          <p:nvPr>
            <p:ph type="title"/>
          </p:nvPr>
        </p:nvSpPr>
        <p:spPr bwMode="auto">
          <a:xfrm>
            <a:off x="457200" y="-127000"/>
            <a:ext cx="8229600" cy="7747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Социальные сети</a:t>
            </a:r>
            <a:endParaRPr lang="en-US" b="1" smtClean="0"/>
          </a:p>
        </p:txBody>
      </p:sp>
      <p:sp>
        <p:nvSpPr>
          <p:cNvPr id="260098" name="Content Placeholder 2"/>
          <p:cNvSpPr>
            <a:spLocks noGrp="1"/>
          </p:cNvSpPr>
          <p:nvPr>
            <p:ph idx="1"/>
          </p:nvPr>
        </p:nvSpPr>
        <p:spPr>
          <a:xfrm>
            <a:off x="457200" y="652463"/>
            <a:ext cx="8229600" cy="4914900"/>
          </a:xfrm>
        </p:spPr>
        <p:txBody>
          <a:bodyPr/>
          <a:lstStyle/>
          <a:p>
            <a:pPr eaLnBrk="1" hangingPunct="1">
              <a:lnSpc>
                <a:spcPct val="80000"/>
              </a:lnSpc>
            </a:pPr>
            <a:r>
              <a:rPr lang="ru-RU" sz="2000" dirty="0" smtClean="0"/>
              <a:t>В последние годы мгновенные сообщения и социальные сети стали необычайно распространенным средством связи, и можно привести много примеров известных сайтов, которые предлагают удобные в использовании средства связи с другими пользователями по всему миру. </a:t>
            </a:r>
          </a:p>
          <a:p>
            <a:pPr eaLnBrk="1" hangingPunct="1">
              <a:lnSpc>
                <a:spcPct val="80000"/>
              </a:lnSpc>
            </a:pPr>
            <a:r>
              <a:rPr lang="ru-RU" sz="2000" dirty="0" smtClean="0"/>
              <a:t>Отличительной чертой этих сайтов является возможность создавать личные профили, делать доступной информацию о владельце и знакомиться с новыми людьми. Возможно выкладывать в общий доступ фотографии, музыку и видео.  </a:t>
            </a:r>
            <a:endParaRPr lang="en-GB" sz="2000" dirty="0" smtClean="0"/>
          </a:p>
          <a:p>
            <a:pPr eaLnBrk="1" hangingPunct="1">
              <a:lnSpc>
                <a:spcPct val="80000"/>
              </a:lnSpc>
            </a:pPr>
            <a:r>
              <a:rPr lang="ru-RU" sz="2000" dirty="0" smtClean="0"/>
              <a:t>Обилие личной информации, выкладываемой в общий доступ,  делает ее уязвимой для использования преступниками, например, с целью кражи персональных данных или сексуальных домогательств в отношении детей. </a:t>
            </a:r>
          </a:p>
          <a:p>
            <a:pPr eaLnBrk="1" hangingPunct="1">
              <a:lnSpc>
                <a:spcPct val="80000"/>
              </a:lnSpc>
            </a:pPr>
            <a:r>
              <a:rPr lang="ru-RU" sz="2000" dirty="0" smtClean="0"/>
              <a:t>Сайты социальных сетей являются крайне полезным средством для правоохранительных органов с точки зрения сбора информации о подозрительных лицах и нелегальной деятельности.</a:t>
            </a:r>
          </a:p>
          <a:p>
            <a:pPr eaLnBrk="1" hangingPunct="1">
              <a:lnSpc>
                <a:spcPct val="80000"/>
              </a:lnSpc>
            </a:pPr>
            <a:r>
              <a:rPr lang="ru-RU" sz="2000" dirty="0" smtClean="0"/>
              <a:t>Мгновенные сообщения – это форма прямой переписки (чата) в режиме реального времени между двумя или более лицами с использованием одинаковых клиентов. Такой тип чата подразумевает факт наличия знакомства между двумя лицами в противоположность другому вида чата, который позволяет устанавливать соединение между незнакомыми людьми. Известно, что преступники часто используют услугу мгновенных сообщений в качестве средства связи. </a:t>
            </a:r>
          </a:p>
        </p:txBody>
      </p:sp>
      <p:sp>
        <p:nvSpPr>
          <p:cNvPr id="260099" name="Slide Number Placeholder 3"/>
          <p:cNvSpPr>
            <a:spLocks noGrp="1"/>
          </p:cNvSpPr>
          <p:nvPr>
            <p:ph type="sldNum" sz="quarter" idx="12"/>
          </p:nvPr>
        </p:nvSpPr>
        <p:spPr bwMode="auto">
          <a:noFill/>
          <a:ln>
            <a:miter lim="800000"/>
            <a:headEnd/>
            <a:tailEnd/>
          </a:ln>
        </p:spPr>
        <p:txBody>
          <a:bodyPr/>
          <a:lstStyle/>
          <a:p>
            <a:fld id="{A8936DF9-CFF2-4FE0-B3E0-2E6638AB8248}" type="slidenum">
              <a:rPr lang="en-US"/>
              <a:pPr/>
              <a:t>128</a:t>
            </a:fld>
            <a:endParaRPr 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p:cNvSpPr>
            <a:spLocks noGrp="1"/>
          </p:cNvSpPr>
          <p:nvPr>
            <p:ph type="title"/>
          </p:nvPr>
        </p:nvSpPr>
        <p:spPr bwMode="auto">
          <a:xfrm>
            <a:off x="-101600" y="-4763"/>
            <a:ext cx="9245600" cy="1143001"/>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000" b="1" smtClean="0"/>
              <a:t>Распространенность социальных сетей</a:t>
            </a:r>
            <a:endParaRPr lang="en-US" sz="4000" b="1" smtClean="0"/>
          </a:p>
        </p:txBody>
      </p:sp>
      <p:graphicFrame>
        <p:nvGraphicFramePr>
          <p:cNvPr id="5" name="Content Placeholder 4"/>
          <p:cNvGraphicFramePr>
            <a:graphicFrameLocks noGrp="1"/>
          </p:cNvGraphicFramePr>
          <p:nvPr>
            <p:ph idx="1"/>
          </p:nvPr>
        </p:nvGraphicFramePr>
        <p:xfrm>
          <a:off x="457200" y="1600200"/>
          <a:ext cx="8229600" cy="2600325"/>
        </p:xfrm>
        <a:graphic>
          <a:graphicData uri="http://schemas.openxmlformats.org/drawingml/2006/table">
            <a:tbl>
              <a:tblPr/>
              <a:tblGrid>
                <a:gridCol w="1371600"/>
                <a:gridCol w="1371600"/>
                <a:gridCol w="1371600"/>
                <a:gridCol w="1371600"/>
                <a:gridCol w="1371600"/>
                <a:gridCol w="1371600"/>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Год</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Facebook</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Twitter</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LinkedIn</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WordPress</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ea typeface="ＭＳ Ｐゴシック" pitchFamily="34" charset="-128"/>
                        </a:rPr>
                        <a:t>Tumblr</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2011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800,000,000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300,000,000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120,000,000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65,000,000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39,500,000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2010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500,000,000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145,000,000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75,000,000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11,100,000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4,400,000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2009</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350,000,000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75,000,000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50,000,000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8,000,000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2008</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33,000,000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4,300,000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2007</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50,000,000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750,000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15,000,000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170,000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2006</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12,000,000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8,000,000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600,000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62204" name="TextBox 5"/>
          <p:cNvSpPr txBox="1">
            <a:spLocks noChangeArrowheads="1"/>
          </p:cNvSpPr>
          <p:nvPr/>
        </p:nvSpPr>
        <p:spPr bwMode="auto">
          <a:xfrm>
            <a:off x="4824413" y="6550025"/>
            <a:ext cx="4319587" cy="307975"/>
          </a:xfrm>
          <a:prstGeom prst="rect">
            <a:avLst/>
          </a:prstGeom>
          <a:noFill/>
          <a:ln w="9525">
            <a:noFill/>
            <a:miter lim="800000"/>
            <a:headEnd/>
            <a:tailEnd/>
          </a:ln>
        </p:spPr>
        <p:txBody>
          <a:bodyPr wrap="none">
            <a:spAutoFit/>
          </a:bodyPr>
          <a:lstStyle/>
          <a:p>
            <a:r>
              <a:rPr lang="en-US" sz="1400"/>
              <a:t>Source - </a:t>
            </a:r>
            <a:r>
              <a:rPr lang="en-US" sz="1400">
                <a:hlinkClick r:id="rId3"/>
              </a:rPr>
              <a:t>http://dstevenwhite.com</a:t>
            </a:r>
            <a:r>
              <a:rPr lang="en-US" sz="1400"/>
              <a:t> &amp; </a:t>
            </a:r>
            <a:r>
              <a:rPr lang="en-US" sz="1400">
                <a:hlinkClick r:id="rId4"/>
              </a:rPr>
              <a:t>www.wikipedia.com</a:t>
            </a:r>
            <a:r>
              <a:rPr lang="en-US" sz="1400"/>
              <a:t> </a:t>
            </a:r>
          </a:p>
        </p:txBody>
      </p:sp>
      <p:sp>
        <p:nvSpPr>
          <p:cNvPr id="262205" name="Slide Number Placeholder 6"/>
          <p:cNvSpPr>
            <a:spLocks noGrp="1"/>
          </p:cNvSpPr>
          <p:nvPr>
            <p:ph type="sldNum" sz="quarter" idx="12"/>
          </p:nvPr>
        </p:nvSpPr>
        <p:spPr bwMode="auto">
          <a:noFill/>
          <a:ln>
            <a:miter lim="800000"/>
            <a:headEnd/>
            <a:tailEnd/>
          </a:ln>
        </p:spPr>
        <p:txBody>
          <a:bodyPr/>
          <a:lstStyle/>
          <a:p>
            <a:fld id="{ABF4FFCD-0790-4AB0-8B14-32C3DE1F14A9}" type="slidenum">
              <a:rPr lang="en-US"/>
              <a:pPr/>
              <a:t>129</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Content Placeholder 2"/>
          <p:cNvSpPr>
            <a:spLocks noGrp="1"/>
          </p:cNvSpPr>
          <p:nvPr>
            <p:ph idx="1"/>
          </p:nvPr>
        </p:nvSpPr>
        <p:spPr>
          <a:xfrm>
            <a:off x="457200" y="1227138"/>
            <a:ext cx="8229600" cy="5318125"/>
          </a:xfrm>
        </p:spPr>
        <p:txBody>
          <a:bodyPr/>
          <a:lstStyle/>
          <a:p>
            <a:pPr eaLnBrk="1" hangingPunct="1">
              <a:lnSpc>
                <a:spcPct val="80000"/>
              </a:lnSpc>
              <a:spcBef>
                <a:spcPct val="0"/>
              </a:spcBef>
              <a:spcAft>
                <a:spcPts val="1200"/>
              </a:spcAft>
            </a:pPr>
            <a:r>
              <a:rPr lang="ru-RU" sz="2500" smtClean="0"/>
              <a:t>Сокращение </a:t>
            </a:r>
            <a:r>
              <a:rPr lang="en-US" sz="2500" smtClean="0"/>
              <a:t>BIOS </a:t>
            </a:r>
            <a:r>
              <a:rPr lang="ru-RU" sz="2500" smtClean="0"/>
              <a:t>– основная система ввода/вывода, обычно произносится как «бай-осс». </a:t>
            </a:r>
            <a:r>
              <a:rPr lang="en-GB" sz="2500" smtClean="0"/>
              <a:t>BIOS </a:t>
            </a:r>
            <a:r>
              <a:rPr lang="ru-RU" sz="2500" smtClean="0"/>
              <a:t>– это интерфейс, который позволяет пользователю вносить изменения низкого уровня в материнскую плату компьютера, в ЦП</a:t>
            </a:r>
            <a:r>
              <a:rPr lang="en-GB" sz="2500" smtClean="0"/>
              <a:t>, </a:t>
            </a:r>
            <a:r>
              <a:rPr lang="ru-RU" sz="2500" smtClean="0"/>
              <a:t>память и другие устройства</a:t>
            </a:r>
            <a:r>
              <a:rPr lang="en-GB" sz="2500" smtClean="0"/>
              <a:t>. </a:t>
            </a:r>
          </a:p>
          <a:p>
            <a:pPr eaLnBrk="1" hangingPunct="1">
              <a:lnSpc>
                <a:spcPct val="80000"/>
              </a:lnSpc>
              <a:spcBef>
                <a:spcPct val="0"/>
              </a:spcBef>
              <a:spcAft>
                <a:spcPts val="1200"/>
              </a:spcAft>
            </a:pPr>
            <a:r>
              <a:rPr lang="ru-RU" sz="2500" smtClean="0"/>
              <a:t>Настройки </a:t>
            </a:r>
            <a:r>
              <a:rPr lang="en-GB" sz="2500" smtClean="0"/>
              <a:t>BIOS</a:t>
            </a:r>
            <a:r>
              <a:rPr lang="ru-RU" sz="2500" smtClean="0"/>
              <a:t>, как правило,</a:t>
            </a:r>
            <a:r>
              <a:rPr lang="en-GB" sz="2500" smtClean="0"/>
              <a:t> </a:t>
            </a:r>
            <a:r>
              <a:rPr lang="ru-RU" sz="2500" smtClean="0"/>
              <a:t>определены по умолчанию. Одно из наиболее частых изменений в </a:t>
            </a:r>
            <a:r>
              <a:rPr lang="en-GB" sz="2500" smtClean="0"/>
              <a:t>BIOS </a:t>
            </a:r>
            <a:r>
              <a:rPr lang="ru-RU" sz="2500" smtClean="0"/>
              <a:t>в судебно-экспертном контексте – изменение того порядка, согласно которому компьютер ищет устройства для старта</a:t>
            </a:r>
            <a:r>
              <a:rPr lang="en-GB" sz="2500" smtClean="0"/>
              <a:t>. </a:t>
            </a:r>
          </a:p>
          <a:p>
            <a:pPr eaLnBrk="1" hangingPunct="1">
              <a:lnSpc>
                <a:spcPct val="80000"/>
              </a:lnSpc>
              <a:spcBef>
                <a:spcPct val="0"/>
              </a:spcBef>
              <a:spcAft>
                <a:spcPts val="1200"/>
              </a:spcAft>
            </a:pPr>
            <a:r>
              <a:rPr lang="ru-RU" sz="2500" smtClean="0"/>
              <a:t>Как правило, судебный аналитик может использовать компьютерное обеспечение на компактном диске </a:t>
            </a:r>
            <a:r>
              <a:rPr lang="en-GB" sz="2500" smtClean="0"/>
              <a:t>(CD) </a:t>
            </a:r>
            <a:r>
              <a:rPr lang="ru-RU" sz="2500" smtClean="0"/>
              <a:t>и изменить </a:t>
            </a:r>
            <a:r>
              <a:rPr lang="en-GB" sz="2500" smtClean="0"/>
              <a:t>BIOS </a:t>
            </a:r>
            <a:r>
              <a:rPr lang="ru-RU" sz="2500" smtClean="0"/>
              <a:t>таким образом, чтобы компьютер загружался с </a:t>
            </a:r>
            <a:r>
              <a:rPr lang="en-GB" sz="2500" smtClean="0"/>
              <a:t>CD</a:t>
            </a:r>
            <a:r>
              <a:rPr lang="ru-RU" sz="2500" smtClean="0"/>
              <a:t>, а не с жесткого диска, так как доступ и начало работы с жесткого диска может повлечь за собой изменение данных</a:t>
            </a:r>
            <a:r>
              <a:rPr lang="en-GB" sz="2500" smtClean="0"/>
              <a:t>.  </a:t>
            </a:r>
          </a:p>
          <a:p>
            <a:pPr eaLnBrk="1" hangingPunct="1">
              <a:lnSpc>
                <a:spcPct val="80000"/>
              </a:lnSpc>
              <a:spcBef>
                <a:spcPct val="0"/>
              </a:spcBef>
              <a:spcAft>
                <a:spcPts val="1200"/>
              </a:spcAft>
            </a:pPr>
            <a:endParaRPr lang="en-US" sz="2500" smtClean="0"/>
          </a:p>
        </p:txBody>
      </p:sp>
      <p:sp>
        <p:nvSpPr>
          <p:cNvPr id="41986" name="Slide Number Placeholder 3"/>
          <p:cNvSpPr>
            <a:spLocks noGrp="1"/>
          </p:cNvSpPr>
          <p:nvPr>
            <p:ph type="sldNum" sz="quarter" idx="12"/>
          </p:nvPr>
        </p:nvSpPr>
        <p:spPr bwMode="auto">
          <a:noFill/>
          <a:ln>
            <a:miter lim="800000"/>
            <a:headEnd/>
            <a:tailEnd/>
          </a:ln>
        </p:spPr>
        <p:txBody>
          <a:bodyPr/>
          <a:lstStyle/>
          <a:p>
            <a:fld id="{F5795433-55CB-4400-A886-CF8C08DE40B6}" type="slidenum">
              <a:rPr lang="en-US"/>
              <a:pPr/>
              <a:t>13</a:t>
            </a:fld>
            <a:endParaRPr lang="en-US"/>
          </a:p>
        </p:txBody>
      </p:sp>
      <p:sp>
        <p:nvSpPr>
          <p:cNvPr id="41987" name="Title 1"/>
          <p:cNvSpPr>
            <a:spLocks noGrp="1"/>
          </p:cNvSpPr>
          <p:nvPr>
            <p:ph type="title"/>
          </p:nvPr>
        </p:nvSpPr>
        <p:spPr bwMode="auto">
          <a:xfrm>
            <a:off x="457200" y="274638"/>
            <a:ext cx="8229600" cy="8255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CMOS </a:t>
            </a:r>
            <a:r>
              <a:rPr lang="ru-RU" b="1" smtClean="0"/>
              <a:t>и</a:t>
            </a:r>
            <a:r>
              <a:rPr lang="en-US" b="1" smtClean="0"/>
              <a:t> BIOS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bwMode="auto">
          <a:xfrm>
            <a:off x="76200" y="142875"/>
            <a:ext cx="10896600" cy="784225"/>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ru-RU" sz="3000" b="1" smtClean="0"/>
              <a:t>Использование и распространенность </a:t>
            </a:r>
            <a:r>
              <a:rPr lang="en-US" sz="3000" b="1" smtClean="0"/>
              <a:t>Facebook 2011</a:t>
            </a:r>
          </a:p>
        </p:txBody>
      </p:sp>
      <p:graphicFrame>
        <p:nvGraphicFramePr>
          <p:cNvPr id="4" name="Content Placeholder 3"/>
          <p:cNvGraphicFramePr>
            <a:graphicFrameLocks noGrp="1"/>
          </p:cNvGraphicFramePr>
          <p:nvPr>
            <p:ph idx="1"/>
          </p:nvPr>
        </p:nvGraphicFramePr>
        <p:xfrm>
          <a:off x="457200" y="1066800"/>
          <a:ext cx="8229600" cy="5081228"/>
        </p:xfrm>
        <a:graphic>
          <a:graphicData uri="http://schemas.openxmlformats.org/drawingml/2006/table">
            <a:tbl>
              <a:tblPr/>
              <a:tblGrid>
                <a:gridCol w="1371600"/>
                <a:gridCol w="1371600"/>
                <a:gridCol w="1371600"/>
                <a:gridCol w="1371600"/>
                <a:gridCol w="1371600"/>
                <a:gridCol w="1371600"/>
              </a:tblGrid>
              <a:tr h="6397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Регион</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Население</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Пользователи</a:t>
                      </a: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 31/8/2010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Пользователи</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30/6/2011 </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Пользователи</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31/12/2011</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Охват</a:t>
                      </a: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 31/12/2011</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Азия</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ea typeface="ＭＳ Ｐゴシック" pitchFamily="34" charset="-128"/>
                        </a:rPr>
                        <a:t>3,879,740,877</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ea typeface="ＭＳ Ｐゴシック" pitchFamily="34" charset="-128"/>
                        </a:rPr>
                        <a:t>93,584,580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ea typeface="ＭＳ Ｐゴシック" pitchFamily="34" charset="-128"/>
                        </a:rPr>
                        <a:t>152,957,480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ea typeface="ＭＳ Ｐゴシック" pitchFamily="34" charset="-128"/>
                        </a:rPr>
                        <a:t>183,963,780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ea typeface="ＭＳ Ｐゴシック" pitchFamily="34" charset="-128"/>
                        </a:rPr>
                        <a:t>4.7%</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Африка</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1,037,524,058</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18,607,440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30,665,460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37,739,380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3.6%</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Европа</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816,426,346</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162,104,640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208,907,040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223,376,640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27.4%</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97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Лат. Америка</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555,856,161</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68,189,920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115,288,940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141,612,220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25.5%</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397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Сев. Америка</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347,394,870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149,054,040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167,999,540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174,586,680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50.3%</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Бл. Восток</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216,258,843</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11,698,120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16,125,180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18,241,080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8.4%</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Карибский бассейн</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41,427,004</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3,925,060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5,903,520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6,218,960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15.0%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97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Океания</a:t>
                      </a: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a:t>
                      </a:r>
                      <a:endParaRPr kumimoji="0" lang="ru-RU" sz="1400" b="0" i="0" u="none" strike="noStrike" cap="none" normalizeH="0" baseline="0" smtClean="0">
                        <a:ln>
                          <a:noFill/>
                        </a:ln>
                        <a:solidFill>
                          <a:srgbClr val="000000"/>
                        </a:solidFill>
                        <a:effectLst/>
                        <a:latin typeface="Calibri" pitchFamily="34" charset="0"/>
                        <a:ea typeface="ＭＳ Ｐゴシック" pitchFamily="34" charset="-128"/>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Австралия</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35,426,995</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11,596,660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12,881,560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13,353,420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37.7%</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В целом в мире</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6,930,055,154</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517,760,460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710,728,720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799,092,160</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11.5%</a:t>
                      </a:r>
                    </a:p>
                  </a:txBody>
                  <a:tcPr marT="45709" marB="45709"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64273" name="TextBox 5"/>
          <p:cNvSpPr txBox="1">
            <a:spLocks noChangeArrowheads="1"/>
          </p:cNvSpPr>
          <p:nvPr/>
        </p:nvSpPr>
        <p:spPr bwMode="auto">
          <a:xfrm>
            <a:off x="5170488" y="6550025"/>
            <a:ext cx="3973512" cy="307975"/>
          </a:xfrm>
          <a:prstGeom prst="rect">
            <a:avLst/>
          </a:prstGeom>
          <a:noFill/>
          <a:ln w="9525">
            <a:noFill/>
            <a:miter lim="800000"/>
            <a:headEnd/>
            <a:tailEnd/>
          </a:ln>
        </p:spPr>
        <p:txBody>
          <a:bodyPr wrap="none">
            <a:spAutoFit/>
          </a:bodyPr>
          <a:lstStyle/>
          <a:p>
            <a:r>
              <a:rPr lang="en-US" sz="1400"/>
              <a:t>Source: www.internetworldstats.com/facebook.htm</a:t>
            </a:r>
          </a:p>
        </p:txBody>
      </p:sp>
      <p:sp>
        <p:nvSpPr>
          <p:cNvPr id="264274" name="Slide Number Placeholder 6"/>
          <p:cNvSpPr>
            <a:spLocks noGrp="1"/>
          </p:cNvSpPr>
          <p:nvPr>
            <p:ph type="sldNum" sz="quarter" idx="12"/>
          </p:nvPr>
        </p:nvSpPr>
        <p:spPr bwMode="auto">
          <a:noFill/>
          <a:ln>
            <a:miter lim="800000"/>
            <a:headEnd/>
            <a:tailEnd/>
          </a:ln>
        </p:spPr>
        <p:txBody>
          <a:bodyPr/>
          <a:lstStyle/>
          <a:p>
            <a:fld id="{2769C544-C39E-4975-B3B4-7A9D03632943}" type="slidenum">
              <a:rPr lang="en-US"/>
              <a:pPr/>
              <a:t>130</a:t>
            </a:fld>
            <a:endParaRPr 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Title 1"/>
          <p:cNvSpPr>
            <a:spLocks noGrp="1"/>
          </p:cNvSpPr>
          <p:nvPr>
            <p:ph type="title"/>
          </p:nvPr>
        </p:nvSpPr>
        <p:spPr bwMode="auto">
          <a:xfrm>
            <a:off x="468313" y="0"/>
            <a:ext cx="8229600" cy="135731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Опубликуй</a:t>
            </a:r>
            <a:r>
              <a:rPr lang="en-GB" b="1" smtClean="0">
                <a:solidFill>
                  <a:srgbClr val="122031"/>
                </a:solidFill>
              </a:rPr>
              <a:t> </a:t>
            </a:r>
            <a:r>
              <a:rPr lang="ru-RU" b="1" smtClean="0">
                <a:solidFill>
                  <a:srgbClr val="122031"/>
                </a:solidFill>
              </a:rPr>
              <a:t>и будь осужден</a:t>
            </a:r>
            <a:r>
              <a:rPr lang="en-GB" b="1" smtClean="0">
                <a:solidFill>
                  <a:srgbClr val="122031"/>
                </a:solidFill>
              </a:rPr>
              <a:t>!</a:t>
            </a:r>
            <a:br>
              <a:rPr lang="en-GB" b="1" smtClean="0">
                <a:solidFill>
                  <a:srgbClr val="122031"/>
                </a:solidFill>
              </a:rPr>
            </a:br>
            <a:r>
              <a:rPr lang="ru-RU" sz="2800" b="1" smtClean="0">
                <a:solidFill>
                  <a:srgbClr val="122031"/>
                </a:solidFill>
              </a:rPr>
              <a:t>или </a:t>
            </a:r>
            <a:r>
              <a:rPr lang="en-GB" altLang="en-US" sz="2800" b="1" smtClean="0">
                <a:solidFill>
                  <a:srgbClr val="122031"/>
                </a:solidFill>
              </a:rPr>
              <a:t>“</a:t>
            </a:r>
            <a:r>
              <a:rPr lang="ru-RU" altLang="ja-JP" sz="2800" b="1" smtClean="0">
                <a:solidFill>
                  <a:srgbClr val="122031"/>
                </a:solidFill>
              </a:rPr>
              <a:t>Я не думал, что вы это прочтете</a:t>
            </a:r>
            <a:r>
              <a:rPr lang="en-GB" altLang="ja-JP" sz="2800" b="1" smtClean="0">
                <a:solidFill>
                  <a:srgbClr val="122031"/>
                </a:solidFill>
              </a:rPr>
              <a:t>!!</a:t>
            </a:r>
            <a:r>
              <a:rPr lang="en-GB" altLang="en-US" sz="2800" b="1" smtClean="0">
                <a:solidFill>
                  <a:srgbClr val="122031"/>
                </a:solidFill>
              </a:rPr>
              <a:t>”</a:t>
            </a:r>
            <a:endParaRPr lang="en-GB" sz="2800" b="1" smtClean="0">
              <a:solidFill>
                <a:srgbClr val="122031"/>
              </a:solidFill>
            </a:endParaRPr>
          </a:p>
        </p:txBody>
      </p:sp>
      <p:sp>
        <p:nvSpPr>
          <p:cNvPr id="3" name="Content Placeholder 2"/>
          <p:cNvSpPr>
            <a:spLocks noGrp="1"/>
          </p:cNvSpPr>
          <p:nvPr>
            <p:ph idx="1"/>
          </p:nvPr>
        </p:nvSpPr>
        <p:spPr>
          <a:xfrm>
            <a:off x="7143750" y="1714500"/>
            <a:ext cx="1785938" cy="4214813"/>
          </a:xfrm>
          <a:solidFill>
            <a:schemeClr val="accent5">
              <a:lumMod val="90000"/>
            </a:schemeClr>
          </a:solidFill>
        </p:spPr>
        <p:txBody>
          <a:bodyPr>
            <a:normAutofit/>
          </a:bodyPr>
          <a:lstStyle/>
          <a:p>
            <a:pPr marL="0" indent="0" eaLnBrk="1" hangingPunct="1">
              <a:buFont typeface="Arial" pitchFamily="34" charset="0"/>
              <a:buNone/>
            </a:pPr>
            <a:r>
              <a:rPr lang="en-GB" sz="2400" smtClean="0">
                <a:latin typeface="Times New Roman" pitchFamily="18" charset="0"/>
                <a:cs typeface="Times New Roman" pitchFamily="18" charset="0"/>
              </a:rPr>
              <a:t>Sacked for calling job </a:t>
            </a:r>
            <a:r>
              <a:rPr lang="en-GB" altLang="en-US" sz="2400" smtClean="0">
                <a:latin typeface="Times New Roman" pitchFamily="18" charset="0"/>
                <a:cs typeface="Times New Roman" pitchFamily="18" charset="0"/>
              </a:rPr>
              <a:t>‘</a:t>
            </a:r>
            <a:r>
              <a:rPr lang="en-GB" sz="2400" smtClean="0">
                <a:latin typeface="Times New Roman" pitchFamily="18" charset="0"/>
                <a:cs typeface="Times New Roman" pitchFamily="18" charset="0"/>
              </a:rPr>
              <a:t>boring</a:t>
            </a:r>
            <a:r>
              <a:rPr lang="en-GB" altLang="en-US" sz="2400" smtClean="0">
                <a:latin typeface="Times New Roman" pitchFamily="18" charset="0"/>
                <a:cs typeface="Times New Roman" pitchFamily="18" charset="0"/>
              </a:rPr>
              <a:t>’</a:t>
            </a:r>
            <a:r>
              <a:rPr lang="en-GB" sz="2400" smtClean="0">
                <a:latin typeface="Times New Roman" pitchFamily="18" charset="0"/>
                <a:cs typeface="Times New Roman" pitchFamily="18" charset="0"/>
              </a:rPr>
              <a:t> on Facebook</a:t>
            </a:r>
          </a:p>
          <a:p>
            <a:pPr marL="0" indent="0" eaLnBrk="1" hangingPunct="1">
              <a:buFont typeface="Arial" pitchFamily="34" charset="0"/>
              <a:buNone/>
            </a:pPr>
            <a:r>
              <a:rPr lang="en-GB" sz="900" smtClean="0">
                <a:latin typeface="Arial" pitchFamily="34" charset="0"/>
                <a:cs typeface="Arial" pitchFamily="34" charset="0"/>
              </a:rPr>
              <a:t>By Daily Telegraph Reporter</a:t>
            </a:r>
          </a:p>
          <a:p>
            <a:pPr marL="0" indent="0" eaLnBrk="1" hangingPunct="1">
              <a:buFont typeface="Arial" pitchFamily="34" charset="0"/>
              <a:buNone/>
            </a:pPr>
            <a:endParaRPr lang="en-GB" sz="600" smtClean="0">
              <a:latin typeface="Arial" pitchFamily="34" charset="0"/>
              <a:cs typeface="Arial" pitchFamily="34" charset="0"/>
            </a:endParaRPr>
          </a:p>
          <a:p>
            <a:pPr marL="0" indent="0" algn="just" eaLnBrk="1" hangingPunct="1">
              <a:buFont typeface="Arial" pitchFamily="34" charset="0"/>
              <a:buNone/>
            </a:pPr>
            <a:r>
              <a:rPr lang="en-GB" sz="900" smtClean="0">
                <a:latin typeface="Times New Roman" pitchFamily="18" charset="0"/>
                <a:cs typeface="Times New Roman" pitchFamily="18" charset="0"/>
              </a:rPr>
              <a:t>A TEENAGER has been sacked after calling her office job </a:t>
            </a:r>
            <a:r>
              <a:rPr lang="en-GB" altLang="en-US" sz="900" smtClean="0">
                <a:latin typeface="Times New Roman" pitchFamily="18" charset="0"/>
                <a:cs typeface="Times New Roman" pitchFamily="18" charset="0"/>
              </a:rPr>
              <a:t>“</a:t>
            </a:r>
            <a:r>
              <a:rPr lang="en-GB" sz="900" smtClean="0">
                <a:latin typeface="Times New Roman" pitchFamily="18" charset="0"/>
                <a:cs typeface="Times New Roman" pitchFamily="18" charset="0"/>
              </a:rPr>
              <a:t>boring</a:t>
            </a:r>
            <a:r>
              <a:rPr lang="en-GB" altLang="en-US" sz="900" smtClean="0">
                <a:latin typeface="Times New Roman" pitchFamily="18" charset="0"/>
                <a:cs typeface="Times New Roman" pitchFamily="18" charset="0"/>
              </a:rPr>
              <a:t>”</a:t>
            </a:r>
            <a:r>
              <a:rPr lang="en-GB" sz="900" smtClean="0">
                <a:latin typeface="Times New Roman" pitchFamily="18" charset="0"/>
                <a:cs typeface="Times New Roman" pitchFamily="18" charset="0"/>
              </a:rPr>
              <a:t> on Facebook.</a:t>
            </a:r>
          </a:p>
          <a:p>
            <a:pPr marL="0" indent="0" algn="just" eaLnBrk="1" hangingPunct="1">
              <a:buFont typeface="Arial" pitchFamily="34" charset="0"/>
              <a:buNone/>
            </a:pPr>
            <a:r>
              <a:rPr lang="en-GB" sz="900" smtClean="0">
                <a:latin typeface="Times New Roman" pitchFamily="18" charset="0"/>
                <a:cs typeface="Times New Roman" pitchFamily="18" charset="0"/>
              </a:rPr>
              <a:t>  Kimberley Swann, 16, said she was taken into the manager</a:t>
            </a:r>
            <a:r>
              <a:rPr lang="en-GB" altLang="en-US" sz="900" smtClean="0">
                <a:latin typeface="Times New Roman" pitchFamily="18" charset="0"/>
                <a:cs typeface="Times New Roman" pitchFamily="18" charset="0"/>
              </a:rPr>
              <a:t>’</a:t>
            </a:r>
            <a:r>
              <a:rPr lang="en-GB" sz="900" smtClean="0">
                <a:latin typeface="Times New Roman" pitchFamily="18" charset="0"/>
                <a:cs typeface="Times New Roman" pitchFamily="18" charset="0"/>
              </a:rPr>
              <a:t>s office and told her employment would be terminated because of her comments on the social networking website.</a:t>
            </a:r>
          </a:p>
          <a:p>
            <a:pPr marL="0" indent="0" algn="just" eaLnBrk="1" hangingPunct="1">
              <a:buFont typeface="Arial" pitchFamily="34" charset="0"/>
              <a:buNone/>
            </a:pPr>
            <a:r>
              <a:rPr lang="en-GB" sz="900" smtClean="0">
                <a:latin typeface="Times New Roman" pitchFamily="18" charset="0"/>
                <a:cs typeface="Times New Roman" pitchFamily="18" charset="0"/>
              </a:rPr>
              <a:t>She was handed a letter that read: </a:t>
            </a:r>
            <a:r>
              <a:rPr lang="en-GB" altLang="en-US" sz="900" smtClean="0">
                <a:latin typeface="Times New Roman" pitchFamily="18" charset="0"/>
                <a:cs typeface="Times New Roman" pitchFamily="18" charset="0"/>
              </a:rPr>
              <a:t>“</a:t>
            </a:r>
            <a:r>
              <a:rPr lang="en-GB" sz="900" smtClean="0">
                <a:latin typeface="Times New Roman" pitchFamily="18" charset="0"/>
                <a:cs typeface="Times New Roman" pitchFamily="18" charset="0"/>
              </a:rPr>
              <a:t> Following your comments made on Facebook about your job and the company we feel it is better that as you are not happy and do not enjoy your work we end your employment with …</a:t>
            </a:r>
            <a:r>
              <a:rPr lang="en-GB" altLang="en-US" sz="900" smtClean="0">
                <a:latin typeface="Times New Roman" pitchFamily="18" charset="0"/>
                <a:cs typeface="Times New Roman" pitchFamily="18" charset="0"/>
              </a:rPr>
              <a:t>”</a:t>
            </a:r>
            <a:endParaRPr lang="en-GB" sz="900" smtClean="0">
              <a:latin typeface="Times New Roman" pitchFamily="18" charset="0"/>
              <a:cs typeface="Times New Roman" pitchFamily="18" charset="0"/>
            </a:endParaRPr>
          </a:p>
        </p:txBody>
      </p:sp>
      <p:pic>
        <p:nvPicPr>
          <p:cNvPr id="265219" name="Picture 2" descr="C:\Users\Jim\AppData\Local\Temp\scl1.PNG"/>
          <p:cNvPicPr>
            <a:picLocks noChangeAspect="1" noChangeArrowheads="1"/>
          </p:cNvPicPr>
          <p:nvPr/>
        </p:nvPicPr>
        <p:blipFill>
          <a:blip r:embed="rId3"/>
          <a:srcRect/>
          <a:stretch>
            <a:fillRect/>
          </a:stretch>
        </p:blipFill>
        <p:spPr bwMode="auto">
          <a:xfrm>
            <a:off x="2428875" y="1357313"/>
            <a:ext cx="4702175" cy="3886200"/>
          </a:xfrm>
          <a:prstGeom prst="rect">
            <a:avLst/>
          </a:prstGeom>
          <a:noFill/>
          <a:ln w="9525">
            <a:noFill/>
            <a:miter lim="800000"/>
            <a:headEnd/>
            <a:tailEnd/>
          </a:ln>
        </p:spPr>
      </p:pic>
      <p:cxnSp>
        <p:nvCxnSpPr>
          <p:cNvPr id="6" name="Straight Connector 5"/>
          <p:cNvCxnSpPr/>
          <p:nvPr/>
        </p:nvCxnSpPr>
        <p:spPr>
          <a:xfrm>
            <a:off x="7215188" y="3429000"/>
            <a:ext cx="1571625"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5221" name="TextBox 9"/>
          <p:cNvSpPr txBox="1">
            <a:spLocks noChangeArrowheads="1"/>
          </p:cNvSpPr>
          <p:nvPr/>
        </p:nvSpPr>
        <p:spPr bwMode="auto">
          <a:xfrm>
            <a:off x="142875" y="1428750"/>
            <a:ext cx="2286000" cy="4770438"/>
          </a:xfrm>
          <a:prstGeom prst="rect">
            <a:avLst/>
          </a:prstGeom>
          <a:solidFill>
            <a:srgbClr val="FFC000"/>
          </a:solidFill>
          <a:ln w="9525">
            <a:noFill/>
            <a:miter lim="800000"/>
            <a:headEnd/>
            <a:tailEnd/>
          </a:ln>
        </p:spPr>
        <p:txBody>
          <a:bodyPr>
            <a:spAutoFit/>
          </a:bodyPr>
          <a:lstStyle/>
          <a:p>
            <a:r>
              <a:rPr lang="en-GB" sz="1200" b="1"/>
              <a:t>Social networking site Friendster sacks employee over blog</a:t>
            </a:r>
          </a:p>
          <a:p>
            <a:r>
              <a:rPr lang="en-GB" sz="1100"/>
              <a:t>Writing about site's "pokey" performance at issue...</a:t>
            </a:r>
          </a:p>
          <a:p>
            <a:endParaRPr lang="en-GB" sz="600"/>
          </a:p>
          <a:p>
            <a:pPr algn="just"/>
            <a:r>
              <a:rPr lang="en-GB" sz="1000"/>
              <a:t>Friendster, known for breaking new ground in online social networking and promoting self-expression among peers, fired one of its employees on Monday for her personal web log, or online diary.</a:t>
            </a:r>
          </a:p>
          <a:p>
            <a:pPr algn="just"/>
            <a:r>
              <a:rPr lang="en-GB" sz="1000"/>
              <a:t>Joyce Park, a web developer living in Sunnyvale, California, said her managers told her on Monday that she stepped over the line with her blog, Troutgirl. They declined to elaborate, except to say that it was CEO Scott Sassa's ultimate decision, Park said.</a:t>
            </a:r>
          </a:p>
          <a:p>
            <a:pPr algn="just"/>
            <a:r>
              <a:rPr lang="en-GB" sz="1000"/>
              <a:t>Park, 35, said: "I only made three posts about Friendster on my blog before they decided to fire me, and it was all publicly available information. They did not have any policy, didn't give me any warning, they didn't ask me to take anything down."</a:t>
            </a:r>
          </a:p>
          <a:p>
            <a:pPr algn="just"/>
            <a:r>
              <a:rPr lang="en-GB" sz="1000"/>
              <a:t>Friendster spokeswoman Lisa Kopp said that the company does not comment about employee matters.</a:t>
            </a:r>
          </a:p>
        </p:txBody>
      </p:sp>
      <p:sp>
        <p:nvSpPr>
          <p:cNvPr id="11" name="TextBox 10"/>
          <p:cNvSpPr txBox="1"/>
          <p:nvPr/>
        </p:nvSpPr>
        <p:spPr>
          <a:xfrm>
            <a:off x="2500313" y="4143375"/>
            <a:ext cx="4572000" cy="2432050"/>
          </a:xfrm>
          <a:prstGeom prst="rect">
            <a:avLst/>
          </a:prstGeom>
          <a:solidFill>
            <a:schemeClr val="accent6">
              <a:lumMod val="40000"/>
              <a:lumOff val="60000"/>
            </a:schemeClr>
          </a:solidFill>
        </p:spPr>
        <p:txBody>
          <a:bodyPr>
            <a:spAutoFit/>
          </a:bodyPr>
          <a:lstStyle/>
          <a:p>
            <a:r>
              <a:rPr lang="en-GB" sz="2000" b="1">
                <a:latin typeface="Times New Roman" pitchFamily="18" charset="0"/>
                <a:cs typeface="Times New Roman" pitchFamily="18" charset="0"/>
              </a:rPr>
              <a:t>Students' trial by Facebook</a:t>
            </a:r>
          </a:p>
          <a:p>
            <a:pPr algn="just"/>
            <a:r>
              <a:rPr lang="en-GB" sz="1100"/>
              <a:t>Oxford University staff are logging on to Facebook and using evidence they find on student profiles to discipline students.</a:t>
            </a:r>
          </a:p>
          <a:p>
            <a:pPr algn="just"/>
            <a:r>
              <a:rPr lang="en-GB" sz="1100"/>
              <a:t>Photos on the social networking website of undergraduates celebrating the end of their exams have been emailed to students by the proctors, Oxford's disciplinary body, as evidence of breaches of the University's code of conduct.</a:t>
            </a:r>
          </a:p>
          <a:p>
            <a:pPr algn="just"/>
            <a:r>
              <a:rPr lang="en-GB" sz="1100"/>
              <a:t>Students now face fines of up to £100 after proctors collected evidence of students celebrating the end of exams by "trashing" their friends, covering them with champagne, confetti, flour, and even foodstuffs including raw meat and octopus.</a:t>
            </a:r>
          </a:p>
          <a:p>
            <a:pPr algn="just"/>
            <a:r>
              <a:rPr lang="en-GB" sz="1100"/>
              <a:t>Students may be unable to graduate until the disciplinary hearings are resolved.</a:t>
            </a:r>
            <a:endParaRPr lang="en-GB"/>
          </a:p>
        </p:txBody>
      </p:sp>
      <p:sp>
        <p:nvSpPr>
          <p:cNvPr id="265223" name="Slide Number Placeholder 7"/>
          <p:cNvSpPr>
            <a:spLocks noGrp="1"/>
          </p:cNvSpPr>
          <p:nvPr>
            <p:ph type="sldNum" sz="quarter" idx="12"/>
          </p:nvPr>
        </p:nvSpPr>
        <p:spPr bwMode="auto">
          <a:noFill/>
          <a:ln>
            <a:miter lim="800000"/>
            <a:headEnd/>
            <a:tailEnd/>
          </a:ln>
        </p:spPr>
        <p:txBody>
          <a:bodyPr/>
          <a:lstStyle/>
          <a:p>
            <a:fld id="{603D45BF-F670-4651-8D59-29768CCE2642}" type="slidenum">
              <a:rPr lang="en-US"/>
              <a:pPr/>
              <a:t>131</a:t>
            </a:fld>
            <a:endParaRPr 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Content Placeholder 2"/>
          <p:cNvSpPr>
            <a:spLocks noGrp="1"/>
          </p:cNvSpPr>
          <p:nvPr>
            <p:ph idx="1"/>
          </p:nvPr>
        </p:nvSpPr>
        <p:spPr>
          <a:xfrm>
            <a:off x="214313" y="895350"/>
            <a:ext cx="4357687" cy="5000625"/>
          </a:xfrm>
        </p:spPr>
        <p:txBody>
          <a:bodyPr/>
          <a:lstStyle/>
          <a:p>
            <a:pPr eaLnBrk="1" hangingPunct="1">
              <a:lnSpc>
                <a:spcPct val="80000"/>
              </a:lnSpc>
            </a:pPr>
            <a:r>
              <a:rPr lang="ru-RU" sz="2200" smtClean="0"/>
              <a:t>Твиттер</a:t>
            </a:r>
            <a:r>
              <a:rPr lang="en-GB" sz="2200" smtClean="0"/>
              <a:t> </a:t>
            </a:r>
            <a:r>
              <a:rPr lang="ru-RU" sz="2200" smtClean="0"/>
              <a:t>-это социальная сеть и сервис ведения микроблогов, который позволяет пользователям посылать текстовые сообщения (называемые твитами) и читать сообщения других пользователей, при этом ограничение на длину сообщения составляет  140 символов. </a:t>
            </a:r>
          </a:p>
          <a:p>
            <a:pPr eaLnBrk="1" hangingPunct="1">
              <a:lnSpc>
                <a:spcPct val="80000"/>
              </a:lnSpc>
            </a:pPr>
            <a:r>
              <a:rPr lang="ru-RU" sz="2200" smtClean="0"/>
              <a:t>Более 5 миллионов пользователей в США, Канаде, Индии, Великобритании и Японии.</a:t>
            </a:r>
          </a:p>
          <a:p>
            <a:pPr eaLnBrk="1" hangingPunct="1">
              <a:lnSpc>
                <a:spcPct val="80000"/>
              </a:lnSpc>
            </a:pPr>
            <a:r>
              <a:rPr lang="ru-RU" sz="2200" smtClean="0"/>
              <a:t>При подписке на услугу, вы становитесь «твиттер-последователем»</a:t>
            </a:r>
          </a:p>
          <a:p>
            <a:pPr eaLnBrk="1" hangingPunct="1">
              <a:lnSpc>
                <a:spcPct val="80000"/>
              </a:lnSpc>
            </a:pPr>
            <a:r>
              <a:rPr lang="ru-RU" sz="2200" smtClean="0"/>
              <a:t> Загляните:</a:t>
            </a:r>
            <a:r>
              <a:rPr lang="en-GB" sz="2200" smtClean="0"/>
              <a:t> </a:t>
            </a:r>
            <a:r>
              <a:rPr lang="en-GB" sz="2200" smtClean="0">
                <a:solidFill>
                  <a:srgbClr val="0000FF"/>
                </a:solidFill>
              </a:rPr>
              <a:t>www.twitter.com</a:t>
            </a:r>
            <a:r>
              <a:rPr lang="en-GB" sz="2200" smtClean="0"/>
              <a:t> </a:t>
            </a:r>
            <a:r>
              <a:rPr lang="ru-RU" sz="2200" smtClean="0"/>
              <a:t>или </a:t>
            </a:r>
            <a:r>
              <a:rPr lang="en-GB" sz="2200" smtClean="0">
                <a:solidFill>
                  <a:srgbClr val="0000FF"/>
                </a:solidFill>
              </a:rPr>
              <a:t>search.twitter.com</a:t>
            </a:r>
            <a:r>
              <a:rPr lang="en-GB" sz="2200" smtClean="0"/>
              <a:t>  </a:t>
            </a:r>
            <a:r>
              <a:rPr lang="ru-RU" sz="2200" smtClean="0"/>
              <a:t>или</a:t>
            </a:r>
            <a:r>
              <a:rPr lang="en-GB" sz="2200" smtClean="0"/>
              <a:t> </a:t>
            </a:r>
            <a:r>
              <a:rPr lang="en-GB" sz="2200" smtClean="0">
                <a:solidFill>
                  <a:srgbClr val="0000FF"/>
                </a:solidFill>
              </a:rPr>
              <a:t>www.twitter.com/BarackObama</a:t>
            </a:r>
          </a:p>
          <a:p>
            <a:pPr eaLnBrk="1" hangingPunct="1">
              <a:lnSpc>
                <a:spcPct val="80000"/>
              </a:lnSpc>
            </a:pPr>
            <a:endParaRPr lang="en-GB" sz="3000" smtClean="0"/>
          </a:p>
          <a:p>
            <a:pPr eaLnBrk="1" hangingPunct="1">
              <a:lnSpc>
                <a:spcPct val="80000"/>
              </a:lnSpc>
            </a:pPr>
            <a:endParaRPr lang="en-GB" sz="3000" smtClean="0"/>
          </a:p>
        </p:txBody>
      </p:sp>
      <p:pic>
        <p:nvPicPr>
          <p:cNvPr id="267266" name="Picture 4" descr="C:\Users\Jim\AppData\Local\Temp\scl3.PNG"/>
          <p:cNvPicPr>
            <a:picLocks noChangeAspect="1" noChangeArrowheads="1"/>
          </p:cNvPicPr>
          <p:nvPr/>
        </p:nvPicPr>
        <p:blipFill>
          <a:blip r:embed="rId2"/>
          <a:srcRect/>
          <a:stretch>
            <a:fillRect/>
          </a:stretch>
        </p:blipFill>
        <p:spPr bwMode="auto">
          <a:xfrm>
            <a:off x="4572000" y="1285875"/>
            <a:ext cx="4219575" cy="4786313"/>
          </a:xfrm>
          <a:prstGeom prst="rect">
            <a:avLst/>
          </a:prstGeom>
          <a:noFill/>
          <a:ln w="9525">
            <a:noFill/>
            <a:miter lim="800000"/>
            <a:headEnd/>
            <a:tailEnd/>
          </a:ln>
        </p:spPr>
      </p:pic>
      <p:pic>
        <p:nvPicPr>
          <p:cNvPr id="267267" name="Picture 6" descr="C:\Users\Jim\AppData\Local\Temp\scl4.PNG"/>
          <p:cNvPicPr>
            <a:picLocks noChangeAspect="1" noChangeArrowheads="1"/>
          </p:cNvPicPr>
          <p:nvPr/>
        </p:nvPicPr>
        <p:blipFill>
          <a:blip r:embed="rId3"/>
          <a:srcRect/>
          <a:stretch>
            <a:fillRect/>
          </a:stretch>
        </p:blipFill>
        <p:spPr bwMode="auto">
          <a:xfrm>
            <a:off x="4557713" y="12700"/>
            <a:ext cx="4260850" cy="1285875"/>
          </a:xfrm>
          <a:prstGeom prst="rect">
            <a:avLst/>
          </a:prstGeom>
          <a:noFill/>
          <a:ln w="9525">
            <a:noFill/>
            <a:miter lim="800000"/>
            <a:headEnd/>
            <a:tailEnd/>
          </a:ln>
        </p:spPr>
      </p:pic>
      <p:sp>
        <p:nvSpPr>
          <p:cNvPr id="267268" name="Slide Number Placeholder 5"/>
          <p:cNvSpPr>
            <a:spLocks noGrp="1"/>
          </p:cNvSpPr>
          <p:nvPr>
            <p:ph type="sldNum" sz="quarter" idx="12"/>
          </p:nvPr>
        </p:nvSpPr>
        <p:spPr bwMode="auto">
          <a:noFill/>
          <a:ln>
            <a:miter lim="800000"/>
            <a:headEnd/>
            <a:tailEnd/>
          </a:ln>
        </p:spPr>
        <p:txBody>
          <a:bodyPr/>
          <a:lstStyle/>
          <a:p>
            <a:fld id="{F0680537-8DB8-4B57-A50B-3C498705B67D}" type="slidenum">
              <a:rPr lang="en-US"/>
              <a:pPr/>
              <a:t>132</a:t>
            </a:fld>
            <a:endParaRPr 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8289" name="Group 2"/>
          <p:cNvGrpSpPr>
            <a:grpSpLocks noChangeAspect="1"/>
          </p:cNvGrpSpPr>
          <p:nvPr/>
        </p:nvGrpSpPr>
        <p:grpSpPr bwMode="auto">
          <a:xfrm>
            <a:off x="2908300" y="457200"/>
            <a:ext cx="3673475" cy="5976938"/>
            <a:chOff x="1338" y="255"/>
            <a:chExt cx="3192" cy="3900"/>
          </a:xfrm>
        </p:grpSpPr>
        <p:sp>
          <p:nvSpPr>
            <p:cNvPr id="26829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6829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6829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6829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6829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6829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6830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6830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6830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6830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6830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6830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6830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6830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6830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6830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6831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6831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6831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6831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6831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6831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6831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6831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6831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6831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6832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6832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6832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6832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6832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6832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6832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6832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6832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6832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6833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6833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6833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6833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6833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6833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68290" name="TextBox 48"/>
          <p:cNvSpPr txBox="1">
            <a:spLocks noChangeArrowheads="1"/>
          </p:cNvSpPr>
          <p:nvPr/>
        </p:nvSpPr>
        <p:spPr bwMode="auto">
          <a:xfrm>
            <a:off x="3429000" y="2984500"/>
            <a:ext cx="2667000" cy="1077913"/>
          </a:xfrm>
          <a:prstGeom prst="rect">
            <a:avLst/>
          </a:prstGeom>
          <a:noFill/>
          <a:ln w="9525">
            <a:noFill/>
            <a:miter lim="800000"/>
            <a:headEnd/>
            <a:tailEnd/>
          </a:ln>
        </p:spPr>
        <p:txBody>
          <a:bodyPr>
            <a:spAutoFit/>
          </a:bodyPr>
          <a:lstStyle/>
          <a:p>
            <a:pPr algn="ctr"/>
            <a:r>
              <a:rPr lang="ru-RU" sz="3200" b="1"/>
              <a:t>ОНЛАЙН-ИГРЫ</a:t>
            </a:r>
            <a:endParaRPr lang="en-GB" sz="3200" b="1"/>
          </a:p>
        </p:txBody>
      </p:sp>
      <p:sp>
        <p:nvSpPr>
          <p:cNvPr id="268291" name="Slide Number Placeholder 47"/>
          <p:cNvSpPr>
            <a:spLocks noGrp="1"/>
          </p:cNvSpPr>
          <p:nvPr>
            <p:ph type="sldNum" sz="quarter" idx="12"/>
          </p:nvPr>
        </p:nvSpPr>
        <p:spPr bwMode="auto">
          <a:noFill/>
          <a:ln>
            <a:miter lim="800000"/>
            <a:headEnd/>
            <a:tailEnd/>
          </a:ln>
        </p:spPr>
        <p:txBody>
          <a:bodyPr/>
          <a:lstStyle/>
          <a:p>
            <a:fld id="{D8F36FD9-4F95-412D-B800-8B9BDECE55C6}" type="slidenum">
              <a:rPr lang="en-US"/>
              <a:pPr/>
              <a:t>133</a:t>
            </a:fld>
            <a:endParaRPr 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bwMode="auto">
          <a:xfrm>
            <a:off x="457200" y="-17463"/>
            <a:ext cx="8229600" cy="723901"/>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Принципы работы сетевых игр</a:t>
            </a:r>
            <a:endParaRPr lang="en-US" b="1" smtClean="0"/>
          </a:p>
        </p:txBody>
      </p:sp>
      <p:sp>
        <p:nvSpPr>
          <p:cNvPr id="269314" name="Content Placeholder 2"/>
          <p:cNvSpPr>
            <a:spLocks noGrp="1"/>
          </p:cNvSpPr>
          <p:nvPr>
            <p:ph idx="1"/>
          </p:nvPr>
        </p:nvSpPr>
        <p:spPr>
          <a:xfrm>
            <a:off x="457200" y="812800"/>
            <a:ext cx="8229600" cy="4856163"/>
          </a:xfrm>
        </p:spPr>
        <p:txBody>
          <a:bodyPr/>
          <a:lstStyle/>
          <a:p>
            <a:pPr marL="274638" indent="-274638" algn="just" eaLnBrk="1" hangingPunct="1">
              <a:lnSpc>
                <a:spcPct val="80000"/>
              </a:lnSpc>
            </a:pPr>
            <a:r>
              <a:rPr lang="ru-RU" sz="2500" smtClean="0"/>
              <a:t>Сетевые игры (онлайн-игры) – это игры, которые доступны и реализованы в компьютерной сети. В настоящее время компьютерная сеть почти всегда означает «Интернет» или эквивалентную технологию,  а игры всегда использовали новейшие технологии</a:t>
            </a:r>
            <a:r>
              <a:rPr lang="en-US" sz="2500" smtClean="0"/>
              <a:t>; </a:t>
            </a:r>
            <a:r>
              <a:rPr lang="ru-RU" sz="2500" smtClean="0"/>
              <a:t>до Интернета это были модемы, а до модемов – жесткопроводные терминалы. </a:t>
            </a:r>
          </a:p>
          <a:p>
            <a:pPr marL="274638" indent="-274638" algn="just" eaLnBrk="1" hangingPunct="1">
              <a:lnSpc>
                <a:spcPct val="80000"/>
              </a:lnSpc>
            </a:pPr>
            <a:r>
              <a:rPr lang="ru-RU" sz="2500" smtClean="0"/>
              <a:t>Распространение сетевых игр отражает общее распространение компьютерных сетей от небольших локальных сетей до Интернета с учетом расширения самого Интернета. </a:t>
            </a:r>
          </a:p>
          <a:p>
            <a:pPr marL="274638" indent="-274638" algn="just" eaLnBrk="1" hangingPunct="1">
              <a:lnSpc>
                <a:spcPct val="80000"/>
              </a:lnSpc>
            </a:pPr>
            <a:r>
              <a:rPr lang="ru-RU" sz="2500" smtClean="0"/>
              <a:t>Сетевые игры варьируют от простых текстовых реализаций до игр, включающих в себя сложную графику и виртуальные миры, «заселяемые» одновременно многими игроками.</a:t>
            </a:r>
          </a:p>
          <a:p>
            <a:pPr marL="274638" indent="-274638" algn="just" eaLnBrk="1" hangingPunct="1">
              <a:lnSpc>
                <a:spcPct val="80000"/>
              </a:lnSpc>
            </a:pPr>
            <a:r>
              <a:rPr lang="ru-RU" sz="2500" smtClean="0"/>
              <a:t>Многие сетевые игры объединили между собой сетевые сообщества, сделав игры формой социальной активности в отличие от однопользовательских режимов.</a:t>
            </a:r>
            <a:endParaRPr lang="en-US" sz="2500" smtClean="0"/>
          </a:p>
        </p:txBody>
      </p:sp>
      <p:sp>
        <p:nvSpPr>
          <p:cNvPr id="269315" name="TextBox 3"/>
          <p:cNvSpPr txBox="1">
            <a:spLocks noChangeArrowheads="1"/>
          </p:cNvSpPr>
          <p:nvPr/>
        </p:nvSpPr>
        <p:spPr bwMode="auto">
          <a:xfrm>
            <a:off x="6904038" y="6550025"/>
            <a:ext cx="2239962" cy="307975"/>
          </a:xfrm>
          <a:prstGeom prst="rect">
            <a:avLst/>
          </a:prstGeom>
          <a:noFill/>
          <a:ln w="9525">
            <a:noFill/>
            <a:miter lim="800000"/>
            <a:headEnd/>
            <a:tailEnd/>
          </a:ln>
        </p:spPr>
        <p:txBody>
          <a:bodyPr wrap="none">
            <a:spAutoFit/>
          </a:bodyPr>
          <a:lstStyle/>
          <a:p>
            <a:r>
              <a:rPr lang="en-US" sz="1400"/>
              <a:t>Source: www.wikipedia.com</a:t>
            </a:r>
          </a:p>
        </p:txBody>
      </p:sp>
      <p:sp>
        <p:nvSpPr>
          <p:cNvPr id="269316" name="Slide Number Placeholder 4"/>
          <p:cNvSpPr>
            <a:spLocks noGrp="1"/>
          </p:cNvSpPr>
          <p:nvPr>
            <p:ph type="sldNum" sz="quarter" idx="12"/>
          </p:nvPr>
        </p:nvSpPr>
        <p:spPr bwMode="auto">
          <a:noFill/>
          <a:ln>
            <a:miter lim="800000"/>
            <a:headEnd/>
            <a:tailEnd/>
          </a:ln>
        </p:spPr>
        <p:txBody>
          <a:bodyPr/>
          <a:lstStyle/>
          <a:p>
            <a:fld id="{3EB12FED-0652-4D4F-B849-36CB159E7102}" type="slidenum">
              <a:rPr lang="en-US"/>
              <a:pPr/>
              <a:t>134</a:t>
            </a:fld>
            <a:endParaRPr 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bwMode="auto">
          <a:xfrm>
            <a:off x="571500" y="285750"/>
            <a:ext cx="92329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200" b="1" smtClean="0">
                <a:solidFill>
                  <a:srgbClr val="122031"/>
                </a:solidFill>
              </a:rPr>
              <a:t>Когда игра перестает быть игрой</a:t>
            </a:r>
            <a:r>
              <a:rPr lang="en-GB" sz="4200" b="1" smtClean="0">
                <a:solidFill>
                  <a:srgbClr val="122031"/>
                </a:solidFill>
              </a:rPr>
              <a:t>?</a:t>
            </a:r>
          </a:p>
        </p:txBody>
      </p:sp>
      <p:sp>
        <p:nvSpPr>
          <p:cNvPr id="270338" name="Content Placeholder 2"/>
          <p:cNvSpPr>
            <a:spLocks noGrp="1"/>
          </p:cNvSpPr>
          <p:nvPr>
            <p:ph idx="1"/>
          </p:nvPr>
        </p:nvSpPr>
        <p:spPr>
          <a:xfrm>
            <a:off x="357188" y="1500188"/>
            <a:ext cx="8572500" cy="5000625"/>
          </a:xfrm>
        </p:spPr>
        <p:txBody>
          <a:bodyPr/>
          <a:lstStyle/>
          <a:p>
            <a:pPr algn="just" eaLnBrk="1" hangingPunct="1">
              <a:lnSpc>
                <a:spcPct val="90000"/>
              </a:lnSpc>
            </a:pPr>
            <a:r>
              <a:rPr lang="ru-RU" sz="2000" smtClean="0"/>
              <a:t>Немецкий игрок был арестован по подозрению в убийстве британского подданного, который создал веб-сайт, посвященный игре </a:t>
            </a:r>
            <a:r>
              <a:rPr lang="en-GB" sz="2000" smtClean="0"/>
              <a:t>Nintendo DS </a:t>
            </a:r>
            <a:r>
              <a:rPr lang="ru-RU" sz="2000" smtClean="0"/>
              <a:t> из серии «</a:t>
            </a:r>
            <a:r>
              <a:rPr lang="ru-RU" sz="2000" i="1" smtClean="0"/>
              <a:t>Войны»</a:t>
            </a:r>
            <a:r>
              <a:rPr lang="ru-RU" sz="2000" smtClean="0"/>
              <a:t> (</a:t>
            </a:r>
            <a:r>
              <a:rPr lang="en-GB" sz="2000" i="1" smtClean="0"/>
              <a:t>Advance Wars</a:t>
            </a:r>
            <a:r>
              <a:rPr lang="ru-RU" sz="2000" i="1" smtClean="0"/>
              <a:t>) </a:t>
            </a:r>
            <a:endParaRPr lang="ru-RU" sz="2000" smtClean="0"/>
          </a:p>
          <a:p>
            <a:pPr algn="just" eaLnBrk="1" hangingPunct="1">
              <a:lnSpc>
                <a:spcPct val="90000"/>
              </a:lnSpc>
            </a:pPr>
            <a:r>
              <a:rPr lang="ru-RU" sz="2000" smtClean="0"/>
              <a:t>Мэтью Пайк, 20 лет, проживавший по адресу Ноттингэм, улица Норт-Шервуд, 20, был найден в своей квартире убитым ударом ножа. </a:t>
            </a:r>
          </a:p>
          <a:p>
            <a:pPr algn="just" eaLnBrk="1" hangingPunct="1">
              <a:lnSpc>
                <a:spcPct val="90000"/>
              </a:lnSpc>
            </a:pPr>
            <a:r>
              <a:rPr lang="ru-RU" sz="2000" smtClean="0"/>
              <a:t>Немецкая полиция арестовала 21-летенего Дэвида Гесса из Лимбурга, Германия, после того как обнаружила, что Дэвид оставил сообщение на форуме основной страницы Пайка, посвященной игре «Войны», в котором он извинялся перед девушкой Пайка за то, что «недавно принес ей столько неприятностей» </a:t>
            </a:r>
          </a:p>
          <a:p>
            <a:pPr algn="just" eaLnBrk="1" hangingPunct="1">
              <a:lnSpc>
                <a:spcPct val="90000"/>
              </a:lnSpc>
            </a:pPr>
            <a:r>
              <a:rPr lang="ru-RU" sz="2000" smtClean="0"/>
              <a:t>Гесс затем оставил второе сообщение, на этот раз на странице  </a:t>
            </a:r>
            <a:r>
              <a:rPr lang="en-GB" sz="2000" smtClean="0"/>
              <a:t>Facebook</a:t>
            </a:r>
            <a:r>
              <a:rPr lang="ru-RU" sz="2000" smtClean="0"/>
              <a:t> у этой же девушки. Полиция утверждает, что до сих пор Гесс никогда не общался с этой девушкой. </a:t>
            </a:r>
          </a:p>
          <a:p>
            <a:pPr algn="just" eaLnBrk="1" hangingPunct="1">
              <a:lnSpc>
                <a:spcPct val="90000"/>
              </a:lnSpc>
            </a:pPr>
            <a:r>
              <a:rPr lang="ru-RU" sz="2000" smtClean="0"/>
              <a:t>Следователь считает, что Пайк и Гесс могли иметь разногласия касательно игры, и что Гесс прилетел в Великобританию и убил Пайка в порыве мести. Гесс в настоящее время ожидает экстрадиции в Великобританию для дальнейших следственных действий.  </a:t>
            </a:r>
          </a:p>
          <a:p>
            <a:pPr algn="r" eaLnBrk="1" hangingPunct="1">
              <a:lnSpc>
                <a:spcPct val="90000"/>
              </a:lnSpc>
              <a:buFontTx/>
              <a:buNone/>
            </a:pPr>
            <a:r>
              <a:rPr lang="en-GB" sz="2000" i="1" smtClean="0">
                <a:solidFill>
                  <a:srgbClr val="FF0000"/>
                </a:solidFill>
              </a:rPr>
              <a:t>The Register(???) </a:t>
            </a:r>
            <a:r>
              <a:rPr lang="en-GB" sz="2000" i="1" smtClean="0">
                <a:solidFill>
                  <a:srgbClr val="002060"/>
                </a:solidFill>
              </a:rPr>
              <a:t>-26</a:t>
            </a:r>
            <a:r>
              <a:rPr lang="ru-RU" sz="2000" i="1" smtClean="0">
                <a:solidFill>
                  <a:srgbClr val="002060"/>
                </a:solidFill>
              </a:rPr>
              <a:t> сентября</a:t>
            </a:r>
            <a:r>
              <a:rPr lang="en-GB" sz="2000" i="1" smtClean="0">
                <a:solidFill>
                  <a:srgbClr val="002060"/>
                </a:solidFill>
              </a:rPr>
              <a:t> 2008</a:t>
            </a:r>
          </a:p>
          <a:p>
            <a:pPr algn="just" eaLnBrk="1" hangingPunct="1">
              <a:lnSpc>
                <a:spcPct val="90000"/>
              </a:lnSpc>
              <a:buFontTx/>
              <a:buNone/>
            </a:pPr>
            <a:r>
              <a:rPr lang="en-GB" sz="2000" smtClean="0"/>
              <a:t> </a:t>
            </a:r>
          </a:p>
          <a:p>
            <a:pPr algn="just" eaLnBrk="1" hangingPunct="1">
              <a:lnSpc>
                <a:spcPct val="90000"/>
              </a:lnSpc>
            </a:pPr>
            <a:endParaRPr lang="en-GB" sz="2000" smtClean="0"/>
          </a:p>
        </p:txBody>
      </p:sp>
      <p:pic>
        <p:nvPicPr>
          <p:cNvPr id="270339" name="Picture 5" descr="C:\Users\Jim\AppData\Local\Temp\scl3.PNG"/>
          <p:cNvPicPr>
            <a:picLocks noChangeAspect="1" noChangeArrowheads="1"/>
          </p:cNvPicPr>
          <p:nvPr/>
        </p:nvPicPr>
        <p:blipFill>
          <a:blip r:embed="rId2"/>
          <a:srcRect/>
          <a:stretch>
            <a:fillRect/>
          </a:stretch>
        </p:blipFill>
        <p:spPr bwMode="auto">
          <a:xfrm>
            <a:off x="115888" y="71438"/>
            <a:ext cx="1071562" cy="1390650"/>
          </a:xfrm>
          <a:prstGeom prst="rect">
            <a:avLst/>
          </a:prstGeom>
          <a:noFill/>
          <a:ln w="9525">
            <a:noFill/>
            <a:miter lim="800000"/>
            <a:headEnd/>
            <a:tailEnd/>
          </a:ln>
        </p:spPr>
      </p:pic>
      <p:sp>
        <p:nvSpPr>
          <p:cNvPr id="270340" name="Slide Number Placeholder 5"/>
          <p:cNvSpPr>
            <a:spLocks noGrp="1"/>
          </p:cNvSpPr>
          <p:nvPr>
            <p:ph type="sldNum" sz="quarter" idx="12"/>
          </p:nvPr>
        </p:nvSpPr>
        <p:spPr bwMode="auto">
          <a:noFill/>
          <a:ln>
            <a:miter lim="800000"/>
            <a:headEnd/>
            <a:tailEnd/>
          </a:ln>
        </p:spPr>
        <p:txBody>
          <a:bodyPr/>
          <a:lstStyle/>
          <a:p>
            <a:fld id="{2B4FE50B-EFC6-4967-851F-467FF8939627}" type="slidenum">
              <a:rPr lang="en-US"/>
              <a:pPr/>
              <a:t>135</a:t>
            </a:fld>
            <a:endParaRPr 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p:cNvSpPr>
            <a:spLocks noGrp="1"/>
          </p:cNvSpPr>
          <p:nvPr>
            <p:ph type="title"/>
          </p:nvPr>
        </p:nvSpPr>
        <p:spPr bwMode="auto">
          <a:xfrm>
            <a:off x="-266700" y="-161925"/>
            <a:ext cx="9256713"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000" b="1" smtClean="0">
                <a:solidFill>
                  <a:srgbClr val="122031"/>
                </a:solidFill>
              </a:rPr>
              <a:t>Китаец зарезал за «кражу» виртуального меча</a:t>
            </a:r>
            <a:endParaRPr lang="en-GB" sz="4000" b="1" smtClean="0">
              <a:solidFill>
                <a:srgbClr val="122031"/>
              </a:solidFill>
            </a:endParaRPr>
          </a:p>
        </p:txBody>
      </p:sp>
      <p:sp>
        <p:nvSpPr>
          <p:cNvPr id="271362" name="Content Placeholder 2"/>
          <p:cNvSpPr>
            <a:spLocks noGrp="1"/>
          </p:cNvSpPr>
          <p:nvPr>
            <p:ph idx="1"/>
          </p:nvPr>
        </p:nvSpPr>
        <p:spPr>
          <a:xfrm>
            <a:off x="0" y="1225550"/>
            <a:ext cx="7429500" cy="4364038"/>
          </a:xfrm>
        </p:spPr>
        <p:txBody>
          <a:bodyPr/>
          <a:lstStyle/>
          <a:p>
            <a:pPr algn="just" eaLnBrk="1" hangingPunct="1"/>
            <a:r>
              <a:rPr lang="ru-RU" sz="1800" smtClean="0"/>
              <a:t>Виртуальная реальность обернулась убийством в Китае</a:t>
            </a:r>
            <a:r>
              <a:rPr lang="en-US" sz="1800" smtClean="0"/>
              <a:t> – </a:t>
            </a:r>
            <a:r>
              <a:rPr lang="ru-RU" sz="1800" smtClean="0"/>
              <a:t> ссора между игроками привела к тому, что мужчина был зарезан за «похищение» оружия, существовавшего только в сетевой ролевой игре.</a:t>
            </a:r>
            <a:endParaRPr lang="en-GB" sz="1800" smtClean="0"/>
          </a:p>
          <a:p>
            <a:pPr algn="just" eaLnBrk="1" hangingPunct="1"/>
            <a:r>
              <a:rPr lang="ru-RU" sz="1800" smtClean="0"/>
              <a:t>Ки Ченгвей, 41 год, из Шанхая выиграл «саблю дракона» в Интернет-игре «Легенда Мир </a:t>
            </a:r>
            <a:r>
              <a:rPr lang="en-US" sz="1800" smtClean="0"/>
              <a:t>III</a:t>
            </a:r>
            <a:r>
              <a:rPr lang="ru-RU" sz="1800" smtClean="0"/>
              <a:t>»</a:t>
            </a:r>
            <a:r>
              <a:rPr lang="en-US" sz="1800" smtClean="0"/>
              <a:t> (</a:t>
            </a:r>
            <a:r>
              <a:rPr lang="en-GB" sz="1800" i="1" smtClean="0"/>
              <a:t>Legend of Mir III)</a:t>
            </a:r>
            <a:r>
              <a:rPr lang="ru-RU" sz="1800" i="1" smtClean="0"/>
              <a:t>, </a:t>
            </a:r>
            <a:r>
              <a:rPr lang="ru-RU" sz="1800" smtClean="0"/>
              <a:t>но решил одолжить ее своему знакомому Жу Каоюану. Конфликт вспыхнул, когда Каоюан продал виртуальное оружие другому игроку за сумму порядка </a:t>
            </a:r>
            <a:r>
              <a:rPr lang="en-GB" sz="1800" smtClean="0"/>
              <a:t>£500</a:t>
            </a:r>
            <a:r>
              <a:rPr lang="ru-RU" sz="1800" smtClean="0"/>
              <a:t> без согласия Ченгвея.</a:t>
            </a:r>
            <a:r>
              <a:rPr lang="en-GB" sz="1800" smtClean="0"/>
              <a:t> </a:t>
            </a:r>
          </a:p>
          <a:p>
            <a:pPr algn="just" eaLnBrk="1" hangingPunct="1"/>
            <a:r>
              <a:rPr lang="ru-RU" sz="1800" smtClean="0"/>
              <a:t>Жалобы Ченгвея в местное отделение полиции не получили развития, так как в полиции нашли, что кражи не произошло, так как меч не существовал в реальном физическом мире. Когда Ченгвей узнал о таком постановлении, он ворвался в дом Каоюана и вонзил ему нож в грудь.</a:t>
            </a:r>
          </a:p>
          <a:p>
            <a:pPr algn="just" eaLnBrk="1" hangingPunct="1"/>
            <a:r>
              <a:rPr lang="ru-RU" sz="1800" smtClean="0"/>
              <a:t>Ченгвея признали виновным в убийстве и вынесли приговор к смертной казни с отсрочкой</a:t>
            </a:r>
            <a:r>
              <a:rPr lang="en-US" sz="1800" smtClean="0"/>
              <a:t>;</a:t>
            </a:r>
            <a:r>
              <a:rPr lang="ru-RU" sz="1800" smtClean="0"/>
              <a:t> остаток жизни ему придется провести в тюрьме. </a:t>
            </a:r>
          </a:p>
          <a:p>
            <a:pPr algn="r" eaLnBrk="1" hangingPunct="1"/>
            <a:r>
              <a:rPr lang="ru-RU" sz="1800" i="1" smtClean="0">
                <a:solidFill>
                  <a:srgbClr val="002060"/>
                </a:solidFill>
              </a:rPr>
              <a:t>Источник </a:t>
            </a:r>
            <a:r>
              <a:rPr lang="en-GB" sz="1800" i="1" smtClean="0">
                <a:solidFill>
                  <a:srgbClr val="002060"/>
                </a:solidFill>
              </a:rPr>
              <a:t>- vnunet.com, </a:t>
            </a:r>
            <a:r>
              <a:rPr lang="ru-RU" sz="1800" i="1" smtClean="0">
                <a:solidFill>
                  <a:srgbClr val="002060"/>
                </a:solidFill>
              </a:rPr>
              <a:t>9 июня </a:t>
            </a:r>
            <a:r>
              <a:rPr lang="en-GB" sz="1800" i="1" smtClean="0">
                <a:solidFill>
                  <a:srgbClr val="002060"/>
                </a:solidFill>
              </a:rPr>
              <a:t>2005</a:t>
            </a:r>
          </a:p>
          <a:p>
            <a:pPr algn="just" eaLnBrk="1" hangingPunct="1"/>
            <a:endParaRPr lang="en-GB" sz="1800" smtClean="0"/>
          </a:p>
        </p:txBody>
      </p:sp>
      <p:pic>
        <p:nvPicPr>
          <p:cNvPr id="271363" name="Picture 5" descr="C:\Users\Jim\AppData\Local\Temp\scl2.PNG"/>
          <p:cNvPicPr>
            <a:picLocks noChangeAspect="1" noChangeArrowheads="1"/>
          </p:cNvPicPr>
          <p:nvPr/>
        </p:nvPicPr>
        <p:blipFill>
          <a:blip r:embed="rId3"/>
          <a:srcRect/>
          <a:stretch>
            <a:fillRect/>
          </a:stretch>
        </p:blipFill>
        <p:spPr bwMode="auto">
          <a:xfrm>
            <a:off x="7429500" y="2286000"/>
            <a:ext cx="1560513" cy="3176588"/>
          </a:xfrm>
          <a:prstGeom prst="rect">
            <a:avLst/>
          </a:prstGeom>
          <a:noFill/>
          <a:ln w="9525">
            <a:noFill/>
            <a:miter lim="800000"/>
            <a:headEnd/>
            <a:tailEnd/>
          </a:ln>
        </p:spPr>
      </p:pic>
      <p:sp>
        <p:nvSpPr>
          <p:cNvPr id="271364" name="Slide Number Placeholder 5"/>
          <p:cNvSpPr>
            <a:spLocks noGrp="1"/>
          </p:cNvSpPr>
          <p:nvPr>
            <p:ph type="sldNum" sz="quarter" idx="12"/>
          </p:nvPr>
        </p:nvSpPr>
        <p:spPr bwMode="auto">
          <a:noFill/>
          <a:ln>
            <a:miter lim="800000"/>
            <a:headEnd/>
            <a:tailEnd/>
          </a:ln>
        </p:spPr>
        <p:txBody>
          <a:bodyPr/>
          <a:lstStyle/>
          <a:p>
            <a:fld id="{1F818B46-8E6C-4D8C-A03B-9704697C5180}" type="slidenum">
              <a:rPr lang="en-US"/>
              <a:pPr/>
              <a:t>136</a:t>
            </a:fld>
            <a:endParaRPr 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3409" name="Group 2"/>
          <p:cNvGrpSpPr>
            <a:grpSpLocks noChangeAspect="1"/>
          </p:cNvGrpSpPr>
          <p:nvPr/>
        </p:nvGrpSpPr>
        <p:grpSpPr bwMode="auto">
          <a:xfrm>
            <a:off x="2895600" y="457200"/>
            <a:ext cx="3673475" cy="5976938"/>
            <a:chOff x="1338" y="255"/>
            <a:chExt cx="3192" cy="3900"/>
          </a:xfrm>
        </p:grpSpPr>
        <p:sp>
          <p:nvSpPr>
            <p:cNvPr id="27341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7341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7341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7341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7341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7341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7342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7342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7342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7342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7342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7342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7342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7342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7342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7342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7343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7343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7343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7343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7343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7343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7343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7343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7343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7343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7344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7344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7344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7344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7344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7344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7344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7344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7344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7344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7345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7345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7345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7345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7345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7345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73410" name="TextBox 48"/>
          <p:cNvSpPr txBox="1">
            <a:spLocks noChangeArrowheads="1"/>
          </p:cNvSpPr>
          <p:nvPr/>
        </p:nvSpPr>
        <p:spPr bwMode="auto">
          <a:xfrm>
            <a:off x="3429000" y="2755900"/>
            <a:ext cx="2667000" cy="1816100"/>
          </a:xfrm>
          <a:prstGeom prst="rect">
            <a:avLst/>
          </a:prstGeom>
          <a:noFill/>
          <a:ln w="9525">
            <a:noFill/>
            <a:miter lim="800000"/>
            <a:headEnd/>
            <a:tailEnd/>
          </a:ln>
        </p:spPr>
        <p:txBody>
          <a:bodyPr>
            <a:spAutoFit/>
          </a:bodyPr>
          <a:lstStyle/>
          <a:p>
            <a:pPr algn="ctr"/>
            <a:r>
              <a:rPr lang="ru-RU" sz="2800" b="1"/>
              <a:t>АНОНИМНОСТЬ В ИНТЕРНЕТЕ И</a:t>
            </a:r>
            <a:r>
              <a:rPr lang="en-GB" sz="2800" b="1"/>
              <a:t> </a:t>
            </a:r>
            <a:r>
              <a:rPr lang="ru-RU" sz="2800" b="1"/>
              <a:t>ОТСЛЕЖИВАЕ-</a:t>
            </a:r>
          </a:p>
          <a:p>
            <a:pPr algn="ctr"/>
            <a:r>
              <a:rPr lang="ru-RU" sz="2800" b="1"/>
              <a:t>МОСТЬ</a:t>
            </a:r>
            <a:endParaRPr lang="en-GB" sz="2800" b="1"/>
          </a:p>
        </p:txBody>
      </p:sp>
      <p:sp>
        <p:nvSpPr>
          <p:cNvPr id="273411" name="Slide Number Placeholder 47"/>
          <p:cNvSpPr>
            <a:spLocks noGrp="1"/>
          </p:cNvSpPr>
          <p:nvPr>
            <p:ph type="sldNum" sz="quarter" idx="12"/>
          </p:nvPr>
        </p:nvSpPr>
        <p:spPr bwMode="auto">
          <a:noFill/>
          <a:ln>
            <a:miter lim="800000"/>
            <a:headEnd/>
            <a:tailEnd/>
          </a:ln>
        </p:spPr>
        <p:txBody>
          <a:bodyPr/>
          <a:lstStyle/>
          <a:p>
            <a:fld id="{3B5479DC-FCA8-4022-8A55-4BC08C45C591}" type="slidenum">
              <a:rPr lang="en-US"/>
              <a:pPr/>
              <a:t>137</a:t>
            </a:fld>
            <a:endParaRPr 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ru-RU" sz="2000" b="1">
              <a:solidFill>
                <a:schemeClr val="accent2"/>
              </a:solidFill>
              <a:latin typeface="Tahoma" pitchFamily="34" charset="0"/>
            </a:endParaRPr>
          </a:p>
        </p:txBody>
      </p:sp>
      <p:sp>
        <p:nvSpPr>
          <p:cNvPr id="275458" name="Rectangle 3"/>
          <p:cNvSpPr>
            <a:spLocks noGrp="1" noChangeArrowheads="1"/>
          </p:cNvSpPr>
          <p:nvPr>
            <p:ph type="title"/>
          </p:nvPr>
        </p:nvSpPr>
        <p:spPr bwMode="auto">
          <a:xfrm>
            <a:off x="468313" y="0"/>
            <a:ext cx="8218487" cy="7921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GB" smtClean="0"/>
              <a:t> </a:t>
            </a:r>
            <a:r>
              <a:rPr lang="ru-RU" b="1" smtClean="0">
                <a:solidFill>
                  <a:srgbClr val="122031"/>
                </a:solidFill>
              </a:rPr>
              <a:t>Анонимный серфинг</a:t>
            </a:r>
            <a:endParaRPr lang="en-GB" b="1" smtClean="0">
              <a:solidFill>
                <a:srgbClr val="122031"/>
              </a:solidFill>
            </a:endParaRPr>
          </a:p>
        </p:txBody>
      </p:sp>
      <p:sp>
        <p:nvSpPr>
          <p:cNvPr id="27545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pic>
        <p:nvPicPr>
          <p:cNvPr id="275460" name="Picture 5" descr="scl8"/>
          <p:cNvPicPr>
            <a:picLocks noChangeAspect="1" noChangeArrowheads="1"/>
          </p:cNvPicPr>
          <p:nvPr/>
        </p:nvPicPr>
        <p:blipFill>
          <a:blip r:embed="rId3"/>
          <a:srcRect/>
          <a:stretch>
            <a:fillRect/>
          </a:stretch>
        </p:blipFill>
        <p:spPr bwMode="auto">
          <a:xfrm>
            <a:off x="539750" y="692150"/>
            <a:ext cx="7848600" cy="5778500"/>
          </a:xfrm>
          <a:prstGeom prst="rect">
            <a:avLst/>
          </a:prstGeom>
          <a:noFill/>
          <a:ln w="9525">
            <a:noFill/>
            <a:miter lim="800000"/>
            <a:headEnd/>
            <a:tailEnd/>
          </a:ln>
        </p:spPr>
      </p:pic>
      <p:sp>
        <p:nvSpPr>
          <p:cNvPr id="275461" name="AutoShape 6">
            <a:hlinkClick r:id="rId4" highlightClick="1"/>
          </p:cNvPr>
          <p:cNvSpPr>
            <a:spLocks noChangeArrowheads="1"/>
          </p:cNvSpPr>
          <p:nvPr/>
        </p:nvSpPr>
        <p:spPr bwMode="auto">
          <a:xfrm>
            <a:off x="7812088" y="5876925"/>
            <a:ext cx="719137" cy="646113"/>
          </a:xfrm>
          <a:prstGeom prst="actionButtonHelp">
            <a:avLst/>
          </a:prstGeom>
          <a:solidFill>
            <a:srgbClr val="33CC33"/>
          </a:solidFill>
          <a:ln w="9525">
            <a:noFill/>
            <a:miter lim="800000"/>
            <a:headEnd/>
            <a:tailEnd/>
          </a:ln>
        </p:spPr>
        <p:txBody>
          <a:bodyPr wrap="none" anchor="ctr"/>
          <a:lstStyle/>
          <a:p>
            <a:endParaRPr lang="ru-RU"/>
          </a:p>
        </p:txBody>
      </p:sp>
      <p:sp>
        <p:nvSpPr>
          <p:cNvPr id="275462" name="Text Box 7"/>
          <p:cNvSpPr txBox="1">
            <a:spLocks noChangeArrowheads="1"/>
          </p:cNvSpPr>
          <p:nvPr/>
        </p:nvSpPr>
        <p:spPr bwMode="auto">
          <a:xfrm>
            <a:off x="1619250" y="6237288"/>
            <a:ext cx="4824413" cy="366712"/>
          </a:xfrm>
          <a:prstGeom prst="rect">
            <a:avLst/>
          </a:prstGeom>
          <a:noFill/>
          <a:ln w="9525">
            <a:noFill/>
            <a:miter lim="800000"/>
            <a:headEnd/>
            <a:tailEnd/>
          </a:ln>
        </p:spPr>
        <p:txBody>
          <a:bodyPr>
            <a:spAutoFit/>
          </a:bodyPr>
          <a:lstStyle/>
          <a:p>
            <a:pPr algn="ctr">
              <a:spcBef>
                <a:spcPct val="50000"/>
              </a:spcBef>
            </a:pPr>
            <a:r>
              <a:rPr lang="en-GB" b="1">
                <a:solidFill>
                  <a:srgbClr val="FF3300"/>
                </a:solidFill>
              </a:rPr>
              <a:t>http://www.anonymizer.com/</a:t>
            </a:r>
            <a:endParaRPr lang="en-US" b="1">
              <a:solidFill>
                <a:srgbClr val="FF3300"/>
              </a:solidFill>
            </a:endParaRPr>
          </a:p>
        </p:txBody>
      </p:sp>
      <p:sp>
        <p:nvSpPr>
          <p:cNvPr id="275463" name="Slide Number Placeholder 7"/>
          <p:cNvSpPr>
            <a:spLocks noGrp="1"/>
          </p:cNvSpPr>
          <p:nvPr>
            <p:ph type="sldNum" sz="quarter" idx="12"/>
          </p:nvPr>
        </p:nvSpPr>
        <p:spPr bwMode="auto">
          <a:noFill/>
          <a:ln>
            <a:miter lim="800000"/>
            <a:headEnd/>
            <a:tailEnd/>
          </a:ln>
        </p:spPr>
        <p:txBody>
          <a:bodyPr/>
          <a:lstStyle/>
          <a:p>
            <a:fld id="{DF9B8E63-14B3-484E-9AEF-618B820058F1}" type="slidenum">
              <a:rPr lang="en-US"/>
              <a:pPr/>
              <a:t>138</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Text Box 2"/>
          <p:cNvSpPr txBox="1">
            <a:spLocks noChangeArrowheads="1"/>
          </p:cNvSpPr>
          <p:nvPr/>
        </p:nvSpPr>
        <p:spPr bwMode="auto">
          <a:xfrm>
            <a:off x="611188" y="0"/>
            <a:ext cx="7777162" cy="769938"/>
          </a:xfrm>
          <a:prstGeom prst="rect">
            <a:avLst/>
          </a:prstGeom>
          <a:noFill/>
          <a:ln w="9525">
            <a:noFill/>
            <a:miter lim="800000"/>
            <a:headEnd/>
            <a:tailEnd/>
          </a:ln>
        </p:spPr>
        <p:txBody>
          <a:bodyPr>
            <a:spAutoFit/>
          </a:bodyPr>
          <a:lstStyle/>
          <a:p>
            <a:pPr algn="ctr"/>
            <a:r>
              <a:rPr lang="ru-RU" sz="4400" b="1">
                <a:solidFill>
                  <a:srgbClr val="122031"/>
                </a:solidFill>
              </a:rPr>
              <a:t>Анонимные прокси-серверы</a:t>
            </a:r>
            <a:endParaRPr lang="en-GB" sz="4400" b="1">
              <a:solidFill>
                <a:srgbClr val="122031"/>
              </a:solidFill>
            </a:endParaRPr>
          </a:p>
        </p:txBody>
      </p:sp>
      <p:pic>
        <p:nvPicPr>
          <p:cNvPr id="277506" name="Picture 3" descr="scl9"/>
          <p:cNvPicPr>
            <a:picLocks noChangeAspect="1" noChangeArrowheads="1"/>
          </p:cNvPicPr>
          <p:nvPr/>
        </p:nvPicPr>
        <p:blipFill>
          <a:blip r:embed="rId2"/>
          <a:srcRect/>
          <a:stretch>
            <a:fillRect/>
          </a:stretch>
        </p:blipFill>
        <p:spPr bwMode="auto">
          <a:xfrm>
            <a:off x="1547813" y="836613"/>
            <a:ext cx="5934075" cy="5734050"/>
          </a:xfrm>
          <a:prstGeom prst="rect">
            <a:avLst/>
          </a:prstGeom>
          <a:noFill/>
          <a:ln w="9525">
            <a:noFill/>
            <a:miter lim="800000"/>
            <a:headEnd/>
            <a:tailEnd/>
          </a:ln>
        </p:spPr>
      </p:pic>
      <p:sp>
        <p:nvSpPr>
          <p:cNvPr id="277507" name="Slide Number Placeholder 3"/>
          <p:cNvSpPr>
            <a:spLocks noGrp="1"/>
          </p:cNvSpPr>
          <p:nvPr>
            <p:ph type="sldNum" sz="quarter" idx="12"/>
          </p:nvPr>
        </p:nvSpPr>
        <p:spPr bwMode="auto">
          <a:noFill/>
          <a:ln>
            <a:miter lim="800000"/>
            <a:headEnd/>
            <a:tailEnd/>
          </a:ln>
        </p:spPr>
        <p:txBody>
          <a:bodyPr/>
          <a:lstStyle/>
          <a:p>
            <a:fld id="{A8501C45-645D-460B-A44F-0C23C7ABAEF4}" type="slidenum">
              <a:rPr lang="en-US"/>
              <a:pPr/>
              <a:t>139</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bwMode="auto">
          <a:xfrm>
            <a:off x="457200" y="274638"/>
            <a:ext cx="822960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Электропитание</a:t>
            </a:r>
            <a:endParaRPr lang="en-GB" b="1" smtClean="0"/>
          </a:p>
        </p:txBody>
      </p:sp>
      <p:pic>
        <p:nvPicPr>
          <p:cNvPr id="44034" name="Content Placeholder 3" descr="power-supply5[1].jpg"/>
          <p:cNvPicPr>
            <a:picLocks noGrp="1" noChangeAspect="1"/>
          </p:cNvPicPr>
          <p:nvPr>
            <p:ph sz="quarter" idx="1"/>
          </p:nvPr>
        </p:nvPicPr>
        <p:blipFill>
          <a:blip r:embed="rId3"/>
          <a:srcRect/>
          <a:stretch>
            <a:fillRect/>
          </a:stretch>
        </p:blipFill>
        <p:spPr>
          <a:xfrm>
            <a:off x="2843213" y="1185863"/>
            <a:ext cx="3275012" cy="2454275"/>
          </a:xfrm>
        </p:spPr>
      </p:pic>
      <p:sp>
        <p:nvSpPr>
          <p:cNvPr id="44035" name="Slide Number Placeholder 4"/>
          <p:cNvSpPr>
            <a:spLocks noGrp="1"/>
          </p:cNvSpPr>
          <p:nvPr>
            <p:ph type="sldNum" sz="quarter" idx="12"/>
          </p:nvPr>
        </p:nvSpPr>
        <p:spPr bwMode="auto">
          <a:noFill/>
          <a:ln>
            <a:miter lim="800000"/>
            <a:headEnd/>
            <a:tailEnd/>
          </a:ln>
        </p:spPr>
        <p:txBody>
          <a:bodyPr/>
          <a:lstStyle/>
          <a:p>
            <a:fld id="{6E93E5B9-BF64-4953-845B-DB9705632C51}" type="slidenum">
              <a:rPr lang="en-US"/>
              <a:pPr/>
              <a:t>14</a:t>
            </a:fld>
            <a:endParaRPr lang="en-US"/>
          </a:p>
        </p:txBody>
      </p:sp>
      <p:sp>
        <p:nvSpPr>
          <p:cNvPr id="44036" name="TextBox 5"/>
          <p:cNvSpPr txBox="1">
            <a:spLocks noChangeArrowheads="1"/>
          </p:cNvSpPr>
          <p:nvPr/>
        </p:nvSpPr>
        <p:spPr bwMode="auto">
          <a:xfrm>
            <a:off x="1033463" y="1574800"/>
            <a:ext cx="184150" cy="369888"/>
          </a:xfrm>
          <a:prstGeom prst="rect">
            <a:avLst/>
          </a:prstGeom>
          <a:noFill/>
          <a:ln w="9525">
            <a:noFill/>
            <a:miter lim="800000"/>
            <a:headEnd/>
            <a:tailEnd/>
          </a:ln>
        </p:spPr>
        <p:txBody>
          <a:bodyPr wrap="none">
            <a:spAutoFit/>
          </a:bodyPr>
          <a:lstStyle/>
          <a:p>
            <a:endParaRPr lang="ru-RU"/>
          </a:p>
        </p:txBody>
      </p:sp>
      <p:sp>
        <p:nvSpPr>
          <p:cNvPr id="44037" name="TextBox 7"/>
          <p:cNvSpPr txBox="1">
            <a:spLocks noChangeArrowheads="1"/>
          </p:cNvSpPr>
          <p:nvPr/>
        </p:nvSpPr>
        <p:spPr bwMode="auto">
          <a:xfrm flipH="1">
            <a:off x="493713" y="4005263"/>
            <a:ext cx="8286750" cy="1938337"/>
          </a:xfrm>
          <a:prstGeom prst="rect">
            <a:avLst/>
          </a:prstGeom>
          <a:noFill/>
          <a:ln w="9525">
            <a:noFill/>
            <a:miter lim="800000"/>
            <a:headEnd/>
            <a:tailEnd/>
          </a:ln>
        </p:spPr>
        <p:txBody>
          <a:bodyPr>
            <a:spAutoFit/>
          </a:bodyPr>
          <a:lstStyle/>
          <a:p>
            <a:pPr marL="355600" indent="-355600">
              <a:buFont typeface="Arial" pitchFamily="34" charset="0"/>
              <a:buChar char="•"/>
              <a:tabLst>
                <a:tab pos="355600" algn="l"/>
              </a:tabLst>
            </a:pPr>
            <a:r>
              <a:rPr lang="ru-RU" sz="2400"/>
              <a:t>Блок питания </a:t>
            </a:r>
            <a:r>
              <a:rPr lang="en-GB" sz="2400"/>
              <a:t>(</a:t>
            </a:r>
            <a:r>
              <a:rPr lang="ru-RU" sz="2400"/>
              <a:t>БП</a:t>
            </a:r>
            <a:r>
              <a:rPr lang="en-GB" sz="2400"/>
              <a:t>)</a:t>
            </a:r>
            <a:r>
              <a:rPr lang="ru-RU" sz="2400"/>
              <a:t> осуществляет подачу электроэнергии к компонентам компьютера.</a:t>
            </a:r>
            <a:r>
              <a:rPr lang="en-GB" sz="2400"/>
              <a:t> </a:t>
            </a:r>
            <a:r>
              <a:rPr lang="ru-RU" sz="2400"/>
              <a:t>Стандартный блок питания преобразует входящий переменный ток (</a:t>
            </a:r>
            <a:r>
              <a:rPr lang="en-GB" sz="2400"/>
              <a:t>110</a:t>
            </a:r>
            <a:r>
              <a:rPr lang="ru-RU" sz="2400"/>
              <a:t>В</a:t>
            </a:r>
            <a:r>
              <a:rPr lang="en-GB" sz="2400"/>
              <a:t> </a:t>
            </a:r>
            <a:r>
              <a:rPr lang="ru-RU" sz="2400" b="1"/>
              <a:t>или</a:t>
            </a:r>
            <a:r>
              <a:rPr lang="en-GB" sz="2400"/>
              <a:t> 220</a:t>
            </a:r>
            <a:r>
              <a:rPr lang="ru-RU" sz="2400"/>
              <a:t>В)</a:t>
            </a:r>
            <a:r>
              <a:rPr lang="en-GB" sz="2400"/>
              <a:t> </a:t>
            </a:r>
            <a:r>
              <a:rPr lang="ru-RU" sz="2400"/>
              <a:t>в различные значения постоянного тока, т.е. напряжение, требующееся для питания компонентов компьютера.</a:t>
            </a:r>
            <a:endParaRPr lang="en-GB" sz="240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p:nvPr/>
        </p:nvCxnSpPr>
        <p:spPr>
          <a:xfrm flipV="1">
            <a:off x="1503363" y="3429000"/>
            <a:ext cx="6069012" cy="23813"/>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78530" name="Rectangle 2"/>
          <p:cNvSpPr>
            <a:spLocks noGrp="1" noChangeArrowheads="1"/>
          </p:cNvSpPr>
          <p:nvPr>
            <p:ph type="title"/>
          </p:nvPr>
        </p:nvSpPr>
        <p:spPr bwMode="auto">
          <a:xfrm>
            <a:off x="1500188" y="0"/>
            <a:ext cx="6264275"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Прокси-серверы</a:t>
            </a:r>
            <a:endParaRPr lang="en-GB" b="1" smtClean="0">
              <a:solidFill>
                <a:srgbClr val="122031"/>
              </a:solidFill>
            </a:endParaRPr>
          </a:p>
        </p:txBody>
      </p:sp>
      <p:sp>
        <p:nvSpPr>
          <p:cNvPr id="278531" name="Rectangle 3"/>
          <p:cNvSpPr>
            <a:spLocks noGrp="1" noChangeArrowheads="1"/>
          </p:cNvSpPr>
          <p:nvPr>
            <p:ph type="body" idx="1"/>
          </p:nvPr>
        </p:nvSpPr>
        <p:spPr>
          <a:xfrm>
            <a:off x="0" y="838200"/>
            <a:ext cx="9144000" cy="1643063"/>
          </a:xfrm>
        </p:spPr>
        <p:txBody>
          <a:bodyPr/>
          <a:lstStyle/>
          <a:p>
            <a:pPr marL="446088" eaLnBrk="1" hangingPunct="1">
              <a:lnSpc>
                <a:spcPct val="90000"/>
              </a:lnSpc>
              <a:buFont typeface="Arial" pitchFamily="34" charset="0"/>
              <a:buNone/>
            </a:pPr>
            <a:r>
              <a:rPr lang="en-GB" smtClean="0">
                <a:solidFill>
                  <a:srgbClr val="FF0000"/>
                </a:solidFill>
              </a:rPr>
              <a:t>	</a:t>
            </a:r>
            <a:r>
              <a:rPr lang="ru-RU" b="1" i="1" smtClean="0">
                <a:solidFill>
                  <a:srgbClr val="FF0000"/>
                </a:solidFill>
              </a:rPr>
              <a:t>Анонимные</a:t>
            </a:r>
            <a:endParaRPr lang="en-GB" b="1" i="1" smtClean="0">
              <a:solidFill>
                <a:srgbClr val="FF0000"/>
              </a:solidFill>
            </a:endParaRPr>
          </a:p>
          <a:p>
            <a:pPr marL="442913" lvl="1" indent="14288" eaLnBrk="1" hangingPunct="1">
              <a:spcBef>
                <a:spcPct val="0"/>
              </a:spcBef>
              <a:buFont typeface="Lucida Grande" pitchFamily="-84" charset="0"/>
              <a:buNone/>
            </a:pPr>
            <a:r>
              <a:rPr lang="en-GB" sz="2200" smtClean="0"/>
              <a:t>218.12.171.14 - [15/Feb/2009:16:08:43+0100] </a:t>
            </a:r>
            <a:r>
              <a:rPr lang="en-GB" altLang="en-US" sz="2200" smtClean="0"/>
              <a:t>“</a:t>
            </a:r>
            <a:r>
              <a:rPr lang="en-GB" sz="2200" smtClean="0"/>
              <a:t>GET/test.html HTTP/1.0</a:t>
            </a:r>
            <a:r>
              <a:rPr lang="en-GB" altLang="en-US" sz="2200" smtClean="0"/>
              <a:t>”</a:t>
            </a:r>
            <a:r>
              <a:rPr lang="en-GB" sz="2200" smtClean="0"/>
              <a:t> 200 1921 www.technologyrisklimited.co.uk </a:t>
            </a:r>
            <a:r>
              <a:rPr lang="en-GB" altLang="en-US" sz="2200" smtClean="0"/>
              <a:t>“</a:t>
            </a:r>
            <a:r>
              <a:rPr lang="en-GB" sz="2200" smtClean="0"/>
              <a:t>-</a:t>
            </a:r>
            <a:r>
              <a:rPr lang="en-GB" altLang="en-US" sz="2200" smtClean="0"/>
              <a:t>”</a:t>
            </a:r>
            <a:r>
              <a:rPr lang="en-GB" sz="2200" smtClean="0"/>
              <a:t> </a:t>
            </a:r>
            <a:r>
              <a:rPr lang="en-GB" altLang="en-US" sz="2200" smtClean="0"/>
              <a:t>“</a:t>
            </a:r>
            <a:r>
              <a:rPr lang="en-GB" sz="2200" smtClean="0"/>
              <a:t>Mozilla/4.0 (compatible; MSIE 7.0; Windows NT 6.0)</a:t>
            </a:r>
            <a:r>
              <a:rPr lang="en-GB" altLang="en-US" sz="2200" smtClean="0"/>
              <a:t>”</a:t>
            </a:r>
            <a:r>
              <a:rPr lang="en-GB" sz="2200" smtClean="0"/>
              <a:t> </a:t>
            </a:r>
            <a:r>
              <a:rPr lang="en-GB" altLang="en-US" sz="2200" smtClean="0"/>
              <a:t>“</a:t>
            </a:r>
            <a:r>
              <a:rPr lang="en-GB" sz="2200" smtClean="0"/>
              <a:t>-</a:t>
            </a:r>
            <a:r>
              <a:rPr lang="en-GB" altLang="en-US" sz="2200" smtClean="0"/>
              <a:t>”</a:t>
            </a:r>
            <a:endParaRPr lang="en-GB" sz="2200" smtClean="0"/>
          </a:p>
        </p:txBody>
      </p:sp>
      <p:sp>
        <p:nvSpPr>
          <p:cNvPr id="278532" name="TextBox 4"/>
          <p:cNvSpPr txBox="1">
            <a:spLocks noChangeArrowheads="1"/>
          </p:cNvSpPr>
          <p:nvPr/>
        </p:nvSpPr>
        <p:spPr bwMode="auto">
          <a:xfrm>
            <a:off x="0" y="4857750"/>
            <a:ext cx="9144000" cy="1550988"/>
          </a:xfrm>
          <a:prstGeom prst="rect">
            <a:avLst/>
          </a:prstGeom>
          <a:noFill/>
          <a:ln w="9525">
            <a:noFill/>
            <a:miter lim="800000"/>
            <a:headEnd/>
            <a:tailEnd/>
          </a:ln>
        </p:spPr>
        <p:txBody>
          <a:bodyPr>
            <a:spAutoFit/>
          </a:bodyPr>
          <a:lstStyle/>
          <a:p>
            <a:pPr marL="442913">
              <a:lnSpc>
                <a:spcPct val="90000"/>
              </a:lnSpc>
            </a:pPr>
            <a:r>
              <a:rPr lang="ru-RU" sz="3200" b="1" i="1">
                <a:solidFill>
                  <a:srgbClr val="FF0000"/>
                </a:solidFill>
              </a:rPr>
              <a:t>Прозрачные</a:t>
            </a:r>
            <a:endParaRPr lang="en-GB" sz="3200" b="1" i="1">
              <a:solidFill>
                <a:srgbClr val="FF0000"/>
              </a:solidFill>
            </a:endParaRPr>
          </a:p>
          <a:p>
            <a:pPr lvl="1"/>
            <a:r>
              <a:rPr lang="en-GB" sz="2200"/>
              <a:t>218.12.171.14 - [15/Feb/2009:17:08:51+0100] </a:t>
            </a:r>
            <a:r>
              <a:rPr lang="en-GB" altLang="en-US" sz="2200"/>
              <a:t>“</a:t>
            </a:r>
            <a:r>
              <a:rPr lang="en-GB" sz="2200"/>
              <a:t>GET/test.html  HTTP/1.0</a:t>
            </a:r>
            <a:r>
              <a:rPr lang="en-GB" altLang="en-US" sz="2200"/>
              <a:t>”</a:t>
            </a:r>
            <a:r>
              <a:rPr lang="en-GB" sz="2200"/>
              <a:t> 200 1921 www.technologyrisklimited.co.uk </a:t>
            </a:r>
            <a:r>
              <a:rPr lang="en-GB" altLang="en-US" sz="2200"/>
              <a:t>“</a:t>
            </a:r>
            <a:r>
              <a:rPr lang="en-GB" sz="2200"/>
              <a:t>-</a:t>
            </a:r>
            <a:r>
              <a:rPr lang="en-GB" altLang="en-US" sz="2200"/>
              <a:t>”</a:t>
            </a:r>
            <a:r>
              <a:rPr lang="en-GB" sz="2200"/>
              <a:t> </a:t>
            </a:r>
            <a:r>
              <a:rPr lang="en-GB" altLang="en-US" sz="2200"/>
              <a:t>“</a:t>
            </a:r>
            <a:r>
              <a:rPr lang="en-GB" sz="2200"/>
              <a:t>Mozilla/4.0 (compatible; MSIE 7.0; Windows NT 6.0)</a:t>
            </a:r>
            <a:r>
              <a:rPr lang="en-GB" altLang="en-US" sz="2200"/>
              <a:t>”</a:t>
            </a:r>
            <a:r>
              <a:rPr lang="en-GB" sz="2200"/>
              <a:t> </a:t>
            </a:r>
            <a:r>
              <a:rPr lang="en-GB" altLang="en-US" sz="2200"/>
              <a:t>“</a:t>
            </a:r>
            <a:r>
              <a:rPr lang="en-GB" sz="2200"/>
              <a:t>212.99.110.242</a:t>
            </a:r>
            <a:r>
              <a:rPr lang="en-GB" altLang="en-US" sz="2200"/>
              <a:t>”</a:t>
            </a:r>
            <a:endParaRPr lang="en-GB" sz="2200"/>
          </a:p>
        </p:txBody>
      </p:sp>
      <p:pic>
        <p:nvPicPr>
          <p:cNvPr id="278533" name="Picture 4" descr="plate02"/>
          <p:cNvPicPr>
            <a:picLocks noChangeAspect="1" noChangeArrowheads="1"/>
          </p:cNvPicPr>
          <p:nvPr/>
        </p:nvPicPr>
        <p:blipFill>
          <a:blip r:embed="rId2"/>
          <a:srcRect/>
          <a:stretch>
            <a:fillRect/>
          </a:stretch>
        </p:blipFill>
        <p:spPr bwMode="auto">
          <a:xfrm>
            <a:off x="500063" y="2857500"/>
            <a:ext cx="1003300" cy="1189038"/>
          </a:xfrm>
          <a:prstGeom prst="rect">
            <a:avLst/>
          </a:prstGeom>
          <a:noFill/>
          <a:ln w="9525">
            <a:noFill/>
            <a:miter lim="800000"/>
            <a:headEnd/>
            <a:tailEnd/>
          </a:ln>
        </p:spPr>
      </p:pic>
      <p:pic>
        <p:nvPicPr>
          <p:cNvPr id="278534" name="Picture 3" descr="server_rack"/>
          <p:cNvPicPr>
            <a:picLocks noChangeAspect="1" noChangeArrowheads="1"/>
          </p:cNvPicPr>
          <p:nvPr/>
        </p:nvPicPr>
        <p:blipFill>
          <a:blip r:embed="rId3"/>
          <a:srcRect/>
          <a:stretch>
            <a:fillRect/>
          </a:stretch>
        </p:blipFill>
        <p:spPr bwMode="auto">
          <a:xfrm>
            <a:off x="7572375" y="2786063"/>
            <a:ext cx="1319213" cy="1549400"/>
          </a:xfrm>
          <a:prstGeom prst="rect">
            <a:avLst/>
          </a:prstGeom>
          <a:noFill/>
          <a:ln w="9525">
            <a:noFill/>
            <a:miter lim="800000"/>
            <a:headEnd/>
            <a:tailEnd/>
          </a:ln>
        </p:spPr>
      </p:pic>
      <p:pic>
        <p:nvPicPr>
          <p:cNvPr id="278535" name="Picture 2" descr="C:\Users\Jim\AppData\Local\Temp\scl3.PNG"/>
          <p:cNvPicPr>
            <a:picLocks noChangeAspect="1" noChangeArrowheads="1"/>
          </p:cNvPicPr>
          <p:nvPr/>
        </p:nvPicPr>
        <p:blipFill>
          <a:blip r:embed="rId4"/>
          <a:srcRect/>
          <a:stretch>
            <a:fillRect/>
          </a:stretch>
        </p:blipFill>
        <p:spPr bwMode="auto">
          <a:xfrm>
            <a:off x="2857500" y="2643188"/>
            <a:ext cx="571500" cy="1411287"/>
          </a:xfrm>
          <a:prstGeom prst="rect">
            <a:avLst/>
          </a:prstGeom>
          <a:noFill/>
          <a:ln w="9525">
            <a:noFill/>
            <a:miter lim="800000"/>
            <a:headEnd/>
            <a:tailEnd/>
          </a:ln>
        </p:spPr>
      </p:pic>
      <p:sp>
        <p:nvSpPr>
          <p:cNvPr id="9" name="TextBox 8"/>
          <p:cNvSpPr txBox="1"/>
          <p:nvPr/>
        </p:nvSpPr>
        <p:spPr>
          <a:xfrm>
            <a:off x="214313" y="4071938"/>
            <a:ext cx="1785937" cy="923925"/>
          </a:xfrm>
          <a:prstGeom prst="rect">
            <a:avLst/>
          </a:prstGeom>
          <a:solidFill>
            <a:schemeClr val="accent1">
              <a:lumMod val="25000"/>
            </a:schemeClr>
          </a:solidFill>
        </p:spPr>
        <p:txBody>
          <a:bodyPr>
            <a:spAutoFit/>
          </a:bodyPr>
          <a:lstStyle/>
          <a:p>
            <a:pPr algn="ctr"/>
            <a:r>
              <a:rPr lang="ru-RU">
                <a:solidFill>
                  <a:schemeClr val="bg1"/>
                </a:solidFill>
              </a:rPr>
              <a:t>Настоящий</a:t>
            </a:r>
            <a:r>
              <a:rPr lang="en-GB">
                <a:solidFill>
                  <a:schemeClr val="bg1"/>
                </a:solidFill>
              </a:rPr>
              <a:t> </a:t>
            </a:r>
            <a:endParaRPr lang="ru-RU">
              <a:solidFill>
                <a:schemeClr val="bg1"/>
              </a:solidFill>
            </a:endParaRPr>
          </a:p>
          <a:p>
            <a:pPr algn="ctr"/>
            <a:r>
              <a:rPr lang="en-GB">
                <a:solidFill>
                  <a:schemeClr val="bg1"/>
                </a:solidFill>
              </a:rPr>
              <a:t>IP</a:t>
            </a:r>
            <a:r>
              <a:rPr lang="ru-RU">
                <a:solidFill>
                  <a:schemeClr val="bg1"/>
                </a:solidFill>
              </a:rPr>
              <a:t>-адрес</a:t>
            </a:r>
            <a:endParaRPr lang="en-GB">
              <a:solidFill>
                <a:schemeClr val="bg1"/>
              </a:solidFill>
            </a:endParaRPr>
          </a:p>
          <a:p>
            <a:pPr algn="ctr"/>
            <a:r>
              <a:rPr lang="en-GB" b="1">
                <a:solidFill>
                  <a:schemeClr val="bg1"/>
                </a:solidFill>
              </a:rPr>
              <a:t>212.99.110.242</a:t>
            </a:r>
          </a:p>
        </p:txBody>
      </p:sp>
      <p:sp>
        <p:nvSpPr>
          <p:cNvPr id="10" name="TextBox 9"/>
          <p:cNvSpPr txBox="1"/>
          <p:nvPr/>
        </p:nvSpPr>
        <p:spPr>
          <a:xfrm>
            <a:off x="2428875" y="4071938"/>
            <a:ext cx="1643063" cy="923925"/>
          </a:xfrm>
          <a:prstGeom prst="rect">
            <a:avLst/>
          </a:prstGeom>
          <a:solidFill>
            <a:schemeClr val="accent1">
              <a:lumMod val="25000"/>
            </a:schemeClr>
          </a:solidFill>
        </p:spPr>
        <p:txBody>
          <a:bodyPr>
            <a:spAutoFit/>
          </a:bodyPr>
          <a:lstStyle/>
          <a:p>
            <a:pPr algn="ctr"/>
            <a:r>
              <a:rPr lang="ru-RU">
                <a:solidFill>
                  <a:schemeClr val="bg1"/>
                </a:solidFill>
              </a:rPr>
              <a:t>Настоящий</a:t>
            </a:r>
            <a:r>
              <a:rPr lang="en-GB">
                <a:solidFill>
                  <a:schemeClr val="bg1"/>
                </a:solidFill>
              </a:rPr>
              <a:t> </a:t>
            </a:r>
            <a:endParaRPr lang="ru-RU">
              <a:solidFill>
                <a:schemeClr val="bg1"/>
              </a:solidFill>
            </a:endParaRPr>
          </a:p>
          <a:p>
            <a:pPr algn="ctr"/>
            <a:r>
              <a:rPr lang="en-GB">
                <a:solidFill>
                  <a:schemeClr val="bg1"/>
                </a:solidFill>
              </a:rPr>
              <a:t>IP</a:t>
            </a:r>
            <a:r>
              <a:rPr lang="ru-RU">
                <a:solidFill>
                  <a:schemeClr val="bg1"/>
                </a:solidFill>
              </a:rPr>
              <a:t>-адрес</a:t>
            </a:r>
            <a:r>
              <a:rPr lang="en-GB">
                <a:solidFill>
                  <a:schemeClr val="bg1"/>
                </a:solidFill>
              </a:rPr>
              <a:t> </a:t>
            </a:r>
          </a:p>
          <a:p>
            <a:pPr algn="ctr"/>
            <a:r>
              <a:rPr lang="en-GB" b="1">
                <a:solidFill>
                  <a:schemeClr val="bg1"/>
                </a:solidFill>
              </a:rPr>
              <a:t>218.12.171.14</a:t>
            </a:r>
          </a:p>
        </p:txBody>
      </p:sp>
      <p:sp>
        <p:nvSpPr>
          <p:cNvPr id="278538" name="TextBox 11"/>
          <p:cNvSpPr txBox="1">
            <a:spLocks noChangeArrowheads="1"/>
          </p:cNvSpPr>
          <p:nvPr/>
        </p:nvSpPr>
        <p:spPr bwMode="auto">
          <a:xfrm>
            <a:off x="4572000" y="2357438"/>
            <a:ext cx="2643188" cy="923925"/>
          </a:xfrm>
          <a:prstGeom prst="rect">
            <a:avLst/>
          </a:prstGeom>
          <a:solidFill>
            <a:srgbClr val="FF0000"/>
          </a:solidFill>
          <a:ln w="9525">
            <a:noFill/>
            <a:miter lim="800000"/>
            <a:headEnd/>
            <a:tailEnd/>
          </a:ln>
        </p:spPr>
        <p:txBody>
          <a:bodyPr>
            <a:spAutoFit/>
          </a:bodyPr>
          <a:lstStyle/>
          <a:p>
            <a:pPr algn="ctr"/>
            <a:r>
              <a:rPr lang="ru-RU">
                <a:solidFill>
                  <a:schemeClr val="bg1"/>
                </a:solidFill>
              </a:rPr>
              <a:t>При </a:t>
            </a:r>
            <a:r>
              <a:rPr lang="en-GB" altLang="en-US" b="1">
                <a:solidFill>
                  <a:schemeClr val="bg1"/>
                </a:solidFill>
              </a:rPr>
              <a:t>‘</a:t>
            </a:r>
            <a:r>
              <a:rPr lang="ru-RU" altLang="ja-JP" b="1">
                <a:solidFill>
                  <a:schemeClr val="bg1"/>
                </a:solidFill>
              </a:rPr>
              <a:t>анонимном</a:t>
            </a:r>
            <a:r>
              <a:rPr lang="en-GB" altLang="en-US" b="1">
                <a:solidFill>
                  <a:schemeClr val="bg1"/>
                </a:solidFill>
              </a:rPr>
              <a:t>’</a:t>
            </a:r>
            <a:r>
              <a:rPr lang="en-GB" altLang="ja-JP" b="1">
                <a:solidFill>
                  <a:schemeClr val="bg1"/>
                </a:solidFill>
              </a:rPr>
              <a:t> </a:t>
            </a:r>
            <a:r>
              <a:rPr lang="ru-RU" altLang="ja-JP">
                <a:solidFill>
                  <a:schemeClr val="bg1"/>
                </a:solidFill>
              </a:rPr>
              <a:t>получатель видит</a:t>
            </a:r>
            <a:endParaRPr lang="en-GB" altLang="ja-JP">
              <a:solidFill>
                <a:schemeClr val="bg1"/>
              </a:solidFill>
            </a:endParaRPr>
          </a:p>
          <a:p>
            <a:pPr algn="ctr"/>
            <a:r>
              <a:rPr lang="en-GB" b="1">
                <a:solidFill>
                  <a:schemeClr val="bg1"/>
                </a:solidFill>
              </a:rPr>
              <a:t>218.12.171.14 </a:t>
            </a:r>
            <a:r>
              <a:rPr lang="ru-RU">
                <a:solidFill>
                  <a:schemeClr val="bg1"/>
                </a:solidFill>
              </a:rPr>
              <a:t>и </a:t>
            </a:r>
            <a:r>
              <a:rPr lang="en-GB" b="1">
                <a:solidFill>
                  <a:schemeClr val="bg1"/>
                </a:solidFill>
              </a:rPr>
              <a:t>-</a:t>
            </a:r>
          </a:p>
        </p:txBody>
      </p:sp>
      <p:sp>
        <p:nvSpPr>
          <p:cNvPr id="278539" name="TextBox 12"/>
          <p:cNvSpPr txBox="1">
            <a:spLocks noChangeArrowheads="1"/>
          </p:cNvSpPr>
          <p:nvPr/>
        </p:nvSpPr>
        <p:spPr bwMode="auto">
          <a:xfrm>
            <a:off x="4572000" y="3571875"/>
            <a:ext cx="2643188" cy="1200150"/>
          </a:xfrm>
          <a:prstGeom prst="rect">
            <a:avLst/>
          </a:prstGeom>
          <a:solidFill>
            <a:srgbClr val="FF0000"/>
          </a:solidFill>
          <a:ln w="9525">
            <a:noFill/>
            <a:miter lim="800000"/>
            <a:headEnd/>
            <a:tailEnd/>
          </a:ln>
        </p:spPr>
        <p:txBody>
          <a:bodyPr>
            <a:spAutoFit/>
          </a:bodyPr>
          <a:lstStyle/>
          <a:p>
            <a:pPr algn="ctr"/>
            <a:r>
              <a:rPr lang="ru-RU">
                <a:solidFill>
                  <a:schemeClr val="bg1"/>
                </a:solidFill>
              </a:rPr>
              <a:t>При</a:t>
            </a:r>
            <a:r>
              <a:rPr lang="en-GB">
                <a:solidFill>
                  <a:schemeClr val="bg1"/>
                </a:solidFill>
              </a:rPr>
              <a:t> </a:t>
            </a:r>
            <a:r>
              <a:rPr lang="en-GB" altLang="en-US" b="1">
                <a:solidFill>
                  <a:schemeClr val="bg1"/>
                </a:solidFill>
              </a:rPr>
              <a:t>‘</a:t>
            </a:r>
            <a:r>
              <a:rPr lang="ru-RU" altLang="ja-JP" b="1">
                <a:solidFill>
                  <a:schemeClr val="bg1"/>
                </a:solidFill>
              </a:rPr>
              <a:t>прозрачном</a:t>
            </a:r>
            <a:r>
              <a:rPr lang="en-GB" altLang="en-US" b="1">
                <a:solidFill>
                  <a:schemeClr val="bg1"/>
                </a:solidFill>
              </a:rPr>
              <a:t>’</a:t>
            </a:r>
            <a:r>
              <a:rPr lang="en-GB" altLang="ja-JP" b="1">
                <a:solidFill>
                  <a:schemeClr val="bg1"/>
                </a:solidFill>
              </a:rPr>
              <a:t> </a:t>
            </a:r>
            <a:r>
              <a:rPr lang="ru-RU" altLang="ja-JP">
                <a:solidFill>
                  <a:schemeClr val="bg1"/>
                </a:solidFill>
              </a:rPr>
              <a:t>получатель видит</a:t>
            </a:r>
            <a:endParaRPr lang="en-GB" altLang="ja-JP">
              <a:solidFill>
                <a:schemeClr val="bg1"/>
              </a:solidFill>
            </a:endParaRPr>
          </a:p>
          <a:p>
            <a:pPr algn="ctr"/>
            <a:r>
              <a:rPr lang="en-GB" b="1">
                <a:solidFill>
                  <a:schemeClr val="bg1"/>
                </a:solidFill>
              </a:rPr>
              <a:t>218.12.171.14</a:t>
            </a:r>
            <a:r>
              <a:rPr lang="ru-RU" b="1">
                <a:solidFill>
                  <a:schemeClr val="bg1"/>
                </a:solidFill>
              </a:rPr>
              <a:t>, но </a:t>
            </a:r>
            <a:endParaRPr lang="en-GB" b="1">
              <a:solidFill>
                <a:schemeClr val="bg1"/>
              </a:solidFill>
            </a:endParaRPr>
          </a:p>
          <a:p>
            <a:pPr algn="ctr"/>
            <a:r>
              <a:rPr lang="ru-RU">
                <a:solidFill>
                  <a:schemeClr val="bg1"/>
                </a:solidFill>
              </a:rPr>
              <a:t>ТАКЖЕ и </a:t>
            </a:r>
            <a:r>
              <a:rPr lang="en-GB" b="1">
                <a:solidFill>
                  <a:schemeClr val="bg1"/>
                </a:solidFill>
              </a:rPr>
              <a:t>212.99.110.242</a:t>
            </a:r>
          </a:p>
        </p:txBody>
      </p:sp>
      <p:sp>
        <p:nvSpPr>
          <p:cNvPr id="278540" name="Slide Number Placeholder 13"/>
          <p:cNvSpPr>
            <a:spLocks noGrp="1"/>
          </p:cNvSpPr>
          <p:nvPr>
            <p:ph type="sldNum" sz="quarter" idx="12"/>
          </p:nvPr>
        </p:nvSpPr>
        <p:spPr bwMode="auto">
          <a:noFill/>
          <a:ln>
            <a:miter lim="800000"/>
            <a:headEnd/>
            <a:tailEnd/>
          </a:ln>
        </p:spPr>
        <p:txBody>
          <a:bodyPr/>
          <a:lstStyle/>
          <a:p>
            <a:fld id="{4C717ED4-54CB-430C-8836-3870723F2CE2}" type="slidenum">
              <a:rPr lang="en-US"/>
              <a:pPr/>
              <a:t>140</a:t>
            </a:fld>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2"/>
          <p:cNvSpPr>
            <a:spLocks noGrp="1" noChangeArrowheads="1"/>
          </p:cNvSpPr>
          <p:nvPr>
            <p:ph type="title"/>
          </p:nvPr>
        </p:nvSpPr>
        <p:spPr bwMode="auto">
          <a:xfrm>
            <a:off x="38100" y="-63500"/>
            <a:ext cx="9144000" cy="762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000" b="1" smtClean="0">
                <a:solidFill>
                  <a:srgbClr val="122031"/>
                </a:solidFill>
              </a:rPr>
              <a:t>Многие стремятся к анонимности </a:t>
            </a:r>
            <a:endParaRPr lang="en-GB" sz="4000" b="1" smtClean="0">
              <a:solidFill>
                <a:srgbClr val="122031"/>
              </a:solidFill>
            </a:endParaRPr>
          </a:p>
        </p:txBody>
      </p:sp>
      <p:pic>
        <p:nvPicPr>
          <p:cNvPr id="279554" name="Picture 3" descr="anon4"/>
          <p:cNvPicPr>
            <a:picLocks noChangeAspect="1" noChangeArrowheads="1"/>
          </p:cNvPicPr>
          <p:nvPr/>
        </p:nvPicPr>
        <p:blipFill>
          <a:blip r:embed="rId2"/>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3"/>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4"/>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5"/>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6"/>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7"/>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8"/>
          <a:srcRect/>
          <a:stretch>
            <a:fillRect/>
          </a:stretch>
        </p:blipFill>
        <p:spPr bwMode="auto">
          <a:xfrm rot="1130888">
            <a:off x="1276350" y="3284538"/>
            <a:ext cx="7867650" cy="2505075"/>
          </a:xfrm>
          <a:prstGeom prst="rect">
            <a:avLst/>
          </a:prstGeom>
          <a:noFill/>
          <a:ln w="9525">
            <a:noFill/>
            <a:miter lim="800000"/>
            <a:headEnd/>
            <a:tailEnd/>
          </a:ln>
        </p:spPr>
      </p:pic>
      <p:sp>
        <p:nvSpPr>
          <p:cNvPr id="279561" name="Slide Number Placeholder 9"/>
          <p:cNvSpPr>
            <a:spLocks noGrp="1"/>
          </p:cNvSpPr>
          <p:nvPr>
            <p:ph type="sldNum" sz="quarter" idx="12"/>
          </p:nvPr>
        </p:nvSpPr>
        <p:spPr bwMode="auto">
          <a:noFill/>
          <a:ln>
            <a:miter lim="800000"/>
            <a:headEnd/>
            <a:tailEnd/>
          </a:ln>
        </p:spPr>
        <p:txBody>
          <a:bodyPr/>
          <a:lstStyle/>
          <a:p>
            <a:fld id="{224E6CC0-5A4B-44EA-80B7-330FCD29A314}" type="slidenum">
              <a:rPr lang="en-US"/>
              <a:pPr/>
              <a:t>141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0577" name="Group 2"/>
          <p:cNvGrpSpPr>
            <a:grpSpLocks noChangeAspect="1"/>
          </p:cNvGrpSpPr>
          <p:nvPr/>
        </p:nvGrpSpPr>
        <p:grpSpPr bwMode="auto">
          <a:xfrm>
            <a:off x="2343150" y="457200"/>
            <a:ext cx="4724400" cy="5976938"/>
            <a:chOff x="1338" y="255"/>
            <a:chExt cx="3192" cy="3900"/>
          </a:xfrm>
        </p:grpSpPr>
        <p:sp>
          <p:nvSpPr>
            <p:cNvPr id="280580"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80582"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20" y="526"/>
              <a:ext cx="3046"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80584"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80585"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80586"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80587"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80588"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80589"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80590"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80591"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80592"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80593"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80594"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80595"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80596"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80597"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80598"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80599"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80600"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80601"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80602"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80603"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80604"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80605"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80606"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80607"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80608"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80609"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80610"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80611"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80612"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80613"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80614"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80615"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80616"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80617"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80618"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80619"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80620"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80621"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80622"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80623"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80578" name="TextBox 48"/>
          <p:cNvSpPr txBox="1">
            <a:spLocks noChangeArrowheads="1"/>
          </p:cNvSpPr>
          <p:nvPr/>
        </p:nvSpPr>
        <p:spPr bwMode="auto">
          <a:xfrm>
            <a:off x="2952750" y="3124200"/>
            <a:ext cx="3505200" cy="1938338"/>
          </a:xfrm>
          <a:prstGeom prst="rect">
            <a:avLst/>
          </a:prstGeom>
          <a:noFill/>
          <a:ln w="9525">
            <a:noFill/>
            <a:miter lim="800000"/>
            <a:headEnd/>
            <a:tailEnd/>
          </a:ln>
        </p:spPr>
        <p:txBody>
          <a:bodyPr>
            <a:spAutoFit/>
          </a:bodyPr>
          <a:lstStyle/>
          <a:p>
            <a:pPr algn="ctr"/>
            <a:r>
              <a:rPr lang="ru-RU" sz="4000" b="1"/>
              <a:t>ЭЛЕКТРОННАЯ ПОЧТА </a:t>
            </a:r>
          </a:p>
          <a:p>
            <a:pPr algn="ctr"/>
            <a:r>
              <a:rPr lang="ru-RU" sz="4000" b="1"/>
              <a:t>(</a:t>
            </a:r>
            <a:r>
              <a:rPr lang="en-GB" sz="4000" b="1"/>
              <a:t>E-MAIL</a:t>
            </a:r>
            <a:r>
              <a:rPr lang="ru-RU" sz="4000" b="1"/>
              <a:t>)</a:t>
            </a:r>
            <a:endParaRPr lang="en-GB" sz="4000" b="1"/>
          </a:p>
        </p:txBody>
      </p:sp>
      <p:sp>
        <p:nvSpPr>
          <p:cNvPr id="280579" name="Slide Number Placeholder 47"/>
          <p:cNvSpPr>
            <a:spLocks noGrp="1"/>
          </p:cNvSpPr>
          <p:nvPr>
            <p:ph type="sldNum" sz="quarter" idx="12"/>
          </p:nvPr>
        </p:nvSpPr>
        <p:spPr bwMode="auto">
          <a:noFill/>
          <a:ln>
            <a:miter lim="800000"/>
            <a:headEnd/>
            <a:tailEnd/>
          </a:ln>
        </p:spPr>
        <p:txBody>
          <a:bodyPr/>
          <a:lstStyle/>
          <a:p>
            <a:fld id="{DBBC8D52-EB1C-4729-BB26-CCC78397DAAF}" type="slidenum">
              <a:rPr lang="en-US"/>
              <a:pPr/>
              <a:t>142</a:t>
            </a:fld>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52500"/>
            <a:ext cx="8088312" cy="6002338"/>
          </a:xfrm>
          <a:prstGeom prst="rect">
            <a:avLst/>
          </a:prstGeom>
          <a:noFill/>
          <a:ln w="9525">
            <a:noFill/>
            <a:miter lim="800000"/>
            <a:headEnd/>
            <a:tailEnd/>
          </a:ln>
        </p:spPr>
        <p:txBody>
          <a:bodyPr>
            <a:spAutoFit/>
          </a:bodyPr>
          <a:lstStyle/>
          <a:p>
            <a:pPr eaLnBrk="0" hangingPunct="0">
              <a:spcBef>
                <a:spcPct val="50000"/>
              </a:spcBef>
            </a:pPr>
            <a:r>
              <a:rPr lang="ru-RU" sz="3200"/>
              <a:t>Предлагает услуги отправления анонимной почты</a:t>
            </a:r>
            <a:r>
              <a:rPr lang="en-GB" sz="3200"/>
              <a:t>:</a:t>
            </a:r>
          </a:p>
          <a:p>
            <a:pPr eaLnBrk="0" hangingPunct="0">
              <a:spcBef>
                <a:spcPct val="50000"/>
              </a:spcBef>
            </a:pPr>
            <a:r>
              <a:rPr lang="ru-RU" sz="2800"/>
              <a:t>Абсолютно анонимная услуга</a:t>
            </a:r>
            <a:r>
              <a:rPr lang="en-US" sz="2800"/>
              <a:t>. </a:t>
            </a:r>
            <a:r>
              <a:rPr lang="ru-RU" sz="2800"/>
              <a:t>Внутри сервиса не производится проверки идентификации личности, а также не сохраняются никакие данные.</a:t>
            </a:r>
            <a:endParaRPr lang="en-GB" sz="2400"/>
          </a:p>
          <a:p>
            <a:pPr marL="0" lvl="1" eaLnBrk="0" hangingPunct="0">
              <a:spcBef>
                <a:spcPct val="50000"/>
              </a:spcBef>
              <a:buFont typeface="Arial" pitchFamily="34" charset="0"/>
              <a:buChar char="•"/>
            </a:pPr>
            <a:r>
              <a:rPr lang="en-US" sz="2400"/>
              <a:t> </a:t>
            </a:r>
            <a:r>
              <a:rPr lang="ru-RU" sz="2400"/>
              <a:t>Сервер не хранит копии писем и файлов</a:t>
            </a:r>
          </a:p>
          <a:p>
            <a:pPr marL="0" lvl="1" eaLnBrk="0" hangingPunct="0">
              <a:spcBef>
                <a:spcPct val="50000"/>
              </a:spcBef>
              <a:buFont typeface="Arial" pitchFamily="34" charset="0"/>
              <a:buChar char="•"/>
            </a:pPr>
            <a:r>
              <a:rPr lang="ru-RU" sz="2400"/>
              <a:t>  Услуга совершенно бесплатная</a:t>
            </a:r>
          </a:p>
          <a:p>
            <a:pPr eaLnBrk="0" hangingPunct="0">
              <a:spcBef>
                <a:spcPct val="50000"/>
              </a:spcBef>
              <a:buClr>
                <a:srgbClr val="FF3300"/>
              </a:buClr>
            </a:pPr>
            <a:r>
              <a:rPr lang="ru-RU" sz="2800" i="1">
                <a:solidFill>
                  <a:srgbClr val="122031"/>
                </a:solidFill>
              </a:rPr>
              <a:t>Примеры</a:t>
            </a:r>
            <a:r>
              <a:rPr lang="en-GB" sz="2800" i="1">
                <a:solidFill>
                  <a:srgbClr val="122031"/>
                </a:solidFill>
              </a:rPr>
              <a:t>:</a:t>
            </a:r>
          </a:p>
          <a:p>
            <a:pPr marL="0" lvl="1" eaLnBrk="0" hangingPunct="0">
              <a:spcBef>
                <a:spcPct val="50000"/>
              </a:spcBef>
              <a:buFont typeface="Arial" pitchFamily="34" charset="0"/>
              <a:buChar char="•"/>
            </a:pPr>
            <a:r>
              <a:rPr lang="en-GB" sz="2400"/>
              <a:t>  cotse.com</a:t>
            </a:r>
          </a:p>
          <a:p>
            <a:pPr marL="0" lvl="1" eaLnBrk="0" hangingPunct="0">
              <a:spcBef>
                <a:spcPct val="50000"/>
              </a:spcBef>
              <a:buFont typeface="Arial" pitchFamily="34" charset="0"/>
              <a:buChar char="•"/>
            </a:pPr>
            <a:r>
              <a:rPr lang="en-GB" sz="2400"/>
              <a:t>  anonymizer.com</a:t>
            </a:r>
          </a:p>
          <a:p>
            <a:pPr marL="0" lvl="1" eaLnBrk="0" hangingPunct="0">
              <a:spcBef>
                <a:spcPct val="50000"/>
              </a:spcBef>
              <a:buFont typeface="Arial" pitchFamily="34" charset="0"/>
              <a:buChar char="•"/>
            </a:pPr>
            <a:r>
              <a:rPr lang="en-GB" sz="2400"/>
              <a:t>  hushmail.com</a:t>
            </a:r>
          </a:p>
        </p:txBody>
      </p:sp>
      <p:sp>
        <p:nvSpPr>
          <p:cNvPr id="281602" name="Rectangle 3"/>
          <p:cNvSpPr>
            <a:spLocks noGrp="1" noChangeArrowheads="1"/>
          </p:cNvSpPr>
          <p:nvPr>
            <p:ph type="title"/>
          </p:nvPr>
        </p:nvSpPr>
        <p:spPr bwMode="auto">
          <a:xfrm>
            <a:off x="0" y="0"/>
            <a:ext cx="91440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 </a:t>
            </a:r>
            <a:r>
              <a:rPr lang="ru-RU" sz="4000" b="1" smtClean="0">
                <a:solidFill>
                  <a:srgbClr val="122031"/>
                </a:solidFill>
              </a:rPr>
              <a:t>Анонимные услуги электронной почты</a:t>
            </a:r>
            <a:endParaRPr lang="en-GB" sz="4000" b="1" smtClean="0">
              <a:solidFill>
                <a:srgbClr val="122031"/>
              </a:solidFill>
            </a:endParaRPr>
          </a:p>
        </p:txBody>
      </p:sp>
      <p:sp>
        <p:nvSpPr>
          <p:cNvPr id="28160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sp>
        <p:nvSpPr>
          <p:cNvPr id="281604" name="Slide Number Placeholder 4"/>
          <p:cNvSpPr>
            <a:spLocks noGrp="1"/>
          </p:cNvSpPr>
          <p:nvPr>
            <p:ph type="sldNum" sz="quarter" idx="12"/>
          </p:nvPr>
        </p:nvSpPr>
        <p:spPr bwMode="auto">
          <a:noFill/>
          <a:ln>
            <a:miter lim="800000"/>
            <a:headEnd/>
            <a:tailEnd/>
          </a:ln>
        </p:spPr>
        <p:txBody>
          <a:bodyPr/>
          <a:lstStyle/>
          <a:p>
            <a:fld id="{5AA7EC78-1E94-47AB-A563-61496F20973C}" type="slidenum">
              <a:rPr lang="en-US"/>
              <a:pPr/>
              <a:t>143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2902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282626" name="Rectangle 3"/>
          <p:cNvSpPr>
            <a:spLocks noGrp="1" noChangeArrowheads="1"/>
          </p:cNvSpPr>
          <p:nvPr>
            <p:ph type="title"/>
          </p:nvPr>
        </p:nvSpPr>
        <p:spPr bwMode="auto">
          <a:xfrm>
            <a:off x="457200" y="0"/>
            <a:ext cx="8229600" cy="86518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z="3600" smtClean="0"/>
              <a:t> </a:t>
            </a:r>
            <a:r>
              <a:rPr lang="ru-RU" sz="3200" b="1" smtClean="0"/>
              <a:t>Бесплатные </a:t>
            </a:r>
            <a:r>
              <a:rPr lang="ru-RU" sz="3200" b="1" smtClean="0">
                <a:solidFill>
                  <a:srgbClr val="122031"/>
                </a:solidFill>
              </a:rPr>
              <a:t>анонимные услуги </a:t>
            </a:r>
            <a:br>
              <a:rPr lang="ru-RU" sz="3200" b="1" smtClean="0">
                <a:solidFill>
                  <a:srgbClr val="122031"/>
                </a:solidFill>
              </a:rPr>
            </a:br>
            <a:r>
              <a:rPr lang="ru-RU" sz="3200" b="1" smtClean="0">
                <a:solidFill>
                  <a:srgbClr val="122031"/>
                </a:solidFill>
              </a:rPr>
              <a:t>электронной почты</a:t>
            </a:r>
            <a:endParaRPr lang="en-GB" sz="3200" b="1" smtClean="0">
              <a:solidFill>
                <a:srgbClr val="122031"/>
              </a:solidFill>
            </a:endParaRPr>
          </a:p>
        </p:txBody>
      </p:sp>
      <p:sp>
        <p:nvSpPr>
          <p:cNvPr id="28262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pic>
        <p:nvPicPr>
          <p:cNvPr id="282628" name="Picture 5" descr="scl1"/>
          <p:cNvPicPr>
            <a:picLocks noChangeAspect="1" noChangeArrowheads="1"/>
          </p:cNvPicPr>
          <p:nvPr/>
        </p:nvPicPr>
        <p:blipFill>
          <a:blip r:embed="rId2"/>
          <a:srcRect/>
          <a:stretch>
            <a:fillRect/>
          </a:stretch>
        </p:blipFill>
        <p:spPr bwMode="auto">
          <a:xfrm>
            <a:off x="395288" y="1052513"/>
            <a:ext cx="8420100" cy="5429250"/>
          </a:xfrm>
          <a:prstGeom prst="rect">
            <a:avLst/>
          </a:prstGeom>
          <a:noFill/>
          <a:ln w="9525">
            <a:noFill/>
            <a:miter lim="800000"/>
            <a:headEnd/>
            <a:tailEnd/>
          </a:ln>
        </p:spPr>
      </p:pic>
      <p:sp>
        <p:nvSpPr>
          <p:cNvPr id="282629" name="Slide Number Placeholder 5"/>
          <p:cNvSpPr>
            <a:spLocks noGrp="1"/>
          </p:cNvSpPr>
          <p:nvPr>
            <p:ph type="sldNum" sz="quarter" idx="12"/>
          </p:nvPr>
        </p:nvSpPr>
        <p:spPr bwMode="auto">
          <a:noFill/>
          <a:ln>
            <a:miter lim="800000"/>
            <a:headEnd/>
            <a:tailEnd/>
          </a:ln>
        </p:spPr>
        <p:txBody>
          <a:bodyPr/>
          <a:lstStyle/>
          <a:p>
            <a:fld id="{B00C0EE1-3C6A-43D2-A58D-35CFCECB43BE}" type="slidenum">
              <a:rPr lang="en-US"/>
              <a:pPr/>
              <a:t>144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2"/>
          <p:cNvSpPr>
            <a:spLocks noGrp="1" noChangeArrowheads="1"/>
          </p:cNvSpPr>
          <p:nvPr>
            <p:ph type="title"/>
          </p:nvPr>
        </p:nvSpPr>
        <p:spPr bwMode="auto">
          <a:xfrm>
            <a:off x="395288" y="0"/>
            <a:ext cx="8229600" cy="75088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Заголовки </a:t>
            </a:r>
            <a:r>
              <a:rPr lang="en-GB" b="1" smtClean="0">
                <a:solidFill>
                  <a:srgbClr val="122031"/>
                </a:solidFill>
              </a:rPr>
              <a:t>Hushmail</a:t>
            </a:r>
          </a:p>
        </p:txBody>
      </p:sp>
      <p:sp>
        <p:nvSpPr>
          <p:cNvPr id="283650" name="Rectangle 3"/>
          <p:cNvSpPr>
            <a:spLocks noGrp="1" noChangeArrowheads="1"/>
          </p:cNvSpPr>
          <p:nvPr>
            <p:ph type="body" idx="1"/>
          </p:nvPr>
        </p:nvSpPr>
        <p:spPr>
          <a:xfrm>
            <a:off x="457200" y="836613"/>
            <a:ext cx="8229600" cy="5832475"/>
          </a:xfrm>
          <a:solidFill>
            <a:schemeClr val="bg1"/>
          </a:solidFill>
        </p:spPr>
        <p:txBody>
          <a:bodyPr/>
          <a:lstStyle/>
          <a:p>
            <a:pPr eaLnBrk="1" hangingPunct="1">
              <a:lnSpc>
                <a:spcPct val="80000"/>
              </a:lnSpc>
              <a:buFontTx/>
              <a:buNone/>
            </a:pPr>
            <a:r>
              <a:rPr lang="en-GB" sz="1400" smtClean="0"/>
              <a:t>Microsoft Mail Internet Headers Version 2.0</a:t>
            </a:r>
          </a:p>
          <a:p>
            <a:pPr eaLnBrk="1" hangingPunct="1">
              <a:lnSpc>
                <a:spcPct val="80000"/>
              </a:lnSpc>
              <a:buFontTx/>
              <a:buNone/>
            </a:pPr>
            <a:r>
              <a:rPr lang="en-GB" sz="1400" smtClean="0"/>
              <a:t>Received: from smtp3.hushmail.com ([65.39.178.135]) by exchange1.trl.org with Microsoft SMTPSVC(6.0.3790.0);</a:t>
            </a:r>
          </a:p>
          <a:p>
            <a:pPr eaLnBrk="1" hangingPunct="1">
              <a:lnSpc>
                <a:spcPct val="80000"/>
              </a:lnSpc>
              <a:buFontTx/>
              <a:buNone/>
            </a:pPr>
            <a:r>
              <a:rPr lang="en-GB" sz="1400" smtClean="0"/>
              <a:t>	 Tue, 28 Mar 2006 11:31:55 +0100</a:t>
            </a:r>
          </a:p>
          <a:p>
            <a:pPr eaLnBrk="1" hangingPunct="1">
              <a:lnSpc>
                <a:spcPct val="80000"/>
              </a:lnSpc>
              <a:buFontTx/>
              <a:buNone/>
            </a:pPr>
            <a:r>
              <a:rPr lang="en-GB" sz="1400" smtClean="0"/>
              <a:t>Received: from smtp3.hushmail.com (localhost.hushmail.com [127.0.0.1])</a:t>
            </a:r>
          </a:p>
          <a:p>
            <a:pPr eaLnBrk="1" hangingPunct="1">
              <a:lnSpc>
                <a:spcPct val="80000"/>
              </a:lnSpc>
              <a:buFontTx/>
              <a:buNone/>
            </a:pPr>
            <a:r>
              <a:rPr lang="en-GB" sz="1400" smtClean="0"/>
              <a:t>	by smtp3.hushmail.com (Postfix) with SMTP id 7F7E4A3330</a:t>
            </a:r>
          </a:p>
          <a:p>
            <a:pPr eaLnBrk="1" hangingPunct="1">
              <a:lnSpc>
                <a:spcPct val="80000"/>
              </a:lnSpc>
              <a:buFontTx/>
              <a:buNone/>
            </a:pPr>
            <a:r>
              <a:rPr lang="en-GB" sz="1400" smtClean="0"/>
              <a:t>	for &lt;jim.stark@trl.org&gt;; Tue, 28 Mar 2006 02:31:32 -0800 (PST)</a:t>
            </a:r>
          </a:p>
          <a:p>
            <a:pPr eaLnBrk="1" hangingPunct="1">
              <a:lnSpc>
                <a:spcPct val="80000"/>
              </a:lnSpc>
              <a:buFontTx/>
              <a:buNone/>
            </a:pPr>
            <a:r>
              <a:rPr lang="en-GB" sz="1400" smtClean="0"/>
              <a:t>Received: from mailserver2.hushmail.com (mailserver2.hushmail.com [65.39.178.21])</a:t>
            </a:r>
          </a:p>
          <a:p>
            <a:pPr eaLnBrk="1" hangingPunct="1">
              <a:lnSpc>
                <a:spcPct val="80000"/>
              </a:lnSpc>
              <a:buFontTx/>
              <a:buNone/>
            </a:pPr>
            <a:r>
              <a:rPr lang="en-GB" sz="1400" smtClean="0"/>
              <a:t>	by smtp3.hushmail.com (Postfix) with ESMTP;</a:t>
            </a:r>
          </a:p>
          <a:p>
            <a:pPr eaLnBrk="1" hangingPunct="1">
              <a:lnSpc>
                <a:spcPct val="80000"/>
              </a:lnSpc>
              <a:buFontTx/>
              <a:buNone/>
            </a:pPr>
            <a:r>
              <a:rPr lang="en-GB" sz="1400" smtClean="0"/>
              <a:t>	Tue, 28 Mar 2006 02:31:31 -0800 (PST)</a:t>
            </a:r>
          </a:p>
          <a:p>
            <a:pPr eaLnBrk="1" hangingPunct="1">
              <a:lnSpc>
                <a:spcPct val="80000"/>
              </a:lnSpc>
              <a:buFontTx/>
              <a:buNone/>
            </a:pPr>
            <a:r>
              <a:rPr lang="en-GB" sz="1400" smtClean="0"/>
              <a:t>Received: from mailserver2.hushmail.com (localhost.hushmail.com [127.0.0.1])</a:t>
            </a:r>
          </a:p>
          <a:p>
            <a:pPr eaLnBrk="1" hangingPunct="1">
              <a:lnSpc>
                <a:spcPct val="80000"/>
              </a:lnSpc>
              <a:buFontTx/>
              <a:buNone/>
            </a:pPr>
            <a:r>
              <a:rPr lang="en-GB" sz="1400" smtClean="0"/>
              <a:t>	by mailserver2.hushmail.com (8.12.6/8.12.3) with ESMTP id k2SAVUZ3082938;</a:t>
            </a:r>
          </a:p>
          <a:p>
            <a:pPr eaLnBrk="1" hangingPunct="1">
              <a:lnSpc>
                <a:spcPct val="80000"/>
              </a:lnSpc>
              <a:buFontTx/>
              <a:buNone/>
            </a:pPr>
            <a:r>
              <a:rPr lang="en-GB" sz="1400" smtClean="0"/>
              <a:t>	Tue, 28 Mar 2006 02:31:30 -0800 (PST)</a:t>
            </a:r>
          </a:p>
          <a:p>
            <a:pPr eaLnBrk="1" hangingPunct="1">
              <a:lnSpc>
                <a:spcPct val="80000"/>
              </a:lnSpc>
              <a:buFontTx/>
              <a:buNone/>
            </a:pPr>
            <a:r>
              <a:rPr lang="en-GB" sz="1400" smtClean="0"/>
              <a:t>	(envelope-from shiftyone@hushmail.com)</a:t>
            </a:r>
          </a:p>
          <a:p>
            <a:pPr eaLnBrk="1" hangingPunct="1">
              <a:lnSpc>
                <a:spcPct val="80000"/>
              </a:lnSpc>
              <a:buFontTx/>
              <a:buNone/>
            </a:pPr>
            <a:r>
              <a:rPr lang="en-GB" sz="1400" smtClean="0"/>
              <a:t>Received: (from nobody@localhost)</a:t>
            </a:r>
          </a:p>
          <a:p>
            <a:pPr eaLnBrk="1" hangingPunct="1">
              <a:lnSpc>
                <a:spcPct val="80000"/>
              </a:lnSpc>
              <a:buFontTx/>
              <a:buNone/>
            </a:pPr>
            <a:r>
              <a:rPr lang="en-GB" sz="1400" smtClean="0"/>
              <a:t>	by mailserver2.hushmail.com (8.12.6/8.12.3/Submit) id k2SAVUAI082935;</a:t>
            </a:r>
          </a:p>
          <a:p>
            <a:pPr eaLnBrk="1" hangingPunct="1">
              <a:lnSpc>
                <a:spcPct val="80000"/>
              </a:lnSpc>
              <a:buFontTx/>
              <a:buNone/>
            </a:pPr>
            <a:r>
              <a:rPr lang="en-GB" sz="1400" smtClean="0"/>
              <a:t>	Tue, 28 Mar 2006 11:31:30 +0100 (GMT)</a:t>
            </a:r>
          </a:p>
          <a:p>
            <a:pPr eaLnBrk="1" hangingPunct="1">
              <a:lnSpc>
                <a:spcPct val="80000"/>
              </a:lnSpc>
              <a:buFontTx/>
              <a:buNone/>
            </a:pPr>
            <a:r>
              <a:rPr lang="en-GB" sz="1400" smtClean="0"/>
              <a:t>Message-Id: &lt;200603281031.k2SAVUAI082935@mailserver2.hushmail.com&gt;</a:t>
            </a:r>
          </a:p>
          <a:p>
            <a:pPr eaLnBrk="1" hangingPunct="1">
              <a:lnSpc>
                <a:spcPct val="80000"/>
              </a:lnSpc>
              <a:buFontTx/>
              <a:buNone/>
            </a:pPr>
            <a:r>
              <a:rPr lang="en-GB" sz="1400" smtClean="0"/>
              <a:t>Date: Tue, 28 Mar 2006 11:31:29 +0100</a:t>
            </a:r>
          </a:p>
          <a:p>
            <a:pPr eaLnBrk="1" hangingPunct="1">
              <a:lnSpc>
                <a:spcPct val="80000"/>
              </a:lnSpc>
              <a:buFontTx/>
              <a:buNone/>
            </a:pPr>
            <a:r>
              <a:rPr lang="en-GB" sz="1400" smtClean="0"/>
              <a:t>To: &lt;jim.stark@trl.org&gt;</a:t>
            </a:r>
          </a:p>
          <a:p>
            <a:pPr eaLnBrk="1" hangingPunct="1">
              <a:lnSpc>
                <a:spcPct val="80000"/>
              </a:lnSpc>
              <a:buFontTx/>
              <a:buNone/>
            </a:pPr>
            <a:r>
              <a:rPr lang="en-GB" sz="1400" smtClean="0"/>
              <a:t>Cc: &lt;jc.stark@gmail.com&gt;</a:t>
            </a:r>
          </a:p>
          <a:p>
            <a:pPr eaLnBrk="1" hangingPunct="1">
              <a:lnSpc>
                <a:spcPct val="80000"/>
              </a:lnSpc>
              <a:buFontTx/>
              <a:buNone/>
            </a:pPr>
            <a:r>
              <a:rPr lang="en-GB" sz="1400" smtClean="0"/>
              <a:t>Subject: Test</a:t>
            </a:r>
          </a:p>
          <a:p>
            <a:pPr eaLnBrk="1" hangingPunct="1">
              <a:lnSpc>
                <a:spcPct val="80000"/>
              </a:lnSpc>
              <a:buFontTx/>
              <a:buNone/>
            </a:pPr>
            <a:r>
              <a:rPr lang="en-GB" sz="1400" smtClean="0"/>
              <a:t>From: &lt;shiftyone@hushmail.com&gt;</a:t>
            </a:r>
          </a:p>
          <a:p>
            <a:pPr eaLnBrk="1" hangingPunct="1">
              <a:lnSpc>
                <a:spcPct val="80000"/>
              </a:lnSpc>
              <a:buFontTx/>
              <a:buNone/>
            </a:pPr>
            <a:r>
              <a:rPr lang="en-GB" sz="1400" smtClean="0"/>
              <a:t>Content-type: text/plain; charset="UTF-8"</a:t>
            </a:r>
          </a:p>
          <a:p>
            <a:pPr eaLnBrk="1" hangingPunct="1">
              <a:lnSpc>
                <a:spcPct val="80000"/>
              </a:lnSpc>
              <a:buFontTx/>
              <a:buNone/>
            </a:pPr>
            <a:r>
              <a:rPr lang="en-GB" sz="1400" smtClean="0"/>
              <a:t>Return-Path: shiftyone@hushmail.com</a:t>
            </a:r>
          </a:p>
          <a:p>
            <a:pPr eaLnBrk="1" hangingPunct="1">
              <a:lnSpc>
                <a:spcPct val="80000"/>
              </a:lnSpc>
              <a:buFontTx/>
              <a:buNone/>
            </a:pPr>
            <a:r>
              <a:rPr lang="en-GB" sz="1400" smtClean="0"/>
              <a:t>X-OriginalArrivalTime: 28 Mar 2006 10:31:55.0904 (UTC) FILETIME=[D6139000:01C65252]</a:t>
            </a:r>
          </a:p>
        </p:txBody>
      </p:sp>
      <p:sp>
        <p:nvSpPr>
          <p:cNvPr id="283651" name="Slide Number Placeholder 3"/>
          <p:cNvSpPr>
            <a:spLocks noGrp="1"/>
          </p:cNvSpPr>
          <p:nvPr>
            <p:ph type="sldNum" sz="quarter" idx="12"/>
          </p:nvPr>
        </p:nvSpPr>
        <p:spPr bwMode="auto">
          <a:noFill/>
          <a:ln>
            <a:miter lim="800000"/>
            <a:headEnd/>
            <a:tailEnd/>
          </a:ln>
        </p:spPr>
        <p:txBody>
          <a:bodyPr/>
          <a:lstStyle/>
          <a:p>
            <a:fld id="{34F2D8C3-BCD7-4232-AA44-1910D9EAFBBB}" type="slidenum">
              <a:rPr lang="en-US"/>
              <a:pPr/>
              <a:t>145</a:t>
            </a:fld>
            <a:endParaRPr 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3"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284674" name="TextBox 3"/>
          <p:cNvSpPr txBox="1">
            <a:spLocks noChangeArrowheads="1"/>
          </p:cNvSpPr>
          <p:nvPr/>
        </p:nvSpPr>
        <p:spPr bwMode="auto">
          <a:xfrm>
            <a:off x="3071813" y="4500563"/>
            <a:ext cx="2770187" cy="923925"/>
          </a:xfrm>
          <a:prstGeom prst="rect">
            <a:avLst/>
          </a:prstGeom>
          <a:noFill/>
          <a:ln w="9525">
            <a:noFill/>
            <a:miter lim="800000"/>
            <a:headEnd/>
            <a:tailEnd/>
          </a:ln>
        </p:spPr>
        <p:txBody>
          <a:bodyPr wrap="none">
            <a:spAutoFit/>
          </a:bodyPr>
          <a:lstStyle/>
          <a:p>
            <a:r>
              <a:rPr lang="ru-RU" sz="5400"/>
              <a:t>Вопросы</a:t>
            </a:r>
            <a:endParaRPr lang="en-GB" sz="5400"/>
          </a:p>
        </p:txBody>
      </p:sp>
      <p:sp>
        <p:nvSpPr>
          <p:cNvPr id="284675" name="Slide Number Placeholder 4"/>
          <p:cNvSpPr>
            <a:spLocks noGrp="1"/>
          </p:cNvSpPr>
          <p:nvPr>
            <p:ph type="sldNum" sz="quarter" idx="12"/>
          </p:nvPr>
        </p:nvSpPr>
        <p:spPr bwMode="auto">
          <a:noFill/>
          <a:ln>
            <a:miter lim="800000"/>
            <a:headEnd/>
            <a:tailEnd/>
          </a:ln>
        </p:spPr>
        <p:txBody>
          <a:bodyPr/>
          <a:lstStyle/>
          <a:p>
            <a:fld id="{392DA202-65C8-41EF-932C-C82EC84CFD90}" type="slidenum">
              <a:rPr lang="en-US"/>
              <a:pPr/>
              <a:t>146</a:t>
            </a:fld>
            <a:endParaRPr lang="en-US"/>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itle 1"/>
          <p:cNvSpPr>
            <a:spLocks noGrp="1"/>
          </p:cNvSpPr>
          <p:nvPr>
            <p:ph type="title"/>
          </p:nvPr>
        </p:nvSpPr>
        <p:spPr bwMode="auto">
          <a:xfrm>
            <a:off x="225425" y="2762250"/>
            <a:ext cx="8709025"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Часть пятая</a:t>
            </a:r>
            <a:br>
              <a:rPr lang="ru-RU" b="1" smtClean="0"/>
            </a:br>
            <a:r>
              <a:rPr lang="ru-RU" b="1" smtClean="0"/>
              <a:t>Преступления в Интернете </a:t>
            </a:r>
            <a:br>
              <a:rPr lang="ru-RU" b="1" smtClean="0"/>
            </a:br>
            <a:r>
              <a:rPr lang="en-GB" b="1" smtClean="0"/>
              <a:t/>
            </a:r>
            <a:br>
              <a:rPr lang="en-GB" b="1" smtClean="0"/>
            </a:br>
            <a:endParaRPr lang="en-US" smtClean="0"/>
          </a:p>
        </p:txBody>
      </p:sp>
      <p:pic>
        <p:nvPicPr>
          <p:cNvPr id="286722"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sp>
        <p:nvSpPr>
          <p:cNvPr id="286723" name="Slide Number Placeholder 3"/>
          <p:cNvSpPr>
            <a:spLocks noGrp="1"/>
          </p:cNvSpPr>
          <p:nvPr>
            <p:ph type="sldNum" sz="quarter" idx="12"/>
          </p:nvPr>
        </p:nvSpPr>
        <p:spPr bwMode="auto">
          <a:noFill/>
          <a:ln>
            <a:miter lim="800000"/>
            <a:headEnd/>
            <a:tailEnd/>
          </a:ln>
        </p:spPr>
        <p:txBody>
          <a:bodyPr/>
          <a:lstStyle/>
          <a:p>
            <a:fld id="{848911F7-D1D4-465E-90F9-AA8CDA0725CD}" type="slidenum">
              <a:rPr lang="en-US"/>
              <a:pPr/>
              <a:t>147</a:t>
            </a:fld>
            <a:endParaRPr lang="en-US"/>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Content Placeholder 2"/>
          <p:cNvSpPr>
            <a:spLocks noGrp="1"/>
          </p:cNvSpPr>
          <p:nvPr>
            <p:ph idx="1"/>
          </p:nvPr>
        </p:nvSpPr>
        <p:spPr>
          <a:xfrm>
            <a:off x="533400" y="3467100"/>
            <a:ext cx="8229600" cy="2209800"/>
          </a:xfrm>
        </p:spPr>
        <p:txBody>
          <a:bodyPr/>
          <a:lstStyle/>
          <a:p>
            <a:pPr eaLnBrk="1" hangingPunct="1">
              <a:buFontTx/>
              <a:buNone/>
            </a:pPr>
            <a:r>
              <a:rPr lang="en-GB" sz="2400" b="1" smtClean="0">
                <a:solidFill>
                  <a:srgbClr val="FF0000"/>
                </a:solidFill>
              </a:rPr>
              <a:t>	</a:t>
            </a:r>
            <a:r>
              <a:rPr lang="ru-RU" sz="2800" smtClean="0"/>
              <a:t> В действительности, единственная страна в мире, в которой собирается информация о преступлениях в Интернете, – это Соединенные Штаты Америки.  </a:t>
            </a:r>
          </a:p>
          <a:p>
            <a:pPr eaLnBrk="1" hangingPunct="1">
              <a:buFontTx/>
              <a:buNone/>
            </a:pPr>
            <a:endParaRPr lang="en-GB" sz="1600" smtClean="0"/>
          </a:p>
          <a:p>
            <a:pPr eaLnBrk="1" hangingPunct="1">
              <a:buFontTx/>
              <a:buNone/>
            </a:pPr>
            <a:r>
              <a:rPr lang="en-GB" sz="2800" smtClean="0"/>
              <a:t>	</a:t>
            </a:r>
            <a:r>
              <a:rPr lang="ru-RU" sz="2800" smtClean="0"/>
              <a:t>Эти данные, по крайней мере, дают представление о масштабах проблемы. </a:t>
            </a:r>
            <a:endParaRPr lang="en-GB" sz="2800" smtClean="0"/>
          </a:p>
        </p:txBody>
      </p:sp>
      <p:pic>
        <p:nvPicPr>
          <p:cNvPr id="288770" name="Picture 2" descr="C:\Users\Jim\AppData\Local\Temp\scl2.PNG"/>
          <p:cNvPicPr>
            <a:picLocks noChangeAspect="1" noChangeArrowheads="1"/>
          </p:cNvPicPr>
          <p:nvPr/>
        </p:nvPicPr>
        <p:blipFill>
          <a:blip r:embed="rId3"/>
          <a:srcRect/>
          <a:stretch>
            <a:fillRect/>
          </a:stretch>
        </p:blipFill>
        <p:spPr bwMode="auto">
          <a:xfrm>
            <a:off x="2667000" y="546100"/>
            <a:ext cx="3200400" cy="2913063"/>
          </a:xfrm>
          <a:prstGeom prst="rect">
            <a:avLst/>
          </a:prstGeom>
          <a:noFill/>
          <a:ln w="9525">
            <a:noFill/>
            <a:miter lim="800000"/>
            <a:headEnd/>
            <a:tailEnd/>
          </a:ln>
        </p:spPr>
      </p:pic>
      <p:sp>
        <p:nvSpPr>
          <p:cNvPr id="288771" name="Slide Number Placeholder 3"/>
          <p:cNvSpPr>
            <a:spLocks noGrp="1"/>
          </p:cNvSpPr>
          <p:nvPr>
            <p:ph type="sldNum" sz="quarter" idx="12"/>
          </p:nvPr>
        </p:nvSpPr>
        <p:spPr bwMode="auto">
          <a:noFill/>
          <a:ln>
            <a:miter lim="800000"/>
            <a:headEnd/>
            <a:tailEnd/>
          </a:ln>
        </p:spPr>
        <p:txBody>
          <a:bodyPr/>
          <a:lstStyle/>
          <a:p>
            <a:fld id="{5C48E6DA-BB53-402B-9964-ECC4D7EB2FAB}" type="slidenum">
              <a:rPr lang="en-US"/>
              <a:pPr/>
              <a:t>148</a:t>
            </a:fld>
            <a:endParaRPr lang="en-US"/>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Rectangle 2"/>
          <p:cNvSpPr>
            <a:spLocks noGrp="1" noChangeArrowheads="1"/>
          </p:cNvSpPr>
          <p:nvPr>
            <p:ph type="title"/>
          </p:nvPr>
        </p:nvSpPr>
        <p:spPr bwMode="auto">
          <a:xfrm>
            <a:off x="457200" y="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Статистика</a:t>
            </a:r>
            <a:endParaRPr lang="en-US" b="1" smtClean="0">
              <a:solidFill>
                <a:srgbClr val="122031"/>
              </a:solidFill>
            </a:endParaRPr>
          </a:p>
        </p:txBody>
      </p:sp>
      <p:sp>
        <p:nvSpPr>
          <p:cNvPr id="4100" name="Content Placeholder 6"/>
          <p:cNvSpPr>
            <a:spLocks noGrp="1"/>
          </p:cNvSpPr>
          <p:nvPr>
            <p:ph idx="1"/>
          </p:nvPr>
        </p:nvSpPr>
        <p:spPr>
          <a:xfrm>
            <a:off x="914400" y="6400800"/>
            <a:ext cx="8229600" cy="457200"/>
          </a:xfrm>
        </p:spPr>
        <p:txBody>
          <a:bodyPr rtlCol="0">
            <a:normAutofit/>
          </a:bodyPr>
          <a:lstStyle/>
          <a:p>
            <a:pPr algn="r" eaLnBrk="1" fontAlgn="auto" hangingPunct="1">
              <a:spcAft>
                <a:spcPts val="0"/>
              </a:spcAft>
              <a:buFontTx/>
              <a:buNone/>
              <a:defRPr/>
            </a:pPr>
            <a:r>
              <a:rPr lang="en-GB" sz="1400" i="1" dirty="0" smtClean="0">
                <a:solidFill>
                  <a:schemeClr val="accent1">
                    <a:lumMod val="25000"/>
                  </a:schemeClr>
                </a:solidFill>
                <a:ea typeface="+mn-ea"/>
                <a:cs typeface="+mn-cs"/>
              </a:rPr>
              <a:t>Source - US Internet Crime Complaint </a:t>
            </a:r>
            <a:r>
              <a:rPr lang="en-GB" sz="1400" i="1" dirty="0" err="1" smtClean="0">
                <a:solidFill>
                  <a:schemeClr val="accent1">
                    <a:lumMod val="25000"/>
                  </a:schemeClr>
                </a:solidFill>
                <a:ea typeface="+mn-ea"/>
                <a:cs typeface="+mn-cs"/>
              </a:rPr>
              <a:t>Center</a:t>
            </a:r>
            <a:r>
              <a:rPr lang="en-GB" sz="1400" i="1" dirty="0" smtClean="0">
                <a:solidFill>
                  <a:schemeClr val="accent1">
                    <a:lumMod val="25000"/>
                  </a:schemeClr>
                </a:solidFill>
                <a:ea typeface="+mn-ea"/>
                <a:cs typeface="+mn-cs"/>
              </a:rPr>
              <a:t> - March 31, 2008</a:t>
            </a:r>
          </a:p>
        </p:txBody>
      </p:sp>
      <p:graphicFrame>
        <p:nvGraphicFramePr>
          <p:cNvPr id="5" name="Table 4"/>
          <p:cNvGraphicFramePr>
            <a:graphicFrameLocks noGrp="1"/>
          </p:cNvGraphicFramePr>
          <p:nvPr/>
        </p:nvGraphicFramePr>
        <p:xfrm>
          <a:off x="2420938" y="1143000"/>
          <a:ext cx="4064000" cy="3886208"/>
        </p:xfrm>
        <a:graphic>
          <a:graphicData uri="http://schemas.openxmlformats.org/drawingml/2006/table">
            <a:tbl>
              <a:tblPr/>
              <a:tblGrid>
                <a:gridCol w="2032000"/>
                <a:gridCol w="2032000"/>
              </a:tblGrid>
              <a:tr h="9144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Год</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Число полученных жалоб</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2010</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303,809</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2009</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336,665</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2008</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275,284</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2007</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206,884</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2006</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207,492</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2005</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231,493</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2004</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207,449</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2003</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124,515</a:t>
                      </a:r>
                    </a:p>
                  </a:txBody>
                  <a:tcPr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90851" name="Slide Number Placeholder 5"/>
          <p:cNvSpPr>
            <a:spLocks noGrp="1"/>
          </p:cNvSpPr>
          <p:nvPr>
            <p:ph type="sldNum" sz="quarter" idx="12"/>
          </p:nvPr>
        </p:nvSpPr>
        <p:spPr bwMode="auto">
          <a:noFill/>
          <a:ln>
            <a:miter lim="800000"/>
            <a:headEnd/>
            <a:tailEnd/>
          </a:ln>
        </p:spPr>
        <p:txBody>
          <a:bodyPr/>
          <a:lstStyle/>
          <a:p>
            <a:fld id="{5A3E528D-53D1-40C3-AFAB-09FDC32ACFE4}" type="slidenum">
              <a:rPr lang="en-US"/>
              <a:pPr/>
              <a:t>149</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bwMode="auto">
          <a:xfrm>
            <a:off x="457200" y="274638"/>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b="1" smtClean="0"/>
              <a:t>Central Processing Unit</a:t>
            </a:r>
          </a:p>
        </p:txBody>
      </p:sp>
      <p:pic>
        <p:nvPicPr>
          <p:cNvPr id="46082" name="Content Placeholder 5" descr="core2quad[1].jpg"/>
          <p:cNvPicPr>
            <a:picLocks noGrp="1" noChangeAspect="1"/>
          </p:cNvPicPr>
          <p:nvPr>
            <p:ph sz="quarter" idx="1"/>
          </p:nvPr>
        </p:nvPicPr>
        <p:blipFill>
          <a:blip r:embed="rId3"/>
          <a:srcRect/>
          <a:stretch>
            <a:fillRect/>
          </a:stretch>
        </p:blipFill>
        <p:spPr>
          <a:xfrm>
            <a:off x="3527425" y="1131888"/>
            <a:ext cx="2339975" cy="1635125"/>
          </a:xfrm>
        </p:spPr>
      </p:pic>
      <p:sp>
        <p:nvSpPr>
          <p:cNvPr id="46083" name="Slide Number Placeholder 3"/>
          <p:cNvSpPr>
            <a:spLocks noGrp="1"/>
          </p:cNvSpPr>
          <p:nvPr>
            <p:ph type="sldNum" sz="quarter" idx="12"/>
          </p:nvPr>
        </p:nvSpPr>
        <p:spPr bwMode="auto">
          <a:noFill/>
          <a:ln>
            <a:miter lim="800000"/>
            <a:headEnd/>
            <a:tailEnd/>
          </a:ln>
        </p:spPr>
        <p:txBody>
          <a:bodyPr/>
          <a:lstStyle/>
          <a:p>
            <a:fld id="{63396749-1150-4FE9-ABFB-EF445E1D98C4}" type="slidenum">
              <a:rPr lang="en-US"/>
              <a:pPr/>
              <a:t>15</a:t>
            </a:fld>
            <a:endParaRPr lang="en-US"/>
          </a:p>
        </p:txBody>
      </p:sp>
      <p:sp>
        <p:nvSpPr>
          <p:cNvPr id="46084" name="TextBox 4"/>
          <p:cNvSpPr txBox="1">
            <a:spLocks noChangeArrowheads="1"/>
          </p:cNvSpPr>
          <p:nvPr/>
        </p:nvSpPr>
        <p:spPr bwMode="auto">
          <a:xfrm>
            <a:off x="820738" y="3106738"/>
            <a:ext cx="7866062" cy="369887"/>
          </a:xfrm>
          <a:prstGeom prst="rect">
            <a:avLst/>
          </a:prstGeom>
          <a:noFill/>
          <a:ln w="9525">
            <a:noFill/>
            <a:miter lim="800000"/>
            <a:headEnd/>
            <a:tailEnd/>
          </a:ln>
        </p:spPr>
        <p:txBody>
          <a:bodyPr>
            <a:spAutoFit/>
          </a:bodyPr>
          <a:lstStyle/>
          <a:p>
            <a:endParaRPr lang="ru-RU" b="1"/>
          </a:p>
        </p:txBody>
      </p:sp>
      <p:sp>
        <p:nvSpPr>
          <p:cNvPr id="46085" name="TextBox 8"/>
          <p:cNvSpPr txBox="1">
            <a:spLocks noChangeArrowheads="1"/>
          </p:cNvSpPr>
          <p:nvPr/>
        </p:nvSpPr>
        <p:spPr bwMode="auto">
          <a:xfrm>
            <a:off x="457200" y="2940050"/>
            <a:ext cx="8229600" cy="3478213"/>
          </a:xfrm>
          <a:prstGeom prst="rect">
            <a:avLst/>
          </a:prstGeom>
          <a:noFill/>
          <a:ln w="9525">
            <a:noFill/>
            <a:miter lim="800000"/>
            <a:headEnd/>
            <a:tailEnd/>
          </a:ln>
        </p:spPr>
        <p:txBody>
          <a:bodyPr>
            <a:spAutoFit/>
          </a:bodyPr>
          <a:lstStyle/>
          <a:p>
            <a:pPr>
              <a:spcAft>
                <a:spcPts val="1200"/>
              </a:spcAft>
              <a:buFont typeface="Arial" pitchFamily="34" charset="0"/>
              <a:buChar char="•"/>
            </a:pPr>
            <a:r>
              <a:rPr lang="en-US" sz="2000" dirty="0"/>
              <a:t> ЦП (CPU) </a:t>
            </a:r>
            <a:r>
              <a:rPr lang="ru-RU" sz="2000" dirty="0"/>
              <a:t>–</a:t>
            </a:r>
            <a:r>
              <a:rPr lang="en-US" sz="2000" dirty="0"/>
              <a:t> </a:t>
            </a:r>
            <a:r>
              <a:rPr lang="en-US" sz="2000" dirty="0" err="1"/>
              <a:t>это</a:t>
            </a:r>
            <a:r>
              <a:rPr lang="en-US" sz="2000" dirty="0"/>
              <a:t> </a:t>
            </a:r>
            <a:r>
              <a:rPr lang="en-US" sz="2000" dirty="0" err="1"/>
              <a:t>сокращение</a:t>
            </a:r>
            <a:r>
              <a:rPr lang="en-US" sz="2000" dirty="0"/>
              <a:t>, </a:t>
            </a:r>
            <a:r>
              <a:rPr lang="en-US" sz="2000" dirty="0" err="1"/>
              <a:t>обозначающее</a:t>
            </a:r>
            <a:r>
              <a:rPr lang="en-US" sz="2000" dirty="0"/>
              <a:t> </a:t>
            </a:r>
            <a:r>
              <a:rPr lang="en-US" sz="2000" dirty="0" err="1"/>
              <a:t>Центральный</a:t>
            </a:r>
            <a:r>
              <a:rPr lang="en-US" sz="2000" dirty="0"/>
              <a:t> </a:t>
            </a:r>
            <a:r>
              <a:rPr lang="en-US" sz="2000" dirty="0" err="1"/>
              <a:t>процессор</a:t>
            </a:r>
            <a:r>
              <a:rPr lang="en-US" sz="2000" dirty="0"/>
              <a:t> </a:t>
            </a:r>
            <a:r>
              <a:rPr lang="en-US" sz="2000" dirty="0" err="1"/>
              <a:t>компьютерной</a:t>
            </a:r>
            <a:r>
              <a:rPr lang="en-US" sz="2000" dirty="0"/>
              <a:t> </a:t>
            </a:r>
            <a:r>
              <a:rPr lang="en-US" sz="2000" dirty="0" err="1"/>
              <a:t>системы</a:t>
            </a:r>
            <a:r>
              <a:rPr lang="en-US" sz="2000" dirty="0"/>
              <a:t>. </a:t>
            </a:r>
            <a:r>
              <a:rPr lang="en-US" sz="2000" dirty="0" err="1"/>
              <a:t>Люди</a:t>
            </a:r>
            <a:r>
              <a:rPr lang="en-US" sz="2000" dirty="0"/>
              <a:t> </a:t>
            </a:r>
            <a:r>
              <a:rPr lang="en-US" sz="2000" dirty="0" err="1"/>
              <a:t>нередко</a:t>
            </a:r>
            <a:r>
              <a:rPr lang="en-US" sz="2000" dirty="0"/>
              <a:t> </a:t>
            </a:r>
            <a:r>
              <a:rPr lang="en-US" sz="2000" dirty="0" err="1"/>
              <a:t>заблуждаются</a:t>
            </a:r>
            <a:r>
              <a:rPr lang="en-US" sz="2000" dirty="0"/>
              <a:t>, </a:t>
            </a:r>
            <a:r>
              <a:rPr lang="en-US" sz="2000" dirty="0" err="1"/>
              <a:t>принимая</a:t>
            </a:r>
            <a:r>
              <a:rPr lang="en-US" sz="2000" dirty="0"/>
              <a:t> </a:t>
            </a:r>
            <a:r>
              <a:rPr lang="en-US" sz="2000" dirty="0" err="1"/>
              <a:t>за</a:t>
            </a:r>
            <a:r>
              <a:rPr lang="en-US" sz="2000" dirty="0"/>
              <a:t> </a:t>
            </a:r>
            <a:r>
              <a:rPr lang="en-US" sz="2000" dirty="0" err="1"/>
              <a:t>Центральный</a:t>
            </a:r>
            <a:r>
              <a:rPr lang="en-US" sz="2000" dirty="0"/>
              <a:t> </a:t>
            </a:r>
            <a:r>
              <a:rPr lang="en-US" sz="2000" dirty="0" err="1"/>
              <a:t>процессор</a:t>
            </a:r>
            <a:r>
              <a:rPr lang="en-US" sz="2000" dirty="0"/>
              <a:t> </a:t>
            </a:r>
            <a:r>
              <a:rPr lang="en-US" sz="2000" dirty="0" err="1"/>
              <a:t>собственно</a:t>
            </a:r>
            <a:r>
              <a:rPr lang="en-US" sz="2000" dirty="0"/>
              <a:t> </a:t>
            </a:r>
            <a:r>
              <a:rPr lang="en-US" sz="2000" dirty="0" err="1"/>
              <a:t>корпус</a:t>
            </a:r>
            <a:r>
              <a:rPr lang="en-US" sz="2000" dirty="0"/>
              <a:t> </a:t>
            </a:r>
            <a:r>
              <a:rPr lang="en-US" sz="2000" dirty="0" err="1"/>
              <a:t>компьютера</a:t>
            </a:r>
            <a:r>
              <a:rPr lang="en-US" sz="2000" dirty="0"/>
              <a:t>. </a:t>
            </a:r>
            <a:r>
              <a:rPr lang="en-US" sz="2000" dirty="0" err="1"/>
              <a:t>Однако</a:t>
            </a:r>
            <a:r>
              <a:rPr lang="en-US" sz="2000" dirty="0"/>
              <a:t> ЦП </a:t>
            </a:r>
            <a:r>
              <a:rPr lang="ru-RU" sz="2000" dirty="0"/>
              <a:t>–</a:t>
            </a:r>
            <a:r>
              <a:rPr lang="en-US" sz="2000" dirty="0"/>
              <a:t> </a:t>
            </a:r>
            <a:r>
              <a:rPr lang="en-US" sz="2000" dirty="0" err="1"/>
              <a:t>это</a:t>
            </a:r>
            <a:r>
              <a:rPr lang="en-US" sz="2000" dirty="0"/>
              <a:t> </a:t>
            </a:r>
            <a:r>
              <a:rPr lang="en-US" sz="2000" dirty="0" err="1"/>
              <a:t>внутренний</a:t>
            </a:r>
            <a:r>
              <a:rPr lang="en-US" sz="2000" dirty="0"/>
              <a:t> </a:t>
            </a:r>
            <a:r>
              <a:rPr lang="en-US" sz="2000" dirty="0" err="1"/>
              <a:t>элемент</a:t>
            </a:r>
            <a:r>
              <a:rPr lang="en-US" sz="2000" dirty="0"/>
              <a:t> </a:t>
            </a:r>
            <a:r>
              <a:rPr lang="en-US" sz="2000" dirty="0" err="1"/>
              <a:t>компьютера</a:t>
            </a:r>
            <a:r>
              <a:rPr lang="en-US" sz="2000" dirty="0"/>
              <a:t>, </a:t>
            </a:r>
            <a:r>
              <a:rPr lang="en-US" sz="2000" dirty="0" err="1"/>
              <a:t>который</a:t>
            </a:r>
            <a:r>
              <a:rPr lang="en-US" sz="2000" dirty="0"/>
              <a:t> </a:t>
            </a:r>
            <a:r>
              <a:rPr lang="en-US" sz="2000" dirty="0" err="1"/>
              <a:t>не</a:t>
            </a:r>
            <a:r>
              <a:rPr lang="en-US" sz="2000" dirty="0"/>
              <a:t> </a:t>
            </a:r>
            <a:r>
              <a:rPr lang="en-US" sz="2000" dirty="0" err="1"/>
              <a:t>обозреваем</a:t>
            </a:r>
            <a:r>
              <a:rPr lang="en-US" sz="2000" dirty="0"/>
              <a:t> </a:t>
            </a:r>
            <a:r>
              <a:rPr lang="en-US" sz="2000" dirty="0" err="1"/>
              <a:t>извне</a:t>
            </a:r>
            <a:r>
              <a:rPr lang="en-US" sz="2000" dirty="0"/>
              <a:t>. </a:t>
            </a:r>
            <a:endParaRPr lang="en-GB" sz="2000" dirty="0"/>
          </a:p>
          <a:p>
            <a:pPr>
              <a:spcAft>
                <a:spcPts val="1200"/>
              </a:spcAft>
              <a:buFont typeface="Arial" pitchFamily="34" charset="0"/>
              <a:buChar char="•"/>
            </a:pPr>
            <a:r>
              <a:rPr lang="en-GB" sz="2000" dirty="0"/>
              <a:t> </a:t>
            </a:r>
            <a:r>
              <a:rPr lang="en-GB" sz="2000" dirty="0" err="1"/>
              <a:t>Вне</a:t>
            </a:r>
            <a:r>
              <a:rPr lang="en-GB" sz="2000" dirty="0"/>
              <a:t> </a:t>
            </a:r>
            <a:r>
              <a:rPr lang="en-GB" sz="2000" dirty="0" err="1"/>
              <a:t>зависимости</a:t>
            </a:r>
            <a:r>
              <a:rPr lang="en-GB" sz="2000" dirty="0"/>
              <a:t> </a:t>
            </a:r>
            <a:r>
              <a:rPr lang="en-GB" sz="2000" dirty="0" err="1"/>
              <a:t>от</a:t>
            </a:r>
            <a:r>
              <a:rPr lang="en-GB" sz="2000" dirty="0"/>
              <a:t> </a:t>
            </a:r>
            <a:r>
              <a:rPr lang="en-GB" sz="2000" dirty="0" err="1"/>
              <a:t>типа</a:t>
            </a:r>
            <a:r>
              <a:rPr lang="en-GB" sz="2000" dirty="0"/>
              <a:t> </a:t>
            </a:r>
            <a:r>
              <a:rPr lang="en-GB" sz="2000" dirty="0" err="1"/>
              <a:t>компьютера</a:t>
            </a:r>
            <a:r>
              <a:rPr lang="en-GB" sz="2000" dirty="0"/>
              <a:t> </a:t>
            </a:r>
            <a:r>
              <a:rPr lang="en-GB" sz="2000" dirty="0" err="1"/>
              <a:t>принцип</a:t>
            </a:r>
            <a:r>
              <a:rPr lang="en-GB" sz="2000" dirty="0"/>
              <a:t> </a:t>
            </a:r>
            <a:r>
              <a:rPr lang="en-GB" sz="2000" dirty="0" err="1"/>
              <a:t>работы</a:t>
            </a:r>
            <a:r>
              <a:rPr lang="en-GB" sz="2000" dirty="0"/>
              <a:t> ЦП </a:t>
            </a:r>
            <a:r>
              <a:rPr lang="en-GB" sz="2000" dirty="0" err="1"/>
              <a:t>основан</a:t>
            </a:r>
            <a:r>
              <a:rPr lang="en-GB" sz="2000" dirty="0"/>
              <a:t> </a:t>
            </a:r>
            <a:r>
              <a:rPr lang="en-GB" sz="2000" dirty="0" err="1"/>
              <a:t>на</a:t>
            </a:r>
            <a:r>
              <a:rPr lang="en-GB" sz="2000" dirty="0"/>
              <a:t> </a:t>
            </a:r>
            <a:r>
              <a:rPr lang="en-GB" sz="2000" dirty="0" err="1"/>
              <a:t>выполнении</a:t>
            </a:r>
            <a:r>
              <a:rPr lang="en-GB" sz="2000" dirty="0"/>
              <a:t> </a:t>
            </a:r>
            <a:r>
              <a:rPr lang="en-GB" sz="2000" dirty="0" err="1"/>
              <a:t>последовательности</a:t>
            </a:r>
            <a:r>
              <a:rPr lang="en-GB" sz="2000" dirty="0"/>
              <a:t> </a:t>
            </a:r>
            <a:r>
              <a:rPr lang="en-GB" sz="2000" dirty="0" err="1"/>
              <a:t>указаний</a:t>
            </a:r>
            <a:r>
              <a:rPr lang="en-GB" sz="2000" dirty="0"/>
              <a:t>, в </a:t>
            </a:r>
            <a:r>
              <a:rPr lang="en-GB" sz="2000" dirty="0" err="1"/>
              <a:t>совокупности</a:t>
            </a:r>
            <a:r>
              <a:rPr lang="en-GB" sz="2000" dirty="0"/>
              <a:t> </a:t>
            </a:r>
            <a:r>
              <a:rPr lang="en-GB" sz="2000" dirty="0" err="1"/>
              <a:t>именуемых</a:t>
            </a:r>
            <a:r>
              <a:rPr lang="en-GB" sz="2000" dirty="0"/>
              <a:t> </a:t>
            </a:r>
            <a:r>
              <a:rPr lang="en-GB" sz="2000" dirty="0" err="1"/>
              <a:t>программой</a:t>
            </a:r>
            <a:r>
              <a:rPr lang="en-GB" sz="2000" dirty="0"/>
              <a:t>. </a:t>
            </a:r>
          </a:p>
          <a:p>
            <a:pPr>
              <a:spcAft>
                <a:spcPts val="1200"/>
              </a:spcAft>
              <a:buFont typeface="Arial" pitchFamily="34" charset="0"/>
              <a:buChar char="•"/>
            </a:pPr>
            <a:r>
              <a:rPr lang="en-GB" sz="2000" dirty="0"/>
              <a:t> </a:t>
            </a:r>
            <a:r>
              <a:rPr lang="en-GB" sz="2000" dirty="0" err="1"/>
              <a:t>Для</a:t>
            </a:r>
            <a:r>
              <a:rPr lang="en-GB" sz="2000" dirty="0"/>
              <a:t> </a:t>
            </a:r>
            <a:r>
              <a:rPr lang="ru-RU" sz="2000" dirty="0" smtClean="0"/>
              <a:t>неспециалиста</a:t>
            </a:r>
            <a:r>
              <a:rPr lang="en-GB" sz="2000" dirty="0" smtClean="0"/>
              <a:t> </a:t>
            </a:r>
            <a:r>
              <a:rPr lang="en-GB" sz="2000" dirty="0" err="1"/>
              <a:t>процессор</a:t>
            </a:r>
            <a:r>
              <a:rPr lang="en-GB" sz="2000" dirty="0"/>
              <a:t> </a:t>
            </a:r>
            <a:r>
              <a:rPr lang="en-GB" sz="2000" dirty="0" err="1"/>
              <a:t>отождествляется</a:t>
            </a:r>
            <a:r>
              <a:rPr lang="en-GB" sz="2000" dirty="0"/>
              <a:t> с </a:t>
            </a:r>
            <a:r>
              <a:rPr lang="en-GB" sz="2000" dirty="0" err="1"/>
              <a:t>мозгом</a:t>
            </a:r>
            <a:r>
              <a:rPr lang="en-GB" sz="2000" dirty="0"/>
              <a:t> </a:t>
            </a:r>
            <a:r>
              <a:rPr lang="en-GB" sz="2000" dirty="0" err="1"/>
              <a:t>компьютера</a:t>
            </a:r>
            <a:r>
              <a:rPr lang="en-GB" sz="2000" dirty="0"/>
              <a:t>, </a:t>
            </a:r>
            <a:r>
              <a:rPr lang="en-GB" sz="2000" dirty="0" err="1"/>
              <a:t>иными</a:t>
            </a:r>
            <a:r>
              <a:rPr lang="en-GB" sz="2000" dirty="0"/>
              <a:t> </a:t>
            </a:r>
            <a:r>
              <a:rPr lang="en-GB" sz="2000" dirty="0" err="1"/>
              <a:t>словами</a:t>
            </a:r>
            <a:r>
              <a:rPr lang="en-GB" sz="2000" dirty="0"/>
              <a:t>, </a:t>
            </a:r>
            <a:r>
              <a:rPr lang="en-GB" sz="2000" dirty="0" err="1"/>
              <a:t>все</a:t>
            </a:r>
            <a:r>
              <a:rPr lang="en-GB" sz="2000" dirty="0"/>
              <a:t> </a:t>
            </a:r>
            <a:r>
              <a:rPr lang="en-GB" sz="2000" dirty="0" err="1"/>
              <a:t>операции</a:t>
            </a:r>
            <a:r>
              <a:rPr lang="en-GB" sz="2000" dirty="0"/>
              <a:t> </a:t>
            </a:r>
            <a:r>
              <a:rPr lang="en-GB" sz="2000" dirty="0" err="1"/>
              <a:t>компьютера</a:t>
            </a:r>
            <a:r>
              <a:rPr lang="en-GB" sz="2000" dirty="0"/>
              <a:t> </a:t>
            </a:r>
            <a:r>
              <a:rPr lang="en-GB" sz="2000" dirty="0" err="1"/>
              <a:t>выполняются</a:t>
            </a:r>
            <a:r>
              <a:rPr lang="en-GB" sz="2000" dirty="0"/>
              <a:t> с </a:t>
            </a:r>
            <a:r>
              <a:rPr lang="en-GB" sz="2000" dirty="0" err="1"/>
              <a:t>помощью</a:t>
            </a:r>
            <a:r>
              <a:rPr lang="en-GB" sz="2000" dirty="0"/>
              <a:t> </a:t>
            </a:r>
            <a:r>
              <a:rPr lang="en-GB" sz="2000" dirty="0" err="1"/>
              <a:t>процессора</a:t>
            </a:r>
            <a:r>
              <a:rPr lang="en-GB" sz="2000" dirty="0"/>
              <a:t>.</a:t>
            </a:r>
            <a:endParaRPr lang="en-US" sz="2000"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2"/>
          <p:cNvSpPr>
            <a:spLocks noGrp="1" noChangeArrowheads="1"/>
          </p:cNvSpPr>
          <p:nvPr>
            <p:ph type="title"/>
          </p:nvPr>
        </p:nvSpPr>
        <p:spPr bwMode="auto">
          <a:xfrm>
            <a:off x="457200" y="203200"/>
            <a:ext cx="8229600" cy="7445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 жалоб </a:t>
            </a:r>
            <a:r>
              <a:rPr lang="en-US" b="1" smtClean="0">
                <a:solidFill>
                  <a:srgbClr val="122031"/>
                </a:solidFill>
              </a:rPr>
              <a:t>- 2010</a:t>
            </a:r>
          </a:p>
        </p:txBody>
      </p:sp>
      <p:sp>
        <p:nvSpPr>
          <p:cNvPr id="291842" name="Rectangle 3"/>
          <p:cNvSpPr>
            <a:spLocks noGrp="1" noChangeArrowheads="1"/>
          </p:cNvSpPr>
          <p:nvPr>
            <p:ph type="body" idx="1"/>
          </p:nvPr>
        </p:nvSpPr>
        <p:spPr>
          <a:xfrm>
            <a:off x="355600" y="1397000"/>
            <a:ext cx="8382000" cy="3657600"/>
          </a:xfrm>
        </p:spPr>
        <p:txBody>
          <a:bodyPr/>
          <a:lstStyle/>
          <a:p>
            <a:pPr eaLnBrk="1" hangingPunct="1">
              <a:buFontTx/>
              <a:buNone/>
            </a:pPr>
            <a:r>
              <a:rPr lang="en-GB" sz="2800" smtClean="0"/>
              <a:t>	</a:t>
            </a:r>
            <a:r>
              <a:rPr lang="ru-RU" sz="2800" smtClean="0"/>
              <a:t>Первое место занимают жалобы относительно мошенничества при доставке товаров и/или совершению платежа </a:t>
            </a:r>
            <a:r>
              <a:rPr lang="en-GB" sz="2800" smtClean="0"/>
              <a:t>(14.4%). </a:t>
            </a:r>
          </a:p>
          <a:p>
            <a:pPr eaLnBrk="1" hangingPunct="1">
              <a:buFontTx/>
              <a:buNone/>
            </a:pPr>
            <a:r>
              <a:rPr lang="en-GB" sz="2800" smtClean="0"/>
              <a:t>	</a:t>
            </a:r>
          </a:p>
          <a:p>
            <a:pPr eaLnBrk="1" hangingPunct="1">
              <a:buFontTx/>
              <a:buNone/>
            </a:pPr>
            <a:r>
              <a:rPr lang="en-GB" sz="2800" smtClean="0"/>
              <a:t>	</a:t>
            </a:r>
            <a:r>
              <a:rPr lang="ru-RU" sz="2800" smtClean="0"/>
              <a:t>Второе место по числу зарегистрированных единичных правонарушений занимает хищение персональных данных </a:t>
            </a:r>
            <a:r>
              <a:rPr lang="en-GB" sz="2800" smtClean="0"/>
              <a:t>(9.8%)</a:t>
            </a:r>
            <a:r>
              <a:rPr lang="ru-RU" sz="2800" smtClean="0"/>
              <a:t>, за которым следуют компьютерные преступления </a:t>
            </a:r>
            <a:r>
              <a:rPr lang="en-GB" sz="2800" smtClean="0"/>
              <a:t>(9.1%).</a:t>
            </a:r>
            <a:endParaRPr lang="ru-RU" sz="2800" smtClean="0"/>
          </a:p>
          <a:p>
            <a:pPr eaLnBrk="1" hangingPunct="1">
              <a:buFontTx/>
              <a:buNone/>
            </a:pPr>
            <a:endParaRPr lang="en-GB" sz="2800" smtClean="0"/>
          </a:p>
          <a:p>
            <a:pPr eaLnBrk="1" hangingPunct="1">
              <a:buFontTx/>
              <a:buNone/>
            </a:pPr>
            <a:r>
              <a:rPr lang="en-GB" sz="2800" smtClean="0"/>
              <a:t>	</a:t>
            </a:r>
            <a:endParaRPr lang="en-US" sz="2800" smtClean="0"/>
          </a:p>
        </p:txBody>
      </p:sp>
      <p:sp>
        <p:nvSpPr>
          <p:cNvPr id="291843" name="Slide Number Placeholder 3"/>
          <p:cNvSpPr>
            <a:spLocks noGrp="1"/>
          </p:cNvSpPr>
          <p:nvPr>
            <p:ph type="sldNum" sz="quarter" idx="12"/>
          </p:nvPr>
        </p:nvSpPr>
        <p:spPr bwMode="auto">
          <a:noFill/>
          <a:ln>
            <a:miter lim="800000"/>
            <a:headEnd/>
            <a:tailEnd/>
          </a:ln>
        </p:spPr>
        <p:txBody>
          <a:bodyPr/>
          <a:lstStyle/>
          <a:p>
            <a:fld id="{83C1E5D3-8408-45A9-AF00-58EAE7E23A74}" type="slidenum">
              <a:rPr lang="en-US"/>
              <a:pPr/>
              <a:t>150</a:t>
            </a:fld>
            <a:endParaRPr lang="en-US"/>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2"/>
          <p:cNvSpPr>
            <a:spLocks noGrp="1" noChangeArrowheads="1"/>
          </p:cNvSpPr>
          <p:nvPr>
            <p:ph type="title"/>
          </p:nvPr>
        </p:nvSpPr>
        <p:spPr bwMode="auto">
          <a:xfrm>
            <a:off x="395288" y="0"/>
            <a:ext cx="82296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a:t>
            </a:r>
            <a:endParaRPr lang="en-GB" b="1" smtClean="0">
              <a:solidFill>
                <a:srgbClr val="122031"/>
              </a:solidFill>
            </a:endParaRPr>
          </a:p>
        </p:txBody>
      </p:sp>
      <p:sp>
        <p:nvSpPr>
          <p:cNvPr id="54275" name="Rectangle 3"/>
          <p:cNvSpPr>
            <a:spLocks noGrp="1" noChangeArrowheads="1"/>
          </p:cNvSpPr>
          <p:nvPr>
            <p:ph type="body" idx="1"/>
          </p:nvPr>
        </p:nvSpPr>
        <p:spPr>
          <a:xfrm>
            <a:off x="395288" y="990600"/>
            <a:ext cx="8291512" cy="5486400"/>
          </a:xfrm>
        </p:spPr>
        <p:txBody>
          <a:bodyPr/>
          <a:lstStyle/>
          <a:p>
            <a:pPr eaLnBrk="1" hangingPunct="1">
              <a:lnSpc>
                <a:spcPct val="90000"/>
              </a:lnSpc>
              <a:buFontTx/>
              <a:buNone/>
            </a:pPr>
            <a:r>
              <a:rPr lang="ru-RU" sz="3000" b="1" i="1" smtClean="0">
                <a:solidFill>
                  <a:srgbClr val="FF0000"/>
                </a:solidFill>
              </a:rPr>
              <a:t>Инвестиционные схемы</a:t>
            </a:r>
            <a:endParaRPr lang="en-GB" sz="3000" b="1" i="1" smtClean="0">
              <a:solidFill>
                <a:srgbClr val="FF0000"/>
              </a:solidFill>
            </a:endParaRPr>
          </a:p>
          <a:p>
            <a:pPr algn="just" eaLnBrk="1" hangingPunct="1">
              <a:lnSpc>
                <a:spcPct val="90000"/>
              </a:lnSpc>
              <a:buFontTx/>
              <a:buNone/>
            </a:pPr>
            <a:r>
              <a:rPr lang="ru-RU" sz="2200" smtClean="0"/>
              <a:t>Использование Интернета для привлечения финансовой поддержки высокотехнологичных проектов, таких как сайты виртуальных магазинов или новые сервис-провайдеры</a:t>
            </a:r>
            <a:endParaRPr lang="en-GB" sz="2200" smtClean="0"/>
          </a:p>
          <a:p>
            <a:pPr algn="just" eaLnBrk="1" hangingPunct="1">
              <a:lnSpc>
                <a:spcPct val="90000"/>
              </a:lnSpc>
              <a:buFontTx/>
              <a:buNone/>
            </a:pPr>
            <a:endParaRPr lang="en-GB" sz="1300" b="1" smtClean="0"/>
          </a:p>
          <a:p>
            <a:pPr algn="just" eaLnBrk="1" hangingPunct="1">
              <a:lnSpc>
                <a:spcPct val="90000"/>
              </a:lnSpc>
              <a:buFontTx/>
              <a:buNone/>
            </a:pPr>
            <a:r>
              <a:rPr lang="ru-RU" sz="3000" b="1" i="1" smtClean="0">
                <a:solidFill>
                  <a:srgbClr val="FF0000"/>
                </a:solidFill>
              </a:rPr>
              <a:t>Схемы кредитных карт</a:t>
            </a:r>
            <a:endParaRPr lang="en-GB" sz="3000" b="1" i="1" smtClean="0">
              <a:solidFill>
                <a:srgbClr val="FF0000"/>
              </a:solidFill>
            </a:endParaRPr>
          </a:p>
          <a:p>
            <a:pPr algn="just" eaLnBrk="1" hangingPunct="1">
              <a:lnSpc>
                <a:spcPct val="90000"/>
              </a:lnSpc>
              <a:buFontTx/>
              <a:buNone/>
            </a:pPr>
            <a:r>
              <a:rPr lang="ru-RU" sz="2200" smtClean="0"/>
              <a:t>Использование незаконным образом полученной информации о кредитных картах для покупки дорогих товаров в сети Интернет</a:t>
            </a:r>
          </a:p>
          <a:p>
            <a:pPr algn="just" eaLnBrk="1" hangingPunct="1">
              <a:lnSpc>
                <a:spcPct val="90000"/>
              </a:lnSpc>
              <a:buFontTx/>
              <a:buNone/>
            </a:pPr>
            <a:endParaRPr lang="en-GB" sz="1300" b="1" smtClean="0"/>
          </a:p>
          <a:p>
            <a:pPr algn="just" eaLnBrk="1" hangingPunct="1">
              <a:lnSpc>
                <a:spcPct val="90000"/>
              </a:lnSpc>
              <a:buFontTx/>
              <a:buNone/>
            </a:pPr>
            <a:r>
              <a:rPr lang="ru-RU" sz="3000" b="1" i="1" smtClean="0">
                <a:solidFill>
                  <a:srgbClr val="FF0000"/>
                </a:solidFill>
              </a:rPr>
              <a:t>Схемы возможности развития бизнеса</a:t>
            </a:r>
            <a:r>
              <a:rPr lang="en-GB" sz="3000" b="1" i="1" smtClean="0">
                <a:solidFill>
                  <a:srgbClr val="FF0000"/>
                </a:solidFill>
              </a:rPr>
              <a:t>/</a:t>
            </a:r>
            <a:r>
              <a:rPr lang="ru-RU" sz="3000" b="1" i="1" smtClean="0">
                <a:solidFill>
                  <a:srgbClr val="FF0000"/>
                </a:solidFill>
              </a:rPr>
              <a:t>Работа на дому</a:t>
            </a:r>
            <a:endParaRPr lang="en-GB" sz="3000" b="1" i="1" smtClean="0">
              <a:solidFill>
                <a:srgbClr val="FF0000"/>
              </a:solidFill>
            </a:endParaRPr>
          </a:p>
          <a:p>
            <a:pPr algn="just" eaLnBrk="1" hangingPunct="1">
              <a:lnSpc>
                <a:spcPct val="90000"/>
              </a:lnSpc>
              <a:buFontTx/>
              <a:buNone/>
            </a:pPr>
            <a:r>
              <a:rPr lang="ru-RU" sz="2200" smtClean="0"/>
              <a:t>Интернет используется в качестве рекламы возможности развития бизнеса, в результате чего жертва платит авансом за информацию или продукты, связанные со схемами работы на дому</a:t>
            </a:r>
          </a:p>
        </p:txBody>
      </p:sp>
      <p:sp>
        <p:nvSpPr>
          <p:cNvPr id="293891" name="Slide Number Placeholder 3"/>
          <p:cNvSpPr>
            <a:spLocks noGrp="1"/>
          </p:cNvSpPr>
          <p:nvPr>
            <p:ph type="sldNum" sz="quarter" idx="12"/>
          </p:nvPr>
        </p:nvSpPr>
        <p:spPr bwMode="auto">
          <a:noFill/>
          <a:ln>
            <a:miter lim="800000"/>
            <a:headEnd/>
            <a:tailEnd/>
          </a:ln>
        </p:spPr>
        <p:txBody>
          <a:bodyPr/>
          <a:lstStyle/>
          <a:p>
            <a:fld id="{5DD74BC3-3586-41DF-9978-F214C23D3021}" type="slidenum">
              <a:rPr lang="en-US"/>
              <a:pPr/>
              <a:t>151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2"/>
          <p:cNvSpPr>
            <a:spLocks noGrp="1" noChangeArrowheads="1"/>
          </p:cNvSpPr>
          <p:nvPr>
            <p:ph type="title"/>
          </p:nvPr>
        </p:nvSpPr>
        <p:spPr bwMode="auto">
          <a:xfrm>
            <a:off x="457200" y="0"/>
            <a:ext cx="8229600" cy="9810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 </a:t>
            </a:r>
            <a:r>
              <a:rPr lang="en-GB" b="1" smtClean="0">
                <a:solidFill>
                  <a:srgbClr val="122031"/>
                </a:solidFill>
              </a:rPr>
              <a:t>- 2</a:t>
            </a:r>
          </a:p>
        </p:txBody>
      </p:sp>
      <p:sp>
        <p:nvSpPr>
          <p:cNvPr id="55299" name="Rectangle 3"/>
          <p:cNvSpPr>
            <a:spLocks noGrp="1" noChangeArrowheads="1"/>
          </p:cNvSpPr>
          <p:nvPr>
            <p:ph type="body" idx="1"/>
          </p:nvPr>
        </p:nvSpPr>
        <p:spPr>
          <a:xfrm>
            <a:off x="250825" y="976313"/>
            <a:ext cx="8713788" cy="4997450"/>
          </a:xfrm>
        </p:spPr>
        <p:txBody>
          <a:bodyPr/>
          <a:lstStyle/>
          <a:p>
            <a:pPr eaLnBrk="1" hangingPunct="1">
              <a:lnSpc>
                <a:spcPct val="90000"/>
              </a:lnSpc>
              <a:buFontTx/>
              <a:buNone/>
            </a:pPr>
            <a:r>
              <a:rPr lang="ru-RU" b="1" i="1" smtClean="0">
                <a:solidFill>
                  <a:srgbClr val="FF0000"/>
                </a:solidFill>
              </a:rPr>
              <a:t>Мошенничество 419</a:t>
            </a:r>
            <a:endParaRPr lang="en-GB" b="1" i="1" smtClean="0">
              <a:solidFill>
                <a:srgbClr val="FF0000"/>
              </a:solidFill>
            </a:endParaRPr>
          </a:p>
          <a:p>
            <a:pPr algn="just" eaLnBrk="1" hangingPunct="1">
              <a:lnSpc>
                <a:spcPct val="90000"/>
              </a:lnSpc>
              <a:buFontTx/>
              <a:buNone/>
            </a:pPr>
            <a:r>
              <a:rPr lang="ru-RU" sz="2400" smtClean="0"/>
              <a:t>Западно-Африканское мошенничество </a:t>
            </a:r>
            <a:r>
              <a:rPr lang="en-GB" sz="2400" smtClean="0"/>
              <a:t>– </a:t>
            </a:r>
            <a:r>
              <a:rPr lang="ru-RU" sz="2400" smtClean="0"/>
              <a:t>изменилось средство доставки</a:t>
            </a:r>
            <a:r>
              <a:rPr lang="en-US" sz="2400" smtClean="0"/>
              <a:t>; </a:t>
            </a:r>
            <a:r>
              <a:rPr lang="ru-RU" sz="2400" smtClean="0"/>
              <a:t>теперь это электронное письмо вместо традиционной почты или факса, но по сути ничего не изменилось</a:t>
            </a:r>
            <a:r>
              <a:rPr lang="en-US" sz="2400" smtClean="0"/>
              <a:t>; </a:t>
            </a:r>
            <a:r>
              <a:rPr lang="ru-RU" sz="2400" smtClean="0"/>
              <a:t>потенциально большой охват в результате массовой рассылки (спама)</a:t>
            </a:r>
          </a:p>
          <a:p>
            <a:pPr algn="just" eaLnBrk="1" hangingPunct="1">
              <a:lnSpc>
                <a:spcPct val="90000"/>
              </a:lnSpc>
              <a:buFontTx/>
              <a:buNone/>
            </a:pPr>
            <a:endParaRPr lang="en-GB" sz="2400" smtClean="0"/>
          </a:p>
          <a:p>
            <a:pPr algn="just" eaLnBrk="1" hangingPunct="1">
              <a:lnSpc>
                <a:spcPct val="90000"/>
              </a:lnSpc>
              <a:buFontTx/>
              <a:buNone/>
            </a:pPr>
            <a:r>
              <a:rPr lang="ru-RU" b="1" i="1" smtClean="0">
                <a:solidFill>
                  <a:srgbClr val="FF0000"/>
                </a:solidFill>
              </a:rPr>
              <a:t>Банковские услуги в сети Интернет</a:t>
            </a:r>
            <a:endParaRPr lang="en-GB" b="1" i="1" smtClean="0">
              <a:solidFill>
                <a:srgbClr val="FF0000"/>
              </a:solidFill>
            </a:endParaRPr>
          </a:p>
          <a:p>
            <a:pPr algn="just" eaLnBrk="1" hangingPunct="1">
              <a:lnSpc>
                <a:spcPct val="90000"/>
              </a:lnSpc>
              <a:buFontTx/>
              <a:buNone/>
            </a:pPr>
            <a:r>
              <a:rPr lang="ru-RU" sz="2400" smtClean="0"/>
              <a:t>Копируется веб-сайт банка, причем веб-адрес несколько видоизменяется, обеспечиваются ссылки на все законные банковские операции и создаются всего одна или две ссылки на операции по высокоприбыльным инвестициям, которые требуют перевода значительных сумм, чтобы получить невероятную инвестиционную возможность. </a:t>
            </a:r>
          </a:p>
          <a:p>
            <a:pPr algn="just" eaLnBrk="1" hangingPunct="1">
              <a:lnSpc>
                <a:spcPct val="90000"/>
              </a:lnSpc>
              <a:buFontTx/>
              <a:buNone/>
            </a:pPr>
            <a:endParaRPr lang="en-GB" sz="2400" smtClean="0"/>
          </a:p>
        </p:txBody>
      </p:sp>
      <p:sp>
        <p:nvSpPr>
          <p:cNvPr id="294915" name="Slide Number Placeholder 3"/>
          <p:cNvSpPr>
            <a:spLocks noGrp="1"/>
          </p:cNvSpPr>
          <p:nvPr>
            <p:ph type="sldNum" sz="quarter" idx="12"/>
          </p:nvPr>
        </p:nvSpPr>
        <p:spPr bwMode="auto">
          <a:noFill/>
          <a:ln>
            <a:miter lim="800000"/>
            <a:headEnd/>
            <a:tailEnd/>
          </a:ln>
        </p:spPr>
        <p:txBody>
          <a:bodyPr/>
          <a:lstStyle/>
          <a:p>
            <a:fld id="{BA319570-9DEB-4176-8772-919089532AA4}" type="slidenum">
              <a:rPr lang="en-US"/>
              <a:pPr/>
              <a:t>152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2"/>
          <p:cNvSpPr>
            <a:spLocks noGrp="1" noChangeArrowheads="1"/>
          </p:cNvSpPr>
          <p:nvPr>
            <p:ph type="body" idx="1"/>
          </p:nvPr>
        </p:nvSpPr>
        <p:spPr>
          <a:xfrm>
            <a:off x="457200" y="735013"/>
            <a:ext cx="8229600" cy="4857750"/>
          </a:xfrm>
        </p:spPr>
        <p:txBody>
          <a:bodyPr/>
          <a:lstStyle/>
          <a:p>
            <a:pPr eaLnBrk="1" hangingPunct="1">
              <a:lnSpc>
                <a:spcPct val="80000"/>
              </a:lnSpc>
              <a:buFontTx/>
              <a:buNone/>
            </a:pPr>
            <a:r>
              <a:rPr lang="ru-RU" b="1" i="1" smtClean="0">
                <a:solidFill>
                  <a:srgbClr val="FF0000"/>
                </a:solidFill>
              </a:rPr>
              <a:t>Призывы к пожертвованиям после стихийных бедствий и катастроф </a:t>
            </a:r>
            <a:r>
              <a:rPr lang="en-GB" b="1" smtClean="0">
                <a:solidFill>
                  <a:srgbClr val="FF0000"/>
                </a:solidFill>
              </a:rPr>
              <a:t> </a:t>
            </a:r>
          </a:p>
          <a:p>
            <a:pPr algn="just" eaLnBrk="1" hangingPunct="1">
              <a:lnSpc>
                <a:spcPct val="80000"/>
              </a:lnSpc>
              <a:buFontTx/>
              <a:buNone/>
            </a:pPr>
            <a:r>
              <a:rPr lang="ru-RU" sz="2400" smtClean="0"/>
              <a:t>В течение часа после цунами в Юго-Восточной Азии в сети появилось множество веб-сайтов, призывающих к помощи жертвам, многие из которых (если не все в этот промежуток времени) были  мошенническими.</a:t>
            </a:r>
          </a:p>
          <a:p>
            <a:pPr algn="just" eaLnBrk="1" hangingPunct="1">
              <a:lnSpc>
                <a:spcPct val="80000"/>
              </a:lnSpc>
              <a:buFontTx/>
              <a:buNone/>
            </a:pPr>
            <a:endParaRPr lang="ru-RU" sz="2400" b="1" smtClean="0"/>
          </a:p>
          <a:p>
            <a:pPr algn="just" eaLnBrk="1" hangingPunct="1">
              <a:lnSpc>
                <a:spcPct val="80000"/>
              </a:lnSpc>
              <a:buFontTx/>
              <a:buNone/>
            </a:pPr>
            <a:r>
              <a:rPr lang="ru-RU" b="1" i="1" smtClean="0">
                <a:solidFill>
                  <a:srgbClr val="FF0000"/>
                </a:solidFill>
              </a:rPr>
              <a:t>Травяная Виагра</a:t>
            </a:r>
            <a:endParaRPr lang="ru-RU" sz="2400" smtClean="0"/>
          </a:p>
          <a:p>
            <a:pPr algn="just" eaLnBrk="1" hangingPunct="1">
              <a:lnSpc>
                <a:spcPct val="80000"/>
              </a:lnSpc>
              <a:buFontTx/>
              <a:buNone/>
            </a:pPr>
            <a:r>
              <a:rPr lang="ru-RU" sz="2400" smtClean="0"/>
              <a:t>В области альтернативного «онлайн-лечения», предлагаемого в виде спама, большинство продуктов не обладают лечебным эффектом (если их вообще доставляют), а некоторые из них  просто опасны для жизни и здоровья. </a:t>
            </a:r>
          </a:p>
        </p:txBody>
      </p:sp>
      <p:sp>
        <p:nvSpPr>
          <p:cNvPr id="295938" name="Rectangle 3"/>
          <p:cNvSpPr>
            <a:spLocks noGrp="1" noChangeArrowheads="1"/>
          </p:cNvSpPr>
          <p:nvPr>
            <p:ph type="title"/>
          </p:nvPr>
        </p:nvSpPr>
        <p:spPr bwMode="auto">
          <a:xfrm>
            <a:off x="468313" y="-762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a:t>
            </a:r>
            <a:r>
              <a:rPr lang="en-GB" b="1" smtClean="0">
                <a:solidFill>
                  <a:srgbClr val="122031"/>
                </a:solidFill>
              </a:rPr>
              <a:t>- 3</a:t>
            </a:r>
          </a:p>
        </p:txBody>
      </p:sp>
      <p:sp>
        <p:nvSpPr>
          <p:cNvPr id="295939" name="Slide Number Placeholder 3"/>
          <p:cNvSpPr>
            <a:spLocks noGrp="1"/>
          </p:cNvSpPr>
          <p:nvPr>
            <p:ph type="sldNum" sz="quarter" idx="12"/>
          </p:nvPr>
        </p:nvSpPr>
        <p:spPr bwMode="auto">
          <a:noFill/>
          <a:ln>
            <a:miter lim="800000"/>
            <a:headEnd/>
            <a:tailEnd/>
          </a:ln>
        </p:spPr>
        <p:txBody>
          <a:bodyPr/>
          <a:lstStyle/>
          <a:p>
            <a:fld id="{CF1350E2-47A0-4672-84DC-9960561A2379}" type="slidenum">
              <a:rPr lang="en-US"/>
              <a:pPr/>
              <a:t>153</a:t>
            </a:fld>
            <a:endParaRPr 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Rectangle 2"/>
          <p:cNvSpPr>
            <a:spLocks noGrp="1" noChangeArrowheads="1"/>
          </p:cNvSpPr>
          <p:nvPr>
            <p:ph type="title"/>
          </p:nvPr>
        </p:nvSpPr>
        <p:spPr bwMode="auto">
          <a:xfrm>
            <a:off x="468313" y="0"/>
            <a:ext cx="8229600" cy="9096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a:t>
            </a:r>
            <a:r>
              <a:rPr lang="en-GB" b="1" smtClean="0">
                <a:solidFill>
                  <a:srgbClr val="122031"/>
                </a:solidFill>
              </a:rPr>
              <a:t> - 4</a:t>
            </a:r>
          </a:p>
        </p:txBody>
      </p:sp>
      <p:sp>
        <p:nvSpPr>
          <p:cNvPr id="296962" name="Rectangle 3"/>
          <p:cNvSpPr>
            <a:spLocks noGrp="1" noChangeArrowheads="1"/>
          </p:cNvSpPr>
          <p:nvPr>
            <p:ph type="body" idx="1"/>
          </p:nvPr>
        </p:nvSpPr>
        <p:spPr>
          <a:xfrm>
            <a:off x="468313" y="909638"/>
            <a:ext cx="8229600" cy="2087562"/>
          </a:xfrm>
        </p:spPr>
        <p:txBody>
          <a:bodyPr/>
          <a:lstStyle/>
          <a:p>
            <a:pPr algn="just" eaLnBrk="1" hangingPunct="1">
              <a:lnSpc>
                <a:spcPct val="90000"/>
              </a:lnSpc>
              <a:buFontTx/>
              <a:buNone/>
            </a:pPr>
            <a:r>
              <a:rPr lang="ru-RU" sz="3000" b="1" i="1" smtClean="0">
                <a:solidFill>
                  <a:srgbClr val="FF0000"/>
                </a:solidFill>
              </a:rPr>
              <a:t>Русские невесты</a:t>
            </a:r>
            <a:endParaRPr lang="en-GB" sz="3000" b="1" i="1" smtClean="0">
              <a:solidFill>
                <a:srgbClr val="FF0000"/>
              </a:solidFill>
            </a:endParaRPr>
          </a:p>
          <a:p>
            <a:pPr algn="just" eaLnBrk="1" hangingPunct="1">
              <a:lnSpc>
                <a:spcPct val="90000"/>
              </a:lnSpc>
              <a:buFontTx/>
              <a:buNone/>
            </a:pPr>
            <a:r>
              <a:rPr lang="ru-RU" sz="2600" smtClean="0"/>
              <a:t>Сайты, предлагающие знакомства с красивыми восточноевропейскими женщинами и низкобюджетные поездки в государства бывшего Советского Союза.</a:t>
            </a:r>
          </a:p>
        </p:txBody>
      </p:sp>
      <p:pic>
        <p:nvPicPr>
          <p:cNvPr id="296963" name="Picture 5" descr="scl28"/>
          <p:cNvPicPr>
            <a:picLocks noChangeAspect="1" noChangeArrowheads="1"/>
          </p:cNvPicPr>
          <p:nvPr/>
        </p:nvPicPr>
        <p:blipFill>
          <a:blip r:embed="rId2"/>
          <a:srcRect/>
          <a:stretch>
            <a:fillRect/>
          </a:stretch>
        </p:blipFill>
        <p:spPr bwMode="auto">
          <a:xfrm>
            <a:off x="1042988" y="2924175"/>
            <a:ext cx="6858000" cy="3390900"/>
          </a:xfrm>
          <a:prstGeom prst="rect">
            <a:avLst/>
          </a:prstGeom>
          <a:noFill/>
          <a:ln w="9525">
            <a:noFill/>
            <a:miter lim="800000"/>
            <a:headEnd/>
            <a:tailEnd/>
          </a:ln>
        </p:spPr>
      </p:pic>
      <p:sp>
        <p:nvSpPr>
          <p:cNvPr id="296964" name="Slide Number Placeholder 4"/>
          <p:cNvSpPr>
            <a:spLocks noGrp="1"/>
          </p:cNvSpPr>
          <p:nvPr>
            <p:ph type="sldNum" sz="quarter" idx="12"/>
          </p:nvPr>
        </p:nvSpPr>
        <p:spPr bwMode="auto">
          <a:noFill/>
          <a:ln>
            <a:miter lim="800000"/>
            <a:headEnd/>
            <a:tailEnd/>
          </a:ln>
        </p:spPr>
        <p:txBody>
          <a:bodyPr/>
          <a:lstStyle/>
          <a:p>
            <a:fld id="{2C62B8FB-CEB9-4B24-9D0C-D97A7340FC86}" type="slidenum">
              <a:rPr lang="en-US"/>
              <a:pPr/>
              <a:t>154</a:t>
            </a:fld>
            <a:endParaRPr lang="en-US"/>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2"/>
          <p:cNvSpPr>
            <a:spLocks noGrp="1" noChangeArrowheads="1"/>
          </p:cNvSpPr>
          <p:nvPr>
            <p:ph type="title"/>
          </p:nvPr>
        </p:nvSpPr>
        <p:spPr bwMode="auto">
          <a:xfrm>
            <a:off x="381000" y="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Типы </a:t>
            </a:r>
            <a:r>
              <a:rPr lang="en-US" b="1" smtClean="0">
                <a:solidFill>
                  <a:srgbClr val="122031"/>
                </a:solidFill>
              </a:rPr>
              <a:t>- 5</a:t>
            </a:r>
          </a:p>
        </p:txBody>
      </p:sp>
      <p:sp>
        <p:nvSpPr>
          <p:cNvPr id="297986" name="Rectangle 3"/>
          <p:cNvSpPr>
            <a:spLocks noGrp="1" noChangeArrowheads="1"/>
          </p:cNvSpPr>
          <p:nvPr>
            <p:ph type="body" idx="1"/>
          </p:nvPr>
        </p:nvSpPr>
        <p:spPr>
          <a:xfrm>
            <a:off x="457200" y="1295400"/>
            <a:ext cx="8382000" cy="3962400"/>
          </a:xfrm>
        </p:spPr>
        <p:txBody>
          <a:bodyPr/>
          <a:lstStyle/>
          <a:p>
            <a:pPr eaLnBrk="1" hangingPunct="1">
              <a:lnSpc>
                <a:spcPct val="90000"/>
              </a:lnSpc>
              <a:buFontTx/>
              <a:buNone/>
            </a:pPr>
            <a:r>
              <a:rPr lang="ru-RU" sz="3000" b="1" i="1" smtClean="0">
                <a:solidFill>
                  <a:srgbClr val="FF0000"/>
                </a:solidFill>
              </a:rPr>
              <a:t>Выигрыш в лотерею</a:t>
            </a:r>
            <a:endParaRPr lang="en-US" sz="3000" b="1" i="1" smtClean="0">
              <a:solidFill>
                <a:srgbClr val="FF0000"/>
              </a:solidFill>
            </a:endParaRPr>
          </a:p>
          <a:p>
            <a:pPr eaLnBrk="1" hangingPunct="1">
              <a:lnSpc>
                <a:spcPct val="90000"/>
              </a:lnSpc>
              <a:buFontTx/>
              <a:buNone/>
            </a:pPr>
            <a:r>
              <a:rPr lang="ru-RU" sz="2600" smtClean="0"/>
              <a:t>Запрос платежа для получения выигрыша в лотерею или для содействия в выигрыше (часто иностранные лотереи)</a:t>
            </a:r>
            <a:endParaRPr lang="en-US" sz="2600" smtClean="0"/>
          </a:p>
          <a:p>
            <a:pPr eaLnBrk="1" hangingPunct="1">
              <a:lnSpc>
                <a:spcPct val="90000"/>
              </a:lnSpc>
              <a:buFontTx/>
              <a:buNone/>
            </a:pPr>
            <a:r>
              <a:rPr lang="ru-RU" sz="3000" b="1" i="1" smtClean="0">
                <a:solidFill>
                  <a:srgbClr val="FF0000"/>
                </a:solidFill>
              </a:rPr>
              <a:t>Фишинг</a:t>
            </a:r>
            <a:endParaRPr lang="en-US" sz="3000" b="1" i="1" smtClean="0">
              <a:solidFill>
                <a:srgbClr val="FF0000"/>
              </a:solidFill>
            </a:endParaRPr>
          </a:p>
          <a:p>
            <a:pPr eaLnBrk="1" hangingPunct="1">
              <a:lnSpc>
                <a:spcPct val="90000"/>
              </a:lnSpc>
              <a:buFontTx/>
              <a:buNone/>
            </a:pPr>
            <a:r>
              <a:rPr lang="ru-RU" sz="2600" smtClean="0"/>
              <a:t>Электронные сообщения, имитирующие хорошо известных отправителей (таких как банк или Интернет-провайдер), в которых запрашивается подтверждение личной информации</a:t>
            </a:r>
            <a:endParaRPr lang="en-US" sz="3000" b="1" smtClean="0"/>
          </a:p>
        </p:txBody>
      </p:sp>
      <p:sp>
        <p:nvSpPr>
          <p:cNvPr id="297987" name="Slide Number Placeholder 3"/>
          <p:cNvSpPr>
            <a:spLocks noGrp="1"/>
          </p:cNvSpPr>
          <p:nvPr>
            <p:ph type="sldNum" sz="quarter" idx="12"/>
          </p:nvPr>
        </p:nvSpPr>
        <p:spPr bwMode="auto">
          <a:noFill/>
          <a:ln>
            <a:miter lim="800000"/>
            <a:headEnd/>
            <a:tailEnd/>
          </a:ln>
        </p:spPr>
        <p:txBody>
          <a:bodyPr/>
          <a:lstStyle/>
          <a:p>
            <a:fld id="{F6810A40-93D8-4583-9D6B-34E18D4D9B5B}" type="slidenum">
              <a:rPr lang="en-US"/>
              <a:pPr/>
              <a:t>155</a:t>
            </a:fld>
            <a:endParaRPr lang="en-US"/>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2"/>
          <p:cNvSpPr>
            <a:spLocks noGrp="1" noChangeArrowheads="1"/>
          </p:cNvSpPr>
          <p:nvPr>
            <p:ph type="title"/>
          </p:nvPr>
        </p:nvSpPr>
        <p:spPr bwMode="auto">
          <a:xfrm>
            <a:off x="457200" y="0"/>
            <a:ext cx="8229600" cy="7207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Почему это выглядит знакомым</a:t>
            </a:r>
            <a:r>
              <a:rPr lang="en-GB" b="1" smtClean="0">
                <a:solidFill>
                  <a:srgbClr val="122031"/>
                </a:solidFill>
              </a:rPr>
              <a:t>?</a:t>
            </a:r>
          </a:p>
        </p:txBody>
      </p:sp>
      <p:sp>
        <p:nvSpPr>
          <p:cNvPr id="57347" name="Text Box 3"/>
          <p:cNvSpPr txBox="1">
            <a:spLocks noChangeArrowheads="1"/>
          </p:cNvSpPr>
          <p:nvPr/>
        </p:nvSpPr>
        <p:spPr bwMode="auto">
          <a:xfrm>
            <a:off x="304800" y="1409700"/>
            <a:ext cx="8610600" cy="4832350"/>
          </a:xfrm>
          <a:prstGeom prst="rect">
            <a:avLst/>
          </a:prstGeom>
          <a:solidFill>
            <a:srgbClr val="92D050"/>
          </a:solidFill>
          <a:ln w="9525">
            <a:noFill/>
            <a:miter lim="800000"/>
            <a:headEnd/>
            <a:tailEnd/>
          </a:ln>
        </p:spPr>
        <p:txBody>
          <a:bodyPr>
            <a:spAutoFit/>
          </a:bodyPr>
          <a:lstStyle/>
          <a:p>
            <a:pPr eaLnBrk="0" hangingPunct="0"/>
            <a:r>
              <a:rPr lang="en-US" sz="800" b="1"/>
              <a:t>From: KAILASH [yuvraj@london.com]</a:t>
            </a:r>
          </a:p>
          <a:p>
            <a:pPr eaLnBrk="0" hangingPunct="0"/>
            <a:r>
              <a:rPr lang="en-US" sz="800" b="1"/>
              <a:t>Sent: Friday, 25 January 1980 6:42 a.m.</a:t>
            </a:r>
          </a:p>
          <a:p>
            <a:pPr eaLnBrk="0" hangingPunct="0"/>
            <a:r>
              <a:rPr lang="en-US" sz="800" b="1"/>
              <a:t>To: </a:t>
            </a:r>
          </a:p>
          <a:p>
            <a:pPr eaLnBrk="0" hangingPunct="0"/>
            <a:r>
              <a:rPr lang="en-US" sz="800" b="1"/>
              <a:t>Subject: URGENT</a:t>
            </a:r>
          </a:p>
          <a:p>
            <a:pPr eaLnBrk="0" hangingPunct="0"/>
            <a:endParaRPr lang="en-US" sz="800" b="1"/>
          </a:p>
          <a:p>
            <a:pPr eaLnBrk="0" hangingPunct="0"/>
            <a:r>
              <a:rPr lang="en-US" sz="800" b="1"/>
              <a:t>CONFIDENTIAL U.K. FAX NUMBER: 44-870-1357604</a:t>
            </a:r>
          </a:p>
          <a:p>
            <a:pPr eaLnBrk="0" hangingPunct="0"/>
            <a:endParaRPr lang="en-US" sz="800" b="1"/>
          </a:p>
          <a:p>
            <a:pPr eaLnBrk="0" hangingPunct="0"/>
            <a:r>
              <a:rPr lang="en-US" sz="800" b="1"/>
              <a:t>Dear Sir,</a:t>
            </a:r>
          </a:p>
          <a:p>
            <a:pPr eaLnBrk="0" hangingPunct="0"/>
            <a:endParaRPr lang="en-US" sz="800" b="1"/>
          </a:p>
          <a:p>
            <a:pPr eaLnBrk="0" hangingPunct="0"/>
            <a:r>
              <a:rPr lang="en-US" sz="800" b="1"/>
              <a:t>Pardon me for starting this great proposal this way as it might surprise you. My name is Yuvraj Kailash a native of Nepal and attorney to the late king of Nepal who died as a result of loss in temper caused by an argument between him and his family, as they were against him marrying his fiancie .You were recommended by a close confidant. Who assured us of your capability and reliability to assist us. We seek the assistance of someone who is genuinely interested in entering into a business relationship with long term focus, and willingness of a kind heart to help. </a:t>
            </a:r>
          </a:p>
          <a:p>
            <a:pPr eaLnBrk="0" hangingPunct="0"/>
            <a:endParaRPr lang="en-US" sz="800" b="1"/>
          </a:p>
          <a:p>
            <a:pPr eaLnBrk="0" hangingPunct="0"/>
            <a:r>
              <a:rPr lang="en-US" sz="800" b="1"/>
              <a:t>If you are conversant with events in Nepal in May/June last year 2001, (June 1 2001), the media was filled with reports that Crown Prince Dipendra of Nepal had shot and killed several members of the Nepalese Royal Family, among whom were his parents King Birenda and Queen Aiswarya, before trying to kill himself.</a:t>
            </a:r>
          </a:p>
          <a:p>
            <a:pPr eaLnBrk="0" hangingPunct="0"/>
            <a:endParaRPr lang="en-US" sz="800" b="1"/>
          </a:p>
          <a:p>
            <a:pPr eaLnBrk="0" hangingPunct="0"/>
            <a:r>
              <a:rPr lang="en-US" sz="800" b="1"/>
              <a:t>Prior to the late kings death (Prince Dipendra), he kept aside a secret amount of money, for his fiancie (Miss Divyani Rana) worth over US$30,000,000.00 (Thirty million United States Dollars). This was made in the heat of misunderstanding between him and members of his family. The money was kept away in such a way to prevent any member of his family from having any access or trace to the funds, which was just a part of his wealth, this was like a gift to his fiancie and a further affirmation to her that he was surly going to marry her, even though, his family was against their marriage. We have kept this a secret for sometime now and feel this is the right time to execute this transaction.</a:t>
            </a:r>
          </a:p>
          <a:p>
            <a:pPr eaLnBrk="0" hangingPunct="0"/>
            <a:endParaRPr lang="en-US" sz="800" b="1"/>
          </a:p>
          <a:p>
            <a:pPr eaLnBrk="0" hangingPunct="0"/>
            <a:r>
              <a:rPr lang="en-US" sz="800" b="1"/>
              <a:t>The death of my late boss, left us stranded, we have therefore been searching for a genuine and reliable person or company of trust and with whom the Nepalese Royal Family have never had any previous, personal or business relationship with. That person will assist in the transfer and business re-investment of this money. We cannot do it alone due to our present social status. We also intend to give you a reasonable share of the funds for your assistance. These funds have been hidden away, known only to his fiancie and myself. We would want you to safeguard this fund from being clamped down by any body or agencies.</a:t>
            </a:r>
          </a:p>
          <a:p>
            <a:pPr eaLnBrk="0" hangingPunct="0"/>
            <a:endParaRPr lang="en-US" sz="800" b="1"/>
          </a:p>
          <a:p>
            <a:pPr eaLnBrk="0" hangingPunct="0"/>
            <a:r>
              <a:rPr lang="en-US" sz="800" b="1"/>
              <a:t>As soon as we receive your letter of acceptance/acknowledgement, I shall give you more highlights on this transaction.</a:t>
            </a:r>
          </a:p>
          <a:p>
            <a:pPr eaLnBrk="0" hangingPunct="0"/>
            <a:endParaRPr lang="en-US" sz="800" b="1"/>
          </a:p>
          <a:p>
            <a:pPr eaLnBrk="0" hangingPunct="0"/>
            <a:r>
              <a:rPr lang="en-US" sz="800" b="1"/>
              <a:t>THIS IS A RISK FREE TRANSACTION AND MUST NOT BE REVILED TO ANYONE NOT EVEN YOUR LAWYER, ATTORNEY, FAMILY, FRIENDS ETC. If you are capable and trust worthy and can keep to our instructions to make the above Proposal a reality. Then CONTACT US IMMEDIATELY ONLY THROUGH OUR CONFIDENTIAL U.K FAX NUMBER: 44-870-1357604 AS INDICATED ABOVE DO NOT REPLY US BY EMAIL. Please indicate in your reply your PERSONAL/CONFIDENTIAL TELEPHONE NUMBERS, CELLULAR OR MOBILE NUMBER, CONFIDENTIAL FAX NUMBER AND YOUR CONFIDENTIAL EMAIL ADDRESS when replying.</a:t>
            </a:r>
          </a:p>
          <a:p>
            <a:pPr eaLnBrk="0" hangingPunct="0"/>
            <a:endParaRPr lang="en-US" sz="800" b="1"/>
          </a:p>
          <a:p>
            <a:pPr eaLnBrk="0" hangingPunct="0"/>
            <a:r>
              <a:rPr lang="en-US" sz="800" b="1"/>
              <a:t>GOD BLESS YOU.</a:t>
            </a:r>
          </a:p>
          <a:p>
            <a:pPr eaLnBrk="0" hangingPunct="0"/>
            <a:endParaRPr lang="en-US" sz="800" b="1"/>
          </a:p>
          <a:p>
            <a:pPr eaLnBrk="0" hangingPunct="0"/>
            <a:r>
              <a:rPr lang="en-US" sz="800" b="1"/>
              <a:t>Yuvraj Kailash</a:t>
            </a:r>
          </a:p>
          <a:p>
            <a:pPr eaLnBrk="0" hangingPunct="0">
              <a:spcBef>
                <a:spcPct val="50000"/>
              </a:spcBef>
            </a:pPr>
            <a:endParaRPr lang="en-GB" sz="800" b="1"/>
          </a:p>
        </p:txBody>
      </p:sp>
      <p:sp>
        <p:nvSpPr>
          <p:cNvPr id="299011" name="Slide Number Placeholder 3"/>
          <p:cNvSpPr>
            <a:spLocks noGrp="1"/>
          </p:cNvSpPr>
          <p:nvPr>
            <p:ph type="sldNum" sz="quarter" idx="12"/>
          </p:nvPr>
        </p:nvSpPr>
        <p:spPr bwMode="auto">
          <a:noFill/>
          <a:ln>
            <a:miter lim="800000"/>
            <a:headEnd/>
            <a:tailEnd/>
          </a:ln>
        </p:spPr>
        <p:txBody>
          <a:bodyPr/>
          <a:lstStyle/>
          <a:p>
            <a:fld id="{28DDDCC8-099E-46DB-8EAC-6E8ADF36C5C8}" type="slidenum">
              <a:rPr lang="en-US"/>
              <a:pPr/>
              <a:t>156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2"/>
          <p:cNvSpPr>
            <a:spLocks noGrp="1" noChangeArrowheads="1"/>
          </p:cNvSpPr>
          <p:nvPr>
            <p:ph type="title"/>
          </p:nvPr>
        </p:nvSpPr>
        <p:spPr bwMode="auto">
          <a:xfrm>
            <a:off x="457200" y="0"/>
            <a:ext cx="8229600" cy="71913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И еще</a:t>
            </a:r>
            <a:r>
              <a:rPr lang="en-GB" b="1" smtClean="0">
                <a:solidFill>
                  <a:srgbClr val="122031"/>
                </a:solidFill>
              </a:rPr>
              <a:t>....</a:t>
            </a:r>
          </a:p>
        </p:txBody>
      </p:sp>
      <p:sp>
        <p:nvSpPr>
          <p:cNvPr id="58372" name="Text Box 4"/>
          <p:cNvSpPr txBox="1">
            <a:spLocks noChangeArrowheads="1"/>
          </p:cNvSpPr>
          <p:nvPr/>
        </p:nvSpPr>
        <p:spPr bwMode="auto">
          <a:xfrm>
            <a:off x="355600" y="838200"/>
            <a:ext cx="8331200" cy="4770438"/>
          </a:xfrm>
          <a:prstGeom prst="rect">
            <a:avLst/>
          </a:prstGeom>
          <a:solidFill>
            <a:schemeClr val="accent1">
              <a:lumMod val="90000"/>
            </a:schemeClr>
          </a:solidFill>
          <a:ln w="9525">
            <a:noFill/>
            <a:miter lim="800000"/>
            <a:headEnd/>
            <a:tailEnd/>
          </a:ln>
          <a:effectLst/>
        </p:spPr>
        <p:txBody>
          <a:bodyPr>
            <a:spAutoFit/>
          </a:bodyPr>
          <a:lstStyle/>
          <a:p>
            <a:pPr eaLnBrk="0" hangingPunct="0"/>
            <a:r>
              <a:rPr lang="en-US" sz="800" b="1"/>
              <a:t>Date:                       06:52:47 -0700 (PDT)</a:t>
            </a:r>
          </a:p>
          <a:p>
            <a:pPr eaLnBrk="0" hangingPunct="0"/>
            <a:r>
              <a:rPr lang="en-US" sz="800" b="1"/>
              <a:t>From: Joseph Almadaaj &lt;josephkuwait405@yahoo.com</a:t>
            </a:r>
          </a:p>
          <a:p>
            <a:pPr eaLnBrk="0" hangingPunct="0"/>
            <a:r>
              <a:rPr lang="en-US" sz="800" b="1"/>
              <a:t>Subject: PERSONAL PRIVATE DONATION.</a:t>
            </a:r>
          </a:p>
          <a:p>
            <a:pPr eaLnBrk="0" hangingPunct="0"/>
            <a:r>
              <a:rPr lang="en-US" sz="800" b="1"/>
              <a:t>To: </a:t>
            </a:r>
          </a:p>
          <a:p>
            <a:pPr eaLnBrk="0" hangingPunct="0"/>
            <a:endParaRPr lang="en-US" sz="800" b="1"/>
          </a:p>
          <a:p>
            <a:pPr eaLnBrk="0" hangingPunct="0"/>
            <a:r>
              <a:rPr lang="en-US" sz="800" b="1"/>
              <a:t>Home Address</a:t>
            </a:r>
          </a:p>
          <a:p>
            <a:pPr eaLnBrk="0" hangingPunct="0"/>
            <a:r>
              <a:rPr lang="en-US" sz="800" b="1"/>
              <a:t>Salhia Complex,</a:t>
            </a:r>
          </a:p>
          <a:p>
            <a:pPr eaLnBrk="0" hangingPunct="0"/>
            <a:r>
              <a:rPr lang="en-US" sz="800" b="1"/>
              <a:t>Fahed Al-Salem Street,</a:t>
            </a:r>
          </a:p>
          <a:p>
            <a:pPr eaLnBrk="0" hangingPunct="0"/>
            <a:r>
              <a:rPr lang="en-US" sz="800" b="1"/>
              <a:t>Safat 13126, Kuwait.</a:t>
            </a:r>
          </a:p>
          <a:p>
            <a:pPr eaLnBrk="0" hangingPunct="0"/>
            <a:endParaRPr lang="en-US" sz="800" b="1"/>
          </a:p>
          <a:p>
            <a:pPr eaLnBrk="0" hangingPunct="0"/>
            <a:r>
              <a:rPr lang="en-US" sz="800" b="1"/>
              <a:t>Dear,</a:t>
            </a:r>
          </a:p>
          <a:p>
            <a:pPr eaLnBrk="0" hangingPunct="0"/>
            <a:endParaRPr lang="en-US" sz="800" b="1"/>
          </a:p>
          <a:p>
            <a:pPr eaLnBrk="0" hangingPunct="0"/>
            <a:r>
              <a:rPr lang="en-US" sz="800" b="1"/>
              <a:t>How are you and your family, I got your church contact when I visited the church website and it took me so much time, before I decided to contact you and I pray you will not disappoint me for the offer I am about to give to you.</a:t>
            </a:r>
          </a:p>
          <a:p>
            <a:pPr eaLnBrk="0" hangingPunct="0"/>
            <a:endParaRPr lang="en-US" sz="800" b="1"/>
          </a:p>
          <a:p>
            <a:pPr eaLnBrk="0" hangingPunct="0"/>
            <a:r>
              <a:rPr lang="en-US" sz="800" b="1"/>
              <a:t>I am Abdul Moshen Madaaj Al-Madaaj from Kuwait. I am 83 years old; I lost my wife four years ago.  Before her death we were happily married for 50 years and we were blessed without a child.  I am an industrialist but I retired from active business 6 years ago because I am infected with prostrate cancer and now my condition is so bad that my doctor told me I won't live up to three months.  I have been a Moslem since I was born, my late father was a Sheikh but last year  I have converted myself to be a Christian and my new Christian name is Joseph. I have accepted Christ as my only Saviour, and I know our Lord Jesus Christ has accepted me.  During my time as an Industrialist I acquired a lot of wealth running into millions of dollars and I have realised that wealth without Christ is vanity upon vanity.  I have decided to donate part of my wealth to be used for the development of your church and also for the lest privileged children and I will want you to use the money for the said purpose. I am donating the sum of $1,000,000.00 Dollars to your church.  I have already transferred the money to Offshore Payment Security Company in Europe. Where you will go and sign for the money. I will forward to you the name of the security company, telephone, fax number and transfer security code numbers which I used in transferring the money from my bank in Kuwait.  I am sending this mail to you from my sick bed in a private hospital.  Please I will want you to receive this money from me before I die, I want you to always pray for me because I am in a very bad state and also</a:t>
            </a:r>
          </a:p>
          <a:p>
            <a:pPr eaLnBrk="0" hangingPunct="0"/>
            <a:r>
              <a:rPr lang="en-US" sz="800" b="1"/>
              <a:t>you must promise me that you must use the money for the said purpose.</a:t>
            </a:r>
          </a:p>
          <a:p>
            <a:pPr eaLnBrk="0" hangingPunct="0"/>
            <a:endParaRPr lang="en-US" sz="800" b="1"/>
          </a:p>
          <a:p>
            <a:pPr eaLnBrk="0" hangingPunct="0"/>
            <a:r>
              <a:rPr lang="en-US" sz="800" b="1"/>
              <a:t>Alleluia, Alleluia.</a:t>
            </a:r>
          </a:p>
          <a:p>
            <a:pPr eaLnBrk="0" hangingPunct="0"/>
            <a:endParaRPr lang="en-US" sz="800" b="1"/>
          </a:p>
          <a:p>
            <a:pPr eaLnBrk="0" hangingPunct="0"/>
            <a:r>
              <a:rPr lang="en-US" sz="800" b="1"/>
              <a:t>The Lord Jesus Christ said, if you have to die, keep fit and I will give you the crown of life.</a:t>
            </a:r>
          </a:p>
          <a:p>
            <a:pPr eaLnBrk="0" hangingPunct="0"/>
            <a:endParaRPr lang="en-US" sz="800" b="1"/>
          </a:p>
          <a:p>
            <a:pPr eaLnBrk="0" hangingPunct="0"/>
            <a:r>
              <a:rPr lang="en-US" sz="800" b="1"/>
              <a:t>Alleluia, Alleluia.</a:t>
            </a:r>
          </a:p>
          <a:p>
            <a:pPr eaLnBrk="0" hangingPunct="0"/>
            <a:endParaRPr lang="en-US" sz="800" b="1"/>
          </a:p>
          <a:p>
            <a:pPr eaLnBrk="0" hangingPunct="0"/>
            <a:r>
              <a:rPr lang="en-US" sz="800" b="1"/>
              <a:t>I await your urgent response.</a:t>
            </a:r>
          </a:p>
          <a:p>
            <a:pPr eaLnBrk="0" hangingPunct="0"/>
            <a:endParaRPr lang="en-US" sz="800" b="1"/>
          </a:p>
          <a:p>
            <a:pPr eaLnBrk="0" hangingPunct="0"/>
            <a:r>
              <a:rPr lang="en-US" sz="800" b="1"/>
              <a:t>God Bless.</a:t>
            </a:r>
          </a:p>
          <a:p>
            <a:pPr eaLnBrk="0" hangingPunct="0"/>
            <a:endParaRPr lang="en-US" sz="800" b="1"/>
          </a:p>
          <a:p>
            <a:pPr eaLnBrk="0" hangingPunct="0"/>
            <a:r>
              <a:rPr lang="en-US" sz="800" b="1"/>
              <a:t>Joseph Al-Madaaj</a:t>
            </a:r>
          </a:p>
          <a:p>
            <a:pPr eaLnBrk="0" hangingPunct="0"/>
            <a:endParaRPr lang="en-GB" sz="800" b="1"/>
          </a:p>
        </p:txBody>
      </p:sp>
      <p:sp>
        <p:nvSpPr>
          <p:cNvPr id="300035" name="Slide Number Placeholder 4"/>
          <p:cNvSpPr>
            <a:spLocks noGrp="1"/>
          </p:cNvSpPr>
          <p:nvPr>
            <p:ph type="sldNum" sz="quarter" idx="12"/>
          </p:nvPr>
        </p:nvSpPr>
        <p:spPr bwMode="auto">
          <a:noFill/>
          <a:ln>
            <a:miter lim="800000"/>
            <a:headEnd/>
            <a:tailEnd/>
          </a:ln>
        </p:spPr>
        <p:txBody>
          <a:bodyPr/>
          <a:lstStyle/>
          <a:p>
            <a:fld id="{FF80BFF2-91E4-4A1E-84AA-6A978F6D6681}" type="slidenum">
              <a:rPr lang="en-US"/>
              <a:pPr/>
              <a:t>157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1057" name="Group 2"/>
          <p:cNvGrpSpPr>
            <a:grpSpLocks noChangeAspect="1"/>
          </p:cNvGrpSpPr>
          <p:nvPr/>
        </p:nvGrpSpPr>
        <p:grpSpPr bwMode="auto">
          <a:xfrm>
            <a:off x="2895600" y="457200"/>
            <a:ext cx="3673475" cy="5976938"/>
            <a:chOff x="1338" y="255"/>
            <a:chExt cx="3192" cy="3900"/>
          </a:xfrm>
        </p:grpSpPr>
        <p:sp>
          <p:nvSpPr>
            <p:cNvPr id="301060"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301062"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301064"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301065"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301066"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301067"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301068"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301069"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301070"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301071"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301072"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301073"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301074"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301075"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301076"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301077"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301078"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301079"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301080"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301081"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301082"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301083"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301084"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301085"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301086"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301087"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301088"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301089"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301090"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301091"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301092"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301093"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301094"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301095"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301096"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301097"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301098"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301099"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301100"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301101"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301102"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301103"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301058" name="TextBox 48"/>
          <p:cNvSpPr txBox="1">
            <a:spLocks noChangeArrowheads="1"/>
          </p:cNvSpPr>
          <p:nvPr/>
        </p:nvSpPr>
        <p:spPr bwMode="auto">
          <a:xfrm>
            <a:off x="3429000" y="2667000"/>
            <a:ext cx="2667000" cy="1938338"/>
          </a:xfrm>
          <a:prstGeom prst="rect">
            <a:avLst/>
          </a:prstGeom>
          <a:noFill/>
          <a:ln w="9525">
            <a:noFill/>
            <a:miter lim="800000"/>
            <a:headEnd/>
            <a:tailEnd/>
          </a:ln>
        </p:spPr>
        <p:txBody>
          <a:bodyPr>
            <a:spAutoFit/>
          </a:bodyPr>
          <a:lstStyle/>
          <a:p>
            <a:pPr algn="ctr"/>
            <a:r>
              <a:rPr lang="ru-RU" sz="4000" b="1"/>
              <a:t>Дополни-</a:t>
            </a:r>
          </a:p>
          <a:p>
            <a:pPr algn="ctr"/>
            <a:r>
              <a:rPr lang="ru-RU" sz="4000" b="1"/>
              <a:t>тельные примеры</a:t>
            </a:r>
            <a:endParaRPr lang="en-GB" sz="4000" b="1"/>
          </a:p>
        </p:txBody>
      </p:sp>
      <p:sp>
        <p:nvSpPr>
          <p:cNvPr id="301059" name="Slide Number Placeholder 47"/>
          <p:cNvSpPr>
            <a:spLocks noGrp="1"/>
          </p:cNvSpPr>
          <p:nvPr>
            <p:ph type="sldNum" sz="quarter" idx="12"/>
          </p:nvPr>
        </p:nvSpPr>
        <p:spPr bwMode="auto">
          <a:noFill/>
          <a:ln>
            <a:miter lim="800000"/>
            <a:headEnd/>
            <a:tailEnd/>
          </a:ln>
        </p:spPr>
        <p:txBody>
          <a:bodyPr/>
          <a:lstStyle/>
          <a:p>
            <a:fld id="{035550B9-6AEC-4D29-A83C-94A64970BD84}" type="slidenum">
              <a:rPr lang="en-US"/>
              <a:pPr/>
              <a:t>158</a:t>
            </a:fld>
            <a:endParaRPr lang="en-US"/>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5"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303106" name="TextBox 3"/>
          <p:cNvSpPr txBox="1">
            <a:spLocks noChangeArrowheads="1"/>
          </p:cNvSpPr>
          <p:nvPr/>
        </p:nvSpPr>
        <p:spPr bwMode="auto">
          <a:xfrm>
            <a:off x="3071813" y="4500563"/>
            <a:ext cx="2770187" cy="923925"/>
          </a:xfrm>
          <a:prstGeom prst="rect">
            <a:avLst/>
          </a:prstGeom>
          <a:noFill/>
          <a:ln w="9525">
            <a:noFill/>
            <a:miter lim="800000"/>
            <a:headEnd/>
            <a:tailEnd/>
          </a:ln>
        </p:spPr>
        <p:txBody>
          <a:bodyPr wrap="none">
            <a:spAutoFit/>
          </a:bodyPr>
          <a:lstStyle/>
          <a:p>
            <a:r>
              <a:rPr lang="ru-RU" sz="5400"/>
              <a:t>Вопросы</a:t>
            </a:r>
            <a:endParaRPr lang="en-GB" sz="5400"/>
          </a:p>
        </p:txBody>
      </p:sp>
      <p:sp>
        <p:nvSpPr>
          <p:cNvPr id="303107" name="Slide Number Placeholder 4"/>
          <p:cNvSpPr>
            <a:spLocks noGrp="1"/>
          </p:cNvSpPr>
          <p:nvPr>
            <p:ph type="sldNum" sz="quarter" idx="12"/>
          </p:nvPr>
        </p:nvSpPr>
        <p:spPr bwMode="auto">
          <a:noFill/>
          <a:ln>
            <a:miter lim="800000"/>
            <a:headEnd/>
            <a:tailEnd/>
          </a:ln>
        </p:spPr>
        <p:txBody>
          <a:bodyPr/>
          <a:lstStyle/>
          <a:p>
            <a:fld id="{ECE35DDC-B709-4727-8BB2-FCF19E714C92}" type="slidenum">
              <a:rPr lang="en-US"/>
              <a:pPr/>
              <a:t>159</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bwMode="auto">
          <a:xfrm>
            <a:off x="457200" y="274638"/>
            <a:ext cx="8229600" cy="812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Оперативная память</a:t>
            </a:r>
            <a:endParaRPr lang="en-GB" b="1" smtClean="0"/>
          </a:p>
        </p:txBody>
      </p:sp>
      <p:pic>
        <p:nvPicPr>
          <p:cNvPr id="48130" name="Content Placeholder 3" descr="img_4175_3910_large_ddr3_small[1].jpg"/>
          <p:cNvPicPr>
            <a:picLocks noGrp="1" noChangeAspect="1"/>
          </p:cNvPicPr>
          <p:nvPr>
            <p:ph sz="quarter" idx="1"/>
          </p:nvPr>
        </p:nvPicPr>
        <p:blipFill>
          <a:blip r:embed="rId3"/>
          <a:srcRect/>
          <a:stretch>
            <a:fillRect/>
          </a:stretch>
        </p:blipFill>
        <p:spPr>
          <a:xfrm>
            <a:off x="3225800" y="1087438"/>
            <a:ext cx="2117725" cy="1587500"/>
          </a:xfrm>
        </p:spPr>
      </p:pic>
      <p:sp>
        <p:nvSpPr>
          <p:cNvPr id="48131" name="Slide Number Placeholder 4"/>
          <p:cNvSpPr>
            <a:spLocks noGrp="1"/>
          </p:cNvSpPr>
          <p:nvPr>
            <p:ph type="sldNum" sz="quarter" idx="12"/>
          </p:nvPr>
        </p:nvSpPr>
        <p:spPr bwMode="auto">
          <a:noFill/>
          <a:ln>
            <a:miter lim="800000"/>
            <a:headEnd/>
            <a:tailEnd/>
          </a:ln>
        </p:spPr>
        <p:txBody>
          <a:bodyPr/>
          <a:lstStyle/>
          <a:p>
            <a:fld id="{54E803D6-5518-448A-B160-7F32DEE6A3F3}" type="slidenum">
              <a:rPr lang="en-US"/>
              <a:pPr/>
              <a:t>16</a:t>
            </a:fld>
            <a:endParaRPr lang="en-US"/>
          </a:p>
        </p:txBody>
      </p:sp>
      <p:sp>
        <p:nvSpPr>
          <p:cNvPr id="48132" name="TextBox 8"/>
          <p:cNvSpPr txBox="1">
            <a:spLocks noChangeArrowheads="1"/>
          </p:cNvSpPr>
          <p:nvPr/>
        </p:nvSpPr>
        <p:spPr bwMode="auto">
          <a:xfrm>
            <a:off x="457200" y="2584450"/>
            <a:ext cx="7805738" cy="4278313"/>
          </a:xfrm>
          <a:prstGeom prst="rect">
            <a:avLst/>
          </a:prstGeom>
          <a:noFill/>
          <a:ln w="9525">
            <a:noFill/>
            <a:miter lim="800000"/>
            <a:headEnd/>
            <a:tailEnd/>
          </a:ln>
        </p:spPr>
        <p:txBody>
          <a:bodyPr>
            <a:spAutoFit/>
          </a:bodyPr>
          <a:lstStyle/>
          <a:p>
            <a:pPr>
              <a:spcAft>
                <a:spcPts val="1200"/>
              </a:spcAft>
              <a:buFont typeface="Arial" pitchFamily="34" charset="0"/>
              <a:buChar char="•"/>
            </a:pPr>
            <a:r>
              <a:rPr lang="en-GB" sz="2200" dirty="0"/>
              <a:t> </a:t>
            </a:r>
            <a:r>
              <a:rPr lang="en-GB" sz="2000" dirty="0" err="1"/>
              <a:t>Технически</a:t>
            </a:r>
            <a:r>
              <a:rPr lang="en-GB" sz="2000" dirty="0"/>
              <a:t> </a:t>
            </a:r>
            <a:r>
              <a:rPr lang="en-GB" sz="2000" dirty="0" err="1"/>
              <a:t>говоря</a:t>
            </a:r>
            <a:r>
              <a:rPr lang="en-GB" sz="2000" dirty="0"/>
              <a:t>, </a:t>
            </a:r>
            <a:r>
              <a:rPr lang="en-GB" sz="2000" dirty="0" err="1"/>
              <a:t>компьютерная</a:t>
            </a:r>
            <a:r>
              <a:rPr lang="en-GB" sz="2000" dirty="0"/>
              <a:t> </a:t>
            </a:r>
            <a:r>
              <a:rPr lang="en-GB" sz="2000" dirty="0" err="1"/>
              <a:t>память</a:t>
            </a:r>
            <a:r>
              <a:rPr lang="en-GB" sz="2000" dirty="0"/>
              <a:t> </a:t>
            </a:r>
            <a:r>
              <a:rPr lang="ru-RU" sz="2000" dirty="0"/>
              <a:t>–</a:t>
            </a:r>
            <a:r>
              <a:rPr lang="en-GB" sz="2000" dirty="0"/>
              <a:t> </a:t>
            </a:r>
            <a:r>
              <a:rPr lang="en-GB" sz="2000" dirty="0" err="1"/>
              <a:t>это</a:t>
            </a:r>
            <a:r>
              <a:rPr lang="en-GB" sz="2000" dirty="0"/>
              <a:t> </a:t>
            </a:r>
            <a:r>
              <a:rPr lang="en-GB" sz="2000" dirty="0" err="1"/>
              <a:t>любая</a:t>
            </a:r>
            <a:r>
              <a:rPr lang="en-GB" sz="2000" dirty="0"/>
              <a:t> </a:t>
            </a:r>
            <a:r>
              <a:rPr lang="en-GB" sz="2000" dirty="0" err="1"/>
              <a:t>форма</a:t>
            </a:r>
            <a:r>
              <a:rPr lang="en-GB" sz="2000" dirty="0"/>
              <a:t> </a:t>
            </a:r>
            <a:r>
              <a:rPr lang="en-GB" sz="2000" dirty="0" err="1"/>
              <a:t>электронного</a:t>
            </a:r>
            <a:r>
              <a:rPr lang="en-GB" sz="2000" dirty="0"/>
              <a:t> </a:t>
            </a:r>
            <a:r>
              <a:rPr lang="en-GB" sz="2000" dirty="0" err="1"/>
              <a:t>хранения</a:t>
            </a:r>
            <a:r>
              <a:rPr lang="en-GB" sz="2000" dirty="0"/>
              <a:t> </a:t>
            </a:r>
            <a:r>
              <a:rPr lang="en-GB" sz="2000" dirty="0" err="1"/>
              <a:t>данных</a:t>
            </a:r>
            <a:r>
              <a:rPr lang="en-GB" sz="2000" dirty="0"/>
              <a:t>, </a:t>
            </a:r>
            <a:r>
              <a:rPr lang="en-GB" sz="2000" dirty="0" err="1"/>
              <a:t>хотя</a:t>
            </a:r>
            <a:r>
              <a:rPr lang="en-GB" sz="2000" dirty="0"/>
              <a:t> </a:t>
            </a:r>
            <a:r>
              <a:rPr lang="en-GB" sz="2000" dirty="0" err="1"/>
              <a:t>чаще</a:t>
            </a:r>
            <a:r>
              <a:rPr lang="en-GB" sz="2000" dirty="0"/>
              <a:t> </a:t>
            </a:r>
            <a:r>
              <a:rPr lang="en-GB" sz="2000" dirty="0" err="1"/>
              <a:t>всего</a:t>
            </a:r>
            <a:r>
              <a:rPr lang="en-GB" sz="2000" dirty="0"/>
              <a:t>  </a:t>
            </a:r>
            <a:r>
              <a:rPr lang="en-GB" sz="2000" dirty="0" err="1"/>
              <a:t>термин</a:t>
            </a:r>
            <a:r>
              <a:rPr lang="en-GB" sz="2000" dirty="0"/>
              <a:t> </a:t>
            </a:r>
            <a:r>
              <a:rPr lang="en-GB" sz="2000" dirty="0" err="1"/>
              <a:t>употребляется</a:t>
            </a:r>
            <a:r>
              <a:rPr lang="en-GB" sz="2000" dirty="0"/>
              <a:t> </a:t>
            </a:r>
            <a:r>
              <a:rPr lang="en-GB" sz="2000" dirty="0" err="1"/>
              <a:t>для</a:t>
            </a:r>
            <a:r>
              <a:rPr lang="en-GB" sz="2000" dirty="0"/>
              <a:t> </a:t>
            </a:r>
            <a:r>
              <a:rPr lang="en-GB" sz="2000" dirty="0" err="1"/>
              <a:t>описания</a:t>
            </a:r>
            <a:r>
              <a:rPr lang="en-GB" sz="2000" dirty="0"/>
              <a:t> </a:t>
            </a:r>
            <a:r>
              <a:rPr lang="en-GB" sz="2000" dirty="0" err="1"/>
              <a:t>режимов</a:t>
            </a:r>
            <a:r>
              <a:rPr lang="en-GB" sz="2000" dirty="0"/>
              <a:t> и </a:t>
            </a:r>
            <a:r>
              <a:rPr lang="en-GB" sz="2000" dirty="0" err="1"/>
              <a:t>способов</a:t>
            </a:r>
            <a:r>
              <a:rPr lang="en-GB" sz="2000" dirty="0"/>
              <a:t> </a:t>
            </a:r>
            <a:r>
              <a:rPr lang="en-GB" sz="2000" dirty="0" err="1"/>
              <a:t>временного</a:t>
            </a:r>
            <a:r>
              <a:rPr lang="en-GB" sz="2000" dirty="0"/>
              <a:t> </a:t>
            </a:r>
            <a:r>
              <a:rPr lang="en-GB" sz="2000" dirty="0" err="1"/>
              <a:t>хранения</a:t>
            </a:r>
            <a:r>
              <a:rPr lang="en-GB" sz="2000" dirty="0"/>
              <a:t> с </a:t>
            </a:r>
            <a:r>
              <a:rPr lang="en-GB" sz="2000" dirty="0" err="1"/>
              <a:t>возможностью</a:t>
            </a:r>
            <a:r>
              <a:rPr lang="en-GB" sz="2000" dirty="0"/>
              <a:t> </a:t>
            </a:r>
            <a:r>
              <a:rPr lang="en-GB" sz="2000" dirty="0" err="1"/>
              <a:t>быстрого</a:t>
            </a:r>
            <a:r>
              <a:rPr lang="en-GB" sz="2000" dirty="0"/>
              <a:t> </a:t>
            </a:r>
            <a:r>
              <a:rPr lang="en-GB" sz="2000" dirty="0" err="1"/>
              <a:t>доступа</a:t>
            </a:r>
            <a:r>
              <a:rPr lang="en-GB" sz="2000" dirty="0"/>
              <a:t> к </a:t>
            </a:r>
            <a:r>
              <a:rPr lang="en-GB" sz="2000" dirty="0" err="1"/>
              <a:t>данным</a:t>
            </a:r>
            <a:r>
              <a:rPr lang="en-GB" sz="2000" dirty="0"/>
              <a:t>. </a:t>
            </a:r>
          </a:p>
          <a:p>
            <a:pPr>
              <a:spcAft>
                <a:spcPts val="1200"/>
              </a:spcAft>
              <a:buFont typeface="Arial" pitchFamily="34" charset="0"/>
              <a:buChar char="•"/>
            </a:pPr>
            <a:r>
              <a:rPr lang="en-GB" sz="2000" dirty="0"/>
              <a:t> </a:t>
            </a:r>
            <a:r>
              <a:rPr lang="ru-RU" sz="2000" dirty="0"/>
              <a:t>З</a:t>
            </a:r>
            <a:r>
              <a:rPr lang="en-GB" sz="2000" dirty="0" err="1"/>
              <a:t>начительная</a:t>
            </a:r>
            <a:r>
              <a:rPr lang="en-GB" sz="2000" dirty="0"/>
              <a:t> </a:t>
            </a:r>
            <a:r>
              <a:rPr lang="en-GB" sz="2000" dirty="0" err="1"/>
              <a:t>часть</a:t>
            </a:r>
            <a:r>
              <a:rPr lang="en-GB" sz="2000" dirty="0"/>
              <a:t> </a:t>
            </a:r>
            <a:r>
              <a:rPr lang="en-GB" sz="2000" dirty="0" err="1"/>
              <a:t>данных</a:t>
            </a:r>
            <a:r>
              <a:rPr lang="en-GB" sz="2000" dirty="0"/>
              <a:t> </a:t>
            </a:r>
            <a:r>
              <a:rPr lang="en-GB" sz="2000" dirty="0" err="1"/>
              <a:t>хранится</a:t>
            </a:r>
            <a:r>
              <a:rPr lang="en-GB" sz="2000" dirty="0"/>
              <a:t> </a:t>
            </a:r>
            <a:r>
              <a:rPr lang="en-GB" sz="2000" dirty="0" err="1"/>
              <a:t>во</a:t>
            </a:r>
            <a:r>
              <a:rPr lang="en-GB" sz="2000" dirty="0"/>
              <a:t> </a:t>
            </a:r>
            <a:r>
              <a:rPr lang="en-GB" sz="2000" dirty="0" err="1"/>
              <a:t>временной</a:t>
            </a:r>
            <a:r>
              <a:rPr lang="en-GB" sz="2000" dirty="0"/>
              <a:t> </a:t>
            </a:r>
            <a:r>
              <a:rPr lang="en-GB" sz="2000" dirty="0" err="1"/>
              <a:t>памяти</a:t>
            </a:r>
            <a:r>
              <a:rPr lang="en-GB" sz="2000" dirty="0"/>
              <a:t> </a:t>
            </a:r>
            <a:r>
              <a:rPr lang="en-GB" sz="2000" dirty="0" err="1"/>
              <a:t>для</a:t>
            </a:r>
            <a:r>
              <a:rPr lang="en-GB" sz="2000" dirty="0"/>
              <a:t> </a:t>
            </a:r>
            <a:r>
              <a:rPr lang="en-GB" sz="2000" dirty="0" err="1"/>
              <a:t>обеспечения</a:t>
            </a:r>
            <a:r>
              <a:rPr lang="en-GB" sz="2000" dirty="0"/>
              <a:t> </a:t>
            </a:r>
            <a:r>
              <a:rPr lang="en-GB" sz="2000" dirty="0" err="1"/>
              <a:t>оперативного</a:t>
            </a:r>
            <a:r>
              <a:rPr lang="en-GB" sz="2000" dirty="0"/>
              <a:t> </a:t>
            </a:r>
            <a:r>
              <a:rPr lang="en-GB" sz="2000" dirty="0" err="1"/>
              <a:t>доступа</a:t>
            </a:r>
            <a:r>
              <a:rPr lang="en-GB" sz="2000" dirty="0"/>
              <a:t>. </a:t>
            </a:r>
          </a:p>
          <a:p>
            <a:pPr>
              <a:spcAft>
                <a:spcPts val="1200"/>
              </a:spcAft>
              <a:buFont typeface="Arial" pitchFamily="34" charset="0"/>
              <a:buChar char="•"/>
            </a:pPr>
            <a:r>
              <a:rPr lang="en-GB" sz="2000" dirty="0"/>
              <a:t> </a:t>
            </a:r>
            <a:r>
              <a:rPr lang="ru-RU" sz="2000" dirty="0"/>
              <a:t>Процессор </a:t>
            </a:r>
            <a:r>
              <a:rPr lang="en-GB" sz="2000" dirty="0" err="1"/>
              <a:t>запрашивает</a:t>
            </a:r>
            <a:r>
              <a:rPr lang="en-GB" sz="2000" dirty="0"/>
              <a:t> </a:t>
            </a:r>
            <a:r>
              <a:rPr lang="en-GB" sz="2000" dirty="0" err="1"/>
              <a:t>данные</a:t>
            </a:r>
            <a:r>
              <a:rPr lang="en-GB" sz="2000" dirty="0"/>
              <a:t> </a:t>
            </a:r>
            <a:r>
              <a:rPr lang="en-GB" sz="2000" dirty="0" err="1"/>
              <a:t>из</a:t>
            </a:r>
            <a:r>
              <a:rPr lang="en-GB" sz="2000" dirty="0"/>
              <a:t> ОЗУ, </a:t>
            </a:r>
            <a:r>
              <a:rPr lang="en-GB" sz="2000" dirty="0" err="1"/>
              <a:t>обрабатывает</a:t>
            </a:r>
            <a:r>
              <a:rPr lang="en-GB" sz="2000" dirty="0"/>
              <a:t> </a:t>
            </a:r>
            <a:r>
              <a:rPr lang="en-GB" sz="2000" dirty="0" err="1"/>
              <a:t>их</a:t>
            </a:r>
            <a:r>
              <a:rPr lang="en-GB" sz="2000" dirty="0"/>
              <a:t> и </a:t>
            </a:r>
            <a:r>
              <a:rPr lang="en-GB" sz="2000" dirty="0" err="1"/>
              <a:t>записывает</a:t>
            </a:r>
            <a:r>
              <a:rPr lang="en-GB" sz="2000" dirty="0"/>
              <a:t> </a:t>
            </a:r>
            <a:r>
              <a:rPr lang="en-GB" sz="2000" dirty="0" err="1"/>
              <a:t>обратно</a:t>
            </a:r>
            <a:r>
              <a:rPr lang="en-GB" sz="2000" dirty="0"/>
              <a:t> в ОЗУ. </a:t>
            </a:r>
            <a:r>
              <a:rPr lang="ru-RU" sz="2000" dirty="0"/>
              <a:t>Такие</a:t>
            </a:r>
            <a:r>
              <a:rPr lang="en-GB" sz="2000" dirty="0"/>
              <a:t> </a:t>
            </a:r>
            <a:r>
              <a:rPr lang="en-GB" sz="2000" dirty="0" err="1"/>
              <a:t>операции</a:t>
            </a:r>
            <a:r>
              <a:rPr lang="en-GB" sz="2000" dirty="0"/>
              <a:t> </a:t>
            </a:r>
            <a:r>
              <a:rPr lang="en-GB" sz="2000" dirty="0" err="1"/>
              <a:t>выполняются</a:t>
            </a:r>
            <a:r>
              <a:rPr lang="en-GB" sz="2000" dirty="0"/>
              <a:t> </a:t>
            </a:r>
            <a:r>
              <a:rPr lang="en-GB" sz="2000" dirty="0" err="1"/>
              <a:t>несколько</a:t>
            </a:r>
            <a:r>
              <a:rPr lang="en-GB" sz="2000" dirty="0"/>
              <a:t> </a:t>
            </a:r>
            <a:r>
              <a:rPr lang="en-GB" sz="2000" dirty="0" err="1"/>
              <a:t>миллионов</a:t>
            </a:r>
            <a:r>
              <a:rPr lang="en-GB" sz="2000" dirty="0"/>
              <a:t> </a:t>
            </a:r>
            <a:r>
              <a:rPr lang="en-GB" sz="2000" dirty="0" err="1"/>
              <a:t>раз</a:t>
            </a:r>
            <a:r>
              <a:rPr lang="en-GB" sz="2000" dirty="0"/>
              <a:t> в </a:t>
            </a:r>
            <a:r>
              <a:rPr lang="en-GB" sz="2000" dirty="0" err="1"/>
              <a:t>секунду</a:t>
            </a:r>
            <a:r>
              <a:rPr lang="en-GB" sz="2000" dirty="0"/>
              <a:t>.  </a:t>
            </a:r>
          </a:p>
          <a:p>
            <a:pPr>
              <a:spcAft>
                <a:spcPts val="1200"/>
              </a:spcAft>
              <a:buFont typeface="Arial" pitchFamily="34" charset="0"/>
              <a:buChar char="•"/>
            </a:pPr>
            <a:r>
              <a:rPr lang="en-GB" sz="2000" dirty="0"/>
              <a:t> В </a:t>
            </a:r>
            <a:r>
              <a:rPr lang="en-GB" sz="2000" dirty="0" err="1"/>
              <a:t>настоящее</a:t>
            </a:r>
            <a:r>
              <a:rPr lang="en-GB" sz="2000" dirty="0"/>
              <a:t> </a:t>
            </a:r>
            <a:r>
              <a:rPr lang="en-GB" sz="2000" dirty="0" err="1"/>
              <a:t>время</a:t>
            </a:r>
            <a:r>
              <a:rPr lang="en-GB" sz="2000" dirty="0"/>
              <a:t> </a:t>
            </a:r>
            <a:r>
              <a:rPr lang="en-GB" sz="2000" dirty="0" err="1"/>
              <a:t>при</a:t>
            </a:r>
            <a:r>
              <a:rPr lang="en-GB" sz="2000" dirty="0"/>
              <a:t> </a:t>
            </a:r>
            <a:r>
              <a:rPr lang="en-GB" sz="2000" dirty="0" err="1"/>
              <a:t>проведении</a:t>
            </a:r>
            <a:r>
              <a:rPr lang="en-GB" sz="2000" dirty="0"/>
              <a:t> </a:t>
            </a:r>
            <a:r>
              <a:rPr lang="en-GB" sz="2000" dirty="0" err="1"/>
              <a:t>обысков</a:t>
            </a:r>
            <a:r>
              <a:rPr lang="en-GB" sz="2000" dirty="0"/>
              <a:t> </a:t>
            </a:r>
            <a:r>
              <a:rPr lang="en-GB" sz="2000" dirty="0" err="1"/>
              <a:t>представители</a:t>
            </a:r>
            <a:r>
              <a:rPr lang="en-GB" sz="2000" dirty="0"/>
              <a:t> </a:t>
            </a:r>
            <a:r>
              <a:rPr lang="en-GB" sz="2000" dirty="0" err="1"/>
              <a:t>правоохранительных</a:t>
            </a:r>
            <a:r>
              <a:rPr lang="en-GB" sz="2000" dirty="0"/>
              <a:t> </a:t>
            </a:r>
            <a:r>
              <a:rPr lang="en-GB" sz="2000" dirty="0" err="1"/>
              <a:t>органов</a:t>
            </a:r>
            <a:r>
              <a:rPr lang="en-GB" sz="2000" dirty="0"/>
              <a:t> </a:t>
            </a:r>
            <a:r>
              <a:rPr lang="en-GB" sz="2000" dirty="0" err="1"/>
              <a:t>стремятся</a:t>
            </a:r>
            <a:r>
              <a:rPr lang="en-GB" sz="2000" dirty="0"/>
              <a:t> </a:t>
            </a:r>
            <a:r>
              <a:rPr lang="en-GB" sz="2000" dirty="0" err="1"/>
              <a:t>получить</a:t>
            </a:r>
            <a:r>
              <a:rPr lang="en-GB" sz="2000" dirty="0"/>
              <a:t> </a:t>
            </a:r>
            <a:r>
              <a:rPr lang="en-GB" sz="2000" dirty="0" err="1"/>
              <a:t>данные</a:t>
            </a:r>
            <a:r>
              <a:rPr lang="en-GB" sz="2000" dirty="0"/>
              <a:t> с ОЗУ </a:t>
            </a:r>
            <a:r>
              <a:rPr lang="en-GB" sz="2000" dirty="0" err="1"/>
              <a:t>прежде</a:t>
            </a:r>
            <a:r>
              <a:rPr lang="en-GB" sz="2000" dirty="0"/>
              <a:t> </a:t>
            </a:r>
            <a:r>
              <a:rPr lang="en-GB" sz="2000" dirty="0" err="1"/>
              <a:t>чем</a:t>
            </a:r>
            <a:r>
              <a:rPr lang="en-GB" sz="2000" dirty="0"/>
              <a:t> </a:t>
            </a:r>
            <a:r>
              <a:rPr lang="en-GB" sz="2000" dirty="0" err="1"/>
              <a:t>отключить</a:t>
            </a:r>
            <a:r>
              <a:rPr lang="en-GB" sz="2000" dirty="0"/>
              <a:t> </a:t>
            </a:r>
            <a:r>
              <a:rPr lang="en-GB" sz="2000" dirty="0" err="1"/>
              <a:t>электропитание</a:t>
            </a:r>
            <a:r>
              <a:rPr lang="en-GB" sz="2000" dirty="0"/>
              <a:t>.  </a:t>
            </a:r>
            <a:endParaRPr lang="en-US" sz="2000"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Title 1"/>
          <p:cNvSpPr>
            <a:spLocks noGrp="1"/>
          </p:cNvSpPr>
          <p:nvPr>
            <p:ph type="title"/>
          </p:nvPr>
        </p:nvSpPr>
        <p:spPr bwMode="auto">
          <a:xfrm>
            <a:off x="457200" y="276225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dirty="0" smtClean="0"/>
              <a:t>Часть шестая</a:t>
            </a:r>
            <a:br>
              <a:rPr lang="ru-RU" b="1" dirty="0" smtClean="0"/>
            </a:br>
            <a:r>
              <a:rPr lang="ru-RU" b="1" dirty="0" smtClean="0"/>
              <a:t>Заключение</a:t>
            </a:r>
            <a:r>
              <a:rPr lang="en-GB" dirty="0" smtClean="0"/>
              <a:t> </a:t>
            </a:r>
            <a:endParaRPr lang="en-US" dirty="0" smtClean="0"/>
          </a:p>
        </p:txBody>
      </p:sp>
      <p:pic>
        <p:nvPicPr>
          <p:cNvPr id="305154"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sp>
        <p:nvSpPr>
          <p:cNvPr id="305155" name="Slide Number Placeholder 3"/>
          <p:cNvSpPr>
            <a:spLocks noGrp="1"/>
          </p:cNvSpPr>
          <p:nvPr>
            <p:ph type="sldNum" sz="quarter" idx="12"/>
          </p:nvPr>
        </p:nvSpPr>
        <p:spPr bwMode="auto">
          <a:noFill/>
          <a:ln>
            <a:miter lim="800000"/>
            <a:headEnd/>
            <a:tailEnd/>
          </a:ln>
        </p:spPr>
        <p:txBody>
          <a:bodyPr/>
          <a:lstStyle/>
          <a:p>
            <a:fld id="{EBD26755-7F64-4F95-8935-4EE5442D786B}" type="slidenum">
              <a:rPr lang="en-US"/>
              <a:pPr/>
              <a:t>160</a:t>
            </a:fld>
            <a:endParaRPr 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Content Placeholder 2"/>
          <p:cNvSpPr>
            <a:spLocks noGrp="1"/>
          </p:cNvSpPr>
          <p:nvPr>
            <p:ph idx="1"/>
          </p:nvPr>
        </p:nvSpPr>
        <p:spPr>
          <a:xfrm>
            <a:off x="457200" y="1235075"/>
            <a:ext cx="8512175" cy="4891088"/>
          </a:xfrm>
        </p:spPr>
        <p:txBody>
          <a:bodyPr/>
          <a:lstStyle/>
          <a:p>
            <a:pPr marL="514350" indent="-514350" eaLnBrk="1" hangingPunct="1">
              <a:lnSpc>
                <a:spcPct val="80000"/>
              </a:lnSpc>
              <a:buFont typeface="Arial" pitchFamily="34" charset="0"/>
              <a:buNone/>
            </a:pPr>
            <a:r>
              <a:rPr lang="ru-RU" sz="2200" dirty="0" smtClean="0"/>
              <a:t>В конце этой сессии участники должны уметь</a:t>
            </a:r>
            <a:r>
              <a:rPr lang="en-US" sz="2200" dirty="0" smtClean="0"/>
              <a:t>:</a:t>
            </a:r>
          </a:p>
          <a:p>
            <a:pPr marL="514350" indent="-514350" eaLnBrk="1" hangingPunct="1">
              <a:lnSpc>
                <a:spcPct val="80000"/>
              </a:lnSpc>
            </a:pPr>
            <a:r>
              <a:rPr lang="en-US" sz="2200" dirty="0" smtClean="0"/>
              <a:t>@</a:t>
            </a:r>
            <a:r>
              <a:rPr lang="ru-RU" sz="2200" dirty="0" smtClean="0"/>
              <a:t>объяснить влияние технологий на преступления</a:t>
            </a:r>
          </a:p>
          <a:p>
            <a:pPr marL="514350" indent="-514350" eaLnBrk="1" hangingPunct="1">
              <a:lnSpc>
                <a:spcPct val="80000"/>
              </a:lnSpc>
            </a:pPr>
            <a:r>
              <a:rPr lang="en-GB" sz="2200" dirty="0" smtClean="0"/>
              <a:t>@</a:t>
            </a:r>
            <a:r>
              <a:rPr lang="ru-RU" sz="2200" dirty="0" smtClean="0"/>
              <a:t>назвать составные части компьютерных систем</a:t>
            </a:r>
            <a:endParaRPr lang="en-GB" sz="2200" dirty="0" smtClean="0"/>
          </a:p>
          <a:p>
            <a:pPr marL="514350" indent="-514350" eaLnBrk="1" hangingPunct="1">
              <a:lnSpc>
                <a:spcPct val="80000"/>
              </a:lnSpc>
            </a:pPr>
            <a:r>
              <a:rPr lang="en-GB" sz="2200" dirty="0" smtClean="0"/>
              <a:t>@</a:t>
            </a:r>
            <a:r>
              <a:rPr lang="ru-RU" sz="2200" dirty="0" smtClean="0"/>
              <a:t>объяснить, как данные хранятся на компьютерных системах</a:t>
            </a:r>
            <a:endParaRPr lang="en-GB" sz="2200" dirty="0" smtClean="0"/>
          </a:p>
          <a:p>
            <a:pPr marL="514350" indent="-514350" eaLnBrk="1" hangingPunct="1">
              <a:lnSpc>
                <a:spcPct val="80000"/>
              </a:lnSpc>
            </a:pPr>
            <a:r>
              <a:rPr lang="en-GB" sz="2200" dirty="0" smtClean="0"/>
              <a:t>@</a:t>
            </a:r>
            <a:r>
              <a:rPr lang="ru-RU" sz="2200" dirty="0" smtClean="0"/>
              <a:t>распознавать разные компьютерные операционные системы</a:t>
            </a:r>
          </a:p>
          <a:p>
            <a:pPr marL="514350" indent="-514350" eaLnBrk="1" hangingPunct="1">
              <a:lnSpc>
                <a:spcPct val="80000"/>
              </a:lnSpc>
            </a:pPr>
            <a:r>
              <a:rPr lang="en-US" sz="2200" dirty="0" smtClean="0"/>
              <a:t>@</a:t>
            </a:r>
            <a:r>
              <a:rPr lang="ru-RU" sz="2200" dirty="0" smtClean="0"/>
              <a:t>объяснять основные принципы функционирования сети</a:t>
            </a:r>
          </a:p>
          <a:p>
            <a:pPr marL="514350" indent="-514350" eaLnBrk="1" hangingPunct="1">
              <a:lnSpc>
                <a:spcPct val="80000"/>
              </a:lnSpc>
            </a:pPr>
            <a:r>
              <a:rPr lang="en-US" sz="2200" dirty="0" smtClean="0"/>
              <a:t>@</a:t>
            </a:r>
            <a:r>
              <a:rPr lang="ru-RU" sz="2200" dirty="0" smtClean="0"/>
              <a:t>описывать функции Интернета</a:t>
            </a:r>
            <a:endParaRPr lang="en-US" sz="2200" dirty="0" smtClean="0"/>
          </a:p>
          <a:p>
            <a:pPr marL="514350" indent="-514350" eaLnBrk="1" hangingPunct="1">
              <a:lnSpc>
                <a:spcPct val="80000"/>
              </a:lnSpc>
            </a:pPr>
            <a:r>
              <a:rPr lang="en-US" sz="2200" dirty="0" smtClean="0"/>
              <a:t>@</a:t>
            </a:r>
            <a:r>
              <a:rPr lang="ru-RU" sz="2200" dirty="0" smtClean="0"/>
              <a:t>распознавать по крайней мере 5 основных Интернет-приложений</a:t>
            </a:r>
            <a:endParaRPr lang="en-US" sz="2200" dirty="0" smtClean="0"/>
          </a:p>
          <a:p>
            <a:pPr marL="514350" indent="-514350" eaLnBrk="1" hangingPunct="1">
              <a:lnSpc>
                <a:spcPct val="80000"/>
              </a:lnSpc>
            </a:pPr>
            <a:r>
              <a:rPr lang="en-GB" sz="2200" dirty="0" smtClean="0"/>
              <a:t>@</a:t>
            </a:r>
            <a:r>
              <a:rPr lang="ru-RU" sz="2200" dirty="0" smtClean="0"/>
              <a:t>объяснять, как развивался Интернет от зарождения до настоящего времени</a:t>
            </a:r>
            <a:endParaRPr lang="en-GB" sz="2200" dirty="0" smtClean="0"/>
          </a:p>
          <a:p>
            <a:pPr marL="514350" indent="-514350" eaLnBrk="1" hangingPunct="1">
              <a:lnSpc>
                <a:spcPct val="80000"/>
              </a:lnSpc>
            </a:pPr>
            <a:r>
              <a:rPr lang="en-GB" sz="2200" dirty="0" smtClean="0"/>
              <a:t>@</a:t>
            </a:r>
            <a:r>
              <a:rPr lang="ru-RU" sz="2200" dirty="0" smtClean="0"/>
              <a:t>дифференцировать между различными Интернет-приложениями</a:t>
            </a:r>
            <a:endParaRPr lang="en-GB" sz="2200" dirty="0" smtClean="0"/>
          </a:p>
          <a:p>
            <a:pPr marL="514350" indent="-514350" eaLnBrk="1" hangingPunct="1">
              <a:lnSpc>
                <a:spcPct val="80000"/>
              </a:lnSpc>
            </a:pPr>
            <a:r>
              <a:rPr lang="en-GB" sz="2200" dirty="0" smtClean="0"/>
              <a:t>@</a:t>
            </a:r>
            <a:r>
              <a:rPr lang="ru-RU" sz="2200" dirty="0" smtClean="0"/>
              <a:t>Знать, как преступники используют разные Интернет-приложения</a:t>
            </a:r>
            <a:endParaRPr lang="en-US" sz="2200" dirty="0" smtClean="0"/>
          </a:p>
          <a:p>
            <a:pPr marL="514350" indent="-514350" eaLnBrk="1" hangingPunct="1">
              <a:lnSpc>
                <a:spcPct val="80000"/>
              </a:lnSpc>
            </a:pPr>
            <a:endParaRPr lang="en-US" sz="1800" dirty="0" smtClean="0"/>
          </a:p>
        </p:txBody>
      </p:sp>
      <p:sp>
        <p:nvSpPr>
          <p:cNvPr id="307202" name="Title 1"/>
          <p:cNvSpPr>
            <a:spLocks noGrp="1"/>
          </p:cNvSpPr>
          <p:nvPr>
            <p:ph type="title"/>
          </p:nvPr>
        </p:nvSpPr>
        <p:spPr bwMode="auto">
          <a:xfrm>
            <a:off x="457200" y="274638"/>
            <a:ext cx="8229600" cy="7731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Цели сессии</a:t>
            </a:r>
            <a:endParaRPr lang="en-US" smtClean="0"/>
          </a:p>
        </p:txBody>
      </p:sp>
      <p:sp>
        <p:nvSpPr>
          <p:cNvPr id="307203" name="Slide Number Placeholder 4"/>
          <p:cNvSpPr>
            <a:spLocks noGrp="1"/>
          </p:cNvSpPr>
          <p:nvPr>
            <p:ph type="sldNum" sz="quarter" idx="12"/>
          </p:nvPr>
        </p:nvSpPr>
        <p:spPr bwMode="auto">
          <a:noFill/>
          <a:ln>
            <a:miter lim="800000"/>
            <a:headEnd/>
            <a:tailEnd/>
          </a:ln>
        </p:spPr>
        <p:txBody>
          <a:bodyPr/>
          <a:lstStyle/>
          <a:p>
            <a:fld id="{699B4430-9F76-41BE-AD60-51251165AB83}" type="slidenum">
              <a:rPr lang="en-US"/>
              <a:pPr/>
              <a:t>161</a:t>
            </a:fld>
            <a:endParaRPr 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49"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309250" name="TextBox 3"/>
          <p:cNvSpPr txBox="1">
            <a:spLocks noChangeArrowheads="1"/>
          </p:cNvSpPr>
          <p:nvPr/>
        </p:nvSpPr>
        <p:spPr bwMode="auto">
          <a:xfrm>
            <a:off x="3230563" y="4500563"/>
            <a:ext cx="2770187" cy="923925"/>
          </a:xfrm>
          <a:prstGeom prst="rect">
            <a:avLst/>
          </a:prstGeom>
          <a:noFill/>
          <a:ln w="9525">
            <a:noFill/>
            <a:miter lim="800000"/>
            <a:headEnd/>
            <a:tailEnd/>
          </a:ln>
        </p:spPr>
        <p:txBody>
          <a:bodyPr wrap="none">
            <a:spAutoFit/>
          </a:bodyPr>
          <a:lstStyle/>
          <a:p>
            <a:r>
              <a:rPr lang="ru-RU" sz="5400"/>
              <a:t>Вопросы</a:t>
            </a:r>
            <a:endParaRPr lang="en-GB" sz="5400"/>
          </a:p>
        </p:txBody>
      </p:sp>
      <p:sp>
        <p:nvSpPr>
          <p:cNvPr id="309251" name="Slide Number Placeholder 4"/>
          <p:cNvSpPr>
            <a:spLocks noGrp="1"/>
          </p:cNvSpPr>
          <p:nvPr>
            <p:ph type="sldNum" sz="quarter" idx="12"/>
          </p:nvPr>
        </p:nvSpPr>
        <p:spPr bwMode="auto">
          <a:noFill/>
          <a:ln>
            <a:miter lim="800000"/>
            <a:headEnd/>
            <a:tailEnd/>
          </a:ln>
        </p:spPr>
        <p:txBody>
          <a:bodyPr/>
          <a:lstStyle/>
          <a:p>
            <a:fld id="{A5A694F7-DC13-4521-AAC7-278F3C7009AC}" type="slidenum">
              <a:rPr lang="en-US"/>
              <a:pPr/>
              <a:t>162</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bwMode="auto">
          <a:xfrm>
            <a:off x="457200" y="274638"/>
            <a:ext cx="8229600" cy="7747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Универсальная последовательная шина</a:t>
            </a:r>
            <a:r>
              <a:rPr lang="en-GB" b="1" smtClean="0"/>
              <a:t> </a:t>
            </a:r>
            <a:endParaRPr lang="en-US" b="1" smtClean="0"/>
          </a:p>
        </p:txBody>
      </p:sp>
      <p:sp>
        <p:nvSpPr>
          <p:cNvPr id="50178" name="Slide Number Placeholder 3"/>
          <p:cNvSpPr>
            <a:spLocks noGrp="1"/>
          </p:cNvSpPr>
          <p:nvPr>
            <p:ph type="sldNum" sz="quarter" idx="12"/>
          </p:nvPr>
        </p:nvSpPr>
        <p:spPr bwMode="auto">
          <a:noFill/>
          <a:ln>
            <a:miter lim="800000"/>
            <a:headEnd/>
            <a:tailEnd/>
          </a:ln>
        </p:spPr>
        <p:txBody>
          <a:bodyPr/>
          <a:lstStyle/>
          <a:p>
            <a:fld id="{A9FA7551-A79F-4088-80AD-33520CFF4016}" type="slidenum">
              <a:rPr lang="en-US"/>
              <a:pPr/>
              <a:t>17</a:t>
            </a:fld>
            <a:endParaRPr lang="en-US"/>
          </a:p>
        </p:txBody>
      </p:sp>
      <p:pic>
        <p:nvPicPr>
          <p:cNvPr id="50179" name="Picture 5" descr="images.jpg"/>
          <p:cNvPicPr>
            <a:picLocks noChangeAspect="1"/>
          </p:cNvPicPr>
          <p:nvPr/>
        </p:nvPicPr>
        <p:blipFill>
          <a:blip r:embed="rId3"/>
          <a:srcRect/>
          <a:stretch>
            <a:fillRect/>
          </a:stretch>
        </p:blipFill>
        <p:spPr bwMode="auto">
          <a:xfrm>
            <a:off x="3276600" y="1625600"/>
            <a:ext cx="2286000" cy="2235200"/>
          </a:xfrm>
          <a:prstGeom prst="rect">
            <a:avLst/>
          </a:prstGeom>
          <a:noFill/>
          <a:ln w="9525">
            <a:noFill/>
            <a:miter lim="800000"/>
            <a:headEnd/>
            <a:tailEnd/>
          </a:ln>
        </p:spPr>
      </p:pic>
      <p:sp>
        <p:nvSpPr>
          <p:cNvPr id="50180" name="Content Placeholder 6"/>
          <p:cNvSpPr>
            <a:spLocks noGrp="1"/>
          </p:cNvSpPr>
          <p:nvPr>
            <p:ph idx="1"/>
          </p:nvPr>
        </p:nvSpPr>
        <p:spPr>
          <a:xfrm>
            <a:off x="457200" y="4064000"/>
            <a:ext cx="8331200" cy="2657475"/>
          </a:xfrm>
        </p:spPr>
        <p:txBody>
          <a:bodyPr/>
          <a:lstStyle/>
          <a:p>
            <a:pPr eaLnBrk="1" hangingPunct="1"/>
            <a:r>
              <a:rPr lang="ru-RU" sz="1600" dirty="0" smtClean="0"/>
              <a:t>Универсальная последовательная шина (Universal Serial Bus, USB) – USB-порты, доступные в настоящее время на большинстве компьютеров, позволяют осуществить подсоединение к компьютеру большого числа устройств, таких как мышь, принтер, внешние запоминающие устройства и мобильные телефоны.</a:t>
            </a:r>
            <a:r>
              <a:rPr lang="en-US" sz="1600" dirty="0" smtClean="0"/>
              <a:t>  </a:t>
            </a:r>
          </a:p>
          <a:p>
            <a:pPr eaLnBrk="1" hangingPunct="1"/>
            <a:r>
              <a:rPr lang="ru-RU" sz="1600" dirty="0" smtClean="0"/>
              <a:t>В настоящее время это самый распространенный способ присоединения к компьютеру внешних устройств.</a:t>
            </a:r>
            <a:endParaRPr lang="en-US" sz="1600" dirty="0" smtClean="0"/>
          </a:p>
          <a:p>
            <a:pPr eaLnBrk="1" hangingPunct="1"/>
            <a:r>
              <a:rPr lang="ru-RU" sz="1600" dirty="0" smtClean="0"/>
              <a:t>С использованием USB к компьютеру можно присоединять до 127 устройств. Простота в использовании USB-устройств предопределяет их важную роль во многих судебных расследованиях, связанных с цифровыми данными.</a:t>
            </a:r>
            <a:r>
              <a:rPr lang="en-US" sz="1600" dirty="0" smtClean="0"/>
              <a:t> </a:t>
            </a:r>
            <a:endParaRPr lang="en-GB" sz="1600"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bwMode="auto">
          <a:xfrm>
            <a:off x="457200" y="274638"/>
            <a:ext cx="822960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Жесткий диск</a:t>
            </a:r>
            <a:endParaRPr lang="en-GB" b="1" smtClean="0"/>
          </a:p>
        </p:txBody>
      </p:sp>
      <p:pic>
        <p:nvPicPr>
          <p:cNvPr id="52226" name="Content Placeholder 3" descr="barracuda7200-9-500gb.jpg"/>
          <p:cNvPicPr>
            <a:picLocks noGrp="1" noChangeAspect="1"/>
          </p:cNvPicPr>
          <p:nvPr>
            <p:ph sz="quarter" idx="1"/>
          </p:nvPr>
        </p:nvPicPr>
        <p:blipFill>
          <a:blip r:embed="rId3"/>
          <a:srcRect/>
          <a:stretch>
            <a:fillRect/>
          </a:stretch>
        </p:blipFill>
        <p:spPr>
          <a:xfrm>
            <a:off x="1928813" y="1522413"/>
            <a:ext cx="5500687" cy="5016500"/>
          </a:xfrm>
        </p:spPr>
      </p:pic>
      <p:sp>
        <p:nvSpPr>
          <p:cNvPr id="52227" name="Slide Number Placeholder 4"/>
          <p:cNvSpPr>
            <a:spLocks noGrp="1"/>
          </p:cNvSpPr>
          <p:nvPr>
            <p:ph type="sldNum" sz="quarter" idx="12"/>
          </p:nvPr>
        </p:nvSpPr>
        <p:spPr bwMode="auto">
          <a:noFill/>
          <a:ln>
            <a:miter lim="800000"/>
            <a:headEnd/>
            <a:tailEnd/>
          </a:ln>
        </p:spPr>
        <p:txBody>
          <a:bodyPr/>
          <a:lstStyle/>
          <a:p>
            <a:fld id="{97D9812B-27EA-471F-914B-C467403B310F}" type="slidenum">
              <a:rPr lang="en-US"/>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bwMode="auto">
          <a:xfrm>
            <a:off x="457200" y="274638"/>
            <a:ext cx="8229600" cy="7747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Жесткий диск</a:t>
            </a:r>
            <a:endParaRPr lang="en-US" b="1" smtClean="0"/>
          </a:p>
        </p:txBody>
      </p:sp>
      <p:sp>
        <p:nvSpPr>
          <p:cNvPr id="54274" name="Content Placeholder 2"/>
          <p:cNvSpPr>
            <a:spLocks noGrp="1"/>
          </p:cNvSpPr>
          <p:nvPr>
            <p:ph idx="1"/>
          </p:nvPr>
        </p:nvSpPr>
        <p:spPr>
          <a:xfrm>
            <a:off x="457200" y="1001713"/>
            <a:ext cx="8491538" cy="5426075"/>
          </a:xfrm>
        </p:spPr>
        <p:txBody>
          <a:bodyPr/>
          <a:lstStyle/>
          <a:p>
            <a:pPr eaLnBrk="1" hangingPunct="1"/>
            <a:r>
              <a:rPr lang="ru-RU" sz="2000" smtClean="0"/>
              <a:t>У компьютеров имеется по меньшей мере один жесткий диск.</a:t>
            </a:r>
            <a:r>
              <a:rPr lang="en-US" sz="2000" smtClean="0"/>
              <a:t> </a:t>
            </a:r>
          </a:p>
          <a:p>
            <a:pPr eaLnBrk="1" hangingPunct="1"/>
            <a:r>
              <a:rPr lang="ru-RU" sz="2000" smtClean="0"/>
              <a:t>У больших универсальных компьютеров (мейнфреймов), как правило, множество жестких дисков.</a:t>
            </a:r>
            <a:r>
              <a:rPr lang="en-US" sz="2000" smtClean="0"/>
              <a:t>  </a:t>
            </a:r>
          </a:p>
          <a:p>
            <a:pPr eaLnBrk="1" hangingPunct="1"/>
            <a:r>
              <a:rPr lang="ru-RU" sz="2000" smtClean="0"/>
              <a:t>Сегодня жесткими дисками с огромной информационной емкостью могут обладать и другие устройства, такие как замкнутые ТВ системы (</a:t>
            </a:r>
            <a:r>
              <a:rPr lang="en-US" sz="2000" smtClean="0"/>
              <a:t>CCTV</a:t>
            </a:r>
            <a:r>
              <a:rPr lang="ru-RU" sz="2000" smtClean="0"/>
              <a:t>) и музыкальные проигрыватели.</a:t>
            </a:r>
            <a:r>
              <a:rPr lang="en-US" sz="2000" smtClean="0"/>
              <a:t> </a:t>
            </a:r>
          </a:p>
          <a:p>
            <a:pPr eaLnBrk="1" hangingPunct="1"/>
            <a:r>
              <a:rPr lang="ru-RU" sz="2000" smtClean="0"/>
              <a:t>Такие диски состоят из жестких пластин, на которых содержатся данные, допускающие оперативное удаление и перезаписывание, тогда как структура диска запоминается, что обеспечивает сохранность данных в течение длительного времени.</a:t>
            </a:r>
            <a:endParaRPr lang="en-US" sz="2000" smtClean="0"/>
          </a:p>
          <a:p>
            <a:pPr eaLnBrk="1" hangingPunct="1"/>
            <a:r>
              <a:rPr lang="ru-RU" sz="2000" smtClean="0"/>
              <a:t>Данные хранятся на поверхности диска, в секторах и на дорожках. Дорожки – это концентрические круги, секторы – радиальные конусы на дорожке.</a:t>
            </a:r>
            <a:r>
              <a:rPr lang="en-US" sz="2000" smtClean="0"/>
              <a:t> </a:t>
            </a:r>
          </a:p>
          <a:p>
            <a:pPr eaLnBrk="1" hangingPunct="1"/>
            <a:r>
              <a:rPr lang="ru-RU" sz="2000" smtClean="0"/>
              <a:t>На жестком диске данные хранятся в виде файлов, представляющих собой не что иное, как последовательность </a:t>
            </a:r>
            <a:r>
              <a:rPr lang="en-US" altLang="en-US" sz="2000" smtClean="0"/>
              <a:t>“</a:t>
            </a:r>
            <a:r>
              <a:rPr lang="ru-RU" altLang="ja-JP" sz="2000" smtClean="0"/>
              <a:t>байтов</a:t>
            </a:r>
            <a:r>
              <a:rPr lang="en-US" altLang="en-US" sz="2000" smtClean="0"/>
              <a:t>”</a:t>
            </a:r>
            <a:r>
              <a:rPr lang="ru-RU" altLang="ja-JP" sz="2000" smtClean="0"/>
              <a:t>. Программы – это также файлы, к которым обращается, по мере необходимости, Центральный процессор.</a:t>
            </a:r>
            <a:r>
              <a:rPr lang="en-US" altLang="ja-JP" sz="2000" smtClean="0"/>
              <a:t>  </a:t>
            </a:r>
            <a:endParaRPr lang="en-GB" altLang="ja-JP" sz="2000" smtClean="0"/>
          </a:p>
          <a:p>
            <a:pPr eaLnBrk="1" hangingPunct="1"/>
            <a:endParaRPr lang="en-US" sz="2000" smtClean="0"/>
          </a:p>
        </p:txBody>
      </p:sp>
      <p:sp>
        <p:nvSpPr>
          <p:cNvPr id="54275" name="Slide Number Placeholder 3"/>
          <p:cNvSpPr>
            <a:spLocks noGrp="1"/>
          </p:cNvSpPr>
          <p:nvPr>
            <p:ph type="sldNum" sz="quarter" idx="12"/>
          </p:nvPr>
        </p:nvSpPr>
        <p:spPr bwMode="auto">
          <a:noFill/>
          <a:ln>
            <a:miter lim="800000"/>
            <a:headEnd/>
            <a:tailEnd/>
          </a:ln>
        </p:spPr>
        <p:txBody>
          <a:bodyPr/>
          <a:lstStyle/>
          <a:p>
            <a:fld id="{7E7B693A-7BBF-4DE6-AE1C-784C3A803EA5}" type="slidenum">
              <a:rPr lang="en-US"/>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bwMode="auto">
          <a:xfrm>
            <a:off x="457200" y="274638"/>
            <a:ext cx="8229600" cy="8604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Повестка дня</a:t>
            </a:r>
            <a:endParaRPr lang="en-US" b="1" smtClean="0"/>
          </a:p>
        </p:txBody>
      </p:sp>
      <p:sp>
        <p:nvSpPr>
          <p:cNvPr id="23554" name="Content Placeholder 2"/>
          <p:cNvSpPr>
            <a:spLocks noGrp="1"/>
          </p:cNvSpPr>
          <p:nvPr>
            <p:ph idx="1"/>
          </p:nvPr>
        </p:nvSpPr>
        <p:spPr>
          <a:xfrm>
            <a:off x="457200" y="1135063"/>
            <a:ext cx="8513763" cy="5494337"/>
          </a:xfrm>
        </p:spPr>
        <p:txBody>
          <a:bodyPr/>
          <a:lstStyle/>
          <a:p>
            <a:pPr eaLnBrk="1" hangingPunct="1"/>
            <a:r>
              <a:rPr lang="ru-RU" sz="2800" smtClean="0"/>
              <a:t>Часть первая – Как работают компьютеры</a:t>
            </a:r>
            <a:endParaRPr lang="en-US" sz="2800" smtClean="0"/>
          </a:p>
          <a:p>
            <a:pPr lvl="2" eaLnBrk="1" hangingPunct="1"/>
            <a:r>
              <a:rPr lang="ru-RU" sz="1800" smtClean="0"/>
              <a:t>Компоненты компьютера</a:t>
            </a:r>
            <a:endParaRPr lang="en-US" sz="1800" smtClean="0"/>
          </a:p>
          <a:p>
            <a:pPr lvl="2" eaLnBrk="1" hangingPunct="1"/>
            <a:r>
              <a:rPr lang="ru-RU" sz="1800" smtClean="0"/>
              <a:t>Хранение данных</a:t>
            </a:r>
            <a:endParaRPr lang="en-US" sz="1800" smtClean="0"/>
          </a:p>
          <a:p>
            <a:pPr lvl="2" eaLnBrk="1" hangingPunct="1"/>
            <a:r>
              <a:rPr lang="ru-RU" sz="1800" smtClean="0"/>
              <a:t>Цифровые устройства</a:t>
            </a:r>
            <a:endParaRPr lang="en-US" sz="1800" smtClean="0"/>
          </a:p>
          <a:p>
            <a:pPr eaLnBrk="1" hangingPunct="1"/>
            <a:r>
              <a:rPr lang="ru-RU" sz="2800" smtClean="0"/>
              <a:t>Часть вторая – Как работает Интернет</a:t>
            </a:r>
            <a:endParaRPr lang="en-US" sz="2800" smtClean="0"/>
          </a:p>
          <a:p>
            <a:pPr lvl="2" eaLnBrk="1" hangingPunct="1"/>
            <a:r>
              <a:rPr lang="ru-RU" sz="2000" smtClean="0"/>
              <a:t>Основы Интернета</a:t>
            </a:r>
            <a:endParaRPr lang="en-US" sz="2000" smtClean="0"/>
          </a:p>
          <a:p>
            <a:pPr lvl="2" eaLnBrk="1" hangingPunct="1"/>
            <a:r>
              <a:rPr lang="ru-RU" sz="2000" smtClean="0"/>
              <a:t>Интернет – как он работает</a:t>
            </a:r>
            <a:endParaRPr lang="en-US" sz="2000" smtClean="0"/>
          </a:p>
          <a:p>
            <a:pPr eaLnBrk="1" hangingPunct="1"/>
            <a:r>
              <a:rPr lang="ru-RU" sz="2800" smtClean="0"/>
              <a:t>Часть третья – Интернет-услуги</a:t>
            </a:r>
            <a:endParaRPr lang="en-US" sz="2800" smtClean="0"/>
          </a:p>
          <a:p>
            <a:pPr lvl="2" eaLnBrk="1" hangingPunct="1"/>
            <a:r>
              <a:rPr lang="ru-RU" sz="2000" smtClean="0"/>
              <a:t>Всемирная паутина</a:t>
            </a:r>
            <a:endParaRPr lang="en-US" sz="2000" smtClean="0"/>
          </a:p>
          <a:p>
            <a:pPr lvl="2" eaLnBrk="1" hangingPunct="1"/>
            <a:r>
              <a:rPr lang="ru-RU" sz="2000" smtClean="0"/>
              <a:t>Доменные имена и </a:t>
            </a:r>
            <a:r>
              <a:rPr lang="en-US" sz="2000" smtClean="0"/>
              <a:t>IP </a:t>
            </a:r>
            <a:r>
              <a:rPr lang="ru-RU" sz="2000" smtClean="0"/>
              <a:t>адресация</a:t>
            </a:r>
            <a:endParaRPr lang="en-US" sz="2000" smtClean="0"/>
          </a:p>
          <a:p>
            <a:pPr lvl="2" eaLnBrk="1" hangingPunct="1"/>
            <a:r>
              <a:rPr lang="ru-RU" sz="2000" smtClean="0"/>
              <a:t>Следы</a:t>
            </a:r>
            <a:endParaRPr lang="en-US" sz="2000" smtClean="0"/>
          </a:p>
          <a:p>
            <a:pPr lvl="2" eaLnBrk="1" hangingPunct="1"/>
            <a:r>
              <a:rPr lang="ru-RU" sz="2000" smtClean="0"/>
              <a:t>Электронная почта</a:t>
            </a:r>
            <a:endParaRPr lang="en-US" sz="2000" smtClean="0"/>
          </a:p>
        </p:txBody>
      </p:sp>
      <p:sp>
        <p:nvSpPr>
          <p:cNvPr id="23555" name="Slide Number Placeholder 3"/>
          <p:cNvSpPr>
            <a:spLocks noGrp="1"/>
          </p:cNvSpPr>
          <p:nvPr>
            <p:ph type="sldNum" sz="quarter" idx="12"/>
          </p:nvPr>
        </p:nvSpPr>
        <p:spPr bwMode="auto">
          <a:noFill/>
          <a:ln>
            <a:miter lim="800000"/>
            <a:headEnd/>
            <a:tailEnd/>
          </a:ln>
        </p:spPr>
        <p:txBody>
          <a:bodyPr/>
          <a:lstStyle/>
          <a:p>
            <a:fld id="{D9974BB6-7FF1-4E14-8DE9-2DFD8B9C14F3}" type="slidenum">
              <a:rPr lang="en-US"/>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bwMode="auto">
          <a:xfrm>
            <a:off x="457200" y="239713"/>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2800" i="1" smtClean="0"/>
              <a:t>‘</a:t>
            </a:r>
            <a:r>
              <a:rPr lang="ru-RU" altLang="ja-JP" sz="2800" i="1" smtClean="0"/>
              <a:t>В</a:t>
            </a:r>
            <a:r>
              <a:rPr lang="en-US" altLang="ja-JP" sz="2800" i="1" smtClean="0"/>
              <a:t> </a:t>
            </a:r>
            <a:r>
              <a:rPr lang="ru-RU" altLang="ja-JP" sz="2800" i="1" smtClean="0"/>
              <a:t>сентябре</a:t>
            </a:r>
            <a:r>
              <a:rPr lang="en-US" altLang="ja-JP" sz="2800" i="1" smtClean="0"/>
              <a:t> 1956</a:t>
            </a:r>
            <a:r>
              <a:rPr lang="ru-RU" altLang="ja-JP" sz="2800" i="1" smtClean="0"/>
              <a:t> г.</a:t>
            </a:r>
            <a:r>
              <a:rPr lang="en-US" altLang="ja-JP" sz="2800" i="1" smtClean="0"/>
              <a:t> IBM </a:t>
            </a:r>
            <a:r>
              <a:rPr lang="ru-RU" altLang="ja-JP" sz="2800" i="1" smtClean="0"/>
              <a:t>ввела в эксплуатацию модель</a:t>
            </a:r>
            <a:r>
              <a:rPr lang="en-US" altLang="ja-JP" sz="2800" i="1" smtClean="0"/>
              <a:t> 305 RAMAC, </a:t>
            </a:r>
            <a:r>
              <a:rPr lang="ru-RU" altLang="ja-JP" sz="2800" i="1" smtClean="0"/>
              <a:t>первый</a:t>
            </a:r>
            <a:r>
              <a:rPr lang="en-US" altLang="ja-JP" sz="2800" i="1" smtClean="0"/>
              <a:t> </a:t>
            </a:r>
            <a:r>
              <a:rPr lang="en-US" altLang="en-US" sz="2800" i="1" smtClean="0"/>
              <a:t>‘</a:t>
            </a:r>
            <a:r>
              <a:rPr lang="ru-RU" altLang="ja-JP" sz="2800" i="1" smtClean="0"/>
              <a:t>СУПЕР</a:t>
            </a:r>
            <a:r>
              <a:rPr lang="en-US" altLang="en-US" sz="2800" i="1" smtClean="0"/>
              <a:t>’</a:t>
            </a:r>
            <a:r>
              <a:rPr lang="en-US" altLang="ja-JP" sz="2800" i="1" smtClean="0"/>
              <a:t> </a:t>
            </a:r>
            <a:r>
              <a:rPr lang="ru-RU" altLang="ja-JP" sz="2800" i="1" smtClean="0"/>
              <a:t>компьютер</a:t>
            </a:r>
            <a:r>
              <a:rPr lang="en-US" altLang="ja-JP" sz="2800" i="1" smtClean="0"/>
              <a:t> </a:t>
            </a:r>
            <a:r>
              <a:rPr lang="ru-RU" altLang="ja-JP" sz="2800" i="1" smtClean="0"/>
              <a:t>с жестким диском</a:t>
            </a:r>
            <a:r>
              <a:rPr lang="en-US" altLang="ja-JP" sz="2800" i="1" smtClean="0"/>
              <a:t> (HDD). </a:t>
            </a:r>
            <a:r>
              <a:rPr lang="ru-RU" altLang="ja-JP" sz="2800" i="1" smtClean="0"/>
              <a:t>Жесткий диск весил</a:t>
            </a:r>
            <a:r>
              <a:rPr lang="en-US" altLang="ja-JP" sz="2800" i="1" smtClean="0"/>
              <a:t> </a:t>
            </a:r>
            <a:r>
              <a:rPr lang="ru-RU" altLang="ja-JP" sz="2800" i="1" smtClean="0"/>
              <a:t>свыше тонны и</a:t>
            </a:r>
            <a:r>
              <a:rPr lang="en-US" altLang="ja-JP" sz="2800" i="1" smtClean="0"/>
              <a:t> </a:t>
            </a:r>
            <a:r>
              <a:rPr lang="ru-RU" altLang="ja-JP" sz="2800" i="1" smtClean="0"/>
              <a:t>вмещал</a:t>
            </a:r>
            <a:r>
              <a:rPr lang="en-US" altLang="ja-JP" sz="2800" i="1" smtClean="0"/>
              <a:t> 5 MB </a:t>
            </a:r>
            <a:r>
              <a:rPr lang="ru-RU" altLang="ja-JP" sz="2800" i="1" smtClean="0"/>
              <a:t>данных</a:t>
            </a:r>
            <a:r>
              <a:rPr lang="en-US" altLang="ja-JP" sz="2800" i="1" smtClean="0"/>
              <a:t>.</a:t>
            </a:r>
            <a:r>
              <a:rPr lang="en-US" altLang="en-US" sz="2800" i="1" smtClean="0"/>
              <a:t>’</a:t>
            </a:r>
            <a:r>
              <a:rPr lang="en-US" altLang="ja-JP" sz="2800" i="1" smtClean="0"/>
              <a:t> </a:t>
            </a:r>
            <a:endParaRPr lang="en-US" sz="2800" smtClean="0"/>
          </a:p>
        </p:txBody>
      </p:sp>
      <p:pic>
        <p:nvPicPr>
          <p:cNvPr id="55298" name="Content Placeholder 4" descr="Screen-Shot-2011-12-26-at-18.38.18.png"/>
          <p:cNvPicPr>
            <a:picLocks noGrp="1" noChangeAspect="1"/>
          </p:cNvPicPr>
          <p:nvPr>
            <p:ph idx="1"/>
          </p:nvPr>
        </p:nvPicPr>
        <p:blipFill>
          <a:blip r:embed="rId2"/>
          <a:srcRect l="-70750" r="-70750"/>
          <a:stretch>
            <a:fillRect/>
          </a:stretch>
        </p:blipFill>
        <p:spPr>
          <a:xfrm>
            <a:off x="92075" y="1989138"/>
            <a:ext cx="8594725" cy="4525962"/>
          </a:xfrm>
        </p:spPr>
      </p:pic>
      <p:sp>
        <p:nvSpPr>
          <p:cNvPr id="55299" name="Slide Number Placeholder 3"/>
          <p:cNvSpPr>
            <a:spLocks noGrp="1"/>
          </p:cNvSpPr>
          <p:nvPr>
            <p:ph type="sldNum" sz="quarter" idx="12"/>
          </p:nvPr>
        </p:nvSpPr>
        <p:spPr bwMode="auto">
          <a:noFill/>
          <a:ln>
            <a:miter lim="800000"/>
            <a:headEnd/>
            <a:tailEnd/>
          </a:ln>
        </p:spPr>
        <p:txBody>
          <a:bodyPr/>
          <a:lstStyle/>
          <a:p>
            <a:fld id="{3143998D-7143-4E98-8AAB-D515F9E231DE}" type="slidenum">
              <a:rPr lang="en-US"/>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bwMode="auto">
          <a:xfrm>
            <a:off x="457200" y="274638"/>
            <a:ext cx="822960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Твердотельный жесткий диск</a:t>
            </a:r>
            <a:endParaRPr lang="en-GB" b="1" smtClean="0"/>
          </a:p>
        </p:txBody>
      </p:sp>
      <p:pic>
        <p:nvPicPr>
          <p:cNvPr id="56322" name="Content Placeholder 5" descr="imagesCAEO82KL.jpg"/>
          <p:cNvPicPr>
            <a:picLocks noGrp="1" noChangeAspect="1"/>
          </p:cNvPicPr>
          <p:nvPr>
            <p:ph sz="quarter" idx="1"/>
          </p:nvPr>
        </p:nvPicPr>
        <p:blipFill>
          <a:blip r:embed="rId3"/>
          <a:srcRect/>
          <a:stretch>
            <a:fillRect/>
          </a:stretch>
        </p:blipFill>
        <p:spPr>
          <a:xfrm>
            <a:off x="3217863" y="1079500"/>
            <a:ext cx="2195512" cy="2092325"/>
          </a:xfrm>
        </p:spPr>
      </p:pic>
      <p:sp>
        <p:nvSpPr>
          <p:cNvPr id="56323" name="Slide Number Placeholder 3"/>
          <p:cNvSpPr>
            <a:spLocks noGrp="1"/>
          </p:cNvSpPr>
          <p:nvPr>
            <p:ph type="sldNum" sz="quarter" idx="12"/>
          </p:nvPr>
        </p:nvSpPr>
        <p:spPr bwMode="auto">
          <a:noFill/>
          <a:ln>
            <a:miter lim="800000"/>
            <a:headEnd/>
            <a:tailEnd/>
          </a:ln>
        </p:spPr>
        <p:txBody>
          <a:bodyPr/>
          <a:lstStyle/>
          <a:p>
            <a:fld id="{70828025-3435-468B-BB15-13B644E0A0DB}" type="slidenum">
              <a:rPr lang="en-US"/>
              <a:pPr/>
              <a:t>21</a:t>
            </a:fld>
            <a:endParaRPr lang="en-US"/>
          </a:p>
        </p:txBody>
      </p:sp>
      <p:sp>
        <p:nvSpPr>
          <p:cNvPr id="56324" name="Rectangle 6"/>
          <p:cNvSpPr>
            <a:spLocks noChangeArrowheads="1"/>
          </p:cNvSpPr>
          <p:nvPr/>
        </p:nvSpPr>
        <p:spPr bwMode="auto">
          <a:xfrm>
            <a:off x="296863" y="3071813"/>
            <a:ext cx="8389937" cy="3724275"/>
          </a:xfrm>
          <a:prstGeom prst="rect">
            <a:avLst/>
          </a:prstGeom>
          <a:noFill/>
          <a:ln w="9525">
            <a:noFill/>
            <a:miter lim="800000"/>
            <a:headEnd/>
            <a:tailEnd/>
          </a:ln>
        </p:spPr>
        <p:txBody>
          <a:bodyPr>
            <a:spAutoFit/>
          </a:bodyPr>
          <a:lstStyle/>
          <a:p>
            <a:pPr>
              <a:buFont typeface="Arial" pitchFamily="34" charset="0"/>
              <a:buChar char="•"/>
            </a:pPr>
            <a:r>
              <a:rPr lang="en-US" sz="2000" dirty="0"/>
              <a:t> </a:t>
            </a:r>
            <a:r>
              <a:rPr lang="ru-RU" dirty="0"/>
              <a:t>Твердотельный жесткий диск</a:t>
            </a:r>
            <a:r>
              <a:rPr lang="ru-RU" b="1" dirty="0"/>
              <a:t> </a:t>
            </a:r>
            <a:r>
              <a:rPr lang="en-US" dirty="0">
                <a:solidFill>
                  <a:srgbClr val="000000"/>
                </a:solidFill>
              </a:rPr>
              <a:t>(SSD), </a:t>
            </a:r>
            <a:r>
              <a:rPr lang="ru-RU" dirty="0">
                <a:solidFill>
                  <a:srgbClr val="000000"/>
                </a:solidFill>
              </a:rPr>
              <a:t>иногда именуемый твердотельным накопителем или электронным диском, – это устройство для хранения данных, использующее твердотельную память для долговременного хранения данных и обеспечения доступа к таковым в режиме, не отличающемся от традиционных жестких дисков.</a:t>
            </a:r>
            <a:r>
              <a:rPr lang="en-US" dirty="0"/>
              <a:t> </a:t>
            </a:r>
          </a:p>
          <a:p>
            <a:pPr>
              <a:buFont typeface="Arial" pitchFamily="34" charset="0"/>
              <a:buChar char="•"/>
            </a:pPr>
            <a:r>
              <a:rPr lang="en-US" dirty="0"/>
              <a:t> </a:t>
            </a:r>
            <a:r>
              <a:rPr lang="ru-RU" dirty="0">
                <a:solidFill>
                  <a:srgbClr val="000000"/>
                </a:solidFill>
              </a:rPr>
              <a:t>Твердотельные диски отличаются от традиционных магнитных накопителей, таких как жесткие диски или дискеты, то есть от электромеханических устройств, состоящих из вращающихся дисков и подвижных головок для чтения</a:t>
            </a:r>
            <a:r>
              <a:rPr lang="en-US" dirty="0">
                <a:solidFill>
                  <a:srgbClr val="000000"/>
                </a:solidFill>
              </a:rPr>
              <a:t>/</a:t>
            </a:r>
            <a:r>
              <a:rPr lang="ru-RU" dirty="0">
                <a:solidFill>
                  <a:srgbClr val="000000"/>
                </a:solidFill>
              </a:rPr>
              <a:t>записи.</a:t>
            </a:r>
            <a:endParaRPr lang="en-US" dirty="0"/>
          </a:p>
          <a:p>
            <a:pPr>
              <a:buFont typeface="Arial" pitchFamily="34" charset="0"/>
              <a:buChar char="•"/>
            </a:pPr>
            <a:r>
              <a:rPr lang="en-US" dirty="0"/>
              <a:t> </a:t>
            </a:r>
            <a:r>
              <a:rPr lang="ru-RU" dirty="0">
                <a:solidFill>
                  <a:srgbClr val="000000"/>
                </a:solidFill>
              </a:rPr>
              <a:t>В твердотельных дисках используются микрочипы с энергонезависимой памятью, и в них нет движущихся частей.</a:t>
            </a:r>
            <a:r>
              <a:rPr lang="en-US" dirty="0"/>
              <a:t> </a:t>
            </a:r>
            <a:r>
              <a:rPr lang="ru-RU" dirty="0"/>
              <a:t>Они </a:t>
            </a:r>
            <a:r>
              <a:rPr lang="ru-RU" dirty="0">
                <a:solidFill>
                  <a:srgbClr val="000000"/>
                </a:solidFill>
              </a:rPr>
              <a:t>работают с тем же интерфейсом, что и жесткие диски, и с легкостью взаимозаменяемы с </a:t>
            </a:r>
            <a:r>
              <a:rPr lang="en-US" dirty="0">
                <a:solidFill>
                  <a:srgbClr val="000000"/>
                </a:solidFill>
              </a:rPr>
              <a:t>HDD </a:t>
            </a:r>
            <a:r>
              <a:rPr lang="ru-RU" dirty="0">
                <a:solidFill>
                  <a:srgbClr val="000000"/>
                </a:solidFill>
              </a:rPr>
              <a:t>в большинстве приложений.</a:t>
            </a:r>
            <a:endParaRPr lang="en-US" dirty="0"/>
          </a:p>
          <a:p>
            <a:pPr>
              <a:buFont typeface="Arial" pitchFamily="34" charset="0"/>
              <a:buChar char="•"/>
            </a:pPr>
            <a:r>
              <a:rPr lang="en-US" dirty="0"/>
              <a:t> </a:t>
            </a:r>
            <a:r>
              <a:rPr lang="ru-RU" dirty="0">
                <a:solidFill>
                  <a:srgbClr val="000000"/>
                </a:solidFill>
              </a:rPr>
              <a:t>Твердотельные диски ставят новые задачи перед экспертами-криминалистами из-за</a:t>
            </a:r>
            <a:r>
              <a:rPr lang="en-US" dirty="0"/>
              <a:t> </a:t>
            </a:r>
            <a:r>
              <a:rPr lang="ru-RU" dirty="0"/>
              <a:t>принципиально иного способа хранения данных</a:t>
            </a:r>
            <a:r>
              <a:rPr lang="en-US" dirty="0"/>
              <a:t>.</a:t>
            </a:r>
            <a:endParaRPr lang="en-GB"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bwMode="auto">
          <a:xfrm>
            <a:off x="457200" y="84138"/>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mtClean="0"/>
              <a:t>CD/DVD/Blu Ray Disks</a:t>
            </a:r>
          </a:p>
        </p:txBody>
      </p:sp>
      <p:pic>
        <p:nvPicPr>
          <p:cNvPr id="58370" name="Content Placeholder 4" descr="hd_dvd_bluray_162252.jpg"/>
          <p:cNvPicPr>
            <a:picLocks noGrp="1" noChangeAspect="1"/>
          </p:cNvPicPr>
          <p:nvPr>
            <p:ph idx="1"/>
          </p:nvPr>
        </p:nvPicPr>
        <p:blipFill>
          <a:blip r:embed="rId3"/>
          <a:srcRect l="-16795" r="-16795"/>
          <a:stretch>
            <a:fillRect/>
          </a:stretch>
        </p:blipFill>
        <p:spPr>
          <a:xfrm>
            <a:off x="3632200" y="1120775"/>
            <a:ext cx="3030538" cy="1666875"/>
          </a:xfrm>
        </p:spPr>
      </p:pic>
      <p:sp>
        <p:nvSpPr>
          <p:cNvPr id="58371" name="Slide Number Placeholder 3"/>
          <p:cNvSpPr>
            <a:spLocks noGrp="1"/>
          </p:cNvSpPr>
          <p:nvPr>
            <p:ph type="sldNum" sz="quarter" idx="12"/>
          </p:nvPr>
        </p:nvSpPr>
        <p:spPr bwMode="auto">
          <a:noFill/>
          <a:ln>
            <a:miter lim="800000"/>
            <a:headEnd/>
            <a:tailEnd/>
          </a:ln>
        </p:spPr>
        <p:txBody>
          <a:bodyPr/>
          <a:lstStyle/>
          <a:p>
            <a:fld id="{B3DBF6D9-8588-4885-90BF-977E81491B28}" type="slidenum">
              <a:rPr lang="en-US"/>
              <a:pPr/>
              <a:t>22</a:t>
            </a:fld>
            <a:endParaRPr lang="en-US"/>
          </a:p>
        </p:txBody>
      </p:sp>
      <p:pic>
        <p:nvPicPr>
          <p:cNvPr id="58372" name="Picture 5" descr="cd.jpg"/>
          <p:cNvPicPr>
            <a:picLocks noChangeAspect="1"/>
          </p:cNvPicPr>
          <p:nvPr/>
        </p:nvPicPr>
        <p:blipFill>
          <a:blip r:embed="rId4"/>
          <a:srcRect/>
          <a:stretch>
            <a:fillRect/>
          </a:stretch>
        </p:blipFill>
        <p:spPr bwMode="auto">
          <a:xfrm>
            <a:off x="2201863" y="1139825"/>
            <a:ext cx="1430337" cy="1438275"/>
          </a:xfrm>
          <a:prstGeom prst="rect">
            <a:avLst/>
          </a:prstGeom>
          <a:noFill/>
          <a:ln w="9525">
            <a:noFill/>
            <a:miter lim="800000"/>
            <a:headEnd/>
            <a:tailEnd/>
          </a:ln>
        </p:spPr>
      </p:pic>
      <p:sp>
        <p:nvSpPr>
          <p:cNvPr id="58373" name="TextBox 6"/>
          <p:cNvSpPr txBox="1">
            <a:spLocks noChangeArrowheads="1"/>
          </p:cNvSpPr>
          <p:nvPr/>
        </p:nvSpPr>
        <p:spPr bwMode="auto">
          <a:xfrm>
            <a:off x="609600" y="2787650"/>
            <a:ext cx="8196263" cy="4216400"/>
          </a:xfrm>
          <a:prstGeom prst="rect">
            <a:avLst/>
          </a:prstGeom>
          <a:noFill/>
          <a:ln w="9525">
            <a:noFill/>
            <a:miter lim="800000"/>
            <a:headEnd/>
            <a:tailEnd/>
          </a:ln>
        </p:spPr>
        <p:txBody>
          <a:bodyPr>
            <a:spAutoFit/>
          </a:bodyPr>
          <a:lstStyle/>
          <a:p>
            <a:pPr>
              <a:spcAft>
                <a:spcPts val="1200"/>
              </a:spcAft>
              <a:buFont typeface="Arial" pitchFamily="34" charset="0"/>
              <a:buChar char="•"/>
            </a:pPr>
            <a:r>
              <a:rPr lang="en-US"/>
              <a:t> </a:t>
            </a:r>
            <a:r>
              <a:rPr lang="ru-RU"/>
              <a:t>Компакт-диски CD/DVD/Blu-Ray – у таких дисков различная емкость хранения данных, и обычно они используются для хранения музыки, видео или файлов данных.</a:t>
            </a:r>
            <a:r>
              <a:rPr lang="en-US"/>
              <a:t>  </a:t>
            </a:r>
          </a:p>
          <a:p>
            <a:pPr>
              <a:spcAft>
                <a:spcPts val="1200"/>
              </a:spcAft>
              <a:buFont typeface="Arial" pitchFamily="34" charset="0"/>
              <a:buChar char="•"/>
            </a:pPr>
            <a:r>
              <a:rPr lang="en-US"/>
              <a:t> </a:t>
            </a:r>
            <a:r>
              <a:rPr lang="ru-RU"/>
              <a:t>DVD-диск, к примеру, по размерам идентичен CD-диску, но может содержать в 7 раз больше данных, чем CD.</a:t>
            </a:r>
            <a:r>
              <a:rPr lang="en-US"/>
              <a:t> </a:t>
            </a:r>
          </a:p>
          <a:p>
            <a:pPr>
              <a:spcAft>
                <a:spcPts val="1200"/>
              </a:spcAft>
              <a:buFont typeface="Arial" pitchFamily="34" charset="0"/>
              <a:buChar char="•"/>
            </a:pPr>
            <a:r>
              <a:rPr lang="en-US"/>
              <a:t> </a:t>
            </a:r>
            <a:r>
              <a:rPr lang="ru-RU"/>
              <a:t>Blu-Ray-диск, в свою очередь, может вмещать в десять раз больше данных, чем DVD.</a:t>
            </a:r>
            <a:endParaRPr lang="en-US"/>
          </a:p>
          <a:p>
            <a:pPr>
              <a:spcAft>
                <a:spcPts val="1200"/>
              </a:spcAft>
              <a:buFont typeface="Arial" pitchFamily="34" charset="0"/>
              <a:buChar char="•"/>
            </a:pPr>
            <a:r>
              <a:rPr lang="en-US"/>
              <a:t> </a:t>
            </a:r>
            <a:r>
              <a:rPr lang="ru-RU"/>
              <a:t>Иными словами, каждый из этих дисков может вместить больше данных, чем способен был вместить жесткий диск всего несколько лет назад.</a:t>
            </a:r>
            <a:r>
              <a:rPr lang="en-US"/>
              <a:t> </a:t>
            </a:r>
          </a:p>
          <a:p>
            <a:pPr>
              <a:spcAft>
                <a:spcPts val="1200"/>
              </a:spcAft>
              <a:buFont typeface="Arial" pitchFamily="34" charset="0"/>
              <a:buChar char="•"/>
            </a:pPr>
            <a:r>
              <a:rPr lang="en-US"/>
              <a:t> </a:t>
            </a:r>
            <a:r>
              <a:rPr lang="ru-RU"/>
              <a:t>На всех компакт-дисках информация хранится отличным от жестких дисков образом, причем записанные данные более стабильны, чем на жестких дисках.</a:t>
            </a:r>
            <a:r>
              <a:rPr lang="en-US"/>
              <a:t> </a:t>
            </a:r>
            <a:endParaRPr lang="en-GB"/>
          </a:p>
          <a:p>
            <a:pPr>
              <a:spcAft>
                <a:spcPts val="1200"/>
              </a:spcAft>
              <a:buFont typeface="Arial" pitchFamily="34" charset="0"/>
              <a:buChar char="•"/>
            </a:pPr>
            <a:endParaRPr lang="en-US" sz="20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grpSp>
        <p:nvGrpSpPr>
          <p:cNvPr id="60418" name="Group 2"/>
          <p:cNvGrpSpPr>
            <a:grpSpLocks noChangeAspect="1"/>
          </p:cNvGrpSpPr>
          <p:nvPr/>
        </p:nvGrpSpPr>
        <p:grpSpPr bwMode="auto">
          <a:xfrm>
            <a:off x="2828925" y="457200"/>
            <a:ext cx="3673475" cy="5976938"/>
            <a:chOff x="1338" y="255"/>
            <a:chExt cx="3192" cy="3900"/>
          </a:xfrm>
        </p:grpSpPr>
        <p:sp>
          <p:nvSpPr>
            <p:cNvPr id="60421"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7"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60423"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9"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60425"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60426"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60427"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60428"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60429"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60430"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60431"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60432"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60433"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60434"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60435"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60436"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60437"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60438"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60439"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60440"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60441"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60442"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60443"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60444"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60445"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60446"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60447"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60448"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60449"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60450"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60451"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60452"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60453"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60454"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60455"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60456"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60457"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60458"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60459"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60460"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60461"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60462"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60463"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60464"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60419" name="TextBox 49"/>
          <p:cNvSpPr txBox="1">
            <a:spLocks noChangeArrowheads="1"/>
          </p:cNvSpPr>
          <p:nvPr/>
        </p:nvSpPr>
        <p:spPr bwMode="auto">
          <a:xfrm>
            <a:off x="3144838" y="3025775"/>
            <a:ext cx="3068637" cy="1077913"/>
          </a:xfrm>
          <a:prstGeom prst="rect">
            <a:avLst/>
          </a:prstGeom>
          <a:noFill/>
          <a:ln w="9525">
            <a:noFill/>
            <a:miter lim="800000"/>
            <a:headEnd/>
            <a:tailEnd/>
          </a:ln>
        </p:spPr>
        <p:txBody>
          <a:bodyPr>
            <a:spAutoFit/>
          </a:bodyPr>
          <a:lstStyle/>
          <a:p>
            <a:pPr algn="ctr"/>
            <a:r>
              <a:rPr lang="ru-RU" sz="3200" b="1">
                <a:solidFill>
                  <a:srgbClr val="122031"/>
                </a:solidFill>
              </a:rPr>
              <a:t>ХРАНЕНИЕ</a:t>
            </a:r>
          </a:p>
          <a:p>
            <a:pPr algn="ctr"/>
            <a:r>
              <a:rPr lang="ru-RU" sz="3200" b="1">
                <a:solidFill>
                  <a:srgbClr val="122031"/>
                </a:solidFill>
              </a:rPr>
              <a:t>ДАННЫХ</a:t>
            </a:r>
            <a:endParaRPr lang="en-US" sz="3200"/>
          </a:p>
        </p:txBody>
      </p:sp>
      <p:sp>
        <p:nvSpPr>
          <p:cNvPr id="60420" name="Slide Number Placeholder 50"/>
          <p:cNvSpPr>
            <a:spLocks noGrp="1"/>
          </p:cNvSpPr>
          <p:nvPr>
            <p:ph type="sldNum" sz="quarter" idx="12"/>
          </p:nvPr>
        </p:nvSpPr>
        <p:spPr bwMode="auto">
          <a:noFill/>
          <a:ln>
            <a:miter lim="800000"/>
            <a:headEnd/>
            <a:tailEnd/>
          </a:ln>
        </p:spPr>
        <p:txBody>
          <a:bodyPr/>
          <a:lstStyle/>
          <a:p>
            <a:fld id="{6E66E18D-278D-4CC8-A095-4038EE022629}" type="slidenum">
              <a:rPr lang="en-US"/>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bwMode="auto">
          <a:xfrm>
            <a:off x="457200" y="274638"/>
            <a:ext cx="8229600" cy="8413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Память</a:t>
            </a:r>
            <a:r>
              <a:rPr lang="en-US" b="1" smtClean="0"/>
              <a:t> </a:t>
            </a:r>
            <a:r>
              <a:rPr lang="ru-RU" b="1" smtClean="0"/>
              <a:t>и</a:t>
            </a:r>
            <a:r>
              <a:rPr lang="en-US" b="1" smtClean="0"/>
              <a:t> </a:t>
            </a:r>
            <a:r>
              <a:rPr lang="ru-RU" b="1" smtClean="0"/>
              <a:t>хранение данных</a:t>
            </a:r>
            <a:endParaRPr lang="en-US" b="1" smtClean="0"/>
          </a:p>
        </p:txBody>
      </p:sp>
      <p:graphicFrame>
        <p:nvGraphicFramePr>
          <p:cNvPr id="4" name="Content Placeholder 3"/>
          <p:cNvGraphicFramePr>
            <a:graphicFrameLocks noGrp="1"/>
          </p:cNvGraphicFramePr>
          <p:nvPr>
            <p:ph sz="quarter" idx="1"/>
          </p:nvPr>
        </p:nvGraphicFramePr>
        <p:xfrm>
          <a:off x="990600" y="1371600"/>
          <a:ext cx="7037388" cy="2600325"/>
        </p:xfrm>
        <a:graphic>
          <a:graphicData uri="http://schemas.openxmlformats.org/drawingml/2006/table">
            <a:tbl>
              <a:tblPr/>
              <a:tblGrid>
                <a:gridCol w="1219200"/>
                <a:gridCol w="1676400"/>
                <a:gridCol w="4141788"/>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Термин</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Сокращение</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Значение</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Бит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Нет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или</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1</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8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битов</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пример</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00100101)</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Килобайт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К</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Кб</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1,024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Мегабайт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Мб</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Мег</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1,048,576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байтов</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миллион</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Гигабайт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Гб</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Гига</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1,073,741,824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байтов</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миллиард</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Терабайт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Т</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ТБ</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T</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ера</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1,099,511,628,000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байтов</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триллион</a:t>
                      </a: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aphicFrame>
        <p:nvGraphicFramePr>
          <p:cNvPr id="6" name="Content Placeholder 3"/>
          <p:cNvGraphicFramePr>
            <a:graphicFrameLocks noGrp="1"/>
          </p:cNvGraphicFramePr>
          <p:nvPr/>
        </p:nvGraphicFramePr>
        <p:xfrm>
          <a:off x="990600" y="4114800"/>
          <a:ext cx="7037388" cy="2600325"/>
        </p:xfrm>
        <a:graphic>
          <a:graphicData uri="http://schemas.openxmlformats.org/drawingml/2006/table">
            <a:tbl>
              <a:tblPr/>
              <a:tblGrid>
                <a:gridCol w="1966913"/>
                <a:gridCol w="928687"/>
                <a:gridCol w="4141788"/>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Calibri" pitchFamily="34" charset="0"/>
                          <a:ea typeface="ＭＳ Ｐゴシック" pitchFamily="34" charset="-128"/>
                        </a:rPr>
                        <a:t>Иначе</a:t>
                      </a:r>
                      <a:endParaRPr kumimoji="0" lang="en-US"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fr-FR"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fr-FR" sz="1800" b="1" i="0" u="none" strike="noStrike" cap="none" normalizeH="0" baseline="0" smtClean="0">
                        <a:ln>
                          <a:noFill/>
                        </a:ln>
                        <a:solidFill>
                          <a:srgbClr val="FFFFFF"/>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8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битов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байтов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килобайт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килобайтов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мегабайт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мегабайтов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гигабайт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1000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гигабайтов</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a:t>
                      </a: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libri" pitchFamily="34" charset="0"/>
                          <a:ea typeface="ＭＳ Ｐゴシック" pitchFamily="34" charset="-128"/>
                        </a:rPr>
                        <a:t>1 </a:t>
                      </a: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терабайт</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Calibri" pitchFamily="34" charset="0"/>
                          <a:ea typeface="ＭＳ Ｐゴシック" pitchFamily="34" charset="-128"/>
                        </a:rPr>
                        <a:t>И т. д.</a:t>
                      </a:r>
                      <a:endParaRPr kumimoji="0" lang="en-US"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rgbClr val="000000"/>
                        </a:solidFill>
                        <a:effectLst/>
                        <a:latin typeface="Calibri" pitchFamily="34" charset="0"/>
                        <a:ea typeface="ＭＳ Ｐゴシック" pitchFamily="34" charset="-128"/>
                      </a:endParaRPr>
                    </a:p>
                  </a:txBody>
                  <a:tcPr marL="91435" marR="91435"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62534" name="Slide Number Placeholder 4"/>
          <p:cNvSpPr>
            <a:spLocks noGrp="1"/>
          </p:cNvSpPr>
          <p:nvPr>
            <p:ph type="sldNum" sz="quarter" idx="12"/>
          </p:nvPr>
        </p:nvSpPr>
        <p:spPr bwMode="auto">
          <a:noFill/>
          <a:ln>
            <a:miter lim="800000"/>
            <a:headEnd/>
            <a:tailEnd/>
          </a:ln>
        </p:spPr>
        <p:txBody>
          <a:bodyPr/>
          <a:lstStyle/>
          <a:p>
            <a:fld id="{237AB0EC-8AB8-4754-8032-BE6BD7749723}" type="slidenum">
              <a:rPr lang="en-US"/>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grpSp>
        <p:nvGrpSpPr>
          <p:cNvPr id="63490" name="Group 2"/>
          <p:cNvGrpSpPr>
            <a:grpSpLocks noChangeAspect="1"/>
          </p:cNvGrpSpPr>
          <p:nvPr/>
        </p:nvGrpSpPr>
        <p:grpSpPr bwMode="auto">
          <a:xfrm>
            <a:off x="2828925" y="457200"/>
            <a:ext cx="3673475" cy="5976938"/>
            <a:chOff x="1338" y="255"/>
            <a:chExt cx="3192" cy="3900"/>
          </a:xfrm>
        </p:grpSpPr>
        <p:sp>
          <p:nvSpPr>
            <p:cNvPr id="63493"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7"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63495"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9"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63497"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63498"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63499"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63500"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63501"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63502"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63503"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63504"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63505"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63506"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63507"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63508"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63509"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63510"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63511"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63512"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63513"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63514"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63515"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63516"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63517"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63518"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63519"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63520"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63521"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63522"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63523"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63524"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63525"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63526"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63527"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63528"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63529"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63530"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63531"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63532"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63533"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63534"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63535"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63536"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63491" name="TextBox 49"/>
          <p:cNvSpPr txBox="1">
            <a:spLocks noChangeArrowheads="1"/>
          </p:cNvSpPr>
          <p:nvPr/>
        </p:nvSpPr>
        <p:spPr bwMode="auto">
          <a:xfrm>
            <a:off x="3041650" y="3025775"/>
            <a:ext cx="3290888" cy="1570038"/>
          </a:xfrm>
          <a:prstGeom prst="rect">
            <a:avLst/>
          </a:prstGeom>
          <a:noFill/>
          <a:ln w="9525">
            <a:noFill/>
            <a:miter lim="800000"/>
            <a:headEnd/>
            <a:tailEnd/>
          </a:ln>
        </p:spPr>
        <p:txBody>
          <a:bodyPr>
            <a:spAutoFit/>
          </a:bodyPr>
          <a:lstStyle/>
          <a:p>
            <a:pPr algn="ctr"/>
            <a:r>
              <a:rPr lang="ru-RU" sz="3200" b="1">
                <a:solidFill>
                  <a:srgbClr val="122031"/>
                </a:solidFill>
              </a:rPr>
              <a:t>  ОПЕРАЦИОННЫЕ </a:t>
            </a:r>
            <a:r>
              <a:rPr lang="en-GB" sz="3200" b="1">
                <a:solidFill>
                  <a:srgbClr val="122031"/>
                </a:solidFill>
              </a:rPr>
              <a:t> </a:t>
            </a:r>
            <a:r>
              <a:rPr lang="ru-RU" sz="3200" b="1">
                <a:solidFill>
                  <a:srgbClr val="122031"/>
                </a:solidFill>
              </a:rPr>
              <a:t>СИСТЕМЫ</a:t>
            </a:r>
            <a:endParaRPr lang="en-US" sz="3200"/>
          </a:p>
        </p:txBody>
      </p:sp>
      <p:sp>
        <p:nvSpPr>
          <p:cNvPr id="63492" name="Slide Number Placeholder 50"/>
          <p:cNvSpPr>
            <a:spLocks noGrp="1"/>
          </p:cNvSpPr>
          <p:nvPr>
            <p:ph type="sldNum" sz="quarter" idx="12"/>
          </p:nvPr>
        </p:nvSpPr>
        <p:spPr bwMode="auto">
          <a:noFill/>
          <a:ln>
            <a:miter lim="800000"/>
            <a:headEnd/>
            <a:tailEnd/>
          </a:ln>
        </p:spPr>
        <p:txBody>
          <a:bodyPr/>
          <a:lstStyle/>
          <a:p>
            <a:fld id="{5816A578-D906-4D2F-8068-D478831E4970}" type="slidenum">
              <a:rPr lang="en-US"/>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bwMode="auto">
          <a:xfrm>
            <a:off x="457200" y="274638"/>
            <a:ext cx="8229600" cy="8255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Операционные системы</a:t>
            </a:r>
            <a:endParaRPr lang="en-US" b="1" smtClean="0"/>
          </a:p>
        </p:txBody>
      </p:sp>
      <p:sp>
        <p:nvSpPr>
          <p:cNvPr id="65538" name="Content Placeholder 2"/>
          <p:cNvSpPr>
            <a:spLocks noGrp="1"/>
          </p:cNvSpPr>
          <p:nvPr>
            <p:ph idx="1"/>
          </p:nvPr>
        </p:nvSpPr>
        <p:spPr/>
        <p:txBody>
          <a:bodyPr/>
          <a:lstStyle/>
          <a:p>
            <a:pPr eaLnBrk="1" hangingPunct="1">
              <a:lnSpc>
                <a:spcPct val="80000"/>
              </a:lnSpc>
            </a:pPr>
            <a:r>
              <a:rPr lang="ru-RU" sz="2700" smtClean="0"/>
              <a:t>Операционная система – это программный комплекс, позволяющий аппаратному обеспечению сообщаться с программами (приложениями). Компьютер не способен функционировать без операционной системы. В зависимости от типа компьютера или иного цифрового устройства различаются типы операционных систем.</a:t>
            </a:r>
            <a:endParaRPr lang="en-GB" sz="2700" smtClean="0"/>
          </a:p>
          <a:p>
            <a:pPr eaLnBrk="1" hangingPunct="1">
              <a:lnSpc>
                <a:spcPct val="80000"/>
              </a:lnSpc>
            </a:pPr>
            <a:r>
              <a:rPr lang="ru-RU" sz="2700" smtClean="0"/>
              <a:t>Большинство компьютерных приложений разработаны для конкретных операционных систем, хотя в настоящее время все большее распространение получают межплатформенные решения.</a:t>
            </a:r>
            <a:r>
              <a:rPr lang="en-GB" sz="2700" smtClean="0"/>
              <a:t> </a:t>
            </a:r>
            <a:endParaRPr lang="en-US" sz="2700" smtClean="0"/>
          </a:p>
        </p:txBody>
      </p:sp>
      <p:sp>
        <p:nvSpPr>
          <p:cNvPr id="65539" name="Slide Number Placeholder 3"/>
          <p:cNvSpPr>
            <a:spLocks noGrp="1"/>
          </p:cNvSpPr>
          <p:nvPr>
            <p:ph type="sldNum" sz="quarter" idx="12"/>
          </p:nvPr>
        </p:nvSpPr>
        <p:spPr bwMode="auto">
          <a:noFill/>
          <a:ln>
            <a:miter lim="800000"/>
            <a:headEnd/>
            <a:tailEnd/>
          </a:ln>
        </p:spPr>
        <p:txBody>
          <a:bodyPr/>
          <a:lstStyle/>
          <a:p>
            <a:fld id="{CF751561-93D5-4FAA-9AFB-8ECFEF11B210}" type="slidenum">
              <a:rPr lang="en-US"/>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5" descr="imagesCA45UMJ3.jpg"/>
          <p:cNvPicPr>
            <a:picLocks noChangeAspect="1"/>
          </p:cNvPicPr>
          <p:nvPr/>
        </p:nvPicPr>
        <p:blipFill>
          <a:blip r:embed="rId3"/>
          <a:srcRect/>
          <a:stretch>
            <a:fillRect/>
          </a:stretch>
        </p:blipFill>
        <p:spPr bwMode="auto">
          <a:xfrm rot="1508743">
            <a:off x="5851525" y="781050"/>
            <a:ext cx="2760663" cy="1928813"/>
          </a:xfrm>
          <a:prstGeom prst="rect">
            <a:avLst/>
          </a:prstGeom>
          <a:noFill/>
          <a:ln w="9525">
            <a:noFill/>
            <a:miter lim="800000"/>
            <a:headEnd/>
            <a:tailEnd/>
          </a:ln>
        </p:spPr>
      </p:pic>
      <p:pic>
        <p:nvPicPr>
          <p:cNvPr id="67586" name="Picture 7" descr="imagesCA4GVQKJ.jpg"/>
          <p:cNvPicPr>
            <a:picLocks noChangeAspect="1"/>
          </p:cNvPicPr>
          <p:nvPr/>
        </p:nvPicPr>
        <p:blipFill>
          <a:blip r:embed="rId4"/>
          <a:srcRect/>
          <a:stretch>
            <a:fillRect/>
          </a:stretch>
        </p:blipFill>
        <p:spPr bwMode="auto">
          <a:xfrm rot="-1189704">
            <a:off x="106363" y="1919288"/>
            <a:ext cx="3095625" cy="1163637"/>
          </a:xfrm>
          <a:prstGeom prst="rect">
            <a:avLst/>
          </a:prstGeom>
          <a:noFill/>
          <a:ln w="9525">
            <a:noFill/>
            <a:miter lim="800000"/>
            <a:headEnd/>
            <a:tailEnd/>
          </a:ln>
        </p:spPr>
      </p:pic>
      <p:pic>
        <p:nvPicPr>
          <p:cNvPr id="67587" name="Picture 9" descr="imagesCAZK2EDB.jpg"/>
          <p:cNvPicPr>
            <a:picLocks noChangeAspect="1"/>
          </p:cNvPicPr>
          <p:nvPr/>
        </p:nvPicPr>
        <p:blipFill>
          <a:blip r:embed="rId5"/>
          <a:srcRect/>
          <a:stretch>
            <a:fillRect/>
          </a:stretch>
        </p:blipFill>
        <p:spPr bwMode="auto">
          <a:xfrm rot="2156784">
            <a:off x="3513138" y="3168650"/>
            <a:ext cx="2370137" cy="1785938"/>
          </a:xfrm>
          <a:prstGeom prst="rect">
            <a:avLst/>
          </a:prstGeom>
          <a:noFill/>
          <a:ln w="9525">
            <a:noFill/>
            <a:miter lim="800000"/>
            <a:headEnd/>
            <a:tailEnd/>
          </a:ln>
        </p:spPr>
      </p:pic>
      <p:pic>
        <p:nvPicPr>
          <p:cNvPr id="67588" name="Picture 4" descr="images[3].jpg"/>
          <p:cNvPicPr>
            <a:picLocks noChangeAspect="1"/>
          </p:cNvPicPr>
          <p:nvPr/>
        </p:nvPicPr>
        <p:blipFill>
          <a:blip r:embed="rId6"/>
          <a:srcRect/>
          <a:stretch>
            <a:fillRect/>
          </a:stretch>
        </p:blipFill>
        <p:spPr bwMode="auto">
          <a:xfrm rot="1378126">
            <a:off x="2008188" y="2132013"/>
            <a:ext cx="1785937" cy="1868487"/>
          </a:xfrm>
          <a:prstGeom prst="rect">
            <a:avLst/>
          </a:prstGeom>
          <a:noFill/>
          <a:ln w="9525">
            <a:noFill/>
            <a:miter lim="800000"/>
            <a:headEnd/>
            <a:tailEnd/>
          </a:ln>
        </p:spPr>
      </p:pic>
      <p:pic>
        <p:nvPicPr>
          <p:cNvPr id="67589" name="Content Placeholder 3" descr="images[1].jpg"/>
          <p:cNvPicPr>
            <a:picLocks noGrp="1" noChangeAspect="1"/>
          </p:cNvPicPr>
          <p:nvPr>
            <p:ph sz="quarter" idx="1"/>
          </p:nvPr>
        </p:nvPicPr>
        <p:blipFill>
          <a:blip r:embed="rId7"/>
          <a:srcRect/>
          <a:stretch>
            <a:fillRect/>
          </a:stretch>
        </p:blipFill>
        <p:spPr>
          <a:xfrm rot="20287041">
            <a:off x="4291013" y="1290638"/>
            <a:ext cx="1928812" cy="1928812"/>
          </a:xfrm>
        </p:spPr>
      </p:pic>
      <p:pic>
        <p:nvPicPr>
          <p:cNvPr id="67590" name="Picture 8" descr="imagesCA2VAWY9.jpg"/>
          <p:cNvPicPr>
            <a:picLocks noChangeAspect="1"/>
          </p:cNvPicPr>
          <p:nvPr/>
        </p:nvPicPr>
        <p:blipFill>
          <a:blip r:embed="rId8"/>
          <a:srcRect/>
          <a:stretch>
            <a:fillRect/>
          </a:stretch>
        </p:blipFill>
        <p:spPr bwMode="auto">
          <a:xfrm rot="-1226071">
            <a:off x="6135688" y="4281488"/>
            <a:ext cx="1819275" cy="2332037"/>
          </a:xfrm>
          <a:prstGeom prst="rect">
            <a:avLst/>
          </a:prstGeom>
          <a:noFill/>
          <a:ln w="9525">
            <a:noFill/>
            <a:miter lim="800000"/>
            <a:headEnd/>
            <a:tailEnd/>
          </a:ln>
        </p:spPr>
      </p:pic>
      <p:pic>
        <p:nvPicPr>
          <p:cNvPr id="67591" name="Picture 6" descr="imagesCABN2JJC.jpg"/>
          <p:cNvPicPr>
            <a:picLocks noChangeAspect="1"/>
          </p:cNvPicPr>
          <p:nvPr/>
        </p:nvPicPr>
        <p:blipFill>
          <a:blip r:embed="rId9"/>
          <a:srcRect/>
          <a:stretch>
            <a:fillRect/>
          </a:stretch>
        </p:blipFill>
        <p:spPr bwMode="auto">
          <a:xfrm rot="1582198">
            <a:off x="6600825" y="3132138"/>
            <a:ext cx="2281238" cy="1714500"/>
          </a:xfrm>
          <a:prstGeom prst="rect">
            <a:avLst/>
          </a:prstGeom>
          <a:noFill/>
          <a:ln w="9525">
            <a:noFill/>
            <a:miter lim="800000"/>
            <a:headEnd/>
            <a:tailEnd/>
          </a:ln>
        </p:spPr>
      </p:pic>
      <p:pic>
        <p:nvPicPr>
          <p:cNvPr id="67592" name="Picture 11" descr="imagesCA6HU2NY.jpg"/>
          <p:cNvPicPr>
            <a:picLocks noChangeAspect="1"/>
          </p:cNvPicPr>
          <p:nvPr/>
        </p:nvPicPr>
        <p:blipFill>
          <a:blip r:embed="rId10"/>
          <a:srcRect/>
          <a:stretch>
            <a:fillRect/>
          </a:stretch>
        </p:blipFill>
        <p:spPr bwMode="auto">
          <a:xfrm rot="681115">
            <a:off x="1827213" y="3930650"/>
            <a:ext cx="1801812" cy="2776538"/>
          </a:xfrm>
          <a:prstGeom prst="rect">
            <a:avLst/>
          </a:prstGeom>
          <a:noFill/>
          <a:ln w="9525">
            <a:noFill/>
            <a:miter lim="800000"/>
            <a:headEnd/>
            <a:tailEnd/>
          </a:ln>
        </p:spPr>
      </p:pic>
      <p:pic>
        <p:nvPicPr>
          <p:cNvPr id="67593" name="Picture 12" descr="imagesCAS7G07T.jpg"/>
          <p:cNvPicPr>
            <a:picLocks noChangeAspect="1"/>
          </p:cNvPicPr>
          <p:nvPr/>
        </p:nvPicPr>
        <p:blipFill>
          <a:blip r:embed="rId11"/>
          <a:srcRect/>
          <a:stretch>
            <a:fillRect/>
          </a:stretch>
        </p:blipFill>
        <p:spPr bwMode="auto">
          <a:xfrm rot="-724925">
            <a:off x="309563" y="3957638"/>
            <a:ext cx="1828800" cy="1785937"/>
          </a:xfrm>
          <a:prstGeom prst="rect">
            <a:avLst/>
          </a:prstGeom>
          <a:noFill/>
          <a:ln w="9525">
            <a:noFill/>
            <a:miter lim="800000"/>
            <a:headEnd/>
            <a:tailEnd/>
          </a:ln>
        </p:spPr>
      </p:pic>
      <p:pic>
        <p:nvPicPr>
          <p:cNvPr id="67594" name="Picture 10" descr="imagesCAM00PDQ.jpg"/>
          <p:cNvPicPr>
            <a:picLocks noChangeAspect="1"/>
          </p:cNvPicPr>
          <p:nvPr/>
        </p:nvPicPr>
        <p:blipFill>
          <a:blip r:embed="rId12"/>
          <a:srcRect/>
          <a:stretch>
            <a:fillRect/>
          </a:stretch>
        </p:blipFill>
        <p:spPr bwMode="auto">
          <a:xfrm rot="-1434647">
            <a:off x="3328988" y="5024438"/>
            <a:ext cx="2252662" cy="1747837"/>
          </a:xfrm>
          <a:prstGeom prst="rect">
            <a:avLst/>
          </a:prstGeom>
          <a:noFill/>
          <a:ln w="9525">
            <a:noFill/>
            <a:miter lim="800000"/>
            <a:headEnd/>
            <a:tailEnd/>
          </a:ln>
        </p:spPr>
      </p:pic>
      <p:sp>
        <p:nvSpPr>
          <p:cNvPr id="67595" name="Title 1"/>
          <p:cNvSpPr>
            <a:spLocks noGrp="1"/>
          </p:cNvSpPr>
          <p:nvPr>
            <p:ph type="title"/>
          </p:nvPr>
        </p:nvSpPr>
        <p:spPr bwMode="auto">
          <a:xfrm>
            <a:off x="457200" y="274638"/>
            <a:ext cx="8229600"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Операционные системы</a:t>
            </a:r>
            <a:endParaRPr lang="en-GB" b="1" smtClean="0"/>
          </a:p>
        </p:txBody>
      </p:sp>
      <p:sp>
        <p:nvSpPr>
          <p:cNvPr id="67596" name="Slide Number Placeholder 13"/>
          <p:cNvSpPr>
            <a:spLocks noGrp="1"/>
          </p:cNvSpPr>
          <p:nvPr>
            <p:ph type="sldNum" sz="quarter" idx="12"/>
          </p:nvPr>
        </p:nvSpPr>
        <p:spPr bwMode="auto">
          <a:noFill/>
          <a:ln>
            <a:miter lim="800000"/>
            <a:headEnd/>
            <a:tailEnd/>
          </a:ln>
        </p:spPr>
        <p:txBody>
          <a:bodyPr/>
          <a:lstStyle/>
          <a:p>
            <a:fld id="{47AF4E72-EA0E-493F-BBCB-22117ACC880A}" type="slidenum">
              <a:rPr lang="en-US"/>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bwMode="auto">
          <a:xfrm>
            <a:off x="495300" y="214313"/>
            <a:ext cx="8229600" cy="8302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Операционные системы</a:t>
            </a:r>
            <a:endParaRPr lang="en-GB" b="1" smtClean="0"/>
          </a:p>
        </p:txBody>
      </p:sp>
      <p:graphicFrame>
        <p:nvGraphicFramePr>
          <p:cNvPr id="5" name="Table 4"/>
          <p:cNvGraphicFramePr>
            <a:graphicFrameLocks noGrp="1"/>
          </p:cNvGraphicFramePr>
          <p:nvPr/>
        </p:nvGraphicFramePr>
        <p:xfrm>
          <a:off x="457200" y="1643063"/>
          <a:ext cx="4000500" cy="4551367"/>
        </p:xfrm>
        <a:graphic>
          <a:graphicData uri="http://schemas.openxmlformats.org/drawingml/2006/table">
            <a:tbl>
              <a:tblPr/>
              <a:tblGrid>
                <a:gridCol w="668338"/>
                <a:gridCol w="1801812"/>
                <a:gridCol w="1530350"/>
              </a:tblGrid>
              <a:tr h="376238">
                <a:tc grid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Calibri" pitchFamily="34" charset="0"/>
                          <a:ea typeface="ＭＳ Ｐゴシック" pitchFamily="34" charset="-128"/>
                        </a:rPr>
                        <a:t>Январь </a:t>
                      </a:r>
                      <a:r>
                        <a:rPr kumimoji="0" lang="en-GB" sz="2000" b="1" i="0" u="none" strike="noStrike" cap="none" normalizeH="0" baseline="0" smtClean="0">
                          <a:ln>
                            <a:noFill/>
                          </a:ln>
                          <a:solidFill>
                            <a:schemeClr val="tx1"/>
                          </a:solidFill>
                          <a:effectLst/>
                          <a:latin typeface="Calibri" pitchFamily="34" charset="0"/>
                          <a:ea typeface="ＭＳ Ｐゴシック" pitchFamily="34" charset="-128"/>
                        </a:rPr>
                        <a:t>2010</a:t>
                      </a:r>
                      <a:r>
                        <a:rPr kumimoji="0" lang="ru-RU" sz="2000" b="1" i="0" u="none" strike="noStrike" cap="none" normalizeH="0" baseline="0" smtClean="0">
                          <a:ln>
                            <a:noFill/>
                          </a:ln>
                          <a:solidFill>
                            <a:schemeClr val="tx1"/>
                          </a:solidFill>
                          <a:effectLst/>
                          <a:latin typeface="Calibri" pitchFamily="34" charset="0"/>
                          <a:ea typeface="ＭＳ Ｐゴシック" pitchFamily="34" charset="-128"/>
                        </a:rPr>
                        <a:t> г.</a:t>
                      </a:r>
                      <a:endParaRPr kumimoji="0" lang="en-GB" sz="2000" b="1" i="0" u="none" strike="noStrike" cap="none" normalizeH="0" baseline="0" smtClean="0">
                        <a:ln>
                          <a:noFill/>
                        </a:ln>
                        <a:solidFill>
                          <a:schemeClr val="tx1"/>
                        </a:solidFill>
                        <a:effectLst/>
                        <a:latin typeface="Calibri" pitchFamily="34" charset="0"/>
                        <a:ea typeface="ＭＳ Ｐゴシック" pitchFamily="34" charset="-128"/>
                      </a:endParaRP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XP</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55.08%</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18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2</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Vista</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20.80%</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3</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7</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9.11%</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4</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Mac OS X</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7.87%</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5</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Linux</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1.63%</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4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6</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2003</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1.10%</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7</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iPhone</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0.72%</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8</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2000</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0.47%</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03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9</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Android</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0.10%</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10</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WAP</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0.08%</a:t>
                      </a:r>
                    </a:p>
                  </a:txBody>
                  <a:tcPr marL="71287" marR="71287" marT="35651" marB="356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9682" name="Rectangle 5"/>
          <p:cNvSpPr>
            <a:spLocks noChangeArrowheads="1"/>
          </p:cNvSpPr>
          <p:nvPr/>
        </p:nvSpPr>
        <p:spPr bwMode="auto">
          <a:xfrm>
            <a:off x="5286375" y="214313"/>
            <a:ext cx="3438525" cy="307975"/>
          </a:xfrm>
          <a:prstGeom prst="rect">
            <a:avLst/>
          </a:prstGeom>
          <a:noFill/>
          <a:ln w="9525">
            <a:noFill/>
            <a:miter lim="800000"/>
            <a:headEnd/>
            <a:tailEnd/>
          </a:ln>
        </p:spPr>
        <p:txBody>
          <a:bodyPr wrap="none">
            <a:spAutoFit/>
          </a:bodyPr>
          <a:lstStyle/>
          <a:p>
            <a:r>
              <a:rPr lang="en-GB" sz="1400">
                <a:hlinkClick r:id="rId3"/>
              </a:rPr>
              <a:t>http://www.w3counter.com/globalstats.php</a:t>
            </a:r>
            <a:r>
              <a:rPr lang="en-GB" sz="1400"/>
              <a:t> </a:t>
            </a:r>
          </a:p>
        </p:txBody>
      </p:sp>
      <p:graphicFrame>
        <p:nvGraphicFramePr>
          <p:cNvPr id="7" name="Table 6"/>
          <p:cNvGraphicFramePr>
            <a:graphicFrameLocks noGrp="1"/>
          </p:cNvGraphicFramePr>
          <p:nvPr/>
        </p:nvGraphicFramePr>
        <p:xfrm>
          <a:off x="4951413" y="1684338"/>
          <a:ext cx="4000500" cy="4510092"/>
        </p:xfrm>
        <a:graphic>
          <a:graphicData uri="http://schemas.openxmlformats.org/drawingml/2006/table">
            <a:tbl>
              <a:tblPr/>
              <a:tblGrid>
                <a:gridCol w="498475"/>
                <a:gridCol w="1695450"/>
                <a:gridCol w="1806575"/>
              </a:tblGrid>
              <a:tr h="376238">
                <a:tc gridSpan="3">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Calibri" pitchFamily="34" charset="0"/>
                          <a:ea typeface="ＭＳ Ｐゴシック" pitchFamily="34" charset="-128"/>
                        </a:rPr>
                        <a:t>Декабрь </a:t>
                      </a:r>
                      <a:r>
                        <a:rPr kumimoji="0" lang="en-GB" sz="2000" b="1" i="0" u="none" strike="noStrike" cap="none" normalizeH="0" baseline="0" smtClean="0">
                          <a:ln>
                            <a:noFill/>
                          </a:ln>
                          <a:solidFill>
                            <a:schemeClr val="tx1"/>
                          </a:solidFill>
                          <a:effectLst/>
                          <a:latin typeface="Calibri" pitchFamily="34" charset="0"/>
                          <a:ea typeface="ＭＳ Ｐゴシック" pitchFamily="34" charset="-128"/>
                        </a:rPr>
                        <a:t>2011</a:t>
                      </a:r>
                      <a:r>
                        <a:rPr kumimoji="0" lang="ru-RU" sz="2000" b="1" i="0" u="none" strike="noStrike" cap="none" normalizeH="0" baseline="0" smtClean="0">
                          <a:ln>
                            <a:noFill/>
                          </a:ln>
                          <a:solidFill>
                            <a:schemeClr val="tx1"/>
                          </a:solidFill>
                          <a:effectLst/>
                          <a:latin typeface="Calibri" pitchFamily="34" charset="0"/>
                          <a:ea typeface="ＭＳ Ｐゴシック" pitchFamily="34" charset="-128"/>
                        </a:rPr>
                        <a:t> г.</a:t>
                      </a:r>
                      <a:endParaRPr kumimoji="0" lang="en-GB" sz="2000" b="1" i="0" u="none" strike="noStrike" cap="none" normalizeH="0" baseline="0" smtClean="0">
                        <a:ln>
                          <a:noFill/>
                        </a:ln>
                        <a:solidFill>
                          <a:schemeClr val="tx1"/>
                        </a:solidFill>
                        <a:effectLst/>
                        <a:latin typeface="Calibri" pitchFamily="34" charset="0"/>
                        <a:ea typeface="ＭＳ Ｐゴシック" pitchFamily="34" charset="-128"/>
                      </a:endParaRP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7</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37.60%</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89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2</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XP </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31.72%</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3</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Vista</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8.87%</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4</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Apple OS X</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8.59%</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5</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Apple iOS</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3.96%</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24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6</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Linux</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1.64%</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7</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Android</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1.64%</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30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8</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Blackberry</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0.68%</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19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9</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SymbianOS</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0.23%</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10</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Windows 2000</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smtClean="0">
                          <a:ln>
                            <a:noFill/>
                          </a:ln>
                          <a:solidFill>
                            <a:schemeClr val="tx1"/>
                          </a:solidFill>
                          <a:effectLst/>
                          <a:latin typeface="Calibri" pitchFamily="34" charset="0"/>
                          <a:ea typeface="ＭＳ Ｐゴシック" pitchFamily="34" charset="-128"/>
                        </a:rPr>
                        <a:t>0.09%</a:t>
                      </a:r>
                    </a:p>
                  </a:txBody>
                  <a:tcPr marL="71287" marR="71287" marT="35654" marB="3565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9731" name="Slide Number Placeholder 7"/>
          <p:cNvSpPr>
            <a:spLocks noGrp="1"/>
          </p:cNvSpPr>
          <p:nvPr>
            <p:ph type="sldNum" sz="quarter" idx="12"/>
          </p:nvPr>
        </p:nvSpPr>
        <p:spPr bwMode="auto">
          <a:noFill/>
          <a:ln>
            <a:miter lim="800000"/>
            <a:headEnd/>
            <a:tailEnd/>
          </a:ln>
        </p:spPr>
        <p:txBody>
          <a:bodyPr/>
          <a:lstStyle/>
          <a:p>
            <a:fld id="{C8C83AE3-296E-4583-B481-103D80B7DE6C}" type="slidenum">
              <a:rPr lang="en-US"/>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grpSp>
        <p:nvGrpSpPr>
          <p:cNvPr id="71682" name="Group 2"/>
          <p:cNvGrpSpPr>
            <a:grpSpLocks noChangeAspect="1"/>
          </p:cNvGrpSpPr>
          <p:nvPr/>
        </p:nvGrpSpPr>
        <p:grpSpPr bwMode="auto">
          <a:xfrm>
            <a:off x="2828925" y="457200"/>
            <a:ext cx="3673475" cy="5976938"/>
            <a:chOff x="1338" y="255"/>
            <a:chExt cx="3192" cy="3900"/>
          </a:xfrm>
        </p:grpSpPr>
        <p:sp>
          <p:nvSpPr>
            <p:cNvPr id="7168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8"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7168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10"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7168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7169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7169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7169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7169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7169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7169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7169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7169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7169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7169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7170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7170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7170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7170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7170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7170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7170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7170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7170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7170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7171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7171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7171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7171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7171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7171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7171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7171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7171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7171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7172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7172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7172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7172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7172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7172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7172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7172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7172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71683" name="TextBox 50"/>
          <p:cNvSpPr txBox="1">
            <a:spLocks noChangeArrowheads="1"/>
          </p:cNvSpPr>
          <p:nvPr/>
        </p:nvSpPr>
        <p:spPr bwMode="auto">
          <a:xfrm>
            <a:off x="3144838" y="3025775"/>
            <a:ext cx="3068637" cy="1077913"/>
          </a:xfrm>
          <a:prstGeom prst="rect">
            <a:avLst/>
          </a:prstGeom>
          <a:noFill/>
          <a:ln w="9525">
            <a:noFill/>
            <a:miter lim="800000"/>
            <a:headEnd/>
            <a:tailEnd/>
          </a:ln>
        </p:spPr>
        <p:txBody>
          <a:bodyPr>
            <a:spAutoFit/>
          </a:bodyPr>
          <a:lstStyle/>
          <a:p>
            <a:pPr algn="ctr"/>
            <a:r>
              <a:rPr lang="ru-RU" sz="3200" b="1">
                <a:solidFill>
                  <a:srgbClr val="122031"/>
                </a:solidFill>
              </a:rPr>
              <a:t>ЦИФРОВЫЕ УСТРОЙСТВА</a:t>
            </a:r>
            <a:endParaRPr lang="en-US" sz="3200"/>
          </a:p>
        </p:txBody>
      </p:sp>
      <p:sp>
        <p:nvSpPr>
          <p:cNvPr id="71684" name="Slide Number Placeholder 51"/>
          <p:cNvSpPr>
            <a:spLocks noGrp="1"/>
          </p:cNvSpPr>
          <p:nvPr>
            <p:ph type="sldNum" sz="quarter" idx="12"/>
          </p:nvPr>
        </p:nvSpPr>
        <p:spPr bwMode="auto">
          <a:noFill/>
          <a:ln>
            <a:miter lim="800000"/>
            <a:headEnd/>
            <a:tailEnd/>
          </a:ln>
        </p:spPr>
        <p:txBody>
          <a:bodyPr/>
          <a:lstStyle/>
          <a:p>
            <a:fld id="{49811D56-8F2F-4D1E-9446-9A034D85F736}" type="slidenum">
              <a:rPr lang="en-US"/>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bwMode="auto">
          <a:xfrm>
            <a:off x="457200" y="274638"/>
            <a:ext cx="8229600" cy="754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Повестка дня</a:t>
            </a:r>
            <a:endParaRPr lang="en-US" b="1" smtClean="0"/>
          </a:p>
        </p:txBody>
      </p:sp>
      <p:sp>
        <p:nvSpPr>
          <p:cNvPr id="25602" name="Content Placeholder 2"/>
          <p:cNvSpPr>
            <a:spLocks noGrp="1"/>
          </p:cNvSpPr>
          <p:nvPr>
            <p:ph idx="1"/>
          </p:nvPr>
        </p:nvSpPr>
        <p:spPr>
          <a:xfrm>
            <a:off x="457200" y="1135063"/>
            <a:ext cx="8513763" cy="5494337"/>
          </a:xfrm>
        </p:spPr>
        <p:txBody>
          <a:bodyPr/>
          <a:lstStyle/>
          <a:p>
            <a:pPr eaLnBrk="1" hangingPunct="1"/>
            <a:r>
              <a:rPr lang="ru-RU" sz="2800" smtClean="0"/>
              <a:t>Часть четвертая – другие приложения в Интернете</a:t>
            </a:r>
            <a:endParaRPr lang="en-US" sz="2800" smtClean="0"/>
          </a:p>
          <a:p>
            <a:pPr lvl="2" eaLnBrk="1" hangingPunct="1"/>
            <a:r>
              <a:rPr lang="ru-RU" sz="2000" smtClean="0"/>
              <a:t>Хранение в сети (онлайн)</a:t>
            </a:r>
            <a:endParaRPr lang="en-US" sz="2000" smtClean="0"/>
          </a:p>
          <a:p>
            <a:pPr lvl="2" eaLnBrk="1" hangingPunct="1"/>
            <a:r>
              <a:rPr lang="ru-RU" sz="2000" smtClean="0"/>
              <a:t>Ящик с «мертвым письмом»</a:t>
            </a:r>
          </a:p>
          <a:p>
            <a:pPr lvl="2" eaLnBrk="1" hangingPunct="1"/>
            <a:r>
              <a:rPr lang="ru-RU" altLang="ja-JP" sz="2000" smtClean="0"/>
              <a:t>Одноранговая сеть («от узла к узлу»)</a:t>
            </a:r>
            <a:endParaRPr lang="en-US" altLang="ja-JP" sz="2000" smtClean="0"/>
          </a:p>
          <a:p>
            <a:pPr lvl="2" eaLnBrk="1" hangingPunct="1"/>
            <a:r>
              <a:rPr lang="ru-RU" sz="2000" smtClean="0"/>
              <a:t>Новостные группы</a:t>
            </a:r>
          </a:p>
          <a:p>
            <a:pPr lvl="2" eaLnBrk="1" hangingPunct="1"/>
            <a:r>
              <a:rPr lang="ru-RU" sz="2000" smtClean="0"/>
              <a:t>Протокол передачи файлов</a:t>
            </a:r>
          </a:p>
          <a:p>
            <a:pPr lvl="2" eaLnBrk="1" hangingPunct="1"/>
            <a:r>
              <a:rPr lang="ru-RU" sz="2000" smtClean="0"/>
              <a:t>Ретранслируемый Интернет-чат (</a:t>
            </a:r>
            <a:r>
              <a:rPr lang="en-US" sz="2000" smtClean="0"/>
              <a:t>IRS</a:t>
            </a:r>
            <a:r>
              <a:rPr lang="ru-RU" sz="2000" smtClean="0"/>
              <a:t>)</a:t>
            </a:r>
            <a:endParaRPr lang="en-US" sz="2000" smtClean="0"/>
          </a:p>
          <a:p>
            <a:pPr lvl="2" eaLnBrk="1" hangingPunct="1"/>
            <a:r>
              <a:rPr lang="ru-RU" sz="2000" smtClean="0"/>
              <a:t>Социальные сети</a:t>
            </a:r>
            <a:endParaRPr lang="en-US" sz="2000" smtClean="0"/>
          </a:p>
          <a:p>
            <a:pPr lvl="2" eaLnBrk="1" hangingPunct="1"/>
            <a:r>
              <a:rPr lang="ru-RU" sz="2000" smtClean="0"/>
              <a:t>Онлайн-игры</a:t>
            </a:r>
            <a:endParaRPr lang="en-US" sz="2000" smtClean="0"/>
          </a:p>
          <a:p>
            <a:pPr lvl="2" eaLnBrk="1" hangingPunct="1"/>
            <a:r>
              <a:rPr lang="ru-RU" sz="2000" smtClean="0"/>
              <a:t>Анонимность и отслеживаемость  в Интернете</a:t>
            </a:r>
            <a:endParaRPr lang="en-US" sz="2000" smtClean="0"/>
          </a:p>
          <a:p>
            <a:pPr lvl="3" eaLnBrk="1" hangingPunct="1">
              <a:buFont typeface="Arial" pitchFamily="34" charset="0"/>
              <a:buChar char="•"/>
            </a:pPr>
            <a:r>
              <a:rPr lang="en-US" smtClean="0"/>
              <a:t>WWW</a:t>
            </a:r>
          </a:p>
          <a:p>
            <a:pPr lvl="3" eaLnBrk="1" hangingPunct="1">
              <a:buFont typeface="Arial" pitchFamily="34" charset="0"/>
              <a:buChar char="•"/>
            </a:pPr>
            <a:r>
              <a:rPr lang="ru-RU" smtClean="0"/>
              <a:t>Электронная почта</a:t>
            </a:r>
            <a:endParaRPr lang="en-US" smtClean="0"/>
          </a:p>
          <a:p>
            <a:pPr eaLnBrk="1" hangingPunct="1"/>
            <a:r>
              <a:rPr lang="ru-RU" sz="2800" smtClean="0"/>
              <a:t>Часть пятая – преступления в Интернете</a:t>
            </a:r>
            <a:endParaRPr lang="en-US" sz="2800" smtClean="0"/>
          </a:p>
          <a:p>
            <a:pPr eaLnBrk="1" hangingPunct="1"/>
            <a:r>
              <a:rPr lang="ru-RU" sz="2800" smtClean="0"/>
              <a:t>Часть шестая – заключение</a:t>
            </a:r>
            <a:endParaRPr lang="en-US" sz="2800" smtClean="0"/>
          </a:p>
          <a:p>
            <a:pPr lvl="2" eaLnBrk="1" hangingPunct="1"/>
            <a:endParaRPr lang="en-US" sz="2000" smtClean="0"/>
          </a:p>
        </p:txBody>
      </p:sp>
      <p:sp>
        <p:nvSpPr>
          <p:cNvPr id="25603" name="Slide Number Placeholder 3"/>
          <p:cNvSpPr>
            <a:spLocks noGrp="1"/>
          </p:cNvSpPr>
          <p:nvPr>
            <p:ph type="sldNum" sz="quarter" idx="12"/>
          </p:nvPr>
        </p:nvSpPr>
        <p:spPr bwMode="auto">
          <a:noFill/>
          <a:ln>
            <a:miter lim="800000"/>
            <a:headEnd/>
            <a:tailEnd/>
          </a:ln>
        </p:spPr>
        <p:txBody>
          <a:bodyPr/>
          <a:lstStyle/>
          <a:p>
            <a:fld id="{433751A6-2880-4102-AD31-EC95805B537F}" type="slidenum">
              <a:rPr lang="en-US"/>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ChangeArrowheads="1"/>
          </p:cNvSpPr>
          <p:nvPr/>
        </p:nvSpPr>
        <p:spPr bwMode="auto">
          <a:xfrm>
            <a:off x="3638550" y="3689350"/>
            <a:ext cx="1476375" cy="762000"/>
          </a:xfrm>
          <a:prstGeom prst="rect">
            <a:avLst/>
          </a:prstGeom>
          <a:noFill/>
          <a:ln w="9525">
            <a:noFill/>
            <a:miter lim="800000"/>
            <a:headEnd/>
            <a:tailEnd/>
          </a:ln>
        </p:spPr>
        <p:txBody>
          <a:bodyPr wrap="none" anchor="ctr"/>
          <a:lstStyle/>
          <a:p>
            <a:endParaRPr lang="ru-RU"/>
          </a:p>
        </p:txBody>
      </p:sp>
      <p:sp>
        <p:nvSpPr>
          <p:cNvPr id="73730" name="Rectangle 4"/>
          <p:cNvSpPr>
            <a:spLocks noChangeArrowheads="1"/>
          </p:cNvSpPr>
          <p:nvPr/>
        </p:nvSpPr>
        <p:spPr bwMode="auto">
          <a:xfrm>
            <a:off x="-2509838" y="1089025"/>
            <a:ext cx="31750" cy="152400"/>
          </a:xfrm>
          <a:prstGeom prst="rect">
            <a:avLst/>
          </a:prstGeom>
          <a:noFill/>
          <a:ln w="9525">
            <a:noFill/>
            <a:miter lim="800000"/>
            <a:headEnd/>
            <a:tailEnd/>
          </a:ln>
        </p:spPr>
        <p:txBody>
          <a:bodyPr wrap="none" lIns="0" tIns="0" rIns="0" bIns="0">
            <a:spAutoFit/>
          </a:bodyPr>
          <a:lstStyle/>
          <a:p>
            <a:pPr eaLnBrk="0" hangingPunct="0"/>
            <a:r>
              <a:rPr lang="en-US" sz="1000" b="1" i="1">
                <a:solidFill>
                  <a:srgbClr val="FF3300"/>
                </a:solidFill>
                <a:latin typeface="Times New Roman" pitchFamily="18" charset="0"/>
              </a:rPr>
              <a:t> </a:t>
            </a:r>
            <a:endParaRPr lang="en-US" sz="2400" i="1">
              <a:solidFill>
                <a:srgbClr val="FF3300"/>
              </a:solidFill>
              <a:latin typeface="Times New Roman" pitchFamily="18" charset="0"/>
            </a:endParaRPr>
          </a:p>
        </p:txBody>
      </p:sp>
      <p:sp>
        <p:nvSpPr>
          <p:cNvPr id="73731" name="Rectangle 5"/>
          <p:cNvSpPr>
            <a:spLocks noChangeArrowheads="1"/>
          </p:cNvSpPr>
          <p:nvPr/>
        </p:nvSpPr>
        <p:spPr bwMode="auto">
          <a:xfrm>
            <a:off x="2443163" y="2698750"/>
            <a:ext cx="984250" cy="1676400"/>
          </a:xfrm>
          <a:prstGeom prst="rect">
            <a:avLst/>
          </a:prstGeom>
          <a:noFill/>
          <a:ln w="9525">
            <a:noFill/>
            <a:miter lim="800000"/>
            <a:headEnd/>
            <a:tailEnd/>
          </a:ln>
        </p:spPr>
        <p:txBody>
          <a:bodyPr wrap="none" anchor="ctr"/>
          <a:lstStyle/>
          <a:p>
            <a:pPr algn="ctr" eaLnBrk="0" hangingPunct="0"/>
            <a:endParaRPr lang="ru-RU" sz="2400">
              <a:solidFill>
                <a:srgbClr val="FF3300"/>
              </a:solidFill>
              <a:latin typeface="Times New Roman" pitchFamily="18" charset="0"/>
            </a:endParaRPr>
          </a:p>
        </p:txBody>
      </p:sp>
      <p:sp>
        <p:nvSpPr>
          <p:cNvPr id="73732" name="Rectangle 6"/>
          <p:cNvSpPr>
            <a:spLocks noChangeArrowheads="1"/>
          </p:cNvSpPr>
          <p:nvPr/>
        </p:nvSpPr>
        <p:spPr bwMode="auto">
          <a:xfrm>
            <a:off x="6170613" y="4756150"/>
            <a:ext cx="2109787" cy="1828800"/>
          </a:xfrm>
          <a:prstGeom prst="rect">
            <a:avLst/>
          </a:prstGeom>
          <a:noFill/>
          <a:ln w="12700">
            <a:noFill/>
            <a:miter lim="800000"/>
            <a:headEnd type="none" w="sm" len="sm"/>
            <a:tailEnd type="none" w="sm" len="sm"/>
          </a:ln>
        </p:spPr>
        <p:txBody>
          <a:bodyPr wrap="none" anchor="ctr"/>
          <a:lstStyle/>
          <a:p>
            <a:endParaRPr lang="ru-RU"/>
          </a:p>
        </p:txBody>
      </p:sp>
      <p:sp>
        <p:nvSpPr>
          <p:cNvPr id="73733" name="Rectangle 7"/>
          <p:cNvSpPr>
            <a:spLocks noChangeArrowheads="1"/>
          </p:cNvSpPr>
          <p:nvPr/>
        </p:nvSpPr>
        <p:spPr bwMode="auto">
          <a:xfrm>
            <a:off x="6029325" y="3343275"/>
            <a:ext cx="2533650" cy="1752600"/>
          </a:xfrm>
          <a:prstGeom prst="rect">
            <a:avLst/>
          </a:prstGeom>
          <a:noFill/>
          <a:ln w="12700">
            <a:noFill/>
            <a:miter lim="800000"/>
            <a:headEnd type="none" w="sm" len="sm"/>
            <a:tailEnd type="none" w="sm" len="sm"/>
          </a:ln>
        </p:spPr>
        <p:txBody>
          <a:bodyPr wrap="none" anchor="ctr"/>
          <a:lstStyle/>
          <a:p>
            <a:endParaRPr lang="ru-RU"/>
          </a:p>
        </p:txBody>
      </p:sp>
      <p:sp>
        <p:nvSpPr>
          <p:cNvPr id="73734" name="Rectangle 9"/>
          <p:cNvSpPr>
            <a:spLocks noChangeArrowheads="1"/>
          </p:cNvSpPr>
          <p:nvPr/>
        </p:nvSpPr>
        <p:spPr bwMode="auto">
          <a:xfrm>
            <a:off x="6086475" y="6203950"/>
            <a:ext cx="2520950" cy="492125"/>
          </a:xfrm>
          <a:prstGeom prst="rect">
            <a:avLst/>
          </a:prstGeom>
          <a:noFill/>
          <a:ln w="9525">
            <a:noFill/>
            <a:miter lim="800000"/>
            <a:headEnd/>
            <a:tailEnd/>
          </a:ln>
        </p:spPr>
        <p:txBody>
          <a:bodyPr wrap="none" lIns="0" tIns="0" rIns="0" bIns="0">
            <a:spAutoFit/>
          </a:bodyPr>
          <a:lstStyle/>
          <a:p>
            <a:pPr eaLnBrk="0" hangingPunct="0"/>
            <a:r>
              <a:rPr lang="ru-RU" sz="1600" b="1" i="1">
                <a:solidFill>
                  <a:srgbClr val="FF3300"/>
                </a:solidFill>
                <a:latin typeface="Tahoma" pitchFamily="34" charset="0"/>
              </a:rPr>
              <a:t>Цифровые </a:t>
            </a:r>
          </a:p>
          <a:p>
            <a:pPr eaLnBrk="0" hangingPunct="0"/>
            <a:r>
              <a:rPr lang="ru-RU" sz="1600" b="1" i="1">
                <a:solidFill>
                  <a:srgbClr val="FF3300"/>
                </a:solidFill>
                <a:latin typeface="Tahoma" pitchFamily="34" charset="0"/>
              </a:rPr>
              <a:t>фотоаппараты</a:t>
            </a:r>
            <a:endParaRPr lang="en-US" sz="1600" i="1">
              <a:solidFill>
                <a:srgbClr val="FF3300"/>
              </a:solidFill>
              <a:latin typeface="Times New Roman" pitchFamily="18" charset="0"/>
            </a:endParaRPr>
          </a:p>
        </p:txBody>
      </p:sp>
      <p:sp>
        <p:nvSpPr>
          <p:cNvPr id="73735" name="Text Box 27"/>
          <p:cNvSpPr txBox="1">
            <a:spLocks noChangeArrowheads="1"/>
          </p:cNvSpPr>
          <p:nvPr/>
        </p:nvSpPr>
        <p:spPr bwMode="auto">
          <a:xfrm>
            <a:off x="3627438" y="4202113"/>
            <a:ext cx="2246312" cy="3365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US" sz="1600" b="1" i="1">
                <a:solidFill>
                  <a:srgbClr val="FF3300"/>
                </a:solidFill>
                <a:latin typeface="Tahoma" pitchFamily="34" charset="0"/>
              </a:rPr>
              <a:t>GPS</a:t>
            </a:r>
            <a:r>
              <a:rPr lang="ru-RU" sz="1600" b="1" i="1">
                <a:solidFill>
                  <a:srgbClr val="FF3300"/>
                </a:solidFill>
                <a:latin typeface="Tahoma" pitchFamily="34" charset="0"/>
              </a:rPr>
              <a:t>-устройства</a:t>
            </a:r>
            <a:endParaRPr lang="en-US" sz="1600" i="1">
              <a:solidFill>
                <a:srgbClr val="FF3300"/>
              </a:solidFill>
              <a:latin typeface="Tahoma" pitchFamily="34" charset="0"/>
            </a:endParaRPr>
          </a:p>
        </p:txBody>
      </p:sp>
      <p:sp>
        <p:nvSpPr>
          <p:cNvPr id="73736" name="Rectangle 41"/>
          <p:cNvSpPr>
            <a:spLocks noChangeArrowheads="1"/>
          </p:cNvSpPr>
          <p:nvPr/>
        </p:nvSpPr>
        <p:spPr bwMode="auto">
          <a:xfrm>
            <a:off x="2392363" y="4252913"/>
            <a:ext cx="865187" cy="287337"/>
          </a:xfrm>
          <a:prstGeom prst="rect">
            <a:avLst/>
          </a:prstGeom>
          <a:noFill/>
          <a:ln w="9525">
            <a:noFill/>
            <a:miter lim="800000"/>
            <a:headEnd/>
            <a:tailEnd/>
          </a:ln>
        </p:spPr>
        <p:txBody>
          <a:bodyPr wrap="none" anchor="ctr"/>
          <a:lstStyle/>
          <a:p>
            <a:endParaRPr lang="ru-RU"/>
          </a:p>
        </p:txBody>
      </p:sp>
      <p:pic>
        <p:nvPicPr>
          <p:cNvPr id="73737" name="Picture 53" descr="scl2"/>
          <p:cNvPicPr>
            <a:picLocks noChangeAspect="1" noChangeArrowheads="1"/>
          </p:cNvPicPr>
          <p:nvPr/>
        </p:nvPicPr>
        <p:blipFill>
          <a:blip r:embed="rId3"/>
          <a:srcRect/>
          <a:stretch>
            <a:fillRect/>
          </a:stretch>
        </p:blipFill>
        <p:spPr bwMode="auto">
          <a:xfrm>
            <a:off x="4500563" y="2852738"/>
            <a:ext cx="1403350" cy="1327150"/>
          </a:xfrm>
          <a:prstGeom prst="rect">
            <a:avLst/>
          </a:prstGeom>
          <a:noFill/>
          <a:ln w="9525">
            <a:noFill/>
            <a:miter lim="800000"/>
            <a:headEnd/>
            <a:tailEnd/>
          </a:ln>
        </p:spPr>
      </p:pic>
      <p:pic>
        <p:nvPicPr>
          <p:cNvPr id="73738" name="Picture 55" descr="scl3"/>
          <p:cNvPicPr>
            <a:picLocks noChangeAspect="1" noChangeArrowheads="1"/>
          </p:cNvPicPr>
          <p:nvPr/>
        </p:nvPicPr>
        <p:blipFill>
          <a:blip r:embed="rId4"/>
          <a:srcRect/>
          <a:stretch>
            <a:fillRect/>
          </a:stretch>
        </p:blipFill>
        <p:spPr bwMode="auto">
          <a:xfrm>
            <a:off x="3813175" y="2997200"/>
            <a:ext cx="693738" cy="1249363"/>
          </a:xfrm>
          <a:prstGeom prst="rect">
            <a:avLst/>
          </a:prstGeom>
          <a:noFill/>
          <a:ln w="9525">
            <a:noFill/>
            <a:miter lim="800000"/>
            <a:headEnd/>
            <a:tailEnd/>
          </a:ln>
        </p:spPr>
      </p:pic>
      <p:pic>
        <p:nvPicPr>
          <p:cNvPr id="73739" name="Picture 57" descr="scl4"/>
          <p:cNvPicPr>
            <a:picLocks noChangeAspect="1" noChangeArrowheads="1"/>
          </p:cNvPicPr>
          <p:nvPr/>
        </p:nvPicPr>
        <p:blipFill>
          <a:blip r:embed="rId5"/>
          <a:srcRect/>
          <a:stretch>
            <a:fillRect/>
          </a:stretch>
        </p:blipFill>
        <p:spPr bwMode="auto">
          <a:xfrm rot="-1200631">
            <a:off x="4067175" y="4868863"/>
            <a:ext cx="1120775" cy="946150"/>
          </a:xfrm>
          <a:prstGeom prst="rect">
            <a:avLst/>
          </a:prstGeom>
          <a:noFill/>
          <a:ln w="9525">
            <a:noFill/>
            <a:miter lim="800000"/>
            <a:headEnd/>
            <a:tailEnd/>
          </a:ln>
        </p:spPr>
      </p:pic>
      <p:sp>
        <p:nvSpPr>
          <p:cNvPr id="73740" name="Text Box 45"/>
          <p:cNvSpPr txBox="1">
            <a:spLocks noChangeArrowheads="1"/>
          </p:cNvSpPr>
          <p:nvPr/>
        </p:nvSpPr>
        <p:spPr bwMode="auto">
          <a:xfrm>
            <a:off x="3560763" y="5661025"/>
            <a:ext cx="2232025" cy="584200"/>
          </a:xfrm>
          <a:prstGeom prst="rect">
            <a:avLst/>
          </a:prstGeom>
          <a:noFill/>
          <a:ln w="9525">
            <a:noFill/>
            <a:miter lim="800000"/>
            <a:headEnd/>
            <a:tailEnd/>
          </a:ln>
        </p:spPr>
        <p:txBody>
          <a:bodyPr>
            <a:spAutoFit/>
          </a:bodyPr>
          <a:lstStyle/>
          <a:p>
            <a:pPr algn="ctr" eaLnBrk="0" hangingPunct="0">
              <a:spcBef>
                <a:spcPct val="50000"/>
              </a:spcBef>
            </a:pPr>
            <a:r>
              <a:rPr lang="ru-RU" sz="1600" b="1" i="1">
                <a:solidFill>
                  <a:srgbClr val="FF3300"/>
                </a:solidFill>
                <a:latin typeface="Tahoma" pitchFamily="34" charset="0"/>
              </a:rPr>
              <a:t>Кард-ридеры или скимеры</a:t>
            </a:r>
            <a:endParaRPr lang="en-GB" sz="1600" b="1" i="1">
              <a:solidFill>
                <a:srgbClr val="FF3300"/>
              </a:solidFill>
              <a:latin typeface="Tahoma" pitchFamily="34" charset="0"/>
            </a:endParaRPr>
          </a:p>
        </p:txBody>
      </p:sp>
      <p:pic>
        <p:nvPicPr>
          <p:cNvPr id="73741" name="Picture 59" descr="scl5"/>
          <p:cNvPicPr>
            <a:picLocks noChangeAspect="1" noChangeArrowheads="1"/>
          </p:cNvPicPr>
          <p:nvPr/>
        </p:nvPicPr>
        <p:blipFill>
          <a:blip r:embed="rId6"/>
          <a:srcRect/>
          <a:stretch>
            <a:fillRect/>
          </a:stretch>
        </p:blipFill>
        <p:spPr bwMode="auto">
          <a:xfrm>
            <a:off x="6804025" y="2852738"/>
            <a:ext cx="1833563" cy="1701800"/>
          </a:xfrm>
          <a:prstGeom prst="rect">
            <a:avLst/>
          </a:prstGeom>
          <a:noFill/>
          <a:ln w="9525">
            <a:noFill/>
            <a:miter lim="800000"/>
            <a:headEnd/>
            <a:tailEnd/>
          </a:ln>
        </p:spPr>
      </p:pic>
      <p:sp>
        <p:nvSpPr>
          <p:cNvPr id="73742" name="Rectangle 60"/>
          <p:cNvSpPr>
            <a:spLocks noChangeArrowheads="1"/>
          </p:cNvSpPr>
          <p:nvPr/>
        </p:nvSpPr>
        <p:spPr bwMode="auto">
          <a:xfrm>
            <a:off x="6354763" y="4508500"/>
            <a:ext cx="1670050" cy="246063"/>
          </a:xfrm>
          <a:prstGeom prst="rect">
            <a:avLst/>
          </a:prstGeom>
          <a:noFill/>
          <a:ln w="9525">
            <a:noFill/>
            <a:miter lim="800000"/>
            <a:headEnd/>
            <a:tailEnd/>
          </a:ln>
        </p:spPr>
        <p:txBody>
          <a:bodyPr wrap="none" lIns="0" tIns="0" rIns="0" bIns="0">
            <a:spAutoFit/>
          </a:bodyPr>
          <a:lstStyle/>
          <a:p>
            <a:pPr eaLnBrk="0" hangingPunct="0"/>
            <a:r>
              <a:rPr lang="ru-RU" sz="1600" b="1" i="1">
                <a:solidFill>
                  <a:srgbClr val="FF3300"/>
                </a:solidFill>
                <a:latin typeface="Tahoma" pitchFamily="34" charset="0"/>
              </a:rPr>
              <a:t>Факс-аппараты</a:t>
            </a:r>
            <a:endParaRPr lang="en-US" sz="1600" i="1">
              <a:solidFill>
                <a:srgbClr val="FF3300"/>
              </a:solidFill>
              <a:latin typeface="Times New Roman" pitchFamily="18" charset="0"/>
            </a:endParaRPr>
          </a:p>
        </p:txBody>
      </p:sp>
      <p:pic>
        <p:nvPicPr>
          <p:cNvPr id="73743" name="Picture 62" descr="scl7"/>
          <p:cNvPicPr>
            <a:picLocks noChangeAspect="1" noChangeArrowheads="1"/>
          </p:cNvPicPr>
          <p:nvPr/>
        </p:nvPicPr>
        <p:blipFill>
          <a:blip r:embed="rId7"/>
          <a:srcRect/>
          <a:stretch>
            <a:fillRect/>
          </a:stretch>
        </p:blipFill>
        <p:spPr bwMode="auto">
          <a:xfrm>
            <a:off x="6877050" y="5084763"/>
            <a:ext cx="1300163" cy="1073150"/>
          </a:xfrm>
          <a:prstGeom prst="rect">
            <a:avLst/>
          </a:prstGeom>
          <a:noFill/>
          <a:ln w="9525">
            <a:noFill/>
            <a:miter lim="800000"/>
            <a:headEnd/>
            <a:tailEnd/>
          </a:ln>
        </p:spPr>
      </p:pic>
      <p:pic>
        <p:nvPicPr>
          <p:cNvPr id="73744" name="Picture 64" descr="scl8"/>
          <p:cNvPicPr>
            <a:picLocks noChangeAspect="1" noChangeArrowheads="1"/>
          </p:cNvPicPr>
          <p:nvPr/>
        </p:nvPicPr>
        <p:blipFill>
          <a:blip r:embed="rId8"/>
          <a:srcRect/>
          <a:stretch>
            <a:fillRect/>
          </a:stretch>
        </p:blipFill>
        <p:spPr bwMode="auto">
          <a:xfrm>
            <a:off x="611188" y="765175"/>
            <a:ext cx="2092325" cy="1866900"/>
          </a:xfrm>
          <a:prstGeom prst="rect">
            <a:avLst/>
          </a:prstGeom>
          <a:noFill/>
          <a:ln w="9525">
            <a:noFill/>
            <a:miter lim="800000"/>
            <a:headEnd/>
            <a:tailEnd/>
          </a:ln>
        </p:spPr>
      </p:pic>
      <p:sp>
        <p:nvSpPr>
          <p:cNvPr id="73745" name="Rectangle 65"/>
          <p:cNvSpPr>
            <a:spLocks noChangeArrowheads="1"/>
          </p:cNvSpPr>
          <p:nvPr/>
        </p:nvSpPr>
        <p:spPr bwMode="auto">
          <a:xfrm>
            <a:off x="2268538" y="2276475"/>
            <a:ext cx="1085850" cy="246063"/>
          </a:xfrm>
          <a:prstGeom prst="rect">
            <a:avLst/>
          </a:prstGeom>
          <a:noFill/>
          <a:ln w="9525">
            <a:noFill/>
            <a:miter lim="800000"/>
            <a:headEnd/>
            <a:tailEnd/>
          </a:ln>
        </p:spPr>
        <p:txBody>
          <a:bodyPr wrap="none" lIns="0" tIns="0" rIns="0" bIns="0">
            <a:spAutoFit/>
          </a:bodyPr>
          <a:lstStyle/>
          <a:p>
            <a:pPr eaLnBrk="0" hangingPunct="0"/>
            <a:r>
              <a:rPr lang="ru-RU" sz="1600" b="1" i="1">
                <a:solidFill>
                  <a:srgbClr val="FF3300"/>
                </a:solidFill>
                <a:latin typeface="Tahoma" pitchFamily="34" charset="0"/>
              </a:rPr>
              <a:t>Принтеры</a:t>
            </a:r>
            <a:endParaRPr lang="en-US" sz="1600" i="1">
              <a:solidFill>
                <a:srgbClr val="FF3300"/>
              </a:solidFill>
              <a:latin typeface="Times New Roman" pitchFamily="18" charset="0"/>
            </a:endParaRPr>
          </a:p>
        </p:txBody>
      </p:sp>
      <p:pic>
        <p:nvPicPr>
          <p:cNvPr id="73746" name="Picture 67" descr="scl9"/>
          <p:cNvPicPr>
            <a:picLocks noChangeAspect="1" noChangeArrowheads="1"/>
          </p:cNvPicPr>
          <p:nvPr/>
        </p:nvPicPr>
        <p:blipFill>
          <a:blip r:embed="rId9"/>
          <a:srcRect/>
          <a:stretch>
            <a:fillRect/>
          </a:stretch>
        </p:blipFill>
        <p:spPr bwMode="auto">
          <a:xfrm>
            <a:off x="6948488" y="1125538"/>
            <a:ext cx="995362" cy="1122362"/>
          </a:xfrm>
          <a:prstGeom prst="rect">
            <a:avLst/>
          </a:prstGeom>
          <a:noFill/>
          <a:ln w="9525">
            <a:noFill/>
            <a:miter lim="800000"/>
            <a:headEnd/>
            <a:tailEnd/>
          </a:ln>
        </p:spPr>
      </p:pic>
      <p:sp>
        <p:nvSpPr>
          <p:cNvPr id="73747" name="Rectangle 68"/>
          <p:cNvSpPr>
            <a:spLocks noChangeArrowheads="1"/>
          </p:cNvSpPr>
          <p:nvPr/>
        </p:nvSpPr>
        <p:spPr bwMode="auto">
          <a:xfrm>
            <a:off x="6324600" y="958850"/>
            <a:ext cx="1603375" cy="246063"/>
          </a:xfrm>
          <a:prstGeom prst="rect">
            <a:avLst/>
          </a:prstGeom>
          <a:noFill/>
          <a:ln w="9525">
            <a:noFill/>
            <a:miter lim="800000"/>
            <a:headEnd/>
            <a:tailEnd/>
          </a:ln>
        </p:spPr>
        <p:txBody>
          <a:bodyPr wrap="none" lIns="0" tIns="0" rIns="0" bIns="0">
            <a:spAutoFit/>
          </a:bodyPr>
          <a:lstStyle/>
          <a:p>
            <a:pPr eaLnBrk="0" hangingPunct="0"/>
            <a:r>
              <a:rPr lang="ru-RU" sz="1600" b="1" i="1">
                <a:solidFill>
                  <a:srgbClr val="FF3300"/>
                </a:solidFill>
                <a:latin typeface="Tahoma" pitchFamily="34" charset="0"/>
              </a:rPr>
              <a:t>Автоответчики</a:t>
            </a:r>
          </a:p>
        </p:txBody>
      </p:sp>
      <p:pic>
        <p:nvPicPr>
          <p:cNvPr id="73748" name="Picture 70" descr="scl10"/>
          <p:cNvPicPr>
            <a:picLocks noChangeAspect="1" noChangeArrowheads="1"/>
          </p:cNvPicPr>
          <p:nvPr/>
        </p:nvPicPr>
        <p:blipFill>
          <a:blip r:embed="rId10"/>
          <a:srcRect/>
          <a:stretch>
            <a:fillRect/>
          </a:stretch>
        </p:blipFill>
        <p:spPr bwMode="auto">
          <a:xfrm>
            <a:off x="3563938" y="908050"/>
            <a:ext cx="1789112" cy="1406525"/>
          </a:xfrm>
          <a:prstGeom prst="rect">
            <a:avLst/>
          </a:prstGeom>
          <a:noFill/>
          <a:ln w="9525">
            <a:noFill/>
            <a:miter lim="800000"/>
            <a:headEnd/>
            <a:tailEnd/>
          </a:ln>
        </p:spPr>
      </p:pic>
      <p:sp>
        <p:nvSpPr>
          <p:cNvPr id="73749" name="Rectangle 71"/>
          <p:cNvSpPr>
            <a:spLocks noChangeArrowheads="1"/>
          </p:cNvSpPr>
          <p:nvPr/>
        </p:nvSpPr>
        <p:spPr bwMode="auto">
          <a:xfrm>
            <a:off x="5003800" y="2205038"/>
            <a:ext cx="1549400" cy="246062"/>
          </a:xfrm>
          <a:prstGeom prst="rect">
            <a:avLst/>
          </a:prstGeom>
          <a:noFill/>
          <a:ln w="9525">
            <a:noFill/>
            <a:miter lim="800000"/>
            <a:headEnd/>
            <a:tailEnd/>
          </a:ln>
        </p:spPr>
        <p:txBody>
          <a:bodyPr lIns="0" tIns="0" rIns="0" bIns="0">
            <a:spAutoFit/>
          </a:bodyPr>
          <a:lstStyle/>
          <a:p>
            <a:pPr eaLnBrk="0" hangingPunct="0"/>
            <a:r>
              <a:rPr lang="ru-RU" sz="1600" b="1" i="1">
                <a:solidFill>
                  <a:srgbClr val="FF3300"/>
                </a:solidFill>
                <a:latin typeface="Tahoma" pitchFamily="34" charset="0"/>
              </a:rPr>
              <a:t>Сканеры</a:t>
            </a:r>
            <a:endParaRPr lang="en-US" sz="1600" i="1">
              <a:solidFill>
                <a:srgbClr val="FF3300"/>
              </a:solidFill>
              <a:latin typeface="Times New Roman" pitchFamily="18" charset="0"/>
            </a:endParaRPr>
          </a:p>
        </p:txBody>
      </p:sp>
      <p:pic>
        <p:nvPicPr>
          <p:cNvPr id="73750" name="Picture 73" descr="scl11"/>
          <p:cNvPicPr>
            <a:picLocks noChangeAspect="1" noChangeArrowheads="1"/>
          </p:cNvPicPr>
          <p:nvPr/>
        </p:nvPicPr>
        <p:blipFill>
          <a:blip r:embed="rId11"/>
          <a:srcRect/>
          <a:stretch>
            <a:fillRect/>
          </a:stretch>
        </p:blipFill>
        <p:spPr bwMode="auto">
          <a:xfrm>
            <a:off x="539750" y="4437063"/>
            <a:ext cx="2559050" cy="1981200"/>
          </a:xfrm>
          <a:prstGeom prst="rect">
            <a:avLst/>
          </a:prstGeom>
          <a:noFill/>
          <a:ln w="9525">
            <a:noFill/>
            <a:miter lim="800000"/>
            <a:headEnd/>
            <a:tailEnd/>
          </a:ln>
        </p:spPr>
      </p:pic>
      <p:sp>
        <p:nvSpPr>
          <p:cNvPr id="73751" name="Text Box 35"/>
          <p:cNvSpPr txBox="1">
            <a:spLocks noChangeArrowheads="1"/>
          </p:cNvSpPr>
          <p:nvPr/>
        </p:nvSpPr>
        <p:spPr bwMode="auto">
          <a:xfrm>
            <a:off x="357188" y="6084888"/>
            <a:ext cx="3128962" cy="584200"/>
          </a:xfrm>
          <a:prstGeom prst="rect">
            <a:avLst/>
          </a:prstGeom>
          <a:noFill/>
          <a:ln w="9525">
            <a:noFill/>
            <a:miter lim="800000"/>
            <a:headEnd/>
            <a:tailEnd/>
          </a:ln>
        </p:spPr>
        <p:txBody>
          <a:bodyPr>
            <a:spAutoFit/>
          </a:bodyPr>
          <a:lstStyle/>
          <a:p>
            <a:pPr eaLnBrk="0" hangingPunct="0">
              <a:spcBef>
                <a:spcPct val="50000"/>
              </a:spcBef>
            </a:pPr>
            <a:r>
              <a:rPr lang="ru-RU" sz="1600" b="1" i="1" dirty="0">
                <a:solidFill>
                  <a:srgbClr val="FF3300"/>
                </a:solidFill>
                <a:latin typeface="Tahoma" pitchFamily="34" charset="0"/>
              </a:rPr>
              <a:t>Портативные компьютеры (</a:t>
            </a:r>
            <a:r>
              <a:rPr lang="ru-RU" sz="1600" b="1" i="1" dirty="0" smtClean="0">
                <a:solidFill>
                  <a:srgbClr val="FF3300"/>
                </a:solidFill>
                <a:latin typeface="Tahoma" pitchFamily="34" charset="0"/>
              </a:rPr>
              <a:t>лэптопы</a:t>
            </a:r>
            <a:r>
              <a:rPr lang="ru-RU" sz="1600" b="1" i="1" dirty="0">
                <a:solidFill>
                  <a:srgbClr val="FF3300"/>
                </a:solidFill>
                <a:latin typeface="Tahoma" pitchFamily="34" charset="0"/>
              </a:rPr>
              <a:t>)</a:t>
            </a:r>
            <a:endParaRPr lang="en-GB" sz="1600" b="1" i="1" dirty="0">
              <a:solidFill>
                <a:srgbClr val="FF3300"/>
              </a:solidFill>
              <a:latin typeface="Tahoma" pitchFamily="34" charset="0"/>
            </a:endParaRPr>
          </a:p>
        </p:txBody>
      </p:sp>
      <p:pic>
        <p:nvPicPr>
          <p:cNvPr id="73752" name="Picture 29"/>
          <p:cNvPicPr>
            <a:picLocks noChangeAspect="1"/>
          </p:cNvPicPr>
          <p:nvPr/>
        </p:nvPicPr>
        <p:blipFill>
          <a:blip r:embed="rId12"/>
          <a:srcRect/>
          <a:stretch>
            <a:fillRect/>
          </a:stretch>
        </p:blipFill>
        <p:spPr bwMode="auto">
          <a:xfrm>
            <a:off x="684213" y="3035300"/>
            <a:ext cx="2106612" cy="1401763"/>
          </a:xfrm>
          <a:prstGeom prst="rect">
            <a:avLst/>
          </a:prstGeom>
          <a:noFill/>
          <a:ln w="9525">
            <a:noFill/>
            <a:miter lim="800000"/>
            <a:headEnd/>
            <a:tailEnd/>
          </a:ln>
        </p:spPr>
      </p:pic>
      <p:sp>
        <p:nvSpPr>
          <p:cNvPr id="73753" name="Text Box 76"/>
          <p:cNvSpPr txBox="1">
            <a:spLocks noChangeArrowheads="1"/>
          </p:cNvSpPr>
          <p:nvPr/>
        </p:nvSpPr>
        <p:spPr bwMode="auto">
          <a:xfrm>
            <a:off x="482600" y="2616200"/>
            <a:ext cx="2616200" cy="338138"/>
          </a:xfrm>
          <a:prstGeom prst="rect">
            <a:avLst/>
          </a:prstGeom>
          <a:noFill/>
          <a:ln w="9525">
            <a:noFill/>
            <a:miter lim="800000"/>
            <a:headEnd/>
            <a:tailEnd/>
          </a:ln>
        </p:spPr>
        <p:txBody>
          <a:bodyPr>
            <a:spAutoFit/>
          </a:bodyPr>
          <a:lstStyle/>
          <a:p>
            <a:pPr>
              <a:spcBef>
                <a:spcPct val="50000"/>
              </a:spcBef>
            </a:pPr>
            <a:r>
              <a:rPr lang="ru-RU" sz="1600" b="1" i="1">
                <a:solidFill>
                  <a:srgbClr val="FF3300"/>
                </a:solidFill>
                <a:latin typeface="Tahoma" pitchFamily="34" charset="0"/>
              </a:rPr>
              <a:t>Мобильные телефоны</a:t>
            </a:r>
            <a:endParaRPr lang="en-US" sz="1600" b="1" i="1">
              <a:solidFill>
                <a:srgbClr val="FF3300"/>
              </a:solidFill>
              <a:latin typeface="Tahoma" pitchFamily="34" charset="0"/>
            </a:endParaRPr>
          </a:p>
        </p:txBody>
      </p:sp>
      <p:sp>
        <p:nvSpPr>
          <p:cNvPr id="73754" name="Rectangle 3"/>
          <p:cNvSpPr>
            <a:spLocks noGrp="1" noChangeArrowheads="1"/>
          </p:cNvSpPr>
          <p:nvPr>
            <p:ph type="title" idx="4294967295"/>
          </p:nvPr>
        </p:nvSpPr>
        <p:spPr bwMode="auto">
          <a:xfrm>
            <a:off x="684213" y="188913"/>
            <a:ext cx="7772400" cy="609600"/>
          </a:xfrm>
          <a:prstGeom prst="rect">
            <a:avLst/>
          </a:prstGeom>
          <a:noFill/>
          <a:ln>
            <a:miter lim="800000"/>
            <a:headEnd/>
            <a:tailEnd/>
          </a:ln>
        </p:spPr>
        <p:txBody>
          <a:bodyPr/>
          <a:lstStyle/>
          <a:p>
            <a:pPr eaLnBrk="1" hangingPunct="1"/>
            <a:r>
              <a:rPr lang="ru-RU" b="1" smtClean="0"/>
              <a:t>Цифровые устрйоства</a:t>
            </a:r>
            <a:r>
              <a:rPr lang="en-US" b="1" smtClean="0"/>
              <a:t>  </a:t>
            </a:r>
          </a:p>
        </p:txBody>
      </p:sp>
      <p:sp>
        <p:nvSpPr>
          <p:cNvPr id="73755" name="Slide Number Placeholder 27"/>
          <p:cNvSpPr>
            <a:spLocks noGrp="1"/>
          </p:cNvSpPr>
          <p:nvPr>
            <p:ph type="sldNum" sz="quarter" idx="12"/>
          </p:nvPr>
        </p:nvSpPr>
        <p:spPr bwMode="auto">
          <a:noFill/>
          <a:ln>
            <a:miter lim="800000"/>
            <a:headEnd/>
            <a:tailEnd/>
          </a:ln>
        </p:spPr>
        <p:txBody>
          <a:bodyPr/>
          <a:lstStyle/>
          <a:p>
            <a:fld id="{C083FD18-9062-401E-8A3A-9C65D638232B}" type="slidenum">
              <a:rPr lang="en-US"/>
              <a:pPr/>
              <a:t>30</a:t>
            </a:fld>
            <a:endParaRPr 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422275" y="990600"/>
            <a:ext cx="2179638" cy="2438400"/>
          </a:xfrm>
          <a:prstGeom prst="rect">
            <a:avLst/>
          </a:prstGeom>
          <a:noFill/>
          <a:ln w="9525">
            <a:noFill/>
            <a:miter lim="800000"/>
            <a:headEnd/>
            <a:tailEnd/>
          </a:ln>
        </p:spPr>
        <p:txBody>
          <a:bodyPr wrap="none" anchor="ctr"/>
          <a:lstStyle/>
          <a:p>
            <a:endParaRPr lang="ru-RU"/>
          </a:p>
        </p:txBody>
      </p:sp>
      <p:sp>
        <p:nvSpPr>
          <p:cNvPr id="75778" name="Rectangle 3"/>
          <p:cNvSpPr>
            <a:spLocks noGrp="1" noChangeArrowheads="1"/>
          </p:cNvSpPr>
          <p:nvPr>
            <p:ph type="title"/>
          </p:nvPr>
        </p:nvSpPr>
        <p:spPr bwMode="auto">
          <a:xfrm>
            <a:off x="617538" y="142875"/>
            <a:ext cx="8229600" cy="7651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 </a:t>
            </a:r>
            <a:r>
              <a:rPr lang="ru-RU" b="1" smtClean="0"/>
              <a:t>Цифровые ЗУ</a:t>
            </a:r>
            <a:endParaRPr lang="en-GB" b="1" smtClean="0"/>
          </a:p>
        </p:txBody>
      </p:sp>
      <p:sp>
        <p:nvSpPr>
          <p:cNvPr id="75779" name="Rectangle 5"/>
          <p:cNvSpPr>
            <a:spLocks noChangeArrowheads="1"/>
          </p:cNvSpPr>
          <p:nvPr/>
        </p:nvSpPr>
        <p:spPr bwMode="auto">
          <a:xfrm>
            <a:off x="384175" y="3789363"/>
            <a:ext cx="2743200" cy="2438400"/>
          </a:xfrm>
          <a:prstGeom prst="rect">
            <a:avLst/>
          </a:prstGeom>
          <a:noFill/>
          <a:ln w="9525">
            <a:noFill/>
            <a:miter lim="800000"/>
            <a:headEnd/>
            <a:tailEnd/>
          </a:ln>
        </p:spPr>
        <p:txBody>
          <a:bodyPr wrap="none" anchor="ctr"/>
          <a:lstStyle/>
          <a:p>
            <a:endParaRPr lang="ru-RU"/>
          </a:p>
        </p:txBody>
      </p:sp>
      <p:sp>
        <p:nvSpPr>
          <p:cNvPr id="75780" name="Rectangle 7"/>
          <p:cNvSpPr>
            <a:spLocks noChangeArrowheads="1"/>
          </p:cNvSpPr>
          <p:nvPr/>
        </p:nvSpPr>
        <p:spPr bwMode="auto">
          <a:xfrm>
            <a:off x="4924425" y="1066800"/>
            <a:ext cx="1195388" cy="2514600"/>
          </a:xfrm>
          <a:prstGeom prst="rect">
            <a:avLst/>
          </a:prstGeom>
          <a:noFill/>
          <a:ln w="9525">
            <a:noFill/>
            <a:miter lim="800000"/>
            <a:headEnd/>
            <a:tailEnd/>
          </a:ln>
        </p:spPr>
        <p:txBody>
          <a:bodyPr wrap="none" anchor="ctr"/>
          <a:lstStyle/>
          <a:p>
            <a:endParaRPr lang="ru-RU"/>
          </a:p>
        </p:txBody>
      </p:sp>
      <p:pic>
        <p:nvPicPr>
          <p:cNvPr id="75781" name="Picture 8" descr="disks"/>
          <p:cNvPicPr>
            <a:picLocks noChangeAspect="1" noChangeArrowheads="1"/>
          </p:cNvPicPr>
          <p:nvPr/>
        </p:nvPicPr>
        <p:blipFill>
          <a:blip r:embed="rId3"/>
          <a:srcRect/>
          <a:stretch>
            <a:fillRect/>
          </a:stretch>
        </p:blipFill>
        <p:spPr bwMode="auto">
          <a:xfrm>
            <a:off x="6516688" y="3860800"/>
            <a:ext cx="1757362" cy="1857375"/>
          </a:xfrm>
          <a:prstGeom prst="rect">
            <a:avLst/>
          </a:prstGeom>
          <a:noFill/>
          <a:ln w="9525">
            <a:noFill/>
            <a:miter lim="800000"/>
            <a:headEnd/>
            <a:tailEnd/>
          </a:ln>
        </p:spPr>
      </p:pic>
      <p:sp>
        <p:nvSpPr>
          <p:cNvPr id="75782" name="Text Box 10"/>
          <p:cNvSpPr txBox="1">
            <a:spLocks noChangeArrowheads="1"/>
          </p:cNvSpPr>
          <p:nvPr/>
        </p:nvSpPr>
        <p:spPr bwMode="auto">
          <a:xfrm>
            <a:off x="6011863" y="6308725"/>
            <a:ext cx="2951162" cy="584200"/>
          </a:xfrm>
          <a:prstGeom prst="rect">
            <a:avLst/>
          </a:prstGeom>
          <a:noFill/>
          <a:ln w="9525">
            <a:noFill/>
            <a:miter lim="800000"/>
            <a:headEnd/>
            <a:tailEnd/>
          </a:ln>
        </p:spPr>
        <p:txBody>
          <a:bodyPr>
            <a:spAutoFit/>
          </a:bodyPr>
          <a:lstStyle/>
          <a:p>
            <a:pPr eaLnBrk="0" hangingPunct="0">
              <a:spcBef>
                <a:spcPct val="50000"/>
              </a:spcBef>
            </a:pPr>
            <a:r>
              <a:rPr lang="ru-RU" sz="1600" b="1" i="1">
                <a:solidFill>
                  <a:srgbClr val="FF3300"/>
                </a:solidFill>
                <a:latin typeface="Tahoma" pitchFamily="34" charset="0"/>
              </a:rPr>
              <a:t>Компакт-диски: </a:t>
            </a:r>
            <a:r>
              <a:rPr lang="en-GB" sz="1600" b="1" i="1">
                <a:solidFill>
                  <a:srgbClr val="FF3300"/>
                </a:solidFill>
                <a:latin typeface="Tahoma" pitchFamily="34" charset="0"/>
              </a:rPr>
              <a:t>CD-R,</a:t>
            </a:r>
            <a:r>
              <a:rPr lang="ru-RU" sz="1600" b="1" i="1">
                <a:solidFill>
                  <a:srgbClr val="FF3300"/>
                </a:solidFill>
                <a:latin typeface="Tahoma" pitchFamily="34" charset="0"/>
              </a:rPr>
              <a:t> </a:t>
            </a:r>
            <a:r>
              <a:rPr lang="en-GB" sz="1600" b="1" i="1">
                <a:solidFill>
                  <a:srgbClr val="FF3300"/>
                </a:solidFill>
                <a:latin typeface="Tahoma" pitchFamily="34" charset="0"/>
              </a:rPr>
              <a:t>CD-RW </a:t>
            </a:r>
            <a:r>
              <a:rPr lang="ru-RU" sz="1600" b="1" i="1">
                <a:solidFill>
                  <a:srgbClr val="FF3300"/>
                </a:solidFill>
                <a:latin typeface="Tahoma" pitchFamily="34" charset="0"/>
              </a:rPr>
              <a:t>и</a:t>
            </a:r>
            <a:r>
              <a:rPr lang="en-GB" sz="1600" b="1" i="1">
                <a:solidFill>
                  <a:srgbClr val="FF3300"/>
                </a:solidFill>
                <a:latin typeface="Tahoma" pitchFamily="34" charset="0"/>
              </a:rPr>
              <a:t> DVD</a:t>
            </a:r>
            <a:r>
              <a:rPr lang="ru-RU" sz="1600" b="1" i="1">
                <a:solidFill>
                  <a:srgbClr val="FF3300"/>
                </a:solidFill>
                <a:latin typeface="Tahoma" pitchFamily="34" charset="0"/>
              </a:rPr>
              <a:t> </a:t>
            </a:r>
            <a:endParaRPr lang="en-GB" sz="1600" b="1" i="1">
              <a:solidFill>
                <a:srgbClr val="FF3300"/>
              </a:solidFill>
              <a:latin typeface="Tahoma" pitchFamily="34" charset="0"/>
            </a:endParaRPr>
          </a:p>
        </p:txBody>
      </p:sp>
      <p:sp>
        <p:nvSpPr>
          <p:cNvPr id="75783" name="Rectangle 11"/>
          <p:cNvSpPr>
            <a:spLocks noChangeArrowheads="1"/>
          </p:cNvSpPr>
          <p:nvPr/>
        </p:nvSpPr>
        <p:spPr bwMode="auto">
          <a:xfrm>
            <a:off x="2813050" y="1066800"/>
            <a:ext cx="1758950" cy="2209800"/>
          </a:xfrm>
          <a:prstGeom prst="rect">
            <a:avLst/>
          </a:prstGeom>
          <a:noFill/>
          <a:ln w="9525">
            <a:noFill/>
            <a:miter lim="800000"/>
            <a:headEnd/>
            <a:tailEnd/>
          </a:ln>
        </p:spPr>
        <p:txBody>
          <a:bodyPr wrap="none" anchor="ctr"/>
          <a:lstStyle/>
          <a:p>
            <a:endParaRPr lang="ru-RU"/>
          </a:p>
        </p:txBody>
      </p:sp>
      <p:sp>
        <p:nvSpPr>
          <p:cNvPr id="75784" name="Rectangle 14"/>
          <p:cNvSpPr>
            <a:spLocks noChangeArrowheads="1"/>
          </p:cNvSpPr>
          <p:nvPr/>
        </p:nvSpPr>
        <p:spPr bwMode="auto">
          <a:xfrm>
            <a:off x="6400800" y="1066800"/>
            <a:ext cx="2462213" cy="2514600"/>
          </a:xfrm>
          <a:prstGeom prst="rect">
            <a:avLst/>
          </a:prstGeom>
          <a:noFill/>
          <a:ln w="9525">
            <a:noFill/>
            <a:miter lim="800000"/>
            <a:headEnd/>
            <a:tailEnd/>
          </a:ln>
        </p:spPr>
        <p:txBody>
          <a:bodyPr wrap="none" anchor="ctr"/>
          <a:lstStyle/>
          <a:p>
            <a:endParaRPr lang="ru-RU"/>
          </a:p>
        </p:txBody>
      </p:sp>
      <p:sp>
        <p:nvSpPr>
          <p:cNvPr id="75785" name="Rectangle 17"/>
          <p:cNvSpPr>
            <a:spLocks noChangeArrowheads="1"/>
          </p:cNvSpPr>
          <p:nvPr/>
        </p:nvSpPr>
        <p:spPr bwMode="auto">
          <a:xfrm>
            <a:off x="6470650" y="3886200"/>
            <a:ext cx="2181225" cy="2667000"/>
          </a:xfrm>
          <a:prstGeom prst="rect">
            <a:avLst/>
          </a:prstGeom>
          <a:noFill/>
          <a:ln w="9525">
            <a:noFill/>
            <a:miter lim="800000"/>
            <a:headEnd/>
            <a:tailEnd/>
          </a:ln>
        </p:spPr>
        <p:txBody>
          <a:bodyPr wrap="none" anchor="ctr"/>
          <a:lstStyle/>
          <a:p>
            <a:endParaRPr lang="ru-RU"/>
          </a:p>
        </p:txBody>
      </p:sp>
      <p:pic>
        <p:nvPicPr>
          <p:cNvPr id="75786" name="Picture 23" descr="SoftwareArchitects_WriteDVD"/>
          <p:cNvPicPr>
            <a:picLocks noGrp="1" noChangeAspect="1" noChangeArrowheads="1"/>
          </p:cNvPicPr>
          <p:nvPr>
            <p:ph sz="quarter" idx="3"/>
          </p:nvPr>
        </p:nvPicPr>
        <p:blipFill>
          <a:blip r:embed="rId4"/>
          <a:srcRect/>
          <a:stretch>
            <a:fillRect/>
          </a:stretch>
        </p:blipFill>
        <p:spPr>
          <a:xfrm>
            <a:off x="7524750" y="4724400"/>
            <a:ext cx="1438275" cy="1506538"/>
          </a:xfrm>
        </p:spPr>
      </p:pic>
      <p:pic>
        <p:nvPicPr>
          <p:cNvPr id="75787" name="Picture 27" descr="scl13"/>
          <p:cNvPicPr>
            <a:picLocks noChangeAspect="1" noChangeArrowheads="1"/>
          </p:cNvPicPr>
          <p:nvPr/>
        </p:nvPicPr>
        <p:blipFill>
          <a:blip r:embed="rId5"/>
          <a:srcRect/>
          <a:stretch>
            <a:fillRect/>
          </a:stretch>
        </p:blipFill>
        <p:spPr bwMode="auto">
          <a:xfrm>
            <a:off x="2916238" y="3573463"/>
            <a:ext cx="2533650" cy="1658937"/>
          </a:xfrm>
          <a:prstGeom prst="rect">
            <a:avLst/>
          </a:prstGeom>
          <a:noFill/>
          <a:ln w="9525">
            <a:noFill/>
            <a:miter lim="800000"/>
            <a:headEnd/>
            <a:tailEnd/>
          </a:ln>
        </p:spPr>
      </p:pic>
      <p:sp>
        <p:nvSpPr>
          <p:cNvPr id="75788" name="Rectangle 29"/>
          <p:cNvSpPr>
            <a:spLocks noChangeArrowheads="1"/>
          </p:cNvSpPr>
          <p:nvPr/>
        </p:nvSpPr>
        <p:spPr bwMode="auto">
          <a:xfrm>
            <a:off x="3203575" y="5157788"/>
            <a:ext cx="2601913" cy="431800"/>
          </a:xfrm>
          <a:prstGeom prst="rect">
            <a:avLst/>
          </a:prstGeom>
          <a:noFill/>
          <a:ln w="9525">
            <a:noFill/>
            <a:miter lim="800000"/>
            <a:headEnd/>
            <a:tailEnd/>
          </a:ln>
        </p:spPr>
        <p:txBody>
          <a:bodyPr wrap="none" anchor="ctr"/>
          <a:lstStyle/>
          <a:p>
            <a:pPr algn="ctr" eaLnBrk="0" hangingPunct="0"/>
            <a:r>
              <a:rPr lang="ru-RU" sz="1600" b="1" i="1">
                <a:solidFill>
                  <a:srgbClr val="FF3300"/>
                </a:solidFill>
                <a:latin typeface="Tahoma" pitchFamily="34" charset="0"/>
              </a:rPr>
              <a:t>Карты памяти</a:t>
            </a:r>
            <a:endParaRPr lang="en-GB" sz="1600" b="1" i="1">
              <a:solidFill>
                <a:srgbClr val="FF3300"/>
              </a:solidFill>
              <a:latin typeface="Tahoma" pitchFamily="34" charset="0"/>
            </a:endParaRPr>
          </a:p>
        </p:txBody>
      </p:sp>
      <p:pic>
        <p:nvPicPr>
          <p:cNvPr id="75789" name="Picture 22" descr="memory stick"/>
          <p:cNvPicPr>
            <a:picLocks noChangeAspect="1" noChangeArrowheads="1"/>
          </p:cNvPicPr>
          <p:nvPr/>
        </p:nvPicPr>
        <p:blipFill>
          <a:blip r:embed="rId6"/>
          <a:srcRect/>
          <a:stretch>
            <a:fillRect/>
          </a:stretch>
        </p:blipFill>
        <p:spPr bwMode="auto">
          <a:xfrm>
            <a:off x="4859338" y="3500438"/>
            <a:ext cx="863600" cy="779462"/>
          </a:xfrm>
          <a:prstGeom prst="rect">
            <a:avLst/>
          </a:prstGeom>
          <a:noFill/>
          <a:ln w="9525">
            <a:noFill/>
            <a:miter lim="800000"/>
            <a:headEnd/>
            <a:tailEnd/>
          </a:ln>
        </p:spPr>
      </p:pic>
      <p:pic>
        <p:nvPicPr>
          <p:cNvPr id="75790" name="Picture 31" descr="scl14"/>
          <p:cNvPicPr>
            <a:picLocks noChangeAspect="1" noChangeArrowheads="1"/>
          </p:cNvPicPr>
          <p:nvPr/>
        </p:nvPicPr>
        <p:blipFill>
          <a:blip r:embed="rId7"/>
          <a:srcRect/>
          <a:stretch>
            <a:fillRect/>
          </a:stretch>
        </p:blipFill>
        <p:spPr bwMode="auto">
          <a:xfrm>
            <a:off x="6227763" y="1557338"/>
            <a:ext cx="2520950" cy="1644650"/>
          </a:xfrm>
          <a:prstGeom prst="rect">
            <a:avLst/>
          </a:prstGeom>
          <a:noFill/>
          <a:ln w="9525">
            <a:noFill/>
            <a:miter lim="800000"/>
            <a:headEnd/>
            <a:tailEnd/>
          </a:ln>
        </p:spPr>
      </p:pic>
      <p:sp>
        <p:nvSpPr>
          <p:cNvPr id="75791" name="Text Box 16"/>
          <p:cNvSpPr txBox="1">
            <a:spLocks noChangeArrowheads="1"/>
          </p:cNvSpPr>
          <p:nvPr/>
        </p:nvSpPr>
        <p:spPr bwMode="auto">
          <a:xfrm>
            <a:off x="6877050" y="2781300"/>
            <a:ext cx="1970088" cy="336550"/>
          </a:xfrm>
          <a:prstGeom prst="rect">
            <a:avLst/>
          </a:prstGeom>
          <a:noFill/>
          <a:ln w="9525">
            <a:noFill/>
            <a:miter lim="800000"/>
            <a:headEnd/>
            <a:tailEnd/>
          </a:ln>
        </p:spPr>
        <p:txBody>
          <a:bodyPr>
            <a:spAutoFit/>
          </a:bodyPr>
          <a:lstStyle/>
          <a:p>
            <a:pPr algn="ctr" eaLnBrk="0" hangingPunct="0">
              <a:spcBef>
                <a:spcPct val="50000"/>
              </a:spcBef>
            </a:pPr>
            <a:r>
              <a:rPr lang="ru-RU" sz="1600" b="1" i="1">
                <a:solidFill>
                  <a:srgbClr val="FF3300"/>
                </a:solidFill>
                <a:latin typeface="Tahoma" pitchFamily="34" charset="0"/>
              </a:rPr>
              <a:t>Зип-диски</a:t>
            </a:r>
            <a:endParaRPr lang="en-GB" sz="1600" b="1" i="1">
              <a:solidFill>
                <a:srgbClr val="FF3300"/>
              </a:solidFill>
              <a:latin typeface="Tahoma" pitchFamily="34" charset="0"/>
            </a:endParaRPr>
          </a:p>
        </p:txBody>
      </p:sp>
      <p:pic>
        <p:nvPicPr>
          <p:cNvPr id="75792" name="Picture 33" descr="scl16"/>
          <p:cNvPicPr>
            <a:picLocks noChangeAspect="1" noChangeArrowheads="1"/>
          </p:cNvPicPr>
          <p:nvPr/>
        </p:nvPicPr>
        <p:blipFill>
          <a:blip r:embed="rId8"/>
          <a:srcRect/>
          <a:stretch>
            <a:fillRect/>
          </a:stretch>
        </p:blipFill>
        <p:spPr bwMode="auto">
          <a:xfrm>
            <a:off x="3276600" y="908050"/>
            <a:ext cx="2374900" cy="1801813"/>
          </a:xfrm>
          <a:prstGeom prst="rect">
            <a:avLst/>
          </a:prstGeom>
          <a:noFill/>
          <a:ln w="9525">
            <a:noFill/>
            <a:miter lim="800000"/>
            <a:headEnd/>
            <a:tailEnd/>
          </a:ln>
        </p:spPr>
      </p:pic>
      <p:sp>
        <p:nvSpPr>
          <p:cNvPr id="75793" name="Text Box 25"/>
          <p:cNvSpPr txBox="1">
            <a:spLocks noChangeArrowheads="1"/>
          </p:cNvSpPr>
          <p:nvPr/>
        </p:nvSpPr>
        <p:spPr bwMode="auto">
          <a:xfrm>
            <a:off x="3276600" y="2420938"/>
            <a:ext cx="2520950" cy="336550"/>
          </a:xfrm>
          <a:prstGeom prst="rect">
            <a:avLst/>
          </a:prstGeom>
          <a:noFill/>
          <a:ln w="9525">
            <a:noFill/>
            <a:miter lim="800000"/>
            <a:headEnd/>
            <a:tailEnd/>
          </a:ln>
        </p:spPr>
        <p:txBody>
          <a:bodyPr>
            <a:spAutoFit/>
          </a:bodyPr>
          <a:lstStyle/>
          <a:p>
            <a:pPr algn="ctr" eaLnBrk="0" hangingPunct="0"/>
            <a:r>
              <a:rPr lang="ru-RU" sz="1600" b="1" i="1">
                <a:solidFill>
                  <a:srgbClr val="FF3300"/>
                </a:solidFill>
                <a:latin typeface="Tahoma" pitchFamily="34" charset="0"/>
              </a:rPr>
              <a:t>Флеш-накопители</a:t>
            </a:r>
            <a:endParaRPr lang="en-GB" sz="1600">
              <a:solidFill>
                <a:srgbClr val="FF3300"/>
              </a:solidFill>
              <a:latin typeface="Times New Roman" pitchFamily="18" charset="0"/>
            </a:endParaRPr>
          </a:p>
        </p:txBody>
      </p:sp>
      <p:pic>
        <p:nvPicPr>
          <p:cNvPr id="75794" name="Picture 35" descr="scl17"/>
          <p:cNvPicPr>
            <a:picLocks noChangeAspect="1" noChangeArrowheads="1"/>
          </p:cNvPicPr>
          <p:nvPr/>
        </p:nvPicPr>
        <p:blipFill>
          <a:blip r:embed="rId9"/>
          <a:srcRect/>
          <a:stretch>
            <a:fillRect/>
          </a:stretch>
        </p:blipFill>
        <p:spPr bwMode="auto">
          <a:xfrm rot="1428867">
            <a:off x="611188" y="4292600"/>
            <a:ext cx="1936750" cy="1706563"/>
          </a:xfrm>
          <a:prstGeom prst="rect">
            <a:avLst/>
          </a:prstGeom>
          <a:noFill/>
          <a:ln w="9525">
            <a:noFill/>
            <a:miter lim="800000"/>
            <a:headEnd/>
            <a:tailEnd/>
          </a:ln>
        </p:spPr>
      </p:pic>
      <p:sp>
        <p:nvSpPr>
          <p:cNvPr id="75795" name="Text Box 6"/>
          <p:cNvSpPr txBox="1">
            <a:spLocks noChangeArrowheads="1"/>
          </p:cNvSpPr>
          <p:nvPr/>
        </p:nvSpPr>
        <p:spPr bwMode="auto">
          <a:xfrm>
            <a:off x="755650" y="5805488"/>
            <a:ext cx="1817688" cy="830262"/>
          </a:xfrm>
          <a:prstGeom prst="rect">
            <a:avLst/>
          </a:prstGeom>
          <a:noFill/>
          <a:ln w="9525">
            <a:noFill/>
            <a:miter lim="800000"/>
            <a:headEnd/>
            <a:tailEnd/>
          </a:ln>
        </p:spPr>
        <p:txBody>
          <a:bodyPr>
            <a:spAutoFit/>
          </a:bodyPr>
          <a:lstStyle/>
          <a:p>
            <a:pPr eaLnBrk="0" hangingPunct="0">
              <a:spcBef>
                <a:spcPct val="50000"/>
              </a:spcBef>
            </a:pPr>
            <a:r>
              <a:rPr lang="ru-RU" sz="1600" b="1" i="1">
                <a:solidFill>
                  <a:srgbClr val="FF3300"/>
                </a:solidFill>
                <a:latin typeface="Tahoma" pitchFamily="34" charset="0"/>
              </a:rPr>
              <a:t>Микро-приводные диски</a:t>
            </a:r>
            <a:endParaRPr lang="en-GB" sz="1600" i="1">
              <a:solidFill>
                <a:srgbClr val="FF3300"/>
              </a:solidFill>
              <a:latin typeface="Times New Roman" pitchFamily="18" charset="0"/>
            </a:endParaRPr>
          </a:p>
        </p:txBody>
      </p:sp>
      <p:pic>
        <p:nvPicPr>
          <p:cNvPr id="75796" name="Picture 38" descr="scl18"/>
          <p:cNvPicPr>
            <a:picLocks noChangeAspect="1" noChangeArrowheads="1"/>
          </p:cNvPicPr>
          <p:nvPr/>
        </p:nvPicPr>
        <p:blipFill>
          <a:blip r:embed="rId10"/>
          <a:srcRect/>
          <a:stretch>
            <a:fillRect/>
          </a:stretch>
        </p:blipFill>
        <p:spPr bwMode="auto">
          <a:xfrm>
            <a:off x="250825" y="1268413"/>
            <a:ext cx="2379663" cy="2205037"/>
          </a:xfrm>
          <a:prstGeom prst="rect">
            <a:avLst/>
          </a:prstGeom>
          <a:noFill/>
          <a:ln w="9525">
            <a:noFill/>
            <a:miter lim="800000"/>
            <a:headEnd/>
            <a:tailEnd/>
          </a:ln>
        </p:spPr>
      </p:pic>
      <p:sp>
        <p:nvSpPr>
          <p:cNvPr id="75797" name="Text Box 19"/>
          <p:cNvSpPr txBox="1">
            <a:spLocks noChangeArrowheads="1"/>
          </p:cNvSpPr>
          <p:nvPr/>
        </p:nvSpPr>
        <p:spPr bwMode="auto">
          <a:xfrm>
            <a:off x="1042988" y="3213100"/>
            <a:ext cx="2084387" cy="338138"/>
          </a:xfrm>
          <a:prstGeom prst="rect">
            <a:avLst/>
          </a:prstGeom>
          <a:noFill/>
          <a:ln w="9525">
            <a:noFill/>
            <a:miter lim="800000"/>
            <a:headEnd/>
            <a:tailEnd/>
          </a:ln>
        </p:spPr>
        <p:txBody>
          <a:bodyPr>
            <a:spAutoFit/>
          </a:bodyPr>
          <a:lstStyle/>
          <a:p>
            <a:pPr algn="ctr" eaLnBrk="0" hangingPunct="0">
              <a:spcBef>
                <a:spcPct val="50000"/>
              </a:spcBef>
            </a:pPr>
            <a:r>
              <a:rPr lang="ru-RU" sz="1600" b="1" i="1">
                <a:solidFill>
                  <a:srgbClr val="FF3300"/>
                </a:solidFill>
                <a:latin typeface="Tahoma" pitchFamily="34" charset="0"/>
              </a:rPr>
              <a:t>Жесткие диски</a:t>
            </a:r>
            <a:endParaRPr lang="en-GB" sz="1600" b="1" i="1">
              <a:solidFill>
                <a:srgbClr val="FF3300"/>
              </a:solidFill>
              <a:latin typeface="Tahoma" pitchFamily="34" charset="0"/>
            </a:endParaRPr>
          </a:p>
        </p:txBody>
      </p:sp>
      <p:sp>
        <p:nvSpPr>
          <p:cNvPr id="75798" name="Slide Number Placeholder 22"/>
          <p:cNvSpPr>
            <a:spLocks noGrp="1"/>
          </p:cNvSpPr>
          <p:nvPr>
            <p:ph type="sldNum" sz="quarter" idx="13"/>
          </p:nvPr>
        </p:nvSpPr>
        <p:spPr bwMode="auto">
          <a:noFill/>
          <a:ln>
            <a:miter lim="800000"/>
            <a:headEnd/>
            <a:tailEnd/>
          </a:ln>
        </p:spPr>
        <p:txBody>
          <a:bodyPr/>
          <a:lstStyle/>
          <a:p>
            <a:fld id="{E4D36BEE-D859-4C69-A7D5-681CD0953248}" type="slidenum">
              <a:rPr lang="en-GB"/>
              <a:pPr/>
              <a:t>31</a:t>
            </a:fld>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sz="quarter"/>
          </p:nvPr>
        </p:nvSpPr>
        <p:spPr bwMode="auto">
          <a:xfrm>
            <a:off x="684213" y="188913"/>
            <a:ext cx="4186237" cy="8493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Цифровые часы</a:t>
            </a:r>
            <a:endParaRPr lang="en-GB" b="1" smtClean="0"/>
          </a:p>
        </p:txBody>
      </p:sp>
      <p:pic>
        <p:nvPicPr>
          <p:cNvPr id="158724" name="Picture 4" descr="memory-watch2"/>
          <p:cNvPicPr>
            <a:picLocks noGrp="1" noChangeAspect="1" noChangeArrowheads="1"/>
          </p:cNvPicPr>
          <p:nvPr>
            <p:ph sz="quarter" idx="2"/>
          </p:nvPr>
        </p:nvPicPr>
        <p:blipFill>
          <a:blip r:embed="rId3"/>
          <a:srcRect/>
          <a:stretch>
            <a:fillRect/>
          </a:stretch>
        </p:blipFill>
        <p:spPr>
          <a:xfrm>
            <a:off x="766763" y="3817938"/>
            <a:ext cx="3014662" cy="2185987"/>
          </a:xfrm>
        </p:spPr>
      </p:pic>
      <p:pic>
        <p:nvPicPr>
          <p:cNvPr id="158725" name="Picture 5" descr="memory-watch3"/>
          <p:cNvPicPr>
            <a:picLocks noGrp="1" noChangeAspect="1" noChangeArrowheads="1"/>
          </p:cNvPicPr>
          <p:nvPr>
            <p:ph sz="quarter" idx="3"/>
          </p:nvPr>
        </p:nvPicPr>
        <p:blipFill>
          <a:blip r:embed="rId4"/>
          <a:srcRect/>
          <a:stretch>
            <a:fillRect/>
          </a:stretch>
        </p:blipFill>
        <p:spPr>
          <a:xfrm>
            <a:off x="4438650" y="3817938"/>
            <a:ext cx="2089150" cy="2187575"/>
          </a:xfrm>
        </p:spPr>
      </p:pic>
      <p:pic>
        <p:nvPicPr>
          <p:cNvPr id="158726" name="Picture 6" descr="memory-watch4"/>
          <p:cNvPicPr>
            <a:picLocks noGrp="1" noChangeAspect="1" noChangeArrowheads="1"/>
          </p:cNvPicPr>
          <p:nvPr>
            <p:ph sz="quarter" idx="4"/>
          </p:nvPr>
        </p:nvPicPr>
        <p:blipFill>
          <a:blip r:embed="rId5"/>
          <a:srcRect/>
          <a:stretch>
            <a:fillRect/>
          </a:stretch>
        </p:blipFill>
        <p:spPr>
          <a:xfrm>
            <a:off x="1619250" y="1268413"/>
            <a:ext cx="2187575" cy="2187575"/>
          </a:xfrm>
        </p:spPr>
      </p:pic>
      <p:sp>
        <p:nvSpPr>
          <p:cNvPr id="158727" name="Text Box 7"/>
          <p:cNvSpPr txBox="1">
            <a:spLocks noChangeArrowheads="1"/>
          </p:cNvSpPr>
          <p:nvPr/>
        </p:nvSpPr>
        <p:spPr bwMode="auto">
          <a:xfrm>
            <a:off x="3806825" y="765175"/>
            <a:ext cx="5191125" cy="600075"/>
          </a:xfrm>
          <a:prstGeom prst="rect">
            <a:avLst/>
          </a:prstGeom>
          <a:noFill/>
          <a:ln w="9525">
            <a:noFill/>
            <a:miter lim="800000"/>
            <a:headEnd/>
            <a:tailEnd/>
          </a:ln>
        </p:spPr>
        <p:txBody>
          <a:bodyPr>
            <a:spAutoFit/>
          </a:bodyPr>
          <a:lstStyle/>
          <a:p>
            <a:r>
              <a:rPr lang="ru-RU" sz="3300" b="1">
                <a:solidFill>
                  <a:srgbClr val="FF3300"/>
                </a:solidFill>
                <a:latin typeface="Tahoma" pitchFamily="34" charset="0"/>
              </a:rPr>
              <a:t> или цифровая память</a:t>
            </a:r>
            <a:endParaRPr lang="en-GB" sz="3300" b="1">
              <a:solidFill>
                <a:srgbClr val="FF3300"/>
              </a:solidFill>
              <a:latin typeface="Tahoma" pitchFamily="34" charset="0"/>
            </a:endParaRPr>
          </a:p>
        </p:txBody>
      </p:sp>
      <p:pic>
        <p:nvPicPr>
          <p:cNvPr id="77830" name="Picture 8" descr="Think_Geek_Online_Store_--_thinkgeek_com-resized200"/>
          <p:cNvPicPr>
            <a:picLocks noChangeAspect="1" noChangeArrowheads="1"/>
          </p:cNvPicPr>
          <p:nvPr/>
        </p:nvPicPr>
        <p:blipFill>
          <a:blip r:embed="rId6"/>
          <a:srcRect/>
          <a:stretch>
            <a:fillRect/>
          </a:stretch>
        </p:blipFill>
        <p:spPr bwMode="auto">
          <a:xfrm>
            <a:off x="7092950" y="4953000"/>
            <a:ext cx="1905000" cy="1905000"/>
          </a:xfrm>
          <a:prstGeom prst="rect">
            <a:avLst/>
          </a:prstGeom>
          <a:noFill/>
          <a:ln w="9525">
            <a:noFill/>
            <a:miter lim="800000"/>
            <a:headEnd/>
            <a:tailEnd/>
          </a:ln>
        </p:spPr>
      </p:pic>
      <p:pic>
        <p:nvPicPr>
          <p:cNvPr id="77831" name="Picture 9"/>
          <p:cNvPicPr>
            <a:picLocks noChangeAspect="1"/>
          </p:cNvPicPr>
          <p:nvPr/>
        </p:nvPicPr>
        <p:blipFill>
          <a:blip r:embed="rId7"/>
          <a:srcRect/>
          <a:stretch>
            <a:fillRect/>
          </a:stretch>
        </p:blipFill>
        <p:spPr bwMode="auto">
          <a:xfrm>
            <a:off x="5594350" y="1854200"/>
            <a:ext cx="1701800" cy="1701800"/>
          </a:xfrm>
          <a:prstGeom prst="rect">
            <a:avLst/>
          </a:prstGeom>
          <a:noFill/>
          <a:ln w="9525">
            <a:noFill/>
            <a:miter lim="800000"/>
            <a:headEnd/>
            <a:tailEnd/>
          </a:ln>
        </p:spPr>
      </p:pic>
      <p:sp>
        <p:nvSpPr>
          <p:cNvPr id="77832" name="Slide Number Placeholder 8"/>
          <p:cNvSpPr>
            <a:spLocks noGrp="1"/>
          </p:cNvSpPr>
          <p:nvPr>
            <p:ph type="sldNum" sz="quarter" idx="13"/>
          </p:nvPr>
        </p:nvSpPr>
        <p:spPr bwMode="auto">
          <a:noFill/>
          <a:ln>
            <a:miter lim="800000"/>
            <a:headEnd/>
            <a:tailEnd/>
          </a:ln>
        </p:spPr>
        <p:txBody>
          <a:bodyPr/>
          <a:lstStyle/>
          <a:p>
            <a:fld id="{966B18AA-A4C1-4AE9-AFB4-66A252862683}" type="slidenum">
              <a:rPr lang="en-GB"/>
              <a:pPr/>
              <a:t>32</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87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58727"/>
                                        </p:tgtEl>
                                        <p:attrNameLst>
                                          <p:attrName>style.visibility</p:attrName>
                                        </p:attrNameLst>
                                      </p:cBhvr>
                                      <p:to>
                                        <p:strVal val="visible"/>
                                      </p:to>
                                    </p:set>
                                    <p:animEffect transition="in" filter="dissolve">
                                      <p:cBhvr>
                                        <p:cTn id="11" dur="500"/>
                                        <p:tgtEl>
                                          <p:spTgt spid="158727"/>
                                        </p:tgtEl>
                                      </p:cBhvr>
                                    </p:animEffect>
                                  </p:childTnLst>
                                </p:cTn>
                              </p:par>
                            </p:childTnLst>
                          </p:cTn>
                        </p:par>
                        <p:par>
                          <p:cTn id="12" fill="hold" nodeType="afterGroup">
                            <p:stCondLst>
                              <p:cond delay="500"/>
                            </p:stCondLst>
                            <p:childTnLst>
                              <p:par>
                                <p:cTn id="13" presetID="1" presetClass="entr" presetSubtype="0" fill="hold" nodeType="afterEffect">
                                  <p:stCondLst>
                                    <p:cond delay="3000"/>
                                  </p:stCondLst>
                                  <p:childTnLst>
                                    <p:set>
                                      <p:cBhvr>
                                        <p:cTn id="14" dur="1" fill="hold">
                                          <p:stCondLst>
                                            <p:cond delay="0"/>
                                          </p:stCondLst>
                                        </p:cTn>
                                        <p:tgtEl>
                                          <p:spTgt spid="158724"/>
                                        </p:tgtEl>
                                        <p:attrNameLst>
                                          <p:attrName>style.visibility</p:attrName>
                                        </p:attrNameLst>
                                      </p:cBhvr>
                                      <p:to>
                                        <p:strVal val="visible"/>
                                      </p:to>
                                    </p:set>
                                  </p:childTnLst>
                                </p:cTn>
                              </p:par>
                            </p:childTnLst>
                          </p:cTn>
                        </p:par>
                        <p:par>
                          <p:cTn id="15" fill="hold" nodeType="afterGroup">
                            <p:stCondLst>
                              <p:cond delay="3500"/>
                            </p:stCondLst>
                            <p:childTnLst>
                              <p:par>
                                <p:cTn id="16" presetID="1" presetClass="entr" presetSubtype="0" fill="hold" nodeType="afterEffect">
                                  <p:stCondLst>
                                    <p:cond delay="3000"/>
                                  </p:stCondLst>
                                  <p:childTnLst>
                                    <p:set>
                                      <p:cBhvr>
                                        <p:cTn id="17" dur="1" fill="hold">
                                          <p:stCondLst>
                                            <p:cond delay="0"/>
                                          </p:stCondLst>
                                        </p:cTn>
                                        <p:tgtEl>
                                          <p:spTgt spid="158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descr="Pen Drive2"/>
          <p:cNvPicPr>
            <a:picLocks noGrp="1" noChangeAspect="1" noChangeArrowheads="1"/>
          </p:cNvPicPr>
          <p:nvPr>
            <p:ph sz="quarter" idx="1"/>
          </p:nvPr>
        </p:nvPicPr>
        <p:blipFill>
          <a:blip r:embed="rId3"/>
          <a:srcRect/>
          <a:stretch>
            <a:fillRect/>
          </a:stretch>
        </p:blipFill>
        <p:spPr>
          <a:xfrm>
            <a:off x="0" y="82550"/>
            <a:ext cx="3492500" cy="3471863"/>
          </a:xfrm>
        </p:spPr>
      </p:pic>
      <p:sp>
        <p:nvSpPr>
          <p:cNvPr id="160771" name="Rectangle 3"/>
          <p:cNvSpPr>
            <a:spLocks noGrp="1" noChangeArrowheads="1"/>
          </p:cNvSpPr>
          <p:nvPr>
            <p:ph type="title" sz="quarter"/>
          </p:nvPr>
        </p:nvSpPr>
        <p:spPr bwMode="auto">
          <a:xfrm>
            <a:off x="6032500" y="549275"/>
            <a:ext cx="4392613" cy="647700"/>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n-GB" sz="3600" b="1" smtClean="0"/>
              <a:t> </a:t>
            </a:r>
            <a:r>
              <a:rPr lang="ru-RU" sz="3600" b="1" smtClean="0"/>
              <a:t>или ЗУ</a:t>
            </a:r>
            <a:endParaRPr lang="en-GB" sz="3600" b="1" smtClean="0"/>
          </a:p>
        </p:txBody>
      </p:sp>
      <p:pic>
        <p:nvPicPr>
          <p:cNvPr id="160773" name="Picture 5" descr="PenDrive 3"/>
          <p:cNvPicPr>
            <a:picLocks noGrp="1" noChangeAspect="1" noChangeArrowheads="1"/>
          </p:cNvPicPr>
          <p:nvPr>
            <p:ph sz="quarter" idx="3"/>
          </p:nvPr>
        </p:nvPicPr>
        <p:blipFill>
          <a:blip r:embed="rId4"/>
          <a:srcRect/>
          <a:stretch>
            <a:fillRect/>
          </a:stretch>
        </p:blipFill>
        <p:spPr>
          <a:xfrm>
            <a:off x="4787900" y="2420938"/>
            <a:ext cx="3960813" cy="3008312"/>
          </a:xfrm>
        </p:spPr>
      </p:pic>
      <p:pic>
        <p:nvPicPr>
          <p:cNvPr id="79876" name="Picture 6" descr="meritline"/>
          <p:cNvPicPr>
            <a:picLocks noGrp="1" noChangeAspect="1" noChangeArrowheads="1"/>
          </p:cNvPicPr>
          <p:nvPr>
            <p:ph sz="quarter" idx="4"/>
          </p:nvPr>
        </p:nvPicPr>
        <p:blipFill>
          <a:blip r:embed="rId5"/>
          <a:srcRect/>
          <a:stretch>
            <a:fillRect/>
          </a:stretch>
        </p:blipFill>
        <p:spPr>
          <a:xfrm>
            <a:off x="6205538" y="6507163"/>
            <a:ext cx="2938462" cy="350837"/>
          </a:xfrm>
        </p:spPr>
      </p:pic>
      <p:sp>
        <p:nvSpPr>
          <p:cNvPr id="79877" name="Text Box 7"/>
          <p:cNvSpPr txBox="1">
            <a:spLocks noChangeArrowheads="1"/>
          </p:cNvSpPr>
          <p:nvPr/>
        </p:nvSpPr>
        <p:spPr bwMode="auto">
          <a:xfrm>
            <a:off x="2363788" y="549275"/>
            <a:ext cx="3841750" cy="584200"/>
          </a:xfrm>
          <a:prstGeom prst="rect">
            <a:avLst/>
          </a:prstGeom>
          <a:noFill/>
          <a:ln w="9525">
            <a:noFill/>
            <a:miter lim="800000"/>
            <a:headEnd/>
            <a:tailEnd/>
          </a:ln>
        </p:spPr>
        <p:txBody>
          <a:bodyPr>
            <a:spAutoFit/>
          </a:bodyPr>
          <a:lstStyle/>
          <a:p>
            <a:pPr>
              <a:spcBef>
                <a:spcPct val="50000"/>
              </a:spcBef>
            </a:pPr>
            <a:r>
              <a:rPr lang="ru-RU" sz="3200" b="1">
                <a:solidFill>
                  <a:srgbClr val="FF3300"/>
                </a:solidFill>
                <a:latin typeface="Tahoma" pitchFamily="34" charset="0"/>
              </a:rPr>
              <a:t>Авторучка</a:t>
            </a:r>
            <a:endParaRPr lang="en-GB" sz="3200" b="1">
              <a:solidFill>
                <a:srgbClr val="FF3300"/>
              </a:solidFill>
              <a:latin typeface="Tahoma" pitchFamily="34" charset="0"/>
            </a:endParaRPr>
          </a:p>
        </p:txBody>
      </p:sp>
      <p:pic>
        <p:nvPicPr>
          <p:cNvPr id="79878" name="Picture 8"/>
          <p:cNvPicPr>
            <a:picLocks noChangeAspect="1"/>
          </p:cNvPicPr>
          <p:nvPr/>
        </p:nvPicPr>
        <p:blipFill>
          <a:blip r:embed="rId6"/>
          <a:srcRect/>
          <a:stretch>
            <a:fillRect/>
          </a:stretch>
        </p:blipFill>
        <p:spPr bwMode="auto">
          <a:xfrm>
            <a:off x="342900" y="3762375"/>
            <a:ext cx="2743200" cy="2744788"/>
          </a:xfrm>
          <a:prstGeom prst="rect">
            <a:avLst/>
          </a:prstGeom>
          <a:noFill/>
          <a:ln w="9525">
            <a:noFill/>
            <a:miter lim="800000"/>
            <a:headEnd/>
            <a:tailEnd/>
          </a:ln>
        </p:spPr>
      </p:pic>
      <p:sp>
        <p:nvSpPr>
          <p:cNvPr id="79879" name="Slide Number Placeholder 7"/>
          <p:cNvSpPr>
            <a:spLocks noGrp="1"/>
          </p:cNvSpPr>
          <p:nvPr>
            <p:ph type="sldNum" sz="quarter" idx="13"/>
          </p:nvPr>
        </p:nvSpPr>
        <p:spPr bwMode="auto">
          <a:noFill/>
          <a:ln>
            <a:miter lim="800000"/>
            <a:headEnd/>
            <a:tailEnd/>
          </a:ln>
        </p:spPr>
        <p:txBody>
          <a:bodyPr/>
          <a:lstStyle/>
          <a:p>
            <a:fld id="{F708BBF6-163A-475A-BCAF-3B16DE4C9761}" type="slidenum">
              <a:rPr lang="en-GB"/>
              <a:pPr/>
              <a:t>33</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dissolve">
                                      <p:cBhvr>
                                        <p:cTn id="7" dur="500"/>
                                        <p:tgtEl>
                                          <p:spTgt spid="1607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077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60773"/>
                                        </p:tgtEl>
                                        <p:attrNameLst>
                                          <p:attrName>style.visibility</p:attrName>
                                        </p:attrNameLst>
                                      </p:cBhvr>
                                      <p:to>
                                        <p:strVal val="visible"/>
                                      </p:to>
                                    </p:set>
                                    <p:animEffect transition="in" filter="dissolve">
                                      <p:cBhvr>
                                        <p:cTn id="16" dur="500"/>
                                        <p:tgtEl>
                                          <p:spTgt spid="16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p:nvPr>
        </p:nvSpPr>
        <p:spPr bwMode="auto">
          <a:xfrm>
            <a:off x="457200" y="274638"/>
            <a:ext cx="8229600" cy="812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Складной нож с </a:t>
            </a:r>
            <a:r>
              <a:rPr lang="en-GB" b="1" smtClean="0"/>
              <a:t>USB</a:t>
            </a:r>
            <a:r>
              <a:rPr lang="ru-RU" b="1" smtClean="0"/>
              <a:t>-памятью</a:t>
            </a:r>
            <a:endParaRPr lang="en-GB" b="1" smtClean="0"/>
          </a:p>
        </p:txBody>
      </p:sp>
      <p:pic>
        <p:nvPicPr>
          <p:cNvPr id="81922" name="Picture 5" descr="scl21"/>
          <p:cNvPicPr>
            <a:picLocks noChangeAspect="1" noChangeArrowheads="1"/>
          </p:cNvPicPr>
          <p:nvPr/>
        </p:nvPicPr>
        <p:blipFill>
          <a:blip r:embed="rId3"/>
          <a:srcRect/>
          <a:stretch>
            <a:fillRect/>
          </a:stretch>
        </p:blipFill>
        <p:spPr bwMode="auto">
          <a:xfrm>
            <a:off x="1403350" y="1557338"/>
            <a:ext cx="6265863" cy="4383087"/>
          </a:xfrm>
          <a:prstGeom prst="rect">
            <a:avLst/>
          </a:prstGeom>
          <a:noFill/>
          <a:ln w="9525">
            <a:noFill/>
            <a:miter lim="800000"/>
            <a:headEnd/>
            <a:tailEnd/>
          </a:ln>
        </p:spPr>
      </p:pic>
      <p:sp>
        <p:nvSpPr>
          <p:cNvPr id="81923" name="Slide Number Placeholder 3"/>
          <p:cNvSpPr>
            <a:spLocks noGrp="1"/>
          </p:cNvSpPr>
          <p:nvPr>
            <p:ph type="sldNum" sz="quarter" idx="12"/>
          </p:nvPr>
        </p:nvSpPr>
        <p:spPr bwMode="auto">
          <a:noFill/>
          <a:ln>
            <a:miter lim="800000"/>
            <a:headEnd/>
            <a:tailEnd/>
          </a:ln>
        </p:spPr>
        <p:txBody>
          <a:bodyPr/>
          <a:lstStyle/>
          <a:p>
            <a:fld id="{D5AE105A-D8FC-4314-A76B-AFCFEA05A9C6}" type="slidenum">
              <a:rPr lang="en-US"/>
              <a:pPr/>
              <a:t>34</a:t>
            </a:fld>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bwMode="auto">
          <a:xfrm>
            <a:off x="457200" y="274638"/>
            <a:ext cx="8229600" cy="8413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Что еще они придумают</a:t>
            </a:r>
            <a:r>
              <a:rPr lang="en-GB" b="1" smtClean="0"/>
              <a:t>?</a:t>
            </a:r>
          </a:p>
        </p:txBody>
      </p:sp>
      <p:pic>
        <p:nvPicPr>
          <p:cNvPr id="163843" name="Picture 3" descr="iducky11"/>
          <p:cNvPicPr>
            <a:picLocks noChangeAspect="1" noChangeArrowheads="1"/>
          </p:cNvPicPr>
          <p:nvPr/>
        </p:nvPicPr>
        <p:blipFill>
          <a:blip r:embed="rId3"/>
          <a:srcRect/>
          <a:stretch>
            <a:fillRect/>
          </a:stretch>
        </p:blipFill>
        <p:spPr bwMode="auto">
          <a:xfrm>
            <a:off x="1908175" y="1719263"/>
            <a:ext cx="5111750" cy="3835400"/>
          </a:xfrm>
          <a:prstGeom prst="rect">
            <a:avLst/>
          </a:prstGeom>
          <a:noFill/>
          <a:ln w="9525">
            <a:noFill/>
            <a:miter lim="800000"/>
            <a:headEnd/>
            <a:tailEnd/>
          </a:ln>
        </p:spPr>
      </p:pic>
      <p:pic>
        <p:nvPicPr>
          <p:cNvPr id="163844" name="Picture 4" descr="ducks"/>
          <p:cNvPicPr>
            <a:picLocks noChangeAspect="1" noChangeArrowheads="1"/>
          </p:cNvPicPr>
          <p:nvPr/>
        </p:nvPicPr>
        <p:blipFill>
          <a:blip r:embed="rId4"/>
          <a:srcRect/>
          <a:stretch>
            <a:fillRect/>
          </a:stretch>
        </p:blipFill>
        <p:spPr bwMode="auto">
          <a:xfrm>
            <a:off x="395288" y="1557338"/>
            <a:ext cx="8424862" cy="4608512"/>
          </a:xfrm>
          <a:prstGeom prst="rect">
            <a:avLst/>
          </a:prstGeom>
          <a:noFill/>
          <a:ln w="9525">
            <a:noFill/>
            <a:miter lim="800000"/>
            <a:headEnd/>
            <a:tailEnd/>
          </a:ln>
        </p:spPr>
      </p:pic>
      <p:sp>
        <p:nvSpPr>
          <p:cNvPr id="83972" name="Slide Number Placeholder 4"/>
          <p:cNvSpPr>
            <a:spLocks noGrp="1"/>
          </p:cNvSpPr>
          <p:nvPr>
            <p:ph type="sldNum" sz="quarter" idx="12"/>
          </p:nvPr>
        </p:nvSpPr>
        <p:spPr bwMode="auto">
          <a:noFill/>
          <a:ln>
            <a:miter lim="800000"/>
            <a:headEnd/>
            <a:tailEnd/>
          </a:ln>
        </p:spPr>
        <p:txBody>
          <a:bodyPr/>
          <a:lstStyle/>
          <a:p>
            <a:fld id="{351AAB65-F26C-4459-8FC8-F74E170DC3F6}" type="slidenum">
              <a:rPr lang="en-US"/>
              <a:pPr/>
              <a:t>35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4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bwMode="auto">
          <a:xfrm>
            <a:off x="468313" y="188913"/>
            <a:ext cx="8229600" cy="9128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z="4800" b="1" smtClean="0"/>
              <a:t>USB</a:t>
            </a:r>
            <a:r>
              <a:rPr lang="ru-RU" sz="4800" b="1" smtClean="0"/>
              <a:t>-накопитель </a:t>
            </a:r>
            <a:r>
              <a:rPr lang="en-GB" sz="4800" b="1" smtClean="0"/>
              <a:t>Imation</a:t>
            </a:r>
          </a:p>
        </p:txBody>
      </p:sp>
      <p:pic>
        <p:nvPicPr>
          <p:cNvPr id="86018" name="Picture 6" descr="scl24"/>
          <p:cNvPicPr>
            <a:picLocks noChangeAspect="1" noChangeArrowheads="1"/>
          </p:cNvPicPr>
          <p:nvPr/>
        </p:nvPicPr>
        <p:blipFill>
          <a:blip r:embed="rId3"/>
          <a:srcRect/>
          <a:stretch>
            <a:fillRect/>
          </a:stretch>
        </p:blipFill>
        <p:spPr bwMode="auto">
          <a:xfrm>
            <a:off x="3419475" y="1989138"/>
            <a:ext cx="5462588" cy="3392487"/>
          </a:xfrm>
          <a:prstGeom prst="rect">
            <a:avLst/>
          </a:prstGeom>
          <a:noFill/>
          <a:ln w="9525">
            <a:noFill/>
            <a:miter lim="800000"/>
            <a:headEnd/>
            <a:tailEnd/>
          </a:ln>
        </p:spPr>
      </p:pic>
      <p:pic>
        <p:nvPicPr>
          <p:cNvPr id="86019" name="Picture 8" descr="scl25"/>
          <p:cNvPicPr>
            <a:picLocks noChangeAspect="1" noChangeArrowheads="1"/>
          </p:cNvPicPr>
          <p:nvPr/>
        </p:nvPicPr>
        <p:blipFill>
          <a:blip r:embed="rId4"/>
          <a:srcRect/>
          <a:stretch>
            <a:fillRect/>
          </a:stretch>
        </p:blipFill>
        <p:spPr bwMode="auto">
          <a:xfrm>
            <a:off x="179388" y="2781300"/>
            <a:ext cx="3330575" cy="3529013"/>
          </a:xfrm>
          <a:prstGeom prst="rect">
            <a:avLst/>
          </a:prstGeom>
          <a:noFill/>
          <a:ln w="9525">
            <a:noFill/>
            <a:miter lim="800000"/>
            <a:headEnd/>
            <a:tailEnd/>
          </a:ln>
        </p:spPr>
      </p:pic>
      <p:sp>
        <p:nvSpPr>
          <p:cNvPr id="86020" name="Slide Number Placeholder 4"/>
          <p:cNvSpPr>
            <a:spLocks noGrp="1"/>
          </p:cNvSpPr>
          <p:nvPr>
            <p:ph type="sldNum" sz="quarter" idx="12"/>
          </p:nvPr>
        </p:nvSpPr>
        <p:spPr bwMode="auto">
          <a:noFill/>
          <a:ln>
            <a:miter lim="800000"/>
            <a:headEnd/>
            <a:tailEnd/>
          </a:ln>
        </p:spPr>
        <p:txBody>
          <a:bodyPr/>
          <a:lstStyle/>
          <a:p>
            <a:fld id="{EFE3CBD2-8D32-47A6-ACFA-85791243EA37}" type="slidenum">
              <a:rPr lang="en-US"/>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bwMode="auto">
          <a:xfrm>
            <a:off x="468313" y="277813"/>
            <a:ext cx="8229600" cy="8905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800" b="1" smtClean="0"/>
              <a:t>Солнцезащитные очки Окли</a:t>
            </a:r>
            <a:endParaRPr lang="en-GB" sz="4800" b="1" smtClean="0"/>
          </a:p>
        </p:txBody>
      </p:sp>
      <p:pic>
        <p:nvPicPr>
          <p:cNvPr id="88066" name="Picture 3" descr="oakley razrwire"/>
          <p:cNvPicPr>
            <a:picLocks noChangeAspect="1" noChangeArrowheads="1"/>
          </p:cNvPicPr>
          <p:nvPr/>
        </p:nvPicPr>
        <p:blipFill>
          <a:blip r:embed="rId3"/>
          <a:srcRect/>
          <a:stretch>
            <a:fillRect/>
          </a:stretch>
        </p:blipFill>
        <p:spPr bwMode="auto">
          <a:xfrm>
            <a:off x="4643438" y="1990725"/>
            <a:ext cx="3960812" cy="1952625"/>
          </a:xfrm>
          <a:prstGeom prst="rect">
            <a:avLst/>
          </a:prstGeom>
          <a:noFill/>
          <a:ln w="9525">
            <a:noFill/>
            <a:miter lim="800000"/>
            <a:headEnd/>
            <a:tailEnd/>
          </a:ln>
        </p:spPr>
      </p:pic>
      <p:pic>
        <p:nvPicPr>
          <p:cNvPr id="88067" name="Picture 4" descr="oakley thump"/>
          <p:cNvPicPr>
            <a:picLocks noChangeAspect="1" noChangeArrowheads="1"/>
          </p:cNvPicPr>
          <p:nvPr/>
        </p:nvPicPr>
        <p:blipFill>
          <a:blip r:embed="rId4"/>
          <a:srcRect/>
          <a:stretch>
            <a:fillRect/>
          </a:stretch>
        </p:blipFill>
        <p:spPr bwMode="auto">
          <a:xfrm>
            <a:off x="2627313" y="3933825"/>
            <a:ext cx="4032250" cy="1839913"/>
          </a:xfrm>
          <a:prstGeom prst="rect">
            <a:avLst/>
          </a:prstGeom>
          <a:noFill/>
          <a:ln w="9525">
            <a:noFill/>
            <a:miter lim="800000"/>
            <a:headEnd/>
            <a:tailEnd/>
          </a:ln>
        </p:spPr>
      </p:pic>
      <p:pic>
        <p:nvPicPr>
          <p:cNvPr id="88068" name="Picture 5" descr="oakley thump2"/>
          <p:cNvPicPr>
            <a:picLocks noChangeAspect="1" noChangeArrowheads="1"/>
          </p:cNvPicPr>
          <p:nvPr/>
        </p:nvPicPr>
        <p:blipFill>
          <a:blip r:embed="rId5"/>
          <a:srcRect/>
          <a:stretch>
            <a:fillRect/>
          </a:stretch>
        </p:blipFill>
        <p:spPr bwMode="auto">
          <a:xfrm>
            <a:off x="611188" y="1989138"/>
            <a:ext cx="4032250" cy="1952625"/>
          </a:xfrm>
          <a:prstGeom prst="rect">
            <a:avLst/>
          </a:prstGeom>
          <a:noFill/>
          <a:ln w="9525">
            <a:noFill/>
            <a:miter lim="800000"/>
            <a:headEnd/>
            <a:tailEnd/>
          </a:ln>
        </p:spPr>
      </p:pic>
      <p:sp>
        <p:nvSpPr>
          <p:cNvPr id="88069" name="Slide Number Placeholder 5"/>
          <p:cNvSpPr>
            <a:spLocks noGrp="1"/>
          </p:cNvSpPr>
          <p:nvPr>
            <p:ph type="sldNum" sz="quarter" idx="12"/>
          </p:nvPr>
        </p:nvSpPr>
        <p:spPr bwMode="auto">
          <a:noFill/>
          <a:ln>
            <a:miter lim="800000"/>
            <a:headEnd/>
            <a:tailEnd/>
          </a:ln>
        </p:spPr>
        <p:txBody>
          <a:bodyPr/>
          <a:lstStyle/>
          <a:p>
            <a:fld id="{541D5421-F1CF-4AFB-9BD7-15C5D12D1D5B}" type="slidenum">
              <a:rPr lang="en-US"/>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bwMode="auto">
          <a:xfrm>
            <a:off x="457200" y="274638"/>
            <a:ext cx="8686800" cy="28717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Мне все еще непонятно, почему они называют это </a:t>
            </a:r>
            <a:r>
              <a:rPr lang="ja-JP" altLang="en-US" b="1" smtClean="0"/>
              <a:t>“</a:t>
            </a:r>
            <a:r>
              <a:rPr lang="ru-RU" altLang="ja-JP" b="1" smtClean="0"/>
              <a:t>пальцевым накопителем</a:t>
            </a:r>
            <a:r>
              <a:rPr lang="ja-JP" altLang="en-US" b="1" smtClean="0"/>
              <a:t>”</a:t>
            </a:r>
            <a:r>
              <a:rPr lang="en-US" altLang="ja-JP" b="1" smtClean="0"/>
              <a:t>!</a:t>
            </a:r>
            <a:r>
              <a:rPr lang="ru-RU" altLang="ja-JP" b="1" smtClean="0"/>
              <a:t> </a:t>
            </a:r>
            <a:endParaRPr lang="en-GB" b="1" smtClean="0"/>
          </a:p>
        </p:txBody>
      </p:sp>
      <p:pic>
        <p:nvPicPr>
          <p:cNvPr id="171011" name="Picture 3" descr="usb thumb drive"/>
          <p:cNvPicPr>
            <a:picLocks noChangeAspect="1" noChangeArrowheads="1"/>
          </p:cNvPicPr>
          <p:nvPr/>
        </p:nvPicPr>
        <p:blipFill>
          <a:blip r:embed="rId3"/>
          <a:srcRect/>
          <a:stretch>
            <a:fillRect/>
          </a:stretch>
        </p:blipFill>
        <p:spPr bwMode="auto">
          <a:xfrm>
            <a:off x="1547813" y="2247900"/>
            <a:ext cx="5832475" cy="4443413"/>
          </a:xfrm>
          <a:prstGeom prst="rect">
            <a:avLst/>
          </a:prstGeom>
          <a:noFill/>
          <a:ln w="9525">
            <a:noFill/>
            <a:miter lim="800000"/>
            <a:headEnd/>
            <a:tailEnd/>
          </a:ln>
        </p:spPr>
      </p:pic>
      <p:sp>
        <p:nvSpPr>
          <p:cNvPr id="90115" name="Slide Number Placeholder 3"/>
          <p:cNvSpPr>
            <a:spLocks noGrp="1"/>
          </p:cNvSpPr>
          <p:nvPr>
            <p:ph type="sldNum" sz="quarter" idx="12"/>
          </p:nvPr>
        </p:nvSpPr>
        <p:spPr bwMode="auto">
          <a:noFill/>
          <a:ln>
            <a:miter lim="800000"/>
            <a:headEnd/>
            <a:tailEnd/>
          </a:ln>
        </p:spPr>
        <p:txBody>
          <a:bodyPr/>
          <a:lstStyle/>
          <a:p>
            <a:fld id="{90E92F5F-6F7F-4E28-AE0A-C7A2237A4D73}" type="slidenum">
              <a:rPr lang="en-US"/>
              <a:pPr/>
              <a:t>38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10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Content Placeholder 3"/>
          <p:cNvPicPr>
            <a:picLocks noGrp="1" noChangeAspect="1" noChangeArrowheads="1"/>
          </p:cNvPicPr>
          <p:nvPr>
            <p:ph sz="quarter" idx="1"/>
          </p:nvPr>
        </p:nvPicPr>
        <p:blipFill>
          <a:blip r:embed="rId3"/>
          <a:srcRect/>
          <a:stretch>
            <a:fillRect/>
          </a:stretch>
        </p:blipFill>
        <p:spPr>
          <a:xfrm>
            <a:off x="6715125" y="4786313"/>
            <a:ext cx="1962150" cy="1766887"/>
          </a:xfrm>
        </p:spPr>
      </p:pic>
      <p:grpSp>
        <p:nvGrpSpPr>
          <p:cNvPr id="92162" name="Group 2"/>
          <p:cNvGrpSpPr>
            <a:grpSpLocks noChangeAspect="1"/>
          </p:cNvGrpSpPr>
          <p:nvPr/>
        </p:nvGrpSpPr>
        <p:grpSpPr bwMode="auto">
          <a:xfrm>
            <a:off x="2828925" y="457200"/>
            <a:ext cx="3673475" cy="5976938"/>
            <a:chOff x="1338" y="255"/>
            <a:chExt cx="3192" cy="3900"/>
          </a:xfrm>
        </p:grpSpPr>
        <p:sp>
          <p:nvSpPr>
            <p:cNvPr id="9216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8"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9216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10"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9216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9217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9217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9217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9217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9217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9217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9217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9217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9217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9217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9218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9218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9218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9218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9218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9218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9218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9218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9218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9218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9219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9219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9219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9219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9219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9219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9219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9219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9219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9219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9220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9220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9220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9220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9220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9220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9220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9220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9220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92163" name="TextBox 50"/>
          <p:cNvSpPr txBox="1">
            <a:spLocks noChangeArrowheads="1"/>
          </p:cNvSpPr>
          <p:nvPr/>
        </p:nvSpPr>
        <p:spPr bwMode="auto">
          <a:xfrm>
            <a:off x="3144838" y="2638425"/>
            <a:ext cx="3068637" cy="1077913"/>
          </a:xfrm>
          <a:prstGeom prst="rect">
            <a:avLst/>
          </a:prstGeom>
          <a:noFill/>
          <a:ln w="9525">
            <a:noFill/>
            <a:miter lim="800000"/>
            <a:headEnd/>
            <a:tailEnd/>
          </a:ln>
        </p:spPr>
        <p:txBody>
          <a:bodyPr>
            <a:spAutoFit/>
          </a:bodyPr>
          <a:lstStyle/>
          <a:p>
            <a:pPr algn="ctr"/>
            <a:r>
              <a:rPr lang="ru-RU" sz="3200" b="1">
                <a:solidFill>
                  <a:srgbClr val="122031"/>
                </a:solidFill>
              </a:rPr>
              <a:t>РАЗНЫЕ ТИПЫ</a:t>
            </a:r>
            <a:r>
              <a:rPr lang="en-GB" sz="3200" b="1">
                <a:solidFill>
                  <a:srgbClr val="122031"/>
                </a:solidFill>
              </a:rPr>
              <a:t> </a:t>
            </a:r>
            <a:r>
              <a:rPr lang="ru-RU" sz="3200" b="1">
                <a:solidFill>
                  <a:srgbClr val="122031"/>
                </a:solidFill>
              </a:rPr>
              <a:t>КОМПЬЮТЕРОВ</a:t>
            </a:r>
            <a:endParaRPr lang="en-US" sz="3200"/>
          </a:p>
        </p:txBody>
      </p:sp>
      <p:sp>
        <p:nvSpPr>
          <p:cNvPr id="92164" name="Slide Number Placeholder 51"/>
          <p:cNvSpPr>
            <a:spLocks noGrp="1"/>
          </p:cNvSpPr>
          <p:nvPr>
            <p:ph type="sldNum" sz="quarter" idx="12"/>
          </p:nvPr>
        </p:nvSpPr>
        <p:spPr bwMode="auto">
          <a:noFill/>
          <a:ln>
            <a:miter lim="800000"/>
            <a:headEnd/>
            <a:tailEnd/>
          </a:ln>
        </p:spPr>
        <p:txBody>
          <a:bodyPr/>
          <a:lstStyle/>
          <a:p>
            <a:fld id="{9069DBE9-E38C-44EE-B6FC-BEE052B6F818}" type="slidenum">
              <a:rPr lang="en-US"/>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ontent Placeholder 2"/>
          <p:cNvSpPr>
            <a:spLocks noGrp="1"/>
          </p:cNvSpPr>
          <p:nvPr>
            <p:ph idx="1"/>
          </p:nvPr>
        </p:nvSpPr>
        <p:spPr>
          <a:xfrm>
            <a:off x="457200" y="1235075"/>
            <a:ext cx="8512175" cy="4891088"/>
          </a:xfrm>
        </p:spPr>
        <p:txBody>
          <a:bodyPr/>
          <a:lstStyle/>
          <a:p>
            <a:pPr eaLnBrk="1" hangingPunct="1">
              <a:lnSpc>
                <a:spcPct val="80000"/>
              </a:lnSpc>
              <a:buFont typeface="Arial" pitchFamily="34" charset="0"/>
              <a:buNone/>
            </a:pPr>
            <a:r>
              <a:rPr lang="ru-RU" sz="2200" smtClean="0"/>
              <a:t>В конце этой сессии участники должны уметь</a:t>
            </a:r>
            <a:r>
              <a:rPr lang="en-US" sz="2200" smtClean="0"/>
              <a:t>:</a:t>
            </a:r>
          </a:p>
          <a:p>
            <a:pPr eaLnBrk="1" hangingPunct="1">
              <a:lnSpc>
                <a:spcPct val="80000"/>
              </a:lnSpc>
            </a:pPr>
            <a:r>
              <a:rPr lang="ru-RU" sz="2200" smtClean="0"/>
              <a:t>Перечислять компоненты компьютерной системы</a:t>
            </a:r>
            <a:endParaRPr lang="en-GB" sz="2200" smtClean="0"/>
          </a:p>
          <a:p>
            <a:pPr eaLnBrk="1" hangingPunct="1">
              <a:lnSpc>
                <a:spcPct val="80000"/>
              </a:lnSpc>
            </a:pPr>
            <a:r>
              <a:rPr lang="ru-RU" sz="2200" smtClean="0"/>
              <a:t>Выявлять различные типы устройств для хранения данных</a:t>
            </a:r>
            <a:endParaRPr lang="en-GB" sz="2200" smtClean="0"/>
          </a:p>
          <a:p>
            <a:pPr eaLnBrk="1" hangingPunct="1">
              <a:lnSpc>
                <a:spcPct val="80000"/>
              </a:lnSpc>
            </a:pPr>
            <a:r>
              <a:rPr lang="ru-RU" sz="2200" smtClean="0"/>
              <a:t>Рассматривать последствия для уголовного правосудия экспоненциального объема хранения данных</a:t>
            </a:r>
            <a:endParaRPr lang="en-GB" sz="2200" smtClean="0"/>
          </a:p>
          <a:p>
            <a:pPr eaLnBrk="1" hangingPunct="1">
              <a:lnSpc>
                <a:spcPct val="80000"/>
              </a:lnSpc>
            </a:pPr>
            <a:r>
              <a:rPr lang="ru-RU" sz="2200" smtClean="0"/>
              <a:t>Выявлять различные операционные системы</a:t>
            </a:r>
            <a:endParaRPr lang="en-GB" sz="2200" smtClean="0"/>
          </a:p>
          <a:p>
            <a:pPr eaLnBrk="1" hangingPunct="1">
              <a:lnSpc>
                <a:spcPct val="80000"/>
              </a:lnSpc>
            </a:pPr>
            <a:r>
              <a:rPr lang="ru-RU" sz="2200" smtClean="0"/>
              <a:t>Объяснять основы функционирования таких систем</a:t>
            </a:r>
            <a:endParaRPr lang="en-US" sz="2200" smtClean="0"/>
          </a:p>
          <a:p>
            <a:pPr eaLnBrk="1" hangingPunct="1">
              <a:lnSpc>
                <a:spcPct val="80000"/>
              </a:lnSpc>
            </a:pPr>
            <a:r>
              <a:rPr lang="ru-RU" sz="2200" smtClean="0"/>
              <a:t>Описывать функции Интернета</a:t>
            </a:r>
            <a:endParaRPr lang="en-US" sz="2200" smtClean="0"/>
          </a:p>
          <a:p>
            <a:pPr eaLnBrk="1" hangingPunct="1">
              <a:lnSpc>
                <a:spcPct val="80000"/>
              </a:lnSpc>
            </a:pPr>
            <a:r>
              <a:rPr lang="ru-RU" sz="2200" smtClean="0"/>
              <a:t>Выявлять по крайней мере пять основных приложений в Интернете</a:t>
            </a:r>
            <a:endParaRPr lang="en-US" sz="2200" smtClean="0"/>
          </a:p>
          <a:p>
            <a:pPr eaLnBrk="1" hangingPunct="1">
              <a:lnSpc>
                <a:spcPct val="80000"/>
              </a:lnSpc>
            </a:pPr>
            <a:r>
              <a:rPr lang="ru-RU" sz="2200" smtClean="0"/>
              <a:t>Объяснять, как Интернет развивался с зарождения до сегодняшнего дня</a:t>
            </a:r>
            <a:endParaRPr lang="en-GB" sz="2200" smtClean="0"/>
          </a:p>
          <a:p>
            <a:pPr eaLnBrk="1" hangingPunct="1">
              <a:lnSpc>
                <a:spcPct val="80000"/>
              </a:lnSpc>
            </a:pPr>
            <a:r>
              <a:rPr lang="ru-RU" sz="2200" smtClean="0"/>
              <a:t>Проводить различие между разными Интернет-приложениями</a:t>
            </a:r>
            <a:endParaRPr lang="en-GB" sz="2200" smtClean="0"/>
          </a:p>
          <a:p>
            <a:pPr eaLnBrk="1" hangingPunct="1">
              <a:lnSpc>
                <a:spcPct val="80000"/>
              </a:lnSpc>
            </a:pPr>
            <a:r>
              <a:rPr lang="ru-RU" sz="2200" smtClean="0"/>
              <a:t>Определять, как преступники злоупотребляют разными Интернет-приложениями</a:t>
            </a:r>
            <a:endParaRPr lang="en-GB" sz="2200" smtClean="0"/>
          </a:p>
          <a:p>
            <a:pPr eaLnBrk="1" hangingPunct="1">
              <a:lnSpc>
                <a:spcPct val="80000"/>
              </a:lnSpc>
            </a:pPr>
            <a:endParaRPr lang="en-US" sz="2400" smtClean="0"/>
          </a:p>
          <a:p>
            <a:pPr eaLnBrk="1" hangingPunct="1">
              <a:lnSpc>
                <a:spcPct val="80000"/>
              </a:lnSpc>
            </a:pPr>
            <a:endParaRPr lang="en-US" sz="2400" smtClean="0"/>
          </a:p>
          <a:p>
            <a:pPr eaLnBrk="1" hangingPunct="1">
              <a:lnSpc>
                <a:spcPct val="80000"/>
              </a:lnSpc>
            </a:pPr>
            <a:endParaRPr lang="en-US" sz="2400" smtClean="0"/>
          </a:p>
        </p:txBody>
      </p:sp>
      <p:sp>
        <p:nvSpPr>
          <p:cNvPr id="26626" name="Title 1"/>
          <p:cNvSpPr>
            <a:spLocks noGrp="1"/>
          </p:cNvSpPr>
          <p:nvPr>
            <p:ph type="title"/>
          </p:nvPr>
        </p:nvSpPr>
        <p:spPr bwMode="auto">
          <a:xfrm>
            <a:off x="457200" y="274638"/>
            <a:ext cx="8229600" cy="7731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Задачи сессии</a:t>
            </a:r>
            <a:endParaRPr lang="en-US" b="1" smtClean="0"/>
          </a:p>
        </p:txBody>
      </p:sp>
      <p:sp>
        <p:nvSpPr>
          <p:cNvPr id="26627" name="Slide Number Placeholder 4"/>
          <p:cNvSpPr>
            <a:spLocks noGrp="1"/>
          </p:cNvSpPr>
          <p:nvPr>
            <p:ph type="sldNum" sz="quarter" idx="12"/>
          </p:nvPr>
        </p:nvSpPr>
        <p:spPr bwMode="auto">
          <a:noFill/>
          <a:ln>
            <a:miter lim="800000"/>
            <a:headEnd/>
            <a:tailEnd/>
          </a:ln>
        </p:spPr>
        <p:txBody>
          <a:bodyPr/>
          <a:lstStyle/>
          <a:p>
            <a:fld id="{6EC22D73-EA6C-4A08-8FD4-320E5D28B3E4}" type="slidenum">
              <a:rPr lang="en-US"/>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3" descr="gascanpc0001"/>
          <p:cNvPicPr>
            <a:picLocks noChangeAspect="1" noChangeArrowheads="1"/>
          </p:cNvPicPr>
          <p:nvPr/>
        </p:nvPicPr>
        <p:blipFill>
          <a:blip r:embed="rId3"/>
          <a:srcRect/>
          <a:stretch>
            <a:fillRect/>
          </a:stretch>
        </p:blipFill>
        <p:spPr bwMode="auto">
          <a:xfrm>
            <a:off x="500063" y="285750"/>
            <a:ext cx="4129087" cy="4581525"/>
          </a:xfrm>
          <a:prstGeom prst="rect">
            <a:avLst/>
          </a:prstGeom>
          <a:noFill/>
          <a:ln w="9525">
            <a:noFill/>
            <a:miter lim="800000"/>
            <a:headEnd/>
            <a:tailEnd/>
          </a:ln>
        </p:spPr>
      </p:pic>
      <p:pic>
        <p:nvPicPr>
          <p:cNvPr id="94210" name="Picture 2" descr="gascanpc0016"/>
          <p:cNvPicPr>
            <a:picLocks noGrp="1" noChangeAspect="1" noChangeArrowheads="1"/>
          </p:cNvPicPr>
          <p:nvPr>
            <p:ph idx="1"/>
          </p:nvPr>
        </p:nvPicPr>
        <p:blipFill>
          <a:blip r:embed="rId4"/>
          <a:srcRect/>
          <a:stretch>
            <a:fillRect/>
          </a:stretch>
        </p:blipFill>
        <p:spPr>
          <a:xfrm>
            <a:off x="4067175" y="2708275"/>
            <a:ext cx="5076825" cy="3808413"/>
          </a:xfrm>
        </p:spPr>
      </p:pic>
      <p:sp>
        <p:nvSpPr>
          <p:cNvPr id="94211" name="Slide Number Placeholder 3"/>
          <p:cNvSpPr>
            <a:spLocks noGrp="1"/>
          </p:cNvSpPr>
          <p:nvPr>
            <p:ph type="sldNum" sz="quarter" idx="12"/>
          </p:nvPr>
        </p:nvSpPr>
        <p:spPr bwMode="auto">
          <a:noFill/>
          <a:ln>
            <a:miter lim="800000"/>
            <a:headEnd/>
            <a:tailEnd/>
          </a:ln>
        </p:spPr>
        <p:txBody>
          <a:bodyPr/>
          <a:lstStyle/>
          <a:p>
            <a:fld id="{BD73031A-2D62-421B-B890-79741540E1CD}" type="slidenum">
              <a:rPr lang="en-US"/>
              <a:pPr/>
              <a:t>40</a:t>
            </a:fld>
            <a:endParaRPr lang="en-US"/>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bwMode="auto">
          <a:xfrm>
            <a:off x="95250" y="274638"/>
            <a:ext cx="904875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z="3400" b="1" smtClean="0"/>
              <a:t>Windows XP …. </a:t>
            </a:r>
            <a:r>
              <a:rPr lang="ru-RU" sz="3400" b="1" smtClean="0"/>
              <a:t>загружается прямо из коробки</a:t>
            </a:r>
            <a:endParaRPr lang="en-GB" sz="3400" b="1" smtClean="0"/>
          </a:p>
        </p:txBody>
      </p:sp>
      <p:pic>
        <p:nvPicPr>
          <p:cNvPr id="103427" name="Picture 3" descr="windowsxpbox0017"/>
          <p:cNvPicPr>
            <a:picLocks noChangeAspect="1" noChangeArrowheads="1"/>
          </p:cNvPicPr>
          <p:nvPr/>
        </p:nvPicPr>
        <p:blipFill>
          <a:blip r:embed="rId3"/>
          <a:srcRect/>
          <a:stretch>
            <a:fillRect/>
          </a:stretch>
        </p:blipFill>
        <p:spPr bwMode="auto">
          <a:xfrm>
            <a:off x="2987675" y="1957388"/>
            <a:ext cx="5761038" cy="4614862"/>
          </a:xfrm>
          <a:prstGeom prst="rect">
            <a:avLst/>
          </a:prstGeom>
          <a:noFill/>
          <a:ln w="9525">
            <a:noFill/>
            <a:miter lim="800000"/>
            <a:headEnd/>
            <a:tailEnd/>
          </a:ln>
        </p:spPr>
      </p:pic>
      <p:pic>
        <p:nvPicPr>
          <p:cNvPr id="96259" name="Picture 4" descr="windowsxpbox0001"/>
          <p:cNvPicPr>
            <a:picLocks noChangeAspect="1" noChangeArrowheads="1"/>
          </p:cNvPicPr>
          <p:nvPr/>
        </p:nvPicPr>
        <p:blipFill>
          <a:blip r:embed="rId4"/>
          <a:srcRect/>
          <a:stretch>
            <a:fillRect/>
          </a:stretch>
        </p:blipFill>
        <p:spPr bwMode="auto">
          <a:xfrm>
            <a:off x="250825" y="1557338"/>
            <a:ext cx="5473700" cy="4103687"/>
          </a:xfrm>
          <a:prstGeom prst="rect">
            <a:avLst/>
          </a:prstGeom>
          <a:noFill/>
          <a:ln w="9525">
            <a:noFill/>
            <a:miter lim="800000"/>
            <a:headEnd/>
            <a:tailEnd/>
          </a:ln>
        </p:spPr>
      </p:pic>
      <p:sp>
        <p:nvSpPr>
          <p:cNvPr id="96260" name="Slide Number Placeholder 4"/>
          <p:cNvSpPr>
            <a:spLocks noGrp="1"/>
          </p:cNvSpPr>
          <p:nvPr>
            <p:ph type="sldNum" sz="quarter" idx="12"/>
          </p:nvPr>
        </p:nvSpPr>
        <p:spPr bwMode="auto">
          <a:noFill/>
          <a:ln>
            <a:miter lim="800000"/>
            <a:headEnd/>
            <a:tailEnd/>
          </a:ln>
        </p:spPr>
        <p:txBody>
          <a:bodyPr/>
          <a:lstStyle/>
          <a:p>
            <a:fld id="{6F0A2154-BE2C-4404-8003-4BB70C84A29A}" type="slidenum">
              <a:rPr lang="en-US"/>
              <a:pPr/>
              <a:t>41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4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2" descr="r2d2pc0006"/>
          <p:cNvPicPr>
            <a:picLocks noChangeAspect="1" noChangeArrowheads="1"/>
          </p:cNvPicPr>
          <p:nvPr/>
        </p:nvPicPr>
        <p:blipFill>
          <a:blip r:embed="rId3"/>
          <a:srcRect/>
          <a:stretch>
            <a:fillRect/>
          </a:stretch>
        </p:blipFill>
        <p:spPr bwMode="auto">
          <a:xfrm>
            <a:off x="684213" y="549275"/>
            <a:ext cx="5472112" cy="4103688"/>
          </a:xfrm>
          <a:prstGeom prst="rect">
            <a:avLst/>
          </a:prstGeom>
          <a:noFill/>
          <a:ln w="9525">
            <a:noFill/>
            <a:miter lim="800000"/>
            <a:headEnd/>
            <a:tailEnd/>
          </a:ln>
        </p:spPr>
      </p:pic>
      <p:pic>
        <p:nvPicPr>
          <p:cNvPr id="98306" name="Picture 3" descr="r2d2pc0005"/>
          <p:cNvPicPr>
            <a:picLocks noChangeAspect="1" noChangeArrowheads="1"/>
          </p:cNvPicPr>
          <p:nvPr/>
        </p:nvPicPr>
        <p:blipFill>
          <a:blip r:embed="rId4"/>
          <a:srcRect/>
          <a:stretch>
            <a:fillRect/>
          </a:stretch>
        </p:blipFill>
        <p:spPr bwMode="auto">
          <a:xfrm>
            <a:off x="4572000" y="3933825"/>
            <a:ext cx="3768725" cy="2428875"/>
          </a:xfrm>
          <a:prstGeom prst="rect">
            <a:avLst/>
          </a:prstGeom>
          <a:noFill/>
          <a:ln w="9525">
            <a:noFill/>
            <a:miter lim="800000"/>
            <a:headEnd/>
            <a:tailEnd/>
          </a:ln>
        </p:spPr>
      </p:pic>
      <p:sp>
        <p:nvSpPr>
          <p:cNvPr id="98307" name="Slide Number Placeholder 3"/>
          <p:cNvSpPr>
            <a:spLocks noGrp="1"/>
          </p:cNvSpPr>
          <p:nvPr>
            <p:ph type="sldNum" sz="quarter" idx="12"/>
          </p:nvPr>
        </p:nvSpPr>
        <p:spPr bwMode="auto">
          <a:noFill/>
          <a:ln>
            <a:miter lim="800000"/>
            <a:headEnd/>
            <a:tailEnd/>
          </a:ln>
        </p:spPr>
        <p:txBody>
          <a:bodyPr/>
          <a:lstStyle/>
          <a:p>
            <a:fld id="{091560D7-DF17-42DB-8E15-8E1B825FEDD1}" type="slidenum">
              <a:rPr lang="en-US"/>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2" descr="usb-barbie"/>
          <p:cNvPicPr>
            <a:picLocks noChangeAspect="1" noChangeArrowheads="1"/>
          </p:cNvPicPr>
          <p:nvPr/>
        </p:nvPicPr>
        <p:blipFill>
          <a:blip r:embed="rId3"/>
          <a:srcRect/>
          <a:stretch>
            <a:fillRect/>
          </a:stretch>
        </p:blipFill>
        <p:spPr bwMode="auto">
          <a:xfrm>
            <a:off x="250825" y="150813"/>
            <a:ext cx="8642350" cy="6496050"/>
          </a:xfrm>
          <a:prstGeom prst="rect">
            <a:avLst/>
          </a:prstGeom>
          <a:noFill/>
          <a:ln w="9525">
            <a:noFill/>
            <a:miter lim="800000"/>
            <a:headEnd/>
            <a:tailEnd/>
          </a:ln>
        </p:spPr>
      </p:pic>
      <p:sp>
        <p:nvSpPr>
          <p:cNvPr id="100354" name="Slide Number Placeholder 2"/>
          <p:cNvSpPr>
            <a:spLocks noGrp="1"/>
          </p:cNvSpPr>
          <p:nvPr>
            <p:ph type="sldNum" sz="quarter" idx="12"/>
          </p:nvPr>
        </p:nvSpPr>
        <p:spPr bwMode="auto">
          <a:noFill/>
          <a:ln>
            <a:miter lim="800000"/>
            <a:headEnd/>
            <a:tailEnd/>
          </a:ln>
        </p:spPr>
        <p:txBody>
          <a:bodyPr/>
          <a:lstStyle/>
          <a:p>
            <a:fld id="{B4EBF815-BC95-478F-8034-C8B0B6AA8366}" type="slidenum">
              <a:rPr lang="en-US"/>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2" descr="usb sushi"/>
          <p:cNvPicPr>
            <a:picLocks noChangeAspect="1" noChangeArrowheads="1"/>
          </p:cNvPicPr>
          <p:nvPr/>
        </p:nvPicPr>
        <p:blipFill>
          <a:blip r:embed="rId3"/>
          <a:srcRect/>
          <a:stretch>
            <a:fillRect/>
          </a:stretch>
        </p:blipFill>
        <p:spPr bwMode="auto">
          <a:xfrm>
            <a:off x="468313" y="692150"/>
            <a:ext cx="5524500" cy="3441700"/>
          </a:xfrm>
          <a:prstGeom prst="rect">
            <a:avLst/>
          </a:prstGeom>
          <a:noFill/>
          <a:ln w="9525">
            <a:noFill/>
            <a:miter lim="800000"/>
            <a:headEnd/>
            <a:tailEnd/>
          </a:ln>
        </p:spPr>
      </p:pic>
      <p:pic>
        <p:nvPicPr>
          <p:cNvPr id="102402" name="Picture 3" descr="usb dumplings"/>
          <p:cNvPicPr>
            <a:picLocks noChangeAspect="1" noChangeArrowheads="1"/>
          </p:cNvPicPr>
          <p:nvPr/>
        </p:nvPicPr>
        <p:blipFill>
          <a:blip r:embed="rId4"/>
          <a:srcRect/>
          <a:stretch>
            <a:fillRect/>
          </a:stretch>
        </p:blipFill>
        <p:spPr bwMode="auto">
          <a:xfrm>
            <a:off x="6300788" y="692150"/>
            <a:ext cx="2519362" cy="1889125"/>
          </a:xfrm>
          <a:prstGeom prst="rect">
            <a:avLst/>
          </a:prstGeom>
          <a:noFill/>
          <a:ln w="9525">
            <a:noFill/>
            <a:miter lim="800000"/>
            <a:headEnd/>
            <a:tailEnd/>
          </a:ln>
        </p:spPr>
      </p:pic>
      <p:pic>
        <p:nvPicPr>
          <p:cNvPr id="102403" name="Picture 4" descr="usb prawn"/>
          <p:cNvPicPr>
            <a:picLocks noChangeAspect="1" noChangeArrowheads="1"/>
          </p:cNvPicPr>
          <p:nvPr/>
        </p:nvPicPr>
        <p:blipFill>
          <a:blip r:embed="rId5"/>
          <a:srcRect/>
          <a:stretch>
            <a:fillRect/>
          </a:stretch>
        </p:blipFill>
        <p:spPr bwMode="auto">
          <a:xfrm>
            <a:off x="6588125" y="2708275"/>
            <a:ext cx="1905000" cy="1428750"/>
          </a:xfrm>
          <a:prstGeom prst="rect">
            <a:avLst/>
          </a:prstGeom>
          <a:noFill/>
          <a:ln w="9525">
            <a:noFill/>
            <a:miter lim="800000"/>
            <a:headEnd/>
            <a:tailEnd/>
          </a:ln>
        </p:spPr>
      </p:pic>
      <p:pic>
        <p:nvPicPr>
          <p:cNvPr id="102404" name="Picture 5" descr="usb sushi 3"/>
          <p:cNvPicPr>
            <a:picLocks noChangeAspect="1" noChangeArrowheads="1"/>
          </p:cNvPicPr>
          <p:nvPr/>
        </p:nvPicPr>
        <p:blipFill>
          <a:blip r:embed="rId6"/>
          <a:srcRect/>
          <a:stretch>
            <a:fillRect/>
          </a:stretch>
        </p:blipFill>
        <p:spPr bwMode="auto">
          <a:xfrm>
            <a:off x="827088" y="4292600"/>
            <a:ext cx="4537075" cy="2120900"/>
          </a:xfrm>
          <a:prstGeom prst="rect">
            <a:avLst/>
          </a:prstGeom>
          <a:noFill/>
          <a:ln w="9525">
            <a:noFill/>
            <a:miter lim="800000"/>
            <a:headEnd/>
            <a:tailEnd/>
          </a:ln>
        </p:spPr>
      </p:pic>
      <p:pic>
        <p:nvPicPr>
          <p:cNvPr id="102405" name="Picture 7" descr="usb squid"/>
          <p:cNvPicPr>
            <a:picLocks noChangeAspect="1" noChangeArrowheads="1"/>
          </p:cNvPicPr>
          <p:nvPr/>
        </p:nvPicPr>
        <p:blipFill>
          <a:blip r:embed="rId7"/>
          <a:srcRect/>
          <a:stretch>
            <a:fillRect/>
          </a:stretch>
        </p:blipFill>
        <p:spPr bwMode="auto">
          <a:xfrm>
            <a:off x="5580063" y="4292600"/>
            <a:ext cx="3095625" cy="2284413"/>
          </a:xfrm>
          <a:prstGeom prst="rect">
            <a:avLst/>
          </a:prstGeom>
          <a:noFill/>
          <a:ln w="9525">
            <a:noFill/>
            <a:miter lim="800000"/>
            <a:headEnd/>
            <a:tailEnd/>
          </a:ln>
        </p:spPr>
      </p:pic>
      <p:sp>
        <p:nvSpPr>
          <p:cNvPr id="102406" name="Slide Number Placeholder 6"/>
          <p:cNvSpPr>
            <a:spLocks noGrp="1"/>
          </p:cNvSpPr>
          <p:nvPr>
            <p:ph type="sldNum" sz="quarter" idx="12"/>
          </p:nvPr>
        </p:nvSpPr>
        <p:spPr bwMode="auto">
          <a:noFill/>
          <a:ln>
            <a:miter lim="800000"/>
            <a:headEnd/>
            <a:tailEnd/>
          </a:ln>
        </p:spPr>
        <p:txBody>
          <a:bodyPr/>
          <a:lstStyle/>
          <a:p>
            <a:fld id="{053A8EC1-4432-4A59-9545-A2F692B84757}" type="slidenum">
              <a:rPr lang="en-US"/>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19" descr="usb subbuteo"/>
          <p:cNvPicPr>
            <a:picLocks noChangeAspect="1" noChangeArrowheads="1"/>
          </p:cNvPicPr>
          <p:nvPr/>
        </p:nvPicPr>
        <p:blipFill>
          <a:blip r:embed="rId3"/>
          <a:srcRect/>
          <a:stretch>
            <a:fillRect/>
          </a:stretch>
        </p:blipFill>
        <p:spPr bwMode="auto">
          <a:xfrm>
            <a:off x="250825" y="5300663"/>
            <a:ext cx="2520950" cy="908050"/>
          </a:xfrm>
          <a:prstGeom prst="rect">
            <a:avLst/>
          </a:prstGeom>
          <a:noFill/>
          <a:ln w="9525">
            <a:noFill/>
            <a:miter lim="800000"/>
            <a:headEnd/>
            <a:tailEnd/>
          </a:ln>
        </p:spPr>
      </p:pic>
      <p:sp>
        <p:nvSpPr>
          <p:cNvPr id="104450" name="Rectangle 2"/>
          <p:cNvSpPr>
            <a:spLocks noGrp="1" noChangeArrowheads="1"/>
          </p:cNvSpPr>
          <p:nvPr>
            <p:ph type="title"/>
          </p:nvPr>
        </p:nvSpPr>
        <p:spPr bwMode="auto">
          <a:xfrm>
            <a:off x="468313" y="0"/>
            <a:ext cx="8229600" cy="83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Все что угодно</a:t>
            </a:r>
            <a:r>
              <a:rPr lang="en-GB" b="1" smtClean="0"/>
              <a:t>…</a:t>
            </a:r>
            <a:endParaRPr lang="en-US" b="1" smtClean="0"/>
          </a:p>
        </p:txBody>
      </p:sp>
      <p:pic>
        <p:nvPicPr>
          <p:cNvPr id="104451" name="Picture 4" descr="mimobot usb"/>
          <p:cNvPicPr>
            <a:picLocks noChangeArrowheads="1"/>
          </p:cNvPicPr>
          <p:nvPr/>
        </p:nvPicPr>
        <p:blipFill>
          <a:blip r:embed="rId4"/>
          <a:srcRect/>
          <a:stretch>
            <a:fillRect/>
          </a:stretch>
        </p:blipFill>
        <p:spPr bwMode="auto">
          <a:xfrm>
            <a:off x="6732588" y="836613"/>
            <a:ext cx="2159000" cy="1800225"/>
          </a:xfrm>
          <a:prstGeom prst="rect">
            <a:avLst/>
          </a:prstGeom>
          <a:noFill/>
          <a:ln w="9525">
            <a:noFill/>
            <a:miter lim="800000"/>
            <a:headEnd/>
            <a:tailEnd/>
          </a:ln>
        </p:spPr>
      </p:pic>
      <p:pic>
        <p:nvPicPr>
          <p:cNvPr id="104452" name="Picture 6" descr="usb battery"/>
          <p:cNvPicPr>
            <a:picLocks noChangeAspect="1" noChangeArrowheads="1"/>
          </p:cNvPicPr>
          <p:nvPr/>
        </p:nvPicPr>
        <p:blipFill>
          <a:blip r:embed="rId5"/>
          <a:srcRect/>
          <a:stretch>
            <a:fillRect/>
          </a:stretch>
        </p:blipFill>
        <p:spPr bwMode="auto">
          <a:xfrm>
            <a:off x="1547813" y="2636838"/>
            <a:ext cx="1195387" cy="1512887"/>
          </a:xfrm>
          <a:prstGeom prst="rect">
            <a:avLst/>
          </a:prstGeom>
          <a:noFill/>
          <a:ln w="9525">
            <a:noFill/>
            <a:miter lim="800000"/>
            <a:headEnd/>
            <a:tailEnd/>
          </a:ln>
        </p:spPr>
      </p:pic>
      <p:pic>
        <p:nvPicPr>
          <p:cNvPr id="104453" name="Picture 8" descr="usb cars2"/>
          <p:cNvPicPr>
            <a:picLocks noChangeArrowheads="1"/>
          </p:cNvPicPr>
          <p:nvPr/>
        </p:nvPicPr>
        <p:blipFill>
          <a:blip r:embed="rId6"/>
          <a:srcRect/>
          <a:stretch>
            <a:fillRect/>
          </a:stretch>
        </p:blipFill>
        <p:spPr bwMode="auto">
          <a:xfrm>
            <a:off x="250825" y="836613"/>
            <a:ext cx="2159000" cy="1800225"/>
          </a:xfrm>
          <a:prstGeom prst="rect">
            <a:avLst/>
          </a:prstGeom>
          <a:noFill/>
          <a:ln w="9525">
            <a:noFill/>
            <a:miter lim="800000"/>
            <a:headEnd/>
            <a:tailEnd/>
          </a:ln>
        </p:spPr>
      </p:pic>
      <p:pic>
        <p:nvPicPr>
          <p:cNvPr id="104454" name="Picture 9" descr="usb cars"/>
          <p:cNvPicPr>
            <a:picLocks noChangeArrowheads="1"/>
          </p:cNvPicPr>
          <p:nvPr/>
        </p:nvPicPr>
        <p:blipFill>
          <a:blip r:embed="rId7"/>
          <a:srcRect/>
          <a:stretch>
            <a:fillRect/>
          </a:stretch>
        </p:blipFill>
        <p:spPr bwMode="auto">
          <a:xfrm>
            <a:off x="2411413" y="836613"/>
            <a:ext cx="2159000" cy="1800225"/>
          </a:xfrm>
          <a:prstGeom prst="rect">
            <a:avLst/>
          </a:prstGeom>
          <a:noFill/>
          <a:ln w="9525">
            <a:noFill/>
            <a:miter lim="800000"/>
            <a:headEnd/>
            <a:tailEnd/>
          </a:ln>
        </p:spPr>
      </p:pic>
      <p:pic>
        <p:nvPicPr>
          <p:cNvPr id="104455" name="Picture 12" descr="usb maggot"/>
          <p:cNvPicPr>
            <a:picLocks noChangeAspect="1" noChangeArrowheads="1"/>
          </p:cNvPicPr>
          <p:nvPr/>
        </p:nvPicPr>
        <p:blipFill>
          <a:blip r:embed="rId8"/>
          <a:srcRect/>
          <a:stretch>
            <a:fillRect/>
          </a:stretch>
        </p:blipFill>
        <p:spPr bwMode="auto">
          <a:xfrm>
            <a:off x="250825" y="4149725"/>
            <a:ext cx="2520950" cy="1184275"/>
          </a:xfrm>
          <a:prstGeom prst="rect">
            <a:avLst/>
          </a:prstGeom>
          <a:noFill/>
          <a:ln w="9525">
            <a:noFill/>
            <a:miter lim="800000"/>
            <a:headEnd/>
            <a:tailEnd/>
          </a:ln>
        </p:spPr>
      </p:pic>
      <p:pic>
        <p:nvPicPr>
          <p:cNvPr id="104456" name="Picture 13" descr="usb domino"/>
          <p:cNvPicPr>
            <a:picLocks noChangeArrowheads="1"/>
          </p:cNvPicPr>
          <p:nvPr/>
        </p:nvPicPr>
        <p:blipFill>
          <a:blip r:embed="rId9"/>
          <a:srcRect/>
          <a:stretch>
            <a:fillRect/>
          </a:stretch>
        </p:blipFill>
        <p:spPr bwMode="auto">
          <a:xfrm>
            <a:off x="4572000" y="836613"/>
            <a:ext cx="2159000" cy="1800225"/>
          </a:xfrm>
          <a:prstGeom prst="rect">
            <a:avLst/>
          </a:prstGeom>
          <a:noFill/>
          <a:ln w="9525">
            <a:noFill/>
            <a:miter lim="800000"/>
            <a:headEnd/>
            <a:tailEnd/>
          </a:ln>
        </p:spPr>
      </p:pic>
      <p:pic>
        <p:nvPicPr>
          <p:cNvPr id="104457" name="Picture 14" descr="usb doughnut"/>
          <p:cNvPicPr>
            <a:picLocks noChangeAspect="1" noChangeArrowheads="1"/>
          </p:cNvPicPr>
          <p:nvPr/>
        </p:nvPicPr>
        <p:blipFill>
          <a:blip r:embed="rId10"/>
          <a:srcRect/>
          <a:stretch>
            <a:fillRect/>
          </a:stretch>
        </p:blipFill>
        <p:spPr bwMode="auto">
          <a:xfrm>
            <a:off x="4572000" y="2636838"/>
            <a:ext cx="2266950" cy="1800225"/>
          </a:xfrm>
          <a:prstGeom prst="rect">
            <a:avLst/>
          </a:prstGeom>
          <a:noFill/>
          <a:ln w="9525">
            <a:noFill/>
            <a:miter lim="800000"/>
            <a:headEnd/>
            <a:tailEnd/>
          </a:ln>
        </p:spPr>
      </p:pic>
      <p:pic>
        <p:nvPicPr>
          <p:cNvPr id="104458" name="Picture 15" descr="use penguin"/>
          <p:cNvPicPr>
            <a:picLocks noChangeAspect="1" noChangeArrowheads="1"/>
          </p:cNvPicPr>
          <p:nvPr/>
        </p:nvPicPr>
        <p:blipFill>
          <a:blip r:embed="rId11"/>
          <a:srcRect/>
          <a:stretch>
            <a:fillRect/>
          </a:stretch>
        </p:blipFill>
        <p:spPr bwMode="auto">
          <a:xfrm>
            <a:off x="2771775" y="4365625"/>
            <a:ext cx="1789113" cy="1866900"/>
          </a:xfrm>
          <a:prstGeom prst="rect">
            <a:avLst/>
          </a:prstGeom>
          <a:noFill/>
          <a:ln w="9525">
            <a:noFill/>
            <a:miter lim="800000"/>
            <a:headEnd/>
            <a:tailEnd/>
          </a:ln>
        </p:spPr>
      </p:pic>
      <p:pic>
        <p:nvPicPr>
          <p:cNvPr id="104459" name="Picture 16" descr="usb lolly"/>
          <p:cNvPicPr>
            <a:picLocks noChangeArrowheads="1"/>
          </p:cNvPicPr>
          <p:nvPr/>
        </p:nvPicPr>
        <p:blipFill>
          <a:blip r:embed="rId12"/>
          <a:srcRect/>
          <a:stretch>
            <a:fillRect/>
          </a:stretch>
        </p:blipFill>
        <p:spPr bwMode="auto">
          <a:xfrm>
            <a:off x="2771775" y="2636838"/>
            <a:ext cx="1798638" cy="1800225"/>
          </a:xfrm>
          <a:prstGeom prst="rect">
            <a:avLst/>
          </a:prstGeom>
          <a:noFill/>
          <a:ln w="9525">
            <a:noFill/>
            <a:miter lim="800000"/>
            <a:headEnd/>
            <a:tailEnd/>
          </a:ln>
        </p:spPr>
      </p:pic>
      <p:pic>
        <p:nvPicPr>
          <p:cNvPr id="104460" name="Picture 17" descr="usb lighter"/>
          <p:cNvPicPr>
            <a:picLocks noChangeArrowheads="1"/>
          </p:cNvPicPr>
          <p:nvPr/>
        </p:nvPicPr>
        <p:blipFill>
          <a:blip r:embed="rId13"/>
          <a:srcRect/>
          <a:stretch>
            <a:fillRect/>
          </a:stretch>
        </p:blipFill>
        <p:spPr bwMode="auto">
          <a:xfrm>
            <a:off x="250825" y="2636838"/>
            <a:ext cx="1441450" cy="1512887"/>
          </a:xfrm>
          <a:prstGeom prst="rect">
            <a:avLst/>
          </a:prstGeom>
          <a:noFill/>
          <a:ln w="9525">
            <a:noFill/>
            <a:miter lim="800000"/>
            <a:headEnd/>
            <a:tailEnd/>
          </a:ln>
        </p:spPr>
      </p:pic>
      <p:pic>
        <p:nvPicPr>
          <p:cNvPr id="104461" name="Picture 20" descr="usb slinky"/>
          <p:cNvPicPr>
            <a:picLocks noChangeArrowheads="1"/>
          </p:cNvPicPr>
          <p:nvPr/>
        </p:nvPicPr>
        <p:blipFill>
          <a:blip r:embed="rId14"/>
          <a:srcRect/>
          <a:stretch>
            <a:fillRect/>
          </a:stretch>
        </p:blipFill>
        <p:spPr bwMode="auto">
          <a:xfrm>
            <a:off x="6732588" y="4437063"/>
            <a:ext cx="2159000" cy="1800225"/>
          </a:xfrm>
          <a:prstGeom prst="rect">
            <a:avLst/>
          </a:prstGeom>
          <a:noFill/>
          <a:ln w="9525">
            <a:noFill/>
            <a:miter lim="800000"/>
            <a:headEnd/>
            <a:tailEnd/>
          </a:ln>
        </p:spPr>
      </p:pic>
      <p:pic>
        <p:nvPicPr>
          <p:cNvPr id="104462" name="Picture 11" descr="usb cross"/>
          <p:cNvPicPr>
            <a:picLocks noChangeArrowheads="1"/>
          </p:cNvPicPr>
          <p:nvPr/>
        </p:nvPicPr>
        <p:blipFill>
          <a:blip r:embed="rId15"/>
          <a:srcRect/>
          <a:stretch>
            <a:fillRect/>
          </a:stretch>
        </p:blipFill>
        <p:spPr bwMode="auto">
          <a:xfrm>
            <a:off x="6732588" y="2636838"/>
            <a:ext cx="2159000" cy="1800225"/>
          </a:xfrm>
          <a:prstGeom prst="rect">
            <a:avLst/>
          </a:prstGeom>
          <a:noFill/>
          <a:ln w="9525">
            <a:noFill/>
            <a:miter lim="800000"/>
            <a:headEnd/>
            <a:tailEnd/>
          </a:ln>
        </p:spPr>
      </p:pic>
      <p:pic>
        <p:nvPicPr>
          <p:cNvPr id="104463" name="Picture 21" descr="_teddy_usb_3"/>
          <p:cNvPicPr>
            <a:picLocks noChangeAspect="1" noChangeArrowheads="1"/>
          </p:cNvPicPr>
          <p:nvPr/>
        </p:nvPicPr>
        <p:blipFill>
          <a:blip r:embed="rId16"/>
          <a:srcRect/>
          <a:stretch>
            <a:fillRect/>
          </a:stretch>
        </p:blipFill>
        <p:spPr bwMode="auto">
          <a:xfrm>
            <a:off x="4572000" y="4437063"/>
            <a:ext cx="2160588" cy="1785937"/>
          </a:xfrm>
          <a:prstGeom prst="rect">
            <a:avLst/>
          </a:prstGeom>
          <a:noFill/>
          <a:ln w="9525">
            <a:noFill/>
            <a:miter lim="800000"/>
            <a:headEnd/>
            <a:tailEnd/>
          </a:ln>
        </p:spPr>
      </p:pic>
      <p:sp>
        <p:nvSpPr>
          <p:cNvPr id="104464" name="Slide Number Placeholder 16"/>
          <p:cNvSpPr>
            <a:spLocks noGrp="1"/>
          </p:cNvSpPr>
          <p:nvPr>
            <p:ph type="sldNum" sz="quarter" idx="12"/>
          </p:nvPr>
        </p:nvSpPr>
        <p:spPr bwMode="auto">
          <a:noFill/>
          <a:ln>
            <a:miter lim="800000"/>
            <a:headEnd/>
            <a:tailEnd/>
          </a:ln>
        </p:spPr>
        <p:txBody>
          <a:bodyPr/>
          <a:lstStyle/>
          <a:p>
            <a:fld id="{9E018BCF-C322-4117-9C9C-BD93A74C7A9B}" type="slidenum">
              <a:rPr lang="en-US"/>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grpSp>
        <p:nvGrpSpPr>
          <p:cNvPr id="106498" name="Group 2"/>
          <p:cNvGrpSpPr>
            <a:grpSpLocks noChangeAspect="1"/>
          </p:cNvGrpSpPr>
          <p:nvPr/>
        </p:nvGrpSpPr>
        <p:grpSpPr bwMode="auto">
          <a:xfrm>
            <a:off x="2828925" y="457200"/>
            <a:ext cx="3673475" cy="5976938"/>
            <a:chOff x="1338" y="255"/>
            <a:chExt cx="3192" cy="3900"/>
          </a:xfrm>
        </p:grpSpPr>
        <p:sp>
          <p:nvSpPr>
            <p:cNvPr id="106501"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7"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06503"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9"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06505"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106506"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106507"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106508"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106509"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106510"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106511"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106512"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106513"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106514"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106515"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106516"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106517"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106518"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106519"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106520"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106521"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106522"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106523"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106524"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106525"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106526"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106527"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106528"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106529"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106530"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106531"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106532"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106533"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106534"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106535"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106536"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106537"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106538"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106539"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106540"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106541"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106542"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106543"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106544"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106499" name="TextBox 49"/>
          <p:cNvSpPr txBox="1">
            <a:spLocks noChangeArrowheads="1"/>
          </p:cNvSpPr>
          <p:nvPr/>
        </p:nvSpPr>
        <p:spPr bwMode="auto">
          <a:xfrm>
            <a:off x="3144838" y="3025775"/>
            <a:ext cx="3068637" cy="1077913"/>
          </a:xfrm>
          <a:prstGeom prst="rect">
            <a:avLst/>
          </a:prstGeom>
          <a:noFill/>
          <a:ln w="9525">
            <a:noFill/>
            <a:miter lim="800000"/>
            <a:headEnd/>
            <a:tailEnd/>
          </a:ln>
        </p:spPr>
        <p:txBody>
          <a:bodyPr>
            <a:spAutoFit/>
          </a:bodyPr>
          <a:lstStyle/>
          <a:p>
            <a:pPr algn="ctr"/>
            <a:r>
              <a:rPr lang="ru-RU" sz="3200" b="1">
                <a:solidFill>
                  <a:srgbClr val="122031"/>
                </a:solidFill>
              </a:rPr>
              <a:t>ОБЪЕМ ХРАНЕНИЯ</a:t>
            </a:r>
            <a:endParaRPr lang="en-US" sz="3200"/>
          </a:p>
        </p:txBody>
      </p:sp>
      <p:sp>
        <p:nvSpPr>
          <p:cNvPr id="106500" name="Slide Number Placeholder 50"/>
          <p:cNvSpPr>
            <a:spLocks noGrp="1"/>
          </p:cNvSpPr>
          <p:nvPr>
            <p:ph type="sldNum" sz="quarter" idx="12"/>
          </p:nvPr>
        </p:nvSpPr>
        <p:spPr bwMode="auto">
          <a:noFill/>
          <a:ln>
            <a:miter lim="800000"/>
            <a:headEnd/>
            <a:tailEnd/>
          </a:ln>
        </p:spPr>
        <p:txBody>
          <a:bodyPr/>
          <a:lstStyle/>
          <a:p>
            <a:fld id="{B236DD8F-6948-4B2C-B383-E1FC9D524E79}" type="slidenum">
              <a:rPr lang="en-US"/>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bwMode="auto">
          <a:xfrm>
            <a:off x="457200" y="274638"/>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ЗУ и объем памяти</a:t>
            </a:r>
            <a:endParaRPr lang="en-GB" b="1" smtClean="0"/>
          </a:p>
        </p:txBody>
      </p:sp>
      <p:sp>
        <p:nvSpPr>
          <p:cNvPr id="173062" name="Text Box 6"/>
          <p:cNvSpPr txBox="1">
            <a:spLocks noChangeArrowheads="1"/>
          </p:cNvSpPr>
          <p:nvPr/>
        </p:nvSpPr>
        <p:spPr bwMode="auto">
          <a:xfrm>
            <a:off x="457200" y="4379913"/>
            <a:ext cx="3343275" cy="461962"/>
          </a:xfrm>
          <a:prstGeom prst="rect">
            <a:avLst/>
          </a:prstGeom>
          <a:solidFill>
            <a:srgbClr val="FF3300"/>
          </a:solidFill>
          <a:ln w="9525">
            <a:noFill/>
            <a:miter lim="800000"/>
            <a:headEnd/>
            <a:tailEnd/>
          </a:ln>
        </p:spPr>
        <p:txBody>
          <a:bodyPr>
            <a:spAutoFit/>
          </a:bodyPr>
          <a:lstStyle/>
          <a:p>
            <a:pPr algn="ctr">
              <a:spcBef>
                <a:spcPct val="50000"/>
              </a:spcBef>
            </a:pPr>
            <a:r>
              <a:rPr lang="en-GB" sz="2400" b="1">
                <a:solidFill>
                  <a:schemeClr val="bg1"/>
                </a:solidFill>
                <a:latin typeface="Tahoma" pitchFamily="34" charset="0"/>
              </a:rPr>
              <a:t>128</a:t>
            </a:r>
            <a:r>
              <a:rPr lang="ru-RU" sz="2400" b="1">
                <a:solidFill>
                  <a:schemeClr val="bg1"/>
                </a:solidFill>
                <a:latin typeface="Tahoma" pitchFamily="34" charset="0"/>
              </a:rPr>
              <a:t>ГБ</a:t>
            </a:r>
            <a:r>
              <a:rPr lang="en-GB" sz="2400" b="1">
                <a:solidFill>
                  <a:schemeClr val="bg1"/>
                </a:solidFill>
                <a:latin typeface="Tahoma" pitchFamily="34" charset="0"/>
              </a:rPr>
              <a:t> </a:t>
            </a:r>
            <a:r>
              <a:rPr lang="ru-RU" sz="2400" b="1">
                <a:solidFill>
                  <a:schemeClr val="bg1"/>
                </a:solidFill>
                <a:latin typeface="Tahoma" pitchFamily="34" charset="0"/>
              </a:rPr>
              <a:t>за</a:t>
            </a:r>
            <a:r>
              <a:rPr lang="en-GB" sz="2400" b="1">
                <a:solidFill>
                  <a:schemeClr val="bg1"/>
                </a:solidFill>
                <a:latin typeface="Tahoma" pitchFamily="34" charset="0"/>
              </a:rPr>
              <a:t> $150</a:t>
            </a:r>
            <a:endParaRPr lang="en-US" sz="2400" b="1">
              <a:solidFill>
                <a:schemeClr val="bg1"/>
              </a:solidFill>
              <a:latin typeface="Tahoma" pitchFamily="34" charset="0"/>
            </a:endParaRPr>
          </a:p>
        </p:txBody>
      </p:sp>
      <p:pic>
        <p:nvPicPr>
          <p:cNvPr id="108547" name="Picture 5"/>
          <p:cNvPicPr>
            <a:picLocks noChangeAspect="1"/>
          </p:cNvPicPr>
          <p:nvPr/>
        </p:nvPicPr>
        <p:blipFill>
          <a:blip r:embed="rId3"/>
          <a:srcRect/>
          <a:stretch>
            <a:fillRect/>
          </a:stretch>
        </p:blipFill>
        <p:spPr bwMode="auto">
          <a:xfrm>
            <a:off x="5551488" y="2108200"/>
            <a:ext cx="2794000" cy="2794000"/>
          </a:xfrm>
          <a:prstGeom prst="rect">
            <a:avLst/>
          </a:prstGeom>
          <a:noFill/>
          <a:ln w="9525">
            <a:noFill/>
            <a:miter lim="800000"/>
            <a:headEnd/>
            <a:tailEnd/>
          </a:ln>
        </p:spPr>
      </p:pic>
      <p:sp>
        <p:nvSpPr>
          <p:cNvPr id="7" name="Text Box 6"/>
          <p:cNvSpPr txBox="1">
            <a:spLocks noChangeArrowheads="1"/>
          </p:cNvSpPr>
          <p:nvPr/>
        </p:nvSpPr>
        <p:spPr bwMode="auto">
          <a:xfrm>
            <a:off x="5080000" y="4379913"/>
            <a:ext cx="3606800" cy="522287"/>
          </a:xfrm>
          <a:prstGeom prst="rect">
            <a:avLst/>
          </a:prstGeom>
          <a:solidFill>
            <a:srgbClr val="FF3300"/>
          </a:solidFill>
          <a:ln w="9525">
            <a:noFill/>
            <a:miter lim="800000"/>
            <a:headEnd/>
            <a:tailEnd/>
          </a:ln>
        </p:spPr>
        <p:txBody>
          <a:bodyPr>
            <a:spAutoFit/>
          </a:bodyPr>
          <a:lstStyle/>
          <a:p>
            <a:pPr algn="ctr">
              <a:spcBef>
                <a:spcPct val="50000"/>
              </a:spcBef>
            </a:pPr>
            <a:r>
              <a:rPr lang="en-GB" sz="2800" b="1">
                <a:solidFill>
                  <a:schemeClr val="bg1"/>
                </a:solidFill>
                <a:latin typeface="Tahoma" pitchFamily="34" charset="0"/>
              </a:rPr>
              <a:t>256</a:t>
            </a:r>
            <a:r>
              <a:rPr lang="ru-RU" sz="2800" b="1">
                <a:solidFill>
                  <a:schemeClr val="bg1"/>
                </a:solidFill>
                <a:latin typeface="Tahoma" pitchFamily="34" charset="0"/>
              </a:rPr>
              <a:t>ГБ</a:t>
            </a:r>
            <a:r>
              <a:rPr lang="en-GB" sz="2800" b="1">
                <a:solidFill>
                  <a:schemeClr val="bg1"/>
                </a:solidFill>
                <a:latin typeface="Tahoma" pitchFamily="34" charset="0"/>
              </a:rPr>
              <a:t> </a:t>
            </a:r>
            <a:r>
              <a:rPr lang="ru-RU" sz="2800" b="1">
                <a:solidFill>
                  <a:schemeClr val="bg1"/>
                </a:solidFill>
                <a:latin typeface="Tahoma" pitchFamily="34" charset="0"/>
              </a:rPr>
              <a:t>за</a:t>
            </a:r>
            <a:r>
              <a:rPr lang="en-GB" sz="2800" b="1">
                <a:solidFill>
                  <a:schemeClr val="bg1"/>
                </a:solidFill>
                <a:latin typeface="Tahoma" pitchFamily="34" charset="0"/>
              </a:rPr>
              <a:t> $500</a:t>
            </a:r>
          </a:p>
        </p:txBody>
      </p:sp>
      <p:pic>
        <p:nvPicPr>
          <p:cNvPr id="108549" name="Picture 7"/>
          <p:cNvPicPr>
            <a:picLocks noChangeAspect="1"/>
          </p:cNvPicPr>
          <p:nvPr/>
        </p:nvPicPr>
        <p:blipFill>
          <a:blip r:embed="rId4"/>
          <a:srcRect/>
          <a:stretch>
            <a:fillRect/>
          </a:stretch>
        </p:blipFill>
        <p:spPr bwMode="auto">
          <a:xfrm>
            <a:off x="1100138" y="2087563"/>
            <a:ext cx="2047875" cy="2047875"/>
          </a:xfrm>
          <a:prstGeom prst="rect">
            <a:avLst/>
          </a:prstGeom>
          <a:noFill/>
          <a:ln w="9525">
            <a:noFill/>
            <a:miter lim="800000"/>
            <a:headEnd/>
            <a:tailEnd/>
          </a:ln>
        </p:spPr>
      </p:pic>
      <p:sp>
        <p:nvSpPr>
          <p:cNvPr id="108550" name="Slide Number Placeholder 8"/>
          <p:cNvSpPr>
            <a:spLocks noGrp="1"/>
          </p:cNvSpPr>
          <p:nvPr>
            <p:ph type="sldNum" sz="quarter" idx="12"/>
          </p:nvPr>
        </p:nvSpPr>
        <p:spPr bwMode="auto">
          <a:noFill/>
          <a:ln>
            <a:miter lim="800000"/>
            <a:headEnd/>
            <a:tailEnd/>
          </a:ln>
        </p:spPr>
        <p:txBody>
          <a:bodyPr/>
          <a:lstStyle/>
          <a:p>
            <a:fld id="{7C98438F-9DE9-415F-B085-695D20DFB048}" type="slidenum">
              <a:rPr lang="en-US"/>
              <a:pPr/>
              <a:t>47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2" descr="npo00011b"/>
          <p:cNvPicPr>
            <a:picLocks noChangeAspect="1" noChangeArrowheads="1"/>
          </p:cNvPicPr>
          <p:nvPr/>
        </p:nvPicPr>
        <p:blipFill>
          <a:blip r:embed="rId3"/>
          <a:srcRect/>
          <a:stretch>
            <a:fillRect/>
          </a:stretch>
        </p:blipFill>
        <p:spPr bwMode="auto">
          <a:xfrm>
            <a:off x="395288" y="1268413"/>
            <a:ext cx="8229600" cy="4525962"/>
          </a:xfrm>
          <a:prstGeom prst="rect">
            <a:avLst/>
          </a:prstGeom>
          <a:noFill/>
          <a:ln w="9525">
            <a:noFill/>
            <a:miter lim="800000"/>
            <a:headEnd/>
            <a:tailEnd/>
          </a:ln>
        </p:spPr>
      </p:pic>
      <p:sp>
        <p:nvSpPr>
          <p:cNvPr id="110594" name="Text Box 3"/>
          <p:cNvSpPr txBox="1">
            <a:spLocks noChangeArrowheads="1"/>
          </p:cNvSpPr>
          <p:nvPr/>
        </p:nvSpPr>
        <p:spPr bwMode="auto">
          <a:xfrm>
            <a:off x="395288" y="4830763"/>
            <a:ext cx="8291512" cy="508000"/>
          </a:xfrm>
          <a:prstGeom prst="rect">
            <a:avLst/>
          </a:prstGeom>
          <a:solidFill>
            <a:srgbClr val="FF3300"/>
          </a:solidFill>
          <a:ln w="9525">
            <a:noFill/>
            <a:miter lim="800000"/>
            <a:headEnd/>
            <a:tailEnd/>
          </a:ln>
        </p:spPr>
        <p:txBody>
          <a:bodyPr>
            <a:spAutoFit/>
          </a:bodyPr>
          <a:lstStyle/>
          <a:p>
            <a:pPr eaLnBrk="0" hangingPunct="0">
              <a:spcBef>
                <a:spcPct val="50000"/>
              </a:spcBef>
            </a:pPr>
            <a:r>
              <a:rPr lang="ru-RU" sz="2700" b="1" dirty="0">
                <a:solidFill>
                  <a:schemeClr val="bg1"/>
                </a:solidFill>
                <a:latin typeface="Tahoma" pitchFamily="34" charset="0"/>
              </a:rPr>
              <a:t>Размер данного снимка – </a:t>
            </a:r>
            <a:r>
              <a:rPr lang="ru-RU" sz="2700" b="1" dirty="0" smtClean="0">
                <a:solidFill>
                  <a:schemeClr val="bg1"/>
                </a:solidFill>
                <a:latin typeface="Tahoma" pitchFamily="34" charset="0"/>
              </a:rPr>
              <a:t>точно </a:t>
            </a:r>
            <a:r>
              <a:rPr lang="en-GB" sz="2700" b="1" dirty="0">
                <a:solidFill>
                  <a:schemeClr val="bg1"/>
                </a:solidFill>
                <a:latin typeface="Tahoma" pitchFamily="34" charset="0"/>
              </a:rPr>
              <a:t>100</a:t>
            </a:r>
            <a:r>
              <a:rPr lang="ru-RU" sz="2700" b="1" dirty="0">
                <a:solidFill>
                  <a:schemeClr val="bg1"/>
                </a:solidFill>
                <a:latin typeface="Tahoma" pitchFamily="34" charset="0"/>
              </a:rPr>
              <a:t>КБ</a:t>
            </a:r>
            <a:endParaRPr lang="en-GB" sz="2700" b="1" dirty="0">
              <a:solidFill>
                <a:schemeClr val="bg1"/>
              </a:solidFill>
              <a:latin typeface="Tahoma" pitchFamily="34" charset="0"/>
            </a:endParaRPr>
          </a:p>
        </p:txBody>
      </p:sp>
      <p:sp>
        <p:nvSpPr>
          <p:cNvPr id="110595" name="TextBox 3"/>
          <p:cNvSpPr txBox="1">
            <a:spLocks noChangeArrowheads="1"/>
          </p:cNvSpPr>
          <p:nvPr/>
        </p:nvSpPr>
        <p:spPr bwMode="auto">
          <a:xfrm>
            <a:off x="0" y="415925"/>
            <a:ext cx="9144000" cy="769938"/>
          </a:xfrm>
          <a:prstGeom prst="rect">
            <a:avLst/>
          </a:prstGeom>
          <a:noFill/>
          <a:ln w="9525">
            <a:noFill/>
            <a:miter lim="800000"/>
            <a:headEnd/>
            <a:tailEnd/>
          </a:ln>
        </p:spPr>
        <p:txBody>
          <a:bodyPr>
            <a:spAutoFit/>
          </a:bodyPr>
          <a:lstStyle/>
          <a:p>
            <a:r>
              <a:rPr lang="ru-RU" sz="4400" b="1"/>
              <a:t>Фотография</a:t>
            </a:r>
            <a:r>
              <a:rPr lang="en-US" sz="4400" b="1"/>
              <a:t> </a:t>
            </a:r>
            <a:r>
              <a:rPr lang="ru-RU" sz="4400" b="1"/>
              <a:t>Озерного</a:t>
            </a:r>
            <a:r>
              <a:rPr lang="en-US" sz="4400" b="1"/>
              <a:t> </a:t>
            </a:r>
            <a:r>
              <a:rPr lang="ru-RU" sz="4400" b="1"/>
              <a:t>края в Англии</a:t>
            </a:r>
            <a:endParaRPr lang="en-US" sz="4400" b="1"/>
          </a:p>
        </p:txBody>
      </p:sp>
      <p:sp>
        <p:nvSpPr>
          <p:cNvPr id="110596" name="Slide Number Placeholder 4"/>
          <p:cNvSpPr>
            <a:spLocks noGrp="1"/>
          </p:cNvSpPr>
          <p:nvPr>
            <p:ph type="sldNum" sz="quarter" idx="12"/>
          </p:nvPr>
        </p:nvSpPr>
        <p:spPr bwMode="auto">
          <a:noFill/>
          <a:ln>
            <a:miter lim="800000"/>
            <a:headEnd/>
            <a:tailEnd/>
          </a:ln>
        </p:spPr>
        <p:txBody>
          <a:bodyPr/>
          <a:lstStyle/>
          <a:p>
            <a:fld id="{B31DD212-4CEC-4283-A580-CDD53C45AEDC}" type="slidenum">
              <a:rPr lang="en-US"/>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bwMode="auto">
          <a:xfrm>
            <a:off x="468313" y="168275"/>
            <a:ext cx="8229600" cy="8826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Компакт-диски</a:t>
            </a:r>
            <a:endParaRPr lang="en-GB" b="1" smtClean="0"/>
          </a:p>
        </p:txBody>
      </p:sp>
      <p:pic>
        <p:nvPicPr>
          <p:cNvPr id="112642" name="Picture 3" descr="npo00012b"/>
          <p:cNvPicPr>
            <a:picLocks noChangeAspect="1" noChangeArrowheads="1"/>
          </p:cNvPicPr>
          <p:nvPr/>
        </p:nvPicPr>
        <p:blipFill>
          <a:blip r:embed="rId3"/>
          <a:srcRect/>
          <a:stretch>
            <a:fillRect/>
          </a:stretch>
        </p:blipFill>
        <p:spPr bwMode="auto">
          <a:xfrm>
            <a:off x="228600" y="2209800"/>
            <a:ext cx="2451100" cy="2590800"/>
          </a:xfrm>
          <a:prstGeom prst="rect">
            <a:avLst/>
          </a:prstGeom>
          <a:noFill/>
          <a:ln w="9525">
            <a:noFill/>
            <a:miter lim="800000"/>
            <a:headEnd/>
            <a:tailEnd/>
          </a:ln>
        </p:spPr>
      </p:pic>
      <p:sp>
        <p:nvSpPr>
          <p:cNvPr id="112643" name="Rectangle 4"/>
          <p:cNvSpPr>
            <a:spLocks noChangeArrowheads="1"/>
          </p:cNvSpPr>
          <p:nvPr/>
        </p:nvSpPr>
        <p:spPr bwMode="auto">
          <a:xfrm>
            <a:off x="2846388" y="1905000"/>
            <a:ext cx="5502275" cy="954088"/>
          </a:xfrm>
          <a:prstGeom prst="rect">
            <a:avLst/>
          </a:prstGeom>
          <a:noFill/>
          <a:ln w="9525">
            <a:noFill/>
            <a:miter lim="800000"/>
            <a:headEnd/>
            <a:tailEnd/>
          </a:ln>
        </p:spPr>
        <p:txBody>
          <a:bodyPr wrap="none">
            <a:spAutoFit/>
          </a:bodyPr>
          <a:lstStyle/>
          <a:p>
            <a:pPr eaLnBrk="0" hangingPunct="0"/>
            <a:r>
              <a:rPr lang="ru-RU" sz="2800" b="1">
                <a:solidFill>
                  <a:srgbClr val="000000"/>
                </a:solidFill>
                <a:latin typeface="Tahoma" pitchFamily="34" charset="0"/>
              </a:rPr>
              <a:t>Как правило,</a:t>
            </a:r>
            <a:r>
              <a:rPr lang="en-GB" sz="2800" b="1">
                <a:solidFill>
                  <a:srgbClr val="000000"/>
                </a:solidFill>
                <a:latin typeface="Tahoma" pitchFamily="34" charset="0"/>
              </a:rPr>
              <a:t> 650</a:t>
            </a:r>
            <a:r>
              <a:rPr lang="ru-RU" sz="2800" b="1">
                <a:solidFill>
                  <a:srgbClr val="000000"/>
                </a:solidFill>
                <a:latin typeface="Tahoma" pitchFamily="34" charset="0"/>
              </a:rPr>
              <a:t>МБ</a:t>
            </a:r>
            <a:r>
              <a:rPr lang="en-GB" sz="2800" b="1">
                <a:solidFill>
                  <a:srgbClr val="000000"/>
                </a:solidFill>
                <a:latin typeface="Tahoma" pitchFamily="34" charset="0"/>
              </a:rPr>
              <a:t> </a:t>
            </a:r>
            <a:endParaRPr lang="ru-RU" sz="2800" b="1">
              <a:solidFill>
                <a:srgbClr val="000000"/>
              </a:solidFill>
              <a:latin typeface="Tahoma" pitchFamily="34" charset="0"/>
            </a:endParaRPr>
          </a:p>
          <a:p>
            <a:pPr eaLnBrk="0" hangingPunct="0"/>
            <a:r>
              <a:rPr lang="ru-RU" sz="2800" b="1">
                <a:solidFill>
                  <a:srgbClr val="000000"/>
                </a:solidFill>
                <a:latin typeface="Tahoma" pitchFamily="34" charset="0"/>
              </a:rPr>
              <a:t>или</a:t>
            </a:r>
            <a:r>
              <a:rPr lang="en-GB" sz="2800" b="1">
                <a:solidFill>
                  <a:srgbClr val="000000"/>
                </a:solidFill>
                <a:latin typeface="Tahoma" pitchFamily="34" charset="0"/>
              </a:rPr>
              <a:t> </a:t>
            </a:r>
            <a:r>
              <a:rPr lang="en-GB" sz="2800" b="1">
                <a:solidFill>
                  <a:srgbClr val="FF3300"/>
                </a:solidFill>
                <a:latin typeface="Tahoma" pitchFamily="34" charset="0"/>
              </a:rPr>
              <a:t>700</a:t>
            </a:r>
            <a:r>
              <a:rPr lang="ru-RU" sz="2800" b="1">
                <a:solidFill>
                  <a:srgbClr val="FF3300"/>
                </a:solidFill>
                <a:latin typeface="Tahoma" pitchFamily="34" charset="0"/>
              </a:rPr>
              <a:t>МБ</a:t>
            </a:r>
            <a:endParaRPr lang="en-GB" sz="2800" b="1">
              <a:solidFill>
                <a:srgbClr val="FF3300"/>
              </a:solidFill>
            </a:endParaRPr>
          </a:p>
        </p:txBody>
      </p:sp>
      <p:sp>
        <p:nvSpPr>
          <p:cNvPr id="112644" name="Text Box 5"/>
          <p:cNvSpPr txBox="1">
            <a:spLocks noChangeArrowheads="1"/>
          </p:cNvSpPr>
          <p:nvPr/>
        </p:nvSpPr>
        <p:spPr bwMode="auto">
          <a:xfrm>
            <a:off x="3048000" y="2743200"/>
            <a:ext cx="4994275" cy="946150"/>
          </a:xfrm>
          <a:prstGeom prst="rect">
            <a:avLst/>
          </a:prstGeom>
          <a:noFill/>
          <a:ln w="9525">
            <a:noFill/>
            <a:miter lim="800000"/>
            <a:headEnd/>
            <a:tailEnd/>
          </a:ln>
        </p:spPr>
        <p:txBody>
          <a:bodyPr>
            <a:spAutoFit/>
          </a:bodyPr>
          <a:lstStyle/>
          <a:p>
            <a:pPr eaLnBrk="0" hangingPunct="0"/>
            <a:r>
              <a:rPr lang="en-GB" sz="2800" b="1">
                <a:solidFill>
                  <a:srgbClr val="000000"/>
                </a:solidFill>
                <a:latin typeface="Tahoma" pitchFamily="34" charset="0"/>
              </a:rPr>
              <a:t>700</a:t>
            </a:r>
            <a:r>
              <a:rPr lang="ru-RU" sz="2800" b="1">
                <a:solidFill>
                  <a:srgbClr val="000000"/>
                </a:solidFill>
                <a:latin typeface="Tahoma" pitchFamily="34" charset="0"/>
              </a:rPr>
              <a:t>МБ - это</a:t>
            </a:r>
            <a:r>
              <a:rPr lang="en-GB" sz="2800" b="1">
                <a:solidFill>
                  <a:srgbClr val="000000"/>
                </a:solidFill>
                <a:latin typeface="Tahoma" pitchFamily="34" charset="0"/>
              </a:rPr>
              <a:t> </a:t>
            </a:r>
            <a:r>
              <a:rPr lang="ru-RU" sz="2800" b="1">
                <a:solidFill>
                  <a:srgbClr val="000000"/>
                </a:solidFill>
                <a:latin typeface="Tahoma" pitchFamily="34" charset="0"/>
              </a:rPr>
              <a:t>примерно</a:t>
            </a:r>
            <a:r>
              <a:rPr lang="en-GB" sz="2800" b="1">
                <a:solidFill>
                  <a:srgbClr val="000000"/>
                </a:solidFill>
                <a:latin typeface="Tahoma" pitchFamily="34" charset="0"/>
              </a:rPr>
              <a:t> 734,000,000 </a:t>
            </a:r>
            <a:r>
              <a:rPr lang="ru-RU" sz="2800" b="1">
                <a:solidFill>
                  <a:srgbClr val="000000"/>
                </a:solidFill>
                <a:latin typeface="Tahoma" pitchFamily="34" charset="0"/>
              </a:rPr>
              <a:t>знаков</a:t>
            </a:r>
            <a:endParaRPr lang="en-GB" sz="2800" b="1">
              <a:solidFill>
                <a:srgbClr val="000000"/>
              </a:solidFill>
              <a:latin typeface="Tahoma" pitchFamily="34" charset="0"/>
            </a:endParaRPr>
          </a:p>
        </p:txBody>
      </p:sp>
      <p:pic>
        <p:nvPicPr>
          <p:cNvPr id="112645" name="Picture 6" descr="OFFIC021"/>
          <p:cNvPicPr>
            <a:picLocks noChangeAspect="1" noChangeArrowheads="1"/>
          </p:cNvPicPr>
          <p:nvPr/>
        </p:nvPicPr>
        <p:blipFill>
          <a:blip r:embed="rId4"/>
          <a:srcRect/>
          <a:stretch>
            <a:fillRect/>
          </a:stretch>
        </p:blipFill>
        <p:spPr bwMode="auto">
          <a:xfrm>
            <a:off x="5105400" y="5029200"/>
            <a:ext cx="914400" cy="1428750"/>
          </a:xfrm>
          <a:prstGeom prst="rect">
            <a:avLst/>
          </a:prstGeom>
          <a:noFill/>
          <a:ln w="9525">
            <a:noFill/>
            <a:miter lim="800000"/>
            <a:headEnd/>
            <a:tailEnd/>
          </a:ln>
        </p:spPr>
      </p:pic>
      <p:sp>
        <p:nvSpPr>
          <p:cNvPr id="112646" name="Text Box 7"/>
          <p:cNvSpPr txBox="1">
            <a:spLocks noChangeArrowheads="1"/>
          </p:cNvSpPr>
          <p:nvPr/>
        </p:nvSpPr>
        <p:spPr bwMode="auto">
          <a:xfrm>
            <a:off x="3048000" y="5029200"/>
            <a:ext cx="2971800" cy="954088"/>
          </a:xfrm>
          <a:prstGeom prst="rect">
            <a:avLst/>
          </a:prstGeom>
          <a:noFill/>
          <a:ln w="9525">
            <a:noFill/>
            <a:miter lim="800000"/>
            <a:headEnd/>
            <a:tailEnd/>
          </a:ln>
        </p:spPr>
        <p:txBody>
          <a:bodyPr>
            <a:spAutoFit/>
          </a:bodyPr>
          <a:lstStyle/>
          <a:p>
            <a:pPr eaLnBrk="0" hangingPunct="0"/>
            <a:r>
              <a:rPr lang="en-GB" sz="2800" b="1" dirty="0">
                <a:solidFill>
                  <a:srgbClr val="000000"/>
                </a:solidFill>
                <a:latin typeface="Tahoma" pitchFamily="34" charset="0"/>
              </a:rPr>
              <a:t>24.8</a:t>
            </a:r>
            <a:r>
              <a:rPr lang="ru-RU" sz="2800" b="1" dirty="0" smtClean="0">
                <a:solidFill>
                  <a:srgbClr val="000000"/>
                </a:solidFill>
                <a:latin typeface="Tahoma" pitchFamily="34" charset="0"/>
              </a:rPr>
              <a:t>м в </a:t>
            </a:r>
            <a:r>
              <a:rPr lang="ru-RU" sz="2800" b="1" dirty="0">
                <a:solidFill>
                  <a:srgbClr val="000000"/>
                </a:solidFill>
                <a:latin typeface="Tahoma" pitchFamily="34" charset="0"/>
              </a:rPr>
              <a:t>высоту</a:t>
            </a:r>
            <a:endParaRPr lang="en-GB" sz="2800" b="1" dirty="0">
              <a:solidFill>
                <a:srgbClr val="000000"/>
              </a:solidFill>
              <a:latin typeface="Tahoma" pitchFamily="34" charset="0"/>
            </a:endParaRPr>
          </a:p>
        </p:txBody>
      </p:sp>
      <p:sp>
        <p:nvSpPr>
          <p:cNvPr id="112647" name="Text Box 8"/>
          <p:cNvSpPr txBox="1">
            <a:spLocks noChangeArrowheads="1"/>
          </p:cNvSpPr>
          <p:nvPr/>
        </p:nvSpPr>
        <p:spPr bwMode="auto">
          <a:xfrm>
            <a:off x="2855913" y="4038600"/>
            <a:ext cx="5421312" cy="954088"/>
          </a:xfrm>
          <a:prstGeom prst="rect">
            <a:avLst/>
          </a:prstGeom>
          <a:noFill/>
          <a:ln w="9525">
            <a:noFill/>
            <a:miter lim="800000"/>
            <a:headEnd/>
            <a:tailEnd/>
          </a:ln>
        </p:spPr>
        <p:txBody>
          <a:bodyPr wrap="none">
            <a:spAutoFit/>
          </a:bodyPr>
          <a:lstStyle/>
          <a:p>
            <a:pPr eaLnBrk="0" hangingPunct="0"/>
            <a:r>
              <a:rPr lang="ru-RU" sz="2800" b="1">
                <a:solidFill>
                  <a:srgbClr val="000000"/>
                </a:solidFill>
                <a:latin typeface="Tahoma" pitchFamily="34" charset="0"/>
              </a:rPr>
              <a:t>Около </a:t>
            </a:r>
            <a:r>
              <a:rPr lang="en-GB" sz="2800" b="1">
                <a:solidFill>
                  <a:srgbClr val="000000"/>
                </a:solidFill>
                <a:latin typeface="Tahoma" pitchFamily="34" charset="0"/>
              </a:rPr>
              <a:t>1080 </a:t>
            </a:r>
            <a:r>
              <a:rPr lang="ru-RU" sz="2800" b="1">
                <a:solidFill>
                  <a:srgbClr val="000000"/>
                </a:solidFill>
                <a:latin typeface="Tahoma" pitchFamily="34" charset="0"/>
              </a:rPr>
              <a:t>книг</a:t>
            </a:r>
          </a:p>
          <a:p>
            <a:pPr eaLnBrk="0" hangingPunct="0"/>
            <a:r>
              <a:rPr lang="ru-RU" sz="2800" b="1">
                <a:solidFill>
                  <a:srgbClr val="000000"/>
                </a:solidFill>
                <a:latin typeface="Tahoma" pitchFamily="34" charset="0"/>
              </a:rPr>
              <a:t>в мягкой обложке</a:t>
            </a:r>
            <a:endParaRPr lang="en-GB" sz="2400">
              <a:solidFill>
                <a:srgbClr val="000000"/>
              </a:solidFill>
              <a:latin typeface="Times New Roman" pitchFamily="18" charset="0"/>
            </a:endParaRPr>
          </a:p>
        </p:txBody>
      </p:sp>
      <p:sp>
        <p:nvSpPr>
          <p:cNvPr id="179209" name="Text Box 9"/>
          <p:cNvSpPr txBox="1">
            <a:spLocks noChangeArrowheads="1"/>
          </p:cNvSpPr>
          <p:nvPr/>
        </p:nvSpPr>
        <p:spPr bwMode="auto">
          <a:xfrm>
            <a:off x="1211263" y="1268413"/>
            <a:ext cx="6745287" cy="461962"/>
          </a:xfrm>
          <a:prstGeom prst="rect">
            <a:avLst/>
          </a:prstGeom>
          <a:solidFill>
            <a:srgbClr val="FF3300"/>
          </a:solidFill>
          <a:ln w="9525">
            <a:noFill/>
            <a:miter lim="800000"/>
            <a:headEnd/>
            <a:tailEnd/>
          </a:ln>
        </p:spPr>
        <p:txBody>
          <a:bodyPr>
            <a:spAutoFit/>
          </a:bodyPr>
          <a:lstStyle/>
          <a:p>
            <a:pPr algn="ctr" eaLnBrk="0" hangingPunct="0">
              <a:spcBef>
                <a:spcPct val="50000"/>
              </a:spcBef>
            </a:pPr>
            <a:r>
              <a:rPr lang="en-GB" sz="2400" b="1">
                <a:solidFill>
                  <a:schemeClr val="bg1"/>
                </a:solidFill>
                <a:latin typeface="Tahoma" pitchFamily="34" charset="0"/>
              </a:rPr>
              <a:t>7,000 </a:t>
            </a:r>
            <a:r>
              <a:rPr lang="ru-RU" sz="2400" b="1">
                <a:solidFill>
                  <a:schemeClr val="bg1"/>
                </a:solidFill>
                <a:latin typeface="Tahoma" pitchFamily="34" charset="0"/>
              </a:rPr>
              <a:t>копий</a:t>
            </a:r>
            <a:r>
              <a:rPr lang="en-GB" sz="2400" b="1">
                <a:solidFill>
                  <a:schemeClr val="bg1"/>
                </a:solidFill>
                <a:latin typeface="Tahoma" pitchFamily="34" charset="0"/>
              </a:rPr>
              <a:t> </a:t>
            </a:r>
            <a:r>
              <a:rPr lang="ru-RU" sz="2400" b="1">
                <a:solidFill>
                  <a:schemeClr val="bg1"/>
                </a:solidFill>
                <a:latin typeface="Tahoma" pitchFamily="34" charset="0"/>
              </a:rPr>
              <a:t>фотографии Озерного края</a:t>
            </a:r>
            <a:endParaRPr lang="en-GB" sz="2400" b="1">
              <a:solidFill>
                <a:schemeClr val="bg1"/>
              </a:solidFill>
              <a:latin typeface="Tahoma" pitchFamily="34" charset="0"/>
            </a:endParaRPr>
          </a:p>
        </p:txBody>
      </p:sp>
      <p:sp>
        <p:nvSpPr>
          <p:cNvPr id="112649" name="Slide Number Placeholder 9"/>
          <p:cNvSpPr>
            <a:spLocks noGrp="1"/>
          </p:cNvSpPr>
          <p:nvPr>
            <p:ph type="sldNum" sz="quarter" idx="12"/>
          </p:nvPr>
        </p:nvSpPr>
        <p:spPr bwMode="auto">
          <a:noFill/>
          <a:ln>
            <a:miter lim="800000"/>
            <a:headEnd/>
            <a:tailEnd/>
          </a:ln>
        </p:spPr>
        <p:txBody>
          <a:bodyPr/>
          <a:lstStyle/>
          <a:p>
            <a:fld id="{A88EAB9E-73A2-4E60-B261-564BC8B50BD8}" type="slidenum">
              <a:rPr lang="en-US"/>
              <a:pPr/>
              <a:t>49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9209"/>
                                        </p:tgtEl>
                                        <p:attrNameLst>
                                          <p:attrName>style.visibility</p:attrName>
                                        </p:attrNameLst>
                                      </p:cBhvr>
                                      <p:to>
                                        <p:strVal val="visible"/>
                                      </p:to>
                                    </p:set>
                                    <p:animEffect transition="in" filter="dissolve">
                                      <p:cBhvr>
                                        <p:cTn id="7" dur="500"/>
                                        <p:tgtEl>
                                          <p:spTgt spid="179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bwMode="auto">
          <a:xfrm>
            <a:off x="457200" y="2544763"/>
            <a:ext cx="8229600" cy="13604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Часть первая</a:t>
            </a:r>
            <a:br>
              <a:rPr lang="ru-RU" b="1" smtClean="0"/>
            </a:br>
            <a:r>
              <a:rPr lang="ru-RU" b="1" smtClean="0"/>
              <a:t>Как работают компьютеры</a:t>
            </a:r>
            <a:endParaRPr lang="en-US" smtClean="0"/>
          </a:p>
        </p:txBody>
      </p:sp>
      <p:pic>
        <p:nvPicPr>
          <p:cNvPr id="28674"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sp>
        <p:nvSpPr>
          <p:cNvPr id="28675" name="Slide Number Placeholder 3"/>
          <p:cNvSpPr>
            <a:spLocks noGrp="1"/>
          </p:cNvSpPr>
          <p:nvPr>
            <p:ph type="sldNum" sz="quarter" idx="12"/>
          </p:nvPr>
        </p:nvSpPr>
        <p:spPr bwMode="auto">
          <a:noFill/>
          <a:ln>
            <a:miter lim="800000"/>
            <a:headEnd/>
            <a:tailEnd/>
          </a:ln>
        </p:spPr>
        <p:txBody>
          <a:bodyPr/>
          <a:lstStyle/>
          <a:p>
            <a:fld id="{800D6925-6858-4A1B-9977-5FFD4FCCE5C2}" type="slidenum">
              <a:rPr lang="en-US"/>
              <a:pPr/>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bwMode="auto">
          <a:xfrm>
            <a:off x="701675" y="100013"/>
            <a:ext cx="77724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Флеш-накопитель</a:t>
            </a:r>
            <a:endParaRPr lang="en-GB" b="1" smtClean="0"/>
          </a:p>
        </p:txBody>
      </p:sp>
      <p:sp>
        <p:nvSpPr>
          <p:cNvPr id="114690" name="Text Box 4"/>
          <p:cNvSpPr txBox="1">
            <a:spLocks noChangeArrowheads="1"/>
          </p:cNvSpPr>
          <p:nvPr/>
        </p:nvSpPr>
        <p:spPr bwMode="auto">
          <a:xfrm>
            <a:off x="2714625" y="1903413"/>
            <a:ext cx="6105525" cy="519112"/>
          </a:xfrm>
          <a:prstGeom prst="rect">
            <a:avLst/>
          </a:prstGeom>
          <a:noFill/>
          <a:ln w="9525">
            <a:noFill/>
            <a:miter lim="800000"/>
            <a:headEnd/>
            <a:tailEnd/>
          </a:ln>
        </p:spPr>
        <p:txBody>
          <a:bodyPr>
            <a:spAutoFit/>
          </a:bodyPr>
          <a:lstStyle/>
          <a:p>
            <a:pPr eaLnBrk="0" hangingPunct="0"/>
            <a:r>
              <a:rPr lang="ru-RU" sz="2800" b="1">
                <a:solidFill>
                  <a:srgbClr val="000000"/>
                </a:solidFill>
                <a:latin typeface="Tahoma" pitchFamily="34" charset="0"/>
              </a:rPr>
              <a:t>Как правило, до</a:t>
            </a:r>
            <a:r>
              <a:rPr lang="en-GB" sz="2800" b="1">
                <a:solidFill>
                  <a:srgbClr val="000000"/>
                </a:solidFill>
                <a:latin typeface="Tahoma" pitchFamily="34" charset="0"/>
              </a:rPr>
              <a:t> </a:t>
            </a:r>
            <a:r>
              <a:rPr lang="en-GB" sz="2800" b="1">
                <a:latin typeface="Tahoma" pitchFamily="34" charset="0"/>
              </a:rPr>
              <a:t>256</a:t>
            </a:r>
            <a:r>
              <a:rPr lang="ru-RU" sz="2800" b="1">
                <a:latin typeface="Tahoma" pitchFamily="34" charset="0"/>
              </a:rPr>
              <a:t>ГБ</a:t>
            </a:r>
            <a:endParaRPr lang="en-GB" sz="2000" b="1">
              <a:solidFill>
                <a:srgbClr val="FF3300"/>
              </a:solidFill>
            </a:endParaRPr>
          </a:p>
        </p:txBody>
      </p:sp>
      <p:sp>
        <p:nvSpPr>
          <p:cNvPr id="114691" name="Text Box 5"/>
          <p:cNvSpPr txBox="1">
            <a:spLocks noChangeArrowheads="1"/>
          </p:cNvSpPr>
          <p:nvPr/>
        </p:nvSpPr>
        <p:spPr bwMode="auto">
          <a:xfrm>
            <a:off x="2700338" y="2997200"/>
            <a:ext cx="6048375" cy="946150"/>
          </a:xfrm>
          <a:prstGeom prst="rect">
            <a:avLst/>
          </a:prstGeom>
          <a:noFill/>
          <a:ln w="9525">
            <a:noFill/>
            <a:miter lim="800000"/>
            <a:headEnd/>
            <a:tailEnd/>
          </a:ln>
        </p:spPr>
        <p:txBody>
          <a:bodyPr>
            <a:spAutoFit/>
          </a:bodyPr>
          <a:lstStyle/>
          <a:p>
            <a:pPr eaLnBrk="0" hangingPunct="0">
              <a:spcBef>
                <a:spcPct val="50000"/>
              </a:spcBef>
            </a:pPr>
            <a:r>
              <a:rPr lang="en-GB" sz="2800" b="1">
                <a:solidFill>
                  <a:srgbClr val="FF3300"/>
                </a:solidFill>
                <a:latin typeface="Tahoma" pitchFamily="34" charset="0"/>
              </a:rPr>
              <a:t>4 </a:t>
            </a:r>
            <a:r>
              <a:rPr lang="ru-RU" sz="2800" b="1">
                <a:solidFill>
                  <a:srgbClr val="FF3300"/>
                </a:solidFill>
                <a:latin typeface="Tahoma" pitchFamily="34" charset="0"/>
              </a:rPr>
              <a:t>ГБ</a:t>
            </a:r>
            <a:r>
              <a:rPr lang="en-GB" sz="2800" b="1">
                <a:solidFill>
                  <a:srgbClr val="000000"/>
                </a:solidFill>
                <a:latin typeface="Tahoma" pitchFamily="34" charset="0"/>
              </a:rPr>
              <a:t> </a:t>
            </a:r>
            <a:r>
              <a:rPr lang="ru-RU" sz="2800" b="1">
                <a:solidFill>
                  <a:srgbClr val="000000"/>
                </a:solidFill>
                <a:latin typeface="Tahoma" pitchFamily="34" charset="0"/>
              </a:rPr>
              <a:t>– это примерно</a:t>
            </a:r>
            <a:r>
              <a:rPr lang="en-GB" sz="2800" b="1">
                <a:solidFill>
                  <a:srgbClr val="000000"/>
                </a:solidFill>
                <a:latin typeface="Tahoma" pitchFamily="34" charset="0"/>
              </a:rPr>
              <a:t>  </a:t>
            </a:r>
            <a:r>
              <a:rPr lang="en-GB" sz="2400" b="1">
                <a:latin typeface="Tahoma" pitchFamily="34" charset="0"/>
              </a:rPr>
              <a:t>4,296,000,000</a:t>
            </a:r>
            <a:r>
              <a:rPr lang="en-GB" sz="2800" b="1">
                <a:solidFill>
                  <a:srgbClr val="000000"/>
                </a:solidFill>
                <a:latin typeface="Tahoma" pitchFamily="34" charset="0"/>
              </a:rPr>
              <a:t> </a:t>
            </a:r>
            <a:r>
              <a:rPr lang="ru-RU" sz="2800" b="1">
                <a:solidFill>
                  <a:srgbClr val="000000"/>
                </a:solidFill>
                <a:latin typeface="Tahoma" pitchFamily="34" charset="0"/>
              </a:rPr>
              <a:t>знаков</a:t>
            </a:r>
            <a:endParaRPr lang="en-GB" sz="2800" b="1">
              <a:solidFill>
                <a:srgbClr val="000000"/>
              </a:solidFill>
              <a:latin typeface="Tahoma" pitchFamily="34" charset="0"/>
            </a:endParaRPr>
          </a:p>
        </p:txBody>
      </p:sp>
      <p:sp>
        <p:nvSpPr>
          <p:cNvPr id="114692" name="Rectangle 6"/>
          <p:cNvSpPr>
            <a:spLocks noChangeArrowheads="1"/>
          </p:cNvSpPr>
          <p:nvPr/>
        </p:nvSpPr>
        <p:spPr bwMode="auto">
          <a:xfrm>
            <a:off x="2700338" y="4005263"/>
            <a:ext cx="5341937" cy="1384300"/>
          </a:xfrm>
          <a:prstGeom prst="rect">
            <a:avLst/>
          </a:prstGeom>
          <a:noFill/>
          <a:ln w="9525">
            <a:noFill/>
            <a:miter lim="800000"/>
            <a:headEnd/>
            <a:tailEnd/>
          </a:ln>
        </p:spPr>
        <p:txBody>
          <a:bodyPr wrap="none">
            <a:spAutoFit/>
          </a:bodyPr>
          <a:lstStyle/>
          <a:p>
            <a:pPr eaLnBrk="0" hangingPunct="0"/>
            <a:r>
              <a:rPr lang="ru-RU" sz="2800" b="1">
                <a:solidFill>
                  <a:srgbClr val="000000"/>
                </a:solidFill>
                <a:latin typeface="Tahoma" pitchFamily="34" charset="0"/>
              </a:rPr>
              <a:t>Т. е. примерно</a:t>
            </a:r>
            <a:r>
              <a:rPr lang="en-GB" sz="2800" b="1">
                <a:solidFill>
                  <a:srgbClr val="000000"/>
                </a:solidFill>
                <a:latin typeface="Tahoma" pitchFamily="34" charset="0"/>
              </a:rPr>
              <a:t> 6,172</a:t>
            </a:r>
            <a:r>
              <a:rPr lang="en-GB"/>
              <a:t> </a:t>
            </a:r>
            <a:endParaRPr lang="ru-RU"/>
          </a:p>
          <a:p>
            <a:pPr eaLnBrk="0" hangingPunct="0"/>
            <a:r>
              <a:rPr lang="ru-RU" sz="2800" b="1">
                <a:solidFill>
                  <a:srgbClr val="000000"/>
                </a:solidFill>
                <a:latin typeface="Tahoma" pitchFamily="34" charset="0"/>
              </a:rPr>
              <a:t>книг в мягкой</a:t>
            </a:r>
          </a:p>
          <a:p>
            <a:pPr eaLnBrk="0" hangingPunct="0"/>
            <a:r>
              <a:rPr lang="ru-RU" sz="2800" b="1">
                <a:solidFill>
                  <a:srgbClr val="000000"/>
                </a:solidFill>
                <a:latin typeface="Tahoma" pitchFamily="34" charset="0"/>
              </a:rPr>
              <a:t>обложке</a:t>
            </a:r>
            <a:endParaRPr lang="en-GB" sz="2800" b="1">
              <a:solidFill>
                <a:srgbClr val="000000"/>
              </a:solidFill>
              <a:latin typeface="Tahoma" pitchFamily="34" charset="0"/>
            </a:endParaRPr>
          </a:p>
        </p:txBody>
      </p:sp>
      <p:pic>
        <p:nvPicPr>
          <p:cNvPr id="114693" name="Picture 7" descr="OFFIC021"/>
          <p:cNvPicPr>
            <a:picLocks noChangeAspect="1" noChangeArrowheads="1"/>
          </p:cNvPicPr>
          <p:nvPr/>
        </p:nvPicPr>
        <p:blipFill>
          <a:blip r:embed="rId3"/>
          <a:srcRect/>
          <a:stretch>
            <a:fillRect/>
          </a:stretch>
        </p:blipFill>
        <p:spPr bwMode="auto">
          <a:xfrm>
            <a:off x="5943600" y="4876800"/>
            <a:ext cx="914400" cy="1428750"/>
          </a:xfrm>
          <a:prstGeom prst="rect">
            <a:avLst/>
          </a:prstGeom>
          <a:noFill/>
          <a:ln w="9525">
            <a:noFill/>
            <a:miter lim="800000"/>
            <a:headEnd/>
            <a:tailEnd/>
          </a:ln>
        </p:spPr>
      </p:pic>
      <p:sp>
        <p:nvSpPr>
          <p:cNvPr id="114694" name="Text Box 8"/>
          <p:cNvSpPr txBox="1">
            <a:spLocks noChangeArrowheads="1"/>
          </p:cNvSpPr>
          <p:nvPr/>
        </p:nvSpPr>
        <p:spPr bwMode="auto">
          <a:xfrm>
            <a:off x="2700338" y="5011738"/>
            <a:ext cx="3013075" cy="1600200"/>
          </a:xfrm>
          <a:prstGeom prst="rect">
            <a:avLst/>
          </a:prstGeom>
          <a:noFill/>
          <a:ln w="9525">
            <a:noFill/>
            <a:miter lim="800000"/>
            <a:headEnd/>
            <a:tailEnd/>
          </a:ln>
        </p:spPr>
        <p:txBody>
          <a:bodyPr>
            <a:spAutoFit/>
          </a:bodyPr>
          <a:lstStyle/>
          <a:p>
            <a:pPr eaLnBrk="0" hangingPunct="0">
              <a:spcBef>
                <a:spcPct val="50000"/>
              </a:spcBef>
            </a:pPr>
            <a:endParaRPr lang="ru-RU" sz="2800" b="1">
              <a:solidFill>
                <a:srgbClr val="000000"/>
              </a:solidFill>
              <a:latin typeface="Tahoma" pitchFamily="34" charset="0"/>
            </a:endParaRPr>
          </a:p>
          <a:p>
            <a:pPr eaLnBrk="0" hangingPunct="0">
              <a:spcBef>
                <a:spcPct val="50000"/>
              </a:spcBef>
            </a:pPr>
            <a:r>
              <a:rPr lang="en-GB" sz="2800" b="1">
                <a:solidFill>
                  <a:srgbClr val="000000"/>
                </a:solidFill>
                <a:latin typeface="Tahoma" pitchFamily="34" charset="0"/>
              </a:rPr>
              <a:t>145</a:t>
            </a:r>
            <a:r>
              <a:rPr lang="ru-RU" sz="2800" b="1">
                <a:solidFill>
                  <a:srgbClr val="000000"/>
                </a:solidFill>
                <a:latin typeface="Tahoma" pitchFamily="34" charset="0"/>
              </a:rPr>
              <a:t> м в высоту</a:t>
            </a:r>
            <a:endParaRPr lang="en-GB" sz="2800">
              <a:solidFill>
                <a:srgbClr val="000000"/>
              </a:solidFill>
            </a:endParaRPr>
          </a:p>
        </p:txBody>
      </p:sp>
      <p:sp>
        <p:nvSpPr>
          <p:cNvPr id="180233" name="Text Box 9"/>
          <p:cNvSpPr txBox="1">
            <a:spLocks noChangeArrowheads="1"/>
          </p:cNvSpPr>
          <p:nvPr/>
        </p:nvSpPr>
        <p:spPr bwMode="auto">
          <a:xfrm>
            <a:off x="890588" y="1196975"/>
            <a:ext cx="7529512" cy="461963"/>
          </a:xfrm>
          <a:prstGeom prst="rect">
            <a:avLst/>
          </a:prstGeom>
          <a:solidFill>
            <a:srgbClr val="FF3300"/>
          </a:solidFill>
          <a:ln w="9525">
            <a:noFill/>
            <a:miter lim="800000"/>
            <a:headEnd/>
            <a:tailEnd/>
          </a:ln>
        </p:spPr>
        <p:txBody>
          <a:bodyPr>
            <a:spAutoFit/>
          </a:bodyPr>
          <a:lstStyle/>
          <a:p>
            <a:pPr algn="ctr" eaLnBrk="0" hangingPunct="0">
              <a:spcBef>
                <a:spcPct val="50000"/>
              </a:spcBef>
            </a:pPr>
            <a:r>
              <a:rPr lang="en-GB" sz="2400" b="1">
                <a:solidFill>
                  <a:schemeClr val="bg1"/>
                </a:solidFill>
                <a:latin typeface="Tahoma" pitchFamily="34" charset="0"/>
              </a:rPr>
              <a:t>2,560,000 </a:t>
            </a:r>
            <a:r>
              <a:rPr lang="ru-RU" sz="2400" b="1">
                <a:solidFill>
                  <a:schemeClr val="bg1"/>
                </a:solidFill>
                <a:latin typeface="Tahoma" pitchFamily="34" charset="0"/>
              </a:rPr>
              <a:t>копий</a:t>
            </a:r>
            <a:r>
              <a:rPr lang="en-GB" sz="2400" b="1">
                <a:solidFill>
                  <a:schemeClr val="bg1"/>
                </a:solidFill>
                <a:latin typeface="Tahoma" pitchFamily="34" charset="0"/>
              </a:rPr>
              <a:t> </a:t>
            </a:r>
            <a:r>
              <a:rPr lang="ru-RU" sz="2400" b="1">
                <a:solidFill>
                  <a:schemeClr val="bg1"/>
                </a:solidFill>
                <a:latin typeface="Tahoma" pitchFamily="34" charset="0"/>
              </a:rPr>
              <a:t>фотографии Озерного края</a:t>
            </a:r>
            <a:endParaRPr lang="en-GB" sz="2400" b="1">
              <a:solidFill>
                <a:schemeClr val="bg1"/>
              </a:solidFill>
              <a:latin typeface="Tahoma" pitchFamily="34" charset="0"/>
            </a:endParaRPr>
          </a:p>
        </p:txBody>
      </p:sp>
      <p:pic>
        <p:nvPicPr>
          <p:cNvPr id="114696" name="Picture 9"/>
          <p:cNvPicPr>
            <a:picLocks noChangeAspect="1"/>
          </p:cNvPicPr>
          <p:nvPr/>
        </p:nvPicPr>
        <p:blipFill>
          <a:blip r:embed="rId4"/>
          <a:srcRect/>
          <a:stretch>
            <a:fillRect/>
          </a:stretch>
        </p:blipFill>
        <p:spPr bwMode="auto">
          <a:xfrm>
            <a:off x="96838" y="1989138"/>
            <a:ext cx="2016125" cy="2887662"/>
          </a:xfrm>
          <a:prstGeom prst="rect">
            <a:avLst/>
          </a:prstGeom>
          <a:noFill/>
          <a:ln w="9525">
            <a:noFill/>
            <a:miter lim="800000"/>
            <a:headEnd/>
            <a:tailEnd/>
          </a:ln>
        </p:spPr>
      </p:pic>
      <p:sp>
        <p:nvSpPr>
          <p:cNvPr id="114697" name="Slide Number Placeholder 10"/>
          <p:cNvSpPr>
            <a:spLocks noGrp="1"/>
          </p:cNvSpPr>
          <p:nvPr>
            <p:ph type="sldNum" sz="quarter" idx="12"/>
          </p:nvPr>
        </p:nvSpPr>
        <p:spPr bwMode="auto">
          <a:noFill/>
          <a:ln>
            <a:miter lim="800000"/>
            <a:headEnd/>
            <a:tailEnd/>
          </a:ln>
        </p:spPr>
        <p:txBody>
          <a:bodyPr/>
          <a:lstStyle/>
          <a:p>
            <a:fld id="{07C900E3-FC0E-42A1-AEA6-9716FDB62A6F}" type="slidenum">
              <a:rPr lang="en-US"/>
              <a:pPr/>
              <a:t>50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0233"/>
                                        </p:tgtEl>
                                        <p:attrNameLst>
                                          <p:attrName>style.visibility</p:attrName>
                                        </p:attrNameLst>
                                      </p:cBhvr>
                                      <p:to>
                                        <p:strVal val="visible"/>
                                      </p:to>
                                    </p:set>
                                    <p:animEffect transition="in" filter="dissolve">
                                      <p:cBhvr>
                                        <p:cTn id="7" dur="500"/>
                                        <p:tgtEl>
                                          <p:spTgt spid="180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bwMode="auto">
          <a:xfrm>
            <a:off x="468313" y="146050"/>
            <a:ext cx="8229600" cy="8032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Перезаписываемый</a:t>
            </a:r>
            <a:r>
              <a:rPr lang="en-GB" b="1" smtClean="0"/>
              <a:t> DVD</a:t>
            </a:r>
            <a:r>
              <a:rPr lang="ru-RU" b="1" smtClean="0"/>
              <a:t>-диск</a:t>
            </a:r>
            <a:endParaRPr lang="en-GB" b="1" smtClean="0"/>
          </a:p>
        </p:txBody>
      </p:sp>
      <p:sp>
        <p:nvSpPr>
          <p:cNvPr id="116738" name="Text Box 3"/>
          <p:cNvSpPr txBox="1">
            <a:spLocks noChangeArrowheads="1"/>
          </p:cNvSpPr>
          <p:nvPr/>
        </p:nvSpPr>
        <p:spPr bwMode="auto">
          <a:xfrm>
            <a:off x="2714625" y="1903413"/>
            <a:ext cx="5275263" cy="1200150"/>
          </a:xfrm>
          <a:prstGeom prst="rect">
            <a:avLst/>
          </a:prstGeom>
          <a:noFill/>
          <a:ln w="9525">
            <a:noFill/>
            <a:miter lim="800000"/>
            <a:headEnd/>
            <a:tailEnd/>
          </a:ln>
        </p:spPr>
        <p:txBody>
          <a:bodyPr wrap="none">
            <a:spAutoFit/>
          </a:bodyPr>
          <a:lstStyle/>
          <a:p>
            <a:pPr eaLnBrk="0" hangingPunct="0"/>
            <a:r>
              <a:rPr lang="ru-RU" sz="2400" b="1">
                <a:solidFill>
                  <a:srgbClr val="000000"/>
                </a:solidFill>
                <a:latin typeface="Tahoma" pitchFamily="34" charset="0"/>
              </a:rPr>
              <a:t>В настоящее время – </a:t>
            </a:r>
          </a:p>
          <a:p>
            <a:pPr eaLnBrk="0" hangingPunct="0"/>
            <a:r>
              <a:rPr lang="en-GB" sz="2400" b="1">
                <a:solidFill>
                  <a:srgbClr val="FF3300"/>
                </a:solidFill>
                <a:latin typeface="Tahoma" pitchFamily="34" charset="0"/>
              </a:rPr>
              <a:t>4.7</a:t>
            </a:r>
            <a:r>
              <a:rPr lang="ru-RU" sz="2400" b="1">
                <a:solidFill>
                  <a:srgbClr val="FF3300"/>
                </a:solidFill>
                <a:latin typeface="Tahoma" pitchFamily="34" charset="0"/>
              </a:rPr>
              <a:t>ГБ</a:t>
            </a:r>
            <a:r>
              <a:rPr lang="en-GB" sz="2400" b="1">
                <a:solidFill>
                  <a:srgbClr val="000000"/>
                </a:solidFill>
                <a:latin typeface="Tahoma" pitchFamily="34" charset="0"/>
              </a:rPr>
              <a:t> </a:t>
            </a:r>
            <a:r>
              <a:rPr lang="ru-RU" sz="2400" b="1">
                <a:solidFill>
                  <a:srgbClr val="000000"/>
                </a:solidFill>
                <a:latin typeface="Tahoma" pitchFamily="34" charset="0"/>
              </a:rPr>
              <a:t>или</a:t>
            </a:r>
            <a:r>
              <a:rPr lang="en-GB" sz="2400" b="1">
                <a:solidFill>
                  <a:srgbClr val="000000"/>
                </a:solidFill>
                <a:latin typeface="Tahoma" pitchFamily="34" charset="0"/>
              </a:rPr>
              <a:t> </a:t>
            </a:r>
          </a:p>
          <a:p>
            <a:pPr eaLnBrk="0" hangingPunct="0"/>
            <a:r>
              <a:rPr lang="en-GB" sz="2400" b="1">
                <a:latin typeface="Tahoma" pitchFamily="34" charset="0"/>
              </a:rPr>
              <a:t>8.5</a:t>
            </a:r>
            <a:r>
              <a:rPr lang="ru-RU" sz="2400" b="1">
                <a:latin typeface="Tahoma" pitchFamily="34" charset="0"/>
              </a:rPr>
              <a:t>ГБ</a:t>
            </a:r>
            <a:endParaRPr lang="en-GB" sz="2400"/>
          </a:p>
        </p:txBody>
      </p:sp>
      <p:sp>
        <p:nvSpPr>
          <p:cNvPr id="116739" name="Text Box 4"/>
          <p:cNvSpPr txBox="1">
            <a:spLocks noChangeArrowheads="1"/>
          </p:cNvSpPr>
          <p:nvPr/>
        </p:nvSpPr>
        <p:spPr bwMode="auto">
          <a:xfrm>
            <a:off x="2714625" y="2914650"/>
            <a:ext cx="6048375" cy="954088"/>
          </a:xfrm>
          <a:prstGeom prst="rect">
            <a:avLst/>
          </a:prstGeom>
          <a:noFill/>
          <a:ln w="9525">
            <a:noFill/>
            <a:miter lim="800000"/>
            <a:headEnd/>
            <a:tailEnd/>
          </a:ln>
        </p:spPr>
        <p:txBody>
          <a:bodyPr>
            <a:spAutoFit/>
          </a:bodyPr>
          <a:lstStyle/>
          <a:p>
            <a:pPr eaLnBrk="0" hangingPunct="0">
              <a:spcBef>
                <a:spcPct val="50000"/>
              </a:spcBef>
            </a:pPr>
            <a:r>
              <a:rPr lang="ru-RU" sz="2800" b="1">
                <a:solidFill>
                  <a:srgbClr val="000000"/>
                </a:solidFill>
                <a:latin typeface="Tahoma" pitchFamily="34" charset="0"/>
              </a:rPr>
              <a:t>Примерно</a:t>
            </a:r>
            <a:r>
              <a:rPr lang="en-GB" sz="2800" b="1">
                <a:solidFill>
                  <a:srgbClr val="000000"/>
                </a:solidFill>
                <a:latin typeface="Tahoma" pitchFamily="34" charset="0"/>
              </a:rPr>
              <a:t> 5,047,800,000 </a:t>
            </a:r>
            <a:r>
              <a:rPr lang="ru-RU" sz="2800" b="1">
                <a:solidFill>
                  <a:srgbClr val="000000"/>
                </a:solidFill>
                <a:latin typeface="Tahoma" pitchFamily="34" charset="0"/>
              </a:rPr>
              <a:t>знаков</a:t>
            </a:r>
            <a:endParaRPr lang="en-GB" sz="2800">
              <a:solidFill>
                <a:srgbClr val="000000"/>
              </a:solidFill>
              <a:latin typeface="Tahoma" pitchFamily="34" charset="0"/>
            </a:endParaRPr>
          </a:p>
        </p:txBody>
      </p:sp>
      <p:sp>
        <p:nvSpPr>
          <p:cNvPr id="116740" name="Rectangle 5"/>
          <p:cNvSpPr>
            <a:spLocks noChangeArrowheads="1"/>
          </p:cNvSpPr>
          <p:nvPr/>
        </p:nvSpPr>
        <p:spPr bwMode="auto">
          <a:xfrm>
            <a:off x="2700338" y="4062413"/>
            <a:ext cx="5096267" cy="954107"/>
          </a:xfrm>
          <a:prstGeom prst="rect">
            <a:avLst/>
          </a:prstGeom>
          <a:noFill/>
          <a:ln w="9525">
            <a:noFill/>
            <a:miter lim="800000"/>
            <a:headEnd/>
            <a:tailEnd/>
          </a:ln>
        </p:spPr>
        <p:txBody>
          <a:bodyPr wrap="none">
            <a:spAutoFit/>
          </a:bodyPr>
          <a:lstStyle/>
          <a:p>
            <a:pPr eaLnBrk="0" hangingPunct="0"/>
            <a:r>
              <a:rPr lang="ru-RU" sz="2800" b="1" dirty="0">
                <a:solidFill>
                  <a:srgbClr val="000000"/>
                </a:solidFill>
                <a:latin typeface="Tahoma" pitchFamily="34" charset="0"/>
              </a:rPr>
              <a:t>Т. е. примерно</a:t>
            </a:r>
            <a:r>
              <a:rPr lang="en-GB" sz="2800" b="1" dirty="0">
                <a:solidFill>
                  <a:srgbClr val="000000"/>
                </a:solidFill>
                <a:latin typeface="Tahoma" pitchFamily="34" charset="0"/>
              </a:rPr>
              <a:t> 7,252</a:t>
            </a:r>
            <a:r>
              <a:rPr lang="en-GB" sz="2800" dirty="0"/>
              <a:t> </a:t>
            </a:r>
            <a:r>
              <a:rPr lang="ru-RU" sz="2800" b="1" dirty="0">
                <a:solidFill>
                  <a:srgbClr val="000000"/>
                </a:solidFill>
                <a:latin typeface="Tahoma" pitchFamily="34" charset="0"/>
              </a:rPr>
              <a:t>книг </a:t>
            </a:r>
          </a:p>
          <a:p>
            <a:pPr eaLnBrk="0" hangingPunct="0"/>
            <a:r>
              <a:rPr lang="ru-RU" sz="2800" b="1" dirty="0">
                <a:solidFill>
                  <a:srgbClr val="000000"/>
                </a:solidFill>
                <a:latin typeface="Tahoma" pitchFamily="34" charset="0"/>
              </a:rPr>
              <a:t>в</a:t>
            </a:r>
            <a:r>
              <a:rPr lang="ru-RU" sz="2800" b="1" dirty="0" smtClean="0">
                <a:solidFill>
                  <a:srgbClr val="000000"/>
                </a:solidFill>
                <a:latin typeface="Tahoma" pitchFamily="34" charset="0"/>
              </a:rPr>
              <a:t> мягкой </a:t>
            </a:r>
            <a:r>
              <a:rPr lang="ru-RU" sz="2800" b="1" dirty="0">
                <a:solidFill>
                  <a:srgbClr val="000000"/>
                </a:solidFill>
                <a:latin typeface="Tahoma" pitchFamily="34" charset="0"/>
              </a:rPr>
              <a:t>обложке</a:t>
            </a:r>
            <a:endParaRPr lang="en-GB" sz="2800" b="1" dirty="0">
              <a:solidFill>
                <a:srgbClr val="000000"/>
              </a:solidFill>
            </a:endParaRPr>
          </a:p>
        </p:txBody>
      </p:sp>
      <p:pic>
        <p:nvPicPr>
          <p:cNvPr id="116741" name="Picture 6" descr="OFFIC021"/>
          <p:cNvPicPr>
            <a:picLocks noChangeAspect="1" noChangeArrowheads="1"/>
          </p:cNvPicPr>
          <p:nvPr/>
        </p:nvPicPr>
        <p:blipFill>
          <a:blip r:embed="rId3"/>
          <a:srcRect/>
          <a:stretch>
            <a:fillRect/>
          </a:stretch>
        </p:blipFill>
        <p:spPr bwMode="auto">
          <a:xfrm>
            <a:off x="5943600" y="4876800"/>
            <a:ext cx="914400" cy="1428750"/>
          </a:xfrm>
          <a:prstGeom prst="rect">
            <a:avLst/>
          </a:prstGeom>
          <a:noFill/>
          <a:ln w="9525">
            <a:noFill/>
            <a:miter lim="800000"/>
            <a:headEnd/>
            <a:tailEnd/>
          </a:ln>
        </p:spPr>
      </p:pic>
      <p:sp>
        <p:nvSpPr>
          <p:cNvPr id="116742" name="Text Box 7"/>
          <p:cNvSpPr txBox="1">
            <a:spLocks noChangeArrowheads="1"/>
          </p:cNvSpPr>
          <p:nvPr/>
        </p:nvSpPr>
        <p:spPr bwMode="auto">
          <a:xfrm>
            <a:off x="2700338" y="4987925"/>
            <a:ext cx="3414712" cy="954088"/>
          </a:xfrm>
          <a:prstGeom prst="rect">
            <a:avLst/>
          </a:prstGeom>
          <a:noFill/>
          <a:ln w="9525">
            <a:noFill/>
            <a:miter lim="800000"/>
            <a:headEnd/>
            <a:tailEnd/>
          </a:ln>
        </p:spPr>
        <p:txBody>
          <a:bodyPr>
            <a:spAutoFit/>
          </a:bodyPr>
          <a:lstStyle/>
          <a:p>
            <a:pPr eaLnBrk="0" hangingPunct="0">
              <a:spcBef>
                <a:spcPct val="50000"/>
              </a:spcBef>
            </a:pPr>
            <a:r>
              <a:rPr lang="en-GB" sz="2800" b="1">
                <a:solidFill>
                  <a:srgbClr val="000000"/>
                </a:solidFill>
                <a:latin typeface="Tahoma" pitchFamily="34" charset="0"/>
              </a:rPr>
              <a:t>180</a:t>
            </a:r>
            <a:r>
              <a:rPr lang="ru-RU" sz="2800" b="1">
                <a:solidFill>
                  <a:srgbClr val="000000"/>
                </a:solidFill>
                <a:latin typeface="Tahoma" pitchFamily="34" charset="0"/>
              </a:rPr>
              <a:t>.</a:t>
            </a:r>
            <a:r>
              <a:rPr lang="en-GB" sz="2800" b="1">
                <a:solidFill>
                  <a:srgbClr val="000000"/>
                </a:solidFill>
                <a:latin typeface="Tahoma" pitchFamily="34" charset="0"/>
              </a:rPr>
              <a:t>9</a:t>
            </a:r>
            <a:r>
              <a:rPr lang="ru-RU" sz="2800" b="1">
                <a:solidFill>
                  <a:srgbClr val="000000"/>
                </a:solidFill>
                <a:latin typeface="Tahoma" pitchFamily="34" charset="0"/>
              </a:rPr>
              <a:t> м</a:t>
            </a:r>
            <a:r>
              <a:rPr lang="en-GB" sz="2800" b="1">
                <a:solidFill>
                  <a:srgbClr val="000000"/>
                </a:solidFill>
                <a:latin typeface="Tahoma" pitchFamily="34" charset="0"/>
              </a:rPr>
              <a:t> </a:t>
            </a:r>
            <a:r>
              <a:rPr lang="ru-RU" sz="2800" b="1">
                <a:solidFill>
                  <a:srgbClr val="000000"/>
                </a:solidFill>
                <a:latin typeface="Tahoma" pitchFamily="34" charset="0"/>
              </a:rPr>
              <a:t>в высоту</a:t>
            </a:r>
            <a:endParaRPr lang="en-GB" sz="2800">
              <a:solidFill>
                <a:srgbClr val="000000"/>
              </a:solidFill>
            </a:endParaRPr>
          </a:p>
        </p:txBody>
      </p:sp>
      <p:sp>
        <p:nvSpPr>
          <p:cNvPr id="181256" name="Text Box 8"/>
          <p:cNvSpPr txBox="1">
            <a:spLocks noChangeArrowheads="1"/>
          </p:cNvSpPr>
          <p:nvPr/>
        </p:nvSpPr>
        <p:spPr bwMode="auto">
          <a:xfrm>
            <a:off x="741363" y="1196975"/>
            <a:ext cx="7488237" cy="461963"/>
          </a:xfrm>
          <a:prstGeom prst="rect">
            <a:avLst/>
          </a:prstGeom>
          <a:solidFill>
            <a:srgbClr val="FF3300"/>
          </a:solidFill>
          <a:ln w="9525">
            <a:noFill/>
            <a:miter lim="800000"/>
            <a:headEnd/>
            <a:tailEnd/>
          </a:ln>
        </p:spPr>
        <p:txBody>
          <a:bodyPr>
            <a:spAutoFit/>
          </a:bodyPr>
          <a:lstStyle/>
          <a:p>
            <a:pPr algn="ctr" eaLnBrk="0" hangingPunct="0">
              <a:spcBef>
                <a:spcPct val="50000"/>
              </a:spcBef>
            </a:pPr>
            <a:r>
              <a:rPr lang="en-GB" sz="2400" b="1">
                <a:solidFill>
                  <a:schemeClr val="bg1"/>
                </a:solidFill>
                <a:latin typeface="Tahoma" pitchFamily="34" charset="0"/>
              </a:rPr>
              <a:t>47,000 </a:t>
            </a:r>
            <a:r>
              <a:rPr lang="ru-RU" sz="2400" b="1">
                <a:solidFill>
                  <a:schemeClr val="bg1"/>
                </a:solidFill>
                <a:latin typeface="Tahoma" pitchFamily="34" charset="0"/>
              </a:rPr>
              <a:t>копий</a:t>
            </a:r>
            <a:r>
              <a:rPr lang="en-GB" sz="2400" b="1">
                <a:solidFill>
                  <a:schemeClr val="bg1"/>
                </a:solidFill>
                <a:latin typeface="Tahoma" pitchFamily="34" charset="0"/>
              </a:rPr>
              <a:t> </a:t>
            </a:r>
            <a:r>
              <a:rPr lang="ru-RU" sz="2400" b="1">
                <a:solidFill>
                  <a:schemeClr val="bg1"/>
                </a:solidFill>
                <a:latin typeface="Tahoma" pitchFamily="34" charset="0"/>
              </a:rPr>
              <a:t>фотографии Озерного края</a:t>
            </a:r>
            <a:endParaRPr lang="en-GB" sz="2400" b="1">
              <a:solidFill>
                <a:schemeClr val="bg1"/>
              </a:solidFill>
              <a:latin typeface="Tahoma" pitchFamily="34" charset="0"/>
            </a:endParaRPr>
          </a:p>
        </p:txBody>
      </p:sp>
      <p:pic>
        <p:nvPicPr>
          <p:cNvPr id="116744" name="Picture 9" descr="npo00012f"/>
          <p:cNvPicPr>
            <a:picLocks noChangeAspect="1" noChangeArrowheads="1"/>
          </p:cNvPicPr>
          <p:nvPr/>
        </p:nvPicPr>
        <p:blipFill>
          <a:blip r:embed="rId4"/>
          <a:srcRect/>
          <a:stretch>
            <a:fillRect/>
          </a:stretch>
        </p:blipFill>
        <p:spPr bwMode="auto">
          <a:xfrm>
            <a:off x="0" y="2205038"/>
            <a:ext cx="2749550" cy="2881312"/>
          </a:xfrm>
          <a:prstGeom prst="rect">
            <a:avLst/>
          </a:prstGeom>
          <a:noFill/>
          <a:ln w="9525">
            <a:noFill/>
            <a:miter lim="800000"/>
            <a:headEnd/>
            <a:tailEnd/>
          </a:ln>
        </p:spPr>
      </p:pic>
      <p:sp>
        <p:nvSpPr>
          <p:cNvPr id="116745" name="Text Box 10"/>
          <p:cNvSpPr txBox="1">
            <a:spLocks noChangeArrowheads="1"/>
          </p:cNvSpPr>
          <p:nvPr/>
        </p:nvSpPr>
        <p:spPr bwMode="auto">
          <a:xfrm>
            <a:off x="755650" y="6154738"/>
            <a:ext cx="7632700" cy="646112"/>
          </a:xfrm>
          <a:prstGeom prst="rect">
            <a:avLst/>
          </a:prstGeom>
          <a:noFill/>
          <a:ln w="9525">
            <a:noFill/>
            <a:miter lim="800000"/>
            <a:headEnd/>
            <a:tailEnd/>
          </a:ln>
        </p:spPr>
        <p:txBody>
          <a:bodyPr>
            <a:spAutoFit/>
          </a:bodyPr>
          <a:lstStyle/>
          <a:p>
            <a:pPr>
              <a:spcBef>
                <a:spcPct val="50000"/>
              </a:spcBef>
            </a:pPr>
            <a:r>
              <a:rPr lang="en-GB" b="1">
                <a:solidFill>
                  <a:srgbClr val="FF0000"/>
                </a:solidFill>
              </a:rPr>
              <a:t>*** </a:t>
            </a:r>
            <a:r>
              <a:rPr lang="ru-RU" b="1">
                <a:solidFill>
                  <a:srgbClr val="FF0000"/>
                </a:solidFill>
              </a:rPr>
              <a:t>Ожидается, что Голографический многоцелевой диск (</a:t>
            </a:r>
            <a:r>
              <a:rPr lang="en-US" b="1">
                <a:solidFill>
                  <a:srgbClr val="FF0000"/>
                </a:solidFill>
              </a:rPr>
              <a:t>HVD</a:t>
            </a:r>
            <a:r>
              <a:rPr lang="ru-RU" b="1">
                <a:solidFill>
                  <a:srgbClr val="FF0000"/>
                </a:solidFill>
              </a:rPr>
              <a:t>)</a:t>
            </a:r>
            <a:r>
              <a:rPr lang="en-GB" b="1">
                <a:solidFill>
                  <a:srgbClr val="FF0000"/>
                </a:solidFill>
              </a:rPr>
              <a:t> </a:t>
            </a:r>
            <a:r>
              <a:rPr lang="ru-RU" b="1">
                <a:solidFill>
                  <a:srgbClr val="FF0000"/>
                </a:solidFill>
              </a:rPr>
              <a:t>будет вмещать </a:t>
            </a:r>
            <a:r>
              <a:rPr lang="en-GB" b="1">
                <a:solidFill>
                  <a:srgbClr val="FF0000"/>
                </a:solidFill>
              </a:rPr>
              <a:t>3.9</a:t>
            </a:r>
            <a:r>
              <a:rPr lang="ru-RU" b="1">
                <a:solidFill>
                  <a:srgbClr val="FF0000"/>
                </a:solidFill>
              </a:rPr>
              <a:t>ТБ</a:t>
            </a:r>
            <a:r>
              <a:rPr lang="en-GB" b="1">
                <a:solidFill>
                  <a:srgbClr val="FF0000"/>
                </a:solidFill>
              </a:rPr>
              <a:t> (</a:t>
            </a:r>
            <a:r>
              <a:rPr lang="ru-RU" b="1">
                <a:solidFill>
                  <a:srgbClr val="FF0000"/>
                </a:solidFill>
              </a:rPr>
              <a:t>в </a:t>
            </a:r>
            <a:r>
              <a:rPr lang="en-GB" b="1">
                <a:solidFill>
                  <a:srgbClr val="FF0000"/>
                </a:solidFill>
              </a:rPr>
              <a:t>830 </a:t>
            </a:r>
            <a:r>
              <a:rPr lang="ru-RU" b="1">
                <a:solidFill>
                  <a:srgbClr val="FF0000"/>
                </a:solidFill>
              </a:rPr>
              <a:t>раз больше</a:t>
            </a:r>
            <a:r>
              <a:rPr lang="en-GB" b="1">
                <a:solidFill>
                  <a:srgbClr val="FF0000"/>
                </a:solidFill>
              </a:rPr>
              <a:t> </a:t>
            </a:r>
            <a:r>
              <a:rPr lang="ru-RU" b="1">
                <a:solidFill>
                  <a:srgbClr val="FF0000"/>
                </a:solidFill>
              </a:rPr>
              <a:t>объема современного</a:t>
            </a:r>
            <a:r>
              <a:rPr lang="en-GB" b="1">
                <a:solidFill>
                  <a:srgbClr val="FF0000"/>
                </a:solidFill>
              </a:rPr>
              <a:t> DVD)</a:t>
            </a:r>
          </a:p>
        </p:txBody>
      </p:sp>
      <p:sp>
        <p:nvSpPr>
          <p:cNvPr id="116746" name="Slide Number Placeholder 10"/>
          <p:cNvSpPr>
            <a:spLocks noGrp="1"/>
          </p:cNvSpPr>
          <p:nvPr>
            <p:ph type="sldNum" sz="quarter" idx="12"/>
          </p:nvPr>
        </p:nvSpPr>
        <p:spPr bwMode="auto">
          <a:noFill/>
          <a:ln>
            <a:miter lim="800000"/>
            <a:headEnd/>
            <a:tailEnd/>
          </a:ln>
        </p:spPr>
        <p:txBody>
          <a:bodyPr/>
          <a:lstStyle/>
          <a:p>
            <a:fld id="{C0BED469-CD92-4CDC-BDC8-9C0BD114142B}" type="slidenum">
              <a:rPr lang="en-US"/>
              <a:pPr/>
              <a:t>51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1256"/>
                                        </p:tgtEl>
                                        <p:attrNameLst>
                                          <p:attrName>style.visibility</p:attrName>
                                        </p:attrNameLst>
                                      </p:cBhvr>
                                      <p:to>
                                        <p:strVal val="visible"/>
                                      </p:to>
                                    </p:set>
                                    <p:animEffect transition="in" filter="dissolve">
                                      <p:cBhvr>
                                        <p:cTn id="7" dur="500"/>
                                        <p:tgtEl>
                                          <p:spTgt spid="181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bwMode="auto">
          <a:xfrm>
            <a:off x="611188" y="260350"/>
            <a:ext cx="7772400" cy="95408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Жесткие диски</a:t>
            </a:r>
            <a:endParaRPr lang="en-GB" b="1" smtClean="0"/>
          </a:p>
        </p:txBody>
      </p:sp>
      <p:sp>
        <p:nvSpPr>
          <p:cNvPr id="118786" name="Text Box 4"/>
          <p:cNvSpPr txBox="1">
            <a:spLocks noChangeArrowheads="1"/>
          </p:cNvSpPr>
          <p:nvPr/>
        </p:nvSpPr>
        <p:spPr bwMode="auto">
          <a:xfrm>
            <a:off x="2916238" y="2214563"/>
            <a:ext cx="5976937" cy="954087"/>
          </a:xfrm>
          <a:prstGeom prst="rect">
            <a:avLst/>
          </a:prstGeom>
          <a:noFill/>
          <a:ln w="9525">
            <a:noFill/>
            <a:miter lim="800000"/>
            <a:headEnd/>
            <a:tailEnd/>
          </a:ln>
        </p:spPr>
        <p:txBody>
          <a:bodyPr>
            <a:spAutoFit/>
          </a:bodyPr>
          <a:lstStyle/>
          <a:p>
            <a:pPr eaLnBrk="0" hangingPunct="0"/>
            <a:r>
              <a:rPr lang="ru-RU" sz="2800" b="1">
                <a:solidFill>
                  <a:srgbClr val="000000"/>
                </a:solidFill>
                <a:latin typeface="Tahoma" pitchFamily="34" charset="0"/>
              </a:rPr>
              <a:t>В настоящее время - до</a:t>
            </a:r>
            <a:r>
              <a:rPr lang="en-GB" sz="2800" b="1">
                <a:solidFill>
                  <a:srgbClr val="000000"/>
                </a:solidFill>
                <a:latin typeface="Tahoma" pitchFamily="34" charset="0"/>
              </a:rPr>
              <a:t> 4 </a:t>
            </a:r>
            <a:r>
              <a:rPr lang="ru-RU" sz="2800" b="1">
                <a:solidFill>
                  <a:srgbClr val="000000"/>
                </a:solidFill>
                <a:latin typeface="Tahoma" pitchFamily="34" charset="0"/>
              </a:rPr>
              <a:t>терабайтов</a:t>
            </a:r>
            <a:r>
              <a:rPr lang="en-GB" sz="2800" b="1">
                <a:solidFill>
                  <a:srgbClr val="000000"/>
                </a:solidFill>
                <a:latin typeface="Tahoma" pitchFamily="34" charset="0"/>
              </a:rPr>
              <a:t> </a:t>
            </a:r>
            <a:endParaRPr lang="en-GB" sz="2400" b="1">
              <a:solidFill>
                <a:srgbClr val="FF3300"/>
              </a:solidFill>
            </a:endParaRPr>
          </a:p>
        </p:txBody>
      </p:sp>
      <p:sp>
        <p:nvSpPr>
          <p:cNvPr id="118787" name="Text Box 5"/>
          <p:cNvSpPr txBox="1">
            <a:spLocks noChangeArrowheads="1"/>
          </p:cNvSpPr>
          <p:nvPr/>
        </p:nvSpPr>
        <p:spPr bwMode="auto">
          <a:xfrm>
            <a:off x="2859088" y="3141663"/>
            <a:ext cx="6045200" cy="954087"/>
          </a:xfrm>
          <a:prstGeom prst="rect">
            <a:avLst/>
          </a:prstGeom>
          <a:noFill/>
          <a:ln w="9525">
            <a:noFill/>
            <a:miter lim="800000"/>
            <a:headEnd/>
            <a:tailEnd/>
          </a:ln>
        </p:spPr>
        <p:txBody>
          <a:bodyPr>
            <a:spAutoFit/>
          </a:bodyPr>
          <a:lstStyle/>
          <a:p>
            <a:pPr eaLnBrk="0" hangingPunct="0"/>
            <a:r>
              <a:rPr lang="en-GB" sz="2800" b="1">
                <a:solidFill>
                  <a:srgbClr val="FF3300"/>
                </a:solidFill>
                <a:latin typeface="Tahoma" pitchFamily="34" charset="0"/>
              </a:rPr>
              <a:t>120</a:t>
            </a:r>
            <a:r>
              <a:rPr lang="ru-RU" sz="2800" b="1">
                <a:solidFill>
                  <a:srgbClr val="FF3300"/>
                </a:solidFill>
                <a:latin typeface="Tahoma" pitchFamily="34" charset="0"/>
              </a:rPr>
              <a:t>Гб</a:t>
            </a:r>
            <a:r>
              <a:rPr lang="en-GB" sz="2800" b="1">
                <a:solidFill>
                  <a:srgbClr val="FF3300"/>
                </a:solidFill>
                <a:latin typeface="Tahoma" pitchFamily="34" charset="0"/>
              </a:rPr>
              <a:t> </a:t>
            </a:r>
            <a:r>
              <a:rPr lang="ru-RU" sz="2800" b="1">
                <a:solidFill>
                  <a:srgbClr val="000000"/>
                </a:solidFill>
                <a:latin typeface="Tahoma" pitchFamily="34" charset="0"/>
              </a:rPr>
              <a:t>вмещает до</a:t>
            </a:r>
            <a:r>
              <a:rPr lang="en-GB" sz="2800" b="1">
                <a:solidFill>
                  <a:srgbClr val="000000"/>
                </a:solidFill>
                <a:latin typeface="Tahoma" pitchFamily="34" charset="0"/>
              </a:rPr>
              <a:t> 129,000,000,000 </a:t>
            </a:r>
            <a:r>
              <a:rPr lang="ru-RU" sz="2800" b="1">
                <a:solidFill>
                  <a:srgbClr val="000000"/>
                </a:solidFill>
                <a:latin typeface="Tahoma" pitchFamily="34" charset="0"/>
              </a:rPr>
              <a:t>знаков</a:t>
            </a:r>
            <a:endParaRPr lang="en-GB" sz="2800" b="1">
              <a:solidFill>
                <a:srgbClr val="000000"/>
              </a:solidFill>
              <a:latin typeface="Tahoma" pitchFamily="34" charset="0"/>
            </a:endParaRPr>
          </a:p>
        </p:txBody>
      </p:sp>
      <p:sp>
        <p:nvSpPr>
          <p:cNvPr id="118788" name="Rectangle 6"/>
          <p:cNvSpPr>
            <a:spLocks noChangeArrowheads="1"/>
          </p:cNvSpPr>
          <p:nvPr/>
        </p:nvSpPr>
        <p:spPr bwMode="auto">
          <a:xfrm>
            <a:off x="2843213" y="4149725"/>
            <a:ext cx="5486400" cy="954088"/>
          </a:xfrm>
          <a:prstGeom prst="rect">
            <a:avLst/>
          </a:prstGeom>
          <a:noFill/>
          <a:ln w="9525">
            <a:noFill/>
            <a:miter lim="800000"/>
            <a:headEnd/>
            <a:tailEnd/>
          </a:ln>
        </p:spPr>
        <p:txBody>
          <a:bodyPr>
            <a:spAutoFit/>
          </a:bodyPr>
          <a:lstStyle/>
          <a:p>
            <a:pPr eaLnBrk="0" hangingPunct="0"/>
            <a:r>
              <a:rPr lang="ru-RU" sz="2800" b="1">
                <a:solidFill>
                  <a:srgbClr val="000000"/>
                </a:solidFill>
                <a:latin typeface="Tahoma" pitchFamily="34" charset="0"/>
              </a:rPr>
              <a:t>Вмещает около</a:t>
            </a:r>
            <a:r>
              <a:rPr lang="en-GB" sz="2800" b="1">
                <a:solidFill>
                  <a:srgbClr val="000000"/>
                </a:solidFill>
                <a:latin typeface="Tahoma" pitchFamily="34" charset="0"/>
              </a:rPr>
              <a:t> 1,988,410 </a:t>
            </a:r>
            <a:r>
              <a:rPr lang="ru-RU" sz="2800" b="1">
                <a:solidFill>
                  <a:srgbClr val="000000"/>
                </a:solidFill>
                <a:latin typeface="Tahoma" pitchFamily="34" charset="0"/>
              </a:rPr>
              <a:t>книг в мягкой обложке</a:t>
            </a:r>
            <a:endParaRPr lang="en-GB" sz="2800" b="1">
              <a:solidFill>
                <a:srgbClr val="000000"/>
              </a:solidFill>
              <a:latin typeface="Tahoma" pitchFamily="34" charset="0"/>
            </a:endParaRPr>
          </a:p>
        </p:txBody>
      </p:sp>
      <p:pic>
        <p:nvPicPr>
          <p:cNvPr id="118789" name="Picture 7" descr="OFFIC021"/>
          <p:cNvPicPr>
            <a:picLocks noChangeAspect="1" noChangeArrowheads="1"/>
          </p:cNvPicPr>
          <p:nvPr/>
        </p:nvPicPr>
        <p:blipFill>
          <a:blip r:embed="rId3"/>
          <a:srcRect/>
          <a:stretch>
            <a:fillRect/>
          </a:stretch>
        </p:blipFill>
        <p:spPr bwMode="auto">
          <a:xfrm>
            <a:off x="5435600" y="5084763"/>
            <a:ext cx="914400" cy="1428750"/>
          </a:xfrm>
          <a:prstGeom prst="rect">
            <a:avLst/>
          </a:prstGeom>
          <a:noFill/>
          <a:ln w="9525">
            <a:noFill/>
            <a:miter lim="800000"/>
            <a:headEnd/>
            <a:tailEnd/>
          </a:ln>
        </p:spPr>
      </p:pic>
      <p:sp>
        <p:nvSpPr>
          <p:cNvPr id="118790" name="Text Box 8"/>
          <p:cNvSpPr txBox="1">
            <a:spLocks noChangeArrowheads="1"/>
          </p:cNvSpPr>
          <p:nvPr/>
        </p:nvSpPr>
        <p:spPr bwMode="auto">
          <a:xfrm>
            <a:off x="2843213" y="5300663"/>
            <a:ext cx="2444750" cy="954087"/>
          </a:xfrm>
          <a:prstGeom prst="rect">
            <a:avLst/>
          </a:prstGeom>
          <a:noFill/>
          <a:ln w="9525">
            <a:noFill/>
            <a:miter lim="800000"/>
            <a:headEnd/>
            <a:tailEnd/>
          </a:ln>
        </p:spPr>
        <p:txBody>
          <a:bodyPr>
            <a:spAutoFit/>
          </a:bodyPr>
          <a:lstStyle/>
          <a:p>
            <a:pPr eaLnBrk="0" hangingPunct="0"/>
            <a:r>
              <a:rPr lang="en-GB" sz="2800" b="1">
                <a:solidFill>
                  <a:srgbClr val="000000"/>
                </a:solidFill>
                <a:latin typeface="Tahoma" pitchFamily="34" charset="0"/>
              </a:rPr>
              <a:t>4.4</a:t>
            </a:r>
            <a:r>
              <a:rPr lang="ru-RU" sz="2800" b="1">
                <a:solidFill>
                  <a:srgbClr val="000000"/>
                </a:solidFill>
                <a:latin typeface="Tahoma" pitchFamily="34" charset="0"/>
              </a:rPr>
              <a:t>км в высоту</a:t>
            </a:r>
            <a:endParaRPr lang="en-GB" sz="2800" b="1">
              <a:solidFill>
                <a:srgbClr val="000000"/>
              </a:solidFill>
              <a:latin typeface="Tahoma" pitchFamily="34" charset="0"/>
            </a:endParaRPr>
          </a:p>
        </p:txBody>
      </p:sp>
      <p:sp>
        <p:nvSpPr>
          <p:cNvPr id="182281" name="Text Box 9"/>
          <p:cNvSpPr txBox="1">
            <a:spLocks noChangeArrowheads="1"/>
          </p:cNvSpPr>
          <p:nvPr/>
        </p:nvSpPr>
        <p:spPr bwMode="auto">
          <a:xfrm>
            <a:off x="427038" y="1557338"/>
            <a:ext cx="7673975" cy="461962"/>
          </a:xfrm>
          <a:prstGeom prst="rect">
            <a:avLst/>
          </a:prstGeom>
          <a:solidFill>
            <a:srgbClr val="FF3300"/>
          </a:solidFill>
          <a:ln w="9525">
            <a:noFill/>
            <a:miter lim="800000"/>
            <a:headEnd/>
            <a:tailEnd/>
          </a:ln>
        </p:spPr>
        <p:txBody>
          <a:bodyPr>
            <a:spAutoFit/>
          </a:bodyPr>
          <a:lstStyle/>
          <a:p>
            <a:pPr algn="ctr" eaLnBrk="0" hangingPunct="0">
              <a:spcBef>
                <a:spcPct val="50000"/>
              </a:spcBef>
            </a:pPr>
            <a:r>
              <a:rPr lang="en-GB" sz="2400" b="1">
                <a:solidFill>
                  <a:schemeClr val="bg1"/>
                </a:solidFill>
                <a:latin typeface="Tahoma" pitchFamily="34" charset="0"/>
              </a:rPr>
              <a:t>1,200,000 </a:t>
            </a:r>
            <a:r>
              <a:rPr lang="ru-RU" sz="2400" b="1">
                <a:solidFill>
                  <a:schemeClr val="bg1"/>
                </a:solidFill>
                <a:latin typeface="Tahoma" pitchFamily="34" charset="0"/>
              </a:rPr>
              <a:t>копий</a:t>
            </a:r>
            <a:r>
              <a:rPr lang="en-GB" sz="2400" b="1">
                <a:solidFill>
                  <a:schemeClr val="bg1"/>
                </a:solidFill>
                <a:latin typeface="Tahoma" pitchFamily="34" charset="0"/>
              </a:rPr>
              <a:t> </a:t>
            </a:r>
            <a:r>
              <a:rPr lang="ru-RU" sz="2400" b="1">
                <a:solidFill>
                  <a:schemeClr val="bg1"/>
                </a:solidFill>
                <a:latin typeface="Tahoma" pitchFamily="34" charset="0"/>
              </a:rPr>
              <a:t>фотографии Озерного края</a:t>
            </a:r>
            <a:endParaRPr lang="en-GB" sz="2400" b="1">
              <a:solidFill>
                <a:schemeClr val="bg1"/>
              </a:solidFill>
              <a:latin typeface="Tahoma" pitchFamily="34" charset="0"/>
            </a:endParaRPr>
          </a:p>
        </p:txBody>
      </p:sp>
      <p:pic>
        <p:nvPicPr>
          <p:cNvPr id="118792" name="Picture 3" descr="npo000131"/>
          <p:cNvPicPr>
            <a:picLocks noChangeAspect="1" noChangeArrowheads="1"/>
          </p:cNvPicPr>
          <p:nvPr/>
        </p:nvPicPr>
        <p:blipFill>
          <a:blip r:embed="rId4"/>
          <a:srcRect/>
          <a:stretch>
            <a:fillRect/>
          </a:stretch>
        </p:blipFill>
        <p:spPr bwMode="auto">
          <a:xfrm>
            <a:off x="239713" y="3141663"/>
            <a:ext cx="2603500" cy="2571750"/>
          </a:xfrm>
          <a:prstGeom prst="rect">
            <a:avLst/>
          </a:prstGeom>
          <a:noFill/>
          <a:ln w="9525">
            <a:noFill/>
            <a:miter lim="800000"/>
            <a:headEnd/>
            <a:tailEnd/>
          </a:ln>
        </p:spPr>
      </p:pic>
      <p:sp>
        <p:nvSpPr>
          <p:cNvPr id="118793" name="Slide Number Placeholder 9"/>
          <p:cNvSpPr>
            <a:spLocks noGrp="1"/>
          </p:cNvSpPr>
          <p:nvPr>
            <p:ph type="sldNum" sz="quarter" idx="12"/>
          </p:nvPr>
        </p:nvSpPr>
        <p:spPr bwMode="auto">
          <a:noFill/>
          <a:ln>
            <a:miter lim="800000"/>
            <a:headEnd/>
            <a:tailEnd/>
          </a:ln>
        </p:spPr>
        <p:txBody>
          <a:bodyPr/>
          <a:lstStyle/>
          <a:p>
            <a:fld id="{EEC8AF69-86EA-49EE-9A96-F2FA54D7C76A}" type="slidenum">
              <a:rPr lang="en-US"/>
              <a:pPr/>
              <a:t>52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dissolve">
                                      <p:cBhvr>
                                        <p:cTn id="7" dur="5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bwMode="auto">
          <a:xfrm>
            <a:off x="457200" y="274638"/>
            <a:ext cx="8229600" cy="84931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Запомните</a:t>
            </a:r>
            <a:r>
              <a:rPr lang="en-GB" b="1" smtClean="0"/>
              <a:t> …</a:t>
            </a:r>
          </a:p>
        </p:txBody>
      </p:sp>
      <p:pic>
        <p:nvPicPr>
          <p:cNvPr id="120834" name="Picture 4" descr="memory-watch1"/>
          <p:cNvPicPr>
            <a:picLocks noGrp="1" noChangeAspect="1" noChangeArrowheads="1"/>
          </p:cNvPicPr>
          <p:nvPr>
            <p:ph sz="half" idx="1"/>
          </p:nvPr>
        </p:nvPicPr>
        <p:blipFill>
          <a:blip r:embed="rId3"/>
          <a:srcRect/>
          <a:stretch>
            <a:fillRect/>
          </a:stretch>
        </p:blipFill>
        <p:spPr>
          <a:xfrm>
            <a:off x="6927850" y="625475"/>
            <a:ext cx="1905000" cy="2371725"/>
          </a:xfrm>
        </p:spPr>
      </p:pic>
      <p:sp>
        <p:nvSpPr>
          <p:cNvPr id="183301" name="Text Box 5"/>
          <p:cNvSpPr txBox="1">
            <a:spLocks noChangeArrowheads="1"/>
          </p:cNvSpPr>
          <p:nvPr/>
        </p:nvSpPr>
        <p:spPr bwMode="auto">
          <a:xfrm>
            <a:off x="395288" y="1628775"/>
            <a:ext cx="5688012" cy="4954588"/>
          </a:xfrm>
          <a:prstGeom prst="rect">
            <a:avLst/>
          </a:prstGeom>
          <a:noFill/>
          <a:ln w="9525">
            <a:noFill/>
            <a:miter lim="800000"/>
            <a:headEnd/>
            <a:tailEnd/>
          </a:ln>
        </p:spPr>
        <p:txBody>
          <a:bodyPr>
            <a:spAutoFit/>
          </a:bodyPr>
          <a:lstStyle/>
          <a:p>
            <a:pPr>
              <a:spcBef>
                <a:spcPct val="50000"/>
              </a:spcBef>
            </a:pPr>
            <a:r>
              <a:rPr lang="ru-RU" sz="2400">
                <a:latin typeface="Tahoma" pitchFamily="34" charset="0"/>
              </a:rPr>
              <a:t>В настоящее время критерии емкости и стоимости позволяют хранить</a:t>
            </a:r>
            <a:r>
              <a:rPr lang="en-GB" sz="2400">
                <a:latin typeface="Tahoma" pitchFamily="34" charset="0"/>
              </a:rPr>
              <a:t> </a:t>
            </a:r>
            <a:r>
              <a:rPr lang="ru-RU" sz="2400">
                <a:latin typeface="Tahoma" pitchFamily="34" charset="0"/>
              </a:rPr>
              <a:t>до </a:t>
            </a:r>
            <a:r>
              <a:rPr lang="en-GB" sz="2400">
                <a:latin typeface="Tahoma" pitchFamily="34" charset="0"/>
              </a:rPr>
              <a:t>4</a:t>
            </a:r>
            <a:r>
              <a:rPr lang="ru-RU" sz="2400">
                <a:latin typeface="Tahoma" pitchFamily="34" charset="0"/>
              </a:rPr>
              <a:t>ГБ информации</a:t>
            </a:r>
            <a:r>
              <a:rPr lang="en-GB" sz="2400">
                <a:latin typeface="Tahoma" pitchFamily="34" charset="0"/>
              </a:rPr>
              <a:t> </a:t>
            </a:r>
            <a:r>
              <a:rPr lang="ru-RU" sz="2400">
                <a:latin typeface="Tahoma" pitchFamily="34" charset="0"/>
              </a:rPr>
              <a:t>на флеш-накопителе </a:t>
            </a:r>
            <a:r>
              <a:rPr lang="ru-RU" sz="2800">
                <a:latin typeface="Tahoma" pitchFamily="34" charset="0"/>
              </a:rPr>
              <a:t>и</a:t>
            </a:r>
            <a:r>
              <a:rPr lang="en-GB" sz="2800">
                <a:latin typeface="Tahoma" pitchFamily="34" charset="0"/>
              </a:rPr>
              <a:t> </a:t>
            </a:r>
            <a:r>
              <a:rPr lang="ru-RU" sz="2400">
                <a:latin typeface="Tahoma" pitchFamily="34" charset="0"/>
              </a:rPr>
              <a:t>до</a:t>
            </a:r>
            <a:r>
              <a:rPr lang="en-GB" sz="2400">
                <a:latin typeface="Tahoma" pitchFamily="34" charset="0"/>
              </a:rPr>
              <a:t> 8</a:t>
            </a:r>
            <a:r>
              <a:rPr lang="ru-RU" sz="2400">
                <a:latin typeface="Tahoma" pitchFamily="34" charset="0"/>
              </a:rPr>
              <a:t>ГБ</a:t>
            </a:r>
            <a:r>
              <a:rPr lang="en-GB" sz="2400">
                <a:latin typeface="Tahoma" pitchFamily="34" charset="0"/>
              </a:rPr>
              <a:t> </a:t>
            </a:r>
            <a:r>
              <a:rPr lang="ru-RU" sz="2400">
                <a:latin typeface="Tahoma" pitchFamily="34" charset="0"/>
              </a:rPr>
              <a:t>на часах, но таким образом на запястье</a:t>
            </a:r>
            <a:r>
              <a:rPr lang="en-GB" sz="2400">
                <a:latin typeface="Tahoma" pitchFamily="34" charset="0"/>
              </a:rPr>
              <a:t> </a:t>
            </a:r>
            <a:r>
              <a:rPr lang="ru-RU" sz="2400">
                <a:latin typeface="Tahoma" pitchFamily="34" charset="0"/>
              </a:rPr>
              <a:t>или в кармане можно по-прежнему</a:t>
            </a:r>
            <a:r>
              <a:rPr lang="en-GB" sz="2400">
                <a:latin typeface="Tahoma" pitchFamily="34" charset="0"/>
              </a:rPr>
              <a:t> </a:t>
            </a:r>
            <a:r>
              <a:rPr lang="ru-RU" sz="2400">
                <a:latin typeface="Tahoma" pitchFamily="34" charset="0"/>
              </a:rPr>
              <a:t>хранить </a:t>
            </a:r>
            <a:r>
              <a:rPr lang="en-GB" sz="2400">
                <a:latin typeface="Tahoma" pitchFamily="34" charset="0"/>
              </a:rPr>
              <a:t>40,000 </a:t>
            </a:r>
            <a:r>
              <a:rPr lang="ru-RU" sz="2400">
                <a:latin typeface="Tahoma" pitchFamily="34" charset="0"/>
              </a:rPr>
              <a:t>и</a:t>
            </a:r>
            <a:r>
              <a:rPr lang="en-GB" sz="2400">
                <a:latin typeface="Tahoma" pitchFamily="34" charset="0"/>
              </a:rPr>
              <a:t> 80,000 </a:t>
            </a:r>
            <a:r>
              <a:rPr lang="ru-RU" sz="2400">
                <a:latin typeface="Tahoma" pitchFamily="34" charset="0"/>
              </a:rPr>
              <a:t>копий фотоизображения.</a:t>
            </a:r>
            <a:endParaRPr lang="en-GB" sz="2400">
              <a:latin typeface="Tahoma" pitchFamily="34" charset="0"/>
            </a:endParaRPr>
          </a:p>
        </p:txBody>
      </p:sp>
      <p:pic>
        <p:nvPicPr>
          <p:cNvPr id="120836" name="Picture 5"/>
          <p:cNvPicPr>
            <a:picLocks noChangeAspect="1"/>
          </p:cNvPicPr>
          <p:nvPr/>
        </p:nvPicPr>
        <p:blipFill>
          <a:blip r:embed="rId4"/>
          <a:srcRect/>
          <a:stretch>
            <a:fillRect/>
          </a:stretch>
        </p:blipFill>
        <p:spPr bwMode="auto">
          <a:xfrm>
            <a:off x="6737350" y="2997200"/>
            <a:ext cx="1143000" cy="1143000"/>
          </a:xfrm>
          <a:prstGeom prst="rect">
            <a:avLst/>
          </a:prstGeom>
          <a:noFill/>
          <a:ln w="9525">
            <a:noFill/>
            <a:miter lim="800000"/>
            <a:headEnd/>
            <a:tailEnd/>
          </a:ln>
        </p:spPr>
      </p:pic>
      <p:pic>
        <p:nvPicPr>
          <p:cNvPr id="120837" name="Picture 7"/>
          <p:cNvPicPr>
            <a:picLocks noChangeAspect="1"/>
          </p:cNvPicPr>
          <p:nvPr/>
        </p:nvPicPr>
        <p:blipFill>
          <a:blip r:embed="rId5"/>
          <a:srcRect/>
          <a:stretch>
            <a:fillRect/>
          </a:stretch>
        </p:blipFill>
        <p:spPr bwMode="auto">
          <a:xfrm rot="895498">
            <a:off x="6538913" y="4254500"/>
            <a:ext cx="2293937" cy="2293938"/>
          </a:xfrm>
          <a:prstGeom prst="rect">
            <a:avLst/>
          </a:prstGeom>
          <a:noFill/>
          <a:ln w="9525">
            <a:noFill/>
            <a:miter lim="800000"/>
            <a:headEnd/>
            <a:tailEnd/>
          </a:ln>
        </p:spPr>
      </p:pic>
      <p:sp>
        <p:nvSpPr>
          <p:cNvPr id="120838" name="Slide Number Placeholder 6"/>
          <p:cNvSpPr>
            <a:spLocks noGrp="1"/>
          </p:cNvSpPr>
          <p:nvPr>
            <p:ph type="sldNum" sz="quarter" idx="12"/>
          </p:nvPr>
        </p:nvSpPr>
        <p:spPr bwMode="auto">
          <a:noFill/>
          <a:ln>
            <a:miter lim="800000"/>
            <a:headEnd/>
            <a:tailEnd/>
          </a:ln>
        </p:spPr>
        <p:txBody>
          <a:bodyPr/>
          <a:lstStyle/>
          <a:p>
            <a:fld id="{3E423D2E-9118-46A5-85D0-BD7263117126}" type="slidenum">
              <a:rPr lang="en-US"/>
              <a:pPr/>
              <a:t>53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3301"/>
                                        </p:tgtEl>
                                        <p:attrNameLst>
                                          <p:attrName>style.visibility</p:attrName>
                                        </p:attrNameLst>
                                      </p:cBhvr>
                                      <p:to>
                                        <p:strVal val="visible"/>
                                      </p:to>
                                    </p:set>
                                    <p:animEffect transition="in" filter="dissolve">
                                      <p:cBhvr>
                                        <p:cTn id="7" dur="500"/>
                                        <p:tgtEl>
                                          <p:spTgt spid="183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122882" name="TextBox 3"/>
          <p:cNvSpPr txBox="1">
            <a:spLocks noChangeArrowheads="1"/>
          </p:cNvSpPr>
          <p:nvPr/>
        </p:nvSpPr>
        <p:spPr bwMode="auto">
          <a:xfrm>
            <a:off x="3071813" y="4500563"/>
            <a:ext cx="2843212" cy="923925"/>
          </a:xfrm>
          <a:prstGeom prst="rect">
            <a:avLst/>
          </a:prstGeom>
          <a:noFill/>
          <a:ln w="9525">
            <a:noFill/>
            <a:miter lim="800000"/>
            <a:headEnd/>
            <a:tailEnd/>
          </a:ln>
        </p:spPr>
        <p:txBody>
          <a:bodyPr wrap="none">
            <a:spAutoFit/>
          </a:bodyPr>
          <a:lstStyle/>
          <a:p>
            <a:r>
              <a:rPr lang="ru-RU" sz="5400" b="1"/>
              <a:t>Вопросы</a:t>
            </a:r>
            <a:endParaRPr lang="en-GB" sz="5400" b="1"/>
          </a:p>
        </p:txBody>
      </p:sp>
      <p:sp>
        <p:nvSpPr>
          <p:cNvPr id="122883" name="Slide Number Placeholder 4"/>
          <p:cNvSpPr>
            <a:spLocks noGrp="1"/>
          </p:cNvSpPr>
          <p:nvPr>
            <p:ph type="sldNum" sz="quarter" idx="12"/>
          </p:nvPr>
        </p:nvSpPr>
        <p:spPr bwMode="auto">
          <a:noFill/>
          <a:ln>
            <a:miter lim="800000"/>
            <a:headEnd/>
            <a:tailEnd/>
          </a:ln>
        </p:spPr>
        <p:txBody>
          <a:bodyPr/>
          <a:lstStyle/>
          <a:p>
            <a:fld id="{46C04CE1-9988-41F4-A19C-EA9D0B9A623E}" type="slidenum">
              <a:rPr lang="en-US"/>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bwMode="auto">
          <a:xfrm>
            <a:off x="457200" y="276225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Часть вторая</a:t>
            </a:r>
            <a:r>
              <a:rPr lang="en-GB" b="1" smtClean="0"/>
              <a:t/>
            </a:r>
            <a:br>
              <a:rPr lang="en-GB" b="1" smtClean="0"/>
            </a:br>
            <a:r>
              <a:rPr lang="ru-RU" b="1" smtClean="0"/>
              <a:t>Как работает Интернет</a:t>
            </a:r>
            <a:r>
              <a:rPr lang="en-GB" smtClean="0"/>
              <a:t> </a:t>
            </a:r>
            <a:endParaRPr lang="en-US" smtClean="0"/>
          </a:p>
        </p:txBody>
      </p:sp>
      <p:pic>
        <p:nvPicPr>
          <p:cNvPr id="124930"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sp>
        <p:nvSpPr>
          <p:cNvPr id="124931" name="Slide Number Placeholder 3"/>
          <p:cNvSpPr>
            <a:spLocks noGrp="1"/>
          </p:cNvSpPr>
          <p:nvPr>
            <p:ph type="sldNum" sz="quarter" idx="12"/>
          </p:nvPr>
        </p:nvSpPr>
        <p:spPr bwMode="auto">
          <a:noFill/>
          <a:ln>
            <a:miter lim="800000"/>
            <a:headEnd/>
            <a:tailEnd/>
          </a:ln>
        </p:spPr>
        <p:txBody>
          <a:bodyPr/>
          <a:lstStyle/>
          <a:p>
            <a:fld id="{B73EAFC6-0B5E-4A10-9614-04A59846AE26}" type="slidenum">
              <a:rPr lang="en-US"/>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Интернет</a:t>
            </a:r>
            <a:endParaRPr lang="en-GB" b="1" smtClean="0"/>
          </a:p>
        </p:txBody>
      </p:sp>
      <p:sp>
        <p:nvSpPr>
          <p:cNvPr id="126978" name="Rectangle 3"/>
          <p:cNvSpPr>
            <a:spLocks noGrp="1" noChangeArrowheads="1"/>
          </p:cNvSpPr>
          <p:nvPr>
            <p:ph type="body" idx="1"/>
          </p:nvPr>
        </p:nvSpPr>
        <p:spPr>
          <a:xfrm>
            <a:off x="457200" y="1600200"/>
            <a:ext cx="8229600" cy="4943475"/>
          </a:xfrm>
        </p:spPr>
        <p:txBody>
          <a:bodyPr/>
          <a:lstStyle/>
          <a:p>
            <a:pPr algn="ctr" eaLnBrk="1" hangingPunct="1">
              <a:lnSpc>
                <a:spcPct val="200000"/>
              </a:lnSpc>
              <a:buFontTx/>
              <a:buNone/>
            </a:pPr>
            <a:r>
              <a:rPr lang="ru-RU" dirty="0" smtClean="0"/>
              <a:t>Термин</a:t>
            </a:r>
            <a:endParaRPr lang="en-GB" dirty="0" smtClean="0"/>
          </a:p>
          <a:p>
            <a:pPr algn="ctr" eaLnBrk="1" hangingPunct="1">
              <a:lnSpc>
                <a:spcPct val="200000"/>
              </a:lnSpc>
              <a:buFontTx/>
              <a:buNone/>
            </a:pPr>
            <a:r>
              <a:rPr lang="ru-RU" dirty="0" smtClean="0">
                <a:solidFill>
                  <a:srgbClr val="FF0000"/>
                </a:solidFill>
              </a:rPr>
              <a:t>ИНТЕРНЕТ</a:t>
            </a:r>
            <a:endParaRPr lang="en-GB" dirty="0" smtClean="0">
              <a:solidFill>
                <a:srgbClr val="FF0000"/>
              </a:solidFill>
            </a:endParaRPr>
          </a:p>
          <a:p>
            <a:pPr eaLnBrk="1" hangingPunct="1">
              <a:lnSpc>
                <a:spcPct val="200000"/>
              </a:lnSpc>
              <a:buFont typeface="Arial" pitchFamily="34" charset="0"/>
              <a:buNone/>
            </a:pPr>
            <a:r>
              <a:rPr lang="en-GB" dirty="0" smtClean="0"/>
              <a:t>		</a:t>
            </a:r>
            <a:r>
              <a:rPr lang="ru-RU" dirty="0" smtClean="0"/>
              <a:t>        основан на сокращении двух слов</a:t>
            </a:r>
            <a:endParaRPr lang="en-GB" dirty="0" smtClean="0"/>
          </a:p>
          <a:p>
            <a:pPr algn="ctr" eaLnBrk="1" hangingPunct="1">
              <a:lnSpc>
                <a:spcPct val="200000"/>
              </a:lnSpc>
              <a:buFontTx/>
              <a:buNone/>
            </a:pPr>
            <a:r>
              <a:rPr lang="en-GB" dirty="0" err="1" smtClean="0">
                <a:solidFill>
                  <a:srgbClr val="FF0000"/>
                </a:solidFill>
              </a:rPr>
              <a:t>INTER</a:t>
            </a:r>
            <a:r>
              <a:rPr lang="en-GB" dirty="0" err="1" smtClean="0"/>
              <a:t>connected</a:t>
            </a:r>
            <a:r>
              <a:rPr lang="en-GB" dirty="0" smtClean="0"/>
              <a:t> </a:t>
            </a:r>
            <a:r>
              <a:rPr lang="en-GB" dirty="0" err="1" smtClean="0">
                <a:solidFill>
                  <a:srgbClr val="FF0000"/>
                </a:solidFill>
              </a:rPr>
              <a:t>NET</a:t>
            </a:r>
            <a:r>
              <a:rPr lang="en-GB" dirty="0" err="1" smtClean="0"/>
              <a:t>work</a:t>
            </a:r>
            <a:endParaRPr lang="ru-RU" dirty="0" smtClean="0"/>
          </a:p>
          <a:p>
            <a:pPr algn="ctr" eaLnBrk="1" hangingPunct="1">
              <a:lnSpc>
                <a:spcPct val="200000"/>
              </a:lnSpc>
              <a:buFontTx/>
              <a:buNone/>
            </a:pPr>
            <a:r>
              <a:rPr lang="ru-RU" dirty="0" smtClean="0"/>
              <a:t>(взаимосвязанная сеть)</a:t>
            </a:r>
          </a:p>
          <a:p>
            <a:pPr algn="ctr" eaLnBrk="1" hangingPunct="1">
              <a:lnSpc>
                <a:spcPct val="200000"/>
              </a:lnSpc>
              <a:buFontTx/>
              <a:buNone/>
            </a:pPr>
            <a:endParaRPr lang="ru-RU" dirty="0" smtClean="0"/>
          </a:p>
          <a:p>
            <a:pPr algn="ctr" eaLnBrk="1" hangingPunct="1">
              <a:lnSpc>
                <a:spcPct val="200000"/>
              </a:lnSpc>
              <a:buFontTx/>
              <a:buNone/>
            </a:pPr>
            <a:endParaRPr lang="en-GB" dirty="0" smtClean="0"/>
          </a:p>
        </p:txBody>
      </p:sp>
      <p:sp>
        <p:nvSpPr>
          <p:cNvPr id="126979" name="Slide Number Placeholder 3"/>
          <p:cNvSpPr>
            <a:spLocks noGrp="1"/>
          </p:cNvSpPr>
          <p:nvPr>
            <p:ph type="sldNum" sz="quarter" idx="12"/>
          </p:nvPr>
        </p:nvSpPr>
        <p:spPr bwMode="auto">
          <a:noFill/>
          <a:ln>
            <a:miter lim="800000"/>
            <a:headEnd/>
            <a:tailEnd/>
          </a:ln>
        </p:spPr>
        <p:txBody>
          <a:bodyPr/>
          <a:lstStyle/>
          <a:p>
            <a:fld id="{873303F5-D284-426B-8535-9C1E84829E01}" type="slidenum">
              <a:rPr lang="en-US"/>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3"/>
          <p:cNvSpPr>
            <a:spLocks noGrp="1" noChangeArrowheads="1"/>
          </p:cNvSpPr>
          <p:nvPr>
            <p:ph type="title"/>
          </p:nvPr>
        </p:nvSpPr>
        <p:spPr bwMode="auto">
          <a:xfrm>
            <a:off x="457200" y="379413"/>
            <a:ext cx="8229600" cy="7588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Интернет</a:t>
            </a:r>
            <a:endParaRPr lang="en-GB" b="1" smtClean="0">
              <a:solidFill>
                <a:srgbClr val="122031"/>
              </a:solidFill>
            </a:endParaRPr>
          </a:p>
        </p:txBody>
      </p:sp>
      <p:grpSp>
        <p:nvGrpSpPr>
          <p:cNvPr id="129026" name="Group 5"/>
          <p:cNvGrpSpPr>
            <a:grpSpLocks/>
          </p:cNvGrpSpPr>
          <p:nvPr/>
        </p:nvGrpSpPr>
        <p:grpSpPr bwMode="auto">
          <a:xfrm>
            <a:off x="539750" y="1655763"/>
            <a:ext cx="5903913" cy="2039937"/>
            <a:chOff x="539750" y="2349500"/>
            <a:chExt cx="5903913" cy="2039938"/>
          </a:xfrm>
        </p:grpSpPr>
        <p:pic>
          <p:nvPicPr>
            <p:cNvPr id="129030" name="Picture 4" descr="morse"/>
            <p:cNvPicPr>
              <a:picLocks noChangeAspect="1" noChangeArrowheads="1"/>
            </p:cNvPicPr>
            <p:nvPr/>
          </p:nvPicPr>
          <p:blipFill>
            <a:blip r:embed="rId3"/>
            <a:srcRect/>
            <a:stretch>
              <a:fillRect/>
            </a:stretch>
          </p:blipFill>
          <p:spPr bwMode="auto">
            <a:xfrm>
              <a:off x="539750" y="2349500"/>
              <a:ext cx="2519363" cy="2039938"/>
            </a:xfrm>
            <a:prstGeom prst="rect">
              <a:avLst/>
            </a:prstGeom>
            <a:noFill/>
            <a:ln w="9525">
              <a:noFill/>
              <a:miter lim="800000"/>
              <a:headEnd/>
              <a:tailEnd/>
            </a:ln>
          </p:spPr>
        </p:pic>
        <p:sp>
          <p:nvSpPr>
            <p:cNvPr id="129031"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p:spPr>
          <p:txBody>
            <a:bodyPr/>
            <a:lstStyle/>
            <a:p>
              <a:endParaRPr lang="fr-FR"/>
            </a:p>
          </p:txBody>
        </p:sp>
      </p:grpSp>
      <p:sp>
        <p:nvSpPr>
          <p:cNvPr id="129027" name="TextBox 6"/>
          <p:cNvSpPr txBox="1">
            <a:spLocks noChangeArrowheads="1"/>
          </p:cNvSpPr>
          <p:nvPr/>
        </p:nvSpPr>
        <p:spPr bwMode="auto">
          <a:xfrm>
            <a:off x="685800" y="4876800"/>
            <a:ext cx="7848600" cy="708025"/>
          </a:xfrm>
          <a:prstGeom prst="rect">
            <a:avLst/>
          </a:prstGeom>
          <a:noFill/>
          <a:ln w="9525">
            <a:noFill/>
            <a:miter lim="800000"/>
            <a:headEnd/>
            <a:tailEnd/>
          </a:ln>
        </p:spPr>
        <p:txBody>
          <a:bodyPr>
            <a:spAutoFit/>
          </a:bodyPr>
          <a:lstStyle/>
          <a:p>
            <a:r>
              <a:rPr lang="ru-RU" sz="4000" b="1" i="1"/>
              <a:t>Коммуникации</a:t>
            </a:r>
            <a:r>
              <a:rPr lang="en-GB" sz="4000" b="1" i="1"/>
              <a:t> </a:t>
            </a:r>
            <a:r>
              <a:rPr lang="ru-RU" sz="4000" b="1" i="1"/>
              <a:t>эволюционируют</a:t>
            </a:r>
            <a:endParaRPr lang="en-GB" sz="4000" b="1" i="1"/>
          </a:p>
        </p:txBody>
      </p:sp>
      <p:pic>
        <p:nvPicPr>
          <p:cNvPr id="129028" name="Picture 7"/>
          <p:cNvPicPr>
            <a:picLocks noChangeAspect="1"/>
          </p:cNvPicPr>
          <p:nvPr/>
        </p:nvPicPr>
        <p:blipFill>
          <a:blip r:embed="rId4"/>
          <a:srcRect/>
          <a:stretch>
            <a:fillRect/>
          </a:stretch>
        </p:blipFill>
        <p:spPr bwMode="auto">
          <a:xfrm>
            <a:off x="6464300" y="971550"/>
            <a:ext cx="2222500" cy="3670300"/>
          </a:xfrm>
          <a:prstGeom prst="rect">
            <a:avLst/>
          </a:prstGeom>
          <a:noFill/>
          <a:ln w="9525">
            <a:noFill/>
            <a:miter lim="800000"/>
            <a:headEnd/>
            <a:tailEnd/>
          </a:ln>
        </p:spPr>
      </p:pic>
      <p:sp>
        <p:nvSpPr>
          <p:cNvPr id="129029" name="Slide Number Placeholder 8"/>
          <p:cNvSpPr>
            <a:spLocks noGrp="1"/>
          </p:cNvSpPr>
          <p:nvPr>
            <p:ph type="sldNum" sz="quarter" idx="12"/>
          </p:nvPr>
        </p:nvSpPr>
        <p:spPr bwMode="auto">
          <a:noFill/>
          <a:ln>
            <a:miter lim="800000"/>
            <a:headEnd/>
            <a:tailEnd/>
          </a:ln>
        </p:spPr>
        <p:txBody>
          <a:bodyPr/>
          <a:lstStyle/>
          <a:p>
            <a:fld id="{F72A417B-538D-4CCE-A928-F8F1DAEB9FBE}" type="slidenum">
              <a:rPr lang="en-US"/>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bwMode="auto">
          <a:xfrm>
            <a:off x="457200" y="274638"/>
            <a:ext cx="8229600" cy="8509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Ранний ИНТЕРНЕТ</a:t>
            </a:r>
            <a:endParaRPr lang="en-GB" b="1" smtClean="0"/>
          </a:p>
        </p:txBody>
      </p:sp>
      <p:sp>
        <p:nvSpPr>
          <p:cNvPr id="91139" name="Rectangle 3"/>
          <p:cNvSpPr>
            <a:spLocks noGrp="1" noChangeArrowheads="1"/>
          </p:cNvSpPr>
          <p:nvPr>
            <p:ph type="body" idx="1"/>
          </p:nvPr>
        </p:nvSpPr>
        <p:spPr>
          <a:xfrm>
            <a:off x="754063" y="1428750"/>
            <a:ext cx="7932737" cy="4535488"/>
          </a:xfrm>
        </p:spPr>
        <p:txBody>
          <a:bodyPr/>
          <a:lstStyle/>
          <a:p>
            <a:pPr eaLnBrk="1" hangingPunct="1">
              <a:lnSpc>
                <a:spcPct val="140000"/>
              </a:lnSpc>
            </a:pPr>
            <a:r>
              <a:rPr lang="en-GB" sz="3000" dirty="0" smtClean="0"/>
              <a:t> </a:t>
            </a:r>
            <a:r>
              <a:rPr lang="ru-RU" sz="3000" dirty="0" smtClean="0"/>
              <a:t>Начало</a:t>
            </a:r>
            <a:r>
              <a:rPr lang="en-GB" sz="3000" dirty="0" smtClean="0"/>
              <a:t> 1960</a:t>
            </a:r>
            <a:r>
              <a:rPr lang="ru-RU" sz="3000" dirty="0" smtClean="0"/>
              <a:t>-х гг.</a:t>
            </a:r>
            <a:endParaRPr lang="en-GB" sz="3000" dirty="0" smtClean="0"/>
          </a:p>
          <a:p>
            <a:pPr eaLnBrk="1" hangingPunct="1">
              <a:lnSpc>
                <a:spcPct val="140000"/>
              </a:lnSpc>
            </a:pPr>
            <a:r>
              <a:rPr lang="ru-RU" sz="3000" dirty="0" smtClean="0"/>
              <a:t>Агентство специализированных разработок</a:t>
            </a:r>
            <a:r>
              <a:rPr lang="en-GB" sz="3000" dirty="0" smtClean="0"/>
              <a:t> – </a:t>
            </a:r>
            <a:r>
              <a:rPr lang="ru-RU" sz="3000" dirty="0" smtClean="0"/>
              <a:t>Министерство обороны США</a:t>
            </a:r>
            <a:r>
              <a:rPr lang="en-GB" sz="3000" dirty="0" smtClean="0"/>
              <a:t> </a:t>
            </a:r>
          </a:p>
          <a:p>
            <a:pPr eaLnBrk="1" hangingPunct="1">
              <a:lnSpc>
                <a:spcPct val="140000"/>
              </a:lnSpc>
            </a:pPr>
            <a:r>
              <a:rPr lang="en-GB" sz="3000" dirty="0" smtClean="0"/>
              <a:t> </a:t>
            </a:r>
            <a:r>
              <a:rPr lang="ru-RU" sz="3000" dirty="0" smtClean="0"/>
              <a:t>Бесперебойность связи</a:t>
            </a:r>
            <a:r>
              <a:rPr lang="en-GB" sz="3000" dirty="0" smtClean="0"/>
              <a:t> </a:t>
            </a:r>
            <a:r>
              <a:rPr lang="ru-RU" sz="3000" dirty="0" smtClean="0"/>
              <a:t>в условиях войны</a:t>
            </a:r>
            <a:r>
              <a:rPr lang="en-GB" sz="3000" dirty="0" smtClean="0"/>
              <a:t> / </a:t>
            </a:r>
            <a:r>
              <a:rPr lang="ru-RU" sz="3000" dirty="0" smtClean="0"/>
              <a:t>стихийного бедствия</a:t>
            </a:r>
            <a:endParaRPr lang="en-GB" sz="3000" dirty="0" smtClean="0"/>
          </a:p>
          <a:p>
            <a:pPr eaLnBrk="1" hangingPunct="1">
              <a:lnSpc>
                <a:spcPct val="140000"/>
              </a:lnSpc>
            </a:pPr>
            <a:r>
              <a:rPr lang="en-GB" sz="3000" dirty="0" smtClean="0"/>
              <a:t> </a:t>
            </a:r>
            <a:r>
              <a:rPr lang="ru-RU" sz="3000" dirty="0" smtClean="0"/>
              <a:t>Ни одной точки отказа (точки разрушения)</a:t>
            </a:r>
            <a:endParaRPr lang="en-GB" sz="3000" dirty="0" smtClean="0"/>
          </a:p>
          <a:p>
            <a:pPr eaLnBrk="1" hangingPunct="1">
              <a:lnSpc>
                <a:spcPct val="140000"/>
              </a:lnSpc>
            </a:pPr>
            <a:r>
              <a:rPr lang="en-GB" sz="3000" dirty="0" smtClean="0"/>
              <a:t> </a:t>
            </a:r>
            <a:r>
              <a:rPr lang="ru-RU" sz="3000" dirty="0" smtClean="0"/>
              <a:t>Разнообразие</a:t>
            </a:r>
            <a:r>
              <a:rPr lang="en-GB" sz="3000" dirty="0" smtClean="0"/>
              <a:t> </a:t>
            </a:r>
            <a:r>
              <a:rPr lang="ru-RU" sz="3000" dirty="0" smtClean="0"/>
              <a:t>систем</a:t>
            </a:r>
            <a:r>
              <a:rPr lang="en-GB" sz="3000" dirty="0" smtClean="0"/>
              <a:t> + </a:t>
            </a:r>
            <a:r>
              <a:rPr lang="ru-RU" sz="3000" dirty="0" smtClean="0"/>
              <a:t>протоколов связи</a:t>
            </a:r>
            <a:endParaRPr lang="en-GB" sz="3000" dirty="0" smtClean="0"/>
          </a:p>
        </p:txBody>
      </p:sp>
      <p:sp>
        <p:nvSpPr>
          <p:cNvPr id="131075" name="Slide Number Placeholder 3"/>
          <p:cNvSpPr>
            <a:spLocks noGrp="1"/>
          </p:cNvSpPr>
          <p:nvPr>
            <p:ph type="sldNum" sz="quarter" idx="12"/>
          </p:nvPr>
        </p:nvSpPr>
        <p:spPr bwMode="auto">
          <a:noFill/>
          <a:ln>
            <a:miter lim="800000"/>
            <a:headEnd/>
            <a:tailEnd/>
          </a:ln>
        </p:spPr>
        <p:txBody>
          <a:bodyPr/>
          <a:lstStyle/>
          <a:p>
            <a:fld id="{0C7539DF-61DF-48D5-89F1-D3EBD1467AE0}" type="slidenum">
              <a:rPr lang="en-US"/>
              <a:pPr/>
              <a:t>58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bwMode="auto">
          <a:xfrm>
            <a:off x="471488" y="214313"/>
            <a:ext cx="8229600" cy="8096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cs typeface="Arial" pitchFamily="34" charset="0"/>
              </a:rPr>
              <a:t>Краткая история</a:t>
            </a:r>
            <a:endParaRPr lang="en-GB" b="1" smtClean="0">
              <a:cs typeface="Arial" pitchFamily="34" charset="0"/>
            </a:endParaRPr>
          </a:p>
        </p:txBody>
      </p:sp>
      <p:sp>
        <p:nvSpPr>
          <p:cNvPr id="133122" name="Rectangle 3"/>
          <p:cNvSpPr>
            <a:spLocks noGrp="1" noChangeArrowheads="1"/>
          </p:cNvSpPr>
          <p:nvPr>
            <p:ph type="body" idx="1"/>
          </p:nvPr>
        </p:nvSpPr>
        <p:spPr>
          <a:xfrm>
            <a:off x="617538" y="1428750"/>
            <a:ext cx="8083550" cy="4679950"/>
          </a:xfrm>
        </p:spPr>
        <p:txBody>
          <a:bodyPr/>
          <a:lstStyle/>
          <a:p>
            <a:pPr marL="452438" indent="-452438" eaLnBrk="1" hangingPunct="1">
              <a:spcBef>
                <a:spcPct val="0"/>
              </a:spcBef>
              <a:spcAft>
                <a:spcPts val="600"/>
              </a:spcAft>
            </a:pPr>
            <a:r>
              <a:rPr lang="en-GB" sz="2700" smtClean="0">
                <a:solidFill>
                  <a:srgbClr val="000000"/>
                </a:solidFill>
                <a:cs typeface="Arial" pitchFamily="34" charset="0"/>
              </a:rPr>
              <a:t>4 </a:t>
            </a:r>
            <a:r>
              <a:rPr lang="ru-RU" sz="2700" smtClean="0">
                <a:solidFill>
                  <a:srgbClr val="000000"/>
                </a:solidFill>
                <a:cs typeface="Arial" pitchFamily="34" charset="0"/>
              </a:rPr>
              <a:t>университета</a:t>
            </a:r>
            <a:endParaRPr lang="en-GB" sz="2700" smtClean="0">
              <a:solidFill>
                <a:srgbClr val="000000"/>
              </a:solidFill>
              <a:cs typeface="Arial" pitchFamily="34" charset="0"/>
            </a:endParaRPr>
          </a:p>
          <a:p>
            <a:pPr marL="804863" lvl="1" indent="-449263" eaLnBrk="1" hangingPunct="1">
              <a:spcBef>
                <a:spcPct val="0"/>
              </a:spcBef>
              <a:spcAft>
                <a:spcPts val="600"/>
              </a:spcAft>
            </a:pPr>
            <a:r>
              <a:rPr lang="ru-RU" sz="2400" smtClean="0">
                <a:solidFill>
                  <a:srgbClr val="000000"/>
                </a:solidFill>
              </a:rPr>
              <a:t>Калифорнийский университет в Лос-Анджелесе</a:t>
            </a:r>
            <a:endParaRPr lang="en-GB" sz="2400" smtClean="0">
              <a:solidFill>
                <a:srgbClr val="000000"/>
              </a:solidFill>
            </a:endParaRPr>
          </a:p>
          <a:p>
            <a:pPr marL="804863" lvl="1" indent="-449263" eaLnBrk="1" hangingPunct="1">
              <a:spcBef>
                <a:spcPct val="0"/>
              </a:spcBef>
              <a:spcAft>
                <a:spcPts val="600"/>
              </a:spcAft>
            </a:pPr>
            <a:r>
              <a:rPr lang="ru-RU" sz="2400" smtClean="0">
                <a:solidFill>
                  <a:srgbClr val="000000"/>
                </a:solidFill>
              </a:rPr>
              <a:t>Стэнфордский исследовательский центр</a:t>
            </a:r>
            <a:endParaRPr lang="en-GB" sz="2400" smtClean="0">
              <a:solidFill>
                <a:srgbClr val="000000"/>
              </a:solidFill>
            </a:endParaRPr>
          </a:p>
          <a:p>
            <a:pPr marL="804863" lvl="1" indent="-449263" eaLnBrk="1" hangingPunct="1">
              <a:spcBef>
                <a:spcPct val="0"/>
              </a:spcBef>
              <a:spcAft>
                <a:spcPts val="600"/>
              </a:spcAft>
            </a:pPr>
            <a:r>
              <a:rPr lang="ru-RU" sz="2400" smtClean="0">
                <a:solidFill>
                  <a:srgbClr val="000000"/>
                </a:solidFill>
              </a:rPr>
              <a:t>Университет штата Калифорния в Санта-Барбаре</a:t>
            </a:r>
            <a:endParaRPr lang="en-GB" sz="2400" smtClean="0">
              <a:solidFill>
                <a:srgbClr val="000000"/>
              </a:solidFill>
            </a:endParaRPr>
          </a:p>
          <a:p>
            <a:pPr marL="804863" lvl="1" indent="-449263" eaLnBrk="1" hangingPunct="1">
              <a:spcBef>
                <a:spcPct val="0"/>
              </a:spcBef>
              <a:spcAft>
                <a:spcPts val="600"/>
              </a:spcAft>
            </a:pPr>
            <a:r>
              <a:rPr lang="ru-RU" sz="2400" smtClean="0">
                <a:solidFill>
                  <a:srgbClr val="000000"/>
                </a:solidFill>
              </a:rPr>
              <a:t>Университет Юты</a:t>
            </a:r>
            <a:endParaRPr lang="en-GB" sz="2400" smtClean="0">
              <a:solidFill>
                <a:srgbClr val="000000"/>
              </a:solidFill>
            </a:endParaRPr>
          </a:p>
          <a:p>
            <a:pPr marL="452438" indent="-452438" eaLnBrk="1" hangingPunct="1">
              <a:spcBef>
                <a:spcPct val="0"/>
              </a:spcBef>
              <a:spcAft>
                <a:spcPts val="600"/>
              </a:spcAft>
            </a:pPr>
            <a:r>
              <a:rPr lang="ru-RU" sz="2700" smtClean="0">
                <a:solidFill>
                  <a:srgbClr val="000000"/>
                </a:solidFill>
                <a:cs typeface="Arial" pitchFamily="34" charset="0"/>
              </a:rPr>
              <a:t>Разные протоколы для разных систем</a:t>
            </a:r>
            <a:endParaRPr lang="en-GB" sz="2700" smtClean="0">
              <a:solidFill>
                <a:srgbClr val="000000"/>
              </a:solidFill>
              <a:cs typeface="Arial" pitchFamily="34" charset="0"/>
            </a:endParaRPr>
          </a:p>
          <a:p>
            <a:pPr marL="452438" indent="-452438" eaLnBrk="1" hangingPunct="1">
              <a:spcBef>
                <a:spcPct val="0"/>
              </a:spcBef>
              <a:spcAft>
                <a:spcPts val="600"/>
              </a:spcAft>
            </a:pPr>
            <a:r>
              <a:rPr lang="en-GB" sz="2700" smtClean="0">
                <a:solidFill>
                  <a:srgbClr val="000000"/>
                </a:solidFill>
                <a:cs typeface="Arial" pitchFamily="34" charset="0"/>
              </a:rPr>
              <a:t>1973 – </a:t>
            </a:r>
            <a:r>
              <a:rPr lang="ru-RU" sz="2700" smtClean="0">
                <a:solidFill>
                  <a:srgbClr val="000000"/>
                </a:solidFill>
                <a:cs typeface="Arial" pitchFamily="34" charset="0"/>
              </a:rPr>
              <a:t>Стэнфорд</a:t>
            </a:r>
            <a:r>
              <a:rPr lang="en-GB" sz="2700" smtClean="0">
                <a:solidFill>
                  <a:srgbClr val="000000"/>
                </a:solidFill>
                <a:cs typeface="Arial" pitchFamily="34" charset="0"/>
              </a:rPr>
              <a:t> – </a:t>
            </a:r>
            <a:r>
              <a:rPr lang="ru-RU" sz="2700" smtClean="0">
                <a:solidFill>
                  <a:srgbClr val="000000"/>
                </a:solidFill>
                <a:cs typeface="Arial" pitchFamily="34" charset="0"/>
              </a:rPr>
              <a:t>ранняя форма</a:t>
            </a:r>
            <a:r>
              <a:rPr lang="en-GB" sz="2700" smtClean="0">
                <a:solidFill>
                  <a:srgbClr val="000000"/>
                </a:solidFill>
                <a:cs typeface="Arial" pitchFamily="34" charset="0"/>
              </a:rPr>
              <a:t> TCP</a:t>
            </a:r>
          </a:p>
          <a:p>
            <a:pPr marL="452438" indent="-452438" eaLnBrk="1" hangingPunct="1">
              <a:spcBef>
                <a:spcPct val="0"/>
              </a:spcBef>
              <a:spcAft>
                <a:spcPts val="600"/>
              </a:spcAft>
            </a:pPr>
            <a:r>
              <a:rPr lang="en-GB" sz="2700" smtClean="0">
                <a:solidFill>
                  <a:srgbClr val="000000"/>
                </a:solidFill>
                <a:cs typeface="Arial" pitchFamily="34" charset="0"/>
              </a:rPr>
              <a:t>1982 – </a:t>
            </a:r>
            <a:r>
              <a:rPr lang="ru-RU" sz="2700" smtClean="0">
                <a:solidFill>
                  <a:srgbClr val="000000"/>
                </a:solidFill>
                <a:cs typeface="Arial" pitchFamily="34" charset="0"/>
              </a:rPr>
              <a:t>Мин. обороны</a:t>
            </a:r>
            <a:r>
              <a:rPr lang="en-GB" sz="2700" smtClean="0">
                <a:solidFill>
                  <a:srgbClr val="000000"/>
                </a:solidFill>
                <a:cs typeface="Arial" pitchFamily="34" charset="0"/>
              </a:rPr>
              <a:t> </a:t>
            </a:r>
            <a:r>
              <a:rPr lang="ru-RU" sz="2700" smtClean="0">
                <a:solidFill>
                  <a:srgbClr val="000000"/>
                </a:solidFill>
                <a:cs typeface="Arial" pitchFamily="34" charset="0"/>
              </a:rPr>
              <a:t>США </a:t>
            </a:r>
            <a:r>
              <a:rPr lang="en-GB" sz="2700" smtClean="0">
                <a:solidFill>
                  <a:srgbClr val="000000"/>
                </a:solidFill>
                <a:cs typeface="Arial" pitchFamily="34" charset="0"/>
              </a:rPr>
              <a:t>– </a:t>
            </a:r>
            <a:r>
              <a:rPr lang="ru-RU" sz="2700" smtClean="0">
                <a:solidFill>
                  <a:srgbClr val="000000"/>
                </a:solidFill>
                <a:cs typeface="Arial" pitchFamily="34" charset="0"/>
              </a:rPr>
              <a:t>стандарт </a:t>
            </a:r>
            <a:r>
              <a:rPr lang="en-GB" sz="2700" smtClean="0">
                <a:solidFill>
                  <a:srgbClr val="000000"/>
                </a:solidFill>
                <a:cs typeface="Arial" pitchFamily="34" charset="0"/>
              </a:rPr>
              <a:t>TCP/IP</a:t>
            </a:r>
          </a:p>
          <a:p>
            <a:pPr marL="452438" indent="-452438" eaLnBrk="1" hangingPunct="1">
              <a:spcBef>
                <a:spcPct val="0"/>
              </a:spcBef>
              <a:spcAft>
                <a:spcPts val="600"/>
              </a:spcAft>
            </a:pPr>
            <a:r>
              <a:rPr lang="ru-RU" sz="2700" smtClean="0">
                <a:solidFill>
                  <a:srgbClr val="000000"/>
                </a:solidFill>
                <a:cs typeface="Arial" pitchFamily="34" charset="0"/>
              </a:rPr>
              <a:t>К середине</a:t>
            </a:r>
            <a:r>
              <a:rPr lang="en-GB" sz="2700" smtClean="0">
                <a:solidFill>
                  <a:srgbClr val="000000"/>
                </a:solidFill>
                <a:cs typeface="Arial" pitchFamily="34" charset="0"/>
              </a:rPr>
              <a:t> 1990</a:t>
            </a:r>
            <a:r>
              <a:rPr lang="ru-RU" sz="2700" smtClean="0">
                <a:solidFill>
                  <a:srgbClr val="000000"/>
                </a:solidFill>
                <a:cs typeface="Arial" pitchFamily="34" charset="0"/>
              </a:rPr>
              <a:t>-х гг.</a:t>
            </a:r>
            <a:r>
              <a:rPr lang="en-GB" sz="2700" smtClean="0">
                <a:solidFill>
                  <a:srgbClr val="000000"/>
                </a:solidFill>
                <a:cs typeface="Arial" pitchFamily="34" charset="0"/>
              </a:rPr>
              <a:t> </a:t>
            </a:r>
            <a:r>
              <a:rPr lang="ru-RU" sz="2700" smtClean="0">
                <a:solidFill>
                  <a:srgbClr val="000000"/>
                </a:solidFill>
                <a:cs typeface="Arial" pitchFamily="34" charset="0"/>
              </a:rPr>
              <a:t>Всемирная паутина (</a:t>
            </a:r>
            <a:r>
              <a:rPr lang="en-GB" sz="2700" smtClean="0">
                <a:solidFill>
                  <a:srgbClr val="000000"/>
                </a:solidFill>
                <a:cs typeface="Arial" pitchFamily="34" charset="0"/>
              </a:rPr>
              <a:t>WWW</a:t>
            </a:r>
            <a:r>
              <a:rPr lang="ru-RU" sz="2700" smtClean="0">
                <a:solidFill>
                  <a:srgbClr val="000000"/>
                </a:solidFill>
                <a:cs typeface="Arial" pitchFamily="34" charset="0"/>
              </a:rPr>
              <a:t>)</a:t>
            </a:r>
            <a:r>
              <a:rPr lang="en-GB" sz="2700" smtClean="0">
                <a:solidFill>
                  <a:srgbClr val="000000"/>
                </a:solidFill>
                <a:cs typeface="Arial" pitchFamily="34" charset="0"/>
              </a:rPr>
              <a:t> </a:t>
            </a:r>
            <a:r>
              <a:rPr lang="ru-RU" sz="2700" smtClean="0">
                <a:solidFill>
                  <a:srgbClr val="000000"/>
                </a:solidFill>
                <a:cs typeface="Arial" pitchFamily="34" charset="0"/>
              </a:rPr>
              <a:t>стала жизнеспособным организмом.</a:t>
            </a:r>
            <a:endParaRPr lang="en-GB" sz="2700" smtClean="0">
              <a:solidFill>
                <a:srgbClr val="000000"/>
              </a:solidFill>
              <a:cs typeface="Arial" pitchFamily="34" charset="0"/>
            </a:endParaRPr>
          </a:p>
        </p:txBody>
      </p:sp>
      <p:sp>
        <p:nvSpPr>
          <p:cNvPr id="133123" name="Slide Number Placeholder 3"/>
          <p:cNvSpPr>
            <a:spLocks noGrp="1"/>
          </p:cNvSpPr>
          <p:nvPr>
            <p:ph type="sldNum" sz="quarter" idx="12"/>
          </p:nvPr>
        </p:nvSpPr>
        <p:spPr bwMode="auto">
          <a:noFill/>
          <a:ln>
            <a:miter lim="800000"/>
            <a:headEnd/>
            <a:tailEnd/>
          </a:ln>
        </p:spPr>
        <p:txBody>
          <a:bodyPr/>
          <a:lstStyle/>
          <a:p>
            <a:fld id="{F43D4480-52BA-4502-809F-5E4EF31E03BC}" type="slidenum">
              <a:rPr lang="en-US"/>
              <a:pPr/>
              <a:t>59</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bwMode="auto">
          <a:xfrm>
            <a:off x="468313" y="0"/>
            <a:ext cx="8229600" cy="990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Знаменитые утверждения</a:t>
            </a:r>
            <a:endParaRPr lang="en-US" b="1" smtClean="0">
              <a:solidFill>
                <a:srgbClr val="122031"/>
              </a:solidFill>
            </a:endParaRPr>
          </a:p>
        </p:txBody>
      </p:sp>
      <p:sp>
        <p:nvSpPr>
          <p:cNvPr id="30722" name="Rectangle 3"/>
          <p:cNvSpPr>
            <a:spLocks noGrp="1" noChangeArrowheads="1"/>
          </p:cNvSpPr>
          <p:nvPr>
            <p:ph type="body" idx="1"/>
          </p:nvPr>
        </p:nvSpPr>
        <p:spPr>
          <a:xfrm>
            <a:off x="468313" y="1066800"/>
            <a:ext cx="8229600" cy="5170488"/>
          </a:xfrm>
        </p:spPr>
        <p:txBody>
          <a:bodyPr/>
          <a:lstStyle/>
          <a:p>
            <a:pPr eaLnBrk="1" hangingPunct="1">
              <a:lnSpc>
                <a:spcPct val="90000"/>
              </a:lnSpc>
              <a:buFontTx/>
              <a:buNone/>
            </a:pPr>
            <a:r>
              <a:rPr lang="en-US" sz="3000" dirty="0" smtClean="0"/>
              <a:t>	</a:t>
            </a:r>
            <a:r>
              <a:rPr lang="ru-RU" sz="3000" dirty="0" smtClean="0"/>
              <a:t>«В мире никогда не будет рынка более чем для пяти компьютеров». </a:t>
            </a:r>
          </a:p>
          <a:p>
            <a:pPr eaLnBrk="1" hangingPunct="1">
              <a:lnSpc>
                <a:spcPct val="90000"/>
              </a:lnSpc>
              <a:buFontTx/>
              <a:buNone/>
            </a:pPr>
            <a:r>
              <a:rPr lang="en-US" sz="3000" b="1" dirty="0" smtClean="0"/>
              <a:t>	      </a:t>
            </a:r>
            <a:r>
              <a:rPr lang="ru-RU" sz="2200" b="1" i="1" dirty="0" smtClean="0"/>
              <a:t>Томас Уотсон – руководитель </a:t>
            </a:r>
            <a:r>
              <a:rPr lang="en-US" sz="2200" b="1" i="1" dirty="0" smtClean="0"/>
              <a:t>IBM</a:t>
            </a:r>
            <a:r>
              <a:rPr lang="ru-RU" sz="2200" b="1" i="1" dirty="0" smtClean="0"/>
              <a:t>,</a:t>
            </a:r>
            <a:r>
              <a:rPr lang="en-US" sz="2200" b="1" i="1" dirty="0" smtClean="0"/>
              <a:t> 1943</a:t>
            </a:r>
            <a:r>
              <a:rPr lang="ru-RU" sz="2200" b="1" i="1" dirty="0" smtClean="0"/>
              <a:t> г.</a:t>
            </a:r>
            <a:r>
              <a:rPr lang="en-US" sz="3000" b="1" dirty="0" smtClean="0"/>
              <a:t> </a:t>
            </a:r>
            <a:br>
              <a:rPr lang="en-US" sz="3000" b="1" dirty="0" smtClean="0"/>
            </a:br>
            <a:r>
              <a:rPr lang="en-US" sz="3000" b="1" dirty="0" smtClean="0"/>
              <a:t/>
            </a:r>
            <a:br>
              <a:rPr lang="en-US" sz="3000" b="1" dirty="0" smtClean="0"/>
            </a:br>
            <a:r>
              <a:rPr lang="ru-RU" sz="3000" dirty="0" smtClean="0"/>
              <a:t>«Компьютеру никогда не понадобится память более </a:t>
            </a:r>
            <a:r>
              <a:rPr lang="en-US" sz="3000" dirty="0" smtClean="0"/>
              <a:t>640K</a:t>
            </a:r>
            <a:r>
              <a:rPr lang="ru-RU" sz="3000" dirty="0" smtClean="0"/>
              <a:t>б»</a:t>
            </a:r>
            <a:r>
              <a:rPr lang="en-US" sz="3000" dirty="0" smtClean="0"/>
              <a:t>.</a:t>
            </a:r>
            <a:r>
              <a:rPr lang="en-US" sz="3000" b="1" dirty="0" smtClean="0"/>
              <a:t/>
            </a:r>
            <a:br>
              <a:rPr lang="en-US" sz="3000" b="1" dirty="0" smtClean="0"/>
            </a:br>
            <a:r>
              <a:rPr lang="en-US" sz="3000" b="1" dirty="0" smtClean="0"/>
              <a:t>		 </a:t>
            </a:r>
            <a:r>
              <a:rPr lang="ru-RU" sz="2200" b="1" i="1" dirty="0" smtClean="0"/>
              <a:t>Билл Гейтс – основатель </a:t>
            </a:r>
            <a:r>
              <a:rPr lang="en-US" sz="2200" b="1" i="1" dirty="0" smtClean="0"/>
              <a:t>Microsoft</a:t>
            </a:r>
            <a:r>
              <a:rPr lang="ru-RU" sz="2200" b="1" i="1" dirty="0" smtClean="0"/>
              <a:t>,</a:t>
            </a:r>
            <a:r>
              <a:rPr lang="en-US" sz="2200" b="1" i="1" dirty="0" smtClean="0"/>
              <a:t> 1981</a:t>
            </a:r>
            <a:r>
              <a:rPr lang="ru-RU" sz="2200" b="1" i="1" dirty="0" smtClean="0"/>
              <a:t> г.</a:t>
            </a:r>
            <a:r>
              <a:rPr lang="en-US" sz="3000" b="1" dirty="0" smtClean="0"/>
              <a:t> </a:t>
            </a:r>
            <a:br>
              <a:rPr lang="en-US" sz="3000" b="1" dirty="0" smtClean="0"/>
            </a:br>
            <a:r>
              <a:rPr lang="en-US" sz="3000" b="1" dirty="0" smtClean="0"/>
              <a:t/>
            </a:r>
            <a:br>
              <a:rPr lang="en-US" sz="3000" b="1" dirty="0" smtClean="0"/>
            </a:br>
            <a:r>
              <a:rPr lang="ru-RU" sz="3000" dirty="0" smtClean="0"/>
              <a:t>«Никогда никому не понадобится компьютер у себя дома»</a:t>
            </a:r>
            <a:r>
              <a:rPr lang="en-US" sz="3000" dirty="0" smtClean="0"/>
              <a:t>.</a:t>
            </a:r>
            <a:r>
              <a:rPr lang="en-US" sz="3000" b="1" dirty="0" smtClean="0"/>
              <a:t/>
            </a:r>
            <a:br>
              <a:rPr lang="en-US" sz="3000" b="1" dirty="0" smtClean="0"/>
            </a:br>
            <a:r>
              <a:rPr lang="en-US" sz="3000" b="1" dirty="0" smtClean="0"/>
              <a:t>			</a:t>
            </a:r>
            <a:r>
              <a:rPr lang="ru-RU" sz="2200" b="1" i="1" dirty="0" smtClean="0"/>
              <a:t>Кен Олсон, основатель </a:t>
            </a:r>
            <a:r>
              <a:rPr lang="en-US" sz="2200" b="1" i="1" dirty="0" smtClean="0"/>
              <a:t>DEC</a:t>
            </a:r>
            <a:r>
              <a:rPr lang="ru-RU" sz="2200" b="1" i="1" dirty="0" smtClean="0"/>
              <a:t>,</a:t>
            </a:r>
            <a:r>
              <a:rPr lang="en-US" sz="2200" b="1" i="1" dirty="0" smtClean="0"/>
              <a:t> 1977</a:t>
            </a:r>
            <a:r>
              <a:rPr lang="ru-RU" sz="2200" b="1" i="1" dirty="0" smtClean="0"/>
              <a:t> г.</a:t>
            </a:r>
            <a:r>
              <a:rPr lang="en-US" sz="2200" b="1" dirty="0" smtClean="0"/>
              <a:t> </a:t>
            </a:r>
          </a:p>
        </p:txBody>
      </p:sp>
      <p:sp>
        <p:nvSpPr>
          <p:cNvPr id="30723" name="Slide Number Placeholder 3"/>
          <p:cNvSpPr>
            <a:spLocks noGrp="1"/>
          </p:cNvSpPr>
          <p:nvPr>
            <p:ph type="sldNum" sz="quarter" idx="12"/>
          </p:nvPr>
        </p:nvSpPr>
        <p:spPr bwMode="auto">
          <a:noFill/>
          <a:ln>
            <a:miter lim="800000"/>
            <a:headEnd/>
            <a:tailEnd/>
          </a:ln>
        </p:spPr>
        <p:txBody>
          <a:bodyPr/>
          <a:lstStyle/>
          <a:p>
            <a:fld id="{659C8DB8-7B70-4E0B-B33B-D20F8EF1EC9C}" type="slidenum">
              <a:rPr lang="en-US"/>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bwMode="auto">
          <a:xfrm>
            <a:off x="457200" y="274638"/>
            <a:ext cx="8229600"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Ограничения сети</a:t>
            </a:r>
            <a:endParaRPr lang="en-GB" b="1" smtClean="0"/>
          </a:p>
        </p:txBody>
      </p:sp>
      <p:sp>
        <p:nvSpPr>
          <p:cNvPr id="135170" name="Rectangle 3"/>
          <p:cNvSpPr>
            <a:spLocks noGrp="1" noChangeArrowheads="1"/>
          </p:cNvSpPr>
          <p:nvPr>
            <p:ph type="body" idx="1"/>
          </p:nvPr>
        </p:nvSpPr>
        <p:spPr>
          <a:xfrm>
            <a:off x="457200" y="1109663"/>
            <a:ext cx="8362950" cy="5391150"/>
          </a:xfrm>
        </p:spPr>
        <p:txBody>
          <a:bodyPr/>
          <a:lstStyle/>
          <a:p>
            <a:pPr marL="452438" indent="-452438" eaLnBrk="1" hangingPunct="1">
              <a:lnSpc>
                <a:spcPct val="90000"/>
              </a:lnSpc>
            </a:pPr>
            <a:r>
              <a:rPr lang="ru-RU" sz="3000" dirty="0" smtClean="0"/>
              <a:t>Сети ограничены</a:t>
            </a:r>
            <a:r>
              <a:rPr lang="en-GB" sz="3000" dirty="0" smtClean="0"/>
              <a:t>:</a:t>
            </a:r>
          </a:p>
          <a:p>
            <a:pPr marL="803275" lvl="1" indent="-354013" eaLnBrk="1" hangingPunct="1">
              <a:lnSpc>
                <a:spcPct val="90000"/>
              </a:lnSpc>
            </a:pPr>
            <a:r>
              <a:rPr lang="ru-RU" sz="2600" dirty="0" smtClean="0"/>
              <a:t>Числом пользователей</a:t>
            </a:r>
            <a:endParaRPr lang="en-GB" sz="2600" dirty="0" smtClean="0"/>
          </a:p>
          <a:p>
            <a:pPr marL="803275" lvl="1" indent="-354013" eaLnBrk="1" hangingPunct="1">
              <a:lnSpc>
                <a:spcPct val="90000"/>
              </a:lnSpc>
            </a:pPr>
            <a:r>
              <a:rPr lang="ru-RU" sz="2600" dirty="0" smtClean="0"/>
              <a:t>Максимальной широтой охвата</a:t>
            </a:r>
            <a:r>
              <a:rPr lang="en-GB" sz="2600" dirty="0" smtClean="0"/>
              <a:t> – </a:t>
            </a:r>
            <a:r>
              <a:rPr lang="ru-RU" sz="2600" dirty="0" smtClean="0"/>
              <a:t>например, этернет или</a:t>
            </a:r>
            <a:r>
              <a:rPr lang="en-GB" sz="2600" dirty="0" smtClean="0"/>
              <a:t> </a:t>
            </a:r>
            <a:r>
              <a:rPr lang="ru-RU" sz="2600" dirty="0" smtClean="0"/>
              <a:t>беспроводная сеть</a:t>
            </a:r>
            <a:endParaRPr lang="en-GB" sz="2600" dirty="0" smtClean="0"/>
          </a:p>
          <a:p>
            <a:pPr marL="803275" lvl="1" indent="-354013" eaLnBrk="1" hangingPunct="1">
              <a:lnSpc>
                <a:spcPct val="90000"/>
              </a:lnSpc>
            </a:pPr>
            <a:r>
              <a:rPr lang="ru-RU" sz="2600" dirty="0" smtClean="0"/>
              <a:t>Доступностью сети в определенных средах</a:t>
            </a:r>
            <a:endParaRPr lang="en-GB" sz="2600" dirty="0" smtClean="0"/>
          </a:p>
          <a:p>
            <a:pPr marL="452438" indent="-452438" eaLnBrk="1" hangingPunct="1">
              <a:lnSpc>
                <a:spcPct val="90000"/>
              </a:lnSpc>
            </a:pPr>
            <a:r>
              <a:rPr lang="ru-RU" sz="3000" dirty="0" smtClean="0"/>
              <a:t>Интернет делает возможным объединение относительно малых сетей</a:t>
            </a:r>
            <a:r>
              <a:rPr lang="en-GB" sz="3000" dirty="0" smtClean="0"/>
              <a:t> </a:t>
            </a:r>
            <a:r>
              <a:rPr lang="ru-RU" sz="3000" dirty="0" smtClean="0"/>
              <a:t>в одну сеть, чьи размеры практически</a:t>
            </a:r>
            <a:r>
              <a:rPr lang="en-GB" sz="3000" dirty="0" smtClean="0"/>
              <a:t> </a:t>
            </a:r>
            <a:r>
              <a:rPr lang="ru-RU" sz="3000" dirty="0" smtClean="0"/>
              <a:t>неограниченны.</a:t>
            </a:r>
            <a:endParaRPr lang="en-GB" sz="3000" dirty="0" smtClean="0"/>
          </a:p>
          <a:p>
            <a:pPr marL="452438" indent="-452438" eaLnBrk="1" hangingPunct="1">
              <a:lnSpc>
                <a:spcPct val="90000"/>
              </a:lnSpc>
            </a:pPr>
            <a:r>
              <a:rPr lang="ru-RU" sz="3000" dirty="0" smtClean="0"/>
              <a:t>Неважно, о какой сети идет речь</a:t>
            </a:r>
            <a:r>
              <a:rPr lang="en-GB" sz="3000" dirty="0" smtClean="0"/>
              <a:t> – </a:t>
            </a:r>
            <a:r>
              <a:rPr lang="ru-RU" sz="3000" dirty="0" smtClean="0"/>
              <a:t>если только в качестве средства связи применяется </a:t>
            </a:r>
            <a:r>
              <a:rPr lang="en-GB" sz="3000" dirty="0" smtClean="0"/>
              <a:t> </a:t>
            </a:r>
            <a:r>
              <a:rPr lang="ru-RU" sz="3000" dirty="0" smtClean="0"/>
              <a:t>протокол </a:t>
            </a:r>
            <a:r>
              <a:rPr lang="en-GB" sz="3000" dirty="0" smtClean="0"/>
              <a:t>TCP/IP</a:t>
            </a:r>
            <a:r>
              <a:rPr lang="ru-RU" sz="3000" dirty="0" smtClean="0"/>
              <a:t>.</a:t>
            </a:r>
            <a:endParaRPr lang="en-GB" sz="3000" dirty="0" smtClean="0"/>
          </a:p>
        </p:txBody>
      </p:sp>
      <p:sp>
        <p:nvSpPr>
          <p:cNvPr id="135171" name="Slide Number Placeholder 3"/>
          <p:cNvSpPr>
            <a:spLocks noGrp="1"/>
          </p:cNvSpPr>
          <p:nvPr>
            <p:ph type="sldNum" sz="quarter" idx="12"/>
          </p:nvPr>
        </p:nvSpPr>
        <p:spPr bwMode="auto">
          <a:noFill/>
          <a:ln>
            <a:miter lim="800000"/>
            <a:headEnd/>
            <a:tailEnd/>
          </a:ln>
        </p:spPr>
        <p:txBody>
          <a:bodyPr/>
          <a:lstStyle/>
          <a:p>
            <a:fld id="{2CBA4FF4-0AFE-453F-BEEB-59FE78C9084B}" type="slidenum">
              <a:rPr lang="en-US"/>
              <a:pPr/>
              <a:t>60</a:t>
            </a:fld>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bwMode="auto">
          <a:xfrm>
            <a:off x="490538" y="6350"/>
            <a:ext cx="8229600" cy="857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Сетевые термины</a:t>
            </a:r>
            <a:endParaRPr lang="en-US" b="1" smtClean="0"/>
          </a:p>
        </p:txBody>
      </p:sp>
      <p:sp>
        <p:nvSpPr>
          <p:cNvPr id="137218" name="Rectangle 3"/>
          <p:cNvSpPr>
            <a:spLocks noGrp="1" noChangeArrowheads="1"/>
          </p:cNvSpPr>
          <p:nvPr>
            <p:ph type="body" idx="1"/>
          </p:nvPr>
        </p:nvSpPr>
        <p:spPr>
          <a:xfrm>
            <a:off x="490538" y="889000"/>
            <a:ext cx="8102600" cy="5024438"/>
          </a:xfrm>
        </p:spPr>
        <p:txBody>
          <a:bodyPr/>
          <a:lstStyle/>
          <a:p>
            <a:pPr eaLnBrk="1" hangingPunct="1">
              <a:buClr>
                <a:srgbClr val="C00000"/>
              </a:buClr>
              <a:buFontTx/>
              <a:buNone/>
            </a:pPr>
            <a:r>
              <a:rPr lang="ru-RU" sz="2400" b="1" dirty="0" smtClean="0"/>
              <a:t>Локальная сеть </a:t>
            </a:r>
            <a:r>
              <a:rPr lang="en-US" sz="2400" b="1" dirty="0" smtClean="0"/>
              <a:t>(LAN)</a:t>
            </a:r>
          </a:p>
          <a:p>
            <a:pPr eaLnBrk="1" hangingPunct="1"/>
            <a:r>
              <a:rPr lang="ru-RU" sz="2200" dirty="0" smtClean="0"/>
              <a:t>Компьютерная сеть, охватывающая малые географические территории, такие как дом, офис или группа зданий, например, школа. Определяющими свойствами </a:t>
            </a:r>
            <a:r>
              <a:rPr lang="en-US" sz="2200" dirty="0" smtClean="0"/>
              <a:t>LAN </a:t>
            </a:r>
            <a:r>
              <a:rPr lang="ru-RU" sz="2200" dirty="0" smtClean="0"/>
              <a:t>являются более высокая скорость передачи данных, небольшое географическое покрытие и отсутствие необходимости в аренде линий дальней связи.</a:t>
            </a:r>
          </a:p>
          <a:p>
            <a:pPr eaLnBrk="1" hangingPunct="1">
              <a:spcBef>
                <a:spcPct val="0"/>
              </a:spcBef>
              <a:buSzTx/>
              <a:buFont typeface="Arial" pitchFamily="34" charset="0"/>
              <a:buNone/>
            </a:pPr>
            <a:r>
              <a:rPr lang="ru-RU" sz="2400" b="1" dirty="0" smtClean="0"/>
              <a:t>Глобальная сеть </a:t>
            </a:r>
            <a:r>
              <a:rPr lang="en-GB" sz="2400" b="1" dirty="0" smtClean="0"/>
              <a:t>(WAN) </a:t>
            </a:r>
          </a:p>
          <a:p>
            <a:pPr eaLnBrk="1" hangingPunct="1"/>
            <a:r>
              <a:rPr lang="ru-RU" sz="2200" dirty="0" smtClean="0"/>
              <a:t>Это сеть, охватывающая большие территории (например, любая сеть, у которой коммуникационные каналы пересекают городские, региональные или национальные границы). Или, говоря менее формальным языком</a:t>
            </a:r>
            <a:r>
              <a:rPr lang="en-US" sz="2200" dirty="0" smtClean="0"/>
              <a:t>, </a:t>
            </a:r>
            <a:r>
              <a:rPr lang="ru-RU" sz="2200" dirty="0" smtClean="0"/>
              <a:t>это сеть,  которая использует маршрутизаторы и общественные коммуникационные каналы. </a:t>
            </a:r>
          </a:p>
          <a:p>
            <a:pPr eaLnBrk="1" hangingPunct="1"/>
            <a:r>
              <a:rPr lang="ru-RU" sz="2200" dirty="0" smtClean="0"/>
              <a:t>Хорошо известный пример самой большой в мире глобальной сети (сети </a:t>
            </a:r>
            <a:r>
              <a:rPr lang="en-US" sz="2200" dirty="0" smtClean="0"/>
              <a:t>WAN)</a:t>
            </a:r>
            <a:r>
              <a:rPr lang="ru-RU" sz="2200" dirty="0" smtClean="0"/>
              <a:t> – это ИНТЕРНЕТ</a:t>
            </a:r>
            <a:r>
              <a:rPr lang="en-GB" sz="2200" dirty="0" smtClean="0"/>
              <a:t>.</a:t>
            </a:r>
            <a:endParaRPr lang="en-US" sz="2200" dirty="0" smtClean="0">
              <a:hlinkClick r:id="rId3" tooltip="Ethernet"/>
            </a:endParaRPr>
          </a:p>
        </p:txBody>
      </p:sp>
      <p:sp>
        <p:nvSpPr>
          <p:cNvPr id="137219" name="Slide Number Placeholder 3"/>
          <p:cNvSpPr>
            <a:spLocks noGrp="1"/>
          </p:cNvSpPr>
          <p:nvPr>
            <p:ph type="sldNum" sz="quarter" idx="12"/>
          </p:nvPr>
        </p:nvSpPr>
        <p:spPr bwMode="auto">
          <a:noFill/>
          <a:ln>
            <a:miter lim="800000"/>
            <a:headEnd/>
            <a:tailEnd/>
          </a:ln>
        </p:spPr>
        <p:txBody>
          <a:bodyPr/>
          <a:lstStyle/>
          <a:p>
            <a:fld id="{DD01CA30-712B-4CF6-AF14-E2B85A643F83}" type="slidenum">
              <a:rPr lang="en-US"/>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body" idx="1"/>
          </p:nvPr>
        </p:nvSpPr>
        <p:spPr>
          <a:xfrm>
            <a:off x="592138" y="1428750"/>
            <a:ext cx="8194675" cy="5214938"/>
          </a:xfrm>
        </p:spPr>
        <p:txBody>
          <a:bodyPr/>
          <a:lstStyle/>
          <a:p>
            <a:pPr eaLnBrk="1" hangingPunct="1">
              <a:lnSpc>
                <a:spcPct val="60000"/>
              </a:lnSpc>
              <a:buClr>
                <a:srgbClr val="C00000"/>
              </a:buClr>
              <a:buFontTx/>
              <a:buNone/>
            </a:pPr>
            <a:r>
              <a:rPr lang="ru-RU" sz="2200" b="1" dirty="0" smtClean="0"/>
              <a:t>ПОРТЫ</a:t>
            </a:r>
            <a:endParaRPr lang="en-GB" sz="2200" b="1" dirty="0" smtClean="0"/>
          </a:p>
          <a:p>
            <a:pPr eaLnBrk="1" hangingPunct="1">
              <a:spcBef>
                <a:spcPct val="0"/>
              </a:spcBef>
              <a:spcAft>
                <a:spcPts val="600"/>
              </a:spcAft>
            </a:pPr>
            <a:r>
              <a:rPr lang="ru-RU" sz="2000" dirty="0" smtClean="0"/>
              <a:t>Представляют собой конечную точку или «канал» для сетевых соединений. </a:t>
            </a:r>
          </a:p>
          <a:p>
            <a:pPr eaLnBrk="1" hangingPunct="1">
              <a:spcBef>
                <a:spcPct val="0"/>
              </a:spcBef>
              <a:spcAft>
                <a:spcPts val="600"/>
              </a:spcAft>
            </a:pPr>
            <a:r>
              <a:rPr lang="ru-RU" sz="2000" dirty="0" smtClean="0"/>
              <a:t>Номера портов позволяют различным приложениям на одном и том же компьютере использовать сетевые ресурсы, не пересекаясь друг с другом. </a:t>
            </a:r>
          </a:p>
          <a:p>
            <a:pPr eaLnBrk="1" hangingPunct="1">
              <a:spcBef>
                <a:spcPct val="0"/>
              </a:spcBef>
            </a:pPr>
            <a:r>
              <a:rPr lang="ru-RU" sz="2000" dirty="0" smtClean="0"/>
              <a:t>Порты – виртуальное понятие, это НЕ розетка, куда можно вставить штепсель! </a:t>
            </a:r>
          </a:p>
          <a:p>
            <a:pPr eaLnBrk="1" hangingPunct="1">
              <a:spcBef>
                <a:spcPct val="0"/>
              </a:spcBef>
              <a:spcAft>
                <a:spcPts val="600"/>
              </a:spcAft>
            </a:pPr>
            <a:r>
              <a:rPr lang="ru-RU" sz="2000" dirty="0" smtClean="0"/>
              <a:t>Поищите </a:t>
            </a:r>
            <a:r>
              <a:rPr lang="en-GB" sz="2000" dirty="0" smtClean="0"/>
              <a:t>65,365 </a:t>
            </a:r>
            <a:r>
              <a:rPr lang="ru-RU" sz="2000" dirty="0" smtClean="0"/>
              <a:t>дырок на задней панели вашего компьютера</a:t>
            </a:r>
            <a:r>
              <a:rPr lang="en-GB" sz="2000" dirty="0" smtClean="0"/>
              <a:t>!</a:t>
            </a:r>
          </a:p>
          <a:p>
            <a:pPr eaLnBrk="1" hangingPunct="1">
              <a:spcBef>
                <a:spcPct val="0"/>
              </a:spcBef>
              <a:spcAft>
                <a:spcPts val="600"/>
              </a:spcAft>
              <a:buClr>
                <a:srgbClr val="C00000"/>
              </a:buClr>
              <a:buFontTx/>
              <a:buNone/>
            </a:pPr>
            <a:r>
              <a:rPr lang="ru-RU" sz="2400" b="1" dirty="0" smtClean="0"/>
              <a:t>ПРОПУСКНАЯ СПОСОБНОСТЬ</a:t>
            </a:r>
            <a:endParaRPr lang="en-GB" sz="2200" b="1" dirty="0" smtClean="0"/>
          </a:p>
          <a:p>
            <a:pPr eaLnBrk="1" hangingPunct="1">
              <a:spcBef>
                <a:spcPct val="0"/>
              </a:spcBef>
              <a:spcAft>
                <a:spcPts val="600"/>
              </a:spcAft>
            </a:pPr>
            <a:r>
              <a:rPr lang="ru-RU" sz="2000" dirty="0" smtClean="0"/>
              <a:t>Это количество информации, которое можно передать по телефонной линии, кабельной линии связи, спутниковой связи и так далее.</a:t>
            </a:r>
          </a:p>
          <a:p>
            <a:pPr eaLnBrk="1" hangingPunct="1">
              <a:spcBef>
                <a:spcPct val="0"/>
              </a:spcBef>
            </a:pPr>
            <a:r>
              <a:rPr lang="ru-RU" sz="2000" dirty="0" smtClean="0"/>
              <a:t>Чем больше пропускная способность канала связи, тем выше скорость соединения и тем больше возможностей для использования Интернета, от мгновенного скачивания до Интернет-телевидения.  </a:t>
            </a:r>
            <a:endParaRPr lang="ru-RU" sz="2000" b="1" dirty="0" smtClean="0"/>
          </a:p>
        </p:txBody>
      </p:sp>
      <p:sp>
        <p:nvSpPr>
          <p:cNvPr id="139266" name="Rectangle 3"/>
          <p:cNvSpPr>
            <a:spLocks noGrp="1" noChangeArrowheads="1"/>
          </p:cNvSpPr>
          <p:nvPr>
            <p:ph type="title"/>
          </p:nvPr>
        </p:nvSpPr>
        <p:spPr bwMode="auto">
          <a:xfrm>
            <a:off x="1000125" y="388938"/>
            <a:ext cx="7135813" cy="711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600" b="1" smtClean="0"/>
              <a:t>Больше сетевых терминов</a:t>
            </a:r>
            <a:endParaRPr lang="en-US" sz="3600" b="1" smtClean="0"/>
          </a:p>
        </p:txBody>
      </p:sp>
      <p:sp>
        <p:nvSpPr>
          <p:cNvPr id="139267" name="Slide Number Placeholder 3"/>
          <p:cNvSpPr>
            <a:spLocks noGrp="1"/>
          </p:cNvSpPr>
          <p:nvPr>
            <p:ph type="sldNum" sz="quarter" idx="12"/>
          </p:nvPr>
        </p:nvSpPr>
        <p:spPr bwMode="auto">
          <a:noFill/>
          <a:ln>
            <a:miter lim="800000"/>
            <a:headEnd/>
            <a:tailEnd/>
          </a:ln>
        </p:spPr>
        <p:txBody>
          <a:bodyPr/>
          <a:lstStyle/>
          <a:p>
            <a:fld id="{2ED6B199-C841-4820-9AD0-650EB3FED01D}" type="slidenum">
              <a:rPr lang="en-US"/>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bwMode="auto">
          <a:xfrm>
            <a:off x="457200" y="-104775"/>
            <a:ext cx="8229600" cy="6985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Больше сетевых терминов</a:t>
            </a:r>
            <a:endParaRPr lang="en-US" b="1" smtClean="0"/>
          </a:p>
        </p:txBody>
      </p:sp>
      <p:sp>
        <p:nvSpPr>
          <p:cNvPr id="141314" name="Content Placeholder 2"/>
          <p:cNvSpPr>
            <a:spLocks noGrp="1"/>
          </p:cNvSpPr>
          <p:nvPr>
            <p:ph idx="1"/>
          </p:nvPr>
        </p:nvSpPr>
        <p:spPr>
          <a:xfrm>
            <a:off x="457200" y="720725"/>
            <a:ext cx="8364538" cy="5145088"/>
          </a:xfrm>
        </p:spPr>
        <p:txBody>
          <a:bodyPr/>
          <a:lstStyle/>
          <a:p>
            <a:pPr eaLnBrk="1" hangingPunct="1"/>
            <a:r>
              <a:rPr lang="ru-RU" sz="2000" b="1" dirty="0" smtClean="0"/>
              <a:t>Сетевой контроллер </a:t>
            </a:r>
            <a:r>
              <a:rPr lang="en-GB" sz="2000" b="1" dirty="0" smtClean="0"/>
              <a:t>(NIC)</a:t>
            </a:r>
            <a:r>
              <a:rPr lang="en-GB" sz="2000" dirty="0" smtClean="0"/>
              <a:t> –</a:t>
            </a:r>
            <a:r>
              <a:rPr lang="ru-RU" sz="2000" dirty="0" smtClean="0"/>
              <a:t> это плата или карта, установленная на компьютере, которая позволяет подсоединиться к сети</a:t>
            </a:r>
            <a:endParaRPr lang="en-GB" sz="2000" dirty="0" smtClean="0"/>
          </a:p>
          <a:p>
            <a:pPr eaLnBrk="1" hangingPunct="1"/>
            <a:r>
              <a:rPr lang="ru-RU" sz="2000" b="1" dirty="0" smtClean="0"/>
              <a:t>Адрес, используемый системой управления доступом к среде </a:t>
            </a:r>
            <a:r>
              <a:rPr lang="en-GB" sz="2000" b="1" dirty="0" smtClean="0"/>
              <a:t>(</a:t>
            </a:r>
            <a:r>
              <a:rPr lang="ru-RU" sz="2000" b="1" dirty="0" smtClean="0"/>
              <a:t>MAC-адрес)</a:t>
            </a:r>
            <a:r>
              <a:rPr lang="en-GB" sz="2000" dirty="0" smtClean="0"/>
              <a:t> – </a:t>
            </a:r>
            <a:r>
              <a:rPr lang="ru-RU" sz="2000" dirty="0" smtClean="0"/>
              <a:t>это квазиуникальный идентификатор, присваиваемый производителем большинству сетевых адаптеров или сетевых контроллеров (</a:t>
            </a:r>
            <a:r>
              <a:rPr lang="en-US" sz="2000" dirty="0" smtClean="0"/>
              <a:t>NIC)</a:t>
            </a:r>
            <a:r>
              <a:rPr lang="ru-RU" sz="2000" dirty="0" smtClean="0"/>
              <a:t> для идентификации сетевого оборудования. Значение MAC-адреса</a:t>
            </a:r>
            <a:r>
              <a:rPr lang="ru-RU" sz="2000" b="1" dirty="0" smtClean="0"/>
              <a:t> </a:t>
            </a:r>
            <a:r>
              <a:rPr lang="ru-RU" sz="2000" dirty="0" smtClean="0"/>
              <a:t> должно быть уникально. </a:t>
            </a:r>
            <a:endParaRPr lang="en-GB" sz="2000" dirty="0" smtClean="0"/>
          </a:p>
          <a:p>
            <a:pPr eaLnBrk="1" hangingPunct="1"/>
            <a:r>
              <a:rPr lang="ru-RU" sz="2000" b="1" dirty="0" smtClean="0"/>
              <a:t>Сетевой концентратор, </a:t>
            </a:r>
            <a:r>
              <a:rPr lang="ru-RU" sz="2000" dirty="0" smtClean="0"/>
              <a:t>или концентратор </a:t>
            </a:r>
            <a:r>
              <a:rPr lang="en-GB" sz="2000" dirty="0" smtClean="0"/>
              <a:t>– </a:t>
            </a:r>
            <a:r>
              <a:rPr lang="ru-RU" sz="2000" dirty="0" smtClean="0"/>
              <a:t> это устройство для объединения устройств в сеть </a:t>
            </a:r>
            <a:r>
              <a:rPr lang="en-US" sz="2000" dirty="0" smtClean="0"/>
              <a:t>Ethernet </a:t>
            </a:r>
            <a:r>
              <a:rPr lang="ru-RU" sz="2000" dirty="0" smtClean="0"/>
              <a:t>с применением кабельной инфраструктуры типа «витая пара»</a:t>
            </a:r>
            <a:r>
              <a:rPr lang="en-US" sz="2000" dirty="0" smtClean="0"/>
              <a:t> </a:t>
            </a:r>
            <a:r>
              <a:rPr lang="ru-RU" sz="2000" dirty="0" smtClean="0"/>
              <a:t>или «оптоволокно», при этом все устройства начинают функционировать как единый сетевой сегмент</a:t>
            </a:r>
            <a:r>
              <a:rPr lang="en-US" sz="2000" dirty="0" smtClean="0"/>
              <a:t>.</a:t>
            </a:r>
            <a:r>
              <a:rPr lang="ru-RU" sz="2000" dirty="0" smtClean="0"/>
              <a:t> Сетевой концентратор работает на физическом (первом) уровне сетевой модели </a:t>
            </a:r>
            <a:r>
              <a:rPr lang="en-US" sz="2000" dirty="0" smtClean="0"/>
              <a:t>OSI</a:t>
            </a:r>
            <a:r>
              <a:rPr lang="ru-RU" sz="2000" dirty="0" smtClean="0"/>
              <a:t>, и поэтому термин «коммутатор первого уровня» используется наравне с термином сетевой концентратор. Сетевой концентратор представляет собой форму многопортового повторителя. Сетевые концентраторы также ответственны за рассылку сигнала преднамеренной помехи на все порты при обнаружении конфликта</a:t>
            </a:r>
            <a:r>
              <a:rPr lang="ru-RU" sz="2400" dirty="0" smtClean="0"/>
              <a:t>. </a:t>
            </a:r>
            <a:endParaRPr lang="en-GB" sz="2400" dirty="0" smtClean="0"/>
          </a:p>
          <a:p>
            <a:pPr eaLnBrk="1" hangingPunct="1"/>
            <a:endParaRPr lang="en-US" sz="2400" dirty="0" smtClean="0"/>
          </a:p>
        </p:txBody>
      </p:sp>
      <p:sp>
        <p:nvSpPr>
          <p:cNvPr id="141315" name="Slide Number Placeholder 3"/>
          <p:cNvSpPr>
            <a:spLocks noGrp="1"/>
          </p:cNvSpPr>
          <p:nvPr>
            <p:ph type="sldNum" sz="quarter" idx="12"/>
          </p:nvPr>
        </p:nvSpPr>
        <p:spPr bwMode="auto">
          <a:noFill/>
          <a:ln>
            <a:miter lim="800000"/>
            <a:headEnd/>
            <a:tailEnd/>
          </a:ln>
        </p:spPr>
        <p:txBody>
          <a:bodyPr/>
          <a:lstStyle/>
          <a:p>
            <a:fld id="{1E12602C-429E-45E8-9E02-88CBBDD753C5}" type="slidenum">
              <a:rPr lang="en-US"/>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p:cNvSpPr>
            <a:spLocks noGrp="1"/>
          </p:cNvSpPr>
          <p:nvPr>
            <p:ph type="title"/>
          </p:nvPr>
        </p:nvSpPr>
        <p:spPr bwMode="auto">
          <a:xfrm>
            <a:off x="457200" y="274638"/>
            <a:ext cx="8229600" cy="7159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Больше сетевых терминов</a:t>
            </a:r>
            <a:endParaRPr lang="en-US" b="1" smtClean="0"/>
          </a:p>
        </p:txBody>
      </p:sp>
      <p:sp>
        <p:nvSpPr>
          <p:cNvPr id="143362" name="Content Placeholder 2"/>
          <p:cNvSpPr>
            <a:spLocks noGrp="1"/>
          </p:cNvSpPr>
          <p:nvPr>
            <p:ph idx="1"/>
          </p:nvPr>
        </p:nvSpPr>
        <p:spPr>
          <a:xfrm>
            <a:off x="457200" y="1168400"/>
            <a:ext cx="8229600" cy="4957763"/>
          </a:xfrm>
        </p:spPr>
        <p:txBody>
          <a:bodyPr/>
          <a:lstStyle/>
          <a:p>
            <a:pPr eaLnBrk="1" hangingPunct="1">
              <a:lnSpc>
                <a:spcPct val="80000"/>
              </a:lnSpc>
            </a:pPr>
            <a:r>
              <a:rPr lang="ru-RU" sz="2400" b="1" dirty="0" smtClean="0"/>
              <a:t>Сетевой коммутатор </a:t>
            </a:r>
            <a:r>
              <a:rPr lang="ru-RU" sz="2400" dirty="0" smtClean="0"/>
              <a:t>–</a:t>
            </a:r>
            <a:r>
              <a:rPr lang="ru-RU" sz="2400" b="1" dirty="0" smtClean="0"/>
              <a:t> </a:t>
            </a:r>
            <a:r>
              <a:rPr lang="en-US" sz="2400" b="1" dirty="0" smtClean="0"/>
              <a:t> </a:t>
            </a:r>
            <a:r>
              <a:rPr lang="ru-RU" sz="2400" dirty="0" smtClean="0"/>
              <a:t>это сетевое устройство, предназначенное для соединения сетевых сегментов</a:t>
            </a:r>
            <a:r>
              <a:rPr lang="en-US" sz="2400" dirty="0" smtClean="0"/>
              <a:t>. </a:t>
            </a:r>
            <a:endParaRPr lang="en-GB" sz="2400" dirty="0" smtClean="0"/>
          </a:p>
          <a:p>
            <a:pPr eaLnBrk="1" hangingPunct="1">
              <a:lnSpc>
                <a:spcPct val="80000"/>
              </a:lnSpc>
            </a:pPr>
            <a:r>
              <a:rPr lang="ru-RU" sz="2400" b="1" dirty="0" smtClean="0"/>
              <a:t>Маршрутизатор </a:t>
            </a:r>
            <a:r>
              <a:rPr lang="ru-RU" sz="2400" dirty="0" smtClean="0"/>
              <a:t>– это устройство, которое определяет, в какую точку сети должен быть отправлен пакет в направлении его конечной точки. Он должен быть соединен, по меньшей мере, с двумя сетями. </a:t>
            </a:r>
          </a:p>
          <a:p>
            <a:pPr eaLnBrk="1" hangingPunct="1">
              <a:lnSpc>
                <a:spcPct val="80000"/>
              </a:lnSpc>
            </a:pPr>
            <a:r>
              <a:rPr lang="ru-RU" sz="2400" b="1" dirty="0" smtClean="0"/>
              <a:t>Сервер</a:t>
            </a:r>
            <a:r>
              <a:rPr lang="ru-RU" sz="2400" dirty="0" smtClean="0"/>
              <a:t> – это компьютер или устройство, которое обеспечивает информацией или услугами другие компьютеры в сети. При наличии соответствующего программного обеспечения любой подсоединенный к сети компьютер может быть сконфигурирован под сервер. В большинстве случаев для этой цели специально выделяется отдельный мощный компьютер, который «всегда доступен». На одном компьютере может быть запущено несколько сервисов – например, веб-сервер, сервер электронной почты, файловый сервер, сервер для печати, и так далее. </a:t>
            </a:r>
            <a:endParaRPr lang="en-US" sz="2400" dirty="0" smtClean="0"/>
          </a:p>
        </p:txBody>
      </p:sp>
      <p:sp>
        <p:nvSpPr>
          <p:cNvPr id="143363" name="Slide Number Placeholder 3"/>
          <p:cNvSpPr>
            <a:spLocks noGrp="1"/>
          </p:cNvSpPr>
          <p:nvPr>
            <p:ph type="sldNum" sz="quarter" idx="12"/>
          </p:nvPr>
        </p:nvSpPr>
        <p:spPr bwMode="auto">
          <a:noFill/>
          <a:ln>
            <a:miter lim="800000"/>
            <a:headEnd/>
            <a:tailEnd/>
          </a:ln>
        </p:spPr>
        <p:txBody>
          <a:bodyPr/>
          <a:lstStyle/>
          <a:p>
            <a:fld id="{461FF669-6E5A-4277-AE19-95E66167EAF7}" type="slidenum">
              <a:rPr lang="en-US"/>
              <a:pPr/>
              <a:t>64</a:t>
            </a:fld>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9"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grpSp>
        <p:nvGrpSpPr>
          <p:cNvPr id="145410" name="Group 2"/>
          <p:cNvGrpSpPr>
            <a:grpSpLocks noChangeAspect="1"/>
          </p:cNvGrpSpPr>
          <p:nvPr/>
        </p:nvGrpSpPr>
        <p:grpSpPr bwMode="auto">
          <a:xfrm>
            <a:off x="2828925" y="457200"/>
            <a:ext cx="3673475" cy="5976938"/>
            <a:chOff x="1338" y="255"/>
            <a:chExt cx="3192" cy="3900"/>
          </a:xfrm>
        </p:grpSpPr>
        <p:sp>
          <p:nvSpPr>
            <p:cNvPr id="145413"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7"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45415"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9"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45417"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145418"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145419"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145420"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145421"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145422"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145423"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145424"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145425"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145426"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145427"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145428"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145429"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145430"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145431"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145432"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145433"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145434"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145435"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145436"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145437"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145438"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145439"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145440"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145441"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145442"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145443"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145444"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145445"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145446"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145447"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145448"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145449"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145450"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145451"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145452"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145453"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145454"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145455"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145456"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50" name="TextBox 49"/>
          <p:cNvSpPr txBox="1"/>
          <p:nvPr/>
        </p:nvSpPr>
        <p:spPr>
          <a:xfrm>
            <a:off x="3144838" y="3025775"/>
            <a:ext cx="3068637" cy="1077913"/>
          </a:xfrm>
          <a:prstGeom prst="rect">
            <a:avLst/>
          </a:prstGeom>
          <a:noFill/>
        </p:spPr>
        <p:txBody>
          <a:bodyPr>
            <a:spAutoFit/>
          </a:bodyPr>
          <a:lstStyle/>
          <a:p>
            <a:pPr algn="ctr"/>
            <a:r>
              <a:rPr lang="ru-RU" sz="3200" b="1">
                <a:solidFill>
                  <a:srgbClr val="122031"/>
                </a:solidFill>
              </a:rPr>
              <a:t>Основы Интернета</a:t>
            </a:r>
            <a:endParaRPr lang="en-US" sz="3200"/>
          </a:p>
        </p:txBody>
      </p:sp>
      <p:sp>
        <p:nvSpPr>
          <p:cNvPr id="145412" name="Slide Number Placeholder 50"/>
          <p:cNvSpPr>
            <a:spLocks noGrp="1"/>
          </p:cNvSpPr>
          <p:nvPr>
            <p:ph type="sldNum" sz="quarter" idx="12"/>
          </p:nvPr>
        </p:nvSpPr>
        <p:spPr bwMode="auto">
          <a:noFill/>
          <a:ln>
            <a:miter lim="800000"/>
            <a:headEnd/>
            <a:tailEnd/>
          </a:ln>
        </p:spPr>
        <p:txBody>
          <a:bodyPr/>
          <a:lstStyle/>
          <a:p>
            <a:fld id="{F42AE16F-32DE-492D-98C3-930BFE6F4C4B}" type="slidenum">
              <a:rPr lang="en-US"/>
              <a:pPr/>
              <a:t>65</a:t>
            </a:fld>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63" y="0"/>
            <a:ext cx="8229600" cy="857250"/>
          </a:xfrm>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Принципы Интернета</a:t>
            </a:r>
            <a:endParaRPr lang="en-GB" b="1" smtClean="0">
              <a:solidFill>
                <a:srgbClr val="122031"/>
              </a:solidFill>
            </a:endParaRPr>
          </a:p>
        </p:txBody>
      </p:sp>
      <p:sp>
        <p:nvSpPr>
          <p:cNvPr id="96259" name="Rectangle 3"/>
          <p:cNvSpPr>
            <a:spLocks noGrp="1" noChangeArrowheads="1"/>
          </p:cNvSpPr>
          <p:nvPr>
            <p:ph type="body" idx="1"/>
          </p:nvPr>
        </p:nvSpPr>
        <p:spPr>
          <a:xfrm>
            <a:off x="381000" y="1371600"/>
            <a:ext cx="5748338" cy="4724400"/>
          </a:xfrm>
        </p:spPr>
        <p:txBody>
          <a:bodyPr/>
          <a:lstStyle/>
          <a:p>
            <a:pPr algn="just" eaLnBrk="1" hangingPunct="1"/>
            <a:r>
              <a:rPr lang="ru-RU" sz="2800" dirty="0" smtClean="0"/>
              <a:t>При разрушении или сбоях в части Интернета, связь будет сохранена. </a:t>
            </a:r>
            <a:endParaRPr lang="en-GB" sz="2800" dirty="0" smtClean="0"/>
          </a:p>
          <a:p>
            <a:pPr algn="just" eaLnBrk="1" hangingPunct="1"/>
            <a:r>
              <a:rPr lang="ru-RU" sz="2800" dirty="0" smtClean="0"/>
              <a:t>Никто не владеет Интернетом </a:t>
            </a:r>
            <a:r>
              <a:rPr lang="en-GB" sz="2800" dirty="0" smtClean="0"/>
              <a:t>– </a:t>
            </a:r>
            <a:r>
              <a:rPr lang="ru-RU" sz="2800" dirty="0" smtClean="0"/>
              <a:t>ни организация, ни компания, ни правительство</a:t>
            </a:r>
            <a:endParaRPr lang="en-GB" sz="2800" dirty="0" smtClean="0"/>
          </a:p>
          <a:p>
            <a:pPr algn="just" eaLnBrk="1" hangingPunct="1"/>
            <a:r>
              <a:rPr lang="ru-RU" sz="2800" dirty="0" smtClean="0"/>
              <a:t>Интернет, в основном, саморегулируемая структура.</a:t>
            </a:r>
            <a:endParaRPr lang="en-GB" sz="2800" dirty="0" smtClean="0"/>
          </a:p>
          <a:p>
            <a:pPr algn="just" eaLnBrk="1" hangingPunct="1"/>
            <a:r>
              <a:rPr lang="ru-RU" sz="2800" dirty="0" smtClean="0"/>
              <a:t>Использует одну и ту же технологию связи - </a:t>
            </a:r>
            <a:r>
              <a:rPr lang="en-GB" sz="2800" dirty="0" smtClean="0">
                <a:solidFill>
                  <a:srgbClr val="FF0000"/>
                </a:solidFill>
              </a:rPr>
              <a:t>	</a:t>
            </a:r>
            <a:r>
              <a:rPr lang="ru-RU" sz="2800" dirty="0" smtClean="0">
                <a:solidFill>
                  <a:srgbClr val="122031"/>
                </a:solidFill>
              </a:rPr>
              <a:t>ИНТЕРНЕТ ПРОТОКОЛ</a:t>
            </a:r>
            <a:endParaRPr lang="en-GB" sz="2800" dirty="0" smtClean="0">
              <a:solidFill>
                <a:srgbClr val="122031"/>
              </a:solidFill>
            </a:endParaRPr>
          </a:p>
        </p:txBody>
      </p:sp>
      <p:pic>
        <p:nvPicPr>
          <p:cNvPr id="147459" name="Picture 4" descr="munzner_default_small"/>
          <p:cNvPicPr>
            <a:picLocks noChangeAspect="1" noChangeArrowheads="1"/>
          </p:cNvPicPr>
          <p:nvPr/>
        </p:nvPicPr>
        <p:blipFill>
          <a:blip r:embed="rId3"/>
          <a:srcRect/>
          <a:stretch>
            <a:fillRect/>
          </a:stretch>
        </p:blipFill>
        <p:spPr bwMode="auto">
          <a:xfrm>
            <a:off x="6215063" y="2500313"/>
            <a:ext cx="2290762" cy="2543175"/>
          </a:xfrm>
          <a:prstGeom prst="rect">
            <a:avLst/>
          </a:prstGeom>
          <a:noFill/>
          <a:ln w="9525">
            <a:noFill/>
            <a:miter lim="800000"/>
            <a:headEnd/>
            <a:tailEnd/>
          </a:ln>
        </p:spPr>
      </p:pic>
      <p:sp>
        <p:nvSpPr>
          <p:cNvPr id="147460" name="Slide Number Placeholder 4"/>
          <p:cNvSpPr>
            <a:spLocks noGrp="1"/>
          </p:cNvSpPr>
          <p:nvPr>
            <p:ph type="sldNum" sz="quarter" idx="12"/>
          </p:nvPr>
        </p:nvSpPr>
        <p:spPr bwMode="auto">
          <a:noFill/>
          <a:ln>
            <a:miter lim="800000"/>
            <a:headEnd/>
            <a:tailEnd/>
          </a:ln>
        </p:spPr>
        <p:txBody>
          <a:bodyPr/>
          <a:lstStyle/>
          <a:p>
            <a:fld id="{857ADB6E-A61A-4C3E-A3E6-30BC3A0CF12B}" type="slidenum">
              <a:rPr lang="en-US"/>
              <a:pPr/>
              <a:t>66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3"/>
          <p:cNvSpPr>
            <a:spLocks noChangeArrowheads="1"/>
          </p:cNvSpPr>
          <p:nvPr/>
        </p:nvSpPr>
        <p:spPr bwMode="auto">
          <a:xfrm>
            <a:off x="684213" y="2786063"/>
            <a:ext cx="7521575" cy="838200"/>
          </a:xfrm>
          <a:prstGeom prst="rect">
            <a:avLst/>
          </a:prstGeom>
          <a:solidFill>
            <a:srgbClr val="FF0000"/>
          </a:solidFill>
          <a:ln w="9525">
            <a:noFill/>
            <a:miter lim="800000"/>
            <a:headEnd/>
            <a:tailEnd/>
          </a:ln>
        </p:spPr>
        <p:txBody>
          <a:bodyPr wrap="none" anchor="ctr"/>
          <a:lstStyle/>
          <a:p>
            <a:pPr algn="ctr"/>
            <a:r>
              <a:rPr lang="ru-RU" sz="3200" b="1">
                <a:solidFill>
                  <a:schemeClr val="bg1"/>
                </a:solidFill>
              </a:rPr>
              <a:t>ИНТЕРНЕТ</a:t>
            </a:r>
            <a:endParaRPr lang="en-GB" sz="3200" b="1">
              <a:solidFill>
                <a:schemeClr val="bg1"/>
              </a:solidFill>
            </a:endParaRPr>
          </a:p>
        </p:txBody>
      </p:sp>
      <p:sp>
        <p:nvSpPr>
          <p:cNvPr id="149506" name="Rectangle 4"/>
          <p:cNvSpPr>
            <a:spLocks noChangeArrowheads="1"/>
          </p:cNvSpPr>
          <p:nvPr/>
        </p:nvSpPr>
        <p:spPr bwMode="auto">
          <a:xfrm>
            <a:off x="684213" y="2030413"/>
            <a:ext cx="7916862" cy="809625"/>
          </a:xfrm>
          <a:prstGeom prst="rect">
            <a:avLst/>
          </a:prstGeom>
          <a:noFill/>
          <a:ln w="9525">
            <a:noFill/>
            <a:miter lim="800000"/>
            <a:headEnd/>
            <a:tailEnd/>
          </a:ln>
        </p:spPr>
        <p:txBody>
          <a:bodyPr wrap="none" anchor="ctr"/>
          <a:lstStyle/>
          <a:p>
            <a:pPr algn="ctr"/>
            <a:endParaRPr lang="ru-RU" sz="3200" b="1"/>
          </a:p>
        </p:txBody>
      </p:sp>
      <p:sp>
        <p:nvSpPr>
          <p:cNvPr id="100357" name="Rectangle 5"/>
          <p:cNvSpPr>
            <a:spLocks noChangeArrowheads="1"/>
          </p:cNvSpPr>
          <p:nvPr/>
        </p:nvSpPr>
        <p:spPr bwMode="auto">
          <a:xfrm>
            <a:off x="684213" y="1993900"/>
            <a:ext cx="990600" cy="900113"/>
          </a:xfrm>
          <a:prstGeom prst="rect">
            <a:avLst/>
          </a:prstGeom>
          <a:solidFill>
            <a:srgbClr val="FF99CC"/>
          </a:solidFill>
          <a:ln w="9525">
            <a:noFill/>
            <a:miter lim="800000"/>
            <a:headEnd/>
            <a:tailEnd/>
          </a:ln>
        </p:spPr>
        <p:txBody>
          <a:bodyPr wrap="none" anchor="ctr"/>
          <a:lstStyle/>
          <a:p>
            <a:pPr algn="ctr"/>
            <a:r>
              <a:rPr lang="en-GB" b="1"/>
              <a:t>WWW</a:t>
            </a:r>
          </a:p>
        </p:txBody>
      </p:sp>
      <p:sp>
        <p:nvSpPr>
          <p:cNvPr id="100358" name="Rectangle 6"/>
          <p:cNvSpPr>
            <a:spLocks noChangeArrowheads="1"/>
          </p:cNvSpPr>
          <p:nvPr/>
        </p:nvSpPr>
        <p:spPr bwMode="auto">
          <a:xfrm>
            <a:off x="1619250" y="1993900"/>
            <a:ext cx="990600" cy="900113"/>
          </a:xfrm>
          <a:prstGeom prst="rect">
            <a:avLst/>
          </a:prstGeom>
          <a:solidFill>
            <a:srgbClr val="FFCC99"/>
          </a:solidFill>
          <a:ln w="9525">
            <a:noFill/>
            <a:miter lim="800000"/>
            <a:headEnd/>
            <a:tailEnd/>
          </a:ln>
        </p:spPr>
        <p:txBody>
          <a:bodyPr wrap="none" anchor="ctr"/>
          <a:lstStyle/>
          <a:p>
            <a:pPr algn="ctr"/>
            <a:r>
              <a:rPr lang="ru-RU" b="1"/>
              <a:t>Эл. почта</a:t>
            </a:r>
            <a:endParaRPr lang="en-GB" b="1"/>
          </a:p>
        </p:txBody>
      </p:sp>
      <p:sp>
        <p:nvSpPr>
          <p:cNvPr id="100359" name="Rectangle 7"/>
          <p:cNvSpPr>
            <a:spLocks noChangeArrowheads="1"/>
          </p:cNvSpPr>
          <p:nvPr/>
        </p:nvSpPr>
        <p:spPr bwMode="auto">
          <a:xfrm>
            <a:off x="2555875" y="1993900"/>
            <a:ext cx="990600" cy="900113"/>
          </a:xfrm>
          <a:prstGeom prst="rect">
            <a:avLst/>
          </a:prstGeom>
          <a:solidFill>
            <a:srgbClr val="FFFF99"/>
          </a:solidFill>
          <a:ln w="9525">
            <a:noFill/>
            <a:miter lim="800000"/>
            <a:headEnd/>
            <a:tailEnd/>
          </a:ln>
        </p:spPr>
        <p:txBody>
          <a:bodyPr wrap="none" anchor="ctr"/>
          <a:lstStyle/>
          <a:p>
            <a:pPr algn="ctr"/>
            <a:r>
              <a:rPr lang="ru-RU" b="1"/>
              <a:t>Одно-</a:t>
            </a:r>
          </a:p>
          <a:p>
            <a:pPr algn="ctr"/>
            <a:r>
              <a:rPr lang="ru-RU" b="1"/>
              <a:t>ранг. сеть</a:t>
            </a:r>
            <a:endParaRPr lang="en-GB" b="1"/>
          </a:p>
        </p:txBody>
      </p:sp>
      <p:sp>
        <p:nvSpPr>
          <p:cNvPr id="100360" name="Rectangle 8"/>
          <p:cNvSpPr>
            <a:spLocks noChangeArrowheads="1"/>
          </p:cNvSpPr>
          <p:nvPr/>
        </p:nvSpPr>
        <p:spPr bwMode="auto">
          <a:xfrm>
            <a:off x="3492500" y="1993900"/>
            <a:ext cx="990600" cy="900113"/>
          </a:xfrm>
          <a:prstGeom prst="rect">
            <a:avLst/>
          </a:prstGeom>
          <a:solidFill>
            <a:srgbClr val="CCFFCC"/>
          </a:solidFill>
          <a:ln w="9525">
            <a:noFill/>
            <a:miter lim="800000"/>
            <a:headEnd/>
            <a:tailEnd/>
          </a:ln>
        </p:spPr>
        <p:txBody>
          <a:bodyPr wrap="none" anchor="ctr"/>
          <a:lstStyle/>
          <a:p>
            <a:pPr algn="ctr"/>
            <a:r>
              <a:rPr lang="en-GB" b="1"/>
              <a:t>FTP</a:t>
            </a:r>
          </a:p>
        </p:txBody>
      </p:sp>
      <p:sp>
        <p:nvSpPr>
          <p:cNvPr id="100361" name="Rectangle 9"/>
          <p:cNvSpPr>
            <a:spLocks noChangeArrowheads="1"/>
          </p:cNvSpPr>
          <p:nvPr/>
        </p:nvSpPr>
        <p:spPr bwMode="auto">
          <a:xfrm>
            <a:off x="4427538" y="1993900"/>
            <a:ext cx="990600" cy="900113"/>
          </a:xfrm>
          <a:prstGeom prst="rect">
            <a:avLst/>
          </a:prstGeom>
          <a:solidFill>
            <a:srgbClr val="99CCFF"/>
          </a:solidFill>
          <a:ln w="9525">
            <a:noFill/>
            <a:miter lim="800000"/>
            <a:headEnd/>
            <a:tailEnd/>
          </a:ln>
        </p:spPr>
        <p:txBody>
          <a:bodyPr wrap="none" anchor="ctr"/>
          <a:lstStyle/>
          <a:p>
            <a:pPr algn="ctr"/>
            <a:r>
              <a:rPr lang="ru-RU" sz="1400" b="1"/>
              <a:t>Соц. сети</a:t>
            </a:r>
            <a:endParaRPr lang="en-GB" sz="1400" b="1"/>
          </a:p>
        </p:txBody>
      </p:sp>
      <p:sp>
        <p:nvSpPr>
          <p:cNvPr id="100362" name="Rectangle 10"/>
          <p:cNvSpPr>
            <a:spLocks noChangeArrowheads="1"/>
          </p:cNvSpPr>
          <p:nvPr/>
        </p:nvSpPr>
        <p:spPr bwMode="auto">
          <a:xfrm>
            <a:off x="5364163" y="1993900"/>
            <a:ext cx="990600" cy="900113"/>
          </a:xfrm>
          <a:prstGeom prst="rect">
            <a:avLst/>
          </a:prstGeom>
          <a:solidFill>
            <a:srgbClr val="CC99FF"/>
          </a:solidFill>
          <a:ln w="9525">
            <a:noFill/>
            <a:miter lim="800000"/>
            <a:headEnd/>
            <a:tailEnd/>
          </a:ln>
        </p:spPr>
        <p:txBody>
          <a:bodyPr wrap="none" anchor="ctr"/>
          <a:lstStyle/>
          <a:p>
            <a:pPr algn="ctr"/>
            <a:r>
              <a:rPr lang="en-GB" b="1"/>
              <a:t>IRC</a:t>
            </a:r>
          </a:p>
        </p:txBody>
      </p:sp>
      <p:sp>
        <p:nvSpPr>
          <p:cNvPr id="100363" name="Rectangle 11"/>
          <p:cNvSpPr>
            <a:spLocks noChangeArrowheads="1"/>
          </p:cNvSpPr>
          <p:nvPr/>
        </p:nvSpPr>
        <p:spPr bwMode="auto">
          <a:xfrm>
            <a:off x="6300788" y="1993900"/>
            <a:ext cx="990600" cy="900113"/>
          </a:xfrm>
          <a:prstGeom prst="rect">
            <a:avLst/>
          </a:prstGeom>
          <a:solidFill>
            <a:srgbClr val="99FF99"/>
          </a:solidFill>
          <a:ln w="9525">
            <a:noFill/>
            <a:miter lim="800000"/>
            <a:headEnd/>
            <a:tailEnd/>
          </a:ln>
        </p:spPr>
        <p:txBody>
          <a:bodyPr wrap="none" anchor="ctr"/>
          <a:lstStyle/>
          <a:p>
            <a:pPr algn="ctr"/>
            <a:r>
              <a:rPr lang="en-GB" sz="1400" b="1"/>
              <a:t>Instant </a:t>
            </a:r>
          </a:p>
          <a:p>
            <a:pPr algn="ctr"/>
            <a:r>
              <a:rPr lang="en-GB" sz="1400" b="1"/>
              <a:t>Messenger</a:t>
            </a:r>
          </a:p>
        </p:txBody>
      </p:sp>
      <p:sp>
        <p:nvSpPr>
          <p:cNvPr id="100364" name="Rectangle 12"/>
          <p:cNvSpPr>
            <a:spLocks noChangeArrowheads="1"/>
          </p:cNvSpPr>
          <p:nvPr/>
        </p:nvSpPr>
        <p:spPr bwMode="auto">
          <a:xfrm>
            <a:off x="7235825" y="1993900"/>
            <a:ext cx="990600" cy="900113"/>
          </a:xfrm>
          <a:prstGeom prst="rect">
            <a:avLst/>
          </a:prstGeom>
          <a:solidFill>
            <a:srgbClr val="FFCC66"/>
          </a:solidFill>
          <a:ln w="9525">
            <a:noFill/>
            <a:miter lim="800000"/>
            <a:headEnd/>
            <a:tailEnd/>
          </a:ln>
        </p:spPr>
        <p:txBody>
          <a:bodyPr wrap="none" anchor="ctr"/>
          <a:lstStyle/>
          <a:p>
            <a:pPr algn="ctr"/>
            <a:r>
              <a:rPr lang="en-GB" b="1"/>
              <a:t>VOIP</a:t>
            </a:r>
          </a:p>
        </p:txBody>
      </p:sp>
      <p:sp>
        <p:nvSpPr>
          <p:cNvPr id="149515" name="Rectangle 2"/>
          <p:cNvSpPr txBox="1">
            <a:spLocks noChangeArrowheads="1"/>
          </p:cNvSpPr>
          <p:nvPr/>
        </p:nvSpPr>
        <p:spPr bwMode="auto">
          <a:xfrm>
            <a:off x="642938" y="285750"/>
            <a:ext cx="8229600" cy="1143000"/>
          </a:xfrm>
          <a:prstGeom prst="rect">
            <a:avLst/>
          </a:prstGeom>
          <a:noFill/>
          <a:ln w="9525">
            <a:noFill/>
            <a:miter lim="800000"/>
            <a:headEnd/>
            <a:tailEnd/>
          </a:ln>
        </p:spPr>
        <p:txBody>
          <a:bodyPr anchor="ctr"/>
          <a:lstStyle/>
          <a:p>
            <a:pPr algn="ctr" defTabSz="914400"/>
            <a:r>
              <a:rPr lang="ru-RU" sz="4400" b="1">
                <a:solidFill>
                  <a:srgbClr val="122031"/>
                </a:solidFill>
              </a:rPr>
              <a:t>Интернет</a:t>
            </a:r>
            <a:r>
              <a:rPr lang="en-GB" sz="4400" b="1">
                <a:solidFill>
                  <a:srgbClr val="122031"/>
                </a:solidFill>
              </a:rPr>
              <a:t> </a:t>
            </a:r>
            <a:r>
              <a:rPr lang="ru-RU" sz="4400" b="1">
                <a:solidFill>
                  <a:srgbClr val="122031"/>
                </a:solidFill>
              </a:rPr>
              <a:t>и</a:t>
            </a:r>
            <a:r>
              <a:rPr lang="en-GB" sz="4400" b="1">
                <a:solidFill>
                  <a:srgbClr val="122031"/>
                </a:solidFill>
              </a:rPr>
              <a:t> WWW </a:t>
            </a:r>
          </a:p>
          <a:p>
            <a:pPr algn="ctr" defTabSz="914400"/>
            <a:r>
              <a:rPr lang="en-GB" sz="3600" b="1">
                <a:solidFill>
                  <a:srgbClr val="122031"/>
                </a:solidFill>
              </a:rPr>
              <a:t>(</a:t>
            </a:r>
            <a:r>
              <a:rPr lang="ru-RU" sz="3600" b="1">
                <a:solidFill>
                  <a:srgbClr val="122031"/>
                </a:solidFill>
              </a:rPr>
              <a:t>сотоварищи</a:t>
            </a:r>
            <a:r>
              <a:rPr lang="en-GB" sz="3600" b="1">
                <a:solidFill>
                  <a:srgbClr val="122031"/>
                </a:solidFill>
              </a:rPr>
              <a:t>)</a:t>
            </a:r>
          </a:p>
        </p:txBody>
      </p:sp>
      <p:pic>
        <p:nvPicPr>
          <p:cNvPr id="16" name="Picture 4" descr="Motorway - empty"/>
          <p:cNvPicPr>
            <a:picLocks noChangeAspect="1" noChangeArrowheads="1"/>
          </p:cNvPicPr>
          <p:nvPr/>
        </p:nvPicPr>
        <p:blipFill>
          <a:blip r:embed="rId3"/>
          <a:srcRect/>
          <a:stretch>
            <a:fillRect/>
          </a:stretch>
        </p:blipFill>
        <p:spPr bwMode="auto">
          <a:xfrm>
            <a:off x="3286125" y="4000500"/>
            <a:ext cx="2643188" cy="1982788"/>
          </a:xfrm>
          <a:prstGeom prst="rect">
            <a:avLst/>
          </a:prstGeom>
          <a:noFill/>
          <a:ln w="9525">
            <a:noFill/>
            <a:miter lim="800000"/>
            <a:headEnd/>
            <a:tailEnd/>
          </a:ln>
        </p:spPr>
      </p:pic>
      <p:sp>
        <p:nvSpPr>
          <p:cNvPr id="149517" name="Slide Number Placeholder 14"/>
          <p:cNvSpPr>
            <a:spLocks noGrp="1"/>
          </p:cNvSpPr>
          <p:nvPr>
            <p:ph type="sldNum" sz="quarter" idx="12"/>
          </p:nvPr>
        </p:nvSpPr>
        <p:spPr bwMode="auto">
          <a:noFill/>
          <a:ln>
            <a:miter lim="800000"/>
            <a:headEnd/>
            <a:tailEnd/>
          </a:ln>
        </p:spPr>
        <p:txBody>
          <a:bodyPr/>
          <a:lstStyle/>
          <a:p>
            <a:fld id="{EF6B6C10-6BDD-4109-991A-D7503D4E91E8}" type="slidenum">
              <a:rPr lang="en-US"/>
              <a:pPr/>
              <a:t>67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nodeType="afterGroup">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1"/>
          <p:cNvSpPr>
            <a:spLocks noGrp="1"/>
          </p:cNvSpPr>
          <p:nvPr>
            <p:ph type="title"/>
          </p:nvPr>
        </p:nvSpPr>
        <p:spPr bwMode="auto">
          <a:xfrm>
            <a:off x="457200" y="274638"/>
            <a:ext cx="8229600" cy="74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Интернет-протоколы</a:t>
            </a:r>
            <a:endParaRPr lang="en-US" b="1" smtClean="0"/>
          </a:p>
        </p:txBody>
      </p:sp>
      <p:sp>
        <p:nvSpPr>
          <p:cNvPr id="151554" name="Content Placeholder 2"/>
          <p:cNvSpPr>
            <a:spLocks noGrp="1"/>
          </p:cNvSpPr>
          <p:nvPr>
            <p:ph idx="1"/>
          </p:nvPr>
        </p:nvSpPr>
        <p:spPr>
          <a:xfrm>
            <a:off x="457200" y="1262063"/>
            <a:ext cx="8229600" cy="4864100"/>
          </a:xfrm>
        </p:spPr>
        <p:txBody>
          <a:bodyPr/>
          <a:lstStyle/>
          <a:p>
            <a:pPr eaLnBrk="1" hangingPunct="1">
              <a:lnSpc>
                <a:spcPct val="90000"/>
              </a:lnSpc>
            </a:pPr>
            <a:r>
              <a:rPr lang="ru-RU" sz="2400" dirty="0" smtClean="0"/>
              <a:t>Существует много протоколов, среди которых самый важный </a:t>
            </a:r>
            <a:r>
              <a:rPr lang="en-GB" sz="2400" dirty="0" smtClean="0"/>
              <a:t>– э</a:t>
            </a:r>
            <a:r>
              <a:rPr lang="ru-RU" sz="2400" dirty="0" smtClean="0"/>
              <a:t>то Интернет-протокол </a:t>
            </a:r>
            <a:r>
              <a:rPr lang="en-US" sz="2400" dirty="0" smtClean="0"/>
              <a:t>(IP-</a:t>
            </a:r>
            <a:r>
              <a:rPr lang="ru-RU" sz="2400" dirty="0" smtClean="0"/>
              <a:t>протокол</a:t>
            </a:r>
            <a:r>
              <a:rPr lang="en-US" sz="2400" dirty="0" smtClean="0"/>
              <a:t>)</a:t>
            </a:r>
            <a:r>
              <a:rPr lang="en-GB" sz="2400" dirty="0" smtClean="0"/>
              <a:t>. </a:t>
            </a:r>
          </a:p>
          <a:p>
            <a:pPr eaLnBrk="1" hangingPunct="1">
              <a:lnSpc>
                <a:spcPct val="90000"/>
              </a:lnSpc>
            </a:pPr>
            <a:r>
              <a:rPr lang="ru-RU" sz="2400" dirty="0" smtClean="0"/>
              <a:t>Каждый компьютер, подсоединенный к Интернету, ОБЯЗАТЕЛЬНО его использует</a:t>
            </a:r>
            <a:r>
              <a:rPr lang="en-GB" sz="2400" dirty="0" smtClean="0"/>
              <a:t>. </a:t>
            </a:r>
          </a:p>
          <a:p>
            <a:pPr eaLnBrk="1" hangingPunct="1">
              <a:lnSpc>
                <a:spcPct val="90000"/>
              </a:lnSpc>
            </a:pPr>
            <a:r>
              <a:rPr lang="en-US" sz="2400" dirty="0" smtClean="0"/>
              <a:t>IP-</a:t>
            </a:r>
            <a:r>
              <a:rPr lang="ru-RU" sz="2400" dirty="0" smtClean="0"/>
              <a:t>адрес </a:t>
            </a:r>
            <a:r>
              <a:rPr lang="en-GB" sz="2400" dirty="0" smtClean="0"/>
              <a:t>– </a:t>
            </a:r>
            <a:r>
              <a:rPr lang="ru-RU" sz="2400" dirty="0" smtClean="0"/>
              <a:t>это «телефонный номер» пользователя, и без </a:t>
            </a:r>
            <a:r>
              <a:rPr lang="en-US" sz="2400" dirty="0" smtClean="0"/>
              <a:t>IP-</a:t>
            </a:r>
            <a:r>
              <a:rPr lang="ru-RU" sz="2400" dirty="0" smtClean="0"/>
              <a:t>адреса использование Интернета невозможно.</a:t>
            </a:r>
          </a:p>
          <a:p>
            <a:pPr eaLnBrk="1" hangingPunct="1">
              <a:lnSpc>
                <a:spcPct val="90000"/>
              </a:lnSpc>
            </a:pPr>
            <a:r>
              <a:rPr lang="ru-RU" sz="2400" dirty="0" smtClean="0"/>
              <a:t>Различные приложения и сервисы используют различные протоколы для связи в сети, из которых самыми распространенными являются следующие</a:t>
            </a:r>
            <a:r>
              <a:rPr lang="en-US" sz="2400" dirty="0" smtClean="0"/>
              <a:t>: </a:t>
            </a:r>
            <a:r>
              <a:rPr lang="en-GB" sz="2400" dirty="0" smtClean="0"/>
              <a:t>HTTP-</a:t>
            </a:r>
            <a:r>
              <a:rPr lang="ru-RU" sz="2400" dirty="0" smtClean="0"/>
              <a:t>протокол </a:t>
            </a:r>
            <a:r>
              <a:rPr lang="en-GB" sz="2400" dirty="0" smtClean="0"/>
              <a:t>– </a:t>
            </a:r>
            <a:r>
              <a:rPr lang="ru-RU" sz="2400" dirty="0" smtClean="0"/>
              <a:t> протокол передачи гипертекстовых файлов; </a:t>
            </a:r>
            <a:r>
              <a:rPr lang="en-GB" sz="2400" dirty="0" smtClean="0"/>
              <a:t>SMTP-</a:t>
            </a:r>
            <a:r>
              <a:rPr lang="ru-RU" sz="2400" dirty="0" smtClean="0"/>
              <a:t>протокол </a:t>
            </a:r>
            <a:r>
              <a:rPr lang="en-GB" sz="2400" dirty="0" smtClean="0"/>
              <a:t>–  </a:t>
            </a:r>
            <a:r>
              <a:rPr lang="ru-RU" sz="2400" dirty="0" smtClean="0"/>
              <a:t>Простой протокол электронной почты</a:t>
            </a:r>
            <a:r>
              <a:rPr lang="en-US" sz="2400" dirty="0" smtClean="0"/>
              <a:t>; FTP-</a:t>
            </a:r>
            <a:r>
              <a:rPr lang="ru-RU" sz="2400" dirty="0" smtClean="0"/>
              <a:t>протокол </a:t>
            </a:r>
            <a:r>
              <a:rPr lang="en-GB" sz="2400" dirty="0" smtClean="0"/>
              <a:t>–   </a:t>
            </a:r>
            <a:r>
              <a:rPr lang="ru-RU" sz="2400" dirty="0" smtClean="0"/>
              <a:t>Протокол передачи файлов</a:t>
            </a:r>
            <a:r>
              <a:rPr lang="en-US" sz="2400" dirty="0" smtClean="0"/>
              <a:t>; </a:t>
            </a:r>
            <a:r>
              <a:rPr lang="en-GB" sz="2400" dirty="0" smtClean="0"/>
              <a:t>NNTP – </a:t>
            </a:r>
            <a:r>
              <a:rPr lang="en-US" sz="2400" dirty="0" err="1" smtClean="0"/>
              <a:t>протокол</a:t>
            </a:r>
            <a:r>
              <a:rPr lang="en-US" sz="2400" dirty="0" smtClean="0"/>
              <a:t> </a:t>
            </a:r>
            <a:r>
              <a:rPr lang="en-US" sz="2400" dirty="0" err="1" smtClean="0"/>
              <a:t>передачи</a:t>
            </a:r>
            <a:r>
              <a:rPr lang="en-US" sz="2400" dirty="0" smtClean="0"/>
              <a:t> </a:t>
            </a:r>
            <a:r>
              <a:rPr lang="en-US" sz="2400" dirty="0" err="1" smtClean="0"/>
              <a:t>новостей</a:t>
            </a:r>
            <a:r>
              <a:rPr lang="en-US" sz="2400" dirty="0" smtClean="0"/>
              <a:t> </a:t>
            </a:r>
            <a:r>
              <a:rPr lang="en-US" sz="2400" dirty="0" err="1" smtClean="0"/>
              <a:t>по</a:t>
            </a:r>
            <a:r>
              <a:rPr lang="en-US" sz="2400" dirty="0" smtClean="0"/>
              <a:t> </a:t>
            </a:r>
            <a:r>
              <a:rPr lang="en-US" sz="2400" dirty="0" err="1" smtClean="0"/>
              <a:t>сети</a:t>
            </a:r>
            <a:r>
              <a:rPr lang="en-US" sz="2400" dirty="0" smtClean="0"/>
              <a:t>.</a:t>
            </a:r>
            <a:endParaRPr lang="en-US" sz="2700" dirty="0" smtClean="0"/>
          </a:p>
        </p:txBody>
      </p:sp>
      <p:sp>
        <p:nvSpPr>
          <p:cNvPr id="151555" name="Slide Number Placeholder 3"/>
          <p:cNvSpPr>
            <a:spLocks noGrp="1"/>
          </p:cNvSpPr>
          <p:nvPr>
            <p:ph type="sldNum" sz="quarter" idx="12"/>
          </p:nvPr>
        </p:nvSpPr>
        <p:spPr bwMode="auto">
          <a:noFill/>
          <a:ln>
            <a:miter lim="800000"/>
            <a:headEnd/>
            <a:tailEnd/>
          </a:ln>
        </p:spPr>
        <p:txBody>
          <a:bodyPr/>
          <a:lstStyle/>
          <a:p>
            <a:fld id="{559CB7EC-5398-44E0-83F4-F8DA3C777224}" type="slidenum">
              <a:rPr lang="en-US"/>
              <a:pPr/>
              <a:t>68</a:t>
            </a:fld>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eaLnBrk="1" hangingPunct="1">
              <a:buClr>
                <a:srgbClr val="C00000"/>
              </a:buClr>
              <a:buFontTx/>
              <a:buNone/>
            </a:pPr>
            <a:r>
              <a:rPr lang="ru-RU" smtClean="0"/>
              <a:t>Большинство клиентов соединяются посредством Интернет-провайдеров</a:t>
            </a:r>
            <a:endParaRPr lang="en-GB" smtClean="0"/>
          </a:p>
          <a:p>
            <a:pPr lvl="1" eaLnBrk="1" hangingPunct="1">
              <a:buClr>
                <a:srgbClr val="C00000"/>
              </a:buClr>
              <a:buFont typeface="Lucida Grande" pitchFamily="-84" charset="0"/>
              <a:buNone/>
            </a:pPr>
            <a:endParaRPr lang="en-GB" sz="1800" b="1" smtClean="0"/>
          </a:p>
          <a:p>
            <a:pPr eaLnBrk="1" hangingPunct="1">
              <a:buClr>
                <a:srgbClr val="C00000"/>
              </a:buClr>
              <a:buFontTx/>
              <a:buNone/>
            </a:pPr>
            <a:r>
              <a:rPr lang="ru-RU" smtClean="0"/>
              <a:t>Как осуществляется соединение</a:t>
            </a:r>
            <a:r>
              <a:rPr lang="en-GB" smtClean="0"/>
              <a:t>?</a:t>
            </a:r>
          </a:p>
          <a:p>
            <a:pPr lvl="1" eaLnBrk="1" hangingPunct="1"/>
            <a:r>
              <a:rPr lang="ru-RU" sz="2000" b="1" smtClean="0"/>
              <a:t>Телефонная сеть</a:t>
            </a:r>
            <a:r>
              <a:rPr lang="en-GB" sz="2000" b="1" smtClean="0"/>
              <a:t> </a:t>
            </a:r>
          </a:p>
          <a:p>
            <a:pPr lvl="1" eaLnBrk="1" hangingPunct="1"/>
            <a:r>
              <a:rPr lang="ru-RU" sz="2000" b="1" smtClean="0"/>
              <a:t>Широкополосный доступ</a:t>
            </a:r>
            <a:endParaRPr lang="en-GB" sz="2000" b="1" smtClean="0"/>
          </a:p>
          <a:p>
            <a:pPr lvl="1" eaLnBrk="1" hangingPunct="1"/>
            <a:r>
              <a:rPr lang="ru-RU" sz="2000" b="1" smtClean="0"/>
              <a:t>Цифровая сеть с интеграцией</a:t>
            </a:r>
          </a:p>
          <a:p>
            <a:pPr lvl="1" eaLnBrk="1" hangingPunct="1">
              <a:buFont typeface="Lucida Grande" pitchFamily="-84" charset="0"/>
              <a:buNone/>
            </a:pPr>
            <a:r>
              <a:rPr lang="ru-RU" sz="2000" b="1" smtClean="0"/>
              <a:t>     услуг</a:t>
            </a:r>
            <a:endParaRPr lang="en-GB" sz="2000" b="1" smtClean="0"/>
          </a:p>
          <a:p>
            <a:pPr lvl="1" eaLnBrk="1" hangingPunct="1"/>
            <a:r>
              <a:rPr lang="ru-RU" sz="2000" b="1" smtClean="0"/>
              <a:t>Кабельное ТВ</a:t>
            </a:r>
            <a:endParaRPr lang="en-GB" sz="2000" b="1" smtClean="0"/>
          </a:p>
          <a:p>
            <a:pPr lvl="1" eaLnBrk="1" hangingPunct="1"/>
            <a:r>
              <a:rPr lang="ru-RU" sz="2000" b="1" smtClean="0"/>
              <a:t>Беспроводная точка доступа</a:t>
            </a:r>
            <a:endParaRPr lang="en-GB" sz="2000" b="1" smtClean="0"/>
          </a:p>
          <a:p>
            <a:pPr lvl="1" eaLnBrk="1" hangingPunct="1"/>
            <a:r>
              <a:rPr lang="ru-RU" sz="2000" b="1" smtClean="0"/>
              <a:t>Спутник</a:t>
            </a:r>
            <a:r>
              <a:rPr lang="en-GB" sz="2000" b="1" smtClean="0"/>
              <a:t> (!)</a:t>
            </a:r>
          </a:p>
        </p:txBody>
      </p:sp>
      <p:sp>
        <p:nvSpPr>
          <p:cNvPr id="153602" name="Rectangle 4"/>
          <p:cNvSpPr>
            <a:spLocks noGrp="1" noChangeArrowheads="1"/>
          </p:cNvSpPr>
          <p:nvPr>
            <p:ph type="title"/>
          </p:nvPr>
        </p:nvSpPr>
        <p:spPr bwMode="auto">
          <a:xfrm>
            <a:off x="457200" y="274638"/>
            <a:ext cx="8229600" cy="800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Подсоединение к Интернету</a:t>
            </a:r>
            <a:endParaRPr lang="en-GB" b="1" smtClean="0"/>
          </a:p>
        </p:txBody>
      </p:sp>
      <p:pic>
        <p:nvPicPr>
          <p:cNvPr id="103430" name="Picture 6" descr="600x740"/>
          <p:cNvPicPr>
            <a:picLocks noChangeAspect="1" noChangeArrowheads="1"/>
          </p:cNvPicPr>
          <p:nvPr/>
        </p:nvPicPr>
        <p:blipFill>
          <a:blip r:embed="rId3"/>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a:srcRect/>
          <a:stretch>
            <a:fillRect/>
          </a:stretch>
        </p:blipFill>
        <p:spPr bwMode="auto">
          <a:xfrm>
            <a:off x="7164388" y="3357563"/>
            <a:ext cx="1543050" cy="1552575"/>
          </a:xfrm>
          <a:prstGeom prst="rect">
            <a:avLst/>
          </a:prstGeom>
          <a:noFill/>
          <a:ln w="9525">
            <a:noFill/>
            <a:miter lim="800000"/>
            <a:headEnd/>
            <a:tailEnd/>
          </a:ln>
        </p:spPr>
      </p:pic>
      <p:sp>
        <p:nvSpPr>
          <p:cNvPr id="153605" name="Slide Number Placeholder 5"/>
          <p:cNvSpPr>
            <a:spLocks noGrp="1"/>
          </p:cNvSpPr>
          <p:nvPr>
            <p:ph type="sldNum" sz="quarter" idx="12"/>
          </p:nvPr>
        </p:nvSpPr>
        <p:spPr bwMode="auto">
          <a:noFill/>
          <a:ln>
            <a:miter lim="800000"/>
            <a:headEnd/>
            <a:tailEnd/>
          </a:ln>
        </p:spPr>
        <p:txBody>
          <a:bodyPr/>
          <a:lstStyle/>
          <a:p>
            <a:fld id="{7308285B-4A51-409C-BB01-7817A0ADD75E}" type="slidenum">
              <a:rPr lang="en-US"/>
              <a:pPr/>
              <a:t>69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6">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3426">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3426">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3426">
                                            <p:txEl>
                                              <p:pRg st="8" end="8"/>
                                            </p:txEl>
                                          </p:spTgt>
                                        </p:tgtEl>
                                        <p:attrNameLst>
                                          <p:attrName>style.visibility</p:attrName>
                                        </p:attrNameLst>
                                      </p:cBhvr>
                                      <p:to>
                                        <p:strVal val="visible"/>
                                      </p:to>
                                    </p:set>
                                  </p:childTnLst>
                                </p:cTn>
                              </p:par>
                              <p:par>
                                <p:cTn id="31" presetID="9" presetClass="entr" presetSubtype="0" fill="hold" nodeType="withEffect">
                                  <p:stCondLst>
                                    <p:cond delay="0"/>
                                  </p:stCondLst>
                                  <p:childTnLst>
                                    <p:set>
                                      <p:cBhvr>
                                        <p:cTn id="32" dur="1" fill="hold">
                                          <p:stCondLst>
                                            <p:cond delay="0"/>
                                          </p:stCondLst>
                                        </p:cTn>
                                        <p:tgtEl>
                                          <p:spTgt spid="103430"/>
                                        </p:tgtEl>
                                        <p:attrNameLst>
                                          <p:attrName>style.visibility</p:attrName>
                                        </p:attrNameLst>
                                      </p:cBhvr>
                                      <p:to>
                                        <p:strVal val="visible"/>
                                      </p:to>
                                    </p:set>
                                    <p:animEffect transition="in" filter="dissolve">
                                      <p:cBhvr>
                                        <p:cTn id="33" dur="500"/>
                                        <p:tgtEl>
                                          <p:spTgt spid="103430"/>
                                        </p:tgtEl>
                                      </p:cBhvr>
                                    </p:animEffect>
                                  </p:childTnLst>
                                </p:cTn>
                              </p:par>
                              <p:par>
                                <p:cTn id="34" presetID="9" presetClass="entr" presetSubtype="0" fill="hold" nodeType="withEffect">
                                  <p:stCondLst>
                                    <p:cond delay="0"/>
                                  </p:stCondLst>
                                  <p:childTnLst>
                                    <p:set>
                                      <p:cBhvr>
                                        <p:cTn id="35" dur="1" fill="hold">
                                          <p:stCondLst>
                                            <p:cond delay="0"/>
                                          </p:stCondLst>
                                        </p:cTn>
                                        <p:tgtEl>
                                          <p:spTgt spid="103432"/>
                                        </p:tgtEl>
                                        <p:attrNameLst>
                                          <p:attrName>style.visibility</p:attrName>
                                        </p:attrNameLst>
                                      </p:cBhvr>
                                      <p:to>
                                        <p:strVal val="visible"/>
                                      </p:to>
                                    </p:set>
                                    <p:animEffect transition="in" filter="dissolve">
                                      <p:cBhvr>
                                        <p:cTn id="36" dur="500"/>
                                        <p:tgtEl>
                                          <p:spTgt spid="10343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body" idx="1"/>
          </p:nvPr>
        </p:nvSpPr>
        <p:spPr>
          <a:xfrm>
            <a:off x="250825" y="1268413"/>
            <a:ext cx="8642350" cy="4897437"/>
          </a:xfrm>
        </p:spPr>
        <p:txBody>
          <a:bodyPr/>
          <a:lstStyle/>
          <a:p>
            <a:pPr eaLnBrk="1" hangingPunct="1"/>
            <a:r>
              <a:rPr lang="en-GB" dirty="0" smtClean="0">
                <a:cs typeface="Arial" pitchFamily="34" charset="0"/>
              </a:rPr>
              <a:t> </a:t>
            </a:r>
            <a:r>
              <a:rPr lang="ru-RU" dirty="0" smtClean="0">
                <a:cs typeface="Arial" pitchFamily="34" charset="0"/>
              </a:rPr>
              <a:t>Первоначально компьютеры были действительно обособлены</a:t>
            </a:r>
            <a:endParaRPr lang="en-GB" dirty="0" smtClean="0">
              <a:cs typeface="Arial" pitchFamily="34" charset="0"/>
            </a:endParaRPr>
          </a:p>
          <a:p>
            <a:pPr lvl="1" eaLnBrk="1" hangingPunct="1"/>
            <a:r>
              <a:rPr lang="en-GB" dirty="0" smtClean="0"/>
              <a:t> </a:t>
            </a:r>
            <a:r>
              <a:rPr lang="ru-RU" dirty="0" smtClean="0"/>
              <a:t>во всех смыслах слова</a:t>
            </a:r>
            <a:endParaRPr lang="en-GB" dirty="0" smtClean="0"/>
          </a:p>
          <a:p>
            <a:pPr eaLnBrk="1" hangingPunct="1"/>
            <a:r>
              <a:rPr lang="en-GB" dirty="0" smtClean="0">
                <a:cs typeface="Arial" pitchFamily="34" charset="0"/>
              </a:rPr>
              <a:t> </a:t>
            </a:r>
            <a:r>
              <a:rPr lang="ru-RU" dirty="0" smtClean="0">
                <a:cs typeface="Arial" pitchFamily="34" charset="0"/>
              </a:rPr>
              <a:t>Большие ЭВМ (мейнфреймы)</a:t>
            </a:r>
            <a:endParaRPr lang="en-GB" dirty="0" smtClean="0">
              <a:cs typeface="Arial" pitchFamily="34" charset="0"/>
            </a:endParaRPr>
          </a:p>
          <a:p>
            <a:pPr lvl="1" eaLnBrk="1" hangingPunct="1"/>
            <a:r>
              <a:rPr lang="ru-RU" dirty="0" smtClean="0"/>
              <a:t>ни единой сети, как мы представляем их сейчас</a:t>
            </a:r>
            <a:endParaRPr lang="en-GB" dirty="0" smtClean="0"/>
          </a:p>
          <a:p>
            <a:pPr eaLnBrk="1" hangingPunct="1"/>
            <a:r>
              <a:rPr lang="en-GB" dirty="0" smtClean="0">
                <a:cs typeface="Arial" pitchFamily="34" charset="0"/>
              </a:rPr>
              <a:t> </a:t>
            </a:r>
            <a:r>
              <a:rPr lang="ru-RU" dirty="0" smtClean="0">
                <a:cs typeface="Arial" pitchFamily="34" charset="0"/>
              </a:rPr>
              <a:t>Сети пришли позднее</a:t>
            </a:r>
            <a:endParaRPr lang="en-GB" dirty="0" smtClean="0">
              <a:cs typeface="Arial" pitchFamily="34" charset="0"/>
            </a:endParaRPr>
          </a:p>
          <a:p>
            <a:pPr eaLnBrk="1" hangingPunct="1"/>
            <a:r>
              <a:rPr lang="en-GB" dirty="0" smtClean="0">
                <a:cs typeface="Arial" pitchFamily="34" charset="0"/>
              </a:rPr>
              <a:t> </a:t>
            </a:r>
            <a:r>
              <a:rPr lang="ru-RU" dirty="0" smtClean="0">
                <a:cs typeface="Arial" pitchFamily="34" charset="0"/>
              </a:rPr>
              <a:t>Связь между разными типами устройств</a:t>
            </a:r>
            <a:r>
              <a:rPr lang="en-GB" dirty="0" smtClean="0">
                <a:cs typeface="Arial" pitchFamily="34" charset="0"/>
              </a:rPr>
              <a:t>?</a:t>
            </a:r>
          </a:p>
          <a:p>
            <a:pPr lvl="1" eaLnBrk="1" hangingPunct="1"/>
            <a:r>
              <a:rPr lang="en-GB" dirty="0" smtClean="0"/>
              <a:t> Apple – </a:t>
            </a:r>
            <a:r>
              <a:rPr lang="ru-RU" dirty="0" smtClean="0"/>
              <a:t>компьютеры </a:t>
            </a:r>
            <a:r>
              <a:rPr lang="en-GB" dirty="0" smtClean="0"/>
              <a:t>IBM</a:t>
            </a:r>
            <a:r>
              <a:rPr lang="ru-RU" dirty="0" smtClean="0"/>
              <a:t> </a:t>
            </a:r>
            <a:r>
              <a:rPr lang="en-GB" dirty="0" smtClean="0"/>
              <a:t>– </a:t>
            </a:r>
            <a:r>
              <a:rPr lang="ru-RU" dirty="0" smtClean="0"/>
              <a:t>большие ЭВМ </a:t>
            </a:r>
            <a:endParaRPr lang="en-GB" dirty="0" smtClean="0"/>
          </a:p>
          <a:p>
            <a:pPr lvl="1" eaLnBrk="1" hangingPunct="1"/>
            <a:r>
              <a:rPr lang="en-GB" dirty="0" smtClean="0"/>
              <a:t> </a:t>
            </a:r>
            <a:r>
              <a:rPr lang="ru-RU" dirty="0" smtClean="0"/>
              <a:t>сначала не было реальных возможностей для связи</a:t>
            </a:r>
            <a:endParaRPr lang="en-GB" dirty="0" smtClean="0"/>
          </a:p>
        </p:txBody>
      </p:sp>
      <p:sp>
        <p:nvSpPr>
          <p:cNvPr id="32770" name="Rectangle 3"/>
          <p:cNvSpPr>
            <a:spLocks noGrp="1" noChangeArrowheads="1"/>
          </p:cNvSpPr>
          <p:nvPr>
            <p:ph type="title"/>
          </p:nvPr>
        </p:nvSpPr>
        <p:spPr bwMode="auto">
          <a:xfrm>
            <a:off x="468313" y="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cs typeface="Arial" pitchFamily="34" charset="0"/>
              </a:rPr>
              <a:t>Развитие компьютеров</a:t>
            </a:r>
            <a:endParaRPr lang="en-GB" b="1" smtClean="0">
              <a:solidFill>
                <a:srgbClr val="122031"/>
              </a:solidFill>
              <a:cs typeface="Arial" pitchFamily="34" charset="0"/>
            </a:endParaRPr>
          </a:p>
        </p:txBody>
      </p:sp>
      <p:sp>
        <p:nvSpPr>
          <p:cNvPr id="32771" name="Slide Number Placeholder 3"/>
          <p:cNvSpPr>
            <a:spLocks noGrp="1"/>
          </p:cNvSpPr>
          <p:nvPr>
            <p:ph type="sldNum" sz="quarter" idx="12"/>
          </p:nvPr>
        </p:nvSpPr>
        <p:spPr bwMode="auto">
          <a:noFill/>
          <a:ln>
            <a:miter lim="800000"/>
            <a:headEnd/>
            <a:tailEnd/>
          </a:ln>
        </p:spPr>
        <p:txBody>
          <a:bodyPr/>
          <a:lstStyle/>
          <a:p>
            <a:fld id="{E6E0D42C-1FAA-4B77-9F94-1F6F4DED26EF}" type="slidenum">
              <a:rPr lang="en-US"/>
              <a:pPr/>
              <a:t>7</a:t>
            </a:fld>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3"/>
          <p:cNvSpPr>
            <a:spLocks noGrp="1" noChangeArrowheads="1"/>
          </p:cNvSpPr>
          <p:nvPr>
            <p:ph type="body" sz="half" idx="2"/>
          </p:nvPr>
        </p:nvSpPr>
        <p:spPr>
          <a:xfrm>
            <a:off x="1285875" y="1571625"/>
            <a:ext cx="6786563" cy="3714750"/>
          </a:xfrm>
        </p:spPr>
        <p:txBody>
          <a:bodyPr lIns="54000"/>
          <a:lstStyle/>
          <a:p>
            <a:pPr marL="452438" indent="-452438" eaLnBrk="1" hangingPunct="1"/>
            <a:r>
              <a:rPr lang="ru-RU" dirty="0" smtClean="0"/>
              <a:t>Коммерческие организации</a:t>
            </a:r>
            <a:endParaRPr lang="en-GB" dirty="0" smtClean="0"/>
          </a:p>
          <a:p>
            <a:pPr marL="452438" indent="-452438" eaLnBrk="1" hangingPunct="1"/>
            <a:r>
              <a:rPr lang="ru-RU" dirty="0" smtClean="0"/>
              <a:t>Предоставляют в аренду доступ в Интернет</a:t>
            </a:r>
            <a:endParaRPr lang="en-GB" dirty="0" smtClean="0"/>
          </a:p>
          <a:p>
            <a:pPr marL="452438" indent="-452438" eaLnBrk="1" hangingPunct="1"/>
            <a:r>
              <a:rPr lang="ru-RU" dirty="0" smtClean="0"/>
              <a:t>Примерно</a:t>
            </a:r>
            <a:r>
              <a:rPr lang="en-GB" dirty="0" smtClean="0"/>
              <a:t> 14,000 + </a:t>
            </a:r>
            <a:r>
              <a:rPr lang="ru-RU" dirty="0" smtClean="0"/>
              <a:t>по всему миру</a:t>
            </a:r>
            <a:endParaRPr lang="en-GB" dirty="0" smtClean="0"/>
          </a:p>
          <a:p>
            <a:pPr marL="452438" indent="-452438" eaLnBrk="1" hangingPunct="1"/>
            <a:r>
              <a:rPr lang="ru-RU" dirty="0" smtClean="0"/>
              <a:t>Они хранят записи и информацию</a:t>
            </a:r>
            <a:endParaRPr lang="en-GB" dirty="0" smtClean="0"/>
          </a:p>
          <a:p>
            <a:pPr marL="803275" lvl="1" indent="-354013" eaLnBrk="1" hangingPunct="1"/>
            <a:r>
              <a:rPr lang="ru-RU" sz="2600" dirty="0" smtClean="0"/>
              <a:t>Но как долго</a:t>
            </a:r>
            <a:r>
              <a:rPr lang="en-GB" sz="2600" dirty="0" smtClean="0"/>
              <a:t>?</a:t>
            </a:r>
          </a:p>
          <a:p>
            <a:pPr marL="803275" lvl="1" indent="-354013" eaLnBrk="1" hangingPunct="1"/>
            <a:r>
              <a:rPr lang="ru-RU" sz="2600" dirty="0" smtClean="0"/>
              <a:t>Перехват</a:t>
            </a:r>
            <a:r>
              <a:rPr lang="en-GB" sz="2600" dirty="0" smtClean="0"/>
              <a:t>?</a:t>
            </a:r>
          </a:p>
        </p:txBody>
      </p:sp>
      <p:sp>
        <p:nvSpPr>
          <p:cNvPr id="155650" name="Title 4"/>
          <p:cNvSpPr>
            <a:spLocks noGrp="1"/>
          </p:cNvSpPr>
          <p:nvPr>
            <p:ph type="title"/>
          </p:nvPr>
        </p:nvSpPr>
        <p:spPr bwMode="auto">
          <a:xfrm>
            <a:off x="857250" y="285750"/>
            <a:ext cx="7175500" cy="8826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Интернет-провайдер</a:t>
            </a:r>
            <a:r>
              <a:rPr lang="en-GB" b="1" smtClean="0"/>
              <a:t> (ISP)</a:t>
            </a:r>
          </a:p>
        </p:txBody>
      </p:sp>
      <p:sp>
        <p:nvSpPr>
          <p:cNvPr id="155651" name="Slide Number Placeholder 3"/>
          <p:cNvSpPr>
            <a:spLocks noGrp="1"/>
          </p:cNvSpPr>
          <p:nvPr>
            <p:ph type="sldNum" sz="quarter" idx="12"/>
          </p:nvPr>
        </p:nvSpPr>
        <p:spPr bwMode="auto">
          <a:noFill/>
          <a:ln>
            <a:miter lim="800000"/>
            <a:headEnd/>
            <a:tailEnd/>
          </a:ln>
        </p:spPr>
        <p:txBody>
          <a:bodyPr/>
          <a:lstStyle/>
          <a:p>
            <a:fld id="{5669B79D-31A0-4116-87E8-66A795FEE8A6}" type="slidenum">
              <a:rPr lang="en-GB"/>
              <a:pPr/>
              <a:t>70</a:t>
            </a:fld>
            <a:endParaRPr lang="en-GB"/>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bwMode="auto">
          <a:xfrm>
            <a:off x="0" y="0"/>
            <a:ext cx="8697913" cy="83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400" b="1" smtClean="0">
                <a:solidFill>
                  <a:srgbClr val="122031"/>
                </a:solidFill>
              </a:rPr>
              <a:t>Фактография глобального Интернета</a:t>
            </a:r>
            <a:r>
              <a:rPr lang="en-GB" sz="3400" b="1" smtClean="0">
                <a:solidFill>
                  <a:srgbClr val="122031"/>
                </a:solidFill>
              </a:rPr>
              <a:t> - 2008</a:t>
            </a:r>
          </a:p>
        </p:txBody>
      </p:sp>
      <p:pic>
        <p:nvPicPr>
          <p:cNvPr id="157698" name="Picture 2" descr="C:\Users\Jim\AppData\Local\Temp\scl1.PNG"/>
          <p:cNvPicPr>
            <a:picLocks noChangeAspect="1" noChangeArrowheads="1"/>
          </p:cNvPicPr>
          <p:nvPr/>
        </p:nvPicPr>
        <p:blipFill>
          <a:blip r:embed="rId3"/>
          <a:srcRect/>
          <a:stretch>
            <a:fillRect/>
          </a:stretch>
        </p:blipFill>
        <p:spPr bwMode="auto">
          <a:xfrm>
            <a:off x="1154113" y="642938"/>
            <a:ext cx="6781800" cy="5673725"/>
          </a:xfrm>
          <a:prstGeom prst="rect">
            <a:avLst/>
          </a:prstGeom>
          <a:noFill/>
          <a:ln w="9525">
            <a:noFill/>
            <a:miter lim="800000"/>
            <a:headEnd/>
            <a:tailEnd/>
          </a:ln>
        </p:spPr>
      </p:pic>
      <p:sp>
        <p:nvSpPr>
          <p:cNvPr id="157699" name="Slide Number Placeholder 3"/>
          <p:cNvSpPr>
            <a:spLocks noGrp="1"/>
          </p:cNvSpPr>
          <p:nvPr>
            <p:ph type="sldNum" sz="quarter" idx="12"/>
          </p:nvPr>
        </p:nvSpPr>
        <p:spPr bwMode="auto">
          <a:noFill/>
          <a:ln>
            <a:miter lim="800000"/>
            <a:headEnd/>
            <a:tailEnd/>
          </a:ln>
        </p:spPr>
        <p:txBody>
          <a:bodyPr/>
          <a:lstStyle/>
          <a:p>
            <a:fld id="{343F17F3-77C8-4E00-8BF2-B71595AE7CC8}" type="slidenum">
              <a:rPr lang="en-US"/>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746125"/>
          <a:ext cx="8229600" cy="5691493"/>
        </p:xfrm>
        <a:graphic>
          <a:graphicData uri="http://schemas.openxmlformats.org/drawingml/2006/table">
            <a:tbl>
              <a:tblPr/>
              <a:tblGrid>
                <a:gridCol w="1646238"/>
                <a:gridCol w="1646237"/>
                <a:gridCol w="1644650"/>
                <a:gridCol w="1646238"/>
                <a:gridCol w="1646237"/>
              </a:tblGrid>
              <a:tr h="9144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10 </a:t>
                      </a: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наиболее распростра-ненных языков в сети Интернет</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Число поль-зователей по языку</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Рост по Интернету </a:t>
                      </a: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(2000-2011</a:t>
                      </a: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 гг.</a:t>
                      </a: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FFFF"/>
                          </a:solidFill>
                          <a:effectLst/>
                          <a:latin typeface="Calibri" pitchFamily="34" charset="0"/>
                          <a:ea typeface="ＭＳ Ｐゴシック" pitchFamily="34" charset="-128"/>
                        </a:rPr>
                        <a:t>% </a:t>
                      </a: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от общего числа пользователей сети</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Calibri" pitchFamily="34" charset="0"/>
                          <a:ea typeface="ＭＳ Ｐゴシック" pitchFamily="34" charset="-128"/>
                        </a:rPr>
                        <a:t>Носители языка в мире</a:t>
                      </a:r>
                      <a:endParaRPr kumimoji="0" lang="en-US" sz="1400" b="1"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Английский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565,004,126</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301.4%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26.8%</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1,302,275,670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Китайский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509,965,013</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1,487.7%</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24.2%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1,372,226,042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Испанский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164,968,742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807.4%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7.8%</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423,985,806</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Японский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99,182,000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110.7%</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4.7%</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126,475,664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Португальский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82,586,000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990.1%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3.9%</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253,947,594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Немецкий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75,422,674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174.1%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3.6%</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94,842,656</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Арабский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65,365,400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2,501.2%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3.3%</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347,002,991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Французский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59,779,525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398.2%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347,932,305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Русский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59,700,000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1,825.8%</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139,390,205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Корейский</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39,440,000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107.1%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71,393,343</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bg1"/>
                          </a:solidFill>
                          <a:effectLst/>
                          <a:latin typeface="Calibri" pitchFamily="34" charset="0"/>
                          <a:ea typeface="ＭＳ Ｐゴシック" pitchFamily="34" charset="-128"/>
                        </a:rPr>
                        <a:t>Первые 10 языков</a:t>
                      </a:r>
                      <a:endParaRPr kumimoji="0" lang="en-US" sz="1400" b="0" i="0" u="none" strike="noStrike" cap="none" normalizeH="0" baseline="0" smtClean="0">
                        <a:ln>
                          <a:noFill/>
                        </a:ln>
                        <a:solidFill>
                          <a:schemeClr val="bg1"/>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bg1"/>
                          </a:solidFill>
                          <a:effectLst/>
                          <a:latin typeface="Calibri" pitchFamily="34" charset="0"/>
                          <a:ea typeface="ＭＳ Ｐゴシック" pitchFamily="34" charset="-128"/>
                        </a:rPr>
                        <a:t>1,615,957,333</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bg1"/>
                          </a:solidFill>
                          <a:effectLst/>
                          <a:latin typeface="Calibri" pitchFamily="34" charset="0"/>
                          <a:ea typeface="ＭＳ Ｐゴシック" pitchFamily="34" charset="-128"/>
                        </a:rPr>
                        <a:t>421.2%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bg1"/>
                          </a:solidFill>
                          <a:effectLst/>
                          <a:latin typeface="Calibri" pitchFamily="34" charset="0"/>
                          <a:ea typeface="ＭＳ Ｐゴシック" pitchFamily="34" charset="-128"/>
                        </a:rPr>
                        <a:t>82.2%</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bg1"/>
                          </a:solidFill>
                          <a:effectLst/>
                          <a:latin typeface="Calibri" pitchFamily="34" charset="0"/>
                          <a:ea typeface="ＭＳ Ｐゴシック" pitchFamily="34" charset="-128"/>
                        </a:rPr>
                        <a:t>4,442,056,069</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Calibri" pitchFamily="34" charset="0"/>
                          <a:ea typeface="ＭＳ Ｐゴシック" pitchFamily="34" charset="-128"/>
                        </a:rPr>
                        <a:t>Другие языки</a:t>
                      </a:r>
                      <a:endParaRPr kumimoji="0" lang="en-US" sz="1400" b="0" i="0" u="none" strike="noStrike" cap="none" normalizeH="0" baseline="0" smtClean="0">
                        <a:ln>
                          <a:noFill/>
                        </a:ln>
                        <a:solidFill>
                          <a:srgbClr val="000000"/>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350,557,483</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588.5%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17.8%</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ＭＳ Ｐゴシック" pitchFamily="34" charset="-128"/>
                        </a:rPr>
                        <a:t>2,403,553,891</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651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FFFFFF"/>
                          </a:solidFill>
                          <a:effectLst/>
                          <a:latin typeface="Calibri" pitchFamily="34" charset="0"/>
                          <a:ea typeface="ＭＳ Ｐゴシック" pitchFamily="34" charset="-128"/>
                        </a:rPr>
                        <a:t>В целом</a:t>
                      </a:r>
                      <a:endParaRPr kumimoji="0" lang="en-US" sz="1400" b="0" i="0" u="none" strike="noStrike" cap="none" normalizeH="0" baseline="0" smtClean="0">
                        <a:ln>
                          <a:noFill/>
                        </a:ln>
                        <a:solidFill>
                          <a:srgbClr val="FFFFFF"/>
                        </a:solidFill>
                        <a:effectLst/>
                        <a:latin typeface="Calibri" pitchFamily="34" charset="0"/>
                        <a:ea typeface="ＭＳ Ｐゴシック" pitchFamily="34" charset="-128"/>
                      </a:endParaRP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ea typeface="ＭＳ Ｐゴシック" pitchFamily="34" charset="-128"/>
                        </a:rPr>
                        <a:t>2,099,926,965</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ea typeface="ＭＳ Ｐゴシック" pitchFamily="34" charset="-128"/>
                        </a:rPr>
                        <a:t>481.7%</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ea typeface="ＭＳ Ｐゴシック" pitchFamily="34" charset="-128"/>
                        </a:rPr>
                        <a:t>100.0%</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ea typeface="ＭＳ Ｐゴシック" pitchFamily="34" charset="-128"/>
                        </a:rPr>
                        <a:t>6,930,055,154</a:t>
                      </a:r>
                    </a:p>
                  </a:txBody>
                  <a:tcPr marT="45714" marB="4571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10253F"/>
                    </a:solidFill>
                  </a:tcPr>
                </a:tc>
              </a:tr>
            </a:tbl>
          </a:graphicData>
        </a:graphic>
      </p:graphicFrame>
      <p:sp>
        <p:nvSpPr>
          <p:cNvPr id="159837" name="Rectangle 2"/>
          <p:cNvSpPr>
            <a:spLocks noGrp="1" noChangeArrowheads="1"/>
          </p:cNvSpPr>
          <p:nvPr>
            <p:ph type="title"/>
          </p:nvPr>
        </p:nvSpPr>
        <p:spPr bwMode="auto">
          <a:xfrm>
            <a:off x="177800" y="0"/>
            <a:ext cx="8509000" cy="746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400" b="1" smtClean="0">
                <a:solidFill>
                  <a:srgbClr val="122031"/>
                </a:solidFill>
              </a:rPr>
              <a:t>Фактография Глобального Интернета</a:t>
            </a:r>
            <a:r>
              <a:rPr lang="en-GB" sz="3400" b="1" smtClean="0">
                <a:solidFill>
                  <a:srgbClr val="122031"/>
                </a:solidFill>
              </a:rPr>
              <a:t> - 2011</a:t>
            </a:r>
          </a:p>
        </p:txBody>
      </p:sp>
      <p:sp>
        <p:nvSpPr>
          <p:cNvPr id="159838" name="TextBox 5"/>
          <p:cNvSpPr txBox="1">
            <a:spLocks noChangeArrowheads="1"/>
          </p:cNvSpPr>
          <p:nvPr/>
        </p:nvSpPr>
        <p:spPr bwMode="auto">
          <a:xfrm>
            <a:off x="4210050" y="6488113"/>
            <a:ext cx="4476750" cy="369887"/>
          </a:xfrm>
          <a:prstGeom prst="rect">
            <a:avLst/>
          </a:prstGeom>
          <a:noFill/>
          <a:ln w="9525">
            <a:noFill/>
            <a:miter lim="800000"/>
            <a:headEnd/>
            <a:tailEnd/>
          </a:ln>
        </p:spPr>
        <p:txBody>
          <a:bodyPr>
            <a:spAutoFit/>
          </a:bodyPr>
          <a:lstStyle/>
          <a:p>
            <a:r>
              <a:rPr lang="ru-RU"/>
              <a:t>Источник</a:t>
            </a:r>
            <a:r>
              <a:rPr lang="en-US"/>
              <a:t>: www.internetworldstats.com</a:t>
            </a:r>
          </a:p>
        </p:txBody>
      </p:sp>
      <p:sp>
        <p:nvSpPr>
          <p:cNvPr id="159839" name="Slide Number Placeholder 6"/>
          <p:cNvSpPr>
            <a:spLocks noGrp="1"/>
          </p:cNvSpPr>
          <p:nvPr>
            <p:ph type="sldNum" sz="quarter" idx="12"/>
          </p:nvPr>
        </p:nvSpPr>
        <p:spPr bwMode="auto">
          <a:noFill/>
          <a:ln>
            <a:miter lim="800000"/>
            <a:headEnd/>
            <a:tailEnd/>
          </a:ln>
        </p:spPr>
        <p:txBody>
          <a:bodyPr/>
          <a:lstStyle/>
          <a:p>
            <a:fld id="{0CF3F996-F089-4996-AEBA-5866576CDEB0}" type="slidenum">
              <a:rPr lang="en-US"/>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3"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grpSp>
        <p:nvGrpSpPr>
          <p:cNvPr id="161794" name="Group 2"/>
          <p:cNvGrpSpPr>
            <a:grpSpLocks noChangeAspect="1"/>
          </p:cNvGrpSpPr>
          <p:nvPr/>
        </p:nvGrpSpPr>
        <p:grpSpPr bwMode="auto">
          <a:xfrm>
            <a:off x="2722563" y="390525"/>
            <a:ext cx="3673475" cy="5976938"/>
            <a:chOff x="1338" y="255"/>
            <a:chExt cx="3192" cy="3900"/>
          </a:xfrm>
        </p:grpSpPr>
        <p:sp>
          <p:nvSpPr>
            <p:cNvPr id="161797"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6"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61799"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8"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61801"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161802"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161803"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161804"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161805"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161806"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161807"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161808"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161809"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161810"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161811"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161812"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161813"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161814"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161815"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161816"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161817"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161818"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161819"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161820"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161821"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161822"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161823"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161824"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161825"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161826"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161827"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161828"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161829"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161830"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161831"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161832"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161833"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161834"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161835"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161836"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161837"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161838"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161839"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161840"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161795" name="TextBox 48"/>
          <p:cNvSpPr txBox="1">
            <a:spLocks noChangeArrowheads="1"/>
          </p:cNvSpPr>
          <p:nvPr/>
        </p:nvSpPr>
        <p:spPr bwMode="auto">
          <a:xfrm>
            <a:off x="3036888" y="2959100"/>
            <a:ext cx="3070225" cy="954088"/>
          </a:xfrm>
          <a:prstGeom prst="rect">
            <a:avLst/>
          </a:prstGeom>
          <a:noFill/>
          <a:ln w="9525">
            <a:noFill/>
            <a:miter lim="800000"/>
            <a:headEnd/>
            <a:tailEnd/>
          </a:ln>
        </p:spPr>
        <p:txBody>
          <a:bodyPr>
            <a:spAutoFit/>
          </a:bodyPr>
          <a:lstStyle/>
          <a:p>
            <a:pPr algn="ctr"/>
            <a:r>
              <a:rPr lang="en-GB" sz="3200" b="1">
                <a:solidFill>
                  <a:srgbClr val="122031"/>
                </a:solidFill>
              </a:rPr>
              <a:t> </a:t>
            </a:r>
            <a:r>
              <a:rPr lang="ru-RU" sz="3200" b="1">
                <a:solidFill>
                  <a:srgbClr val="122031"/>
                </a:solidFill>
              </a:rPr>
              <a:t>ИНТЕРНЕТ</a:t>
            </a:r>
            <a:r>
              <a:rPr lang="en-GB" sz="3200" b="1">
                <a:solidFill>
                  <a:srgbClr val="122031"/>
                </a:solidFill>
              </a:rPr>
              <a:t> </a:t>
            </a:r>
            <a:r>
              <a:rPr lang="en-GB" sz="3200" b="1"/>
              <a:t/>
            </a:r>
            <a:br>
              <a:rPr lang="en-GB" sz="3200" b="1"/>
            </a:br>
            <a:r>
              <a:rPr lang="ru-RU" sz="2400" b="1"/>
              <a:t>Принципы работы</a:t>
            </a:r>
            <a:r>
              <a:rPr lang="en-GB" sz="2400" b="1"/>
              <a:t> </a:t>
            </a:r>
            <a:endParaRPr lang="en-US" sz="3200"/>
          </a:p>
        </p:txBody>
      </p:sp>
      <p:sp>
        <p:nvSpPr>
          <p:cNvPr id="161796" name="Slide Number Placeholder 49"/>
          <p:cNvSpPr>
            <a:spLocks noGrp="1"/>
          </p:cNvSpPr>
          <p:nvPr>
            <p:ph type="sldNum" sz="quarter" idx="12"/>
          </p:nvPr>
        </p:nvSpPr>
        <p:spPr bwMode="auto">
          <a:noFill/>
          <a:ln>
            <a:miter lim="800000"/>
            <a:headEnd/>
            <a:tailEnd/>
          </a:ln>
        </p:spPr>
        <p:txBody>
          <a:bodyPr/>
          <a:lstStyle/>
          <a:p>
            <a:fld id="{8D27BFA9-3844-48C7-98C9-A0828843DBEF}" type="slidenum">
              <a:rPr lang="en-US"/>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p:nvPr>
        </p:nvSpPr>
        <p:spPr bwMode="auto">
          <a:xfrm>
            <a:off x="685800" y="-63500"/>
            <a:ext cx="8001000" cy="7921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600" b="1" smtClean="0"/>
              <a:t>Коммутация каналов и </a:t>
            </a:r>
            <a:br>
              <a:rPr lang="ru-RU" sz="3600" b="1" smtClean="0"/>
            </a:br>
            <a:r>
              <a:rPr lang="ru-RU" sz="3600" b="1" smtClean="0"/>
              <a:t>коммутация пакетов</a:t>
            </a:r>
            <a:endParaRPr lang="en-GB" sz="3600" b="1" smtClean="0"/>
          </a:p>
        </p:txBody>
      </p:sp>
      <p:sp>
        <p:nvSpPr>
          <p:cNvPr id="110595" name="Rectangle 3"/>
          <p:cNvSpPr>
            <a:spLocks noGrp="1" noChangeArrowheads="1"/>
          </p:cNvSpPr>
          <p:nvPr>
            <p:ph type="body" idx="1"/>
          </p:nvPr>
        </p:nvSpPr>
        <p:spPr>
          <a:xfrm>
            <a:off x="439738" y="1069975"/>
            <a:ext cx="8435975" cy="4857750"/>
          </a:xfrm>
        </p:spPr>
        <p:txBody>
          <a:bodyPr/>
          <a:lstStyle/>
          <a:p>
            <a:pPr eaLnBrk="1" hangingPunct="1">
              <a:buClr>
                <a:srgbClr val="C00000"/>
              </a:buClr>
              <a:buFontTx/>
              <a:buNone/>
            </a:pPr>
            <a:r>
              <a:rPr lang="en-GB" dirty="0" smtClean="0"/>
              <a:t>	</a:t>
            </a:r>
            <a:r>
              <a:rPr lang="ru-RU" sz="3000" dirty="0" smtClean="0"/>
              <a:t>В сетях с коммутацией каналов устанавливается выделенное соединение между отправителем и получателем на все время сеанса связи. </a:t>
            </a:r>
            <a:endParaRPr lang="en-GB" sz="3000" dirty="0" smtClean="0"/>
          </a:p>
          <a:p>
            <a:pPr lvl="2" eaLnBrk="1" hangingPunct="1"/>
            <a:r>
              <a:rPr lang="ru-RU" sz="3000" b="1" dirty="0" smtClean="0"/>
              <a:t>например, телефонная сеть</a:t>
            </a:r>
            <a:endParaRPr lang="en-GB" sz="3000" b="1" dirty="0" smtClean="0"/>
          </a:p>
          <a:p>
            <a:pPr eaLnBrk="1" hangingPunct="1">
              <a:buClr>
                <a:srgbClr val="C00000"/>
              </a:buClr>
              <a:buFontTx/>
              <a:buNone/>
            </a:pPr>
            <a:r>
              <a:rPr lang="en-GB" sz="3000" dirty="0" smtClean="0"/>
              <a:t>	</a:t>
            </a:r>
            <a:r>
              <a:rPr lang="ru-RU" sz="3000" dirty="0" smtClean="0"/>
              <a:t>Большинство современных сетей данных, таких как Интернет, определяются как сети «без организации соединения» или сети «с коммутацией пакетов».</a:t>
            </a:r>
            <a:endParaRPr lang="en-GB" sz="3000" dirty="0" smtClean="0"/>
          </a:p>
          <a:p>
            <a:pPr eaLnBrk="1" hangingPunct="1">
              <a:buClr>
                <a:srgbClr val="C00000"/>
              </a:buClr>
              <a:buFontTx/>
              <a:buNone/>
            </a:pPr>
            <a:r>
              <a:rPr lang="en-GB" sz="3000" dirty="0" smtClean="0"/>
              <a:t>	</a:t>
            </a:r>
            <a:r>
              <a:rPr lang="ru-RU" sz="3000" dirty="0" smtClean="0"/>
              <a:t>Поток информации (трафик) разбивается на небольшие пакеты данных, которые находят путь от отправителя к получателю.</a:t>
            </a:r>
            <a:endParaRPr lang="en-GB" sz="3000" dirty="0" smtClean="0"/>
          </a:p>
        </p:txBody>
      </p:sp>
      <p:sp>
        <p:nvSpPr>
          <p:cNvPr id="163843" name="Slide Number Placeholder 3"/>
          <p:cNvSpPr>
            <a:spLocks noGrp="1"/>
          </p:cNvSpPr>
          <p:nvPr>
            <p:ph type="sldNum" sz="quarter" idx="12"/>
          </p:nvPr>
        </p:nvSpPr>
        <p:spPr bwMode="auto">
          <a:noFill/>
          <a:ln>
            <a:miter lim="800000"/>
            <a:headEnd/>
            <a:tailEnd/>
          </a:ln>
        </p:spPr>
        <p:txBody>
          <a:bodyPr/>
          <a:lstStyle/>
          <a:p>
            <a:fld id="{92159652-D48E-4E0E-97DF-9D1BFE49CB1F}" type="slidenum">
              <a:rPr lang="en-US"/>
              <a:pPr/>
              <a:t>74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59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0595">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05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2"/>
          <p:cNvSpPr>
            <a:spLocks noGrp="1" noChangeArrowheads="1"/>
          </p:cNvSpPr>
          <p:nvPr>
            <p:ph type="title"/>
          </p:nvPr>
        </p:nvSpPr>
        <p:spPr bwMode="auto">
          <a:xfrm>
            <a:off x="1000125" y="285750"/>
            <a:ext cx="7697788"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600" smtClean="0"/>
              <a:t>Интернет </a:t>
            </a:r>
            <a:r>
              <a:rPr lang="en-GB" sz="3600" smtClean="0"/>
              <a:t>– </a:t>
            </a:r>
            <a:r>
              <a:rPr lang="ru-RU" sz="3600" smtClean="0"/>
              <a:t>идеальная картина</a:t>
            </a:r>
            <a:endParaRPr lang="en-US" sz="3600" smtClean="0"/>
          </a:p>
        </p:txBody>
      </p:sp>
      <p:pic>
        <p:nvPicPr>
          <p:cNvPr id="165890" name="Picture 3" descr="Direct Internet"/>
          <p:cNvPicPr>
            <a:picLocks noChangeAspect="1" noChangeArrowheads="1"/>
          </p:cNvPicPr>
          <p:nvPr/>
        </p:nvPicPr>
        <p:blipFill>
          <a:blip r:embed="rId3"/>
          <a:srcRect/>
          <a:stretch>
            <a:fillRect/>
          </a:stretch>
        </p:blipFill>
        <p:spPr bwMode="auto">
          <a:xfrm>
            <a:off x="642938" y="1489075"/>
            <a:ext cx="7643812" cy="4948238"/>
          </a:xfrm>
          <a:prstGeom prst="rect">
            <a:avLst/>
          </a:prstGeom>
          <a:noFill/>
          <a:ln w="9525">
            <a:noFill/>
            <a:miter lim="800000"/>
            <a:headEnd/>
            <a:tailEnd/>
          </a:ln>
        </p:spPr>
      </p:pic>
      <p:sp>
        <p:nvSpPr>
          <p:cNvPr id="165891" name="Slide Number Placeholder 3"/>
          <p:cNvSpPr>
            <a:spLocks noGrp="1"/>
          </p:cNvSpPr>
          <p:nvPr>
            <p:ph type="sldNum" sz="quarter" idx="12"/>
          </p:nvPr>
        </p:nvSpPr>
        <p:spPr bwMode="auto">
          <a:noFill/>
          <a:ln>
            <a:miter lim="800000"/>
            <a:headEnd/>
            <a:tailEnd/>
          </a:ln>
        </p:spPr>
        <p:txBody>
          <a:bodyPr/>
          <a:lstStyle/>
          <a:p>
            <a:fld id="{4A495DD4-97D2-41F3-BE9C-79B53E98FE9D}" type="slidenum">
              <a:rPr lang="en-US"/>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p:nvPr>
        </p:nvSpPr>
        <p:spPr bwMode="auto">
          <a:xfrm>
            <a:off x="468313" y="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3600" smtClean="0"/>
              <a:t>Интернет</a:t>
            </a:r>
            <a:r>
              <a:rPr lang="en-GB" sz="3600" smtClean="0"/>
              <a:t>– </a:t>
            </a:r>
            <a:r>
              <a:rPr lang="ru-RU" sz="3600" smtClean="0"/>
              <a:t>реальная картина</a:t>
            </a:r>
            <a:endParaRPr lang="en-US" sz="3600" b="1" smtClean="0">
              <a:solidFill>
                <a:srgbClr val="122031"/>
              </a:solidFill>
            </a:endParaRPr>
          </a:p>
        </p:txBody>
      </p:sp>
      <p:pic>
        <p:nvPicPr>
          <p:cNvPr id="167938" name="Picture 3" descr="True internet"/>
          <p:cNvPicPr>
            <a:picLocks noChangeAspect="1" noChangeArrowheads="1"/>
          </p:cNvPicPr>
          <p:nvPr/>
        </p:nvPicPr>
        <p:blipFill>
          <a:blip r:embed="rId3"/>
          <a:srcRect/>
          <a:stretch>
            <a:fillRect/>
          </a:stretch>
        </p:blipFill>
        <p:spPr bwMode="auto">
          <a:xfrm>
            <a:off x="323850" y="908050"/>
            <a:ext cx="8496300" cy="5595938"/>
          </a:xfrm>
          <a:prstGeom prst="rect">
            <a:avLst/>
          </a:prstGeom>
          <a:noFill/>
          <a:ln w="9525">
            <a:noFill/>
            <a:miter lim="800000"/>
            <a:headEnd/>
            <a:tailEnd/>
          </a:ln>
        </p:spPr>
      </p:pic>
      <p:sp>
        <p:nvSpPr>
          <p:cNvPr id="167939" name="Slide Number Placeholder 3"/>
          <p:cNvSpPr>
            <a:spLocks noGrp="1"/>
          </p:cNvSpPr>
          <p:nvPr>
            <p:ph type="sldNum" sz="quarter" idx="12"/>
          </p:nvPr>
        </p:nvSpPr>
        <p:spPr bwMode="auto">
          <a:noFill/>
          <a:ln>
            <a:miter lim="800000"/>
            <a:headEnd/>
            <a:tailEnd/>
          </a:ln>
        </p:spPr>
        <p:txBody>
          <a:bodyPr/>
          <a:lstStyle/>
          <a:p>
            <a:fld id="{2FBE8525-7FA8-459D-B343-4D2B7FB889A9}" type="slidenum">
              <a:rPr lang="en-US"/>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p:cNvSpPr>
            <a:spLocks noGrp="1"/>
          </p:cNvSpPr>
          <p:nvPr>
            <p:ph type="title"/>
          </p:nvPr>
        </p:nvSpPr>
        <p:spPr bwMode="auto">
          <a:xfrm>
            <a:off x="457200" y="168275"/>
            <a:ext cx="8229600" cy="6572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Воины сети</a:t>
            </a:r>
            <a:endParaRPr lang="en-US" b="1" smtClean="0"/>
          </a:p>
        </p:txBody>
      </p:sp>
      <p:pic>
        <p:nvPicPr>
          <p:cNvPr id="4" name="Warriors%20of%20the%20Net%20HD%20-%20YouTube.mp4">
            <a:hlinkClick r:id="" action="ppaction://media"/>
          </p:cNvPr>
          <p:cNvPicPr>
            <a:picLocks noGrp="1"/>
          </p:cNvPicPr>
          <p:nvPr>
            <p:ph idx="1"/>
            <a:quickTimeFile r:link="rId1"/>
          </p:nvPr>
        </p:nvPicPr>
        <p:blipFill>
          <a:blip r:embed="rId4"/>
          <a:srcRect/>
          <a:stretch>
            <a:fillRect/>
          </a:stretch>
        </p:blipFill>
        <p:spPr>
          <a:xfrm>
            <a:off x="663575" y="931863"/>
            <a:ext cx="7915275" cy="5937250"/>
          </a:xfrm>
        </p:spPr>
      </p:pic>
      <p:sp>
        <p:nvSpPr>
          <p:cNvPr id="169987" name="Slide Number Placeholder 4"/>
          <p:cNvSpPr>
            <a:spLocks noGrp="1"/>
          </p:cNvSpPr>
          <p:nvPr>
            <p:ph type="sldNum" sz="quarter" idx="12"/>
          </p:nvPr>
        </p:nvSpPr>
        <p:spPr bwMode="auto">
          <a:noFill/>
          <a:ln>
            <a:miter lim="800000"/>
            <a:headEnd/>
            <a:tailEnd/>
          </a:ln>
        </p:spPr>
        <p:txBody>
          <a:bodyPr/>
          <a:lstStyle/>
          <a:p>
            <a:fld id="{29E15089-318B-426F-A379-280B57B1D794}" type="slidenum">
              <a:rPr lang="en-US"/>
              <a:pPr/>
              <a:t>77</a:t>
            </a:fld>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title"/>
          </p:nvPr>
        </p:nvSpPr>
        <p:spPr bwMode="auto">
          <a:xfrm>
            <a:off x="468313" y="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b="1" smtClean="0">
                <a:solidFill>
                  <a:srgbClr val="122031"/>
                </a:solidFill>
                <a:cs typeface="Arial" pitchFamily="34" charset="0"/>
              </a:rPr>
              <a:t>IP</a:t>
            </a:r>
            <a:r>
              <a:rPr lang="ru-RU" b="1" smtClean="0">
                <a:solidFill>
                  <a:srgbClr val="122031"/>
                </a:solidFill>
                <a:cs typeface="Arial" pitchFamily="34" charset="0"/>
              </a:rPr>
              <a:t>-адресация</a:t>
            </a:r>
            <a:endParaRPr lang="en-GB" b="1" smtClean="0">
              <a:solidFill>
                <a:srgbClr val="122031"/>
              </a:solidFill>
              <a:cs typeface="Arial" pitchFamily="34" charset="0"/>
            </a:endParaRPr>
          </a:p>
        </p:txBody>
      </p:sp>
      <p:sp>
        <p:nvSpPr>
          <p:cNvPr id="172034" name="Rectangle 3"/>
          <p:cNvSpPr>
            <a:spLocks noGrp="1" noChangeArrowheads="1"/>
          </p:cNvSpPr>
          <p:nvPr>
            <p:ph type="body" sz="half" idx="2"/>
          </p:nvPr>
        </p:nvSpPr>
        <p:spPr>
          <a:xfrm>
            <a:off x="285750" y="1500188"/>
            <a:ext cx="8643938" cy="4281487"/>
          </a:xfrm>
        </p:spPr>
        <p:txBody>
          <a:bodyPr/>
          <a:lstStyle/>
          <a:p>
            <a:pPr eaLnBrk="1" hangingPunct="1">
              <a:buFontTx/>
              <a:buNone/>
            </a:pPr>
            <a:r>
              <a:rPr lang="ru-RU" b="1" smtClean="0">
                <a:cs typeface="Arial" pitchFamily="34" charset="0"/>
              </a:rPr>
              <a:t>Стандарт протокола </a:t>
            </a:r>
            <a:r>
              <a:rPr lang="en-GB" b="1" smtClean="0">
                <a:cs typeface="Arial" pitchFamily="34" charset="0"/>
              </a:rPr>
              <a:t>IPv4</a:t>
            </a:r>
          </a:p>
          <a:p>
            <a:pPr eaLnBrk="1" hangingPunct="1">
              <a:buFontTx/>
              <a:buNone/>
            </a:pPr>
            <a:endParaRPr lang="en-GB" sz="3000" b="1" smtClean="0">
              <a:cs typeface="Arial" pitchFamily="34" charset="0"/>
            </a:endParaRPr>
          </a:p>
          <a:p>
            <a:pPr eaLnBrk="1" hangingPunct="1">
              <a:buFont typeface="Arial" pitchFamily="34" charset="0"/>
              <a:buNone/>
            </a:pPr>
            <a:r>
              <a:rPr lang="en-GB" sz="3000" b="1" smtClean="0">
                <a:cs typeface="Arial" pitchFamily="34" charset="0"/>
              </a:rPr>
              <a:t>	</a:t>
            </a:r>
            <a:r>
              <a:rPr lang="ru-RU" b="1" i="1" smtClean="0">
                <a:solidFill>
                  <a:srgbClr val="122031"/>
                </a:solidFill>
                <a:cs typeface="Arial" pitchFamily="34" charset="0"/>
              </a:rPr>
              <a:t>Максимум </a:t>
            </a:r>
            <a:r>
              <a:rPr lang="en-GB" b="1" smtClean="0">
                <a:cs typeface="Arial" pitchFamily="34" charset="0"/>
              </a:rPr>
              <a:t>– </a:t>
            </a:r>
            <a:r>
              <a:rPr lang="en-GB" b="1" i="1" smtClean="0">
                <a:solidFill>
                  <a:srgbClr val="122031"/>
                </a:solidFill>
                <a:cs typeface="Arial" pitchFamily="34" charset="0"/>
              </a:rPr>
              <a:t> </a:t>
            </a:r>
            <a:r>
              <a:rPr lang="ru-RU" b="1" i="1" smtClean="0">
                <a:solidFill>
                  <a:srgbClr val="122031"/>
                </a:solidFill>
                <a:cs typeface="Arial" pitchFamily="34" charset="0"/>
              </a:rPr>
              <a:t>Зарезервировано</a:t>
            </a:r>
            <a:r>
              <a:rPr lang="en-GB" b="1" i="1" smtClean="0">
                <a:solidFill>
                  <a:srgbClr val="122031"/>
                </a:solidFill>
                <a:cs typeface="Arial" pitchFamily="34" charset="0"/>
              </a:rPr>
              <a:t> = </a:t>
            </a:r>
            <a:r>
              <a:rPr lang="ru-RU" b="1" i="1" smtClean="0">
                <a:solidFill>
                  <a:srgbClr val="122031"/>
                </a:solidFill>
                <a:cs typeface="Arial" pitchFamily="34" charset="0"/>
              </a:rPr>
              <a:t>Реально доступно</a:t>
            </a:r>
            <a:endParaRPr lang="en-GB" b="1" i="1" smtClean="0">
              <a:solidFill>
                <a:srgbClr val="122031"/>
              </a:solidFill>
              <a:cs typeface="Arial" pitchFamily="34" charset="0"/>
            </a:endParaRPr>
          </a:p>
          <a:p>
            <a:pPr eaLnBrk="1" hangingPunct="1">
              <a:buFont typeface="Arial" pitchFamily="34" charset="0"/>
              <a:buNone/>
            </a:pPr>
            <a:endParaRPr lang="en-GB" sz="3000" b="1" smtClean="0">
              <a:cs typeface="Arial" pitchFamily="34" charset="0"/>
            </a:endParaRPr>
          </a:p>
          <a:p>
            <a:pPr eaLnBrk="1" hangingPunct="1">
              <a:buFont typeface="Arial" pitchFamily="34" charset="0"/>
              <a:buNone/>
            </a:pPr>
            <a:r>
              <a:rPr lang="en-GB" sz="3000" b="1" smtClean="0">
                <a:cs typeface="Arial" pitchFamily="34" charset="0"/>
              </a:rPr>
              <a:t>	4,228,250,625 – 319,946,753 = </a:t>
            </a:r>
            <a:r>
              <a:rPr lang="en-GB" sz="4000" b="1" smtClean="0">
                <a:cs typeface="Arial" pitchFamily="34" charset="0"/>
              </a:rPr>
              <a:t>3,908,303,872</a:t>
            </a:r>
          </a:p>
          <a:p>
            <a:pPr eaLnBrk="1" hangingPunct="1">
              <a:buFontTx/>
              <a:buNone/>
            </a:pPr>
            <a:endParaRPr lang="en-GB" sz="3000" b="1" smtClean="0">
              <a:cs typeface="Arial" pitchFamily="34" charset="0"/>
            </a:endParaRPr>
          </a:p>
          <a:p>
            <a:pPr algn="ctr" eaLnBrk="1" hangingPunct="1">
              <a:buFontTx/>
              <a:buNone/>
            </a:pPr>
            <a:r>
              <a:rPr lang="ru-RU" sz="3300" b="1" smtClean="0">
                <a:solidFill>
                  <a:srgbClr val="FF0000"/>
                </a:solidFill>
                <a:cs typeface="Arial" pitchFamily="34" charset="0"/>
              </a:rPr>
              <a:t>В Интернете ДЕЙСТВИТЕЛЬНО не хватает </a:t>
            </a:r>
          </a:p>
          <a:p>
            <a:pPr algn="ctr" eaLnBrk="1" hangingPunct="1">
              <a:buFontTx/>
              <a:buNone/>
            </a:pPr>
            <a:r>
              <a:rPr lang="en-US" sz="3300" b="1" smtClean="0">
                <a:solidFill>
                  <a:srgbClr val="FF0000"/>
                </a:solidFill>
                <a:cs typeface="Arial" pitchFamily="34" charset="0"/>
              </a:rPr>
              <a:t>IP-</a:t>
            </a:r>
            <a:r>
              <a:rPr lang="ru-RU" sz="3300" b="1" smtClean="0">
                <a:solidFill>
                  <a:srgbClr val="FF0000"/>
                </a:solidFill>
                <a:cs typeface="Arial" pitchFamily="34" charset="0"/>
              </a:rPr>
              <a:t>адресов</a:t>
            </a:r>
            <a:endParaRPr lang="en-GB" sz="3300" b="1" smtClean="0">
              <a:solidFill>
                <a:srgbClr val="FF0000"/>
              </a:solidFill>
              <a:cs typeface="Arial" pitchFamily="34" charset="0"/>
            </a:endParaRPr>
          </a:p>
        </p:txBody>
      </p:sp>
      <p:sp>
        <p:nvSpPr>
          <p:cNvPr id="172035" name="Slide Number Placeholder 3"/>
          <p:cNvSpPr>
            <a:spLocks noGrp="1"/>
          </p:cNvSpPr>
          <p:nvPr>
            <p:ph type="sldNum" sz="quarter" idx="12"/>
          </p:nvPr>
        </p:nvSpPr>
        <p:spPr bwMode="auto">
          <a:noFill/>
          <a:ln>
            <a:miter lim="800000"/>
            <a:headEnd/>
            <a:tailEnd/>
          </a:ln>
        </p:spPr>
        <p:txBody>
          <a:bodyPr/>
          <a:lstStyle/>
          <a:p>
            <a:fld id="{FD1D8C7A-AEF4-48A5-A9F5-684A7D80445D}" type="slidenum">
              <a:rPr lang="en-GB"/>
              <a:pPr/>
              <a:t>78</a:t>
            </a:fld>
            <a:endParaRPr lang="en-GB"/>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p:nvPr>
        </p:nvSpPr>
        <p:spPr bwMode="auto">
          <a:xfrm>
            <a:off x="715963" y="0"/>
            <a:ext cx="7772400" cy="90805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b="1" smtClean="0">
                <a:solidFill>
                  <a:srgbClr val="122031"/>
                </a:solidFill>
                <a:cs typeface="Arial" pitchFamily="34" charset="0"/>
              </a:rPr>
              <a:t>IP</a:t>
            </a:r>
            <a:r>
              <a:rPr lang="ru-RU" b="1" smtClean="0">
                <a:solidFill>
                  <a:srgbClr val="122031"/>
                </a:solidFill>
                <a:cs typeface="Arial" pitchFamily="34" charset="0"/>
              </a:rPr>
              <a:t>-адресация</a:t>
            </a:r>
            <a:endParaRPr lang="en-US" b="1" smtClean="0">
              <a:solidFill>
                <a:srgbClr val="122031"/>
              </a:solidFill>
            </a:endParaRPr>
          </a:p>
        </p:txBody>
      </p:sp>
      <p:sp>
        <p:nvSpPr>
          <p:cNvPr id="174083" name="Text Box 3"/>
          <p:cNvSpPr txBox="1">
            <a:spLocks noChangeArrowheads="1"/>
          </p:cNvSpPr>
          <p:nvPr/>
        </p:nvSpPr>
        <p:spPr bwMode="auto">
          <a:xfrm>
            <a:off x="381000" y="990600"/>
            <a:ext cx="8386763" cy="830263"/>
          </a:xfrm>
          <a:prstGeom prst="rect">
            <a:avLst/>
          </a:prstGeom>
          <a:solidFill>
            <a:srgbClr val="FF0000"/>
          </a:solidFill>
          <a:ln w="9525">
            <a:noFill/>
            <a:miter lim="800000"/>
            <a:headEnd/>
            <a:tailEnd/>
          </a:ln>
        </p:spPr>
        <p:txBody>
          <a:bodyPr>
            <a:spAutoFit/>
          </a:bodyPr>
          <a:lstStyle/>
          <a:p>
            <a:pPr algn="ctr" eaLnBrk="0" hangingPunct="0">
              <a:spcBef>
                <a:spcPct val="50000"/>
              </a:spcBef>
            </a:pPr>
            <a:r>
              <a:rPr lang="ru-RU" sz="4800" b="1">
                <a:solidFill>
                  <a:schemeClr val="bg1"/>
                </a:solidFill>
              </a:rPr>
              <a:t>ВНИМАНИЕ</a:t>
            </a:r>
            <a:endParaRPr lang="en-US" sz="4800" b="1">
              <a:solidFill>
                <a:schemeClr val="bg1"/>
              </a:solidFill>
            </a:endParaRPr>
          </a:p>
        </p:txBody>
      </p:sp>
      <p:sp>
        <p:nvSpPr>
          <p:cNvPr id="174084" name="Text Box 4"/>
          <p:cNvSpPr txBox="1">
            <a:spLocks noChangeArrowheads="1"/>
          </p:cNvSpPr>
          <p:nvPr/>
        </p:nvSpPr>
        <p:spPr bwMode="auto">
          <a:xfrm>
            <a:off x="395288" y="1854200"/>
            <a:ext cx="8385175" cy="5048250"/>
          </a:xfrm>
          <a:prstGeom prst="rect">
            <a:avLst/>
          </a:prstGeom>
          <a:noFill/>
          <a:ln w="9525">
            <a:noFill/>
            <a:miter lim="800000"/>
            <a:headEnd/>
            <a:tailEnd/>
          </a:ln>
        </p:spPr>
        <p:txBody>
          <a:bodyPr>
            <a:spAutoFit/>
          </a:bodyPr>
          <a:lstStyle/>
          <a:p>
            <a:pPr algn="just" eaLnBrk="0" hangingPunct="0">
              <a:spcBef>
                <a:spcPct val="50000"/>
              </a:spcBef>
            </a:pPr>
            <a:r>
              <a:rPr lang="ru-RU" sz="2800" b="1"/>
              <a:t>Установление </a:t>
            </a:r>
            <a:r>
              <a:rPr lang="en-GB" sz="2800" b="1"/>
              <a:t>IP-</a:t>
            </a:r>
            <a:r>
              <a:rPr lang="ru-RU" sz="2800" b="1"/>
              <a:t>адреса не всегда является точным методом идентификации </a:t>
            </a:r>
            <a:r>
              <a:rPr lang="en-GB" sz="2800" b="1"/>
              <a:t>–</a:t>
            </a:r>
            <a:endParaRPr lang="ru-RU" sz="2800" b="1"/>
          </a:p>
          <a:p>
            <a:pPr algn="just" eaLnBrk="0" hangingPunct="0">
              <a:spcBef>
                <a:spcPct val="50000"/>
              </a:spcBef>
            </a:pPr>
            <a:r>
              <a:rPr lang="en-GB" sz="2800" b="1"/>
              <a:t>IP-</a:t>
            </a:r>
            <a:r>
              <a:rPr lang="ru-RU" sz="2800" b="1"/>
              <a:t>адреса необходимо разделять на две категории</a:t>
            </a:r>
            <a:r>
              <a:rPr lang="en-US" sz="2800" b="1"/>
              <a:t>:</a:t>
            </a:r>
            <a:r>
              <a:rPr lang="en-GB" sz="2800" b="1"/>
              <a:t>						</a:t>
            </a:r>
            <a:r>
              <a:rPr lang="en-GB" sz="1400" b="1"/>
              <a:t>	</a:t>
            </a:r>
            <a:r>
              <a:rPr lang="en-GB" sz="2800" b="1"/>
              <a:t>	</a:t>
            </a:r>
            <a:r>
              <a:rPr lang="en-GB" sz="1400" b="1"/>
              <a:t>		 </a:t>
            </a:r>
          </a:p>
          <a:p>
            <a:pPr algn="just" eaLnBrk="0" hangingPunct="0"/>
            <a:r>
              <a:rPr lang="ru-RU" sz="2800" b="1">
                <a:solidFill>
                  <a:srgbClr val="FF0000"/>
                </a:solidFill>
              </a:rPr>
              <a:t>СТАТИЧЕСКИЕ </a:t>
            </a:r>
            <a:r>
              <a:rPr lang="en-GB" sz="2800" b="1"/>
              <a:t>– </a:t>
            </a:r>
            <a:r>
              <a:rPr lang="ru-RU" sz="2800" b="1"/>
              <a:t>в теории должны быть всегда постоянными, но </a:t>
            </a:r>
            <a:r>
              <a:rPr lang="en-GB" sz="2800" b="1"/>
              <a:t>...     </a:t>
            </a:r>
          </a:p>
          <a:p>
            <a:pPr algn="just" eaLnBrk="0" hangingPunct="0"/>
            <a:r>
              <a:rPr lang="ru-RU" sz="2800" b="1">
                <a:solidFill>
                  <a:srgbClr val="33CC33"/>
                </a:solidFill>
              </a:rPr>
              <a:t>ДИНАМИЧЕСКИЕ </a:t>
            </a:r>
            <a:r>
              <a:rPr lang="en-GB" sz="2800" b="1"/>
              <a:t>– </a:t>
            </a:r>
            <a:r>
              <a:rPr lang="ru-RU" sz="2800" b="1"/>
              <a:t>изменяются, каждый раз, когда вы соединяетесь с сетью </a:t>
            </a:r>
            <a:r>
              <a:rPr lang="en-GB" sz="2800" b="1"/>
              <a:t>		</a:t>
            </a:r>
            <a:r>
              <a:rPr lang="en-GB" sz="1400" b="1"/>
              <a:t>						</a:t>
            </a:r>
          </a:p>
          <a:p>
            <a:pPr algn="just" eaLnBrk="0" hangingPunct="0"/>
            <a:r>
              <a:rPr lang="ru-RU" sz="2800" b="1">
                <a:solidFill>
                  <a:srgbClr val="122031"/>
                </a:solidFill>
              </a:rPr>
              <a:t>Существенной информацией о доступе к сети Интернет является точное время и дата соединения, учитывая </a:t>
            </a:r>
            <a:r>
              <a:rPr lang="ru-RU" sz="2800" b="1" u="sng">
                <a:solidFill>
                  <a:srgbClr val="122031"/>
                </a:solidFill>
              </a:rPr>
              <a:t>временную зону. </a:t>
            </a:r>
            <a:endParaRPr lang="en-US" sz="2800" b="1" u="sng">
              <a:solidFill>
                <a:srgbClr val="122031"/>
              </a:solidFill>
            </a:endParaRPr>
          </a:p>
        </p:txBody>
      </p:sp>
      <p:sp>
        <p:nvSpPr>
          <p:cNvPr id="2" name="Slide Number Placeholder 4"/>
          <p:cNvSpPr>
            <a:spLocks noGrp="1"/>
          </p:cNvSpPr>
          <p:nvPr>
            <p:ph type="sldNum" sz="quarter" idx="12"/>
          </p:nvPr>
        </p:nvSpPr>
        <p:spPr bwMode="auto">
          <a:noFill/>
          <a:ln>
            <a:miter lim="800000"/>
            <a:headEnd/>
            <a:tailEnd/>
          </a:ln>
        </p:spPr>
        <p:txBody>
          <a:bodyPr/>
          <a:lstStyle/>
          <a:p>
            <a:fld id="{65E07A3B-8546-4B3F-8ECF-DDE6D5BCAEC9}" type="slidenum">
              <a:rPr lang="en-US"/>
              <a:pPr/>
              <a:t>79</a:t>
            </a:fld>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3"/>
          <p:cNvPicPr>
            <a:picLocks noGrp="1" noChangeAspect="1" noChangeArrowheads="1"/>
          </p:cNvPicPr>
          <p:nvPr>
            <p:ph sz="quarter" idx="1"/>
          </p:nvPr>
        </p:nvPicPr>
        <p:blipFill>
          <a:blip r:embed="rId3"/>
          <a:srcRect/>
          <a:stretch>
            <a:fillRect/>
          </a:stretch>
        </p:blipFill>
        <p:spPr>
          <a:xfrm>
            <a:off x="6786563" y="4643438"/>
            <a:ext cx="1962150" cy="1766887"/>
          </a:xfrm>
        </p:spPr>
      </p:pic>
      <p:grpSp>
        <p:nvGrpSpPr>
          <p:cNvPr id="34818" name="Group 2"/>
          <p:cNvGrpSpPr>
            <a:grpSpLocks noChangeAspect="1"/>
          </p:cNvGrpSpPr>
          <p:nvPr/>
        </p:nvGrpSpPr>
        <p:grpSpPr bwMode="auto">
          <a:xfrm>
            <a:off x="2828925" y="457200"/>
            <a:ext cx="3673475" cy="5976938"/>
            <a:chOff x="1338" y="255"/>
            <a:chExt cx="3192" cy="3900"/>
          </a:xfrm>
        </p:grpSpPr>
        <p:sp>
          <p:nvSpPr>
            <p:cNvPr id="34821"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7"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34823"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9"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34825"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34826"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34827"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34828"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34829"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34830"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34831"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34832"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34833"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34834"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34835"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34836"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34837"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34838"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34839"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34840"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34841"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34842"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34843"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34844"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34845"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34846"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34847"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34848"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34849"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34850"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34851"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34852"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34853"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34854"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34855"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34856"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34857"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34858"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34859"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34860"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34861"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34862"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34863"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34864"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34819" name="TextBox 49"/>
          <p:cNvSpPr txBox="1">
            <a:spLocks noChangeArrowheads="1"/>
          </p:cNvSpPr>
          <p:nvPr/>
        </p:nvSpPr>
        <p:spPr bwMode="auto">
          <a:xfrm>
            <a:off x="3027363" y="3025775"/>
            <a:ext cx="3313112" cy="1046163"/>
          </a:xfrm>
          <a:prstGeom prst="rect">
            <a:avLst/>
          </a:prstGeom>
          <a:noFill/>
          <a:ln w="9525">
            <a:noFill/>
            <a:miter lim="800000"/>
            <a:headEnd/>
            <a:tailEnd/>
          </a:ln>
        </p:spPr>
        <p:txBody>
          <a:bodyPr>
            <a:spAutoFit/>
          </a:bodyPr>
          <a:lstStyle/>
          <a:p>
            <a:pPr algn="ctr"/>
            <a:r>
              <a:rPr lang="ru-RU" sz="3100" b="1">
                <a:solidFill>
                  <a:srgbClr val="122031"/>
                </a:solidFill>
              </a:rPr>
              <a:t>КОМПОНЕНТЫ</a:t>
            </a:r>
          </a:p>
          <a:p>
            <a:pPr algn="ctr"/>
            <a:r>
              <a:rPr lang="ru-RU" sz="3100" b="1">
                <a:solidFill>
                  <a:srgbClr val="122031"/>
                </a:solidFill>
              </a:rPr>
              <a:t>КОМПЬЮТЕРА</a:t>
            </a:r>
            <a:endParaRPr lang="en-US" sz="3100"/>
          </a:p>
        </p:txBody>
      </p:sp>
      <p:sp>
        <p:nvSpPr>
          <p:cNvPr id="34820" name="Slide Number Placeholder 50"/>
          <p:cNvSpPr>
            <a:spLocks noGrp="1"/>
          </p:cNvSpPr>
          <p:nvPr>
            <p:ph type="sldNum" sz="quarter" idx="12"/>
          </p:nvPr>
        </p:nvSpPr>
        <p:spPr bwMode="auto">
          <a:noFill/>
          <a:ln>
            <a:miter lim="800000"/>
            <a:headEnd/>
            <a:tailEnd/>
          </a:ln>
        </p:spPr>
        <p:txBody>
          <a:bodyPr/>
          <a:lstStyle/>
          <a:p>
            <a:fld id="{F15DBF7E-ECC1-440E-AA9F-2E6DBC92BE69}" type="slidenum">
              <a:rPr lang="en-US"/>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p:nvPr>
        </p:nvSpPr>
        <p:spPr bwMode="auto">
          <a:xfrm>
            <a:off x="468313" y="0"/>
            <a:ext cx="8229600" cy="83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b="1" smtClean="0">
                <a:solidFill>
                  <a:srgbClr val="122031"/>
                </a:solidFill>
                <a:cs typeface="Arial" pitchFamily="34" charset="0"/>
              </a:rPr>
              <a:t>IPv4 </a:t>
            </a:r>
            <a:r>
              <a:rPr lang="ru-RU" b="1" smtClean="0">
                <a:solidFill>
                  <a:srgbClr val="122031"/>
                </a:solidFill>
                <a:cs typeface="Arial" pitchFamily="34" charset="0"/>
              </a:rPr>
              <a:t>и </a:t>
            </a:r>
            <a:r>
              <a:rPr lang="en-GB" b="1" smtClean="0">
                <a:solidFill>
                  <a:srgbClr val="122031"/>
                </a:solidFill>
                <a:cs typeface="Arial" pitchFamily="34" charset="0"/>
              </a:rPr>
              <a:t>IPv6</a:t>
            </a:r>
          </a:p>
        </p:txBody>
      </p:sp>
      <p:sp>
        <p:nvSpPr>
          <p:cNvPr id="176130" name="Rectangle 3"/>
          <p:cNvSpPr>
            <a:spLocks noGrp="1" noChangeArrowheads="1"/>
          </p:cNvSpPr>
          <p:nvPr>
            <p:ph type="body" idx="1"/>
          </p:nvPr>
        </p:nvSpPr>
        <p:spPr>
          <a:xfrm>
            <a:off x="323850" y="1112838"/>
            <a:ext cx="8497888" cy="5245100"/>
          </a:xfrm>
        </p:spPr>
        <p:txBody>
          <a:bodyPr/>
          <a:lstStyle/>
          <a:p>
            <a:pPr eaLnBrk="1" hangingPunct="1">
              <a:lnSpc>
                <a:spcPct val="80000"/>
              </a:lnSpc>
              <a:buFont typeface="Arial" pitchFamily="34" charset="0"/>
              <a:buNone/>
              <a:tabLst>
                <a:tab pos="895350" algn="l"/>
              </a:tabLst>
            </a:pPr>
            <a:r>
              <a:rPr lang="en-GB" sz="3000" smtClean="0">
                <a:cs typeface="Arial" pitchFamily="34" charset="0"/>
              </a:rPr>
              <a:t>IPv4 (32 </a:t>
            </a:r>
            <a:r>
              <a:rPr lang="ru-RU" sz="3000" smtClean="0">
                <a:cs typeface="Arial" pitchFamily="34" charset="0"/>
              </a:rPr>
              <a:t>бита или</a:t>
            </a:r>
            <a:r>
              <a:rPr lang="en-GB" sz="3000" smtClean="0">
                <a:cs typeface="Arial" pitchFamily="34" charset="0"/>
              </a:rPr>
              <a:t> 4 </a:t>
            </a:r>
            <a:r>
              <a:rPr lang="ru-RU" sz="3000" smtClean="0">
                <a:cs typeface="Arial" pitchFamily="34" charset="0"/>
              </a:rPr>
              <a:t>октета</a:t>
            </a:r>
            <a:r>
              <a:rPr lang="en-GB" sz="3000" smtClean="0">
                <a:cs typeface="Arial" pitchFamily="34" charset="0"/>
              </a:rPr>
              <a:t>)</a:t>
            </a:r>
          </a:p>
          <a:p>
            <a:pPr marL="784225" lvl="1" indent="-327025" eaLnBrk="1" hangingPunct="1">
              <a:lnSpc>
                <a:spcPct val="80000"/>
              </a:lnSpc>
              <a:buClr>
                <a:srgbClr val="FF3300"/>
              </a:buClr>
              <a:buFontTx/>
              <a:buNone/>
              <a:tabLst>
                <a:tab pos="895350" algn="l"/>
              </a:tabLst>
            </a:pPr>
            <a:r>
              <a:rPr lang="en-GB" sz="2400" smtClean="0"/>
              <a:t>				254x254x254x254 	= 	4.1x10</a:t>
            </a:r>
            <a:r>
              <a:rPr lang="en-GB" sz="2400" baseline="30000" smtClean="0"/>
              <a:t>9 </a:t>
            </a:r>
          </a:p>
          <a:p>
            <a:pPr marL="784225" lvl="1" indent="-327025" eaLnBrk="1" hangingPunct="1">
              <a:lnSpc>
                <a:spcPct val="80000"/>
              </a:lnSpc>
              <a:buClr>
                <a:srgbClr val="FF3300"/>
              </a:buClr>
              <a:buFontTx/>
              <a:buNone/>
              <a:tabLst>
                <a:tab pos="895350" algn="l"/>
              </a:tabLst>
            </a:pPr>
            <a:r>
              <a:rPr lang="en-GB" sz="2400" smtClean="0"/>
              <a:t>							</a:t>
            </a:r>
            <a:r>
              <a:rPr lang="ru-RU" sz="2400" smtClean="0"/>
              <a:t>или</a:t>
            </a:r>
            <a:r>
              <a:rPr lang="en-GB" sz="2400" smtClean="0"/>
              <a:t> 	4,162,314,256</a:t>
            </a:r>
          </a:p>
          <a:p>
            <a:pPr eaLnBrk="1" hangingPunct="1">
              <a:lnSpc>
                <a:spcPct val="80000"/>
              </a:lnSpc>
              <a:buClr>
                <a:srgbClr val="FF3300"/>
              </a:buClr>
              <a:tabLst>
                <a:tab pos="895350" algn="l"/>
              </a:tabLst>
            </a:pPr>
            <a:endParaRPr lang="en-GB" sz="2000" smtClean="0">
              <a:cs typeface="Arial" pitchFamily="34" charset="0"/>
            </a:endParaRPr>
          </a:p>
          <a:p>
            <a:pPr eaLnBrk="1" hangingPunct="1">
              <a:lnSpc>
                <a:spcPct val="80000"/>
              </a:lnSpc>
              <a:buClr>
                <a:srgbClr val="FF3300"/>
              </a:buClr>
              <a:buFont typeface="Arial" pitchFamily="34" charset="0"/>
              <a:buNone/>
              <a:tabLst>
                <a:tab pos="895350" algn="l"/>
              </a:tabLst>
            </a:pPr>
            <a:r>
              <a:rPr lang="en-GB" sz="3000" smtClean="0">
                <a:cs typeface="Arial" pitchFamily="34" charset="0"/>
              </a:rPr>
              <a:t>IPv6 (128 </a:t>
            </a:r>
            <a:r>
              <a:rPr lang="ru-RU" sz="3000" smtClean="0">
                <a:cs typeface="Arial" pitchFamily="34" charset="0"/>
              </a:rPr>
              <a:t>битов или</a:t>
            </a:r>
            <a:r>
              <a:rPr lang="en-GB" sz="3000" smtClean="0">
                <a:cs typeface="Arial" pitchFamily="34" charset="0"/>
              </a:rPr>
              <a:t> 16 </a:t>
            </a:r>
            <a:r>
              <a:rPr lang="ru-RU" sz="3000" smtClean="0">
                <a:cs typeface="Arial" pitchFamily="34" charset="0"/>
              </a:rPr>
              <a:t>октетов</a:t>
            </a:r>
            <a:r>
              <a:rPr lang="en-GB" sz="3000" smtClean="0">
                <a:cs typeface="Arial" pitchFamily="34" charset="0"/>
              </a:rPr>
              <a:t>)</a:t>
            </a:r>
          </a:p>
          <a:p>
            <a:pPr eaLnBrk="1" hangingPunct="1">
              <a:lnSpc>
                <a:spcPct val="80000"/>
              </a:lnSpc>
              <a:buClr>
                <a:srgbClr val="FF3300"/>
              </a:buClr>
              <a:buFontTx/>
              <a:buNone/>
              <a:tabLst>
                <a:tab pos="895350" algn="l"/>
              </a:tabLst>
            </a:pPr>
            <a:r>
              <a:rPr lang="en-GB" sz="1400" smtClean="0">
                <a:cs typeface="Arial" pitchFamily="34" charset="0"/>
              </a:rPr>
              <a:t>		</a:t>
            </a:r>
            <a:r>
              <a:rPr lang="en-GB" sz="1600" smtClean="0">
                <a:cs typeface="Arial" pitchFamily="34" charset="0"/>
              </a:rPr>
              <a:t>254x254x254x254x254x254x254x254x254x254x254x254x254x254x254x254 </a:t>
            </a:r>
          </a:p>
          <a:p>
            <a:pPr eaLnBrk="1" hangingPunct="1">
              <a:lnSpc>
                <a:spcPct val="80000"/>
              </a:lnSpc>
              <a:buClr>
                <a:srgbClr val="FF3300"/>
              </a:buClr>
              <a:buFontTx/>
              <a:buNone/>
              <a:tabLst>
                <a:tab pos="895350" algn="l"/>
              </a:tabLst>
            </a:pPr>
            <a:r>
              <a:rPr lang="en-GB" sz="1600" smtClean="0">
                <a:cs typeface="Arial" pitchFamily="34" charset="0"/>
              </a:rPr>
              <a:t>								= 	3.4x10</a:t>
            </a:r>
            <a:r>
              <a:rPr lang="en-GB" sz="1600" baseline="30000" smtClean="0">
                <a:cs typeface="Arial" pitchFamily="34" charset="0"/>
              </a:rPr>
              <a:t>38</a:t>
            </a:r>
            <a:r>
              <a:rPr lang="en-GB" sz="1600" smtClean="0">
                <a:cs typeface="Arial" pitchFamily="34" charset="0"/>
              </a:rPr>
              <a:t> </a:t>
            </a:r>
          </a:p>
          <a:p>
            <a:pPr eaLnBrk="1" hangingPunct="1">
              <a:lnSpc>
                <a:spcPct val="80000"/>
              </a:lnSpc>
              <a:buClr>
                <a:srgbClr val="FF3300"/>
              </a:buClr>
              <a:buFontTx/>
              <a:buNone/>
              <a:tabLst>
                <a:tab pos="895350" algn="l"/>
              </a:tabLst>
            </a:pPr>
            <a:r>
              <a:rPr lang="en-GB" sz="2000" smtClean="0">
                <a:cs typeface="Arial" pitchFamily="34" charset="0"/>
              </a:rPr>
              <a:t>		</a:t>
            </a:r>
            <a:r>
              <a:rPr lang="ru-RU" sz="2000" smtClean="0">
                <a:cs typeface="Arial" pitchFamily="34" charset="0"/>
              </a:rPr>
              <a:t>или</a:t>
            </a:r>
            <a:r>
              <a:rPr lang="en-GB" sz="2000" smtClean="0">
                <a:cs typeface="Arial" pitchFamily="34" charset="0"/>
              </a:rPr>
              <a:t> </a:t>
            </a:r>
            <a:r>
              <a:rPr lang="en-GB" sz="2700" smtClean="0">
                <a:cs typeface="Arial" pitchFamily="34" charset="0"/>
              </a:rPr>
              <a:t> </a:t>
            </a:r>
            <a:r>
              <a:rPr lang="en-GB" sz="1700" smtClean="0">
                <a:cs typeface="Arial" pitchFamily="34" charset="0"/>
              </a:rPr>
              <a:t>340,000,000,000,000,000,000,000,000,000,000,000,000</a:t>
            </a:r>
          </a:p>
          <a:p>
            <a:pPr marL="784225" lvl="1" indent="-327025" eaLnBrk="1" hangingPunct="1">
              <a:lnSpc>
                <a:spcPct val="80000"/>
              </a:lnSpc>
              <a:buClr>
                <a:srgbClr val="FF3300"/>
              </a:buClr>
              <a:buFontTx/>
              <a:buNone/>
              <a:tabLst>
                <a:tab pos="895350" algn="l"/>
              </a:tabLst>
            </a:pPr>
            <a:endParaRPr lang="en-GB" sz="1500" baseline="30000" smtClean="0"/>
          </a:p>
          <a:p>
            <a:pPr marL="784225" lvl="1" indent="-327025" eaLnBrk="1" hangingPunct="1">
              <a:lnSpc>
                <a:spcPct val="80000"/>
              </a:lnSpc>
              <a:buClr>
                <a:srgbClr val="FF3300"/>
              </a:buClr>
              <a:buFont typeface="Lucida Grande" pitchFamily="-84" charset="0"/>
              <a:buNone/>
              <a:tabLst>
                <a:tab pos="895350" algn="l"/>
              </a:tabLst>
            </a:pPr>
            <a:r>
              <a:rPr lang="ru-RU" sz="3000" smtClean="0">
                <a:solidFill>
                  <a:srgbClr val="122031"/>
                </a:solidFill>
              </a:rPr>
              <a:t>Таким образом, это составит не </a:t>
            </a:r>
            <a:r>
              <a:rPr lang="en-GB" sz="3000" smtClean="0">
                <a:solidFill>
                  <a:srgbClr val="122031"/>
                </a:solidFill>
              </a:rPr>
              <a:t>4</a:t>
            </a:r>
            <a:r>
              <a:rPr lang="ru-RU" sz="3000" smtClean="0">
                <a:solidFill>
                  <a:srgbClr val="122031"/>
                </a:solidFill>
              </a:rPr>
              <a:t>, а</a:t>
            </a:r>
            <a:r>
              <a:rPr lang="en-GB" sz="3000" smtClean="0">
                <a:solidFill>
                  <a:srgbClr val="122031"/>
                </a:solidFill>
              </a:rPr>
              <a:t> 16</a:t>
            </a:r>
            <a:r>
              <a:rPr lang="ru-RU" sz="3000" smtClean="0">
                <a:solidFill>
                  <a:srgbClr val="122031"/>
                </a:solidFill>
              </a:rPr>
              <a:t> блоков, состоящих из </a:t>
            </a:r>
            <a:r>
              <a:rPr lang="en-GB" sz="3000" smtClean="0">
                <a:solidFill>
                  <a:srgbClr val="122031"/>
                </a:solidFill>
              </a:rPr>
              <a:t>8 </a:t>
            </a:r>
            <a:r>
              <a:rPr lang="ru-RU" sz="3000" smtClean="0">
                <a:solidFill>
                  <a:srgbClr val="122031"/>
                </a:solidFill>
              </a:rPr>
              <a:t>ПЕРЕКЛЮЧАТЕЛЕЙ</a:t>
            </a:r>
            <a:endParaRPr lang="en-GB" sz="3000" baseline="30000" smtClean="0">
              <a:solidFill>
                <a:srgbClr val="122031"/>
              </a:solidFill>
            </a:endParaRPr>
          </a:p>
          <a:p>
            <a:pPr marL="784225" lvl="1" indent="-327025" eaLnBrk="1" hangingPunct="1">
              <a:lnSpc>
                <a:spcPct val="80000"/>
              </a:lnSpc>
              <a:buClr>
                <a:srgbClr val="FF3300"/>
              </a:buClr>
              <a:buFontTx/>
              <a:buNone/>
              <a:tabLst>
                <a:tab pos="895350" algn="l"/>
              </a:tabLst>
            </a:pPr>
            <a:endParaRPr lang="en-GB" sz="1500" baseline="30000" smtClean="0"/>
          </a:p>
          <a:p>
            <a:pPr marL="784225" lvl="1" indent="-327025" eaLnBrk="1" hangingPunct="1">
              <a:lnSpc>
                <a:spcPct val="80000"/>
              </a:lnSpc>
              <a:buClr>
                <a:srgbClr val="FF3300"/>
              </a:buClr>
              <a:buFont typeface="Lucida Grande" pitchFamily="-84" charset="0"/>
              <a:buNone/>
              <a:tabLst>
                <a:tab pos="895350" algn="l"/>
              </a:tabLst>
            </a:pPr>
            <a:r>
              <a:rPr lang="en-GB" sz="2400" smtClean="0"/>
              <a:t>	</a:t>
            </a:r>
            <a:r>
              <a:rPr lang="ru-RU" sz="2400" i="1" smtClean="0"/>
              <a:t>Если размер адресного пространства протокола </a:t>
            </a:r>
            <a:r>
              <a:rPr lang="en-GB" sz="2400" i="1" smtClean="0"/>
              <a:t>IPv4</a:t>
            </a:r>
            <a:r>
              <a:rPr lang="ru-RU" sz="2400" i="1" smtClean="0"/>
              <a:t> сопоставить с 1 миллиметром, то размер адресного пространства протокола </a:t>
            </a:r>
            <a:r>
              <a:rPr lang="en-GB" sz="2400" i="1" smtClean="0"/>
              <a:t>IPv</a:t>
            </a:r>
            <a:r>
              <a:rPr lang="ru-RU" sz="2400" i="1" smtClean="0"/>
              <a:t>6 составит 80 диаметров всей Галактики. </a:t>
            </a:r>
            <a:endParaRPr lang="en-GB" sz="2400" i="1" smtClean="0"/>
          </a:p>
        </p:txBody>
      </p:sp>
      <p:sp>
        <p:nvSpPr>
          <p:cNvPr id="176131" name="Slide Number Placeholder 3"/>
          <p:cNvSpPr>
            <a:spLocks noGrp="1"/>
          </p:cNvSpPr>
          <p:nvPr>
            <p:ph type="sldNum" sz="quarter" idx="12"/>
          </p:nvPr>
        </p:nvSpPr>
        <p:spPr bwMode="auto">
          <a:noFill/>
          <a:ln>
            <a:miter lim="800000"/>
            <a:headEnd/>
            <a:tailEnd/>
          </a:ln>
        </p:spPr>
        <p:txBody>
          <a:bodyPr/>
          <a:lstStyle/>
          <a:p>
            <a:fld id="{DA86E53D-B728-46F3-A149-EEF3702845FD}" type="slidenum">
              <a:rPr lang="en-US"/>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p:nvPr>
        </p:nvSpPr>
        <p:spPr bwMode="auto">
          <a:xfrm>
            <a:off x="468313" y="-11430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Будущее Интернета</a:t>
            </a:r>
            <a:endParaRPr lang="en-GB" smtClean="0"/>
          </a:p>
        </p:txBody>
      </p:sp>
      <p:sp>
        <p:nvSpPr>
          <p:cNvPr id="178178" name="Rectangle 3"/>
          <p:cNvSpPr>
            <a:spLocks noGrp="1" noChangeArrowheads="1"/>
          </p:cNvSpPr>
          <p:nvPr>
            <p:ph type="body" idx="1"/>
          </p:nvPr>
        </p:nvSpPr>
        <p:spPr>
          <a:xfrm>
            <a:off x="203200" y="565150"/>
            <a:ext cx="8653463" cy="6140450"/>
          </a:xfrm>
        </p:spPr>
        <p:txBody>
          <a:bodyPr/>
          <a:lstStyle/>
          <a:p>
            <a:pPr algn="just" eaLnBrk="1" hangingPunct="1">
              <a:lnSpc>
                <a:spcPct val="80000"/>
              </a:lnSpc>
              <a:spcBef>
                <a:spcPts val="600"/>
              </a:spcBef>
            </a:pPr>
            <a:r>
              <a:rPr lang="ru-RU" sz="2700" smtClean="0"/>
              <a:t>10 лет назад мы не могли и представить, насколько наша жизнь станет зависима от Интернета.</a:t>
            </a:r>
          </a:p>
          <a:p>
            <a:pPr algn="just" eaLnBrk="1" hangingPunct="1">
              <a:lnSpc>
                <a:spcPct val="80000"/>
              </a:lnSpc>
              <a:spcBef>
                <a:spcPts val="600"/>
              </a:spcBef>
            </a:pPr>
            <a:r>
              <a:rPr lang="ru-RU" sz="2700" smtClean="0"/>
              <a:t>Тогда мы не могли знать, какую роль Интернет будет играть в уголовных расследованиях.</a:t>
            </a:r>
            <a:endParaRPr lang="en-GB" sz="2700" smtClean="0"/>
          </a:p>
          <a:p>
            <a:pPr algn="just" eaLnBrk="1" hangingPunct="1">
              <a:lnSpc>
                <a:spcPct val="70000"/>
              </a:lnSpc>
              <a:buClr>
                <a:srgbClr val="C00000"/>
              </a:buClr>
              <a:buFontTx/>
              <a:buNone/>
            </a:pPr>
            <a:endParaRPr lang="ru-RU" sz="2700" smtClean="0"/>
          </a:p>
          <a:p>
            <a:pPr algn="just" eaLnBrk="1" hangingPunct="1">
              <a:lnSpc>
                <a:spcPct val="70000"/>
              </a:lnSpc>
              <a:buClr>
                <a:srgbClr val="C00000"/>
              </a:buClr>
              <a:buFontTx/>
              <a:buNone/>
            </a:pPr>
            <a:r>
              <a:rPr lang="ru-RU" sz="2700" smtClean="0"/>
              <a:t>Мы знаем, что</a:t>
            </a:r>
            <a:r>
              <a:rPr lang="en-GB" sz="2700" smtClean="0"/>
              <a:t>:</a:t>
            </a:r>
          </a:p>
          <a:p>
            <a:pPr algn="just" eaLnBrk="1" hangingPunct="1">
              <a:lnSpc>
                <a:spcPct val="70000"/>
              </a:lnSpc>
            </a:pPr>
            <a:r>
              <a:rPr lang="ru-RU" sz="2700" b="1" smtClean="0"/>
              <a:t>Пропускная способность </a:t>
            </a:r>
            <a:r>
              <a:rPr lang="ru-RU" sz="2700" smtClean="0"/>
              <a:t>сети будет</a:t>
            </a:r>
            <a:r>
              <a:rPr lang="en-GB" sz="2700" smtClean="0"/>
              <a:t> </a:t>
            </a:r>
            <a:r>
              <a:rPr lang="ru-RU" sz="2700" smtClean="0"/>
              <a:t>продолжать расти в связи ростом потребностей мультимедиа </a:t>
            </a:r>
            <a:r>
              <a:rPr lang="en-GB" sz="2700" smtClean="0"/>
              <a:t>– IP-</a:t>
            </a:r>
            <a:r>
              <a:rPr lang="ru-RU" sz="2700" smtClean="0"/>
              <a:t>телефония (передача голоса по </a:t>
            </a:r>
            <a:r>
              <a:rPr lang="en-US" sz="2700" smtClean="0"/>
              <a:t>IP-</a:t>
            </a:r>
            <a:r>
              <a:rPr lang="ru-RU" sz="2700" smtClean="0"/>
              <a:t>протоколу)</a:t>
            </a:r>
            <a:r>
              <a:rPr lang="en-GB" sz="2700" smtClean="0"/>
              <a:t>, </a:t>
            </a:r>
            <a:r>
              <a:rPr lang="ru-RU" sz="2700" smtClean="0"/>
              <a:t>радио</a:t>
            </a:r>
            <a:r>
              <a:rPr lang="en-GB" sz="2700" smtClean="0"/>
              <a:t>, </a:t>
            </a:r>
            <a:r>
              <a:rPr lang="ru-RU" sz="2700" smtClean="0"/>
              <a:t>видео</a:t>
            </a:r>
            <a:r>
              <a:rPr lang="en-GB" sz="2700" smtClean="0"/>
              <a:t>, </a:t>
            </a:r>
            <a:r>
              <a:rPr lang="ru-RU" sz="2700" smtClean="0"/>
              <a:t>телевидение.</a:t>
            </a:r>
            <a:endParaRPr lang="en-GB" sz="2700" smtClean="0"/>
          </a:p>
          <a:p>
            <a:pPr algn="just" eaLnBrk="1" hangingPunct="1">
              <a:lnSpc>
                <a:spcPct val="70000"/>
              </a:lnSpc>
            </a:pPr>
            <a:r>
              <a:rPr lang="ru-RU" sz="2700" b="1" smtClean="0"/>
              <a:t>Коммерческие компании </a:t>
            </a:r>
            <a:r>
              <a:rPr lang="ru-RU" sz="2700" smtClean="0"/>
              <a:t>будут продолжать пользоваться Интернетом</a:t>
            </a:r>
            <a:r>
              <a:rPr lang="en-GB" sz="2700" smtClean="0"/>
              <a:t> – </a:t>
            </a:r>
            <a:r>
              <a:rPr lang="ru-RU" sz="2700" smtClean="0"/>
              <a:t>большой бизнес зависит от Интернета в сферах торговли онлайн, коммуникаций, продаж и сервисных услуг</a:t>
            </a:r>
            <a:r>
              <a:rPr lang="en-US" sz="2700" smtClean="0"/>
              <a:t>.</a:t>
            </a:r>
            <a:endParaRPr lang="ru-RU" sz="2700" smtClean="0"/>
          </a:p>
          <a:p>
            <a:pPr eaLnBrk="1" hangingPunct="1">
              <a:lnSpc>
                <a:spcPct val="70000"/>
              </a:lnSpc>
            </a:pPr>
            <a:r>
              <a:rPr lang="ru-RU" sz="2700" b="1" smtClean="0"/>
              <a:t>Беспроводной </a:t>
            </a:r>
            <a:r>
              <a:rPr lang="ru-RU" sz="2700" smtClean="0"/>
              <a:t>Интернет наращивает темпы  </a:t>
            </a:r>
            <a:r>
              <a:rPr lang="en-GB" sz="2700" smtClean="0"/>
              <a:t>– </a:t>
            </a:r>
            <a:r>
              <a:rPr lang="ru-RU" sz="2700" smtClean="0"/>
              <a:t>технологии блютус (</a:t>
            </a:r>
            <a:r>
              <a:rPr lang="en-GB" sz="2700" smtClean="0"/>
              <a:t>Bluetooth</a:t>
            </a:r>
            <a:r>
              <a:rPr lang="ru-RU" sz="2700" smtClean="0"/>
              <a:t>)</a:t>
            </a:r>
            <a:r>
              <a:rPr lang="en-GB" sz="2700" smtClean="0"/>
              <a:t>, IEEE802.11, </a:t>
            </a:r>
            <a:r>
              <a:rPr lang="ru-RU" sz="2700" smtClean="0"/>
              <a:t>доступ посредством радиосвязи (</a:t>
            </a:r>
            <a:r>
              <a:rPr lang="en-GB" sz="2700" smtClean="0"/>
              <a:t>WAP</a:t>
            </a:r>
            <a:r>
              <a:rPr lang="ru-RU" sz="2700" smtClean="0"/>
              <a:t>)</a:t>
            </a:r>
            <a:r>
              <a:rPr lang="en-GB" sz="2700" smtClean="0"/>
              <a:t>, </a:t>
            </a:r>
            <a:r>
              <a:rPr lang="ru-RU" sz="2700" smtClean="0"/>
              <a:t>а также территориально-распределенные беспроводные системы или «</a:t>
            </a:r>
            <a:r>
              <a:rPr lang="ru-RU" altLang="ja-JP" sz="2700" smtClean="0"/>
              <a:t>облако</a:t>
            </a:r>
            <a:r>
              <a:rPr lang="ru-RU" sz="2700" smtClean="0"/>
              <a:t>»</a:t>
            </a:r>
            <a:r>
              <a:rPr lang="en-GB" altLang="ja-JP" sz="2700" smtClean="0"/>
              <a:t> (</a:t>
            </a:r>
            <a:r>
              <a:rPr lang="ru-RU" altLang="ja-JP" sz="2700" smtClean="0"/>
              <a:t>городской центр</a:t>
            </a:r>
            <a:r>
              <a:rPr lang="en-GB" altLang="ja-JP" sz="2700" smtClean="0"/>
              <a:t>)</a:t>
            </a:r>
            <a:r>
              <a:rPr lang="ru-RU" altLang="ja-JP" sz="2700" smtClean="0"/>
              <a:t>.</a:t>
            </a:r>
            <a:endParaRPr lang="en-GB" sz="270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180226" name="TextBox 3"/>
          <p:cNvSpPr txBox="1">
            <a:spLocks noChangeArrowheads="1"/>
          </p:cNvSpPr>
          <p:nvPr/>
        </p:nvSpPr>
        <p:spPr bwMode="auto">
          <a:xfrm>
            <a:off x="3071813" y="4500563"/>
            <a:ext cx="2841625" cy="923925"/>
          </a:xfrm>
          <a:prstGeom prst="rect">
            <a:avLst/>
          </a:prstGeom>
          <a:noFill/>
          <a:ln w="9525">
            <a:noFill/>
            <a:miter lim="800000"/>
            <a:headEnd/>
            <a:tailEnd/>
          </a:ln>
        </p:spPr>
        <p:txBody>
          <a:bodyPr wrap="none">
            <a:spAutoFit/>
          </a:bodyPr>
          <a:lstStyle/>
          <a:p>
            <a:r>
              <a:rPr lang="ru-RU" sz="5400" b="1"/>
              <a:t>Вопросы</a:t>
            </a:r>
            <a:endParaRPr lang="en-GB" sz="5400" b="1"/>
          </a:p>
        </p:txBody>
      </p:sp>
      <p:sp>
        <p:nvSpPr>
          <p:cNvPr id="180227" name="Slide Number Placeholder 4"/>
          <p:cNvSpPr>
            <a:spLocks noGrp="1"/>
          </p:cNvSpPr>
          <p:nvPr>
            <p:ph type="sldNum" sz="quarter" idx="12"/>
          </p:nvPr>
        </p:nvSpPr>
        <p:spPr bwMode="auto">
          <a:noFill/>
          <a:ln>
            <a:miter lim="800000"/>
            <a:headEnd/>
            <a:tailEnd/>
          </a:ln>
        </p:spPr>
        <p:txBody>
          <a:bodyPr/>
          <a:lstStyle/>
          <a:p>
            <a:fld id="{20651C15-08B2-4298-834D-76DED240B344}" type="slidenum">
              <a:rPr lang="en-US"/>
              <a:pPr/>
              <a:t>82</a:t>
            </a:fld>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itle 1"/>
          <p:cNvSpPr>
            <a:spLocks noGrp="1"/>
          </p:cNvSpPr>
          <p:nvPr>
            <p:ph type="title"/>
          </p:nvPr>
        </p:nvSpPr>
        <p:spPr bwMode="auto">
          <a:xfrm>
            <a:off x="457200" y="2762250"/>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Часть третья</a:t>
            </a:r>
            <a:r>
              <a:rPr lang="en-GB" b="1" smtClean="0"/>
              <a:t/>
            </a:r>
            <a:br>
              <a:rPr lang="en-GB" b="1" smtClean="0"/>
            </a:br>
            <a:r>
              <a:rPr lang="ru-RU" b="1" smtClean="0"/>
              <a:t>Интернет-услуги</a:t>
            </a:r>
            <a:r>
              <a:rPr lang="en-GB" smtClean="0"/>
              <a:t> </a:t>
            </a:r>
            <a:endParaRPr lang="en-US" smtClean="0"/>
          </a:p>
        </p:txBody>
      </p:sp>
      <p:pic>
        <p:nvPicPr>
          <p:cNvPr id="182274"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sp>
        <p:nvSpPr>
          <p:cNvPr id="182275" name="Slide Number Placeholder 3"/>
          <p:cNvSpPr>
            <a:spLocks noGrp="1"/>
          </p:cNvSpPr>
          <p:nvPr>
            <p:ph type="sldNum" sz="quarter" idx="12"/>
          </p:nvPr>
        </p:nvSpPr>
        <p:spPr bwMode="auto">
          <a:noFill/>
          <a:ln>
            <a:miter lim="800000"/>
            <a:headEnd/>
            <a:tailEnd/>
          </a:ln>
        </p:spPr>
        <p:txBody>
          <a:bodyPr/>
          <a:lstStyle/>
          <a:p>
            <a:fld id="{BC39B07E-23C9-45A0-AF11-B575833D94E4}" type="slidenum">
              <a:rPr lang="en-US"/>
              <a:pPr/>
              <a:t>83</a:t>
            </a:fld>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21"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Ключевая инфраструктура</a:t>
            </a:r>
            <a:endParaRPr lang="en-US" smtClean="0"/>
          </a:p>
        </p:txBody>
      </p:sp>
      <p:sp>
        <p:nvSpPr>
          <p:cNvPr id="9219" name="Rectangle 3"/>
          <p:cNvSpPr>
            <a:spLocks noGrp="1" noChangeArrowheads="1"/>
          </p:cNvSpPr>
          <p:nvPr>
            <p:ph type="body" sz="half" idx="2"/>
          </p:nvPr>
        </p:nvSpPr>
        <p:spPr>
          <a:xfrm>
            <a:off x="5638800" y="1981200"/>
            <a:ext cx="3505200" cy="4114800"/>
          </a:xfrm>
        </p:spPr>
        <p:txBody>
          <a:bodyPr rtlCol="0">
            <a:normAutofit lnSpcReduction="10000"/>
          </a:bodyPr>
          <a:lstStyle/>
          <a:p>
            <a:pPr eaLnBrk="1" fontAlgn="auto" hangingPunct="1">
              <a:spcAft>
                <a:spcPts val="0"/>
              </a:spcAft>
              <a:buFont typeface="Arial"/>
              <a:buChar char="•"/>
              <a:defRPr/>
            </a:pPr>
            <a:r>
              <a:rPr lang="en-US" sz="2400" smtClean="0">
                <a:ea typeface="+mn-ea"/>
                <a:cs typeface="+mn-cs"/>
              </a:rPr>
              <a:t>Gas &amp; Oil Storage/Delivery</a:t>
            </a:r>
          </a:p>
          <a:p>
            <a:pPr eaLnBrk="1" fontAlgn="auto" hangingPunct="1">
              <a:spcAft>
                <a:spcPts val="0"/>
              </a:spcAft>
              <a:buFont typeface="Arial"/>
              <a:buChar char="•"/>
              <a:defRPr/>
            </a:pPr>
            <a:r>
              <a:rPr lang="en-US" sz="2400" smtClean="0">
                <a:ea typeface="+mn-ea"/>
                <a:cs typeface="+mn-cs"/>
              </a:rPr>
              <a:t>Water Supply System</a:t>
            </a:r>
          </a:p>
          <a:p>
            <a:pPr eaLnBrk="1" fontAlgn="auto" hangingPunct="1">
              <a:spcAft>
                <a:spcPts val="0"/>
              </a:spcAft>
              <a:buFont typeface="Arial"/>
              <a:buChar char="•"/>
              <a:defRPr/>
            </a:pPr>
            <a:r>
              <a:rPr lang="en-US" sz="2400" smtClean="0">
                <a:ea typeface="+mn-ea"/>
                <a:cs typeface="+mn-cs"/>
              </a:rPr>
              <a:t>Banking &amp; Finance</a:t>
            </a:r>
          </a:p>
          <a:p>
            <a:pPr eaLnBrk="1" fontAlgn="auto" hangingPunct="1">
              <a:spcAft>
                <a:spcPts val="0"/>
              </a:spcAft>
              <a:buFont typeface="Arial"/>
              <a:buChar char="•"/>
              <a:defRPr/>
            </a:pPr>
            <a:r>
              <a:rPr lang="en-US" sz="2400" smtClean="0">
                <a:ea typeface="+mn-ea"/>
                <a:cs typeface="+mn-cs"/>
              </a:rPr>
              <a:t>Transportation</a:t>
            </a:r>
          </a:p>
          <a:p>
            <a:pPr eaLnBrk="1" fontAlgn="auto" hangingPunct="1">
              <a:spcAft>
                <a:spcPts val="0"/>
              </a:spcAft>
              <a:buFont typeface="Arial"/>
              <a:buChar char="•"/>
              <a:defRPr/>
            </a:pPr>
            <a:r>
              <a:rPr lang="en-US" sz="2400" smtClean="0">
                <a:ea typeface="+mn-ea"/>
                <a:cs typeface="+mn-cs"/>
              </a:rPr>
              <a:t>Electrical Energy</a:t>
            </a:r>
          </a:p>
          <a:p>
            <a:pPr eaLnBrk="1" fontAlgn="auto" hangingPunct="1">
              <a:spcAft>
                <a:spcPts val="0"/>
              </a:spcAft>
              <a:buFont typeface="Arial"/>
              <a:buChar char="•"/>
              <a:defRPr/>
            </a:pPr>
            <a:r>
              <a:rPr lang="en-US" sz="2400" smtClean="0">
                <a:ea typeface="+mn-ea"/>
                <a:cs typeface="+mn-cs"/>
              </a:rPr>
              <a:t>Telecommunications</a:t>
            </a:r>
          </a:p>
          <a:p>
            <a:pPr eaLnBrk="1" fontAlgn="auto" hangingPunct="1">
              <a:spcAft>
                <a:spcPts val="0"/>
              </a:spcAft>
              <a:buFont typeface="Arial"/>
              <a:buChar char="•"/>
              <a:defRPr/>
            </a:pPr>
            <a:r>
              <a:rPr lang="en-US" sz="2400" smtClean="0">
                <a:ea typeface="+mn-ea"/>
                <a:cs typeface="+mn-cs"/>
              </a:rPr>
              <a:t>Emergency Services</a:t>
            </a:r>
          </a:p>
          <a:p>
            <a:pPr eaLnBrk="1" fontAlgn="auto" hangingPunct="1">
              <a:spcAft>
                <a:spcPts val="0"/>
              </a:spcAft>
              <a:buFont typeface="Arial"/>
              <a:buChar char="•"/>
              <a:defRPr/>
            </a:pPr>
            <a:r>
              <a:rPr lang="en-US" sz="2400" smtClean="0">
                <a:ea typeface="+mn-ea"/>
                <a:cs typeface="+mn-cs"/>
              </a:rPr>
              <a:t>Government Operations</a:t>
            </a:r>
          </a:p>
        </p:txBody>
      </p:sp>
      <p:pic>
        <p:nvPicPr>
          <p:cNvPr id="184323" name="Picture 4" descr="graphic"/>
          <p:cNvPicPr>
            <a:picLocks noGrp="1" noChangeAspect="1" noChangeArrowheads="1"/>
          </p:cNvPicPr>
          <p:nvPr>
            <p:ph type="clipArt" sz="half" idx="1"/>
          </p:nvPr>
        </p:nvPicPr>
        <p:blipFill>
          <a:blip r:embed="rId3"/>
          <a:srcRect/>
          <a:stretch>
            <a:fillRect/>
          </a:stretch>
        </p:blipFill>
        <p:spPr>
          <a:xfrm>
            <a:off x="38100" y="1143000"/>
            <a:ext cx="9144000" cy="6896100"/>
          </a:xfrm>
        </p:spPr>
      </p:pic>
      <p:sp>
        <p:nvSpPr>
          <p:cNvPr id="184324" name="Slide Number Placeholder 4"/>
          <p:cNvSpPr>
            <a:spLocks noGrp="1"/>
          </p:cNvSpPr>
          <p:nvPr>
            <p:ph type="sldNum" sz="quarter" idx="12"/>
          </p:nvPr>
        </p:nvSpPr>
        <p:spPr bwMode="auto">
          <a:noFill/>
          <a:ln>
            <a:miter lim="800000"/>
            <a:headEnd/>
            <a:tailEnd/>
          </a:ln>
        </p:spPr>
        <p:txBody>
          <a:bodyPr/>
          <a:lstStyle/>
          <a:p>
            <a:fld id="{68D52648-9E4A-48E8-8F9C-ADF38B08C1C4}" type="slidenum">
              <a:rPr lang="en-GB"/>
              <a:pPr/>
              <a:t>84</a:t>
            </a:fld>
            <a:endParaRPr lang="en-GB"/>
          </a:p>
        </p:txBody>
      </p:sp>
      <p:sp>
        <p:nvSpPr>
          <p:cNvPr id="184325" name="Oval 1"/>
          <p:cNvSpPr>
            <a:spLocks noChangeArrowheads="1"/>
          </p:cNvSpPr>
          <p:nvPr/>
        </p:nvSpPr>
        <p:spPr bwMode="auto">
          <a:xfrm>
            <a:off x="2540000" y="3657600"/>
            <a:ext cx="4254500" cy="16637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r>
              <a:rPr lang="ru-RU" sz="3200">
                <a:solidFill>
                  <a:srgbClr val="FFFFFF"/>
                </a:solidFill>
              </a:rPr>
              <a:t>Ключевая </a:t>
            </a:r>
          </a:p>
          <a:p>
            <a:pPr algn="ctr"/>
            <a:r>
              <a:rPr lang="ru-RU" sz="3200">
                <a:solidFill>
                  <a:srgbClr val="FFFFFF"/>
                </a:solidFill>
              </a:rPr>
              <a:t>инфраструктура</a:t>
            </a:r>
            <a:endParaRPr lang="en-US" sz="3200">
              <a:solidFill>
                <a:srgbClr val="FFFFFF"/>
              </a:solidFill>
            </a:endParaRPr>
          </a:p>
        </p:txBody>
      </p:sp>
      <p:sp>
        <p:nvSpPr>
          <p:cNvPr id="184326" name="Rectangle 3"/>
          <p:cNvSpPr>
            <a:spLocks noChangeArrowheads="1"/>
          </p:cNvSpPr>
          <p:nvPr/>
        </p:nvSpPr>
        <p:spPr bwMode="auto">
          <a:xfrm>
            <a:off x="1270000" y="1600200"/>
            <a:ext cx="24130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Работа правительств</a:t>
            </a:r>
            <a:endParaRPr lang="en-US" sz="2400">
              <a:solidFill>
                <a:srgbClr val="FFFFFF"/>
              </a:solidFill>
            </a:endParaRPr>
          </a:p>
        </p:txBody>
      </p:sp>
      <p:sp>
        <p:nvSpPr>
          <p:cNvPr id="184327" name="Rectangle 8"/>
          <p:cNvSpPr>
            <a:spLocks noChangeArrowheads="1"/>
          </p:cNvSpPr>
          <p:nvPr/>
        </p:nvSpPr>
        <p:spPr bwMode="auto">
          <a:xfrm>
            <a:off x="0" y="3479800"/>
            <a:ext cx="24130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Аварийные службы</a:t>
            </a:r>
            <a:endParaRPr lang="en-US" sz="2400">
              <a:solidFill>
                <a:srgbClr val="FFFFFF"/>
              </a:solidFill>
            </a:endParaRPr>
          </a:p>
        </p:txBody>
      </p:sp>
      <p:sp>
        <p:nvSpPr>
          <p:cNvPr id="184328" name="Rectangle 9"/>
          <p:cNvSpPr>
            <a:spLocks noChangeArrowheads="1"/>
          </p:cNvSpPr>
          <p:nvPr/>
        </p:nvSpPr>
        <p:spPr bwMode="auto">
          <a:xfrm>
            <a:off x="0" y="4965700"/>
            <a:ext cx="30353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Телекоммуникации</a:t>
            </a:r>
            <a:endParaRPr lang="en-US" sz="2400">
              <a:solidFill>
                <a:srgbClr val="FFFFFF"/>
              </a:solidFill>
            </a:endParaRPr>
          </a:p>
        </p:txBody>
      </p:sp>
      <p:sp>
        <p:nvSpPr>
          <p:cNvPr id="184329" name="Rectangle 10"/>
          <p:cNvSpPr>
            <a:spLocks noChangeArrowheads="1"/>
          </p:cNvSpPr>
          <p:nvPr/>
        </p:nvSpPr>
        <p:spPr bwMode="auto">
          <a:xfrm>
            <a:off x="6553200" y="5029200"/>
            <a:ext cx="25781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Банковская сфера и финансы</a:t>
            </a:r>
            <a:endParaRPr lang="en-US" sz="2400">
              <a:solidFill>
                <a:srgbClr val="FFFFFF"/>
              </a:solidFill>
            </a:endParaRPr>
          </a:p>
        </p:txBody>
      </p:sp>
      <p:sp>
        <p:nvSpPr>
          <p:cNvPr id="184330" name="Rectangle 11"/>
          <p:cNvSpPr>
            <a:spLocks noChangeArrowheads="1"/>
          </p:cNvSpPr>
          <p:nvPr/>
        </p:nvSpPr>
        <p:spPr bwMode="auto">
          <a:xfrm>
            <a:off x="6705600" y="3479800"/>
            <a:ext cx="25781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Водоснабжение</a:t>
            </a:r>
            <a:endParaRPr lang="en-US" sz="2400">
              <a:solidFill>
                <a:srgbClr val="FFFFFF"/>
              </a:solidFill>
            </a:endParaRPr>
          </a:p>
        </p:txBody>
      </p:sp>
      <p:sp>
        <p:nvSpPr>
          <p:cNvPr id="184331" name="Rectangle 13"/>
          <p:cNvSpPr>
            <a:spLocks noChangeArrowheads="1"/>
          </p:cNvSpPr>
          <p:nvPr/>
        </p:nvSpPr>
        <p:spPr bwMode="auto">
          <a:xfrm>
            <a:off x="5867400" y="1504950"/>
            <a:ext cx="30099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Хранение и поставки нефти и газа</a:t>
            </a:r>
            <a:endParaRPr lang="en-US" sz="2400">
              <a:solidFill>
                <a:srgbClr val="FFFFFF"/>
              </a:solidFill>
            </a:endParaRPr>
          </a:p>
        </p:txBody>
      </p:sp>
      <p:sp>
        <p:nvSpPr>
          <p:cNvPr id="184332" name="Rectangle 14"/>
          <p:cNvSpPr>
            <a:spLocks noChangeArrowheads="1"/>
          </p:cNvSpPr>
          <p:nvPr/>
        </p:nvSpPr>
        <p:spPr bwMode="auto">
          <a:xfrm>
            <a:off x="5969000" y="6858000"/>
            <a:ext cx="25781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Транспорт</a:t>
            </a:r>
            <a:endParaRPr lang="en-US" sz="2400">
              <a:solidFill>
                <a:srgbClr val="FFFFFF"/>
              </a:solidFill>
            </a:endParaRPr>
          </a:p>
        </p:txBody>
      </p:sp>
      <p:sp>
        <p:nvSpPr>
          <p:cNvPr id="184333" name="Rectangle 15"/>
          <p:cNvSpPr>
            <a:spLocks noChangeArrowheads="1"/>
          </p:cNvSpPr>
          <p:nvPr/>
        </p:nvSpPr>
        <p:spPr bwMode="auto">
          <a:xfrm>
            <a:off x="609600" y="6959600"/>
            <a:ext cx="2578100" cy="7112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8"/>
              </a:srgbClr>
            </a:outerShdw>
          </a:effectLst>
        </p:spPr>
        <p:txBody>
          <a:bodyPr anchor="ctr"/>
          <a:lstStyle/>
          <a:p>
            <a:pPr algn="ctr"/>
            <a:r>
              <a:rPr lang="ru-RU" sz="2400">
                <a:solidFill>
                  <a:srgbClr val="FFFFFF"/>
                </a:solidFill>
              </a:rPr>
              <a:t>Энергетика</a:t>
            </a:r>
            <a:endParaRPr lang="en-US" sz="2400">
              <a:solidFill>
                <a:srgbClr val="FFFFFF"/>
              </a:solidFill>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69" name="Picture 8" descr="mini15_large">
            <a:hlinkClick r:id="rId2"/>
          </p:cNvPr>
          <p:cNvPicPr>
            <a:picLocks noChangeAspect="1" noChangeArrowheads="1"/>
          </p:cNvPicPr>
          <p:nvPr/>
        </p:nvPicPr>
        <p:blipFill>
          <a:blip r:embed="rId3"/>
          <a:srcRect/>
          <a:stretch>
            <a:fillRect/>
          </a:stretch>
        </p:blipFill>
        <p:spPr bwMode="auto">
          <a:xfrm>
            <a:off x="7164388" y="5354638"/>
            <a:ext cx="1979612" cy="1503362"/>
          </a:xfrm>
          <a:prstGeom prst="rect">
            <a:avLst/>
          </a:prstGeom>
          <a:noFill/>
          <a:ln w="9525">
            <a:noFill/>
            <a:miter lim="800000"/>
            <a:headEnd/>
            <a:tailEnd/>
          </a:ln>
        </p:spPr>
      </p:pic>
      <p:grpSp>
        <p:nvGrpSpPr>
          <p:cNvPr id="186370" name="Group 2"/>
          <p:cNvGrpSpPr>
            <a:grpSpLocks noChangeAspect="1"/>
          </p:cNvGrpSpPr>
          <p:nvPr/>
        </p:nvGrpSpPr>
        <p:grpSpPr bwMode="auto">
          <a:xfrm>
            <a:off x="2722563" y="390525"/>
            <a:ext cx="3673475" cy="5976938"/>
            <a:chOff x="1338" y="255"/>
            <a:chExt cx="3192" cy="3900"/>
          </a:xfrm>
        </p:grpSpPr>
        <p:sp>
          <p:nvSpPr>
            <p:cNvPr id="186373"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6"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86375"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8"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86377"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186378"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186379"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186380"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186381"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186382"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186383"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186384"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186385"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186386"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186387"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186388"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186389"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186390"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186391"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186392"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186393"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186394"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186395"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186396"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186397"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186398"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186399"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186400"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186401"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186402"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186403"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186404"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186405"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186406"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186407"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186408"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186409"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186410"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186411"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186412"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186413"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186414"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186415"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186416"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186371" name="TextBox 48"/>
          <p:cNvSpPr txBox="1">
            <a:spLocks noChangeArrowheads="1"/>
          </p:cNvSpPr>
          <p:nvPr/>
        </p:nvSpPr>
        <p:spPr bwMode="auto">
          <a:xfrm>
            <a:off x="3036888" y="2959100"/>
            <a:ext cx="3070225" cy="1570038"/>
          </a:xfrm>
          <a:prstGeom prst="rect">
            <a:avLst/>
          </a:prstGeom>
          <a:noFill/>
          <a:ln w="9525">
            <a:noFill/>
            <a:miter lim="800000"/>
            <a:headEnd/>
            <a:tailEnd/>
          </a:ln>
        </p:spPr>
        <p:txBody>
          <a:bodyPr>
            <a:spAutoFit/>
          </a:bodyPr>
          <a:lstStyle/>
          <a:p>
            <a:pPr algn="ctr"/>
            <a:r>
              <a:rPr lang="ru-RU" sz="3200" b="1">
                <a:solidFill>
                  <a:srgbClr val="122031"/>
                </a:solidFill>
              </a:rPr>
              <a:t>Всемирная паутина </a:t>
            </a:r>
            <a:endParaRPr lang="en-US" sz="3200" b="1">
              <a:solidFill>
                <a:srgbClr val="122031"/>
              </a:solidFill>
            </a:endParaRPr>
          </a:p>
          <a:p>
            <a:pPr algn="ctr"/>
            <a:r>
              <a:rPr lang="ru-RU" sz="3200" b="1">
                <a:solidFill>
                  <a:srgbClr val="122031"/>
                </a:solidFill>
              </a:rPr>
              <a:t>(</a:t>
            </a:r>
            <a:r>
              <a:rPr lang="en-US" sz="3200" b="1">
                <a:solidFill>
                  <a:srgbClr val="122031"/>
                </a:solidFill>
              </a:rPr>
              <a:t>www)</a:t>
            </a:r>
            <a:endParaRPr lang="en-US" sz="3200"/>
          </a:p>
        </p:txBody>
      </p:sp>
      <p:sp>
        <p:nvSpPr>
          <p:cNvPr id="186372" name="Slide Number Placeholder 49"/>
          <p:cNvSpPr>
            <a:spLocks noGrp="1"/>
          </p:cNvSpPr>
          <p:nvPr>
            <p:ph type="sldNum" sz="quarter" idx="12"/>
          </p:nvPr>
        </p:nvSpPr>
        <p:spPr bwMode="auto">
          <a:noFill/>
          <a:ln>
            <a:miter lim="800000"/>
            <a:headEnd/>
            <a:tailEnd/>
          </a:ln>
        </p:spPr>
        <p:txBody>
          <a:bodyPr/>
          <a:lstStyle/>
          <a:p>
            <a:fld id="{8E2E3878-6E6C-4762-80B6-0F7076898A09}" type="slidenum">
              <a:rPr lang="en-US"/>
              <a:pPr/>
              <a:t>85</a:t>
            </a:fld>
            <a:endParaRPr 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7393" name="Rectangle 2"/>
          <p:cNvSpPr>
            <a:spLocks noGrp="1" noChangeArrowheads="1"/>
          </p:cNvSpPr>
          <p:nvPr>
            <p:ph type="title"/>
          </p:nvPr>
        </p:nvSpPr>
        <p:spPr bwMode="auto">
          <a:xfrm>
            <a:off x="1143000" y="0"/>
            <a:ext cx="6934200" cy="1066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Всемирная паутина</a:t>
            </a:r>
            <a:endParaRPr lang="en-US" b="1" smtClean="0">
              <a:solidFill>
                <a:srgbClr val="122031"/>
              </a:solidFill>
            </a:endParaRPr>
          </a:p>
        </p:txBody>
      </p:sp>
      <p:sp>
        <p:nvSpPr>
          <p:cNvPr id="161795" name="Rectangle 3"/>
          <p:cNvSpPr>
            <a:spLocks noGrp="1" noChangeArrowheads="1"/>
          </p:cNvSpPr>
          <p:nvPr>
            <p:ph type="body" sz="half" idx="1"/>
          </p:nvPr>
        </p:nvSpPr>
        <p:spPr>
          <a:xfrm>
            <a:off x="203200" y="990600"/>
            <a:ext cx="8305800" cy="3886200"/>
          </a:xfrm>
        </p:spPr>
        <p:txBody>
          <a:bodyPr/>
          <a:lstStyle/>
          <a:p>
            <a:pPr algn="just" eaLnBrk="1" hangingPunct="1">
              <a:lnSpc>
                <a:spcPct val="90000"/>
              </a:lnSpc>
              <a:buFont typeface="Arial" pitchFamily="34" charset="0"/>
              <a:buNone/>
            </a:pPr>
            <a:r>
              <a:rPr lang="ru-RU" b="1" smtClean="0"/>
              <a:t>Датой рождения всемирной паутины (</a:t>
            </a:r>
            <a:r>
              <a:rPr lang="en-US" b="1" smtClean="0"/>
              <a:t>WWW)</a:t>
            </a:r>
            <a:r>
              <a:rPr lang="ru-RU" b="1" smtClean="0"/>
              <a:t> можно считать 1991 год, когда сэр Тим Бернерс-Ли изобрел  язык гипертекстовой маркировки </a:t>
            </a:r>
            <a:r>
              <a:rPr lang="en-US" b="1" smtClean="0"/>
              <a:t>(</a:t>
            </a:r>
            <a:r>
              <a:rPr lang="ru-RU" b="1" smtClean="0"/>
              <a:t>язык </a:t>
            </a:r>
            <a:r>
              <a:rPr lang="en-US" b="1" smtClean="0"/>
              <a:t>HTML</a:t>
            </a:r>
            <a:r>
              <a:rPr lang="ru-RU" b="1" smtClean="0"/>
              <a:t>)</a:t>
            </a:r>
            <a:endParaRPr lang="en-US" b="1" smtClean="0"/>
          </a:p>
          <a:p>
            <a:pPr algn="just" eaLnBrk="1" hangingPunct="1">
              <a:lnSpc>
                <a:spcPct val="90000"/>
              </a:lnSpc>
            </a:pPr>
            <a:endParaRPr lang="en-US" sz="1400" b="1" smtClean="0"/>
          </a:p>
          <a:p>
            <a:pPr algn="just" eaLnBrk="1" hangingPunct="1">
              <a:lnSpc>
                <a:spcPct val="90000"/>
              </a:lnSpc>
            </a:pPr>
            <a:r>
              <a:rPr lang="ru-RU" sz="2800" b="1" smtClean="0"/>
              <a:t>Технология </a:t>
            </a:r>
            <a:r>
              <a:rPr lang="en-US" sz="2800" b="1" smtClean="0"/>
              <a:t>HTML </a:t>
            </a:r>
            <a:r>
              <a:rPr lang="ru-RU" sz="2800" b="1" smtClean="0"/>
              <a:t>обеспечила платформу для объединения слов, картинок и звуков на страницах в Интернете (</a:t>
            </a:r>
            <a:r>
              <a:rPr lang="en-US" sz="2800" b="1" smtClean="0"/>
              <a:t>Web-</a:t>
            </a:r>
            <a:r>
              <a:rPr lang="ru-RU" sz="2800" b="1" smtClean="0"/>
              <a:t>страницах).</a:t>
            </a:r>
            <a:endParaRPr lang="en-US" sz="2800" b="1" smtClean="0"/>
          </a:p>
          <a:p>
            <a:pPr algn="just" eaLnBrk="1" hangingPunct="1">
              <a:lnSpc>
                <a:spcPct val="90000"/>
              </a:lnSpc>
            </a:pPr>
            <a:endParaRPr lang="en-GB" sz="1400" b="1" smtClean="0"/>
          </a:p>
          <a:p>
            <a:pPr algn="just" eaLnBrk="1" hangingPunct="1">
              <a:lnSpc>
                <a:spcPct val="90000"/>
              </a:lnSpc>
            </a:pPr>
            <a:r>
              <a:rPr lang="ru-RU" sz="2800" b="1" smtClean="0"/>
              <a:t>Сетевые стандарты были разработаны </a:t>
            </a:r>
          </a:p>
          <a:p>
            <a:pPr algn="just" eaLnBrk="1" hangingPunct="1">
              <a:lnSpc>
                <a:spcPct val="90000"/>
              </a:lnSpc>
              <a:buFont typeface="Arial" pitchFamily="34" charset="0"/>
              <a:buNone/>
            </a:pPr>
            <a:r>
              <a:rPr lang="ru-RU" sz="2800" b="1" smtClean="0"/>
              <a:t>Консорциумом всемирной</a:t>
            </a:r>
            <a:r>
              <a:rPr lang="en-US" sz="2800" b="1" smtClean="0"/>
              <a:t> </a:t>
            </a:r>
            <a:r>
              <a:rPr lang="ru-RU" sz="2800" b="1" smtClean="0"/>
              <a:t>паутины</a:t>
            </a:r>
            <a:endParaRPr lang="en-US" sz="2800" b="1" smtClean="0"/>
          </a:p>
          <a:p>
            <a:pPr algn="just" eaLnBrk="1" hangingPunct="1">
              <a:lnSpc>
                <a:spcPct val="90000"/>
              </a:lnSpc>
              <a:buFont typeface="Arial" pitchFamily="34" charset="0"/>
              <a:buNone/>
            </a:pPr>
            <a:r>
              <a:rPr lang="ru-RU" sz="2800" b="1" smtClean="0"/>
              <a:t>(консорциумом </a:t>
            </a:r>
            <a:r>
              <a:rPr lang="en-US" sz="2800" b="1" smtClean="0"/>
              <a:t>W3C)</a:t>
            </a:r>
            <a:endParaRPr lang="en-GB" sz="2800" b="1" smtClean="0"/>
          </a:p>
        </p:txBody>
      </p:sp>
      <p:pic>
        <p:nvPicPr>
          <p:cNvPr id="187395" name="Picture 6" descr="bernerslee400.jpg"/>
          <p:cNvPicPr>
            <a:picLocks noChangeAspect="1"/>
          </p:cNvPicPr>
          <p:nvPr/>
        </p:nvPicPr>
        <p:blipFill>
          <a:blip r:embed="rId4"/>
          <a:srcRect/>
          <a:stretch>
            <a:fillRect/>
          </a:stretch>
        </p:blipFill>
        <p:spPr bwMode="auto">
          <a:xfrm>
            <a:off x="6794500" y="4678363"/>
            <a:ext cx="2209800" cy="2259012"/>
          </a:xfrm>
          <a:prstGeom prst="rect">
            <a:avLst/>
          </a:prstGeom>
          <a:noFill/>
          <a:ln w="9525">
            <a:noFill/>
            <a:miter lim="800000"/>
            <a:headEnd/>
            <a:tailEnd/>
          </a:ln>
        </p:spPr>
      </p:pic>
      <p:sp>
        <p:nvSpPr>
          <p:cNvPr id="187396" name="Slide Number Placeholder 4"/>
          <p:cNvSpPr>
            <a:spLocks noGrp="1"/>
          </p:cNvSpPr>
          <p:nvPr>
            <p:ph type="sldNum" sz="quarter" idx="12"/>
          </p:nvPr>
        </p:nvSpPr>
        <p:spPr bwMode="auto">
          <a:noFill/>
          <a:ln>
            <a:miter lim="800000"/>
            <a:headEnd/>
            <a:tailEnd/>
          </a:ln>
        </p:spPr>
        <p:txBody>
          <a:bodyPr/>
          <a:lstStyle/>
          <a:p>
            <a:fld id="{50C20B51-3CBC-46EC-A569-C36A9E328D00}" type="slidenum">
              <a:rPr lang="en-GB"/>
              <a:pPr/>
              <a:t>86</a:t>
            </a:fld>
            <a:endParaRPr lang="en-GB"/>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9441" name="Rectangle 2"/>
          <p:cNvSpPr>
            <a:spLocks noGrp="1" noChangeArrowheads="1"/>
          </p:cNvSpPr>
          <p:nvPr>
            <p:ph type="title"/>
          </p:nvPr>
        </p:nvSpPr>
        <p:spPr bwMode="auto">
          <a:xfrm>
            <a:off x="2336800" y="0"/>
            <a:ext cx="4876800" cy="1219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z="4000" b="1" smtClean="0">
                <a:solidFill>
                  <a:srgbClr val="122031"/>
                </a:solidFill>
              </a:rPr>
              <a:t>Сетевые браузеры</a:t>
            </a:r>
            <a:br>
              <a:rPr lang="ru-RU" sz="4000" b="1" smtClean="0">
                <a:solidFill>
                  <a:srgbClr val="122031"/>
                </a:solidFill>
              </a:rPr>
            </a:br>
            <a:r>
              <a:rPr lang="ru-RU" sz="4000" b="1" smtClean="0">
                <a:solidFill>
                  <a:srgbClr val="122031"/>
                </a:solidFill>
              </a:rPr>
              <a:t>(веб</a:t>
            </a:r>
            <a:r>
              <a:rPr lang="en-US" sz="4000" b="1" smtClean="0">
                <a:solidFill>
                  <a:srgbClr val="122031"/>
                </a:solidFill>
              </a:rPr>
              <a:t>-</a:t>
            </a:r>
            <a:r>
              <a:rPr lang="ru-RU" sz="4000" b="1" smtClean="0">
                <a:solidFill>
                  <a:srgbClr val="122031"/>
                </a:solidFill>
              </a:rPr>
              <a:t>браузеры)</a:t>
            </a:r>
            <a:endParaRPr lang="en-GB" sz="4000" b="1" smtClean="0">
              <a:solidFill>
                <a:srgbClr val="122031"/>
              </a:solidFill>
            </a:endParaRPr>
          </a:p>
        </p:txBody>
      </p:sp>
      <p:pic>
        <p:nvPicPr>
          <p:cNvPr id="189442" name="Picture 3" descr="wiring_page"/>
          <p:cNvPicPr>
            <a:picLocks noGrp="1" noChangeAspect="1" noChangeArrowheads="1"/>
          </p:cNvPicPr>
          <p:nvPr>
            <p:ph sz="quarter" idx="1"/>
          </p:nvPr>
        </p:nvPicPr>
        <p:blipFill>
          <a:blip r:embed="rId4"/>
          <a:srcRect/>
          <a:stretch>
            <a:fillRect/>
          </a:stretch>
        </p:blipFill>
        <p:spPr>
          <a:xfrm>
            <a:off x="7000875" y="214313"/>
            <a:ext cx="1714500" cy="3030537"/>
          </a:xfrm>
        </p:spPr>
      </p:pic>
      <p:pic>
        <p:nvPicPr>
          <p:cNvPr id="189443" name="Picture 4" descr="browsers"/>
          <p:cNvPicPr>
            <a:picLocks noGrp="1" noChangeAspect="1" noChangeArrowheads="1"/>
          </p:cNvPicPr>
          <p:nvPr>
            <p:ph sz="quarter" idx="2"/>
          </p:nvPr>
        </p:nvPicPr>
        <p:blipFill>
          <a:blip r:embed="rId5"/>
          <a:srcRect/>
          <a:stretch>
            <a:fillRect/>
          </a:stretch>
        </p:blipFill>
        <p:spPr>
          <a:xfrm>
            <a:off x="250825" y="188913"/>
            <a:ext cx="2381250" cy="2143125"/>
          </a:xfrm>
        </p:spPr>
      </p:pic>
      <p:pic>
        <p:nvPicPr>
          <p:cNvPr id="189444" name="Picture 6" descr="opera"/>
          <p:cNvPicPr>
            <a:picLocks noChangeAspect="1" noChangeArrowheads="1"/>
          </p:cNvPicPr>
          <p:nvPr/>
        </p:nvPicPr>
        <p:blipFill>
          <a:blip r:embed="rId6"/>
          <a:srcRect/>
          <a:stretch>
            <a:fillRect/>
          </a:stretch>
        </p:blipFill>
        <p:spPr bwMode="auto">
          <a:xfrm>
            <a:off x="3500438" y="5429250"/>
            <a:ext cx="1943100" cy="742950"/>
          </a:xfrm>
          <a:prstGeom prst="rect">
            <a:avLst/>
          </a:prstGeom>
          <a:noFill/>
          <a:ln w="9525">
            <a:noFill/>
            <a:miter lim="800000"/>
            <a:headEnd/>
            <a:tailEnd/>
          </a:ln>
        </p:spPr>
      </p:pic>
      <p:pic>
        <p:nvPicPr>
          <p:cNvPr id="189445" name="Picture 8" descr="mozilla logo">
            <a:hlinkClick r:id="rId7" tooltip="Return to home page"/>
          </p:cNvPr>
          <p:cNvPicPr>
            <a:picLocks noChangeAspect="1" noChangeArrowheads="1"/>
          </p:cNvPicPr>
          <p:nvPr/>
        </p:nvPicPr>
        <p:blipFill>
          <a:blip r:embed="rId8"/>
          <a:srcRect/>
          <a:stretch>
            <a:fillRect/>
          </a:stretch>
        </p:blipFill>
        <p:spPr bwMode="auto">
          <a:xfrm>
            <a:off x="6429375" y="5680075"/>
            <a:ext cx="2487613" cy="1177925"/>
          </a:xfrm>
          <a:prstGeom prst="rect">
            <a:avLst/>
          </a:prstGeom>
          <a:noFill/>
          <a:ln w="9525">
            <a:noFill/>
            <a:miter lim="800000"/>
            <a:headEnd/>
            <a:tailEnd/>
          </a:ln>
        </p:spPr>
      </p:pic>
      <p:pic>
        <p:nvPicPr>
          <p:cNvPr id="189446" name="Picture 9" descr="galeon">
            <a:hlinkClick r:id="rId9"/>
          </p:cNvPr>
          <p:cNvPicPr>
            <a:picLocks noChangeAspect="1" noChangeArrowheads="1"/>
          </p:cNvPicPr>
          <p:nvPr/>
        </p:nvPicPr>
        <p:blipFill>
          <a:blip r:embed="rId10"/>
          <a:srcRect/>
          <a:stretch>
            <a:fillRect/>
          </a:stretch>
        </p:blipFill>
        <p:spPr bwMode="auto">
          <a:xfrm>
            <a:off x="762000" y="5707063"/>
            <a:ext cx="1150938" cy="1150937"/>
          </a:xfrm>
          <a:prstGeom prst="rect">
            <a:avLst/>
          </a:prstGeom>
          <a:noFill/>
          <a:ln w="9525">
            <a:noFill/>
            <a:miter lim="800000"/>
            <a:headEnd/>
            <a:tailEnd/>
          </a:ln>
        </p:spPr>
      </p:pic>
      <p:pic>
        <p:nvPicPr>
          <p:cNvPr id="189447" name="Picture 10" descr="Web Icon">
            <a:hlinkClick r:id="rId11"/>
          </p:cNvPr>
          <p:cNvPicPr>
            <a:picLocks noChangeAspect="1" noChangeArrowheads="1"/>
          </p:cNvPicPr>
          <p:nvPr/>
        </p:nvPicPr>
        <p:blipFill>
          <a:blip r:embed="rId12"/>
          <a:srcRect/>
          <a:stretch>
            <a:fillRect/>
          </a:stretch>
        </p:blipFill>
        <p:spPr bwMode="auto">
          <a:xfrm>
            <a:off x="214313" y="4357688"/>
            <a:ext cx="1368425" cy="1368425"/>
          </a:xfrm>
          <a:prstGeom prst="rect">
            <a:avLst/>
          </a:prstGeom>
          <a:noFill/>
          <a:ln w="9525">
            <a:noFill/>
            <a:miter lim="800000"/>
            <a:headEnd/>
            <a:tailEnd/>
          </a:ln>
        </p:spPr>
      </p:pic>
      <p:pic>
        <p:nvPicPr>
          <p:cNvPr id="189448" name="Picture 12" descr="product-front-mozilla"/>
          <p:cNvPicPr>
            <a:picLocks noChangeAspect="1" noChangeArrowheads="1"/>
          </p:cNvPicPr>
          <p:nvPr/>
        </p:nvPicPr>
        <p:blipFill>
          <a:blip r:embed="rId13"/>
          <a:srcRect/>
          <a:stretch>
            <a:fillRect/>
          </a:stretch>
        </p:blipFill>
        <p:spPr bwMode="auto">
          <a:xfrm>
            <a:off x="6215063" y="5000625"/>
            <a:ext cx="762000" cy="762000"/>
          </a:xfrm>
          <a:prstGeom prst="rect">
            <a:avLst/>
          </a:prstGeom>
          <a:noFill/>
          <a:ln w="9525">
            <a:noFill/>
            <a:miter lim="800000"/>
            <a:headEnd/>
            <a:tailEnd/>
          </a:ln>
        </p:spPr>
      </p:pic>
      <p:pic>
        <p:nvPicPr>
          <p:cNvPr id="189449" name="Picture 2" descr="C:\Users\Jim\AppData\Local\Temp\scl2.PNG"/>
          <p:cNvPicPr>
            <a:picLocks noChangeAspect="1" noChangeArrowheads="1"/>
          </p:cNvPicPr>
          <p:nvPr/>
        </p:nvPicPr>
        <p:blipFill>
          <a:blip r:embed="rId14"/>
          <a:srcRect/>
          <a:stretch>
            <a:fillRect/>
          </a:stretch>
        </p:blipFill>
        <p:spPr bwMode="auto">
          <a:xfrm>
            <a:off x="214313" y="2428875"/>
            <a:ext cx="1092200" cy="1038225"/>
          </a:xfrm>
          <a:prstGeom prst="rect">
            <a:avLst/>
          </a:prstGeom>
          <a:noFill/>
          <a:ln w="9525">
            <a:noFill/>
            <a:miter lim="800000"/>
            <a:headEnd/>
            <a:tailEnd/>
          </a:ln>
        </p:spPr>
      </p:pic>
      <p:pic>
        <p:nvPicPr>
          <p:cNvPr id="189450" name="Picture 14" descr="C:\Users\Jim\AppData\Local\Temp\scl1.PNG"/>
          <p:cNvPicPr>
            <a:picLocks noChangeAspect="1" noChangeArrowheads="1"/>
          </p:cNvPicPr>
          <p:nvPr/>
        </p:nvPicPr>
        <p:blipFill>
          <a:blip r:embed="rId15"/>
          <a:srcRect/>
          <a:stretch>
            <a:fillRect/>
          </a:stretch>
        </p:blipFill>
        <p:spPr bwMode="auto">
          <a:xfrm>
            <a:off x="1285875" y="3429000"/>
            <a:ext cx="1357313" cy="1290638"/>
          </a:xfrm>
          <a:prstGeom prst="rect">
            <a:avLst/>
          </a:prstGeom>
          <a:noFill/>
          <a:ln w="9525">
            <a:noFill/>
            <a:miter lim="800000"/>
            <a:headEnd/>
            <a:tailEnd/>
          </a:ln>
        </p:spPr>
      </p:pic>
      <p:pic>
        <p:nvPicPr>
          <p:cNvPr id="189451" name="Picture 18" descr="C:\Users\Jim\AppData\Local\Temp\scl3.PNG"/>
          <p:cNvPicPr>
            <a:picLocks noChangeAspect="1" noChangeArrowheads="1"/>
          </p:cNvPicPr>
          <p:nvPr/>
        </p:nvPicPr>
        <p:blipFill>
          <a:blip r:embed="rId16"/>
          <a:srcRect/>
          <a:stretch>
            <a:fillRect/>
          </a:stretch>
        </p:blipFill>
        <p:spPr bwMode="auto">
          <a:xfrm>
            <a:off x="2057400" y="4852988"/>
            <a:ext cx="1500188" cy="2005012"/>
          </a:xfrm>
          <a:prstGeom prst="rect">
            <a:avLst/>
          </a:prstGeom>
          <a:noFill/>
          <a:ln w="9525">
            <a:noFill/>
            <a:miter lim="800000"/>
            <a:headEnd/>
            <a:tailEnd/>
          </a:ln>
        </p:spPr>
      </p:pic>
      <p:pic>
        <p:nvPicPr>
          <p:cNvPr id="189452" name="Picture 20" descr="C:\Users\Jim\AppData\Local\Temp\scl4.PNG"/>
          <p:cNvPicPr>
            <a:picLocks noChangeAspect="1" noChangeArrowheads="1"/>
          </p:cNvPicPr>
          <p:nvPr/>
        </p:nvPicPr>
        <p:blipFill>
          <a:blip r:embed="rId17"/>
          <a:srcRect/>
          <a:stretch>
            <a:fillRect/>
          </a:stretch>
        </p:blipFill>
        <p:spPr bwMode="auto">
          <a:xfrm>
            <a:off x="6500813" y="3357563"/>
            <a:ext cx="1296987" cy="1182687"/>
          </a:xfrm>
          <a:prstGeom prst="rect">
            <a:avLst/>
          </a:prstGeom>
          <a:noFill/>
          <a:ln w="9525">
            <a:noFill/>
            <a:miter lim="800000"/>
            <a:headEnd/>
            <a:tailEnd/>
          </a:ln>
        </p:spPr>
      </p:pic>
      <p:pic>
        <p:nvPicPr>
          <p:cNvPr id="189453" name="Picture 22" descr="C:\Users\Jim\AppData\Local\Temp\scl5.PNG"/>
          <p:cNvPicPr>
            <a:picLocks noChangeAspect="1" noChangeArrowheads="1"/>
          </p:cNvPicPr>
          <p:nvPr/>
        </p:nvPicPr>
        <p:blipFill>
          <a:blip r:embed="rId18"/>
          <a:srcRect/>
          <a:stretch>
            <a:fillRect/>
          </a:stretch>
        </p:blipFill>
        <p:spPr bwMode="auto">
          <a:xfrm>
            <a:off x="7532688" y="4286250"/>
            <a:ext cx="1611312" cy="1476375"/>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p:spPr>
        <p:txBody>
          <a:bodyPr/>
          <a:lstStyle/>
          <a:p>
            <a:pPr eaLnBrk="1" hangingPunct="1">
              <a:lnSpc>
                <a:spcPct val="80000"/>
              </a:lnSpc>
              <a:buFont typeface="Arial" pitchFamily="34" charset="0"/>
              <a:buNone/>
            </a:pPr>
            <a:r>
              <a:rPr lang="ru-RU" sz="2800" b="1" smtClean="0"/>
              <a:t>Программный продукт</a:t>
            </a:r>
            <a:endParaRPr lang="en-GB" sz="2800" b="1" smtClean="0"/>
          </a:p>
          <a:p>
            <a:pPr eaLnBrk="1" hangingPunct="1">
              <a:lnSpc>
                <a:spcPct val="80000"/>
              </a:lnSpc>
              <a:buFont typeface="Arial" pitchFamily="34" charset="0"/>
              <a:buNone/>
            </a:pPr>
            <a:r>
              <a:rPr lang="ru-RU" sz="2800" b="1" smtClean="0"/>
              <a:t>Разработан для поиска и отображения веб</a:t>
            </a:r>
            <a:r>
              <a:rPr lang="en-US" sz="2800" b="1" smtClean="0"/>
              <a:t>-</a:t>
            </a:r>
            <a:r>
              <a:rPr lang="ru-RU" sz="2800" b="1" smtClean="0"/>
              <a:t>страниц </a:t>
            </a:r>
          </a:p>
          <a:p>
            <a:pPr eaLnBrk="1" hangingPunct="1">
              <a:lnSpc>
                <a:spcPct val="80000"/>
              </a:lnSpc>
              <a:buFont typeface="Arial" pitchFamily="34" charset="0"/>
              <a:buNone/>
            </a:pPr>
            <a:r>
              <a:rPr lang="ru-RU" sz="2400" b="1" smtClean="0"/>
              <a:t>Самые распространенные веб-браузеры</a:t>
            </a:r>
            <a:r>
              <a:rPr lang="en-GB" sz="2400" b="1" smtClean="0"/>
              <a:t>:</a:t>
            </a:r>
          </a:p>
          <a:p>
            <a:pPr lvl="1" eaLnBrk="1" hangingPunct="1">
              <a:lnSpc>
                <a:spcPct val="80000"/>
              </a:lnSpc>
              <a:buFont typeface="Arial" pitchFamily="34" charset="0"/>
              <a:buChar char="•"/>
            </a:pPr>
            <a:r>
              <a:rPr lang="en-GB" sz="2400" b="1" smtClean="0"/>
              <a:t>Internet Explorer</a:t>
            </a:r>
          </a:p>
          <a:p>
            <a:pPr lvl="1" eaLnBrk="1" hangingPunct="1">
              <a:lnSpc>
                <a:spcPct val="80000"/>
              </a:lnSpc>
              <a:buFont typeface="Arial" pitchFamily="34" charset="0"/>
              <a:buChar char="•"/>
            </a:pPr>
            <a:r>
              <a:rPr lang="en-GB" sz="2400" b="1" smtClean="0"/>
              <a:t>Mozilla Firefox</a:t>
            </a:r>
          </a:p>
          <a:p>
            <a:pPr lvl="1" eaLnBrk="1" hangingPunct="1">
              <a:lnSpc>
                <a:spcPct val="80000"/>
              </a:lnSpc>
              <a:buFont typeface="Arial" pitchFamily="34" charset="0"/>
              <a:buChar char="•"/>
            </a:pPr>
            <a:r>
              <a:rPr lang="en-GB" sz="2400" b="1" smtClean="0"/>
              <a:t>Google Chrome</a:t>
            </a:r>
          </a:p>
          <a:p>
            <a:pPr lvl="1" eaLnBrk="1" hangingPunct="1">
              <a:lnSpc>
                <a:spcPct val="80000"/>
              </a:lnSpc>
              <a:buFont typeface="Arial" pitchFamily="34" charset="0"/>
              <a:buChar char="•"/>
            </a:pPr>
            <a:r>
              <a:rPr lang="en-GB" sz="2400" b="1" smtClean="0"/>
              <a:t>Safari</a:t>
            </a:r>
          </a:p>
          <a:p>
            <a:pPr lvl="1" eaLnBrk="1" hangingPunct="1">
              <a:lnSpc>
                <a:spcPct val="80000"/>
              </a:lnSpc>
              <a:buFont typeface="Arial" pitchFamily="34" charset="0"/>
              <a:buChar char="•"/>
            </a:pPr>
            <a:r>
              <a:rPr lang="en-GB" sz="2400" b="1" smtClean="0"/>
              <a:t>Opera</a:t>
            </a:r>
          </a:p>
        </p:txBody>
      </p:sp>
      <p:sp>
        <p:nvSpPr>
          <p:cNvPr id="189455" name="Slide Number Placeholder 15"/>
          <p:cNvSpPr>
            <a:spLocks noGrp="1"/>
          </p:cNvSpPr>
          <p:nvPr>
            <p:ph type="sldNum" sz="quarter" idx="12"/>
          </p:nvPr>
        </p:nvSpPr>
        <p:spPr bwMode="auto">
          <a:noFill/>
          <a:ln>
            <a:miter lim="800000"/>
            <a:headEnd/>
            <a:tailEnd/>
          </a:ln>
        </p:spPr>
        <p:txBody>
          <a:bodyPr/>
          <a:lstStyle/>
          <a:p>
            <a:fld id="{CC928894-93A1-46C1-8983-60DB9785E66A}" type="slidenum">
              <a:rPr lang="en-GB"/>
              <a:pPr/>
              <a:t>87</a:t>
            </a:fld>
            <a:endParaRPr lang="en-GB"/>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Title 1"/>
          <p:cNvSpPr>
            <a:spLocks noGrp="1"/>
          </p:cNvSpPr>
          <p:nvPr>
            <p:ph type="title"/>
          </p:nvPr>
        </p:nvSpPr>
        <p:spPr bwMode="auto">
          <a:xfrm>
            <a:off x="457200" y="274638"/>
            <a:ext cx="8493125" cy="74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smtClean="0"/>
              <a:t> Статистика использования браузеров</a:t>
            </a:r>
            <a:endParaRPr lang="en-US" smtClean="0"/>
          </a:p>
        </p:txBody>
      </p:sp>
      <p:sp>
        <p:nvSpPr>
          <p:cNvPr id="191490" name="Rectangle 3"/>
          <p:cNvSpPr>
            <a:spLocks noChangeArrowheads="1"/>
          </p:cNvSpPr>
          <p:nvPr/>
        </p:nvSpPr>
        <p:spPr bwMode="auto">
          <a:xfrm>
            <a:off x="533400" y="1806575"/>
            <a:ext cx="8153400" cy="5632450"/>
          </a:xfrm>
          <a:prstGeom prst="rect">
            <a:avLst/>
          </a:prstGeom>
          <a:noFill/>
          <a:ln w="9525">
            <a:noFill/>
            <a:miter lim="800000"/>
            <a:headEnd/>
            <a:tailEnd/>
          </a:ln>
        </p:spPr>
        <p:txBody>
          <a:bodyPr>
            <a:spAutoFit/>
          </a:bodyPr>
          <a:lstStyle/>
          <a:p>
            <a:r>
              <a:rPr lang="en-US" b="1"/>
              <a:t>				</a:t>
            </a:r>
            <a:r>
              <a:rPr lang="en-US" b="1" u="sng">
                <a:hlinkClick r:id="rId3"/>
              </a:rPr>
              <a:t>Internet Explorer	</a:t>
            </a:r>
            <a:r>
              <a:rPr lang="en-US" b="1" u="sng">
                <a:hlinkClick r:id="rId4"/>
              </a:rPr>
              <a:t>Firefox	</a:t>
            </a:r>
            <a:r>
              <a:rPr lang="en-US" b="1" u="sng">
                <a:hlinkClick r:id="rId5"/>
              </a:rPr>
              <a:t>Chrome	</a:t>
            </a:r>
            <a:r>
              <a:rPr lang="en-US" b="1" u="sng">
                <a:hlinkClick r:id="rId6"/>
              </a:rPr>
              <a:t>Safari	</a:t>
            </a:r>
            <a:r>
              <a:rPr lang="en-US" b="1" u="sng">
                <a:hlinkClick r:id="rId7"/>
              </a:rPr>
              <a:t>Opera	</a:t>
            </a:r>
          </a:p>
          <a:p>
            <a:r>
              <a:rPr lang="ru-RU"/>
              <a:t>Декабрь </a:t>
            </a:r>
            <a:r>
              <a:rPr lang="en-US"/>
              <a:t>2011</a:t>
            </a:r>
            <a:r>
              <a:rPr lang="ru-RU"/>
              <a:t>	</a:t>
            </a:r>
            <a:r>
              <a:rPr lang="en-US"/>
              <a:t>	20.2 %			37.7 %	34.6 %	4.2 %	2.5 %</a:t>
            </a:r>
          </a:p>
          <a:p>
            <a:r>
              <a:rPr lang="ru-RU"/>
              <a:t>Декабрь </a:t>
            </a:r>
            <a:r>
              <a:rPr lang="en-US"/>
              <a:t>2010	</a:t>
            </a:r>
            <a:r>
              <a:rPr lang="ru-RU"/>
              <a:t>	</a:t>
            </a:r>
            <a:r>
              <a:rPr lang="en-US"/>
              <a:t>27.5 %			43.5 %	22.4 %	3.8 %	2.2 %</a:t>
            </a:r>
          </a:p>
          <a:p>
            <a:r>
              <a:rPr lang="ru-RU"/>
              <a:t>Декабрь </a:t>
            </a:r>
            <a:r>
              <a:rPr lang="en-US"/>
              <a:t>2009</a:t>
            </a:r>
            <a:r>
              <a:rPr lang="ru-RU"/>
              <a:t>	</a:t>
            </a:r>
            <a:r>
              <a:rPr lang="en-US"/>
              <a:t>	37.2 %			46.4 %	9.8 %	3.6 %	2.3 %</a:t>
            </a:r>
          </a:p>
          <a:p>
            <a:r>
              <a:rPr lang="ru-RU"/>
              <a:t>Декабрь </a:t>
            </a:r>
            <a:r>
              <a:rPr lang="en-US"/>
              <a:t>2008	</a:t>
            </a:r>
            <a:r>
              <a:rPr lang="ru-RU"/>
              <a:t>	</a:t>
            </a:r>
            <a:r>
              <a:rPr lang="en-US"/>
              <a:t>46.0 %			44.4 %	3.6 %	2.7 %	2.4 %</a:t>
            </a:r>
          </a:p>
          <a:p>
            <a:r>
              <a:rPr lang="ru-RU"/>
              <a:t>Январь </a:t>
            </a:r>
            <a:r>
              <a:rPr lang="en-US"/>
              <a:t>2008		54.7 %			36.4 %	 		1.9 %	1.4 %</a:t>
            </a:r>
          </a:p>
          <a:p>
            <a:r>
              <a:rPr lang="en-US"/>
              <a:t>										</a:t>
            </a:r>
            <a:r>
              <a:rPr lang="en-US" b="1" u="sng">
                <a:solidFill>
                  <a:srgbClr val="0000FF"/>
                </a:solidFill>
              </a:rPr>
              <a:t>Mozilla</a:t>
            </a:r>
          </a:p>
          <a:p>
            <a:r>
              <a:rPr lang="ru-RU"/>
              <a:t>Январь </a:t>
            </a:r>
            <a:r>
              <a:rPr lang="en-US"/>
              <a:t>2007		58.6 %			31.0 %	1.5 %	1.7 %	1.5 %</a:t>
            </a:r>
          </a:p>
          <a:p>
            <a:r>
              <a:rPr lang="en-US"/>
              <a:t>												</a:t>
            </a:r>
            <a:r>
              <a:rPr lang="en-US" b="1" u="sng">
                <a:solidFill>
                  <a:srgbClr val="0000FF"/>
                </a:solidFill>
              </a:rPr>
              <a:t>Netscape</a:t>
            </a:r>
          </a:p>
          <a:p>
            <a:r>
              <a:rPr lang="ru-RU"/>
              <a:t>Январь </a:t>
            </a:r>
            <a:r>
              <a:rPr lang="en-US"/>
              <a:t>2006		66.0 %			25.0 %	3.1 %	0.5 %	1.6 %</a:t>
            </a:r>
          </a:p>
          <a:p>
            <a:r>
              <a:rPr lang="ru-RU"/>
              <a:t>Январь </a:t>
            </a:r>
            <a:r>
              <a:rPr lang="en-US"/>
              <a:t>2005		74.5 %			16.6 %	3.4 %	1.1 %	1.9 %	</a:t>
            </a:r>
          </a:p>
          <a:p>
            <a:r>
              <a:rPr lang="en-US"/>
              <a:t>	</a:t>
            </a:r>
          </a:p>
          <a:p>
            <a:endParaRPr lang="en-US"/>
          </a:p>
          <a:p>
            <a:r>
              <a:rPr lang="en-US"/>
              <a:t>	</a:t>
            </a:r>
          </a:p>
          <a:p>
            <a:r>
              <a:rPr lang="en-US"/>
              <a:t>	</a:t>
            </a:r>
          </a:p>
          <a:p>
            <a:endParaRPr lang="en-US"/>
          </a:p>
          <a:p>
            <a:r>
              <a:rPr lang="en-US"/>
              <a:t>	</a:t>
            </a:r>
          </a:p>
          <a:p>
            <a:r>
              <a:rPr lang="en-US"/>
              <a:t>	</a:t>
            </a:r>
          </a:p>
          <a:p>
            <a:endParaRPr lang="en-US"/>
          </a:p>
          <a:p>
            <a:r>
              <a:rPr lang="en-US"/>
              <a:t>	</a:t>
            </a:r>
          </a:p>
        </p:txBody>
      </p:sp>
      <p:sp>
        <p:nvSpPr>
          <p:cNvPr id="191491" name="Rectangle 3"/>
          <p:cNvSpPr>
            <a:spLocks noChangeArrowheads="1"/>
          </p:cNvSpPr>
          <p:nvPr/>
        </p:nvSpPr>
        <p:spPr bwMode="auto">
          <a:xfrm>
            <a:off x="3730625" y="6505575"/>
            <a:ext cx="5394325" cy="307975"/>
          </a:xfrm>
          <a:prstGeom prst="rect">
            <a:avLst/>
          </a:prstGeom>
          <a:noFill/>
          <a:ln w="9525">
            <a:noFill/>
            <a:miter lim="800000"/>
            <a:headEnd/>
            <a:tailEnd/>
          </a:ln>
        </p:spPr>
        <p:txBody>
          <a:bodyPr wrap="none">
            <a:spAutoFit/>
          </a:bodyPr>
          <a:lstStyle/>
          <a:p>
            <a:r>
              <a:rPr lang="ru-RU" sz="1400" b="1"/>
              <a:t>Источник</a:t>
            </a:r>
            <a:r>
              <a:rPr lang="en-GB" sz="1400" b="1"/>
              <a:t>:</a:t>
            </a:r>
            <a:r>
              <a:rPr lang="en-GB" sz="1400" b="1">
                <a:solidFill>
                  <a:srgbClr val="3366FF"/>
                </a:solidFill>
              </a:rPr>
              <a:t> </a:t>
            </a:r>
            <a:r>
              <a:rPr lang="en-GB" sz="1400" b="1">
                <a:solidFill>
                  <a:srgbClr val="3366FF"/>
                </a:solidFill>
                <a:hlinkClick r:id="rId8"/>
              </a:rPr>
              <a:t>http://www.w3schools.com/browsers/browsers_stats.asp</a:t>
            </a:r>
            <a:r>
              <a:rPr lang="en-GB" sz="1400" b="1">
                <a:solidFill>
                  <a:srgbClr val="3366FF"/>
                </a:solidFill>
              </a:rPr>
              <a:t> </a:t>
            </a:r>
          </a:p>
        </p:txBody>
      </p:sp>
      <p:sp>
        <p:nvSpPr>
          <p:cNvPr id="191492" name="Slide Number Placeholder 6"/>
          <p:cNvSpPr>
            <a:spLocks noGrp="1"/>
          </p:cNvSpPr>
          <p:nvPr>
            <p:ph type="sldNum" sz="quarter" idx="12"/>
          </p:nvPr>
        </p:nvSpPr>
        <p:spPr bwMode="auto">
          <a:noFill/>
          <a:ln>
            <a:miter lim="800000"/>
            <a:headEnd/>
            <a:tailEnd/>
          </a:ln>
        </p:spPr>
        <p:txBody>
          <a:bodyPr/>
          <a:lstStyle/>
          <a:p>
            <a:fld id="{398101CF-CC65-49FB-9931-5948CA5B7E99}" type="slidenum">
              <a:rPr lang="en-US"/>
              <a:pPr/>
              <a:t>88</a:t>
            </a:fld>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noChangeArrowheads="1"/>
          </p:cNvSpPr>
          <p:nvPr>
            <p:ph type="title"/>
          </p:nvPr>
        </p:nvSpPr>
        <p:spPr bwMode="auto">
          <a:xfrm>
            <a:off x="468313" y="149225"/>
            <a:ext cx="8229600" cy="1143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Что такое протокол передачи гипертекстовых файлов (</a:t>
            </a:r>
            <a:r>
              <a:rPr lang="en-GB" b="1" smtClean="0">
                <a:solidFill>
                  <a:srgbClr val="122031"/>
                </a:solidFill>
              </a:rPr>
              <a:t>HTTP</a:t>
            </a:r>
            <a:r>
              <a:rPr lang="ru-RU" b="1" smtClean="0">
                <a:solidFill>
                  <a:srgbClr val="122031"/>
                </a:solidFill>
              </a:rPr>
              <a:t>)</a:t>
            </a:r>
            <a:r>
              <a:rPr lang="en-GB" b="1" smtClean="0">
                <a:solidFill>
                  <a:srgbClr val="122031"/>
                </a:solidFill>
              </a:rPr>
              <a:t>?</a:t>
            </a:r>
          </a:p>
        </p:txBody>
      </p:sp>
      <p:sp>
        <p:nvSpPr>
          <p:cNvPr id="193538" name="Rectangle 3"/>
          <p:cNvSpPr>
            <a:spLocks noGrp="1" noChangeArrowheads="1"/>
          </p:cNvSpPr>
          <p:nvPr>
            <p:ph type="body" idx="1"/>
          </p:nvPr>
        </p:nvSpPr>
        <p:spPr>
          <a:xfrm>
            <a:off x="322263" y="2179638"/>
            <a:ext cx="8493125" cy="2667000"/>
          </a:xfrm>
        </p:spPr>
        <p:txBody>
          <a:bodyPr/>
          <a:lstStyle/>
          <a:p>
            <a:pPr eaLnBrk="1" hangingPunct="1">
              <a:lnSpc>
                <a:spcPct val="130000"/>
              </a:lnSpc>
              <a:buFont typeface="Arial" pitchFamily="34" charset="0"/>
              <a:buNone/>
            </a:pPr>
            <a:r>
              <a:rPr lang="en-GB" b="1" smtClean="0"/>
              <a:t>	</a:t>
            </a:r>
            <a:r>
              <a:rPr lang="ru-RU" b="1" smtClean="0"/>
              <a:t>Протокол передачи гипертекстовых файлов</a:t>
            </a:r>
            <a:endParaRPr lang="en-GB" b="1" smtClean="0"/>
          </a:p>
          <a:p>
            <a:pPr lvl="1" eaLnBrk="1" hangingPunct="1">
              <a:lnSpc>
                <a:spcPct val="130000"/>
              </a:lnSpc>
            </a:pPr>
            <a:r>
              <a:rPr lang="ru-RU" smtClean="0"/>
              <a:t>Общий язык, используемый веб-браузерами и веб-серверами для общения друг с другом по Интернету.</a:t>
            </a:r>
          </a:p>
        </p:txBody>
      </p:sp>
      <p:pic>
        <p:nvPicPr>
          <p:cNvPr id="193539" name="Picture 4"/>
          <p:cNvPicPr>
            <a:picLocks noChangeAspect="1" noChangeArrowheads="1"/>
          </p:cNvPicPr>
          <p:nvPr/>
        </p:nvPicPr>
        <p:blipFill>
          <a:blip r:embed="rId2"/>
          <a:srcRect/>
          <a:stretch>
            <a:fillRect/>
          </a:stretch>
        </p:blipFill>
        <p:spPr bwMode="auto">
          <a:xfrm>
            <a:off x="7239000" y="4343400"/>
            <a:ext cx="1463675" cy="2195513"/>
          </a:xfrm>
          <a:prstGeom prst="rect">
            <a:avLst/>
          </a:prstGeom>
          <a:noFill/>
          <a:ln w="9525">
            <a:noFill/>
            <a:miter lim="800000"/>
            <a:headEnd/>
            <a:tailEnd/>
          </a:ln>
        </p:spPr>
      </p:pic>
      <p:sp>
        <p:nvSpPr>
          <p:cNvPr id="193540" name="Slide Number Placeholder 4"/>
          <p:cNvSpPr>
            <a:spLocks noGrp="1"/>
          </p:cNvSpPr>
          <p:nvPr>
            <p:ph type="sldNum" sz="quarter" idx="12"/>
          </p:nvPr>
        </p:nvSpPr>
        <p:spPr bwMode="auto">
          <a:noFill/>
          <a:ln>
            <a:miter lim="800000"/>
            <a:headEnd/>
            <a:tailEnd/>
          </a:ln>
        </p:spPr>
        <p:txBody>
          <a:bodyPr/>
          <a:lstStyle/>
          <a:p>
            <a:fld id="{14F7D314-0CC7-4752-93CC-60D1C58BC9E8}" type="slidenum">
              <a:rPr lang="en-US"/>
              <a:pPr/>
              <a:t>89</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bwMode="auto">
          <a:xfrm>
            <a:off x="457200" y="274638"/>
            <a:ext cx="8229600" cy="776287"/>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t>Материнская плата</a:t>
            </a:r>
            <a:endParaRPr lang="en-GB" b="1" smtClean="0"/>
          </a:p>
        </p:txBody>
      </p:sp>
      <p:sp>
        <p:nvSpPr>
          <p:cNvPr id="36866" name="Slide Number Placeholder 3"/>
          <p:cNvSpPr>
            <a:spLocks noGrp="1"/>
          </p:cNvSpPr>
          <p:nvPr>
            <p:ph type="sldNum" sz="quarter" idx="12"/>
          </p:nvPr>
        </p:nvSpPr>
        <p:spPr bwMode="auto">
          <a:noFill/>
          <a:ln>
            <a:miter lim="800000"/>
            <a:headEnd/>
            <a:tailEnd/>
          </a:ln>
        </p:spPr>
        <p:txBody>
          <a:bodyPr/>
          <a:lstStyle/>
          <a:p>
            <a:fld id="{7A0D9195-7026-49EA-B0BC-69C940774DA5}" type="slidenum">
              <a:rPr lang="en-US"/>
              <a:pPr/>
              <a:t>9</a:t>
            </a:fld>
            <a:endParaRPr lang="en-US"/>
          </a:p>
        </p:txBody>
      </p:sp>
      <p:sp>
        <p:nvSpPr>
          <p:cNvPr id="36867" name="Content Placeholder 5"/>
          <p:cNvSpPr>
            <a:spLocks noGrp="1"/>
          </p:cNvSpPr>
          <p:nvPr>
            <p:ph idx="1"/>
          </p:nvPr>
        </p:nvSpPr>
        <p:spPr>
          <a:xfrm>
            <a:off x="457200" y="5464175"/>
            <a:ext cx="8458200" cy="1257300"/>
          </a:xfrm>
        </p:spPr>
        <p:txBody>
          <a:bodyPr/>
          <a:lstStyle/>
          <a:p>
            <a:pPr eaLnBrk="1" hangingPunct="1"/>
            <a:r>
              <a:rPr lang="ru-RU" sz="2400" smtClean="0"/>
              <a:t>Дополнительные порты/слоты – слоты на материнской плате, посредством которые можно подсоединять звуковые карты, видеокарты, беспроводные адаптеры и т. д. </a:t>
            </a:r>
            <a:endParaRPr lang="en-GB" sz="2400" smtClean="0"/>
          </a:p>
          <a:p>
            <a:pPr eaLnBrk="1" hangingPunct="1"/>
            <a:endParaRPr lang="en-US" sz="2400" smtClean="0"/>
          </a:p>
        </p:txBody>
      </p:sp>
      <p:pic>
        <p:nvPicPr>
          <p:cNvPr id="36868" name="Picture 6"/>
          <p:cNvPicPr>
            <a:picLocks noChangeAspect="1"/>
          </p:cNvPicPr>
          <p:nvPr/>
        </p:nvPicPr>
        <p:blipFill>
          <a:blip r:embed="rId3"/>
          <a:srcRect/>
          <a:stretch>
            <a:fillRect/>
          </a:stretch>
        </p:blipFill>
        <p:spPr bwMode="auto">
          <a:xfrm>
            <a:off x="1714500" y="1050925"/>
            <a:ext cx="5715000" cy="429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2"/>
          <p:cNvSpPr>
            <a:spLocks noGrp="1" noChangeArrowheads="1"/>
          </p:cNvSpPr>
          <p:nvPr>
            <p:ph type="title"/>
          </p:nvPr>
        </p:nvSpPr>
        <p:spPr bwMode="auto">
          <a:xfrm>
            <a:off x="468313" y="0"/>
            <a:ext cx="8229600" cy="1066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Протокол </a:t>
            </a:r>
            <a:r>
              <a:rPr lang="en-GB" b="1" smtClean="0">
                <a:solidFill>
                  <a:srgbClr val="122031"/>
                </a:solidFill>
              </a:rPr>
              <a:t>HTTP: </a:t>
            </a:r>
            <a:r>
              <a:rPr lang="ru-RU" b="1" smtClean="0">
                <a:solidFill>
                  <a:srgbClr val="122031"/>
                </a:solidFill>
              </a:rPr>
              <a:t>запрос</a:t>
            </a:r>
            <a:r>
              <a:rPr lang="en-GB" b="1" smtClean="0">
                <a:solidFill>
                  <a:srgbClr val="122031"/>
                </a:solidFill>
              </a:rPr>
              <a:t> / </a:t>
            </a:r>
            <a:r>
              <a:rPr lang="ru-RU" b="1" smtClean="0">
                <a:solidFill>
                  <a:srgbClr val="122031"/>
                </a:solidFill>
              </a:rPr>
              <a:t>ответ</a:t>
            </a:r>
            <a:endParaRPr lang="en-GB" b="1" smtClean="0">
              <a:solidFill>
                <a:srgbClr val="122031"/>
              </a:solidFill>
            </a:endParaRPr>
          </a:p>
        </p:txBody>
      </p:sp>
      <p:pic>
        <p:nvPicPr>
          <p:cNvPr id="194562" name="Picture 3" descr="server_rack"/>
          <p:cNvPicPr>
            <a:picLocks noChangeAspect="1" noChangeArrowheads="1"/>
          </p:cNvPicPr>
          <p:nvPr/>
        </p:nvPicPr>
        <p:blipFill>
          <a:blip r:embed="rId2"/>
          <a:srcRect/>
          <a:stretch>
            <a:fillRect/>
          </a:stretch>
        </p:blipFill>
        <p:spPr bwMode="auto">
          <a:xfrm>
            <a:off x="6016625" y="1700213"/>
            <a:ext cx="3127375" cy="3673475"/>
          </a:xfrm>
          <a:prstGeom prst="rect">
            <a:avLst/>
          </a:prstGeom>
          <a:noFill/>
          <a:ln w="9525">
            <a:noFill/>
            <a:miter lim="800000"/>
            <a:headEnd/>
            <a:tailEnd/>
          </a:ln>
        </p:spPr>
      </p:pic>
      <p:pic>
        <p:nvPicPr>
          <p:cNvPr id="194563" name="Picture 4" descr="plate02"/>
          <p:cNvPicPr>
            <a:picLocks noChangeAspect="1" noChangeArrowheads="1"/>
          </p:cNvPicPr>
          <p:nvPr/>
        </p:nvPicPr>
        <p:blipFill>
          <a:blip r:embed="rId3"/>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a:srcRect/>
          <a:stretch>
            <a:fillRect/>
          </a:stretch>
        </p:blipFill>
        <p:spPr bwMode="auto">
          <a:xfrm>
            <a:off x="2428875" y="1052513"/>
            <a:ext cx="3295650" cy="1590675"/>
          </a:xfrm>
          <a:prstGeom prst="rect">
            <a:avLst/>
          </a:prstGeom>
          <a:noFill/>
          <a:ln w="9525">
            <a:noFill/>
            <a:miter lim="800000"/>
            <a:headEnd/>
            <a:tailEnd/>
          </a:ln>
        </p:spPr>
      </p:pic>
      <p:pic>
        <p:nvPicPr>
          <p:cNvPr id="169990" name="Picture 6"/>
          <p:cNvPicPr>
            <a:picLocks noChangeAspect="1" noChangeArrowheads="1"/>
          </p:cNvPicPr>
          <p:nvPr/>
        </p:nvPicPr>
        <p:blipFill>
          <a:blip r:embed="rId5"/>
          <a:srcRect/>
          <a:stretch>
            <a:fillRect/>
          </a:stretch>
        </p:blipFill>
        <p:spPr bwMode="auto">
          <a:xfrm>
            <a:off x="2714625" y="4643438"/>
            <a:ext cx="3286125" cy="1722437"/>
          </a:xfrm>
          <a:prstGeom prst="rect">
            <a:avLst/>
          </a:prstGeom>
          <a:noFill/>
          <a:ln w="9525">
            <a:noFill/>
            <a:miter lim="800000"/>
            <a:headEnd/>
            <a:tailEnd/>
          </a:ln>
        </p:spPr>
      </p:pic>
      <p:sp>
        <p:nvSpPr>
          <p:cNvPr id="194566" name="Slide Number Placeholder 6"/>
          <p:cNvSpPr>
            <a:spLocks noGrp="1"/>
          </p:cNvSpPr>
          <p:nvPr>
            <p:ph type="sldNum" sz="quarter" idx="12"/>
          </p:nvPr>
        </p:nvSpPr>
        <p:spPr bwMode="auto">
          <a:noFill/>
          <a:ln>
            <a:miter lim="800000"/>
            <a:headEnd/>
            <a:tailEnd/>
          </a:ln>
        </p:spPr>
        <p:txBody>
          <a:bodyPr/>
          <a:lstStyle/>
          <a:p>
            <a:fld id="{30851AEA-58B3-458F-A731-70B277E06C9C}" type="slidenum">
              <a:rPr lang="en-US"/>
              <a:pPr/>
              <a:t>90</a:t>
            </a:fld>
            <a:endParaRPr lang="en-US"/>
          </a:p>
        </p:txBody>
      </p:sp>
      <p:sp>
        <p:nvSpPr>
          <p:cNvPr id="194567" name="TextBox 1"/>
          <p:cNvSpPr txBox="1">
            <a:spLocks noChangeArrowheads="1"/>
          </p:cNvSpPr>
          <p:nvPr/>
        </p:nvSpPr>
        <p:spPr bwMode="auto">
          <a:xfrm>
            <a:off x="3241675" y="2271713"/>
            <a:ext cx="1554163" cy="584200"/>
          </a:xfrm>
          <a:prstGeom prst="rect">
            <a:avLst/>
          </a:prstGeom>
          <a:solidFill>
            <a:schemeClr val="bg1"/>
          </a:solidFill>
          <a:ln w="9525">
            <a:noFill/>
            <a:miter lim="800000"/>
            <a:headEnd/>
            <a:tailEnd/>
          </a:ln>
        </p:spPr>
        <p:txBody>
          <a:bodyPr>
            <a:spAutoFit/>
          </a:bodyPr>
          <a:lstStyle/>
          <a:p>
            <a:pPr algn="ctr"/>
            <a:r>
              <a:rPr lang="ru-RU" sz="3200" b="1">
                <a:solidFill>
                  <a:srgbClr val="7F7F7F"/>
                </a:solidFill>
              </a:rPr>
              <a:t>запрос</a:t>
            </a:r>
            <a:endParaRPr lang="en-US" sz="3200" b="1">
              <a:solidFill>
                <a:srgbClr val="7F7F7F"/>
              </a:solidFill>
            </a:endParaRPr>
          </a:p>
        </p:txBody>
      </p:sp>
      <p:sp>
        <p:nvSpPr>
          <p:cNvPr id="194568" name="TextBox 8"/>
          <p:cNvSpPr txBox="1">
            <a:spLocks noChangeArrowheads="1"/>
          </p:cNvSpPr>
          <p:nvPr/>
        </p:nvSpPr>
        <p:spPr bwMode="auto">
          <a:xfrm>
            <a:off x="3481388" y="5948363"/>
            <a:ext cx="1733550" cy="585787"/>
          </a:xfrm>
          <a:prstGeom prst="rect">
            <a:avLst/>
          </a:prstGeom>
          <a:solidFill>
            <a:schemeClr val="bg1"/>
          </a:solidFill>
          <a:ln w="9525">
            <a:noFill/>
            <a:miter lim="800000"/>
            <a:headEnd/>
            <a:tailEnd/>
          </a:ln>
        </p:spPr>
        <p:txBody>
          <a:bodyPr>
            <a:spAutoFit/>
          </a:bodyPr>
          <a:lstStyle/>
          <a:p>
            <a:pPr algn="ctr"/>
            <a:r>
              <a:rPr lang="ru-RU" sz="3200" b="1">
                <a:solidFill>
                  <a:srgbClr val="7F7F7F"/>
                </a:solidFill>
              </a:rPr>
              <a:t>ответ</a:t>
            </a:r>
            <a:endParaRPr lang="en-US" sz="3200" b="1">
              <a:solidFill>
                <a:srgbClr val="7F7F7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5" name="Picture 3"/>
          <p:cNvPicPr>
            <a:picLocks noChangeAspect="1" noChangeArrowheads="1"/>
          </p:cNvPicPr>
          <p:nvPr/>
        </p:nvPicPr>
        <p:blipFill>
          <a:blip r:embed="rId3"/>
          <a:srcRect/>
          <a:stretch>
            <a:fillRect/>
          </a:stretch>
        </p:blipFill>
        <p:spPr bwMode="auto">
          <a:xfrm>
            <a:off x="6659563" y="4652963"/>
            <a:ext cx="2160587" cy="1946275"/>
          </a:xfrm>
          <a:prstGeom prst="rect">
            <a:avLst/>
          </a:prstGeom>
          <a:noFill/>
          <a:ln w="9525">
            <a:noFill/>
            <a:miter lim="800000"/>
            <a:headEnd/>
            <a:tailEnd/>
          </a:ln>
        </p:spPr>
      </p:pic>
      <p:grpSp>
        <p:nvGrpSpPr>
          <p:cNvPr id="195586" name="Group 2"/>
          <p:cNvGrpSpPr>
            <a:grpSpLocks noChangeAspect="1"/>
          </p:cNvGrpSpPr>
          <p:nvPr/>
        </p:nvGrpSpPr>
        <p:grpSpPr bwMode="auto">
          <a:xfrm>
            <a:off x="2722563" y="390525"/>
            <a:ext cx="3673475" cy="5976938"/>
            <a:chOff x="1338" y="255"/>
            <a:chExt cx="3192" cy="3900"/>
          </a:xfrm>
        </p:grpSpPr>
        <p:sp>
          <p:nvSpPr>
            <p:cNvPr id="195589"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6"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95591"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8"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195593"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195594"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195595"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195596"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195597"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195598"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195599"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195600"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195601"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195602"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195603"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195604"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195605"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195606"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195607"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195608"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195609"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195610"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195611"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195612"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195613"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195614"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195615"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195616"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195617"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195618"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195619"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195620"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195621"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195622"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195623"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195624"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195625"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195626"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195627"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195628"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195629"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195630"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195631"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195632"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195587" name="TextBox 48"/>
          <p:cNvSpPr txBox="1">
            <a:spLocks noChangeArrowheads="1"/>
          </p:cNvSpPr>
          <p:nvPr/>
        </p:nvSpPr>
        <p:spPr bwMode="auto">
          <a:xfrm>
            <a:off x="3036888" y="2603500"/>
            <a:ext cx="3070225" cy="1570038"/>
          </a:xfrm>
          <a:prstGeom prst="rect">
            <a:avLst/>
          </a:prstGeom>
          <a:noFill/>
          <a:ln w="9525">
            <a:noFill/>
            <a:miter lim="800000"/>
            <a:headEnd/>
            <a:tailEnd/>
          </a:ln>
        </p:spPr>
        <p:txBody>
          <a:bodyPr>
            <a:spAutoFit/>
          </a:bodyPr>
          <a:lstStyle/>
          <a:p>
            <a:pPr algn="ctr"/>
            <a:r>
              <a:rPr lang="ru-RU" sz="3200" b="1" dirty="0">
                <a:solidFill>
                  <a:srgbClr val="122031"/>
                </a:solidFill>
              </a:rPr>
              <a:t>ДОМЕННЫЕ ИМЕНА И </a:t>
            </a:r>
          </a:p>
          <a:p>
            <a:pPr algn="ctr"/>
            <a:r>
              <a:rPr lang="en-GB" sz="3200" b="1" dirty="0">
                <a:solidFill>
                  <a:srgbClr val="122031"/>
                </a:solidFill>
              </a:rPr>
              <a:t>IP</a:t>
            </a:r>
            <a:r>
              <a:rPr lang="ru-RU" sz="3200" b="1" dirty="0">
                <a:solidFill>
                  <a:srgbClr val="122031"/>
                </a:solidFill>
              </a:rPr>
              <a:t>-АДРЕСАЦИЯ</a:t>
            </a:r>
            <a:endParaRPr lang="en-US" sz="3200" dirty="0"/>
          </a:p>
        </p:txBody>
      </p:sp>
      <p:sp>
        <p:nvSpPr>
          <p:cNvPr id="195588" name="Slide Number Placeholder 49"/>
          <p:cNvSpPr>
            <a:spLocks noGrp="1"/>
          </p:cNvSpPr>
          <p:nvPr>
            <p:ph type="sldNum" sz="quarter" idx="12"/>
          </p:nvPr>
        </p:nvSpPr>
        <p:spPr bwMode="auto">
          <a:noFill/>
          <a:ln>
            <a:miter lim="800000"/>
            <a:headEnd/>
            <a:tailEnd/>
          </a:ln>
        </p:spPr>
        <p:txBody>
          <a:bodyPr/>
          <a:lstStyle/>
          <a:p>
            <a:fld id="{E53D6E75-E2C7-4534-92DB-25A6F8E13CCA}" type="slidenum">
              <a:rPr lang="en-US"/>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2"/>
          <p:cNvSpPr>
            <a:spLocks noGrp="1" noChangeArrowheads="1"/>
          </p:cNvSpPr>
          <p:nvPr>
            <p:ph type="title"/>
          </p:nvPr>
        </p:nvSpPr>
        <p:spPr bwMode="auto">
          <a:xfrm>
            <a:off x="0" y="0"/>
            <a:ext cx="9144000" cy="1066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Унифицированный локатор ресурсов</a:t>
            </a:r>
            <a:r>
              <a:rPr lang="en-GB" b="1" smtClean="0">
                <a:solidFill>
                  <a:srgbClr val="122031"/>
                </a:solidFill>
              </a:rPr>
              <a:t> - URL</a:t>
            </a:r>
          </a:p>
        </p:txBody>
      </p:sp>
      <p:sp>
        <p:nvSpPr>
          <p:cNvPr id="197634" name="Text Box 3"/>
          <p:cNvSpPr txBox="1">
            <a:spLocks noChangeArrowheads="1"/>
          </p:cNvSpPr>
          <p:nvPr/>
        </p:nvSpPr>
        <p:spPr bwMode="auto">
          <a:xfrm>
            <a:off x="900113" y="1604963"/>
            <a:ext cx="7177087" cy="579437"/>
          </a:xfrm>
          <a:prstGeom prst="rect">
            <a:avLst/>
          </a:prstGeom>
          <a:noFill/>
          <a:ln w="9525">
            <a:noFill/>
            <a:miter lim="800000"/>
            <a:headEnd/>
            <a:tailEnd/>
          </a:ln>
        </p:spPr>
        <p:txBody>
          <a:bodyPr>
            <a:spAutoFit/>
          </a:bodyPr>
          <a:lstStyle/>
          <a:p>
            <a:pPr algn="ctr">
              <a:spcBef>
                <a:spcPct val="50000"/>
              </a:spcBef>
            </a:pPr>
            <a:r>
              <a:rPr lang="en-GB" sz="3200" b="1">
                <a:solidFill>
                  <a:srgbClr val="FF0000"/>
                </a:solidFill>
              </a:rPr>
              <a:t>http://</a:t>
            </a:r>
            <a:r>
              <a:rPr lang="en-GB" sz="3200" b="1">
                <a:solidFill>
                  <a:schemeClr val="accent2"/>
                </a:solidFill>
              </a:rPr>
              <a:t>www</a:t>
            </a:r>
            <a:r>
              <a:rPr lang="en-GB" sz="3200" b="1">
                <a:solidFill>
                  <a:srgbClr val="FF0000"/>
                </a:solidFill>
              </a:rPr>
              <a:t>. </a:t>
            </a:r>
            <a:r>
              <a:rPr lang="en-GB" sz="3200" b="1">
                <a:solidFill>
                  <a:srgbClr val="00CC00"/>
                </a:solidFill>
              </a:rPr>
              <a:t>qatarliving</a:t>
            </a:r>
            <a:r>
              <a:rPr lang="en-GB" sz="3200" b="1">
                <a:solidFill>
                  <a:srgbClr val="FF0000"/>
                </a:solidFill>
              </a:rPr>
              <a:t>.</a:t>
            </a:r>
            <a:r>
              <a:rPr lang="en-GB" sz="3200" b="1">
                <a:solidFill>
                  <a:srgbClr val="9900FF"/>
                </a:solidFill>
              </a:rPr>
              <a:t>com</a:t>
            </a:r>
          </a:p>
        </p:txBody>
      </p:sp>
      <p:sp>
        <p:nvSpPr>
          <p:cNvPr id="197635" name="Text Box 4"/>
          <p:cNvSpPr txBox="1">
            <a:spLocks noChangeArrowheads="1"/>
          </p:cNvSpPr>
          <p:nvPr/>
        </p:nvSpPr>
        <p:spPr bwMode="auto">
          <a:xfrm>
            <a:off x="1943100" y="5340350"/>
            <a:ext cx="2159000" cy="1446213"/>
          </a:xfrm>
          <a:prstGeom prst="rect">
            <a:avLst/>
          </a:prstGeom>
          <a:noFill/>
          <a:ln w="9525">
            <a:noFill/>
            <a:miter lim="800000"/>
            <a:headEnd/>
            <a:tailEnd/>
          </a:ln>
        </p:spPr>
        <p:txBody>
          <a:bodyPr>
            <a:spAutoFit/>
          </a:bodyPr>
          <a:lstStyle/>
          <a:p>
            <a:pPr algn="ctr">
              <a:spcBef>
                <a:spcPct val="50000"/>
              </a:spcBef>
            </a:pPr>
            <a:r>
              <a:rPr lang="ru-RU" sz="2200" b="1">
                <a:solidFill>
                  <a:schemeClr val="accent2"/>
                </a:solidFill>
                <a:latin typeface="Arial" pitchFamily="34" charset="0"/>
              </a:rPr>
              <a:t>Указывает на сервер всемирной паутины</a:t>
            </a:r>
            <a:endParaRPr lang="en-GB" sz="2200" b="1">
              <a:solidFill>
                <a:schemeClr val="accent2"/>
              </a:solidFill>
              <a:latin typeface="Arial" pitchFamily="34" charset="0"/>
            </a:endParaRPr>
          </a:p>
        </p:txBody>
      </p:sp>
      <p:sp>
        <p:nvSpPr>
          <p:cNvPr id="197636" name="Text Box 5"/>
          <p:cNvSpPr txBox="1">
            <a:spLocks noChangeArrowheads="1"/>
          </p:cNvSpPr>
          <p:nvPr/>
        </p:nvSpPr>
        <p:spPr bwMode="auto">
          <a:xfrm>
            <a:off x="0" y="2678113"/>
            <a:ext cx="2525713" cy="2801937"/>
          </a:xfrm>
          <a:prstGeom prst="rect">
            <a:avLst/>
          </a:prstGeom>
          <a:noFill/>
          <a:ln w="9525">
            <a:noFill/>
            <a:miter lim="800000"/>
            <a:headEnd/>
            <a:tailEnd/>
          </a:ln>
        </p:spPr>
        <p:txBody>
          <a:bodyPr>
            <a:spAutoFit/>
          </a:bodyPr>
          <a:lstStyle/>
          <a:p>
            <a:pPr algn="ctr">
              <a:spcBef>
                <a:spcPct val="50000"/>
              </a:spcBef>
            </a:pPr>
            <a:r>
              <a:rPr lang="ru-RU" sz="2200" b="1">
                <a:solidFill>
                  <a:srgbClr val="FF0000"/>
                </a:solidFill>
                <a:latin typeface="Arial" pitchFamily="34" charset="0"/>
              </a:rPr>
              <a:t>Указывает на используемый в Интернете</a:t>
            </a:r>
            <a:r>
              <a:rPr lang="en-US" sz="2200" b="1">
                <a:solidFill>
                  <a:srgbClr val="FF0000"/>
                </a:solidFill>
                <a:latin typeface="Arial" pitchFamily="34" charset="0"/>
              </a:rPr>
              <a:t> </a:t>
            </a:r>
            <a:r>
              <a:rPr lang="ru-RU" sz="2200" b="1">
                <a:solidFill>
                  <a:srgbClr val="FF0000"/>
                </a:solidFill>
                <a:latin typeface="Arial" pitchFamily="34" charset="0"/>
              </a:rPr>
              <a:t>протокол </a:t>
            </a:r>
            <a:r>
              <a:rPr lang="en-GB" sz="2200" b="1">
                <a:solidFill>
                  <a:srgbClr val="FF0000"/>
                </a:solidFill>
                <a:latin typeface="Tahoma" pitchFamily="34" charset="0"/>
              </a:rPr>
              <a:t>(</a:t>
            </a:r>
            <a:r>
              <a:rPr lang="ru-RU" sz="2200" b="1">
                <a:solidFill>
                  <a:srgbClr val="FF0000"/>
                </a:solidFill>
                <a:latin typeface="Arial" pitchFamily="34" charset="0"/>
              </a:rPr>
              <a:t>протокол передачи гипертекстовых файлов</a:t>
            </a:r>
            <a:r>
              <a:rPr lang="en-US" sz="2200" b="1">
                <a:solidFill>
                  <a:srgbClr val="FF0000"/>
                </a:solidFill>
                <a:latin typeface="Arial" pitchFamily="34" charset="0"/>
              </a:rPr>
              <a:t> (HTTP)</a:t>
            </a:r>
            <a:r>
              <a:rPr lang="en-GB" sz="2200" b="1">
                <a:solidFill>
                  <a:srgbClr val="FF0000"/>
                </a:solidFill>
                <a:latin typeface="Tahoma" pitchFamily="34" charset="0"/>
              </a:rPr>
              <a:t>)</a:t>
            </a:r>
          </a:p>
        </p:txBody>
      </p:sp>
      <p:sp>
        <p:nvSpPr>
          <p:cNvPr id="197637" name="Text Box 6"/>
          <p:cNvSpPr txBox="1">
            <a:spLocks noChangeArrowheads="1"/>
          </p:cNvSpPr>
          <p:nvPr/>
        </p:nvSpPr>
        <p:spPr bwMode="auto">
          <a:xfrm>
            <a:off x="4084638" y="4748213"/>
            <a:ext cx="2808287" cy="1446212"/>
          </a:xfrm>
          <a:prstGeom prst="rect">
            <a:avLst/>
          </a:prstGeom>
          <a:noFill/>
          <a:ln w="9525">
            <a:noFill/>
            <a:miter lim="800000"/>
            <a:headEnd/>
            <a:tailEnd/>
          </a:ln>
        </p:spPr>
        <p:txBody>
          <a:bodyPr>
            <a:spAutoFit/>
          </a:bodyPr>
          <a:lstStyle/>
          <a:p>
            <a:pPr algn="ctr">
              <a:spcBef>
                <a:spcPct val="50000"/>
              </a:spcBef>
            </a:pPr>
            <a:r>
              <a:rPr lang="ru-RU" sz="2200" b="1">
                <a:solidFill>
                  <a:srgbClr val="00CC00"/>
                </a:solidFill>
                <a:latin typeface="Arial" pitchFamily="34" charset="0"/>
              </a:rPr>
              <a:t>Доменное имя </a:t>
            </a:r>
            <a:r>
              <a:rPr lang="en-GB" sz="2200" b="1">
                <a:solidFill>
                  <a:srgbClr val="00CC00"/>
                </a:solidFill>
                <a:latin typeface="Arial" pitchFamily="34" charset="0"/>
              </a:rPr>
              <a:t>– </a:t>
            </a:r>
            <a:r>
              <a:rPr lang="ru-RU" sz="2200" b="1">
                <a:solidFill>
                  <a:srgbClr val="00CC00"/>
                </a:solidFill>
                <a:latin typeface="Arial" pitchFamily="34" charset="0"/>
              </a:rPr>
              <a:t>обычно указывает на владельца сайта</a:t>
            </a:r>
            <a:endParaRPr lang="en-GB" sz="2200" b="1">
              <a:solidFill>
                <a:srgbClr val="00CC00"/>
              </a:solidFill>
              <a:latin typeface="Arial" pitchFamily="34" charset="0"/>
            </a:endParaRPr>
          </a:p>
        </p:txBody>
      </p:sp>
      <p:sp>
        <p:nvSpPr>
          <p:cNvPr id="197638" name="Text Box 7"/>
          <p:cNvSpPr txBox="1">
            <a:spLocks noChangeArrowheads="1"/>
          </p:cNvSpPr>
          <p:nvPr/>
        </p:nvSpPr>
        <p:spPr bwMode="auto">
          <a:xfrm>
            <a:off x="6407150" y="2901950"/>
            <a:ext cx="2736850" cy="2124075"/>
          </a:xfrm>
          <a:prstGeom prst="rect">
            <a:avLst/>
          </a:prstGeom>
          <a:noFill/>
          <a:ln w="9525">
            <a:noFill/>
            <a:miter lim="800000"/>
            <a:headEnd/>
            <a:tailEnd/>
          </a:ln>
        </p:spPr>
        <p:txBody>
          <a:bodyPr>
            <a:spAutoFit/>
          </a:bodyPr>
          <a:lstStyle/>
          <a:p>
            <a:pPr algn="ctr">
              <a:spcBef>
                <a:spcPct val="50000"/>
              </a:spcBef>
            </a:pPr>
            <a:r>
              <a:rPr lang="ru-RU" sz="2200" b="1">
                <a:solidFill>
                  <a:srgbClr val="9900FF"/>
                </a:solidFill>
                <a:latin typeface="Arial" pitchFamily="34" charset="0"/>
              </a:rPr>
              <a:t>Указывает на используемый домен верхнего уровня (часто используется код страны)</a:t>
            </a:r>
            <a:endParaRPr lang="en-GB" sz="2200" b="1">
              <a:solidFill>
                <a:srgbClr val="9900FF"/>
              </a:solidFill>
              <a:latin typeface="Arial" pitchFamily="34" charset="0"/>
            </a:endParaRPr>
          </a:p>
        </p:txBody>
      </p:sp>
      <p:sp>
        <p:nvSpPr>
          <p:cNvPr id="197639" name="Line 8"/>
          <p:cNvSpPr>
            <a:spLocks noChangeShapeType="1"/>
          </p:cNvSpPr>
          <p:nvPr/>
        </p:nvSpPr>
        <p:spPr bwMode="auto">
          <a:xfrm flipH="1">
            <a:off x="1666875" y="2014538"/>
            <a:ext cx="215900" cy="720725"/>
          </a:xfrm>
          <a:prstGeom prst="line">
            <a:avLst/>
          </a:prstGeom>
          <a:noFill/>
          <a:ln w="57150">
            <a:solidFill>
              <a:schemeClr val="tx1"/>
            </a:solidFill>
            <a:round/>
            <a:headEnd/>
            <a:tailEnd type="triangle" w="med" len="med"/>
          </a:ln>
        </p:spPr>
        <p:txBody>
          <a:bodyPr/>
          <a:lstStyle/>
          <a:p>
            <a:endParaRPr lang="fr-FR"/>
          </a:p>
        </p:txBody>
      </p:sp>
      <p:sp>
        <p:nvSpPr>
          <p:cNvPr id="197640" name="Line 9"/>
          <p:cNvSpPr>
            <a:spLocks noChangeShapeType="1"/>
          </p:cNvSpPr>
          <p:nvPr/>
        </p:nvSpPr>
        <p:spPr bwMode="auto">
          <a:xfrm>
            <a:off x="2987675" y="2181225"/>
            <a:ext cx="0" cy="2520950"/>
          </a:xfrm>
          <a:prstGeom prst="line">
            <a:avLst/>
          </a:prstGeom>
          <a:noFill/>
          <a:ln w="57150">
            <a:solidFill>
              <a:schemeClr val="tx1"/>
            </a:solidFill>
            <a:round/>
            <a:headEnd/>
            <a:tailEnd type="triangle" w="med" len="med"/>
          </a:ln>
        </p:spPr>
        <p:txBody>
          <a:bodyPr/>
          <a:lstStyle/>
          <a:p>
            <a:endParaRPr lang="fr-FR"/>
          </a:p>
        </p:txBody>
      </p:sp>
      <p:sp>
        <p:nvSpPr>
          <p:cNvPr id="197641" name="Line 10"/>
          <p:cNvSpPr>
            <a:spLocks noChangeShapeType="1"/>
          </p:cNvSpPr>
          <p:nvPr/>
        </p:nvSpPr>
        <p:spPr bwMode="auto">
          <a:xfrm>
            <a:off x="5292725" y="2181225"/>
            <a:ext cx="71438" cy="2520950"/>
          </a:xfrm>
          <a:prstGeom prst="line">
            <a:avLst/>
          </a:prstGeom>
          <a:noFill/>
          <a:ln w="57150">
            <a:solidFill>
              <a:schemeClr val="tx1"/>
            </a:solidFill>
            <a:round/>
            <a:headEnd/>
            <a:tailEnd type="triangle" w="med" len="med"/>
          </a:ln>
        </p:spPr>
        <p:txBody>
          <a:bodyPr/>
          <a:lstStyle/>
          <a:p>
            <a:endParaRPr lang="fr-FR"/>
          </a:p>
        </p:txBody>
      </p:sp>
      <p:sp>
        <p:nvSpPr>
          <p:cNvPr id="197642" name="Line 11"/>
          <p:cNvSpPr>
            <a:spLocks noChangeShapeType="1"/>
          </p:cNvSpPr>
          <p:nvPr/>
        </p:nvSpPr>
        <p:spPr bwMode="auto">
          <a:xfrm>
            <a:off x="7164388" y="2181225"/>
            <a:ext cx="474662" cy="757238"/>
          </a:xfrm>
          <a:prstGeom prst="line">
            <a:avLst/>
          </a:prstGeom>
          <a:noFill/>
          <a:ln w="57150">
            <a:solidFill>
              <a:schemeClr val="tx1"/>
            </a:solidFill>
            <a:round/>
            <a:headEnd/>
            <a:tailEnd type="triangle" w="med" len="med"/>
          </a:ln>
        </p:spPr>
        <p:txBody>
          <a:bodyPr/>
          <a:lstStyle/>
          <a:p>
            <a:endParaRPr lang="fr-FR"/>
          </a:p>
        </p:txBody>
      </p:sp>
      <p:sp>
        <p:nvSpPr>
          <p:cNvPr id="197643" name="Slide Number Placeholder 11"/>
          <p:cNvSpPr>
            <a:spLocks noGrp="1"/>
          </p:cNvSpPr>
          <p:nvPr>
            <p:ph type="sldNum" sz="quarter" idx="12"/>
          </p:nvPr>
        </p:nvSpPr>
        <p:spPr bwMode="auto">
          <a:xfrm>
            <a:off x="6553200" y="6116638"/>
            <a:ext cx="2133600" cy="365125"/>
          </a:xfrm>
          <a:noFill/>
          <a:ln>
            <a:miter lim="800000"/>
            <a:headEnd/>
            <a:tailEnd/>
          </a:ln>
        </p:spPr>
        <p:txBody>
          <a:bodyPr/>
          <a:lstStyle/>
          <a:p>
            <a:fld id="{EAA879FB-F5A4-4770-BA1D-AE27BEE437AB}" type="slidenum">
              <a:rPr lang="en-GB"/>
              <a:pPr/>
              <a:t>92</a:t>
            </a:fld>
            <a:endParaRPr lang="en-GB"/>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bwMode="auto">
          <a:xfrm>
            <a:off x="684213" y="0"/>
            <a:ext cx="7772400" cy="801688"/>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Объяснение</a:t>
            </a:r>
            <a:endParaRPr lang="en-GB" b="1" smtClean="0">
              <a:solidFill>
                <a:srgbClr val="122031"/>
              </a:solidFill>
            </a:endParaRPr>
          </a:p>
        </p:txBody>
      </p:sp>
      <p:sp>
        <p:nvSpPr>
          <p:cNvPr id="15398" name="Text Box 4"/>
          <p:cNvSpPr txBox="1">
            <a:spLocks noChangeArrowheads="1"/>
          </p:cNvSpPr>
          <p:nvPr/>
        </p:nvSpPr>
        <p:spPr bwMode="auto">
          <a:xfrm>
            <a:off x="381000" y="4267200"/>
            <a:ext cx="8569325" cy="1570038"/>
          </a:xfrm>
          <a:prstGeom prst="rect">
            <a:avLst/>
          </a:prstGeom>
          <a:noFill/>
          <a:ln w="19050">
            <a:solidFill>
              <a:schemeClr val="accent1">
                <a:lumMod val="25000"/>
              </a:schemeClr>
            </a:solidFill>
            <a:miter lim="800000"/>
            <a:headEnd/>
            <a:tailEnd/>
          </a:ln>
        </p:spPr>
        <p:txBody>
          <a:bodyPr>
            <a:spAutoFit/>
          </a:bodyPr>
          <a:lstStyle/>
          <a:p>
            <a:pPr eaLnBrk="0" hangingPunct="0"/>
            <a:r>
              <a:rPr lang="en-GB" sz="3200" b="1" dirty="0"/>
              <a:t>IP</a:t>
            </a:r>
            <a:r>
              <a:rPr lang="ru-RU" sz="3200" b="1" dirty="0"/>
              <a:t>-адрес</a:t>
            </a:r>
            <a:r>
              <a:rPr lang="en-GB" sz="2400" b="1" dirty="0"/>
              <a:t>		</a:t>
            </a:r>
            <a:r>
              <a:rPr lang="en-GB" sz="3200" dirty="0"/>
              <a:t> </a:t>
            </a:r>
          </a:p>
          <a:p>
            <a:pPr eaLnBrk="0" hangingPunct="0"/>
            <a:r>
              <a:rPr lang="en-GB" sz="3200" dirty="0"/>
              <a:t>			</a:t>
            </a:r>
            <a:r>
              <a:rPr lang="en-GB" sz="4000" b="1" dirty="0">
                <a:solidFill>
                  <a:srgbClr val="FF0000"/>
                </a:solidFill>
              </a:rPr>
              <a:t>   74.125.91.104     </a:t>
            </a:r>
            <a:r>
              <a:rPr lang="en-GB" sz="2400" b="1" dirty="0">
                <a:solidFill>
                  <a:srgbClr val="122031"/>
                </a:solidFill>
              </a:rPr>
              <a:t>                                                                         </a:t>
            </a:r>
            <a:r>
              <a:rPr lang="en-GB" sz="2400" b="1" dirty="0"/>
              <a:t>	 </a:t>
            </a:r>
            <a:endParaRPr lang="en-GB" sz="2400" b="1" dirty="0">
              <a:solidFill>
                <a:srgbClr val="9900FF"/>
              </a:solidFill>
            </a:endParaRPr>
          </a:p>
        </p:txBody>
      </p:sp>
      <p:grpSp>
        <p:nvGrpSpPr>
          <p:cNvPr id="199683" name="Group 9"/>
          <p:cNvGrpSpPr>
            <a:grpSpLocks/>
          </p:cNvGrpSpPr>
          <p:nvPr/>
        </p:nvGrpSpPr>
        <p:grpSpPr bwMode="auto">
          <a:xfrm>
            <a:off x="179388" y="1141413"/>
            <a:ext cx="8964612" cy="2492375"/>
            <a:chOff x="31" y="335"/>
            <a:chExt cx="5579" cy="1570"/>
          </a:xfrm>
        </p:grpSpPr>
        <p:sp>
          <p:nvSpPr>
            <p:cNvPr id="199685" name="Text Box 10"/>
            <p:cNvSpPr txBox="1">
              <a:spLocks noChangeArrowheads="1"/>
            </p:cNvSpPr>
            <p:nvPr/>
          </p:nvSpPr>
          <p:spPr bwMode="auto">
            <a:xfrm>
              <a:off x="31" y="335"/>
              <a:ext cx="5579" cy="1570"/>
            </a:xfrm>
            <a:prstGeom prst="rect">
              <a:avLst/>
            </a:prstGeom>
            <a:noFill/>
            <a:ln w="9525">
              <a:noFill/>
              <a:miter lim="800000"/>
              <a:headEnd/>
              <a:tailEnd/>
            </a:ln>
          </p:spPr>
          <p:txBody>
            <a:bodyPr>
              <a:spAutoFit/>
            </a:bodyPr>
            <a:lstStyle/>
            <a:p>
              <a:pPr eaLnBrk="0" hangingPunct="0"/>
              <a:r>
                <a:rPr lang="ru-RU" sz="3200" b="1"/>
                <a:t>Доменные имена</a:t>
              </a:r>
              <a:r>
                <a:rPr lang="en-GB" sz="2400" b="1"/>
                <a:t>	</a:t>
              </a:r>
            </a:p>
            <a:p>
              <a:pPr eaLnBrk="0" hangingPunct="0"/>
              <a:r>
                <a:rPr lang="en-GB" sz="2400" b="1">
                  <a:solidFill>
                    <a:srgbClr val="FF3300"/>
                  </a:solidFill>
                </a:rPr>
                <a:t>			                  </a:t>
              </a:r>
              <a:r>
                <a:rPr lang="en-GB" sz="2800" b="1">
                  <a:solidFill>
                    <a:srgbClr val="FF3300"/>
                  </a:solidFill>
                </a:rPr>
                <a:t>www.</a:t>
              </a:r>
              <a:r>
                <a:rPr lang="en-GB" sz="2800" b="1">
                  <a:solidFill>
                    <a:srgbClr val="33CC33"/>
                  </a:solidFill>
                </a:rPr>
                <a:t>google.</a:t>
              </a:r>
              <a:r>
                <a:rPr lang="en-GB" sz="2800" b="1">
                  <a:solidFill>
                    <a:schemeClr val="accent2"/>
                  </a:solidFill>
                </a:rPr>
                <a:t>com.</a:t>
              </a:r>
              <a:r>
                <a:rPr lang="en-GB" sz="2800" b="1">
                  <a:solidFill>
                    <a:srgbClr val="7030A0"/>
                  </a:solidFill>
                </a:rPr>
                <a:t>qa</a:t>
              </a:r>
            </a:p>
            <a:p>
              <a:pPr eaLnBrk="0" hangingPunct="0"/>
              <a:r>
                <a:rPr lang="en-GB" sz="2400" b="1"/>
                <a:t>																		</a:t>
              </a:r>
            </a:p>
            <a:p>
              <a:pPr eaLnBrk="0" hangingPunct="0"/>
              <a:r>
                <a:rPr lang="en-GB" sz="2400" b="1">
                  <a:solidFill>
                    <a:srgbClr val="FF3300"/>
                  </a:solidFill>
                </a:rPr>
                <a:t> </a:t>
              </a:r>
            </a:p>
            <a:p>
              <a:pPr eaLnBrk="0" hangingPunct="0"/>
              <a:r>
                <a:rPr lang="en-GB" sz="2400" b="1">
                  <a:solidFill>
                    <a:srgbClr val="FF3300"/>
                  </a:solidFill>
                </a:rPr>
                <a:t>хост-сервер</a:t>
              </a:r>
              <a:r>
                <a:rPr lang="en-GB" sz="2400" b="1"/>
                <a:t>     </a:t>
              </a:r>
              <a:r>
                <a:rPr lang="ru-RU" sz="2400" b="1">
                  <a:solidFill>
                    <a:srgbClr val="33CC33"/>
                  </a:solidFill>
                </a:rPr>
                <a:t>организация  </a:t>
              </a:r>
              <a:r>
                <a:rPr lang="ru-RU" sz="2400" b="1">
                  <a:solidFill>
                    <a:schemeClr val="accent2"/>
                  </a:solidFill>
                </a:rPr>
                <a:t>домен верхнего уровня</a:t>
              </a:r>
              <a:r>
                <a:rPr lang="en-GB" sz="2400" b="1"/>
                <a:t>   </a:t>
              </a:r>
              <a:r>
                <a:rPr lang="ru-RU" sz="2400" b="1">
                  <a:solidFill>
                    <a:srgbClr val="9900FF"/>
                  </a:solidFill>
                </a:rPr>
                <a:t>код</a:t>
              </a:r>
              <a:r>
                <a:rPr lang="en-GB" sz="2400" b="1">
                  <a:solidFill>
                    <a:srgbClr val="9900FF"/>
                  </a:solidFill>
                </a:rPr>
                <a:t> </a:t>
              </a:r>
              <a:r>
                <a:rPr lang="ru-RU" sz="2400" b="1">
                  <a:solidFill>
                    <a:srgbClr val="9900FF"/>
                  </a:solidFill>
                </a:rPr>
                <a:t> страны</a:t>
              </a:r>
              <a:endParaRPr lang="en-GB" sz="2400" b="1">
                <a:solidFill>
                  <a:srgbClr val="9900FF"/>
                </a:solidFill>
              </a:endParaRPr>
            </a:p>
            <a:p>
              <a:pPr eaLnBrk="0" hangingPunct="0"/>
              <a:endParaRPr lang="en-GB" sz="2400" b="1">
                <a:solidFill>
                  <a:srgbClr val="9900FF"/>
                </a:solidFill>
              </a:endParaRPr>
            </a:p>
          </p:txBody>
        </p:sp>
        <p:sp>
          <p:nvSpPr>
            <p:cNvPr id="199686" name="Line 11"/>
            <p:cNvSpPr>
              <a:spLocks noChangeShapeType="1"/>
            </p:cNvSpPr>
            <p:nvPr/>
          </p:nvSpPr>
          <p:spPr bwMode="auto">
            <a:xfrm flipV="1">
              <a:off x="580" y="959"/>
              <a:ext cx="1426" cy="492"/>
            </a:xfrm>
            <a:prstGeom prst="line">
              <a:avLst/>
            </a:prstGeom>
            <a:noFill/>
            <a:ln w="57150">
              <a:solidFill>
                <a:srgbClr val="FF3300"/>
              </a:solidFill>
              <a:round/>
              <a:headEnd/>
              <a:tailEnd type="triangle" w="med" len="med"/>
            </a:ln>
          </p:spPr>
          <p:txBody>
            <a:bodyPr wrap="none" anchor="ctr"/>
            <a:lstStyle/>
            <a:p>
              <a:endParaRPr lang="fr-FR"/>
            </a:p>
          </p:txBody>
        </p:sp>
        <p:sp>
          <p:nvSpPr>
            <p:cNvPr id="199687" name="Line 12"/>
            <p:cNvSpPr>
              <a:spLocks noChangeShapeType="1"/>
            </p:cNvSpPr>
            <p:nvPr/>
          </p:nvSpPr>
          <p:spPr bwMode="auto">
            <a:xfrm flipV="1">
              <a:off x="1848" y="959"/>
              <a:ext cx="751" cy="492"/>
            </a:xfrm>
            <a:prstGeom prst="line">
              <a:avLst/>
            </a:prstGeom>
            <a:noFill/>
            <a:ln w="57150">
              <a:solidFill>
                <a:srgbClr val="33CC33"/>
              </a:solidFill>
              <a:round/>
              <a:headEnd/>
              <a:tailEnd type="triangle" w="med" len="med"/>
            </a:ln>
          </p:spPr>
          <p:txBody>
            <a:bodyPr wrap="none" anchor="ctr"/>
            <a:lstStyle/>
            <a:p>
              <a:endParaRPr lang="fr-FR"/>
            </a:p>
          </p:txBody>
        </p:sp>
        <p:sp>
          <p:nvSpPr>
            <p:cNvPr id="199688" name="Line 13"/>
            <p:cNvSpPr>
              <a:spLocks noChangeShapeType="1"/>
            </p:cNvSpPr>
            <p:nvPr/>
          </p:nvSpPr>
          <p:spPr bwMode="auto">
            <a:xfrm flipV="1">
              <a:off x="3183" y="959"/>
              <a:ext cx="0" cy="492"/>
            </a:xfrm>
            <a:prstGeom prst="line">
              <a:avLst/>
            </a:prstGeom>
            <a:noFill/>
            <a:ln w="57150">
              <a:solidFill>
                <a:schemeClr val="accent2"/>
              </a:solidFill>
              <a:round/>
              <a:headEnd/>
              <a:tailEnd type="triangle" w="med" len="med"/>
            </a:ln>
          </p:spPr>
          <p:txBody>
            <a:bodyPr wrap="none" anchor="ctr"/>
            <a:lstStyle/>
            <a:p>
              <a:endParaRPr lang="fr-FR"/>
            </a:p>
          </p:txBody>
        </p:sp>
        <p:sp>
          <p:nvSpPr>
            <p:cNvPr id="199689" name="Line 14"/>
            <p:cNvSpPr>
              <a:spLocks noChangeShapeType="1"/>
            </p:cNvSpPr>
            <p:nvPr/>
          </p:nvSpPr>
          <p:spPr bwMode="auto">
            <a:xfrm flipH="1" flipV="1">
              <a:off x="3614" y="893"/>
              <a:ext cx="1075" cy="558"/>
            </a:xfrm>
            <a:prstGeom prst="line">
              <a:avLst/>
            </a:prstGeom>
            <a:noFill/>
            <a:ln w="57150">
              <a:solidFill>
                <a:srgbClr val="9900FF"/>
              </a:solidFill>
              <a:round/>
              <a:headEnd/>
              <a:tailEnd type="triangle" w="med" len="med"/>
            </a:ln>
          </p:spPr>
          <p:txBody>
            <a:bodyPr wrap="none" anchor="ctr"/>
            <a:lstStyle/>
            <a:p>
              <a:endParaRPr lang="fr-FR"/>
            </a:p>
          </p:txBody>
        </p:sp>
      </p:grpSp>
      <p:sp>
        <p:nvSpPr>
          <p:cNvPr id="199684" name="Slide Number Placeholder 9"/>
          <p:cNvSpPr>
            <a:spLocks noGrp="1"/>
          </p:cNvSpPr>
          <p:nvPr>
            <p:ph type="sldNum" sz="quarter" idx="12"/>
          </p:nvPr>
        </p:nvSpPr>
        <p:spPr bwMode="auto">
          <a:noFill/>
          <a:ln>
            <a:miter lim="800000"/>
            <a:headEnd/>
            <a:tailEnd/>
          </a:ln>
        </p:spPr>
        <p:txBody>
          <a:bodyPr/>
          <a:lstStyle/>
          <a:p>
            <a:fld id="{8214D55B-59C5-4BBD-80F5-649F5C3A38AF}" type="slidenum">
              <a:rPr lang="en-US"/>
              <a:pPr/>
              <a:t>93</a:t>
            </a:fld>
            <a:endParaRPr lang="en-US"/>
          </a:p>
        </p:txBody>
      </p:sp>
    </p:spTree>
    <p:custDataLst>
      <p:tags r:id="rId1"/>
    </p:custData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729" name="Group 2"/>
          <p:cNvGrpSpPr>
            <a:grpSpLocks noChangeAspect="1"/>
          </p:cNvGrpSpPr>
          <p:nvPr/>
        </p:nvGrpSpPr>
        <p:grpSpPr bwMode="auto">
          <a:xfrm>
            <a:off x="2895600" y="457200"/>
            <a:ext cx="3673475" cy="5976938"/>
            <a:chOff x="1338" y="255"/>
            <a:chExt cx="3192" cy="3900"/>
          </a:xfrm>
        </p:grpSpPr>
        <p:sp>
          <p:nvSpPr>
            <p:cNvPr id="201732"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fr-FR"/>
            </a:p>
          </p:txBody>
        </p:sp>
        <p:sp>
          <p:nvSpPr>
            <p:cNvPr id="58372" name="AutoShape 4"/>
            <p:cNvSpPr>
              <a:spLocks noChangeArrowheads="1"/>
            </p:cNvSpPr>
            <p:nvPr/>
          </p:nvSpPr>
          <p:spPr bwMode="auto">
            <a:xfrm>
              <a:off x="1338" y="526"/>
              <a:ext cx="3188" cy="3614"/>
            </a:xfrm>
            <a:prstGeom prst="roundRect">
              <a:avLst>
                <a:gd name="adj" fmla="val 2463"/>
              </a:avLst>
            </a:prstGeom>
            <a:solidFill>
              <a:schemeClr val="accent2">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01734"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a:p>
          </p:txBody>
        </p:sp>
        <p:sp>
          <p:nvSpPr>
            <p:cNvPr id="58374" name="Freeform 6"/>
            <p:cNvSpPr>
              <a:spLocks/>
            </p:cNvSpPr>
            <p:nvPr/>
          </p:nvSpPr>
          <p:spPr bwMode="auto">
            <a:xfrm>
              <a:off x="1419" y="526"/>
              <a:ext cx="3047" cy="119"/>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fontAlgn="auto">
                <a:spcBef>
                  <a:spcPts val="0"/>
                </a:spcBef>
                <a:spcAft>
                  <a:spcPts val="0"/>
                </a:spcAft>
                <a:defRPr/>
              </a:pPr>
              <a:endParaRPr lang="en-GB" dirty="0">
                <a:latin typeface="+mn-lt"/>
                <a:ea typeface="+mn-ea"/>
              </a:endParaRPr>
            </a:p>
          </p:txBody>
        </p:sp>
        <p:sp>
          <p:nvSpPr>
            <p:cNvPr id="201736"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a:p>
          </p:txBody>
        </p:sp>
        <p:sp>
          <p:nvSpPr>
            <p:cNvPr id="201737"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fr-FR"/>
            </a:p>
          </p:txBody>
        </p:sp>
        <p:sp>
          <p:nvSpPr>
            <p:cNvPr id="201738"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fr-FR"/>
            </a:p>
          </p:txBody>
        </p:sp>
        <p:sp>
          <p:nvSpPr>
            <p:cNvPr id="201739"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fr-FR"/>
            </a:p>
          </p:txBody>
        </p:sp>
        <p:sp>
          <p:nvSpPr>
            <p:cNvPr id="201740"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fr-FR"/>
            </a:p>
          </p:txBody>
        </p:sp>
        <p:sp>
          <p:nvSpPr>
            <p:cNvPr id="201741"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fr-FR"/>
            </a:p>
          </p:txBody>
        </p:sp>
        <p:sp>
          <p:nvSpPr>
            <p:cNvPr id="201742"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fr-FR"/>
            </a:p>
          </p:txBody>
        </p:sp>
        <p:sp>
          <p:nvSpPr>
            <p:cNvPr id="201743"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fr-FR"/>
            </a:p>
          </p:txBody>
        </p:sp>
        <p:sp>
          <p:nvSpPr>
            <p:cNvPr id="201744"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fr-FR"/>
            </a:p>
          </p:txBody>
        </p:sp>
        <p:sp>
          <p:nvSpPr>
            <p:cNvPr id="201745"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a:p>
          </p:txBody>
        </p:sp>
        <p:sp>
          <p:nvSpPr>
            <p:cNvPr id="201746"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a:p>
          </p:txBody>
        </p:sp>
        <p:sp>
          <p:nvSpPr>
            <p:cNvPr id="201747"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a:p>
          </p:txBody>
        </p:sp>
        <p:sp>
          <p:nvSpPr>
            <p:cNvPr id="201748"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a:p>
          </p:txBody>
        </p:sp>
        <p:sp>
          <p:nvSpPr>
            <p:cNvPr id="201749"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a:p>
          </p:txBody>
        </p:sp>
        <p:sp>
          <p:nvSpPr>
            <p:cNvPr id="201750"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a:p>
          </p:txBody>
        </p:sp>
        <p:sp>
          <p:nvSpPr>
            <p:cNvPr id="201751"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a:p>
          </p:txBody>
        </p:sp>
        <p:sp>
          <p:nvSpPr>
            <p:cNvPr id="201752"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a:p>
          </p:txBody>
        </p:sp>
        <p:sp>
          <p:nvSpPr>
            <p:cNvPr id="201753"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a:p>
          </p:txBody>
        </p:sp>
        <p:sp>
          <p:nvSpPr>
            <p:cNvPr id="201754"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a:p>
          </p:txBody>
        </p:sp>
        <p:sp>
          <p:nvSpPr>
            <p:cNvPr id="201755"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a:p>
          </p:txBody>
        </p:sp>
        <p:sp>
          <p:nvSpPr>
            <p:cNvPr id="201756"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a:p>
          </p:txBody>
        </p:sp>
        <p:sp>
          <p:nvSpPr>
            <p:cNvPr id="201757"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a:p>
          </p:txBody>
        </p:sp>
        <p:sp>
          <p:nvSpPr>
            <p:cNvPr id="201758"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a:p>
          </p:txBody>
        </p:sp>
        <p:sp>
          <p:nvSpPr>
            <p:cNvPr id="201759"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a:p>
          </p:txBody>
        </p:sp>
        <p:sp>
          <p:nvSpPr>
            <p:cNvPr id="201760"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a:p>
          </p:txBody>
        </p:sp>
        <p:sp>
          <p:nvSpPr>
            <p:cNvPr id="201761"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fr-FR"/>
            </a:p>
          </p:txBody>
        </p:sp>
        <p:sp>
          <p:nvSpPr>
            <p:cNvPr id="201762"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a:p>
          </p:txBody>
        </p:sp>
        <p:sp>
          <p:nvSpPr>
            <p:cNvPr id="201763"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fr-FR"/>
            </a:p>
          </p:txBody>
        </p:sp>
        <p:sp>
          <p:nvSpPr>
            <p:cNvPr id="201764"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a:p>
          </p:txBody>
        </p:sp>
        <p:sp>
          <p:nvSpPr>
            <p:cNvPr id="201765"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a:p>
          </p:txBody>
        </p:sp>
        <p:sp>
          <p:nvSpPr>
            <p:cNvPr id="201766"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a:p>
          </p:txBody>
        </p:sp>
        <p:sp>
          <p:nvSpPr>
            <p:cNvPr id="201767"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a:p>
          </p:txBody>
        </p:sp>
        <p:sp>
          <p:nvSpPr>
            <p:cNvPr id="201768"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a:p>
          </p:txBody>
        </p:sp>
        <p:sp>
          <p:nvSpPr>
            <p:cNvPr id="201769"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a:p>
          </p:txBody>
        </p:sp>
        <p:sp>
          <p:nvSpPr>
            <p:cNvPr id="201770"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a:p>
          </p:txBody>
        </p:sp>
        <p:sp>
          <p:nvSpPr>
            <p:cNvPr id="201771"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a:p>
          </p:txBody>
        </p:sp>
        <p:sp>
          <p:nvSpPr>
            <p:cNvPr id="201772"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a:p>
          </p:txBody>
        </p:sp>
        <p:sp>
          <p:nvSpPr>
            <p:cNvPr id="201773"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a:p>
          </p:txBody>
        </p:sp>
        <p:sp>
          <p:nvSpPr>
            <p:cNvPr id="201774"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a:p>
          </p:txBody>
        </p:sp>
        <p:sp>
          <p:nvSpPr>
            <p:cNvPr id="201775"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a:p>
          </p:txBody>
        </p:sp>
      </p:grpSp>
      <p:sp>
        <p:nvSpPr>
          <p:cNvPr id="201730" name="TextBox 48"/>
          <p:cNvSpPr txBox="1">
            <a:spLocks noChangeArrowheads="1"/>
          </p:cNvSpPr>
          <p:nvPr/>
        </p:nvSpPr>
        <p:spPr bwMode="auto">
          <a:xfrm>
            <a:off x="3200400" y="3200400"/>
            <a:ext cx="3067050" cy="708025"/>
          </a:xfrm>
          <a:prstGeom prst="rect">
            <a:avLst/>
          </a:prstGeom>
          <a:noFill/>
          <a:ln w="9525">
            <a:noFill/>
            <a:miter lim="800000"/>
            <a:headEnd/>
            <a:tailEnd/>
          </a:ln>
        </p:spPr>
        <p:txBody>
          <a:bodyPr>
            <a:spAutoFit/>
          </a:bodyPr>
          <a:lstStyle/>
          <a:p>
            <a:pPr algn="ctr"/>
            <a:r>
              <a:rPr lang="en-US" sz="4000" b="1"/>
              <a:t> </a:t>
            </a:r>
            <a:r>
              <a:rPr lang="ru-RU" sz="4000" b="1"/>
              <a:t>Регистрация</a:t>
            </a:r>
            <a:endParaRPr lang="en-GB" sz="4000" b="1"/>
          </a:p>
        </p:txBody>
      </p:sp>
      <p:sp>
        <p:nvSpPr>
          <p:cNvPr id="201731" name="Slide Number Placeholder 47"/>
          <p:cNvSpPr>
            <a:spLocks noGrp="1"/>
          </p:cNvSpPr>
          <p:nvPr>
            <p:ph type="sldNum" sz="quarter" idx="12"/>
          </p:nvPr>
        </p:nvSpPr>
        <p:spPr bwMode="auto">
          <a:noFill/>
          <a:ln>
            <a:miter lim="800000"/>
            <a:headEnd/>
            <a:tailEnd/>
          </a:ln>
        </p:spPr>
        <p:txBody>
          <a:bodyPr/>
          <a:lstStyle/>
          <a:p>
            <a:fld id="{2D6414FE-1D1D-43DA-87CB-7514B9B069C9}" type="slidenum">
              <a:rPr lang="en-US"/>
              <a:pPr/>
              <a:t>94</a:t>
            </a:fld>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noChangeArrowheads="1"/>
          </p:cNvSpPr>
          <p:nvPr>
            <p:ph type="title"/>
          </p:nvPr>
        </p:nvSpPr>
        <p:spPr bwMode="auto">
          <a:xfrm>
            <a:off x="323850" y="0"/>
            <a:ext cx="8458200" cy="9810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Веб-серверы</a:t>
            </a:r>
            <a:endParaRPr lang="en-GB" b="1" smtClean="0">
              <a:solidFill>
                <a:srgbClr val="122031"/>
              </a:solidFill>
            </a:endParaRPr>
          </a:p>
        </p:txBody>
      </p:sp>
      <p:sp>
        <p:nvSpPr>
          <p:cNvPr id="2037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sp>
        <p:nvSpPr>
          <p:cNvPr id="224260" name="Text Box 4"/>
          <p:cNvSpPr txBox="1">
            <a:spLocks noChangeArrowheads="1"/>
          </p:cNvSpPr>
          <p:nvPr/>
        </p:nvSpPr>
        <p:spPr bwMode="auto">
          <a:xfrm>
            <a:off x="468313" y="1052513"/>
            <a:ext cx="8353425" cy="5108575"/>
          </a:xfrm>
          <a:prstGeom prst="rect">
            <a:avLst/>
          </a:prstGeom>
          <a:noFill/>
          <a:ln w="9525">
            <a:noFill/>
            <a:miter lim="800000"/>
            <a:headEnd/>
            <a:tailEnd/>
          </a:ln>
        </p:spPr>
        <p:txBody>
          <a:bodyPr>
            <a:spAutoFit/>
          </a:bodyPr>
          <a:lstStyle/>
          <a:p>
            <a:pPr eaLnBrk="0" hangingPunct="0">
              <a:spcBef>
                <a:spcPct val="50000"/>
              </a:spcBef>
            </a:pPr>
            <a:r>
              <a:rPr lang="ru-RU" sz="3200" b="1" i="1"/>
              <a:t>Исследуем статистику веб-доступа</a:t>
            </a:r>
            <a:endParaRPr lang="en-GB" sz="3200" b="1" i="1"/>
          </a:p>
          <a:p>
            <a:pPr eaLnBrk="0" hangingPunct="0">
              <a:spcBef>
                <a:spcPct val="50000"/>
              </a:spcBef>
            </a:pPr>
            <a:endParaRPr lang="en-GB" sz="1600" b="1" i="1"/>
          </a:p>
          <a:p>
            <a:pPr eaLnBrk="0" hangingPunct="0"/>
            <a:r>
              <a:rPr lang="ru-RU" sz="2800"/>
              <a:t>Для соединения с веб-сайтом необходимо войти в сеть. Все компьютерные системы создают записи о соединениях. Системе известен</a:t>
            </a:r>
            <a:r>
              <a:rPr lang="en-GB" sz="2800"/>
              <a:t>:</a:t>
            </a:r>
          </a:p>
          <a:p>
            <a:pPr eaLnBrk="0" hangingPunct="0"/>
            <a:endParaRPr lang="en-GB"/>
          </a:p>
          <a:p>
            <a:pPr eaLnBrk="0" hangingPunct="0">
              <a:buFont typeface="Arial" pitchFamily="34" charset="0"/>
              <a:buChar char="•"/>
            </a:pPr>
            <a:r>
              <a:rPr lang="en-GB" sz="2400"/>
              <a:t>  	</a:t>
            </a:r>
            <a:r>
              <a:rPr lang="ru-RU" sz="2400"/>
              <a:t>Идентификатор </a:t>
            </a:r>
            <a:r>
              <a:rPr lang="en-GB" sz="2400"/>
              <a:t>(IP-</a:t>
            </a:r>
            <a:r>
              <a:rPr lang="ru-RU" sz="2400"/>
              <a:t>адрес</a:t>
            </a:r>
            <a:r>
              <a:rPr lang="en-GB" sz="2400"/>
              <a:t>)</a:t>
            </a:r>
            <a:r>
              <a:rPr lang="ru-RU" sz="2400"/>
              <a:t> пользователя</a:t>
            </a:r>
            <a:endParaRPr lang="en-GB" sz="2400"/>
          </a:p>
          <a:p>
            <a:pPr eaLnBrk="0" hangingPunct="0">
              <a:buFont typeface="Arial" pitchFamily="34" charset="0"/>
              <a:buChar char="•"/>
            </a:pPr>
            <a:r>
              <a:rPr lang="en-GB" sz="2400"/>
              <a:t>  	</a:t>
            </a:r>
            <a:r>
              <a:rPr lang="ru-RU" sz="2400"/>
              <a:t>Дата и время посещения веб-сайта</a:t>
            </a:r>
            <a:endParaRPr lang="en-GB" sz="2400"/>
          </a:p>
          <a:p>
            <a:pPr eaLnBrk="0" hangingPunct="0">
              <a:buFont typeface="Arial" pitchFamily="34" charset="0"/>
              <a:buChar char="•"/>
            </a:pPr>
            <a:r>
              <a:rPr lang="en-GB" sz="2400"/>
              <a:t>  	</a:t>
            </a:r>
            <a:r>
              <a:rPr lang="ru-RU" sz="2400"/>
              <a:t>Какие ресурсы заинтересовали пользователи</a:t>
            </a:r>
            <a:endParaRPr lang="en-GB" sz="2400"/>
          </a:p>
          <a:p>
            <a:pPr eaLnBrk="0" hangingPunct="0">
              <a:buFont typeface="Arial" pitchFamily="34" charset="0"/>
              <a:buChar char="•"/>
            </a:pPr>
            <a:r>
              <a:rPr lang="en-GB" sz="2400"/>
              <a:t>  	</a:t>
            </a:r>
            <a:r>
              <a:rPr lang="ru-RU" sz="2400"/>
              <a:t>Как долго пользователь находился на веб-сайте</a:t>
            </a:r>
            <a:endParaRPr lang="en-GB" sz="2400"/>
          </a:p>
          <a:p>
            <a:pPr eaLnBrk="0" hangingPunct="0">
              <a:buFont typeface="Arial" pitchFamily="34" charset="0"/>
              <a:buChar char="•"/>
            </a:pPr>
            <a:r>
              <a:rPr lang="en-GB" sz="2400"/>
              <a:t>  	</a:t>
            </a:r>
            <a:r>
              <a:rPr lang="ru-RU" sz="2400"/>
              <a:t>Браузер пользователя</a:t>
            </a:r>
            <a:endParaRPr lang="en-GB" sz="2400"/>
          </a:p>
          <a:p>
            <a:pPr eaLnBrk="0" hangingPunct="0">
              <a:buFont typeface="Arial" pitchFamily="34" charset="0"/>
              <a:buChar char="•"/>
            </a:pPr>
            <a:r>
              <a:rPr lang="en-GB" sz="2400"/>
              <a:t>  	</a:t>
            </a:r>
            <a:r>
              <a:rPr lang="ru-RU" sz="2400"/>
              <a:t>Операционная система пользователя</a:t>
            </a:r>
            <a:endParaRPr lang="en-GB" sz="2400"/>
          </a:p>
          <a:p>
            <a:pPr eaLnBrk="0" hangingPunct="0">
              <a:buFont typeface="Arial" pitchFamily="34" charset="0"/>
              <a:buChar char="•"/>
            </a:pPr>
            <a:r>
              <a:rPr lang="en-GB" sz="2400"/>
              <a:t>  	</a:t>
            </a:r>
            <a:r>
              <a:rPr lang="ru-RU" sz="2400"/>
              <a:t>С какого сайта пользователь пришел на данный сайт</a:t>
            </a:r>
            <a:endParaRPr lang="en-US" sz="2400"/>
          </a:p>
        </p:txBody>
      </p:sp>
      <p:sp>
        <p:nvSpPr>
          <p:cNvPr id="203780" name="Slide Number Placeholder 4"/>
          <p:cNvSpPr>
            <a:spLocks noGrp="1"/>
          </p:cNvSpPr>
          <p:nvPr>
            <p:ph type="sldNum" sz="quarter" idx="12"/>
          </p:nvPr>
        </p:nvSpPr>
        <p:spPr bwMode="auto">
          <a:noFill/>
          <a:ln>
            <a:miter lim="800000"/>
            <a:headEnd/>
            <a:tailEnd/>
          </a:ln>
        </p:spPr>
        <p:txBody>
          <a:bodyPr/>
          <a:lstStyle/>
          <a:p>
            <a:fld id="{67CE2E5E-5569-4320-8861-CEB80BCB95E2}" type="slidenum">
              <a:rPr lang="en-US"/>
              <a:pPr/>
              <a:t>95</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2"/>
          <p:cNvSpPr>
            <a:spLocks noGrp="1" noChangeArrowheads="1"/>
          </p:cNvSpPr>
          <p:nvPr>
            <p:ph type="title"/>
          </p:nvPr>
        </p:nvSpPr>
        <p:spPr bwMode="auto">
          <a:xfrm>
            <a:off x="323850" y="0"/>
            <a:ext cx="84582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Журнал регистрации веб-сервера (веб-лог)</a:t>
            </a:r>
            <a:endParaRPr lang="en-GB" b="1" smtClean="0">
              <a:solidFill>
                <a:srgbClr val="122031"/>
              </a:solidFill>
            </a:endParaRPr>
          </a:p>
        </p:txBody>
      </p:sp>
      <p:sp>
        <p:nvSpPr>
          <p:cNvPr id="205826"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sp>
        <p:nvSpPr>
          <p:cNvPr id="205827"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en-GB" sz="1200">
                <a:latin typeface="Tahoma" pitchFamily="34" charset="0"/>
              </a:rPr>
              <a:t>192.220.98.177 - - [23/Sep/2006:21:09:27 -0400] "GET / HTTP/1.0" 206</a:t>
            </a:r>
            <a:r>
              <a:rPr lang="en-US" sz="1200">
                <a:latin typeface="Tahoma" pitchFamily="34" charset="0"/>
              </a:rPr>
              <a:t> </a:t>
            </a:r>
            <a:r>
              <a:rPr lang="en-GB" sz="1200">
                <a:latin typeface="Tahoma" pitchFamily="34" charset="0"/>
              </a:rPr>
              <a:t>1729 "-" "Servmon::Monitor::apache/1.03" 216.128.130.126 - - [23/Sep/2006:21:30:02 -0400] "GET /pgp/ HTTP/1.0" 200 1871 </a:t>
            </a:r>
            <a:r>
              <a:rPr lang="en-US" sz="1200">
                <a:latin typeface="Tahoma" pitchFamily="34" charset="0"/>
              </a:rPr>
              <a:t>http://dir.yahoo.com/Computers </a:t>
            </a:r>
            <a:r>
              <a:rPr lang="en-GB" sz="1200">
                <a:latin typeface="Tahoma" pitchFamily="34" charset="0"/>
              </a:rPr>
              <a:t>_and_</a:t>
            </a:r>
            <a:r>
              <a:rPr lang="en-US" sz="1200">
                <a:latin typeface="Tahoma" pitchFamily="34" charset="0"/>
              </a:rPr>
              <a:t> </a:t>
            </a:r>
            <a:r>
              <a:rPr lang="en-GB" sz="1200">
                <a:latin typeface="Tahoma" pitchFamily="34" charset="0"/>
              </a:rPr>
              <a:t>Internet</a:t>
            </a:r>
            <a:r>
              <a:rPr lang="en-US" sz="1200">
                <a:latin typeface="Tahoma" pitchFamily="34" charset="0"/>
              </a:rPr>
              <a:t> </a:t>
            </a:r>
            <a:r>
              <a:rPr lang="en-GB" sz="1200">
                <a:latin typeface="Tahoma" pitchFamily="34" charset="0"/>
              </a:rPr>
              <a:t>/Security_and_Encryption/PGP___Pretty_Good_Privacy/" "Mozilla/4.0 (compatible; MSIE 6.0 [en] Win NT 5.1; U)" 66.196.73.20 - - [23/Sep/2006:21:33:35 -0400] "GET /pgp/pgpdoc2/pgpdoc2_65.html HTTP/1.0" 200 7185 "-" "Mozilla/5.0 (Slurp/cat; slurp@inktomi.com; http://www.inktomi.com/slurp.html)" 63.229.162.177 - - </a:t>
            </a:r>
            <a:r>
              <a:rPr lang="en-US" sz="1200">
                <a:latin typeface="Tahoma" pitchFamily="34" charset="0"/>
              </a:rPr>
              <a:t> </a:t>
            </a:r>
            <a:r>
              <a:rPr lang="en-GB" sz="1200">
                <a:latin typeface="Tahoma" pitchFamily="34" charset="0"/>
              </a:rPr>
              <a:t>[23/Sep/2006</a:t>
            </a:r>
            <a:r>
              <a:rPr lang="en-US" sz="1200">
                <a:latin typeface="Tahoma" pitchFamily="34" charset="0"/>
              </a:rPr>
              <a:t> </a:t>
            </a:r>
            <a:r>
              <a:rPr lang="en-GB" sz="1200">
                <a:latin typeface="Tahoma" pitchFamily="34" charset="0"/>
              </a:rPr>
              <a:t>:21:34:31 -0400] "GET /stephen/singers/ HTTP/1.1" 200 1936 "http://www.dosado.com/callers/default.htm " "Mozilla/4.0 (compatible; MSIE 5.5; Windows 98; Win 9x 4.90)"</a:t>
            </a:r>
            <a:r>
              <a:rPr lang="en-US" sz="1200">
                <a:latin typeface="Tahoma" pitchFamily="34" charset="0"/>
              </a:rPr>
              <a:t> </a:t>
            </a:r>
            <a:r>
              <a:rPr lang="en-GB" sz="1200">
                <a:latin typeface="Tahoma" pitchFamily="34" charset="0"/>
              </a:rPr>
              <a:t>138.162.0.41 - - [23/Sep/2006:21:36:27 -0400] "GET gallery/Colorado</a:t>
            </a:r>
            <a:r>
              <a:rPr lang="en-US" sz="1200">
                <a:latin typeface="Tahoma" pitchFamily="34" charset="0"/>
              </a:rPr>
              <a:t> </a:t>
            </a:r>
            <a:r>
              <a:rPr lang="en-GB" sz="1200">
                <a:latin typeface="Tahoma" pitchFamily="34" charset="0"/>
              </a:rPr>
              <a:t>02?&amp;page=2 HTTP/1.0" 200 19649 "http://www.google.com/search?q=st+malo+chapel+colorado&amp;hl=en&amp;lr=&amp;ie=UTF-8&amp;start=20&amp;sa=N" Mozilla/4.76 [en] (Windows NT 5.0; U)" 138.162.0.42 - - [23/Sep/2006:21:36:29 -0400] "GET /gallery/css/embedded_style.css.default HTTP/1.0" 200 1901 "-" "Mozilla/4.76 [en] (Windows NT 5.0; U)" 66.196.73.15 </a:t>
            </a:r>
            <a:r>
              <a:rPr lang="en-US" sz="1200">
                <a:latin typeface="Tahoma" pitchFamily="34" charset="0"/>
              </a:rPr>
              <a:t> </a:t>
            </a:r>
            <a:r>
              <a:rPr lang="en-GB" sz="1200">
                <a:latin typeface="Tahoma" pitchFamily="34" charset="0"/>
              </a:rPr>
              <a:t>- - [23/Sep/2006:21:43:09 -0400] "GET /stephen/home.html HTTP/1.0" 200 11104 "-" "Mozilla/5.0 (Slurp/cat; slurp@inktomi.com;http://www.inktomi.com/slurp. html)"</a:t>
            </a:r>
            <a:r>
              <a:rPr lang="en-US" sz="1200">
                <a:latin typeface="Tahoma" pitchFamily="34" charset="0"/>
              </a:rPr>
              <a:t> </a:t>
            </a:r>
            <a:r>
              <a:rPr lang="en-GB" sz="1200">
                <a:latin typeface="Tahoma" pitchFamily="34" charset="0"/>
              </a:rPr>
              <a:t>66.196.72.107 - - [23/Sep/2006:21:44:19 -0400] "GET /ftp/logs/error_log HTTP/1.0" 404 277 "-" "Mozilla/5.0 (Slurp/ cat; slurp</a:t>
            </a:r>
            <a:r>
              <a:rPr lang="en-US" sz="1200">
                <a:latin typeface="Tahoma" pitchFamily="34" charset="0"/>
              </a:rPr>
              <a:t> </a:t>
            </a:r>
            <a:r>
              <a:rPr lang="en-GB" sz="1200">
                <a:latin typeface="Tahoma" pitchFamily="34" charset="0"/>
              </a:rPr>
              <a:t>@inktomi.com; http://www.inktomi.com/slurp.html)" 12.255.212.29 - - [23/Sep/2006:21:51:42 -0400] "GET /cgi-</a:t>
            </a:r>
            <a:r>
              <a:rPr lang="en-US" sz="1200">
                <a:latin typeface="Tahoma" pitchFamily="34" charset="0"/>
              </a:rPr>
              <a:t>bin/formmail .cgi?recipient=lharleyren49@aol.com&amp;subject=http://www.</a:t>
            </a:r>
            <a:r>
              <a:rPr lang="en-GB" sz="1200">
                <a:latin typeface="Tahoma" pitchFamily="34" charset="0"/>
              </a:rPr>
              <a:t>gildea.</a:t>
            </a:r>
            <a:r>
              <a:rPr lang="en-US" sz="1200">
                <a:latin typeface="Tahoma" pitchFamily="34" charset="0"/>
              </a:rPr>
              <a:t> </a:t>
            </a:r>
            <a:r>
              <a:rPr lang="en-GB" sz="1200">
                <a:latin typeface="Tahoma" pitchFamily="34" charset="0"/>
              </a:rPr>
              <a:t>com/cgi-bin/formmail.cgi&amp;body=48462427 &amp;email</a:t>
            </a:r>
            <a:r>
              <a:rPr lang="en-US" sz="1200">
                <a:latin typeface="Tahoma" pitchFamily="34" charset="0"/>
              </a:rPr>
              <a:t> </a:t>
            </a:r>
            <a:r>
              <a:rPr lang="en-GB" sz="1200">
                <a:latin typeface="Tahoma" pitchFamily="34" charset="0"/>
              </a:rPr>
              <a:t>=uqizakzbi@aol.com HTTP/1.1" 404 291 "-" "Mozilla/4.0 (compatible;</a:t>
            </a:r>
            <a:r>
              <a:rPr lang="en-US" sz="1200">
                <a:latin typeface="Tahoma" pitchFamily="34" charset="0"/>
              </a:rPr>
              <a:t> MSIE 5.0; Windows 98; DigExt)"</a:t>
            </a:r>
            <a:r>
              <a:rPr lang="en-GB" sz="1200">
                <a:latin typeface="Tahoma" pitchFamily="34" charset="0"/>
              </a:rPr>
              <a:t>64.156.198.78 - - [23/Sep/2006:21:52:53 -0400] "GET /wang-center/schedules/wang.html</a:t>
            </a:r>
            <a:r>
              <a:rPr lang="en-US" sz="1200">
                <a:latin typeface="Tahoma" pitchFamily="34" charset="0"/>
              </a:rPr>
              <a:t> </a:t>
            </a:r>
            <a:r>
              <a:rPr lang="en-GB" sz="1200">
                <a:latin typeface="Tahoma" pitchFamily="34" charset="0"/>
              </a:rPr>
              <a:t> HTTP/1.1" 200 1438 "-" "Mozilla/5.0 (X11; Linux i686; en-US; rv:1.0rc5; OBJR)" 163.139.58.174 - - [23/Sep/2006:21:54:29 -0400] "GET /sd/ HTTP/1.1" 304 - "-" "Mozilla/4.0 (compatible; MSIE 6.0; Windows NT 5.1; .NET CLR 1.0.3705)"205.188.209.51 - - [23/Sep/2006:21:57:23 -0400] "GET / HTTP/1.0" 200 1729</a:t>
            </a:r>
            <a:r>
              <a:rPr lang="en-US" sz="1200">
                <a:latin typeface="Tahoma" pitchFamily="34" charset="0"/>
              </a:rPr>
              <a:t> </a:t>
            </a:r>
            <a:r>
              <a:rPr lang="en-GB" sz="1200">
                <a:latin typeface="Tahoma" pitchFamily="34" charset="0"/>
              </a:rPr>
              <a:t>"http://aolsearch.aol.com/dirsearch.adp?query=Gildea"</a:t>
            </a:r>
            <a:endParaRPr lang="en-US"/>
          </a:p>
        </p:txBody>
      </p:sp>
      <p:sp>
        <p:nvSpPr>
          <p:cNvPr id="225285" name="Text Box 5"/>
          <p:cNvSpPr txBox="1">
            <a:spLocks noChangeArrowheads="1"/>
          </p:cNvSpPr>
          <p:nvPr/>
        </p:nvSpPr>
        <p:spPr bwMode="auto">
          <a:xfrm>
            <a:off x="2627313" y="5300663"/>
            <a:ext cx="4078287" cy="646112"/>
          </a:xfrm>
          <a:prstGeom prst="rect">
            <a:avLst/>
          </a:prstGeom>
          <a:solidFill>
            <a:srgbClr val="FF0000"/>
          </a:solidFill>
          <a:ln w="9525">
            <a:noFill/>
            <a:miter lim="800000"/>
            <a:headEnd/>
            <a:tailEnd/>
          </a:ln>
        </p:spPr>
        <p:txBody>
          <a:bodyPr>
            <a:spAutoFit/>
          </a:bodyPr>
          <a:lstStyle/>
          <a:p>
            <a:pPr algn="ctr">
              <a:spcBef>
                <a:spcPct val="50000"/>
              </a:spcBef>
            </a:pPr>
            <a:r>
              <a:rPr lang="ru-RU" sz="3600" b="1">
                <a:solidFill>
                  <a:schemeClr val="bg1"/>
                </a:solidFill>
              </a:rPr>
              <a:t>Что это такое</a:t>
            </a:r>
            <a:r>
              <a:rPr lang="en-GB" sz="3600" b="1">
                <a:solidFill>
                  <a:schemeClr val="bg1"/>
                </a:solidFill>
              </a:rPr>
              <a:t>?</a:t>
            </a:r>
            <a:endParaRPr lang="en-US" sz="3600" b="1">
              <a:solidFill>
                <a:schemeClr val="bg1"/>
              </a:solidFill>
            </a:endParaRPr>
          </a:p>
        </p:txBody>
      </p:sp>
      <p:sp>
        <p:nvSpPr>
          <p:cNvPr id="205829" name="Slide Number Placeholder 5"/>
          <p:cNvSpPr>
            <a:spLocks noGrp="1"/>
          </p:cNvSpPr>
          <p:nvPr>
            <p:ph type="sldNum" sz="quarter" idx="12"/>
          </p:nvPr>
        </p:nvSpPr>
        <p:spPr bwMode="auto">
          <a:noFill/>
          <a:ln>
            <a:miter lim="800000"/>
            <a:headEnd/>
            <a:tailEnd/>
          </a:ln>
        </p:spPr>
        <p:txBody>
          <a:bodyPr/>
          <a:lstStyle/>
          <a:p>
            <a:fld id="{E89FFA5E-2004-4A28-B313-A5DCB33E9B7E}" type="slidenum">
              <a:rPr lang="en-US"/>
              <a:pPr/>
              <a:t>96</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84213" y="692150"/>
            <a:ext cx="8088312" cy="954088"/>
          </a:xfrm>
          <a:prstGeom prst="rect">
            <a:avLst/>
          </a:prstGeom>
          <a:noFill/>
          <a:ln w="9525">
            <a:noFill/>
            <a:miter lim="800000"/>
            <a:headEnd/>
            <a:tailEnd/>
          </a:ln>
        </p:spPr>
        <p:txBody>
          <a:bodyPr>
            <a:spAutoFit/>
          </a:bodyPr>
          <a:lstStyle/>
          <a:p>
            <a:pPr eaLnBrk="0" hangingPunct="0">
              <a:spcBef>
                <a:spcPct val="50000"/>
              </a:spcBef>
            </a:pPr>
            <a:r>
              <a:rPr lang="ru-RU" sz="2800" b="1">
                <a:cs typeface="Times New Roman" pitchFamily="18" charset="0"/>
              </a:rPr>
              <a:t>Изучаем статистику веб-доступа </a:t>
            </a:r>
            <a:r>
              <a:rPr lang="en-GB" sz="2800" b="1">
                <a:cs typeface="Times New Roman" pitchFamily="18" charset="0"/>
              </a:rPr>
              <a:t>– </a:t>
            </a:r>
            <a:r>
              <a:rPr lang="ru-RU" sz="2800" b="1">
                <a:cs typeface="Times New Roman" pitchFamily="18" charset="0"/>
              </a:rPr>
              <a:t>веб-журнал регистрации (веб-лог)</a:t>
            </a:r>
            <a:endParaRPr lang="en-GB" sz="2800" b="1"/>
          </a:p>
        </p:txBody>
      </p:sp>
      <p:sp>
        <p:nvSpPr>
          <p:cNvPr id="206850" name="Rectangle 3"/>
          <p:cNvSpPr>
            <a:spLocks noGrp="1" noChangeArrowheads="1"/>
          </p:cNvSpPr>
          <p:nvPr>
            <p:ph type="title"/>
          </p:nvPr>
        </p:nvSpPr>
        <p:spPr bwMode="auto">
          <a:xfrm>
            <a:off x="323850" y="0"/>
            <a:ext cx="8458200" cy="863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ru-RU" b="1" smtClean="0">
                <a:solidFill>
                  <a:srgbClr val="122031"/>
                </a:solidFill>
              </a:rPr>
              <a:t>Журнал регистрации веб-сервера </a:t>
            </a:r>
            <a:endParaRPr lang="en-GB" b="1" smtClean="0">
              <a:solidFill>
                <a:srgbClr val="122031"/>
              </a:solidFill>
            </a:endParaRPr>
          </a:p>
        </p:txBody>
      </p:sp>
      <p:sp>
        <p:nvSpPr>
          <p:cNvPr id="206851"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ru-RU" sz="2400">
              <a:latin typeface="Times New Roman" pitchFamily="18" charset="0"/>
            </a:endParaRPr>
          </a:p>
        </p:txBody>
      </p:sp>
      <p:sp>
        <p:nvSpPr>
          <p:cNvPr id="226309" name="Text Box 5"/>
          <p:cNvSpPr txBox="1">
            <a:spLocks noChangeArrowheads="1"/>
          </p:cNvSpPr>
          <p:nvPr/>
        </p:nvSpPr>
        <p:spPr bwMode="auto">
          <a:xfrm>
            <a:off x="323850" y="1778000"/>
            <a:ext cx="8591550" cy="5078413"/>
          </a:xfrm>
          <a:prstGeom prst="rect">
            <a:avLst/>
          </a:prstGeom>
          <a:solidFill>
            <a:schemeClr val="bg1"/>
          </a:solidFill>
          <a:ln w="9525">
            <a:noFill/>
            <a:miter lim="800000"/>
            <a:headEnd/>
            <a:tailEnd/>
          </a:ln>
        </p:spPr>
        <p:txBody>
          <a:bodyPr>
            <a:spAutoFit/>
          </a:bodyPr>
          <a:lstStyle/>
          <a:p>
            <a:pPr eaLnBrk="0" hangingPunct="0"/>
            <a:r>
              <a:rPr lang="en-GB" sz="1200">
                <a:latin typeface="Tahoma" pitchFamily="34" charset="0"/>
              </a:rPr>
              <a:t>192.220.98.177 - - [23/Sep/2006:21:09:27 -0400] "GET / HTTP/1.0" 206 1729 "-" "Servmon::Monitor::apache/1.03" </a:t>
            </a:r>
          </a:p>
          <a:p>
            <a:pPr eaLnBrk="0" hangingPunct="0"/>
            <a:r>
              <a:rPr lang="en-GB" sz="1200" b="1">
                <a:solidFill>
                  <a:srgbClr val="FF0000"/>
                </a:solidFill>
                <a:latin typeface="Tahoma" pitchFamily="34" charset="0"/>
              </a:rPr>
              <a:t>216.128.130.126 - - [23/Sep/2006:21:30:02 -0400] "GET /pgp/ HTTP/1.0" 200 1871 "http://dir.yahoo.com/Computers_and_Internet/Security_and_Encryption/PGP___Pretty_Good_Privacy/" "Mozilla/4.0 (compatible; MSIE 6.0 [en] Win NT 5.1; U)" </a:t>
            </a:r>
          </a:p>
          <a:p>
            <a:pPr eaLnBrk="0" hangingPunct="0"/>
            <a:r>
              <a:rPr lang="en-GB" sz="1200">
                <a:latin typeface="Tahoma" pitchFamily="34" charset="0"/>
              </a:rPr>
              <a:t>66.196.73.20 - - [23/Sep/2006:21:33:35 -0400] "GET /pgp/pgpdoc2/pgpdoc2_65.html HTTP/1.0" 200 7185 "-" "Mozilla/5.0 (Slurp/cat; slurp@inktomi.com; http://www.inktomi.com/slurp.html)" </a:t>
            </a:r>
          </a:p>
          <a:p>
            <a:pPr eaLnBrk="0" hangingPunct="0"/>
            <a:r>
              <a:rPr lang="en-GB" sz="1200">
                <a:latin typeface="Tahoma" pitchFamily="34" charset="0"/>
              </a:rPr>
              <a:t>63.229.162.177 - - [23/Sep/2006:21:34:31 -0400] "GET /stephen/singers/ HTTP/1.1" 200 1936 "http://www.dosado.com/callers/default.htm " "Mozilla/4.0 (compatible; MSIE 5.5; Windows 98; Win 9x 4.90)"</a:t>
            </a:r>
          </a:p>
          <a:p>
            <a:pPr eaLnBrk="0" hangingPunct="0"/>
            <a:r>
              <a:rPr lang="en-GB" sz="1200">
                <a:latin typeface="Tahoma" pitchFamily="34" charset="0"/>
              </a:rPr>
              <a:t>138.162.0.41 - - [23/Sep/2006:21:36:27 -0400] "GET /gallery/Colorado02?&amp;page=2 HTTP/1.0" 200 19649 "http://www.google.com/search?q=st+malo+chapel+colorado&amp;hl=en&amp;lr=&amp;ie=UTF-8&amp;start=20&amp;sa=N" "Mozilla/4.76 [en] (Windows NT 5.0; U)" </a:t>
            </a:r>
          </a:p>
          <a:p>
            <a:pPr eaLnBrk="0" hangingPunct="0"/>
            <a:r>
              <a:rPr lang="en-GB" sz="1200">
                <a:latin typeface="Tahoma" pitchFamily="34" charset="0"/>
              </a:rPr>
              <a:t>138.162.0.42 - - [23/Sep/2006:21:36:29 -0400] "GET /gallery/css/embedded_style.css.default HTTP/1.0" 200 1901 "-" "Mozilla/4.76 [en] (Windows NT 5.0; U)" </a:t>
            </a:r>
          </a:p>
          <a:p>
            <a:pPr eaLnBrk="0" hangingPunct="0"/>
            <a:r>
              <a:rPr lang="en-GB" sz="1200">
                <a:latin typeface="Tahoma" pitchFamily="34" charset="0"/>
              </a:rPr>
              <a:t>66.196.73.15 - - [23/Sep/2006:21:43:09 -0400] "GET /stephen/home.html HTTP/1.0" 200 11104 "-" "Mozilla/5.0 (Slurp/cat; slurp@inktomi.com; </a:t>
            </a:r>
            <a:r>
              <a:rPr lang="en-GB" sz="1200">
                <a:solidFill>
                  <a:schemeClr val="tx2"/>
                </a:solidFill>
                <a:latin typeface="Tahoma" pitchFamily="34" charset="0"/>
              </a:rPr>
              <a:t>http://www.inktomi.com/slurp.html</a:t>
            </a:r>
            <a:r>
              <a:rPr lang="en-GB" sz="1200">
                <a:latin typeface="Tahoma" pitchFamily="34" charset="0"/>
              </a:rPr>
              <a:t>)" </a:t>
            </a:r>
          </a:p>
          <a:p>
            <a:pPr eaLnBrk="0" hangingPunct="0"/>
            <a:r>
              <a:rPr lang="en-GB" sz="1200">
                <a:latin typeface="Tahoma" pitchFamily="34" charset="0"/>
              </a:rPr>
              <a:t>66.196.72.107 - - [23/Sep/2006:21:44:19 -0400] "GET /ftp/logs/error_log HTTP/1.0" 404 277 "-" "Mozilla/5.0 (Slurp/cat; slurp@inktomi.com; http://www.inktomi.com/slurp.html)" </a:t>
            </a:r>
          </a:p>
          <a:p>
            <a:pPr eaLnBrk="0" hangingPunct="0"/>
            <a:r>
              <a:rPr lang="en-GB" sz="1200">
                <a:latin typeface="Tahoma" pitchFamily="34" charset="0"/>
              </a:rPr>
              <a:t>12.255.212.29 - - [23/Sep/2006:21:51:42 -0400] "GET /cgi- bin/formmail.cgi?recipient=lharleyren49@aol.com&amp;subject= http://www.gildea.com/cgi-bin/formmail.cgi&amp;body=48462427&amp;email=uqizakzbi@aol.com HTTP/1.1" 404 291 "-" "Mozilla/4.0 (compatible; MSIE 5.0; Windows 98; DigExt)" </a:t>
            </a:r>
          </a:p>
          <a:p>
            <a:pPr eaLnBrk="0" hangingPunct="0"/>
            <a:r>
              <a:rPr lang="en-GB" sz="1200">
                <a:latin typeface="Tahoma" pitchFamily="34" charset="0"/>
              </a:rPr>
              <a:t>64.156.198.78 - - [23/Sep/2006:21:52:53 -0400] "GET /wang-center/schedules/wang.html HTTP/1.1" 200 1438 "-" "Mozilla/5.0 (X11; Linux i686; en-US; rv:1.0rc5; OBJR)" </a:t>
            </a:r>
          </a:p>
          <a:p>
            <a:pPr eaLnBrk="0" hangingPunct="0"/>
            <a:r>
              <a:rPr lang="en-GB" sz="1200">
                <a:latin typeface="Tahoma" pitchFamily="34" charset="0"/>
              </a:rPr>
              <a:t>163.139.58.174 - - [23/Sep/2006:21:54:29 -0400] "GET /sd/ HTTP/1.1" 304 - "-" "Mozilla/4.0 (compatible; MSIE 6.0; Windows NT 5.1; .NET CLR 1.0.3705)" </a:t>
            </a:r>
          </a:p>
          <a:p>
            <a:pPr eaLnBrk="0" hangingPunct="0"/>
            <a:r>
              <a:rPr lang="en-GB" sz="1200">
                <a:latin typeface="Tahoma" pitchFamily="34" charset="0"/>
              </a:rPr>
              <a:t>205.188.209.51 - - [23/Sep/2006:21:57:23 -0400] "GET / HTTP/1.0" 200 1729 "http://aolsearch.aol.com/dirsearch.adp?query=Gildea"</a:t>
            </a:r>
            <a:endParaRPr lang="en-US" sz="1200">
              <a:latin typeface="Tahoma" pitchFamily="34" charset="0"/>
            </a:endParaRPr>
          </a:p>
        </p:txBody>
      </p:sp>
      <p:sp>
        <p:nvSpPr>
          <p:cNvPr id="206853" name="Slide Number Placeholder 5"/>
          <p:cNvSpPr>
            <a:spLocks noGrp="1"/>
          </p:cNvSpPr>
          <p:nvPr>
            <p:ph type="sldNum" sz="quarter" idx="12"/>
          </p:nvPr>
        </p:nvSpPr>
        <p:spPr bwMode="auto">
          <a:noFill/>
          <a:ln>
            <a:miter lim="800000"/>
            <a:headEnd/>
            <a:tailEnd/>
          </a:ln>
        </p:spPr>
        <p:txBody>
          <a:bodyPr/>
          <a:lstStyle/>
          <a:p>
            <a:fld id="{7051234C-EC7E-4E82-BC8A-94D0FE70B59C}" type="slidenum">
              <a:rPr lang="en-US"/>
              <a:pPr/>
              <a:t>97</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fr-FR"/>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fr-FR"/>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fr-FR"/>
          </a:p>
        </p:txBody>
      </p:sp>
      <p:sp>
        <p:nvSpPr>
          <p:cNvPr id="227333" name="Text Box 5"/>
          <p:cNvSpPr txBox="1">
            <a:spLocks noChangeArrowheads="1"/>
          </p:cNvSpPr>
          <p:nvPr/>
        </p:nvSpPr>
        <p:spPr bwMode="auto">
          <a:xfrm>
            <a:off x="2347913" y="1662113"/>
            <a:ext cx="2720975" cy="338137"/>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ru-RU" sz="1600" b="1">
                <a:solidFill>
                  <a:schemeClr val="bg1"/>
                </a:solidFill>
              </a:rPr>
              <a:t>Дата и время доступа</a:t>
            </a:r>
            <a:endParaRPr lang="en-US" sz="1600" b="1">
              <a:solidFill>
                <a:schemeClr val="bg1"/>
              </a:solidFill>
            </a:endParaRPr>
          </a:p>
        </p:txBody>
      </p:sp>
      <p:sp>
        <p:nvSpPr>
          <p:cNvPr id="208901" name="Text Box 6"/>
          <p:cNvSpPr txBox="1">
            <a:spLocks noChangeArrowheads="1"/>
          </p:cNvSpPr>
          <p:nvPr/>
        </p:nvSpPr>
        <p:spPr bwMode="auto">
          <a:xfrm>
            <a:off x="539750" y="638175"/>
            <a:ext cx="6697663" cy="954088"/>
          </a:xfrm>
          <a:prstGeom prst="rect">
            <a:avLst/>
          </a:prstGeom>
          <a:solidFill>
            <a:schemeClr val="bg1"/>
          </a:solidFill>
          <a:ln w="9525">
            <a:noFill/>
            <a:miter lim="800000"/>
            <a:headEnd/>
            <a:tailEnd/>
          </a:ln>
        </p:spPr>
        <p:txBody>
          <a:bodyPr>
            <a:spAutoFit/>
          </a:bodyPr>
          <a:lstStyle/>
          <a:p>
            <a:pPr eaLnBrk="0" hangingPunct="0">
              <a:spcBef>
                <a:spcPct val="50000"/>
              </a:spcBef>
            </a:pPr>
            <a:r>
              <a:rPr lang="ru-RU" sz="2800" b="1">
                <a:cs typeface="Times New Roman" pitchFamily="18" charset="0"/>
              </a:rPr>
              <a:t>Исследование одной записи регистрационного журнала веб-сервера</a:t>
            </a:r>
            <a:endParaRPr lang="en-GB" sz="2800" b="1"/>
          </a:p>
        </p:txBody>
      </p:sp>
      <p:sp>
        <p:nvSpPr>
          <p:cNvPr id="208902" name="Rectangle 7"/>
          <p:cNvSpPr>
            <a:spLocks noGrp="1" noChangeArrowheads="1"/>
          </p:cNvSpPr>
          <p:nvPr>
            <p:ph type="title"/>
          </p:nvPr>
        </p:nvSpPr>
        <p:spPr bwMode="auto">
          <a:xfrm>
            <a:off x="0" y="-150813"/>
            <a:ext cx="9144000" cy="923926"/>
          </a:xfrm>
          <a:solidFill>
            <a:schemeClr val="bg1"/>
          </a:solid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 </a:t>
            </a:r>
            <a:r>
              <a:rPr lang="ru-RU" b="1" smtClean="0">
                <a:solidFill>
                  <a:srgbClr val="122031"/>
                </a:solidFill>
              </a:rPr>
              <a:t>Журнал регистрации веб-сервера</a:t>
            </a:r>
            <a:endParaRPr lang="en-GB" b="1" smtClean="0">
              <a:solidFill>
                <a:srgbClr val="122031"/>
              </a:solidFill>
            </a:endParaRPr>
          </a:p>
        </p:txBody>
      </p:sp>
      <p:sp>
        <p:nvSpPr>
          <p:cNvPr id="208903"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en-GB" sz="1600" b="1"/>
              <a:t>216.128.130.126 - - [23/Sep/2006:21:30:02  - 0400]  "GET /pgp/ HTTP/1.0" 200 1871 "http://dir.yahoo.com/Computers_and_Internet/Security_and_Encryption/PGP___Pretty_Good_Privacy/" "Mozilla/4.0 (compatible; MSIE 6.0 [en] WinNT 5.1; U)" </a:t>
            </a:r>
            <a:endParaRPr lang="en-US" sz="1600" b="1"/>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fr-FR"/>
          </a:p>
        </p:txBody>
      </p:sp>
      <p:sp>
        <p:nvSpPr>
          <p:cNvPr id="227339" name="Text Box 11"/>
          <p:cNvSpPr txBox="1">
            <a:spLocks noChangeArrowheads="1"/>
          </p:cNvSpPr>
          <p:nvPr/>
        </p:nvSpPr>
        <p:spPr bwMode="auto">
          <a:xfrm>
            <a:off x="250825" y="1989138"/>
            <a:ext cx="1944688" cy="984250"/>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a:solidFill>
                  <a:schemeClr val="bg1"/>
                </a:solidFill>
              </a:rPr>
              <a:t>IP</a:t>
            </a:r>
            <a:r>
              <a:rPr lang="ru-RU" sz="1600" b="1">
                <a:solidFill>
                  <a:schemeClr val="bg1"/>
                </a:solidFill>
              </a:rPr>
              <a:t>-адрес</a:t>
            </a:r>
          </a:p>
          <a:p>
            <a:pPr algn="ctr" eaLnBrk="0" hangingPunct="0">
              <a:spcBef>
                <a:spcPct val="50000"/>
              </a:spcBef>
            </a:pPr>
            <a:r>
              <a:rPr lang="ru-RU" sz="1200" b="1">
                <a:solidFill>
                  <a:schemeClr val="bg1"/>
                </a:solidFill>
              </a:rPr>
              <a:t>Пользователь провайдера</a:t>
            </a:r>
            <a:r>
              <a:rPr lang="en-GB" sz="1200" b="1">
                <a:solidFill>
                  <a:schemeClr val="bg1"/>
                </a:solidFill>
              </a:rPr>
              <a:t> </a:t>
            </a:r>
          </a:p>
          <a:p>
            <a:pPr algn="ctr" eaLnBrk="0" hangingPunct="0"/>
            <a:r>
              <a:rPr lang="en-GB" sz="1200" b="1">
                <a:solidFill>
                  <a:schemeClr val="bg1"/>
                </a:solidFill>
              </a:rPr>
              <a:t>Optilink Comms Inc </a:t>
            </a:r>
          </a:p>
          <a:p>
            <a:pPr algn="ctr" eaLnBrk="0" hangingPunct="0"/>
            <a:r>
              <a:rPr lang="bg-BG" sz="1200" b="1">
                <a:solidFill>
                  <a:schemeClr val="bg1"/>
                </a:solidFill>
              </a:rPr>
              <a:t>штат Джорджия</a:t>
            </a:r>
            <a:r>
              <a:rPr lang="en-GB" sz="1200" b="1">
                <a:solidFill>
                  <a:schemeClr val="bg1"/>
                </a:solidFill>
              </a:rPr>
              <a:t>,  </a:t>
            </a:r>
            <a:r>
              <a:rPr lang="ru-RU" sz="1200" b="1">
                <a:solidFill>
                  <a:schemeClr val="bg1"/>
                </a:solidFill>
              </a:rPr>
              <a:t>США</a:t>
            </a:r>
            <a:endParaRPr lang="en-US" sz="1200" b="1">
              <a:solidFill>
                <a:schemeClr val="bg1"/>
              </a:solidFill>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ru-RU" sz="1600" b="1">
                <a:solidFill>
                  <a:schemeClr val="bg1"/>
                </a:solidFill>
              </a:rPr>
              <a:t>На сайт перешли по ссылке от</a:t>
            </a:r>
            <a:endParaRPr lang="en-GB" sz="1600" b="1">
              <a:solidFill>
                <a:schemeClr val="bg1"/>
              </a:solidFill>
            </a:endParaRPr>
          </a:p>
          <a:p>
            <a:pPr algn="ctr" eaLnBrk="0" hangingPunct="0">
              <a:spcBef>
                <a:spcPct val="50000"/>
              </a:spcBef>
            </a:pPr>
            <a:r>
              <a:rPr lang="en-US" sz="1200" b="1">
                <a:solidFill>
                  <a:schemeClr val="bg1"/>
                </a:solidFill>
                <a:hlinkClick r:id="rId3"/>
              </a:rPr>
              <a:t>http://dir.yahoo.com/Computers_and_Internet/Security_and_Encryption/PGP___Pretty_Good_Privacy/</a:t>
            </a:r>
            <a:endParaRPr lang="en-US" sz="1200" b="1">
              <a:solidFill>
                <a:schemeClr val="bg1"/>
              </a:solidFill>
            </a:endParaRPr>
          </a:p>
          <a:p>
            <a:pPr algn="ctr" eaLnBrk="0" hangingPunct="0">
              <a:spcBef>
                <a:spcPct val="50000"/>
              </a:spcBef>
            </a:pPr>
            <a:r>
              <a:rPr lang="ru-RU" sz="1200" b="1">
                <a:solidFill>
                  <a:schemeClr val="bg1"/>
                </a:solidFill>
              </a:rPr>
              <a:t>Секция </a:t>
            </a:r>
            <a:r>
              <a:rPr lang="en-US" sz="1200" b="1">
                <a:solidFill>
                  <a:schemeClr val="bg1"/>
                </a:solidFill>
              </a:rPr>
              <a:t>PGP </a:t>
            </a:r>
            <a:r>
              <a:rPr lang="ru-RU" sz="1200" b="1">
                <a:solidFill>
                  <a:schemeClr val="bg1"/>
                </a:solidFill>
              </a:rPr>
              <a:t>директории </a:t>
            </a:r>
            <a:r>
              <a:rPr lang="en-US" sz="1200" b="1">
                <a:solidFill>
                  <a:schemeClr val="bg1"/>
                </a:solidFill>
              </a:rPr>
              <a:t>Yahoo</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fr-FR"/>
          </a:p>
        </p:txBody>
      </p:sp>
      <p:sp>
        <p:nvSpPr>
          <p:cNvPr id="227342" name="Text Box 14"/>
          <p:cNvSpPr txBox="1">
            <a:spLocks noChangeArrowheads="1"/>
          </p:cNvSpPr>
          <p:nvPr/>
        </p:nvSpPr>
        <p:spPr bwMode="auto">
          <a:xfrm>
            <a:off x="3708400" y="2349500"/>
            <a:ext cx="3024188" cy="862013"/>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ru-RU" sz="1600" b="1">
                <a:solidFill>
                  <a:schemeClr val="bg1"/>
                </a:solidFill>
              </a:rPr>
              <a:t>Обратите внимание на временную зону</a:t>
            </a:r>
            <a:r>
              <a:rPr lang="en-GB" sz="1600" b="1">
                <a:solidFill>
                  <a:schemeClr val="bg1"/>
                </a:solidFill>
              </a:rPr>
              <a:t>!</a:t>
            </a:r>
          </a:p>
          <a:p>
            <a:pPr algn="ctr" eaLnBrk="0" hangingPunct="0">
              <a:spcBef>
                <a:spcPct val="50000"/>
              </a:spcBef>
            </a:pPr>
            <a:r>
              <a:rPr lang="en-GB" sz="1200" b="1">
                <a:solidFill>
                  <a:schemeClr val="bg1"/>
                </a:solidFill>
              </a:rPr>
              <a:t>- 0400 – </a:t>
            </a:r>
            <a:r>
              <a:rPr lang="ru-RU" sz="1200" b="1">
                <a:solidFill>
                  <a:schemeClr val="bg1"/>
                </a:solidFill>
              </a:rPr>
              <a:t>очень вероятно, Южная Америка</a:t>
            </a:r>
            <a:endParaRPr lang="en-US" sz="1200" b="1">
              <a:solidFill>
                <a:schemeClr val="bg1"/>
              </a:solidFill>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ru-RU" sz="1600" b="1">
                <a:solidFill>
                  <a:schemeClr val="bg1"/>
                </a:solidFill>
              </a:rPr>
              <a:t>Информация о системе</a:t>
            </a:r>
            <a:endParaRPr lang="en-GB" sz="1600" b="1">
              <a:solidFill>
                <a:schemeClr val="bg1"/>
              </a:solidFill>
            </a:endParaRPr>
          </a:p>
          <a:p>
            <a:pPr algn="ctr" eaLnBrk="0" hangingPunct="0">
              <a:spcBef>
                <a:spcPct val="50000"/>
              </a:spcBef>
            </a:pPr>
            <a:r>
              <a:rPr lang="en-GB" sz="1200" b="1">
                <a:solidFill>
                  <a:schemeClr val="bg1"/>
                </a:solidFill>
              </a:rPr>
              <a:t>Mozilla/4.0 compatible; MSIE 6.0 – </a:t>
            </a:r>
            <a:r>
              <a:rPr lang="ru-RU" sz="1200" b="1">
                <a:solidFill>
                  <a:schemeClr val="bg1"/>
                </a:solidFill>
              </a:rPr>
              <a:t>браузер</a:t>
            </a:r>
            <a:endParaRPr lang="en-GB" sz="1200" b="1">
              <a:solidFill>
                <a:schemeClr val="bg1"/>
              </a:solidFill>
            </a:endParaRPr>
          </a:p>
          <a:p>
            <a:pPr algn="ctr" eaLnBrk="0" hangingPunct="0">
              <a:spcBef>
                <a:spcPct val="50000"/>
              </a:spcBef>
            </a:pPr>
            <a:r>
              <a:rPr lang="en-GB" sz="1200" b="1">
                <a:solidFill>
                  <a:schemeClr val="bg1"/>
                </a:solidFill>
              </a:rPr>
              <a:t>[en] – </a:t>
            </a:r>
            <a:r>
              <a:rPr lang="ru-RU" sz="1200" b="1">
                <a:solidFill>
                  <a:schemeClr val="bg1"/>
                </a:solidFill>
              </a:rPr>
              <a:t>английский</a:t>
            </a:r>
            <a:endParaRPr lang="en-GB" sz="1200" b="1">
              <a:solidFill>
                <a:schemeClr val="bg1"/>
              </a:solidFill>
            </a:endParaRPr>
          </a:p>
          <a:p>
            <a:pPr algn="ctr" eaLnBrk="0" hangingPunct="0">
              <a:spcBef>
                <a:spcPct val="50000"/>
              </a:spcBef>
            </a:pPr>
            <a:r>
              <a:rPr lang="en-GB" sz="1200" b="1">
                <a:solidFill>
                  <a:schemeClr val="bg1"/>
                </a:solidFill>
              </a:rPr>
              <a:t>WinNT 5.1 – XP </a:t>
            </a:r>
            <a:r>
              <a:rPr lang="ru-RU" sz="1200" b="1">
                <a:solidFill>
                  <a:schemeClr val="bg1"/>
                </a:solidFill>
              </a:rPr>
              <a:t>операционная система</a:t>
            </a:r>
            <a:endParaRPr lang="en-GB" sz="1200" b="1">
              <a:solidFill>
                <a:schemeClr val="bg1"/>
              </a:solidFill>
            </a:endParaRPr>
          </a:p>
          <a:p>
            <a:pPr algn="ctr" eaLnBrk="0" hangingPunct="0">
              <a:spcBef>
                <a:spcPct val="50000"/>
              </a:spcBef>
            </a:pPr>
            <a:r>
              <a:rPr lang="en-GB" sz="1200" b="1">
                <a:solidFill>
                  <a:schemeClr val="bg1"/>
                </a:solidFill>
              </a:rPr>
              <a:t>U –</a:t>
            </a:r>
            <a:r>
              <a:rPr lang="ru-RU" sz="1200" b="1">
                <a:solidFill>
                  <a:schemeClr val="bg1"/>
                </a:solidFill>
              </a:rPr>
              <a:t> поставщик</a:t>
            </a:r>
            <a:r>
              <a:rPr lang="en-US" sz="1200" b="1">
                <a:solidFill>
                  <a:schemeClr val="bg1"/>
                </a:solidFill>
              </a:rPr>
              <a:t> </a:t>
            </a:r>
            <a:r>
              <a:rPr lang="ru-RU" sz="1200" b="1">
                <a:solidFill>
                  <a:schemeClr val="bg1"/>
                </a:solidFill>
              </a:rPr>
              <a:t>браузера</a:t>
            </a:r>
            <a:endParaRPr lang="en-US" sz="1200" b="1">
              <a:solidFill>
                <a:schemeClr val="bg1"/>
              </a:solidFill>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fr-FR"/>
          </a:p>
        </p:txBody>
      </p:sp>
      <p:sp>
        <p:nvSpPr>
          <p:cNvPr id="227345" name="Text Box 17"/>
          <p:cNvSpPr txBox="1">
            <a:spLocks noChangeArrowheads="1"/>
          </p:cNvSpPr>
          <p:nvPr/>
        </p:nvSpPr>
        <p:spPr bwMode="auto">
          <a:xfrm>
            <a:off x="6948488" y="1844675"/>
            <a:ext cx="1800225" cy="346075"/>
          </a:xfrm>
          <a:prstGeom prst="rect">
            <a:avLst/>
          </a:prstGeom>
          <a:solidFill>
            <a:srgbClr val="FF0000"/>
          </a:solidFill>
          <a:ln w="9525">
            <a:solidFill>
              <a:srgbClr val="FF3300"/>
            </a:solidFill>
            <a:miter lim="800000"/>
            <a:headEnd/>
            <a:tailEnd/>
          </a:ln>
        </p:spPr>
        <p:txBody>
          <a:bodyPr>
            <a:spAutoFit/>
          </a:bodyPr>
          <a:lstStyle/>
          <a:p>
            <a:pPr>
              <a:spcBef>
                <a:spcPct val="50000"/>
              </a:spcBef>
            </a:pPr>
            <a:r>
              <a:rPr lang="ru-RU" sz="1600" b="1">
                <a:solidFill>
                  <a:schemeClr val="bg1"/>
                </a:solidFill>
              </a:rPr>
              <a:t>Команда </a:t>
            </a:r>
            <a:r>
              <a:rPr lang="en-GB" sz="1600" b="1">
                <a:solidFill>
                  <a:schemeClr val="bg1"/>
                </a:solidFill>
              </a:rPr>
              <a:t>GET</a:t>
            </a:r>
          </a:p>
        </p:txBody>
      </p:sp>
      <p:sp>
        <p:nvSpPr>
          <p:cNvPr id="208912" name="Slide Number Placeholder 16"/>
          <p:cNvSpPr>
            <a:spLocks noGrp="1"/>
          </p:cNvSpPr>
          <p:nvPr>
            <p:ph type="sldNum" sz="quarter" idx="12"/>
          </p:nvPr>
        </p:nvSpPr>
        <p:spPr bwMode="auto">
          <a:noFill/>
          <a:ln>
            <a:miter lim="800000"/>
            <a:headEnd/>
            <a:tailEnd/>
          </a:ln>
        </p:spPr>
        <p:txBody>
          <a:bodyPr/>
          <a:lstStyle/>
          <a:p>
            <a:fld id="{142D3D06-F808-4227-8138-EA5284DBA28D}" type="slidenum">
              <a:rPr lang="en-US"/>
              <a:pPr/>
              <a:t>98</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1" name="Picture 6" descr="Question Mark Clip Art">
            <a:hlinkClick r:id="rId3"/>
          </p:cNvPr>
          <p:cNvPicPr>
            <a:picLocks noChangeAspect="1" noChangeArrowheads="1"/>
          </p:cNvPicPr>
          <p:nvPr/>
        </p:nvPicPr>
        <p:blipFill>
          <a:blip r:embed="rId4"/>
          <a:srcRect/>
          <a:stretch>
            <a:fillRect/>
          </a:stretch>
        </p:blipFill>
        <p:spPr bwMode="auto">
          <a:xfrm>
            <a:off x="3143250" y="1357313"/>
            <a:ext cx="2857500" cy="2857500"/>
          </a:xfrm>
          <a:prstGeom prst="rect">
            <a:avLst/>
          </a:prstGeom>
          <a:noFill/>
          <a:ln w="9525">
            <a:noFill/>
            <a:miter lim="800000"/>
            <a:headEnd/>
            <a:tailEnd/>
          </a:ln>
        </p:spPr>
      </p:pic>
      <p:sp>
        <p:nvSpPr>
          <p:cNvPr id="209922" name="TextBox 3"/>
          <p:cNvSpPr txBox="1">
            <a:spLocks noChangeArrowheads="1"/>
          </p:cNvSpPr>
          <p:nvPr/>
        </p:nvSpPr>
        <p:spPr bwMode="auto">
          <a:xfrm>
            <a:off x="3071813" y="4500563"/>
            <a:ext cx="2770187" cy="923925"/>
          </a:xfrm>
          <a:prstGeom prst="rect">
            <a:avLst/>
          </a:prstGeom>
          <a:noFill/>
          <a:ln w="9525">
            <a:noFill/>
            <a:miter lim="800000"/>
            <a:headEnd/>
            <a:tailEnd/>
          </a:ln>
        </p:spPr>
        <p:txBody>
          <a:bodyPr wrap="none">
            <a:spAutoFit/>
          </a:bodyPr>
          <a:lstStyle/>
          <a:p>
            <a:r>
              <a:rPr lang="ru-RU" sz="5400"/>
              <a:t>Вопросы</a:t>
            </a:r>
            <a:endParaRPr lang="en-GB" sz="5400"/>
          </a:p>
        </p:txBody>
      </p:sp>
      <p:sp>
        <p:nvSpPr>
          <p:cNvPr id="209923" name="Slide Number Placeholder 4"/>
          <p:cNvSpPr>
            <a:spLocks noGrp="1"/>
          </p:cNvSpPr>
          <p:nvPr>
            <p:ph type="sldNum" sz="quarter" idx="12"/>
          </p:nvPr>
        </p:nvSpPr>
        <p:spPr bwMode="auto">
          <a:noFill/>
          <a:ln>
            <a:miter lim="800000"/>
            <a:headEnd/>
            <a:tailEnd/>
          </a:ln>
        </p:spPr>
        <p:txBody>
          <a:bodyPr/>
          <a:lstStyle/>
          <a:p>
            <a:fld id="{D7135FD2-1BC7-4858-B9E9-5411D9DE8BB2}" type="slidenum">
              <a:rPr lang="en-US"/>
              <a:pPr/>
              <a:t>99</a:t>
            </a:fld>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9|0.6|0.7|15.9|9.3|9."/>
</p:tagLst>
</file>

<file path=ppt/tags/tag2.xml><?xml version="1.0" encoding="utf-8"?>
<p:tagLst xmlns:a="http://schemas.openxmlformats.org/drawingml/2006/main" xmlns:r="http://schemas.openxmlformats.org/officeDocument/2006/relationships" xmlns:p="http://schemas.openxmlformats.org/presentationml/2006/main">
  <p:tag name="TIMING" val="|9.1|13.6|23.2|9.7"/>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2173</TotalTime>
  <Words>16385</Words>
  <Application>Microsoft Office PowerPoint</Application>
  <PresentationFormat>On-screen Show (4:3)</PresentationFormat>
  <Paragraphs>1673</Paragraphs>
  <Slides>162</Slides>
  <Notes>123</Notes>
  <HiddenSlides>0</HiddenSlides>
  <MMClips>1</MMClips>
  <ScaleCrop>false</ScaleCrop>
  <HeadingPairs>
    <vt:vector size="4" baseType="variant">
      <vt:variant>
        <vt:lpstr>Theme</vt:lpstr>
      </vt:variant>
      <vt:variant>
        <vt:i4>1</vt:i4>
      </vt:variant>
      <vt:variant>
        <vt:lpstr>Slide Titles</vt:lpstr>
      </vt:variant>
      <vt:variant>
        <vt:i4>162</vt:i4>
      </vt:variant>
    </vt:vector>
  </HeadingPairs>
  <TitlesOfParts>
    <vt:vector size="163" baseType="lpstr">
      <vt:lpstr>Office Theme</vt:lpstr>
      <vt:lpstr>Вводный курс по вопросам киберпреступности для судей и прокуроров</vt:lpstr>
      <vt:lpstr>Повестка дня</vt:lpstr>
      <vt:lpstr>Повестка дня</vt:lpstr>
      <vt:lpstr>Задачи сессии</vt:lpstr>
      <vt:lpstr>Часть первая Как работают компьютеры</vt:lpstr>
      <vt:lpstr>Знаменитые утверждения</vt:lpstr>
      <vt:lpstr>Развитие компьютеров</vt:lpstr>
      <vt:lpstr>PowerPoint Presentation</vt:lpstr>
      <vt:lpstr>Материнская плата</vt:lpstr>
      <vt:lpstr>Материнская плата</vt:lpstr>
      <vt:lpstr>CMOS и BIOS</vt:lpstr>
      <vt:lpstr>CMOS и BIOS</vt:lpstr>
      <vt:lpstr>CMOS и BIOS</vt:lpstr>
      <vt:lpstr>Электропитание</vt:lpstr>
      <vt:lpstr>Central Processing Unit</vt:lpstr>
      <vt:lpstr>Оперативная память</vt:lpstr>
      <vt:lpstr>Универсальная последовательная шина </vt:lpstr>
      <vt:lpstr>Жесткий диск</vt:lpstr>
      <vt:lpstr>Жесткий диск</vt:lpstr>
      <vt:lpstr>‘В сентябре 1956 г. IBM ввела в эксплуатацию модель 305 RAMAC, первый ‘СУПЕР’ компьютер с жестким диском (HDD). Жесткий диск весил свыше тонны и вмещал 5 MB данных.’ </vt:lpstr>
      <vt:lpstr>Твердотельный жесткий диск</vt:lpstr>
      <vt:lpstr>CD/DVD/Blu Ray Disks</vt:lpstr>
      <vt:lpstr>PowerPoint Presentation</vt:lpstr>
      <vt:lpstr>Память и хранение данных</vt:lpstr>
      <vt:lpstr>PowerPoint Presentation</vt:lpstr>
      <vt:lpstr>Операционные системы</vt:lpstr>
      <vt:lpstr>Операционные системы</vt:lpstr>
      <vt:lpstr>Операционные системы</vt:lpstr>
      <vt:lpstr>PowerPoint Presentation</vt:lpstr>
      <vt:lpstr>Цифровые устрйоства  </vt:lpstr>
      <vt:lpstr> Цифровые ЗУ</vt:lpstr>
      <vt:lpstr>Цифровые часы</vt:lpstr>
      <vt:lpstr> или ЗУ</vt:lpstr>
      <vt:lpstr>Складной нож с USB-памятью</vt:lpstr>
      <vt:lpstr>Что еще они придумают?</vt:lpstr>
      <vt:lpstr>USB-накопитель Imation</vt:lpstr>
      <vt:lpstr>Солнцезащитные очки Окли</vt:lpstr>
      <vt:lpstr>Мне все еще непонятно, почему они называют это “пальцевым накопителем”! </vt:lpstr>
      <vt:lpstr>PowerPoint Presentation</vt:lpstr>
      <vt:lpstr>PowerPoint Presentation</vt:lpstr>
      <vt:lpstr>Windows XP …. загружается прямо из коробки</vt:lpstr>
      <vt:lpstr>PowerPoint Presentation</vt:lpstr>
      <vt:lpstr>PowerPoint Presentation</vt:lpstr>
      <vt:lpstr>PowerPoint Presentation</vt:lpstr>
      <vt:lpstr>Все что угодно…</vt:lpstr>
      <vt:lpstr>PowerPoint Presentation</vt:lpstr>
      <vt:lpstr>ЗУ и объем памяти</vt:lpstr>
      <vt:lpstr>PowerPoint Presentation</vt:lpstr>
      <vt:lpstr>Компакт-диски</vt:lpstr>
      <vt:lpstr>Флеш-накопитель</vt:lpstr>
      <vt:lpstr>Перезаписываемый DVD-диск</vt:lpstr>
      <vt:lpstr>Жесткие диски</vt:lpstr>
      <vt:lpstr>Запомните …</vt:lpstr>
      <vt:lpstr>PowerPoint Presentation</vt:lpstr>
      <vt:lpstr>Часть вторая Как работает Интернет </vt:lpstr>
      <vt:lpstr>Интернет</vt:lpstr>
      <vt:lpstr>Интернет</vt:lpstr>
      <vt:lpstr>Ранний ИНТЕРНЕТ</vt:lpstr>
      <vt:lpstr>Краткая история</vt:lpstr>
      <vt:lpstr>Ограничения сети</vt:lpstr>
      <vt:lpstr>Сетевые термины</vt:lpstr>
      <vt:lpstr>Больше сетевых терминов</vt:lpstr>
      <vt:lpstr>Больше сетевых терминов</vt:lpstr>
      <vt:lpstr>Больше сетевых терминов</vt:lpstr>
      <vt:lpstr>PowerPoint Presentation</vt:lpstr>
      <vt:lpstr>Принципы Интернета</vt:lpstr>
      <vt:lpstr>PowerPoint Presentation</vt:lpstr>
      <vt:lpstr>Интернет-протоколы</vt:lpstr>
      <vt:lpstr>Подсоединение к Интернету</vt:lpstr>
      <vt:lpstr>Интернет-провайдер (ISP)</vt:lpstr>
      <vt:lpstr>Фактография глобального Интернета - 2008</vt:lpstr>
      <vt:lpstr>Фактография Глобального Интернета - 2011</vt:lpstr>
      <vt:lpstr>PowerPoint Presentation</vt:lpstr>
      <vt:lpstr>Коммутация каналов и  коммутация пакетов</vt:lpstr>
      <vt:lpstr>Интернет – идеальная картина</vt:lpstr>
      <vt:lpstr>Интернет– реальная картина</vt:lpstr>
      <vt:lpstr>Воины сети</vt:lpstr>
      <vt:lpstr>IP-адресация</vt:lpstr>
      <vt:lpstr>IP-адресация</vt:lpstr>
      <vt:lpstr>IPv4 и IPv6</vt:lpstr>
      <vt:lpstr>Будущее Интернета</vt:lpstr>
      <vt:lpstr>PowerPoint Presentation</vt:lpstr>
      <vt:lpstr>Часть третья Интернет-услуги </vt:lpstr>
      <vt:lpstr>Ключевая инфраструктура</vt:lpstr>
      <vt:lpstr>PowerPoint Presentation</vt:lpstr>
      <vt:lpstr>Всемирная паутина</vt:lpstr>
      <vt:lpstr>Сетевые браузеры (веб-браузеры)</vt:lpstr>
      <vt:lpstr> Статистика использования браузеров</vt:lpstr>
      <vt:lpstr>Что такое протокол передачи гипертекстовых файлов (HTTP)?</vt:lpstr>
      <vt:lpstr>Протокол HTTP: запрос / ответ</vt:lpstr>
      <vt:lpstr>PowerPoint Presentation</vt:lpstr>
      <vt:lpstr>Унифицированный локатор ресурсов - URL</vt:lpstr>
      <vt:lpstr>Объяснение</vt:lpstr>
      <vt:lpstr>PowerPoint Presentation</vt:lpstr>
      <vt:lpstr>Веб-серверы</vt:lpstr>
      <vt:lpstr>Журнал регистрации веб-сервера (веб-лог)</vt:lpstr>
      <vt:lpstr>Журнал регистрации веб-сервера </vt:lpstr>
      <vt:lpstr> Журнал регистрации веб-сервера</vt:lpstr>
      <vt:lpstr>PowerPoint Presentation</vt:lpstr>
      <vt:lpstr>PowerPoint Presentation</vt:lpstr>
      <vt:lpstr> Принципы работы электронной почты</vt:lpstr>
      <vt:lpstr> Принципы работы электронной почты</vt:lpstr>
      <vt:lpstr>PowerPoint Presentation</vt:lpstr>
      <vt:lpstr>PowerPoint Presentation</vt:lpstr>
      <vt:lpstr>Различные типы электронной почты</vt:lpstr>
      <vt:lpstr>PowerPoint Presentation</vt:lpstr>
      <vt:lpstr>PowerPoint Presentation</vt:lpstr>
      <vt:lpstr>PowerPoint Presentation</vt:lpstr>
      <vt:lpstr>Расширенный заголовок электронного сообщения [G-mail ]</vt:lpstr>
      <vt:lpstr>PowerPoint Presentation</vt:lpstr>
      <vt:lpstr>Часть четвертая  Другие приложения  в Интернете </vt:lpstr>
      <vt:lpstr>PowerPoint Presentation</vt:lpstr>
      <vt:lpstr>Облачные вычисления</vt:lpstr>
      <vt:lpstr>Логическая схема облачных вычислений</vt:lpstr>
      <vt:lpstr>Недавно в поисковой системе  Google.com</vt:lpstr>
      <vt:lpstr>Онлайн-хранение</vt:lpstr>
      <vt:lpstr>PowerPoint Presentation</vt:lpstr>
      <vt:lpstr> ‘Ящик с мертвым письмом’</vt:lpstr>
      <vt:lpstr>PowerPoint Presentation</vt:lpstr>
      <vt:lpstr>Одноранговая сеть (от узла к узлу)</vt:lpstr>
      <vt:lpstr>PowerPoint Presentation</vt:lpstr>
      <vt:lpstr>Группы новостей Internet (Usenet)</vt:lpstr>
      <vt:lpstr>PowerPoint Presentation</vt:lpstr>
      <vt:lpstr>Протокол передачи файлов (FTP)</vt:lpstr>
      <vt:lpstr>PowerPoint Presentation</vt:lpstr>
      <vt:lpstr>Ретранслируемый Интернет-чат (IRC)  </vt:lpstr>
      <vt:lpstr>PowerPoint Presentation</vt:lpstr>
      <vt:lpstr>Социальные сети</vt:lpstr>
      <vt:lpstr>Распространенность социальных сетей</vt:lpstr>
      <vt:lpstr>Использование и распространенность Facebook 2011</vt:lpstr>
      <vt:lpstr>Опубликуй и будь осужден! или “Я не думал, что вы это прочтете!!”</vt:lpstr>
      <vt:lpstr>PowerPoint Presentation</vt:lpstr>
      <vt:lpstr>PowerPoint Presentation</vt:lpstr>
      <vt:lpstr>Принципы работы сетевых игр</vt:lpstr>
      <vt:lpstr>Когда игра перестает быть игрой?</vt:lpstr>
      <vt:lpstr>Китаец зарезал за «кражу» виртуального меча</vt:lpstr>
      <vt:lpstr>PowerPoint Presentation</vt:lpstr>
      <vt:lpstr> Анонимный серфинг</vt:lpstr>
      <vt:lpstr>PowerPoint Presentation</vt:lpstr>
      <vt:lpstr>Прокси-серверы</vt:lpstr>
      <vt:lpstr>Многие стремятся к анонимности </vt:lpstr>
      <vt:lpstr>PowerPoint Presentation</vt:lpstr>
      <vt:lpstr> Анонимные услуги электронной почты</vt:lpstr>
      <vt:lpstr> Бесплатные анонимные услуги  электронной почты</vt:lpstr>
      <vt:lpstr>Заголовки Hushmail</vt:lpstr>
      <vt:lpstr>PowerPoint Presentation</vt:lpstr>
      <vt:lpstr>Часть пятая Преступления в Интернете   </vt:lpstr>
      <vt:lpstr>PowerPoint Presentation</vt:lpstr>
      <vt:lpstr>Статистика</vt:lpstr>
      <vt:lpstr>Типы жалоб - 2010</vt:lpstr>
      <vt:lpstr>Типы</vt:lpstr>
      <vt:lpstr>Типы - 2</vt:lpstr>
      <vt:lpstr>Типы- 3</vt:lpstr>
      <vt:lpstr>Типы - 4</vt:lpstr>
      <vt:lpstr>Типы - 5</vt:lpstr>
      <vt:lpstr>Почему это выглядит знакомым?</vt:lpstr>
      <vt:lpstr>И еще....</vt:lpstr>
      <vt:lpstr>PowerPoint Presentation</vt:lpstr>
      <vt:lpstr>PowerPoint Presentation</vt:lpstr>
      <vt:lpstr>Часть шестая Заключение </vt:lpstr>
      <vt:lpstr>Цели сессии</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LIPARA Ramona</cp:lastModifiedBy>
  <cp:revision>244</cp:revision>
  <cp:lastPrinted>2012-01-06T12:07:57Z</cp:lastPrinted>
  <dcterms:created xsi:type="dcterms:W3CDTF">2012-01-25T11:53:12Z</dcterms:created>
  <dcterms:modified xsi:type="dcterms:W3CDTF">2014-11-10T19:29:00Z</dcterms:modified>
</cp:coreProperties>
</file>