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7" r:id="rId2"/>
    <p:sldId id="260" r:id="rId3"/>
    <p:sldId id="348" r:id="rId4"/>
    <p:sldId id="292" r:id="rId5"/>
    <p:sldId id="349" r:id="rId6"/>
    <p:sldId id="350" r:id="rId7"/>
    <p:sldId id="351" r:id="rId8"/>
    <p:sldId id="380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79" r:id="rId19"/>
    <p:sldId id="361" r:id="rId20"/>
    <p:sldId id="362" r:id="rId21"/>
    <p:sldId id="364" r:id="rId22"/>
    <p:sldId id="363" r:id="rId23"/>
    <p:sldId id="365" r:id="rId24"/>
    <p:sldId id="366" r:id="rId25"/>
    <p:sldId id="367" r:id="rId26"/>
    <p:sldId id="368" r:id="rId27"/>
    <p:sldId id="369" r:id="rId28"/>
    <p:sldId id="370" r:id="rId29"/>
    <p:sldId id="371" r:id="rId30"/>
    <p:sldId id="372" r:id="rId31"/>
    <p:sldId id="373" r:id="rId32"/>
    <p:sldId id="374" r:id="rId33"/>
    <p:sldId id="375" r:id="rId34"/>
    <p:sldId id="376" r:id="rId35"/>
    <p:sldId id="377" r:id="rId36"/>
    <p:sldId id="378" r:id="rId37"/>
    <p:sldId id="273" r:id="rId38"/>
    <p:sldId id="284" r:id="rId39"/>
  </p:sldIdLst>
  <p:sldSz cx="9144000" cy="6858000" type="screen4x3"/>
  <p:notesSz cx="6877050" cy="965676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26091" autoAdjust="0"/>
    <p:restoredTop sz="87500" autoAdjust="0"/>
  </p:normalViewPr>
  <p:slideViewPr>
    <p:cSldViewPr snapToGrid="0" snapToObjects="1">
      <p:cViewPr varScale="1">
        <p:scale>
          <a:sx n="44" d="100"/>
          <a:sy n="44" d="100"/>
        </p:scale>
        <p:origin x="-1944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6" tIns="47238" rIns="94476" bIns="47238" numCol="1" anchor="t" anchorCtr="0" compatLnSpc="1">
            <a:prstTxWarp prst="textNoShape">
              <a:avLst/>
            </a:prstTxWarp>
          </a:bodyPr>
          <a:lstStyle>
            <a:lvl1pPr defTabSz="473075">
              <a:defRPr sz="1200"/>
            </a:lvl1pPr>
          </a:lstStyle>
          <a:p>
            <a:endParaRPr lang="sr-Latn-CS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5725" y="0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6" tIns="47238" rIns="94476" bIns="47238" numCol="1" anchor="t" anchorCtr="0" compatLnSpc="1">
            <a:prstTxWarp prst="textNoShape">
              <a:avLst/>
            </a:prstTxWarp>
          </a:bodyPr>
          <a:lstStyle>
            <a:lvl1pPr algn="r" defTabSz="473075">
              <a:defRPr sz="1200"/>
            </a:lvl1pPr>
          </a:lstStyle>
          <a:p>
            <a:fld id="{B65669A8-A57D-485C-AC76-1DE74F9BDC90}" type="datetimeFigureOut">
              <a:rPr lang="sr-Latn-CS"/>
              <a:pPr/>
              <a:t>13.7.2013</a:t>
            </a:fld>
            <a:endParaRPr lang="sr-Latn-CS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72575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6" tIns="47238" rIns="94476" bIns="47238" numCol="1" anchor="b" anchorCtr="0" compatLnSpc="1">
            <a:prstTxWarp prst="textNoShape">
              <a:avLst/>
            </a:prstTxWarp>
          </a:bodyPr>
          <a:lstStyle>
            <a:lvl1pPr defTabSz="473075">
              <a:defRPr sz="1200"/>
            </a:lvl1pPr>
          </a:lstStyle>
          <a:p>
            <a:endParaRPr lang="sr-Latn-CS"/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5725" y="9172575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76" tIns="47238" rIns="94476" bIns="47238" numCol="1" anchor="b" anchorCtr="0" compatLnSpc="1">
            <a:prstTxWarp prst="textNoShape">
              <a:avLst/>
            </a:prstTxWarp>
          </a:bodyPr>
          <a:lstStyle>
            <a:lvl1pPr algn="r" defTabSz="473075">
              <a:defRPr sz="1200"/>
            </a:lvl1pPr>
          </a:lstStyle>
          <a:p>
            <a:fld id="{074D3543-E979-481A-83D8-A430041BC9F7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476" tIns="47238" rIns="94476" bIns="47238" numCol="1" anchor="t" anchorCtr="0" compatLnSpc="1">
            <a:prstTxWarp prst="textNoShape">
              <a:avLst/>
            </a:prstTxWarp>
          </a:bodyPr>
          <a:lstStyle>
            <a:lvl1pPr defTabSz="473075">
              <a:defRPr sz="1200">
                <a:latin typeface="Calibri" pitchFamily="34" charset="0"/>
              </a:defRPr>
            </a:lvl1pPr>
          </a:lstStyle>
          <a:p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95725" y="0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476" tIns="47238" rIns="94476" bIns="47238" numCol="1" anchor="t" anchorCtr="0" compatLnSpc="1">
            <a:prstTxWarp prst="textNoShape">
              <a:avLst/>
            </a:prstTxWarp>
          </a:bodyPr>
          <a:lstStyle>
            <a:lvl1pPr algn="r" defTabSz="473075">
              <a:defRPr sz="1200">
                <a:latin typeface="Calibri" pitchFamily="34" charset="0"/>
              </a:defRPr>
            </a:lvl1pPr>
          </a:lstStyle>
          <a:p>
            <a:fld id="{804C3C66-B6A1-4D13-9DE6-AEFDC48D6BC6}" type="datetimeFigureOut">
              <a:rPr lang="en-US"/>
              <a:pPr/>
              <a:t>7/13/2013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25525" y="723900"/>
            <a:ext cx="4826000" cy="3621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7388" y="4586288"/>
            <a:ext cx="5502275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476" tIns="47238" rIns="94476" bIns="472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172575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476" tIns="47238" rIns="94476" bIns="47238" numCol="1" anchor="b" anchorCtr="0" compatLnSpc="1">
            <a:prstTxWarp prst="textNoShape">
              <a:avLst/>
            </a:prstTxWarp>
          </a:bodyPr>
          <a:lstStyle>
            <a:lvl1pPr defTabSz="473075">
              <a:defRPr sz="1200">
                <a:latin typeface="Calibri" pitchFamily="34" charset="0"/>
              </a:defRPr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95725" y="9172575"/>
            <a:ext cx="29797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476" tIns="47238" rIns="94476" bIns="47238" numCol="1" anchor="b" anchorCtr="0" compatLnSpc="1">
            <a:prstTxWarp prst="textNoShape">
              <a:avLst/>
            </a:prstTxWarp>
          </a:bodyPr>
          <a:lstStyle>
            <a:lvl1pPr algn="r" defTabSz="473075">
              <a:defRPr sz="1200">
                <a:latin typeface="Calibri" pitchFamily="34" charset="0"/>
              </a:defRPr>
            </a:lvl1pPr>
          </a:lstStyle>
          <a:p>
            <a:fld id="{517D964A-D001-4D2E-BBE8-2EB6754984F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Videćemo detalje u </a:t>
            </a:r>
            <a:r>
              <a:rPr lang="sr-Latn-CS" dirty="0" smtClean="0"/>
              <a:t>nastavku.</a:t>
            </a: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Informacije koje prethode pretresu bi nam pomogle da utvrdimo da li nam je potrebno nešto </a:t>
            </a:r>
            <a:r>
              <a:rPr lang="sr-Latn-CS" dirty="0" smtClean="0"/>
              <a:t>posebno.</a:t>
            </a: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0A482C-9F52-4F9C-AB67-FC46B4B8A07F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Sa ravnom glavom i krstaši i od konkretnog proizvođača, npr. </a:t>
            </a:r>
            <a:r>
              <a:rPr lang="en-GB" dirty="0" smtClean="0"/>
              <a:t>Hewlett Packard, </a:t>
            </a:r>
            <a:r>
              <a:rPr lang="en-GB" dirty="0" smtClean="0"/>
              <a:t>Apple</a:t>
            </a:r>
            <a:r>
              <a:rPr lang="sr-Latn-RS" dirty="0" smtClean="0"/>
              <a:t>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Šestougaoni, zvezdasti i za sigurnosnu </a:t>
            </a:r>
            <a:r>
              <a:rPr lang="sr-Latn-CS" dirty="0" smtClean="0"/>
              <a:t>čiviju.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Standardna i sa igličastim </a:t>
            </a:r>
            <a:r>
              <a:rPr lang="sr-Latn-CS" dirty="0" smtClean="0"/>
              <a:t>vrhovima.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Za uklanjanje kablovskih </a:t>
            </a:r>
            <a:r>
              <a:rPr lang="sr-Latn-CS" dirty="0" smtClean="0"/>
              <a:t>veza.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A2BFC-7077-430C-88AB-2496017660AF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Registar </a:t>
            </a:r>
            <a:r>
              <a:rPr lang="sr-Latn-CS" dirty="0" smtClean="0"/>
              <a:t>imovine.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Za obeležavanje i identifikaciju sastavnih delova sistema, uključujući i izvode i </a:t>
            </a:r>
            <a:r>
              <a:rPr lang="sr-Latn-CS" dirty="0" smtClean="0"/>
              <a:t>priključke.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Koje se vezuju i koje se </a:t>
            </a:r>
            <a:r>
              <a:rPr lang="sr-Latn-CS" dirty="0" smtClean="0"/>
              <a:t>lepe.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Za kodiranje i identifikaciju skinutih </a:t>
            </a:r>
            <a:r>
              <a:rPr lang="sr-Latn-CS" dirty="0" smtClean="0"/>
              <a:t>elemenata.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Za fotografisanje mesta događaja i svih prikaza na ekranu</a:t>
            </a:r>
            <a:r>
              <a:rPr lang="en-GB" dirty="0" smtClean="0"/>
              <a:t> – </a:t>
            </a:r>
            <a:r>
              <a:rPr lang="sr-Latn-CS" dirty="0" smtClean="0"/>
              <a:t>licencirani fotograf bi mogao biti </a:t>
            </a:r>
            <a:r>
              <a:rPr lang="sr-Latn-CS" dirty="0" smtClean="0"/>
              <a:t>potreban.</a:t>
            </a:r>
            <a:r>
              <a:rPr lang="en-GB" dirty="0" smtClean="0"/>
              <a:t> 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140811-49F3-489E-B9B9-C4CBF876EB15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Za zaštitu opreme koja se uklanja, kao što su štampane ploče. Trebalo bi izbegavati materijale koji mogu da proizvedu statički elektricitet, kao što</a:t>
            </a:r>
            <a:r>
              <a:rPr lang="en-GB" dirty="0" smtClean="0"/>
              <a:t> </a:t>
            </a:r>
            <a:r>
              <a:rPr lang="sr-Latn-CS" dirty="0" smtClean="0"/>
              <a:t>su polietilenske kese.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Za fiksiranje </a:t>
            </a:r>
            <a:r>
              <a:rPr lang="sr-Latn-CS" dirty="0" smtClean="0"/>
              <a:t>kablova.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Trebalo bi izbegavati materijale koji mogu da proizvedu statički elektricitet, kao što su stiropor ili kuglice </a:t>
            </a:r>
            <a:r>
              <a:rPr lang="sr-Latn-CS" dirty="0" smtClean="0"/>
              <a:t>stiropora.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Trebalo bi koristiti originalnu ambalažu, gdegod </a:t>
            </a:r>
            <a:r>
              <a:rPr lang="sr-Latn-CS" dirty="0" smtClean="0"/>
              <a:t>postoji.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E294CD-96D0-408D-959E-658284EDAC59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Ne bi trebalo da se koriste u blizini računarske </a:t>
            </a:r>
            <a:r>
              <a:rPr lang="sr-Latn-CS" dirty="0" smtClean="0"/>
              <a:t>opreme.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Npr. brojevi telefona specijalističke </a:t>
            </a:r>
            <a:r>
              <a:rPr lang="sr-Latn-CS" dirty="0" smtClean="0"/>
              <a:t>jedinice.</a:t>
            </a:r>
            <a:r>
              <a:rPr lang="en-GB" dirty="0" smtClean="0"/>
              <a:t>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6BCC3D-4205-42ED-93E9-4ABB621C150D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l-GR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F5BBC7-B921-404F-94ED-DAF85E020F44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Sa uporednim paricama i produžni </a:t>
            </a:r>
            <a:r>
              <a:rPr lang="sr-Latn-CS" dirty="0" smtClean="0"/>
              <a:t>kablovi.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Npr. spoljašnje disk jedinice od desetak </a:t>
            </a:r>
            <a:r>
              <a:rPr lang="sr-Latn-CS" dirty="0" smtClean="0"/>
              <a:t>terabajta.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Radi trijaže dokaza na vašem </a:t>
            </a:r>
            <a:r>
              <a:rPr lang="sr-Latn-CS" dirty="0" smtClean="0"/>
              <a:t>laptopu.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Ukoliko ste obučeni da ih koristite u forenzičke </a:t>
            </a:r>
            <a:r>
              <a:rPr lang="sr-Latn-CS" dirty="0" smtClean="0"/>
              <a:t>svrhe.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Do i sa mesta događaja krivičnog dela, za članove ekipe, alate za zaplenu i opremu i zaplenjene </a:t>
            </a:r>
            <a:r>
              <a:rPr lang="sr-Latn-CS" dirty="0" smtClean="0"/>
              <a:t>dokaze.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2DFB6F-EB60-4640-A57C-300F350637AA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x-none" dirty="0" smtClean="0"/>
              <a:t>Npr.</a:t>
            </a:r>
            <a:r>
              <a:rPr lang="en-US" dirty="0" smtClean="0"/>
              <a:t> </a:t>
            </a:r>
          </a:p>
          <a:p>
            <a:pPr marL="228600" indent="-228600">
              <a:buFontTx/>
              <a:buAutoNum type="arabicPeriod"/>
              <a:defRPr/>
            </a:pPr>
            <a:r>
              <a:rPr lang="en-US" dirty="0" smtClean="0"/>
              <a:t>15 </a:t>
            </a:r>
            <a:r>
              <a:rPr lang="x-none" dirty="0" smtClean="0"/>
              <a:t>lica </a:t>
            </a:r>
            <a:r>
              <a:rPr lang="x-none" smtClean="0"/>
              <a:t>umesto</a:t>
            </a:r>
            <a:r>
              <a:rPr lang="en-US" dirty="0" smtClean="0"/>
              <a:t> </a:t>
            </a:r>
            <a:r>
              <a:rPr lang="en-US" dirty="0" smtClean="0"/>
              <a:t>1</a:t>
            </a:r>
            <a:r>
              <a:rPr lang="sr-Latn-RS" dirty="0" smtClean="0"/>
              <a:t>.</a:t>
            </a:r>
            <a:endParaRPr lang="en-US" dirty="0" smtClean="0"/>
          </a:p>
          <a:p>
            <a:pPr marL="228600" indent="-228600">
              <a:buFontTx/>
              <a:buAutoNum type="arabicPeriod"/>
              <a:defRPr/>
            </a:pPr>
            <a:r>
              <a:rPr lang="sr-Latn-RS" dirty="0" smtClean="0"/>
              <a:t>Dva</a:t>
            </a:r>
            <a:r>
              <a:rPr lang="sr-Latn-RS" baseline="0" dirty="0" smtClean="0"/>
              <a:t> </a:t>
            </a:r>
            <a:r>
              <a:rPr lang="x-none" smtClean="0"/>
              <a:t>velika psa</a:t>
            </a:r>
            <a:r>
              <a:rPr lang="sr-Latn-RS" dirty="0" smtClean="0"/>
              <a:t>.</a:t>
            </a:r>
          </a:p>
          <a:p>
            <a:pPr marL="228600" indent="-228600">
              <a:buFontTx/>
              <a:buAutoNum type="arabicPeriod"/>
              <a:defRPr/>
            </a:pPr>
            <a:r>
              <a:rPr lang="sr-Latn-CS" dirty="0" smtClean="0"/>
              <a:t>N</a:t>
            </a:r>
            <a:r>
              <a:rPr lang="x-none" smtClean="0"/>
              <a:t>ovorođenče</a:t>
            </a:r>
            <a:r>
              <a:rPr lang="sr-Latn-RS" dirty="0" smtClean="0"/>
              <a:t>.</a:t>
            </a:r>
            <a:endParaRPr lang="en-US" dirty="0" smtClean="0"/>
          </a:p>
          <a:p>
            <a:pPr marL="228600" indent="-228600">
              <a:buFontTx/>
              <a:buAutoNum type="arabicPeriod"/>
              <a:defRPr/>
            </a:pP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12B4BC-B82D-4E6B-B85F-461083C6EEB8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None/>
            </a:pPr>
            <a:endParaRPr lang="en-GB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GB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922B04-80DD-43E0-9074-995524238095}" type="slidenum">
              <a:rPr lang="en-US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EAC2CE-5DD9-475A-8373-10B3AF487BAB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Uključujući i opremu i izvor </a:t>
            </a:r>
            <a:r>
              <a:rPr lang="sr-Latn-CS" dirty="0" smtClean="0"/>
              <a:t>napajanja.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3DBAE3-24E9-4E37-B235-9E315FA025A0}" type="slidenum">
              <a:rPr lang="en-US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 startAt="6"/>
            </a:pPr>
            <a:r>
              <a:rPr lang="en-GB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 startAt="6"/>
            </a:pPr>
            <a:r>
              <a:rPr lang="en-GB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 startAt="6"/>
            </a:pPr>
            <a:r>
              <a:rPr lang="en-GB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 startAt="6"/>
            </a:pPr>
            <a:r>
              <a:rPr lang="en-GB" dirty="0" smtClean="0"/>
              <a:t>------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 startAt="6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5C7FF-AAD9-4D59-AB66-36865323B3DB}" type="slidenum">
              <a:rPr lang="en-US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None/>
            </a:pPr>
            <a:r>
              <a:rPr lang="en-GB" dirty="0" smtClean="0"/>
              <a:t>10. </a:t>
            </a:r>
            <a:r>
              <a:rPr lang="sr-Latn-CS" dirty="0" smtClean="0"/>
              <a:t>npr</a:t>
            </a:r>
            <a:r>
              <a:rPr lang="en-GB" dirty="0" smtClean="0"/>
              <a:t>. </a:t>
            </a:r>
            <a:r>
              <a:rPr lang="en-GB" dirty="0" smtClean="0"/>
              <a:t>DN</a:t>
            </a:r>
            <a:r>
              <a:rPr lang="sr-Latn-RS" dirty="0" smtClean="0"/>
              <a:t>K</a:t>
            </a:r>
            <a:r>
              <a:rPr lang="en-GB" dirty="0" smtClean="0"/>
              <a:t>, </a:t>
            </a:r>
            <a:r>
              <a:rPr lang="sr-Latn-CS" dirty="0" smtClean="0"/>
              <a:t>otisci prstiju, droga, akceleranti, uključujući opremu i elektro </a:t>
            </a:r>
            <a:r>
              <a:rPr lang="sr-Latn-CS" dirty="0" smtClean="0"/>
              <a:t>napajanje.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None/>
            </a:pPr>
            <a:r>
              <a:rPr lang="en-GB" dirty="0" smtClean="0"/>
              <a:t>	1.----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None/>
            </a:pPr>
            <a:r>
              <a:rPr lang="en-GB" dirty="0" smtClean="0"/>
              <a:t>	2.-----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None/>
            </a:pPr>
            <a:r>
              <a:rPr lang="en-GB" dirty="0" smtClean="0"/>
              <a:t>		1. </a:t>
            </a:r>
            <a:r>
              <a:rPr lang="sr-Latn-CS" dirty="0" smtClean="0"/>
              <a:t>Pošto tastature, kompjuterski miš, diskete, CD ili druge komponente mogu na sebi imati latentne otiske prstiju ili druge fizičke dokaze koje bi trebalo  </a:t>
            </a:r>
            <a:r>
              <a:rPr lang="sr-Latn-CS" dirty="0" smtClean="0"/>
              <a:t>sačuvati.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None/>
            </a:pPr>
            <a:r>
              <a:rPr lang="en-GB" dirty="0" smtClean="0"/>
              <a:t>		2. 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CB5999-214C-4333-A65E-78F28F7049CD}" type="slidenum">
              <a:rPr lang="en-US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-------</a:t>
            </a:r>
          </a:p>
          <a:p>
            <a:pPr marL="971550" lvl="1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US" dirty="0" smtClean="0"/>
              <a:t>------</a:t>
            </a:r>
          </a:p>
          <a:p>
            <a:pPr marL="971550" lvl="1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US" dirty="0" smtClean="0"/>
              <a:t>------</a:t>
            </a:r>
          </a:p>
          <a:p>
            <a:pPr marL="971550" lvl="1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US" dirty="0" smtClean="0"/>
              <a:t>-----</a:t>
            </a:r>
          </a:p>
          <a:p>
            <a:pPr marL="971550" lvl="1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US" dirty="0" smtClean="0"/>
              <a:t>-----</a:t>
            </a:r>
          </a:p>
          <a:p>
            <a:pPr marL="971550" lvl="1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US" dirty="0" smtClean="0"/>
              <a:t>-----</a:t>
            </a:r>
          </a:p>
          <a:p>
            <a:pPr marL="971550" lvl="1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US" dirty="0" smtClean="0"/>
              <a:t>----</a:t>
            </a:r>
          </a:p>
          <a:p>
            <a:pPr marL="971550" lvl="1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Većina lozinki je direktno povezana sa ličnim okruženjem, kao npr. registarskim tablicama, partnerima/decom</a:t>
            </a:r>
            <a:r>
              <a:rPr lang="en-GB" dirty="0" smtClean="0"/>
              <a:t>,</a:t>
            </a:r>
            <a:r>
              <a:rPr lang="sr-Latn-CS" dirty="0" smtClean="0"/>
              <a:t> brojevima telefona, hobijima, itd.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E0A4B7-2804-4C8C-B29D-BFD965345FB4}" type="slidenum">
              <a:rPr lang="en-US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Svedoci, subjekti ili </a:t>
            </a:r>
            <a:r>
              <a:rPr lang="sr-Latn-CS" dirty="0" smtClean="0"/>
              <a:t>ostali.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US" dirty="0" smtClean="0"/>
              <a:t>------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495F47-CC45-419C-8A1B-505C441907E8}" type="slidenum">
              <a:rPr lang="en-US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npr</a:t>
            </a:r>
            <a:r>
              <a:rPr lang="en-GB" dirty="0" smtClean="0"/>
              <a:t>.</a:t>
            </a:r>
            <a:r>
              <a:rPr lang="sr-Latn-CS" dirty="0" smtClean="0"/>
              <a:t> knjigovodstvo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US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Pojedinac može da ima više lozinki, npr. za</a:t>
            </a:r>
            <a:r>
              <a:rPr lang="en-GB" dirty="0" smtClean="0"/>
              <a:t> BIOS, </a:t>
            </a:r>
            <a:r>
              <a:rPr lang="sr-Latn-CS" dirty="0" smtClean="0"/>
              <a:t>prijavu </a:t>
            </a:r>
            <a:r>
              <a:rPr lang="sr-Latn-CS" dirty="0" smtClean="0"/>
              <a:t>sistemu, </a:t>
            </a:r>
            <a:r>
              <a:rPr lang="sr-Latn-CS" dirty="0" smtClean="0"/>
              <a:t>mreži ili</a:t>
            </a:r>
            <a:r>
              <a:rPr lang="en-GB" dirty="0" smtClean="0"/>
              <a:t> ISP, </a:t>
            </a:r>
            <a:r>
              <a:rPr lang="sr-Latn-CS" dirty="0" smtClean="0"/>
              <a:t>datotekama sa aplikacijama, frazu za prolaz za šifrovanje</a:t>
            </a:r>
            <a:r>
              <a:rPr lang="en-GB" dirty="0" smtClean="0"/>
              <a:t>,</a:t>
            </a:r>
            <a:r>
              <a:rPr lang="sr-Latn-CS" dirty="0" smtClean="0"/>
              <a:t> kao što je za </a:t>
            </a:r>
            <a:r>
              <a:rPr lang="en-GB" dirty="0" smtClean="0"/>
              <a:t>PGP </a:t>
            </a:r>
            <a:r>
              <a:rPr lang="sr-Latn-CS" dirty="0" smtClean="0"/>
              <a:t>ili</a:t>
            </a:r>
            <a:r>
              <a:rPr lang="en-GB" dirty="0" smtClean="0"/>
              <a:t>Truecrypt, </a:t>
            </a:r>
            <a:r>
              <a:rPr lang="sr-Latn-CS" dirty="0" smtClean="0"/>
              <a:t>za elektronsku poštu, pristupni token, planer ili listu kontakata</a:t>
            </a:r>
            <a:r>
              <a:rPr lang="en-GB" dirty="0" smtClean="0"/>
              <a:t>.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US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US" dirty="0" smtClean="0"/>
              <a:t>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5B9F96-C2E8-4151-8119-64208A8F3531}" type="slidenum">
              <a:rPr lang="en-US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l-GR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46390B-A3AE-4073-A422-B68E3B6E8C2E}" type="slidenum">
              <a:rPr lang="en-US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pokrivajući ga </a:t>
            </a:r>
            <a:r>
              <a:rPr lang="en-GB" dirty="0" smtClean="0"/>
              <a:t>360 </a:t>
            </a:r>
            <a:r>
              <a:rPr lang="sr-Latn-CS" dirty="0" smtClean="0"/>
              <a:t>stepeni, ukoliko je </a:t>
            </a:r>
            <a:r>
              <a:rPr lang="sr-Latn-CS" dirty="0" smtClean="0"/>
              <a:t>moguće;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F89C05-704F-485D-BE53-BF3605E82E46}" type="slidenum">
              <a:rPr lang="en-US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Npr. marka, model, serijski </a:t>
            </a:r>
            <a:r>
              <a:rPr lang="sr-Latn-CS" dirty="0" smtClean="0"/>
              <a:t>broj;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Da li je uključen, isključen ili u režimu </a:t>
            </a:r>
            <a:r>
              <a:rPr lang="sr-Latn-CS" dirty="0" smtClean="0"/>
              <a:t>hibernacije;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Uključujući i veze sa perifernim </a:t>
            </a:r>
            <a:r>
              <a:rPr lang="sr-Latn-CS" dirty="0" smtClean="0"/>
              <a:t>uređajima;</a:t>
            </a:r>
            <a:endParaRPr lang="en-GB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D93CFF-6ADF-41AE-84DE-2AB6C4B72170}" type="slidenum">
              <a:rPr lang="en-US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3B6358-F31E-48A0-83FB-7C69F6374CF7}" type="slidenum">
              <a:rPr lang="en-US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GB" dirty="0" smtClean="0"/>
              <a:t>------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C7AAAC-C7C8-4154-B32C-8DC76397AF23}" type="slidenum">
              <a:rPr lang="en-US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BAA6F2-92FC-4762-8303-B316B28FF073}" type="slidenum">
              <a:rPr lang="en-GB"/>
              <a:pPr/>
              <a:t>38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 eaLnBrk="1" hangingPunct="1">
              <a:buFontTx/>
              <a:buAutoNum type="arabicPeriod"/>
            </a:pPr>
            <a:r>
              <a:rPr lang="el-GR" dirty="0" smtClean="0"/>
              <a:t>------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sr-Latn-CS" dirty="0" smtClean="0"/>
              <a:t>Informacije koje se tiču elektronskih dokaza mogu biti nejasne</a:t>
            </a:r>
            <a:r>
              <a:rPr lang="en-US" dirty="0" smtClean="0"/>
              <a:t>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sr-Latn-CS" dirty="0" smtClean="0"/>
              <a:t>Oprez kod angažovanja spoljnih specijalista zato što bi i oni mogli da budu umešani ili da obaveste osumnjičenog.</a:t>
            </a:r>
            <a:endParaRPr lang="el-G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46250C-ED57-45FE-9D56-DEBDBE03C930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 eaLnBrk="1" hangingPunct="1">
              <a:buFontTx/>
              <a:buAutoNum type="arabicPeriod"/>
            </a:pPr>
            <a:r>
              <a:rPr lang="sr-Latn-CS" smtClean="0"/>
              <a:t>Takva odluka se donosi na mestu događaja (stvari su jasnije</a:t>
            </a:r>
            <a:r>
              <a:rPr lang="en-US" smtClean="0"/>
              <a:t>)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sr-Latn-CS" smtClean="0"/>
              <a:t>Međutim, uvek je bolje imati što više informacija.</a:t>
            </a:r>
            <a:r>
              <a:rPr lang="en-US" smtClean="0"/>
              <a:t> </a:t>
            </a:r>
            <a:endParaRPr lang="el-GR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2FED38-4491-442B-BE60-A838FDC1B17A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US" b="1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en-US" b="1" dirty="0" smtClean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b="1" dirty="0" smtClean="0"/>
              <a:t>Informacije vezane za komunikaciju i mrežu</a:t>
            </a:r>
            <a:r>
              <a:rPr lang="en-US" b="1" dirty="0" smtClean="0"/>
              <a:t> </a:t>
            </a:r>
            <a:r>
              <a:rPr lang="en-US" dirty="0" smtClean="0"/>
              <a:t>(ISP, </a:t>
            </a:r>
            <a:r>
              <a:rPr lang="sr-Latn-CS" dirty="0" smtClean="0"/>
              <a:t>telefon, faks, modem, </a:t>
            </a:r>
            <a:r>
              <a:rPr lang="en-US" dirty="0" smtClean="0"/>
              <a:t>LAN </a:t>
            </a:r>
            <a:r>
              <a:rPr lang="sr-Latn-CS" dirty="0" smtClean="0"/>
              <a:t>mrežna oprema, itd</a:t>
            </a:r>
            <a:r>
              <a:rPr lang="en-US" dirty="0" smtClean="0"/>
              <a:t>.)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b="1" dirty="0" smtClean="0"/>
              <a:t>Odgovorno lice</a:t>
            </a:r>
            <a:r>
              <a:rPr lang="en-US" b="1" dirty="0" smtClean="0"/>
              <a:t> </a:t>
            </a:r>
            <a:r>
              <a:rPr lang="en-US" dirty="0" smtClean="0"/>
              <a:t>: </a:t>
            </a:r>
            <a:r>
              <a:rPr lang="sr-Latn-CS" dirty="0" smtClean="0"/>
              <a:t>npr. da li ima lokalnog administratora ili </a:t>
            </a:r>
            <a:r>
              <a:rPr lang="en-US" dirty="0" smtClean="0"/>
              <a:t> </a:t>
            </a:r>
            <a:r>
              <a:rPr lang="sr-Latn-CS" dirty="0" smtClean="0"/>
              <a:t>ga administrira neka eksterna kompanija</a:t>
            </a:r>
            <a:r>
              <a:rPr lang="en-US" dirty="0" smtClean="0"/>
              <a:t>),</a:t>
            </a:r>
            <a:endParaRPr lang="el-GR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AD6AD5-7941-4188-AC73-57B7F0A91692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x-none" dirty="0" smtClean="0"/>
              <a:t>Nalog za ulazak, pretres i uzimanje ličnih podataka, ukoliko je neophodno.</a:t>
            </a: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sr-Latn-CS" dirty="0" smtClean="0"/>
              <a:t>P</a:t>
            </a:r>
            <a:r>
              <a:rPr lang="x-none" dirty="0" smtClean="0"/>
              <a:t>rema mogućnostima.</a:t>
            </a: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x-none" dirty="0" smtClean="0"/>
              <a:t>Uključiti spoljašnje specijaliste, ukoliko je neophodno.</a:t>
            </a: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en-US" dirty="0" smtClean="0"/>
              <a:t>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x-none" dirty="0" smtClean="0"/>
              <a:t>Trebalo bi da su prošli odgovarajuću osnovnu obuku.</a:t>
            </a: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x-none" dirty="0" smtClean="0"/>
              <a:t>Pakovanje/kesa za operaciju prikupljanja digitalnih dokaza.</a:t>
            </a: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x-none" dirty="0" smtClean="0"/>
              <a:t>Imajte na umu da sve aktivnosti moraju da se izvode u skladu sa politikom Agencije i državnim i lokalnim zakonima.</a:t>
            </a:r>
            <a:endParaRPr lang="el-GR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None/>
              <a:defRPr/>
            </a:pP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CEF5B5-81CF-4814-9F1F-74A324763BFB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r>
              <a:rPr lang="sr-Latn-CS" smtClean="0"/>
              <a:t>Rezervne zadatke bi trebalo podeliti svima, u slučaju da svoj deo posla završe ranije ili da je potrebno da budu na nekom drugom mestu.</a:t>
            </a:r>
            <a:endParaRPr lang="en-US" smtClean="0"/>
          </a:p>
          <a:p>
            <a:pPr marL="228600" indent="-228600">
              <a:buFontTx/>
              <a:buAutoNum type="arabicPeriod"/>
            </a:pPr>
            <a:r>
              <a:rPr lang="sr-Latn-CS" smtClean="0"/>
              <a:t>Komentar o tome da li su potrebni </a:t>
            </a:r>
            <a:r>
              <a:rPr lang="sr-Latn-CS" smtClean="0">
                <a:solidFill>
                  <a:srgbClr val="FF0000"/>
                </a:solidFill>
              </a:rPr>
              <a:t>kriminalistički tehničar i zapisničar.</a:t>
            </a:r>
            <a:r>
              <a:rPr lang="en-US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D74505-7BAA-409B-830B-1E2D4BB425DD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Ukoliko sistem administrira neka eksterna kompanija, mogli biste da razmislite o njihovom uključivanju </a:t>
            </a:r>
            <a:r>
              <a:rPr lang="sr-Latn-CS" dirty="0" smtClean="0"/>
              <a:t>u svojstvu sudskog </a:t>
            </a:r>
            <a:r>
              <a:rPr lang="sr-Latn-CS" dirty="0" smtClean="0"/>
              <a:t>veštaka (ukoliko se takvo lice ne smatra osumnjičenim)</a:t>
            </a:r>
            <a:r>
              <a:rPr lang="en-US" dirty="0" smtClean="0"/>
              <a:t>.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Dva svedoka za svaku akciju. Neke akcije ionako zahtevaju prisutnost dva lica.</a:t>
            </a: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Npr. bez praha za uzimanje otisaka. </a:t>
            </a: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Pretres bi mogao da se dešava van radnog vremena, pa bi im mogao biti potreban dežurni </a:t>
            </a:r>
            <a:r>
              <a:rPr lang="sr-Latn-CS" dirty="0" smtClean="0"/>
              <a:t>specijalista.</a:t>
            </a:r>
            <a:endParaRPr lang="el-GR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378420-25BF-464A-881E-7B960A5BB79D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84F2A-77C1-4741-AF8A-3F0E825BBFD9}" type="datetime1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B9407-1434-4C03-8A67-9935AD5B9B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53419-2A47-4F77-B3C5-112ACA152B11}" type="datetime1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C24DF-648F-4693-95A2-4CB560687C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75D3B-02E8-415A-8757-32237694B8DD}" type="datetime1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6DCA0-C40C-4C9B-9BB3-8DF1B93204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295B7-1E38-440D-A991-3F5359DF193F}" type="datetime1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21B85-452E-42B2-8852-80795BF784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DF344-68AD-4F27-9835-E6A78748BBB6}" type="datetime1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67A6F-3E53-431A-BB00-8CA84C939C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D44F7-D9F9-46EC-84D3-53070443D958}" type="datetime1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7D0E7-B3F4-42BA-9870-1C659ACF4E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68047-2233-45A1-854B-542D8242DBC0}" type="datetime1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2D1D7-5EE3-41AA-8CB4-CE6043093E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69371-803F-4FA8-AF6C-15972129038C}" type="datetime1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F7550-D84E-4A05-A9E7-8BAB8211A0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C4D87-5805-4FD7-B7D2-F75D914BFB29}" type="datetime1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21CED-CACE-416B-9FAE-94ED7C9A95A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705A4-C082-4627-886B-20E2D79EA4EA}" type="datetime1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D632F-B076-453E-ACDB-FEEB6F00EE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2A0A6-28EE-420D-B05B-DECA3371ED8F}" type="datetime1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2A38B-77FF-4B7D-AA56-DF74B271D7A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  <a:endParaRPr lang="en-US" smtClean="0"/>
          </a:p>
        </p:txBody>
      </p:sp>
      <p:sp>
        <p:nvSpPr>
          <p:cNvPr id="6656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CAC4C9-1FAA-4DD0-8D46-6DDF44BCD29D}" type="datetime1">
              <a:rPr lang="en-US"/>
              <a:pPr>
                <a:defRPr/>
              </a:pPr>
              <a:t>7/13/2013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A882F2-8318-4C4F-9308-0D7D450B02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ker.com/clipart-10842.html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9B5D19-D8E6-46C5-A641-5801D3665997}" type="slidenum">
              <a:rPr lang="en-US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1433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sr-Latn-CS" b="1" smtClean="0"/>
              <a:t>Obuka za članove policijskih ekipa za uviđaje</a:t>
            </a:r>
            <a:endParaRPr lang="en-GB" smtClean="0"/>
          </a:p>
        </p:txBody>
      </p:sp>
      <p:sp>
        <p:nvSpPr>
          <p:cNvPr id="1433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sr-Latn-CS" smtClean="0">
                <a:solidFill>
                  <a:srgbClr val="A6A6A6"/>
                </a:solidFill>
              </a:rPr>
              <a:t>Blok obuke</a:t>
            </a:r>
            <a:r>
              <a:rPr lang="en-US" smtClean="0">
                <a:solidFill>
                  <a:srgbClr val="A6A6A6"/>
                </a:solidFill>
              </a:rPr>
              <a:t> 1.2.2.</a:t>
            </a:r>
          </a:p>
          <a:p>
            <a:pPr eaLnBrk="1" hangingPunct="1"/>
            <a:r>
              <a:rPr lang="sr-Latn-CS" altLang="ja-JP" smtClean="0">
                <a:solidFill>
                  <a:srgbClr val="A6A6A6"/>
                </a:solidFill>
                <a:cs typeface="ＭＳ Ｐゴシック"/>
              </a:rPr>
              <a:t>Pretres i zaplena</a:t>
            </a:r>
            <a:endParaRPr lang="en-US" smtClean="0">
              <a:solidFill>
                <a:srgbClr val="A6A6A6"/>
              </a:solidFill>
            </a:endParaRPr>
          </a:p>
        </p:txBody>
      </p:sp>
      <p:pic>
        <p:nvPicPr>
          <p:cNvPr id="14340" name="Picture 3" descr="CO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7650" y="552450"/>
            <a:ext cx="61087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3F1176-108F-415E-A752-CC413A7C8307}" type="slidenum">
              <a:rPr lang="en-US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1143000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Oprema i osnovni komplet alata</a:t>
            </a:r>
            <a:endParaRPr lang="en-US" sz="4000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1852612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Možda će vam trebati specijalni alat i oprema za prikupljanje </a:t>
            </a:r>
            <a:r>
              <a:rPr lang="sr-Latn-CS" dirty="0" smtClean="0"/>
              <a:t>e-dokaza.</a:t>
            </a: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Tehnološke inovacije mogu diktirati promenu </a:t>
            </a:r>
            <a:r>
              <a:rPr lang="sr-Latn-CS" dirty="0" smtClean="0"/>
              <a:t>vrste potrebnog  alata </a:t>
            </a:r>
            <a:r>
              <a:rPr lang="sr-Latn-CS" dirty="0" smtClean="0"/>
              <a:t>i </a:t>
            </a:r>
            <a:r>
              <a:rPr lang="sr-Latn-CS" dirty="0" smtClean="0"/>
              <a:t>opreme.</a:t>
            </a:r>
            <a:endParaRPr lang="en-US" dirty="0" smtClean="0"/>
          </a:p>
        </p:txBody>
      </p:sp>
      <p:pic>
        <p:nvPicPr>
          <p:cNvPr id="30724" name="Picture 2" descr="C:\Users\Lemon\Desktop\BackUp\COE Training\Photos\tools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43138" y="3270250"/>
            <a:ext cx="460851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7EF33-953A-4001-9514-9CF583C5F4E2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1143000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Alati za demontažu i uklanjanje</a:t>
            </a:r>
            <a:endParaRPr lang="en-US" sz="4000" b="1" smtClean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4089400" cy="4597400"/>
          </a:xfrm>
        </p:spPr>
        <p:txBody>
          <a:bodyPr/>
          <a:lstStyle/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sz="3200" smtClean="0"/>
              <a:t>Odvrtke</a:t>
            </a:r>
            <a:endParaRPr lang="en-GB" sz="3200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sz="3200" smtClean="0"/>
              <a:t>Nasadni ključevi</a:t>
            </a:r>
            <a:endParaRPr lang="el-GR" sz="3200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sz="3200" smtClean="0"/>
              <a:t>Klešta</a:t>
            </a:r>
            <a:endParaRPr lang="el-GR" sz="3200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sz="3200" smtClean="0"/>
              <a:t>Sekači žice</a:t>
            </a:r>
            <a:endParaRPr lang="el-GR" sz="3200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sz="3200" smtClean="0"/>
              <a:t>Male pincete</a:t>
            </a:r>
            <a:endParaRPr lang="el-GR" sz="3200" smtClean="0"/>
          </a:p>
        </p:txBody>
      </p:sp>
      <p:pic>
        <p:nvPicPr>
          <p:cNvPr id="32772" name="Picture 2" descr="C:\Users\Lemon\Desktop\BackUp\COE Training\Photos\screwdriv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1263" y="1223963"/>
            <a:ext cx="3665537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3" descr="C:\Users\Lemon\Desktop\BackUp\COE Training\Photos\driv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9000" y="2747963"/>
            <a:ext cx="41624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4" descr="C:\Users\Lemon\Desktop\BackUp\COE Training\Photos\pli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32525" y="3640138"/>
            <a:ext cx="26289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5" descr="C:\Users\Lemon\Desktop\BackUp\COE Training\Photos\wire cutt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4733925"/>
            <a:ext cx="26003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6" descr="C:\Users\Lemon\Desktop\BackUp\COE Training\Photos\tweezer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49700" y="457835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14FFE7-77AA-4859-A9D9-12C1B9B04423}" type="slidenum">
              <a:rPr lang="en-US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Dokumentacija</a:t>
            </a:r>
            <a:endParaRPr lang="en-US" sz="4000" b="1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33475"/>
            <a:ext cx="7502525" cy="4030663"/>
          </a:xfrm>
        </p:spPr>
        <p:txBody>
          <a:bodyPr>
            <a:normAutofit fontScale="77500" lnSpcReduction="20000"/>
          </a:bodyPr>
          <a:lstStyle/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x-none" sz="3600" dirty="0" smtClean="0"/>
              <a:t>Evidencija pretresa i zaplene</a:t>
            </a:r>
            <a:endParaRPr lang="el-GR" sz="3600" dirty="0" smtClean="0"/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x-none" sz="3600" dirty="0" smtClean="0"/>
              <a:t>Nalepnice i traka</a:t>
            </a:r>
            <a:endParaRPr lang="el-GR" sz="3600" dirty="0" smtClean="0"/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x-none" sz="3600" dirty="0" smtClean="0"/>
              <a:t>Kablovske oznake</a:t>
            </a:r>
            <a:endParaRPr lang="el-GR" sz="3600" dirty="0" smtClean="0"/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x-none" sz="3600" dirty="0" smtClean="0"/>
              <a:t>Etikete za označavanje dokaznih predmeta</a:t>
            </a:r>
            <a:endParaRPr lang="el-GR" sz="3600" dirty="0" smtClean="0"/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x-none" sz="3600" dirty="0" smtClean="0"/>
              <a:t>Ostali neophodni obrasci za popunjavanje na mestu događaja</a:t>
            </a:r>
            <a:endParaRPr lang="el-GR" sz="3600" dirty="0" smtClean="0"/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x-none" sz="3600" dirty="0" smtClean="0"/>
              <a:t>Neizbrisivi markeri u boji</a:t>
            </a:r>
            <a:endParaRPr lang="el-GR" sz="3600" dirty="0" smtClean="0"/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x-none" sz="3600" dirty="0" smtClean="0"/>
              <a:t>Fotoaparat i</a:t>
            </a:r>
            <a:r>
              <a:rPr lang="en-GB" sz="3600" dirty="0" smtClean="0"/>
              <a:t>/</a:t>
            </a:r>
            <a:r>
              <a:rPr lang="x-none" sz="3600" dirty="0" smtClean="0"/>
              <a:t>ili video kamera</a:t>
            </a:r>
            <a:endParaRPr lang="el-GR" sz="3600" dirty="0"/>
          </a:p>
        </p:txBody>
      </p:sp>
      <p:pic>
        <p:nvPicPr>
          <p:cNvPr id="34820" name="Picture 2" descr="C:\Users\Lemon\Desktop\BackUp\COE Training\Photos\excibit labe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2525" y="1612900"/>
            <a:ext cx="13589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25AFE0-DDE4-4AB3-BFE9-575E19F2D70F}" type="slidenum">
              <a:rPr lang="en-US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Pakovanje i transport</a:t>
            </a:r>
            <a:endParaRPr lang="en-US" sz="4000" b="1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375" y="1755775"/>
            <a:ext cx="7296150" cy="4030663"/>
          </a:xfrm>
        </p:spPr>
        <p:txBody>
          <a:bodyPr>
            <a:normAutofit fontScale="77500" lnSpcReduction="20000"/>
          </a:bodyPr>
          <a:lstStyle/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en-GB" sz="3600" dirty="0" smtClean="0"/>
              <a:t>Antistati</a:t>
            </a:r>
            <a:r>
              <a:rPr lang="x-none" sz="3600" dirty="0" smtClean="0"/>
              <a:t>čke kese</a:t>
            </a:r>
            <a:endParaRPr lang="el-GR" sz="3600" dirty="0" smtClean="0"/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x-none" sz="3600" dirty="0" smtClean="0"/>
              <a:t>Antistatička folija sa mehurićima</a:t>
            </a:r>
            <a:endParaRPr lang="el-GR" sz="3600" dirty="0" smtClean="0"/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x-none" sz="3600" dirty="0" smtClean="0"/>
              <a:t>Kablovske vezice</a:t>
            </a:r>
            <a:endParaRPr lang="el-GR" sz="3600" dirty="0" smtClean="0"/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x-none" sz="3600" dirty="0" smtClean="0"/>
              <a:t>Kese i traka za dokaze</a:t>
            </a:r>
            <a:endParaRPr lang="el-GR" sz="3600" dirty="0" smtClean="0"/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x-none" sz="3600" dirty="0" smtClean="0"/>
              <a:t>Kutije za pakovanje spoljašnjih memorijskih medijuma, kao što su:</a:t>
            </a:r>
            <a:r>
              <a:rPr lang="en-GB" sz="3600" dirty="0" smtClean="0"/>
              <a:t> USB </a:t>
            </a:r>
            <a:r>
              <a:rPr lang="x-none" sz="3600" dirty="0" smtClean="0"/>
              <a:t>uređaji,</a:t>
            </a:r>
            <a:r>
              <a:rPr lang="en-GB" sz="3600" dirty="0" smtClean="0"/>
              <a:t> DVD</a:t>
            </a:r>
            <a:r>
              <a:rPr lang="x-none" sz="3600" dirty="0" smtClean="0"/>
              <a:t> </a:t>
            </a:r>
            <a:r>
              <a:rPr lang="x-none" sz="3600" smtClean="0"/>
              <a:t>ili</a:t>
            </a:r>
            <a:r>
              <a:rPr lang="en-GB" sz="3600" dirty="0" smtClean="0"/>
              <a:t> </a:t>
            </a:r>
            <a:r>
              <a:rPr lang="en-GB" sz="3600" dirty="0" smtClean="0"/>
              <a:t>CD</a:t>
            </a:r>
            <a:r>
              <a:rPr lang="sr-Latn-RS" sz="3600" dirty="0" smtClean="0"/>
              <a:t> uređaji</a:t>
            </a:r>
            <a:r>
              <a:rPr lang="x-none" sz="3600" smtClean="0"/>
              <a:t>  </a:t>
            </a:r>
            <a:endParaRPr lang="el-GR" sz="3600" dirty="0" smtClean="0"/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x-none" sz="3600" dirty="0" smtClean="0"/>
              <a:t>Materijal za pakovanje</a:t>
            </a:r>
            <a:endParaRPr lang="el-GR" sz="3600" dirty="0" smtClean="0"/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x-none" sz="3600" dirty="0" smtClean="0"/>
              <a:t>Kutije na sklapanje ili čvrste kutije </a:t>
            </a:r>
            <a:r>
              <a:rPr lang="x-none" sz="3600" smtClean="0"/>
              <a:t>raznih </a:t>
            </a:r>
            <a:r>
              <a:rPr lang="x-none" sz="3600" smtClean="0"/>
              <a:t>veličina</a:t>
            </a:r>
            <a:r>
              <a:rPr lang="sr-Latn-RS" sz="3600" dirty="0" smtClean="0"/>
              <a:t>.</a:t>
            </a:r>
            <a:endParaRPr lang="el-GR" sz="3600" dirty="0"/>
          </a:p>
        </p:txBody>
      </p:sp>
      <p:pic>
        <p:nvPicPr>
          <p:cNvPr id="36868" name="Picture 2" descr="C:\Users\Lemon\Desktop\BackUp\COE Training\Photos\antistati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1789" y="965200"/>
            <a:ext cx="2812211" cy="236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3F3A2A-48DB-4096-8F23-3890D1A5F1F7}" type="slidenum">
              <a:rPr lang="en-US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Komunikacioni alati</a:t>
            </a:r>
            <a:endParaRPr lang="en-US" sz="4000" b="1" smtClean="0"/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206375" y="1455738"/>
            <a:ext cx="7296150" cy="2241550"/>
          </a:xfrm>
        </p:spPr>
        <p:txBody>
          <a:bodyPr/>
          <a:lstStyle/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sz="3200" smtClean="0"/>
              <a:t>Mobilni telefon ili  drugi komunikacioni uređaji za dobijanje saveta</a:t>
            </a:r>
            <a:endParaRPr lang="el-GR" sz="3200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sz="3200" smtClean="0"/>
              <a:t>Informacije za kontakt radi  pomoći</a:t>
            </a:r>
            <a:endParaRPr lang="el-GR" sz="3200" smtClean="0"/>
          </a:p>
        </p:txBody>
      </p:sp>
      <p:pic>
        <p:nvPicPr>
          <p:cNvPr id="38916" name="Picture 2" descr="C:\Users\Lemon\Desktop\BackUp\COE Training\Photos\help lin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8263" y="3689350"/>
            <a:ext cx="272573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C07C3D-45F0-4792-A942-34B87DFB54C5}" type="slidenum">
              <a:rPr lang="en-US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Ostali predmeti</a:t>
            </a:r>
            <a:endParaRPr lang="en-US" sz="4000" b="1" smtClean="0"/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206375" y="1395413"/>
            <a:ext cx="5516563" cy="3917950"/>
          </a:xfrm>
        </p:spPr>
        <p:txBody>
          <a:bodyPr/>
          <a:lstStyle/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smtClean="0"/>
              <a:t>Mala džepna lampa sa držačem</a:t>
            </a:r>
            <a:endParaRPr lang="el-GR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smtClean="0"/>
              <a:t>Rukavice</a:t>
            </a:r>
            <a:endParaRPr lang="el-GR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smtClean="0"/>
              <a:t>Ručna kolica</a:t>
            </a:r>
            <a:endParaRPr lang="el-GR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smtClean="0"/>
              <a:t>Velike gumene trake</a:t>
            </a:r>
            <a:endParaRPr lang="el-GR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smtClean="0"/>
              <a:t>Lupa</a:t>
            </a:r>
            <a:endParaRPr lang="el-GR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smtClean="0"/>
              <a:t>Papir za štampač</a:t>
            </a:r>
            <a:endParaRPr lang="en-GB" smtClean="0"/>
          </a:p>
        </p:txBody>
      </p:sp>
      <p:pic>
        <p:nvPicPr>
          <p:cNvPr id="40964" name="Picture 2" descr="C:\Users\Lemon\Desktop\BackUp\COE Training\Photos\hand trac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8" y="965200"/>
            <a:ext cx="30988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3" descr="C:\Users\Lemon\Desktop\BackUp\COE Training\Photos\glov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38" y="3679825"/>
            <a:ext cx="2789237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074712-4AE3-41A5-AF83-5D2E283EE9AE}" type="slidenum">
              <a:rPr lang="en-US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Ostali predmeti (nastavak)</a:t>
            </a:r>
            <a:endParaRPr lang="en-US" sz="4000" b="1" smtClean="0"/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206375" y="1219200"/>
            <a:ext cx="5516563" cy="5137150"/>
          </a:xfrm>
        </p:spPr>
        <p:txBody>
          <a:bodyPr/>
          <a:lstStyle/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dirty="0" smtClean="0"/>
              <a:t>Laptop  računar, uključujući  i sve  standardne forenzičke alate</a:t>
            </a:r>
            <a:endParaRPr lang="el-GR" dirty="0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dirty="0" smtClean="0"/>
              <a:t>Mrežni  kablovi</a:t>
            </a:r>
            <a:endParaRPr lang="el-GR" dirty="0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dirty="0" smtClean="0"/>
              <a:t>Dovoljan kapacitet disk jedinice</a:t>
            </a:r>
            <a:endParaRPr lang="el-GR" dirty="0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dirty="0" smtClean="0"/>
              <a:t>Hardverski  blokatori upisivanja</a:t>
            </a:r>
            <a:endParaRPr lang="el-GR" dirty="0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dirty="0" smtClean="0"/>
              <a:t>Forenzički DVD-</a:t>
            </a:r>
            <a:r>
              <a:rPr lang="sr-Latn-CS" dirty="0" err="1" smtClean="0"/>
              <a:t>jevi</a:t>
            </a:r>
            <a:r>
              <a:rPr lang="sr-Latn-CS" dirty="0" smtClean="0"/>
              <a:t> za podizanje sistema</a:t>
            </a:r>
            <a:endParaRPr lang="en-US" dirty="0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en-US" dirty="0" smtClean="0"/>
              <a:t>Transport</a:t>
            </a:r>
            <a:endParaRPr lang="el-GR" sz="9600" dirty="0" smtClean="0"/>
          </a:p>
        </p:txBody>
      </p:sp>
      <p:pic>
        <p:nvPicPr>
          <p:cNvPr id="43012" name="Picture 2" descr="C:\Users\Lemon\Desktop\BackUp\COE Training\Photos\lapto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22950" y="965200"/>
            <a:ext cx="286385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3" descr="C:\Users\Lemon\Desktop\BackUp\COE Training\Photos\va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2650" y="3668713"/>
            <a:ext cx="3630613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A87338-6091-47BB-A14C-733D1813A0BA}" type="slidenum">
              <a:rPr lang="en-US"/>
              <a:pPr>
                <a:defRPr/>
              </a:pPr>
              <a:t>17</a:t>
            </a:fld>
            <a:endParaRPr lang="en-US" dirty="0"/>
          </a:p>
        </p:txBody>
      </p:sp>
      <p:grpSp>
        <p:nvGrpSpPr>
          <p:cNvPr id="45058" name="Group 2"/>
          <p:cNvGrpSpPr>
            <a:grpSpLocks noChangeAspect="1"/>
          </p:cNvGrpSpPr>
          <p:nvPr/>
        </p:nvGrpSpPr>
        <p:grpSpPr bwMode="auto">
          <a:xfrm>
            <a:off x="2828925" y="457200"/>
            <a:ext cx="3673475" cy="5976938"/>
            <a:chOff x="1338" y="255"/>
            <a:chExt cx="3192" cy="3900"/>
          </a:xfrm>
        </p:grpSpPr>
        <p:sp>
          <p:nvSpPr>
            <p:cNvPr id="45060" name="AutoShape 3"/>
            <p:cNvSpPr>
              <a:spLocks noChangeAspect="1" noChangeArrowheads="1" noTextEdit="1"/>
            </p:cNvSpPr>
            <p:nvPr/>
          </p:nvSpPr>
          <p:spPr bwMode="auto">
            <a:xfrm>
              <a:off x="1338" y="255"/>
              <a:ext cx="3192" cy="39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r-Latn-CS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1338" y="526"/>
              <a:ext cx="3188" cy="3614"/>
            </a:xfrm>
            <a:prstGeom prst="roundRect">
              <a:avLst>
                <a:gd name="adj" fmla="val 2463"/>
              </a:avLst>
            </a:pr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cs typeface="+mn-cs"/>
              </a:endParaRPr>
            </a:p>
          </p:txBody>
        </p:sp>
        <p:sp>
          <p:nvSpPr>
            <p:cNvPr id="45062" name="AutoShape 5"/>
            <p:cNvSpPr>
              <a:spLocks noChangeArrowheads="1"/>
            </p:cNvSpPr>
            <p:nvPr/>
          </p:nvSpPr>
          <p:spPr bwMode="auto">
            <a:xfrm>
              <a:off x="1419" y="526"/>
              <a:ext cx="3053" cy="3585"/>
            </a:xfrm>
            <a:prstGeom prst="roundRect">
              <a:avLst>
                <a:gd name="adj" fmla="val 2500"/>
              </a:avLst>
            </a:pr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419" y="526"/>
              <a:ext cx="3047" cy="119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13" y="77"/>
                </a:cxn>
                <a:cxn ang="0">
                  <a:pos x="45" y="37"/>
                </a:cxn>
                <a:cxn ang="0">
                  <a:pos x="94" y="11"/>
                </a:cxn>
                <a:cxn ang="0">
                  <a:pos x="152" y="0"/>
                </a:cxn>
                <a:cxn ang="0">
                  <a:pos x="2896" y="0"/>
                </a:cxn>
                <a:cxn ang="0">
                  <a:pos x="2954" y="11"/>
                </a:cxn>
                <a:cxn ang="0">
                  <a:pos x="3003" y="37"/>
                </a:cxn>
                <a:cxn ang="0">
                  <a:pos x="3035" y="77"/>
                </a:cxn>
                <a:cxn ang="0">
                  <a:pos x="3048" y="124"/>
                </a:cxn>
                <a:cxn ang="0">
                  <a:pos x="2913" y="62"/>
                </a:cxn>
                <a:cxn ang="0">
                  <a:pos x="112" y="62"/>
                </a:cxn>
                <a:cxn ang="0">
                  <a:pos x="0" y="124"/>
                </a:cxn>
              </a:cxnLst>
              <a:rect l="0" t="0" r="r" b="b"/>
              <a:pathLst>
                <a:path w="3048" h="124">
                  <a:moveTo>
                    <a:pt x="0" y="124"/>
                  </a:moveTo>
                  <a:lnTo>
                    <a:pt x="13" y="77"/>
                  </a:lnTo>
                  <a:lnTo>
                    <a:pt x="45" y="37"/>
                  </a:lnTo>
                  <a:lnTo>
                    <a:pt x="94" y="11"/>
                  </a:lnTo>
                  <a:lnTo>
                    <a:pt x="152" y="0"/>
                  </a:lnTo>
                  <a:lnTo>
                    <a:pt x="2896" y="0"/>
                  </a:lnTo>
                  <a:lnTo>
                    <a:pt x="2954" y="11"/>
                  </a:lnTo>
                  <a:lnTo>
                    <a:pt x="3003" y="37"/>
                  </a:lnTo>
                  <a:lnTo>
                    <a:pt x="3035" y="77"/>
                  </a:lnTo>
                  <a:lnTo>
                    <a:pt x="3048" y="124"/>
                  </a:lnTo>
                  <a:lnTo>
                    <a:pt x="2913" y="62"/>
                  </a:lnTo>
                  <a:lnTo>
                    <a:pt x="112" y="6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cs typeface="+mn-cs"/>
              </a:endParaRPr>
            </a:p>
          </p:txBody>
        </p:sp>
        <p:sp>
          <p:nvSpPr>
            <p:cNvPr id="45064" name="Rectangle 7"/>
            <p:cNvSpPr>
              <a:spLocks noChangeArrowheads="1"/>
            </p:cNvSpPr>
            <p:nvPr/>
          </p:nvSpPr>
          <p:spPr bwMode="auto">
            <a:xfrm>
              <a:off x="1612" y="856"/>
              <a:ext cx="2667" cy="300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65" name="Freeform 8"/>
            <p:cNvSpPr>
              <a:spLocks/>
            </p:cNvSpPr>
            <p:nvPr/>
          </p:nvSpPr>
          <p:spPr bwMode="auto">
            <a:xfrm>
              <a:off x="2402" y="380"/>
              <a:ext cx="1073" cy="421"/>
            </a:xfrm>
            <a:custGeom>
              <a:avLst/>
              <a:gdLst>
                <a:gd name="T0" fmla="*/ 359 w 1073"/>
                <a:gd name="T1" fmla="*/ 0 h 421"/>
                <a:gd name="T2" fmla="*/ 292 w 1073"/>
                <a:gd name="T3" fmla="*/ 7 h 421"/>
                <a:gd name="T4" fmla="*/ 224 w 1073"/>
                <a:gd name="T5" fmla="*/ 32 h 421"/>
                <a:gd name="T6" fmla="*/ 166 w 1073"/>
                <a:gd name="T7" fmla="*/ 65 h 421"/>
                <a:gd name="T8" fmla="*/ 112 w 1073"/>
                <a:gd name="T9" fmla="*/ 109 h 421"/>
                <a:gd name="T10" fmla="*/ 67 w 1073"/>
                <a:gd name="T11" fmla="*/ 157 h 421"/>
                <a:gd name="T12" fmla="*/ 31 w 1073"/>
                <a:gd name="T13" fmla="*/ 205 h 421"/>
                <a:gd name="T14" fmla="*/ 9 w 1073"/>
                <a:gd name="T15" fmla="*/ 252 h 421"/>
                <a:gd name="T16" fmla="*/ 0 w 1073"/>
                <a:gd name="T17" fmla="*/ 292 h 421"/>
                <a:gd name="T18" fmla="*/ 13 w 1073"/>
                <a:gd name="T19" fmla="*/ 340 h 421"/>
                <a:gd name="T20" fmla="*/ 45 w 1073"/>
                <a:gd name="T21" fmla="*/ 384 h 421"/>
                <a:gd name="T22" fmla="*/ 94 w 1073"/>
                <a:gd name="T23" fmla="*/ 410 h 421"/>
                <a:gd name="T24" fmla="*/ 126 w 1073"/>
                <a:gd name="T25" fmla="*/ 417 h 421"/>
                <a:gd name="T26" fmla="*/ 157 w 1073"/>
                <a:gd name="T27" fmla="*/ 421 h 421"/>
                <a:gd name="T28" fmla="*/ 916 w 1073"/>
                <a:gd name="T29" fmla="*/ 421 h 421"/>
                <a:gd name="T30" fmla="*/ 947 w 1073"/>
                <a:gd name="T31" fmla="*/ 417 h 421"/>
                <a:gd name="T32" fmla="*/ 974 w 1073"/>
                <a:gd name="T33" fmla="*/ 410 h 421"/>
                <a:gd name="T34" fmla="*/ 1028 w 1073"/>
                <a:gd name="T35" fmla="*/ 384 h 421"/>
                <a:gd name="T36" fmla="*/ 1060 w 1073"/>
                <a:gd name="T37" fmla="*/ 340 h 421"/>
                <a:gd name="T38" fmla="*/ 1068 w 1073"/>
                <a:gd name="T39" fmla="*/ 318 h 421"/>
                <a:gd name="T40" fmla="*/ 1073 w 1073"/>
                <a:gd name="T41" fmla="*/ 292 h 421"/>
                <a:gd name="T42" fmla="*/ 1064 w 1073"/>
                <a:gd name="T43" fmla="*/ 252 h 421"/>
                <a:gd name="T44" fmla="*/ 1037 w 1073"/>
                <a:gd name="T45" fmla="*/ 205 h 421"/>
                <a:gd name="T46" fmla="*/ 1001 w 1073"/>
                <a:gd name="T47" fmla="*/ 157 h 421"/>
                <a:gd name="T48" fmla="*/ 947 w 1073"/>
                <a:gd name="T49" fmla="*/ 109 h 421"/>
                <a:gd name="T50" fmla="*/ 889 w 1073"/>
                <a:gd name="T51" fmla="*/ 65 h 421"/>
                <a:gd name="T52" fmla="*/ 826 w 1073"/>
                <a:gd name="T53" fmla="*/ 32 h 421"/>
                <a:gd name="T54" fmla="*/ 754 w 1073"/>
                <a:gd name="T55" fmla="*/ 7 h 421"/>
                <a:gd name="T56" fmla="*/ 687 w 1073"/>
                <a:gd name="T57" fmla="*/ 0 h 421"/>
                <a:gd name="T58" fmla="*/ 359 w 1073"/>
                <a:gd name="T59" fmla="*/ 0 h 4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73"/>
                <a:gd name="T91" fmla="*/ 0 h 421"/>
                <a:gd name="T92" fmla="*/ 1073 w 1073"/>
                <a:gd name="T93" fmla="*/ 421 h 4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73" h="421">
                  <a:moveTo>
                    <a:pt x="359" y="0"/>
                  </a:moveTo>
                  <a:lnTo>
                    <a:pt x="292" y="7"/>
                  </a:lnTo>
                  <a:lnTo>
                    <a:pt x="224" y="32"/>
                  </a:lnTo>
                  <a:lnTo>
                    <a:pt x="166" y="65"/>
                  </a:lnTo>
                  <a:lnTo>
                    <a:pt x="112" y="109"/>
                  </a:lnTo>
                  <a:lnTo>
                    <a:pt x="67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6" y="417"/>
                  </a:lnTo>
                  <a:lnTo>
                    <a:pt x="157" y="421"/>
                  </a:lnTo>
                  <a:lnTo>
                    <a:pt x="916" y="421"/>
                  </a:lnTo>
                  <a:lnTo>
                    <a:pt x="947" y="417"/>
                  </a:lnTo>
                  <a:lnTo>
                    <a:pt x="974" y="410"/>
                  </a:lnTo>
                  <a:lnTo>
                    <a:pt x="1028" y="384"/>
                  </a:lnTo>
                  <a:lnTo>
                    <a:pt x="1060" y="340"/>
                  </a:lnTo>
                  <a:lnTo>
                    <a:pt x="1068" y="318"/>
                  </a:lnTo>
                  <a:lnTo>
                    <a:pt x="1073" y="292"/>
                  </a:lnTo>
                  <a:lnTo>
                    <a:pt x="1064" y="252"/>
                  </a:lnTo>
                  <a:lnTo>
                    <a:pt x="1037" y="205"/>
                  </a:lnTo>
                  <a:lnTo>
                    <a:pt x="1001" y="157"/>
                  </a:lnTo>
                  <a:lnTo>
                    <a:pt x="947" y="109"/>
                  </a:lnTo>
                  <a:lnTo>
                    <a:pt x="889" y="65"/>
                  </a:lnTo>
                  <a:lnTo>
                    <a:pt x="826" y="32"/>
                  </a:lnTo>
                  <a:lnTo>
                    <a:pt x="754" y="7"/>
                  </a:lnTo>
                  <a:lnTo>
                    <a:pt x="687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45066" name="Freeform 9"/>
            <p:cNvSpPr>
              <a:spLocks/>
            </p:cNvSpPr>
            <p:nvPr/>
          </p:nvSpPr>
          <p:spPr bwMode="auto">
            <a:xfrm>
              <a:off x="2411" y="380"/>
              <a:ext cx="1051" cy="421"/>
            </a:xfrm>
            <a:custGeom>
              <a:avLst/>
              <a:gdLst>
                <a:gd name="T0" fmla="*/ 355 w 1051"/>
                <a:gd name="T1" fmla="*/ 0 h 421"/>
                <a:gd name="T2" fmla="*/ 287 w 1051"/>
                <a:gd name="T3" fmla="*/ 7 h 421"/>
                <a:gd name="T4" fmla="*/ 220 w 1051"/>
                <a:gd name="T5" fmla="*/ 32 h 421"/>
                <a:gd name="T6" fmla="*/ 162 w 1051"/>
                <a:gd name="T7" fmla="*/ 65 h 421"/>
                <a:gd name="T8" fmla="*/ 108 w 1051"/>
                <a:gd name="T9" fmla="*/ 109 h 421"/>
                <a:gd name="T10" fmla="*/ 63 w 1051"/>
                <a:gd name="T11" fmla="*/ 157 h 421"/>
                <a:gd name="T12" fmla="*/ 31 w 1051"/>
                <a:gd name="T13" fmla="*/ 205 h 421"/>
                <a:gd name="T14" fmla="*/ 9 w 1051"/>
                <a:gd name="T15" fmla="*/ 252 h 421"/>
                <a:gd name="T16" fmla="*/ 0 w 1051"/>
                <a:gd name="T17" fmla="*/ 292 h 421"/>
                <a:gd name="T18" fmla="*/ 13 w 1051"/>
                <a:gd name="T19" fmla="*/ 340 h 421"/>
                <a:gd name="T20" fmla="*/ 45 w 1051"/>
                <a:gd name="T21" fmla="*/ 384 h 421"/>
                <a:gd name="T22" fmla="*/ 94 w 1051"/>
                <a:gd name="T23" fmla="*/ 410 h 421"/>
                <a:gd name="T24" fmla="*/ 121 w 1051"/>
                <a:gd name="T25" fmla="*/ 417 h 421"/>
                <a:gd name="T26" fmla="*/ 153 w 1051"/>
                <a:gd name="T27" fmla="*/ 421 h 421"/>
                <a:gd name="T28" fmla="*/ 898 w 1051"/>
                <a:gd name="T29" fmla="*/ 421 h 421"/>
                <a:gd name="T30" fmla="*/ 929 w 1051"/>
                <a:gd name="T31" fmla="*/ 417 h 421"/>
                <a:gd name="T32" fmla="*/ 956 w 1051"/>
                <a:gd name="T33" fmla="*/ 410 h 421"/>
                <a:gd name="T34" fmla="*/ 1006 w 1051"/>
                <a:gd name="T35" fmla="*/ 384 h 421"/>
                <a:gd name="T36" fmla="*/ 1037 w 1051"/>
                <a:gd name="T37" fmla="*/ 340 h 421"/>
                <a:gd name="T38" fmla="*/ 1051 w 1051"/>
                <a:gd name="T39" fmla="*/ 292 h 421"/>
                <a:gd name="T40" fmla="*/ 1042 w 1051"/>
                <a:gd name="T41" fmla="*/ 252 h 421"/>
                <a:gd name="T42" fmla="*/ 1019 w 1051"/>
                <a:gd name="T43" fmla="*/ 205 h 421"/>
                <a:gd name="T44" fmla="*/ 979 w 1051"/>
                <a:gd name="T45" fmla="*/ 157 h 421"/>
                <a:gd name="T46" fmla="*/ 929 w 1051"/>
                <a:gd name="T47" fmla="*/ 109 h 421"/>
                <a:gd name="T48" fmla="*/ 875 w 1051"/>
                <a:gd name="T49" fmla="*/ 65 h 421"/>
                <a:gd name="T50" fmla="*/ 808 w 1051"/>
                <a:gd name="T51" fmla="*/ 32 h 421"/>
                <a:gd name="T52" fmla="*/ 741 w 1051"/>
                <a:gd name="T53" fmla="*/ 7 h 421"/>
                <a:gd name="T54" fmla="*/ 673 w 1051"/>
                <a:gd name="T55" fmla="*/ 0 h 421"/>
                <a:gd name="T56" fmla="*/ 355 w 105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51"/>
                <a:gd name="T88" fmla="*/ 0 h 421"/>
                <a:gd name="T89" fmla="*/ 1051 w 105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51" h="421">
                  <a:moveTo>
                    <a:pt x="355" y="0"/>
                  </a:moveTo>
                  <a:lnTo>
                    <a:pt x="287" y="7"/>
                  </a:lnTo>
                  <a:lnTo>
                    <a:pt x="220" y="32"/>
                  </a:lnTo>
                  <a:lnTo>
                    <a:pt x="162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98" y="421"/>
                  </a:lnTo>
                  <a:lnTo>
                    <a:pt x="929" y="417"/>
                  </a:lnTo>
                  <a:lnTo>
                    <a:pt x="956" y="410"/>
                  </a:lnTo>
                  <a:lnTo>
                    <a:pt x="1006" y="384"/>
                  </a:lnTo>
                  <a:lnTo>
                    <a:pt x="1037" y="340"/>
                  </a:lnTo>
                  <a:lnTo>
                    <a:pt x="1051" y="292"/>
                  </a:lnTo>
                  <a:lnTo>
                    <a:pt x="1042" y="252"/>
                  </a:lnTo>
                  <a:lnTo>
                    <a:pt x="1019" y="205"/>
                  </a:lnTo>
                  <a:lnTo>
                    <a:pt x="979" y="157"/>
                  </a:lnTo>
                  <a:lnTo>
                    <a:pt x="929" y="109"/>
                  </a:lnTo>
                  <a:lnTo>
                    <a:pt x="875" y="65"/>
                  </a:lnTo>
                  <a:lnTo>
                    <a:pt x="808" y="32"/>
                  </a:lnTo>
                  <a:lnTo>
                    <a:pt x="741" y="7"/>
                  </a:lnTo>
                  <a:lnTo>
                    <a:pt x="673" y="0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45067" name="Freeform 10"/>
            <p:cNvSpPr>
              <a:spLocks/>
            </p:cNvSpPr>
            <p:nvPr/>
          </p:nvSpPr>
          <p:spPr bwMode="auto">
            <a:xfrm>
              <a:off x="2420" y="380"/>
              <a:ext cx="1033" cy="421"/>
            </a:xfrm>
            <a:custGeom>
              <a:avLst/>
              <a:gdLst>
                <a:gd name="T0" fmla="*/ 346 w 1033"/>
                <a:gd name="T1" fmla="*/ 0 h 421"/>
                <a:gd name="T2" fmla="*/ 278 w 1033"/>
                <a:gd name="T3" fmla="*/ 7 h 421"/>
                <a:gd name="T4" fmla="*/ 215 w 1033"/>
                <a:gd name="T5" fmla="*/ 32 h 421"/>
                <a:gd name="T6" fmla="*/ 157 w 1033"/>
                <a:gd name="T7" fmla="*/ 65 h 421"/>
                <a:gd name="T8" fmla="*/ 108 w 1033"/>
                <a:gd name="T9" fmla="*/ 109 h 421"/>
                <a:gd name="T10" fmla="*/ 63 w 1033"/>
                <a:gd name="T11" fmla="*/ 157 h 421"/>
                <a:gd name="T12" fmla="*/ 27 w 1033"/>
                <a:gd name="T13" fmla="*/ 205 h 421"/>
                <a:gd name="T14" fmla="*/ 9 w 1033"/>
                <a:gd name="T15" fmla="*/ 252 h 421"/>
                <a:gd name="T16" fmla="*/ 0 w 1033"/>
                <a:gd name="T17" fmla="*/ 292 h 421"/>
                <a:gd name="T18" fmla="*/ 13 w 1033"/>
                <a:gd name="T19" fmla="*/ 340 h 421"/>
                <a:gd name="T20" fmla="*/ 45 w 1033"/>
                <a:gd name="T21" fmla="*/ 384 h 421"/>
                <a:gd name="T22" fmla="*/ 94 w 1033"/>
                <a:gd name="T23" fmla="*/ 410 h 421"/>
                <a:gd name="T24" fmla="*/ 121 w 1033"/>
                <a:gd name="T25" fmla="*/ 417 h 421"/>
                <a:gd name="T26" fmla="*/ 153 w 1033"/>
                <a:gd name="T27" fmla="*/ 421 h 421"/>
                <a:gd name="T28" fmla="*/ 880 w 1033"/>
                <a:gd name="T29" fmla="*/ 421 h 421"/>
                <a:gd name="T30" fmla="*/ 911 w 1033"/>
                <a:gd name="T31" fmla="*/ 417 h 421"/>
                <a:gd name="T32" fmla="*/ 938 w 1033"/>
                <a:gd name="T33" fmla="*/ 410 h 421"/>
                <a:gd name="T34" fmla="*/ 988 w 1033"/>
                <a:gd name="T35" fmla="*/ 384 h 421"/>
                <a:gd name="T36" fmla="*/ 1019 w 1033"/>
                <a:gd name="T37" fmla="*/ 340 h 421"/>
                <a:gd name="T38" fmla="*/ 1033 w 1033"/>
                <a:gd name="T39" fmla="*/ 292 h 421"/>
                <a:gd name="T40" fmla="*/ 1024 w 1033"/>
                <a:gd name="T41" fmla="*/ 252 h 421"/>
                <a:gd name="T42" fmla="*/ 1001 w 1033"/>
                <a:gd name="T43" fmla="*/ 205 h 421"/>
                <a:gd name="T44" fmla="*/ 961 w 1033"/>
                <a:gd name="T45" fmla="*/ 157 h 421"/>
                <a:gd name="T46" fmla="*/ 916 w 1033"/>
                <a:gd name="T47" fmla="*/ 109 h 421"/>
                <a:gd name="T48" fmla="*/ 857 w 1033"/>
                <a:gd name="T49" fmla="*/ 65 h 421"/>
                <a:gd name="T50" fmla="*/ 795 w 1033"/>
                <a:gd name="T51" fmla="*/ 32 h 421"/>
                <a:gd name="T52" fmla="*/ 727 w 1033"/>
                <a:gd name="T53" fmla="*/ 7 h 421"/>
                <a:gd name="T54" fmla="*/ 660 w 1033"/>
                <a:gd name="T55" fmla="*/ 0 h 421"/>
                <a:gd name="T56" fmla="*/ 346 w 1033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33"/>
                <a:gd name="T88" fmla="*/ 0 h 421"/>
                <a:gd name="T89" fmla="*/ 1033 w 1033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33" h="421">
                  <a:moveTo>
                    <a:pt x="346" y="0"/>
                  </a:moveTo>
                  <a:lnTo>
                    <a:pt x="278" y="7"/>
                  </a:lnTo>
                  <a:lnTo>
                    <a:pt x="215" y="32"/>
                  </a:lnTo>
                  <a:lnTo>
                    <a:pt x="157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80" y="421"/>
                  </a:lnTo>
                  <a:lnTo>
                    <a:pt x="911" y="417"/>
                  </a:lnTo>
                  <a:lnTo>
                    <a:pt x="938" y="410"/>
                  </a:lnTo>
                  <a:lnTo>
                    <a:pt x="988" y="384"/>
                  </a:lnTo>
                  <a:lnTo>
                    <a:pt x="1019" y="340"/>
                  </a:lnTo>
                  <a:lnTo>
                    <a:pt x="1033" y="292"/>
                  </a:lnTo>
                  <a:lnTo>
                    <a:pt x="1024" y="252"/>
                  </a:lnTo>
                  <a:lnTo>
                    <a:pt x="1001" y="205"/>
                  </a:lnTo>
                  <a:lnTo>
                    <a:pt x="961" y="157"/>
                  </a:lnTo>
                  <a:lnTo>
                    <a:pt x="916" y="109"/>
                  </a:lnTo>
                  <a:lnTo>
                    <a:pt x="857" y="65"/>
                  </a:lnTo>
                  <a:lnTo>
                    <a:pt x="795" y="32"/>
                  </a:lnTo>
                  <a:lnTo>
                    <a:pt x="727" y="7"/>
                  </a:lnTo>
                  <a:lnTo>
                    <a:pt x="660" y="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9292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45068" name="Freeform 11"/>
            <p:cNvSpPr>
              <a:spLocks/>
            </p:cNvSpPr>
            <p:nvPr/>
          </p:nvSpPr>
          <p:spPr bwMode="auto">
            <a:xfrm>
              <a:off x="2424" y="380"/>
              <a:ext cx="1020" cy="421"/>
            </a:xfrm>
            <a:custGeom>
              <a:avLst/>
              <a:gdLst>
                <a:gd name="T0" fmla="*/ 342 w 1020"/>
                <a:gd name="T1" fmla="*/ 0 h 421"/>
                <a:gd name="T2" fmla="*/ 279 w 1020"/>
                <a:gd name="T3" fmla="*/ 7 h 421"/>
                <a:gd name="T4" fmla="*/ 216 w 1020"/>
                <a:gd name="T5" fmla="*/ 32 h 421"/>
                <a:gd name="T6" fmla="*/ 158 w 1020"/>
                <a:gd name="T7" fmla="*/ 65 h 421"/>
                <a:gd name="T8" fmla="*/ 104 w 1020"/>
                <a:gd name="T9" fmla="*/ 109 h 421"/>
                <a:gd name="T10" fmla="*/ 63 w 1020"/>
                <a:gd name="T11" fmla="*/ 157 h 421"/>
                <a:gd name="T12" fmla="*/ 27 w 1020"/>
                <a:gd name="T13" fmla="*/ 205 h 421"/>
                <a:gd name="T14" fmla="*/ 9 w 1020"/>
                <a:gd name="T15" fmla="*/ 252 h 421"/>
                <a:gd name="T16" fmla="*/ 0 w 1020"/>
                <a:gd name="T17" fmla="*/ 292 h 421"/>
                <a:gd name="T18" fmla="*/ 14 w 1020"/>
                <a:gd name="T19" fmla="*/ 340 h 421"/>
                <a:gd name="T20" fmla="*/ 45 w 1020"/>
                <a:gd name="T21" fmla="*/ 384 h 421"/>
                <a:gd name="T22" fmla="*/ 95 w 1020"/>
                <a:gd name="T23" fmla="*/ 410 h 421"/>
                <a:gd name="T24" fmla="*/ 122 w 1020"/>
                <a:gd name="T25" fmla="*/ 417 h 421"/>
                <a:gd name="T26" fmla="*/ 153 w 1020"/>
                <a:gd name="T27" fmla="*/ 421 h 421"/>
                <a:gd name="T28" fmla="*/ 867 w 1020"/>
                <a:gd name="T29" fmla="*/ 421 h 421"/>
                <a:gd name="T30" fmla="*/ 898 w 1020"/>
                <a:gd name="T31" fmla="*/ 417 h 421"/>
                <a:gd name="T32" fmla="*/ 925 w 1020"/>
                <a:gd name="T33" fmla="*/ 410 h 421"/>
                <a:gd name="T34" fmla="*/ 975 w 1020"/>
                <a:gd name="T35" fmla="*/ 384 h 421"/>
                <a:gd name="T36" fmla="*/ 1006 w 1020"/>
                <a:gd name="T37" fmla="*/ 340 h 421"/>
                <a:gd name="T38" fmla="*/ 1020 w 1020"/>
                <a:gd name="T39" fmla="*/ 292 h 421"/>
                <a:gd name="T40" fmla="*/ 1011 w 1020"/>
                <a:gd name="T41" fmla="*/ 252 h 421"/>
                <a:gd name="T42" fmla="*/ 988 w 1020"/>
                <a:gd name="T43" fmla="*/ 205 h 421"/>
                <a:gd name="T44" fmla="*/ 948 w 1020"/>
                <a:gd name="T45" fmla="*/ 157 h 421"/>
                <a:gd name="T46" fmla="*/ 903 w 1020"/>
                <a:gd name="T47" fmla="*/ 109 h 421"/>
                <a:gd name="T48" fmla="*/ 844 w 1020"/>
                <a:gd name="T49" fmla="*/ 65 h 421"/>
                <a:gd name="T50" fmla="*/ 782 w 1020"/>
                <a:gd name="T51" fmla="*/ 32 h 421"/>
                <a:gd name="T52" fmla="*/ 719 w 1020"/>
                <a:gd name="T53" fmla="*/ 7 h 421"/>
                <a:gd name="T54" fmla="*/ 651 w 1020"/>
                <a:gd name="T55" fmla="*/ 0 h 421"/>
                <a:gd name="T56" fmla="*/ 342 w 1020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20"/>
                <a:gd name="T88" fmla="*/ 0 h 421"/>
                <a:gd name="T89" fmla="*/ 1020 w 1020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20" h="421">
                  <a:moveTo>
                    <a:pt x="342" y="0"/>
                  </a:moveTo>
                  <a:lnTo>
                    <a:pt x="279" y="7"/>
                  </a:lnTo>
                  <a:lnTo>
                    <a:pt x="216" y="32"/>
                  </a:lnTo>
                  <a:lnTo>
                    <a:pt x="158" y="65"/>
                  </a:lnTo>
                  <a:lnTo>
                    <a:pt x="104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5" y="410"/>
                  </a:lnTo>
                  <a:lnTo>
                    <a:pt x="122" y="417"/>
                  </a:lnTo>
                  <a:lnTo>
                    <a:pt x="153" y="421"/>
                  </a:lnTo>
                  <a:lnTo>
                    <a:pt x="867" y="421"/>
                  </a:lnTo>
                  <a:lnTo>
                    <a:pt x="898" y="417"/>
                  </a:lnTo>
                  <a:lnTo>
                    <a:pt x="925" y="410"/>
                  </a:lnTo>
                  <a:lnTo>
                    <a:pt x="975" y="384"/>
                  </a:lnTo>
                  <a:lnTo>
                    <a:pt x="1006" y="340"/>
                  </a:lnTo>
                  <a:lnTo>
                    <a:pt x="1020" y="292"/>
                  </a:lnTo>
                  <a:lnTo>
                    <a:pt x="1011" y="252"/>
                  </a:lnTo>
                  <a:lnTo>
                    <a:pt x="988" y="205"/>
                  </a:lnTo>
                  <a:lnTo>
                    <a:pt x="948" y="157"/>
                  </a:lnTo>
                  <a:lnTo>
                    <a:pt x="903" y="109"/>
                  </a:lnTo>
                  <a:lnTo>
                    <a:pt x="844" y="65"/>
                  </a:lnTo>
                  <a:lnTo>
                    <a:pt x="782" y="32"/>
                  </a:lnTo>
                  <a:lnTo>
                    <a:pt x="719" y="7"/>
                  </a:lnTo>
                  <a:lnTo>
                    <a:pt x="651" y="0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9B9B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45069" name="Freeform 12"/>
            <p:cNvSpPr>
              <a:spLocks/>
            </p:cNvSpPr>
            <p:nvPr/>
          </p:nvSpPr>
          <p:spPr bwMode="auto">
            <a:xfrm>
              <a:off x="2433" y="380"/>
              <a:ext cx="997" cy="421"/>
            </a:xfrm>
            <a:custGeom>
              <a:avLst/>
              <a:gdLst>
                <a:gd name="T0" fmla="*/ 337 w 997"/>
                <a:gd name="T1" fmla="*/ 0 h 421"/>
                <a:gd name="T2" fmla="*/ 274 w 997"/>
                <a:gd name="T3" fmla="*/ 7 h 421"/>
                <a:gd name="T4" fmla="*/ 211 w 997"/>
                <a:gd name="T5" fmla="*/ 32 h 421"/>
                <a:gd name="T6" fmla="*/ 153 w 997"/>
                <a:gd name="T7" fmla="*/ 65 h 421"/>
                <a:gd name="T8" fmla="*/ 104 w 997"/>
                <a:gd name="T9" fmla="*/ 109 h 421"/>
                <a:gd name="T10" fmla="*/ 59 w 997"/>
                <a:gd name="T11" fmla="*/ 157 h 421"/>
                <a:gd name="T12" fmla="*/ 27 w 997"/>
                <a:gd name="T13" fmla="*/ 205 h 421"/>
                <a:gd name="T14" fmla="*/ 9 w 997"/>
                <a:gd name="T15" fmla="*/ 252 h 421"/>
                <a:gd name="T16" fmla="*/ 0 w 997"/>
                <a:gd name="T17" fmla="*/ 292 h 421"/>
                <a:gd name="T18" fmla="*/ 14 w 997"/>
                <a:gd name="T19" fmla="*/ 340 h 421"/>
                <a:gd name="T20" fmla="*/ 45 w 997"/>
                <a:gd name="T21" fmla="*/ 384 h 421"/>
                <a:gd name="T22" fmla="*/ 90 w 997"/>
                <a:gd name="T23" fmla="*/ 410 h 421"/>
                <a:gd name="T24" fmla="*/ 117 w 997"/>
                <a:gd name="T25" fmla="*/ 417 h 421"/>
                <a:gd name="T26" fmla="*/ 149 w 997"/>
                <a:gd name="T27" fmla="*/ 421 h 421"/>
                <a:gd name="T28" fmla="*/ 853 w 997"/>
                <a:gd name="T29" fmla="*/ 421 h 421"/>
                <a:gd name="T30" fmla="*/ 885 w 997"/>
                <a:gd name="T31" fmla="*/ 417 h 421"/>
                <a:gd name="T32" fmla="*/ 912 w 997"/>
                <a:gd name="T33" fmla="*/ 410 h 421"/>
                <a:gd name="T34" fmla="*/ 957 w 997"/>
                <a:gd name="T35" fmla="*/ 384 h 421"/>
                <a:gd name="T36" fmla="*/ 988 w 997"/>
                <a:gd name="T37" fmla="*/ 340 h 421"/>
                <a:gd name="T38" fmla="*/ 997 w 997"/>
                <a:gd name="T39" fmla="*/ 292 h 421"/>
                <a:gd name="T40" fmla="*/ 988 w 997"/>
                <a:gd name="T41" fmla="*/ 252 h 421"/>
                <a:gd name="T42" fmla="*/ 966 w 997"/>
                <a:gd name="T43" fmla="*/ 205 h 421"/>
                <a:gd name="T44" fmla="*/ 930 w 997"/>
                <a:gd name="T45" fmla="*/ 157 h 421"/>
                <a:gd name="T46" fmla="*/ 885 w 997"/>
                <a:gd name="T47" fmla="*/ 109 h 421"/>
                <a:gd name="T48" fmla="*/ 831 w 997"/>
                <a:gd name="T49" fmla="*/ 65 h 421"/>
                <a:gd name="T50" fmla="*/ 768 w 997"/>
                <a:gd name="T51" fmla="*/ 32 h 421"/>
                <a:gd name="T52" fmla="*/ 705 w 997"/>
                <a:gd name="T53" fmla="*/ 7 h 421"/>
                <a:gd name="T54" fmla="*/ 642 w 997"/>
                <a:gd name="T55" fmla="*/ 0 h 421"/>
                <a:gd name="T56" fmla="*/ 337 w 997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97"/>
                <a:gd name="T88" fmla="*/ 0 h 421"/>
                <a:gd name="T89" fmla="*/ 997 w 997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97" h="421">
                  <a:moveTo>
                    <a:pt x="337" y="0"/>
                  </a:moveTo>
                  <a:lnTo>
                    <a:pt x="274" y="7"/>
                  </a:lnTo>
                  <a:lnTo>
                    <a:pt x="211" y="32"/>
                  </a:lnTo>
                  <a:lnTo>
                    <a:pt x="153" y="65"/>
                  </a:lnTo>
                  <a:lnTo>
                    <a:pt x="104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0" y="410"/>
                  </a:lnTo>
                  <a:lnTo>
                    <a:pt x="117" y="417"/>
                  </a:lnTo>
                  <a:lnTo>
                    <a:pt x="149" y="421"/>
                  </a:lnTo>
                  <a:lnTo>
                    <a:pt x="853" y="421"/>
                  </a:lnTo>
                  <a:lnTo>
                    <a:pt x="885" y="417"/>
                  </a:lnTo>
                  <a:lnTo>
                    <a:pt x="912" y="410"/>
                  </a:lnTo>
                  <a:lnTo>
                    <a:pt x="957" y="384"/>
                  </a:lnTo>
                  <a:lnTo>
                    <a:pt x="988" y="340"/>
                  </a:lnTo>
                  <a:lnTo>
                    <a:pt x="997" y="292"/>
                  </a:lnTo>
                  <a:lnTo>
                    <a:pt x="988" y="252"/>
                  </a:lnTo>
                  <a:lnTo>
                    <a:pt x="966" y="205"/>
                  </a:lnTo>
                  <a:lnTo>
                    <a:pt x="930" y="157"/>
                  </a:lnTo>
                  <a:lnTo>
                    <a:pt x="885" y="109"/>
                  </a:lnTo>
                  <a:lnTo>
                    <a:pt x="831" y="65"/>
                  </a:lnTo>
                  <a:lnTo>
                    <a:pt x="768" y="32"/>
                  </a:lnTo>
                  <a:lnTo>
                    <a:pt x="705" y="7"/>
                  </a:lnTo>
                  <a:lnTo>
                    <a:pt x="642" y="0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45070" name="Freeform 13"/>
            <p:cNvSpPr>
              <a:spLocks/>
            </p:cNvSpPr>
            <p:nvPr/>
          </p:nvSpPr>
          <p:spPr bwMode="auto">
            <a:xfrm>
              <a:off x="2442" y="380"/>
              <a:ext cx="979" cy="421"/>
            </a:xfrm>
            <a:custGeom>
              <a:avLst/>
              <a:gdLst>
                <a:gd name="T0" fmla="*/ 328 w 979"/>
                <a:gd name="T1" fmla="*/ 0 h 421"/>
                <a:gd name="T2" fmla="*/ 265 w 979"/>
                <a:gd name="T3" fmla="*/ 7 h 421"/>
                <a:gd name="T4" fmla="*/ 207 w 979"/>
                <a:gd name="T5" fmla="*/ 32 h 421"/>
                <a:gd name="T6" fmla="*/ 149 w 979"/>
                <a:gd name="T7" fmla="*/ 65 h 421"/>
                <a:gd name="T8" fmla="*/ 99 w 979"/>
                <a:gd name="T9" fmla="*/ 109 h 421"/>
                <a:gd name="T10" fmla="*/ 59 w 979"/>
                <a:gd name="T11" fmla="*/ 157 h 421"/>
                <a:gd name="T12" fmla="*/ 27 w 979"/>
                <a:gd name="T13" fmla="*/ 205 h 421"/>
                <a:gd name="T14" fmla="*/ 9 w 979"/>
                <a:gd name="T15" fmla="*/ 252 h 421"/>
                <a:gd name="T16" fmla="*/ 0 w 979"/>
                <a:gd name="T17" fmla="*/ 292 h 421"/>
                <a:gd name="T18" fmla="*/ 9 w 979"/>
                <a:gd name="T19" fmla="*/ 340 h 421"/>
                <a:gd name="T20" fmla="*/ 41 w 979"/>
                <a:gd name="T21" fmla="*/ 384 h 421"/>
                <a:gd name="T22" fmla="*/ 86 w 979"/>
                <a:gd name="T23" fmla="*/ 410 h 421"/>
                <a:gd name="T24" fmla="*/ 113 w 979"/>
                <a:gd name="T25" fmla="*/ 417 h 421"/>
                <a:gd name="T26" fmla="*/ 144 w 979"/>
                <a:gd name="T27" fmla="*/ 421 h 421"/>
                <a:gd name="T28" fmla="*/ 835 w 979"/>
                <a:gd name="T29" fmla="*/ 421 h 421"/>
                <a:gd name="T30" fmla="*/ 889 w 979"/>
                <a:gd name="T31" fmla="*/ 410 h 421"/>
                <a:gd name="T32" fmla="*/ 934 w 979"/>
                <a:gd name="T33" fmla="*/ 384 h 421"/>
                <a:gd name="T34" fmla="*/ 966 w 979"/>
                <a:gd name="T35" fmla="*/ 340 h 421"/>
                <a:gd name="T36" fmla="*/ 979 w 979"/>
                <a:gd name="T37" fmla="*/ 292 h 421"/>
                <a:gd name="T38" fmla="*/ 970 w 979"/>
                <a:gd name="T39" fmla="*/ 252 h 421"/>
                <a:gd name="T40" fmla="*/ 948 w 979"/>
                <a:gd name="T41" fmla="*/ 205 h 421"/>
                <a:gd name="T42" fmla="*/ 912 w 979"/>
                <a:gd name="T43" fmla="*/ 157 h 421"/>
                <a:gd name="T44" fmla="*/ 867 w 979"/>
                <a:gd name="T45" fmla="*/ 109 h 421"/>
                <a:gd name="T46" fmla="*/ 813 w 979"/>
                <a:gd name="T47" fmla="*/ 65 h 421"/>
                <a:gd name="T48" fmla="*/ 755 w 979"/>
                <a:gd name="T49" fmla="*/ 32 h 421"/>
                <a:gd name="T50" fmla="*/ 692 w 979"/>
                <a:gd name="T51" fmla="*/ 7 h 421"/>
                <a:gd name="T52" fmla="*/ 629 w 979"/>
                <a:gd name="T53" fmla="*/ 0 h 421"/>
                <a:gd name="T54" fmla="*/ 328 w 979"/>
                <a:gd name="T55" fmla="*/ 0 h 42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79"/>
                <a:gd name="T85" fmla="*/ 0 h 421"/>
                <a:gd name="T86" fmla="*/ 979 w 979"/>
                <a:gd name="T87" fmla="*/ 421 h 42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79" h="421">
                  <a:moveTo>
                    <a:pt x="328" y="0"/>
                  </a:moveTo>
                  <a:lnTo>
                    <a:pt x="265" y="7"/>
                  </a:lnTo>
                  <a:lnTo>
                    <a:pt x="207" y="32"/>
                  </a:lnTo>
                  <a:lnTo>
                    <a:pt x="149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4" y="421"/>
                  </a:lnTo>
                  <a:lnTo>
                    <a:pt x="835" y="421"/>
                  </a:lnTo>
                  <a:lnTo>
                    <a:pt x="889" y="410"/>
                  </a:lnTo>
                  <a:lnTo>
                    <a:pt x="934" y="384"/>
                  </a:lnTo>
                  <a:lnTo>
                    <a:pt x="966" y="340"/>
                  </a:lnTo>
                  <a:lnTo>
                    <a:pt x="979" y="292"/>
                  </a:lnTo>
                  <a:lnTo>
                    <a:pt x="970" y="252"/>
                  </a:lnTo>
                  <a:lnTo>
                    <a:pt x="948" y="205"/>
                  </a:lnTo>
                  <a:lnTo>
                    <a:pt x="912" y="157"/>
                  </a:lnTo>
                  <a:lnTo>
                    <a:pt x="867" y="109"/>
                  </a:lnTo>
                  <a:lnTo>
                    <a:pt x="813" y="65"/>
                  </a:lnTo>
                  <a:lnTo>
                    <a:pt x="755" y="32"/>
                  </a:lnTo>
                  <a:lnTo>
                    <a:pt x="692" y="7"/>
                  </a:lnTo>
                  <a:lnTo>
                    <a:pt x="629" y="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AE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45071" name="Freeform 14"/>
            <p:cNvSpPr>
              <a:spLocks/>
            </p:cNvSpPr>
            <p:nvPr/>
          </p:nvSpPr>
          <p:spPr bwMode="auto">
            <a:xfrm>
              <a:off x="2451" y="380"/>
              <a:ext cx="961" cy="421"/>
            </a:xfrm>
            <a:custGeom>
              <a:avLst/>
              <a:gdLst>
                <a:gd name="T0" fmla="*/ 319 w 961"/>
                <a:gd name="T1" fmla="*/ 0 h 421"/>
                <a:gd name="T2" fmla="*/ 256 w 961"/>
                <a:gd name="T3" fmla="*/ 7 h 421"/>
                <a:gd name="T4" fmla="*/ 198 w 961"/>
                <a:gd name="T5" fmla="*/ 32 h 421"/>
                <a:gd name="T6" fmla="*/ 144 w 961"/>
                <a:gd name="T7" fmla="*/ 65 h 421"/>
                <a:gd name="T8" fmla="*/ 99 w 961"/>
                <a:gd name="T9" fmla="*/ 109 h 421"/>
                <a:gd name="T10" fmla="*/ 59 w 961"/>
                <a:gd name="T11" fmla="*/ 157 h 421"/>
                <a:gd name="T12" fmla="*/ 27 w 961"/>
                <a:gd name="T13" fmla="*/ 205 h 421"/>
                <a:gd name="T14" fmla="*/ 9 w 961"/>
                <a:gd name="T15" fmla="*/ 252 h 421"/>
                <a:gd name="T16" fmla="*/ 0 w 961"/>
                <a:gd name="T17" fmla="*/ 292 h 421"/>
                <a:gd name="T18" fmla="*/ 9 w 961"/>
                <a:gd name="T19" fmla="*/ 340 h 421"/>
                <a:gd name="T20" fmla="*/ 41 w 961"/>
                <a:gd name="T21" fmla="*/ 384 h 421"/>
                <a:gd name="T22" fmla="*/ 86 w 961"/>
                <a:gd name="T23" fmla="*/ 410 h 421"/>
                <a:gd name="T24" fmla="*/ 113 w 961"/>
                <a:gd name="T25" fmla="*/ 417 h 421"/>
                <a:gd name="T26" fmla="*/ 140 w 961"/>
                <a:gd name="T27" fmla="*/ 421 h 421"/>
                <a:gd name="T28" fmla="*/ 817 w 961"/>
                <a:gd name="T29" fmla="*/ 421 h 421"/>
                <a:gd name="T30" fmla="*/ 849 w 961"/>
                <a:gd name="T31" fmla="*/ 417 h 421"/>
                <a:gd name="T32" fmla="*/ 876 w 961"/>
                <a:gd name="T33" fmla="*/ 410 h 421"/>
                <a:gd name="T34" fmla="*/ 921 w 961"/>
                <a:gd name="T35" fmla="*/ 384 h 421"/>
                <a:gd name="T36" fmla="*/ 952 w 961"/>
                <a:gd name="T37" fmla="*/ 340 h 421"/>
                <a:gd name="T38" fmla="*/ 961 w 961"/>
                <a:gd name="T39" fmla="*/ 292 h 421"/>
                <a:gd name="T40" fmla="*/ 952 w 961"/>
                <a:gd name="T41" fmla="*/ 252 h 421"/>
                <a:gd name="T42" fmla="*/ 930 w 961"/>
                <a:gd name="T43" fmla="*/ 205 h 421"/>
                <a:gd name="T44" fmla="*/ 894 w 961"/>
                <a:gd name="T45" fmla="*/ 157 h 421"/>
                <a:gd name="T46" fmla="*/ 849 w 961"/>
                <a:gd name="T47" fmla="*/ 109 h 421"/>
                <a:gd name="T48" fmla="*/ 800 w 961"/>
                <a:gd name="T49" fmla="*/ 65 h 421"/>
                <a:gd name="T50" fmla="*/ 741 w 961"/>
                <a:gd name="T51" fmla="*/ 32 h 421"/>
                <a:gd name="T52" fmla="*/ 678 w 961"/>
                <a:gd name="T53" fmla="*/ 7 h 421"/>
                <a:gd name="T54" fmla="*/ 615 w 961"/>
                <a:gd name="T55" fmla="*/ 0 h 421"/>
                <a:gd name="T56" fmla="*/ 319 w 96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1"/>
                <a:gd name="T88" fmla="*/ 0 h 421"/>
                <a:gd name="T89" fmla="*/ 961 w 96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1" h="421">
                  <a:moveTo>
                    <a:pt x="319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0" y="421"/>
                  </a:lnTo>
                  <a:lnTo>
                    <a:pt x="817" y="421"/>
                  </a:lnTo>
                  <a:lnTo>
                    <a:pt x="849" y="417"/>
                  </a:lnTo>
                  <a:lnTo>
                    <a:pt x="876" y="410"/>
                  </a:lnTo>
                  <a:lnTo>
                    <a:pt x="921" y="384"/>
                  </a:lnTo>
                  <a:lnTo>
                    <a:pt x="952" y="340"/>
                  </a:lnTo>
                  <a:lnTo>
                    <a:pt x="961" y="292"/>
                  </a:lnTo>
                  <a:lnTo>
                    <a:pt x="952" y="252"/>
                  </a:lnTo>
                  <a:lnTo>
                    <a:pt x="930" y="205"/>
                  </a:lnTo>
                  <a:lnTo>
                    <a:pt x="894" y="157"/>
                  </a:lnTo>
                  <a:lnTo>
                    <a:pt x="849" y="109"/>
                  </a:lnTo>
                  <a:lnTo>
                    <a:pt x="800" y="65"/>
                  </a:lnTo>
                  <a:lnTo>
                    <a:pt x="741" y="32"/>
                  </a:lnTo>
                  <a:lnTo>
                    <a:pt x="678" y="7"/>
                  </a:lnTo>
                  <a:lnTo>
                    <a:pt x="615" y="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B7B7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45072" name="Freeform 15"/>
            <p:cNvSpPr>
              <a:spLocks/>
            </p:cNvSpPr>
            <p:nvPr/>
          </p:nvSpPr>
          <p:spPr bwMode="auto">
            <a:xfrm>
              <a:off x="2460" y="380"/>
              <a:ext cx="939" cy="421"/>
            </a:xfrm>
            <a:custGeom>
              <a:avLst/>
              <a:gdLst>
                <a:gd name="T0" fmla="*/ 315 w 939"/>
                <a:gd name="T1" fmla="*/ 0 h 421"/>
                <a:gd name="T2" fmla="*/ 256 w 939"/>
                <a:gd name="T3" fmla="*/ 7 h 421"/>
                <a:gd name="T4" fmla="*/ 198 w 939"/>
                <a:gd name="T5" fmla="*/ 32 h 421"/>
                <a:gd name="T6" fmla="*/ 144 w 939"/>
                <a:gd name="T7" fmla="*/ 65 h 421"/>
                <a:gd name="T8" fmla="*/ 99 w 939"/>
                <a:gd name="T9" fmla="*/ 109 h 421"/>
                <a:gd name="T10" fmla="*/ 59 w 939"/>
                <a:gd name="T11" fmla="*/ 157 h 421"/>
                <a:gd name="T12" fmla="*/ 27 w 939"/>
                <a:gd name="T13" fmla="*/ 205 h 421"/>
                <a:gd name="T14" fmla="*/ 9 w 939"/>
                <a:gd name="T15" fmla="*/ 252 h 421"/>
                <a:gd name="T16" fmla="*/ 0 w 939"/>
                <a:gd name="T17" fmla="*/ 292 h 421"/>
                <a:gd name="T18" fmla="*/ 9 w 939"/>
                <a:gd name="T19" fmla="*/ 340 h 421"/>
                <a:gd name="T20" fmla="*/ 41 w 939"/>
                <a:gd name="T21" fmla="*/ 384 h 421"/>
                <a:gd name="T22" fmla="*/ 81 w 939"/>
                <a:gd name="T23" fmla="*/ 410 h 421"/>
                <a:gd name="T24" fmla="*/ 108 w 939"/>
                <a:gd name="T25" fmla="*/ 417 h 421"/>
                <a:gd name="T26" fmla="*/ 135 w 939"/>
                <a:gd name="T27" fmla="*/ 421 h 421"/>
                <a:gd name="T28" fmla="*/ 804 w 939"/>
                <a:gd name="T29" fmla="*/ 421 h 421"/>
                <a:gd name="T30" fmla="*/ 831 w 939"/>
                <a:gd name="T31" fmla="*/ 417 h 421"/>
                <a:gd name="T32" fmla="*/ 858 w 939"/>
                <a:gd name="T33" fmla="*/ 410 h 421"/>
                <a:gd name="T34" fmla="*/ 898 w 939"/>
                <a:gd name="T35" fmla="*/ 384 h 421"/>
                <a:gd name="T36" fmla="*/ 930 w 939"/>
                <a:gd name="T37" fmla="*/ 340 h 421"/>
                <a:gd name="T38" fmla="*/ 939 w 939"/>
                <a:gd name="T39" fmla="*/ 292 h 421"/>
                <a:gd name="T40" fmla="*/ 930 w 939"/>
                <a:gd name="T41" fmla="*/ 252 h 421"/>
                <a:gd name="T42" fmla="*/ 907 w 939"/>
                <a:gd name="T43" fmla="*/ 205 h 421"/>
                <a:gd name="T44" fmla="*/ 876 w 939"/>
                <a:gd name="T45" fmla="*/ 157 h 421"/>
                <a:gd name="T46" fmla="*/ 831 w 939"/>
                <a:gd name="T47" fmla="*/ 109 h 421"/>
                <a:gd name="T48" fmla="*/ 782 w 939"/>
                <a:gd name="T49" fmla="*/ 65 h 421"/>
                <a:gd name="T50" fmla="*/ 723 w 939"/>
                <a:gd name="T51" fmla="*/ 32 h 421"/>
                <a:gd name="T52" fmla="*/ 665 w 939"/>
                <a:gd name="T53" fmla="*/ 7 h 421"/>
                <a:gd name="T54" fmla="*/ 602 w 939"/>
                <a:gd name="T55" fmla="*/ 0 h 421"/>
                <a:gd name="T56" fmla="*/ 315 w 939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39"/>
                <a:gd name="T88" fmla="*/ 0 h 421"/>
                <a:gd name="T89" fmla="*/ 939 w 939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39" h="421">
                  <a:moveTo>
                    <a:pt x="315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1" y="410"/>
                  </a:lnTo>
                  <a:lnTo>
                    <a:pt x="108" y="417"/>
                  </a:lnTo>
                  <a:lnTo>
                    <a:pt x="135" y="421"/>
                  </a:lnTo>
                  <a:lnTo>
                    <a:pt x="804" y="421"/>
                  </a:lnTo>
                  <a:lnTo>
                    <a:pt x="831" y="417"/>
                  </a:lnTo>
                  <a:lnTo>
                    <a:pt x="858" y="410"/>
                  </a:lnTo>
                  <a:lnTo>
                    <a:pt x="898" y="384"/>
                  </a:lnTo>
                  <a:lnTo>
                    <a:pt x="930" y="340"/>
                  </a:lnTo>
                  <a:lnTo>
                    <a:pt x="939" y="292"/>
                  </a:lnTo>
                  <a:lnTo>
                    <a:pt x="930" y="252"/>
                  </a:lnTo>
                  <a:lnTo>
                    <a:pt x="907" y="205"/>
                  </a:lnTo>
                  <a:lnTo>
                    <a:pt x="876" y="157"/>
                  </a:lnTo>
                  <a:lnTo>
                    <a:pt x="831" y="109"/>
                  </a:lnTo>
                  <a:lnTo>
                    <a:pt x="782" y="65"/>
                  </a:lnTo>
                  <a:lnTo>
                    <a:pt x="723" y="32"/>
                  </a:lnTo>
                  <a:lnTo>
                    <a:pt x="665" y="7"/>
                  </a:lnTo>
                  <a:lnTo>
                    <a:pt x="602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45073" name="Oval 16"/>
            <p:cNvSpPr>
              <a:spLocks noChangeArrowheads="1"/>
            </p:cNvSpPr>
            <p:nvPr/>
          </p:nvSpPr>
          <p:spPr bwMode="auto">
            <a:xfrm>
              <a:off x="2460" y="629"/>
              <a:ext cx="135" cy="11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74" name="Oval 17"/>
            <p:cNvSpPr>
              <a:spLocks noChangeArrowheads="1"/>
            </p:cNvSpPr>
            <p:nvPr/>
          </p:nvSpPr>
          <p:spPr bwMode="auto">
            <a:xfrm>
              <a:off x="2460" y="632"/>
              <a:ext cx="135" cy="106"/>
            </a:xfrm>
            <a:prstGeom prst="ellipse">
              <a:avLst/>
            </a:prstGeom>
            <a:solidFill>
              <a:srgbClr val="1B1B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75" name="Oval 18"/>
            <p:cNvSpPr>
              <a:spLocks noChangeArrowheads="1"/>
            </p:cNvSpPr>
            <p:nvPr/>
          </p:nvSpPr>
          <p:spPr bwMode="auto">
            <a:xfrm>
              <a:off x="2460" y="632"/>
              <a:ext cx="126" cy="103"/>
            </a:xfrm>
            <a:prstGeom prst="ellipse">
              <a:avLst/>
            </a:prstGeom>
            <a:solidFill>
              <a:srgbClr val="3737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76" name="Oval 19"/>
            <p:cNvSpPr>
              <a:spLocks noChangeArrowheads="1"/>
            </p:cNvSpPr>
            <p:nvPr/>
          </p:nvSpPr>
          <p:spPr bwMode="auto">
            <a:xfrm>
              <a:off x="2465" y="632"/>
              <a:ext cx="121" cy="99"/>
            </a:xfrm>
            <a:prstGeom prst="ellipse">
              <a:avLst/>
            </a:prstGeom>
            <a:solidFill>
              <a:srgbClr val="525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77" name="Oval 20"/>
            <p:cNvSpPr>
              <a:spLocks noChangeArrowheads="1"/>
            </p:cNvSpPr>
            <p:nvPr/>
          </p:nvSpPr>
          <p:spPr bwMode="auto">
            <a:xfrm>
              <a:off x="2465" y="632"/>
              <a:ext cx="117" cy="95"/>
            </a:xfrm>
            <a:prstGeom prst="ellipse">
              <a:avLst/>
            </a:prstGeom>
            <a:solidFill>
              <a:srgbClr val="6E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78" name="Oval 21"/>
            <p:cNvSpPr>
              <a:spLocks noChangeArrowheads="1"/>
            </p:cNvSpPr>
            <p:nvPr/>
          </p:nvSpPr>
          <p:spPr bwMode="auto">
            <a:xfrm>
              <a:off x="2465" y="632"/>
              <a:ext cx="112" cy="92"/>
            </a:xfrm>
            <a:prstGeom prst="ellipse">
              <a:avLst/>
            </a:pr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79" name="Oval 22"/>
            <p:cNvSpPr>
              <a:spLocks noChangeArrowheads="1"/>
            </p:cNvSpPr>
            <p:nvPr/>
          </p:nvSpPr>
          <p:spPr bwMode="auto">
            <a:xfrm>
              <a:off x="2465" y="632"/>
              <a:ext cx="108" cy="88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80" name="Oval 23"/>
            <p:cNvSpPr>
              <a:spLocks noChangeArrowheads="1"/>
            </p:cNvSpPr>
            <p:nvPr/>
          </p:nvSpPr>
          <p:spPr bwMode="auto">
            <a:xfrm>
              <a:off x="2469" y="636"/>
              <a:ext cx="95" cy="77"/>
            </a:xfrm>
            <a:prstGeom prst="ellipse">
              <a:avLst/>
            </a:pr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81" name="Oval 24"/>
            <p:cNvSpPr>
              <a:spLocks noChangeArrowheads="1"/>
            </p:cNvSpPr>
            <p:nvPr/>
          </p:nvSpPr>
          <p:spPr bwMode="auto">
            <a:xfrm>
              <a:off x="3304" y="629"/>
              <a:ext cx="140" cy="11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82" name="Oval 25"/>
            <p:cNvSpPr>
              <a:spLocks noChangeArrowheads="1"/>
            </p:cNvSpPr>
            <p:nvPr/>
          </p:nvSpPr>
          <p:spPr bwMode="auto">
            <a:xfrm>
              <a:off x="3304" y="632"/>
              <a:ext cx="131" cy="106"/>
            </a:xfrm>
            <a:prstGeom prst="ellipse">
              <a:avLst/>
            </a:prstGeom>
            <a:solidFill>
              <a:srgbClr val="1B1B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83" name="Oval 26"/>
            <p:cNvSpPr>
              <a:spLocks noChangeArrowheads="1"/>
            </p:cNvSpPr>
            <p:nvPr/>
          </p:nvSpPr>
          <p:spPr bwMode="auto">
            <a:xfrm>
              <a:off x="3309" y="632"/>
              <a:ext cx="126" cy="103"/>
            </a:xfrm>
            <a:prstGeom prst="ellipse">
              <a:avLst/>
            </a:prstGeom>
            <a:solidFill>
              <a:srgbClr val="3737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84" name="Oval 27"/>
            <p:cNvSpPr>
              <a:spLocks noChangeArrowheads="1"/>
            </p:cNvSpPr>
            <p:nvPr/>
          </p:nvSpPr>
          <p:spPr bwMode="auto">
            <a:xfrm>
              <a:off x="3309" y="632"/>
              <a:ext cx="121" cy="99"/>
            </a:xfrm>
            <a:prstGeom prst="ellipse">
              <a:avLst/>
            </a:prstGeom>
            <a:solidFill>
              <a:srgbClr val="525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85" name="Oval 28"/>
            <p:cNvSpPr>
              <a:spLocks noChangeArrowheads="1"/>
            </p:cNvSpPr>
            <p:nvPr/>
          </p:nvSpPr>
          <p:spPr bwMode="auto">
            <a:xfrm>
              <a:off x="3309" y="632"/>
              <a:ext cx="117" cy="95"/>
            </a:xfrm>
            <a:prstGeom prst="ellipse">
              <a:avLst/>
            </a:prstGeom>
            <a:solidFill>
              <a:srgbClr val="6E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86" name="Oval 29"/>
            <p:cNvSpPr>
              <a:spLocks noChangeArrowheads="1"/>
            </p:cNvSpPr>
            <p:nvPr/>
          </p:nvSpPr>
          <p:spPr bwMode="auto">
            <a:xfrm>
              <a:off x="3313" y="632"/>
              <a:ext cx="104" cy="92"/>
            </a:xfrm>
            <a:prstGeom prst="ellipse">
              <a:avLst/>
            </a:pr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87" name="Oval 30"/>
            <p:cNvSpPr>
              <a:spLocks noChangeArrowheads="1"/>
            </p:cNvSpPr>
            <p:nvPr/>
          </p:nvSpPr>
          <p:spPr bwMode="auto">
            <a:xfrm>
              <a:off x="3313" y="632"/>
              <a:ext cx="104" cy="88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88" name="Oval 31"/>
            <p:cNvSpPr>
              <a:spLocks noChangeArrowheads="1"/>
            </p:cNvSpPr>
            <p:nvPr/>
          </p:nvSpPr>
          <p:spPr bwMode="auto">
            <a:xfrm>
              <a:off x="3313" y="636"/>
              <a:ext cx="99" cy="77"/>
            </a:xfrm>
            <a:prstGeom prst="ellipse">
              <a:avLst/>
            </a:pr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89" name="Freeform 32"/>
            <p:cNvSpPr>
              <a:spLocks/>
            </p:cNvSpPr>
            <p:nvPr/>
          </p:nvSpPr>
          <p:spPr bwMode="auto">
            <a:xfrm>
              <a:off x="2151" y="255"/>
              <a:ext cx="1562" cy="666"/>
            </a:xfrm>
            <a:custGeom>
              <a:avLst/>
              <a:gdLst>
                <a:gd name="T0" fmla="*/ 601 w 1562"/>
                <a:gd name="T1" fmla="*/ 0 h 666"/>
                <a:gd name="T2" fmla="*/ 493 w 1562"/>
                <a:gd name="T3" fmla="*/ 297 h 666"/>
                <a:gd name="T4" fmla="*/ 525 w 1562"/>
                <a:gd name="T5" fmla="*/ 527 h 666"/>
                <a:gd name="T6" fmla="*/ 49 w 1562"/>
                <a:gd name="T7" fmla="*/ 527 h 666"/>
                <a:gd name="T8" fmla="*/ 0 w 1562"/>
                <a:gd name="T9" fmla="*/ 666 h 666"/>
                <a:gd name="T10" fmla="*/ 1562 w 1562"/>
                <a:gd name="T11" fmla="*/ 666 h 666"/>
                <a:gd name="T12" fmla="*/ 1535 w 1562"/>
                <a:gd name="T13" fmla="*/ 527 h 666"/>
                <a:gd name="T14" fmla="*/ 1055 w 1562"/>
                <a:gd name="T15" fmla="*/ 527 h 666"/>
                <a:gd name="T16" fmla="*/ 1086 w 1562"/>
                <a:gd name="T17" fmla="*/ 297 h 666"/>
                <a:gd name="T18" fmla="*/ 974 w 1562"/>
                <a:gd name="T19" fmla="*/ 0 h 666"/>
                <a:gd name="T20" fmla="*/ 601 w 1562"/>
                <a:gd name="T21" fmla="*/ 0 h 6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62"/>
                <a:gd name="T34" fmla="*/ 0 h 666"/>
                <a:gd name="T35" fmla="*/ 1562 w 1562"/>
                <a:gd name="T36" fmla="*/ 666 h 6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62" h="666">
                  <a:moveTo>
                    <a:pt x="601" y="0"/>
                  </a:moveTo>
                  <a:lnTo>
                    <a:pt x="493" y="297"/>
                  </a:lnTo>
                  <a:lnTo>
                    <a:pt x="525" y="527"/>
                  </a:lnTo>
                  <a:lnTo>
                    <a:pt x="49" y="527"/>
                  </a:lnTo>
                  <a:lnTo>
                    <a:pt x="0" y="666"/>
                  </a:lnTo>
                  <a:lnTo>
                    <a:pt x="1562" y="666"/>
                  </a:lnTo>
                  <a:lnTo>
                    <a:pt x="1535" y="527"/>
                  </a:lnTo>
                  <a:lnTo>
                    <a:pt x="1055" y="527"/>
                  </a:lnTo>
                  <a:lnTo>
                    <a:pt x="1086" y="297"/>
                  </a:lnTo>
                  <a:lnTo>
                    <a:pt x="974" y="0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45090" name="Rectangle 33"/>
            <p:cNvSpPr>
              <a:spLocks noChangeArrowheads="1"/>
            </p:cNvSpPr>
            <p:nvPr/>
          </p:nvSpPr>
          <p:spPr bwMode="auto">
            <a:xfrm>
              <a:off x="2142" y="914"/>
              <a:ext cx="1584" cy="4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91" name="Freeform 34"/>
            <p:cNvSpPr>
              <a:spLocks/>
            </p:cNvSpPr>
            <p:nvPr/>
          </p:nvSpPr>
          <p:spPr bwMode="auto">
            <a:xfrm>
              <a:off x="2689" y="277"/>
              <a:ext cx="517" cy="286"/>
            </a:xfrm>
            <a:custGeom>
              <a:avLst/>
              <a:gdLst>
                <a:gd name="T0" fmla="*/ 0 w 517"/>
                <a:gd name="T1" fmla="*/ 286 h 286"/>
                <a:gd name="T2" fmla="*/ 95 w 517"/>
                <a:gd name="T3" fmla="*/ 0 h 286"/>
                <a:gd name="T4" fmla="*/ 427 w 517"/>
                <a:gd name="T5" fmla="*/ 4 h 286"/>
                <a:gd name="T6" fmla="*/ 517 w 517"/>
                <a:gd name="T7" fmla="*/ 282 h 286"/>
                <a:gd name="T8" fmla="*/ 395 w 517"/>
                <a:gd name="T9" fmla="*/ 44 h 286"/>
                <a:gd name="T10" fmla="*/ 113 w 517"/>
                <a:gd name="T11" fmla="*/ 44 h 286"/>
                <a:gd name="T12" fmla="*/ 0 w 517"/>
                <a:gd name="T13" fmla="*/ 286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7"/>
                <a:gd name="T22" fmla="*/ 0 h 286"/>
                <a:gd name="T23" fmla="*/ 517 w 517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7" h="286">
                  <a:moveTo>
                    <a:pt x="0" y="286"/>
                  </a:moveTo>
                  <a:lnTo>
                    <a:pt x="95" y="0"/>
                  </a:lnTo>
                  <a:lnTo>
                    <a:pt x="427" y="4"/>
                  </a:lnTo>
                  <a:lnTo>
                    <a:pt x="517" y="282"/>
                  </a:lnTo>
                  <a:lnTo>
                    <a:pt x="395" y="44"/>
                  </a:lnTo>
                  <a:lnTo>
                    <a:pt x="113" y="44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45092" name="AutoShape 35"/>
            <p:cNvSpPr>
              <a:spLocks noChangeArrowheads="1"/>
            </p:cNvSpPr>
            <p:nvPr/>
          </p:nvSpPr>
          <p:spPr bwMode="auto">
            <a:xfrm>
              <a:off x="2797" y="369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93" name="AutoShape 36"/>
            <p:cNvSpPr>
              <a:spLocks noChangeArrowheads="1"/>
            </p:cNvSpPr>
            <p:nvPr/>
          </p:nvSpPr>
          <p:spPr bwMode="auto">
            <a:xfrm>
              <a:off x="2797" y="376"/>
              <a:ext cx="310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94" name="AutoShape 37"/>
            <p:cNvSpPr>
              <a:spLocks noChangeArrowheads="1"/>
            </p:cNvSpPr>
            <p:nvPr/>
          </p:nvSpPr>
          <p:spPr bwMode="auto">
            <a:xfrm>
              <a:off x="2797" y="416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95" name="AutoShape 38"/>
            <p:cNvSpPr>
              <a:spLocks noChangeArrowheads="1"/>
            </p:cNvSpPr>
            <p:nvPr/>
          </p:nvSpPr>
          <p:spPr bwMode="auto">
            <a:xfrm>
              <a:off x="2797" y="423"/>
              <a:ext cx="310" cy="19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96" name="AutoShape 39"/>
            <p:cNvSpPr>
              <a:spLocks noChangeArrowheads="1"/>
            </p:cNvSpPr>
            <p:nvPr/>
          </p:nvSpPr>
          <p:spPr bwMode="auto">
            <a:xfrm>
              <a:off x="2797" y="467"/>
              <a:ext cx="310" cy="30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97" name="AutoShape 40"/>
            <p:cNvSpPr>
              <a:spLocks noChangeArrowheads="1"/>
            </p:cNvSpPr>
            <p:nvPr/>
          </p:nvSpPr>
          <p:spPr bwMode="auto">
            <a:xfrm>
              <a:off x="2797" y="475"/>
              <a:ext cx="310" cy="25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98" name="AutoShape 41"/>
            <p:cNvSpPr>
              <a:spLocks noChangeArrowheads="1"/>
            </p:cNvSpPr>
            <p:nvPr/>
          </p:nvSpPr>
          <p:spPr bwMode="auto">
            <a:xfrm>
              <a:off x="2734" y="519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099" name="AutoShape 42"/>
            <p:cNvSpPr>
              <a:spLocks noChangeArrowheads="1"/>
            </p:cNvSpPr>
            <p:nvPr/>
          </p:nvSpPr>
          <p:spPr bwMode="auto">
            <a:xfrm>
              <a:off x="2734" y="526"/>
              <a:ext cx="431" cy="26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100" name="AutoShape 43"/>
            <p:cNvSpPr>
              <a:spLocks noChangeArrowheads="1"/>
            </p:cNvSpPr>
            <p:nvPr/>
          </p:nvSpPr>
          <p:spPr bwMode="auto">
            <a:xfrm>
              <a:off x="2734" y="577"/>
              <a:ext cx="431" cy="26"/>
            </a:xfrm>
            <a:prstGeom prst="roundRect">
              <a:avLst>
                <a:gd name="adj" fmla="val 42856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101" name="AutoShape 44"/>
            <p:cNvSpPr>
              <a:spLocks noChangeArrowheads="1"/>
            </p:cNvSpPr>
            <p:nvPr/>
          </p:nvSpPr>
          <p:spPr bwMode="auto">
            <a:xfrm>
              <a:off x="2734" y="585"/>
              <a:ext cx="431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102" name="AutoShape 45"/>
            <p:cNvSpPr>
              <a:spLocks noChangeArrowheads="1"/>
            </p:cNvSpPr>
            <p:nvPr/>
          </p:nvSpPr>
          <p:spPr bwMode="auto">
            <a:xfrm>
              <a:off x="2734" y="625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103" name="AutoShape 46"/>
            <p:cNvSpPr>
              <a:spLocks noChangeArrowheads="1"/>
            </p:cNvSpPr>
            <p:nvPr/>
          </p:nvSpPr>
          <p:spPr bwMode="auto">
            <a:xfrm>
              <a:off x="2734" y="632"/>
              <a:ext cx="431" cy="22"/>
            </a:xfrm>
            <a:prstGeom prst="roundRect">
              <a:avLst>
                <a:gd name="adj" fmla="val 41667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</p:grpSp>
      <p:sp>
        <p:nvSpPr>
          <p:cNvPr id="45059" name="TextBox 48"/>
          <p:cNvSpPr txBox="1">
            <a:spLocks noChangeArrowheads="1"/>
          </p:cNvSpPr>
          <p:nvPr/>
        </p:nvSpPr>
        <p:spPr bwMode="auto">
          <a:xfrm>
            <a:off x="3144838" y="3025775"/>
            <a:ext cx="306863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r-Latn-CS" sz="3200" b="1">
                <a:solidFill>
                  <a:srgbClr val="122031"/>
                </a:solidFill>
                <a:latin typeface="Calibri" pitchFamily="34" charset="0"/>
              </a:rPr>
              <a:t>Obezbeđenje mesta događaja krivičnog dela</a:t>
            </a:r>
            <a:endParaRPr lang="en-US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B6BD99-6274-4473-ACBE-6C63E2479D5A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06375" y="4222750"/>
            <a:ext cx="8226425" cy="2133600"/>
          </a:xfrm>
          <a:prstGeom prst="rect">
            <a:avLst/>
          </a:prstGeom>
        </p:spPr>
        <p:txBody>
          <a:bodyPr/>
          <a:lstStyle/>
          <a:p>
            <a:pPr marL="971550" lvl="1" indent="-514350">
              <a:spcBef>
                <a:spcPct val="20000"/>
              </a:spcBef>
              <a:defRPr/>
            </a:pPr>
            <a:r>
              <a:rPr lang="x-none" sz="2800" dirty="0">
                <a:latin typeface="+mn-lt"/>
                <a:cs typeface="+mn-cs"/>
              </a:rPr>
              <a:t>Stvari  mogu da budu drugačije od onoga što ste očekivali</a:t>
            </a:r>
            <a:endParaRPr lang="en-US" sz="2800" dirty="0">
              <a:latin typeface="+mn-lt"/>
              <a:cs typeface="+mn-cs"/>
            </a:endParaRPr>
          </a:p>
          <a:p>
            <a:pPr marL="971550" lvl="1" indent="-514350">
              <a:spcBef>
                <a:spcPct val="20000"/>
              </a:spcBef>
              <a:defRPr/>
            </a:pPr>
            <a:endParaRPr lang="en-US" sz="2800" dirty="0">
              <a:latin typeface="+mn-lt"/>
              <a:cs typeface="+mn-cs"/>
            </a:endParaRPr>
          </a:p>
          <a:p>
            <a:pPr marL="971550" lvl="1" indent="-514350">
              <a:spcBef>
                <a:spcPct val="20000"/>
              </a:spcBef>
              <a:defRPr/>
            </a:pPr>
            <a:r>
              <a:rPr lang="x-none" sz="2800" dirty="0">
                <a:latin typeface="+mn-lt"/>
                <a:cs typeface="+mn-cs"/>
              </a:rPr>
              <a:t>Brzo</a:t>
            </a:r>
            <a:r>
              <a:rPr lang="en-US" sz="2800" dirty="0">
                <a:latin typeface="+mn-lt"/>
                <a:cs typeface="+mn-cs"/>
              </a:rPr>
              <a:t> – </a:t>
            </a:r>
            <a:r>
              <a:rPr lang="x-none" sz="2800" dirty="0">
                <a:latin typeface="+mn-lt"/>
                <a:cs typeface="+mn-cs"/>
              </a:rPr>
              <a:t>Prilagođavanje</a:t>
            </a:r>
            <a:r>
              <a:rPr lang="en-US" sz="2800" dirty="0">
                <a:latin typeface="+mn-lt"/>
                <a:cs typeface="+mn-cs"/>
              </a:rPr>
              <a:t> </a:t>
            </a:r>
          </a:p>
          <a:p>
            <a:pPr marL="971550" lvl="1" indent="-514350">
              <a:spcBef>
                <a:spcPct val="20000"/>
              </a:spcBef>
              <a:buFont typeface="Calibri" pitchFamily="34" charset="0"/>
              <a:buAutoNum type="arabicPeriod"/>
              <a:defRPr/>
            </a:pPr>
            <a:endParaRPr lang="en-US" sz="2800" dirty="0">
              <a:latin typeface="+mn-lt"/>
              <a:cs typeface="+mn-cs"/>
            </a:endParaRPr>
          </a:p>
          <a:p>
            <a:pPr marL="971550" lvl="1" indent="-514350">
              <a:spcBef>
                <a:spcPct val="20000"/>
              </a:spcBef>
              <a:buFont typeface="Calibri" pitchFamily="34" charset="0"/>
              <a:buAutoNum type="arabicPeriod"/>
              <a:defRPr/>
            </a:pPr>
            <a:endParaRPr lang="en-US" sz="2800" dirty="0">
              <a:latin typeface="+mn-lt"/>
              <a:cs typeface="+mn-cs"/>
            </a:endParaRPr>
          </a:p>
        </p:txBody>
      </p:sp>
      <p:pic>
        <p:nvPicPr>
          <p:cNvPr id="46083" name="Picture 4" descr="C:\Users\User\Dropbox\COE - Personal\Session 1.3.3 Search and Seizure\Photos\sto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9200" y="469900"/>
            <a:ext cx="3403600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4EE08C-D70F-4BB7-9744-D51D8E168786}" type="slidenum">
              <a:rPr lang="en-US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Obezbeđenje mesta događaja krivičnog dela</a:t>
            </a:r>
            <a:endParaRPr lang="en-US" sz="4000" b="1" smtClean="0"/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>
          <a:xfrm>
            <a:off x="206375" y="1219200"/>
            <a:ext cx="8226425" cy="2133600"/>
          </a:xfrm>
        </p:spPr>
        <p:txBody>
          <a:bodyPr/>
          <a:lstStyle/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smtClean="0"/>
              <a:t>Bezbednost lica</a:t>
            </a:r>
            <a:endParaRPr lang="en-US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smtClean="0"/>
              <a:t>Integritet svih dokaza</a:t>
            </a:r>
            <a:endParaRPr lang="en-US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smtClean="0"/>
              <a:t>Elektronske dokaze je lako moguće prepraviti, izbrisati ili uništiti</a:t>
            </a:r>
            <a:endParaRPr lang="en-US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endParaRPr lang="en-US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endParaRPr lang="en-US" smtClean="0"/>
          </a:p>
        </p:txBody>
      </p:sp>
      <p:pic>
        <p:nvPicPr>
          <p:cNvPr id="48132" name="Picture 2" descr="C:\Users\Lemon\Desktop\BackUp\COE Training\Photos\crime scen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12875" y="3352800"/>
            <a:ext cx="5902325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E58C07-0284-43D9-9C3D-2FABB646DE3E}" type="slidenum">
              <a:rPr lang="en-US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3112"/>
          </a:xfrm>
        </p:spPr>
        <p:txBody>
          <a:bodyPr/>
          <a:lstStyle/>
          <a:p>
            <a:pPr eaLnBrk="1" hangingPunct="1"/>
            <a:r>
              <a:rPr lang="sr-Latn-CS" b="1" dirty="0" smtClean="0"/>
              <a:t>Ciljevi  </a:t>
            </a:r>
            <a:r>
              <a:rPr lang="sr-Latn-CS" b="1" dirty="0" smtClean="0"/>
              <a:t>bloka </a:t>
            </a:r>
            <a:r>
              <a:rPr lang="sr-Latn-CS" b="1" dirty="0" smtClean="0"/>
              <a:t>obuke</a:t>
            </a:r>
            <a:endParaRPr lang="en-US" b="1" dirty="0" smtClean="0"/>
          </a:p>
        </p:txBody>
      </p:sp>
      <p:sp>
        <p:nvSpPr>
          <p:cNvPr id="15363" name="Content Placeholder 2"/>
          <p:cNvSpPr>
            <a:spLocks/>
          </p:cNvSpPr>
          <p:nvPr/>
        </p:nvSpPr>
        <p:spPr bwMode="auto">
          <a:xfrm>
            <a:off x="457200" y="1235075"/>
            <a:ext cx="8512175" cy="489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sr-Latn-CS" sz="2800" dirty="0">
                <a:latin typeface="Calibri" pitchFamily="34" charset="0"/>
              </a:rPr>
              <a:t>Na kraju ovog bloka obuke, učesnici će biti u stanju da</a:t>
            </a:r>
            <a:r>
              <a:rPr lang="en-US" sz="2800" dirty="0">
                <a:latin typeface="Calibri" pitchFamily="34" charset="0"/>
              </a:rPr>
              <a:t>:</a:t>
            </a:r>
            <a:endParaRPr lang="en-GB" sz="2600" dirty="0">
              <a:solidFill>
                <a:srgbClr val="FF0000"/>
              </a:solidFill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sr-Latn-CS" sz="2800" dirty="0">
                <a:latin typeface="Calibri" pitchFamily="34" charset="0"/>
              </a:rPr>
              <a:t>objasne </a:t>
            </a:r>
            <a:r>
              <a:rPr lang="sr-Latn-CS" sz="2800" dirty="0" smtClean="0">
                <a:latin typeface="Calibri" pitchFamily="34" charset="0"/>
              </a:rPr>
              <a:t>propisno </a:t>
            </a:r>
            <a:r>
              <a:rPr lang="sr-Latn-CS" sz="2800" dirty="0">
                <a:latin typeface="Calibri" pitchFamily="34" charset="0"/>
              </a:rPr>
              <a:t>planiranje i pripremu policijske akcije pretresa </a:t>
            </a:r>
            <a:r>
              <a:rPr lang="sr-Latn-CS" sz="2800" dirty="0" smtClean="0">
                <a:latin typeface="Calibri" pitchFamily="34" charset="0"/>
              </a:rPr>
              <a:t>u kojoj </a:t>
            </a:r>
            <a:r>
              <a:rPr lang="sr-Latn-CS" sz="2800" dirty="0" smtClean="0">
                <a:latin typeface="Calibri" pitchFamily="34" charset="0"/>
              </a:rPr>
              <a:t>j</a:t>
            </a:r>
            <a:r>
              <a:rPr lang="sr-Latn-CS" sz="2800" dirty="0" smtClean="0">
                <a:latin typeface="Calibri" pitchFamily="34" charset="0"/>
              </a:rPr>
              <a:t>e moguće  </a:t>
            </a:r>
            <a:r>
              <a:rPr lang="sr-Latn-CS" sz="2800" dirty="0" smtClean="0">
                <a:latin typeface="Calibri" pitchFamily="34" charset="0"/>
              </a:rPr>
              <a:t>pro</a:t>
            </a:r>
            <a:r>
              <a:rPr lang="sr-Latn-CS" sz="2800" dirty="0" smtClean="0">
                <a:latin typeface="Calibri" pitchFamily="34" charset="0"/>
              </a:rPr>
              <a:t>naći digitalne dokaze;</a:t>
            </a:r>
            <a:endParaRPr lang="en-GB" sz="2800" dirty="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sr-Latn-CS" sz="2800" dirty="0">
                <a:latin typeface="Calibri" pitchFamily="34" charset="0"/>
              </a:rPr>
              <a:t>nabroje alate i stavke </a:t>
            </a:r>
            <a:r>
              <a:rPr lang="sr-Latn-CS" sz="2800" dirty="0" smtClean="0">
                <a:latin typeface="Calibri" pitchFamily="34" charset="0"/>
              </a:rPr>
              <a:t>koje </a:t>
            </a:r>
            <a:r>
              <a:rPr lang="sr-Latn-CS" sz="2800" dirty="0">
                <a:latin typeface="Calibri" pitchFamily="34" charset="0"/>
              </a:rPr>
              <a:t>mogu biti potrebne za policijsku akciju pretresa u </a:t>
            </a:r>
            <a:r>
              <a:rPr lang="sr-Latn-CS" sz="2800" dirty="0" smtClean="0">
                <a:latin typeface="Calibri" pitchFamily="34" charset="0"/>
              </a:rPr>
              <a:t>kojoj je moguće </a:t>
            </a:r>
            <a:r>
              <a:rPr lang="sr-Latn-CS" sz="2800" dirty="0" smtClean="0">
                <a:latin typeface="Calibri" pitchFamily="34" charset="0"/>
              </a:rPr>
              <a:t>pronaći</a:t>
            </a:r>
            <a:r>
              <a:rPr lang="sr-Latn-CS" sz="2800" dirty="0" smtClean="0">
                <a:latin typeface="Calibri" pitchFamily="34" charset="0"/>
              </a:rPr>
              <a:t> digitalne dokaze;</a:t>
            </a:r>
            <a:endParaRPr lang="en-GB" sz="2800" dirty="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sr-Latn-CS" sz="2800" dirty="0">
                <a:latin typeface="Calibri" pitchFamily="34" charset="0"/>
              </a:rPr>
              <a:t>objasne kako bi oni obezbedili i dokumentovali mesto događaja </a:t>
            </a:r>
            <a:r>
              <a:rPr lang="sr-Latn-CS" sz="2800" dirty="0" smtClean="0">
                <a:latin typeface="Calibri" pitchFamily="34" charset="0"/>
              </a:rPr>
              <a:t>krivičnog dela na </a:t>
            </a:r>
            <a:r>
              <a:rPr lang="sr-Latn-CS" sz="2800" dirty="0">
                <a:latin typeface="Calibri" pitchFamily="34" charset="0"/>
              </a:rPr>
              <a:t>kome se pojavljuju digitalni dokazi.</a:t>
            </a:r>
            <a:r>
              <a:rPr lang="en-GB" sz="2800" dirty="0">
                <a:latin typeface="Calibri" pitchFamily="34" charset="0"/>
              </a:rPr>
              <a:t> </a:t>
            </a:r>
            <a:endParaRPr lang="en-US" sz="2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AB6CF6-2FF4-40FB-85DB-C582ED2394C6}" type="slidenum">
              <a:rPr lang="en-US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Koraci za obezbeđivanje mesta događaja krivičnog dela</a:t>
            </a:r>
            <a:endParaRPr lang="en-US" sz="4000" b="1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375" y="1219200"/>
            <a:ext cx="8243888" cy="5137150"/>
          </a:xfrm>
        </p:spPr>
        <p:txBody>
          <a:bodyPr>
            <a:normAutofit lnSpcReduction="10000"/>
          </a:bodyPr>
          <a:lstStyle/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x-none" dirty="0" smtClean="0"/>
              <a:t>Sledite praktičnu politiku o sudskoj nadležnosti radi obezbeđenja mesta zločina.</a:t>
            </a:r>
            <a:endParaRPr lang="el-GR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x-none" dirty="0" smtClean="0"/>
              <a:t>Udaljite sva lica iz neposredne blizine prostora sa koga se prikupljaju dokazi.</a:t>
            </a:r>
            <a:endParaRPr lang="el-GR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x-none" dirty="0" smtClean="0"/>
              <a:t>Obezbedite sve elektronske uređaje, uključujući i personalne i prenosive uređaje.</a:t>
            </a:r>
            <a:endParaRPr lang="el-GR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x-none" dirty="0" smtClean="0"/>
              <a:t>Nemojte prihvatati ponude za pomoć  ili tehničku podršku od  neovlašćenih lica.</a:t>
            </a:r>
            <a:endParaRPr lang="en-US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x-none" dirty="0" smtClean="0"/>
              <a:t>Ostavite kompjuter ili elektronski uređaj isključen, ukoliko je već bio isključen.</a:t>
            </a:r>
            <a:endParaRPr lang="el-G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D6DC86-D1A5-4657-88AB-2CD93F189093}" type="slidenum">
              <a:rPr lang="en-US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Koraci za obezbeđivanje mesta događaja...nastavak</a:t>
            </a:r>
            <a:endParaRPr lang="en-US" sz="4000" b="1" smtClean="0"/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206375" y="1219200"/>
            <a:ext cx="8243888" cy="5137150"/>
          </a:xfrm>
        </p:spPr>
        <p:txBody>
          <a:bodyPr/>
          <a:lstStyle/>
          <a:p>
            <a:pPr marL="514350" indent="-514350" eaLnBrk="1" hangingPunct="1">
              <a:buFont typeface="Calibri" pitchFamily="34" charset="0"/>
              <a:buAutoNum type="arabicPeriod" startAt="6"/>
            </a:pPr>
            <a:r>
              <a:rPr lang="sr-Latn-CS" dirty="0" smtClean="0"/>
              <a:t>Videćemo kasnije šta se radi ako je kompjuter uključen ili ukoliko nije moguće utvrditi stanje u kome se nalazi.</a:t>
            </a:r>
            <a:endParaRPr lang="el-GR" dirty="0" smtClean="0"/>
          </a:p>
          <a:p>
            <a:pPr marL="514350" indent="-514350" eaLnBrk="1" hangingPunct="1">
              <a:buFont typeface="Calibri" pitchFamily="34" charset="0"/>
              <a:buAutoNum type="arabicPeriod" startAt="6"/>
            </a:pPr>
            <a:r>
              <a:rPr lang="sr-Latn-CS" dirty="0" smtClean="0"/>
              <a:t>Zaštitite nepostojane podatke fizički i elektronski.</a:t>
            </a:r>
            <a:endParaRPr lang="el-GR" dirty="0" smtClean="0"/>
          </a:p>
          <a:p>
            <a:pPr marL="514350" indent="-514350" eaLnBrk="1" hangingPunct="1">
              <a:buFont typeface="Calibri" pitchFamily="34" charset="0"/>
              <a:buAutoNum type="arabicPeriod" startAt="6"/>
            </a:pPr>
            <a:r>
              <a:rPr lang="sr-Latn-CS" dirty="0" smtClean="0"/>
              <a:t>Identifikujte i dokumentujte srodne elektronske komponente koje neće biti prikupljene.</a:t>
            </a:r>
            <a:endParaRPr lang="el-GR" dirty="0" smtClean="0"/>
          </a:p>
          <a:p>
            <a:pPr marL="514350" indent="-514350" eaLnBrk="1" hangingPunct="1">
              <a:buFont typeface="Calibri" pitchFamily="34" charset="0"/>
              <a:buAutoNum type="arabicPeriod" startAt="6"/>
            </a:pPr>
            <a:r>
              <a:rPr lang="sr-Latn-CS" dirty="0" smtClean="0"/>
              <a:t>Identifikujte telefonske i mrežne </a:t>
            </a:r>
            <a:r>
              <a:rPr lang="sr-Latn-CS" dirty="0" smtClean="0"/>
              <a:t>linije </a:t>
            </a:r>
            <a:r>
              <a:rPr lang="sr-Latn-CS" dirty="0" smtClean="0"/>
              <a:t>priključene na uređaje, dokumentujte ih i obeležite.</a:t>
            </a:r>
            <a:endParaRPr lang="el-GR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40A6B7-7F55-4812-9430-1B7863C7C43D}" type="slidenum">
              <a:rPr lang="en-US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Koraci za obezbeđivanje mesta događaja...nastavak</a:t>
            </a:r>
            <a:endParaRPr lang="en-US" sz="4000" b="1" smtClean="0"/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206375" y="1219200"/>
            <a:ext cx="8243888" cy="5137150"/>
          </a:xfrm>
        </p:spPr>
        <p:txBody>
          <a:bodyPr/>
          <a:lstStyle/>
          <a:p>
            <a:pPr marL="514350" indent="-514350" eaLnBrk="1" hangingPunct="1">
              <a:buFont typeface="Calibri" pitchFamily="34" charset="0"/>
              <a:buAutoNum type="arabicPeriod" startAt="10"/>
            </a:pPr>
            <a:r>
              <a:rPr lang="en-GB" dirty="0" smtClean="0"/>
              <a:t> </a:t>
            </a:r>
            <a:r>
              <a:rPr lang="sr-Latn-CS" dirty="0" smtClean="0"/>
              <a:t> Odlučite da li su potrebni bilo koji drugi dokazi sa uređaja koje treba zapleniti</a:t>
            </a:r>
            <a:endParaRPr lang="el-GR" dirty="0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dirty="0" smtClean="0"/>
              <a:t>Ukoliko je potrebno, sledite opšte procedure za postupanje.</a:t>
            </a:r>
            <a:endParaRPr lang="el-GR" dirty="0" smtClean="0"/>
          </a:p>
          <a:p>
            <a:pPr marL="971550" lvl="1" indent="-514350" eaLnBrk="1" hangingPunct="1">
              <a:buFont typeface="Calibri" pitchFamily="34" charset="0"/>
              <a:buAutoNum type="arabicPeriod"/>
            </a:pPr>
            <a:r>
              <a:rPr lang="sr-Latn-CS" dirty="0" smtClean="0"/>
              <a:t>Odložite destruktivne tehnike za period </a:t>
            </a:r>
            <a:r>
              <a:rPr lang="sr-Latn-CS" b="1" dirty="0" smtClean="0"/>
              <a:t>nakon završetka </a:t>
            </a:r>
            <a:r>
              <a:rPr lang="sr-Latn-CS" dirty="0" smtClean="0"/>
              <a:t>spasavanja elektronskih dokaza.</a:t>
            </a:r>
            <a:endParaRPr lang="el-GR" dirty="0" smtClean="0"/>
          </a:p>
          <a:p>
            <a:pPr marL="1371600" lvl="2" indent="-457200" eaLnBrk="1" hangingPunct="1">
              <a:buFont typeface="Calibri" pitchFamily="34" charset="0"/>
              <a:buAutoNum type="arabicPeriod"/>
            </a:pPr>
            <a:r>
              <a:rPr lang="sr-Latn-CS" dirty="0" smtClean="0"/>
              <a:t>Uzmite latentne otiske prstiju </a:t>
            </a:r>
            <a:r>
              <a:rPr lang="sr-Latn-CS" b="1" dirty="0" smtClean="0"/>
              <a:t>nakon završetka </a:t>
            </a:r>
            <a:r>
              <a:rPr lang="sr-Latn-CS" dirty="0" smtClean="0"/>
              <a:t>spasavanja </a:t>
            </a:r>
            <a:r>
              <a:rPr lang="en-GB" dirty="0" smtClean="0"/>
              <a:t> e-</a:t>
            </a:r>
            <a:r>
              <a:rPr lang="sr-Latn-CS" dirty="0" smtClean="0"/>
              <a:t>dokaza.</a:t>
            </a:r>
            <a:endParaRPr lang="el-GR" dirty="0" smtClean="0"/>
          </a:p>
          <a:p>
            <a:pPr marL="1371600" lvl="2" indent="-457200" eaLnBrk="1" hangingPunct="1">
              <a:buFont typeface="Calibri" pitchFamily="34" charset="0"/>
              <a:buAutoNum type="arabicPeriod"/>
            </a:pPr>
            <a:r>
              <a:rPr lang="sr-Latn-CS" b="1" dirty="0" smtClean="0"/>
              <a:t>Nemojte koristiti </a:t>
            </a:r>
            <a:r>
              <a:rPr lang="sr-Latn-CS" dirty="0" smtClean="0"/>
              <a:t> aluminijumski prah za uzimanje otisaka prstiju sa mesta </a:t>
            </a:r>
            <a:r>
              <a:rPr lang="sr-Latn-CS" dirty="0" smtClean="0"/>
              <a:t>događaja pošto </a:t>
            </a:r>
            <a:r>
              <a:rPr lang="sr-Latn-CS" dirty="0" smtClean="0"/>
              <a:t>on može da ošteti opremu i podatke</a:t>
            </a:r>
            <a:r>
              <a:rPr lang="en-GB" dirty="0" smtClean="0"/>
              <a:t>.</a:t>
            </a:r>
            <a:endParaRPr lang="el-GR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AAE743-933B-450A-B3F6-A3069ADEF07A}" type="slidenum">
              <a:rPr lang="en-US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56322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Pretres mesta događaja</a:t>
            </a:r>
            <a:endParaRPr lang="en-US" sz="4000" b="1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8243888" cy="5137150"/>
          </a:xfrm>
        </p:spPr>
        <p:txBody>
          <a:bodyPr>
            <a:normAutofit fontScale="92500" lnSpcReduction="10000"/>
          </a:bodyPr>
          <a:lstStyle/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x-none" dirty="0" smtClean="0"/>
              <a:t>Izvršite pretres mesta događaja krivičnog dela da potražite neelektronske, ali povezane dokaze, kao što su:</a:t>
            </a:r>
            <a:endParaRPr lang="el-GR" dirty="0" smtClean="0"/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sr-Latn-CS" dirty="0" smtClean="0"/>
              <a:t>pisane</a:t>
            </a:r>
            <a:r>
              <a:rPr lang="x-none" dirty="0" smtClean="0"/>
              <a:t> lozinke i ostale rukom pisane beleške;</a:t>
            </a:r>
            <a:endParaRPr lang="el-GR" dirty="0" smtClean="0"/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sr-Latn-CS" dirty="0" smtClean="0"/>
              <a:t>p</a:t>
            </a:r>
            <a:r>
              <a:rPr lang="x-none" dirty="0" smtClean="0"/>
              <a:t>razni blokovi papira sa otiscima od pisanja;</a:t>
            </a:r>
            <a:endParaRPr lang="el-GR" dirty="0" smtClean="0"/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x-none" dirty="0" smtClean="0"/>
              <a:t>priručnici za hardver i softver;</a:t>
            </a:r>
            <a:endParaRPr lang="el-GR" dirty="0" smtClean="0"/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x-none" dirty="0" smtClean="0"/>
              <a:t>kalendari ili dnevnici;</a:t>
            </a:r>
            <a:endParaRPr lang="el-GR" dirty="0" smtClean="0"/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x-none" dirty="0" smtClean="0"/>
              <a:t>kompjuterski odštampani tekst ili </a:t>
            </a:r>
            <a:r>
              <a:rPr lang="x-none" smtClean="0"/>
              <a:t>grafički </a:t>
            </a:r>
            <a:r>
              <a:rPr lang="x-none" smtClean="0"/>
              <a:t>prikaz</a:t>
            </a:r>
            <a:r>
              <a:rPr lang="sr-Latn-RS" dirty="0" smtClean="0"/>
              <a:t>;</a:t>
            </a:r>
            <a:endParaRPr lang="el-GR" dirty="0" smtClean="0"/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x-none" dirty="0" smtClean="0"/>
              <a:t>fotografije, ili</a:t>
            </a:r>
            <a:endParaRPr lang="el-GR" dirty="0" smtClean="0"/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x-none" dirty="0" smtClean="0"/>
              <a:t>informacije o ličnim interesovanjima koje kasnije mogu da budu korisne za naknadno razbijanje lozinke/fraze za prolaz.</a:t>
            </a:r>
            <a:endParaRPr lang="el-G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81AEC0-609D-4087-A4D8-C6C13915CA63}" type="slidenum">
              <a:rPr lang="en-US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Preliminarni informativni razgovori</a:t>
            </a:r>
            <a:endParaRPr lang="en-US" sz="4000" b="1" smtClean="0"/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>
          <a:xfrm>
            <a:off x="206375" y="1219200"/>
            <a:ext cx="8655050" cy="1981200"/>
          </a:xfrm>
        </p:spPr>
        <p:txBody>
          <a:bodyPr/>
          <a:lstStyle/>
          <a:p>
            <a:pPr marL="571500" indent="-514350" eaLnBrk="1" hangingPunct="1">
              <a:buFont typeface="Calibri" pitchFamily="34" charset="0"/>
              <a:buAutoNum type="arabicPeriod"/>
            </a:pPr>
            <a:r>
              <a:rPr lang="sr-Latn-CS" sz="2600" dirty="0" smtClean="0"/>
              <a:t>Izdvojite i identifikujte sva lica na mestu događaja i zabeležite  mesto  na kome su se nalazila u vreme </a:t>
            </a:r>
            <a:r>
              <a:rPr lang="sr-Latn-CS" sz="2600" dirty="0" smtClean="0"/>
              <a:t>ulaska.</a:t>
            </a:r>
            <a:endParaRPr lang="el-GR" sz="2600" dirty="0" smtClean="0"/>
          </a:p>
          <a:p>
            <a:pPr marL="571500" indent="-514350" eaLnBrk="1" hangingPunct="1">
              <a:buFont typeface="Calibri" pitchFamily="34" charset="0"/>
              <a:buAutoNum type="arabicPeriod"/>
            </a:pPr>
            <a:r>
              <a:rPr lang="sr-Latn-CS" sz="2600" dirty="0" smtClean="0"/>
              <a:t>Koristite kontrolnu listu za prikupljanje i zapisivanje informacija od ovih lica, kao što su</a:t>
            </a:r>
            <a:r>
              <a:rPr lang="en-GB" sz="2600" dirty="0" smtClean="0"/>
              <a:t> …..</a:t>
            </a:r>
            <a:endParaRPr lang="el-GR" sz="2600" dirty="0" smtClean="0"/>
          </a:p>
        </p:txBody>
      </p:sp>
      <p:pic>
        <p:nvPicPr>
          <p:cNvPr id="58372" name="Picture 2" descr="C:\Users\Lemon\Desktop\BackUp\COE Training\Photos\interogati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9713" y="3200400"/>
            <a:ext cx="5467350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89C49-2457-4CB1-9A85-71EBA1E23161}" type="slidenum">
              <a:rPr lang="en-US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60418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Preliminarni informativni razgovori, nastavak</a:t>
            </a:r>
            <a:endParaRPr lang="en-US" sz="4000" b="1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375" y="1219200"/>
            <a:ext cx="8655050" cy="5137150"/>
          </a:xfrm>
        </p:spPr>
        <p:txBody>
          <a:bodyPr>
            <a:normAutofit fontScale="85000" lnSpcReduction="20000"/>
          </a:bodyPr>
          <a:lstStyle/>
          <a:p>
            <a:pPr marL="971550" lvl="1" indent="-457200" eaLnBrk="1" hangingPunct="1">
              <a:buFont typeface="+mj-lt"/>
              <a:buAutoNum type="arabicPeriod"/>
              <a:defRPr/>
            </a:pPr>
            <a:r>
              <a:rPr lang="x-none" sz="3100" dirty="0" smtClean="0"/>
              <a:t>Svrha datog uređaja</a:t>
            </a:r>
            <a:r>
              <a:rPr lang="en-GB" sz="3100" dirty="0" smtClean="0"/>
              <a:t>/s</a:t>
            </a:r>
            <a:r>
              <a:rPr lang="x-none" sz="3100" dirty="0" smtClean="0"/>
              <a:t>istema.</a:t>
            </a:r>
            <a:r>
              <a:rPr lang="en-GB" sz="3100" dirty="0" smtClean="0"/>
              <a:t> </a:t>
            </a:r>
            <a:endParaRPr lang="el-GR" sz="3100" dirty="0" smtClean="0"/>
          </a:p>
          <a:p>
            <a:pPr marL="971550" lvl="1" indent="-457200" eaLnBrk="1" hangingPunct="1">
              <a:buFont typeface="+mj-lt"/>
              <a:buAutoNum type="arabicPeriod"/>
              <a:defRPr/>
            </a:pPr>
            <a:r>
              <a:rPr lang="x-none" sz="3100" dirty="0" smtClean="0"/>
              <a:t>Vlasnici i/ili </a:t>
            </a:r>
            <a:r>
              <a:rPr lang="x-none" sz="3100" smtClean="0"/>
              <a:t>korisnici </a:t>
            </a:r>
            <a:r>
              <a:rPr lang="x-none" sz="3100" smtClean="0"/>
              <a:t>uređaja/si</a:t>
            </a:r>
            <a:r>
              <a:rPr lang="sr-Latn-RS" sz="3100" dirty="0" smtClean="0"/>
              <a:t>s</a:t>
            </a:r>
            <a:r>
              <a:rPr lang="x-none" sz="3100" smtClean="0"/>
              <a:t>tema </a:t>
            </a:r>
            <a:r>
              <a:rPr lang="x-none" sz="3100" dirty="0" smtClean="0"/>
              <a:t>nađenih na mestu događaja, kao i lozinke  (videti dole</a:t>
            </a:r>
            <a:r>
              <a:rPr lang="x-none" sz="3100" smtClean="0"/>
              <a:t>), </a:t>
            </a:r>
            <a:r>
              <a:rPr lang="sr-Latn-RS" sz="3100" dirty="0" smtClean="0"/>
              <a:t>imena </a:t>
            </a:r>
            <a:r>
              <a:rPr lang="x-none" sz="3100" smtClean="0"/>
              <a:t>korisni</a:t>
            </a:r>
            <a:r>
              <a:rPr lang="sr-Latn-RS" sz="3100" dirty="0" smtClean="0"/>
              <a:t>ka</a:t>
            </a:r>
            <a:r>
              <a:rPr lang="x-none" sz="3100" smtClean="0"/>
              <a:t> </a:t>
            </a:r>
            <a:r>
              <a:rPr lang="x-none" sz="3100" dirty="0" smtClean="0"/>
              <a:t>i provajder Internet usluga.</a:t>
            </a:r>
            <a:endParaRPr lang="el-GR" sz="3100" dirty="0" smtClean="0"/>
          </a:p>
          <a:p>
            <a:pPr marL="971550" lvl="1" indent="-457200" eaLnBrk="1" hangingPunct="1">
              <a:buFont typeface="+mj-lt"/>
              <a:buAutoNum type="arabicPeriod"/>
              <a:defRPr/>
            </a:pPr>
            <a:r>
              <a:rPr lang="x-none" sz="3100" dirty="0" smtClean="0"/>
              <a:t>Sve lozinke potrebne za pristup datom sistemu, softveru </a:t>
            </a:r>
            <a:r>
              <a:rPr lang="x-none" sz="3100" smtClean="0"/>
              <a:t>ili </a:t>
            </a:r>
            <a:r>
              <a:rPr lang="x-none" sz="3100" smtClean="0"/>
              <a:t>podacim</a:t>
            </a:r>
            <a:r>
              <a:rPr lang="sr-Latn-RS" sz="3100" dirty="0" smtClean="0"/>
              <a:t>a</a:t>
            </a:r>
            <a:r>
              <a:rPr lang="en-GB" sz="3100" dirty="0" smtClean="0"/>
              <a:t>. </a:t>
            </a:r>
            <a:endParaRPr lang="el-GR" sz="3100" dirty="0" smtClean="0"/>
          </a:p>
          <a:p>
            <a:pPr marL="971550" lvl="1" indent="-457200" eaLnBrk="1" hangingPunct="1">
              <a:buFont typeface="+mj-lt"/>
              <a:buAutoNum type="arabicPeriod"/>
              <a:defRPr/>
            </a:pPr>
            <a:r>
              <a:rPr lang="x-none" sz="3100" dirty="0" smtClean="0"/>
              <a:t>Sve jedinstvene bezbednosne planove ili uređaje za uništenje.</a:t>
            </a:r>
            <a:endParaRPr lang="el-GR" sz="3100" dirty="0" smtClean="0"/>
          </a:p>
          <a:p>
            <a:pPr marL="971550" lvl="1" indent="-457200" eaLnBrk="1" hangingPunct="1">
              <a:buFont typeface="+mj-lt"/>
              <a:buAutoNum type="arabicPeriod"/>
              <a:defRPr/>
            </a:pPr>
            <a:r>
              <a:rPr lang="x-none" sz="3100" dirty="0" smtClean="0"/>
              <a:t>Informacije o nalozima za </a:t>
            </a:r>
            <a:r>
              <a:rPr lang="en-GB" sz="3100" dirty="0" smtClean="0"/>
              <a:t>MySpace, Facebook, </a:t>
            </a:r>
            <a:r>
              <a:rPr lang="x-none" sz="3100" dirty="0" smtClean="0"/>
              <a:t>ili druge onlajn </a:t>
            </a:r>
            <a:r>
              <a:rPr lang="en-GB" sz="3100" dirty="0" smtClean="0"/>
              <a:t> Web</a:t>
            </a:r>
            <a:r>
              <a:rPr lang="x-none" sz="3100" smtClean="0"/>
              <a:t> </a:t>
            </a:r>
            <a:r>
              <a:rPr lang="x-none" sz="3100" smtClean="0"/>
              <a:t>lokacije</a:t>
            </a:r>
            <a:r>
              <a:rPr lang="sr-Latn-RS" sz="3100" dirty="0" smtClean="0"/>
              <a:t> društvenih mreža</a:t>
            </a:r>
            <a:r>
              <a:rPr lang="en-GB" sz="3100" dirty="0" smtClean="0"/>
              <a:t>.</a:t>
            </a:r>
            <a:endParaRPr lang="el-GR" sz="3100" dirty="0" smtClean="0"/>
          </a:p>
          <a:p>
            <a:pPr marL="971550" lvl="1" indent="-457200" eaLnBrk="1" hangingPunct="1">
              <a:buFont typeface="+mj-lt"/>
              <a:buAutoNum type="arabicPeriod"/>
              <a:defRPr/>
            </a:pPr>
            <a:r>
              <a:rPr lang="x-none" sz="3100" dirty="0" smtClean="0"/>
              <a:t>Sva skladištenja podataka izvan mesta događaja.</a:t>
            </a:r>
            <a:endParaRPr lang="el-GR" sz="3100" dirty="0" smtClean="0"/>
          </a:p>
          <a:p>
            <a:pPr marL="971550" lvl="1" indent="-457200" eaLnBrk="1" hangingPunct="1">
              <a:buFont typeface="+mj-lt"/>
              <a:buAutoNum type="arabicPeriod"/>
              <a:defRPr/>
            </a:pPr>
            <a:r>
              <a:rPr lang="x-none" sz="3100" dirty="0" smtClean="0"/>
              <a:t>Sva dokumentacija sa objašnjenjima za hardver ili softver instaliran na  datom sistemu</a:t>
            </a:r>
            <a:r>
              <a:rPr lang="en-GB" sz="3100" dirty="0" smtClean="0"/>
              <a:t>.</a:t>
            </a:r>
            <a:endParaRPr lang="el-GR" sz="3100" dirty="0" smtClean="0"/>
          </a:p>
          <a:p>
            <a:pPr marL="914400" lvl="1" indent="-514350" eaLnBrk="1" hangingPunct="1">
              <a:buFont typeface="+mj-lt"/>
              <a:buAutoNum type="arabicPeriod"/>
              <a:defRPr/>
            </a:pPr>
            <a:r>
              <a:rPr lang="x-none" sz="3100" dirty="0" smtClean="0"/>
              <a:t>Sve ostale relevantne informacije.</a:t>
            </a:r>
            <a:endParaRPr lang="el-GR" sz="31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325900-1979-4671-8B96-9A804CDF7015}" type="slidenum">
              <a:rPr lang="en-US"/>
              <a:pPr>
                <a:defRPr/>
              </a:pPr>
              <a:t>26</a:t>
            </a:fld>
            <a:endParaRPr lang="en-US" dirty="0"/>
          </a:p>
        </p:txBody>
      </p:sp>
      <p:grpSp>
        <p:nvGrpSpPr>
          <p:cNvPr id="62466" name="Group 2"/>
          <p:cNvGrpSpPr>
            <a:grpSpLocks noChangeAspect="1"/>
          </p:cNvGrpSpPr>
          <p:nvPr/>
        </p:nvGrpSpPr>
        <p:grpSpPr bwMode="auto">
          <a:xfrm>
            <a:off x="2828925" y="434975"/>
            <a:ext cx="4149725" cy="5976938"/>
            <a:chOff x="1338" y="255"/>
            <a:chExt cx="3192" cy="3900"/>
          </a:xfrm>
        </p:grpSpPr>
        <p:sp>
          <p:nvSpPr>
            <p:cNvPr id="6246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338" y="255"/>
              <a:ext cx="3192" cy="39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r-Latn-CS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1338" y="526"/>
              <a:ext cx="3188" cy="3614"/>
            </a:xfrm>
            <a:prstGeom prst="roundRect">
              <a:avLst>
                <a:gd name="adj" fmla="val 2463"/>
              </a:avLst>
            </a:pr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cs typeface="+mn-cs"/>
              </a:endParaRPr>
            </a:p>
          </p:txBody>
        </p:sp>
        <p:sp>
          <p:nvSpPr>
            <p:cNvPr id="62470" name="AutoShape 5"/>
            <p:cNvSpPr>
              <a:spLocks noChangeArrowheads="1"/>
            </p:cNvSpPr>
            <p:nvPr/>
          </p:nvSpPr>
          <p:spPr bwMode="auto">
            <a:xfrm>
              <a:off x="1419" y="526"/>
              <a:ext cx="3053" cy="3585"/>
            </a:xfrm>
            <a:prstGeom prst="roundRect">
              <a:avLst>
                <a:gd name="adj" fmla="val 2500"/>
              </a:avLst>
            </a:pr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419" y="526"/>
              <a:ext cx="3048" cy="119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13" y="77"/>
                </a:cxn>
                <a:cxn ang="0">
                  <a:pos x="45" y="37"/>
                </a:cxn>
                <a:cxn ang="0">
                  <a:pos x="94" y="11"/>
                </a:cxn>
                <a:cxn ang="0">
                  <a:pos x="152" y="0"/>
                </a:cxn>
                <a:cxn ang="0">
                  <a:pos x="2896" y="0"/>
                </a:cxn>
                <a:cxn ang="0">
                  <a:pos x="2954" y="11"/>
                </a:cxn>
                <a:cxn ang="0">
                  <a:pos x="3003" y="37"/>
                </a:cxn>
                <a:cxn ang="0">
                  <a:pos x="3035" y="77"/>
                </a:cxn>
                <a:cxn ang="0">
                  <a:pos x="3048" y="124"/>
                </a:cxn>
                <a:cxn ang="0">
                  <a:pos x="2913" y="62"/>
                </a:cxn>
                <a:cxn ang="0">
                  <a:pos x="112" y="62"/>
                </a:cxn>
                <a:cxn ang="0">
                  <a:pos x="0" y="124"/>
                </a:cxn>
              </a:cxnLst>
              <a:rect l="0" t="0" r="r" b="b"/>
              <a:pathLst>
                <a:path w="3048" h="124">
                  <a:moveTo>
                    <a:pt x="0" y="124"/>
                  </a:moveTo>
                  <a:lnTo>
                    <a:pt x="13" y="77"/>
                  </a:lnTo>
                  <a:lnTo>
                    <a:pt x="45" y="37"/>
                  </a:lnTo>
                  <a:lnTo>
                    <a:pt x="94" y="11"/>
                  </a:lnTo>
                  <a:lnTo>
                    <a:pt x="152" y="0"/>
                  </a:lnTo>
                  <a:lnTo>
                    <a:pt x="2896" y="0"/>
                  </a:lnTo>
                  <a:lnTo>
                    <a:pt x="2954" y="11"/>
                  </a:lnTo>
                  <a:lnTo>
                    <a:pt x="3003" y="37"/>
                  </a:lnTo>
                  <a:lnTo>
                    <a:pt x="3035" y="77"/>
                  </a:lnTo>
                  <a:lnTo>
                    <a:pt x="3048" y="124"/>
                  </a:lnTo>
                  <a:lnTo>
                    <a:pt x="2913" y="62"/>
                  </a:lnTo>
                  <a:lnTo>
                    <a:pt x="112" y="6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cs typeface="+mn-cs"/>
              </a:endParaRPr>
            </a:p>
          </p:txBody>
        </p:sp>
        <p:sp>
          <p:nvSpPr>
            <p:cNvPr id="62472" name="Rectangle 7"/>
            <p:cNvSpPr>
              <a:spLocks noChangeArrowheads="1"/>
            </p:cNvSpPr>
            <p:nvPr/>
          </p:nvSpPr>
          <p:spPr bwMode="auto">
            <a:xfrm>
              <a:off x="1612" y="856"/>
              <a:ext cx="2667" cy="300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73" name="Freeform 8"/>
            <p:cNvSpPr>
              <a:spLocks/>
            </p:cNvSpPr>
            <p:nvPr/>
          </p:nvSpPr>
          <p:spPr bwMode="auto">
            <a:xfrm>
              <a:off x="2402" y="380"/>
              <a:ext cx="1073" cy="421"/>
            </a:xfrm>
            <a:custGeom>
              <a:avLst/>
              <a:gdLst>
                <a:gd name="T0" fmla="*/ 359 w 1073"/>
                <a:gd name="T1" fmla="*/ 0 h 421"/>
                <a:gd name="T2" fmla="*/ 292 w 1073"/>
                <a:gd name="T3" fmla="*/ 7 h 421"/>
                <a:gd name="T4" fmla="*/ 224 w 1073"/>
                <a:gd name="T5" fmla="*/ 32 h 421"/>
                <a:gd name="T6" fmla="*/ 166 w 1073"/>
                <a:gd name="T7" fmla="*/ 65 h 421"/>
                <a:gd name="T8" fmla="*/ 112 w 1073"/>
                <a:gd name="T9" fmla="*/ 109 h 421"/>
                <a:gd name="T10" fmla="*/ 67 w 1073"/>
                <a:gd name="T11" fmla="*/ 157 h 421"/>
                <a:gd name="T12" fmla="*/ 31 w 1073"/>
                <a:gd name="T13" fmla="*/ 205 h 421"/>
                <a:gd name="T14" fmla="*/ 9 w 1073"/>
                <a:gd name="T15" fmla="*/ 252 h 421"/>
                <a:gd name="T16" fmla="*/ 0 w 1073"/>
                <a:gd name="T17" fmla="*/ 292 h 421"/>
                <a:gd name="T18" fmla="*/ 13 w 1073"/>
                <a:gd name="T19" fmla="*/ 340 h 421"/>
                <a:gd name="T20" fmla="*/ 45 w 1073"/>
                <a:gd name="T21" fmla="*/ 384 h 421"/>
                <a:gd name="T22" fmla="*/ 94 w 1073"/>
                <a:gd name="T23" fmla="*/ 410 h 421"/>
                <a:gd name="T24" fmla="*/ 126 w 1073"/>
                <a:gd name="T25" fmla="*/ 417 h 421"/>
                <a:gd name="T26" fmla="*/ 157 w 1073"/>
                <a:gd name="T27" fmla="*/ 421 h 421"/>
                <a:gd name="T28" fmla="*/ 916 w 1073"/>
                <a:gd name="T29" fmla="*/ 421 h 421"/>
                <a:gd name="T30" fmla="*/ 947 w 1073"/>
                <a:gd name="T31" fmla="*/ 417 h 421"/>
                <a:gd name="T32" fmla="*/ 974 w 1073"/>
                <a:gd name="T33" fmla="*/ 410 h 421"/>
                <a:gd name="T34" fmla="*/ 1028 w 1073"/>
                <a:gd name="T35" fmla="*/ 384 h 421"/>
                <a:gd name="T36" fmla="*/ 1060 w 1073"/>
                <a:gd name="T37" fmla="*/ 340 h 421"/>
                <a:gd name="T38" fmla="*/ 1068 w 1073"/>
                <a:gd name="T39" fmla="*/ 318 h 421"/>
                <a:gd name="T40" fmla="*/ 1073 w 1073"/>
                <a:gd name="T41" fmla="*/ 292 h 421"/>
                <a:gd name="T42" fmla="*/ 1064 w 1073"/>
                <a:gd name="T43" fmla="*/ 252 h 421"/>
                <a:gd name="T44" fmla="*/ 1037 w 1073"/>
                <a:gd name="T45" fmla="*/ 205 h 421"/>
                <a:gd name="T46" fmla="*/ 1001 w 1073"/>
                <a:gd name="T47" fmla="*/ 157 h 421"/>
                <a:gd name="T48" fmla="*/ 947 w 1073"/>
                <a:gd name="T49" fmla="*/ 109 h 421"/>
                <a:gd name="T50" fmla="*/ 889 w 1073"/>
                <a:gd name="T51" fmla="*/ 65 h 421"/>
                <a:gd name="T52" fmla="*/ 826 w 1073"/>
                <a:gd name="T53" fmla="*/ 32 h 421"/>
                <a:gd name="T54" fmla="*/ 754 w 1073"/>
                <a:gd name="T55" fmla="*/ 7 h 421"/>
                <a:gd name="T56" fmla="*/ 687 w 1073"/>
                <a:gd name="T57" fmla="*/ 0 h 421"/>
                <a:gd name="T58" fmla="*/ 359 w 1073"/>
                <a:gd name="T59" fmla="*/ 0 h 4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73"/>
                <a:gd name="T91" fmla="*/ 0 h 421"/>
                <a:gd name="T92" fmla="*/ 1073 w 1073"/>
                <a:gd name="T93" fmla="*/ 421 h 4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73" h="421">
                  <a:moveTo>
                    <a:pt x="359" y="0"/>
                  </a:moveTo>
                  <a:lnTo>
                    <a:pt x="292" y="7"/>
                  </a:lnTo>
                  <a:lnTo>
                    <a:pt x="224" y="32"/>
                  </a:lnTo>
                  <a:lnTo>
                    <a:pt x="166" y="65"/>
                  </a:lnTo>
                  <a:lnTo>
                    <a:pt x="112" y="109"/>
                  </a:lnTo>
                  <a:lnTo>
                    <a:pt x="67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6" y="417"/>
                  </a:lnTo>
                  <a:lnTo>
                    <a:pt x="157" y="421"/>
                  </a:lnTo>
                  <a:lnTo>
                    <a:pt x="916" y="421"/>
                  </a:lnTo>
                  <a:lnTo>
                    <a:pt x="947" y="417"/>
                  </a:lnTo>
                  <a:lnTo>
                    <a:pt x="974" y="410"/>
                  </a:lnTo>
                  <a:lnTo>
                    <a:pt x="1028" y="384"/>
                  </a:lnTo>
                  <a:lnTo>
                    <a:pt x="1060" y="340"/>
                  </a:lnTo>
                  <a:lnTo>
                    <a:pt x="1068" y="318"/>
                  </a:lnTo>
                  <a:lnTo>
                    <a:pt x="1073" y="292"/>
                  </a:lnTo>
                  <a:lnTo>
                    <a:pt x="1064" y="252"/>
                  </a:lnTo>
                  <a:lnTo>
                    <a:pt x="1037" y="205"/>
                  </a:lnTo>
                  <a:lnTo>
                    <a:pt x="1001" y="157"/>
                  </a:lnTo>
                  <a:lnTo>
                    <a:pt x="947" y="109"/>
                  </a:lnTo>
                  <a:lnTo>
                    <a:pt x="889" y="65"/>
                  </a:lnTo>
                  <a:lnTo>
                    <a:pt x="826" y="32"/>
                  </a:lnTo>
                  <a:lnTo>
                    <a:pt x="754" y="7"/>
                  </a:lnTo>
                  <a:lnTo>
                    <a:pt x="687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62474" name="Freeform 9"/>
            <p:cNvSpPr>
              <a:spLocks/>
            </p:cNvSpPr>
            <p:nvPr/>
          </p:nvSpPr>
          <p:spPr bwMode="auto">
            <a:xfrm>
              <a:off x="2411" y="380"/>
              <a:ext cx="1051" cy="421"/>
            </a:xfrm>
            <a:custGeom>
              <a:avLst/>
              <a:gdLst>
                <a:gd name="T0" fmla="*/ 355 w 1051"/>
                <a:gd name="T1" fmla="*/ 0 h 421"/>
                <a:gd name="T2" fmla="*/ 287 w 1051"/>
                <a:gd name="T3" fmla="*/ 7 h 421"/>
                <a:gd name="T4" fmla="*/ 220 w 1051"/>
                <a:gd name="T5" fmla="*/ 32 h 421"/>
                <a:gd name="T6" fmla="*/ 162 w 1051"/>
                <a:gd name="T7" fmla="*/ 65 h 421"/>
                <a:gd name="T8" fmla="*/ 108 w 1051"/>
                <a:gd name="T9" fmla="*/ 109 h 421"/>
                <a:gd name="T10" fmla="*/ 63 w 1051"/>
                <a:gd name="T11" fmla="*/ 157 h 421"/>
                <a:gd name="T12" fmla="*/ 31 w 1051"/>
                <a:gd name="T13" fmla="*/ 205 h 421"/>
                <a:gd name="T14" fmla="*/ 9 w 1051"/>
                <a:gd name="T15" fmla="*/ 252 h 421"/>
                <a:gd name="T16" fmla="*/ 0 w 1051"/>
                <a:gd name="T17" fmla="*/ 292 h 421"/>
                <a:gd name="T18" fmla="*/ 13 w 1051"/>
                <a:gd name="T19" fmla="*/ 340 h 421"/>
                <a:gd name="T20" fmla="*/ 45 w 1051"/>
                <a:gd name="T21" fmla="*/ 384 h 421"/>
                <a:gd name="T22" fmla="*/ 94 w 1051"/>
                <a:gd name="T23" fmla="*/ 410 h 421"/>
                <a:gd name="T24" fmla="*/ 121 w 1051"/>
                <a:gd name="T25" fmla="*/ 417 h 421"/>
                <a:gd name="T26" fmla="*/ 153 w 1051"/>
                <a:gd name="T27" fmla="*/ 421 h 421"/>
                <a:gd name="T28" fmla="*/ 898 w 1051"/>
                <a:gd name="T29" fmla="*/ 421 h 421"/>
                <a:gd name="T30" fmla="*/ 929 w 1051"/>
                <a:gd name="T31" fmla="*/ 417 h 421"/>
                <a:gd name="T32" fmla="*/ 956 w 1051"/>
                <a:gd name="T33" fmla="*/ 410 h 421"/>
                <a:gd name="T34" fmla="*/ 1006 w 1051"/>
                <a:gd name="T35" fmla="*/ 384 h 421"/>
                <a:gd name="T36" fmla="*/ 1037 w 1051"/>
                <a:gd name="T37" fmla="*/ 340 h 421"/>
                <a:gd name="T38" fmla="*/ 1051 w 1051"/>
                <a:gd name="T39" fmla="*/ 292 h 421"/>
                <a:gd name="T40" fmla="*/ 1042 w 1051"/>
                <a:gd name="T41" fmla="*/ 252 h 421"/>
                <a:gd name="T42" fmla="*/ 1019 w 1051"/>
                <a:gd name="T43" fmla="*/ 205 h 421"/>
                <a:gd name="T44" fmla="*/ 979 w 1051"/>
                <a:gd name="T45" fmla="*/ 157 h 421"/>
                <a:gd name="T46" fmla="*/ 929 w 1051"/>
                <a:gd name="T47" fmla="*/ 109 h 421"/>
                <a:gd name="T48" fmla="*/ 875 w 1051"/>
                <a:gd name="T49" fmla="*/ 65 h 421"/>
                <a:gd name="T50" fmla="*/ 808 w 1051"/>
                <a:gd name="T51" fmla="*/ 32 h 421"/>
                <a:gd name="T52" fmla="*/ 741 w 1051"/>
                <a:gd name="T53" fmla="*/ 7 h 421"/>
                <a:gd name="T54" fmla="*/ 673 w 1051"/>
                <a:gd name="T55" fmla="*/ 0 h 421"/>
                <a:gd name="T56" fmla="*/ 355 w 105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51"/>
                <a:gd name="T88" fmla="*/ 0 h 421"/>
                <a:gd name="T89" fmla="*/ 1051 w 105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51" h="421">
                  <a:moveTo>
                    <a:pt x="355" y="0"/>
                  </a:moveTo>
                  <a:lnTo>
                    <a:pt x="287" y="7"/>
                  </a:lnTo>
                  <a:lnTo>
                    <a:pt x="220" y="32"/>
                  </a:lnTo>
                  <a:lnTo>
                    <a:pt x="162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98" y="421"/>
                  </a:lnTo>
                  <a:lnTo>
                    <a:pt x="929" y="417"/>
                  </a:lnTo>
                  <a:lnTo>
                    <a:pt x="956" y="410"/>
                  </a:lnTo>
                  <a:lnTo>
                    <a:pt x="1006" y="384"/>
                  </a:lnTo>
                  <a:lnTo>
                    <a:pt x="1037" y="340"/>
                  </a:lnTo>
                  <a:lnTo>
                    <a:pt x="1051" y="292"/>
                  </a:lnTo>
                  <a:lnTo>
                    <a:pt x="1042" y="252"/>
                  </a:lnTo>
                  <a:lnTo>
                    <a:pt x="1019" y="205"/>
                  </a:lnTo>
                  <a:lnTo>
                    <a:pt x="979" y="157"/>
                  </a:lnTo>
                  <a:lnTo>
                    <a:pt x="929" y="109"/>
                  </a:lnTo>
                  <a:lnTo>
                    <a:pt x="875" y="65"/>
                  </a:lnTo>
                  <a:lnTo>
                    <a:pt x="808" y="32"/>
                  </a:lnTo>
                  <a:lnTo>
                    <a:pt x="741" y="7"/>
                  </a:lnTo>
                  <a:lnTo>
                    <a:pt x="673" y="0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62475" name="Freeform 10"/>
            <p:cNvSpPr>
              <a:spLocks/>
            </p:cNvSpPr>
            <p:nvPr/>
          </p:nvSpPr>
          <p:spPr bwMode="auto">
            <a:xfrm>
              <a:off x="2420" y="380"/>
              <a:ext cx="1033" cy="421"/>
            </a:xfrm>
            <a:custGeom>
              <a:avLst/>
              <a:gdLst>
                <a:gd name="T0" fmla="*/ 346 w 1033"/>
                <a:gd name="T1" fmla="*/ 0 h 421"/>
                <a:gd name="T2" fmla="*/ 278 w 1033"/>
                <a:gd name="T3" fmla="*/ 7 h 421"/>
                <a:gd name="T4" fmla="*/ 215 w 1033"/>
                <a:gd name="T5" fmla="*/ 32 h 421"/>
                <a:gd name="T6" fmla="*/ 157 w 1033"/>
                <a:gd name="T7" fmla="*/ 65 h 421"/>
                <a:gd name="T8" fmla="*/ 108 w 1033"/>
                <a:gd name="T9" fmla="*/ 109 h 421"/>
                <a:gd name="T10" fmla="*/ 63 w 1033"/>
                <a:gd name="T11" fmla="*/ 157 h 421"/>
                <a:gd name="T12" fmla="*/ 27 w 1033"/>
                <a:gd name="T13" fmla="*/ 205 h 421"/>
                <a:gd name="T14" fmla="*/ 9 w 1033"/>
                <a:gd name="T15" fmla="*/ 252 h 421"/>
                <a:gd name="T16" fmla="*/ 0 w 1033"/>
                <a:gd name="T17" fmla="*/ 292 h 421"/>
                <a:gd name="T18" fmla="*/ 13 w 1033"/>
                <a:gd name="T19" fmla="*/ 340 h 421"/>
                <a:gd name="T20" fmla="*/ 45 w 1033"/>
                <a:gd name="T21" fmla="*/ 384 h 421"/>
                <a:gd name="T22" fmla="*/ 94 w 1033"/>
                <a:gd name="T23" fmla="*/ 410 h 421"/>
                <a:gd name="T24" fmla="*/ 121 w 1033"/>
                <a:gd name="T25" fmla="*/ 417 h 421"/>
                <a:gd name="T26" fmla="*/ 153 w 1033"/>
                <a:gd name="T27" fmla="*/ 421 h 421"/>
                <a:gd name="T28" fmla="*/ 880 w 1033"/>
                <a:gd name="T29" fmla="*/ 421 h 421"/>
                <a:gd name="T30" fmla="*/ 911 w 1033"/>
                <a:gd name="T31" fmla="*/ 417 h 421"/>
                <a:gd name="T32" fmla="*/ 938 w 1033"/>
                <a:gd name="T33" fmla="*/ 410 h 421"/>
                <a:gd name="T34" fmla="*/ 988 w 1033"/>
                <a:gd name="T35" fmla="*/ 384 h 421"/>
                <a:gd name="T36" fmla="*/ 1019 w 1033"/>
                <a:gd name="T37" fmla="*/ 340 h 421"/>
                <a:gd name="T38" fmla="*/ 1033 w 1033"/>
                <a:gd name="T39" fmla="*/ 292 h 421"/>
                <a:gd name="T40" fmla="*/ 1024 w 1033"/>
                <a:gd name="T41" fmla="*/ 252 h 421"/>
                <a:gd name="T42" fmla="*/ 1001 w 1033"/>
                <a:gd name="T43" fmla="*/ 205 h 421"/>
                <a:gd name="T44" fmla="*/ 961 w 1033"/>
                <a:gd name="T45" fmla="*/ 157 h 421"/>
                <a:gd name="T46" fmla="*/ 916 w 1033"/>
                <a:gd name="T47" fmla="*/ 109 h 421"/>
                <a:gd name="T48" fmla="*/ 857 w 1033"/>
                <a:gd name="T49" fmla="*/ 65 h 421"/>
                <a:gd name="T50" fmla="*/ 795 w 1033"/>
                <a:gd name="T51" fmla="*/ 32 h 421"/>
                <a:gd name="T52" fmla="*/ 727 w 1033"/>
                <a:gd name="T53" fmla="*/ 7 h 421"/>
                <a:gd name="T54" fmla="*/ 660 w 1033"/>
                <a:gd name="T55" fmla="*/ 0 h 421"/>
                <a:gd name="T56" fmla="*/ 346 w 1033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33"/>
                <a:gd name="T88" fmla="*/ 0 h 421"/>
                <a:gd name="T89" fmla="*/ 1033 w 1033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33" h="421">
                  <a:moveTo>
                    <a:pt x="346" y="0"/>
                  </a:moveTo>
                  <a:lnTo>
                    <a:pt x="278" y="7"/>
                  </a:lnTo>
                  <a:lnTo>
                    <a:pt x="215" y="32"/>
                  </a:lnTo>
                  <a:lnTo>
                    <a:pt x="157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80" y="421"/>
                  </a:lnTo>
                  <a:lnTo>
                    <a:pt x="911" y="417"/>
                  </a:lnTo>
                  <a:lnTo>
                    <a:pt x="938" y="410"/>
                  </a:lnTo>
                  <a:lnTo>
                    <a:pt x="988" y="384"/>
                  </a:lnTo>
                  <a:lnTo>
                    <a:pt x="1019" y="340"/>
                  </a:lnTo>
                  <a:lnTo>
                    <a:pt x="1033" y="292"/>
                  </a:lnTo>
                  <a:lnTo>
                    <a:pt x="1024" y="252"/>
                  </a:lnTo>
                  <a:lnTo>
                    <a:pt x="1001" y="205"/>
                  </a:lnTo>
                  <a:lnTo>
                    <a:pt x="961" y="157"/>
                  </a:lnTo>
                  <a:lnTo>
                    <a:pt x="916" y="109"/>
                  </a:lnTo>
                  <a:lnTo>
                    <a:pt x="857" y="65"/>
                  </a:lnTo>
                  <a:lnTo>
                    <a:pt x="795" y="32"/>
                  </a:lnTo>
                  <a:lnTo>
                    <a:pt x="727" y="7"/>
                  </a:lnTo>
                  <a:lnTo>
                    <a:pt x="660" y="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9292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62476" name="Freeform 11"/>
            <p:cNvSpPr>
              <a:spLocks/>
            </p:cNvSpPr>
            <p:nvPr/>
          </p:nvSpPr>
          <p:spPr bwMode="auto">
            <a:xfrm>
              <a:off x="2424" y="380"/>
              <a:ext cx="1020" cy="421"/>
            </a:xfrm>
            <a:custGeom>
              <a:avLst/>
              <a:gdLst>
                <a:gd name="T0" fmla="*/ 342 w 1020"/>
                <a:gd name="T1" fmla="*/ 0 h 421"/>
                <a:gd name="T2" fmla="*/ 279 w 1020"/>
                <a:gd name="T3" fmla="*/ 7 h 421"/>
                <a:gd name="T4" fmla="*/ 216 w 1020"/>
                <a:gd name="T5" fmla="*/ 32 h 421"/>
                <a:gd name="T6" fmla="*/ 158 w 1020"/>
                <a:gd name="T7" fmla="*/ 65 h 421"/>
                <a:gd name="T8" fmla="*/ 104 w 1020"/>
                <a:gd name="T9" fmla="*/ 109 h 421"/>
                <a:gd name="T10" fmla="*/ 63 w 1020"/>
                <a:gd name="T11" fmla="*/ 157 h 421"/>
                <a:gd name="T12" fmla="*/ 27 w 1020"/>
                <a:gd name="T13" fmla="*/ 205 h 421"/>
                <a:gd name="T14" fmla="*/ 9 w 1020"/>
                <a:gd name="T15" fmla="*/ 252 h 421"/>
                <a:gd name="T16" fmla="*/ 0 w 1020"/>
                <a:gd name="T17" fmla="*/ 292 h 421"/>
                <a:gd name="T18" fmla="*/ 14 w 1020"/>
                <a:gd name="T19" fmla="*/ 340 h 421"/>
                <a:gd name="T20" fmla="*/ 45 w 1020"/>
                <a:gd name="T21" fmla="*/ 384 h 421"/>
                <a:gd name="T22" fmla="*/ 95 w 1020"/>
                <a:gd name="T23" fmla="*/ 410 h 421"/>
                <a:gd name="T24" fmla="*/ 122 w 1020"/>
                <a:gd name="T25" fmla="*/ 417 h 421"/>
                <a:gd name="T26" fmla="*/ 153 w 1020"/>
                <a:gd name="T27" fmla="*/ 421 h 421"/>
                <a:gd name="T28" fmla="*/ 867 w 1020"/>
                <a:gd name="T29" fmla="*/ 421 h 421"/>
                <a:gd name="T30" fmla="*/ 898 w 1020"/>
                <a:gd name="T31" fmla="*/ 417 h 421"/>
                <a:gd name="T32" fmla="*/ 925 w 1020"/>
                <a:gd name="T33" fmla="*/ 410 h 421"/>
                <a:gd name="T34" fmla="*/ 975 w 1020"/>
                <a:gd name="T35" fmla="*/ 384 h 421"/>
                <a:gd name="T36" fmla="*/ 1006 w 1020"/>
                <a:gd name="T37" fmla="*/ 340 h 421"/>
                <a:gd name="T38" fmla="*/ 1020 w 1020"/>
                <a:gd name="T39" fmla="*/ 292 h 421"/>
                <a:gd name="T40" fmla="*/ 1011 w 1020"/>
                <a:gd name="T41" fmla="*/ 252 h 421"/>
                <a:gd name="T42" fmla="*/ 988 w 1020"/>
                <a:gd name="T43" fmla="*/ 205 h 421"/>
                <a:gd name="T44" fmla="*/ 948 w 1020"/>
                <a:gd name="T45" fmla="*/ 157 h 421"/>
                <a:gd name="T46" fmla="*/ 903 w 1020"/>
                <a:gd name="T47" fmla="*/ 109 h 421"/>
                <a:gd name="T48" fmla="*/ 844 w 1020"/>
                <a:gd name="T49" fmla="*/ 65 h 421"/>
                <a:gd name="T50" fmla="*/ 782 w 1020"/>
                <a:gd name="T51" fmla="*/ 32 h 421"/>
                <a:gd name="T52" fmla="*/ 719 w 1020"/>
                <a:gd name="T53" fmla="*/ 7 h 421"/>
                <a:gd name="T54" fmla="*/ 651 w 1020"/>
                <a:gd name="T55" fmla="*/ 0 h 421"/>
                <a:gd name="T56" fmla="*/ 342 w 1020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20"/>
                <a:gd name="T88" fmla="*/ 0 h 421"/>
                <a:gd name="T89" fmla="*/ 1020 w 1020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20" h="421">
                  <a:moveTo>
                    <a:pt x="342" y="0"/>
                  </a:moveTo>
                  <a:lnTo>
                    <a:pt x="279" y="7"/>
                  </a:lnTo>
                  <a:lnTo>
                    <a:pt x="216" y="32"/>
                  </a:lnTo>
                  <a:lnTo>
                    <a:pt x="158" y="65"/>
                  </a:lnTo>
                  <a:lnTo>
                    <a:pt x="104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5" y="410"/>
                  </a:lnTo>
                  <a:lnTo>
                    <a:pt x="122" y="417"/>
                  </a:lnTo>
                  <a:lnTo>
                    <a:pt x="153" y="421"/>
                  </a:lnTo>
                  <a:lnTo>
                    <a:pt x="867" y="421"/>
                  </a:lnTo>
                  <a:lnTo>
                    <a:pt x="898" y="417"/>
                  </a:lnTo>
                  <a:lnTo>
                    <a:pt x="925" y="410"/>
                  </a:lnTo>
                  <a:lnTo>
                    <a:pt x="975" y="384"/>
                  </a:lnTo>
                  <a:lnTo>
                    <a:pt x="1006" y="340"/>
                  </a:lnTo>
                  <a:lnTo>
                    <a:pt x="1020" y="292"/>
                  </a:lnTo>
                  <a:lnTo>
                    <a:pt x="1011" y="252"/>
                  </a:lnTo>
                  <a:lnTo>
                    <a:pt x="988" y="205"/>
                  </a:lnTo>
                  <a:lnTo>
                    <a:pt x="948" y="157"/>
                  </a:lnTo>
                  <a:lnTo>
                    <a:pt x="903" y="109"/>
                  </a:lnTo>
                  <a:lnTo>
                    <a:pt x="844" y="65"/>
                  </a:lnTo>
                  <a:lnTo>
                    <a:pt x="782" y="32"/>
                  </a:lnTo>
                  <a:lnTo>
                    <a:pt x="719" y="7"/>
                  </a:lnTo>
                  <a:lnTo>
                    <a:pt x="651" y="0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9B9B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62477" name="Freeform 12"/>
            <p:cNvSpPr>
              <a:spLocks/>
            </p:cNvSpPr>
            <p:nvPr/>
          </p:nvSpPr>
          <p:spPr bwMode="auto">
            <a:xfrm>
              <a:off x="2433" y="380"/>
              <a:ext cx="997" cy="421"/>
            </a:xfrm>
            <a:custGeom>
              <a:avLst/>
              <a:gdLst>
                <a:gd name="T0" fmla="*/ 337 w 997"/>
                <a:gd name="T1" fmla="*/ 0 h 421"/>
                <a:gd name="T2" fmla="*/ 274 w 997"/>
                <a:gd name="T3" fmla="*/ 7 h 421"/>
                <a:gd name="T4" fmla="*/ 211 w 997"/>
                <a:gd name="T5" fmla="*/ 32 h 421"/>
                <a:gd name="T6" fmla="*/ 153 w 997"/>
                <a:gd name="T7" fmla="*/ 65 h 421"/>
                <a:gd name="T8" fmla="*/ 104 w 997"/>
                <a:gd name="T9" fmla="*/ 109 h 421"/>
                <a:gd name="T10" fmla="*/ 59 w 997"/>
                <a:gd name="T11" fmla="*/ 157 h 421"/>
                <a:gd name="T12" fmla="*/ 27 w 997"/>
                <a:gd name="T13" fmla="*/ 205 h 421"/>
                <a:gd name="T14" fmla="*/ 9 w 997"/>
                <a:gd name="T15" fmla="*/ 252 h 421"/>
                <a:gd name="T16" fmla="*/ 0 w 997"/>
                <a:gd name="T17" fmla="*/ 292 h 421"/>
                <a:gd name="T18" fmla="*/ 14 w 997"/>
                <a:gd name="T19" fmla="*/ 340 h 421"/>
                <a:gd name="T20" fmla="*/ 45 w 997"/>
                <a:gd name="T21" fmla="*/ 384 h 421"/>
                <a:gd name="T22" fmla="*/ 90 w 997"/>
                <a:gd name="T23" fmla="*/ 410 h 421"/>
                <a:gd name="T24" fmla="*/ 117 w 997"/>
                <a:gd name="T25" fmla="*/ 417 h 421"/>
                <a:gd name="T26" fmla="*/ 149 w 997"/>
                <a:gd name="T27" fmla="*/ 421 h 421"/>
                <a:gd name="T28" fmla="*/ 853 w 997"/>
                <a:gd name="T29" fmla="*/ 421 h 421"/>
                <a:gd name="T30" fmla="*/ 885 w 997"/>
                <a:gd name="T31" fmla="*/ 417 h 421"/>
                <a:gd name="T32" fmla="*/ 912 w 997"/>
                <a:gd name="T33" fmla="*/ 410 h 421"/>
                <a:gd name="T34" fmla="*/ 957 w 997"/>
                <a:gd name="T35" fmla="*/ 384 h 421"/>
                <a:gd name="T36" fmla="*/ 988 w 997"/>
                <a:gd name="T37" fmla="*/ 340 h 421"/>
                <a:gd name="T38" fmla="*/ 997 w 997"/>
                <a:gd name="T39" fmla="*/ 292 h 421"/>
                <a:gd name="T40" fmla="*/ 988 w 997"/>
                <a:gd name="T41" fmla="*/ 252 h 421"/>
                <a:gd name="T42" fmla="*/ 966 w 997"/>
                <a:gd name="T43" fmla="*/ 205 h 421"/>
                <a:gd name="T44" fmla="*/ 930 w 997"/>
                <a:gd name="T45" fmla="*/ 157 h 421"/>
                <a:gd name="T46" fmla="*/ 885 w 997"/>
                <a:gd name="T47" fmla="*/ 109 h 421"/>
                <a:gd name="T48" fmla="*/ 831 w 997"/>
                <a:gd name="T49" fmla="*/ 65 h 421"/>
                <a:gd name="T50" fmla="*/ 768 w 997"/>
                <a:gd name="T51" fmla="*/ 32 h 421"/>
                <a:gd name="T52" fmla="*/ 705 w 997"/>
                <a:gd name="T53" fmla="*/ 7 h 421"/>
                <a:gd name="T54" fmla="*/ 642 w 997"/>
                <a:gd name="T55" fmla="*/ 0 h 421"/>
                <a:gd name="T56" fmla="*/ 337 w 997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97"/>
                <a:gd name="T88" fmla="*/ 0 h 421"/>
                <a:gd name="T89" fmla="*/ 997 w 997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97" h="421">
                  <a:moveTo>
                    <a:pt x="337" y="0"/>
                  </a:moveTo>
                  <a:lnTo>
                    <a:pt x="274" y="7"/>
                  </a:lnTo>
                  <a:lnTo>
                    <a:pt x="211" y="32"/>
                  </a:lnTo>
                  <a:lnTo>
                    <a:pt x="153" y="65"/>
                  </a:lnTo>
                  <a:lnTo>
                    <a:pt x="104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0" y="410"/>
                  </a:lnTo>
                  <a:lnTo>
                    <a:pt x="117" y="417"/>
                  </a:lnTo>
                  <a:lnTo>
                    <a:pt x="149" y="421"/>
                  </a:lnTo>
                  <a:lnTo>
                    <a:pt x="853" y="421"/>
                  </a:lnTo>
                  <a:lnTo>
                    <a:pt x="885" y="417"/>
                  </a:lnTo>
                  <a:lnTo>
                    <a:pt x="912" y="410"/>
                  </a:lnTo>
                  <a:lnTo>
                    <a:pt x="957" y="384"/>
                  </a:lnTo>
                  <a:lnTo>
                    <a:pt x="988" y="340"/>
                  </a:lnTo>
                  <a:lnTo>
                    <a:pt x="997" y="292"/>
                  </a:lnTo>
                  <a:lnTo>
                    <a:pt x="988" y="252"/>
                  </a:lnTo>
                  <a:lnTo>
                    <a:pt x="966" y="205"/>
                  </a:lnTo>
                  <a:lnTo>
                    <a:pt x="930" y="157"/>
                  </a:lnTo>
                  <a:lnTo>
                    <a:pt x="885" y="109"/>
                  </a:lnTo>
                  <a:lnTo>
                    <a:pt x="831" y="65"/>
                  </a:lnTo>
                  <a:lnTo>
                    <a:pt x="768" y="32"/>
                  </a:lnTo>
                  <a:lnTo>
                    <a:pt x="705" y="7"/>
                  </a:lnTo>
                  <a:lnTo>
                    <a:pt x="642" y="0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62478" name="Freeform 13"/>
            <p:cNvSpPr>
              <a:spLocks/>
            </p:cNvSpPr>
            <p:nvPr/>
          </p:nvSpPr>
          <p:spPr bwMode="auto">
            <a:xfrm>
              <a:off x="2442" y="380"/>
              <a:ext cx="979" cy="421"/>
            </a:xfrm>
            <a:custGeom>
              <a:avLst/>
              <a:gdLst>
                <a:gd name="T0" fmla="*/ 328 w 979"/>
                <a:gd name="T1" fmla="*/ 0 h 421"/>
                <a:gd name="T2" fmla="*/ 265 w 979"/>
                <a:gd name="T3" fmla="*/ 7 h 421"/>
                <a:gd name="T4" fmla="*/ 207 w 979"/>
                <a:gd name="T5" fmla="*/ 32 h 421"/>
                <a:gd name="T6" fmla="*/ 149 w 979"/>
                <a:gd name="T7" fmla="*/ 65 h 421"/>
                <a:gd name="T8" fmla="*/ 99 w 979"/>
                <a:gd name="T9" fmla="*/ 109 h 421"/>
                <a:gd name="T10" fmla="*/ 59 w 979"/>
                <a:gd name="T11" fmla="*/ 157 h 421"/>
                <a:gd name="T12" fmla="*/ 27 w 979"/>
                <a:gd name="T13" fmla="*/ 205 h 421"/>
                <a:gd name="T14" fmla="*/ 9 w 979"/>
                <a:gd name="T15" fmla="*/ 252 h 421"/>
                <a:gd name="T16" fmla="*/ 0 w 979"/>
                <a:gd name="T17" fmla="*/ 292 h 421"/>
                <a:gd name="T18" fmla="*/ 9 w 979"/>
                <a:gd name="T19" fmla="*/ 340 h 421"/>
                <a:gd name="T20" fmla="*/ 41 w 979"/>
                <a:gd name="T21" fmla="*/ 384 h 421"/>
                <a:gd name="T22" fmla="*/ 86 w 979"/>
                <a:gd name="T23" fmla="*/ 410 h 421"/>
                <a:gd name="T24" fmla="*/ 113 w 979"/>
                <a:gd name="T25" fmla="*/ 417 h 421"/>
                <a:gd name="T26" fmla="*/ 144 w 979"/>
                <a:gd name="T27" fmla="*/ 421 h 421"/>
                <a:gd name="T28" fmla="*/ 835 w 979"/>
                <a:gd name="T29" fmla="*/ 421 h 421"/>
                <a:gd name="T30" fmla="*/ 889 w 979"/>
                <a:gd name="T31" fmla="*/ 410 h 421"/>
                <a:gd name="T32" fmla="*/ 934 w 979"/>
                <a:gd name="T33" fmla="*/ 384 h 421"/>
                <a:gd name="T34" fmla="*/ 966 w 979"/>
                <a:gd name="T35" fmla="*/ 340 h 421"/>
                <a:gd name="T36" fmla="*/ 979 w 979"/>
                <a:gd name="T37" fmla="*/ 292 h 421"/>
                <a:gd name="T38" fmla="*/ 970 w 979"/>
                <a:gd name="T39" fmla="*/ 252 h 421"/>
                <a:gd name="T40" fmla="*/ 948 w 979"/>
                <a:gd name="T41" fmla="*/ 205 h 421"/>
                <a:gd name="T42" fmla="*/ 912 w 979"/>
                <a:gd name="T43" fmla="*/ 157 h 421"/>
                <a:gd name="T44" fmla="*/ 867 w 979"/>
                <a:gd name="T45" fmla="*/ 109 h 421"/>
                <a:gd name="T46" fmla="*/ 813 w 979"/>
                <a:gd name="T47" fmla="*/ 65 h 421"/>
                <a:gd name="T48" fmla="*/ 755 w 979"/>
                <a:gd name="T49" fmla="*/ 32 h 421"/>
                <a:gd name="T50" fmla="*/ 692 w 979"/>
                <a:gd name="T51" fmla="*/ 7 h 421"/>
                <a:gd name="T52" fmla="*/ 629 w 979"/>
                <a:gd name="T53" fmla="*/ 0 h 421"/>
                <a:gd name="T54" fmla="*/ 328 w 979"/>
                <a:gd name="T55" fmla="*/ 0 h 42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79"/>
                <a:gd name="T85" fmla="*/ 0 h 421"/>
                <a:gd name="T86" fmla="*/ 979 w 979"/>
                <a:gd name="T87" fmla="*/ 421 h 42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79" h="421">
                  <a:moveTo>
                    <a:pt x="328" y="0"/>
                  </a:moveTo>
                  <a:lnTo>
                    <a:pt x="265" y="7"/>
                  </a:lnTo>
                  <a:lnTo>
                    <a:pt x="207" y="32"/>
                  </a:lnTo>
                  <a:lnTo>
                    <a:pt x="149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4" y="421"/>
                  </a:lnTo>
                  <a:lnTo>
                    <a:pt x="835" y="421"/>
                  </a:lnTo>
                  <a:lnTo>
                    <a:pt x="889" y="410"/>
                  </a:lnTo>
                  <a:lnTo>
                    <a:pt x="934" y="384"/>
                  </a:lnTo>
                  <a:lnTo>
                    <a:pt x="966" y="340"/>
                  </a:lnTo>
                  <a:lnTo>
                    <a:pt x="979" y="292"/>
                  </a:lnTo>
                  <a:lnTo>
                    <a:pt x="970" y="252"/>
                  </a:lnTo>
                  <a:lnTo>
                    <a:pt x="948" y="205"/>
                  </a:lnTo>
                  <a:lnTo>
                    <a:pt x="912" y="157"/>
                  </a:lnTo>
                  <a:lnTo>
                    <a:pt x="867" y="109"/>
                  </a:lnTo>
                  <a:lnTo>
                    <a:pt x="813" y="65"/>
                  </a:lnTo>
                  <a:lnTo>
                    <a:pt x="755" y="32"/>
                  </a:lnTo>
                  <a:lnTo>
                    <a:pt x="692" y="7"/>
                  </a:lnTo>
                  <a:lnTo>
                    <a:pt x="629" y="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AE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62479" name="Freeform 14"/>
            <p:cNvSpPr>
              <a:spLocks/>
            </p:cNvSpPr>
            <p:nvPr/>
          </p:nvSpPr>
          <p:spPr bwMode="auto">
            <a:xfrm>
              <a:off x="2451" y="380"/>
              <a:ext cx="961" cy="421"/>
            </a:xfrm>
            <a:custGeom>
              <a:avLst/>
              <a:gdLst>
                <a:gd name="T0" fmla="*/ 319 w 961"/>
                <a:gd name="T1" fmla="*/ 0 h 421"/>
                <a:gd name="T2" fmla="*/ 256 w 961"/>
                <a:gd name="T3" fmla="*/ 7 h 421"/>
                <a:gd name="T4" fmla="*/ 198 w 961"/>
                <a:gd name="T5" fmla="*/ 32 h 421"/>
                <a:gd name="T6" fmla="*/ 144 w 961"/>
                <a:gd name="T7" fmla="*/ 65 h 421"/>
                <a:gd name="T8" fmla="*/ 99 w 961"/>
                <a:gd name="T9" fmla="*/ 109 h 421"/>
                <a:gd name="T10" fmla="*/ 59 w 961"/>
                <a:gd name="T11" fmla="*/ 157 h 421"/>
                <a:gd name="T12" fmla="*/ 27 w 961"/>
                <a:gd name="T13" fmla="*/ 205 h 421"/>
                <a:gd name="T14" fmla="*/ 9 w 961"/>
                <a:gd name="T15" fmla="*/ 252 h 421"/>
                <a:gd name="T16" fmla="*/ 0 w 961"/>
                <a:gd name="T17" fmla="*/ 292 h 421"/>
                <a:gd name="T18" fmla="*/ 9 w 961"/>
                <a:gd name="T19" fmla="*/ 340 h 421"/>
                <a:gd name="T20" fmla="*/ 41 w 961"/>
                <a:gd name="T21" fmla="*/ 384 h 421"/>
                <a:gd name="T22" fmla="*/ 86 w 961"/>
                <a:gd name="T23" fmla="*/ 410 h 421"/>
                <a:gd name="T24" fmla="*/ 113 w 961"/>
                <a:gd name="T25" fmla="*/ 417 h 421"/>
                <a:gd name="T26" fmla="*/ 140 w 961"/>
                <a:gd name="T27" fmla="*/ 421 h 421"/>
                <a:gd name="T28" fmla="*/ 817 w 961"/>
                <a:gd name="T29" fmla="*/ 421 h 421"/>
                <a:gd name="T30" fmla="*/ 849 w 961"/>
                <a:gd name="T31" fmla="*/ 417 h 421"/>
                <a:gd name="T32" fmla="*/ 876 w 961"/>
                <a:gd name="T33" fmla="*/ 410 h 421"/>
                <a:gd name="T34" fmla="*/ 921 w 961"/>
                <a:gd name="T35" fmla="*/ 384 h 421"/>
                <a:gd name="T36" fmla="*/ 952 w 961"/>
                <a:gd name="T37" fmla="*/ 340 h 421"/>
                <a:gd name="T38" fmla="*/ 961 w 961"/>
                <a:gd name="T39" fmla="*/ 292 h 421"/>
                <a:gd name="T40" fmla="*/ 952 w 961"/>
                <a:gd name="T41" fmla="*/ 252 h 421"/>
                <a:gd name="T42" fmla="*/ 930 w 961"/>
                <a:gd name="T43" fmla="*/ 205 h 421"/>
                <a:gd name="T44" fmla="*/ 894 w 961"/>
                <a:gd name="T45" fmla="*/ 157 h 421"/>
                <a:gd name="T46" fmla="*/ 849 w 961"/>
                <a:gd name="T47" fmla="*/ 109 h 421"/>
                <a:gd name="T48" fmla="*/ 800 w 961"/>
                <a:gd name="T49" fmla="*/ 65 h 421"/>
                <a:gd name="T50" fmla="*/ 741 w 961"/>
                <a:gd name="T51" fmla="*/ 32 h 421"/>
                <a:gd name="T52" fmla="*/ 678 w 961"/>
                <a:gd name="T53" fmla="*/ 7 h 421"/>
                <a:gd name="T54" fmla="*/ 615 w 961"/>
                <a:gd name="T55" fmla="*/ 0 h 421"/>
                <a:gd name="T56" fmla="*/ 319 w 96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1"/>
                <a:gd name="T88" fmla="*/ 0 h 421"/>
                <a:gd name="T89" fmla="*/ 961 w 96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1" h="421">
                  <a:moveTo>
                    <a:pt x="319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0" y="421"/>
                  </a:lnTo>
                  <a:lnTo>
                    <a:pt x="817" y="421"/>
                  </a:lnTo>
                  <a:lnTo>
                    <a:pt x="849" y="417"/>
                  </a:lnTo>
                  <a:lnTo>
                    <a:pt x="876" y="410"/>
                  </a:lnTo>
                  <a:lnTo>
                    <a:pt x="921" y="384"/>
                  </a:lnTo>
                  <a:lnTo>
                    <a:pt x="952" y="340"/>
                  </a:lnTo>
                  <a:lnTo>
                    <a:pt x="961" y="292"/>
                  </a:lnTo>
                  <a:lnTo>
                    <a:pt x="952" y="252"/>
                  </a:lnTo>
                  <a:lnTo>
                    <a:pt x="930" y="205"/>
                  </a:lnTo>
                  <a:lnTo>
                    <a:pt x="894" y="157"/>
                  </a:lnTo>
                  <a:lnTo>
                    <a:pt x="849" y="109"/>
                  </a:lnTo>
                  <a:lnTo>
                    <a:pt x="800" y="65"/>
                  </a:lnTo>
                  <a:lnTo>
                    <a:pt x="741" y="32"/>
                  </a:lnTo>
                  <a:lnTo>
                    <a:pt x="678" y="7"/>
                  </a:lnTo>
                  <a:lnTo>
                    <a:pt x="615" y="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B7B7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62480" name="Freeform 15"/>
            <p:cNvSpPr>
              <a:spLocks/>
            </p:cNvSpPr>
            <p:nvPr/>
          </p:nvSpPr>
          <p:spPr bwMode="auto">
            <a:xfrm>
              <a:off x="2460" y="380"/>
              <a:ext cx="939" cy="421"/>
            </a:xfrm>
            <a:custGeom>
              <a:avLst/>
              <a:gdLst>
                <a:gd name="T0" fmla="*/ 315 w 939"/>
                <a:gd name="T1" fmla="*/ 0 h 421"/>
                <a:gd name="T2" fmla="*/ 256 w 939"/>
                <a:gd name="T3" fmla="*/ 7 h 421"/>
                <a:gd name="T4" fmla="*/ 198 w 939"/>
                <a:gd name="T5" fmla="*/ 32 h 421"/>
                <a:gd name="T6" fmla="*/ 144 w 939"/>
                <a:gd name="T7" fmla="*/ 65 h 421"/>
                <a:gd name="T8" fmla="*/ 99 w 939"/>
                <a:gd name="T9" fmla="*/ 109 h 421"/>
                <a:gd name="T10" fmla="*/ 59 w 939"/>
                <a:gd name="T11" fmla="*/ 157 h 421"/>
                <a:gd name="T12" fmla="*/ 27 w 939"/>
                <a:gd name="T13" fmla="*/ 205 h 421"/>
                <a:gd name="T14" fmla="*/ 9 w 939"/>
                <a:gd name="T15" fmla="*/ 252 h 421"/>
                <a:gd name="T16" fmla="*/ 0 w 939"/>
                <a:gd name="T17" fmla="*/ 292 h 421"/>
                <a:gd name="T18" fmla="*/ 9 w 939"/>
                <a:gd name="T19" fmla="*/ 340 h 421"/>
                <a:gd name="T20" fmla="*/ 41 w 939"/>
                <a:gd name="T21" fmla="*/ 384 h 421"/>
                <a:gd name="T22" fmla="*/ 81 w 939"/>
                <a:gd name="T23" fmla="*/ 410 h 421"/>
                <a:gd name="T24" fmla="*/ 108 w 939"/>
                <a:gd name="T25" fmla="*/ 417 h 421"/>
                <a:gd name="T26" fmla="*/ 135 w 939"/>
                <a:gd name="T27" fmla="*/ 421 h 421"/>
                <a:gd name="T28" fmla="*/ 804 w 939"/>
                <a:gd name="T29" fmla="*/ 421 h 421"/>
                <a:gd name="T30" fmla="*/ 831 w 939"/>
                <a:gd name="T31" fmla="*/ 417 h 421"/>
                <a:gd name="T32" fmla="*/ 858 w 939"/>
                <a:gd name="T33" fmla="*/ 410 h 421"/>
                <a:gd name="T34" fmla="*/ 898 w 939"/>
                <a:gd name="T35" fmla="*/ 384 h 421"/>
                <a:gd name="T36" fmla="*/ 930 w 939"/>
                <a:gd name="T37" fmla="*/ 340 h 421"/>
                <a:gd name="T38" fmla="*/ 939 w 939"/>
                <a:gd name="T39" fmla="*/ 292 h 421"/>
                <a:gd name="T40" fmla="*/ 930 w 939"/>
                <a:gd name="T41" fmla="*/ 252 h 421"/>
                <a:gd name="T42" fmla="*/ 907 w 939"/>
                <a:gd name="T43" fmla="*/ 205 h 421"/>
                <a:gd name="T44" fmla="*/ 876 w 939"/>
                <a:gd name="T45" fmla="*/ 157 h 421"/>
                <a:gd name="T46" fmla="*/ 831 w 939"/>
                <a:gd name="T47" fmla="*/ 109 h 421"/>
                <a:gd name="T48" fmla="*/ 782 w 939"/>
                <a:gd name="T49" fmla="*/ 65 h 421"/>
                <a:gd name="T50" fmla="*/ 723 w 939"/>
                <a:gd name="T51" fmla="*/ 32 h 421"/>
                <a:gd name="T52" fmla="*/ 665 w 939"/>
                <a:gd name="T53" fmla="*/ 7 h 421"/>
                <a:gd name="T54" fmla="*/ 602 w 939"/>
                <a:gd name="T55" fmla="*/ 0 h 421"/>
                <a:gd name="T56" fmla="*/ 315 w 939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39"/>
                <a:gd name="T88" fmla="*/ 0 h 421"/>
                <a:gd name="T89" fmla="*/ 939 w 939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39" h="421">
                  <a:moveTo>
                    <a:pt x="315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1" y="410"/>
                  </a:lnTo>
                  <a:lnTo>
                    <a:pt x="108" y="417"/>
                  </a:lnTo>
                  <a:lnTo>
                    <a:pt x="135" y="421"/>
                  </a:lnTo>
                  <a:lnTo>
                    <a:pt x="804" y="421"/>
                  </a:lnTo>
                  <a:lnTo>
                    <a:pt x="831" y="417"/>
                  </a:lnTo>
                  <a:lnTo>
                    <a:pt x="858" y="410"/>
                  </a:lnTo>
                  <a:lnTo>
                    <a:pt x="898" y="384"/>
                  </a:lnTo>
                  <a:lnTo>
                    <a:pt x="930" y="340"/>
                  </a:lnTo>
                  <a:lnTo>
                    <a:pt x="939" y="292"/>
                  </a:lnTo>
                  <a:lnTo>
                    <a:pt x="930" y="252"/>
                  </a:lnTo>
                  <a:lnTo>
                    <a:pt x="907" y="205"/>
                  </a:lnTo>
                  <a:lnTo>
                    <a:pt x="876" y="157"/>
                  </a:lnTo>
                  <a:lnTo>
                    <a:pt x="831" y="109"/>
                  </a:lnTo>
                  <a:lnTo>
                    <a:pt x="782" y="65"/>
                  </a:lnTo>
                  <a:lnTo>
                    <a:pt x="723" y="32"/>
                  </a:lnTo>
                  <a:lnTo>
                    <a:pt x="665" y="7"/>
                  </a:lnTo>
                  <a:lnTo>
                    <a:pt x="602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62481" name="Oval 16"/>
            <p:cNvSpPr>
              <a:spLocks noChangeArrowheads="1"/>
            </p:cNvSpPr>
            <p:nvPr/>
          </p:nvSpPr>
          <p:spPr bwMode="auto">
            <a:xfrm>
              <a:off x="2460" y="629"/>
              <a:ext cx="135" cy="11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82" name="Oval 17"/>
            <p:cNvSpPr>
              <a:spLocks noChangeArrowheads="1"/>
            </p:cNvSpPr>
            <p:nvPr/>
          </p:nvSpPr>
          <p:spPr bwMode="auto">
            <a:xfrm>
              <a:off x="2460" y="632"/>
              <a:ext cx="135" cy="106"/>
            </a:xfrm>
            <a:prstGeom prst="ellipse">
              <a:avLst/>
            </a:prstGeom>
            <a:solidFill>
              <a:srgbClr val="1B1B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83" name="Oval 18"/>
            <p:cNvSpPr>
              <a:spLocks noChangeArrowheads="1"/>
            </p:cNvSpPr>
            <p:nvPr/>
          </p:nvSpPr>
          <p:spPr bwMode="auto">
            <a:xfrm>
              <a:off x="2460" y="632"/>
              <a:ext cx="126" cy="103"/>
            </a:xfrm>
            <a:prstGeom prst="ellipse">
              <a:avLst/>
            </a:prstGeom>
            <a:solidFill>
              <a:srgbClr val="3737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84" name="Oval 19"/>
            <p:cNvSpPr>
              <a:spLocks noChangeArrowheads="1"/>
            </p:cNvSpPr>
            <p:nvPr/>
          </p:nvSpPr>
          <p:spPr bwMode="auto">
            <a:xfrm>
              <a:off x="2465" y="632"/>
              <a:ext cx="121" cy="99"/>
            </a:xfrm>
            <a:prstGeom prst="ellipse">
              <a:avLst/>
            </a:prstGeom>
            <a:solidFill>
              <a:srgbClr val="525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85" name="Oval 20"/>
            <p:cNvSpPr>
              <a:spLocks noChangeArrowheads="1"/>
            </p:cNvSpPr>
            <p:nvPr/>
          </p:nvSpPr>
          <p:spPr bwMode="auto">
            <a:xfrm>
              <a:off x="2465" y="632"/>
              <a:ext cx="117" cy="95"/>
            </a:xfrm>
            <a:prstGeom prst="ellipse">
              <a:avLst/>
            </a:prstGeom>
            <a:solidFill>
              <a:srgbClr val="6E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86" name="Oval 21"/>
            <p:cNvSpPr>
              <a:spLocks noChangeArrowheads="1"/>
            </p:cNvSpPr>
            <p:nvPr/>
          </p:nvSpPr>
          <p:spPr bwMode="auto">
            <a:xfrm>
              <a:off x="2465" y="632"/>
              <a:ext cx="112" cy="92"/>
            </a:xfrm>
            <a:prstGeom prst="ellipse">
              <a:avLst/>
            </a:pr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87" name="Oval 22"/>
            <p:cNvSpPr>
              <a:spLocks noChangeArrowheads="1"/>
            </p:cNvSpPr>
            <p:nvPr/>
          </p:nvSpPr>
          <p:spPr bwMode="auto">
            <a:xfrm>
              <a:off x="2465" y="632"/>
              <a:ext cx="108" cy="88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88" name="Oval 23"/>
            <p:cNvSpPr>
              <a:spLocks noChangeArrowheads="1"/>
            </p:cNvSpPr>
            <p:nvPr/>
          </p:nvSpPr>
          <p:spPr bwMode="auto">
            <a:xfrm>
              <a:off x="2469" y="636"/>
              <a:ext cx="95" cy="77"/>
            </a:xfrm>
            <a:prstGeom prst="ellipse">
              <a:avLst/>
            </a:pr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89" name="Oval 24"/>
            <p:cNvSpPr>
              <a:spLocks noChangeArrowheads="1"/>
            </p:cNvSpPr>
            <p:nvPr/>
          </p:nvSpPr>
          <p:spPr bwMode="auto">
            <a:xfrm>
              <a:off x="3304" y="629"/>
              <a:ext cx="140" cy="11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90" name="Oval 25"/>
            <p:cNvSpPr>
              <a:spLocks noChangeArrowheads="1"/>
            </p:cNvSpPr>
            <p:nvPr/>
          </p:nvSpPr>
          <p:spPr bwMode="auto">
            <a:xfrm>
              <a:off x="3304" y="632"/>
              <a:ext cx="131" cy="106"/>
            </a:xfrm>
            <a:prstGeom prst="ellipse">
              <a:avLst/>
            </a:prstGeom>
            <a:solidFill>
              <a:srgbClr val="1B1B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91" name="Oval 26"/>
            <p:cNvSpPr>
              <a:spLocks noChangeArrowheads="1"/>
            </p:cNvSpPr>
            <p:nvPr/>
          </p:nvSpPr>
          <p:spPr bwMode="auto">
            <a:xfrm>
              <a:off x="3309" y="632"/>
              <a:ext cx="126" cy="103"/>
            </a:xfrm>
            <a:prstGeom prst="ellipse">
              <a:avLst/>
            </a:prstGeom>
            <a:solidFill>
              <a:srgbClr val="3737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92" name="Oval 27"/>
            <p:cNvSpPr>
              <a:spLocks noChangeArrowheads="1"/>
            </p:cNvSpPr>
            <p:nvPr/>
          </p:nvSpPr>
          <p:spPr bwMode="auto">
            <a:xfrm>
              <a:off x="3309" y="632"/>
              <a:ext cx="121" cy="99"/>
            </a:xfrm>
            <a:prstGeom prst="ellipse">
              <a:avLst/>
            </a:prstGeom>
            <a:solidFill>
              <a:srgbClr val="525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93" name="Oval 28"/>
            <p:cNvSpPr>
              <a:spLocks noChangeArrowheads="1"/>
            </p:cNvSpPr>
            <p:nvPr/>
          </p:nvSpPr>
          <p:spPr bwMode="auto">
            <a:xfrm>
              <a:off x="3309" y="632"/>
              <a:ext cx="117" cy="95"/>
            </a:xfrm>
            <a:prstGeom prst="ellipse">
              <a:avLst/>
            </a:prstGeom>
            <a:solidFill>
              <a:srgbClr val="6E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94" name="Oval 29"/>
            <p:cNvSpPr>
              <a:spLocks noChangeArrowheads="1"/>
            </p:cNvSpPr>
            <p:nvPr/>
          </p:nvSpPr>
          <p:spPr bwMode="auto">
            <a:xfrm>
              <a:off x="3313" y="632"/>
              <a:ext cx="104" cy="92"/>
            </a:xfrm>
            <a:prstGeom prst="ellipse">
              <a:avLst/>
            </a:pr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95" name="Oval 30"/>
            <p:cNvSpPr>
              <a:spLocks noChangeArrowheads="1"/>
            </p:cNvSpPr>
            <p:nvPr/>
          </p:nvSpPr>
          <p:spPr bwMode="auto">
            <a:xfrm>
              <a:off x="3313" y="632"/>
              <a:ext cx="104" cy="88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96" name="Oval 31"/>
            <p:cNvSpPr>
              <a:spLocks noChangeArrowheads="1"/>
            </p:cNvSpPr>
            <p:nvPr/>
          </p:nvSpPr>
          <p:spPr bwMode="auto">
            <a:xfrm>
              <a:off x="3313" y="636"/>
              <a:ext cx="99" cy="77"/>
            </a:xfrm>
            <a:prstGeom prst="ellipse">
              <a:avLst/>
            </a:pr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97" name="Freeform 32"/>
            <p:cNvSpPr>
              <a:spLocks/>
            </p:cNvSpPr>
            <p:nvPr/>
          </p:nvSpPr>
          <p:spPr bwMode="auto">
            <a:xfrm>
              <a:off x="2151" y="255"/>
              <a:ext cx="1562" cy="666"/>
            </a:xfrm>
            <a:custGeom>
              <a:avLst/>
              <a:gdLst>
                <a:gd name="T0" fmla="*/ 601 w 1562"/>
                <a:gd name="T1" fmla="*/ 0 h 666"/>
                <a:gd name="T2" fmla="*/ 493 w 1562"/>
                <a:gd name="T3" fmla="*/ 297 h 666"/>
                <a:gd name="T4" fmla="*/ 525 w 1562"/>
                <a:gd name="T5" fmla="*/ 527 h 666"/>
                <a:gd name="T6" fmla="*/ 49 w 1562"/>
                <a:gd name="T7" fmla="*/ 527 h 666"/>
                <a:gd name="T8" fmla="*/ 0 w 1562"/>
                <a:gd name="T9" fmla="*/ 666 h 666"/>
                <a:gd name="T10" fmla="*/ 1562 w 1562"/>
                <a:gd name="T11" fmla="*/ 666 h 666"/>
                <a:gd name="T12" fmla="*/ 1535 w 1562"/>
                <a:gd name="T13" fmla="*/ 527 h 666"/>
                <a:gd name="T14" fmla="*/ 1055 w 1562"/>
                <a:gd name="T15" fmla="*/ 527 h 666"/>
                <a:gd name="T16" fmla="*/ 1086 w 1562"/>
                <a:gd name="T17" fmla="*/ 297 h 666"/>
                <a:gd name="T18" fmla="*/ 974 w 1562"/>
                <a:gd name="T19" fmla="*/ 0 h 666"/>
                <a:gd name="T20" fmla="*/ 601 w 1562"/>
                <a:gd name="T21" fmla="*/ 0 h 6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62"/>
                <a:gd name="T34" fmla="*/ 0 h 666"/>
                <a:gd name="T35" fmla="*/ 1562 w 1562"/>
                <a:gd name="T36" fmla="*/ 666 h 6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62" h="666">
                  <a:moveTo>
                    <a:pt x="601" y="0"/>
                  </a:moveTo>
                  <a:lnTo>
                    <a:pt x="493" y="297"/>
                  </a:lnTo>
                  <a:lnTo>
                    <a:pt x="525" y="527"/>
                  </a:lnTo>
                  <a:lnTo>
                    <a:pt x="49" y="527"/>
                  </a:lnTo>
                  <a:lnTo>
                    <a:pt x="0" y="666"/>
                  </a:lnTo>
                  <a:lnTo>
                    <a:pt x="1562" y="666"/>
                  </a:lnTo>
                  <a:lnTo>
                    <a:pt x="1535" y="527"/>
                  </a:lnTo>
                  <a:lnTo>
                    <a:pt x="1055" y="527"/>
                  </a:lnTo>
                  <a:lnTo>
                    <a:pt x="1086" y="297"/>
                  </a:lnTo>
                  <a:lnTo>
                    <a:pt x="974" y="0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62498" name="Rectangle 33"/>
            <p:cNvSpPr>
              <a:spLocks noChangeArrowheads="1"/>
            </p:cNvSpPr>
            <p:nvPr/>
          </p:nvSpPr>
          <p:spPr bwMode="auto">
            <a:xfrm>
              <a:off x="2142" y="914"/>
              <a:ext cx="1584" cy="4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499" name="Freeform 34"/>
            <p:cNvSpPr>
              <a:spLocks/>
            </p:cNvSpPr>
            <p:nvPr/>
          </p:nvSpPr>
          <p:spPr bwMode="auto">
            <a:xfrm>
              <a:off x="2689" y="277"/>
              <a:ext cx="517" cy="286"/>
            </a:xfrm>
            <a:custGeom>
              <a:avLst/>
              <a:gdLst>
                <a:gd name="T0" fmla="*/ 0 w 517"/>
                <a:gd name="T1" fmla="*/ 286 h 286"/>
                <a:gd name="T2" fmla="*/ 95 w 517"/>
                <a:gd name="T3" fmla="*/ 0 h 286"/>
                <a:gd name="T4" fmla="*/ 427 w 517"/>
                <a:gd name="T5" fmla="*/ 4 h 286"/>
                <a:gd name="T6" fmla="*/ 517 w 517"/>
                <a:gd name="T7" fmla="*/ 282 h 286"/>
                <a:gd name="T8" fmla="*/ 395 w 517"/>
                <a:gd name="T9" fmla="*/ 44 h 286"/>
                <a:gd name="T10" fmla="*/ 113 w 517"/>
                <a:gd name="T11" fmla="*/ 44 h 286"/>
                <a:gd name="T12" fmla="*/ 0 w 517"/>
                <a:gd name="T13" fmla="*/ 286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7"/>
                <a:gd name="T22" fmla="*/ 0 h 286"/>
                <a:gd name="T23" fmla="*/ 517 w 517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7" h="286">
                  <a:moveTo>
                    <a:pt x="0" y="286"/>
                  </a:moveTo>
                  <a:lnTo>
                    <a:pt x="95" y="0"/>
                  </a:lnTo>
                  <a:lnTo>
                    <a:pt x="427" y="4"/>
                  </a:lnTo>
                  <a:lnTo>
                    <a:pt x="517" y="282"/>
                  </a:lnTo>
                  <a:lnTo>
                    <a:pt x="395" y="44"/>
                  </a:lnTo>
                  <a:lnTo>
                    <a:pt x="113" y="44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62500" name="AutoShape 35"/>
            <p:cNvSpPr>
              <a:spLocks noChangeArrowheads="1"/>
            </p:cNvSpPr>
            <p:nvPr/>
          </p:nvSpPr>
          <p:spPr bwMode="auto">
            <a:xfrm>
              <a:off x="2797" y="369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501" name="AutoShape 36"/>
            <p:cNvSpPr>
              <a:spLocks noChangeArrowheads="1"/>
            </p:cNvSpPr>
            <p:nvPr/>
          </p:nvSpPr>
          <p:spPr bwMode="auto">
            <a:xfrm>
              <a:off x="2797" y="376"/>
              <a:ext cx="310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502" name="AutoShape 37"/>
            <p:cNvSpPr>
              <a:spLocks noChangeArrowheads="1"/>
            </p:cNvSpPr>
            <p:nvPr/>
          </p:nvSpPr>
          <p:spPr bwMode="auto">
            <a:xfrm>
              <a:off x="2797" y="416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503" name="AutoShape 38"/>
            <p:cNvSpPr>
              <a:spLocks noChangeArrowheads="1"/>
            </p:cNvSpPr>
            <p:nvPr/>
          </p:nvSpPr>
          <p:spPr bwMode="auto">
            <a:xfrm>
              <a:off x="2797" y="423"/>
              <a:ext cx="310" cy="19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504" name="AutoShape 39"/>
            <p:cNvSpPr>
              <a:spLocks noChangeArrowheads="1"/>
            </p:cNvSpPr>
            <p:nvPr/>
          </p:nvSpPr>
          <p:spPr bwMode="auto">
            <a:xfrm>
              <a:off x="2797" y="467"/>
              <a:ext cx="310" cy="30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505" name="AutoShape 40"/>
            <p:cNvSpPr>
              <a:spLocks noChangeArrowheads="1"/>
            </p:cNvSpPr>
            <p:nvPr/>
          </p:nvSpPr>
          <p:spPr bwMode="auto">
            <a:xfrm>
              <a:off x="2797" y="475"/>
              <a:ext cx="310" cy="25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506" name="AutoShape 41"/>
            <p:cNvSpPr>
              <a:spLocks noChangeArrowheads="1"/>
            </p:cNvSpPr>
            <p:nvPr/>
          </p:nvSpPr>
          <p:spPr bwMode="auto">
            <a:xfrm>
              <a:off x="2734" y="519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507" name="AutoShape 42"/>
            <p:cNvSpPr>
              <a:spLocks noChangeArrowheads="1"/>
            </p:cNvSpPr>
            <p:nvPr/>
          </p:nvSpPr>
          <p:spPr bwMode="auto">
            <a:xfrm>
              <a:off x="2734" y="526"/>
              <a:ext cx="431" cy="26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508" name="AutoShape 43"/>
            <p:cNvSpPr>
              <a:spLocks noChangeArrowheads="1"/>
            </p:cNvSpPr>
            <p:nvPr/>
          </p:nvSpPr>
          <p:spPr bwMode="auto">
            <a:xfrm>
              <a:off x="2734" y="577"/>
              <a:ext cx="431" cy="26"/>
            </a:xfrm>
            <a:prstGeom prst="roundRect">
              <a:avLst>
                <a:gd name="adj" fmla="val 42856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509" name="AutoShape 44"/>
            <p:cNvSpPr>
              <a:spLocks noChangeArrowheads="1"/>
            </p:cNvSpPr>
            <p:nvPr/>
          </p:nvSpPr>
          <p:spPr bwMode="auto">
            <a:xfrm>
              <a:off x="2734" y="585"/>
              <a:ext cx="431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510" name="AutoShape 45"/>
            <p:cNvSpPr>
              <a:spLocks noChangeArrowheads="1"/>
            </p:cNvSpPr>
            <p:nvPr/>
          </p:nvSpPr>
          <p:spPr bwMode="auto">
            <a:xfrm>
              <a:off x="2734" y="625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62511" name="AutoShape 46"/>
            <p:cNvSpPr>
              <a:spLocks noChangeArrowheads="1"/>
            </p:cNvSpPr>
            <p:nvPr/>
          </p:nvSpPr>
          <p:spPr bwMode="auto">
            <a:xfrm>
              <a:off x="2734" y="632"/>
              <a:ext cx="431" cy="22"/>
            </a:xfrm>
            <a:prstGeom prst="roundRect">
              <a:avLst>
                <a:gd name="adj" fmla="val 41667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</p:grpSp>
      <p:sp>
        <p:nvSpPr>
          <p:cNvPr id="62467" name="TextBox 48"/>
          <p:cNvSpPr txBox="1">
            <a:spLocks noChangeArrowheads="1"/>
          </p:cNvSpPr>
          <p:nvPr/>
        </p:nvSpPr>
        <p:spPr bwMode="auto">
          <a:xfrm>
            <a:off x="3144838" y="3025775"/>
            <a:ext cx="350678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r-Latn-CS" sz="3200" b="1">
                <a:solidFill>
                  <a:srgbClr val="122031"/>
                </a:solidFill>
                <a:latin typeface="Calibri" pitchFamily="34" charset="0"/>
              </a:rPr>
              <a:t>Dokumentovanje  mesta događaja krivičnog dela</a:t>
            </a:r>
            <a:r>
              <a:rPr lang="en-US" sz="3200" b="1">
                <a:solidFill>
                  <a:srgbClr val="122031"/>
                </a:solidFill>
                <a:latin typeface="Calibri" pitchFamily="34" charset="0"/>
              </a:rPr>
              <a:t> </a:t>
            </a:r>
            <a:endParaRPr lang="en-US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346D7-6136-42F1-A55A-84597C9FF08C}" type="slidenum">
              <a:rPr lang="en-US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63490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Dokumentovanje mesta događaja krivičnog dela</a:t>
            </a:r>
            <a:endParaRPr lang="en-US" sz="4000" b="1" smtClean="0"/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>
          <a:xfrm>
            <a:off x="206375" y="1219200"/>
            <a:ext cx="8655050" cy="2674938"/>
          </a:xfrm>
        </p:spPr>
        <p:txBody>
          <a:bodyPr/>
          <a:lstStyle/>
          <a:p>
            <a:pPr marL="971550" lvl="1" indent="-457200" eaLnBrk="1" hangingPunct="1">
              <a:buFont typeface="Calibri" pitchFamily="34" charset="0"/>
              <a:buAutoNum type="arabicPeriod"/>
            </a:pPr>
            <a:r>
              <a:rPr lang="sr-Latn-CS" sz="3100" smtClean="0"/>
              <a:t>Dokumentovanje počinje i završava se pretresom</a:t>
            </a:r>
            <a:r>
              <a:rPr lang="en-US" sz="3100" smtClean="0"/>
              <a:t> …..</a:t>
            </a:r>
          </a:p>
          <a:p>
            <a:pPr marL="1371600" lvl="2" indent="-457200" eaLnBrk="1" hangingPunct="1">
              <a:buFont typeface="Calibri" pitchFamily="34" charset="0"/>
              <a:buAutoNum type="arabicPeriod"/>
            </a:pPr>
            <a:r>
              <a:rPr lang="sr-Latn-CS" sz="2700" smtClean="0"/>
              <a:t>fizičkog mesta događaja; </a:t>
            </a:r>
            <a:endParaRPr lang="en-US" sz="2700" smtClean="0"/>
          </a:p>
          <a:p>
            <a:pPr marL="1371600" lvl="2" indent="-457200" eaLnBrk="1" hangingPunct="1">
              <a:buFont typeface="Calibri" pitchFamily="34" charset="0"/>
              <a:buAutoNum type="arabicPeriod"/>
            </a:pPr>
            <a:r>
              <a:rPr lang="sr-Latn-CS" sz="2700" smtClean="0"/>
              <a:t>elektronskih dokaza;</a:t>
            </a:r>
            <a:endParaRPr lang="en-US" sz="2700" smtClean="0"/>
          </a:p>
          <a:p>
            <a:pPr marL="1371600" lvl="2" indent="-457200" eaLnBrk="1" hangingPunct="1">
              <a:buFont typeface="Calibri" pitchFamily="34" charset="0"/>
              <a:buAutoNum type="arabicPeriod"/>
            </a:pPr>
            <a:r>
              <a:rPr lang="sr-Latn-CS" sz="2700" smtClean="0"/>
              <a:t>lica.</a:t>
            </a:r>
            <a:endParaRPr lang="en-US" sz="2700" smtClean="0"/>
          </a:p>
          <a:p>
            <a:pPr marL="1371600" lvl="2" indent="-457200" eaLnBrk="1" hangingPunct="1">
              <a:buFont typeface="Calibri" pitchFamily="34" charset="0"/>
              <a:buAutoNum type="arabicPeriod"/>
            </a:pPr>
            <a:endParaRPr lang="el-GR" sz="2700" smtClean="0"/>
          </a:p>
        </p:txBody>
      </p:sp>
      <p:pic>
        <p:nvPicPr>
          <p:cNvPr id="63492" name="Picture 2" descr="C:\Users\Lemon\Desktop\BackUp\COE Training\Photos\documenti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3175" y="2466975"/>
            <a:ext cx="3603625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F607F3-27F0-45F3-9D64-8347DC8ACD6B}" type="slidenum">
              <a:rPr lang="sr-Latn-CS" smtClean="0"/>
              <a:pPr>
                <a:defRPr/>
              </a:pPr>
              <a:t>28</a:t>
            </a:fld>
            <a:endParaRPr lang="sr-Latn-CS"/>
          </a:p>
        </p:txBody>
      </p:sp>
      <p:sp>
        <p:nvSpPr>
          <p:cNvPr id="1028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Fizičko mesto događaja krivičnog dela</a:t>
            </a:r>
          </a:p>
        </p:txBody>
      </p:sp>
      <p:sp>
        <p:nvSpPr>
          <p:cNvPr id="1029" name="Content Placeholder 2"/>
          <p:cNvSpPr>
            <a:spLocks noGrp="1"/>
          </p:cNvSpPr>
          <p:nvPr>
            <p:ph idx="1"/>
          </p:nvPr>
        </p:nvSpPr>
        <p:spPr>
          <a:xfrm>
            <a:off x="206375" y="965200"/>
            <a:ext cx="8655050" cy="2997200"/>
          </a:xfrm>
        </p:spPr>
        <p:txBody>
          <a:bodyPr/>
          <a:lstStyle/>
          <a:p>
            <a:pPr marL="971550" lvl="1" indent="-514350">
              <a:buFont typeface="Calibri" pitchFamily="34" charset="0"/>
              <a:buAutoNum type="arabicPeriod"/>
            </a:pPr>
            <a:r>
              <a:rPr lang="sr-Latn-CS" smtClean="0"/>
              <a:t>Skicirajte plan datog sistema, uključujući npr. položaj miša i lokaciju komponenti.</a:t>
            </a:r>
          </a:p>
          <a:p>
            <a:pPr marL="971550" lvl="1" indent="-514350">
              <a:buFont typeface="Calibri" pitchFamily="34" charset="0"/>
              <a:buAutoNum type="arabicPeriod"/>
            </a:pPr>
            <a:r>
              <a:rPr lang="sr-Latn-CS" smtClean="0"/>
              <a:t>Fotografišite/napravite video snimak/dokumentujte celokupno mesto događaja.</a:t>
            </a:r>
          </a:p>
          <a:p>
            <a:pPr marL="971550" lvl="1" indent="-514350">
              <a:buFont typeface="Calibri" pitchFamily="34" charset="0"/>
              <a:buAutoNum type="arabicPeriod"/>
            </a:pPr>
            <a:r>
              <a:rPr lang="sr-Latn-CS" smtClean="0"/>
              <a:t>Računarski sistemi i elektronske komponente/uređaji/oprema.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741863" y="3925888"/>
          <a:ext cx="3267075" cy="2663825"/>
        </p:xfrm>
        <a:graphic>
          <a:graphicData uri="http://schemas.openxmlformats.org/presentationml/2006/ole">
            <p:oleObj spid="_x0000_s1026" r:id="rId4" imgW="10600000" imgH="8638095" progId="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95CDA-1BC7-4C5F-9AA6-A5029935150B}" type="slidenum">
              <a:rPr lang="en-US"/>
              <a:pPr>
                <a:defRPr/>
              </a:pPr>
              <a:t>29</a:t>
            </a:fld>
            <a:endParaRPr lang="en-US" dirty="0"/>
          </a:p>
        </p:txBody>
      </p:sp>
      <p:sp>
        <p:nvSpPr>
          <p:cNvPr id="68610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marL="342900" indent="-342900" eaLnBrk="1" hangingPunct="1"/>
            <a:r>
              <a:rPr lang="sr-Latn-CS" sz="4000" b="1" smtClean="0"/>
              <a:t>Elektronski dokazi</a:t>
            </a:r>
            <a:endParaRPr lang="en-US" sz="4000" b="1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375" y="1360488"/>
            <a:ext cx="8655050" cy="4995862"/>
          </a:xfrm>
        </p:spPr>
        <p:txBody>
          <a:bodyPr>
            <a:normAutofit fontScale="92500" lnSpcReduction="10000"/>
          </a:bodyPr>
          <a:lstStyle/>
          <a:p>
            <a:pPr marL="971550" lvl="1" indent="-514350">
              <a:buFont typeface="+mj-lt"/>
              <a:buAutoNum type="arabicPeriod"/>
              <a:defRPr/>
            </a:pPr>
            <a:r>
              <a:rPr lang="x-none" dirty="0" smtClean="0"/>
              <a:t>Podaci </a:t>
            </a:r>
            <a:r>
              <a:rPr lang="x-none" smtClean="0"/>
              <a:t>o </a:t>
            </a:r>
            <a:r>
              <a:rPr lang="sr-Latn-RS" dirty="0" smtClean="0"/>
              <a:t>svoj </a:t>
            </a:r>
            <a:r>
              <a:rPr lang="x-none" smtClean="0"/>
              <a:t>relevantnoj opremi</a:t>
            </a:r>
            <a:r>
              <a:rPr lang="sr-Latn-RS" dirty="0" smtClean="0"/>
              <a:t> koja je nađena</a:t>
            </a:r>
            <a:r>
              <a:rPr lang="x-none" smtClean="0"/>
              <a:t>.</a:t>
            </a:r>
            <a:endParaRPr lang="el-GR" dirty="0" smtClean="0"/>
          </a:p>
          <a:p>
            <a:pPr marL="971550" lvl="1" indent="-514350">
              <a:buFont typeface="+mj-lt"/>
              <a:buAutoNum type="arabicPeriod"/>
              <a:defRPr/>
            </a:pPr>
            <a:r>
              <a:rPr lang="x-none" dirty="0" smtClean="0"/>
              <a:t>Stanje i lokacija svakog računarskog sistema koji sadrži ili predstavlja elektronske dokaze, uključujući i stanje napajanja računara.</a:t>
            </a:r>
            <a:endParaRPr lang="el-GR" dirty="0" smtClean="0"/>
          </a:p>
          <a:p>
            <a:pPr marL="971550" lvl="1" indent="-514350">
              <a:buFont typeface="+mj-lt"/>
              <a:buAutoNum type="arabicPeriod"/>
              <a:defRPr/>
            </a:pPr>
            <a:r>
              <a:rPr lang="x-none" dirty="0" smtClean="0"/>
              <a:t>Dokumentujte sve  veze (kablovske ili bežične) do i od datog računarskog sistema ili drugih uređaja. </a:t>
            </a:r>
            <a:endParaRPr lang="el-GR" dirty="0" smtClean="0"/>
          </a:p>
          <a:p>
            <a:pPr marL="971550" lvl="1" indent="-514350">
              <a:buFont typeface="+mj-lt"/>
              <a:buAutoNum type="arabicPeriod"/>
              <a:defRPr/>
            </a:pPr>
            <a:r>
              <a:rPr lang="x-none" dirty="0" smtClean="0"/>
              <a:t>Označite nalepnicom sve portove i kablove kako biste kasnije mogli sve ponovo tačno da sklopite. </a:t>
            </a:r>
            <a:endParaRPr lang="en-GB" dirty="0" smtClean="0"/>
          </a:p>
          <a:p>
            <a:pPr marL="971550" lvl="1" indent="-514350">
              <a:buFont typeface="+mj-lt"/>
              <a:buAutoNum type="arabicPeriod"/>
              <a:defRPr/>
            </a:pPr>
            <a:r>
              <a:rPr lang="x-none" dirty="0" smtClean="0"/>
              <a:t>Označite  nalepnicom neiskorišćene portove za vezu kao “neiskorišćene”. Identifikujte priključne stanice laptop računara u cilju identifikovanja ostalih memorijskih medijuma.</a:t>
            </a:r>
            <a:endParaRPr lang="el-GR" dirty="0" smtClean="0"/>
          </a:p>
          <a:p>
            <a:pPr marL="971550" lvl="1" indent="-514350">
              <a:buFont typeface="+mj-lt"/>
              <a:buAutoNum type="arabicPeriod"/>
              <a:defRPr/>
            </a:pPr>
            <a:endParaRPr lang="el-G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B4E9E-85C2-4C01-8F56-DC94E6C4423F}" type="slidenum">
              <a:rPr lang="en-US"/>
              <a:pPr>
                <a:defRPr/>
              </a:pPr>
              <a:t>3</a:t>
            </a:fld>
            <a:endParaRPr lang="en-US" dirty="0"/>
          </a:p>
        </p:txBody>
      </p:sp>
      <p:grpSp>
        <p:nvGrpSpPr>
          <p:cNvPr id="17410" name="Group 2"/>
          <p:cNvGrpSpPr>
            <a:grpSpLocks noChangeAspect="1"/>
          </p:cNvGrpSpPr>
          <p:nvPr/>
        </p:nvGrpSpPr>
        <p:grpSpPr bwMode="auto">
          <a:xfrm>
            <a:off x="2828925" y="457200"/>
            <a:ext cx="3673475" cy="5976938"/>
            <a:chOff x="1338" y="255"/>
            <a:chExt cx="3192" cy="3900"/>
          </a:xfrm>
        </p:grpSpPr>
        <p:sp>
          <p:nvSpPr>
            <p:cNvPr id="17412" name="AutoShape 3"/>
            <p:cNvSpPr>
              <a:spLocks noChangeAspect="1" noChangeArrowheads="1" noTextEdit="1"/>
            </p:cNvSpPr>
            <p:nvPr/>
          </p:nvSpPr>
          <p:spPr bwMode="auto">
            <a:xfrm>
              <a:off x="1338" y="255"/>
              <a:ext cx="3192" cy="39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r-Latn-CS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1338" y="526"/>
              <a:ext cx="3188" cy="3614"/>
            </a:xfrm>
            <a:prstGeom prst="roundRect">
              <a:avLst>
                <a:gd name="adj" fmla="val 2463"/>
              </a:avLst>
            </a:pr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cs typeface="+mn-cs"/>
              </a:endParaRPr>
            </a:p>
          </p:txBody>
        </p:sp>
        <p:sp>
          <p:nvSpPr>
            <p:cNvPr id="17414" name="AutoShape 5"/>
            <p:cNvSpPr>
              <a:spLocks noChangeArrowheads="1"/>
            </p:cNvSpPr>
            <p:nvPr/>
          </p:nvSpPr>
          <p:spPr bwMode="auto">
            <a:xfrm>
              <a:off x="1419" y="526"/>
              <a:ext cx="3053" cy="3585"/>
            </a:xfrm>
            <a:prstGeom prst="roundRect">
              <a:avLst>
                <a:gd name="adj" fmla="val 2500"/>
              </a:avLst>
            </a:pr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419" y="526"/>
              <a:ext cx="3047" cy="119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13" y="77"/>
                </a:cxn>
                <a:cxn ang="0">
                  <a:pos x="45" y="37"/>
                </a:cxn>
                <a:cxn ang="0">
                  <a:pos x="94" y="11"/>
                </a:cxn>
                <a:cxn ang="0">
                  <a:pos x="152" y="0"/>
                </a:cxn>
                <a:cxn ang="0">
                  <a:pos x="2896" y="0"/>
                </a:cxn>
                <a:cxn ang="0">
                  <a:pos x="2954" y="11"/>
                </a:cxn>
                <a:cxn ang="0">
                  <a:pos x="3003" y="37"/>
                </a:cxn>
                <a:cxn ang="0">
                  <a:pos x="3035" y="77"/>
                </a:cxn>
                <a:cxn ang="0">
                  <a:pos x="3048" y="124"/>
                </a:cxn>
                <a:cxn ang="0">
                  <a:pos x="2913" y="62"/>
                </a:cxn>
                <a:cxn ang="0">
                  <a:pos x="112" y="62"/>
                </a:cxn>
                <a:cxn ang="0">
                  <a:pos x="0" y="124"/>
                </a:cxn>
              </a:cxnLst>
              <a:rect l="0" t="0" r="r" b="b"/>
              <a:pathLst>
                <a:path w="3048" h="124">
                  <a:moveTo>
                    <a:pt x="0" y="124"/>
                  </a:moveTo>
                  <a:lnTo>
                    <a:pt x="13" y="77"/>
                  </a:lnTo>
                  <a:lnTo>
                    <a:pt x="45" y="37"/>
                  </a:lnTo>
                  <a:lnTo>
                    <a:pt x="94" y="11"/>
                  </a:lnTo>
                  <a:lnTo>
                    <a:pt x="152" y="0"/>
                  </a:lnTo>
                  <a:lnTo>
                    <a:pt x="2896" y="0"/>
                  </a:lnTo>
                  <a:lnTo>
                    <a:pt x="2954" y="11"/>
                  </a:lnTo>
                  <a:lnTo>
                    <a:pt x="3003" y="37"/>
                  </a:lnTo>
                  <a:lnTo>
                    <a:pt x="3035" y="77"/>
                  </a:lnTo>
                  <a:lnTo>
                    <a:pt x="3048" y="124"/>
                  </a:lnTo>
                  <a:lnTo>
                    <a:pt x="2913" y="62"/>
                  </a:lnTo>
                  <a:lnTo>
                    <a:pt x="112" y="6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cs typeface="+mn-cs"/>
              </a:endParaRPr>
            </a:p>
          </p:txBody>
        </p:sp>
        <p:sp>
          <p:nvSpPr>
            <p:cNvPr id="17416" name="Rectangle 7"/>
            <p:cNvSpPr>
              <a:spLocks noChangeArrowheads="1"/>
            </p:cNvSpPr>
            <p:nvPr/>
          </p:nvSpPr>
          <p:spPr bwMode="auto">
            <a:xfrm>
              <a:off x="1612" y="856"/>
              <a:ext cx="2667" cy="300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17" name="Freeform 8"/>
            <p:cNvSpPr>
              <a:spLocks/>
            </p:cNvSpPr>
            <p:nvPr/>
          </p:nvSpPr>
          <p:spPr bwMode="auto">
            <a:xfrm>
              <a:off x="2402" y="380"/>
              <a:ext cx="1073" cy="421"/>
            </a:xfrm>
            <a:custGeom>
              <a:avLst/>
              <a:gdLst>
                <a:gd name="T0" fmla="*/ 359 w 1073"/>
                <a:gd name="T1" fmla="*/ 0 h 421"/>
                <a:gd name="T2" fmla="*/ 292 w 1073"/>
                <a:gd name="T3" fmla="*/ 7 h 421"/>
                <a:gd name="T4" fmla="*/ 224 w 1073"/>
                <a:gd name="T5" fmla="*/ 32 h 421"/>
                <a:gd name="T6" fmla="*/ 166 w 1073"/>
                <a:gd name="T7" fmla="*/ 65 h 421"/>
                <a:gd name="T8" fmla="*/ 112 w 1073"/>
                <a:gd name="T9" fmla="*/ 109 h 421"/>
                <a:gd name="T10" fmla="*/ 67 w 1073"/>
                <a:gd name="T11" fmla="*/ 157 h 421"/>
                <a:gd name="T12" fmla="*/ 31 w 1073"/>
                <a:gd name="T13" fmla="*/ 205 h 421"/>
                <a:gd name="T14" fmla="*/ 9 w 1073"/>
                <a:gd name="T15" fmla="*/ 252 h 421"/>
                <a:gd name="T16" fmla="*/ 0 w 1073"/>
                <a:gd name="T17" fmla="*/ 292 h 421"/>
                <a:gd name="T18" fmla="*/ 13 w 1073"/>
                <a:gd name="T19" fmla="*/ 340 h 421"/>
                <a:gd name="T20" fmla="*/ 45 w 1073"/>
                <a:gd name="T21" fmla="*/ 384 h 421"/>
                <a:gd name="T22" fmla="*/ 94 w 1073"/>
                <a:gd name="T23" fmla="*/ 410 h 421"/>
                <a:gd name="T24" fmla="*/ 126 w 1073"/>
                <a:gd name="T25" fmla="*/ 417 h 421"/>
                <a:gd name="T26" fmla="*/ 157 w 1073"/>
                <a:gd name="T27" fmla="*/ 421 h 421"/>
                <a:gd name="T28" fmla="*/ 916 w 1073"/>
                <a:gd name="T29" fmla="*/ 421 h 421"/>
                <a:gd name="T30" fmla="*/ 947 w 1073"/>
                <a:gd name="T31" fmla="*/ 417 h 421"/>
                <a:gd name="T32" fmla="*/ 974 w 1073"/>
                <a:gd name="T33" fmla="*/ 410 h 421"/>
                <a:gd name="T34" fmla="*/ 1028 w 1073"/>
                <a:gd name="T35" fmla="*/ 384 h 421"/>
                <a:gd name="T36" fmla="*/ 1060 w 1073"/>
                <a:gd name="T37" fmla="*/ 340 h 421"/>
                <a:gd name="T38" fmla="*/ 1068 w 1073"/>
                <a:gd name="T39" fmla="*/ 318 h 421"/>
                <a:gd name="T40" fmla="*/ 1073 w 1073"/>
                <a:gd name="T41" fmla="*/ 292 h 421"/>
                <a:gd name="T42" fmla="*/ 1064 w 1073"/>
                <a:gd name="T43" fmla="*/ 252 h 421"/>
                <a:gd name="T44" fmla="*/ 1037 w 1073"/>
                <a:gd name="T45" fmla="*/ 205 h 421"/>
                <a:gd name="T46" fmla="*/ 1001 w 1073"/>
                <a:gd name="T47" fmla="*/ 157 h 421"/>
                <a:gd name="T48" fmla="*/ 947 w 1073"/>
                <a:gd name="T49" fmla="*/ 109 h 421"/>
                <a:gd name="T50" fmla="*/ 889 w 1073"/>
                <a:gd name="T51" fmla="*/ 65 h 421"/>
                <a:gd name="T52" fmla="*/ 826 w 1073"/>
                <a:gd name="T53" fmla="*/ 32 h 421"/>
                <a:gd name="T54" fmla="*/ 754 w 1073"/>
                <a:gd name="T55" fmla="*/ 7 h 421"/>
                <a:gd name="T56" fmla="*/ 687 w 1073"/>
                <a:gd name="T57" fmla="*/ 0 h 421"/>
                <a:gd name="T58" fmla="*/ 359 w 1073"/>
                <a:gd name="T59" fmla="*/ 0 h 4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73"/>
                <a:gd name="T91" fmla="*/ 0 h 421"/>
                <a:gd name="T92" fmla="*/ 1073 w 1073"/>
                <a:gd name="T93" fmla="*/ 421 h 4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73" h="421">
                  <a:moveTo>
                    <a:pt x="359" y="0"/>
                  </a:moveTo>
                  <a:lnTo>
                    <a:pt x="292" y="7"/>
                  </a:lnTo>
                  <a:lnTo>
                    <a:pt x="224" y="32"/>
                  </a:lnTo>
                  <a:lnTo>
                    <a:pt x="166" y="65"/>
                  </a:lnTo>
                  <a:lnTo>
                    <a:pt x="112" y="109"/>
                  </a:lnTo>
                  <a:lnTo>
                    <a:pt x="67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6" y="417"/>
                  </a:lnTo>
                  <a:lnTo>
                    <a:pt x="157" y="421"/>
                  </a:lnTo>
                  <a:lnTo>
                    <a:pt x="916" y="421"/>
                  </a:lnTo>
                  <a:lnTo>
                    <a:pt x="947" y="417"/>
                  </a:lnTo>
                  <a:lnTo>
                    <a:pt x="974" y="410"/>
                  </a:lnTo>
                  <a:lnTo>
                    <a:pt x="1028" y="384"/>
                  </a:lnTo>
                  <a:lnTo>
                    <a:pt x="1060" y="340"/>
                  </a:lnTo>
                  <a:lnTo>
                    <a:pt x="1068" y="318"/>
                  </a:lnTo>
                  <a:lnTo>
                    <a:pt x="1073" y="292"/>
                  </a:lnTo>
                  <a:lnTo>
                    <a:pt x="1064" y="252"/>
                  </a:lnTo>
                  <a:lnTo>
                    <a:pt x="1037" y="205"/>
                  </a:lnTo>
                  <a:lnTo>
                    <a:pt x="1001" y="157"/>
                  </a:lnTo>
                  <a:lnTo>
                    <a:pt x="947" y="109"/>
                  </a:lnTo>
                  <a:lnTo>
                    <a:pt x="889" y="65"/>
                  </a:lnTo>
                  <a:lnTo>
                    <a:pt x="826" y="32"/>
                  </a:lnTo>
                  <a:lnTo>
                    <a:pt x="754" y="7"/>
                  </a:lnTo>
                  <a:lnTo>
                    <a:pt x="687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17418" name="Freeform 9"/>
            <p:cNvSpPr>
              <a:spLocks/>
            </p:cNvSpPr>
            <p:nvPr/>
          </p:nvSpPr>
          <p:spPr bwMode="auto">
            <a:xfrm>
              <a:off x="2411" y="380"/>
              <a:ext cx="1051" cy="421"/>
            </a:xfrm>
            <a:custGeom>
              <a:avLst/>
              <a:gdLst>
                <a:gd name="T0" fmla="*/ 355 w 1051"/>
                <a:gd name="T1" fmla="*/ 0 h 421"/>
                <a:gd name="T2" fmla="*/ 287 w 1051"/>
                <a:gd name="T3" fmla="*/ 7 h 421"/>
                <a:gd name="T4" fmla="*/ 220 w 1051"/>
                <a:gd name="T5" fmla="*/ 32 h 421"/>
                <a:gd name="T6" fmla="*/ 162 w 1051"/>
                <a:gd name="T7" fmla="*/ 65 h 421"/>
                <a:gd name="T8" fmla="*/ 108 w 1051"/>
                <a:gd name="T9" fmla="*/ 109 h 421"/>
                <a:gd name="T10" fmla="*/ 63 w 1051"/>
                <a:gd name="T11" fmla="*/ 157 h 421"/>
                <a:gd name="T12" fmla="*/ 31 w 1051"/>
                <a:gd name="T13" fmla="*/ 205 h 421"/>
                <a:gd name="T14" fmla="*/ 9 w 1051"/>
                <a:gd name="T15" fmla="*/ 252 h 421"/>
                <a:gd name="T16" fmla="*/ 0 w 1051"/>
                <a:gd name="T17" fmla="*/ 292 h 421"/>
                <a:gd name="T18" fmla="*/ 13 w 1051"/>
                <a:gd name="T19" fmla="*/ 340 h 421"/>
                <a:gd name="T20" fmla="*/ 45 w 1051"/>
                <a:gd name="T21" fmla="*/ 384 h 421"/>
                <a:gd name="T22" fmla="*/ 94 w 1051"/>
                <a:gd name="T23" fmla="*/ 410 h 421"/>
                <a:gd name="T24" fmla="*/ 121 w 1051"/>
                <a:gd name="T25" fmla="*/ 417 h 421"/>
                <a:gd name="T26" fmla="*/ 153 w 1051"/>
                <a:gd name="T27" fmla="*/ 421 h 421"/>
                <a:gd name="T28" fmla="*/ 898 w 1051"/>
                <a:gd name="T29" fmla="*/ 421 h 421"/>
                <a:gd name="T30" fmla="*/ 929 w 1051"/>
                <a:gd name="T31" fmla="*/ 417 h 421"/>
                <a:gd name="T32" fmla="*/ 956 w 1051"/>
                <a:gd name="T33" fmla="*/ 410 h 421"/>
                <a:gd name="T34" fmla="*/ 1006 w 1051"/>
                <a:gd name="T35" fmla="*/ 384 h 421"/>
                <a:gd name="T36" fmla="*/ 1037 w 1051"/>
                <a:gd name="T37" fmla="*/ 340 h 421"/>
                <a:gd name="T38" fmla="*/ 1051 w 1051"/>
                <a:gd name="T39" fmla="*/ 292 h 421"/>
                <a:gd name="T40" fmla="*/ 1042 w 1051"/>
                <a:gd name="T41" fmla="*/ 252 h 421"/>
                <a:gd name="T42" fmla="*/ 1019 w 1051"/>
                <a:gd name="T43" fmla="*/ 205 h 421"/>
                <a:gd name="T44" fmla="*/ 979 w 1051"/>
                <a:gd name="T45" fmla="*/ 157 h 421"/>
                <a:gd name="T46" fmla="*/ 929 w 1051"/>
                <a:gd name="T47" fmla="*/ 109 h 421"/>
                <a:gd name="T48" fmla="*/ 875 w 1051"/>
                <a:gd name="T49" fmla="*/ 65 h 421"/>
                <a:gd name="T50" fmla="*/ 808 w 1051"/>
                <a:gd name="T51" fmla="*/ 32 h 421"/>
                <a:gd name="T52" fmla="*/ 741 w 1051"/>
                <a:gd name="T53" fmla="*/ 7 h 421"/>
                <a:gd name="T54" fmla="*/ 673 w 1051"/>
                <a:gd name="T55" fmla="*/ 0 h 421"/>
                <a:gd name="T56" fmla="*/ 355 w 105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51"/>
                <a:gd name="T88" fmla="*/ 0 h 421"/>
                <a:gd name="T89" fmla="*/ 1051 w 105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51" h="421">
                  <a:moveTo>
                    <a:pt x="355" y="0"/>
                  </a:moveTo>
                  <a:lnTo>
                    <a:pt x="287" y="7"/>
                  </a:lnTo>
                  <a:lnTo>
                    <a:pt x="220" y="32"/>
                  </a:lnTo>
                  <a:lnTo>
                    <a:pt x="162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98" y="421"/>
                  </a:lnTo>
                  <a:lnTo>
                    <a:pt x="929" y="417"/>
                  </a:lnTo>
                  <a:lnTo>
                    <a:pt x="956" y="410"/>
                  </a:lnTo>
                  <a:lnTo>
                    <a:pt x="1006" y="384"/>
                  </a:lnTo>
                  <a:lnTo>
                    <a:pt x="1037" y="340"/>
                  </a:lnTo>
                  <a:lnTo>
                    <a:pt x="1051" y="292"/>
                  </a:lnTo>
                  <a:lnTo>
                    <a:pt x="1042" y="252"/>
                  </a:lnTo>
                  <a:lnTo>
                    <a:pt x="1019" y="205"/>
                  </a:lnTo>
                  <a:lnTo>
                    <a:pt x="979" y="157"/>
                  </a:lnTo>
                  <a:lnTo>
                    <a:pt x="929" y="109"/>
                  </a:lnTo>
                  <a:lnTo>
                    <a:pt x="875" y="65"/>
                  </a:lnTo>
                  <a:lnTo>
                    <a:pt x="808" y="32"/>
                  </a:lnTo>
                  <a:lnTo>
                    <a:pt x="741" y="7"/>
                  </a:lnTo>
                  <a:lnTo>
                    <a:pt x="673" y="0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17419" name="Freeform 10"/>
            <p:cNvSpPr>
              <a:spLocks/>
            </p:cNvSpPr>
            <p:nvPr/>
          </p:nvSpPr>
          <p:spPr bwMode="auto">
            <a:xfrm>
              <a:off x="2420" y="380"/>
              <a:ext cx="1033" cy="421"/>
            </a:xfrm>
            <a:custGeom>
              <a:avLst/>
              <a:gdLst>
                <a:gd name="T0" fmla="*/ 346 w 1033"/>
                <a:gd name="T1" fmla="*/ 0 h 421"/>
                <a:gd name="T2" fmla="*/ 278 w 1033"/>
                <a:gd name="T3" fmla="*/ 7 h 421"/>
                <a:gd name="T4" fmla="*/ 215 w 1033"/>
                <a:gd name="T5" fmla="*/ 32 h 421"/>
                <a:gd name="T6" fmla="*/ 157 w 1033"/>
                <a:gd name="T7" fmla="*/ 65 h 421"/>
                <a:gd name="T8" fmla="*/ 108 w 1033"/>
                <a:gd name="T9" fmla="*/ 109 h 421"/>
                <a:gd name="T10" fmla="*/ 63 w 1033"/>
                <a:gd name="T11" fmla="*/ 157 h 421"/>
                <a:gd name="T12" fmla="*/ 27 w 1033"/>
                <a:gd name="T13" fmla="*/ 205 h 421"/>
                <a:gd name="T14" fmla="*/ 9 w 1033"/>
                <a:gd name="T15" fmla="*/ 252 h 421"/>
                <a:gd name="T16" fmla="*/ 0 w 1033"/>
                <a:gd name="T17" fmla="*/ 292 h 421"/>
                <a:gd name="T18" fmla="*/ 13 w 1033"/>
                <a:gd name="T19" fmla="*/ 340 h 421"/>
                <a:gd name="T20" fmla="*/ 45 w 1033"/>
                <a:gd name="T21" fmla="*/ 384 h 421"/>
                <a:gd name="T22" fmla="*/ 94 w 1033"/>
                <a:gd name="T23" fmla="*/ 410 h 421"/>
                <a:gd name="T24" fmla="*/ 121 w 1033"/>
                <a:gd name="T25" fmla="*/ 417 h 421"/>
                <a:gd name="T26" fmla="*/ 153 w 1033"/>
                <a:gd name="T27" fmla="*/ 421 h 421"/>
                <a:gd name="T28" fmla="*/ 880 w 1033"/>
                <a:gd name="T29" fmla="*/ 421 h 421"/>
                <a:gd name="T30" fmla="*/ 911 w 1033"/>
                <a:gd name="T31" fmla="*/ 417 h 421"/>
                <a:gd name="T32" fmla="*/ 938 w 1033"/>
                <a:gd name="T33" fmla="*/ 410 h 421"/>
                <a:gd name="T34" fmla="*/ 988 w 1033"/>
                <a:gd name="T35" fmla="*/ 384 h 421"/>
                <a:gd name="T36" fmla="*/ 1019 w 1033"/>
                <a:gd name="T37" fmla="*/ 340 h 421"/>
                <a:gd name="T38" fmla="*/ 1033 w 1033"/>
                <a:gd name="T39" fmla="*/ 292 h 421"/>
                <a:gd name="T40" fmla="*/ 1024 w 1033"/>
                <a:gd name="T41" fmla="*/ 252 h 421"/>
                <a:gd name="T42" fmla="*/ 1001 w 1033"/>
                <a:gd name="T43" fmla="*/ 205 h 421"/>
                <a:gd name="T44" fmla="*/ 961 w 1033"/>
                <a:gd name="T45" fmla="*/ 157 h 421"/>
                <a:gd name="T46" fmla="*/ 916 w 1033"/>
                <a:gd name="T47" fmla="*/ 109 h 421"/>
                <a:gd name="T48" fmla="*/ 857 w 1033"/>
                <a:gd name="T49" fmla="*/ 65 h 421"/>
                <a:gd name="T50" fmla="*/ 795 w 1033"/>
                <a:gd name="T51" fmla="*/ 32 h 421"/>
                <a:gd name="T52" fmla="*/ 727 w 1033"/>
                <a:gd name="T53" fmla="*/ 7 h 421"/>
                <a:gd name="T54" fmla="*/ 660 w 1033"/>
                <a:gd name="T55" fmla="*/ 0 h 421"/>
                <a:gd name="T56" fmla="*/ 346 w 1033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33"/>
                <a:gd name="T88" fmla="*/ 0 h 421"/>
                <a:gd name="T89" fmla="*/ 1033 w 1033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33" h="421">
                  <a:moveTo>
                    <a:pt x="346" y="0"/>
                  </a:moveTo>
                  <a:lnTo>
                    <a:pt x="278" y="7"/>
                  </a:lnTo>
                  <a:lnTo>
                    <a:pt x="215" y="32"/>
                  </a:lnTo>
                  <a:lnTo>
                    <a:pt x="157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80" y="421"/>
                  </a:lnTo>
                  <a:lnTo>
                    <a:pt x="911" y="417"/>
                  </a:lnTo>
                  <a:lnTo>
                    <a:pt x="938" y="410"/>
                  </a:lnTo>
                  <a:lnTo>
                    <a:pt x="988" y="384"/>
                  </a:lnTo>
                  <a:lnTo>
                    <a:pt x="1019" y="340"/>
                  </a:lnTo>
                  <a:lnTo>
                    <a:pt x="1033" y="292"/>
                  </a:lnTo>
                  <a:lnTo>
                    <a:pt x="1024" y="252"/>
                  </a:lnTo>
                  <a:lnTo>
                    <a:pt x="1001" y="205"/>
                  </a:lnTo>
                  <a:lnTo>
                    <a:pt x="961" y="157"/>
                  </a:lnTo>
                  <a:lnTo>
                    <a:pt x="916" y="109"/>
                  </a:lnTo>
                  <a:lnTo>
                    <a:pt x="857" y="65"/>
                  </a:lnTo>
                  <a:lnTo>
                    <a:pt x="795" y="32"/>
                  </a:lnTo>
                  <a:lnTo>
                    <a:pt x="727" y="7"/>
                  </a:lnTo>
                  <a:lnTo>
                    <a:pt x="660" y="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9292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17420" name="Freeform 11"/>
            <p:cNvSpPr>
              <a:spLocks/>
            </p:cNvSpPr>
            <p:nvPr/>
          </p:nvSpPr>
          <p:spPr bwMode="auto">
            <a:xfrm>
              <a:off x="2424" y="380"/>
              <a:ext cx="1020" cy="421"/>
            </a:xfrm>
            <a:custGeom>
              <a:avLst/>
              <a:gdLst>
                <a:gd name="T0" fmla="*/ 342 w 1020"/>
                <a:gd name="T1" fmla="*/ 0 h 421"/>
                <a:gd name="T2" fmla="*/ 279 w 1020"/>
                <a:gd name="T3" fmla="*/ 7 h 421"/>
                <a:gd name="T4" fmla="*/ 216 w 1020"/>
                <a:gd name="T5" fmla="*/ 32 h 421"/>
                <a:gd name="T6" fmla="*/ 158 w 1020"/>
                <a:gd name="T7" fmla="*/ 65 h 421"/>
                <a:gd name="T8" fmla="*/ 104 w 1020"/>
                <a:gd name="T9" fmla="*/ 109 h 421"/>
                <a:gd name="T10" fmla="*/ 63 w 1020"/>
                <a:gd name="T11" fmla="*/ 157 h 421"/>
                <a:gd name="T12" fmla="*/ 27 w 1020"/>
                <a:gd name="T13" fmla="*/ 205 h 421"/>
                <a:gd name="T14" fmla="*/ 9 w 1020"/>
                <a:gd name="T15" fmla="*/ 252 h 421"/>
                <a:gd name="T16" fmla="*/ 0 w 1020"/>
                <a:gd name="T17" fmla="*/ 292 h 421"/>
                <a:gd name="T18" fmla="*/ 14 w 1020"/>
                <a:gd name="T19" fmla="*/ 340 h 421"/>
                <a:gd name="T20" fmla="*/ 45 w 1020"/>
                <a:gd name="T21" fmla="*/ 384 h 421"/>
                <a:gd name="T22" fmla="*/ 95 w 1020"/>
                <a:gd name="T23" fmla="*/ 410 h 421"/>
                <a:gd name="T24" fmla="*/ 122 w 1020"/>
                <a:gd name="T25" fmla="*/ 417 h 421"/>
                <a:gd name="T26" fmla="*/ 153 w 1020"/>
                <a:gd name="T27" fmla="*/ 421 h 421"/>
                <a:gd name="T28" fmla="*/ 867 w 1020"/>
                <a:gd name="T29" fmla="*/ 421 h 421"/>
                <a:gd name="T30" fmla="*/ 898 w 1020"/>
                <a:gd name="T31" fmla="*/ 417 h 421"/>
                <a:gd name="T32" fmla="*/ 925 w 1020"/>
                <a:gd name="T33" fmla="*/ 410 h 421"/>
                <a:gd name="T34" fmla="*/ 975 w 1020"/>
                <a:gd name="T35" fmla="*/ 384 h 421"/>
                <a:gd name="T36" fmla="*/ 1006 w 1020"/>
                <a:gd name="T37" fmla="*/ 340 h 421"/>
                <a:gd name="T38" fmla="*/ 1020 w 1020"/>
                <a:gd name="T39" fmla="*/ 292 h 421"/>
                <a:gd name="T40" fmla="*/ 1011 w 1020"/>
                <a:gd name="T41" fmla="*/ 252 h 421"/>
                <a:gd name="T42" fmla="*/ 988 w 1020"/>
                <a:gd name="T43" fmla="*/ 205 h 421"/>
                <a:gd name="T44" fmla="*/ 948 w 1020"/>
                <a:gd name="T45" fmla="*/ 157 h 421"/>
                <a:gd name="T46" fmla="*/ 903 w 1020"/>
                <a:gd name="T47" fmla="*/ 109 h 421"/>
                <a:gd name="T48" fmla="*/ 844 w 1020"/>
                <a:gd name="T49" fmla="*/ 65 h 421"/>
                <a:gd name="T50" fmla="*/ 782 w 1020"/>
                <a:gd name="T51" fmla="*/ 32 h 421"/>
                <a:gd name="T52" fmla="*/ 719 w 1020"/>
                <a:gd name="T53" fmla="*/ 7 h 421"/>
                <a:gd name="T54" fmla="*/ 651 w 1020"/>
                <a:gd name="T55" fmla="*/ 0 h 421"/>
                <a:gd name="T56" fmla="*/ 342 w 1020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20"/>
                <a:gd name="T88" fmla="*/ 0 h 421"/>
                <a:gd name="T89" fmla="*/ 1020 w 1020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20" h="421">
                  <a:moveTo>
                    <a:pt x="342" y="0"/>
                  </a:moveTo>
                  <a:lnTo>
                    <a:pt x="279" y="7"/>
                  </a:lnTo>
                  <a:lnTo>
                    <a:pt x="216" y="32"/>
                  </a:lnTo>
                  <a:lnTo>
                    <a:pt x="158" y="65"/>
                  </a:lnTo>
                  <a:lnTo>
                    <a:pt x="104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5" y="410"/>
                  </a:lnTo>
                  <a:lnTo>
                    <a:pt x="122" y="417"/>
                  </a:lnTo>
                  <a:lnTo>
                    <a:pt x="153" y="421"/>
                  </a:lnTo>
                  <a:lnTo>
                    <a:pt x="867" y="421"/>
                  </a:lnTo>
                  <a:lnTo>
                    <a:pt x="898" y="417"/>
                  </a:lnTo>
                  <a:lnTo>
                    <a:pt x="925" y="410"/>
                  </a:lnTo>
                  <a:lnTo>
                    <a:pt x="975" y="384"/>
                  </a:lnTo>
                  <a:lnTo>
                    <a:pt x="1006" y="340"/>
                  </a:lnTo>
                  <a:lnTo>
                    <a:pt x="1020" y="292"/>
                  </a:lnTo>
                  <a:lnTo>
                    <a:pt x="1011" y="252"/>
                  </a:lnTo>
                  <a:lnTo>
                    <a:pt x="988" y="205"/>
                  </a:lnTo>
                  <a:lnTo>
                    <a:pt x="948" y="157"/>
                  </a:lnTo>
                  <a:lnTo>
                    <a:pt x="903" y="109"/>
                  </a:lnTo>
                  <a:lnTo>
                    <a:pt x="844" y="65"/>
                  </a:lnTo>
                  <a:lnTo>
                    <a:pt x="782" y="32"/>
                  </a:lnTo>
                  <a:lnTo>
                    <a:pt x="719" y="7"/>
                  </a:lnTo>
                  <a:lnTo>
                    <a:pt x="651" y="0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9B9B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17421" name="Freeform 12"/>
            <p:cNvSpPr>
              <a:spLocks/>
            </p:cNvSpPr>
            <p:nvPr/>
          </p:nvSpPr>
          <p:spPr bwMode="auto">
            <a:xfrm>
              <a:off x="2433" y="380"/>
              <a:ext cx="997" cy="421"/>
            </a:xfrm>
            <a:custGeom>
              <a:avLst/>
              <a:gdLst>
                <a:gd name="T0" fmla="*/ 337 w 997"/>
                <a:gd name="T1" fmla="*/ 0 h 421"/>
                <a:gd name="T2" fmla="*/ 274 w 997"/>
                <a:gd name="T3" fmla="*/ 7 h 421"/>
                <a:gd name="T4" fmla="*/ 211 w 997"/>
                <a:gd name="T5" fmla="*/ 32 h 421"/>
                <a:gd name="T6" fmla="*/ 153 w 997"/>
                <a:gd name="T7" fmla="*/ 65 h 421"/>
                <a:gd name="T8" fmla="*/ 104 w 997"/>
                <a:gd name="T9" fmla="*/ 109 h 421"/>
                <a:gd name="T10" fmla="*/ 59 w 997"/>
                <a:gd name="T11" fmla="*/ 157 h 421"/>
                <a:gd name="T12" fmla="*/ 27 w 997"/>
                <a:gd name="T13" fmla="*/ 205 h 421"/>
                <a:gd name="T14" fmla="*/ 9 w 997"/>
                <a:gd name="T15" fmla="*/ 252 h 421"/>
                <a:gd name="T16" fmla="*/ 0 w 997"/>
                <a:gd name="T17" fmla="*/ 292 h 421"/>
                <a:gd name="T18" fmla="*/ 14 w 997"/>
                <a:gd name="T19" fmla="*/ 340 h 421"/>
                <a:gd name="T20" fmla="*/ 45 w 997"/>
                <a:gd name="T21" fmla="*/ 384 h 421"/>
                <a:gd name="T22" fmla="*/ 90 w 997"/>
                <a:gd name="T23" fmla="*/ 410 h 421"/>
                <a:gd name="T24" fmla="*/ 117 w 997"/>
                <a:gd name="T25" fmla="*/ 417 h 421"/>
                <a:gd name="T26" fmla="*/ 149 w 997"/>
                <a:gd name="T27" fmla="*/ 421 h 421"/>
                <a:gd name="T28" fmla="*/ 853 w 997"/>
                <a:gd name="T29" fmla="*/ 421 h 421"/>
                <a:gd name="T30" fmla="*/ 885 w 997"/>
                <a:gd name="T31" fmla="*/ 417 h 421"/>
                <a:gd name="T32" fmla="*/ 912 w 997"/>
                <a:gd name="T33" fmla="*/ 410 h 421"/>
                <a:gd name="T34" fmla="*/ 957 w 997"/>
                <a:gd name="T35" fmla="*/ 384 h 421"/>
                <a:gd name="T36" fmla="*/ 988 w 997"/>
                <a:gd name="T37" fmla="*/ 340 h 421"/>
                <a:gd name="T38" fmla="*/ 997 w 997"/>
                <a:gd name="T39" fmla="*/ 292 h 421"/>
                <a:gd name="T40" fmla="*/ 988 w 997"/>
                <a:gd name="T41" fmla="*/ 252 h 421"/>
                <a:gd name="T42" fmla="*/ 966 w 997"/>
                <a:gd name="T43" fmla="*/ 205 h 421"/>
                <a:gd name="T44" fmla="*/ 930 w 997"/>
                <a:gd name="T45" fmla="*/ 157 h 421"/>
                <a:gd name="T46" fmla="*/ 885 w 997"/>
                <a:gd name="T47" fmla="*/ 109 h 421"/>
                <a:gd name="T48" fmla="*/ 831 w 997"/>
                <a:gd name="T49" fmla="*/ 65 h 421"/>
                <a:gd name="T50" fmla="*/ 768 w 997"/>
                <a:gd name="T51" fmla="*/ 32 h 421"/>
                <a:gd name="T52" fmla="*/ 705 w 997"/>
                <a:gd name="T53" fmla="*/ 7 h 421"/>
                <a:gd name="T54" fmla="*/ 642 w 997"/>
                <a:gd name="T55" fmla="*/ 0 h 421"/>
                <a:gd name="T56" fmla="*/ 337 w 997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97"/>
                <a:gd name="T88" fmla="*/ 0 h 421"/>
                <a:gd name="T89" fmla="*/ 997 w 997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97" h="421">
                  <a:moveTo>
                    <a:pt x="337" y="0"/>
                  </a:moveTo>
                  <a:lnTo>
                    <a:pt x="274" y="7"/>
                  </a:lnTo>
                  <a:lnTo>
                    <a:pt x="211" y="32"/>
                  </a:lnTo>
                  <a:lnTo>
                    <a:pt x="153" y="65"/>
                  </a:lnTo>
                  <a:lnTo>
                    <a:pt x="104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0" y="410"/>
                  </a:lnTo>
                  <a:lnTo>
                    <a:pt x="117" y="417"/>
                  </a:lnTo>
                  <a:lnTo>
                    <a:pt x="149" y="421"/>
                  </a:lnTo>
                  <a:lnTo>
                    <a:pt x="853" y="421"/>
                  </a:lnTo>
                  <a:lnTo>
                    <a:pt x="885" y="417"/>
                  </a:lnTo>
                  <a:lnTo>
                    <a:pt x="912" y="410"/>
                  </a:lnTo>
                  <a:lnTo>
                    <a:pt x="957" y="384"/>
                  </a:lnTo>
                  <a:lnTo>
                    <a:pt x="988" y="340"/>
                  </a:lnTo>
                  <a:lnTo>
                    <a:pt x="997" y="292"/>
                  </a:lnTo>
                  <a:lnTo>
                    <a:pt x="988" y="252"/>
                  </a:lnTo>
                  <a:lnTo>
                    <a:pt x="966" y="205"/>
                  </a:lnTo>
                  <a:lnTo>
                    <a:pt x="930" y="157"/>
                  </a:lnTo>
                  <a:lnTo>
                    <a:pt x="885" y="109"/>
                  </a:lnTo>
                  <a:lnTo>
                    <a:pt x="831" y="65"/>
                  </a:lnTo>
                  <a:lnTo>
                    <a:pt x="768" y="32"/>
                  </a:lnTo>
                  <a:lnTo>
                    <a:pt x="705" y="7"/>
                  </a:lnTo>
                  <a:lnTo>
                    <a:pt x="642" y="0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17422" name="Freeform 13"/>
            <p:cNvSpPr>
              <a:spLocks/>
            </p:cNvSpPr>
            <p:nvPr/>
          </p:nvSpPr>
          <p:spPr bwMode="auto">
            <a:xfrm>
              <a:off x="2442" y="380"/>
              <a:ext cx="979" cy="421"/>
            </a:xfrm>
            <a:custGeom>
              <a:avLst/>
              <a:gdLst>
                <a:gd name="T0" fmla="*/ 328 w 979"/>
                <a:gd name="T1" fmla="*/ 0 h 421"/>
                <a:gd name="T2" fmla="*/ 265 w 979"/>
                <a:gd name="T3" fmla="*/ 7 h 421"/>
                <a:gd name="T4" fmla="*/ 207 w 979"/>
                <a:gd name="T5" fmla="*/ 32 h 421"/>
                <a:gd name="T6" fmla="*/ 149 w 979"/>
                <a:gd name="T7" fmla="*/ 65 h 421"/>
                <a:gd name="T8" fmla="*/ 99 w 979"/>
                <a:gd name="T9" fmla="*/ 109 h 421"/>
                <a:gd name="T10" fmla="*/ 59 w 979"/>
                <a:gd name="T11" fmla="*/ 157 h 421"/>
                <a:gd name="T12" fmla="*/ 27 w 979"/>
                <a:gd name="T13" fmla="*/ 205 h 421"/>
                <a:gd name="T14" fmla="*/ 9 w 979"/>
                <a:gd name="T15" fmla="*/ 252 h 421"/>
                <a:gd name="T16" fmla="*/ 0 w 979"/>
                <a:gd name="T17" fmla="*/ 292 h 421"/>
                <a:gd name="T18" fmla="*/ 9 w 979"/>
                <a:gd name="T19" fmla="*/ 340 h 421"/>
                <a:gd name="T20" fmla="*/ 41 w 979"/>
                <a:gd name="T21" fmla="*/ 384 h 421"/>
                <a:gd name="T22" fmla="*/ 86 w 979"/>
                <a:gd name="T23" fmla="*/ 410 h 421"/>
                <a:gd name="T24" fmla="*/ 113 w 979"/>
                <a:gd name="T25" fmla="*/ 417 h 421"/>
                <a:gd name="T26" fmla="*/ 144 w 979"/>
                <a:gd name="T27" fmla="*/ 421 h 421"/>
                <a:gd name="T28" fmla="*/ 835 w 979"/>
                <a:gd name="T29" fmla="*/ 421 h 421"/>
                <a:gd name="T30" fmla="*/ 889 w 979"/>
                <a:gd name="T31" fmla="*/ 410 h 421"/>
                <a:gd name="T32" fmla="*/ 934 w 979"/>
                <a:gd name="T33" fmla="*/ 384 h 421"/>
                <a:gd name="T34" fmla="*/ 966 w 979"/>
                <a:gd name="T35" fmla="*/ 340 h 421"/>
                <a:gd name="T36" fmla="*/ 979 w 979"/>
                <a:gd name="T37" fmla="*/ 292 h 421"/>
                <a:gd name="T38" fmla="*/ 970 w 979"/>
                <a:gd name="T39" fmla="*/ 252 h 421"/>
                <a:gd name="T40" fmla="*/ 948 w 979"/>
                <a:gd name="T41" fmla="*/ 205 h 421"/>
                <a:gd name="T42" fmla="*/ 912 w 979"/>
                <a:gd name="T43" fmla="*/ 157 h 421"/>
                <a:gd name="T44" fmla="*/ 867 w 979"/>
                <a:gd name="T45" fmla="*/ 109 h 421"/>
                <a:gd name="T46" fmla="*/ 813 w 979"/>
                <a:gd name="T47" fmla="*/ 65 h 421"/>
                <a:gd name="T48" fmla="*/ 755 w 979"/>
                <a:gd name="T49" fmla="*/ 32 h 421"/>
                <a:gd name="T50" fmla="*/ 692 w 979"/>
                <a:gd name="T51" fmla="*/ 7 h 421"/>
                <a:gd name="T52" fmla="*/ 629 w 979"/>
                <a:gd name="T53" fmla="*/ 0 h 421"/>
                <a:gd name="T54" fmla="*/ 328 w 979"/>
                <a:gd name="T55" fmla="*/ 0 h 42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79"/>
                <a:gd name="T85" fmla="*/ 0 h 421"/>
                <a:gd name="T86" fmla="*/ 979 w 979"/>
                <a:gd name="T87" fmla="*/ 421 h 42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79" h="421">
                  <a:moveTo>
                    <a:pt x="328" y="0"/>
                  </a:moveTo>
                  <a:lnTo>
                    <a:pt x="265" y="7"/>
                  </a:lnTo>
                  <a:lnTo>
                    <a:pt x="207" y="32"/>
                  </a:lnTo>
                  <a:lnTo>
                    <a:pt x="149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4" y="421"/>
                  </a:lnTo>
                  <a:lnTo>
                    <a:pt x="835" y="421"/>
                  </a:lnTo>
                  <a:lnTo>
                    <a:pt x="889" y="410"/>
                  </a:lnTo>
                  <a:lnTo>
                    <a:pt x="934" y="384"/>
                  </a:lnTo>
                  <a:lnTo>
                    <a:pt x="966" y="340"/>
                  </a:lnTo>
                  <a:lnTo>
                    <a:pt x="979" y="292"/>
                  </a:lnTo>
                  <a:lnTo>
                    <a:pt x="970" y="252"/>
                  </a:lnTo>
                  <a:lnTo>
                    <a:pt x="948" y="205"/>
                  </a:lnTo>
                  <a:lnTo>
                    <a:pt x="912" y="157"/>
                  </a:lnTo>
                  <a:lnTo>
                    <a:pt x="867" y="109"/>
                  </a:lnTo>
                  <a:lnTo>
                    <a:pt x="813" y="65"/>
                  </a:lnTo>
                  <a:lnTo>
                    <a:pt x="755" y="32"/>
                  </a:lnTo>
                  <a:lnTo>
                    <a:pt x="692" y="7"/>
                  </a:lnTo>
                  <a:lnTo>
                    <a:pt x="629" y="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AE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17423" name="Freeform 14"/>
            <p:cNvSpPr>
              <a:spLocks/>
            </p:cNvSpPr>
            <p:nvPr/>
          </p:nvSpPr>
          <p:spPr bwMode="auto">
            <a:xfrm>
              <a:off x="2451" y="380"/>
              <a:ext cx="961" cy="421"/>
            </a:xfrm>
            <a:custGeom>
              <a:avLst/>
              <a:gdLst>
                <a:gd name="T0" fmla="*/ 319 w 961"/>
                <a:gd name="T1" fmla="*/ 0 h 421"/>
                <a:gd name="T2" fmla="*/ 256 w 961"/>
                <a:gd name="T3" fmla="*/ 7 h 421"/>
                <a:gd name="T4" fmla="*/ 198 w 961"/>
                <a:gd name="T5" fmla="*/ 32 h 421"/>
                <a:gd name="T6" fmla="*/ 144 w 961"/>
                <a:gd name="T7" fmla="*/ 65 h 421"/>
                <a:gd name="T8" fmla="*/ 99 w 961"/>
                <a:gd name="T9" fmla="*/ 109 h 421"/>
                <a:gd name="T10" fmla="*/ 59 w 961"/>
                <a:gd name="T11" fmla="*/ 157 h 421"/>
                <a:gd name="T12" fmla="*/ 27 w 961"/>
                <a:gd name="T13" fmla="*/ 205 h 421"/>
                <a:gd name="T14" fmla="*/ 9 w 961"/>
                <a:gd name="T15" fmla="*/ 252 h 421"/>
                <a:gd name="T16" fmla="*/ 0 w 961"/>
                <a:gd name="T17" fmla="*/ 292 h 421"/>
                <a:gd name="T18" fmla="*/ 9 w 961"/>
                <a:gd name="T19" fmla="*/ 340 h 421"/>
                <a:gd name="T20" fmla="*/ 41 w 961"/>
                <a:gd name="T21" fmla="*/ 384 h 421"/>
                <a:gd name="T22" fmla="*/ 86 w 961"/>
                <a:gd name="T23" fmla="*/ 410 h 421"/>
                <a:gd name="T24" fmla="*/ 113 w 961"/>
                <a:gd name="T25" fmla="*/ 417 h 421"/>
                <a:gd name="T26" fmla="*/ 140 w 961"/>
                <a:gd name="T27" fmla="*/ 421 h 421"/>
                <a:gd name="T28" fmla="*/ 817 w 961"/>
                <a:gd name="T29" fmla="*/ 421 h 421"/>
                <a:gd name="T30" fmla="*/ 849 w 961"/>
                <a:gd name="T31" fmla="*/ 417 h 421"/>
                <a:gd name="T32" fmla="*/ 876 w 961"/>
                <a:gd name="T33" fmla="*/ 410 h 421"/>
                <a:gd name="T34" fmla="*/ 921 w 961"/>
                <a:gd name="T35" fmla="*/ 384 h 421"/>
                <a:gd name="T36" fmla="*/ 952 w 961"/>
                <a:gd name="T37" fmla="*/ 340 h 421"/>
                <a:gd name="T38" fmla="*/ 961 w 961"/>
                <a:gd name="T39" fmla="*/ 292 h 421"/>
                <a:gd name="T40" fmla="*/ 952 w 961"/>
                <a:gd name="T41" fmla="*/ 252 h 421"/>
                <a:gd name="T42" fmla="*/ 930 w 961"/>
                <a:gd name="T43" fmla="*/ 205 h 421"/>
                <a:gd name="T44" fmla="*/ 894 w 961"/>
                <a:gd name="T45" fmla="*/ 157 h 421"/>
                <a:gd name="T46" fmla="*/ 849 w 961"/>
                <a:gd name="T47" fmla="*/ 109 h 421"/>
                <a:gd name="T48" fmla="*/ 800 w 961"/>
                <a:gd name="T49" fmla="*/ 65 h 421"/>
                <a:gd name="T50" fmla="*/ 741 w 961"/>
                <a:gd name="T51" fmla="*/ 32 h 421"/>
                <a:gd name="T52" fmla="*/ 678 w 961"/>
                <a:gd name="T53" fmla="*/ 7 h 421"/>
                <a:gd name="T54" fmla="*/ 615 w 961"/>
                <a:gd name="T55" fmla="*/ 0 h 421"/>
                <a:gd name="T56" fmla="*/ 319 w 96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1"/>
                <a:gd name="T88" fmla="*/ 0 h 421"/>
                <a:gd name="T89" fmla="*/ 961 w 96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1" h="421">
                  <a:moveTo>
                    <a:pt x="319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0" y="421"/>
                  </a:lnTo>
                  <a:lnTo>
                    <a:pt x="817" y="421"/>
                  </a:lnTo>
                  <a:lnTo>
                    <a:pt x="849" y="417"/>
                  </a:lnTo>
                  <a:lnTo>
                    <a:pt x="876" y="410"/>
                  </a:lnTo>
                  <a:lnTo>
                    <a:pt x="921" y="384"/>
                  </a:lnTo>
                  <a:lnTo>
                    <a:pt x="952" y="340"/>
                  </a:lnTo>
                  <a:lnTo>
                    <a:pt x="961" y="292"/>
                  </a:lnTo>
                  <a:lnTo>
                    <a:pt x="952" y="252"/>
                  </a:lnTo>
                  <a:lnTo>
                    <a:pt x="930" y="205"/>
                  </a:lnTo>
                  <a:lnTo>
                    <a:pt x="894" y="157"/>
                  </a:lnTo>
                  <a:lnTo>
                    <a:pt x="849" y="109"/>
                  </a:lnTo>
                  <a:lnTo>
                    <a:pt x="800" y="65"/>
                  </a:lnTo>
                  <a:lnTo>
                    <a:pt x="741" y="32"/>
                  </a:lnTo>
                  <a:lnTo>
                    <a:pt x="678" y="7"/>
                  </a:lnTo>
                  <a:lnTo>
                    <a:pt x="615" y="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B7B7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17424" name="Freeform 15"/>
            <p:cNvSpPr>
              <a:spLocks/>
            </p:cNvSpPr>
            <p:nvPr/>
          </p:nvSpPr>
          <p:spPr bwMode="auto">
            <a:xfrm>
              <a:off x="2460" y="380"/>
              <a:ext cx="939" cy="421"/>
            </a:xfrm>
            <a:custGeom>
              <a:avLst/>
              <a:gdLst>
                <a:gd name="T0" fmla="*/ 315 w 939"/>
                <a:gd name="T1" fmla="*/ 0 h 421"/>
                <a:gd name="T2" fmla="*/ 256 w 939"/>
                <a:gd name="T3" fmla="*/ 7 h 421"/>
                <a:gd name="T4" fmla="*/ 198 w 939"/>
                <a:gd name="T5" fmla="*/ 32 h 421"/>
                <a:gd name="T6" fmla="*/ 144 w 939"/>
                <a:gd name="T7" fmla="*/ 65 h 421"/>
                <a:gd name="T8" fmla="*/ 99 w 939"/>
                <a:gd name="T9" fmla="*/ 109 h 421"/>
                <a:gd name="T10" fmla="*/ 59 w 939"/>
                <a:gd name="T11" fmla="*/ 157 h 421"/>
                <a:gd name="T12" fmla="*/ 27 w 939"/>
                <a:gd name="T13" fmla="*/ 205 h 421"/>
                <a:gd name="T14" fmla="*/ 9 w 939"/>
                <a:gd name="T15" fmla="*/ 252 h 421"/>
                <a:gd name="T16" fmla="*/ 0 w 939"/>
                <a:gd name="T17" fmla="*/ 292 h 421"/>
                <a:gd name="T18" fmla="*/ 9 w 939"/>
                <a:gd name="T19" fmla="*/ 340 h 421"/>
                <a:gd name="T20" fmla="*/ 41 w 939"/>
                <a:gd name="T21" fmla="*/ 384 h 421"/>
                <a:gd name="T22" fmla="*/ 81 w 939"/>
                <a:gd name="T23" fmla="*/ 410 h 421"/>
                <a:gd name="T24" fmla="*/ 108 w 939"/>
                <a:gd name="T25" fmla="*/ 417 h 421"/>
                <a:gd name="T26" fmla="*/ 135 w 939"/>
                <a:gd name="T27" fmla="*/ 421 h 421"/>
                <a:gd name="T28" fmla="*/ 804 w 939"/>
                <a:gd name="T29" fmla="*/ 421 h 421"/>
                <a:gd name="T30" fmla="*/ 831 w 939"/>
                <a:gd name="T31" fmla="*/ 417 h 421"/>
                <a:gd name="T32" fmla="*/ 858 w 939"/>
                <a:gd name="T33" fmla="*/ 410 h 421"/>
                <a:gd name="T34" fmla="*/ 898 w 939"/>
                <a:gd name="T35" fmla="*/ 384 h 421"/>
                <a:gd name="T36" fmla="*/ 930 w 939"/>
                <a:gd name="T37" fmla="*/ 340 h 421"/>
                <a:gd name="T38" fmla="*/ 939 w 939"/>
                <a:gd name="T39" fmla="*/ 292 h 421"/>
                <a:gd name="T40" fmla="*/ 930 w 939"/>
                <a:gd name="T41" fmla="*/ 252 h 421"/>
                <a:gd name="T42" fmla="*/ 907 w 939"/>
                <a:gd name="T43" fmla="*/ 205 h 421"/>
                <a:gd name="T44" fmla="*/ 876 w 939"/>
                <a:gd name="T45" fmla="*/ 157 h 421"/>
                <a:gd name="T46" fmla="*/ 831 w 939"/>
                <a:gd name="T47" fmla="*/ 109 h 421"/>
                <a:gd name="T48" fmla="*/ 782 w 939"/>
                <a:gd name="T49" fmla="*/ 65 h 421"/>
                <a:gd name="T50" fmla="*/ 723 w 939"/>
                <a:gd name="T51" fmla="*/ 32 h 421"/>
                <a:gd name="T52" fmla="*/ 665 w 939"/>
                <a:gd name="T53" fmla="*/ 7 h 421"/>
                <a:gd name="T54" fmla="*/ 602 w 939"/>
                <a:gd name="T55" fmla="*/ 0 h 421"/>
                <a:gd name="T56" fmla="*/ 315 w 939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39"/>
                <a:gd name="T88" fmla="*/ 0 h 421"/>
                <a:gd name="T89" fmla="*/ 939 w 939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39" h="421">
                  <a:moveTo>
                    <a:pt x="315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1" y="410"/>
                  </a:lnTo>
                  <a:lnTo>
                    <a:pt x="108" y="417"/>
                  </a:lnTo>
                  <a:lnTo>
                    <a:pt x="135" y="421"/>
                  </a:lnTo>
                  <a:lnTo>
                    <a:pt x="804" y="421"/>
                  </a:lnTo>
                  <a:lnTo>
                    <a:pt x="831" y="417"/>
                  </a:lnTo>
                  <a:lnTo>
                    <a:pt x="858" y="410"/>
                  </a:lnTo>
                  <a:lnTo>
                    <a:pt x="898" y="384"/>
                  </a:lnTo>
                  <a:lnTo>
                    <a:pt x="930" y="340"/>
                  </a:lnTo>
                  <a:lnTo>
                    <a:pt x="939" y="292"/>
                  </a:lnTo>
                  <a:lnTo>
                    <a:pt x="930" y="252"/>
                  </a:lnTo>
                  <a:lnTo>
                    <a:pt x="907" y="205"/>
                  </a:lnTo>
                  <a:lnTo>
                    <a:pt x="876" y="157"/>
                  </a:lnTo>
                  <a:lnTo>
                    <a:pt x="831" y="109"/>
                  </a:lnTo>
                  <a:lnTo>
                    <a:pt x="782" y="65"/>
                  </a:lnTo>
                  <a:lnTo>
                    <a:pt x="723" y="32"/>
                  </a:lnTo>
                  <a:lnTo>
                    <a:pt x="665" y="7"/>
                  </a:lnTo>
                  <a:lnTo>
                    <a:pt x="602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17425" name="Oval 16"/>
            <p:cNvSpPr>
              <a:spLocks noChangeArrowheads="1"/>
            </p:cNvSpPr>
            <p:nvPr/>
          </p:nvSpPr>
          <p:spPr bwMode="auto">
            <a:xfrm>
              <a:off x="2460" y="629"/>
              <a:ext cx="135" cy="11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26" name="Oval 17"/>
            <p:cNvSpPr>
              <a:spLocks noChangeArrowheads="1"/>
            </p:cNvSpPr>
            <p:nvPr/>
          </p:nvSpPr>
          <p:spPr bwMode="auto">
            <a:xfrm>
              <a:off x="2460" y="632"/>
              <a:ext cx="135" cy="106"/>
            </a:xfrm>
            <a:prstGeom prst="ellipse">
              <a:avLst/>
            </a:prstGeom>
            <a:solidFill>
              <a:srgbClr val="1B1B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27" name="Oval 18"/>
            <p:cNvSpPr>
              <a:spLocks noChangeArrowheads="1"/>
            </p:cNvSpPr>
            <p:nvPr/>
          </p:nvSpPr>
          <p:spPr bwMode="auto">
            <a:xfrm>
              <a:off x="2460" y="632"/>
              <a:ext cx="126" cy="103"/>
            </a:xfrm>
            <a:prstGeom prst="ellipse">
              <a:avLst/>
            </a:prstGeom>
            <a:solidFill>
              <a:srgbClr val="3737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28" name="Oval 19"/>
            <p:cNvSpPr>
              <a:spLocks noChangeArrowheads="1"/>
            </p:cNvSpPr>
            <p:nvPr/>
          </p:nvSpPr>
          <p:spPr bwMode="auto">
            <a:xfrm>
              <a:off x="2465" y="632"/>
              <a:ext cx="121" cy="99"/>
            </a:xfrm>
            <a:prstGeom prst="ellipse">
              <a:avLst/>
            </a:prstGeom>
            <a:solidFill>
              <a:srgbClr val="525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29" name="Oval 20"/>
            <p:cNvSpPr>
              <a:spLocks noChangeArrowheads="1"/>
            </p:cNvSpPr>
            <p:nvPr/>
          </p:nvSpPr>
          <p:spPr bwMode="auto">
            <a:xfrm>
              <a:off x="2465" y="632"/>
              <a:ext cx="117" cy="95"/>
            </a:xfrm>
            <a:prstGeom prst="ellipse">
              <a:avLst/>
            </a:prstGeom>
            <a:solidFill>
              <a:srgbClr val="6E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0" name="Oval 21"/>
            <p:cNvSpPr>
              <a:spLocks noChangeArrowheads="1"/>
            </p:cNvSpPr>
            <p:nvPr/>
          </p:nvSpPr>
          <p:spPr bwMode="auto">
            <a:xfrm>
              <a:off x="2465" y="632"/>
              <a:ext cx="112" cy="92"/>
            </a:xfrm>
            <a:prstGeom prst="ellipse">
              <a:avLst/>
            </a:pr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1" name="Oval 22"/>
            <p:cNvSpPr>
              <a:spLocks noChangeArrowheads="1"/>
            </p:cNvSpPr>
            <p:nvPr/>
          </p:nvSpPr>
          <p:spPr bwMode="auto">
            <a:xfrm>
              <a:off x="2465" y="632"/>
              <a:ext cx="108" cy="88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2" name="Oval 23"/>
            <p:cNvSpPr>
              <a:spLocks noChangeArrowheads="1"/>
            </p:cNvSpPr>
            <p:nvPr/>
          </p:nvSpPr>
          <p:spPr bwMode="auto">
            <a:xfrm>
              <a:off x="2469" y="636"/>
              <a:ext cx="95" cy="77"/>
            </a:xfrm>
            <a:prstGeom prst="ellipse">
              <a:avLst/>
            </a:pr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3" name="Oval 24"/>
            <p:cNvSpPr>
              <a:spLocks noChangeArrowheads="1"/>
            </p:cNvSpPr>
            <p:nvPr/>
          </p:nvSpPr>
          <p:spPr bwMode="auto">
            <a:xfrm>
              <a:off x="3304" y="629"/>
              <a:ext cx="140" cy="11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4" name="Oval 25"/>
            <p:cNvSpPr>
              <a:spLocks noChangeArrowheads="1"/>
            </p:cNvSpPr>
            <p:nvPr/>
          </p:nvSpPr>
          <p:spPr bwMode="auto">
            <a:xfrm>
              <a:off x="3304" y="632"/>
              <a:ext cx="131" cy="106"/>
            </a:xfrm>
            <a:prstGeom prst="ellipse">
              <a:avLst/>
            </a:prstGeom>
            <a:solidFill>
              <a:srgbClr val="1B1B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5" name="Oval 26"/>
            <p:cNvSpPr>
              <a:spLocks noChangeArrowheads="1"/>
            </p:cNvSpPr>
            <p:nvPr/>
          </p:nvSpPr>
          <p:spPr bwMode="auto">
            <a:xfrm>
              <a:off x="3309" y="632"/>
              <a:ext cx="126" cy="103"/>
            </a:xfrm>
            <a:prstGeom prst="ellipse">
              <a:avLst/>
            </a:prstGeom>
            <a:solidFill>
              <a:srgbClr val="3737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6" name="Oval 27"/>
            <p:cNvSpPr>
              <a:spLocks noChangeArrowheads="1"/>
            </p:cNvSpPr>
            <p:nvPr/>
          </p:nvSpPr>
          <p:spPr bwMode="auto">
            <a:xfrm>
              <a:off x="3309" y="632"/>
              <a:ext cx="121" cy="99"/>
            </a:xfrm>
            <a:prstGeom prst="ellipse">
              <a:avLst/>
            </a:prstGeom>
            <a:solidFill>
              <a:srgbClr val="525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7" name="Oval 28"/>
            <p:cNvSpPr>
              <a:spLocks noChangeArrowheads="1"/>
            </p:cNvSpPr>
            <p:nvPr/>
          </p:nvSpPr>
          <p:spPr bwMode="auto">
            <a:xfrm>
              <a:off x="3309" y="632"/>
              <a:ext cx="117" cy="95"/>
            </a:xfrm>
            <a:prstGeom prst="ellipse">
              <a:avLst/>
            </a:prstGeom>
            <a:solidFill>
              <a:srgbClr val="6E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8" name="Oval 29"/>
            <p:cNvSpPr>
              <a:spLocks noChangeArrowheads="1"/>
            </p:cNvSpPr>
            <p:nvPr/>
          </p:nvSpPr>
          <p:spPr bwMode="auto">
            <a:xfrm>
              <a:off x="3313" y="632"/>
              <a:ext cx="104" cy="92"/>
            </a:xfrm>
            <a:prstGeom prst="ellipse">
              <a:avLst/>
            </a:pr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39" name="Oval 30"/>
            <p:cNvSpPr>
              <a:spLocks noChangeArrowheads="1"/>
            </p:cNvSpPr>
            <p:nvPr/>
          </p:nvSpPr>
          <p:spPr bwMode="auto">
            <a:xfrm>
              <a:off x="3313" y="632"/>
              <a:ext cx="104" cy="88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0" name="Oval 31"/>
            <p:cNvSpPr>
              <a:spLocks noChangeArrowheads="1"/>
            </p:cNvSpPr>
            <p:nvPr/>
          </p:nvSpPr>
          <p:spPr bwMode="auto">
            <a:xfrm>
              <a:off x="3313" y="636"/>
              <a:ext cx="99" cy="77"/>
            </a:xfrm>
            <a:prstGeom prst="ellipse">
              <a:avLst/>
            </a:pr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1" name="Freeform 32"/>
            <p:cNvSpPr>
              <a:spLocks/>
            </p:cNvSpPr>
            <p:nvPr/>
          </p:nvSpPr>
          <p:spPr bwMode="auto">
            <a:xfrm>
              <a:off x="2151" y="255"/>
              <a:ext cx="1562" cy="666"/>
            </a:xfrm>
            <a:custGeom>
              <a:avLst/>
              <a:gdLst>
                <a:gd name="T0" fmla="*/ 601 w 1562"/>
                <a:gd name="T1" fmla="*/ 0 h 666"/>
                <a:gd name="T2" fmla="*/ 493 w 1562"/>
                <a:gd name="T3" fmla="*/ 297 h 666"/>
                <a:gd name="T4" fmla="*/ 525 w 1562"/>
                <a:gd name="T5" fmla="*/ 527 h 666"/>
                <a:gd name="T6" fmla="*/ 49 w 1562"/>
                <a:gd name="T7" fmla="*/ 527 h 666"/>
                <a:gd name="T8" fmla="*/ 0 w 1562"/>
                <a:gd name="T9" fmla="*/ 666 h 666"/>
                <a:gd name="T10" fmla="*/ 1562 w 1562"/>
                <a:gd name="T11" fmla="*/ 666 h 666"/>
                <a:gd name="T12" fmla="*/ 1535 w 1562"/>
                <a:gd name="T13" fmla="*/ 527 h 666"/>
                <a:gd name="T14" fmla="*/ 1055 w 1562"/>
                <a:gd name="T15" fmla="*/ 527 h 666"/>
                <a:gd name="T16" fmla="*/ 1086 w 1562"/>
                <a:gd name="T17" fmla="*/ 297 h 666"/>
                <a:gd name="T18" fmla="*/ 974 w 1562"/>
                <a:gd name="T19" fmla="*/ 0 h 666"/>
                <a:gd name="T20" fmla="*/ 601 w 1562"/>
                <a:gd name="T21" fmla="*/ 0 h 6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62"/>
                <a:gd name="T34" fmla="*/ 0 h 666"/>
                <a:gd name="T35" fmla="*/ 1562 w 1562"/>
                <a:gd name="T36" fmla="*/ 666 h 6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62" h="666">
                  <a:moveTo>
                    <a:pt x="601" y="0"/>
                  </a:moveTo>
                  <a:lnTo>
                    <a:pt x="493" y="297"/>
                  </a:lnTo>
                  <a:lnTo>
                    <a:pt x="525" y="527"/>
                  </a:lnTo>
                  <a:lnTo>
                    <a:pt x="49" y="527"/>
                  </a:lnTo>
                  <a:lnTo>
                    <a:pt x="0" y="666"/>
                  </a:lnTo>
                  <a:lnTo>
                    <a:pt x="1562" y="666"/>
                  </a:lnTo>
                  <a:lnTo>
                    <a:pt x="1535" y="527"/>
                  </a:lnTo>
                  <a:lnTo>
                    <a:pt x="1055" y="527"/>
                  </a:lnTo>
                  <a:lnTo>
                    <a:pt x="1086" y="297"/>
                  </a:lnTo>
                  <a:lnTo>
                    <a:pt x="974" y="0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17442" name="Rectangle 33"/>
            <p:cNvSpPr>
              <a:spLocks noChangeArrowheads="1"/>
            </p:cNvSpPr>
            <p:nvPr/>
          </p:nvSpPr>
          <p:spPr bwMode="auto">
            <a:xfrm>
              <a:off x="2142" y="914"/>
              <a:ext cx="1584" cy="4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3" name="Freeform 34"/>
            <p:cNvSpPr>
              <a:spLocks/>
            </p:cNvSpPr>
            <p:nvPr/>
          </p:nvSpPr>
          <p:spPr bwMode="auto">
            <a:xfrm>
              <a:off x="2689" y="277"/>
              <a:ext cx="517" cy="286"/>
            </a:xfrm>
            <a:custGeom>
              <a:avLst/>
              <a:gdLst>
                <a:gd name="T0" fmla="*/ 0 w 517"/>
                <a:gd name="T1" fmla="*/ 286 h 286"/>
                <a:gd name="T2" fmla="*/ 95 w 517"/>
                <a:gd name="T3" fmla="*/ 0 h 286"/>
                <a:gd name="T4" fmla="*/ 427 w 517"/>
                <a:gd name="T5" fmla="*/ 4 h 286"/>
                <a:gd name="T6" fmla="*/ 517 w 517"/>
                <a:gd name="T7" fmla="*/ 282 h 286"/>
                <a:gd name="T8" fmla="*/ 395 w 517"/>
                <a:gd name="T9" fmla="*/ 44 h 286"/>
                <a:gd name="T10" fmla="*/ 113 w 517"/>
                <a:gd name="T11" fmla="*/ 44 h 286"/>
                <a:gd name="T12" fmla="*/ 0 w 517"/>
                <a:gd name="T13" fmla="*/ 286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7"/>
                <a:gd name="T22" fmla="*/ 0 h 286"/>
                <a:gd name="T23" fmla="*/ 517 w 517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7" h="286">
                  <a:moveTo>
                    <a:pt x="0" y="286"/>
                  </a:moveTo>
                  <a:lnTo>
                    <a:pt x="95" y="0"/>
                  </a:lnTo>
                  <a:lnTo>
                    <a:pt x="427" y="4"/>
                  </a:lnTo>
                  <a:lnTo>
                    <a:pt x="517" y="282"/>
                  </a:lnTo>
                  <a:lnTo>
                    <a:pt x="395" y="44"/>
                  </a:lnTo>
                  <a:lnTo>
                    <a:pt x="113" y="44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17444" name="AutoShape 35"/>
            <p:cNvSpPr>
              <a:spLocks noChangeArrowheads="1"/>
            </p:cNvSpPr>
            <p:nvPr/>
          </p:nvSpPr>
          <p:spPr bwMode="auto">
            <a:xfrm>
              <a:off x="2797" y="369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5" name="AutoShape 36"/>
            <p:cNvSpPr>
              <a:spLocks noChangeArrowheads="1"/>
            </p:cNvSpPr>
            <p:nvPr/>
          </p:nvSpPr>
          <p:spPr bwMode="auto">
            <a:xfrm>
              <a:off x="2797" y="376"/>
              <a:ext cx="310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6" name="AutoShape 37"/>
            <p:cNvSpPr>
              <a:spLocks noChangeArrowheads="1"/>
            </p:cNvSpPr>
            <p:nvPr/>
          </p:nvSpPr>
          <p:spPr bwMode="auto">
            <a:xfrm>
              <a:off x="2797" y="416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7" name="AutoShape 38"/>
            <p:cNvSpPr>
              <a:spLocks noChangeArrowheads="1"/>
            </p:cNvSpPr>
            <p:nvPr/>
          </p:nvSpPr>
          <p:spPr bwMode="auto">
            <a:xfrm>
              <a:off x="2797" y="423"/>
              <a:ext cx="310" cy="19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8" name="AutoShape 39"/>
            <p:cNvSpPr>
              <a:spLocks noChangeArrowheads="1"/>
            </p:cNvSpPr>
            <p:nvPr/>
          </p:nvSpPr>
          <p:spPr bwMode="auto">
            <a:xfrm>
              <a:off x="2797" y="467"/>
              <a:ext cx="310" cy="30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49" name="AutoShape 40"/>
            <p:cNvSpPr>
              <a:spLocks noChangeArrowheads="1"/>
            </p:cNvSpPr>
            <p:nvPr/>
          </p:nvSpPr>
          <p:spPr bwMode="auto">
            <a:xfrm>
              <a:off x="2797" y="475"/>
              <a:ext cx="310" cy="25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50" name="AutoShape 41"/>
            <p:cNvSpPr>
              <a:spLocks noChangeArrowheads="1"/>
            </p:cNvSpPr>
            <p:nvPr/>
          </p:nvSpPr>
          <p:spPr bwMode="auto">
            <a:xfrm>
              <a:off x="2734" y="519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51" name="AutoShape 42"/>
            <p:cNvSpPr>
              <a:spLocks noChangeArrowheads="1"/>
            </p:cNvSpPr>
            <p:nvPr/>
          </p:nvSpPr>
          <p:spPr bwMode="auto">
            <a:xfrm>
              <a:off x="2734" y="526"/>
              <a:ext cx="431" cy="26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52" name="AutoShape 43"/>
            <p:cNvSpPr>
              <a:spLocks noChangeArrowheads="1"/>
            </p:cNvSpPr>
            <p:nvPr/>
          </p:nvSpPr>
          <p:spPr bwMode="auto">
            <a:xfrm>
              <a:off x="2734" y="577"/>
              <a:ext cx="431" cy="26"/>
            </a:xfrm>
            <a:prstGeom prst="roundRect">
              <a:avLst>
                <a:gd name="adj" fmla="val 42856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53" name="AutoShape 44"/>
            <p:cNvSpPr>
              <a:spLocks noChangeArrowheads="1"/>
            </p:cNvSpPr>
            <p:nvPr/>
          </p:nvSpPr>
          <p:spPr bwMode="auto">
            <a:xfrm>
              <a:off x="2734" y="585"/>
              <a:ext cx="431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54" name="AutoShape 45"/>
            <p:cNvSpPr>
              <a:spLocks noChangeArrowheads="1"/>
            </p:cNvSpPr>
            <p:nvPr/>
          </p:nvSpPr>
          <p:spPr bwMode="auto">
            <a:xfrm>
              <a:off x="2734" y="625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7455" name="AutoShape 46"/>
            <p:cNvSpPr>
              <a:spLocks noChangeArrowheads="1"/>
            </p:cNvSpPr>
            <p:nvPr/>
          </p:nvSpPr>
          <p:spPr bwMode="auto">
            <a:xfrm>
              <a:off x="2734" y="632"/>
              <a:ext cx="431" cy="22"/>
            </a:xfrm>
            <a:prstGeom prst="roundRect">
              <a:avLst>
                <a:gd name="adj" fmla="val 41667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</p:grpSp>
      <p:sp>
        <p:nvSpPr>
          <p:cNvPr id="17411" name="TextBox 48"/>
          <p:cNvSpPr txBox="1">
            <a:spLocks noChangeArrowheads="1"/>
          </p:cNvSpPr>
          <p:nvPr/>
        </p:nvSpPr>
        <p:spPr bwMode="auto">
          <a:xfrm>
            <a:off x="3144838" y="3025775"/>
            <a:ext cx="3068637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r-Latn-CS" sz="3200" b="1">
                <a:solidFill>
                  <a:srgbClr val="122031"/>
                </a:solidFill>
                <a:latin typeface="Calibri" pitchFamily="34" charset="0"/>
              </a:rPr>
              <a:t>Ko ide i šta nosi na mesto događaja  krivičnog dela</a:t>
            </a:r>
            <a:endParaRPr lang="en-US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77E225-96A1-4CC5-A6E6-F02220989C7A}" type="slidenum">
              <a:rPr lang="en-US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marL="342900" indent="-342900" eaLnBrk="1" hangingPunct="1"/>
            <a:r>
              <a:rPr lang="sr-Latn-CS" sz="4000" b="1" smtClean="0"/>
              <a:t>Elektronski dokazi - nastavak</a:t>
            </a:r>
            <a:endParaRPr lang="en-US" sz="4000" b="1" smtClean="0"/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>
          <a:xfrm>
            <a:off x="206375" y="1360488"/>
            <a:ext cx="8655050" cy="4995862"/>
          </a:xfrm>
        </p:spPr>
        <p:txBody>
          <a:bodyPr/>
          <a:lstStyle/>
          <a:p>
            <a:pPr marL="971550" lvl="1" indent="-514350">
              <a:buFont typeface="Calibri" pitchFamily="34" charset="0"/>
              <a:buAutoNum type="arabicPeriod"/>
            </a:pPr>
            <a:r>
              <a:rPr lang="sr-Latn-CS" smtClean="0"/>
              <a:t>Dokumentujte pojedinosti o monitoru u vreme intervencije.</a:t>
            </a:r>
            <a:endParaRPr lang="el-GR" smtClean="0"/>
          </a:p>
          <a:p>
            <a:pPr marL="971550" lvl="1" indent="-514350">
              <a:buFont typeface="Calibri" pitchFamily="34" charset="0"/>
              <a:buAutoNum type="arabicPeriod"/>
            </a:pPr>
            <a:r>
              <a:rPr lang="sr-Latn-CS" smtClean="0"/>
              <a:t>Fotografišite prednju stranu računara, kao i ekran monitora i ostale komponente.</a:t>
            </a:r>
            <a:endParaRPr lang="el-GR" smtClean="0"/>
          </a:p>
          <a:p>
            <a:pPr marL="971550" lvl="1" indent="-514350">
              <a:buFont typeface="Calibri" pitchFamily="34" charset="0"/>
              <a:buAutoNum type="arabicPeriod"/>
            </a:pPr>
            <a:r>
              <a:rPr lang="sr-Latn-CS" smtClean="0"/>
              <a:t>Sačinite pisane beleške o onome što se pojavljuje na ekranu monitora.</a:t>
            </a:r>
            <a:endParaRPr lang="el-GR" smtClean="0"/>
          </a:p>
          <a:p>
            <a:pPr marL="971550" lvl="1" indent="-514350">
              <a:buFont typeface="Calibri" pitchFamily="34" charset="0"/>
              <a:buAutoNum type="arabicPeriod"/>
            </a:pPr>
            <a:r>
              <a:rPr lang="sr-Latn-CS" smtClean="0"/>
              <a:t>Napravite video snimak aktivnih programa ili kreirajte opširniju dokumentaciju o aktivnosti ekrana monitora</a:t>
            </a:r>
            <a:r>
              <a:rPr lang="en-GB" smtClean="0"/>
              <a:t>.</a:t>
            </a:r>
            <a:endParaRPr lang="el-GR" smtClean="0"/>
          </a:p>
          <a:p>
            <a:pPr marL="971550" lvl="1" indent="-514350">
              <a:buFont typeface="Calibri" pitchFamily="34" charset="0"/>
              <a:buAutoNum type="arabicPeriod"/>
            </a:pPr>
            <a:r>
              <a:rPr lang="sr-Latn-CS" smtClean="0"/>
              <a:t>Dokumentujte relevantne elektronske komponente koje nećete preuzeti.</a:t>
            </a:r>
            <a:endParaRPr lang="el-GR" smtClean="0"/>
          </a:p>
          <a:p>
            <a:pPr marL="971550" lvl="1" indent="-514350">
              <a:buFont typeface="Calibri" pitchFamily="34" charset="0"/>
              <a:buAutoNum type="arabicPeriod"/>
            </a:pPr>
            <a:endParaRPr lang="el-GR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B25825-DEF3-4F45-B748-E451251F4EE5}" type="slidenum">
              <a:rPr lang="sr-Latn-CS" smtClean="0"/>
              <a:pPr>
                <a:defRPr/>
              </a:pPr>
              <a:t>31</a:t>
            </a:fld>
            <a:endParaRPr lang="sr-Latn-CS"/>
          </a:p>
        </p:txBody>
      </p:sp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690562"/>
          </a:xfrm>
        </p:spPr>
        <p:txBody>
          <a:bodyPr/>
          <a:lstStyle/>
          <a:p>
            <a:pPr marL="342900" indent="-342900" eaLnBrk="1" hangingPunct="1"/>
            <a:r>
              <a:rPr lang="sr-Latn-CS" sz="4000" b="1" smtClean="0"/>
              <a:t>Lica</a:t>
            </a:r>
            <a:endParaRPr lang="sr-Latn-CS" sz="4000" b="1" smtClean="0"/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>
          <a:xfrm>
            <a:off x="206375" y="1360488"/>
            <a:ext cx="8655050" cy="4995862"/>
          </a:xfrm>
        </p:spPr>
        <p:txBody>
          <a:bodyPr/>
          <a:lstStyle/>
          <a:p>
            <a:pPr marL="971550" lvl="1" indent="-514350">
              <a:buFont typeface="Calibri" pitchFamily="34" charset="0"/>
              <a:buAutoNum type="arabicPeriod"/>
            </a:pPr>
            <a:r>
              <a:rPr lang="sr-Latn-CS" dirty="0" smtClean="0"/>
              <a:t>Podaci o svim licima prisutnim u prostorijama u kojima se vrši pretres</a:t>
            </a:r>
            <a:r>
              <a:rPr lang="sr-Latn-CS" dirty="0" smtClean="0"/>
              <a:t>.</a:t>
            </a:r>
          </a:p>
          <a:p>
            <a:pPr marL="971550" lvl="1" indent="-514350">
              <a:buFont typeface="Calibri" pitchFamily="34" charset="0"/>
              <a:buAutoNum type="arabicPeriod"/>
            </a:pPr>
            <a:r>
              <a:rPr lang="sr-Latn-CS" dirty="0" smtClean="0"/>
              <a:t>Podaci </a:t>
            </a:r>
            <a:r>
              <a:rPr lang="sr-Latn-CS" dirty="0" smtClean="0"/>
              <a:t>o svim licima koja su koristila predmetni računarski </a:t>
            </a:r>
            <a:r>
              <a:rPr lang="sr-Latn-CS" dirty="0" smtClean="0"/>
              <a:t>sistem/opremu.</a:t>
            </a:r>
          </a:p>
          <a:p>
            <a:pPr marL="971550" lvl="1" indent="-514350">
              <a:buFont typeface="Calibri" pitchFamily="34" charset="0"/>
              <a:buAutoNum type="arabicPeriod"/>
            </a:pPr>
            <a:r>
              <a:rPr lang="sr-Latn-CS" dirty="0" smtClean="0"/>
              <a:t>Primedbe</a:t>
            </a:r>
            <a:r>
              <a:rPr lang="sr-Latn-CS" dirty="0" smtClean="0"/>
              <a:t>, komentari i informacije date od strane korisnika računara/vlasnika/svedoka</a:t>
            </a:r>
            <a:r>
              <a:rPr lang="sr-Latn-CS" dirty="0" smtClean="0"/>
              <a:t>.</a:t>
            </a:r>
          </a:p>
          <a:p>
            <a:pPr marL="971550" lvl="1" indent="-514350">
              <a:buFont typeface="Calibri" pitchFamily="34" charset="0"/>
              <a:buAutoNum type="arabicPeriod"/>
            </a:pPr>
            <a:r>
              <a:rPr lang="sr-Latn-CS" dirty="0" smtClean="0"/>
              <a:t>Radnje </a:t>
            </a:r>
            <a:r>
              <a:rPr lang="sr-Latn-CS" dirty="0" smtClean="0"/>
              <a:t>preduzete na mestu događaja krivičnog dela</a:t>
            </a:r>
            <a:r>
              <a:rPr lang="sr-Latn-CS" dirty="0" smtClean="0"/>
              <a:t>.</a:t>
            </a:r>
          </a:p>
          <a:p>
            <a:pPr marL="971550" lvl="1" indent="-514350">
              <a:buFont typeface="Calibri" pitchFamily="34" charset="0"/>
              <a:buAutoNum type="arabicPeriod"/>
            </a:pPr>
            <a:r>
              <a:rPr lang="sr-Latn-CS" dirty="0" smtClean="0"/>
              <a:t>Kreirajte </a:t>
            </a:r>
            <a:r>
              <a:rPr lang="sr-Latn-CS" dirty="0" smtClean="0"/>
              <a:t>dokumentaciju o nadzoru/ zapis o </a:t>
            </a:r>
            <a:r>
              <a:rPr lang="sr-Latn-CS" dirty="0" smtClean="0"/>
              <a:t>zapleni, </a:t>
            </a:r>
            <a:r>
              <a:rPr lang="sr-Latn-CS" dirty="0" smtClean="0"/>
              <a:t>sa opisom preduzete radnje i tačnim datumom i vremenom</a:t>
            </a:r>
            <a:r>
              <a:rPr lang="sr-Latn-CS" dirty="0" smtClean="0"/>
              <a:t>.</a:t>
            </a:r>
            <a:endParaRPr lang="sr-Latn-CS" dirty="0" smtClean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3E80A6-AE3D-48D9-BD8B-BD82BCB662E3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pic>
        <p:nvPicPr>
          <p:cNvPr id="74754" name="Grafik 13"/>
          <p:cNvPicPr>
            <a:picLocks noChangeAspect="1" noChangeArrowheads="1"/>
          </p:cNvPicPr>
          <p:nvPr/>
        </p:nvPicPr>
        <p:blipFill>
          <a:blip r:embed="rId3"/>
          <a:srcRect l="1595" t="4359" r="1274" b="2637"/>
          <a:stretch>
            <a:fillRect/>
          </a:stretch>
        </p:blipFill>
        <p:spPr bwMode="auto">
          <a:xfrm>
            <a:off x="398463" y="0"/>
            <a:ext cx="8745537" cy="635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6D3E93-C92B-4786-80AF-A35D2F285B44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  <p:pic>
        <p:nvPicPr>
          <p:cNvPr id="75778" name="Grafik 33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061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C488DF-0411-41B2-862E-3DDBF11B5B76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pic>
        <p:nvPicPr>
          <p:cNvPr id="76802" name="Grafik 3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55113" cy="672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E2728-0BA5-42B0-9541-387D952CD834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  <p:pic>
        <p:nvPicPr>
          <p:cNvPr id="77826" name="Grafik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940800" cy="664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34727A-19D4-471F-8AB4-B36876AA1F5D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pic>
        <p:nvPicPr>
          <p:cNvPr id="78850" name="Grafik 3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066213" cy="672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D40767-E6ED-4121-B00A-70B80016915A}" type="slidenum">
              <a:rPr lang="en-US"/>
              <a:pPr>
                <a:defRPr/>
              </a:pPr>
              <a:t>37</a:t>
            </a:fld>
            <a:endParaRPr lang="en-US" dirty="0"/>
          </a:p>
        </p:txBody>
      </p:sp>
      <p:sp>
        <p:nvSpPr>
          <p:cNvPr id="7987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3112"/>
          </a:xfrm>
        </p:spPr>
        <p:txBody>
          <a:bodyPr/>
          <a:lstStyle/>
          <a:p>
            <a:pPr eaLnBrk="1" hangingPunct="1"/>
            <a:r>
              <a:rPr lang="sr-Latn-CS" b="1" dirty="0" smtClean="0"/>
              <a:t>Rezime ciljeva </a:t>
            </a:r>
            <a:r>
              <a:rPr lang="sr-Latn-CS" b="1" dirty="0" smtClean="0"/>
              <a:t>bloka obuke</a:t>
            </a:r>
            <a:endParaRPr lang="en-US" b="1" dirty="0" smtClean="0"/>
          </a:p>
        </p:txBody>
      </p:sp>
      <p:sp>
        <p:nvSpPr>
          <p:cNvPr id="79875" name="Content Placeholder 2"/>
          <p:cNvSpPr>
            <a:spLocks/>
          </p:cNvSpPr>
          <p:nvPr/>
        </p:nvSpPr>
        <p:spPr bwMode="auto">
          <a:xfrm>
            <a:off x="457200" y="1235075"/>
            <a:ext cx="8512175" cy="489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sr-Latn-CS" sz="2800" dirty="0">
                <a:latin typeface="Calibri" pitchFamily="34" charset="0"/>
              </a:rPr>
              <a:t>Na </a:t>
            </a:r>
            <a:r>
              <a:rPr lang="sr-Latn-CS" sz="2800" dirty="0" smtClean="0">
                <a:latin typeface="Calibri" pitchFamily="34" charset="0"/>
              </a:rPr>
              <a:t>kraju </a:t>
            </a:r>
            <a:r>
              <a:rPr lang="sr-Latn-CS" sz="2800" dirty="0">
                <a:latin typeface="Calibri" pitchFamily="34" charset="0"/>
              </a:rPr>
              <a:t>ovog </a:t>
            </a:r>
            <a:r>
              <a:rPr lang="sr-Latn-CS" sz="2800" dirty="0" smtClean="0">
                <a:latin typeface="Calibri" pitchFamily="34" charset="0"/>
              </a:rPr>
              <a:t>bloka obuke, </a:t>
            </a:r>
            <a:r>
              <a:rPr lang="sr-Latn-CS" sz="2800" dirty="0">
                <a:latin typeface="Calibri" pitchFamily="34" charset="0"/>
              </a:rPr>
              <a:t>učesnici  će biti u stanju da:</a:t>
            </a:r>
            <a:endParaRPr lang="en-GB" sz="2600" dirty="0">
              <a:solidFill>
                <a:srgbClr val="FF0000"/>
              </a:solidFill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sr-Latn-CS" sz="2800" dirty="0">
                <a:latin typeface="Calibri" pitchFamily="34" charset="0"/>
              </a:rPr>
              <a:t>objasne propisan način planiranja i pripreme </a:t>
            </a:r>
            <a:r>
              <a:rPr lang="sr-Latn-CS" sz="2800" dirty="0" smtClean="0">
                <a:latin typeface="Calibri" pitchFamily="34" charset="0"/>
              </a:rPr>
              <a:t>policijske akcije pretresa </a:t>
            </a:r>
            <a:r>
              <a:rPr lang="sr-Latn-CS" sz="2800" dirty="0">
                <a:latin typeface="Calibri" pitchFamily="34" charset="0"/>
              </a:rPr>
              <a:t>u </a:t>
            </a:r>
            <a:r>
              <a:rPr lang="sr-Latn-CS" sz="2800" dirty="0" smtClean="0">
                <a:latin typeface="Calibri" pitchFamily="34" charset="0"/>
              </a:rPr>
              <a:t>kojoj se mogu pronaći digitalni dokazi;</a:t>
            </a:r>
            <a:endParaRPr lang="en-GB" sz="2800" dirty="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sr-Latn-CS" sz="2800" dirty="0" smtClean="0">
                <a:latin typeface="Calibri" pitchFamily="34" charset="0"/>
              </a:rPr>
              <a:t>nabroje</a:t>
            </a:r>
            <a:r>
              <a:rPr lang="sr-Latn-CS" sz="2800" dirty="0" smtClean="0">
                <a:latin typeface="Calibri" pitchFamily="34" charset="0"/>
              </a:rPr>
              <a:t> </a:t>
            </a:r>
            <a:r>
              <a:rPr lang="sr-Latn-CS" sz="2800" dirty="0">
                <a:latin typeface="Calibri" pitchFamily="34" charset="0"/>
              </a:rPr>
              <a:t>alate i stvari koje im mogu zatrebati u toku </a:t>
            </a:r>
            <a:r>
              <a:rPr lang="sr-Latn-CS" sz="2800" dirty="0" smtClean="0">
                <a:latin typeface="Calibri" pitchFamily="34" charset="0"/>
              </a:rPr>
              <a:t>policijske akcije pretresa </a:t>
            </a:r>
            <a:r>
              <a:rPr lang="sr-Latn-CS" sz="2800" dirty="0">
                <a:latin typeface="Calibri" pitchFamily="34" charset="0"/>
              </a:rPr>
              <a:t>u </a:t>
            </a:r>
            <a:r>
              <a:rPr lang="sr-Latn-CS" sz="2800" dirty="0" smtClean="0">
                <a:latin typeface="Calibri" pitchFamily="34" charset="0"/>
              </a:rPr>
              <a:t>kojoj se mogu pronaći digitalni dokazi;</a:t>
            </a:r>
            <a:endParaRPr lang="en-GB" sz="2800" dirty="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sr-Latn-CS" sz="2800" dirty="0">
                <a:latin typeface="Calibri" pitchFamily="34" charset="0"/>
              </a:rPr>
              <a:t>objasne kako bi oni obezbedili i dokumentovali  mesto događaja krivičnog dela na kome se </a:t>
            </a:r>
            <a:r>
              <a:rPr lang="sr-Latn-CS" sz="2800" dirty="0" smtClean="0">
                <a:latin typeface="Calibri" pitchFamily="34" charset="0"/>
              </a:rPr>
              <a:t>pojavljuju </a:t>
            </a:r>
            <a:r>
              <a:rPr lang="sr-Latn-CS" sz="2800" dirty="0">
                <a:latin typeface="Calibri" pitchFamily="34" charset="0"/>
              </a:rPr>
              <a:t>digitalni dokazi.</a:t>
            </a:r>
            <a:r>
              <a:rPr lang="en-GB" sz="2800" dirty="0">
                <a:latin typeface="Calibri" pitchFamily="34" charset="0"/>
              </a:rPr>
              <a:t> </a:t>
            </a:r>
            <a:endParaRPr lang="en-US" sz="2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5C9CF0-0288-4E4A-A10E-013D72B91B3F}" type="slidenum">
              <a:rPr lang="en-US"/>
              <a:pPr>
                <a:defRPr/>
              </a:pPr>
              <a:t>38</a:t>
            </a:fld>
            <a:endParaRPr lang="en-US" dirty="0"/>
          </a:p>
        </p:txBody>
      </p:sp>
      <p:pic>
        <p:nvPicPr>
          <p:cNvPr id="80898" name="Picture 6" descr="Question Mark Clip Art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0" y="1357313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TextBox 3"/>
          <p:cNvSpPr txBox="1">
            <a:spLocks noChangeArrowheads="1"/>
          </p:cNvSpPr>
          <p:nvPr/>
        </p:nvSpPr>
        <p:spPr bwMode="auto">
          <a:xfrm>
            <a:off x="3071813" y="4500563"/>
            <a:ext cx="21875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sz="5400" b="1">
                <a:latin typeface="Calibri" pitchFamily="34" charset="0"/>
              </a:rPr>
              <a:t>Pitanja</a:t>
            </a:r>
            <a:endParaRPr lang="en-GB" sz="54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5AA35C-3962-48EE-A89E-B581CBE20717}" type="slidenum">
              <a:rPr lang="en-US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 smtClean="0"/>
              <a:t>Plan</a:t>
            </a:r>
            <a:r>
              <a:rPr lang="sr-Latn-CS" sz="4000" b="1" smtClean="0"/>
              <a:t>iranje i priprema</a:t>
            </a:r>
            <a:endParaRPr lang="en-US" sz="4000" smtClean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Rukovodilac operacije bi trebalo da utvrdi nivo podrške koja je neophodna.</a:t>
            </a:r>
            <a:endParaRPr lang="en-US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Trebalo bi obavestiti lokalno Odeljenje za digitalnu forenziku.</a:t>
            </a:r>
            <a:r>
              <a:rPr lang="en-US" smtClean="0"/>
              <a:t> 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Svi ostali spoljni specijalisti. </a:t>
            </a:r>
            <a:endParaRPr lang="en-US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5D8645-3CF2-44FF-B88F-B3E62E3848D4}" type="slidenum">
              <a:rPr lang="en-US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4000" b="1" smtClean="0"/>
              <a:t>Vrste zaplene</a:t>
            </a:r>
            <a:endParaRPr lang="en-US" sz="4000" smtClean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Arial" charset="0"/>
              <a:buNone/>
            </a:pPr>
            <a:r>
              <a:rPr lang="sr-Latn-CS" smtClean="0"/>
              <a:t>Postoje tri mogućnosti koje se tiču vrste zaplene koju treba izvršiti</a:t>
            </a:r>
            <a:r>
              <a:rPr lang="en-US" smtClean="0"/>
              <a:t>: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Zaplena elektronskih dokaza </a:t>
            </a:r>
            <a:r>
              <a:rPr lang="en-US" smtClean="0"/>
              <a:t>(</a:t>
            </a:r>
            <a:r>
              <a:rPr lang="sr-Latn-CS" smtClean="0"/>
              <a:t>“Mrtva kutija”</a:t>
            </a:r>
            <a:r>
              <a:rPr lang="en-US" smtClean="0"/>
              <a:t>)</a:t>
            </a:r>
            <a:r>
              <a:rPr lang="sr-Latn-CS" smtClean="0"/>
              <a:t>.</a:t>
            </a:r>
            <a:endParaRPr lang="en-US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Aktivan pregled i/ili hvatanje tekućih podataka.</a:t>
            </a:r>
            <a:endParaRPr lang="en-US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Kombinacija prethodne dve.</a:t>
            </a:r>
            <a:endParaRPr lang="en-US" smtClean="0"/>
          </a:p>
          <a:p>
            <a:pPr marL="514350" indent="-514350" eaLnBrk="1" hangingPunct="1">
              <a:lnSpc>
                <a:spcPct val="80000"/>
              </a:lnSpc>
              <a:buFont typeface="Arial" charset="0"/>
              <a:buNone/>
            </a:pPr>
            <a:endParaRPr lang="en-US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E01ADC-5E24-41B5-8262-ABE0AD05BA7E}" type="slidenum">
              <a:rPr lang="en-US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1143000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Primeri korisnih vrsta informacija</a:t>
            </a:r>
            <a:endParaRPr lang="en-US" sz="4000" smtClean="0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Informacije o kompjuterskom hardveru.</a:t>
            </a:r>
            <a:endParaRPr lang="en-US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Informacije o kompjuterskom softveru.</a:t>
            </a:r>
            <a:endParaRPr lang="en-US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Komunikacione i mrežne informacije.</a:t>
            </a:r>
            <a:endParaRPr lang="en-US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Ko je odgovoran za računarski sistem i mrežu?</a:t>
            </a:r>
            <a:endParaRPr lang="en-US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Na koliko opreme se očekuje da će se naići</a:t>
            </a:r>
            <a:r>
              <a:rPr lang="en-US" smtClean="0"/>
              <a:t>?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Koliko podataka se može kopirati</a:t>
            </a:r>
            <a:r>
              <a:rPr lang="en-US" smtClean="0"/>
              <a:t>?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Da li na memorijskom uređaju postoji  rezervna kopija sistema</a:t>
            </a:r>
            <a:r>
              <a:rPr lang="en-US" smtClean="0"/>
              <a:t>?</a:t>
            </a:r>
            <a:endParaRPr lang="el-G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5B3C53-6713-4FFE-85CD-00CEC71DE992}" type="slidenum">
              <a:rPr lang="en-US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1143000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Faza pripreme</a:t>
            </a:r>
            <a:r>
              <a:rPr lang="en-US" sz="4000" b="1" smtClean="0"/>
              <a:t> </a:t>
            </a:r>
            <a:endParaRPr lang="en-US" sz="4000" smtClean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Obezbedite propisano odobrenje za zaplenu </a:t>
            </a:r>
            <a:r>
              <a:rPr lang="sr-Latn-CS" dirty="0" smtClean="0"/>
              <a:t>e-dokaza.</a:t>
            </a:r>
            <a:r>
              <a:rPr lang="en-US" dirty="0" smtClean="0"/>
              <a:t> </a:t>
            </a: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Pribavite što je više moguće informacija o datom </a:t>
            </a:r>
            <a:r>
              <a:rPr lang="sr-Latn-CS" dirty="0" smtClean="0"/>
              <a:t>informatičkom (</a:t>
            </a:r>
            <a:r>
              <a:rPr lang="sr-Latn-CS" dirty="0" smtClean="0"/>
              <a:t>IT) </a:t>
            </a:r>
            <a:r>
              <a:rPr lang="sr-Latn-CS" dirty="0" smtClean="0"/>
              <a:t>sistemu.  </a:t>
            </a: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Izaberite članove </a:t>
            </a:r>
            <a:r>
              <a:rPr lang="sr-Latn-CS" dirty="0" smtClean="0"/>
              <a:t>ekipe.</a:t>
            </a: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Dodelite pojedinačna zaduženja članovima </a:t>
            </a:r>
            <a:r>
              <a:rPr lang="sr-Latn-CS" dirty="0" smtClean="0"/>
              <a:t>ekipe. </a:t>
            </a: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Brifirajte članove ekipe o načinu izvršenja dobijenih </a:t>
            </a:r>
            <a:r>
              <a:rPr lang="sr-Latn-CS" dirty="0" smtClean="0"/>
              <a:t>zadataka.</a:t>
            </a:r>
            <a:r>
              <a:rPr lang="en-US" dirty="0" smtClean="0"/>
              <a:t> </a:t>
            </a:r>
            <a:endParaRPr lang="en-US" dirty="0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dirty="0" smtClean="0"/>
              <a:t>Isporučite potrebne alate i opremu za </a:t>
            </a:r>
            <a:r>
              <a:rPr lang="sr-Latn-CS" dirty="0" smtClean="0"/>
              <a:t>zaplenu.</a:t>
            </a:r>
            <a:endParaRPr lang="el-G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4000" b="1" smtClean="0"/>
              <a:t>Zadaci članova tima</a:t>
            </a:r>
            <a:endParaRPr lang="el-GR" sz="4000" b="1" smtClean="0"/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6186487"/>
          </a:xfrm>
        </p:spPr>
        <p:txBody>
          <a:bodyPr/>
          <a:lstStyle/>
          <a:p>
            <a:r>
              <a:rPr lang="sr-Latn-CS" dirty="0" smtClean="0"/>
              <a:t>Vođa tima</a:t>
            </a:r>
            <a:endParaRPr lang="en-US" dirty="0" smtClean="0"/>
          </a:p>
          <a:p>
            <a:r>
              <a:rPr lang="sr-Latn-CS" dirty="0" smtClean="0"/>
              <a:t>Kriminalistički tehničar </a:t>
            </a:r>
            <a:endParaRPr lang="en-US" dirty="0" smtClean="0"/>
          </a:p>
          <a:p>
            <a:r>
              <a:rPr lang="sr-Latn-CS" dirty="0" smtClean="0"/>
              <a:t>Zapisničar 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sr-Latn-CS" dirty="0" smtClean="0"/>
              <a:t>Fotograf</a:t>
            </a:r>
            <a:endParaRPr lang="en-US" dirty="0" smtClean="0"/>
          </a:p>
          <a:p>
            <a:r>
              <a:rPr lang="sr-Latn-CS" dirty="0" smtClean="0"/>
              <a:t>Istražitelji digitalnih dokaza 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sr-Latn-CS" dirty="0" smtClean="0"/>
              <a:t>Istražitelji fizičkih dokaza 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sr-Latn-CS" dirty="0" smtClean="0"/>
              <a:t>Jedno ili više lica za osumnjičene</a:t>
            </a:r>
            <a:endParaRPr lang="en-US" dirty="0" smtClean="0"/>
          </a:p>
          <a:p>
            <a:r>
              <a:rPr lang="sr-Latn-CS" dirty="0" smtClean="0"/>
              <a:t>Prevoznik </a:t>
            </a:r>
            <a:r>
              <a:rPr lang="sr-Latn-CS" dirty="0" smtClean="0"/>
              <a:t>dokaza i </a:t>
            </a:r>
            <a:r>
              <a:rPr lang="sr-Latn-CS" dirty="0" smtClean="0"/>
              <a:t> </a:t>
            </a:r>
            <a:r>
              <a:rPr lang="sr-Latn-CS" dirty="0" smtClean="0"/>
              <a:t>bezbednost </a:t>
            </a:r>
            <a:r>
              <a:rPr lang="sr-Latn-CS" dirty="0" smtClean="0"/>
              <a:t> 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l-G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C2FEF3-9EF1-42B7-A349-4822411B9D23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F402C9-9860-4BBA-B073-0A81B95021A7}" type="slidenum">
              <a:rPr lang="en-US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06375" y="274638"/>
            <a:ext cx="8655050" cy="1143000"/>
          </a:xfrm>
        </p:spPr>
        <p:txBody>
          <a:bodyPr/>
          <a:lstStyle/>
          <a:p>
            <a:pPr eaLnBrk="1" hangingPunct="1"/>
            <a:r>
              <a:rPr lang="sr-Latn-CS" sz="4000" b="1" smtClean="0"/>
              <a:t>Faza pripreme</a:t>
            </a:r>
            <a:r>
              <a:rPr lang="en-US" sz="4000" b="1" smtClean="0"/>
              <a:t> </a:t>
            </a:r>
            <a:endParaRPr lang="en-US" sz="4000" smtClean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Ako je neophodno, konsultovati nezavisnog specijalistu.</a:t>
            </a:r>
            <a:endParaRPr lang="en-US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Tim za zaplenu elektronskih dokaza mora da se sastoji od najmanje dva lica.</a:t>
            </a:r>
            <a:endParaRPr lang="en-US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Elektronski dokazi bi mogli da zahtevaju specijalno rukovanje. </a:t>
            </a:r>
            <a:endParaRPr lang="en-US" smtClean="0"/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sr-Latn-CS" smtClean="0"/>
              <a:t>Podaci za kontakt Specijalne jedinice </a:t>
            </a:r>
            <a:endParaRPr lang="el-GR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2297</TotalTime>
  <Words>2072</Words>
  <Application>Microsoft Office PowerPoint</Application>
  <PresentationFormat>Projekcija na ekranu (4:3)</PresentationFormat>
  <Paragraphs>355</Paragraphs>
  <Slides>38</Slides>
  <Notes>38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Ugrađeni OLE serveri</vt:lpstr>
      </vt:variant>
      <vt:variant>
        <vt:i4>0</vt:i4>
      </vt:variant>
      <vt:variant>
        <vt:lpstr>Naslovi slajdova</vt:lpstr>
      </vt:variant>
      <vt:variant>
        <vt:i4>38</vt:i4>
      </vt:variant>
    </vt:vector>
  </HeadingPairs>
  <TitlesOfParts>
    <vt:vector size="39" baseType="lpstr">
      <vt:lpstr>Office Theme</vt:lpstr>
      <vt:lpstr>Obuka za članove policijskih ekipa za uviđaje</vt:lpstr>
      <vt:lpstr>Ciljevi  bloka obuke</vt:lpstr>
      <vt:lpstr>Slajd 3</vt:lpstr>
      <vt:lpstr>Planiranje i priprema</vt:lpstr>
      <vt:lpstr>Vrste zaplene</vt:lpstr>
      <vt:lpstr>Primeri korisnih vrsta informacija</vt:lpstr>
      <vt:lpstr>Faza pripreme </vt:lpstr>
      <vt:lpstr>Zadaci članova tima</vt:lpstr>
      <vt:lpstr>Faza pripreme </vt:lpstr>
      <vt:lpstr>Oprema i osnovni komplet alata</vt:lpstr>
      <vt:lpstr>Alati za demontažu i uklanjanje</vt:lpstr>
      <vt:lpstr>Dokumentacija</vt:lpstr>
      <vt:lpstr>Pakovanje i transport</vt:lpstr>
      <vt:lpstr>Komunikacioni alati</vt:lpstr>
      <vt:lpstr>Ostali predmeti</vt:lpstr>
      <vt:lpstr>Ostali predmeti (nastavak)</vt:lpstr>
      <vt:lpstr>Slajd 17</vt:lpstr>
      <vt:lpstr>Slajd 18</vt:lpstr>
      <vt:lpstr>Obezbeđenje mesta događaja krivičnog dela</vt:lpstr>
      <vt:lpstr>Koraci za obezbeđivanje mesta događaja krivičnog dela</vt:lpstr>
      <vt:lpstr>Koraci za obezbeđivanje mesta događaja...nastavak</vt:lpstr>
      <vt:lpstr>Koraci za obezbeđivanje mesta događaja...nastavak</vt:lpstr>
      <vt:lpstr>Pretres mesta događaja</vt:lpstr>
      <vt:lpstr>Preliminarni informativni razgovori</vt:lpstr>
      <vt:lpstr>Preliminarni informativni razgovori, nastavak</vt:lpstr>
      <vt:lpstr>Slajd 26</vt:lpstr>
      <vt:lpstr>Dokumentovanje mesta događaja krivičnog dela</vt:lpstr>
      <vt:lpstr>Fizičko mesto događaja krivičnog dela</vt:lpstr>
      <vt:lpstr>Elektronski dokazi</vt:lpstr>
      <vt:lpstr>Elektronski dokazi - nastavak</vt:lpstr>
      <vt:lpstr>Lica</vt:lpstr>
      <vt:lpstr>Slajd 32</vt:lpstr>
      <vt:lpstr>Slajd 33</vt:lpstr>
      <vt:lpstr>Slajd 34</vt:lpstr>
      <vt:lpstr>Slajd 35</vt:lpstr>
      <vt:lpstr>Slajd 36</vt:lpstr>
      <vt:lpstr>Rezime ciljeva bloka obuke</vt:lpstr>
      <vt:lpstr>Slajd 38</vt:lpstr>
    </vt:vector>
  </TitlesOfParts>
  <Company>Technology Risk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Cybercrime Training for Judges and Prosecutors</dc:title>
  <dc:creator>Nigel Jones</dc:creator>
  <cp:lastModifiedBy>Jelica</cp:lastModifiedBy>
  <cp:revision>246</cp:revision>
  <dcterms:created xsi:type="dcterms:W3CDTF">2012-01-27T12:20:24Z</dcterms:created>
  <dcterms:modified xsi:type="dcterms:W3CDTF">2013-07-13T20:41:06Z</dcterms:modified>
</cp:coreProperties>
</file>