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7" r:id="rId2"/>
    <p:sldId id="260" r:id="rId3"/>
    <p:sldId id="313" r:id="rId4"/>
    <p:sldId id="269" r:id="rId5"/>
    <p:sldId id="287" r:id="rId6"/>
    <p:sldId id="310" r:id="rId7"/>
    <p:sldId id="286" r:id="rId8"/>
    <p:sldId id="288" r:id="rId9"/>
    <p:sldId id="289" r:id="rId10"/>
    <p:sldId id="290" r:id="rId11"/>
    <p:sldId id="298" r:id="rId12"/>
    <p:sldId id="291" r:id="rId13"/>
    <p:sldId id="299" r:id="rId14"/>
    <p:sldId id="295" r:id="rId15"/>
    <p:sldId id="312" r:id="rId16"/>
    <p:sldId id="292" r:id="rId17"/>
    <p:sldId id="296" r:id="rId18"/>
    <p:sldId id="301" r:id="rId19"/>
    <p:sldId id="300" r:id="rId20"/>
    <p:sldId id="297" r:id="rId21"/>
    <p:sldId id="294" r:id="rId22"/>
    <p:sldId id="302" r:id="rId23"/>
    <p:sldId id="303" r:id="rId24"/>
    <p:sldId id="311" r:id="rId25"/>
    <p:sldId id="305" r:id="rId26"/>
    <p:sldId id="306" r:id="rId27"/>
    <p:sldId id="304" r:id="rId28"/>
    <p:sldId id="285" r:id="rId29"/>
    <p:sldId id="284" r:id="rId30"/>
  </p:sldIdLst>
  <p:sldSz cx="9144000" cy="6858000" type="screen4x3"/>
  <p:notesSz cx="6877050" cy="96567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 autoAdjust="0"/>
    <p:restoredTop sz="94643" autoAdjust="0"/>
  </p:normalViewPr>
  <p:slideViewPr>
    <p:cSldViewPr snapToGrid="0" snapToObjects="1">
      <p:cViewPr varScale="1">
        <p:scale>
          <a:sx n="48" d="100"/>
          <a:sy n="48" d="100"/>
        </p:scale>
        <p:origin x="-1315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>
            <a:lvl1pPr defTabSz="47307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5725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>
            <a:lvl1pPr algn="r" defTabSz="47307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32EDFEC-F06C-4C41-A38B-09C7434BB8C1}" type="datetimeFigureOut">
              <a:rPr lang="sr-Latn-CS"/>
              <a:pPr>
                <a:defRPr/>
              </a:pPr>
              <a:t>13.7.2013</a:t>
            </a:fld>
            <a:endParaRPr lang="sr-Latn-CS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b" anchorCtr="0" compatLnSpc="1">
            <a:prstTxWarp prst="textNoShape">
              <a:avLst/>
            </a:prstTxWarp>
          </a:bodyPr>
          <a:lstStyle>
            <a:lvl1pPr defTabSz="47307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5725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b" anchorCtr="0" compatLnSpc="1">
            <a:prstTxWarp prst="textNoShape">
              <a:avLst/>
            </a:prstTxWarp>
          </a:bodyPr>
          <a:lstStyle>
            <a:lvl1pPr algn="r" defTabSz="47307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27A9EB5-DC69-43E1-A868-F4CA1A39F29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>
            <a:lvl1pPr defTabSz="47307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95725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>
            <a:lvl1pPr algn="r" defTabSz="47307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E970C18-3D7D-4E17-ADD5-757600762BF5}" type="datetimeFigureOut">
              <a:rPr lang="en-US"/>
              <a:pPr>
                <a:defRPr/>
              </a:pPr>
              <a:t>7/13/2013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5525" y="723900"/>
            <a:ext cx="4826000" cy="3621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7388" y="4586288"/>
            <a:ext cx="5502275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476" tIns="47238" rIns="94476" bIns="47238" numCol="1" anchor="b" anchorCtr="0" compatLnSpc="1">
            <a:prstTxWarp prst="textNoShape">
              <a:avLst/>
            </a:prstTxWarp>
          </a:bodyPr>
          <a:lstStyle>
            <a:lvl1pPr defTabSz="47307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95725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476" tIns="47238" rIns="94476" bIns="47238" numCol="1" anchor="b" anchorCtr="0" compatLnSpc="1">
            <a:prstTxWarp prst="textNoShape">
              <a:avLst/>
            </a:prstTxWarp>
          </a:bodyPr>
          <a:lstStyle>
            <a:lvl1pPr algn="r" defTabSz="47307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E4D8E8A-1CA2-4B5E-B180-6951E2261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29699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0B79E2-ADE7-4263-BFC9-A85322105A91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BE163D-2CB9-44CD-8140-C121871A36C2}" type="slidenum">
              <a:rPr lang="en-GB" smtClean="0"/>
              <a:pPr/>
              <a:t>29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E30FC-91D1-4ECE-8B0A-8A83B165F752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42B68-344C-4C43-BFF7-E67183F33C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81B3B-7D87-4D3C-96C0-F5809D452A17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CBFD-8642-405B-B0E2-98287A4D1F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75C13-0EC4-4735-A81B-0BC59DAC51FE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2A1E-00F1-48C7-B314-7025966128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E7897-44DE-42B0-BC9C-BB04D8D94D6A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4C926-916F-4198-B5C9-47B5D11C89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2E0B0-9041-45ED-9E0A-53A7CB79A61C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7AA26-C4FE-440E-BCA9-BB4652731D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FF37D-0A72-4F12-821C-CC13B5A0E6DF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A9017-ABEF-43FB-895F-9B17DE7019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1041C-672B-4AA4-BCC0-2F451DA5BB3B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3ED8-0B94-4F9D-9B2B-D3D784EAEF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798D3-12EF-4024-86FD-9C7EA3B769ED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DDB55-F5B0-4E7D-A950-97AAB473F1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9D4B3-D2EA-4649-9CD9-0B135072B45B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CF9AD-C281-4401-B1BE-E914CFC559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68403-A9E8-4857-A514-6FB277B5DF2B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94E7C-99B6-4EEE-A3AA-102E009259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595D3-3E60-4FC4-896E-760A6EDBEA16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A6E45-BE32-4FAD-A916-F5C4DCCA2D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5F0A08-B017-4716-8F71-C744EC31D514}" type="datetimeFigureOut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DFB3CA-ADB1-4487-9A59-7A54E1CD25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ker.com/clipart-10842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sr-Latn-CS" b="1" smtClean="0"/>
              <a:t>Obuka za članove policijskih ekipa za uviđaje</a:t>
            </a:r>
            <a:endParaRPr lang="en-GB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5550" y="3886200"/>
            <a:ext cx="6400800" cy="1752600"/>
          </a:xfrm>
        </p:spPr>
        <p:txBody>
          <a:bodyPr>
            <a:normAutofit/>
          </a:bodyPr>
          <a:lstStyle/>
          <a:p>
            <a:pPr eaLnBrk="1" hangingPunct="1"/>
            <a:r>
              <a:rPr lang="sr-Latn-CS" smtClean="0">
                <a:solidFill>
                  <a:srgbClr val="BFBFBF"/>
                </a:solidFill>
              </a:rPr>
              <a:t>Blok obuke</a:t>
            </a:r>
            <a:r>
              <a:rPr lang="en-US" smtClean="0">
                <a:solidFill>
                  <a:srgbClr val="BFBFBF"/>
                </a:solidFill>
              </a:rPr>
              <a:t> </a:t>
            </a:r>
            <a:r>
              <a:rPr lang="en-US" smtClean="0">
                <a:solidFill>
                  <a:srgbClr val="A6A6A6"/>
                </a:solidFill>
              </a:rPr>
              <a:t>1.2.3.</a:t>
            </a:r>
          </a:p>
          <a:p>
            <a:pPr eaLnBrk="1" hangingPunct="1"/>
            <a:r>
              <a:rPr lang="sr-Latn-CS" smtClean="0">
                <a:solidFill>
                  <a:srgbClr val="A6A6A6"/>
                </a:solidFill>
              </a:rPr>
              <a:t>Pretres i zaplena</a:t>
            </a:r>
            <a:endParaRPr lang="en-US" smtClean="0">
              <a:solidFill>
                <a:srgbClr val="A6A6A6"/>
              </a:solidFill>
            </a:endParaRPr>
          </a:p>
          <a:p>
            <a:pPr eaLnBrk="1" hangingPunct="1"/>
            <a:r>
              <a:rPr lang="en-US" smtClean="0">
                <a:solidFill>
                  <a:srgbClr val="A6A6A6"/>
                </a:solidFill>
              </a:rPr>
              <a:t>1. </a:t>
            </a:r>
            <a:r>
              <a:rPr lang="sr-Latn-CS" smtClean="0">
                <a:solidFill>
                  <a:srgbClr val="A6A6A6"/>
                </a:solidFill>
              </a:rPr>
              <a:t>Deo</a:t>
            </a:r>
            <a:r>
              <a:rPr lang="en-US" smtClean="0">
                <a:solidFill>
                  <a:srgbClr val="A6A6A6"/>
                </a:solidFill>
              </a:rPr>
              <a:t> – </a:t>
            </a:r>
            <a:r>
              <a:rPr lang="sr-Latn-CS" smtClean="0">
                <a:solidFill>
                  <a:srgbClr val="A6A6A6"/>
                </a:solidFill>
              </a:rPr>
              <a:t>Scenarija </a:t>
            </a:r>
            <a:r>
              <a:rPr lang="sr-Latn-CS" smtClean="0">
                <a:solidFill>
                  <a:srgbClr val="BFBFBF"/>
                </a:solidFill>
              </a:rPr>
              <a:t>mrtve kutije</a:t>
            </a:r>
            <a:endParaRPr lang="en-US" smtClean="0">
              <a:solidFill>
                <a:srgbClr val="BFBFBF"/>
              </a:solidFill>
            </a:endParaRPr>
          </a:p>
        </p:txBody>
      </p:sp>
      <p:pic>
        <p:nvPicPr>
          <p:cNvPr id="15363" name="Picture 3" descr="CO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7650" y="552450"/>
            <a:ext cx="61087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Prostorije za skladištenje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340350" cy="4525963"/>
          </a:xfrm>
        </p:spPr>
        <p:txBody>
          <a:bodyPr rtlCol="0">
            <a:normAutofit fontScale="85000" lnSpcReduction="10000"/>
          </a:bodyPr>
          <a:lstStyle/>
          <a:p>
            <a:pPr marL="0" lvl="1" indent="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sr-Latn-CS" dirty="0" smtClean="0"/>
              <a:t>Koristite adekvatno bezbednu prostoriju za skladištenje sa odgovarajućom</a:t>
            </a:r>
          </a:p>
          <a:p>
            <a:pPr marL="558800" lvl="1" indent="-457200"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dirty="0" smtClean="0"/>
              <a:t>kontrolom pristupa;</a:t>
            </a:r>
          </a:p>
          <a:p>
            <a:pPr marL="558800" lvl="1" indent="-457200"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dirty="0" smtClean="0"/>
              <a:t>protivpožarnom zaštitom (npr. alarmom, aparatima za gašenje požara, zabranom pušenja u skladišnom prostoru ili u njegovoj blizini);</a:t>
            </a:r>
          </a:p>
          <a:p>
            <a:pPr marL="558800" lvl="1" indent="-457200"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dirty="0" smtClean="0"/>
              <a:t>temperaturom i vlažnošću, i</a:t>
            </a:r>
          </a:p>
          <a:p>
            <a:pPr marL="558800" lvl="1" indent="-457200"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dirty="0" smtClean="0"/>
              <a:t>zaštitom od izvora namagnetisanja (npr. daleko od usmerenih radio uređaja).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sr-Latn-C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894679" y="1725432"/>
            <a:ext cx="3083662" cy="2312747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  <a:ext uri="{91240B29-F687-4f45-9708-019B960494DF}"/>
            <a:ext uri="{FAA26D3D-D897-4be2-8F04-BA451C77F1D7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Group 2"/>
          <p:cNvGrpSpPr>
            <a:grpSpLocks noChangeAspect="1"/>
          </p:cNvGrpSpPr>
          <p:nvPr/>
        </p:nvGrpSpPr>
        <p:grpSpPr bwMode="auto">
          <a:xfrm>
            <a:off x="2828925" y="457200"/>
            <a:ext cx="3673475" cy="5976938"/>
            <a:chOff x="1338" y="255"/>
            <a:chExt cx="3192" cy="3900"/>
          </a:xfrm>
        </p:grpSpPr>
        <p:sp>
          <p:nvSpPr>
            <p:cNvPr id="25603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1338" y="526"/>
              <a:ext cx="3188" cy="3621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25605" name="AutoShape 5"/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419" y="526"/>
              <a:ext cx="3047" cy="120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25607" name="Rectangle 7"/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08" name="Freeform 8"/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09" name="Freeform 9"/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10" name="Freeform 10"/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11" name="Freeform 11"/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12" name="Freeform 12"/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13" name="Freeform 13"/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14" name="Freeform 14"/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15" name="Freeform 15"/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16" name="Oval 16"/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17" name="Oval 17"/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18" name="Oval 18"/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19" name="Oval 19"/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20" name="Oval 20"/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21" name="Oval 21"/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22" name="Oval 22"/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23" name="Oval 23"/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24" name="Oval 24"/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25" name="Oval 25"/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26" name="Oval 26"/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27" name="Oval 27"/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28" name="Oval 28"/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29" name="Oval 29"/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30" name="Oval 30"/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31" name="Oval 31"/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32" name="Freeform 32"/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33" name="Rectangle 33"/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34" name="Freeform 34"/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35" name="AutoShape 35"/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36" name="AutoShape 36"/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37" name="AutoShape 37"/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38" name="AutoShape 38"/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39" name="AutoShape 39"/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40" name="AutoShape 40"/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41" name="AutoShape 41"/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42" name="AutoShape 42"/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43" name="AutoShape 43"/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44" name="AutoShape 44"/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45" name="AutoShape 45"/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646" name="AutoShape 46"/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144838" y="3025775"/>
            <a:ext cx="3068637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sz="3200" b="1" dirty="0">
                <a:solidFill>
                  <a:schemeClr val="accent1">
                    <a:lumMod val="25000"/>
                  </a:schemeClr>
                </a:solidFill>
                <a:latin typeface="Calibri" pitchFamily="34" charset="0"/>
              </a:rPr>
              <a:t>Zaplena elektronskih dokaza</a:t>
            </a:r>
            <a:endParaRPr lang="en-GB" sz="3200" b="1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Računarski sistemi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830888" cy="4525963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sr-Latn-RS" dirty="0" smtClean="0"/>
              <a:t>Računarski</a:t>
            </a:r>
            <a:r>
              <a:rPr lang="x-none" smtClean="0"/>
              <a:t> </a:t>
            </a:r>
            <a:r>
              <a:rPr lang="x-none" dirty="0" smtClean="0"/>
              <a:t>sistemi se sastoje od</a:t>
            </a:r>
            <a:r>
              <a:rPr lang="en-GB" dirty="0" smtClean="0"/>
              <a:t>: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dirty="0" smtClean="0"/>
              <a:t>glavne</a:t>
            </a:r>
            <a:r>
              <a:rPr lang="x-none" dirty="0" smtClean="0"/>
              <a:t> jedinice</a:t>
            </a:r>
            <a:r>
              <a:rPr lang="en-GB" dirty="0" smtClean="0"/>
              <a:t>,</a:t>
            </a:r>
            <a:endParaRPr lang="de-DE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monitora</a:t>
            </a:r>
            <a:r>
              <a:rPr lang="en-GB" dirty="0" smtClean="0"/>
              <a:t>,</a:t>
            </a:r>
            <a:endParaRPr lang="de-DE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tastature</a:t>
            </a:r>
            <a:r>
              <a:rPr lang="en-GB" dirty="0" smtClean="0"/>
              <a:t>,</a:t>
            </a:r>
            <a:endParaRPr lang="de-DE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miša</a:t>
            </a:r>
            <a:r>
              <a:rPr lang="en-GB" dirty="0" smtClean="0"/>
              <a:t>, </a:t>
            </a:r>
            <a:endParaRPr lang="de-DE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kablova</a:t>
            </a:r>
            <a:r>
              <a:rPr lang="en-GB" dirty="0" smtClean="0"/>
              <a:t>,</a:t>
            </a:r>
            <a:endParaRPr lang="de-DE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vi-VN" dirty="0" smtClean="0"/>
              <a:t>uređaja</a:t>
            </a:r>
            <a:r>
              <a:rPr lang="x-none" dirty="0" smtClean="0"/>
              <a:t> za napajanje</a:t>
            </a:r>
            <a:r>
              <a:rPr lang="en-GB" dirty="0" smtClean="0"/>
              <a:t> (</a:t>
            </a:r>
            <a:r>
              <a:rPr lang="x-none" dirty="0" smtClean="0"/>
              <a:t>npr. </a:t>
            </a:r>
            <a:r>
              <a:rPr lang="sr-Latn-CS" dirty="0" smtClean="0"/>
              <a:t>blokova</a:t>
            </a:r>
            <a:r>
              <a:rPr lang="x-none" dirty="0" smtClean="0"/>
              <a:t> za napajanje i rezervnih baterija</a:t>
            </a:r>
            <a:r>
              <a:rPr lang="en-GB" dirty="0" smtClean="0"/>
              <a:t>),</a:t>
            </a:r>
            <a:endParaRPr lang="de-DE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dirty="0" smtClean="0"/>
              <a:t>eventualno</a:t>
            </a:r>
            <a:r>
              <a:rPr lang="x-none" dirty="0" smtClean="0"/>
              <a:t> </a:t>
            </a:r>
            <a:r>
              <a:rPr lang="x-none" smtClean="0"/>
              <a:t>dodatnih </a:t>
            </a:r>
            <a:r>
              <a:rPr lang="x-none" smtClean="0"/>
              <a:t>komponenti</a:t>
            </a:r>
            <a:r>
              <a:rPr lang="sr-Latn-RS" dirty="0" smtClean="0"/>
              <a:t>,</a:t>
            </a:r>
            <a:r>
              <a:rPr lang="x-none" smtClean="0"/>
              <a:t> </a:t>
            </a:r>
            <a:r>
              <a:rPr lang="x-none" dirty="0" smtClean="0"/>
              <a:t>i</a:t>
            </a:r>
            <a:endParaRPr lang="de-DE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dirty="0" smtClean="0"/>
              <a:t>mrežnih</a:t>
            </a:r>
            <a:r>
              <a:rPr lang="x-none" smtClean="0"/>
              <a:t> </a:t>
            </a:r>
            <a:r>
              <a:rPr lang="x-none" smtClean="0"/>
              <a:t>uređaja</a:t>
            </a:r>
            <a:r>
              <a:rPr lang="sr-Latn-RS" dirty="0" smtClean="0"/>
              <a:t>.</a:t>
            </a:r>
            <a:endParaRPr lang="de-DE" dirty="0"/>
          </a:p>
          <a:p>
            <a:pPr marL="0" indent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GB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15954" y="1896343"/>
            <a:ext cx="2684515" cy="207294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Računarski sistemi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851525" cy="5060950"/>
          </a:xfrm>
        </p:spPr>
        <p:txBody>
          <a:bodyPr rtlCol="0">
            <a:normAutofit fontScale="70000" lnSpcReduction="20000"/>
          </a:bodyPr>
          <a:lstStyle/>
          <a:p>
            <a:pPr marL="0" indent="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x-none" dirty="0" smtClean="0"/>
              <a:t>Prilikom zaplene računarskog sistema</a:t>
            </a:r>
            <a:endParaRPr lang="en-GB" dirty="0" smtClean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b="1" dirty="0" smtClean="0"/>
              <a:t>Osmotrite dati računarski sistem i utvrdite da li je uključen ili isključen</a:t>
            </a:r>
            <a:endParaRPr lang="en-US" b="1" dirty="0" smtClean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Dokumentujte računarski sistem, sve veze i mesto događaja u kontinuitetu i zabeležite sve radnje koje preduzimate i sve promene koje primetite na monitoru, računaru, štampaču ili drugim uređajima kao rezultat vaših radnji na monitoru.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Nemojte postupati po neproverenom savetu potencijalno osumnjičenog.</a:t>
            </a:r>
            <a:r>
              <a:rPr lang="de-DE" dirty="0" smtClean="0"/>
              <a:t> 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Ukoliko naiđete na računarsku mrežu, kotanktirajte specijalistu za računarsku forenziku u vašoj agenciji ili spoljašnjeg eksperta koga vaša agencija odredi radi pomoći.</a:t>
            </a:r>
            <a:r>
              <a:rPr lang="de-DE" dirty="0" smtClean="0"/>
              <a:t> 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15954" y="1896343"/>
            <a:ext cx="2684515" cy="207294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Grupni zadatak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81640"/>
            <a:ext cx="7025039" cy="2776359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Kako utvrditi da li je računar uključen / isključen?</a:t>
            </a:r>
            <a:endParaRPr lang="en-GB" dirty="0" smtClean="0"/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Šta se radi kada je personalni računar</a:t>
            </a:r>
            <a:r>
              <a:rPr lang="en-GB" dirty="0" smtClean="0"/>
              <a:t> </a:t>
            </a:r>
            <a:r>
              <a:rPr lang="x-none" dirty="0" smtClean="0"/>
              <a:t> </a:t>
            </a:r>
            <a:r>
              <a:rPr lang="en-GB" dirty="0" smtClean="0"/>
              <a:t> </a:t>
            </a:r>
            <a:r>
              <a:rPr lang="x-none" dirty="0" smtClean="0">
                <a:ln>
                  <a:solidFill>
                    <a:srgbClr val="FF0000"/>
                  </a:solidFill>
                </a:ln>
              </a:rPr>
              <a:t>ISKLJUČEN</a:t>
            </a:r>
            <a:r>
              <a:rPr lang="en-GB" dirty="0" smtClean="0"/>
              <a:t>?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Šta bi trebalo da uradite kada je personalni računar UKLJUČEN</a:t>
            </a:r>
            <a:r>
              <a:rPr lang="en-GB" dirty="0" smtClean="0"/>
              <a:t>?</a:t>
            </a:r>
          </a:p>
          <a:p>
            <a:pPr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kao član ekipe za uviđaj</a:t>
            </a:r>
            <a:endParaRPr lang="en-GB" dirty="0" smtClean="0"/>
          </a:p>
          <a:p>
            <a:pPr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kao</a:t>
            </a:r>
            <a:r>
              <a:rPr lang="x-none" dirty="0" smtClean="0"/>
              <a:t> forenzički stručnjak</a:t>
            </a:r>
            <a:endParaRPr lang="en-GB" dirty="0"/>
          </a:p>
        </p:txBody>
      </p:sp>
      <p:pic>
        <p:nvPicPr>
          <p:cNvPr id="28675" name="Bild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1738" y="1146175"/>
            <a:ext cx="3914775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4095" y="4364092"/>
            <a:ext cx="651717" cy="125483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8677" name="Textfeld 6"/>
          <p:cNvSpPr txBox="1">
            <a:spLocks noChangeArrowheads="1"/>
          </p:cNvSpPr>
          <p:nvPr/>
        </p:nvSpPr>
        <p:spPr bwMode="auto">
          <a:xfrm>
            <a:off x="8139113" y="4430713"/>
            <a:ext cx="10318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3200">
                <a:latin typeface="Calibri" pitchFamily="34" charset="0"/>
              </a:rPr>
              <a:t>20</a:t>
            </a:r>
          </a:p>
          <a:p>
            <a:pPr algn="ctr"/>
            <a:r>
              <a:rPr lang="de-DE" sz="3200">
                <a:latin typeface="Calibri" pitchFamily="34" charset="0"/>
              </a:rPr>
              <a:t>Min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dirty="0" smtClean="0"/>
              <a:t>Provera </a:t>
            </a:r>
            <a:r>
              <a:rPr lang="sr-Latn-CS" b="1" dirty="0" smtClean="0"/>
              <a:t>statusa napajanja</a:t>
            </a:r>
            <a:endParaRPr lang="en-US" b="1" dirty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395913" cy="4525963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Proverite indikatorske lampice.</a:t>
            </a:r>
            <a:endParaRPr lang="en-GB" dirty="0" smtClean="0"/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Proverite da li se čuje šum.</a:t>
            </a:r>
            <a:endParaRPr lang="en-GB" dirty="0" smtClean="0"/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Proverite temperaturu.</a:t>
            </a:r>
            <a:endParaRPr lang="en-GB" dirty="0" smtClean="0"/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Razmotrite </a:t>
            </a:r>
            <a:r>
              <a:rPr lang="x-none" smtClean="0"/>
              <a:t>režim </a:t>
            </a:r>
            <a:r>
              <a:rPr lang="x-none" smtClean="0"/>
              <a:t>pripravnosti</a:t>
            </a:r>
            <a:r>
              <a:rPr lang="sr-Latn-RS" dirty="0" smtClean="0"/>
              <a:t>, posebno</a:t>
            </a:r>
            <a:r>
              <a:rPr lang="x-none" smtClean="0"/>
              <a:t> </a:t>
            </a:r>
            <a:r>
              <a:rPr lang="x-none" dirty="0" smtClean="0"/>
              <a:t>za prenosive računare.</a:t>
            </a:r>
            <a:endParaRPr lang="en-GB" dirty="0"/>
          </a:p>
        </p:txBody>
      </p:sp>
      <p:pic>
        <p:nvPicPr>
          <p:cNvPr id="3" name="Bild 2" descr="Bildschirmfoto 2013-02-25 um 14.21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152660" y="2161483"/>
            <a:ext cx="2991340" cy="240608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Inhaltsplatzhalter 2" descr="Appendix A - Search and Seizure LE flowchart.pdf"/>
          <p:cNvPicPr>
            <a:picLocks noGrp="1" noChangeAspect="1"/>
          </p:cNvPicPr>
          <p:nvPr>
            <p:ph idx="1"/>
          </p:nvPr>
        </p:nvPicPr>
        <p:blipFill>
          <a:blip r:embed="rId2"/>
          <a:srcRect l="-82872" t="18703" r="-80315" b="2620"/>
          <a:stretch>
            <a:fillRect/>
          </a:stretch>
        </p:blipFill>
        <p:spPr>
          <a:xfrm>
            <a:off x="-2859088" y="120650"/>
            <a:ext cx="15408276" cy="6519863"/>
          </a:xfrm>
        </p:spPr>
      </p:pic>
      <p:sp>
        <p:nvSpPr>
          <p:cNvPr id="31746" name="AutoShape 2"/>
          <p:cNvSpPr>
            <a:spLocks noChangeAspect="1" noChangeArrowheads="1"/>
          </p:cNvSpPr>
          <p:nvPr/>
        </p:nvSpPr>
        <p:spPr bwMode="auto">
          <a:xfrm>
            <a:off x="-2859088" y="120650"/>
            <a:ext cx="15408276" cy="651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sr-Latn-C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Osmatranje monitora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638800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GB" i="1" dirty="0" smtClean="0"/>
              <a:t>Situa</a:t>
            </a:r>
            <a:r>
              <a:rPr lang="x-none" i="1" dirty="0" smtClean="0"/>
              <a:t>cija</a:t>
            </a:r>
            <a:r>
              <a:rPr lang="en-GB" i="1" dirty="0" smtClean="0"/>
              <a:t> </a:t>
            </a:r>
            <a:r>
              <a:rPr lang="en-GB" i="1" dirty="0"/>
              <a:t>1</a:t>
            </a:r>
            <a:r>
              <a:rPr lang="en-GB" dirty="0"/>
              <a:t>: </a:t>
            </a:r>
            <a:endParaRPr lang="en-GB" dirty="0" smtClean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Monitor je uključen i proizvod rada i/ili radna površina se vide</a:t>
            </a:r>
            <a:r>
              <a:rPr lang="en-GB" dirty="0" smtClean="0"/>
              <a:t>.</a:t>
            </a:r>
            <a:endParaRPr lang="de-DE" dirty="0"/>
          </a:p>
          <a:p>
            <a:pPr lvl="1" algn="just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Dokumentujte detalje monitora u </a:t>
            </a:r>
            <a:r>
              <a:rPr lang="x-none" smtClean="0"/>
              <a:t>vreme </a:t>
            </a:r>
            <a:r>
              <a:rPr lang="x-none" smtClean="0"/>
              <a:t>intervencije</a:t>
            </a:r>
            <a:r>
              <a:rPr lang="sr-Latn-RS" dirty="0" smtClean="0"/>
              <a:t>.</a:t>
            </a:r>
            <a:r>
              <a:rPr lang="en-GB" dirty="0" smtClean="0"/>
              <a:t> </a:t>
            </a:r>
            <a:endParaRPr lang="de-DE" dirty="0"/>
          </a:p>
          <a:p>
            <a:pPr lvl="1" algn="just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Pređite na </a:t>
            </a:r>
            <a:r>
              <a:rPr lang="en-GB" dirty="0" smtClean="0"/>
              <a:t>“Situa</a:t>
            </a:r>
            <a:r>
              <a:rPr lang="x-none" dirty="0" smtClean="0"/>
              <a:t>ciju</a:t>
            </a:r>
            <a:r>
              <a:rPr lang="en-GB" dirty="0" smtClean="0"/>
              <a:t> </a:t>
            </a:r>
            <a:r>
              <a:rPr lang="en-GB" dirty="0"/>
              <a:t>B</a:t>
            </a:r>
            <a:r>
              <a:rPr lang="en-GB" dirty="0" smtClean="0"/>
              <a:t>” </a:t>
            </a:r>
            <a:r>
              <a:rPr lang="x-none" dirty="0" smtClean="0"/>
              <a:t>na sledećim slajdovima</a:t>
            </a:r>
            <a:r>
              <a:rPr lang="en-GB" dirty="0" smtClean="0"/>
              <a:t>. </a:t>
            </a:r>
            <a:r>
              <a:rPr lang="de-DE" dirty="0" smtClean="0"/>
              <a:t> </a:t>
            </a:r>
            <a:endParaRPr lang="en-GB" dirty="0"/>
          </a:p>
        </p:txBody>
      </p:sp>
      <p:pic>
        <p:nvPicPr>
          <p:cNvPr id="3" name="Bild 2" descr="2012-01-13 09.41.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265553" y="2314222"/>
            <a:ext cx="2823226" cy="211742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Osmatranje monitora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189538" cy="5116513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GB" i="1" dirty="0" smtClean="0"/>
              <a:t>Situa</a:t>
            </a:r>
            <a:r>
              <a:rPr lang="x-none" i="1" dirty="0" smtClean="0"/>
              <a:t>cija</a:t>
            </a:r>
            <a:r>
              <a:rPr lang="en-GB" i="1" dirty="0" smtClean="0"/>
              <a:t> </a:t>
            </a:r>
            <a:r>
              <a:rPr lang="en-GB" i="1" dirty="0"/>
              <a:t>2</a:t>
            </a:r>
            <a:r>
              <a:rPr lang="en-GB" dirty="0"/>
              <a:t>: </a:t>
            </a: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GB" dirty="0" smtClean="0"/>
              <a:t>Monitor </a:t>
            </a:r>
            <a:r>
              <a:rPr lang="x-none" dirty="0" smtClean="0"/>
              <a:t>je uključen i ekran je prazan (režim </a:t>
            </a:r>
            <a:r>
              <a:rPr lang="x-none" smtClean="0"/>
              <a:t>hibernacije</a:t>
            </a:r>
            <a:r>
              <a:rPr lang="x-none" smtClean="0"/>
              <a:t>)</a:t>
            </a:r>
            <a:r>
              <a:rPr lang="sr-Latn-RS" dirty="0" smtClean="0"/>
              <a:t>,</a:t>
            </a:r>
            <a:r>
              <a:rPr lang="x-none" smtClean="0"/>
              <a:t> </a:t>
            </a:r>
            <a:r>
              <a:rPr lang="x-none" dirty="0" smtClean="0"/>
              <a:t>ili se vidi program za zaštitu ekrana (npr. </a:t>
            </a:r>
            <a:r>
              <a:rPr lang="sr-Latn-CS" dirty="0" smtClean="0"/>
              <a:t>neka</a:t>
            </a:r>
            <a:r>
              <a:rPr lang="x-none" dirty="0" smtClean="0"/>
              <a:t> slika)</a:t>
            </a:r>
            <a:r>
              <a:rPr lang="en-GB" dirty="0" smtClean="0"/>
              <a:t>.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Malo pomerite miš (bez pritiskanja dugmića). </a:t>
            </a:r>
            <a:r>
              <a:rPr lang="x-none" smtClean="0"/>
              <a:t>Ekran </a:t>
            </a:r>
            <a:r>
              <a:rPr lang="sr-Latn-RS" dirty="0" smtClean="0"/>
              <a:t>bi </a:t>
            </a:r>
            <a:r>
              <a:rPr lang="x-none" smtClean="0"/>
              <a:t>treba</a:t>
            </a:r>
            <a:r>
              <a:rPr lang="sr-Latn-RS" dirty="0" smtClean="0"/>
              <a:t>lo</a:t>
            </a:r>
            <a:r>
              <a:rPr lang="x-none" smtClean="0"/>
              <a:t> </a:t>
            </a:r>
            <a:r>
              <a:rPr lang="x-none" dirty="0" smtClean="0"/>
              <a:t>da se promeni i da prikaže proizvod rada ili da zahteva lozinku.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Ukoliko pomeranje miša ne izaziva promenu na ekranu, nemojte nikako da pritiskate tastere ili miš.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Dokumentujte detalje monitora u vreme intervencije.</a:t>
            </a:r>
            <a:r>
              <a:rPr lang="en-GB" dirty="0" smtClean="0"/>
              <a:t> 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Pređite na </a:t>
            </a:r>
            <a:r>
              <a:rPr lang="en-GB" dirty="0" smtClean="0"/>
              <a:t>“Situa</a:t>
            </a:r>
            <a:r>
              <a:rPr lang="x-none" dirty="0" smtClean="0"/>
              <a:t>ciju</a:t>
            </a:r>
            <a:r>
              <a:rPr lang="en-GB" dirty="0" smtClean="0"/>
              <a:t> </a:t>
            </a:r>
            <a:r>
              <a:rPr lang="en-GB" dirty="0"/>
              <a:t>B” </a:t>
            </a:r>
            <a:r>
              <a:rPr lang="x-none" dirty="0" smtClean="0"/>
              <a:t>na sledećim slajdovima</a:t>
            </a:r>
            <a:r>
              <a:rPr lang="en-GB" dirty="0" smtClean="0"/>
              <a:t>. </a:t>
            </a:r>
            <a:endParaRPr lang="de-DE" dirty="0"/>
          </a:p>
        </p:txBody>
      </p:sp>
      <p:pic>
        <p:nvPicPr>
          <p:cNvPr id="3" name="Bild 2" descr="Bildschirmfoto 2013-02-25 um 15.03.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590972" y="2017274"/>
            <a:ext cx="3497808" cy="24591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Osmatranje monitora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630863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GB" i="1" dirty="0" smtClean="0"/>
              <a:t>Situa</a:t>
            </a:r>
            <a:r>
              <a:rPr lang="x-none" i="1" dirty="0" smtClean="0"/>
              <a:t>cija</a:t>
            </a:r>
            <a:r>
              <a:rPr lang="en-GB" i="1" dirty="0" smtClean="0"/>
              <a:t> </a:t>
            </a:r>
            <a:r>
              <a:rPr lang="en-GB" i="1" dirty="0"/>
              <a:t>3</a:t>
            </a:r>
            <a:r>
              <a:rPr lang="en-GB" dirty="0"/>
              <a:t>: </a:t>
            </a:r>
            <a:endParaRPr lang="en-GB" dirty="0" smtClean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GB" dirty="0" smtClean="0"/>
              <a:t>Monitor </a:t>
            </a:r>
            <a:r>
              <a:rPr lang="x-none" dirty="0" smtClean="0"/>
              <a:t>je isključen</a:t>
            </a:r>
            <a:r>
              <a:rPr lang="en-GB" dirty="0" smtClean="0"/>
              <a:t>.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Zabeležite status</a:t>
            </a:r>
            <a:r>
              <a:rPr lang="en-GB" dirty="0" smtClean="0"/>
              <a:t> “</a:t>
            </a:r>
            <a:r>
              <a:rPr lang="x-none" dirty="0" smtClean="0"/>
              <a:t>isključen</a:t>
            </a:r>
            <a:r>
              <a:rPr lang="en-GB" dirty="0" smtClean="0"/>
              <a:t>" 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Uključite </a:t>
            </a:r>
            <a:r>
              <a:rPr lang="en-US" dirty="0" smtClean="0"/>
              <a:t>monitor,</a:t>
            </a:r>
            <a:r>
              <a:rPr lang="x-none" dirty="0" smtClean="0"/>
              <a:t> zatim utvrdite da li je status monitora kao što je opisano bilo za Situaciju 1 ili 2 i sledite te korake.</a:t>
            </a:r>
            <a:r>
              <a:rPr lang="de-DE" dirty="0" smtClean="0"/>
              <a:t> </a:t>
            </a:r>
            <a:endParaRPr lang="en-GB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365" y="2228061"/>
            <a:ext cx="2646815" cy="22726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5075"/>
            <a:ext cx="8512175" cy="4891088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sr-Latn-CS" sz="3000" dirty="0" smtClean="0"/>
              <a:t>Na kraju ovog bloka obuke, učesnici će biti u stanju da: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sz="2800" dirty="0" smtClean="0"/>
              <a:t>identifikuju izvore elektronskih dokaza koji se zasnivaju na prikazanim scenarijima;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sz="2800" dirty="0" smtClean="0"/>
              <a:t>opišu standardne radne procedure za pakovanje,  transport  i skladištenje elektronskih dokaza;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sz="2800" dirty="0" smtClean="0"/>
              <a:t>razlikuju </a:t>
            </a:r>
            <a:r>
              <a:rPr lang="sr-Latn-CS" sz="2800" dirty="0" smtClean="0"/>
              <a:t>različite radne procedure, u zavisnosti od vrste uređaja </a:t>
            </a:r>
            <a:r>
              <a:rPr lang="sr-Latn-CS" sz="2800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sz="2800" dirty="0" smtClean="0"/>
              <a:t>raspravljaju o tehnikama za proveru statusa napajanja kompjuterskog sistema;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sz="2800" dirty="0" smtClean="0"/>
              <a:t>primene opšta uputstva za zaplenu elektronskih dokaza.</a:t>
            </a:r>
            <a:endParaRPr lang="sr-Latn-CS" sz="2600" dirty="0" smtClean="0"/>
          </a:p>
          <a:p>
            <a:pPr eaLnBrk="1" fontAlgn="auto" hangingPunct="1">
              <a:spcAft>
                <a:spcPts val="0"/>
              </a:spcAft>
              <a:buFont typeface="Wingdings" charset="2"/>
              <a:buChar char="²"/>
              <a:defRPr/>
            </a:pPr>
            <a:endParaRPr lang="sr-Latn-CS" sz="2600" dirty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112"/>
          </a:xfrm>
        </p:spPr>
        <p:txBody>
          <a:bodyPr/>
          <a:lstStyle/>
          <a:p>
            <a:pPr eaLnBrk="1" hangingPunct="1"/>
            <a:r>
              <a:rPr lang="sr-Latn-CS" b="1" smtClean="0"/>
              <a:t>Ciljevi </a:t>
            </a:r>
            <a:r>
              <a:rPr lang="sr-Latn-CS" b="1" smtClean="0"/>
              <a:t>bloka </a:t>
            </a:r>
            <a:r>
              <a:rPr lang="sr-Latn-CS" b="1" smtClean="0"/>
              <a:t>obuke</a:t>
            </a:r>
            <a:endParaRPr lang="sr-Latn-CS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en-US" b="1" smtClean="0"/>
              <a:t>Situa</a:t>
            </a:r>
            <a:r>
              <a:rPr lang="sr-Latn-CS" b="1" smtClean="0"/>
              <a:t>cija</a:t>
            </a:r>
            <a:r>
              <a:rPr lang="en-US" b="1" smtClean="0"/>
              <a:t> A – </a:t>
            </a:r>
            <a:r>
              <a:rPr lang="sr-Latn-CS" b="1" smtClean="0"/>
              <a:t>Računar je isključen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708650" cy="4525963"/>
          </a:xfrm>
        </p:spPr>
        <p:txBody>
          <a:bodyPr rtlCol="0">
            <a:normAutofit fontScale="92500"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Utvrdili ste da je sistem isključen</a:t>
            </a:r>
            <a:r>
              <a:rPr lang="en-US" dirty="0" smtClean="0"/>
              <a:t>; </a:t>
            </a:r>
            <a:r>
              <a:rPr lang="en-US" b="1" dirty="0" smtClean="0"/>
              <a:t>n</a:t>
            </a:r>
            <a:r>
              <a:rPr lang="x-none" b="1" dirty="0" smtClean="0"/>
              <a:t>emojte </a:t>
            </a:r>
            <a:r>
              <a:rPr lang="x-none" dirty="0" smtClean="0"/>
              <a:t>ga uključivati</a:t>
            </a:r>
            <a:r>
              <a:rPr lang="en-US" dirty="0" smtClean="0"/>
              <a:t>!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Skinite napojni kabl sa ciljane opreme </a:t>
            </a:r>
            <a:r>
              <a:rPr lang="en-US" dirty="0" smtClean="0"/>
              <a:t>(</a:t>
            </a:r>
            <a:r>
              <a:rPr lang="en-US" b="1" dirty="0" smtClean="0"/>
              <a:t>n</a:t>
            </a:r>
            <a:r>
              <a:rPr lang="x-none" b="1" dirty="0" smtClean="0"/>
              <a:t>emojte </a:t>
            </a:r>
            <a:r>
              <a:rPr lang="x-none" dirty="0" smtClean="0"/>
              <a:t>ga isključivati iz utičnice na zidu</a:t>
            </a:r>
            <a:r>
              <a:rPr lang="en-US" dirty="0" smtClean="0"/>
              <a:t>) </a:t>
            </a:r>
            <a:r>
              <a:rPr lang="x-none" dirty="0" smtClean="0"/>
              <a:t>i zabeležite vreme kada ste to uradili.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Ukoliko se radi o prenosnom uređaju, skinite i baterijski blok.</a:t>
            </a:r>
            <a:r>
              <a:rPr lang="de-DE" dirty="0" smtClean="0"/>
              <a:t> </a:t>
            </a:r>
            <a:endParaRPr lang="en-GB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7778" y="1854198"/>
            <a:ext cx="3256844" cy="216101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en-US" b="1" smtClean="0"/>
              <a:t>Situa</a:t>
            </a:r>
            <a:r>
              <a:rPr lang="sr-Latn-CS" b="1" smtClean="0"/>
              <a:t>cija</a:t>
            </a:r>
            <a:r>
              <a:rPr lang="en-US" b="1" smtClean="0"/>
              <a:t> B – </a:t>
            </a:r>
            <a:r>
              <a:rPr lang="sr-Latn-CS" b="1" smtClean="0"/>
              <a:t>Računar je uključen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849938" cy="4525963"/>
          </a:xfrm>
        </p:spPr>
        <p:txBody>
          <a:bodyPr rtlCol="0">
            <a:normAutofit fontScale="77500" lnSpcReduction="20000"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Utvrdili ste da je sistem uključen</a:t>
            </a:r>
            <a:r>
              <a:rPr lang="en-US" dirty="0" smtClean="0"/>
              <a:t>; </a:t>
            </a:r>
            <a:r>
              <a:rPr lang="en-US" b="1" dirty="0" smtClean="0"/>
              <a:t> n</a:t>
            </a:r>
            <a:r>
              <a:rPr lang="x-none" b="1" dirty="0" smtClean="0"/>
              <a:t>emoj</a:t>
            </a:r>
            <a:r>
              <a:rPr lang="en-US" b="1" dirty="0" smtClean="0"/>
              <a:t>t</a:t>
            </a:r>
            <a:r>
              <a:rPr lang="x-none" b="1" dirty="0" smtClean="0"/>
              <a:t>e </a:t>
            </a:r>
            <a:r>
              <a:rPr lang="x-none" dirty="0" smtClean="0"/>
              <a:t>ga isključivati</a:t>
            </a:r>
            <a:r>
              <a:rPr lang="en-US" dirty="0" smtClean="0"/>
              <a:t>!</a:t>
            </a:r>
            <a:r>
              <a:rPr lang="de-DE" dirty="0" smtClean="0"/>
              <a:t> </a:t>
            </a:r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Pokušajte da kontaktirate specijalistu</a:t>
            </a:r>
            <a:r>
              <a:rPr lang="en-US" dirty="0" smtClean="0"/>
              <a:t>.</a:t>
            </a:r>
            <a:endParaRPr lang="de-DE" dirty="0"/>
          </a:p>
          <a:p>
            <a:pPr lvl="1" algn="just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Ukoliko je specijalista na raspolaganju, postupite prema njegovim savetima.</a:t>
            </a:r>
            <a:endParaRPr lang="de-DE" dirty="0"/>
          </a:p>
          <a:p>
            <a:pPr lvl="1" algn="just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Ukoliko specijalista nije na raspolaganju, nastavite prema sledećem uputstvu.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b="1" dirty="0" smtClean="0"/>
              <a:t>Nemojte</a:t>
            </a:r>
            <a:r>
              <a:rPr lang="x-none" dirty="0" smtClean="0"/>
              <a:t> da dirate tastaturu ili druge ulazne uređaje.</a:t>
            </a:r>
            <a:r>
              <a:rPr lang="en-US" dirty="0" smtClean="0"/>
              <a:t> 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Pređite na korake opisane u delu “Tekući podaci</a:t>
            </a:r>
            <a:r>
              <a:rPr lang="en-US" dirty="0" smtClean="0"/>
              <a:t>”</a:t>
            </a:r>
            <a:r>
              <a:rPr lang="x-none" dirty="0" smtClean="0"/>
              <a:t> iz ove prezentacije.</a:t>
            </a:r>
            <a:r>
              <a:rPr lang="de-DE" dirty="0" smtClean="0"/>
              <a:t> </a:t>
            </a:r>
            <a:endParaRPr lang="en-GB" dirty="0"/>
          </a:p>
        </p:txBody>
      </p:sp>
      <p:pic>
        <p:nvPicPr>
          <p:cNvPr id="5" name="Grafik 13"/>
          <p:cNvPicPr/>
          <p:nvPr/>
        </p:nvPicPr>
        <p:blipFill rotWithShape="1">
          <a:blip r:embed="rId2">
            <a:extLst>
              <a:ext uri="{28A0092B-C50C-407E-A947-70E740481C1C}"/>
            </a:extLst>
          </a:blip>
          <a:srcRect l="34261" t="33495" r="40724" b="23595"/>
          <a:stretch/>
        </p:blipFill>
        <p:spPr bwMode="auto">
          <a:xfrm>
            <a:off x="6414911" y="1947333"/>
            <a:ext cx="2503034" cy="245639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Situa</a:t>
            </a:r>
            <a:r>
              <a:rPr lang="x-none" b="1" dirty="0" smtClean="0"/>
              <a:t>cija</a:t>
            </a:r>
            <a:r>
              <a:rPr lang="en-US" b="1" dirty="0" smtClean="0"/>
              <a:t> C – </a:t>
            </a:r>
            <a:r>
              <a:rPr lang="x-none" b="1" dirty="0" smtClean="0"/>
              <a:t>Ne možete da utvrdite </a:t>
            </a:r>
            <a:endParaRPr lang="en-US" b="1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454650" cy="5145088"/>
          </a:xfrm>
        </p:spPr>
        <p:txBody>
          <a:bodyPr rtlCol="0">
            <a:normAutofit fontScale="92500"/>
          </a:bodyPr>
          <a:lstStyle/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Ne možete da utvrdite da li je sistem uključen ili isključen</a:t>
            </a:r>
            <a:r>
              <a:rPr lang="en-US" dirty="0" smtClean="0"/>
              <a:t>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Pretpostavite da je isključen. </a:t>
            </a:r>
            <a:r>
              <a:rPr lang="en-US" dirty="0" smtClean="0"/>
              <a:t> </a:t>
            </a:r>
            <a:r>
              <a:rPr lang="x-none" b="1" dirty="0" smtClean="0"/>
              <a:t>Nemojte </a:t>
            </a:r>
            <a:r>
              <a:rPr lang="x-none" dirty="0" smtClean="0"/>
              <a:t>pritisnuti prekidač.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Skinite napojni kabl sa ciljane opreme </a:t>
            </a:r>
            <a:r>
              <a:rPr lang="en-US" dirty="0" smtClean="0"/>
              <a:t>(</a:t>
            </a:r>
            <a:r>
              <a:rPr lang="en-US" b="1" dirty="0" smtClean="0"/>
              <a:t>n</a:t>
            </a:r>
            <a:r>
              <a:rPr lang="x-none" b="1" dirty="0" smtClean="0"/>
              <a:t>emojte </a:t>
            </a:r>
            <a:r>
              <a:rPr lang="x-none" dirty="0" smtClean="0"/>
              <a:t>ga isključivati iz utičnice na zidu</a:t>
            </a:r>
            <a:r>
              <a:rPr lang="en-US" dirty="0" smtClean="0"/>
              <a:t>) </a:t>
            </a:r>
            <a:r>
              <a:rPr lang="x-none" dirty="0" smtClean="0"/>
              <a:t>i zabeležite vreme kada ste to uradili.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Ukoliko je u pitanju prenosni uređaj, skinite i baterijski blok.</a:t>
            </a:r>
            <a:r>
              <a:rPr lang="en-US" dirty="0" smtClean="0"/>
              <a:t> </a:t>
            </a:r>
            <a:endParaRPr lang="en-GB" dirty="0"/>
          </a:p>
        </p:txBody>
      </p:sp>
      <p:pic>
        <p:nvPicPr>
          <p:cNvPr id="5" name="Grafik 335"/>
          <p:cNvPicPr/>
          <p:nvPr/>
        </p:nvPicPr>
        <p:blipFill rotWithShape="1">
          <a:blip r:embed="rId2">
            <a:extLst>
              <a:ext uri="{28A0092B-C50C-407E-A947-70E740481C1C}"/>
            </a:extLst>
          </a:blip>
          <a:srcRect l="48171" t="18812" r="12878" b="19802"/>
          <a:stretch/>
        </p:blipFill>
        <p:spPr bwMode="auto">
          <a:xfrm>
            <a:off x="6019800" y="1778000"/>
            <a:ext cx="2667000" cy="2699657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Računarske mreže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Ukoliko naiđete na računarsku mrežu, kontaktirajte </a:t>
            </a:r>
            <a:r>
              <a:rPr lang="x-none" b="1" dirty="0" smtClean="0"/>
              <a:t>specijalistu </a:t>
            </a:r>
            <a:r>
              <a:rPr lang="x-none" dirty="0" smtClean="0"/>
              <a:t>za kompjutersku forenziku u vašoj agenciji ili spoljnjeg </a:t>
            </a:r>
            <a:r>
              <a:rPr lang="x-none" smtClean="0"/>
              <a:t>specijalistu </a:t>
            </a:r>
            <a:r>
              <a:rPr lang="x-none" smtClean="0"/>
              <a:t>ko</a:t>
            </a:r>
            <a:r>
              <a:rPr lang="sr-Latn-RS" dirty="0" smtClean="0"/>
              <a:t>ga</a:t>
            </a:r>
            <a:r>
              <a:rPr lang="x-none" smtClean="0"/>
              <a:t> </a:t>
            </a:r>
            <a:r>
              <a:rPr lang="x-none" dirty="0" smtClean="0"/>
              <a:t>vam vaša agencija </a:t>
            </a:r>
            <a:r>
              <a:rPr lang="en-US" dirty="0" smtClean="0"/>
              <a:t> </a:t>
            </a:r>
            <a:r>
              <a:rPr lang="x-none" dirty="0" smtClean="0"/>
              <a:t>preporuči, radi </a:t>
            </a:r>
            <a:r>
              <a:rPr lang="x-none" b="1" dirty="0" smtClean="0"/>
              <a:t>pomoći.</a:t>
            </a:r>
            <a:r>
              <a:rPr lang="de-DE" dirty="0" smtClean="0"/>
              <a:t> 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Indikacije za postojanje mreža</a:t>
            </a:r>
            <a:r>
              <a:rPr lang="en-US" dirty="0" smtClean="0"/>
              <a:t>: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više</a:t>
            </a:r>
            <a:r>
              <a:rPr lang="x-none" dirty="0" smtClean="0"/>
              <a:t> računarskih sistema,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mrežne</a:t>
            </a:r>
            <a:r>
              <a:rPr lang="x-none" dirty="0" smtClean="0"/>
              <a:t> komponente</a:t>
            </a:r>
            <a:r>
              <a:rPr lang="en-US" dirty="0" smtClean="0"/>
              <a:t> (</a:t>
            </a:r>
            <a:r>
              <a:rPr lang="x-none" dirty="0" smtClean="0"/>
              <a:t>ruter, čvorišta,komutatori,itd.),</a:t>
            </a:r>
            <a:endParaRPr lang="en-US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mrežne</a:t>
            </a:r>
            <a:r>
              <a:rPr lang="x-none" dirty="0" smtClean="0"/>
              <a:t> interfejs kartice,</a:t>
            </a:r>
            <a:r>
              <a:rPr lang="en-US" dirty="0" smtClean="0"/>
              <a:t> 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mrežni</a:t>
            </a:r>
            <a:r>
              <a:rPr lang="x-none" dirty="0" smtClean="0"/>
              <a:t> kablovi,</a:t>
            </a:r>
            <a:endParaRPr lang="en-US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antene</a:t>
            </a:r>
            <a:r>
              <a:rPr lang="x-none" dirty="0" smtClean="0"/>
              <a:t> bežičnih uređaja,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serveri</a:t>
            </a:r>
            <a:r>
              <a:rPr lang="x-none" dirty="0" smtClean="0"/>
              <a:t>.</a:t>
            </a:r>
            <a:endParaRPr lang="en-US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endParaRPr lang="de-DE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Stavite nalepnice na sve kablove i uređaje i dokumentujte  veze.</a:t>
            </a:r>
            <a:endParaRPr lang="en-US" dirty="0" smtClean="0"/>
          </a:p>
        </p:txBody>
      </p:sp>
      <p:pic>
        <p:nvPicPr>
          <p:cNvPr id="6" name="Grafik 164"/>
          <p:cNvPicPr/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212190" y="2403299"/>
            <a:ext cx="2306941" cy="2306941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Grafik 3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7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Mobilni telefoni</a:t>
            </a:r>
            <a:r>
              <a:rPr lang="en-US" b="1" smtClean="0"/>
              <a:t> / Table</a:t>
            </a:r>
            <a:r>
              <a:rPr lang="sr-Latn-CS" b="1" smtClean="0"/>
              <a:t>ti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Ukoliko je uključen</a:t>
            </a:r>
            <a:endParaRPr lang="en-GB" dirty="0" smtClean="0"/>
          </a:p>
          <a:p>
            <a:pPr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n</a:t>
            </a:r>
            <a:r>
              <a:rPr lang="x-none" dirty="0" smtClean="0"/>
              <a:t>emojte isključivati uređaj,</a:t>
            </a:r>
            <a:endParaRPr lang="en-GB" dirty="0" smtClean="0"/>
          </a:p>
          <a:p>
            <a:pPr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dokumentujte</a:t>
            </a:r>
            <a:r>
              <a:rPr lang="x-none" dirty="0" smtClean="0"/>
              <a:t> ekran,</a:t>
            </a:r>
            <a:endParaRPr lang="en-GB" dirty="0" smtClean="0"/>
          </a:p>
          <a:p>
            <a:pPr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ukoliko</a:t>
            </a:r>
            <a:r>
              <a:rPr lang="x-none" dirty="0" smtClean="0"/>
              <a:t> je primenljivo, prebacite uređaj na  režim rada</a:t>
            </a:r>
          </a:p>
          <a:p>
            <a:pPr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sr-Latn-CS" dirty="0" smtClean="0"/>
              <a:t>	za let avionom,</a:t>
            </a:r>
            <a:endParaRPr lang="en-GB" dirty="0" smtClean="0"/>
          </a:p>
          <a:p>
            <a:pPr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razmotrite</a:t>
            </a:r>
            <a:r>
              <a:rPr lang="x-none" dirty="0" smtClean="0"/>
              <a:t>  mogućnost upotrebe faradej kese.</a:t>
            </a:r>
            <a:endParaRPr lang="en-GB" dirty="0" smtClean="0"/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Ukoliko je isključen</a:t>
            </a:r>
            <a:endParaRPr lang="en-GB" dirty="0"/>
          </a:p>
          <a:p>
            <a:pPr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sr-Latn-CS" dirty="0" smtClean="0"/>
              <a:t>nemojte</a:t>
            </a:r>
            <a:r>
              <a:rPr lang="x-none" dirty="0" smtClean="0"/>
              <a:t> uključivati uređaj.</a:t>
            </a:r>
            <a:endParaRPr lang="en-GB" dirty="0"/>
          </a:p>
          <a:p>
            <a:pPr lvl="1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endParaRPr lang="en-GB" dirty="0" smtClean="0"/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Potražite dodatne </a:t>
            </a:r>
            <a:r>
              <a:rPr lang="en-GB" dirty="0" smtClean="0"/>
              <a:t>informa</a:t>
            </a:r>
            <a:r>
              <a:rPr lang="x-none" dirty="0" smtClean="0"/>
              <a:t>cije u vezi datog uređaja</a:t>
            </a:r>
            <a:r>
              <a:rPr lang="en-GB" dirty="0" smtClean="0"/>
              <a:t> (</a:t>
            </a:r>
            <a:r>
              <a:rPr lang="x-none" dirty="0" smtClean="0"/>
              <a:t>uputstvo, napajanje, itd.</a:t>
            </a:r>
            <a:r>
              <a:rPr lang="en-GB" dirty="0" smtClean="0"/>
              <a:t>) </a:t>
            </a:r>
            <a:r>
              <a:rPr lang="x-none" dirty="0" smtClean="0"/>
              <a:t>i </a:t>
            </a:r>
            <a:r>
              <a:rPr lang="en-GB" dirty="0" smtClean="0"/>
              <a:t> SIM </a:t>
            </a:r>
            <a:r>
              <a:rPr lang="x-none" smtClean="0"/>
              <a:t>kartic</a:t>
            </a:r>
            <a:r>
              <a:rPr lang="sr-Latn-RS" dirty="0" smtClean="0"/>
              <a:t>u</a:t>
            </a:r>
            <a:r>
              <a:rPr lang="en-GB" dirty="0" smtClean="0"/>
              <a:t> </a:t>
            </a:r>
            <a:r>
              <a:rPr lang="en-GB" dirty="0" smtClean="0"/>
              <a:t>(</a:t>
            </a:r>
            <a:r>
              <a:rPr lang="x-none" dirty="0" smtClean="0"/>
              <a:t>dopis telekoma,</a:t>
            </a:r>
            <a:r>
              <a:rPr lang="en-GB" dirty="0" smtClean="0"/>
              <a:t> PIN, PUK, </a:t>
            </a:r>
            <a:r>
              <a:rPr lang="x-none" dirty="0" smtClean="0"/>
              <a:t>itd.</a:t>
            </a:r>
            <a:r>
              <a:rPr lang="en-GB" dirty="0" smtClean="0"/>
              <a:t>)</a:t>
            </a:r>
            <a:endParaRPr lang="en-GB" dirty="0"/>
          </a:p>
        </p:txBody>
      </p:sp>
      <p:pic>
        <p:nvPicPr>
          <p:cNvPr id="5" name="Picture 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760" y="1667963"/>
            <a:ext cx="2683240" cy="250137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x-none" b="1" dirty="0" smtClean="0"/>
              <a:t>Inteligentne kartice</a:t>
            </a:r>
            <a:r>
              <a:rPr lang="en-US" b="1" dirty="0" smtClean="0"/>
              <a:t> / </a:t>
            </a:r>
            <a:r>
              <a:rPr lang="x-none" b="1" dirty="0" smtClean="0"/>
              <a:t>kartice sa magnetnom trakom</a:t>
            </a:r>
            <a:endParaRPr lang="en-US" b="1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519738" cy="5054600"/>
          </a:xfrm>
        </p:spPr>
        <p:txBody>
          <a:bodyPr rtlCol="0">
            <a:normAutofit fontScale="70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Nemojte savijati karticu</a:t>
            </a:r>
            <a:r>
              <a:rPr lang="en-US" dirty="0" smtClean="0"/>
              <a:t>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Nemojte je izlagati ekstremnim temperaturama.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Nemojte dodirivati električnu kontaktnu pločicu</a:t>
            </a:r>
            <a:r>
              <a:rPr lang="en-US" dirty="0" smtClean="0"/>
              <a:t>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Zaštitite je od grebanja, tečnosti, magnetnih uticaja, itd</a:t>
            </a:r>
            <a:r>
              <a:rPr lang="en-US" dirty="0" smtClean="0"/>
              <a:t>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Pokušajte da se domognete </a:t>
            </a:r>
            <a:r>
              <a:rPr lang="en-US" dirty="0" smtClean="0"/>
              <a:t>PIN</a:t>
            </a:r>
            <a:r>
              <a:rPr lang="x-none" dirty="0" smtClean="0"/>
              <a:t>-a</a:t>
            </a:r>
            <a:r>
              <a:rPr lang="en-US" dirty="0" smtClean="0"/>
              <a:t>. </a:t>
            </a:r>
            <a:r>
              <a:rPr lang="x-none" dirty="0" smtClean="0"/>
              <a:t>Nemojte pokušavati da dobijete pristup podacima/funkcijama na kartici.</a:t>
            </a:r>
            <a:r>
              <a:rPr lang="en-US" dirty="0" smtClean="0"/>
              <a:t> </a:t>
            </a:r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Fotografišite</a:t>
            </a:r>
            <a:r>
              <a:rPr lang="en-US" dirty="0" smtClean="0"/>
              <a:t>/</a:t>
            </a:r>
            <a:r>
              <a:rPr lang="x-none" dirty="0" smtClean="0"/>
              <a:t>zabeležite</a:t>
            </a:r>
            <a:r>
              <a:rPr lang="en-US" dirty="0" smtClean="0"/>
              <a:t>/</a:t>
            </a:r>
            <a:r>
              <a:rPr lang="x-none" dirty="0" smtClean="0"/>
              <a:t>kopirajte informacije sa impresuma na samoj kartici</a:t>
            </a:r>
            <a:r>
              <a:rPr lang="en-US" dirty="0" smtClean="0"/>
              <a:t>.</a:t>
            </a:r>
            <a:endParaRPr lang="de-DE" dirty="0"/>
          </a:p>
          <a:p>
            <a:pPr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Ukoliko je moguće, zaplenite i čitače inteligentnih kartica.</a:t>
            </a:r>
            <a:endParaRPr lang="de-DE" dirty="0"/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GB" dirty="0"/>
          </a:p>
        </p:txBody>
      </p:sp>
      <p:pic>
        <p:nvPicPr>
          <p:cNvPr id="41987" name="Bild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76938" y="1600200"/>
            <a:ext cx="2709862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Ostali elektronski dokazi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x-none" dirty="0" smtClean="0"/>
              <a:t>Uputstva za zaplenu elektronskih dokaza</a:t>
            </a:r>
            <a:r>
              <a:rPr lang="en-GB" dirty="0" smtClean="0"/>
              <a:t>: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Ukoliko je uređaj uključen, nemojte ga isključivati</a:t>
            </a:r>
            <a:endParaRPr lang="en-US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 Fotografišite ekran (ukoliko postoji) i zabeležite prikazane podatke</a:t>
            </a:r>
            <a:r>
              <a:rPr lang="en-GB" dirty="0" smtClean="0"/>
              <a:t>.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Uklonite sve naponske kablove</a:t>
            </a:r>
            <a:r>
              <a:rPr lang="en-GB" dirty="0" smtClean="0"/>
              <a:t>.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Nemojte pokušavati da pristupite internoj memoriji ili bilo kom memorijskom medijumu.</a:t>
            </a:r>
            <a:endParaRPr lang="de-DE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Ukoliko je uređaj isključen, nemojte ga uključivati.</a:t>
            </a:r>
            <a:r>
              <a:rPr lang="en-GB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Prikupite</a:t>
            </a:r>
            <a:r>
              <a:rPr lang="en-GB" dirty="0" smtClean="0"/>
              <a:t>/</a:t>
            </a:r>
            <a:r>
              <a:rPr lang="x-none" dirty="0" smtClean="0"/>
              <a:t>zapišite važne informacije</a:t>
            </a:r>
            <a:endParaRPr lang="de-DE" dirty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x-none" dirty="0" smtClean="0"/>
              <a:t>Prikupite priručnike i ostala uputstva, ukoliko postoje</a:t>
            </a:r>
            <a:r>
              <a:rPr lang="en-GB" dirty="0" smtClean="0"/>
              <a:t>.</a:t>
            </a:r>
            <a:endParaRPr lang="de-DE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Zapišite važne podatke</a:t>
            </a:r>
            <a:r>
              <a:rPr lang="en-US" dirty="0" smtClean="0"/>
              <a:t> (</a:t>
            </a:r>
            <a:r>
              <a:rPr lang="x-none" dirty="0" smtClean="0"/>
              <a:t>npr. </a:t>
            </a:r>
            <a:r>
              <a:rPr lang="sr-Latn-CS" dirty="0" smtClean="0"/>
              <a:t>broj</a:t>
            </a:r>
            <a:r>
              <a:rPr lang="x-none" dirty="0" smtClean="0"/>
              <a:t> telefona</a:t>
            </a:r>
            <a:r>
              <a:rPr lang="en-US" dirty="0" smtClean="0"/>
              <a:t>).</a:t>
            </a:r>
            <a:r>
              <a:rPr lang="de-DE" dirty="0" smtClean="0"/>
              <a:t> </a:t>
            </a:r>
            <a:endParaRPr lang="en-GB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5075"/>
            <a:ext cx="8512175" cy="4891088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x-none" sz="3000" dirty="0" smtClean="0"/>
              <a:t>Na kraju ovog bloka obuke, učesnici će biti u stanju da</a:t>
            </a:r>
            <a:r>
              <a:rPr lang="en-US" sz="3000" dirty="0" smtClean="0"/>
              <a:t>: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sz="2800" dirty="0" smtClean="0"/>
              <a:t>identifikuju izvore elektronskih dokaza na osnovu prikazanih scenarija;</a:t>
            </a:r>
            <a:endParaRPr lang="de-DE" sz="2800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sz="2800" dirty="0" smtClean="0"/>
              <a:t>opišu standardne radne procedure za pakovanje, transport i skladištenje elektronskih dokaza;</a:t>
            </a:r>
            <a:endParaRPr lang="de-DE" sz="2800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sz="2800" dirty="0" smtClean="0"/>
              <a:t>prave</a:t>
            </a:r>
            <a:r>
              <a:rPr lang="x-none" sz="2800" dirty="0" smtClean="0"/>
              <a:t> razliku između različitih standardnih radnih procedura u zavisnosti od vrste uređaja;</a:t>
            </a:r>
            <a:r>
              <a:rPr lang="de-DE" sz="2800" dirty="0" smtClean="0"/>
              <a:t> </a:t>
            </a:r>
            <a:endParaRPr lang="x-none" sz="2800" dirty="0" smtClean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sz="2800" dirty="0" smtClean="0"/>
              <a:t>raspravljaju</a:t>
            </a:r>
            <a:r>
              <a:rPr lang="x-none" sz="2800" dirty="0" smtClean="0"/>
              <a:t> o tehnikama za proveru statusa napajanja računarskog sistema;</a:t>
            </a:r>
            <a:endParaRPr lang="de-DE" sz="2800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sr-Latn-CS" sz="2800" dirty="0" smtClean="0"/>
              <a:t>p</a:t>
            </a:r>
            <a:r>
              <a:rPr lang="x-none" sz="2800" dirty="0" smtClean="0"/>
              <a:t>rimene opšta uputstva za zaplenu elektronskih dokaza.</a:t>
            </a:r>
            <a:endParaRPr lang="en-GB" sz="2600" dirty="0" smtClean="0"/>
          </a:p>
          <a:p>
            <a:pPr eaLnBrk="1" fontAlgn="auto" hangingPunct="1">
              <a:spcAft>
                <a:spcPts val="0"/>
              </a:spcAft>
              <a:buFont typeface="Wingdings" charset="2"/>
              <a:buChar char="²"/>
              <a:defRPr/>
            </a:pPr>
            <a:endParaRPr lang="en-US" sz="2600" dirty="0"/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112"/>
          </a:xfrm>
        </p:spPr>
        <p:txBody>
          <a:bodyPr/>
          <a:lstStyle/>
          <a:p>
            <a:pPr eaLnBrk="1" hangingPunct="1"/>
            <a:r>
              <a:rPr lang="sr-Latn-CS" b="1" smtClean="0"/>
              <a:t>Rezime ciljeva bloka obuke</a:t>
            </a:r>
            <a:endParaRPr lang="en-US" b="1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6" descr="Question Mark Clip Art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0" y="1357313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Box 3"/>
          <p:cNvSpPr txBox="1">
            <a:spLocks noChangeArrowheads="1"/>
          </p:cNvSpPr>
          <p:nvPr/>
        </p:nvSpPr>
        <p:spPr bwMode="auto">
          <a:xfrm>
            <a:off x="3071813" y="4500563"/>
            <a:ext cx="2187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sz="5400" b="1">
                <a:latin typeface="Calibri" pitchFamily="34" charset="0"/>
              </a:rPr>
              <a:t>Pitanja</a:t>
            </a:r>
            <a:endParaRPr lang="en-GB" sz="5400" b="1"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2"/>
          <p:cNvGrpSpPr>
            <a:grpSpLocks noChangeAspect="1"/>
          </p:cNvGrpSpPr>
          <p:nvPr/>
        </p:nvGrpSpPr>
        <p:grpSpPr bwMode="auto">
          <a:xfrm>
            <a:off x="2828925" y="457200"/>
            <a:ext cx="3673475" cy="5976938"/>
            <a:chOff x="1338" y="255"/>
            <a:chExt cx="3192" cy="3900"/>
          </a:xfrm>
        </p:grpSpPr>
        <p:sp>
          <p:nvSpPr>
            <p:cNvPr id="174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1338" y="526"/>
              <a:ext cx="3188" cy="3621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7413" name="AutoShape 5"/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419" y="526"/>
              <a:ext cx="3047" cy="120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16" name="Freeform 8"/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17" name="Freeform 9"/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5" name="Oval 17"/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6" name="Oval 18"/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8" name="Oval 20"/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9" name="Oval 21"/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1" name="Oval 23"/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2" name="Oval 24"/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4" name="Oval 26"/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5" name="Oval 27"/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7" name="Oval 29"/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8" name="Oval 30"/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0" name="Freeform 32"/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1" name="Rectangle 33"/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2" name="Freeform 34"/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3" name="AutoShape 35"/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4" name="AutoShape 36"/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5" name="AutoShape 37"/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6" name="AutoShape 38"/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7" name="AutoShape 39"/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8" name="AutoShape 40"/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9" name="AutoShape 41"/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0" name="AutoShape 42"/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1" name="AutoShape 43"/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2" name="AutoShape 44"/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3" name="AutoShape 45"/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4" name="AutoShape 46"/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144838" y="2874963"/>
            <a:ext cx="3068637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RS" sz="3200" b="1" dirty="0" smtClean="0">
                <a:solidFill>
                  <a:schemeClr val="accent1">
                    <a:lumMod val="25000"/>
                  </a:schemeClr>
                </a:solidFill>
                <a:latin typeface="Calibri" pitchFamily="34" charset="0"/>
              </a:rPr>
              <a:t>Postupanje sa</a:t>
            </a:r>
            <a:r>
              <a:rPr lang="x-none" sz="3200" b="1" smtClean="0">
                <a:solidFill>
                  <a:schemeClr val="accent1">
                    <a:lumMod val="25000"/>
                  </a:schemeClr>
                </a:solidFill>
                <a:latin typeface="Calibri" pitchFamily="34" charset="0"/>
              </a:rPr>
              <a:t> </a:t>
            </a:r>
            <a:r>
              <a:rPr lang="x-none" sz="3200" b="1" dirty="0">
                <a:solidFill>
                  <a:schemeClr val="accent1">
                    <a:lumMod val="25000"/>
                  </a:schemeClr>
                </a:solidFill>
                <a:latin typeface="Calibri" pitchFamily="34" charset="0"/>
              </a:rPr>
              <a:t>elektronskim dokazima</a:t>
            </a:r>
            <a:endParaRPr lang="en-GB" sz="3200" b="1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dirty="0" smtClean="0"/>
              <a:t>Postupanje sa </a:t>
            </a:r>
            <a:r>
              <a:rPr lang="sr-Latn-CS" b="1" dirty="0" smtClean="0"/>
              <a:t>elektronskim dokazima</a:t>
            </a:r>
            <a:endParaRPr lang="en-US" b="1" dirty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Elektronskim dokazima se mora pažljivo rukovati i to na način da se očuva njihova </a:t>
            </a:r>
            <a:r>
              <a:rPr lang="x-none" smtClean="0"/>
              <a:t>vrednost </a:t>
            </a:r>
            <a:r>
              <a:rPr lang="sr-Latn-RS" dirty="0" smtClean="0"/>
              <a:t>kao </a:t>
            </a:r>
            <a:r>
              <a:rPr lang="x-none" smtClean="0"/>
              <a:t>dokaza</a:t>
            </a:r>
            <a:r>
              <a:rPr lang="x-none" dirty="0" smtClean="0"/>
              <a:t>.</a:t>
            </a:r>
            <a:r>
              <a:rPr lang="en-US" dirty="0" smtClean="0"/>
              <a:t> 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Određene vrste</a:t>
            </a:r>
            <a:r>
              <a:rPr lang="en-US" dirty="0" smtClean="0"/>
              <a:t> e-</a:t>
            </a:r>
            <a:r>
              <a:rPr lang="x-none" smtClean="0"/>
              <a:t>dokaza </a:t>
            </a:r>
            <a:r>
              <a:rPr lang="x-none" smtClean="0"/>
              <a:t>zahtevaju</a:t>
            </a:r>
            <a:r>
              <a:rPr lang="sr-Latn-RS" dirty="0" smtClean="0"/>
              <a:t> poseban način</a:t>
            </a:r>
            <a:r>
              <a:rPr lang="x-none" smtClean="0"/>
              <a:t> prikupljanj</a:t>
            </a:r>
            <a:r>
              <a:rPr lang="sr-Latn-RS" dirty="0" smtClean="0"/>
              <a:t>a</a:t>
            </a:r>
            <a:r>
              <a:rPr lang="x-none" smtClean="0"/>
              <a:t>, pakovanj</a:t>
            </a:r>
            <a:r>
              <a:rPr lang="sr-Latn-RS" dirty="0" smtClean="0"/>
              <a:t>a</a:t>
            </a:r>
            <a:r>
              <a:rPr lang="x-none" smtClean="0"/>
              <a:t> </a:t>
            </a:r>
            <a:r>
              <a:rPr lang="x-none" smtClean="0"/>
              <a:t>i </a:t>
            </a:r>
            <a:r>
              <a:rPr lang="x-none" smtClean="0"/>
              <a:t>transport</a:t>
            </a:r>
            <a:r>
              <a:rPr lang="sr-Latn-RS" dirty="0" smtClean="0"/>
              <a:t>a</a:t>
            </a:r>
            <a:r>
              <a:rPr lang="x-none" smtClean="0"/>
              <a:t>.</a:t>
            </a:r>
            <a:r>
              <a:rPr lang="en-US" dirty="0" smtClean="0"/>
              <a:t> </a:t>
            </a:r>
            <a:endParaRPr lang="en-US" dirty="0" smtClean="0"/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Nemojte zaboraviti ni na klasične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 </a:t>
            </a:r>
            <a:r>
              <a:rPr lang="x-none" dirty="0" smtClean="0"/>
              <a:t>	dokaze: otiske prstiju</a:t>
            </a:r>
            <a:r>
              <a:rPr lang="en-US" dirty="0" smtClean="0"/>
              <a:t>, </a:t>
            </a:r>
            <a:r>
              <a:rPr lang="en-US" dirty="0" smtClean="0"/>
              <a:t>DN</a:t>
            </a:r>
            <a:r>
              <a:rPr lang="sr-Latn-RS" dirty="0" smtClean="0"/>
              <a:t>K</a:t>
            </a:r>
            <a:r>
              <a:rPr lang="en-US" dirty="0" smtClean="0"/>
              <a:t>, </a:t>
            </a:r>
            <a:r>
              <a:rPr lang="x-none" dirty="0" smtClean="0"/>
              <a:t>pisane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x-none" dirty="0" smtClean="0"/>
              <a:t>zabeleške</a:t>
            </a:r>
            <a:r>
              <a:rPr lang="en-US" dirty="0" smtClean="0"/>
              <a:t>,</a:t>
            </a:r>
            <a:r>
              <a:rPr lang="x-none" dirty="0" smtClean="0"/>
              <a:t> štampani materijal, itd.</a:t>
            </a:r>
            <a:endParaRPr lang="en-GB" dirty="0"/>
          </a:p>
        </p:txBody>
      </p:sp>
      <p:pic>
        <p:nvPicPr>
          <p:cNvPr id="5" name="Grafik 1"/>
          <p:cNvPicPr/>
          <p:nvPr/>
        </p:nvPicPr>
        <p:blipFill rotWithShape="1">
          <a:blip r:embed="rId2">
            <a:extLst>
              <a:ext uri="{28A0092B-C50C-407E-A947-70E740481C1C}"/>
            </a:extLst>
          </a:blip>
          <a:srcRect l="1425" t="60482" r="50474"/>
          <a:stretch/>
        </p:blipFill>
        <p:spPr bwMode="auto">
          <a:xfrm>
            <a:off x="6775554" y="3841884"/>
            <a:ext cx="2055243" cy="215900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Označavanje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872038" cy="4525963"/>
          </a:xfrm>
        </p:spPr>
        <p:txBody>
          <a:bodyPr rtlCol="0">
            <a:normAutofit fontScale="70000" lnSpcReduction="20000"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Označite sve uređaje i kablovske priključke.</a:t>
            </a:r>
            <a:endParaRPr lang="en-GB" dirty="0" smtClean="0"/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GB" dirty="0" smtClean="0"/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Nemojte stavljati lepljive nalepnice na površinu memorijskog medijuma. Koristite kutije, kese i koverte za pakovanje i označavanje memorijskih medijuma.</a:t>
            </a:r>
            <a:endParaRPr lang="en-GB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924" y="1876319"/>
            <a:ext cx="3614602" cy="216876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Grafik 3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496888"/>
            <a:ext cx="9144000" cy="58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RS" b="1" smtClean="0"/>
              <a:t>Pa</a:t>
            </a:r>
            <a:r>
              <a:rPr lang="sr-Latn-RS" b="1" smtClean="0"/>
              <a:t>kovanje i </a:t>
            </a:r>
            <a:r>
              <a:rPr lang="sr-Latn-RS" b="1" smtClean="0"/>
              <a:t>transport</a:t>
            </a:r>
            <a:endParaRPr lang="sr-Latn-R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170488" cy="5122863"/>
          </a:xfrm>
        </p:spPr>
        <p:txBody>
          <a:bodyPr rtlCol="0">
            <a:normAutofit fontScale="70000" lnSpcReduction="20000"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sr-Latn-RS" dirty="0" smtClean="0"/>
              <a:t>Elektronski dokazi mogu biti osetljivi na temperaturu, vlagu, fizički udar,  statički elektricitet, izvore namagnetisanja i čak na neke postupke (npr. uključivanje /isključivanje).  </a:t>
            </a: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sr-Latn-RS" dirty="0" smtClean="0"/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sr-Latn-RS" dirty="0" smtClean="0"/>
              <a:t>Sa e-dokazima se mora pažljivo postupati, a moraju se koristiti i odgovarajuće kese i kutije za zaplenu uređaja. </a:t>
            </a:r>
            <a:endParaRPr lang="sr-Latn-RS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7800" y="1761415"/>
            <a:ext cx="3516200" cy="26840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en-US" b="1" smtClean="0"/>
              <a:t>Transport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235575" cy="4525963"/>
          </a:xfrm>
        </p:spPr>
        <p:txBody>
          <a:bodyPr rtlCol="0">
            <a:normAutofit fontScale="92500" lnSpcReduction="20000"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sz="2800" dirty="0" smtClean="0"/>
              <a:t>Držite elektronske dokaze daleko od izvora namagnetisanja</a:t>
            </a:r>
            <a:r>
              <a:rPr lang="en-US" sz="2800" dirty="0" smtClean="0"/>
              <a:t> (</a:t>
            </a:r>
            <a:r>
              <a:rPr lang="x-none" sz="2800" dirty="0" smtClean="0"/>
              <a:t>npr. </a:t>
            </a:r>
            <a:r>
              <a:rPr lang="sr-Latn-CS" sz="2800" dirty="0" smtClean="0"/>
              <a:t>radio</a:t>
            </a:r>
            <a:r>
              <a:rPr lang="x-none" sz="2800" dirty="0" smtClean="0"/>
              <a:t> prijemnika, magneta zvučnika i zagrejanih </a:t>
            </a:r>
            <a:r>
              <a:rPr lang="x-none" sz="2800" smtClean="0"/>
              <a:t>sedišta</a:t>
            </a:r>
            <a:r>
              <a:rPr lang="en-US" sz="2800" dirty="0" smtClean="0"/>
              <a:t>)</a:t>
            </a:r>
            <a:r>
              <a:rPr lang="sr-Latn-RS" sz="2800" dirty="0" smtClean="0"/>
              <a:t>.</a:t>
            </a:r>
            <a:endParaRPr lang="en-US" sz="2800" dirty="0" smtClean="0"/>
          </a:p>
          <a:p>
            <a:pPr marL="342900" lvl="1" indent="-3429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Obezbedite da takva oprema bude zaštićena od udara </a:t>
            </a:r>
            <a:r>
              <a:rPr lang="x-none" smtClean="0"/>
              <a:t>i </a:t>
            </a:r>
            <a:r>
              <a:rPr lang="x-none" smtClean="0"/>
              <a:t>drm</a:t>
            </a:r>
            <a:r>
              <a:rPr lang="sr-Latn-RS" dirty="0" smtClean="0"/>
              <a:t>us</a:t>
            </a:r>
            <a:r>
              <a:rPr lang="x-none" smtClean="0"/>
              <a:t>anja </a:t>
            </a:r>
            <a:r>
              <a:rPr lang="x-none" dirty="0" smtClean="0"/>
              <a:t>(npr. </a:t>
            </a:r>
            <a:r>
              <a:rPr lang="sr-Latn-CS" dirty="0" smtClean="0"/>
              <a:t>mehaničkog</a:t>
            </a:r>
            <a:r>
              <a:rPr lang="x-none" dirty="0" smtClean="0"/>
              <a:t> oštećenja), toplote i vlage.</a:t>
            </a:r>
            <a:endParaRPr lang="de-DE" dirty="0"/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GB" dirty="0"/>
          </a:p>
        </p:txBody>
      </p:sp>
      <p:pic>
        <p:nvPicPr>
          <p:cNvPr id="3" name="Bild 2" descr="Bildschirmfoto 2013-02-25 um 14.11.5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811850" y="1936369"/>
            <a:ext cx="3244145" cy="21645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1537"/>
          </a:xfrm>
        </p:spPr>
        <p:txBody>
          <a:bodyPr/>
          <a:lstStyle/>
          <a:p>
            <a:pPr eaLnBrk="1" hangingPunct="1"/>
            <a:r>
              <a:rPr lang="sr-Latn-CS" b="1" smtClean="0"/>
              <a:t>Skladištenje</a:t>
            </a:r>
            <a:endParaRPr lang="en-US" b="1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267325" cy="4525963"/>
          </a:xfrm>
        </p:spPr>
        <p:txBody>
          <a:bodyPr rtlCol="0">
            <a:normAutofit fontScale="92500" lnSpcReduction="10000"/>
          </a:bodyPr>
          <a:lstStyle/>
          <a:p>
            <a:pPr marL="285750" lvl="1"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Obezbedite da se dokazi popišu u skladu sa relevantnim praktičnim politikama.</a:t>
            </a:r>
            <a:endParaRPr lang="en-GB" dirty="0" smtClean="0"/>
          </a:p>
          <a:p>
            <a:pPr marL="285750" lvl="1"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de-DE" dirty="0"/>
          </a:p>
          <a:p>
            <a:pPr marL="285750" lvl="1"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Skladištite dokaze na bezbednom mestu, daleko od ekstremnih temperatura i vlage.</a:t>
            </a:r>
            <a:r>
              <a:rPr lang="en-GB" dirty="0" smtClean="0"/>
              <a:t> </a:t>
            </a:r>
          </a:p>
          <a:p>
            <a:pPr marL="285750" lvl="1"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de-DE" dirty="0"/>
          </a:p>
          <a:p>
            <a:pPr marL="285750" lvl="1" algn="just"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x-none" dirty="0" smtClean="0"/>
              <a:t>Zaštitite ih od izvora namagnetisanja, vlage, prašine i ostalih štetnih čestica ili zagađivača.</a:t>
            </a:r>
            <a:endParaRPr lang="de-DE" dirty="0"/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GB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4522" y="1724454"/>
            <a:ext cx="3281868" cy="193406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1238</Words>
  <Application>Microsoft Office PowerPoint</Application>
  <PresentationFormat>Projekcija na ekranu (4:3)</PresentationFormat>
  <Paragraphs>154</Paragraphs>
  <Slides>29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29</vt:i4>
      </vt:variant>
    </vt:vector>
  </HeadingPairs>
  <TitlesOfParts>
    <vt:vector size="30" baseType="lpstr">
      <vt:lpstr>Office Theme</vt:lpstr>
      <vt:lpstr>Obuka za članove policijskih ekipa za uviđaje</vt:lpstr>
      <vt:lpstr>Ciljevi bloka obuke</vt:lpstr>
      <vt:lpstr>Slajd 3</vt:lpstr>
      <vt:lpstr>Postupanje sa elektronskim dokazima</vt:lpstr>
      <vt:lpstr>Označavanje</vt:lpstr>
      <vt:lpstr>Slajd 6</vt:lpstr>
      <vt:lpstr>Pakovanje i transport</vt:lpstr>
      <vt:lpstr>Transport</vt:lpstr>
      <vt:lpstr>Skladištenje</vt:lpstr>
      <vt:lpstr>Prostorije za skladištenje</vt:lpstr>
      <vt:lpstr>Slajd 11</vt:lpstr>
      <vt:lpstr>Računarski sistemi</vt:lpstr>
      <vt:lpstr>Računarski sistemi</vt:lpstr>
      <vt:lpstr>Grupni zadatak</vt:lpstr>
      <vt:lpstr>Provera statusa napajanja</vt:lpstr>
      <vt:lpstr>Slajd 16</vt:lpstr>
      <vt:lpstr>Osmatranje monitora</vt:lpstr>
      <vt:lpstr>Osmatranje monitora</vt:lpstr>
      <vt:lpstr>Osmatranje monitora</vt:lpstr>
      <vt:lpstr>Situacija A – Računar je isključen</vt:lpstr>
      <vt:lpstr>Situacija B – Računar je uključen</vt:lpstr>
      <vt:lpstr>Situacija C – Ne možete da utvrdite </vt:lpstr>
      <vt:lpstr>Računarske mreže</vt:lpstr>
      <vt:lpstr>Slajd 24</vt:lpstr>
      <vt:lpstr>Mobilni telefoni / Tableti</vt:lpstr>
      <vt:lpstr>Inteligentne kartice / kartice sa magnetnom trakom</vt:lpstr>
      <vt:lpstr>Ostali elektronski dokazi</vt:lpstr>
      <vt:lpstr>Rezime ciljeva bloka obuke</vt:lpstr>
      <vt:lpstr>Slajd 29</vt:lpstr>
    </vt:vector>
  </TitlesOfParts>
  <Company>Technology Risk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Cybercrime Training for Judges and Prosecutors</dc:title>
  <dc:creator>Nigel Jones</dc:creator>
  <cp:lastModifiedBy>Jelica</cp:lastModifiedBy>
  <cp:revision>105</cp:revision>
  <dcterms:created xsi:type="dcterms:W3CDTF">2012-01-27T12:20:24Z</dcterms:created>
  <dcterms:modified xsi:type="dcterms:W3CDTF">2013-07-13T21:20:27Z</dcterms:modified>
</cp:coreProperties>
</file>